
<file path=[Content_Types].xml><?xml version="1.0" encoding="utf-8"?>
<Types xmlns="http://schemas.openxmlformats.org/package/2006/content-types">
  <Default Extension="emf" ContentType="image/x-emf"/>
  <Default Extension="gif" ContentType="image/gif"/>
  <Default Extension="jpeg" ContentType="image/jpeg"/>
  <Default Extension="jp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ink/ink1.xml" ContentType="application/inkml+xml"/>
  <Override PartName="/ppt/ink/ink2.xml" ContentType="application/inkml+xml"/>
  <Override PartName="/ppt/ink/ink3.xml" ContentType="application/inkml+xml"/>
  <Override PartName="/ppt/ink/ink4.xml" ContentType="application/inkml+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72"/>
  </p:notesMasterIdLst>
  <p:sldIdLst>
    <p:sldId id="257" r:id="rId2"/>
    <p:sldId id="462" r:id="rId3"/>
    <p:sldId id="262" r:id="rId4"/>
    <p:sldId id="348" r:id="rId5"/>
    <p:sldId id="579" r:id="rId6"/>
    <p:sldId id="580" r:id="rId7"/>
    <p:sldId id="581" r:id="rId8"/>
    <p:sldId id="583" r:id="rId9"/>
    <p:sldId id="584" r:id="rId10"/>
    <p:sldId id="585" r:id="rId11"/>
    <p:sldId id="586" r:id="rId12"/>
    <p:sldId id="587" r:id="rId13"/>
    <p:sldId id="589" r:id="rId14"/>
    <p:sldId id="588" r:id="rId15"/>
    <p:sldId id="591" r:id="rId16"/>
    <p:sldId id="593" r:id="rId17"/>
    <p:sldId id="594" r:id="rId18"/>
    <p:sldId id="595" r:id="rId19"/>
    <p:sldId id="596" r:id="rId20"/>
    <p:sldId id="597" r:id="rId21"/>
    <p:sldId id="598" r:id="rId22"/>
    <p:sldId id="599" r:id="rId23"/>
    <p:sldId id="590" r:id="rId24"/>
    <p:sldId id="354" r:id="rId25"/>
    <p:sldId id="525" r:id="rId26"/>
    <p:sldId id="526" r:id="rId27"/>
    <p:sldId id="492" r:id="rId28"/>
    <p:sldId id="493" r:id="rId29"/>
    <p:sldId id="494" r:id="rId30"/>
    <p:sldId id="495" r:id="rId31"/>
    <p:sldId id="490" r:id="rId32"/>
    <p:sldId id="491" r:id="rId33"/>
    <p:sldId id="543" r:id="rId34"/>
    <p:sldId id="542" r:id="rId35"/>
    <p:sldId id="466" r:id="rId36"/>
    <p:sldId id="464" r:id="rId37"/>
    <p:sldId id="476" r:id="rId38"/>
    <p:sldId id="479" r:id="rId39"/>
    <p:sldId id="539" r:id="rId40"/>
    <p:sldId id="550" r:id="rId41"/>
    <p:sldId id="483" r:id="rId42"/>
    <p:sldId id="519" r:id="rId43"/>
    <p:sldId id="600" r:id="rId44"/>
    <p:sldId id="551" r:id="rId45"/>
    <p:sldId id="541" r:id="rId46"/>
    <p:sldId id="544" r:id="rId47"/>
    <p:sldId id="545" r:id="rId48"/>
    <p:sldId id="547" r:id="rId49"/>
    <p:sldId id="571" r:id="rId50"/>
    <p:sldId id="481" r:id="rId51"/>
    <p:sldId id="552" r:id="rId52"/>
    <p:sldId id="549" r:id="rId53"/>
    <p:sldId id="553" r:id="rId54"/>
    <p:sldId id="554" r:id="rId55"/>
    <p:sldId id="601" r:id="rId56"/>
    <p:sldId id="555" r:id="rId57"/>
    <p:sldId id="556" r:id="rId58"/>
    <p:sldId id="557" r:id="rId59"/>
    <p:sldId id="568" r:id="rId60"/>
    <p:sldId id="569" r:id="rId61"/>
    <p:sldId id="570" r:id="rId62"/>
    <p:sldId id="572" r:id="rId63"/>
    <p:sldId id="573" r:id="rId64"/>
    <p:sldId id="575" r:id="rId65"/>
    <p:sldId id="576" r:id="rId66"/>
    <p:sldId id="577" r:id="rId67"/>
    <p:sldId id="574" r:id="rId68"/>
    <p:sldId id="297" r:id="rId69"/>
    <p:sldId id="260" r:id="rId70"/>
    <p:sldId id="304" r:id="rId7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84FBE"/>
    <a:srgbClr val="4B70D9"/>
    <a:srgbClr val="162B66"/>
    <a:srgbClr val="CC2A04"/>
    <a:srgbClr val="EE4035"/>
    <a:srgbClr val="15BDC9"/>
    <a:srgbClr val="0577BD"/>
    <a:srgbClr val="5BA60A"/>
    <a:srgbClr val="E27908"/>
    <a:srgbClr val="D9D9D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995" autoAdjust="0"/>
    <p:restoredTop sz="94660"/>
  </p:normalViewPr>
  <p:slideViewPr>
    <p:cSldViewPr snapToGrid="0">
      <p:cViewPr varScale="1">
        <p:scale>
          <a:sx n="60" d="100"/>
          <a:sy n="60" d="100"/>
        </p:scale>
        <p:origin x="840" y="44"/>
      </p:cViewPr>
      <p:guideLst/>
    </p:cSldViewPr>
  </p:slideViewPr>
  <p:notesTextViewPr>
    <p:cViewPr>
      <p:scale>
        <a:sx n="3" d="2"/>
        <a:sy n="3" d="2"/>
      </p:scale>
      <p:origin x="0" y="0"/>
    </p:cViewPr>
  </p:notesText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42" Type="http://schemas.openxmlformats.org/officeDocument/2006/relationships/slide" Target="slides/slide41.xml"/><Relationship Id="rId47" Type="http://schemas.openxmlformats.org/officeDocument/2006/relationships/slide" Target="slides/slide46.xml"/><Relationship Id="rId63" Type="http://schemas.openxmlformats.org/officeDocument/2006/relationships/slide" Target="slides/slide62.xml"/><Relationship Id="rId68" Type="http://schemas.openxmlformats.org/officeDocument/2006/relationships/slide" Target="slides/slide67.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slide" Target="slides/slide65.xml"/><Relationship Id="rId74" Type="http://schemas.openxmlformats.org/officeDocument/2006/relationships/viewProps" Target="viewProps.xml"/><Relationship Id="rId5" Type="http://schemas.openxmlformats.org/officeDocument/2006/relationships/slide" Target="slides/slide4.xml"/><Relationship Id="rId61" Type="http://schemas.openxmlformats.org/officeDocument/2006/relationships/slide" Target="slides/slide60.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notesMaster" Target="notesMasters/notesMaster1.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 Id="rId76" Type="http://schemas.openxmlformats.org/officeDocument/2006/relationships/tableStyles" Target="tableStyles.xml"/><Relationship Id="rId7" Type="http://schemas.openxmlformats.org/officeDocument/2006/relationships/slide" Target="slides/slide6.xml"/><Relationship Id="rId71" Type="http://schemas.openxmlformats.org/officeDocument/2006/relationships/slide" Target="slides/slide70.xml"/></Relationships>
</file>

<file path=ppt/ink/ink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3-02-14T00:35:58.457"/>
    </inkml:context>
    <inkml:brush xml:id="br0">
      <inkml:brushProperty name="width" value="0.05" units="cm"/>
      <inkml:brushProperty name="height" value="0.05" units="cm"/>
      <inkml:brushProperty name="color" value="#FFFFFF"/>
    </inkml:brush>
  </inkml:definitions>
  <inkml:trace contextRef="#ctx0" brushRef="#br0">0 1 24575,'137'0'0,"23"0"0,95 0-658,100 0-1975,87 0 1452,542 0-1450,1326 0 2648,-2453 0 1928,-33 0-1556,-63 0 50,-3793 0-1769,5444 0 6319,-1507 0-4531,-463 19-262,537-16-196,4-2 0,0 1 0,0 0 0,0 2 0,0 0 0,0 1 0,-16 7 0,-7 8 0,21-10 0,0 0 0,0-2 0,-1 0 0,-38 9 0,28-13 0,0-1 0,-48-1 0,147-4 0,804 1 0,-827 0 0,-36-1 0,-11-2 0,-13-1 0,-12-2 0,0 2 0,0 1 0,-28 0 0,-83 3 0,86 1 0,-842 1 0,1003-1-13,1353-20-913,-1326 14-283,-30 2-4834</inkml:trace>
</inkml:ink>
</file>

<file path=ppt/ink/ink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3-02-14T00:36:05.467"/>
    </inkml:context>
    <inkml:brush xml:id="br0">
      <inkml:brushProperty name="width" value="0.35" units="cm"/>
      <inkml:brushProperty name="height" value="0.35" units="cm"/>
      <inkml:brushProperty name="color" value="#FFFFFF"/>
    </inkml:brush>
  </inkml:definitions>
  <inkml:trace contextRef="#ctx0" brushRef="#br0">602 463 24575,'0'-1'0,"0"-1"0,1 1 0,-1 0 0,0 0 0,1 0 0,-1 0 0,1 0 0,-1 0 0,1 0 0,-1 0 0,1 0 0,0 0 0,0 0 0,-1 0 0,1 0 0,0 1 0,0-1 0,0 0 0,2-1 0,25-13 0,-16 9 0,68-33-107,150-49-1,94-6-320,-255 75 339,219-51-94,53-15 219,-292 67-36,-42 13 0,-10 2 0,-4 4 0,-1 0 0,1 0 0,0 1 0,-1-1 0,-8 5 0,-6 1 0,-306 94 332,-134 33 215,233-77-547,-5 1 0,173-46 0,-119 7 0,150-17 0,-1 1 0,1 2 0,-48 13 0,-81 40 0,149-54 0,0 1 0,0 0 0,1 0 0,-1 1 0,1 0 0,1 1 0,-1 0 0,-12 13 0,16-13 0,0-1 0,0 1 0,1 1 0,0-1 0,0 0 0,0 1 0,1 0 0,0 0 0,1 0 0,0 0 0,-2 15 0,1 33 0,6-50 0,4-10 0,10-16 0,-13 15 0,220-257 0,-189 227 0,2 1 0,1 2 0,1 1 0,86-49 0,-96 66 0,0 2 0,1 1 0,1 1 0,-1 1 0,40-5 0,164-11 0,-192 21 0,660-12 0,34 93-688,-155 24 688,-518-88 0,-47-8 0,-14-2 0,-29 1 0,-699 58-116,-365 99 93,710-104-37,272-47 435,-164-6-1,240-6-261,-10 0-101,-61 3 1,102-1-13,1 0 0,-1 1 0,1-1 0,-1 0 0,1 0 0,-1 1 0,1-1 0,-1 1 0,1-1 0,-1 1 0,1 0 0,-1 0 0,-1 1 0,2-1 0,1-1 0,0 0 0,0 1 0,0-1 0,-1 1 0,1-1 0,0 0 0,0 1 0,0-1 0,0 1 0,0-1 0,0 0 0,0 1 0,0-1 0,0 1 0,0-1 0,0 1 0,0-1 0,0 1 0,0-1 0,0 0 0,0 1 0,0-1 0,1 1 0,-1-1 0,0 0 0,0 1 0,0-1 0,1 0 0,-1 1 0,1 0 0,1 1 0,1 1 0,0-1 0,0 0 0,0 0 0,0 0 0,0 0 0,0 0 0,0-1 0,1 1 0,-1-1 0,1 0 0,3 1 0,30 5 0,0-1 0,41 1 0,83-4 0,-99-3 0,-54 0 0,630-2 0,-538-4 0,0-4 0,175-40 0,157-43 0,-319 75 0,213-7 0,368 29 0,-672-4 0,38-1 0,-55 0 0,0 0 0,0 0 0,0 0 0,0 0 0,0-1 0,-1 0 0,1 0 0,-1 0 0,7-4 0,-10 5 0,0 1 0,0-1 0,0 0 0,0 0 0,0 0 0,0 0 0,0 0 0,0 0 0,0 0 0,-1 0 0,1 0 0,0 0 0,-1 0 0,1 0 0,-1 0 0,1-1 0,-1 1 0,1 0 0,-1 0 0,0-1 0,0 1 0,0 0 0,0-1 0,0-1 0,0 2 0,-1 0 0,1 0 0,-1-1 0,1 1 0,-1 0 0,0 0 0,1 0 0,-1 0 0,0 0 0,0 0 0,0 1 0,0-1 0,0 0 0,0 0 0,0 1 0,0-1 0,0 0 0,0 1 0,0-1 0,0 1 0,-1 0 0,1-1 0,0 1 0,0 0 0,-3-1 0,-3 1 0,0-1 0,0 1 0,0 0 0,0 1 0,0 0 0,0 0 0,0 0 0,0 1 0,-10 3 0,-10 6 0,-25 15 0,11-7 0,21-11 0,0-1 0,-1-1 0,1 0 0,-2-2 0,-41 4 0,-112-8 0,92-2 0,44 2 0,-1307 11 0,1308-10 0,-608 20 0,636-21 0,0-1 0,-1 0 0,1 0 0,0-1 0,0 0 0,0-1 0,0 0 0,1 0 0,-1-1 0,1-1 0,0 1 0,0-2 0,0 1 0,1-1 0,0 0 0,0-1 0,-8-8 0,11 10 0,0-1 0,-1 1 0,0 0 0,0 0 0,-1 1 0,1 0 0,-1 0 0,0 0 0,0 1 0,0 0 0,-1 0 0,1 1 0,-1 0 0,-11-2 0,-191-24-1365</inkml:trace>
</inkml:ink>
</file>

<file path=ppt/ink/ink3.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3-02-14T00:36:13.669"/>
    </inkml:context>
    <inkml:brush xml:id="br0">
      <inkml:brushProperty name="width" value="0.35" units="cm"/>
      <inkml:brushProperty name="height" value="0.35" units="cm"/>
      <inkml:brushProperty name="color" value="#FFFFCC"/>
    </inkml:brush>
  </inkml:definitions>
  <inkml:trace contextRef="#ctx0" brushRef="#br0">1700 54 24575,'-1'2'0,"1"0"0,-1 0 0,0 1 0,1-1 0,-1 0 0,0 0 0,0 0 0,0 0 0,-1-1 0,1 1 0,0 0 0,-1 0 0,1-1 0,-1 1 0,1-1 0,-1 1 0,0-1 0,0 0 0,0 0 0,1 1 0,-1-1 0,0-1 0,-3 2 0,-9 4 0,1-1 0,-20 5 0,28-9 0,-225 49 0,67-17 0,-794 152 0,943-182 0,-183 37 0,159-27 0,38-13 0,0 0 0,0 0 0,0 0 0,1 0 0,-1 0 0,0 0 0,0 0 0,0 0 0,1 0 0,-1 0 0,0 0 0,0 0 0,0 1 0,0-1 0,1 0 0,-1 0 0,0 0 0,0 0 0,0 0 0,0 0 0,0 0 0,1 1 0,-1-1 0,0 0 0,0 0 0,0 0 0,0 0 0,0 1 0,0-1 0,0 0 0,0 0 0,0 0 0,0 1 0,0-1 0,0 0 0,0 0 0,0 0 0,0 0 0,0 1 0,0-1 0,0 0 0,0 0 0,0 0 0,0 1 0,0-1 0,0 0 0,0 0 0,0 0 0,0 0 0,0 1 0,0-1 0,0 0 0,-1 0 0,1 0 0,0 0 0,0 1 0,0-1 0,0 0 0,0 0 0,-1 0 0,1 0 0,0 0 0,15 3 0,1-1 0,0 0 0,-1-2 0,18 0 0,1 0 0,1166-18-671,-1185 17 671,148-11 0,-146 9 0,-17 3 0,0 0 0,-1 0 0,1 0 0,0 0 0,0 0 0,0 0 0,0 0 0,0 0 0,0 0 0,0 0 0,0 0 0,0 0 0,0 0 0,0 0 0,0 0 0,0 0 0,-1 0 0,1 0 0,0 0 0,0 0 0,0 0 0,0 0 0,0 0 0,0 0 0,0 0 0,0 0 0,0 0 0,0 0 0,0 0 0,0 0 0,0 0 0,0 0 0,0 0 0,0 0 0,0-1 0,0 1 0,0 0 0,0 0 0,-1 0 0,1 0 0,0 0 0,0 0 0,0 0 0,0 0 0,0 0 0,0 0 0,0 0 0,0 0 0,0 0 0,0-1 0,0 1 0,1 0 0,-33-2 0,-460-5 0,-151-28 112,620 33-28,-132-7 391,132 11-475,21 0 0,13 1 0,314 31 40,10-26-160,-263-7 36,842 1-1976,-3-53 530,-19-71 1506,-811 106 24,-57 8-6,-24 8 10,0 0-1,0-1 1,0 1-1,0 0 1,0 0 0,0 0-1,0-1 1,0 1-1,0 0 1,0 0-1,0 0 1,0 0 0,-1-1-1,1 1 1,0 0-1,0 0 1,0 0-1,0 0 1,0-1 0,0 1-1,0 0 1,0 0-1,-1 0 1,1 0-1,0 0 1,0 0 0,0-1-1,0 1 1,0 0-1,-1 0 1,1 0-1,0 0 1,0 0 0,0 0-1,0 0 1,-1 0-1,1 0 1,0 0 0,0 0-1,0 0 1,-1 0-1,1 0 1,0 0-1,0 0 1,0 0 0,0 0-1,-1 0 1,1 0-1,0 0 1,0 0-1,0 0 1,-43-2 718,-153 4 365,-152-4 702,-647-93-1789,752 57 254,-239-41-1873</inkml:trace>
</inkml:ink>
</file>

<file path=ppt/ink/ink4.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3-02-14T00:36:33.722"/>
    </inkml:context>
    <inkml:brush xml:id="br0">
      <inkml:brushProperty name="width" value="0.35" units="cm"/>
      <inkml:brushProperty name="height" value="0.35" units="cm"/>
      <inkml:brushProperty name="color" value="#FFFFF7"/>
    </inkml:brush>
  </inkml:definitions>
  <inkml:trace contextRef="#ctx0" brushRef="#br0">702 634 24575,'0'10'0,"-1"0"0,1 1 0,-2-1 0,1 0 0,-1 0 0,-1 0 0,0 0 0,0-1 0,-1 1 0,0-1 0,-1 0 0,0 0 0,0 0 0,-1-1 0,0 1 0,-12 10 0,-31 32 0,-109 83 0,64-58 0,-60 60 0,121-105 0,2 2 0,-43 59 0,68-82 0,0 0 0,0 0 0,1 0 0,1 0 0,-7 22 0,10-29 0,1 0 0,-1 0 0,1 1 0,-1-1 0,1 1 0,0-1 0,1 0 0,-1 1 0,0-1 0,2 6 0,-1-7 0,0-1 0,0 1 0,0 0 0,0-1 0,0 1 0,0-1 0,0 1 0,0-1 0,0 1 0,1-1 0,-1 0 0,1 0 0,-1 1 0,1-1 0,-1 0 0,1-1 0,0 1 0,0 0 0,-1 0 0,3 0 0,0 0 0,1 0 0,-1-1 0,0 1 0,0-1 0,1 0 0,-1-1 0,0 1 0,0 0 0,0-1 0,0 0 0,1 0 0,-1-1 0,0 1 0,5-3 0,6-4 0,0 0 0,18-14 0,28-26 0,-2-2 0,81-92 0,-52 51 0,482-448 0,-479 453 0,-303 252 0,97-80 0,-300 228 0,239-182 0,120-90 0,43-37 0,13-5 0,-1-1 0,1 1 0,0-1 0,0 1 0,-1-1 0,1 1 0,0-1 0,0 1 0,0-1 0,0 1 0,0-1 0,0 1 0,0-1 0,0 1 0,0-1 0,0 1 0,0-1 0,0 1 0,0-1 0,0 1 0,0-1 0,1 1 0,-1-1 0,0 1 0,0-1 0,1 1 0,-1-1 0,0 1 0,1-1 0,-1 1 0,43-81 0,-19 38 0,196-389-210,91-161-126,-302 578 336,-3 4 0,1 0 0,0 1 0,0 0 0,10-10 0,-16 19-1,0 0 0,0 0 1,0 0-1,0 0 1,0 0-1,0 0 1,0 1-1,0-1 0,1 0 1,-1 1-1,0-1 1,0 1-1,0 0 1,1-1-1,-1 1 1,0 0-1,0 0 0,1-1 1,-1 1-1,0 0 1,1 0-1,-1 0 1,0 1-1,1-1 1,1 1-1,-1 0 5,0 0 1,0 0-1,1 1 0,-1-1 1,0 1-1,0 0 0,0 0 1,0-1-1,-1 1 0,1 1 0,2 3 1,4 7 99,-2 0 1,1 0 0,6 22-1,-3-1-81,-1 0-1,-2 1 0,-2 0 1,3 46-1,-9 145-37,-1-140 9,0 349 6,2-430 0,3 31 0,-3-36 0,0 1 0,0 0 0,0-1 0,0 1 0,1-1 0,-1 1 0,0 0 0,0-1 0,1 1 0,-1-1 0,0 1 0,1-1 0,-1 1 0,0-1 0,1 1 0,-1-1 0,1 1 0,-1-1 0,1 0 0,-1 1 0,1-1 0,-1 0 0,1 1 0,-1-1 0,1 0 0,0 0 0,-1 1 0,1-1 0,-1 0 0,1 0 0,0 0 0,-1 0 0,1 0 0,0 0 0,-1 0 0,1 0 0,-1 0 0,1 0 0,0 0 0,-1-1 0,1 1 0,-1 0 0,1 0 0,0 0 0,-1-1 0,1 1 0,-1 0 0,1-1 0,-1 1 0,1-1 0,8-6 0,0-1 0,0 0 0,-1 0 0,0-1 0,-1 0 0,11-16 0,-6 9 0,134-184-82,94-124-230,14 15 121,-240 294 191,1-2 0,0 0 0,1 1 0,1 0 0,0 2 0,20-14 0,-35 27 0,0 0 0,0 0 0,-1 0 0,1 0 0,0 1 0,0-1 0,0 0 0,0 1 0,0 0 0,0-1 0,0 1 0,0 0 0,3 0 0,-4 0 0,-1 1 0,1-1 0,0 0 0,0 1 0,0-1 0,0 0 0,0 1 0,-1-1 0,1 1 0,0 0 0,0-1 0,-1 1 0,1-1 0,-1 1 0,1 0 0,0 0 0,-1-1 0,1 1 0,-1 0 0,1 1 0,0 2 0,1 1 0,-1-1 0,0 1 0,-1-1 0,1 1 0,-1-1 0,0 1 0,0-1 0,-2 9 0,-3 20 70,-2 0-1,-1 0 1,-19 46 0,-48 94 235,70-163-304,-32 67-1,-88 135 0,89-162 0,-2-2 0,-2-1 0,-62 57 0,57-64 0,-1-1 0,-1-2 0,-2-3 0,-93 49 0,124-75 0,-1-1 0,0-1 0,-1-1 0,0-1 0,1 0 0,-27 0 0,-1-2 0,-74-6 0,108 3 0,1-1 0,-1 0 0,1 0 0,0-1 0,-1-1 0,-15-6 0,22 6 0,0 1 0,0-1 0,0 1 0,1-2 0,0 1 0,0 0 0,0-1 0,0 0 0,1 0 0,0-1 0,0 1 0,0-1 0,-5-11 0,0-3 0,1 0 0,0 0 0,2-1 0,0 0 0,1 0 0,-2-34 0,6 43 0,0 0 0,1 1 0,1-1 0,0 1 0,1-1 0,0 1 0,1 0 0,0-1 0,0 1 0,1 0 0,1 1 0,0-1 0,0 1 0,8-10 0,0 1 0,2 0 0,0 2 0,1-1 0,32-25 0,-37 35 0,0 0 0,0 2 0,0-1 0,1 2 0,0-1 0,0 1 0,0 1 0,1 0 0,0 1 0,16-2 0,10 1 0,1 1 0,-1 2 0,1 2 0,0 2 0,-1 1 0,73 18 0,-84-14 0,0 1 0,-1 1 0,0 1 0,0 1 0,-2 2 0,1 1 0,-2 0 0,0 2 0,42 39 0,-61-51 0,-1 0 0,1 0 0,-1 0 0,0 1 0,0 0 0,-1 0 0,0 0 0,0 0 0,0 0 0,0 1 0,-1-1 0,2 13 0,-3-15 0,-1 0 0,0-1 0,0 1 0,0 0 0,-1 0 0,1 0 0,-1 0 0,0-1 0,0 1 0,0 0 0,0-1 0,-1 1 0,0-1 0,0 1 0,1-1 0,-2 0 0,1 0 0,0 0 0,-1 0 0,1 0 0,-1 0 0,0-1 0,-6 5 0,-17 10 0,-1 0 0,-49 21 0,-65 18 0,99-40 0,-170 56 0,-330 68 0,503-130 0,39-10 0,0 0 0,0 0 0,0 0 0,0 0 0,0 0 0,0 0 0,0 0 0,0 0 0,0 0 0,1 0 0,-1 0 0,0 0 0,0 0 0,0 0 0,0 1 0,0-1 0,0 0 0,0 0 0,0 0 0,0 0 0,0 0 0,0 0 0,0 0 0,0 0 0,0 0 0,0 0 0,0 0 0,0 0 0,0 0 0,0 1 0,0-1 0,0 0 0,0 0 0,0 0 0,-1 0 0,1 0 0,0 0 0,0 0 0,0 0 0,0 0 0,0 0 0,0 0 0,0 0 0,0 0 0,0 0 0,0 0 0,14 2 0,23 0 0,-1-4 0,1-2 0,-1-1 0,1-2 0,61-20 0,134-64 0,466-239 0,-484 207 0,-159 87 0,89-76 0,-108 77 0,54-71 0,-18 19 0,-49 62 0,-5 3 0,2 1 0,0 0 0,1 2 0,28-19 0,-41 32 0,1-1 0,-1 0 0,0 0 0,-1-1 0,11-13 0,-8 13 0,-6 13 0,-5 21 0,-9 7 0,-1 0 0,-2-1 0,-1-1 0,-1 0 0,-28 42 0,6-19 0,-84 95 0,55-81 0,-123 97 0,-91 43 0,155-118 0,74-53 0,-157 118 0,191-141 0,1 0 0,0 1 0,-22 27 0,26-22 0,12-20 0,0 0 0,0 0 0,0 0 0,0 0 0,0 0 0,0 0 0,0 0 0,0 0 0,0 0 0,0 1 0,0-1 0,0 0 0,0 0 0,0 0 0,0 0 0,0 0 0,0 0 0,0 0 0,0 0 0,0 1 0,0-1 0,0 0 0,0 0 0,1 0 0,-1 0 0,0 0 0,0 0 0,0 0 0,0 0 0,0 0 0,0 0 0,0 0 0,0 1 0,0-1 0,0 0 0,0 0 0,1 0 0,-1 0 0,0 0 0,0 0 0,0 0 0,0 0 0,0 0 0,0 0 0,0 0 0,0 0 0,0 0 0,1 0 0,-1 0 0,0 0 0,0 0 0,13-6 0,76-59 0,-12 8 0,330-194-232,15 22-200,4-3 193,-348 188 239,39-21 0,165-121 0,-256 167 0,-21 19 0,-6 7 0,-7 10 131,0 0 0,-1-1-1,-1 0 1,-1-1 0,-14 18 0,1-2-13,-211 281-118,-174 213 0,396-509 0,4-5 0,0 0 0,0 0 0,-8 18 0,15-21 0,8-8 0,10-10 0,52-45 0,76-81 0,-111 103 0,277-297 0,-300 318 0,23-30 0,-31 39 0,0-1 0,0 1 0,0-1 0,-1 1 0,1-1 0,-1 0 0,0 0 0,0 0 0,1-8 0,-2 11 0,0 1 0,1-1 0,-1 0 0,0 0 0,-1 0 0,1 1 0,0-1 0,0 0 0,0 0 0,0 0 0,0 1 0,-1-1 0,1 0 0,0 0 0,-1 1 0,1-1 0,-1 0 0,1 1 0,-1-1 0,1 0 0,-1 1 0,1-1 0,-1 1 0,1-1 0,-1 1 0,0-1 0,1 1 0,-1 0 0,0-1 0,0 1 0,1 0 0,-1-1 0,0 1 0,0 0 0,-1-1 0,-1 1 0,-1 0 0,1 0 0,-1 0 0,1 1 0,-1-1 0,0 1 0,-4 1 0,-27 10 0,1 1 0,0 2 0,-41 24 0,-6 3 0,-577 222 0,244-108 0,335-124 0,-279 128 0,354-157 0,-13 6 0,-28 21 0,42-28 0,-1 1 0,1-1 0,1 1 0,-1 0 0,0 0 0,1 0 0,-1 0 0,1 0 0,0 0 0,0 1 0,0-1 0,0 1 0,1 0 0,0-1 0,-2 5 0,3-6 0,0-1 0,0 0 0,0 0 0,1 1 0,-1-1 0,0 0 0,0 0 0,1 0 0,-1 1 0,1-1 0,-1 0 0,1 0 0,-1 0 0,1 0 0,0 0 0,-1 0 0,1 0 0,0 0 0,0 0 0,0 0 0,0-1 0,0 1 0,0 0 0,0 0 0,0-1 0,0 1 0,0-1 0,0 1 0,0-1 0,1 1 0,1-1 0,4 2 0,-1 0 0,1-1 0,0 0 0,10 0 0,4-1 0,0-2 0,0 0 0,-1-1 0,1-1 0,28-9 0,101-44 0,-125 47 0,517-235-455,-99 40 116,-16 31 339,-219 91 0,-178 71-28,35-21 0,-52 26 148,-1-1 0,0-1-1,-1 0 1,0 0-1,11-13 1,139-156 12,-121 130-132,-1-3 0,57-101 0,18-25 0,-113 175 0,1 0 0,-1 0 0,1 0 0,-1 0 0,1 1 0,0-1 0,0 0 0,0 1 0,0-1 0,0 1 0,4-3 0,-6 4 0,0 0 0,1 0 0,-1 0 0,1 0 0,-1 0 0,0 0 0,1 0 0,-1 0 0,0 1 0,1-1 0,-1 0 0,0 0 0,1 0 0,-1 0 0,0 0 0,1 1 0,-1-1 0,0 0 0,1 0 0,-1 0 0,0 1 0,0-1 0,1 0 0,-1 1 0,0-1 0,0 0 0,1 1 0,4 19 0,-3 13 0,-1-1 0,-2 1 0,-8 56 0,5-56 0,-7 43 0,-4 0 0,-3-1 0,-3-1 0,-55 127 0,16-68 0,-36 89 0,87-192 0,10-22 0,4-10 0,8-15 0,6-18 0,-2 0 0,13-39 0,-2 6 0,4-7 0,72-182 0,-92 214 0,-12 42 0,0 1 0,0-1 0,0 1 0,1-1 0,-1 1 0,0-1 0,0 1 0,0-1 0,0 1 0,0-1 0,0 1 0,0-1 0,0 1 0,0-1 0,0 1 0,-1 0 0,1-1 0,0 1 0,0-1 0,0 1 0,0-1 0,-1 1 0,1-1 0,0 1 0,-1 0 0,1-1 0,0 1 0,-1 0 0,1-1 0,0 1 0,-1 0 0,1-1 0,0 1 0,-1 0 0,1 0 0,-1-1 0,1 1 0,-1 0 0,1 0 0,-1 0 0,1 0 0,-1 0 0,-1 0 0,0 0 0,0 1 0,0 0 0,0-1 0,0 1 0,1 0 0,-1 0 0,0 0 0,-2 1 0,-91 73 0,4-3 0,-95 47 0,13-9 0,137-82 0,-54 53 0,53-42 0,35-35 0,0-1 0,-1 0 0,1 1 0,0-1 0,1 1 0,-1 0 0,1 0 0,0 0 0,-1 0 0,0 6 0,2-8 0,0-1 0,1 1 0,-1-1 0,0 0 0,0 1 0,0-1 0,1 1 0,-1-1 0,1 0 0,-1 1 0,1-1 0,0 0 0,-1 0 0,1 0 0,0 1 0,0-1 0,0 0 0,0 0 0,0 0 0,0 0 0,0 0 0,0-1 0,0 1 0,0 0 0,3 1 0,2 1 0,1-1 0,0 1 0,12 3 0,-13-5 0,40 9 0,0-2 0,0-3 0,1-1 0,73-3 0,-94-4 0,-1 0 0,0-1 0,0-2 0,-1 0 0,0-2 0,0-1 0,0-1 0,-1 0 0,-1-2 0,38-26 0,-8 0 0,-2-2 0,-1-2 0,45-53 0,-57 52 0,42-64 0,-16 21 0,-43 58 0,-2 0 0,-1-2 0,15-35 0,-22 35 0,3-8 0,-12 36 0,-1 1 0,1-1 0,0 0 0,0 1 0,0-1 0,0 0 0,1 1 0,-1 0 0,0-1 0,0 1 0,1 0 0,-1 0 0,1-1 0,-1 1 0,4-1 0,-3 2 0,-1 0 0,0 0 0,1 0 0,-1 0 0,0 0 0,1 0 0,-1 0 0,1 1 0,-1-1 0,0 1 0,1-1 0,-1 1 0,0-1 0,0 1 0,1 0 0,-1 0 0,0-1 0,0 1 0,0 0 0,0 0 0,0 0 0,0 0 0,0 0 0,0 1 0,-1-1 0,1 0 0,0 1 0,1 1 0,23 30 0,-2 2 0,-1 1 0,25 57 0,-40-74 0,-1 0 0,0 1 0,-2 0 0,0 0 0,-1 0 0,0 27 0,5 32 0,9 51 0,-18-154 0,2-30 0,0 5 0,-1 41 0,-1-13 0,1-1 0,0 1 0,2 0 0,1 0 0,10-41 0,-23 71 0,-172 152 0,145-132 0,-2-3 0,-1-1 0,-52 23 0,80-42 0,1 0 0,0 1 0,0 0 0,1 1 0,-15 14 0,-40 49 0,17-16 0,47-54 0,0 0 0,0 0 0,1 0 0,-1 0 0,0 0 0,0-1 0,0 1 0,0 0 0,0 0 0,0-1 0,-1 1 0,1 0 0,0-1 0,-2 1 0,3-1 0,0-1 0,-1 0 0,1 1 0,0-1 0,0 1 0,0-1 0,0 0 0,0 1 0,0-1 0,0 0 0,0 1 0,1-1 0,-1 1 0,0-1 0,0 0 0,0 1 0,1-1 0,-1 1 0,1-2 0,21-41 0,9-10 0,195-310 0,-212 341 0,-13 21 0,-1 1 0,0 0 0,0 0 0,0 0 0,0-1 0,0 1 0,0 0 0,0 0 0,0 0 0,0-1 0,0 1 0,0 0 0,0 0 0,0-1 0,0 1 0,0 0 0,0 0 0,0 0 0,0-1 0,0 1 0,0 0 0,0 0 0,0-1 0,0 1 0,0 0 0,0 0 0,0 0 0,0-1 0,-1 1 0,1 0 0,0 0 0,0 0 0,0 0 0,0-1 0,-1 1 0,1 0 0,0 0 0,0 0 0,0 0 0,0 0 0,-1 0 0,1 0 0,0 0 0,0-1 0,-1 1 0,1 0 0,0 0 0,0 0 0,0 0 0,-1 0 0,1 0 0,0 0 0,0 0 0,-1 0 0,-9 2 0,0-1 0,0 2 0,1-1 0,-1 1 0,1 1 0,-1 0 0,1 0 0,-11 7 0,-14 6 0,-60 20 0,-1-4 0,-123 26 0,-206 21 0,300-59 0,-58 10 0,-278 53 0,325-55 0,-294 72 0,209-48 0,71-19 0,139-32 0,0 1 0,1 0 0,-1 0 0,1 1 0,0 1 0,0 0 0,-12 8 0,17-10 0,0 1 0,0-1 0,1 1 0,-1-1 0,1 1 0,0 0 0,1 0 0,-1 1 0,1-1 0,-1 0 0,1 1 0,1 0 0,-1-1 0,1 1 0,-1 0 0,0 9 0,2-12 0,0 0 0,0 0 0,0 0 0,0 0 0,0 0 0,0 0 0,1 0 0,-1 0 0,1 0 0,0 0 0,-1 0 0,1 0 0,0 0 0,0-1 0,0 1 0,0 0 0,0-1 0,3 3 0,-1 0 0,1-1 0,-1-1 0,1 1 0,0 0 0,0-1 0,0 0 0,8 4 0,4-1 0,0 0 0,0-1 0,24 3 0,44 0 0,162-6 0,-132-3 0,202 0-1365</inkml:trace>
</inkml:ink>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EDD897F-2C5F-4EB5-9790-1D8CB7E2A27F}" type="datetimeFigureOut">
              <a:rPr lang="en-US" smtClean="0"/>
              <a:t>7/3/2024</a:t>
            </a:fld>
            <a:endParaRPr lang="en-US"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255FD4F9-6095-4373-9DFC-865FF352BB81}" type="slidenum">
              <a:rPr lang="en-US" smtClean="0"/>
              <a:t>‹#›</a:t>
            </a:fld>
            <a:endParaRPr lang="en-US" dirty="0"/>
          </a:p>
        </p:txBody>
      </p:sp>
    </p:spTree>
    <p:extLst>
      <p:ext uri="{BB962C8B-B14F-4D97-AF65-F5344CB8AC3E}">
        <p14:creationId xmlns:p14="http://schemas.microsoft.com/office/powerpoint/2010/main" val="234730512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6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255FD4F9-6095-4373-9DFC-865FF352BB81}" type="slidenum">
              <a:rPr lang="en-US" smtClean="0"/>
              <a:t>1</a:t>
            </a:fld>
            <a:endParaRPr lang="en-US" dirty="0"/>
          </a:p>
        </p:txBody>
      </p:sp>
    </p:spTree>
    <p:extLst>
      <p:ext uri="{BB962C8B-B14F-4D97-AF65-F5344CB8AC3E}">
        <p14:creationId xmlns:p14="http://schemas.microsoft.com/office/powerpoint/2010/main" val="23602930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255FD4F9-6095-4373-9DFC-865FF352BB81}" type="slidenum">
              <a:rPr lang="en-US" smtClean="0"/>
              <a:t>9</a:t>
            </a:fld>
            <a:endParaRPr lang="en-US"/>
          </a:p>
        </p:txBody>
      </p:sp>
    </p:spTree>
    <p:extLst>
      <p:ext uri="{BB962C8B-B14F-4D97-AF65-F5344CB8AC3E}">
        <p14:creationId xmlns:p14="http://schemas.microsoft.com/office/powerpoint/2010/main" val="172194922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255FD4F9-6095-4373-9DFC-865FF352BB81}" type="slidenum">
              <a:rPr lang="en-US" smtClean="0"/>
              <a:t>10</a:t>
            </a:fld>
            <a:endParaRPr lang="en-US"/>
          </a:p>
        </p:txBody>
      </p:sp>
    </p:spTree>
    <p:extLst>
      <p:ext uri="{BB962C8B-B14F-4D97-AF65-F5344CB8AC3E}">
        <p14:creationId xmlns:p14="http://schemas.microsoft.com/office/powerpoint/2010/main" val="169841724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255FD4F9-6095-4373-9DFC-865FF352BB81}" type="slidenum">
              <a:rPr lang="en-US" smtClean="0"/>
              <a:t>11</a:t>
            </a:fld>
            <a:endParaRPr lang="en-US"/>
          </a:p>
        </p:txBody>
      </p:sp>
    </p:spTree>
    <p:extLst>
      <p:ext uri="{BB962C8B-B14F-4D97-AF65-F5344CB8AC3E}">
        <p14:creationId xmlns:p14="http://schemas.microsoft.com/office/powerpoint/2010/main" val="403623103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255FD4F9-6095-4373-9DFC-865FF352BB81}" type="slidenum">
              <a:rPr lang="en-US" smtClean="0"/>
              <a:t>16</a:t>
            </a:fld>
            <a:endParaRPr lang="en-US"/>
          </a:p>
        </p:txBody>
      </p:sp>
    </p:spTree>
    <p:extLst>
      <p:ext uri="{BB962C8B-B14F-4D97-AF65-F5344CB8AC3E}">
        <p14:creationId xmlns:p14="http://schemas.microsoft.com/office/powerpoint/2010/main" val="140472068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255FD4F9-6095-4373-9DFC-865FF352BB81}" type="slidenum">
              <a:rPr lang="en-US" smtClean="0"/>
              <a:t>18</a:t>
            </a:fld>
            <a:endParaRPr lang="en-US"/>
          </a:p>
        </p:txBody>
      </p:sp>
    </p:spTree>
    <p:extLst>
      <p:ext uri="{BB962C8B-B14F-4D97-AF65-F5344CB8AC3E}">
        <p14:creationId xmlns:p14="http://schemas.microsoft.com/office/powerpoint/2010/main" val="302811448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255FD4F9-6095-4373-9DFC-865FF352BB81}" type="slidenum">
              <a:rPr lang="en-US" smtClean="0"/>
              <a:t>19</a:t>
            </a:fld>
            <a:endParaRPr lang="en-US"/>
          </a:p>
        </p:txBody>
      </p:sp>
    </p:spTree>
    <p:extLst>
      <p:ext uri="{BB962C8B-B14F-4D97-AF65-F5344CB8AC3E}">
        <p14:creationId xmlns:p14="http://schemas.microsoft.com/office/powerpoint/2010/main" val="231915197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255FD4F9-6095-4373-9DFC-865FF352BB81}" type="slidenum">
              <a:rPr lang="en-US" smtClean="0"/>
              <a:t>20</a:t>
            </a:fld>
            <a:endParaRPr lang="en-US"/>
          </a:p>
        </p:txBody>
      </p:sp>
    </p:spTree>
    <p:extLst>
      <p:ext uri="{BB962C8B-B14F-4D97-AF65-F5344CB8AC3E}">
        <p14:creationId xmlns:p14="http://schemas.microsoft.com/office/powerpoint/2010/main" val="53234536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255FD4F9-6095-4373-9DFC-865FF352BB81}" type="slidenum">
              <a:rPr lang="en-US" smtClean="0"/>
              <a:t>21</a:t>
            </a:fld>
            <a:endParaRPr lang="en-US"/>
          </a:p>
        </p:txBody>
      </p:sp>
    </p:spTree>
    <p:extLst>
      <p:ext uri="{BB962C8B-B14F-4D97-AF65-F5344CB8AC3E}">
        <p14:creationId xmlns:p14="http://schemas.microsoft.com/office/powerpoint/2010/main" val="137696677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255FD4F9-6095-4373-9DFC-865FF352BB81}" type="slidenum">
              <a:rPr lang="en-US" smtClean="0"/>
              <a:t>22</a:t>
            </a:fld>
            <a:endParaRPr lang="en-US"/>
          </a:p>
        </p:txBody>
      </p:sp>
    </p:spTree>
    <p:extLst>
      <p:ext uri="{BB962C8B-B14F-4D97-AF65-F5344CB8AC3E}">
        <p14:creationId xmlns:p14="http://schemas.microsoft.com/office/powerpoint/2010/main" val="94251494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255FD4F9-6095-4373-9DFC-865FF352BB81}" type="slidenum">
              <a:rPr lang="en-US" smtClean="0"/>
              <a:t>49</a:t>
            </a:fld>
            <a:endParaRPr lang="en-US" dirty="0"/>
          </a:p>
        </p:txBody>
      </p:sp>
    </p:spTree>
    <p:extLst>
      <p:ext uri="{BB962C8B-B14F-4D97-AF65-F5344CB8AC3E}">
        <p14:creationId xmlns:p14="http://schemas.microsoft.com/office/powerpoint/2010/main" val="419353832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255FD4F9-6095-4373-9DFC-865FF352BB81}" type="slidenum">
              <a:rPr lang="en-US" smtClean="0"/>
              <a:t>53</a:t>
            </a:fld>
            <a:endParaRPr lang="en-US" dirty="0"/>
          </a:p>
        </p:txBody>
      </p:sp>
    </p:spTree>
    <p:extLst>
      <p:ext uri="{BB962C8B-B14F-4D97-AF65-F5344CB8AC3E}">
        <p14:creationId xmlns:p14="http://schemas.microsoft.com/office/powerpoint/2010/main" val="322573393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255FD4F9-6095-4373-9DFC-865FF352BB81}" type="slidenum">
              <a:rPr lang="en-US" smtClean="0"/>
              <a:t>66</a:t>
            </a:fld>
            <a:endParaRPr lang="en-US" dirty="0"/>
          </a:p>
        </p:txBody>
      </p:sp>
    </p:spTree>
    <p:extLst>
      <p:ext uri="{BB962C8B-B14F-4D97-AF65-F5344CB8AC3E}">
        <p14:creationId xmlns:p14="http://schemas.microsoft.com/office/powerpoint/2010/main" val="409671942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C74A31B-FF56-417B-8DEE-958FFCC6BCD5}" type="datetimeFigureOut">
              <a:rPr lang="en-US" smtClean="0"/>
              <a:t>7/3/2024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7/3/2024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7/3/2024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C74A31B-FF56-417B-8DEE-958FFCC6BCD5}" type="datetimeFigureOut">
              <a:rPr lang="en-US" smtClean="0"/>
              <a:t>7/3/2024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C74A31B-FF56-417B-8DEE-958FFCC6BCD5}" type="datetimeFigureOut">
              <a:rPr lang="en-US" smtClean="0"/>
              <a:t>7/3/2024</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C74A31B-FF56-417B-8DEE-958FFCC6BCD5}" type="datetimeFigureOut">
              <a:rPr lang="en-US" smtClean="0"/>
              <a:t>7/3/2024</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7/3/2024</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7/3/2024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7/3/2024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7/3/2024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7/3/2024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12462943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7/3/2024</a:t>
            </a:fld>
            <a:endParaRPr lang="en-US" dirty="0"/>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dirty="0"/>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emf"/><Relationship Id="rId7" Type="http://schemas.openxmlformats.org/officeDocument/2006/relationships/image" Target="../media/image5.emf"/><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4.emf"/><Relationship Id="rId5" Type="http://schemas.openxmlformats.org/officeDocument/2006/relationships/image" Target="../media/image3.png"/><Relationship Id="rId4" Type="http://schemas.openxmlformats.org/officeDocument/2006/relationships/image" Target="../media/image2.emf"/></Relationships>
</file>

<file path=ppt/slides/_rels/slide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8.png"/><Relationship Id="rId1" Type="http://schemas.openxmlformats.org/officeDocument/2006/relationships/slideLayout" Target="../slideLayouts/slideLayout7.xml"/><Relationship Id="rId4" Type="http://schemas.openxmlformats.org/officeDocument/2006/relationships/image" Target="../media/image9.png"/></Relationships>
</file>

<file path=ppt/slides/_rels/slide6.xml.rels><?xml version="1.0" encoding="UTF-8" standalone="yes"?>
<Relationships xmlns="http://schemas.openxmlformats.org/package/2006/relationships"><Relationship Id="rId3" Type="http://schemas.openxmlformats.org/officeDocument/2006/relationships/image" Target="../media/image10.emf"/><Relationship Id="rId2" Type="http://schemas.openxmlformats.org/officeDocument/2006/relationships/image" Target="../media/image6.emf"/><Relationship Id="rId1" Type="http://schemas.openxmlformats.org/officeDocument/2006/relationships/slideLayout" Target="../slideLayouts/slideLayout7.xml"/><Relationship Id="rId5" Type="http://schemas.openxmlformats.org/officeDocument/2006/relationships/image" Target="../media/image11.gif"/><Relationship Id="rId4" Type="http://schemas.openxmlformats.org/officeDocument/2006/relationships/image" Target="../media/image7.png"/></Relationships>
</file>

<file path=ppt/slides/_rels/slide7.xml.rels><?xml version="1.0" encoding="UTF-8" standalone="yes"?>
<Relationships xmlns="http://schemas.openxmlformats.org/package/2006/relationships"><Relationship Id="rId3" Type="http://schemas.openxmlformats.org/officeDocument/2006/relationships/image" Target="../media/image10.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2.emf"/><Relationship Id="rId4" Type="http://schemas.openxmlformats.org/officeDocument/2006/relationships/image" Target="../media/image6.emf"/></Relationships>
</file>

<file path=ppt/slides/_rels/slide8.xml.rels><?xml version="1.0" encoding="UTF-8" standalone="yes"?>
<Relationships xmlns="http://schemas.openxmlformats.org/package/2006/relationships"><Relationship Id="rId3" Type="http://schemas.openxmlformats.org/officeDocument/2006/relationships/image" Target="../media/image10.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2.emf"/><Relationship Id="rId4" Type="http://schemas.openxmlformats.org/officeDocument/2006/relationships/image" Target="../media/image6.emf"/></Relationships>
</file>

<file path=ppt/slides/_rels/slide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xml"/><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6.emf"/><Relationship Id="rId4" Type="http://schemas.openxmlformats.org/officeDocument/2006/relationships/image" Target="../media/image10.emf"/></Relationships>
</file>

<file path=ppt/slides/_rels/slide1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xml"/><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6.emf"/><Relationship Id="rId4" Type="http://schemas.openxmlformats.org/officeDocument/2006/relationships/image" Target="../media/image10.emf"/></Relationships>
</file>

<file path=ppt/slides/_rels/slide1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4.xml"/><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6.emf"/><Relationship Id="rId4" Type="http://schemas.openxmlformats.org/officeDocument/2006/relationships/image" Target="../media/image10.emf"/></Relationships>
</file>

<file path=ppt/slides/_rels/slide12.xml.rels><?xml version="1.0" encoding="UTF-8" standalone="yes"?>
<Relationships xmlns="http://schemas.openxmlformats.org/package/2006/relationships"><Relationship Id="rId3" Type="http://schemas.openxmlformats.org/officeDocument/2006/relationships/image" Target="../media/image10.emf"/><Relationship Id="rId7" Type="http://schemas.microsoft.com/office/2007/relationships/hdphoto" Target="../media/hdphoto1.wdp"/><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13.png"/><Relationship Id="rId5" Type="http://schemas.openxmlformats.org/officeDocument/2006/relationships/image" Target="../media/image12.emf"/><Relationship Id="rId4" Type="http://schemas.openxmlformats.org/officeDocument/2006/relationships/image" Target="../media/image6.emf"/></Relationships>
</file>

<file path=ppt/slides/_rels/slide13.xml.rels><?xml version="1.0" encoding="UTF-8" standalone="yes"?>
<Relationships xmlns="http://schemas.openxmlformats.org/package/2006/relationships"><Relationship Id="rId3" Type="http://schemas.openxmlformats.org/officeDocument/2006/relationships/image" Target="../media/image10.emf"/><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14.jpg"/><Relationship Id="rId5" Type="http://schemas.openxmlformats.org/officeDocument/2006/relationships/image" Target="../media/image12.emf"/><Relationship Id="rId4" Type="http://schemas.openxmlformats.org/officeDocument/2006/relationships/image" Target="../media/image6.emf"/></Relationships>
</file>

<file path=ppt/slides/_rels/slide14.xml.rels><?xml version="1.0" encoding="UTF-8" standalone="yes"?>
<Relationships xmlns="http://schemas.openxmlformats.org/package/2006/relationships"><Relationship Id="rId8" Type="http://schemas.microsoft.com/office/2007/relationships/hdphoto" Target="../media/hdphoto3.wdp"/><Relationship Id="rId3" Type="http://schemas.openxmlformats.org/officeDocument/2006/relationships/image" Target="../media/image6.emf"/><Relationship Id="rId7" Type="http://schemas.openxmlformats.org/officeDocument/2006/relationships/image" Target="../media/image16.png"/><Relationship Id="rId2" Type="http://schemas.openxmlformats.org/officeDocument/2006/relationships/image" Target="../media/image7.png"/><Relationship Id="rId1" Type="http://schemas.openxmlformats.org/officeDocument/2006/relationships/slideLayout" Target="../slideLayouts/slideLayout7.xml"/><Relationship Id="rId6" Type="http://schemas.microsoft.com/office/2007/relationships/hdphoto" Target="../media/hdphoto2.wdp"/><Relationship Id="rId5" Type="http://schemas.openxmlformats.org/officeDocument/2006/relationships/image" Target="../media/image15.png"/><Relationship Id="rId4" Type="http://schemas.openxmlformats.org/officeDocument/2006/relationships/image" Target="../media/image12.emf"/></Relationships>
</file>

<file path=ppt/slides/_rels/slide15.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7.png"/><Relationship Id="rId1" Type="http://schemas.openxmlformats.org/officeDocument/2006/relationships/slideLayout" Target="../slideLayouts/slideLayout7.xml"/><Relationship Id="rId4" Type="http://schemas.microsoft.com/office/2007/relationships/hdphoto" Target="../media/hdphoto4.wdp"/></Relationships>
</file>

<file path=ppt/slides/_rels/slide1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5.xml"/><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6.emf"/><Relationship Id="rId4" Type="http://schemas.openxmlformats.org/officeDocument/2006/relationships/image" Target="../media/image10.emf"/></Relationships>
</file>

<file path=ppt/slides/_rels/slide17.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7.png"/><Relationship Id="rId1" Type="http://schemas.openxmlformats.org/officeDocument/2006/relationships/slideLayout" Target="../slideLayouts/slideLayout7.xml"/><Relationship Id="rId4" Type="http://schemas.microsoft.com/office/2007/relationships/hdphoto" Target="../media/hdphoto4.wdp"/></Relationships>
</file>

<file path=ppt/slides/_rels/slide1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6.xml"/><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6.emf"/><Relationship Id="rId4" Type="http://schemas.openxmlformats.org/officeDocument/2006/relationships/image" Target="../media/image10.emf"/></Relationships>
</file>

<file path=ppt/slides/_rels/slide1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7.xml"/><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6.emf"/><Relationship Id="rId4" Type="http://schemas.openxmlformats.org/officeDocument/2006/relationships/image" Target="../media/image10.emf"/></Relationships>
</file>

<file path=ppt/slides/_rels/slide2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8.xml"/><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6.emf"/><Relationship Id="rId4" Type="http://schemas.openxmlformats.org/officeDocument/2006/relationships/image" Target="../media/image10.emf"/></Relationships>
</file>

<file path=ppt/slides/_rels/slide2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9.xml"/><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6.emf"/><Relationship Id="rId4" Type="http://schemas.openxmlformats.org/officeDocument/2006/relationships/image" Target="../media/image10.emf"/></Relationships>
</file>

<file path=ppt/slides/_rels/slide2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0.xml"/><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6.emf"/><Relationship Id="rId4" Type="http://schemas.openxmlformats.org/officeDocument/2006/relationships/image" Target="../media/image10.emf"/></Relationships>
</file>

<file path=ppt/slides/_rels/slide2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7.xml"/><Relationship Id="rId4" Type="http://schemas.openxmlformats.org/officeDocument/2006/relationships/image" Target="../media/image18.jpg"/></Relationships>
</file>

<file path=ppt/slides/_rels/slide24.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7.png"/><Relationship Id="rId1" Type="http://schemas.openxmlformats.org/officeDocument/2006/relationships/slideLayout" Target="../slideLayouts/slideLayout7.xml"/><Relationship Id="rId4" Type="http://schemas.microsoft.com/office/2007/relationships/hdphoto" Target="../media/hdphoto5.wdp"/></Relationships>
</file>

<file path=ppt/slides/_rels/slide25.xml.rels><?xml version="1.0" encoding="UTF-8" standalone="yes"?>
<Relationships xmlns="http://schemas.openxmlformats.org/package/2006/relationships"><Relationship Id="rId3" Type="http://schemas.openxmlformats.org/officeDocument/2006/relationships/image" Target="../media/image10.emf"/><Relationship Id="rId2" Type="http://schemas.openxmlformats.org/officeDocument/2006/relationships/image" Target="../media/image6.emf"/><Relationship Id="rId1" Type="http://schemas.openxmlformats.org/officeDocument/2006/relationships/slideLayout" Target="../slideLayouts/slideLayout7.xml"/><Relationship Id="rId6" Type="http://schemas.microsoft.com/office/2007/relationships/hdphoto" Target="../media/hdphoto6.wdp"/><Relationship Id="rId5" Type="http://schemas.openxmlformats.org/officeDocument/2006/relationships/image" Target="../media/image20.png"/><Relationship Id="rId4" Type="http://schemas.openxmlformats.org/officeDocument/2006/relationships/image" Target="../media/image7.png"/></Relationships>
</file>

<file path=ppt/slides/_rels/slide26.xml.rels><?xml version="1.0" encoding="UTF-8" standalone="yes"?>
<Relationships xmlns="http://schemas.openxmlformats.org/package/2006/relationships"><Relationship Id="rId3" Type="http://schemas.openxmlformats.org/officeDocument/2006/relationships/image" Target="../media/image10.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2.emf"/><Relationship Id="rId4" Type="http://schemas.openxmlformats.org/officeDocument/2006/relationships/image" Target="../media/image6.emf"/></Relationships>
</file>

<file path=ppt/slides/_rels/slide27.xml.rels><?xml version="1.0" encoding="UTF-8" standalone="yes"?>
<Relationships xmlns="http://schemas.openxmlformats.org/package/2006/relationships"><Relationship Id="rId3" Type="http://schemas.openxmlformats.org/officeDocument/2006/relationships/image" Target="../media/image10.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2.emf"/><Relationship Id="rId4" Type="http://schemas.openxmlformats.org/officeDocument/2006/relationships/image" Target="../media/image6.emf"/></Relationships>
</file>

<file path=ppt/slides/_rels/slide28.xml.rels><?xml version="1.0" encoding="UTF-8" standalone="yes"?>
<Relationships xmlns="http://schemas.openxmlformats.org/package/2006/relationships"><Relationship Id="rId3" Type="http://schemas.openxmlformats.org/officeDocument/2006/relationships/image" Target="../media/image10.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2.emf"/><Relationship Id="rId4" Type="http://schemas.openxmlformats.org/officeDocument/2006/relationships/image" Target="../media/image6.emf"/></Relationships>
</file>

<file path=ppt/slides/_rels/slide29.xml.rels><?xml version="1.0" encoding="UTF-8" standalone="yes"?>
<Relationships xmlns="http://schemas.openxmlformats.org/package/2006/relationships"><Relationship Id="rId3" Type="http://schemas.openxmlformats.org/officeDocument/2006/relationships/image" Target="../media/image10.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2.emf"/><Relationship Id="rId4" Type="http://schemas.openxmlformats.org/officeDocument/2006/relationships/image" Target="../media/image6.emf"/></Relationships>
</file>

<file path=ppt/slides/_rels/slide30.xml.rels><?xml version="1.0" encoding="UTF-8" standalone="yes"?>
<Relationships xmlns="http://schemas.openxmlformats.org/package/2006/relationships"><Relationship Id="rId3" Type="http://schemas.openxmlformats.org/officeDocument/2006/relationships/image" Target="../media/image10.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2.emf"/><Relationship Id="rId4" Type="http://schemas.openxmlformats.org/officeDocument/2006/relationships/image" Target="../media/image6.emf"/></Relationships>
</file>

<file path=ppt/slides/_rels/slide3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7.xml"/><Relationship Id="rId4" Type="http://schemas.openxmlformats.org/officeDocument/2006/relationships/image" Target="../media/image21.png"/></Relationships>
</file>

<file path=ppt/slides/_rels/slide32.xml.rels><?xml version="1.0" encoding="UTF-8" standalone="yes"?>
<Relationships xmlns="http://schemas.openxmlformats.org/package/2006/relationships"><Relationship Id="rId3" Type="http://schemas.openxmlformats.org/officeDocument/2006/relationships/image" Target="../media/image10.emf"/><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22.jpg"/><Relationship Id="rId5" Type="http://schemas.openxmlformats.org/officeDocument/2006/relationships/image" Target="../media/image12.emf"/><Relationship Id="rId4" Type="http://schemas.openxmlformats.org/officeDocument/2006/relationships/image" Target="../media/image6.emf"/></Relationships>
</file>

<file path=ppt/slides/_rels/slide33.xml.rels><?xml version="1.0" encoding="UTF-8" standalone="yes"?>
<Relationships xmlns="http://schemas.openxmlformats.org/package/2006/relationships"><Relationship Id="rId3" Type="http://schemas.openxmlformats.org/officeDocument/2006/relationships/image" Target="../media/image10.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2.emf"/><Relationship Id="rId4" Type="http://schemas.openxmlformats.org/officeDocument/2006/relationships/image" Target="../media/image6.emf"/></Relationships>
</file>

<file path=ppt/slides/_rels/slide34.xml.rels><?xml version="1.0" encoding="UTF-8" standalone="yes"?>
<Relationships xmlns="http://schemas.openxmlformats.org/package/2006/relationships"><Relationship Id="rId3" Type="http://schemas.openxmlformats.org/officeDocument/2006/relationships/image" Target="../media/image10.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2.emf"/><Relationship Id="rId4" Type="http://schemas.openxmlformats.org/officeDocument/2006/relationships/image" Target="../media/image6.emf"/></Relationships>
</file>

<file path=ppt/slides/_rels/slide35.xml.rels><?xml version="1.0" encoding="UTF-8" standalone="yes"?>
<Relationships xmlns="http://schemas.openxmlformats.org/package/2006/relationships"><Relationship Id="rId3" Type="http://schemas.openxmlformats.org/officeDocument/2006/relationships/image" Target="../media/image10.emf"/><Relationship Id="rId7" Type="http://schemas.microsoft.com/office/2007/relationships/hdphoto" Target="../media/hdphoto7.wdp"/><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23.png"/><Relationship Id="rId5" Type="http://schemas.openxmlformats.org/officeDocument/2006/relationships/image" Target="../media/image12.emf"/><Relationship Id="rId4" Type="http://schemas.openxmlformats.org/officeDocument/2006/relationships/image" Target="../media/image6.emf"/></Relationships>
</file>

<file path=ppt/slides/_rels/slide36.xml.rels><?xml version="1.0" encoding="UTF-8" standalone="yes"?>
<Relationships xmlns="http://schemas.openxmlformats.org/package/2006/relationships"><Relationship Id="rId3" Type="http://schemas.openxmlformats.org/officeDocument/2006/relationships/image" Target="../media/image10.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2.emf"/><Relationship Id="rId4" Type="http://schemas.openxmlformats.org/officeDocument/2006/relationships/image" Target="../media/image6.emf"/></Relationships>
</file>

<file path=ppt/slides/_rels/slide37.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7.png"/><Relationship Id="rId1" Type="http://schemas.openxmlformats.org/officeDocument/2006/relationships/slideLayout" Target="../slideLayouts/slideLayout7.xml"/><Relationship Id="rId4" Type="http://schemas.openxmlformats.org/officeDocument/2006/relationships/image" Target="../media/image12.emf"/></Relationships>
</file>

<file path=ppt/slides/_rels/slide38.xml.rels><?xml version="1.0" encoding="UTF-8" standalone="yes"?>
<Relationships xmlns="http://schemas.openxmlformats.org/package/2006/relationships"><Relationship Id="rId3" Type="http://schemas.openxmlformats.org/officeDocument/2006/relationships/image" Target="../media/image10.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2.emf"/><Relationship Id="rId4" Type="http://schemas.openxmlformats.org/officeDocument/2006/relationships/image" Target="../media/image6.emf"/></Relationships>
</file>

<file path=ppt/slides/_rels/slide39.xml.rels><?xml version="1.0" encoding="UTF-8" standalone="yes"?>
<Relationships xmlns="http://schemas.openxmlformats.org/package/2006/relationships"><Relationship Id="rId3" Type="http://schemas.openxmlformats.org/officeDocument/2006/relationships/image" Target="../media/image10.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2.emf"/><Relationship Id="rId4" Type="http://schemas.openxmlformats.org/officeDocument/2006/relationships/image" Target="../media/image6.emf"/></Relationships>
</file>

<file path=ppt/slides/_rels/slide40.xml.rels><?xml version="1.0" encoding="UTF-8" standalone="yes"?>
<Relationships xmlns="http://schemas.openxmlformats.org/package/2006/relationships"><Relationship Id="rId8" Type="http://schemas.microsoft.com/office/2007/relationships/hdphoto" Target="../media/hdphoto8.wdp"/><Relationship Id="rId3" Type="http://schemas.openxmlformats.org/officeDocument/2006/relationships/image" Target="../media/image10.emf"/><Relationship Id="rId7" Type="http://schemas.openxmlformats.org/officeDocument/2006/relationships/image" Target="../media/image25.png"/><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24.jpg"/><Relationship Id="rId5" Type="http://schemas.openxmlformats.org/officeDocument/2006/relationships/image" Target="../media/image12.emf"/><Relationship Id="rId4" Type="http://schemas.openxmlformats.org/officeDocument/2006/relationships/image" Target="../media/image6.emf"/><Relationship Id="rId9" Type="http://schemas.openxmlformats.org/officeDocument/2006/relationships/image" Target="../media/image26.jpeg"/></Relationships>
</file>

<file path=ppt/slides/_rels/slide41.xml.rels><?xml version="1.0" encoding="UTF-8" standalone="yes"?>
<Relationships xmlns="http://schemas.openxmlformats.org/package/2006/relationships"><Relationship Id="rId3" Type="http://schemas.openxmlformats.org/officeDocument/2006/relationships/image" Target="../media/image10.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2.emf"/><Relationship Id="rId4" Type="http://schemas.openxmlformats.org/officeDocument/2006/relationships/image" Target="../media/image6.emf"/></Relationships>
</file>

<file path=ppt/slides/_rels/slide42.xml.rels><?xml version="1.0" encoding="UTF-8" standalone="yes"?>
<Relationships xmlns="http://schemas.openxmlformats.org/package/2006/relationships"><Relationship Id="rId3" Type="http://schemas.openxmlformats.org/officeDocument/2006/relationships/image" Target="../media/image10.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2.emf"/><Relationship Id="rId4" Type="http://schemas.openxmlformats.org/officeDocument/2006/relationships/image" Target="../media/image6.emf"/></Relationships>
</file>

<file path=ppt/slides/_rels/slide43.xml.rels><?xml version="1.0" encoding="UTF-8" standalone="yes"?>
<Relationships xmlns="http://schemas.openxmlformats.org/package/2006/relationships"><Relationship Id="rId3" Type="http://schemas.openxmlformats.org/officeDocument/2006/relationships/image" Target="../media/image10.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2.emf"/><Relationship Id="rId4" Type="http://schemas.openxmlformats.org/officeDocument/2006/relationships/image" Target="../media/image6.emf"/></Relationships>
</file>

<file path=ppt/slides/_rels/slide44.xml.rels><?xml version="1.0" encoding="UTF-8" standalone="yes"?>
<Relationships xmlns="http://schemas.openxmlformats.org/package/2006/relationships"><Relationship Id="rId8" Type="http://schemas.openxmlformats.org/officeDocument/2006/relationships/customXml" Target="../ink/ink1.xml"/><Relationship Id="rId13" Type="http://schemas.openxmlformats.org/officeDocument/2006/relationships/image" Target="../media/image210.png"/><Relationship Id="rId3" Type="http://schemas.openxmlformats.org/officeDocument/2006/relationships/image" Target="../media/image10.emf"/><Relationship Id="rId7" Type="http://schemas.microsoft.com/office/2007/relationships/hdphoto" Target="../media/hdphoto9.wdp"/><Relationship Id="rId12" Type="http://schemas.openxmlformats.org/officeDocument/2006/relationships/customXml" Target="../ink/ink2.xml"/><Relationship Id="rId17" Type="http://schemas.openxmlformats.org/officeDocument/2006/relationships/image" Target="../media/image230.png"/><Relationship Id="rId2" Type="http://schemas.openxmlformats.org/officeDocument/2006/relationships/image" Target="../media/image7.png"/><Relationship Id="rId16" Type="http://schemas.openxmlformats.org/officeDocument/2006/relationships/customXml" Target="../ink/ink4.xml"/><Relationship Id="rId1" Type="http://schemas.openxmlformats.org/officeDocument/2006/relationships/slideLayout" Target="../slideLayouts/slideLayout7.xml"/><Relationship Id="rId6" Type="http://schemas.openxmlformats.org/officeDocument/2006/relationships/image" Target="../media/image27.png"/><Relationship Id="rId11" Type="http://schemas.openxmlformats.org/officeDocument/2006/relationships/image" Target="../media/image200.png"/><Relationship Id="rId5" Type="http://schemas.openxmlformats.org/officeDocument/2006/relationships/image" Target="../media/image12.emf"/><Relationship Id="rId15" Type="http://schemas.openxmlformats.org/officeDocument/2006/relationships/image" Target="../media/image220.png"/><Relationship Id="rId4" Type="http://schemas.openxmlformats.org/officeDocument/2006/relationships/image" Target="../media/image6.emf"/><Relationship Id="rId14" Type="http://schemas.openxmlformats.org/officeDocument/2006/relationships/customXml" Target="../ink/ink3.xml"/></Relationships>
</file>

<file path=ppt/slides/_rels/slide45.xml.rels><?xml version="1.0" encoding="UTF-8" standalone="yes"?>
<Relationships xmlns="http://schemas.openxmlformats.org/package/2006/relationships"><Relationship Id="rId3" Type="http://schemas.openxmlformats.org/officeDocument/2006/relationships/image" Target="../media/image10.emf"/><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28.png"/><Relationship Id="rId5" Type="http://schemas.openxmlformats.org/officeDocument/2006/relationships/image" Target="../media/image12.emf"/><Relationship Id="rId4" Type="http://schemas.openxmlformats.org/officeDocument/2006/relationships/image" Target="../media/image6.emf"/></Relationships>
</file>

<file path=ppt/slides/_rels/slide46.xml.rels><?xml version="1.0" encoding="UTF-8" standalone="yes"?>
<Relationships xmlns="http://schemas.openxmlformats.org/package/2006/relationships"><Relationship Id="rId3" Type="http://schemas.openxmlformats.org/officeDocument/2006/relationships/image" Target="../media/image10.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2.emf"/><Relationship Id="rId4" Type="http://schemas.openxmlformats.org/officeDocument/2006/relationships/image" Target="../media/image6.emf"/></Relationships>
</file>

<file path=ppt/slides/_rels/slide47.xml.rels><?xml version="1.0" encoding="UTF-8" standalone="yes"?>
<Relationships xmlns="http://schemas.openxmlformats.org/package/2006/relationships"><Relationship Id="rId3" Type="http://schemas.openxmlformats.org/officeDocument/2006/relationships/image" Target="../media/image10.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2.emf"/><Relationship Id="rId4" Type="http://schemas.openxmlformats.org/officeDocument/2006/relationships/image" Target="../media/image6.emf"/></Relationships>
</file>

<file path=ppt/slides/_rels/slide48.xml.rels><?xml version="1.0" encoding="UTF-8" standalone="yes"?>
<Relationships xmlns="http://schemas.openxmlformats.org/package/2006/relationships"><Relationship Id="rId3" Type="http://schemas.openxmlformats.org/officeDocument/2006/relationships/image" Target="../media/image10.emf"/><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29.png"/><Relationship Id="rId5" Type="http://schemas.openxmlformats.org/officeDocument/2006/relationships/image" Target="../media/image12.emf"/><Relationship Id="rId4" Type="http://schemas.openxmlformats.org/officeDocument/2006/relationships/image" Target="../media/image6.emf"/></Relationships>
</file>

<file path=ppt/slides/_rels/slide49.xml.rels><?xml version="1.0" encoding="UTF-8" standalone="yes"?>
<Relationships xmlns="http://schemas.openxmlformats.org/package/2006/relationships"><Relationship Id="rId3" Type="http://schemas.openxmlformats.org/officeDocument/2006/relationships/image" Target="../media/image7.png"/><Relationship Id="rId7" Type="http://schemas.microsoft.com/office/2007/relationships/hdphoto" Target="../media/hdphoto10.wdp"/><Relationship Id="rId2" Type="http://schemas.openxmlformats.org/officeDocument/2006/relationships/notesSlide" Target="../notesSlides/notesSlide11.xml"/><Relationship Id="rId1" Type="http://schemas.openxmlformats.org/officeDocument/2006/relationships/slideLayout" Target="../slideLayouts/slideLayout7.xml"/><Relationship Id="rId6" Type="http://schemas.openxmlformats.org/officeDocument/2006/relationships/image" Target="../media/image30.png"/><Relationship Id="rId5" Type="http://schemas.openxmlformats.org/officeDocument/2006/relationships/image" Target="../media/image12.emf"/><Relationship Id="rId4" Type="http://schemas.openxmlformats.org/officeDocument/2006/relationships/image" Target="../media/image6.emf"/></Relationships>
</file>

<file path=ppt/slides/_rels/slide50.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31.jpeg"/><Relationship Id="rId5" Type="http://schemas.openxmlformats.org/officeDocument/2006/relationships/image" Target="../media/image10.emf"/><Relationship Id="rId4" Type="http://schemas.openxmlformats.org/officeDocument/2006/relationships/image" Target="../media/image12.emf"/></Relationships>
</file>

<file path=ppt/slides/_rels/slide51.xml.rels><?xml version="1.0" encoding="UTF-8" standalone="yes"?>
<Relationships xmlns="http://schemas.openxmlformats.org/package/2006/relationships"><Relationship Id="rId3" Type="http://schemas.openxmlformats.org/officeDocument/2006/relationships/image" Target="../media/image10.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2.emf"/><Relationship Id="rId4" Type="http://schemas.openxmlformats.org/officeDocument/2006/relationships/image" Target="../media/image6.emf"/></Relationships>
</file>

<file path=ppt/slides/_rels/slide52.xml.rels><?xml version="1.0" encoding="UTF-8" standalone="yes"?>
<Relationships xmlns="http://schemas.openxmlformats.org/package/2006/relationships"><Relationship Id="rId3" Type="http://schemas.openxmlformats.org/officeDocument/2006/relationships/image" Target="../media/image10.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2.emf"/><Relationship Id="rId4" Type="http://schemas.openxmlformats.org/officeDocument/2006/relationships/image" Target="../media/image6.emf"/></Relationships>
</file>

<file path=ppt/slides/_rels/slide53.xml.rels><?xml version="1.0" encoding="UTF-8" standalone="yes"?>
<Relationships xmlns="http://schemas.openxmlformats.org/package/2006/relationships"><Relationship Id="rId8" Type="http://schemas.microsoft.com/office/2007/relationships/hdphoto" Target="../media/hdphoto11.wdp"/><Relationship Id="rId3" Type="http://schemas.openxmlformats.org/officeDocument/2006/relationships/image" Target="../media/image7.png"/><Relationship Id="rId7" Type="http://schemas.openxmlformats.org/officeDocument/2006/relationships/image" Target="../media/image32.png"/><Relationship Id="rId2" Type="http://schemas.openxmlformats.org/officeDocument/2006/relationships/notesSlide" Target="../notesSlides/notesSlide12.xml"/><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6.emf"/><Relationship Id="rId4" Type="http://schemas.openxmlformats.org/officeDocument/2006/relationships/image" Target="../media/image10.emf"/></Relationships>
</file>

<file path=ppt/slides/_rels/slide54.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image" Target="../media/image7.png"/><Relationship Id="rId1" Type="http://schemas.openxmlformats.org/officeDocument/2006/relationships/slideLayout" Target="../slideLayouts/slideLayout7.xml"/><Relationship Id="rId4" Type="http://schemas.openxmlformats.org/officeDocument/2006/relationships/image" Target="../media/image34.gif"/></Relationships>
</file>

<file path=ppt/slides/_rels/slide55.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image" Target="../media/image7.png"/><Relationship Id="rId1" Type="http://schemas.openxmlformats.org/officeDocument/2006/relationships/slideLayout" Target="../slideLayouts/slideLayout7.xml"/><Relationship Id="rId4" Type="http://schemas.microsoft.com/office/2007/relationships/hdphoto" Target="../media/hdphoto12.wdp"/></Relationships>
</file>

<file path=ppt/slides/_rels/slide56.xml.rels><?xml version="1.0" encoding="UTF-8" standalone="yes"?>
<Relationships xmlns="http://schemas.openxmlformats.org/package/2006/relationships"><Relationship Id="rId3" Type="http://schemas.openxmlformats.org/officeDocument/2006/relationships/image" Target="../media/image10.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2.emf"/><Relationship Id="rId4" Type="http://schemas.openxmlformats.org/officeDocument/2006/relationships/image" Target="../media/image6.emf"/></Relationships>
</file>

<file path=ppt/slides/_rels/slide57.xml.rels><?xml version="1.0" encoding="UTF-8" standalone="yes"?>
<Relationships xmlns="http://schemas.openxmlformats.org/package/2006/relationships"><Relationship Id="rId3" Type="http://schemas.openxmlformats.org/officeDocument/2006/relationships/image" Target="../media/image10.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2.emf"/><Relationship Id="rId4" Type="http://schemas.openxmlformats.org/officeDocument/2006/relationships/image" Target="../media/image6.emf"/></Relationships>
</file>

<file path=ppt/slides/_rels/slide58.xml.rels><?xml version="1.0" encoding="UTF-8" standalone="yes"?>
<Relationships xmlns="http://schemas.openxmlformats.org/package/2006/relationships"><Relationship Id="rId3" Type="http://schemas.openxmlformats.org/officeDocument/2006/relationships/image" Target="../media/image10.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2.emf"/><Relationship Id="rId4" Type="http://schemas.openxmlformats.org/officeDocument/2006/relationships/image" Target="../media/image6.emf"/></Relationships>
</file>

<file path=ppt/slides/_rels/slide59.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image" Target="../media/image7.png"/><Relationship Id="rId1" Type="http://schemas.openxmlformats.org/officeDocument/2006/relationships/slideLayout" Target="../slideLayouts/slideLayout7.xml"/><Relationship Id="rId4" Type="http://schemas.microsoft.com/office/2007/relationships/hdphoto" Target="../media/hdphoto13.wdp"/></Relationships>
</file>

<file path=ppt/slides/_rels/slide60.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7.png"/><Relationship Id="rId1" Type="http://schemas.openxmlformats.org/officeDocument/2006/relationships/slideLayout" Target="../slideLayouts/slideLayout7.xml"/><Relationship Id="rId4" Type="http://schemas.openxmlformats.org/officeDocument/2006/relationships/image" Target="../media/image12.emf"/></Relationships>
</file>

<file path=ppt/slides/_rels/slide61.xml.rels><?xml version="1.0" encoding="UTF-8" standalone="yes"?>
<Relationships xmlns="http://schemas.openxmlformats.org/package/2006/relationships"><Relationship Id="rId8" Type="http://schemas.microsoft.com/office/2007/relationships/hdphoto" Target="../media/hdphoto14.wdp"/><Relationship Id="rId3" Type="http://schemas.openxmlformats.org/officeDocument/2006/relationships/image" Target="../media/image10.emf"/><Relationship Id="rId7" Type="http://schemas.openxmlformats.org/officeDocument/2006/relationships/image" Target="../media/image37.png"/><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hyperlink" Target="https://www.ccl.org/wp-content/uploads/2020/11/70-20-10-infographic-ccl-center-for-creative-leadership.jpg" TargetMode="External"/><Relationship Id="rId5" Type="http://schemas.openxmlformats.org/officeDocument/2006/relationships/image" Target="../media/image12.emf"/><Relationship Id="rId4" Type="http://schemas.openxmlformats.org/officeDocument/2006/relationships/image" Target="../media/image6.emf"/></Relationships>
</file>

<file path=ppt/slides/_rels/slide62.xml.rels><?xml version="1.0" encoding="UTF-8" standalone="yes"?>
<Relationships xmlns="http://schemas.openxmlformats.org/package/2006/relationships"><Relationship Id="rId3" Type="http://schemas.openxmlformats.org/officeDocument/2006/relationships/image" Target="../media/image10.emf"/><Relationship Id="rId2" Type="http://schemas.openxmlformats.org/officeDocument/2006/relationships/image" Target="../media/image6.emf"/><Relationship Id="rId1" Type="http://schemas.openxmlformats.org/officeDocument/2006/relationships/slideLayout" Target="../slideLayouts/slideLayout7.xml"/><Relationship Id="rId5" Type="http://schemas.openxmlformats.org/officeDocument/2006/relationships/image" Target="../media/image11.gif"/><Relationship Id="rId4" Type="http://schemas.openxmlformats.org/officeDocument/2006/relationships/image" Target="../media/image7.png"/></Relationships>
</file>

<file path=ppt/slides/_rels/slide63.xml.rels><?xml version="1.0" encoding="UTF-8" standalone="yes"?>
<Relationships xmlns="http://schemas.openxmlformats.org/package/2006/relationships"><Relationship Id="rId3" Type="http://schemas.openxmlformats.org/officeDocument/2006/relationships/image" Target="../media/image10.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2.emf"/><Relationship Id="rId4" Type="http://schemas.openxmlformats.org/officeDocument/2006/relationships/image" Target="../media/image6.emf"/></Relationships>
</file>

<file path=ppt/slides/_rels/slide64.xml.rels><?xml version="1.0" encoding="UTF-8" standalone="yes"?>
<Relationships xmlns="http://schemas.openxmlformats.org/package/2006/relationships"><Relationship Id="rId3" Type="http://schemas.openxmlformats.org/officeDocument/2006/relationships/image" Target="../media/image10.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2.emf"/><Relationship Id="rId4" Type="http://schemas.openxmlformats.org/officeDocument/2006/relationships/image" Target="../media/image6.emf"/></Relationships>
</file>

<file path=ppt/slides/_rels/slide65.xml.rels><?xml version="1.0" encoding="UTF-8" standalone="yes"?>
<Relationships xmlns="http://schemas.openxmlformats.org/package/2006/relationships"><Relationship Id="rId3" Type="http://schemas.openxmlformats.org/officeDocument/2006/relationships/image" Target="../media/image10.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2.emf"/><Relationship Id="rId4" Type="http://schemas.openxmlformats.org/officeDocument/2006/relationships/image" Target="../media/image6.emf"/></Relationships>
</file>

<file path=ppt/slides/_rels/slide6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3.xml"/><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6.emf"/><Relationship Id="rId4" Type="http://schemas.openxmlformats.org/officeDocument/2006/relationships/image" Target="../media/image10.emf"/></Relationships>
</file>

<file path=ppt/slides/_rels/slide67.xml.rels><?xml version="1.0" encoding="UTF-8" standalone="yes"?>
<Relationships xmlns="http://schemas.openxmlformats.org/package/2006/relationships"><Relationship Id="rId3" Type="http://schemas.openxmlformats.org/officeDocument/2006/relationships/image" Target="../media/image10.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2.emf"/><Relationship Id="rId4" Type="http://schemas.openxmlformats.org/officeDocument/2006/relationships/image" Target="../media/image6.emf"/></Relationships>
</file>

<file path=ppt/slides/_rels/slide68.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0.emf"/><Relationship Id="rId4" Type="http://schemas.openxmlformats.org/officeDocument/2006/relationships/image" Target="../media/image12.emf"/></Relationships>
</file>

<file path=ppt/slides/_rels/slide6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8.emf"/><Relationship Id="rId1" Type="http://schemas.openxmlformats.org/officeDocument/2006/relationships/slideLayout" Target="../slideLayouts/slideLayout7.xml"/><Relationship Id="rId5" Type="http://schemas.openxmlformats.org/officeDocument/2006/relationships/image" Target="../media/image6.emf"/><Relationship Id="rId4" Type="http://schemas.openxmlformats.org/officeDocument/2006/relationships/image" Target="../media/image10.emf"/></Relationships>
</file>

<file path=ppt/slides/_rels/slide70.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image" Target="../media/image7.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p:cNvPicPr>
            <a:picLocks noChangeAspect="1"/>
          </p:cNvPicPr>
          <p:nvPr/>
        </p:nvPicPr>
        <p:blipFill>
          <a:blip r:embed="rId3"/>
          <a:stretch>
            <a:fillRect/>
          </a:stretch>
        </p:blipFill>
        <p:spPr>
          <a:xfrm>
            <a:off x="-71964" y="-117903"/>
            <a:ext cx="12335929" cy="7093806"/>
          </a:xfrm>
          <a:prstGeom prst="rect">
            <a:avLst/>
          </a:prstGeom>
        </p:spPr>
      </p:pic>
      <p:sp>
        <p:nvSpPr>
          <p:cNvPr id="11" name="Rectangle 10"/>
          <p:cNvSpPr/>
          <p:nvPr/>
        </p:nvSpPr>
        <p:spPr>
          <a:xfrm rot="10800000">
            <a:off x="-89222" y="-101603"/>
            <a:ext cx="12350045" cy="7044267"/>
          </a:xfrm>
          <a:prstGeom prst="rect">
            <a:avLst/>
          </a:prstGeom>
          <a:gradFill>
            <a:gsLst>
              <a:gs pos="0">
                <a:schemeClr val="accent1">
                  <a:lumMod val="5000"/>
                  <a:lumOff val="95000"/>
                  <a:alpha val="27000"/>
                </a:schemeClr>
              </a:gs>
              <a:gs pos="100000">
                <a:srgbClr val="0A1F61">
                  <a:alpha val="42000"/>
                </a:srgb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Picture 3"/>
          <p:cNvPicPr>
            <a:picLocks noChangeAspect="1"/>
          </p:cNvPicPr>
          <p:nvPr/>
        </p:nvPicPr>
        <p:blipFill rotWithShape="1">
          <a:blip r:embed="rId4"/>
          <a:srcRect l="984" r="914" b="11911"/>
          <a:stretch/>
        </p:blipFill>
        <p:spPr>
          <a:xfrm rot="10800000" flipH="1">
            <a:off x="-81742" y="-101602"/>
            <a:ext cx="12355484" cy="2722881"/>
          </a:xfrm>
          <a:prstGeom prst="rect">
            <a:avLst/>
          </a:prstGeom>
        </p:spPr>
      </p:pic>
      <p:pic>
        <p:nvPicPr>
          <p:cNvPr id="6" name="Picture 5"/>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30762" y="308506"/>
            <a:ext cx="1699476" cy="1524000"/>
          </a:xfrm>
          <a:prstGeom prst="rect">
            <a:avLst/>
          </a:prstGeom>
        </p:spPr>
      </p:pic>
      <p:pic>
        <p:nvPicPr>
          <p:cNvPr id="12" name="Picture 11"/>
          <p:cNvPicPr>
            <a:picLocks noChangeAspect="1"/>
          </p:cNvPicPr>
          <p:nvPr/>
        </p:nvPicPr>
        <p:blipFill>
          <a:blip r:embed="rId6"/>
          <a:stretch>
            <a:fillRect/>
          </a:stretch>
        </p:blipFill>
        <p:spPr>
          <a:xfrm>
            <a:off x="-112889" y="4288121"/>
            <a:ext cx="6714451" cy="1972334"/>
          </a:xfrm>
          <a:prstGeom prst="rect">
            <a:avLst/>
          </a:prstGeom>
        </p:spPr>
      </p:pic>
      <p:pic>
        <p:nvPicPr>
          <p:cNvPr id="13" name="Picture 12"/>
          <p:cNvPicPr>
            <a:picLocks noChangeAspect="1"/>
          </p:cNvPicPr>
          <p:nvPr/>
        </p:nvPicPr>
        <p:blipFill>
          <a:blip r:embed="rId7"/>
          <a:stretch>
            <a:fillRect/>
          </a:stretch>
        </p:blipFill>
        <p:spPr>
          <a:xfrm>
            <a:off x="7109562" y="4708455"/>
            <a:ext cx="5882401" cy="1034667"/>
          </a:xfrm>
          <a:prstGeom prst="rect">
            <a:avLst/>
          </a:prstGeom>
        </p:spPr>
      </p:pic>
      <p:sp>
        <p:nvSpPr>
          <p:cNvPr id="14" name="TextBox 13"/>
          <p:cNvSpPr txBox="1"/>
          <p:nvPr/>
        </p:nvSpPr>
        <p:spPr>
          <a:xfrm>
            <a:off x="474133" y="4581790"/>
            <a:ext cx="4603568" cy="1384995"/>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Digital Media Leadership</a:t>
            </a:r>
          </a:p>
          <a:p>
            <a:r>
              <a:rPr lang="en-US" sz="2800" dirty="0">
                <a:solidFill>
                  <a:srgbClr val="24A9E1"/>
                </a:solidFill>
                <a:latin typeface="Tajawal Medium" panose="00000600000000000000" pitchFamily="2" charset="-78"/>
                <a:cs typeface="Tajawal Medium" panose="00000600000000000000" pitchFamily="2" charset="-78"/>
              </a:rPr>
              <a:t>Prepared by Dr. Doaa Rady</a:t>
            </a:r>
          </a:p>
          <a:p>
            <a:r>
              <a:rPr lang="en-US" sz="2800" dirty="0">
                <a:solidFill>
                  <a:srgbClr val="FF9518"/>
                </a:solidFill>
                <a:latin typeface="Tajawal Medium" panose="00000600000000000000" pitchFamily="2" charset="-78"/>
                <a:cs typeface="Tajawal Medium" panose="00000600000000000000" pitchFamily="2" charset="-78"/>
              </a:rPr>
              <a:t>W4 Lecture – Live Session</a:t>
            </a:r>
          </a:p>
        </p:txBody>
      </p:sp>
      <p:sp>
        <p:nvSpPr>
          <p:cNvPr id="16" name="TextBox 15"/>
          <p:cNvSpPr txBox="1"/>
          <p:nvPr/>
        </p:nvSpPr>
        <p:spPr>
          <a:xfrm>
            <a:off x="7671495" y="4742321"/>
            <a:ext cx="3863558" cy="954107"/>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DGM 726</a:t>
            </a:r>
            <a:endParaRPr lang="ar-EG" sz="2800" dirty="0">
              <a:solidFill>
                <a:schemeClr val="bg1"/>
              </a:solidFill>
              <a:latin typeface="Tajawal Medium" panose="00000600000000000000" pitchFamily="2" charset="-78"/>
              <a:cs typeface="Tajawal Medium" panose="00000600000000000000" pitchFamily="2" charset="-78"/>
            </a:endParaRPr>
          </a:p>
          <a:p>
            <a:r>
              <a:rPr lang="en-US" sz="2800" dirty="0">
                <a:solidFill>
                  <a:schemeClr val="bg1"/>
                </a:solidFill>
                <a:latin typeface="Tajawal Medium" panose="00000600000000000000" pitchFamily="2" charset="-78"/>
                <a:cs typeface="Tajawal Medium" panose="00000600000000000000" pitchFamily="2" charset="-78"/>
              </a:rPr>
              <a:t>Master of Digital Media</a:t>
            </a:r>
            <a:endParaRPr lang="ar-EG" sz="2800"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25301808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3" name="Rectangle 12">
            <a:extLst>
              <a:ext uri="{FF2B5EF4-FFF2-40B4-BE49-F238E27FC236}">
                <a16:creationId xmlns:a16="http://schemas.microsoft.com/office/drawing/2014/main" id="{398F3DEE-0E56-499F-AFAE-C2DA7C2C81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5" name="Rectangle 14">
            <a:extLst>
              <a:ext uri="{FF2B5EF4-FFF2-40B4-BE49-F238E27FC236}">
                <a16:creationId xmlns:a16="http://schemas.microsoft.com/office/drawing/2014/main" id="{E85CCF60-79A2-440A-86A2-1A64A59F7B5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7539" y="1417538"/>
            <a:ext cx="6875818" cy="4040744"/>
          </a:xfrm>
          <a:prstGeom prst="rect">
            <a:avLst/>
          </a:prstGeom>
          <a:gradFill>
            <a:gsLst>
              <a:gs pos="11000">
                <a:srgbClr val="000000"/>
              </a:gs>
              <a:gs pos="100000">
                <a:schemeClr val="accent1">
                  <a:lumMod val="75000"/>
                </a:schemeClr>
              </a:gs>
            </a:gsLst>
            <a:lin ang="18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7" name="Rectangle 16">
            <a:extLst>
              <a:ext uri="{FF2B5EF4-FFF2-40B4-BE49-F238E27FC236}">
                <a16:creationId xmlns:a16="http://schemas.microsoft.com/office/drawing/2014/main" id="{3F2162BA-EECD-43E0-99D9-C00B19482E5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57200" y="8482"/>
            <a:ext cx="3568276" cy="6858000"/>
          </a:xfrm>
          <a:prstGeom prst="rect">
            <a:avLst/>
          </a:prstGeom>
          <a:gradFill>
            <a:gsLst>
              <a:gs pos="0">
                <a:schemeClr val="accent1">
                  <a:alpha val="32000"/>
                </a:schemeClr>
              </a:gs>
              <a:gs pos="70000">
                <a:srgbClr val="000000">
                  <a:alpha val="0"/>
                </a:srgbClr>
              </a:gs>
            </a:gsLst>
            <a:lin ang="6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9" name="Freeform: Shape 18">
            <a:extLst>
              <a:ext uri="{FF2B5EF4-FFF2-40B4-BE49-F238E27FC236}">
                <a16:creationId xmlns:a16="http://schemas.microsoft.com/office/drawing/2014/main" id="{160DB805-F71F-46BB-A8CC-74F6D8306F9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6097846">
            <a:off x="-747355" y="1201312"/>
            <a:ext cx="4808302" cy="4088666"/>
          </a:xfrm>
          <a:custGeom>
            <a:avLst/>
            <a:gdLst>
              <a:gd name="connsiteX0" fmla="*/ 48844 w 4808302"/>
              <a:gd name="connsiteY0" fmla="*/ 2888671 h 4088666"/>
              <a:gd name="connsiteX1" fmla="*/ 0 w 4808302"/>
              <a:gd name="connsiteY1" fmla="*/ 2404151 h 4088666"/>
              <a:gd name="connsiteX2" fmla="*/ 2404151 w 4808302"/>
              <a:gd name="connsiteY2" fmla="*/ 0 h 4088666"/>
              <a:gd name="connsiteX3" fmla="*/ 4808302 w 4808302"/>
              <a:gd name="connsiteY3" fmla="*/ 2404151 h 4088666"/>
              <a:gd name="connsiteX4" fmla="*/ 4700216 w 4808302"/>
              <a:gd name="connsiteY4" fmla="*/ 3119072 h 4088666"/>
              <a:gd name="connsiteX5" fmla="*/ 4643143 w 4808302"/>
              <a:gd name="connsiteY5" fmla="*/ 3275009 h 4088666"/>
              <a:gd name="connsiteX6" fmla="*/ 690093 w 4808302"/>
              <a:gd name="connsiteY6" fmla="*/ 4088666 h 4088666"/>
              <a:gd name="connsiteX7" fmla="*/ 548991 w 4808302"/>
              <a:gd name="connsiteY7" fmla="*/ 3933414 h 4088666"/>
              <a:gd name="connsiteX8" fmla="*/ 48844 w 4808302"/>
              <a:gd name="connsiteY8" fmla="*/ 2888671 h 40886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808302" h="4088666">
                <a:moveTo>
                  <a:pt x="48844" y="2888671"/>
                </a:moveTo>
                <a:cubicBezTo>
                  <a:pt x="16818" y="2732167"/>
                  <a:pt x="0" y="2570123"/>
                  <a:pt x="0" y="2404151"/>
                </a:cubicBezTo>
                <a:cubicBezTo>
                  <a:pt x="0" y="1076375"/>
                  <a:pt x="1076375" y="0"/>
                  <a:pt x="2404151" y="0"/>
                </a:cubicBezTo>
                <a:cubicBezTo>
                  <a:pt x="3731927" y="0"/>
                  <a:pt x="4808302" y="1076375"/>
                  <a:pt x="4808302" y="2404151"/>
                </a:cubicBezTo>
                <a:cubicBezTo>
                  <a:pt x="4808302" y="2653109"/>
                  <a:pt x="4770461" y="2893229"/>
                  <a:pt x="4700216" y="3119072"/>
                </a:cubicBezTo>
                <a:lnTo>
                  <a:pt x="4643143" y="3275009"/>
                </a:lnTo>
                <a:lnTo>
                  <a:pt x="690093" y="4088666"/>
                </a:lnTo>
                <a:lnTo>
                  <a:pt x="548991" y="3933414"/>
                </a:lnTo>
                <a:cubicBezTo>
                  <a:pt x="304015" y="3636572"/>
                  <a:pt x="128908" y="3279932"/>
                  <a:pt x="48844" y="2888671"/>
                </a:cubicBezTo>
                <a:close/>
              </a:path>
            </a:pathLst>
          </a:custGeom>
          <a:gradFill>
            <a:gsLst>
              <a:gs pos="39000">
                <a:schemeClr val="accent1">
                  <a:lumMod val="60000"/>
                  <a:lumOff val="40000"/>
                  <a:alpha val="0"/>
                </a:schemeClr>
              </a:gs>
              <a:gs pos="100000">
                <a:schemeClr val="accent1">
                  <a:lumMod val="75000"/>
                  <a:alpha val="26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1" name="Rectangle 20">
            <a:extLst>
              <a:ext uri="{FF2B5EF4-FFF2-40B4-BE49-F238E27FC236}">
                <a16:creationId xmlns:a16="http://schemas.microsoft.com/office/drawing/2014/main" id="{6F91054C-3439-420E-88EB-F0A5637EC5C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159565" y="2659404"/>
            <a:ext cx="4355594" cy="4040742"/>
          </a:xfrm>
          <a:prstGeom prst="rect">
            <a:avLst/>
          </a:prstGeom>
          <a:gradFill>
            <a:gsLst>
              <a:gs pos="0">
                <a:schemeClr val="accent1">
                  <a:alpha val="24000"/>
                </a:schemeClr>
              </a:gs>
              <a:gs pos="100000">
                <a:schemeClr val="accent1">
                  <a:lumMod val="50000"/>
                  <a:alpha val="0"/>
                </a:schemeClr>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Picture 3"/>
          <p:cNvPicPr>
            <a:picLocks noChangeAspect="1"/>
          </p:cNvPicPr>
          <p:nvPr/>
        </p:nvPicPr>
        <p:blipFill>
          <a:blip r:embed="rId2"/>
          <a:stretch>
            <a:fillRect/>
          </a:stretch>
        </p:blipFill>
        <p:spPr>
          <a:xfrm>
            <a:off x="4177716" y="208296"/>
            <a:ext cx="574097" cy="6501262"/>
          </a:xfrm>
          <a:prstGeom prst="rect">
            <a:avLst/>
          </a:prstGeom>
        </p:spPr>
      </p:pic>
      <p:pic>
        <p:nvPicPr>
          <p:cNvPr id="5" name="Picture 4"/>
          <p:cNvPicPr>
            <a:picLocks noChangeAspect="1"/>
          </p:cNvPicPr>
          <p:nvPr/>
        </p:nvPicPr>
        <p:blipFill>
          <a:blip r:embed="rId2"/>
          <a:stretch>
            <a:fillRect/>
          </a:stretch>
        </p:blipFill>
        <p:spPr>
          <a:xfrm>
            <a:off x="11565526" y="3620573"/>
            <a:ext cx="221078" cy="2503561"/>
          </a:xfrm>
          <a:prstGeom prst="rect">
            <a:avLst/>
          </a:prstGeom>
        </p:spPr>
      </p:pic>
      <p:sp>
        <p:nvSpPr>
          <p:cNvPr id="10" name="TextBox 9">
            <a:extLst>
              <a:ext uri="{FF2B5EF4-FFF2-40B4-BE49-F238E27FC236}">
                <a16:creationId xmlns:a16="http://schemas.microsoft.com/office/drawing/2014/main" id="{6FA94F26-BD57-1027-1019-1782CF6FD5A3}"/>
              </a:ext>
            </a:extLst>
          </p:cNvPr>
          <p:cNvSpPr txBox="1"/>
          <p:nvPr/>
        </p:nvSpPr>
        <p:spPr>
          <a:xfrm>
            <a:off x="318086" y="3093289"/>
            <a:ext cx="340029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W4 Lecture outline</a:t>
            </a:r>
          </a:p>
        </p:txBody>
      </p:sp>
      <p:sp>
        <p:nvSpPr>
          <p:cNvPr id="11" name="TextBox 10">
            <a:extLst>
              <a:ext uri="{FF2B5EF4-FFF2-40B4-BE49-F238E27FC236}">
                <a16:creationId xmlns:a16="http://schemas.microsoft.com/office/drawing/2014/main" id="{DC8778B0-6D9D-2657-EAE7-40EE4C886EE8}"/>
              </a:ext>
            </a:extLst>
          </p:cNvPr>
          <p:cNvSpPr txBox="1"/>
          <p:nvPr/>
        </p:nvSpPr>
        <p:spPr>
          <a:xfrm>
            <a:off x="4866711" y="57428"/>
            <a:ext cx="6357112" cy="6231258"/>
          </a:xfrm>
          <a:prstGeom prst="rect">
            <a:avLst/>
          </a:prstGeom>
          <a:noFill/>
        </p:spPr>
        <p:txBody>
          <a:bodyPr wrap="square" rtlCol="0">
            <a:spAutoFit/>
          </a:bodyPr>
          <a:lstStyle/>
          <a:p>
            <a:pPr algn="just">
              <a:lnSpc>
                <a:spcPct val="200000"/>
              </a:lnSpc>
            </a:pPr>
            <a:r>
              <a:rPr lang="en-US" sz="2000" b="1" u="sng" dirty="0">
                <a:solidFill>
                  <a:srgbClr val="FF8C01"/>
                </a:solidFill>
                <a:latin typeface="Tajawal ExtraBold" panose="00000800000000000000" pitchFamily="2" charset="-78"/>
                <a:cs typeface="Tajawal ExtraBold" panose="00000800000000000000" pitchFamily="2" charset="-78"/>
              </a:rPr>
              <a:t>Last Lecture, we leaned about </a:t>
            </a:r>
          </a:p>
          <a:p>
            <a:pPr marL="403225" indent="-342900" algn="just">
              <a:lnSpc>
                <a:spcPct val="1500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Are you a Leader?</a:t>
            </a:r>
          </a:p>
          <a:p>
            <a:pPr marL="403225" indent="-342900" algn="just">
              <a:lnSpc>
                <a:spcPct val="1500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How to Be a Leader?</a:t>
            </a:r>
          </a:p>
          <a:p>
            <a:pPr marL="403225" indent="-342900" algn="just">
              <a:lnSpc>
                <a:spcPct val="1500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Developing a Vision</a:t>
            </a:r>
          </a:p>
          <a:p>
            <a:pPr marL="403225" indent="-342900" algn="just">
              <a:lnSpc>
                <a:spcPct val="1500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Understanding People's Needs</a:t>
            </a:r>
          </a:p>
          <a:p>
            <a:pPr marL="403225" indent="-342900" algn="just">
              <a:lnSpc>
                <a:spcPct val="1500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Influencing People</a:t>
            </a:r>
          </a:p>
          <a:p>
            <a:pPr marL="403225" indent="-342900" algn="just">
              <a:lnSpc>
                <a:spcPct val="1500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Communication</a:t>
            </a:r>
          </a:p>
          <a:p>
            <a:pPr marL="688975" lvl="1" indent="-285750" algn="just">
              <a:lnSpc>
                <a:spcPct val="150000"/>
              </a:lnSpc>
              <a:buFont typeface="Wingdings" panose="05000000000000000000" pitchFamily="2" charset="2"/>
              <a:buChar char="q"/>
              <a:tabLst>
                <a:tab pos="914400" algn="l"/>
              </a:tabLst>
            </a:pPr>
            <a:r>
              <a:rPr lang="en-US" sz="2200" b="1" dirty="0">
                <a:solidFill>
                  <a:srgbClr val="0A1F61"/>
                </a:solidFill>
                <a:latin typeface="Tajawal ExtraBold" panose="00000800000000000000" pitchFamily="2" charset="-78"/>
                <a:cs typeface="Tajawal ExtraBold" panose="00000800000000000000" pitchFamily="2" charset="-78"/>
              </a:rPr>
              <a:t>Types/Forms of Communication</a:t>
            </a:r>
          </a:p>
          <a:p>
            <a:pPr marL="688975" lvl="1" indent="-285750" algn="just">
              <a:lnSpc>
                <a:spcPct val="150000"/>
              </a:lnSpc>
              <a:buFont typeface="Wingdings" panose="05000000000000000000" pitchFamily="2" charset="2"/>
              <a:buChar char="q"/>
              <a:tabLst>
                <a:tab pos="914400" algn="l"/>
              </a:tabLst>
            </a:pPr>
            <a:r>
              <a:rPr lang="en-US" sz="2200" b="1" dirty="0">
                <a:solidFill>
                  <a:srgbClr val="0A1F61"/>
                </a:solidFill>
                <a:latin typeface="Tajawal ExtraBold" panose="00000800000000000000" pitchFamily="2" charset="-78"/>
                <a:cs typeface="Tajawal ExtraBold" panose="00000800000000000000" pitchFamily="2" charset="-78"/>
              </a:rPr>
              <a:t>Components of Mass Communication</a:t>
            </a:r>
          </a:p>
          <a:p>
            <a:pPr marL="688975" lvl="2" indent="-285750" algn="just">
              <a:lnSpc>
                <a:spcPct val="150000"/>
              </a:lnSpc>
              <a:buFont typeface="Wingdings" panose="05000000000000000000" pitchFamily="2" charset="2"/>
              <a:buChar char="q"/>
              <a:tabLst>
                <a:tab pos="914400" algn="l"/>
              </a:tabLst>
            </a:pPr>
            <a:r>
              <a:rPr lang="en-US" sz="2200" b="1" dirty="0">
                <a:solidFill>
                  <a:srgbClr val="0A1F61"/>
                </a:solidFill>
                <a:latin typeface="Tajawal ExtraBold" panose="00000800000000000000" pitchFamily="2" charset="-78"/>
                <a:cs typeface="Tajawal ExtraBold" panose="00000800000000000000" pitchFamily="2" charset="-78"/>
              </a:rPr>
              <a:t>What is Mass?</a:t>
            </a:r>
          </a:p>
          <a:p>
            <a:pPr marL="688975" lvl="2" indent="-285750" algn="just">
              <a:lnSpc>
                <a:spcPct val="150000"/>
              </a:lnSpc>
              <a:buFont typeface="Wingdings" panose="05000000000000000000" pitchFamily="2" charset="2"/>
              <a:buChar char="q"/>
              <a:tabLst>
                <a:tab pos="914400" algn="l"/>
              </a:tabLst>
            </a:pPr>
            <a:r>
              <a:rPr lang="en-US" sz="2200" b="1" dirty="0">
                <a:solidFill>
                  <a:srgbClr val="0A1F61"/>
                </a:solidFill>
                <a:latin typeface="Tajawal ExtraBold" panose="00000800000000000000" pitchFamily="2" charset="-78"/>
                <a:cs typeface="Tajawal ExtraBold" panose="00000800000000000000" pitchFamily="2" charset="-78"/>
              </a:rPr>
              <a:t>The Verbal &amp; Nonverbal Communication</a:t>
            </a:r>
          </a:p>
          <a:p>
            <a:pPr marL="688975" lvl="2" indent="-285750" algn="just">
              <a:lnSpc>
                <a:spcPct val="150000"/>
              </a:lnSpc>
              <a:buFont typeface="Wingdings" panose="05000000000000000000" pitchFamily="2" charset="2"/>
              <a:buChar char="q"/>
              <a:tabLst>
                <a:tab pos="914400" algn="l"/>
              </a:tabLst>
            </a:pPr>
            <a:r>
              <a:rPr lang="en-US" sz="2200" b="1" dirty="0">
                <a:solidFill>
                  <a:srgbClr val="0A1F61"/>
                </a:solidFill>
                <a:latin typeface="Tajawal ExtraBold" panose="00000800000000000000" pitchFamily="2" charset="-78"/>
                <a:cs typeface="Tajawal ExtraBold" panose="00000800000000000000" pitchFamily="2" charset="-78"/>
              </a:rPr>
              <a:t>Elements of Communication</a:t>
            </a:r>
          </a:p>
        </p:txBody>
      </p:sp>
      <p:pic>
        <p:nvPicPr>
          <p:cNvPr id="7" name="Picture 6">
            <a:extLst>
              <a:ext uri="{FF2B5EF4-FFF2-40B4-BE49-F238E27FC236}">
                <a16:creationId xmlns:a16="http://schemas.microsoft.com/office/drawing/2014/main" id="{EE5C0217-4310-0F46-C1B9-C6212F691A66}"/>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18334" y="102786"/>
            <a:ext cx="2756845" cy="2472193"/>
          </a:xfrm>
          <a:prstGeom prst="rect">
            <a:avLst/>
          </a:prstGeom>
          <a:solidFill>
            <a:schemeClr val="bg1">
              <a:alpha val="62000"/>
            </a:schemeClr>
          </a:solidFill>
        </p:spPr>
      </p:pic>
    </p:spTree>
    <p:extLst>
      <p:ext uri="{BB962C8B-B14F-4D97-AF65-F5344CB8AC3E}">
        <p14:creationId xmlns:p14="http://schemas.microsoft.com/office/powerpoint/2010/main" val="386496821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3" name="Rectangle 12">
            <a:extLst>
              <a:ext uri="{FF2B5EF4-FFF2-40B4-BE49-F238E27FC236}">
                <a16:creationId xmlns:a16="http://schemas.microsoft.com/office/drawing/2014/main" id="{398F3DEE-0E56-499F-AFAE-C2DA7C2C81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5" name="Rectangle 14">
            <a:extLst>
              <a:ext uri="{FF2B5EF4-FFF2-40B4-BE49-F238E27FC236}">
                <a16:creationId xmlns:a16="http://schemas.microsoft.com/office/drawing/2014/main" id="{E85CCF60-79A2-440A-86A2-1A64A59F7B5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7539" y="1417538"/>
            <a:ext cx="6875818" cy="4040744"/>
          </a:xfrm>
          <a:prstGeom prst="rect">
            <a:avLst/>
          </a:prstGeom>
          <a:gradFill>
            <a:gsLst>
              <a:gs pos="11000">
                <a:srgbClr val="000000"/>
              </a:gs>
              <a:gs pos="100000">
                <a:schemeClr val="accent1">
                  <a:lumMod val="75000"/>
                </a:schemeClr>
              </a:gs>
            </a:gsLst>
            <a:lin ang="18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7" name="Rectangle 16">
            <a:extLst>
              <a:ext uri="{FF2B5EF4-FFF2-40B4-BE49-F238E27FC236}">
                <a16:creationId xmlns:a16="http://schemas.microsoft.com/office/drawing/2014/main" id="{3F2162BA-EECD-43E0-99D9-C00B19482E5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57200" y="8482"/>
            <a:ext cx="3568276" cy="6858000"/>
          </a:xfrm>
          <a:prstGeom prst="rect">
            <a:avLst/>
          </a:prstGeom>
          <a:gradFill>
            <a:gsLst>
              <a:gs pos="0">
                <a:schemeClr val="accent1">
                  <a:alpha val="32000"/>
                </a:schemeClr>
              </a:gs>
              <a:gs pos="70000">
                <a:srgbClr val="000000">
                  <a:alpha val="0"/>
                </a:srgbClr>
              </a:gs>
            </a:gsLst>
            <a:lin ang="6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9" name="Freeform: Shape 18">
            <a:extLst>
              <a:ext uri="{FF2B5EF4-FFF2-40B4-BE49-F238E27FC236}">
                <a16:creationId xmlns:a16="http://schemas.microsoft.com/office/drawing/2014/main" id="{160DB805-F71F-46BB-A8CC-74F6D8306F9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6097846">
            <a:off x="-747355" y="1201312"/>
            <a:ext cx="4808302" cy="4088666"/>
          </a:xfrm>
          <a:custGeom>
            <a:avLst/>
            <a:gdLst>
              <a:gd name="connsiteX0" fmla="*/ 48844 w 4808302"/>
              <a:gd name="connsiteY0" fmla="*/ 2888671 h 4088666"/>
              <a:gd name="connsiteX1" fmla="*/ 0 w 4808302"/>
              <a:gd name="connsiteY1" fmla="*/ 2404151 h 4088666"/>
              <a:gd name="connsiteX2" fmla="*/ 2404151 w 4808302"/>
              <a:gd name="connsiteY2" fmla="*/ 0 h 4088666"/>
              <a:gd name="connsiteX3" fmla="*/ 4808302 w 4808302"/>
              <a:gd name="connsiteY3" fmla="*/ 2404151 h 4088666"/>
              <a:gd name="connsiteX4" fmla="*/ 4700216 w 4808302"/>
              <a:gd name="connsiteY4" fmla="*/ 3119072 h 4088666"/>
              <a:gd name="connsiteX5" fmla="*/ 4643143 w 4808302"/>
              <a:gd name="connsiteY5" fmla="*/ 3275009 h 4088666"/>
              <a:gd name="connsiteX6" fmla="*/ 690093 w 4808302"/>
              <a:gd name="connsiteY6" fmla="*/ 4088666 h 4088666"/>
              <a:gd name="connsiteX7" fmla="*/ 548991 w 4808302"/>
              <a:gd name="connsiteY7" fmla="*/ 3933414 h 4088666"/>
              <a:gd name="connsiteX8" fmla="*/ 48844 w 4808302"/>
              <a:gd name="connsiteY8" fmla="*/ 2888671 h 40886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808302" h="4088666">
                <a:moveTo>
                  <a:pt x="48844" y="2888671"/>
                </a:moveTo>
                <a:cubicBezTo>
                  <a:pt x="16818" y="2732167"/>
                  <a:pt x="0" y="2570123"/>
                  <a:pt x="0" y="2404151"/>
                </a:cubicBezTo>
                <a:cubicBezTo>
                  <a:pt x="0" y="1076375"/>
                  <a:pt x="1076375" y="0"/>
                  <a:pt x="2404151" y="0"/>
                </a:cubicBezTo>
                <a:cubicBezTo>
                  <a:pt x="3731927" y="0"/>
                  <a:pt x="4808302" y="1076375"/>
                  <a:pt x="4808302" y="2404151"/>
                </a:cubicBezTo>
                <a:cubicBezTo>
                  <a:pt x="4808302" y="2653109"/>
                  <a:pt x="4770461" y="2893229"/>
                  <a:pt x="4700216" y="3119072"/>
                </a:cubicBezTo>
                <a:lnTo>
                  <a:pt x="4643143" y="3275009"/>
                </a:lnTo>
                <a:lnTo>
                  <a:pt x="690093" y="4088666"/>
                </a:lnTo>
                <a:lnTo>
                  <a:pt x="548991" y="3933414"/>
                </a:lnTo>
                <a:cubicBezTo>
                  <a:pt x="304015" y="3636572"/>
                  <a:pt x="128908" y="3279932"/>
                  <a:pt x="48844" y="2888671"/>
                </a:cubicBezTo>
                <a:close/>
              </a:path>
            </a:pathLst>
          </a:custGeom>
          <a:gradFill>
            <a:gsLst>
              <a:gs pos="39000">
                <a:schemeClr val="accent1">
                  <a:lumMod val="60000"/>
                  <a:lumOff val="40000"/>
                  <a:alpha val="0"/>
                </a:schemeClr>
              </a:gs>
              <a:gs pos="100000">
                <a:schemeClr val="accent1">
                  <a:lumMod val="75000"/>
                  <a:alpha val="26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1" name="Rectangle 20">
            <a:extLst>
              <a:ext uri="{FF2B5EF4-FFF2-40B4-BE49-F238E27FC236}">
                <a16:creationId xmlns:a16="http://schemas.microsoft.com/office/drawing/2014/main" id="{6F91054C-3439-420E-88EB-F0A5637EC5C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159565" y="2659404"/>
            <a:ext cx="4355594" cy="4040742"/>
          </a:xfrm>
          <a:prstGeom prst="rect">
            <a:avLst/>
          </a:prstGeom>
          <a:gradFill>
            <a:gsLst>
              <a:gs pos="0">
                <a:schemeClr val="accent1">
                  <a:alpha val="24000"/>
                </a:schemeClr>
              </a:gs>
              <a:gs pos="100000">
                <a:schemeClr val="accent1">
                  <a:lumMod val="50000"/>
                  <a:alpha val="0"/>
                </a:schemeClr>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Picture 3"/>
          <p:cNvPicPr>
            <a:picLocks noChangeAspect="1"/>
          </p:cNvPicPr>
          <p:nvPr/>
        </p:nvPicPr>
        <p:blipFill>
          <a:blip r:embed="rId2"/>
          <a:stretch>
            <a:fillRect/>
          </a:stretch>
        </p:blipFill>
        <p:spPr>
          <a:xfrm>
            <a:off x="4177716" y="208296"/>
            <a:ext cx="574097" cy="6501262"/>
          </a:xfrm>
          <a:prstGeom prst="rect">
            <a:avLst/>
          </a:prstGeom>
        </p:spPr>
      </p:pic>
      <p:pic>
        <p:nvPicPr>
          <p:cNvPr id="5" name="Picture 4"/>
          <p:cNvPicPr>
            <a:picLocks noChangeAspect="1"/>
          </p:cNvPicPr>
          <p:nvPr/>
        </p:nvPicPr>
        <p:blipFill>
          <a:blip r:embed="rId2"/>
          <a:stretch>
            <a:fillRect/>
          </a:stretch>
        </p:blipFill>
        <p:spPr>
          <a:xfrm>
            <a:off x="11565526" y="3620573"/>
            <a:ext cx="221078" cy="2503561"/>
          </a:xfrm>
          <a:prstGeom prst="rect">
            <a:avLst/>
          </a:prstGeom>
        </p:spPr>
      </p:pic>
      <p:sp>
        <p:nvSpPr>
          <p:cNvPr id="10" name="TextBox 9">
            <a:extLst>
              <a:ext uri="{FF2B5EF4-FFF2-40B4-BE49-F238E27FC236}">
                <a16:creationId xmlns:a16="http://schemas.microsoft.com/office/drawing/2014/main" id="{6FA94F26-BD57-1027-1019-1782CF6FD5A3}"/>
              </a:ext>
            </a:extLst>
          </p:cNvPr>
          <p:cNvSpPr txBox="1"/>
          <p:nvPr/>
        </p:nvSpPr>
        <p:spPr>
          <a:xfrm>
            <a:off x="318086" y="3093289"/>
            <a:ext cx="3700052"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W4 Lecture 3 outline</a:t>
            </a:r>
          </a:p>
        </p:txBody>
      </p:sp>
      <p:sp>
        <p:nvSpPr>
          <p:cNvPr id="11" name="TextBox 10">
            <a:extLst>
              <a:ext uri="{FF2B5EF4-FFF2-40B4-BE49-F238E27FC236}">
                <a16:creationId xmlns:a16="http://schemas.microsoft.com/office/drawing/2014/main" id="{DC8778B0-6D9D-2657-EAE7-40EE4C886EE8}"/>
              </a:ext>
            </a:extLst>
          </p:cNvPr>
          <p:cNvSpPr txBox="1"/>
          <p:nvPr/>
        </p:nvSpPr>
        <p:spPr>
          <a:xfrm>
            <a:off x="4803018" y="631364"/>
            <a:ext cx="6357112" cy="5447069"/>
          </a:xfrm>
          <a:prstGeom prst="rect">
            <a:avLst/>
          </a:prstGeom>
          <a:noFill/>
        </p:spPr>
        <p:txBody>
          <a:bodyPr wrap="square" rtlCol="0">
            <a:spAutoFit/>
          </a:bodyPr>
          <a:lstStyle/>
          <a:p>
            <a:pPr algn="just">
              <a:lnSpc>
                <a:spcPts val="2800"/>
              </a:lnSpc>
            </a:pPr>
            <a:r>
              <a:rPr lang="en-US" sz="2000" b="1" u="sng" dirty="0">
                <a:solidFill>
                  <a:srgbClr val="FF8C01"/>
                </a:solidFill>
                <a:latin typeface="Tajawal ExtraBold" panose="00000800000000000000" pitchFamily="2" charset="-78"/>
                <a:cs typeface="Tajawal ExtraBold" panose="00000800000000000000" pitchFamily="2" charset="-78"/>
              </a:rPr>
              <a:t>Today’s Lecture we will Know about </a:t>
            </a:r>
          </a:p>
          <a:p>
            <a:pPr marL="403225" indent="-342900" algn="just">
              <a:lnSpc>
                <a:spcPts val="28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Types of Leadership </a:t>
            </a:r>
          </a:p>
          <a:p>
            <a:pPr marL="403225" indent="-342900" algn="just">
              <a:lnSpc>
                <a:spcPts val="28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Methods of leadership</a:t>
            </a:r>
          </a:p>
          <a:p>
            <a:pPr marL="403225" indent="-342900" algn="just">
              <a:lnSpc>
                <a:spcPts val="28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Theories of Leadership</a:t>
            </a:r>
          </a:p>
          <a:p>
            <a:pPr marL="860425" lvl="1" indent="-342900" algn="just">
              <a:lnSpc>
                <a:spcPts val="28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 1. The Great Man Theory</a:t>
            </a:r>
          </a:p>
          <a:p>
            <a:pPr marL="860425" lvl="1" indent="-342900" algn="just">
              <a:lnSpc>
                <a:spcPts val="28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 2. Trait Theories of Leadership</a:t>
            </a:r>
          </a:p>
          <a:p>
            <a:pPr marL="860425" lvl="1" indent="-342900" algn="just">
              <a:lnSpc>
                <a:spcPts val="28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 3. Behavioral Theories of Leadership</a:t>
            </a:r>
          </a:p>
          <a:p>
            <a:pPr marL="860425" lvl="1" indent="-342900" algn="just">
              <a:lnSpc>
                <a:spcPts val="28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4.Transactional &amp; Transformational Theories</a:t>
            </a:r>
          </a:p>
          <a:p>
            <a:pPr marL="860425" lvl="1" indent="-342900" algn="just">
              <a:lnSpc>
                <a:spcPts val="28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5.Contingency theory of leadership</a:t>
            </a:r>
          </a:p>
          <a:p>
            <a:pPr marL="860425" lvl="1" indent="-342900" algn="just">
              <a:lnSpc>
                <a:spcPts val="28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6. Neo-Charismatic Theories</a:t>
            </a:r>
          </a:p>
          <a:p>
            <a:pPr marL="463550" lvl="1" indent="-342900" algn="just">
              <a:lnSpc>
                <a:spcPts val="28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New Leaders Take Note &amp; Traps</a:t>
            </a:r>
          </a:p>
          <a:p>
            <a:pPr marL="463550" lvl="1" indent="-342900" algn="just">
              <a:lnSpc>
                <a:spcPts val="28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Leading Effectively: The 70-20-10 Rule</a:t>
            </a:r>
          </a:p>
          <a:p>
            <a:pPr marL="463550" lvl="1" indent="-342900" algn="just">
              <a:lnSpc>
                <a:spcPts val="28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Self-Assessment Exercise 3</a:t>
            </a:r>
          </a:p>
          <a:p>
            <a:pPr marL="577850" lvl="2" algn="just">
              <a:lnSpc>
                <a:spcPts val="2800"/>
              </a:lnSpc>
            </a:pPr>
            <a:r>
              <a:rPr lang="en-US" sz="2000" b="1" dirty="0">
                <a:solidFill>
                  <a:srgbClr val="0A1F61"/>
                </a:solidFill>
                <a:latin typeface="Tajawal ExtraBold" panose="00000800000000000000" pitchFamily="2" charset="-78"/>
                <a:cs typeface="Tajawal ExtraBold" panose="00000800000000000000" pitchFamily="2" charset="-78"/>
              </a:rPr>
              <a:t>Do You Have Charismatic Tendencies? </a:t>
            </a:r>
          </a:p>
        </p:txBody>
      </p:sp>
      <p:pic>
        <p:nvPicPr>
          <p:cNvPr id="7" name="Picture 6">
            <a:extLst>
              <a:ext uri="{FF2B5EF4-FFF2-40B4-BE49-F238E27FC236}">
                <a16:creationId xmlns:a16="http://schemas.microsoft.com/office/drawing/2014/main" id="{EE5C0217-4310-0F46-C1B9-C6212F691A66}"/>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18334" y="102786"/>
            <a:ext cx="2756845" cy="2472193"/>
          </a:xfrm>
          <a:prstGeom prst="rect">
            <a:avLst/>
          </a:prstGeom>
          <a:solidFill>
            <a:schemeClr val="bg1">
              <a:alpha val="62000"/>
            </a:schemeClr>
          </a:solidFill>
        </p:spPr>
      </p:pic>
    </p:spTree>
    <p:extLst>
      <p:ext uri="{BB962C8B-B14F-4D97-AF65-F5344CB8AC3E}">
        <p14:creationId xmlns:p14="http://schemas.microsoft.com/office/powerpoint/2010/main" val="56307732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3" name="Rectangle 12">
            <a:extLst>
              <a:ext uri="{FF2B5EF4-FFF2-40B4-BE49-F238E27FC236}">
                <a16:creationId xmlns:a16="http://schemas.microsoft.com/office/drawing/2014/main" id="{398F3DEE-0E56-499F-AFAE-C2DA7C2C81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5" name="Rectangle 14">
            <a:extLst>
              <a:ext uri="{FF2B5EF4-FFF2-40B4-BE49-F238E27FC236}">
                <a16:creationId xmlns:a16="http://schemas.microsoft.com/office/drawing/2014/main" id="{E85CCF60-79A2-440A-86A2-1A64A59F7B5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7539" y="1417538"/>
            <a:ext cx="6875818" cy="4040744"/>
          </a:xfrm>
          <a:prstGeom prst="rect">
            <a:avLst/>
          </a:prstGeom>
          <a:gradFill>
            <a:gsLst>
              <a:gs pos="11000">
                <a:srgbClr val="000000"/>
              </a:gs>
              <a:gs pos="100000">
                <a:schemeClr val="accent1">
                  <a:lumMod val="75000"/>
                </a:schemeClr>
              </a:gs>
            </a:gsLst>
            <a:lin ang="18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7" name="Rectangle 16">
            <a:extLst>
              <a:ext uri="{FF2B5EF4-FFF2-40B4-BE49-F238E27FC236}">
                <a16:creationId xmlns:a16="http://schemas.microsoft.com/office/drawing/2014/main" id="{3F2162BA-EECD-43E0-99D9-C00B19482E5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57200" y="8482"/>
            <a:ext cx="3568276" cy="6858000"/>
          </a:xfrm>
          <a:prstGeom prst="rect">
            <a:avLst/>
          </a:prstGeom>
          <a:gradFill>
            <a:gsLst>
              <a:gs pos="0">
                <a:schemeClr val="accent1">
                  <a:alpha val="32000"/>
                </a:schemeClr>
              </a:gs>
              <a:gs pos="70000">
                <a:srgbClr val="000000">
                  <a:alpha val="0"/>
                </a:srgbClr>
              </a:gs>
            </a:gsLst>
            <a:lin ang="6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9" name="Freeform: Shape 18">
            <a:extLst>
              <a:ext uri="{FF2B5EF4-FFF2-40B4-BE49-F238E27FC236}">
                <a16:creationId xmlns:a16="http://schemas.microsoft.com/office/drawing/2014/main" id="{160DB805-F71F-46BB-A8CC-74F6D8306F9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6097846">
            <a:off x="-747355" y="1201312"/>
            <a:ext cx="4808302" cy="4088666"/>
          </a:xfrm>
          <a:custGeom>
            <a:avLst/>
            <a:gdLst>
              <a:gd name="connsiteX0" fmla="*/ 48844 w 4808302"/>
              <a:gd name="connsiteY0" fmla="*/ 2888671 h 4088666"/>
              <a:gd name="connsiteX1" fmla="*/ 0 w 4808302"/>
              <a:gd name="connsiteY1" fmla="*/ 2404151 h 4088666"/>
              <a:gd name="connsiteX2" fmla="*/ 2404151 w 4808302"/>
              <a:gd name="connsiteY2" fmla="*/ 0 h 4088666"/>
              <a:gd name="connsiteX3" fmla="*/ 4808302 w 4808302"/>
              <a:gd name="connsiteY3" fmla="*/ 2404151 h 4088666"/>
              <a:gd name="connsiteX4" fmla="*/ 4700216 w 4808302"/>
              <a:gd name="connsiteY4" fmla="*/ 3119072 h 4088666"/>
              <a:gd name="connsiteX5" fmla="*/ 4643143 w 4808302"/>
              <a:gd name="connsiteY5" fmla="*/ 3275009 h 4088666"/>
              <a:gd name="connsiteX6" fmla="*/ 690093 w 4808302"/>
              <a:gd name="connsiteY6" fmla="*/ 4088666 h 4088666"/>
              <a:gd name="connsiteX7" fmla="*/ 548991 w 4808302"/>
              <a:gd name="connsiteY7" fmla="*/ 3933414 h 4088666"/>
              <a:gd name="connsiteX8" fmla="*/ 48844 w 4808302"/>
              <a:gd name="connsiteY8" fmla="*/ 2888671 h 40886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808302" h="4088666">
                <a:moveTo>
                  <a:pt x="48844" y="2888671"/>
                </a:moveTo>
                <a:cubicBezTo>
                  <a:pt x="16818" y="2732167"/>
                  <a:pt x="0" y="2570123"/>
                  <a:pt x="0" y="2404151"/>
                </a:cubicBezTo>
                <a:cubicBezTo>
                  <a:pt x="0" y="1076375"/>
                  <a:pt x="1076375" y="0"/>
                  <a:pt x="2404151" y="0"/>
                </a:cubicBezTo>
                <a:cubicBezTo>
                  <a:pt x="3731927" y="0"/>
                  <a:pt x="4808302" y="1076375"/>
                  <a:pt x="4808302" y="2404151"/>
                </a:cubicBezTo>
                <a:cubicBezTo>
                  <a:pt x="4808302" y="2653109"/>
                  <a:pt x="4770461" y="2893229"/>
                  <a:pt x="4700216" y="3119072"/>
                </a:cubicBezTo>
                <a:lnTo>
                  <a:pt x="4643143" y="3275009"/>
                </a:lnTo>
                <a:lnTo>
                  <a:pt x="690093" y="4088666"/>
                </a:lnTo>
                <a:lnTo>
                  <a:pt x="548991" y="3933414"/>
                </a:lnTo>
                <a:cubicBezTo>
                  <a:pt x="304015" y="3636572"/>
                  <a:pt x="128908" y="3279932"/>
                  <a:pt x="48844" y="2888671"/>
                </a:cubicBezTo>
                <a:close/>
              </a:path>
            </a:pathLst>
          </a:custGeom>
          <a:gradFill>
            <a:gsLst>
              <a:gs pos="39000">
                <a:schemeClr val="accent1">
                  <a:lumMod val="60000"/>
                  <a:lumOff val="40000"/>
                  <a:alpha val="0"/>
                </a:schemeClr>
              </a:gs>
              <a:gs pos="100000">
                <a:schemeClr val="accent1">
                  <a:lumMod val="75000"/>
                  <a:alpha val="26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1" name="Rectangle 20">
            <a:extLst>
              <a:ext uri="{FF2B5EF4-FFF2-40B4-BE49-F238E27FC236}">
                <a16:creationId xmlns:a16="http://schemas.microsoft.com/office/drawing/2014/main" id="{6F91054C-3439-420E-88EB-F0A5637EC5C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159565" y="2659404"/>
            <a:ext cx="4355594" cy="4040742"/>
          </a:xfrm>
          <a:prstGeom prst="rect">
            <a:avLst/>
          </a:prstGeom>
          <a:gradFill>
            <a:gsLst>
              <a:gs pos="0">
                <a:schemeClr val="accent1">
                  <a:alpha val="24000"/>
                </a:schemeClr>
              </a:gs>
              <a:gs pos="100000">
                <a:schemeClr val="accent1">
                  <a:lumMod val="50000"/>
                  <a:alpha val="0"/>
                </a:schemeClr>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Picture 3"/>
          <p:cNvPicPr>
            <a:picLocks noChangeAspect="1"/>
          </p:cNvPicPr>
          <p:nvPr/>
        </p:nvPicPr>
        <p:blipFill>
          <a:blip r:embed="rId2"/>
          <a:stretch>
            <a:fillRect/>
          </a:stretch>
        </p:blipFill>
        <p:spPr>
          <a:xfrm>
            <a:off x="4177716" y="208296"/>
            <a:ext cx="574097" cy="6501262"/>
          </a:xfrm>
          <a:prstGeom prst="rect">
            <a:avLst/>
          </a:prstGeom>
        </p:spPr>
      </p:pic>
      <p:pic>
        <p:nvPicPr>
          <p:cNvPr id="5" name="Picture 4"/>
          <p:cNvPicPr>
            <a:picLocks noChangeAspect="1"/>
          </p:cNvPicPr>
          <p:nvPr/>
        </p:nvPicPr>
        <p:blipFill>
          <a:blip r:embed="rId2"/>
          <a:stretch>
            <a:fillRect/>
          </a:stretch>
        </p:blipFill>
        <p:spPr>
          <a:xfrm>
            <a:off x="11565526" y="3620573"/>
            <a:ext cx="221078" cy="2503561"/>
          </a:xfrm>
          <a:prstGeom prst="rect">
            <a:avLst/>
          </a:prstGeom>
        </p:spPr>
      </p:pic>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18334" y="102786"/>
            <a:ext cx="2756845" cy="2472193"/>
          </a:xfrm>
          <a:prstGeom prst="rect">
            <a:avLst/>
          </a:prstGeom>
          <a:solidFill>
            <a:schemeClr val="bg1">
              <a:alpha val="62000"/>
            </a:schemeClr>
          </a:solidFill>
        </p:spPr>
      </p:pic>
      <p:sp>
        <p:nvSpPr>
          <p:cNvPr id="10" name="TextBox 9">
            <a:extLst>
              <a:ext uri="{FF2B5EF4-FFF2-40B4-BE49-F238E27FC236}">
                <a16:creationId xmlns:a16="http://schemas.microsoft.com/office/drawing/2014/main" id="{6FA94F26-BD57-1027-1019-1782CF6FD5A3}"/>
              </a:ext>
            </a:extLst>
          </p:cNvPr>
          <p:cNvSpPr txBox="1"/>
          <p:nvPr/>
        </p:nvSpPr>
        <p:spPr>
          <a:xfrm>
            <a:off x="42155" y="3129566"/>
            <a:ext cx="4041491"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W4 Lecture Objectives</a:t>
            </a:r>
          </a:p>
        </p:txBody>
      </p:sp>
      <p:sp>
        <p:nvSpPr>
          <p:cNvPr id="11" name="TextBox 10">
            <a:extLst>
              <a:ext uri="{FF2B5EF4-FFF2-40B4-BE49-F238E27FC236}">
                <a16:creationId xmlns:a16="http://schemas.microsoft.com/office/drawing/2014/main" id="{DC8778B0-6D9D-2657-EAE7-40EE4C886EE8}"/>
              </a:ext>
            </a:extLst>
          </p:cNvPr>
          <p:cNvSpPr txBox="1"/>
          <p:nvPr/>
        </p:nvSpPr>
        <p:spPr>
          <a:xfrm>
            <a:off x="4876989" y="733866"/>
            <a:ext cx="6684960" cy="2677656"/>
          </a:xfrm>
          <a:prstGeom prst="rect">
            <a:avLst/>
          </a:prstGeom>
          <a:noFill/>
        </p:spPr>
        <p:txBody>
          <a:bodyPr wrap="square" rtlCol="0">
            <a:spAutoFit/>
          </a:bodyPr>
          <a:lstStyle/>
          <a:p>
            <a:pPr algn="just"/>
            <a:r>
              <a:rPr lang="en-US" sz="2400" b="1" u="sng" dirty="0">
                <a:solidFill>
                  <a:srgbClr val="FF8C01"/>
                </a:solidFill>
                <a:latin typeface="Tajawal ExtraBold" panose="00000800000000000000" pitchFamily="2" charset="-78"/>
                <a:cs typeface="Tajawal ExtraBold" panose="00000800000000000000" pitchFamily="2" charset="-78"/>
              </a:rPr>
              <a:t>Introduction &amp; Learning Outcomes</a:t>
            </a:r>
          </a:p>
          <a:p>
            <a:pPr algn="just"/>
            <a:endParaRPr lang="en-US" sz="2400" b="1" dirty="0">
              <a:solidFill>
                <a:srgbClr val="0A1F61"/>
              </a:solidFill>
              <a:cs typeface="Tajawal ExtraBold" panose="00000800000000000000" pitchFamily="2" charset="-78"/>
            </a:endParaRPr>
          </a:p>
          <a:p>
            <a:pPr marL="342900" indent="-342900" algn="just">
              <a:buFont typeface="Wingdings" panose="05000000000000000000" pitchFamily="2" charset="2"/>
              <a:buChar char="q"/>
            </a:pPr>
            <a:r>
              <a:rPr lang="en-US" sz="2400" b="1" dirty="0">
                <a:solidFill>
                  <a:srgbClr val="0A1F61"/>
                </a:solidFill>
                <a:cs typeface="Tajawal ExtraBold" panose="00000800000000000000" pitchFamily="2" charset="-78"/>
              </a:rPr>
              <a:t>Learn about the types, methods, and different theories of leadership, understand its results and apply examples. </a:t>
            </a:r>
          </a:p>
          <a:p>
            <a:pPr marL="342900" indent="-342900" algn="just">
              <a:buFont typeface="Wingdings" panose="05000000000000000000" pitchFamily="2" charset="2"/>
              <a:buChar char="q"/>
            </a:pPr>
            <a:r>
              <a:rPr lang="en-US" sz="2400" b="1" dirty="0">
                <a:solidFill>
                  <a:srgbClr val="0A1F61"/>
                </a:solidFill>
                <a:cs typeface="Tajawal ExtraBold" panose="00000800000000000000" pitchFamily="2" charset="-78"/>
              </a:rPr>
              <a:t>Learn about new leaders' advices and traps, and how they can use some rules to lead effectively.</a:t>
            </a:r>
          </a:p>
        </p:txBody>
      </p:sp>
    </p:spTree>
    <p:extLst>
      <p:ext uri="{BB962C8B-B14F-4D97-AF65-F5344CB8AC3E}">
        <p14:creationId xmlns:p14="http://schemas.microsoft.com/office/powerpoint/2010/main" val="355634553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60" name="Rectangle 59">
            <a:extLst>
              <a:ext uri="{FF2B5EF4-FFF2-40B4-BE49-F238E27FC236}">
                <a16:creationId xmlns:a16="http://schemas.microsoft.com/office/drawing/2014/main" id="{C4E4288A-DFC8-40A2-90E5-70E851A933A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62" name="Group 61">
            <a:extLst>
              <a:ext uri="{FF2B5EF4-FFF2-40B4-BE49-F238E27FC236}">
                <a16:creationId xmlns:a16="http://schemas.microsoft.com/office/drawing/2014/main" id="{B63C2D82-D4FA-4A37-BB01-1E7B21E4FF20}"/>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965199" y="634058"/>
            <a:ext cx="1128382" cy="847206"/>
            <a:chOff x="5307830" y="325570"/>
            <a:chExt cx="1128382" cy="847206"/>
          </a:xfrm>
        </p:grpSpPr>
        <p:sp>
          <p:nvSpPr>
            <p:cNvPr id="63" name="Freeform 5">
              <a:extLst>
                <a:ext uri="{FF2B5EF4-FFF2-40B4-BE49-F238E27FC236}">
                  <a16:creationId xmlns:a16="http://schemas.microsoft.com/office/drawing/2014/main" id="{C94E7FEF-0CE9-4AC2-94BB-02230C6DC0DF}"/>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5307830" y="577396"/>
              <a:ext cx="675351" cy="595380"/>
            </a:xfrm>
            <a:custGeom>
              <a:avLst/>
              <a:gdLst>
                <a:gd name="T0" fmla="*/ 225 w 785"/>
                <a:gd name="T1" fmla="*/ 692 h 692"/>
                <a:gd name="T2" fmla="*/ 177 w 785"/>
                <a:gd name="T3" fmla="*/ 665 h 692"/>
                <a:gd name="T4" fmla="*/ 9 w 785"/>
                <a:gd name="T5" fmla="*/ 374 h 692"/>
                <a:gd name="T6" fmla="*/ 9 w 785"/>
                <a:gd name="T7" fmla="*/ 318 h 692"/>
                <a:gd name="T8" fmla="*/ 177 w 785"/>
                <a:gd name="T9" fmla="*/ 27 h 692"/>
                <a:gd name="T10" fmla="*/ 225 w 785"/>
                <a:gd name="T11" fmla="*/ 0 h 692"/>
                <a:gd name="T12" fmla="*/ 561 w 785"/>
                <a:gd name="T13" fmla="*/ 0 h 692"/>
                <a:gd name="T14" fmla="*/ 609 w 785"/>
                <a:gd name="T15" fmla="*/ 27 h 692"/>
                <a:gd name="T16" fmla="*/ 777 w 785"/>
                <a:gd name="T17" fmla="*/ 318 h 692"/>
                <a:gd name="T18" fmla="*/ 777 w 785"/>
                <a:gd name="T19" fmla="*/ 374 h 692"/>
                <a:gd name="T20" fmla="*/ 609 w 785"/>
                <a:gd name="T21" fmla="*/ 665 h 692"/>
                <a:gd name="T22" fmla="*/ 561 w 785"/>
                <a:gd name="T23" fmla="*/ 692 h 692"/>
                <a:gd name="T24" fmla="*/ 225 w 785"/>
                <a:gd name="T25" fmla="*/ 692 h 6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85" h="692">
                  <a:moveTo>
                    <a:pt x="225" y="692"/>
                  </a:moveTo>
                  <a:cubicBezTo>
                    <a:pt x="207" y="692"/>
                    <a:pt x="185" y="680"/>
                    <a:pt x="177" y="665"/>
                  </a:cubicBezTo>
                  <a:cubicBezTo>
                    <a:pt x="9" y="374"/>
                    <a:pt x="9" y="374"/>
                    <a:pt x="9" y="374"/>
                  </a:cubicBezTo>
                  <a:cubicBezTo>
                    <a:pt x="0" y="358"/>
                    <a:pt x="0" y="334"/>
                    <a:pt x="9" y="318"/>
                  </a:cubicBezTo>
                  <a:cubicBezTo>
                    <a:pt x="177" y="27"/>
                    <a:pt x="177" y="27"/>
                    <a:pt x="177" y="27"/>
                  </a:cubicBezTo>
                  <a:cubicBezTo>
                    <a:pt x="185" y="12"/>
                    <a:pt x="207" y="0"/>
                    <a:pt x="225" y="0"/>
                  </a:cubicBezTo>
                  <a:cubicBezTo>
                    <a:pt x="561" y="0"/>
                    <a:pt x="561" y="0"/>
                    <a:pt x="561" y="0"/>
                  </a:cubicBezTo>
                  <a:cubicBezTo>
                    <a:pt x="578" y="0"/>
                    <a:pt x="600" y="12"/>
                    <a:pt x="609" y="27"/>
                  </a:cubicBezTo>
                  <a:cubicBezTo>
                    <a:pt x="777" y="318"/>
                    <a:pt x="777" y="318"/>
                    <a:pt x="777" y="318"/>
                  </a:cubicBezTo>
                  <a:cubicBezTo>
                    <a:pt x="785" y="334"/>
                    <a:pt x="785" y="358"/>
                    <a:pt x="777" y="374"/>
                  </a:cubicBezTo>
                  <a:cubicBezTo>
                    <a:pt x="609" y="665"/>
                    <a:pt x="609" y="665"/>
                    <a:pt x="609" y="665"/>
                  </a:cubicBezTo>
                  <a:cubicBezTo>
                    <a:pt x="600" y="680"/>
                    <a:pt x="578" y="692"/>
                    <a:pt x="561" y="692"/>
                  </a:cubicBezTo>
                  <a:lnTo>
                    <a:pt x="225" y="692"/>
                  </a:lnTo>
                  <a:close/>
                </a:path>
              </a:pathLst>
            </a:custGeom>
            <a:noFill/>
            <a:ln w="28575" cmpd="sng">
              <a:solidFill>
                <a:schemeClr val="tx1"/>
              </a:solidFill>
            </a:ln>
          </p:spPr>
          <p:txBody>
            <a:bodyPr vert="horz" wrap="square" lIns="91440" tIns="45720" rIns="91440" bIns="45720" numCol="1" anchor="t" anchorCtr="0" compatLnSpc="1">
              <a:prstTxWarp prst="textNoShape">
                <a:avLst/>
              </a:prstTxWarp>
            </a:bodyPr>
            <a:lstStyle/>
            <a:p>
              <a:endParaRPr lang="en-US" dirty="0"/>
            </a:p>
          </p:txBody>
        </p:sp>
        <p:sp>
          <p:nvSpPr>
            <p:cNvPr id="64" name="Freeform 5">
              <a:extLst>
                <a:ext uri="{FF2B5EF4-FFF2-40B4-BE49-F238E27FC236}">
                  <a16:creationId xmlns:a16="http://schemas.microsoft.com/office/drawing/2014/main" id="{EB546CC0-C1BC-48D2-8DA9-4B60283165C9}"/>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5885720" y="325570"/>
              <a:ext cx="550492" cy="485306"/>
            </a:xfrm>
            <a:custGeom>
              <a:avLst/>
              <a:gdLst>
                <a:gd name="T0" fmla="*/ 225 w 785"/>
                <a:gd name="T1" fmla="*/ 692 h 692"/>
                <a:gd name="T2" fmla="*/ 177 w 785"/>
                <a:gd name="T3" fmla="*/ 665 h 692"/>
                <a:gd name="T4" fmla="*/ 9 w 785"/>
                <a:gd name="T5" fmla="*/ 374 h 692"/>
                <a:gd name="T6" fmla="*/ 9 w 785"/>
                <a:gd name="T7" fmla="*/ 318 h 692"/>
                <a:gd name="T8" fmla="*/ 177 w 785"/>
                <a:gd name="T9" fmla="*/ 27 h 692"/>
                <a:gd name="T10" fmla="*/ 225 w 785"/>
                <a:gd name="T11" fmla="*/ 0 h 692"/>
                <a:gd name="T12" fmla="*/ 561 w 785"/>
                <a:gd name="T13" fmla="*/ 0 h 692"/>
                <a:gd name="T14" fmla="*/ 609 w 785"/>
                <a:gd name="T15" fmla="*/ 27 h 692"/>
                <a:gd name="T16" fmla="*/ 777 w 785"/>
                <a:gd name="T17" fmla="*/ 318 h 692"/>
                <a:gd name="T18" fmla="*/ 777 w 785"/>
                <a:gd name="T19" fmla="*/ 374 h 692"/>
                <a:gd name="T20" fmla="*/ 609 w 785"/>
                <a:gd name="T21" fmla="*/ 665 h 692"/>
                <a:gd name="T22" fmla="*/ 561 w 785"/>
                <a:gd name="T23" fmla="*/ 692 h 692"/>
                <a:gd name="T24" fmla="*/ 225 w 785"/>
                <a:gd name="T25" fmla="*/ 692 h 6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85" h="692">
                  <a:moveTo>
                    <a:pt x="225" y="692"/>
                  </a:moveTo>
                  <a:cubicBezTo>
                    <a:pt x="207" y="692"/>
                    <a:pt x="185" y="680"/>
                    <a:pt x="177" y="665"/>
                  </a:cubicBezTo>
                  <a:cubicBezTo>
                    <a:pt x="9" y="374"/>
                    <a:pt x="9" y="374"/>
                    <a:pt x="9" y="374"/>
                  </a:cubicBezTo>
                  <a:cubicBezTo>
                    <a:pt x="0" y="358"/>
                    <a:pt x="0" y="334"/>
                    <a:pt x="9" y="318"/>
                  </a:cubicBezTo>
                  <a:cubicBezTo>
                    <a:pt x="177" y="27"/>
                    <a:pt x="177" y="27"/>
                    <a:pt x="177" y="27"/>
                  </a:cubicBezTo>
                  <a:cubicBezTo>
                    <a:pt x="185" y="12"/>
                    <a:pt x="207" y="0"/>
                    <a:pt x="225" y="0"/>
                  </a:cubicBezTo>
                  <a:cubicBezTo>
                    <a:pt x="561" y="0"/>
                    <a:pt x="561" y="0"/>
                    <a:pt x="561" y="0"/>
                  </a:cubicBezTo>
                  <a:cubicBezTo>
                    <a:pt x="578" y="0"/>
                    <a:pt x="600" y="12"/>
                    <a:pt x="609" y="27"/>
                  </a:cubicBezTo>
                  <a:cubicBezTo>
                    <a:pt x="777" y="318"/>
                    <a:pt x="777" y="318"/>
                    <a:pt x="777" y="318"/>
                  </a:cubicBezTo>
                  <a:cubicBezTo>
                    <a:pt x="785" y="334"/>
                    <a:pt x="785" y="358"/>
                    <a:pt x="777" y="374"/>
                  </a:cubicBezTo>
                  <a:cubicBezTo>
                    <a:pt x="609" y="665"/>
                    <a:pt x="609" y="665"/>
                    <a:pt x="609" y="665"/>
                  </a:cubicBezTo>
                  <a:cubicBezTo>
                    <a:pt x="600" y="680"/>
                    <a:pt x="578" y="692"/>
                    <a:pt x="561" y="692"/>
                  </a:cubicBezTo>
                  <a:lnTo>
                    <a:pt x="225" y="692"/>
                  </a:lnTo>
                  <a:close/>
                </a:path>
              </a:pathLst>
            </a:custGeom>
            <a:noFill/>
            <a:ln w="28575" cmpd="sng">
              <a:solidFill>
                <a:schemeClr val="tx1"/>
              </a:solidFill>
            </a:ln>
          </p:spPr>
          <p:txBody>
            <a:bodyPr vert="horz" wrap="square" lIns="91440" tIns="45720" rIns="91440" bIns="45720" numCol="1" anchor="t" anchorCtr="0" compatLnSpc="1">
              <a:prstTxWarp prst="textNoShape">
                <a:avLst/>
              </a:prstTxWarp>
            </a:bodyPr>
            <a:lstStyle/>
            <a:p>
              <a:endParaRPr lang="en-US" dirty="0"/>
            </a:p>
          </p:txBody>
        </p:sp>
      </p:grpSp>
      <p:sp>
        <p:nvSpPr>
          <p:cNvPr id="66" name="Freeform: Shape 65">
            <a:extLst>
              <a:ext uri="{FF2B5EF4-FFF2-40B4-BE49-F238E27FC236}">
                <a16:creationId xmlns:a16="http://schemas.microsoft.com/office/drawing/2014/main" id="{A9456821-26B9-4181-B181-305FB820DCC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909641" y="2134209"/>
            <a:ext cx="4840399" cy="4290450"/>
          </a:xfrm>
          <a:custGeom>
            <a:avLst/>
            <a:gdLst>
              <a:gd name="connsiteX0" fmla="*/ 853538 w 2991693"/>
              <a:gd name="connsiteY0" fmla="*/ 0 h 2651787"/>
              <a:gd name="connsiteX1" fmla="*/ 2141030 w 2991693"/>
              <a:gd name="connsiteY1" fmla="*/ 0 h 2651787"/>
              <a:gd name="connsiteX2" fmla="*/ 2324957 w 2991693"/>
              <a:gd name="connsiteY2" fmla="*/ 103466 h 2651787"/>
              <a:gd name="connsiteX3" fmla="*/ 2968702 w 2991693"/>
              <a:gd name="connsiteY3" fmla="*/ 1218596 h 2651787"/>
              <a:gd name="connsiteX4" fmla="*/ 2968702 w 2991693"/>
              <a:gd name="connsiteY4" fmla="*/ 1433192 h 2651787"/>
              <a:gd name="connsiteX5" fmla="*/ 2324957 w 2991693"/>
              <a:gd name="connsiteY5" fmla="*/ 2548321 h 2651787"/>
              <a:gd name="connsiteX6" fmla="*/ 2141030 w 2991693"/>
              <a:gd name="connsiteY6" fmla="*/ 2651787 h 2651787"/>
              <a:gd name="connsiteX7" fmla="*/ 853538 w 2991693"/>
              <a:gd name="connsiteY7" fmla="*/ 2651787 h 2651787"/>
              <a:gd name="connsiteX8" fmla="*/ 669612 w 2991693"/>
              <a:gd name="connsiteY8" fmla="*/ 2548321 h 2651787"/>
              <a:gd name="connsiteX9" fmla="*/ 25866 w 2991693"/>
              <a:gd name="connsiteY9" fmla="*/ 1433192 h 2651787"/>
              <a:gd name="connsiteX10" fmla="*/ 25866 w 2991693"/>
              <a:gd name="connsiteY10" fmla="*/ 1218596 h 2651787"/>
              <a:gd name="connsiteX11" fmla="*/ 669612 w 2991693"/>
              <a:gd name="connsiteY11" fmla="*/ 103466 h 2651787"/>
              <a:gd name="connsiteX12" fmla="*/ 853538 w 2991693"/>
              <a:gd name="connsiteY12" fmla="*/ 0 h 26517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2991693" h="2651787">
                <a:moveTo>
                  <a:pt x="853538" y="0"/>
                </a:moveTo>
                <a:cubicBezTo>
                  <a:pt x="2141030" y="0"/>
                  <a:pt x="2141030" y="0"/>
                  <a:pt x="2141030" y="0"/>
                </a:cubicBezTo>
                <a:cubicBezTo>
                  <a:pt x="2206170" y="0"/>
                  <a:pt x="2290471" y="45985"/>
                  <a:pt x="2324957" y="103466"/>
                </a:cubicBezTo>
                <a:cubicBezTo>
                  <a:pt x="2968702" y="1218596"/>
                  <a:pt x="2968702" y="1218596"/>
                  <a:pt x="2968702" y="1218596"/>
                </a:cubicBezTo>
                <a:cubicBezTo>
                  <a:pt x="2999357" y="1279909"/>
                  <a:pt x="2999357" y="1371878"/>
                  <a:pt x="2968702" y="1433192"/>
                </a:cubicBezTo>
                <a:cubicBezTo>
                  <a:pt x="2324957" y="2548321"/>
                  <a:pt x="2324957" y="2548321"/>
                  <a:pt x="2324957" y="2548321"/>
                </a:cubicBezTo>
                <a:cubicBezTo>
                  <a:pt x="2290471" y="2605803"/>
                  <a:pt x="2206170" y="2651787"/>
                  <a:pt x="2141030" y="2651787"/>
                </a:cubicBezTo>
                <a:lnTo>
                  <a:pt x="853538" y="2651787"/>
                </a:lnTo>
                <a:cubicBezTo>
                  <a:pt x="784566" y="2651787"/>
                  <a:pt x="700266" y="2605803"/>
                  <a:pt x="669612" y="2548321"/>
                </a:cubicBezTo>
                <a:cubicBezTo>
                  <a:pt x="25866" y="1433192"/>
                  <a:pt x="25866" y="1433192"/>
                  <a:pt x="25866" y="1433192"/>
                </a:cubicBezTo>
                <a:cubicBezTo>
                  <a:pt x="-8621" y="1371878"/>
                  <a:pt x="-8621" y="1279909"/>
                  <a:pt x="25866" y="1218596"/>
                </a:cubicBezTo>
                <a:cubicBezTo>
                  <a:pt x="669612" y="103466"/>
                  <a:pt x="669612" y="103466"/>
                  <a:pt x="669612" y="103466"/>
                </a:cubicBezTo>
                <a:cubicBezTo>
                  <a:pt x="700266" y="45985"/>
                  <a:pt x="784566" y="0"/>
                  <a:pt x="853538" y="0"/>
                </a:cubicBezTo>
                <a:close/>
              </a:path>
            </a:pathLst>
          </a:custGeom>
          <a:noFill/>
          <a:ln w="50800" cmpd="sng">
            <a:solidFill>
              <a:schemeClr val="tx1"/>
            </a:solidFill>
          </a:ln>
        </p:spPr>
        <p:txBody>
          <a:bodyPr vert="horz" wrap="square" lIns="91440" tIns="45720" rIns="91440" bIns="45720" numCol="1" anchor="t" anchorCtr="0" compatLnSpc="1">
            <a:prstTxWarp prst="textNoShape">
              <a:avLst/>
            </a:prstTxWarp>
          </a:bodyPr>
          <a:lstStyle/>
          <a:p>
            <a:endParaRPr lang="en-US" dirty="0">
              <a:solidFill>
                <a:schemeClr val="tx1"/>
              </a:solidFill>
            </a:endParaRPr>
          </a:p>
        </p:txBody>
      </p:sp>
      <p:sp useBgFill="1">
        <p:nvSpPr>
          <p:cNvPr id="68" name="Freeform: Shape 67">
            <a:extLst>
              <a:ext uri="{FF2B5EF4-FFF2-40B4-BE49-F238E27FC236}">
                <a16:creationId xmlns:a16="http://schemas.microsoft.com/office/drawing/2014/main" id="{0035D6FE-7FA2-4D67-8767-6F7E98AB160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910608" y="421767"/>
            <a:ext cx="2847251" cy="2523756"/>
          </a:xfrm>
          <a:custGeom>
            <a:avLst/>
            <a:gdLst>
              <a:gd name="connsiteX0" fmla="*/ 853538 w 2991693"/>
              <a:gd name="connsiteY0" fmla="*/ 0 h 2651787"/>
              <a:gd name="connsiteX1" fmla="*/ 2141030 w 2991693"/>
              <a:gd name="connsiteY1" fmla="*/ 0 h 2651787"/>
              <a:gd name="connsiteX2" fmla="*/ 2324957 w 2991693"/>
              <a:gd name="connsiteY2" fmla="*/ 103466 h 2651787"/>
              <a:gd name="connsiteX3" fmla="*/ 2968702 w 2991693"/>
              <a:gd name="connsiteY3" fmla="*/ 1218596 h 2651787"/>
              <a:gd name="connsiteX4" fmla="*/ 2968702 w 2991693"/>
              <a:gd name="connsiteY4" fmla="*/ 1433192 h 2651787"/>
              <a:gd name="connsiteX5" fmla="*/ 2324957 w 2991693"/>
              <a:gd name="connsiteY5" fmla="*/ 2548321 h 2651787"/>
              <a:gd name="connsiteX6" fmla="*/ 2141030 w 2991693"/>
              <a:gd name="connsiteY6" fmla="*/ 2651787 h 2651787"/>
              <a:gd name="connsiteX7" fmla="*/ 853538 w 2991693"/>
              <a:gd name="connsiteY7" fmla="*/ 2651787 h 2651787"/>
              <a:gd name="connsiteX8" fmla="*/ 669612 w 2991693"/>
              <a:gd name="connsiteY8" fmla="*/ 2548321 h 2651787"/>
              <a:gd name="connsiteX9" fmla="*/ 25866 w 2991693"/>
              <a:gd name="connsiteY9" fmla="*/ 1433192 h 2651787"/>
              <a:gd name="connsiteX10" fmla="*/ 25866 w 2991693"/>
              <a:gd name="connsiteY10" fmla="*/ 1218596 h 2651787"/>
              <a:gd name="connsiteX11" fmla="*/ 669612 w 2991693"/>
              <a:gd name="connsiteY11" fmla="*/ 103466 h 2651787"/>
              <a:gd name="connsiteX12" fmla="*/ 853538 w 2991693"/>
              <a:gd name="connsiteY12" fmla="*/ 0 h 26517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2991693" h="2651787">
                <a:moveTo>
                  <a:pt x="853538" y="0"/>
                </a:moveTo>
                <a:cubicBezTo>
                  <a:pt x="2141030" y="0"/>
                  <a:pt x="2141030" y="0"/>
                  <a:pt x="2141030" y="0"/>
                </a:cubicBezTo>
                <a:cubicBezTo>
                  <a:pt x="2206170" y="0"/>
                  <a:pt x="2290471" y="45985"/>
                  <a:pt x="2324957" y="103466"/>
                </a:cubicBezTo>
                <a:cubicBezTo>
                  <a:pt x="2968702" y="1218596"/>
                  <a:pt x="2968702" y="1218596"/>
                  <a:pt x="2968702" y="1218596"/>
                </a:cubicBezTo>
                <a:cubicBezTo>
                  <a:pt x="2999357" y="1279909"/>
                  <a:pt x="2999357" y="1371878"/>
                  <a:pt x="2968702" y="1433192"/>
                </a:cubicBezTo>
                <a:cubicBezTo>
                  <a:pt x="2324957" y="2548321"/>
                  <a:pt x="2324957" y="2548321"/>
                  <a:pt x="2324957" y="2548321"/>
                </a:cubicBezTo>
                <a:cubicBezTo>
                  <a:pt x="2290471" y="2605803"/>
                  <a:pt x="2206170" y="2651787"/>
                  <a:pt x="2141030" y="2651787"/>
                </a:cubicBezTo>
                <a:lnTo>
                  <a:pt x="853538" y="2651787"/>
                </a:lnTo>
                <a:cubicBezTo>
                  <a:pt x="784566" y="2651787"/>
                  <a:pt x="700266" y="2605803"/>
                  <a:pt x="669612" y="2548321"/>
                </a:cubicBezTo>
                <a:cubicBezTo>
                  <a:pt x="25866" y="1433192"/>
                  <a:pt x="25866" y="1433192"/>
                  <a:pt x="25866" y="1433192"/>
                </a:cubicBezTo>
                <a:cubicBezTo>
                  <a:pt x="-8621" y="1371878"/>
                  <a:pt x="-8621" y="1279909"/>
                  <a:pt x="25866" y="1218596"/>
                </a:cubicBezTo>
                <a:cubicBezTo>
                  <a:pt x="669612" y="103466"/>
                  <a:pt x="669612" y="103466"/>
                  <a:pt x="669612" y="103466"/>
                </a:cubicBezTo>
                <a:cubicBezTo>
                  <a:pt x="700266" y="45985"/>
                  <a:pt x="784566" y="0"/>
                  <a:pt x="853538" y="0"/>
                </a:cubicBezTo>
                <a:close/>
              </a:path>
            </a:pathLst>
          </a:custGeom>
          <a:ln w="50800" cmpd="sng">
            <a:solidFill>
              <a:schemeClr val="tx1"/>
            </a:solidFill>
          </a:ln>
        </p:spPr>
        <p:txBody>
          <a:bodyPr vert="horz" wrap="square" lIns="91440" tIns="45720" rIns="91440" bIns="45720" numCol="1" anchor="t" anchorCtr="0" compatLnSpc="1">
            <a:prstTxWarp prst="textNoShape">
              <a:avLst/>
            </a:prstTxWarp>
          </a:bodyPr>
          <a:lstStyle/>
          <a:p>
            <a:endParaRPr lang="en-US" dirty="0">
              <a:solidFill>
                <a:schemeClr val="tx1"/>
              </a:solidFill>
            </a:endParaRPr>
          </a:p>
        </p:txBody>
      </p:sp>
      <p:pic>
        <p:nvPicPr>
          <p:cNvPr id="7" name="Picture 6" descr="Icon&#10;&#10;Description automatically generated">
            <a:extLst>
              <a:ext uri="{FF2B5EF4-FFF2-40B4-BE49-F238E27FC236}">
                <a16:creationId xmlns:a16="http://schemas.microsoft.com/office/drawing/2014/main" id="{F8DD33FD-CDAC-8D0E-3707-1E6B33384C5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482247" y="1028015"/>
            <a:ext cx="1703972" cy="1311259"/>
          </a:xfrm>
          <a:prstGeom prst="rect">
            <a:avLst/>
          </a:prstGeom>
        </p:spPr>
      </p:pic>
      <p:sp useBgFill="1">
        <p:nvSpPr>
          <p:cNvPr id="70" name="Freeform: Shape 69">
            <a:extLst>
              <a:ext uri="{FF2B5EF4-FFF2-40B4-BE49-F238E27FC236}">
                <a16:creationId xmlns:a16="http://schemas.microsoft.com/office/drawing/2014/main" id="{0381C401-8AFE-4396-B195-C21EA1C7FB5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158854" y="4490695"/>
            <a:ext cx="2071275" cy="1835943"/>
          </a:xfrm>
          <a:custGeom>
            <a:avLst/>
            <a:gdLst>
              <a:gd name="connsiteX0" fmla="*/ 853538 w 2991693"/>
              <a:gd name="connsiteY0" fmla="*/ 0 h 2651787"/>
              <a:gd name="connsiteX1" fmla="*/ 2141030 w 2991693"/>
              <a:gd name="connsiteY1" fmla="*/ 0 h 2651787"/>
              <a:gd name="connsiteX2" fmla="*/ 2324957 w 2991693"/>
              <a:gd name="connsiteY2" fmla="*/ 103466 h 2651787"/>
              <a:gd name="connsiteX3" fmla="*/ 2968702 w 2991693"/>
              <a:gd name="connsiteY3" fmla="*/ 1218596 h 2651787"/>
              <a:gd name="connsiteX4" fmla="*/ 2968702 w 2991693"/>
              <a:gd name="connsiteY4" fmla="*/ 1433192 h 2651787"/>
              <a:gd name="connsiteX5" fmla="*/ 2324957 w 2991693"/>
              <a:gd name="connsiteY5" fmla="*/ 2548321 h 2651787"/>
              <a:gd name="connsiteX6" fmla="*/ 2141030 w 2991693"/>
              <a:gd name="connsiteY6" fmla="*/ 2651787 h 2651787"/>
              <a:gd name="connsiteX7" fmla="*/ 853538 w 2991693"/>
              <a:gd name="connsiteY7" fmla="*/ 2651787 h 2651787"/>
              <a:gd name="connsiteX8" fmla="*/ 669612 w 2991693"/>
              <a:gd name="connsiteY8" fmla="*/ 2548321 h 2651787"/>
              <a:gd name="connsiteX9" fmla="*/ 25866 w 2991693"/>
              <a:gd name="connsiteY9" fmla="*/ 1433192 h 2651787"/>
              <a:gd name="connsiteX10" fmla="*/ 25866 w 2991693"/>
              <a:gd name="connsiteY10" fmla="*/ 1218596 h 2651787"/>
              <a:gd name="connsiteX11" fmla="*/ 669612 w 2991693"/>
              <a:gd name="connsiteY11" fmla="*/ 103466 h 2651787"/>
              <a:gd name="connsiteX12" fmla="*/ 853538 w 2991693"/>
              <a:gd name="connsiteY12" fmla="*/ 0 h 26517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2991693" h="2651787">
                <a:moveTo>
                  <a:pt x="853538" y="0"/>
                </a:moveTo>
                <a:cubicBezTo>
                  <a:pt x="2141030" y="0"/>
                  <a:pt x="2141030" y="0"/>
                  <a:pt x="2141030" y="0"/>
                </a:cubicBezTo>
                <a:cubicBezTo>
                  <a:pt x="2206170" y="0"/>
                  <a:pt x="2290471" y="45985"/>
                  <a:pt x="2324957" y="103466"/>
                </a:cubicBezTo>
                <a:cubicBezTo>
                  <a:pt x="2968702" y="1218596"/>
                  <a:pt x="2968702" y="1218596"/>
                  <a:pt x="2968702" y="1218596"/>
                </a:cubicBezTo>
                <a:cubicBezTo>
                  <a:pt x="2999357" y="1279909"/>
                  <a:pt x="2999357" y="1371878"/>
                  <a:pt x="2968702" y="1433192"/>
                </a:cubicBezTo>
                <a:cubicBezTo>
                  <a:pt x="2324957" y="2548321"/>
                  <a:pt x="2324957" y="2548321"/>
                  <a:pt x="2324957" y="2548321"/>
                </a:cubicBezTo>
                <a:cubicBezTo>
                  <a:pt x="2290471" y="2605803"/>
                  <a:pt x="2206170" y="2651787"/>
                  <a:pt x="2141030" y="2651787"/>
                </a:cubicBezTo>
                <a:lnTo>
                  <a:pt x="853538" y="2651787"/>
                </a:lnTo>
                <a:cubicBezTo>
                  <a:pt x="784566" y="2651787"/>
                  <a:pt x="700266" y="2605803"/>
                  <a:pt x="669612" y="2548321"/>
                </a:cubicBezTo>
                <a:cubicBezTo>
                  <a:pt x="25866" y="1433192"/>
                  <a:pt x="25866" y="1433192"/>
                  <a:pt x="25866" y="1433192"/>
                </a:cubicBezTo>
                <a:cubicBezTo>
                  <a:pt x="-8621" y="1371878"/>
                  <a:pt x="-8621" y="1279909"/>
                  <a:pt x="25866" y="1218596"/>
                </a:cubicBezTo>
                <a:cubicBezTo>
                  <a:pt x="669612" y="103466"/>
                  <a:pt x="669612" y="103466"/>
                  <a:pt x="669612" y="103466"/>
                </a:cubicBezTo>
                <a:cubicBezTo>
                  <a:pt x="700266" y="45985"/>
                  <a:pt x="784566" y="0"/>
                  <a:pt x="853538" y="0"/>
                </a:cubicBezTo>
                <a:close/>
              </a:path>
            </a:pathLst>
          </a:custGeom>
          <a:ln w="50800" cmpd="sng">
            <a:solidFill>
              <a:schemeClr val="tx1"/>
            </a:solidFill>
          </a:ln>
        </p:spPr>
        <p:txBody>
          <a:bodyPr vert="horz" wrap="square" lIns="91440" tIns="45720" rIns="91440" bIns="45720" numCol="1" anchor="t" anchorCtr="0" compatLnSpc="1">
            <a:prstTxWarp prst="textNoShape">
              <a:avLst/>
            </a:prstTxWarp>
          </a:bodyPr>
          <a:lstStyle/>
          <a:p>
            <a:endParaRPr lang="en-US" dirty="0">
              <a:solidFill>
                <a:schemeClr val="tx1"/>
              </a:solidFill>
            </a:endParaRPr>
          </a:p>
        </p:txBody>
      </p:sp>
      <p:sp>
        <p:nvSpPr>
          <p:cNvPr id="4" name="TextBox 3">
            <a:extLst>
              <a:ext uri="{FF2B5EF4-FFF2-40B4-BE49-F238E27FC236}">
                <a16:creationId xmlns:a16="http://schemas.microsoft.com/office/drawing/2014/main" id="{5A0C380C-09F6-32ED-00D5-37BE9AF69EDA}"/>
              </a:ext>
            </a:extLst>
          </p:cNvPr>
          <p:cNvSpPr txBox="1"/>
          <p:nvPr/>
        </p:nvSpPr>
        <p:spPr>
          <a:xfrm>
            <a:off x="5259039" y="5018982"/>
            <a:ext cx="2909579" cy="615927"/>
          </a:xfrm>
          <a:prstGeom prst="rect">
            <a:avLst/>
          </a:prstGeom>
        </p:spPr>
        <p:txBody>
          <a:bodyPr vert="horz" lIns="91440" tIns="45720" rIns="91440" bIns="45720" rtlCol="0">
            <a:normAutofit/>
          </a:bodyPr>
          <a:lstStyle/>
          <a:p>
            <a:pPr>
              <a:lnSpc>
                <a:spcPct val="90000"/>
              </a:lnSpc>
              <a:spcAft>
                <a:spcPts val="600"/>
              </a:spcAft>
            </a:pPr>
            <a:r>
              <a:rPr lang="en-US" sz="3600" dirty="0">
                <a:ln w="0"/>
                <a:gradFill>
                  <a:gsLst>
                    <a:gs pos="0">
                      <a:schemeClr val="accent5">
                        <a:lumMod val="50000"/>
                      </a:schemeClr>
                    </a:gs>
                    <a:gs pos="50000">
                      <a:schemeClr val="accent5"/>
                    </a:gs>
                    <a:gs pos="100000">
                      <a:schemeClr val="accent5">
                        <a:lumMod val="60000"/>
                        <a:lumOff val="40000"/>
                      </a:schemeClr>
                    </a:gs>
                  </a:gsLst>
                  <a:lin ang="5400000"/>
                </a:gradFill>
                <a:effectLst>
                  <a:reflection blurRad="6350" stA="53000" endA="300" endPos="35500" dir="5400000" sy="-90000" algn="bl" rotWithShape="0"/>
                </a:effectLst>
              </a:rPr>
              <a:t>Ice Break</a:t>
            </a: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65336" y="1625016"/>
            <a:ext cx="1275075" cy="1144965"/>
          </a:xfrm>
          <a:prstGeom prst="rect">
            <a:avLst/>
          </a:prstGeom>
          <a:solidFill>
            <a:schemeClr val="bg1">
              <a:alpha val="62000"/>
            </a:schemeClr>
          </a:solidFill>
        </p:spPr>
      </p:pic>
      <p:pic>
        <p:nvPicPr>
          <p:cNvPr id="13" name="Picture 12" descr="Icon&#10;&#10;Description automatically generated">
            <a:extLst>
              <a:ext uri="{FF2B5EF4-FFF2-40B4-BE49-F238E27FC236}">
                <a16:creationId xmlns:a16="http://schemas.microsoft.com/office/drawing/2014/main" id="{2B18B1DD-57CF-0852-1D96-FBD35C763737}"/>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848130" y="3295016"/>
            <a:ext cx="2963421" cy="2222565"/>
          </a:xfrm>
          <a:prstGeom prst="rect">
            <a:avLst/>
          </a:prstGeom>
        </p:spPr>
      </p:pic>
      <p:sp>
        <p:nvSpPr>
          <p:cNvPr id="14" name="TextBox 13">
            <a:extLst>
              <a:ext uri="{FF2B5EF4-FFF2-40B4-BE49-F238E27FC236}">
                <a16:creationId xmlns:a16="http://schemas.microsoft.com/office/drawing/2014/main" id="{4F8E975F-BFCC-A6F6-EAB8-D7F1D2F44870}"/>
              </a:ext>
            </a:extLst>
          </p:cNvPr>
          <p:cNvSpPr txBox="1"/>
          <p:nvPr/>
        </p:nvSpPr>
        <p:spPr>
          <a:xfrm>
            <a:off x="485621" y="2851917"/>
            <a:ext cx="2909579" cy="1308049"/>
          </a:xfrm>
          <a:prstGeom prst="rect">
            <a:avLst/>
          </a:prstGeom>
        </p:spPr>
        <p:txBody>
          <a:bodyPr vert="horz" lIns="91440" tIns="45720" rIns="91440" bIns="45720" rtlCol="0">
            <a:normAutofit/>
          </a:bodyPr>
          <a:lstStyle/>
          <a:p>
            <a:pPr>
              <a:lnSpc>
                <a:spcPct val="90000"/>
              </a:lnSpc>
              <a:spcAft>
                <a:spcPts val="600"/>
              </a:spcAft>
            </a:pPr>
            <a:r>
              <a:rPr lang="en-US" sz="2400" b="1" dirty="0"/>
              <a:t>W4 Lecture</a:t>
            </a:r>
          </a:p>
        </p:txBody>
      </p:sp>
    </p:spTree>
    <p:extLst>
      <p:ext uri="{BB962C8B-B14F-4D97-AF65-F5344CB8AC3E}">
        <p14:creationId xmlns:p14="http://schemas.microsoft.com/office/powerpoint/2010/main" val="24004477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9" name="Rectangle 73">
            <a:extLst>
              <a:ext uri="{FF2B5EF4-FFF2-40B4-BE49-F238E27FC236}">
                <a16:creationId xmlns:a16="http://schemas.microsoft.com/office/drawing/2014/main" id="{398F3DEE-0E56-499F-AFAE-C2DA7C2C81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1" name="Rectangle 75">
            <a:extLst>
              <a:ext uri="{FF2B5EF4-FFF2-40B4-BE49-F238E27FC236}">
                <a16:creationId xmlns:a16="http://schemas.microsoft.com/office/drawing/2014/main" id="{E85CCF60-79A2-440A-86A2-1A64A59F7B5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7539" y="1417538"/>
            <a:ext cx="6875818" cy="4040744"/>
          </a:xfrm>
          <a:prstGeom prst="rect">
            <a:avLst/>
          </a:prstGeom>
          <a:gradFill>
            <a:gsLst>
              <a:gs pos="11000">
                <a:srgbClr val="000000"/>
              </a:gs>
              <a:gs pos="100000">
                <a:schemeClr val="accent1">
                  <a:lumMod val="75000"/>
                </a:schemeClr>
              </a:gs>
            </a:gsLst>
            <a:lin ang="18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8" name="Rectangle 77">
            <a:extLst>
              <a:ext uri="{FF2B5EF4-FFF2-40B4-BE49-F238E27FC236}">
                <a16:creationId xmlns:a16="http://schemas.microsoft.com/office/drawing/2014/main" id="{3F2162BA-EECD-43E0-99D9-C00B19482E5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57200" y="8482"/>
            <a:ext cx="3568276" cy="6858000"/>
          </a:xfrm>
          <a:prstGeom prst="rect">
            <a:avLst/>
          </a:prstGeom>
          <a:gradFill>
            <a:gsLst>
              <a:gs pos="0">
                <a:schemeClr val="accent1">
                  <a:alpha val="32000"/>
                </a:schemeClr>
              </a:gs>
              <a:gs pos="70000">
                <a:srgbClr val="000000">
                  <a:alpha val="0"/>
                </a:srgbClr>
              </a:gs>
            </a:gsLst>
            <a:lin ang="6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0" name="Freeform: Shape 79">
            <a:extLst>
              <a:ext uri="{FF2B5EF4-FFF2-40B4-BE49-F238E27FC236}">
                <a16:creationId xmlns:a16="http://schemas.microsoft.com/office/drawing/2014/main" id="{160DB805-F71F-46BB-A8CC-74F6D8306F9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6097846">
            <a:off x="-747355" y="1201312"/>
            <a:ext cx="4808302" cy="4088666"/>
          </a:xfrm>
          <a:custGeom>
            <a:avLst/>
            <a:gdLst>
              <a:gd name="connsiteX0" fmla="*/ 48844 w 4808302"/>
              <a:gd name="connsiteY0" fmla="*/ 2888671 h 4088666"/>
              <a:gd name="connsiteX1" fmla="*/ 0 w 4808302"/>
              <a:gd name="connsiteY1" fmla="*/ 2404151 h 4088666"/>
              <a:gd name="connsiteX2" fmla="*/ 2404151 w 4808302"/>
              <a:gd name="connsiteY2" fmla="*/ 0 h 4088666"/>
              <a:gd name="connsiteX3" fmla="*/ 4808302 w 4808302"/>
              <a:gd name="connsiteY3" fmla="*/ 2404151 h 4088666"/>
              <a:gd name="connsiteX4" fmla="*/ 4700216 w 4808302"/>
              <a:gd name="connsiteY4" fmla="*/ 3119072 h 4088666"/>
              <a:gd name="connsiteX5" fmla="*/ 4643143 w 4808302"/>
              <a:gd name="connsiteY5" fmla="*/ 3275009 h 4088666"/>
              <a:gd name="connsiteX6" fmla="*/ 690093 w 4808302"/>
              <a:gd name="connsiteY6" fmla="*/ 4088666 h 4088666"/>
              <a:gd name="connsiteX7" fmla="*/ 548991 w 4808302"/>
              <a:gd name="connsiteY7" fmla="*/ 3933414 h 4088666"/>
              <a:gd name="connsiteX8" fmla="*/ 48844 w 4808302"/>
              <a:gd name="connsiteY8" fmla="*/ 2888671 h 40886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808302" h="4088666">
                <a:moveTo>
                  <a:pt x="48844" y="2888671"/>
                </a:moveTo>
                <a:cubicBezTo>
                  <a:pt x="16818" y="2732167"/>
                  <a:pt x="0" y="2570123"/>
                  <a:pt x="0" y="2404151"/>
                </a:cubicBezTo>
                <a:cubicBezTo>
                  <a:pt x="0" y="1076375"/>
                  <a:pt x="1076375" y="0"/>
                  <a:pt x="2404151" y="0"/>
                </a:cubicBezTo>
                <a:cubicBezTo>
                  <a:pt x="3731927" y="0"/>
                  <a:pt x="4808302" y="1076375"/>
                  <a:pt x="4808302" y="2404151"/>
                </a:cubicBezTo>
                <a:cubicBezTo>
                  <a:pt x="4808302" y="2653109"/>
                  <a:pt x="4770461" y="2893229"/>
                  <a:pt x="4700216" y="3119072"/>
                </a:cubicBezTo>
                <a:lnTo>
                  <a:pt x="4643143" y="3275009"/>
                </a:lnTo>
                <a:lnTo>
                  <a:pt x="690093" y="4088666"/>
                </a:lnTo>
                <a:lnTo>
                  <a:pt x="548991" y="3933414"/>
                </a:lnTo>
                <a:cubicBezTo>
                  <a:pt x="304015" y="3636572"/>
                  <a:pt x="128908" y="3279932"/>
                  <a:pt x="48844" y="2888671"/>
                </a:cubicBezTo>
                <a:close/>
              </a:path>
            </a:pathLst>
          </a:custGeom>
          <a:gradFill>
            <a:gsLst>
              <a:gs pos="39000">
                <a:schemeClr val="accent1">
                  <a:lumMod val="60000"/>
                  <a:lumOff val="40000"/>
                  <a:alpha val="0"/>
                </a:schemeClr>
              </a:gs>
              <a:gs pos="100000">
                <a:schemeClr val="accent1">
                  <a:lumMod val="75000"/>
                  <a:alpha val="26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82" name="Rectangle 81">
            <a:extLst>
              <a:ext uri="{FF2B5EF4-FFF2-40B4-BE49-F238E27FC236}">
                <a16:creationId xmlns:a16="http://schemas.microsoft.com/office/drawing/2014/main" id="{6F91054C-3439-420E-88EB-F0A5637EC5C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159565" y="2659404"/>
            <a:ext cx="4355594" cy="4040742"/>
          </a:xfrm>
          <a:prstGeom prst="rect">
            <a:avLst/>
          </a:prstGeom>
          <a:gradFill>
            <a:gsLst>
              <a:gs pos="0">
                <a:schemeClr val="accent1">
                  <a:alpha val="24000"/>
                </a:schemeClr>
              </a:gs>
              <a:gs pos="100000">
                <a:schemeClr val="accent1">
                  <a:lumMod val="50000"/>
                  <a:alpha val="0"/>
                </a:schemeClr>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TextBox 7"/>
          <p:cNvSpPr txBox="1"/>
          <p:nvPr/>
        </p:nvSpPr>
        <p:spPr>
          <a:xfrm>
            <a:off x="673740" y="2759383"/>
            <a:ext cx="2895573" cy="2834223"/>
          </a:xfrm>
          <a:prstGeom prst="rect">
            <a:avLst/>
          </a:prstGeom>
        </p:spPr>
        <p:txBody>
          <a:bodyPr vert="horz" lIns="91440" tIns="45720" rIns="91440" bIns="45720" rtlCol="0" anchor="t">
            <a:normAutofit/>
          </a:bodyPr>
          <a:lstStyle/>
          <a:p>
            <a:pPr>
              <a:lnSpc>
                <a:spcPct val="90000"/>
              </a:lnSpc>
              <a:spcBef>
                <a:spcPct val="0"/>
              </a:spcBef>
              <a:spcAft>
                <a:spcPts val="600"/>
              </a:spcAft>
            </a:pPr>
            <a:r>
              <a:rPr lang="en-US" sz="4000" b="1" dirty="0">
                <a:solidFill>
                  <a:srgbClr val="FFFFFF"/>
                </a:solidFill>
                <a:latin typeface="+mj-lt"/>
                <a:ea typeface="+mj-ea"/>
                <a:cs typeface="+mj-cs"/>
              </a:rPr>
              <a:t>W4 Lecture</a:t>
            </a:r>
          </a:p>
        </p:txBody>
      </p:sp>
      <p:pic>
        <p:nvPicPr>
          <p:cNvPr id="4" name="Picture 3"/>
          <p:cNvPicPr>
            <a:picLocks noChangeAspect="1"/>
          </p:cNvPicPr>
          <p:nvPr/>
        </p:nvPicPr>
        <p:blipFill>
          <a:blip r:embed="rId2"/>
          <a:stretch>
            <a:fillRect/>
          </a:stretch>
        </p:blipFill>
        <p:spPr>
          <a:xfrm>
            <a:off x="4459394" y="1385730"/>
            <a:ext cx="221078" cy="2503561"/>
          </a:xfrm>
          <a:prstGeom prst="rect">
            <a:avLst/>
          </a:prstGeom>
        </p:spPr>
      </p:pic>
      <p:pic>
        <p:nvPicPr>
          <p:cNvPr id="5" name="Picture 4"/>
          <p:cNvPicPr>
            <a:picLocks noChangeAspect="1"/>
          </p:cNvPicPr>
          <p:nvPr/>
        </p:nvPicPr>
        <p:blipFill>
          <a:blip r:embed="rId2"/>
          <a:stretch>
            <a:fillRect/>
          </a:stretch>
        </p:blipFill>
        <p:spPr>
          <a:xfrm>
            <a:off x="11347717" y="1338882"/>
            <a:ext cx="221078" cy="2503561"/>
          </a:xfrm>
          <a:prstGeom prst="rect">
            <a:avLst/>
          </a:prstGeom>
        </p:spPr>
      </p:pic>
      <p:pic>
        <p:nvPicPr>
          <p:cNvPr id="3" name="Picture 2"/>
          <p:cNvPicPr>
            <a:picLocks noChangeAspect="1"/>
          </p:cNvPicPr>
          <p:nvPr/>
        </p:nvPicPr>
        <p:blipFill>
          <a:blip r:embed="rId3"/>
          <a:stretch>
            <a:fillRect/>
          </a:stretch>
        </p:blipFill>
        <p:spPr>
          <a:xfrm>
            <a:off x="6640553" y="3450216"/>
            <a:ext cx="3054733" cy="63027"/>
          </a:xfrm>
          <a:prstGeom prst="rect">
            <a:avLst/>
          </a:prstGeom>
        </p:spPr>
      </p:pic>
      <p:sp>
        <p:nvSpPr>
          <p:cNvPr id="14" name="TextBox 13">
            <a:extLst>
              <a:ext uri="{FF2B5EF4-FFF2-40B4-BE49-F238E27FC236}">
                <a16:creationId xmlns:a16="http://schemas.microsoft.com/office/drawing/2014/main" id="{EB441A1F-F723-08DA-4D8E-7902181D4A1B}"/>
              </a:ext>
            </a:extLst>
          </p:cNvPr>
          <p:cNvSpPr txBox="1"/>
          <p:nvPr/>
        </p:nvSpPr>
        <p:spPr>
          <a:xfrm>
            <a:off x="4179382" y="1737117"/>
            <a:ext cx="7132793" cy="646331"/>
          </a:xfrm>
          <a:prstGeom prst="rect">
            <a:avLst/>
          </a:prstGeom>
          <a:noFill/>
        </p:spPr>
        <p:txBody>
          <a:bodyPr wrap="square">
            <a:spAutoFit/>
          </a:bodyPr>
          <a:lstStyle/>
          <a:p>
            <a:pPr marL="517525" algn="ctr"/>
            <a:r>
              <a:rPr lang="en-US" sz="3600" b="1" dirty="0">
                <a:solidFill>
                  <a:srgbClr val="0A1F61"/>
                </a:solidFill>
                <a:latin typeface="Tajawal ExtraBold" panose="00000800000000000000" pitchFamily="2" charset="-78"/>
                <a:cs typeface="Tajawal ExtraBold" panose="00000800000000000000" pitchFamily="2" charset="-78"/>
              </a:rPr>
              <a:t>Leadership Self-Assessment</a:t>
            </a:r>
          </a:p>
        </p:txBody>
      </p:sp>
      <p:pic>
        <p:nvPicPr>
          <p:cNvPr id="6" name="Picture 5">
            <a:extLst>
              <a:ext uri="{FF2B5EF4-FFF2-40B4-BE49-F238E27FC236}">
                <a16:creationId xmlns:a16="http://schemas.microsoft.com/office/drawing/2014/main" id="{3B7F1BF2-E887-4CD5-6C69-C01F9494BE8E}"/>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18334" y="102786"/>
            <a:ext cx="2756845" cy="2472193"/>
          </a:xfrm>
          <a:prstGeom prst="rect">
            <a:avLst/>
          </a:prstGeom>
          <a:solidFill>
            <a:schemeClr val="bg1">
              <a:alpha val="62000"/>
            </a:schemeClr>
          </a:solidFill>
        </p:spPr>
      </p:pic>
      <p:pic>
        <p:nvPicPr>
          <p:cNvPr id="2" name="Picture 1">
            <a:extLst>
              <a:ext uri="{FF2B5EF4-FFF2-40B4-BE49-F238E27FC236}">
                <a16:creationId xmlns:a16="http://schemas.microsoft.com/office/drawing/2014/main" id="{7C8D9628-831F-B007-C841-B47287DD2D57}"/>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4238516" y="3399478"/>
            <a:ext cx="7650665" cy="3295251"/>
          </a:xfrm>
          <a:prstGeom prst="rect">
            <a:avLst/>
          </a:prstGeom>
        </p:spPr>
      </p:pic>
    </p:spTree>
    <p:extLst>
      <p:ext uri="{BB962C8B-B14F-4D97-AF65-F5344CB8AC3E}">
        <p14:creationId xmlns:p14="http://schemas.microsoft.com/office/powerpoint/2010/main" val="294146199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365371" y="543490"/>
            <a:ext cx="6681637"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Leadership Self-Assessment Exercise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8163" y="236724"/>
            <a:ext cx="2105063" cy="523220"/>
          </a:xfrm>
          <a:prstGeom prst="rect">
            <a:avLst/>
          </a:prstGeom>
          <a:noFill/>
        </p:spPr>
        <p:txBody>
          <a:bodyPr wrap="none" rtlCol="0">
            <a:spAutoFit/>
          </a:bodyPr>
          <a:lstStyle/>
          <a:p>
            <a:pPr algn="ctr"/>
            <a:r>
              <a:rPr lang="en-US" sz="2800" b="1" dirty="0" err="1">
                <a:solidFill>
                  <a:schemeClr val="bg1"/>
                </a:solidFill>
                <a:latin typeface="Tajawal Medium" panose="00000600000000000000" pitchFamily="2" charset="-78"/>
                <a:cs typeface="Tajawal Medium" panose="00000600000000000000" pitchFamily="2" charset="-78"/>
              </a:rPr>
              <a:t>Assesment</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112704" y="1490264"/>
            <a:ext cx="10427749" cy="4097725"/>
          </a:xfrm>
          <a:prstGeom prst="rect">
            <a:avLst/>
          </a:prstGeom>
          <a:noFill/>
        </p:spPr>
        <p:txBody>
          <a:bodyPr wrap="square" rtlCol="0">
            <a:spAutoFit/>
          </a:bodyPr>
          <a:lstStyle/>
          <a:p>
            <a:pPr algn="just">
              <a:lnSpc>
                <a:spcPct val="200000"/>
              </a:lnSpc>
            </a:pPr>
            <a:r>
              <a:rPr lang="en-US" sz="2400" b="1" dirty="0">
                <a:solidFill>
                  <a:srgbClr val="C00000"/>
                </a:solidFill>
                <a:cs typeface="Tajawal ExtraBold" panose="00000800000000000000" pitchFamily="2" charset="-78"/>
              </a:rPr>
              <a:t>The Interpersonal Skills </a:t>
            </a:r>
            <a:r>
              <a:rPr lang="ar-EG" sz="2400" dirty="0"/>
              <a:t>المهارات الشخصية</a:t>
            </a:r>
            <a:r>
              <a:rPr lang="en-US" sz="2400" b="1" dirty="0">
                <a:solidFill>
                  <a:srgbClr val="C00000"/>
                </a:solidFill>
                <a:cs typeface="Tajawal ExtraBold" panose="00000800000000000000" pitchFamily="2" charset="-78"/>
              </a:rPr>
              <a:t>Checklist </a:t>
            </a:r>
          </a:p>
          <a:p>
            <a:pPr marL="342900" indent="-342900" algn="just">
              <a:lnSpc>
                <a:spcPct val="150000"/>
              </a:lnSpc>
              <a:buFont typeface="Wingdings" panose="05000000000000000000" pitchFamily="2" charset="2"/>
              <a:buChar char="§"/>
            </a:pPr>
            <a:r>
              <a:rPr lang="en-US" sz="2400" b="1" dirty="0">
                <a:solidFill>
                  <a:srgbClr val="0A1F61"/>
                </a:solidFill>
                <a:cs typeface="Tajawal ExtraBold" panose="00000800000000000000" pitchFamily="2" charset="-78"/>
              </a:rPr>
              <a:t>Instructions: </a:t>
            </a:r>
            <a:r>
              <a:rPr lang="en-US" sz="2400" dirty="0">
                <a:solidFill>
                  <a:srgbClr val="0A1F61"/>
                </a:solidFill>
                <a:cs typeface="Tajawal ExtraBold" panose="00000800000000000000" pitchFamily="2" charset="-78"/>
              </a:rPr>
              <a:t>Below are a number of specific aspects of </a:t>
            </a:r>
            <a:r>
              <a:rPr lang="en-US" sz="2400" b="1" dirty="0">
                <a:solidFill>
                  <a:srgbClr val="0A1F61"/>
                </a:solidFill>
                <a:cs typeface="Tajawal ExtraBold" panose="00000800000000000000" pitchFamily="2" charset="-78"/>
              </a:rPr>
              <a:t>behavior</a:t>
            </a:r>
            <a:r>
              <a:rPr lang="en-US" sz="2400" dirty="0">
                <a:solidFill>
                  <a:srgbClr val="0A1F61"/>
                </a:solidFill>
                <a:cs typeface="Tajawal ExtraBold" panose="00000800000000000000" pitchFamily="2" charset="-78"/>
              </a:rPr>
              <a:t> that suggest that a person needs to improve his or her </a:t>
            </a:r>
            <a:r>
              <a:rPr lang="en-US" sz="2400" b="1" dirty="0">
                <a:solidFill>
                  <a:srgbClr val="0A1F61"/>
                </a:solidFill>
                <a:cs typeface="Tajawal ExtraBold" panose="00000800000000000000" pitchFamily="2" charset="-78"/>
              </a:rPr>
              <a:t>interpersonal skills </a:t>
            </a:r>
            <a:r>
              <a:rPr lang="en-US" sz="2400" dirty="0">
                <a:solidFill>
                  <a:srgbClr val="0A1F61"/>
                </a:solidFill>
                <a:cs typeface="Tajawal ExtraBold" panose="00000800000000000000" pitchFamily="2" charset="-78"/>
              </a:rPr>
              <a:t>related to </a:t>
            </a:r>
            <a:r>
              <a:rPr lang="en-US" sz="2400" b="1" dirty="0">
                <a:solidFill>
                  <a:srgbClr val="0A1F61"/>
                </a:solidFill>
                <a:cs typeface="Tajawal ExtraBold" panose="00000800000000000000" pitchFamily="2" charset="-78"/>
              </a:rPr>
              <a:t>leadership and influence</a:t>
            </a:r>
            <a:r>
              <a:rPr lang="en-US" sz="2400" dirty="0">
                <a:solidFill>
                  <a:srgbClr val="0A1F61"/>
                </a:solidFill>
                <a:cs typeface="Tajawal ExtraBold" panose="00000800000000000000" pitchFamily="2" charset="-78"/>
              </a:rPr>
              <a:t>. Check each statement that is generally true for you. </a:t>
            </a:r>
          </a:p>
          <a:p>
            <a:pPr marL="342900" indent="-342900" algn="just">
              <a:lnSpc>
                <a:spcPct val="150000"/>
              </a:lnSpc>
              <a:buFont typeface="Wingdings" panose="05000000000000000000" pitchFamily="2" charset="2"/>
              <a:buChar char="§"/>
            </a:pPr>
            <a:r>
              <a:rPr lang="en-US" sz="2400" dirty="0">
                <a:solidFill>
                  <a:srgbClr val="0A1F61"/>
                </a:solidFill>
                <a:cs typeface="Tajawal ExtraBold" panose="00000800000000000000" pitchFamily="2" charset="-78"/>
              </a:rPr>
              <a:t>You can add to the </a:t>
            </a:r>
            <a:r>
              <a:rPr lang="en-US" sz="2400" b="1" dirty="0">
                <a:solidFill>
                  <a:srgbClr val="0A1F61"/>
                </a:solidFill>
                <a:cs typeface="Tajawal ExtraBold" panose="00000800000000000000" pitchFamily="2" charset="-78"/>
              </a:rPr>
              <a:t>reliability</a:t>
            </a:r>
            <a:r>
              <a:rPr lang="en-US" sz="2400" dirty="0">
                <a:solidFill>
                  <a:srgbClr val="0A1F61"/>
                </a:solidFill>
                <a:cs typeface="Tajawal ExtraBold" panose="00000800000000000000" pitchFamily="2" charset="-78"/>
              </a:rPr>
              <a:t> </a:t>
            </a:r>
            <a:r>
              <a:rPr lang="ar-EG" sz="2400" dirty="0">
                <a:solidFill>
                  <a:srgbClr val="0A1F61"/>
                </a:solidFill>
                <a:cs typeface="Tajawal ExtraBold" panose="00000800000000000000" pitchFamily="2" charset="-78"/>
              </a:rPr>
              <a:t>مصداقية</a:t>
            </a:r>
            <a:r>
              <a:rPr lang="en-US" sz="2400" dirty="0">
                <a:solidFill>
                  <a:srgbClr val="0A1F61"/>
                </a:solidFill>
                <a:cs typeface="Tajawal ExtraBold" panose="00000800000000000000" pitchFamily="2" charset="-78"/>
              </a:rPr>
              <a:t>of this exercise by asking one or two other people who know you well to rate you. Then compare your self-analysis with their analysis of you.</a:t>
            </a:r>
          </a:p>
        </p:txBody>
      </p:sp>
    </p:spTree>
    <p:extLst>
      <p:ext uri="{BB962C8B-B14F-4D97-AF65-F5344CB8AC3E}">
        <p14:creationId xmlns:p14="http://schemas.microsoft.com/office/powerpoint/2010/main" val="366671399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9" name="TextBox 8"/>
          <p:cNvSpPr txBox="1"/>
          <p:nvPr/>
        </p:nvSpPr>
        <p:spPr>
          <a:xfrm>
            <a:off x="1262952" y="1420542"/>
            <a:ext cx="10427749" cy="4216539"/>
          </a:xfrm>
          <a:prstGeom prst="rect">
            <a:avLst/>
          </a:prstGeom>
          <a:noFill/>
        </p:spPr>
        <p:txBody>
          <a:bodyPr wrap="square" rtlCol="0">
            <a:spAutoFit/>
          </a:bodyPr>
          <a:lstStyle/>
          <a:p>
            <a:pPr algn="just"/>
            <a:r>
              <a:rPr lang="en-US" sz="2800" b="1" dirty="0">
                <a:solidFill>
                  <a:srgbClr val="C00000"/>
                </a:solidFill>
                <a:cs typeface="Tajawal ExtraBold" panose="00000800000000000000" pitchFamily="2" charset="-78"/>
              </a:rPr>
              <a:t>Scale Statements: </a:t>
            </a:r>
            <a:r>
              <a:rPr lang="en-US" sz="2400" b="1" dirty="0">
                <a:solidFill>
                  <a:srgbClr val="C00000"/>
                </a:solidFill>
                <a:cs typeface="Tajawal ExtraBold" panose="00000800000000000000" pitchFamily="2" charset="-78"/>
              </a:rPr>
              <a:t>Developmental Needs and Areas for Improvement</a:t>
            </a:r>
          </a:p>
          <a:p>
            <a:pPr algn="just"/>
            <a:r>
              <a:rPr lang="en-US" sz="2400" b="1" dirty="0">
                <a:solidFill>
                  <a:srgbClr val="C00000"/>
                </a:solidFill>
                <a:cs typeface="Tajawal ExtraBold" panose="00000800000000000000" pitchFamily="2" charset="-78"/>
              </a:rPr>
              <a:t>The Interpersonal Skills </a:t>
            </a:r>
            <a:endParaRPr lang="en-US" sz="2400" b="1" dirty="0">
              <a:solidFill>
                <a:srgbClr val="0A1F61"/>
              </a:solidFill>
              <a:cs typeface="Tajawal ExtraBold" panose="00000800000000000000" pitchFamily="2" charset="-78"/>
            </a:endParaRPr>
          </a:p>
          <a:p>
            <a:pPr marL="457200" indent="-457200" algn="just">
              <a:buAutoNum type="arabicPeriod"/>
            </a:pPr>
            <a:r>
              <a:rPr lang="en-US" sz="2400" b="1" dirty="0">
                <a:solidFill>
                  <a:srgbClr val="0A1F61"/>
                </a:solidFill>
                <a:cs typeface="Tajawal ExtraBold" panose="00000800000000000000" pitchFamily="2" charset="-78"/>
              </a:rPr>
              <a:t>I'm too shy and reserved. </a:t>
            </a:r>
            <a:r>
              <a:rPr lang="ar-EG" sz="2400" b="1" dirty="0">
                <a:solidFill>
                  <a:srgbClr val="0A1F61"/>
                </a:solidFill>
                <a:cs typeface="Tajawal ExtraBold" panose="00000800000000000000" pitchFamily="2" charset="-78"/>
              </a:rPr>
              <a:t>أنا خجول جدا ومتحفظ.</a:t>
            </a:r>
            <a:endParaRPr lang="en-US" sz="2400" b="1" dirty="0">
              <a:solidFill>
                <a:srgbClr val="0A1F61"/>
              </a:solidFill>
              <a:cs typeface="Tajawal ExtraBold" panose="00000800000000000000" pitchFamily="2" charset="-78"/>
            </a:endParaRPr>
          </a:p>
          <a:p>
            <a:pPr marL="457200" indent="-457200" algn="just">
              <a:buAutoNum type="arabicPeriod"/>
            </a:pPr>
            <a:r>
              <a:rPr lang="en-US" sz="2400" b="1" dirty="0">
                <a:solidFill>
                  <a:srgbClr val="0A1F61"/>
                </a:solidFill>
                <a:cs typeface="Tajawal ExtraBold" panose="00000800000000000000" pitchFamily="2" charset="-78"/>
              </a:rPr>
              <a:t>I bully and intimidate others too frequently. </a:t>
            </a:r>
            <a:r>
              <a:rPr lang="ar-EG" sz="2400" b="1" dirty="0">
                <a:solidFill>
                  <a:srgbClr val="0A1F61"/>
                </a:solidFill>
                <a:cs typeface="Tajawal ExtraBold" panose="00000800000000000000" pitchFamily="2" charset="-78"/>
              </a:rPr>
              <a:t>أنا أتنمر وأرهب الآخرين بشكل متكرر.</a:t>
            </a:r>
            <a:endParaRPr lang="en-US" sz="2400" b="1" dirty="0">
              <a:solidFill>
                <a:srgbClr val="0A1F61"/>
              </a:solidFill>
              <a:cs typeface="Tajawal ExtraBold" panose="00000800000000000000" pitchFamily="2" charset="-78"/>
            </a:endParaRPr>
          </a:p>
          <a:p>
            <a:pPr marL="457200" indent="-457200" algn="just">
              <a:buAutoNum type="arabicPeriod"/>
            </a:pPr>
            <a:r>
              <a:rPr lang="en-US" sz="2400" b="1" dirty="0">
                <a:solidFill>
                  <a:srgbClr val="0A1F61"/>
                </a:solidFill>
                <a:cs typeface="Tajawal ExtraBold" panose="00000800000000000000" pitchFamily="2" charset="-78"/>
              </a:rPr>
              <a:t>I tell others what they want to hear rather than emphasizing the truth. </a:t>
            </a:r>
            <a:r>
              <a:rPr lang="ar-EG" sz="2400" b="1" dirty="0">
                <a:solidFill>
                  <a:srgbClr val="0A1F61"/>
                </a:solidFill>
                <a:cs typeface="Tajawal ExtraBold" panose="00000800000000000000" pitchFamily="2" charset="-78"/>
              </a:rPr>
              <a:t>أقول للآخرين ما يريدون سماعه بدلاً من التأكيد على الحقيقة.</a:t>
            </a:r>
            <a:endParaRPr lang="en-US" sz="2400" b="1" dirty="0">
              <a:solidFill>
                <a:srgbClr val="0A1F61"/>
              </a:solidFill>
              <a:cs typeface="Tajawal ExtraBold" panose="00000800000000000000" pitchFamily="2" charset="-78"/>
            </a:endParaRPr>
          </a:p>
          <a:p>
            <a:pPr marL="457200" indent="-457200" algn="just">
              <a:buAutoNum type="arabicPeriod"/>
            </a:pPr>
            <a:r>
              <a:rPr lang="en-US" sz="2400" b="1" dirty="0">
                <a:solidFill>
                  <a:srgbClr val="0A1F61"/>
                </a:solidFill>
                <a:cs typeface="Tajawal ExtraBold" panose="00000800000000000000" pitchFamily="2" charset="-78"/>
              </a:rPr>
              <a:t>I have trouble expressing my feelings. </a:t>
            </a:r>
            <a:r>
              <a:rPr lang="ar-EG" sz="2400" b="1" dirty="0">
                <a:solidFill>
                  <a:srgbClr val="0A1F61"/>
                </a:solidFill>
                <a:cs typeface="Tajawal ExtraBold" panose="00000800000000000000" pitchFamily="2" charset="-78"/>
              </a:rPr>
              <a:t>أجد صعوبة في التعبير عن مشاعري.</a:t>
            </a:r>
            <a:endParaRPr lang="en-US" sz="2400" b="1" dirty="0">
              <a:solidFill>
                <a:srgbClr val="0A1F61"/>
              </a:solidFill>
              <a:cs typeface="Tajawal ExtraBold" panose="00000800000000000000" pitchFamily="2" charset="-78"/>
            </a:endParaRPr>
          </a:p>
          <a:p>
            <a:pPr marL="457200" indent="-457200" algn="just">
              <a:buAutoNum type="arabicPeriod"/>
            </a:pPr>
            <a:r>
              <a:rPr lang="en-US" sz="2400" b="1" dirty="0">
                <a:solidFill>
                  <a:srgbClr val="0A1F61"/>
                </a:solidFill>
                <a:cs typeface="Tajawal ExtraBold" panose="00000800000000000000" pitchFamily="2" charset="-78"/>
              </a:rPr>
              <a:t>I make negative comments about group members too readily. </a:t>
            </a:r>
            <a:r>
              <a:rPr lang="ar-EG" sz="2400" b="1" dirty="0">
                <a:solidFill>
                  <a:srgbClr val="0A1F61"/>
                </a:solidFill>
                <a:cs typeface="Tajawal ExtraBold" panose="00000800000000000000" pitchFamily="2" charset="-78"/>
              </a:rPr>
              <a:t>أنا أدلي بتعليقات سلبية حول أعضاء المجموعة بسهولة شديدة.</a:t>
            </a:r>
            <a:endParaRPr lang="en-US" sz="2400" b="1" dirty="0">
              <a:solidFill>
                <a:srgbClr val="0A1F61"/>
              </a:solidFill>
              <a:cs typeface="Tajawal ExtraBold" panose="00000800000000000000" pitchFamily="2" charset="-78"/>
            </a:endParaRPr>
          </a:p>
          <a:p>
            <a:pPr marL="457200" indent="-457200" algn="just">
              <a:buAutoNum type="arabicPeriod"/>
            </a:pPr>
            <a:r>
              <a:rPr lang="en-US" sz="2400" b="1" dirty="0">
                <a:solidFill>
                  <a:srgbClr val="0A1F61"/>
                </a:solidFill>
                <a:cs typeface="Tajawal ExtraBold" panose="00000800000000000000" pitchFamily="2" charset="-78"/>
              </a:rPr>
              <a:t>Very few people pay attention to the ideas I contribute during a meeting.</a:t>
            </a:r>
          </a:p>
          <a:p>
            <a:pPr algn="just"/>
            <a:r>
              <a:rPr lang="ar-EG" sz="2400" b="1" dirty="0">
                <a:solidFill>
                  <a:srgbClr val="0A1F61"/>
                </a:solidFill>
                <a:cs typeface="Tajawal ExtraBold" panose="00000800000000000000" pitchFamily="2" charset="-78"/>
              </a:rPr>
              <a:t>قلة قليلة من الناس ينتبهون إلى الأفكار التي أسهمت بها خلال الاجتماع.</a:t>
            </a:r>
            <a:endParaRPr lang="en-US" sz="2400" b="1" dirty="0">
              <a:solidFill>
                <a:srgbClr val="0A1F61"/>
              </a:solidFill>
              <a:cs typeface="Tajawal ExtraBold" panose="00000800000000000000" pitchFamily="2" charset="-78"/>
            </a:endParaRPr>
          </a:p>
        </p:txBody>
      </p:sp>
      <p:sp>
        <p:nvSpPr>
          <p:cNvPr id="14" name="TextBox 13">
            <a:extLst>
              <a:ext uri="{FF2B5EF4-FFF2-40B4-BE49-F238E27FC236}">
                <a16:creationId xmlns:a16="http://schemas.microsoft.com/office/drawing/2014/main" id="{4313D9E3-E38C-E136-EFBE-25BCD9EEAA66}"/>
              </a:ext>
            </a:extLst>
          </p:cNvPr>
          <p:cNvSpPr txBox="1"/>
          <p:nvPr/>
        </p:nvSpPr>
        <p:spPr>
          <a:xfrm>
            <a:off x="2365371" y="543490"/>
            <a:ext cx="6681637"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Leadership Self-Assessment Exercise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15" name="TextBox 14">
            <a:extLst>
              <a:ext uri="{FF2B5EF4-FFF2-40B4-BE49-F238E27FC236}">
                <a16:creationId xmlns:a16="http://schemas.microsoft.com/office/drawing/2014/main" id="{FE677A65-A88F-3FB9-CED0-4F21A6C5310F}"/>
              </a:ext>
            </a:extLst>
          </p:cNvPr>
          <p:cNvSpPr txBox="1"/>
          <p:nvPr/>
        </p:nvSpPr>
        <p:spPr>
          <a:xfrm>
            <a:off x="-38163" y="236724"/>
            <a:ext cx="2105063" cy="523220"/>
          </a:xfrm>
          <a:prstGeom prst="rect">
            <a:avLst/>
          </a:prstGeom>
          <a:noFill/>
        </p:spPr>
        <p:txBody>
          <a:bodyPr wrap="none" rtlCol="0">
            <a:spAutoFit/>
          </a:bodyPr>
          <a:lstStyle/>
          <a:p>
            <a:pPr algn="ctr"/>
            <a:r>
              <a:rPr lang="en-US" sz="2800" b="1" dirty="0" err="1">
                <a:solidFill>
                  <a:schemeClr val="bg1"/>
                </a:solidFill>
                <a:latin typeface="Tajawal Medium" panose="00000600000000000000" pitchFamily="2" charset="-78"/>
                <a:cs typeface="Tajawal Medium" panose="00000600000000000000" pitchFamily="2" charset="-78"/>
              </a:rPr>
              <a:t>Assesment</a:t>
            </a:r>
            <a:endParaRPr lang="en-US" sz="2800" b="1"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23775957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9" name="TextBox 8"/>
          <p:cNvSpPr txBox="1"/>
          <p:nvPr/>
        </p:nvSpPr>
        <p:spPr>
          <a:xfrm>
            <a:off x="1112704" y="1490264"/>
            <a:ext cx="10427749" cy="4154984"/>
          </a:xfrm>
          <a:prstGeom prst="rect">
            <a:avLst/>
          </a:prstGeom>
          <a:noFill/>
        </p:spPr>
        <p:txBody>
          <a:bodyPr wrap="square" rtlCol="0">
            <a:spAutoFit/>
          </a:bodyPr>
          <a:lstStyle/>
          <a:p>
            <a:pPr algn="just"/>
            <a:r>
              <a:rPr lang="en-US" sz="2800" b="1" dirty="0">
                <a:solidFill>
                  <a:srgbClr val="C00000"/>
                </a:solidFill>
                <a:cs typeface="Tajawal ExtraBold" panose="00000800000000000000" pitchFamily="2" charset="-78"/>
              </a:rPr>
              <a:t>The Interpersonal Skills </a:t>
            </a:r>
            <a:endParaRPr lang="en-US" sz="2000" b="1" dirty="0">
              <a:solidFill>
                <a:srgbClr val="0A1F61"/>
              </a:solidFill>
              <a:cs typeface="Tajawal ExtraBold" panose="00000800000000000000" pitchFamily="2" charset="-78"/>
            </a:endParaRPr>
          </a:p>
          <a:p>
            <a:pPr algn="just"/>
            <a:endParaRPr lang="en-US" sz="2000" b="1" dirty="0">
              <a:solidFill>
                <a:srgbClr val="0A1F61"/>
              </a:solidFill>
              <a:cs typeface="Tajawal ExtraBold" panose="00000800000000000000" pitchFamily="2" charset="-78"/>
            </a:endParaRPr>
          </a:p>
          <a:p>
            <a:pPr marL="514350" indent="-514350" algn="just">
              <a:buFont typeface="+mj-lt"/>
              <a:buAutoNum type="arabicPeriod" startAt="7"/>
            </a:pPr>
            <a:r>
              <a:rPr lang="en-US" sz="2400" b="1" dirty="0">
                <a:solidFill>
                  <a:srgbClr val="0A1F61"/>
                </a:solidFill>
                <a:cs typeface="Tajawal ExtraBold" panose="00000800000000000000" pitchFamily="2" charset="-78"/>
              </a:rPr>
              <a:t>My personality isn't colorful enough. </a:t>
            </a:r>
            <a:r>
              <a:rPr lang="ar-EG" sz="2400" b="1" dirty="0">
                <a:solidFill>
                  <a:srgbClr val="0A1F61"/>
                </a:solidFill>
                <a:cs typeface="Tajawal ExtraBold" panose="00000800000000000000" pitchFamily="2" charset="-78"/>
              </a:rPr>
              <a:t>شخصيتي ليست ملونة بما فيه الكفاية.</a:t>
            </a:r>
            <a:r>
              <a:rPr lang="en-US" sz="2400" b="1" dirty="0">
                <a:solidFill>
                  <a:srgbClr val="0A1F61"/>
                </a:solidFill>
                <a:cs typeface="Tajawal ExtraBold" panose="00000800000000000000" pitchFamily="2" charset="-78"/>
              </a:rPr>
              <a:t> </a:t>
            </a:r>
          </a:p>
          <a:p>
            <a:pPr marL="514350" indent="-514350" algn="just">
              <a:buFont typeface="+mj-lt"/>
              <a:buAutoNum type="arabicPeriod" startAt="7"/>
            </a:pPr>
            <a:r>
              <a:rPr lang="en-US" sz="2400" b="1" dirty="0">
                <a:solidFill>
                  <a:srgbClr val="0A1F61"/>
                </a:solidFill>
                <a:cs typeface="Tajawal ExtraBold" panose="00000800000000000000" pitchFamily="2" charset="-78"/>
              </a:rPr>
              <a:t>People find me boring. </a:t>
            </a:r>
            <a:r>
              <a:rPr lang="ar-EG" sz="2400" b="1" dirty="0">
                <a:solidFill>
                  <a:srgbClr val="0A1F61"/>
                </a:solidFill>
                <a:cs typeface="Tajawal ExtraBold" panose="00000800000000000000" pitchFamily="2" charset="-78"/>
              </a:rPr>
              <a:t>الناس يجدونني ممل.</a:t>
            </a:r>
            <a:r>
              <a:rPr lang="en-US" sz="2400" b="1" dirty="0">
                <a:solidFill>
                  <a:srgbClr val="0A1F61"/>
                </a:solidFill>
                <a:cs typeface="Tajawal ExtraBold" panose="00000800000000000000" pitchFamily="2" charset="-78"/>
              </a:rPr>
              <a:t> </a:t>
            </a:r>
          </a:p>
          <a:p>
            <a:pPr marL="514350" indent="-514350" algn="just">
              <a:buFont typeface="+mj-lt"/>
              <a:buAutoNum type="arabicPeriod" startAt="7"/>
            </a:pPr>
            <a:r>
              <a:rPr lang="en-US" sz="2400" b="1" dirty="0">
                <a:solidFill>
                  <a:srgbClr val="0A1F61"/>
                </a:solidFill>
                <a:cs typeface="Tajawal ExtraBold" panose="00000800000000000000" pitchFamily="2" charset="-78"/>
              </a:rPr>
              <a:t>I pay too little attention to the meaning behind what team members and coworkers are saying. </a:t>
            </a:r>
            <a:r>
              <a:rPr lang="ar-EG" sz="2400" b="1" dirty="0">
                <a:solidFill>
                  <a:srgbClr val="0A1F61"/>
                </a:solidFill>
                <a:cs typeface="Tajawal ExtraBold" panose="00000800000000000000" pitchFamily="2" charset="-78"/>
              </a:rPr>
              <a:t>إنني لا أهتم كثيرًا بالمعنى الكامن وراء ما يقوله أعضاء الفريق وزملاء العمل.</a:t>
            </a:r>
            <a:r>
              <a:rPr lang="en-US" sz="2400" b="1" dirty="0">
                <a:solidFill>
                  <a:srgbClr val="0A1F61"/>
                </a:solidFill>
                <a:cs typeface="Tajawal ExtraBold" panose="00000800000000000000" pitchFamily="2" charset="-78"/>
              </a:rPr>
              <a:t> </a:t>
            </a:r>
          </a:p>
          <a:p>
            <a:pPr marL="514350" indent="-514350" algn="just">
              <a:buFont typeface="+mj-lt"/>
              <a:buAutoNum type="arabicPeriod" startAt="7"/>
            </a:pPr>
            <a:r>
              <a:rPr lang="en-US" sz="2400" b="1" dirty="0">
                <a:solidFill>
                  <a:srgbClr val="0A1F61"/>
                </a:solidFill>
                <a:cs typeface="Tajawal ExtraBold" panose="00000800000000000000" pitchFamily="2" charset="-78"/>
              </a:rPr>
              <a:t>It is very difficult for me to criticize others. </a:t>
            </a:r>
            <a:r>
              <a:rPr lang="ar-EG" sz="2400" b="1" dirty="0">
                <a:solidFill>
                  <a:srgbClr val="0A1F61"/>
                </a:solidFill>
                <a:cs typeface="Tajawal ExtraBold" panose="00000800000000000000" pitchFamily="2" charset="-78"/>
              </a:rPr>
              <a:t>من الصعب للغاية بالنسبة لي انتقاد الآخرين.</a:t>
            </a:r>
            <a:r>
              <a:rPr lang="en-US" sz="2400" b="1" dirty="0">
                <a:solidFill>
                  <a:srgbClr val="0A1F61"/>
                </a:solidFill>
                <a:cs typeface="Tajawal ExtraBold" panose="00000800000000000000" pitchFamily="2" charset="-78"/>
              </a:rPr>
              <a:t> </a:t>
            </a:r>
          </a:p>
          <a:p>
            <a:pPr marL="514350" indent="-514350" algn="just">
              <a:buFont typeface="+mj-lt"/>
              <a:buAutoNum type="arabicPeriod" startAt="7"/>
            </a:pPr>
            <a:r>
              <a:rPr lang="en-US" sz="2400" b="1" dirty="0">
                <a:solidFill>
                  <a:srgbClr val="0A1F61"/>
                </a:solidFill>
                <a:cs typeface="Tajawal ExtraBold" panose="00000800000000000000" pitchFamily="2" charset="-78"/>
              </a:rPr>
              <a:t>I'm too serious most of the time. </a:t>
            </a:r>
            <a:r>
              <a:rPr lang="ar-EG" sz="2400" b="1" dirty="0">
                <a:solidFill>
                  <a:srgbClr val="0A1F61"/>
                </a:solidFill>
                <a:cs typeface="Tajawal ExtraBold" panose="00000800000000000000" pitchFamily="2" charset="-78"/>
              </a:rPr>
              <a:t>أنا جاد للغاية في معظم الأوقات.</a:t>
            </a:r>
            <a:r>
              <a:rPr lang="en-US" sz="2400" b="1" dirty="0">
                <a:solidFill>
                  <a:srgbClr val="0A1F61"/>
                </a:solidFill>
                <a:cs typeface="Tajawal ExtraBold" panose="00000800000000000000" pitchFamily="2" charset="-78"/>
              </a:rPr>
              <a:t> </a:t>
            </a:r>
          </a:p>
          <a:p>
            <a:pPr marL="514350" indent="-514350" algn="just">
              <a:buFont typeface="+mj-lt"/>
              <a:buAutoNum type="arabicPeriod" startAt="7"/>
            </a:pPr>
            <a:r>
              <a:rPr lang="en-US" sz="2400" b="1" dirty="0">
                <a:solidFill>
                  <a:srgbClr val="0A1F61"/>
                </a:solidFill>
                <a:cs typeface="Tajawal ExtraBold" panose="00000800000000000000" pitchFamily="2" charset="-78"/>
              </a:rPr>
              <a:t>I avoid controversy in dealing with others. </a:t>
            </a:r>
            <a:r>
              <a:rPr lang="ar-EG" sz="2400" b="1" dirty="0">
                <a:solidFill>
                  <a:srgbClr val="0A1F61"/>
                </a:solidFill>
                <a:cs typeface="Tajawal ExtraBold" panose="00000800000000000000" pitchFamily="2" charset="-78"/>
              </a:rPr>
              <a:t>أتجنب الجدل في التعامل مع الآخرين.</a:t>
            </a:r>
            <a:endParaRPr lang="en-US" sz="2400" b="1" dirty="0">
              <a:solidFill>
                <a:srgbClr val="0A1F61"/>
              </a:solidFill>
              <a:cs typeface="Tajawal ExtraBold" panose="00000800000000000000" pitchFamily="2" charset="-78"/>
            </a:endParaRPr>
          </a:p>
        </p:txBody>
      </p:sp>
      <p:sp>
        <p:nvSpPr>
          <p:cNvPr id="10" name="TextBox 9">
            <a:extLst>
              <a:ext uri="{FF2B5EF4-FFF2-40B4-BE49-F238E27FC236}">
                <a16:creationId xmlns:a16="http://schemas.microsoft.com/office/drawing/2014/main" id="{19B7E9CC-68A8-BFD4-A00E-A989A8CD06F2}"/>
              </a:ext>
            </a:extLst>
          </p:cNvPr>
          <p:cNvSpPr txBox="1"/>
          <p:nvPr/>
        </p:nvSpPr>
        <p:spPr>
          <a:xfrm>
            <a:off x="2365371" y="543490"/>
            <a:ext cx="6681637"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Leadership Self-Assessment Exercise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CD13AF99-D63B-8D18-40EB-D2DB235B077A}"/>
              </a:ext>
            </a:extLst>
          </p:cNvPr>
          <p:cNvSpPr txBox="1"/>
          <p:nvPr/>
        </p:nvSpPr>
        <p:spPr>
          <a:xfrm>
            <a:off x="-38163" y="236724"/>
            <a:ext cx="2105063" cy="523220"/>
          </a:xfrm>
          <a:prstGeom prst="rect">
            <a:avLst/>
          </a:prstGeom>
          <a:noFill/>
        </p:spPr>
        <p:txBody>
          <a:bodyPr wrap="none" rtlCol="0">
            <a:spAutoFit/>
          </a:bodyPr>
          <a:lstStyle/>
          <a:p>
            <a:pPr algn="ctr"/>
            <a:r>
              <a:rPr lang="en-US" sz="2800" b="1" dirty="0" err="1">
                <a:solidFill>
                  <a:schemeClr val="bg1"/>
                </a:solidFill>
                <a:latin typeface="Tajawal Medium" panose="00000600000000000000" pitchFamily="2" charset="-78"/>
                <a:cs typeface="Tajawal Medium" panose="00000600000000000000" pitchFamily="2" charset="-78"/>
              </a:rPr>
              <a:t>Assesment</a:t>
            </a:r>
            <a:endParaRPr lang="en-US" sz="2800" b="1"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60893820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9" name="TextBox 8"/>
          <p:cNvSpPr txBox="1"/>
          <p:nvPr/>
        </p:nvSpPr>
        <p:spPr>
          <a:xfrm>
            <a:off x="1112704" y="1490264"/>
            <a:ext cx="10427749" cy="3785652"/>
          </a:xfrm>
          <a:prstGeom prst="rect">
            <a:avLst/>
          </a:prstGeom>
          <a:noFill/>
        </p:spPr>
        <p:txBody>
          <a:bodyPr wrap="square" rtlCol="0">
            <a:spAutoFit/>
          </a:bodyPr>
          <a:lstStyle/>
          <a:p>
            <a:pPr algn="just"/>
            <a:r>
              <a:rPr lang="en-US" sz="2800" b="1" dirty="0">
                <a:solidFill>
                  <a:srgbClr val="C00000"/>
                </a:solidFill>
                <a:cs typeface="Tajawal ExtraBold" panose="00000800000000000000" pitchFamily="2" charset="-78"/>
              </a:rPr>
              <a:t>The Interpersonal Skills </a:t>
            </a:r>
            <a:endParaRPr lang="en-US" sz="2000" b="1" dirty="0">
              <a:solidFill>
                <a:srgbClr val="0A1F61"/>
              </a:solidFill>
              <a:cs typeface="Tajawal ExtraBold" panose="00000800000000000000" pitchFamily="2" charset="-78"/>
            </a:endParaRPr>
          </a:p>
          <a:p>
            <a:pPr algn="just"/>
            <a:endParaRPr lang="en-US" sz="2000" b="1" dirty="0">
              <a:solidFill>
                <a:srgbClr val="0A1F61"/>
              </a:solidFill>
              <a:cs typeface="Tajawal ExtraBold" panose="00000800000000000000" pitchFamily="2" charset="-78"/>
            </a:endParaRPr>
          </a:p>
          <a:p>
            <a:pPr marL="514350" indent="-514350" algn="just">
              <a:buFont typeface="+mj-lt"/>
              <a:buAutoNum type="arabicPeriod" startAt="13"/>
            </a:pPr>
            <a:r>
              <a:rPr lang="en-US" sz="2400" b="1" dirty="0">
                <a:solidFill>
                  <a:srgbClr val="0A1F61"/>
                </a:solidFill>
                <a:cs typeface="Tajawal ExtraBold" panose="00000800000000000000" pitchFamily="2" charset="-78"/>
              </a:rPr>
              <a:t>I don't get my point across well. </a:t>
            </a:r>
            <a:r>
              <a:rPr lang="ar-EG" sz="2400" b="1" dirty="0">
                <a:solidFill>
                  <a:srgbClr val="0A1F61"/>
                </a:solidFill>
                <a:cs typeface="Tajawal ExtraBold" panose="00000800000000000000" pitchFamily="2" charset="-78"/>
              </a:rPr>
              <a:t>لا أعبر عن وجهة نظري بشكل جيد.</a:t>
            </a:r>
            <a:r>
              <a:rPr lang="en-US" sz="2400" b="1" dirty="0">
                <a:solidFill>
                  <a:srgbClr val="0A1F61"/>
                </a:solidFill>
                <a:cs typeface="Tajawal ExtraBold" panose="00000800000000000000" pitchFamily="2" charset="-78"/>
              </a:rPr>
              <a:t> </a:t>
            </a:r>
          </a:p>
          <a:p>
            <a:pPr marL="514350" indent="-514350" algn="just">
              <a:buFont typeface="+mj-lt"/>
              <a:buAutoNum type="arabicPeriod" startAt="13"/>
            </a:pPr>
            <a:r>
              <a:rPr lang="en-US" sz="2400" b="1" dirty="0">
                <a:solidFill>
                  <a:srgbClr val="0A1F61"/>
                </a:solidFill>
                <a:cs typeface="Tajawal ExtraBold" panose="00000800000000000000" pitchFamily="2" charset="-78"/>
              </a:rPr>
              <a:t>It's difficult for me to make small talk with others.</a:t>
            </a:r>
            <a:r>
              <a:rPr lang="ar-EG" sz="2400" b="1" dirty="0">
                <a:solidFill>
                  <a:srgbClr val="0A1F61"/>
                </a:solidFill>
                <a:cs typeface="Tajawal ExtraBold" panose="00000800000000000000" pitchFamily="2" charset="-78"/>
              </a:rPr>
              <a:t> من الصعب على إجراء محادثة قصيرة مع الآخرين.</a:t>
            </a:r>
            <a:endParaRPr lang="en-US" sz="2400" b="1" dirty="0">
              <a:solidFill>
                <a:srgbClr val="0A1F61"/>
              </a:solidFill>
              <a:cs typeface="Tajawal ExtraBold" panose="00000800000000000000" pitchFamily="2" charset="-78"/>
            </a:endParaRPr>
          </a:p>
          <a:p>
            <a:pPr marL="514350" indent="-514350" algn="just">
              <a:buFont typeface="+mj-lt"/>
              <a:buAutoNum type="arabicPeriod" startAt="13"/>
            </a:pPr>
            <a:r>
              <a:rPr lang="en-US" sz="2400" b="1" dirty="0">
                <a:solidFill>
                  <a:srgbClr val="0A1F61"/>
                </a:solidFill>
                <a:cs typeface="Tajawal ExtraBold" panose="00000800000000000000" pitchFamily="2" charset="-78"/>
              </a:rPr>
              <a:t>I boast too much about my accomplishments.</a:t>
            </a:r>
            <a:r>
              <a:rPr lang="ar-EG" sz="2400" b="1" dirty="0">
                <a:solidFill>
                  <a:srgbClr val="0A1F61"/>
                </a:solidFill>
                <a:cs typeface="Tajawal ExtraBold" panose="00000800000000000000" pitchFamily="2" charset="-78"/>
              </a:rPr>
              <a:t> أنا أفتخر كثيرا بإنجازاتي. </a:t>
            </a:r>
            <a:endParaRPr lang="en-US" sz="2400" b="1" dirty="0">
              <a:solidFill>
                <a:srgbClr val="0A1F61"/>
              </a:solidFill>
              <a:cs typeface="Tajawal ExtraBold" panose="00000800000000000000" pitchFamily="2" charset="-78"/>
            </a:endParaRPr>
          </a:p>
          <a:p>
            <a:pPr marL="514350" indent="-514350" algn="just">
              <a:buFont typeface="+mj-lt"/>
              <a:buAutoNum type="arabicPeriod" startAt="13"/>
            </a:pPr>
            <a:r>
              <a:rPr lang="en-US" sz="2400" b="1" dirty="0">
                <a:solidFill>
                  <a:srgbClr val="0A1F61"/>
                </a:solidFill>
                <a:cs typeface="Tajawal ExtraBold" panose="00000800000000000000" pitchFamily="2" charset="-78"/>
              </a:rPr>
              <a:t>I strive too much for individual recognition instead of looking to credit the team.</a:t>
            </a:r>
            <a:r>
              <a:rPr lang="ar-EG" sz="2400" b="1" dirty="0">
                <a:solidFill>
                  <a:srgbClr val="0A1F61"/>
                </a:solidFill>
                <a:cs typeface="Tajawal ExtraBold" panose="00000800000000000000" pitchFamily="2" charset="-78"/>
              </a:rPr>
              <a:t> أنا أبذل قصارى جهدي للحصول على التقدير الفردي بدلاً من التطلع إلى تكريم الفريق. </a:t>
            </a:r>
            <a:endParaRPr lang="en-US" sz="2400" b="1" dirty="0">
              <a:solidFill>
                <a:srgbClr val="0A1F61"/>
              </a:solidFill>
              <a:cs typeface="Tajawal ExtraBold" panose="00000800000000000000" pitchFamily="2" charset="-78"/>
            </a:endParaRPr>
          </a:p>
          <a:p>
            <a:pPr marL="514350" indent="-514350" algn="just">
              <a:buFont typeface="+mj-lt"/>
              <a:buAutoNum type="arabicPeriod" startAt="13"/>
            </a:pPr>
            <a:r>
              <a:rPr lang="en-US" sz="2400" b="1" dirty="0">
                <a:solidFill>
                  <a:srgbClr val="0A1F61"/>
                </a:solidFill>
                <a:cs typeface="Tajawal ExtraBold" panose="00000800000000000000" pitchFamily="2" charset="-78"/>
              </a:rPr>
              <a:t>Self-confidence is my weak point.</a:t>
            </a:r>
            <a:r>
              <a:rPr lang="ar-EG" sz="2400" b="1" dirty="0">
                <a:solidFill>
                  <a:srgbClr val="0A1F61"/>
                </a:solidFill>
                <a:cs typeface="Tajawal ExtraBold" panose="00000800000000000000" pitchFamily="2" charset="-78"/>
              </a:rPr>
              <a:t> الثقة بالنفس هي نقطة ضعفي. </a:t>
            </a:r>
            <a:endParaRPr lang="en-US" sz="2400" b="1" dirty="0">
              <a:solidFill>
                <a:srgbClr val="0A1F61"/>
              </a:solidFill>
              <a:cs typeface="Tajawal ExtraBold" panose="00000800000000000000" pitchFamily="2" charset="-78"/>
            </a:endParaRPr>
          </a:p>
          <a:p>
            <a:pPr marL="514350" indent="-514350" algn="just">
              <a:buFont typeface="+mj-lt"/>
              <a:buAutoNum type="arabicPeriod" startAt="13"/>
            </a:pPr>
            <a:r>
              <a:rPr lang="en-US" sz="2400" b="1" dirty="0">
                <a:solidFill>
                  <a:srgbClr val="0A1F61"/>
                </a:solidFill>
                <a:cs typeface="Tajawal ExtraBold" panose="00000800000000000000" pitchFamily="2" charset="-78"/>
              </a:rPr>
              <a:t>My spoken messages are too bland.</a:t>
            </a:r>
            <a:r>
              <a:rPr lang="ar-EG" sz="2400" b="1" dirty="0">
                <a:solidFill>
                  <a:srgbClr val="0A1F61"/>
                </a:solidFill>
                <a:cs typeface="Tajawal ExtraBold" panose="00000800000000000000" pitchFamily="2" charset="-78"/>
              </a:rPr>
              <a:t> رسائلي المنطوقة لطيفة للغاية.</a:t>
            </a:r>
            <a:endParaRPr lang="en-US" sz="2400" b="1" dirty="0">
              <a:solidFill>
                <a:srgbClr val="0A1F61"/>
              </a:solidFill>
              <a:cs typeface="Tajawal ExtraBold" panose="00000800000000000000" pitchFamily="2" charset="-78"/>
            </a:endParaRPr>
          </a:p>
        </p:txBody>
      </p:sp>
      <p:sp>
        <p:nvSpPr>
          <p:cNvPr id="10" name="TextBox 9">
            <a:extLst>
              <a:ext uri="{FF2B5EF4-FFF2-40B4-BE49-F238E27FC236}">
                <a16:creationId xmlns:a16="http://schemas.microsoft.com/office/drawing/2014/main" id="{19B7E9CC-68A8-BFD4-A00E-A989A8CD06F2}"/>
              </a:ext>
            </a:extLst>
          </p:cNvPr>
          <p:cNvSpPr txBox="1"/>
          <p:nvPr/>
        </p:nvSpPr>
        <p:spPr>
          <a:xfrm>
            <a:off x="2365371" y="543490"/>
            <a:ext cx="6681637"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Leadership Self-Assessment Exercise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CD13AF99-D63B-8D18-40EB-D2DB235B077A}"/>
              </a:ext>
            </a:extLst>
          </p:cNvPr>
          <p:cNvSpPr txBox="1"/>
          <p:nvPr/>
        </p:nvSpPr>
        <p:spPr>
          <a:xfrm>
            <a:off x="-38163" y="236724"/>
            <a:ext cx="2105063" cy="523220"/>
          </a:xfrm>
          <a:prstGeom prst="rect">
            <a:avLst/>
          </a:prstGeom>
          <a:noFill/>
        </p:spPr>
        <p:txBody>
          <a:bodyPr wrap="none" rtlCol="0">
            <a:spAutoFit/>
          </a:bodyPr>
          <a:lstStyle/>
          <a:p>
            <a:pPr algn="ctr"/>
            <a:r>
              <a:rPr lang="en-US" sz="2800" b="1" dirty="0" err="1">
                <a:solidFill>
                  <a:schemeClr val="bg1"/>
                </a:solidFill>
                <a:latin typeface="Tajawal Medium" panose="00000600000000000000" pitchFamily="2" charset="-78"/>
                <a:cs typeface="Tajawal Medium" panose="00000600000000000000" pitchFamily="2" charset="-78"/>
              </a:rPr>
              <a:t>Assesment</a:t>
            </a:r>
            <a:endParaRPr lang="en-US" sz="2800" b="1"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222731538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9" name="TextBox 8"/>
          <p:cNvSpPr txBox="1"/>
          <p:nvPr/>
        </p:nvSpPr>
        <p:spPr>
          <a:xfrm>
            <a:off x="1112704" y="1490264"/>
            <a:ext cx="10427749" cy="3416320"/>
          </a:xfrm>
          <a:prstGeom prst="rect">
            <a:avLst/>
          </a:prstGeom>
          <a:noFill/>
        </p:spPr>
        <p:txBody>
          <a:bodyPr wrap="square" rtlCol="0">
            <a:spAutoFit/>
          </a:bodyPr>
          <a:lstStyle/>
          <a:p>
            <a:pPr algn="just"/>
            <a:r>
              <a:rPr lang="en-US" sz="2800" b="1" dirty="0">
                <a:solidFill>
                  <a:srgbClr val="C00000"/>
                </a:solidFill>
                <a:cs typeface="Tajawal ExtraBold" panose="00000800000000000000" pitchFamily="2" charset="-78"/>
              </a:rPr>
              <a:t>The Interpersonal Skills </a:t>
            </a:r>
            <a:endParaRPr lang="en-US" sz="2000" b="1" dirty="0">
              <a:solidFill>
                <a:srgbClr val="0A1F61"/>
              </a:solidFill>
              <a:cs typeface="Tajawal ExtraBold" panose="00000800000000000000" pitchFamily="2" charset="-78"/>
            </a:endParaRPr>
          </a:p>
          <a:p>
            <a:pPr algn="just"/>
            <a:endParaRPr lang="en-US" sz="2000" b="1" dirty="0">
              <a:solidFill>
                <a:srgbClr val="0A1F61"/>
              </a:solidFill>
              <a:cs typeface="Tajawal ExtraBold" panose="00000800000000000000" pitchFamily="2" charset="-78"/>
            </a:endParaRPr>
          </a:p>
          <a:p>
            <a:pPr marL="514350" indent="-514350" algn="just">
              <a:buFont typeface="+mj-lt"/>
              <a:buAutoNum type="arabicPeriod" startAt="19"/>
            </a:pPr>
            <a:r>
              <a:rPr lang="en-US" sz="2800" b="1" dirty="0">
                <a:solidFill>
                  <a:srgbClr val="0A1F61"/>
                </a:solidFill>
                <a:cs typeface="Tajawal ExtraBold" panose="00000800000000000000" pitchFamily="2" charset="-78"/>
              </a:rPr>
              <a:t>My written messages are too bland.</a:t>
            </a:r>
            <a:r>
              <a:rPr lang="ar-EG" sz="2800" b="1" dirty="0">
                <a:solidFill>
                  <a:srgbClr val="0A1F61"/>
                </a:solidFill>
                <a:cs typeface="Tajawal ExtraBold" panose="00000800000000000000" pitchFamily="2" charset="-78"/>
              </a:rPr>
              <a:t> رسائلي المكتوبة لطيفة للغاية. </a:t>
            </a:r>
            <a:endParaRPr lang="en-US" sz="2800" b="1" dirty="0">
              <a:solidFill>
                <a:srgbClr val="0A1F61"/>
              </a:solidFill>
              <a:cs typeface="Tajawal ExtraBold" panose="00000800000000000000" pitchFamily="2" charset="-78"/>
            </a:endParaRPr>
          </a:p>
          <a:p>
            <a:pPr marL="514350" indent="-514350" algn="just">
              <a:buFont typeface="+mj-lt"/>
              <a:buAutoNum type="arabicPeriod" startAt="19"/>
            </a:pPr>
            <a:r>
              <a:rPr lang="en-US" sz="2800" b="1" dirty="0">
                <a:solidFill>
                  <a:srgbClr val="0A1F61"/>
                </a:solidFill>
                <a:cs typeface="Tajawal ExtraBold" panose="00000800000000000000" pitchFamily="2" charset="-78"/>
              </a:rPr>
              <a:t>I read people poorly.</a:t>
            </a:r>
            <a:r>
              <a:rPr lang="ar-EG" sz="2800" b="1" dirty="0">
                <a:solidFill>
                  <a:srgbClr val="0A1F61"/>
                </a:solidFill>
                <a:cs typeface="Tajawal ExtraBold" panose="00000800000000000000" pitchFamily="2" charset="-78"/>
              </a:rPr>
              <a:t> أنا أقرأ الناس بشكل سيء. </a:t>
            </a:r>
            <a:endParaRPr lang="en-US" sz="2800" b="1" dirty="0">
              <a:solidFill>
                <a:srgbClr val="0A1F61"/>
              </a:solidFill>
              <a:cs typeface="Tajawal ExtraBold" panose="00000800000000000000" pitchFamily="2" charset="-78"/>
            </a:endParaRPr>
          </a:p>
          <a:p>
            <a:pPr marL="514350" indent="-514350" algn="just">
              <a:buFont typeface="+mj-lt"/>
              <a:buAutoNum type="arabicPeriod" startAt="19"/>
            </a:pPr>
            <a:r>
              <a:rPr lang="en-US" sz="2800" b="1" dirty="0">
                <a:solidFill>
                  <a:srgbClr val="0A1F61"/>
                </a:solidFill>
                <a:cs typeface="Tajawal ExtraBold" panose="00000800000000000000" pitchFamily="2" charset="-78"/>
              </a:rPr>
              <a:t>………………………………………………………..(Fill in your own statement).</a:t>
            </a:r>
          </a:p>
          <a:p>
            <a:pPr algn="just"/>
            <a:endParaRPr lang="en-US" sz="2800" b="1" dirty="0">
              <a:solidFill>
                <a:srgbClr val="0A1F61"/>
              </a:solidFill>
              <a:cs typeface="Tajawal ExtraBold" panose="00000800000000000000" pitchFamily="2" charset="-78"/>
            </a:endParaRPr>
          </a:p>
          <a:p>
            <a:pPr algn="just"/>
            <a:r>
              <a:rPr lang="en-US" sz="2800" b="1" dirty="0">
                <a:solidFill>
                  <a:srgbClr val="0A1F61"/>
                </a:solidFill>
                <a:cs typeface="Tajawal ExtraBold" panose="00000800000000000000" pitchFamily="2" charset="-78"/>
              </a:rPr>
              <a:t>Now that you have identified specific behaviors that may require change, draw up an action plan. </a:t>
            </a:r>
          </a:p>
        </p:txBody>
      </p:sp>
      <p:sp>
        <p:nvSpPr>
          <p:cNvPr id="10" name="TextBox 9">
            <a:extLst>
              <a:ext uri="{FF2B5EF4-FFF2-40B4-BE49-F238E27FC236}">
                <a16:creationId xmlns:a16="http://schemas.microsoft.com/office/drawing/2014/main" id="{19B7E9CC-68A8-BFD4-A00E-A989A8CD06F2}"/>
              </a:ext>
            </a:extLst>
          </p:cNvPr>
          <p:cNvSpPr txBox="1"/>
          <p:nvPr/>
        </p:nvSpPr>
        <p:spPr>
          <a:xfrm>
            <a:off x="2365371" y="543490"/>
            <a:ext cx="6681637"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Leadership Self-Assessment Exercise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CD13AF99-D63B-8D18-40EB-D2DB235B077A}"/>
              </a:ext>
            </a:extLst>
          </p:cNvPr>
          <p:cNvSpPr txBox="1"/>
          <p:nvPr/>
        </p:nvSpPr>
        <p:spPr>
          <a:xfrm>
            <a:off x="-38163" y="236724"/>
            <a:ext cx="2105063" cy="523220"/>
          </a:xfrm>
          <a:prstGeom prst="rect">
            <a:avLst/>
          </a:prstGeom>
          <a:noFill/>
        </p:spPr>
        <p:txBody>
          <a:bodyPr wrap="none" rtlCol="0">
            <a:spAutoFit/>
          </a:bodyPr>
          <a:lstStyle/>
          <a:p>
            <a:pPr algn="ctr"/>
            <a:r>
              <a:rPr lang="en-US" sz="2800" b="1" dirty="0" err="1">
                <a:solidFill>
                  <a:schemeClr val="bg1"/>
                </a:solidFill>
                <a:latin typeface="Tajawal Medium" panose="00000600000000000000" pitchFamily="2" charset="-78"/>
                <a:cs typeface="Tajawal Medium" panose="00000600000000000000" pitchFamily="2" charset="-78"/>
              </a:rPr>
              <a:t>Assesment</a:t>
            </a:r>
            <a:endParaRPr lang="en-US" sz="2800" b="1"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2103435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376749"/>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19" name="TextBox 18">
            <a:extLst>
              <a:ext uri="{FF2B5EF4-FFF2-40B4-BE49-F238E27FC236}">
                <a16:creationId xmlns:a16="http://schemas.microsoft.com/office/drawing/2014/main" id="{3AF20B17-F0B9-DB5D-2828-DBF8F2E1A77B}"/>
              </a:ext>
            </a:extLst>
          </p:cNvPr>
          <p:cNvSpPr txBox="1"/>
          <p:nvPr/>
        </p:nvSpPr>
        <p:spPr>
          <a:xfrm>
            <a:off x="2365371" y="543490"/>
            <a:ext cx="6681637"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Leadership Self-Assessment Exercise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20" name="TextBox 19">
            <a:extLst>
              <a:ext uri="{FF2B5EF4-FFF2-40B4-BE49-F238E27FC236}">
                <a16:creationId xmlns:a16="http://schemas.microsoft.com/office/drawing/2014/main" id="{0F8204DB-09B9-F120-FAED-110CD4941DDC}"/>
              </a:ext>
            </a:extLst>
          </p:cNvPr>
          <p:cNvSpPr txBox="1"/>
          <p:nvPr/>
        </p:nvSpPr>
        <p:spPr>
          <a:xfrm>
            <a:off x="-38163" y="236724"/>
            <a:ext cx="2105063" cy="523220"/>
          </a:xfrm>
          <a:prstGeom prst="rect">
            <a:avLst/>
          </a:prstGeom>
          <a:noFill/>
        </p:spPr>
        <p:txBody>
          <a:bodyPr wrap="none" rtlCol="0">
            <a:spAutoFit/>
          </a:bodyPr>
          <a:lstStyle/>
          <a:p>
            <a:pPr algn="ctr"/>
            <a:r>
              <a:rPr lang="en-US" sz="2800" b="1" dirty="0" err="1">
                <a:solidFill>
                  <a:schemeClr val="bg1"/>
                </a:solidFill>
                <a:latin typeface="Tajawal Medium" panose="00000600000000000000" pitchFamily="2" charset="-78"/>
                <a:cs typeface="Tajawal Medium" panose="00000600000000000000" pitchFamily="2" charset="-78"/>
              </a:rPr>
              <a:t>Assesment</a:t>
            </a:r>
            <a:endParaRPr lang="en-US" sz="2800" b="1" dirty="0">
              <a:solidFill>
                <a:srgbClr val="FF9518"/>
              </a:solidFill>
              <a:latin typeface="Tajawal Medium" panose="00000600000000000000" pitchFamily="2" charset="-78"/>
              <a:cs typeface="Tajawal Medium" panose="00000600000000000000" pitchFamily="2" charset="-78"/>
            </a:endParaRPr>
          </a:p>
        </p:txBody>
      </p:sp>
      <p:pic>
        <p:nvPicPr>
          <p:cNvPr id="8" name="Picture 7" descr="Chart, bubble chart&#10;&#10;Description automatically generated">
            <a:extLst>
              <a:ext uri="{FF2B5EF4-FFF2-40B4-BE49-F238E27FC236}">
                <a16:creationId xmlns:a16="http://schemas.microsoft.com/office/drawing/2014/main" id="{EC02157F-6D71-0042-3FFD-3F13272D340D}"/>
              </a:ext>
            </a:extLst>
          </p:cNvPr>
          <p:cNvPicPr>
            <a:picLocks noChangeAspect="1"/>
          </p:cNvPicPr>
          <p:nvPr/>
        </p:nvPicPr>
        <p:blipFill>
          <a:blip r:embed="rId6" cstate="print">
            <a:extLst>
              <a:ext uri="{BEBA8EAE-BF5A-486C-A8C5-ECC9F3942E4B}">
                <a14:imgProps xmlns:a14="http://schemas.microsoft.com/office/drawing/2010/main">
                  <a14:imgLayer r:embed="rId7">
                    <a14:imgEffect>
                      <a14:sharpenSoften amount="25000"/>
                    </a14:imgEffect>
                  </a14:imgLayer>
                </a14:imgProps>
              </a:ext>
              <a:ext uri="{28A0092B-C50C-407E-A947-70E740481C1C}">
                <a14:useLocalDpi xmlns:a14="http://schemas.microsoft.com/office/drawing/2010/main" val="0"/>
              </a:ext>
            </a:extLst>
          </a:blip>
          <a:stretch>
            <a:fillRect/>
          </a:stretch>
        </p:blipFill>
        <p:spPr>
          <a:xfrm>
            <a:off x="4068355" y="1332870"/>
            <a:ext cx="4978653" cy="4981640"/>
          </a:xfrm>
          <a:prstGeom prst="rect">
            <a:avLst/>
          </a:prstGeom>
        </p:spPr>
      </p:pic>
      <p:sp>
        <p:nvSpPr>
          <p:cNvPr id="9" name="TextBox 8">
            <a:extLst>
              <a:ext uri="{FF2B5EF4-FFF2-40B4-BE49-F238E27FC236}">
                <a16:creationId xmlns:a16="http://schemas.microsoft.com/office/drawing/2014/main" id="{7DC7A973-0C41-5391-4761-1D4BBEFA64E0}"/>
              </a:ext>
            </a:extLst>
          </p:cNvPr>
          <p:cNvSpPr txBox="1"/>
          <p:nvPr/>
        </p:nvSpPr>
        <p:spPr>
          <a:xfrm>
            <a:off x="7542716" y="3072593"/>
            <a:ext cx="1190726" cy="369332"/>
          </a:xfrm>
          <a:prstGeom prst="rect">
            <a:avLst/>
          </a:prstGeom>
          <a:noFill/>
        </p:spPr>
        <p:txBody>
          <a:bodyPr wrap="square">
            <a:spAutoFit/>
          </a:bodyPr>
          <a:lstStyle/>
          <a:p>
            <a:pPr algn="r" rtl="1"/>
            <a:r>
              <a:rPr lang="en-US" dirty="0" err="1"/>
              <a:t>الجدارة</a:t>
            </a:r>
            <a:r>
              <a:rPr lang="ar-EG" dirty="0"/>
              <a:t>/ الثقة</a:t>
            </a:r>
          </a:p>
        </p:txBody>
      </p:sp>
      <p:sp>
        <p:nvSpPr>
          <p:cNvPr id="11" name="TextBox 10">
            <a:extLst>
              <a:ext uri="{FF2B5EF4-FFF2-40B4-BE49-F238E27FC236}">
                <a16:creationId xmlns:a16="http://schemas.microsoft.com/office/drawing/2014/main" id="{599DA514-DD4A-8B6F-2D27-7B1B3EC1969A}"/>
              </a:ext>
            </a:extLst>
          </p:cNvPr>
          <p:cNvSpPr txBox="1"/>
          <p:nvPr/>
        </p:nvSpPr>
        <p:spPr>
          <a:xfrm>
            <a:off x="4544964" y="3075887"/>
            <a:ext cx="718498" cy="369332"/>
          </a:xfrm>
          <a:prstGeom prst="rect">
            <a:avLst/>
          </a:prstGeom>
          <a:noFill/>
        </p:spPr>
        <p:txBody>
          <a:bodyPr wrap="square">
            <a:spAutoFit/>
          </a:bodyPr>
          <a:lstStyle/>
          <a:p>
            <a:r>
              <a:rPr lang="en-US" dirty="0" err="1"/>
              <a:t>تعاطف</a:t>
            </a:r>
            <a:endParaRPr lang="en-US" dirty="0"/>
          </a:p>
        </p:txBody>
      </p:sp>
    </p:spTree>
    <p:extLst>
      <p:ext uri="{BB962C8B-B14F-4D97-AF65-F5344CB8AC3E}">
        <p14:creationId xmlns:p14="http://schemas.microsoft.com/office/powerpoint/2010/main" val="259217282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376749"/>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19" name="TextBox 18">
            <a:extLst>
              <a:ext uri="{FF2B5EF4-FFF2-40B4-BE49-F238E27FC236}">
                <a16:creationId xmlns:a16="http://schemas.microsoft.com/office/drawing/2014/main" id="{3AF20B17-F0B9-DB5D-2828-DBF8F2E1A77B}"/>
              </a:ext>
            </a:extLst>
          </p:cNvPr>
          <p:cNvSpPr txBox="1"/>
          <p:nvPr/>
        </p:nvSpPr>
        <p:spPr>
          <a:xfrm>
            <a:off x="2365371" y="543490"/>
            <a:ext cx="6681637"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Leadership Self-Assessment Exercise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20" name="TextBox 19">
            <a:extLst>
              <a:ext uri="{FF2B5EF4-FFF2-40B4-BE49-F238E27FC236}">
                <a16:creationId xmlns:a16="http://schemas.microsoft.com/office/drawing/2014/main" id="{0F8204DB-09B9-F120-FAED-110CD4941DDC}"/>
              </a:ext>
            </a:extLst>
          </p:cNvPr>
          <p:cNvSpPr txBox="1"/>
          <p:nvPr/>
        </p:nvSpPr>
        <p:spPr>
          <a:xfrm>
            <a:off x="-38163" y="236724"/>
            <a:ext cx="2105063" cy="523220"/>
          </a:xfrm>
          <a:prstGeom prst="rect">
            <a:avLst/>
          </a:prstGeom>
          <a:noFill/>
        </p:spPr>
        <p:txBody>
          <a:bodyPr wrap="none" rtlCol="0">
            <a:spAutoFit/>
          </a:bodyPr>
          <a:lstStyle/>
          <a:p>
            <a:pPr algn="ctr"/>
            <a:r>
              <a:rPr lang="en-US" sz="2800" b="1" dirty="0" err="1">
                <a:solidFill>
                  <a:schemeClr val="bg1"/>
                </a:solidFill>
                <a:latin typeface="Tajawal Medium" panose="00000600000000000000" pitchFamily="2" charset="-78"/>
                <a:cs typeface="Tajawal Medium" panose="00000600000000000000" pitchFamily="2" charset="-78"/>
              </a:rPr>
              <a:t>Assesment</a:t>
            </a:r>
            <a:endParaRPr lang="en-US" sz="2800" b="1" dirty="0">
              <a:solidFill>
                <a:srgbClr val="FF9518"/>
              </a:solidFill>
              <a:latin typeface="Tajawal Medium" panose="00000600000000000000" pitchFamily="2" charset="-78"/>
              <a:cs typeface="Tajawal Medium" panose="00000600000000000000" pitchFamily="2" charset="-78"/>
            </a:endParaRPr>
          </a:p>
        </p:txBody>
      </p:sp>
      <p:grpSp>
        <p:nvGrpSpPr>
          <p:cNvPr id="15" name="Group 14">
            <a:extLst>
              <a:ext uri="{FF2B5EF4-FFF2-40B4-BE49-F238E27FC236}">
                <a16:creationId xmlns:a16="http://schemas.microsoft.com/office/drawing/2014/main" id="{5896C45E-5570-5E68-F184-64FD1EB6CDCB}"/>
              </a:ext>
            </a:extLst>
          </p:cNvPr>
          <p:cNvGrpSpPr/>
          <p:nvPr/>
        </p:nvGrpSpPr>
        <p:grpSpPr>
          <a:xfrm>
            <a:off x="3811978" y="1374070"/>
            <a:ext cx="5510151" cy="4957471"/>
            <a:chOff x="3811978" y="1374070"/>
            <a:chExt cx="5510151" cy="4957471"/>
          </a:xfrm>
        </p:grpSpPr>
        <p:pic>
          <p:nvPicPr>
            <p:cNvPr id="13" name="Picture 12" descr="Diagram&#10;&#10;Description automatically generated">
              <a:extLst>
                <a:ext uri="{FF2B5EF4-FFF2-40B4-BE49-F238E27FC236}">
                  <a16:creationId xmlns:a16="http://schemas.microsoft.com/office/drawing/2014/main" id="{82A68D99-D3D6-1851-C6FA-393079F14B77}"/>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3811978" y="1374070"/>
              <a:ext cx="5510151" cy="4957471"/>
            </a:xfrm>
            <a:prstGeom prst="rect">
              <a:avLst/>
            </a:prstGeom>
          </p:spPr>
        </p:pic>
        <p:sp>
          <p:nvSpPr>
            <p:cNvPr id="14" name="Rectangle 13">
              <a:extLst>
                <a:ext uri="{FF2B5EF4-FFF2-40B4-BE49-F238E27FC236}">
                  <a16:creationId xmlns:a16="http://schemas.microsoft.com/office/drawing/2014/main" id="{DA4E0D4E-F205-814B-30BC-ACD502DCF66A}"/>
                </a:ext>
              </a:extLst>
            </p:cNvPr>
            <p:cNvSpPr/>
            <p:nvPr/>
          </p:nvSpPr>
          <p:spPr>
            <a:xfrm>
              <a:off x="5830785" y="3440875"/>
              <a:ext cx="1543792" cy="299852"/>
            </a:xfrm>
            <a:prstGeom prst="rect">
              <a:avLst/>
            </a:prstGeom>
            <a:solidFill>
              <a:srgbClr val="EE4035"/>
            </a:solidFill>
            <a:ln>
              <a:solidFill>
                <a:srgbClr val="EE403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a:t>Positive</a:t>
              </a:r>
            </a:p>
          </p:txBody>
        </p:sp>
      </p:grpSp>
    </p:spTree>
    <p:extLst>
      <p:ext uri="{BB962C8B-B14F-4D97-AF65-F5344CB8AC3E}">
        <p14:creationId xmlns:p14="http://schemas.microsoft.com/office/powerpoint/2010/main" val="422719861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108036" y="0"/>
            <a:ext cx="9533101" cy="1610200"/>
          </a:xfrm>
          <a:prstGeom prst="rect">
            <a:avLst/>
          </a:prstGeom>
        </p:spPr>
      </p:pic>
      <p:sp>
        <p:nvSpPr>
          <p:cNvPr id="19" name="TextBox 18">
            <a:extLst>
              <a:ext uri="{FF2B5EF4-FFF2-40B4-BE49-F238E27FC236}">
                <a16:creationId xmlns:a16="http://schemas.microsoft.com/office/drawing/2014/main" id="{3AF20B17-F0B9-DB5D-2828-DBF8F2E1A77B}"/>
              </a:ext>
            </a:extLst>
          </p:cNvPr>
          <p:cNvSpPr txBox="1"/>
          <p:nvPr/>
        </p:nvSpPr>
        <p:spPr>
          <a:xfrm>
            <a:off x="2382156" y="375546"/>
            <a:ext cx="4925778" cy="954107"/>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Leadership Self-Assessment Exercise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20" name="TextBox 19">
            <a:extLst>
              <a:ext uri="{FF2B5EF4-FFF2-40B4-BE49-F238E27FC236}">
                <a16:creationId xmlns:a16="http://schemas.microsoft.com/office/drawing/2014/main" id="{0F8204DB-09B9-F120-FAED-110CD4941DDC}"/>
              </a:ext>
            </a:extLst>
          </p:cNvPr>
          <p:cNvSpPr txBox="1"/>
          <p:nvPr/>
        </p:nvSpPr>
        <p:spPr>
          <a:xfrm>
            <a:off x="-38163" y="236724"/>
            <a:ext cx="2105063" cy="523220"/>
          </a:xfrm>
          <a:prstGeom prst="rect">
            <a:avLst/>
          </a:prstGeom>
          <a:noFill/>
        </p:spPr>
        <p:txBody>
          <a:bodyPr wrap="none" rtlCol="0">
            <a:spAutoFit/>
          </a:bodyPr>
          <a:lstStyle/>
          <a:p>
            <a:pPr algn="ctr"/>
            <a:r>
              <a:rPr lang="en-US" sz="2800" b="1" dirty="0" err="1">
                <a:solidFill>
                  <a:schemeClr val="bg1"/>
                </a:solidFill>
                <a:latin typeface="Tajawal Medium" panose="00000600000000000000" pitchFamily="2" charset="-78"/>
                <a:cs typeface="Tajawal Medium" panose="00000600000000000000" pitchFamily="2" charset="-78"/>
              </a:rPr>
              <a:t>Assesment</a:t>
            </a:r>
            <a:endParaRPr lang="en-US" sz="2800" b="1" dirty="0">
              <a:solidFill>
                <a:srgbClr val="FF9518"/>
              </a:solidFill>
              <a:latin typeface="Tajawal Medium" panose="00000600000000000000" pitchFamily="2" charset="-78"/>
              <a:cs typeface="Tajawal Medium" panose="00000600000000000000" pitchFamily="2" charset="-78"/>
            </a:endParaRPr>
          </a:p>
        </p:txBody>
      </p:sp>
      <p:pic>
        <p:nvPicPr>
          <p:cNvPr id="9" name="Picture 8" descr="Text&#10;&#10;Description automatically generated">
            <a:extLst>
              <a:ext uri="{FF2B5EF4-FFF2-40B4-BE49-F238E27FC236}">
                <a16:creationId xmlns:a16="http://schemas.microsoft.com/office/drawing/2014/main" id="{E67E628C-7A06-3F12-2F2D-1994C20FD631}"/>
              </a:ext>
            </a:extLst>
          </p:cNvPr>
          <p:cNvPicPr>
            <a:picLocks noChangeAspect="1"/>
          </p:cNvPicPr>
          <p:nvPr/>
        </p:nvPicPr>
        <p:blipFill rotWithShape="1">
          <a:blip r:embed="rId5">
            <a:extLst>
              <a:ext uri="{BEBA8EAE-BF5A-486C-A8C5-ECC9F3942E4B}">
                <a14:imgProps xmlns:a14="http://schemas.microsoft.com/office/drawing/2010/main">
                  <a14:imgLayer r:embed="rId6">
                    <a14:imgEffect>
                      <a14:sharpenSoften amount="25000"/>
                    </a14:imgEffect>
                  </a14:imgLayer>
                </a14:imgProps>
              </a:ext>
              <a:ext uri="{28A0092B-C50C-407E-A947-70E740481C1C}">
                <a14:useLocalDpi xmlns:a14="http://schemas.microsoft.com/office/drawing/2010/main" val="0"/>
              </a:ext>
            </a:extLst>
          </a:blip>
          <a:srcRect l="7359" t="3304" r="6788" b="4248"/>
          <a:stretch/>
        </p:blipFill>
        <p:spPr>
          <a:xfrm>
            <a:off x="6513342" y="0"/>
            <a:ext cx="4423832" cy="6737698"/>
          </a:xfrm>
          <a:prstGeom prst="rect">
            <a:avLst/>
          </a:prstGeom>
        </p:spPr>
      </p:pic>
      <p:pic>
        <p:nvPicPr>
          <p:cNvPr id="11" name="Picture 10" descr="Diagram&#10;&#10;Description automatically generated">
            <a:extLst>
              <a:ext uri="{FF2B5EF4-FFF2-40B4-BE49-F238E27FC236}">
                <a16:creationId xmlns:a16="http://schemas.microsoft.com/office/drawing/2014/main" id="{4C5A29B0-D750-FC49-4533-7A337DE00F1B}"/>
              </a:ext>
            </a:extLst>
          </p:cNvPr>
          <p:cNvPicPr>
            <a:picLocks noChangeAspect="1"/>
          </p:cNvPicPr>
          <p:nvPr/>
        </p:nvPicPr>
        <p:blipFill>
          <a:blip r:embed="rId7">
            <a:extLst>
              <a:ext uri="{BEBA8EAE-BF5A-486C-A8C5-ECC9F3942E4B}">
                <a14:imgProps xmlns:a14="http://schemas.microsoft.com/office/drawing/2010/main">
                  <a14:imgLayer r:embed="rId8">
                    <a14:imgEffect>
                      <a14:sharpenSoften amount="25000"/>
                    </a14:imgEffect>
                    <a14:imgEffect>
                      <a14:saturation sat="200000"/>
                    </a14:imgEffect>
                  </a14:imgLayer>
                </a14:imgProps>
              </a:ext>
              <a:ext uri="{28A0092B-C50C-407E-A947-70E740481C1C}">
                <a14:useLocalDpi xmlns:a14="http://schemas.microsoft.com/office/drawing/2010/main" val="0"/>
              </a:ext>
            </a:extLst>
          </a:blip>
          <a:stretch>
            <a:fillRect/>
          </a:stretch>
        </p:blipFill>
        <p:spPr>
          <a:xfrm>
            <a:off x="1520042" y="1588240"/>
            <a:ext cx="3461014" cy="3902293"/>
          </a:xfrm>
          <a:prstGeom prst="rect">
            <a:avLst/>
          </a:prstGeom>
        </p:spPr>
      </p:pic>
    </p:spTree>
    <p:extLst>
      <p:ext uri="{BB962C8B-B14F-4D97-AF65-F5344CB8AC3E}">
        <p14:creationId xmlns:p14="http://schemas.microsoft.com/office/powerpoint/2010/main" val="343197210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7"/>
          <p:cNvSpPr txBox="1"/>
          <p:nvPr/>
        </p:nvSpPr>
        <p:spPr>
          <a:xfrm>
            <a:off x="673740" y="2759383"/>
            <a:ext cx="2895573" cy="2834223"/>
          </a:xfrm>
          <a:prstGeom prst="rect">
            <a:avLst/>
          </a:prstGeom>
        </p:spPr>
        <p:txBody>
          <a:bodyPr vert="horz" lIns="91440" tIns="45720" rIns="91440" bIns="45720" rtlCol="0" anchor="t">
            <a:normAutofit/>
          </a:bodyPr>
          <a:lstStyle/>
          <a:p>
            <a:pPr>
              <a:lnSpc>
                <a:spcPct val="90000"/>
              </a:lnSpc>
              <a:spcBef>
                <a:spcPct val="0"/>
              </a:spcBef>
              <a:spcAft>
                <a:spcPts val="600"/>
              </a:spcAft>
            </a:pPr>
            <a:r>
              <a:rPr lang="en-US" sz="4000" b="1" dirty="0">
                <a:solidFill>
                  <a:srgbClr val="FFFFFF"/>
                </a:solidFill>
                <a:latin typeface="+mj-lt"/>
                <a:ea typeface="+mj-ea"/>
                <a:cs typeface="+mj-cs"/>
              </a:rPr>
              <a:t>W4 Lecture</a:t>
            </a:r>
          </a:p>
        </p:txBody>
      </p:sp>
      <p:pic>
        <p:nvPicPr>
          <p:cNvPr id="6" name="Picture 5">
            <a:extLst>
              <a:ext uri="{FF2B5EF4-FFF2-40B4-BE49-F238E27FC236}">
                <a16:creationId xmlns:a16="http://schemas.microsoft.com/office/drawing/2014/main" id="{3B7F1BF2-E887-4CD5-6C69-C01F9494BE8E}"/>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18334" y="102786"/>
            <a:ext cx="2756845" cy="2472193"/>
          </a:xfrm>
          <a:prstGeom prst="rect">
            <a:avLst/>
          </a:prstGeom>
          <a:solidFill>
            <a:schemeClr val="bg1">
              <a:alpha val="62000"/>
            </a:schemeClr>
          </a:solidFill>
        </p:spPr>
      </p:pic>
      <p:pic>
        <p:nvPicPr>
          <p:cNvPr id="7" name="Picture 6" descr="Logo&#10;&#10;Description automatically generated">
            <a:extLst>
              <a:ext uri="{FF2B5EF4-FFF2-40B4-BE49-F238E27FC236}">
                <a16:creationId xmlns:a16="http://schemas.microsoft.com/office/drawing/2014/main" id="{28578CCA-E667-9E91-5F41-49586526B35A}"/>
              </a:ext>
            </a:extLst>
          </p:cNvPr>
          <p:cNvPicPr>
            <a:picLocks noChangeAspect="1"/>
          </p:cNvPicPr>
          <p:nvPr/>
        </p:nvPicPr>
        <p:blipFill>
          <a:blip r:embed="rId3" cstate="print">
            <a:extLst>
              <a:ext uri="{BEBA8EAE-BF5A-486C-A8C5-ECC9F3942E4B}">
                <a14:imgProps xmlns:a14="http://schemas.microsoft.com/office/drawing/2010/main">
                  <a14:imgLayer r:embed="rId4">
                    <a14:imgEffect>
                      <a14:colorTemperature colorTemp="11200"/>
                    </a14:imgEffect>
                  </a14:imgLayer>
                </a14:imgProps>
              </a:ext>
              <a:ext uri="{28A0092B-C50C-407E-A947-70E740481C1C}">
                <a14:useLocalDpi xmlns:a14="http://schemas.microsoft.com/office/drawing/2010/main" val="0"/>
              </a:ext>
            </a:extLst>
          </a:blip>
          <a:stretch>
            <a:fillRect/>
          </a:stretch>
        </p:blipFill>
        <p:spPr>
          <a:xfrm>
            <a:off x="4866711" y="1338882"/>
            <a:ext cx="5669782" cy="3990109"/>
          </a:xfrm>
          <a:prstGeom prst="rect">
            <a:avLst/>
          </a:prstGeom>
        </p:spPr>
      </p:pic>
    </p:spTree>
    <p:extLst>
      <p:ext uri="{BB962C8B-B14F-4D97-AF65-F5344CB8AC3E}">
        <p14:creationId xmlns:p14="http://schemas.microsoft.com/office/powerpoint/2010/main" val="379724647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650377" y="543490"/>
            <a:ext cx="3740126"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How to Be a Leader?</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W4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262952" y="1488119"/>
            <a:ext cx="10676518" cy="4462760"/>
          </a:xfrm>
          <a:prstGeom prst="rect">
            <a:avLst/>
          </a:prstGeom>
          <a:noFill/>
        </p:spPr>
        <p:txBody>
          <a:bodyPr wrap="square" rtlCol="0">
            <a:spAutoFit/>
          </a:bodyPr>
          <a:lstStyle/>
          <a:p>
            <a:pPr marL="974725" indent="-457200" algn="just">
              <a:lnSpc>
                <a:spcPct val="150000"/>
              </a:lnSpc>
              <a:buFont typeface="Wingdings" panose="05000000000000000000" pitchFamily="2" charset="2"/>
              <a:buChar char="q"/>
            </a:pPr>
            <a:r>
              <a:rPr lang="en-US" sz="2200" b="1" dirty="0">
                <a:solidFill>
                  <a:srgbClr val="C00000"/>
                </a:solidFill>
                <a:latin typeface="Tajawal ExtraBold" panose="00000800000000000000" pitchFamily="2" charset="-78"/>
                <a:cs typeface="Tajawal ExtraBold" panose="00000800000000000000" pitchFamily="2" charset="-78"/>
              </a:rPr>
              <a:t>How do you take your dream and make it a reality?</a:t>
            </a:r>
          </a:p>
          <a:p>
            <a:pPr marL="1431925" lvl="1" indent="-457200" algn="just">
              <a:buFont typeface="Wingdings" panose="05000000000000000000" pitchFamily="2" charset="2"/>
              <a:buChar char="§"/>
            </a:pPr>
            <a:r>
              <a:rPr lang="en-US" sz="2200" b="1" dirty="0">
                <a:solidFill>
                  <a:srgbClr val="0A1F61"/>
                </a:solidFill>
                <a:latin typeface="Tajawal ExtraBold" panose="00000800000000000000" pitchFamily="2" charset="-78"/>
                <a:cs typeface="Tajawal ExtraBold" panose="00000800000000000000" pitchFamily="2" charset="-78"/>
              </a:rPr>
              <a:t>Start by creating your own personal </a:t>
            </a:r>
            <a:r>
              <a:rPr lang="en-US" sz="2200" b="1" u="sng" dirty="0">
                <a:solidFill>
                  <a:srgbClr val="24A9E1"/>
                </a:solidFill>
                <a:latin typeface="Tajawal ExtraBold" panose="00000800000000000000" pitchFamily="2" charset="-78"/>
                <a:cs typeface="Tajawal ExtraBold" panose="00000800000000000000" pitchFamily="2" charset="-78"/>
              </a:rPr>
              <a:t>vision statement</a:t>
            </a:r>
            <a:r>
              <a:rPr lang="en-US" sz="2200" b="1" dirty="0">
                <a:solidFill>
                  <a:srgbClr val="0A1F61"/>
                </a:solidFill>
                <a:latin typeface="Tajawal ExtraBold" panose="00000800000000000000" pitchFamily="2" charset="-78"/>
                <a:cs typeface="Tajawal ExtraBold" panose="00000800000000000000" pitchFamily="2" charset="-78"/>
              </a:rPr>
              <a:t>. </a:t>
            </a:r>
          </a:p>
          <a:p>
            <a:pPr marL="1431925" lvl="1" indent="-457200" algn="just">
              <a:buFont typeface="Wingdings" panose="05000000000000000000" pitchFamily="2" charset="2"/>
              <a:buChar char="§"/>
            </a:pPr>
            <a:r>
              <a:rPr lang="en-US" sz="2200" b="1" dirty="0">
                <a:solidFill>
                  <a:srgbClr val="24A9E1"/>
                </a:solidFill>
                <a:latin typeface="Tajawal ExtraBold" panose="00000800000000000000" pitchFamily="2" charset="-78"/>
                <a:cs typeface="Tajawal ExtraBold" panose="00000800000000000000" pitchFamily="2" charset="-78"/>
              </a:rPr>
              <a:t>Put your dream into words </a:t>
            </a:r>
            <a:r>
              <a:rPr lang="en-US" sz="2200" b="1" dirty="0">
                <a:solidFill>
                  <a:srgbClr val="0A1F61"/>
                </a:solidFill>
                <a:latin typeface="Tajawal ExtraBold" panose="00000800000000000000" pitchFamily="2" charset="-78"/>
                <a:cs typeface="Tajawal ExtraBold" panose="00000800000000000000" pitchFamily="2" charset="-78"/>
              </a:rPr>
              <a:t>that communicate to others a picture of </a:t>
            </a:r>
            <a:r>
              <a:rPr lang="en-US" sz="2200" b="1" dirty="0">
                <a:solidFill>
                  <a:srgbClr val="24A9E1"/>
                </a:solidFill>
                <a:latin typeface="Tajawal ExtraBold" panose="00000800000000000000" pitchFamily="2" charset="-78"/>
                <a:cs typeface="Tajawal ExtraBold" panose="00000800000000000000" pitchFamily="2" charset="-78"/>
              </a:rPr>
              <a:t>what you want to do</a:t>
            </a:r>
            <a:r>
              <a:rPr lang="en-US" sz="2200" b="1" dirty="0">
                <a:solidFill>
                  <a:srgbClr val="0A1F61"/>
                </a:solidFill>
                <a:latin typeface="Tajawal ExtraBold" panose="00000800000000000000" pitchFamily="2" charset="-78"/>
                <a:cs typeface="Tajawal ExtraBold" panose="00000800000000000000" pitchFamily="2" charset="-78"/>
              </a:rPr>
              <a:t>. Organizations have vision statements; and you, as a leader, can have your own vision statement, too.</a:t>
            </a:r>
          </a:p>
          <a:p>
            <a:pPr marL="1431925" lvl="1" indent="-457200" algn="just">
              <a:buFont typeface="Wingdings" panose="05000000000000000000" pitchFamily="2" charset="2"/>
              <a:buChar char="§"/>
            </a:pPr>
            <a:r>
              <a:rPr lang="en-US" sz="2200" b="1" dirty="0">
                <a:solidFill>
                  <a:srgbClr val="0A1F61"/>
                </a:solidFill>
                <a:latin typeface="Tajawal ExtraBold" panose="00000800000000000000" pitchFamily="2" charset="-78"/>
                <a:cs typeface="Tajawal ExtraBold" panose="00000800000000000000" pitchFamily="2" charset="-78"/>
              </a:rPr>
              <a:t>Martin Luther King, Jr. said, </a:t>
            </a:r>
            <a:r>
              <a:rPr lang="en-US" sz="2200" b="1" i="1" dirty="0">
                <a:solidFill>
                  <a:srgbClr val="C00000"/>
                </a:solidFill>
                <a:latin typeface="Tajawal ExtraBold" panose="00000800000000000000" pitchFamily="2" charset="-78"/>
                <a:cs typeface="Tajawal ExtraBold" panose="00000800000000000000" pitchFamily="2" charset="-78"/>
              </a:rPr>
              <a:t>"I have a dream that my four little children will one day live in a nation where they will not be judged by the color of their skin but by the content of their character." </a:t>
            </a:r>
            <a:r>
              <a:rPr lang="en-US" sz="2200" b="1" dirty="0">
                <a:solidFill>
                  <a:srgbClr val="0A1F61"/>
                </a:solidFill>
                <a:latin typeface="Tajawal ExtraBold" panose="00000800000000000000" pitchFamily="2" charset="-78"/>
                <a:cs typeface="Tajawal ExtraBold" panose="00000800000000000000" pitchFamily="2" charset="-78"/>
              </a:rPr>
              <a:t>Now that's a vision statement!</a:t>
            </a:r>
          </a:p>
          <a:p>
            <a:pPr marL="1431925" lvl="1" indent="-457200" algn="just">
              <a:buFont typeface="Wingdings" panose="05000000000000000000" pitchFamily="2" charset="2"/>
              <a:buChar char="§"/>
            </a:pPr>
            <a:r>
              <a:rPr lang="en-US" sz="2200" b="1" dirty="0">
                <a:solidFill>
                  <a:srgbClr val="0A1F61"/>
                </a:solidFill>
                <a:latin typeface="Tajawal ExtraBold" panose="00000800000000000000" pitchFamily="2" charset="-78"/>
                <a:cs typeface="Tajawal ExtraBold" panose="00000800000000000000" pitchFamily="2" charset="-78"/>
              </a:rPr>
              <a:t>Now it's your turn. Write out a few sentences of how you want some part of your world to be. Your vision statement will remind you of where you want to be going. </a:t>
            </a:r>
          </a:p>
        </p:txBody>
      </p:sp>
    </p:spTree>
    <p:extLst>
      <p:ext uri="{BB962C8B-B14F-4D97-AF65-F5344CB8AC3E}">
        <p14:creationId xmlns:p14="http://schemas.microsoft.com/office/powerpoint/2010/main" val="180635140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7"/>
          <p:cNvSpPr txBox="1"/>
          <p:nvPr/>
        </p:nvSpPr>
        <p:spPr>
          <a:xfrm>
            <a:off x="673740" y="2759383"/>
            <a:ext cx="2895573" cy="2834223"/>
          </a:xfrm>
          <a:prstGeom prst="rect">
            <a:avLst/>
          </a:prstGeom>
        </p:spPr>
        <p:txBody>
          <a:bodyPr vert="horz" lIns="91440" tIns="45720" rIns="91440" bIns="45720" rtlCol="0" anchor="t">
            <a:normAutofit/>
          </a:bodyPr>
          <a:lstStyle/>
          <a:p>
            <a:pPr>
              <a:lnSpc>
                <a:spcPct val="90000"/>
              </a:lnSpc>
              <a:spcBef>
                <a:spcPct val="0"/>
              </a:spcBef>
              <a:spcAft>
                <a:spcPts val="600"/>
              </a:spcAft>
            </a:pPr>
            <a:r>
              <a:rPr lang="en-US" sz="4000" b="1" dirty="0">
                <a:solidFill>
                  <a:srgbClr val="FFFFFF"/>
                </a:solidFill>
                <a:latin typeface="+mj-lt"/>
                <a:ea typeface="+mj-ea"/>
                <a:cs typeface="+mj-cs"/>
              </a:rPr>
              <a:t>W4 Lecture</a:t>
            </a:r>
          </a:p>
        </p:txBody>
      </p:sp>
      <p:pic>
        <p:nvPicPr>
          <p:cNvPr id="6" name="Picture 5">
            <a:extLst>
              <a:ext uri="{FF2B5EF4-FFF2-40B4-BE49-F238E27FC236}">
                <a16:creationId xmlns:a16="http://schemas.microsoft.com/office/drawing/2014/main" id="{3B7F1BF2-E887-4CD5-6C69-C01F9494BE8E}"/>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18334" y="102786"/>
            <a:ext cx="2756845" cy="2472193"/>
          </a:xfrm>
          <a:prstGeom prst="rect">
            <a:avLst/>
          </a:prstGeom>
          <a:solidFill>
            <a:schemeClr val="bg1">
              <a:alpha val="62000"/>
            </a:schemeClr>
          </a:solidFill>
        </p:spPr>
      </p:pic>
      <p:pic>
        <p:nvPicPr>
          <p:cNvPr id="7" name="Picture 6" descr="Logo&#10;&#10;Description automatically generated">
            <a:extLst>
              <a:ext uri="{FF2B5EF4-FFF2-40B4-BE49-F238E27FC236}">
                <a16:creationId xmlns:a16="http://schemas.microsoft.com/office/drawing/2014/main" id="{28578CCA-E667-9E91-5F41-49586526B35A}"/>
              </a:ext>
            </a:extLst>
          </p:cNvPr>
          <p:cNvPicPr>
            <a:picLocks noChangeAspect="1"/>
          </p:cNvPicPr>
          <p:nvPr/>
        </p:nvPicPr>
        <p:blipFill>
          <a:blip r:embed="rId3" cstate="print">
            <a:extLst>
              <a:ext uri="{BEBA8EAE-BF5A-486C-A8C5-ECC9F3942E4B}">
                <a14:imgProps xmlns:a14="http://schemas.microsoft.com/office/drawing/2010/main">
                  <a14:imgLayer r:embed="rId4">
                    <a14:imgEffect>
                      <a14:colorTemperature colorTemp="11200"/>
                    </a14:imgEffect>
                  </a14:imgLayer>
                </a14:imgProps>
              </a:ext>
              <a:ext uri="{28A0092B-C50C-407E-A947-70E740481C1C}">
                <a14:useLocalDpi xmlns:a14="http://schemas.microsoft.com/office/drawing/2010/main" val="0"/>
              </a:ext>
            </a:extLst>
          </a:blip>
          <a:stretch>
            <a:fillRect/>
          </a:stretch>
        </p:blipFill>
        <p:spPr>
          <a:xfrm>
            <a:off x="4866711" y="1338882"/>
            <a:ext cx="5669782" cy="3990109"/>
          </a:xfrm>
          <a:prstGeom prst="rect">
            <a:avLst/>
          </a:prstGeom>
        </p:spPr>
      </p:pic>
    </p:spTree>
    <p:extLst>
      <p:ext uri="{BB962C8B-B14F-4D97-AF65-F5344CB8AC3E}">
        <p14:creationId xmlns:p14="http://schemas.microsoft.com/office/powerpoint/2010/main" val="215534685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650377" y="543490"/>
            <a:ext cx="3299301"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How to Set goals?</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W4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061348" y="1303434"/>
            <a:ext cx="10676518" cy="3728649"/>
          </a:xfrm>
          <a:prstGeom prst="rect">
            <a:avLst/>
          </a:prstGeom>
          <a:noFill/>
        </p:spPr>
        <p:txBody>
          <a:bodyPr wrap="square" rtlCol="0">
            <a:spAutoFit/>
          </a:bodyPr>
          <a:lstStyle/>
          <a:p>
            <a:pPr marL="974725" indent="-457200" algn="just">
              <a:lnSpc>
                <a:spcPct val="1500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Give your vision a sharper image. Turn up the focus. Set some long-term and short term goals. That is how you carve a real path to your vision.</a:t>
            </a:r>
          </a:p>
          <a:p>
            <a:pPr marL="517525" algn="just">
              <a:lnSpc>
                <a:spcPct val="150000"/>
              </a:lnSpc>
            </a:pPr>
            <a:r>
              <a:rPr lang="en-US" sz="2000" b="1" dirty="0">
                <a:solidFill>
                  <a:srgbClr val="C00000"/>
                </a:solidFill>
                <a:latin typeface="Tajawal ExtraBold" panose="00000800000000000000" pitchFamily="2" charset="-78"/>
                <a:cs typeface="Tajawal ExtraBold" panose="00000800000000000000" pitchFamily="2" charset="-78"/>
              </a:rPr>
              <a:t>For example</a:t>
            </a:r>
            <a:r>
              <a:rPr lang="en-US" sz="2000" b="1" dirty="0">
                <a:solidFill>
                  <a:srgbClr val="0A1F61"/>
                </a:solidFill>
                <a:latin typeface="Tajawal ExtraBold" panose="00000800000000000000" pitchFamily="2" charset="-78"/>
                <a:cs typeface="Tajawal ExtraBold" panose="00000800000000000000" pitchFamily="2" charset="-78"/>
              </a:rPr>
              <a:t>, if your vision is: "</a:t>
            </a:r>
            <a:r>
              <a:rPr lang="en-US" sz="2000" b="1" i="1" dirty="0">
                <a:solidFill>
                  <a:srgbClr val="00B0F0"/>
                </a:solidFill>
                <a:latin typeface="Tajawal ExtraBold" panose="00000800000000000000" pitchFamily="2" charset="-78"/>
                <a:cs typeface="Tajawal ExtraBold" panose="00000800000000000000" pitchFamily="2" charset="-78"/>
              </a:rPr>
              <a:t>To create a community where every person can enjoy city parks in safety</a:t>
            </a:r>
            <a:r>
              <a:rPr lang="en-US" sz="2000" b="1" dirty="0">
                <a:solidFill>
                  <a:srgbClr val="0A1F61"/>
                </a:solidFill>
                <a:latin typeface="Tajawal ExtraBold" panose="00000800000000000000" pitchFamily="2" charset="-78"/>
                <a:cs typeface="Tajawal ExtraBold" panose="00000800000000000000" pitchFamily="2" charset="-78"/>
              </a:rPr>
              <a:t>," then you might set goals like these:</a:t>
            </a:r>
          </a:p>
          <a:p>
            <a:pPr marL="517525" algn="just">
              <a:lnSpc>
                <a:spcPct val="150000"/>
              </a:lnSpc>
            </a:pPr>
            <a:endParaRPr lang="en-US" sz="2000" b="1" dirty="0">
              <a:solidFill>
                <a:srgbClr val="0A1F61"/>
              </a:solidFill>
              <a:latin typeface="Tajawal ExtraBold" panose="00000800000000000000" pitchFamily="2" charset="-78"/>
              <a:cs typeface="Tajawal ExtraBold" panose="00000800000000000000" pitchFamily="2" charset="-78"/>
            </a:endParaRPr>
          </a:p>
          <a:p>
            <a:pPr marL="974725" indent="-457200" algn="just">
              <a:lnSpc>
                <a:spcPct val="1500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Long-term goals:</a:t>
            </a:r>
          </a:p>
          <a:p>
            <a:pPr marL="1431925" lvl="1" indent="-457200" algn="just">
              <a:lnSpc>
                <a:spcPct val="150000"/>
              </a:lnSpc>
              <a:buFont typeface="Wingdings" panose="05000000000000000000" pitchFamily="2" charset="2"/>
              <a:buChar char="§"/>
            </a:pPr>
            <a:r>
              <a:rPr lang="en-US" sz="2000" b="1" dirty="0">
                <a:solidFill>
                  <a:srgbClr val="0A1F61"/>
                </a:solidFill>
                <a:latin typeface="Tajawal ExtraBold" panose="00000800000000000000" pitchFamily="2" charset="-78"/>
                <a:cs typeface="Tajawal ExtraBold" panose="00000800000000000000" pitchFamily="2" charset="-78"/>
              </a:rPr>
              <a:t>Create more city parks</a:t>
            </a:r>
          </a:p>
          <a:p>
            <a:pPr marL="1431925" lvl="1" indent="-457200" algn="just">
              <a:lnSpc>
                <a:spcPct val="150000"/>
              </a:lnSpc>
              <a:buFont typeface="Wingdings" panose="05000000000000000000" pitchFamily="2" charset="2"/>
              <a:buChar char="§"/>
            </a:pPr>
            <a:r>
              <a:rPr lang="en-US" sz="2000" b="1" dirty="0">
                <a:solidFill>
                  <a:srgbClr val="0A1F61"/>
                </a:solidFill>
                <a:latin typeface="Tajawal ExtraBold" panose="00000800000000000000" pitchFamily="2" charset="-78"/>
                <a:cs typeface="Tajawal ExtraBold" panose="00000800000000000000" pitchFamily="2" charset="-78"/>
              </a:rPr>
              <a:t>Reduce crime in city parks</a:t>
            </a:r>
          </a:p>
        </p:txBody>
      </p:sp>
    </p:spTree>
    <p:extLst>
      <p:ext uri="{BB962C8B-B14F-4D97-AF65-F5344CB8AC3E}">
        <p14:creationId xmlns:p14="http://schemas.microsoft.com/office/powerpoint/2010/main" val="284867740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650377" y="543490"/>
            <a:ext cx="3299301"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How to Set goals?</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W4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061348" y="1303434"/>
            <a:ext cx="10676518" cy="3728649"/>
          </a:xfrm>
          <a:prstGeom prst="rect">
            <a:avLst/>
          </a:prstGeom>
          <a:noFill/>
        </p:spPr>
        <p:txBody>
          <a:bodyPr wrap="square" rtlCol="0">
            <a:spAutoFit/>
          </a:bodyPr>
          <a:lstStyle/>
          <a:p>
            <a:pPr marL="974725" indent="-457200" algn="just">
              <a:lnSpc>
                <a:spcPct val="1500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Short-term goals:</a:t>
            </a:r>
          </a:p>
          <a:p>
            <a:pPr marL="1431925" lvl="1" indent="-457200" algn="just">
              <a:lnSpc>
                <a:spcPct val="150000"/>
              </a:lnSpc>
              <a:buFont typeface="Wingdings" panose="05000000000000000000" pitchFamily="2" charset="2"/>
              <a:buChar char="§"/>
            </a:pPr>
            <a:r>
              <a:rPr lang="en-US" sz="2000" b="1" dirty="0">
                <a:solidFill>
                  <a:srgbClr val="0A1F61"/>
                </a:solidFill>
                <a:latin typeface="Tajawal ExtraBold" panose="00000800000000000000" pitchFamily="2" charset="-78"/>
                <a:cs typeface="Tajawal ExtraBold" panose="00000800000000000000" pitchFamily="2" charset="-78"/>
              </a:rPr>
              <a:t>Find out where the city parks are, who uses them, and what the crime levels are</a:t>
            </a:r>
          </a:p>
          <a:p>
            <a:pPr marL="1431925" lvl="1" indent="-457200" algn="just">
              <a:lnSpc>
                <a:spcPct val="150000"/>
              </a:lnSpc>
              <a:buFont typeface="Wingdings" panose="05000000000000000000" pitchFamily="2" charset="2"/>
              <a:buChar char="§"/>
            </a:pPr>
            <a:r>
              <a:rPr lang="en-US" sz="2000" b="1" dirty="0">
                <a:solidFill>
                  <a:srgbClr val="0A1F61"/>
                </a:solidFill>
                <a:latin typeface="Tajawal ExtraBold" panose="00000800000000000000" pitchFamily="2" charset="-78"/>
                <a:cs typeface="Tajawal ExtraBold" panose="00000800000000000000" pitchFamily="2" charset="-78"/>
              </a:rPr>
              <a:t>Establish good working relationships with community police officers and park officials</a:t>
            </a:r>
          </a:p>
          <a:p>
            <a:pPr marL="1431925" lvl="1" indent="-457200" algn="just">
              <a:lnSpc>
                <a:spcPct val="150000"/>
              </a:lnSpc>
              <a:buFont typeface="Wingdings" panose="05000000000000000000" pitchFamily="2" charset="2"/>
              <a:buChar char="§"/>
            </a:pPr>
            <a:r>
              <a:rPr lang="en-US" sz="2000" b="1" dirty="0">
                <a:solidFill>
                  <a:srgbClr val="0A1F61"/>
                </a:solidFill>
                <a:latin typeface="Tajawal ExtraBold" panose="00000800000000000000" pitchFamily="2" charset="-78"/>
                <a:cs typeface="Tajawal ExtraBold" panose="00000800000000000000" pitchFamily="2" charset="-78"/>
              </a:rPr>
              <a:t>Identify what actions might reduce park-related crime</a:t>
            </a:r>
          </a:p>
          <a:p>
            <a:pPr marL="1431925" lvl="1" indent="-457200" algn="just">
              <a:lnSpc>
                <a:spcPct val="150000"/>
              </a:lnSpc>
              <a:buFont typeface="Wingdings" panose="05000000000000000000" pitchFamily="2" charset="2"/>
              <a:buChar char="§"/>
            </a:pPr>
            <a:r>
              <a:rPr lang="en-US" sz="2000" b="1" dirty="0">
                <a:solidFill>
                  <a:srgbClr val="0A1F61"/>
                </a:solidFill>
                <a:latin typeface="Tajawal ExtraBold" panose="00000800000000000000" pitchFamily="2" charset="-78"/>
                <a:cs typeface="Tajawal ExtraBold" panose="00000800000000000000" pitchFamily="2" charset="-78"/>
              </a:rPr>
              <a:t>Decide whether it will be preferable to start a new organization or work through existing organizations.</a:t>
            </a:r>
          </a:p>
        </p:txBody>
      </p:sp>
    </p:spTree>
    <p:extLst>
      <p:ext uri="{BB962C8B-B14F-4D97-AF65-F5344CB8AC3E}">
        <p14:creationId xmlns:p14="http://schemas.microsoft.com/office/powerpoint/2010/main" val="117278930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29416" y="6400347"/>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650377" y="543490"/>
            <a:ext cx="3299301"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How to Set goals?</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W4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061348" y="1303434"/>
            <a:ext cx="10917292" cy="5113644"/>
          </a:xfrm>
          <a:prstGeom prst="rect">
            <a:avLst/>
          </a:prstGeom>
          <a:noFill/>
        </p:spPr>
        <p:txBody>
          <a:bodyPr wrap="square" rtlCol="0">
            <a:spAutoFit/>
          </a:bodyPr>
          <a:lstStyle/>
          <a:p>
            <a:pPr marL="974725" indent="-457200" algn="just">
              <a:lnSpc>
                <a:spcPct val="150000"/>
              </a:lnSpc>
              <a:buFont typeface="Wingdings" panose="05000000000000000000" pitchFamily="2" charset="2"/>
              <a:buChar char="q"/>
            </a:pPr>
            <a:r>
              <a:rPr lang="en-US" sz="2000" b="1" u="sng" dirty="0">
                <a:solidFill>
                  <a:srgbClr val="7030A0"/>
                </a:solidFill>
                <a:latin typeface="Tajawal ExtraBold" panose="00000800000000000000" pitchFamily="2" charset="-78"/>
                <a:cs typeface="Tajawal ExtraBold" panose="00000800000000000000" pitchFamily="2" charset="-78"/>
              </a:rPr>
              <a:t>Think about the individuals in the group</a:t>
            </a:r>
          </a:p>
          <a:p>
            <a:pPr marL="974725" indent="-457200" algn="just">
              <a:lnSpc>
                <a:spcPct val="150000"/>
              </a:lnSpc>
              <a:buFont typeface="Wingdings" panose="05000000000000000000" pitchFamily="2" charset="2"/>
              <a:buChar char="§"/>
            </a:pPr>
            <a:r>
              <a:rPr lang="en-US" sz="2000" b="1" dirty="0">
                <a:solidFill>
                  <a:srgbClr val="0A1F61"/>
                </a:solidFill>
                <a:latin typeface="Tajawal ExtraBold" panose="00000800000000000000" pitchFamily="2" charset="-78"/>
                <a:cs typeface="Tajawal ExtraBold" panose="00000800000000000000" pitchFamily="2" charset="-78"/>
              </a:rPr>
              <a:t>As a leader, you need to think about how each individual is affecting the group. Are there individuals whose </a:t>
            </a:r>
            <a:r>
              <a:rPr lang="en-US" sz="2000" b="1" dirty="0">
                <a:solidFill>
                  <a:srgbClr val="C00000"/>
                </a:solidFill>
                <a:latin typeface="Tajawal ExtraBold" panose="00000800000000000000" pitchFamily="2" charset="-78"/>
                <a:cs typeface="Tajawal ExtraBold" panose="00000800000000000000" pitchFamily="2" charset="-78"/>
              </a:rPr>
              <a:t>talents are not being well used</a:t>
            </a:r>
            <a:r>
              <a:rPr lang="en-US" sz="2000" b="1" dirty="0">
                <a:solidFill>
                  <a:srgbClr val="0A1F61"/>
                </a:solidFill>
                <a:latin typeface="Tajawal ExtraBold" panose="00000800000000000000" pitchFamily="2" charset="-78"/>
                <a:cs typeface="Tajawal ExtraBold" panose="00000800000000000000" pitchFamily="2" charset="-78"/>
              </a:rPr>
              <a:t>? Is </a:t>
            </a:r>
            <a:r>
              <a:rPr lang="en-US" sz="2000" b="1" dirty="0">
                <a:solidFill>
                  <a:srgbClr val="C00000"/>
                </a:solidFill>
                <a:latin typeface="Tajawal ExtraBold" panose="00000800000000000000" pitchFamily="2" charset="-78"/>
                <a:cs typeface="Tajawal ExtraBold" panose="00000800000000000000" pitchFamily="2" charset="-78"/>
              </a:rPr>
              <a:t>someone acting </a:t>
            </a:r>
            <a:r>
              <a:rPr lang="en-US" sz="2000" b="1" dirty="0">
                <a:solidFill>
                  <a:srgbClr val="0A1F61"/>
                </a:solidFill>
                <a:latin typeface="Tajawal ExtraBold" panose="00000800000000000000" pitchFamily="2" charset="-78"/>
                <a:cs typeface="Tajawal ExtraBold" panose="00000800000000000000" pitchFamily="2" charset="-78"/>
              </a:rPr>
              <a:t>in a way that </a:t>
            </a:r>
            <a:r>
              <a:rPr lang="en-US" sz="2000" b="1" dirty="0">
                <a:solidFill>
                  <a:srgbClr val="C00000"/>
                </a:solidFill>
                <a:latin typeface="Tajawal ExtraBold" panose="00000800000000000000" pitchFamily="2" charset="-78"/>
                <a:cs typeface="Tajawal ExtraBold" panose="00000800000000000000" pitchFamily="2" charset="-78"/>
              </a:rPr>
              <a:t>is divisive or is draining the group of its energy</a:t>
            </a:r>
            <a:r>
              <a:rPr lang="ar-EG" sz="2000" b="1" dirty="0">
                <a:solidFill>
                  <a:srgbClr val="C00000"/>
                </a:solidFill>
                <a:latin typeface="Tajawal ExtraBold" panose="00000800000000000000" pitchFamily="2" charset="-78"/>
                <a:cs typeface="Tajawal ExtraBold" panose="00000800000000000000" pitchFamily="2" charset="-78"/>
              </a:rPr>
              <a:t> هو شخص يتصرف بطريقة تؤدي إلى الانقسام أو تستنزف طاقة المجموعة</a:t>
            </a:r>
            <a:r>
              <a:rPr lang="en-US" sz="2000" b="1" dirty="0">
                <a:solidFill>
                  <a:srgbClr val="0A1F61"/>
                </a:solidFill>
                <a:latin typeface="Tajawal ExtraBold" panose="00000800000000000000" pitchFamily="2" charset="-78"/>
                <a:cs typeface="Tajawal ExtraBold" panose="00000800000000000000" pitchFamily="2" charset="-78"/>
              </a:rPr>
              <a:t>? Is there </a:t>
            </a:r>
            <a:r>
              <a:rPr lang="en-US" sz="2000" b="1" dirty="0">
                <a:solidFill>
                  <a:srgbClr val="C00000"/>
                </a:solidFill>
                <a:latin typeface="Tajawal ExtraBold" panose="00000800000000000000" pitchFamily="2" charset="-78"/>
                <a:cs typeface="Tajawal ExtraBold" panose="00000800000000000000" pitchFamily="2" charset="-78"/>
              </a:rPr>
              <a:t>a person who needs </a:t>
            </a:r>
            <a:r>
              <a:rPr lang="en-US" sz="2000" b="1" dirty="0">
                <a:solidFill>
                  <a:srgbClr val="0A1F61"/>
                </a:solidFill>
                <a:latin typeface="Tajawal ExtraBold" panose="00000800000000000000" pitchFamily="2" charset="-78"/>
                <a:cs typeface="Tajawal ExtraBold" panose="00000800000000000000" pitchFamily="2" charset="-78"/>
              </a:rPr>
              <a:t>some help </a:t>
            </a:r>
            <a:r>
              <a:rPr lang="en-US" sz="2000" b="1" dirty="0">
                <a:solidFill>
                  <a:srgbClr val="C00000"/>
                </a:solidFill>
                <a:latin typeface="Tajawal ExtraBold" panose="00000800000000000000" pitchFamily="2" charset="-78"/>
                <a:cs typeface="Tajawal ExtraBold" panose="00000800000000000000" pitchFamily="2" charset="-78"/>
              </a:rPr>
              <a:t>learning how to work in a team</a:t>
            </a:r>
            <a:r>
              <a:rPr lang="en-US" sz="2000" b="1" dirty="0">
                <a:solidFill>
                  <a:srgbClr val="0A1F61"/>
                </a:solidFill>
                <a:latin typeface="Tajawal ExtraBold" panose="00000800000000000000" pitchFamily="2" charset="-78"/>
                <a:cs typeface="Tajawal ExtraBold" panose="00000800000000000000" pitchFamily="2" charset="-78"/>
              </a:rPr>
              <a:t>?</a:t>
            </a:r>
          </a:p>
          <a:p>
            <a:pPr marL="974725" indent="-457200" algn="just">
              <a:lnSpc>
                <a:spcPct val="150000"/>
              </a:lnSpc>
              <a:buFont typeface="Wingdings" panose="05000000000000000000" pitchFamily="2" charset="2"/>
              <a:buChar char="§"/>
            </a:pPr>
            <a:r>
              <a:rPr lang="en-US" sz="2000" b="1" u="sng" dirty="0">
                <a:solidFill>
                  <a:srgbClr val="7030A0"/>
                </a:solidFill>
                <a:latin typeface="Tajawal ExtraBold" panose="00000800000000000000" pitchFamily="2" charset="-78"/>
                <a:cs typeface="Tajawal ExtraBold" panose="00000800000000000000" pitchFamily="2" charset="-78"/>
              </a:rPr>
              <a:t>Think about the group as a whole</a:t>
            </a:r>
          </a:p>
          <a:p>
            <a:pPr marL="974725" indent="-457200" algn="just">
              <a:lnSpc>
                <a:spcPct val="150000"/>
              </a:lnSpc>
              <a:buFont typeface="Wingdings" panose="05000000000000000000" pitchFamily="2" charset="2"/>
              <a:buChar char="§"/>
            </a:pPr>
            <a:r>
              <a:rPr lang="en-US" sz="2000" b="1" dirty="0">
                <a:solidFill>
                  <a:srgbClr val="0A1F61"/>
                </a:solidFill>
                <a:latin typeface="Tajawal ExtraBold" panose="00000800000000000000" pitchFamily="2" charset="-78"/>
                <a:cs typeface="Tajawal ExtraBold" panose="00000800000000000000" pitchFamily="2" charset="-78"/>
              </a:rPr>
              <a:t>Someone has to think about the group as a whole. Is the </a:t>
            </a:r>
            <a:r>
              <a:rPr lang="en-US" sz="2000" b="1" dirty="0">
                <a:solidFill>
                  <a:srgbClr val="C00000"/>
                </a:solidFill>
                <a:latin typeface="Tajawal ExtraBold" panose="00000800000000000000" pitchFamily="2" charset="-78"/>
                <a:cs typeface="Tajawal ExtraBold" panose="00000800000000000000" pitchFamily="2" charset="-78"/>
              </a:rPr>
              <a:t>group cohesive</a:t>
            </a:r>
            <a:r>
              <a:rPr lang="en-US" sz="2000" b="1" dirty="0">
                <a:solidFill>
                  <a:srgbClr val="0A1F61"/>
                </a:solidFill>
                <a:latin typeface="Tajawal ExtraBold" panose="00000800000000000000" pitchFamily="2" charset="-78"/>
                <a:cs typeface="Tajawal ExtraBold" panose="00000800000000000000" pitchFamily="2" charset="-78"/>
              </a:rPr>
              <a:t>? Do people in the group have a </a:t>
            </a:r>
            <a:r>
              <a:rPr lang="en-US" sz="2000" b="1" dirty="0">
                <a:solidFill>
                  <a:srgbClr val="C00000"/>
                </a:solidFill>
                <a:latin typeface="Tajawal ExtraBold" panose="00000800000000000000" pitchFamily="2" charset="-78"/>
                <a:cs typeface="Tajawal ExtraBold" panose="00000800000000000000" pitchFamily="2" charset="-78"/>
              </a:rPr>
              <a:t>shared vision</a:t>
            </a:r>
            <a:r>
              <a:rPr lang="en-US" sz="2000" b="1" dirty="0">
                <a:solidFill>
                  <a:srgbClr val="0A1F61"/>
                </a:solidFill>
                <a:latin typeface="Tajawal ExtraBold" panose="00000800000000000000" pitchFamily="2" charset="-78"/>
                <a:cs typeface="Tajawal ExtraBold" panose="00000800000000000000" pitchFamily="2" charset="-78"/>
              </a:rPr>
              <a:t>? Is there </a:t>
            </a:r>
            <a:r>
              <a:rPr lang="en-US" sz="2000" b="1" dirty="0">
                <a:solidFill>
                  <a:srgbClr val="C00000"/>
                </a:solidFill>
                <a:latin typeface="Tajawal ExtraBold" panose="00000800000000000000" pitchFamily="2" charset="-78"/>
                <a:cs typeface="Tajawal ExtraBold" panose="00000800000000000000" pitchFamily="2" charset="-78"/>
              </a:rPr>
              <a:t>trust and </a:t>
            </a:r>
            <a:r>
              <a:rPr lang="en-US" sz="2000" b="1" dirty="0">
                <a:solidFill>
                  <a:srgbClr val="0A1F61"/>
                </a:solidFill>
                <a:latin typeface="Tajawal ExtraBold" panose="00000800000000000000" pitchFamily="2" charset="-78"/>
                <a:cs typeface="Tajawal ExtraBold" panose="00000800000000000000" pitchFamily="2" charset="-78"/>
              </a:rPr>
              <a:t>a sense of mutual </a:t>
            </a:r>
            <a:r>
              <a:rPr lang="en-US" sz="2000" b="1" dirty="0">
                <a:solidFill>
                  <a:srgbClr val="C00000"/>
                </a:solidFill>
                <a:latin typeface="Tajawal ExtraBold" panose="00000800000000000000" pitchFamily="2" charset="-78"/>
                <a:cs typeface="Tajawal ExtraBold" panose="00000800000000000000" pitchFamily="2" charset="-78"/>
              </a:rPr>
              <a:t>support</a:t>
            </a:r>
            <a:r>
              <a:rPr lang="en-US" sz="2000" b="1" dirty="0">
                <a:solidFill>
                  <a:srgbClr val="0A1F61"/>
                </a:solidFill>
                <a:latin typeface="Tajawal ExtraBold" panose="00000800000000000000" pitchFamily="2" charset="-78"/>
                <a:cs typeface="Tajawal ExtraBold" panose="00000800000000000000" pitchFamily="2" charset="-78"/>
              </a:rPr>
              <a:t>? Does the </a:t>
            </a:r>
            <a:r>
              <a:rPr lang="en-US" sz="2000" b="1" dirty="0">
                <a:solidFill>
                  <a:srgbClr val="C00000"/>
                </a:solidFill>
                <a:latin typeface="Tajawal ExtraBold" panose="00000800000000000000" pitchFamily="2" charset="-78"/>
                <a:cs typeface="Tajawal ExtraBold" panose="00000800000000000000" pitchFamily="2" charset="-78"/>
              </a:rPr>
              <a:t>group need some training </a:t>
            </a:r>
            <a:r>
              <a:rPr lang="en-US" sz="2000" b="1" dirty="0">
                <a:solidFill>
                  <a:srgbClr val="0A1F61"/>
                </a:solidFill>
                <a:latin typeface="Tajawal ExtraBold" panose="00000800000000000000" pitchFamily="2" charset="-78"/>
                <a:cs typeface="Tajawal ExtraBold" panose="00000800000000000000" pitchFamily="2" charset="-78"/>
              </a:rPr>
              <a:t>to help it function better? Are there some </a:t>
            </a:r>
            <a:r>
              <a:rPr lang="en-US" sz="2000" b="1" dirty="0">
                <a:solidFill>
                  <a:srgbClr val="C00000"/>
                </a:solidFill>
                <a:latin typeface="Tajawal ExtraBold" panose="00000800000000000000" pitchFamily="2" charset="-78"/>
                <a:cs typeface="Tajawal ExtraBold" panose="00000800000000000000" pitchFamily="2" charset="-78"/>
              </a:rPr>
              <a:t>policies the group needs to strengthen</a:t>
            </a:r>
            <a:r>
              <a:rPr lang="en-US" sz="2000" b="1" dirty="0">
                <a:solidFill>
                  <a:srgbClr val="0A1F61"/>
                </a:solidFill>
                <a:latin typeface="Tajawal ExtraBold" panose="00000800000000000000" pitchFamily="2" charset="-78"/>
                <a:cs typeface="Tajawal ExtraBold" panose="00000800000000000000" pitchFamily="2" charset="-78"/>
              </a:rPr>
              <a:t> it?</a:t>
            </a:r>
          </a:p>
        </p:txBody>
      </p:sp>
    </p:spTree>
    <p:extLst>
      <p:ext uri="{BB962C8B-B14F-4D97-AF65-F5344CB8AC3E}">
        <p14:creationId xmlns:p14="http://schemas.microsoft.com/office/powerpoint/2010/main" val="320303520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650377" y="543490"/>
            <a:ext cx="3299301"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How to Set goals?</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W4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061348" y="1303434"/>
            <a:ext cx="10676518" cy="4651979"/>
          </a:xfrm>
          <a:prstGeom prst="rect">
            <a:avLst/>
          </a:prstGeom>
          <a:noFill/>
        </p:spPr>
        <p:txBody>
          <a:bodyPr wrap="square" rtlCol="0">
            <a:spAutoFit/>
          </a:bodyPr>
          <a:lstStyle/>
          <a:p>
            <a:pPr marL="974725" indent="-457200" algn="just">
              <a:lnSpc>
                <a:spcPct val="1500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Get the work done &amp; Recruit and teach others to become leaders</a:t>
            </a:r>
          </a:p>
          <a:p>
            <a:pPr marL="974725" indent="-457200" algn="just">
              <a:lnSpc>
                <a:spcPct val="150000"/>
              </a:lnSpc>
              <a:buFont typeface="Wingdings" panose="05000000000000000000" pitchFamily="2" charset="2"/>
              <a:buChar char="§"/>
            </a:pPr>
            <a:r>
              <a:rPr lang="en-US" sz="2000" b="1" u="sng" dirty="0">
                <a:solidFill>
                  <a:srgbClr val="0A1F61"/>
                </a:solidFill>
                <a:latin typeface="Tajawal ExtraBold" panose="00000800000000000000" pitchFamily="2" charset="-78"/>
                <a:cs typeface="Tajawal ExtraBold" panose="00000800000000000000" pitchFamily="2" charset="-78"/>
              </a:rPr>
              <a:t>Here are </a:t>
            </a:r>
            <a:r>
              <a:rPr lang="en-US" sz="2000" b="1" u="sng" dirty="0">
                <a:solidFill>
                  <a:srgbClr val="C00000"/>
                </a:solidFill>
                <a:latin typeface="Tajawal ExtraBold" panose="00000800000000000000" pitchFamily="2" charset="-78"/>
                <a:cs typeface="Tajawal ExtraBold" panose="00000800000000000000" pitchFamily="2" charset="-78"/>
              </a:rPr>
              <a:t>some steps </a:t>
            </a:r>
            <a:r>
              <a:rPr lang="en-US" sz="2000" b="1" u="sng" dirty="0">
                <a:solidFill>
                  <a:srgbClr val="0A1F61"/>
                </a:solidFill>
                <a:latin typeface="Tajawal ExtraBold" panose="00000800000000000000" pitchFamily="2" charset="-78"/>
                <a:cs typeface="Tajawal ExtraBold" panose="00000800000000000000" pitchFamily="2" charset="-78"/>
              </a:rPr>
              <a:t>you can take:</a:t>
            </a:r>
          </a:p>
          <a:p>
            <a:pPr marL="974725" lvl="1" algn="just">
              <a:lnSpc>
                <a:spcPct val="150000"/>
              </a:lnSpc>
            </a:pPr>
            <a:r>
              <a:rPr lang="en-US" sz="2000" b="1" dirty="0">
                <a:solidFill>
                  <a:srgbClr val="0A1F61"/>
                </a:solidFill>
                <a:latin typeface="Tajawal ExtraBold" panose="00000800000000000000" pitchFamily="2" charset="-78"/>
                <a:cs typeface="Tajawal ExtraBold" panose="00000800000000000000" pitchFamily="2" charset="-78"/>
              </a:rPr>
              <a:t>• Find </a:t>
            </a:r>
            <a:r>
              <a:rPr lang="en-US" sz="2000" b="1" dirty="0">
                <a:solidFill>
                  <a:srgbClr val="C00000"/>
                </a:solidFill>
                <a:latin typeface="Tajawal ExtraBold" panose="00000800000000000000" pitchFamily="2" charset="-78"/>
                <a:cs typeface="Tajawal ExtraBold" panose="00000800000000000000" pitchFamily="2" charset="-78"/>
              </a:rPr>
              <a:t>people who have leadership potential</a:t>
            </a:r>
            <a:r>
              <a:rPr lang="en-US" sz="2000" b="1" dirty="0">
                <a:solidFill>
                  <a:srgbClr val="0A1F61"/>
                </a:solidFill>
                <a:latin typeface="Tajawal ExtraBold" panose="00000800000000000000" pitchFamily="2" charset="-78"/>
                <a:cs typeface="Tajawal ExtraBold" panose="00000800000000000000" pitchFamily="2" charset="-78"/>
              </a:rPr>
              <a:t>. There are people all around you who would love to be invited to lead something.</a:t>
            </a:r>
          </a:p>
          <a:p>
            <a:pPr marL="974725" lvl="1" algn="just">
              <a:lnSpc>
                <a:spcPct val="150000"/>
              </a:lnSpc>
            </a:pPr>
            <a:r>
              <a:rPr lang="en-US" sz="2000" b="1" dirty="0">
                <a:solidFill>
                  <a:srgbClr val="0A1F61"/>
                </a:solidFill>
                <a:latin typeface="Tajawal ExtraBold" panose="00000800000000000000" pitchFamily="2" charset="-78"/>
                <a:cs typeface="Tajawal ExtraBold" panose="00000800000000000000" pitchFamily="2" charset="-78"/>
              </a:rPr>
              <a:t>• Help </a:t>
            </a:r>
            <a:r>
              <a:rPr lang="en-US" sz="2000" b="1" dirty="0">
                <a:solidFill>
                  <a:srgbClr val="C00000"/>
                </a:solidFill>
                <a:latin typeface="Tajawal ExtraBold" panose="00000800000000000000" pitchFamily="2" charset="-78"/>
                <a:cs typeface="Tajawal ExtraBold" panose="00000800000000000000" pitchFamily="2" charset="-78"/>
              </a:rPr>
              <a:t>people view themselves as leaders</a:t>
            </a:r>
            <a:r>
              <a:rPr lang="en-US" sz="2000" b="1" dirty="0">
                <a:solidFill>
                  <a:srgbClr val="0A1F61"/>
                </a:solidFill>
                <a:latin typeface="Tajawal ExtraBold" panose="00000800000000000000" pitchFamily="2" charset="-78"/>
                <a:cs typeface="Tajawal ExtraBold" panose="00000800000000000000" pitchFamily="2" charset="-78"/>
              </a:rPr>
              <a:t>. You can do this by helping them notice the informal leadership they have already taken in their lives. Are they parents? – that is certainly a leadership position.</a:t>
            </a:r>
          </a:p>
          <a:p>
            <a:pPr marL="974725" lvl="1" algn="just">
              <a:lnSpc>
                <a:spcPct val="150000"/>
              </a:lnSpc>
            </a:pPr>
            <a:r>
              <a:rPr lang="en-US" sz="2000" b="1" dirty="0">
                <a:solidFill>
                  <a:srgbClr val="0A1F61"/>
                </a:solidFill>
                <a:latin typeface="Tajawal ExtraBold" panose="00000800000000000000" pitchFamily="2" charset="-78"/>
                <a:cs typeface="Tajawal ExtraBold" panose="00000800000000000000" pitchFamily="2" charset="-78"/>
              </a:rPr>
              <a:t>• Help </a:t>
            </a:r>
            <a:r>
              <a:rPr lang="en-US" sz="2000" b="1" dirty="0">
                <a:solidFill>
                  <a:srgbClr val="C00000"/>
                </a:solidFill>
                <a:latin typeface="Tajawal ExtraBold" panose="00000800000000000000" pitchFamily="2" charset="-78"/>
                <a:cs typeface="Tajawal ExtraBold" panose="00000800000000000000" pitchFamily="2" charset="-78"/>
              </a:rPr>
              <a:t>people identify the reasons </a:t>
            </a:r>
            <a:r>
              <a:rPr lang="en-US" sz="2000" b="1" dirty="0">
                <a:solidFill>
                  <a:srgbClr val="0A1F61"/>
                </a:solidFill>
                <a:latin typeface="Tajawal ExtraBold" panose="00000800000000000000" pitchFamily="2" charset="-78"/>
                <a:cs typeface="Tajawal ExtraBold" panose="00000800000000000000" pitchFamily="2" charset="-78"/>
              </a:rPr>
              <a:t>they want to lead. </a:t>
            </a:r>
          </a:p>
          <a:p>
            <a:pPr marL="1317625" lvl="1" indent="-342900" algn="just">
              <a:lnSpc>
                <a:spcPct val="150000"/>
              </a:lnSpc>
              <a:buFont typeface="Arial" panose="020B0604020202020204" pitchFamily="34" charset="0"/>
              <a:buChar char="•"/>
            </a:pPr>
            <a:r>
              <a:rPr lang="en-US" sz="2000" b="1" dirty="0">
                <a:solidFill>
                  <a:srgbClr val="C00000"/>
                </a:solidFill>
                <a:latin typeface="Tajawal ExtraBold" panose="00000800000000000000" pitchFamily="2" charset="-78"/>
                <a:cs typeface="Tajawal ExtraBold" panose="00000800000000000000" pitchFamily="2" charset="-78"/>
              </a:rPr>
              <a:t>Listen to people talk about what is important to them and what they wish they could change.</a:t>
            </a:r>
          </a:p>
        </p:txBody>
      </p:sp>
    </p:spTree>
    <p:extLst>
      <p:ext uri="{BB962C8B-B14F-4D97-AF65-F5344CB8AC3E}">
        <p14:creationId xmlns:p14="http://schemas.microsoft.com/office/powerpoint/2010/main" val="677446767"/>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650377" y="543490"/>
            <a:ext cx="3299301"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How to Set goals?</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W4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061348" y="1303434"/>
            <a:ext cx="10676518" cy="4651979"/>
          </a:xfrm>
          <a:prstGeom prst="rect">
            <a:avLst/>
          </a:prstGeom>
          <a:noFill/>
        </p:spPr>
        <p:txBody>
          <a:bodyPr wrap="square" rtlCol="0">
            <a:spAutoFit/>
          </a:bodyPr>
          <a:lstStyle/>
          <a:p>
            <a:pPr marL="974725" indent="-457200" algn="just">
              <a:lnSpc>
                <a:spcPct val="1500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Get the work done &amp; Recruit and teach others to become leaders</a:t>
            </a:r>
          </a:p>
          <a:p>
            <a:pPr marL="974725" lvl="1" algn="just">
              <a:lnSpc>
                <a:spcPct val="150000"/>
              </a:lnSpc>
            </a:pPr>
            <a:r>
              <a:rPr lang="en-US" sz="2000" b="1" dirty="0">
                <a:solidFill>
                  <a:srgbClr val="0A1F61"/>
                </a:solidFill>
                <a:latin typeface="Tajawal ExtraBold" panose="00000800000000000000" pitchFamily="2" charset="-78"/>
                <a:cs typeface="Tajawal ExtraBold" panose="00000800000000000000" pitchFamily="2" charset="-78"/>
              </a:rPr>
              <a:t>• </a:t>
            </a:r>
            <a:r>
              <a:rPr lang="en-US" sz="2000" b="1" dirty="0">
                <a:solidFill>
                  <a:srgbClr val="C00000"/>
                </a:solidFill>
                <a:latin typeface="Tajawal ExtraBold" panose="00000800000000000000" pitchFamily="2" charset="-78"/>
                <a:cs typeface="Tajawal ExtraBold" panose="00000800000000000000" pitchFamily="2" charset="-78"/>
              </a:rPr>
              <a:t>Assist people to choose leadership goals </a:t>
            </a:r>
            <a:r>
              <a:rPr lang="en-US" sz="2000" b="1" dirty="0">
                <a:solidFill>
                  <a:srgbClr val="0A1F61"/>
                </a:solidFill>
                <a:latin typeface="Tajawal ExtraBold" panose="00000800000000000000" pitchFamily="2" charset="-78"/>
                <a:cs typeface="Tajawal ExtraBold" panose="00000800000000000000" pitchFamily="2" charset="-78"/>
              </a:rPr>
              <a:t>that are attainable and that will help them build their confidence. Nothing succeeds like success.</a:t>
            </a:r>
          </a:p>
          <a:p>
            <a:pPr marL="974725" lvl="1" algn="just">
              <a:lnSpc>
                <a:spcPct val="150000"/>
              </a:lnSpc>
            </a:pPr>
            <a:r>
              <a:rPr lang="en-US" sz="2000" b="1" dirty="0">
                <a:solidFill>
                  <a:srgbClr val="0A1F61"/>
                </a:solidFill>
                <a:latin typeface="Tajawal ExtraBold" panose="00000800000000000000" pitchFamily="2" charset="-78"/>
                <a:cs typeface="Tajawal ExtraBold" panose="00000800000000000000" pitchFamily="2" charset="-78"/>
              </a:rPr>
              <a:t>• </a:t>
            </a:r>
            <a:r>
              <a:rPr lang="en-US" sz="2000" b="1" dirty="0">
                <a:solidFill>
                  <a:srgbClr val="C00000"/>
                </a:solidFill>
                <a:latin typeface="Tajawal ExtraBold" panose="00000800000000000000" pitchFamily="2" charset="-78"/>
                <a:cs typeface="Tajawal ExtraBold" panose="00000800000000000000" pitchFamily="2" charset="-78"/>
              </a:rPr>
              <a:t>Support people while they work to reach their goals</a:t>
            </a:r>
            <a:r>
              <a:rPr lang="en-US" sz="2000" b="1" dirty="0">
                <a:solidFill>
                  <a:srgbClr val="0A1F61"/>
                </a:solidFill>
                <a:latin typeface="Tajawal ExtraBold" panose="00000800000000000000" pitchFamily="2" charset="-78"/>
                <a:cs typeface="Tajawal ExtraBold" panose="00000800000000000000" pitchFamily="2" charset="-78"/>
              </a:rPr>
              <a:t>. Listen to them talk about their successes and their feelings of discouragement; appreciate them and encourage them to keep going.</a:t>
            </a:r>
          </a:p>
          <a:p>
            <a:pPr marL="974725" lvl="1" algn="just">
              <a:lnSpc>
                <a:spcPct val="150000"/>
              </a:lnSpc>
            </a:pPr>
            <a:r>
              <a:rPr lang="en-US" sz="2000" b="1" dirty="0">
                <a:solidFill>
                  <a:srgbClr val="0A1F61"/>
                </a:solidFill>
                <a:latin typeface="Tajawal ExtraBold" panose="00000800000000000000" pitchFamily="2" charset="-78"/>
                <a:cs typeface="Tajawal ExtraBold" panose="00000800000000000000" pitchFamily="2" charset="-78"/>
              </a:rPr>
              <a:t>• </a:t>
            </a:r>
            <a:r>
              <a:rPr lang="en-US" sz="2000" b="1" dirty="0">
                <a:solidFill>
                  <a:srgbClr val="C00000"/>
                </a:solidFill>
                <a:latin typeface="Tajawal ExtraBold" panose="00000800000000000000" pitchFamily="2" charset="-78"/>
                <a:cs typeface="Tajawal ExtraBold" panose="00000800000000000000" pitchFamily="2" charset="-78"/>
              </a:rPr>
              <a:t>Support people when they make mistakes</a:t>
            </a:r>
            <a:r>
              <a:rPr lang="en-US" sz="2000" b="1" dirty="0">
                <a:solidFill>
                  <a:srgbClr val="0A1F61"/>
                </a:solidFill>
                <a:latin typeface="Tajawal ExtraBold" panose="00000800000000000000" pitchFamily="2" charset="-78"/>
                <a:cs typeface="Tajawal ExtraBold" panose="00000800000000000000" pitchFamily="2" charset="-78"/>
              </a:rPr>
              <a:t>. Everybody needs help when they make mistakes. Help them get on the right track and encourage them to stick with it.</a:t>
            </a:r>
          </a:p>
          <a:p>
            <a:pPr marL="974725" lvl="1" algn="just">
              <a:lnSpc>
                <a:spcPct val="150000"/>
              </a:lnSpc>
            </a:pPr>
            <a:r>
              <a:rPr lang="en-US" sz="2000" b="1">
                <a:solidFill>
                  <a:srgbClr val="0A1F61"/>
                </a:solidFill>
                <a:latin typeface="Tajawal ExtraBold" panose="00000800000000000000" pitchFamily="2" charset="-78"/>
                <a:cs typeface="Tajawal ExtraBold" panose="00000800000000000000" pitchFamily="2" charset="-78"/>
              </a:rPr>
              <a:t>• </a:t>
            </a:r>
            <a:r>
              <a:rPr lang="en-US" sz="2000" b="1">
                <a:solidFill>
                  <a:srgbClr val="C00000"/>
                </a:solidFill>
                <a:latin typeface="Tajawal ExtraBold" panose="00000800000000000000" pitchFamily="2" charset="-78"/>
                <a:cs typeface="Tajawal ExtraBold" panose="00000800000000000000" pitchFamily="2" charset="-78"/>
              </a:rPr>
              <a:t>Challenge </a:t>
            </a:r>
            <a:r>
              <a:rPr lang="en-US" sz="2000" b="1" dirty="0">
                <a:solidFill>
                  <a:srgbClr val="C00000"/>
                </a:solidFill>
                <a:latin typeface="Tajawal ExtraBold" panose="00000800000000000000" pitchFamily="2" charset="-78"/>
                <a:cs typeface="Tajawal ExtraBold" panose="00000800000000000000" pitchFamily="2" charset="-78"/>
              </a:rPr>
              <a:t>people to take the next step</a:t>
            </a:r>
            <a:r>
              <a:rPr lang="en-US" sz="2000" b="1" dirty="0">
                <a:solidFill>
                  <a:srgbClr val="0A1F61"/>
                </a:solidFill>
                <a:latin typeface="Tajawal ExtraBold" panose="00000800000000000000" pitchFamily="2" charset="-78"/>
                <a:cs typeface="Tajawal ExtraBold" panose="00000800000000000000" pitchFamily="2" charset="-78"/>
              </a:rPr>
              <a:t>.</a:t>
            </a:r>
          </a:p>
        </p:txBody>
      </p:sp>
    </p:spTree>
    <p:extLst>
      <p:ext uri="{BB962C8B-B14F-4D97-AF65-F5344CB8AC3E}">
        <p14:creationId xmlns:p14="http://schemas.microsoft.com/office/powerpoint/2010/main" val="4070803867"/>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9" name="Rectangle 73">
            <a:extLst>
              <a:ext uri="{FF2B5EF4-FFF2-40B4-BE49-F238E27FC236}">
                <a16:creationId xmlns:a16="http://schemas.microsoft.com/office/drawing/2014/main" id="{398F3DEE-0E56-499F-AFAE-C2DA7C2C81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1" name="Rectangle 75">
            <a:extLst>
              <a:ext uri="{FF2B5EF4-FFF2-40B4-BE49-F238E27FC236}">
                <a16:creationId xmlns:a16="http://schemas.microsoft.com/office/drawing/2014/main" id="{E85CCF60-79A2-440A-86A2-1A64A59F7B5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7539" y="1417538"/>
            <a:ext cx="6875818" cy="4040744"/>
          </a:xfrm>
          <a:prstGeom prst="rect">
            <a:avLst/>
          </a:prstGeom>
          <a:gradFill>
            <a:gsLst>
              <a:gs pos="11000">
                <a:srgbClr val="000000"/>
              </a:gs>
              <a:gs pos="100000">
                <a:schemeClr val="accent1">
                  <a:lumMod val="75000"/>
                </a:schemeClr>
              </a:gs>
            </a:gsLst>
            <a:lin ang="18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8" name="Rectangle 77">
            <a:extLst>
              <a:ext uri="{FF2B5EF4-FFF2-40B4-BE49-F238E27FC236}">
                <a16:creationId xmlns:a16="http://schemas.microsoft.com/office/drawing/2014/main" id="{3F2162BA-EECD-43E0-99D9-C00B19482E5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57200" y="8482"/>
            <a:ext cx="3568276" cy="6858000"/>
          </a:xfrm>
          <a:prstGeom prst="rect">
            <a:avLst/>
          </a:prstGeom>
          <a:gradFill>
            <a:gsLst>
              <a:gs pos="0">
                <a:schemeClr val="accent1">
                  <a:alpha val="32000"/>
                </a:schemeClr>
              </a:gs>
              <a:gs pos="70000">
                <a:srgbClr val="000000">
                  <a:alpha val="0"/>
                </a:srgbClr>
              </a:gs>
            </a:gsLst>
            <a:lin ang="6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0" name="Freeform: Shape 79">
            <a:extLst>
              <a:ext uri="{FF2B5EF4-FFF2-40B4-BE49-F238E27FC236}">
                <a16:creationId xmlns:a16="http://schemas.microsoft.com/office/drawing/2014/main" id="{160DB805-F71F-46BB-A8CC-74F6D8306F9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6097846">
            <a:off x="-747355" y="1201312"/>
            <a:ext cx="4808302" cy="4088666"/>
          </a:xfrm>
          <a:custGeom>
            <a:avLst/>
            <a:gdLst>
              <a:gd name="connsiteX0" fmla="*/ 48844 w 4808302"/>
              <a:gd name="connsiteY0" fmla="*/ 2888671 h 4088666"/>
              <a:gd name="connsiteX1" fmla="*/ 0 w 4808302"/>
              <a:gd name="connsiteY1" fmla="*/ 2404151 h 4088666"/>
              <a:gd name="connsiteX2" fmla="*/ 2404151 w 4808302"/>
              <a:gd name="connsiteY2" fmla="*/ 0 h 4088666"/>
              <a:gd name="connsiteX3" fmla="*/ 4808302 w 4808302"/>
              <a:gd name="connsiteY3" fmla="*/ 2404151 h 4088666"/>
              <a:gd name="connsiteX4" fmla="*/ 4700216 w 4808302"/>
              <a:gd name="connsiteY4" fmla="*/ 3119072 h 4088666"/>
              <a:gd name="connsiteX5" fmla="*/ 4643143 w 4808302"/>
              <a:gd name="connsiteY5" fmla="*/ 3275009 h 4088666"/>
              <a:gd name="connsiteX6" fmla="*/ 690093 w 4808302"/>
              <a:gd name="connsiteY6" fmla="*/ 4088666 h 4088666"/>
              <a:gd name="connsiteX7" fmla="*/ 548991 w 4808302"/>
              <a:gd name="connsiteY7" fmla="*/ 3933414 h 4088666"/>
              <a:gd name="connsiteX8" fmla="*/ 48844 w 4808302"/>
              <a:gd name="connsiteY8" fmla="*/ 2888671 h 40886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808302" h="4088666">
                <a:moveTo>
                  <a:pt x="48844" y="2888671"/>
                </a:moveTo>
                <a:cubicBezTo>
                  <a:pt x="16818" y="2732167"/>
                  <a:pt x="0" y="2570123"/>
                  <a:pt x="0" y="2404151"/>
                </a:cubicBezTo>
                <a:cubicBezTo>
                  <a:pt x="0" y="1076375"/>
                  <a:pt x="1076375" y="0"/>
                  <a:pt x="2404151" y="0"/>
                </a:cubicBezTo>
                <a:cubicBezTo>
                  <a:pt x="3731927" y="0"/>
                  <a:pt x="4808302" y="1076375"/>
                  <a:pt x="4808302" y="2404151"/>
                </a:cubicBezTo>
                <a:cubicBezTo>
                  <a:pt x="4808302" y="2653109"/>
                  <a:pt x="4770461" y="2893229"/>
                  <a:pt x="4700216" y="3119072"/>
                </a:cubicBezTo>
                <a:lnTo>
                  <a:pt x="4643143" y="3275009"/>
                </a:lnTo>
                <a:lnTo>
                  <a:pt x="690093" y="4088666"/>
                </a:lnTo>
                <a:lnTo>
                  <a:pt x="548991" y="3933414"/>
                </a:lnTo>
                <a:cubicBezTo>
                  <a:pt x="304015" y="3636572"/>
                  <a:pt x="128908" y="3279932"/>
                  <a:pt x="48844" y="2888671"/>
                </a:cubicBezTo>
                <a:close/>
              </a:path>
            </a:pathLst>
          </a:custGeom>
          <a:gradFill>
            <a:gsLst>
              <a:gs pos="39000">
                <a:schemeClr val="accent1">
                  <a:lumMod val="60000"/>
                  <a:lumOff val="40000"/>
                  <a:alpha val="0"/>
                </a:schemeClr>
              </a:gs>
              <a:gs pos="100000">
                <a:schemeClr val="accent1">
                  <a:lumMod val="75000"/>
                  <a:alpha val="26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82" name="Rectangle 81">
            <a:extLst>
              <a:ext uri="{FF2B5EF4-FFF2-40B4-BE49-F238E27FC236}">
                <a16:creationId xmlns:a16="http://schemas.microsoft.com/office/drawing/2014/main" id="{6F91054C-3439-420E-88EB-F0A5637EC5C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159565" y="2659404"/>
            <a:ext cx="4355594" cy="4040742"/>
          </a:xfrm>
          <a:prstGeom prst="rect">
            <a:avLst/>
          </a:prstGeom>
          <a:gradFill>
            <a:gsLst>
              <a:gs pos="0">
                <a:schemeClr val="accent1">
                  <a:alpha val="24000"/>
                </a:schemeClr>
              </a:gs>
              <a:gs pos="100000">
                <a:schemeClr val="accent1">
                  <a:lumMod val="50000"/>
                  <a:alpha val="0"/>
                </a:schemeClr>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p:cNvSpPr txBox="1"/>
          <p:nvPr/>
        </p:nvSpPr>
        <p:spPr>
          <a:xfrm>
            <a:off x="673740" y="2759383"/>
            <a:ext cx="2895573" cy="2834223"/>
          </a:xfrm>
          <a:prstGeom prst="rect">
            <a:avLst/>
          </a:prstGeom>
        </p:spPr>
        <p:txBody>
          <a:bodyPr vert="horz" lIns="91440" tIns="45720" rIns="91440" bIns="45720" rtlCol="0" anchor="t">
            <a:normAutofit/>
          </a:bodyPr>
          <a:lstStyle/>
          <a:p>
            <a:pPr>
              <a:lnSpc>
                <a:spcPct val="90000"/>
              </a:lnSpc>
              <a:spcBef>
                <a:spcPct val="0"/>
              </a:spcBef>
              <a:spcAft>
                <a:spcPts val="600"/>
              </a:spcAft>
            </a:pPr>
            <a:r>
              <a:rPr lang="en-US" sz="4000" b="1" dirty="0">
                <a:solidFill>
                  <a:srgbClr val="FFFFFF"/>
                </a:solidFill>
                <a:latin typeface="+mj-lt"/>
                <a:ea typeface="+mj-ea"/>
                <a:cs typeface="+mj-cs"/>
              </a:rPr>
              <a:t>W4 Lecture</a:t>
            </a:r>
          </a:p>
        </p:txBody>
      </p:sp>
      <p:pic>
        <p:nvPicPr>
          <p:cNvPr id="4" name="Picture 3"/>
          <p:cNvPicPr>
            <a:picLocks noChangeAspect="1"/>
          </p:cNvPicPr>
          <p:nvPr/>
        </p:nvPicPr>
        <p:blipFill>
          <a:blip r:embed="rId2"/>
          <a:stretch>
            <a:fillRect/>
          </a:stretch>
        </p:blipFill>
        <p:spPr>
          <a:xfrm>
            <a:off x="4459394" y="1385730"/>
            <a:ext cx="221078" cy="2503561"/>
          </a:xfrm>
          <a:prstGeom prst="rect">
            <a:avLst/>
          </a:prstGeom>
        </p:spPr>
      </p:pic>
      <p:pic>
        <p:nvPicPr>
          <p:cNvPr id="5" name="Picture 4"/>
          <p:cNvPicPr>
            <a:picLocks noChangeAspect="1"/>
          </p:cNvPicPr>
          <p:nvPr/>
        </p:nvPicPr>
        <p:blipFill>
          <a:blip r:embed="rId2"/>
          <a:stretch>
            <a:fillRect/>
          </a:stretch>
        </p:blipFill>
        <p:spPr>
          <a:xfrm>
            <a:off x="10531329" y="1385730"/>
            <a:ext cx="221078" cy="2503561"/>
          </a:xfrm>
          <a:prstGeom prst="rect">
            <a:avLst/>
          </a:prstGeom>
        </p:spPr>
      </p:pic>
      <p:pic>
        <p:nvPicPr>
          <p:cNvPr id="6" name="Picture 5">
            <a:extLst>
              <a:ext uri="{FF2B5EF4-FFF2-40B4-BE49-F238E27FC236}">
                <a16:creationId xmlns:a16="http://schemas.microsoft.com/office/drawing/2014/main" id="{3B7F1BF2-E887-4CD5-6C69-C01F9494BE8E}"/>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18334" y="102786"/>
            <a:ext cx="2756845" cy="2472193"/>
          </a:xfrm>
          <a:prstGeom prst="rect">
            <a:avLst/>
          </a:prstGeom>
          <a:solidFill>
            <a:schemeClr val="bg1">
              <a:alpha val="62000"/>
            </a:schemeClr>
          </a:solidFill>
        </p:spPr>
      </p:pic>
      <p:pic>
        <p:nvPicPr>
          <p:cNvPr id="7" name="Picture 6" descr="A close-up of a logo&#10;&#10;Description automatically generated with low confidence">
            <a:extLst>
              <a:ext uri="{FF2B5EF4-FFF2-40B4-BE49-F238E27FC236}">
                <a16:creationId xmlns:a16="http://schemas.microsoft.com/office/drawing/2014/main" id="{55B6AB1C-33D5-92BC-DF9C-5655B9BC3CEC}"/>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915609" y="1597508"/>
            <a:ext cx="5575564" cy="2080003"/>
          </a:xfrm>
          <a:prstGeom prst="rect">
            <a:avLst/>
          </a:prstGeom>
        </p:spPr>
      </p:pic>
    </p:spTree>
    <p:extLst>
      <p:ext uri="{BB962C8B-B14F-4D97-AF65-F5344CB8AC3E}">
        <p14:creationId xmlns:p14="http://schemas.microsoft.com/office/powerpoint/2010/main" val="2074169280"/>
      </p:ext>
    </p:extLst>
  </p:cSld>
  <p:clrMapOvr>
    <a:masterClrMapping/>
  </p:clrMapOvr>
  <mc:AlternateContent xmlns:mc="http://schemas.openxmlformats.org/markup-compatibility/2006" xmlns:p14="http://schemas.microsoft.com/office/powerpoint/2010/main">
    <mc:Choice Requires="p14">
      <p:transition spd="slow" p14:dur="2000" advTm="3878"/>
    </mc:Choice>
    <mc:Fallback xmlns="">
      <p:transition spd="slow" advTm="3878"/>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9" name="Rectangle 73">
            <a:extLst>
              <a:ext uri="{FF2B5EF4-FFF2-40B4-BE49-F238E27FC236}">
                <a16:creationId xmlns:a16="http://schemas.microsoft.com/office/drawing/2014/main" id="{398F3DEE-0E56-499F-AFAE-C2DA7C2C81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1" name="Rectangle 75">
            <a:extLst>
              <a:ext uri="{FF2B5EF4-FFF2-40B4-BE49-F238E27FC236}">
                <a16:creationId xmlns:a16="http://schemas.microsoft.com/office/drawing/2014/main" id="{E85CCF60-79A2-440A-86A2-1A64A59F7B5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7539" y="1417538"/>
            <a:ext cx="6875818" cy="4040744"/>
          </a:xfrm>
          <a:prstGeom prst="rect">
            <a:avLst/>
          </a:prstGeom>
          <a:gradFill>
            <a:gsLst>
              <a:gs pos="11000">
                <a:srgbClr val="000000"/>
              </a:gs>
              <a:gs pos="100000">
                <a:schemeClr val="accent1">
                  <a:lumMod val="75000"/>
                </a:schemeClr>
              </a:gs>
            </a:gsLst>
            <a:lin ang="18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8" name="Rectangle 77">
            <a:extLst>
              <a:ext uri="{FF2B5EF4-FFF2-40B4-BE49-F238E27FC236}">
                <a16:creationId xmlns:a16="http://schemas.microsoft.com/office/drawing/2014/main" id="{3F2162BA-EECD-43E0-99D9-C00B19482E5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57200" y="8482"/>
            <a:ext cx="3568276" cy="6858000"/>
          </a:xfrm>
          <a:prstGeom prst="rect">
            <a:avLst/>
          </a:prstGeom>
          <a:gradFill>
            <a:gsLst>
              <a:gs pos="0">
                <a:schemeClr val="accent1">
                  <a:alpha val="32000"/>
                </a:schemeClr>
              </a:gs>
              <a:gs pos="70000">
                <a:srgbClr val="000000">
                  <a:alpha val="0"/>
                </a:srgbClr>
              </a:gs>
            </a:gsLst>
            <a:lin ang="6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0" name="Freeform: Shape 79">
            <a:extLst>
              <a:ext uri="{FF2B5EF4-FFF2-40B4-BE49-F238E27FC236}">
                <a16:creationId xmlns:a16="http://schemas.microsoft.com/office/drawing/2014/main" id="{160DB805-F71F-46BB-A8CC-74F6D8306F9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6097846">
            <a:off x="-747355" y="1201312"/>
            <a:ext cx="4808302" cy="4088666"/>
          </a:xfrm>
          <a:custGeom>
            <a:avLst/>
            <a:gdLst>
              <a:gd name="connsiteX0" fmla="*/ 48844 w 4808302"/>
              <a:gd name="connsiteY0" fmla="*/ 2888671 h 4088666"/>
              <a:gd name="connsiteX1" fmla="*/ 0 w 4808302"/>
              <a:gd name="connsiteY1" fmla="*/ 2404151 h 4088666"/>
              <a:gd name="connsiteX2" fmla="*/ 2404151 w 4808302"/>
              <a:gd name="connsiteY2" fmla="*/ 0 h 4088666"/>
              <a:gd name="connsiteX3" fmla="*/ 4808302 w 4808302"/>
              <a:gd name="connsiteY3" fmla="*/ 2404151 h 4088666"/>
              <a:gd name="connsiteX4" fmla="*/ 4700216 w 4808302"/>
              <a:gd name="connsiteY4" fmla="*/ 3119072 h 4088666"/>
              <a:gd name="connsiteX5" fmla="*/ 4643143 w 4808302"/>
              <a:gd name="connsiteY5" fmla="*/ 3275009 h 4088666"/>
              <a:gd name="connsiteX6" fmla="*/ 690093 w 4808302"/>
              <a:gd name="connsiteY6" fmla="*/ 4088666 h 4088666"/>
              <a:gd name="connsiteX7" fmla="*/ 548991 w 4808302"/>
              <a:gd name="connsiteY7" fmla="*/ 3933414 h 4088666"/>
              <a:gd name="connsiteX8" fmla="*/ 48844 w 4808302"/>
              <a:gd name="connsiteY8" fmla="*/ 2888671 h 40886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808302" h="4088666">
                <a:moveTo>
                  <a:pt x="48844" y="2888671"/>
                </a:moveTo>
                <a:cubicBezTo>
                  <a:pt x="16818" y="2732167"/>
                  <a:pt x="0" y="2570123"/>
                  <a:pt x="0" y="2404151"/>
                </a:cubicBezTo>
                <a:cubicBezTo>
                  <a:pt x="0" y="1076375"/>
                  <a:pt x="1076375" y="0"/>
                  <a:pt x="2404151" y="0"/>
                </a:cubicBezTo>
                <a:cubicBezTo>
                  <a:pt x="3731927" y="0"/>
                  <a:pt x="4808302" y="1076375"/>
                  <a:pt x="4808302" y="2404151"/>
                </a:cubicBezTo>
                <a:cubicBezTo>
                  <a:pt x="4808302" y="2653109"/>
                  <a:pt x="4770461" y="2893229"/>
                  <a:pt x="4700216" y="3119072"/>
                </a:cubicBezTo>
                <a:lnTo>
                  <a:pt x="4643143" y="3275009"/>
                </a:lnTo>
                <a:lnTo>
                  <a:pt x="690093" y="4088666"/>
                </a:lnTo>
                <a:lnTo>
                  <a:pt x="548991" y="3933414"/>
                </a:lnTo>
                <a:cubicBezTo>
                  <a:pt x="304015" y="3636572"/>
                  <a:pt x="128908" y="3279932"/>
                  <a:pt x="48844" y="2888671"/>
                </a:cubicBezTo>
                <a:close/>
              </a:path>
            </a:pathLst>
          </a:custGeom>
          <a:gradFill>
            <a:gsLst>
              <a:gs pos="39000">
                <a:schemeClr val="accent1">
                  <a:lumMod val="60000"/>
                  <a:lumOff val="40000"/>
                  <a:alpha val="0"/>
                </a:schemeClr>
              </a:gs>
              <a:gs pos="100000">
                <a:schemeClr val="accent1">
                  <a:lumMod val="75000"/>
                  <a:alpha val="26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82" name="Rectangle 81">
            <a:extLst>
              <a:ext uri="{FF2B5EF4-FFF2-40B4-BE49-F238E27FC236}">
                <a16:creationId xmlns:a16="http://schemas.microsoft.com/office/drawing/2014/main" id="{6F91054C-3439-420E-88EB-F0A5637EC5C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159565" y="2659404"/>
            <a:ext cx="4355594" cy="4040742"/>
          </a:xfrm>
          <a:prstGeom prst="rect">
            <a:avLst/>
          </a:prstGeom>
          <a:gradFill>
            <a:gsLst>
              <a:gs pos="0">
                <a:schemeClr val="accent1">
                  <a:alpha val="24000"/>
                </a:schemeClr>
              </a:gs>
              <a:gs pos="100000">
                <a:schemeClr val="accent1">
                  <a:lumMod val="50000"/>
                  <a:alpha val="0"/>
                </a:schemeClr>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TextBox 7"/>
          <p:cNvSpPr txBox="1"/>
          <p:nvPr/>
        </p:nvSpPr>
        <p:spPr>
          <a:xfrm>
            <a:off x="673740" y="2759383"/>
            <a:ext cx="2895573" cy="2834223"/>
          </a:xfrm>
          <a:prstGeom prst="rect">
            <a:avLst/>
          </a:prstGeom>
        </p:spPr>
        <p:txBody>
          <a:bodyPr vert="horz" lIns="91440" tIns="45720" rIns="91440" bIns="45720" rtlCol="0" anchor="t">
            <a:normAutofit/>
          </a:bodyPr>
          <a:lstStyle/>
          <a:p>
            <a:pPr>
              <a:lnSpc>
                <a:spcPct val="90000"/>
              </a:lnSpc>
              <a:spcBef>
                <a:spcPct val="0"/>
              </a:spcBef>
              <a:spcAft>
                <a:spcPts val="600"/>
              </a:spcAft>
            </a:pPr>
            <a:r>
              <a:rPr lang="en-US" sz="4000" b="1" dirty="0">
                <a:solidFill>
                  <a:srgbClr val="FFFFFF"/>
                </a:solidFill>
                <a:latin typeface="+mj-lt"/>
                <a:ea typeface="+mj-ea"/>
                <a:cs typeface="+mj-cs"/>
              </a:rPr>
              <a:t>W4 Lecture</a:t>
            </a:r>
          </a:p>
        </p:txBody>
      </p:sp>
      <p:pic>
        <p:nvPicPr>
          <p:cNvPr id="6" name="Picture 5">
            <a:extLst>
              <a:ext uri="{FF2B5EF4-FFF2-40B4-BE49-F238E27FC236}">
                <a16:creationId xmlns:a16="http://schemas.microsoft.com/office/drawing/2014/main" id="{3B7F1BF2-E887-4CD5-6C69-C01F9494BE8E}"/>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18334" y="102786"/>
            <a:ext cx="2756845" cy="2472193"/>
          </a:xfrm>
          <a:prstGeom prst="rect">
            <a:avLst/>
          </a:prstGeom>
          <a:solidFill>
            <a:schemeClr val="bg1">
              <a:alpha val="62000"/>
            </a:schemeClr>
          </a:solidFill>
        </p:spPr>
      </p:pic>
      <p:pic>
        <p:nvPicPr>
          <p:cNvPr id="3" name="Picture 2" descr="Graphical user interface&#10;&#10;Description automatically generated">
            <a:extLst>
              <a:ext uri="{FF2B5EF4-FFF2-40B4-BE49-F238E27FC236}">
                <a16:creationId xmlns:a16="http://schemas.microsoft.com/office/drawing/2014/main" id="{437341D5-A741-8F76-275A-62EAD61CC89C}"/>
              </a:ext>
            </a:extLst>
          </p:cNvPr>
          <p:cNvPicPr>
            <a:picLocks noChangeAspect="1"/>
          </p:cNvPicPr>
          <p:nvPr/>
        </p:nvPicPr>
        <p:blipFill>
          <a:blip r:embed="rId3">
            <a:extLst>
              <a:ext uri="{BEBA8EAE-BF5A-486C-A8C5-ECC9F3942E4B}">
                <a14:imgProps xmlns:a14="http://schemas.microsoft.com/office/drawing/2010/main">
                  <a14:imgLayer r:embed="rId4">
                    <a14:imgEffect>
                      <a14:sharpenSoften amount="25000"/>
                    </a14:imgEffect>
                  </a14:imgLayer>
                </a14:imgProps>
              </a:ext>
              <a:ext uri="{28A0092B-C50C-407E-A947-70E740481C1C}">
                <a14:useLocalDpi xmlns:a14="http://schemas.microsoft.com/office/drawing/2010/main" val="0"/>
              </a:ext>
            </a:extLst>
          </a:blip>
          <a:stretch>
            <a:fillRect/>
          </a:stretch>
        </p:blipFill>
        <p:spPr>
          <a:xfrm>
            <a:off x="4038602" y="585728"/>
            <a:ext cx="8153397" cy="6271844"/>
          </a:xfrm>
          <a:prstGeom prst="rect">
            <a:avLst/>
          </a:prstGeom>
        </p:spPr>
      </p:pic>
      <p:sp>
        <p:nvSpPr>
          <p:cNvPr id="4" name="TextBox 3">
            <a:extLst>
              <a:ext uri="{FF2B5EF4-FFF2-40B4-BE49-F238E27FC236}">
                <a16:creationId xmlns:a16="http://schemas.microsoft.com/office/drawing/2014/main" id="{35CED158-BC24-B189-8E05-F9766C553660}"/>
              </a:ext>
            </a:extLst>
          </p:cNvPr>
          <p:cNvSpPr txBox="1"/>
          <p:nvPr/>
        </p:nvSpPr>
        <p:spPr>
          <a:xfrm>
            <a:off x="4829377" y="-78422"/>
            <a:ext cx="6677084" cy="1292662"/>
          </a:xfrm>
          <a:prstGeom prst="rect">
            <a:avLst/>
          </a:prstGeom>
          <a:noFill/>
        </p:spPr>
        <p:txBody>
          <a:bodyPr wrap="none" rtlCol="0">
            <a:spAutoFit/>
          </a:bodyPr>
          <a:lstStyle/>
          <a:p>
            <a:r>
              <a:rPr lang="en-US" sz="6000" b="1" dirty="0">
                <a:solidFill>
                  <a:srgbClr val="C00000"/>
                </a:solidFill>
              </a:rPr>
              <a:t>Types of Leadership </a:t>
            </a:r>
          </a:p>
          <a:p>
            <a:endParaRPr lang="en-US" dirty="0"/>
          </a:p>
        </p:txBody>
      </p:sp>
    </p:spTree>
    <p:extLst>
      <p:ext uri="{BB962C8B-B14F-4D97-AF65-F5344CB8AC3E}">
        <p14:creationId xmlns:p14="http://schemas.microsoft.com/office/powerpoint/2010/main" val="240960257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9" name="Rectangle 73">
            <a:extLst>
              <a:ext uri="{FF2B5EF4-FFF2-40B4-BE49-F238E27FC236}">
                <a16:creationId xmlns:a16="http://schemas.microsoft.com/office/drawing/2014/main" id="{398F3DEE-0E56-499F-AFAE-C2DA7C2C81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1" name="Rectangle 75">
            <a:extLst>
              <a:ext uri="{FF2B5EF4-FFF2-40B4-BE49-F238E27FC236}">
                <a16:creationId xmlns:a16="http://schemas.microsoft.com/office/drawing/2014/main" id="{E85CCF60-79A2-440A-86A2-1A64A59F7B5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7539" y="1417538"/>
            <a:ext cx="6875818" cy="4040744"/>
          </a:xfrm>
          <a:prstGeom prst="rect">
            <a:avLst/>
          </a:prstGeom>
          <a:gradFill>
            <a:gsLst>
              <a:gs pos="11000">
                <a:srgbClr val="000000"/>
              </a:gs>
              <a:gs pos="100000">
                <a:schemeClr val="accent1">
                  <a:lumMod val="75000"/>
                </a:schemeClr>
              </a:gs>
            </a:gsLst>
            <a:lin ang="18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8" name="Rectangle 77">
            <a:extLst>
              <a:ext uri="{FF2B5EF4-FFF2-40B4-BE49-F238E27FC236}">
                <a16:creationId xmlns:a16="http://schemas.microsoft.com/office/drawing/2014/main" id="{3F2162BA-EECD-43E0-99D9-C00B19482E5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57200" y="8482"/>
            <a:ext cx="3568276" cy="6858000"/>
          </a:xfrm>
          <a:prstGeom prst="rect">
            <a:avLst/>
          </a:prstGeom>
          <a:gradFill>
            <a:gsLst>
              <a:gs pos="0">
                <a:schemeClr val="accent1">
                  <a:alpha val="32000"/>
                </a:schemeClr>
              </a:gs>
              <a:gs pos="70000">
                <a:srgbClr val="000000">
                  <a:alpha val="0"/>
                </a:srgbClr>
              </a:gs>
            </a:gsLst>
            <a:lin ang="6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0" name="Freeform: Shape 79">
            <a:extLst>
              <a:ext uri="{FF2B5EF4-FFF2-40B4-BE49-F238E27FC236}">
                <a16:creationId xmlns:a16="http://schemas.microsoft.com/office/drawing/2014/main" id="{160DB805-F71F-46BB-A8CC-74F6D8306F9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6097846">
            <a:off x="-747355" y="1201312"/>
            <a:ext cx="4808302" cy="4088666"/>
          </a:xfrm>
          <a:custGeom>
            <a:avLst/>
            <a:gdLst>
              <a:gd name="connsiteX0" fmla="*/ 48844 w 4808302"/>
              <a:gd name="connsiteY0" fmla="*/ 2888671 h 4088666"/>
              <a:gd name="connsiteX1" fmla="*/ 0 w 4808302"/>
              <a:gd name="connsiteY1" fmla="*/ 2404151 h 4088666"/>
              <a:gd name="connsiteX2" fmla="*/ 2404151 w 4808302"/>
              <a:gd name="connsiteY2" fmla="*/ 0 h 4088666"/>
              <a:gd name="connsiteX3" fmla="*/ 4808302 w 4808302"/>
              <a:gd name="connsiteY3" fmla="*/ 2404151 h 4088666"/>
              <a:gd name="connsiteX4" fmla="*/ 4700216 w 4808302"/>
              <a:gd name="connsiteY4" fmla="*/ 3119072 h 4088666"/>
              <a:gd name="connsiteX5" fmla="*/ 4643143 w 4808302"/>
              <a:gd name="connsiteY5" fmla="*/ 3275009 h 4088666"/>
              <a:gd name="connsiteX6" fmla="*/ 690093 w 4808302"/>
              <a:gd name="connsiteY6" fmla="*/ 4088666 h 4088666"/>
              <a:gd name="connsiteX7" fmla="*/ 548991 w 4808302"/>
              <a:gd name="connsiteY7" fmla="*/ 3933414 h 4088666"/>
              <a:gd name="connsiteX8" fmla="*/ 48844 w 4808302"/>
              <a:gd name="connsiteY8" fmla="*/ 2888671 h 40886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808302" h="4088666">
                <a:moveTo>
                  <a:pt x="48844" y="2888671"/>
                </a:moveTo>
                <a:cubicBezTo>
                  <a:pt x="16818" y="2732167"/>
                  <a:pt x="0" y="2570123"/>
                  <a:pt x="0" y="2404151"/>
                </a:cubicBezTo>
                <a:cubicBezTo>
                  <a:pt x="0" y="1076375"/>
                  <a:pt x="1076375" y="0"/>
                  <a:pt x="2404151" y="0"/>
                </a:cubicBezTo>
                <a:cubicBezTo>
                  <a:pt x="3731927" y="0"/>
                  <a:pt x="4808302" y="1076375"/>
                  <a:pt x="4808302" y="2404151"/>
                </a:cubicBezTo>
                <a:cubicBezTo>
                  <a:pt x="4808302" y="2653109"/>
                  <a:pt x="4770461" y="2893229"/>
                  <a:pt x="4700216" y="3119072"/>
                </a:cubicBezTo>
                <a:lnTo>
                  <a:pt x="4643143" y="3275009"/>
                </a:lnTo>
                <a:lnTo>
                  <a:pt x="690093" y="4088666"/>
                </a:lnTo>
                <a:lnTo>
                  <a:pt x="548991" y="3933414"/>
                </a:lnTo>
                <a:cubicBezTo>
                  <a:pt x="304015" y="3636572"/>
                  <a:pt x="128908" y="3279932"/>
                  <a:pt x="48844" y="2888671"/>
                </a:cubicBezTo>
                <a:close/>
              </a:path>
            </a:pathLst>
          </a:custGeom>
          <a:gradFill>
            <a:gsLst>
              <a:gs pos="39000">
                <a:schemeClr val="accent1">
                  <a:lumMod val="60000"/>
                  <a:lumOff val="40000"/>
                  <a:alpha val="0"/>
                </a:schemeClr>
              </a:gs>
              <a:gs pos="100000">
                <a:schemeClr val="accent1">
                  <a:lumMod val="75000"/>
                  <a:alpha val="26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82" name="Rectangle 81">
            <a:extLst>
              <a:ext uri="{FF2B5EF4-FFF2-40B4-BE49-F238E27FC236}">
                <a16:creationId xmlns:a16="http://schemas.microsoft.com/office/drawing/2014/main" id="{6F91054C-3439-420E-88EB-F0A5637EC5C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159565" y="2659404"/>
            <a:ext cx="4355594" cy="4040742"/>
          </a:xfrm>
          <a:prstGeom prst="rect">
            <a:avLst/>
          </a:prstGeom>
          <a:gradFill>
            <a:gsLst>
              <a:gs pos="0">
                <a:schemeClr val="accent1">
                  <a:alpha val="24000"/>
                </a:schemeClr>
              </a:gs>
              <a:gs pos="100000">
                <a:schemeClr val="accent1">
                  <a:lumMod val="50000"/>
                  <a:alpha val="0"/>
                </a:schemeClr>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TextBox 7"/>
          <p:cNvSpPr txBox="1"/>
          <p:nvPr/>
        </p:nvSpPr>
        <p:spPr>
          <a:xfrm>
            <a:off x="673740" y="2759383"/>
            <a:ext cx="2895573" cy="2834223"/>
          </a:xfrm>
          <a:prstGeom prst="rect">
            <a:avLst/>
          </a:prstGeom>
        </p:spPr>
        <p:txBody>
          <a:bodyPr vert="horz" lIns="91440" tIns="45720" rIns="91440" bIns="45720" rtlCol="0" anchor="t">
            <a:normAutofit/>
          </a:bodyPr>
          <a:lstStyle/>
          <a:p>
            <a:pPr>
              <a:lnSpc>
                <a:spcPct val="90000"/>
              </a:lnSpc>
              <a:spcBef>
                <a:spcPct val="0"/>
              </a:spcBef>
              <a:spcAft>
                <a:spcPts val="600"/>
              </a:spcAft>
            </a:pPr>
            <a:r>
              <a:rPr lang="en-US" sz="4000" b="1" dirty="0">
                <a:solidFill>
                  <a:srgbClr val="FFFFFF"/>
                </a:solidFill>
                <a:latin typeface="+mj-lt"/>
                <a:ea typeface="+mj-ea"/>
                <a:cs typeface="+mj-cs"/>
              </a:rPr>
              <a:t>W4 Lecture</a:t>
            </a:r>
          </a:p>
        </p:txBody>
      </p:sp>
      <p:pic>
        <p:nvPicPr>
          <p:cNvPr id="4" name="Picture 3"/>
          <p:cNvPicPr>
            <a:picLocks noChangeAspect="1"/>
          </p:cNvPicPr>
          <p:nvPr/>
        </p:nvPicPr>
        <p:blipFill>
          <a:blip r:embed="rId2"/>
          <a:stretch>
            <a:fillRect/>
          </a:stretch>
        </p:blipFill>
        <p:spPr>
          <a:xfrm>
            <a:off x="4459394" y="1385730"/>
            <a:ext cx="221078" cy="2503561"/>
          </a:xfrm>
          <a:prstGeom prst="rect">
            <a:avLst/>
          </a:prstGeom>
        </p:spPr>
      </p:pic>
      <p:pic>
        <p:nvPicPr>
          <p:cNvPr id="5" name="Picture 4"/>
          <p:cNvPicPr>
            <a:picLocks noChangeAspect="1"/>
          </p:cNvPicPr>
          <p:nvPr/>
        </p:nvPicPr>
        <p:blipFill>
          <a:blip r:embed="rId2"/>
          <a:stretch>
            <a:fillRect/>
          </a:stretch>
        </p:blipFill>
        <p:spPr>
          <a:xfrm>
            <a:off x="11329435" y="1407488"/>
            <a:ext cx="221078" cy="2503561"/>
          </a:xfrm>
          <a:prstGeom prst="rect">
            <a:avLst/>
          </a:prstGeom>
        </p:spPr>
      </p:pic>
      <p:pic>
        <p:nvPicPr>
          <p:cNvPr id="3" name="Picture 2"/>
          <p:cNvPicPr>
            <a:picLocks noChangeAspect="1"/>
          </p:cNvPicPr>
          <p:nvPr/>
        </p:nvPicPr>
        <p:blipFill>
          <a:blip r:embed="rId3"/>
          <a:stretch>
            <a:fillRect/>
          </a:stretch>
        </p:blipFill>
        <p:spPr>
          <a:xfrm>
            <a:off x="6395102" y="2596241"/>
            <a:ext cx="3054733" cy="63027"/>
          </a:xfrm>
          <a:prstGeom prst="rect">
            <a:avLst/>
          </a:prstGeom>
        </p:spPr>
      </p:pic>
      <p:sp>
        <p:nvSpPr>
          <p:cNvPr id="14" name="TextBox 13">
            <a:extLst>
              <a:ext uri="{FF2B5EF4-FFF2-40B4-BE49-F238E27FC236}">
                <a16:creationId xmlns:a16="http://schemas.microsoft.com/office/drawing/2014/main" id="{EB441A1F-F723-08DA-4D8E-7902181D4A1B}"/>
              </a:ext>
            </a:extLst>
          </p:cNvPr>
          <p:cNvSpPr txBox="1"/>
          <p:nvPr/>
        </p:nvSpPr>
        <p:spPr>
          <a:xfrm>
            <a:off x="5289556" y="1441082"/>
            <a:ext cx="5009622" cy="820417"/>
          </a:xfrm>
          <a:prstGeom prst="rect">
            <a:avLst/>
          </a:prstGeom>
          <a:noFill/>
        </p:spPr>
        <p:txBody>
          <a:bodyPr wrap="square">
            <a:spAutoFit/>
          </a:bodyPr>
          <a:lstStyle/>
          <a:p>
            <a:pPr marL="517525" algn="just">
              <a:lnSpc>
                <a:spcPct val="200000"/>
              </a:lnSpc>
            </a:pPr>
            <a:r>
              <a:rPr lang="en-US" sz="2800" b="1" dirty="0">
                <a:solidFill>
                  <a:srgbClr val="0A1F61"/>
                </a:solidFill>
                <a:latin typeface="Tajawal ExtraBold" panose="00000800000000000000" pitchFamily="2" charset="-78"/>
                <a:cs typeface="Tajawal ExtraBold" panose="00000800000000000000" pitchFamily="2" charset="-78"/>
              </a:rPr>
              <a:t>Methods of Leadership</a:t>
            </a:r>
          </a:p>
        </p:txBody>
      </p:sp>
      <p:pic>
        <p:nvPicPr>
          <p:cNvPr id="6" name="Picture 5">
            <a:extLst>
              <a:ext uri="{FF2B5EF4-FFF2-40B4-BE49-F238E27FC236}">
                <a16:creationId xmlns:a16="http://schemas.microsoft.com/office/drawing/2014/main" id="{3B7F1BF2-E887-4CD5-6C69-C01F9494BE8E}"/>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18334" y="102786"/>
            <a:ext cx="2756845" cy="2472193"/>
          </a:xfrm>
          <a:prstGeom prst="rect">
            <a:avLst/>
          </a:prstGeom>
          <a:solidFill>
            <a:schemeClr val="bg1">
              <a:alpha val="62000"/>
            </a:schemeClr>
          </a:solidFill>
        </p:spPr>
      </p:pic>
      <p:pic>
        <p:nvPicPr>
          <p:cNvPr id="7" name="Picture 6" descr="A picture containing text, person, hand&#10;&#10;Description automatically generated">
            <a:extLst>
              <a:ext uri="{FF2B5EF4-FFF2-40B4-BE49-F238E27FC236}">
                <a16:creationId xmlns:a16="http://schemas.microsoft.com/office/drawing/2014/main" id="{7DA449C7-1CF7-3CC7-A6F9-61DBBF8AED04}"/>
              </a:ext>
            </a:extLst>
          </p:cNvPr>
          <p:cNvPicPr>
            <a:picLocks noChangeAspect="1"/>
          </p:cNvPicPr>
          <p:nvPr/>
        </p:nvPicPr>
        <p:blipFill>
          <a:blip r:embed="rId5">
            <a:extLst>
              <a:ext uri="{BEBA8EAE-BF5A-486C-A8C5-ECC9F3942E4B}">
                <a14:imgProps xmlns:a14="http://schemas.microsoft.com/office/drawing/2010/main">
                  <a14:imgLayer r:embed="rId6">
                    <a14:imgEffect>
                      <a14:colorTemperature colorTemp="5300"/>
                    </a14:imgEffect>
                    <a14:imgEffect>
                      <a14:saturation sat="200000"/>
                    </a14:imgEffect>
                    <a14:imgEffect>
                      <a14:brightnessContrast contrast="20000"/>
                    </a14:imgEffect>
                  </a14:imgLayer>
                </a14:imgProps>
              </a:ext>
              <a:ext uri="{28A0092B-C50C-407E-A947-70E740481C1C}">
                <a14:useLocalDpi xmlns:a14="http://schemas.microsoft.com/office/drawing/2010/main" val="0"/>
              </a:ext>
            </a:extLst>
          </a:blip>
          <a:stretch>
            <a:fillRect/>
          </a:stretch>
        </p:blipFill>
        <p:spPr>
          <a:xfrm>
            <a:off x="4834167" y="2994010"/>
            <a:ext cx="6296237" cy="3382796"/>
          </a:xfrm>
          <a:prstGeom prst="rect">
            <a:avLst/>
          </a:prstGeom>
        </p:spPr>
      </p:pic>
    </p:spTree>
    <p:extLst>
      <p:ext uri="{BB962C8B-B14F-4D97-AF65-F5344CB8AC3E}">
        <p14:creationId xmlns:p14="http://schemas.microsoft.com/office/powerpoint/2010/main" val="108699430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140636"/>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707012"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Methods of leadership</a:t>
            </a:r>
            <a:r>
              <a:rPr lang="ar-EG" sz="2800" b="1" dirty="0">
                <a:solidFill>
                  <a:schemeClr val="bg1"/>
                </a:solidFill>
                <a:latin typeface="Tajawal Medium" panose="00000600000000000000" pitchFamily="2" charset="-78"/>
                <a:cs typeface="Tajawal Medium" panose="00000600000000000000" pitchFamily="2" charset="-78"/>
              </a:rPr>
              <a:t>أساليب القيادة </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W4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748144" y="1344368"/>
            <a:ext cx="11182026" cy="4913653"/>
          </a:xfrm>
          <a:prstGeom prst="rect">
            <a:avLst/>
          </a:prstGeom>
          <a:noFill/>
        </p:spPr>
        <p:txBody>
          <a:bodyPr wrap="square" rtlCol="0">
            <a:spAutoFit/>
          </a:bodyPr>
          <a:lstStyle/>
          <a:p>
            <a:pPr marL="974725" indent="-457200" algn="just">
              <a:lnSpc>
                <a:spcPts val="3800"/>
              </a:lnSpc>
              <a:buFont typeface="Wingdings" panose="05000000000000000000" pitchFamily="2" charset="2"/>
              <a:buChar char="q"/>
            </a:pPr>
            <a:r>
              <a:rPr lang="en-US" sz="2400" b="1" dirty="0">
                <a:solidFill>
                  <a:srgbClr val="C00000"/>
                </a:solidFill>
                <a:latin typeface="Tajawal ExtraBold" panose="00000800000000000000" pitchFamily="2" charset="-78"/>
                <a:cs typeface="Tajawal ExtraBold" panose="00000800000000000000" pitchFamily="2" charset="-78"/>
              </a:rPr>
              <a:t>Pure exercise of power</a:t>
            </a:r>
            <a:r>
              <a:rPr lang="ar-EG" sz="2400" b="1" dirty="0">
                <a:solidFill>
                  <a:srgbClr val="C00000"/>
                </a:solidFill>
                <a:latin typeface="Tajawal ExtraBold" panose="00000800000000000000" pitchFamily="2" charset="-78"/>
                <a:cs typeface="Tajawal ExtraBold" panose="00000800000000000000" pitchFamily="2" charset="-78"/>
              </a:rPr>
              <a:t> ممارسة نقية للسلطة</a:t>
            </a:r>
            <a:r>
              <a:rPr lang="en-US" sz="2400" b="1" dirty="0">
                <a:solidFill>
                  <a:srgbClr val="C00000"/>
                </a:solidFill>
                <a:latin typeface="Tajawal ExtraBold" panose="00000800000000000000" pitchFamily="2" charset="-78"/>
                <a:cs typeface="Tajawal ExtraBold" panose="00000800000000000000" pitchFamily="2" charset="-78"/>
              </a:rPr>
              <a:t>.</a:t>
            </a:r>
            <a:r>
              <a:rPr lang="en-US" sz="2400" b="1" dirty="0">
                <a:solidFill>
                  <a:srgbClr val="0A1F61"/>
                </a:solidFill>
                <a:latin typeface="Tajawal ExtraBold" panose="00000800000000000000" pitchFamily="2" charset="-78"/>
                <a:cs typeface="Tajawal ExtraBold" panose="00000800000000000000" pitchFamily="2" charset="-78"/>
              </a:rPr>
              <a:t> "My way or the highway." If you don't do what the leader demands, no matter how unreasonable, you're gone. </a:t>
            </a:r>
            <a:r>
              <a:rPr lang="en-US" sz="2400" b="1" dirty="0">
                <a:solidFill>
                  <a:srgbClr val="FF0000"/>
                </a:solidFill>
                <a:latin typeface="Tajawal ExtraBold" panose="00000800000000000000" pitchFamily="2" charset="-78"/>
                <a:cs typeface="Tajawal ExtraBold" panose="00000800000000000000" pitchFamily="2" charset="-78"/>
              </a:rPr>
              <a:t>The leader's decisions are not open to question </a:t>
            </a:r>
            <a:r>
              <a:rPr lang="en-US" sz="2400" b="1" dirty="0">
                <a:solidFill>
                  <a:srgbClr val="0A1F61"/>
                </a:solidFill>
                <a:latin typeface="Tajawal ExtraBold" panose="00000800000000000000" pitchFamily="2" charset="-78"/>
                <a:cs typeface="Tajawal ExtraBold" panose="00000800000000000000" pitchFamily="2" charset="-78"/>
              </a:rPr>
              <a:t>or </a:t>
            </a:r>
            <a:r>
              <a:rPr lang="en-US" sz="2400" b="1" dirty="0">
                <a:solidFill>
                  <a:srgbClr val="FF0000"/>
                </a:solidFill>
                <a:latin typeface="Tajawal ExtraBold" panose="00000800000000000000" pitchFamily="2" charset="-78"/>
                <a:cs typeface="Tajawal ExtraBold" panose="00000800000000000000" pitchFamily="2" charset="-78"/>
              </a:rPr>
              <a:t>discussion</a:t>
            </a:r>
            <a:r>
              <a:rPr lang="en-US" sz="2400" b="1" dirty="0">
                <a:solidFill>
                  <a:srgbClr val="0A1F61"/>
                </a:solidFill>
                <a:latin typeface="Tajawal ExtraBold" panose="00000800000000000000" pitchFamily="2" charset="-78"/>
                <a:cs typeface="Tajawal ExtraBold" panose="00000800000000000000" pitchFamily="2" charset="-78"/>
              </a:rPr>
              <a:t>, and no one else gets to make decisions.</a:t>
            </a:r>
          </a:p>
          <a:p>
            <a:pPr marL="974725" indent="-457200" algn="just">
              <a:lnSpc>
                <a:spcPts val="3800"/>
              </a:lnSpc>
              <a:buFont typeface="Wingdings" panose="05000000000000000000" pitchFamily="2" charset="2"/>
              <a:buChar char="q"/>
            </a:pPr>
            <a:r>
              <a:rPr lang="en-US" sz="2400" b="1" dirty="0">
                <a:solidFill>
                  <a:srgbClr val="C00000"/>
                </a:solidFill>
                <a:latin typeface="Tajawal ExtraBold" panose="00000800000000000000" pitchFamily="2" charset="-78"/>
                <a:cs typeface="Tajawal ExtraBold" panose="00000800000000000000" pitchFamily="2" charset="-78"/>
              </a:rPr>
              <a:t>Political scheming.</a:t>
            </a:r>
            <a:r>
              <a:rPr lang="ar-EG" sz="2400" b="1" dirty="0">
                <a:solidFill>
                  <a:srgbClr val="C00000"/>
                </a:solidFill>
                <a:latin typeface="Tajawal ExtraBold" panose="00000800000000000000" pitchFamily="2" charset="-78"/>
                <a:cs typeface="Tajawal ExtraBold" panose="00000800000000000000" pitchFamily="2" charset="-78"/>
              </a:rPr>
              <a:t> مكيدة سياسية</a:t>
            </a:r>
            <a:r>
              <a:rPr lang="en-US" sz="2400" b="1" dirty="0">
                <a:solidFill>
                  <a:srgbClr val="C00000"/>
                </a:solidFill>
                <a:latin typeface="Tajawal ExtraBold" panose="00000800000000000000" pitchFamily="2" charset="-78"/>
                <a:cs typeface="Tajawal ExtraBold" panose="00000800000000000000" pitchFamily="2" charset="-78"/>
              </a:rPr>
              <a:t> </a:t>
            </a:r>
            <a:r>
              <a:rPr lang="en-US" sz="2400" b="1" dirty="0">
                <a:solidFill>
                  <a:srgbClr val="FF0000"/>
                </a:solidFill>
                <a:latin typeface="Tajawal ExtraBold" panose="00000800000000000000" pitchFamily="2" charset="-78"/>
                <a:cs typeface="Tajawal ExtraBold" panose="00000800000000000000" pitchFamily="2" charset="-78"/>
              </a:rPr>
              <a:t>The leader plays people off against one another</a:t>
            </a:r>
            <a:r>
              <a:rPr lang="en-US" sz="2400" b="1" dirty="0">
                <a:solidFill>
                  <a:srgbClr val="0A1F61"/>
                </a:solidFill>
                <a:latin typeface="Tajawal ExtraBold" panose="00000800000000000000" pitchFamily="2" charset="-78"/>
                <a:cs typeface="Tajawal ExtraBold" panose="00000800000000000000" pitchFamily="2" charset="-78"/>
              </a:rPr>
              <a:t>, creates factions</a:t>
            </a:r>
            <a:r>
              <a:rPr lang="ar-EG" sz="2400" b="1" dirty="0">
                <a:solidFill>
                  <a:srgbClr val="0A1F61"/>
                </a:solidFill>
                <a:latin typeface="Tajawal ExtraBold" panose="00000800000000000000" pitchFamily="2" charset="-78"/>
                <a:cs typeface="Tajawal ExtraBold" panose="00000800000000000000" pitchFamily="2" charset="-78"/>
              </a:rPr>
              <a:t> الفصائل </a:t>
            </a:r>
            <a:r>
              <a:rPr lang="en-US" sz="2400" b="1" dirty="0">
                <a:solidFill>
                  <a:srgbClr val="0A1F61"/>
                </a:solidFill>
                <a:latin typeface="Tajawal ExtraBold" panose="00000800000000000000" pitchFamily="2" charset="-78"/>
                <a:cs typeface="Tajawal ExtraBold" panose="00000800000000000000" pitchFamily="2" charset="-78"/>
              </a:rPr>
              <a:t> within the organization, </a:t>
            </a:r>
            <a:r>
              <a:rPr lang="en-US" sz="2400" b="1" dirty="0">
                <a:solidFill>
                  <a:srgbClr val="FF0000"/>
                </a:solidFill>
                <a:latin typeface="Tajawal ExtraBold" panose="00000800000000000000" pitchFamily="2" charset="-78"/>
                <a:cs typeface="Tajawal ExtraBold" panose="00000800000000000000" pitchFamily="2" charset="-78"/>
              </a:rPr>
              <a:t>cultivates "allies</a:t>
            </a:r>
            <a:r>
              <a:rPr lang="ar-EG" sz="2400" b="1" dirty="0">
                <a:solidFill>
                  <a:srgbClr val="FF0000"/>
                </a:solidFill>
                <a:latin typeface="Tajawal ExtraBold" panose="00000800000000000000" pitchFamily="2" charset="-78"/>
                <a:cs typeface="Tajawal ExtraBold" panose="00000800000000000000" pitchFamily="2" charset="-78"/>
              </a:rPr>
              <a:t> حلفاء </a:t>
            </a:r>
            <a:r>
              <a:rPr lang="en-US" sz="2400" b="1" dirty="0">
                <a:solidFill>
                  <a:srgbClr val="FF0000"/>
                </a:solidFill>
                <a:latin typeface="Tajawal ExtraBold" panose="00000800000000000000" pitchFamily="2" charset="-78"/>
                <a:cs typeface="Tajawal ExtraBold" panose="00000800000000000000" pitchFamily="2" charset="-78"/>
              </a:rPr>
              <a:t>" and isolates "enemies," </a:t>
            </a:r>
            <a:r>
              <a:rPr lang="en-US" sz="2400" b="1" dirty="0">
                <a:solidFill>
                  <a:srgbClr val="0A1F61"/>
                </a:solidFill>
                <a:latin typeface="Tajawal ExtraBold" panose="00000800000000000000" pitchFamily="2" charset="-78"/>
                <a:cs typeface="Tajawal ExtraBold" panose="00000800000000000000" pitchFamily="2" charset="-78"/>
              </a:rPr>
              <a:t>and builds up (through favors or overlooking poor performance</a:t>
            </a:r>
            <a:r>
              <a:rPr lang="ar-EG" sz="2400" dirty="0"/>
              <a:t>من خلال المحاباة أو التغاضي عن الأداء الضعيف</a:t>
            </a:r>
            <a:r>
              <a:rPr lang="en-US" sz="2400" b="1" dirty="0">
                <a:solidFill>
                  <a:srgbClr val="0A1F61"/>
                </a:solidFill>
                <a:latin typeface="Tajawal ExtraBold" panose="00000800000000000000" pitchFamily="2" charset="-78"/>
                <a:cs typeface="Tajawal ExtraBold" panose="00000800000000000000" pitchFamily="2" charset="-78"/>
              </a:rPr>
              <a:t>) personal debt which can be cashed in when needed, in order to manipulate people and events as he wishes.</a:t>
            </a:r>
          </a:p>
        </p:txBody>
      </p:sp>
    </p:spTree>
    <p:extLst>
      <p:ext uri="{BB962C8B-B14F-4D97-AF65-F5344CB8AC3E}">
        <p14:creationId xmlns:p14="http://schemas.microsoft.com/office/powerpoint/2010/main" val="102856901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4001416"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Methods of leadership</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W4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651740" y="1492773"/>
            <a:ext cx="11182026" cy="3939027"/>
          </a:xfrm>
          <a:prstGeom prst="rect">
            <a:avLst/>
          </a:prstGeom>
          <a:noFill/>
        </p:spPr>
        <p:txBody>
          <a:bodyPr wrap="square" rtlCol="0">
            <a:spAutoFit/>
          </a:bodyPr>
          <a:lstStyle/>
          <a:p>
            <a:pPr marL="974725" indent="-457200" algn="just">
              <a:lnSpc>
                <a:spcPts val="3800"/>
              </a:lnSpc>
              <a:buFont typeface="Wingdings" panose="05000000000000000000" pitchFamily="2" charset="2"/>
              <a:buChar char="q"/>
            </a:pPr>
            <a:r>
              <a:rPr lang="en-US" sz="2400" b="1" dirty="0">
                <a:solidFill>
                  <a:srgbClr val="C00000"/>
                </a:solidFill>
                <a:latin typeface="Tajawal ExtraBold" panose="00000800000000000000" pitchFamily="2" charset="-78"/>
                <a:cs typeface="Tajawal ExtraBold" panose="00000800000000000000" pitchFamily="2" charset="-78"/>
              </a:rPr>
              <a:t>Using relationships</a:t>
            </a:r>
            <a:r>
              <a:rPr lang="ar-EG" sz="2400" b="1" dirty="0">
                <a:solidFill>
                  <a:srgbClr val="C00000"/>
                </a:solidFill>
                <a:latin typeface="Tajawal ExtraBold" panose="00000800000000000000" pitchFamily="2" charset="-78"/>
                <a:cs typeface="Tajawal ExtraBold" panose="00000800000000000000" pitchFamily="2" charset="-78"/>
              </a:rPr>
              <a:t> استخدام العلاقات </a:t>
            </a:r>
            <a:r>
              <a:rPr lang="en-US" sz="2400" b="1" dirty="0">
                <a:solidFill>
                  <a:srgbClr val="C00000"/>
                </a:solidFill>
                <a:latin typeface="Tajawal ExtraBold" panose="00000800000000000000" pitchFamily="2" charset="-78"/>
                <a:cs typeface="Tajawal ExtraBold" panose="00000800000000000000" pitchFamily="2" charset="-78"/>
              </a:rPr>
              <a:t>. </a:t>
            </a:r>
            <a:r>
              <a:rPr lang="en-US" sz="2400" b="1" dirty="0">
                <a:solidFill>
                  <a:srgbClr val="0A1F61"/>
                </a:solidFill>
                <a:latin typeface="Tajawal ExtraBold" panose="00000800000000000000" pitchFamily="2" charset="-78"/>
                <a:cs typeface="Tajawal ExtraBold" panose="00000800000000000000" pitchFamily="2" charset="-78"/>
              </a:rPr>
              <a:t>The leader develops strong positive relationships with all or most of the people in the organization, and </a:t>
            </a:r>
            <a:r>
              <a:rPr lang="en-US" sz="2400" b="1" dirty="0">
                <a:solidFill>
                  <a:srgbClr val="FF0000"/>
                </a:solidFill>
                <a:latin typeface="Tajawal ExtraBold" panose="00000800000000000000" pitchFamily="2" charset="-78"/>
                <a:cs typeface="Tajawal ExtraBold" panose="00000800000000000000" pitchFamily="2" charset="-78"/>
              </a:rPr>
              <a:t>uses these relationships to steer people in particular directions</a:t>
            </a:r>
            <a:r>
              <a:rPr lang="en-US" sz="2400" b="1" dirty="0">
                <a:solidFill>
                  <a:srgbClr val="0A1F61"/>
                </a:solidFill>
                <a:latin typeface="Tajawal ExtraBold" panose="00000800000000000000" pitchFamily="2" charset="-78"/>
                <a:cs typeface="Tajawal ExtraBold" panose="00000800000000000000" pitchFamily="2" charset="-78"/>
              </a:rPr>
              <a:t>. </a:t>
            </a:r>
            <a:r>
              <a:rPr lang="en-US" sz="2400" b="1" dirty="0">
                <a:solidFill>
                  <a:srgbClr val="FF0000"/>
                </a:solidFill>
                <a:latin typeface="Tajawal ExtraBold" panose="00000800000000000000" pitchFamily="2" charset="-78"/>
                <a:cs typeface="Tajawal ExtraBold" panose="00000800000000000000" pitchFamily="2" charset="-78"/>
              </a:rPr>
              <a:t>People do what they're asked because of their relationships </a:t>
            </a:r>
            <a:r>
              <a:rPr lang="en-US" sz="2400" b="1" dirty="0">
                <a:solidFill>
                  <a:srgbClr val="0A1F61"/>
                </a:solidFill>
                <a:latin typeface="Tajawal ExtraBold" panose="00000800000000000000" pitchFamily="2" charset="-78"/>
                <a:cs typeface="Tajawal ExtraBold" panose="00000800000000000000" pitchFamily="2" charset="-78"/>
              </a:rPr>
              <a:t>with the leader, rather than for reasons connected to the tasks themselves.</a:t>
            </a:r>
          </a:p>
          <a:p>
            <a:pPr marL="974725" indent="-457200" algn="just">
              <a:lnSpc>
                <a:spcPts val="3800"/>
              </a:lnSpc>
              <a:buFont typeface="Wingdings" panose="05000000000000000000" pitchFamily="2" charset="2"/>
              <a:buChar char="q"/>
            </a:pPr>
            <a:r>
              <a:rPr lang="en-US" sz="2400" b="1" dirty="0">
                <a:solidFill>
                  <a:srgbClr val="C00000"/>
                </a:solidFill>
                <a:latin typeface="Tajawal ExtraBold" panose="00000800000000000000" pitchFamily="2" charset="-78"/>
                <a:cs typeface="Tajawal ExtraBold" panose="00000800000000000000" pitchFamily="2" charset="-78"/>
              </a:rPr>
              <a:t>Setting an example</a:t>
            </a:r>
            <a:r>
              <a:rPr lang="ar-EG" sz="2400" b="1" dirty="0">
                <a:solidFill>
                  <a:srgbClr val="C00000"/>
                </a:solidFill>
                <a:latin typeface="Tajawal ExtraBold" panose="00000800000000000000" pitchFamily="2" charset="-78"/>
                <a:cs typeface="Tajawal ExtraBold" panose="00000800000000000000" pitchFamily="2" charset="-78"/>
              </a:rPr>
              <a:t>قدوة أو مثل أعلى </a:t>
            </a:r>
            <a:r>
              <a:rPr lang="en-US" sz="2400" b="1" dirty="0">
                <a:solidFill>
                  <a:srgbClr val="C00000"/>
                </a:solidFill>
                <a:latin typeface="Tajawal ExtraBold" panose="00000800000000000000" pitchFamily="2" charset="-78"/>
                <a:cs typeface="Tajawal ExtraBold" panose="00000800000000000000" pitchFamily="2" charset="-78"/>
              </a:rPr>
              <a:t>.</a:t>
            </a:r>
            <a:r>
              <a:rPr lang="en-US" sz="2400" b="1" dirty="0">
                <a:solidFill>
                  <a:srgbClr val="0A1F61"/>
                </a:solidFill>
                <a:latin typeface="Tajawal ExtraBold" panose="00000800000000000000" pitchFamily="2" charset="-78"/>
                <a:cs typeface="Tajawal ExtraBold" panose="00000800000000000000" pitchFamily="2" charset="-78"/>
              </a:rPr>
              <a:t> The leader may or may not demand or request particular </a:t>
            </a:r>
            <a:r>
              <a:rPr lang="en-US" sz="2400" b="1" dirty="0">
                <a:solidFill>
                  <a:srgbClr val="FF0000"/>
                </a:solidFill>
                <a:latin typeface="Tajawal ExtraBold" panose="00000800000000000000" pitchFamily="2" charset="-78"/>
                <a:cs typeface="Tajawal ExtraBold" panose="00000800000000000000" pitchFamily="2" charset="-78"/>
              </a:rPr>
              <a:t>behavior or actions, but the leader will demonstrate them</a:t>
            </a:r>
            <a:r>
              <a:rPr lang="en-US" sz="2400" b="1" dirty="0">
                <a:solidFill>
                  <a:srgbClr val="0A1F61"/>
                </a:solidFill>
                <a:latin typeface="Tajawal ExtraBold" panose="00000800000000000000" pitchFamily="2" charset="-78"/>
                <a:cs typeface="Tajawal ExtraBold" panose="00000800000000000000" pitchFamily="2" charset="-78"/>
              </a:rPr>
              <a:t>, and </a:t>
            </a:r>
            <a:r>
              <a:rPr lang="en-US" sz="2400" b="1" dirty="0">
                <a:solidFill>
                  <a:srgbClr val="FF0000"/>
                </a:solidFill>
                <a:latin typeface="Tajawal ExtraBold" panose="00000800000000000000" pitchFamily="2" charset="-78"/>
                <a:cs typeface="Tajawal ExtraBold" panose="00000800000000000000" pitchFamily="2" charset="-78"/>
              </a:rPr>
              <a:t>expect or imply that others will follow</a:t>
            </a:r>
            <a:r>
              <a:rPr lang="en-US" sz="2400" b="1" dirty="0">
                <a:solidFill>
                  <a:srgbClr val="0A1F61"/>
                </a:solidFill>
                <a:latin typeface="Tajawal ExtraBold" panose="00000800000000000000" pitchFamily="2" charset="-78"/>
                <a:cs typeface="Tajawal ExtraBold" panose="00000800000000000000" pitchFamily="2" charset="-78"/>
              </a:rPr>
              <a:t>.</a:t>
            </a:r>
          </a:p>
        </p:txBody>
      </p:sp>
    </p:spTree>
    <p:extLst>
      <p:ext uri="{BB962C8B-B14F-4D97-AF65-F5344CB8AC3E}">
        <p14:creationId xmlns:p14="http://schemas.microsoft.com/office/powerpoint/2010/main" val="9824238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4001416"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Methods of leadership</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W4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764634" y="1346419"/>
            <a:ext cx="11182026" cy="4426340"/>
          </a:xfrm>
          <a:prstGeom prst="rect">
            <a:avLst/>
          </a:prstGeom>
          <a:noFill/>
        </p:spPr>
        <p:txBody>
          <a:bodyPr wrap="square" rtlCol="0">
            <a:spAutoFit/>
          </a:bodyPr>
          <a:lstStyle/>
          <a:p>
            <a:pPr marL="974725" indent="-457200" algn="just">
              <a:lnSpc>
                <a:spcPts val="3800"/>
              </a:lnSpc>
              <a:buFont typeface="Wingdings" panose="05000000000000000000" pitchFamily="2" charset="2"/>
              <a:buChar char="q"/>
            </a:pPr>
            <a:r>
              <a:rPr lang="en-US" sz="2400" b="1" dirty="0">
                <a:solidFill>
                  <a:srgbClr val="C00000"/>
                </a:solidFill>
                <a:latin typeface="Tajawal ExtraBold" panose="00000800000000000000" pitchFamily="2" charset="-78"/>
                <a:cs typeface="Tajawal ExtraBold" panose="00000800000000000000" pitchFamily="2" charset="-78"/>
              </a:rPr>
              <a:t>Persuasion</a:t>
            </a:r>
            <a:r>
              <a:rPr lang="ar-EG" sz="2400" b="1" dirty="0">
                <a:solidFill>
                  <a:srgbClr val="C00000"/>
                </a:solidFill>
                <a:latin typeface="Tajawal ExtraBold" panose="00000800000000000000" pitchFamily="2" charset="-78"/>
                <a:cs typeface="Tajawal ExtraBold" panose="00000800000000000000" pitchFamily="2" charset="-78"/>
              </a:rPr>
              <a:t> إقناع </a:t>
            </a:r>
            <a:r>
              <a:rPr lang="en-US" sz="2400" b="1" dirty="0">
                <a:solidFill>
                  <a:srgbClr val="C00000"/>
                </a:solidFill>
                <a:latin typeface="Tajawal ExtraBold" panose="00000800000000000000" pitchFamily="2" charset="-78"/>
                <a:cs typeface="Tajawal ExtraBold" panose="00000800000000000000" pitchFamily="2" charset="-78"/>
              </a:rPr>
              <a:t>.</a:t>
            </a:r>
            <a:r>
              <a:rPr lang="en-US" sz="2400" b="1" dirty="0">
                <a:solidFill>
                  <a:srgbClr val="0A1F61"/>
                </a:solidFill>
                <a:latin typeface="Tajawal ExtraBold" panose="00000800000000000000" pitchFamily="2" charset="-78"/>
                <a:cs typeface="Tajawal ExtraBold" panose="00000800000000000000" pitchFamily="2" charset="-78"/>
              </a:rPr>
              <a:t> The leader convinces people through argument, reasoning, selling techniques, or other persuasive methods that what the leader wants is, in fact, the best course, or in line with what they want to do.</a:t>
            </a:r>
          </a:p>
          <a:p>
            <a:pPr marL="974725" indent="-457200" algn="just">
              <a:lnSpc>
                <a:spcPts val="3800"/>
              </a:lnSpc>
              <a:buFont typeface="Wingdings" panose="05000000000000000000" pitchFamily="2" charset="2"/>
              <a:buChar char="q"/>
            </a:pPr>
            <a:r>
              <a:rPr lang="en-US" sz="2400" b="1" dirty="0">
                <a:solidFill>
                  <a:srgbClr val="C00000"/>
                </a:solidFill>
                <a:latin typeface="Tajawal ExtraBold" panose="00000800000000000000" pitchFamily="2" charset="-78"/>
                <a:cs typeface="Tajawal ExtraBold" panose="00000800000000000000" pitchFamily="2" charset="-78"/>
              </a:rPr>
              <a:t>Sharing power</a:t>
            </a:r>
            <a:r>
              <a:rPr lang="ar-EG" sz="2400" b="1" dirty="0">
                <a:solidFill>
                  <a:srgbClr val="C00000"/>
                </a:solidFill>
                <a:latin typeface="Tajawal ExtraBold" panose="00000800000000000000" pitchFamily="2" charset="-78"/>
                <a:cs typeface="Tajawal ExtraBold" panose="00000800000000000000" pitchFamily="2" charset="-78"/>
              </a:rPr>
              <a:t> تقاسم السلطة </a:t>
            </a:r>
            <a:r>
              <a:rPr lang="en-US" sz="2400" b="1" dirty="0">
                <a:solidFill>
                  <a:srgbClr val="C00000"/>
                </a:solidFill>
                <a:latin typeface="Tajawal ExtraBold" panose="00000800000000000000" pitchFamily="2" charset="-78"/>
                <a:cs typeface="Tajawal ExtraBold" panose="00000800000000000000" pitchFamily="2" charset="-78"/>
              </a:rPr>
              <a:t>. </a:t>
            </a:r>
            <a:r>
              <a:rPr lang="en-US" sz="2400" b="1" dirty="0">
                <a:solidFill>
                  <a:srgbClr val="0A1F61"/>
                </a:solidFill>
                <a:latin typeface="Tajawal ExtraBold" panose="00000800000000000000" pitchFamily="2" charset="-78"/>
                <a:cs typeface="Tajawal ExtraBold" panose="00000800000000000000" pitchFamily="2" charset="-78"/>
              </a:rPr>
              <a:t>Some leaders choose to exercise at least some leadership through the other stakeholders in the organization. In this situation they may give up some personal power in return for what they see as more ownership of decisions, goals, and the organization itself by those involved in the decision-making process.</a:t>
            </a:r>
          </a:p>
        </p:txBody>
      </p:sp>
    </p:spTree>
    <p:extLst>
      <p:ext uri="{BB962C8B-B14F-4D97-AF65-F5344CB8AC3E}">
        <p14:creationId xmlns:p14="http://schemas.microsoft.com/office/powerpoint/2010/main" val="223664052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4001416"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Methods of leadership</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W4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764634" y="1346419"/>
            <a:ext cx="11182026" cy="4426340"/>
          </a:xfrm>
          <a:prstGeom prst="rect">
            <a:avLst/>
          </a:prstGeom>
          <a:noFill/>
        </p:spPr>
        <p:txBody>
          <a:bodyPr wrap="square" rtlCol="0">
            <a:spAutoFit/>
          </a:bodyPr>
          <a:lstStyle/>
          <a:p>
            <a:pPr marL="974725" indent="-457200" algn="just">
              <a:lnSpc>
                <a:spcPts val="3800"/>
              </a:lnSpc>
              <a:buFont typeface="Wingdings" panose="05000000000000000000" pitchFamily="2" charset="2"/>
              <a:buChar char="q"/>
            </a:pPr>
            <a:r>
              <a:rPr lang="en-US" sz="2400" b="1" dirty="0">
                <a:solidFill>
                  <a:srgbClr val="C00000"/>
                </a:solidFill>
                <a:latin typeface="Tajawal ExtraBold" panose="00000800000000000000" pitchFamily="2" charset="-78"/>
                <a:cs typeface="Tajawal ExtraBold" panose="00000800000000000000" pitchFamily="2" charset="-78"/>
              </a:rPr>
              <a:t>Charisma</a:t>
            </a:r>
            <a:r>
              <a:rPr lang="ar-EG" sz="2400" b="1" dirty="0">
                <a:solidFill>
                  <a:srgbClr val="C00000"/>
                </a:solidFill>
                <a:latin typeface="Tajawal ExtraBold" panose="00000800000000000000" pitchFamily="2" charset="-78"/>
                <a:cs typeface="Tajawal ExtraBold" panose="00000800000000000000" pitchFamily="2" charset="-78"/>
              </a:rPr>
              <a:t> جاذبية</a:t>
            </a:r>
            <a:r>
              <a:rPr lang="en-US" sz="2400" b="1" dirty="0">
                <a:solidFill>
                  <a:srgbClr val="C00000"/>
                </a:solidFill>
                <a:latin typeface="Tajawal ExtraBold" panose="00000800000000000000" pitchFamily="2" charset="-78"/>
                <a:cs typeface="Tajawal ExtraBold" panose="00000800000000000000" pitchFamily="2" charset="-78"/>
              </a:rPr>
              <a:t>. </a:t>
            </a:r>
            <a:r>
              <a:rPr lang="en-US" sz="2400" b="1" dirty="0">
                <a:solidFill>
                  <a:srgbClr val="0A1F61"/>
                </a:solidFill>
                <a:latin typeface="Tajawal ExtraBold" panose="00000800000000000000" pitchFamily="2" charset="-78"/>
                <a:cs typeface="Tajawal ExtraBold" panose="00000800000000000000" pitchFamily="2" charset="-78"/>
              </a:rPr>
              <a:t>Some leaders are charismatic enough to simply pull others along by the power of their personalities alone. They may, in fact, advocate</a:t>
            </a:r>
            <a:r>
              <a:rPr lang="ar-EG" sz="2400" b="1" dirty="0">
                <a:solidFill>
                  <a:srgbClr val="0A1F61"/>
                </a:solidFill>
                <a:latin typeface="Tajawal ExtraBold" panose="00000800000000000000" pitchFamily="2" charset="-78"/>
                <a:cs typeface="Tajawal ExtraBold" panose="00000800000000000000" pitchFamily="2" charset="-78"/>
              </a:rPr>
              <a:t> يدافع عن</a:t>
            </a:r>
            <a:r>
              <a:rPr lang="en-US" sz="2400" b="1" dirty="0">
                <a:solidFill>
                  <a:srgbClr val="0A1F61"/>
                </a:solidFill>
                <a:latin typeface="Tajawal ExtraBold" panose="00000800000000000000" pitchFamily="2" charset="-78"/>
                <a:cs typeface="Tajawal ExtraBold" panose="00000800000000000000" pitchFamily="2" charset="-78"/>
              </a:rPr>
              <a:t> and accomplish</a:t>
            </a:r>
            <a:r>
              <a:rPr lang="ar-EG" sz="2400" b="1" dirty="0">
                <a:solidFill>
                  <a:srgbClr val="0A1F61"/>
                </a:solidFill>
                <a:latin typeface="Tajawal ExtraBold" panose="00000800000000000000" pitchFamily="2" charset="-78"/>
                <a:cs typeface="Tajawal ExtraBold" panose="00000800000000000000" pitchFamily="2" charset="-78"/>
              </a:rPr>
              <a:t> ينجز</a:t>
            </a:r>
            <a:r>
              <a:rPr lang="en-US" sz="2400" b="1" dirty="0">
                <a:solidFill>
                  <a:srgbClr val="0A1F61"/>
                </a:solidFill>
                <a:latin typeface="Tajawal ExtraBold" panose="00000800000000000000" pitchFamily="2" charset="-78"/>
                <a:cs typeface="Tajawal ExtraBold" panose="00000800000000000000" pitchFamily="2" charset="-78"/>
              </a:rPr>
              <a:t> wonderful things, but they do it through people's loyalty to and awe of them</a:t>
            </a:r>
            <a:r>
              <a:rPr lang="ar-EG" sz="2400" b="1" dirty="0">
                <a:solidFill>
                  <a:srgbClr val="0A1F61"/>
                </a:solidFill>
                <a:latin typeface="Tajawal ExtraBold" panose="00000800000000000000" pitchFamily="2" charset="-78"/>
                <a:cs typeface="Tajawal ExtraBold" panose="00000800000000000000" pitchFamily="2" charset="-78"/>
              </a:rPr>
              <a:t> الولاء لهم والرهبة منهم</a:t>
            </a:r>
            <a:r>
              <a:rPr lang="en-US" sz="2400" b="1" dirty="0">
                <a:solidFill>
                  <a:srgbClr val="0A1F61"/>
                </a:solidFill>
                <a:latin typeface="Tajawal ExtraBold" panose="00000800000000000000" pitchFamily="2" charset="-78"/>
                <a:cs typeface="Tajawal ExtraBold" panose="00000800000000000000" pitchFamily="2" charset="-78"/>
              </a:rPr>
              <a:t>.</a:t>
            </a:r>
          </a:p>
          <a:p>
            <a:pPr marL="974725" indent="-457200" algn="just">
              <a:lnSpc>
                <a:spcPts val="3800"/>
              </a:lnSpc>
              <a:buFont typeface="Wingdings" panose="05000000000000000000" pitchFamily="2" charset="2"/>
              <a:buChar char="q"/>
            </a:pPr>
            <a:r>
              <a:rPr lang="en-US" sz="2400" b="1" dirty="0">
                <a:solidFill>
                  <a:srgbClr val="C00000"/>
                </a:solidFill>
                <a:latin typeface="Tajawal ExtraBold" panose="00000800000000000000" pitchFamily="2" charset="-78"/>
                <a:cs typeface="Tajawal ExtraBold" panose="00000800000000000000" pitchFamily="2" charset="-78"/>
              </a:rPr>
              <a:t>Involving followers in the goal</a:t>
            </a:r>
            <a:r>
              <a:rPr lang="ar-EG" sz="2400" b="1" dirty="0">
                <a:solidFill>
                  <a:srgbClr val="C00000"/>
                </a:solidFill>
                <a:latin typeface="Tajawal ExtraBold" panose="00000800000000000000" pitchFamily="2" charset="-78"/>
                <a:cs typeface="Tajawal ExtraBold" panose="00000800000000000000" pitchFamily="2" charset="-78"/>
              </a:rPr>
              <a:t> إشراك الأتباع في الهدف </a:t>
            </a:r>
            <a:r>
              <a:rPr lang="en-US" sz="2400" b="1" dirty="0">
                <a:solidFill>
                  <a:srgbClr val="C00000"/>
                </a:solidFill>
                <a:latin typeface="Tajawal ExtraBold" panose="00000800000000000000" pitchFamily="2" charset="-78"/>
                <a:cs typeface="Tajawal ExtraBold" panose="00000800000000000000" pitchFamily="2" charset="-78"/>
              </a:rPr>
              <a:t>. </a:t>
            </a:r>
            <a:r>
              <a:rPr lang="en-US" sz="2400" b="1" dirty="0">
                <a:solidFill>
                  <a:srgbClr val="0A1F61"/>
                </a:solidFill>
                <a:latin typeface="Tajawal ExtraBold" panose="00000800000000000000" pitchFamily="2" charset="-78"/>
                <a:cs typeface="Tajawal ExtraBold" panose="00000800000000000000" pitchFamily="2" charset="-78"/>
              </a:rPr>
              <a:t>The leader gets others to buy into the </a:t>
            </a:r>
            <a:r>
              <a:rPr lang="en-US" sz="2400" b="1" dirty="0">
                <a:solidFill>
                  <a:srgbClr val="FF0000"/>
                </a:solidFill>
                <a:latin typeface="Tajawal ExtraBold" panose="00000800000000000000" pitchFamily="2" charset="-78"/>
                <a:cs typeface="Tajawal ExtraBold" panose="00000800000000000000" pitchFamily="2" charset="-78"/>
              </a:rPr>
              <a:t>vision</a:t>
            </a:r>
            <a:r>
              <a:rPr lang="en-US" sz="2400" b="1" dirty="0">
                <a:solidFill>
                  <a:srgbClr val="0A1F61"/>
                </a:solidFill>
                <a:latin typeface="Tajawal ExtraBold" panose="00000800000000000000" pitchFamily="2" charset="-78"/>
                <a:cs typeface="Tajawal ExtraBold" panose="00000800000000000000" pitchFamily="2" charset="-78"/>
              </a:rPr>
              <a:t> for the organization, and to make it their own. The leader may accomplish this through charisma, through the force of the belief in power and rightness of the vision, or through the nature of the vision itself.</a:t>
            </a:r>
          </a:p>
        </p:txBody>
      </p:sp>
    </p:spTree>
    <p:extLst>
      <p:ext uri="{BB962C8B-B14F-4D97-AF65-F5344CB8AC3E}">
        <p14:creationId xmlns:p14="http://schemas.microsoft.com/office/powerpoint/2010/main" val="183013416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4001416"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Methods of leadership</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W4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890649" y="1412828"/>
            <a:ext cx="10557164" cy="3939027"/>
          </a:xfrm>
          <a:prstGeom prst="rect">
            <a:avLst/>
          </a:prstGeom>
          <a:noFill/>
        </p:spPr>
        <p:txBody>
          <a:bodyPr wrap="square" rtlCol="0">
            <a:spAutoFit/>
          </a:bodyPr>
          <a:lstStyle/>
          <a:p>
            <a:pPr marL="974725" indent="-457200" algn="just">
              <a:lnSpc>
                <a:spcPts val="3800"/>
              </a:lnSpc>
              <a:buFont typeface="Wingdings" panose="05000000000000000000" pitchFamily="2" charset="2"/>
              <a:buChar char="q"/>
            </a:pPr>
            <a:r>
              <a:rPr lang="en-US" sz="2400" b="1" dirty="0">
                <a:solidFill>
                  <a:srgbClr val="C00000"/>
                </a:solidFill>
                <a:latin typeface="Tajawal ExtraBold" panose="00000800000000000000" pitchFamily="2" charset="-78"/>
                <a:cs typeface="Tajawal ExtraBold" panose="00000800000000000000" pitchFamily="2" charset="-78"/>
              </a:rPr>
              <a:t>Various combinations of these and other methods.</a:t>
            </a:r>
          </a:p>
          <a:p>
            <a:pPr marL="1431925" lvl="1" indent="-457200" algn="just">
              <a:lnSpc>
                <a:spcPts val="38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The combination of the leader's and organization's conception of leadership and the leader's way of leading does much to define leadership style. In addition, the characteristics of the leadership are almost always reflected in the relationships within and among the staff, participants, Board, and others related to the organization, as well as in its policies, procedures, and program. </a:t>
            </a:r>
          </a:p>
        </p:txBody>
      </p:sp>
    </p:spTree>
    <p:extLst>
      <p:ext uri="{BB962C8B-B14F-4D97-AF65-F5344CB8AC3E}">
        <p14:creationId xmlns:p14="http://schemas.microsoft.com/office/powerpoint/2010/main" val="236617628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9" name="Rectangle 73">
            <a:extLst>
              <a:ext uri="{FF2B5EF4-FFF2-40B4-BE49-F238E27FC236}">
                <a16:creationId xmlns:a16="http://schemas.microsoft.com/office/drawing/2014/main" id="{398F3DEE-0E56-499F-AFAE-C2DA7C2C81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1" name="Rectangle 75">
            <a:extLst>
              <a:ext uri="{FF2B5EF4-FFF2-40B4-BE49-F238E27FC236}">
                <a16:creationId xmlns:a16="http://schemas.microsoft.com/office/drawing/2014/main" id="{E85CCF60-79A2-440A-86A2-1A64A59F7B5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7539" y="1417538"/>
            <a:ext cx="6875818" cy="4040744"/>
          </a:xfrm>
          <a:prstGeom prst="rect">
            <a:avLst/>
          </a:prstGeom>
          <a:gradFill>
            <a:gsLst>
              <a:gs pos="11000">
                <a:srgbClr val="000000"/>
              </a:gs>
              <a:gs pos="100000">
                <a:schemeClr val="accent1">
                  <a:lumMod val="75000"/>
                </a:schemeClr>
              </a:gs>
            </a:gsLst>
            <a:lin ang="18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8" name="Rectangle 77">
            <a:extLst>
              <a:ext uri="{FF2B5EF4-FFF2-40B4-BE49-F238E27FC236}">
                <a16:creationId xmlns:a16="http://schemas.microsoft.com/office/drawing/2014/main" id="{3F2162BA-EECD-43E0-99D9-C00B19482E5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57200" y="8482"/>
            <a:ext cx="3568276" cy="6858000"/>
          </a:xfrm>
          <a:prstGeom prst="rect">
            <a:avLst/>
          </a:prstGeom>
          <a:gradFill>
            <a:gsLst>
              <a:gs pos="0">
                <a:schemeClr val="accent1">
                  <a:alpha val="32000"/>
                </a:schemeClr>
              </a:gs>
              <a:gs pos="70000">
                <a:srgbClr val="000000">
                  <a:alpha val="0"/>
                </a:srgbClr>
              </a:gs>
            </a:gsLst>
            <a:lin ang="6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0" name="Freeform: Shape 79">
            <a:extLst>
              <a:ext uri="{FF2B5EF4-FFF2-40B4-BE49-F238E27FC236}">
                <a16:creationId xmlns:a16="http://schemas.microsoft.com/office/drawing/2014/main" id="{160DB805-F71F-46BB-A8CC-74F6D8306F9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6097846">
            <a:off x="-747355" y="1201312"/>
            <a:ext cx="4808302" cy="4088666"/>
          </a:xfrm>
          <a:custGeom>
            <a:avLst/>
            <a:gdLst>
              <a:gd name="connsiteX0" fmla="*/ 48844 w 4808302"/>
              <a:gd name="connsiteY0" fmla="*/ 2888671 h 4088666"/>
              <a:gd name="connsiteX1" fmla="*/ 0 w 4808302"/>
              <a:gd name="connsiteY1" fmla="*/ 2404151 h 4088666"/>
              <a:gd name="connsiteX2" fmla="*/ 2404151 w 4808302"/>
              <a:gd name="connsiteY2" fmla="*/ 0 h 4088666"/>
              <a:gd name="connsiteX3" fmla="*/ 4808302 w 4808302"/>
              <a:gd name="connsiteY3" fmla="*/ 2404151 h 4088666"/>
              <a:gd name="connsiteX4" fmla="*/ 4700216 w 4808302"/>
              <a:gd name="connsiteY4" fmla="*/ 3119072 h 4088666"/>
              <a:gd name="connsiteX5" fmla="*/ 4643143 w 4808302"/>
              <a:gd name="connsiteY5" fmla="*/ 3275009 h 4088666"/>
              <a:gd name="connsiteX6" fmla="*/ 690093 w 4808302"/>
              <a:gd name="connsiteY6" fmla="*/ 4088666 h 4088666"/>
              <a:gd name="connsiteX7" fmla="*/ 548991 w 4808302"/>
              <a:gd name="connsiteY7" fmla="*/ 3933414 h 4088666"/>
              <a:gd name="connsiteX8" fmla="*/ 48844 w 4808302"/>
              <a:gd name="connsiteY8" fmla="*/ 2888671 h 40886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808302" h="4088666">
                <a:moveTo>
                  <a:pt x="48844" y="2888671"/>
                </a:moveTo>
                <a:cubicBezTo>
                  <a:pt x="16818" y="2732167"/>
                  <a:pt x="0" y="2570123"/>
                  <a:pt x="0" y="2404151"/>
                </a:cubicBezTo>
                <a:cubicBezTo>
                  <a:pt x="0" y="1076375"/>
                  <a:pt x="1076375" y="0"/>
                  <a:pt x="2404151" y="0"/>
                </a:cubicBezTo>
                <a:cubicBezTo>
                  <a:pt x="3731927" y="0"/>
                  <a:pt x="4808302" y="1076375"/>
                  <a:pt x="4808302" y="2404151"/>
                </a:cubicBezTo>
                <a:cubicBezTo>
                  <a:pt x="4808302" y="2653109"/>
                  <a:pt x="4770461" y="2893229"/>
                  <a:pt x="4700216" y="3119072"/>
                </a:cubicBezTo>
                <a:lnTo>
                  <a:pt x="4643143" y="3275009"/>
                </a:lnTo>
                <a:lnTo>
                  <a:pt x="690093" y="4088666"/>
                </a:lnTo>
                <a:lnTo>
                  <a:pt x="548991" y="3933414"/>
                </a:lnTo>
                <a:cubicBezTo>
                  <a:pt x="304015" y="3636572"/>
                  <a:pt x="128908" y="3279932"/>
                  <a:pt x="48844" y="2888671"/>
                </a:cubicBezTo>
                <a:close/>
              </a:path>
            </a:pathLst>
          </a:custGeom>
          <a:gradFill>
            <a:gsLst>
              <a:gs pos="39000">
                <a:schemeClr val="accent1">
                  <a:lumMod val="60000"/>
                  <a:lumOff val="40000"/>
                  <a:alpha val="0"/>
                </a:schemeClr>
              </a:gs>
              <a:gs pos="100000">
                <a:schemeClr val="accent1">
                  <a:lumMod val="75000"/>
                  <a:alpha val="26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82" name="Rectangle 81">
            <a:extLst>
              <a:ext uri="{FF2B5EF4-FFF2-40B4-BE49-F238E27FC236}">
                <a16:creationId xmlns:a16="http://schemas.microsoft.com/office/drawing/2014/main" id="{6F91054C-3439-420E-88EB-F0A5637EC5C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159565" y="2659404"/>
            <a:ext cx="4355594" cy="4040742"/>
          </a:xfrm>
          <a:prstGeom prst="rect">
            <a:avLst/>
          </a:prstGeom>
          <a:gradFill>
            <a:gsLst>
              <a:gs pos="0">
                <a:schemeClr val="accent1">
                  <a:alpha val="24000"/>
                </a:schemeClr>
              </a:gs>
              <a:gs pos="100000">
                <a:schemeClr val="accent1">
                  <a:lumMod val="50000"/>
                  <a:alpha val="0"/>
                </a:schemeClr>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TextBox 7"/>
          <p:cNvSpPr txBox="1"/>
          <p:nvPr/>
        </p:nvSpPr>
        <p:spPr>
          <a:xfrm>
            <a:off x="673740" y="2759383"/>
            <a:ext cx="2895573" cy="2834223"/>
          </a:xfrm>
          <a:prstGeom prst="rect">
            <a:avLst/>
          </a:prstGeom>
        </p:spPr>
        <p:txBody>
          <a:bodyPr vert="horz" lIns="91440" tIns="45720" rIns="91440" bIns="45720" rtlCol="0" anchor="t">
            <a:normAutofit/>
          </a:bodyPr>
          <a:lstStyle/>
          <a:p>
            <a:pPr>
              <a:lnSpc>
                <a:spcPct val="90000"/>
              </a:lnSpc>
              <a:spcBef>
                <a:spcPct val="0"/>
              </a:spcBef>
              <a:spcAft>
                <a:spcPts val="600"/>
              </a:spcAft>
            </a:pPr>
            <a:r>
              <a:rPr lang="en-US" sz="4000" b="1" dirty="0">
                <a:solidFill>
                  <a:srgbClr val="FFFFFF"/>
                </a:solidFill>
                <a:latin typeface="+mj-lt"/>
                <a:ea typeface="+mj-ea"/>
                <a:cs typeface="+mj-cs"/>
              </a:rPr>
              <a:t>W4 Lecture</a:t>
            </a:r>
          </a:p>
        </p:txBody>
      </p:sp>
      <p:pic>
        <p:nvPicPr>
          <p:cNvPr id="4" name="Picture 3"/>
          <p:cNvPicPr>
            <a:picLocks noChangeAspect="1"/>
          </p:cNvPicPr>
          <p:nvPr/>
        </p:nvPicPr>
        <p:blipFill>
          <a:blip r:embed="rId2"/>
          <a:stretch>
            <a:fillRect/>
          </a:stretch>
        </p:blipFill>
        <p:spPr>
          <a:xfrm>
            <a:off x="4459394" y="1385730"/>
            <a:ext cx="221078" cy="2503561"/>
          </a:xfrm>
          <a:prstGeom prst="rect">
            <a:avLst/>
          </a:prstGeom>
        </p:spPr>
      </p:pic>
      <p:pic>
        <p:nvPicPr>
          <p:cNvPr id="5" name="Picture 4"/>
          <p:cNvPicPr>
            <a:picLocks noChangeAspect="1"/>
          </p:cNvPicPr>
          <p:nvPr/>
        </p:nvPicPr>
        <p:blipFill>
          <a:blip r:embed="rId2"/>
          <a:stretch>
            <a:fillRect/>
          </a:stretch>
        </p:blipFill>
        <p:spPr>
          <a:xfrm>
            <a:off x="10531329" y="1385730"/>
            <a:ext cx="221078" cy="2503561"/>
          </a:xfrm>
          <a:prstGeom prst="rect">
            <a:avLst/>
          </a:prstGeom>
        </p:spPr>
      </p:pic>
      <p:pic>
        <p:nvPicPr>
          <p:cNvPr id="6" name="Picture 5">
            <a:extLst>
              <a:ext uri="{FF2B5EF4-FFF2-40B4-BE49-F238E27FC236}">
                <a16:creationId xmlns:a16="http://schemas.microsoft.com/office/drawing/2014/main" id="{3B7F1BF2-E887-4CD5-6C69-C01F9494BE8E}"/>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18334" y="102786"/>
            <a:ext cx="2756845" cy="2472193"/>
          </a:xfrm>
          <a:prstGeom prst="rect">
            <a:avLst/>
          </a:prstGeom>
          <a:solidFill>
            <a:schemeClr val="bg1">
              <a:alpha val="62000"/>
            </a:schemeClr>
          </a:solidFill>
        </p:spPr>
      </p:pic>
      <p:pic>
        <p:nvPicPr>
          <p:cNvPr id="7" name="Picture 6" descr="Graphical user interface, website&#10;&#10;Description automatically generated with medium confidence">
            <a:extLst>
              <a:ext uri="{FF2B5EF4-FFF2-40B4-BE49-F238E27FC236}">
                <a16:creationId xmlns:a16="http://schemas.microsoft.com/office/drawing/2014/main" id="{9314E486-AC15-EF46-F1CB-7FF44945DE34}"/>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468326" y="1385729"/>
            <a:ext cx="4470645" cy="2503561"/>
          </a:xfrm>
          <a:prstGeom prst="rect">
            <a:avLst/>
          </a:prstGeom>
        </p:spPr>
      </p:pic>
    </p:spTree>
    <p:extLst>
      <p:ext uri="{BB962C8B-B14F-4D97-AF65-F5344CB8AC3E}">
        <p14:creationId xmlns:p14="http://schemas.microsoft.com/office/powerpoint/2010/main" val="163277420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032369"/>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6841938"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 1. The Great Man Theory</a:t>
            </a:r>
            <a:r>
              <a:rPr lang="ar-EG" sz="2800" b="1" dirty="0">
                <a:solidFill>
                  <a:schemeClr val="bg1"/>
                </a:solidFill>
                <a:latin typeface="Tajawal Medium" panose="00000600000000000000" pitchFamily="2" charset="-78"/>
                <a:cs typeface="Tajawal Medium" panose="00000600000000000000" pitchFamily="2" charset="-78"/>
              </a:rPr>
              <a:t>نظرية الرجل العظيم </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W4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253690" y="1308743"/>
            <a:ext cx="10818985" cy="4777013"/>
          </a:xfrm>
          <a:prstGeom prst="rect">
            <a:avLst/>
          </a:prstGeom>
          <a:noFill/>
        </p:spPr>
        <p:txBody>
          <a:bodyPr wrap="square" rtlCol="0">
            <a:spAutoFit/>
          </a:bodyPr>
          <a:lstStyle/>
          <a:p>
            <a:pPr marL="974725" indent="-457200">
              <a:lnSpc>
                <a:spcPts val="37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One of the first theories on leadership makes </a:t>
            </a:r>
            <a:r>
              <a:rPr lang="en-US" sz="2400" b="1" dirty="0">
                <a:solidFill>
                  <a:srgbClr val="FF0000"/>
                </a:solidFill>
                <a:latin typeface="Tajawal ExtraBold" panose="00000800000000000000" pitchFamily="2" charset="-78"/>
                <a:cs typeface="Tajawal ExtraBold" panose="00000800000000000000" pitchFamily="2" charset="-78"/>
              </a:rPr>
              <a:t>the assumption </a:t>
            </a:r>
            <a:r>
              <a:rPr lang="en-US" sz="2400" b="1" dirty="0">
                <a:solidFill>
                  <a:srgbClr val="0A1F61"/>
                </a:solidFill>
                <a:latin typeface="Tajawal ExtraBold" panose="00000800000000000000" pitchFamily="2" charset="-78"/>
                <a:cs typeface="Tajawal ExtraBold" panose="00000800000000000000" pitchFamily="2" charset="-78"/>
              </a:rPr>
              <a:t>that </a:t>
            </a:r>
            <a:r>
              <a:rPr lang="en-US" sz="2400" b="1" dirty="0">
                <a:solidFill>
                  <a:srgbClr val="FF0000"/>
                </a:solidFill>
                <a:latin typeface="Tajawal ExtraBold" panose="00000800000000000000" pitchFamily="2" charset="-78"/>
                <a:cs typeface="Tajawal ExtraBold" panose="00000800000000000000" pitchFamily="2" charset="-78"/>
              </a:rPr>
              <a:t>these qualities are inherent</a:t>
            </a:r>
            <a:r>
              <a:rPr lang="en-US" sz="2400" b="1" dirty="0">
                <a:solidFill>
                  <a:srgbClr val="0A1F61"/>
                </a:solidFill>
                <a:latin typeface="Tajawal ExtraBold" panose="00000800000000000000" pitchFamily="2" charset="-78"/>
                <a:cs typeface="Tajawal ExtraBold" panose="00000800000000000000" pitchFamily="2" charset="-78"/>
              </a:rPr>
              <a:t>, which indicates that leaders are born, not created, and cannot be learned. This hypothesis asserts that a leader has certain innate</a:t>
            </a:r>
            <a:r>
              <a:rPr lang="ar-EG" sz="2400" b="1" dirty="0">
                <a:solidFill>
                  <a:srgbClr val="0A1F61"/>
                </a:solidFill>
                <a:latin typeface="Tajawal ExtraBold" panose="00000800000000000000" pitchFamily="2" charset="-78"/>
                <a:cs typeface="Tajawal ExtraBold" panose="00000800000000000000" pitchFamily="2" charset="-78"/>
              </a:rPr>
              <a:t>فطري</a:t>
            </a:r>
            <a:r>
              <a:rPr lang="en-US" sz="2400" b="1" dirty="0">
                <a:solidFill>
                  <a:srgbClr val="0A1F61"/>
                </a:solidFill>
                <a:latin typeface="Tajawal ExtraBold" panose="00000800000000000000" pitchFamily="2" charset="-78"/>
                <a:cs typeface="Tajawal ExtraBold" panose="00000800000000000000" pitchFamily="2" charset="-78"/>
              </a:rPr>
              <a:t> human characteristics, such as:</a:t>
            </a:r>
            <a:endParaRPr lang="en-US" sz="2000" b="1" dirty="0">
              <a:solidFill>
                <a:srgbClr val="0A1F61"/>
              </a:solidFill>
              <a:latin typeface="Tajawal ExtraBold" panose="00000800000000000000" pitchFamily="2" charset="-78"/>
              <a:cs typeface="Tajawal ExtraBold" panose="00000800000000000000" pitchFamily="2" charset="-78"/>
            </a:endParaRPr>
          </a:p>
          <a:p>
            <a:pPr marL="973138" lvl="2" indent="-284163">
              <a:lnSpc>
                <a:spcPts val="3700"/>
              </a:lnSpc>
              <a:buFont typeface="Wingdings" panose="05000000000000000000" pitchFamily="2" charset="2"/>
              <a:buChar char="§"/>
            </a:pPr>
            <a:r>
              <a:rPr lang="en-US" sz="2000" b="1" dirty="0">
                <a:solidFill>
                  <a:srgbClr val="0A1F61"/>
                </a:solidFill>
                <a:latin typeface="Tajawal ExtraBold" panose="00000800000000000000" pitchFamily="2" charset="-78"/>
                <a:cs typeface="Tajawal ExtraBold" panose="00000800000000000000" pitchFamily="2" charset="-78"/>
              </a:rPr>
              <a:t>Glamour</a:t>
            </a:r>
          </a:p>
          <a:p>
            <a:pPr marL="973138" lvl="2" indent="-284163">
              <a:lnSpc>
                <a:spcPts val="3700"/>
              </a:lnSpc>
              <a:buFont typeface="Wingdings" panose="05000000000000000000" pitchFamily="2" charset="2"/>
              <a:buChar char="§"/>
            </a:pPr>
            <a:r>
              <a:rPr lang="en-US" sz="2000" b="1" dirty="0">
                <a:solidFill>
                  <a:srgbClr val="0A1F61"/>
                </a:solidFill>
                <a:latin typeface="Tajawal ExtraBold" panose="00000800000000000000" pitchFamily="2" charset="-78"/>
                <a:cs typeface="Tajawal ExtraBold" panose="00000800000000000000" pitchFamily="2" charset="-78"/>
              </a:rPr>
              <a:t>Decisive</a:t>
            </a:r>
          </a:p>
          <a:p>
            <a:pPr marL="973138" lvl="2" indent="-284163">
              <a:lnSpc>
                <a:spcPts val="3700"/>
              </a:lnSpc>
              <a:buFont typeface="Wingdings" panose="05000000000000000000" pitchFamily="2" charset="2"/>
              <a:buChar char="§"/>
            </a:pPr>
            <a:r>
              <a:rPr lang="en-US" sz="2000" b="1" dirty="0">
                <a:solidFill>
                  <a:srgbClr val="0A1F61"/>
                </a:solidFill>
                <a:latin typeface="Tajawal ExtraBold" panose="00000800000000000000" pitchFamily="2" charset="-78"/>
                <a:cs typeface="Tajawal ExtraBold" panose="00000800000000000000" pitchFamily="2" charset="-78"/>
              </a:rPr>
              <a:t>Wisdom</a:t>
            </a:r>
          </a:p>
          <a:p>
            <a:pPr marL="973138" lvl="2" indent="-284163">
              <a:lnSpc>
                <a:spcPts val="3700"/>
              </a:lnSpc>
              <a:buFont typeface="Wingdings" panose="05000000000000000000" pitchFamily="2" charset="2"/>
              <a:buChar char="§"/>
            </a:pPr>
            <a:r>
              <a:rPr lang="en-US" sz="2000" b="1" dirty="0">
                <a:solidFill>
                  <a:srgbClr val="0A1F61"/>
                </a:solidFill>
                <a:latin typeface="Tajawal ExtraBold" panose="00000800000000000000" pitchFamily="2" charset="-78"/>
                <a:cs typeface="Tajawal ExtraBold" panose="00000800000000000000" pitchFamily="2" charset="-78"/>
              </a:rPr>
              <a:t>Daring</a:t>
            </a:r>
          </a:p>
          <a:p>
            <a:pPr marL="973138" lvl="2" indent="-284163">
              <a:lnSpc>
                <a:spcPts val="3700"/>
              </a:lnSpc>
              <a:buFont typeface="Wingdings" panose="05000000000000000000" pitchFamily="2" charset="2"/>
              <a:buChar char="§"/>
            </a:pPr>
            <a:r>
              <a:rPr lang="en-US" sz="2000" b="1" dirty="0">
                <a:solidFill>
                  <a:srgbClr val="0A1F61"/>
                </a:solidFill>
                <a:latin typeface="Tajawal ExtraBold" panose="00000800000000000000" pitchFamily="2" charset="-78"/>
                <a:cs typeface="Tajawal ExtraBold" panose="00000800000000000000" pitchFamily="2" charset="-78"/>
              </a:rPr>
              <a:t>Assertiveness</a:t>
            </a:r>
          </a:p>
          <a:p>
            <a:pPr marL="973138" lvl="2" indent="-284163">
              <a:lnSpc>
                <a:spcPts val="3700"/>
              </a:lnSpc>
              <a:buFont typeface="Wingdings" panose="05000000000000000000" pitchFamily="2" charset="2"/>
              <a:buChar char="§"/>
            </a:pPr>
            <a:r>
              <a:rPr lang="en-US" sz="2000" b="1" dirty="0">
                <a:solidFill>
                  <a:srgbClr val="0A1F61"/>
                </a:solidFill>
                <a:latin typeface="Tajawal ExtraBold" panose="00000800000000000000" pitchFamily="2" charset="-78"/>
                <a:cs typeface="Tajawal ExtraBold" panose="00000800000000000000" pitchFamily="2" charset="-78"/>
              </a:rPr>
              <a:t>Appeal</a:t>
            </a:r>
          </a:p>
        </p:txBody>
      </p:sp>
      <p:pic>
        <p:nvPicPr>
          <p:cNvPr id="11" name="Picture 10" descr="Text&#10;&#10;Description automatically generated with low confidence">
            <a:extLst>
              <a:ext uri="{FF2B5EF4-FFF2-40B4-BE49-F238E27FC236}">
                <a16:creationId xmlns:a16="http://schemas.microsoft.com/office/drawing/2014/main" id="{47CAF82B-54A6-F418-40EC-0A5F1AB30C8F}"/>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5619550" y="3277591"/>
            <a:ext cx="6326533" cy="3450836"/>
          </a:xfrm>
          <a:prstGeom prst="rect">
            <a:avLst/>
          </a:prstGeom>
        </p:spPr>
      </p:pic>
      <p:sp>
        <p:nvSpPr>
          <p:cNvPr id="10" name="TextBox 9">
            <a:extLst>
              <a:ext uri="{FF2B5EF4-FFF2-40B4-BE49-F238E27FC236}">
                <a16:creationId xmlns:a16="http://schemas.microsoft.com/office/drawing/2014/main" id="{6B8B09A3-4444-BD3E-D6E8-72079DBF0191}"/>
              </a:ext>
            </a:extLst>
          </p:cNvPr>
          <p:cNvSpPr txBox="1"/>
          <p:nvPr/>
        </p:nvSpPr>
        <p:spPr>
          <a:xfrm>
            <a:off x="4149886" y="3248666"/>
            <a:ext cx="1072730" cy="2812629"/>
          </a:xfrm>
          <a:prstGeom prst="rect">
            <a:avLst/>
          </a:prstGeom>
          <a:noFill/>
        </p:spPr>
        <p:txBody>
          <a:bodyPr wrap="none" rtlCol="0">
            <a:spAutoFit/>
          </a:bodyPr>
          <a:lstStyle/>
          <a:p>
            <a:pPr marL="342900" indent="-342900" algn="r" rtl="1">
              <a:lnSpc>
                <a:spcPct val="150000"/>
              </a:lnSpc>
              <a:buFont typeface="Wingdings" panose="05000000000000000000" pitchFamily="2" charset="2"/>
              <a:buChar char="§"/>
            </a:pPr>
            <a:r>
              <a:rPr lang="ar-EG" sz="2000" b="1" dirty="0"/>
              <a:t>البهجة</a:t>
            </a:r>
            <a:endParaRPr lang="en-US" sz="2000" b="1" dirty="0"/>
          </a:p>
          <a:p>
            <a:pPr marL="342900" indent="-342900" algn="r" rtl="1">
              <a:lnSpc>
                <a:spcPct val="150000"/>
              </a:lnSpc>
              <a:buFont typeface="Wingdings" panose="05000000000000000000" pitchFamily="2" charset="2"/>
              <a:buChar char="§"/>
            </a:pPr>
            <a:r>
              <a:rPr lang="ar-EG" sz="2000" b="1" dirty="0"/>
              <a:t>حاسم</a:t>
            </a:r>
            <a:endParaRPr lang="en-US" sz="2000" b="1" dirty="0"/>
          </a:p>
          <a:p>
            <a:pPr marL="342900" indent="-342900" algn="r" rtl="1">
              <a:lnSpc>
                <a:spcPct val="150000"/>
              </a:lnSpc>
              <a:buFont typeface="Wingdings" panose="05000000000000000000" pitchFamily="2" charset="2"/>
              <a:buChar char="§"/>
            </a:pPr>
            <a:r>
              <a:rPr lang="ar-EG" sz="2000" b="1" dirty="0"/>
              <a:t>حكمة</a:t>
            </a:r>
            <a:endParaRPr lang="en-US" sz="2000" b="1" dirty="0"/>
          </a:p>
          <a:p>
            <a:pPr marL="342900" indent="-342900" algn="r" rtl="1">
              <a:lnSpc>
                <a:spcPct val="150000"/>
              </a:lnSpc>
              <a:buFont typeface="Wingdings" panose="05000000000000000000" pitchFamily="2" charset="2"/>
              <a:buChar char="§"/>
            </a:pPr>
            <a:r>
              <a:rPr lang="ar-EG" sz="2000" b="1" dirty="0"/>
              <a:t>جرأة</a:t>
            </a:r>
            <a:endParaRPr lang="en-US" sz="2000" b="1" dirty="0"/>
          </a:p>
          <a:p>
            <a:pPr marL="342900" indent="-342900" algn="r" rtl="1">
              <a:lnSpc>
                <a:spcPct val="150000"/>
              </a:lnSpc>
              <a:buFont typeface="Wingdings" panose="05000000000000000000" pitchFamily="2" charset="2"/>
              <a:buChar char="§"/>
            </a:pPr>
            <a:r>
              <a:rPr lang="ar-EG" sz="2000" b="1" dirty="0"/>
              <a:t>إصرار</a:t>
            </a:r>
            <a:endParaRPr lang="en-US" sz="2000" b="1" dirty="0"/>
          </a:p>
          <a:p>
            <a:pPr marL="342900" indent="-342900" algn="r" rtl="1">
              <a:lnSpc>
                <a:spcPct val="150000"/>
              </a:lnSpc>
              <a:buFont typeface="Wingdings" panose="05000000000000000000" pitchFamily="2" charset="2"/>
              <a:buChar char="§"/>
            </a:pPr>
            <a:r>
              <a:rPr lang="ar-EG" sz="2000" b="1" dirty="0"/>
              <a:t>جاذبية</a:t>
            </a:r>
            <a:endParaRPr lang="en-US" sz="2000" b="1" dirty="0"/>
          </a:p>
        </p:txBody>
      </p:sp>
    </p:spTree>
    <p:extLst>
      <p:ext uri="{BB962C8B-B14F-4D97-AF65-F5344CB8AC3E}">
        <p14:creationId xmlns:p14="http://schemas.microsoft.com/office/powerpoint/2010/main" val="197114272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032369"/>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6941324"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 1. The Great Man Theory </a:t>
            </a:r>
            <a:r>
              <a:rPr lang="ar-EG" sz="2800" b="1" dirty="0">
                <a:solidFill>
                  <a:schemeClr val="bg1"/>
                </a:solidFill>
                <a:latin typeface="Tajawal Medium" panose="00000600000000000000" pitchFamily="2" charset="-78"/>
                <a:cs typeface="Tajawal Medium" panose="00000600000000000000" pitchFamily="2" charset="-78"/>
              </a:rPr>
              <a:t>نظرية الرجل العظيم</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W4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253690" y="1308743"/>
            <a:ext cx="10818985" cy="4314130"/>
          </a:xfrm>
          <a:prstGeom prst="rect">
            <a:avLst/>
          </a:prstGeom>
          <a:noFill/>
        </p:spPr>
        <p:txBody>
          <a:bodyPr wrap="square" rtlCol="0">
            <a:spAutoFit/>
          </a:bodyPr>
          <a:lstStyle/>
          <a:p>
            <a:pPr marL="974725" indent="-457200">
              <a:lnSpc>
                <a:spcPts val="3700"/>
              </a:lnSpc>
              <a:buFont typeface="Wingdings" panose="05000000000000000000" pitchFamily="2" charset="2"/>
              <a:buChar char="q"/>
            </a:pPr>
            <a:r>
              <a:rPr lang="en-US" sz="2400" b="1" dirty="0">
                <a:solidFill>
                  <a:srgbClr val="FF0000"/>
                </a:solidFill>
                <a:latin typeface="Tajawal ExtraBold" panose="00000800000000000000" pitchFamily="2" charset="-78"/>
                <a:cs typeface="Tajawal ExtraBold" panose="00000800000000000000" pitchFamily="2" charset="-78"/>
              </a:rPr>
              <a:t>This viewpoint emphasizes the fact that individuals cannot be taught to be effective leaders</a:t>
            </a:r>
            <a:r>
              <a:rPr lang="en-US" sz="2400" b="1" dirty="0">
                <a:solidFill>
                  <a:srgbClr val="0A1F61"/>
                </a:solidFill>
                <a:latin typeface="Tajawal ExtraBold" panose="00000800000000000000" pitchFamily="2" charset="-78"/>
                <a:cs typeface="Tajawal ExtraBold" panose="00000800000000000000" pitchFamily="2" charset="-78"/>
              </a:rPr>
              <a:t>. It's a quality that either you have, or you don't. These abilities come naturally; thus, you cannot learn them or receive training in them. </a:t>
            </a:r>
          </a:p>
          <a:p>
            <a:pPr marL="974725" indent="-457200">
              <a:lnSpc>
                <a:spcPts val="37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In addition, the idea holds that </a:t>
            </a:r>
            <a:r>
              <a:rPr lang="en-US" sz="2400" b="1" dirty="0">
                <a:solidFill>
                  <a:srgbClr val="FF0000"/>
                </a:solidFill>
                <a:latin typeface="Tajawal ExtraBold" panose="00000800000000000000" pitchFamily="2" charset="-78"/>
                <a:cs typeface="Tajawal ExtraBold" panose="00000800000000000000" pitchFamily="2" charset="-78"/>
              </a:rPr>
              <a:t>these leadership qualities are constant over time </a:t>
            </a:r>
            <a:r>
              <a:rPr lang="en-US" sz="2400" b="1" dirty="0">
                <a:solidFill>
                  <a:srgbClr val="0A1F61"/>
                </a:solidFill>
                <a:latin typeface="Tajawal ExtraBold" panose="00000800000000000000" pitchFamily="2" charset="-78"/>
                <a:cs typeface="Tajawal ExtraBold" panose="00000800000000000000" pitchFamily="2" charset="-78"/>
              </a:rPr>
              <a:t>and </a:t>
            </a:r>
            <a:r>
              <a:rPr lang="en-US" sz="2400" b="1" dirty="0">
                <a:solidFill>
                  <a:srgbClr val="FF0000"/>
                </a:solidFill>
                <a:latin typeface="Tajawal ExtraBold" panose="00000800000000000000" pitchFamily="2" charset="-78"/>
                <a:cs typeface="Tajawal ExtraBold" panose="00000800000000000000" pitchFamily="2" charset="-78"/>
              </a:rPr>
              <a:t>apply to all organizations</a:t>
            </a:r>
            <a:r>
              <a:rPr lang="en-US" sz="2400" b="1" dirty="0">
                <a:solidFill>
                  <a:srgbClr val="0A1F61"/>
                </a:solidFill>
                <a:latin typeface="Tajawal ExtraBold" panose="00000800000000000000" pitchFamily="2" charset="-78"/>
                <a:cs typeface="Tajawal ExtraBold" panose="00000800000000000000" pitchFamily="2" charset="-78"/>
              </a:rPr>
              <a:t>, regardless of the setting in which these leaders are employed. The idea that exceptional leaders emerge when they are required is another tenet of this leadership ideology.</a:t>
            </a:r>
            <a:endParaRPr lang="en-US" sz="2000" b="1" dirty="0">
              <a:solidFill>
                <a:srgbClr val="0A1F61"/>
              </a:solidFill>
              <a:latin typeface="Tajawal ExtraBold" panose="00000800000000000000" pitchFamily="2" charset="-78"/>
              <a:cs typeface="Tajawal ExtraBold" panose="00000800000000000000" pitchFamily="2" charset="-78"/>
            </a:endParaRPr>
          </a:p>
        </p:txBody>
      </p:sp>
    </p:spTree>
    <p:extLst>
      <p:ext uri="{BB962C8B-B14F-4D97-AF65-F5344CB8AC3E}">
        <p14:creationId xmlns:p14="http://schemas.microsoft.com/office/powerpoint/2010/main" val="141182729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207327" y="543490"/>
            <a:ext cx="7133107"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2. Trait Theories of Leadership</a:t>
            </a:r>
            <a:r>
              <a:rPr lang="ar-EG" sz="2800" b="1" dirty="0">
                <a:solidFill>
                  <a:schemeClr val="bg1"/>
                </a:solidFill>
                <a:latin typeface="Tajawal Medium" panose="00000600000000000000" pitchFamily="2" charset="-78"/>
                <a:cs typeface="Tajawal Medium" panose="00000600000000000000" pitchFamily="2" charset="-78"/>
              </a:rPr>
              <a:t>نظرية السمات </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W4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909306" y="1259569"/>
            <a:ext cx="10859141" cy="4600042"/>
          </a:xfrm>
          <a:prstGeom prst="rect">
            <a:avLst/>
          </a:prstGeom>
          <a:noFill/>
        </p:spPr>
        <p:txBody>
          <a:bodyPr wrap="square" rtlCol="0">
            <a:spAutoFit/>
          </a:bodyPr>
          <a:lstStyle/>
          <a:p>
            <a:pPr marL="974725" indent="-457200">
              <a:lnSpc>
                <a:spcPct val="1500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Theories that </a:t>
            </a:r>
            <a:r>
              <a:rPr lang="en-US" sz="2200" b="1" dirty="0">
                <a:solidFill>
                  <a:srgbClr val="FF0000"/>
                </a:solidFill>
                <a:latin typeface="Tajawal ExtraBold" panose="00000800000000000000" pitchFamily="2" charset="-78"/>
                <a:cs typeface="Tajawal ExtraBold" panose="00000800000000000000" pitchFamily="2" charset="-78"/>
              </a:rPr>
              <a:t>sought personality, social, physical or intellectual traits and differentiated leaders from non-leaders</a:t>
            </a:r>
            <a:r>
              <a:rPr lang="en-US" sz="2200" b="1" dirty="0">
                <a:solidFill>
                  <a:srgbClr val="0A1F61"/>
                </a:solidFill>
                <a:latin typeface="Tajawal ExtraBold" panose="00000800000000000000" pitchFamily="2" charset="-78"/>
                <a:cs typeface="Tajawal ExtraBold" panose="00000800000000000000" pitchFamily="2" charset="-78"/>
              </a:rPr>
              <a:t>.</a:t>
            </a:r>
          </a:p>
          <a:p>
            <a:pPr marL="974725" indent="-457200">
              <a:lnSpc>
                <a:spcPct val="1500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Leaders tend to be described as: </a:t>
            </a:r>
            <a:r>
              <a:rPr lang="en-US" sz="2200" b="1" dirty="0">
                <a:solidFill>
                  <a:srgbClr val="FF0000"/>
                </a:solidFill>
                <a:latin typeface="Tajawal ExtraBold" panose="00000800000000000000" pitchFamily="2" charset="-78"/>
                <a:cs typeface="Tajawal ExtraBold" panose="00000800000000000000" pitchFamily="2" charset="-78"/>
              </a:rPr>
              <a:t>confident, iron-willed, determined &amp; decisive</a:t>
            </a:r>
            <a:r>
              <a:rPr lang="ar-EG" sz="2200" b="1" dirty="0">
                <a:solidFill>
                  <a:srgbClr val="FF0000"/>
                </a:solidFill>
                <a:latin typeface="Tajawal ExtraBold" panose="00000800000000000000" pitchFamily="2" charset="-78"/>
                <a:cs typeface="Tajawal ExtraBold" panose="00000800000000000000" pitchFamily="2" charset="-78"/>
              </a:rPr>
              <a:t>محدد وحاسم </a:t>
            </a:r>
            <a:r>
              <a:rPr lang="en-US" sz="2200" b="1" dirty="0">
                <a:solidFill>
                  <a:srgbClr val="0A1F61"/>
                </a:solidFill>
                <a:latin typeface="Tajawal ExtraBold" panose="00000800000000000000" pitchFamily="2" charset="-78"/>
                <a:cs typeface="Tajawal ExtraBold" panose="00000800000000000000" pitchFamily="2" charset="-78"/>
              </a:rPr>
              <a:t> (Margaret Thatcher, </a:t>
            </a:r>
            <a:r>
              <a:rPr lang="en-US" sz="2200" b="1" dirty="0" err="1">
                <a:solidFill>
                  <a:srgbClr val="0A1F61"/>
                </a:solidFill>
                <a:latin typeface="Tajawal ExtraBold" panose="00000800000000000000" pitchFamily="2" charset="-78"/>
                <a:cs typeface="Tajawal ExtraBold" panose="00000800000000000000" pitchFamily="2" charset="-78"/>
              </a:rPr>
              <a:t>Mandella</a:t>
            </a:r>
            <a:r>
              <a:rPr lang="en-US" sz="2200" b="1" dirty="0">
                <a:solidFill>
                  <a:srgbClr val="0A1F61"/>
                </a:solidFill>
                <a:latin typeface="Tajawal ExtraBold" panose="00000800000000000000" pitchFamily="2" charset="-78"/>
                <a:cs typeface="Tajawal ExtraBold" panose="00000800000000000000" pitchFamily="2" charset="-78"/>
              </a:rPr>
              <a:t>, Sadat). Whom else??</a:t>
            </a:r>
          </a:p>
          <a:p>
            <a:pPr marL="974725" indent="-457200">
              <a:lnSpc>
                <a:spcPct val="1500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Other terms used include: </a:t>
            </a:r>
            <a:r>
              <a:rPr lang="en-US" sz="2200" b="1" dirty="0">
                <a:solidFill>
                  <a:srgbClr val="FF0000"/>
                </a:solidFill>
                <a:latin typeface="Tajawal ExtraBold" panose="00000800000000000000" pitchFamily="2" charset="-78"/>
                <a:cs typeface="Tajawal ExtraBold" panose="00000800000000000000" pitchFamily="2" charset="-78"/>
              </a:rPr>
              <a:t>Charismatic, Enthusiastic &amp; Courageous</a:t>
            </a:r>
          </a:p>
          <a:p>
            <a:pPr marL="974725" indent="-457200">
              <a:lnSpc>
                <a:spcPct val="150000"/>
              </a:lnSpc>
              <a:buFont typeface="Wingdings" panose="05000000000000000000" pitchFamily="2" charset="2"/>
              <a:buChar char="q"/>
            </a:pPr>
            <a:r>
              <a:rPr lang="en-US" sz="2200" b="1" dirty="0">
                <a:solidFill>
                  <a:srgbClr val="7030A0"/>
                </a:solidFill>
                <a:latin typeface="Tajawal ExtraBold" panose="00000800000000000000" pitchFamily="2" charset="-78"/>
                <a:cs typeface="Tajawal ExtraBold" panose="00000800000000000000" pitchFamily="2" charset="-78"/>
              </a:rPr>
              <a:t>Research failed to show consistent attributes that differentiated LEADERS from NON LEADERS</a:t>
            </a:r>
          </a:p>
          <a:p>
            <a:pPr marL="974725" indent="-457200">
              <a:lnSpc>
                <a:spcPct val="1500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However, research was successful in identifying traits that were CONSISTENTLY ASSOCIATED WITH LEADERS.</a:t>
            </a:r>
          </a:p>
        </p:txBody>
      </p:sp>
      <p:sp>
        <p:nvSpPr>
          <p:cNvPr id="11" name="TextBox 10">
            <a:extLst>
              <a:ext uri="{FF2B5EF4-FFF2-40B4-BE49-F238E27FC236}">
                <a16:creationId xmlns:a16="http://schemas.microsoft.com/office/drawing/2014/main" id="{AFC80AC2-600D-FD24-527E-7DB1774F9F76}"/>
              </a:ext>
            </a:extLst>
          </p:cNvPr>
          <p:cNvSpPr txBox="1"/>
          <p:nvPr/>
        </p:nvSpPr>
        <p:spPr>
          <a:xfrm>
            <a:off x="5351725" y="1699833"/>
            <a:ext cx="6228080" cy="369332"/>
          </a:xfrm>
          <a:prstGeom prst="rect">
            <a:avLst/>
          </a:prstGeom>
          <a:noFill/>
        </p:spPr>
        <p:txBody>
          <a:bodyPr wrap="square">
            <a:spAutoFit/>
          </a:bodyPr>
          <a:lstStyle/>
          <a:p>
            <a:pPr algn="r" rtl="1"/>
            <a:r>
              <a:rPr lang="en-US" dirty="0" err="1"/>
              <a:t>السمات</a:t>
            </a:r>
            <a:r>
              <a:rPr lang="en-US" dirty="0"/>
              <a:t> </a:t>
            </a:r>
            <a:r>
              <a:rPr lang="en-US" dirty="0" err="1"/>
              <a:t>الشخصية</a:t>
            </a:r>
            <a:r>
              <a:rPr lang="en-US" dirty="0"/>
              <a:t> </a:t>
            </a:r>
            <a:r>
              <a:rPr lang="en-US" dirty="0" err="1"/>
              <a:t>والاجتماعية</a:t>
            </a:r>
            <a:r>
              <a:rPr lang="en-US" dirty="0"/>
              <a:t> </a:t>
            </a:r>
            <a:r>
              <a:rPr lang="en-US" dirty="0" err="1"/>
              <a:t>والجسدية</a:t>
            </a:r>
            <a:r>
              <a:rPr lang="en-US" dirty="0"/>
              <a:t> </a:t>
            </a:r>
            <a:r>
              <a:rPr lang="en-US" dirty="0" err="1"/>
              <a:t>والفكرية</a:t>
            </a:r>
            <a:r>
              <a:rPr lang="en-US" dirty="0"/>
              <a:t> </a:t>
            </a:r>
            <a:r>
              <a:rPr lang="en-US" dirty="0" err="1"/>
              <a:t>وتمييز</a:t>
            </a:r>
            <a:r>
              <a:rPr lang="en-US" dirty="0"/>
              <a:t> </a:t>
            </a:r>
            <a:r>
              <a:rPr lang="en-US" dirty="0" err="1"/>
              <a:t>القادة</a:t>
            </a:r>
            <a:r>
              <a:rPr lang="en-US" dirty="0"/>
              <a:t> عن </a:t>
            </a:r>
            <a:r>
              <a:rPr lang="en-US" dirty="0" err="1"/>
              <a:t>غير</a:t>
            </a:r>
            <a:r>
              <a:rPr lang="en-US" dirty="0"/>
              <a:t> </a:t>
            </a:r>
            <a:r>
              <a:rPr lang="en-US" dirty="0" err="1"/>
              <a:t>القادة</a:t>
            </a:r>
            <a:r>
              <a:rPr lang="en-US" dirty="0"/>
              <a:t>.</a:t>
            </a:r>
          </a:p>
        </p:txBody>
      </p:sp>
      <p:sp>
        <p:nvSpPr>
          <p:cNvPr id="13" name="TextBox 12">
            <a:extLst>
              <a:ext uri="{FF2B5EF4-FFF2-40B4-BE49-F238E27FC236}">
                <a16:creationId xmlns:a16="http://schemas.microsoft.com/office/drawing/2014/main" id="{1D00FF44-770E-D3DD-B71B-369D117D1394}"/>
              </a:ext>
            </a:extLst>
          </p:cNvPr>
          <p:cNvSpPr txBox="1"/>
          <p:nvPr/>
        </p:nvSpPr>
        <p:spPr>
          <a:xfrm>
            <a:off x="6238239" y="4254781"/>
            <a:ext cx="5787773" cy="646331"/>
          </a:xfrm>
          <a:prstGeom prst="rect">
            <a:avLst/>
          </a:prstGeom>
          <a:noFill/>
        </p:spPr>
        <p:txBody>
          <a:bodyPr wrap="square">
            <a:spAutoFit/>
          </a:bodyPr>
          <a:lstStyle/>
          <a:p>
            <a:pPr algn="r" rtl="1"/>
            <a:r>
              <a:rPr lang="en-US" dirty="0" err="1"/>
              <a:t>فشلت</a:t>
            </a:r>
            <a:r>
              <a:rPr lang="en-US" dirty="0"/>
              <a:t> </a:t>
            </a:r>
            <a:r>
              <a:rPr lang="en-US" dirty="0" err="1"/>
              <a:t>الأبحاث</a:t>
            </a:r>
            <a:r>
              <a:rPr lang="en-US" dirty="0"/>
              <a:t> في </a:t>
            </a:r>
            <a:r>
              <a:rPr lang="en-US" dirty="0" err="1"/>
              <a:t>إظهار</a:t>
            </a:r>
            <a:r>
              <a:rPr lang="en-US" dirty="0"/>
              <a:t> </a:t>
            </a:r>
            <a:r>
              <a:rPr lang="en-US" dirty="0" err="1"/>
              <a:t>السمات</a:t>
            </a:r>
            <a:r>
              <a:rPr lang="en-US" dirty="0"/>
              <a:t> </a:t>
            </a:r>
            <a:r>
              <a:rPr lang="en-US" dirty="0" err="1"/>
              <a:t>المتسقة</a:t>
            </a:r>
            <a:r>
              <a:rPr lang="en-US" dirty="0"/>
              <a:t> التي </a:t>
            </a:r>
            <a:r>
              <a:rPr lang="en-US" dirty="0" err="1"/>
              <a:t>تميز</a:t>
            </a:r>
            <a:r>
              <a:rPr lang="en-US" dirty="0"/>
              <a:t> </a:t>
            </a:r>
            <a:r>
              <a:rPr lang="en-US" dirty="0" err="1"/>
              <a:t>القادة</a:t>
            </a:r>
            <a:r>
              <a:rPr lang="en-US" dirty="0"/>
              <a:t> عن </a:t>
            </a:r>
            <a:r>
              <a:rPr lang="en-US" dirty="0" err="1"/>
              <a:t>غير</a:t>
            </a:r>
            <a:r>
              <a:rPr lang="en-US" dirty="0"/>
              <a:t> </a:t>
            </a:r>
            <a:r>
              <a:rPr lang="en-US" dirty="0" err="1"/>
              <a:t>القادة</a:t>
            </a:r>
            <a:r>
              <a:rPr lang="ar-EG" dirty="0"/>
              <a:t> </a:t>
            </a:r>
          </a:p>
          <a:p>
            <a:pPr algn="r" rtl="1"/>
            <a:r>
              <a:rPr lang="en-US" dirty="0" err="1"/>
              <a:t>ومع</a:t>
            </a:r>
            <a:r>
              <a:rPr lang="en-US" dirty="0"/>
              <a:t> ذلك، </a:t>
            </a:r>
            <a:r>
              <a:rPr lang="en-US" dirty="0" err="1"/>
              <a:t>كانت</a:t>
            </a:r>
            <a:r>
              <a:rPr lang="en-US" dirty="0"/>
              <a:t> </a:t>
            </a:r>
            <a:r>
              <a:rPr lang="en-US" dirty="0" err="1"/>
              <a:t>الأبحاث</a:t>
            </a:r>
            <a:r>
              <a:rPr lang="en-US" dirty="0"/>
              <a:t> </a:t>
            </a:r>
            <a:r>
              <a:rPr lang="en-US" dirty="0" err="1"/>
              <a:t>ناجحة</a:t>
            </a:r>
            <a:r>
              <a:rPr lang="en-US" dirty="0"/>
              <a:t> في </a:t>
            </a:r>
            <a:r>
              <a:rPr lang="en-US" dirty="0" err="1"/>
              <a:t>تحديد</a:t>
            </a:r>
            <a:r>
              <a:rPr lang="en-US" dirty="0"/>
              <a:t> </a:t>
            </a:r>
            <a:r>
              <a:rPr lang="en-US" dirty="0" err="1"/>
              <a:t>السمات</a:t>
            </a:r>
            <a:r>
              <a:rPr lang="en-US" dirty="0"/>
              <a:t> التي </a:t>
            </a:r>
            <a:r>
              <a:rPr lang="en-US" dirty="0" err="1"/>
              <a:t>ترتبط</a:t>
            </a:r>
            <a:r>
              <a:rPr lang="en-US" dirty="0"/>
              <a:t> </a:t>
            </a:r>
            <a:r>
              <a:rPr lang="en-US" dirty="0" err="1"/>
              <a:t>دائمًا</a:t>
            </a:r>
            <a:r>
              <a:rPr lang="en-US" dirty="0"/>
              <a:t> </a:t>
            </a:r>
            <a:r>
              <a:rPr lang="en-US" dirty="0" err="1"/>
              <a:t>بالقادة</a:t>
            </a:r>
            <a:r>
              <a:rPr lang="en-US" dirty="0"/>
              <a:t>.</a:t>
            </a:r>
          </a:p>
        </p:txBody>
      </p:sp>
      <p:sp>
        <p:nvSpPr>
          <p:cNvPr id="12" name="TextBox 11">
            <a:extLst>
              <a:ext uri="{FF2B5EF4-FFF2-40B4-BE49-F238E27FC236}">
                <a16:creationId xmlns:a16="http://schemas.microsoft.com/office/drawing/2014/main" id="{13723572-9E26-1BD4-D84C-199B664392EF}"/>
              </a:ext>
            </a:extLst>
          </p:cNvPr>
          <p:cNvSpPr txBox="1"/>
          <p:nvPr/>
        </p:nvSpPr>
        <p:spPr>
          <a:xfrm>
            <a:off x="6873355" y="3156700"/>
            <a:ext cx="5199320" cy="369332"/>
          </a:xfrm>
          <a:prstGeom prst="rect">
            <a:avLst/>
          </a:prstGeom>
          <a:noFill/>
        </p:spPr>
        <p:txBody>
          <a:bodyPr wrap="square">
            <a:spAutoFit/>
          </a:bodyPr>
          <a:lstStyle/>
          <a:p>
            <a:pPr algn="r" rtl="1"/>
            <a:r>
              <a:rPr lang="en-US" b="1" dirty="0" err="1"/>
              <a:t>يتمتع</a:t>
            </a:r>
            <a:r>
              <a:rPr lang="en-US" b="1" dirty="0"/>
              <a:t> </a:t>
            </a:r>
            <a:r>
              <a:rPr lang="en-US" b="1" dirty="0" err="1"/>
              <a:t>بشخصية</a:t>
            </a:r>
            <a:r>
              <a:rPr lang="en-US" b="1" dirty="0"/>
              <a:t> </a:t>
            </a:r>
            <a:r>
              <a:rPr lang="en-US" b="1" dirty="0" err="1"/>
              <a:t>كاريزمية</a:t>
            </a:r>
            <a:r>
              <a:rPr lang="en-US" b="1" dirty="0"/>
              <a:t> </a:t>
            </a:r>
            <a:r>
              <a:rPr lang="en-US" b="1" dirty="0" err="1"/>
              <a:t>ومتحمس</a:t>
            </a:r>
            <a:r>
              <a:rPr lang="en-US" b="1" dirty="0"/>
              <a:t> </a:t>
            </a:r>
            <a:r>
              <a:rPr lang="en-US" b="1" dirty="0" err="1"/>
              <a:t>وشجاع</a:t>
            </a:r>
            <a:endParaRPr lang="en-US" b="1" dirty="0"/>
          </a:p>
        </p:txBody>
      </p:sp>
    </p:spTree>
    <p:extLst>
      <p:ext uri="{BB962C8B-B14F-4D97-AF65-F5344CB8AC3E}">
        <p14:creationId xmlns:p14="http://schemas.microsoft.com/office/powerpoint/2010/main" val="190996863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W4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30614" y="1462156"/>
            <a:ext cx="10818985" cy="4194866"/>
          </a:xfrm>
          <a:prstGeom prst="rect">
            <a:avLst/>
          </a:prstGeom>
          <a:noFill/>
        </p:spPr>
        <p:txBody>
          <a:bodyPr wrap="square" rtlCol="0">
            <a:spAutoFit/>
          </a:bodyPr>
          <a:lstStyle/>
          <a:p>
            <a:pPr marL="974725" indent="-457200">
              <a:lnSpc>
                <a:spcPct val="150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6 Traits in which LEADERS Differ from Non-Leaders:</a:t>
            </a:r>
          </a:p>
          <a:p>
            <a:pPr marL="1431925" lvl="1" indent="-457200">
              <a:lnSpc>
                <a:spcPts val="35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Ambition &amp; Energy</a:t>
            </a:r>
          </a:p>
          <a:p>
            <a:pPr marL="1431925" lvl="1" indent="-457200">
              <a:lnSpc>
                <a:spcPts val="35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The Desire to Lead</a:t>
            </a:r>
          </a:p>
          <a:p>
            <a:pPr marL="1431925" lvl="1" indent="-457200">
              <a:lnSpc>
                <a:spcPts val="35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Honesty &amp; Integrity</a:t>
            </a:r>
          </a:p>
          <a:p>
            <a:pPr marL="1431925" lvl="1" indent="-457200">
              <a:lnSpc>
                <a:spcPts val="35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Self-Confidence</a:t>
            </a:r>
          </a:p>
          <a:p>
            <a:pPr marL="1431925" lvl="1" indent="-457200">
              <a:lnSpc>
                <a:spcPts val="35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Intelligence</a:t>
            </a:r>
          </a:p>
          <a:p>
            <a:pPr marL="1431925" lvl="1" indent="-457200">
              <a:lnSpc>
                <a:spcPts val="35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Job-Relevant Knowledge and more recently,</a:t>
            </a:r>
          </a:p>
          <a:p>
            <a:pPr marL="1431925" lvl="1" indent="-457200">
              <a:lnSpc>
                <a:spcPts val="35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High self-monitors (high flexibility in adjusting their behavior in different situations)</a:t>
            </a:r>
          </a:p>
        </p:txBody>
      </p:sp>
      <p:pic>
        <p:nvPicPr>
          <p:cNvPr id="10" name="Picture 9" descr="Diagram&#10;&#10;Description automatically generated">
            <a:extLst>
              <a:ext uri="{FF2B5EF4-FFF2-40B4-BE49-F238E27FC236}">
                <a16:creationId xmlns:a16="http://schemas.microsoft.com/office/drawing/2014/main" id="{D06BD77B-A938-410B-3817-667388A056FE}"/>
              </a:ext>
            </a:extLst>
          </p:cNvPr>
          <p:cNvPicPr>
            <a:picLocks noChangeAspect="1"/>
          </p:cNvPicPr>
          <p:nvPr/>
        </p:nvPicPr>
        <p:blipFill rotWithShape="1">
          <a:blip r:embed="rId6" cstate="print">
            <a:duotone>
              <a:schemeClr val="accent2">
                <a:shade val="45000"/>
                <a:satMod val="135000"/>
              </a:schemeClr>
              <a:prstClr val="white"/>
            </a:duotone>
            <a:extLst>
              <a:ext uri="{BEBA8EAE-BF5A-486C-A8C5-ECC9F3942E4B}">
                <a14:imgProps xmlns:a14="http://schemas.microsoft.com/office/drawing/2010/main">
                  <a14:imgLayer r:embed="rId7">
                    <a14:imgEffect>
                      <a14:sharpenSoften amount="25000"/>
                    </a14:imgEffect>
                  </a14:imgLayer>
                </a14:imgProps>
              </a:ext>
              <a:ext uri="{28A0092B-C50C-407E-A947-70E740481C1C}">
                <a14:useLocalDpi xmlns:a14="http://schemas.microsoft.com/office/drawing/2010/main" val="0"/>
              </a:ext>
            </a:extLst>
          </a:blip>
          <a:srcRect b="5380"/>
          <a:stretch/>
        </p:blipFill>
        <p:spPr>
          <a:xfrm>
            <a:off x="8098400" y="2005646"/>
            <a:ext cx="3974275" cy="2506977"/>
          </a:xfrm>
          <a:prstGeom prst="rect">
            <a:avLst/>
          </a:prstGeom>
        </p:spPr>
      </p:pic>
      <p:sp>
        <p:nvSpPr>
          <p:cNvPr id="11" name="TextBox 10">
            <a:extLst>
              <a:ext uri="{FF2B5EF4-FFF2-40B4-BE49-F238E27FC236}">
                <a16:creationId xmlns:a16="http://schemas.microsoft.com/office/drawing/2014/main" id="{F8CD3360-B409-A709-B651-8F112E1A4F24}"/>
              </a:ext>
            </a:extLst>
          </p:cNvPr>
          <p:cNvSpPr txBox="1"/>
          <p:nvPr/>
        </p:nvSpPr>
        <p:spPr>
          <a:xfrm>
            <a:off x="2207327" y="543490"/>
            <a:ext cx="7133107"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2. Trait Theories of Leadership</a:t>
            </a:r>
            <a:r>
              <a:rPr lang="ar-EG" sz="2800" b="1" dirty="0">
                <a:solidFill>
                  <a:schemeClr val="bg1"/>
                </a:solidFill>
                <a:latin typeface="Tajawal Medium" panose="00000600000000000000" pitchFamily="2" charset="-78"/>
                <a:cs typeface="Tajawal Medium" panose="00000600000000000000" pitchFamily="2" charset="-78"/>
              </a:rPr>
              <a:t>نظرية السمات </a:t>
            </a:r>
            <a:endParaRPr lang="en-US" sz="28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95506981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162995"/>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W4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253691" y="1308743"/>
            <a:ext cx="3983328" cy="4889928"/>
          </a:xfrm>
          <a:prstGeom prst="rect">
            <a:avLst/>
          </a:prstGeom>
          <a:noFill/>
        </p:spPr>
        <p:txBody>
          <a:bodyPr wrap="square" rtlCol="0">
            <a:spAutoFit/>
          </a:bodyPr>
          <a:lstStyle/>
          <a:p>
            <a:pPr marL="517525"/>
            <a:r>
              <a:rPr lang="en-US" sz="2800" b="1" dirty="0">
                <a:solidFill>
                  <a:srgbClr val="0A1F61"/>
                </a:solidFill>
                <a:latin typeface="Tajawal ExtraBold" panose="00000800000000000000" pitchFamily="2" charset="-78"/>
                <a:cs typeface="Tajawal ExtraBold" panose="00000800000000000000" pitchFamily="2" charset="-78"/>
              </a:rPr>
              <a:t>Leadership Traits</a:t>
            </a:r>
          </a:p>
          <a:p>
            <a:pPr marL="974725" indent="-457200">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Personality</a:t>
            </a:r>
          </a:p>
          <a:p>
            <a:pPr marL="1431925" lvl="1" indent="-457200">
              <a:lnSpc>
                <a:spcPts val="35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Verbal facility</a:t>
            </a:r>
          </a:p>
          <a:p>
            <a:pPr marL="1431925" lvl="1" indent="-457200">
              <a:lnSpc>
                <a:spcPts val="35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Honesty</a:t>
            </a:r>
          </a:p>
          <a:p>
            <a:pPr marL="1431925" lvl="1" indent="-457200">
              <a:lnSpc>
                <a:spcPts val="35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Initiative</a:t>
            </a:r>
          </a:p>
          <a:p>
            <a:pPr marL="1431925" lvl="1" indent="-457200">
              <a:lnSpc>
                <a:spcPts val="35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Aggressive</a:t>
            </a:r>
          </a:p>
          <a:p>
            <a:pPr marL="1431925" lvl="1" indent="-457200">
              <a:lnSpc>
                <a:spcPts val="35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Self-confident</a:t>
            </a:r>
          </a:p>
          <a:p>
            <a:pPr marL="1431925" lvl="1" indent="-457200">
              <a:lnSpc>
                <a:spcPts val="35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Ambitious</a:t>
            </a:r>
          </a:p>
          <a:p>
            <a:pPr marL="1431925" lvl="1" indent="-457200">
              <a:lnSpc>
                <a:spcPts val="35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Originality</a:t>
            </a:r>
          </a:p>
          <a:p>
            <a:pPr marL="1431925" lvl="1" indent="-457200">
              <a:lnSpc>
                <a:spcPts val="35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Sociability</a:t>
            </a:r>
          </a:p>
          <a:p>
            <a:pPr marL="1431925" lvl="1" indent="-457200">
              <a:lnSpc>
                <a:spcPts val="35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Adaptability</a:t>
            </a:r>
          </a:p>
        </p:txBody>
      </p:sp>
      <p:sp>
        <p:nvSpPr>
          <p:cNvPr id="10" name="TextBox 9">
            <a:extLst>
              <a:ext uri="{FF2B5EF4-FFF2-40B4-BE49-F238E27FC236}">
                <a16:creationId xmlns:a16="http://schemas.microsoft.com/office/drawing/2014/main" id="{F493845A-B32B-928B-6FC2-7F7A57A281C0}"/>
              </a:ext>
            </a:extLst>
          </p:cNvPr>
          <p:cNvSpPr txBox="1"/>
          <p:nvPr/>
        </p:nvSpPr>
        <p:spPr>
          <a:xfrm>
            <a:off x="5712031" y="1308743"/>
            <a:ext cx="6360644" cy="5009833"/>
          </a:xfrm>
          <a:prstGeom prst="rect">
            <a:avLst/>
          </a:prstGeom>
          <a:noFill/>
        </p:spPr>
        <p:txBody>
          <a:bodyPr wrap="square" rtlCol="0">
            <a:spAutoFit/>
          </a:bodyPr>
          <a:lstStyle/>
          <a:p>
            <a:pPr marL="974725" indent="-457200">
              <a:lnSpc>
                <a:spcPct val="150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Intelligence</a:t>
            </a:r>
          </a:p>
          <a:p>
            <a:pPr marL="1431925" lvl="1" indent="-457200">
              <a:lnSpc>
                <a:spcPct val="1500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More intelligent than non-leaders</a:t>
            </a:r>
          </a:p>
          <a:p>
            <a:pPr marL="1431925" lvl="1" indent="-457200">
              <a:lnSpc>
                <a:spcPct val="1500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Scholarship</a:t>
            </a:r>
          </a:p>
          <a:p>
            <a:pPr marL="1431925" lvl="1" indent="-457200">
              <a:lnSpc>
                <a:spcPct val="1500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Knowledge</a:t>
            </a:r>
          </a:p>
          <a:p>
            <a:pPr marL="1431925" lvl="1" indent="-457200">
              <a:lnSpc>
                <a:spcPct val="1500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Being able to get things done</a:t>
            </a:r>
          </a:p>
          <a:p>
            <a:pPr marL="1081088" lvl="1" indent="-569913">
              <a:lnSpc>
                <a:spcPct val="150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Physical</a:t>
            </a:r>
          </a:p>
          <a:p>
            <a:pPr marL="1431925" lvl="1" indent="-457200">
              <a:lnSpc>
                <a:spcPct val="1500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Doesn‘t seem to be correlated</a:t>
            </a:r>
          </a:p>
          <a:p>
            <a:pPr marL="1431925" lvl="1" indent="-457200">
              <a:lnSpc>
                <a:spcPct val="150000"/>
              </a:lnSpc>
              <a:buFont typeface="Wingdings" panose="05000000000000000000" pitchFamily="2" charset="2"/>
              <a:buChar char="§"/>
            </a:pPr>
            <a:endParaRPr lang="en-US" sz="2400" b="1" dirty="0">
              <a:solidFill>
                <a:srgbClr val="0A1F61"/>
              </a:solidFill>
              <a:latin typeface="Tajawal ExtraBold" panose="00000800000000000000" pitchFamily="2" charset="-78"/>
              <a:cs typeface="Tajawal ExtraBold" panose="00000800000000000000" pitchFamily="2" charset="-78"/>
            </a:endParaRPr>
          </a:p>
        </p:txBody>
      </p:sp>
      <p:sp>
        <p:nvSpPr>
          <p:cNvPr id="11" name="TextBox 10">
            <a:extLst>
              <a:ext uri="{FF2B5EF4-FFF2-40B4-BE49-F238E27FC236}">
                <a16:creationId xmlns:a16="http://schemas.microsoft.com/office/drawing/2014/main" id="{064EF4C9-A386-790E-17DA-254056205861}"/>
              </a:ext>
            </a:extLst>
          </p:cNvPr>
          <p:cNvSpPr txBox="1"/>
          <p:nvPr/>
        </p:nvSpPr>
        <p:spPr>
          <a:xfrm>
            <a:off x="2207327" y="543490"/>
            <a:ext cx="7133107"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2. Trait Theories of Leadership</a:t>
            </a:r>
            <a:r>
              <a:rPr lang="ar-EG" sz="2800" b="1" dirty="0">
                <a:solidFill>
                  <a:schemeClr val="bg1"/>
                </a:solidFill>
                <a:latin typeface="Tajawal Medium" panose="00000600000000000000" pitchFamily="2" charset="-78"/>
                <a:cs typeface="Tajawal Medium" panose="00000600000000000000" pitchFamily="2" charset="-78"/>
              </a:rPr>
              <a:t>نظرية السمات </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14" name="TextBox 13">
            <a:extLst>
              <a:ext uri="{FF2B5EF4-FFF2-40B4-BE49-F238E27FC236}">
                <a16:creationId xmlns:a16="http://schemas.microsoft.com/office/drawing/2014/main" id="{51B6528F-A574-E01D-9F45-E26C51ED1551}"/>
              </a:ext>
            </a:extLst>
          </p:cNvPr>
          <p:cNvSpPr txBox="1"/>
          <p:nvPr/>
        </p:nvSpPr>
        <p:spPr>
          <a:xfrm>
            <a:off x="4104640" y="2105858"/>
            <a:ext cx="1902920" cy="4078809"/>
          </a:xfrm>
          <a:prstGeom prst="rect">
            <a:avLst/>
          </a:prstGeom>
          <a:noFill/>
        </p:spPr>
        <p:txBody>
          <a:bodyPr wrap="square">
            <a:spAutoFit/>
          </a:bodyPr>
          <a:lstStyle/>
          <a:p>
            <a:pPr algn="r" rtl="1">
              <a:lnSpc>
                <a:spcPts val="3500"/>
              </a:lnSpc>
            </a:pPr>
            <a:r>
              <a:rPr lang="ar-EG" b="1" dirty="0"/>
              <a:t>براعة</a:t>
            </a:r>
            <a:r>
              <a:rPr lang="en-US" b="1" dirty="0"/>
              <a:t> </a:t>
            </a:r>
            <a:r>
              <a:rPr lang="en-US" b="1" dirty="0" err="1"/>
              <a:t>لفظية</a:t>
            </a:r>
            <a:endParaRPr lang="ar-EG" b="1" dirty="0"/>
          </a:p>
          <a:p>
            <a:pPr algn="r" rtl="1">
              <a:lnSpc>
                <a:spcPts val="3500"/>
              </a:lnSpc>
            </a:pPr>
            <a:r>
              <a:rPr lang="en-US" b="1" dirty="0" err="1"/>
              <a:t>أمانة</a:t>
            </a:r>
            <a:endParaRPr lang="ar-EG" b="1" dirty="0"/>
          </a:p>
          <a:p>
            <a:pPr algn="r" rtl="1">
              <a:lnSpc>
                <a:spcPts val="3500"/>
              </a:lnSpc>
            </a:pPr>
            <a:r>
              <a:rPr lang="en-US" b="1" dirty="0" err="1"/>
              <a:t>مبادر</a:t>
            </a:r>
            <a:endParaRPr lang="ar-EG" b="1" dirty="0"/>
          </a:p>
          <a:p>
            <a:pPr algn="r" rtl="1">
              <a:lnSpc>
                <a:spcPts val="3500"/>
              </a:lnSpc>
            </a:pPr>
            <a:r>
              <a:rPr lang="en-US" b="1" dirty="0" err="1"/>
              <a:t>عني</a:t>
            </a:r>
            <a:r>
              <a:rPr lang="ar-EG" b="1" dirty="0"/>
              <a:t>ف</a:t>
            </a:r>
          </a:p>
          <a:p>
            <a:pPr algn="r" rtl="1">
              <a:lnSpc>
                <a:spcPts val="3500"/>
              </a:lnSpc>
            </a:pPr>
            <a:r>
              <a:rPr lang="en-US" b="1" dirty="0" err="1"/>
              <a:t>واثق</a:t>
            </a:r>
            <a:r>
              <a:rPr lang="en-US" b="1" dirty="0"/>
              <a:t> من </a:t>
            </a:r>
            <a:r>
              <a:rPr lang="en-US" b="1" dirty="0" err="1"/>
              <a:t>نفسه</a:t>
            </a:r>
            <a:endParaRPr lang="ar-EG" b="1" dirty="0"/>
          </a:p>
          <a:p>
            <a:pPr algn="r" rtl="1">
              <a:lnSpc>
                <a:spcPts val="3500"/>
              </a:lnSpc>
            </a:pPr>
            <a:r>
              <a:rPr lang="en-US" b="1" dirty="0" err="1"/>
              <a:t>طموح</a:t>
            </a:r>
            <a:endParaRPr lang="ar-EG" b="1" dirty="0"/>
          </a:p>
          <a:p>
            <a:pPr algn="r" rtl="1">
              <a:lnSpc>
                <a:spcPts val="3500"/>
              </a:lnSpc>
            </a:pPr>
            <a:r>
              <a:rPr lang="en-US" b="1" dirty="0" err="1"/>
              <a:t>أصالة</a:t>
            </a:r>
            <a:endParaRPr lang="ar-EG" b="1" dirty="0"/>
          </a:p>
          <a:p>
            <a:pPr algn="r" rtl="1">
              <a:lnSpc>
                <a:spcPts val="3500"/>
              </a:lnSpc>
            </a:pPr>
            <a:r>
              <a:rPr lang="ar-EG" b="1" dirty="0"/>
              <a:t>اجتماعي</a:t>
            </a:r>
          </a:p>
          <a:p>
            <a:pPr algn="r" rtl="1">
              <a:lnSpc>
                <a:spcPts val="3500"/>
              </a:lnSpc>
            </a:pPr>
            <a:r>
              <a:rPr lang="en-US" b="1" dirty="0"/>
              <a:t>القدرة على </a:t>
            </a:r>
            <a:r>
              <a:rPr lang="en-US" b="1" dirty="0" err="1"/>
              <a:t>التكيف</a:t>
            </a:r>
            <a:endParaRPr lang="en-US" b="1" dirty="0"/>
          </a:p>
        </p:txBody>
      </p:sp>
      <p:sp>
        <p:nvSpPr>
          <p:cNvPr id="16" name="TextBox 15">
            <a:extLst>
              <a:ext uri="{FF2B5EF4-FFF2-40B4-BE49-F238E27FC236}">
                <a16:creationId xmlns:a16="http://schemas.microsoft.com/office/drawing/2014/main" id="{E56CFE91-0C34-0D4E-4546-F39E1C1EA387}"/>
              </a:ext>
            </a:extLst>
          </p:cNvPr>
          <p:cNvSpPr txBox="1"/>
          <p:nvPr/>
        </p:nvSpPr>
        <p:spPr>
          <a:xfrm>
            <a:off x="9439439" y="2478947"/>
            <a:ext cx="2493566" cy="1834605"/>
          </a:xfrm>
          <a:prstGeom prst="rect">
            <a:avLst/>
          </a:prstGeom>
          <a:noFill/>
        </p:spPr>
        <p:txBody>
          <a:bodyPr wrap="square">
            <a:spAutoFit/>
          </a:bodyPr>
          <a:lstStyle/>
          <a:p>
            <a:pPr algn="r" rtl="1">
              <a:lnSpc>
                <a:spcPts val="3500"/>
              </a:lnSpc>
            </a:pPr>
            <a:r>
              <a:rPr lang="en-US" b="1" dirty="0" err="1"/>
              <a:t>أكثر</a:t>
            </a:r>
            <a:r>
              <a:rPr lang="en-US" b="1" dirty="0"/>
              <a:t> </a:t>
            </a:r>
            <a:r>
              <a:rPr lang="en-US" b="1" dirty="0" err="1"/>
              <a:t>ذكاءً</a:t>
            </a:r>
            <a:r>
              <a:rPr lang="en-US" b="1" dirty="0"/>
              <a:t> من </a:t>
            </a:r>
            <a:r>
              <a:rPr lang="en-US" b="1" dirty="0" err="1"/>
              <a:t>غير</a:t>
            </a:r>
            <a:r>
              <a:rPr lang="en-US" b="1" dirty="0"/>
              <a:t> </a:t>
            </a:r>
            <a:r>
              <a:rPr lang="en-US" b="1" dirty="0" err="1"/>
              <a:t>القادة</a:t>
            </a:r>
            <a:endParaRPr lang="en-US" b="1" dirty="0"/>
          </a:p>
          <a:p>
            <a:pPr algn="r" rtl="1">
              <a:lnSpc>
                <a:spcPts val="3500"/>
              </a:lnSpc>
            </a:pPr>
            <a:r>
              <a:rPr lang="ar-EG" b="1" dirty="0"/>
              <a:t>لديه القدرة على التعلم</a:t>
            </a:r>
          </a:p>
          <a:p>
            <a:pPr algn="r" rtl="1">
              <a:lnSpc>
                <a:spcPts val="3500"/>
              </a:lnSpc>
            </a:pPr>
            <a:r>
              <a:rPr lang="en-US" b="1" dirty="0" err="1"/>
              <a:t>معرفة</a:t>
            </a:r>
            <a:endParaRPr lang="ar-EG" b="1" dirty="0"/>
          </a:p>
          <a:p>
            <a:pPr algn="r" rtl="1">
              <a:lnSpc>
                <a:spcPts val="3500"/>
              </a:lnSpc>
            </a:pPr>
            <a:r>
              <a:rPr lang="en-US" b="1" dirty="0"/>
              <a:t>أن تكون </a:t>
            </a:r>
            <a:r>
              <a:rPr lang="en-US" b="1" dirty="0" err="1"/>
              <a:t>قادرًا</a:t>
            </a:r>
            <a:r>
              <a:rPr lang="en-US" b="1" dirty="0"/>
              <a:t> على </a:t>
            </a:r>
            <a:r>
              <a:rPr lang="en-US" b="1" dirty="0" err="1"/>
              <a:t>إنجاز</a:t>
            </a:r>
            <a:r>
              <a:rPr lang="en-US" b="1" dirty="0"/>
              <a:t> </a:t>
            </a:r>
            <a:r>
              <a:rPr lang="en-US" b="1" dirty="0" err="1"/>
              <a:t>الأمور</a:t>
            </a:r>
            <a:endParaRPr lang="en-US" b="1" dirty="0"/>
          </a:p>
        </p:txBody>
      </p:sp>
      <p:sp>
        <p:nvSpPr>
          <p:cNvPr id="18" name="TextBox 17">
            <a:extLst>
              <a:ext uri="{FF2B5EF4-FFF2-40B4-BE49-F238E27FC236}">
                <a16:creationId xmlns:a16="http://schemas.microsoft.com/office/drawing/2014/main" id="{4599E1CA-8DD0-2FDB-7CC7-5F9C8A81450F}"/>
              </a:ext>
            </a:extLst>
          </p:cNvPr>
          <p:cNvSpPr txBox="1"/>
          <p:nvPr/>
        </p:nvSpPr>
        <p:spPr>
          <a:xfrm>
            <a:off x="8858508" y="5672647"/>
            <a:ext cx="2343499" cy="369332"/>
          </a:xfrm>
          <a:prstGeom prst="rect">
            <a:avLst/>
          </a:prstGeom>
          <a:noFill/>
        </p:spPr>
        <p:txBody>
          <a:bodyPr wrap="square">
            <a:spAutoFit/>
          </a:bodyPr>
          <a:lstStyle/>
          <a:p>
            <a:pPr algn="r" rtl="1"/>
            <a:r>
              <a:rPr lang="en-US" b="1" dirty="0" err="1"/>
              <a:t>لا</a:t>
            </a:r>
            <a:r>
              <a:rPr lang="en-US" b="1" dirty="0"/>
              <a:t> </a:t>
            </a:r>
            <a:r>
              <a:rPr lang="en-US" b="1" dirty="0" err="1"/>
              <a:t>يبدو</a:t>
            </a:r>
            <a:r>
              <a:rPr lang="en-US" b="1" dirty="0"/>
              <a:t> </a:t>
            </a:r>
            <a:r>
              <a:rPr lang="en-US" b="1" dirty="0" err="1"/>
              <a:t>أنها</a:t>
            </a:r>
            <a:r>
              <a:rPr lang="en-US" b="1" dirty="0"/>
              <a:t> </a:t>
            </a:r>
            <a:r>
              <a:rPr lang="en-US" b="1" dirty="0" err="1"/>
              <a:t>مرتبطة</a:t>
            </a:r>
            <a:endParaRPr lang="en-US" b="1" dirty="0"/>
          </a:p>
        </p:txBody>
      </p:sp>
    </p:spTree>
    <p:extLst>
      <p:ext uri="{BB962C8B-B14F-4D97-AF65-F5344CB8AC3E}">
        <p14:creationId xmlns:p14="http://schemas.microsoft.com/office/powerpoint/2010/main" val="24197288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108036" y="0"/>
            <a:ext cx="9533101" cy="1610200"/>
          </a:xfrm>
          <a:prstGeom prst="rect">
            <a:avLst/>
          </a:prstGeom>
        </p:spPr>
      </p:pic>
      <p:sp>
        <p:nvSpPr>
          <p:cNvPr id="7" name="TextBox 6"/>
          <p:cNvSpPr txBox="1"/>
          <p:nvPr/>
        </p:nvSpPr>
        <p:spPr>
          <a:xfrm>
            <a:off x="2672340" y="395660"/>
            <a:ext cx="4719562" cy="954107"/>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2. Leadership Traits from </a:t>
            </a:r>
          </a:p>
          <a:p>
            <a:r>
              <a:rPr lang="en-US" sz="2800" b="1" dirty="0">
                <a:solidFill>
                  <a:schemeClr val="bg1"/>
                </a:solidFill>
                <a:latin typeface="Tajawal Medium" panose="00000600000000000000" pitchFamily="2" charset="-78"/>
                <a:cs typeface="Tajawal Medium" panose="00000600000000000000" pitchFamily="2" charset="-78"/>
              </a:rPr>
              <a:t>the Follower’s Perspective</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W4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253691" y="1301365"/>
            <a:ext cx="10562258" cy="5125249"/>
          </a:xfrm>
          <a:prstGeom prst="rect">
            <a:avLst/>
          </a:prstGeom>
          <a:noFill/>
        </p:spPr>
        <p:txBody>
          <a:bodyPr wrap="square" rtlCol="0">
            <a:spAutoFit/>
          </a:bodyPr>
          <a:lstStyle/>
          <a:p>
            <a:pPr marL="974725" indent="-457200" algn="just">
              <a:lnSpc>
                <a:spcPts val="36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A somewhat different approach to identifying leadership characteristics was </a:t>
            </a:r>
            <a:r>
              <a:rPr lang="en-US" sz="2400" b="1" dirty="0">
                <a:solidFill>
                  <a:srgbClr val="C00000"/>
                </a:solidFill>
                <a:latin typeface="Tajawal ExtraBold" panose="00000800000000000000" pitchFamily="2" charset="-78"/>
                <a:cs typeface="Tajawal ExtraBold" panose="00000800000000000000" pitchFamily="2" charset="-78"/>
              </a:rPr>
              <a:t>based on the opinions of individuals who were both followers and leaders. </a:t>
            </a:r>
            <a:r>
              <a:rPr lang="en-US" sz="2400" b="1" dirty="0">
                <a:solidFill>
                  <a:srgbClr val="7030A0"/>
                </a:solidFill>
                <a:latin typeface="Tajawal ExtraBold" panose="00000800000000000000" pitchFamily="2" charset="-78"/>
                <a:cs typeface="Tajawal ExtraBold" panose="00000800000000000000" pitchFamily="2" charset="-78"/>
              </a:rPr>
              <a:t>This study collected the views of many thousands of individuals from business and government, </a:t>
            </a:r>
            <a:r>
              <a:rPr lang="en-US" sz="2400" b="1" dirty="0">
                <a:solidFill>
                  <a:srgbClr val="0A1F61"/>
                </a:solidFill>
                <a:latin typeface="Tajawal ExtraBold" panose="00000800000000000000" pitchFamily="2" charset="-78"/>
                <a:cs typeface="Tajawal ExtraBold" panose="00000800000000000000" pitchFamily="2" charset="-78"/>
              </a:rPr>
              <a:t>participating in university executive development programs (Kouzes and Posner, 2002). </a:t>
            </a:r>
          </a:p>
          <a:p>
            <a:pPr marL="974725" indent="-457200" algn="just">
              <a:lnSpc>
                <a:spcPts val="36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When asked ‘What do you look for and admire in your leader?’, there was considerable </a:t>
            </a:r>
            <a:r>
              <a:rPr lang="en-US" sz="2400" b="1" dirty="0">
                <a:solidFill>
                  <a:srgbClr val="C00000"/>
                </a:solidFill>
                <a:latin typeface="Tajawal ExtraBold" panose="00000800000000000000" pitchFamily="2" charset="-78"/>
                <a:cs typeface="Tajawal ExtraBold" panose="00000800000000000000" pitchFamily="2" charset="-78"/>
              </a:rPr>
              <a:t>consensus</a:t>
            </a:r>
            <a:r>
              <a:rPr lang="en-US" sz="2400" b="1" dirty="0">
                <a:solidFill>
                  <a:srgbClr val="0A1F61"/>
                </a:solidFill>
                <a:latin typeface="Tajawal ExtraBold" panose="00000800000000000000" pitchFamily="2" charset="-78"/>
                <a:cs typeface="Tajawal ExtraBold" panose="00000800000000000000" pitchFamily="2" charset="-78"/>
              </a:rPr>
              <a:t> among these individuals in that they reported that leaders need to be:</a:t>
            </a:r>
            <a:r>
              <a:rPr lang="en-US" sz="2400" b="1" dirty="0">
                <a:solidFill>
                  <a:srgbClr val="C00000"/>
                </a:solidFill>
                <a:latin typeface="Tajawal ExtraBold" panose="00000800000000000000" pitchFamily="2" charset="-78"/>
                <a:cs typeface="Tajawal ExtraBold" panose="00000800000000000000" pitchFamily="2" charset="-78"/>
              </a:rPr>
              <a:t> 1. honest; 2. forward looking; 3. inspiring; 4. competent; 5. fair minded; 6. supportive; </a:t>
            </a:r>
          </a:p>
          <a:p>
            <a:pPr marL="517525" algn="just">
              <a:lnSpc>
                <a:spcPts val="3600"/>
              </a:lnSpc>
            </a:pPr>
            <a:r>
              <a:rPr lang="en-US" sz="2400" b="1" dirty="0">
                <a:solidFill>
                  <a:srgbClr val="C00000"/>
                </a:solidFill>
                <a:latin typeface="Tajawal ExtraBold" panose="00000800000000000000" pitchFamily="2" charset="-78"/>
                <a:cs typeface="Tajawal ExtraBold" panose="00000800000000000000" pitchFamily="2" charset="-78"/>
              </a:rPr>
              <a:t>	7. broad minded; 8. intelligent.</a:t>
            </a:r>
          </a:p>
        </p:txBody>
      </p:sp>
      <p:sp>
        <p:nvSpPr>
          <p:cNvPr id="11" name="TextBox 10">
            <a:extLst>
              <a:ext uri="{FF2B5EF4-FFF2-40B4-BE49-F238E27FC236}">
                <a16:creationId xmlns:a16="http://schemas.microsoft.com/office/drawing/2014/main" id="{A0D821DD-824E-CE8F-B48E-2FD0C0E09BFD}"/>
              </a:ext>
            </a:extLst>
          </p:cNvPr>
          <p:cNvSpPr txBox="1"/>
          <p:nvPr/>
        </p:nvSpPr>
        <p:spPr>
          <a:xfrm>
            <a:off x="6953693" y="5958854"/>
            <a:ext cx="4990619" cy="707886"/>
          </a:xfrm>
          <a:prstGeom prst="rect">
            <a:avLst/>
          </a:prstGeom>
          <a:noFill/>
        </p:spPr>
        <p:txBody>
          <a:bodyPr wrap="square">
            <a:spAutoFit/>
          </a:bodyPr>
          <a:lstStyle/>
          <a:p>
            <a:pPr algn="r" rtl="1"/>
            <a:r>
              <a:rPr lang="en-US" sz="2000" b="1" dirty="0"/>
              <a:t>1.</a:t>
            </a:r>
            <a:r>
              <a:rPr lang="ar-EG" sz="2000" b="1" dirty="0"/>
              <a:t> </a:t>
            </a:r>
            <a:r>
              <a:rPr lang="en-US" sz="2000" b="1" dirty="0"/>
              <a:t> </a:t>
            </a:r>
            <a:r>
              <a:rPr lang="en-US" sz="2000" b="1" dirty="0" err="1"/>
              <a:t>صادق</a:t>
            </a:r>
            <a:r>
              <a:rPr lang="en-US" sz="2000" b="1" dirty="0"/>
              <a:t>؛ 2. </a:t>
            </a:r>
            <a:r>
              <a:rPr lang="ar-EG" sz="2000" b="1" dirty="0"/>
              <a:t> </a:t>
            </a:r>
            <a:r>
              <a:rPr lang="en-US" sz="2000" b="1" dirty="0" err="1"/>
              <a:t>التطلع</a:t>
            </a:r>
            <a:r>
              <a:rPr lang="en-US" sz="2000" b="1" dirty="0"/>
              <a:t> إلى </a:t>
            </a:r>
            <a:r>
              <a:rPr lang="en-US" sz="2000" b="1" dirty="0" err="1"/>
              <a:t>الأمام</a:t>
            </a:r>
            <a:r>
              <a:rPr lang="en-US" sz="2000" b="1" dirty="0"/>
              <a:t>. 3. </a:t>
            </a:r>
            <a:r>
              <a:rPr lang="en-US" sz="2000" b="1" dirty="0" err="1"/>
              <a:t>ملهم</a:t>
            </a:r>
            <a:r>
              <a:rPr lang="en-US" sz="2000" b="1" dirty="0"/>
              <a:t>؛ 4. </a:t>
            </a:r>
            <a:r>
              <a:rPr lang="ar-EG" sz="2000" b="1" dirty="0"/>
              <a:t> كفؤ</a:t>
            </a:r>
            <a:r>
              <a:rPr lang="en-US" sz="2000" b="1" dirty="0"/>
              <a:t>؛</a:t>
            </a:r>
            <a:endParaRPr lang="ar-EG" sz="2000" b="1" dirty="0"/>
          </a:p>
          <a:p>
            <a:pPr algn="r" rtl="1"/>
            <a:r>
              <a:rPr lang="en-US" sz="2000" b="1" dirty="0"/>
              <a:t> 5. </a:t>
            </a:r>
            <a:r>
              <a:rPr lang="en-US" sz="2000" b="1" dirty="0" err="1"/>
              <a:t>منصف</a:t>
            </a:r>
            <a:r>
              <a:rPr lang="en-US" sz="2000" b="1" dirty="0"/>
              <a:t>؛ 6. </a:t>
            </a:r>
            <a:r>
              <a:rPr lang="en-US" sz="2000" b="1" dirty="0" err="1"/>
              <a:t>داعم</a:t>
            </a:r>
            <a:r>
              <a:rPr lang="en-US" sz="2000" b="1" dirty="0"/>
              <a:t>؛  7. </a:t>
            </a:r>
            <a:r>
              <a:rPr lang="en-US" sz="2000" b="1" dirty="0" err="1"/>
              <a:t>واسع</a:t>
            </a:r>
            <a:r>
              <a:rPr lang="en-US" sz="2000" b="1" dirty="0"/>
              <a:t> </a:t>
            </a:r>
            <a:r>
              <a:rPr lang="en-US" sz="2000" b="1" dirty="0" err="1"/>
              <a:t>الأفق</a:t>
            </a:r>
            <a:r>
              <a:rPr lang="en-US" sz="2000" b="1" dirty="0"/>
              <a:t>. 8. </a:t>
            </a:r>
            <a:r>
              <a:rPr lang="en-US" sz="2000" b="1" dirty="0" err="1"/>
              <a:t>ذكي</a:t>
            </a:r>
            <a:r>
              <a:rPr lang="en-US" sz="2000" b="1" dirty="0"/>
              <a:t>.</a:t>
            </a:r>
          </a:p>
        </p:txBody>
      </p:sp>
    </p:spTree>
    <p:extLst>
      <p:ext uri="{BB962C8B-B14F-4D97-AF65-F5344CB8AC3E}">
        <p14:creationId xmlns:p14="http://schemas.microsoft.com/office/powerpoint/2010/main" val="393042404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41238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577338" y="543490"/>
            <a:ext cx="5716052"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2. Leadership Traits in Summary</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W4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253691" y="1301365"/>
            <a:ext cx="10348502" cy="4455835"/>
          </a:xfrm>
          <a:prstGeom prst="rect">
            <a:avLst/>
          </a:prstGeom>
          <a:noFill/>
        </p:spPr>
        <p:txBody>
          <a:bodyPr wrap="square" rtlCol="0">
            <a:spAutoFit/>
          </a:bodyPr>
          <a:lstStyle/>
          <a:p>
            <a:pPr marL="974725" indent="-457200" algn="just">
              <a:lnSpc>
                <a:spcPct val="150000"/>
              </a:lnSpc>
              <a:buFont typeface="Wingdings" panose="05000000000000000000" pitchFamily="2" charset="2"/>
              <a:buChar char="q"/>
            </a:pPr>
            <a:r>
              <a:rPr lang="en-US" sz="2400" b="1" dirty="0">
                <a:solidFill>
                  <a:srgbClr val="C00000"/>
                </a:solidFill>
                <a:latin typeface="Tajawal ExtraBold" panose="00000800000000000000" pitchFamily="2" charset="-78"/>
                <a:cs typeface="Tajawal ExtraBold" panose="00000800000000000000" pitchFamily="2" charset="-78"/>
              </a:rPr>
              <a:t>Research into leadership traits has revealed that the more of the traits individuals possess, the more effective their leadership. </a:t>
            </a:r>
          </a:p>
          <a:p>
            <a:pPr marL="517525" algn="just">
              <a:lnSpc>
                <a:spcPct val="150000"/>
              </a:lnSpc>
            </a:pPr>
            <a:endParaRPr lang="en-US" sz="2400" b="1" dirty="0">
              <a:solidFill>
                <a:srgbClr val="0A1F61"/>
              </a:solidFill>
              <a:latin typeface="Tajawal ExtraBold" panose="00000800000000000000" pitchFamily="2" charset="-78"/>
              <a:cs typeface="Tajawal ExtraBold" panose="00000800000000000000" pitchFamily="2" charset="-78"/>
            </a:endParaRPr>
          </a:p>
          <a:p>
            <a:pPr marL="974725" indent="-457200" algn="just">
              <a:lnSpc>
                <a:spcPct val="150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A more practical approach, however, is to recognize that some broad leadership characteristics are relatively central, and although not absolutely required in all cases, will tend to correlate positively with effectiveness in leading others.</a:t>
            </a:r>
          </a:p>
        </p:txBody>
      </p:sp>
    </p:spTree>
    <p:extLst>
      <p:ext uri="{BB962C8B-B14F-4D97-AF65-F5344CB8AC3E}">
        <p14:creationId xmlns:p14="http://schemas.microsoft.com/office/powerpoint/2010/main" val="107690366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41238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577338" y="380930"/>
            <a:ext cx="6478055" cy="954107"/>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3. Behavioral Theories of Leadership</a:t>
            </a:r>
          </a:p>
          <a:p>
            <a:pPr algn="r" rtl="1"/>
            <a:r>
              <a:rPr lang="ar-EG" sz="2800" b="1" dirty="0">
                <a:solidFill>
                  <a:schemeClr val="bg1"/>
                </a:solidFill>
                <a:latin typeface="Tajawal Medium" panose="00000600000000000000" pitchFamily="2" charset="-78"/>
                <a:cs typeface="Tajawal Medium" panose="00000600000000000000" pitchFamily="2" charset="-78"/>
              </a:rPr>
              <a:t>النظريات السلوكية للقيادة</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W4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253691" y="1241990"/>
            <a:ext cx="10491006" cy="5263107"/>
          </a:xfrm>
          <a:prstGeom prst="rect">
            <a:avLst/>
          </a:prstGeom>
          <a:noFill/>
        </p:spPr>
        <p:txBody>
          <a:bodyPr wrap="square" rtlCol="0">
            <a:spAutoFit/>
          </a:bodyPr>
          <a:lstStyle/>
          <a:p>
            <a:pPr marL="974725" indent="-457200" algn="just">
              <a:lnSpc>
                <a:spcPts val="3700"/>
              </a:lnSpc>
              <a:buFont typeface="Wingdings" panose="05000000000000000000" pitchFamily="2" charset="2"/>
              <a:buChar char="q"/>
            </a:pPr>
            <a:r>
              <a:rPr lang="en-US" sz="2400" b="1" dirty="0">
                <a:solidFill>
                  <a:srgbClr val="FF0000"/>
                </a:solidFill>
                <a:latin typeface="Tajawal ExtraBold" panose="00000800000000000000" pitchFamily="2" charset="-78"/>
                <a:cs typeface="Tajawal ExtraBold" panose="00000800000000000000" pitchFamily="2" charset="-78"/>
              </a:rPr>
              <a:t>This type of leadership theory focuses on a leader’s actions and behavior</a:t>
            </a:r>
            <a:r>
              <a:rPr lang="en-US" sz="2400" b="1" dirty="0">
                <a:solidFill>
                  <a:srgbClr val="0A1F61"/>
                </a:solidFill>
                <a:latin typeface="Tajawal ExtraBold" panose="00000800000000000000" pitchFamily="2" charset="-78"/>
                <a:cs typeface="Tajawal ExtraBold" panose="00000800000000000000" pitchFamily="2" charset="-78"/>
              </a:rPr>
              <a:t>, with very little emphasis on their qualities and traits. </a:t>
            </a:r>
          </a:p>
          <a:p>
            <a:pPr marL="974725" indent="-457200" algn="just">
              <a:lnSpc>
                <a:spcPts val="37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According to behavioral leadership theory, </a:t>
            </a:r>
            <a:r>
              <a:rPr lang="en-US" sz="2400" b="1" dirty="0">
                <a:solidFill>
                  <a:srgbClr val="FF0000"/>
                </a:solidFill>
                <a:latin typeface="Tajawal ExtraBold" panose="00000800000000000000" pitchFamily="2" charset="-78"/>
                <a:cs typeface="Tajawal ExtraBold" panose="00000800000000000000" pitchFamily="2" charset="-78"/>
              </a:rPr>
              <a:t>an effective leader has many acquired skills</a:t>
            </a:r>
            <a:r>
              <a:rPr lang="en-US" sz="2400" b="1" dirty="0">
                <a:solidFill>
                  <a:srgbClr val="0A1F61"/>
                </a:solidFill>
                <a:latin typeface="Tajawal ExtraBold" panose="00000800000000000000" pitchFamily="2" charset="-78"/>
                <a:cs typeface="Tajawal ExtraBold" panose="00000800000000000000" pitchFamily="2" charset="-78"/>
              </a:rPr>
              <a:t>. In addition to it, </a:t>
            </a:r>
            <a:r>
              <a:rPr lang="en-US" sz="2400" b="1" dirty="0">
                <a:solidFill>
                  <a:srgbClr val="FF0000"/>
                </a:solidFill>
                <a:latin typeface="Tajawal ExtraBold" panose="00000800000000000000" pitchFamily="2" charset="-78"/>
                <a:cs typeface="Tajawal ExtraBold" panose="00000800000000000000" pitchFamily="2" charset="-78"/>
              </a:rPr>
              <a:t>the theory also considers that an individual </a:t>
            </a:r>
            <a:r>
              <a:rPr lang="en-US" sz="2400" b="1" u="sng" dirty="0">
                <a:solidFill>
                  <a:srgbClr val="FF0000"/>
                </a:solidFill>
                <a:latin typeface="Tajawal ExtraBold" panose="00000800000000000000" pitchFamily="2" charset="-78"/>
                <a:cs typeface="Tajawal ExtraBold" panose="00000800000000000000" pitchFamily="2" charset="-78"/>
              </a:rPr>
              <a:t>can learn skills </a:t>
            </a:r>
            <a:r>
              <a:rPr lang="en-US" sz="2400" b="1" dirty="0">
                <a:solidFill>
                  <a:srgbClr val="FF0000"/>
                </a:solidFill>
                <a:latin typeface="Tajawal ExtraBold" panose="00000800000000000000" pitchFamily="2" charset="-78"/>
                <a:cs typeface="Tajawal ExtraBold" panose="00000800000000000000" pitchFamily="2" charset="-78"/>
              </a:rPr>
              <a:t>to become a good leader</a:t>
            </a:r>
            <a:r>
              <a:rPr lang="en-US" sz="2400" b="1" dirty="0">
                <a:solidFill>
                  <a:srgbClr val="0A1F61"/>
                </a:solidFill>
                <a:latin typeface="Tajawal ExtraBold" panose="00000800000000000000" pitchFamily="2" charset="-78"/>
                <a:cs typeface="Tajawal ExtraBold" panose="00000800000000000000" pitchFamily="2" charset="-78"/>
              </a:rPr>
              <a:t>.</a:t>
            </a:r>
          </a:p>
          <a:p>
            <a:pPr marL="974725" indent="-457200" algn="just">
              <a:lnSpc>
                <a:spcPts val="37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So, theories proposing that specific behaviors differentiate leaders from non-leaders.</a:t>
            </a:r>
          </a:p>
          <a:p>
            <a:pPr marL="974725" indent="-457200" algn="just">
              <a:lnSpc>
                <a:spcPts val="37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If so, </a:t>
            </a:r>
            <a:r>
              <a:rPr lang="en-US" sz="2400" b="1" dirty="0">
                <a:solidFill>
                  <a:srgbClr val="FF0000"/>
                </a:solidFill>
                <a:latin typeface="Tajawal ExtraBold" panose="00000800000000000000" pitchFamily="2" charset="-78"/>
                <a:cs typeface="Tajawal ExtraBold" panose="00000800000000000000" pitchFamily="2" charset="-78"/>
              </a:rPr>
              <a:t>we could train non-leaders to become leaders</a:t>
            </a:r>
            <a:r>
              <a:rPr lang="en-US" sz="2400" b="1" dirty="0">
                <a:solidFill>
                  <a:srgbClr val="0A1F61"/>
                </a:solidFill>
                <a:latin typeface="Tajawal ExtraBold" panose="00000800000000000000" pitchFamily="2" charset="-78"/>
                <a:cs typeface="Tajawal ExtraBold" panose="00000800000000000000" pitchFamily="2" charset="-78"/>
              </a:rPr>
              <a:t>.</a:t>
            </a:r>
          </a:p>
          <a:p>
            <a:pPr marL="974725" indent="-457200" algn="just">
              <a:lnSpc>
                <a:spcPts val="37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These theories had some success in identifying consistent relationships between Leadership &amp; Group Performance.</a:t>
            </a:r>
          </a:p>
        </p:txBody>
      </p:sp>
    </p:spTree>
    <p:extLst>
      <p:ext uri="{BB962C8B-B14F-4D97-AF65-F5344CB8AC3E}">
        <p14:creationId xmlns:p14="http://schemas.microsoft.com/office/powerpoint/2010/main" val="91208008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41238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W4 Lecture</a:t>
            </a:r>
            <a:endParaRPr lang="en-US" sz="2800" b="1" dirty="0">
              <a:solidFill>
                <a:srgbClr val="FF9518"/>
              </a:solidFill>
              <a:latin typeface="Tajawal Medium" panose="00000600000000000000" pitchFamily="2" charset="-78"/>
              <a:cs typeface="Tajawal Medium" panose="00000600000000000000" pitchFamily="2" charset="-78"/>
            </a:endParaRPr>
          </a:p>
        </p:txBody>
      </p:sp>
      <p:pic>
        <p:nvPicPr>
          <p:cNvPr id="11" name="Picture 10" descr="Diagram&#10;&#10;Description automatically generated">
            <a:extLst>
              <a:ext uri="{FF2B5EF4-FFF2-40B4-BE49-F238E27FC236}">
                <a16:creationId xmlns:a16="http://schemas.microsoft.com/office/drawing/2014/main" id="{96F5FBF7-F4A2-244C-8E41-2B038B28B8D2}"/>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3510253" y="1434977"/>
            <a:ext cx="8484648" cy="4433913"/>
          </a:xfrm>
          <a:prstGeom prst="rect">
            <a:avLst/>
          </a:prstGeom>
        </p:spPr>
      </p:pic>
      <p:pic>
        <p:nvPicPr>
          <p:cNvPr id="13" name="Picture 12" descr="Text&#10;&#10;Description automatically generated with medium confidence">
            <a:extLst>
              <a:ext uri="{FF2B5EF4-FFF2-40B4-BE49-F238E27FC236}">
                <a16:creationId xmlns:a16="http://schemas.microsoft.com/office/drawing/2014/main" id="{6B73C1AE-328B-68CB-AEE5-EF2087797BCF}"/>
              </a:ext>
            </a:extLst>
          </p:cNvPr>
          <p:cNvPicPr>
            <a:picLocks noChangeAspect="1"/>
          </p:cNvPicPr>
          <p:nvPr/>
        </p:nvPicPr>
        <p:blipFill rotWithShape="1">
          <a:blip r:embed="rId7">
            <a:extLst>
              <a:ext uri="{BEBA8EAE-BF5A-486C-A8C5-ECC9F3942E4B}">
                <a14:imgProps xmlns:a14="http://schemas.microsoft.com/office/drawing/2010/main">
                  <a14:imgLayer r:embed="rId8">
                    <a14:imgEffect>
                      <a14:sharpenSoften amount="50000"/>
                    </a14:imgEffect>
                    <a14:imgEffect>
                      <a14:saturation sat="400000"/>
                    </a14:imgEffect>
                  </a14:imgLayer>
                </a14:imgProps>
              </a:ext>
              <a:ext uri="{28A0092B-C50C-407E-A947-70E740481C1C}">
                <a14:useLocalDpi xmlns:a14="http://schemas.microsoft.com/office/drawing/2010/main" val="0"/>
              </a:ext>
            </a:extLst>
          </a:blip>
          <a:srcRect l="2969" t="14378" r="25539" b="4259"/>
          <a:stretch/>
        </p:blipFill>
        <p:spPr>
          <a:xfrm>
            <a:off x="197099" y="1748574"/>
            <a:ext cx="3146961" cy="2014549"/>
          </a:xfrm>
          <a:prstGeom prst="rect">
            <a:avLst/>
          </a:prstGeom>
        </p:spPr>
      </p:pic>
      <p:pic>
        <p:nvPicPr>
          <p:cNvPr id="15" name="Picture 14" descr="A picture containing text, nature&#10;&#10;Description automatically generated">
            <a:extLst>
              <a:ext uri="{FF2B5EF4-FFF2-40B4-BE49-F238E27FC236}">
                <a16:creationId xmlns:a16="http://schemas.microsoft.com/office/drawing/2014/main" id="{949C4AB7-5F0F-9AEE-0543-DF695C7F15CC}"/>
              </a:ext>
            </a:extLst>
          </p:cNvPr>
          <p:cNvPicPr>
            <a:picLocks noChangeAspect="1"/>
          </p:cNvPicPr>
          <p:nvPr/>
        </p:nvPicPr>
        <p:blipFill rotWithShape="1">
          <a:blip r:embed="rId9" cstate="print">
            <a:extLst>
              <a:ext uri="{28A0092B-C50C-407E-A947-70E740481C1C}">
                <a14:useLocalDpi xmlns:a14="http://schemas.microsoft.com/office/drawing/2010/main" val="0"/>
              </a:ext>
            </a:extLst>
          </a:blip>
          <a:srcRect l="21140" t="20925" r="22057" b="20924"/>
          <a:stretch/>
        </p:blipFill>
        <p:spPr>
          <a:xfrm>
            <a:off x="293192" y="3763123"/>
            <a:ext cx="2947020" cy="1697039"/>
          </a:xfrm>
          <a:prstGeom prst="rect">
            <a:avLst/>
          </a:prstGeom>
        </p:spPr>
      </p:pic>
      <p:sp>
        <p:nvSpPr>
          <p:cNvPr id="9" name="TextBox 8">
            <a:extLst>
              <a:ext uri="{FF2B5EF4-FFF2-40B4-BE49-F238E27FC236}">
                <a16:creationId xmlns:a16="http://schemas.microsoft.com/office/drawing/2014/main" id="{B5531C8E-7347-FCCB-92D5-14579037427A}"/>
              </a:ext>
            </a:extLst>
          </p:cNvPr>
          <p:cNvSpPr txBox="1"/>
          <p:nvPr/>
        </p:nvSpPr>
        <p:spPr>
          <a:xfrm>
            <a:off x="2577338" y="380930"/>
            <a:ext cx="6478055" cy="954107"/>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3. Behavioral Theories of Leadership</a:t>
            </a:r>
          </a:p>
          <a:p>
            <a:pPr algn="r" rtl="1"/>
            <a:r>
              <a:rPr lang="ar-EG" sz="2800" b="1" dirty="0">
                <a:solidFill>
                  <a:schemeClr val="bg1"/>
                </a:solidFill>
                <a:latin typeface="Tajawal Medium" panose="00000600000000000000" pitchFamily="2" charset="-78"/>
                <a:cs typeface="Tajawal Medium" panose="00000600000000000000" pitchFamily="2" charset="-78"/>
              </a:rPr>
              <a:t>النظريات السلوكية للقيادة</a:t>
            </a:r>
            <a:endParaRPr lang="en-US" sz="28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48797414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41238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205335" y="447118"/>
            <a:ext cx="7374006" cy="892552"/>
          </a:xfrm>
          <a:prstGeom prst="rect">
            <a:avLst/>
          </a:prstGeom>
          <a:noFill/>
        </p:spPr>
        <p:txBody>
          <a:bodyPr wrap="none" rtlCol="0">
            <a:spAutoFit/>
          </a:bodyPr>
          <a:lstStyle/>
          <a:p>
            <a:r>
              <a:rPr lang="en-US" sz="2600" b="1" dirty="0">
                <a:solidFill>
                  <a:schemeClr val="bg1"/>
                </a:solidFill>
                <a:latin typeface="Tajawal Medium" panose="00000600000000000000" pitchFamily="2" charset="-78"/>
                <a:cs typeface="Tajawal Medium" panose="00000600000000000000" pitchFamily="2" charset="-78"/>
              </a:rPr>
              <a:t>4.Transactional &amp; Transformational Theories</a:t>
            </a:r>
            <a:endParaRPr lang="ar-EG" sz="2600" b="1" dirty="0">
              <a:solidFill>
                <a:schemeClr val="bg1"/>
              </a:solidFill>
              <a:latin typeface="Tajawal Medium" panose="00000600000000000000" pitchFamily="2" charset="-78"/>
              <a:cs typeface="Tajawal Medium" panose="00000600000000000000" pitchFamily="2" charset="-78"/>
            </a:endParaRPr>
          </a:p>
          <a:p>
            <a:pPr algn="r" rtl="1"/>
            <a:r>
              <a:rPr lang="ar-EG" sz="2600" b="1" dirty="0">
                <a:solidFill>
                  <a:schemeClr val="bg1"/>
                </a:solidFill>
                <a:latin typeface="Tajawal Medium" panose="00000600000000000000" pitchFamily="2" charset="-78"/>
                <a:cs typeface="Tajawal Medium" panose="00000600000000000000" pitchFamily="2" charset="-78"/>
              </a:rPr>
              <a:t>      نظريات قيادة المعاملات والقيادة التحويلية </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W4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253690" y="1301365"/>
            <a:ext cx="10561115" cy="4984185"/>
          </a:xfrm>
          <a:prstGeom prst="rect">
            <a:avLst/>
          </a:prstGeom>
          <a:noFill/>
        </p:spPr>
        <p:txBody>
          <a:bodyPr wrap="square" rtlCol="0">
            <a:spAutoFit/>
          </a:bodyPr>
          <a:lstStyle/>
          <a:p>
            <a:pPr marL="517525" algn="just">
              <a:lnSpc>
                <a:spcPts val="3200"/>
              </a:lnSpc>
            </a:pPr>
            <a:r>
              <a:rPr lang="en-US" sz="2400" b="1" dirty="0">
                <a:solidFill>
                  <a:srgbClr val="0A1F61"/>
                </a:solidFill>
                <a:latin typeface="Tajawal ExtraBold" panose="00000800000000000000" pitchFamily="2" charset="-78"/>
                <a:cs typeface="Tajawal ExtraBold" panose="00000800000000000000" pitchFamily="2" charset="-78"/>
              </a:rPr>
              <a:t>A different view, popularized by James MacGregor Burns, contrasts two styles of leadership: transactional and transformational.</a:t>
            </a:r>
          </a:p>
          <a:p>
            <a:pPr marL="974725" indent="-457200" algn="just">
              <a:lnSpc>
                <a:spcPts val="3200"/>
              </a:lnSpc>
              <a:buFont typeface="Wingdings" panose="05000000000000000000" pitchFamily="2" charset="2"/>
              <a:buChar char="q"/>
            </a:pPr>
            <a:r>
              <a:rPr lang="en-US" sz="2400" b="1" dirty="0">
                <a:solidFill>
                  <a:srgbClr val="C00000"/>
                </a:solidFill>
                <a:latin typeface="Tajawal ExtraBold" panose="00000800000000000000" pitchFamily="2" charset="-78"/>
                <a:cs typeface="Tajawal ExtraBold" panose="00000800000000000000" pitchFamily="2" charset="-78"/>
              </a:rPr>
              <a:t>Transactional Leader</a:t>
            </a:r>
            <a:r>
              <a:rPr lang="ar-EG" sz="2400" b="1" dirty="0">
                <a:solidFill>
                  <a:srgbClr val="C00000"/>
                </a:solidFill>
                <a:latin typeface="Tajawal ExtraBold" panose="00000800000000000000" pitchFamily="2" charset="-78"/>
                <a:cs typeface="Tajawal ExtraBold" panose="00000800000000000000" pitchFamily="2" charset="-78"/>
              </a:rPr>
              <a:t> قائد المعاملات </a:t>
            </a:r>
            <a:r>
              <a:rPr lang="en-US" sz="2400" b="1" dirty="0">
                <a:solidFill>
                  <a:srgbClr val="0A1F61"/>
                </a:solidFill>
                <a:latin typeface="Tajawal ExtraBold" panose="00000800000000000000" pitchFamily="2" charset="-78"/>
                <a:cs typeface="Tajawal ExtraBold" panose="00000800000000000000" pitchFamily="2" charset="-78"/>
              </a:rPr>
              <a:t>: </a:t>
            </a:r>
            <a:r>
              <a:rPr lang="en-US" sz="2400" b="1" dirty="0">
                <a:solidFill>
                  <a:srgbClr val="FF0000"/>
                </a:solidFill>
                <a:latin typeface="Tajawal ExtraBold" panose="00000800000000000000" pitchFamily="2" charset="-78"/>
                <a:cs typeface="Tajawal ExtraBold" panose="00000800000000000000" pitchFamily="2" charset="-78"/>
              </a:rPr>
              <a:t>One who guides or motivates their followers </a:t>
            </a:r>
            <a:r>
              <a:rPr lang="en-US" sz="2400" b="1" u="sng" dirty="0">
                <a:solidFill>
                  <a:srgbClr val="0A1F61"/>
                </a:solidFill>
                <a:latin typeface="Tajawal ExtraBold" panose="00000800000000000000" pitchFamily="2" charset="-78"/>
                <a:cs typeface="Tajawal ExtraBold" panose="00000800000000000000" pitchFamily="2" charset="-78"/>
              </a:rPr>
              <a:t>in the direction of established goals </a:t>
            </a:r>
            <a:r>
              <a:rPr lang="en-US" sz="2400" b="1" dirty="0">
                <a:solidFill>
                  <a:srgbClr val="0A1F61"/>
                </a:solidFill>
                <a:latin typeface="Tajawal ExtraBold" panose="00000800000000000000" pitchFamily="2" charset="-78"/>
                <a:cs typeface="Tajawal ExtraBold" panose="00000800000000000000" pitchFamily="2" charset="-78"/>
              </a:rPr>
              <a:t>by clarifying </a:t>
            </a:r>
            <a:r>
              <a:rPr lang="en-US" sz="2400" b="1" dirty="0">
                <a:solidFill>
                  <a:srgbClr val="FF0000"/>
                </a:solidFill>
                <a:latin typeface="Tajawal ExtraBold" panose="00000800000000000000" pitchFamily="2" charset="-78"/>
                <a:cs typeface="Tajawal ExtraBold" panose="00000800000000000000" pitchFamily="2" charset="-78"/>
              </a:rPr>
              <a:t>role and task </a:t>
            </a:r>
            <a:r>
              <a:rPr lang="en-US" sz="2400" b="1" dirty="0">
                <a:solidFill>
                  <a:srgbClr val="0A1F61"/>
                </a:solidFill>
                <a:latin typeface="Tajawal ExtraBold" panose="00000800000000000000" pitchFamily="2" charset="-78"/>
                <a:cs typeface="Tajawal ExtraBold" panose="00000800000000000000" pitchFamily="2" charset="-78"/>
              </a:rPr>
              <a:t>requirements.</a:t>
            </a:r>
          </a:p>
          <a:p>
            <a:pPr marL="973138" lvl="1" indent="-403225" algn="just">
              <a:lnSpc>
                <a:spcPts val="3200"/>
              </a:lnSpc>
              <a:buFont typeface="Wingdings" panose="05000000000000000000" pitchFamily="2" charset="2"/>
              <a:buChar char="q"/>
            </a:pPr>
            <a:r>
              <a:rPr lang="en-US" sz="2400" b="1" dirty="0">
                <a:solidFill>
                  <a:srgbClr val="C00000"/>
                </a:solidFill>
                <a:latin typeface="Tajawal ExtraBold" panose="00000800000000000000" pitchFamily="2" charset="-78"/>
                <a:cs typeface="Tajawal ExtraBold" panose="00000800000000000000" pitchFamily="2" charset="-78"/>
              </a:rPr>
              <a:t>Transactional leadership </a:t>
            </a:r>
            <a:r>
              <a:rPr lang="en-US" sz="2400" b="1" dirty="0">
                <a:solidFill>
                  <a:srgbClr val="0A1F61"/>
                </a:solidFill>
                <a:latin typeface="Tajawal ExtraBold" panose="00000800000000000000" pitchFamily="2" charset="-78"/>
                <a:cs typeface="Tajawal ExtraBold" panose="00000800000000000000" pitchFamily="2" charset="-78"/>
              </a:rPr>
              <a:t>views leadership as based on transactions between leader and followers. Thus </a:t>
            </a:r>
            <a:r>
              <a:rPr lang="en-US" sz="2400" b="1" u="sng" dirty="0">
                <a:solidFill>
                  <a:srgbClr val="FF0000"/>
                </a:solidFill>
                <a:latin typeface="Tajawal ExtraBold" panose="00000800000000000000" pitchFamily="2" charset="-78"/>
                <a:cs typeface="Tajawal ExtraBold" panose="00000800000000000000" pitchFamily="2" charset="-78"/>
              </a:rPr>
              <a:t>rewards, punishments</a:t>
            </a:r>
            <a:r>
              <a:rPr lang="en-US" sz="2400" b="1" dirty="0">
                <a:solidFill>
                  <a:srgbClr val="0A1F61"/>
                </a:solidFill>
                <a:latin typeface="Tajawal ExtraBold" panose="00000800000000000000" pitchFamily="2" charset="-78"/>
                <a:cs typeface="Tajawal ExtraBold" panose="00000800000000000000" pitchFamily="2" charset="-78"/>
              </a:rPr>
              <a:t>, exchanges </a:t>
            </a:r>
            <a:r>
              <a:rPr lang="en-US" sz="2400" b="1" dirty="0">
                <a:solidFill>
                  <a:srgbClr val="FF0000"/>
                </a:solidFill>
                <a:latin typeface="Tajawal ExtraBold" panose="00000800000000000000" pitchFamily="2" charset="-78"/>
                <a:cs typeface="Tajawal ExtraBold" panose="00000800000000000000" pitchFamily="2" charset="-78"/>
              </a:rPr>
              <a:t>(economic, emotional, physical) and other such "transactions" are the basis of leadership</a:t>
            </a:r>
            <a:r>
              <a:rPr lang="en-US" sz="2400" b="1" dirty="0">
                <a:solidFill>
                  <a:srgbClr val="0A1F61"/>
                </a:solidFill>
                <a:latin typeface="Tajawal ExtraBold" panose="00000800000000000000" pitchFamily="2" charset="-78"/>
                <a:cs typeface="Tajawal ExtraBold" panose="00000800000000000000" pitchFamily="2" charset="-78"/>
              </a:rPr>
              <a:t>. </a:t>
            </a:r>
          </a:p>
          <a:p>
            <a:pPr marL="1430338" lvl="2" indent="-403225" algn="just">
              <a:lnSpc>
                <a:spcPts val="3200"/>
              </a:lnSpc>
              <a:buFont typeface="Wingdings" panose="05000000000000000000" pitchFamily="2" charset="2"/>
              <a:buChar char="§"/>
            </a:pPr>
            <a:r>
              <a:rPr lang="en-US" sz="2400" b="1" dirty="0">
                <a:solidFill>
                  <a:srgbClr val="00B0F0"/>
                </a:solidFill>
                <a:latin typeface="Tajawal ExtraBold" panose="00000800000000000000" pitchFamily="2" charset="-78"/>
                <a:cs typeface="Tajawal ExtraBold" panose="00000800000000000000" pitchFamily="2" charset="-78"/>
              </a:rPr>
              <a:t>An organization leads by paying you and telling you what you need to do</a:t>
            </a:r>
            <a:r>
              <a:rPr lang="en-US" sz="2400" b="1" dirty="0">
                <a:solidFill>
                  <a:srgbClr val="0A1F61"/>
                </a:solidFill>
                <a:latin typeface="Tajawal ExtraBold" panose="00000800000000000000" pitchFamily="2" charset="-78"/>
                <a:cs typeface="Tajawal ExtraBold" panose="00000800000000000000" pitchFamily="2" charset="-78"/>
              </a:rPr>
              <a:t>; you respond by doing what you need to do efficiently and well, and the organization will prosper.</a:t>
            </a:r>
          </a:p>
        </p:txBody>
      </p:sp>
    </p:spTree>
    <p:extLst>
      <p:ext uri="{BB962C8B-B14F-4D97-AF65-F5344CB8AC3E}">
        <p14:creationId xmlns:p14="http://schemas.microsoft.com/office/powerpoint/2010/main" val="320477153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41238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W4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253690" y="1301365"/>
            <a:ext cx="10818985" cy="4682820"/>
          </a:xfrm>
          <a:prstGeom prst="rect">
            <a:avLst/>
          </a:prstGeom>
          <a:noFill/>
        </p:spPr>
        <p:txBody>
          <a:bodyPr wrap="square" rtlCol="0">
            <a:spAutoFit/>
          </a:bodyPr>
          <a:lstStyle/>
          <a:p>
            <a:pPr marL="974725" indent="-457200" algn="just">
              <a:lnSpc>
                <a:spcPts val="3000"/>
              </a:lnSpc>
              <a:buFont typeface="Wingdings" panose="05000000000000000000" pitchFamily="2" charset="2"/>
              <a:buChar char="q"/>
            </a:pPr>
            <a:r>
              <a:rPr lang="en-US" sz="2400" b="1" dirty="0">
                <a:solidFill>
                  <a:srgbClr val="C00000"/>
                </a:solidFill>
                <a:latin typeface="Tajawal ExtraBold" panose="00000800000000000000" pitchFamily="2" charset="-78"/>
                <a:cs typeface="Tajawal ExtraBold" panose="00000800000000000000" pitchFamily="2" charset="-78"/>
              </a:rPr>
              <a:t>Transformational Leader</a:t>
            </a:r>
            <a:r>
              <a:rPr lang="ar-EG" sz="2400" b="1" dirty="0">
                <a:solidFill>
                  <a:srgbClr val="C00000"/>
                </a:solidFill>
                <a:latin typeface="Tajawal ExtraBold" panose="00000800000000000000" pitchFamily="2" charset="-78"/>
                <a:cs typeface="Tajawal ExtraBold" panose="00000800000000000000" pitchFamily="2" charset="-78"/>
              </a:rPr>
              <a:t> القائد التحويلي </a:t>
            </a:r>
            <a:r>
              <a:rPr lang="en-US" sz="2400" b="1" dirty="0">
                <a:solidFill>
                  <a:srgbClr val="C00000"/>
                </a:solidFill>
                <a:latin typeface="Tajawal ExtraBold" panose="00000800000000000000" pitchFamily="2" charset="-78"/>
                <a:cs typeface="Tajawal ExtraBold" panose="00000800000000000000" pitchFamily="2" charset="-78"/>
              </a:rPr>
              <a:t>: </a:t>
            </a:r>
            <a:r>
              <a:rPr lang="en-US" sz="2400" b="1" dirty="0">
                <a:solidFill>
                  <a:srgbClr val="0A1F61"/>
                </a:solidFill>
                <a:latin typeface="Tajawal ExtraBold" panose="00000800000000000000" pitchFamily="2" charset="-78"/>
                <a:cs typeface="Tajawal ExtraBold" panose="00000800000000000000" pitchFamily="2" charset="-78"/>
              </a:rPr>
              <a:t>One who inspires followers to transcend (go beyond) their own self-interests for the good of the organization, provide personal consideration and intellectual stimulation, and who possess charisma (heroic or extraordinary leadership abilities observed by the followers).</a:t>
            </a:r>
            <a:endParaRPr lang="ar-EG" sz="2400" b="1" dirty="0">
              <a:solidFill>
                <a:srgbClr val="0A1F61"/>
              </a:solidFill>
              <a:latin typeface="Tajawal ExtraBold" panose="00000800000000000000" pitchFamily="2" charset="-78"/>
              <a:cs typeface="Tajawal ExtraBold" panose="00000800000000000000" pitchFamily="2" charset="-78"/>
            </a:endParaRPr>
          </a:p>
          <a:p>
            <a:pPr marL="58738" algn="just" rtl="1">
              <a:lnSpc>
                <a:spcPts val="3000"/>
              </a:lnSpc>
            </a:pPr>
            <a:r>
              <a:rPr lang="ar-EG" sz="2400" b="1" dirty="0">
                <a:solidFill>
                  <a:srgbClr val="0A1F61"/>
                </a:solidFill>
                <a:latin typeface="Tajawal ExtraBold" panose="00000800000000000000" pitchFamily="2" charset="-78"/>
                <a:cs typeface="Tajawal ExtraBold" panose="00000800000000000000" pitchFamily="2" charset="-78"/>
              </a:rPr>
              <a:t>الشخص الذي يلهم أتباعه لتجاوز مصالحهم الذاتية من أجل مصلحة المنظمة ، وتقديم الاعتبار الشخصي والتحفيز الفكري، والذين يمتلكون الكاريزما (قدرات القيادة البطولية أو الاستثنائية التي يلاحظها الأتباع).</a:t>
            </a:r>
            <a:endParaRPr lang="en-US" sz="2400" b="1" dirty="0">
              <a:solidFill>
                <a:srgbClr val="0A1F61"/>
              </a:solidFill>
              <a:latin typeface="Tajawal ExtraBold" panose="00000800000000000000" pitchFamily="2" charset="-78"/>
              <a:cs typeface="Tajawal ExtraBold" panose="00000800000000000000" pitchFamily="2" charset="-78"/>
            </a:endParaRPr>
          </a:p>
          <a:p>
            <a:pPr marL="973138" lvl="1" indent="-457200" algn="just">
              <a:lnSpc>
                <a:spcPts val="3000"/>
              </a:lnSpc>
              <a:buFont typeface="Wingdings" panose="05000000000000000000" pitchFamily="2" charset="2"/>
              <a:buChar char="q"/>
            </a:pPr>
            <a:r>
              <a:rPr lang="en-US" sz="2400" b="1" dirty="0">
                <a:solidFill>
                  <a:srgbClr val="C00000"/>
                </a:solidFill>
                <a:latin typeface="Tajawal ExtraBold" panose="00000800000000000000" pitchFamily="2" charset="-78"/>
                <a:cs typeface="Tajawal ExtraBold" panose="00000800000000000000" pitchFamily="2" charset="-78"/>
              </a:rPr>
              <a:t>Transformational leadership </a:t>
            </a:r>
            <a:r>
              <a:rPr lang="en-US" sz="2400" b="1" dirty="0">
                <a:solidFill>
                  <a:srgbClr val="0A1F61"/>
                </a:solidFill>
                <a:latin typeface="Tajawal ExtraBold" panose="00000800000000000000" pitchFamily="2" charset="-78"/>
                <a:cs typeface="Tajawal ExtraBold" panose="00000800000000000000" pitchFamily="2" charset="-78"/>
              </a:rPr>
              <a:t>sees a true leader as one who can distill the values and hopes and needs of followers into a vision, and then encourage and empower followers to pursue that vision. </a:t>
            </a:r>
            <a:endParaRPr lang="ar-EG" sz="2400" b="1" dirty="0">
              <a:solidFill>
                <a:srgbClr val="0A1F61"/>
              </a:solidFill>
              <a:latin typeface="Tajawal ExtraBold" panose="00000800000000000000" pitchFamily="2" charset="-78"/>
              <a:cs typeface="Tajawal ExtraBold" panose="00000800000000000000" pitchFamily="2" charset="-78"/>
            </a:endParaRPr>
          </a:p>
          <a:p>
            <a:pPr marL="515938" lvl="1" algn="just" rtl="1">
              <a:lnSpc>
                <a:spcPts val="3000"/>
              </a:lnSpc>
            </a:pPr>
            <a:r>
              <a:rPr lang="ar-EG" sz="2400" b="1" dirty="0">
                <a:solidFill>
                  <a:srgbClr val="0A1F61"/>
                </a:solidFill>
                <a:latin typeface="Tajawal ExtraBold" panose="00000800000000000000" pitchFamily="2" charset="-78"/>
                <a:cs typeface="Tajawal ExtraBold" panose="00000800000000000000" pitchFamily="2" charset="-78"/>
              </a:rPr>
              <a:t>يرى القائد الحقيقي باعتباره الشخص الذي يمكنه استخلاص قيم وآمال واحتياجات الأتباع في رؤية ، </a:t>
            </a:r>
          </a:p>
          <a:p>
            <a:pPr marL="515938" lvl="1" algn="just" rtl="1">
              <a:lnSpc>
                <a:spcPts val="3000"/>
              </a:lnSpc>
            </a:pPr>
            <a:r>
              <a:rPr lang="ar-EG" sz="2400" b="1" dirty="0">
                <a:solidFill>
                  <a:srgbClr val="0A1F61"/>
                </a:solidFill>
                <a:latin typeface="Tajawal ExtraBold" panose="00000800000000000000" pitchFamily="2" charset="-78"/>
                <a:cs typeface="Tajawal ExtraBold" panose="00000800000000000000" pitchFamily="2" charset="-78"/>
              </a:rPr>
              <a:t>ثم يشجع الأتباع ويمكّنهم من متابعة هذه الرؤية.</a:t>
            </a:r>
            <a:endParaRPr lang="en-US" sz="2400" b="1" dirty="0">
              <a:solidFill>
                <a:srgbClr val="0A1F61"/>
              </a:solidFill>
              <a:latin typeface="Tajawal ExtraBold" panose="00000800000000000000" pitchFamily="2" charset="-78"/>
              <a:cs typeface="Tajawal ExtraBold" panose="00000800000000000000" pitchFamily="2" charset="-78"/>
            </a:endParaRPr>
          </a:p>
        </p:txBody>
      </p:sp>
      <p:sp>
        <p:nvSpPr>
          <p:cNvPr id="10" name="TextBox 9">
            <a:extLst>
              <a:ext uri="{FF2B5EF4-FFF2-40B4-BE49-F238E27FC236}">
                <a16:creationId xmlns:a16="http://schemas.microsoft.com/office/drawing/2014/main" id="{9F1C9473-7C3F-2CC3-0141-71295CA65640}"/>
              </a:ext>
            </a:extLst>
          </p:cNvPr>
          <p:cNvSpPr txBox="1"/>
          <p:nvPr/>
        </p:nvSpPr>
        <p:spPr>
          <a:xfrm>
            <a:off x="2205335" y="447118"/>
            <a:ext cx="7374006" cy="892552"/>
          </a:xfrm>
          <a:prstGeom prst="rect">
            <a:avLst/>
          </a:prstGeom>
          <a:noFill/>
        </p:spPr>
        <p:txBody>
          <a:bodyPr wrap="none" rtlCol="0">
            <a:spAutoFit/>
          </a:bodyPr>
          <a:lstStyle/>
          <a:p>
            <a:r>
              <a:rPr lang="en-US" sz="2600" b="1" dirty="0">
                <a:solidFill>
                  <a:schemeClr val="bg1"/>
                </a:solidFill>
                <a:latin typeface="Tajawal Medium" panose="00000600000000000000" pitchFamily="2" charset="-78"/>
                <a:cs typeface="Tajawal Medium" panose="00000600000000000000" pitchFamily="2" charset="-78"/>
              </a:rPr>
              <a:t>4.Transactional &amp; Transformational Theories</a:t>
            </a:r>
            <a:endParaRPr lang="ar-EG" sz="2600" b="1" dirty="0">
              <a:solidFill>
                <a:schemeClr val="bg1"/>
              </a:solidFill>
              <a:latin typeface="Tajawal Medium" panose="00000600000000000000" pitchFamily="2" charset="-78"/>
              <a:cs typeface="Tajawal Medium" panose="00000600000000000000" pitchFamily="2" charset="-78"/>
            </a:endParaRPr>
          </a:p>
          <a:p>
            <a:pPr algn="r" rtl="1"/>
            <a:r>
              <a:rPr lang="ar-EG" sz="2600" b="1" dirty="0">
                <a:solidFill>
                  <a:schemeClr val="bg1"/>
                </a:solidFill>
                <a:latin typeface="Tajawal Medium" panose="00000600000000000000" pitchFamily="2" charset="-78"/>
                <a:cs typeface="Tajawal Medium" panose="00000600000000000000" pitchFamily="2" charset="-78"/>
              </a:rPr>
              <a:t>      نظريات قيادة المعاملات والقيادة التحويلية </a:t>
            </a:r>
          </a:p>
        </p:txBody>
      </p:sp>
    </p:spTree>
    <p:extLst>
      <p:ext uri="{BB962C8B-B14F-4D97-AF65-F5344CB8AC3E}">
        <p14:creationId xmlns:p14="http://schemas.microsoft.com/office/powerpoint/2010/main" val="350369192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41238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W4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253690" y="1301365"/>
            <a:ext cx="10818985" cy="3143938"/>
          </a:xfrm>
          <a:prstGeom prst="rect">
            <a:avLst/>
          </a:prstGeom>
          <a:noFill/>
        </p:spPr>
        <p:txBody>
          <a:bodyPr wrap="square" rtlCol="0">
            <a:spAutoFit/>
          </a:bodyPr>
          <a:lstStyle/>
          <a:p>
            <a:pPr marL="973138" lvl="1" indent="-457200" algn="just">
              <a:lnSpc>
                <a:spcPts val="3000"/>
              </a:lnSpc>
              <a:buFont typeface="Wingdings" panose="05000000000000000000" pitchFamily="2" charset="2"/>
              <a:buChar char="q"/>
            </a:pPr>
            <a:r>
              <a:rPr lang="en-US" sz="2400" b="1" dirty="0">
                <a:solidFill>
                  <a:srgbClr val="C00000"/>
                </a:solidFill>
                <a:latin typeface="Tajawal ExtraBold" panose="00000800000000000000" pitchFamily="2" charset="-78"/>
                <a:cs typeface="Tajawal ExtraBold" panose="00000800000000000000" pitchFamily="2" charset="-78"/>
              </a:rPr>
              <a:t>A transactional leader </a:t>
            </a:r>
            <a:r>
              <a:rPr lang="en-US" sz="2400" b="1" dirty="0">
                <a:solidFill>
                  <a:srgbClr val="0A1F61"/>
                </a:solidFill>
                <a:latin typeface="Tajawal ExtraBold" panose="00000800000000000000" pitchFamily="2" charset="-78"/>
                <a:cs typeface="Tajawal ExtraBold" panose="00000800000000000000" pitchFamily="2" charset="-78"/>
              </a:rPr>
              <a:t>thinks of improvement or development as doing the same thing better: an organization that reaches more people, a company that makes more money. </a:t>
            </a:r>
            <a:endParaRPr lang="ar-EG" sz="2400" b="1" dirty="0">
              <a:solidFill>
                <a:srgbClr val="0A1F61"/>
              </a:solidFill>
              <a:latin typeface="Tajawal ExtraBold" panose="00000800000000000000" pitchFamily="2" charset="-78"/>
              <a:cs typeface="Tajawal ExtraBold" panose="00000800000000000000" pitchFamily="2" charset="-78"/>
            </a:endParaRPr>
          </a:p>
          <a:p>
            <a:pPr marL="515938" lvl="1" algn="just" rtl="1">
              <a:lnSpc>
                <a:spcPts val="3000"/>
              </a:lnSpc>
            </a:pPr>
            <a:r>
              <a:rPr lang="ar-EG" sz="2400" b="1" dirty="0">
                <a:solidFill>
                  <a:srgbClr val="0A1F61"/>
                </a:solidFill>
                <a:latin typeface="Tajawal ExtraBold" panose="00000800000000000000" pitchFamily="2" charset="-78"/>
                <a:cs typeface="Tajawal ExtraBold" panose="00000800000000000000" pitchFamily="2" charset="-78"/>
              </a:rPr>
              <a:t>يفكر قائد المعاملات في التحسين أو التطوير على أنه القيام بنفس الشيء بشكل أفضل: منظمة تصل إلى عدد أكبر من الأشخاص ، شركة تحقق أرباحًا أكثر.</a:t>
            </a:r>
            <a:endParaRPr lang="en-US" sz="2400" b="1" dirty="0">
              <a:solidFill>
                <a:srgbClr val="0A1F61"/>
              </a:solidFill>
              <a:latin typeface="Tajawal ExtraBold" panose="00000800000000000000" pitchFamily="2" charset="-78"/>
              <a:cs typeface="Tajawal ExtraBold" panose="00000800000000000000" pitchFamily="2" charset="-78"/>
            </a:endParaRPr>
          </a:p>
          <a:p>
            <a:pPr marL="973138" lvl="1" indent="-457200" algn="just">
              <a:lnSpc>
                <a:spcPts val="3000"/>
              </a:lnSpc>
              <a:buFont typeface="Wingdings" panose="05000000000000000000" pitchFamily="2" charset="2"/>
              <a:buChar char="q"/>
            </a:pPr>
            <a:r>
              <a:rPr lang="en-US" sz="2400" b="1" dirty="0">
                <a:solidFill>
                  <a:srgbClr val="C00000"/>
                </a:solidFill>
                <a:latin typeface="Tajawal ExtraBold" panose="00000800000000000000" pitchFamily="2" charset="-78"/>
                <a:cs typeface="Tajawal ExtraBold" panose="00000800000000000000" pitchFamily="2" charset="-78"/>
              </a:rPr>
              <a:t>A transformational leader </a:t>
            </a:r>
            <a:r>
              <a:rPr lang="en-US" sz="2400" b="1" dirty="0">
                <a:solidFill>
                  <a:srgbClr val="0A1F61"/>
                </a:solidFill>
                <a:latin typeface="Tajawal ExtraBold" panose="00000800000000000000" pitchFamily="2" charset="-78"/>
                <a:cs typeface="Tajawal ExtraBold" panose="00000800000000000000" pitchFamily="2" charset="-78"/>
              </a:rPr>
              <a:t>thinks about changing the world, even if only on a small scale.</a:t>
            </a:r>
            <a:endParaRPr lang="ar-EG" sz="2400" b="1" dirty="0">
              <a:solidFill>
                <a:srgbClr val="0A1F61"/>
              </a:solidFill>
              <a:latin typeface="Tajawal ExtraBold" panose="00000800000000000000" pitchFamily="2" charset="-78"/>
              <a:cs typeface="Tajawal ExtraBold" panose="00000800000000000000" pitchFamily="2" charset="-78"/>
            </a:endParaRPr>
          </a:p>
          <a:p>
            <a:pPr marL="515938" lvl="1" algn="just" rtl="1">
              <a:lnSpc>
                <a:spcPts val="3000"/>
              </a:lnSpc>
            </a:pPr>
            <a:r>
              <a:rPr lang="ar-EG" sz="2400" b="1" dirty="0">
                <a:solidFill>
                  <a:srgbClr val="0A1F61"/>
                </a:solidFill>
                <a:latin typeface="Tajawal ExtraBold" panose="00000800000000000000" pitchFamily="2" charset="-78"/>
                <a:cs typeface="Tajawal ExtraBold" panose="00000800000000000000" pitchFamily="2" charset="-78"/>
              </a:rPr>
              <a:t>يفكر القائد التحويلي في تغيير العالم ، حتى لو كان ذلك على نطاق ضيق.</a:t>
            </a:r>
            <a:endParaRPr lang="en-US" sz="2400" b="1" dirty="0">
              <a:solidFill>
                <a:srgbClr val="0A1F61"/>
              </a:solidFill>
              <a:latin typeface="Tajawal ExtraBold" panose="00000800000000000000" pitchFamily="2" charset="-78"/>
              <a:cs typeface="Tajawal ExtraBold" panose="00000800000000000000" pitchFamily="2" charset="-78"/>
            </a:endParaRPr>
          </a:p>
        </p:txBody>
      </p:sp>
      <p:sp>
        <p:nvSpPr>
          <p:cNvPr id="10" name="TextBox 9">
            <a:extLst>
              <a:ext uri="{FF2B5EF4-FFF2-40B4-BE49-F238E27FC236}">
                <a16:creationId xmlns:a16="http://schemas.microsoft.com/office/drawing/2014/main" id="{EA40339B-5E3F-E56A-B1D1-47BC6E332970}"/>
              </a:ext>
            </a:extLst>
          </p:cNvPr>
          <p:cNvSpPr txBox="1"/>
          <p:nvPr/>
        </p:nvSpPr>
        <p:spPr>
          <a:xfrm>
            <a:off x="2205335" y="447118"/>
            <a:ext cx="7374006" cy="892552"/>
          </a:xfrm>
          <a:prstGeom prst="rect">
            <a:avLst/>
          </a:prstGeom>
          <a:noFill/>
        </p:spPr>
        <p:txBody>
          <a:bodyPr wrap="none" rtlCol="0">
            <a:spAutoFit/>
          </a:bodyPr>
          <a:lstStyle/>
          <a:p>
            <a:r>
              <a:rPr lang="en-US" sz="2600" b="1" dirty="0">
                <a:solidFill>
                  <a:schemeClr val="bg1"/>
                </a:solidFill>
                <a:latin typeface="Tajawal Medium" panose="00000600000000000000" pitchFamily="2" charset="-78"/>
                <a:cs typeface="Tajawal Medium" panose="00000600000000000000" pitchFamily="2" charset="-78"/>
              </a:rPr>
              <a:t>4.Transactional &amp; Transformational Theories</a:t>
            </a:r>
            <a:endParaRPr lang="ar-EG" sz="2600" b="1" dirty="0">
              <a:solidFill>
                <a:schemeClr val="bg1"/>
              </a:solidFill>
              <a:latin typeface="Tajawal Medium" panose="00000600000000000000" pitchFamily="2" charset="-78"/>
              <a:cs typeface="Tajawal Medium" panose="00000600000000000000" pitchFamily="2" charset="-78"/>
            </a:endParaRPr>
          </a:p>
          <a:p>
            <a:pPr algn="r" rtl="1"/>
            <a:r>
              <a:rPr lang="ar-EG" sz="2600" b="1" dirty="0">
                <a:solidFill>
                  <a:schemeClr val="bg1"/>
                </a:solidFill>
                <a:latin typeface="Tajawal Medium" panose="00000600000000000000" pitchFamily="2" charset="-78"/>
                <a:cs typeface="Tajawal Medium" panose="00000600000000000000" pitchFamily="2" charset="-78"/>
              </a:rPr>
              <a:t>      نظريات قيادة المعاملات والقيادة التحويلية </a:t>
            </a:r>
          </a:p>
        </p:txBody>
      </p:sp>
    </p:spTree>
    <p:extLst>
      <p:ext uri="{BB962C8B-B14F-4D97-AF65-F5344CB8AC3E}">
        <p14:creationId xmlns:p14="http://schemas.microsoft.com/office/powerpoint/2010/main" val="115210476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41238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W4 Lecture</a:t>
            </a:r>
            <a:endParaRPr lang="en-US" sz="2800" b="1" dirty="0">
              <a:solidFill>
                <a:srgbClr val="FF9518"/>
              </a:solidFill>
              <a:latin typeface="Tajawal Medium" panose="00000600000000000000" pitchFamily="2" charset="-78"/>
              <a:cs typeface="Tajawal Medium" panose="00000600000000000000" pitchFamily="2" charset="-78"/>
            </a:endParaRPr>
          </a:p>
        </p:txBody>
      </p:sp>
      <p:pic>
        <p:nvPicPr>
          <p:cNvPr id="11" name="Picture 10" descr="Timeline&#10;&#10;Description automatically generated">
            <a:extLst>
              <a:ext uri="{FF2B5EF4-FFF2-40B4-BE49-F238E27FC236}">
                <a16:creationId xmlns:a16="http://schemas.microsoft.com/office/drawing/2014/main" id="{9A53279A-1DD2-C5FD-2932-088A7460E84D}"/>
              </a:ext>
            </a:extLst>
          </p:cNvPr>
          <p:cNvPicPr>
            <a:picLocks noChangeAspect="1"/>
          </p:cNvPicPr>
          <p:nvPr/>
        </p:nvPicPr>
        <p:blipFill>
          <a:blip r:embed="rId6">
            <a:extLst>
              <a:ext uri="{BEBA8EAE-BF5A-486C-A8C5-ECC9F3942E4B}">
                <a14:imgProps xmlns:a14="http://schemas.microsoft.com/office/drawing/2010/main">
                  <a14:imgLayer r:embed="rId7">
                    <a14:imgEffect>
                      <a14:sharpenSoften amount="25000"/>
                    </a14:imgEffect>
                    <a14:imgEffect>
                      <a14:colorTemperature colorTemp="7200"/>
                    </a14:imgEffect>
                  </a14:imgLayer>
                </a14:imgProps>
              </a:ext>
              <a:ext uri="{28A0092B-C50C-407E-A947-70E740481C1C}">
                <a14:useLocalDpi xmlns:a14="http://schemas.microsoft.com/office/drawing/2010/main" val="0"/>
              </a:ext>
            </a:extLst>
          </a:blip>
          <a:stretch>
            <a:fillRect/>
          </a:stretch>
        </p:blipFill>
        <p:spPr>
          <a:xfrm>
            <a:off x="2230733" y="1365923"/>
            <a:ext cx="8992289" cy="4877174"/>
          </a:xfrm>
          <a:prstGeom prst="rect">
            <a:avLst/>
          </a:prstGeom>
        </p:spPr>
      </p:pic>
      <mc:AlternateContent xmlns:mc="http://schemas.openxmlformats.org/markup-compatibility/2006" xmlns:p14="http://schemas.microsoft.com/office/powerpoint/2010/main">
        <mc:Choice Requires="p14">
          <p:contentPart p14:bwMode="auto" r:id="rId8">
            <p14:nvContentPartPr>
              <p14:cNvPr id="12" name="Ink 11">
                <a:extLst>
                  <a:ext uri="{FF2B5EF4-FFF2-40B4-BE49-F238E27FC236}">
                    <a16:creationId xmlns:a16="http://schemas.microsoft.com/office/drawing/2014/main" id="{317EB59F-79A4-3982-84CA-0655D36563D4}"/>
                  </a:ext>
                </a:extLst>
              </p14:cNvPr>
              <p14:cNvContentPartPr/>
              <p14:nvPr/>
            </p14:nvContentPartPr>
            <p14:xfrm>
              <a:off x="9606782" y="4001456"/>
              <a:ext cx="1671840" cy="48600"/>
            </p14:xfrm>
          </p:contentPart>
        </mc:Choice>
        <mc:Fallback xmlns="">
          <p:pic>
            <p:nvPicPr>
              <p:cNvPr id="12" name="Ink 11">
                <a:extLst>
                  <a:ext uri="{FF2B5EF4-FFF2-40B4-BE49-F238E27FC236}">
                    <a16:creationId xmlns:a16="http://schemas.microsoft.com/office/drawing/2014/main" id="{317EB59F-79A4-3982-84CA-0655D36563D4}"/>
                  </a:ext>
                </a:extLst>
              </p:cNvPr>
              <p:cNvPicPr/>
              <p:nvPr/>
            </p:nvPicPr>
            <p:blipFill>
              <a:blip r:embed="rId11"/>
              <a:stretch>
                <a:fillRect/>
              </a:stretch>
            </p:blipFill>
            <p:spPr>
              <a:xfrm>
                <a:off x="9597782" y="3992816"/>
                <a:ext cx="1689480" cy="66240"/>
              </a:xfrm>
              <a:prstGeom prst="rect">
                <a:avLst/>
              </a:prstGeom>
            </p:spPr>
          </p:pic>
        </mc:Fallback>
      </mc:AlternateContent>
      <mc:AlternateContent xmlns:mc="http://schemas.openxmlformats.org/markup-compatibility/2006" xmlns:p14="http://schemas.microsoft.com/office/powerpoint/2010/main">
        <mc:Choice Requires="p14">
          <p:contentPart p14:bwMode="auto" r:id="rId12">
            <p14:nvContentPartPr>
              <p14:cNvPr id="13" name="Ink 12">
                <a:extLst>
                  <a:ext uri="{FF2B5EF4-FFF2-40B4-BE49-F238E27FC236}">
                    <a16:creationId xmlns:a16="http://schemas.microsoft.com/office/drawing/2014/main" id="{A126104A-AF78-7783-A380-4D90A2AB01D2}"/>
                  </a:ext>
                </a:extLst>
              </p14:cNvPr>
              <p14:cNvContentPartPr/>
              <p14:nvPr/>
            </p14:nvContentPartPr>
            <p14:xfrm>
              <a:off x="9604262" y="3894536"/>
              <a:ext cx="1285920" cy="258840"/>
            </p14:xfrm>
          </p:contentPart>
        </mc:Choice>
        <mc:Fallback xmlns="">
          <p:pic>
            <p:nvPicPr>
              <p:cNvPr id="13" name="Ink 12">
                <a:extLst>
                  <a:ext uri="{FF2B5EF4-FFF2-40B4-BE49-F238E27FC236}">
                    <a16:creationId xmlns:a16="http://schemas.microsoft.com/office/drawing/2014/main" id="{A126104A-AF78-7783-A380-4D90A2AB01D2}"/>
                  </a:ext>
                </a:extLst>
              </p:cNvPr>
              <p:cNvPicPr/>
              <p:nvPr/>
            </p:nvPicPr>
            <p:blipFill>
              <a:blip r:embed="rId13"/>
              <a:stretch>
                <a:fillRect/>
              </a:stretch>
            </p:blipFill>
            <p:spPr>
              <a:xfrm>
                <a:off x="9541262" y="3831536"/>
                <a:ext cx="1411560" cy="384480"/>
              </a:xfrm>
              <a:prstGeom prst="rect">
                <a:avLst/>
              </a:prstGeom>
            </p:spPr>
          </p:pic>
        </mc:Fallback>
      </mc:AlternateContent>
      <mc:AlternateContent xmlns:mc="http://schemas.openxmlformats.org/markup-compatibility/2006" xmlns:p14="http://schemas.microsoft.com/office/powerpoint/2010/main">
        <mc:Choice Requires="p14">
          <p:contentPart p14:bwMode="auto" r:id="rId14">
            <p14:nvContentPartPr>
              <p14:cNvPr id="14" name="Ink 13">
                <a:extLst>
                  <a:ext uri="{FF2B5EF4-FFF2-40B4-BE49-F238E27FC236}">
                    <a16:creationId xmlns:a16="http://schemas.microsoft.com/office/drawing/2014/main" id="{0F948F0F-4F3B-0253-F59E-820DA40468E5}"/>
                  </a:ext>
                </a:extLst>
              </p14:cNvPr>
              <p14:cNvContentPartPr/>
              <p14:nvPr/>
            </p14:nvContentPartPr>
            <p14:xfrm>
              <a:off x="9672302" y="3993896"/>
              <a:ext cx="1339200" cy="164160"/>
            </p14:xfrm>
          </p:contentPart>
        </mc:Choice>
        <mc:Fallback xmlns="">
          <p:pic>
            <p:nvPicPr>
              <p:cNvPr id="14" name="Ink 13">
                <a:extLst>
                  <a:ext uri="{FF2B5EF4-FFF2-40B4-BE49-F238E27FC236}">
                    <a16:creationId xmlns:a16="http://schemas.microsoft.com/office/drawing/2014/main" id="{0F948F0F-4F3B-0253-F59E-820DA40468E5}"/>
                  </a:ext>
                </a:extLst>
              </p:cNvPr>
              <p:cNvPicPr/>
              <p:nvPr/>
            </p:nvPicPr>
            <p:blipFill>
              <a:blip r:embed="rId15"/>
              <a:stretch>
                <a:fillRect/>
              </a:stretch>
            </p:blipFill>
            <p:spPr>
              <a:xfrm>
                <a:off x="9609662" y="3930896"/>
                <a:ext cx="1464840" cy="289800"/>
              </a:xfrm>
              <a:prstGeom prst="rect">
                <a:avLst/>
              </a:prstGeom>
            </p:spPr>
          </p:pic>
        </mc:Fallback>
      </mc:AlternateContent>
      <mc:AlternateContent xmlns:mc="http://schemas.openxmlformats.org/markup-compatibility/2006" xmlns:p14="http://schemas.microsoft.com/office/powerpoint/2010/main">
        <mc:Choice Requires="p14">
          <p:contentPart p14:bwMode="auto" r:id="rId16">
            <p14:nvContentPartPr>
              <p14:cNvPr id="15" name="Ink 14">
                <a:extLst>
                  <a:ext uri="{FF2B5EF4-FFF2-40B4-BE49-F238E27FC236}">
                    <a16:creationId xmlns:a16="http://schemas.microsoft.com/office/drawing/2014/main" id="{6ADC5498-2B45-EBA4-A3AB-4E2FE35E523F}"/>
                  </a:ext>
                </a:extLst>
              </p14:cNvPr>
              <p14:cNvContentPartPr/>
              <p14:nvPr/>
            </p14:nvContentPartPr>
            <p14:xfrm>
              <a:off x="9496982" y="3749456"/>
              <a:ext cx="1554120" cy="586440"/>
            </p14:xfrm>
          </p:contentPart>
        </mc:Choice>
        <mc:Fallback xmlns="">
          <p:pic>
            <p:nvPicPr>
              <p:cNvPr id="15" name="Ink 14">
                <a:extLst>
                  <a:ext uri="{FF2B5EF4-FFF2-40B4-BE49-F238E27FC236}">
                    <a16:creationId xmlns:a16="http://schemas.microsoft.com/office/drawing/2014/main" id="{6ADC5498-2B45-EBA4-A3AB-4E2FE35E523F}"/>
                  </a:ext>
                </a:extLst>
              </p:cNvPr>
              <p:cNvPicPr/>
              <p:nvPr/>
            </p:nvPicPr>
            <p:blipFill>
              <a:blip r:embed="rId17"/>
              <a:stretch>
                <a:fillRect/>
              </a:stretch>
            </p:blipFill>
            <p:spPr>
              <a:xfrm>
                <a:off x="9433982" y="3686456"/>
                <a:ext cx="1679760" cy="712080"/>
              </a:xfrm>
              <a:prstGeom prst="rect">
                <a:avLst/>
              </a:prstGeom>
            </p:spPr>
          </p:pic>
        </mc:Fallback>
      </mc:AlternateContent>
      <p:sp>
        <p:nvSpPr>
          <p:cNvPr id="9" name="TextBox 8">
            <a:extLst>
              <a:ext uri="{FF2B5EF4-FFF2-40B4-BE49-F238E27FC236}">
                <a16:creationId xmlns:a16="http://schemas.microsoft.com/office/drawing/2014/main" id="{2AA2747E-EF55-87DB-90C6-BD4AC92C58E0}"/>
              </a:ext>
            </a:extLst>
          </p:cNvPr>
          <p:cNvSpPr txBox="1"/>
          <p:nvPr/>
        </p:nvSpPr>
        <p:spPr>
          <a:xfrm>
            <a:off x="2205335" y="447118"/>
            <a:ext cx="7374006" cy="892552"/>
          </a:xfrm>
          <a:prstGeom prst="rect">
            <a:avLst/>
          </a:prstGeom>
          <a:noFill/>
        </p:spPr>
        <p:txBody>
          <a:bodyPr wrap="none" rtlCol="0">
            <a:spAutoFit/>
          </a:bodyPr>
          <a:lstStyle/>
          <a:p>
            <a:r>
              <a:rPr lang="en-US" sz="2600" b="1" dirty="0">
                <a:solidFill>
                  <a:schemeClr val="bg1"/>
                </a:solidFill>
                <a:latin typeface="Tajawal Medium" panose="00000600000000000000" pitchFamily="2" charset="-78"/>
                <a:cs typeface="Tajawal Medium" panose="00000600000000000000" pitchFamily="2" charset="-78"/>
              </a:rPr>
              <a:t>4.Transactional &amp; Transformational Theories</a:t>
            </a:r>
            <a:endParaRPr lang="ar-EG" sz="2600" b="1" dirty="0">
              <a:solidFill>
                <a:schemeClr val="bg1"/>
              </a:solidFill>
              <a:latin typeface="Tajawal Medium" panose="00000600000000000000" pitchFamily="2" charset="-78"/>
              <a:cs typeface="Tajawal Medium" panose="00000600000000000000" pitchFamily="2" charset="-78"/>
            </a:endParaRPr>
          </a:p>
          <a:p>
            <a:pPr algn="r" rtl="1"/>
            <a:r>
              <a:rPr lang="ar-EG" sz="2600" b="1" dirty="0">
                <a:solidFill>
                  <a:schemeClr val="bg1"/>
                </a:solidFill>
                <a:latin typeface="Tajawal Medium" panose="00000600000000000000" pitchFamily="2" charset="-78"/>
                <a:cs typeface="Tajawal Medium" panose="00000600000000000000" pitchFamily="2" charset="-78"/>
              </a:rPr>
              <a:t>      نظريات قيادة المعاملات والقيادة التحويلية </a:t>
            </a:r>
          </a:p>
        </p:txBody>
      </p:sp>
    </p:spTree>
    <p:extLst>
      <p:ext uri="{BB962C8B-B14F-4D97-AF65-F5344CB8AC3E}">
        <p14:creationId xmlns:p14="http://schemas.microsoft.com/office/powerpoint/2010/main" val="377546135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41238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230733" y="421863"/>
            <a:ext cx="5766322" cy="892552"/>
          </a:xfrm>
          <a:prstGeom prst="rect">
            <a:avLst/>
          </a:prstGeom>
          <a:noFill/>
        </p:spPr>
        <p:txBody>
          <a:bodyPr wrap="none" rtlCol="0">
            <a:spAutoFit/>
          </a:bodyPr>
          <a:lstStyle/>
          <a:p>
            <a:r>
              <a:rPr lang="en-US" sz="2600" b="1" dirty="0">
                <a:solidFill>
                  <a:schemeClr val="bg1"/>
                </a:solidFill>
                <a:latin typeface="Tajawal Medium" panose="00000600000000000000" pitchFamily="2" charset="-78"/>
                <a:cs typeface="Tajawal Medium" panose="00000600000000000000" pitchFamily="2" charset="-78"/>
              </a:rPr>
              <a:t>5.Contingency theory of leadership</a:t>
            </a:r>
            <a:endParaRPr lang="ar-EG" sz="2600" b="1" dirty="0">
              <a:solidFill>
                <a:schemeClr val="bg1"/>
              </a:solidFill>
              <a:latin typeface="Tajawal Medium" panose="00000600000000000000" pitchFamily="2" charset="-78"/>
              <a:cs typeface="Tajawal Medium" panose="00000600000000000000" pitchFamily="2" charset="-78"/>
            </a:endParaRPr>
          </a:p>
          <a:p>
            <a:pPr algn="r" rtl="1"/>
            <a:r>
              <a:rPr lang="ar-EG" sz="2600" b="1" dirty="0">
                <a:solidFill>
                  <a:schemeClr val="bg1"/>
                </a:solidFill>
                <a:latin typeface="Tajawal Medium" panose="00000600000000000000" pitchFamily="2" charset="-78"/>
                <a:cs typeface="Tajawal Medium" panose="00000600000000000000" pitchFamily="2" charset="-78"/>
              </a:rPr>
              <a:t>نظرية الاحتمالات</a:t>
            </a:r>
            <a:endParaRPr lang="en-US" sz="2600" b="1"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W4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651740" y="1320937"/>
            <a:ext cx="10973059" cy="3913379"/>
          </a:xfrm>
          <a:prstGeom prst="rect">
            <a:avLst/>
          </a:prstGeom>
          <a:noFill/>
        </p:spPr>
        <p:txBody>
          <a:bodyPr wrap="square" rtlCol="0">
            <a:spAutoFit/>
          </a:bodyPr>
          <a:lstStyle/>
          <a:p>
            <a:pPr marL="974725" indent="-457200" algn="just">
              <a:lnSpc>
                <a:spcPts val="3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Often called the </a:t>
            </a:r>
            <a:r>
              <a:rPr lang="en-US" sz="2400" b="1" dirty="0">
                <a:solidFill>
                  <a:srgbClr val="FF0000"/>
                </a:solidFill>
                <a:latin typeface="Tajawal ExtraBold" panose="00000800000000000000" pitchFamily="2" charset="-78"/>
                <a:cs typeface="Tajawal ExtraBold" panose="00000800000000000000" pitchFamily="2" charset="-78"/>
              </a:rPr>
              <a:t>situational leadership theory</a:t>
            </a:r>
            <a:r>
              <a:rPr lang="ar-EG" sz="2400" b="1" dirty="0">
                <a:solidFill>
                  <a:srgbClr val="FF0000"/>
                </a:solidFill>
                <a:latin typeface="Tajawal ExtraBold" panose="00000800000000000000" pitchFamily="2" charset="-78"/>
                <a:cs typeface="Tajawal ExtraBold" panose="00000800000000000000" pitchFamily="2" charset="-78"/>
              </a:rPr>
              <a:t>نظرية القيادة </a:t>
            </a:r>
            <a:r>
              <a:rPr lang="ar-EG" sz="2400" b="1" dirty="0" err="1">
                <a:solidFill>
                  <a:srgbClr val="FF0000"/>
                </a:solidFill>
                <a:latin typeface="Tajawal ExtraBold" panose="00000800000000000000" pitchFamily="2" charset="-78"/>
                <a:cs typeface="Tajawal ExtraBold" panose="00000800000000000000" pitchFamily="2" charset="-78"/>
              </a:rPr>
              <a:t>الموقفية</a:t>
            </a:r>
            <a:r>
              <a:rPr lang="ar-EG" sz="2400" b="1" dirty="0">
                <a:solidFill>
                  <a:srgbClr val="FF0000"/>
                </a:solidFill>
                <a:latin typeface="Tajawal ExtraBold" panose="00000800000000000000" pitchFamily="2" charset="-78"/>
                <a:cs typeface="Tajawal ExtraBold" panose="00000800000000000000" pitchFamily="2" charset="-78"/>
              </a:rPr>
              <a:t> </a:t>
            </a:r>
            <a:r>
              <a:rPr lang="en-US" sz="2400" b="1" dirty="0">
                <a:solidFill>
                  <a:srgbClr val="0A1F61"/>
                </a:solidFill>
                <a:latin typeface="Tajawal ExtraBold" panose="00000800000000000000" pitchFamily="2" charset="-78"/>
                <a:cs typeface="Tajawal ExtraBold" panose="00000800000000000000" pitchFamily="2" charset="-78"/>
              </a:rPr>
              <a:t>, it is one of the versatile </a:t>
            </a:r>
            <a:r>
              <a:rPr lang="ar-EG" sz="2400" b="1" dirty="0">
                <a:solidFill>
                  <a:srgbClr val="0A1F61"/>
                </a:solidFill>
                <a:latin typeface="Tajawal ExtraBold" panose="00000800000000000000" pitchFamily="2" charset="-78"/>
                <a:cs typeface="Tajawal ExtraBold" panose="00000800000000000000" pitchFamily="2" charset="-78"/>
              </a:rPr>
              <a:t>متعدد الجوانب</a:t>
            </a:r>
            <a:r>
              <a:rPr lang="en-US" sz="2400" b="1" dirty="0">
                <a:solidFill>
                  <a:srgbClr val="0A1F61"/>
                </a:solidFill>
                <a:latin typeface="Tajawal ExtraBold" panose="00000800000000000000" pitchFamily="2" charset="-78"/>
                <a:cs typeface="Tajawal ExtraBold" panose="00000800000000000000" pitchFamily="2" charset="-78"/>
              </a:rPr>
              <a:t>leadership theories that suggest that </a:t>
            </a:r>
            <a:r>
              <a:rPr lang="en-US" sz="2400" b="1" dirty="0">
                <a:solidFill>
                  <a:srgbClr val="C00000"/>
                </a:solidFill>
                <a:latin typeface="Tajawal ExtraBold" panose="00000800000000000000" pitchFamily="2" charset="-78"/>
                <a:cs typeface="Tajawal ExtraBold" panose="00000800000000000000" pitchFamily="2" charset="-78"/>
              </a:rPr>
              <a:t>different leadership styles suit different situations</a:t>
            </a:r>
            <a:r>
              <a:rPr lang="en-US" sz="2400" b="1" dirty="0">
                <a:solidFill>
                  <a:srgbClr val="0A1F61"/>
                </a:solidFill>
                <a:latin typeface="Tajawal ExtraBold" panose="00000800000000000000" pitchFamily="2" charset="-78"/>
                <a:cs typeface="Tajawal ExtraBold" panose="00000800000000000000" pitchFamily="2" charset="-78"/>
              </a:rPr>
              <a:t>. In these types of leadership theories, </a:t>
            </a:r>
            <a:r>
              <a:rPr lang="en-US" sz="2400" b="1" dirty="0">
                <a:solidFill>
                  <a:srgbClr val="C00000"/>
                </a:solidFill>
                <a:latin typeface="Tajawal ExtraBold" panose="00000800000000000000" pitchFamily="2" charset="-78"/>
                <a:cs typeface="Tajawal ExtraBold" panose="00000800000000000000" pitchFamily="2" charset="-78"/>
              </a:rPr>
              <a:t>leaders must adapt their leadership style depending on their situation, which increases innovation and effectiveness.</a:t>
            </a:r>
          </a:p>
          <a:p>
            <a:pPr marL="974725" indent="-457200" algn="just">
              <a:lnSpc>
                <a:spcPts val="3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The leadership theory helps leaders become versatile</a:t>
            </a:r>
            <a:r>
              <a:rPr lang="ar-EG" sz="2400" b="1" dirty="0">
                <a:solidFill>
                  <a:srgbClr val="0A1F61"/>
                </a:solidFill>
                <a:latin typeface="Tajawal ExtraBold" panose="00000800000000000000" pitchFamily="2" charset="-78"/>
                <a:cs typeface="Tajawal ExtraBold" panose="00000800000000000000" pitchFamily="2" charset="-78"/>
              </a:rPr>
              <a:t> متنوع القدرات</a:t>
            </a:r>
            <a:r>
              <a:rPr lang="en-US" sz="2400" b="1" dirty="0">
                <a:solidFill>
                  <a:srgbClr val="0A1F61"/>
                </a:solidFill>
                <a:latin typeface="Tajawal ExtraBold" panose="00000800000000000000" pitchFamily="2" charset="-78"/>
                <a:cs typeface="Tajawal ExtraBold" panose="00000800000000000000" pitchFamily="2" charset="-78"/>
              </a:rPr>
              <a:t> and adapt to different situations easily. It makes their transition from one phase to another easy and also gives them the skills and knowledge required to tackle difficult situations.</a:t>
            </a:r>
          </a:p>
        </p:txBody>
      </p:sp>
      <p:pic>
        <p:nvPicPr>
          <p:cNvPr id="11" name="Picture 10" descr="Diagram&#10;&#10;Description automatically generated">
            <a:extLst>
              <a:ext uri="{FF2B5EF4-FFF2-40B4-BE49-F238E27FC236}">
                <a16:creationId xmlns:a16="http://schemas.microsoft.com/office/drawing/2014/main" id="{8DAFED47-1BBE-6831-0AD7-3CC71AABA057}"/>
              </a:ext>
            </a:extLst>
          </p:cNvPr>
          <p:cNvPicPr>
            <a:picLocks noChangeAspect="1"/>
          </p:cNvPicPr>
          <p:nvPr/>
        </p:nvPicPr>
        <p:blipFill rotWithShape="1">
          <a:blip r:embed="rId6">
            <a:clrChange>
              <a:clrFrom>
                <a:srgbClr val="FFFFFF"/>
              </a:clrFrom>
              <a:clrTo>
                <a:srgbClr val="FFFFFF">
                  <a:alpha val="0"/>
                </a:srgbClr>
              </a:clrTo>
            </a:clrChange>
            <a:extLst>
              <a:ext uri="{28A0092B-C50C-407E-A947-70E740481C1C}">
                <a14:useLocalDpi xmlns:a14="http://schemas.microsoft.com/office/drawing/2010/main" val="0"/>
              </a:ext>
            </a:extLst>
          </a:blip>
          <a:srcRect l="5268" t="5346" r="6122" b="12059"/>
          <a:stretch/>
        </p:blipFill>
        <p:spPr>
          <a:xfrm>
            <a:off x="7141962" y="4728380"/>
            <a:ext cx="4194945" cy="2193418"/>
          </a:xfrm>
          <a:prstGeom prst="rect">
            <a:avLst/>
          </a:prstGeom>
        </p:spPr>
      </p:pic>
    </p:spTree>
    <p:extLst>
      <p:ext uri="{BB962C8B-B14F-4D97-AF65-F5344CB8AC3E}">
        <p14:creationId xmlns:p14="http://schemas.microsoft.com/office/powerpoint/2010/main" val="424310696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41238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W4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253690" y="1301365"/>
            <a:ext cx="10502881" cy="4984185"/>
          </a:xfrm>
          <a:prstGeom prst="rect">
            <a:avLst/>
          </a:prstGeom>
          <a:noFill/>
        </p:spPr>
        <p:txBody>
          <a:bodyPr wrap="square" rtlCol="0">
            <a:spAutoFit/>
          </a:bodyPr>
          <a:lstStyle/>
          <a:p>
            <a:pPr marL="974725" indent="-457200" algn="just">
              <a:lnSpc>
                <a:spcPts val="3200"/>
              </a:lnSpc>
              <a:buFont typeface="Wingdings" panose="05000000000000000000" pitchFamily="2" charset="2"/>
              <a:buChar char="q"/>
            </a:pPr>
            <a:r>
              <a:rPr lang="en-US" sz="2400" b="1" dirty="0">
                <a:solidFill>
                  <a:srgbClr val="FF0000"/>
                </a:solidFill>
                <a:latin typeface="Tajawal ExtraBold" panose="00000800000000000000" pitchFamily="2" charset="-78"/>
                <a:cs typeface="Tajawal ExtraBold" panose="00000800000000000000" pitchFamily="2" charset="-78"/>
              </a:rPr>
              <a:t>According to the contingency hypothesis, there is no one right way to run an organization</a:t>
            </a:r>
            <a:r>
              <a:rPr lang="en-US" sz="2400" b="1" dirty="0">
                <a:solidFill>
                  <a:srgbClr val="0A1F61"/>
                </a:solidFill>
                <a:latin typeface="Tajawal ExtraBold" panose="00000800000000000000" pitchFamily="2" charset="-78"/>
                <a:cs typeface="Tajawal ExtraBold" panose="00000800000000000000" pitchFamily="2" charset="-78"/>
              </a:rPr>
              <a:t>. Determining the optimal strategy for leading an organization to achieve </a:t>
            </a:r>
            <a:r>
              <a:rPr lang="en-US" sz="2400" b="1" dirty="0">
                <a:solidFill>
                  <a:srgbClr val="FF0000"/>
                </a:solidFill>
                <a:latin typeface="Tajawal ExtraBold" panose="00000800000000000000" pitchFamily="2" charset="-78"/>
                <a:cs typeface="Tajawal ExtraBold" panose="00000800000000000000" pitchFamily="2" charset="-78"/>
              </a:rPr>
              <a:t>depends on both internal and external considerations</a:t>
            </a:r>
            <a:r>
              <a:rPr lang="en-US" sz="2400" b="1" dirty="0">
                <a:solidFill>
                  <a:srgbClr val="0A1F61"/>
                </a:solidFill>
                <a:latin typeface="Tajawal ExtraBold" panose="00000800000000000000" pitchFamily="2" charset="-78"/>
                <a:cs typeface="Tajawal ExtraBold" panose="00000800000000000000" pitchFamily="2" charset="-78"/>
              </a:rPr>
              <a:t>. The right candidate should fit the correct scenario, according to the contingency theory.</a:t>
            </a:r>
          </a:p>
          <a:p>
            <a:pPr marL="974725" indent="-457200" algn="just">
              <a:lnSpc>
                <a:spcPts val="3200"/>
              </a:lnSpc>
              <a:buFont typeface="Wingdings" panose="05000000000000000000" pitchFamily="2" charset="2"/>
              <a:buChar char="q"/>
            </a:pPr>
            <a:r>
              <a:rPr lang="en-US" sz="2400" b="1" dirty="0">
                <a:solidFill>
                  <a:srgbClr val="C00000"/>
                </a:solidFill>
                <a:latin typeface="Tajawal ExtraBold" panose="00000800000000000000" pitchFamily="2" charset="-78"/>
                <a:cs typeface="Tajawal ExtraBold" panose="00000800000000000000" pitchFamily="2" charset="-78"/>
              </a:rPr>
              <a:t>The management strategy that will help the organization achieve its objectives in a particular situation is decided by the leader.</a:t>
            </a:r>
          </a:p>
          <a:p>
            <a:pPr marL="974725" indent="-457200" algn="just">
              <a:lnSpc>
                <a:spcPts val="3200"/>
              </a:lnSpc>
              <a:buFont typeface="Wingdings" panose="05000000000000000000" pitchFamily="2" charset="2"/>
              <a:buChar char="q"/>
            </a:pPr>
            <a:r>
              <a:rPr lang="en-US" sz="2400" b="1" dirty="0">
                <a:solidFill>
                  <a:srgbClr val="7030A0"/>
                </a:solidFill>
                <a:latin typeface="Tajawal ExtraBold" panose="00000800000000000000" pitchFamily="2" charset="-78"/>
                <a:cs typeface="Tajawal ExtraBold" panose="00000800000000000000" pitchFamily="2" charset="-78"/>
              </a:rPr>
              <a:t>According to this view, situations determine whether or not leaders are effective. </a:t>
            </a:r>
            <a:r>
              <a:rPr lang="en-US" sz="2400" b="1" dirty="0">
                <a:solidFill>
                  <a:srgbClr val="0A1F61"/>
                </a:solidFill>
                <a:latin typeface="Tajawal ExtraBold" panose="00000800000000000000" pitchFamily="2" charset="-78"/>
                <a:cs typeface="Tajawal ExtraBold" panose="00000800000000000000" pitchFamily="2" charset="-78"/>
              </a:rPr>
              <a:t>No matter how successful a leader is, the idea explains, difficult situations will always arise. </a:t>
            </a:r>
            <a:r>
              <a:rPr lang="en-US" sz="2400" b="1" dirty="0">
                <a:solidFill>
                  <a:srgbClr val="FF0000"/>
                </a:solidFill>
                <a:latin typeface="Tajawal ExtraBold" panose="00000800000000000000" pitchFamily="2" charset="-78"/>
                <a:cs typeface="Tajawal ExtraBold" panose="00000800000000000000" pitchFamily="2" charset="-78"/>
              </a:rPr>
              <a:t>It emphasizes that the leaders are aware that the conditions in combination with their abilities have a role in their achievement</a:t>
            </a:r>
            <a:r>
              <a:rPr lang="en-US" sz="2400" b="1" dirty="0">
                <a:solidFill>
                  <a:srgbClr val="0A1F61"/>
                </a:solidFill>
                <a:latin typeface="Tajawal ExtraBold" panose="00000800000000000000" pitchFamily="2" charset="-78"/>
                <a:cs typeface="Tajawal ExtraBold" panose="00000800000000000000" pitchFamily="2" charset="-78"/>
              </a:rPr>
              <a:t>.</a:t>
            </a:r>
          </a:p>
        </p:txBody>
      </p:sp>
      <p:sp>
        <p:nvSpPr>
          <p:cNvPr id="10" name="TextBox 9">
            <a:extLst>
              <a:ext uri="{FF2B5EF4-FFF2-40B4-BE49-F238E27FC236}">
                <a16:creationId xmlns:a16="http://schemas.microsoft.com/office/drawing/2014/main" id="{8E9174D5-3A8F-F037-E78E-006ACDFE458D}"/>
              </a:ext>
            </a:extLst>
          </p:cNvPr>
          <p:cNvSpPr txBox="1"/>
          <p:nvPr/>
        </p:nvSpPr>
        <p:spPr>
          <a:xfrm>
            <a:off x="2230733" y="421863"/>
            <a:ext cx="5766322" cy="892552"/>
          </a:xfrm>
          <a:prstGeom prst="rect">
            <a:avLst/>
          </a:prstGeom>
          <a:noFill/>
        </p:spPr>
        <p:txBody>
          <a:bodyPr wrap="none" rtlCol="0">
            <a:spAutoFit/>
          </a:bodyPr>
          <a:lstStyle/>
          <a:p>
            <a:r>
              <a:rPr lang="en-US" sz="2600" b="1" dirty="0">
                <a:solidFill>
                  <a:schemeClr val="bg1"/>
                </a:solidFill>
                <a:latin typeface="Tajawal Medium" panose="00000600000000000000" pitchFamily="2" charset="-78"/>
                <a:cs typeface="Tajawal Medium" panose="00000600000000000000" pitchFamily="2" charset="-78"/>
              </a:rPr>
              <a:t>5.Contingency theory of leadership</a:t>
            </a:r>
            <a:endParaRPr lang="ar-EG" sz="2600" b="1" dirty="0">
              <a:solidFill>
                <a:schemeClr val="bg1"/>
              </a:solidFill>
              <a:latin typeface="Tajawal Medium" panose="00000600000000000000" pitchFamily="2" charset="-78"/>
              <a:cs typeface="Tajawal Medium" panose="00000600000000000000" pitchFamily="2" charset="-78"/>
            </a:endParaRPr>
          </a:p>
          <a:p>
            <a:pPr algn="r" rtl="1"/>
            <a:r>
              <a:rPr lang="ar-EG" sz="2600" b="1" dirty="0">
                <a:solidFill>
                  <a:schemeClr val="bg1"/>
                </a:solidFill>
                <a:latin typeface="Tajawal Medium" panose="00000600000000000000" pitchFamily="2" charset="-78"/>
                <a:cs typeface="Tajawal Medium" panose="00000600000000000000" pitchFamily="2" charset="-78"/>
              </a:rPr>
              <a:t>نظرية الاحتمالات</a:t>
            </a:r>
            <a:endParaRPr lang="en-US" sz="2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11199429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41238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W4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253690" y="1301365"/>
            <a:ext cx="10818985" cy="4913653"/>
          </a:xfrm>
          <a:prstGeom prst="rect">
            <a:avLst/>
          </a:prstGeom>
          <a:noFill/>
        </p:spPr>
        <p:txBody>
          <a:bodyPr wrap="square" rtlCol="0">
            <a:spAutoFit/>
          </a:bodyPr>
          <a:lstStyle/>
          <a:p>
            <a:pPr marL="974725" indent="-457200" algn="just">
              <a:lnSpc>
                <a:spcPts val="38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The following elements influence the leadership style, based on contingency theory:</a:t>
            </a:r>
          </a:p>
          <a:p>
            <a:pPr marL="1889125" lvl="2" indent="-457200" algn="just">
              <a:lnSpc>
                <a:spcPts val="38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Management approach</a:t>
            </a:r>
          </a:p>
          <a:p>
            <a:pPr marL="1889125" lvl="2" indent="-457200" algn="just">
              <a:lnSpc>
                <a:spcPts val="38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Work speed</a:t>
            </a:r>
          </a:p>
          <a:p>
            <a:pPr marL="1889125" lvl="2" indent="-457200" algn="just">
              <a:lnSpc>
                <a:spcPts val="38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Organizational policies and culture</a:t>
            </a:r>
          </a:p>
          <a:p>
            <a:pPr marL="1889125" lvl="2" indent="-457200" algn="just">
              <a:lnSpc>
                <a:spcPts val="38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Employee spirit</a:t>
            </a:r>
          </a:p>
          <a:p>
            <a:pPr marL="1889125" lvl="2" indent="-457200" algn="just">
              <a:lnSpc>
                <a:spcPts val="38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Employees' level of maturity</a:t>
            </a:r>
          </a:p>
          <a:p>
            <a:pPr marL="1889125" lvl="2" indent="-457200" algn="just">
              <a:lnSpc>
                <a:spcPts val="38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Relationship between coworkers or members of a team</a:t>
            </a:r>
          </a:p>
          <a:p>
            <a:pPr marL="1889125" lvl="2" indent="-457200" algn="just">
              <a:lnSpc>
                <a:spcPts val="38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Organizational objectives</a:t>
            </a:r>
          </a:p>
          <a:p>
            <a:pPr marL="1889125" lvl="2" indent="-457200" algn="just">
              <a:lnSpc>
                <a:spcPts val="38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Environment and routine at work</a:t>
            </a:r>
          </a:p>
        </p:txBody>
      </p:sp>
      <p:sp>
        <p:nvSpPr>
          <p:cNvPr id="10" name="TextBox 9">
            <a:extLst>
              <a:ext uri="{FF2B5EF4-FFF2-40B4-BE49-F238E27FC236}">
                <a16:creationId xmlns:a16="http://schemas.microsoft.com/office/drawing/2014/main" id="{EFE20E91-7BB0-67B8-50A8-CA49FB8662E6}"/>
              </a:ext>
            </a:extLst>
          </p:cNvPr>
          <p:cNvSpPr txBox="1"/>
          <p:nvPr/>
        </p:nvSpPr>
        <p:spPr>
          <a:xfrm>
            <a:off x="2230733" y="421863"/>
            <a:ext cx="5766322" cy="892552"/>
          </a:xfrm>
          <a:prstGeom prst="rect">
            <a:avLst/>
          </a:prstGeom>
          <a:noFill/>
        </p:spPr>
        <p:txBody>
          <a:bodyPr wrap="none" rtlCol="0">
            <a:spAutoFit/>
          </a:bodyPr>
          <a:lstStyle/>
          <a:p>
            <a:r>
              <a:rPr lang="en-US" sz="2600" b="1" dirty="0">
                <a:solidFill>
                  <a:schemeClr val="bg1"/>
                </a:solidFill>
                <a:latin typeface="Tajawal Medium" panose="00000600000000000000" pitchFamily="2" charset="-78"/>
                <a:cs typeface="Tajawal Medium" panose="00000600000000000000" pitchFamily="2" charset="-78"/>
              </a:rPr>
              <a:t>5.Contingency theory of leadership</a:t>
            </a:r>
            <a:endParaRPr lang="ar-EG" sz="2600" b="1" dirty="0">
              <a:solidFill>
                <a:schemeClr val="bg1"/>
              </a:solidFill>
              <a:latin typeface="Tajawal Medium" panose="00000600000000000000" pitchFamily="2" charset="-78"/>
              <a:cs typeface="Tajawal Medium" panose="00000600000000000000" pitchFamily="2" charset="-78"/>
            </a:endParaRPr>
          </a:p>
          <a:p>
            <a:pPr algn="r" rtl="1"/>
            <a:r>
              <a:rPr lang="ar-EG" sz="2600" b="1" dirty="0">
                <a:solidFill>
                  <a:schemeClr val="bg1"/>
                </a:solidFill>
                <a:latin typeface="Tajawal Medium" panose="00000600000000000000" pitchFamily="2" charset="-78"/>
                <a:cs typeface="Tajawal Medium" panose="00000600000000000000" pitchFamily="2" charset="-78"/>
              </a:rPr>
              <a:t>نظرية الاحتمالات</a:t>
            </a:r>
            <a:endParaRPr lang="en-US" sz="2600" b="1" dirty="0">
              <a:solidFill>
                <a:schemeClr val="bg1"/>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9F6676A3-2CFA-6D0C-1122-9E88D49595DA}"/>
              </a:ext>
            </a:extLst>
          </p:cNvPr>
          <p:cNvSpPr txBox="1"/>
          <p:nvPr/>
        </p:nvSpPr>
        <p:spPr>
          <a:xfrm>
            <a:off x="5735320" y="2481974"/>
            <a:ext cx="6228080" cy="3928127"/>
          </a:xfrm>
          <a:prstGeom prst="rect">
            <a:avLst/>
          </a:prstGeom>
          <a:noFill/>
        </p:spPr>
        <p:txBody>
          <a:bodyPr wrap="square">
            <a:spAutoFit/>
          </a:bodyPr>
          <a:lstStyle/>
          <a:p>
            <a:pPr algn="r" rtl="1">
              <a:lnSpc>
                <a:spcPts val="3800"/>
              </a:lnSpc>
            </a:pPr>
            <a:r>
              <a:rPr lang="en-US" b="1" dirty="0" err="1"/>
              <a:t>نهج</a:t>
            </a:r>
            <a:r>
              <a:rPr lang="en-US" b="1" dirty="0"/>
              <a:t> </a:t>
            </a:r>
            <a:r>
              <a:rPr lang="en-US" b="1" dirty="0" err="1"/>
              <a:t>الإدارة</a:t>
            </a:r>
            <a:endParaRPr lang="ar-EG" b="1" dirty="0"/>
          </a:p>
          <a:p>
            <a:pPr algn="r" rtl="1">
              <a:lnSpc>
                <a:spcPts val="3800"/>
              </a:lnSpc>
            </a:pPr>
            <a:r>
              <a:rPr lang="en-US" b="1" dirty="0" err="1"/>
              <a:t>سرعة</a:t>
            </a:r>
            <a:r>
              <a:rPr lang="en-US" b="1" dirty="0"/>
              <a:t> </a:t>
            </a:r>
            <a:r>
              <a:rPr lang="en-US" b="1" dirty="0" err="1"/>
              <a:t>العمل</a:t>
            </a:r>
            <a:endParaRPr lang="ar-EG" b="1" dirty="0"/>
          </a:p>
          <a:p>
            <a:pPr algn="r" rtl="1">
              <a:lnSpc>
                <a:spcPts val="3800"/>
              </a:lnSpc>
            </a:pPr>
            <a:r>
              <a:rPr lang="en-US" b="1" dirty="0" err="1"/>
              <a:t>السياسات</a:t>
            </a:r>
            <a:r>
              <a:rPr lang="en-US" b="1" dirty="0"/>
              <a:t> </a:t>
            </a:r>
            <a:r>
              <a:rPr lang="en-US" b="1" dirty="0" err="1"/>
              <a:t>والثقافة</a:t>
            </a:r>
            <a:r>
              <a:rPr lang="en-US" b="1" dirty="0"/>
              <a:t> </a:t>
            </a:r>
            <a:r>
              <a:rPr lang="en-US" b="1" dirty="0" err="1"/>
              <a:t>التنظيمية</a:t>
            </a:r>
            <a:endParaRPr lang="ar-EG" b="1" dirty="0"/>
          </a:p>
          <a:p>
            <a:pPr algn="r" rtl="1">
              <a:lnSpc>
                <a:spcPts val="3800"/>
              </a:lnSpc>
            </a:pPr>
            <a:r>
              <a:rPr lang="en-US" b="1" dirty="0" err="1"/>
              <a:t>روح</a:t>
            </a:r>
            <a:r>
              <a:rPr lang="en-US" b="1" dirty="0"/>
              <a:t> </a:t>
            </a:r>
            <a:r>
              <a:rPr lang="en-US" b="1" dirty="0" err="1"/>
              <a:t>الموظف</a:t>
            </a:r>
            <a:endParaRPr lang="ar-EG" b="1" dirty="0"/>
          </a:p>
          <a:p>
            <a:pPr algn="r" rtl="1">
              <a:lnSpc>
                <a:spcPts val="3800"/>
              </a:lnSpc>
            </a:pPr>
            <a:r>
              <a:rPr lang="en-US" b="1" dirty="0" err="1"/>
              <a:t>مستوى</a:t>
            </a:r>
            <a:r>
              <a:rPr lang="en-US" b="1" dirty="0"/>
              <a:t> </a:t>
            </a:r>
            <a:r>
              <a:rPr lang="en-US" b="1" dirty="0" err="1"/>
              <a:t>نضج</a:t>
            </a:r>
            <a:r>
              <a:rPr lang="en-US" b="1" dirty="0"/>
              <a:t> </a:t>
            </a:r>
            <a:r>
              <a:rPr lang="en-US" b="1" dirty="0" err="1"/>
              <a:t>الموظفين</a:t>
            </a:r>
            <a:endParaRPr lang="ar-EG" b="1" dirty="0"/>
          </a:p>
          <a:p>
            <a:pPr algn="r" rtl="1">
              <a:lnSpc>
                <a:spcPts val="3800"/>
              </a:lnSpc>
            </a:pPr>
            <a:r>
              <a:rPr lang="en-US" b="1" dirty="0" err="1"/>
              <a:t>العلاقة</a:t>
            </a:r>
            <a:r>
              <a:rPr lang="en-US" b="1" dirty="0"/>
              <a:t> بين </a:t>
            </a:r>
            <a:r>
              <a:rPr lang="en-US" b="1" dirty="0" err="1"/>
              <a:t>زملاء</a:t>
            </a:r>
            <a:r>
              <a:rPr lang="en-US" b="1" dirty="0"/>
              <a:t> </a:t>
            </a:r>
            <a:r>
              <a:rPr lang="en-US" b="1" dirty="0" err="1"/>
              <a:t>العمل</a:t>
            </a:r>
            <a:r>
              <a:rPr lang="en-US" b="1" dirty="0"/>
              <a:t> أو </a:t>
            </a:r>
            <a:r>
              <a:rPr lang="en-US" b="1" dirty="0" err="1"/>
              <a:t>أعضاء</a:t>
            </a:r>
            <a:r>
              <a:rPr lang="en-US" b="1" dirty="0"/>
              <a:t> </a:t>
            </a:r>
            <a:r>
              <a:rPr lang="en-US" b="1" dirty="0" err="1"/>
              <a:t>الفريق</a:t>
            </a:r>
            <a:endParaRPr lang="ar-EG" b="1" dirty="0"/>
          </a:p>
          <a:p>
            <a:pPr algn="r" rtl="1">
              <a:lnSpc>
                <a:spcPts val="3800"/>
              </a:lnSpc>
            </a:pPr>
            <a:r>
              <a:rPr lang="en-US" b="1" dirty="0" err="1"/>
              <a:t>الأهداف</a:t>
            </a:r>
            <a:r>
              <a:rPr lang="en-US" b="1" dirty="0"/>
              <a:t> </a:t>
            </a:r>
            <a:r>
              <a:rPr lang="en-US" b="1" dirty="0" err="1"/>
              <a:t>التنظيمية</a:t>
            </a:r>
            <a:endParaRPr lang="ar-EG" b="1" dirty="0"/>
          </a:p>
          <a:p>
            <a:pPr algn="r" rtl="1">
              <a:lnSpc>
                <a:spcPts val="3800"/>
              </a:lnSpc>
            </a:pPr>
            <a:r>
              <a:rPr lang="en-US" b="1" dirty="0" err="1"/>
              <a:t>البيئة</a:t>
            </a:r>
            <a:r>
              <a:rPr lang="en-US" b="1" dirty="0"/>
              <a:t> </a:t>
            </a:r>
            <a:r>
              <a:rPr lang="en-US" b="1" dirty="0" err="1"/>
              <a:t>والروتين</a:t>
            </a:r>
            <a:r>
              <a:rPr lang="en-US" b="1" dirty="0"/>
              <a:t> في </a:t>
            </a:r>
            <a:r>
              <a:rPr lang="en-US" b="1" dirty="0" err="1"/>
              <a:t>العمل</a:t>
            </a:r>
            <a:endParaRPr lang="en-US" b="1" dirty="0"/>
          </a:p>
        </p:txBody>
      </p:sp>
    </p:spTree>
    <p:extLst>
      <p:ext uri="{BB962C8B-B14F-4D97-AF65-F5344CB8AC3E}">
        <p14:creationId xmlns:p14="http://schemas.microsoft.com/office/powerpoint/2010/main" val="252954497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41238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230733" y="614903"/>
            <a:ext cx="4692310" cy="492443"/>
          </a:xfrm>
          <a:prstGeom prst="rect">
            <a:avLst/>
          </a:prstGeom>
          <a:noFill/>
        </p:spPr>
        <p:txBody>
          <a:bodyPr wrap="none" rtlCol="0">
            <a:spAutoFit/>
          </a:bodyPr>
          <a:lstStyle/>
          <a:p>
            <a:r>
              <a:rPr lang="en-US" sz="2600" b="1" dirty="0">
                <a:solidFill>
                  <a:schemeClr val="bg1"/>
                </a:solidFill>
                <a:latin typeface="Tajawal Medium" panose="00000600000000000000" pitchFamily="2" charset="-78"/>
                <a:cs typeface="Tajawal Medium" panose="00000600000000000000" pitchFamily="2" charset="-78"/>
              </a:rPr>
              <a:t>6. Neo-Charismatic Theories</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W4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253690" y="1301365"/>
            <a:ext cx="10818985" cy="5087996"/>
          </a:xfrm>
          <a:prstGeom prst="rect">
            <a:avLst/>
          </a:prstGeom>
          <a:noFill/>
        </p:spPr>
        <p:txBody>
          <a:bodyPr wrap="square" rtlCol="0">
            <a:spAutoFit/>
          </a:bodyPr>
          <a:lstStyle/>
          <a:p>
            <a:pPr marL="974725" indent="-457200" algn="just">
              <a:lnSpc>
                <a:spcPts val="28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Leadership theories that stress symbolism, emotional appeal and extraordinary follower commitment</a:t>
            </a:r>
          </a:p>
          <a:p>
            <a:pPr marL="974725" indent="-457200" algn="just">
              <a:lnSpc>
                <a:spcPts val="28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They include:</a:t>
            </a:r>
          </a:p>
          <a:p>
            <a:pPr marL="1889125" lvl="2" indent="-457200" algn="just">
              <a:lnSpc>
                <a:spcPts val="2800"/>
              </a:lnSpc>
              <a:buFont typeface="Wingdings" panose="05000000000000000000" pitchFamily="2" charset="2"/>
              <a:buChar char="§"/>
            </a:pPr>
            <a:r>
              <a:rPr lang="en-US" sz="2200" b="1" dirty="0">
                <a:solidFill>
                  <a:srgbClr val="0A1F61"/>
                </a:solidFill>
                <a:latin typeface="Tajawal ExtraBold" panose="00000800000000000000" pitchFamily="2" charset="-78"/>
                <a:cs typeface="Tajawal ExtraBold" panose="00000800000000000000" pitchFamily="2" charset="-78"/>
              </a:rPr>
              <a:t>Charismatic Leadership</a:t>
            </a:r>
          </a:p>
          <a:p>
            <a:pPr marL="1889125" lvl="2" indent="-457200" algn="just">
              <a:lnSpc>
                <a:spcPts val="2800"/>
              </a:lnSpc>
              <a:buFont typeface="Wingdings" panose="05000000000000000000" pitchFamily="2" charset="2"/>
              <a:buChar char="§"/>
            </a:pPr>
            <a:r>
              <a:rPr lang="en-US" sz="2200" b="1" dirty="0">
                <a:solidFill>
                  <a:srgbClr val="0A1F61"/>
                </a:solidFill>
                <a:latin typeface="Tajawal ExtraBold" panose="00000800000000000000" pitchFamily="2" charset="-78"/>
                <a:cs typeface="Tajawal ExtraBold" panose="00000800000000000000" pitchFamily="2" charset="-78"/>
              </a:rPr>
              <a:t>Transformational &amp; Transactional </a:t>
            </a:r>
          </a:p>
          <a:p>
            <a:pPr marL="1889125" lvl="2" indent="-457200" algn="just">
              <a:lnSpc>
                <a:spcPts val="2800"/>
              </a:lnSpc>
              <a:buFont typeface="Wingdings" panose="05000000000000000000" pitchFamily="2" charset="2"/>
              <a:buChar char="§"/>
            </a:pPr>
            <a:r>
              <a:rPr lang="en-US" sz="2200" b="1" dirty="0">
                <a:solidFill>
                  <a:srgbClr val="0A1F61"/>
                </a:solidFill>
                <a:latin typeface="Tajawal ExtraBold" panose="00000800000000000000" pitchFamily="2" charset="-78"/>
                <a:cs typeface="Tajawal ExtraBold" panose="00000800000000000000" pitchFamily="2" charset="-78"/>
              </a:rPr>
              <a:t>Visionary Leadership</a:t>
            </a:r>
          </a:p>
          <a:p>
            <a:pPr marL="517525" algn="just">
              <a:lnSpc>
                <a:spcPts val="2800"/>
              </a:lnSpc>
            </a:pPr>
            <a:r>
              <a:rPr lang="en-US" sz="2200" b="1" dirty="0">
                <a:solidFill>
                  <a:srgbClr val="C00000"/>
                </a:solidFill>
                <a:latin typeface="Tajawal ExtraBold" panose="00000800000000000000" pitchFamily="2" charset="-78"/>
                <a:cs typeface="Tajawal ExtraBold" panose="00000800000000000000" pitchFamily="2" charset="-78"/>
              </a:rPr>
              <a:t>Key Characteristics of Charismatic Leaders</a:t>
            </a:r>
          </a:p>
          <a:p>
            <a:pPr marL="974725" indent="-457200" algn="just">
              <a:lnSpc>
                <a:spcPts val="28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Vision &amp; Articulation</a:t>
            </a:r>
            <a:r>
              <a:rPr lang="ar-EG" sz="2000" b="1" dirty="0">
                <a:solidFill>
                  <a:srgbClr val="0A1F61"/>
                </a:solidFill>
                <a:latin typeface="Tajawal ExtraBold" panose="00000800000000000000" pitchFamily="2" charset="-78"/>
                <a:cs typeface="Tajawal ExtraBold" panose="00000800000000000000" pitchFamily="2" charset="-78"/>
              </a:rPr>
              <a:t> الرؤية والتعبير </a:t>
            </a:r>
            <a:r>
              <a:rPr lang="en-US" sz="2000" b="1" dirty="0">
                <a:solidFill>
                  <a:srgbClr val="0A1F61"/>
                </a:solidFill>
                <a:latin typeface="Tajawal ExtraBold" panose="00000800000000000000" pitchFamily="2" charset="-78"/>
                <a:cs typeface="Tajawal ExtraBold" panose="00000800000000000000" pitchFamily="2" charset="-78"/>
              </a:rPr>
              <a:t>(expressed as an idealized goal that proposes a better future than status quo </a:t>
            </a:r>
            <a:r>
              <a:rPr lang="ar-EG" sz="2000" b="1" dirty="0">
                <a:solidFill>
                  <a:srgbClr val="0A1F61"/>
                </a:solidFill>
                <a:latin typeface="Tajawal ExtraBold" panose="00000800000000000000" pitchFamily="2" charset="-78"/>
                <a:cs typeface="Tajawal ExtraBold" panose="00000800000000000000" pitchFamily="2" charset="-78"/>
              </a:rPr>
              <a:t>الوضع الراهن </a:t>
            </a:r>
            <a:r>
              <a:rPr lang="en-US" sz="2000" b="1" dirty="0">
                <a:solidFill>
                  <a:srgbClr val="0A1F61"/>
                </a:solidFill>
                <a:latin typeface="Tajawal ExtraBold" panose="00000800000000000000" pitchFamily="2" charset="-78"/>
                <a:cs typeface="Tajawal ExtraBold" panose="00000800000000000000" pitchFamily="2" charset="-78"/>
              </a:rPr>
              <a:t>&amp; in understandable terms to others)</a:t>
            </a:r>
          </a:p>
          <a:p>
            <a:pPr marL="974725" indent="-457200" algn="just">
              <a:lnSpc>
                <a:spcPts val="28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Personal Risk</a:t>
            </a:r>
          </a:p>
          <a:p>
            <a:pPr marL="974725" indent="-457200" algn="just">
              <a:lnSpc>
                <a:spcPts val="28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Environmental Sensitivity (realistic assessment of environmental constraints</a:t>
            </a:r>
            <a:r>
              <a:rPr lang="ar-EG" sz="2000" b="1" dirty="0">
                <a:solidFill>
                  <a:srgbClr val="0A1F61"/>
                </a:solidFill>
                <a:latin typeface="Tajawal ExtraBold" panose="00000800000000000000" pitchFamily="2" charset="-78"/>
                <a:cs typeface="Tajawal ExtraBold" panose="00000800000000000000" pitchFamily="2" charset="-78"/>
              </a:rPr>
              <a:t> قيود </a:t>
            </a:r>
            <a:r>
              <a:rPr lang="en-US" sz="2000" b="1" dirty="0">
                <a:solidFill>
                  <a:srgbClr val="0A1F61"/>
                </a:solidFill>
                <a:latin typeface="Tajawal ExtraBold" panose="00000800000000000000" pitchFamily="2" charset="-78"/>
                <a:cs typeface="Tajawal ExtraBold" panose="00000800000000000000" pitchFamily="2" charset="-78"/>
              </a:rPr>
              <a:t> &amp; resources to bring about change)</a:t>
            </a:r>
          </a:p>
          <a:p>
            <a:pPr marL="974725" indent="-457200" algn="just">
              <a:lnSpc>
                <a:spcPts val="28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Sensitivity to Follower Needs &amp; Feelings</a:t>
            </a:r>
          </a:p>
          <a:p>
            <a:pPr marL="974725" indent="-457200" algn="just">
              <a:lnSpc>
                <a:spcPts val="28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Unconventional Behavior</a:t>
            </a:r>
            <a:r>
              <a:rPr lang="ar-EG" sz="2000" b="1" dirty="0">
                <a:solidFill>
                  <a:srgbClr val="0A1F61"/>
                </a:solidFill>
                <a:latin typeface="Tajawal ExtraBold" panose="00000800000000000000" pitchFamily="2" charset="-78"/>
                <a:cs typeface="Tajawal ExtraBold" panose="00000800000000000000" pitchFamily="2" charset="-78"/>
              </a:rPr>
              <a:t> السلوك غير التقليدي</a:t>
            </a:r>
            <a:r>
              <a:rPr lang="en-US" sz="2000" b="1" dirty="0">
                <a:solidFill>
                  <a:srgbClr val="0A1F61"/>
                </a:solidFill>
                <a:latin typeface="Tajawal ExtraBold" panose="00000800000000000000" pitchFamily="2" charset="-78"/>
                <a:cs typeface="Tajawal ExtraBold" panose="00000800000000000000" pitchFamily="2" charset="-78"/>
              </a:rPr>
              <a:t> (novel &amp; counter to norms)</a:t>
            </a:r>
          </a:p>
        </p:txBody>
      </p:sp>
      <p:pic>
        <p:nvPicPr>
          <p:cNvPr id="11" name="Picture 10" descr="A picture containing vector graphics&#10;&#10;Description automatically generated">
            <a:extLst>
              <a:ext uri="{FF2B5EF4-FFF2-40B4-BE49-F238E27FC236}">
                <a16:creationId xmlns:a16="http://schemas.microsoft.com/office/drawing/2014/main" id="{BEDCCC47-AD68-DE38-2D3D-B7E3DD00AD3A}"/>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8118916" y="1662409"/>
            <a:ext cx="3937941" cy="2208948"/>
          </a:xfrm>
          <a:prstGeom prst="rect">
            <a:avLst/>
          </a:prstGeom>
        </p:spPr>
      </p:pic>
      <p:sp>
        <p:nvSpPr>
          <p:cNvPr id="12" name="TextBox 11">
            <a:extLst>
              <a:ext uri="{FF2B5EF4-FFF2-40B4-BE49-F238E27FC236}">
                <a16:creationId xmlns:a16="http://schemas.microsoft.com/office/drawing/2014/main" id="{7767DFC2-24D9-5E6F-A9E3-DBF1DB99F875}"/>
              </a:ext>
            </a:extLst>
          </p:cNvPr>
          <p:cNvSpPr txBox="1"/>
          <p:nvPr/>
        </p:nvSpPr>
        <p:spPr>
          <a:xfrm>
            <a:off x="6923043" y="650358"/>
            <a:ext cx="6229350" cy="400110"/>
          </a:xfrm>
          <a:prstGeom prst="rect">
            <a:avLst/>
          </a:prstGeom>
          <a:noFill/>
        </p:spPr>
        <p:txBody>
          <a:bodyPr wrap="square">
            <a:spAutoFit/>
          </a:bodyPr>
          <a:lstStyle/>
          <a:p>
            <a:r>
              <a:rPr lang="en-US" sz="2000" b="1" dirty="0" err="1">
                <a:solidFill>
                  <a:schemeClr val="bg1"/>
                </a:solidFill>
              </a:rPr>
              <a:t>النظريات</a:t>
            </a:r>
            <a:r>
              <a:rPr lang="en-US" sz="2000" b="1" dirty="0">
                <a:solidFill>
                  <a:schemeClr val="bg1"/>
                </a:solidFill>
              </a:rPr>
              <a:t> </a:t>
            </a:r>
            <a:r>
              <a:rPr lang="en-US" sz="2000" b="1" dirty="0" err="1">
                <a:solidFill>
                  <a:schemeClr val="bg1"/>
                </a:solidFill>
              </a:rPr>
              <a:t>الكاريزمية</a:t>
            </a:r>
            <a:r>
              <a:rPr lang="en-US" sz="2000" b="1" dirty="0">
                <a:solidFill>
                  <a:schemeClr val="bg1"/>
                </a:solidFill>
              </a:rPr>
              <a:t> </a:t>
            </a:r>
            <a:r>
              <a:rPr lang="en-US" sz="2000" b="1" dirty="0" err="1">
                <a:solidFill>
                  <a:schemeClr val="bg1"/>
                </a:solidFill>
              </a:rPr>
              <a:t>الجديدة</a:t>
            </a:r>
            <a:endParaRPr lang="en-US" sz="2000" b="1" dirty="0">
              <a:solidFill>
                <a:schemeClr val="bg1"/>
              </a:solidFill>
            </a:endParaRPr>
          </a:p>
        </p:txBody>
      </p:sp>
    </p:spTree>
    <p:extLst>
      <p:ext uri="{BB962C8B-B14F-4D97-AF65-F5344CB8AC3E}">
        <p14:creationId xmlns:p14="http://schemas.microsoft.com/office/powerpoint/2010/main" val="47731174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30614" y="5538247"/>
            <a:ext cx="1222425" cy="1096206"/>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183233" y="584126"/>
            <a:ext cx="5040162"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6. Neo-Charismatic Theories</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W4 Lecture</a:t>
            </a:r>
            <a:endParaRPr lang="en-US" sz="2800" b="1" dirty="0">
              <a:solidFill>
                <a:srgbClr val="FF9518"/>
              </a:solidFill>
              <a:latin typeface="Tajawal Medium" panose="00000600000000000000" pitchFamily="2" charset="-78"/>
              <a:cs typeface="Tajawal Medium" panose="00000600000000000000" pitchFamily="2" charset="-78"/>
            </a:endParaRPr>
          </a:p>
        </p:txBody>
      </p:sp>
      <p:grpSp>
        <p:nvGrpSpPr>
          <p:cNvPr id="10" name="Group 9">
            <a:extLst>
              <a:ext uri="{FF2B5EF4-FFF2-40B4-BE49-F238E27FC236}">
                <a16:creationId xmlns:a16="http://schemas.microsoft.com/office/drawing/2014/main" id="{C07CC63E-D883-D01C-E2BD-F835E08EA75B}"/>
              </a:ext>
            </a:extLst>
          </p:cNvPr>
          <p:cNvGrpSpPr/>
          <p:nvPr/>
        </p:nvGrpSpPr>
        <p:grpSpPr>
          <a:xfrm>
            <a:off x="7352403" y="3179742"/>
            <a:ext cx="4839597" cy="3469228"/>
            <a:chOff x="4623454" y="2624447"/>
            <a:chExt cx="6312143" cy="4098620"/>
          </a:xfrm>
        </p:grpSpPr>
        <p:pic>
          <p:nvPicPr>
            <p:cNvPr id="11" name="Picture 10" descr="Chart, funnel chart&#10;&#10;Description automatically generated">
              <a:extLst>
                <a:ext uri="{FF2B5EF4-FFF2-40B4-BE49-F238E27FC236}">
                  <a16:creationId xmlns:a16="http://schemas.microsoft.com/office/drawing/2014/main" id="{9341B286-3BF2-4D39-4B69-34736DBA33DA}"/>
                </a:ext>
              </a:extLst>
            </p:cNvPr>
            <p:cNvPicPr>
              <a:picLocks noChangeAspect="1"/>
            </p:cNvPicPr>
            <p:nvPr/>
          </p:nvPicPr>
          <p:blipFill rotWithShape="1">
            <a:blip r:embed="rId6">
              <a:extLst>
                <a:ext uri="{BEBA8EAE-BF5A-486C-A8C5-ECC9F3942E4B}">
                  <a14:imgProps xmlns:a14="http://schemas.microsoft.com/office/drawing/2010/main">
                    <a14:imgLayer r:embed="rId7">
                      <a14:imgEffect>
                        <a14:sharpenSoften amount="50000"/>
                      </a14:imgEffect>
                      <a14:imgEffect>
                        <a14:saturation sat="400000"/>
                      </a14:imgEffect>
                    </a14:imgLayer>
                  </a14:imgProps>
                </a:ext>
                <a:ext uri="{28A0092B-C50C-407E-A947-70E740481C1C}">
                  <a14:useLocalDpi xmlns:a14="http://schemas.microsoft.com/office/drawing/2010/main" val="0"/>
                </a:ext>
              </a:extLst>
            </a:blip>
            <a:srcRect t="2890" b="10533"/>
            <a:stretch/>
          </p:blipFill>
          <p:spPr>
            <a:xfrm>
              <a:off x="4623454" y="2624447"/>
              <a:ext cx="6312143" cy="4098620"/>
            </a:xfrm>
            <a:prstGeom prst="rect">
              <a:avLst/>
            </a:prstGeom>
          </p:spPr>
        </p:pic>
        <p:sp>
          <p:nvSpPr>
            <p:cNvPr id="9" name="Rectangle 8">
              <a:extLst>
                <a:ext uri="{FF2B5EF4-FFF2-40B4-BE49-F238E27FC236}">
                  <a16:creationId xmlns:a16="http://schemas.microsoft.com/office/drawing/2014/main" id="{CB405813-FA29-388F-DAD3-1D1A5006EDB4}"/>
                </a:ext>
              </a:extLst>
            </p:cNvPr>
            <p:cNvSpPr/>
            <p:nvPr/>
          </p:nvSpPr>
          <p:spPr>
            <a:xfrm>
              <a:off x="4703314" y="3559589"/>
              <a:ext cx="1127470" cy="1059912"/>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9" name="TextBox 18">
            <a:extLst>
              <a:ext uri="{FF2B5EF4-FFF2-40B4-BE49-F238E27FC236}">
                <a16:creationId xmlns:a16="http://schemas.microsoft.com/office/drawing/2014/main" id="{A1C04DDF-6AEA-E1B7-B6D7-25F1344AA220}"/>
              </a:ext>
            </a:extLst>
          </p:cNvPr>
          <p:cNvSpPr txBox="1"/>
          <p:nvPr/>
        </p:nvSpPr>
        <p:spPr>
          <a:xfrm>
            <a:off x="511693" y="1576547"/>
            <a:ext cx="6929124" cy="4972580"/>
          </a:xfrm>
          <a:prstGeom prst="rect">
            <a:avLst/>
          </a:prstGeom>
          <a:noFill/>
        </p:spPr>
        <p:txBody>
          <a:bodyPr wrap="square" rtlCol="0">
            <a:spAutoFit/>
          </a:bodyPr>
          <a:lstStyle/>
          <a:p>
            <a:pPr marL="517525" algn="just">
              <a:lnSpc>
                <a:spcPts val="3200"/>
              </a:lnSpc>
            </a:pPr>
            <a:r>
              <a:rPr lang="en-US" sz="2400" b="1" dirty="0">
                <a:solidFill>
                  <a:srgbClr val="C00000"/>
                </a:solidFill>
                <a:latin typeface="Tajawal ExtraBold" panose="00000800000000000000" pitchFamily="2" charset="-78"/>
                <a:cs typeface="Tajawal ExtraBold" panose="00000800000000000000" pitchFamily="2" charset="-78"/>
              </a:rPr>
              <a:t>The Charismatic Leader</a:t>
            </a:r>
            <a:endParaRPr lang="en-US" sz="2400" b="1" dirty="0">
              <a:solidFill>
                <a:srgbClr val="0A1F61"/>
              </a:solidFill>
              <a:latin typeface="Tajawal ExtraBold" panose="00000800000000000000" pitchFamily="2" charset="-78"/>
              <a:cs typeface="Tajawal ExtraBold" panose="00000800000000000000" pitchFamily="2" charset="-78"/>
            </a:endParaRPr>
          </a:p>
          <a:p>
            <a:pPr marL="860425" indent="-342900" algn="just">
              <a:lnSpc>
                <a:spcPts val="32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Charismatic leaders may </a:t>
            </a:r>
            <a:r>
              <a:rPr lang="en-US" sz="2000" b="1" dirty="0">
                <a:solidFill>
                  <a:srgbClr val="7030A0"/>
                </a:solidFill>
                <a:latin typeface="Tajawal ExtraBold" panose="00000800000000000000" pitchFamily="2" charset="-78"/>
                <a:cs typeface="Tajawal ExtraBold" panose="00000800000000000000" pitchFamily="2" charset="-78"/>
              </a:rPr>
              <a:t>affect an organization and the individuals they lead in a strong, positive way</a:t>
            </a:r>
            <a:r>
              <a:rPr lang="en-US" sz="2000" b="1" dirty="0">
                <a:solidFill>
                  <a:srgbClr val="0A1F61"/>
                </a:solidFill>
                <a:latin typeface="Tajawal ExtraBold" panose="00000800000000000000" pitchFamily="2" charset="-78"/>
                <a:cs typeface="Tajawal ExtraBold" panose="00000800000000000000" pitchFamily="2" charset="-78"/>
              </a:rPr>
              <a:t>. </a:t>
            </a:r>
          </a:p>
          <a:p>
            <a:pPr marL="860425" indent="-342900" algn="just">
              <a:lnSpc>
                <a:spcPts val="32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However, this leadership style can also lead to dangerous situations if used in the wrong manner.</a:t>
            </a:r>
          </a:p>
          <a:p>
            <a:pPr marL="860425" indent="-342900" algn="just">
              <a:lnSpc>
                <a:spcPts val="32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Charismatic leadership is defined by three behavioral dimensions: </a:t>
            </a:r>
            <a:r>
              <a:rPr lang="en-US" sz="2000" b="1" dirty="0">
                <a:solidFill>
                  <a:srgbClr val="FF0000"/>
                </a:solidFill>
                <a:latin typeface="Tajawal ExtraBold" panose="00000800000000000000" pitchFamily="2" charset="-78"/>
                <a:cs typeface="Tajawal ExtraBold" panose="00000800000000000000" pitchFamily="2" charset="-78"/>
              </a:rPr>
              <a:t>envisioning</a:t>
            </a:r>
            <a:r>
              <a:rPr lang="ar-EG" sz="2000" b="1" dirty="0">
                <a:solidFill>
                  <a:srgbClr val="FF0000"/>
                </a:solidFill>
                <a:latin typeface="Tajawal ExtraBold" panose="00000800000000000000" pitchFamily="2" charset="-78"/>
                <a:cs typeface="Tajawal ExtraBold" panose="00000800000000000000" pitchFamily="2" charset="-78"/>
              </a:rPr>
              <a:t> تصور</a:t>
            </a:r>
            <a:r>
              <a:rPr lang="en-US" sz="2000" b="1" dirty="0">
                <a:solidFill>
                  <a:srgbClr val="FF0000"/>
                </a:solidFill>
                <a:latin typeface="Tajawal ExtraBold" panose="00000800000000000000" pitchFamily="2" charset="-78"/>
                <a:cs typeface="Tajawal ExtraBold" panose="00000800000000000000" pitchFamily="2" charset="-78"/>
              </a:rPr>
              <a:t> </a:t>
            </a:r>
            <a:r>
              <a:rPr lang="en-US" sz="2000" b="1" dirty="0">
                <a:solidFill>
                  <a:srgbClr val="0A1F61"/>
                </a:solidFill>
                <a:latin typeface="Tajawal ExtraBold" panose="00000800000000000000" pitchFamily="2" charset="-78"/>
                <a:cs typeface="Tajawal ExtraBold" panose="00000800000000000000" pitchFamily="2" charset="-78"/>
              </a:rPr>
              <a:t>(communication about vision), </a:t>
            </a:r>
            <a:r>
              <a:rPr lang="en-US" sz="2000" b="1" dirty="0">
                <a:solidFill>
                  <a:srgbClr val="FF0000"/>
                </a:solidFill>
                <a:latin typeface="Tajawal ExtraBold" panose="00000800000000000000" pitchFamily="2" charset="-78"/>
                <a:cs typeface="Tajawal ExtraBold" panose="00000800000000000000" pitchFamily="2" charset="-78"/>
              </a:rPr>
              <a:t>energizing</a:t>
            </a:r>
            <a:r>
              <a:rPr lang="ar-EG" sz="2000" b="1" dirty="0">
                <a:solidFill>
                  <a:srgbClr val="FF0000"/>
                </a:solidFill>
                <a:latin typeface="Tajawal ExtraBold" panose="00000800000000000000" pitchFamily="2" charset="-78"/>
                <a:cs typeface="Tajawal ExtraBold" panose="00000800000000000000" pitchFamily="2" charset="-78"/>
              </a:rPr>
              <a:t> تنشيط</a:t>
            </a:r>
            <a:r>
              <a:rPr lang="en-US" sz="2000" b="1" dirty="0">
                <a:solidFill>
                  <a:srgbClr val="0A1F61"/>
                </a:solidFill>
                <a:latin typeface="Tajawal ExtraBold" panose="00000800000000000000" pitchFamily="2" charset="-78"/>
                <a:cs typeface="Tajawal ExtraBold" panose="00000800000000000000" pitchFamily="2" charset="-78"/>
              </a:rPr>
              <a:t> (communication about passion), and </a:t>
            </a:r>
            <a:r>
              <a:rPr lang="en-US" sz="2000" b="1" dirty="0">
                <a:solidFill>
                  <a:srgbClr val="FF0000"/>
                </a:solidFill>
                <a:latin typeface="Tajawal ExtraBold" panose="00000800000000000000" pitchFamily="2" charset="-78"/>
                <a:cs typeface="Tajawal ExtraBold" panose="00000800000000000000" pitchFamily="2" charset="-78"/>
              </a:rPr>
              <a:t>enabling</a:t>
            </a:r>
            <a:r>
              <a:rPr lang="ar-EG" sz="2000" b="1" dirty="0">
                <a:solidFill>
                  <a:srgbClr val="FF0000"/>
                </a:solidFill>
                <a:latin typeface="Tajawal ExtraBold" panose="00000800000000000000" pitchFamily="2" charset="-78"/>
                <a:cs typeface="Tajawal ExtraBold" panose="00000800000000000000" pitchFamily="2" charset="-78"/>
              </a:rPr>
              <a:t> تمكين</a:t>
            </a:r>
            <a:r>
              <a:rPr lang="en-US" sz="2000" b="1" dirty="0">
                <a:solidFill>
                  <a:srgbClr val="0A1F61"/>
                </a:solidFill>
                <a:latin typeface="Tajawal ExtraBold" panose="00000800000000000000" pitchFamily="2" charset="-78"/>
                <a:cs typeface="Tajawal ExtraBold" panose="00000800000000000000" pitchFamily="2" charset="-78"/>
              </a:rPr>
              <a:t> (communication about care and support). </a:t>
            </a:r>
          </a:p>
        </p:txBody>
      </p:sp>
      <p:sp>
        <p:nvSpPr>
          <p:cNvPr id="12" name="TextBox 11">
            <a:extLst>
              <a:ext uri="{FF2B5EF4-FFF2-40B4-BE49-F238E27FC236}">
                <a16:creationId xmlns:a16="http://schemas.microsoft.com/office/drawing/2014/main" id="{CC2138BC-C196-E693-6067-04E27DDD1829}"/>
              </a:ext>
            </a:extLst>
          </p:cNvPr>
          <p:cNvSpPr txBox="1"/>
          <p:nvPr/>
        </p:nvSpPr>
        <p:spPr>
          <a:xfrm>
            <a:off x="11404270" y="3971282"/>
            <a:ext cx="314510" cy="400110"/>
          </a:xfrm>
          <a:prstGeom prst="rect">
            <a:avLst/>
          </a:prstGeom>
          <a:noFill/>
        </p:spPr>
        <p:txBody>
          <a:bodyPr wrap="none" rtlCol="0">
            <a:spAutoFit/>
          </a:bodyPr>
          <a:lstStyle/>
          <a:p>
            <a:r>
              <a:rPr lang="en-US" sz="2000" b="1" dirty="0">
                <a:solidFill>
                  <a:srgbClr val="C00000"/>
                </a:solidFill>
              </a:rPr>
              <a:t>1</a:t>
            </a:r>
          </a:p>
        </p:txBody>
      </p:sp>
      <p:sp>
        <p:nvSpPr>
          <p:cNvPr id="13" name="TextBox 12">
            <a:extLst>
              <a:ext uri="{FF2B5EF4-FFF2-40B4-BE49-F238E27FC236}">
                <a16:creationId xmlns:a16="http://schemas.microsoft.com/office/drawing/2014/main" id="{F44BE747-1733-8FE0-4D02-2A507B7839C2}"/>
              </a:ext>
            </a:extLst>
          </p:cNvPr>
          <p:cNvSpPr txBox="1"/>
          <p:nvPr/>
        </p:nvSpPr>
        <p:spPr>
          <a:xfrm>
            <a:off x="8259979" y="4458256"/>
            <a:ext cx="314510" cy="400110"/>
          </a:xfrm>
          <a:prstGeom prst="rect">
            <a:avLst/>
          </a:prstGeom>
          <a:noFill/>
        </p:spPr>
        <p:txBody>
          <a:bodyPr wrap="none" rtlCol="0">
            <a:spAutoFit/>
          </a:bodyPr>
          <a:lstStyle/>
          <a:p>
            <a:r>
              <a:rPr lang="en-US" sz="2000" b="1" dirty="0">
                <a:solidFill>
                  <a:srgbClr val="C00000"/>
                </a:solidFill>
              </a:rPr>
              <a:t>2</a:t>
            </a:r>
          </a:p>
        </p:txBody>
      </p:sp>
      <p:sp>
        <p:nvSpPr>
          <p:cNvPr id="14" name="TextBox 13">
            <a:extLst>
              <a:ext uri="{FF2B5EF4-FFF2-40B4-BE49-F238E27FC236}">
                <a16:creationId xmlns:a16="http://schemas.microsoft.com/office/drawing/2014/main" id="{E4B2361C-635F-4D2C-503A-115568962C53}"/>
              </a:ext>
            </a:extLst>
          </p:cNvPr>
          <p:cNvSpPr txBox="1"/>
          <p:nvPr/>
        </p:nvSpPr>
        <p:spPr>
          <a:xfrm>
            <a:off x="10549938" y="5108869"/>
            <a:ext cx="314510" cy="400110"/>
          </a:xfrm>
          <a:prstGeom prst="rect">
            <a:avLst/>
          </a:prstGeom>
          <a:noFill/>
        </p:spPr>
        <p:txBody>
          <a:bodyPr wrap="none" rtlCol="0">
            <a:spAutoFit/>
          </a:bodyPr>
          <a:lstStyle/>
          <a:p>
            <a:r>
              <a:rPr lang="en-US" sz="2000" b="1" dirty="0">
                <a:solidFill>
                  <a:srgbClr val="C00000"/>
                </a:solidFill>
              </a:rPr>
              <a:t>3</a:t>
            </a:r>
          </a:p>
        </p:txBody>
      </p:sp>
      <p:sp>
        <p:nvSpPr>
          <p:cNvPr id="15" name="TextBox 14">
            <a:extLst>
              <a:ext uri="{FF2B5EF4-FFF2-40B4-BE49-F238E27FC236}">
                <a16:creationId xmlns:a16="http://schemas.microsoft.com/office/drawing/2014/main" id="{419AED80-361F-2AC1-2567-B9F27C61BC57}"/>
              </a:ext>
            </a:extLst>
          </p:cNvPr>
          <p:cNvSpPr txBox="1"/>
          <p:nvPr/>
        </p:nvSpPr>
        <p:spPr>
          <a:xfrm>
            <a:off x="7622573" y="1927898"/>
            <a:ext cx="4241162" cy="1077218"/>
          </a:xfrm>
          <a:prstGeom prst="rect">
            <a:avLst/>
          </a:prstGeom>
          <a:solidFill>
            <a:schemeClr val="accent4">
              <a:lumMod val="20000"/>
              <a:lumOff val="80000"/>
            </a:schemeClr>
          </a:solidFill>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1">
            <a:schemeClr val="accent1"/>
          </a:lnRef>
          <a:fillRef idx="2">
            <a:schemeClr val="accent1"/>
          </a:fillRef>
          <a:effectRef idx="1">
            <a:schemeClr val="accent1"/>
          </a:effectRef>
          <a:fontRef idx="minor">
            <a:schemeClr val="dk1"/>
          </a:fontRef>
        </p:style>
        <p:txBody>
          <a:bodyPr wrap="none" rtlCol="0">
            <a:spAutoFit/>
          </a:bodyPr>
          <a:lstStyle/>
          <a:p>
            <a:pPr algn="ctr"/>
            <a:r>
              <a:rPr lang="en-US" sz="2800" b="1" dirty="0">
                <a:solidFill>
                  <a:srgbClr val="C00000"/>
                </a:solidFill>
              </a:rPr>
              <a:t>3E</a:t>
            </a:r>
            <a:r>
              <a:rPr lang="en-US" sz="2000" b="1" dirty="0">
                <a:solidFill>
                  <a:srgbClr val="C00000"/>
                </a:solidFill>
              </a:rPr>
              <a:t>s: </a:t>
            </a:r>
            <a:r>
              <a:rPr lang="en-US" sz="2000" b="1" dirty="0">
                <a:solidFill>
                  <a:srgbClr val="7030A0"/>
                </a:solidFill>
              </a:rPr>
              <a:t>Envisioning</a:t>
            </a:r>
            <a:r>
              <a:rPr lang="en-US" sz="2000" b="1" dirty="0">
                <a:solidFill>
                  <a:srgbClr val="C00000"/>
                </a:solidFill>
              </a:rPr>
              <a:t>, </a:t>
            </a:r>
            <a:r>
              <a:rPr lang="en-US" sz="2000" b="1" dirty="0">
                <a:solidFill>
                  <a:schemeClr val="accent1">
                    <a:lumMod val="75000"/>
                  </a:schemeClr>
                </a:solidFill>
              </a:rPr>
              <a:t>Energizing</a:t>
            </a:r>
            <a:r>
              <a:rPr lang="en-US" sz="2000" b="1" dirty="0">
                <a:solidFill>
                  <a:srgbClr val="C00000"/>
                </a:solidFill>
              </a:rPr>
              <a:t>, </a:t>
            </a:r>
            <a:r>
              <a:rPr lang="en-US" sz="2000" b="1" dirty="0">
                <a:solidFill>
                  <a:srgbClr val="33CC33"/>
                </a:solidFill>
              </a:rPr>
              <a:t>Enabling</a:t>
            </a:r>
          </a:p>
          <a:p>
            <a:pPr algn="ctr"/>
            <a:r>
              <a:rPr lang="en-US" b="1" dirty="0">
                <a:solidFill>
                  <a:srgbClr val="C00000"/>
                </a:solidFill>
              </a:rPr>
              <a:t>“</a:t>
            </a:r>
            <a:r>
              <a:rPr lang="en-US" b="1" dirty="0">
                <a:solidFill>
                  <a:srgbClr val="7030A0"/>
                </a:solidFill>
              </a:rPr>
              <a:t>Vision</a:t>
            </a:r>
            <a:r>
              <a:rPr lang="en-US" b="1" dirty="0">
                <a:solidFill>
                  <a:srgbClr val="C00000"/>
                </a:solidFill>
              </a:rPr>
              <a:t>, </a:t>
            </a:r>
            <a:r>
              <a:rPr lang="en-US" b="1" dirty="0">
                <a:solidFill>
                  <a:schemeClr val="accent1">
                    <a:lumMod val="75000"/>
                  </a:schemeClr>
                </a:solidFill>
              </a:rPr>
              <a:t>Passion</a:t>
            </a:r>
            <a:r>
              <a:rPr lang="en-US" b="1" dirty="0">
                <a:solidFill>
                  <a:srgbClr val="C00000"/>
                </a:solidFill>
              </a:rPr>
              <a:t>, and </a:t>
            </a:r>
            <a:r>
              <a:rPr lang="en-US" b="1" dirty="0">
                <a:solidFill>
                  <a:srgbClr val="33CC33"/>
                </a:solidFill>
              </a:rPr>
              <a:t>Care</a:t>
            </a:r>
            <a:r>
              <a:rPr lang="en-US" b="1" dirty="0">
                <a:solidFill>
                  <a:srgbClr val="C00000"/>
                </a:solidFill>
              </a:rPr>
              <a:t>”</a:t>
            </a:r>
          </a:p>
          <a:p>
            <a:pPr algn="ctr"/>
            <a:endParaRPr lang="en-US" dirty="0">
              <a:solidFill>
                <a:srgbClr val="C00000"/>
              </a:solidFill>
            </a:endParaRPr>
          </a:p>
        </p:txBody>
      </p:sp>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sp>
        <p:nvSpPr>
          <p:cNvPr id="21" name="Rectangle 20">
            <a:extLst>
              <a:ext uri="{FF2B5EF4-FFF2-40B4-BE49-F238E27FC236}">
                <a16:creationId xmlns:a16="http://schemas.microsoft.com/office/drawing/2014/main" id="{8483F396-F867-F7A9-0AE9-05CF77CE6F7D}"/>
              </a:ext>
            </a:extLst>
          </p:cNvPr>
          <p:cNvSpPr/>
          <p:nvPr/>
        </p:nvSpPr>
        <p:spPr>
          <a:xfrm>
            <a:off x="7413633" y="1745673"/>
            <a:ext cx="4647753" cy="4972580"/>
          </a:xfrm>
          <a:prstGeom prst="rect">
            <a:avLst/>
          </a:prstGeom>
          <a:noFill/>
          <a:ln w="38100">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29617834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108036" y="0"/>
            <a:ext cx="9533101" cy="1610200"/>
          </a:xfrm>
          <a:prstGeom prst="rect">
            <a:avLst/>
          </a:prstGeom>
        </p:spPr>
      </p:pic>
      <p:sp>
        <p:nvSpPr>
          <p:cNvPr id="7" name="TextBox 6"/>
          <p:cNvSpPr txBox="1"/>
          <p:nvPr/>
        </p:nvSpPr>
        <p:spPr>
          <a:xfrm>
            <a:off x="2183233" y="584126"/>
            <a:ext cx="5040162"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6. Neo-Charismatic Theories</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W4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19" name="TextBox 18">
            <a:extLst>
              <a:ext uri="{FF2B5EF4-FFF2-40B4-BE49-F238E27FC236}">
                <a16:creationId xmlns:a16="http://schemas.microsoft.com/office/drawing/2014/main" id="{A1C04DDF-6AEA-E1B7-B6D7-25F1344AA220}"/>
              </a:ext>
            </a:extLst>
          </p:cNvPr>
          <p:cNvSpPr txBox="1"/>
          <p:nvPr/>
        </p:nvSpPr>
        <p:spPr>
          <a:xfrm>
            <a:off x="1348694" y="1234979"/>
            <a:ext cx="10505139" cy="5113644"/>
          </a:xfrm>
          <a:prstGeom prst="rect">
            <a:avLst/>
          </a:prstGeom>
          <a:noFill/>
        </p:spPr>
        <p:txBody>
          <a:bodyPr wrap="square" rtlCol="0">
            <a:spAutoFit/>
          </a:bodyPr>
          <a:lstStyle/>
          <a:p>
            <a:pPr marL="517525" algn="just"/>
            <a:r>
              <a:rPr lang="en-US" sz="2400" b="1" dirty="0">
                <a:solidFill>
                  <a:srgbClr val="C00000"/>
                </a:solidFill>
                <a:latin typeface="Tajawal ExtraBold" panose="00000800000000000000" pitchFamily="2" charset="-78"/>
                <a:cs typeface="Tajawal ExtraBold" panose="00000800000000000000" pitchFamily="2" charset="-78"/>
              </a:rPr>
              <a:t>The Pros and Cons of Being </a:t>
            </a:r>
          </a:p>
          <a:p>
            <a:pPr marL="517525" algn="just"/>
            <a:r>
              <a:rPr lang="en-US" sz="2400" b="1" dirty="0">
                <a:solidFill>
                  <a:srgbClr val="C00000"/>
                </a:solidFill>
                <a:latin typeface="Tajawal ExtraBold" panose="00000800000000000000" pitchFamily="2" charset="-78"/>
                <a:cs typeface="Tajawal ExtraBold" panose="00000800000000000000" pitchFamily="2" charset="-78"/>
              </a:rPr>
              <a:t>a Charismatic Leader</a:t>
            </a:r>
            <a:endParaRPr lang="en-US" sz="2400" b="1" dirty="0">
              <a:solidFill>
                <a:srgbClr val="0A1F61"/>
              </a:solidFill>
              <a:latin typeface="Tajawal ExtraBold" panose="00000800000000000000" pitchFamily="2" charset="-78"/>
              <a:cs typeface="Tajawal ExtraBold" panose="00000800000000000000" pitchFamily="2" charset="-78"/>
            </a:endParaRPr>
          </a:p>
          <a:p>
            <a:pPr marL="517525" algn="just">
              <a:lnSpc>
                <a:spcPct val="150000"/>
              </a:lnSpc>
            </a:pPr>
            <a:r>
              <a:rPr lang="en-US" sz="2400" b="1" dirty="0">
                <a:solidFill>
                  <a:srgbClr val="0A1F61"/>
                </a:solidFill>
                <a:latin typeface="Tajawal ExtraBold" panose="00000800000000000000" pitchFamily="2" charset="-78"/>
                <a:cs typeface="Tajawal ExtraBold" panose="00000800000000000000" pitchFamily="2" charset="-78"/>
              </a:rPr>
              <a:t>Pros</a:t>
            </a:r>
          </a:p>
          <a:p>
            <a:pPr marL="1317625" lvl="1" indent="-342900" algn="just">
              <a:lnSpc>
                <a:spcPct val="150000"/>
              </a:lnSpc>
              <a:buFont typeface="Wingdings" panose="05000000000000000000" pitchFamily="2" charset="2"/>
              <a:buChar char="§"/>
            </a:pPr>
            <a:r>
              <a:rPr lang="en-US" sz="2000" b="1" dirty="0">
                <a:solidFill>
                  <a:srgbClr val="0A1F61"/>
                </a:solidFill>
                <a:latin typeface="Tajawal ExtraBold" panose="00000800000000000000" pitchFamily="2" charset="-78"/>
                <a:cs typeface="Tajawal ExtraBold" panose="00000800000000000000" pitchFamily="2" charset="-78"/>
              </a:rPr>
              <a:t>Extremely motivating and encouraging</a:t>
            </a:r>
          </a:p>
          <a:p>
            <a:pPr marL="1317625" lvl="1" indent="-342900" algn="just">
              <a:lnSpc>
                <a:spcPct val="150000"/>
              </a:lnSpc>
              <a:buFont typeface="Wingdings" panose="05000000000000000000" pitchFamily="2" charset="2"/>
              <a:buChar char="§"/>
            </a:pPr>
            <a:r>
              <a:rPr lang="en-US" sz="2000" b="1" dirty="0">
                <a:solidFill>
                  <a:srgbClr val="0A1F61"/>
                </a:solidFill>
                <a:latin typeface="Tajawal ExtraBold" panose="00000800000000000000" pitchFamily="2" charset="-78"/>
                <a:cs typeface="Tajawal ExtraBold" panose="00000800000000000000" pitchFamily="2" charset="-78"/>
              </a:rPr>
              <a:t>Fosters a sense of friendship, cooperation, and community</a:t>
            </a:r>
          </a:p>
          <a:p>
            <a:pPr marL="1317625" lvl="1" indent="-342900" algn="just">
              <a:lnSpc>
                <a:spcPct val="150000"/>
              </a:lnSpc>
              <a:buFont typeface="Wingdings" panose="05000000000000000000" pitchFamily="2" charset="2"/>
              <a:buChar char="§"/>
            </a:pPr>
            <a:r>
              <a:rPr lang="en-US" sz="2000" b="1" dirty="0">
                <a:solidFill>
                  <a:srgbClr val="0A1F61"/>
                </a:solidFill>
                <a:latin typeface="Tajawal ExtraBold" panose="00000800000000000000" pitchFamily="2" charset="-78"/>
                <a:cs typeface="Tajawal ExtraBold" panose="00000800000000000000" pitchFamily="2" charset="-78"/>
              </a:rPr>
              <a:t>Makes subordinates followers feel noticed and appreciated</a:t>
            </a:r>
          </a:p>
          <a:p>
            <a:pPr marL="1317625" lvl="1" indent="-342900" algn="just">
              <a:lnSpc>
                <a:spcPct val="150000"/>
              </a:lnSpc>
              <a:buFont typeface="Wingdings" panose="05000000000000000000" pitchFamily="2" charset="2"/>
              <a:buChar char="§"/>
            </a:pPr>
            <a:r>
              <a:rPr lang="en-US" sz="2000" b="1" dirty="0">
                <a:solidFill>
                  <a:srgbClr val="0A1F61"/>
                </a:solidFill>
                <a:latin typeface="Tajawal ExtraBold" panose="00000800000000000000" pitchFamily="2" charset="-78"/>
                <a:cs typeface="Tajawal ExtraBold" panose="00000800000000000000" pitchFamily="2" charset="-78"/>
              </a:rPr>
              <a:t>Builds momentum for sustainable change</a:t>
            </a:r>
          </a:p>
          <a:p>
            <a:pPr marL="517525" algn="just">
              <a:lnSpc>
                <a:spcPct val="150000"/>
              </a:lnSpc>
            </a:pPr>
            <a:r>
              <a:rPr lang="en-US" sz="2400" b="1" dirty="0">
                <a:solidFill>
                  <a:srgbClr val="0A1F61"/>
                </a:solidFill>
                <a:latin typeface="Tajawal ExtraBold" panose="00000800000000000000" pitchFamily="2" charset="-78"/>
                <a:cs typeface="Tajawal ExtraBold" panose="00000800000000000000" pitchFamily="2" charset="-78"/>
              </a:rPr>
              <a:t>Cons</a:t>
            </a:r>
          </a:p>
          <a:p>
            <a:pPr marL="860425" indent="-342900" algn="just">
              <a:lnSpc>
                <a:spcPct val="150000"/>
              </a:lnSpc>
              <a:buFont typeface="Wingdings" panose="05000000000000000000" pitchFamily="2" charset="2"/>
              <a:buChar char="§"/>
            </a:pPr>
            <a:r>
              <a:rPr lang="en-US" sz="2000" b="1" dirty="0">
                <a:solidFill>
                  <a:srgbClr val="0A1F61"/>
                </a:solidFill>
                <a:latin typeface="Tajawal ExtraBold" panose="00000800000000000000" pitchFamily="2" charset="-78"/>
                <a:cs typeface="Tajawal ExtraBold" panose="00000800000000000000" pitchFamily="2" charset="-78"/>
              </a:rPr>
              <a:t>Can cause leaders to concentrate on themselves rather than their followers</a:t>
            </a:r>
          </a:p>
          <a:p>
            <a:pPr marL="860425" indent="-342900" algn="just">
              <a:lnSpc>
                <a:spcPct val="150000"/>
              </a:lnSpc>
              <a:buFont typeface="Wingdings" panose="05000000000000000000" pitchFamily="2" charset="2"/>
              <a:buChar char="§"/>
            </a:pPr>
            <a:r>
              <a:rPr lang="en-US" sz="2000" b="1" dirty="0">
                <a:solidFill>
                  <a:srgbClr val="0A1F61"/>
                </a:solidFill>
                <a:latin typeface="Tajawal ExtraBold" panose="00000800000000000000" pitchFamily="2" charset="-78"/>
                <a:cs typeface="Tajawal ExtraBold" panose="00000800000000000000" pitchFamily="2" charset="-78"/>
              </a:rPr>
              <a:t>Can encourage self-centered behaviors</a:t>
            </a:r>
          </a:p>
          <a:p>
            <a:pPr marL="860425" indent="-342900" algn="just">
              <a:lnSpc>
                <a:spcPct val="150000"/>
              </a:lnSpc>
              <a:buFont typeface="Wingdings" panose="05000000000000000000" pitchFamily="2" charset="2"/>
              <a:buChar char="§"/>
            </a:pPr>
            <a:r>
              <a:rPr lang="en-US" sz="2000" b="1" dirty="0">
                <a:solidFill>
                  <a:srgbClr val="0A1F61"/>
                </a:solidFill>
                <a:latin typeface="Tajawal ExtraBold" panose="00000800000000000000" pitchFamily="2" charset="-78"/>
                <a:cs typeface="Tajawal ExtraBold" panose="00000800000000000000" pitchFamily="2" charset="-78"/>
              </a:rPr>
              <a:t>Often seen as superficial or presumptuous</a:t>
            </a:r>
          </a:p>
        </p:txBody>
      </p:sp>
      <p:pic>
        <p:nvPicPr>
          <p:cNvPr id="20" name="Picture 19">
            <a:extLst>
              <a:ext uri="{FF2B5EF4-FFF2-40B4-BE49-F238E27FC236}">
                <a16:creationId xmlns:a16="http://schemas.microsoft.com/office/drawing/2014/main" id="{C17DF14B-EF32-247C-91A0-D70926E59B51}"/>
              </a:ext>
            </a:extLst>
          </p:cNvPr>
          <p:cNvPicPr>
            <a:picLocks noChangeAspect="1"/>
          </p:cNvPicPr>
          <p:nvPr/>
        </p:nvPicPr>
        <p:blipFill>
          <a:blip r:embed="rId5"/>
          <a:stretch>
            <a:fillRect/>
          </a:stretch>
        </p:blipFill>
        <p:spPr>
          <a:xfrm>
            <a:off x="2440788" y="6412380"/>
            <a:ext cx="9902229" cy="204838"/>
          </a:xfrm>
          <a:prstGeom prst="rect">
            <a:avLst/>
          </a:prstGeom>
        </p:spPr>
      </p:pic>
      <p:pic>
        <p:nvPicPr>
          <p:cNvPr id="22" name="Picture 21" descr="A group of people in clothing&#10;&#10;Description automatically generated with low confidence">
            <a:extLst>
              <a:ext uri="{FF2B5EF4-FFF2-40B4-BE49-F238E27FC236}">
                <a16:creationId xmlns:a16="http://schemas.microsoft.com/office/drawing/2014/main" id="{E6649852-AFBA-ED6D-CD95-A99E042AE06A}"/>
              </a:ext>
            </a:extLst>
          </p:cNvPr>
          <p:cNvPicPr>
            <a:picLocks noChangeAspect="1"/>
          </p:cNvPicPr>
          <p:nvPr/>
        </p:nvPicPr>
        <p:blipFill>
          <a:blip r:embed="rId6" cstate="print">
            <a:alphaModFix amt="39000"/>
            <a:extLst>
              <a:ext uri="{28A0092B-C50C-407E-A947-70E740481C1C}">
                <a14:useLocalDpi xmlns:a14="http://schemas.microsoft.com/office/drawing/2010/main" val="0"/>
              </a:ext>
            </a:extLst>
          </a:blip>
          <a:stretch>
            <a:fillRect/>
          </a:stretch>
        </p:blipFill>
        <p:spPr>
          <a:xfrm>
            <a:off x="7754987" y="291094"/>
            <a:ext cx="4437013" cy="2329432"/>
          </a:xfrm>
          <a:prstGeom prst="rect">
            <a:avLst/>
          </a:prstGeom>
        </p:spPr>
      </p:pic>
      <p:sp>
        <p:nvSpPr>
          <p:cNvPr id="9" name="TextBox 8">
            <a:extLst>
              <a:ext uri="{FF2B5EF4-FFF2-40B4-BE49-F238E27FC236}">
                <a16:creationId xmlns:a16="http://schemas.microsoft.com/office/drawing/2014/main" id="{18C842C8-2170-805E-5580-817399CC5C5C}"/>
              </a:ext>
            </a:extLst>
          </p:cNvPr>
          <p:cNvSpPr txBox="1"/>
          <p:nvPr/>
        </p:nvSpPr>
        <p:spPr>
          <a:xfrm>
            <a:off x="7223395" y="5350544"/>
            <a:ext cx="4739859" cy="923330"/>
          </a:xfrm>
          <a:prstGeom prst="rect">
            <a:avLst/>
          </a:prstGeom>
          <a:noFill/>
        </p:spPr>
        <p:txBody>
          <a:bodyPr wrap="square">
            <a:spAutoFit/>
          </a:bodyPr>
          <a:lstStyle/>
          <a:p>
            <a:pPr algn="r" rtl="1"/>
            <a:r>
              <a:rPr lang="en-US" b="1" dirty="0" err="1"/>
              <a:t>يمكن</a:t>
            </a:r>
            <a:r>
              <a:rPr lang="en-US" b="1" dirty="0"/>
              <a:t> أن </a:t>
            </a:r>
            <a:r>
              <a:rPr lang="en-US" b="1" dirty="0" err="1"/>
              <a:t>يجعل</a:t>
            </a:r>
            <a:r>
              <a:rPr lang="en-US" b="1" dirty="0"/>
              <a:t> </a:t>
            </a:r>
            <a:r>
              <a:rPr lang="en-US" b="1" dirty="0" err="1"/>
              <a:t>القادة</a:t>
            </a:r>
            <a:r>
              <a:rPr lang="en-US" b="1" dirty="0"/>
              <a:t> </a:t>
            </a:r>
            <a:r>
              <a:rPr lang="en-US" b="1" dirty="0" err="1"/>
              <a:t>يركزون</a:t>
            </a:r>
            <a:r>
              <a:rPr lang="en-US" b="1" dirty="0"/>
              <a:t> على </a:t>
            </a:r>
            <a:r>
              <a:rPr lang="en-US" b="1" dirty="0" err="1"/>
              <a:t>أنفسهم</a:t>
            </a:r>
            <a:r>
              <a:rPr lang="en-US" b="1" dirty="0"/>
              <a:t> </a:t>
            </a:r>
            <a:r>
              <a:rPr lang="en-US" b="1" dirty="0" err="1"/>
              <a:t>بدلاً</a:t>
            </a:r>
            <a:r>
              <a:rPr lang="en-US" b="1" dirty="0"/>
              <a:t> من </a:t>
            </a:r>
            <a:r>
              <a:rPr lang="en-US" b="1" dirty="0" err="1"/>
              <a:t>أتباعهم</a:t>
            </a:r>
            <a:endParaRPr lang="ar-EG" b="1" dirty="0"/>
          </a:p>
          <a:p>
            <a:pPr algn="r" rtl="1"/>
            <a:r>
              <a:rPr lang="en-US" b="1" dirty="0" err="1"/>
              <a:t>يمكن</a:t>
            </a:r>
            <a:r>
              <a:rPr lang="en-US" b="1" dirty="0"/>
              <a:t> أن </a:t>
            </a:r>
            <a:r>
              <a:rPr lang="en-US" b="1" dirty="0" err="1"/>
              <a:t>يشجع</a:t>
            </a:r>
            <a:r>
              <a:rPr lang="en-US" b="1" dirty="0"/>
              <a:t> </a:t>
            </a:r>
            <a:r>
              <a:rPr lang="en-US" b="1" dirty="0" err="1"/>
              <a:t>السلوكيات</a:t>
            </a:r>
            <a:r>
              <a:rPr lang="en-US" b="1" dirty="0"/>
              <a:t> </a:t>
            </a:r>
            <a:r>
              <a:rPr lang="en-US" b="1" dirty="0" err="1"/>
              <a:t>المتمحورة</a:t>
            </a:r>
            <a:r>
              <a:rPr lang="en-US" b="1" dirty="0"/>
              <a:t> </a:t>
            </a:r>
            <a:r>
              <a:rPr lang="en-US" b="1" dirty="0" err="1"/>
              <a:t>حول</a:t>
            </a:r>
            <a:r>
              <a:rPr lang="en-US" b="1" dirty="0"/>
              <a:t> </a:t>
            </a:r>
            <a:r>
              <a:rPr lang="en-US" b="1" dirty="0" err="1"/>
              <a:t>الذات</a:t>
            </a:r>
            <a:endParaRPr lang="ar-EG" b="1" dirty="0"/>
          </a:p>
          <a:p>
            <a:pPr algn="r" rtl="1"/>
            <a:r>
              <a:rPr lang="en-US" b="1" dirty="0" err="1"/>
              <a:t>كثيرا</a:t>
            </a:r>
            <a:r>
              <a:rPr lang="en-US" b="1" dirty="0"/>
              <a:t> </a:t>
            </a:r>
            <a:r>
              <a:rPr lang="en-US" b="1" dirty="0" err="1"/>
              <a:t>ما</a:t>
            </a:r>
            <a:r>
              <a:rPr lang="en-US" b="1" dirty="0"/>
              <a:t> </a:t>
            </a:r>
            <a:r>
              <a:rPr lang="en-US" b="1" dirty="0" err="1"/>
              <a:t>ينظر</a:t>
            </a:r>
            <a:r>
              <a:rPr lang="en-US" b="1" dirty="0"/>
              <a:t> </a:t>
            </a:r>
            <a:r>
              <a:rPr lang="en-US" b="1" dirty="0" err="1"/>
              <a:t>إليه</a:t>
            </a:r>
            <a:r>
              <a:rPr lang="en-US" b="1" dirty="0"/>
              <a:t> على </a:t>
            </a:r>
            <a:r>
              <a:rPr lang="en-US" b="1" dirty="0" err="1"/>
              <a:t>أنه</a:t>
            </a:r>
            <a:r>
              <a:rPr lang="en-US" b="1" dirty="0"/>
              <a:t> </a:t>
            </a:r>
            <a:r>
              <a:rPr lang="en-US" b="1" dirty="0" err="1"/>
              <a:t>سطحي</a:t>
            </a:r>
            <a:r>
              <a:rPr lang="en-US" b="1" dirty="0"/>
              <a:t> أو م</a:t>
            </a:r>
            <a:r>
              <a:rPr lang="ar-EG" b="1" dirty="0" err="1"/>
              <a:t>صطنع</a:t>
            </a:r>
            <a:endParaRPr lang="en-US" b="1" dirty="0"/>
          </a:p>
        </p:txBody>
      </p:sp>
    </p:spTree>
    <p:extLst>
      <p:ext uri="{BB962C8B-B14F-4D97-AF65-F5344CB8AC3E}">
        <p14:creationId xmlns:p14="http://schemas.microsoft.com/office/powerpoint/2010/main" val="90549756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41238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183233" y="584126"/>
            <a:ext cx="5040162"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6. Neo-Charismatic Theories</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W4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253690" y="1301365"/>
            <a:ext cx="10443505" cy="4455835"/>
          </a:xfrm>
          <a:prstGeom prst="rect">
            <a:avLst/>
          </a:prstGeom>
          <a:noFill/>
        </p:spPr>
        <p:txBody>
          <a:bodyPr wrap="square" rtlCol="0">
            <a:spAutoFit/>
          </a:bodyPr>
          <a:lstStyle/>
          <a:p>
            <a:pPr marL="517525" algn="just">
              <a:lnSpc>
                <a:spcPct val="150000"/>
              </a:lnSpc>
            </a:pPr>
            <a:r>
              <a:rPr lang="en-US" sz="2400" b="1" dirty="0">
                <a:solidFill>
                  <a:srgbClr val="0A1F61"/>
                </a:solidFill>
                <a:latin typeface="Tajawal ExtraBold" panose="00000800000000000000" pitchFamily="2" charset="-78"/>
                <a:cs typeface="Tajawal ExtraBold" panose="00000800000000000000" pitchFamily="2" charset="-78"/>
              </a:rPr>
              <a:t>Visionary Leadership</a:t>
            </a:r>
            <a:r>
              <a:rPr lang="ar-EG" sz="2400" b="1" dirty="0">
                <a:solidFill>
                  <a:srgbClr val="0A1F61"/>
                </a:solidFill>
                <a:latin typeface="Tajawal ExtraBold" panose="00000800000000000000" pitchFamily="2" charset="-78"/>
                <a:cs typeface="Tajawal ExtraBold" panose="00000800000000000000" pitchFamily="2" charset="-78"/>
              </a:rPr>
              <a:t> القيادة الحكيمة / </a:t>
            </a:r>
            <a:r>
              <a:rPr lang="ar-EG" sz="2400" b="1" dirty="0" err="1">
                <a:solidFill>
                  <a:srgbClr val="0A1F61"/>
                </a:solidFill>
                <a:latin typeface="Tajawal ExtraBold" panose="00000800000000000000" pitchFamily="2" charset="-78"/>
                <a:cs typeface="Tajawal ExtraBold" panose="00000800000000000000" pitchFamily="2" charset="-78"/>
              </a:rPr>
              <a:t>الرؤيوية</a:t>
            </a:r>
            <a:r>
              <a:rPr lang="ar-EG" sz="2400" b="1" dirty="0">
                <a:solidFill>
                  <a:srgbClr val="0A1F61"/>
                </a:solidFill>
                <a:latin typeface="Tajawal ExtraBold" panose="00000800000000000000" pitchFamily="2" charset="-78"/>
                <a:cs typeface="Tajawal ExtraBold" panose="00000800000000000000" pitchFamily="2" charset="-78"/>
              </a:rPr>
              <a:t> </a:t>
            </a:r>
            <a:endParaRPr lang="en-US" sz="2400" b="1" dirty="0">
              <a:solidFill>
                <a:srgbClr val="0A1F61"/>
              </a:solidFill>
              <a:latin typeface="Tajawal ExtraBold" panose="00000800000000000000" pitchFamily="2" charset="-78"/>
              <a:cs typeface="Tajawal ExtraBold" panose="00000800000000000000" pitchFamily="2" charset="-78"/>
            </a:endParaRPr>
          </a:p>
          <a:p>
            <a:pPr marL="974725" indent="-457200" algn="just">
              <a:lnSpc>
                <a:spcPct val="150000"/>
              </a:lnSpc>
              <a:buFont typeface="Wingdings" panose="05000000000000000000" pitchFamily="2" charset="2"/>
              <a:buChar char="q"/>
            </a:pPr>
            <a:r>
              <a:rPr lang="en-US" sz="2400" b="1" dirty="0">
                <a:solidFill>
                  <a:srgbClr val="FF0000"/>
                </a:solidFill>
                <a:latin typeface="Tajawal ExtraBold" panose="00000800000000000000" pitchFamily="2" charset="-78"/>
                <a:cs typeface="Tajawal ExtraBold" panose="00000800000000000000" pitchFamily="2" charset="-78"/>
              </a:rPr>
              <a:t>Ability to create and articulate a realistic, credible, attractive vision </a:t>
            </a:r>
            <a:r>
              <a:rPr lang="en-US" sz="2400" b="1" dirty="0">
                <a:solidFill>
                  <a:srgbClr val="0A1F61"/>
                </a:solidFill>
                <a:latin typeface="Tajawal ExtraBold" panose="00000800000000000000" pitchFamily="2" charset="-78"/>
                <a:cs typeface="Tajawal ExtraBold" panose="00000800000000000000" pitchFamily="2" charset="-78"/>
              </a:rPr>
              <a:t>of the future for an organization or department that grows out of and improves upon the present (status quo).</a:t>
            </a:r>
          </a:p>
          <a:p>
            <a:pPr marL="974725" indent="-457200" algn="just">
              <a:lnSpc>
                <a:spcPct val="150000"/>
              </a:lnSpc>
              <a:buFont typeface="Wingdings" panose="05000000000000000000" pitchFamily="2" charset="2"/>
              <a:buChar char="q"/>
            </a:pPr>
            <a:r>
              <a:rPr lang="en-US" sz="2400" b="1" dirty="0">
                <a:solidFill>
                  <a:srgbClr val="FF0000"/>
                </a:solidFill>
                <a:latin typeface="Tajawal ExtraBold" panose="00000800000000000000" pitchFamily="2" charset="-78"/>
                <a:cs typeface="Tajawal ExtraBold" panose="00000800000000000000" pitchFamily="2" charset="-78"/>
              </a:rPr>
              <a:t>Visions: are inspirational, value-centered, unique, challenging</a:t>
            </a:r>
            <a:r>
              <a:rPr lang="en-US" sz="2400" b="1" dirty="0">
                <a:solidFill>
                  <a:srgbClr val="0A1F61"/>
                </a:solidFill>
                <a:latin typeface="Tajawal ExtraBold" panose="00000800000000000000" pitchFamily="2" charset="-78"/>
                <a:cs typeface="Tajawal ExtraBold" panose="00000800000000000000" pitchFamily="2" charset="-78"/>
              </a:rPr>
              <a:t>, but attainable</a:t>
            </a:r>
            <a:r>
              <a:rPr lang="ar-EG" sz="2400" b="1" dirty="0">
                <a:solidFill>
                  <a:srgbClr val="0A1F61"/>
                </a:solidFill>
                <a:latin typeface="Tajawal ExtraBold" panose="00000800000000000000" pitchFamily="2" charset="-78"/>
                <a:cs typeface="Tajawal ExtraBold" panose="00000800000000000000" pitchFamily="2" charset="-78"/>
              </a:rPr>
              <a:t> ممكن تحقيقها </a:t>
            </a:r>
            <a:r>
              <a:rPr lang="en-US" sz="2400" b="1" dirty="0">
                <a:solidFill>
                  <a:srgbClr val="0A1F61"/>
                </a:solidFill>
                <a:latin typeface="Tajawal ExtraBold" panose="00000800000000000000" pitchFamily="2" charset="-78"/>
                <a:cs typeface="Tajawal ExtraBold" panose="00000800000000000000" pitchFamily="2" charset="-78"/>
              </a:rPr>
              <a:t>, with superior imagery &amp; articulation, offer a view of the future, </a:t>
            </a:r>
            <a:r>
              <a:rPr lang="en-US" sz="2400" b="1" dirty="0">
                <a:solidFill>
                  <a:srgbClr val="FF0000"/>
                </a:solidFill>
                <a:latin typeface="Tajawal ExtraBold" panose="00000800000000000000" pitchFamily="2" charset="-78"/>
                <a:cs typeface="Tajawal ExtraBold" panose="00000800000000000000" pitchFamily="2" charset="-78"/>
              </a:rPr>
              <a:t>fit the times &amp; circumstances </a:t>
            </a:r>
            <a:r>
              <a:rPr lang="en-US" sz="2400" b="1" dirty="0">
                <a:solidFill>
                  <a:srgbClr val="0A1F61"/>
                </a:solidFill>
                <a:latin typeface="Tajawal ExtraBold" panose="00000800000000000000" pitchFamily="2" charset="-78"/>
                <a:cs typeface="Tajawal ExtraBold" panose="00000800000000000000" pitchFamily="2" charset="-78"/>
              </a:rPr>
              <a:t>and can make an organization ―”stand above the crowd”</a:t>
            </a:r>
          </a:p>
        </p:txBody>
      </p:sp>
    </p:spTree>
    <p:extLst>
      <p:ext uri="{BB962C8B-B14F-4D97-AF65-F5344CB8AC3E}">
        <p14:creationId xmlns:p14="http://schemas.microsoft.com/office/powerpoint/2010/main" val="336028870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41238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183233" y="584126"/>
            <a:ext cx="5040162"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6. Neo-Charismatic Theories</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W4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253690" y="1301365"/>
            <a:ext cx="10443505" cy="4455835"/>
          </a:xfrm>
          <a:prstGeom prst="rect">
            <a:avLst/>
          </a:prstGeom>
          <a:noFill/>
        </p:spPr>
        <p:txBody>
          <a:bodyPr wrap="square" rtlCol="0">
            <a:spAutoFit/>
          </a:bodyPr>
          <a:lstStyle/>
          <a:p>
            <a:pPr marL="517525" algn="just">
              <a:lnSpc>
                <a:spcPct val="150000"/>
              </a:lnSpc>
            </a:pPr>
            <a:r>
              <a:rPr lang="en-US" sz="2400" b="1" dirty="0">
                <a:solidFill>
                  <a:srgbClr val="0A1F61"/>
                </a:solidFill>
                <a:latin typeface="Tajawal ExtraBold" panose="00000800000000000000" pitchFamily="2" charset="-78"/>
                <a:cs typeface="Tajawal ExtraBold" panose="00000800000000000000" pitchFamily="2" charset="-78"/>
              </a:rPr>
              <a:t>Visionary Leadership</a:t>
            </a:r>
          </a:p>
          <a:p>
            <a:pPr marL="974725" indent="-457200" algn="just">
              <a:lnSpc>
                <a:spcPct val="150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Visionary Leaders Have </a:t>
            </a:r>
            <a:r>
              <a:rPr lang="en-US" sz="2400" b="1" dirty="0">
                <a:solidFill>
                  <a:srgbClr val="FF0000"/>
                </a:solidFill>
                <a:latin typeface="Tajawal ExtraBold" panose="00000800000000000000" pitchFamily="2" charset="-78"/>
                <a:cs typeface="Tajawal ExtraBold" panose="00000800000000000000" pitchFamily="2" charset="-78"/>
              </a:rPr>
              <a:t>3 Common Qualities</a:t>
            </a:r>
            <a:r>
              <a:rPr lang="en-US" sz="2400" b="1" dirty="0">
                <a:solidFill>
                  <a:srgbClr val="0A1F61"/>
                </a:solidFill>
                <a:latin typeface="Tajawal ExtraBold" panose="00000800000000000000" pitchFamily="2" charset="-78"/>
                <a:cs typeface="Tajawal ExtraBold" panose="00000800000000000000" pitchFamily="2" charset="-78"/>
              </a:rPr>
              <a:t>:</a:t>
            </a:r>
          </a:p>
          <a:p>
            <a:pPr marL="1431925" lvl="1" indent="-457200" algn="just">
              <a:lnSpc>
                <a:spcPct val="1500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Ability to explain vision</a:t>
            </a:r>
          </a:p>
          <a:p>
            <a:pPr marL="1431925" lvl="1" indent="-457200" algn="just">
              <a:lnSpc>
                <a:spcPct val="1500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Express vision thru</a:t>
            </a:r>
            <a:r>
              <a:rPr lang="ar-EG" sz="2400" b="1" dirty="0">
                <a:solidFill>
                  <a:srgbClr val="0A1F61"/>
                </a:solidFill>
                <a:latin typeface="Tajawal ExtraBold" panose="00000800000000000000" pitchFamily="2" charset="-78"/>
                <a:cs typeface="Tajawal ExtraBold" panose="00000800000000000000" pitchFamily="2" charset="-78"/>
              </a:rPr>
              <a:t> من خلال </a:t>
            </a:r>
            <a:r>
              <a:rPr lang="en-US" sz="2400" b="1" dirty="0">
                <a:solidFill>
                  <a:srgbClr val="0A1F61"/>
                </a:solidFill>
                <a:latin typeface="Tajawal ExtraBold" panose="00000800000000000000" pitchFamily="2" charset="-78"/>
                <a:cs typeface="Tajawal ExtraBold" panose="00000800000000000000" pitchFamily="2" charset="-78"/>
              </a:rPr>
              <a:t> his/her behavior</a:t>
            </a:r>
          </a:p>
          <a:p>
            <a:pPr marL="1431925" lvl="1" indent="-457200" algn="just">
              <a:lnSpc>
                <a:spcPct val="1500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Extend vision to different leadership contexts so as to be applied in different situations, e.g. in various departments of marketing, sales, accounting, HR, and in all geographic locations of the company</a:t>
            </a:r>
          </a:p>
        </p:txBody>
      </p:sp>
    </p:spTree>
    <p:extLst>
      <p:ext uri="{BB962C8B-B14F-4D97-AF65-F5344CB8AC3E}">
        <p14:creationId xmlns:p14="http://schemas.microsoft.com/office/powerpoint/2010/main" val="309761879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47488" y="5707817"/>
            <a:ext cx="1222425" cy="1096206"/>
          </a:xfrm>
          <a:prstGeom prst="rect">
            <a:avLst/>
          </a:prstGeom>
        </p:spPr>
      </p:pic>
      <p:pic>
        <p:nvPicPr>
          <p:cNvPr id="3" name="Picture 2"/>
          <p:cNvPicPr>
            <a:picLocks noChangeAspect="1"/>
          </p:cNvPicPr>
          <p:nvPr/>
        </p:nvPicPr>
        <p:blipFill>
          <a:blip r:embed="rId4"/>
          <a:stretch>
            <a:fillRect/>
          </a:stretch>
        </p:blipFill>
        <p:spPr>
          <a:xfrm>
            <a:off x="2440788" y="6412380"/>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183233" y="584126"/>
            <a:ext cx="5040162"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6. Neo-Charismatic Theories</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W4 Lecture</a:t>
            </a:r>
            <a:endParaRPr lang="en-US" sz="2800" b="1" dirty="0">
              <a:solidFill>
                <a:srgbClr val="FF9518"/>
              </a:solidFill>
              <a:latin typeface="Tajawal Medium" panose="00000600000000000000" pitchFamily="2" charset="-78"/>
              <a:cs typeface="Tajawal Medium" panose="00000600000000000000" pitchFamily="2" charset="-78"/>
            </a:endParaRPr>
          </a:p>
        </p:txBody>
      </p:sp>
      <p:grpSp>
        <p:nvGrpSpPr>
          <p:cNvPr id="12" name="Group 11">
            <a:extLst>
              <a:ext uri="{FF2B5EF4-FFF2-40B4-BE49-F238E27FC236}">
                <a16:creationId xmlns:a16="http://schemas.microsoft.com/office/drawing/2014/main" id="{960CC6F5-5141-8FFC-89A6-844FF5263DEB}"/>
              </a:ext>
            </a:extLst>
          </p:cNvPr>
          <p:cNvGrpSpPr/>
          <p:nvPr/>
        </p:nvGrpSpPr>
        <p:grpSpPr>
          <a:xfrm>
            <a:off x="6685807" y="1610200"/>
            <a:ext cx="5386867" cy="4663674"/>
            <a:chOff x="6685807" y="1610200"/>
            <a:chExt cx="5386867" cy="4663674"/>
          </a:xfrm>
        </p:grpSpPr>
        <p:pic>
          <p:nvPicPr>
            <p:cNvPr id="11" name="Picture 10" descr="A picture containing text, businesscard, vector graphics&#10;&#10;Description automatically generated">
              <a:extLst>
                <a:ext uri="{FF2B5EF4-FFF2-40B4-BE49-F238E27FC236}">
                  <a16:creationId xmlns:a16="http://schemas.microsoft.com/office/drawing/2014/main" id="{DFBC928B-6757-3E8C-2E5A-C7D125974548}"/>
                </a:ext>
              </a:extLst>
            </p:cNvPr>
            <p:cNvPicPr>
              <a:picLocks noChangeAspect="1"/>
            </p:cNvPicPr>
            <p:nvPr/>
          </p:nvPicPr>
          <p:blipFill rotWithShape="1">
            <a:blip r:embed="rId7">
              <a:extLst>
                <a:ext uri="{BEBA8EAE-BF5A-486C-A8C5-ECC9F3942E4B}">
                  <a14:imgProps xmlns:a14="http://schemas.microsoft.com/office/drawing/2010/main">
                    <a14:imgLayer r:embed="rId8">
                      <a14:imgEffect>
                        <a14:sharpenSoften amount="25000"/>
                      </a14:imgEffect>
                      <a14:imgEffect>
                        <a14:saturation sat="400000"/>
                      </a14:imgEffect>
                    </a14:imgLayer>
                  </a14:imgProps>
                </a:ext>
                <a:ext uri="{28A0092B-C50C-407E-A947-70E740481C1C}">
                  <a14:useLocalDpi xmlns:a14="http://schemas.microsoft.com/office/drawing/2010/main" val="0"/>
                </a:ext>
              </a:extLst>
            </a:blip>
            <a:srcRect l="23252" t="5794" r="17836" b="3536"/>
            <a:stretch/>
          </p:blipFill>
          <p:spPr>
            <a:xfrm>
              <a:off x="6685807" y="1610200"/>
              <a:ext cx="5386867" cy="4663674"/>
            </a:xfrm>
            <a:prstGeom prst="rect">
              <a:avLst/>
            </a:prstGeom>
          </p:spPr>
        </p:pic>
        <p:sp>
          <p:nvSpPr>
            <p:cNvPr id="10" name="Rectangle 9">
              <a:extLst>
                <a:ext uri="{FF2B5EF4-FFF2-40B4-BE49-F238E27FC236}">
                  <a16:creationId xmlns:a16="http://schemas.microsoft.com/office/drawing/2014/main" id="{055F7DB1-BA21-559B-E191-9FBAEE32B1CC}"/>
                </a:ext>
              </a:extLst>
            </p:cNvPr>
            <p:cNvSpPr/>
            <p:nvPr/>
          </p:nvSpPr>
          <p:spPr>
            <a:xfrm>
              <a:off x="6685807" y="1610200"/>
              <a:ext cx="1698172" cy="313603"/>
            </a:xfrm>
            <a:prstGeom prst="rect">
              <a:avLst/>
            </a:prstGeom>
            <a:solidFill>
              <a:srgbClr val="0C3A6B"/>
            </a:solidFill>
            <a:ln>
              <a:solidFill>
                <a:srgbClr val="0C3A6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3" name="TextBox 12">
            <a:extLst>
              <a:ext uri="{FF2B5EF4-FFF2-40B4-BE49-F238E27FC236}">
                <a16:creationId xmlns:a16="http://schemas.microsoft.com/office/drawing/2014/main" id="{7DFC43F4-0AAD-4062-DE3B-F014C47E8E34}"/>
              </a:ext>
            </a:extLst>
          </p:cNvPr>
          <p:cNvSpPr txBox="1"/>
          <p:nvPr/>
        </p:nvSpPr>
        <p:spPr>
          <a:xfrm>
            <a:off x="-108037" y="1507949"/>
            <a:ext cx="6913168" cy="4199868"/>
          </a:xfrm>
          <a:prstGeom prst="rect">
            <a:avLst/>
          </a:prstGeom>
          <a:noFill/>
        </p:spPr>
        <p:txBody>
          <a:bodyPr wrap="square" rtlCol="0">
            <a:spAutoFit/>
          </a:bodyPr>
          <a:lstStyle/>
          <a:p>
            <a:pPr marL="517525">
              <a:lnSpc>
                <a:spcPct val="150000"/>
              </a:lnSpc>
            </a:pPr>
            <a:r>
              <a:rPr lang="en-US" sz="2400" b="1" dirty="0">
                <a:solidFill>
                  <a:srgbClr val="C00000"/>
                </a:solidFill>
                <a:latin typeface="Tajawal ExtraBold" panose="00000800000000000000" pitchFamily="2" charset="-78"/>
                <a:cs typeface="Tajawal ExtraBold" panose="00000800000000000000" pitchFamily="2" charset="-78"/>
              </a:rPr>
              <a:t>Five Principles Of Visionary Leadership</a:t>
            </a:r>
          </a:p>
          <a:p>
            <a:pPr marL="803275" indent="-174625">
              <a:lnSpc>
                <a:spcPts val="2800"/>
              </a:lnSpc>
              <a:buFont typeface="Wingdings" panose="05000000000000000000" pitchFamily="2" charset="2"/>
              <a:buChar char="§"/>
            </a:pPr>
            <a:r>
              <a:rPr lang="en-US" b="1" dirty="0">
                <a:solidFill>
                  <a:srgbClr val="CC2A04"/>
                </a:solidFill>
                <a:latin typeface="Tajawal ExtraBold" panose="00000800000000000000" pitchFamily="2" charset="-78"/>
                <a:cs typeface="Tajawal ExtraBold" panose="00000800000000000000" pitchFamily="2" charset="-78"/>
              </a:rPr>
              <a:t>Challenge the Process </a:t>
            </a:r>
            <a:r>
              <a:rPr lang="en-US" b="1" dirty="0">
                <a:solidFill>
                  <a:srgbClr val="0A1F61"/>
                </a:solidFill>
                <a:latin typeface="Tajawal ExtraBold" panose="00000800000000000000" pitchFamily="2" charset="-78"/>
                <a:cs typeface="Tajawal ExtraBold" panose="00000800000000000000" pitchFamily="2" charset="-78"/>
              </a:rPr>
              <a:t>- Be a pioneer - encourage innovation and support people with ideas.</a:t>
            </a:r>
          </a:p>
          <a:p>
            <a:pPr marL="803275" indent="-174625">
              <a:lnSpc>
                <a:spcPts val="2800"/>
              </a:lnSpc>
              <a:buFont typeface="Wingdings" panose="05000000000000000000" pitchFamily="2" charset="2"/>
              <a:buChar char="§"/>
            </a:pPr>
            <a:r>
              <a:rPr lang="en-US" b="1" dirty="0">
                <a:solidFill>
                  <a:srgbClr val="E27908"/>
                </a:solidFill>
                <a:latin typeface="Tajawal ExtraBold" panose="00000800000000000000" pitchFamily="2" charset="-78"/>
                <a:cs typeface="Tajawal ExtraBold" panose="00000800000000000000" pitchFamily="2" charset="-78"/>
              </a:rPr>
              <a:t>Be Enthusiastic </a:t>
            </a:r>
            <a:r>
              <a:rPr lang="en-US" b="1" dirty="0">
                <a:solidFill>
                  <a:srgbClr val="0A1F61"/>
                </a:solidFill>
                <a:latin typeface="Tajawal ExtraBold" panose="00000800000000000000" pitchFamily="2" charset="-78"/>
                <a:cs typeface="Tajawal ExtraBold" panose="00000800000000000000" pitchFamily="2" charset="-78"/>
              </a:rPr>
              <a:t>- Inspire others through personal enthusiasm to share in a common vision.</a:t>
            </a:r>
          </a:p>
          <a:p>
            <a:pPr marL="803275" indent="-174625">
              <a:lnSpc>
                <a:spcPts val="2800"/>
              </a:lnSpc>
              <a:buFont typeface="Wingdings" panose="05000000000000000000" pitchFamily="2" charset="2"/>
              <a:buChar char="§"/>
            </a:pPr>
            <a:r>
              <a:rPr lang="en-US" b="1" dirty="0">
                <a:solidFill>
                  <a:srgbClr val="5BA60A"/>
                </a:solidFill>
                <a:latin typeface="Tajawal ExtraBold" panose="00000800000000000000" pitchFamily="2" charset="-78"/>
                <a:cs typeface="Tajawal ExtraBold" panose="00000800000000000000" pitchFamily="2" charset="-78"/>
              </a:rPr>
              <a:t>Help Others to Act </a:t>
            </a:r>
            <a:r>
              <a:rPr lang="en-US" b="1" dirty="0">
                <a:solidFill>
                  <a:srgbClr val="0A1F61"/>
                </a:solidFill>
                <a:latin typeface="Tajawal ExtraBold" panose="00000800000000000000" pitchFamily="2" charset="-78"/>
                <a:cs typeface="Tajawal ExtraBold" panose="00000800000000000000" pitchFamily="2" charset="-78"/>
              </a:rPr>
              <a:t>- Be a team player and support the efforts and talents of others.</a:t>
            </a:r>
          </a:p>
          <a:p>
            <a:pPr marL="803275" indent="-174625">
              <a:lnSpc>
                <a:spcPts val="2800"/>
              </a:lnSpc>
              <a:buFont typeface="Wingdings" panose="05000000000000000000" pitchFamily="2" charset="2"/>
              <a:buChar char="§"/>
            </a:pPr>
            <a:r>
              <a:rPr lang="en-US" b="1" dirty="0">
                <a:solidFill>
                  <a:srgbClr val="0577BD"/>
                </a:solidFill>
                <a:latin typeface="Tajawal ExtraBold" panose="00000800000000000000" pitchFamily="2" charset="-78"/>
                <a:cs typeface="Tajawal ExtraBold" panose="00000800000000000000" pitchFamily="2" charset="-78"/>
              </a:rPr>
              <a:t>Set the Example </a:t>
            </a:r>
            <a:r>
              <a:rPr lang="en-US" b="1" dirty="0">
                <a:solidFill>
                  <a:srgbClr val="0A1F61"/>
                </a:solidFill>
                <a:latin typeface="Tajawal ExtraBold" panose="00000800000000000000" pitchFamily="2" charset="-78"/>
                <a:cs typeface="Tajawal ExtraBold" panose="00000800000000000000" pitchFamily="2" charset="-78"/>
              </a:rPr>
              <a:t>- Provide a consistent role model of how others can and should act.</a:t>
            </a:r>
          </a:p>
          <a:p>
            <a:pPr marL="803275" indent="-174625">
              <a:lnSpc>
                <a:spcPts val="2800"/>
              </a:lnSpc>
              <a:buFont typeface="Wingdings" panose="05000000000000000000" pitchFamily="2" charset="2"/>
              <a:buChar char="§"/>
            </a:pPr>
            <a:r>
              <a:rPr lang="en-US" b="1" dirty="0">
                <a:solidFill>
                  <a:srgbClr val="15BDC9"/>
                </a:solidFill>
                <a:latin typeface="Tajawal ExtraBold" panose="00000800000000000000" pitchFamily="2" charset="-78"/>
                <a:cs typeface="Tajawal ExtraBold" panose="00000800000000000000" pitchFamily="2" charset="-78"/>
              </a:rPr>
              <a:t>Celebrate Achievements </a:t>
            </a:r>
            <a:r>
              <a:rPr lang="en-US" b="1" dirty="0">
                <a:solidFill>
                  <a:srgbClr val="0A1F61"/>
                </a:solidFill>
                <a:latin typeface="Tajawal ExtraBold" panose="00000800000000000000" pitchFamily="2" charset="-78"/>
                <a:cs typeface="Tajawal ExtraBold" panose="00000800000000000000" pitchFamily="2" charset="-78"/>
              </a:rPr>
              <a:t>- Bring emotion into the workplace and rally "hearts" as well as "minds." </a:t>
            </a:r>
          </a:p>
        </p:txBody>
      </p:sp>
    </p:spTree>
    <p:extLst>
      <p:ext uri="{BB962C8B-B14F-4D97-AF65-F5344CB8AC3E}">
        <p14:creationId xmlns:p14="http://schemas.microsoft.com/office/powerpoint/2010/main" val="387753698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9" name="Rectangle 73">
            <a:extLst>
              <a:ext uri="{FF2B5EF4-FFF2-40B4-BE49-F238E27FC236}">
                <a16:creationId xmlns:a16="http://schemas.microsoft.com/office/drawing/2014/main" id="{398F3DEE-0E56-499F-AFAE-C2DA7C2C81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1" name="Rectangle 75">
            <a:extLst>
              <a:ext uri="{FF2B5EF4-FFF2-40B4-BE49-F238E27FC236}">
                <a16:creationId xmlns:a16="http://schemas.microsoft.com/office/drawing/2014/main" id="{E85CCF60-79A2-440A-86A2-1A64A59F7B5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7539" y="1417538"/>
            <a:ext cx="6875818" cy="4040744"/>
          </a:xfrm>
          <a:prstGeom prst="rect">
            <a:avLst/>
          </a:prstGeom>
          <a:gradFill>
            <a:gsLst>
              <a:gs pos="11000">
                <a:srgbClr val="000000"/>
              </a:gs>
              <a:gs pos="100000">
                <a:schemeClr val="accent1">
                  <a:lumMod val="75000"/>
                </a:schemeClr>
              </a:gs>
            </a:gsLst>
            <a:lin ang="18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8" name="Rectangle 77">
            <a:extLst>
              <a:ext uri="{FF2B5EF4-FFF2-40B4-BE49-F238E27FC236}">
                <a16:creationId xmlns:a16="http://schemas.microsoft.com/office/drawing/2014/main" id="{3F2162BA-EECD-43E0-99D9-C00B19482E5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57200" y="8482"/>
            <a:ext cx="3568276" cy="6858000"/>
          </a:xfrm>
          <a:prstGeom prst="rect">
            <a:avLst/>
          </a:prstGeom>
          <a:gradFill>
            <a:gsLst>
              <a:gs pos="0">
                <a:schemeClr val="accent1">
                  <a:alpha val="32000"/>
                </a:schemeClr>
              </a:gs>
              <a:gs pos="70000">
                <a:srgbClr val="000000">
                  <a:alpha val="0"/>
                </a:srgbClr>
              </a:gs>
            </a:gsLst>
            <a:lin ang="6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0" name="Freeform: Shape 79">
            <a:extLst>
              <a:ext uri="{FF2B5EF4-FFF2-40B4-BE49-F238E27FC236}">
                <a16:creationId xmlns:a16="http://schemas.microsoft.com/office/drawing/2014/main" id="{160DB805-F71F-46BB-A8CC-74F6D8306F9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6097846">
            <a:off x="-747355" y="1201312"/>
            <a:ext cx="4808302" cy="4088666"/>
          </a:xfrm>
          <a:custGeom>
            <a:avLst/>
            <a:gdLst>
              <a:gd name="connsiteX0" fmla="*/ 48844 w 4808302"/>
              <a:gd name="connsiteY0" fmla="*/ 2888671 h 4088666"/>
              <a:gd name="connsiteX1" fmla="*/ 0 w 4808302"/>
              <a:gd name="connsiteY1" fmla="*/ 2404151 h 4088666"/>
              <a:gd name="connsiteX2" fmla="*/ 2404151 w 4808302"/>
              <a:gd name="connsiteY2" fmla="*/ 0 h 4088666"/>
              <a:gd name="connsiteX3" fmla="*/ 4808302 w 4808302"/>
              <a:gd name="connsiteY3" fmla="*/ 2404151 h 4088666"/>
              <a:gd name="connsiteX4" fmla="*/ 4700216 w 4808302"/>
              <a:gd name="connsiteY4" fmla="*/ 3119072 h 4088666"/>
              <a:gd name="connsiteX5" fmla="*/ 4643143 w 4808302"/>
              <a:gd name="connsiteY5" fmla="*/ 3275009 h 4088666"/>
              <a:gd name="connsiteX6" fmla="*/ 690093 w 4808302"/>
              <a:gd name="connsiteY6" fmla="*/ 4088666 h 4088666"/>
              <a:gd name="connsiteX7" fmla="*/ 548991 w 4808302"/>
              <a:gd name="connsiteY7" fmla="*/ 3933414 h 4088666"/>
              <a:gd name="connsiteX8" fmla="*/ 48844 w 4808302"/>
              <a:gd name="connsiteY8" fmla="*/ 2888671 h 40886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808302" h="4088666">
                <a:moveTo>
                  <a:pt x="48844" y="2888671"/>
                </a:moveTo>
                <a:cubicBezTo>
                  <a:pt x="16818" y="2732167"/>
                  <a:pt x="0" y="2570123"/>
                  <a:pt x="0" y="2404151"/>
                </a:cubicBezTo>
                <a:cubicBezTo>
                  <a:pt x="0" y="1076375"/>
                  <a:pt x="1076375" y="0"/>
                  <a:pt x="2404151" y="0"/>
                </a:cubicBezTo>
                <a:cubicBezTo>
                  <a:pt x="3731927" y="0"/>
                  <a:pt x="4808302" y="1076375"/>
                  <a:pt x="4808302" y="2404151"/>
                </a:cubicBezTo>
                <a:cubicBezTo>
                  <a:pt x="4808302" y="2653109"/>
                  <a:pt x="4770461" y="2893229"/>
                  <a:pt x="4700216" y="3119072"/>
                </a:cubicBezTo>
                <a:lnTo>
                  <a:pt x="4643143" y="3275009"/>
                </a:lnTo>
                <a:lnTo>
                  <a:pt x="690093" y="4088666"/>
                </a:lnTo>
                <a:lnTo>
                  <a:pt x="548991" y="3933414"/>
                </a:lnTo>
                <a:cubicBezTo>
                  <a:pt x="304015" y="3636572"/>
                  <a:pt x="128908" y="3279932"/>
                  <a:pt x="48844" y="2888671"/>
                </a:cubicBezTo>
                <a:close/>
              </a:path>
            </a:pathLst>
          </a:custGeom>
          <a:gradFill>
            <a:gsLst>
              <a:gs pos="39000">
                <a:schemeClr val="accent1">
                  <a:lumMod val="60000"/>
                  <a:lumOff val="40000"/>
                  <a:alpha val="0"/>
                </a:schemeClr>
              </a:gs>
              <a:gs pos="100000">
                <a:schemeClr val="accent1">
                  <a:lumMod val="75000"/>
                  <a:alpha val="26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82" name="Rectangle 81">
            <a:extLst>
              <a:ext uri="{FF2B5EF4-FFF2-40B4-BE49-F238E27FC236}">
                <a16:creationId xmlns:a16="http://schemas.microsoft.com/office/drawing/2014/main" id="{6F91054C-3439-420E-88EB-F0A5637EC5C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159565" y="2659404"/>
            <a:ext cx="4355594" cy="4040742"/>
          </a:xfrm>
          <a:prstGeom prst="rect">
            <a:avLst/>
          </a:prstGeom>
          <a:gradFill>
            <a:gsLst>
              <a:gs pos="0">
                <a:schemeClr val="accent1">
                  <a:alpha val="24000"/>
                </a:schemeClr>
              </a:gs>
              <a:gs pos="100000">
                <a:schemeClr val="accent1">
                  <a:lumMod val="50000"/>
                  <a:alpha val="0"/>
                </a:schemeClr>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p:cNvSpPr txBox="1"/>
          <p:nvPr/>
        </p:nvSpPr>
        <p:spPr>
          <a:xfrm>
            <a:off x="673740" y="2759383"/>
            <a:ext cx="2895573" cy="2834223"/>
          </a:xfrm>
          <a:prstGeom prst="rect">
            <a:avLst/>
          </a:prstGeom>
        </p:spPr>
        <p:txBody>
          <a:bodyPr vert="horz" lIns="91440" tIns="45720" rIns="91440" bIns="45720" rtlCol="0" anchor="t">
            <a:normAutofit/>
          </a:bodyPr>
          <a:lstStyle/>
          <a:p>
            <a:pPr>
              <a:lnSpc>
                <a:spcPct val="90000"/>
              </a:lnSpc>
              <a:spcBef>
                <a:spcPct val="0"/>
              </a:spcBef>
              <a:spcAft>
                <a:spcPts val="600"/>
              </a:spcAft>
            </a:pPr>
            <a:r>
              <a:rPr lang="en-US" sz="4000" b="1" dirty="0">
                <a:solidFill>
                  <a:srgbClr val="FFFFFF"/>
                </a:solidFill>
                <a:latin typeface="+mj-lt"/>
                <a:ea typeface="+mj-ea"/>
                <a:cs typeface="+mj-cs"/>
              </a:rPr>
              <a:t>W4 Lecture</a:t>
            </a:r>
          </a:p>
        </p:txBody>
      </p:sp>
      <p:pic>
        <p:nvPicPr>
          <p:cNvPr id="6" name="Picture 5">
            <a:extLst>
              <a:ext uri="{FF2B5EF4-FFF2-40B4-BE49-F238E27FC236}">
                <a16:creationId xmlns:a16="http://schemas.microsoft.com/office/drawing/2014/main" id="{3B7F1BF2-E887-4CD5-6C69-C01F9494BE8E}"/>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18334" y="102786"/>
            <a:ext cx="2756845" cy="2472193"/>
          </a:xfrm>
          <a:prstGeom prst="rect">
            <a:avLst/>
          </a:prstGeom>
          <a:solidFill>
            <a:schemeClr val="bg1">
              <a:alpha val="62000"/>
            </a:schemeClr>
          </a:solidFill>
        </p:spPr>
      </p:pic>
      <p:pic>
        <p:nvPicPr>
          <p:cNvPr id="1026" name="Picture 2" descr="A Role Model The Leadership Qualities of Bill Gates">
            <a:extLst>
              <a:ext uri="{FF2B5EF4-FFF2-40B4-BE49-F238E27FC236}">
                <a16:creationId xmlns:a16="http://schemas.microsoft.com/office/drawing/2014/main" id="{9DBDEBED-4658-3281-EBBA-081C94FB936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446691" y="1323705"/>
            <a:ext cx="5409137" cy="5409137"/>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How To Make A GIF From A Video (3 Step Quick Guide) Animoto, 56% OFF">
            <a:extLst>
              <a:ext uri="{FF2B5EF4-FFF2-40B4-BE49-F238E27FC236}">
                <a16:creationId xmlns:a16="http://schemas.microsoft.com/office/drawing/2014/main" id="{9BBF5917-E296-F02D-B3FC-87D884B26898}"/>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072136" y="4306362"/>
            <a:ext cx="1892189" cy="1419142"/>
          </a:xfrm>
          <a:prstGeom prst="rect">
            <a:avLst/>
          </a:prstGeom>
          <a:noFill/>
          <a:ln w="38100">
            <a:solidFill>
              <a:srgbClr val="CC2A04"/>
            </a:solidFill>
          </a:ln>
          <a:extLst>
            <a:ext uri="{909E8E84-426E-40DD-AFC4-6F175D3DCCD1}">
              <a14:hiddenFill xmlns:a14="http://schemas.microsoft.com/office/drawing/2010/main">
                <a:solidFill>
                  <a:srgbClr val="FFFFFF"/>
                </a:solidFill>
              </a14:hiddenFill>
            </a:ext>
          </a:extLst>
        </p:spPr>
      </p:pic>
      <p:sp>
        <p:nvSpPr>
          <p:cNvPr id="2" name="Rectangle 1">
            <a:extLst>
              <a:ext uri="{FF2B5EF4-FFF2-40B4-BE49-F238E27FC236}">
                <a16:creationId xmlns:a16="http://schemas.microsoft.com/office/drawing/2014/main" id="{692DEA28-7774-2AC5-0135-04A9FEA80890}"/>
              </a:ext>
            </a:extLst>
          </p:cNvPr>
          <p:cNvSpPr/>
          <p:nvPr/>
        </p:nvSpPr>
        <p:spPr>
          <a:xfrm>
            <a:off x="4184912" y="272461"/>
            <a:ext cx="7549054" cy="923330"/>
          </a:xfrm>
          <a:prstGeom prst="rect">
            <a:avLst/>
          </a:prstGeom>
          <a:noFill/>
        </p:spPr>
        <p:txBody>
          <a:bodyPr wrap="none" lIns="91440" tIns="45720" rIns="91440" bIns="45720">
            <a:spAutoFit/>
          </a:bodyPr>
          <a:lstStyle/>
          <a:p>
            <a:pPr algn="ctr"/>
            <a:r>
              <a:rPr lang="en-US" sz="5400" b="0" cap="none" spc="0" dirty="0">
                <a:ln w="19050">
                  <a:solidFill>
                    <a:srgbClr val="FFFF00"/>
                  </a:solidFill>
                </a:ln>
                <a:solidFill>
                  <a:srgbClr val="284FBE"/>
                </a:solidFill>
                <a:effectLst>
                  <a:outerShdw blurRad="38100" dist="19050" dir="2700000" algn="tl" rotWithShape="0">
                    <a:schemeClr val="dk1">
                      <a:alpha val="40000"/>
                    </a:schemeClr>
                  </a:outerShdw>
                </a:effectLst>
              </a:rPr>
              <a:t>Trait VS Transformational?</a:t>
            </a:r>
          </a:p>
        </p:txBody>
      </p:sp>
    </p:spTree>
    <p:extLst>
      <p:ext uri="{BB962C8B-B14F-4D97-AF65-F5344CB8AC3E}">
        <p14:creationId xmlns:p14="http://schemas.microsoft.com/office/powerpoint/2010/main" val="330677460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AD5E0FD6-CA3D-021B-AE9C-827CB94389CC}"/>
            </a:ext>
          </a:extLst>
        </p:cNvPr>
        <p:cNvGrpSpPr/>
        <p:nvPr/>
      </p:nvGrpSpPr>
      <p:grpSpPr>
        <a:xfrm>
          <a:off x="0" y="0"/>
          <a:ext cx="0" cy="0"/>
          <a:chOff x="0" y="0"/>
          <a:chExt cx="0" cy="0"/>
        </a:xfrm>
      </p:grpSpPr>
      <p:sp useBgFill="1">
        <p:nvSpPr>
          <p:cNvPr id="79" name="Rectangle 73">
            <a:extLst>
              <a:ext uri="{FF2B5EF4-FFF2-40B4-BE49-F238E27FC236}">
                <a16:creationId xmlns:a16="http://schemas.microsoft.com/office/drawing/2014/main" id="{21B4C614-A1E9-D764-F025-1EB5EA5D583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1" name="Rectangle 75">
            <a:extLst>
              <a:ext uri="{FF2B5EF4-FFF2-40B4-BE49-F238E27FC236}">
                <a16:creationId xmlns:a16="http://schemas.microsoft.com/office/drawing/2014/main" id="{E0AB7F79-F2E0-E27B-9834-5CF8C1C2C2C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7539" y="1417538"/>
            <a:ext cx="6875818" cy="4040744"/>
          </a:xfrm>
          <a:prstGeom prst="rect">
            <a:avLst/>
          </a:prstGeom>
          <a:gradFill>
            <a:gsLst>
              <a:gs pos="11000">
                <a:srgbClr val="000000"/>
              </a:gs>
              <a:gs pos="100000">
                <a:schemeClr val="accent1">
                  <a:lumMod val="75000"/>
                </a:schemeClr>
              </a:gs>
            </a:gsLst>
            <a:lin ang="18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8" name="Rectangle 77">
            <a:extLst>
              <a:ext uri="{FF2B5EF4-FFF2-40B4-BE49-F238E27FC236}">
                <a16:creationId xmlns:a16="http://schemas.microsoft.com/office/drawing/2014/main" id="{461BC20D-C022-BB1D-6FDE-CC981CCFBF1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57200" y="8482"/>
            <a:ext cx="3568276" cy="6858000"/>
          </a:xfrm>
          <a:prstGeom prst="rect">
            <a:avLst/>
          </a:prstGeom>
          <a:gradFill>
            <a:gsLst>
              <a:gs pos="0">
                <a:schemeClr val="accent1">
                  <a:alpha val="32000"/>
                </a:schemeClr>
              </a:gs>
              <a:gs pos="70000">
                <a:srgbClr val="000000">
                  <a:alpha val="0"/>
                </a:srgbClr>
              </a:gs>
            </a:gsLst>
            <a:lin ang="6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0" name="Freeform: Shape 79">
            <a:extLst>
              <a:ext uri="{FF2B5EF4-FFF2-40B4-BE49-F238E27FC236}">
                <a16:creationId xmlns:a16="http://schemas.microsoft.com/office/drawing/2014/main" id="{D2295E1C-14C8-B434-6D20-6191A2A9CE2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6097846">
            <a:off x="-747355" y="1201312"/>
            <a:ext cx="4808302" cy="4088666"/>
          </a:xfrm>
          <a:custGeom>
            <a:avLst/>
            <a:gdLst>
              <a:gd name="connsiteX0" fmla="*/ 48844 w 4808302"/>
              <a:gd name="connsiteY0" fmla="*/ 2888671 h 4088666"/>
              <a:gd name="connsiteX1" fmla="*/ 0 w 4808302"/>
              <a:gd name="connsiteY1" fmla="*/ 2404151 h 4088666"/>
              <a:gd name="connsiteX2" fmla="*/ 2404151 w 4808302"/>
              <a:gd name="connsiteY2" fmla="*/ 0 h 4088666"/>
              <a:gd name="connsiteX3" fmla="*/ 4808302 w 4808302"/>
              <a:gd name="connsiteY3" fmla="*/ 2404151 h 4088666"/>
              <a:gd name="connsiteX4" fmla="*/ 4700216 w 4808302"/>
              <a:gd name="connsiteY4" fmla="*/ 3119072 h 4088666"/>
              <a:gd name="connsiteX5" fmla="*/ 4643143 w 4808302"/>
              <a:gd name="connsiteY5" fmla="*/ 3275009 h 4088666"/>
              <a:gd name="connsiteX6" fmla="*/ 690093 w 4808302"/>
              <a:gd name="connsiteY6" fmla="*/ 4088666 h 4088666"/>
              <a:gd name="connsiteX7" fmla="*/ 548991 w 4808302"/>
              <a:gd name="connsiteY7" fmla="*/ 3933414 h 4088666"/>
              <a:gd name="connsiteX8" fmla="*/ 48844 w 4808302"/>
              <a:gd name="connsiteY8" fmla="*/ 2888671 h 40886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808302" h="4088666">
                <a:moveTo>
                  <a:pt x="48844" y="2888671"/>
                </a:moveTo>
                <a:cubicBezTo>
                  <a:pt x="16818" y="2732167"/>
                  <a:pt x="0" y="2570123"/>
                  <a:pt x="0" y="2404151"/>
                </a:cubicBezTo>
                <a:cubicBezTo>
                  <a:pt x="0" y="1076375"/>
                  <a:pt x="1076375" y="0"/>
                  <a:pt x="2404151" y="0"/>
                </a:cubicBezTo>
                <a:cubicBezTo>
                  <a:pt x="3731927" y="0"/>
                  <a:pt x="4808302" y="1076375"/>
                  <a:pt x="4808302" y="2404151"/>
                </a:cubicBezTo>
                <a:cubicBezTo>
                  <a:pt x="4808302" y="2653109"/>
                  <a:pt x="4770461" y="2893229"/>
                  <a:pt x="4700216" y="3119072"/>
                </a:cubicBezTo>
                <a:lnTo>
                  <a:pt x="4643143" y="3275009"/>
                </a:lnTo>
                <a:lnTo>
                  <a:pt x="690093" y="4088666"/>
                </a:lnTo>
                <a:lnTo>
                  <a:pt x="548991" y="3933414"/>
                </a:lnTo>
                <a:cubicBezTo>
                  <a:pt x="304015" y="3636572"/>
                  <a:pt x="128908" y="3279932"/>
                  <a:pt x="48844" y="2888671"/>
                </a:cubicBezTo>
                <a:close/>
              </a:path>
            </a:pathLst>
          </a:custGeom>
          <a:gradFill>
            <a:gsLst>
              <a:gs pos="39000">
                <a:schemeClr val="accent1">
                  <a:lumMod val="60000"/>
                  <a:lumOff val="40000"/>
                  <a:alpha val="0"/>
                </a:schemeClr>
              </a:gs>
              <a:gs pos="100000">
                <a:schemeClr val="accent1">
                  <a:lumMod val="75000"/>
                  <a:alpha val="26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82" name="Rectangle 81">
            <a:extLst>
              <a:ext uri="{FF2B5EF4-FFF2-40B4-BE49-F238E27FC236}">
                <a16:creationId xmlns:a16="http://schemas.microsoft.com/office/drawing/2014/main" id="{8E9FB43F-35C6-E489-F1CB-AE116969603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159565" y="2659404"/>
            <a:ext cx="4355594" cy="4040742"/>
          </a:xfrm>
          <a:prstGeom prst="rect">
            <a:avLst/>
          </a:prstGeom>
          <a:gradFill>
            <a:gsLst>
              <a:gs pos="0">
                <a:schemeClr val="accent1">
                  <a:alpha val="24000"/>
                </a:schemeClr>
              </a:gs>
              <a:gs pos="100000">
                <a:schemeClr val="accent1">
                  <a:lumMod val="50000"/>
                  <a:alpha val="0"/>
                </a:schemeClr>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a:extLst>
              <a:ext uri="{FF2B5EF4-FFF2-40B4-BE49-F238E27FC236}">
                <a16:creationId xmlns:a16="http://schemas.microsoft.com/office/drawing/2014/main" id="{D99DA840-90BA-917C-5F92-D713BAA0AC58}"/>
              </a:ext>
            </a:extLst>
          </p:cNvPr>
          <p:cNvSpPr txBox="1"/>
          <p:nvPr/>
        </p:nvSpPr>
        <p:spPr>
          <a:xfrm>
            <a:off x="673740" y="2759383"/>
            <a:ext cx="2895573" cy="2834223"/>
          </a:xfrm>
          <a:prstGeom prst="rect">
            <a:avLst/>
          </a:prstGeom>
        </p:spPr>
        <p:txBody>
          <a:bodyPr vert="horz" lIns="91440" tIns="45720" rIns="91440" bIns="45720" rtlCol="0" anchor="t">
            <a:normAutofit/>
          </a:bodyPr>
          <a:lstStyle/>
          <a:p>
            <a:pPr>
              <a:lnSpc>
                <a:spcPct val="90000"/>
              </a:lnSpc>
              <a:spcBef>
                <a:spcPct val="0"/>
              </a:spcBef>
              <a:spcAft>
                <a:spcPts val="600"/>
              </a:spcAft>
            </a:pPr>
            <a:r>
              <a:rPr lang="en-US" sz="4000" b="1" dirty="0">
                <a:solidFill>
                  <a:srgbClr val="FFFFFF"/>
                </a:solidFill>
                <a:latin typeface="+mj-lt"/>
                <a:ea typeface="+mj-ea"/>
                <a:cs typeface="+mj-cs"/>
              </a:rPr>
              <a:t>W4 Lecture</a:t>
            </a:r>
          </a:p>
        </p:txBody>
      </p:sp>
      <p:pic>
        <p:nvPicPr>
          <p:cNvPr id="6" name="Picture 5">
            <a:extLst>
              <a:ext uri="{FF2B5EF4-FFF2-40B4-BE49-F238E27FC236}">
                <a16:creationId xmlns:a16="http://schemas.microsoft.com/office/drawing/2014/main" id="{21AC75B2-EAB1-BAC8-770C-169DFFD8ED2C}"/>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18334" y="102786"/>
            <a:ext cx="2756845" cy="2472193"/>
          </a:xfrm>
          <a:prstGeom prst="rect">
            <a:avLst/>
          </a:prstGeom>
          <a:solidFill>
            <a:schemeClr val="bg1">
              <a:alpha val="62000"/>
            </a:schemeClr>
          </a:solidFill>
        </p:spPr>
      </p:pic>
      <p:pic>
        <p:nvPicPr>
          <p:cNvPr id="3" name="Picture 2" descr="Icon&#10;&#10;Description automatically generated">
            <a:extLst>
              <a:ext uri="{FF2B5EF4-FFF2-40B4-BE49-F238E27FC236}">
                <a16:creationId xmlns:a16="http://schemas.microsoft.com/office/drawing/2014/main" id="{6F57A9B1-D0D3-3AE7-66F1-62DB9AA4BBF6}"/>
              </a:ext>
            </a:extLst>
          </p:cNvPr>
          <p:cNvPicPr>
            <a:picLocks noChangeAspect="1"/>
          </p:cNvPicPr>
          <p:nvPr/>
        </p:nvPicPr>
        <p:blipFill>
          <a:blip r:embed="rId3">
            <a:alphaModFix amt="70000"/>
            <a:duotone>
              <a:prstClr val="black"/>
              <a:srgbClr val="D9C3A5">
                <a:tint val="50000"/>
                <a:satMod val="180000"/>
              </a:srgbClr>
            </a:duotone>
            <a:extLst>
              <a:ext uri="{BEBA8EAE-BF5A-486C-A8C5-ECC9F3942E4B}">
                <a14:imgProps xmlns:a14="http://schemas.microsoft.com/office/drawing/2010/main">
                  <a14:imgLayer r:embed="rId4">
                    <a14:imgEffect>
                      <a14:sharpenSoften amount="50000"/>
                    </a14:imgEffect>
                    <a14:imgEffect>
                      <a14:brightnessContrast contrast="40000"/>
                    </a14:imgEffect>
                  </a14:imgLayer>
                </a14:imgProps>
              </a:ext>
              <a:ext uri="{28A0092B-C50C-407E-A947-70E740481C1C}">
                <a14:useLocalDpi xmlns:a14="http://schemas.microsoft.com/office/drawing/2010/main" val="0"/>
              </a:ext>
            </a:extLst>
          </a:blip>
          <a:stretch>
            <a:fillRect/>
          </a:stretch>
        </p:blipFill>
        <p:spPr>
          <a:xfrm>
            <a:off x="4601040" y="1486669"/>
            <a:ext cx="6709868" cy="2839538"/>
          </a:xfrm>
          <a:prstGeom prst="rect">
            <a:avLst/>
          </a:prstGeom>
        </p:spPr>
      </p:pic>
    </p:spTree>
    <p:extLst>
      <p:ext uri="{BB962C8B-B14F-4D97-AF65-F5344CB8AC3E}">
        <p14:creationId xmlns:p14="http://schemas.microsoft.com/office/powerpoint/2010/main" val="266926619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4195957"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New Leaders Take Note</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W4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253690" y="1308743"/>
            <a:ext cx="10818985" cy="4538550"/>
          </a:xfrm>
          <a:prstGeom prst="rect">
            <a:avLst/>
          </a:prstGeom>
          <a:noFill/>
        </p:spPr>
        <p:txBody>
          <a:bodyPr wrap="square" rtlCol="0">
            <a:spAutoFit/>
          </a:bodyPr>
          <a:lstStyle/>
          <a:p>
            <a:pPr marL="974725" indent="-457200">
              <a:lnSpc>
                <a:spcPts val="35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General Advice</a:t>
            </a:r>
          </a:p>
          <a:p>
            <a:pPr marL="1431925" lvl="1" indent="-457200">
              <a:lnSpc>
                <a:spcPts val="35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Take advantage of the transition period</a:t>
            </a:r>
          </a:p>
          <a:p>
            <a:pPr marL="1431925" lvl="1" indent="-457200">
              <a:lnSpc>
                <a:spcPts val="35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Get advice and counsel</a:t>
            </a:r>
          </a:p>
          <a:p>
            <a:pPr marL="1431925" lvl="1" indent="-457200">
              <a:lnSpc>
                <a:spcPts val="35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Show empathy to predecessor</a:t>
            </a:r>
            <a:r>
              <a:rPr lang="ar-EG" sz="2400" b="1" dirty="0">
                <a:solidFill>
                  <a:srgbClr val="0A1F61"/>
                </a:solidFill>
                <a:latin typeface="Tajawal ExtraBold" panose="00000800000000000000" pitchFamily="2" charset="-78"/>
                <a:cs typeface="Tajawal ExtraBold" panose="00000800000000000000" pitchFamily="2" charset="-78"/>
              </a:rPr>
              <a:t> السلف </a:t>
            </a:r>
            <a:endParaRPr lang="en-US" sz="2400" b="1" dirty="0">
              <a:solidFill>
                <a:srgbClr val="0A1F61"/>
              </a:solidFill>
              <a:latin typeface="Tajawal ExtraBold" panose="00000800000000000000" pitchFamily="2" charset="-78"/>
              <a:cs typeface="Tajawal ExtraBold" panose="00000800000000000000" pitchFamily="2" charset="-78"/>
            </a:endParaRPr>
          </a:p>
          <a:p>
            <a:pPr marL="1431925" lvl="1" indent="-457200">
              <a:lnSpc>
                <a:spcPts val="35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Learn leadership</a:t>
            </a:r>
          </a:p>
          <a:p>
            <a:pPr marL="1081088" lvl="1" indent="-569913">
              <a:lnSpc>
                <a:spcPts val="35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Challenges</a:t>
            </a:r>
          </a:p>
          <a:p>
            <a:pPr marL="1431925" lvl="1" indent="-457200">
              <a:lnSpc>
                <a:spcPts val="35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Need knowledge quickly</a:t>
            </a:r>
          </a:p>
          <a:p>
            <a:pPr marL="1431925" lvl="1" indent="-457200">
              <a:lnSpc>
                <a:spcPts val="35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Establish new relationships</a:t>
            </a:r>
          </a:p>
          <a:p>
            <a:pPr marL="1431925" lvl="1" indent="-457200">
              <a:lnSpc>
                <a:spcPts val="35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Expectations</a:t>
            </a:r>
          </a:p>
          <a:p>
            <a:pPr marL="1431925" lvl="1" indent="-457200">
              <a:lnSpc>
                <a:spcPts val="35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Personal equilibrium</a:t>
            </a:r>
            <a:r>
              <a:rPr lang="ar-EG" sz="2400" b="1" dirty="0">
                <a:solidFill>
                  <a:srgbClr val="0A1F61"/>
                </a:solidFill>
                <a:latin typeface="Tajawal ExtraBold" panose="00000800000000000000" pitchFamily="2" charset="-78"/>
                <a:cs typeface="Tajawal ExtraBold" panose="00000800000000000000" pitchFamily="2" charset="-78"/>
              </a:rPr>
              <a:t> التوازن الشخصي </a:t>
            </a:r>
            <a:endParaRPr lang="en-US" sz="2400" b="1" dirty="0">
              <a:solidFill>
                <a:srgbClr val="0A1F61"/>
              </a:solidFill>
              <a:latin typeface="Tajawal ExtraBold" panose="00000800000000000000" pitchFamily="2" charset="-78"/>
              <a:cs typeface="Tajawal ExtraBold" panose="00000800000000000000" pitchFamily="2" charset="-78"/>
            </a:endParaRPr>
          </a:p>
        </p:txBody>
      </p:sp>
    </p:spTree>
    <p:extLst>
      <p:ext uri="{BB962C8B-B14F-4D97-AF65-F5344CB8AC3E}">
        <p14:creationId xmlns:p14="http://schemas.microsoft.com/office/powerpoint/2010/main" val="197786682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3261855"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New Leader Traps</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W4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253690" y="1308743"/>
            <a:ext cx="10818985" cy="3901837"/>
          </a:xfrm>
          <a:prstGeom prst="rect">
            <a:avLst/>
          </a:prstGeom>
          <a:noFill/>
        </p:spPr>
        <p:txBody>
          <a:bodyPr wrap="square" rtlCol="0">
            <a:spAutoFit/>
          </a:bodyPr>
          <a:lstStyle/>
          <a:p>
            <a:pPr marL="974725" indent="-457200">
              <a:lnSpc>
                <a:spcPct val="150000"/>
              </a:lnSpc>
              <a:buFont typeface="+mj-lt"/>
              <a:buAutoNum type="arabicParenR"/>
            </a:pPr>
            <a:r>
              <a:rPr lang="en-US" sz="2400" b="1" dirty="0">
                <a:solidFill>
                  <a:srgbClr val="0A1F61"/>
                </a:solidFill>
                <a:latin typeface="Tajawal ExtraBold" panose="00000800000000000000" pitchFamily="2" charset="-78"/>
                <a:cs typeface="Tajawal ExtraBold" panose="00000800000000000000" pitchFamily="2" charset="-78"/>
              </a:rPr>
              <a:t>Not learning quickly</a:t>
            </a:r>
          </a:p>
          <a:p>
            <a:pPr marL="974725" indent="-457200">
              <a:lnSpc>
                <a:spcPct val="150000"/>
              </a:lnSpc>
              <a:buFont typeface="+mj-lt"/>
              <a:buAutoNum type="arabicParenR"/>
            </a:pPr>
            <a:r>
              <a:rPr lang="en-US" sz="2400" b="1" dirty="0">
                <a:solidFill>
                  <a:srgbClr val="0A1F61"/>
                </a:solidFill>
                <a:latin typeface="Tajawal ExtraBold" panose="00000800000000000000" pitchFamily="2" charset="-78"/>
                <a:cs typeface="Tajawal ExtraBold" panose="00000800000000000000" pitchFamily="2" charset="-78"/>
              </a:rPr>
              <a:t>Isolation</a:t>
            </a:r>
          </a:p>
          <a:p>
            <a:pPr marL="974725" indent="-457200">
              <a:lnSpc>
                <a:spcPct val="150000"/>
              </a:lnSpc>
              <a:buFont typeface="+mj-lt"/>
              <a:buAutoNum type="arabicParenR"/>
            </a:pPr>
            <a:r>
              <a:rPr lang="en-US" sz="2400" b="1" dirty="0">
                <a:solidFill>
                  <a:srgbClr val="0A1F61"/>
                </a:solidFill>
                <a:latin typeface="Tajawal ExtraBold" panose="00000800000000000000" pitchFamily="2" charset="-78"/>
                <a:cs typeface="Tajawal ExtraBold" panose="00000800000000000000" pitchFamily="2" charset="-78"/>
              </a:rPr>
              <a:t>Know-it-all</a:t>
            </a:r>
          </a:p>
          <a:p>
            <a:pPr marL="974725" indent="-457200">
              <a:lnSpc>
                <a:spcPct val="150000"/>
              </a:lnSpc>
              <a:buFont typeface="+mj-lt"/>
              <a:buAutoNum type="arabicParenR"/>
            </a:pPr>
            <a:r>
              <a:rPr lang="en-US" sz="2400" b="1" dirty="0">
                <a:solidFill>
                  <a:srgbClr val="0A1F61"/>
                </a:solidFill>
                <a:latin typeface="Tajawal ExtraBold" panose="00000800000000000000" pitchFamily="2" charset="-78"/>
                <a:cs typeface="Tajawal ExtraBold" panose="00000800000000000000" pitchFamily="2" charset="-78"/>
              </a:rPr>
              <a:t>Keeping existing team</a:t>
            </a:r>
          </a:p>
          <a:p>
            <a:pPr marL="974725" indent="-457200">
              <a:lnSpc>
                <a:spcPct val="150000"/>
              </a:lnSpc>
              <a:buFont typeface="+mj-lt"/>
              <a:buAutoNum type="arabicParenR"/>
            </a:pPr>
            <a:r>
              <a:rPr lang="en-US" sz="2400" b="1" dirty="0">
                <a:solidFill>
                  <a:srgbClr val="0A1F61"/>
                </a:solidFill>
                <a:latin typeface="Tajawal ExtraBold" panose="00000800000000000000" pitchFamily="2" charset="-78"/>
                <a:cs typeface="Tajawal ExtraBold" panose="00000800000000000000" pitchFamily="2" charset="-78"/>
              </a:rPr>
              <a:t>Ignoring Potential Problems</a:t>
            </a:r>
          </a:p>
          <a:p>
            <a:pPr marL="974725" indent="-457200">
              <a:lnSpc>
                <a:spcPct val="150000"/>
              </a:lnSpc>
              <a:buFont typeface="+mj-lt"/>
              <a:buAutoNum type="arabicParenR"/>
            </a:pPr>
            <a:r>
              <a:rPr lang="en-US" sz="2400" b="1" dirty="0">
                <a:solidFill>
                  <a:srgbClr val="0A1F61"/>
                </a:solidFill>
                <a:latin typeface="Tajawal ExtraBold" panose="00000800000000000000" pitchFamily="2" charset="-78"/>
                <a:cs typeface="Tajawal ExtraBold" panose="00000800000000000000" pitchFamily="2" charset="-78"/>
              </a:rPr>
              <a:t>Taking the Easy Path</a:t>
            </a:r>
          </a:p>
          <a:p>
            <a:pPr marL="974725" indent="-457200">
              <a:lnSpc>
                <a:spcPct val="150000"/>
              </a:lnSpc>
              <a:buFont typeface="+mj-lt"/>
              <a:buAutoNum type="arabicParenR"/>
            </a:pPr>
            <a:r>
              <a:rPr lang="en-US" sz="2400" b="1" dirty="0">
                <a:solidFill>
                  <a:srgbClr val="0A1F61"/>
                </a:solidFill>
                <a:latin typeface="Tajawal ExtraBold" panose="00000800000000000000" pitchFamily="2" charset="-78"/>
                <a:cs typeface="Tajawal ExtraBold" panose="00000800000000000000" pitchFamily="2" charset="-78"/>
              </a:rPr>
              <a:t>Ignoring Feedback, You Don't Like</a:t>
            </a:r>
          </a:p>
        </p:txBody>
      </p:sp>
    </p:spTree>
    <p:extLst>
      <p:ext uri="{BB962C8B-B14F-4D97-AF65-F5344CB8AC3E}">
        <p14:creationId xmlns:p14="http://schemas.microsoft.com/office/powerpoint/2010/main" val="137757750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4120039"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Seven Basic Principles</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W4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253690" y="1308743"/>
            <a:ext cx="10818985" cy="4538550"/>
          </a:xfrm>
          <a:prstGeom prst="rect">
            <a:avLst/>
          </a:prstGeom>
          <a:noFill/>
        </p:spPr>
        <p:txBody>
          <a:bodyPr wrap="square" rtlCol="0">
            <a:spAutoFit/>
          </a:bodyPr>
          <a:lstStyle/>
          <a:p>
            <a:pPr marL="974725" indent="-457200">
              <a:lnSpc>
                <a:spcPts val="3500"/>
              </a:lnSpc>
              <a:buFont typeface="+mj-lt"/>
              <a:buAutoNum type="arabicParenR"/>
            </a:pPr>
            <a:r>
              <a:rPr lang="en-US" sz="2400" b="1" dirty="0">
                <a:solidFill>
                  <a:srgbClr val="0A1F61"/>
                </a:solidFill>
                <a:latin typeface="Tajawal ExtraBold" panose="00000800000000000000" pitchFamily="2" charset="-78"/>
                <a:cs typeface="Tajawal ExtraBold" panose="00000800000000000000" pitchFamily="2" charset="-78"/>
              </a:rPr>
              <a:t>Have 2-3 years to make measurable financial and cultural progress</a:t>
            </a:r>
          </a:p>
          <a:p>
            <a:pPr marL="974725" indent="-457200">
              <a:lnSpc>
                <a:spcPts val="3500"/>
              </a:lnSpc>
              <a:buFont typeface="+mj-lt"/>
              <a:buAutoNum type="arabicParenR"/>
            </a:pPr>
            <a:r>
              <a:rPr lang="en-US" sz="2400" b="1" dirty="0">
                <a:solidFill>
                  <a:srgbClr val="0A1F61"/>
                </a:solidFill>
                <a:latin typeface="Tajawal ExtraBold" panose="00000800000000000000" pitchFamily="2" charset="-78"/>
                <a:cs typeface="Tajawal ExtraBold" panose="00000800000000000000" pitchFamily="2" charset="-78"/>
              </a:rPr>
              <a:t>Come in knowing current strategy, goals, and challenges. Form hypothesis on operating priorities</a:t>
            </a:r>
          </a:p>
          <a:p>
            <a:pPr marL="974725" indent="-457200">
              <a:lnSpc>
                <a:spcPts val="3500"/>
              </a:lnSpc>
              <a:buFont typeface="+mj-lt"/>
              <a:buAutoNum type="arabicParenR"/>
            </a:pPr>
            <a:r>
              <a:rPr lang="en-US" sz="2400" b="1" dirty="0">
                <a:solidFill>
                  <a:srgbClr val="0A1F61"/>
                </a:solidFill>
                <a:latin typeface="Tajawal ExtraBold" panose="00000800000000000000" pitchFamily="2" charset="-78"/>
                <a:cs typeface="Tajawal ExtraBold" panose="00000800000000000000" pitchFamily="2" charset="-78"/>
              </a:rPr>
              <a:t>Balance intense focus on priorities with flexibility on implementation….</a:t>
            </a:r>
          </a:p>
          <a:p>
            <a:pPr marL="974725" indent="-457200">
              <a:lnSpc>
                <a:spcPts val="3500"/>
              </a:lnSpc>
              <a:buFont typeface="+mj-lt"/>
              <a:buAutoNum type="arabicParenR"/>
            </a:pPr>
            <a:r>
              <a:rPr lang="en-US" sz="2400" b="1" dirty="0">
                <a:solidFill>
                  <a:srgbClr val="0A1F61"/>
                </a:solidFill>
                <a:latin typeface="Tajawal ExtraBold" panose="00000800000000000000" pitchFamily="2" charset="-78"/>
                <a:cs typeface="Tajawal ExtraBold" panose="00000800000000000000" pitchFamily="2" charset="-78"/>
              </a:rPr>
              <a:t>Decide about new organization architecture</a:t>
            </a:r>
          </a:p>
          <a:p>
            <a:pPr marL="974725" indent="-457200">
              <a:lnSpc>
                <a:spcPts val="3500"/>
              </a:lnSpc>
              <a:buFont typeface="+mj-lt"/>
              <a:buAutoNum type="arabicParenR"/>
            </a:pPr>
            <a:r>
              <a:rPr lang="en-US" sz="2400" b="1" dirty="0">
                <a:solidFill>
                  <a:srgbClr val="0A1F61"/>
                </a:solidFill>
                <a:latin typeface="Tajawal ExtraBold" panose="00000800000000000000" pitchFamily="2" charset="-78"/>
                <a:cs typeface="Tajawal ExtraBold" panose="00000800000000000000" pitchFamily="2" charset="-78"/>
              </a:rPr>
              <a:t>Build personal credibility and momentum</a:t>
            </a:r>
          </a:p>
          <a:p>
            <a:pPr marL="974725" indent="-457200">
              <a:lnSpc>
                <a:spcPts val="3500"/>
              </a:lnSpc>
              <a:buFont typeface="+mj-lt"/>
              <a:buAutoNum type="arabicParenR"/>
            </a:pPr>
            <a:r>
              <a:rPr lang="en-US" sz="2400" b="1" dirty="0">
                <a:solidFill>
                  <a:srgbClr val="0A1F61"/>
                </a:solidFill>
                <a:latin typeface="Tajawal ExtraBold" panose="00000800000000000000" pitchFamily="2" charset="-78"/>
                <a:cs typeface="Tajawal ExtraBold" panose="00000800000000000000" pitchFamily="2" charset="-78"/>
              </a:rPr>
              <a:t>Earn right to transform entity</a:t>
            </a:r>
          </a:p>
          <a:p>
            <a:pPr marL="974725" indent="-457200">
              <a:lnSpc>
                <a:spcPts val="3500"/>
              </a:lnSpc>
              <a:buFont typeface="+mj-lt"/>
              <a:buAutoNum type="arabicParenR"/>
            </a:pPr>
            <a:r>
              <a:rPr lang="en-US" sz="2400" b="1" dirty="0">
                <a:solidFill>
                  <a:srgbClr val="0A1F61"/>
                </a:solidFill>
                <a:latin typeface="Tajawal ExtraBold" panose="00000800000000000000" pitchFamily="2" charset="-78"/>
                <a:cs typeface="Tajawal ExtraBold" panose="00000800000000000000" pitchFamily="2" charset="-78"/>
              </a:rPr>
              <a:t>Remember there is no ―</a:t>
            </a:r>
            <a:r>
              <a:rPr lang="en-US" sz="2400" b="1" dirty="0">
                <a:solidFill>
                  <a:srgbClr val="0A1F61"/>
                </a:solidFill>
                <a:latin typeface="Times New Roman" panose="02020603050405020304" pitchFamily="18" charset="0"/>
                <a:cs typeface="Times New Roman" panose="02020603050405020304" pitchFamily="18" charset="0"/>
              </a:rPr>
              <a:t>″</a:t>
            </a:r>
            <a:r>
              <a:rPr lang="en-US" sz="2400" b="1" dirty="0">
                <a:solidFill>
                  <a:srgbClr val="0A1F61"/>
                </a:solidFill>
                <a:latin typeface="Tajawal ExtraBold" panose="00000800000000000000" pitchFamily="2" charset="-78"/>
                <a:cs typeface="Tajawal ExtraBold" panose="00000800000000000000" pitchFamily="2" charset="-78"/>
              </a:rPr>
              <a:t>one</a:t>
            </a:r>
            <a:r>
              <a:rPr lang="en-US" sz="2400" b="1" dirty="0">
                <a:solidFill>
                  <a:srgbClr val="0A1F61"/>
                </a:solidFill>
                <a:latin typeface="Times New Roman" panose="02020603050405020304" pitchFamily="18" charset="0"/>
                <a:cs typeface="Times New Roman" panose="02020603050405020304" pitchFamily="18" charset="0"/>
              </a:rPr>
              <a:t>‶</a:t>
            </a:r>
            <a:r>
              <a:rPr lang="en-US" sz="2400" b="1" dirty="0">
                <a:solidFill>
                  <a:srgbClr val="0A1F61"/>
                </a:solidFill>
                <a:latin typeface="Tajawal ExtraBold" panose="00000800000000000000" pitchFamily="2" charset="-78"/>
                <a:cs typeface="Tajawal ExtraBold" panose="00000800000000000000" pitchFamily="2" charset="-78"/>
              </a:rPr>
              <a:t> way to manage a transition</a:t>
            </a:r>
          </a:p>
        </p:txBody>
      </p:sp>
    </p:spTree>
    <p:extLst>
      <p:ext uri="{BB962C8B-B14F-4D97-AF65-F5344CB8AC3E}">
        <p14:creationId xmlns:p14="http://schemas.microsoft.com/office/powerpoint/2010/main" val="343852215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9" name="Rectangle 73">
            <a:extLst>
              <a:ext uri="{FF2B5EF4-FFF2-40B4-BE49-F238E27FC236}">
                <a16:creationId xmlns:a16="http://schemas.microsoft.com/office/drawing/2014/main" id="{398F3DEE-0E56-499F-AFAE-C2DA7C2C81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1" name="Rectangle 75">
            <a:extLst>
              <a:ext uri="{FF2B5EF4-FFF2-40B4-BE49-F238E27FC236}">
                <a16:creationId xmlns:a16="http://schemas.microsoft.com/office/drawing/2014/main" id="{E85CCF60-79A2-440A-86A2-1A64A59F7B5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7539" y="1417538"/>
            <a:ext cx="6875818" cy="4040744"/>
          </a:xfrm>
          <a:prstGeom prst="rect">
            <a:avLst/>
          </a:prstGeom>
          <a:gradFill>
            <a:gsLst>
              <a:gs pos="11000">
                <a:srgbClr val="000000"/>
              </a:gs>
              <a:gs pos="100000">
                <a:schemeClr val="accent1">
                  <a:lumMod val="75000"/>
                </a:schemeClr>
              </a:gs>
            </a:gsLst>
            <a:lin ang="18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8" name="Rectangle 77">
            <a:extLst>
              <a:ext uri="{FF2B5EF4-FFF2-40B4-BE49-F238E27FC236}">
                <a16:creationId xmlns:a16="http://schemas.microsoft.com/office/drawing/2014/main" id="{3F2162BA-EECD-43E0-99D9-C00B19482E5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57200" y="8482"/>
            <a:ext cx="3568276" cy="6858000"/>
          </a:xfrm>
          <a:prstGeom prst="rect">
            <a:avLst/>
          </a:prstGeom>
          <a:gradFill>
            <a:gsLst>
              <a:gs pos="0">
                <a:schemeClr val="accent1">
                  <a:alpha val="32000"/>
                </a:schemeClr>
              </a:gs>
              <a:gs pos="70000">
                <a:srgbClr val="000000">
                  <a:alpha val="0"/>
                </a:srgbClr>
              </a:gs>
            </a:gsLst>
            <a:lin ang="6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0" name="Freeform: Shape 79">
            <a:extLst>
              <a:ext uri="{FF2B5EF4-FFF2-40B4-BE49-F238E27FC236}">
                <a16:creationId xmlns:a16="http://schemas.microsoft.com/office/drawing/2014/main" id="{160DB805-F71F-46BB-A8CC-74F6D8306F9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6097846">
            <a:off x="-747355" y="1201312"/>
            <a:ext cx="4808302" cy="4088666"/>
          </a:xfrm>
          <a:custGeom>
            <a:avLst/>
            <a:gdLst>
              <a:gd name="connsiteX0" fmla="*/ 48844 w 4808302"/>
              <a:gd name="connsiteY0" fmla="*/ 2888671 h 4088666"/>
              <a:gd name="connsiteX1" fmla="*/ 0 w 4808302"/>
              <a:gd name="connsiteY1" fmla="*/ 2404151 h 4088666"/>
              <a:gd name="connsiteX2" fmla="*/ 2404151 w 4808302"/>
              <a:gd name="connsiteY2" fmla="*/ 0 h 4088666"/>
              <a:gd name="connsiteX3" fmla="*/ 4808302 w 4808302"/>
              <a:gd name="connsiteY3" fmla="*/ 2404151 h 4088666"/>
              <a:gd name="connsiteX4" fmla="*/ 4700216 w 4808302"/>
              <a:gd name="connsiteY4" fmla="*/ 3119072 h 4088666"/>
              <a:gd name="connsiteX5" fmla="*/ 4643143 w 4808302"/>
              <a:gd name="connsiteY5" fmla="*/ 3275009 h 4088666"/>
              <a:gd name="connsiteX6" fmla="*/ 690093 w 4808302"/>
              <a:gd name="connsiteY6" fmla="*/ 4088666 h 4088666"/>
              <a:gd name="connsiteX7" fmla="*/ 548991 w 4808302"/>
              <a:gd name="connsiteY7" fmla="*/ 3933414 h 4088666"/>
              <a:gd name="connsiteX8" fmla="*/ 48844 w 4808302"/>
              <a:gd name="connsiteY8" fmla="*/ 2888671 h 40886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808302" h="4088666">
                <a:moveTo>
                  <a:pt x="48844" y="2888671"/>
                </a:moveTo>
                <a:cubicBezTo>
                  <a:pt x="16818" y="2732167"/>
                  <a:pt x="0" y="2570123"/>
                  <a:pt x="0" y="2404151"/>
                </a:cubicBezTo>
                <a:cubicBezTo>
                  <a:pt x="0" y="1076375"/>
                  <a:pt x="1076375" y="0"/>
                  <a:pt x="2404151" y="0"/>
                </a:cubicBezTo>
                <a:cubicBezTo>
                  <a:pt x="3731927" y="0"/>
                  <a:pt x="4808302" y="1076375"/>
                  <a:pt x="4808302" y="2404151"/>
                </a:cubicBezTo>
                <a:cubicBezTo>
                  <a:pt x="4808302" y="2653109"/>
                  <a:pt x="4770461" y="2893229"/>
                  <a:pt x="4700216" y="3119072"/>
                </a:cubicBezTo>
                <a:lnTo>
                  <a:pt x="4643143" y="3275009"/>
                </a:lnTo>
                <a:lnTo>
                  <a:pt x="690093" y="4088666"/>
                </a:lnTo>
                <a:lnTo>
                  <a:pt x="548991" y="3933414"/>
                </a:lnTo>
                <a:cubicBezTo>
                  <a:pt x="304015" y="3636572"/>
                  <a:pt x="128908" y="3279932"/>
                  <a:pt x="48844" y="2888671"/>
                </a:cubicBezTo>
                <a:close/>
              </a:path>
            </a:pathLst>
          </a:custGeom>
          <a:gradFill>
            <a:gsLst>
              <a:gs pos="39000">
                <a:schemeClr val="accent1">
                  <a:lumMod val="60000"/>
                  <a:lumOff val="40000"/>
                  <a:alpha val="0"/>
                </a:schemeClr>
              </a:gs>
              <a:gs pos="100000">
                <a:schemeClr val="accent1">
                  <a:lumMod val="75000"/>
                  <a:alpha val="26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82" name="Rectangle 81">
            <a:extLst>
              <a:ext uri="{FF2B5EF4-FFF2-40B4-BE49-F238E27FC236}">
                <a16:creationId xmlns:a16="http://schemas.microsoft.com/office/drawing/2014/main" id="{6F91054C-3439-420E-88EB-F0A5637EC5C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159565" y="2659404"/>
            <a:ext cx="4355594" cy="4040742"/>
          </a:xfrm>
          <a:prstGeom prst="rect">
            <a:avLst/>
          </a:prstGeom>
          <a:gradFill>
            <a:gsLst>
              <a:gs pos="0">
                <a:schemeClr val="accent1">
                  <a:alpha val="24000"/>
                </a:schemeClr>
              </a:gs>
              <a:gs pos="100000">
                <a:schemeClr val="accent1">
                  <a:lumMod val="50000"/>
                  <a:alpha val="0"/>
                </a:schemeClr>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p:cNvSpPr txBox="1"/>
          <p:nvPr/>
        </p:nvSpPr>
        <p:spPr>
          <a:xfrm>
            <a:off x="673740" y="2759383"/>
            <a:ext cx="2895573" cy="2834223"/>
          </a:xfrm>
          <a:prstGeom prst="rect">
            <a:avLst/>
          </a:prstGeom>
        </p:spPr>
        <p:txBody>
          <a:bodyPr vert="horz" lIns="91440" tIns="45720" rIns="91440" bIns="45720" rtlCol="0" anchor="t">
            <a:normAutofit/>
          </a:bodyPr>
          <a:lstStyle/>
          <a:p>
            <a:pPr>
              <a:lnSpc>
                <a:spcPct val="90000"/>
              </a:lnSpc>
              <a:spcBef>
                <a:spcPct val="0"/>
              </a:spcBef>
              <a:spcAft>
                <a:spcPts val="600"/>
              </a:spcAft>
            </a:pPr>
            <a:r>
              <a:rPr lang="en-US" sz="4000" b="1" dirty="0">
                <a:solidFill>
                  <a:srgbClr val="FFFFFF"/>
                </a:solidFill>
                <a:latin typeface="+mj-lt"/>
                <a:ea typeface="+mj-ea"/>
                <a:cs typeface="+mj-cs"/>
              </a:rPr>
              <a:t>W4 Lecture</a:t>
            </a:r>
          </a:p>
        </p:txBody>
      </p:sp>
      <p:pic>
        <p:nvPicPr>
          <p:cNvPr id="6" name="Picture 5">
            <a:extLst>
              <a:ext uri="{FF2B5EF4-FFF2-40B4-BE49-F238E27FC236}">
                <a16:creationId xmlns:a16="http://schemas.microsoft.com/office/drawing/2014/main" id="{3B7F1BF2-E887-4CD5-6C69-C01F9494BE8E}"/>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18334" y="102786"/>
            <a:ext cx="2756845" cy="2472193"/>
          </a:xfrm>
          <a:prstGeom prst="rect">
            <a:avLst/>
          </a:prstGeom>
          <a:solidFill>
            <a:schemeClr val="bg1">
              <a:alpha val="62000"/>
            </a:schemeClr>
          </a:solidFill>
        </p:spPr>
      </p:pic>
      <p:sp>
        <p:nvSpPr>
          <p:cNvPr id="10" name="TextBox 9">
            <a:extLst>
              <a:ext uri="{FF2B5EF4-FFF2-40B4-BE49-F238E27FC236}">
                <a16:creationId xmlns:a16="http://schemas.microsoft.com/office/drawing/2014/main" id="{61A45B40-B45A-EC9C-4E76-488B0024CE77}"/>
              </a:ext>
            </a:extLst>
          </p:cNvPr>
          <p:cNvSpPr txBox="1"/>
          <p:nvPr/>
        </p:nvSpPr>
        <p:spPr>
          <a:xfrm>
            <a:off x="4971948" y="1004228"/>
            <a:ext cx="6097978" cy="1570751"/>
          </a:xfrm>
          <a:prstGeom prst="rect">
            <a:avLst/>
          </a:prstGeom>
          <a:noFill/>
        </p:spPr>
        <p:txBody>
          <a:bodyPr wrap="square">
            <a:spAutoFit/>
          </a:bodyPr>
          <a:lstStyle/>
          <a:p>
            <a:pPr marL="60325" algn="ctr">
              <a:lnSpc>
                <a:spcPct val="150000"/>
              </a:lnSpc>
            </a:pPr>
            <a:r>
              <a:rPr lang="en-US" sz="3600" b="1" dirty="0">
                <a:solidFill>
                  <a:srgbClr val="0A1F61"/>
                </a:solidFill>
                <a:latin typeface="Tajawal ExtraBold" panose="00000800000000000000" pitchFamily="2" charset="-78"/>
                <a:cs typeface="Tajawal ExtraBold" panose="00000800000000000000" pitchFamily="2" charset="-78"/>
              </a:rPr>
              <a:t>Leading Effectively </a:t>
            </a:r>
          </a:p>
          <a:p>
            <a:pPr marL="60325" algn="ctr">
              <a:lnSpc>
                <a:spcPct val="150000"/>
              </a:lnSpc>
            </a:pPr>
            <a:r>
              <a:rPr lang="en-US" sz="3200" b="1" dirty="0">
                <a:solidFill>
                  <a:srgbClr val="FF9518"/>
                </a:solidFill>
                <a:latin typeface="Tajawal ExtraBold" panose="00000800000000000000" pitchFamily="2" charset="-78"/>
                <a:cs typeface="Tajawal ExtraBold" panose="00000800000000000000" pitchFamily="2" charset="-78"/>
              </a:rPr>
              <a:t>The 70-20-10 Rule</a:t>
            </a:r>
          </a:p>
        </p:txBody>
      </p:sp>
      <p:pic>
        <p:nvPicPr>
          <p:cNvPr id="12" name="Picture 11" descr="Diagram&#10;&#10;Description automatically generated">
            <a:extLst>
              <a:ext uri="{FF2B5EF4-FFF2-40B4-BE49-F238E27FC236}">
                <a16:creationId xmlns:a16="http://schemas.microsoft.com/office/drawing/2014/main" id="{57244777-F140-98C4-6F5C-EC0360840E1D}"/>
              </a:ext>
            </a:extLst>
          </p:cNvPr>
          <p:cNvPicPr>
            <a:picLocks noChangeAspect="1"/>
          </p:cNvPicPr>
          <p:nvPr/>
        </p:nvPicPr>
        <p:blipFill>
          <a:blip r:embed="rId3">
            <a:duotone>
              <a:schemeClr val="accent1">
                <a:shade val="45000"/>
                <a:satMod val="135000"/>
              </a:schemeClr>
              <a:prstClr val="white"/>
            </a:duotone>
            <a:extLst>
              <a:ext uri="{BEBA8EAE-BF5A-486C-A8C5-ECC9F3942E4B}">
                <a14:imgProps xmlns:a14="http://schemas.microsoft.com/office/drawing/2010/main">
                  <a14:imgLayer r:embed="rId4">
                    <a14:imgEffect>
                      <a14:sharpenSoften amount="25000"/>
                    </a14:imgEffect>
                  </a14:imgLayer>
                </a14:imgProps>
              </a:ext>
              <a:ext uri="{28A0092B-C50C-407E-A947-70E740481C1C}">
                <a14:useLocalDpi xmlns:a14="http://schemas.microsoft.com/office/drawing/2010/main" val="0"/>
              </a:ext>
            </a:extLst>
          </a:blip>
          <a:stretch>
            <a:fillRect/>
          </a:stretch>
        </p:blipFill>
        <p:spPr>
          <a:xfrm>
            <a:off x="4971948" y="2738820"/>
            <a:ext cx="5822730" cy="3273758"/>
          </a:xfrm>
          <a:prstGeom prst="rect">
            <a:avLst/>
          </a:prstGeom>
        </p:spPr>
      </p:pic>
    </p:spTree>
    <p:extLst>
      <p:ext uri="{BB962C8B-B14F-4D97-AF65-F5344CB8AC3E}">
        <p14:creationId xmlns:p14="http://schemas.microsoft.com/office/powerpoint/2010/main" val="88238407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108036" y="0"/>
            <a:ext cx="9533101" cy="1610200"/>
          </a:xfrm>
          <a:prstGeom prst="rect">
            <a:avLst/>
          </a:prstGeom>
        </p:spPr>
      </p:pic>
      <p:sp>
        <p:nvSpPr>
          <p:cNvPr id="7" name="TextBox 6"/>
          <p:cNvSpPr txBox="1"/>
          <p:nvPr/>
        </p:nvSpPr>
        <p:spPr>
          <a:xfrm>
            <a:off x="2295321" y="390107"/>
            <a:ext cx="7042312" cy="892552"/>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Leading Effectively</a:t>
            </a:r>
          </a:p>
          <a:p>
            <a:r>
              <a:rPr lang="en-US" sz="2400" b="1" dirty="0">
                <a:solidFill>
                  <a:srgbClr val="FF9518"/>
                </a:solidFill>
                <a:latin typeface="Tajawal Medium" panose="00000600000000000000" pitchFamily="2" charset="-78"/>
                <a:cs typeface="Tajawal Medium" panose="00000600000000000000" pitchFamily="2" charset="-78"/>
              </a:rPr>
              <a:t>The 70-20-10 Rule for Leadership Development</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W4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5F33266E-82F5-97D6-664A-65717445984D}"/>
              </a:ext>
            </a:extLst>
          </p:cNvPr>
          <p:cNvSpPr txBox="1"/>
          <p:nvPr/>
        </p:nvSpPr>
        <p:spPr>
          <a:xfrm>
            <a:off x="961901" y="1303434"/>
            <a:ext cx="10636345" cy="5147563"/>
          </a:xfrm>
          <a:prstGeom prst="rect">
            <a:avLst/>
          </a:prstGeom>
          <a:noFill/>
        </p:spPr>
        <p:txBody>
          <a:bodyPr wrap="square" rtlCol="0">
            <a:spAutoFit/>
          </a:bodyPr>
          <a:lstStyle/>
          <a:p>
            <a:pPr marL="974725" indent="-457200" algn="just">
              <a:lnSpc>
                <a:spcPct val="150000"/>
              </a:lnSpc>
              <a:buFont typeface="Wingdings" panose="05000000000000000000" pitchFamily="2" charset="2"/>
              <a:buChar char="q"/>
            </a:pPr>
            <a:r>
              <a:rPr lang="en-US" sz="1900" b="1" i="1" dirty="0">
                <a:solidFill>
                  <a:srgbClr val="0A1F61"/>
                </a:solidFill>
                <a:latin typeface="Tajawal ExtraBold" panose="00000800000000000000" pitchFamily="2" charset="-78"/>
                <a:cs typeface="Tajawal ExtraBold" panose="00000800000000000000" pitchFamily="2" charset="-78"/>
              </a:rPr>
              <a:t>The 70-20-10 rule emerged from over 30 years of Lessons of Experience research</a:t>
            </a:r>
          </a:p>
          <a:p>
            <a:pPr marL="974725" indent="-457200" algn="just">
              <a:lnSpc>
                <a:spcPct val="150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According to the 70-20-10 rule, leaders learn and grow from 3 types of experience, following a ratio of:</a:t>
            </a:r>
          </a:p>
          <a:p>
            <a:pPr marL="1889125" lvl="2" indent="-457200" algn="just">
              <a:lnSpc>
                <a:spcPct val="1500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70% challenging experiences and assignments</a:t>
            </a:r>
          </a:p>
          <a:p>
            <a:pPr marL="1889125" lvl="2" indent="-457200" algn="just">
              <a:lnSpc>
                <a:spcPct val="1500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20% developmental relationships</a:t>
            </a:r>
          </a:p>
          <a:p>
            <a:pPr marL="1889125" lvl="2" indent="-457200" algn="just">
              <a:lnSpc>
                <a:spcPct val="1500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10% coursework and training</a:t>
            </a:r>
          </a:p>
          <a:p>
            <a:pPr marL="974725" indent="-457200" algn="just">
              <a:lnSpc>
                <a:spcPct val="150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The underlying assumption of the 70-20-10 rule is that leadership can be learned that leaders are made, not born.</a:t>
            </a:r>
          </a:p>
          <a:p>
            <a:pPr marL="1085850" algn="ctr"/>
            <a:r>
              <a:rPr lang="en-US" sz="2400" b="1" i="1" dirty="0">
                <a:solidFill>
                  <a:srgbClr val="C00000"/>
                </a:solidFill>
                <a:latin typeface="Tajawal ExtraBold" panose="00000800000000000000" pitchFamily="2" charset="-78"/>
                <a:cs typeface="Tajawal ExtraBold" panose="00000800000000000000" pitchFamily="2" charset="-78"/>
              </a:rPr>
              <a:t>A leader’s ability and willingness to learn from experience </a:t>
            </a:r>
          </a:p>
          <a:p>
            <a:pPr marL="1085850" algn="ctr"/>
            <a:r>
              <a:rPr lang="en-US" sz="2400" b="1" i="1" dirty="0">
                <a:solidFill>
                  <a:srgbClr val="C00000"/>
                </a:solidFill>
                <a:latin typeface="Tajawal ExtraBold" panose="00000800000000000000" pitchFamily="2" charset="-78"/>
                <a:cs typeface="Tajawal ExtraBold" panose="00000800000000000000" pitchFamily="2" charset="-78"/>
              </a:rPr>
              <a:t>is the foundation for leading with impact.</a:t>
            </a:r>
          </a:p>
        </p:txBody>
      </p:sp>
      <p:sp>
        <p:nvSpPr>
          <p:cNvPr id="10" name="TextBox 9">
            <a:extLst>
              <a:ext uri="{FF2B5EF4-FFF2-40B4-BE49-F238E27FC236}">
                <a16:creationId xmlns:a16="http://schemas.microsoft.com/office/drawing/2014/main" id="{7E86092E-332D-9337-46A3-4C6FF303CF5C}"/>
              </a:ext>
            </a:extLst>
          </p:cNvPr>
          <p:cNvSpPr txBox="1"/>
          <p:nvPr/>
        </p:nvSpPr>
        <p:spPr>
          <a:xfrm>
            <a:off x="2705452" y="6374352"/>
            <a:ext cx="7082440" cy="461665"/>
          </a:xfrm>
          <a:prstGeom prst="rect">
            <a:avLst/>
          </a:prstGeom>
          <a:noFill/>
        </p:spPr>
        <p:txBody>
          <a:bodyPr wrap="square">
            <a:spAutoFit/>
          </a:bodyPr>
          <a:lstStyle/>
          <a:p>
            <a:pPr algn="r" rtl="1"/>
            <a:r>
              <a:rPr lang="en-US" sz="2400" b="1" dirty="0" err="1"/>
              <a:t>قدرة</a:t>
            </a:r>
            <a:r>
              <a:rPr lang="en-US" sz="2400" b="1" dirty="0"/>
              <a:t> </a:t>
            </a:r>
            <a:r>
              <a:rPr lang="en-US" sz="2400" b="1" dirty="0" err="1"/>
              <a:t>القائد</a:t>
            </a:r>
            <a:r>
              <a:rPr lang="en-US" sz="2400" b="1" dirty="0"/>
              <a:t> </a:t>
            </a:r>
            <a:r>
              <a:rPr lang="en-US" sz="2400" b="1" dirty="0" err="1"/>
              <a:t>واستعداده</a:t>
            </a:r>
            <a:r>
              <a:rPr lang="en-US" sz="2400" b="1" dirty="0"/>
              <a:t> </a:t>
            </a:r>
            <a:r>
              <a:rPr lang="en-US" sz="2400" b="1" dirty="0" err="1"/>
              <a:t>للتعلم</a:t>
            </a:r>
            <a:r>
              <a:rPr lang="en-US" sz="2400" b="1" dirty="0"/>
              <a:t> من </a:t>
            </a:r>
            <a:r>
              <a:rPr lang="en-US" sz="2400" b="1" dirty="0" err="1"/>
              <a:t>الخبرةهو</a:t>
            </a:r>
            <a:r>
              <a:rPr lang="en-US" sz="2400" b="1" dirty="0"/>
              <a:t> </a:t>
            </a:r>
            <a:r>
              <a:rPr lang="en-US" sz="2400" b="1" dirty="0" err="1"/>
              <a:t>الأساس</a:t>
            </a:r>
            <a:r>
              <a:rPr lang="en-US" sz="2400" b="1" dirty="0"/>
              <a:t> </a:t>
            </a:r>
            <a:r>
              <a:rPr lang="en-US" sz="2400" b="1" dirty="0" err="1"/>
              <a:t>للقيادة</a:t>
            </a:r>
            <a:r>
              <a:rPr lang="en-US" sz="2400" b="1" dirty="0"/>
              <a:t> </a:t>
            </a:r>
            <a:r>
              <a:rPr lang="en-US" sz="2400" b="1" dirty="0" err="1"/>
              <a:t>ذات</a:t>
            </a:r>
            <a:r>
              <a:rPr lang="en-US" sz="2400" b="1" dirty="0"/>
              <a:t> </a:t>
            </a:r>
            <a:r>
              <a:rPr lang="en-US" sz="2400" b="1" dirty="0" err="1"/>
              <a:t>التأثير</a:t>
            </a:r>
            <a:r>
              <a:rPr lang="en-US" sz="2400" b="1" dirty="0"/>
              <a:t>.</a:t>
            </a:r>
          </a:p>
        </p:txBody>
      </p:sp>
    </p:spTree>
    <p:extLst>
      <p:ext uri="{BB962C8B-B14F-4D97-AF65-F5344CB8AC3E}">
        <p14:creationId xmlns:p14="http://schemas.microsoft.com/office/powerpoint/2010/main" val="221171212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41238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295321" y="390107"/>
            <a:ext cx="7042312" cy="892552"/>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Leading Effectively</a:t>
            </a:r>
          </a:p>
          <a:p>
            <a:r>
              <a:rPr lang="en-US" sz="2400" b="1" dirty="0">
                <a:solidFill>
                  <a:srgbClr val="FF9518"/>
                </a:solidFill>
                <a:latin typeface="Tajawal Medium" panose="00000600000000000000" pitchFamily="2" charset="-78"/>
                <a:cs typeface="Tajawal Medium" panose="00000600000000000000" pitchFamily="2" charset="-78"/>
              </a:rPr>
              <a:t>The 70-20-10 Rule for Leadership Development</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W4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5F33266E-82F5-97D6-664A-65717445984D}"/>
              </a:ext>
            </a:extLst>
          </p:cNvPr>
          <p:cNvSpPr txBox="1"/>
          <p:nvPr/>
        </p:nvSpPr>
        <p:spPr>
          <a:xfrm>
            <a:off x="1245403" y="1189156"/>
            <a:ext cx="10588622" cy="1553054"/>
          </a:xfrm>
          <a:prstGeom prst="rect">
            <a:avLst/>
          </a:prstGeom>
          <a:noFill/>
        </p:spPr>
        <p:txBody>
          <a:bodyPr wrap="square" rtlCol="0">
            <a:spAutoFit/>
          </a:bodyPr>
          <a:lstStyle/>
          <a:p>
            <a:pPr marL="974725" indent="-457200" algn="just">
              <a:lnSpc>
                <a:spcPct val="1500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The 70-20-10 rule reveals that individuals tend to learn 70% of their knowledge from challenging experiences and assignments, 20% from developmental relationships, and 10% from coursework and training. </a:t>
            </a:r>
          </a:p>
        </p:txBody>
      </p:sp>
      <p:pic>
        <p:nvPicPr>
          <p:cNvPr id="10" name="Picture 9" descr="Infographic: 3 Types of Experiences That Impact Executive Development — The 70-20-10 Rule">
            <a:hlinkClick r:id="rId6"/>
            <a:extLst>
              <a:ext uri="{FF2B5EF4-FFF2-40B4-BE49-F238E27FC236}">
                <a16:creationId xmlns:a16="http://schemas.microsoft.com/office/drawing/2014/main" id="{F3E8BA44-64AF-562A-DE2C-CB32F88CBAC2}"/>
              </a:ext>
            </a:extLst>
          </p:cNvPr>
          <p:cNvPicPr>
            <a:picLocks noChangeAspect="1"/>
          </p:cNvPicPr>
          <p:nvPr/>
        </p:nvPicPr>
        <p:blipFill>
          <a:blip r:embed="rId7">
            <a:extLst>
              <a:ext uri="{BEBA8EAE-BF5A-486C-A8C5-ECC9F3942E4B}">
                <a14:imgProps xmlns:a14="http://schemas.microsoft.com/office/drawing/2010/main">
                  <a14:imgLayer r:embed="rId8">
                    <a14:imgEffect>
                      <a14:sharpenSoften amount="25000"/>
                    </a14:imgEffect>
                    <a14:imgEffect>
                      <a14:colorTemperature colorTemp="7200"/>
                    </a14:imgEffect>
                  </a14:imgLayer>
                </a14:imgProps>
              </a:ext>
              <a:ext uri="{28A0092B-C50C-407E-A947-70E740481C1C}">
                <a14:useLocalDpi xmlns:a14="http://schemas.microsoft.com/office/drawing/2010/main" val="0"/>
              </a:ext>
            </a:extLst>
          </a:blip>
          <a:srcRect/>
          <a:stretch>
            <a:fillRect/>
          </a:stretch>
        </p:blipFill>
        <p:spPr bwMode="auto">
          <a:xfrm>
            <a:off x="6179134" y="2974999"/>
            <a:ext cx="5677325" cy="2838663"/>
          </a:xfrm>
          <a:prstGeom prst="rect">
            <a:avLst/>
          </a:prstGeom>
          <a:ln w="38100" cap="sq">
            <a:solidFill>
              <a:srgbClr val="00C4AD"/>
            </a:solidFill>
            <a:prstDash val="solid"/>
            <a:miter lim="800000"/>
          </a:ln>
          <a:effectLst>
            <a:outerShdw blurRad="50800" dist="38100" dir="2700000" algn="tl" rotWithShape="0">
              <a:srgbClr val="000000">
                <a:alpha val="43000"/>
              </a:srgbClr>
            </a:outerShdw>
          </a:effectLst>
        </p:spPr>
      </p:pic>
      <p:sp>
        <p:nvSpPr>
          <p:cNvPr id="12" name="TextBox 11">
            <a:extLst>
              <a:ext uri="{FF2B5EF4-FFF2-40B4-BE49-F238E27FC236}">
                <a16:creationId xmlns:a16="http://schemas.microsoft.com/office/drawing/2014/main" id="{64DAA490-217F-5DBE-28FE-C6B1D5A8297B}"/>
              </a:ext>
            </a:extLst>
          </p:cNvPr>
          <p:cNvSpPr txBox="1"/>
          <p:nvPr/>
        </p:nvSpPr>
        <p:spPr>
          <a:xfrm>
            <a:off x="1262952" y="2780683"/>
            <a:ext cx="4699967" cy="3336876"/>
          </a:xfrm>
          <a:prstGeom prst="rect">
            <a:avLst/>
          </a:prstGeom>
          <a:noFill/>
        </p:spPr>
        <p:txBody>
          <a:bodyPr wrap="square" rtlCol="0">
            <a:spAutoFit/>
          </a:bodyPr>
          <a:lstStyle/>
          <a:p>
            <a:pPr marL="974725" indent="-457200" algn="just">
              <a:lnSpc>
                <a:spcPts val="32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Skilled training specialists can help an organization establish a shared knowledge base and align its members with respect to a common leadership vision and the 70-20-10 rule.</a:t>
            </a:r>
            <a:endParaRPr lang="en-US" sz="2200" b="1" dirty="0">
              <a:solidFill>
                <a:srgbClr val="C00000"/>
              </a:solidFill>
              <a:latin typeface="Tajawal ExtraBold" panose="00000800000000000000" pitchFamily="2" charset="-78"/>
              <a:cs typeface="Tajawal ExtraBold" panose="00000800000000000000" pitchFamily="2" charset="-78"/>
            </a:endParaRPr>
          </a:p>
        </p:txBody>
      </p:sp>
    </p:spTree>
    <p:extLst>
      <p:ext uri="{BB962C8B-B14F-4D97-AF65-F5344CB8AC3E}">
        <p14:creationId xmlns:p14="http://schemas.microsoft.com/office/powerpoint/2010/main" val="192337084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9" name="Rectangle 73">
            <a:extLst>
              <a:ext uri="{FF2B5EF4-FFF2-40B4-BE49-F238E27FC236}">
                <a16:creationId xmlns:a16="http://schemas.microsoft.com/office/drawing/2014/main" id="{398F3DEE-0E56-499F-AFAE-C2DA7C2C81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1" name="Rectangle 75">
            <a:extLst>
              <a:ext uri="{FF2B5EF4-FFF2-40B4-BE49-F238E27FC236}">
                <a16:creationId xmlns:a16="http://schemas.microsoft.com/office/drawing/2014/main" id="{E85CCF60-79A2-440A-86A2-1A64A59F7B5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7539" y="1417538"/>
            <a:ext cx="6875818" cy="4040744"/>
          </a:xfrm>
          <a:prstGeom prst="rect">
            <a:avLst/>
          </a:prstGeom>
          <a:gradFill>
            <a:gsLst>
              <a:gs pos="11000">
                <a:srgbClr val="000000"/>
              </a:gs>
              <a:gs pos="100000">
                <a:schemeClr val="accent1">
                  <a:lumMod val="75000"/>
                </a:schemeClr>
              </a:gs>
            </a:gsLst>
            <a:lin ang="18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8" name="Rectangle 77">
            <a:extLst>
              <a:ext uri="{FF2B5EF4-FFF2-40B4-BE49-F238E27FC236}">
                <a16:creationId xmlns:a16="http://schemas.microsoft.com/office/drawing/2014/main" id="{3F2162BA-EECD-43E0-99D9-C00B19482E5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57200" y="8482"/>
            <a:ext cx="3568276" cy="6858000"/>
          </a:xfrm>
          <a:prstGeom prst="rect">
            <a:avLst/>
          </a:prstGeom>
          <a:gradFill>
            <a:gsLst>
              <a:gs pos="0">
                <a:schemeClr val="accent1">
                  <a:alpha val="32000"/>
                </a:schemeClr>
              </a:gs>
              <a:gs pos="70000">
                <a:srgbClr val="000000">
                  <a:alpha val="0"/>
                </a:srgbClr>
              </a:gs>
            </a:gsLst>
            <a:lin ang="6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0" name="Freeform: Shape 79">
            <a:extLst>
              <a:ext uri="{FF2B5EF4-FFF2-40B4-BE49-F238E27FC236}">
                <a16:creationId xmlns:a16="http://schemas.microsoft.com/office/drawing/2014/main" id="{160DB805-F71F-46BB-A8CC-74F6D8306F9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6097846">
            <a:off x="-747355" y="1201312"/>
            <a:ext cx="4808302" cy="4088666"/>
          </a:xfrm>
          <a:custGeom>
            <a:avLst/>
            <a:gdLst>
              <a:gd name="connsiteX0" fmla="*/ 48844 w 4808302"/>
              <a:gd name="connsiteY0" fmla="*/ 2888671 h 4088666"/>
              <a:gd name="connsiteX1" fmla="*/ 0 w 4808302"/>
              <a:gd name="connsiteY1" fmla="*/ 2404151 h 4088666"/>
              <a:gd name="connsiteX2" fmla="*/ 2404151 w 4808302"/>
              <a:gd name="connsiteY2" fmla="*/ 0 h 4088666"/>
              <a:gd name="connsiteX3" fmla="*/ 4808302 w 4808302"/>
              <a:gd name="connsiteY3" fmla="*/ 2404151 h 4088666"/>
              <a:gd name="connsiteX4" fmla="*/ 4700216 w 4808302"/>
              <a:gd name="connsiteY4" fmla="*/ 3119072 h 4088666"/>
              <a:gd name="connsiteX5" fmla="*/ 4643143 w 4808302"/>
              <a:gd name="connsiteY5" fmla="*/ 3275009 h 4088666"/>
              <a:gd name="connsiteX6" fmla="*/ 690093 w 4808302"/>
              <a:gd name="connsiteY6" fmla="*/ 4088666 h 4088666"/>
              <a:gd name="connsiteX7" fmla="*/ 548991 w 4808302"/>
              <a:gd name="connsiteY7" fmla="*/ 3933414 h 4088666"/>
              <a:gd name="connsiteX8" fmla="*/ 48844 w 4808302"/>
              <a:gd name="connsiteY8" fmla="*/ 2888671 h 40886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808302" h="4088666">
                <a:moveTo>
                  <a:pt x="48844" y="2888671"/>
                </a:moveTo>
                <a:cubicBezTo>
                  <a:pt x="16818" y="2732167"/>
                  <a:pt x="0" y="2570123"/>
                  <a:pt x="0" y="2404151"/>
                </a:cubicBezTo>
                <a:cubicBezTo>
                  <a:pt x="0" y="1076375"/>
                  <a:pt x="1076375" y="0"/>
                  <a:pt x="2404151" y="0"/>
                </a:cubicBezTo>
                <a:cubicBezTo>
                  <a:pt x="3731927" y="0"/>
                  <a:pt x="4808302" y="1076375"/>
                  <a:pt x="4808302" y="2404151"/>
                </a:cubicBezTo>
                <a:cubicBezTo>
                  <a:pt x="4808302" y="2653109"/>
                  <a:pt x="4770461" y="2893229"/>
                  <a:pt x="4700216" y="3119072"/>
                </a:cubicBezTo>
                <a:lnTo>
                  <a:pt x="4643143" y="3275009"/>
                </a:lnTo>
                <a:lnTo>
                  <a:pt x="690093" y="4088666"/>
                </a:lnTo>
                <a:lnTo>
                  <a:pt x="548991" y="3933414"/>
                </a:lnTo>
                <a:cubicBezTo>
                  <a:pt x="304015" y="3636572"/>
                  <a:pt x="128908" y="3279932"/>
                  <a:pt x="48844" y="2888671"/>
                </a:cubicBezTo>
                <a:close/>
              </a:path>
            </a:pathLst>
          </a:custGeom>
          <a:gradFill>
            <a:gsLst>
              <a:gs pos="39000">
                <a:schemeClr val="accent1">
                  <a:lumMod val="60000"/>
                  <a:lumOff val="40000"/>
                  <a:alpha val="0"/>
                </a:schemeClr>
              </a:gs>
              <a:gs pos="100000">
                <a:schemeClr val="accent1">
                  <a:lumMod val="75000"/>
                  <a:alpha val="26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82" name="Rectangle 81">
            <a:extLst>
              <a:ext uri="{FF2B5EF4-FFF2-40B4-BE49-F238E27FC236}">
                <a16:creationId xmlns:a16="http://schemas.microsoft.com/office/drawing/2014/main" id="{6F91054C-3439-420E-88EB-F0A5637EC5C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159565" y="2659404"/>
            <a:ext cx="4355594" cy="4040742"/>
          </a:xfrm>
          <a:prstGeom prst="rect">
            <a:avLst/>
          </a:prstGeom>
          <a:gradFill>
            <a:gsLst>
              <a:gs pos="0">
                <a:schemeClr val="accent1">
                  <a:alpha val="24000"/>
                </a:schemeClr>
              </a:gs>
              <a:gs pos="100000">
                <a:schemeClr val="accent1">
                  <a:lumMod val="50000"/>
                  <a:alpha val="0"/>
                </a:schemeClr>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p:cNvSpPr txBox="1"/>
          <p:nvPr/>
        </p:nvSpPr>
        <p:spPr>
          <a:xfrm>
            <a:off x="673740" y="2759383"/>
            <a:ext cx="2895573" cy="2834223"/>
          </a:xfrm>
          <a:prstGeom prst="rect">
            <a:avLst/>
          </a:prstGeom>
        </p:spPr>
        <p:txBody>
          <a:bodyPr vert="horz" lIns="91440" tIns="45720" rIns="91440" bIns="45720" rtlCol="0" anchor="t">
            <a:normAutofit/>
          </a:bodyPr>
          <a:lstStyle/>
          <a:p>
            <a:pPr>
              <a:lnSpc>
                <a:spcPct val="90000"/>
              </a:lnSpc>
              <a:spcBef>
                <a:spcPct val="0"/>
              </a:spcBef>
              <a:spcAft>
                <a:spcPts val="600"/>
              </a:spcAft>
            </a:pPr>
            <a:r>
              <a:rPr lang="en-US" sz="4000" b="1" dirty="0">
                <a:solidFill>
                  <a:srgbClr val="FFFFFF"/>
                </a:solidFill>
                <a:latin typeface="+mj-lt"/>
                <a:ea typeface="+mj-ea"/>
                <a:cs typeface="+mj-cs"/>
              </a:rPr>
              <a:t>W4 Lecture</a:t>
            </a:r>
          </a:p>
        </p:txBody>
      </p:sp>
      <p:pic>
        <p:nvPicPr>
          <p:cNvPr id="4" name="Picture 3"/>
          <p:cNvPicPr>
            <a:picLocks noChangeAspect="1"/>
          </p:cNvPicPr>
          <p:nvPr/>
        </p:nvPicPr>
        <p:blipFill>
          <a:blip r:embed="rId2"/>
          <a:stretch>
            <a:fillRect/>
          </a:stretch>
        </p:blipFill>
        <p:spPr>
          <a:xfrm>
            <a:off x="4459394" y="1385730"/>
            <a:ext cx="221078" cy="2503561"/>
          </a:xfrm>
          <a:prstGeom prst="rect">
            <a:avLst/>
          </a:prstGeom>
        </p:spPr>
      </p:pic>
      <p:pic>
        <p:nvPicPr>
          <p:cNvPr id="5" name="Picture 4"/>
          <p:cNvPicPr>
            <a:picLocks noChangeAspect="1"/>
          </p:cNvPicPr>
          <p:nvPr/>
        </p:nvPicPr>
        <p:blipFill>
          <a:blip r:embed="rId2"/>
          <a:stretch>
            <a:fillRect/>
          </a:stretch>
        </p:blipFill>
        <p:spPr>
          <a:xfrm>
            <a:off x="11347717" y="1338882"/>
            <a:ext cx="221078" cy="2503561"/>
          </a:xfrm>
          <a:prstGeom prst="rect">
            <a:avLst/>
          </a:prstGeom>
        </p:spPr>
      </p:pic>
      <p:pic>
        <p:nvPicPr>
          <p:cNvPr id="3" name="Picture 2"/>
          <p:cNvPicPr>
            <a:picLocks noChangeAspect="1"/>
          </p:cNvPicPr>
          <p:nvPr/>
        </p:nvPicPr>
        <p:blipFill>
          <a:blip r:embed="rId3"/>
          <a:stretch>
            <a:fillRect/>
          </a:stretch>
        </p:blipFill>
        <p:spPr>
          <a:xfrm>
            <a:off x="6640553" y="3450216"/>
            <a:ext cx="3054733" cy="63027"/>
          </a:xfrm>
          <a:prstGeom prst="rect">
            <a:avLst/>
          </a:prstGeom>
        </p:spPr>
      </p:pic>
      <p:sp>
        <p:nvSpPr>
          <p:cNvPr id="14" name="TextBox 13">
            <a:extLst>
              <a:ext uri="{FF2B5EF4-FFF2-40B4-BE49-F238E27FC236}">
                <a16:creationId xmlns:a16="http://schemas.microsoft.com/office/drawing/2014/main" id="{EB441A1F-F723-08DA-4D8E-7902181D4A1B}"/>
              </a:ext>
            </a:extLst>
          </p:cNvPr>
          <p:cNvSpPr txBox="1"/>
          <p:nvPr/>
        </p:nvSpPr>
        <p:spPr>
          <a:xfrm>
            <a:off x="4214924" y="1437181"/>
            <a:ext cx="7132793" cy="1692771"/>
          </a:xfrm>
          <a:prstGeom prst="rect">
            <a:avLst/>
          </a:prstGeom>
          <a:noFill/>
        </p:spPr>
        <p:txBody>
          <a:bodyPr wrap="square">
            <a:spAutoFit/>
          </a:bodyPr>
          <a:lstStyle/>
          <a:p>
            <a:pPr marL="517525" algn="ctr"/>
            <a:r>
              <a:rPr lang="en-US" sz="3600" b="1" dirty="0">
                <a:solidFill>
                  <a:srgbClr val="0A1F61"/>
                </a:solidFill>
                <a:latin typeface="Tajawal ExtraBold" panose="00000800000000000000" pitchFamily="2" charset="-78"/>
                <a:cs typeface="Tajawal ExtraBold" panose="00000800000000000000" pitchFamily="2" charset="-78"/>
              </a:rPr>
              <a:t>Leadership Self-Assessment Exercise 3</a:t>
            </a:r>
          </a:p>
          <a:p>
            <a:pPr marL="517525" algn="ctr"/>
            <a:r>
              <a:rPr lang="en-US" sz="3200" b="1" dirty="0">
                <a:solidFill>
                  <a:srgbClr val="C00000"/>
                </a:solidFill>
                <a:cs typeface="Tajawal ExtraBold" panose="00000800000000000000" pitchFamily="2" charset="-78"/>
              </a:rPr>
              <a:t>Do You Have Charismatic Tendencies? </a:t>
            </a:r>
          </a:p>
        </p:txBody>
      </p:sp>
      <p:pic>
        <p:nvPicPr>
          <p:cNvPr id="6" name="Picture 5">
            <a:extLst>
              <a:ext uri="{FF2B5EF4-FFF2-40B4-BE49-F238E27FC236}">
                <a16:creationId xmlns:a16="http://schemas.microsoft.com/office/drawing/2014/main" id="{3B7F1BF2-E887-4CD5-6C69-C01F9494BE8E}"/>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18334" y="102786"/>
            <a:ext cx="2756845" cy="2472193"/>
          </a:xfrm>
          <a:prstGeom prst="rect">
            <a:avLst/>
          </a:prstGeom>
          <a:solidFill>
            <a:schemeClr val="bg1">
              <a:alpha val="62000"/>
            </a:schemeClr>
          </a:solidFill>
        </p:spPr>
      </p:pic>
      <p:pic>
        <p:nvPicPr>
          <p:cNvPr id="9" name="Picture 8">
            <a:extLst>
              <a:ext uri="{FF2B5EF4-FFF2-40B4-BE49-F238E27FC236}">
                <a16:creationId xmlns:a16="http://schemas.microsoft.com/office/drawing/2014/main" id="{3B629D0A-F731-A786-A890-462D2DAA4AAD}"/>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4084135" y="3399478"/>
            <a:ext cx="7650665" cy="3295251"/>
          </a:xfrm>
          <a:prstGeom prst="rect">
            <a:avLst/>
          </a:prstGeom>
        </p:spPr>
      </p:pic>
    </p:spTree>
    <p:extLst>
      <p:ext uri="{BB962C8B-B14F-4D97-AF65-F5344CB8AC3E}">
        <p14:creationId xmlns:p14="http://schemas.microsoft.com/office/powerpoint/2010/main" val="335808712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365371" y="543490"/>
            <a:ext cx="7181774"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Leadership Self-Assessment Exercise 3</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8163" y="236724"/>
            <a:ext cx="2105063" cy="523220"/>
          </a:xfrm>
          <a:prstGeom prst="rect">
            <a:avLst/>
          </a:prstGeom>
          <a:noFill/>
        </p:spPr>
        <p:txBody>
          <a:bodyPr wrap="none" rtlCol="0">
            <a:spAutoFit/>
          </a:bodyPr>
          <a:lstStyle/>
          <a:p>
            <a:pPr algn="ctr"/>
            <a:r>
              <a:rPr lang="en-US" sz="2800" b="1" dirty="0" err="1">
                <a:solidFill>
                  <a:schemeClr val="bg1"/>
                </a:solidFill>
                <a:latin typeface="Tajawal Medium" panose="00000600000000000000" pitchFamily="2" charset="-78"/>
                <a:cs typeface="Tajawal Medium" panose="00000600000000000000" pitchFamily="2" charset="-78"/>
              </a:rPr>
              <a:t>Assesment</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112704" y="1490264"/>
            <a:ext cx="10427749" cy="3682226"/>
          </a:xfrm>
          <a:prstGeom prst="rect">
            <a:avLst/>
          </a:prstGeom>
          <a:noFill/>
        </p:spPr>
        <p:txBody>
          <a:bodyPr wrap="square" rtlCol="0">
            <a:spAutoFit/>
          </a:bodyPr>
          <a:lstStyle/>
          <a:p>
            <a:pPr algn="just">
              <a:lnSpc>
                <a:spcPct val="200000"/>
              </a:lnSpc>
            </a:pPr>
            <a:r>
              <a:rPr lang="en-US" sz="2400" b="1" dirty="0">
                <a:solidFill>
                  <a:srgbClr val="C00000"/>
                </a:solidFill>
                <a:cs typeface="Tajawal ExtraBold" panose="00000800000000000000" pitchFamily="2" charset="-78"/>
              </a:rPr>
              <a:t>Do You Have Charismatic Tendencies? </a:t>
            </a:r>
          </a:p>
          <a:p>
            <a:pPr marL="342900" indent="-342900" algn="just">
              <a:lnSpc>
                <a:spcPct val="200000"/>
              </a:lnSpc>
              <a:buFont typeface="Wingdings" panose="05000000000000000000" pitchFamily="2" charset="2"/>
              <a:buChar char="§"/>
            </a:pPr>
            <a:r>
              <a:rPr lang="en-US" sz="2400" b="1" dirty="0">
                <a:solidFill>
                  <a:srgbClr val="0A1F61"/>
                </a:solidFill>
                <a:cs typeface="Tajawal ExtraBold" panose="00000800000000000000" pitchFamily="2" charset="-78"/>
              </a:rPr>
              <a:t>Instructions: </a:t>
            </a:r>
            <a:r>
              <a:rPr lang="en-US" sz="2400" dirty="0">
                <a:solidFill>
                  <a:srgbClr val="0A1F61"/>
                </a:solidFill>
                <a:cs typeface="Tajawal ExtraBold" panose="00000800000000000000" pitchFamily="2" charset="-78"/>
              </a:rPr>
              <a:t>To investigate your charismatic tendencies, answer the questions below. This quiz devised by Prof. Jay Conger, a leadership expert at the USC school of business. If your present situation doesn't apply to the question, imagine how you would react if placed in the situation.</a:t>
            </a:r>
          </a:p>
        </p:txBody>
      </p:sp>
    </p:spTree>
    <p:extLst>
      <p:ext uri="{BB962C8B-B14F-4D97-AF65-F5344CB8AC3E}">
        <p14:creationId xmlns:p14="http://schemas.microsoft.com/office/powerpoint/2010/main" val="252344413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9" name="TextBox 8"/>
          <p:cNvSpPr txBox="1"/>
          <p:nvPr/>
        </p:nvSpPr>
        <p:spPr>
          <a:xfrm>
            <a:off x="1262952" y="1420542"/>
            <a:ext cx="10427749" cy="4708981"/>
          </a:xfrm>
          <a:prstGeom prst="rect">
            <a:avLst/>
          </a:prstGeom>
          <a:noFill/>
        </p:spPr>
        <p:txBody>
          <a:bodyPr wrap="square" rtlCol="0">
            <a:spAutoFit/>
          </a:bodyPr>
          <a:lstStyle/>
          <a:p>
            <a:pPr algn="just"/>
            <a:r>
              <a:rPr lang="en-US" sz="2800" b="1" dirty="0">
                <a:solidFill>
                  <a:srgbClr val="C00000"/>
                </a:solidFill>
                <a:cs typeface="Tajawal ExtraBold" panose="00000800000000000000" pitchFamily="2" charset="-78"/>
              </a:rPr>
              <a:t>Questions</a:t>
            </a:r>
          </a:p>
          <a:p>
            <a:pPr algn="just"/>
            <a:endParaRPr lang="en-US" sz="1000" b="1" dirty="0">
              <a:solidFill>
                <a:srgbClr val="0A1F61"/>
              </a:solidFill>
              <a:cs typeface="Tajawal ExtraBold" panose="00000800000000000000" pitchFamily="2" charset="-78"/>
            </a:endParaRPr>
          </a:p>
          <a:p>
            <a:pPr lvl="2" algn="just"/>
            <a:r>
              <a:rPr lang="en-US" sz="2800" b="1" dirty="0">
                <a:solidFill>
                  <a:srgbClr val="0A1F61"/>
                </a:solidFill>
                <a:cs typeface="Tajawal ExtraBold" panose="00000800000000000000" pitchFamily="2" charset="-78"/>
              </a:rPr>
              <a:t>1. I worry most about</a:t>
            </a:r>
          </a:p>
          <a:p>
            <a:pPr lvl="4" algn="just"/>
            <a:r>
              <a:rPr lang="en-US" sz="2800" b="1" dirty="0">
                <a:solidFill>
                  <a:srgbClr val="0A1F61"/>
                </a:solidFill>
                <a:cs typeface="Tajawal ExtraBold" panose="00000800000000000000" pitchFamily="2" charset="-78"/>
              </a:rPr>
              <a:t>a. my current competitors.</a:t>
            </a:r>
          </a:p>
          <a:p>
            <a:pPr lvl="4" algn="just"/>
            <a:r>
              <a:rPr lang="en-US" sz="2800" b="1" dirty="0">
                <a:solidFill>
                  <a:srgbClr val="0A1F61"/>
                </a:solidFill>
                <a:cs typeface="Tajawal ExtraBold" panose="00000800000000000000" pitchFamily="2" charset="-78"/>
              </a:rPr>
              <a:t>b. my future competitors.</a:t>
            </a:r>
          </a:p>
          <a:p>
            <a:pPr lvl="2" algn="just"/>
            <a:r>
              <a:rPr lang="en-US" sz="2800" b="1" dirty="0">
                <a:solidFill>
                  <a:srgbClr val="0A1F61"/>
                </a:solidFill>
                <a:cs typeface="Tajawal ExtraBold" panose="00000800000000000000" pitchFamily="2" charset="-78"/>
              </a:rPr>
              <a:t>2. I'm most at ease thinking in</a:t>
            </a:r>
          </a:p>
          <a:p>
            <a:pPr lvl="4" algn="just"/>
            <a:r>
              <a:rPr lang="en-US" sz="2800" b="1" dirty="0">
                <a:solidFill>
                  <a:srgbClr val="0A1F61"/>
                </a:solidFill>
                <a:cs typeface="Tajawal ExtraBold" panose="00000800000000000000" pitchFamily="2" charset="-78"/>
              </a:rPr>
              <a:t>a. generalities</a:t>
            </a:r>
          </a:p>
          <a:p>
            <a:pPr lvl="4" algn="just"/>
            <a:r>
              <a:rPr lang="en-US" sz="2800" b="1" dirty="0">
                <a:solidFill>
                  <a:srgbClr val="0A1F61"/>
                </a:solidFill>
                <a:cs typeface="Tajawal ExtraBold" panose="00000800000000000000" pitchFamily="2" charset="-78"/>
              </a:rPr>
              <a:t>b. specifics.</a:t>
            </a:r>
          </a:p>
          <a:p>
            <a:pPr lvl="2" algn="just"/>
            <a:r>
              <a:rPr lang="en-US" sz="2800" b="1" dirty="0">
                <a:solidFill>
                  <a:srgbClr val="0A1F61"/>
                </a:solidFill>
                <a:cs typeface="Tajawal ExtraBold" panose="00000800000000000000" pitchFamily="2" charset="-78"/>
              </a:rPr>
              <a:t>3. I tend to focus on</a:t>
            </a:r>
          </a:p>
          <a:p>
            <a:pPr lvl="3" algn="just"/>
            <a:r>
              <a:rPr lang="en-US" sz="2800" b="1" dirty="0">
                <a:solidFill>
                  <a:srgbClr val="0A1F61"/>
                </a:solidFill>
                <a:cs typeface="Tajawal ExtraBold" panose="00000800000000000000" pitchFamily="2" charset="-78"/>
              </a:rPr>
              <a:t>a. our missed opportunities.</a:t>
            </a:r>
          </a:p>
          <a:p>
            <a:pPr lvl="3" algn="just"/>
            <a:r>
              <a:rPr lang="en-US" sz="2800" b="1" dirty="0">
                <a:solidFill>
                  <a:srgbClr val="0A1F61"/>
                </a:solidFill>
                <a:cs typeface="Tajawal ExtraBold" panose="00000800000000000000" pitchFamily="2" charset="-78"/>
              </a:rPr>
              <a:t>b. opportunities we've seized.</a:t>
            </a:r>
          </a:p>
        </p:txBody>
      </p:sp>
      <p:sp>
        <p:nvSpPr>
          <p:cNvPr id="14" name="TextBox 13">
            <a:extLst>
              <a:ext uri="{FF2B5EF4-FFF2-40B4-BE49-F238E27FC236}">
                <a16:creationId xmlns:a16="http://schemas.microsoft.com/office/drawing/2014/main" id="{4313D9E3-E38C-E136-EFBE-25BCD9EEAA66}"/>
              </a:ext>
            </a:extLst>
          </p:cNvPr>
          <p:cNvSpPr txBox="1"/>
          <p:nvPr/>
        </p:nvSpPr>
        <p:spPr>
          <a:xfrm>
            <a:off x="2365371" y="543490"/>
            <a:ext cx="6981398"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Leadership Self-Assessment Exercise 3</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15" name="TextBox 14">
            <a:extLst>
              <a:ext uri="{FF2B5EF4-FFF2-40B4-BE49-F238E27FC236}">
                <a16:creationId xmlns:a16="http://schemas.microsoft.com/office/drawing/2014/main" id="{FE677A65-A88F-3FB9-CED0-4F21A6C5310F}"/>
              </a:ext>
            </a:extLst>
          </p:cNvPr>
          <p:cNvSpPr txBox="1"/>
          <p:nvPr/>
        </p:nvSpPr>
        <p:spPr>
          <a:xfrm>
            <a:off x="-38163" y="236724"/>
            <a:ext cx="2105063" cy="523220"/>
          </a:xfrm>
          <a:prstGeom prst="rect">
            <a:avLst/>
          </a:prstGeom>
          <a:noFill/>
        </p:spPr>
        <p:txBody>
          <a:bodyPr wrap="none" rtlCol="0">
            <a:spAutoFit/>
          </a:bodyPr>
          <a:lstStyle/>
          <a:p>
            <a:pPr algn="ctr"/>
            <a:r>
              <a:rPr lang="en-US" sz="2800" b="1" dirty="0" err="1">
                <a:solidFill>
                  <a:schemeClr val="bg1"/>
                </a:solidFill>
                <a:latin typeface="Tajawal Medium" panose="00000600000000000000" pitchFamily="2" charset="-78"/>
                <a:cs typeface="Tajawal Medium" panose="00000600000000000000" pitchFamily="2" charset="-78"/>
              </a:rPr>
              <a:t>Assesment</a:t>
            </a:r>
            <a:endParaRPr lang="en-US" sz="2800" b="1"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41213032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9" name="TextBox 8"/>
          <p:cNvSpPr txBox="1"/>
          <p:nvPr/>
        </p:nvSpPr>
        <p:spPr>
          <a:xfrm>
            <a:off x="1262952" y="1420542"/>
            <a:ext cx="10427749" cy="4708981"/>
          </a:xfrm>
          <a:prstGeom prst="rect">
            <a:avLst/>
          </a:prstGeom>
          <a:noFill/>
        </p:spPr>
        <p:txBody>
          <a:bodyPr wrap="square" rtlCol="0">
            <a:spAutoFit/>
          </a:bodyPr>
          <a:lstStyle/>
          <a:p>
            <a:pPr algn="just"/>
            <a:r>
              <a:rPr lang="en-US" sz="2800" b="1" dirty="0">
                <a:solidFill>
                  <a:srgbClr val="C00000"/>
                </a:solidFill>
                <a:cs typeface="Tajawal ExtraBold" panose="00000800000000000000" pitchFamily="2" charset="-78"/>
              </a:rPr>
              <a:t>Questions</a:t>
            </a:r>
          </a:p>
          <a:p>
            <a:pPr algn="just"/>
            <a:endParaRPr lang="en-US" sz="1000" b="1" dirty="0">
              <a:solidFill>
                <a:srgbClr val="0A1F61"/>
              </a:solidFill>
              <a:cs typeface="Tajawal ExtraBold" panose="00000800000000000000" pitchFamily="2" charset="-78"/>
            </a:endParaRPr>
          </a:p>
          <a:p>
            <a:pPr lvl="2" algn="just"/>
            <a:r>
              <a:rPr lang="en-US" sz="2800" b="1" dirty="0">
                <a:solidFill>
                  <a:srgbClr val="0A1F61"/>
                </a:solidFill>
                <a:cs typeface="Tajawal ExtraBold" panose="00000800000000000000" pitchFamily="2" charset="-78"/>
              </a:rPr>
              <a:t>4. I prefer to</a:t>
            </a:r>
          </a:p>
          <a:p>
            <a:pPr lvl="4" algn="just"/>
            <a:r>
              <a:rPr lang="en-US" sz="2800" b="1" dirty="0">
                <a:solidFill>
                  <a:srgbClr val="0A1F61"/>
                </a:solidFill>
                <a:cs typeface="Tajawal ExtraBold" panose="00000800000000000000" pitchFamily="2" charset="-78"/>
              </a:rPr>
              <a:t>a. promote traditions that made us great.</a:t>
            </a:r>
          </a:p>
          <a:p>
            <a:pPr lvl="4" algn="just"/>
            <a:r>
              <a:rPr lang="en-US" sz="2800" b="1" dirty="0">
                <a:solidFill>
                  <a:srgbClr val="0A1F61"/>
                </a:solidFill>
                <a:cs typeface="Tajawal ExtraBold" panose="00000800000000000000" pitchFamily="2" charset="-78"/>
              </a:rPr>
              <a:t>b. create new traditions.</a:t>
            </a:r>
          </a:p>
          <a:p>
            <a:pPr lvl="2" algn="just"/>
            <a:r>
              <a:rPr lang="en-US" sz="2800" b="1" dirty="0">
                <a:solidFill>
                  <a:srgbClr val="0A1F61"/>
                </a:solidFill>
                <a:cs typeface="Tajawal ExtraBold" panose="00000800000000000000" pitchFamily="2" charset="-78"/>
              </a:rPr>
              <a:t>5. I like to communicate an ideas via</a:t>
            </a:r>
          </a:p>
          <a:p>
            <a:pPr lvl="4" algn="just"/>
            <a:r>
              <a:rPr lang="en-US" sz="2800" b="1" dirty="0">
                <a:solidFill>
                  <a:srgbClr val="0A1F61"/>
                </a:solidFill>
                <a:cs typeface="Tajawal ExtraBold" panose="00000800000000000000" pitchFamily="2" charset="-78"/>
              </a:rPr>
              <a:t>a. a written report.</a:t>
            </a:r>
          </a:p>
          <a:p>
            <a:pPr lvl="4" algn="just"/>
            <a:r>
              <a:rPr lang="en-US" sz="2800" b="1" dirty="0">
                <a:solidFill>
                  <a:srgbClr val="0A1F61"/>
                </a:solidFill>
                <a:cs typeface="Tajawal ExtraBold" panose="00000800000000000000" pitchFamily="2" charset="-78"/>
              </a:rPr>
              <a:t>b. a one-page chart.</a:t>
            </a:r>
          </a:p>
          <a:p>
            <a:pPr lvl="2" algn="just"/>
            <a:r>
              <a:rPr lang="en-US" sz="2800" b="1" dirty="0">
                <a:solidFill>
                  <a:srgbClr val="0A1F61"/>
                </a:solidFill>
                <a:cs typeface="Tajawal ExtraBold" panose="00000800000000000000" pitchFamily="2" charset="-78"/>
              </a:rPr>
              <a:t>6. I tend to ask,</a:t>
            </a:r>
          </a:p>
          <a:p>
            <a:pPr lvl="4" algn="just"/>
            <a:r>
              <a:rPr lang="en-US" sz="2800" b="1" dirty="0">
                <a:solidFill>
                  <a:srgbClr val="0A1F61"/>
                </a:solidFill>
                <a:cs typeface="Tajawal ExtraBold" panose="00000800000000000000" pitchFamily="2" charset="-78"/>
              </a:rPr>
              <a:t>a. "How can we do this better?"</a:t>
            </a:r>
          </a:p>
          <a:p>
            <a:pPr lvl="4" algn="just"/>
            <a:r>
              <a:rPr lang="en-US" sz="2800" b="1" dirty="0">
                <a:solidFill>
                  <a:srgbClr val="0A1F61"/>
                </a:solidFill>
                <a:cs typeface="Tajawal ExtraBold" panose="00000800000000000000" pitchFamily="2" charset="-78"/>
              </a:rPr>
              <a:t>b. "Why are we doing this?"</a:t>
            </a:r>
          </a:p>
        </p:txBody>
      </p:sp>
      <p:sp>
        <p:nvSpPr>
          <p:cNvPr id="14" name="TextBox 13">
            <a:extLst>
              <a:ext uri="{FF2B5EF4-FFF2-40B4-BE49-F238E27FC236}">
                <a16:creationId xmlns:a16="http://schemas.microsoft.com/office/drawing/2014/main" id="{4313D9E3-E38C-E136-EFBE-25BCD9EEAA66}"/>
              </a:ext>
            </a:extLst>
          </p:cNvPr>
          <p:cNvSpPr txBox="1"/>
          <p:nvPr/>
        </p:nvSpPr>
        <p:spPr>
          <a:xfrm>
            <a:off x="2365371" y="543490"/>
            <a:ext cx="6981398"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Leadership Self-Assessment Exercise 3</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15" name="TextBox 14">
            <a:extLst>
              <a:ext uri="{FF2B5EF4-FFF2-40B4-BE49-F238E27FC236}">
                <a16:creationId xmlns:a16="http://schemas.microsoft.com/office/drawing/2014/main" id="{FE677A65-A88F-3FB9-CED0-4F21A6C5310F}"/>
              </a:ext>
            </a:extLst>
          </p:cNvPr>
          <p:cNvSpPr txBox="1"/>
          <p:nvPr/>
        </p:nvSpPr>
        <p:spPr>
          <a:xfrm>
            <a:off x="-38163" y="236724"/>
            <a:ext cx="2105063" cy="523220"/>
          </a:xfrm>
          <a:prstGeom prst="rect">
            <a:avLst/>
          </a:prstGeom>
          <a:noFill/>
        </p:spPr>
        <p:txBody>
          <a:bodyPr wrap="none" rtlCol="0">
            <a:spAutoFit/>
          </a:bodyPr>
          <a:lstStyle/>
          <a:p>
            <a:pPr algn="ctr"/>
            <a:r>
              <a:rPr lang="en-US" sz="2800" b="1" dirty="0" err="1">
                <a:solidFill>
                  <a:schemeClr val="bg1"/>
                </a:solidFill>
                <a:latin typeface="Tajawal Medium" panose="00000600000000000000" pitchFamily="2" charset="-78"/>
                <a:cs typeface="Tajawal Medium" panose="00000600000000000000" pitchFamily="2" charset="-78"/>
              </a:rPr>
              <a:t>Assesment</a:t>
            </a:r>
            <a:endParaRPr lang="en-US" sz="2800" b="1"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74870453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6305502"/>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9" name="TextBox 8"/>
          <p:cNvSpPr txBox="1"/>
          <p:nvPr/>
        </p:nvSpPr>
        <p:spPr>
          <a:xfrm>
            <a:off x="1476708" y="1303434"/>
            <a:ext cx="10427749" cy="5109091"/>
          </a:xfrm>
          <a:prstGeom prst="rect">
            <a:avLst/>
          </a:prstGeom>
          <a:noFill/>
        </p:spPr>
        <p:txBody>
          <a:bodyPr wrap="square" rtlCol="0">
            <a:spAutoFit/>
          </a:bodyPr>
          <a:lstStyle/>
          <a:p>
            <a:pPr algn="just"/>
            <a:r>
              <a:rPr lang="en-US" sz="2800" b="1" dirty="0">
                <a:solidFill>
                  <a:srgbClr val="C00000"/>
                </a:solidFill>
                <a:cs typeface="Tajawal ExtraBold" panose="00000800000000000000" pitchFamily="2" charset="-78"/>
              </a:rPr>
              <a:t>Questions</a:t>
            </a:r>
            <a:endParaRPr lang="en-US" sz="1000" b="1" dirty="0">
              <a:solidFill>
                <a:srgbClr val="0A1F61"/>
              </a:solidFill>
              <a:cs typeface="Tajawal ExtraBold" panose="00000800000000000000" pitchFamily="2" charset="-78"/>
            </a:endParaRPr>
          </a:p>
          <a:p>
            <a:pPr lvl="2" algn="just"/>
            <a:r>
              <a:rPr lang="en-US" sz="2400" b="1" dirty="0">
                <a:solidFill>
                  <a:srgbClr val="0A1F61"/>
                </a:solidFill>
                <a:cs typeface="Tajawal ExtraBold" panose="00000800000000000000" pitchFamily="2" charset="-78"/>
              </a:rPr>
              <a:t>7. I believe</a:t>
            </a:r>
          </a:p>
          <a:p>
            <a:pPr lvl="4" algn="just"/>
            <a:r>
              <a:rPr lang="en-US" sz="2400" b="1" dirty="0">
                <a:solidFill>
                  <a:srgbClr val="0A1F61"/>
                </a:solidFill>
                <a:cs typeface="Tajawal ExtraBold" panose="00000800000000000000" pitchFamily="2" charset="-78"/>
              </a:rPr>
              <a:t>a. there's always a way to minimize risk.</a:t>
            </a:r>
          </a:p>
          <a:p>
            <a:pPr lvl="4" algn="just"/>
            <a:r>
              <a:rPr lang="en-US" sz="2400" b="1" dirty="0">
                <a:solidFill>
                  <a:srgbClr val="0A1F61"/>
                </a:solidFill>
                <a:cs typeface="Tajawal ExtraBold" panose="00000800000000000000" pitchFamily="2" charset="-78"/>
              </a:rPr>
              <a:t>b. some risks are too great.</a:t>
            </a:r>
          </a:p>
          <a:p>
            <a:pPr lvl="2" algn="just"/>
            <a:r>
              <a:rPr lang="en-US" sz="2400" b="1" dirty="0">
                <a:solidFill>
                  <a:srgbClr val="0A1F61"/>
                </a:solidFill>
                <a:cs typeface="Tajawal ExtraBold" panose="00000800000000000000" pitchFamily="2" charset="-78"/>
              </a:rPr>
              <a:t>8. When I disagree with my boss, I typically</a:t>
            </a:r>
          </a:p>
          <a:p>
            <a:pPr lvl="4" algn="just"/>
            <a:r>
              <a:rPr lang="en-US" sz="2400" b="1" dirty="0">
                <a:solidFill>
                  <a:srgbClr val="0A1F61"/>
                </a:solidFill>
                <a:cs typeface="Tajawal ExtraBold" panose="00000800000000000000" pitchFamily="2" charset="-78"/>
              </a:rPr>
              <a:t>a. coax him/her nicely to alter his/her view.</a:t>
            </a:r>
          </a:p>
          <a:p>
            <a:pPr lvl="4" algn="just"/>
            <a:r>
              <a:rPr lang="en-US" sz="2400" b="1" dirty="0">
                <a:solidFill>
                  <a:srgbClr val="0A1F61"/>
                </a:solidFill>
                <a:cs typeface="Tajawal ExtraBold" panose="00000800000000000000" pitchFamily="2" charset="-78"/>
              </a:rPr>
              <a:t>b. bluntly tell him/her, "You're wrong."</a:t>
            </a:r>
          </a:p>
          <a:p>
            <a:pPr lvl="2" algn="just"/>
            <a:r>
              <a:rPr lang="en-US" sz="2400" b="1" dirty="0">
                <a:solidFill>
                  <a:srgbClr val="0A1F61"/>
                </a:solidFill>
                <a:cs typeface="Tajawal ExtraBold" panose="00000800000000000000" pitchFamily="2" charset="-78"/>
              </a:rPr>
              <a:t>9. I tend to sway people by using</a:t>
            </a:r>
          </a:p>
          <a:p>
            <a:pPr lvl="4" algn="just"/>
            <a:r>
              <a:rPr lang="en-US" sz="2400" b="1" dirty="0">
                <a:solidFill>
                  <a:srgbClr val="0A1F61"/>
                </a:solidFill>
                <a:cs typeface="Tajawal ExtraBold" panose="00000800000000000000" pitchFamily="2" charset="-78"/>
              </a:rPr>
              <a:t>a. emotion.</a:t>
            </a:r>
          </a:p>
          <a:p>
            <a:pPr lvl="4" algn="just"/>
            <a:r>
              <a:rPr lang="en-US" sz="2400" b="1" dirty="0">
                <a:solidFill>
                  <a:srgbClr val="0A1F61"/>
                </a:solidFill>
                <a:cs typeface="Tajawal ExtraBold" panose="00000800000000000000" pitchFamily="2" charset="-78"/>
              </a:rPr>
              <a:t>b. logic.</a:t>
            </a:r>
          </a:p>
          <a:p>
            <a:pPr marL="795338" lvl="4" indent="60325" algn="just"/>
            <a:r>
              <a:rPr lang="en-US" sz="2400" b="1" dirty="0">
                <a:solidFill>
                  <a:srgbClr val="0A1F61"/>
                </a:solidFill>
                <a:cs typeface="Tajawal ExtraBold" panose="00000800000000000000" pitchFamily="2" charset="-78"/>
              </a:rPr>
              <a:t>10. I think this quiz is</a:t>
            </a:r>
          </a:p>
          <a:p>
            <a:pPr lvl="4" algn="just"/>
            <a:r>
              <a:rPr lang="en-US" sz="2400" b="1" dirty="0">
                <a:solidFill>
                  <a:srgbClr val="0A1F61"/>
                </a:solidFill>
                <a:cs typeface="Tajawal ExtraBold" panose="00000800000000000000" pitchFamily="2" charset="-78"/>
              </a:rPr>
              <a:t>a. ridiculous.</a:t>
            </a:r>
          </a:p>
          <a:p>
            <a:pPr lvl="4" algn="just"/>
            <a:r>
              <a:rPr lang="en-US" sz="2400" b="1" dirty="0">
                <a:solidFill>
                  <a:srgbClr val="0A1F61"/>
                </a:solidFill>
                <a:cs typeface="Tajawal ExtraBold" panose="00000800000000000000" pitchFamily="2" charset="-78"/>
              </a:rPr>
              <a:t>b. fascinating.</a:t>
            </a:r>
          </a:p>
        </p:txBody>
      </p:sp>
      <p:sp>
        <p:nvSpPr>
          <p:cNvPr id="14" name="TextBox 13">
            <a:extLst>
              <a:ext uri="{FF2B5EF4-FFF2-40B4-BE49-F238E27FC236}">
                <a16:creationId xmlns:a16="http://schemas.microsoft.com/office/drawing/2014/main" id="{4313D9E3-E38C-E136-EFBE-25BCD9EEAA66}"/>
              </a:ext>
            </a:extLst>
          </p:cNvPr>
          <p:cNvSpPr txBox="1"/>
          <p:nvPr/>
        </p:nvSpPr>
        <p:spPr>
          <a:xfrm>
            <a:off x="2365371" y="543490"/>
            <a:ext cx="6981398"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Leadership Self-Assessment Exercise 3</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15" name="TextBox 14">
            <a:extLst>
              <a:ext uri="{FF2B5EF4-FFF2-40B4-BE49-F238E27FC236}">
                <a16:creationId xmlns:a16="http://schemas.microsoft.com/office/drawing/2014/main" id="{FE677A65-A88F-3FB9-CED0-4F21A6C5310F}"/>
              </a:ext>
            </a:extLst>
          </p:cNvPr>
          <p:cNvSpPr txBox="1"/>
          <p:nvPr/>
        </p:nvSpPr>
        <p:spPr>
          <a:xfrm>
            <a:off x="-38163" y="236724"/>
            <a:ext cx="2105063" cy="523220"/>
          </a:xfrm>
          <a:prstGeom prst="rect">
            <a:avLst/>
          </a:prstGeom>
          <a:noFill/>
        </p:spPr>
        <p:txBody>
          <a:bodyPr wrap="none" rtlCol="0">
            <a:spAutoFit/>
          </a:bodyPr>
          <a:lstStyle/>
          <a:p>
            <a:pPr algn="ctr"/>
            <a:r>
              <a:rPr lang="en-US" sz="2800" b="1" dirty="0" err="1">
                <a:solidFill>
                  <a:schemeClr val="bg1"/>
                </a:solidFill>
                <a:latin typeface="Tajawal Medium" panose="00000600000000000000" pitchFamily="2" charset="-78"/>
                <a:cs typeface="Tajawal Medium" panose="00000600000000000000" pitchFamily="2" charset="-78"/>
              </a:rPr>
              <a:t>Assesment</a:t>
            </a:r>
            <a:endParaRPr lang="en-US" sz="2800" b="1"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26319119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9" name="TextBox 8"/>
          <p:cNvSpPr txBox="1"/>
          <p:nvPr/>
        </p:nvSpPr>
        <p:spPr>
          <a:xfrm>
            <a:off x="1112704" y="1490264"/>
            <a:ext cx="10427749" cy="4016484"/>
          </a:xfrm>
          <a:prstGeom prst="rect">
            <a:avLst/>
          </a:prstGeom>
          <a:noFill/>
        </p:spPr>
        <p:txBody>
          <a:bodyPr wrap="square" rtlCol="0">
            <a:spAutoFit/>
          </a:bodyPr>
          <a:lstStyle/>
          <a:p>
            <a:pPr algn="just"/>
            <a:r>
              <a:rPr lang="en-US" sz="2800" b="1" dirty="0">
                <a:solidFill>
                  <a:srgbClr val="C00000"/>
                </a:solidFill>
                <a:cs typeface="Tajawal ExtraBold" panose="00000800000000000000" pitchFamily="2" charset="-78"/>
              </a:rPr>
              <a:t>Do You Have Charismatic Tendencies? </a:t>
            </a:r>
          </a:p>
          <a:p>
            <a:pPr algn="just"/>
            <a:endParaRPr lang="en-US" sz="1100" b="1" dirty="0">
              <a:solidFill>
                <a:srgbClr val="0A1F61"/>
              </a:solidFill>
              <a:cs typeface="Tajawal ExtraBold" panose="00000800000000000000" pitchFamily="2" charset="-78"/>
            </a:endParaRPr>
          </a:p>
          <a:p>
            <a:pPr marL="342900" indent="-342900" algn="just">
              <a:buFont typeface="Wingdings" panose="05000000000000000000" pitchFamily="2" charset="2"/>
              <a:buChar char="§"/>
            </a:pPr>
            <a:r>
              <a:rPr lang="en-US" sz="2400" b="1" dirty="0">
                <a:solidFill>
                  <a:srgbClr val="0A1F61"/>
                </a:solidFill>
                <a:cs typeface="Tajawal ExtraBold" panose="00000800000000000000" pitchFamily="2" charset="-78"/>
              </a:rPr>
              <a:t>10 Questions </a:t>
            </a:r>
          </a:p>
          <a:p>
            <a:pPr marL="342900" indent="-342900" algn="just">
              <a:buFont typeface="Wingdings" panose="05000000000000000000" pitchFamily="2" charset="2"/>
              <a:buChar char="§"/>
            </a:pPr>
            <a:r>
              <a:rPr lang="en-US" sz="2400" b="1" dirty="0">
                <a:solidFill>
                  <a:srgbClr val="0A1F61"/>
                </a:solidFill>
                <a:cs typeface="Tajawal ExtraBold" panose="00000800000000000000" pitchFamily="2" charset="-78"/>
              </a:rPr>
              <a:t>Scoring and interpretation: </a:t>
            </a:r>
          </a:p>
          <a:p>
            <a:r>
              <a:rPr lang="en-US" sz="2400" b="1" dirty="0">
                <a:solidFill>
                  <a:srgbClr val="0A1F61"/>
                </a:solidFill>
                <a:cs typeface="Tajawal ExtraBold" panose="00000800000000000000" pitchFamily="2" charset="-78"/>
              </a:rPr>
              <a:t>Answers:</a:t>
            </a:r>
          </a:p>
          <a:p>
            <a:r>
              <a:rPr lang="en-US" sz="2400" dirty="0">
                <a:solidFill>
                  <a:srgbClr val="0A1F61"/>
                </a:solidFill>
                <a:cs typeface="Tajawal ExtraBold" panose="00000800000000000000" pitchFamily="2" charset="-78"/>
              </a:rPr>
              <a:t>1. b; 2. a; 3. a; 4. b; 5. b;</a:t>
            </a:r>
          </a:p>
          <a:p>
            <a:r>
              <a:rPr lang="en-US" sz="2400" dirty="0">
                <a:solidFill>
                  <a:srgbClr val="0A1F61"/>
                </a:solidFill>
                <a:cs typeface="Tajawal ExtraBold" panose="00000800000000000000" pitchFamily="2" charset="-78"/>
              </a:rPr>
              <a:t>6. b, 7. a; 8. b; 9. a; 10. b</a:t>
            </a:r>
          </a:p>
          <a:p>
            <a:endParaRPr lang="en-US" sz="2400" dirty="0">
              <a:solidFill>
                <a:srgbClr val="0A1F61"/>
              </a:solidFill>
              <a:cs typeface="Tajawal ExtraBold" panose="00000800000000000000" pitchFamily="2" charset="-78"/>
            </a:endParaRPr>
          </a:p>
          <a:p>
            <a:r>
              <a:rPr lang="en-US" sz="2400" dirty="0">
                <a:solidFill>
                  <a:srgbClr val="0A1F61"/>
                </a:solidFill>
                <a:cs typeface="Tajawal ExtraBold" panose="00000800000000000000" pitchFamily="2" charset="-78"/>
              </a:rPr>
              <a:t>If you responded this way to 4 or fewer questions, you probably don't have much charisma. </a:t>
            </a:r>
          </a:p>
          <a:p>
            <a:r>
              <a:rPr lang="en-US" sz="2400" dirty="0">
                <a:solidFill>
                  <a:srgbClr val="0A1F61"/>
                </a:solidFill>
                <a:cs typeface="Tajawal ExtraBold" panose="00000800000000000000" pitchFamily="2" charset="-78"/>
              </a:rPr>
              <a:t>7 or more? You ooze it!</a:t>
            </a:r>
            <a:endParaRPr lang="en-US" sz="2400" b="1" dirty="0">
              <a:solidFill>
                <a:srgbClr val="0A1F61"/>
              </a:solidFill>
              <a:cs typeface="Tajawal ExtraBold" panose="00000800000000000000" pitchFamily="2" charset="-78"/>
            </a:endParaRPr>
          </a:p>
        </p:txBody>
      </p:sp>
      <p:sp>
        <p:nvSpPr>
          <p:cNvPr id="19" name="TextBox 18">
            <a:extLst>
              <a:ext uri="{FF2B5EF4-FFF2-40B4-BE49-F238E27FC236}">
                <a16:creationId xmlns:a16="http://schemas.microsoft.com/office/drawing/2014/main" id="{3AF20B17-F0B9-DB5D-2828-DBF8F2E1A77B}"/>
              </a:ext>
            </a:extLst>
          </p:cNvPr>
          <p:cNvSpPr txBox="1"/>
          <p:nvPr/>
        </p:nvSpPr>
        <p:spPr>
          <a:xfrm>
            <a:off x="2365371" y="543490"/>
            <a:ext cx="6981398"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Leadership Self-Assessment Exercise 3</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20" name="TextBox 19">
            <a:extLst>
              <a:ext uri="{FF2B5EF4-FFF2-40B4-BE49-F238E27FC236}">
                <a16:creationId xmlns:a16="http://schemas.microsoft.com/office/drawing/2014/main" id="{0F8204DB-09B9-F120-FAED-110CD4941DDC}"/>
              </a:ext>
            </a:extLst>
          </p:cNvPr>
          <p:cNvSpPr txBox="1"/>
          <p:nvPr/>
        </p:nvSpPr>
        <p:spPr>
          <a:xfrm>
            <a:off x="-38163" y="236724"/>
            <a:ext cx="2105063" cy="523220"/>
          </a:xfrm>
          <a:prstGeom prst="rect">
            <a:avLst/>
          </a:prstGeom>
          <a:noFill/>
        </p:spPr>
        <p:txBody>
          <a:bodyPr wrap="none" rtlCol="0">
            <a:spAutoFit/>
          </a:bodyPr>
          <a:lstStyle/>
          <a:p>
            <a:pPr algn="ctr"/>
            <a:r>
              <a:rPr lang="en-US" sz="2800" b="1" dirty="0" err="1">
                <a:solidFill>
                  <a:schemeClr val="bg1"/>
                </a:solidFill>
                <a:latin typeface="Tajawal Medium" panose="00000600000000000000" pitchFamily="2" charset="-78"/>
                <a:cs typeface="Tajawal Medium" panose="00000600000000000000" pitchFamily="2" charset="-78"/>
              </a:rPr>
              <a:t>Assesment</a:t>
            </a:r>
            <a:endParaRPr lang="en-US" sz="2800" b="1"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4323822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108036" y="0"/>
            <a:ext cx="9533101" cy="1610200"/>
          </a:xfrm>
          <a:prstGeom prst="rect">
            <a:avLst/>
          </a:prstGeom>
        </p:spPr>
      </p:pic>
      <p:sp>
        <p:nvSpPr>
          <p:cNvPr id="7" name="TextBox 6"/>
          <p:cNvSpPr txBox="1"/>
          <p:nvPr/>
        </p:nvSpPr>
        <p:spPr>
          <a:xfrm>
            <a:off x="2650377" y="543490"/>
            <a:ext cx="3344185"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Lecture objectives</a:t>
            </a:r>
          </a:p>
        </p:txBody>
      </p:sp>
      <p:sp>
        <p:nvSpPr>
          <p:cNvPr id="8" name="TextBox 7"/>
          <p:cNvSpPr txBox="1"/>
          <p:nvPr/>
        </p:nvSpPr>
        <p:spPr>
          <a:xfrm>
            <a:off x="0" y="450480"/>
            <a:ext cx="2141933"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Conclusion</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10" name="TextBox 9">
            <a:extLst>
              <a:ext uri="{FF2B5EF4-FFF2-40B4-BE49-F238E27FC236}">
                <a16:creationId xmlns:a16="http://schemas.microsoft.com/office/drawing/2014/main" id="{DAA97EC4-BDA6-6C84-4A93-CF9080F6A591}"/>
              </a:ext>
            </a:extLst>
          </p:cNvPr>
          <p:cNvSpPr txBox="1"/>
          <p:nvPr/>
        </p:nvSpPr>
        <p:spPr>
          <a:xfrm>
            <a:off x="2141933" y="1309265"/>
            <a:ext cx="9520127" cy="5098255"/>
          </a:xfrm>
          <a:prstGeom prst="rect">
            <a:avLst/>
          </a:prstGeom>
          <a:noFill/>
        </p:spPr>
        <p:txBody>
          <a:bodyPr wrap="square" rtlCol="0">
            <a:spAutoFit/>
          </a:bodyPr>
          <a:lstStyle/>
          <a:p>
            <a:pPr algn="just"/>
            <a:r>
              <a:rPr lang="en-US" sz="2400" b="1" u="sng" dirty="0">
                <a:solidFill>
                  <a:srgbClr val="FF8C01"/>
                </a:solidFill>
                <a:latin typeface="Tajawal ExtraBold" panose="00000800000000000000" pitchFamily="2" charset="-78"/>
                <a:cs typeface="Tajawal ExtraBold" panose="00000800000000000000" pitchFamily="2" charset="-78"/>
              </a:rPr>
              <a:t>We learned about </a:t>
            </a:r>
          </a:p>
          <a:p>
            <a:pPr marL="403225" indent="-342900" algn="just">
              <a:lnSpc>
                <a:spcPts val="28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Types of Leadership </a:t>
            </a:r>
          </a:p>
          <a:p>
            <a:pPr marL="403225" indent="-342900" algn="just">
              <a:lnSpc>
                <a:spcPts val="28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Methods of leadership</a:t>
            </a:r>
          </a:p>
          <a:p>
            <a:pPr marL="403225" indent="-342900" algn="just">
              <a:lnSpc>
                <a:spcPts val="28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Theories of Leadership</a:t>
            </a:r>
          </a:p>
          <a:p>
            <a:pPr marL="860425" lvl="1" indent="-342900" algn="just">
              <a:lnSpc>
                <a:spcPts val="28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 1. The Great Man Theory</a:t>
            </a:r>
          </a:p>
          <a:p>
            <a:pPr marL="860425" lvl="1" indent="-342900" algn="just">
              <a:lnSpc>
                <a:spcPts val="28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 2. Trait Theories of Leadership</a:t>
            </a:r>
          </a:p>
          <a:p>
            <a:pPr marL="860425" lvl="1" indent="-342900" algn="just">
              <a:lnSpc>
                <a:spcPts val="28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 3. Behavioral Theories of Leadership</a:t>
            </a:r>
          </a:p>
          <a:p>
            <a:pPr marL="860425" lvl="1" indent="-342900" algn="just">
              <a:lnSpc>
                <a:spcPts val="28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4.Transactional &amp; Transformational Theories</a:t>
            </a:r>
          </a:p>
          <a:p>
            <a:pPr marL="860425" lvl="1" indent="-342900" algn="just">
              <a:lnSpc>
                <a:spcPts val="28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5.Contingency theory of leadership</a:t>
            </a:r>
          </a:p>
          <a:p>
            <a:pPr marL="860425" lvl="1" indent="-342900" algn="just">
              <a:lnSpc>
                <a:spcPts val="28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6. Neo-Charismatic Theories</a:t>
            </a:r>
          </a:p>
          <a:p>
            <a:pPr marL="463550" lvl="1" indent="-342900" algn="just">
              <a:lnSpc>
                <a:spcPts val="28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New Leaders Take Note &amp; Traps</a:t>
            </a:r>
          </a:p>
          <a:p>
            <a:pPr marL="463550" lvl="1" indent="-342900" algn="just">
              <a:lnSpc>
                <a:spcPts val="28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Leading Effectively: The 70-20-10 Rule</a:t>
            </a:r>
          </a:p>
          <a:p>
            <a:pPr marL="463550" lvl="1" indent="-342900" algn="just">
              <a:lnSpc>
                <a:spcPts val="28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Self-Assessment Exercise 3</a:t>
            </a:r>
          </a:p>
          <a:p>
            <a:pPr marL="577850" lvl="2" algn="just">
              <a:lnSpc>
                <a:spcPts val="2800"/>
              </a:lnSpc>
            </a:pPr>
            <a:r>
              <a:rPr lang="en-US" sz="2000" b="1" dirty="0">
                <a:solidFill>
                  <a:srgbClr val="0A1F61"/>
                </a:solidFill>
                <a:latin typeface="Tajawal ExtraBold" panose="00000800000000000000" pitchFamily="2" charset="-78"/>
                <a:cs typeface="Tajawal ExtraBold" panose="00000800000000000000" pitchFamily="2" charset="-78"/>
              </a:rPr>
              <a:t>Do You Have Charismatic Tendencies?</a:t>
            </a:r>
            <a:endParaRPr lang="en-US" sz="2400" b="1" dirty="0">
              <a:solidFill>
                <a:srgbClr val="0A1F61"/>
              </a:solidFill>
              <a:latin typeface="Tajawal ExtraBold" panose="00000800000000000000" pitchFamily="2" charset="-78"/>
              <a:cs typeface="Tajawal ExtraBold" panose="00000800000000000000" pitchFamily="2" charset="-78"/>
            </a:endParaRPr>
          </a:p>
        </p:txBody>
      </p:sp>
      <p:pic>
        <p:nvPicPr>
          <p:cNvPr id="12" name="Picture 11">
            <a:extLst>
              <a:ext uri="{FF2B5EF4-FFF2-40B4-BE49-F238E27FC236}">
                <a16:creationId xmlns:a16="http://schemas.microsoft.com/office/drawing/2014/main" id="{9EA46E07-EB5F-85BA-5AFD-6FBA1C643C6D}"/>
              </a:ext>
            </a:extLst>
          </p:cNvPr>
          <p:cNvPicPr>
            <a:picLocks noChangeAspect="1"/>
          </p:cNvPicPr>
          <p:nvPr/>
        </p:nvPicPr>
        <p:blipFill>
          <a:blip r:embed="rId5"/>
          <a:stretch>
            <a:fillRect/>
          </a:stretch>
        </p:blipFill>
        <p:spPr>
          <a:xfrm>
            <a:off x="2409096" y="6400347"/>
            <a:ext cx="9902229" cy="204838"/>
          </a:xfrm>
          <a:prstGeom prst="rect">
            <a:avLst/>
          </a:prstGeom>
        </p:spPr>
      </p:pic>
    </p:spTree>
    <p:extLst>
      <p:ext uri="{BB962C8B-B14F-4D97-AF65-F5344CB8AC3E}">
        <p14:creationId xmlns:p14="http://schemas.microsoft.com/office/powerpoint/2010/main" val="258188730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2" name="Picture 1" descr="Logo&#10;&#10;Description automatically generated"/>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6162998"/>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2125903"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References</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6" name="TextBox 5">
            <a:extLst>
              <a:ext uri="{FF2B5EF4-FFF2-40B4-BE49-F238E27FC236}">
                <a16:creationId xmlns:a16="http://schemas.microsoft.com/office/drawing/2014/main" id="{BAF943AB-D9B1-996B-6465-9279C73544F7}"/>
              </a:ext>
            </a:extLst>
          </p:cNvPr>
          <p:cNvSpPr txBox="1"/>
          <p:nvPr/>
        </p:nvSpPr>
        <p:spPr>
          <a:xfrm>
            <a:off x="1874165" y="1255768"/>
            <a:ext cx="9360742" cy="4893647"/>
          </a:xfrm>
          <a:prstGeom prst="rect">
            <a:avLst/>
          </a:prstGeom>
          <a:noFill/>
        </p:spPr>
        <p:txBody>
          <a:bodyPr wrap="square" rtlCol="0">
            <a:spAutoFit/>
          </a:bodyPr>
          <a:lstStyle/>
          <a:p>
            <a:pPr marL="285750" indent="-285750">
              <a:buFont typeface="Wingdings" panose="05000000000000000000" pitchFamily="2" charset="2"/>
              <a:buChar char="q"/>
            </a:pPr>
            <a:r>
              <a:rPr lang="en-US" sz="1600" dirty="0" err="1">
                <a:cs typeface="Tajawal Medium" panose="00000600000000000000" pitchFamily="2" charset="-78"/>
              </a:rPr>
              <a:t>Bli</a:t>
            </a:r>
            <a:r>
              <a:rPr lang="en-US" sz="1600" dirty="0">
                <a:cs typeface="Tajawal Medium" panose="00000600000000000000" pitchFamily="2" charset="-78"/>
              </a:rPr>
              <a:t>-Group-Wp. (2011). Leadership Course material. </a:t>
            </a:r>
            <a:r>
              <a:rPr lang="en-US" sz="1600" dirty="0" err="1">
                <a:cs typeface="Tajawal Medium" panose="00000600000000000000" pitchFamily="2" charset="-78"/>
              </a:rPr>
              <a:t>Amideast</a:t>
            </a:r>
            <a:r>
              <a:rPr lang="en-US" sz="1600" dirty="0">
                <a:cs typeface="Tajawal Medium" panose="00000600000000000000" pitchFamily="2" charset="-78"/>
              </a:rPr>
              <a:t> Egypt. Business Intelligence, Training &amp; Consulting, http://bli-group.com/ </a:t>
            </a:r>
          </a:p>
          <a:p>
            <a:pPr marL="285750" indent="-285750">
              <a:buFont typeface="Wingdings" panose="05000000000000000000" pitchFamily="2" charset="2"/>
              <a:buChar char="q"/>
            </a:pPr>
            <a:r>
              <a:rPr lang="en-US" sz="1600" dirty="0">
                <a:effectLst/>
              </a:rPr>
              <a:t>Jaiswal, S. (2022, November 30). </a:t>
            </a:r>
            <a:r>
              <a:rPr lang="en-US" sz="1600" i="1" dirty="0">
                <a:effectLst/>
              </a:rPr>
              <a:t>Leadership theories for every manager in 2022: Leadership: Emeritus India</a:t>
            </a:r>
            <a:r>
              <a:rPr lang="en-US" sz="1600" dirty="0">
                <a:effectLst/>
              </a:rPr>
              <a:t>. Emeritus. Retrieved February 11, 2023, from https://emeritus.org/in/learn/leadership-theories-for-every-manager-in-2022/ </a:t>
            </a:r>
          </a:p>
          <a:p>
            <a:pPr marL="285750" indent="-285750">
              <a:buFont typeface="Wingdings" panose="05000000000000000000" pitchFamily="2" charset="2"/>
              <a:buChar char="q"/>
            </a:pPr>
            <a:r>
              <a:rPr lang="en-US" sz="1600" dirty="0" err="1">
                <a:effectLst/>
              </a:rPr>
              <a:t>Simplilearn</a:t>
            </a:r>
            <a:r>
              <a:rPr lang="en-US" sz="1600" dirty="0">
                <a:effectLst/>
              </a:rPr>
              <a:t>. (2023, January 18). </a:t>
            </a:r>
            <a:r>
              <a:rPr lang="en-US" sz="1600" i="1" dirty="0">
                <a:effectLst/>
              </a:rPr>
              <a:t>10 major leadership theories every manager should master in 2023</a:t>
            </a:r>
            <a:r>
              <a:rPr lang="en-US" sz="1600" dirty="0">
                <a:effectLst/>
              </a:rPr>
              <a:t>. Simplilearn.com. Retrieved February 11, 2023, from https://www.simplilearn.com/top-leadership-theories-every-manager-should-know-article </a:t>
            </a:r>
          </a:p>
          <a:p>
            <a:pPr marL="285750" indent="-285750">
              <a:buFont typeface="Wingdings" panose="05000000000000000000" pitchFamily="2" charset="2"/>
              <a:buChar char="q"/>
            </a:pPr>
            <a:r>
              <a:rPr lang="en-US" sz="1600" dirty="0">
                <a:effectLst/>
              </a:rPr>
              <a:t>Carter, L. (2022, August 11). </a:t>
            </a:r>
            <a:r>
              <a:rPr lang="en-US" sz="1600" i="1" dirty="0">
                <a:effectLst/>
              </a:rPr>
              <a:t>Charismatic leadership is the most powerful way to lead</a:t>
            </a:r>
            <a:r>
              <a:rPr lang="en-US" sz="1600" dirty="0">
                <a:effectLst/>
              </a:rPr>
              <a:t>. louiscarter.com. Retrieved February 15, 2023, from https://louiscarter.com/charismatic-leadership-style/ </a:t>
            </a:r>
          </a:p>
          <a:p>
            <a:pPr marL="285750" indent="-285750">
              <a:buFont typeface="Wingdings" panose="05000000000000000000" pitchFamily="2" charset="2"/>
              <a:buChar char="q"/>
            </a:pPr>
            <a:r>
              <a:rPr lang="en-US" sz="1600" dirty="0">
                <a:effectLst/>
              </a:rPr>
              <a:t>Rita Men, L., April Yue, C., &amp; Liu, Y. (2020, May). </a:t>
            </a:r>
            <a:r>
              <a:rPr lang="en-US" sz="1600" i="1" dirty="0">
                <a:effectLst/>
              </a:rPr>
              <a:t>‘Vision, Passion, and Care:’ The Impact of Charismatic Executive Leadership Communication on Employee Trust and Support for Organizational Change</a:t>
            </a:r>
            <a:r>
              <a:rPr lang="en-US" sz="1600" dirty="0">
                <a:effectLst/>
              </a:rPr>
              <a:t>. UF College of Journalism and Communications. Retrieved February 15, 2023, from https://www.jou.ufl.edu/insights/vision-passion-and-care-the-impact-of-charismatic-executive-leadership-communication-on-employee-trust-and-support-for-organizational-change/ </a:t>
            </a:r>
          </a:p>
          <a:p>
            <a:pPr marL="285750" indent="-285750">
              <a:buFont typeface="Wingdings" panose="05000000000000000000" pitchFamily="2" charset="2"/>
              <a:buChar char="q"/>
            </a:pPr>
            <a:r>
              <a:rPr lang="en-US" sz="1600" dirty="0">
                <a:effectLst/>
              </a:rPr>
              <a:t>Robbins, S. P., Coulter, M. K., &amp; DeCenzo, D. A. (2011, August). </a:t>
            </a:r>
            <a:r>
              <a:rPr lang="en-US" sz="1600" i="1" dirty="0">
                <a:effectLst/>
              </a:rPr>
              <a:t>Fundamentals of Management </a:t>
            </a:r>
            <a:r>
              <a:rPr lang="en-US" sz="1600" dirty="0">
                <a:effectLst/>
              </a:rPr>
              <a:t>. Fundamentals Of </a:t>
            </a:r>
            <a:br>
              <a:rPr lang="en-US" sz="1600" dirty="0">
                <a:effectLst/>
              </a:rPr>
            </a:br>
            <a:r>
              <a:rPr lang="en-US" sz="1600" dirty="0">
                <a:effectLst/>
              </a:rPr>
              <a:t>Leading. Retrieved February 15, 2023, from https://arslanhelpyoucom.files.wordpress.com/2016/05/ch-02-management-functions.ppt </a:t>
            </a:r>
          </a:p>
        </p:txBody>
      </p:sp>
      <p:sp>
        <p:nvSpPr>
          <p:cNvPr id="5" name="TextBox 4">
            <a:extLst>
              <a:ext uri="{FF2B5EF4-FFF2-40B4-BE49-F238E27FC236}">
                <a16:creationId xmlns:a16="http://schemas.microsoft.com/office/drawing/2014/main" id="{05E975C6-0EC6-6740-A2B5-41459D46FA52}"/>
              </a:ext>
            </a:extLst>
          </p:cNvPr>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W4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24161291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 name="Picture 1" descr="Logo&#10;&#10;Description automatically generated"/>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15616" y="1947651"/>
            <a:ext cx="3292524" cy="2956551"/>
          </a:xfrm>
          <a:prstGeom prst="rect">
            <a:avLst/>
          </a:prstGeom>
        </p:spPr>
      </p:pic>
      <p:cxnSp>
        <p:nvCxnSpPr>
          <p:cNvPr id="98" name="Straight Connector 97">
            <a:extLst>
              <a:ext uri="{FF2B5EF4-FFF2-40B4-BE49-F238E27FC236}">
                <a16:creationId xmlns:a16="http://schemas.microsoft.com/office/drawing/2014/main" id="{1C6AAE25-BD23-41B5-AAE4-1DA5898C2ADB}"/>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654296" y="1573887"/>
            <a:ext cx="0" cy="3710227"/>
          </a:xfrm>
          <a:prstGeom prst="line">
            <a:avLst/>
          </a:prstGeom>
          <a:ln w="19050">
            <a:solidFill>
              <a:srgbClr val="DF9216"/>
            </a:solidFill>
          </a:ln>
        </p:spPr>
        <p:style>
          <a:lnRef idx="1">
            <a:schemeClr val="accent1"/>
          </a:lnRef>
          <a:fillRef idx="0">
            <a:schemeClr val="accent1"/>
          </a:fillRef>
          <a:effectRef idx="0">
            <a:schemeClr val="accent1"/>
          </a:effectRef>
          <a:fontRef idx="minor">
            <a:schemeClr val="tx1"/>
          </a:fontRef>
        </p:style>
      </p:cxnSp>
      <p:pic>
        <p:nvPicPr>
          <p:cNvPr id="7" name="Picture 6" descr="A picture containing text, clipart&#10;&#10;Description automatically generated">
            <a:extLst>
              <a:ext uri="{FF2B5EF4-FFF2-40B4-BE49-F238E27FC236}">
                <a16:creationId xmlns:a16="http://schemas.microsoft.com/office/drawing/2014/main" id="{7A627A67-EA95-BB26-C7F8-47E7036DA5CF}"/>
              </a:ext>
            </a:extLst>
          </p:cNvPr>
          <p:cNvPicPr>
            <a:picLocks noChangeAspect="1"/>
          </p:cNvPicPr>
          <p:nvPr/>
        </p:nvPicPr>
        <p:blipFill rotWithShape="1">
          <a:blip r:embed="rId3">
            <a:extLst>
              <a:ext uri="{28A0092B-C50C-407E-A947-70E740481C1C}">
                <a14:useLocalDpi xmlns:a14="http://schemas.microsoft.com/office/drawing/2010/main" val="0"/>
              </a:ext>
            </a:extLst>
          </a:blip>
          <a:srcRect b="8239"/>
          <a:stretch/>
        </p:blipFill>
        <p:spPr>
          <a:xfrm>
            <a:off x="4886676" y="2404422"/>
            <a:ext cx="6184580" cy="2043010"/>
          </a:xfrm>
          <a:prstGeom prst="rect">
            <a:avLst/>
          </a:prstGeom>
        </p:spPr>
      </p:pic>
    </p:spTree>
    <p:extLst>
      <p:ext uri="{BB962C8B-B14F-4D97-AF65-F5344CB8AC3E}">
        <p14:creationId xmlns:p14="http://schemas.microsoft.com/office/powerpoint/2010/main" val="95556493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2013 - 2022"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7491</TotalTime>
  <Words>5064</Words>
  <Application>Microsoft Office PowerPoint</Application>
  <PresentationFormat>Widescreen</PresentationFormat>
  <Paragraphs>532</Paragraphs>
  <Slides>70</Slides>
  <Notes>13</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70</vt:i4>
      </vt:variant>
    </vt:vector>
  </HeadingPairs>
  <TitlesOfParts>
    <vt:vector size="78" baseType="lpstr">
      <vt:lpstr>Arial</vt:lpstr>
      <vt:lpstr>Calibri</vt:lpstr>
      <vt:lpstr>Calibri Light</vt:lpstr>
      <vt:lpstr>Tajawal ExtraBold</vt:lpstr>
      <vt:lpstr>Tajawal Medium</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Doaarady</cp:lastModifiedBy>
  <cp:revision>172</cp:revision>
  <dcterms:created xsi:type="dcterms:W3CDTF">2021-08-03T13:03:26Z</dcterms:created>
  <dcterms:modified xsi:type="dcterms:W3CDTF">2024-07-03T18:01:54Z</dcterms:modified>
</cp:coreProperties>
</file>