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media/image18.jpg" ContentType="image/jpg"/>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media/image20.jpg" ContentType="image/jpg"/>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80" r:id="rId3"/>
    <p:sldMasterId id="2147483699" r:id="rId4"/>
  </p:sldMasterIdLst>
  <p:notesMasterIdLst>
    <p:notesMasterId r:id="rId55"/>
  </p:notesMasterIdLst>
  <p:sldIdLst>
    <p:sldId id="441" r:id="rId5"/>
    <p:sldId id="442" r:id="rId6"/>
    <p:sldId id="445" r:id="rId7"/>
    <p:sldId id="446" r:id="rId8"/>
    <p:sldId id="447" r:id="rId9"/>
    <p:sldId id="448" r:id="rId10"/>
    <p:sldId id="449" r:id="rId11"/>
    <p:sldId id="450" r:id="rId12"/>
    <p:sldId id="451" r:id="rId13"/>
    <p:sldId id="452" r:id="rId14"/>
    <p:sldId id="454" r:id="rId15"/>
    <p:sldId id="455" r:id="rId16"/>
    <p:sldId id="456" r:id="rId17"/>
    <p:sldId id="457" r:id="rId18"/>
    <p:sldId id="458" r:id="rId19"/>
    <p:sldId id="459" r:id="rId20"/>
    <p:sldId id="462" r:id="rId21"/>
    <p:sldId id="461" r:id="rId22"/>
    <p:sldId id="460" r:id="rId23"/>
    <p:sldId id="463" r:id="rId24"/>
    <p:sldId id="464" r:id="rId25"/>
    <p:sldId id="465" r:id="rId26"/>
    <p:sldId id="466" r:id="rId27"/>
    <p:sldId id="467" r:id="rId28"/>
    <p:sldId id="468" r:id="rId29"/>
    <p:sldId id="469" r:id="rId30"/>
    <p:sldId id="470" r:id="rId31"/>
    <p:sldId id="471" r:id="rId32"/>
    <p:sldId id="472" r:id="rId33"/>
    <p:sldId id="473" r:id="rId34"/>
    <p:sldId id="474" r:id="rId35"/>
    <p:sldId id="475" r:id="rId36"/>
    <p:sldId id="476" r:id="rId37"/>
    <p:sldId id="477" r:id="rId38"/>
    <p:sldId id="478" r:id="rId39"/>
    <p:sldId id="479" r:id="rId40"/>
    <p:sldId id="480" r:id="rId41"/>
    <p:sldId id="481" r:id="rId42"/>
    <p:sldId id="482" r:id="rId43"/>
    <p:sldId id="483" r:id="rId44"/>
    <p:sldId id="484" r:id="rId45"/>
    <p:sldId id="485" r:id="rId46"/>
    <p:sldId id="486" r:id="rId47"/>
    <p:sldId id="487" r:id="rId48"/>
    <p:sldId id="488" r:id="rId49"/>
    <p:sldId id="489" r:id="rId50"/>
    <p:sldId id="490" r:id="rId51"/>
    <p:sldId id="491" r:id="rId52"/>
    <p:sldId id="492" r:id="rId53"/>
    <p:sldId id="444"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345" autoAdjust="0"/>
  </p:normalViewPr>
  <p:slideViewPr>
    <p:cSldViewPr snapToGrid="0">
      <p:cViewPr varScale="1">
        <p:scale>
          <a:sx n="45" d="100"/>
          <a:sy n="45" d="100"/>
        </p:scale>
        <p:origin x="1400"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EADD86-7C17-4DD1-99CE-D997905583F6}" type="doc">
      <dgm:prSet loTypeId="urn:microsoft.com/office/officeart/2005/8/layout/default" loCatId="list" qsTypeId="urn:microsoft.com/office/officeart/2005/8/quickstyle/3d3" qsCatId="3D" csTypeId="urn:microsoft.com/office/officeart/2005/8/colors/colorful1" csCatId="colorful" phldr="1"/>
      <dgm:spPr/>
      <dgm:t>
        <a:bodyPr/>
        <a:lstStyle/>
        <a:p>
          <a:endParaRPr lang="en-US"/>
        </a:p>
      </dgm:t>
    </dgm:pt>
    <dgm:pt modelId="{1297C039-9FF4-48B8-8BC8-C494FB18AEA3}">
      <dgm:prSet phldrT="[Text]" custT="1"/>
      <dgm:spPr/>
      <dgm:t>
        <a:bodyPr/>
        <a:lstStyle/>
        <a:p>
          <a:pPr>
            <a:lnSpc>
              <a:spcPct val="100000"/>
            </a:lnSpc>
          </a:pPr>
          <a:r>
            <a:rPr lang="en-US" sz="2000" dirty="0" smtClean="0">
              <a:latin typeface="+mn-lt"/>
            </a:rPr>
            <a:t>Browser Hijacker, Rootkit, </a:t>
          </a:r>
          <a:r>
            <a:rPr lang="en-US" sz="2000" dirty="0" err="1" smtClean="0">
              <a:latin typeface="+mn-lt"/>
              <a:cs typeface="Tajawal Medium" panose="00000600000000000000" pitchFamily="2" charset="-78"/>
            </a:rPr>
            <a:t>Scareware</a:t>
          </a:r>
          <a:r>
            <a:rPr lang="en-US" sz="2000" dirty="0" smtClean="0">
              <a:latin typeface="+mn-lt"/>
              <a:cs typeface="Tajawal Medium" panose="00000600000000000000" pitchFamily="2" charset="-78"/>
            </a:rPr>
            <a:t> , </a:t>
          </a:r>
          <a:r>
            <a:rPr lang="en-US" sz="2000" dirty="0" err="1" smtClean="0">
              <a:latin typeface="+mn-lt"/>
            </a:rPr>
            <a:t>Keylogger</a:t>
          </a:r>
          <a:endParaRPr lang="en-US" sz="2000" dirty="0"/>
        </a:p>
      </dgm:t>
    </dgm:pt>
    <dgm:pt modelId="{F4E656C0-2049-4803-91D7-0BF48CD55862}" type="parTrans" cxnId="{5DB95207-1F4C-4DBB-A885-E795C0305463}">
      <dgm:prSet/>
      <dgm:spPr/>
      <dgm:t>
        <a:bodyPr/>
        <a:lstStyle/>
        <a:p>
          <a:pPr>
            <a:lnSpc>
              <a:spcPct val="100000"/>
            </a:lnSpc>
          </a:pPr>
          <a:endParaRPr lang="en-US" sz="2000"/>
        </a:p>
      </dgm:t>
    </dgm:pt>
    <dgm:pt modelId="{EC87CC72-DE09-469A-9575-6DCCE78B02D2}" type="sibTrans" cxnId="{5DB95207-1F4C-4DBB-A885-E795C0305463}">
      <dgm:prSet/>
      <dgm:spPr/>
      <dgm:t>
        <a:bodyPr/>
        <a:lstStyle/>
        <a:p>
          <a:pPr>
            <a:lnSpc>
              <a:spcPct val="100000"/>
            </a:lnSpc>
          </a:pPr>
          <a:endParaRPr lang="en-US" sz="2000"/>
        </a:p>
      </dgm:t>
    </dgm:pt>
    <dgm:pt modelId="{21C221EF-E123-40EB-9141-445C4BA9D9BB}">
      <dgm:prSet phldrT="[Text]" custT="1"/>
      <dgm:spPr/>
      <dgm:t>
        <a:bodyPr/>
        <a:lstStyle/>
        <a:p>
          <a:pPr>
            <a:lnSpc>
              <a:spcPct val="100000"/>
            </a:lnSpc>
          </a:pPr>
          <a:r>
            <a:rPr lang="en-US" sz="2000" dirty="0" smtClean="0">
              <a:latin typeface="+mn-lt"/>
              <a:cs typeface="Tajawal Medium" panose="00000600000000000000" pitchFamily="2" charset="-78"/>
            </a:rPr>
            <a:t>Brute Force Attack, </a:t>
          </a:r>
          <a:r>
            <a:rPr lang="en-US" sz="2000" dirty="0" smtClean="0">
              <a:latin typeface="+mn-lt"/>
            </a:rPr>
            <a:t>Backdoors, Cross-site scripting (XSS), </a:t>
          </a:r>
          <a:endParaRPr lang="en-US" sz="2000" dirty="0"/>
        </a:p>
      </dgm:t>
    </dgm:pt>
    <dgm:pt modelId="{A467651D-1262-4B1D-871B-8A511CC83086}" type="parTrans" cxnId="{CBB65897-E2D2-4DA9-9A70-72652E582001}">
      <dgm:prSet/>
      <dgm:spPr/>
      <dgm:t>
        <a:bodyPr/>
        <a:lstStyle/>
        <a:p>
          <a:pPr>
            <a:lnSpc>
              <a:spcPct val="100000"/>
            </a:lnSpc>
          </a:pPr>
          <a:endParaRPr lang="en-US" sz="2000"/>
        </a:p>
      </dgm:t>
    </dgm:pt>
    <dgm:pt modelId="{99194C45-AAAF-4F22-AC5B-6763B9DFAC62}" type="sibTrans" cxnId="{CBB65897-E2D2-4DA9-9A70-72652E582001}">
      <dgm:prSet/>
      <dgm:spPr/>
      <dgm:t>
        <a:bodyPr/>
        <a:lstStyle/>
        <a:p>
          <a:pPr>
            <a:lnSpc>
              <a:spcPct val="100000"/>
            </a:lnSpc>
          </a:pPr>
          <a:endParaRPr lang="en-US" sz="2000"/>
        </a:p>
      </dgm:t>
    </dgm:pt>
    <dgm:pt modelId="{AC4F63A0-857C-4729-B810-30DAC88CDFD9}">
      <dgm:prSet phldrT="[Text]" custT="1"/>
      <dgm:spPr/>
      <dgm:t>
        <a:bodyPr/>
        <a:lstStyle/>
        <a:p>
          <a:pPr>
            <a:lnSpc>
              <a:spcPct val="100000"/>
            </a:lnSpc>
          </a:pPr>
          <a:r>
            <a:rPr lang="en-US" sz="2000" dirty="0" smtClean="0">
              <a:latin typeface="+mn-lt"/>
            </a:rPr>
            <a:t>Denial of </a:t>
          </a:r>
          <a:r>
            <a:rPr lang="en-US" sz="2000" dirty="0" smtClean="0">
              <a:latin typeface="+mn-lt"/>
              <a:cs typeface="Tajawal Medium" panose="00000600000000000000" pitchFamily="2" charset="-78"/>
            </a:rPr>
            <a:t>service (</a:t>
          </a:r>
          <a:r>
            <a:rPr lang="en-US" sz="2000" dirty="0" err="1" smtClean="0">
              <a:latin typeface="+mn-lt"/>
              <a:cs typeface="Tajawal Medium" panose="00000600000000000000" pitchFamily="2" charset="-78"/>
            </a:rPr>
            <a:t>DoS</a:t>
          </a:r>
          <a:r>
            <a:rPr lang="en-US" sz="2000" dirty="0" smtClean="0">
              <a:latin typeface="+mn-lt"/>
              <a:cs typeface="Tajawal Medium" panose="00000600000000000000" pitchFamily="2" charset="-78"/>
            </a:rPr>
            <a:t>) attack and Distributed </a:t>
          </a:r>
          <a:r>
            <a:rPr lang="en-US" sz="2000" dirty="0" smtClean="0">
              <a:latin typeface="+mn-lt"/>
            </a:rPr>
            <a:t>Denial of </a:t>
          </a:r>
          <a:r>
            <a:rPr lang="en-US" sz="2000" dirty="0" smtClean="0">
              <a:latin typeface="+mn-lt"/>
              <a:cs typeface="Tajawal Medium" panose="00000600000000000000" pitchFamily="2" charset="-78"/>
            </a:rPr>
            <a:t>service (</a:t>
          </a:r>
          <a:r>
            <a:rPr lang="en-US" sz="2000" dirty="0" err="1" smtClean="0">
              <a:latin typeface="+mn-lt"/>
              <a:cs typeface="Tajawal Medium" panose="00000600000000000000" pitchFamily="2" charset="-78"/>
            </a:rPr>
            <a:t>DDoS</a:t>
          </a:r>
          <a:r>
            <a:rPr lang="en-US" sz="2000" dirty="0" smtClean="0">
              <a:latin typeface="+mn-lt"/>
              <a:cs typeface="Tajawal Medium" panose="00000600000000000000" pitchFamily="2" charset="-78"/>
            </a:rPr>
            <a:t>) attack.</a:t>
          </a:r>
          <a:endParaRPr lang="en-US" sz="2000" dirty="0"/>
        </a:p>
      </dgm:t>
    </dgm:pt>
    <dgm:pt modelId="{4AA8BE6B-9A59-4747-BC1F-8753BA1B9BDF}" type="parTrans" cxnId="{73BB0743-C682-48E9-99E6-9049182668C5}">
      <dgm:prSet/>
      <dgm:spPr/>
      <dgm:t>
        <a:bodyPr/>
        <a:lstStyle/>
        <a:p>
          <a:pPr>
            <a:lnSpc>
              <a:spcPct val="100000"/>
            </a:lnSpc>
          </a:pPr>
          <a:endParaRPr lang="en-US" sz="2000"/>
        </a:p>
      </dgm:t>
    </dgm:pt>
    <dgm:pt modelId="{20AF4F3A-5C66-40B8-BDDA-BDC3232734BE}" type="sibTrans" cxnId="{73BB0743-C682-48E9-99E6-9049182668C5}">
      <dgm:prSet/>
      <dgm:spPr/>
      <dgm:t>
        <a:bodyPr/>
        <a:lstStyle/>
        <a:p>
          <a:pPr>
            <a:lnSpc>
              <a:spcPct val="100000"/>
            </a:lnSpc>
          </a:pPr>
          <a:endParaRPr lang="en-US" sz="2000"/>
        </a:p>
      </dgm:t>
    </dgm:pt>
    <dgm:pt modelId="{C1505F76-9DFC-4779-BF2A-3B3A479405EA}">
      <dgm:prSet phldrT="[Text]" custT="1"/>
      <dgm:spPr/>
      <dgm:t>
        <a:bodyPr/>
        <a:lstStyle/>
        <a:p>
          <a:pPr>
            <a:lnSpc>
              <a:spcPct val="100000"/>
            </a:lnSpc>
          </a:pPr>
          <a:r>
            <a:rPr lang="en-US" sz="2000" dirty="0" smtClean="0">
              <a:latin typeface="+mn-lt"/>
            </a:rPr>
            <a:t>Man-in-the-middle attack , Social engineering , Phishing</a:t>
          </a:r>
          <a:endParaRPr lang="en-US" sz="2000" b="0" dirty="0">
            <a:solidFill>
              <a:schemeClr val="bg1"/>
            </a:solidFill>
          </a:endParaRPr>
        </a:p>
      </dgm:t>
    </dgm:pt>
    <dgm:pt modelId="{8636947C-D060-42EB-BD3B-D5AEFA60CAF6}" type="parTrans" cxnId="{AB2665A3-C893-4C4A-B857-18337B770A8C}">
      <dgm:prSet/>
      <dgm:spPr/>
      <dgm:t>
        <a:bodyPr/>
        <a:lstStyle/>
        <a:p>
          <a:pPr>
            <a:lnSpc>
              <a:spcPct val="100000"/>
            </a:lnSpc>
          </a:pPr>
          <a:endParaRPr lang="en-US" sz="2000"/>
        </a:p>
      </dgm:t>
    </dgm:pt>
    <dgm:pt modelId="{86C41882-E161-4EF1-A508-11534CC160C0}" type="sibTrans" cxnId="{AB2665A3-C893-4C4A-B857-18337B770A8C}">
      <dgm:prSet/>
      <dgm:spPr/>
      <dgm:t>
        <a:bodyPr/>
        <a:lstStyle/>
        <a:p>
          <a:pPr>
            <a:lnSpc>
              <a:spcPct val="100000"/>
            </a:lnSpc>
          </a:pPr>
          <a:endParaRPr lang="en-US" sz="2000"/>
        </a:p>
      </dgm:t>
    </dgm:pt>
    <dgm:pt modelId="{6DD1A4C3-3119-43F9-B474-B2CD91A3AE6C}">
      <dgm:prSet phldrT="[Text]" custT="1"/>
      <dgm:spPr/>
      <dgm:t>
        <a:bodyPr/>
        <a:lstStyle/>
        <a:p>
          <a:pPr>
            <a:lnSpc>
              <a:spcPct val="100000"/>
            </a:lnSpc>
          </a:pPr>
          <a:r>
            <a:rPr lang="en-US" sz="2000" dirty="0" smtClean="0">
              <a:latin typeface="+mn-lt"/>
            </a:rPr>
            <a:t>Spoofing, Structure Query language (</a:t>
          </a:r>
          <a:r>
            <a:rPr lang="en-US" sz="2000" dirty="0" err="1" smtClean="0">
              <a:latin typeface="+mn-lt"/>
            </a:rPr>
            <a:t>SQl</a:t>
          </a:r>
          <a:r>
            <a:rPr lang="en-US" sz="2000" dirty="0" smtClean="0">
              <a:latin typeface="+mn-lt"/>
            </a:rPr>
            <a:t>) injection, Zero-day exploit,</a:t>
          </a:r>
          <a:endParaRPr lang="en-US" sz="2000" b="0" dirty="0">
            <a:solidFill>
              <a:schemeClr val="bg1"/>
            </a:solidFill>
          </a:endParaRPr>
        </a:p>
      </dgm:t>
    </dgm:pt>
    <dgm:pt modelId="{3DA3EF5E-52AC-40C9-A914-720A794181EF}" type="parTrans" cxnId="{8954EBE4-02A6-4775-A59E-209AB6A2101D}">
      <dgm:prSet/>
      <dgm:spPr/>
      <dgm:t>
        <a:bodyPr/>
        <a:lstStyle/>
        <a:p>
          <a:pPr>
            <a:lnSpc>
              <a:spcPct val="100000"/>
            </a:lnSpc>
          </a:pPr>
          <a:endParaRPr lang="en-US" sz="2000"/>
        </a:p>
      </dgm:t>
    </dgm:pt>
    <dgm:pt modelId="{39771511-02A8-4CF5-953A-00D664E477C0}" type="sibTrans" cxnId="{8954EBE4-02A6-4775-A59E-209AB6A2101D}">
      <dgm:prSet/>
      <dgm:spPr/>
      <dgm:t>
        <a:bodyPr/>
        <a:lstStyle/>
        <a:p>
          <a:pPr>
            <a:lnSpc>
              <a:spcPct val="100000"/>
            </a:lnSpc>
          </a:pPr>
          <a:endParaRPr lang="en-US" sz="2000"/>
        </a:p>
      </dgm:t>
    </dgm:pt>
    <dgm:pt modelId="{56100523-6718-4F4A-8BF5-B583E28DC971}">
      <dgm:prSet custT="1"/>
      <dgm:spPr/>
      <dgm:t>
        <a:bodyPr/>
        <a:lstStyle/>
        <a:p>
          <a:r>
            <a:rPr lang="en-US" sz="2000" dirty="0" smtClean="0">
              <a:latin typeface="+mn-lt"/>
            </a:rPr>
            <a:t>Botnets</a:t>
          </a:r>
          <a:endParaRPr lang="en-US" sz="2000" dirty="0" smtClean="0">
            <a:latin typeface="+mn-lt"/>
            <a:cs typeface="Tajawal Medium" panose="00000600000000000000" pitchFamily="2" charset="-78"/>
          </a:endParaRPr>
        </a:p>
        <a:p>
          <a:r>
            <a:rPr lang="en-US" sz="2000" dirty="0" smtClean="0">
              <a:latin typeface="+mn-lt"/>
            </a:rPr>
            <a:t>Vulnerabilities</a:t>
          </a:r>
          <a:endParaRPr lang="en-US" sz="2000" dirty="0"/>
        </a:p>
      </dgm:t>
    </dgm:pt>
    <dgm:pt modelId="{9F3631F4-20AA-46FE-8012-A86A1B953D32}" type="parTrans" cxnId="{935E8BCC-D036-4C66-93F5-D82BA6002B67}">
      <dgm:prSet/>
      <dgm:spPr/>
      <dgm:t>
        <a:bodyPr/>
        <a:lstStyle/>
        <a:p>
          <a:endParaRPr lang="en-US" sz="2000"/>
        </a:p>
      </dgm:t>
    </dgm:pt>
    <dgm:pt modelId="{DEF54700-73A6-4C20-8EA7-A58E9F3826F4}" type="sibTrans" cxnId="{935E8BCC-D036-4C66-93F5-D82BA6002B67}">
      <dgm:prSet/>
      <dgm:spPr/>
      <dgm:t>
        <a:bodyPr/>
        <a:lstStyle/>
        <a:p>
          <a:endParaRPr lang="en-US" sz="2000"/>
        </a:p>
      </dgm:t>
    </dgm:pt>
    <dgm:pt modelId="{FA77D07A-9B7E-4823-B2E0-63B8719DEBE7}" type="pres">
      <dgm:prSet presAssocID="{62EADD86-7C17-4DD1-99CE-D997905583F6}" presName="diagram" presStyleCnt="0">
        <dgm:presLayoutVars>
          <dgm:dir/>
          <dgm:resizeHandles val="exact"/>
        </dgm:presLayoutVars>
      </dgm:prSet>
      <dgm:spPr/>
      <dgm:t>
        <a:bodyPr/>
        <a:lstStyle/>
        <a:p>
          <a:endParaRPr lang="en-US"/>
        </a:p>
      </dgm:t>
    </dgm:pt>
    <dgm:pt modelId="{B45384EA-60FD-4440-987A-A105A85A681A}" type="pres">
      <dgm:prSet presAssocID="{1297C039-9FF4-48B8-8BC8-C494FB18AEA3}" presName="node" presStyleLbl="node1" presStyleIdx="0" presStyleCnt="6" custScaleX="119022">
        <dgm:presLayoutVars>
          <dgm:bulletEnabled val="1"/>
        </dgm:presLayoutVars>
      </dgm:prSet>
      <dgm:spPr/>
      <dgm:t>
        <a:bodyPr/>
        <a:lstStyle/>
        <a:p>
          <a:endParaRPr lang="en-US"/>
        </a:p>
      </dgm:t>
    </dgm:pt>
    <dgm:pt modelId="{181AEE62-692D-4F7A-80B6-23FE37B3088C}" type="pres">
      <dgm:prSet presAssocID="{EC87CC72-DE09-469A-9575-6DCCE78B02D2}" presName="sibTrans" presStyleCnt="0"/>
      <dgm:spPr/>
      <dgm:t>
        <a:bodyPr/>
        <a:lstStyle/>
        <a:p>
          <a:endParaRPr lang="en-US"/>
        </a:p>
      </dgm:t>
    </dgm:pt>
    <dgm:pt modelId="{A36A394B-1976-46A5-B781-AA9C90124A46}" type="pres">
      <dgm:prSet presAssocID="{21C221EF-E123-40EB-9141-445C4BA9D9BB}" presName="node" presStyleLbl="node1" presStyleIdx="1" presStyleCnt="6">
        <dgm:presLayoutVars>
          <dgm:bulletEnabled val="1"/>
        </dgm:presLayoutVars>
      </dgm:prSet>
      <dgm:spPr/>
      <dgm:t>
        <a:bodyPr/>
        <a:lstStyle/>
        <a:p>
          <a:endParaRPr lang="en-US"/>
        </a:p>
      </dgm:t>
    </dgm:pt>
    <dgm:pt modelId="{3DF8FE83-BFBA-4900-9FB3-C845A6D6835D}" type="pres">
      <dgm:prSet presAssocID="{99194C45-AAAF-4F22-AC5B-6763B9DFAC62}" presName="sibTrans" presStyleCnt="0"/>
      <dgm:spPr/>
      <dgm:t>
        <a:bodyPr/>
        <a:lstStyle/>
        <a:p>
          <a:endParaRPr lang="en-US"/>
        </a:p>
      </dgm:t>
    </dgm:pt>
    <dgm:pt modelId="{96A08367-1843-4F4C-A650-BF71FC66D73C}" type="pres">
      <dgm:prSet presAssocID="{AC4F63A0-857C-4729-B810-30DAC88CDFD9}" presName="node" presStyleLbl="node1" presStyleIdx="2" presStyleCnt="6" custScaleX="118751" custLinFactNeighborY="-1961">
        <dgm:presLayoutVars>
          <dgm:bulletEnabled val="1"/>
        </dgm:presLayoutVars>
      </dgm:prSet>
      <dgm:spPr/>
      <dgm:t>
        <a:bodyPr/>
        <a:lstStyle/>
        <a:p>
          <a:endParaRPr lang="en-US"/>
        </a:p>
      </dgm:t>
    </dgm:pt>
    <dgm:pt modelId="{6FE110D8-6170-42A9-AA0B-B1B255BDC000}" type="pres">
      <dgm:prSet presAssocID="{20AF4F3A-5C66-40B8-BDDA-BDC3232734BE}" presName="sibTrans" presStyleCnt="0"/>
      <dgm:spPr/>
      <dgm:t>
        <a:bodyPr/>
        <a:lstStyle/>
        <a:p>
          <a:endParaRPr lang="en-US"/>
        </a:p>
      </dgm:t>
    </dgm:pt>
    <dgm:pt modelId="{C8290F65-762F-43EC-AACC-92CFE29CA0CB}" type="pres">
      <dgm:prSet presAssocID="{C1505F76-9DFC-4779-BF2A-3B3A479405EA}" presName="node" presStyleLbl="node1" presStyleIdx="3" presStyleCnt="6" custScaleX="119022">
        <dgm:presLayoutVars>
          <dgm:bulletEnabled val="1"/>
        </dgm:presLayoutVars>
      </dgm:prSet>
      <dgm:spPr/>
      <dgm:t>
        <a:bodyPr/>
        <a:lstStyle/>
        <a:p>
          <a:endParaRPr lang="en-US"/>
        </a:p>
      </dgm:t>
    </dgm:pt>
    <dgm:pt modelId="{8BD269C1-5D62-4A86-92A0-3DB0098E3FE7}" type="pres">
      <dgm:prSet presAssocID="{86C41882-E161-4EF1-A508-11534CC160C0}" presName="sibTrans" presStyleCnt="0"/>
      <dgm:spPr/>
      <dgm:t>
        <a:bodyPr/>
        <a:lstStyle/>
        <a:p>
          <a:endParaRPr lang="en-US"/>
        </a:p>
      </dgm:t>
    </dgm:pt>
    <dgm:pt modelId="{05797967-1036-4113-BAB7-7DE899EAA8F2}" type="pres">
      <dgm:prSet presAssocID="{6DD1A4C3-3119-43F9-B474-B2CD91A3AE6C}" presName="node" presStyleLbl="node1" presStyleIdx="4" presStyleCnt="6">
        <dgm:presLayoutVars>
          <dgm:bulletEnabled val="1"/>
        </dgm:presLayoutVars>
      </dgm:prSet>
      <dgm:spPr/>
      <dgm:t>
        <a:bodyPr/>
        <a:lstStyle/>
        <a:p>
          <a:endParaRPr lang="en-US"/>
        </a:p>
      </dgm:t>
    </dgm:pt>
    <dgm:pt modelId="{D6403F65-B965-4E90-B50B-A09028D07FC0}" type="pres">
      <dgm:prSet presAssocID="{39771511-02A8-4CF5-953A-00D664E477C0}" presName="sibTrans" presStyleCnt="0"/>
      <dgm:spPr/>
      <dgm:t>
        <a:bodyPr/>
        <a:lstStyle/>
        <a:p>
          <a:endParaRPr lang="en-US"/>
        </a:p>
      </dgm:t>
    </dgm:pt>
    <dgm:pt modelId="{517B895D-D858-4FD4-AB72-55F294D70DBC}" type="pres">
      <dgm:prSet presAssocID="{56100523-6718-4F4A-8BF5-B583E28DC971}" presName="node" presStyleLbl="node1" presStyleIdx="5" presStyleCnt="6" custScaleX="117580">
        <dgm:presLayoutVars>
          <dgm:bulletEnabled val="1"/>
        </dgm:presLayoutVars>
      </dgm:prSet>
      <dgm:spPr/>
      <dgm:t>
        <a:bodyPr/>
        <a:lstStyle/>
        <a:p>
          <a:endParaRPr lang="en-US"/>
        </a:p>
      </dgm:t>
    </dgm:pt>
  </dgm:ptLst>
  <dgm:cxnLst>
    <dgm:cxn modelId="{4E22A259-0240-45AF-A668-EA161FD455ED}" type="presOf" srcId="{21C221EF-E123-40EB-9141-445C4BA9D9BB}" destId="{A36A394B-1976-46A5-B781-AA9C90124A46}" srcOrd="0" destOrd="0" presId="urn:microsoft.com/office/officeart/2005/8/layout/default"/>
    <dgm:cxn modelId="{B57EDC68-EF10-46E9-95AB-8B53F40B84E5}" type="presOf" srcId="{6DD1A4C3-3119-43F9-B474-B2CD91A3AE6C}" destId="{05797967-1036-4113-BAB7-7DE899EAA8F2}" srcOrd="0" destOrd="0" presId="urn:microsoft.com/office/officeart/2005/8/layout/default"/>
    <dgm:cxn modelId="{73BB0743-C682-48E9-99E6-9049182668C5}" srcId="{62EADD86-7C17-4DD1-99CE-D997905583F6}" destId="{AC4F63A0-857C-4729-B810-30DAC88CDFD9}" srcOrd="2" destOrd="0" parTransId="{4AA8BE6B-9A59-4747-BC1F-8753BA1B9BDF}" sibTransId="{20AF4F3A-5C66-40B8-BDDA-BDC3232734BE}"/>
    <dgm:cxn modelId="{5DB95207-1F4C-4DBB-A885-E795C0305463}" srcId="{62EADD86-7C17-4DD1-99CE-D997905583F6}" destId="{1297C039-9FF4-48B8-8BC8-C494FB18AEA3}" srcOrd="0" destOrd="0" parTransId="{F4E656C0-2049-4803-91D7-0BF48CD55862}" sibTransId="{EC87CC72-DE09-469A-9575-6DCCE78B02D2}"/>
    <dgm:cxn modelId="{CE4655B3-8394-4D9A-86C9-E4F2EE3EEE57}" type="presOf" srcId="{AC4F63A0-857C-4729-B810-30DAC88CDFD9}" destId="{96A08367-1843-4F4C-A650-BF71FC66D73C}" srcOrd="0" destOrd="0" presId="urn:microsoft.com/office/officeart/2005/8/layout/default"/>
    <dgm:cxn modelId="{CBB65897-E2D2-4DA9-9A70-72652E582001}" srcId="{62EADD86-7C17-4DD1-99CE-D997905583F6}" destId="{21C221EF-E123-40EB-9141-445C4BA9D9BB}" srcOrd="1" destOrd="0" parTransId="{A467651D-1262-4B1D-871B-8A511CC83086}" sibTransId="{99194C45-AAAF-4F22-AC5B-6763B9DFAC62}"/>
    <dgm:cxn modelId="{441F459D-9CDA-4C8E-A3A8-2DBE68E1ECCB}" type="presOf" srcId="{62EADD86-7C17-4DD1-99CE-D997905583F6}" destId="{FA77D07A-9B7E-4823-B2E0-63B8719DEBE7}" srcOrd="0" destOrd="0" presId="urn:microsoft.com/office/officeart/2005/8/layout/default"/>
    <dgm:cxn modelId="{F80B26C4-2079-4D8A-95CA-FF6C1ECC62C7}" type="presOf" srcId="{C1505F76-9DFC-4779-BF2A-3B3A479405EA}" destId="{C8290F65-762F-43EC-AACC-92CFE29CA0CB}" srcOrd="0" destOrd="0" presId="urn:microsoft.com/office/officeart/2005/8/layout/default"/>
    <dgm:cxn modelId="{935E8BCC-D036-4C66-93F5-D82BA6002B67}" srcId="{62EADD86-7C17-4DD1-99CE-D997905583F6}" destId="{56100523-6718-4F4A-8BF5-B583E28DC971}" srcOrd="5" destOrd="0" parTransId="{9F3631F4-20AA-46FE-8012-A86A1B953D32}" sibTransId="{DEF54700-73A6-4C20-8EA7-A58E9F3826F4}"/>
    <dgm:cxn modelId="{8954EBE4-02A6-4775-A59E-209AB6A2101D}" srcId="{62EADD86-7C17-4DD1-99CE-D997905583F6}" destId="{6DD1A4C3-3119-43F9-B474-B2CD91A3AE6C}" srcOrd="4" destOrd="0" parTransId="{3DA3EF5E-52AC-40C9-A914-720A794181EF}" sibTransId="{39771511-02A8-4CF5-953A-00D664E477C0}"/>
    <dgm:cxn modelId="{AB2665A3-C893-4C4A-B857-18337B770A8C}" srcId="{62EADD86-7C17-4DD1-99CE-D997905583F6}" destId="{C1505F76-9DFC-4779-BF2A-3B3A479405EA}" srcOrd="3" destOrd="0" parTransId="{8636947C-D060-42EB-BD3B-D5AEFA60CAF6}" sibTransId="{86C41882-E161-4EF1-A508-11534CC160C0}"/>
    <dgm:cxn modelId="{00CACA16-FF96-4BF1-B044-BED7F86608D2}" type="presOf" srcId="{1297C039-9FF4-48B8-8BC8-C494FB18AEA3}" destId="{B45384EA-60FD-4440-987A-A105A85A681A}" srcOrd="0" destOrd="0" presId="urn:microsoft.com/office/officeart/2005/8/layout/default"/>
    <dgm:cxn modelId="{0931D95C-58F3-4BF0-AD64-FE2B8CCBBC5A}" type="presOf" srcId="{56100523-6718-4F4A-8BF5-B583E28DC971}" destId="{517B895D-D858-4FD4-AB72-55F294D70DBC}" srcOrd="0" destOrd="0" presId="urn:microsoft.com/office/officeart/2005/8/layout/default"/>
    <dgm:cxn modelId="{DC4B3365-973E-439C-B788-37251E9EE804}" type="presParOf" srcId="{FA77D07A-9B7E-4823-B2E0-63B8719DEBE7}" destId="{B45384EA-60FD-4440-987A-A105A85A681A}" srcOrd="0" destOrd="0" presId="urn:microsoft.com/office/officeart/2005/8/layout/default"/>
    <dgm:cxn modelId="{E22930B5-871A-44E8-A0AC-0A0AECFF8B21}" type="presParOf" srcId="{FA77D07A-9B7E-4823-B2E0-63B8719DEBE7}" destId="{181AEE62-692D-4F7A-80B6-23FE37B3088C}" srcOrd="1" destOrd="0" presId="urn:microsoft.com/office/officeart/2005/8/layout/default"/>
    <dgm:cxn modelId="{9BC32C7D-DF41-4BAF-B8D1-F392DBCCDBD8}" type="presParOf" srcId="{FA77D07A-9B7E-4823-B2E0-63B8719DEBE7}" destId="{A36A394B-1976-46A5-B781-AA9C90124A46}" srcOrd="2" destOrd="0" presId="urn:microsoft.com/office/officeart/2005/8/layout/default"/>
    <dgm:cxn modelId="{0954CF25-5734-452F-AE75-B20DF63789F5}" type="presParOf" srcId="{FA77D07A-9B7E-4823-B2E0-63B8719DEBE7}" destId="{3DF8FE83-BFBA-4900-9FB3-C845A6D6835D}" srcOrd="3" destOrd="0" presId="urn:microsoft.com/office/officeart/2005/8/layout/default"/>
    <dgm:cxn modelId="{44EDA415-9EFA-40CF-9229-8747A01C877E}" type="presParOf" srcId="{FA77D07A-9B7E-4823-B2E0-63B8719DEBE7}" destId="{96A08367-1843-4F4C-A650-BF71FC66D73C}" srcOrd="4" destOrd="0" presId="urn:microsoft.com/office/officeart/2005/8/layout/default"/>
    <dgm:cxn modelId="{71998562-AD88-4667-98CE-D241C2FE7F89}" type="presParOf" srcId="{FA77D07A-9B7E-4823-B2E0-63B8719DEBE7}" destId="{6FE110D8-6170-42A9-AA0B-B1B255BDC000}" srcOrd="5" destOrd="0" presId="urn:microsoft.com/office/officeart/2005/8/layout/default"/>
    <dgm:cxn modelId="{48C74317-235A-488C-B40A-CB3CF2B4BCBB}" type="presParOf" srcId="{FA77D07A-9B7E-4823-B2E0-63B8719DEBE7}" destId="{C8290F65-762F-43EC-AACC-92CFE29CA0CB}" srcOrd="6" destOrd="0" presId="urn:microsoft.com/office/officeart/2005/8/layout/default"/>
    <dgm:cxn modelId="{0652CD45-08D7-4EFA-9F59-7D573A0FF4B2}" type="presParOf" srcId="{FA77D07A-9B7E-4823-B2E0-63B8719DEBE7}" destId="{8BD269C1-5D62-4A86-92A0-3DB0098E3FE7}" srcOrd="7" destOrd="0" presId="urn:microsoft.com/office/officeart/2005/8/layout/default"/>
    <dgm:cxn modelId="{7C1B3640-4014-4229-9DAE-DB9B7407B301}" type="presParOf" srcId="{FA77D07A-9B7E-4823-B2E0-63B8719DEBE7}" destId="{05797967-1036-4113-BAB7-7DE899EAA8F2}" srcOrd="8" destOrd="0" presId="urn:microsoft.com/office/officeart/2005/8/layout/default"/>
    <dgm:cxn modelId="{CCD5BC1C-DA30-42E2-9F14-F62761B8C9CF}" type="presParOf" srcId="{FA77D07A-9B7E-4823-B2E0-63B8719DEBE7}" destId="{D6403F65-B965-4E90-B50B-A09028D07FC0}" srcOrd="9" destOrd="0" presId="urn:microsoft.com/office/officeart/2005/8/layout/default"/>
    <dgm:cxn modelId="{27E75838-F0AB-48AE-8803-716025AA110E}" type="presParOf" srcId="{FA77D07A-9B7E-4823-B2E0-63B8719DEBE7}" destId="{517B895D-D858-4FD4-AB72-55F294D70DBC}"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384EA-60FD-4440-987A-A105A85A681A}">
      <dsp:nvSpPr>
        <dsp:cNvPr id="0" name=""/>
        <dsp:cNvSpPr/>
      </dsp:nvSpPr>
      <dsp:spPr>
        <a:xfrm>
          <a:off x="3764" y="32954"/>
          <a:ext cx="3331549" cy="1679462"/>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100000"/>
            </a:lnSpc>
            <a:spcBef>
              <a:spcPct val="0"/>
            </a:spcBef>
            <a:spcAft>
              <a:spcPct val="35000"/>
            </a:spcAft>
          </a:pPr>
          <a:r>
            <a:rPr lang="en-US" sz="2000" kern="1200" dirty="0" smtClean="0">
              <a:latin typeface="+mn-lt"/>
            </a:rPr>
            <a:t>Browser Hijacker, Rootkit, </a:t>
          </a:r>
          <a:r>
            <a:rPr lang="en-US" sz="2000" kern="1200" dirty="0" err="1" smtClean="0">
              <a:latin typeface="+mn-lt"/>
              <a:cs typeface="Tajawal Medium" panose="00000600000000000000" pitchFamily="2" charset="-78"/>
            </a:rPr>
            <a:t>Scareware</a:t>
          </a:r>
          <a:r>
            <a:rPr lang="en-US" sz="2000" kern="1200" dirty="0" smtClean="0">
              <a:latin typeface="+mn-lt"/>
              <a:cs typeface="Tajawal Medium" panose="00000600000000000000" pitchFamily="2" charset="-78"/>
            </a:rPr>
            <a:t> , </a:t>
          </a:r>
          <a:r>
            <a:rPr lang="en-US" sz="2000" kern="1200" dirty="0" err="1" smtClean="0">
              <a:latin typeface="+mn-lt"/>
            </a:rPr>
            <a:t>Keylogger</a:t>
          </a:r>
          <a:endParaRPr lang="en-US" sz="2000" kern="1200" dirty="0"/>
        </a:p>
      </dsp:txBody>
      <dsp:txXfrm>
        <a:off x="3764" y="32954"/>
        <a:ext cx="3331549" cy="1679462"/>
      </dsp:txXfrm>
    </dsp:sp>
    <dsp:sp modelId="{A36A394B-1976-46A5-B781-AA9C90124A46}">
      <dsp:nvSpPr>
        <dsp:cNvPr id="0" name=""/>
        <dsp:cNvSpPr/>
      </dsp:nvSpPr>
      <dsp:spPr>
        <a:xfrm>
          <a:off x="3615223" y="32954"/>
          <a:ext cx="2799103" cy="1679462"/>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100000"/>
            </a:lnSpc>
            <a:spcBef>
              <a:spcPct val="0"/>
            </a:spcBef>
            <a:spcAft>
              <a:spcPct val="35000"/>
            </a:spcAft>
          </a:pPr>
          <a:r>
            <a:rPr lang="en-US" sz="2000" kern="1200" dirty="0" smtClean="0">
              <a:latin typeface="+mn-lt"/>
              <a:cs typeface="Tajawal Medium" panose="00000600000000000000" pitchFamily="2" charset="-78"/>
            </a:rPr>
            <a:t>Brute Force Attack, </a:t>
          </a:r>
          <a:r>
            <a:rPr lang="en-US" sz="2000" kern="1200" dirty="0" smtClean="0">
              <a:latin typeface="+mn-lt"/>
            </a:rPr>
            <a:t>Backdoors, Cross-site scripting (XSS), </a:t>
          </a:r>
          <a:endParaRPr lang="en-US" sz="2000" kern="1200" dirty="0"/>
        </a:p>
      </dsp:txBody>
      <dsp:txXfrm>
        <a:off x="3615223" y="32954"/>
        <a:ext cx="2799103" cy="1679462"/>
      </dsp:txXfrm>
    </dsp:sp>
    <dsp:sp modelId="{96A08367-1843-4F4C-A650-BF71FC66D73C}">
      <dsp:nvSpPr>
        <dsp:cNvPr id="0" name=""/>
        <dsp:cNvSpPr/>
      </dsp:nvSpPr>
      <dsp:spPr>
        <a:xfrm>
          <a:off x="6694238" y="20"/>
          <a:ext cx="3323963" cy="1679462"/>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100000"/>
            </a:lnSpc>
            <a:spcBef>
              <a:spcPct val="0"/>
            </a:spcBef>
            <a:spcAft>
              <a:spcPct val="35000"/>
            </a:spcAft>
          </a:pPr>
          <a:r>
            <a:rPr lang="en-US" sz="2000" kern="1200" dirty="0" smtClean="0">
              <a:latin typeface="+mn-lt"/>
            </a:rPr>
            <a:t>Denial of </a:t>
          </a:r>
          <a:r>
            <a:rPr lang="en-US" sz="2000" kern="1200" dirty="0" smtClean="0">
              <a:latin typeface="+mn-lt"/>
              <a:cs typeface="Tajawal Medium" panose="00000600000000000000" pitchFamily="2" charset="-78"/>
            </a:rPr>
            <a:t>service (</a:t>
          </a:r>
          <a:r>
            <a:rPr lang="en-US" sz="2000" kern="1200" dirty="0" err="1" smtClean="0">
              <a:latin typeface="+mn-lt"/>
              <a:cs typeface="Tajawal Medium" panose="00000600000000000000" pitchFamily="2" charset="-78"/>
            </a:rPr>
            <a:t>DoS</a:t>
          </a:r>
          <a:r>
            <a:rPr lang="en-US" sz="2000" kern="1200" dirty="0" smtClean="0">
              <a:latin typeface="+mn-lt"/>
              <a:cs typeface="Tajawal Medium" panose="00000600000000000000" pitchFamily="2" charset="-78"/>
            </a:rPr>
            <a:t>) attack and Distributed </a:t>
          </a:r>
          <a:r>
            <a:rPr lang="en-US" sz="2000" kern="1200" dirty="0" smtClean="0">
              <a:latin typeface="+mn-lt"/>
            </a:rPr>
            <a:t>Denial of </a:t>
          </a:r>
          <a:r>
            <a:rPr lang="en-US" sz="2000" kern="1200" dirty="0" smtClean="0">
              <a:latin typeface="+mn-lt"/>
              <a:cs typeface="Tajawal Medium" panose="00000600000000000000" pitchFamily="2" charset="-78"/>
            </a:rPr>
            <a:t>service (</a:t>
          </a:r>
          <a:r>
            <a:rPr lang="en-US" sz="2000" kern="1200" dirty="0" err="1" smtClean="0">
              <a:latin typeface="+mn-lt"/>
              <a:cs typeface="Tajawal Medium" panose="00000600000000000000" pitchFamily="2" charset="-78"/>
            </a:rPr>
            <a:t>DDoS</a:t>
          </a:r>
          <a:r>
            <a:rPr lang="en-US" sz="2000" kern="1200" dirty="0" smtClean="0">
              <a:latin typeface="+mn-lt"/>
              <a:cs typeface="Tajawal Medium" panose="00000600000000000000" pitchFamily="2" charset="-78"/>
            </a:rPr>
            <a:t>) attack.</a:t>
          </a:r>
          <a:endParaRPr lang="en-US" sz="2000" kern="1200" dirty="0"/>
        </a:p>
      </dsp:txBody>
      <dsp:txXfrm>
        <a:off x="6694238" y="20"/>
        <a:ext cx="3323963" cy="1679462"/>
      </dsp:txXfrm>
    </dsp:sp>
    <dsp:sp modelId="{C8290F65-762F-43EC-AACC-92CFE29CA0CB}">
      <dsp:nvSpPr>
        <dsp:cNvPr id="0" name=""/>
        <dsp:cNvSpPr/>
      </dsp:nvSpPr>
      <dsp:spPr>
        <a:xfrm>
          <a:off x="20152" y="1992327"/>
          <a:ext cx="3331549" cy="1679462"/>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100000"/>
            </a:lnSpc>
            <a:spcBef>
              <a:spcPct val="0"/>
            </a:spcBef>
            <a:spcAft>
              <a:spcPct val="35000"/>
            </a:spcAft>
          </a:pPr>
          <a:r>
            <a:rPr lang="en-US" sz="2000" kern="1200" dirty="0" smtClean="0">
              <a:latin typeface="+mn-lt"/>
            </a:rPr>
            <a:t>Man-in-the-middle attack , Social engineering , Phishing</a:t>
          </a:r>
          <a:endParaRPr lang="en-US" sz="2000" b="0" kern="1200" dirty="0">
            <a:solidFill>
              <a:schemeClr val="bg1"/>
            </a:solidFill>
          </a:endParaRPr>
        </a:p>
      </dsp:txBody>
      <dsp:txXfrm>
        <a:off x="20152" y="1992327"/>
        <a:ext cx="3331549" cy="1679462"/>
      </dsp:txXfrm>
    </dsp:sp>
    <dsp:sp modelId="{05797967-1036-4113-BAB7-7DE899EAA8F2}">
      <dsp:nvSpPr>
        <dsp:cNvPr id="0" name=""/>
        <dsp:cNvSpPr/>
      </dsp:nvSpPr>
      <dsp:spPr>
        <a:xfrm>
          <a:off x="3631612" y="1992327"/>
          <a:ext cx="2799103" cy="1679462"/>
        </a:xfrm>
        <a:prstGeom prst="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100000"/>
            </a:lnSpc>
            <a:spcBef>
              <a:spcPct val="0"/>
            </a:spcBef>
            <a:spcAft>
              <a:spcPct val="35000"/>
            </a:spcAft>
          </a:pPr>
          <a:r>
            <a:rPr lang="en-US" sz="2000" kern="1200" dirty="0" smtClean="0">
              <a:latin typeface="+mn-lt"/>
            </a:rPr>
            <a:t>Spoofing, Structure Query language (</a:t>
          </a:r>
          <a:r>
            <a:rPr lang="en-US" sz="2000" kern="1200" dirty="0" err="1" smtClean="0">
              <a:latin typeface="+mn-lt"/>
            </a:rPr>
            <a:t>SQl</a:t>
          </a:r>
          <a:r>
            <a:rPr lang="en-US" sz="2000" kern="1200" dirty="0" smtClean="0">
              <a:latin typeface="+mn-lt"/>
            </a:rPr>
            <a:t>) injection, Zero-day exploit,</a:t>
          </a:r>
          <a:endParaRPr lang="en-US" sz="2000" b="0" kern="1200" dirty="0">
            <a:solidFill>
              <a:schemeClr val="bg1"/>
            </a:solidFill>
          </a:endParaRPr>
        </a:p>
      </dsp:txBody>
      <dsp:txXfrm>
        <a:off x="3631612" y="1992327"/>
        <a:ext cx="2799103" cy="1679462"/>
      </dsp:txXfrm>
    </dsp:sp>
    <dsp:sp modelId="{517B895D-D858-4FD4-AB72-55F294D70DBC}">
      <dsp:nvSpPr>
        <dsp:cNvPr id="0" name=""/>
        <dsp:cNvSpPr/>
      </dsp:nvSpPr>
      <dsp:spPr>
        <a:xfrm>
          <a:off x="6710626" y="1992327"/>
          <a:ext cx="3291186" cy="1679462"/>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latin typeface="+mn-lt"/>
            </a:rPr>
            <a:t>Botnets</a:t>
          </a:r>
          <a:endParaRPr lang="en-US" sz="2000" kern="1200" dirty="0" smtClean="0">
            <a:latin typeface="+mn-lt"/>
            <a:cs typeface="Tajawal Medium" panose="00000600000000000000" pitchFamily="2" charset="-78"/>
          </a:endParaRPr>
        </a:p>
        <a:p>
          <a:pPr lvl="0" algn="ctr" defTabSz="889000">
            <a:lnSpc>
              <a:spcPct val="90000"/>
            </a:lnSpc>
            <a:spcBef>
              <a:spcPct val="0"/>
            </a:spcBef>
            <a:spcAft>
              <a:spcPct val="35000"/>
            </a:spcAft>
          </a:pPr>
          <a:r>
            <a:rPr lang="en-US" sz="2000" kern="1200" dirty="0" smtClean="0">
              <a:latin typeface="+mn-lt"/>
            </a:rPr>
            <a:t>Vulnerabilities</a:t>
          </a:r>
          <a:endParaRPr lang="en-US" sz="2000" kern="1200" dirty="0"/>
        </a:p>
      </dsp:txBody>
      <dsp:txXfrm>
        <a:off x="6710626" y="1992327"/>
        <a:ext cx="3291186" cy="167946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11/6/2023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6825488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a:t>
            </a:fld>
            <a:endParaRPr lang="en-US"/>
          </a:p>
        </p:txBody>
      </p:sp>
    </p:spTree>
    <p:extLst>
      <p:ext uri="{BB962C8B-B14F-4D97-AF65-F5344CB8AC3E}">
        <p14:creationId xmlns:p14="http://schemas.microsoft.com/office/powerpoint/2010/main" val="374910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a:t>
            </a:fld>
            <a:endParaRPr lang="en-US"/>
          </a:p>
        </p:txBody>
      </p:sp>
    </p:spTree>
    <p:extLst>
      <p:ext uri="{BB962C8B-B14F-4D97-AF65-F5344CB8AC3E}">
        <p14:creationId xmlns:p14="http://schemas.microsoft.com/office/powerpoint/2010/main" val="1512872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a:t>
            </a:fld>
            <a:endParaRPr lang="en-US"/>
          </a:p>
        </p:txBody>
      </p:sp>
    </p:spTree>
    <p:extLst>
      <p:ext uri="{BB962C8B-B14F-4D97-AF65-F5344CB8AC3E}">
        <p14:creationId xmlns:p14="http://schemas.microsoft.com/office/powerpoint/2010/main" val="33442649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5</a:t>
            </a:fld>
            <a:endParaRPr lang="en-US"/>
          </a:p>
        </p:txBody>
      </p:sp>
    </p:spTree>
    <p:extLst>
      <p:ext uri="{BB962C8B-B14F-4D97-AF65-F5344CB8AC3E}">
        <p14:creationId xmlns:p14="http://schemas.microsoft.com/office/powerpoint/2010/main" val="38397206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6</a:t>
            </a:fld>
            <a:endParaRPr lang="en-US"/>
          </a:p>
        </p:txBody>
      </p:sp>
    </p:spTree>
    <p:extLst>
      <p:ext uri="{BB962C8B-B14F-4D97-AF65-F5344CB8AC3E}">
        <p14:creationId xmlns:p14="http://schemas.microsoft.com/office/powerpoint/2010/main" val="31150914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7</a:t>
            </a:fld>
            <a:endParaRPr lang="en-US"/>
          </a:p>
        </p:txBody>
      </p:sp>
    </p:spTree>
    <p:extLst>
      <p:ext uri="{BB962C8B-B14F-4D97-AF65-F5344CB8AC3E}">
        <p14:creationId xmlns:p14="http://schemas.microsoft.com/office/powerpoint/2010/main" val="762627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8</a:t>
            </a:fld>
            <a:endParaRPr lang="en-US"/>
          </a:p>
        </p:txBody>
      </p:sp>
    </p:spTree>
    <p:extLst>
      <p:ext uri="{BB962C8B-B14F-4D97-AF65-F5344CB8AC3E}">
        <p14:creationId xmlns:p14="http://schemas.microsoft.com/office/powerpoint/2010/main" val="264747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9</a:t>
            </a:fld>
            <a:endParaRPr lang="en-US"/>
          </a:p>
        </p:txBody>
      </p:sp>
    </p:spTree>
    <p:extLst>
      <p:ext uri="{BB962C8B-B14F-4D97-AF65-F5344CB8AC3E}">
        <p14:creationId xmlns:p14="http://schemas.microsoft.com/office/powerpoint/2010/main" val="3367371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10</a:t>
            </a:fld>
            <a:endParaRPr lang="en-US"/>
          </a:p>
        </p:txBody>
      </p:sp>
    </p:spTree>
    <p:extLst>
      <p:ext uri="{BB962C8B-B14F-4D97-AF65-F5344CB8AC3E}">
        <p14:creationId xmlns:p14="http://schemas.microsoft.com/office/powerpoint/2010/main" val="14549918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11</a:t>
            </a:fld>
            <a:endParaRPr lang="en-US"/>
          </a:p>
        </p:txBody>
      </p:sp>
    </p:spTree>
    <p:extLst>
      <p:ext uri="{BB962C8B-B14F-4D97-AF65-F5344CB8AC3E}">
        <p14:creationId xmlns:p14="http://schemas.microsoft.com/office/powerpoint/2010/main" val="2395280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12</a:t>
            </a:fld>
            <a:endParaRPr lang="en-US"/>
          </a:p>
        </p:txBody>
      </p:sp>
    </p:spTree>
    <p:extLst>
      <p:ext uri="{BB962C8B-B14F-4D97-AF65-F5344CB8AC3E}">
        <p14:creationId xmlns:p14="http://schemas.microsoft.com/office/powerpoint/2010/main" val="1550902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13</a:t>
            </a:fld>
            <a:endParaRPr lang="en-US"/>
          </a:p>
        </p:txBody>
      </p:sp>
    </p:spTree>
    <p:extLst>
      <p:ext uri="{BB962C8B-B14F-4D97-AF65-F5344CB8AC3E}">
        <p14:creationId xmlns:p14="http://schemas.microsoft.com/office/powerpoint/2010/main" val="20555160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14</a:t>
            </a:fld>
            <a:endParaRPr lang="en-US"/>
          </a:p>
        </p:txBody>
      </p:sp>
    </p:spTree>
    <p:extLst>
      <p:ext uri="{BB962C8B-B14F-4D97-AF65-F5344CB8AC3E}">
        <p14:creationId xmlns:p14="http://schemas.microsoft.com/office/powerpoint/2010/main" val="1313577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15</a:t>
            </a:fld>
            <a:endParaRPr lang="en-US"/>
          </a:p>
        </p:txBody>
      </p:sp>
    </p:spTree>
    <p:extLst>
      <p:ext uri="{BB962C8B-B14F-4D97-AF65-F5344CB8AC3E}">
        <p14:creationId xmlns:p14="http://schemas.microsoft.com/office/powerpoint/2010/main" val="23504036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16</a:t>
            </a:fld>
            <a:endParaRPr lang="en-US"/>
          </a:p>
        </p:txBody>
      </p:sp>
    </p:spTree>
    <p:extLst>
      <p:ext uri="{BB962C8B-B14F-4D97-AF65-F5344CB8AC3E}">
        <p14:creationId xmlns:p14="http://schemas.microsoft.com/office/powerpoint/2010/main" val="2235733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17</a:t>
            </a:fld>
            <a:endParaRPr lang="en-US"/>
          </a:p>
        </p:txBody>
      </p:sp>
    </p:spTree>
    <p:extLst>
      <p:ext uri="{BB962C8B-B14F-4D97-AF65-F5344CB8AC3E}">
        <p14:creationId xmlns:p14="http://schemas.microsoft.com/office/powerpoint/2010/main" val="37446718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18</a:t>
            </a:fld>
            <a:endParaRPr lang="en-US"/>
          </a:p>
        </p:txBody>
      </p:sp>
    </p:spTree>
    <p:extLst>
      <p:ext uri="{BB962C8B-B14F-4D97-AF65-F5344CB8AC3E}">
        <p14:creationId xmlns:p14="http://schemas.microsoft.com/office/powerpoint/2010/main" val="5040627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19</a:t>
            </a:fld>
            <a:endParaRPr lang="en-US"/>
          </a:p>
        </p:txBody>
      </p:sp>
    </p:spTree>
    <p:extLst>
      <p:ext uri="{BB962C8B-B14F-4D97-AF65-F5344CB8AC3E}">
        <p14:creationId xmlns:p14="http://schemas.microsoft.com/office/powerpoint/2010/main" val="20609338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20</a:t>
            </a:fld>
            <a:endParaRPr lang="en-US"/>
          </a:p>
        </p:txBody>
      </p:sp>
    </p:spTree>
    <p:extLst>
      <p:ext uri="{BB962C8B-B14F-4D97-AF65-F5344CB8AC3E}">
        <p14:creationId xmlns:p14="http://schemas.microsoft.com/office/powerpoint/2010/main" val="25277534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21</a:t>
            </a:fld>
            <a:endParaRPr lang="en-US"/>
          </a:p>
        </p:txBody>
      </p:sp>
    </p:spTree>
    <p:extLst>
      <p:ext uri="{BB962C8B-B14F-4D97-AF65-F5344CB8AC3E}">
        <p14:creationId xmlns:p14="http://schemas.microsoft.com/office/powerpoint/2010/main" val="11636549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22</a:t>
            </a:fld>
            <a:endParaRPr lang="en-US"/>
          </a:p>
        </p:txBody>
      </p:sp>
    </p:spTree>
    <p:extLst>
      <p:ext uri="{BB962C8B-B14F-4D97-AF65-F5344CB8AC3E}">
        <p14:creationId xmlns:p14="http://schemas.microsoft.com/office/powerpoint/2010/main" val="34469425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23</a:t>
            </a:fld>
            <a:endParaRPr lang="en-US"/>
          </a:p>
        </p:txBody>
      </p:sp>
    </p:spTree>
    <p:extLst>
      <p:ext uri="{BB962C8B-B14F-4D97-AF65-F5344CB8AC3E}">
        <p14:creationId xmlns:p14="http://schemas.microsoft.com/office/powerpoint/2010/main" val="177970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24</a:t>
            </a:fld>
            <a:endParaRPr lang="en-US"/>
          </a:p>
        </p:txBody>
      </p:sp>
    </p:spTree>
    <p:extLst>
      <p:ext uri="{BB962C8B-B14F-4D97-AF65-F5344CB8AC3E}">
        <p14:creationId xmlns:p14="http://schemas.microsoft.com/office/powerpoint/2010/main" val="1448733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25</a:t>
            </a:fld>
            <a:endParaRPr lang="en-US"/>
          </a:p>
        </p:txBody>
      </p:sp>
    </p:spTree>
    <p:extLst>
      <p:ext uri="{BB962C8B-B14F-4D97-AF65-F5344CB8AC3E}">
        <p14:creationId xmlns:p14="http://schemas.microsoft.com/office/powerpoint/2010/main" val="33414391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26</a:t>
            </a:fld>
            <a:endParaRPr lang="en-US"/>
          </a:p>
        </p:txBody>
      </p:sp>
    </p:spTree>
    <p:extLst>
      <p:ext uri="{BB962C8B-B14F-4D97-AF65-F5344CB8AC3E}">
        <p14:creationId xmlns:p14="http://schemas.microsoft.com/office/powerpoint/2010/main" val="37126252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27</a:t>
            </a:fld>
            <a:endParaRPr lang="en-US"/>
          </a:p>
        </p:txBody>
      </p:sp>
    </p:spTree>
    <p:extLst>
      <p:ext uri="{BB962C8B-B14F-4D97-AF65-F5344CB8AC3E}">
        <p14:creationId xmlns:p14="http://schemas.microsoft.com/office/powerpoint/2010/main" val="10059795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28</a:t>
            </a:fld>
            <a:endParaRPr lang="en-US"/>
          </a:p>
        </p:txBody>
      </p:sp>
    </p:spTree>
    <p:extLst>
      <p:ext uri="{BB962C8B-B14F-4D97-AF65-F5344CB8AC3E}">
        <p14:creationId xmlns:p14="http://schemas.microsoft.com/office/powerpoint/2010/main" val="34101825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29</a:t>
            </a:fld>
            <a:endParaRPr lang="en-US"/>
          </a:p>
        </p:txBody>
      </p:sp>
    </p:spTree>
    <p:extLst>
      <p:ext uri="{BB962C8B-B14F-4D97-AF65-F5344CB8AC3E}">
        <p14:creationId xmlns:p14="http://schemas.microsoft.com/office/powerpoint/2010/main" val="11884707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30</a:t>
            </a:fld>
            <a:endParaRPr lang="en-US"/>
          </a:p>
        </p:txBody>
      </p:sp>
    </p:spTree>
    <p:extLst>
      <p:ext uri="{BB962C8B-B14F-4D97-AF65-F5344CB8AC3E}">
        <p14:creationId xmlns:p14="http://schemas.microsoft.com/office/powerpoint/2010/main" val="22991751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31</a:t>
            </a:fld>
            <a:endParaRPr lang="en-US"/>
          </a:p>
        </p:txBody>
      </p:sp>
    </p:spTree>
    <p:extLst>
      <p:ext uri="{BB962C8B-B14F-4D97-AF65-F5344CB8AC3E}">
        <p14:creationId xmlns:p14="http://schemas.microsoft.com/office/powerpoint/2010/main" val="26677398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32</a:t>
            </a:fld>
            <a:endParaRPr lang="en-US"/>
          </a:p>
        </p:txBody>
      </p:sp>
    </p:spTree>
    <p:extLst>
      <p:ext uri="{BB962C8B-B14F-4D97-AF65-F5344CB8AC3E}">
        <p14:creationId xmlns:p14="http://schemas.microsoft.com/office/powerpoint/2010/main" val="37532789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33</a:t>
            </a:fld>
            <a:endParaRPr lang="en-US"/>
          </a:p>
        </p:txBody>
      </p:sp>
    </p:spTree>
    <p:extLst>
      <p:ext uri="{BB962C8B-B14F-4D97-AF65-F5344CB8AC3E}">
        <p14:creationId xmlns:p14="http://schemas.microsoft.com/office/powerpoint/2010/main" val="20211130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34</a:t>
            </a:fld>
            <a:endParaRPr lang="en-US"/>
          </a:p>
        </p:txBody>
      </p:sp>
    </p:spTree>
    <p:extLst>
      <p:ext uri="{BB962C8B-B14F-4D97-AF65-F5344CB8AC3E}">
        <p14:creationId xmlns:p14="http://schemas.microsoft.com/office/powerpoint/2010/main" val="17970739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35</a:t>
            </a:fld>
            <a:endParaRPr lang="en-US"/>
          </a:p>
        </p:txBody>
      </p:sp>
    </p:spTree>
    <p:extLst>
      <p:ext uri="{BB962C8B-B14F-4D97-AF65-F5344CB8AC3E}">
        <p14:creationId xmlns:p14="http://schemas.microsoft.com/office/powerpoint/2010/main" val="19309244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36</a:t>
            </a:fld>
            <a:endParaRPr lang="en-US"/>
          </a:p>
        </p:txBody>
      </p:sp>
    </p:spTree>
    <p:extLst>
      <p:ext uri="{BB962C8B-B14F-4D97-AF65-F5344CB8AC3E}">
        <p14:creationId xmlns:p14="http://schemas.microsoft.com/office/powerpoint/2010/main" val="42156175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37</a:t>
            </a:fld>
            <a:endParaRPr lang="en-US"/>
          </a:p>
        </p:txBody>
      </p:sp>
    </p:spTree>
    <p:extLst>
      <p:ext uri="{BB962C8B-B14F-4D97-AF65-F5344CB8AC3E}">
        <p14:creationId xmlns:p14="http://schemas.microsoft.com/office/powerpoint/2010/main" val="39671754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38</a:t>
            </a:fld>
            <a:endParaRPr lang="en-US"/>
          </a:p>
        </p:txBody>
      </p:sp>
    </p:spTree>
    <p:extLst>
      <p:ext uri="{BB962C8B-B14F-4D97-AF65-F5344CB8AC3E}">
        <p14:creationId xmlns:p14="http://schemas.microsoft.com/office/powerpoint/2010/main" val="37638522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39</a:t>
            </a:fld>
            <a:endParaRPr lang="en-US"/>
          </a:p>
        </p:txBody>
      </p:sp>
    </p:spTree>
    <p:extLst>
      <p:ext uri="{BB962C8B-B14F-4D97-AF65-F5344CB8AC3E}">
        <p14:creationId xmlns:p14="http://schemas.microsoft.com/office/powerpoint/2010/main" val="23788978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40</a:t>
            </a:fld>
            <a:endParaRPr lang="en-US"/>
          </a:p>
        </p:txBody>
      </p:sp>
    </p:spTree>
    <p:extLst>
      <p:ext uri="{BB962C8B-B14F-4D97-AF65-F5344CB8AC3E}">
        <p14:creationId xmlns:p14="http://schemas.microsoft.com/office/powerpoint/2010/main" val="208502756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41</a:t>
            </a:fld>
            <a:endParaRPr lang="en-US"/>
          </a:p>
        </p:txBody>
      </p:sp>
    </p:spTree>
    <p:extLst>
      <p:ext uri="{BB962C8B-B14F-4D97-AF65-F5344CB8AC3E}">
        <p14:creationId xmlns:p14="http://schemas.microsoft.com/office/powerpoint/2010/main" val="290882392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42</a:t>
            </a:fld>
            <a:endParaRPr lang="en-US"/>
          </a:p>
        </p:txBody>
      </p:sp>
    </p:spTree>
    <p:extLst>
      <p:ext uri="{BB962C8B-B14F-4D97-AF65-F5344CB8AC3E}">
        <p14:creationId xmlns:p14="http://schemas.microsoft.com/office/powerpoint/2010/main" val="3474321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43</a:t>
            </a:fld>
            <a:endParaRPr lang="en-US"/>
          </a:p>
        </p:txBody>
      </p:sp>
    </p:spTree>
    <p:extLst>
      <p:ext uri="{BB962C8B-B14F-4D97-AF65-F5344CB8AC3E}">
        <p14:creationId xmlns:p14="http://schemas.microsoft.com/office/powerpoint/2010/main" val="313960574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44</a:t>
            </a:fld>
            <a:endParaRPr lang="en-US"/>
          </a:p>
        </p:txBody>
      </p:sp>
    </p:spTree>
    <p:extLst>
      <p:ext uri="{BB962C8B-B14F-4D97-AF65-F5344CB8AC3E}">
        <p14:creationId xmlns:p14="http://schemas.microsoft.com/office/powerpoint/2010/main" val="3937150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45</a:t>
            </a:fld>
            <a:endParaRPr lang="en-US"/>
          </a:p>
        </p:txBody>
      </p:sp>
    </p:spTree>
    <p:extLst>
      <p:ext uri="{BB962C8B-B14F-4D97-AF65-F5344CB8AC3E}">
        <p14:creationId xmlns:p14="http://schemas.microsoft.com/office/powerpoint/2010/main" val="311442846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46</a:t>
            </a:fld>
            <a:endParaRPr lang="en-US"/>
          </a:p>
        </p:txBody>
      </p:sp>
    </p:spTree>
    <p:extLst>
      <p:ext uri="{BB962C8B-B14F-4D97-AF65-F5344CB8AC3E}">
        <p14:creationId xmlns:p14="http://schemas.microsoft.com/office/powerpoint/2010/main" val="3006053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47</a:t>
            </a:fld>
            <a:endParaRPr lang="en-US"/>
          </a:p>
        </p:txBody>
      </p:sp>
    </p:spTree>
    <p:extLst>
      <p:ext uri="{BB962C8B-B14F-4D97-AF65-F5344CB8AC3E}">
        <p14:creationId xmlns:p14="http://schemas.microsoft.com/office/powerpoint/2010/main" val="203430007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48</a:t>
            </a:fld>
            <a:endParaRPr lang="en-US"/>
          </a:p>
        </p:txBody>
      </p:sp>
    </p:spTree>
    <p:extLst>
      <p:ext uri="{BB962C8B-B14F-4D97-AF65-F5344CB8AC3E}">
        <p14:creationId xmlns:p14="http://schemas.microsoft.com/office/powerpoint/2010/main" val="14724319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49</a:t>
            </a:fld>
            <a:endParaRPr lang="en-US"/>
          </a:p>
        </p:txBody>
      </p:sp>
    </p:spTree>
    <p:extLst>
      <p:ext uri="{BB962C8B-B14F-4D97-AF65-F5344CB8AC3E}">
        <p14:creationId xmlns:p14="http://schemas.microsoft.com/office/powerpoint/2010/main" val="2497946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11/6/2023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11/6/2023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11/6/2023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11/6/2023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11/6/2023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11/6/2023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11/6/2023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11/6/2023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11/6/2023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11/6/2023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11/6/2023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5099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6541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02765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57022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473200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500094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3694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667978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4515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5055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27933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349804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951724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2080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494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6012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7345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1556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04413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49693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075976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77523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27356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5063944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74449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27422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02135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68740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31220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224460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3789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3346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5943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910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29816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53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69356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605111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64219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348628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61278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6270461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1397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32586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0825326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852322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077382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054974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7534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74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4945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2871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85383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8409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slideLayout" Target="../slideLayouts/slideLayout6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slideLayout" Target="../slideLayouts/slideLayout64.xml"/><Relationship Id="rId2" Type="http://schemas.openxmlformats.org/officeDocument/2006/relationships/slideLayout" Target="../slideLayouts/slideLayout49.xml"/><Relationship Id="rId16" Type="http://schemas.openxmlformats.org/officeDocument/2006/relationships/slideLayout" Target="../slideLayouts/slideLayout63.xml"/><Relationship Id="rId20" Type="http://schemas.openxmlformats.org/officeDocument/2006/relationships/image" Target="../media/image2.png"/><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10" Type="http://schemas.openxmlformats.org/officeDocument/2006/relationships/slideLayout" Target="../slideLayouts/slideLayout57.xml"/><Relationship Id="rId19" Type="http://schemas.openxmlformats.org/officeDocument/2006/relationships/theme" Target="../theme/theme4.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11/6/2023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1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294240709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8" r:id="rId16"/>
    <p:sldLayoutId id="2147483679"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7460727"/>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04042486"/>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 id="2147483716" r:id="rId17"/>
    <p:sldLayoutId id="21474837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eg"/><Relationship Id="rId7"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5.png"/><Relationship Id="rId5" Type="http://schemas.openxmlformats.org/officeDocument/2006/relationships/image" Target="NUL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5.xml"/><Relationship Id="rId5" Type="http://schemas.openxmlformats.org/officeDocument/2006/relationships/image" Target="../media/image9.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5.xml"/><Relationship Id="rId5" Type="http://schemas.openxmlformats.org/officeDocument/2006/relationships/image" Target="../media/image9.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5.xml"/><Relationship Id="rId5" Type="http://schemas.openxmlformats.org/officeDocument/2006/relationships/image" Target="../media/image9.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5.xml"/><Relationship Id="rId5" Type="http://schemas.openxmlformats.org/officeDocument/2006/relationships/image" Target="../media/image9.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5.xml"/><Relationship Id="rId5" Type="http://schemas.openxmlformats.org/officeDocument/2006/relationships/image" Target="../media/image9.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45.xml"/><Relationship Id="rId5" Type="http://schemas.openxmlformats.org/officeDocument/2006/relationships/image" Target="../media/image10.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45.xml"/><Relationship Id="rId5" Type="http://schemas.openxmlformats.org/officeDocument/2006/relationships/image" Target="../media/image12.jpe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45.xml"/><Relationship Id="rId5" Type="http://schemas.openxmlformats.org/officeDocument/2006/relationships/image" Target="../media/image13.jpe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45.xml"/><Relationship Id="rId5" Type="http://schemas.openxmlformats.org/officeDocument/2006/relationships/image" Target="../media/image14.jpe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45.xml"/><Relationship Id="rId5" Type="http://schemas.openxmlformats.org/officeDocument/2006/relationships/image" Target="../media/image15.jpe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45.xml"/><Relationship Id="rId5" Type="http://schemas.openxmlformats.org/officeDocument/2006/relationships/image" Target="../media/image16.jpe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45.xml"/><Relationship Id="rId5" Type="http://schemas.openxmlformats.org/officeDocument/2006/relationships/image" Target="../media/image17.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45.xml"/><Relationship Id="rId5" Type="http://schemas.openxmlformats.org/officeDocument/2006/relationships/image" Target="../media/image18.jp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45.xml"/><Relationship Id="rId5" Type="http://schemas.openxmlformats.org/officeDocument/2006/relationships/image" Target="../media/image19.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45.xml"/><Relationship Id="rId5" Type="http://schemas.openxmlformats.org/officeDocument/2006/relationships/image" Target="../media/image20.jp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45.xml"/><Relationship Id="rId5" Type="http://schemas.openxmlformats.org/officeDocument/2006/relationships/image" Target="../media/image21.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45.xml"/><Relationship Id="rId5" Type="http://schemas.openxmlformats.org/officeDocument/2006/relationships/image" Target="../media/image22.jpe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45.xml"/><Relationship Id="rId5" Type="http://schemas.openxmlformats.org/officeDocument/2006/relationships/image" Target="../media/image23.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45.xml"/><Relationship Id="rId5" Type="http://schemas.openxmlformats.org/officeDocument/2006/relationships/image" Target="../media/image24.jpe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45.xml"/><Relationship Id="rId5" Type="http://schemas.openxmlformats.org/officeDocument/2006/relationships/image" Target="../media/image25.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45.xml"/><Relationship Id="rId5" Type="http://schemas.openxmlformats.org/officeDocument/2006/relationships/image" Target="../media/image26.jpe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45.xml"/><Relationship Id="rId5" Type="http://schemas.openxmlformats.org/officeDocument/2006/relationships/image" Target="../media/image27.jpe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45.xml"/><Relationship Id="rId5" Type="http://schemas.openxmlformats.org/officeDocument/2006/relationships/image" Target="../media/image2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7.svg"/><Relationship Id="rId2" Type="http://schemas.openxmlformats.org/officeDocument/2006/relationships/image" Target="../media/image29.jpeg"/><Relationship Id="rId1" Type="http://schemas.openxmlformats.org/officeDocument/2006/relationships/slideLayout" Target="../slideLayouts/slideLayout64.xml"/><Relationship Id="rId6" Type="http://schemas.openxmlformats.org/officeDocument/2006/relationships/image" Target="../media/image4.png"/><Relationship Id="rId5" Type="http://schemas.openxmlformats.org/officeDocument/2006/relationships/image" Target="../media/image3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xmlns="" id="{8C520B7F-7764-8B81-C7C7-A7440DA2CCAF}"/>
              </a:ext>
            </a:extLst>
          </p:cNvPr>
          <p:cNvSpPr txBox="1"/>
          <p:nvPr/>
        </p:nvSpPr>
        <p:spPr>
          <a:xfrm>
            <a:off x="5257800" y="4512500"/>
            <a:ext cx="5867402" cy="1107996"/>
          </a:xfrm>
          <a:prstGeom prst="rect">
            <a:avLst/>
          </a:prstGeom>
          <a:noFill/>
        </p:spPr>
        <p:txBody>
          <a:bodyPr wrap="square" rtlCol="0">
            <a:spAutoFit/>
          </a:bodyPr>
          <a:lstStyle/>
          <a:p>
            <a:pPr algn="ctr"/>
            <a:r>
              <a:rPr lang="en-US" sz="2400" b="1" i="1" dirty="0">
                <a:solidFill>
                  <a:srgbClr val="00B5F8"/>
                </a:solidFill>
                <a:cs typeface="Arial" panose="020B0604020202020204" pitchFamily="34" charset="0"/>
              </a:rPr>
              <a:t>Dr. Redhwan </a:t>
            </a:r>
            <a:r>
              <a:rPr lang="en-US" sz="2400" b="1" i="1" dirty="0" smtClean="0">
                <a:solidFill>
                  <a:srgbClr val="00B5F8"/>
                </a:solidFill>
                <a:cs typeface="Arial" panose="020B0604020202020204" pitchFamily="34" charset="0"/>
              </a:rPr>
              <a:t>M. A. </a:t>
            </a:r>
            <a:r>
              <a:rPr lang="en-US" sz="2400" b="1" i="1" dirty="0" err="1" smtClean="0">
                <a:solidFill>
                  <a:srgbClr val="00B5F8"/>
                </a:solidFill>
                <a:cs typeface="Arial" panose="020B0604020202020204" pitchFamily="34" charset="0"/>
              </a:rPr>
              <a:t>Saad</a:t>
            </a:r>
            <a:endParaRPr lang="en-US" sz="2400" b="1" i="1" dirty="0">
              <a:solidFill>
                <a:srgbClr val="00B5F8"/>
              </a:solidFill>
              <a:cs typeface="Arial" panose="020B0604020202020204" pitchFamily="34" charset="0"/>
            </a:endParaRPr>
          </a:p>
          <a:p>
            <a:pPr algn="ctr"/>
            <a:r>
              <a:rPr lang="en-US" sz="1400" b="1" i="1" dirty="0">
                <a:solidFill>
                  <a:srgbClr val="00B5F8"/>
                </a:solidFill>
                <a:ea typeface="Majalla UI"/>
                <a:cs typeface="Majalla UI"/>
              </a:rPr>
              <a:t>Head of </a:t>
            </a:r>
            <a:r>
              <a:rPr lang="en-US" sz="1400" b="1" i="1" dirty="0" err="1">
                <a:solidFill>
                  <a:srgbClr val="00B5F8"/>
                </a:solidFill>
                <a:ea typeface="Majalla UI"/>
                <a:cs typeface="Majalla UI"/>
              </a:rPr>
              <a:t>Cybersecurity</a:t>
            </a:r>
            <a:r>
              <a:rPr lang="en-US" sz="1400" b="1" i="1" dirty="0">
                <a:solidFill>
                  <a:srgbClr val="00B5F8"/>
                </a:solidFill>
                <a:ea typeface="Majalla UI"/>
                <a:cs typeface="Majalla UI"/>
              </a:rPr>
              <a:t> Department</a:t>
            </a:r>
            <a:endParaRPr lang="ar-YE" sz="1400" b="1" i="1" dirty="0">
              <a:solidFill>
                <a:srgbClr val="00B5F8"/>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pic>
        <p:nvPicPr>
          <p:cNvPr id="15"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a:extLst>
              <a:ext uri="{FF2B5EF4-FFF2-40B4-BE49-F238E27FC236}">
                <a16:creationId xmlns:a16="http://schemas.microsoft.com/office/drawing/2014/main" xmlns=""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err="1">
                <a:solidFill>
                  <a:srgbClr val="84492B"/>
                </a:solidFill>
                <a:latin typeface="Andalus" panose="02020603050405020304" pitchFamily="18" charset="-78"/>
                <a:cs typeface="Andalus" panose="02020603050405020304" pitchFamily="18" charset="-78"/>
              </a:rPr>
              <a:t>CyberSecurity</a:t>
            </a:r>
            <a:r>
              <a:rPr lang="en-US" sz="2000" b="1" dirty="0">
                <a:solidFill>
                  <a:srgbClr val="84492B"/>
                </a:solidFill>
                <a:latin typeface="Andalus" panose="02020603050405020304" pitchFamily="18" charset="-78"/>
                <a:cs typeface="Andalus" panose="02020603050405020304" pitchFamily="18" charset="-78"/>
              </a:rPr>
              <a:t> Fundamentals </a:t>
            </a:r>
            <a:r>
              <a:rPr lang="en-US" sz="2000" b="1" dirty="0">
                <a:solidFill>
                  <a:srgbClr val="00B0F0"/>
                </a:solidFill>
                <a:latin typeface="Andalus" panose="02020603050405020304" pitchFamily="18" charset="-78"/>
                <a:cs typeface="Andalus" panose="02020603050405020304" pitchFamily="18" charset="-78"/>
              </a:rPr>
              <a:t>(CYB6</a:t>
            </a:r>
            <a:r>
              <a:rPr lang="ar-YE" sz="2000" b="1" dirty="0">
                <a:solidFill>
                  <a:srgbClr val="00B0F0"/>
                </a:solidFill>
                <a:latin typeface="Andalus" panose="02020603050405020304" pitchFamily="18" charset="-78"/>
                <a:cs typeface="Andalus" panose="02020603050405020304" pitchFamily="18" charset="-78"/>
              </a:rPr>
              <a:t>7</a:t>
            </a:r>
            <a:r>
              <a:rPr lang="en-US" sz="2000" b="1" dirty="0">
                <a:solidFill>
                  <a:srgbClr val="00B0F0"/>
                </a:solidFill>
                <a:latin typeface="Andalus" panose="02020603050405020304" pitchFamily="18" charset="-78"/>
                <a:cs typeface="Andalus" panose="02020603050405020304" pitchFamily="18" charset="-78"/>
              </a:rPr>
              <a:t>0</a:t>
            </a:r>
            <a:r>
              <a:rPr lang="en-US" sz="2000" b="1" dirty="0" smtClean="0">
                <a:solidFill>
                  <a:srgbClr val="00B0F0"/>
                </a:solidFill>
                <a:latin typeface="Andalus" panose="02020603050405020304" pitchFamily="18" charset="-78"/>
                <a:cs typeface="Andalus" panose="02020603050405020304" pitchFamily="18" charset="-78"/>
              </a:rPr>
              <a:t>)</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#0</a:t>
            </a:r>
            <a:r>
              <a:rPr lang="ar-YE" sz="2400" b="1" dirty="0" smtClean="0">
                <a:solidFill>
                  <a:srgbClr val="FF9518"/>
                </a:solidFill>
                <a:latin typeface="Andalus" panose="02020603050405020304" pitchFamily="18" charset="-78"/>
                <a:cs typeface="Andalus" panose="02020603050405020304" pitchFamily="18" charset="-78"/>
              </a:rPr>
              <a:t>5</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Attacks Type</a:t>
            </a:r>
          </a:p>
          <a:p>
            <a:pPr algn="ctr"/>
            <a:r>
              <a:rPr lang="en-US" sz="3200" b="1" dirty="0" smtClean="0">
                <a:solidFill>
                  <a:srgbClr val="84492B"/>
                </a:solidFill>
                <a:latin typeface="Andalus" panose="02020603050405020304" pitchFamily="18" charset="-78"/>
                <a:cs typeface="Andalus" panose="02020603050405020304" pitchFamily="18" charset="-78"/>
              </a:rPr>
              <a:t> </a:t>
            </a:r>
            <a:endParaRPr lang="en-US" sz="3200" b="1" dirty="0">
              <a:solidFill>
                <a:srgbClr val="84492B"/>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326341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smtClean="0">
                <a:latin typeface="Agency FB" panose="020B0503020202020204" pitchFamily="34" charset="0"/>
                <a:cs typeface="Arial" panose="020B0604020202020204" pitchFamily="34" charset="0"/>
              </a:rPr>
              <a:t>Outline</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448424" cy="36292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a:t>
            </a:fld>
            <a:endParaRPr lang="en-US" dirty="0">
              <a:solidFill>
                <a:schemeClr val="tx1"/>
              </a:solidFill>
            </a:endParaRPr>
          </a:p>
        </p:txBody>
      </p:sp>
      <p:sp>
        <p:nvSpPr>
          <p:cNvPr id="16" name="TextBox 15"/>
          <p:cNvSpPr txBox="1"/>
          <p:nvPr/>
        </p:nvSpPr>
        <p:spPr>
          <a:xfrm>
            <a:off x="1450683" y="1396695"/>
            <a:ext cx="9025406" cy="553998"/>
          </a:xfrm>
          <a:prstGeom prst="rect">
            <a:avLst/>
          </a:prstGeom>
          <a:noFill/>
        </p:spPr>
        <p:txBody>
          <a:bodyPr wrap="square" rtlCol="0">
            <a:spAutoFit/>
          </a:bodyPr>
          <a:lstStyle/>
          <a:p>
            <a:pPr marL="280988" lvl="2">
              <a:lnSpc>
                <a:spcPct val="150000"/>
              </a:lnSpc>
              <a:defRPr/>
            </a:pPr>
            <a:r>
              <a:rPr lang="en-US" sz="2000" b="1" i="1" dirty="0">
                <a:solidFill>
                  <a:srgbClr val="FF0000"/>
                </a:solidFill>
              </a:rPr>
              <a:t> </a:t>
            </a:r>
            <a:r>
              <a:rPr lang="en-US" sz="2000" b="1" i="1" dirty="0" smtClean="0">
                <a:solidFill>
                  <a:srgbClr val="FF0000"/>
                </a:solidFill>
              </a:rPr>
              <a:t>The Cyber-Attacks includes </a:t>
            </a:r>
            <a:r>
              <a:rPr lang="en-US" sz="2000" b="1" i="1" dirty="0">
                <a:solidFill>
                  <a:srgbClr val="FF0000"/>
                </a:solidFill>
              </a:rPr>
              <a:t>:</a:t>
            </a:r>
          </a:p>
        </p:txBody>
      </p:sp>
      <p:graphicFrame>
        <p:nvGraphicFramePr>
          <p:cNvPr id="17" name="Diagram 16"/>
          <p:cNvGraphicFramePr/>
          <p:nvPr>
            <p:extLst>
              <p:ext uri="{D42A27DB-BD31-4B8C-83A1-F6EECF244321}">
                <p14:modId xmlns:p14="http://schemas.microsoft.com/office/powerpoint/2010/main" val="4019838216"/>
              </p:ext>
            </p:extLst>
          </p:nvPr>
        </p:nvGraphicFramePr>
        <p:xfrm>
          <a:off x="1228558" y="2020806"/>
          <a:ext cx="10021966" cy="370474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928763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Browser Hijacker</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448424" cy="36292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a:t>
            </a:fld>
            <a:endParaRPr lang="en-US" dirty="0">
              <a:solidFill>
                <a:schemeClr val="tx1"/>
              </a:solidFill>
            </a:endParaRPr>
          </a:p>
        </p:txBody>
      </p:sp>
      <p:pic>
        <p:nvPicPr>
          <p:cNvPr id="16" name="Picture 15" descr="Image result for browser hijacker pictures">
            <a:extLst>
              <a:ext uri="{FF2B5EF4-FFF2-40B4-BE49-F238E27FC236}">
                <a16:creationId xmlns="" xmlns:a16="http://schemas.microsoft.com/office/drawing/2014/main" id="{DE026E70-92EA-4768-8784-6E91B683CB5D}"/>
              </a:ext>
            </a:extLst>
          </p:cNvPr>
          <p:cNvPicPr/>
          <p:nvPr/>
        </p:nvPicPr>
        <p:blipFill>
          <a:blip r:embed="rId5" cstate="print"/>
          <a:srcRect/>
          <a:stretch>
            <a:fillRect/>
          </a:stretch>
        </p:blipFill>
        <p:spPr bwMode="auto">
          <a:xfrm>
            <a:off x="9403463" y="2141988"/>
            <a:ext cx="2612940" cy="2458147"/>
          </a:xfrm>
          <a:prstGeom prst="rect">
            <a:avLst/>
          </a:prstGeom>
          <a:noFill/>
          <a:ln w="9525">
            <a:noFill/>
            <a:miter lim="800000"/>
            <a:headEnd/>
            <a:tailEnd/>
          </a:ln>
          <a:effectLst>
            <a:softEdge rad="368300"/>
          </a:effectLst>
        </p:spPr>
      </p:pic>
      <p:sp>
        <p:nvSpPr>
          <p:cNvPr id="17" name="Content Placeholder 3">
            <a:extLst>
              <a:ext uri="{FF2B5EF4-FFF2-40B4-BE49-F238E27FC236}">
                <a16:creationId xmlns="" xmlns:a16="http://schemas.microsoft.com/office/drawing/2014/main" id="{C63C3897-CB93-4BFF-BFA4-1DB2DB0DC981}"/>
              </a:ext>
            </a:extLst>
          </p:cNvPr>
          <p:cNvSpPr txBox="1">
            <a:spLocks/>
          </p:cNvSpPr>
          <p:nvPr/>
        </p:nvSpPr>
        <p:spPr>
          <a:xfrm>
            <a:off x="703384" y="1633057"/>
            <a:ext cx="8433725" cy="424252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might have been in the situation when </a:t>
            </a:r>
            <a:r>
              <a:rPr lang="en-US" sz="1800" u="sng" dirty="0" smtClean="0">
                <a:latin typeface="Calibri" panose="020F0502020204030204" pitchFamily="34" charset="0"/>
                <a:ea typeface="Calibri" panose="020F0502020204030204" pitchFamily="34" charset="0"/>
                <a:cs typeface="Arial" panose="020B0604020202020204" pitchFamily="34" charset="0"/>
              </a:rPr>
              <a:t>the default settings of your browser were changed</a:t>
            </a:r>
            <a:r>
              <a:rPr lang="en-US" sz="1800" dirty="0" smtClean="0">
                <a:latin typeface="Calibri" panose="020F0502020204030204" pitchFamily="34" charset="0"/>
                <a:ea typeface="Calibri" panose="020F0502020204030204" pitchFamily="34" charset="0"/>
                <a:cs typeface="Arial" panose="020B0604020202020204" pitchFamily="34" charset="0"/>
              </a:rPr>
              <a:t>. For example, your default search engine was changes to a new one without getting permission from you.</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As we know that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browser</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on</a:t>
            </a:r>
            <a:r>
              <a:rPr lang="en-US" sz="1800" u="sng" dirty="0" smtClean="0">
                <a:latin typeface="Calibri" panose="020F0502020204030204" pitchFamily="34" charset="0"/>
                <a:ea typeface="Calibri" panose="020F0502020204030204" pitchFamily="34" charset="0"/>
                <a:cs typeface="Arial" panose="020B0604020202020204" pitchFamily="34" charset="0"/>
              </a:rPr>
              <a:t>e of the core software tools </a:t>
            </a:r>
            <a:r>
              <a:rPr lang="en-US" sz="1800" dirty="0" smtClean="0">
                <a:latin typeface="Calibri" panose="020F0502020204030204" pitchFamily="34" charset="0"/>
                <a:ea typeface="Calibri" panose="020F0502020204030204" pitchFamily="34" charset="0"/>
                <a:cs typeface="Arial" panose="020B0604020202020204" pitchFamily="34" charset="0"/>
              </a:rPr>
              <a:t>that are used to connect to a wide range of </a:t>
            </a:r>
            <a:r>
              <a:rPr lang="en-US" sz="1800" u="sng" dirty="0" smtClean="0">
                <a:latin typeface="Calibri" panose="020F0502020204030204" pitchFamily="34" charset="0"/>
                <a:ea typeface="Calibri" panose="020F0502020204030204" pitchFamily="34" charset="0"/>
                <a:cs typeface="Arial" panose="020B0604020202020204" pitchFamily="34" charset="0"/>
              </a:rPr>
              <a:t>computer programs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web applications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websites</a:t>
            </a:r>
            <a:r>
              <a:rPr lang="en-US" sz="1800" dirty="0" smtClean="0">
                <a:latin typeface="Calibri" panose="020F0502020204030204" pitchFamily="34" charset="0"/>
                <a:ea typeface="Calibri" panose="020F0502020204030204" pitchFamily="34" charset="0"/>
                <a:cs typeface="Arial" panose="020B0604020202020204" pitchFamily="34" charset="0"/>
              </a:rPr>
              <a:t>, and many other digital resources located on the internet or even on the local networks.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any breach in the browser is established, all of your digital resources including the security passwords are at stake. So, hackers try to attack the browsers more frequently to establish a way to attack computers and networks.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82906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Browser Hijacker</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448424" cy="36292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a:t>
            </a:fld>
            <a:endParaRPr lang="en-US" dirty="0">
              <a:solidFill>
                <a:schemeClr val="tx1"/>
              </a:solidFill>
            </a:endParaRPr>
          </a:p>
        </p:txBody>
      </p:sp>
      <p:pic>
        <p:nvPicPr>
          <p:cNvPr id="16" name="Picture 15" descr="Image result for browser hijacker pictures">
            <a:extLst>
              <a:ext uri="{FF2B5EF4-FFF2-40B4-BE49-F238E27FC236}">
                <a16:creationId xmlns="" xmlns:a16="http://schemas.microsoft.com/office/drawing/2014/main" id="{DE026E70-92EA-4768-8784-6E91B683CB5D}"/>
              </a:ext>
            </a:extLst>
          </p:cNvPr>
          <p:cNvPicPr/>
          <p:nvPr/>
        </p:nvPicPr>
        <p:blipFill>
          <a:blip r:embed="rId5" cstate="print"/>
          <a:srcRect/>
          <a:stretch>
            <a:fillRect/>
          </a:stretch>
        </p:blipFill>
        <p:spPr bwMode="auto">
          <a:xfrm>
            <a:off x="9403463" y="2141988"/>
            <a:ext cx="2612940" cy="2458147"/>
          </a:xfrm>
          <a:prstGeom prst="rect">
            <a:avLst/>
          </a:prstGeom>
          <a:noFill/>
          <a:ln w="9525">
            <a:noFill/>
            <a:miter lim="800000"/>
            <a:headEnd/>
            <a:tailEnd/>
          </a:ln>
          <a:effectLst>
            <a:softEdge rad="368300"/>
          </a:effectLst>
        </p:spPr>
      </p:pic>
      <p:sp>
        <p:nvSpPr>
          <p:cNvPr id="17" name="Content Placeholder 3">
            <a:extLst>
              <a:ext uri="{FF2B5EF4-FFF2-40B4-BE49-F238E27FC236}">
                <a16:creationId xmlns="" xmlns:a16="http://schemas.microsoft.com/office/drawing/2014/main" id="{C63C3897-CB93-4BFF-BFA4-1DB2DB0DC981}"/>
              </a:ext>
            </a:extLst>
          </p:cNvPr>
          <p:cNvSpPr txBox="1">
            <a:spLocks/>
          </p:cNvSpPr>
          <p:nvPr/>
        </p:nvSpPr>
        <p:spPr>
          <a:xfrm>
            <a:off x="509559" y="2010069"/>
            <a:ext cx="8595360" cy="30747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When you observe this situation, be sure that </a:t>
            </a:r>
            <a:r>
              <a:rPr lang="en-US" sz="2000" u="sng" dirty="0" smtClean="0">
                <a:latin typeface="Calibri" panose="020F0502020204030204" pitchFamily="34" charset="0"/>
                <a:ea typeface="Calibri" panose="020F0502020204030204" pitchFamily="34" charset="0"/>
                <a:cs typeface="Arial" panose="020B0604020202020204" pitchFamily="34" charset="0"/>
              </a:rPr>
              <a:t>your computer’s browser has been hijacked by the malicious program</a:t>
            </a:r>
            <a:r>
              <a:rPr lang="en-US" sz="2000" dirty="0" smtClean="0">
                <a:latin typeface="Calibri" panose="020F0502020204030204" pitchFamily="34" charset="0"/>
                <a:ea typeface="Calibri" panose="020F0502020204030204" pitchFamily="34" charset="0"/>
                <a:cs typeface="Arial" panose="020B0604020202020204" pitchFamily="34" charset="0"/>
              </a:rPr>
              <a:t>, which is altering the settings of your browser and creating a way for the malicious programs to intrude in. </a:t>
            </a:r>
          </a:p>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In some cases, you might have seen that some </a:t>
            </a:r>
            <a:r>
              <a:rPr lang="en-US" sz="2000" b="1" dirty="0" smtClean="0">
                <a:latin typeface="Calibri" panose="020F0502020204030204" pitchFamily="34" charset="0"/>
                <a:ea typeface="Calibri" panose="020F0502020204030204" pitchFamily="34" charset="0"/>
                <a:cs typeface="Arial" panose="020B0604020202020204" pitchFamily="34" charset="0"/>
              </a:rPr>
              <a:t>unknown plugins </a:t>
            </a:r>
            <a:r>
              <a:rPr lang="en-US" sz="2000" dirty="0" smtClean="0">
                <a:latin typeface="Calibri" panose="020F0502020204030204" pitchFamily="34" charset="0"/>
                <a:ea typeface="Calibri" panose="020F0502020204030204" pitchFamily="34" charset="0"/>
                <a:cs typeface="Arial" panose="020B0604020202020204" pitchFamily="34" charset="0"/>
              </a:rPr>
              <a:t>have been installed and activated on your browser. Although </a:t>
            </a:r>
            <a:r>
              <a:rPr lang="en-US" sz="2000" u="sng" dirty="0" smtClean="0">
                <a:latin typeface="Calibri" panose="020F0502020204030204" pitchFamily="34" charset="0"/>
                <a:ea typeface="Calibri" panose="020F0502020204030204" pitchFamily="34" charset="0"/>
                <a:cs typeface="Arial" panose="020B0604020202020204" pitchFamily="34" charset="0"/>
              </a:rPr>
              <a:t>you have not downloaded or installed on your browser</a:t>
            </a:r>
            <a:r>
              <a:rPr lang="en-US" sz="2000" dirty="0" smtClean="0">
                <a:latin typeface="Calibri" panose="020F0502020204030204" pitchFamily="34" charset="0"/>
                <a:ea typeface="Calibri" panose="020F0502020204030204" pitchFamily="34" charset="0"/>
                <a:cs typeface="Arial" panose="020B0604020202020204" pitchFamily="34" charset="0"/>
              </a:rPr>
              <a:t>, but still they are there and active.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54328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Browser Hijacker</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448424" cy="36292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5</a:t>
            </a:fld>
            <a:endParaRPr lang="en-US" dirty="0">
              <a:solidFill>
                <a:schemeClr val="tx1"/>
              </a:solidFill>
            </a:endParaRPr>
          </a:p>
        </p:txBody>
      </p:sp>
      <p:pic>
        <p:nvPicPr>
          <p:cNvPr id="16" name="Picture 15" descr="Image result for browser hijacker pictures">
            <a:extLst>
              <a:ext uri="{FF2B5EF4-FFF2-40B4-BE49-F238E27FC236}">
                <a16:creationId xmlns="" xmlns:a16="http://schemas.microsoft.com/office/drawing/2014/main" id="{DE026E70-92EA-4768-8784-6E91B683CB5D}"/>
              </a:ext>
            </a:extLst>
          </p:cNvPr>
          <p:cNvPicPr/>
          <p:nvPr/>
        </p:nvPicPr>
        <p:blipFill>
          <a:blip r:embed="rId5" cstate="print"/>
          <a:srcRect/>
          <a:stretch>
            <a:fillRect/>
          </a:stretch>
        </p:blipFill>
        <p:spPr bwMode="auto">
          <a:xfrm>
            <a:off x="9403463" y="2141988"/>
            <a:ext cx="2612940" cy="2458147"/>
          </a:xfrm>
          <a:prstGeom prst="rect">
            <a:avLst/>
          </a:prstGeom>
          <a:noFill/>
          <a:ln w="9525">
            <a:noFill/>
            <a:miter lim="800000"/>
            <a:headEnd/>
            <a:tailEnd/>
          </a:ln>
          <a:effectLst>
            <a:softEdge rad="368300"/>
          </a:effectLst>
        </p:spPr>
      </p:pic>
      <p:sp>
        <p:nvSpPr>
          <p:cNvPr id="17" name="Content Placeholder 3">
            <a:extLst>
              <a:ext uri="{FF2B5EF4-FFF2-40B4-BE49-F238E27FC236}">
                <a16:creationId xmlns="" xmlns:a16="http://schemas.microsoft.com/office/drawing/2014/main" id="{C63C3897-CB93-4BFF-BFA4-1DB2DB0DC981}"/>
              </a:ext>
            </a:extLst>
          </p:cNvPr>
          <p:cNvSpPr txBox="1">
            <a:spLocks/>
          </p:cNvSpPr>
          <p:nvPr/>
        </p:nvSpPr>
        <p:spPr>
          <a:xfrm>
            <a:off x="731521" y="1541718"/>
            <a:ext cx="8533104" cy="44252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Browser Hijacker </a:t>
            </a:r>
            <a:r>
              <a:rPr lang="en-US" sz="1800" dirty="0" smtClean="0">
                <a:latin typeface="Calibri" panose="020F0502020204030204" pitchFamily="34" charset="0"/>
                <a:ea typeface="Calibri" panose="020F0502020204030204" pitchFamily="34" charset="0"/>
                <a:cs typeface="Arial" panose="020B0604020202020204" pitchFamily="34" charset="0"/>
              </a:rPr>
              <a:t>malware is a </a:t>
            </a:r>
            <a:r>
              <a:rPr lang="en-US" sz="1800" b="1" dirty="0" smtClean="0">
                <a:latin typeface="Calibri" panose="020F0502020204030204" pitchFamily="34" charset="0"/>
                <a:ea typeface="Calibri" panose="020F0502020204030204" pitchFamily="34" charset="0"/>
                <a:cs typeface="Arial" panose="020B0604020202020204" pitchFamily="34" charset="0"/>
              </a:rPr>
              <a:t>certain malicious code</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code is used to </a:t>
            </a:r>
            <a:r>
              <a:rPr lang="en-US" sz="1800" u="sng" dirty="0" smtClean="0">
                <a:latin typeface="Calibri" panose="020F0502020204030204" pitchFamily="34" charset="0"/>
                <a:ea typeface="Calibri" panose="020F0502020204030204" pitchFamily="34" charset="0"/>
                <a:cs typeface="Arial" panose="020B0604020202020204" pitchFamily="34" charset="0"/>
              </a:rPr>
              <a:t>pave the way for different kinds of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u="sng"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on your computer or to the other computers on your network.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Browser hijacker normally downloaded on your computer via some free software applications.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main objective of browser hijacker</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software is to </a:t>
            </a:r>
            <a:r>
              <a:rPr lang="en-US" sz="1800" u="sng" dirty="0" smtClean="0">
                <a:latin typeface="Calibri" panose="020F0502020204030204" pitchFamily="34" charset="0"/>
                <a:ea typeface="Calibri" panose="020F0502020204030204" pitchFamily="34" charset="0"/>
                <a:cs typeface="Arial" panose="020B0604020202020204" pitchFamily="34" charset="0"/>
              </a:rPr>
              <a:t>force the users to visit certain websites for improving the volume of traffic on that particular website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When the traffic of a website is improved, the website gets </a:t>
            </a:r>
            <a:r>
              <a:rPr lang="en-US" sz="1800" u="sng" dirty="0" smtClean="0">
                <a:latin typeface="Calibri" panose="020F0502020204030204" pitchFamily="34" charset="0"/>
                <a:ea typeface="Calibri" panose="020F0502020204030204" pitchFamily="34" charset="0"/>
                <a:cs typeface="Arial" panose="020B0604020202020204" pitchFamily="34" charset="0"/>
              </a:rPr>
              <a:t>higher revenue of online advertisement. </a:t>
            </a:r>
            <a:endParaRPr lang="en-US" sz="1800" u="sng"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28114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Browser Hijacker</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448424" cy="36292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6</a:t>
            </a:fld>
            <a:endParaRPr lang="en-US" dirty="0">
              <a:solidFill>
                <a:schemeClr val="tx1"/>
              </a:solidFill>
            </a:endParaRPr>
          </a:p>
        </p:txBody>
      </p:sp>
      <p:pic>
        <p:nvPicPr>
          <p:cNvPr id="16" name="Picture 15" descr="Image result for browser hijacker pictures">
            <a:extLst>
              <a:ext uri="{FF2B5EF4-FFF2-40B4-BE49-F238E27FC236}">
                <a16:creationId xmlns="" xmlns:a16="http://schemas.microsoft.com/office/drawing/2014/main" id="{DE026E70-92EA-4768-8784-6E91B683CB5D}"/>
              </a:ext>
            </a:extLst>
          </p:cNvPr>
          <p:cNvPicPr/>
          <p:nvPr/>
        </p:nvPicPr>
        <p:blipFill>
          <a:blip r:embed="rId5" cstate="print"/>
          <a:srcRect/>
          <a:stretch>
            <a:fillRect/>
          </a:stretch>
        </p:blipFill>
        <p:spPr bwMode="auto">
          <a:xfrm>
            <a:off x="9403463" y="2141988"/>
            <a:ext cx="2612940" cy="2458147"/>
          </a:xfrm>
          <a:prstGeom prst="rect">
            <a:avLst/>
          </a:prstGeom>
          <a:noFill/>
          <a:ln w="9525">
            <a:noFill/>
            <a:miter lim="800000"/>
            <a:headEnd/>
            <a:tailEnd/>
          </a:ln>
          <a:effectLst>
            <a:softEdge rad="368300"/>
          </a:effectLst>
        </p:spPr>
      </p:pic>
      <p:sp>
        <p:nvSpPr>
          <p:cNvPr id="17" name="Content Placeholder 3">
            <a:extLst>
              <a:ext uri="{FF2B5EF4-FFF2-40B4-BE49-F238E27FC236}">
                <a16:creationId xmlns="" xmlns:a16="http://schemas.microsoft.com/office/drawing/2014/main" id="{C63C3897-CB93-4BFF-BFA4-1DB2DB0DC981}"/>
              </a:ext>
            </a:extLst>
          </p:cNvPr>
          <p:cNvSpPr txBox="1">
            <a:spLocks/>
          </p:cNvSpPr>
          <p:nvPr/>
        </p:nvSpPr>
        <p:spPr>
          <a:xfrm>
            <a:off x="699473" y="1928655"/>
            <a:ext cx="8215532" cy="34335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v"/>
            </a:pPr>
            <a:r>
              <a:rPr lang="en-US" sz="1900" dirty="0" smtClean="0">
                <a:latin typeface="Calibri" panose="020F0502020204030204" pitchFamily="34" charset="0"/>
                <a:ea typeface="Calibri" panose="020F0502020204030204" pitchFamily="34" charset="0"/>
                <a:cs typeface="Arial" panose="020B0604020202020204" pitchFamily="34" charset="0"/>
              </a:rPr>
              <a:t> The browser hijacker malware can also be used for </a:t>
            </a:r>
            <a:r>
              <a:rPr lang="en-US" sz="1900" u="sng" dirty="0" smtClean="0">
                <a:latin typeface="Calibri" panose="020F0502020204030204" pitchFamily="34" charset="0"/>
                <a:ea typeface="Calibri" panose="020F0502020204030204" pitchFamily="34" charset="0"/>
                <a:cs typeface="Arial" panose="020B0604020202020204" pitchFamily="34" charset="0"/>
              </a:rPr>
              <a:t>stealing personal information,</a:t>
            </a:r>
            <a:r>
              <a:rPr lang="en-US" sz="1900" dirty="0" smtClean="0">
                <a:latin typeface="Calibri" panose="020F0502020204030204" pitchFamily="34" charset="0"/>
                <a:ea typeface="Calibri" panose="020F0502020204030204" pitchFamily="34" charset="0"/>
                <a:cs typeface="Arial" panose="020B0604020202020204" pitchFamily="34" charset="0"/>
              </a:rPr>
              <a:t> </a:t>
            </a:r>
            <a:r>
              <a:rPr lang="en-US" sz="1900" u="sng" dirty="0" smtClean="0">
                <a:latin typeface="Calibri" panose="020F0502020204030204" pitchFamily="34" charset="0"/>
                <a:ea typeface="Calibri" panose="020F0502020204030204" pitchFamily="34" charset="0"/>
                <a:cs typeface="Arial" panose="020B0604020202020204" pitchFamily="34" charset="0"/>
              </a:rPr>
              <a:t>user accounts</a:t>
            </a:r>
            <a:r>
              <a:rPr lang="en-US" sz="1900" dirty="0" smtClean="0">
                <a:latin typeface="Calibri" panose="020F0502020204030204" pitchFamily="34" charset="0"/>
                <a:ea typeface="Calibri" panose="020F0502020204030204" pitchFamily="34" charset="0"/>
                <a:cs typeface="Arial" panose="020B0604020202020204" pitchFamily="34" charset="0"/>
              </a:rPr>
              <a:t>, and other information for financial benefits. </a:t>
            </a:r>
          </a:p>
          <a:p>
            <a:pPr algn="just">
              <a:lnSpc>
                <a:spcPct val="150000"/>
              </a:lnSpc>
              <a:spcBef>
                <a:spcPts val="0"/>
              </a:spcBef>
              <a:spcAft>
                <a:spcPts val="1000"/>
              </a:spcAft>
              <a:buFont typeface="Wingdings" panose="05000000000000000000" pitchFamily="2" charset="2"/>
              <a:buChar char="v"/>
            </a:pPr>
            <a:r>
              <a:rPr lang="en-US" sz="1900" dirty="0" smtClean="0">
                <a:latin typeface="Calibri" panose="020F0502020204030204" pitchFamily="34" charset="0"/>
                <a:ea typeface="Calibri" panose="020F0502020204030204" pitchFamily="34" charset="0"/>
                <a:cs typeface="Arial" panose="020B0604020202020204" pitchFamily="34" charset="0"/>
              </a:rPr>
              <a:t> The </a:t>
            </a:r>
            <a:r>
              <a:rPr lang="en-US" sz="19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symptoms</a:t>
            </a:r>
            <a:r>
              <a:rPr lang="en-US" sz="1900" dirty="0" smtClean="0">
                <a:latin typeface="Calibri" panose="020F0502020204030204" pitchFamily="34" charset="0"/>
                <a:ea typeface="Calibri" panose="020F0502020204030204" pitchFamily="34" charset="0"/>
                <a:cs typeface="Arial" panose="020B0604020202020204" pitchFamily="34" charset="0"/>
              </a:rPr>
              <a:t> and impact of browser hijack malware may include:</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Slow browsing speed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Multiple tool bars on the browser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Redirecting your search queries to websites that you have not set as default </a:t>
            </a:r>
          </a:p>
          <a:p>
            <a:pPr lvl="1" algn="just">
              <a:lnSpc>
                <a:spcPct val="150000"/>
              </a:lnSpc>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 large number of popup windows and ads appear on your browser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302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Browser Hijacker</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448424" cy="36292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7</a:t>
            </a:fld>
            <a:endParaRPr lang="en-US" dirty="0">
              <a:solidFill>
                <a:schemeClr val="tx1"/>
              </a:solidFill>
            </a:endParaRPr>
          </a:p>
        </p:txBody>
      </p:sp>
      <p:pic>
        <p:nvPicPr>
          <p:cNvPr id="16" name="Picture 15" descr="Image result for browser hijacker pictures">
            <a:extLst>
              <a:ext uri="{FF2B5EF4-FFF2-40B4-BE49-F238E27FC236}">
                <a16:creationId xmlns="" xmlns:a16="http://schemas.microsoft.com/office/drawing/2014/main" id="{DE026E70-92EA-4768-8784-6E91B683CB5D}"/>
              </a:ext>
            </a:extLst>
          </p:cNvPr>
          <p:cNvPicPr/>
          <p:nvPr/>
        </p:nvPicPr>
        <p:blipFill>
          <a:blip r:embed="rId5" cstate="print"/>
          <a:srcRect/>
          <a:stretch>
            <a:fillRect/>
          </a:stretch>
        </p:blipFill>
        <p:spPr bwMode="auto">
          <a:xfrm>
            <a:off x="9403463" y="2141988"/>
            <a:ext cx="2612940" cy="2458147"/>
          </a:xfrm>
          <a:prstGeom prst="rect">
            <a:avLst/>
          </a:prstGeom>
          <a:noFill/>
          <a:ln w="9525">
            <a:noFill/>
            <a:miter lim="800000"/>
            <a:headEnd/>
            <a:tailEnd/>
          </a:ln>
          <a:effectLst>
            <a:softEdge rad="368300"/>
          </a:effectLst>
        </p:spPr>
      </p:pic>
      <p:sp>
        <p:nvSpPr>
          <p:cNvPr id="17" name="Content Placeholder 3">
            <a:extLst>
              <a:ext uri="{FF2B5EF4-FFF2-40B4-BE49-F238E27FC236}">
                <a16:creationId xmlns="" xmlns:a16="http://schemas.microsoft.com/office/drawing/2014/main" id="{C63C3897-CB93-4BFF-BFA4-1DB2DB0DC981}"/>
              </a:ext>
            </a:extLst>
          </p:cNvPr>
          <p:cNvSpPr txBox="1">
            <a:spLocks/>
          </p:cNvSpPr>
          <p:nvPr/>
        </p:nvSpPr>
        <p:spPr>
          <a:xfrm>
            <a:off x="759655" y="1823844"/>
            <a:ext cx="8225142" cy="41921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can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save your browser from being hijacked </a:t>
            </a:r>
            <a:r>
              <a:rPr lang="en-US" sz="1800" dirty="0" smtClean="0">
                <a:latin typeface="Calibri" panose="020F0502020204030204" pitchFamily="34" charset="0"/>
                <a:ea typeface="Calibri" panose="020F0502020204030204" pitchFamily="34" charset="0"/>
                <a:cs typeface="Arial" panose="020B0604020202020204" pitchFamily="34" charset="0"/>
              </a:rPr>
              <a:t>by the browser hijacker malware by taking the following measures:</a:t>
            </a:r>
          </a:p>
          <a:p>
            <a:pPr marL="7461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Avoid free downloads as much as possible </a:t>
            </a:r>
          </a:p>
          <a:p>
            <a:pPr marL="7461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Disable unwanted tool bars </a:t>
            </a:r>
          </a:p>
          <a:p>
            <a:pPr marL="7461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Remove or disable unwanted plugins </a:t>
            </a:r>
          </a:p>
          <a:p>
            <a:pPr marL="7461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Set your default search engine </a:t>
            </a:r>
          </a:p>
          <a:p>
            <a:pPr marL="746125"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Install antimalware erasers </a:t>
            </a:r>
          </a:p>
          <a:p>
            <a:pPr marL="746125"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common sense while downloading and internet browsing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11793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448424" cy="36292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8</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8" name="TextBox 6"/>
          <p:cNvSpPr txBox="1">
            <a:spLocks noChangeArrowheads="1"/>
          </p:cNvSpPr>
          <p:nvPr/>
        </p:nvSpPr>
        <p:spPr bwMode="auto">
          <a:xfrm>
            <a:off x="958898" y="1299005"/>
            <a:ext cx="8682712"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dirty="0" smtClean="0">
                <a:solidFill>
                  <a:srgbClr val="CE7408"/>
                </a:solidFill>
              </a:rPr>
              <a:t>There </a:t>
            </a:r>
            <a:r>
              <a:rPr lang="en-US" b="1" dirty="0">
                <a:solidFill>
                  <a:srgbClr val="CE7408"/>
                </a:solidFill>
              </a:rPr>
              <a:t>are several types of malware, the most important </a:t>
            </a:r>
            <a:r>
              <a:rPr lang="en-US" b="1" dirty="0" smtClean="0">
                <a:solidFill>
                  <a:srgbClr val="CE7408"/>
                </a:solidFill>
              </a:rPr>
              <a:t>are as fellows:</a:t>
            </a:r>
            <a:endParaRPr lang="en-US" b="1" dirty="0">
              <a:solidFill>
                <a:srgbClr val="CE7408"/>
              </a:solidFill>
            </a:endParaRPr>
          </a:p>
        </p:txBody>
      </p:sp>
      <p:sp>
        <p:nvSpPr>
          <p:cNvPr id="19" name="مستطيل 8"/>
          <p:cNvSpPr/>
          <p:nvPr/>
        </p:nvSpPr>
        <p:spPr>
          <a:xfrm>
            <a:off x="618979" y="1946139"/>
            <a:ext cx="8256798" cy="1015663"/>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sz="2000" b="1" dirty="0" smtClean="0">
                <a:solidFill>
                  <a:srgbClr val="FF0000"/>
                </a:solidFill>
                <a:latin typeface="Arial" pitchFamily="34" charset="0"/>
                <a:cs typeface="Arial" pitchFamily="34" charset="0"/>
              </a:rPr>
              <a:t>Rootkit</a:t>
            </a:r>
            <a:r>
              <a:rPr lang="en-US" sz="2000" b="1" dirty="0" smtClean="0">
                <a:latin typeface="Arial" pitchFamily="34" charset="0"/>
                <a:cs typeface="Arial" pitchFamily="34" charset="0"/>
              </a:rPr>
              <a:t>:-</a:t>
            </a:r>
            <a:r>
              <a:rPr lang="en-US" sz="2000" dirty="0" smtClean="0">
                <a:latin typeface="Arial" pitchFamily="34" charset="0"/>
                <a:cs typeface="Arial" pitchFamily="34" charset="0"/>
              </a:rPr>
              <a:t> A </a:t>
            </a:r>
            <a:r>
              <a:rPr lang="en-US" sz="2000" dirty="0">
                <a:latin typeface="Arial" pitchFamily="34" charset="0"/>
                <a:cs typeface="Arial" pitchFamily="34" charset="0"/>
              </a:rPr>
              <a:t>class of malware that hides the existence of other malware by modifying the underlying operating system.</a:t>
            </a:r>
          </a:p>
        </p:txBody>
      </p:sp>
      <p:sp>
        <p:nvSpPr>
          <p:cNvPr id="20" name="Content Placeholder 3">
            <a:extLst>
              <a:ext uri="{FF2B5EF4-FFF2-40B4-BE49-F238E27FC236}">
                <a16:creationId xmlns="" xmlns:a16="http://schemas.microsoft.com/office/drawing/2014/main" id="{C63C3897-CB93-4BFF-BFA4-1DB2DB0DC981}"/>
              </a:ext>
            </a:extLst>
          </p:cNvPr>
          <p:cNvSpPr txBox="1">
            <a:spLocks/>
          </p:cNvSpPr>
          <p:nvPr/>
        </p:nvSpPr>
        <p:spPr>
          <a:xfrm>
            <a:off x="618979" y="3156846"/>
            <a:ext cx="8256798" cy="31995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Rootkit</a:t>
            </a:r>
            <a:r>
              <a:rPr lang="en-US" sz="20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2000" dirty="0" smtClean="0">
                <a:latin typeface="Calibri" panose="020F0502020204030204" pitchFamily="34" charset="0"/>
                <a:ea typeface="Calibri" panose="020F0502020204030204" pitchFamily="34" charset="0"/>
                <a:cs typeface="Arial" panose="020B0604020202020204" pitchFamily="34" charset="0"/>
              </a:rPr>
              <a:t>is a type of malware that gets the administrator level privileges on the operating system of the computer without showing its presence on the computer. </a:t>
            </a:r>
          </a:p>
          <a:p>
            <a:pPr algn="just">
              <a:lnSpc>
                <a:spcPct val="10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The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main feature of rootkit </a:t>
            </a:r>
            <a:r>
              <a:rPr lang="en-US" sz="2000" dirty="0" smtClean="0">
                <a:latin typeface="Calibri" panose="020F0502020204030204" pitchFamily="34" charset="0"/>
                <a:ea typeface="Calibri" panose="020F0502020204030204" pitchFamily="34" charset="0"/>
                <a:cs typeface="Arial" panose="020B0604020202020204" pitchFamily="34" charset="0"/>
              </a:rPr>
              <a:t>is that it hides from being detected easily but </a:t>
            </a:r>
            <a:r>
              <a:rPr lang="en-US" sz="2000" u="sng" dirty="0" smtClean="0">
                <a:latin typeface="Calibri" panose="020F0502020204030204" pitchFamily="34" charset="0"/>
                <a:ea typeface="Calibri" panose="020F0502020204030204" pitchFamily="34" charset="0"/>
                <a:cs typeface="Arial" panose="020B0604020202020204" pitchFamily="34" charset="0"/>
              </a:rPr>
              <a:t>maintains the control over the operating system </a:t>
            </a:r>
            <a:r>
              <a:rPr lang="en-US" sz="2000" dirty="0" smtClean="0">
                <a:latin typeface="Calibri" panose="020F0502020204030204" pitchFamily="34" charset="0"/>
                <a:ea typeface="Calibri" panose="020F0502020204030204" pitchFamily="34" charset="0"/>
                <a:cs typeface="Arial" panose="020B0604020202020204" pitchFamily="34" charset="0"/>
              </a:rPr>
              <a:t>to perform its designated tasks on the system. </a:t>
            </a:r>
          </a:p>
          <a:p>
            <a:pPr algn="just">
              <a:lnSpc>
                <a:spcPct val="10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The normal behavior of the operating system is subverted by the rootkit malware on the system.</a:t>
            </a:r>
            <a:r>
              <a:rPr lang="en-US" sz="3200" dirty="0" smtClean="0">
                <a:latin typeface="Calibri" panose="020F0502020204030204" pitchFamily="34" charset="0"/>
                <a:ea typeface="Calibri" panose="020F0502020204030204" pitchFamily="34" charset="0"/>
                <a:cs typeface="Arial" panose="020B0604020202020204" pitchFamily="34" charset="0"/>
              </a:rPr>
              <a:t> </a:t>
            </a:r>
            <a:endParaRPr lang="en-US" sz="32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35847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448424" cy="36292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9</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661182" y="1413843"/>
            <a:ext cx="8377093" cy="46845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As we know all applications on the computer including the antivirus, anti-malware, and other security related applications use the application programming interfaces or APIs provided by the operating system.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A powerful rootkit gets control on those APIs and establishes the full control on the system. </a:t>
            </a:r>
          </a:p>
          <a:p>
            <a:pPr algn="just">
              <a:lnSpc>
                <a:spcPct val="150000"/>
              </a:lnSpc>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For instance</a:t>
            </a:r>
            <a:r>
              <a:rPr lang="en-US" sz="1800" dirty="0" smtClean="0">
                <a:latin typeface="Calibri" panose="020F0502020204030204" pitchFamily="34" charset="0"/>
                <a:ea typeface="Calibri" panose="020F0502020204030204" pitchFamily="34" charset="0"/>
                <a:cs typeface="Arial" panose="020B0604020202020204" pitchFamily="34" charset="0"/>
              </a:rPr>
              <a:t>, windows browser program sends a request to the operating system API to find a certain file on the computer. The operating system responds to the browser through API about that file.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rootkit malware subverts the request sent to the operating system from reaching to the desired API and responds with fake responses.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62752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35614"/>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10</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604912" y="1779716"/>
            <a:ext cx="8433363" cy="36864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Moreover, you request the operating system to start the antivirus or anti-malware application to scan your computer; the request is interrupted from reaching to the operating system. The rootkit interrupts the request and sends you a fake response that the program you requested for is not working at this time. </a:t>
            </a:r>
          </a:p>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Rootkit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considered as </a:t>
            </a:r>
            <a:r>
              <a:rPr lang="en-US" sz="1800" u="sng" dirty="0" smtClean="0">
                <a:latin typeface="Calibri" panose="020F0502020204030204" pitchFamily="34" charset="0"/>
                <a:ea typeface="Calibri" panose="020F0502020204030204" pitchFamily="34" charset="0"/>
                <a:cs typeface="Arial" panose="020B0604020202020204" pitchFamily="34" charset="0"/>
              </a:rPr>
              <a:t>one of the nastiest forms of malware </a:t>
            </a:r>
            <a:r>
              <a:rPr lang="en-US" sz="1800" dirty="0" smtClean="0">
                <a:latin typeface="Calibri" panose="020F0502020204030204" pitchFamily="34" charset="0"/>
                <a:ea typeface="Calibri" panose="020F0502020204030204" pitchFamily="34" charset="0"/>
                <a:cs typeface="Arial" panose="020B0604020202020204" pitchFamily="34" charset="0"/>
              </a:rPr>
              <a:t>that is </a:t>
            </a:r>
            <a:r>
              <a:rPr lang="en-US" sz="1800" u="sng" dirty="0" smtClean="0">
                <a:latin typeface="Calibri" panose="020F0502020204030204" pitchFamily="34" charset="0"/>
                <a:ea typeface="Calibri" panose="020F0502020204030204" pitchFamily="34" charset="0"/>
                <a:cs typeface="Arial" panose="020B0604020202020204" pitchFamily="34" charset="0"/>
              </a:rPr>
              <a:t>not easily detected and removed from your computer once it has established </a:t>
            </a:r>
            <a:r>
              <a:rPr lang="en-US" sz="1800" dirty="0" smtClean="0">
                <a:latin typeface="Calibri" panose="020F0502020204030204" pitchFamily="34" charset="0"/>
                <a:ea typeface="Calibri" panose="020F0502020204030204" pitchFamily="34" charset="0"/>
                <a:cs typeface="Arial" panose="020B0604020202020204" pitchFamily="34" charset="0"/>
              </a:rPr>
              <a:t>the privileges to access and control the operating system through available vulnerabilities in the OS and other applications.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29137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44730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11</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675250" y="1611797"/>
            <a:ext cx="8238575" cy="420624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2000" b="1" dirty="0" smtClean="0">
                <a:latin typeface="Calibri" panose="020F0502020204030204" pitchFamily="34" charset="0"/>
                <a:ea typeface="Calibri" panose="020F0502020204030204" pitchFamily="34" charset="0"/>
                <a:cs typeface="Arial" panose="020B0604020202020204" pitchFamily="34" charset="0"/>
              </a:rPr>
              <a:t>There are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three main goals of a rootkit </a:t>
            </a:r>
            <a:r>
              <a:rPr lang="en-US" sz="2000" b="1" dirty="0" smtClean="0">
                <a:latin typeface="Calibri" panose="020F0502020204030204" pitchFamily="34" charset="0"/>
                <a:ea typeface="Calibri" panose="020F0502020204030204" pitchFamily="34" charset="0"/>
                <a:cs typeface="Arial" panose="020B0604020202020204" pitchFamily="34" charset="0"/>
              </a:rPr>
              <a:t>on a computer as mentioned below:</a:t>
            </a:r>
          </a:p>
          <a:p>
            <a:pPr marL="688975" indent="-342900" algn="just">
              <a:lnSpc>
                <a:spcPct val="150000"/>
              </a:lnSpc>
              <a:spcBef>
                <a:spcPts val="0"/>
              </a:spcBef>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Running freely without any restrictions of having been caught and deleted </a:t>
            </a:r>
          </a:p>
          <a:p>
            <a:pPr marL="688975" indent="-342900" algn="just">
              <a:lnSpc>
                <a:spcPct val="150000"/>
              </a:lnSpc>
              <a:spcBef>
                <a:spcPts val="0"/>
              </a:spcBef>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Hiding from the system applications and the user of the computer </a:t>
            </a:r>
          </a:p>
          <a:p>
            <a:pPr marL="688975" indent="-342900" algn="just">
              <a:lnSpc>
                <a:spcPct val="150000"/>
              </a:lnSpc>
              <a:spcBef>
                <a:spcPts val="0"/>
              </a:spcBef>
              <a:spcAft>
                <a:spcPts val="1000"/>
              </a:spcAft>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Stealing personal information, passwords, and installing other malicious programs on the computer so that the compromised computer can be used for attacking the other computers on the network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3814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12</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351692" y="1560163"/>
            <a:ext cx="8966748"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numerous types of rootkits based on the objective and point of attack on the systems.</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 A few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very well-known and important rootkits </a:t>
            </a:r>
            <a:r>
              <a:rPr lang="en-US" sz="1800" b="1" dirty="0" smtClean="0">
                <a:latin typeface="Calibri" panose="020F0502020204030204" pitchFamily="34" charset="0"/>
                <a:ea typeface="Calibri" panose="020F0502020204030204" pitchFamily="34" charset="0"/>
                <a:cs typeface="Arial" panose="020B0604020202020204" pitchFamily="34" charset="0"/>
              </a:rPr>
              <a:t>are listed below:</a:t>
            </a:r>
          </a:p>
          <a:p>
            <a:pPr marL="96996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Memory rootkits </a:t>
            </a:r>
          </a:p>
          <a:p>
            <a:pPr marL="96996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Kernel rootkits </a:t>
            </a:r>
          </a:p>
          <a:p>
            <a:pPr marL="969963"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Bootkit</a:t>
            </a:r>
            <a:r>
              <a:rPr lang="en-US" sz="1800" dirty="0" smtClean="0">
                <a:latin typeface="Calibri" panose="020F0502020204030204" pitchFamily="34" charset="0"/>
                <a:ea typeface="Calibri" panose="020F0502020204030204" pitchFamily="34" charset="0"/>
                <a:cs typeface="Arial" panose="020B0604020202020204" pitchFamily="34" charset="0"/>
              </a:rPr>
              <a:t> rootkits </a:t>
            </a:r>
          </a:p>
          <a:p>
            <a:pPr marL="96996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Firmware rootkits</a:t>
            </a:r>
          </a:p>
          <a:p>
            <a:pPr marL="969963"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Library rootkits </a:t>
            </a:r>
          </a:p>
          <a:p>
            <a:pPr marL="969963"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Application rootkits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04078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9434"/>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13</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675249" y="1369233"/>
            <a:ext cx="8456559" cy="47970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For a </a:t>
            </a:r>
            <a:r>
              <a:rPr lang="en-US" sz="1800" b="1" dirty="0" smtClean="0">
                <a:latin typeface="Calibri" panose="020F0502020204030204" pitchFamily="34" charset="0"/>
                <a:ea typeface="Calibri" panose="020F0502020204030204" pitchFamily="34" charset="0"/>
                <a:cs typeface="Arial" panose="020B0604020202020204" pitchFamily="34" charset="0"/>
              </a:rPr>
              <a:t>normal user </a:t>
            </a:r>
            <a:r>
              <a:rPr lang="en-US" sz="1800" dirty="0" smtClean="0">
                <a:latin typeface="Calibri" panose="020F0502020204030204" pitchFamily="34" charset="0"/>
                <a:ea typeface="Calibri" panose="020F0502020204030204" pitchFamily="34" charset="0"/>
                <a:cs typeface="Arial" panose="020B0604020202020204" pitchFamily="34" charset="0"/>
              </a:rPr>
              <a:t>of the computer, it may be </a:t>
            </a:r>
            <a:r>
              <a:rPr lang="en-US" sz="1800" u="sng" dirty="0" smtClean="0">
                <a:latin typeface="Calibri" panose="020F0502020204030204" pitchFamily="34" charset="0"/>
                <a:ea typeface="Calibri" panose="020F0502020204030204" pitchFamily="34" charset="0"/>
                <a:cs typeface="Arial" panose="020B0604020202020204" pitchFamily="34" charset="0"/>
              </a:rPr>
              <a:t>very difficult to recognize that the computer has been infected by the rootkits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the computer shows the following </a:t>
            </a:r>
            <a:r>
              <a:rPr lang="en-US" sz="1800" b="1" dirty="0" smtClean="0">
                <a:latin typeface="Calibri" panose="020F0502020204030204" pitchFamily="34" charset="0"/>
                <a:ea typeface="Calibri" panose="020F0502020204030204" pitchFamily="34" charset="0"/>
                <a:cs typeface="Arial" panose="020B0604020202020204" pitchFamily="34" charset="0"/>
              </a:rPr>
              <a:t>symptoms</a:t>
            </a:r>
            <a:r>
              <a:rPr lang="en-US" sz="1800" dirty="0" smtClean="0">
                <a:latin typeface="Calibri" panose="020F0502020204030204" pitchFamily="34" charset="0"/>
                <a:ea typeface="Calibri" panose="020F0502020204030204" pitchFamily="34" charset="0"/>
                <a:cs typeface="Arial" panose="020B0604020202020204" pitchFamily="34" charset="0"/>
              </a:rPr>
              <a:t>, then you should suspect that the computer has been infected by the rootkit attack. </a:t>
            </a:r>
          </a:p>
          <a:p>
            <a:pPr marL="969963"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Modifications in the dates and time of computer </a:t>
            </a:r>
          </a:p>
          <a:p>
            <a:pPr marL="969963"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Slowdown of the computer</a:t>
            </a:r>
          </a:p>
          <a:p>
            <a:pPr marL="969963"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Unexpected system error messages </a:t>
            </a:r>
          </a:p>
          <a:p>
            <a:pPr marL="969963"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Many programs, especially computer security related programs fail to start </a:t>
            </a:r>
          </a:p>
          <a:p>
            <a:pPr marL="969963"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Substantial redirects on browsers </a:t>
            </a:r>
          </a:p>
          <a:p>
            <a:pPr marL="969963" lvl="1"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Appearance of blue screen of death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84044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80088"/>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35614"/>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14</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1059748" y="1842041"/>
            <a:ext cx="7816965" cy="325964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Rootkits travel through the standard ways of the propagation of viruses, worms and other malware programs. </a:t>
            </a:r>
            <a:r>
              <a:rPr lang="en-US" sz="2000" b="1" dirty="0" smtClean="0">
                <a:latin typeface="Calibri" panose="020F0502020204030204" pitchFamily="34" charset="0"/>
                <a:ea typeface="Calibri" panose="020F0502020204030204" pitchFamily="34" charset="0"/>
                <a:cs typeface="Arial" panose="020B0604020202020204" pitchFamily="34" charset="0"/>
              </a:rPr>
              <a:t>Those include:</a:t>
            </a:r>
          </a:p>
          <a:p>
            <a:pPr marL="746125" indent="-342900" algn="just">
              <a:lnSpc>
                <a:spcPct val="150000"/>
              </a:lnSpc>
              <a:spcBef>
                <a:spcPts val="0"/>
              </a:spcBef>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Infected downloads </a:t>
            </a:r>
          </a:p>
          <a:p>
            <a:pPr marL="746125" indent="-342900" algn="just">
              <a:lnSpc>
                <a:spcPct val="150000"/>
              </a:lnSpc>
              <a:spcBef>
                <a:spcPts val="0"/>
              </a:spcBef>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Peer to peer file sharing </a:t>
            </a:r>
          </a:p>
          <a:p>
            <a:pPr marL="746125" indent="-342900" algn="just">
              <a:lnSpc>
                <a:spcPct val="150000"/>
              </a:lnSpc>
              <a:spcBef>
                <a:spcPts val="0"/>
              </a:spcBef>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Unknown emails </a:t>
            </a:r>
          </a:p>
          <a:p>
            <a:pPr marL="746125" indent="-342900" algn="just">
              <a:lnSpc>
                <a:spcPct val="150000"/>
              </a:lnSpc>
              <a:spcBef>
                <a:spcPts val="0"/>
              </a:spcBef>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Short text messages (SMS)</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6728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15</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662610" y="1449176"/>
            <a:ext cx="8797126"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very difficult to detect and remove the rootkit from your computer, once it has established the control over the operating system APIs.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Normally, the rootkit remains unnoticed on the machine and keeps doing its job.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For remaining many days on the computer, the system becomes a rogue machine, and many malicious programs start running on the machine. Those programs will be used for different malicious activities. </a:t>
            </a:r>
          </a:p>
          <a:p>
            <a:pPr>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You will find the behavior of operating system very irritating with the passage of time. One day you will see a cryptic blue screen of death and your computer will never load again normal. </a:t>
            </a:r>
          </a:p>
          <a:p>
            <a:pPr>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Now, you will have to re-install and configure your computer from the scratch.</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28695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66972"/>
            <a:ext cx="548638" cy="335614"/>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16</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576775" y="1560163"/>
            <a:ext cx="8503255" cy="45860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But you can still take the following steps to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avert from getting rootkits </a:t>
            </a:r>
            <a:r>
              <a:rPr lang="en-US" sz="1800" b="1" dirty="0" smtClean="0">
                <a:latin typeface="Calibri" panose="020F0502020204030204" pitchFamily="34" charset="0"/>
                <a:ea typeface="Calibri" panose="020F0502020204030204" pitchFamily="34" charset="0"/>
                <a:cs typeface="Arial" panose="020B0604020202020204" pitchFamily="34" charset="0"/>
              </a:rPr>
              <a:t>control of your computer. </a:t>
            </a:r>
          </a:p>
          <a:p>
            <a:pPr marL="8588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visit the legitimate and secure websites </a:t>
            </a:r>
          </a:p>
          <a:p>
            <a:pPr marL="8588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download free and compromised products </a:t>
            </a:r>
          </a:p>
          <a:p>
            <a:pPr marL="8588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Open emails and their attachments from known people only </a:t>
            </a:r>
          </a:p>
          <a:p>
            <a:pPr marL="8588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open attachments in SMS and other messages </a:t>
            </a:r>
          </a:p>
          <a:p>
            <a:pPr marL="8588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Activate firewall on your system </a:t>
            </a:r>
          </a:p>
          <a:p>
            <a:pPr marL="8588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Activate intrusion prevention system IPS</a:t>
            </a:r>
          </a:p>
          <a:p>
            <a:pPr marL="85883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Activate access control lists ACL on the system and network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14844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38836"/>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17</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1084384" y="2153690"/>
            <a:ext cx="7526216" cy="29419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Scan and clean flash or other data traveling devices before opening the files </a:t>
            </a:r>
          </a:p>
          <a:p>
            <a:pPr marL="342900" indent="-342900" algn="just">
              <a:lnSpc>
                <a:spcPct val="150000"/>
              </a:lnSpc>
              <a:spcBef>
                <a:spcPts val="0"/>
              </a:spcBef>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Use the latest anti-rootkit tools with Security Technology and Response (STAR) technology </a:t>
            </a:r>
          </a:p>
          <a:p>
            <a:pPr marL="342900" indent="-342900" algn="just">
              <a:lnSpc>
                <a:spcPct val="150000"/>
              </a:lnSpc>
              <a:spcBef>
                <a:spcPts val="0"/>
              </a:spcBef>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Keep your anti-malware up to date </a:t>
            </a:r>
          </a:p>
          <a:p>
            <a:pPr marL="342900" indent="-342900" algn="just">
              <a:lnSpc>
                <a:spcPct val="150000"/>
              </a:lnSpc>
              <a:spcBef>
                <a:spcPts val="0"/>
              </a:spcBef>
              <a:spcAft>
                <a:spcPts val="1000"/>
              </a:spcAft>
              <a:buFont typeface="Times New Roman" panose="02020603050405020304" pitchFamily="18"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Keep operating system up to date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33044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Rootkit</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52904"/>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18</a:t>
            </a:fld>
            <a:endParaRPr lang="en-US" dirty="0">
              <a:solidFill>
                <a:schemeClr val="tx1"/>
              </a:solidFill>
            </a:endParaRPr>
          </a:p>
        </p:txBody>
      </p:sp>
      <p:pic>
        <p:nvPicPr>
          <p:cNvPr id="17" name="Picture 16" descr="Related image">
            <a:extLst>
              <a:ext uri="{FF2B5EF4-FFF2-40B4-BE49-F238E27FC236}">
                <a16:creationId xmlns="" xmlns:a16="http://schemas.microsoft.com/office/drawing/2014/main" id="{54AA7B09-9D4E-4DD4-AE0B-81FADD16D012}"/>
              </a:ext>
            </a:extLst>
          </p:cNvPr>
          <p:cNvPicPr/>
          <p:nvPr/>
        </p:nvPicPr>
        <p:blipFill>
          <a:blip r:embed="rId5" cstate="print"/>
          <a:srcRect/>
          <a:stretch>
            <a:fillRect/>
          </a:stretch>
        </p:blipFill>
        <p:spPr bwMode="auto">
          <a:xfrm>
            <a:off x="9141440" y="2193883"/>
            <a:ext cx="2739385" cy="2322069"/>
          </a:xfrm>
          <a:prstGeom prst="rect">
            <a:avLst/>
          </a:prstGeom>
          <a:noFill/>
          <a:ln w="9525">
            <a:noFill/>
            <a:miter lim="800000"/>
            <a:headEnd/>
            <a:tailEnd/>
          </a:ln>
          <a:effectLst>
            <a:softEdge rad="241300"/>
          </a:effectLst>
        </p:spPr>
      </p:pic>
      <p:sp>
        <p:nvSpPr>
          <p:cNvPr id="16" name="Content Placeholder 3">
            <a:extLst>
              <a:ext uri="{FF2B5EF4-FFF2-40B4-BE49-F238E27FC236}">
                <a16:creationId xmlns="" xmlns:a16="http://schemas.microsoft.com/office/drawing/2014/main" id="{C63C3897-CB93-4BFF-BFA4-1DB2DB0DC981}"/>
              </a:ext>
            </a:extLst>
          </p:cNvPr>
          <p:cNvSpPr txBox="1">
            <a:spLocks/>
          </p:cNvSpPr>
          <p:nvPr/>
        </p:nvSpPr>
        <p:spPr>
          <a:xfrm>
            <a:off x="1059749" y="1928655"/>
            <a:ext cx="7921283" cy="27695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Many new software tools have also been created by the major computer security software providers like Norton, </a:t>
            </a:r>
            <a:r>
              <a:rPr lang="en-US" sz="2000" dirty="0" err="1" smtClean="0">
                <a:latin typeface="Calibri" panose="020F0502020204030204" pitchFamily="34" charset="0"/>
                <a:ea typeface="Calibri" panose="020F0502020204030204" pitchFamily="34" charset="0"/>
                <a:cs typeface="Arial" panose="020B0604020202020204" pitchFamily="34" charset="0"/>
              </a:rPr>
              <a:t>Avast</a:t>
            </a:r>
            <a:r>
              <a:rPr lang="en-US" sz="2000" dirty="0" smtClean="0">
                <a:latin typeface="Calibri" panose="020F0502020204030204" pitchFamily="34" charset="0"/>
                <a:ea typeface="Calibri" panose="020F0502020204030204" pitchFamily="34" charset="0"/>
                <a:cs typeface="Arial" panose="020B0604020202020204" pitchFamily="34" charset="0"/>
              </a:rPr>
              <a:t>, Panda, Kaspersky, and others. </a:t>
            </a:r>
          </a:p>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All those tools are able to detect the rootkits if present on your computer. They are also able to remove the nastiest forms of the rootkits on your computer easily.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39089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Scareware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52904"/>
            <a:ext cx="548638" cy="335614"/>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19</a:t>
            </a:fld>
            <a:endParaRPr lang="en-US" dirty="0">
              <a:solidFill>
                <a:schemeClr val="tx1"/>
              </a:solidFill>
            </a:endParaRPr>
          </a:p>
        </p:txBody>
      </p:sp>
      <p:pic>
        <p:nvPicPr>
          <p:cNvPr id="16" name="Picture 15" descr="Related image">
            <a:extLst>
              <a:ext uri="{FF2B5EF4-FFF2-40B4-BE49-F238E27FC236}">
                <a16:creationId xmlns="" xmlns:a16="http://schemas.microsoft.com/office/drawing/2014/main" id="{D8B9983C-DF0E-4786-8F18-AF3EFA99BF97}"/>
              </a:ext>
            </a:extLst>
          </p:cNvPr>
          <p:cNvPicPr/>
          <p:nvPr/>
        </p:nvPicPr>
        <p:blipFill>
          <a:blip r:embed="rId5" cstate="print"/>
          <a:srcRect/>
          <a:stretch>
            <a:fillRect/>
          </a:stretch>
        </p:blipFill>
        <p:spPr bwMode="auto">
          <a:xfrm>
            <a:off x="9264625" y="1748004"/>
            <a:ext cx="2719365" cy="2950606"/>
          </a:xfrm>
          <a:prstGeom prst="rect">
            <a:avLst/>
          </a:prstGeom>
          <a:noFill/>
          <a:ln w="9525">
            <a:noFill/>
            <a:miter lim="800000"/>
            <a:headEnd/>
            <a:tailEnd/>
          </a:ln>
          <a:effectLst>
            <a:softEdge rad="139700"/>
          </a:effectLst>
        </p:spPr>
      </p:pic>
      <p:sp>
        <p:nvSpPr>
          <p:cNvPr id="18" name="Content Placeholder 3">
            <a:extLst>
              <a:ext uri="{FF2B5EF4-FFF2-40B4-BE49-F238E27FC236}">
                <a16:creationId xmlns="" xmlns:a16="http://schemas.microsoft.com/office/drawing/2014/main" id="{C63C3897-CB93-4BFF-BFA4-1DB2DB0DC981}"/>
              </a:ext>
            </a:extLst>
          </p:cNvPr>
          <p:cNvSpPr txBox="1">
            <a:spLocks/>
          </p:cNvSpPr>
          <p:nvPr/>
        </p:nvSpPr>
        <p:spPr>
          <a:xfrm>
            <a:off x="590843" y="1423896"/>
            <a:ext cx="8626975" cy="45187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Scareware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a type of malware, which </a:t>
            </a:r>
            <a:r>
              <a:rPr lang="en-US" sz="1800" u="sng" dirty="0" smtClean="0">
                <a:latin typeface="Calibri" panose="020F0502020204030204" pitchFamily="34" charset="0"/>
                <a:ea typeface="Calibri" panose="020F0502020204030204" pitchFamily="34" charset="0"/>
                <a:cs typeface="Arial" panose="020B0604020202020204" pitchFamily="34" charset="0"/>
              </a:rPr>
              <a:t>pops up in window with a serious warning about any virus threat on your computer</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b="1" dirty="0" smtClean="0">
                <a:latin typeface="Calibri" panose="020F0502020204030204" pitchFamily="34" charset="0"/>
                <a:ea typeface="Calibri" panose="020F0502020204030204" pitchFamily="34" charset="0"/>
                <a:cs typeface="Arial" panose="020B0604020202020204" pitchFamily="34" charset="0"/>
              </a:rPr>
              <a:t>But</a:t>
            </a:r>
            <a:r>
              <a:rPr lang="en-US" sz="1800" dirty="0" smtClean="0">
                <a:latin typeface="Calibri" panose="020F0502020204030204" pitchFamily="34" charset="0"/>
                <a:ea typeface="Calibri" panose="020F0502020204030204" pitchFamily="34" charset="0"/>
                <a:cs typeface="Arial" panose="020B0604020202020204" pitchFamily="34" charset="0"/>
              </a:rPr>
              <a:t>, in reality there is </a:t>
            </a:r>
            <a:r>
              <a:rPr lang="en-US" sz="1800" u="sng" dirty="0" smtClean="0">
                <a:latin typeface="Calibri" panose="020F0502020204030204" pitchFamily="34" charset="0"/>
                <a:ea typeface="Calibri" panose="020F0502020204030204" pitchFamily="34" charset="0"/>
                <a:cs typeface="Arial" panose="020B0604020202020204" pitchFamily="34" charset="0"/>
              </a:rPr>
              <a:t>no threat or virus on your computer </a:t>
            </a:r>
            <a:r>
              <a:rPr lang="en-US" sz="1800" dirty="0" smtClean="0">
                <a:latin typeface="Calibri" panose="020F0502020204030204" pitchFamily="34" charset="0"/>
                <a:ea typeface="Calibri" panose="020F0502020204030204" pitchFamily="34" charset="0"/>
                <a:cs typeface="Arial" panose="020B0604020202020204" pitchFamily="34" charset="0"/>
              </a:rPr>
              <a:t>excepting that </a:t>
            </a:r>
            <a:r>
              <a:rPr lang="en-US" sz="1800" b="1" dirty="0" smtClean="0">
                <a:latin typeface="Calibri" panose="020F0502020204030204" pitchFamily="34" charset="0"/>
                <a:ea typeface="Calibri" panose="020F0502020204030204" pitchFamily="34" charset="0"/>
                <a:cs typeface="Arial" panose="020B0604020202020204" pitchFamily="34" charset="0"/>
              </a:rPr>
              <a:t>hoax</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which appeared on your screen</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alert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looks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very genuine </a:t>
            </a:r>
            <a:r>
              <a:rPr lang="en-US" sz="1800" dirty="0" smtClean="0">
                <a:latin typeface="Calibri" panose="020F0502020204030204" pitchFamily="34" charset="0"/>
                <a:ea typeface="Calibri" panose="020F0502020204030204" pitchFamily="34" charset="0"/>
                <a:cs typeface="Arial" panose="020B0604020202020204" pitchFamily="34" charset="0"/>
              </a:rPr>
              <a:t>from certain reputable websites, but they are not genuine websites.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This message normally prompts </a:t>
            </a:r>
            <a:r>
              <a:rPr lang="en-US" sz="1800" u="sng" dirty="0" smtClean="0">
                <a:latin typeface="Calibri" panose="020F0502020204030204" pitchFamily="34" charset="0"/>
                <a:ea typeface="Calibri" panose="020F0502020204030204" pitchFamily="34" charset="0"/>
                <a:cs typeface="Arial" panose="020B0604020202020204" pitchFamily="34" charset="0"/>
              </a:rPr>
              <a:t>the users to download </a:t>
            </a:r>
            <a:r>
              <a:rPr lang="en-US" sz="1800" dirty="0" smtClean="0">
                <a:latin typeface="Calibri" panose="020F0502020204030204" pitchFamily="34" charset="0"/>
                <a:ea typeface="Calibri" panose="020F0502020204030204" pitchFamily="34" charset="0"/>
                <a:cs typeface="Arial" panose="020B0604020202020204" pitchFamily="34" charset="0"/>
              </a:rPr>
              <a:t>or </a:t>
            </a:r>
            <a:r>
              <a:rPr lang="en-US" sz="1800" u="sng" dirty="0" smtClean="0">
                <a:latin typeface="Calibri" panose="020F0502020204030204" pitchFamily="34" charset="0"/>
                <a:ea typeface="Calibri" panose="020F0502020204030204" pitchFamily="34" charset="0"/>
                <a:cs typeface="Arial" panose="020B0604020202020204" pitchFamily="34" charset="0"/>
              </a:rPr>
              <a:t>call some numbers to get help</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main objective behind the Scareware </a:t>
            </a:r>
            <a:r>
              <a:rPr lang="en-US" sz="1800" dirty="0" smtClean="0">
                <a:latin typeface="Calibri" panose="020F0502020204030204" pitchFamily="34" charset="0"/>
                <a:ea typeface="Calibri" panose="020F0502020204030204" pitchFamily="34" charset="0"/>
                <a:cs typeface="Arial" panose="020B0604020202020204" pitchFamily="34" charset="0"/>
              </a:rPr>
              <a:t>is </a:t>
            </a:r>
            <a:r>
              <a:rPr lang="en-US" sz="1800" u="sng" dirty="0" smtClean="0">
                <a:latin typeface="Calibri" panose="020F0502020204030204" pitchFamily="34" charset="0"/>
                <a:ea typeface="Calibri" panose="020F0502020204030204" pitchFamily="34" charset="0"/>
                <a:cs typeface="Arial" panose="020B0604020202020204" pitchFamily="34" charset="0"/>
              </a:rPr>
              <a:t>sale fake and bogus products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use of </a:t>
            </a:r>
            <a:r>
              <a:rPr lang="en-US" sz="1800" dirty="0" err="1" smtClean="0">
                <a:latin typeface="Calibri" panose="020F0502020204030204" pitchFamily="34" charset="0"/>
                <a:ea typeface="Calibri" panose="020F0502020204030204" pitchFamily="34" charset="0"/>
                <a:cs typeface="Arial" panose="020B0604020202020204" pitchFamily="34" charset="0"/>
              </a:rPr>
              <a:t>scareware</a:t>
            </a:r>
            <a:r>
              <a:rPr lang="en-US" sz="1800" dirty="0" smtClean="0">
                <a:latin typeface="Calibri" panose="020F0502020204030204" pitchFamily="34" charset="0"/>
                <a:ea typeface="Calibri" panose="020F0502020204030204" pitchFamily="34" charset="0"/>
                <a:cs typeface="Arial" panose="020B0604020202020204" pitchFamily="34" charset="0"/>
              </a:rPr>
              <a:t> has been also found in the entertainment pranks. </a:t>
            </a:r>
          </a:p>
          <a:p>
            <a:pPr algn="just">
              <a:lnSpc>
                <a:spcPct val="150000"/>
              </a:lnSpc>
              <a:spcBef>
                <a:spcPts val="0"/>
              </a:spcBef>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0613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Scareware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38836"/>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20</a:t>
            </a:fld>
            <a:endParaRPr lang="en-US" dirty="0">
              <a:solidFill>
                <a:schemeClr val="tx1"/>
              </a:solidFill>
            </a:endParaRPr>
          </a:p>
        </p:txBody>
      </p:sp>
      <p:pic>
        <p:nvPicPr>
          <p:cNvPr id="16" name="Picture 15" descr="Related image">
            <a:extLst>
              <a:ext uri="{FF2B5EF4-FFF2-40B4-BE49-F238E27FC236}">
                <a16:creationId xmlns="" xmlns:a16="http://schemas.microsoft.com/office/drawing/2014/main" id="{D8B9983C-DF0E-4786-8F18-AF3EFA99BF97}"/>
              </a:ext>
            </a:extLst>
          </p:cNvPr>
          <p:cNvPicPr/>
          <p:nvPr/>
        </p:nvPicPr>
        <p:blipFill>
          <a:blip r:embed="rId5" cstate="print"/>
          <a:srcRect/>
          <a:stretch>
            <a:fillRect/>
          </a:stretch>
        </p:blipFill>
        <p:spPr bwMode="auto">
          <a:xfrm>
            <a:off x="9264625" y="1748004"/>
            <a:ext cx="2719365" cy="2950606"/>
          </a:xfrm>
          <a:prstGeom prst="rect">
            <a:avLst/>
          </a:prstGeom>
          <a:noFill/>
          <a:ln w="9525">
            <a:noFill/>
            <a:miter lim="800000"/>
            <a:headEnd/>
            <a:tailEnd/>
          </a:ln>
          <a:effectLst>
            <a:softEdge rad="139700"/>
          </a:effectLst>
        </p:spPr>
      </p:pic>
      <p:sp>
        <p:nvSpPr>
          <p:cNvPr id="17" name="Content Placeholder 3">
            <a:extLst>
              <a:ext uri="{FF2B5EF4-FFF2-40B4-BE49-F238E27FC236}">
                <a16:creationId xmlns="" xmlns:a16="http://schemas.microsoft.com/office/drawing/2014/main" id="{C63C3897-CB93-4BFF-BFA4-1DB2DB0DC981}"/>
              </a:ext>
            </a:extLst>
          </p:cNvPr>
          <p:cNvSpPr txBox="1">
            <a:spLocks/>
          </p:cNvSpPr>
          <p:nvPr/>
        </p:nvSpPr>
        <p:spPr>
          <a:xfrm>
            <a:off x="717452" y="1406277"/>
            <a:ext cx="8602371" cy="48233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q"/>
            </a:pPr>
            <a:r>
              <a:rPr lang="en-US" sz="1800" b="1" dirty="0" smtClean="0">
                <a:latin typeface="Calibri" panose="020F0502020204030204" pitchFamily="34" charset="0"/>
                <a:ea typeface="Calibri" panose="020F0502020204030204" pitchFamily="34" charset="0"/>
                <a:cs typeface="Arial" panose="020B0604020202020204" pitchFamily="34" charset="0"/>
              </a:rPr>
              <a:t>Use of the Scareware:</a:t>
            </a:r>
          </a:p>
          <a:p>
            <a:pPr marL="225425" indent="0" algn="just">
              <a:lnSpc>
                <a:spcPct val="150000"/>
              </a:lnSpc>
              <a:spcBef>
                <a:spcPts val="0"/>
              </a:spcBef>
              <a:spcAft>
                <a:spcPts val="1000"/>
              </a:spcAft>
              <a:buFont typeface="Arial" panose="020B0604020202020204" pitchFamily="34" charset="0"/>
              <a:buNone/>
            </a:pPr>
            <a:r>
              <a:rPr lang="en-US" sz="2000" b="1" dirty="0" smtClean="0">
                <a:latin typeface="Calibri" panose="020F0502020204030204" pitchFamily="34" charset="0"/>
                <a:ea typeface="Calibri" panose="020F0502020204030204" pitchFamily="34" charset="0"/>
                <a:cs typeface="Arial" panose="020B0604020202020204" pitchFamily="34" charset="0"/>
              </a:rPr>
              <a:t>(1) T</a:t>
            </a:r>
            <a:r>
              <a:rPr lang="en-US" sz="1800" dirty="0" smtClean="0">
                <a:latin typeface="Calibri" panose="020F0502020204030204" pitchFamily="34" charset="0"/>
                <a:ea typeface="Calibri" panose="020F0502020204030204" pitchFamily="34" charset="0"/>
                <a:cs typeface="Arial" panose="020B0604020202020204" pitchFamily="34" charset="0"/>
              </a:rPr>
              <a:t>he hackers trick the users to </a:t>
            </a:r>
            <a:r>
              <a:rPr lang="en-US" sz="1800" u="sng" dirty="0" smtClean="0">
                <a:latin typeface="Calibri" panose="020F0502020204030204" pitchFamily="34" charset="0"/>
                <a:ea typeface="Calibri" panose="020F0502020204030204" pitchFamily="34" charset="0"/>
                <a:cs typeface="Arial" panose="020B0604020202020204" pitchFamily="34" charset="0"/>
              </a:rPr>
              <a:t>input the credit card, personal, and bank information on their website</a:t>
            </a:r>
            <a:r>
              <a:rPr lang="en-US" sz="1800" dirty="0" smtClean="0">
                <a:latin typeface="Calibri" panose="020F0502020204030204" pitchFamily="34" charset="0"/>
                <a:ea typeface="Calibri" panose="020F0502020204030204" pitchFamily="34" charset="0"/>
                <a:cs typeface="Arial" panose="020B0604020202020204" pitchFamily="34" charset="0"/>
              </a:rPr>
              <a:t>. Once you provide that information, your data has been compromised for malicious financial uses. </a:t>
            </a:r>
          </a:p>
          <a:p>
            <a:pPr marL="225425" indent="0" algn="just">
              <a:lnSpc>
                <a:spcPct val="150000"/>
              </a:lnSpc>
              <a:spcBef>
                <a:spcPts val="0"/>
              </a:spcBef>
              <a:spcAft>
                <a:spcPts val="1000"/>
              </a:spcAft>
              <a:buFont typeface="Arial" panose="020B0604020202020204" pitchFamily="34" charset="0"/>
              <a:buNone/>
            </a:pPr>
            <a:r>
              <a:rPr lang="en-US" sz="2000" b="1" dirty="0" smtClean="0">
                <a:latin typeface="Calibri" panose="020F0502020204030204" pitchFamily="34" charset="0"/>
                <a:ea typeface="Calibri" panose="020F0502020204030204" pitchFamily="34" charset="0"/>
                <a:cs typeface="Arial" panose="020B0604020202020204" pitchFamily="34" charset="0"/>
              </a:rPr>
              <a:t>(2) T</a:t>
            </a:r>
            <a:r>
              <a:rPr lang="en-US" sz="1800" dirty="0" smtClean="0">
                <a:latin typeface="Calibri" panose="020F0502020204030204" pitchFamily="34" charset="0"/>
                <a:ea typeface="Calibri" panose="020F0502020204030204" pitchFamily="34" charset="0"/>
                <a:cs typeface="Arial" panose="020B0604020202020204" pitchFamily="34" charset="0"/>
              </a:rPr>
              <a:t>o force the user to </a:t>
            </a:r>
            <a:r>
              <a:rPr lang="en-US" sz="1800" u="sng" dirty="0" smtClean="0">
                <a:latin typeface="Calibri" panose="020F0502020204030204" pitchFamily="34" charset="0"/>
                <a:ea typeface="Calibri" panose="020F0502020204030204" pitchFamily="34" charset="0"/>
                <a:cs typeface="Arial" panose="020B0604020202020204" pitchFamily="34" charset="0"/>
              </a:rPr>
              <a:t>download some free antivirus software </a:t>
            </a:r>
            <a:r>
              <a:rPr lang="en-US" sz="1800" dirty="0" smtClean="0">
                <a:latin typeface="Calibri" panose="020F0502020204030204" pitchFamily="34" charset="0"/>
                <a:ea typeface="Calibri" panose="020F0502020204030204" pitchFamily="34" charset="0"/>
                <a:cs typeface="Arial" panose="020B0604020202020204" pitchFamily="34" charset="0"/>
              </a:rPr>
              <a:t>to clean your computer from those viruses that the website has detected. But, that free antivirus is itself a dangerous software program, which can control your computer and start damaging your system or stealing your data. </a:t>
            </a:r>
          </a:p>
          <a:p>
            <a:pPr marL="225425" indent="0"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So, the </a:t>
            </a:r>
            <a:r>
              <a:rPr lang="en-US" sz="1800" b="1" dirty="0" err="1" smtClean="0">
                <a:latin typeface="Calibri" panose="020F0502020204030204" pitchFamily="34" charset="0"/>
                <a:ea typeface="Calibri" panose="020F0502020204030204" pitchFamily="34" charset="0"/>
                <a:cs typeface="Arial" panose="020B0604020202020204" pitchFamily="34" charset="0"/>
              </a:rPr>
              <a:t>scareware</a:t>
            </a:r>
            <a:r>
              <a:rPr lang="en-US" sz="1800" dirty="0" smtClean="0">
                <a:latin typeface="Calibri" panose="020F0502020204030204" pitchFamily="34" charset="0"/>
                <a:ea typeface="Calibri" panose="020F0502020204030204" pitchFamily="34" charset="0"/>
                <a:cs typeface="Arial" panose="020B0604020202020204" pitchFamily="34" charset="0"/>
              </a:rPr>
              <a:t> can be the </a:t>
            </a:r>
            <a:r>
              <a:rPr lang="en-US" sz="1800" u="sng" dirty="0" smtClean="0">
                <a:latin typeface="Calibri" panose="020F0502020204030204" pitchFamily="34" charset="0"/>
                <a:ea typeface="Calibri" panose="020F0502020204030204" pitchFamily="34" charset="0"/>
                <a:cs typeface="Arial" panose="020B0604020202020204" pitchFamily="34" charset="0"/>
              </a:rPr>
              <a:t>foundation of many dangerous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3099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Scareware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52904"/>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21</a:t>
            </a:fld>
            <a:endParaRPr lang="en-US" dirty="0">
              <a:solidFill>
                <a:schemeClr val="tx1"/>
              </a:solidFill>
            </a:endParaRPr>
          </a:p>
        </p:txBody>
      </p:sp>
      <p:pic>
        <p:nvPicPr>
          <p:cNvPr id="16" name="Picture 15" descr="Related image">
            <a:extLst>
              <a:ext uri="{FF2B5EF4-FFF2-40B4-BE49-F238E27FC236}">
                <a16:creationId xmlns="" xmlns:a16="http://schemas.microsoft.com/office/drawing/2014/main" id="{D8B9983C-DF0E-4786-8F18-AF3EFA99BF97}"/>
              </a:ext>
            </a:extLst>
          </p:cNvPr>
          <p:cNvPicPr/>
          <p:nvPr/>
        </p:nvPicPr>
        <p:blipFill>
          <a:blip r:embed="rId5" cstate="print"/>
          <a:srcRect/>
          <a:stretch>
            <a:fillRect/>
          </a:stretch>
        </p:blipFill>
        <p:spPr bwMode="auto">
          <a:xfrm>
            <a:off x="9264625" y="1748004"/>
            <a:ext cx="2719365" cy="2950606"/>
          </a:xfrm>
          <a:prstGeom prst="rect">
            <a:avLst/>
          </a:prstGeom>
          <a:noFill/>
          <a:ln w="9525">
            <a:noFill/>
            <a:miter lim="800000"/>
            <a:headEnd/>
            <a:tailEnd/>
          </a:ln>
          <a:effectLst>
            <a:softEdge rad="139700"/>
          </a:effectLst>
        </p:spPr>
      </p:pic>
      <p:sp>
        <p:nvSpPr>
          <p:cNvPr id="2" name="Rectangle 1"/>
          <p:cNvSpPr/>
          <p:nvPr/>
        </p:nvSpPr>
        <p:spPr>
          <a:xfrm>
            <a:off x="1059748" y="1721213"/>
            <a:ext cx="7423069" cy="2990562"/>
          </a:xfrm>
          <a:prstGeom prst="rect">
            <a:avLst/>
          </a:prstGeom>
        </p:spPr>
        <p:txBody>
          <a:bodyPr wrap="square">
            <a:spAutoFit/>
          </a:bodyPr>
          <a:lstStyle/>
          <a:p>
            <a:pPr algn="just">
              <a:lnSpc>
                <a:spcPct val="150000"/>
              </a:lnSpc>
              <a:spcAft>
                <a:spcPts val="1000"/>
              </a:spcAft>
            </a:pPr>
            <a:r>
              <a:rPr lang="en-US" sz="2000" dirty="0">
                <a:latin typeface="Calibri" panose="020F0502020204030204" pitchFamily="34" charset="0"/>
                <a:ea typeface="Calibri" panose="020F0502020204030204" pitchFamily="34" charset="0"/>
                <a:cs typeface="Arial" panose="020B0604020202020204" pitchFamily="34" charset="0"/>
              </a:rPr>
              <a:t>The </a:t>
            </a:r>
            <a:r>
              <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rPr>
              <a:t>main objectives of spreading scare </a:t>
            </a:r>
            <a:r>
              <a:rPr lang="en-US" sz="2000" dirty="0">
                <a:latin typeface="Calibri" panose="020F0502020204030204" pitchFamily="34" charset="0"/>
                <a:ea typeface="Calibri" panose="020F0502020204030204" pitchFamily="34" charset="0"/>
                <a:cs typeface="Arial" panose="020B0604020202020204" pitchFamily="34" charset="0"/>
              </a:rPr>
              <a:t>may include the following:</a:t>
            </a:r>
          </a:p>
          <a:p>
            <a:pPr marL="801688" lvl="1" indent="-338138" algn="just">
              <a:lnSpc>
                <a:spcPct val="150000"/>
              </a:lnSpc>
              <a:spcBef>
                <a:spcPts val="0"/>
              </a:spcBef>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Arial" panose="020B0604020202020204" pitchFamily="34" charset="0"/>
              </a:rPr>
              <a:t>Selling fake products </a:t>
            </a:r>
          </a:p>
          <a:p>
            <a:pPr marL="801688" lvl="1" indent="-338138" algn="just">
              <a:lnSpc>
                <a:spcPct val="150000"/>
              </a:lnSpc>
              <a:spcBef>
                <a:spcPts val="0"/>
              </a:spcBef>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Arial" panose="020B0604020202020204" pitchFamily="34" charset="0"/>
              </a:rPr>
              <a:t>Stealing personal and bank information </a:t>
            </a:r>
          </a:p>
          <a:p>
            <a:pPr marL="801688" lvl="1" indent="-338138" algn="just">
              <a:lnSpc>
                <a:spcPct val="150000"/>
              </a:lnSpc>
              <a:spcBef>
                <a:spcPts val="0"/>
              </a:spcBef>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Arial" panose="020B0604020202020204" pitchFamily="34" charset="0"/>
              </a:rPr>
              <a:t>Installing viruses and other malicious codes for cyber crimes </a:t>
            </a:r>
          </a:p>
          <a:p>
            <a:pPr marL="801688" lvl="1" indent="-338138" algn="just">
              <a:lnSpc>
                <a:spcPct val="150000"/>
              </a:lnSpc>
              <a:spcBef>
                <a:spcPts val="0"/>
              </a:spcBef>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Arial" panose="020B0604020202020204" pitchFamily="34" charset="0"/>
              </a:rPr>
              <a:t>Blackmailing for some ransom </a:t>
            </a:r>
          </a:p>
          <a:p>
            <a:pPr marL="801688" lvl="1" indent="-338138" algn="just">
              <a:lnSpc>
                <a:spcPct val="150000"/>
              </a:lnSpc>
              <a:spcBef>
                <a:spcPts val="0"/>
              </a:spcBef>
              <a:buFont typeface="Wingdings" panose="05000000000000000000" pitchFamily="2" charset="2"/>
              <a:buChar char="§"/>
            </a:pPr>
            <a:r>
              <a:rPr lang="en-US" sz="2000" dirty="0">
                <a:latin typeface="Calibri" panose="020F0502020204030204" pitchFamily="34" charset="0"/>
                <a:ea typeface="Calibri" panose="020F0502020204030204" pitchFamily="34" charset="0"/>
                <a:cs typeface="Arial" panose="020B0604020202020204" pitchFamily="34" charset="0"/>
              </a:rPr>
              <a:t>Prank for fun </a:t>
            </a:r>
          </a:p>
        </p:txBody>
      </p:sp>
    </p:spTree>
    <p:extLst>
      <p:ext uri="{BB962C8B-B14F-4D97-AF65-F5344CB8AC3E}">
        <p14:creationId xmlns:p14="http://schemas.microsoft.com/office/powerpoint/2010/main" val="3468407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Scareware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38836"/>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22</a:t>
            </a:fld>
            <a:endParaRPr lang="en-US" dirty="0">
              <a:solidFill>
                <a:schemeClr val="tx1"/>
              </a:solidFill>
            </a:endParaRPr>
          </a:p>
        </p:txBody>
      </p:sp>
      <p:pic>
        <p:nvPicPr>
          <p:cNvPr id="16" name="Picture 15" descr="Related image">
            <a:extLst>
              <a:ext uri="{FF2B5EF4-FFF2-40B4-BE49-F238E27FC236}">
                <a16:creationId xmlns="" xmlns:a16="http://schemas.microsoft.com/office/drawing/2014/main" id="{D8B9983C-DF0E-4786-8F18-AF3EFA99BF97}"/>
              </a:ext>
            </a:extLst>
          </p:cNvPr>
          <p:cNvPicPr/>
          <p:nvPr/>
        </p:nvPicPr>
        <p:blipFill>
          <a:blip r:embed="rId5" cstate="print"/>
          <a:srcRect/>
          <a:stretch>
            <a:fillRect/>
          </a:stretch>
        </p:blipFill>
        <p:spPr bwMode="auto">
          <a:xfrm>
            <a:off x="9264625" y="1748004"/>
            <a:ext cx="2719365" cy="2950606"/>
          </a:xfrm>
          <a:prstGeom prst="rect">
            <a:avLst/>
          </a:prstGeom>
          <a:noFill/>
          <a:ln w="9525">
            <a:noFill/>
            <a:miter lim="800000"/>
            <a:headEnd/>
            <a:tailEnd/>
          </a:ln>
          <a:effectLst>
            <a:softEdge rad="139700"/>
          </a:effectLst>
        </p:spPr>
      </p:pic>
      <p:sp>
        <p:nvSpPr>
          <p:cNvPr id="17" name="Content Placeholder 3">
            <a:extLst>
              <a:ext uri="{FF2B5EF4-FFF2-40B4-BE49-F238E27FC236}">
                <a16:creationId xmlns="" xmlns:a16="http://schemas.microsoft.com/office/drawing/2014/main" id="{C63C3897-CB93-4BFF-BFA4-1DB2DB0DC981}"/>
              </a:ext>
            </a:extLst>
          </p:cNvPr>
          <p:cNvSpPr txBox="1">
            <a:spLocks/>
          </p:cNvSpPr>
          <p:nvPr/>
        </p:nvSpPr>
        <p:spPr>
          <a:xfrm>
            <a:off x="815926" y="1423948"/>
            <a:ext cx="8278981" cy="45187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You can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avoid the impact of </a:t>
            </a:r>
            <a:r>
              <a:rPr lang="en-US" sz="1800" b="1" dirty="0" err="1" smtClean="0">
                <a:solidFill>
                  <a:srgbClr val="FF0000"/>
                </a:solidFill>
                <a:latin typeface="Calibri" panose="020F0502020204030204" pitchFamily="34" charset="0"/>
                <a:ea typeface="Calibri" panose="020F0502020204030204" pitchFamily="34" charset="0"/>
                <a:cs typeface="Arial" panose="020B0604020202020204" pitchFamily="34" charset="0"/>
              </a:rPr>
              <a:t>scareware</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smtClean="0">
                <a:latin typeface="Calibri" panose="020F0502020204030204" pitchFamily="34" charset="0"/>
                <a:ea typeface="Calibri" panose="020F0502020204030204" pitchFamily="34" charset="0"/>
                <a:cs typeface="Arial" panose="020B0604020202020204" pitchFamily="34" charset="0"/>
              </a:rPr>
              <a:t>by taking the following steps:</a:t>
            </a:r>
          </a:p>
          <a:p>
            <a:pPr marL="858838" indent="-342900"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panic at all </a:t>
            </a:r>
          </a:p>
          <a:p>
            <a:pPr marL="858838" indent="-342900"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Check if your antivirus is working well </a:t>
            </a:r>
          </a:p>
          <a:p>
            <a:pPr marL="973138" indent="-457200" algn="just">
              <a:lnSpc>
                <a:spcPct val="150000"/>
              </a:lnSpc>
              <a:spcBef>
                <a:spcPts val="0"/>
              </a:spcBef>
              <a:buFont typeface="Wingdings" panose="05000000000000000000" pitchFamily="2" charset="2"/>
              <a:buChar char="§"/>
            </a:pPr>
            <a:r>
              <a:rPr lang="en-US" dirty="0" smtClean="0">
                <a:latin typeface="Calibri" panose="020F0502020204030204" pitchFamily="34" charset="0"/>
                <a:ea typeface="Calibri" panose="020F0502020204030204" pitchFamily="34" charset="0"/>
                <a:cs typeface="Arial" panose="020B0604020202020204" pitchFamily="34" charset="0"/>
              </a:rPr>
              <a:t>Keep</a:t>
            </a:r>
            <a:r>
              <a:rPr lang="en-US" sz="1800" dirty="0" smtClean="0">
                <a:latin typeface="Calibri" panose="020F0502020204030204" pitchFamily="34" charset="0"/>
                <a:ea typeface="Calibri" panose="020F0502020204030204" pitchFamily="34" charset="0"/>
                <a:cs typeface="Arial" panose="020B0604020202020204" pitchFamily="34" charset="0"/>
              </a:rPr>
              <a:t> your antivirus up to date </a:t>
            </a:r>
          </a:p>
          <a:p>
            <a:pPr marL="858838" indent="-342900"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Search about the legitimacy of that website, which alerts you of virus on your computer </a:t>
            </a:r>
          </a:p>
          <a:p>
            <a:pPr marL="858838" indent="-342900"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Search for the legitimacy of the message you see on your computer </a:t>
            </a:r>
          </a:p>
          <a:p>
            <a:pPr marL="858838" indent="-342900"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rely on free software in such conditions </a:t>
            </a:r>
          </a:p>
          <a:p>
            <a:pPr marL="858838" indent="-342900"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Purchase a genuine antivirus and install if you have none installed on your computer </a:t>
            </a:r>
          </a:p>
          <a:p>
            <a:pPr marL="342900" indent="-342900" algn="just">
              <a:lnSpc>
                <a:spcPct val="150000"/>
              </a:lnSpc>
              <a:spcBef>
                <a:spcPts val="0"/>
              </a:spcBef>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16945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Scareware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38836"/>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23</a:t>
            </a:fld>
            <a:endParaRPr lang="en-US" dirty="0">
              <a:solidFill>
                <a:schemeClr val="tx1"/>
              </a:solidFill>
            </a:endParaRPr>
          </a:p>
        </p:txBody>
      </p:sp>
      <p:pic>
        <p:nvPicPr>
          <p:cNvPr id="16" name="Picture 15" descr="Related image">
            <a:extLst>
              <a:ext uri="{FF2B5EF4-FFF2-40B4-BE49-F238E27FC236}">
                <a16:creationId xmlns="" xmlns:a16="http://schemas.microsoft.com/office/drawing/2014/main" id="{D8B9983C-DF0E-4786-8F18-AF3EFA99BF97}"/>
              </a:ext>
            </a:extLst>
          </p:cNvPr>
          <p:cNvPicPr/>
          <p:nvPr/>
        </p:nvPicPr>
        <p:blipFill>
          <a:blip r:embed="rId5" cstate="print"/>
          <a:srcRect/>
          <a:stretch>
            <a:fillRect/>
          </a:stretch>
        </p:blipFill>
        <p:spPr bwMode="auto">
          <a:xfrm>
            <a:off x="9264625" y="1748004"/>
            <a:ext cx="2719365" cy="2950606"/>
          </a:xfrm>
          <a:prstGeom prst="rect">
            <a:avLst/>
          </a:prstGeom>
          <a:noFill/>
          <a:ln w="9525">
            <a:noFill/>
            <a:miter lim="800000"/>
            <a:headEnd/>
            <a:tailEnd/>
          </a:ln>
          <a:effectLst>
            <a:softEdge rad="139700"/>
          </a:effectLst>
        </p:spPr>
      </p:pic>
      <p:sp>
        <p:nvSpPr>
          <p:cNvPr id="17" name="Content Placeholder 3">
            <a:extLst>
              <a:ext uri="{FF2B5EF4-FFF2-40B4-BE49-F238E27FC236}">
                <a16:creationId xmlns="" xmlns:a16="http://schemas.microsoft.com/office/drawing/2014/main" id="{C63C3897-CB93-4BFF-BFA4-1DB2DB0DC981}"/>
              </a:ext>
            </a:extLst>
          </p:cNvPr>
          <p:cNvSpPr txBox="1">
            <a:spLocks/>
          </p:cNvSpPr>
          <p:nvPr/>
        </p:nvSpPr>
        <p:spPr>
          <a:xfrm>
            <a:off x="1184159" y="2335506"/>
            <a:ext cx="7467471" cy="254598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The hackers use the social engineering tactics to force you follow the instructions they give you. </a:t>
            </a:r>
          </a:p>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So, always use your common sense and remain calm and cool to deal with the situation. </a:t>
            </a:r>
          </a:p>
          <a:p>
            <a:pPr algn="just">
              <a:lnSpc>
                <a:spcPct val="150000"/>
              </a:lnSpc>
              <a:spcBef>
                <a:spcPts val="0"/>
              </a:spcBef>
              <a:spcAft>
                <a:spcPts val="1000"/>
              </a:spcAft>
            </a:pP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66105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Other Attacks Types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38835"/>
            <a:ext cx="548638" cy="375921"/>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24</a:t>
            </a:fld>
            <a:endParaRPr lang="en-US" dirty="0">
              <a:solidFill>
                <a:schemeClr val="tx1"/>
              </a:solidFill>
            </a:endParaRPr>
          </a:p>
        </p:txBody>
      </p:sp>
      <p:sp>
        <p:nvSpPr>
          <p:cNvPr id="17" name="Content Placeholder 3"/>
          <p:cNvSpPr txBox="1">
            <a:spLocks/>
          </p:cNvSpPr>
          <p:nvPr/>
        </p:nvSpPr>
        <p:spPr>
          <a:xfrm>
            <a:off x="1059749" y="1656420"/>
            <a:ext cx="955852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3550" indent="-463550" algn="just">
              <a:lnSpc>
                <a:spcPct val="150000"/>
              </a:lnSpc>
              <a:buFont typeface="Wingdings" panose="05000000000000000000" pitchFamily="2" charset="2"/>
              <a:buChar char="Ø"/>
            </a:pPr>
            <a:r>
              <a:rPr lang="en-US" sz="2400" dirty="0" smtClean="0"/>
              <a:t>In addition to malware, there are many other types of attacks. The MITRE Corporation publishes a catalogue of attack patterns known as Common Attack Pattern Enumeration and Classification (CAPEC) as “an abstraction mechanism for helping describe how an attack against vulnerable systems or networks is executed.” </a:t>
            </a:r>
          </a:p>
          <a:p>
            <a:pPr marL="395288" indent="-395288" algn="just">
              <a:lnSpc>
                <a:spcPct val="150000"/>
              </a:lnSpc>
              <a:buFont typeface="Wingdings" panose="05000000000000000000" pitchFamily="2" charset="2"/>
              <a:buChar char="Ø"/>
            </a:pPr>
            <a:r>
              <a:rPr lang="en-US" sz="2400" dirty="0" smtClean="0"/>
              <a:t> Some of the most common attack patterns are listed next slides.</a:t>
            </a:r>
            <a:endParaRPr lang="en-US" sz="2400" dirty="0"/>
          </a:p>
        </p:txBody>
      </p:sp>
    </p:spTree>
    <p:extLst>
      <p:ext uri="{BB962C8B-B14F-4D97-AF65-F5344CB8AC3E}">
        <p14:creationId xmlns:p14="http://schemas.microsoft.com/office/powerpoint/2010/main" val="3211189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err="1">
                <a:latin typeface="Agency FB" panose="020B0503020202020204" pitchFamily="34" charset="0"/>
                <a:cs typeface="Arial" panose="020B0604020202020204" pitchFamily="34" charset="0"/>
              </a:rPr>
              <a:t>Ransomware</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38836"/>
            <a:ext cx="548638" cy="352380"/>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25</a:t>
            </a:fld>
            <a:endParaRPr lang="en-US" dirty="0">
              <a:solidFill>
                <a:schemeClr val="tx1"/>
              </a:solidFill>
            </a:endParaRPr>
          </a:p>
        </p:txBody>
      </p:sp>
      <p:sp>
        <p:nvSpPr>
          <p:cNvPr id="17" name="TextBox 6"/>
          <p:cNvSpPr txBox="1">
            <a:spLocks noChangeArrowheads="1"/>
          </p:cNvSpPr>
          <p:nvPr/>
        </p:nvSpPr>
        <p:spPr bwMode="auto">
          <a:xfrm>
            <a:off x="1047657" y="1271986"/>
            <a:ext cx="978376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gn="just">
              <a:lnSpc>
                <a:spcPct val="150000"/>
              </a:lnSpc>
              <a:buFont typeface="Wingdings" pitchFamily="2" charset="2"/>
              <a:buChar char="v"/>
            </a:pPr>
            <a:r>
              <a:rPr lang="en-US" b="1" dirty="0" smtClean="0">
                <a:solidFill>
                  <a:srgbClr val="CE7408"/>
                </a:solidFill>
              </a:rPr>
              <a:t>There </a:t>
            </a:r>
            <a:r>
              <a:rPr lang="en-US" b="1" dirty="0">
                <a:solidFill>
                  <a:srgbClr val="CE7408"/>
                </a:solidFill>
              </a:rPr>
              <a:t>are several types of malware, the most important </a:t>
            </a:r>
            <a:r>
              <a:rPr lang="en-US" b="1" dirty="0" smtClean="0">
                <a:solidFill>
                  <a:srgbClr val="CE7408"/>
                </a:solidFill>
              </a:rPr>
              <a:t>are as fellows:</a:t>
            </a:r>
            <a:endParaRPr lang="en-US" b="1" dirty="0">
              <a:solidFill>
                <a:srgbClr val="CE7408"/>
              </a:solidFill>
            </a:endParaRPr>
          </a:p>
        </p:txBody>
      </p:sp>
      <p:sp>
        <p:nvSpPr>
          <p:cNvPr id="18" name="مستطيل 8"/>
          <p:cNvSpPr/>
          <p:nvPr/>
        </p:nvSpPr>
        <p:spPr>
          <a:xfrm>
            <a:off x="892838" y="2092327"/>
            <a:ext cx="4345518" cy="3323987"/>
          </a:xfrm>
          <a:prstGeom prst="rect">
            <a:avLst/>
          </a:prstGeom>
        </p:spPr>
        <p:txBody>
          <a:bodyPr wrap="square">
            <a:spAutoFit/>
          </a:bodyPr>
          <a:lstStyle/>
          <a:p>
            <a:pPr marL="342900" indent="-342900" algn="just">
              <a:spcBef>
                <a:spcPts val="600"/>
              </a:spcBef>
              <a:spcAft>
                <a:spcPts val="600"/>
              </a:spcAft>
              <a:buFont typeface="Wingdings" pitchFamily="2" charset="2"/>
              <a:buChar char="Ø"/>
            </a:pPr>
            <a:r>
              <a:rPr lang="en-US" sz="2000" dirty="0">
                <a:solidFill>
                  <a:srgbClr val="0070C0"/>
                </a:solidFill>
                <a:latin typeface="Arial" pitchFamily="34" charset="0"/>
                <a:cs typeface="Arial" pitchFamily="34" charset="0"/>
              </a:rPr>
              <a:t>A number of further terms are also used to describe more specific types of malware, characterized by their purposes. </a:t>
            </a:r>
            <a:r>
              <a:rPr lang="en-US" sz="2000" dirty="0" smtClean="0">
                <a:solidFill>
                  <a:srgbClr val="0070C0"/>
                </a:solidFill>
                <a:latin typeface="Arial" pitchFamily="34" charset="0"/>
                <a:cs typeface="Arial" pitchFamily="34" charset="0"/>
              </a:rPr>
              <a:t>They </a:t>
            </a:r>
            <a:r>
              <a:rPr lang="en-US" sz="2000" dirty="0">
                <a:solidFill>
                  <a:srgbClr val="0070C0"/>
                </a:solidFill>
                <a:latin typeface="Arial" pitchFamily="34" charset="0"/>
                <a:cs typeface="Arial" pitchFamily="34" charset="0"/>
              </a:rPr>
              <a:t>include</a:t>
            </a:r>
            <a:r>
              <a:rPr lang="en-US" sz="2000" dirty="0" smtClean="0">
                <a:solidFill>
                  <a:srgbClr val="0070C0"/>
                </a:solidFill>
                <a:latin typeface="Arial" pitchFamily="34" charset="0"/>
                <a:cs typeface="Arial" pitchFamily="34" charset="0"/>
              </a:rPr>
              <a:t>:</a:t>
            </a:r>
            <a:endParaRPr lang="en-US" sz="2000" dirty="0">
              <a:latin typeface="Arial" pitchFamily="34" charset="0"/>
              <a:cs typeface="Arial" pitchFamily="34" charset="0"/>
            </a:endParaRPr>
          </a:p>
          <a:p>
            <a:pPr marL="444500" indent="-342900" algn="just">
              <a:spcBef>
                <a:spcPts val="600"/>
              </a:spcBef>
              <a:spcAft>
                <a:spcPts val="600"/>
              </a:spcAft>
              <a:buFont typeface="Wingdings" pitchFamily="2" charset="2"/>
              <a:buChar char="§"/>
            </a:pPr>
            <a:r>
              <a:rPr lang="en-US" sz="2000" b="1" dirty="0" err="1" smtClean="0">
                <a:latin typeface="Arial" pitchFamily="34" charset="0"/>
                <a:cs typeface="Arial" pitchFamily="34" charset="0"/>
              </a:rPr>
              <a:t>Ransomware</a:t>
            </a:r>
            <a:r>
              <a:rPr lang="en-US" sz="2000" b="1" dirty="0" smtClean="0">
                <a:latin typeface="Arial" pitchFamily="34" charset="0"/>
                <a:cs typeface="Arial" pitchFamily="34" charset="0"/>
              </a:rPr>
              <a:t>:- </a:t>
            </a:r>
            <a:r>
              <a:rPr lang="en-US" sz="2000" dirty="0" smtClean="0">
                <a:latin typeface="Arial" pitchFamily="34" charset="0"/>
                <a:cs typeface="Arial" pitchFamily="34" charset="0"/>
              </a:rPr>
              <a:t>A </a:t>
            </a:r>
            <a:r>
              <a:rPr lang="en-US" sz="2000" dirty="0">
                <a:latin typeface="Arial" pitchFamily="34" charset="0"/>
                <a:cs typeface="Arial" pitchFamily="34" charset="0"/>
              </a:rPr>
              <a:t>class of extortive malware that locks or encrypts data or functions and demands a payment to </a:t>
            </a:r>
            <a:r>
              <a:rPr lang="en-US" sz="2000" dirty="0" smtClean="0">
                <a:latin typeface="Arial" pitchFamily="34" charset="0"/>
                <a:cs typeface="Arial" pitchFamily="34" charset="0"/>
              </a:rPr>
              <a:t>unlock </a:t>
            </a:r>
            <a:r>
              <a:rPr lang="en-US" sz="2000" dirty="0">
                <a:latin typeface="Arial" pitchFamily="34" charset="0"/>
                <a:cs typeface="Arial" pitchFamily="34" charset="0"/>
              </a:rPr>
              <a:t>them</a:t>
            </a:r>
            <a:r>
              <a:rPr lang="en-US" sz="2000" dirty="0" smtClean="0">
                <a:latin typeface="Arial" pitchFamily="34" charset="0"/>
                <a:cs typeface="Arial" pitchFamily="34" charset="0"/>
              </a:rPr>
              <a:t>.</a:t>
            </a:r>
          </a:p>
        </p:txBody>
      </p:sp>
      <p:pic>
        <p:nvPicPr>
          <p:cNvPr id="19" name="Picture 2" descr="Ransomware attacks, a growing threat that needs to be countere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1247" y="1740492"/>
            <a:ext cx="6332275" cy="44311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9921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err="1">
                <a:latin typeface="Agency FB" panose="020B0503020202020204" pitchFamily="34" charset="0"/>
                <a:cs typeface="Arial" panose="020B0604020202020204" pitchFamily="34" charset="0"/>
              </a:rPr>
              <a:t>Keylogger</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26</a:t>
            </a:fld>
            <a:endParaRPr lang="en-US" dirty="0">
              <a:solidFill>
                <a:schemeClr val="tx1"/>
              </a:solidFill>
            </a:endParaRPr>
          </a:p>
        </p:txBody>
      </p:sp>
      <p:sp>
        <p:nvSpPr>
          <p:cNvPr id="17" name="مستطيل 8"/>
          <p:cNvSpPr/>
          <p:nvPr/>
        </p:nvSpPr>
        <p:spPr>
          <a:xfrm>
            <a:off x="829994" y="1434398"/>
            <a:ext cx="7624689" cy="4647426"/>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sz="2000" b="1" dirty="0" err="1" smtClean="0">
                <a:solidFill>
                  <a:srgbClr val="FF0000"/>
                </a:solidFill>
                <a:latin typeface="Arial" pitchFamily="34" charset="0"/>
                <a:cs typeface="Arial" pitchFamily="34" charset="0"/>
              </a:rPr>
              <a:t>Keylogger</a:t>
            </a:r>
            <a:r>
              <a:rPr lang="en-US" sz="2000" b="1" dirty="0" smtClean="0">
                <a:latin typeface="Arial" pitchFamily="34" charset="0"/>
                <a:cs typeface="Arial" pitchFamily="34" charset="0"/>
              </a:rPr>
              <a:t>:-</a:t>
            </a:r>
            <a:r>
              <a:rPr lang="en-US" sz="2000" dirty="0" smtClean="0">
                <a:latin typeface="Arial" pitchFamily="34" charset="0"/>
                <a:cs typeface="Arial" pitchFamily="34" charset="0"/>
              </a:rPr>
              <a:t> A </a:t>
            </a:r>
            <a:r>
              <a:rPr lang="en-US" sz="2000" dirty="0">
                <a:latin typeface="Arial" pitchFamily="34" charset="0"/>
                <a:cs typeface="Arial" pitchFamily="34" charset="0"/>
              </a:rPr>
              <a:t>class of malware that secretly records user keystrokes and, in some cases, screen content.</a:t>
            </a:r>
          </a:p>
          <a:p>
            <a:pPr marL="444500" indent="-342900" algn="just">
              <a:lnSpc>
                <a:spcPct val="150000"/>
              </a:lnSpc>
              <a:spcBef>
                <a:spcPts val="600"/>
              </a:spcBef>
              <a:spcAft>
                <a:spcPts val="600"/>
              </a:spcAft>
              <a:buFont typeface="Wingdings" pitchFamily="2" charset="2"/>
              <a:buChar char="§"/>
            </a:pPr>
            <a:r>
              <a:rPr lang="en-US" dirty="0">
                <a:latin typeface="Arial" pitchFamily="34" charset="0"/>
                <a:cs typeface="Arial" pitchFamily="34" charset="0"/>
              </a:rPr>
              <a:t>A recent example of malware’s ability to function as a tool for </a:t>
            </a:r>
            <a:r>
              <a:rPr lang="en-US" dirty="0" err="1">
                <a:latin typeface="Arial" pitchFamily="34" charset="0"/>
                <a:cs typeface="Arial" pitchFamily="34" charset="0"/>
              </a:rPr>
              <a:t>cyberespionage</a:t>
            </a:r>
            <a:r>
              <a:rPr lang="en-US" dirty="0">
                <a:latin typeface="Arial" pitchFamily="34" charset="0"/>
                <a:cs typeface="Arial" pitchFamily="34" charset="0"/>
              </a:rPr>
              <a:t> is Flame, also known as Flamer and </a:t>
            </a:r>
            <a:r>
              <a:rPr lang="en-US" dirty="0" err="1" smtClean="0">
                <a:latin typeface="Arial" pitchFamily="34" charset="0"/>
                <a:cs typeface="Arial" pitchFamily="34" charset="0"/>
              </a:rPr>
              <a:t>Skywiper</a:t>
            </a:r>
            <a:r>
              <a:rPr lang="en-US" dirty="0">
                <a:latin typeface="Arial" pitchFamily="34" charset="0"/>
                <a:cs typeface="Arial" pitchFamily="34" charset="0"/>
              </a:rPr>
              <a:t>. Discovered in 2012, it can record keyboard activity and network traffic as well as screenshots, audio and </a:t>
            </a:r>
            <a:r>
              <a:rPr lang="en-US" dirty="0" smtClean="0">
                <a:latin typeface="Arial" pitchFamily="34" charset="0"/>
                <a:cs typeface="Arial" pitchFamily="34" charset="0"/>
              </a:rPr>
              <a:t>video </a:t>
            </a:r>
            <a:r>
              <a:rPr lang="en-US" dirty="0">
                <a:latin typeface="Arial" pitchFamily="34" charset="0"/>
                <a:cs typeface="Arial" pitchFamily="34" charset="0"/>
              </a:rPr>
              <a:t>communications such as Skype. </a:t>
            </a:r>
            <a:endParaRPr lang="en-US" dirty="0" smtClean="0">
              <a:latin typeface="Arial" pitchFamily="34" charset="0"/>
              <a:cs typeface="Arial" pitchFamily="34" charset="0"/>
            </a:endParaRPr>
          </a:p>
          <a:p>
            <a:pPr marL="444500" indent="-342900" algn="just">
              <a:lnSpc>
                <a:spcPct val="150000"/>
              </a:lnSpc>
              <a:spcBef>
                <a:spcPts val="600"/>
              </a:spcBef>
              <a:spcAft>
                <a:spcPts val="600"/>
              </a:spcAft>
              <a:buFont typeface="Wingdings" pitchFamily="2" charset="2"/>
              <a:buChar char="§"/>
            </a:pPr>
            <a:r>
              <a:rPr lang="en-US" dirty="0" smtClean="0">
                <a:latin typeface="Arial" pitchFamily="34" charset="0"/>
                <a:cs typeface="Arial" pitchFamily="34" charset="0"/>
              </a:rPr>
              <a:t>Once </a:t>
            </a:r>
            <a:r>
              <a:rPr lang="en-US" dirty="0">
                <a:latin typeface="Arial" pitchFamily="34" charset="0"/>
                <a:cs typeface="Arial" pitchFamily="34" charset="0"/>
              </a:rPr>
              <a:t>collected, the recorded information is sent to various control servers, </a:t>
            </a:r>
            <a:r>
              <a:rPr lang="en-US" dirty="0" smtClean="0">
                <a:latin typeface="Arial" pitchFamily="34" charset="0"/>
                <a:cs typeface="Arial" pitchFamily="34" charset="0"/>
              </a:rPr>
              <a:t>and a </a:t>
            </a:r>
            <a:r>
              <a:rPr lang="en-US" dirty="0">
                <a:latin typeface="Arial" pitchFamily="34" charset="0"/>
                <a:cs typeface="Arial" pitchFamily="34" charset="0"/>
              </a:rPr>
              <a:t>“kill command” is launched to wipe all traces of the malware from the computer.</a:t>
            </a:r>
          </a:p>
        </p:txBody>
      </p:sp>
      <p:pic>
        <p:nvPicPr>
          <p:cNvPr id="18" name="Picture 2" descr="Keyloggers - the working principles, main features and use cas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40076" y="2098090"/>
            <a:ext cx="3264793" cy="2586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3156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Backdoor</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27</a:t>
            </a:fld>
            <a:endParaRPr lang="en-US" dirty="0">
              <a:solidFill>
                <a:schemeClr val="tx1"/>
              </a:solidFill>
            </a:endParaRPr>
          </a:p>
        </p:txBody>
      </p:sp>
      <p:sp>
        <p:nvSpPr>
          <p:cNvPr id="16" name="مستطيل 8"/>
          <p:cNvSpPr/>
          <p:nvPr/>
        </p:nvSpPr>
        <p:spPr>
          <a:xfrm>
            <a:off x="961273" y="1622997"/>
            <a:ext cx="6593076" cy="3570208"/>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latin typeface="Arial" pitchFamily="34" charset="0"/>
                <a:cs typeface="Arial" pitchFamily="34" charset="0"/>
              </a:rPr>
              <a:t>Advanced </a:t>
            </a:r>
            <a:r>
              <a:rPr lang="en-US" b="1" dirty="0">
                <a:latin typeface="Arial" pitchFamily="34" charset="0"/>
                <a:cs typeface="Arial" pitchFamily="34" charset="0"/>
              </a:rPr>
              <a:t>persistent </a:t>
            </a:r>
            <a:r>
              <a:rPr lang="en-US" b="1" dirty="0" smtClean="0">
                <a:latin typeface="Arial" pitchFamily="34" charset="0"/>
                <a:cs typeface="Arial" pitchFamily="34" charset="0"/>
              </a:rPr>
              <a:t>threats:- </a:t>
            </a:r>
            <a:r>
              <a:rPr lang="en-US" dirty="0" smtClean="0">
                <a:latin typeface="Arial" pitchFamily="34" charset="0"/>
                <a:cs typeface="Arial" pitchFamily="34" charset="0"/>
              </a:rPr>
              <a:t>Complex </a:t>
            </a:r>
            <a:r>
              <a:rPr lang="en-US" dirty="0">
                <a:latin typeface="Arial" pitchFamily="34" charset="0"/>
                <a:cs typeface="Arial" pitchFamily="34" charset="0"/>
              </a:rPr>
              <a:t>and coordinated attacks directed at a specific entity or organization. </a:t>
            </a:r>
            <a:r>
              <a:rPr lang="en-US" dirty="0" smtClean="0">
                <a:latin typeface="Arial" pitchFamily="34" charset="0"/>
                <a:cs typeface="Arial" pitchFamily="34" charset="0"/>
              </a:rPr>
              <a:t>They require </a:t>
            </a:r>
            <a:r>
              <a:rPr lang="en-US" dirty="0">
                <a:latin typeface="Arial" pitchFamily="34" charset="0"/>
                <a:cs typeface="Arial" pitchFamily="34" charset="0"/>
              </a:rPr>
              <a:t>an enormous amount of research and time, often taking months or even years to fully execute.</a:t>
            </a:r>
          </a:p>
          <a:p>
            <a:pPr marL="444500" indent="-342900" algn="just">
              <a:lnSpc>
                <a:spcPct val="150000"/>
              </a:lnSpc>
              <a:spcBef>
                <a:spcPts val="600"/>
              </a:spcBef>
              <a:spcAft>
                <a:spcPts val="600"/>
              </a:spcAft>
              <a:buFont typeface="Wingdings" pitchFamily="2" charset="2"/>
              <a:buChar char="§"/>
            </a:pPr>
            <a:r>
              <a:rPr lang="en-US" b="1" dirty="0" smtClean="0">
                <a:solidFill>
                  <a:srgbClr val="C00000"/>
                </a:solidFill>
                <a:latin typeface="Arial" pitchFamily="34" charset="0"/>
                <a:cs typeface="Arial" pitchFamily="34" charset="0"/>
              </a:rPr>
              <a:t>Backdoor</a:t>
            </a:r>
            <a:r>
              <a:rPr lang="en-US" b="1" dirty="0" smtClean="0">
                <a:latin typeface="Arial" pitchFamily="34" charset="0"/>
                <a:cs typeface="Arial" pitchFamily="34" charset="0"/>
              </a:rPr>
              <a:t>:- </a:t>
            </a:r>
            <a:r>
              <a:rPr lang="en-US" dirty="0" smtClean="0">
                <a:latin typeface="Arial" pitchFamily="34" charset="0"/>
                <a:cs typeface="Arial" pitchFamily="34" charset="0"/>
              </a:rPr>
              <a:t>A </a:t>
            </a:r>
            <a:r>
              <a:rPr lang="en-US" dirty="0">
                <a:latin typeface="Arial" pitchFamily="34" charset="0"/>
                <a:cs typeface="Arial" pitchFamily="34" charset="0"/>
              </a:rPr>
              <a:t>means of regaining access to a compromised system by installing software or configuring </a:t>
            </a:r>
            <a:r>
              <a:rPr lang="en-US" dirty="0" smtClean="0">
                <a:latin typeface="Arial" pitchFamily="34" charset="0"/>
                <a:cs typeface="Arial" pitchFamily="34" charset="0"/>
              </a:rPr>
              <a:t>existing software </a:t>
            </a:r>
            <a:r>
              <a:rPr lang="en-US" dirty="0">
                <a:latin typeface="Arial" pitchFamily="34" charset="0"/>
                <a:cs typeface="Arial" pitchFamily="34" charset="0"/>
              </a:rPr>
              <a:t>to enable remote access under attacker-defined conditions</a:t>
            </a:r>
            <a:r>
              <a:rPr lang="en-US" dirty="0" smtClean="0">
                <a:latin typeface="Arial" pitchFamily="34" charset="0"/>
                <a:cs typeface="Arial" pitchFamily="34" charset="0"/>
              </a:rPr>
              <a:t>.</a:t>
            </a:r>
            <a:endParaRPr lang="en-US" dirty="0">
              <a:latin typeface="Arial" pitchFamily="34" charset="0"/>
              <a:cs typeface="Arial" pitchFamily="34" charset="0"/>
            </a:endParaRPr>
          </a:p>
        </p:txBody>
      </p:sp>
      <p:pic>
        <p:nvPicPr>
          <p:cNvPr id="19" name="Picture 2" descr="3,256 Back Door Stock Photos, Pictures &amp; Royalty-Free Images - iStock"/>
          <p:cNvPicPr>
            <a:picLocks noChangeAspect="1" noChangeArrowheads="1"/>
          </p:cNvPicPr>
          <p:nvPr/>
        </p:nvPicPr>
        <p:blipFill rotWithShape="1">
          <a:blip r:embed="rId5">
            <a:extLst>
              <a:ext uri="{28A0092B-C50C-407E-A947-70E740481C1C}">
                <a14:useLocalDpi xmlns:a14="http://schemas.microsoft.com/office/drawing/2010/main" val="0"/>
              </a:ext>
            </a:extLst>
          </a:blip>
          <a:srcRect l="20566"/>
          <a:stretch/>
        </p:blipFill>
        <p:spPr bwMode="auto">
          <a:xfrm>
            <a:off x="8004279" y="1899231"/>
            <a:ext cx="3876546" cy="2743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363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Brute Force Attack</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28</a:t>
            </a:fld>
            <a:endParaRPr lang="en-US" dirty="0">
              <a:solidFill>
                <a:schemeClr val="tx1"/>
              </a:solidFill>
            </a:endParaRPr>
          </a:p>
        </p:txBody>
      </p:sp>
      <p:sp>
        <p:nvSpPr>
          <p:cNvPr id="16" name="مستطيل 8"/>
          <p:cNvSpPr/>
          <p:nvPr/>
        </p:nvSpPr>
        <p:spPr>
          <a:xfrm>
            <a:off x="1067624" y="1460986"/>
            <a:ext cx="10095209" cy="2616101"/>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b="1" dirty="0" smtClean="0">
                <a:solidFill>
                  <a:srgbClr val="C00000"/>
                </a:solidFill>
                <a:latin typeface="Arial" pitchFamily="34" charset="0"/>
                <a:cs typeface="Arial" pitchFamily="34" charset="0"/>
              </a:rPr>
              <a:t>Brute Force Attack</a:t>
            </a:r>
            <a:r>
              <a:rPr lang="en-US" b="1" dirty="0" smtClean="0">
                <a:latin typeface="Arial" pitchFamily="34" charset="0"/>
                <a:cs typeface="Arial" pitchFamily="34" charset="0"/>
              </a:rPr>
              <a:t>:- </a:t>
            </a:r>
            <a:r>
              <a:rPr lang="en-US" dirty="0" smtClean="0">
                <a:latin typeface="Arial" pitchFamily="34" charset="0"/>
                <a:cs typeface="Arial" pitchFamily="34" charset="0"/>
              </a:rPr>
              <a:t>An </a:t>
            </a:r>
            <a:r>
              <a:rPr lang="en-US" dirty="0">
                <a:latin typeface="Arial" pitchFamily="34" charset="0"/>
                <a:cs typeface="Arial" pitchFamily="34" charset="0"/>
              </a:rPr>
              <a:t>attack made by trying all possible combinations of passwords or encryption keys until the </a:t>
            </a:r>
            <a:r>
              <a:rPr lang="en-US" dirty="0" smtClean="0">
                <a:latin typeface="Arial" pitchFamily="34" charset="0"/>
                <a:cs typeface="Arial" pitchFamily="34" charset="0"/>
              </a:rPr>
              <a:t>correct </a:t>
            </a:r>
            <a:r>
              <a:rPr lang="en-US" dirty="0">
                <a:latin typeface="Arial" pitchFamily="34" charset="0"/>
                <a:cs typeface="Arial" pitchFamily="34" charset="0"/>
              </a:rPr>
              <a:t>one is found.</a:t>
            </a:r>
          </a:p>
          <a:p>
            <a:pPr marL="444500" indent="-342900" algn="just">
              <a:spcBef>
                <a:spcPts val="600"/>
              </a:spcBef>
              <a:spcAft>
                <a:spcPts val="600"/>
              </a:spcAft>
              <a:buFont typeface="Wingdings" pitchFamily="2" charset="2"/>
              <a:buChar char="§"/>
            </a:pPr>
            <a:r>
              <a:rPr lang="en-US" b="1" dirty="0" smtClean="0">
                <a:solidFill>
                  <a:srgbClr val="C00000"/>
                </a:solidFill>
                <a:latin typeface="Arial" pitchFamily="34" charset="0"/>
                <a:cs typeface="Arial" pitchFamily="34" charset="0"/>
              </a:rPr>
              <a:t>Buffer Overflow:- </a:t>
            </a:r>
            <a:r>
              <a:rPr lang="en-US" dirty="0" smtClean="0">
                <a:latin typeface="Arial" pitchFamily="34" charset="0"/>
                <a:cs typeface="Arial" pitchFamily="34" charset="0"/>
              </a:rPr>
              <a:t>Occurs </a:t>
            </a:r>
            <a:r>
              <a:rPr lang="en-US" dirty="0">
                <a:latin typeface="Arial" pitchFamily="34" charset="0"/>
                <a:cs typeface="Arial" pitchFamily="34" charset="0"/>
              </a:rPr>
              <a:t>when a program or process tries to store more data in a buffer (temporary data </a:t>
            </a:r>
            <a:r>
              <a:rPr lang="en-US" dirty="0" smtClean="0">
                <a:latin typeface="Arial" pitchFamily="34" charset="0"/>
                <a:cs typeface="Arial" pitchFamily="34" charset="0"/>
              </a:rPr>
              <a:t>storage </a:t>
            </a:r>
            <a:r>
              <a:rPr lang="en-US" dirty="0">
                <a:latin typeface="Arial" pitchFamily="34" charset="0"/>
                <a:cs typeface="Arial" pitchFamily="34" charset="0"/>
              </a:rPr>
              <a:t>area) than it was intended to hold. Since buffers are created to contain a finite amount of data, the extra </a:t>
            </a:r>
            <a:r>
              <a:rPr lang="en-US" dirty="0" smtClean="0">
                <a:latin typeface="Arial" pitchFamily="34" charset="0"/>
                <a:cs typeface="Arial" pitchFamily="34" charset="0"/>
              </a:rPr>
              <a:t>information—which </a:t>
            </a:r>
            <a:r>
              <a:rPr lang="en-US" dirty="0">
                <a:latin typeface="Arial" pitchFamily="34" charset="0"/>
                <a:cs typeface="Arial" pitchFamily="34" charset="0"/>
              </a:rPr>
              <a:t>has to go somewhere—can overflow into adjacent buffers, corrupting or overwriting the valid </a:t>
            </a:r>
            <a:r>
              <a:rPr lang="en-US" dirty="0" smtClean="0">
                <a:latin typeface="Arial" pitchFamily="34" charset="0"/>
                <a:cs typeface="Arial" pitchFamily="34" charset="0"/>
              </a:rPr>
              <a:t>data </a:t>
            </a:r>
            <a:r>
              <a:rPr lang="en-US" dirty="0">
                <a:latin typeface="Arial" pitchFamily="34" charset="0"/>
                <a:cs typeface="Arial" pitchFamily="34" charset="0"/>
              </a:rPr>
              <a:t>held in them</a:t>
            </a:r>
            <a:r>
              <a:rPr lang="en-US" dirty="0" smtClean="0">
                <a:latin typeface="Arial" pitchFamily="34" charset="0"/>
                <a:cs typeface="Arial" pitchFamily="34" charset="0"/>
              </a:rPr>
              <a:t>. </a:t>
            </a:r>
            <a:r>
              <a:rPr lang="en-US" dirty="0">
                <a:solidFill>
                  <a:srgbClr val="0070C0"/>
                </a:solidFill>
                <a:latin typeface="Arial" pitchFamily="34" charset="0"/>
                <a:cs typeface="Arial" pitchFamily="34" charset="0"/>
              </a:rPr>
              <a:t>In buffer overflow attacks, the extra data may contain codes type of security attack on data integrity</a:t>
            </a:r>
            <a:r>
              <a:rPr lang="en-US" dirty="0" smtClean="0">
                <a:solidFill>
                  <a:srgbClr val="0070C0"/>
                </a:solidFill>
                <a:latin typeface="Arial" pitchFamily="34" charset="0"/>
                <a:cs typeface="Arial" pitchFamily="34" charset="0"/>
              </a:rPr>
              <a:t>.</a:t>
            </a:r>
            <a:endParaRPr lang="en-US" dirty="0">
              <a:latin typeface="Arial" pitchFamily="34" charset="0"/>
              <a:cs typeface="Arial" pitchFamily="34" charset="0"/>
            </a:endParaRPr>
          </a:p>
          <a:p>
            <a:pPr marL="444500" indent="-342900" algn="just">
              <a:spcBef>
                <a:spcPts val="600"/>
              </a:spcBef>
              <a:spcAft>
                <a:spcPts val="600"/>
              </a:spcAft>
              <a:buFont typeface="Wingdings" pitchFamily="2" charset="2"/>
              <a:buChar char="§"/>
            </a:pPr>
            <a:endParaRPr lang="en-US" dirty="0">
              <a:latin typeface="Arial" pitchFamily="34" charset="0"/>
              <a:cs typeface="Arial" pitchFamily="34" charset="0"/>
            </a:endParaRPr>
          </a:p>
        </p:txBody>
      </p:sp>
      <p:pic>
        <p:nvPicPr>
          <p:cNvPr id="17" name="Picture 2" descr="basic brute force attack"/>
          <p:cNvPicPr>
            <a:picLocks noChangeAspect="1" noChangeArrowheads="1"/>
          </p:cNvPicPr>
          <p:nvPr/>
        </p:nvPicPr>
        <p:blipFill rotWithShape="1">
          <a:blip r:embed="rId5">
            <a:extLst>
              <a:ext uri="{28A0092B-C50C-407E-A947-70E740481C1C}">
                <a14:useLocalDpi xmlns:a14="http://schemas.microsoft.com/office/drawing/2010/main" val="0"/>
              </a:ext>
            </a:extLst>
          </a:blip>
          <a:srcRect t="27319" b="11239"/>
          <a:stretch/>
        </p:blipFill>
        <p:spPr bwMode="auto">
          <a:xfrm>
            <a:off x="2441378" y="3822676"/>
            <a:ext cx="8137525" cy="2499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536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Cross-site scripting (XSS)</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29</a:t>
            </a:fld>
            <a:endParaRPr lang="en-US" dirty="0">
              <a:solidFill>
                <a:schemeClr val="tx1"/>
              </a:solidFill>
            </a:endParaRPr>
          </a:p>
        </p:txBody>
      </p:sp>
      <p:sp>
        <p:nvSpPr>
          <p:cNvPr id="16" name="مستطيل 8"/>
          <p:cNvSpPr/>
          <p:nvPr/>
        </p:nvSpPr>
        <p:spPr>
          <a:xfrm>
            <a:off x="405656" y="1459093"/>
            <a:ext cx="5355018" cy="4611519"/>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latin typeface="Arial" pitchFamily="34" charset="0"/>
                <a:cs typeface="Arial" pitchFamily="34" charset="0"/>
              </a:rPr>
              <a:t>Cross-site </a:t>
            </a:r>
            <a:r>
              <a:rPr lang="en-US" b="1" dirty="0">
                <a:latin typeface="Arial" pitchFamily="34" charset="0"/>
                <a:cs typeface="Arial" pitchFamily="34" charset="0"/>
              </a:rPr>
              <a:t>scripting (</a:t>
            </a:r>
            <a:r>
              <a:rPr lang="en-US" b="1" dirty="0" smtClean="0">
                <a:latin typeface="Arial" pitchFamily="34" charset="0"/>
                <a:cs typeface="Arial" pitchFamily="34" charset="0"/>
              </a:rPr>
              <a:t>XSS):- </a:t>
            </a:r>
            <a:r>
              <a:rPr lang="en-US" dirty="0" smtClean="0">
                <a:latin typeface="Arial" pitchFamily="34" charset="0"/>
                <a:cs typeface="Arial" pitchFamily="34" charset="0"/>
              </a:rPr>
              <a:t>A </a:t>
            </a:r>
            <a:r>
              <a:rPr lang="en-US" dirty="0">
                <a:latin typeface="Arial" pitchFamily="34" charset="0"/>
                <a:cs typeface="Arial" pitchFamily="34" charset="0"/>
              </a:rPr>
              <a:t>type of injection in which malicious scripts are injected into otherwise benign and </a:t>
            </a:r>
            <a:r>
              <a:rPr lang="en-US" dirty="0" smtClean="0">
                <a:latin typeface="Arial" pitchFamily="34" charset="0"/>
                <a:cs typeface="Arial" pitchFamily="34" charset="0"/>
              </a:rPr>
              <a:t>trusted </a:t>
            </a:r>
            <a:r>
              <a:rPr lang="en-US" dirty="0">
                <a:latin typeface="Arial" pitchFamily="34" charset="0"/>
                <a:cs typeface="Arial" pitchFamily="34" charset="0"/>
              </a:rPr>
              <a:t>web sites. XSS attacks occur when an attacker uses a web application to send malicious code, generally in the </a:t>
            </a:r>
            <a:r>
              <a:rPr lang="en-US" dirty="0" smtClean="0">
                <a:latin typeface="Arial" pitchFamily="34" charset="0"/>
                <a:cs typeface="Arial" pitchFamily="34" charset="0"/>
              </a:rPr>
              <a:t>form </a:t>
            </a:r>
            <a:r>
              <a:rPr lang="en-US" dirty="0">
                <a:latin typeface="Arial" pitchFamily="34" charset="0"/>
                <a:cs typeface="Arial" pitchFamily="34" charset="0"/>
              </a:rPr>
              <a:t>of a browser side script, to a different end user. Flaws that allow these attacks to succeed are quite widespread </a:t>
            </a:r>
            <a:r>
              <a:rPr lang="en-US" dirty="0" smtClean="0">
                <a:latin typeface="Arial" pitchFamily="34" charset="0"/>
                <a:cs typeface="Arial" pitchFamily="34" charset="0"/>
              </a:rPr>
              <a:t>and </a:t>
            </a:r>
            <a:r>
              <a:rPr lang="en-US" dirty="0">
                <a:latin typeface="Arial" pitchFamily="34" charset="0"/>
                <a:cs typeface="Arial" pitchFamily="34" charset="0"/>
              </a:rPr>
              <a:t>occur anywhere a web application uses input from a user within the output it generates without validating or </a:t>
            </a:r>
            <a:r>
              <a:rPr lang="en-US" dirty="0" smtClean="0">
                <a:latin typeface="Arial" pitchFamily="34" charset="0"/>
                <a:cs typeface="Arial" pitchFamily="34" charset="0"/>
              </a:rPr>
              <a:t>encoding </a:t>
            </a:r>
            <a:r>
              <a:rPr lang="en-US" dirty="0">
                <a:latin typeface="Arial" pitchFamily="34" charset="0"/>
                <a:cs typeface="Arial" pitchFamily="34" charset="0"/>
              </a:rPr>
              <a:t>it.</a:t>
            </a:r>
          </a:p>
        </p:txBody>
      </p:sp>
      <p:pic>
        <p:nvPicPr>
          <p:cNvPr id="17" name="Picture 2" descr="Cybersecurity 101: Intro to the Top 10 Common Types of Cybersecurity Attack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4098" y="2140509"/>
            <a:ext cx="6193246" cy="2850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8642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Denial-of-service (DoS) attack</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30</a:t>
            </a:fld>
            <a:endParaRPr lang="en-US" dirty="0">
              <a:solidFill>
                <a:schemeClr val="tx1"/>
              </a:solidFill>
            </a:endParaRPr>
          </a:p>
        </p:txBody>
      </p:sp>
      <p:sp>
        <p:nvSpPr>
          <p:cNvPr id="16" name="مستطيل 8"/>
          <p:cNvSpPr/>
          <p:nvPr/>
        </p:nvSpPr>
        <p:spPr>
          <a:xfrm>
            <a:off x="351690" y="1423647"/>
            <a:ext cx="6967137" cy="1631216"/>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sz="2000" b="1" dirty="0" smtClean="0">
                <a:solidFill>
                  <a:srgbClr val="C00000"/>
                </a:solidFill>
                <a:latin typeface="Arial" pitchFamily="34" charset="0"/>
                <a:cs typeface="Arial" pitchFamily="34" charset="0"/>
              </a:rPr>
              <a:t>Denial-of-service </a:t>
            </a:r>
            <a:r>
              <a:rPr lang="en-US" sz="2000" b="1" dirty="0">
                <a:solidFill>
                  <a:srgbClr val="C00000"/>
                </a:solidFill>
                <a:latin typeface="Arial" pitchFamily="34" charset="0"/>
                <a:cs typeface="Arial" pitchFamily="34" charset="0"/>
              </a:rPr>
              <a:t>(</a:t>
            </a:r>
            <a:r>
              <a:rPr lang="en-US" sz="2000" b="1" dirty="0" err="1">
                <a:solidFill>
                  <a:srgbClr val="C00000"/>
                </a:solidFill>
                <a:latin typeface="Arial" pitchFamily="34" charset="0"/>
                <a:cs typeface="Arial" pitchFamily="34" charset="0"/>
              </a:rPr>
              <a:t>DoS</a:t>
            </a:r>
            <a:r>
              <a:rPr lang="en-US" sz="2000" b="1" dirty="0">
                <a:solidFill>
                  <a:srgbClr val="C00000"/>
                </a:solidFill>
                <a:latin typeface="Arial" pitchFamily="34" charset="0"/>
                <a:cs typeface="Arial" pitchFamily="34" charset="0"/>
              </a:rPr>
              <a:t>) </a:t>
            </a:r>
            <a:r>
              <a:rPr lang="en-US" sz="2000" b="1" dirty="0" smtClean="0">
                <a:solidFill>
                  <a:srgbClr val="C00000"/>
                </a:solidFill>
                <a:latin typeface="Arial" pitchFamily="34" charset="0"/>
                <a:cs typeface="Arial" pitchFamily="34" charset="0"/>
              </a:rPr>
              <a:t>attack</a:t>
            </a:r>
            <a:r>
              <a:rPr lang="en-US" sz="2000" b="1" dirty="0" smtClean="0">
                <a:latin typeface="Arial" pitchFamily="34" charset="0"/>
                <a:cs typeface="Arial" pitchFamily="34" charset="0"/>
              </a:rPr>
              <a:t>:- </a:t>
            </a:r>
            <a:r>
              <a:rPr lang="en-US" sz="2000" dirty="0" smtClean="0">
                <a:latin typeface="Arial" pitchFamily="34" charset="0"/>
                <a:cs typeface="Arial" pitchFamily="34" charset="0"/>
              </a:rPr>
              <a:t>An </a:t>
            </a:r>
            <a:r>
              <a:rPr lang="en-US" sz="2000" dirty="0">
                <a:latin typeface="Arial" pitchFamily="34" charset="0"/>
                <a:cs typeface="Arial" pitchFamily="34" charset="0"/>
              </a:rPr>
              <a:t>assault on a service from a single source that floods it with so many requests </a:t>
            </a:r>
            <a:r>
              <a:rPr lang="en-US" sz="2000" dirty="0" smtClean="0">
                <a:latin typeface="Arial" pitchFamily="34" charset="0"/>
                <a:cs typeface="Arial" pitchFamily="34" charset="0"/>
              </a:rPr>
              <a:t>that </a:t>
            </a:r>
            <a:r>
              <a:rPr lang="en-US" sz="2000" dirty="0">
                <a:latin typeface="Arial" pitchFamily="34" charset="0"/>
                <a:cs typeface="Arial" pitchFamily="34" charset="0"/>
              </a:rPr>
              <a:t>it becomes overwhelmed and is either stopped completely or operates at a significantly reduced rate.</a:t>
            </a:r>
          </a:p>
        </p:txBody>
      </p:sp>
      <p:pic>
        <p:nvPicPr>
          <p:cNvPr id="17" name="Picture 2" descr="DDoS attack architecture. | Download Scientific Diagr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43112" y="1836522"/>
            <a:ext cx="4475940" cy="3369462"/>
          </a:xfrm>
          <a:prstGeom prst="rect">
            <a:avLst/>
          </a:prstGeom>
          <a:noFill/>
          <a:extLst>
            <a:ext uri="{909E8E84-426E-40DD-AFC4-6F175D3DCCD1}">
              <a14:hiddenFill xmlns:a14="http://schemas.microsoft.com/office/drawing/2010/main">
                <a:solidFill>
                  <a:srgbClr val="FFFFFF"/>
                </a:solidFill>
              </a14:hiddenFill>
            </a:ext>
          </a:extLst>
        </p:spPr>
      </p:pic>
      <p:sp>
        <p:nvSpPr>
          <p:cNvPr id="18" name="object 3"/>
          <p:cNvSpPr txBox="1"/>
          <p:nvPr/>
        </p:nvSpPr>
        <p:spPr>
          <a:xfrm>
            <a:off x="576775" y="3111126"/>
            <a:ext cx="6701554" cy="2762295"/>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97815" marR="5080" indent="-285750" algn="just">
              <a:spcBef>
                <a:spcPts val="100"/>
              </a:spcBef>
              <a:buClr>
                <a:srgbClr val="252525"/>
              </a:buClr>
              <a:buFont typeface="Wingdings" panose="05000000000000000000" pitchFamily="2" charset="2"/>
              <a:buChar char="§"/>
              <a:tabLst>
                <a:tab pos="195580" algn="l"/>
              </a:tabLst>
            </a:pPr>
            <a:r>
              <a:rPr sz="1800" b="1" spc="-5" dirty="0">
                <a:latin typeface="Carlito"/>
                <a:cs typeface="Carlito"/>
              </a:rPr>
              <a:t>Denial of service </a:t>
            </a:r>
            <a:r>
              <a:rPr sz="1800" spc="-5" dirty="0">
                <a:latin typeface="Carlito"/>
                <a:cs typeface="Carlito"/>
              </a:rPr>
              <a:t>or </a:t>
            </a:r>
            <a:r>
              <a:rPr sz="1800" b="1" spc="-5" dirty="0">
                <a:solidFill>
                  <a:srgbClr val="C00000"/>
                </a:solidFill>
                <a:latin typeface="Carlito"/>
                <a:cs typeface="Carlito"/>
              </a:rPr>
              <a:t>DoS</a:t>
            </a:r>
            <a:r>
              <a:rPr sz="1800" spc="-5" dirty="0">
                <a:latin typeface="Carlito"/>
                <a:cs typeface="Carlito"/>
              </a:rPr>
              <a:t> is </a:t>
            </a:r>
            <a:r>
              <a:rPr sz="1800" dirty="0">
                <a:latin typeface="Carlito"/>
                <a:cs typeface="Carlito"/>
              </a:rPr>
              <a:t>an </a:t>
            </a:r>
            <a:r>
              <a:rPr sz="1800" spc="-5" dirty="0">
                <a:latin typeface="Carlito"/>
                <a:cs typeface="Carlito"/>
              </a:rPr>
              <a:t>internet security </a:t>
            </a:r>
            <a:r>
              <a:rPr sz="1800" spc="-10" dirty="0">
                <a:latin typeface="Carlito"/>
                <a:cs typeface="Carlito"/>
              </a:rPr>
              <a:t>related </a:t>
            </a:r>
            <a:r>
              <a:rPr sz="1800" spc="-5" dirty="0">
                <a:latin typeface="Carlito"/>
                <a:cs typeface="Carlito"/>
              </a:rPr>
              <a:t>event in which  </a:t>
            </a:r>
            <a:r>
              <a:rPr sz="1800" dirty="0">
                <a:latin typeface="Carlito"/>
                <a:cs typeface="Carlito"/>
              </a:rPr>
              <a:t>the </a:t>
            </a:r>
            <a:r>
              <a:rPr sz="1800" spc="-20" dirty="0">
                <a:latin typeface="Carlito"/>
                <a:cs typeface="Carlito"/>
              </a:rPr>
              <a:t>hackers </a:t>
            </a:r>
            <a:r>
              <a:rPr sz="1800" spc="-15" dirty="0">
                <a:latin typeface="Carlito"/>
                <a:cs typeface="Carlito"/>
              </a:rPr>
              <a:t>attack </a:t>
            </a:r>
            <a:r>
              <a:rPr sz="1800" dirty="0">
                <a:latin typeface="Carlito"/>
                <a:cs typeface="Carlito"/>
              </a:rPr>
              <a:t>a </a:t>
            </a:r>
            <a:r>
              <a:rPr sz="1800" spc="-5" dirty="0">
                <a:latin typeface="Carlito"/>
                <a:cs typeface="Carlito"/>
              </a:rPr>
              <a:t>particular </a:t>
            </a:r>
            <a:r>
              <a:rPr sz="1800" dirty="0">
                <a:latin typeface="Carlito"/>
                <a:cs typeface="Carlito"/>
              </a:rPr>
              <a:t>server running some </a:t>
            </a:r>
            <a:r>
              <a:rPr sz="1800" spc="-10" dirty="0">
                <a:latin typeface="Carlito"/>
                <a:cs typeface="Carlito"/>
              </a:rPr>
              <a:t>internet </a:t>
            </a:r>
            <a:r>
              <a:rPr sz="1800" dirty="0">
                <a:latin typeface="Carlito"/>
                <a:cs typeface="Carlito"/>
              </a:rPr>
              <a:t>services  </a:t>
            </a:r>
            <a:r>
              <a:rPr sz="1800" spc="-10" dirty="0">
                <a:latin typeface="Carlito"/>
                <a:cs typeface="Carlito"/>
              </a:rPr>
              <a:t>to prevent </a:t>
            </a:r>
            <a:r>
              <a:rPr sz="1800" spc="-5" dirty="0">
                <a:latin typeface="Carlito"/>
                <a:cs typeface="Carlito"/>
              </a:rPr>
              <a:t>it </a:t>
            </a:r>
            <a:r>
              <a:rPr sz="1800" spc="-10" dirty="0">
                <a:latin typeface="Carlito"/>
                <a:cs typeface="Carlito"/>
              </a:rPr>
              <a:t>from working </a:t>
            </a:r>
            <a:r>
              <a:rPr sz="1800" spc="-5" dirty="0">
                <a:latin typeface="Carlito"/>
                <a:cs typeface="Carlito"/>
              </a:rPr>
              <a:t>normal or </a:t>
            </a:r>
            <a:r>
              <a:rPr sz="1800" spc="-15" dirty="0">
                <a:latin typeface="Carlito"/>
                <a:cs typeface="Carlito"/>
              </a:rPr>
              <a:t>stop </a:t>
            </a:r>
            <a:r>
              <a:rPr sz="1800" dirty="0">
                <a:latin typeface="Carlito"/>
                <a:cs typeface="Carlito"/>
              </a:rPr>
              <a:t>the</a:t>
            </a:r>
            <a:r>
              <a:rPr sz="1800" spc="80" dirty="0">
                <a:latin typeface="Carlito"/>
                <a:cs typeface="Carlito"/>
              </a:rPr>
              <a:t> </a:t>
            </a:r>
            <a:r>
              <a:rPr sz="1800" spc="-5" dirty="0">
                <a:latin typeface="Carlito"/>
                <a:cs typeface="Carlito"/>
              </a:rPr>
              <a:t>services.</a:t>
            </a:r>
            <a:endParaRPr sz="1800" dirty="0">
              <a:latin typeface="Carlito"/>
              <a:cs typeface="Carlito"/>
            </a:endParaRPr>
          </a:p>
          <a:p>
            <a:pPr marL="297815" marR="5080" indent="-285750" algn="just">
              <a:spcBef>
                <a:spcPts val="994"/>
              </a:spcBef>
              <a:buClr>
                <a:srgbClr val="252525"/>
              </a:buClr>
              <a:buFont typeface="Wingdings" panose="05000000000000000000" pitchFamily="2" charset="2"/>
              <a:buChar char="§"/>
              <a:tabLst>
                <a:tab pos="195580" algn="l"/>
              </a:tabLst>
            </a:pPr>
            <a:r>
              <a:rPr sz="1800" dirty="0">
                <a:latin typeface="Carlito"/>
                <a:cs typeface="Carlito"/>
              </a:rPr>
              <a:t>In </a:t>
            </a:r>
            <a:r>
              <a:rPr sz="1800" spc="-5" dirty="0">
                <a:latin typeface="Carlito"/>
                <a:cs typeface="Carlito"/>
              </a:rPr>
              <a:t>this case </a:t>
            </a:r>
            <a:r>
              <a:rPr sz="1800" dirty="0">
                <a:latin typeface="Carlito"/>
                <a:cs typeface="Carlito"/>
              </a:rPr>
              <a:t>the </a:t>
            </a:r>
            <a:r>
              <a:rPr sz="1800" spc="-10" dirty="0">
                <a:latin typeface="Carlito"/>
                <a:cs typeface="Carlito"/>
              </a:rPr>
              <a:t>servers are </a:t>
            </a:r>
            <a:r>
              <a:rPr sz="1800" spc="-5" dirty="0">
                <a:latin typeface="Carlito"/>
                <a:cs typeface="Carlito"/>
              </a:rPr>
              <a:t>overwhelmed with </a:t>
            </a:r>
            <a:r>
              <a:rPr sz="1800" dirty="0">
                <a:latin typeface="Carlito"/>
                <a:cs typeface="Carlito"/>
              </a:rPr>
              <a:t>the </a:t>
            </a:r>
            <a:r>
              <a:rPr sz="1800" spc="-5" dirty="0">
                <a:latin typeface="Carlito"/>
                <a:cs typeface="Carlito"/>
              </a:rPr>
              <a:t>flooding of  superfluous messages. </a:t>
            </a:r>
            <a:endParaRPr lang="en-US" sz="1800" spc="-5" dirty="0">
              <a:latin typeface="Carlito"/>
              <a:cs typeface="Carlito"/>
            </a:endParaRPr>
          </a:p>
          <a:p>
            <a:pPr marL="297815" marR="5080" indent="-285750" algn="just">
              <a:spcBef>
                <a:spcPts val="994"/>
              </a:spcBef>
              <a:buClr>
                <a:srgbClr val="252525"/>
              </a:buClr>
              <a:buFont typeface="Wingdings" panose="05000000000000000000" pitchFamily="2" charset="2"/>
              <a:buChar char="§"/>
              <a:tabLst>
                <a:tab pos="195580" algn="l"/>
              </a:tabLst>
            </a:pPr>
            <a:r>
              <a:rPr sz="1800" spc="-5" dirty="0">
                <a:latin typeface="Carlito"/>
                <a:cs typeface="Carlito"/>
              </a:rPr>
              <a:t>The </a:t>
            </a:r>
            <a:r>
              <a:rPr sz="1800" spc="-15" dirty="0">
                <a:latin typeface="Carlito"/>
                <a:cs typeface="Carlito"/>
              </a:rPr>
              <a:t>hacker </a:t>
            </a:r>
            <a:r>
              <a:rPr sz="1800" spc="-10" dirty="0">
                <a:latin typeface="Carlito"/>
                <a:cs typeface="Carlito"/>
              </a:rPr>
              <a:t>exploits </a:t>
            </a:r>
            <a:r>
              <a:rPr sz="1800" dirty="0">
                <a:latin typeface="Carlito"/>
                <a:cs typeface="Carlito"/>
              </a:rPr>
              <a:t>the </a:t>
            </a:r>
            <a:r>
              <a:rPr sz="1800" spc="-5" dirty="0">
                <a:latin typeface="Carlito"/>
                <a:cs typeface="Carlito"/>
              </a:rPr>
              <a:t>server vulnerability </a:t>
            </a:r>
            <a:r>
              <a:rPr sz="1800" dirty="0">
                <a:latin typeface="Carlito"/>
                <a:cs typeface="Carlito"/>
              </a:rPr>
              <a:t>and </a:t>
            </a:r>
            <a:r>
              <a:rPr sz="1800" spc="-5" dirty="0">
                <a:latin typeface="Carlito"/>
                <a:cs typeface="Carlito"/>
              </a:rPr>
              <a:t>sends </a:t>
            </a:r>
            <a:r>
              <a:rPr sz="1800" dirty="0">
                <a:latin typeface="Carlito"/>
                <a:cs typeface="Carlito"/>
              </a:rPr>
              <a:t>the </a:t>
            </a:r>
            <a:r>
              <a:rPr sz="1800" spc="-10" dirty="0">
                <a:latin typeface="Carlito"/>
                <a:cs typeface="Carlito"/>
              </a:rPr>
              <a:t>bombardment </a:t>
            </a:r>
            <a:r>
              <a:rPr sz="1800" spc="-5" dirty="0">
                <a:latin typeface="Carlito"/>
                <a:cs typeface="Carlito"/>
              </a:rPr>
              <a:t>of </a:t>
            </a:r>
            <a:r>
              <a:rPr sz="1800" spc="-10" dirty="0">
                <a:latin typeface="Carlito"/>
                <a:cs typeface="Carlito"/>
              </a:rPr>
              <a:t>automated requests </a:t>
            </a:r>
            <a:r>
              <a:rPr sz="1800" dirty="0">
                <a:latin typeface="Carlito"/>
                <a:cs typeface="Carlito"/>
              </a:rPr>
              <a:t>and </a:t>
            </a:r>
            <a:r>
              <a:rPr sz="1800" spc="-5" dirty="0">
                <a:latin typeface="Carlito"/>
                <a:cs typeface="Carlito"/>
              </a:rPr>
              <a:t>messages </a:t>
            </a:r>
            <a:r>
              <a:rPr sz="1800" spc="-15" dirty="0">
                <a:latin typeface="Carlito"/>
                <a:cs typeface="Carlito"/>
              </a:rPr>
              <a:t>to  </a:t>
            </a:r>
            <a:r>
              <a:rPr sz="1800" spc="-5" dirty="0">
                <a:latin typeface="Carlito"/>
                <a:cs typeface="Carlito"/>
              </a:rPr>
              <a:t>that </a:t>
            </a:r>
            <a:r>
              <a:rPr sz="1800" spc="-10" dirty="0">
                <a:latin typeface="Carlito"/>
                <a:cs typeface="Carlito"/>
              </a:rPr>
              <a:t>particular </a:t>
            </a:r>
            <a:r>
              <a:rPr sz="1800" spc="-5" dirty="0">
                <a:latin typeface="Carlito"/>
                <a:cs typeface="Carlito"/>
              </a:rPr>
              <a:t>server </a:t>
            </a:r>
            <a:r>
              <a:rPr sz="1800" spc="-10" dirty="0">
                <a:latin typeface="Carlito"/>
                <a:cs typeface="Carlito"/>
              </a:rPr>
              <a:t>to</a:t>
            </a:r>
            <a:r>
              <a:rPr sz="1800" spc="40" dirty="0">
                <a:latin typeface="Carlito"/>
                <a:cs typeface="Carlito"/>
              </a:rPr>
              <a:t> </a:t>
            </a:r>
            <a:r>
              <a:rPr sz="1800" spc="-5" dirty="0">
                <a:latin typeface="Carlito"/>
                <a:cs typeface="Carlito"/>
              </a:rPr>
              <a:t>respond.</a:t>
            </a:r>
            <a:endParaRPr sz="1800" dirty="0">
              <a:latin typeface="Carlito"/>
              <a:cs typeface="Carlito"/>
            </a:endParaRPr>
          </a:p>
        </p:txBody>
      </p:sp>
    </p:spTree>
    <p:extLst>
      <p:ext uri="{BB962C8B-B14F-4D97-AF65-F5344CB8AC3E}">
        <p14:creationId xmlns:p14="http://schemas.microsoft.com/office/powerpoint/2010/main" val="54370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Denial-of-service (DoS) attack</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31</a:t>
            </a:fld>
            <a:endParaRPr lang="en-US" dirty="0">
              <a:solidFill>
                <a:schemeClr val="tx1"/>
              </a:solidFill>
            </a:endParaRPr>
          </a:p>
        </p:txBody>
      </p:sp>
      <p:sp>
        <p:nvSpPr>
          <p:cNvPr id="16" name="object 4"/>
          <p:cNvSpPr/>
          <p:nvPr/>
        </p:nvSpPr>
        <p:spPr>
          <a:xfrm>
            <a:off x="7400777" y="1610200"/>
            <a:ext cx="4495800" cy="3665220"/>
          </a:xfrm>
          <a:prstGeom prst="rect">
            <a:avLst/>
          </a:prstGeom>
          <a:blipFill>
            <a:blip r:embed="rId5" cstate="print"/>
            <a:stretch>
              <a:fillRect/>
            </a:stretch>
          </a:blip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17" name="object 3"/>
          <p:cNvSpPr txBox="1"/>
          <p:nvPr/>
        </p:nvSpPr>
        <p:spPr>
          <a:xfrm>
            <a:off x="520506" y="1653668"/>
            <a:ext cx="7080790" cy="4298613"/>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98450" marR="5080" indent="-285750" algn="just">
              <a:lnSpc>
                <a:spcPct val="100000"/>
              </a:lnSpc>
              <a:spcBef>
                <a:spcPts val="100"/>
              </a:spcBef>
              <a:buFont typeface="Arial" panose="020B0604020202020204" pitchFamily="34" charset="0"/>
              <a:buChar char="•"/>
            </a:pPr>
            <a:r>
              <a:rPr sz="1800" b="1" dirty="0" smtClean="0">
                <a:latin typeface="Carlito"/>
                <a:cs typeface="Carlito"/>
              </a:rPr>
              <a:t>In  </a:t>
            </a:r>
            <a:r>
              <a:rPr sz="1800" b="1" spc="-10" dirty="0">
                <a:latin typeface="Carlito"/>
                <a:cs typeface="Carlito"/>
              </a:rPr>
              <a:t>certain </a:t>
            </a:r>
            <a:r>
              <a:rPr sz="1800" b="1" spc="-5" dirty="0">
                <a:latin typeface="Carlito"/>
                <a:cs typeface="Carlito"/>
              </a:rPr>
              <a:t>cases</a:t>
            </a:r>
            <a:r>
              <a:rPr sz="1800" spc="-5" dirty="0">
                <a:latin typeface="Carlito"/>
                <a:cs typeface="Carlito"/>
              </a:rPr>
              <a:t>, </a:t>
            </a:r>
            <a:r>
              <a:rPr sz="1800" dirty="0">
                <a:latin typeface="Carlito"/>
                <a:cs typeface="Carlito"/>
              </a:rPr>
              <a:t>the </a:t>
            </a:r>
            <a:r>
              <a:rPr sz="1800" spc="-5" dirty="0">
                <a:latin typeface="Carlito"/>
                <a:cs typeface="Carlito"/>
              </a:rPr>
              <a:t>service </a:t>
            </a:r>
            <a:r>
              <a:rPr sz="1800" spc="-10" dirty="0">
                <a:latin typeface="Carlito"/>
                <a:cs typeface="Carlito"/>
              </a:rPr>
              <a:t>stops working </a:t>
            </a:r>
            <a:r>
              <a:rPr sz="1800" spc="-15" dirty="0">
                <a:latin typeface="Carlito"/>
                <a:cs typeface="Carlito"/>
              </a:rPr>
              <a:t>any </a:t>
            </a:r>
            <a:r>
              <a:rPr sz="1800" spc="-10" dirty="0">
                <a:latin typeface="Carlito"/>
                <a:cs typeface="Carlito"/>
              </a:rPr>
              <a:t>more </a:t>
            </a:r>
            <a:r>
              <a:rPr sz="1800" dirty="0">
                <a:latin typeface="Carlito"/>
                <a:cs typeface="Carlito"/>
              </a:rPr>
              <a:t>due </a:t>
            </a:r>
            <a:r>
              <a:rPr sz="1800" spc="-10" dirty="0">
                <a:latin typeface="Carlito"/>
                <a:cs typeface="Carlito"/>
              </a:rPr>
              <a:t>to </a:t>
            </a:r>
            <a:r>
              <a:rPr sz="1800" spc="-5" dirty="0">
                <a:latin typeface="Carlito"/>
                <a:cs typeface="Carlito"/>
              </a:rPr>
              <a:t>overloaded  </a:t>
            </a:r>
            <a:r>
              <a:rPr sz="1800" spc="-30" dirty="0">
                <a:latin typeface="Carlito"/>
                <a:cs typeface="Carlito"/>
              </a:rPr>
              <a:t>server. </a:t>
            </a:r>
            <a:endParaRPr lang="en-US" sz="1800" spc="-30" dirty="0">
              <a:latin typeface="Carlito"/>
              <a:cs typeface="Carlito"/>
            </a:endParaRPr>
          </a:p>
          <a:p>
            <a:pPr marL="298450" marR="5080" indent="-285750" algn="just">
              <a:lnSpc>
                <a:spcPct val="100000"/>
              </a:lnSpc>
              <a:spcBef>
                <a:spcPts val="100"/>
              </a:spcBef>
              <a:buFont typeface="Arial" panose="020B0604020202020204" pitchFamily="34" charset="0"/>
              <a:buChar char="•"/>
            </a:pPr>
            <a:r>
              <a:rPr sz="1800" spc="-5" dirty="0">
                <a:latin typeface="Carlito"/>
                <a:cs typeface="Carlito"/>
              </a:rPr>
              <a:t>These </a:t>
            </a:r>
            <a:r>
              <a:rPr sz="1800" spc="-10" dirty="0">
                <a:latin typeface="Carlito"/>
                <a:cs typeface="Carlito"/>
              </a:rPr>
              <a:t>kinds </a:t>
            </a:r>
            <a:r>
              <a:rPr sz="1800" spc="-5" dirty="0">
                <a:latin typeface="Carlito"/>
                <a:cs typeface="Carlito"/>
              </a:rPr>
              <a:t>of malicious </a:t>
            </a:r>
            <a:r>
              <a:rPr sz="1800" spc="-20" dirty="0">
                <a:latin typeface="Carlito"/>
                <a:cs typeface="Carlito"/>
              </a:rPr>
              <a:t>attacks </a:t>
            </a:r>
            <a:r>
              <a:rPr sz="1800" spc="-15" dirty="0">
                <a:latin typeface="Carlito"/>
                <a:cs typeface="Carlito"/>
              </a:rPr>
              <a:t>prevent </a:t>
            </a:r>
            <a:r>
              <a:rPr sz="1800" dirty="0">
                <a:latin typeface="Carlito"/>
                <a:cs typeface="Carlito"/>
              </a:rPr>
              <a:t>the </a:t>
            </a:r>
            <a:r>
              <a:rPr sz="1800" spc="-5" dirty="0">
                <a:latin typeface="Carlito"/>
                <a:cs typeface="Carlito"/>
              </a:rPr>
              <a:t>legitimate </a:t>
            </a:r>
            <a:r>
              <a:rPr sz="1800" spc="-10" dirty="0">
                <a:latin typeface="Carlito"/>
                <a:cs typeface="Carlito"/>
              </a:rPr>
              <a:t>users  from </a:t>
            </a:r>
            <a:r>
              <a:rPr sz="1800" spc="-5" dirty="0">
                <a:latin typeface="Carlito"/>
                <a:cs typeface="Carlito"/>
              </a:rPr>
              <a:t>accessing </a:t>
            </a:r>
            <a:r>
              <a:rPr sz="1800" dirty="0">
                <a:latin typeface="Carlito"/>
                <a:cs typeface="Carlito"/>
              </a:rPr>
              <a:t>the </a:t>
            </a:r>
            <a:r>
              <a:rPr sz="1800" spc="-5" dirty="0">
                <a:latin typeface="Carlito"/>
                <a:cs typeface="Carlito"/>
              </a:rPr>
              <a:t>online </a:t>
            </a:r>
            <a:r>
              <a:rPr sz="1800" dirty="0">
                <a:latin typeface="Carlito"/>
                <a:cs typeface="Carlito"/>
              </a:rPr>
              <a:t>services </a:t>
            </a:r>
            <a:r>
              <a:rPr sz="1800" spc="-5" dirty="0">
                <a:latin typeface="Carlito"/>
                <a:cs typeface="Carlito"/>
              </a:rPr>
              <a:t>by </a:t>
            </a:r>
            <a:r>
              <a:rPr sz="1800" dirty="0">
                <a:latin typeface="Carlito"/>
                <a:cs typeface="Carlito"/>
              </a:rPr>
              <a:t>either </a:t>
            </a:r>
            <a:r>
              <a:rPr sz="1800" spc="-5" dirty="0">
                <a:latin typeface="Carlito"/>
                <a:cs typeface="Carlito"/>
              </a:rPr>
              <a:t>disrupting </a:t>
            </a:r>
            <a:r>
              <a:rPr sz="1800" dirty="0">
                <a:latin typeface="Carlito"/>
                <a:cs typeface="Carlito"/>
              </a:rPr>
              <a:t>the services </a:t>
            </a:r>
            <a:r>
              <a:rPr sz="1800" spc="-5" dirty="0">
                <a:latin typeface="Carlito"/>
                <a:cs typeface="Carlito"/>
              </a:rPr>
              <a:t>or  </a:t>
            </a:r>
            <a:r>
              <a:rPr sz="1800" spc="-10" dirty="0">
                <a:latin typeface="Carlito"/>
                <a:cs typeface="Carlito"/>
              </a:rPr>
              <a:t>stopping </a:t>
            </a:r>
            <a:r>
              <a:rPr sz="1800" dirty="0">
                <a:latin typeface="Carlito"/>
                <a:cs typeface="Carlito"/>
              </a:rPr>
              <a:t>the </a:t>
            </a:r>
            <a:r>
              <a:rPr sz="1800" spc="-5" dirty="0">
                <a:latin typeface="Carlito"/>
                <a:cs typeface="Carlito"/>
              </a:rPr>
              <a:t>services</a:t>
            </a:r>
            <a:r>
              <a:rPr sz="1800" spc="40" dirty="0">
                <a:latin typeface="Carlito"/>
                <a:cs typeface="Carlito"/>
              </a:rPr>
              <a:t> </a:t>
            </a:r>
            <a:r>
              <a:rPr sz="1800" spc="-20" dirty="0">
                <a:latin typeface="Carlito"/>
                <a:cs typeface="Carlito"/>
              </a:rPr>
              <a:t>completely.</a:t>
            </a:r>
            <a:endParaRPr sz="1800" dirty="0">
              <a:latin typeface="Carlito"/>
              <a:cs typeface="Carlito"/>
            </a:endParaRPr>
          </a:p>
          <a:p>
            <a:pPr marL="298450" indent="-285750" algn="just">
              <a:lnSpc>
                <a:spcPct val="100000"/>
              </a:lnSpc>
              <a:spcBef>
                <a:spcPts val="1010"/>
              </a:spcBef>
              <a:buFont typeface="Arial" panose="020B0604020202020204" pitchFamily="34" charset="0"/>
              <a:buChar char="•"/>
            </a:pPr>
            <a:r>
              <a:rPr sz="1800" spc="-5" dirty="0">
                <a:latin typeface="Carlito"/>
                <a:cs typeface="Carlito"/>
              </a:rPr>
              <a:t>The </a:t>
            </a:r>
            <a:r>
              <a:rPr b="1" i="1" spc="-10" dirty="0">
                <a:solidFill>
                  <a:srgbClr val="FF0000"/>
                </a:solidFill>
                <a:latin typeface="Carlito"/>
                <a:cs typeface="Carlito"/>
              </a:rPr>
              <a:t>major</a:t>
            </a:r>
            <a:r>
              <a:rPr sz="1800" dirty="0">
                <a:latin typeface="Carlito"/>
                <a:cs typeface="Carlito"/>
              </a:rPr>
              <a:t> </a:t>
            </a:r>
            <a:r>
              <a:rPr sz="1800" b="1" i="1" spc="-10" dirty="0">
                <a:solidFill>
                  <a:srgbClr val="FF0000"/>
                </a:solidFill>
                <a:latin typeface="Carlito"/>
                <a:cs typeface="Carlito"/>
              </a:rPr>
              <a:t>symptoms</a:t>
            </a:r>
            <a:r>
              <a:rPr sz="1800" spc="-10" dirty="0">
                <a:latin typeface="Carlito"/>
                <a:cs typeface="Carlito"/>
              </a:rPr>
              <a:t> </a:t>
            </a:r>
            <a:r>
              <a:rPr sz="1800" spc="-5" dirty="0">
                <a:latin typeface="Carlito"/>
                <a:cs typeface="Carlito"/>
              </a:rPr>
              <a:t>of having </a:t>
            </a:r>
            <a:r>
              <a:rPr sz="1800" spc="-10" dirty="0">
                <a:latin typeface="Carlito"/>
                <a:cs typeface="Carlito"/>
              </a:rPr>
              <a:t>become </a:t>
            </a:r>
            <a:r>
              <a:rPr sz="1800" dirty="0">
                <a:latin typeface="Carlito"/>
                <a:cs typeface="Carlito"/>
              </a:rPr>
              <a:t>the victim </a:t>
            </a:r>
            <a:r>
              <a:rPr sz="1800" spc="-5" dirty="0">
                <a:latin typeface="Carlito"/>
                <a:cs typeface="Carlito"/>
              </a:rPr>
              <a:t>of </a:t>
            </a:r>
            <a:r>
              <a:rPr sz="1800" dirty="0">
                <a:latin typeface="Carlito"/>
                <a:cs typeface="Carlito"/>
              </a:rPr>
              <a:t>DoS </a:t>
            </a:r>
            <a:r>
              <a:rPr sz="1800" spc="-15" dirty="0">
                <a:latin typeface="Carlito"/>
                <a:cs typeface="Carlito"/>
              </a:rPr>
              <a:t>attacks</a:t>
            </a:r>
            <a:r>
              <a:rPr sz="1800" spc="165" dirty="0">
                <a:latin typeface="Carlito"/>
                <a:cs typeface="Carlito"/>
              </a:rPr>
              <a:t> </a:t>
            </a:r>
            <a:r>
              <a:rPr sz="1800" spc="-5" dirty="0">
                <a:latin typeface="Carlito"/>
                <a:cs typeface="Carlito"/>
              </a:rPr>
              <a:t>include</a:t>
            </a:r>
            <a:r>
              <a:rPr lang="en-US" sz="1800" spc="-5" dirty="0">
                <a:latin typeface="Carlito"/>
                <a:cs typeface="Carlito"/>
              </a:rPr>
              <a:t> </a:t>
            </a:r>
            <a:r>
              <a:rPr sz="1800" dirty="0">
                <a:latin typeface="Carlito"/>
                <a:cs typeface="Carlito"/>
              </a:rPr>
              <a:t>the</a:t>
            </a:r>
            <a:r>
              <a:rPr sz="1800" spc="10" dirty="0">
                <a:latin typeface="Carlito"/>
                <a:cs typeface="Carlito"/>
              </a:rPr>
              <a:t> </a:t>
            </a:r>
            <a:r>
              <a:rPr sz="1800" spc="-10" dirty="0">
                <a:latin typeface="Carlito"/>
                <a:cs typeface="Carlito"/>
              </a:rPr>
              <a:t>following:</a:t>
            </a:r>
            <a:endParaRPr sz="1800" dirty="0">
              <a:latin typeface="Carlito"/>
              <a:cs typeface="Carlito"/>
            </a:endParaRPr>
          </a:p>
          <a:p>
            <a:pPr marL="652780" lvl="1" indent="-182880">
              <a:lnSpc>
                <a:spcPct val="150000"/>
              </a:lnSpc>
              <a:spcBef>
                <a:spcPts val="994"/>
              </a:spcBef>
              <a:buClr>
                <a:srgbClr val="252525"/>
              </a:buClr>
              <a:buFont typeface="Times New Roman"/>
              <a:buChar char="◦"/>
              <a:tabLst>
                <a:tab pos="195580" algn="l"/>
              </a:tabLst>
            </a:pPr>
            <a:r>
              <a:rPr spc="-5" dirty="0">
                <a:latin typeface="Carlito"/>
                <a:cs typeface="Carlito"/>
              </a:rPr>
              <a:t>Inability in accessing </a:t>
            </a:r>
            <a:r>
              <a:rPr dirty="0">
                <a:latin typeface="Carlito"/>
                <a:cs typeface="Carlito"/>
              </a:rPr>
              <a:t>a</a:t>
            </a:r>
            <a:r>
              <a:rPr spc="35" dirty="0">
                <a:latin typeface="Carlito"/>
                <a:cs typeface="Carlito"/>
              </a:rPr>
              <a:t> </a:t>
            </a:r>
            <a:r>
              <a:rPr spc="-10" dirty="0">
                <a:latin typeface="Carlito"/>
                <a:cs typeface="Carlito"/>
              </a:rPr>
              <a:t>website</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Delay </a:t>
            </a:r>
            <a:r>
              <a:rPr spc="-5" dirty="0">
                <a:latin typeface="Carlito"/>
                <a:cs typeface="Carlito"/>
              </a:rPr>
              <a:t>in accessing online</a:t>
            </a:r>
            <a:r>
              <a:rPr spc="80" dirty="0">
                <a:latin typeface="Carlito"/>
                <a:cs typeface="Carlito"/>
              </a:rPr>
              <a:t> </a:t>
            </a:r>
            <a:r>
              <a:rPr dirty="0">
                <a:latin typeface="Carlito"/>
                <a:cs typeface="Carlito"/>
              </a:rPr>
              <a:t>service</a:t>
            </a:r>
          </a:p>
          <a:p>
            <a:pPr marL="652780" lvl="1" indent="-182880">
              <a:lnSpc>
                <a:spcPct val="150000"/>
              </a:lnSpc>
              <a:buClr>
                <a:srgbClr val="252525"/>
              </a:buClr>
              <a:buFont typeface="Times New Roman"/>
              <a:buChar char="◦"/>
              <a:tabLst>
                <a:tab pos="195580" algn="l"/>
              </a:tabLst>
            </a:pPr>
            <a:r>
              <a:rPr spc="-5" dirty="0">
                <a:latin typeface="Carlito"/>
                <a:cs typeface="Carlito"/>
              </a:rPr>
              <a:t>Huge </a:t>
            </a:r>
            <a:r>
              <a:rPr spc="-10" dirty="0">
                <a:latin typeface="Carlito"/>
                <a:cs typeface="Carlito"/>
              </a:rPr>
              <a:t>delays </a:t>
            </a:r>
            <a:r>
              <a:rPr spc="-5" dirty="0">
                <a:latin typeface="Carlito"/>
                <a:cs typeface="Carlito"/>
              </a:rPr>
              <a:t>in file opening on </a:t>
            </a:r>
            <a:r>
              <a:rPr dirty="0">
                <a:latin typeface="Carlito"/>
                <a:cs typeface="Carlito"/>
              </a:rPr>
              <a:t>the</a:t>
            </a:r>
            <a:r>
              <a:rPr spc="100" dirty="0">
                <a:latin typeface="Carlito"/>
                <a:cs typeface="Carlito"/>
              </a:rPr>
              <a:t> </a:t>
            </a:r>
            <a:r>
              <a:rPr spc="-10" dirty="0">
                <a:latin typeface="Carlito"/>
                <a:cs typeface="Carlito"/>
              </a:rPr>
              <a:t>websites</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5" dirty="0">
                <a:latin typeface="Carlito"/>
                <a:cs typeface="Carlito"/>
              </a:rPr>
              <a:t>Increased </a:t>
            </a:r>
            <a:r>
              <a:rPr spc="-10" dirty="0">
                <a:latin typeface="Carlito"/>
                <a:cs typeface="Carlito"/>
              </a:rPr>
              <a:t>volume </a:t>
            </a:r>
            <a:r>
              <a:rPr spc="-5" dirty="0">
                <a:latin typeface="Carlito"/>
                <a:cs typeface="Carlito"/>
              </a:rPr>
              <a:t>of spam</a:t>
            </a:r>
            <a:r>
              <a:rPr spc="25" dirty="0">
                <a:latin typeface="Carlito"/>
                <a:cs typeface="Carlito"/>
              </a:rPr>
              <a:t> </a:t>
            </a:r>
            <a:r>
              <a:rPr spc="-5" dirty="0">
                <a:latin typeface="Carlito"/>
                <a:cs typeface="Carlito"/>
              </a:rPr>
              <a:t>emails</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Degradation </a:t>
            </a:r>
            <a:r>
              <a:rPr spc="-5" dirty="0">
                <a:latin typeface="Carlito"/>
                <a:cs typeface="Carlito"/>
              </a:rPr>
              <a:t>of </a:t>
            </a:r>
            <a:r>
              <a:rPr spc="-10" dirty="0">
                <a:latin typeface="Carlito"/>
                <a:cs typeface="Carlito"/>
              </a:rPr>
              <a:t>performance </a:t>
            </a:r>
            <a:r>
              <a:rPr spc="-5" dirty="0">
                <a:latin typeface="Carlito"/>
                <a:cs typeface="Carlito"/>
              </a:rPr>
              <a:t>of</a:t>
            </a:r>
            <a:r>
              <a:rPr spc="60" dirty="0">
                <a:latin typeface="Carlito"/>
                <a:cs typeface="Carlito"/>
              </a:rPr>
              <a:t> </a:t>
            </a:r>
            <a:r>
              <a:rPr spc="-5" dirty="0">
                <a:latin typeface="Carlito"/>
                <a:cs typeface="Carlito"/>
              </a:rPr>
              <a:t>services</a:t>
            </a:r>
            <a:endParaRPr dirty="0">
              <a:latin typeface="Carlito"/>
              <a:cs typeface="Carlito"/>
            </a:endParaRPr>
          </a:p>
        </p:txBody>
      </p:sp>
    </p:spTree>
    <p:extLst>
      <p:ext uri="{BB962C8B-B14F-4D97-AF65-F5344CB8AC3E}">
        <p14:creationId xmlns:p14="http://schemas.microsoft.com/office/powerpoint/2010/main" val="1457150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Denial-of-service (DoS) attack</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32</a:t>
            </a:fld>
            <a:endParaRPr lang="en-US" dirty="0">
              <a:solidFill>
                <a:schemeClr val="tx1"/>
              </a:solidFill>
            </a:endParaRPr>
          </a:p>
        </p:txBody>
      </p:sp>
      <p:sp>
        <p:nvSpPr>
          <p:cNvPr id="16" name="object 2"/>
          <p:cNvSpPr txBox="1"/>
          <p:nvPr/>
        </p:nvSpPr>
        <p:spPr>
          <a:xfrm>
            <a:off x="548641" y="1374446"/>
            <a:ext cx="4820840" cy="4283224"/>
          </a:xfrm>
          <a:prstGeom prst="rect">
            <a:avLst/>
          </a:prstGeom>
          <a:noFill/>
          <a:ln w="6350">
            <a:noFill/>
          </a:ln>
        </p:spPr>
        <p:txBody>
          <a:bodyPr vert="horz"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15595" marR="577850" algn="just">
              <a:lnSpc>
                <a:spcPct val="150000"/>
              </a:lnSpc>
              <a:spcBef>
                <a:spcPts val="5"/>
              </a:spcBef>
            </a:pPr>
            <a:r>
              <a:rPr sz="1800" b="1" spc="-5" dirty="0" smtClean="0">
                <a:latin typeface="Times New Roman"/>
                <a:cs typeface="Times New Roman"/>
              </a:rPr>
              <a:t>The </a:t>
            </a:r>
            <a:r>
              <a:rPr sz="1800" b="1" spc="-35" dirty="0">
                <a:latin typeface="Times New Roman"/>
                <a:cs typeface="Times New Roman"/>
              </a:rPr>
              <a:t>impact </a:t>
            </a:r>
            <a:r>
              <a:rPr sz="1800" b="1" dirty="0">
                <a:latin typeface="Times New Roman"/>
                <a:cs typeface="Times New Roman"/>
              </a:rPr>
              <a:t>of </a:t>
            </a:r>
            <a:r>
              <a:rPr sz="1800" b="1" spc="-5" dirty="0">
                <a:latin typeface="Times New Roman"/>
                <a:cs typeface="Times New Roman"/>
              </a:rPr>
              <a:t>the </a:t>
            </a:r>
            <a:r>
              <a:rPr sz="1800" b="1" spc="-10" dirty="0">
                <a:latin typeface="Times New Roman"/>
                <a:cs typeface="Times New Roman"/>
              </a:rPr>
              <a:t>DoS </a:t>
            </a:r>
            <a:r>
              <a:rPr sz="1800" b="1" spc="-40" dirty="0">
                <a:latin typeface="Times New Roman"/>
                <a:cs typeface="Times New Roman"/>
              </a:rPr>
              <a:t>attack  can </a:t>
            </a:r>
            <a:r>
              <a:rPr sz="1800" b="1" spc="-20" dirty="0">
                <a:latin typeface="Times New Roman"/>
                <a:cs typeface="Times New Roman"/>
              </a:rPr>
              <a:t>be </a:t>
            </a:r>
            <a:r>
              <a:rPr sz="1800" b="1" i="1" spc="-40" dirty="0">
                <a:solidFill>
                  <a:srgbClr val="C00000"/>
                </a:solidFill>
                <a:latin typeface="Times New Roman"/>
                <a:cs typeface="Times New Roman"/>
              </a:rPr>
              <a:t>mitigated</a:t>
            </a:r>
            <a:r>
              <a:rPr sz="1800" b="1" spc="-40" dirty="0">
                <a:latin typeface="Times New Roman"/>
                <a:cs typeface="Times New Roman"/>
              </a:rPr>
              <a:t> </a:t>
            </a:r>
            <a:r>
              <a:rPr sz="1800" b="1" spc="-75" dirty="0">
                <a:latin typeface="Times New Roman"/>
                <a:cs typeface="Times New Roman"/>
              </a:rPr>
              <a:t>by </a:t>
            </a:r>
            <a:r>
              <a:rPr sz="1800" b="1" spc="-45" dirty="0">
                <a:latin typeface="Times New Roman"/>
                <a:cs typeface="Times New Roman"/>
              </a:rPr>
              <a:t>taking </a:t>
            </a:r>
            <a:r>
              <a:rPr sz="1800" b="1" spc="-5" dirty="0">
                <a:latin typeface="Times New Roman"/>
                <a:cs typeface="Times New Roman"/>
              </a:rPr>
              <a:t>the  </a:t>
            </a:r>
            <a:r>
              <a:rPr sz="1800" b="1" spc="-55" dirty="0">
                <a:latin typeface="Times New Roman"/>
                <a:cs typeface="Times New Roman"/>
              </a:rPr>
              <a:t>following</a:t>
            </a:r>
            <a:r>
              <a:rPr sz="1800" b="1" spc="-35" dirty="0">
                <a:latin typeface="Times New Roman"/>
                <a:cs typeface="Times New Roman"/>
              </a:rPr>
              <a:t> steps:</a:t>
            </a:r>
            <a:endParaRPr sz="1800" b="1" dirty="0">
              <a:latin typeface="Times New Roman"/>
              <a:cs typeface="Times New Roman"/>
            </a:endParaRPr>
          </a:p>
          <a:p>
            <a:pPr marL="601980" indent="-287020" algn="just">
              <a:lnSpc>
                <a:spcPct val="150000"/>
              </a:lnSpc>
              <a:spcBef>
                <a:spcPts val="994"/>
              </a:spcBef>
              <a:buClr>
                <a:srgbClr val="252525"/>
              </a:buClr>
              <a:buFont typeface="Arial"/>
              <a:buChar char="•"/>
              <a:tabLst>
                <a:tab pos="602615" algn="l"/>
              </a:tabLst>
            </a:pPr>
            <a:r>
              <a:rPr sz="1800" u="sng" spc="-40" dirty="0">
                <a:latin typeface="Times New Roman"/>
                <a:cs typeface="Times New Roman"/>
              </a:rPr>
              <a:t>Routing</a:t>
            </a:r>
            <a:r>
              <a:rPr sz="1800" spc="-40" dirty="0">
                <a:latin typeface="Times New Roman"/>
                <a:cs typeface="Times New Roman"/>
              </a:rPr>
              <a:t> </a:t>
            </a:r>
            <a:r>
              <a:rPr sz="1800" spc="-5" dirty="0">
                <a:latin typeface="Times New Roman"/>
                <a:cs typeface="Times New Roman"/>
              </a:rPr>
              <a:t>the </a:t>
            </a:r>
            <a:r>
              <a:rPr sz="1800" spc="-55" dirty="0">
                <a:latin typeface="Times New Roman"/>
                <a:cs typeface="Times New Roman"/>
              </a:rPr>
              <a:t>malicious</a:t>
            </a:r>
            <a:r>
              <a:rPr sz="1800" spc="25" dirty="0">
                <a:latin typeface="Times New Roman"/>
                <a:cs typeface="Times New Roman"/>
              </a:rPr>
              <a:t> </a:t>
            </a:r>
            <a:r>
              <a:rPr sz="1800" spc="-35" dirty="0">
                <a:latin typeface="Times New Roman"/>
                <a:cs typeface="Times New Roman"/>
              </a:rPr>
              <a:t>traffic</a:t>
            </a:r>
            <a:r>
              <a:rPr lang="en-US" sz="1800" spc="-35" dirty="0">
                <a:latin typeface="Times New Roman"/>
                <a:cs typeface="Times New Roman"/>
              </a:rPr>
              <a:t>.</a:t>
            </a:r>
            <a:endParaRPr sz="1800" dirty="0">
              <a:latin typeface="Times New Roman"/>
              <a:cs typeface="Times New Roman"/>
            </a:endParaRPr>
          </a:p>
          <a:p>
            <a:pPr marL="601980" marR="340995" indent="-287020" algn="just">
              <a:lnSpc>
                <a:spcPct val="150000"/>
              </a:lnSpc>
              <a:buClr>
                <a:srgbClr val="252525"/>
              </a:buClr>
              <a:buFont typeface="Arial"/>
              <a:buChar char="•"/>
              <a:tabLst>
                <a:tab pos="602615" algn="l"/>
              </a:tabLst>
            </a:pPr>
            <a:r>
              <a:rPr sz="1800" spc="-50" dirty="0">
                <a:latin typeface="Times New Roman"/>
                <a:cs typeface="Times New Roman"/>
              </a:rPr>
              <a:t>Using </a:t>
            </a:r>
            <a:r>
              <a:rPr sz="1800" u="sng" spc="-40" dirty="0">
                <a:latin typeface="Times New Roman"/>
                <a:cs typeface="Times New Roman"/>
              </a:rPr>
              <a:t>load balancers </a:t>
            </a:r>
            <a:r>
              <a:rPr sz="1800" spc="20" dirty="0">
                <a:latin typeface="Times New Roman"/>
                <a:cs typeface="Times New Roman"/>
              </a:rPr>
              <a:t>to </a:t>
            </a:r>
            <a:r>
              <a:rPr sz="1800" spc="-55" dirty="0">
                <a:latin typeface="Times New Roman"/>
                <a:cs typeface="Times New Roman"/>
              </a:rPr>
              <a:t>avoid  </a:t>
            </a:r>
            <a:r>
              <a:rPr sz="1800" spc="-65" dirty="0">
                <a:latin typeface="Times New Roman"/>
                <a:cs typeface="Times New Roman"/>
              </a:rPr>
              <a:t>heavy </a:t>
            </a:r>
            <a:r>
              <a:rPr sz="1800" spc="-55" dirty="0">
                <a:latin typeface="Times New Roman"/>
                <a:cs typeface="Times New Roman"/>
              </a:rPr>
              <a:t>malicious</a:t>
            </a:r>
            <a:r>
              <a:rPr sz="1800" spc="80" dirty="0">
                <a:latin typeface="Times New Roman"/>
                <a:cs typeface="Times New Roman"/>
              </a:rPr>
              <a:t> </a:t>
            </a:r>
            <a:r>
              <a:rPr sz="1800" spc="-35" dirty="0">
                <a:latin typeface="Times New Roman"/>
                <a:cs typeface="Times New Roman"/>
              </a:rPr>
              <a:t>traffic</a:t>
            </a:r>
            <a:r>
              <a:rPr lang="en-US" sz="1800" spc="-35" dirty="0">
                <a:latin typeface="Times New Roman"/>
                <a:cs typeface="Times New Roman"/>
              </a:rPr>
              <a:t>.</a:t>
            </a:r>
            <a:endParaRPr sz="1800" dirty="0">
              <a:latin typeface="Times New Roman"/>
              <a:cs typeface="Times New Roman"/>
            </a:endParaRPr>
          </a:p>
          <a:p>
            <a:pPr marL="601980" marR="695960" indent="-287020">
              <a:lnSpc>
                <a:spcPct val="150000"/>
              </a:lnSpc>
              <a:buClr>
                <a:srgbClr val="252525"/>
              </a:buClr>
              <a:buFont typeface="Arial"/>
              <a:buChar char="•"/>
              <a:tabLst>
                <a:tab pos="601980" algn="l"/>
                <a:tab pos="602615" algn="l"/>
              </a:tabLst>
            </a:pPr>
            <a:r>
              <a:rPr sz="1800" spc="-50" dirty="0">
                <a:latin typeface="Times New Roman"/>
                <a:cs typeface="Times New Roman"/>
              </a:rPr>
              <a:t>Using </a:t>
            </a:r>
            <a:r>
              <a:rPr sz="1800" spc="-15" dirty="0">
                <a:latin typeface="Times New Roman"/>
                <a:cs typeface="Times New Roman"/>
              </a:rPr>
              <a:t>intrusion </a:t>
            </a:r>
            <a:r>
              <a:rPr sz="1800" spc="-20" dirty="0">
                <a:latin typeface="Times New Roman"/>
                <a:cs typeface="Times New Roman"/>
              </a:rPr>
              <a:t>detection  </a:t>
            </a:r>
            <a:r>
              <a:rPr sz="1800" spc="-45" dirty="0">
                <a:latin typeface="Times New Roman"/>
                <a:cs typeface="Times New Roman"/>
              </a:rPr>
              <a:t>systems</a:t>
            </a:r>
            <a:r>
              <a:rPr lang="en-US" sz="1800" spc="-45" dirty="0">
                <a:latin typeface="Times New Roman"/>
                <a:cs typeface="Times New Roman"/>
              </a:rPr>
              <a:t> </a:t>
            </a:r>
            <a:r>
              <a:rPr lang="en-US" sz="1800" u="sng" spc="-45" dirty="0">
                <a:latin typeface="Times New Roman"/>
                <a:cs typeface="Times New Roman"/>
              </a:rPr>
              <a:t>(IDS)</a:t>
            </a:r>
            <a:endParaRPr sz="1800" u="sng" dirty="0">
              <a:latin typeface="Times New Roman"/>
              <a:cs typeface="Times New Roman"/>
            </a:endParaRPr>
          </a:p>
          <a:p>
            <a:pPr marL="601980" marR="559435" indent="-287020">
              <a:lnSpc>
                <a:spcPct val="150000"/>
              </a:lnSpc>
              <a:buClr>
                <a:srgbClr val="252525"/>
              </a:buClr>
              <a:buFont typeface="Arial"/>
              <a:buChar char="•"/>
              <a:tabLst>
                <a:tab pos="601980" algn="l"/>
                <a:tab pos="602615" algn="l"/>
              </a:tabLst>
            </a:pPr>
            <a:r>
              <a:rPr sz="1800" spc="-50" dirty="0">
                <a:latin typeface="Times New Roman"/>
                <a:cs typeface="Times New Roman"/>
              </a:rPr>
              <a:t>Using </a:t>
            </a:r>
            <a:r>
              <a:rPr sz="1800" spc="-15" dirty="0">
                <a:latin typeface="Times New Roman"/>
                <a:cs typeface="Times New Roman"/>
              </a:rPr>
              <a:t>intrusion </a:t>
            </a:r>
            <a:r>
              <a:rPr sz="1800" spc="-20" dirty="0">
                <a:latin typeface="Times New Roman"/>
                <a:cs typeface="Times New Roman"/>
              </a:rPr>
              <a:t>prevention  </a:t>
            </a:r>
            <a:r>
              <a:rPr sz="1800" spc="-45" dirty="0">
                <a:latin typeface="Times New Roman"/>
                <a:cs typeface="Times New Roman"/>
              </a:rPr>
              <a:t>systems</a:t>
            </a:r>
            <a:r>
              <a:rPr lang="en-US" sz="1800" spc="-45" dirty="0">
                <a:latin typeface="Times New Roman"/>
                <a:cs typeface="Times New Roman"/>
              </a:rPr>
              <a:t> </a:t>
            </a:r>
            <a:r>
              <a:rPr lang="en-US" sz="1800" u="sng" spc="-45" dirty="0">
                <a:latin typeface="Times New Roman"/>
                <a:cs typeface="Times New Roman"/>
              </a:rPr>
              <a:t>(IPS)</a:t>
            </a:r>
            <a:endParaRPr sz="1800" u="sng" dirty="0">
              <a:latin typeface="Times New Roman"/>
              <a:cs typeface="Times New Roman"/>
            </a:endParaRPr>
          </a:p>
          <a:p>
            <a:pPr marL="601980" indent="-287020">
              <a:lnSpc>
                <a:spcPct val="150000"/>
              </a:lnSpc>
              <a:buClr>
                <a:srgbClr val="252525"/>
              </a:buClr>
              <a:buFont typeface="Arial"/>
              <a:buChar char="•"/>
              <a:tabLst>
                <a:tab pos="601980" algn="l"/>
                <a:tab pos="602615" algn="l"/>
              </a:tabLst>
            </a:pPr>
            <a:r>
              <a:rPr sz="1800" spc="-50" dirty="0">
                <a:latin typeface="Times New Roman"/>
                <a:cs typeface="Times New Roman"/>
              </a:rPr>
              <a:t>Using </a:t>
            </a:r>
            <a:r>
              <a:rPr sz="1800" u="sng" spc="-50" dirty="0">
                <a:latin typeface="Times New Roman"/>
                <a:cs typeface="Times New Roman"/>
              </a:rPr>
              <a:t>security</a:t>
            </a:r>
            <a:r>
              <a:rPr sz="1800" u="sng" spc="60" dirty="0">
                <a:latin typeface="Times New Roman"/>
                <a:cs typeface="Times New Roman"/>
              </a:rPr>
              <a:t> </a:t>
            </a:r>
            <a:r>
              <a:rPr sz="1800" u="sng" spc="-70" dirty="0" smtClean="0">
                <a:latin typeface="Times New Roman"/>
                <a:cs typeface="Times New Roman"/>
              </a:rPr>
              <a:t>firewalls</a:t>
            </a:r>
            <a:endParaRPr sz="2900" dirty="0">
              <a:latin typeface="Times New Roman"/>
              <a:cs typeface="Times New Roman"/>
            </a:endParaRPr>
          </a:p>
        </p:txBody>
      </p:sp>
      <p:pic>
        <p:nvPicPr>
          <p:cNvPr id="17" name="Picture 16"/>
          <p:cNvPicPr>
            <a:picLocks noChangeAspect="1"/>
          </p:cNvPicPr>
          <p:nvPr/>
        </p:nvPicPr>
        <p:blipFill rotWithShape="1">
          <a:blip r:embed="rId5"/>
          <a:srcRect l="998" t="10159" r="35336" b="7669"/>
          <a:stretch/>
        </p:blipFill>
        <p:spPr>
          <a:xfrm>
            <a:off x="5421471" y="1420528"/>
            <a:ext cx="6510528" cy="4726541"/>
          </a:xfrm>
          <a:prstGeom prst="rect">
            <a:avLst/>
          </a:prstGeom>
        </p:spPr>
      </p:pic>
    </p:spTree>
    <p:extLst>
      <p:ext uri="{BB962C8B-B14F-4D97-AF65-F5344CB8AC3E}">
        <p14:creationId xmlns:p14="http://schemas.microsoft.com/office/powerpoint/2010/main" val="1989016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Denial-of-service (DoS) attack</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33</a:t>
            </a:fld>
            <a:endParaRPr lang="en-US" dirty="0">
              <a:solidFill>
                <a:schemeClr val="tx1"/>
              </a:solidFill>
            </a:endParaRPr>
          </a:p>
        </p:txBody>
      </p:sp>
      <p:sp>
        <p:nvSpPr>
          <p:cNvPr id="16" name="object 3"/>
          <p:cNvSpPr txBox="1"/>
          <p:nvPr/>
        </p:nvSpPr>
        <p:spPr>
          <a:xfrm>
            <a:off x="1164386" y="1652986"/>
            <a:ext cx="6993753" cy="3503523"/>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ct val="150000"/>
              </a:lnSpc>
              <a:spcBef>
                <a:spcPts val="100"/>
              </a:spcBef>
            </a:pPr>
            <a:r>
              <a:rPr sz="1800" b="1" u="sng" spc="-5" dirty="0">
                <a:solidFill>
                  <a:srgbClr val="C00000"/>
                </a:solidFill>
                <a:latin typeface="Carlito"/>
                <a:cs typeface="Carlito"/>
              </a:rPr>
              <a:t>Main </a:t>
            </a:r>
            <a:r>
              <a:rPr sz="1800" b="1" u="sng" dirty="0">
                <a:solidFill>
                  <a:srgbClr val="C00000"/>
                </a:solidFill>
                <a:latin typeface="Carlito"/>
                <a:cs typeface="Carlito"/>
              </a:rPr>
              <a:t>types </a:t>
            </a:r>
            <a:r>
              <a:rPr sz="1800" b="1" u="sng" spc="-5" dirty="0">
                <a:solidFill>
                  <a:srgbClr val="C00000"/>
                </a:solidFill>
                <a:latin typeface="Carlito"/>
                <a:cs typeface="Carlito"/>
              </a:rPr>
              <a:t>of DoS </a:t>
            </a:r>
            <a:r>
              <a:rPr sz="1800" b="1" u="sng" spc="-15" dirty="0">
                <a:solidFill>
                  <a:srgbClr val="C00000"/>
                </a:solidFill>
                <a:latin typeface="Carlito"/>
                <a:cs typeface="Carlito"/>
              </a:rPr>
              <a:t>attacks </a:t>
            </a:r>
            <a:r>
              <a:rPr sz="1800" b="1" u="sng" spc="-5" dirty="0">
                <a:solidFill>
                  <a:srgbClr val="C00000"/>
                </a:solidFill>
                <a:latin typeface="Carlito"/>
                <a:cs typeface="Carlito"/>
              </a:rPr>
              <a:t>include </a:t>
            </a:r>
            <a:r>
              <a:rPr sz="1800" b="1" u="sng" dirty="0">
                <a:solidFill>
                  <a:srgbClr val="C00000"/>
                </a:solidFill>
                <a:latin typeface="Carlito"/>
                <a:cs typeface="Carlito"/>
              </a:rPr>
              <a:t>the</a:t>
            </a:r>
            <a:r>
              <a:rPr sz="1800" b="1" u="sng" spc="80" dirty="0">
                <a:solidFill>
                  <a:srgbClr val="C00000"/>
                </a:solidFill>
                <a:latin typeface="Carlito"/>
                <a:cs typeface="Carlito"/>
              </a:rPr>
              <a:t> </a:t>
            </a:r>
            <a:r>
              <a:rPr sz="1800" b="1" u="sng" spc="-10" dirty="0">
                <a:solidFill>
                  <a:srgbClr val="C00000"/>
                </a:solidFill>
                <a:latin typeface="Carlito"/>
                <a:cs typeface="Carlito"/>
              </a:rPr>
              <a:t>following:</a:t>
            </a:r>
            <a:endParaRPr sz="1800" b="1" u="sng" dirty="0">
              <a:solidFill>
                <a:srgbClr val="C00000"/>
              </a:solidFill>
              <a:latin typeface="Carlito"/>
              <a:cs typeface="Carlito"/>
            </a:endParaRPr>
          </a:p>
          <a:p>
            <a:pPr marL="652780" lvl="1" indent="-182880">
              <a:lnSpc>
                <a:spcPct val="150000"/>
              </a:lnSpc>
              <a:spcBef>
                <a:spcPts val="1330"/>
              </a:spcBef>
              <a:buClr>
                <a:srgbClr val="252525"/>
              </a:buClr>
              <a:buFont typeface="Times New Roman"/>
              <a:buChar char="◦"/>
              <a:tabLst>
                <a:tab pos="195580" algn="l"/>
              </a:tabLst>
            </a:pPr>
            <a:r>
              <a:rPr spc="-5" dirty="0">
                <a:latin typeface="Carlito"/>
                <a:cs typeface="Carlito"/>
              </a:rPr>
              <a:t>DNS server</a:t>
            </a:r>
            <a:r>
              <a:rPr dirty="0">
                <a:latin typeface="Carlito"/>
                <a:cs typeface="Carlito"/>
              </a:rPr>
              <a:t> </a:t>
            </a:r>
            <a:r>
              <a:rPr spc="-15" dirty="0">
                <a:latin typeface="Carlito"/>
                <a:cs typeface="Carlito"/>
              </a:rPr>
              <a:t>attack</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dirty="0">
                <a:latin typeface="Carlito"/>
                <a:cs typeface="Carlito"/>
              </a:rPr>
              <a:t>HTTP </a:t>
            </a:r>
            <a:r>
              <a:rPr spc="-5" dirty="0">
                <a:latin typeface="Carlito"/>
                <a:cs typeface="Carlito"/>
              </a:rPr>
              <a:t>server</a:t>
            </a:r>
            <a:r>
              <a:rPr dirty="0">
                <a:latin typeface="Carlito"/>
                <a:cs typeface="Carlito"/>
              </a:rPr>
              <a:t> </a:t>
            </a:r>
            <a:r>
              <a:rPr spc="-15" dirty="0">
                <a:latin typeface="Carlito"/>
                <a:cs typeface="Carlito"/>
              </a:rPr>
              <a:t>attack</a:t>
            </a:r>
            <a:endParaRPr dirty="0">
              <a:latin typeface="Carlito"/>
              <a:cs typeface="Carlito"/>
            </a:endParaRPr>
          </a:p>
          <a:p>
            <a:pPr marL="652780" lvl="1" indent="-182880">
              <a:lnSpc>
                <a:spcPct val="150000"/>
              </a:lnSpc>
              <a:spcBef>
                <a:spcPts val="5"/>
              </a:spcBef>
              <a:buClr>
                <a:srgbClr val="252525"/>
              </a:buClr>
              <a:buFont typeface="Times New Roman"/>
              <a:buChar char="◦"/>
              <a:tabLst>
                <a:tab pos="195580" algn="l"/>
              </a:tabLst>
            </a:pPr>
            <a:r>
              <a:rPr dirty="0">
                <a:latin typeface="Carlito"/>
                <a:cs typeface="Carlito"/>
              </a:rPr>
              <a:t>ICMP </a:t>
            </a:r>
            <a:r>
              <a:rPr spc="-15" dirty="0">
                <a:latin typeface="Carlito"/>
                <a:cs typeface="Carlito"/>
              </a:rPr>
              <a:t>protocol</a:t>
            </a:r>
            <a:r>
              <a:rPr spc="-5" dirty="0">
                <a:latin typeface="Carlito"/>
                <a:cs typeface="Carlito"/>
              </a:rPr>
              <a:t> flooding</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Network </a:t>
            </a:r>
            <a:r>
              <a:rPr spc="-15" dirty="0">
                <a:latin typeface="Carlito"/>
                <a:cs typeface="Carlito"/>
              </a:rPr>
              <a:t>attack </a:t>
            </a:r>
            <a:r>
              <a:rPr spc="-5" dirty="0">
                <a:latin typeface="Carlito"/>
                <a:cs typeface="Carlito"/>
              </a:rPr>
              <a:t>or </a:t>
            </a:r>
            <a:r>
              <a:rPr spc="-15" dirty="0">
                <a:latin typeface="Carlito"/>
                <a:cs typeface="Carlito"/>
              </a:rPr>
              <a:t>buffer </a:t>
            </a:r>
            <a:r>
              <a:rPr spc="-10" dirty="0">
                <a:latin typeface="Carlito"/>
                <a:cs typeface="Carlito"/>
              </a:rPr>
              <a:t>overflow</a:t>
            </a:r>
            <a:r>
              <a:rPr spc="60" dirty="0">
                <a:latin typeface="Carlito"/>
                <a:cs typeface="Carlito"/>
              </a:rPr>
              <a:t> </a:t>
            </a:r>
            <a:r>
              <a:rPr spc="-15" dirty="0">
                <a:latin typeface="Carlito"/>
                <a:cs typeface="Carlito"/>
              </a:rPr>
              <a:t>attack</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Large </a:t>
            </a:r>
            <a:r>
              <a:rPr spc="-5" dirty="0">
                <a:latin typeface="Carlito"/>
                <a:cs typeface="Carlito"/>
              </a:rPr>
              <a:t>name files </a:t>
            </a:r>
            <a:r>
              <a:rPr spc="-15" dirty="0">
                <a:latin typeface="Carlito"/>
                <a:cs typeface="Carlito"/>
              </a:rPr>
              <a:t>attack </a:t>
            </a:r>
            <a:r>
              <a:rPr spc="-5" dirty="0">
                <a:latin typeface="Carlito"/>
                <a:cs typeface="Carlito"/>
              </a:rPr>
              <a:t>on </a:t>
            </a:r>
            <a:r>
              <a:rPr dirty="0">
                <a:latin typeface="Carlito"/>
                <a:cs typeface="Carlito"/>
              </a:rPr>
              <a:t>the </a:t>
            </a:r>
            <a:r>
              <a:rPr spc="-10" dirty="0">
                <a:latin typeface="Carlito"/>
                <a:cs typeface="Carlito"/>
              </a:rPr>
              <a:t>network </a:t>
            </a:r>
            <a:r>
              <a:rPr dirty="0">
                <a:latin typeface="Carlito"/>
                <a:cs typeface="Carlito"/>
              </a:rPr>
              <a:t>or</a:t>
            </a:r>
            <a:r>
              <a:rPr spc="80" dirty="0">
                <a:latin typeface="Carlito"/>
                <a:cs typeface="Carlito"/>
              </a:rPr>
              <a:t> </a:t>
            </a:r>
            <a:r>
              <a:rPr spc="-5" dirty="0">
                <a:latin typeface="Carlito"/>
                <a:cs typeface="Carlito"/>
              </a:rPr>
              <a:t>server</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5" dirty="0">
                <a:latin typeface="Carlito"/>
                <a:cs typeface="Carlito"/>
              </a:rPr>
              <a:t>Ping of death</a:t>
            </a:r>
            <a:r>
              <a:rPr spc="25" dirty="0">
                <a:latin typeface="Carlito"/>
                <a:cs typeface="Carlito"/>
              </a:rPr>
              <a:t> </a:t>
            </a:r>
            <a:r>
              <a:rPr spc="-15" dirty="0">
                <a:latin typeface="Carlito"/>
                <a:cs typeface="Carlito"/>
              </a:rPr>
              <a:t>attack</a:t>
            </a:r>
            <a:endParaRPr dirty="0">
              <a:latin typeface="Carlito"/>
              <a:cs typeface="Carlito"/>
            </a:endParaRPr>
          </a:p>
          <a:p>
            <a:pPr marL="652780" lvl="1" indent="-182880">
              <a:lnSpc>
                <a:spcPct val="150000"/>
              </a:lnSpc>
              <a:buClr>
                <a:srgbClr val="252525"/>
              </a:buClr>
              <a:buFont typeface="Times New Roman"/>
              <a:buChar char="◦"/>
              <a:tabLst>
                <a:tab pos="195580" algn="l"/>
              </a:tabLst>
            </a:pPr>
            <a:r>
              <a:rPr spc="-10" dirty="0">
                <a:latin typeface="Carlito"/>
                <a:cs typeface="Carlito"/>
              </a:rPr>
              <a:t>SYN </a:t>
            </a:r>
            <a:r>
              <a:rPr spc="-5" dirty="0">
                <a:latin typeface="Carlito"/>
                <a:cs typeface="Carlito"/>
              </a:rPr>
              <a:t>flood </a:t>
            </a:r>
            <a:r>
              <a:rPr spc="-15" dirty="0">
                <a:latin typeface="Carlito"/>
                <a:cs typeface="Carlito"/>
              </a:rPr>
              <a:t>attack </a:t>
            </a:r>
            <a:r>
              <a:rPr spc="-5" dirty="0">
                <a:latin typeface="Carlito"/>
                <a:cs typeface="Carlito"/>
              </a:rPr>
              <a:t>on </a:t>
            </a:r>
            <a:r>
              <a:rPr spc="-15" dirty="0">
                <a:latin typeface="Carlito"/>
                <a:cs typeface="Carlito"/>
              </a:rPr>
              <a:t>TCP </a:t>
            </a:r>
            <a:r>
              <a:rPr spc="-10" dirty="0">
                <a:latin typeface="Carlito"/>
                <a:cs typeface="Carlito"/>
              </a:rPr>
              <a:t>handshake</a:t>
            </a:r>
            <a:r>
              <a:rPr spc="55" dirty="0">
                <a:latin typeface="Carlito"/>
                <a:cs typeface="Carlito"/>
              </a:rPr>
              <a:t> </a:t>
            </a:r>
            <a:r>
              <a:rPr spc="-15" dirty="0">
                <a:latin typeface="Carlito"/>
                <a:cs typeface="Carlito"/>
              </a:rPr>
              <a:t>protocol</a:t>
            </a:r>
            <a:endParaRPr dirty="0">
              <a:latin typeface="Carlito"/>
              <a:cs typeface="Carlito"/>
            </a:endParaRPr>
          </a:p>
        </p:txBody>
      </p:sp>
    </p:spTree>
    <p:extLst>
      <p:ext uri="{BB962C8B-B14F-4D97-AF65-F5344CB8AC3E}">
        <p14:creationId xmlns:p14="http://schemas.microsoft.com/office/powerpoint/2010/main" val="4099118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Distributed Denial of Services </a:t>
            </a:r>
            <a:r>
              <a:rPr lang="en-US" sz="3200" b="1" dirty="0" smtClean="0">
                <a:latin typeface="Agency FB" panose="020B0503020202020204" pitchFamily="34" charset="0"/>
                <a:cs typeface="Arial" panose="020B0604020202020204" pitchFamily="34" charset="0"/>
              </a:rPr>
              <a:t>(</a:t>
            </a:r>
            <a:r>
              <a:rPr lang="en-US" sz="3200" b="1" dirty="0" err="1" smtClean="0">
                <a:latin typeface="Agency FB" panose="020B0503020202020204" pitchFamily="34" charset="0"/>
                <a:cs typeface="Arial" panose="020B0604020202020204" pitchFamily="34" charset="0"/>
              </a:rPr>
              <a:t>DDoS</a:t>
            </a:r>
            <a:r>
              <a:rPr lang="en-US" sz="3200" b="1" dirty="0" smtClean="0">
                <a:latin typeface="Agency FB" panose="020B0503020202020204" pitchFamily="34" charset="0"/>
                <a:cs typeface="Arial" panose="020B0604020202020204" pitchFamily="34" charset="0"/>
              </a:rPr>
              <a:t>)</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34</a:t>
            </a:fld>
            <a:endParaRPr lang="en-US" dirty="0">
              <a:solidFill>
                <a:schemeClr val="tx1"/>
              </a:solidFill>
            </a:endParaRPr>
          </a:p>
        </p:txBody>
      </p:sp>
      <p:sp>
        <p:nvSpPr>
          <p:cNvPr id="16" name="object 3"/>
          <p:cNvSpPr txBox="1"/>
          <p:nvPr/>
        </p:nvSpPr>
        <p:spPr>
          <a:xfrm>
            <a:off x="614334" y="1469287"/>
            <a:ext cx="7760458" cy="4219104"/>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97815" marR="5080" indent="-285750" algn="just">
              <a:lnSpc>
                <a:spcPct val="150000"/>
              </a:lnSpc>
              <a:spcBef>
                <a:spcPts val="100"/>
              </a:spcBef>
              <a:buClr>
                <a:srgbClr val="252525"/>
              </a:buClr>
              <a:buFont typeface="Wingdings" panose="05000000000000000000" pitchFamily="2" charset="2"/>
              <a:buChar char="§"/>
              <a:tabLst>
                <a:tab pos="196215" algn="l"/>
              </a:tabLst>
            </a:pPr>
            <a:r>
              <a:rPr sz="1700" spc="-10" dirty="0">
                <a:latin typeface="Carlito"/>
                <a:cs typeface="Carlito"/>
              </a:rPr>
              <a:t>Distributed </a:t>
            </a:r>
            <a:r>
              <a:rPr sz="1700" dirty="0">
                <a:latin typeface="Carlito"/>
                <a:cs typeface="Carlito"/>
              </a:rPr>
              <a:t>Denial </a:t>
            </a:r>
            <a:r>
              <a:rPr sz="1700" spc="-5" dirty="0">
                <a:latin typeface="Carlito"/>
                <a:cs typeface="Carlito"/>
              </a:rPr>
              <a:t>of </a:t>
            </a:r>
            <a:r>
              <a:rPr sz="1700" dirty="0">
                <a:latin typeface="Carlito"/>
                <a:cs typeface="Carlito"/>
              </a:rPr>
              <a:t>Service </a:t>
            </a:r>
            <a:r>
              <a:rPr sz="1700" spc="-5" dirty="0">
                <a:latin typeface="Carlito"/>
                <a:cs typeface="Carlito"/>
              </a:rPr>
              <a:t>or </a:t>
            </a:r>
            <a:r>
              <a:rPr sz="1700" spc="-10" dirty="0">
                <a:latin typeface="Carlito"/>
                <a:cs typeface="Carlito"/>
              </a:rPr>
              <a:t>precisely </a:t>
            </a:r>
            <a:r>
              <a:rPr sz="1700" spc="-5" dirty="0">
                <a:latin typeface="Carlito"/>
                <a:cs typeface="Carlito"/>
              </a:rPr>
              <a:t>DDoS </a:t>
            </a:r>
            <a:r>
              <a:rPr sz="1700" dirty="0">
                <a:latin typeface="Carlito"/>
                <a:cs typeface="Carlito"/>
              </a:rPr>
              <a:t>is also a type </a:t>
            </a:r>
            <a:r>
              <a:rPr sz="1700" spc="-5" dirty="0">
                <a:latin typeface="Carlito"/>
                <a:cs typeface="Carlito"/>
              </a:rPr>
              <a:t>of DoS  </a:t>
            </a:r>
            <a:r>
              <a:rPr sz="1700" spc="-15" dirty="0">
                <a:latin typeface="Carlito"/>
                <a:cs typeface="Carlito"/>
              </a:rPr>
              <a:t>attacks. </a:t>
            </a:r>
            <a:endParaRPr lang="en-US" sz="1700" spc="-15" dirty="0">
              <a:latin typeface="Carlito"/>
              <a:cs typeface="Carlito"/>
            </a:endParaRPr>
          </a:p>
          <a:p>
            <a:pPr marL="297815" marR="5080" indent="-285750" algn="just">
              <a:lnSpc>
                <a:spcPct val="150000"/>
              </a:lnSpc>
              <a:spcBef>
                <a:spcPts val="100"/>
              </a:spcBef>
              <a:buClr>
                <a:srgbClr val="252525"/>
              </a:buClr>
              <a:buFont typeface="Wingdings" panose="05000000000000000000" pitchFamily="2" charset="2"/>
              <a:buChar char="§"/>
              <a:tabLst>
                <a:tab pos="196215" algn="l"/>
              </a:tabLst>
            </a:pPr>
            <a:r>
              <a:rPr sz="1700" dirty="0">
                <a:latin typeface="Carlito"/>
                <a:cs typeface="Carlito"/>
              </a:rPr>
              <a:t>In </a:t>
            </a:r>
            <a:r>
              <a:rPr sz="1700" spc="-5" dirty="0">
                <a:latin typeface="Carlito"/>
                <a:cs typeface="Carlito"/>
              </a:rPr>
              <a:t>which </a:t>
            </a:r>
            <a:r>
              <a:rPr sz="1700" dirty="0">
                <a:latin typeface="Carlito"/>
                <a:cs typeface="Carlito"/>
              </a:rPr>
              <a:t>the </a:t>
            </a:r>
            <a:r>
              <a:rPr sz="1700" spc="-10" dirty="0">
                <a:latin typeface="Carlito"/>
                <a:cs typeface="Carlito"/>
              </a:rPr>
              <a:t>servers </a:t>
            </a:r>
            <a:r>
              <a:rPr sz="1700" spc="-15" dirty="0">
                <a:latin typeface="Carlito"/>
                <a:cs typeface="Carlito"/>
              </a:rPr>
              <a:t>are </a:t>
            </a:r>
            <a:r>
              <a:rPr sz="1700" spc="-5" dirty="0">
                <a:latin typeface="Carlito"/>
                <a:cs typeface="Carlito"/>
              </a:rPr>
              <a:t>jammed or overwhelmed with </a:t>
            </a:r>
            <a:r>
              <a:rPr sz="1700" dirty="0">
                <a:latin typeface="Carlito"/>
                <a:cs typeface="Carlito"/>
              </a:rPr>
              <a:t>the  </a:t>
            </a:r>
            <a:r>
              <a:rPr sz="1700" spc="-5" dirty="0">
                <a:latin typeface="Carlito"/>
                <a:cs typeface="Carlito"/>
              </a:rPr>
              <a:t>malicious </a:t>
            </a:r>
            <a:r>
              <a:rPr sz="1700" spc="-15" dirty="0">
                <a:latin typeface="Carlito"/>
                <a:cs typeface="Carlito"/>
              </a:rPr>
              <a:t>traffic </a:t>
            </a:r>
            <a:r>
              <a:rPr sz="1700" u="sng" spc="-10" dirty="0">
                <a:latin typeface="Carlito"/>
                <a:cs typeface="Carlito"/>
              </a:rPr>
              <a:t>to prevent </a:t>
            </a:r>
            <a:r>
              <a:rPr sz="1700" u="sng" dirty="0">
                <a:latin typeface="Carlito"/>
                <a:cs typeface="Carlito"/>
              </a:rPr>
              <a:t>the </a:t>
            </a:r>
            <a:r>
              <a:rPr sz="1700" u="sng" spc="-10" dirty="0">
                <a:latin typeface="Carlito"/>
                <a:cs typeface="Carlito"/>
              </a:rPr>
              <a:t>legitimate users from </a:t>
            </a:r>
            <a:r>
              <a:rPr sz="1700" u="sng" spc="-5" dirty="0">
                <a:latin typeface="Carlito"/>
                <a:cs typeface="Carlito"/>
              </a:rPr>
              <a:t>accessing</a:t>
            </a:r>
            <a:r>
              <a:rPr sz="1700" spc="-5" dirty="0">
                <a:latin typeface="Carlito"/>
                <a:cs typeface="Carlito"/>
              </a:rPr>
              <a:t> </a:t>
            </a:r>
            <a:r>
              <a:rPr sz="1700" dirty="0">
                <a:latin typeface="Carlito"/>
                <a:cs typeface="Carlito"/>
              </a:rPr>
              <a:t>their </a:t>
            </a:r>
            <a:r>
              <a:rPr sz="1700" spc="-10" dirty="0">
                <a:effectLst>
                  <a:outerShdw blurRad="38100" dist="38100" dir="2700000" algn="tl">
                    <a:srgbClr val="000000">
                      <a:alpha val="43137"/>
                    </a:srgbClr>
                  </a:outerShdw>
                </a:effectLst>
                <a:latin typeface="Carlito"/>
                <a:cs typeface="Carlito"/>
              </a:rPr>
              <a:t>accounts</a:t>
            </a:r>
            <a:r>
              <a:rPr sz="1700" spc="-10" dirty="0">
                <a:latin typeface="Carlito"/>
                <a:cs typeface="Carlito"/>
              </a:rPr>
              <a:t> </a:t>
            </a:r>
            <a:r>
              <a:rPr sz="1700" spc="-5" dirty="0">
                <a:latin typeface="Carlito"/>
                <a:cs typeface="Carlito"/>
              </a:rPr>
              <a:t>or </a:t>
            </a:r>
            <a:r>
              <a:rPr sz="1700" spc="-10" dirty="0">
                <a:effectLst>
                  <a:outerShdw blurRad="38100" dist="38100" dir="2700000" algn="tl">
                    <a:srgbClr val="000000">
                      <a:alpha val="43137"/>
                    </a:srgbClr>
                  </a:outerShdw>
                </a:effectLst>
                <a:latin typeface="Carlito"/>
                <a:cs typeface="Carlito"/>
              </a:rPr>
              <a:t>legitimate </a:t>
            </a:r>
            <a:r>
              <a:rPr sz="1700" spc="-5" dirty="0">
                <a:effectLst>
                  <a:outerShdw blurRad="38100" dist="38100" dir="2700000" algn="tl">
                    <a:srgbClr val="000000">
                      <a:alpha val="43137"/>
                    </a:srgbClr>
                  </a:outerShdw>
                </a:effectLst>
                <a:latin typeface="Carlito"/>
                <a:cs typeface="Carlito"/>
              </a:rPr>
              <a:t>online</a:t>
            </a:r>
            <a:r>
              <a:rPr sz="1700" spc="75" dirty="0">
                <a:effectLst>
                  <a:outerShdw blurRad="38100" dist="38100" dir="2700000" algn="tl">
                    <a:srgbClr val="000000">
                      <a:alpha val="43137"/>
                    </a:srgbClr>
                  </a:outerShdw>
                </a:effectLst>
                <a:latin typeface="Carlito"/>
                <a:cs typeface="Carlito"/>
              </a:rPr>
              <a:t> </a:t>
            </a:r>
            <a:r>
              <a:rPr sz="1700" dirty="0">
                <a:effectLst>
                  <a:outerShdw blurRad="38100" dist="38100" dir="2700000" algn="tl">
                    <a:srgbClr val="000000">
                      <a:alpha val="43137"/>
                    </a:srgbClr>
                  </a:outerShdw>
                </a:effectLst>
                <a:latin typeface="Carlito"/>
                <a:cs typeface="Carlito"/>
              </a:rPr>
              <a:t>services</a:t>
            </a:r>
            <a:r>
              <a:rPr sz="1700" dirty="0">
                <a:latin typeface="Carlito"/>
                <a:cs typeface="Carlito"/>
              </a:rPr>
              <a:t>.</a:t>
            </a:r>
          </a:p>
          <a:p>
            <a:pPr marL="297815" marR="5715" indent="-285750" algn="just">
              <a:lnSpc>
                <a:spcPct val="150000"/>
              </a:lnSpc>
              <a:spcBef>
                <a:spcPts val="994"/>
              </a:spcBef>
              <a:buClr>
                <a:srgbClr val="252525"/>
              </a:buClr>
              <a:buFont typeface="Wingdings" panose="05000000000000000000" pitchFamily="2" charset="2"/>
              <a:buChar char="§"/>
              <a:tabLst>
                <a:tab pos="196215" algn="l"/>
              </a:tabLst>
            </a:pPr>
            <a:r>
              <a:rPr sz="1700" b="1" spc="-5" dirty="0">
                <a:solidFill>
                  <a:srgbClr val="C00000"/>
                </a:solidFill>
                <a:latin typeface="Carlito"/>
                <a:cs typeface="Carlito"/>
              </a:rPr>
              <a:t>Main </a:t>
            </a:r>
            <a:r>
              <a:rPr sz="1700" b="1" spc="-15" dirty="0">
                <a:solidFill>
                  <a:srgbClr val="C00000"/>
                </a:solidFill>
                <a:latin typeface="Carlito"/>
                <a:cs typeface="Carlito"/>
              </a:rPr>
              <a:t>different </a:t>
            </a:r>
            <a:r>
              <a:rPr sz="1700" b="1" spc="-5" dirty="0">
                <a:solidFill>
                  <a:srgbClr val="C00000"/>
                </a:solidFill>
                <a:latin typeface="Carlito"/>
                <a:cs typeface="Carlito"/>
              </a:rPr>
              <a:t>between DoS </a:t>
            </a:r>
            <a:r>
              <a:rPr sz="1700" b="1" dirty="0">
                <a:solidFill>
                  <a:srgbClr val="C00000"/>
                </a:solidFill>
                <a:latin typeface="Carlito"/>
                <a:cs typeface="Carlito"/>
              </a:rPr>
              <a:t>and </a:t>
            </a:r>
            <a:r>
              <a:rPr sz="1700" b="1" spc="-5" dirty="0">
                <a:solidFill>
                  <a:srgbClr val="C00000"/>
                </a:solidFill>
                <a:latin typeface="Carlito"/>
                <a:cs typeface="Carlito"/>
              </a:rPr>
              <a:t>DDoS </a:t>
            </a:r>
            <a:r>
              <a:rPr sz="1700" b="1" spc="-15" dirty="0">
                <a:solidFill>
                  <a:srgbClr val="C00000"/>
                </a:solidFill>
                <a:latin typeface="Carlito"/>
                <a:cs typeface="Carlito"/>
              </a:rPr>
              <a:t>attacks </a:t>
            </a:r>
            <a:r>
              <a:rPr sz="1700" spc="-5" dirty="0">
                <a:latin typeface="Carlito"/>
                <a:cs typeface="Carlito"/>
              </a:rPr>
              <a:t>is that </a:t>
            </a:r>
            <a:r>
              <a:rPr sz="1700" dirty="0">
                <a:latin typeface="Carlito"/>
                <a:cs typeface="Carlito"/>
              </a:rPr>
              <a:t>the </a:t>
            </a:r>
            <a:r>
              <a:rPr sz="1700" spc="-5" dirty="0">
                <a:latin typeface="Carlito"/>
                <a:cs typeface="Carlito"/>
              </a:rPr>
              <a:t>DoS </a:t>
            </a:r>
            <a:r>
              <a:rPr sz="1700" spc="-15" dirty="0">
                <a:latin typeface="Carlito"/>
                <a:cs typeface="Carlito"/>
              </a:rPr>
              <a:t>attack </a:t>
            </a:r>
            <a:r>
              <a:rPr sz="1700" spc="-10" dirty="0">
                <a:latin typeface="Carlito"/>
                <a:cs typeface="Carlito"/>
              </a:rPr>
              <a:t>is  </a:t>
            </a:r>
            <a:r>
              <a:rPr sz="1700" u="sng" spc="-15" dirty="0">
                <a:latin typeface="Carlito"/>
                <a:cs typeface="Carlito"/>
              </a:rPr>
              <a:t>targeted </a:t>
            </a:r>
            <a:r>
              <a:rPr sz="1700" u="sng" spc="-10" dirty="0">
                <a:latin typeface="Carlito"/>
                <a:cs typeface="Carlito"/>
              </a:rPr>
              <a:t>from </a:t>
            </a:r>
            <a:r>
              <a:rPr sz="1700" u="sng" dirty="0">
                <a:latin typeface="Carlito"/>
                <a:cs typeface="Carlito"/>
              </a:rPr>
              <a:t>a </a:t>
            </a:r>
            <a:r>
              <a:rPr sz="1700" u="sng" spc="-5" dirty="0">
                <a:latin typeface="Carlito"/>
                <a:cs typeface="Carlito"/>
              </a:rPr>
              <a:t>specific origination of </a:t>
            </a:r>
            <a:r>
              <a:rPr sz="1700" u="sng" spc="-15" dirty="0">
                <a:latin typeface="Carlito"/>
                <a:cs typeface="Carlito"/>
              </a:rPr>
              <a:t>traffic</a:t>
            </a:r>
            <a:r>
              <a:rPr sz="1700" spc="-15" dirty="0">
                <a:latin typeface="Carlito"/>
                <a:cs typeface="Carlito"/>
              </a:rPr>
              <a:t> </a:t>
            </a:r>
            <a:r>
              <a:rPr sz="1700" spc="-10" dirty="0">
                <a:latin typeface="Carlito"/>
                <a:cs typeface="Carlito"/>
              </a:rPr>
              <a:t>to </a:t>
            </a:r>
            <a:r>
              <a:rPr sz="1700" spc="-15" dirty="0">
                <a:latin typeface="Carlito"/>
                <a:cs typeface="Carlito"/>
              </a:rPr>
              <a:t>attack </a:t>
            </a:r>
            <a:r>
              <a:rPr sz="1700" dirty="0">
                <a:latin typeface="Carlito"/>
                <a:cs typeface="Carlito"/>
              </a:rPr>
              <a:t>the </a:t>
            </a:r>
            <a:r>
              <a:rPr sz="1700" spc="-5" dirty="0">
                <a:latin typeface="Carlito"/>
                <a:cs typeface="Carlito"/>
              </a:rPr>
              <a:t>victim  </a:t>
            </a:r>
            <a:r>
              <a:rPr sz="1700" spc="-25" dirty="0">
                <a:latin typeface="Carlito"/>
                <a:cs typeface="Carlito"/>
              </a:rPr>
              <a:t>server, </a:t>
            </a:r>
            <a:r>
              <a:rPr sz="1700" spc="-5" dirty="0">
                <a:latin typeface="Carlito"/>
                <a:cs typeface="Carlito"/>
              </a:rPr>
              <a:t>while in </a:t>
            </a:r>
            <a:r>
              <a:rPr sz="1700" dirty="0">
                <a:latin typeface="Carlito"/>
                <a:cs typeface="Carlito"/>
              </a:rPr>
              <a:t>the </a:t>
            </a:r>
            <a:r>
              <a:rPr sz="1700" u="sng" spc="-5" dirty="0">
                <a:latin typeface="Carlito"/>
                <a:cs typeface="Carlito"/>
              </a:rPr>
              <a:t>DDoS </a:t>
            </a:r>
            <a:r>
              <a:rPr sz="1700" u="sng" spc="-15" dirty="0">
                <a:latin typeface="Carlito"/>
                <a:cs typeface="Carlito"/>
              </a:rPr>
              <a:t>attacks </a:t>
            </a:r>
            <a:r>
              <a:rPr sz="1700" u="sng" spc="-5" dirty="0">
                <a:latin typeface="Carlito"/>
                <a:cs typeface="Carlito"/>
              </a:rPr>
              <a:t>multiple sources of </a:t>
            </a:r>
            <a:r>
              <a:rPr sz="1700" u="sng" spc="-15" dirty="0">
                <a:latin typeface="Carlito"/>
                <a:cs typeface="Carlito"/>
              </a:rPr>
              <a:t>traffic </a:t>
            </a:r>
            <a:r>
              <a:rPr sz="1700" spc="-10" dirty="0">
                <a:latin typeface="Carlito"/>
                <a:cs typeface="Carlito"/>
              </a:rPr>
              <a:t>are </a:t>
            </a:r>
            <a:r>
              <a:rPr sz="1700" spc="-5" dirty="0">
                <a:latin typeface="Carlito"/>
                <a:cs typeface="Carlito"/>
              </a:rPr>
              <a:t>used  </a:t>
            </a:r>
            <a:r>
              <a:rPr sz="1700" spc="-10" dirty="0">
                <a:latin typeface="Carlito"/>
                <a:cs typeface="Carlito"/>
              </a:rPr>
              <a:t>to </a:t>
            </a:r>
            <a:r>
              <a:rPr sz="1700" spc="-15" dirty="0">
                <a:latin typeface="Carlito"/>
                <a:cs typeface="Carlito"/>
              </a:rPr>
              <a:t>attack </a:t>
            </a:r>
            <a:r>
              <a:rPr sz="1700" dirty="0">
                <a:latin typeface="Carlito"/>
                <a:cs typeface="Carlito"/>
              </a:rPr>
              <a:t>the </a:t>
            </a:r>
            <a:r>
              <a:rPr sz="1700" spc="-5" dirty="0">
                <a:latin typeface="Carlito"/>
                <a:cs typeface="Carlito"/>
              </a:rPr>
              <a:t>victim</a:t>
            </a:r>
            <a:r>
              <a:rPr sz="1700" spc="40" dirty="0">
                <a:latin typeface="Carlito"/>
                <a:cs typeface="Carlito"/>
              </a:rPr>
              <a:t> </a:t>
            </a:r>
            <a:r>
              <a:rPr sz="1700" spc="-30" dirty="0">
                <a:latin typeface="Carlito"/>
                <a:cs typeface="Carlito"/>
              </a:rPr>
              <a:t>server.</a:t>
            </a:r>
            <a:endParaRPr sz="1700" dirty="0">
              <a:latin typeface="Carlito"/>
              <a:cs typeface="Carlito"/>
            </a:endParaRPr>
          </a:p>
          <a:p>
            <a:pPr marL="285750" indent="-285750">
              <a:lnSpc>
                <a:spcPct val="100000"/>
              </a:lnSpc>
              <a:buClr>
                <a:srgbClr val="252525"/>
              </a:buClr>
              <a:buFont typeface="Wingdings" panose="05000000000000000000" pitchFamily="2" charset="2"/>
              <a:buChar char="§"/>
            </a:pPr>
            <a:endParaRPr sz="1700" dirty="0">
              <a:latin typeface="Carlito"/>
              <a:cs typeface="Carlito"/>
            </a:endParaRPr>
          </a:p>
          <a:p>
            <a:pPr marL="297815" indent="-285750">
              <a:lnSpc>
                <a:spcPct val="100000"/>
              </a:lnSpc>
              <a:buClr>
                <a:srgbClr val="252525"/>
              </a:buClr>
              <a:buFont typeface="Wingdings" panose="05000000000000000000" pitchFamily="2" charset="2"/>
              <a:buChar char="§"/>
              <a:tabLst>
                <a:tab pos="196215" algn="l"/>
              </a:tabLst>
            </a:pPr>
            <a:r>
              <a:rPr sz="1700" spc="-5" dirty="0">
                <a:latin typeface="Carlito"/>
                <a:cs typeface="Carlito"/>
              </a:rPr>
              <a:t>DDoS is </a:t>
            </a:r>
            <a:r>
              <a:rPr sz="1700" spc="-10" dirty="0">
                <a:latin typeface="Carlito"/>
                <a:cs typeface="Carlito"/>
              </a:rPr>
              <a:t>more </a:t>
            </a:r>
            <a:r>
              <a:rPr sz="1700" spc="-5" dirty="0">
                <a:latin typeface="Carlito"/>
                <a:cs typeface="Carlito"/>
              </a:rPr>
              <a:t>lethal </a:t>
            </a:r>
            <a:r>
              <a:rPr sz="1700" dirty="0">
                <a:latin typeface="Carlito"/>
                <a:cs typeface="Carlito"/>
              </a:rPr>
              <a:t>than the </a:t>
            </a:r>
            <a:r>
              <a:rPr sz="1700" spc="-5" dirty="0">
                <a:latin typeface="Carlito"/>
                <a:cs typeface="Carlito"/>
              </a:rPr>
              <a:t>DoS </a:t>
            </a:r>
            <a:r>
              <a:rPr sz="1700" spc="-15" dirty="0">
                <a:latin typeface="Carlito"/>
                <a:cs typeface="Carlito"/>
              </a:rPr>
              <a:t>attacks. </a:t>
            </a:r>
            <a:r>
              <a:rPr sz="1700" spc="-5" dirty="0">
                <a:latin typeface="Carlito"/>
                <a:cs typeface="Carlito"/>
              </a:rPr>
              <a:t>The </a:t>
            </a:r>
            <a:r>
              <a:rPr sz="1700" spc="-10" dirty="0">
                <a:latin typeface="Carlito"/>
                <a:cs typeface="Carlito"/>
              </a:rPr>
              <a:t>prevention </a:t>
            </a:r>
            <a:r>
              <a:rPr sz="1700" spc="-5" dirty="0">
                <a:latin typeface="Carlito"/>
                <a:cs typeface="Carlito"/>
              </a:rPr>
              <a:t>of</a:t>
            </a:r>
            <a:r>
              <a:rPr sz="1700" spc="160" dirty="0">
                <a:latin typeface="Carlito"/>
                <a:cs typeface="Carlito"/>
              </a:rPr>
              <a:t> </a:t>
            </a:r>
            <a:r>
              <a:rPr sz="1700" spc="-5" dirty="0">
                <a:latin typeface="Carlito"/>
                <a:cs typeface="Carlito"/>
              </a:rPr>
              <a:t>DDoS</a:t>
            </a:r>
            <a:endParaRPr sz="1700" dirty="0">
              <a:latin typeface="Carlito"/>
              <a:cs typeface="Carlito"/>
            </a:endParaRPr>
          </a:p>
          <a:p>
            <a:pPr marL="481330" indent="-285750">
              <a:lnSpc>
                <a:spcPct val="100000"/>
              </a:lnSpc>
              <a:spcBef>
                <a:spcPts val="1085"/>
              </a:spcBef>
              <a:buFont typeface="Wingdings" panose="05000000000000000000" pitchFamily="2" charset="2"/>
              <a:buChar char="§"/>
            </a:pPr>
            <a:r>
              <a:rPr sz="1700" spc="-15" dirty="0">
                <a:latin typeface="Carlito"/>
                <a:cs typeface="Carlito"/>
              </a:rPr>
              <a:t>attacks </a:t>
            </a:r>
            <a:r>
              <a:rPr sz="1700" spc="-5" dirty="0">
                <a:latin typeface="Carlito"/>
                <a:cs typeface="Carlito"/>
              </a:rPr>
              <a:t>is very </a:t>
            </a:r>
            <a:r>
              <a:rPr sz="1700" spc="-10" dirty="0">
                <a:latin typeface="Carlito"/>
                <a:cs typeface="Carlito"/>
              </a:rPr>
              <a:t>difficult </a:t>
            </a:r>
            <a:r>
              <a:rPr sz="1700" dirty="0">
                <a:latin typeface="Carlito"/>
                <a:cs typeface="Carlito"/>
              </a:rPr>
              <a:t>as </a:t>
            </a:r>
            <a:r>
              <a:rPr sz="1700" spc="-10" dirty="0">
                <a:latin typeface="Carlito"/>
                <a:cs typeface="Carlito"/>
              </a:rPr>
              <a:t>compared to </a:t>
            </a:r>
            <a:r>
              <a:rPr sz="1700" dirty="0">
                <a:latin typeface="Carlito"/>
                <a:cs typeface="Carlito"/>
              </a:rPr>
              <a:t>the </a:t>
            </a:r>
            <a:r>
              <a:rPr sz="1700" spc="-5" dirty="0">
                <a:latin typeface="Carlito"/>
                <a:cs typeface="Carlito"/>
              </a:rPr>
              <a:t>normal DoS</a:t>
            </a:r>
            <a:r>
              <a:rPr sz="1700" spc="114" dirty="0">
                <a:latin typeface="Carlito"/>
                <a:cs typeface="Carlito"/>
              </a:rPr>
              <a:t> </a:t>
            </a:r>
            <a:r>
              <a:rPr sz="1700" spc="-15" dirty="0">
                <a:latin typeface="Carlito"/>
                <a:cs typeface="Carlito"/>
              </a:rPr>
              <a:t>attacks.</a:t>
            </a:r>
            <a:endParaRPr sz="1700" dirty="0">
              <a:latin typeface="Carlito"/>
              <a:cs typeface="Carlito"/>
            </a:endParaRPr>
          </a:p>
        </p:txBody>
      </p:sp>
      <p:sp>
        <p:nvSpPr>
          <p:cNvPr id="17" name="object 4"/>
          <p:cNvSpPr/>
          <p:nvPr/>
        </p:nvSpPr>
        <p:spPr>
          <a:xfrm>
            <a:off x="8374793" y="1355598"/>
            <a:ext cx="3448811" cy="4146804"/>
          </a:xfrm>
          <a:prstGeom prst="rect">
            <a:avLst/>
          </a:prstGeom>
          <a:blipFill>
            <a:blip r:embed="rId5" cstate="print"/>
            <a:stretch>
              <a:fillRect/>
            </a:stretch>
          </a:blipFill>
        </p:spPr>
        <p:txBody>
          <a:bodyPr wrap="square" lIns="0" tIns="0" rIns="0" bIns="0" rtlCol="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Tree>
    <p:extLst>
      <p:ext uri="{BB962C8B-B14F-4D97-AF65-F5344CB8AC3E}">
        <p14:creationId xmlns:p14="http://schemas.microsoft.com/office/powerpoint/2010/main" val="2706834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latin typeface="Agency FB" panose="020B0503020202020204" pitchFamily="34" charset="0"/>
                <a:cs typeface="Arial" panose="020B0604020202020204" pitchFamily="34" charset="0"/>
              </a:rPr>
              <a:t>Distributed Denial of Services </a:t>
            </a:r>
            <a:r>
              <a:rPr lang="en-US" sz="3200" b="1" dirty="0" smtClean="0">
                <a:latin typeface="Agency FB" panose="020B0503020202020204" pitchFamily="34" charset="0"/>
                <a:cs typeface="Arial" panose="020B0604020202020204" pitchFamily="34" charset="0"/>
              </a:rPr>
              <a:t>(</a:t>
            </a:r>
            <a:r>
              <a:rPr lang="en-US" sz="3200" b="1" dirty="0" err="1" smtClean="0">
                <a:latin typeface="Agency FB" panose="020B0503020202020204" pitchFamily="34" charset="0"/>
                <a:cs typeface="Arial" panose="020B0604020202020204" pitchFamily="34" charset="0"/>
              </a:rPr>
              <a:t>DDoS</a:t>
            </a:r>
            <a:r>
              <a:rPr lang="en-US" sz="3200" b="1" dirty="0" smtClean="0">
                <a:latin typeface="Agency FB" panose="020B0503020202020204" pitchFamily="34" charset="0"/>
                <a:cs typeface="Arial" panose="020B0604020202020204" pitchFamily="34" charset="0"/>
              </a:rPr>
              <a:t>)</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35</a:t>
            </a:fld>
            <a:endParaRPr lang="en-US" dirty="0">
              <a:solidFill>
                <a:schemeClr val="tx1"/>
              </a:solidFill>
            </a:endParaRPr>
          </a:p>
        </p:txBody>
      </p:sp>
      <p:sp>
        <p:nvSpPr>
          <p:cNvPr id="16" name="object 3"/>
          <p:cNvSpPr txBox="1"/>
          <p:nvPr/>
        </p:nvSpPr>
        <p:spPr>
          <a:xfrm>
            <a:off x="1029018" y="1531707"/>
            <a:ext cx="10563016" cy="4167808"/>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98450" marR="5080" indent="-285750" algn="just">
              <a:lnSpc>
                <a:spcPct val="150000"/>
              </a:lnSpc>
              <a:spcBef>
                <a:spcPts val="100"/>
              </a:spcBef>
              <a:buFont typeface="Arial" panose="020B0604020202020204" pitchFamily="34" charset="0"/>
              <a:buChar char="•"/>
            </a:pPr>
            <a:r>
              <a:rPr sz="1800" dirty="0">
                <a:latin typeface="Carlito"/>
                <a:cs typeface="Carlito"/>
              </a:rPr>
              <a:t>In the </a:t>
            </a:r>
            <a:r>
              <a:rPr sz="1800" spc="-5" dirty="0">
                <a:latin typeface="Carlito"/>
                <a:cs typeface="Carlito"/>
              </a:rPr>
              <a:t>distributed DoS </a:t>
            </a:r>
            <a:r>
              <a:rPr sz="1800" spc="-10" dirty="0">
                <a:latin typeface="Carlito"/>
                <a:cs typeface="Carlito"/>
              </a:rPr>
              <a:t>attack, </a:t>
            </a:r>
            <a:r>
              <a:rPr sz="1800" dirty="0">
                <a:latin typeface="Carlito"/>
                <a:cs typeface="Carlito"/>
              </a:rPr>
              <a:t>the </a:t>
            </a:r>
            <a:r>
              <a:rPr sz="1800" spc="-15" dirty="0">
                <a:latin typeface="Carlito"/>
                <a:cs typeface="Carlito"/>
              </a:rPr>
              <a:t>hacker </a:t>
            </a:r>
            <a:r>
              <a:rPr sz="1800" spc="-5" dirty="0">
                <a:latin typeface="Carlito"/>
                <a:cs typeface="Carlito"/>
              </a:rPr>
              <a:t>uses </a:t>
            </a:r>
            <a:r>
              <a:rPr sz="1800" b="1" spc="-10" dirty="0">
                <a:solidFill>
                  <a:srgbClr val="C00000"/>
                </a:solidFill>
                <a:latin typeface="Carlito"/>
                <a:cs typeface="Carlito"/>
              </a:rPr>
              <a:t>controller</a:t>
            </a:r>
            <a:r>
              <a:rPr sz="1800" spc="-10" dirty="0">
                <a:solidFill>
                  <a:srgbClr val="C00000"/>
                </a:solidFill>
                <a:latin typeface="Carlito"/>
                <a:cs typeface="Carlito"/>
              </a:rPr>
              <a:t> </a:t>
            </a:r>
            <a:r>
              <a:rPr sz="1800" b="1" dirty="0">
                <a:solidFill>
                  <a:srgbClr val="C00000"/>
                </a:solidFill>
                <a:latin typeface="Carlito"/>
                <a:cs typeface="Carlito"/>
              </a:rPr>
              <a:t>machine</a:t>
            </a:r>
            <a:r>
              <a:rPr sz="1800" dirty="0">
                <a:solidFill>
                  <a:srgbClr val="C00000"/>
                </a:solidFill>
                <a:latin typeface="Carlito"/>
                <a:cs typeface="Carlito"/>
              </a:rPr>
              <a:t> </a:t>
            </a:r>
            <a:r>
              <a:rPr sz="1800" u="sng" spc="-15" dirty="0">
                <a:latin typeface="Carlito"/>
                <a:cs typeface="Carlito"/>
              </a:rPr>
              <a:t>to  </a:t>
            </a:r>
            <a:r>
              <a:rPr sz="1800" u="sng" spc="-5" dirty="0">
                <a:latin typeface="Carlito"/>
                <a:cs typeface="Carlito"/>
              </a:rPr>
              <a:t>hack multiple vulnerable </a:t>
            </a:r>
            <a:r>
              <a:rPr sz="1800" u="sng" dirty="0">
                <a:latin typeface="Carlito"/>
                <a:cs typeface="Carlito"/>
              </a:rPr>
              <a:t>machines </a:t>
            </a:r>
            <a:r>
              <a:rPr sz="1800" u="sng" spc="-10" dirty="0">
                <a:latin typeface="Carlito"/>
                <a:cs typeface="Carlito"/>
              </a:rPr>
              <a:t>around </a:t>
            </a:r>
            <a:r>
              <a:rPr sz="1800" u="sng" dirty="0">
                <a:latin typeface="Carlito"/>
                <a:cs typeface="Carlito"/>
              </a:rPr>
              <a:t>the globe</a:t>
            </a:r>
            <a:r>
              <a:rPr sz="1800" dirty="0">
                <a:latin typeface="Carlito"/>
                <a:cs typeface="Carlito"/>
              </a:rPr>
              <a:t>.</a:t>
            </a:r>
            <a:endParaRPr lang="en-US" sz="1800" dirty="0">
              <a:latin typeface="Carlito"/>
              <a:cs typeface="Carlito"/>
            </a:endParaRPr>
          </a:p>
          <a:p>
            <a:pPr marL="298450" marR="5080" indent="-285750" algn="just">
              <a:lnSpc>
                <a:spcPct val="150000"/>
              </a:lnSpc>
              <a:spcBef>
                <a:spcPts val="100"/>
              </a:spcBef>
              <a:buFont typeface="Arial" panose="020B0604020202020204" pitchFamily="34" charset="0"/>
              <a:buChar char="•"/>
            </a:pPr>
            <a:r>
              <a:rPr sz="1800" spc="-5" dirty="0">
                <a:latin typeface="Carlito"/>
                <a:cs typeface="Carlito"/>
              </a:rPr>
              <a:t>Then </a:t>
            </a:r>
            <a:r>
              <a:rPr sz="1800" dirty="0">
                <a:latin typeface="Carlito"/>
                <a:cs typeface="Carlito"/>
              </a:rPr>
              <a:t>all </a:t>
            </a:r>
            <a:r>
              <a:rPr sz="1800" spc="-5" dirty="0">
                <a:latin typeface="Carlito"/>
                <a:cs typeface="Carlito"/>
              </a:rPr>
              <a:t>those  </a:t>
            </a:r>
            <a:r>
              <a:rPr sz="1800" spc="-15" dirty="0">
                <a:latin typeface="Carlito"/>
                <a:cs typeface="Carlito"/>
              </a:rPr>
              <a:t>infected </a:t>
            </a:r>
            <a:r>
              <a:rPr sz="1800" spc="-5" dirty="0">
                <a:latin typeface="Carlito"/>
                <a:cs typeface="Carlito"/>
              </a:rPr>
              <a:t>machines </a:t>
            </a:r>
            <a:r>
              <a:rPr sz="1800" spc="-10" dirty="0">
                <a:latin typeface="Carlito"/>
                <a:cs typeface="Carlito"/>
              </a:rPr>
              <a:t>will </a:t>
            </a:r>
            <a:r>
              <a:rPr sz="1800" dirty="0">
                <a:latin typeface="Carlito"/>
                <a:cs typeface="Carlito"/>
              </a:rPr>
              <a:t>be </a:t>
            </a:r>
            <a:r>
              <a:rPr sz="1800" spc="-10" dirty="0">
                <a:latin typeface="Carlito"/>
                <a:cs typeface="Carlito"/>
              </a:rPr>
              <a:t>co</a:t>
            </a:r>
            <a:r>
              <a:rPr sz="1800" u="sng" spc="-10" dirty="0">
                <a:latin typeface="Carlito"/>
                <a:cs typeface="Carlito"/>
              </a:rPr>
              <a:t>ntrolled by </a:t>
            </a:r>
            <a:r>
              <a:rPr sz="1800" u="sng" dirty="0">
                <a:latin typeface="Carlito"/>
                <a:cs typeface="Carlito"/>
              </a:rPr>
              <a:t>the </a:t>
            </a:r>
            <a:r>
              <a:rPr sz="1800" u="sng" spc="-10" dirty="0">
                <a:latin typeface="Carlito"/>
                <a:cs typeface="Carlito"/>
              </a:rPr>
              <a:t>software program  </a:t>
            </a:r>
            <a:r>
              <a:rPr sz="1800" u="sng" dirty="0">
                <a:latin typeface="Carlito"/>
                <a:cs typeface="Carlito"/>
              </a:rPr>
              <a:t>running </a:t>
            </a:r>
            <a:r>
              <a:rPr sz="1800" u="sng" spc="-5" dirty="0">
                <a:latin typeface="Carlito"/>
                <a:cs typeface="Carlito"/>
              </a:rPr>
              <a:t>on </a:t>
            </a:r>
            <a:r>
              <a:rPr sz="1800" u="sng" dirty="0">
                <a:latin typeface="Carlito"/>
                <a:cs typeface="Carlito"/>
              </a:rPr>
              <a:t>the </a:t>
            </a:r>
            <a:r>
              <a:rPr sz="1800" u="sng" spc="-20" dirty="0">
                <a:latin typeface="Carlito"/>
                <a:cs typeface="Carlito"/>
              </a:rPr>
              <a:t>attacker’s </a:t>
            </a:r>
            <a:r>
              <a:rPr sz="1800" u="sng" spc="-30" dirty="0">
                <a:latin typeface="Carlito"/>
                <a:cs typeface="Carlito"/>
              </a:rPr>
              <a:t>server</a:t>
            </a:r>
            <a:r>
              <a:rPr sz="1800" spc="-30" dirty="0">
                <a:latin typeface="Carlito"/>
                <a:cs typeface="Carlito"/>
              </a:rPr>
              <a:t>. </a:t>
            </a:r>
            <a:endParaRPr lang="en-US" sz="1800" spc="-30" dirty="0">
              <a:latin typeface="Carlito"/>
              <a:cs typeface="Carlito"/>
            </a:endParaRPr>
          </a:p>
          <a:p>
            <a:pPr marL="298450" marR="5080" indent="-285750" algn="just">
              <a:lnSpc>
                <a:spcPct val="150000"/>
              </a:lnSpc>
              <a:spcBef>
                <a:spcPts val="100"/>
              </a:spcBef>
              <a:buFont typeface="Arial" panose="020B0604020202020204" pitchFamily="34" charset="0"/>
              <a:buChar char="•"/>
            </a:pPr>
            <a:r>
              <a:rPr sz="1800" spc="-5" dirty="0">
                <a:latin typeface="Carlito"/>
                <a:cs typeface="Carlito"/>
              </a:rPr>
              <a:t>That </a:t>
            </a:r>
            <a:r>
              <a:rPr sz="1800" spc="-10" dirty="0">
                <a:latin typeface="Carlito"/>
                <a:cs typeface="Carlito"/>
              </a:rPr>
              <a:t>controller </a:t>
            </a:r>
            <a:r>
              <a:rPr sz="1800" u="sng" spc="-5" dirty="0">
                <a:latin typeface="Carlito"/>
                <a:cs typeface="Carlito"/>
              </a:rPr>
              <a:t>sends </a:t>
            </a:r>
            <a:r>
              <a:rPr sz="1800" u="sng" spc="-10" dirty="0">
                <a:latin typeface="Carlito"/>
                <a:cs typeface="Carlito"/>
              </a:rPr>
              <a:t>instructions  to </a:t>
            </a:r>
            <a:r>
              <a:rPr sz="1800" u="sng" dirty="0">
                <a:latin typeface="Carlito"/>
                <a:cs typeface="Carlito"/>
              </a:rPr>
              <a:t>the </a:t>
            </a:r>
            <a:r>
              <a:rPr sz="1800" u="sng" spc="-10" dirty="0">
                <a:latin typeface="Carlito"/>
                <a:cs typeface="Carlito"/>
              </a:rPr>
              <a:t>infected </a:t>
            </a:r>
            <a:r>
              <a:rPr sz="1800" u="sng" dirty="0">
                <a:latin typeface="Carlito"/>
                <a:cs typeface="Carlito"/>
              </a:rPr>
              <a:t>machine </a:t>
            </a:r>
            <a:r>
              <a:rPr sz="1800" spc="-5" dirty="0">
                <a:latin typeface="Carlito"/>
                <a:cs typeface="Carlito"/>
              </a:rPr>
              <a:t>on which </a:t>
            </a:r>
            <a:r>
              <a:rPr sz="1800" dirty="0">
                <a:latin typeface="Carlito"/>
                <a:cs typeface="Carlito"/>
              </a:rPr>
              <a:t>the </a:t>
            </a:r>
            <a:r>
              <a:rPr sz="1800" spc="-10" dirty="0">
                <a:latin typeface="Carlito"/>
                <a:cs typeface="Carlito"/>
              </a:rPr>
              <a:t>hacker </a:t>
            </a:r>
            <a:r>
              <a:rPr sz="1800" spc="-5" dirty="0">
                <a:latin typeface="Carlito"/>
                <a:cs typeface="Carlito"/>
              </a:rPr>
              <a:t>has already  </a:t>
            </a:r>
            <a:r>
              <a:rPr sz="1800" spc="-10" dirty="0">
                <a:latin typeface="Carlito"/>
                <a:cs typeface="Carlito"/>
              </a:rPr>
              <a:t>established </a:t>
            </a:r>
            <a:r>
              <a:rPr sz="1800" dirty="0">
                <a:latin typeface="Carlito"/>
                <a:cs typeface="Carlito"/>
              </a:rPr>
              <a:t>the </a:t>
            </a:r>
            <a:r>
              <a:rPr sz="1800" spc="-15" dirty="0">
                <a:latin typeface="Carlito"/>
                <a:cs typeface="Carlito"/>
              </a:rPr>
              <a:t>control </a:t>
            </a:r>
            <a:r>
              <a:rPr sz="1800" spc="-10" dirty="0">
                <a:latin typeface="Carlito"/>
                <a:cs typeface="Carlito"/>
              </a:rPr>
              <a:t>to </a:t>
            </a:r>
            <a:r>
              <a:rPr sz="1800" spc="-5" dirty="0">
                <a:latin typeface="Carlito"/>
                <a:cs typeface="Carlito"/>
              </a:rPr>
              <a:t>send </a:t>
            </a:r>
            <a:r>
              <a:rPr sz="1800" spc="-10" dirty="0">
                <a:latin typeface="Carlito"/>
                <a:cs typeface="Carlito"/>
              </a:rPr>
              <a:t>automated </a:t>
            </a:r>
            <a:r>
              <a:rPr sz="1800" spc="-5" dirty="0">
                <a:latin typeface="Carlito"/>
                <a:cs typeface="Carlito"/>
              </a:rPr>
              <a:t>requests </a:t>
            </a:r>
            <a:r>
              <a:rPr sz="1800" spc="-15" dirty="0">
                <a:latin typeface="Carlito"/>
                <a:cs typeface="Carlito"/>
              </a:rPr>
              <a:t>(traffic) </a:t>
            </a:r>
            <a:r>
              <a:rPr sz="1800" spc="-10" dirty="0">
                <a:latin typeface="Carlito"/>
                <a:cs typeface="Carlito"/>
              </a:rPr>
              <a:t>to </a:t>
            </a:r>
            <a:r>
              <a:rPr sz="1800" spc="-5" dirty="0">
                <a:latin typeface="Carlito"/>
                <a:cs typeface="Carlito"/>
              </a:rPr>
              <a:t>the  </a:t>
            </a:r>
            <a:r>
              <a:rPr sz="1800" spc="-15" dirty="0">
                <a:latin typeface="Carlito"/>
                <a:cs typeface="Carlito"/>
              </a:rPr>
              <a:t>targeted </a:t>
            </a:r>
            <a:r>
              <a:rPr sz="1800" spc="-5" dirty="0">
                <a:latin typeface="Carlito"/>
                <a:cs typeface="Carlito"/>
              </a:rPr>
              <a:t>victim </a:t>
            </a:r>
            <a:r>
              <a:rPr sz="1800" dirty="0">
                <a:latin typeface="Carlito"/>
                <a:cs typeface="Carlito"/>
              </a:rPr>
              <a:t>machine. </a:t>
            </a:r>
            <a:endParaRPr lang="en-US" sz="1800" dirty="0">
              <a:latin typeface="Carlito"/>
              <a:cs typeface="Carlito"/>
            </a:endParaRPr>
          </a:p>
          <a:p>
            <a:pPr marL="298450" marR="5080" indent="-285750" algn="just">
              <a:lnSpc>
                <a:spcPct val="150000"/>
              </a:lnSpc>
              <a:spcBef>
                <a:spcPts val="100"/>
              </a:spcBef>
              <a:buFont typeface="Arial" panose="020B0604020202020204" pitchFamily="34" charset="0"/>
              <a:buChar char="•"/>
            </a:pPr>
            <a:r>
              <a:rPr sz="1800" spc="-5" dirty="0">
                <a:latin typeface="Carlito"/>
                <a:cs typeface="Carlito"/>
              </a:rPr>
              <a:t>Then </a:t>
            </a:r>
            <a:r>
              <a:rPr sz="1800" dirty="0">
                <a:latin typeface="Carlito"/>
                <a:cs typeface="Carlito"/>
              </a:rPr>
              <a:t>all those </a:t>
            </a:r>
            <a:r>
              <a:rPr sz="1800" spc="-10" dirty="0">
                <a:latin typeface="Carlito"/>
                <a:cs typeface="Carlito"/>
              </a:rPr>
              <a:t>zombies start </a:t>
            </a:r>
            <a:r>
              <a:rPr sz="1800" spc="-15" dirty="0">
                <a:latin typeface="Carlito"/>
                <a:cs typeface="Carlito"/>
              </a:rPr>
              <a:t>attacking </a:t>
            </a:r>
            <a:r>
              <a:rPr sz="1800" dirty="0">
                <a:latin typeface="Carlito"/>
                <a:cs typeface="Carlito"/>
              </a:rPr>
              <a:t>the  </a:t>
            </a:r>
            <a:r>
              <a:rPr sz="1800" spc="-15" dirty="0">
                <a:latin typeface="Carlito"/>
                <a:cs typeface="Carlito"/>
              </a:rPr>
              <a:t>target </a:t>
            </a:r>
            <a:r>
              <a:rPr sz="1800" spc="-10" dirty="0">
                <a:latin typeface="Carlito"/>
                <a:cs typeface="Carlito"/>
              </a:rPr>
              <a:t>from </a:t>
            </a:r>
            <a:r>
              <a:rPr sz="1800" spc="-5" dirty="0">
                <a:latin typeface="Carlito"/>
                <a:cs typeface="Carlito"/>
              </a:rPr>
              <a:t>multiple </a:t>
            </a:r>
            <a:r>
              <a:rPr sz="1800" dirty="0">
                <a:latin typeface="Carlito"/>
                <a:cs typeface="Carlito"/>
              </a:rPr>
              <a:t>IP </a:t>
            </a:r>
            <a:r>
              <a:rPr sz="1800" spc="-5" dirty="0">
                <a:latin typeface="Carlito"/>
                <a:cs typeface="Carlito"/>
              </a:rPr>
              <a:t>sources </a:t>
            </a:r>
            <a:r>
              <a:rPr sz="1800" spc="-10" dirty="0">
                <a:latin typeface="Carlito"/>
                <a:cs typeface="Carlito"/>
              </a:rPr>
              <a:t>to </a:t>
            </a:r>
            <a:r>
              <a:rPr sz="1800" spc="-5" dirty="0">
                <a:latin typeface="Carlito"/>
                <a:cs typeface="Carlito"/>
              </a:rPr>
              <a:t>bring </a:t>
            </a:r>
            <a:r>
              <a:rPr sz="1800" dirty="0">
                <a:latin typeface="Carlito"/>
                <a:cs typeface="Carlito"/>
              </a:rPr>
              <a:t>the </a:t>
            </a:r>
            <a:r>
              <a:rPr sz="1800" spc="-5" dirty="0">
                <a:latin typeface="Carlito"/>
                <a:cs typeface="Carlito"/>
              </a:rPr>
              <a:t>server </a:t>
            </a:r>
            <a:r>
              <a:rPr sz="1800" spc="-10" dirty="0">
                <a:latin typeface="Carlito"/>
                <a:cs typeface="Carlito"/>
              </a:rPr>
              <a:t>to </a:t>
            </a:r>
            <a:r>
              <a:rPr sz="1800" spc="-5" dirty="0">
                <a:latin typeface="Carlito"/>
                <a:cs typeface="Carlito"/>
              </a:rPr>
              <a:t>almost</a:t>
            </a:r>
            <a:r>
              <a:rPr sz="1800" spc="75" dirty="0">
                <a:latin typeface="Carlito"/>
                <a:cs typeface="Carlito"/>
              </a:rPr>
              <a:t> </a:t>
            </a:r>
            <a:r>
              <a:rPr sz="1800" spc="-5" dirty="0">
                <a:latin typeface="Carlito"/>
                <a:cs typeface="Carlito"/>
              </a:rPr>
              <a:t>halt</a:t>
            </a:r>
            <a:r>
              <a:rPr sz="1800" spc="-5" dirty="0" smtClean="0">
                <a:latin typeface="Carlito"/>
                <a:cs typeface="Carlito"/>
              </a:rPr>
              <a:t>.</a:t>
            </a:r>
            <a:endParaRPr lang="ar-YE" sz="1800" spc="-5" dirty="0" smtClean="0">
              <a:latin typeface="Carlito"/>
              <a:cs typeface="Carlito"/>
            </a:endParaRPr>
          </a:p>
          <a:p>
            <a:pPr marL="298450" marR="5715" indent="-285750" algn="just">
              <a:lnSpc>
                <a:spcPct val="150000"/>
              </a:lnSpc>
              <a:spcBef>
                <a:spcPts val="100"/>
              </a:spcBef>
              <a:buFont typeface="Arial" panose="020B0604020202020204" pitchFamily="34" charset="0"/>
              <a:buChar char="•"/>
            </a:pPr>
            <a:r>
              <a:rPr lang="en-US" dirty="0">
                <a:latin typeface="Carlito"/>
                <a:cs typeface="Carlito"/>
              </a:rPr>
              <a:t>In  </a:t>
            </a:r>
            <a:r>
              <a:rPr lang="en-US" spc="-5" dirty="0">
                <a:latin typeface="Carlito"/>
                <a:cs typeface="Carlito"/>
              </a:rPr>
              <a:t>this </a:t>
            </a:r>
            <a:r>
              <a:rPr lang="en-US" spc="-15" dirty="0">
                <a:latin typeface="Carlito"/>
                <a:cs typeface="Carlito"/>
              </a:rPr>
              <a:t>attack </a:t>
            </a:r>
            <a:r>
              <a:rPr lang="en-US" spc="-5" dirty="0">
                <a:latin typeface="Carlito"/>
                <a:cs typeface="Carlito"/>
              </a:rPr>
              <a:t>many </a:t>
            </a:r>
            <a:r>
              <a:rPr lang="en-US" spc="-10" dirty="0">
                <a:latin typeface="Carlito"/>
                <a:cs typeface="Carlito"/>
              </a:rPr>
              <a:t>computers from </a:t>
            </a:r>
            <a:r>
              <a:rPr lang="en-US" spc="-15" dirty="0">
                <a:latin typeface="Carlito"/>
                <a:cs typeface="Carlito"/>
              </a:rPr>
              <a:t>different </a:t>
            </a:r>
            <a:r>
              <a:rPr lang="en-US" dirty="0">
                <a:latin typeface="Carlito"/>
                <a:cs typeface="Carlito"/>
              </a:rPr>
              <a:t>parts </a:t>
            </a:r>
            <a:r>
              <a:rPr lang="en-US" spc="-10" dirty="0">
                <a:latin typeface="Carlito"/>
                <a:cs typeface="Carlito"/>
              </a:rPr>
              <a:t>become </a:t>
            </a:r>
            <a:r>
              <a:rPr lang="en-US" dirty="0">
                <a:latin typeface="Carlito"/>
                <a:cs typeface="Carlito"/>
              </a:rPr>
              <a:t>the part  </a:t>
            </a:r>
            <a:r>
              <a:rPr lang="en-US" spc="-5" dirty="0">
                <a:latin typeface="Carlito"/>
                <a:cs typeface="Carlito"/>
              </a:rPr>
              <a:t>of this deadly </a:t>
            </a:r>
            <a:r>
              <a:rPr lang="en-US" spc="-10" dirty="0">
                <a:latin typeface="Carlito"/>
                <a:cs typeface="Carlito"/>
              </a:rPr>
              <a:t>attack </a:t>
            </a:r>
            <a:r>
              <a:rPr lang="en-US" spc="-5" dirty="0">
                <a:latin typeface="Carlito"/>
                <a:cs typeface="Carlito"/>
              </a:rPr>
              <a:t>without </a:t>
            </a:r>
            <a:r>
              <a:rPr lang="en-US" spc="-10" dirty="0">
                <a:latin typeface="Carlito"/>
                <a:cs typeface="Carlito"/>
              </a:rPr>
              <a:t>any approval </a:t>
            </a:r>
            <a:r>
              <a:rPr lang="en-US" dirty="0">
                <a:latin typeface="Carlito"/>
                <a:cs typeface="Carlito"/>
              </a:rPr>
              <a:t>and </a:t>
            </a:r>
            <a:r>
              <a:rPr lang="en-US" spc="-5" dirty="0">
                <a:latin typeface="Carlito"/>
                <a:cs typeface="Carlito"/>
              </a:rPr>
              <a:t>knowledge of the owner of </a:t>
            </a:r>
            <a:r>
              <a:rPr lang="en-US" dirty="0">
                <a:latin typeface="Carlito"/>
                <a:cs typeface="Carlito"/>
              </a:rPr>
              <a:t>the</a:t>
            </a:r>
            <a:r>
              <a:rPr lang="en-US" spc="25" dirty="0">
                <a:latin typeface="Carlito"/>
                <a:cs typeface="Carlito"/>
              </a:rPr>
              <a:t> </a:t>
            </a:r>
            <a:r>
              <a:rPr lang="en-US" spc="-30" dirty="0">
                <a:latin typeface="Carlito"/>
                <a:cs typeface="Carlito"/>
              </a:rPr>
              <a:t>computer</a:t>
            </a:r>
            <a:r>
              <a:rPr lang="en-US" spc="-30" dirty="0" smtClean="0">
                <a:latin typeface="Carlito"/>
                <a:cs typeface="Carlito"/>
              </a:rPr>
              <a:t>.</a:t>
            </a:r>
            <a:endParaRPr lang="en-US" dirty="0">
              <a:latin typeface="Carlito"/>
              <a:cs typeface="Carlito"/>
            </a:endParaRPr>
          </a:p>
        </p:txBody>
      </p:sp>
    </p:spTree>
    <p:extLst>
      <p:ext uri="{BB962C8B-B14F-4D97-AF65-F5344CB8AC3E}">
        <p14:creationId xmlns:p14="http://schemas.microsoft.com/office/powerpoint/2010/main" val="2830846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Man-in-the-middle attack</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36</a:t>
            </a:fld>
            <a:endParaRPr lang="en-US" dirty="0">
              <a:solidFill>
                <a:schemeClr val="tx1"/>
              </a:solidFill>
            </a:endParaRPr>
          </a:p>
        </p:txBody>
      </p:sp>
      <p:sp>
        <p:nvSpPr>
          <p:cNvPr id="16" name="مستطيل 8"/>
          <p:cNvSpPr/>
          <p:nvPr/>
        </p:nvSpPr>
        <p:spPr>
          <a:xfrm>
            <a:off x="326878" y="1507636"/>
            <a:ext cx="7192771" cy="4283224"/>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sz="2000" b="1" dirty="0" smtClean="0">
                <a:latin typeface="Arial" pitchFamily="34" charset="0"/>
                <a:cs typeface="Arial" pitchFamily="34" charset="0"/>
              </a:rPr>
              <a:t>Man-in-the-middle attack:- </a:t>
            </a:r>
            <a:r>
              <a:rPr lang="en-US" sz="2000" dirty="0" smtClean="0">
                <a:latin typeface="Arial" pitchFamily="34" charset="0"/>
                <a:cs typeface="Arial" pitchFamily="34" charset="0"/>
              </a:rPr>
              <a:t>An </a:t>
            </a:r>
            <a:r>
              <a:rPr lang="en-US" sz="2000" dirty="0">
                <a:latin typeface="Arial" pitchFamily="34" charset="0"/>
                <a:cs typeface="Arial" pitchFamily="34" charset="0"/>
              </a:rPr>
              <a:t>attack strategy in which the attacker intercepts the communication stream between </a:t>
            </a:r>
            <a:r>
              <a:rPr lang="en-US" sz="2000" dirty="0" smtClean="0">
                <a:latin typeface="Arial" pitchFamily="34" charset="0"/>
                <a:cs typeface="Arial" pitchFamily="34" charset="0"/>
              </a:rPr>
              <a:t>two </a:t>
            </a:r>
            <a:r>
              <a:rPr lang="en-US" sz="2000" dirty="0">
                <a:latin typeface="Arial" pitchFamily="34" charset="0"/>
                <a:cs typeface="Arial" pitchFamily="34" charset="0"/>
              </a:rPr>
              <a:t>parts of the victim system and then replaces the traffic between the two components with the intruder’s own, </a:t>
            </a:r>
            <a:r>
              <a:rPr lang="en-US" sz="2000" dirty="0" smtClean="0">
                <a:latin typeface="Arial" pitchFamily="34" charset="0"/>
                <a:cs typeface="Arial" pitchFamily="34" charset="0"/>
              </a:rPr>
              <a:t>eventually </a:t>
            </a:r>
            <a:r>
              <a:rPr lang="en-US" sz="2000" dirty="0">
                <a:latin typeface="Arial" pitchFamily="34" charset="0"/>
                <a:cs typeface="Arial" pitchFamily="34" charset="0"/>
              </a:rPr>
              <a:t>assuming control of the communication</a:t>
            </a:r>
            <a:r>
              <a:rPr lang="en-US" sz="2000" dirty="0" smtClean="0">
                <a:latin typeface="Arial" pitchFamily="34" charset="0"/>
                <a:cs typeface="Arial" pitchFamily="34" charset="0"/>
              </a:rPr>
              <a:t>.</a:t>
            </a:r>
            <a:endParaRPr lang="ar-YE" sz="2000" dirty="0">
              <a:latin typeface="Arial" pitchFamily="34" charset="0"/>
              <a:cs typeface="Arial" pitchFamily="34" charset="0"/>
            </a:endParaRPr>
          </a:p>
          <a:p>
            <a:pPr marL="450850">
              <a:lnSpc>
                <a:spcPct val="100000"/>
              </a:lnSpc>
              <a:spcBef>
                <a:spcPts val="1350"/>
              </a:spcBef>
              <a:buClr>
                <a:srgbClr val="252525"/>
              </a:buClr>
              <a:tabLst>
                <a:tab pos="4723765" algn="l"/>
              </a:tabLst>
            </a:pPr>
            <a:r>
              <a:rPr lang="en-US" sz="2000" b="1" spc="-15" dirty="0">
                <a:solidFill>
                  <a:srgbClr val="C00000"/>
                </a:solidFill>
                <a:latin typeface="Times New Roman"/>
                <a:cs typeface="Times New Roman"/>
              </a:rPr>
              <a:t>MITM </a:t>
            </a:r>
            <a:r>
              <a:rPr lang="en-US" sz="2000" b="1" spc="-25" dirty="0">
                <a:solidFill>
                  <a:srgbClr val="C00000"/>
                </a:solidFill>
                <a:latin typeface="Times New Roman"/>
                <a:cs typeface="Times New Roman"/>
              </a:rPr>
              <a:t>attack </a:t>
            </a:r>
            <a:r>
              <a:rPr lang="en-US" sz="2000" b="1" spc="15" dirty="0">
                <a:solidFill>
                  <a:srgbClr val="C00000"/>
                </a:solidFill>
                <a:latin typeface="Times New Roman"/>
                <a:cs typeface="Times New Roman"/>
              </a:rPr>
              <a:t>consists </a:t>
            </a:r>
            <a:r>
              <a:rPr lang="en-US" sz="2000" b="1" spc="-10" dirty="0">
                <a:solidFill>
                  <a:srgbClr val="C00000"/>
                </a:solidFill>
                <a:latin typeface="Times New Roman"/>
                <a:cs typeface="Times New Roman"/>
              </a:rPr>
              <a:t>of </a:t>
            </a:r>
            <a:r>
              <a:rPr lang="en-US" sz="2000" b="1" spc="-25" dirty="0">
                <a:solidFill>
                  <a:srgbClr val="C00000"/>
                </a:solidFill>
                <a:latin typeface="Times New Roman"/>
                <a:cs typeface="Times New Roman"/>
              </a:rPr>
              <a:t>three </a:t>
            </a:r>
            <a:r>
              <a:rPr lang="en-US" sz="2000" b="1" spc="-50" dirty="0">
                <a:solidFill>
                  <a:srgbClr val="C00000"/>
                </a:solidFill>
                <a:latin typeface="Times New Roman"/>
                <a:cs typeface="Times New Roman"/>
              </a:rPr>
              <a:t>major</a:t>
            </a:r>
            <a:r>
              <a:rPr lang="en-US" sz="2000" b="1" spc="-80" dirty="0">
                <a:solidFill>
                  <a:srgbClr val="C00000"/>
                </a:solidFill>
                <a:latin typeface="Times New Roman"/>
                <a:cs typeface="Times New Roman"/>
              </a:rPr>
              <a:t> </a:t>
            </a:r>
            <a:r>
              <a:rPr lang="en-US" sz="2000" b="1" spc="15" dirty="0">
                <a:solidFill>
                  <a:srgbClr val="C00000"/>
                </a:solidFill>
                <a:latin typeface="Times New Roman"/>
                <a:cs typeface="Times New Roman"/>
              </a:rPr>
              <a:t>steps.</a:t>
            </a:r>
            <a:endParaRPr lang="en-US" sz="2000" dirty="0">
              <a:solidFill>
                <a:srgbClr val="C00000"/>
              </a:solidFill>
              <a:latin typeface="Times New Roman"/>
              <a:cs typeface="Times New Roman"/>
            </a:endParaRPr>
          </a:p>
          <a:p>
            <a:pPr marL="1073150" indent="-457200">
              <a:lnSpc>
                <a:spcPct val="100000"/>
              </a:lnSpc>
              <a:spcBef>
                <a:spcPts val="830"/>
              </a:spcBef>
              <a:buClr>
                <a:srgbClr val="252525"/>
              </a:buClr>
              <a:buFont typeface="+mj-lt"/>
              <a:buAutoNum type="arabicPeriod"/>
              <a:tabLst>
                <a:tab pos="4883150" algn="l"/>
                <a:tab pos="4883785" algn="l"/>
              </a:tabLst>
            </a:pPr>
            <a:r>
              <a:rPr lang="en-US" sz="2000" dirty="0"/>
              <a:t>The </a:t>
            </a:r>
            <a:r>
              <a:rPr lang="en-US" sz="2000" spc="-40" dirty="0"/>
              <a:t>hacker </a:t>
            </a:r>
            <a:r>
              <a:rPr lang="en-US" sz="2000" spc="-35" dirty="0"/>
              <a:t>scans </a:t>
            </a:r>
            <a:r>
              <a:rPr lang="en-US" sz="2000" spc="-10" dirty="0"/>
              <a:t>the </a:t>
            </a:r>
            <a:r>
              <a:rPr lang="en-US" sz="2000" spc="-40" dirty="0"/>
              <a:t>vulnerabilities </a:t>
            </a:r>
            <a:r>
              <a:rPr lang="en-US" sz="2000" spc="-5" dirty="0"/>
              <a:t>of </a:t>
            </a:r>
            <a:r>
              <a:rPr lang="en-US" sz="2000" spc="-10" dirty="0"/>
              <a:t>the </a:t>
            </a:r>
            <a:r>
              <a:rPr lang="en-US" sz="2000" spc="-40" dirty="0"/>
              <a:t>system </a:t>
            </a:r>
            <a:r>
              <a:rPr lang="en-US" sz="2000" spc="-20" dirty="0"/>
              <a:t>and</a:t>
            </a:r>
            <a:r>
              <a:rPr lang="en-US" sz="2000" spc="-50" dirty="0"/>
              <a:t> </a:t>
            </a:r>
            <a:r>
              <a:rPr lang="en-US" sz="2000" spc="-30" dirty="0"/>
              <a:t>network.</a:t>
            </a:r>
            <a:endParaRPr lang="en-US" sz="2000" dirty="0"/>
          </a:p>
          <a:p>
            <a:pPr marL="1073150" marR="5080" indent="-457200">
              <a:lnSpc>
                <a:spcPct val="90100"/>
              </a:lnSpc>
              <a:spcBef>
                <a:spcPts val="995"/>
              </a:spcBef>
              <a:buClr>
                <a:srgbClr val="252525"/>
              </a:buClr>
              <a:buFont typeface="+mj-lt"/>
              <a:buAutoNum type="arabicPeriod"/>
              <a:tabLst>
                <a:tab pos="4883150" algn="l"/>
                <a:tab pos="4883785" algn="l"/>
              </a:tabLst>
            </a:pPr>
            <a:r>
              <a:rPr lang="en-US" sz="2000" dirty="0"/>
              <a:t>Once </a:t>
            </a:r>
            <a:r>
              <a:rPr lang="en-US" sz="2000" spc="-10" dirty="0"/>
              <a:t>the </a:t>
            </a:r>
            <a:r>
              <a:rPr lang="en-US" sz="2000" spc="-40" dirty="0"/>
              <a:t>vulnerabilities </a:t>
            </a:r>
            <a:r>
              <a:rPr lang="en-US" sz="2000" spc="-35" dirty="0"/>
              <a:t>are </a:t>
            </a:r>
            <a:r>
              <a:rPr lang="en-US" sz="2000" spc="-30" dirty="0"/>
              <a:t>known, </a:t>
            </a:r>
            <a:r>
              <a:rPr lang="en-US" sz="2000" spc="-10" dirty="0"/>
              <a:t>the </a:t>
            </a:r>
            <a:r>
              <a:rPr lang="en-US" sz="2000" spc="-30" dirty="0"/>
              <a:t>phishing </a:t>
            </a:r>
            <a:r>
              <a:rPr lang="en-US" sz="2000" spc="-50" dirty="0"/>
              <a:t>emails </a:t>
            </a:r>
            <a:r>
              <a:rPr lang="en-US" sz="2000" spc="-35" dirty="0" smtClean="0"/>
              <a:t>are</a:t>
            </a:r>
            <a:r>
              <a:rPr lang="ar-YE" sz="2000" spc="-35" dirty="0" smtClean="0"/>
              <a:t> </a:t>
            </a:r>
            <a:r>
              <a:rPr lang="en-US" sz="2000" spc="-10" dirty="0" smtClean="0"/>
              <a:t>sent </a:t>
            </a:r>
            <a:r>
              <a:rPr lang="en-US" sz="2000" spc="10" dirty="0"/>
              <a:t>to  </a:t>
            </a:r>
            <a:r>
              <a:rPr lang="en-US" sz="2000" spc="-40" dirty="0"/>
              <a:t>users; </a:t>
            </a:r>
            <a:r>
              <a:rPr lang="en-US" sz="2000" spc="-10" dirty="0"/>
              <a:t>those </a:t>
            </a:r>
            <a:r>
              <a:rPr lang="en-US" sz="2000" spc="-55" dirty="0"/>
              <a:t>emails </a:t>
            </a:r>
            <a:r>
              <a:rPr lang="en-US" sz="2000" spc="-20" dirty="0"/>
              <a:t>contain </a:t>
            </a:r>
            <a:r>
              <a:rPr lang="en-US" sz="2000" spc="-10" dirty="0"/>
              <a:t>the </a:t>
            </a:r>
            <a:r>
              <a:rPr lang="en-US" sz="2000" spc="-30" dirty="0"/>
              <a:t>wrong addresses </a:t>
            </a:r>
            <a:r>
              <a:rPr lang="en-US" sz="2000" spc="-5" dirty="0"/>
              <a:t>of </a:t>
            </a:r>
            <a:r>
              <a:rPr lang="en-US" sz="2000" spc="-40" dirty="0"/>
              <a:t>your </a:t>
            </a:r>
            <a:r>
              <a:rPr lang="en-US" sz="2000" spc="-35" dirty="0"/>
              <a:t>services </a:t>
            </a:r>
            <a:r>
              <a:rPr lang="en-US" sz="2000" dirty="0"/>
              <a:t>or </a:t>
            </a:r>
            <a:r>
              <a:rPr lang="en-US" sz="2000" spc="-25" dirty="0"/>
              <a:t>bank</a:t>
            </a:r>
            <a:r>
              <a:rPr lang="en-US" sz="2000" spc="-15" dirty="0"/>
              <a:t> </a:t>
            </a:r>
            <a:r>
              <a:rPr lang="en-US" sz="2000" spc="-35" dirty="0"/>
              <a:t>accounts.</a:t>
            </a:r>
            <a:endParaRPr lang="en-US" sz="2000" dirty="0"/>
          </a:p>
          <a:p>
            <a:pPr marL="1073150" indent="-457200">
              <a:lnSpc>
                <a:spcPct val="100000"/>
              </a:lnSpc>
              <a:spcBef>
                <a:spcPts val="815"/>
              </a:spcBef>
              <a:buClr>
                <a:srgbClr val="252525"/>
              </a:buClr>
              <a:buFont typeface="+mj-lt"/>
              <a:buAutoNum type="arabicPeriod"/>
              <a:tabLst>
                <a:tab pos="4883150" algn="l"/>
                <a:tab pos="4883785" algn="l"/>
              </a:tabLst>
            </a:pPr>
            <a:r>
              <a:rPr lang="en-US" sz="2000" spc="-10" dirty="0"/>
              <a:t>Decrypt </a:t>
            </a:r>
            <a:r>
              <a:rPr lang="en-US" sz="2000" spc="-40" dirty="0"/>
              <a:t>your </a:t>
            </a:r>
            <a:r>
              <a:rPr lang="en-US" sz="2000" spc="-10" dirty="0"/>
              <a:t>information </a:t>
            </a:r>
            <a:r>
              <a:rPr lang="en-US" sz="2000" dirty="0"/>
              <a:t>for </a:t>
            </a:r>
            <a:r>
              <a:rPr lang="en-US" sz="2000" spc="-45" dirty="0"/>
              <a:t>stealing</a:t>
            </a:r>
            <a:r>
              <a:rPr lang="en-US" sz="2000" spc="10" dirty="0"/>
              <a:t> </a:t>
            </a:r>
            <a:r>
              <a:rPr lang="en-US" sz="2000" spc="-15" dirty="0"/>
              <a:t>purpose</a:t>
            </a:r>
            <a:r>
              <a:rPr lang="en-US" sz="2000" spc="-15" dirty="0" smtClean="0"/>
              <a:t>.</a:t>
            </a:r>
            <a:endParaRPr lang="en-US" sz="2000" dirty="0"/>
          </a:p>
        </p:txBody>
      </p:sp>
      <p:pic>
        <p:nvPicPr>
          <p:cNvPr id="17" name="Picture 2" descr="What is man in the middle (MITM)? | How MITM Works – Secuneus Tech | We  Secure Digital"/>
          <p:cNvPicPr>
            <a:picLocks noChangeAspect="1" noChangeArrowheads="1"/>
          </p:cNvPicPr>
          <p:nvPr/>
        </p:nvPicPr>
        <p:blipFill rotWithShape="1">
          <a:blip r:embed="rId5">
            <a:extLst>
              <a:ext uri="{28A0092B-C50C-407E-A947-70E740481C1C}">
                <a14:useLocalDpi xmlns:a14="http://schemas.microsoft.com/office/drawing/2010/main" val="0"/>
              </a:ext>
            </a:extLst>
          </a:blip>
          <a:srcRect l="2371" t="1481" r="2236" b="3443"/>
          <a:stretch/>
        </p:blipFill>
        <p:spPr bwMode="auto">
          <a:xfrm>
            <a:off x="7415509" y="1762812"/>
            <a:ext cx="4470401" cy="4020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001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Man-in-the-middle attack</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37</a:t>
            </a:fld>
            <a:endParaRPr lang="en-US" dirty="0">
              <a:solidFill>
                <a:schemeClr val="tx1"/>
              </a:solidFill>
            </a:endParaRPr>
          </a:p>
        </p:txBody>
      </p:sp>
      <p:sp>
        <p:nvSpPr>
          <p:cNvPr id="17" name="object 3"/>
          <p:cNvSpPr txBox="1"/>
          <p:nvPr/>
        </p:nvSpPr>
        <p:spPr>
          <a:xfrm>
            <a:off x="942535" y="1732120"/>
            <a:ext cx="10851593" cy="4049827"/>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065" marR="5080" algn="just">
              <a:lnSpc>
                <a:spcPct val="150000"/>
              </a:lnSpc>
              <a:spcBef>
                <a:spcPts val="100"/>
              </a:spcBef>
              <a:buClr>
                <a:srgbClr val="252525"/>
              </a:buClr>
              <a:tabLst>
                <a:tab pos="195580" algn="l"/>
              </a:tabLst>
            </a:pPr>
            <a:r>
              <a:rPr lang="en-US" b="1" u="sng" spc="-10" dirty="0">
                <a:solidFill>
                  <a:srgbClr val="C00000"/>
                </a:solidFill>
                <a:latin typeface="Carlito"/>
                <a:cs typeface="Carlito"/>
              </a:rPr>
              <a:t>E</a:t>
            </a:r>
            <a:r>
              <a:rPr b="1" u="sng" spc="-10" dirty="0">
                <a:solidFill>
                  <a:srgbClr val="C00000"/>
                </a:solidFill>
                <a:latin typeface="Carlito"/>
                <a:cs typeface="Carlito"/>
              </a:rPr>
              <a:t>xample </a:t>
            </a:r>
            <a:r>
              <a:rPr b="1" u="sng" dirty="0">
                <a:solidFill>
                  <a:srgbClr val="C00000"/>
                </a:solidFill>
                <a:latin typeface="Carlito"/>
                <a:cs typeface="Carlito"/>
              </a:rPr>
              <a:t>MITM </a:t>
            </a:r>
            <a:r>
              <a:rPr b="1" u="sng" spc="-15" dirty="0">
                <a:solidFill>
                  <a:srgbClr val="C00000"/>
                </a:solidFill>
                <a:latin typeface="Carlito"/>
                <a:cs typeface="Carlito"/>
              </a:rPr>
              <a:t>attacks</a:t>
            </a:r>
            <a:r>
              <a:rPr lang="en-US" b="1" u="sng" spc="-15" dirty="0">
                <a:solidFill>
                  <a:srgbClr val="C00000"/>
                </a:solidFill>
                <a:latin typeface="Carlito"/>
                <a:cs typeface="Carlito"/>
              </a:rPr>
              <a:t>:</a:t>
            </a:r>
          </a:p>
          <a:p>
            <a:pPr marL="576263" marR="5080" indent="-285750" algn="just">
              <a:lnSpc>
                <a:spcPct val="150000"/>
              </a:lnSpc>
              <a:spcBef>
                <a:spcPts val="100"/>
              </a:spcBef>
              <a:buClr>
                <a:srgbClr val="252525"/>
              </a:buClr>
              <a:buFont typeface="Wingdings" panose="05000000000000000000" pitchFamily="2" charset="2"/>
              <a:buChar char="Ø"/>
              <a:tabLst>
                <a:tab pos="633413" algn="l"/>
              </a:tabLst>
            </a:pPr>
            <a:r>
              <a:rPr sz="1700" spc="-5" dirty="0">
                <a:latin typeface="Carlito"/>
                <a:cs typeface="Carlito"/>
              </a:rPr>
              <a:t>Sometimes, </a:t>
            </a:r>
            <a:r>
              <a:rPr sz="1700" spc="-10" dirty="0">
                <a:latin typeface="Carlito"/>
                <a:cs typeface="Carlito"/>
              </a:rPr>
              <a:t>you </a:t>
            </a:r>
            <a:r>
              <a:rPr sz="1700" spc="-5" dirty="0">
                <a:latin typeface="Carlito"/>
                <a:cs typeface="Carlito"/>
              </a:rPr>
              <a:t>get </a:t>
            </a:r>
            <a:r>
              <a:rPr sz="1700" dirty="0">
                <a:latin typeface="Carlito"/>
                <a:cs typeface="Carlito"/>
              </a:rPr>
              <a:t>an email </a:t>
            </a:r>
            <a:r>
              <a:rPr sz="1700" spc="-5" dirty="0">
                <a:latin typeface="Carlito"/>
                <a:cs typeface="Carlito"/>
              </a:rPr>
              <a:t>that </a:t>
            </a:r>
            <a:r>
              <a:rPr sz="1700" spc="-10" dirty="0">
                <a:latin typeface="Carlito"/>
                <a:cs typeface="Carlito"/>
              </a:rPr>
              <a:t>looks </a:t>
            </a:r>
            <a:r>
              <a:rPr sz="1700" spc="-20" dirty="0">
                <a:latin typeface="Carlito"/>
                <a:cs typeface="Carlito"/>
              </a:rPr>
              <a:t>like </a:t>
            </a:r>
            <a:r>
              <a:rPr sz="1700" spc="-5" dirty="0">
                <a:latin typeface="Carlito"/>
                <a:cs typeface="Carlito"/>
              </a:rPr>
              <a:t>it </a:t>
            </a:r>
            <a:r>
              <a:rPr sz="1700" spc="-10" dirty="0">
                <a:latin typeface="Carlito"/>
                <a:cs typeface="Carlito"/>
              </a:rPr>
              <a:t>was </a:t>
            </a:r>
            <a:r>
              <a:rPr sz="1700" spc="-5" dirty="0">
                <a:latin typeface="Carlito"/>
                <a:cs typeface="Carlito"/>
              </a:rPr>
              <a:t>sent </a:t>
            </a:r>
            <a:r>
              <a:rPr sz="1700" spc="-10" dirty="0">
                <a:latin typeface="Carlito"/>
                <a:cs typeface="Carlito"/>
              </a:rPr>
              <a:t>from your </a:t>
            </a:r>
            <a:r>
              <a:rPr sz="1700" dirty="0">
                <a:latin typeface="Carlito"/>
                <a:cs typeface="Carlito"/>
              </a:rPr>
              <a:t>bank  </a:t>
            </a:r>
            <a:r>
              <a:rPr sz="1700" spc="-5" dirty="0">
                <a:latin typeface="Carlito"/>
                <a:cs typeface="Carlito"/>
              </a:rPr>
              <a:t>or </a:t>
            </a:r>
            <a:r>
              <a:rPr sz="1700" spc="-10" dirty="0">
                <a:latin typeface="Carlito"/>
                <a:cs typeface="Carlito"/>
              </a:rPr>
              <a:t>your </a:t>
            </a:r>
            <a:r>
              <a:rPr sz="1700" spc="-5" dirty="0">
                <a:latin typeface="Carlito"/>
                <a:cs typeface="Carlito"/>
              </a:rPr>
              <a:t>other financial </a:t>
            </a:r>
            <a:r>
              <a:rPr sz="1700" spc="-10" dirty="0">
                <a:latin typeface="Carlito"/>
                <a:cs typeface="Carlito"/>
              </a:rPr>
              <a:t>institute. </a:t>
            </a:r>
            <a:endParaRPr lang="en-US" sz="1700" spc="-10" dirty="0">
              <a:latin typeface="Carlito"/>
              <a:cs typeface="Carlito"/>
            </a:endParaRPr>
          </a:p>
          <a:p>
            <a:pPr marL="576263" marR="5080" indent="-285750" algn="just">
              <a:lnSpc>
                <a:spcPct val="150000"/>
              </a:lnSpc>
              <a:spcBef>
                <a:spcPts val="100"/>
              </a:spcBef>
              <a:buClr>
                <a:srgbClr val="252525"/>
              </a:buClr>
              <a:buFont typeface="Wingdings" panose="05000000000000000000" pitchFamily="2" charset="2"/>
              <a:buChar char="Ø"/>
              <a:tabLst>
                <a:tab pos="633413" algn="l"/>
              </a:tabLst>
            </a:pPr>
            <a:r>
              <a:rPr sz="1700" spc="-10" dirty="0">
                <a:latin typeface="Carlito"/>
                <a:cs typeface="Carlito"/>
              </a:rPr>
              <a:t>That </a:t>
            </a:r>
            <a:r>
              <a:rPr sz="1700" spc="-5" dirty="0">
                <a:latin typeface="Carlito"/>
                <a:cs typeface="Carlito"/>
              </a:rPr>
              <a:t>is phishing email, </a:t>
            </a:r>
            <a:r>
              <a:rPr sz="1700" dirty="0">
                <a:latin typeface="Carlito"/>
                <a:cs typeface="Carlito"/>
              </a:rPr>
              <a:t>which </a:t>
            </a:r>
            <a:r>
              <a:rPr sz="1700" spc="-5" dirty="0">
                <a:latin typeface="Carlito"/>
                <a:cs typeface="Carlito"/>
              </a:rPr>
              <a:t>asks </a:t>
            </a:r>
            <a:r>
              <a:rPr sz="1700" spc="-15" dirty="0">
                <a:latin typeface="Carlito"/>
                <a:cs typeface="Carlito"/>
              </a:rPr>
              <a:t>you </a:t>
            </a:r>
            <a:r>
              <a:rPr sz="1700" spc="-10" dirty="0">
                <a:latin typeface="Carlito"/>
                <a:cs typeface="Carlito"/>
              </a:rPr>
              <a:t>to click certain </a:t>
            </a:r>
            <a:r>
              <a:rPr sz="1700" spc="-5" dirty="0">
                <a:latin typeface="Carlito"/>
                <a:cs typeface="Carlito"/>
              </a:rPr>
              <a:t>link </a:t>
            </a:r>
            <a:r>
              <a:rPr sz="1700" spc="-15" dirty="0">
                <a:latin typeface="Carlito"/>
                <a:cs typeface="Carlito"/>
              </a:rPr>
              <a:t>for </a:t>
            </a:r>
            <a:r>
              <a:rPr sz="1700" dirty="0">
                <a:latin typeface="Carlito"/>
                <a:cs typeface="Carlito"/>
              </a:rPr>
              <a:t>the </a:t>
            </a:r>
            <a:r>
              <a:rPr sz="1700" spc="-10" dirty="0">
                <a:latin typeface="Carlito"/>
                <a:cs typeface="Carlito"/>
              </a:rPr>
              <a:t>verification </a:t>
            </a:r>
            <a:r>
              <a:rPr sz="1700" spc="-5" dirty="0">
                <a:latin typeface="Carlito"/>
                <a:cs typeface="Carlito"/>
              </a:rPr>
              <a:t>of </a:t>
            </a:r>
            <a:r>
              <a:rPr sz="1700" spc="-10" dirty="0">
                <a:latin typeface="Carlito"/>
                <a:cs typeface="Carlito"/>
              </a:rPr>
              <a:t>your </a:t>
            </a:r>
            <a:r>
              <a:rPr sz="1700" spc="-5" dirty="0">
                <a:latin typeface="Carlito"/>
                <a:cs typeface="Carlito"/>
              </a:rPr>
              <a:t>account, phone </a:t>
            </a:r>
            <a:r>
              <a:rPr sz="1700" dirty="0">
                <a:latin typeface="Carlito"/>
                <a:cs typeface="Carlito"/>
              </a:rPr>
              <a:t>number </a:t>
            </a:r>
            <a:r>
              <a:rPr sz="1700" spc="-5" dirty="0">
                <a:latin typeface="Carlito"/>
                <a:cs typeface="Carlito"/>
              </a:rPr>
              <a:t>or </a:t>
            </a:r>
            <a:r>
              <a:rPr sz="1700" spc="-15" dirty="0">
                <a:latin typeface="Carlito"/>
                <a:cs typeface="Carlito"/>
              </a:rPr>
              <a:t>any </a:t>
            </a:r>
            <a:r>
              <a:rPr sz="1700" spc="-5" dirty="0">
                <a:latin typeface="Carlito"/>
                <a:cs typeface="Carlito"/>
              </a:rPr>
              <a:t>other </a:t>
            </a:r>
            <a:r>
              <a:rPr sz="1700" spc="-10" dirty="0">
                <a:latin typeface="Carlito"/>
                <a:cs typeface="Carlito"/>
              </a:rPr>
              <a:t>information. </a:t>
            </a:r>
            <a:endParaRPr lang="en-US" sz="1700" spc="-10" dirty="0">
              <a:latin typeface="Carlito"/>
              <a:cs typeface="Carlito"/>
            </a:endParaRPr>
          </a:p>
          <a:p>
            <a:pPr marL="576263" marR="5080" indent="-285750" algn="just">
              <a:lnSpc>
                <a:spcPct val="150000"/>
              </a:lnSpc>
              <a:spcBef>
                <a:spcPts val="100"/>
              </a:spcBef>
              <a:buClr>
                <a:srgbClr val="252525"/>
              </a:buClr>
              <a:buFont typeface="Wingdings" panose="05000000000000000000" pitchFamily="2" charset="2"/>
              <a:buChar char="Ø"/>
              <a:tabLst>
                <a:tab pos="633413" algn="l"/>
              </a:tabLst>
            </a:pPr>
            <a:r>
              <a:rPr sz="1700" spc="-5" dirty="0">
                <a:latin typeface="Carlito"/>
                <a:cs typeface="Carlito"/>
              </a:rPr>
              <a:t>Once you click that link, the link takes you to the web server, which looks like your bank website but in real, that is not your bank website.</a:t>
            </a:r>
            <a:endParaRPr lang="ar-YE" sz="1700" spc="-5" dirty="0">
              <a:latin typeface="Carlito"/>
              <a:cs typeface="Carlito"/>
            </a:endParaRPr>
          </a:p>
          <a:p>
            <a:pPr marL="576263" marR="5080" indent="-285750" algn="just">
              <a:lnSpc>
                <a:spcPct val="150000"/>
              </a:lnSpc>
              <a:spcBef>
                <a:spcPts val="100"/>
              </a:spcBef>
              <a:buClr>
                <a:srgbClr val="252525"/>
              </a:buClr>
              <a:buFont typeface="Wingdings" panose="05000000000000000000" pitchFamily="2" charset="2"/>
              <a:buChar char="Ø"/>
              <a:tabLst>
                <a:tab pos="633413" algn="l"/>
              </a:tabLst>
            </a:pPr>
            <a:r>
              <a:rPr sz="1700" spc="-5" dirty="0">
                <a:latin typeface="Carlito"/>
                <a:cs typeface="Carlito"/>
              </a:rPr>
              <a:t>You insert your credentials to login. </a:t>
            </a:r>
            <a:endParaRPr lang="ar-YE" sz="1700" spc="-5" dirty="0">
              <a:latin typeface="Carlito"/>
              <a:cs typeface="Carlito"/>
            </a:endParaRPr>
          </a:p>
          <a:p>
            <a:pPr marL="576263" marR="5080" indent="-285750" algn="just">
              <a:lnSpc>
                <a:spcPct val="150000"/>
              </a:lnSpc>
              <a:spcBef>
                <a:spcPts val="100"/>
              </a:spcBef>
              <a:buClr>
                <a:srgbClr val="252525"/>
              </a:buClr>
              <a:buFont typeface="Wingdings" panose="05000000000000000000" pitchFamily="2" charset="2"/>
              <a:buChar char="Ø"/>
              <a:tabLst>
                <a:tab pos="633413" algn="l"/>
              </a:tabLst>
            </a:pPr>
            <a:r>
              <a:rPr sz="1700" spc="-5" dirty="0">
                <a:latin typeface="Carlito"/>
                <a:cs typeface="Carlito"/>
              </a:rPr>
              <a:t>Thus, you provide your bank information to the hacker.</a:t>
            </a:r>
            <a:endParaRPr lang="ar-YE" sz="1700" spc="-5" dirty="0">
              <a:latin typeface="Carlito"/>
              <a:cs typeface="Carlito"/>
            </a:endParaRPr>
          </a:p>
          <a:p>
            <a:pPr marL="576263" marR="5080" indent="-285750" algn="just">
              <a:lnSpc>
                <a:spcPct val="150000"/>
              </a:lnSpc>
              <a:spcBef>
                <a:spcPts val="100"/>
              </a:spcBef>
              <a:buClr>
                <a:srgbClr val="252525"/>
              </a:buClr>
              <a:buFont typeface="Wingdings" panose="05000000000000000000" pitchFamily="2" charset="2"/>
              <a:buChar char="Ø"/>
              <a:tabLst>
                <a:tab pos="633413" algn="l"/>
              </a:tabLst>
            </a:pPr>
            <a:r>
              <a:rPr lang="en-US" sz="1700" spc="-5" dirty="0">
                <a:latin typeface="Carlito"/>
                <a:cs typeface="Carlito"/>
              </a:rPr>
              <a:t>Finally, the hacker decodes your password and uses that password to take some from your account. </a:t>
            </a:r>
          </a:p>
          <a:p>
            <a:pPr marL="576263" marR="5080" indent="-285750" algn="just">
              <a:lnSpc>
                <a:spcPct val="150000"/>
              </a:lnSpc>
              <a:spcBef>
                <a:spcPts val="100"/>
              </a:spcBef>
              <a:buClr>
                <a:srgbClr val="252525"/>
              </a:buClr>
              <a:buFont typeface="Wingdings" panose="05000000000000000000" pitchFamily="2" charset="2"/>
              <a:buChar char="Ø"/>
              <a:tabLst>
                <a:tab pos="633413" algn="l"/>
              </a:tabLst>
            </a:pPr>
            <a:r>
              <a:rPr lang="en-US" sz="1700" spc="-5" dirty="0">
                <a:latin typeface="Carlito"/>
                <a:cs typeface="Carlito"/>
              </a:rPr>
              <a:t>This entire process is known as the man in the middle or MITM </a:t>
            </a:r>
            <a:r>
              <a:rPr lang="en-US" sz="1700" spc="-5" dirty="0" err="1">
                <a:latin typeface="Carlito"/>
                <a:cs typeface="Carlito"/>
              </a:rPr>
              <a:t>cyberattack</a:t>
            </a:r>
            <a:r>
              <a:rPr lang="en-US" sz="1700" spc="-5" dirty="0">
                <a:latin typeface="Carlito"/>
                <a:cs typeface="Carlito"/>
              </a:rPr>
              <a:t>. </a:t>
            </a:r>
          </a:p>
        </p:txBody>
      </p:sp>
    </p:spTree>
    <p:extLst>
      <p:ext uri="{BB962C8B-B14F-4D97-AF65-F5344CB8AC3E}">
        <p14:creationId xmlns:p14="http://schemas.microsoft.com/office/powerpoint/2010/main" val="3769678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Man-in-the-middle attack</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38</a:t>
            </a:fld>
            <a:endParaRPr lang="en-US" dirty="0">
              <a:solidFill>
                <a:schemeClr val="tx1"/>
              </a:solidFill>
            </a:endParaRPr>
          </a:p>
        </p:txBody>
      </p:sp>
      <p:sp>
        <p:nvSpPr>
          <p:cNvPr id="16" name="object 3"/>
          <p:cNvSpPr txBox="1"/>
          <p:nvPr/>
        </p:nvSpPr>
        <p:spPr>
          <a:xfrm>
            <a:off x="1683665" y="1770573"/>
            <a:ext cx="5295239" cy="3241913"/>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065" marR="5080" algn="just">
              <a:lnSpc>
                <a:spcPct val="150000"/>
              </a:lnSpc>
              <a:spcBef>
                <a:spcPts val="100"/>
              </a:spcBef>
              <a:buClr>
                <a:srgbClr val="252525"/>
              </a:buClr>
              <a:tabLst>
                <a:tab pos="195580" algn="l"/>
              </a:tabLst>
            </a:pPr>
            <a:r>
              <a:rPr lang="en-US" sz="1700" b="1" spc="-5" dirty="0" smtClean="0">
                <a:solidFill>
                  <a:srgbClr val="C00000"/>
                </a:solidFill>
                <a:latin typeface="Carlito"/>
                <a:cs typeface="Carlito"/>
              </a:rPr>
              <a:t>The </a:t>
            </a:r>
            <a:r>
              <a:rPr lang="en-US" sz="1700" b="1" spc="-5" dirty="0">
                <a:solidFill>
                  <a:srgbClr val="C00000"/>
                </a:solidFill>
                <a:latin typeface="Carlito"/>
                <a:cs typeface="Carlito"/>
              </a:rPr>
              <a:t>major types of MITM attacks</a:t>
            </a:r>
            <a:r>
              <a:rPr lang="en-US" sz="1700" spc="-5" dirty="0">
                <a:solidFill>
                  <a:srgbClr val="C00000"/>
                </a:solidFill>
                <a:latin typeface="Carlito"/>
                <a:cs typeface="Carlito"/>
              </a:rPr>
              <a:t>  </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DNS Spoofing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HTTP Spoofing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IP Spoofing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Email Hijacking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SSL Hijacking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Wi-Fi network Eavesdropping</a:t>
            </a:r>
          </a:p>
          <a:p>
            <a:pPr marL="719138" marR="5080" lvl="1" indent="-285750" algn="just">
              <a:lnSpc>
                <a:spcPct val="150000"/>
              </a:lnSpc>
              <a:spcBef>
                <a:spcPts val="100"/>
              </a:spcBef>
              <a:buClr>
                <a:srgbClr val="252525"/>
              </a:buClr>
              <a:buFont typeface="Wingdings" panose="05000000000000000000" pitchFamily="2" charset="2"/>
              <a:buChar char="v"/>
              <a:tabLst>
                <a:tab pos="719138" algn="l"/>
              </a:tabLst>
            </a:pPr>
            <a:r>
              <a:rPr lang="en-US" sz="1700" spc="-5" dirty="0">
                <a:latin typeface="Carlito"/>
                <a:cs typeface="Carlito"/>
              </a:rPr>
              <a:t>Stealing the cookies set on the </a:t>
            </a:r>
            <a:r>
              <a:rPr lang="en-US" sz="1700" spc="-5" dirty="0" smtClean="0">
                <a:latin typeface="Carlito"/>
                <a:cs typeface="Carlito"/>
              </a:rPr>
              <a:t>browsers</a:t>
            </a:r>
            <a:endParaRPr lang="en-US" sz="1700" spc="-5" dirty="0">
              <a:latin typeface="Carlito"/>
              <a:cs typeface="Carlito"/>
            </a:endParaRPr>
          </a:p>
        </p:txBody>
      </p:sp>
    </p:spTree>
    <p:extLst>
      <p:ext uri="{BB962C8B-B14F-4D97-AF65-F5344CB8AC3E}">
        <p14:creationId xmlns:p14="http://schemas.microsoft.com/office/powerpoint/2010/main" val="1136925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Social engineering</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39</a:t>
            </a:fld>
            <a:endParaRPr lang="en-US" dirty="0">
              <a:solidFill>
                <a:schemeClr val="tx1"/>
              </a:solidFill>
            </a:endParaRPr>
          </a:p>
        </p:txBody>
      </p:sp>
      <p:sp>
        <p:nvSpPr>
          <p:cNvPr id="16" name="مستطيل 8"/>
          <p:cNvSpPr/>
          <p:nvPr/>
        </p:nvSpPr>
        <p:spPr>
          <a:xfrm>
            <a:off x="547820" y="1809690"/>
            <a:ext cx="5079999" cy="3323987"/>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sz="2000" b="1" dirty="0" smtClean="0">
                <a:solidFill>
                  <a:srgbClr val="FF0000"/>
                </a:solidFill>
                <a:latin typeface="Arial" pitchFamily="34" charset="0"/>
                <a:cs typeface="Arial" pitchFamily="34" charset="0"/>
              </a:rPr>
              <a:t>Social engineering:- </a:t>
            </a:r>
            <a:r>
              <a:rPr lang="en-US" sz="2000" dirty="0" smtClean="0">
                <a:latin typeface="Arial" pitchFamily="34" charset="0"/>
                <a:cs typeface="Arial" pitchFamily="34" charset="0"/>
              </a:rPr>
              <a:t>Any </a:t>
            </a:r>
            <a:r>
              <a:rPr lang="en-US" sz="2000" dirty="0">
                <a:latin typeface="Arial" pitchFamily="34" charset="0"/>
                <a:cs typeface="Arial" pitchFamily="34" charset="0"/>
              </a:rPr>
              <a:t>attempt to exploit social vulnerabilities to gain access to information and/or systems. It </a:t>
            </a:r>
            <a:r>
              <a:rPr lang="en-US" sz="2000" dirty="0" smtClean="0">
                <a:latin typeface="Arial" pitchFamily="34" charset="0"/>
                <a:cs typeface="Arial" pitchFamily="34" charset="0"/>
              </a:rPr>
              <a:t>involves </a:t>
            </a:r>
            <a:r>
              <a:rPr lang="en-US" sz="2000" dirty="0">
                <a:latin typeface="Arial" pitchFamily="34" charset="0"/>
                <a:cs typeface="Arial" pitchFamily="34" charset="0"/>
              </a:rPr>
              <a:t>a “con game” that tricks others into divulging information or opening malicious software or programs.</a:t>
            </a:r>
          </a:p>
        </p:txBody>
      </p:sp>
      <p:pic>
        <p:nvPicPr>
          <p:cNvPr id="17" name="Picture 2" descr="Social Engineering Attacks: 2020's Top Cybersecurity Threat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6469" y="1860409"/>
            <a:ext cx="5880651" cy="34571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6248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13900"/>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Phishing</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40</a:t>
            </a:fld>
            <a:endParaRPr lang="en-US" dirty="0">
              <a:solidFill>
                <a:schemeClr val="tx1"/>
              </a:solidFill>
            </a:endParaRPr>
          </a:p>
        </p:txBody>
      </p:sp>
      <p:sp>
        <p:nvSpPr>
          <p:cNvPr id="16" name="مستطيل 8"/>
          <p:cNvSpPr/>
          <p:nvPr/>
        </p:nvSpPr>
        <p:spPr>
          <a:xfrm>
            <a:off x="654519" y="1531707"/>
            <a:ext cx="5079999" cy="3985706"/>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solidFill>
                  <a:srgbClr val="FF0000"/>
                </a:solidFill>
                <a:latin typeface="Arial" pitchFamily="34" charset="0"/>
                <a:cs typeface="Arial" pitchFamily="34" charset="0"/>
              </a:rPr>
              <a:t>Phishing</a:t>
            </a:r>
            <a:r>
              <a:rPr lang="en-US" b="1" dirty="0" smtClean="0">
                <a:latin typeface="Arial" pitchFamily="34" charset="0"/>
                <a:cs typeface="Arial" pitchFamily="34" charset="0"/>
              </a:rPr>
              <a:t>:- </a:t>
            </a:r>
            <a:r>
              <a:rPr lang="en-US" dirty="0" smtClean="0">
                <a:latin typeface="Arial" pitchFamily="34" charset="0"/>
                <a:cs typeface="Arial" pitchFamily="34" charset="0"/>
              </a:rPr>
              <a:t>A </a:t>
            </a:r>
            <a:r>
              <a:rPr lang="en-US" dirty="0">
                <a:latin typeface="Arial" pitchFamily="34" charset="0"/>
                <a:cs typeface="Arial" pitchFamily="34" charset="0"/>
              </a:rPr>
              <a:t>type of electronic mail (email) attack that attempts to convince a user that the originator is genuine, but </a:t>
            </a:r>
            <a:r>
              <a:rPr lang="en-US" dirty="0" smtClean="0">
                <a:latin typeface="Arial" pitchFamily="34" charset="0"/>
                <a:cs typeface="Arial" pitchFamily="34" charset="0"/>
              </a:rPr>
              <a:t>with </a:t>
            </a:r>
            <a:r>
              <a:rPr lang="en-US" dirty="0">
                <a:latin typeface="Arial" pitchFamily="34" charset="0"/>
                <a:cs typeface="Arial" pitchFamily="34" charset="0"/>
              </a:rPr>
              <a:t>the intention of obtaining information for use in social engineering</a:t>
            </a:r>
            <a:r>
              <a:rPr lang="en-US" dirty="0" smtClean="0">
                <a:latin typeface="Arial" pitchFamily="34" charset="0"/>
                <a:cs typeface="Arial" pitchFamily="34" charset="0"/>
              </a:rPr>
              <a:t>.</a:t>
            </a:r>
          </a:p>
          <a:p>
            <a:pPr marL="444500" indent="-342900" algn="just">
              <a:lnSpc>
                <a:spcPct val="150000"/>
              </a:lnSpc>
              <a:spcBef>
                <a:spcPts val="600"/>
              </a:spcBef>
              <a:spcAft>
                <a:spcPts val="600"/>
              </a:spcAft>
              <a:buFont typeface="Wingdings" pitchFamily="2" charset="2"/>
              <a:buChar char="§"/>
            </a:pPr>
            <a:r>
              <a:rPr lang="en-US" spc="-5" dirty="0">
                <a:solidFill>
                  <a:srgbClr val="FF0000"/>
                </a:solidFill>
                <a:latin typeface="Carlito"/>
                <a:cs typeface="Carlito"/>
              </a:rPr>
              <a:t>The </a:t>
            </a:r>
            <a:r>
              <a:rPr lang="en-US" b="1" dirty="0">
                <a:solidFill>
                  <a:srgbClr val="FF0000"/>
                </a:solidFill>
                <a:latin typeface="Carlito"/>
                <a:cs typeface="Carlito"/>
              </a:rPr>
              <a:t>main </a:t>
            </a:r>
            <a:r>
              <a:rPr lang="en-US" b="1" spc="-15" dirty="0">
                <a:solidFill>
                  <a:srgbClr val="FF0000"/>
                </a:solidFill>
                <a:latin typeface="Carlito"/>
                <a:cs typeface="Carlito"/>
              </a:rPr>
              <a:t>target </a:t>
            </a:r>
            <a:r>
              <a:rPr lang="en-US" b="1" spc="-5" dirty="0">
                <a:solidFill>
                  <a:srgbClr val="FF0000"/>
                </a:solidFill>
                <a:latin typeface="Carlito"/>
                <a:cs typeface="Carlito"/>
              </a:rPr>
              <a:t>of </a:t>
            </a:r>
            <a:r>
              <a:rPr lang="en-US" b="1" dirty="0">
                <a:solidFill>
                  <a:srgbClr val="FF0000"/>
                </a:solidFill>
                <a:latin typeface="Carlito"/>
                <a:cs typeface="Carlito"/>
              </a:rPr>
              <a:t>the </a:t>
            </a:r>
            <a:r>
              <a:rPr lang="en-US" b="1" spc="-5" dirty="0">
                <a:solidFill>
                  <a:srgbClr val="FF0000"/>
                </a:solidFill>
                <a:latin typeface="Carlito"/>
                <a:cs typeface="Carlito"/>
              </a:rPr>
              <a:t>phishing </a:t>
            </a:r>
            <a:r>
              <a:rPr lang="en-US" b="1" spc="-15" dirty="0">
                <a:solidFill>
                  <a:srgbClr val="FF0000"/>
                </a:solidFill>
                <a:latin typeface="Carlito"/>
                <a:cs typeface="Carlito"/>
              </a:rPr>
              <a:t>attack </a:t>
            </a:r>
            <a:r>
              <a:rPr lang="en-US" spc="-5" dirty="0">
                <a:latin typeface="Carlito"/>
                <a:cs typeface="Carlito"/>
              </a:rPr>
              <a:t>is </a:t>
            </a:r>
            <a:r>
              <a:rPr lang="en-US" spc="-10" dirty="0">
                <a:latin typeface="Carlito"/>
                <a:cs typeface="Carlito"/>
              </a:rPr>
              <a:t>to </a:t>
            </a:r>
            <a:r>
              <a:rPr lang="en-US" u="sng" spc="-10" dirty="0">
                <a:latin typeface="Carlito"/>
                <a:cs typeface="Carlito"/>
              </a:rPr>
              <a:t>get </a:t>
            </a:r>
            <a:r>
              <a:rPr lang="en-US" u="sng" dirty="0">
                <a:latin typeface="Carlito"/>
                <a:cs typeface="Carlito"/>
              </a:rPr>
              <a:t>the </a:t>
            </a:r>
            <a:r>
              <a:rPr lang="en-US" u="sng" spc="-10" dirty="0">
                <a:latin typeface="Carlito"/>
                <a:cs typeface="Carlito"/>
              </a:rPr>
              <a:t>information </a:t>
            </a:r>
            <a:r>
              <a:rPr lang="en-US" u="sng" dirty="0">
                <a:latin typeface="Carlito"/>
                <a:cs typeface="Carlito"/>
              </a:rPr>
              <a:t>about the  </a:t>
            </a:r>
            <a:r>
              <a:rPr lang="en-US" u="sng" spc="-10" dirty="0">
                <a:latin typeface="Carlito"/>
                <a:cs typeface="Carlito"/>
              </a:rPr>
              <a:t>credit </a:t>
            </a:r>
            <a:r>
              <a:rPr lang="en-US" u="sng" spc="-15" dirty="0">
                <a:latin typeface="Carlito"/>
                <a:cs typeface="Carlito"/>
              </a:rPr>
              <a:t>card </a:t>
            </a:r>
            <a:r>
              <a:rPr lang="en-US" u="sng" spc="-25" dirty="0">
                <a:latin typeface="Carlito"/>
                <a:cs typeface="Carlito"/>
              </a:rPr>
              <a:t>number,</a:t>
            </a:r>
            <a:r>
              <a:rPr lang="en-US" spc="-25" dirty="0">
                <a:latin typeface="Carlito"/>
                <a:cs typeface="Carlito"/>
              </a:rPr>
              <a:t> </a:t>
            </a:r>
            <a:r>
              <a:rPr lang="en-US" u="sng" spc="-50" dirty="0">
                <a:latin typeface="Carlito"/>
                <a:cs typeface="Carlito"/>
              </a:rPr>
              <a:t>ATM </a:t>
            </a:r>
            <a:r>
              <a:rPr lang="en-US" u="sng" dirty="0">
                <a:latin typeface="Carlito"/>
                <a:cs typeface="Carlito"/>
              </a:rPr>
              <a:t>pin </a:t>
            </a:r>
            <a:r>
              <a:rPr lang="en-US" u="sng" spc="-5" dirty="0">
                <a:latin typeface="Carlito"/>
                <a:cs typeface="Carlito"/>
              </a:rPr>
              <a:t>codes</a:t>
            </a:r>
            <a:r>
              <a:rPr lang="en-US" spc="-5" dirty="0">
                <a:latin typeface="Carlito"/>
                <a:cs typeface="Carlito"/>
              </a:rPr>
              <a:t>, </a:t>
            </a:r>
            <a:r>
              <a:rPr lang="en-US" u="sng" spc="-10" dirty="0">
                <a:latin typeface="Carlito"/>
                <a:cs typeface="Carlito"/>
              </a:rPr>
              <a:t>passwords</a:t>
            </a:r>
            <a:r>
              <a:rPr lang="en-US" spc="-10" dirty="0">
                <a:latin typeface="Carlito"/>
                <a:cs typeface="Carlito"/>
              </a:rPr>
              <a:t>, </a:t>
            </a:r>
            <a:r>
              <a:rPr lang="en-US" u="sng" spc="-5" dirty="0">
                <a:latin typeface="Carlito"/>
                <a:cs typeface="Carlito"/>
              </a:rPr>
              <a:t>username</a:t>
            </a:r>
            <a:r>
              <a:rPr lang="en-US" spc="-5" dirty="0">
                <a:latin typeface="Carlito"/>
                <a:cs typeface="Carlito"/>
              </a:rPr>
              <a:t>, </a:t>
            </a:r>
            <a:r>
              <a:rPr lang="en-US" dirty="0">
                <a:latin typeface="Carlito"/>
                <a:cs typeface="Carlito"/>
              </a:rPr>
              <a:t>and the </a:t>
            </a:r>
            <a:r>
              <a:rPr lang="en-US" spc="-15" dirty="0">
                <a:latin typeface="Carlito"/>
                <a:cs typeface="Carlito"/>
              </a:rPr>
              <a:t>related  </a:t>
            </a:r>
            <a:r>
              <a:rPr lang="en-US" spc="-10" dirty="0">
                <a:latin typeface="Carlito"/>
                <a:cs typeface="Carlito"/>
              </a:rPr>
              <a:t>information. </a:t>
            </a:r>
          </a:p>
        </p:txBody>
      </p:sp>
      <p:pic>
        <p:nvPicPr>
          <p:cNvPr id="17" name="Picture 4" descr="What is a phishing attack? | Cloudflar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66410" y="1852435"/>
            <a:ext cx="6314415" cy="3292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8951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Spear phishing</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41</a:t>
            </a:fld>
            <a:endParaRPr lang="en-US" dirty="0">
              <a:solidFill>
                <a:schemeClr val="tx1"/>
              </a:solidFill>
            </a:endParaRPr>
          </a:p>
        </p:txBody>
      </p:sp>
      <p:sp>
        <p:nvSpPr>
          <p:cNvPr id="16" name="مستطيل 8"/>
          <p:cNvSpPr/>
          <p:nvPr/>
        </p:nvSpPr>
        <p:spPr>
          <a:xfrm>
            <a:off x="727295" y="2394215"/>
            <a:ext cx="5079999" cy="2169825"/>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solidFill>
                  <a:srgbClr val="FF0000"/>
                </a:solidFill>
                <a:latin typeface="Arial" pitchFamily="34" charset="0"/>
                <a:cs typeface="Arial" pitchFamily="34" charset="0"/>
              </a:rPr>
              <a:t>Spear phishing:- </a:t>
            </a:r>
            <a:r>
              <a:rPr lang="en-US" dirty="0" smtClean="0">
                <a:latin typeface="Arial" pitchFamily="34" charset="0"/>
                <a:cs typeface="Arial" pitchFamily="34" charset="0"/>
              </a:rPr>
              <a:t>An </a:t>
            </a:r>
            <a:r>
              <a:rPr lang="en-US" dirty="0">
                <a:latin typeface="Arial" pitchFamily="34" charset="0"/>
                <a:cs typeface="Arial" pitchFamily="34" charset="0"/>
              </a:rPr>
              <a:t>attack where social engineering techniques are used to masquerade as a trusted party to obtain </a:t>
            </a:r>
            <a:r>
              <a:rPr lang="en-US" dirty="0" smtClean="0">
                <a:latin typeface="Arial" pitchFamily="34" charset="0"/>
                <a:cs typeface="Arial" pitchFamily="34" charset="0"/>
              </a:rPr>
              <a:t>important </a:t>
            </a:r>
            <a:r>
              <a:rPr lang="en-US" dirty="0">
                <a:latin typeface="Arial" pitchFamily="34" charset="0"/>
                <a:cs typeface="Arial" pitchFamily="34" charset="0"/>
              </a:rPr>
              <a:t>information such as passwords from the victim.</a:t>
            </a:r>
          </a:p>
        </p:txBody>
      </p:sp>
      <p:pic>
        <p:nvPicPr>
          <p:cNvPr id="17" name="Picture 2" descr="Spear Phishing Attack - an overview | ScienceDirect Topic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3975" y="2029415"/>
            <a:ext cx="4810125" cy="3762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7629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Spoofing</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42</a:t>
            </a:fld>
            <a:endParaRPr lang="en-US" dirty="0">
              <a:solidFill>
                <a:schemeClr val="tx1"/>
              </a:solidFill>
            </a:endParaRPr>
          </a:p>
        </p:txBody>
      </p:sp>
      <p:sp>
        <p:nvSpPr>
          <p:cNvPr id="16" name="مستطيل 8"/>
          <p:cNvSpPr/>
          <p:nvPr/>
        </p:nvSpPr>
        <p:spPr>
          <a:xfrm>
            <a:off x="622301" y="2545056"/>
            <a:ext cx="5079999" cy="1477328"/>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sz="2000" b="1" dirty="0" smtClean="0">
                <a:solidFill>
                  <a:srgbClr val="FF0000"/>
                </a:solidFill>
                <a:latin typeface="Arial" pitchFamily="34" charset="0"/>
                <a:cs typeface="Arial" pitchFamily="34" charset="0"/>
              </a:rPr>
              <a:t>Spoofing:- </a:t>
            </a:r>
            <a:r>
              <a:rPr lang="en-US" sz="2000" dirty="0" smtClean="0">
                <a:latin typeface="Arial" pitchFamily="34" charset="0"/>
                <a:cs typeface="Arial" pitchFamily="34" charset="0"/>
              </a:rPr>
              <a:t>Faking </a:t>
            </a:r>
            <a:r>
              <a:rPr lang="en-US" sz="2000" dirty="0">
                <a:latin typeface="Arial" pitchFamily="34" charset="0"/>
                <a:cs typeface="Arial" pitchFamily="34" charset="0"/>
              </a:rPr>
              <a:t>the sending address of a transmission in order to gain illegal entry into a secure system</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pic>
        <p:nvPicPr>
          <p:cNvPr id="17" name="Picture 2" descr="Spoofing attack Network Security Projects (Guidance) | Network Simulation  Tools"/>
          <p:cNvPicPr>
            <a:picLocks noChangeAspect="1" noChangeArrowheads="1"/>
          </p:cNvPicPr>
          <p:nvPr/>
        </p:nvPicPr>
        <p:blipFill rotWithShape="1">
          <a:blip r:embed="rId5">
            <a:extLst>
              <a:ext uri="{28A0092B-C50C-407E-A947-70E740481C1C}">
                <a14:useLocalDpi xmlns:a14="http://schemas.microsoft.com/office/drawing/2010/main" val="0"/>
              </a:ext>
            </a:extLst>
          </a:blip>
          <a:srcRect l="1546" t="3515" r="798" b="14138"/>
          <a:stretch/>
        </p:blipFill>
        <p:spPr bwMode="auto">
          <a:xfrm>
            <a:off x="6045200" y="2324100"/>
            <a:ext cx="5613400" cy="279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72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Structure Query language(SQl)injection</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43</a:t>
            </a:fld>
            <a:endParaRPr lang="en-US" dirty="0">
              <a:solidFill>
                <a:schemeClr val="tx1"/>
              </a:solidFill>
            </a:endParaRPr>
          </a:p>
        </p:txBody>
      </p:sp>
      <p:sp>
        <p:nvSpPr>
          <p:cNvPr id="16" name="مستطيل 8"/>
          <p:cNvSpPr/>
          <p:nvPr/>
        </p:nvSpPr>
        <p:spPr>
          <a:xfrm>
            <a:off x="608315" y="1614271"/>
            <a:ext cx="5079999" cy="4196020"/>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b="1" dirty="0" smtClean="0">
                <a:latin typeface="Arial" pitchFamily="34" charset="0"/>
                <a:cs typeface="Arial" pitchFamily="34" charset="0"/>
              </a:rPr>
              <a:t>Structure </a:t>
            </a:r>
            <a:r>
              <a:rPr lang="en-US" b="1" dirty="0">
                <a:latin typeface="Arial" pitchFamily="34" charset="0"/>
                <a:cs typeface="Arial" pitchFamily="34" charset="0"/>
              </a:rPr>
              <a:t>Query language (</a:t>
            </a:r>
            <a:r>
              <a:rPr lang="en-US" b="1" dirty="0" err="1">
                <a:latin typeface="Arial" pitchFamily="34" charset="0"/>
                <a:cs typeface="Arial" pitchFamily="34" charset="0"/>
              </a:rPr>
              <a:t>SQl</a:t>
            </a:r>
            <a:r>
              <a:rPr lang="en-US" b="1" dirty="0">
                <a:latin typeface="Arial" pitchFamily="34" charset="0"/>
                <a:cs typeface="Arial" pitchFamily="34" charset="0"/>
              </a:rPr>
              <a:t>) </a:t>
            </a:r>
            <a:r>
              <a:rPr lang="en-US" b="1" dirty="0" smtClean="0">
                <a:latin typeface="Arial" pitchFamily="34" charset="0"/>
                <a:cs typeface="Arial" pitchFamily="34" charset="0"/>
              </a:rPr>
              <a:t>injection:- </a:t>
            </a:r>
            <a:r>
              <a:rPr lang="en-US" dirty="0" smtClean="0">
                <a:latin typeface="Arial" pitchFamily="34" charset="0"/>
                <a:cs typeface="Arial" pitchFamily="34" charset="0"/>
              </a:rPr>
              <a:t>According </a:t>
            </a:r>
            <a:r>
              <a:rPr lang="en-US" dirty="0">
                <a:latin typeface="Arial" pitchFamily="34" charset="0"/>
                <a:cs typeface="Arial" pitchFamily="34" charset="0"/>
              </a:rPr>
              <a:t>to MITRE, SQL injection results from failure of the </a:t>
            </a:r>
            <a:r>
              <a:rPr lang="en-US" dirty="0" smtClean="0">
                <a:latin typeface="Arial" pitchFamily="34" charset="0"/>
                <a:cs typeface="Arial" pitchFamily="34" charset="0"/>
              </a:rPr>
              <a:t>application </a:t>
            </a:r>
            <a:r>
              <a:rPr lang="en-US" dirty="0">
                <a:latin typeface="Arial" pitchFamily="34" charset="0"/>
                <a:cs typeface="Arial" pitchFamily="34" charset="0"/>
              </a:rPr>
              <a:t>to appropriately validate input. When specially crafted user-controlled input consisting of SQL syntax is </a:t>
            </a:r>
            <a:r>
              <a:rPr lang="en-US" dirty="0" smtClean="0">
                <a:latin typeface="Arial" pitchFamily="34" charset="0"/>
                <a:cs typeface="Arial" pitchFamily="34" charset="0"/>
              </a:rPr>
              <a:t>used </a:t>
            </a:r>
            <a:r>
              <a:rPr lang="en-US" dirty="0">
                <a:latin typeface="Arial" pitchFamily="34" charset="0"/>
                <a:cs typeface="Arial" pitchFamily="34" charset="0"/>
              </a:rPr>
              <a:t>without proper validation as part of SQL queries, it is possible to glean information from the database in ways </a:t>
            </a:r>
            <a:r>
              <a:rPr lang="en-US" dirty="0" smtClean="0">
                <a:latin typeface="Arial" pitchFamily="34" charset="0"/>
                <a:cs typeface="Arial" pitchFamily="34" charset="0"/>
              </a:rPr>
              <a:t>not </a:t>
            </a:r>
            <a:r>
              <a:rPr lang="en-US" dirty="0">
                <a:latin typeface="Arial" pitchFamily="34" charset="0"/>
                <a:cs typeface="Arial" pitchFamily="34" charset="0"/>
              </a:rPr>
              <a:t>envisaged during application design.</a:t>
            </a:r>
          </a:p>
        </p:txBody>
      </p:sp>
      <p:pic>
        <p:nvPicPr>
          <p:cNvPr id="17" name="Picture 2" descr="What is (SQLi) SQL Injection ❓ - Types, Example and Prevention. Par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8314" y="1766835"/>
            <a:ext cx="6142078" cy="3685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4294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Zero-day exploit</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44</a:t>
            </a:fld>
            <a:endParaRPr lang="en-US" dirty="0">
              <a:solidFill>
                <a:schemeClr val="tx1"/>
              </a:solidFill>
            </a:endParaRPr>
          </a:p>
        </p:txBody>
      </p:sp>
      <p:sp>
        <p:nvSpPr>
          <p:cNvPr id="16" name="مستطيل 8"/>
          <p:cNvSpPr/>
          <p:nvPr/>
        </p:nvSpPr>
        <p:spPr>
          <a:xfrm>
            <a:off x="566778" y="1740615"/>
            <a:ext cx="5726750" cy="4196020"/>
          </a:xfrm>
          <a:prstGeom prst="rect">
            <a:avLst/>
          </a:prstGeom>
        </p:spPr>
        <p:txBody>
          <a:bodyPr wrap="square">
            <a:spAutoFit/>
          </a:bodyPr>
          <a:lstStyle/>
          <a:p>
            <a:pPr marL="444500" indent="-342900" algn="just">
              <a:spcBef>
                <a:spcPts val="600"/>
              </a:spcBef>
              <a:spcAft>
                <a:spcPts val="600"/>
              </a:spcAft>
              <a:buFont typeface="Wingdings" pitchFamily="2" charset="2"/>
              <a:buChar char="§"/>
            </a:pPr>
            <a:r>
              <a:rPr lang="en-US" sz="2000" b="1" dirty="0" smtClean="0">
                <a:solidFill>
                  <a:srgbClr val="C00000"/>
                </a:solidFill>
                <a:latin typeface="Arial" pitchFamily="34" charset="0"/>
                <a:cs typeface="Arial" pitchFamily="34" charset="0"/>
              </a:rPr>
              <a:t>Zero-day exploit</a:t>
            </a:r>
            <a:r>
              <a:rPr lang="en-US" sz="2000" b="1" dirty="0" smtClean="0">
                <a:latin typeface="Arial" pitchFamily="34" charset="0"/>
                <a:cs typeface="Arial" pitchFamily="34" charset="0"/>
              </a:rPr>
              <a:t>:- </a:t>
            </a:r>
            <a:r>
              <a:rPr lang="en-US" sz="2000" dirty="0" smtClean="0">
                <a:latin typeface="Arial" pitchFamily="34" charset="0"/>
                <a:cs typeface="Arial" pitchFamily="34" charset="0"/>
              </a:rPr>
              <a:t>A </a:t>
            </a:r>
            <a:r>
              <a:rPr lang="en-US" sz="2000" dirty="0">
                <a:latin typeface="Arial" pitchFamily="34" charset="0"/>
                <a:cs typeface="Arial" pitchFamily="34" charset="0"/>
              </a:rPr>
              <a:t>vulnerability that is exploited before the software creator/vendor is even aware of its existence</a:t>
            </a:r>
            <a:r>
              <a:rPr lang="en-US" sz="2000" dirty="0" smtClean="0">
                <a:latin typeface="Arial" pitchFamily="34" charset="0"/>
                <a:cs typeface="Arial" pitchFamily="34" charset="0"/>
              </a:rPr>
              <a:t>.</a:t>
            </a:r>
            <a:endParaRPr lang="ar-YE" sz="2000" dirty="0" smtClean="0">
              <a:latin typeface="Arial" pitchFamily="34" charset="0"/>
              <a:cs typeface="Arial" pitchFamily="34" charset="0"/>
            </a:endParaRPr>
          </a:p>
          <a:p>
            <a:pPr marL="298450" marR="6985" indent="-285750" algn="just">
              <a:spcBef>
                <a:spcPts val="100"/>
              </a:spcBef>
              <a:buFont typeface="Arial" panose="020B0604020202020204" pitchFamily="34" charset="0"/>
              <a:buChar char="•"/>
            </a:pPr>
            <a:r>
              <a:rPr lang="en-US" sz="2000" spc="-15" dirty="0">
                <a:latin typeface="Carlito"/>
                <a:cs typeface="Carlito"/>
              </a:rPr>
              <a:t>Zero Day </a:t>
            </a:r>
            <a:r>
              <a:rPr lang="en-US" sz="2000" spc="-10" dirty="0">
                <a:latin typeface="Carlito"/>
                <a:cs typeface="Carlito"/>
              </a:rPr>
              <a:t>Exploitation commonly </a:t>
            </a:r>
            <a:r>
              <a:rPr lang="en-US" sz="2000" spc="-5" dirty="0">
                <a:latin typeface="Carlito"/>
                <a:cs typeface="Carlito"/>
              </a:rPr>
              <a:t>known </a:t>
            </a:r>
            <a:r>
              <a:rPr lang="en-US" sz="2000" dirty="0">
                <a:latin typeface="Carlito"/>
                <a:cs typeface="Carlito"/>
              </a:rPr>
              <a:t>as </a:t>
            </a:r>
            <a:r>
              <a:rPr lang="en-US" sz="2000" spc="-15" dirty="0">
                <a:latin typeface="Carlito"/>
                <a:cs typeface="Carlito"/>
              </a:rPr>
              <a:t>Zero-Day </a:t>
            </a:r>
            <a:r>
              <a:rPr lang="en-US" sz="2000" spc="-5" dirty="0">
                <a:latin typeface="Carlito"/>
                <a:cs typeface="Carlito"/>
              </a:rPr>
              <a:t>or </a:t>
            </a:r>
            <a:r>
              <a:rPr lang="en-US" sz="2000" spc="-10" dirty="0">
                <a:latin typeface="Carlito"/>
                <a:cs typeface="Carlito"/>
              </a:rPr>
              <a:t>0-Day </a:t>
            </a:r>
            <a:r>
              <a:rPr lang="en-US" sz="2000" spc="-5" dirty="0">
                <a:latin typeface="Carlito"/>
                <a:cs typeface="Carlito"/>
              </a:rPr>
              <a:t>is </a:t>
            </a:r>
            <a:r>
              <a:rPr lang="en-US" sz="2000" dirty="0">
                <a:latin typeface="Carlito"/>
                <a:cs typeface="Carlito"/>
              </a:rPr>
              <a:t>a </a:t>
            </a:r>
            <a:r>
              <a:rPr lang="en-US" sz="2000" spc="-5" dirty="0">
                <a:latin typeface="Carlito"/>
                <a:cs typeface="Carlito"/>
              </a:rPr>
              <a:t>vulnerability  in </a:t>
            </a:r>
            <a:r>
              <a:rPr lang="en-US" sz="2000" dirty="0">
                <a:latin typeface="Carlito"/>
                <a:cs typeface="Carlito"/>
              </a:rPr>
              <a:t>the </a:t>
            </a:r>
            <a:r>
              <a:rPr lang="en-US" sz="2000" spc="-10" dirty="0">
                <a:latin typeface="Carlito"/>
                <a:cs typeface="Carlito"/>
              </a:rPr>
              <a:t>computer software </a:t>
            </a:r>
            <a:r>
              <a:rPr lang="en-US" sz="2000" spc="-20" dirty="0">
                <a:latin typeface="Carlito"/>
                <a:cs typeface="Carlito"/>
              </a:rPr>
              <a:t>system </a:t>
            </a:r>
            <a:r>
              <a:rPr lang="en-US" sz="2000" spc="-5" dirty="0">
                <a:latin typeface="Carlito"/>
                <a:cs typeface="Carlito"/>
              </a:rPr>
              <a:t>that is known </a:t>
            </a:r>
            <a:r>
              <a:rPr lang="en-US" sz="2000" spc="-15" dirty="0">
                <a:latin typeface="Carlito"/>
                <a:cs typeface="Carlito"/>
              </a:rPr>
              <a:t>exactly </a:t>
            </a:r>
            <a:r>
              <a:rPr lang="en-US" sz="2000" spc="-5" dirty="0">
                <a:latin typeface="Carlito"/>
                <a:cs typeface="Carlito"/>
              </a:rPr>
              <a:t>on </a:t>
            </a:r>
            <a:r>
              <a:rPr lang="en-US" sz="2000" dirty="0">
                <a:latin typeface="Carlito"/>
                <a:cs typeface="Carlito"/>
              </a:rPr>
              <a:t>the same </a:t>
            </a:r>
            <a:r>
              <a:rPr lang="en-US" sz="2000" spc="-15" dirty="0">
                <a:latin typeface="Carlito"/>
                <a:cs typeface="Carlito"/>
              </a:rPr>
              <a:t>day </a:t>
            </a:r>
            <a:r>
              <a:rPr lang="en-US" sz="2000" dirty="0">
                <a:latin typeface="Carlito"/>
                <a:cs typeface="Carlito"/>
              </a:rPr>
              <a:t>when  the </a:t>
            </a:r>
            <a:r>
              <a:rPr lang="en-US" sz="2000" spc="-5" dirty="0">
                <a:latin typeface="Carlito"/>
                <a:cs typeface="Carlito"/>
              </a:rPr>
              <a:t>malicious </a:t>
            </a:r>
            <a:r>
              <a:rPr lang="en-US" sz="2000" spc="-15" dirty="0">
                <a:latin typeface="Carlito"/>
                <a:cs typeface="Carlito"/>
              </a:rPr>
              <a:t>attacks </a:t>
            </a:r>
            <a:r>
              <a:rPr lang="en-US" sz="2000" spc="-10" dirty="0">
                <a:latin typeface="Carlito"/>
                <a:cs typeface="Carlito"/>
              </a:rPr>
              <a:t>exploit </a:t>
            </a:r>
            <a:r>
              <a:rPr lang="en-US" sz="2000" spc="-5" dirty="0">
                <a:latin typeface="Carlito"/>
                <a:cs typeface="Carlito"/>
              </a:rPr>
              <a:t>that </a:t>
            </a:r>
            <a:r>
              <a:rPr lang="en-US" sz="2000" spc="-15" dirty="0">
                <a:latin typeface="Carlito"/>
                <a:cs typeface="Carlito"/>
              </a:rPr>
              <a:t>vulnerability. </a:t>
            </a:r>
          </a:p>
          <a:p>
            <a:pPr marL="298450" marR="6985" indent="-285750" algn="just">
              <a:spcBef>
                <a:spcPts val="100"/>
              </a:spcBef>
              <a:buFont typeface="Arial" panose="020B0604020202020204" pitchFamily="34" charset="0"/>
              <a:buChar char="•"/>
            </a:pPr>
            <a:r>
              <a:rPr lang="en-US" sz="2000" dirty="0">
                <a:latin typeface="Carlito"/>
                <a:cs typeface="Carlito"/>
              </a:rPr>
              <a:t>In </a:t>
            </a:r>
            <a:r>
              <a:rPr lang="en-US" sz="2000" spc="-5" dirty="0">
                <a:latin typeface="Carlito"/>
                <a:cs typeface="Carlito"/>
              </a:rPr>
              <a:t>this </a:t>
            </a:r>
            <a:r>
              <a:rPr lang="en-US" sz="2000" spc="-15" dirty="0">
                <a:latin typeface="Carlito"/>
                <a:cs typeface="Carlito"/>
              </a:rPr>
              <a:t>attack, </a:t>
            </a:r>
            <a:r>
              <a:rPr lang="en-US" sz="2000" spc="-10" dirty="0">
                <a:latin typeface="Carlito"/>
                <a:cs typeface="Carlito"/>
              </a:rPr>
              <a:t>there </a:t>
            </a:r>
            <a:r>
              <a:rPr lang="en-US" sz="2000" spc="-5" dirty="0">
                <a:latin typeface="Carlito"/>
                <a:cs typeface="Carlito"/>
              </a:rPr>
              <a:t>is almost  </a:t>
            </a:r>
            <a:r>
              <a:rPr lang="en-US" sz="2000" dirty="0">
                <a:latin typeface="Carlito"/>
                <a:cs typeface="Carlito"/>
              </a:rPr>
              <a:t>no </a:t>
            </a:r>
            <a:r>
              <a:rPr lang="en-US" sz="2000" spc="-5" dirty="0">
                <a:latin typeface="Carlito"/>
                <a:cs typeface="Carlito"/>
              </a:rPr>
              <a:t>time </a:t>
            </a:r>
            <a:r>
              <a:rPr lang="en-US" sz="2000" spc="-10" dirty="0">
                <a:latin typeface="Carlito"/>
                <a:cs typeface="Carlito"/>
              </a:rPr>
              <a:t>to patch </a:t>
            </a:r>
            <a:r>
              <a:rPr lang="en-US" sz="2000" dirty="0">
                <a:latin typeface="Carlito"/>
                <a:cs typeface="Carlito"/>
              </a:rPr>
              <a:t>up the </a:t>
            </a:r>
            <a:r>
              <a:rPr lang="en-US" sz="2000" spc="-5" dirty="0">
                <a:latin typeface="Carlito"/>
                <a:cs typeface="Carlito"/>
              </a:rPr>
              <a:t>vulnerability of </a:t>
            </a:r>
            <a:r>
              <a:rPr lang="en-US" sz="2000" dirty="0">
                <a:latin typeface="Carlito"/>
                <a:cs typeface="Carlito"/>
              </a:rPr>
              <a:t>the </a:t>
            </a:r>
            <a:r>
              <a:rPr lang="en-US" sz="2000" spc="-10" dirty="0">
                <a:latin typeface="Carlito"/>
                <a:cs typeface="Carlito"/>
              </a:rPr>
              <a:t>software </a:t>
            </a:r>
            <a:r>
              <a:rPr lang="en-US" sz="2000" spc="-5" dirty="0">
                <a:latin typeface="Carlito"/>
                <a:cs typeface="Carlito"/>
              </a:rPr>
              <a:t>because it </a:t>
            </a:r>
            <a:r>
              <a:rPr lang="en-US" sz="2000" spc="-10" dirty="0">
                <a:latin typeface="Carlito"/>
                <a:cs typeface="Carlito"/>
              </a:rPr>
              <a:t>was </a:t>
            </a:r>
            <a:r>
              <a:rPr lang="en-US" sz="2000" spc="-5" dirty="0">
                <a:latin typeface="Carlito"/>
                <a:cs typeface="Carlito"/>
              </a:rPr>
              <a:t>known </a:t>
            </a:r>
            <a:r>
              <a:rPr lang="en-US" sz="2000" spc="-15" dirty="0">
                <a:latin typeface="Carlito"/>
                <a:cs typeface="Carlito"/>
              </a:rPr>
              <a:t>at  </a:t>
            </a:r>
            <a:r>
              <a:rPr lang="en-US" sz="2000" dirty="0">
                <a:latin typeface="Carlito"/>
                <a:cs typeface="Carlito"/>
              </a:rPr>
              <a:t>the </a:t>
            </a:r>
            <a:r>
              <a:rPr lang="en-US" sz="2000" spc="-5" dirty="0">
                <a:latin typeface="Carlito"/>
                <a:cs typeface="Carlito"/>
              </a:rPr>
              <a:t>same time </a:t>
            </a:r>
            <a:r>
              <a:rPr lang="en-US" sz="2000" dirty="0">
                <a:latin typeface="Carlito"/>
                <a:cs typeface="Carlito"/>
              </a:rPr>
              <a:t>when the </a:t>
            </a:r>
            <a:r>
              <a:rPr lang="en-US" sz="2000" spc="-15" dirty="0">
                <a:latin typeface="Carlito"/>
                <a:cs typeface="Carlito"/>
              </a:rPr>
              <a:t>attack </a:t>
            </a:r>
            <a:r>
              <a:rPr lang="en-US" sz="2000" spc="-10" dirty="0">
                <a:latin typeface="Carlito"/>
                <a:cs typeface="Carlito"/>
              </a:rPr>
              <a:t>occurred, </a:t>
            </a:r>
            <a:r>
              <a:rPr lang="en-US" sz="2000" dirty="0">
                <a:latin typeface="Carlito"/>
                <a:cs typeface="Carlito"/>
              </a:rPr>
              <a:t>and no </a:t>
            </a:r>
            <a:r>
              <a:rPr lang="en-US" sz="2000" spc="-5" dirty="0">
                <a:latin typeface="Carlito"/>
                <a:cs typeface="Carlito"/>
              </a:rPr>
              <a:t>time </a:t>
            </a:r>
            <a:r>
              <a:rPr lang="en-US" sz="2000" spc="-10" dirty="0">
                <a:latin typeface="Carlito"/>
                <a:cs typeface="Carlito"/>
              </a:rPr>
              <a:t>was available </a:t>
            </a:r>
            <a:r>
              <a:rPr lang="en-US" sz="2000" spc="-15" dirty="0">
                <a:latin typeface="Carlito"/>
                <a:cs typeface="Carlito"/>
              </a:rPr>
              <a:t>for </a:t>
            </a:r>
            <a:r>
              <a:rPr lang="en-US" sz="2000" spc="-5" dirty="0">
                <a:latin typeface="Carlito"/>
                <a:cs typeface="Carlito"/>
              </a:rPr>
              <a:t>the  </a:t>
            </a:r>
            <a:r>
              <a:rPr lang="en-US" sz="2000" spc="-10" dirty="0">
                <a:latin typeface="Carlito"/>
                <a:cs typeface="Carlito"/>
              </a:rPr>
              <a:t>software </a:t>
            </a:r>
            <a:r>
              <a:rPr lang="en-US" sz="2000" spc="-5" dirty="0">
                <a:latin typeface="Carlito"/>
                <a:cs typeface="Carlito"/>
              </a:rPr>
              <a:t>engineers </a:t>
            </a:r>
            <a:r>
              <a:rPr lang="en-US" sz="2000" spc="-10" dirty="0">
                <a:latin typeface="Carlito"/>
                <a:cs typeface="Carlito"/>
              </a:rPr>
              <a:t>to tackle </a:t>
            </a:r>
            <a:r>
              <a:rPr lang="en-US" sz="2000" spc="-5" dirty="0">
                <a:latin typeface="Carlito"/>
                <a:cs typeface="Carlito"/>
              </a:rPr>
              <a:t>this</a:t>
            </a:r>
            <a:r>
              <a:rPr lang="en-US" sz="2000" spc="70" dirty="0">
                <a:latin typeface="Carlito"/>
                <a:cs typeface="Carlito"/>
              </a:rPr>
              <a:t> </a:t>
            </a:r>
            <a:r>
              <a:rPr lang="en-US" sz="2000" spc="-5" dirty="0">
                <a:latin typeface="Carlito"/>
                <a:cs typeface="Carlito"/>
              </a:rPr>
              <a:t>issue</a:t>
            </a:r>
            <a:r>
              <a:rPr lang="en-US" sz="2000" spc="-5" dirty="0" smtClean="0">
                <a:latin typeface="Carlito"/>
                <a:cs typeface="Carlito"/>
              </a:rPr>
              <a:t>.</a:t>
            </a:r>
            <a:endParaRPr lang="en-US" sz="2000" dirty="0">
              <a:latin typeface="Carlito"/>
              <a:cs typeface="Carlito"/>
            </a:endParaRPr>
          </a:p>
        </p:txBody>
      </p:sp>
      <p:pic>
        <p:nvPicPr>
          <p:cNvPr id="17" name="Picture 2" descr="What is a zero-day exploit? | Norton"/>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686" t="5580" r="2989" b="6024"/>
          <a:stretch/>
        </p:blipFill>
        <p:spPr bwMode="auto">
          <a:xfrm>
            <a:off x="6434098" y="1503891"/>
            <a:ext cx="5378074" cy="4462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925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Botnets</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45</a:t>
            </a:fld>
            <a:endParaRPr lang="en-US" dirty="0">
              <a:solidFill>
                <a:schemeClr val="tx1"/>
              </a:solidFill>
            </a:endParaRPr>
          </a:p>
        </p:txBody>
      </p:sp>
      <p:sp>
        <p:nvSpPr>
          <p:cNvPr id="16" name="مستطيل 8"/>
          <p:cNvSpPr/>
          <p:nvPr/>
        </p:nvSpPr>
        <p:spPr>
          <a:xfrm>
            <a:off x="798990" y="1784695"/>
            <a:ext cx="4570709" cy="3728649"/>
          </a:xfrm>
          <a:prstGeom prst="rect">
            <a:avLst/>
          </a:prstGeom>
        </p:spPr>
        <p:txBody>
          <a:bodyPr wrap="square">
            <a:spAutoFit/>
          </a:bodyPr>
          <a:lstStyle/>
          <a:p>
            <a:pPr marL="444500" indent="-342900" algn="just">
              <a:lnSpc>
                <a:spcPct val="150000"/>
              </a:lnSpc>
              <a:spcBef>
                <a:spcPts val="600"/>
              </a:spcBef>
              <a:spcAft>
                <a:spcPts val="600"/>
              </a:spcAft>
              <a:buFont typeface="Wingdings" pitchFamily="2" charset="2"/>
              <a:buChar char="§"/>
            </a:pPr>
            <a:r>
              <a:rPr lang="en-US" sz="2000" b="1" dirty="0" smtClean="0">
                <a:latin typeface="Arial" pitchFamily="34" charset="0"/>
                <a:cs typeface="Arial" pitchFamily="34" charset="0"/>
              </a:rPr>
              <a:t>Botnets:- </a:t>
            </a:r>
            <a:r>
              <a:rPr lang="en-US" sz="2000" dirty="0" smtClean="0">
                <a:latin typeface="Arial" pitchFamily="34" charset="0"/>
                <a:cs typeface="Arial" pitchFamily="34" charset="0"/>
              </a:rPr>
              <a:t>A </a:t>
            </a:r>
            <a:r>
              <a:rPr lang="en-US" sz="2000" dirty="0">
                <a:latin typeface="Arial" pitchFamily="34" charset="0"/>
                <a:cs typeface="Arial" pitchFamily="34" charset="0"/>
              </a:rPr>
              <a:t>botnet (a term derived from “robot network”) is a large, automated and distributed network of  </a:t>
            </a:r>
            <a:r>
              <a:rPr lang="en-US" sz="2000" dirty="0" smtClean="0">
                <a:latin typeface="Arial" pitchFamily="34" charset="0"/>
                <a:cs typeface="Arial" pitchFamily="34" charset="0"/>
              </a:rPr>
              <a:t>previously </a:t>
            </a:r>
            <a:r>
              <a:rPr lang="en-US" sz="2000" dirty="0">
                <a:latin typeface="Arial" pitchFamily="34" charset="0"/>
                <a:cs typeface="Arial" pitchFamily="34" charset="0"/>
              </a:rPr>
              <a:t>compromised computers that can be simultaneously controlled to launch large-scale attacks such as </a:t>
            </a:r>
            <a:r>
              <a:rPr lang="en-US" sz="2000" dirty="0" smtClean="0">
                <a:latin typeface="Arial" pitchFamily="34" charset="0"/>
                <a:cs typeface="Arial" pitchFamily="34" charset="0"/>
              </a:rPr>
              <a:t>denial-of-service </a:t>
            </a:r>
            <a:r>
              <a:rPr lang="en-US" sz="2000" dirty="0">
                <a:latin typeface="Arial" pitchFamily="34" charset="0"/>
                <a:cs typeface="Arial" pitchFamily="34" charset="0"/>
              </a:rPr>
              <a:t>(</a:t>
            </a:r>
            <a:r>
              <a:rPr lang="en-US" sz="2000" dirty="0" err="1">
                <a:latin typeface="Arial" pitchFamily="34" charset="0"/>
                <a:cs typeface="Arial" pitchFamily="34" charset="0"/>
              </a:rPr>
              <a:t>DoS</a:t>
            </a:r>
            <a:r>
              <a:rPr lang="en-US" sz="2000" dirty="0">
                <a:latin typeface="Arial" pitchFamily="34" charset="0"/>
                <a:cs typeface="Arial" pitchFamily="34" charset="0"/>
              </a:rPr>
              <a:t>).</a:t>
            </a:r>
          </a:p>
        </p:txBody>
      </p:sp>
      <p:pic>
        <p:nvPicPr>
          <p:cNvPr id="17" name="Picture 2" descr="Securelist | The economics of Botnets | Securelist"/>
          <p:cNvPicPr>
            <a:picLocks noChangeAspect="1" noChangeArrowheads="1"/>
          </p:cNvPicPr>
          <p:nvPr/>
        </p:nvPicPr>
        <p:blipFill rotWithShape="1">
          <a:blip r:embed="rId5">
            <a:extLst>
              <a:ext uri="{28A0092B-C50C-407E-A947-70E740481C1C}">
                <a14:useLocalDpi xmlns:a14="http://schemas.microsoft.com/office/drawing/2010/main" val="0"/>
              </a:ext>
            </a:extLst>
          </a:blip>
          <a:srcRect t="6302"/>
          <a:stretch/>
        </p:blipFill>
        <p:spPr bwMode="auto">
          <a:xfrm>
            <a:off x="5447723" y="1975104"/>
            <a:ext cx="6273258" cy="353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1871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Vulnerabilities</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46</a:t>
            </a:fld>
            <a:endParaRPr lang="en-US" dirty="0">
              <a:solidFill>
                <a:schemeClr val="tx1"/>
              </a:solidFill>
            </a:endParaRPr>
          </a:p>
        </p:txBody>
      </p:sp>
      <p:sp>
        <p:nvSpPr>
          <p:cNvPr id="16" name="TextBox 6"/>
          <p:cNvSpPr txBox="1">
            <a:spLocks noChangeArrowheads="1"/>
          </p:cNvSpPr>
          <p:nvPr/>
        </p:nvSpPr>
        <p:spPr bwMode="auto">
          <a:xfrm>
            <a:off x="1059749" y="1209369"/>
            <a:ext cx="10484551"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pPr>
            <a:r>
              <a:rPr lang="en-US" sz="2000" b="1" dirty="0">
                <a:solidFill>
                  <a:srgbClr val="CE7408"/>
                </a:solidFill>
              </a:rPr>
              <a:t>Vulnerabilities</a:t>
            </a:r>
            <a:r>
              <a:rPr lang="en-US" sz="2000" dirty="0"/>
              <a:t> are the gaps or weaknesses in a system that make threats possible and tempt threat actors to exploit them.</a:t>
            </a:r>
          </a:p>
          <a:p>
            <a:pPr>
              <a:lnSpc>
                <a:spcPct val="150000"/>
              </a:lnSpc>
            </a:pPr>
            <a:r>
              <a:rPr lang="en-US" sz="2000" dirty="0"/>
              <a:t>Types of vulnerabilities in network security include but are not limited </a:t>
            </a:r>
            <a:r>
              <a:rPr lang="en-US" sz="2000" dirty="0" smtClean="0"/>
              <a:t>to</a:t>
            </a:r>
            <a:endParaRPr lang="ar-YE" sz="2000" dirty="0" smtClean="0"/>
          </a:p>
          <a:p>
            <a:pPr marL="723900" indent="-342900">
              <a:lnSpc>
                <a:spcPct val="150000"/>
              </a:lnSpc>
              <a:buFont typeface="Wingdings" pitchFamily="2" charset="2"/>
              <a:buChar char="Ø"/>
            </a:pPr>
            <a:r>
              <a:rPr lang="en-US" sz="2000" dirty="0" smtClean="0"/>
              <a:t>SQL </a:t>
            </a:r>
            <a:r>
              <a:rPr lang="en-US" sz="2000" dirty="0"/>
              <a:t>injections, </a:t>
            </a:r>
            <a:endParaRPr lang="ar-YE" sz="2000" dirty="0" smtClean="0"/>
          </a:p>
          <a:p>
            <a:pPr marL="723900" indent="-342900">
              <a:lnSpc>
                <a:spcPct val="150000"/>
              </a:lnSpc>
              <a:buFont typeface="Wingdings" pitchFamily="2" charset="2"/>
              <a:buChar char="Ø"/>
            </a:pPr>
            <a:r>
              <a:rPr lang="en-US" sz="2000" dirty="0" smtClean="0"/>
              <a:t>server </a:t>
            </a:r>
            <a:r>
              <a:rPr lang="en-US" sz="2000" dirty="0"/>
              <a:t>misconfigurations, </a:t>
            </a:r>
            <a:endParaRPr lang="ar-YE" sz="2000" dirty="0" smtClean="0"/>
          </a:p>
          <a:p>
            <a:pPr marL="723900" indent="-342900">
              <a:lnSpc>
                <a:spcPct val="150000"/>
              </a:lnSpc>
              <a:buFont typeface="Wingdings" pitchFamily="2" charset="2"/>
              <a:buChar char="Ø"/>
            </a:pPr>
            <a:r>
              <a:rPr lang="en-US" sz="2000" dirty="0" smtClean="0"/>
              <a:t>cross-site </a:t>
            </a:r>
            <a:r>
              <a:rPr lang="en-US" sz="2000" dirty="0"/>
              <a:t>scripting, </a:t>
            </a:r>
            <a:endParaRPr lang="ar-YE" sz="2000" dirty="0" smtClean="0"/>
          </a:p>
          <a:p>
            <a:pPr marL="723900" indent="-342900">
              <a:lnSpc>
                <a:spcPct val="150000"/>
              </a:lnSpc>
              <a:buFont typeface="Wingdings" pitchFamily="2" charset="2"/>
              <a:buChar char="Ø"/>
            </a:pPr>
            <a:r>
              <a:rPr lang="en-US" sz="2000" dirty="0" smtClean="0"/>
              <a:t>and </a:t>
            </a:r>
            <a:r>
              <a:rPr lang="en-US" sz="2000" dirty="0"/>
              <a:t>transmitting sensitive data in a non-encrypted plain text </a:t>
            </a:r>
            <a:r>
              <a:rPr lang="en-US" sz="2000" dirty="0" smtClean="0"/>
              <a:t>format.</a:t>
            </a:r>
            <a:endParaRPr lang="ar-YE" sz="2000" dirty="0"/>
          </a:p>
          <a:p>
            <a:pPr>
              <a:lnSpc>
                <a:spcPct val="150000"/>
              </a:lnSpc>
            </a:pPr>
            <a:r>
              <a:rPr lang="en-US" sz="2000" dirty="0" smtClean="0"/>
              <a:t>Some </a:t>
            </a:r>
            <a:r>
              <a:rPr lang="en-US" sz="2000" dirty="0"/>
              <a:t>of the most common network vulnerabilities include the following gaps in your application security: when applications are not kept up-to-date, tested, and patched, the doors are open to code injection, cross-site scripting, insecure direct object references, and much more.</a:t>
            </a:r>
          </a:p>
        </p:txBody>
      </p:sp>
    </p:spTree>
    <p:extLst>
      <p:ext uri="{BB962C8B-B14F-4D97-AF65-F5344CB8AC3E}">
        <p14:creationId xmlns:p14="http://schemas.microsoft.com/office/powerpoint/2010/main" val="67184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Self-Assignment</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47</a:t>
            </a:fld>
            <a:endParaRPr lang="en-US" dirty="0">
              <a:solidFill>
                <a:schemeClr val="tx1"/>
              </a:solidFill>
            </a:endParaRPr>
          </a:p>
        </p:txBody>
      </p:sp>
      <p:sp>
        <p:nvSpPr>
          <p:cNvPr id="16" name="TextBox 6"/>
          <p:cNvSpPr txBox="1">
            <a:spLocks noChangeArrowheads="1"/>
          </p:cNvSpPr>
          <p:nvPr/>
        </p:nvSpPr>
        <p:spPr bwMode="auto">
          <a:xfrm>
            <a:off x="1261912" y="1814345"/>
            <a:ext cx="8416938"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285750" indent="-285750">
              <a:lnSpc>
                <a:spcPct val="150000"/>
              </a:lnSpc>
              <a:buFont typeface="Arial" pitchFamily="34" charset="0"/>
              <a:buChar char="•"/>
            </a:pPr>
            <a:r>
              <a:rPr lang="en-US" sz="2000" spc="-105" dirty="0" smtClean="0">
                <a:cs typeface="+mn-cs"/>
              </a:rPr>
              <a:t>C</a:t>
            </a:r>
            <a:r>
              <a:rPr lang="en-US" sz="2000" spc="85" dirty="0" smtClean="0">
                <a:cs typeface="+mn-cs"/>
              </a:rPr>
              <a:t>r</a:t>
            </a:r>
            <a:r>
              <a:rPr lang="en-US" sz="2000" spc="-60" dirty="0" smtClean="0">
                <a:cs typeface="+mn-cs"/>
              </a:rPr>
              <a:t>ypto</a:t>
            </a:r>
            <a:r>
              <a:rPr lang="en-US" sz="2000" spc="-100" dirty="0" smtClean="0">
                <a:cs typeface="+mn-cs"/>
              </a:rPr>
              <a:t>-</a:t>
            </a:r>
            <a:r>
              <a:rPr lang="en-US" sz="2000" spc="-170" dirty="0" smtClean="0">
                <a:cs typeface="+mn-cs"/>
              </a:rPr>
              <a:t>ja</a:t>
            </a:r>
            <a:r>
              <a:rPr lang="en-US" sz="2000" spc="-260" dirty="0" smtClean="0">
                <a:cs typeface="+mn-cs"/>
              </a:rPr>
              <a:t>c</a:t>
            </a:r>
            <a:r>
              <a:rPr lang="en-US" sz="2000" spc="-150" dirty="0" smtClean="0">
                <a:cs typeface="+mn-cs"/>
              </a:rPr>
              <a:t>king</a:t>
            </a:r>
            <a:endParaRPr lang="ar-YE" sz="2000" spc="-150" dirty="0" smtClean="0">
              <a:cs typeface="+mn-cs"/>
            </a:endParaRPr>
          </a:p>
          <a:p>
            <a:pPr marL="285750" indent="-285750">
              <a:lnSpc>
                <a:spcPct val="150000"/>
              </a:lnSpc>
              <a:buFont typeface="Arial" pitchFamily="34" charset="0"/>
              <a:buChar char="•"/>
            </a:pPr>
            <a:r>
              <a:rPr lang="en-US" sz="2000" spc="-130" dirty="0" smtClean="0">
                <a:cs typeface="+mn-cs"/>
              </a:rPr>
              <a:t>Spamming</a:t>
            </a:r>
            <a:endParaRPr lang="ar-YE" sz="2000" spc="-130" dirty="0" smtClean="0">
              <a:cs typeface="+mn-cs"/>
            </a:endParaRPr>
          </a:p>
          <a:p>
            <a:pPr marL="285750" indent="-285750">
              <a:lnSpc>
                <a:spcPct val="150000"/>
              </a:lnSpc>
              <a:buFont typeface="Arial" pitchFamily="34" charset="0"/>
              <a:buChar char="•"/>
            </a:pPr>
            <a:r>
              <a:rPr lang="en-US" sz="2000" spc="-120" dirty="0">
                <a:cs typeface="+mn-cs"/>
              </a:rPr>
              <a:t>Digital </a:t>
            </a:r>
            <a:r>
              <a:rPr lang="en-US" sz="2000" spc="-40" dirty="0">
                <a:cs typeface="+mn-cs"/>
              </a:rPr>
              <a:t>Property</a:t>
            </a:r>
            <a:r>
              <a:rPr lang="en-US" sz="2000" spc="130" dirty="0">
                <a:cs typeface="+mn-cs"/>
              </a:rPr>
              <a:t> </a:t>
            </a:r>
            <a:r>
              <a:rPr lang="en-US" sz="2000" spc="-75" dirty="0" smtClean="0">
                <a:cs typeface="+mn-cs"/>
              </a:rPr>
              <a:t>Misappropriation</a:t>
            </a:r>
            <a:endParaRPr lang="ar-YE" sz="2000" spc="-75" dirty="0" smtClean="0">
              <a:cs typeface="+mn-cs"/>
            </a:endParaRPr>
          </a:p>
          <a:p>
            <a:pPr marL="285750" indent="-285750">
              <a:lnSpc>
                <a:spcPct val="150000"/>
              </a:lnSpc>
              <a:buFont typeface="Arial" pitchFamily="34" charset="0"/>
              <a:buChar char="•"/>
            </a:pPr>
            <a:r>
              <a:rPr lang="en-US" sz="2000" spc="-120" dirty="0" smtClean="0">
                <a:cs typeface="+mn-cs"/>
              </a:rPr>
              <a:t>Digital</a:t>
            </a:r>
            <a:r>
              <a:rPr lang="en-US" sz="2000" spc="-60" dirty="0" smtClean="0">
                <a:cs typeface="+mn-cs"/>
              </a:rPr>
              <a:t> </a:t>
            </a:r>
            <a:r>
              <a:rPr lang="en-US" sz="2000" spc="-165" dirty="0" smtClean="0">
                <a:cs typeface="+mn-cs"/>
              </a:rPr>
              <a:t>Vandalism</a:t>
            </a:r>
            <a:endParaRPr lang="ar-YE" sz="2000" spc="-165" dirty="0" smtClean="0">
              <a:cs typeface="+mn-cs"/>
            </a:endParaRPr>
          </a:p>
          <a:p>
            <a:pPr marL="285750" indent="-285750">
              <a:lnSpc>
                <a:spcPct val="150000"/>
              </a:lnSpc>
              <a:buFont typeface="Arial" pitchFamily="34" charset="0"/>
              <a:buChar char="•"/>
            </a:pPr>
            <a:r>
              <a:rPr lang="en-US" sz="2000" spc="-135" dirty="0" err="1" smtClean="0">
                <a:cs typeface="+mn-cs"/>
              </a:rPr>
              <a:t>Cyberstalking</a:t>
            </a:r>
            <a:endParaRPr lang="ar-YE" sz="2000" spc="-135" dirty="0" smtClean="0">
              <a:cs typeface="+mn-cs"/>
            </a:endParaRPr>
          </a:p>
          <a:p>
            <a:pPr marL="285750" indent="-285750">
              <a:lnSpc>
                <a:spcPct val="150000"/>
              </a:lnSpc>
              <a:buFont typeface="Arial" pitchFamily="34" charset="0"/>
              <a:buChar char="•"/>
            </a:pPr>
            <a:r>
              <a:rPr lang="en-US" sz="2000" spc="-145" dirty="0">
                <a:cs typeface="+mn-cs"/>
              </a:rPr>
              <a:t>Cybe</a:t>
            </a:r>
            <a:r>
              <a:rPr lang="en-US" sz="2000" spc="-90" dirty="0">
                <a:cs typeface="+mn-cs"/>
              </a:rPr>
              <a:t>r</a:t>
            </a:r>
            <a:r>
              <a:rPr lang="en-US" sz="2000" spc="-5" dirty="0">
                <a:cs typeface="+mn-cs"/>
              </a:rPr>
              <a:t> </a:t>
            </a:r>
            <a:r>
              <a:rPr lang="en-US" sz="2000" spc="-30" dirty="0">
                <a:cs typeface="+mn-cs"/>
              </a:rPr>
              <a:t>F</a:t>
            </a:r>
            <a:r>
              <a:rPr lang="en-US" sz="2000" spc="-80" dirty="0">
                <a:cs typeface="+mn-cs"/>
              </a:rPr>
              <a:t>raud</a:t>
            </a:r>
            <a:r>
              <a:rPr lang="en-US" sz="2000" spc="-65" dirty="0">
                <a:cs typeface="+mn-cs"/>
              </a:rPr>
              <a:t>s</a:t>
            </a:r>
            <a:r>
              <a:rPr lang="en-US" sz="2000" spc="-5" dirty="0">
                <a:cs typeface="+mn-cs"/>
              </a:rPr>
              <a:t> </a:t>
            </a:r>
            <a:r>
              <a:rPr lang="en-US" sz="2000" spc="-235" dirty="0" smtClean="0">
                <a:cs typeface="+mn-cs"/>
              </a:rPr>
              <a:t>&amp;</a:t>
            </a:r>
            <a:r>
              <a:rPr lang="ar-YE" sz="2000" dirty="0" smtClean="0">
                <a:cs typeface="+mn-cs"/>
              </a:rPr>
              <a:t> </a:t>
            </a:r>
            <a:r>
              <a:rPr lang="en-US" sz="2000" spc="-155" dirty="0" smtClean="0">
                <a:cs typeface="+mn-cs"/>
              </a:rPr>
              <a:t>F</a:t>
            </a:r>
            <a:r>
              <a:rPr lang="en-US" sz="2000" spc="-70" dirty="0" smtClean="0">
                <a:cs typeface="+mn-cs"/>
              </a:rPr>
              <a:t>or</a:t>
            </a:r>
            <a:r>
              <a:rPr lang="en-US" sz="2000" spc="-15" dirty="0" smtClean="0">
                <a:cs typeface="+mn-cs"/>
              </a:rPr>
              <a:t>g</a:t>
            </a:r>
            <a:r>
              <a:rPr lang="en-US" sz="2000" spc="-75" dirty="0" smtClean="0">
                <a:cs typeface="+mn-cs"/>
              </a:rPr>
              <a:t>e</a:t>
            </a:r>
            <a:r>
              <a:rPr lang="en-US" sz="2000" spc="80" dirty="0" smtClean="0">
                <a:cs typeface="+mn-cs"/>
              </a:rPr>
              <a:t>r</a:t>
            </a:r>
            <a:r>
              <a:rPr lang="en-US" sz="2000" spc="-405" dirty="0" smtClean="0">
                <a:cs typeface="+mn-cs"/>
              </a:rPr>
              <a:t>y</a:t>
            </a:r>
            <a:endParaRPr lang="en-US" sz="2000" dirty="0">
              <a:cs typeface="+mn-cs"/>
            </a:endParaRPr>
          </a:p>
        </p:txBody>
      </p:sp>
    </p:spTree>
    <p:extLst>
      <p:ext uri="{BB962C8B-B14F-4D97-AF65-F5344CB8AC3E}">
        <p14:creationId xmlns:p14="http://schemas.microsoft.com/office/powerpoint/2010/main" val="392517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a:latin typeface="Agency FB" panose="020B0503020202020204" pitchFamily="34" charset="0"/>
                <a:cs typeface="Arial" panose="020B0604020202020204" pitchFamily="34" charset="0"/>
              </a:rPr>
              <a:t>Quiz, ex.</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48</a:t>
            </a:fld>
            <a:endParaRPr lang="en-US" dirty="0">
              <a:solidFill>
                <a:schemeClr val="tx1"/>
              </a:solidFill>
            </a:endParaRPr>
          </a:p>
        </p:txBody>
      </p:sp>
      <p:sp>
        <p:nvSpPr>
          <p:cNvPr id="16" name="Rectangle 15"/>
          <p:cNvSpPr/>
          <p:nvPr/>
        </p:nvSpPr>
        <p:spPr>
          <a:xfrm>
            <a:off x="1178544" y="1757043"/>
            <a:ext cx="10392600" cy="2155847"/>
          </a:xfrm>
          <a:prstGeom prst="rect">
            <a:avLst/>
          </a:prstGeom>
        </p:spPr>
        <p:txBody>
          <a:bodyPr wrap="square">
            <a:spAutoFit/>
          </a:bodyPr>
          <a:lstStyle/>
          <a:p>
            <a:pPr marL="342900" lvl="0" indent="-342900" algn="just">
              <a:lnSpc>
                <a:spcPct val="107000"/>
              </a:lnSpc>
              <a:buFont typeface="+mj-lt"/>
              <a:buAutoNum type="arabi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In ………………………………………….., the digitally stored documents are forged to form the counterfeit documents. This crime is increased during the recent years due to the availability of high-tech devices like computer software, printers, scanners, cameras, and other tools.</a:t>
            </a:r>
          </a:p>
          <a:p>
            <a:pPr marL="719138" lvl="0" indent="-342900" algn="just">
              <a:lnSpc>
                <a:spcPct val="106000"/>
              </a:lnSpc>
              <a:spcAft>
                <a:spcPts val="0"/>
              </a:spcAft>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cyber frauds and forgery</a:t>
            </a:r>
            <a:endParaRPr lang="en-US" dirty="0"/>
          </a:p>
          <a:p>
            <a:pPr marL="719138" lvl="0" indent="-342900" algn="just">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digital property misappropriation</a:t>
            </a:r>
            <a:endParaRPr lang="en-US" dirty="0"/>
          </a:p>
          <a:p>
            <a:pPr marL="719138" lvl="0" indent="-342900" algn="just">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zero-day exploitation</a:t>
            </a:r>
            <a:endParaRPr lang="en-US" dirty="0"/>
          </a:p>
          <a:p>
            <a:pPr marL="719138" lvl="0" indent="-342900" algn="just">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spamming</a:t>
            </a:r>
            <a:endParaRPr lang="en-US" dirty="0">
              <a:effectLst/>
            </a:endParaRPr>
          </a:p>
        </p:txBody>
      </p:sp>
      <p:sp>
        <p:nvSpPr>
          <p:cNvPr id="17" name="Rectangle 16"/>
          <p:cNvSpPr/>
          <p:nvPr/>
        </p:nvSpPr>
        <p:spPr>
          <a:xfrm>
            <a:off x="1113958" y="3975724"/>
            <a:ext cx="10323074" cy="1563120"/>
          </a:xfrm>
          <a:prstGeom prst="rect">
            <a:avLst/>
          </a:prstGeom>
        </p:spPr>
        <p:txBody>
          <a:bodyPr wrap="square">
            <a:spAutoFit/>
          </a:bodyPr>
          <a:lstStyle/>
          <a:p>
            <a:pPr lvl="0">
              <a:lnSpc>
                <a:spcPct val="107000"/>
              </a:lnSpc>
              <a:tabLst>
                <a:tab pos="2000250" algn="l"/>
              </a:tabLst>
            </a:pPr>
            <a:r>
              <a:rPr lang="en-US" dirty="0" smtClean="0">
                <a:latin typeface="Calibri" panose="020F0502020204030204" pitchFamily="34" charset="0"/>
                <a:ea typeface="Calibri" panose="020F0502020204030204" pitchFamily="34" charset="0"/>
                <a:cs typeface="Arial" panose="020B0604020202020204" pitchFamily="34" charset="0"/>
              </a:rPr>
              <a:t>2.    The </a:t>
            </a:r>
            <a:r>
              <a:rPr lang="en-US" dirty="0">
                <a:latin typeface="Calibri" panose="020F0502020204030204" pitchFamily="34" charset="0"/>
                <a:ea typeface="Calibri" panose="020F0502020204030204" pitchFamily="34" charset="0"/>
                <a:cs typeface="Arial" panose="020B0604020202020204" pitchFamily="34" charset="0"/>
              </a:rPr>
              <a:t>impact of ……………………………….in Asian countries is very high due to the traditional social structures.</a:t>
            </a:r>
          </a:p>
          <a:p>
            <a:pPr marL="804863" lvl="0" indent="-342900">
              <a:lnSpc>
                <a:spcPct val="106000"/>
              </a:lnSpc>
              <a:spcAft>
                <a:spcPts val="0"/>
              </a:spcAft>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cyber terrorism</a:t>
            </a:r>
            <a:endParaRPr lang="en-US" dirty="0"/>
          </a:p>
          <a:p>
            <a:pPr marL="804863" lvl="0" indent="-342900">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digital property misappropriation</a:t>
            </a:r>
            <a:endParaRPr lang="en-US" dirty="0"/>
          </a:p>
          <a:p>
            <a:pPr marL="804863" lvl="0" indent="-342900">
              <a:lnSpc>
                <a:spcPct val="106000"/>
              </a:lnSpc>
              <a:buFont typeface="+mj-lt"/>
              <a:buAutoNum type="alphaUcPeriod"/>
              <a:tabLst>
                <a:tab pos="2000250" algn="l"/>
              </a:tabLst>
            </a:pPr>
            <a:r>
              <a:rPr lang="en-US" dirty="0" err="1">
                <a:latin typeface="Calibri" panose="020F0502020204030204" pitchFamily="34" charset="0"/>
                <a:ea typeface="Calibri" panose="020F0502020204030204" pitchFamily="34" charset="0"/>
                <a:cs typeface="Arial" panose="020B0604020202020204" pitchFamily="34" charset="0"/>
              </a:rPr>
              <a:t>cyberstalking</a:t>
            </a:r>
            <a:endParaRPr lang="en-US" dirty="0"/>
          </a:p>
          <a:p>
            <a:pPr marL="804863" lvl="0" indent="-342900">
              <a:lnSpc>
                <a:spcPct val="106000"/>
              </a:lnSpc>
              <a:buFont typeface="+mj-lt"/>
              <a:buAutoNum type="alphaUcPeriod"/>
              <a:tabLst>
                <a:tab pos="2000250" algn="l"/>
              </a:tabLst>
            </a:pPr>
            <a:r>
              <a:rPr lang="en-US" dirty="0">
                <a:latin typeface="Calibri" panose="020F0502020204030204" pitchFamily="34" charset="0"/>
                <a:ea typeface="Calibri" panose="020F0502020204030204" pitchFamily="34" charset="0"/>
                <a:cs typeface="Arial" panose="020B0604020202020204" pitchFamily="34" charset="0"/>
              </a:rPr>
              <a:t>Spamming</a:t>
            </a:r>
            <a:endParaRPr lang="en-US" dirty="0">
              <a:effectLst/>
            </a:endParaRPr>
          </a:p>
        </p:txBody>
      </p:sp>
    </p:spTree>
    <p:extLst>
      <p:ext uri="{BB962C8B-B14F-4D97-AF65-F5344CB8AC3E}">
        <p14:creationId xmlns:p14="http://schemas.microsoft.com/office/powerpoint/2010/main" val="1666850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err="1">
                <a:latin typeface="Agency FB" panose="020B0503020202020204" pitchFamily="34" charset="0"/>
                <a:cs typeface="Arial" panose="020B0604020202020204" pitchFamily="34" charset="0"/>
              </a:rPr>
              <a:t>Keylogger</a:t>
            </a:r>
            <a:endParaRPr lang="en-US" sz="3200" b="1" dirty="0">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66759" y="6410700"/>
            <a:ext cx="548638" cy="306648"/>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schemeClr val="tx1"/>
                </a:solidFill>
              </a:rPr>
              <a:pPr algn="ctr"/>
              <a:t>49</a:t>
            </a:fld>
            <a:endParaRPr lang="en-US" dirty="0">
              <a:solidFill>
                <a:schemeClr val="tx1"/>
              </a:solidFill>
            </a:endParaRPr>
          </a:p>
        </p:txBody>
      </p:sp>
      <p:sp>
        <p:nvSpPr>
          <p:cNvPr id="16" name="Rectangle 15"/>
          <p:cNvSpPr/>
          <p:nvPr/>
        </p:nvSpPr>
        <p:spPr>
          <a:xfrm>
            <a:off x="1080070" y="1686703"/>
            <a:ext cx="10392600" cy="2031325"/>
          </a:xfrm>
          <a:prstGeom prst="rect">
            <a:avLst/>
          </a:prstGeom>
        </p:spPr>
        <p:txBody>
          <a:bodyPr wrap="square">
            <a:spAutoFit/>
          </a:bodyPr>
          <a:lstStyle/>
          <a:p>
            <a:pPr lvl="0" algn="just"/>
            <a:r>
              <a:rPr lang="en-US" dirty="0" smtClean="0"/>
              <a:t>3.   </a:t>
            </a:r>
            <a:r>
              <a:rPr lang="en-US" dirty="0" err="1" smtClean="0"/>
              <a:t>Cyberstalking</a:t>
            </a:r>
            <a:r>
              <a:rPr lang="en-US" dirty="0" smtClean="0"/>
              <a:t> </a:t>
            </a:r>
            <a:r>
              <a:rPr lang="en-US" dirty="0"/>
              <a:t>is a systematic approach of …………………..done through email, phones, SMS, chats, and other forms of communication. The main components used in the communication to threaten the targeted entity include defaming, false allegations, slandering, and other forms of blackmailing. </a:t>
            </a:r>
          </a:p>
          <a:p>
            <a:pPr marL="622300" lvl="0" indent="-342900" algn="just">
              <a:buFont typeface="+mj-lt"/>
              <a:buAutoNum type="alphaUcPeriod"/>
            </a:pPr>
            <a:r>
              <a:rPr lang="en-US" dirty="0"/>
              <a:t>cyber terrorism</a:t>
            </a:r>
          </a:p>
          <a:p>
            <a:pPr marL="622300" lvl="0" indent="-342900" algn="just">
              <a:buFont typeface="+mj-lt"/>
              <a:buAutoNum type="alphaUcPeriod"/>
            </a:pPr>
            <a:r>
              <a:rPr lang="en-US" dirty="0"/>
              <a:t>digital property misappropriation</a:t>
            </a:r>
          </a:p>
          <a:p>
            <a:pPr marL="622300" lvl="0" indent="-342900" algn="just">
              <a:buFont typeface="+mj-lt"/>
              <a:buAutoNum type="alphaUcPeriod"/>
            </a:pPr>
            <a:r>
              <a:rPr lang="en-US" dirty="0"/>
              <a:t>zero-day exploitation</a:t>
            </a:r>
          </a:p>
          <a:p>
            <a:pPr marL="622300" lvl="0" indent="-342900" algn="just">
              <a:buFont typeface="+mj-lt"/>
              <a:buAutoNum type="alphaUcPeriod"/>
            </a:pPr>
            <a:r>
              <a:rPr lang="en-US" dirty="0"/>
              <a:t>harassing</a:t>
            </a:r>
            <a:endParaRPr lang="en-US" dirty="0">
              <a:effectLst/>
            </a:endParaRPr>
          </a:p>
        </p:txBody>
      </p:sp>
      <p:sp>
        <p:nvSpPr>
          <p:cNvPr id="17" name="Rectangle 16"/>
          <p:cNvSpPr/>
          <p:nvPr/>
        </p:nvSpPr>
        <p:spPr>
          <a:xfrm>
            <a:off x="1015484" y="3905384"/>
            <a:ext cx="10323074" cy="1754326"/>
          </a:xfrm>
          <a:prstGeom prst="rect">
            <a:avLst/>
          </a:prstGeom>
        </p:spPr>
        <p:txBody>
          <a:bodyPr wrap="square">
            <a:spAutoFit/>
          </a:bodyPr>
          <a:lstStyle/>
          <a:p>
            <a:pPr lvl="0" algn="just"/>
            <a:r>
              <a:rPr lang="en-US" dirty="0" smtClean="0"/>
              <a:t>4.     In </a:t>
            </a:r>
            <a:r>
              <a:rPr lang="en-US" dirty="0"/>
              <a:t>the ………………………. attack the malware either remove the useful data from the websites or manipulate the information in such a way that the meaning of the information is reversed.</a:t>
            </a:r>
          </a:p>
          <a:p>
            <a:pPr marL="719138" lvl="0" indent="-342900" algn="just">
              <a:buFont typeface="+mj-lt"/>
              <a:buAutoNum type="alphaUcPeriod"/>
            </a:pPr>
            <a:r>
              <a:rPr lang="en-US" dirty="0"/>
              <a:t>cyber terrorism</a:t>
            </a:r>
          </a:p>
          <a:p>
            <a:pPr marL="719138" lvl="0" indent="-342900" algn="just">
              <a:buFont typeface="+mj-lt"/>
              <a:buAutoNum type="alphaUcPeriod"/>
            </a:pPr>
            <a:r>
              <a:rPr lang="en-US" dirty="0"/>
              <a:t>digital property misappropriation</a:t>
            </a:r>
          </a:p>
          <a:p>
            <a:pPr marL="719138" lvl="0" indent="-342900" algn="just">
              <a:buFont typeface="+mj-lt"/>
              <a:buAutoNum type="alphaUcPeriod"/>
            </a:pPr>
            <a:r>
              <a:rPr lang="en-US" dirty="0"/>
              <a:t>zero-day exploitation</a:t>
            </a:r>
          </a:p>
          <a:p>
            <a:pPr marL="719138" lvl="0" indent="-342900" algn="just">
              <a:buFont typeface="+mj-lt"/>
              <a:buAutoNum type="alphaUcPeriod"/>
            </a:pPr>
            <a:r>
              <a:rPr lang="en-US" dirty="0"/>
              <a:t>digital vandalism</a:t>
            </a:r>
            <a:endParaRPr lang="en-US" dirty="0">
              <a:effectLst/>
            </a:endParaRPr>
          </a:p>
        </p:txBody>
      </p:sp>
    </p:spTree>
    <p:extLst>
      <p:ext uri="{BB962C8B-B14F-4D97-AF65-F5344CB8AC3E}">
        <p14:creationId xmlns:p14="http://schemas.microsoft.com/office/powerpoint/2010/main" val="732147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156602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9575</TotalTime>
  <Words>4373</Words>
  <Application>Microsoft Office PowerPoint</Application>
  <PresentationFormat>Widescreen</PresentationFormat>
  <Paragraphs>575</Paragraphs>
  <Slides>50</Slides>
  <Notes>49</Notes>
  <HiddenSlides>0</HiddenSlides>
  <MMClips>0</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50</vt:i4>
      </vt:variant>
    </vt:vector>
  </HeadingPairs>
  <TitlesOfParts>
    <vt:vector size="65" baseType="lpstr">
      <vt:lpstr>Agency FB</vt:lpstr>
      <vt:lpstr>Andalus</vt:lpstr>
      <vt:lpstr>Arial</vt:lpstr>
      <vt:lpstr>Calibri</vt:lpstr>
      <vt:lpstr>Calibri Light</vt:lpstr>
      <vt:lpstr>Carlito</vt:lpstr>
      <vt:lpstr>Majalla UI</vt:lpstr>
      <vt:lpstr>Roboto Light</vt:lpstr>
      <vt:lpstr>Tajawal Medium</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153</cp:revision>
  <dcterms:created xsi:type="dcterms:W3CDTF">2022-03-12T19:01:36Z</dcterms:created>
  <dcterms:modified xsi:type="dcterms:W3CDTF">2023-11-06T18:04:57Z</dcterms:modified>
</cp:coreProperties>
</file>