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bookmarkIdSeed="4">
  <p:sldMasterIdLst>
    <p:sldMasterId id="2147483648" r:id="rId1"/>
  </p:sldMasterIdLst>
  <p:notesMasterIdLst>
    <p:notesMasterId r:id="rId25"/>
  </p:notesMasterIdLst>
  <p:sldIdLst>
    <p:sldId id="281" r:id="rId2"/>
    <p:sldId id="647" r:id="rId3"/>
    <p:sldId id="649" r:id="rId4"/>
    <p:sldId id="652" r:id="rId5"/>
    <p:sldId id="654" r:id="rId6"/>
    <p:sldId id="655" r:id="rId7"/>
    <p:sldId id="656" r:id="rId8"/>
    <p:sldId id="657" r:id="rId9"/>
    <p:sldId id="659" r:id="rId10"/>
    <p:sldId id="685" r:id="rId11"/>
    <p:sldId id="690" r:id="rId12"/>
    <p:sldId id="691" r:id="rId13"/>
    <p:sldId id="692" r:id="rId14"/>
    <p:sldId id="693" r:id="rId15"/>
    <p:sldId id="694" r:id="rId16"/>
    <p:sldId id="697" r:id="rId17"/>
    <p:sldId id="696" r:id="rId18"/>
    <p:sldId id="695" r:id="rId19"/>
    <p:sldId id="699" r:id="rId20"/>
    <p:sldId id="700" r:id="rId21"/>
    <p:sldId id="679" r:id="rId22"/>
    <p:sldId id="698" r:id="rId23"/>
    <p:sldId id="448"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houha" initials="D" lastIdx="2" clrIdx="0">
    <p:extLst>
      <p:ext uri="{19B8F6BF-5375-455C-9EA6-DF929625EA0E}">
        <p15:presenceInfo xmlns:p15="http://schemas.microsoft.com/office/powerpoint/2012/main" userId="30f8364df5d48267"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FF33"/>
    <a:srgbClr val="000099"/>
    <a:srgbClr val="660066"/>
    <a:srgbClr val="996633"/>
    <a:srgbClr val="24A9E1"/>
    <a:srgbClr val="FF9518"/>
    <a:srgbClr val="FF66CC"/>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125E5076-3810-47DD-B79F-674D7AD40C01}" styleName="深色样式 1 - 强调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8" d="100"/>
          <a:sy n="88" d="100"/>
        </p:scale>
        <p:origin x="494"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39CED96-068A-4274-8614-CE8858D45159}" type="datetimeFigureOut">
              <a:rPr lang="fr-FR" smtClean="0"/>
              <a:t>20/12/2022</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9DBC96-224C-4F47-B1D0-6020CB55D1D9}" type="slidenum">
              <a:rPr lang="fr-FR" smtClean="0"/>
              <a:t>‹#›</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p:sp>
      <p:sp>
        <p:nvSpPr>
          <p:cNvPr id="3" name="Espace réservé du texte 2"/>
          <p:cNvSpPr>
            <a:spLocks noGrp="1"/>
          </p:cNvSpPr>
          <p:nvPr>
            <p:ph type="body" idx="3"/>
          </p:nvPr>
        </p:nvSpPr>
        <p:spPr/>
        <p:txBody>
          <a:bodyPr/>
          <a:lstStyle/>
          <a:p>
            <a:endParaRPr lang="fr-FR"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12/20/2022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12/20/2022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12/20/2022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12/20/2022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12/20/2022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12/20/2022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12/20/2022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12/20/2022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12/20/2022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12/20/2022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12/20/2022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3.png"/></Relationships>
</file>

<file path=ppt/slides/_rels/slide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3.png"/></Relationships>
</file>

<file path=ppt/slides/_rels/slide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3.png"/></Relationships>
</file>

<file path=ppt/slides/_rels/slide5.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3.png"/></Relationships>
</file>

<file path=ppt/slides/_rels/slide7.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3.png"/></Relationships>
</file>

<file path=ppt/slides/_rels/slide9.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3.png"/></Relationships>
</file>

<file path=ppt/slides/_rels/slide1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3.png"/></Relationships>
</file>

<file path=ppt/slides/_rels/slide1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3.png"/></Relationships>
</file>

<file path=ppt/slides/_rels/slide1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3.png"/></Relationships>
</file>

<file path=ppt/slides/_rels/slide1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3.png"/></Relationships>
</file>

<file path=ppt/slides/_rels/slide1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10" Type="http://schemas.openxmlformats.org/officeDocument/2006/relationships/hyperlink" Target="#_bookmark4"/><Relationship Id="rId4" Type="http://schemas.openxmlformats.org/officeDocument/2006/relationships/image" Target="../media/image8.emf"/><Relationship Id="rId9" Type="http://schemas.openxmlformats.org/officeDocument/2006/relationships/image" Target="../media/image13.png"/></Relationships>
</file>

<file path=ppt/slides/_rels/slide1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3.png"/></Relationships>
</file>

<file path=ppt/slides/_rels/slide1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3.png"/></Relationships>
</file>

<file path=ppt/slides/_rels/slide1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3.png"/></Relationships>
</file>

<file path=ppt/slides/_rels/slide1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3.png"/></Relationships>
</file>

<file path=ppt/slides/_rels/slide2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3.png"/></Relationships>
</file>

<file path=ppt/slides/_rels/slide2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3.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82127"/>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a:fillRect/>
          </a:stretch>
        </p:blipFill>
        <p:spPr>
          <a:xfrm>
            <a:off x="0" y="4199708"/>
            <a:ext cx="12200709" cy="2688772"/>
          </a:xfrm>
          <a:prstGeom prst="rect">
            <a:avLst/>
          </a:prstGeom>
        </p:spPr>
      </p:pic>
      <p:pic>
        <p:nvPicPr>
          <p:cNvPr id="6" name="Picture 5"/>
          <p:cNvPicPr>
            <a:picLocks noChangeAspect="1"/>
          </p:cNvPicPr>
          <p:nvPr/>
        </p:nvPicPr>
        <p:blipFill>
          <a:blip r:embed="rId5"/>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714451" cy="1972334"/>
          </a:xfrm>
          <a:prstGeom prst="rect">
            <a:avLst/>
          </a:prstGeom>
        </p:spPr>
      </p:pic>
      <p:pic>
        <p:nvPicPr>
          <p:cNvPr id="13" name="Picture 12"/>
          <p:cNvPicPr>
            <a:picLocks noChangeAspect="1"/>
          </p:cNvPicPr>
          <p:nvPr/>
        </p:nvPicPr>
        <p:blipFill>
          <a:blip r:embed="rId7"/>
          <a:stretch>
            <a:fillRect/>
          </a:stretch>
        </p:blipFill>
        <p:spPr>
          <a:xfrm>
            <a:off x="5015865" y="3125470"/>
            <a:ext cx="5258435" cy="2209800"/>
          </a:xfrm>
          <a:prstGeom prst="rect">
            <a:avLst/>
          </a:prstGeom>
        </p:spPr>
      </p:pic>
      <p:sp>
        <p:nvSpPr>
          <p:cNvPr id="14" name="TextBox 13"/>
          <p:cNvSpPr txBox="1"/>
          <p:nvPr/>
        </p:nvSpPr>
        <p:spPr>
          <a:xfrm>
            <a:off x="474133" y="715791"/>
            <a:ext cx="4900295" cy="2091690"/>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Project </a:t>
            </a:r>
            <a:r>
              <a:rPr lang="fr-FR" altLang="en-US" sz="2800" dirty="0" smtClean="0">
                <a:solidFill>
                  <a:schemeClr val="bg1"/>
                </a:solidFill>
                <a:latin typeface="Tajawal Medium" panose="00000600000000000000" pitchFamily="2" charset="-78"/>
                <a:cs typeface="Tajawal Medium" panose="00000600000000000000" pitchFamily="2" charset="-78"/>
              </a:rPr>
              <a:t>Monitoring Course</a:t>
            </a:r>
            <a:endParaRPr lang="en-US" sz="2800" dirty="0" smtClean="0">
              <a:solidFill>
                <a:schemeClr val="bg1"/>
              </a:solidFill>
              <a:latin typeface="Tajawal Medium" panose="00000600000000000000" pitchFamily="2" charset="-78"/>
              <a:cs typeface="Tajawal Medium" panose="00000600000000000000" pitchFamily="2" charset="-78"/>
            </a:endParaRPr>
          </a:p>
          <a:p>
            <a:r>
              <a:rPr lang="en-US" sz="2800" dirty="0" smtClean="0">
                <a:solidFill>
                  <a:srgbClr val="FF0000"/>
                </a:solidFill>
                <a:latin typeface="Tajawal Medium" panose="00000600000000000000" pitchFamily="2" charset="-78"/>
                <a:cs typeface="Tajawal Medium" panose="00000600000000000000" pitchFamily="2" charset="-78"/>
              </a:rPr>
              <a:t>Prepared </a:t>
            </a:r>
            <a:r>
              <a:rPr lang="fr-FR" altLang="en-US" sz="2800" dirty="0" smtClean="0">
                <a:solidFill>
                  <a:srgbClr val="FF0000"/>
                </a:solidFill>
                <a:latin typeface="Tajawal Medium" panose="00000600000000000000" pitchFamily="2" charset="-78"/>
                <a:cs typeface="Tajawal Medium" panose="00000600000000000000" pitchFamily="2" charset="-78"/>
              </a:rPr>
              <a:t>&amp; presented </a:t>
            </a:r>
            <a:r>
              <a:rPr lang="en-US" sz="2800" dirty="0" smtClean="0">
                <a:solidFill>
                  <a:srgbClr val="FF0000"/>
                </a:solidFill>
                <a:latin typeface="Tajawal Medium" panose="00000600000000000000" pitchFamily="2" charset="-78"/>
                <a:cs typeface="Tajawal Medium" panose="00000600000000000000" pitchFamily="2" charset="-78"/>
              </a:rPr>
              <a:t>by</a:t>
            </a:r>
            <a:r>
              <a:rPr lang="fr-FR" altLang="en-US" sz="2800" dirty="0" smtClean="0">
                <a:solidFill>
                  <a:srgbClr val="FF0000"/>
                </a:solidFill>
                <a:latin typeface="Tajawal Medium" panose="00000600000000000000" pitchFamily="2" charset="-78"/>
                <a:cs typeface="Tajawal Medium" panose="00000600000000000000" pitchFamily="2" charset="-78"/>
              </a:rPr>
              <a:t>:</a:t>
            </a:r>
          </a:p>
          <a:p>
            <a:r>
              <a:rPr lang="fr-FR" altLang="en-US" sz="2800" dirty="0" smtClean="0">
                <a:solidFill>
                  <a:srgbClr val="FF0000"/>
                </a:solidFill>
                <a:latin typeface="Tajawal Medium" panose="00000600000000000000" pitchFamily="2" charset="-78"/>
                <a:cs typeface="Tajawal Medium" panose="00000600000000000000" pitchFamily="2" charset="-78"/>
              </a:rPr>
              <a:t>     </a:t>
            </a:r>
            <a:r>
              <a:rPr lang="en-US" sz="2800" dirty="0" smtClean="0">
                <a:solidFill>
                  <a:srgbClr val="FF0000"/>
                </a:solidFill>
                <a:latin typeface="Tajawal Medium" panose="00000600000000000000" pitchFamily="2" charset="-78"/>
                <a:cs typeface="Tajawal Medium" panose="00000600000000000000" pitchFamily="2" charset="-78"/>
              </a:rPr>
              <a:t>Dr. </a:t>
            </a:r>
            <a:r>
              <a:rPr lang="fr-FR" altLang="en-US" sz="2800" dirty="0" smtClean="0">
                <a:solidFill>
                  <a:srgbClr val="FF0000"/>
                </a:solidFill>
                <a:latin typeface="Tajawal Medium" panose="00000600000000000000" pitchFamily="2" charset="-78"/>
                <a:cs typeface="Tajawal Medium" panose="00000600000000000000" pitchFamily="2" charset="-78"/>
              </a:rPr>
              <a:t>Dhouha Melliti</a:t>
            </a:r>
            <a:endParaRPr lang="fr-FR" altLang="en-US" sz="2800" dirty="0" smtClean="0">
              <a:solidFill>
                <a:srgbClr val="C00000"/>
              </a:solidFill>
              <a:latin typeface="Tajawal Medium" panose="00000600000000000000" pitchFamily="2" charset="-78"/>
              <a:cs typeface="Tajawal Medium" panose="00000600000000000000" pitchFamily="2" charset="-78"/>
            </a:endParaRPr>
          </a:p>
          <a:p>
            <a:pPr algn="ctr"/>
            <a:r>
              <a:rPr lang="fr-FR" altLang="en-US" dirty="0" smtClean="0">
                <a:solidFill>
                  <a:srgbClr val="C00000"/>
                </a:solidFill>
                <a:highlight>
                  <a:srgbClr val="00FFFF"/>
                </a:highlight>
                <a:latin typeface="Tajawal Medium" panose="00000600000000000000" pitchFamily="2" charset="-78"/>
                <a:cs typeface="Tajawal Medium" panose="00000600000000000000" pitchFamily="2" charset="-78"/>
              </a:rPr>
              <a:t>2022-2023</a:t>
            </a:r>
            <a:endParaRPr lang="en-US" sz="2800" dirty="0" smtClean="0">
              <a:solidFill>
                <a:srgbClr val="C00000"/>
              </a:solidFill>
              <a:latin typeface="Tajawal Medium" panose="00000600000000000000" pitchFamily="2" charset="-78"/>
              <a:cs typeface="Tajawal Medium" panose="00000600000000000000" pitchFamily="2" charset="-78"/>
            </a:endParaRPr>
          </a:p>
          <a:p>
            <a:endParaRPr lang="en-US" sz="2800" dirty="0" smtClean="0">
              <a:solidFill>
                <a:srgbClr val="C00000"/>
              </a:solidFill>
              <a:latin typeface="Tajawal Medium" panose="00000600000000000000" pitchFamily="2" charset="-78"/>
              <a:cs typeface="Tajawal Medium" panose="00000600000000000000" pitchFamily="2" charset="-78"/>
            </a:endParaRPr>
          </a:p>
        </p:txBody>
      </p:sp>
      <p:sp>
        <p:nvSpPr>
          <p:cNvPr id="5" name="TextBox 15"/>
          <p:cNvSpPr txBox="1"/>
          <p:nvPr/>
        </p:nvSpPr>
        <p:spPr>
          <a:xfrm>
            <a:off x="5232219" y="3575228"/>
            <a:ext cx="4904559" cy="1815882"/>
          </a:xfrm>
          <a:prstGeom prst="rect">
            <a:avLst/>
          </a:prstGeom>
          <a:noFill/>
        </p:spPr>
        <p:txBody>
          <a:bodyPr wrap="squar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rPr>
              <a:t>Lecture 12</a:t>
            </a:r>
            <a:r>
              <a:rPr lang="fr-FR" altLang="en-US" sz="2800" dirty="0" smtClean="0">
                <a:solidFill>
                  <a:schemeClr val="bg1"/>
                </a:solidFill>
                <a:latin typeface="Tajawal Medium" panose="00000600000000000000" pitchFamily="2" charset="-78"/>
                <a:cs typeface="Tajawal Medium" panose="00000600000000000000" pitchFamily="2" charset="-78"/>
              </a:rPr>
              <a:t>:</a:t>
            </a:r>
          </a:p>
          <a:p>
            <a:pPr algn="ctr"/>
            <a:r>
              <a:rPr lang="en-US" sz="2800" b="1" dirty="0">
                <a:solidFill>
                  <a:srgbClr val="FF0000"/>
                </a:solidFill>
                <a:latin typeface="Tajawal Medium" panose="00000600000000000000" pitchFamily="2" charset="-78"/>
                <a:cs typeface="Tajawal Medium" panose="00000600000000000000" pitchFamily="2" charset="-78"/>
              </a:rPr>
              <a:t>Project </a:t>
            </a:r>
            <a:r>
              <a:rPr lang="fr-FR" altLang="en-US" sz="2800" b="1" dirty="0">
                <a:solidFill>
                  <a:srgbClr val="FF0000"/>
                </a:solidFill>
                <a:latin typeface="Tajawal Medium" panose="00000600000000000000" pitchFamily="2" charset="-78"/>
                <a:cs typeface="Tajawal Medium" panose="00000600000000000000" pitchFamily="2" charset="-78"/>
              </a:rPr>
              <a:t>Monitoring </a:t>
            </a:r>
            <a:r>
              <a:rPr lang="fr-FR" altLang="en-US" sz="2800" b="1" dirty="0" smtClean="0">
                <a:solidFill>
                  <a:srgbClr val="FF0000"/>
                </a:solidFill>
                <a:latin typeface="Tajawal Medium" panose="00000600000000000000" pitchFamily="2" charset="-78"/>
                <a:cs typeface="Tajawal Medium" panose="00000600000000000000" pitchFamily="2" charset="-78"/>
              </a:rPr>
              <a:t>Course </a:t>
            </a:r>
            <a:r>
              <a:rPr lang="fr-FR" altLang="en-US" sz="2800" b="1" dirty="0" err="1" smtClean="0">
                <a:solidFill>
                  <a:srgbClr val="FF0000"/>
                </a:solidFill>
                <a:latin typeface="Tajawal Medium" panose="00000600000000000000" pitchFamily="2" charset="-78"/>
                <a:cs typeface="Tajawal Medium" panose="00000600000000000000" pitchFamily="2" charset="-78"/>
              </a:rPr>
              <a:t>Revision</a:t>
            </a:r>
            <a:endParaRPr lang="en-US" sz="2800" b="1" dirty="0">
              <a:solidFill>
                <a:srgbClr val="FF0000"/>
              </a:solidFill>
              <a:latin typeface="Tajawal Medium" panose="00000600000000000000" pitchFamily="2" charset="-78"/>
              <a:cs typeface="Tajawal Medium" panose="00000600000000000000" pitchFamily="2" charset="-78"/>
            </a:endParaRPr>
          </a:p>
          <a:p>
            <a:pPr algn="ctr"/>
            <a:endParaRPr lang="fr-FR" altLang="en-US" sz="2800" dirty="0" smtClean="0">
              <a:ln>
                <a:solidFill>
                  <a:sysClr val="windowText" lastClr="000000"/>
                </a:solidFill>
              </a:ln>
              <a:solidFill>
                <a:srgbClr val="FF0000"/>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a:t>
            </a:fld>
            <a:endParaRPr lang="en-US"/>
          </a:p>
        </p:txBody>
      </p:sp>
      <p:sp>
        <p:nvSpPr>
          <p:cNvPr id="12" name="Zone de texte 11"/>
          <p:cNvSpPr txBox="1"/>
          <p:nvPr/>
        </p:nvSpPr>
        <p:spPr>
          <a:xfrm>
            <a:off x="2157095" y="384810"/>
            <a:ext cx="6251575" cy="954107"/>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Session6:Course </a:t>
            </a:r>
            <a:r>
              <a:rPr lang="en-US" sz="2400" b="1" dirty="0">
                <a:solidFill>
                  <a:srgbClr val="FF9518"/>
                </a:solidFill>
                <a:latin typeface="Tajawal Medium" panose="00000600000000000000" pitchFamily="2" charset="-78"/>
                <a:cs typeface="Tajawal Medium" panose="00000600000000000000" pitchFamily="2" charset="-78"/>
              </a:rPr>
              <a:t>Revision</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8" name="TextBox 17"/>
          <p:cNvSpPr txBox="1"/>
          <p:nvPr/>
        </p:nvSpPr>
        <p:spPr>
          <a:xfrm>
            <a:off x="130613" y="1354539"/>
            <a:ext cx="8533675" cy="3871829"/>
          </a:xfrm>
          <a:prstGeom prst="rect">
            <a:avLst/>
          </a:prstGeom>
          <a:noFill/>
        </p:spPr>
        <p:txBody>
          <a:bodyPr wrap="square" rtlCol="0">
            <a:spAutoFit/>
          </a:bodyPr>
          <a:lstStyle/>
          <a:p>
            <a:pPr marL="457835" indent="-457835" algn="ctr">
              <a:lnSpc>
                <a:spcPct val="120000"/>
              </a:lnSpc>
            </a:pPr>
            <a:r>
              <a:rPr lang="en-US" sz="1600" b="1" dirty="0">
                <a:gradFill>
                  <a:gsLst>
                    <a:gs pos="0">
                      <a:srgbClr val="E30000"/>
                    </a:gs>
                    <a:gs pos="100000">
                      <a:srgbClr val="760303"/>
                    </a:gs>
                  </a:gsLst>
                  <a:lin scaled="0"/>
                </a:gradFill>
                <a:latin typeface="Times New Roman" panose="02020603050405020304" charset="0"/>
                <a:cs typeface="Times New Roman" panose="02020603050405020304" charset="0"/>
              </a:rPr>
              <a:t>What is M&amp;E?</a:t>
            </a:r>
          </a:p>
          <a:p>
            <a:pPr marL="457835" indent="-457835" algn="ctr">
              <a:lnSpc>
                <a:spcPct val="120000"/>
              </a:lnSpc>
            </a:pPr>
            <a:endParaRPr lang="en-US" sz="1400" b="1" dirty="0">
              <a:latin typeface="Times New Roman" panose="02020603050405020304" charset="0"/>
              <a:cs typeface="Times New Roman" panose="02020603050405020304" charset="0"/>
            </a:endParaRPr>
          </a:p>
          <a:p>
            <a:pPr marL="342900" indent="-342900" algn="just">
              <a:lnSpc>
                <a:spcPct val="120000"/>
              </a:lnSpc>
              <a:buFont typeface="Wingdings" panose="05000000000000000000" charset="0"/>
              <a:buChar char="Ø"/>
            </a:pPr>
            <a:r>
              <a:rPr lang="fr-FR" altLang="en-US" sz="1400" dirty="0">
                <a:latin typeface="Times New Roman" panose="02020603050405020304" charset="0"/>
                <a:cs typeface="Times New Roman" panose="02020603050405020304" charset="0"/>
              </a:rPr>
              <a:t>    </a:t>
            </a:r>
            <a:r>
              <a:rPr lang="fr-FR" altLang="en-US" sz="1600" dirty="0">
                <a:latin typeface="Times New Roman" panose="02020603050405020304" charset="0"/>
                <a:cs typeface="Times New Roman" panose="02020603050405020304" charset="0"/>
              </a:rPr>
              <a:t>    </a:t>
            </a:r>
            <a:r>
              <a:rPr lang="en-US" sz="1600" b="1" dirty="0">
                <a:latin typeface="Times New Roman" panose="02020603050405020304" charset="0"/>
                <a:cs typeface="Times New Roman" panose="02020603050405020304" charset="0"/>
              </a:rPr>
              <a:t>M&amp;E is </a:t>
            </a:r>
            <a:r>
              <a:rPr lang="en-US" sz="1600" b="1" u="sng" dirty="0">
                <a:latin typeface="Times New Roman" panose="02020603050405020304" charset="0"/>
                <a:cs typeface="Times New Roman" panose="02020603050405020304" charset="0"/>
              </a:rPr>
              <a:t>a process of continual gathering of information and assessment</a:t>
            </a:r>
            <a:r>
              <a:rPr lang="en-US" sz="1600" b="1" dirty="0">
                <a:latin typeface="Times New Roman" panose="02020603050405020304" charset="0"/>
                <a:cs typeface="Times New Roman" panose="02020603050405020304" charset="0"/>
              </a:rPr>
              <a:t> of it in order to determine whether progress is being made towards pre-specified goals and objectives, and to highlight whether there are any unintended (positive or negative) effects from a project and its activities. It is an integral part of the project cycle and of good management practice</a:t>
            </a:r>
            <a:r>
              <a:rPr lang="en-US" sz="1600" b="1" dirty="0" smtClean="0">
                <a:latin typeface="Times New Roman" panose="02020603050405020304" charset="0"/>
                <a:cs typeface="Times New Roman" panose="02020603050405020304" charset="0"/>
              </a:rPr>
              <a:t>.</a:t>
            </a:r>
          </a:p>
          <a:p>
            <a:pPr marL="342900" indent="-342900" algn="just">
              <a:lnSpc>
                <a:spcPct val="140000"/>
              </a:lnSpc>
              <a:buClrTx/>
              <a:buSzTx/>
              <a:buFont typeface="Wingdings" panose="05000000000000000000" charset="0"/>
              <a:buChar char="Ø"/>
            </a:pPr>
            <a:r>
              <a:rPr lang="fr-FR" altLang="en-US" sz="1600" b="1" dirty="0">
                <a:solidFill>
                  <a:srgbClr val="C00000"/>
                </a:solidFill>
                <a:latin typeface="Times New Roman" panose="02020603050405020304" charset="0"/>
                <a:cs typeface="Times New Roman" panose="02020603050405020304" charset="0"/>
                <a:sym typeface="+mn-ea"/>
              </a:rPr>
              <a:t>Monitoring</a:t>
            </a:r>
            <a:r>
              <a:rPr lang="fr-FR" altLang="en-US" sz="1600" b="1" dirty="0">
                <a:latin typeface="Times New Roman" panose="02020603050405020304" charset="0"/>
                <a:cs typeface="Times New Roman" panose="02020603050405020304" charset="0"/>
                <a:sym typeface="+mn-ea"/>
              </a:rPr>
              <a:t> </a:t>
            </a:r>
            <a:r>
              <a:rPr lang="fr-FR" altLang="en-US" sz="1600" b="1" dirty="0" err="1">
                <a:latin typeface="Times New Roman" panose="02020603050405020304" charset="0"/>
                <a:cs typeface="Times New Roman" panose="02020603050405020304" charset="0"/>
                <a:sym typeface="+mn-ea"/>
              </a:rPr>
              <a:t>is</a:t>
            </a:r>
            <a:r>
              <a:rPr lang="fr-FR" altLang="en-US" sz="1600" b="1" dirty="0">
                <a:latin typeface="Times New Roman" panose="02020603050405020304" charset="0"/>
                <a:cs typeface="Times New Roman" panose="02020603050405020304" charset="0"/>
                <a:sym typeface="+mn-ea"/>
              </a:rPr>
              <a:t> </a:t>
            </a:r>
            <a:r>
              <a:rPr lang="fr-FR" altLang="en-US" sz="1600" b="1" dirty="0" err="1">
                <a:latin typeface="Times New Roman" panose="02020603050405020304" charset="0"/>
                <a:cs typeface="Times New Roman" panose="02020603050405020304" charset="0"/>
                <a:sym typeface="+mn-ea"/>
              </a:rPr>
              <a:t>carried</a:t>
            </a:r>
            <a:r>
              <a:rPr lang="fr-FR" altLang="en-US" sz="1600" b="1" dirty="0">
                <a:latin typeface="Times New Roman" panose="02020603050405020304" charset="0"/>
                <a:cs typeface="Times New Roman" panose="02020603050405020304" charset="0"/>
                <a:sym typeface="+mn-ea"/>
              </a:rPr>
              <a:t> out in </a:t>
            </a:r>
            <a:r>
              <a:rPr lang="fr-FR" altLang="en-US" sz="1600" b="1" dirty="0" err="1">
                <a:latin typeface="Times New Roman" panose="02020603050405020304" charset="0"/>
                <a:cs typeface="Times New Roman" panose="02020603050405020304" charset="0"/>
                <a:sym typeface="+mn-ea"/>
              </a:rPr>
              <a:t>order</a:t>
            </a:r>
            <a:r>
              <a:rPr lang="fr-FR" altLang="en-US" sz="1600" b="1" dirty="0">
                <a:latin typeface="Times New Roman" panose="02020603050405020304" charset="0"/>
                <a:cs typeface="Times New Roman" panose="02020603050405020304" charset="0"/>
                <a:sym typeface="+mn-ea"/>
              </a:rPr>
              <a:t> to </a:t>
            </a:r>
            <a:r>
              <a:rPr lang="fr-FR" altLang="en-US" sz="1600" b="1" dirty="0" err="1">
                <a:latin typeface="Times New Roman" panose="02020603050405020304" charset="0"/>
                <a:cs typeface="Times New Roman" panose="02020603050405020304" charset="0"/>
                <a:sym typeface="+mn-ea"/>
              </a:rPr>
              <a:t>track</a:t>
            </a:r>
            <a:r>
              <a:rPr lang="fr-FR" altLang="en-US" sz="1600" b="1" dirty="0">
                <a:latin typeface="Times New Roman" panose="02020603050405020304" charset="0"/>
                <a:cs typeface="Times New Roman" panose="02020603050405020304" charset="0"/>
                <a:sym typeface="+mn-ea"/>
              </a:rPr>
              <a:t> </a:t>
            </a:r>
            <a:r>
              <a:rPr lang="fr-FR" altLang="en-US" sz="1600" b="1" dirty="0" err="1">
                <a:latin typeface="Times New Roman" panose="02020603050405020304" charset="0"/>
                <a:cs typeface="Times New Roman" panose="02020603050405020304" charset="0"/>
                <a:sym typeface="+mn-ea"/>
              </a:rPr>
              <a:t>progress</a:t>
            </a:r>
            <a:r>
              <a:rPr lang="fr-FR" altLang="en-US" sz="1600" b="1" dirty="0">
                <a:latin typeface="Times New Roman" panose="02020603050405020304" charset="0"/>
                <a:cs typeface="Times New Roman" panose="02020603050405020304" charset="0"/>
                <a:sym typeface="+mn-ea"/>
              </a:rPr>
              <a:t> and performance as a basis for </a:t>
            </a:r>
            <a:r>
              <a:rPr lang="fr-FR" altLang="en-US" sz="1600" b="1" dirty="0" err="1">
                <a:latin typeface="Times New Roman" panose="02020603050405020304" charset="0"/>
                <a:cs typeface="Times New Roman" panose="02020603050405020304" charset="0"/>
                <a:sym typeface="+mn-ea"/>
              </a:rPr>
              <a:t>decision-making</a:t>
            </a:r>
            <a:r>
              <a:rPr lang="fr-FR" altLang="en-US" sz="1600" b="1" dirty="0">
                <a:latin typeface="Times New Roman" panose="02020603050405020304" charset="0"/>
                <a:cs typeface="Times New Roman" panose="02020603050405020304" charset="0"/>
                <a:sym typeface="+mn-ea"/>
              </a:rPr>
              <a:t> at </a:t>
            </a:r>
            <a:r>
              <a:rPr lang="fr-FR" altLang="en-US" sz="1600" b="1" dirty="0" err="1">
                <a:latin typeface="Times New Roman" panose="02020603050405020304" charset="0"/>
                <a:cs typeface="Times New Roman" panose="02020603050405020304" charset="0"/>
                <a:sym typeface="+mn-ea"/>
              </a:rPr>
              <a:t>various</a:t>
            </a:r>
            <a:r>
              <a:rPr lang="fr-FR" altLang="en-US" sz="1600" b="1" dirty="0">
                <a:latin typeface="Times New Roman" panose="02020603050405020304" charset="0"/>
                <a:cs typeface="Times New Roman" panose="02020603050405020304" charset="0"/>
                <a:sym typeface="+mn-ea"/>
              </a:rPr>
              <a:t> </a:t>
            </a:r>
            <a:r>
              <a:rPr lang="fr-FR" altLang="en-US" sz="1600" b="1" dirty="0" err="1">
                <a:latin typeface="Times New Roman" panose="02020603050405020304" charset="0"/>
                <a:cs typeface="Times New Roman" panose="02020603050405020304" charset="0"/>
                <a:sym typeface="+mn-ea"/>
              </a:rPr>
              <a:t>steps</a:t>
            </a:r>
            <a:r>
              <a:rPr lang="fr-FR" altLang="en-US" sz="1600" b="1" dirty="0">
                <a:latin typeface="Times New Roman" panose="02020603050405020304" charset="0"/>
                <a:cs typeface="Times New Roman" panose="02020603050405020304" charset="0"/>
                <a:sym typeface="+mn-ea"/>
              </a:rPr>
              <a:t> in the </a:t>
            </a:r>
            <a:r>
              <a:rPr lang="fr-FR" altLang="en-US" sz="1600" b="1" dirty="0" err="1">
                <a:latin typeface="Times New Roman" panose="02020603050405020304" charset="0"/>
                <a:cs typeface="Times New Roman" panose="02020603050405020304" charset="0"/>
                <a:sym typeface="+mn-ea"/>
              </a:rPr>
              <a:t>process</a:t>
            </a:r>
            <a:r>
              <a:rPr lang="fr-FR" altLang="en-US" sz="1600" b="1" dirty="0">
                <a:latin typeface="Times New Roman" panose="02020603050405020304" charset="0"/>
                <a:cs typeface="Times New Roman" panose="02020603050405020304" charset="0"/>
                <a:sym typeface="+mn-ea"/>
              </a:rPr>
              <a:t> of an initiative or </a:t>
            </a:r>
            <a:r>
              <a:rPr lang="fr-FR" altLang="en-US" sz="1600" b="1" dirty="0" err="1">
                <a:latin typeface="Times New Roman" panose="02020603050405020304" charset="0"/>
                <a:cs typeface="Times New Roman" panose="02020603050405020304" charset="0"/>
                <a:sym typeface="+mn-ea"/>
              </a:rPr>
              <a:t>project</a:t>
            </a:r>
            <a:r>
              <a:rPr lang="fr-FR" altLang="en-US" sz="1600" b="1" dirty="0" smtClean="0">
                <a:latin typeface="Times New Roman" panose="02020603050405020304" charset="0"/>
                <a:cs typeface="Times New Roman" panose="02020603050405020304" charset="0"/>
                <a:sym typeface="+mn-ea"/>
              </a:rPr>
              <a:t>.</a:t>
            </a:r>
            <a:endParaRPr lang="fr-FR" altLang="en-US" sz="1600" b="1" dirty="0">
              <a:latin typeface="Times New Roman" panose="02020603050405020304" charset="0"/>
              <a:cs typeface="Times New Roman" panose="02020603050405020304" charset="0"/>
              <a:sym typeface="+mn-ea"/>
            </a:endParaRPr>
          </a:p>
          <a:p>
            <a:pPr marL="342900" indent="-342900" algn="just">
              <a:lnSpc>
                <a:spcPct val="140000"/>
              </a:lnSpc>
              <a:buClrTx/>
              <a:buSzTx/>
              <a:buFont typeface="Wingdings" panose="05000000000000000000" charset="0"/>
              <a:buChar char="Ø"/>
            </a:pPr>
            <a:r>
              <a:rPr lang="fr-FR" altLang="en-US" sz="1600" b="1" dirty="0">
                <a:solidFill>
                  <a:schemeClr val="accent1">
                    <a:lumMod val="75000"/>
                  </a:schemeClr>
                </a:solidFill>
                <a:latin typeface="Times New Roman" panose="02020603050405020304" charset="0"/>
                <a:cs typeface="Times New Roman" panose="02020603050405020304" charset="0"/>
                <a:sym typeface="+mn-ea"/>
              </a:rPr>
              <a:t> Evaluation,</a:t>
            </a:r>
            <a:r>
              <a:rPr lang="fr-FR" altLang="en-US" sz="1600" b="1" dirty="0">
                <a:latin typeface="Times New Roman" panose="02020603050405020304" charset="0"/>
                <a:cs typeface="Times New Roman" panose="02020603050405020304" charset="0"/>
                <a:sym typeface="+mn-ea"/>
              </a:rPr>
              <a:t> on the </a:t>
            </a:r>
            <a:r>
              <a:rPr lang="fr-FR" altLang="en-US" sz="1600" b="1" dirty="0" err="1">
                <a:latin typeface="Times New Roman" panose="02020603050405020304" charset="0"/>
                <a:cs typeface="Times New Roman" panose="02020603050405020304" charset="0"/>
                <a:sym typeface="+mn-ea"/>
              </a:rPr>
              <a:t>other</a:t>
            </a:r>
            <a:r>
              <a:rPr lang="fr-FR" altLang="en-US" sz="1600" b="1" dirty="0">
                <a:latin typeface="Times New Roman" panose="02020603050405020304" charset="0"/>
                <a:cs typeface="Times New Roman" panose="02020603050405020304" charset="0"/>
                <a:sym typeface="+mn-ea"/>
              </a:rPr>
              <a:t> hand </a:t>
            </a:r>
            <a:r>
              <a:rPr lang="fr-FR" altLang="en-US" sz="1600" b="1" dirty="0" err="1">
                <a:latin typeface="Times New Roman" panose="02020603050405020304" charset="0"/>
                <a:cs typeface="Times New Roman" panose="02020603050405020304" charset="0"/>
                <a:sym typeface="+mn-ea"/>
              </a:rPr>
              <a:t>is</a:t>
            </a:r>
            <a:r>
              <a:rPr lang="fr-FR" altLang="en-US" sz="1600" b="1" dirty="0">
                <a:latin typeface="Times New Roman" panose="02020603050405020304" charset="0"/>
                <a:cs typeface="Times New Roman" panose="02020603050405020304" charset="0"/>
                <a:sym typeface="+mn-ea"/>
              </a:rPr>
              <a:t> a more </a:t>
            </a:r>
            <a:r>
              <a:rPr lang="fr-FR" altLang="en-US" sz="1600" b="1" dirty="0" err="1">
                <a:latin typeface="Times New Roman" panose="02020603050405020304" charset="0"/>
                <a:cs typeface="Times New Roman" panose="02020603050405020304" charset="0"/>
                <a:sym typeface="+mn-ea"/>
              </a:rPr>
              <a:t>generalised</a:t>
            </a:r>
            <a:r>
              <a:rPr lang="fr-FR" altLang="en-US" sz="1600" b="1" dirty="0">
                <a:latin typeface="Times New Roman" panose="02020603050405020304" charset="0"/>
                <a:cs typeface="Times New Roman" panose="02020603050405020304" charset="0"/>
                <a:sym typeface="+mn-ea"/>
              </a:rPr>
              <a:t> </a:t>
            </a:r>
            <a:r>
              <a:rPr lang="fr-FR" altLang="en-US" sz="1600" b="1" dirty="0" err="1">
                <a:latin typeface="Times New Roman" panose="02020603050405020304" charset="0"/>
                <a:cs typeface="Times New Roman" panose="02020603050405020304" charset="0"/>
                <a:sym typeface="+mn-ea"/>
              </a:rPr>
              <a:t>assessment</a:t>
            </a:r>
            <a:r>
              <a:rPr lang="fr-FR" altLang="en-US" sz="1600" b="1" dirty="0">
                <a:latin typeface="Times New Roman" panose="02020603050405020304" charset="0"/>
                <a:cs typeface="Times New Roman" panose="02020603050405020304" charset="0"/>
                <a:sym typeface="+mn-ea"/>
              </a:rPr>
              <a:t> of data or </a:t>
            </a:r>
            <a:r>
              <a:rPr lang="fr-FR" altLang="en-US" sz="1600" b="1" dirty="0" err="1">
                <a:latin typeface="Times New Roman" panose="02020603050405020304" charset="0"/>
                <a:cs typeface="Times New Roman" panose="02020603050405020304" charset="0"/>
                <a:sym typeface="+mn-ea"/>
              </a:rPr>
              <a:t>experience</a:t>
            </a:r>
            <a:r>
              <a:rPr lang="fr-FR" altLang="en-US" sz="1600" b="1" dirty="0">
                <a:latin typeface="Times New Roman" panose="02020603050405020304" charset="0"/>
                <a:cs typeface="Times New Roman" panose="02020603050405020304" charset="0"/>
                <a:sym typeface="+mn-ea"/>
              </a:rPr>
              <a:t> to </a:t>
            </a:r>
            <a:r>
              <a:rPr lang="fr-FR" altLang="en-US" sz="1600" b="1" dirty="0" err="1">
                <a:latin typeface="Times New Roman" panose="02020603050405020304" charset="0"/>
                <a:cs typeface="Times New Roman" panose="02020603050405020304" charset="0"/>
                <a:sym typeface="+mn-ea"/>
              </a:rPr>
              <a:t>establish</a:t>
            </a:r>
            <a:r>
              <a:rPr lang="fr-FR" altLang="en-US" sz="1600" b="1" dirty="0">
                <a:latin typeface="Times New Roman" panose="02020603050405020304" charset="0"/>
                <a:cs typeface="Times New Roman" panose="02020603050405020304" charset="0"/>
                <a:sym typeface="+mn-ea"/>
              </a:rPr>
              <a:t> to </a:t>
            </a:r>
            <a:r>
              <a:rPr lang="fr-FR" altLang="en-US" sz="1600" b="1" dirty="0" err="1">
                <a:latin typeface="Times New Roman" panose="02020603050405020304" charset="0"/>
                <a:cs typeface="Times New Roman" panose="02020603050405020304" charset="0"/>
                <a:sym typeface="+mn-ea"/>
              </a:rPr>
              <a:t>what</a:t>
            </a:r>
            <a:r>
              <a:rPr lang="fr-FR" altLang="en-US" sz="1600" b="1" dirty="0">
                <a:latin typeface="Times New Roman" panose="02020603050405020304" charset="0"/>
                <a:cs typeface="Times New Roman" panose="02020603050405020304" charset="0"/>
                <a:sym typeface="+mn-ea"/>
              </a:rPr>
              <a:t> </a:t>
            </a:r>
            <a:r>
              <a:rPr lang="fr-FR" altLang="en-US" sz="1600" b="1" dirty="0" err="1">
                <a:latin typeface="Times New Roman" panose="02020603050405020304" charset="0"/>
                <a:cs typeface="Times New Roman" panose="02020603050405020304" charset="0"/>
                <a:sym typeface="+mn-ea"/>
              </a:rPr>
              <a:t>extent</a:t>
            </a:r>
            <a:r>
              <a:rPr lang="fr-FR" altLang="en-US" sz="1600" b="1" dirty="0">
                <a:latin typeface="Times New Roman" panose="02020603050405020304" charset="0"/>
                <a:cs typeface="Times New Roman" panose="02020603050405020304" charset="0"/>
                <a:sym typeface="+mn-ea"/>
              </a:rPr>
              <a:t> the initiative has </a:t>
            </a:r>
            <a:r>
              <a:rPr lang="fr-FR" altLang="en-US" sz="1600" b="1" dirty="0" err="1">
                <a:latin typeface="Times New Roman" panose="02020603050405020304" charset="0"/>
                <a:cs typeface="Times New Roman" panose="02020603050405020304" charset="0"/>
                <a:sym typeface="+mn-ea"/>
              </a:rPr>
              <a:t>achieved</a:t>
            </a:r>
            <a:r>
              <a:rPr lang="fr-FR" altLang="en-US" sz="1600" b="1" dirty="0">
                <a:latin typeface="Times New Roman" panose="02020603050405020304" charset="0"/>
                <a:cs typeface="Times New Roman" panose="02020603050405020304" charset="0"/>
                <a:sym typeface="+mn-ea"/>
              </a:rPr>
              <a:t> </a:t>
            </a:r>
            <a:r>
              <a:rPr lang="fr-FR" altLang="en-US" sz="1600" b="1" dirty="0" err="1">
                <a:latin typeface="Times New Roman" panose="02020603050405020304" charset="0"/>
                <a:cs typeface="Times New Roman" panose="02020603050405020304" charset="0"/>
                <a:sym typeface="+mn-ea"/>
              </a:rPr>
              <a:t>its</a:t>
            </a:r>
            <a:r>
              <a:rPr lang="fr-FR" altLang="en-US" sz="1600" b="1" dirty="0">
                <a:latin typeface="Times New Roman" panose="02020603050405020304" charset="0"/>
                <a:cs typeface="Times New Roman" panose="02020603050405020304" charset="0"/>
                <a:sym typeface="+mn-ea"/>
              </a:rPr>
              <a:t> goals or objectives.</a:t>
            </a:r>
            <a:endParaRPr lang="fr-FR" altLang="en-US" sz="1600" b="1" dirty="0">
              <a:latin typeface="Times New Roman" panose="02020603050405020304" charset="0"/>
              <a:cs typeface="Times New Roman" panose="02020603050405020304" charset="0"/>
            </a:endParaRPr>
          </a:p>
          <a:p>
            <a:pPr marL="342900" indent="-342900" algn="just">
              <a:lnSpc>
                <a:spcPct val="120000"/>
              </a:lnSpc>
              <a:buFont typeface="Wingdings" panose="05000000000000000000" charset="0"/>
              <a:buChar char="Ø"/>
            </a:pPr>
            <a:endParaRPr lang="en-US" sz="1600" b="1" dirty="0">
              <a:latin typeface="Times New Roman" panose="02020603050405020304" charset="0"/>
              <a:cs typeface="Times New Roman" panose="02020603050405020304" charset="0"/>
            </a:endParaRPr>
          </a:p>
          <a:p>
            <a:pPr algn="ctr">
              <a:lnSpc>
                <a:spcPct val="150000"/>
              </a:lnSpc>
            </a:pPr>
            <a:endParaRPr lang="fr-FR" sz="1600" b="1" dirty="0">
              <a:latin typeface="Times New Roman" panose="02020603050405020304" pitchFamily="18" charset="0"/>
              <a:ea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212018346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a:t>
            </a:fld>
            <a:endParaRPr lang="en-US"/>
          </a:p>
        </p:txBody>
      </p:sp>
      <p:sp>
        <p:nvSpPr>
          <p:cNvPr id="12" name="Zone de texte 11"/>
          <p:cNvSpPr txBox="1"/>
          <p:nvPr/>
        </p:nvSpPr>
        <p:spPr>
          <a:xfrm>
            <a:off x="2157095" y="384810"/>
            <a:ext cx="6251575" cy="954107"/>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Session6:Course Revision</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8" name="TextBox 17"/>
          <p:cNvSpPr txBox="1"/>
          <p:nvPr/>
        </p:nvSpPr>
        <p:spPr>
          <a:xfrm>
            <a:off x="185691" y="1337130"/>
            <a:ext cx="8452476" cy="5124480"/>
          </a:xfrm>
          <a:prstGeom prst="rect">
            <a:avLst/>
          </a:prstGeom>
          <a:noFill/>
        </p:spPr>
        <p:txBody>
          <a:bodyPr wrap="square" rtlCol="0">
            <a:spAutoFit/>
          </a:bodyPr>
          <a:lstStyle/>
          <a:p>
            <a:pPr marL="457835" indent="-457835" algn="ctr">
              <a:lnSpc>
                <a:spcPct val="110000"/>
              </a:lnSpc>
              <a:buClrTx/>
              <a:buSzTx/>
              <a:buFontTx/>
            </a:pPr>
            <a:r>
              <a:rPr lang="en-US" b="1" dirty="0">
                <a:gradFill>
                  <a:gsLst>
                    <a:gs pos="0">
                      <a:srgbClr val="14CD68"/>
                    </a:gs>
                    <a:gs pos="100000">
                      <a:srgbClr val="035C7D"/>
                    </a:gs>
                  </a:gsLst>
                  <a:lin scaled="0"/>
                </a:gradFill>
                <a:latin typeface="Times New Roman" panose="02020603050405020304" charset="0"/>
                <a:cs typeface="Times New Roman" panose="02020603050405020304" charset="0"/>
              </a:rPr>
              <a:t>Why a M&amp;E system</a:t>
            </a:r>
            <a:r>
              <a:rPr lang="en-US" b="1" dirty="0" smtClean="0">
                <a:gradFill>
                  <a:gsLst>
                    <a:gs pos="0">
                      <a:srgbClr val="14CD68"/>
                    </a:gs>
                    <a:gs pos="100000">
                      <a:srgbClr val="035C7D"/>
                    </a:gs>
                  </a:gsLst>
                  <a:lin scaled="0"/>
                </a:gradFill>
                <a:latin typeface="Times New Roman" panose="02020603050405020304" charset="0"/>
                <a:cs typeface="Times New Roman" panose="02020603050405020304" charset="0"/>
              </a:rPr>
              <a:t>?</a:t>
            </a:r>
            <a:endParaRPr lang="en-US" b="1" dirty="0">
              <a:gradFill>
                <a:gsLst>
                  <a:gs pos="0">
                    <a:srgbClr val="14CD68"/>
                  </a:gs>
                  <a:gs pos="100000">
                    <a:srgbClr val="035C7D"/>
                  </a:gs>
                </a:gsLst>
                <a:lin scaled="0"/>
              </a:gradFill>
              <a:latin typeface="Times New Roman" panose="02020603050405020304" charset="0"/>
              <a:cs typeface="Times New Roman" panose="02020603050405020304" charset="0"/>
            </a:endParaRPr>
          </a:p>
          <a:p>
            <a:pPr marL="342900" indent="-342900" algn="ctr">
              <a:lnSpc>
                <a:spcPct val="130000"/>
              </a:lnSpc>
              <a:buFont typeface="Wingdings" panose="05000000000000000000" charset="0"/>
              <a:buChar char="Ø"/>
            </a:pPr>
            <a:r>
              <a:rPr lang="fr-FR" altLang="en-US" sz="1600" b="1" dirty="0" smtClean="0">
                <a:latin typeface="Times New Roman" panose="02020603050405020304" charset="0"/>
                <a:cs typeface="Times New Roman" panose="02020603050405020304" charset="0"/>
              </a:rPr>
              <a:t>I</a:t>
            </a:r>
            <a:r>
              <a:rPr lang="en-US" sz="1600" b="1" dirty="0" err="1">
                <a:latin typeface="Times New Roman" panose="02020603050405020304" charset="0"/>
                <a:cs typeface="Times New Roman" panose="02020603050405020304" charset="0"/>
              </a:rPr>
              <a:t>mprove</a:t>
            </a:r>
            <a:r>
              <a:rPr lang="en-US" sz="1600" b="1" dirty="0">
                <a:latin typeface="Times New Roman" panose="02020603050405020304" charset="0"/>
                <a:cs typeface="Times New Roman" panose="02020603050405020304" charset="0"/>
              </a:rPr>
              <a:t> project and </a:t>
            </a:r>
            <a:r>
              <a:rPr lang="en-US" sz="1600" b="1" dirty="0" err="1">
                <a:latin typeface="Times New Roman" panose="02020603050405020304" charset="0"/>
                <a:cs typeface="Times New Roman" panose="02020603050405020304" charset="0"/>
              </a:rPr>
              <a:t>programme</a:t>
            </a:r>
            <a:r>
              <a:rPr lang="en-US" sz="1600" b="1" dirty="0">
                <a:latin typeface="Times New Roman" panose="02020603050405020304" charset="0"/>
                <a:cs typeface="Times New Roman" panose="02020603050405020304" charset="0"/>
              </a:rPr>
              <a:t> design through the feedback provided from mid- term, terminal and ex post evaluations</a:t>
            </a:r>
            <a:r>
              <a:rPr lang="fr-FR" altLang="en-US" sz="1600" b="1" dirty="0">
                <a:latin typeface="Times New Roman" panose="02020603050405020304" charset="0"/>
                <a:cs typeface="Times New Roman" panose="02020603050405020304" charset="0"/>
              </a:rPr>
              <a:t>;</a:t>
            </a:r>
            <a:endParaRPr lang="en-US" sz="1600" b="1" dirty="0">
              <a:latin typeface="Times New Roman" panose="02020603050405020304" charset="0"/>
              <a:cs typeface="Times New Roman" panose="02020603050405020304" charset="0"/>
            </a:endParaRPr>
          </a:p>
          <a:p>
            <a:pPr marL="342900" indent="-342900" algn="ctr">
              <a:lnSpc>
                <a:spcPct val="130000"/>
              </a:lnSpc>
              <a:buFont typeface="Wingdings" panose="05000000000000000000" charset="0"/>
              <a:buChar char="Ø"/>
            </a:pPr>
            <a:r>
              <a:rPr lang="fr-FR" altLang="en-US" sz="1600" b="1" dirty="0" smtClean="0">
                <a:latin typeface="Times New Roman" panose="02020603050405020304" charset="0"/>
                <a:cs typeface="Times New Roman" panose="02020603050405020304" charset="0"/>
              </a:rPr>
              <a:t>I</a:t>
            </a:r>
            <a:r>
              <a:rPr lang="en-US" sz="1600" b="1" dirty="0" err="1">
                <a:latin typeface="Times New Roman" panose="02020603050405020304" charset="0"/>
                <a:cs typeface="Times New Roman" panose="02020603050405020304" charset="0"/>
              </a:rPr>
              <a:t>nform</a:t>
            </a:r>
            <a:r>
              <a:rPr lang="en-US" sz="1600" b="1" dirty="0">
                <a:latin typeface="Times New Roman" panose="02020603050405020304" charset="0"/>
                <a:cs typeface="Times New Roman" panose="02020603050405020304" charset="0"/>
              </a:rPr>
              <a:t> and influence sector and country assistance strategy through analysis of the outcomes and impact of interventions, and the strengths and weaknesses of their implementation, enabling governments and </a:t>
            </a:r>
            <a:r>
              <a:rPr lang="en-US" sz="1600" b="1" dirty="0" err="1">
                <a:latin typeface="Times New Roman" panose="02020603050405020304" charset="0"/>
                <a:cs typeface="Times New Roman" panose="02020603050405020304" charset="0"/>
              </a:rPr>
              <a:t>organisations</a:t>
            </a:r>
            <a:r>
              <a:rPr lang="en-US" sz="1600" b="1" dirty="0">
                <a:latin typeface="Times New Roman" panose="02020603050405020304" charset="0"/>
                <a:cs typeface="Times New Roman" panose="02020603050405020304" charset="0"/>
              </a:rPr>
              <a:t> to develop a knowledge base of the types of interventions that are successful (</a:t>
            </a:r>
            <a:r>
              <a:rPr lang="en-US" sz="1600" b="1" dirty="0" err="1">
                <a:latin typeface="Times New Roman" panose="02020603050405020304" charset="0"/>
                <a:cs typeface="Times New Roman" panose="02020603050405020304" charset="0"/>
              </a:rPr>
              <a:t>ie</a:t>
            </a:r>
            <a:r>
              <a:rPr lang="en-US" sz="1600" b="1" dirty="0">
                <a:latin typeface="Times New Roman" panose="02020603050405020304" charset="0"/>
                <a:cs typeface="Times New Roman" panose="02020603050405020304" charset="0"/>
              </a:rPr>
              <a:t> what works, what does not and </a:t>
            </a:r>
            <a:r>
              <a:rPr lang="en-US" sz="1600" b="1" dirty="0" err="1">
                <a:latin typeface="Times New Roman" panose="02020603050405020304" charset="0"/>
                <a:cs typeface="Times New Roman" panose="02020603050405020304" charset="0"/>
              </a:rPr>
              <a:t>wh</a:t>
            </a:r>
            <a:r>
              <a:rPr lang="fr-FR" altLang="en-US" sz="1600" b="1" dirty="0">
                <a:latin typeface="Times New Roman" panose="02020603050405020304" charset="0"/>
                <a:cs typeface="Times New Roman" panose="02020603050405020304" charset="0"/>
              </a:rPr>
              <a:t>y?</a:t>
            </a:r>
            <a:endParaRPr lang="en-US" altLang="en-US" sz="1600" b="1" i="1" dirty="0">
              <a:latin typeface="Times New Roman" panose="02020603050405020304" charset="0"/>
              <a:cs typeface="Times New Roman" panose="02020603050405020304" charset="0"/>
            </a:endParaRPr>
          </a:p>
          <a:p>
            <a:pPr marL="342900" indent="-342900" algn="ctr">
              <a:lnSpc>
                <a:spcPct val="110000"/>
              </a:lnSpc>
              <a:buFont typeface="Wingdings" panose="05000000000000000000" charset="0"/>
              <a:buChar char="Ø"/>
            </a:pPr>
            <a:r>
              <a:rPr lang="fr-FR" altLang="en-US" sz="1600" b="1" dirty="0" err="1">
                <a:latin typeface="Times New Roman" panose="02020603050405020304" charset="0"/>
                <a:cs typeface="Times New Roman" panose="02020603050405020304" charset="0"/>
              </a:rPr>
              <a:t>Provide</a:t>
            </a:r>
            <a:r>
              <a:rPr lang="fr-FR" altLang="en-US" sz="1600" b="1" dirty="0">
                <a:latin typeface="Times New Roman" panose="02020603050405020304" charset="0"/>
                <a:cs typeface="Times New Roman" panose="02020603050405020304" charset="0"/>
              </a:rPr>
              <a:t> </a:t>
            </a:r>
            <a:r>
              <a:rPr lang="fr-FR" altLang="en-US" sz="1600" b="1" dirty="0" err="1">
                <a:latin typeface="Times New Roman" panose="02020603050405020304" charset="0"/>
                <a:cs typeface="Times New Roman" panose="02020603050405020304" charset="0"/>
              </a:rPr>
              <a:t>regular</a:t>
            </a:r>
            <a:r>
              <a:rPr lang="fr-FR" altLang="en-US" sz="1600" b="1" dirty="0">
                <a:latin typeface="Times New Roman" panose="02020603050405020304" charset="0"/>
                <a:cs typeface="Times New Roman" panose="02020603050405020304" charset="0"/>
              </a:rPr>
              <a:t> feedback on </a:t>
            </a:r>
            <a:r>
              <a:rPr lang="fr-FR" altLang="en-US" sz="1600" b="1" dirty="0" err="1">
                <a:latin typeface="Times New Roman" panose="02020603050405020304" charset="0"/>
                <a:cs typeface="Times New Roman" panose="02020603050405020304" charset="0"/>
              </a:rPr>
              <a:t>project</a:t>
            </a:r>
            <a:r>
              <a:rPr lang="fr-FR" altLang="en-US" sz="1600" b="1" dirty="0">
                <a:latin typeface="Times New Roman" panose="02020603050405020304" charset="0"/>
                <a:cs typeface="Times New Roman" panose="02020603050405020304" charset="0"/>
              </a:rPr>
              <a:t> performance and show </a:t>
            </a:r>
            <a:r>
              <a:rPr lang="fr-FR" altLang="en-US" sz="1600" b="1" dirty="0" err="1">
                <a:latin typeface="Times New Roman" panose="02020603050405020304" charset="0"/>
                <a:cs typeface="Times New Roman" panose="02020603050405020304" charset="0"/>
              </a:rPr>
              <a:t>any</a:t>
            </a:r>
            <a:r>
              <a:rPr lang="fr-FR" altLang="en-US" sz="1600" b="1" dirty="0">
                <a:latin typeface="Times New Roman" panose="02020603050405020304" charset="0"/>
                <a:cs typeface="Times New Roman" panose="02020603050405020304" charset="0"/>
              </a:rPr>
              <a:t> </a:t>
            </a:r>
            <a:r>
              <a:rPr lang="fr-FR" altLang="en-US" sz="1600" b="1" dirty="0" err="1">
                <a:latin typeface="Times New Roman" panose="02020603050405020304" charset="0"/>
                <a:cs typeface="Times New Roman" panose="02020603050405020304" charset="0"/>
              </a:rPr>
              <a:t>need</a:t>
            </a:r>
            <a:r>
              <a:rPr lang="fr-FR" altLang="en-US" sz="1600" b="1" dirty="0">
                <a:latin typeface="Times New Roman" panose="02020603050405020304" charset="0"/>
                <a:cs typeface="Times New Roman" panose="02020603050405020304" charset="0"/>
              </a:rPr>
              <a:t> for ‘</a:t>
            </a:r>
            <a:r>
              <a:rPr lang="fr-FR" altLang="en-US" sz="1600" b="1" dirty="0" err="1">
                <a:latin typeface="Times New Roman" panose="02020603050405020304" charset="0"/>
                <a:cs typeface="Times New Roman" panose="02020603050405020304" charset="0"/>
              </a:rPr>
              <a:t>mid</a:t>
            </a:r>
            <a:r>
              <a:rPr lang="fr-FR" altLang="en-US" sz="1600" b="1" dirty="0">
                <a:latin typeface="Times New Roman" panose="02020603050405020304" charset="0"/>
                <a:cs typeface="Times New Roman" panose="02020603050405020304" charset="0"/>
              </a:rPr>
              <a:t>- course’ corrections</a:t>
            </a:r>
          </a:p>
          <a:p>
            <a:pPr marL="285750" indent="-285750" algn="ctr">
              <a:lnSpc>
                <a:spcPct val="110000"/>
              </a:lnSpc>
              <a:buFont typeface="Wingdings" panose="05000000000000000000" pitchFamily="2" charset="2"/>
              <a:buChar char="Ø"/>
            </a:pPr>
            <a:r>
              <a:rPr lang="fr-FR" altLang="en-US" sz="1600" b="1" dirty="0" err="1" smtClean="0">
                <a:latin typeface="Times New Roman" panose="02020603050405020304" charset="0"/>
                <a:cs typeface="Times New Roman" panose="02020603050405020304" charset="0"/>
              </a:rPr>
              <a:t>identify</a:t>
            </a:r>
            <a:r>
              <a:rPr lang="fr-FR" altLang="en-US" sz="1600" b="1" dirty="0" smtClean="0">
                <a:latin typeface="Times New Roman" panose="02020603050405020304" charset="0"/>
                <a:cs typeface="Times New Roman" panose="02020603050405020304" charset="0"/>
              </a:rPr>
              <a:t> </a:t>
            </a:r>
            <a:r>
              <a:rPr lang="fr-FR" altLang="en-US" sz="1600" b="1" dirty="0" err="1">
                <a:latin typeface="Times New Roman" panose="02020603050405020304" charset="0"/>
                <a:cs typeface="Times New Roman" panose="02020603050405020304" charset="0"/>
              </a:rPr>
              <a:t>problems</a:t>
            </a:r>
            <a:r>
              <a:rPr lang="fr-FR" altLang="en-US" sz="1600" b="1" dirty="0">
                <a:latin typeface="Times New Roman" panose="02020603050405020304" charset="0"/>
                <a:cs typeface="Times New Roman" panose="02020603050405020304" charset="0"/>
              </a:rPr>
              <a:t> </a:t>
            </a:r>
            <a:r>
              <a:rPr lang="fr-FR" altLang="en-US" sz="1600" b="1" dirty="0" err="1">
                <a:latin typeface="Times New Roman" panose="02020603050405020304" charset="0"/>
                <a:cs typeface="Times New Roman" panose="02020603050405020304" charset="0"/>
              </a:rPr>
              <a:t>early</a:t>
            </a:r>
            <a:r>
              <a:rPr lang="fr-FR" altLang="en-US" sz="1600" b="1" dirty="0">
                <a:latin typeface="Times New Roman" panose="02020603050405020304" charset="0"/>
                <a:cs typeface="Times New Roman" panose="02020603050405020304" charset="0"/>
              </a:rPr>
              <a:t> and propose </a:t>
            </a:r>
            <a:r>
              <a:rPr lang="fr-FR" altLang="en-US" sz="1600" b="1" dirty="0" smtClean="0">
                <a:latin typeface="Times New Roman" panose="02020603050405020304" charset="0"/>
                <a:cs typeface="Times New Roman" panose="02020603050405020304" charset="0"/>
              </a:rPr>
              <a:t>solutions</a:t>
            </a:r>
          </a:p>
          <a:p>
            <a:pPr marL="2540" indent="-2540" algn="ctr">
              <a:lnSpc>
                <a:spcPct val="110000"/>
              </a:lnSpc>
            </a:pPr>
            <a:r>
              <a:rPr lang="fr-FR" altLang="en-US" sz="1600" b="1" dirty="0" smtClean="0">
                <a:latin typeface="Times New Roman" panose="02020603050405020304" charset="0"/>
                <a:cs typeface="Times New Roman" panose="02020603050405020304" charset="0"/>
              </a:rPr>
              <a:t>monitor </a:t>
            </a:r>
            <a:r>
              <a:rPr lang="fr-FR" altLang="en-US" sz="1600" b="1" dirty="0" err="1">
                <a:latin typeface="Times New Roman" panose="02020603050405020304" charset="0"/>
                <a:cs typeface="Times New Roman" panose="02020603050405020304" charset="0"/>
              </a:rPr>
              <a:t>access</a:t>
            </a:r>
            <a:r>
              <a:rPr lang="fr-FR" altLang="en-US" sz="1600" b="1" dirty="0">
                <a:latin typeface="Times New Roman" panose="02020603050405020304" charset="0"/>
                <a:cs typeface="Times New Roman" panose="02020603050405020304" charset="0"/>
              </a:rPr>
              <a:t> to </a:t>
            </a:r>
            <a:r>
              <a:rPr lang="fr-FR" altLang="en-US" sz="1600" b="1" dirty="0" err="1">
                <a:latin typeface="Times New Roman" panose="02020603050405020304" charset="0"/>
                <a:cs typeface="Times New Roman" panose="02020603050405020304" charset="0"/>
              </a:rPr>
              <a:t>project</a:t>
            </a:r>
            <a:r>
              <a:rPr lang="fr-FR" altLang="en-US" sz="1600" b="1" dirty="0">
                <a:latin typeface="Times New Roman" panose="02020603050405020304" charset="0"/>
                <a:cs typeface="Times New Roman" panose="02020603050405020304" charset="0"/>
              </a:rPr>
              <a:t> services and </a:t>
            </a:r>
            <a:r>
              <a:rPr lang="fr-FR" altLang="en-US" sz="1600" b="1" dirty="0" err="1">
                <a:latin typeface="Times New Roman" panose="02020603050405020304" charset="0"/>
                <a:cs typeface="Times New Roman" panose="02020603050405020304" charset="0"/>
              </a:rPr>
              <a:t>outcomes</a:t>
            </a:r>
            <a:r>
              <a:rPr lang="fr-FR" altLang="en-US" sz="1600" b="1" dirty="0">
                <a:latin typeface="Times New Roman" panose="02020603050405020304" charset="0"/>
                <a:cs typeface="Times New Roman" panose="02020603050405020304" charset="0"/>
              </a:rPr>
              <a:t> by the </a:t>
            </a:r>
            <a:r>
              <a:rPr lang="fr-FR" altLang="en-US" sz="1600" b="1" dirty="0" err="1">
                <a:latin typeface="Times New Roman" panose="02020603050405020304" charset="0"/>
                <a:cs typeface="Times New Roman" panose="02020603050405020304" charset="0"/>
              </a:rPr>
              <a:t>target</a:t>
            </a:r>
            <a:r>
              <a:rPr lang="fr-FR" altLang="en-US" sz="1600" b="1" dirty="0">
                <a:latin typeface="Times New Roman" panose="02020603050405020304" charset="0"/>
                <a:cs typeface="Times New Roman" panose="02020603050405020304" charset="0"/>
              </a:rPr>
              <a:t> population;</a:t>
            </a:r>
          </a:p>
          <a:p>
            <a:pPr marL="342900" indent="-342900" algn="ctr">
              <a:lnSpc>
                <a:spcPct val="110000"/>
              </a:lnSpc>
              <a:buFont typeface="Wingdings" panose="05000000000000000000" charset="0"/>
              <a:buChar char="Ø"/>
            </a:pPr>
            <a:r>
              <a:rPr lang="fr-FR" altLang="en-US" sz="1600" b="1" dirty="0" err="1">
                <a:latin typeface="Times New Roman" panose="02020603050405020304" charset="0"/>
                <a:cs typeface="Times New Roman" panose="02020603050405020304" charset="0"/>
              </a:rPr>
              <a:t>Evaluate</a:t>
            </a:r>
            <a:r>
              <a:rPr lang="fr-FR" altLang="en-US" sz="1600" b="1" dirty="0">
                <a:latin typeface="Times New Roman" panose="02020603050405020304" charset="0"/>
                <a:cs typeface="Times New Roman" panose="02020603050405020304" charset="0"/>
              </a:rPr>
              <a:t> </a:t>
            </a:r>
            <a:r>
              <a:rPr lang="fr-FR" altLang="en-US" sz="1600" b="1" dirty="0" err="1">
                <a:latin typeface="Times New Roman" panose="02020603050405020304" charset="0"/>
                <a:cs typeface="Times New Roman" panose="02020603050405020304" charset="0"/>
              </a:rPr>
              <a:t>achievement</a:t>
            </a:r>
            <a:r>
              <a:rPr lang="fr-FR" altLang="en-US" sz="1600" b="1" dirty="0">
                <a:latin typeface="Times New Roman" panose="02020603050405020304" charset="0"/>
                <a:cs typeface="Times New Roman" panose="02020603050405020304" charset="0"/>
              </a:rPr>
              <a:t> of </a:t>
            </a:r>
            <a:r>
              <a:rPr lang="fr-FR" altLang="en-US" sz="1600" b="1" dirty="0" err="1">
                <a:latin typeface="Times New Roman" panose="02020603050405020304" charset="0"/>
                <a:cs typeface="Times New Roman" panose="02020603050405020304" charset="0"/>
              </a:rPr>
              <a:t>project</a:t>
            </a:r>
            <a:r>
              <a:rPr lang="fr-FR" altLang="en-US" sz="1600" b="1" dirty="0">
                <a:latin typeface="Times New Roman" panose="02020603050405020304" charset="0"/>
                <a:cs typeface="Times New Roman" panose="02020603050405020304" charset="0"/>
              </a:rPr>
              <a:t> </a:t>
            </a:r>
            <a:r>
              <a:rPr lang="fr-FR" altLang="en-US" sz="1600" b="1" dirty="0" smtClean="0">
                <a:latin typeface="Times New Roman" panose="02020603050405020304" charset="0"/>
                <a:cs typeface="Times New Roman" panose="02020603050405020304" charset="0"/>
              </a:rPr>
              <a:t>objectives</a:t>
            </a:r>
          </a:p>
          <a:p>
            <a:pPr marL="342900" indent="-342900" algn="ctr">
              <a:lnSpc>
                <a:spcPct val="110000"/>
              </a:lnSpc>
              <a:buFont typeface="Wingdings" panose="05000000000000000000" charset="0"/>
              <a:buChar char="Ø"/>
            </a:pPr>
            <a:r>
              <a:rPr lang="fr-FR" altLang="en-US" sz="1600" b="1" dirty="0" err="1">
                <a:latin typeface="Times New Roman" panose="02020603050405020304" charset="0"/>
                <a:cs typeface="Times New Roman" panose="02020603050405020304" charset="0"/>
              </a:rPr>
              <a:t>M</a:t>
            </a:r>
            <a:r>
              <a:rPr lang="fr-FR" altLang="en-US" sz="1600" b="1" dirty="0" err="1" smtClean="0">
                <a:latin typeface="Times New Roman" panose="02020603050405020304" charset="0"/>
                <a:cs typeface="Times New Roman" panose="02020603050405020304" charset="0"/>
              </a:rPr>
              <a:t>easure</a:t>
            </a:r>
            <a:r>
              <a:rPr lang="fr-FR" altLang="en-US" sz="1600" b="1" dirty="0" smtClean="0">
                <a:latin typeface="Times New Roman" panose="02020603050405020304" charset="0"/>
                <a:cs typeface="Times New Roman" panose="02020603050405020304" charset="0"/>
              </a:rPr>
              <a:t> </a:t>
            </a:r>
            <a:r>
              <a:rPr lang="fr-FR" altLang="en-US" sz="1600" b="1" dirty="0">
                <a:latin typeface="Times New Roman" panose="02020603050405020304" charset="0"/>
                <a:cs typeface="Times New Roman" panose="02020603050405020304" charset="0"/>
              </a:rPr>
              <a:t>the impact of the </a:t>
            </a:r>
            <a:r>
              <a:rPr lang="fr-FR" altLang="en-US" sz="1600" b="1" dirty="0" err="1">
                <a:latin typeface="Times New Roman" panose="02020603050405020304" charset="0"/>
                <a:cs typeface="Times New Roman" panose="02020603050405020304" charset="0"/>
              </a:rPr>
              <a:t>project</a:t>
            </a:r>
            <a:r>
              <a:rPr lang="fr-FR" altLang="en-US" sz="1600" b="1" dirty="0">
                <a:latin typeface="Times New Roman" panose="02020603050405020304" charset="0"/>
                <a:cs typeface="Times New Roman" panose="02020603050405020304" charset="0"/>
              </a:rPr>
              <a:t> on </a:t>
            </a:r>
            <a:r>
              <a:rPr lang="fr-FR" altLang="en-US" sz="1600" b="1" dirty="0" err="1">
                <a:latin typeface="Times New Roman" panose="02020603050405020304" charset="0"/>
                <a:cs typeface="Times New Roman" panose="02020603050405020304" charset="0"/>
              </a:rPr>
              <a:t>various</a:t>
            </a:r>
            <a:r>
              <a:rPr lang="fr-FR" altLang="en-US" sz="1600" b="1" dirty="0">
                <a:latin typeface="Times New Roman" panose="02020603050405020304" charset="0"/>
                <a:cs typeface="Times New Roman" panose="02020603050405020304" charset="0"/>
              </a:rPr>
              <a:t> </a:t>
            </a:r>
            <a:r>
              <a:rPr lang="fr-FR" altLang="en-US" sz="1600" b="1" dirty="0" err="1">
                <a:latin typeface="Times New Roman" panose="02020603050405020304" charset="0"/>
                <a:cs typeface="Times New Roman" panose="02020603050405020304" charset="0"/>
              </a:rPr>
              <a:t>indicators</a:t>
            </a:r>
            <a:r>
              <a:rPr lang="fr-FR" altLang="en-US" sz="1600" b="1" dirty="0">
                <a:latin typeface="Times New Roman" panose="02020603050405020304" charset="0"/>
                <a:cs typeface="Times New Roman" panose="02020603050405020304" charset="0"/>
              </a:rPr>
              <a:t> (</a:t>
            </a:r>
            <a:r>
              <a:rPr lang="fr-FR" altLang="en-US" sz="1600" b="1" dirty="0" err="1">
                <a:latin typeface="Times New Roman" panose="02020603050405020304" charset="0"/>
                <a:cs typeface="Times New Roman" panose="02020603050405020304" charset="0"/>
              </a:rPr>
              <a:t>including</a:t>
            </a:r>
            <a:r>
              <a:rPr lang="fr-FR" altLang="en-US" sz="1600" b="1" dirty="0">
                <a:latin typeface="Times New Roman" panose="02020603050405020304" charset="0"/>
                <a:cs typeface="Times New Roman" panose="02020603050405020304" charset="0"/>
              </a:rPr>
              <a:t> </a:t>
            </a:r>
            <a:r>
              <a:rPr lang="fr-FR" altLang="en-US" sz="1600" b="1" dirty="0" err="1">
                <a:latin typeface="Times New Roman" panose="02020603050405020304" charset="0"/>
                <a:cs typeface="Times New Roman" panose="02020603050405020304" charset="0"/>
              </a:rPr>
              <a:t>those</a:t>
            </a:r>
            <a:r>
              <a:rPr lang="fr-FR" altLang="en-US" sz="1600" b="1" dirty="0">
                <a:latin typeface="Times New Roman" panose="02020603050405020304" charset="0"/>
                <a:cs typeface="Times New Roman" panose="02020603050405020304" charset="0"/>
              </a:rPr>
              <a:t> </a:t>
            </a:r>
            <a:r>
              <a:rPr lang="fr-FR" altLang="en-US" sz="1600" b="1" dirty="0" err="1">
                <a:latin typeface="Times New Roman" panose="02020603050405020304" charset="0"/>
                <a:cs typeface="Times New Roman" panose="02020603050405020304" charset="0"/>
              </a:rPr>
              <a:t>relating</a:t>
            </a:r>
            <a:r>
              <a:rPr lang="fr-FR" altLang="en-US" sz="1600" b="1" dirty="0">
                <a:latin typeface="Times New Roman" panose="02020603050405020304" charset="0"/>
                <a:cs typeface="Times New Roman" panose="02020603050405020304" charset="0"/>
              </a:rPr>
              <a:t> to </a:t>
            </a:r>
            <a:r>
              <a:rPr lang="fr-FR" altLang="en-US" sz="1600" b="1" dirty="0" err="1">
                <a:latin typeface="Times New Roman" panose="02020603050405020304" charset="0"/>
                <a:cs typeface="Times New Roman" panose="02020603050405020304" charset="0"/>
              </a:rPr>
              <a:t>project</a:t>
            </a:r>
            <a:r>
              <a:rPr lang="fr-FR" altLang="en-US" sz="1600" b="1" dirty="0">
                <a:latin typeface="Times New Roman" panose="02020603050405020304" charset="0"/>
                <a:cs typeface="Times New Roman" panose="02020603050405020304" charset="0"/>
              </a:rPr>
              <a:t> objectives and </a:t>
            </a:r>
            <a:r>
              <a:rPr lang="fr-FR" altLang="en-US" sz="1600" b="1" dirty="0" err="1">
                <a:latin typeface="Times New Roman" panose="02020603050405020304" charset="0"/>
                <a:cs typeface="Times New Roman" panose="02020603050405020304" charset="0"/>
              </a:rPr>
              <a:t>other</a:t>
            </a:r>
            <a:r>
              <a:rPr lang="fr-FR" altLang="en-US" sz="1600" b="1" dirty="0">
                <a:latin typeface="Times New Roman" panose="02020603050405020304" charset="0"/>
                <a:cs typeface="Times New Roman" panose="02020603050405020304" charset="0"/>
              </a:rPr>
              <a:t> areas of </a:t>
            </a:r>
            <a:r>
              <a:rPr lang="fr-FR" altLang="en-US" sz="1600" b="1" dirty="0" err="1">
                <a:latin typeface="Times New Roman" panose="02020603050405020304" charset="0"/>
                <a:cs typeface="Times New Roman" panose="02020603050405020304" charset="0"/>
              </a:rPr>
              <a:t>concern</a:t>
            </a:r>
            <a:r>
              <a:rPr lang="fr-FR" altLang="en-US" sz="1600" b="1" dirty="0">
                <a:latin typeface="Times New Roman" panose="02020603050405020304" charset="0"/>
                <a:cs typeface="Times New Roman" panose="02020603050405020304" charset="0"/>
              </a:rPr>
              <a:t>)</a:t>
            </a:r>
          </a:p>
          <a:p>
            <a:pPr marL="342900" indent="-342900" algn="ctr">
              <a:lnSpc>
                <a:spcPct val="110000"/>
              </a:lnSpc>
              <a:buFont typeface="Wingdings" panose="05000000000000000000" charset="0"/>
              <a:buChar char="Ø"/>
            </a:pPr>
            <a:r>
              <a:rPr lang="fr-FR" altLang="en-US" sz="1600" b="1" dirty="0" err="1" smtClean="0">
                <a:latin typeface="Times New Roman" panose="02020603050405020304" charset="0"/>
                <a:cs typeface="Times New Roman" panose="02020603050405020304" charset="0"/>
              </a:rPr>
              <a:t>Incorporate</a:t>
            </a:r>
            <a:r>
              <a:rPr lang="fr-FR" altLang="en-US" sz="1600" b="1" dirty="0" smtClean="0">
                <a:latin typeface="Times New Roman" panose="02020603050405020304" charset="0"/>
                <a:cs typeface="Times New Roman" panose="02020603050405020304" charset="0"/>
              </a:rPr>
              <a:t> </a:t>
            </a:r>
            <a:r>
              <a:rPr lang="fr-FR" altLang="en-US" sz="1600" b="1" dirty="0" err="1">
                <a:latin typeface="Times New Roman" panose="02020603050405020304" charset="0"/>
                <a:cs typeface="Times New Roman" panose="02020603050405020304" charset="0"/>
              </a:rPr>
              <a:t>stakeholder</a:t>
            </a:r>
            <a:r>
              <a:rPr lang="fr-FR" altLang="en-US" sz="1600" b="1" dirty="0">
                <a:latin typeface="Times New Roman" panose="02020603050405020304" charset="0"/>
                <a:cs typeface="Times New Roman" panose="02020603050405020304" charset="0"/>
              </a:rPr>
              <a:t> </a:t>
            </a:r>
            <a:r>
              <a:rPr lang="fr-FR" altLang="en-US" sz="1600" b="1" dirty="0" err="1">
                <a:latin typeface="Times New Roman" panose="02020603050405020304" charset="0"/>
                <a:cs typeface="Times New Roman" panose="02020603050405020304" charset="0"/>
              </a:rPr>
              <a:t>views</a:t>
            </a:r>
            <a:r>
              <a:rPr lang="fr-FR" altLang="en-US" sz="1600" b="1" dirty="0">
                <a:latin typeface="Times New Roman" panose="02020603050405020304" charset="0"/>
                <a:cs typeface="Times New Roman" panose="02020603050405020304" charset="0"/>
              </a:rPr>
              <a:t> and </a:t>
            </a:r>
            <a:r>
              <a:rPr lang="fr-FR" altLang="en-US" sz="1600" b="1" dirty="0" err="1">
                <a:latin typeface="Times New Roman" panose="02020603050405020304" charset="0"/>
                <a:cs typeface="Times New Roman" panose="02020603050405020304" charset="0"/>
              </a:rPr>
              <a:t>promote</a:t>
            </a:r>
            <a:r>
              <a:rPr lang="fr-FR" altLang="en-US" sz="1600" b="1" dirty="0">
                <a:latin typeface="Times New Roman" panose="02020603050405020304" charset="0"/>
                <a:cs typeface="Times New Roman" panose="02020603050405020304" charset="0"/>
              </a:rPr>
              <a:t> participation, </a:t>
            </a:r>
            <a:r>
              <a:rPr lang="fr-FR" altLang="en-US" sz="1600" b="1" dirty="0" err="1">
                <a:latin typeface="Times New Roman" panose="02020603050405020304" charset="0"/>
                <a:cs typeface="Times New Roman" panose="02020603050405020304" charset="0"/>
              </a:rPr>
              <a:t>ownership</a:t>
            </a:r>
            <a:r>
              <a:rPr lang="fr-FR" altLang="en-US" sz="1600" b="1" dirty="0">
                <a:latin typeface="Times New Roman" panose="02020603050405020304" charset="0"/>
                <a:cs typeface="Times New Roman" panose="02020603050405020304" charset="0"/>
              </a:rPr>
              <a:t> and </a:t>
            </a:r>
            <a:r>
              <a:rPr lang="fr-FR" altLang="en-US" sz="1600" b="1" dirty="0" err="1">
                <a:latin typeface="Times New Roman" panose="02020603050405020304" charset="0"/>
                <a:cs typeface="Times New Roman" panose="02020603050405020304" charset="0"/>
              </a:rPr>
              <a:t>accountability</a:t>
            </a:r>
            <a:endParaRPr lang="fr-FR" altLang="en-US" sz="1600" b="1" dirty="0">
              <a:latin typeface="Times New Roman" panose="02020603050405020304" charset="0"/>
              <a:cs typeface="Times New Roman" panose="02020603050405020304" charset="0"/>
            </a:endParaRPr>
          </a:p>
          <a:p>
            <a:pPr marL="342900" indent="-342900" algn="ctr">
              <a:lnSpc>
                <a:spcPct val="110000"/>
              </a:lnSpc>
              <a:buFont typeface="Wingdings" panose="05000000000000000000" charset="0"/>
              <a:buChar char="Ø"/>
            </a:pPr>
            <a:r>
              <a:rPr lang="fr-FR" altLang="en-US" sz="1600" b="1" dirty="0">
                <a:latin typeface="Times New Roman" panose="02020603050405020304" charset="0"/>
                <a:cs typeface="Times New Roman" panose="02020603050405020304" charset="0"/>
                <a:sym typeface="+mn-ea"/>
              </a:rPr>
              <a:t>     </a:t>
            </a:r>
            <a:r>
              <a:rPr lang="en-US" sz="1600" b="1" dirty="0">
                <a:latin typeface="Times New Roman" panose="02020603050405020304" charset="0"/>
                <a:cs typeface="Times New Roman" panose="02020603050405020304" charset="0"/>
                <a:sym typeface="+mn-ea"/>
              </a:rPr>
              <a:t>provide the evidential basis for building consensus between </a:t>
            </a:r>
            <a:r>
              <a:rPr lang="fr-FR" altLang="en-US" sz="1600" b="1" dirty="0" smtClean="0">
                <a:latin typeface="Times New Roman" panose="02020603050405020304" charset="0"/>
                <a:cs typeface="Times New Roman" panose="02020603050405020304" charset="0"/>
                <a:sym typeface="+mn-ea"/>
              </a:rPr>
              <a:t> </a:t>
            </a:r>
            <a:r>
              <a:rPr lang="en-US" sz="1600" b="1" dirty="0">
                <a:latin typeface="Times New Roman" panose="02020603050405020304" charset="0"/>
                <a:cs typeface="Times New Roman" panose="02020603050405020304" charset="0"/>
                <a:sym typeface="+mn-ea"/>
              </a:rPr>
              <a:t>stakeholder</a:t>
            </a:r>
            <a:endParaRPr lang="en-US" altLang="en-US" b="1" i="1" dirty="0">
              <a:latin typeface="Arial" panose="020B0604020202020204" pitchFamily="34" charset="0"/>
              <a:cs typeface="Arial" panose="020B0604020202020204" pitchFamily="34" charset="0"/>
            </a:endParaRPr>
          </a:p>
          <a:p>
            <a:pPr algn="ctr">
              <a:lnSpc>
                <a:spcPct val="150000"/>
              </a:lnSpc>
            </a:pPr>
            <a:endParaRPr lang="fr-FR"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8891516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4</a:t>
            </a:fld>
            <a:endParaRPr lang="en-US"/>
          </a:p>
        </p:txBody>
      </p:sp>
      <p:sp>
        <p:nvSpPr>
          <p:cNvPr id="12" name="Zone de texte 11"/>
          <p:cNvSpPr txBox="1"/>
          <p:nvPr/>
        </p:nvSpPr>
        <p:spPr>
          <a:xfrm>
            <a:off x="2157095" y="384810"/>
            <a:ext cx="6251575" cy="954107"/>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Session6:Course </a:t>
            </a:r>
            <a:r>
              <a:rPr lang="en-US" sz="2400" b="1" dirty="0">
                <a:solidFill>
                  <a:srgbClr val="FF9518"/>
                </a:solidFill>
                <a:latin typeface="Tajawal Medium" panose="00000600000000000000" pitchFamily="2" charset="-78"/>
                <a:cs typeface="Tajawal Medium" panose="00000600000000000000" pitchFamily="2" charset="-78"/>
              </a:rPr>
              <a:t>Revision</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191585" y="1300138"/>
            <a:ext cx="8292298" cy="292388"/>
          </a:xfrm>
          <a:prstGeom prst="rect">
            <a:avLst/>
          </a:prstGeom>
          <a:ln>
            <a:noFill/>
          </a:ln>
        </p:spPr>
        <p:txBody>
          <a:bodyPr wrap="square">
            <a:spAutoFit/>
          </a:bodyPr>
          <a:lstStyle/>
          <a:p>
            <a:pPr marL="685800" lvl="2" algn="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4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8" name="Rectangle 7"/>
          <p:cNvSpPr/>
          <p:nvPr/>
        </p:nvSpPr>
        <p:spPr>
          <a:xfrm>
            <a:off x="226416" y="1265305"/>
            <a:ext cx="8447599" cy="1877437"/>
          </a:xfrm>
          <a:prstGeom prst="rect">
            <a:avLst/>
          </a:prstGeom>
        </p:spPr>
        <p:txBody>
          <a:bodyPr wrap="square">
            <a:spAutoFit/>
          </a:bodyPr>
          <a:lstStyle/>
          <a:p>
            <a:pPr lvl="0" algn="ctr"/>
            <a:r>
              <a:rPr lang="en-US" sz="2000" b="1" dirty="0">
                <a:solidFill>
                  <a:srgbClr val="C00000"/>
                </a:solidFill>
                <a:latin typeface="Times New Roman" panose="02020603050405020304" pitchFamily="18" charset="0"/>
                <a:cs typeface="Times New Roman" panose="02020603050405020304" pitchFamily="18" charset="0"/>
              </a:rPr>
              <a:t>how to monitor </a:t>
            </a:r>
            <a:r>
              <a:rPr lang="en-US" sz="2000" b="1" dirty="0" smtClean="0">
                <a:solidFill>
                  <a:srgbClr val="C00000"/>
                </a:solidFill>
                <a:latin typeface="Times New Roman" panose="02020603050405020304" pitchFamily="18" charset="0"/>
                <a:cs typeface="Times New Roman" panose="02020603050405020304" pitchFamily="18" charset="0"/>
              </a:rPr>
              <a:t>?</a:t>
            </a:r>
            <a:endParaRPr lang="en-US" sz="2000" b="1" dirty="0">
              <a:solidFill>
                <a:srgbClr val="C00000"/>
              </a:solidFill>
              <a:latin typeface="Times New Roman" panose="02020603050405020304" pitchFamily="18" charset="0"/>
              <a:cs typeface="Times New Roman" panose="02020603050405020304" pitchFamily="18" charset="0"/>
            </a:endParaRPr>
          </a:p>
          <a:p>
            <a:pPr lvl="0" algn="ctr"/>
            <a:endParaRPr lang="en-US" sz="2400" b="1" dirty="0">
              <a:solidFill>
                <a:srgbClr val="C00000"/>
              </a:solidFill>
              <a:latin typeface="Times New Roman" panose="02020603050405020304" pitchFamily="18" charset="0"/>
              <a:cs typeface="Times New Roman" panose="02020603050405020304" pitchFamily="18" charset="0"/>
            </a:endParaRPr>
          </a:p>
          <a:p>
            <a:pPr marL="285750" lvl="0" indent="-285750" algn="ctr">
              <a:lnSpc>
                <a:spcPct val="150000"/>
              </a:lnSpc>
              <a:buFont typeface="Wingdings" panose="05000000000000000000" pitchFamily="2" charset="2"/>
              <a:buChar char="ü"/>
            </a:pPr>
            <a:r>
              <a:rPr lang="en-US" sz="1600" b="1" dirty="0">
                <a:latin typeface="Times New Roman" panose="02020603050405020304" charset="0"/>
                <a:cs typeface="Times New Roman" panose="02020603050405020304" charset="0"/>
              </a:rPr>
              <a:t>A strong project design is the foundation for successful monitoring. The proposal development stage clearly articulates the desired results an intervention aims to achieve, how it achieves them and stipulates how progress towards these results will be measured</a:t>
            </a:r>
          </a:p>
        </p:txBody>
      </p:sp>
    </p:spTree>
    <p:extLst>
      <p:ext uri="{BB962C8B-B14F-4D97-AF65-F5344CB8AC3E}">
        <p14:creationId xmlns:p14="http://schemas.microsoft.com/office/powerpoint/2010/main" val="201356322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992869" y="533330"/>
            <a:ext cx="2929497"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5</a:t>
            </a:fld>
            <a:endParaRPr lang="en-US"/>
          </a:p>
        </p:txBody>
      </p:sp>
      <p:sp>
        <p:nvSpPr>
          <p:cNvPr id="12" name="Zone de texte 11"/>
          <p:cNvSpPr txBox="1"/>
          <p:nvPr/>
        </p:nvSpPr>
        <p:spPr>
          <a:xfrm>
            <a:off x="2157095" y="384810"/>
            <a:ext cx="6251575" cy="954107"/>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Session6:Course </a:t>
            </a:r>
            <a:r>
              <a:rPr lang="en-US" sz="2400" b="1" dirty="0">
                <a:solidFill>
                  <a:srgbClr val="FF9518"/>
                </a:solidFill>
                <a:latin typeface="Tajawal Medium" panose="00000600000000000000" pitchFamily="2" charset="-78"/>
                <a:cs typeface="Tajawal Medium" panose="00000600000000000000" pitchFamily="2" charset="-78"/>
              </a:rPr>
              <a:t>Revision</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8"/>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8" name="TextBox 17"/>
          <p:cNvSpPr txBox="1"/>
          <p:nvPr/>
        </p:nvSpPr>
        <p:spPr>
          <a:xfrm>
            <a:off x="185690" y="1302287"/>
            <a:ext cx="8806942" cy="5655394"/>
          </a:xfrm>
          <a:prstGeom prst="rect">
            <a:avLst/>
          </a:prstGeom>
          <a:noFill/>
        </p:spPr>
        <p:txBody>
          <a:bodyPr wrap="square" rtlCol="0">
            <a:spAutoFit/>
          </a:bodyPr>
          <a:lstStyle/>
          <a:p>
            <a:pPr lvl="0" algn="ctr"/>
            <a:r>
              <a:rPr lang="en-US" b="1" dirty="0">
                <a:solidFill>
                  <a:srgbClr val="0070C0"/>
                </a:solidFill>
                <a:latin typeface="Times New Roman" panose="02020603050405020304" pitchFamily="18" charset="0"/>
                <a:cs typeface="Times New Roman" panose="02020603050405020304" pitchFamily="18" charset="0"/>
              </a:rPr>
              <a:t>Program theory</a:t>
            </a:r>
          </a:p>
          <a:p>
            <a:pPr lvl="0" algn="ctr"/>
            <a:endParaRPr lang="en-US" sz="1600" b="1" dirty="0">
              <a:solidFill>
                <a:srgbClr val="0070C0"/>
              </a:solidFill>
              <a:latin typeface="Times New Roman" panose="02020603050405020304" pitchFamily="18" charset="0"/>
              <a:cs typeface="Times New Roman" panose="02020603050405020304" pitchFamily="18" charset="0"/>
            </a:endParaRPr>
          </a:p>
          <a:p>
            <a:pPr marL="285750" lvl="0" indent="-285750">
              <a:buFont typeface="Wingdings" panose="05000000000000000000" pitchFamily="2" charset="2"/>
              <a:buChar char="ü"/>
            </a:pPr>
            <a:r>
              <a:rPr lang="en-US" sz="1600" b="1" dirty="0">
                <a:latin typeface="Times New Roman" panose="02020603050405020304" pitchFamily="18" charset="0"/>
                <a:cs typeface="Times New Roman" panose="02020603050405020304" pitchFamily="18" charset="0"/>
              </a:rPr>
              <a:t>The </a:t>
            </a:r>
            <a:r>
              <a:rPr lang="en-US" sz="1600" b="1" dirty="0" err="1">
                <a:latin typeface="Times New Roman" panose="02020603050405020304" pitchFamily="18" charset="0"/>
                <a:cs typeface="Times New Roman" panose="02020603050405020304" pitchFamily="18" charset="0"/>
              </a:rPr>
              <a:t>Programme</a:t>
            </a:r>
            <a:r>
              <a:rPr lang="en-US" sz="1600" b="1" dirty="0">
                <a:latin typeface="Times New Roman" panose="02020603050405020304" pitchFamily="18" charset="0"/>
                <a:cs typeface="Times New Roman" panose="02020603050405020304" pitchFamily="18" charset="0"/>
              </a:rPr>
              <a:t> theory is a key aspect of implementation design and explains how an intervention (project/</a:t>
            </a:r>
            <a:r>
              <a:rPr lang="en-US" sz="1600" b="1" dirty="0" err="1">
                <a:latin typeface="Times New Roman" panose="02020603050405020304" pitchFamily="18" charset="0"/>
                <a:cs typeface="Times New Roman" panose="02020603050405020304" pitchFamily="18" charset="0"/>
              </a:rPr>
              <a:t>programme</a:t>
            </a:r>
            <a:r>
              <a:rPr lang="en-US" sz="1600" b="1" dirty="0">
                <a:latin typeface="Times New Roman" panose="02020603050405020304" pitchFamily="18" charset="0"/>
                <a:cs typeface="Times New Roman" panose="02020603050405020304" pitchFamily="18" charset="0"/>
              </a:rPr>
              <a:t>, strategy and policy) is expected to contribute to a chain of results.</a:t>
            </a:r>
          </a:p>
          <a:p>
            <a:pPr marL="285750" lvl="0" indent="-285750">
              <a:buFont typeface="Wingdings" panose="05000000000000000000" pitchFamily="2" charset="2"/>
              <a:buChar char="ü"/>
            </a:pPr>
            <a:r>
              <a:rPr lang="en-US" sz="1600" b="1" dirty="0">
                <a:latin typeface="Times New Roman" panose="02020603050405020304" pitchFamily="18" charset="0"/>
                <a:cs typeface="Times New Roman" panose="02020603050405020304" pitchFamily="18" charset="0"/>
              </a:rPr>
              <a:t> It is a representation of all the building blocks that are required to bring about a higher- level change or results.</a:t>
            </a:r>
          </a:p>
          <a:p>
            <a:pPr marL="285750" indent="-285750">
              <a:buFont typeface="Wingdings" panose="05000000000000000000" pitchFamily="2" charset="2"/>
              <a:buChar char="ü"/>
            </a:pPr>
            <a:r>
              <a:rPr lang="en-US" sz="1600" b="1" dirty="0">
                <a:latin typeface="Times New Roman" panose="02020603050405020304" pitchFamily="18" charset="0"/>
                <a:cs typeface="Times New Roman" panose="02020603050405020304" pitchFamily="18" charset="0"/>
              </a:rPr>
              <a:t> It is usually formulated at the proposal development stage.</a:t>
            </a:r>
          </a:p>
          <a:p>
            <a:pPr marL="285750" indent="-285750">
              <a:buFont typeface="Wingdings" panose="05000000000000000000" pitchFamily="2" charset="2"/>
              <a:buChar char="ü"/>
            </a:pPr>
            <a:r>
              <a:rPr lang="en-US" sz="1600" b="1" dirty="0">
                <a:latin typeface="Times New Roman" panose="02020603050405020304" pitchFamily="18" charset="0"/>
                <a:cs typeface="Times New Roman" panose="02020603050405020304" pitchFamily="18" charset="0"/>
              </a:rPr>
              <a:t> It can therefore be useful in providing a conceptual framework for monitoring, as well as for evaluation.</a:t>
            </a:r>
            <a:endParaRPr lang="fr-FR" sz="1600" b="1" dirty="0">
              <a:latin typeface="Times New Roman" panose="02020603050405020304" pitchFamily="18" charset="0"/>
              <a:cs typeface="Times New Roman" panose="02020603050405020304" pitchFamily="18" charset="0"/>
            </a:endParaRPr>
          </a:p>
          <a:p>
            <a:pPr marR="573088" lvl="0" algn="ctr" eaLnBrk="0" fontAlgn="base" hangingPunct="0">
              <a:spcBef>
                <a:spcPts val="700"/>
              </a:spcBef>
              <a:spcAft>
                <a:spcPts val="800"/>
              </a:spcAft>
            </a:pPr>
            <a:r>
              <a:rPr lang="fr-FR" altLang="fr-FR" b="1" dirty="0" smtClean="0">
                <a:solidFill>
                  <a:srgbClr val="0070C0"/>
                </a:solidFill>
                <a:latin typeface="Times New Roman" panose="02020603050405020304" pitchFamily="18" charset="0"/>
                <a:cs typeface="Times New Roman" panose="02020603050405020304" pitchFamily="18" charset="0"/>
              </a:rPr>
              <a:t>      Theory </a:t>
            </a:r>
            <a:r>
              <a:rPr lang="fr-FR" altLang="fr-FR" b="1" dirty="0">
                <a:solidFill>
                  <a:srgbClr val="0070C0"/>
                </a:solidFill>
                <a:latin typeface="Times New Roman" panose="02020603050405020304" pitchFamily="18" charset="0"/>
                <a:cs typeface="Times New Roman" panose="02020603050405020304" pitchFamily="18" charset="0"/>
              </a:rPr>
              <a:t>of Change</a:t>
            </a:r>
          </a:p>
          <a:p>
            <a:pPr marL="285750" marR="573088" lvl="0" indent="-285750" eaLnBrk="0" fontAlgn="base" hangingPunct="0">
              <a:spcBef>
                <a:spcPts val="700"/>
              </a:spcBef>
              <a:spcAft>
                <a:spcPts val="800"/>
              </a:spcAft>
              <a:buFont typeface="Wingdings" panose="05000000000000000000" pitchFamily="2" charset="2"/>
              <a:buChar char="Ø"/>
            </a:pPr>
            <a:r>
              <a:rPr lang="fr-FR" altLang="fr-FR" sz="1600" b="1" dirty="0">
                <a:solidFill>
                  <a:srgbClr val="C00000"/>
                </a:solidFill>
                <a:latin typeface="Times New Roman" panose="02020603050405020304" pitchFamily="18" charset="0"/>
                <a:cs typeface="Times New Roman" panose="02020603050405020304" pitchFamily="18" charset="0"/>
              </a:rPr>
              <a:t> </a:t>
            </a:r>
            <a:r>
              <a:rPr lang="fr-FR" altLang="fr-FR" sz="1600" b="1" dirty="0" smtClean="0">
                <a:latin typeface="Times New Roman" panose="02020603050405020304" pitchFamily="18" charset="0"/>
                <a:cs typeface="Times New Roman" panose="02020603050405020304" pitchFamily="18" charset="0"/>
              </a:rPr>
              <a:t>Is </a:t>
            </a:r>
            <a:r>
              <a:rPr lang="fr-FR" altLang="fr-FR" sz="1600" b="1" dirty="0">
                <a:latin typeface="Times New Roman" panose="02020603050405020304" pitchFamily="18" charset="0"/>
                <a:cs typeface="Times New Roman" panose="02020603050405020304" pitchFamily="18" charset="0"/>
              </a:rPr>
              <a:t>a </a:t>
            </a:r>
            <a:r>
              <a:rPr lang="fr-FR" altLang="fr-FR" sz="1600" b="1" dirty="0" err="1">
                <a:latin typeface="Times New Roman" panose="02020603050405020304" pitchFamily="18" charset="0"/>
                <a:cs typeface="Times New Roman" panose="02020603050405020304" pitchFamily="18" charset="0"/>
              </a:rPr>
              <a:t>comprehensive</a:t>
            </a:r>
            <a:r>
              <a:rPr lang="fr-FR" altLang="fr-FR" sz="1600" b="1" dirty="0">
                <a:latin typeface="Times New Roman" panose="02020603050405020304" pitchFamily="18" charset="0"/>
                <a:cs typeface="Times New Roman" panose="02020603050405020304" pitchFamily="18" charset="0"/>
              </a:rPr>
              <a:t> description and </a:t>
            </a:r>
            <a:r>
              <a:rPr lang="fr-FR" altLang="fr-FR" sz="1600" b="1" dirty="0" err="1">
                <a:latin typeface="Times New Roman" panose="02020603050405020304" pitchFamily="18" charset="0"/>
                <a:cs typeface="Times New Roman" panose="02020603050405020304" pitchFamily="18" charset="0"/>
              </a:rPr>
              <a:t>explanation</a:t>
            </a:r>
            <a:r>
              <a:rPr lang="fr-FR" altLang="fr-FR" sz="1600" b="1" dirty="0">
                <a:latin typeface="Times New Roman" panose="02020603050405020304" pitchFamily="18" charset="0"/>
                <a:cs typeface="Times New Roman" panose="02020603050405020304" pitchFamily="18" charset="0"/>
              </a:rPr>
              <a:t> of how and </a:t>
            </a:r>
            <a:r>
              <a:rPr lang="fr-FR" altLang="fr-FR" sz="1600" b="1" dirty="0" err="1">
                <a:latin typeface="Times New Roman" panose="02020603050405020304" pitchFamily="18" charset="0"/>
                <a:cs typeface="Times New Roman" panose="02020603050405020304" pitchFamily="18" charset="0"/>
              </a:rPr>
              <a:t>why</a:t>
            </a:r>
            <a:r>
              <a:rPr lang="fr-FR" altLang="fr-FR" sz="1600" b="1" dirty="0">
                <a:latin typeface="Times New Roman" panose="02020603050405020304" pitchFamily="18" charset="0"/>
                <a:cs typeface="Times New Roman" panose="02020603050405020304" pitchFamily="18" charset="0"/>
              </a:rPr>
              <a:t> a </a:t>
            </a:r>
            <a:r>
              <a:rPr lang="fr-FR" altLang="fr-FR" sz="1600" b="1" dirty="0" err="1">
                <a:latin typeface="Times New Roman" panose="02020603050405020304" pitchFamily="18" charset="0"/>
                <a:cs typeface="Times New Roman" panose="02020603050405020304" pitchFamily="18" charset="0"/>
              </a:rPr>
              <a:t>desired</a:t>
            </a:r>
            <a:r>
              <a:rPr lang="fr-FR" altLang="fr-FR" sz="1600" b="1" dirty="0">
                <a:latin typeface="Times New Roman" panose="02020603050405020304" pitchFamily="18" charset="0"/>
                <a:cs typeface="Times New Roman" panose="02020603050405020304" pitchFamily="18" charset="0"/>
              </a:rPr>
              <a:t> change </a:t>
            </a:r>
            <a:r>
              <a:rPr lang="fr-FR" altLang="fr-FR" sz="1600" b="1" dirty="0" err="1">
                <a:latin typeface="Times New Roman" panose="02020603050405020304" pitchFamily="18" charset="0"/>
                <a:cs typeface="Times New Roman" panose="02020603050405020304" pitchFamily="18" charset="0"/>
              </a:rPr>
              <a:t>is</a:t>
            </a:r>
            <a:r>
              <a:rPr lang="fr-FR" altLang="fr-FR" sz="1600" b="1" dirty="0">
                <a:latin typeface="Times New Roman" panose="02020603050405020304" pitchFamily="18" charset="0"/>
                <a:cs typeface="Times New Roman" panose="02020603050405020304" pitchFamily="18" charset="0"/>
              </a:rPr>
              <a:t> </a:t>
            </a:r>
            <a:r>
              <a:rPr lang="fr-FR" altLang="fr-FR" sz="1600" b="1" dirty="0" err="1">
                <a:latin typeface="Times New Roman" panose="02020603050405020304" pitchFamily="18" charset="0"/>
                <a:cs typeface="Times New Roman" panose="02020603050405020304" pitchFamily="18" charset="0"/>
              </a:rPr>
              <a:t>expected</a:t>
            </a:r>
            <a:r>
              <a:rPr lang="fr-FR" altLang="fr-FR" sz="1600" b="1" dirty="0">
                <a:latin typeface="Times New Roman" panose="02020603050405020304" pitchFamily="18" charset="0"/>
                <a:cs typeface="Times New Roman" panose="02020603050405020304" pitchFamily="18" charset="0"/>
              </a:rPr>
              <a:t> to </a:t>
            </a:r>
            <a:r>
              <a:rPr lang="fr-FR" altLang="fr-FR" sz="1600" b="1" dirty="0" err="1">
                <a:latin typeface="Times New Roman" panose="02020603050405020304" pitchFamily="18" charset="0"/>
                <a:cs typeface="Times New Roman" panose="02020603050405020304" pitchFamily="18" charset="0"/>
              </a:rPr>
              <a:t>happen</a:t>
            </a:r>
            <a:r>
              <a:rPr lang="fr-FR" altLang="fr-FR" sz="1600" b="1" dirty="0">
                <a:latin typeface="Times New Roman" panose="02020603050405020304" pitchFamily="18" charset="0"/>
                <a:cs typeface="Times New Roman" panose="02020603050405020304" pitchFamily="18" charset="0"/>
              </a:rPr>
              <a:t> in a </a:t>
            </a:r>
            <a:r>
              <a:rPr lang="fr-FR" altLang="fr-FR" sz="1600" b="1" dirty="0" err="1">
                <a:latin typeface="Times New Roman" panose="02020603050405020304" pitchFamily="18" charset="0"/>
                <a:cs typeface="Times New Roman" panose="02020603050405020304" pitchFamily="18" charset="0"/>
              </a:rPr>
              <a:t>particular</a:t>
            </a:r>
            <a:r>
              <a:rPr lang="fr-FR" altLang="fr-FR" sz="1600" b="1" dirty="0">
                <a:latin typeface="Times New Roman" panose="02020603050405020304" pitchFamily="18" charset="0"/>
                <a:cs typeface="Times New Roman" panose="02020603050405020304" pitchFamily="18" charset="0"/>
              </a:rPr>
              <a:t> </a:t>
            </a:r>
            <a:r>
              <a:rPr lang="fr-FR" altLang="fr-FR" sz="1600" b="1" dirty="0" err="1" smtClean="0">
                <a:latin typeface="Times New Roman" panose="02020603050405020304" pitchFamily="18" charset="0"/>
                <a:cs typeface="Times New Roman" panose="02020603050405020304" pitchFamily="18" charset="0"/>
              </a:rPr>
              <a:t>context</a:t>
            </a:r>
            <a:r>
              <a:rPr lang="fr-FR" altLang="fr-FR" sz="1600" b="1" dirty="0" smtClean="0">
                <a:latin typeface="Times New Roman" panose="02020603050405020304" pitchFamily="18" charset="0"/>
                <a:cs typeface="Times New Roman" panose="02020603050405020304" pitchFamily="18" charset="0"/>
              </a:rPr>
              <a:t>.</a:t>
            </a:r>
          </a:p>
          <a:p>
            <a:pPr marL="285750" marR="573088" lvl="0" indent="-285750" eaLnBrk="0" fontAlgn="base" hangingPunct="0">
              <a:spcBef>
                <a:spcPts val="700"/>
              </a:spcBef>
              <a:spcAft>
                <a:spcPts val="800"/>
              </a:spcAft>
              <a:buFont typeface="Wingdings" panose="05000000000000000000" pitchFamily="2" charset="2"/>
              <a:buChar char="Ø"/>
            </a:pPr>
            <a:r>
              <a:rPr lang="fr-FR" altLang="fr-FR" sz="1600" b="1" dirty="0" err="1" smtClean="0">
                <a:latin typeface="Times New Roman" panose="02020603050405020304" pitchFamily="18" charset="0"/>
                <a:cs typeface="Times New Roman" panose="02020603050405020304" pitchFamily="18" charset="0"/>
              </a:rPr>
              <a:t>Specifically</a:t>
            </a:r>
            <a:r>
              <a:rPr lang="fr-FR" altLang="fr-FR" sz="1600" b="1" dirty="0">
                <a:latin typeface="Times New Roman" panose="02020603050405020304" pitchFamily="18" charset="0"/>
                <a:cs typeface="Times New Roman" panose="02020603050405020304" pitchFamily="18" charset="0"/>
              </a:rPr>
              <a:t>, </a:t>
            </a:r>
            <a:r>
              <a:rPr lang="fr-FR" altLang="fr-FR" sz="1600" b="1" dirty="0" err="1">
                <a:latin typeface="Times New Roman" panose="02020603050405020304" pitchFamily="18" charset="0"/>
                <a:cs typeface="Times New Roman" panose="02020603050405020304" pitchFamily="18" charset="0"/>
              </a:rPr>
              <a:t>it</a:t>
            </a:r>
            <a:r>
              <a:rPr lang="fr-FR" altLang="fr-FR" sz="1600" b="1" dirty="0">
                <a:latin typeface="Times New Roman" panose="02020603050405020304" pitchFamily="18" charset="0"/>
                <a:cs typeface="Times New Roman" panose="02020603050405020304" pitchFamily="18" charset="0"/>
              </a:rPr>
              <a:t> </a:t>
            </a:r>
            <a:r>
              <a:rPr lang="fr-FR" altLang="fr-FR" sz="1600" b="1" dirty="0" err="1">
                <a:latin typeface="Times New Roman" panose="02020603050405020304" pitchFamily="18" charset="0"/>
                <a:cs typeface="Times New Roman" panose="02020603050405020304" pitchFamily="18" charset="0"/>
              </a:rPr>
              <a:t>focuses</a:t>
            </a:r>
            <a:r>
              <a:rPr lang="fr-FR" altLang="fr-FR" sz="1600" b="1" dirty="0">
                <a:latin typeface="Times New Roman" panose="02020603050405020304" pitchFamily="18" charset="0"/>
                <a:cs typeface="Times New Roman" panose="02020603050405020304" pitchFamily="18" charset="0"/>
              </a:rPr>
              <a:t> on </a:t>
            </a:r>
            <a:r>
              <a:rPr lang="fr-FR" altLang="fr-FR" sz="1600" b="1" dirty="0" err="1">
                <a:latin typeface="Times New Roman" panose="02020603050405020304" pitchFamily="18" charset="0"/>
                <a:cs typeface="Times New Roman" panose="02020603050405020304" pitchFamily="18" charset="0"/>
              </a:rPr>
              <a:t>mapping</a:t>
            </a:r>
            <a:r>
              <a:rPr lang="fr-FR" altLang="fr-FR" sz="1600" b="1" dirty="0">
                <a:latin typeface="Times New Roman" panose="02020603050405020304" pitchFamily="18" charset="0"/>
                <a:cs typeface="Times New Roman" panose="02020603050405020304" pitchFamily="18" charset="0"/>
              </a:rPr>
              <a:t> out </a:t>
            </a:r>
            <a:r>
              <a:rPr lang="fr-FR" altLang="fr-FR" sz="1600" b="1" dirty="0" err="1">
                <a:latin typeface="Times New Roman" panose="02020603050405020304" pitchFamily="18" charset="0"/>
                <a:cs typeface="Times New Roman" panose="02020603050405020304" pitchFamily="18" charset="0"/>
              </a:rPr>
              <a:t>what</a:t>
            </a:r>
            <a:r>
              <a:rPr lang="fr-FR" altLang="fr-FR" sz="1600" b="1" dirty="0">
                <a:latin typeface="Times New Roman" panose="02020603050405020304" pitchFamily="18" charset="0"/>
                <a:cs typeface="Times New Roman" panose="02020603050405020304" pitchFamily="18" charset="0"/>
              </a:rPr>
              <a:t> an intervention or change initiative </a:t>
            </a:r>
            <a:r>
              <a:rPr lang="fr-FR" altLang="fr-FR" sz="1600" b="1" dirty="0" err="1">
                <a:latin typeface="Times New Roman" panose="02020603050405020304" pitchFamily="18" charset="0"/>
                <a:cs typeface="Times New Roman" panose="02020603050405020304" pitchFamily="18" charset="0"/>
              </a:rPr>
              <a:t>does</a:t>
            </a:r>
            <a:r>
              <a:rPr lang="fr-FR" altLang="fr-FR" sz="1600" b="1" dirty="0">
                <a:latin typeface="Times New Roman" panose="02020603050405020304" pitchFamily="18" charset="0"/>
                <a:cs typeface="Times New Roman" panose="02020603050405020304" pitchFamily="18" charset="0"/>
              </a:rPr>
              <a:t> (</a:t>
            </a:r>
            <a:r>
              <a:rPr lang="fr-FR" altLang="fr-FR" sz="1600" b="1" dirty="0" err="1">
                <a:latin typeface="Times New Roman" panose="02020603050405020304" pitchFamily="18" charset="0"/>
                <a:cs typeface="Times New Roman" panose="02020603050405020304" pitchFamily="18" charset="0"/>
              </a:rPr>
              <a:t>its</a:t>
            </a:r>
            <a:r>
              <a:rPr lang="fr-FR" altLang="fr-FR" sz="1600" b="1" dirty="0">
                <a:latin typeface="Times New Roman" panose="02020603050405020304" pitchFamily="18" charset="0"/>
                <a:cs typeface="Times New Roman" panose="02020603050405020304" pitchFamily="18" charset="0"/>
              </a:rPr>
              <a:t> </a:t>
            </a:r>
            <a:r>
              <a:rPr lang="fr-FR" altLang="fr-FR" sz="1600" b="1" dirty="0" err="1">
                <a:latin typeface="Times New Roman" panose="02020603050405020304" pitchFamily="18" charset="0"/>
                <a:cs typeface="Times New Roman" panose="02020603050405020304" pitchFamily="18" charset="0"/>
              </a:rPr>
              <a:t>activities</a:t>
            </a:r>
            <a:r>
              <a:rPr lang="fr-FR" altLang="fr-FR" sz="1600" b="1" dirty="0">
                <a:latin typeface="Times New Roman" panose="02020603050405020304" pitchFamily="18" charset="0"/>
                <a:cs typeface="Times New Roman" panose="02020603050405020304" pitchFamily="18" charset="0"/>
              </a:rPr>
              <a:t>) and how </a:t>
            </a:r>
            <a:r>
              <a:rPr lang="fr-FR" altLang="fr-FR" sz="1600" b="1" dirty="0" err="1">
                <a:latin typeface="Times New Roman" panose="02020603050405020304" pitchFamily="18" charset="0"/>
                <a:cs typeface="Times New Roman" panose="02020603050405020304" pitchFamily="18" charset="0"/>
              </a:rPr>
              <a:t>these</a:t>
            </a:r>
            <a:r>
              <a:rPr lang="fr-FR" altLang="fr-FR" sz="1600" b="1" dirty="0">
                <a:latin typeface="Times New Roman" panose="02020603050405020304" pitchFamily="18" charset="0"/>
                <a:cs typeface="Times New Roman" panose="02020603050405020304" pitchFamily="18" charset="0"/>
              </a:rPr>
              <a:t> lead to </a:t>
            </a:r>
            <a:r>
              <a:rPr lang="fr-FR" altLang="fr-FR" sz="1600" b="1" dirty="0" err="1">
                <a:latin typeface="Times New Roman" panose="02020603050405020304" pitchFamily="18" charset="0"/>
                <a:cs typeface="Times New Roman" panose="02020603050405020304" pitchFamily="18" charset="0"/>
              </a:rPr>
              <a:t>achievement</a:t>
            </a:r>
            <a:r>
              <a:rPr lang="fr-FR" altLang="fr-FR" sz="1600" b="1" dirty="0">
                <a:latin typeface="Times New Roman" panose="02020603050405020304" pitchFamily="18" charset="0"/>
                <a:cs typeface="Times New Roman" panose="02020603050405020304" pitchFamily="18" charset="0"/>
              </a:rPr>
              <a:t> of the objective </a:t>
            </a:r>
            <a:r>
              <a:rPr lang="fr-FR" altLang="fr-FR" sz="1600" b="1" dirty="0" err="1">
                <a:latin typeface="Times New Roman" panose="02020603050405020304" pitchFamily="18" charset="0"/>
                <a:cs typeface="Times New Roman" panose="02020603050405020304" pitchFamily="18" charset="0"/>
              </a:rPr>
              <a:t>through</a:t>
            </a:r>
            <a:r>
              <a:rPr lang="fr-FR" altLang="fr-FR" sz="1600" b="1" dirty="0">
                <a:latin typeface="Times New Roman" panose="02020603050405020304" pitchFamily="18" charset="0"/>
                <a:cs typeface="Times New Roman" panose="02020603050405020304" pitchFamily="18" charset="0"/>
              </a:rPr>
              <a:t> </a:t>
            </a:r>
            <a:r>
              <a:rPr lang="fr-FR" altLang="fr-FR" sz="1600" b="1" dirty="0" err="1">
                <a:latin typeface="Times New Roman" panose="02020603050405020304" pitchFamily="18" charset="0"/>
                <a:cs typeface="Times New Roman" panose="02020603050405020304" pitchFamily="18" charset="0"/>
              </a:rPr>
              <a:t>results</a:t>
            </a:r>
            <a:r>
              <a:rPr lang="fr-FR" altLang="fr-FR" sz="1600" b="1" dirty="0">
                <a:latin typeface="Times New Roman" panose="02020603050405020304" pitchFamily="18" charset="0"/>
                <a:cs typeface="Times New Roman" panose="02020603050405020304" pitchFamily="18" charset="0"/>
              </a:rPr>
              <a:t> (outputs, </a:t>
            </a:r>
            <a:r>
              <a:rPr lang="fr-FR" altLang="fr-FR" sz="1600" b="1" dirty="0" err="1">
                <a:latin typeface="Times New Roman" panose="02020603050405020304" pitchFamily="18" charset="0"/>
                <a:cs typeface="Times New Roman" panose="02020603050405020304" pitchFamily="18" charset="0"/>
              </a:rPr>
              <a:t>outcomes</a:t>
            </a:r>
            <a:r>
              <a:rPr lang="fr-FR" altLang="fr-FR" sz="1600" b="1" dirty="0">
                <a:latin typeface="Times New Roman" panose="02020603050405020304" pitchFamily="18" charset="0"/>
                <a:cs typeface="Times New Roman" panose="02020603050405020304" pitchFamily="18" charset="0"/>
              </a:rPr>
              <a:t>, objectives</a:t>
            </a:r>
            <a:r>
              <a:rPr lang="fr-FR" altLang="fr-FR" sz="1600" b="1" dirty="0" smtClean="0">
                <a:latin typeface="Times New Roman" panose="02020603050405020304" pitchFamily="18" charset="0"/>
                <a:cs typeface="Times New Roman" panose="02020603050405020304" pitchFamily="18" charset="0"/>
              </a:rPr>
              <a:t>).</a:t>
            </a:r>
            <a:r>
              <a:rPr lang="fr-FR" altLang="fr-FR" sz="1600" b="1" dirty="0">
                <a:latin typeface="Times New Roman" panose="02020603050405020304" pitchFamily="18" charset="0"/>
                <a:cs typeface="Times New Roman" panose="02020603050405020304" pitchFamily="18" charset="0"/>
              </a:rPr>
              <a:t> </a:t>
            </a:r>
            <a:r>
              <a:rPr lang="fr-FR" altLang="fr-FR" sz="1600" b="1" dirty="0" smtClean="0">
                <a:latin typeface="Times New Roman" panose="02020603050405020304" pitchFamily="18" charset="0"/>
                <a:cs typeface="Times New Roman" panose="02020603050405020304" pitchFamily="18" charset="0"/>
              </a:rPr>
              <a:t>In </a:t>
            </a:r>
            <a:r>
              <a:rPr lang="fr-FR" altLang="fr-FR" sz="1600" b="1" dirty="0" err="1">
                <a:latin typeface="Times New Roman" panose="02020603050405020304" pitchFamily="18" charset="0"/>
                <a:cs typeface="Times New Roman" panose="02020603050405020304" pitchFamily="18" charset="0"/>
              </a:rPr>
              <a:t>this</a:t>
            </a:r>
            <a:r>
              <a:rPr lang="fr-FR" altLang="fr-FR" sz="1600" b="1" dirty="0">
                <a:latin typeface="Times New Roman" panose="02020603050405020304" pitchFamily="18" charset="0"/>
                <a:cs typeface="Times New Roman" panose="02020603050405020304" pitchFamily="18" charset="0"/>
              </a:rPr>
              <a:t> </a:t>
            </a:r>
            <a:r>
              <a:rPr lang="fr-FR" altLang="fr-FR" sz="1600" b="1" dirty="0" err="1">
                <a:latin typeface="Times New Roman" panose="02020603050405020304" pitchFamily="18" charset="0"/>
                <a:cs typeface="Times New Roman" panose="02020603050405020304" pitchFamily="18" charset="0"/>
              </a:rPr>
              <a:t>way</a:t>
            </a:r>
            <a:r>
              <a:rPr lang="fr-FR" altLang="fr-FR" sz="1600" b="1" dirty="0">
                <a:latin typeface="Times New Roman" panose="02020603050405020304" pitchFamily="18" charset="0"/>
                <a:cs typeface="Times New Roman" panose="02020603050405020304" pitchFamily="18" charset="0"/>
              </a:rPr>
              <a:t>, a </a:t>
            </a:r>
            <a:r>
              <a:rPr lang="fr-FR" altLang="fr-FR" sz="1600" b="1" dirty="0" err="1">
                <a:latin typeface="Times New Roman" panose="02020603050405020304" pitchFamily="18" charset="0"/>
                <a:cs typeface="Times New Roman" panose="02020603050405020304" pitchFamily="18" charset="0"/>
              </a:rPr>
              <a:t>ToC</a:t>
            </a:r>
            <a:r>
              <a:rPr lang="fr-FR" altLang="fr-FR" sz="1600" b="1" dirty="0">
                <a:latin typeface="Times New Roman" panose="02020603050405020304" pitchFamily="18" charset="0"/>
                <a:cs typeface="Times New Roman" panose="02020603050405020304" pitchFamily="18" charset="0"/>
              </a:rPr>
              <a:t> </a:t>
            </a:r>
            <a:r>
              <a:rPr lang="fr-FR" altLang="fr-FR" sz="1600" b="1" dirty="0" err="1">
                <a:latin typeface="Times New Roman" panose="02020603050405020304" pitchFamily="18" charset="0"/>
                <a:cs typeface="Times New Roman" panose="02020603050405020304" pitchFamily="18" charset="0"/>
              </a:rPr>
              <a:t>articulates</a:t>
            </a:r>
            <a:r>
              <a:rPr lang="fr-FR" altLang="fr-FR" sz="1600" b="1" dirty="0">
                <a:latin typeface="Times New Roman" panose="02020603050405020304" pitchFamily="18" charset="0"/>
                <a:cs typeface="Times New Roman" panose="02020603050405020304" pitchFamily="18" charset="0"/>
              </a:rPr>
              <a:t> </a:t>
            </a:r>
            <a:r>
              <a:rPr lang="fr-FR" altLang="fr-FR" sz="1600" b="1" dirty="0" err="1">
                <a:latin typeface="Times New Roman" panose="02020603050405020304" pitchFamily="18" charset="0"/>
                <a:cs typeface="Times New Roman" panose="02020603050405020304" pitchFamily="18" charset="0"/>
              </a:rPr>
              <a:t>hypotheses</a:t>
            </a:r>
            <a:r>
              <a:rPr lang="fr-FR" altLang="fr-FR" sz="1600" b="1" dirty="0">
                <a:latin typeface="Times New Roman" panose="02020603050405020304" pitchFamily="18" charset="0"/>
                <a:cs typeface="Times New Roman" panose="02020603050405020304" pitchFamily="18" charset="0"/>
              </a:rPr>
              <a:t> about how change </a:t>
            </a:r>
            <a:r>
              <a:rPr lang="fr-FR" altLang="fr-FR" sz="1600" b="1" dirty="0" err="1">
                <a:latin typeface="Times New Roman" panose="02020603050405020304" pitchFamily="18" charset="0"/>
                <a:cs typeface="Times New Roman" panose="02020603050405020304" pitchFamily="18" charset="0"/>
              </a:rPr>
              <a:t>happens</a:t>
            </a:r>
            <a:r>
              <a:rPr lang="fr-FR" altLang="fr-FR" sz="1600" b="1" dirty="0">
                <a:latin typeface="Times New Roman" panose="02020603050405020304" pitchFamily="18" charset="0"/>
                <a:cs typeface="Times New Roman" panose="02020603050405020304" pitchFamily="18" charset="0"/>
              </a:rPr>
              <a:t> by </a:t>
            </a:r>
            <a:r>
              <a:rPr lang="fr-FR" altLang="fr-FR" sz="1600" b="1" dirty="0" err="1">
                <a:latin typeface="Times New Roman" panose="02020603050405020304" pitchFamily="18" charset="0"/>
                <a:cs typeface="Times New Roman" panose="02020603050405020304" pitchFamily="18" charset="0"/>
              </a:rPr>
              <a:t>explaining</a:t>
            </a:r>
            <a:r>
              <a:rPr lang="fr-FR" altLang="fr-FR" sz="1600" b="1" dirty="0">
                <a:latin typeface="Times New Roman" panose="02020603050405020304" pitchFamily="18" charset="0"/>
                <a:cs typeface="Times New Roman" panose="02020603050405020304" pitchFamily="18" charset="0"/>
              </a:rPr>
              <a:t> the </a:t>
            </a:r>
            <a:r>
              <a:rPr lang="fr-FR" altLang="fr-FR" sz="1600" b="1" dirty="0" err="1">
                <a:latin typeface="Times New Roman" panose="02020603050405020304" pitchFamily="18" charset="0"/>
                <a:cs typeface="Times New Roman" panose="02020603050405020304" pitchFamily="18" charset="0"/>
              </a:rPr>
              <a:t>connection</a:t>
            </a:r>
            <a:r>
              <a:rPr lang="fr-FR" altLang="fr-FR" sz="1600" b="1" dirty="0">
                <a:latin typeface="Times New Roman" panose="02020603050405020304" pitchFamily="18" charset="0"/>
                <a:cs typeface="Times New Roman" panose="02020603050405020304" pitchFamily="18" charset="0"/>
              </a:rPr>
              <a:t> </a:t>
            </a:r>
            <a:r>
              <a:rPr lang="fr-FR" altLang="fr-FR" sz="1600" b="1" dirty="0" err="1">
                <a:latin typeface="Times New Roman" panose="02020603050405020304" pitchFamily="18" charset="0"/>
                <a:cs typeface="Times New Roman" panose="02020603050405020304" pitchFamily="18" charset="0"/>
              </a:rPr>
              <a:t>between</a:t>
            </a:r>
            <a:r>
              <a:rPr lang="fr-FR" altLang="fr-FR" sz="1600" b="1" dirty="0">
                <a:latin typeface="Times New Roman" panose="02020603050405020304" pitchFamily="18" charset="0"/>
                <a:cs typeface="Times New Roman" panose="02020603050405020304" pitchFamily="18" charset="0"/>
              </a:rPr>
              <a:t> an intervention and </a:t>
            </a:r>
            <a:r>
              <a:rPr lang="fr-FR" altLang="fr-FR" sz="1600" b="1" dirty="0" err="1">
                <a:latin typeface="Times New Roman" panose="02020603050405020304" pitchFamily="18" charset="0"/>
                <a:cs typeface="Times New Roman" panose="02020603050405020304" pitchFamily="18" charset="0"/>
              </a:rPr>
              <a:t>its</a:t>
            </a:r>
            <a:r>
              <a:rPr lang="fr-FR" altLang="fr-FR" sz="1600" b="1" dirty="0">
                <a:latin typeface="Times New Roman" panose="02020603050405020304" pitchFamily="18" charset="0"/>
                <a:cs typeface="Times New Roman" panose="02020603050405020304" pitchFamily="18" charset="0"/>
              </a:rPr>
              <a:t> </a:t>
            </a:r>
            <a:r>
              <a:rPr lang="fr-FR" altLang="fr-FR" sz="1600" b="1" dirty="0" err="1">
                <a:latin typeface="Times New Roman" panose="02020603050405020304" pitchFamily="18" charset="0"/>
                <a:cs typeface="Times New Roman" panose="02020603050405020304" pitchFamily="18" charset="0"/>
              </a:rPr>
              <a:t>effect</a:t>
            </a:r>
            <a:r>
              <a:rPr lang="fr-FR" altLang="fr-FR" sz="1600" b="1" dirty="0">
                <a:latin typeface="Times New Roman" panose="02020603050405020304" pitchFamily="18" charset="0"/>
                <a:cs typeface="Times New Roman" panose="02020603050405020304" pitchFamily="18" charset="0"/>
              </a:rPr>
              <a:t>. It </a:t>
            </a:r>
            <a:r>
              <a:rPr lang="fr-FR" altLang="fr-FR" sz="1600" b="1" dirty="0" err="1">
                <a:latin typeface="Times New Roman" panose="02020603050405020304" pitchFamily="18" charset="0"/>
                <a:cs typeface="Times New Roman" panose="02020603050405020304" pitchFamily="18" charset="0"/>
              </a:rPr>
              <a:t>does</a:t>
            </a:r>
            <a:r>
              <a:rPr lang="fr-FR" altLang="fr-FR" sz="1600" b="1" dirty="0">
                <a:latin typeface="Times New Roman" panose="02020603050405020304" pitchFamily="18" charset="0"/>
                <a:cs typeface="Times New Roman" panose="02020603050405020304" pitchFamily="18" charset="0"/>
              </a:rPr>
              <a:t> </a:t>
            </a:r>
            <a:r>
              <a:rPr lang="fr-FR" altLang="fr-FR" sz="1600" b="1" dirty="0" err="1">
                <a:latin typeface="Times New Roman" panose="02020603050405020304" pitchFamily="18" charset="0"/>
                <a:cs typeface="Times New Roman" panose="02020603050405020304" pitchFamily="18" charset="0"/>
              </a:rPr>
              <a:t>so</a:t>
            </a:r>
            <a:r>
              <a:rPr lang="fr-FR" altLang="fr-FR" sz="1600" b="1" dirty="0">
                <a:latin typeface="Times New Roman" panose="02020603050405020304" pitchFamily="18" charset="0"/>
                <a:cs typeface="Times New Roman" panose="02020603050405020304" pitchFamily="18" charset="0"/>
              </a:rPr>
              <a:t> by </a:t>
            </a:r>
            <a:r>
              <a:rPr lang="fr-FR" altLang="fr-FR" sz="1600" b="1" dirty="0" err="1">
                <a:latin typeface="Times New Roman" panose="02020603050405020304" pitchFamily="18" charset="0"/>
                <a:cs typeface="Times New Roman" panose="02020603050405020304" pitchFamily="18" charset="0"/>
              </a:rPr>
              <a:t>surfacing</a:t>
            </a:r>
            <a:r>
              <a:rPr lang="fr-FR" altLang="fr-FR" sz="1600" b="1" dirty="0">
                <a:latin typeface="Times New Roman" panose="02020603050405020304" pitchFamily="18" charset="0"/>
                <a:cs typeface="Times New Roman" panose="02020603050405020304" pitchFamily="18" charset="0"/>
              </a:rPr>
              <a:t> the </a:t>
            </a:r>
            <a:r>
              <a:rPr lang="fr-FR" altLang="fr-FR" sz="1600" b="1" dirty="0" err="1">
                <a:latin typeface="Times New Roman" panose="02020603050405020304" pitchFamily="18" charset="0"/>
                <a:cs typeface="Times New Roman" panose="02020603050405020304" pitchFamily="18" charset="0"/>
              </a:rPr>
              <a:t>logic</a:t>
            </a:r>
            <a:r>
              <a:rPr lang="fr-FR" altLang="fr-FR" sz="1600" b="1" dirty="0">
                <a:latin typeface="Times New Roman" panose="02020603050405020304" pitchFamily="18" charset="0"/>
                <a:cs typeface="Times New Roman" panose="02020603050405020304" pitchFamily="18" charset="0"/>
              </a:rPr>
              <a:t> and </a:t>
            </a:r>
            <a:r>
              <a:rPr lang="fr-FR" altLang="fr-FR" sz="1600" b="1" dirty="0" err="1">
                <a:latin typeface="Times New Roman" panose="02020603050405020304" pitchFamily="18" charset="0"/>
                <a:cs typeface="Times New Roman" panose="02020603050405020304" pitchFamily="18" charset="0"/>
              </a:rPr>
              <a:t>rationale</a:t>
            </a:r>
            <a:r>
              <a:rPr lang="fr-FR" altLang="fr-FR" sz="1600" b="1" dirty="0">
                <a:latin typeface="Times New Roman" panose="02020603050405020304" pitchFamily="18" charset="0"/>
                <a:cs typeface="Times New Roman" panose="02020603050405020304" pitchFamily="18" charset="0"/>
              </a:rPr>
              <a:t> for an intervention and </a:t>
            </a:r>
            <a:r>
              <a:rPr lang="fr-FR" altLang="fr-FR" sz="1600" b="1" dirty="0" err="1">
                <a:latin typeface="Times New Roman" panose="02020603050405020304" pitchFamily="18" charset="0"/>
                <a:cs typeface="Times New Roman" panose="02020603050405020304" pitchFamily="18" charset="0"/>
              </a:rPr>
              <a:t>articulating</a:t>
            </a:r>
            <a:r>
              <a:rPr lang="fr-FR" altLang="fr-FR" sz="1600" b="1" dirty="0">
                <a:latin typeface="Times New Roman" panose="02020603050405020304" pitchFamily="18" charset="0"/>
                <a:cs typeface="Times New Roman" panose="02020603050405020304" pitchFamily="18" charset="0"/>
              </a:rPr>
              <a:t> the </a:t>
            </a:r>
            <a:r>
              <a:rPr lang="fr-FR" altLang="fr-FR" sz="1600" b="1" dirty="0" err="1">
                <a:latin typeface="Times New Roman" panose="02020603050405020304" pitchFamily="18" charset="0"/>
                <a:cs typeface="Times New Roman" panose="02020603050405020304" pitchFamily="18" charset="0"/>
              </a:rPr>
              <a:t>assumptions</a:t>
            </a:r>
            <a:r>
              <a:rPr lang="fr-FR" altLang="fr-FR" sz="1600" b="1" dirty="0">
                <a:latin typeface="Times New Roman" panose="02020603050405020304" pitchFamily="18" charset="0"/>
                <a:cs typeface="Times New Roman" panose="02020603050405020304" pitchFamily="18" charset="0"/>
              </a:rPr>
              <a:t> </a:t>
            </a:r>
            <a:r>
              <a:rPr lang="fr-FR" altLang="fr-FR" sz="1600" b="1" dirty="0" err="1">
                <a:latin typeface="Times New Roman" panose="02020603050405020304" pitchFamily="18" charset="0"/>
                <a:cs typeface="Times New Roman" panose="02020603050405020304" pitchFamily="18" charset="0"/>
              </a:rPr>
              <a:t>inherent</a:t>
            </a:r>
            <a:r>
              <a:rPr lang="fr-FR" altLang="fr-FR" sz="1600" b="1" dirty="0">
                <a:latin typeface="Times New Roman" panose="02020603050405020304" pitchFamily="18" charset="0"/>
                <a:cs typeface="Times New Roman" panose="02020603050405020304" pitchFamily="18" charset="0"/>
              </a:rPr>
              <a:t> in the </a:t>
            </a:r>
            <a:r>
              <a:rPr lang="fr-FR" altLang="fr-FR" sz="1600" b="1" dirty="0" err="1">
                <a:latin typeface="Times New Roman" panose="02020603050405020304" pitchFamily="18" charset="0"/>
                <a:cs typeface="Times New Roman" panose="02020603050405020304" pitchFamily="18" charset="0"/>
              </a:rPr>
              <a:t>approach</a:t>
            </a:r>
            <a:r>
              <a:rPr lang="fr-FR" altLang="fr-FR" sz="1600" b="1" dirty="0">
                <a:latin typeface="Times New Roman" panose="02020603050405020304" pitchFamily="18" charset="0"/>
                <a:cs typeface="Times New Roman" panose="02020603050405020304" pitchFamily="18" charset="0"/>
              </a:rPr>
              <a:t> (multiple </a:t>
            </a:r>
            <a:r>
              <a:rPr lang="fr-FR" altLang="fr-FR" sz="1600" b="1" dirty="0" err="1">
                <a:latin typeface="Times New Roman" panose="02020603050405020304" pitchFamily="18" charset="0"/>
                <a:cs typeface="Times New Roman" panose="02020603050405020304" pitchFamily="18" charset="0"/>
              </a:rPr>
              <a:t>pathways</a:t>
            </a:r>
            <a:r>
              <a:rPr lang="fr-FR" altLang="fr-FR" sz="1600" b="1" dirty="0">
                <a:latin typeface="Times New Roman" panose="02020603050405020304" pitchFamily="18" charset="0"/>
                <a:cs typeface="Times New Roman" panose="02020603050405020304" pitchFamily="18" charset="0"/>
              </a:rPr>
              <a:t>).</a:t>
            </a:r>
          </a:p>
          <a:p>
            <a:pPr algn="r"/>
            <a:endParaRPr lang="fr-FR" sz="16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3015168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6</a:t>
            </a:fld>
            <a:endParaRPr lang="en-US"/>
          </a:p>
        </p:txBody>
      </p:sp>
      <p:sp>
        <p:nvSpPr>
          <p:cNvPr id="12" name="Zone de texte 11"/>
          <p:cNvSpPr txBox="1"/>
          <p:nvPr/>
        </p:nvSpPr>
        <p:spPr>
          <a:xfrm>
            <a:off x="2157095" y="384810"/>
            <a:ext cx="6251575" cy="461665"/>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Session6:Course </a:t>
            </a:r>
            <a:r>
              <a:rPr lang="en-US" sz="2400" b="1" dirty="0">
                <a:solidFill>
                  <a:srgbClr val="FF9518"/>
                </a:solidFill>
                <a:latin typeface="Tajawal Medium" panose="00000600000000000000" pitchFamily="2" charset="-78"/>
                <a:cs typeface="Tajawal Medium" panose="00000600000000000000" pitchFamily="2" charset="-78"/>
              </a:rPr>
              <a:t>Revision</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8" name="TextBox 7"/>
          <p:cNvSpPr txBox="1"/>
          <p:nvPr/>
        </p:nvSpPr>
        <p:spPr>
          <a:xfrm>
            <a:off x="219940" y="1584020"/>
            <a:ext cx="8454076" cy="460638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marL="0" lvl="1" algn="ctr">
              <a:spcBef>
                <a:spcPts val="520"/>
              </a:spcBef>
              <a:buClr>
                <a:srgbClr val="FF681E"/>
              </a:buClr>
              <a:buSzPts val="1600"/>
              <a:tabLst>
                <a:tab pos="1238250" algn="l"/>
              </a:tabLst>
            </a:pPr>
            <a:r>
              <a:rPr lang="en-US" b="1" dirty="0" smtClean="0">
                <a:solidFill>
                  <a:srgbClr val="0070C0"/>
                </a:solidFill>
                <a:latin typeface="Times New Roman" panose="02020603050405020304" pitchFamily="18" charset="0"/>
                <a:cs typeface="Times New Roman" panose="02020603050405020304" pitchFamily="18" charset="0"/>
              </a:rPr>
              <a:t>Results Matrix</a:t>
            </a:r>
            <a:endParaRPr lang="fr-FR" sz="2400" b="1" dirty="0">
              <a:solidFill>
                <a:srgbClr val="0070C0"/>
              </a:solidFill>
              <a:latin typeface="Times New Roman" panose="02020603050405020304" pitchFamily="18" charset="0"/>
              <a:cs typeface="Times New Roman" panose="02020603050405020304" pitchFamily="18" charset="0"/>
            </a:endParaRPr>
          </a:p>
          <a:p>
            <a:pPr marL="285750" marR="573088" indent="-285750" algn="just" eaLnBrk="0" fontAlgn="base" hangingPunct="0">
              <a:lnSpc>
                <a:spcPct val="150000"/>
              </a:lnSpc>
              <a:spcBef>
                <a:spcPts val="700"/>
              </a:spcBef>
              <a:spcAft>
                <a:spcPts val="800"/>
              </a:spcAft>
              <a:buSzPct val="100000"/>
              <a:buFont typeface="Wingdings" panose="05000000000000000000" pitchFamily="2" charset="2"/>
              <a:buChar char="Ø"/>
              <a:tabLst>
                <a:tab pos="1366838" algn="l"/>
              </a:tabLst>
            </a:pPr>
            <a:r>
              <a:rPr lang="en-US" sz="1600" b="1" dirty="0">
                <a:solidFill>
                  <a:schemeClr val="tx1"/>
                </a:solidFill>
                <a:latin typeface="Times New Roman" panose="02020603050405020304" pitchFamily="18" charset="0"/>
                <a:cs typeface="Times New Roman" panose="02020603050405020304" pitchFamily="18" charset="0"/>
              </a:rPr>
              <a:t>As previously mentioned, also belonging to </a:t>
            </a:r>
            <a:r>
              <a:rPr lang="en-US" sz="1600" b="1" dirty="0" smtClean="0">
                <a:solidFill>
                  <a:schemeClr val="tx1"/>
                </a:solidFill>
                <a:latin typeface="Times New Roman" panose="02020603050405020304" pitchFamily="18" charset="0"/>
                <a:cs typeface="Times New Roman" panose="02020603050405020304" pitchFamily="18" charset="0"/>
              </a:rPr>
              <a:t>program theory </a:t>
            </a:r>
            <a:r>
              <a:rPr lang="en-US" sz="1600" b="1" dirty="0">
                <a:solidFill>
                  <a:schemeClr val="tx1"/>
                </a:solidFill>
                <a:latin typeface="Times New Roman" panose="02020603050405020304" pitchFamily="18" charset="0"/>
                <a:cs typeface="Times New Roman" panose="02020603050405020304" pitchFamily="18" charset="0"/>
              </a:rPr>
              <a:t>is the logical framework, which helps identify an intervention’s operational design and is a foundation for M&amp;E.</a:t>
            </a:r>
          </a:p>
          <a:p>
            <a:pPr marL="285750" marR="573088" indent="-285750" algn="just" eaLnBrk="0" fontAlgn="base" hangingPunct="0">
              <a:lnSpc>
                <a:spcPct val="150000"/>
              </a:lnSpc>
              <a:spcBef>
                <a:spcPts val="700"/>
              </a:spcBef>
              <a:spcAft>
                <a:spcPts val="800"/>
              </a:spcAft>
              <a:buSzPct val="100000"/>
              <a:buFont typeface="Wingdings" panose="05000000000000000000" pitchFamily="2" charset="2"/>
              <a:buChar char="Ø"/>
              <a:tabLst>
                <a:tab pos="1366838" algn="l"/>
              </a:tabLst>
            </a:pPr>
            <a:r>
              <a:rPr lang="en-US" sz="1600" b="1" dirty="0">
                <a:solidFill>
                  <a:schemeClr val="tx1"/>
                </a:solidFill>
                <a:latin typeface="Times New Roman" panose="02020603050405020304" pitchFamily="18" charset="0"/>
                <a:cs typeface="Times New Roman" panose="02020603050405020304" pitchFamily="18" charset="0"/>
              </a:rPr>
              <a:t> It is an overview of an intervention’s intended approach to attain results, based on the situation and problem analysis undertaken during the conceptualization stage.</a:t>
            </a:r>
          </a:p>
          <a:p>
            <a:pPr marL="285750" marR="573088" indent="-285750" algn="just" eaLnBrk="0" fontAlgn="base" hangingPunct="0">
              <a:lnSpc>
                <a:spcPct val="150000"/>
              </a:lnSpc>
              <a:spcBef>
                <a:spcPts val="700"/>
              </a:spcBef>
              <a:spcAft>
                <a:spcPts val="800"/>
              </a:spcAft>
              <a:buSzPct val="100000"/>
              <a:buFont typeface="Wingdings" panose="05000000000000000000" pitchFamily="2" charset="2"/>
              <a:buChar char="Ø"/>
              <a:tabLst>
                <a:tab pos="1366838" algn="l"/>
              </a:tabLst>
            </a:pPr>
            <a:r>
              <a:rPr lang="en-US" sz="1600" b="1" dirty="0">
                <a:solidFill>
                  <a:schemeClr val="tx1"/>
                </a:solidFill>
                <a:latin typeface="Times New Roman" panose="02020603050405020304" pitchFamily="18" charset="0"/>
                <a:cs typeface="Times New Roman" panose="02020603050405020304" pitchFamily="18" charset="0"/>
              </a:rPr>
              <a:t>Specifically, it uses a matrix to summarize the logical sequence in which an intervention aims to achieve desired results, the activities required to attain these results and the indicators and sources of verification that help measure progress towards achieving results.</a:t>
            </a:r>
          </a:p>
          <a:p>
            <a:pPr marL="285750" marR="573088" indent="-285750" eaLnBrk="0" fontAlgn="base" hangingPunct="0">
              <a:spcBef>
                <a:spcPts val="700"/>
              </a:spcBef>
              <a:spcAft>
                <a:spcPts val="800"/>
              </a:spcAft>
              <a:buFont typeface="Wingdings" panose="05000000000000000000" pitchFamily="2" charset="2"/>
              <a:buChar char="Ø"/>
            </a:pPr>
            <a:endParaRPr lang="fr-FR" sz="16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7773220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992869" y="533330"/>
            <a:ext cx="2929497"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7</a:t>
            </a:fld>
            <a:endParaRPr lang="en-US"/>
          </a:p>
        </p:txBody>
      </p:sp>
      <p:sp>
        <p:nvSpPr>
          <p:cNvPr id="12" name="Zone de texte 11"/>
          <p:cNvSpPr txBox="1"/>
          <p:nvPr/>
        </p:nvSpPr>
        <p:spPr>
          <a:xfrm>
            <a:off x="2157095" y="384810"/>
            <a:ext cx="6251575" cy="461665"/>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Session6:Course </a:t>
            </a:r>
            <a:r>
              <a:rPr lang="en-US" sz="2400" b="1" dirty="0">
                <a:solidFill>
                  <a:srgbClr val="FF9518"/>
                </a:solidFill>
                <a:latin typeface="Tajawal Medium" panose="00000600000000000000" pitchFamily="2" charset="-78"/>
                <a:cs typeface="Tajawal Medium" panose="00000600000000000000" pitchFamily="2" charset="-78"/>
              </a:rPr>
              <a:t>Revision</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8"/>
          <a:stretch>
            <a:fillRect/>
          </a:stretch>
        </p:blipFill>
        <p:spPr>
          <a:xfrm>
            <a:off x="8832229" y="3773834"/>
            <a:ext cx="2591670" cy="2667532"/>
          </a:xfrm>
          <a:prstGeom prst="rect">
            <a:avLst/>
          </a:prstGeom>
        </p:spPr>
      </p:pic>
      <p:sp>
        <p:nvSpPr>
          <p:cNvPr id="6" name="Rectangle 5"/>
          <p:cNvSpPr/>
          <p:nvPr/>
        </p:nvSpPr>
        <p:spPr>
          <a:xfrm>
            <a:off x="307027" y="1537793"/>
            <a:ext cx="8315730" cy="5221942"/>
          </a:xfrm>
          <a:prstGeom prst="rect">
            <a:avLst/>
          </a:prstGeom>
          <a:ln>
            <a:noFill/>
          </a:ln>
        </p:spPr>
        <p:txBody>
          <a:bodyPr wrap="square">
            <a:spAutoFit/>
          </a:bodyPr>
          <a:lstStyle/>
          <a:p>
            <a:pPr algn="ctr"/>
            <a:r>
              <a:rPr lang="en-US" sz="1600" b="1" dirty="0">
                <a:solidFill>
                  <a:srgbClr val="000099"/>
                </a:solidFill>
                <a:latin typeface="Times New Roman" panose="02020603050405020304" pitchFamily="18" charset="0"/>
                <a:cs typeface="Times New Roman" panose="02020603050405020304" pitchFamily="18" charset="0"/>
              </a:rPr>
              <a:t>When selecting a data source, the following should be considered</a:t>
            </a:r>
            <a:r>
              <a:rPr lang="en-US" sz="1600" b="1" dirty="0" smtClean="0">
                <a:solidFill>
                  <a:srgbClr val="000099"/>
                </a:solidFill>
                <a:latin typeface="Times New Roman" panose="02020603050405020304" pitchFamily="18" charset="0"/>
                <a:cs typeface="Times New Roman" panose="02020603050405020304" pitchFamily="18" charset="0"/>
              </a:rPr>
              <a:t>:</a:t>
            </a:r>
          </a:p>
          <a:p>
            <a:pPr algn="ctr"/>
            <a:endParaRPr lang="en-US" sz="1600" b="1" dirty="0" smtClean="0">
              <a:solidFill>
                <a:srgbClr val="000099"/>
              </a:solidFill>
              <a:latin typeface="Times New Roman" panose="02020603050405020304" pitchFamily="18" charset="0"/>
              <a:cs typeface="Times New Roman" panose="02020603050405020304" pitchFamily="18" charset="0"/>
            </a:endParaRPr>
          </a:p>
          <a:p>
            <a:pPr marL="342900" lvl="0" indent="-342900" algn="just">
              <a:spcAft>
                <a:spcPts val="0"/>
              </a:spcAft>
              <a:buSzPts val="1000"/>
              <a:buFont typeface="Wingdings" panose="05000000000000000000" pitchFamily="2" charset="2"/>
              <a:buChar char="Ø"/>
              <a:tabLst>
                <a:tab pos="466090" algn="l"/>
                <a:tab pos="467360" algn="l"/>
              </a:tabLst>
            </a:pPr>
            <a:r>
              <a:rPr lang="en-US" sz="1600" b="1" dirty="0">
                <a:latin typeface="Times New Roman" panose="02020603050405020304" pitchFamily="18" charset="0"/>
                <a:ea typeface="Trebuchet MS" panose="020B0603020202020204" pitchFamily="34" charset="0"/>
                <a:cs typeface="Times New Roman" panose="02020603050405020304" pitchFamily="18" charset="0"/>
              </a:rPr>
              <a:t>Will</a:t>
            </a:r>
            <a:r>
              <a:rPr lang="en-US" sz="1600" b="1" spc="-40" dirty="0">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latin typeface="Times New Roman" panose="02020603050405020304" pitchFamily="18" charset="0"/>
                <a:ea typeface="Trebuchet MS" panose="020B0603020202020204" pitchFamily="34" charset="0"/>
                <a:cs typeface="Times New Roman" panose="02020603050405020304" pitchFamily="18" charset="0"/>
              </a:rPr>
              <a:t>there</a:t>
            </a:r>
            <a:r>
              <a:rPr lang="en-US" sz="1600" b="1" spc="-40" dirty="0">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latin typeface="Times New Roman" panose="02020603050405020304" pitchFamily="18" charset="0"/>
                <a:ea typeface="Trebuchet MS" panose="020B0603020202020204" pitchFamily="34" charset="0"/>
                <a:cs typeface="Times New Roman" panose="02020603050405020304" pitchFamily="18" charset="0"/>
              </a:rPr>
              <a:t>be</a:t>
            </a:r>
            <a:r>
              <a:rPr lang="en-US" sz="1600" b="1" spc="-40" dirty="0">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latin typeface="Times New Roman" panose="02020603050405020304" pitchFamily="18" charset="0"/>
                <a:ea typeface="Trebuchet MS" panose="020B0603020202020204" pitchFamily="34" charset="0"/>
                <a:cs typeface="Times New Roman" panose="02020603050405020304" pitchFamily="18" charset="0"/>
              </a:rPr>
              <a:t>access</a:t>
            </a:r>
            <a:r>
              <a:rPr lang="en-US" sz="1600" b="1" spc="-40" dirty="0">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latin typeface="Times New Roman" panose="02020603050405020304" pitchFamily="18" charset="0"/>
                <a:ea typeface="Trebuchet MS" panose="020B0603020202020204" pitchFamily="34" charset="0"/>
                <a:cs typeface="Times New Roman" panose="02020603050405020304" pitchFamily="18" charset="0"/>
              </a:rPr>
              <a:t>to</a:t>
            </a:r>
            <a:r>
              <a:rPr lang="en-US" sz="1600" b="1" spc="-35" dirty="0">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latin typeface="Times New Roman" panose="02020603050405020304" pitchFamily="18" charset="0"/>
                <a:ea typeface="Trebuchet MS" panose="020B0603020202020204" pitchFamily="34" charset="0"/>
                <a:cs typeface="Times New Roman" panose="02020603050405020304" pitchFamily="18" charset="0"/>
              </a:rPr>
              <a:t>the</a:t>
            </a:r>
            <a:r>
              <a:rPr lang="en-US" sz="1600" b="1" spc="-40" dirty="0">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latin typeface="Times New Roman" panose="02020603050405020304" pitchFamily="18" charset="0"/>
                <a:ea typeface="Trebuchet MS" panose="020B0603020202020204" pitchFamily="34" charset="0"/>
                <a:cs typeface="Times New Roman" panose="02020603050405020304" pitchFamily="18" charset="0"/>
              </a:rPr>
              <a:t>information?</a:t>
            </a:r>
            <a:endParaRPr lang="fr-FR" sz="1600" b="1" dirty="0">
              <a:latin typeface="Times New Roman" panose="02020603050405020304" pitchFamily="18" charset="0"/>
              <a:ea typeface="Trebuchet MS" panose="020B0603020202020204" pitchFamily="34" charset="0"/>
              <a:cs typeface="Times New Roman" panose="02020603050405020304" pitchFamily="18" charset="0"/>
            </a:endParaRPr>
          </a:p>
          <a:p>
            <a:pPr marL="342900" lvl="0" indent="-342900" algn="just">
              <a:spcBef>
                <a:spcPts val="180"/>
              </a:spcBef>
              <a:spcAft>
                <a:spcPts val="0"/>
              </a:spcAft>
              <a:buSzPts val="1000"/>
              <a:buFont typeface="Wingdings" panose="05000000000000000000" pitchFamily="2" charset="2"/>
              <a:buChar char="Ø"/>
              <a:tabLst>
                <a:tab pos="466090" algn="l"/>
                <a:tab pos="467360" algn="l"/>
              </a:tabLst>
            </a:pPr>
            <a:r>
              <a:rPr lang="en-US" sz="1600" b="1" dirty="0">
                <a:latin typeface="Times New Roman" panose="02020603050405020304" pitchFamily="18" charset="0"/>
                <a:ea typeface="Trebuchet MS" panose="020B0603020202020204" pitchFamily="34" charset="0"/>
                <a:cs typeface="Times New Roman" panose="02020603050405020304" pitchFamily="18" charset="0"/>
              </a:rPr>
              <a:t>Where</a:t>
            </a:r>
            <a:r>
              <a:rPr lang="en-US" sz="1600" b="1" spc="-40" dirty="0">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latin typeface="Times New Roman" panose="02020603050405020304" pitchFamily="18" charset="0"/>
                <a:ea typeface="Trebuchet MS" panose="020B0603020202020204" pitchFamily="34" charset="0"/>
                <a:cs typeface="Times New Roman" panose="02020603050405020304" pitchFamily="18" charset="0"/>
              </a:rPr>
              <a:t>will</a:t>
            </a:r>
            <a:r>
              <a:rPr lang="en-US" sz="1600" b="1" spc="-40" dirty="0">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latin typeface="Times New Roman" panose="02020603050405020304" pitchFamily="18" charset="0"/>
                <a:ea typeface="Trebuchet MS" panose="020B0603020202020204" pitchFamily="34" charset="0"/>
                <a:cs typeface="Times New Roman" panose="02020603050405020304" pitchFamily="18" charset="0"/>
              </a:rPr>
              <a:t>the</a:t>
            </a:r>
            <a:r>
              <a:rPr lang="en-US" sz="1600" b="1" spc="-35" dirty="0">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latin typeface="Times New Roman" panose="02020603050405020304" pitchFamily="18" charset="0"/>
                <a:ea typeface="Trebuchet MS" panose="020B0603020202020204" pitchFamily="34" charset="0"/>
                <a:cs typeface="Times New Roman" panose="02020603050405020304" pitchFamily="18" charset="0"/>
              </a:rPr>
              <a:t>information</a:t>
            </a:r>
            <a:r>
              <a:rPr lang="en-US" sz="1600" b="1" spc="-40" dirty="0">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latin typeface="Times New Roman" panose="02020603050405020304" pitchFamily="18" charset="0"/>
                <a:ea typeface="Trebuchet MS" panose="020B0603020202020204" pitchFamily="34" charset="0"/>
                <a:cs typeface="Times New Roman" panose="02020603050405020304" pitchFamily="18" charset="0"/>
              </a:rPr>
              <a:t>be</a:t>
            </a:r>
            <a:r>
              <a:rPr lang="en-US" sz="1600" b="1" spc="-40" dirty="0">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latin typeface="Times New Roman" panose="02020603050405020304" pitchFamily="18" charset="0"/>
                <a:ea typeface="Trebuchet MS" panose="020B0603020202020204" pitchFamily="34" charset="0"/>
                <a:cs typeface="Times New Roman" panose="02020603050405020304" pitchFamily="18" charset="0"/>
              </a:rPr>
              <a:t>attained</a:t>
            </a:r>
            <a:r>
              <a:rPr lang="en-US" sz="1600" b="1" spc="-35" dirty="0">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latin typeface="Times New Roman" panose="02020603050405020304" pitchFamily="18" charset="0"/>
                <a:ea typeface="Trebuchet MS" panose="020B0603020202020204" pitchFamily="34" charset="0"/>
                <a:cs typeface="Times New Roman" panose="02020603050405020304" pitchFamily="18" charset="0"/>
              </a:rPr>
              <a:t>from?</a:t>
            </a:r>
            <a:endParaRPr lang="fr-FR" sz="1600" b="1" dirty="0">
              <a:latin typeface="Times New Roman" panose="02020603050405020304" pitchFamily="18" charset="0"/>
              <a:ea typeface="Trebuchet MS" panose="020B0603020202020204" pitchFamily="34" charset="0"/>
              <a:cs typeface="Times New Roman" panose="02020603050405020304" pitchFamily="18" charset="0"/>
            </a:endParaRPr>
          </a:p>
          <a:p>
            <a:pPr marL="342900" lvl="0" indent="-342900" algn="just">
              <a:spcBef>
                <a:spcPts val="180"/>
              </a:spcBef>
              <a:spcAft>
                <a:spcPts val="0"/>
              </a:spcAft>
              <a:buSzPts val="1000"/>
              <a:buFont typeface="Wingdings" panose="05000000000000000000" pitchFamily="2" charset="2"/>
              <a:buChar char="Ø"/>
              <a:tabLst>
                <a:tab pos="466090" algn="l"/>
                <a:tab pos="467360" algn="l"/>
              </a:tabLst>
            </a:pPr>
            <a:r>
              <a:rPr lang="en-US" sz="1600" b="1" dirty="0">
                <a:latin typeface="Times New Roman" panose="02020603050405020304" pitchFamily="18" charset="0"/>
                <a:ea typeface="Trebuchet MS" panose="020B0603020202020204" pitchFamily="34" charset="0"/>
                <a:cs typeface="Times New Roman" panose="02020603050405020304" pitchFamily="18" charset="0"/>
              </a:rPr>
              <a:t>Can</a:t>
            </a:r>
            <a:r>
              <a:rPr lang="en-US" sz="1600" b="1" spc="75" dirty="0">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latin typeface="Times New Roman" panose="02020603050405020304" pitchFamily="18" charset="0"/>
                <a:ea typeface="Trebuchet MS" panose="020B0603020202020204" pitchFamily="34" charset="0"/>
                <a:cs typeface="Times New Roman" panose="02020603050405020304" pitchFamily="18" charset="0"/>
              </a:rPr>
              <a:t>the</a:t>
            </a:r>
            <a:r>
              <a:rPr lang="en-US" sz="1600" b="1" spc="80" dirty="0">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latin typeface="Times New Roman" panose="02020603050405020304" pitchFamily="18" charset="0"/>
                <a:ea typeface="Trebuchet MS" panose="020B0603020202020204" pitchFamily="34" charset="0"/>
                <a:cs typeface="Times New Roman" panose="02020603050405020304" pitchFamily="18" charset="0"/>
              </a:rPr>
              <a:t>data</a:t>
            </a:r>
            <a:r>
              <a:rPr lang="en-US" sz="1600" b="1" spc="75" dirty="0">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latin typeface="Times New Roman" panose="02020603050405020304" pitchFamily="18" charset="0"/>
                <a:ea typeface="Trebuchet MS" panose="020B0603020202020204" pitchFamily="34" charset="0"/>
                <a:cs typeface="Times New Roman" panose="02020603050405020304" pitchFamily="18" charset="0"/>
              </a:rPr>
              <a:t>source</a:t>
            </a:r>
            <a:r>
              <a:rPr lang="en-US" sz="1600" b="1" spc="80" dirty="0">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latin typeface="Times New Roman" panose="02020603050405020304" pitchFamily="18" charset="0"/>
                <a:ea typeface="Trebuchet MS" panose="020B0603020202020204" pitchFamily="34" charset="0"/>
                <a:cs typeface="Times New Roman" panose="02020603050405020304" pitchFamily="18" charset="0"/>
              </a:rPr>
              <a:t>provide</a:t>
            </a:r>
            <a:r>
              <a:rPr lang="en-US" sz="1600" b="1" spc="75" dirty="0">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latin typeface="Times New Roman" panose="02020603050405020304" pitchFamily="18" charset="0"/>
                <a:ea typeface="Trebuchet MS" panose="020B0603020202020204" pitchFamily="34" charset="0"/>
                <a:cs typeface="Times New Roman" panose="02020603050405020304" pitchFamily="18" charset="0"/>
              </a:rPr>
              <a:t>quality</a:t>
            </a:r>
            <a:r>
              <a:rPr lang="en-US" sz="1600" b="1" spc="80" dirty="0">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latin typeface="Times New Roman" panose="02020603050405020304" pitchFamily="18" charset="0"/>
                <a:ea typeface="Trebuchet MS" panose="020B0603020202020204" pitchFamily="34" charset="0"/>
                <a:cs typeface="Times New Roman" panose="02020603050405020304" pitchFamily="18" charset="0"/>
              </a:rPr>
              <a:t>data?</a:t>
            </a:r>
            <a:endParaRPr lang="fr-FR" sz="1600" b="1" dirty="0">
              <a:latin typeface="Times New Roman" panose="02020603050405020304" pitchFamily="18" charset="0"/>
              <a:ea typeface="Trebuchet MS" panose="020B0603020202020204" pitchFamily="34" charset="0"/>
              <a:cs typeface="Times New Roman" panose="02020603050405020304" pitchFamily="18" charset="0"/>
            </a:endParaRPr>
          </a:p>
          <a:p>
            <a:pPr marL="342900" lvl="0" indent="-342900" algn="just">
              <a:spcBef>
                <a:spcPts val="180"/>
              </a:spcBef>
              <a:spcAft>
                <a:spcPts val="0"/>
              </a:spcAft>
              <a:buSzPts val="1000"/>
              <a:buFont typeface="Wingdings" panose="05000000000000000000" pitchFamily="2" charset="2"/>
              <a:buChar char="Ø"/>
              <a:tabLst>
                <a:tab pos="466090" algn="l"/>
                <a:tab pos="467360" algn="l"/>
              </a:tabLst>
            </a:pPr>
            <a:r>
              <a:rPr lang="en-US" sz="1600" b="1" dirty="0">
                <a:latin typeface="Times New Roman" panose="02020603050405020304" pitchFamily="18" charset="0"/>
                <a:ea typeface="Trebuchet MS" panose="020B0603020202020204" pitchFamily="34" charset="0"/>
                <a:cs typeface="Times New Roman" panose="02020603050405020304" pitchFamily="18" charset="0"/>
              </a:rPr>
              <a:t>How</a:t>
            </a:r>
            <a:r>
              <a:rPr lang="en-US" sz="1600" b="1" spc="80" dirty="0">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latin typeface="Times New Roman" panose="02020603050405020304" pitchFamily="18" charset="0"/>
                <a:ea typeface="Trebuchet MS" panose="020B0603020202020204" pitchFamily="34" charset="0"/>
                <a:cs typeface="Times New Roman" panose="02020603050405020304" pitchFamily="18" charset="0"/>
              </a:rPr>
              <a:t>will</a:t>
            </a:r>
            <a:r>
              <a:rPr lang="en-US" sz="1600" b="1" spc="85" dirty="0">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latin typeface="Times New Roman" panose="02020603050405020304" pitchFamily="18" charset="0"/>
                <a:ea typeface="Trebuchet MS" panose="020B0603020202020204" pitchFamily="34" charset="0"/>
                <a:cs typeface="Times New Roman" panose="02020603050405020304" pitchFamily="18" charset="0"/>
              </a:rPr>
              <a:t>the</a:t>
            </a:r>
            <a:r>
              <a:rPr lang="en-US" sz="1600" b="1" spc="80" dirty="0">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latin typeface="Times New Roman" panose="02020603050405020304" pitchFamily="18" charset="0"/>
                <a:ea typeface="Trebuchet MS" panose="020B0603020202020204" pitchFamily="34" charset="0"/>
                <a:cs typeface="Times New Roman" panose="02020603050405020304" pitchFamily="18" charset="0"/>
              </a:rPr>
              <a:t>information</a:t>
            </a:r>
            <a:r>
              <a:rPr lang="en-US" sz="1600" b="1" spc="85" dirty="0">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latin typeface="Times New Roman" panose="02020603050405020304" pitchFamily="18" charset="0"/>
                <a:ea typeface="Trebuchet MS" panose="020B0603020202020204" pitchFamily="34" charset="0"/>
                <a:cs typeface="Times New Roman" panose="02020603050405020304" pitchFamily="18" charset="0"/>
              </a:rPr>
              <a:t>be</a:t>
            </a:r>
            <a:r>
              <a:rPr lang="en-US" sz="1600" b="1" spc="85" dirty="0">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latin typeface="Times New Roman" panose="02020603050405020304" pitchFamily="18" charset="0"/>
                <a:ea typeface="Trebuchet MS" panose="020B0603020202020204" pitchFamily="34" charset="0"/>
                <a:cs typeface="Times New Roman" panose="02020603050405020304" pitchFamily="18" charset="0"/>
              </a:rPr>
              <a:t>attained</a:t>
            </a:r>
            <a:r>
              <a:rPr lang="en-US" sz="1600" b="1" spc="80" dirty="0">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latin typeface="Times New Roman" panose="02020603050405020304" pitchFamily="18" charset="0"/>
                <a:ea typeface="Trebuchet MS" panose="020B0603020202020204" pitchFamily="34" charset="0"/>
                <a:cs typeface="Times New Roman" panose="02020603050405020304" pitchFamily="18" charset="0"/>
              </a:rPr>
              <a:t>given</a:t>
            </a:r>
            <a:r>
              <a:rPr lang="en-US" sz="1600" b="1" spc="85" dirty="0">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latin typeface="Times New Roman" panose="02020603050405020304" pitchFamily="18" charset="0"/>
                <a:ea typeface="Trebuchet MS" panose="020B0603020202020204" pitchFamily="34" charset="0"/>
                <a:cs typeface="Times New Roman" panose="02020603050405020304" pitchFamily="18" charset="0"/>
              </a:rPr>
              <a:t>limited</a:t>
            </a:r>
            <a:r>
              <a:rPr lang="en-US" sz="1600" b="1" spc="85" dirty="0">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latin typeface="Times New Roman" panose="02020603050405020304" pitchFamily="18" charset="0"/>
                <a:ea typeface="Trebuchet MS" panose="020B0603020202020204" pitchFamily="34" charset="0"/>
                <a:cs typeface="Times New Roman" panose="02020603050405020304" pitchFamily="18" charset="0"/>
              </a:rPr>
              <a:t>resources?</a:t>
            </a:r>
            <a:endParaRPr lang="fr-FR" sz="1600" b="1" dirty="0">
              <a:latin typeface="Times New Roman" panose="02020603050405020304" pitchFamily="18" charset="0"/>
              <a:ea typeface="Trebuchet MS" panose="020B0603020202020204" pitchFamily="34" charset="0"/>
              <a:cs typeface="Times New Roman" panose="02020603050405020304" pitchFamily="18" charset="0"/>
            </a:endParaRPr>
          </a:p>
          <a:p>
            <a:pPr marL="342900" lvl="0" indent="-342900" algn="just">
              <a:spcBef>
                <a:spcPts val="185"/>
              </a:spcBef>
              <a:spcAft>
                <a:spcPts val="0"/>
              </a:spcAft>
              <a:buSzPts val="1000"/>
              <a:buFont typeface="Wingdings" panose="05000000000000000000" pitchFamily="2" charset="2"/>
              <a:buChar char="Ø"/>
              <a:tabLst>
                <a:tab pos="466090" algn="l"/>
                <a:tab pos="467360" algn="l"/>
              </a:tabLst>
            </a:pPr>
            <a:r>
              <a:rPr lang="en-US" sz="1600" b="1" dirty="0">
                <a:latin typeface="Times New Roman" panose="02020603050405020304" pitchFamily="18" charset="0"/>
                <a:ea typeface="Trebuchet MS" panose="020B0603020202020204" pitchFamily="34" charset="0"/>
                <a:cs typeface="Times New Roman" panose="02020603050405020304" pitchFamily="18" charset="0"/>
              </a:rPr>
              <a:t>How</a:t>
            </a:r>
            <a:r>
              <a:rPr lang="en-US" sz="1600" b="1" spc="70" dirty="0">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latin typeface="Times New Roman" panose="02020603050405020304" pitchFamily="18" charset="0"/>
                <a:ea typeface="Trebuchet MS" panose="020B0603020202020204" pitchFamily="34" charset="0"/>
                <a:cs typeface="Times New Roman" panose="02020603050405020304" pitchFamily="18" charset="0"/>
              </a:rPr>
              <a:t>costly</a:t>
            </a:r>
            <a:r>
              <a:rPr lang="en-US" sz="1600" b="1" spc="75" dirty="0">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latin typeface="Times New Roman" panose="02020603050405020304" pitchFamily="18" charset="0"/>
                <a:ea typeface="Trebuchet MS" panose="020B0603020202020204" pitchFamily="34" charset="0"/>
                <a:cs typeface="Times New Roman" panose="02020603050405020304" pitchFamily="18" charset="0"/>
              </a:rPr>
              <a:t>and</a:t>
            </a:r>
            <a:r>
              <a:rPr lang="en-US" sz="1600" b="1" spc="70" dirty="0">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latin typeface="Times New Roman" panose="02020603050405020304" pitchFamily="18" charset="0"/>
                <a:ea typeface="Trebuchet MS" panose="020B0603020202020204" pitchFamily="34" charset="0"/>
                <a:cs typeface="Times New Roman" panose="02020603050405020304" pitchFamily="18" charset="0"/>
              </a:rPr>
              <a:t>feasible</a:t>
            </a:r>
            <a:r>
              <a:rPr lang="en-US" sz="1600" b="1" spc="75" dirty="0">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latin typeface="Times New Roman" panose="02020603050405020304" pitchFamily="18" charset="0"/>
                <a:ea typeface="Trebuchet MS" panose="020B0603020202020204" pitchFamily="34" charset="0"/>
                <a:cs typeface="Times New Roman" panose="02020603050405020304" pitchFamily="18" charset="0"/>
              </a:rPr>
              <a:t>is</a:t>
            </a:r>
            <a:r>
              <a:rPr lang="en-US" sz="1600" b="1" spc="70" dirty="0">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latin typeface="Times New Roman" panose="02020603050405020304" pitchFamily="18" charset="0"/>
                <a:ea typeface="Trebuchet MS" panose="020B0603020202020204" pitchFamily="34" charset="0"/>
                <a:cs typeface="Times New Roman" panose="02020603050405020304" pitchFamily="18" charset="0"/>
              </a:rPr>
              <a:t>collecting</a:t>
            </a:r>
            <a:r>
              <a:rPr lang="en-US" sz="1600" b="1" spc="75" dirty="0">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latin typeface="Times New Roman" panose="02020603050405020304" pitchFamily="18" charset="0"/>
                <a:ea typeface="Trebuchet MS" panose="020B0603020202020204" pitchFamily="34" charset="0"/>
                <a:cs typeface="Times New Roman" panose="02020603050405020304" pitchFamily="18" charset="0"/>
              </a:rPr>
              <a:t>the</a:t>
            </a:r>
            <a:r>
              <a:rPr lang="en-US" sz="1600" b="1" spc="70" dirty="0">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latin typeface="Times New Roman" panose="02020603050405020304" pitchFamily="18" charset="0"/>
                <a:ea typeface="Trebuchet MS" panose="020B0603020202020204" pitchFamily="34" charset="0"/>
                <a:cs typeface="Times New Roman" panose="02020603050405020304" pitchFamily="18" charset="0"/>
              </a:rPr>
              <a:t>information</a:t>
            </a:r>
            <a:r>
              <a:rPr lang="en-US" sz="1600" b="1" dirty="0" smtClean="0">
                <a:latin typeface="Times New Roman" panose="02020603050405020304" pitchFamily="18" charset="0"/>
                <a:ea typeface="Trebuchet MS" panose="020B0603020202020204" pitchFamily="34" charset="0"/>
                <a:cs typeface="Times New Roman" panose="02020603050405020304" pitchFamily="18" charset="0"/>
              </a:rPr>
              <a:t>?</a:t>
            </a:r>
          </a:p>
          <a:p>
            <a:pPr indent="-342900" algn="ctr">
              <a:spcBef>
                <a:spcPts val="185"/>
              </a:spcBef>
              <a:buSzPts val="1000"/>
              <a:buFont typeface="Wingdings" panose="05000000000000000000" pitchFamily="2" charset="2"/>
              <a:buChar char="Ø"/>
              <a:tabLst>
                <a:tab pos="466090" algn="l"/>
                <a:tab pos="467360" algn="l"/>
              </a:tabLst>
            </a:pPr>
            <a:r>
              <a:rPr lang="en-US" sz="1600" b="1" dirty="0">
                <a:solidFill>
                  <a:srgbClr val="000099"/>
                </a:solidFill>
                <a:latin typeface="Times New Roman" panose="02020603050405020304" pitchFamily="18" charset="0"/>
                <a:cs typeface="Times New Roman" panose="02020603050405020304" pitchFamily="18" charset="0"/>
              </a:rPr>
              <a:t>Key considerations in setting indicator </a:t>
            </a:r>
            <a:r>
              <a:rPr lang="en-US" sz="1600" b="1" dirty="0" smtClean="0">
                <a:solidFill>
                  <a:srgbClr val="000099"/>
                </a:solidFill>
                <a:latin typeface="Times New Roman" panose="02020603050405020304" pitchFamily="18" charset="0"/>
                <a:cs typeface="Times New Roman" panose="02020603050405020304" pitchFamily="18" charset="0"/>
              </a:rPr>
              <a:t>baselines</a:t>
            </a:r>
            <a:endParaRPr lang="fr-FR" sz="1600" b="1" dirty="0">
              <a:solidFill>
                <a:srgbClr val="000099"/>
              </a:solidFill>
              <a:latin typeface="Times New Roman" panose="02020603050405020304" pitchFamily="18" charset="0"/>
              <a:cs typeface="Times New Roman" panose="02020603050405020304" pitchFamily="18" charset="0"/>
            </a:endParaRPr>
          </a:p>
          <a:p>
            <a:pPr indent="-342900" algn="ctr">
              <a:spcBef>
                <a:spcPts val="185"/>
              </a:spcBef>
              <a:buSzPts val="1000"/>
              <a:buFont typeface="Wingdings" panose="05000000000000000000" pitchFamily="2" charset="2"/>
              <a:buChar char="Ø"/>
              <a:tabLst>
                <a:tab pos="466090" algn="l"/>
                <a:tab pos="467360" algn="l"/>
              </a:tabLst>
            </a:pPr>
            <a:r>
              <a:rPr lang="en-US" sz="1600" b="1" dirty="0" smtClean="0">
                <a:latin typeface="Times New Roman" panose="02020603050405020304" pitchFamily="18" charset="0"/>
                <a:ea typeface="Trebuchet MS" panose="020B0603020202020204" pitchFamily="34" charset="0"/>
                <a:cs typeface="Times New Roman" panose="02020603050405020304" pitchFamily="18" charset="0"/>
              </a:rPr>
              <a:t>Depending </a:t>
            </a:r>
            <a:r>
              <a:rPr lang="en-US" sz="1600" b="1" dirty="0">
                <a:latin typeface="Times New Roman" panose="02020603050405020304" pitchFamily="18" charset="0"/>
                <a:ea typeface="Trebuchet MS" panose="020B0603020202020204" pitchFamily="34" charset="0"/>
                <a:cs typeface="Times New Roman" panose="02020603050405020304" pitchFamily="18" charset="0"/>
              </a:rPr>
              <a:t>on the context and nature of an intervention, </a:t>
            </a:r>
            <a:r>
              <a:rPr lang="en-US" sz="1600" b="1" dirty="0">
                <a:solidFill>
                  <a:srgbClr val="FF0000"/>
                </a:solidFill>
                <a:latin typeface="Times New Roman" panose="02020603050405020304" pitchFamily="18" charset="0"/>
                <a:ea typeface="Trebuchet MS" panose="020B0603020202020204" pitchFamily="34" charset="0"/>
                <a:cs typeface="Times New Roman" panose="02020603050405020304" pitchFamily="18" charset="0"/>
              </a:rPr>
              <a:t>baseline data may not always be available during its development phase</a:t>
            </a:r>
            <a:r>
              <a:rPr lang="en-US" sz="1600" b="1" dirty="0">
                <a:latin typeface="Times New Roman" panose="02020603050405020304" pitchFamily="18" charset="0"/>
                <a:ea typeface="Trebuchet MS" panose="020B0603020202020204" pitchFamily="34" charset="0"/>
                <a:cs typeface="Times New Roman" panose="02020603050405020304" pitchFamily="18" charset="0"/>
              </a:rPr>
              <a:t>. In such cases, it may </a:t>
            </a:r>
            <a:r>
              <a:rPr lang="en-US" sz="1600" b="1" u="sng" dirty="0">
                <a:latin typeface="Times New Roman" panose="02020603050405020304" pitchFamily="18" charset="0"/>
                <a:ea typeface="Trebuchet MS" panose="020B0603020202020204" pitchFamily="34" charset="0"/>
                <a:cs typeface="Times New Roman" panose="02020603050405020304" pitchFamily="18" charset="0"/>
              </a:rPr>
              <a:t>be appropriate to propose collecting baseline data</a:t>
            </a:r>
            <a:r>
              <a:rPr lang="en-US" sz="1600" b="1" dirty="0">
                <a:latin typeface="Times New Roman" panose="02020603050405020304" pitchFamily="18" charset="0"/>
                <a:ea typeface="Trebuchet MS" panose="020B0603020202020204" pitchFamily="34" charset="0"/>
                <a:cs typeface="Times New Roman" panose="02020603050405020304" pitchFamily="18" charset="0"/>
              </a:rPr>
              <a:t> (and subsequently the targets) once the intervention begins, in agreement with other key counterparts and </a:t>
            </a:r>
            <a:r>
              <a:rPr lang="en-US" sz="1600" b="1" dirty="0" smtClean="0">
                <a:latin typeface="Times New Roman" panose="02020603050405020304" pitchFamily="18" charset="0"/>
                <a:ea typeface="Trebuchet MS" panose="020B0603020202020204" pitchFamily="34" charset="0"/>
                <a:cs typeface="Times New Roman" panose="02020603050405020304" pitchFamily="18" charset="0"/>
              </a:rPr>
              <a:t>donors.</a:t>
            </a:r>
            <a:endParaRPr lang="fr-FR" sz="1600" b="1" dirty="0" smtClean="0">
              <a:latin typeface="Times New Roman" panose="02020603050405020304" pitchFamily="18" charset="0"/>
              <a:ea typeface="Trebuchet MS" panose="020B0603020202020204" pitchFamily="34" charset="0"/>
              <a:cs typeface="Times New Roman" panose="02020603050405020304" pitchFamily="18" charset="0"/>
            </a:endParaRPr>
          </a:p>
          <a:p>
            <a:pPr indent="-342900" algn="ctr">
              <a:spcBef>
                <a:spcPts val="185"/>
              </a:spcBef>
              <a:buSzPts val="1000"/>
              <a:buFont typeface="Wingdings" panose="05000000000000000000" pitchFamily="2" charset="2"/>
              <a:buChar char="Ø"/>
              <a:tabLst>
                <a:tab pos="466090" algn="l"/>
                <a:tab pos="467360" algn="l"/>
              </a:tabLst>
            </a:pPr>
            <a:r>
              <a:rPr lang="en-US" sz="1600" b="1" dirty="0" smtClean="0">
                <a:latin typeface="Times New Roman" panose="02020603050405020304" pitchFamily="18" charset="0"/>
                <a:ea typeface="Trebuchet MS" panose="020B0603020202020204" pitchFamily="34" charset="0"/>
                <a:cs typeface="Times New Roman" panose="02020603050405020304" pitchFamily="18" charset="0"/>
              </a:rPr>
              <a:t>In </a:t>
            </a:r>
            <a:r>
              <a:rPr lang="en-US" sz="1600" b="1" dirty="0">
                <a:latin typeface="Times New Roman" panose="02020603050405020304" pitchFamily="18" charset="0"/>
                <a:ea typeface="Trebuchet MS" panose="020B0603020202020204" pitchFamily="34" charset="0"/>
                <a:cs typeface="Times New Roman" panose="02020603050405020304" pitchFamily="18" charset="0"/>
              </a:rPr>
              <a:t>some cases, </a:t>
            </a:r>
            <a:r>
              <a:rPr lang="en-US" sz="1600" b="1" dirty="0">
                <a:solidFill>
                  <a:srgbClr val="00B050"/>
                </a:solidFill>
                <a:latin typeface="Times New Roman" panose="02020603050405020304" pitchFamily="18" charset="0"/>
                <a:ea typeface="Trebuchet MS" panose="020B0603020202020204" pitchFamily="34" charset="0"/>
                <a:cs typeface="Times New Roman" panose="02020603050405020304" pitchFamily="18" charset="0"/>
              </a:rPr>
              <a:t>a baseline study or assessment may be required to identify the appropriate baseline data</a:t>
            </a:r>
            <a:r>
              <a:rPr lang="en-US" sz="1600" b="1" dirty="0">
                <a:latin typeface="Times New Roman" panose="02020603050405020304" pitchFamily="18" charset="0"/>
                <a:ea typeface="Trebuchet MS" panose="020B0603020202020204" pitchFamily="34" charset="0"/>
                <a:cs typeface="Times New Roman" panose="02020603050405020304" pitchFamily="18" charset="0"/>
              </a:rPr>
              <a:t>, if a budget is available for it, as it may have costly implications. For instance, in cases where changes to the general population are of interest</a:t>
            </a:r>
            <a:r>
              <a:rPr lang="en-US" sz="1600" b="1" dirty="0">
                <a:solidFill>
                  <a:srgbClr val="996633"/>
                </a:solidFill>
                <a:latin typeface="Times New Roman" panose="02020603050405020304" pitchFamily="18" charset="0"/>
                <a:ea typeface="Trebuchet MS" panose="020B0603020202020204" pitchFamily="34" charset="0"/>
                <a:cs typeface="Times New Roman" panose="02020603050405020304" pitchFamily="18" charset="0"/>
              </a:rPr>
              <a:t>, a census can be used as a baseline</a:t>
            </a:r>
            <a:r>
              <a:rPr lang="en-US" sz="1600" b="1" dirty="0">
                <a:latin typeface="Times New Roman" panose="02020603050405020304" pitchFamily="18" charset="0"/>
                <a:ea typeface="Trebuchet MS" panose="020B0603020202020204" pitchFamily="34" charset="0"/>
                <a:cs typeface="Times New Roman" panose="02020603050405020304" pitchFamily="18" charset="0"/>
              </a:rPr>
              <a:t>; however, this may not always be available, and </a:t>
            </a:r>
            <a:r>
              <a:rPr lang="en-US" sz="1600" b="1" i="1" dirty="0">
                <a:latin typeface="Times New Roman" panose="02020603050405020304" pitchFamily="18" charset="0"/>
                <a:ea typeface="Trebuchet MS" panose="020B0603020202020204" pitchFamily="34" charset="0"/>
                <a:cs typeface="Times New Roman" panose="02020603050405020304" pitchFamily="18" charset="0"/>
              </a:rPr>
              <a:t>it would be costly </a:t>
            </a:r>
            <a:r>
              <a:rPr lang="en-US" sz="1600" b="1" dirty="0">
                <a:latin typeface="Times New Roman" panose="02020603050405020304" pitchFamily="18" charset="0"/>
                <a:ea typeface="Trebuchet MS" panose="020B0603020202020204" pitchFamily="34" charset="0"/>
                <a:cs typeface="Times New Roman" panose="02020603050405020304" pitchFamily="18" charset="0"/>
              </a:rPr>
              <a:t>to conduct one related to the intervention</a:t>
            </a:r>
            <a:endParaRPr lang="fr-FR" sz="1600" b="1" dirty="0">
              <a:latin typeface="Times New Roman" panose="02020603050405020304" pitchFamily="18" charset="0"/>
              <a:ea typeface="Trebuchet MS" panose="020B0603020202020204" pitchFamily="34" charset="0"/>
              <a:cs typeface="Times New Roman" panose="02020603050405020304" pitchFamily="18" charset="0"/>
            </a:endParaRPr>
          </a:p>
          <a:p>
            <a:pPr lvl="0" indent="-342900">
              <a:spcBef>
                <a:spcPts val="185"/>
              </a:spcBef>
              <a:spcAft>
                <a:spcPts val="0"/>
              </a:spcAft>
              <a:buSzPts val="1000"/>
              <a:buFont typeface="Wingdings" panose="05000000000000000000" pitchFamily="2" charset="2"/>
              <a:buChar char="Ø"/>
              <a:tabLst>
                <a:tab pos="466090" algn="l"/>
                <a:tab pos="467360" algn="l"/>
              </a:tabLst>
            </a:pPr>
            <a:endParaRPr lang="fr-FR" sz="1600" b="1" dirty="0">
              <a:solidFill>
                <a:srgbClr val="000099"/>
              </a:solidFill>
              <a:latin typeface="Times New Roman" panose="02020603050405020304" pitchFamily="18" charset="0"/>
              <a:cs typeface="Times New Roman" panose="02020603050405020304" pitchFamily="18" charset="0"/>
            </a:endParaRPr>
          </a:p>
          <a:p>
            <a:pPr algn="ctr"/>
            <a:endParaRPr lang="fr-FR" sz="1600" b="1" dirty="0">
              <a:solidFill>
                <a:srgbClr val="000099"/>
              </a:solidFill>
              <a:latin typeface="Times New Roman" panose="02020603050405020304" pitchFamily="18" charset="0"/>
              <a:cs typeface="Times New Roman" panose="02020603050405020304" pitchFamily="18" charset="0"/>
            </a:endParaRPr>
          </a:p>
          <a:p>
            <a:pPr algn="r"/>
            <a:endParaRPr lang="fr-FR" sz="1600" b="1" dirty="0">
              <a:solidFill>
                <a:schemeClr val="dk1"/>
              </a:solidFill>
              <a:latin typeface="Times New Roman" panose="02020603050405020304" pitchFamily="18"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42587274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8</a:t>
            </a:fld>
            <a:endParaRPr lang="en-US"/>
          </a:p>
        </p:txBody>
      </p:sp>
      <p:sp>
        <p:nvSpPr>
          <p:cNvPr id="12" name="Zone de texte 11"/>
          <p:cNvSpPr txBox="1"/>
          <p:nvPr/>
        </p:nvSpPr>
        <p:spPr>
          <a:xfrm>
            <a:off x="2157095" y="384810"/>
            <a:ext cx="6251575" cy="1508105"/>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 </a:t>
            </a:r>
            <a:r>
              <a:rPr lang="en-US" sz="2400" b="1" dirty="0">
                <a:solidFill>
                  <a:srgbClr val="FF9518"/>
                </a:solidFill>
                <a:latin typeface="Tajawal Medium" panose="00000600000000000000" pitchFamily="2" charset="-78"/>
                <a:cs typeface="Tajawal Medium" panose="00000600000000000000" pitchFamily="2" charset="-78"/>
              </a:rPr>
              <a:t>5:Course Revision</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8" name="TextBox 17"/>
          <p:cNvSpPr txBox="1"/>
          <p:nvPr/>
        </p:nvSpPr>
        <p:spPr>
          <a:xfrm>
            <a:off x="179097" y="1614269"/>
            <a:ext cx="8452476" cy="4758226"/>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just" eaLnBrk="0" fontAlgn="base" hangingPunct="0">
              <a:spcBef>
                <a:spcPct val="0"/>
              </a:spcBef>
              <a:spcAft>
                <a:spcPct val="0"/>
              </a:spcAft>
              <a:tabLst>
                <a:tab pos="1366838" algn="l"/>
              </a:tabLst>
            </a:pPr>
            <a:endParaRPr lang="en-US" sz="2000" b="1" dirty="0">
              <a:latin typeface="Times New Roman" panose="02020603050405020304" pitchFamily="18" charset="0"/>
              <a:ea typeface="Trebuchet MS" panose="020B0603020202020204" pitchFamily="34" charset="0"/>
              <a:cs typeface="Times New Roman" panose="02020603050405020304" pitchFamily="18" charset="0"/>
            </a:endParaRPr>
          </a:p>
          <a:p>
            <a:pPr marL="1096010" marR="245110" lvl="1" indent="-342900" algn="just">
              <a:lnSpc>
                <a:spcPct val="102000"/>
              </a:lnSpc>
              <a:spcBef>
                <a:spcPts val="5"/>
              </a:spcBef>
              <a:buFont typeface="Wingdings" panose="05000000000000000000" pitchFamily="2" charset="2"/>
              <a:buChar char="ü"/>
            </a:pPr>
            <a:r>
              <a:rPr lang="en-US" sz="2000" b="1" dirty="0">
                <a:latin typeface="Times New Roman" panose="02020603050405020304" pitchFamily="18" charset="0"/>
                <a:ea typeface="Trebuchet MS" panose="020B0603020202020204" pitchFamily="34" charset="0"/>
                <a:cs typeface="Times New Roman" panose="02020603050405020304" pitchFamily="18" charset="0"/>
              </a:rPr>
              <a:t>In other scenarios</a:t>
            </a:r>
            <a:r>
              <a:rPr lang="en-US" sz="2000" b="1" u="sng" dirty="0">
                <a:latin typeface="Times New Roman" panose="02020603050405020304" pitchFamily="18" charset="0"/>
                <a:ea typeface="Trebuchet MS" panose="020B0603020202020204" pitchFamily="34" charset="0"/>
                <a:cs typeface="Times New Roman" panose="02020603050405020304" pitchFamily="18" charset="0"/>
              </a:rPr>
              <a:t>, it may not be possible to conduct a needed baseline study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due to security restrictions or other reasons outside of control.</a:t>
            </a:r>
          </a:p>
          <a:p>
            <a:pPr marL="1096010" marR="245110" lvl="1" indent="-342900" algn="just">
              <a:lnSpc>
                <a:spcPct val="102000"/>
              </a:lnSpc>
              <a:spcBef>
                <a:spcPts val="5"/>
              </a:spcBef>
              <a:buFont typeface="Wingdings" panose="05000000000000000000" pitchFamily="2" charset="2"/>
              <a:buChar char="ü"/>
            </a:pPr>
            <a:r>
              <a:rPr lang="en-US" sz="2000" b="1" dirty="0">
                <a:latin typeface="Times New Roman" panose="02020603050405020304" pitchFamily="18" charset="0"/>
                <a:ea typeface="Trebuchet MS" panose="020B0603020202020204" pitchFamily="34" charset="0"/>
                <a:cs typeface="Times New Roman" panose="02020603050405020304" pitchFamily="18" charset="0"/>
              </a:rPr>
              <a:t> In such cases, </a:t>
            </a:r>
            <a:r>
              <a:rPr lang="en-US" sz="20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data collected during the first monitoring visit, when a specific indicator is measured for the first time, can be considered a baseline for that indicator.</a:t>
            </a:r>
          </a:p>
          <a:p>
            <a:pPr marL="1096010" marR="245110" lvl="1" indent="-342900" algn="just">
              <a:lnSpc>
                <a:spcPct val="102000"/>
              </a:lnSpc>
              <a:spcBef>
                <a:spcPts val="5"/>
              </a:spcBef>
              <a:buFont typeface="Wingdings" panose="05000000000000000000" pitchFamily="2" charset="2"/>
              <a:buChar char="ü"/>
            </a:pPr>
            <a:r>
              <a:rPr lang="en-US" sz="2000" b="1" dirty="0">
                <a:latin typeface="Times New Roman" panose="02020603050405020304" pitchFamily="18" charset="0"/>
                <a:ea typeface="Trebuchet MS" panose="020B0603020202020204" pitchFamily="34" charset="0"/>
                <a:cs typeface="Times New Roman" panose="02020603050405020304" pitchFamily="18" charset="0"/>
              </a:rPr>
              <a:t>Particularly </a:t>
            </a:r>
            <a:r>
              <a:rPr lang="en-US" sz="2000" b="1"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in multiphase programs</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 baseline data may be available through other previously implemented interventions.</a:t>
            </a:r>
          </a:p>
          <a:p>
            <a:pPr marL="1096010" marR="245110" lvl="1" indent="-342900" algn="just">
              <a:lnSpc>
                <a:spcPct val="102000"/>
              </a:lnSpc>
              <a:spcBef>
                <a:spcPts val="5"/>
              </a:spcBef>
              <a:buFont typeface="Wingdings" panose="05000000000000000000" pitchFamily="2" charset="2"/>
              <a:buChar char="ü"/>
            </a:pPr>
            <a:r>
              <a:rPr lang="en-US" sz="2000" b="1" dirty="0">
                <a:latin typeface="Times New Roman" panose="02020603050405020304" pitchFamily="18" charset="0"/>
                <a:ea typeface="Trebuchet MS" panose="020B0603020202020204" pitchFamily="34" charset="0"/>
                <a:cs typeface="Times New Roman" panose="02020603050405020304" pitchFamily="18" charset="0"/>
              </a:rPr>
              <a:t> However, in all cases, </a:t>
            </a:r>
            <a:r>
              <a:rPr lang="en-US" sz="2000" b="1" u="sng" dirty="0">
                <a:latin typeface="Times New Roman" panose="02020603050405020304" pitchFamily="18" charset="0"/>
                <a:ea typeface="Trebuchet MS" panose="020B0603020202020204" pitchFamily="34" charset="0"/>
                <a:cs typeface="Times New Roman" panose="02020603050405020304" pitchFamily="18" charset="0"/>
              </a:rPr>
              <a:t>it is critical to be consistent in the way data is presented within the intervention</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 at the development phase and throughout reporting, as well as to always </a:t>
            </a:r>
            <a:r>
              <a:rPr lang="en-US" sz="2000" b="1" dirty="0">
                <a:solidFill>
                  <a:srgbClr val="00B050"/>
                </a:solidFill>
                <a:latin typeface="Times New Roman" panose="02020603050405020304" pitchFamily="18" charset="0"/>
                <a:ea typeface="Trebuchet MS" panose="020B0603020202020204" pitchFamily="34" charset="0"/>
                <a:cs typeface="Times New Roman" panose="02020603050405020304" pitchFamily="18" charset="0"/>
              </a:rPr>
              <a:t>have a solid understanding and justification for why baseline data is presented in a particular way.</a:t>
            </a:r>
            <a:endParaRPr lang="fr-FR" sz="2000" b="1" dirty="0">
              <a:solidFill>
                <a:srgbClr val="00B050"/>
              </a:solidFill>
              <a:latin typeface="Times New Roman" panose="02020603050405020304" pitchFamily="18" charset="0"/>
              <a:ea typeface="Trebuchet MS" panose="020B0603020202020204" pitchFamily="34" charset="0"/>
              <a:cs typeface="Times New Roman" panose="02020603050405020304" pitchFamily="18" charset="0"/>
            </a:endParaRPr>
          </a:p>
          <a:p>
            <a:endParaRPr lang="fr-FR" b="1" dirty="0">
              <a:latin typeface="Times New Roman" panose="02020603050405020304" pitchFamily="18" charset="0"/>
              <a:ea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205670533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992869" y="533330"/>
            <a:ext cx="2929497"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9</a:t>
            </a:fld>
            <a:endParaRPr lang="en-US"/>
          </a:p>
        </p:txBody>
      </p:sp>
      <p:sp>
        <p:nvSpPr>
          <p:cNvPr id="12" name="Zone de texte 11"/>
          <p:cNvSpPr txBox="1"/>
          <p:nvPr/>
        </p:nvSpPr>
        <p:spPr>
          <a:xfrm>
            <a:off x="2157095" y="384810"/>
            <a:ext cx="6251575" cy="1508105"/>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 </a:t>
            </a:r>
            <a:r>
              <a:rPr lang="en-US" sz="2400" b="1" dirty="0">
                <a:solidFill>
                  <a:srgbClr val="FF9518"/>
                </a:solidFill>
                <a:latin typeface="Tajawal Medium" panose="00000600000000000000" pitchFamily="2" charset="-78"/>
                <a:cs typeface="Tajawal Medium" panose="00000600000000000000" pitchFamily="2" charset="-78"/>
              </a:rPr>
              <a:t>6:Course Revision</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8"/>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130614" y="1270508"/>
            <a:ext cx="8529019" cy="5416868"/>
          </a:xfrm>
          <a:prstGeom prst="rect">
            <a:avLst/>
          </a:prstGeom>
        </p:spPr>
        <p:txBody>
          <a:bodyPr wrap="square">
            <a:spAutoFit/>
          </a:bodyPr>
          <a:lstStyle/>
          <a:p>
            <a:pPr algn="ctr"/>
            <a:r>
              <a:rPr lang="en-US" sz="16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Types of </a:t>
            </a:r>
            <a:r>
              <a:rPr lang="en-US" sz="16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monitoring</a:t>
            </a:r>
          </a:p>
          <a:p>
            <a:pPr algn="ctr"/>
            <a:endParaRPr lang="en-US" sz="16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algn="ctr"/>
            <a:r>
              <a:rPr lang="en-US" altLang="fr-FR" sz="1400" b="1" dirty="0">
                <a:solidFill>
                  <a:srgbClr val="000099"/>
                </a:solidFill>
                <a:latin typeface="Times New Roman" panose="02020603050405020304" pitchFamily="18" charset="0"/>
                <a:cs typeface="Times New Roman" panose="02020603050405020304" pitchFamily="18" charset="0"/>
              </a:rPr>
              <a:t>A variety of elements can be monitored in an intervention and what to monitor will depend on the specific information needs of an </a:t>
            </a:r>
            <a:r>
              <a:rPr lang="en-US" altLang="fr-FR" sz="1400" b="1" dirty="0" smtClean="0">
                <a:solidFill>
                  <a:srgbClr val="000099"/>
                </a:solidFill>
                <a:latin typeface="Times New Roman" panose="02020603050405020304" pitchFamily="18" charset="0"/>
                <a:cs typeface="Times New Roman" panose="02020603050405020304" pitchFamily="18" charset="0"/>
              </a:rPr>
              <a:t>intervention:</a:t>
            </a:r>
          </a:p>
          <a:p>
            <a:pPr algn="ctr"/>
            <a:endParaRPr lang="en-US" altLang="fr-FR" sz="1400" b="1" dirty="0" smtClean="0">
              <a:solidFill>
                <a:srgbClr val="000099"/>
              </a:solidFill>
              <a:latin typeface="Times New Roman" panose="02020603050405020304" pitchFamily="18" charset="0"/>
              <a:cs typeface="Times New Roman" panose="02020603050405020304" pitchFamily="18" charset="0"/>
            </a:endParaRPr>
          </a:p>
          <a:p>
            <a:pPr algn="just"/>
            <a:r>
              <a:rPr lang="en-US" sz="1400" b="1" u="sng" dirty="0" smtClean="0">
                <a:solidFill>
                  <a:srgbClr val="C00000"/>
                </a:solidFill>
                <a:latin typeface="Times New Roman" panose="02020603050405020304" pitchFamily="18" charset="0"/>
                <a:cs typeface="Times New Roman" panose="02020603050405020304" pitchFamily="18" charset="0"/>
              </a:rPr>
              <a:t>1. Activity</a:t>
            </a:r>
            <a:r>
              <a:rPr lang="en-US" sz="1400" b="1" u="sng" spc="15" dirty="0" smtClean="0">
                <a:solidFill>
                  <a:srgbClr val="C00000"/>
                </a:solidFill>
                <a:latin typeface="Times New Roman" panose="02020603050405020304" pitchFamily="18" charset="0"/>
                <a:cs typeface="Times New Roman" panose="02020603050405020304" pitchFamily="18" charset="0"/>
              </a:rPr>
              <a:t> </a:t>
            </a:r>
            <a:r>
              <a:rPr lang="en-US" sz="1400" b="1" u="sng" dirty="0">
                <a:solidFill>
                  <a:srgbClr val="C00000"/>
                </a:solidFill>
                <a:latin typeface="Times New Roman" panose="02020603050405020304" pitchFamily="18" charset="0"/>
                <a:cs typeface="Times New Roman" panose="02020603050405020304" pitchFamily="18" charset="0"/>
              </a:rPr>
              <a:t>monitoring</a:t>
            </a:r>
            <a:r>
              <a:rPr lang="en-US" sz="1400" b="1" u="sng" spc="15" dirty="0">
                <a:solidFill>
                  <a:srgbClr val="C00000"/>
                </a:solidFill>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tracks</a:t>
            </a:r>
            <a:r>
              <a:rPr lang="en-US" sz="1400" b="1" spc="15"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progress,</a:t>
            </a:r>
            <a:r>
              <a:rPr lang="en-US" sz="1400" b="1" spc="15"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gaps</a:t>
            </a:r>
            <a:r>
              <a:rPr lang="en-US" sz="1400" b="1" spc="15"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and</a:t>
            </a:r>
            <a:r>
              <a:rPr lang="en-US" sz="1400" b="1" spc="15"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delays</a:t>
            </a:r>
            <a:r>
              <a:rPr lang="en-US" sz="1400" b="1" spc="15"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in</a:t>
            </a:r>
            <a:r>
              <a:rPr lang="en-US" sz="1400" b="1" spc="-255"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activities</a:t>
            </a:r>
            <a:r>
              <a:rPr lang="en-US" sz="1400" b="1" spc="-25"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against</a:t>
            </a:r>
            <a:r>
              <a:rPr lang="en-US" sz="1400" b="1" spc="-25"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a</a:t>
            </a:r>
            <a:r>
              <a:rPr lang="en-US" sz="1400" b="1" spc="-25"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detailed</a:t>
            </a:r>
            <a:r>
              <a:rPr lang="en-US" sz="1400" b="1" spc="-20" dirty="0">
                <a:latin typeface="Times New Roman" panose="02020603050405020304" pitchFamily="18" charset="0"/>
                <a:cs typeface="Times New Roman" panose="02020603050405020304" pitchFamily="18" charset="0"/>
              </a:rPr>
              <a:t> </a:t>
            </a:r>
            <a:r>
              <a:rPr lang="en-US" sz="1400" b="1" dirty="0" err="1">
                <a:latin typeface="Times New Roman" panose="02020603050405020304" pitchFamily="18" charset="0"/>
                <a:cs typeface="Times New Roman" panose="02020603050405020304" pitchFamily="18" charset="0"/>
              </a:rPr>
              <a:t>workplan</a:t>
            </a:r>
            <a:r>
              <a:rPr lang="en-US" sz="1400" b="1" dirty="0">
                <a:latin typeface="Times New Roman" panose="02020603050405020304" pitchFamily="18" charset="0"/>
                <a:cs typeface="Times New Roman" panose="02020603050405020304" pitchFamily="18" charset="0"/>
              </a:rPr>
              <a:t>.</a:t>
            </a:r>
            <a:endParaRPr lang="fr-FR" sz="1400" b="1" dirty="0">
              <a:latin typeface="Times New Roman" panose="02020603050405020304" pitchFamily="18" charset="0"/>
              <a:cs typeface="Times New Roman" panose="02020603050405020304" pitchFamily="18" charset="0"/>
            </a:endParaRPr>
          </a:p>
          <a:p>
            <a:pPr algn="just">
              <a:spcBef>
                <a:spcPts val="45"/>
              </a:spcBef>
              <a:spcAft>
                <a:spcPts val="0"/>
              </a:spcAft>
            </a:pPr>
            <a:r>
              <a:rPr lang="en-US" sz="1400" b="1" dirty="0">
                <a:latin typeface="Times New Roman" panose="02020603050405020304" pitchFamily="18" charset="0"/>
                <a:cs typeface="Times New Roman" panose="02020603050405020304" pitchFamily="18" charset="0"/>
              </a:rPr>
              <a:t> A</a:t>
            </a:r>
            <a:r>
              <a:rPr lang="en-US" sz="1400" b="1" spc="50"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manager</a:t>
            </a:r>
            <a:r>
              <a:rPr lang="en-US" sz="1400" b="1" spc="55"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should</a:t>
            </a:r>
            <a:r>
              <a:rPr lang="en-US" sz="1400" b="1" spc="55"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already</a:t>
            </a:r>
            <a:r>
              <a:rPr lang="en-US" sz="1400" b="1" spc="55"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have</a:t>
            </a:r>
            <a:r>
              <a:rPr lang="en-US" sz="1400" b="1" spc="55"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a</a:t>
            </a:r>
            <a:r>
              <a:rPr lang="en-US" sz="1400" b="1" spc="65"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basic</a:t>
            </a:r>
            <a:r>
              <a:rPr lang="en-US" sz="1400" b="1" spc="65" dirty="0">
                <a:latin typeface="Times New Roman" panose="02020603050405020304" pitchFamily="18" charset="0"/>
                <a:cs typeface="Times New Roman" panose="02020603050405020304" pitchFamily="18" charset="0"/>
              </a:rPr>
              <a:t> </a:t>
            </a:r>
            <a:r>
              <a:rPr lang="en-US" sz="1400" b="1" dirty="0" err="1">
                <a:latin typeface="Times New Roman" panose="02020603050405020304" pitchFamily="18" charset="0"/>
                <a:cs typeface="Times New Roman" panose="02020603050405020304" pitchFamily="18" charset="0"/>
              </a:rPr>
              <a:t>workplan</a:t>
            </a:r>
            <a:r>
              <a:rPr lang="en-US" sz="1400" b="1" spc="55"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from</a:t>
            </a:r>
            <a:r>
              <a:rPr lang="en-US" sz="1400" b="1" spc="-260"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the</a:t>
            </a:r>
            <a:r>
              <a:rPr lang="en-US" sz="1400" b="1" spc="20"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intervention</a:t>
            </a:r>
            <a:r>
              <a:rPr lang="en-US" sz="1400" b="1" spc="25"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proposal.</a:t>
            </a:r>
            <a:r>
              <a:rPr lang="en-US" sz="1400" b="1" spc="25"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At</a:t>
            </a:r>
            <a:r>
              <a:rPr lang="en-US" sz="1400" b="1" spc="20"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the</a:t>
            </a:r>
            <a:r>
              <a:rPr lang="en-US" sz="1400" b="1" spc="25"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start</a:t>
            </a:r>
            <a:r>
              <a:rPr lang="en-US" sz="1400" b="1" spc="25"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of</a:t>
            </a:r>
            <a:r>
              <a:rPr lang="en-US" sz="1400" b="1" spc="20"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implementation,</a:t>
            </a:r>
            <a:r>
              <a:rPr lang="en-US" sz="1400" b="1" spc="-240"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this</a:t>
            </a:r>
            <a:r>
              <a:rPr lang="en-US" sz="1400" b="1" spc="175"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basic</a:t>
            </a:r>
            <a:r>
              <a:rPr lang="en-US" sz="1400" b="1" spc="175" dirty="0">
                <a:latin typeface="Times New Roman" panose="02020603050405020304" pitchFamily="18" charset="0"/>
                <a:cs typeface="Times New Roman" panose="02020603050405020304" pitchFamily="18" charset="0"/>
              </a:rPr>
              <a:t> </a:t>
            </a:r>
            <a:r>
              <a:rPr lang="en-US" sz="1400" b="1" dirty="0" err="1">
                <a:latin typeface="Times New Roman" panose="02020603050405020304" pitchFamily="18" charset="0"/>
                <a:cs typeface="Times New Roman" panose="02020603050405020304" pitchFamily="18" charset="0"/>
              </a:rPr>
              <a:t>workplan</a:t>
            </a:r>
            <a:r>
              <a:rPr lang="en-US" sz="1400" b="1" spc="175"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should</a:t>
            </a:r>
            <a:r>
              <a:rPr lang="en-US" sz="1400" b="1" spc="175"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be</a:t>
            </a:r>
            <a:r>
              <a:rPr lang="en-US" sz="1400" b="1" spc="175"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further</a:t>
            </a:r>
            <a:r>
              <a:rPr lang="en-US" sz="1400" b="1" spc="175"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developed</a:t>
            </a:r>
            <a:r>
              <a:rPr lang="en-US" sz="1400" b="1" spc="175"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into</a:t>
            </a:r>
            <a:r>
              <a:rPr lang="en-US" sz="1400" b="1" spc="-255"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a</a:t>
            </a:r>
            <a:r>
              <a:rPr lang="en-US" sz="1400" b="1" spc="150"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detailed</a:t>
            </a:r>
            <a:r>
              <a:rPr lang="en-US" sz="1400" b="1" spc="155" dirty="0">
                <a:latin typeface="Times New Roman" panose="02020603050405020304" pitchFamily="18" charset="0"/>
                <a:cs typeface="Times New Roman" panose="02020603050405020304" pitchFamily="18" charset="0"/>
              </a:rPr>
              <a:t> </a:t>
            </a:r>
            <a:r>
              <a:rPr lang="en-US" sz="1400" b="1" dirty="0" err="1">
                <a:latin typeface="Times New Roman" panose="02020603050405020304" pitchFamily="18" charset="0"/>
                <a:cs typeface="Times New Roman" panose="02020603050405020304" pitchFamily="18" charset="0"/>
              </a:rPr>
              <a:t>workplan</a:t>
            </a:r>
            <a:r>
              <a:rPr lang="en-US" sz="1400" b="1" dirty="0">
                <a:latin typeface="Times New Roman" panose="02020603050405020304" pitchFamily="18" charset="0"/>
                <a:cs typeface="Times New Roman" panose="02020603050405020304" pitchFamily="18" charset="0"/>
              </a:rPr>
              <a:t>.</a:t>
            </a:r>
            <a:r>
              <a:rPr lang="en-US" sz="1400" b="1" spc="150"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The</a:t>
            </a:r>
            <a:r>
              <a:rPr lang="en-US" sz="1400" b="1" spc="155"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detailed</a:t>
            </a:r>
            <a:r>
              <a:rPr lang="en-US" sz="1400" b="1" spc="160" dirty="0">
                <a:latin typeface="Times New Roman" panose="02020603050405020304" pitchFamily="18" charset="0"/>
                <a:cs typeface="Times New Roman" panose="02020603050405020304" pitchFamily="18" charset="0"/>
              </a:rPr>
              <a:t> </a:t>
            </a:r>
            <a:r>
              <a:rPr lang="en-US" sz="1400" b="1" dirty="0" err="1">
                <a:latin typeface="Times New Roman" panose="02020603050405020304" pitchFamily="18" charset="0"/>
                <a:cs typeface="Times New Roman" panose="02020603050405020304" pitchFamily="18" charset="0"/>
              </a:rPr>
              <a:t>workplan</a:t>
            </a:r>
            <a:r>
              <a:rPr lang="en-US" sz="1400" b="1" spc="165"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includes</a:t>
            </a:r>
            <a:r>
              <a:rPr lang="en-US" sz="1400" b="1" spc="-260"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the</a:t>
            </a:r>
            <a:r>
              <a:rPr lang="en-US" sz="1400" b="1" spc="210"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activities</a:t>
            </a:r>
            <a:r>
              <a:rPr lang="en-US" sz="1400" b="1" spc="210"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and</a:t>
            </a:r>
            <a:r>
              <a:rPr lang="en-US" sz="1400" b="1" spc="210"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tasks</a:t>
            </a:r>
            <a:r>
              <a:rPr lang="en-US" sz="1400" b="1" spc="210"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identified</a:t>
            </a:r>
            <a:r>
              <a:rPr lang="en-US" sz="1400" b="1" spc="215"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within</a:t>
            </a:r>
            <a:r>
              <a:rPr lang="en-US" sz="1400" b="1" spc="210"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the</a:t>
            </a:r>
            <a:r>
              <a:rPr lang="en-US" sz="1400" b="1" spc="210"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Results</a:t>
            </a:r>
            <a:r>
              <a:rPr lang="en-US" sz="1400" b="1" spc="-255"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Matrix,</a:t>
            </a:r>
            <a:r>
              <a:rPr lang="en-US" sz="1400" b="1" spc="35"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along</a:t>
            </a:r>
            <a:r>
              <a:rPr lang="en-US" sz="1400" b="1" spc="40"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with</a:t>
            </a:r>
            <a:r>
              <a:rPr lang="en-US" sz="1400" b="1" spc="35"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all</a:t>
            </a:r>
            <a:r>
              <a:rPr lang="en-US" sz="1400" b="1" spc="40"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other</a:t>
            </a:r>
            <a:r>
              <a:rPr lang="en-US" sz="1400" b="1" spc="40"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activities</a:t>
            </a:r>
            <a:r>
              <a:rPr lang="en-US" sz="1400" b="1" spc="35"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and</a:t>
            </a:r>
            <a:r>
              <a:rPr lang="en-US" sz="1400" b="1" spc="40"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tasks</a:t>
            </a:r>
            <a:r>
              <a:rPr lang="en-US" sz="1400" b="1" spc="35"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related</a:t>
            </a:r>
            <a:r>
              <a:rPr lang="en-US" sz="1400" b="1" spc="-255"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to</a:t>
            </a:r>
            <a:r>
              <a:rPr lang="en-US" sz="1400" b="1" spc="45"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implementation.</a:t>
            </a:r>
            <a:r>
              <a:rPr lang="en-US" sz="1400" b="1" spc="45"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It</a:t>
            </a:r>
            <a:r>
              <a:rPr lang="en-US" sz="1400" b="1" spc="50"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includes,</a:t>
            </a:r>
            <a:r>
              <a:rPr lang="en-US" sz="1400" b="1" spc="45"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for</a:t>
            </a:r>
            <a:r>
              <a:rPr lang="en-US" sz="1400" b="1" spc="45"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example,</a:t>
            </a:r>
            <a:r>
              <a:rPr lang="en-US" sz="1400" b="1" spc="50"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a</a:t>
            </a:r>
            <a:r>
              <a:rPr lang="en-US" sz="1400" b="1" spc="45"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section</a:t>
            </a:r>
            <a:r>
              <a:rPr lang="en-US" sz="1400" b="1" spc="50"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for</a:t>
            </a:r>
            <a:r>
              <a:rPr lang="en-US" sz="1400" b="1" spc="-245"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ongoing</a:t>
            </a:r>
            <a:r>
              <a:rPr lang="en-US" sz="1400" b="1" spc="55"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monitoring,</a:t>
            </a:r>
            <a:r>
              <a:rPr lang="en-US" sz="1400" b="1" spc="60"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evaluation</a:t>
            </a:r>
            <a:r>
              <a:rPr lang="en-US" sz="1400" b="1" spc="60"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and</a:t>
            </a:r>
            <a:r>
              <a:rPr lang="en-US" sz="1400" b="1" spc="55"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reporting</a:t>
            </a:r>
            <a:r>
              <a:rPr lang="en-US" sz="1400" b="1" spc="60"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activities.</a:t>
            </a:r>
            <a:r>
              <a:rPr lang="en-US" sz="1400" b="1" spc="5"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Ideally,</a:t>
            </a:r>
            <a:r>
              <a:rPr lang="en-US" sz="1400" b="1" spc="70"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the</a:t>
            </a:r>
            <a:r>
              <a:rPr lang="en-US" sz="1400" b="1" spc="70"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development</a:t>
            </a:r>
            <a:r>
              <a:rPr lang="en-US" sz="1400" b="1" spc="75"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of</a:t>
            </a:r>
            <a:r>
              <a:rPr lang="en-US" sz="1400" b="1" spc="70"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the</a:t>
            </a:r>
            <a:r>
              <a:rPr lang="en-US" sz="1400" b="1" spc="75"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detailed</a:t>
            </a:r>
            <a:r>
              <a:rPr lang="en-US" sz="1400" b="1" spc="70" dirty="0">
                <a:latin typeface="Times New Roman" panose="02020603050405020304" pitchFamily="18" charset="0"/>
                <a:cs typeface="Times New Roman" panose="02020603050405020304" pitchFamily="18" charset="0"/>
              </a:rPr>
              <a:t> </a:t>
            </a:r>
            <a:r>
              <a:rPr lang="en-US" sz="1400" b="1" dirty="0" err="1">
                <a:latin typeface="Times New Roman" panose="02020603050405020304" pitchFamily="18" charset="0"/>
                <a:cs typeface="Times New Roman" panose="02020603050405020304" pitchFamily="18" charset="0"/>
              </a:rPr>
              <a:t>workplan</a:t>
            </a:r>
            <a:r>
              <a:rPr lang="en-US" sz="1400" b="1" spc="75"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should</a:t>
            </a:r>
            <a:r>
              <a:rPr lang="en-US" sz="1400" b="1" spc="-240"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be undertaken by</a:t>
            </a:r>
            <a:r>
              <a:rPr lang="en-US" sz="1400" b="1" spc="5"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the intervention</a:t>
            </a:r>
            <a:r>
              <a:rPr lang="en-US" sz="1400" b="1" spc="5"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team, under</a:t>
            </a:r>
            <a:r>
              <a:rPr lang="en-US" sz="1400" b="1" spc="5"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the overall</a:t>
            </a:r>
            <a:r>
              <a:rPr lang="en-US" sz="1400" b="1" spc="-240"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leadership</a:t>
            </a:r>
            <a:r>
              <a:rPr lang="en-US" sz="1400" b="1" spc="-35"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of</a:t>
            </a:r>
            <a:r>
              <a:rPr lang="en-US" sz="1400" b="1" spc="-35"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the</a:t>
            </a:r>
            <a:r>
              <a:rPr lang="en-US" sz="1400" b="1" spc="-35" dirty="0">
                <a:latin typeface="Times New Roman" panose="02020603050405020304" pitchFamily="18" charset="0"/>
                <a:cs typeface="Times New Roman" panose="02020603050405020304" pitchFamily="18" charset="0"/>
              </a:rPr>
              <a:t> </a:t>
            </a:r>
            <a:r>
              <a:rPr lang="en-US" sz="1400" b="1" dirty="0" smtClean="0">
                <a:latin typeface="Times New Roman" panose="02020603050405020304" pitchFamily="18" charset="0"/>
                <a:cs typeface="Times New Roman" panose="02020603050405020304" pitchFamily="18" charset="0"/>
              </a:rPr>
              <a:t>manager</a:t>
            </a:r>
            <a:r>
              <a:rPr lang="en-US" sz="1400" b="1" dirty="0" smtClean="0"/>
              <a:t>.</a:t>
            </a:r>
          </a:p>
          <a:p>
            <a:pPr algn="just">
              <a:spcBef>
                <a:spcPts val="45"/>
              </a:spcBef>
              <a:spcAft>
                <a:spcPts val="0"/>
              </a:spcAft>
            </a:pPr>
            <a:endParaRPr lang="en-US" sz="1400" b="1" dirty="0" smtClean="0"/>
          </a:p>
          <a:p>
            <a:pPr algn="just">
              <a:spcBef>
                <a:spcPts val="45"/>
              </a:spcBef>
              <a:spcAft>
                <a:spcPts val="0"/>
              </a:spcAft>
            </a:pPr>
            <a:r>
              <a:rPr lang="en-US" sz="1400" b="1" u="sng" dirty="0">
                <a:solidFill>
                  <a:srgbClr val="C00000"/>
                </a:solidFill>
                <a:latin typeface="Times New Roman" panose="02020603050405020304" pitchFamily="18" charset="0"/>
                <a:cs typeface="Times New Roman" panose="02020603050405020304" pitchFamily="18" charset="0"/>
              </a:rPr>
              <a:t>2. </a:t>
            </a:r>
            <a:r>
              <a:rPr lang="en-US" sz="1400" b="1" u="sng" dirty="0" smtClean="0">
                <a:solidFill>
                  <a:srgbClr val="C00000"/>
                </a:solidFill>
                <a:latin typeface="Times New Roman" panose="02020603050405020304" pitchFamily="18" charset="0"/>
                <a:cs typeface="Times New Roman" panose="02020603050405020304" pitchFamily="18" charset="0"/>
              </a:rPr>
              <a:t> Results </a:t>
            </a:r>
            <a:r>
              <a:rPr lang="en-US" sz="1400" b="1" u="sng" dirty="0">
                <a:solidFill>
                  <a:srgbClr val="C00000"/>
                </a:solidFill>
                <a:latin typeface="Times New Roman" panose="02020603050405020304" pitchFamily="18" charset="0"/>
                <a:cs typeface="Times New Roman" panose="02020603050405020304" pitchFamily="18" charset="0"/>
              </a:rPr>
              <a:t>monitoring </a:t>
            </a:r>
            <a:r>
              <a:rPr lang="en-US" sz="1400" b="1" dirty="0">
                <a:latin typeface="Times New Roman" panose="02020603050405020304" pitchFamily="18" charset="0"/>
                <a:cs typeface="Times New Roman" panose="02020603050405020304" pitchFamily="18" charset="0"/>
              </a:rPr>
              <a:t>tracks results</a:t>
            </a:r>
            <a:r>
              <a:rPr lang="en-US" sz="1400" b="1" dirty="0" smtClean="0">
                <a:latin typeface="Times New Roman" panose="02020603050405020304" pitchFamily="18" charset="0"/>
                <a:cs typeface="Times New Roman" panose="02020603050405020304" pitchFamily="18" charset="0"/>
              </a:rPr>
              <a:t>: This </a:t>
            </a:r>
            <a:r>
              <a:rPr lang="en-US" sz="1400" b="1" dirty="0">
                <a:latin typeface="Times New Roman" panose="02020603050405020304" pitchFamily="18" charset="0"/>
                <a:cs typeface="Times New Roman" panose="02020603050405020304" pitchFamily="18" charset="0"/>
              </a:rPr>
              <a:t>type of monitoring is used to determine whether an intervention is on or off track towards its intended results (outputs, outcomes, objective). </a:t>
            </a:r>
            <a:endParaRPr lang="en-US" sz="1400" b="1" dirty="0" smtClean="0">
              <a:latin typeface="Times New Roman" panose="02020603050405020304" pitchFamily="18" charset="0"/>
              <a:cs typeface="Times New Roman" panose="02020603050405020304" pitchFamily="18" charset="0"/>
            </a:endParaRPr>
          </a:p>
          <a:p>
            <a:pPr algn="just">
              <a:spcBef>
                <a:spcPts val="45"/>
              </a:spcBef>
              <a:spcAft>
                <a:spcPts val="0"/>
              </a:spcAft>
            </a:pPr>
            <a:r>
              <a:rPr lang="en-US" sz="1400" b="1" dirty="0" smtClean="0">
                <a:latin typeface="Times New Roman" panose="02020603050405020304" pitchFamily="18" charset="0"/>
                <a:cs typeface="Times New Roman" panose="02020603050405020304" pitchFamily="18" charset="0"/>
              </a:rPr>
              <a:t>It </a:t>
            </a:r>
            <a:r>
              <a:rPr lang="en-US" sz="1400" b="1" dirty="0">
                <a:latin typeface="Times New Roman" panose="02020603050405020304" pitchFamily="18" charset="0"/>
                <a:cs typeface="Times New Roman" panose="02020603050405020304" pitchFamily="18" charset="0"/>
              </a:rPr>
              <a:t>is also recommended to reflect on and identify any unintended positive or negative effect. An example of this could be if training participants independently created a working group and continued to meet beyond the time frame of </a:t>
            </a:r>
            <a:r>
              <a:rPr lang="en-US" sz="1400" b="1" dirty="0" smtClean="0">
                <a:latin typeface="Times New Roman" panose="02020603050405020304" pitchFamily="18" charset="0"/>
                <a:cs typeface="Times New Roman" panose="02020603050405020304" pitchFamily="18" charset="0"/>
              </a:rPr>
              <a:t>that training.</a:t>
            </a:r>
            <a:endParaRPr lang="fr-FR" sz="1400" b="1" dirty="0">
              <a:latin typeface="Times New Roman" panose="02020603050405020304" pitchFamily="18" charset="0"/>
              <a:cs typeface="Times New Roman" panose="02020603050405020304" pitchFamily="18" charset="0"/>
            </a:endParaRPr>
          </a:p>
          <a:p>
            <a:pPr marL="100965" marR="113030" algn="just">
              <a:spcBef>
                <a:spcPts val="590"/>
              </a:spcBef>
              <a:spcAft>
                <a:spcPts val="0"/>
              </a:spcAft>
            </a:pPr>
            <a:r>
              <a:rPr lang="fr-FR" sz="1400" b="1" u="sng" dirty="0">
                <a:solidFill>
                  <a:srgbClr val="C00000"/>
                </a:solidFill>
                <a:latin typeface="Times New Roman" panose="02020603050405020304" pitchFamily="18" charset="0"/>
                <a:cs typeface="Times New Roman" panose="02020603050405020304" pitchFamily="18" charset="0"/>
              </a:rPr>
              <a:t>3. </a:t>
            </a:r>
            <a:r>
              <a:rPr lang="en-US" sz="1400" b="1" u="sng" dirty="0">
                <a:solidFill>
                  <a:srgbClr val="C00000"/>
                </a:solidFill>
                <a:latin typeface="Times New Roman" panose="02020603050405020304" pitchFamily="18" charset="0"/>
                <a:cs typeface="Times New Roman" panose="02020603050405020304" pitchFamily="18" charset="0"/>
              </a:rPr>
              <a:t>Financial monitoring </a:t>
            </a:r>
            <a:r>
              <a:rPr lang="en-US" sz="1400" b="1" dirty="0">
                <a:latin typeface="Times New Roman" panose="02020603050405020304" pitchFamily="18" charset="0"/>
                <a:cs typeface="Times New Roman" panose="02020603050405020304" pitchFamily="18" charset="0"/>
              </a:rPr>
              <a:t>tracks costs by input against the planned expenditures as per the approved budget.</a:t>
            </a:r>
          </a:p>
          <a:p>
            <a:pPr marL="100965" marR="113030" algn="just">
              <a:spcBef>
                <a:spcPts val="590"/>
              </a:spcBef>
              <a:spcAft>
                <a:spcPts val="0"/>
              </a:spcAft>
            </a:pPr>
            <a:r>
              <a:rPr lang="en-US" sz="1400" b="1" dirty="0">
                <a:latin typeface="Times New Roman" panose="02020603050405020304" pitchFamily="18" charset="0"/>
                <a:cs typeface="Times New Roman" panose="02020603050405020304" pitchFamily="18" charset="0"/>
              </a:rPr>
              <a:t> It is often done in conjunction with compliance and process monitoring </a:t>
            </a:r>
            <a:r>
              <a:rPr lang="en-US" sz="1400" b="1" dirty="0" smtClean="0">
                <a:latin typeface="Times New Roman" panose="02020603050405020304" pitchFamily="18" charset="0"/>
                <a:cs typeface="Times New Roman" panose="02020603050405020304" pitchFamily="18" charset="0"/>
              </a:rPr>
              <a:t>.</a:t>
            </a:r>
          </a:p>
          <a:p>
            <a:pPr marL="100965" marR="113030" algn="just">
              <a:spcBef>
                <a:spcPts val="590"/>
              </a:spcBef>
            </a:pPr>
            <a:r>
              <a:rPr lang="en-US" sz="1400" b="1" dirty="0" smtClean="0">
                <a:solidFill>
                  <a:srgbClr val="C00000"/>
                </a:solidFill>
                <a:latin typeface="Times New Roman" panose="02020603050405020304" pitchFamily="18" charset="0"/>
                <a:cs typeface="Times New Roman" panose="02020603050405020304" pitchFamily="18" charset="0"/>
              </a:rPr>
              <a:t>4</a:t>
            </a:r>
            <a:r>
              <a:rPr lang="en-US" sz="1400" b="1" dirty="0" smtClean="0">
                <a:solidFill>
                  <a:schemeClr val="dk1"/>
                </a:solidFill>
                <a:latin typeface="Times New Roman" panose="02020603050405020304" pitchFamily="18" charset="0"/>
                <a:cs typeface="Times New Roman" panose="02020603050405020304" pitchFamily="18" charset="0"/>
              </a:rPr>
              <a:t>. </a:t>
            </a:r>
            <a:r>
              <a:rPr lang="en-US" sz="1400" b="1" u="sng" dirty="0">
                <a:solidFill>
                  <a:srgbClr val="C00000"/>
                </a:solidFill>
                <a:latin typeface="Times New Roman" panose="02020603050405020304" pitchFamily="18" charset="0"/>
                <a:cs typeface="Times New Roman" panose="02020603050405020304" pitchFamily="18" charset="0"/>
              </a:rPr>
              <a:t>Risk monitoring </a:t>
            </a:r>
            <a:r>
              <a:rPr lang="en-US" sz="1400" b="1" dirty="0">
                <a:solidFill>
                  <a:schemeClr val="dk1"/>
                </a:solidFill>
                <a:latin typeface="Times New Roman" panose="02020603050405020304" pitchFamily="18" charset="0"/>
                <a:cs typeface="Times New Roman" panose="02020603050405020304" pitchFamily="18" charset="0"/>
              </a:rPr>
              <a:t>tracks whether previously identified risks are still pertinent, if new risk has emerged and assesses whether the likelihood and timeline of previously identified risks remain accurate.</a:t>
            </a:r>
          </a:p>
          <a:p>
            <a:pPr marL="100965" marR="113030" algn="just">
              <a:spcBef>
                <a:spcPts val="590"/>
              </a:spcBef>
              <a:spcAft>
                <a:spcPts val="0"/>
              </a:spcAft>
            </a:pPr>
            <a:endParaRPr lang="fr-FR" sz="1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338222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10</a:t>
            </a:fld>
            <a:endParaRPr lang="en-US"/>
          </a:p>
        </p:txBody>
      </p:sp>
      <p:sp>
        <p:nvSpPr>
          <p:cNvPr id="12" name="Zone de texte 11"/>
          <p:cNvSpPr txBox="1"/>
          <p:nvPr/>
        </p:nvSpPr>
        <p:spPr>
          <a:xfrm>
            <a:off x="2157095" y="384810"/>
            <a:ext cx="6251575" cy="954107"/>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 </a:t>
            </a:r>
            <a:r>
              <a:rPr lang="en-US" sz="2400" b="1" dirty="0">
                <a:solidFill>
                  <a:srgbClr val="FF9518"/>
                </a:solidFill>
                <a:latin typeface="Tajawal Medium" panose="00000600000000000000" pitchFamily="2" charset="-78"/>
                <a:cs typeface="Tajawal Medium" panose="00000600000000000000" pitchFamily="2" charset="-78"/>
              </a:rPr>
              <a:t>6:Course Revision</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8" name="TextBox 17"/>
          <p:cNvSpPr txBox="1"/>
          <p:nvPr/>
        </p:nvSpPr>
        <p:spPr>
          <a:xfrm>
            <a:off x="179097" y="1353009"/>
            <a:ext cx="8452476" cy="5601533"/>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just" eaLnBrk="0" fontAlgn="base" hangingPunct="0">
              <a:spcBef>
                <a:spcPct val="0"/>
              </a:spcBef>
              <a:spcAft>
                <a:spcPct val="0"/>
              </a:spcAft>
              <a:tabLst>
                <a:tab pos="1366838" algn="l"/>
              </a:tabLst>
            </a:pPr>
            <a:endParaRPr lang="en-US" sz="2000" b="1" dirty="0">
              <a:latin typeface="Times New Roman" panose="02020603050405020304" pitchFamily="18" charset="0"/>
              <a:ea typeface="Trebuchet MS" panose="020B0603020202020204" pitchFamily="34" charset="0"/>
              <a:cs typeface="Times New Roman" panose="02020603050405020304" pitchFamily="18" charset="0"/>
            </a:endParaRPr>
          </a:p>
          <a:p>
            <a:pPr algn="ctr"/>
            <a:r>
              <a:rPr lang="en-US" sz="2000" b="1" dirty="0" smtClean="0">
                <a:solidFill>
                  <a:srgbClr val="0070C0"/>
                </a:solidFill>
                <a:latin typeface="Times New Roman" panose="02020603050405020304" pitchFamily="18" charset="0"/>
                <a:cs typeface="Times New Roman" panose="02020603050405020304" pitchFamily="18" charset="0"/>
              </a:rPr>
              <a:t>Planning and designing data collection tools</a:t>
            </a:r>
          </a:p>
          <a:p>
            <a:pPr lvl="2" algn="ctr"/>
            <a:endParaRPr lang="fr-FR" sz="2000" b="1" dirty="0" smtClean="0">
              <a:solidFill>
                <a:srgbClr val="0070C0"/>
              </a:solidFill>
              <a:latin typeface="Times New Roman" panose="02020603050405020304" pitchFamily="18" charset="0"/>
              <a:cs typeface="Times New Roman" panose="02020603050405020304" pitchFamily="18" charset="0"/>
            </a:endParaRPr>
          </a:p>
          <a:p>
            <a:pPr marL="285750" marR="0" lvl="0" indent="-285750" algn="just" eaLnBrk="0" fontAlgn="base" hangingPunct="0">
              <a:lnSpc>
                <a:spcPct val="100000"/>
              </a:lnSpc>
              <a:spcBef>
                <a:spcPct val="0"/>
              </a:spcBef>
              <a:spcAft>
                <a:spcPct val="0"/>
              </a:spcAft>
              <a:buClrTx/>
              <a:buSzTx/>
              <a:buFont typeface="Arial" panose="020B0604020202020204" pitchFamily="34" charset="0"/>
              <a:buChar char="•"/>
              <a:tabLst/>
            </a:pPr>
            <a:r>
              <a:rPr lang="en-US" altLang="fr-FR" sz="1400" b="1" dirty="0" smtClean="0">
                <a:latin typeface="Times New Roman" panose="02020603050405020304" pitchFamily="18" charset="0"/>
                <a:cs typeface="Times New Roman" panose="02020603050405020304" pitchFamily="18" charset="0"/>
              </a:rPr>
              <a:t>Rigorous planning and designing for data collection can improve the quality of the approach and methods of data collection and, therefore, the quality of collected data. </a:t>
            </a:r>
          </a:p>
          <a:p>
            <a:pPr marR="0" lvl="0" indent="0" algn="just" eaLnBrk="0" fontAlgn="base" hangingPunct="0">
              <a:lnSpc>
                <a:spcPct val="100000"/>
              </a:lnSpc>
              <a:spcBef>
                <a:spcPct val="0"/>
              </a:spcBef>
              <a:spcAft>
                <a:spcPct val="0"/>
              </a:spcAft>
              <a:buClrTx/>
              <a:buSzTx/>
              <a:buFontTx/>
              <a:buNone/>
              <a:tabLst/>
            </a:pPr>
            <a:r>
              <a:rPr lang="en-US" altLang="fr-FR" sz="1400" b="1" dirty="0" smtClean="0">
                <a:latin typeface="Times New Roman" panose="02020603050405020304" pitchFamily="18" charset="0"/>
                <a:cs typeface="Times New Roman" panose="02020603050405020304" pitchFamily="18" charset="0"/>
              </a:rPr>
              <a:t>It is imperative to identify the approach intended for use to monitor or evaluate an intervention, and then to establish a data collection plan. Selecting an appropriate approach will also allow a relevant assessment of the monitoring or evaluation questions guiding any review, taking into account the specific context, existing constraints, access, timing, budget and availability of data.</a:t>
            </a:r>
          </a:p>
          <a:p>
            <a:pPr algn="just" eaLnBrk="0" fontAlgn="base" hangingPunct="0">
              <a:spcBef>
                <a:spcPct val="0"/>
              </a:spcBef>
              <a:spcAft>
                <a:spcPct val="0"/>
              </a:spcAft>
            </a:pPr>
            <a:r>
              <a:rPr lang="en-US" sz="1400" b="1" u="sng" dirty="0" smtClean="0">
                <a:solidFill>
                  <a:srgbClr val="C00000"/>
                </a:solidFill>
                <a:latin typeface="Times New Roman" panose="02020603050405020304" pitchFamily="18" charset="0"/>
                <a:cs typeface="Times New Roman" panose="02020603050405020304" pitchFamily="18" charset="0"/>
              </a:rPr>
              <a:t>Data governance </a:t>
            </a:r>
          </a:p>
          <a:p>
            <a:pPr algn="just" eaLnBrk="0" fontAlgn="base" hangingPunct="0">
              <a:spcBef>
                <a:spcPct val="0"/>
              </a:spcBef>
              <a:spcAft>
                <a:spcPct val="0"/>
              </a:spcAft>
            </a:pPr>
            <a:r>
              <a:rPr lang="en-US" sz="1400" b="1" dirty="0" smtClean="0">
                <a:solidFill>
                  <a:schemeClr val="tx1"/>
                </a:solidFill>
                <a:latin typeface="Times New Roman" panose="02020603050405020304" pitchFamily="18" charset="0"/>
                <a:cs typeface="Times New Roman" panose="02020603050405020304" pitchFamily="18" charset="0"/>
              </a:rPr>
              <a:t>R</a:t>
            </a:r>
            <a:r>
              <a:rPr lang="en-US" sz="1400" b="1" dirty="0" smtClean="0">
                <a:latin typeface="Times New Roman" panose="02020603050405020304" pitchFamily="18" charset="0"/>
                <a:cs typeface="Times New Roman" panose="02020603050405020304" pitchFamily="18" charset="0"/>
              </a:rPr>
              <a:t>epresents the framework used to manage the organizational structures, policies, fundamentals and quality that ensures accurate and risk-free migration data and information. </a:t>
            </a:r>
          </a:p>
          <a:p>
            <a:pPr marL="342900" indent="-342900" algn="just" eaLnBrk="0" fontAlgn="base" hangingPunct="0">
              <a:spcBef>
                <a:spcPct val="0"/>
              </a:spcBef>
              <a:spcAft>
                <a:spcPct val="0"/>
              </a:spcAft>
              <a:buFont typeface="Wingdings" panose="05000000000000000000" pitchFamily="2" charset="2"/>
              <a:buChar char="Ø"/>
            </a:pPr>
            <a:r>
              <a:rPr lang="en-US" sz="1400" b="1" dirty="0" smtClean="0">
                <a:latin typeface="Times New Roman" panose="02020603050405020304" pitchFamily="18" charset="0"/>
                <a:cs typeface="Times New Roman" panose="02020603050405020304" pitchFamily="18" charset="0"/>
              </a:rPr>
              <a:t>It establishes standards, accountability and responsibilities and ensures that migration data and information use are of maximum value, while managing the cost and quality of handling the information. </a:t>
            </a:r>
          </a:p>
          <a:p>
            <a:pPr marL="342900" indent="-342900" algn="just" eaLnBrk="0" fontAlgn="base" hangingPunct="0">
              <a:spcBef>
                <a:spcPct val="0"/>
              </a:spcBef>
              <a:spcAft>
                <a:spcPct val="0"/>
              </a:spcAft>
              <a:buFont typeface="Wingdings" panose="05000000000000000000" pitchFamily="2" charset="2"/>
              <a:buChar char="Ø"/>
            </a:pPr>
            <a:r>
              <a:rPr lang="en-US" sz="1400" b="1" dirty="0" smtClean="0">
                <a:latin typeface="Times New Roman" panose="02020603050405020304" pitchFamily="18" charset="0"/>
                <a:cs typeface="Times New Roman" panose="02020603050405020304" pitchFamily="18" charset="0"/>
              </a:rPr>
              <a:t>Data governance enforces the consistent and integrated of all members of the project. </a:t>
            </a:r>
            <a:endParaRPr lang="fr-FR" sz="1400" b="1" dirty="0" smtClean="0">
              <a:latin typeface="Times New Roman" panose="02020603050405020304" pitchFamily="18" charset="0"/>
              <a:cs typeface="Times New Roman" panose="02020603050405020304" pitchFamily="18" charset="0"/>
            </a:endParaRPr>
          </a:p>
          <a:p>
            <a:pPr marL="342900" indent="-342900" algn="just" eaLnBrk="0" fontAlgn="base" hangingPunct="0">
              <a:spcBef>
                <a:spcPct val="0"/>
              </a:spcBef>
              <a:spcAft>
                <a:spcPct val="0"/>
              </a:spcAft>
              <a:buFont typeface="Wingdings" panose="05000000000000000000" pitchFamily="2" charset="2"/>
              <a:buChar char="Ø"/>
            </a:pPr>
            <a:r>
              <a:rPr lang="en-US" sz="1400" b="1" dirty="0" smtClean="0">
                <a:latin typeface="Times New Roman" panose="02020603050405020304" pitchFamily="18" charset="0"/>
                <a:cs typeface="Times New Roman" panose="02020603050405020304" pitchFamily="18" charset="0"/>
              </a:rPr>
              <a:t>Data governance allows to view data as an asset in every intervention and, most importantly, it is the foundation upon which all initiatives can rest. </a:t>
            </a:r>
          </a:p>
          <a:p>
            <a:pPr marL="342900" indent="-342900" algn="just" eaLnBrk="0" fontAlgn="base" hangingPunct="0">
              <a:spcBef>
                <a:spcPct val="0"/>
              </a:spcBef>
              <a:spcAft>
                <a:spcPct val="0"/>
              </a:spcAft>
              <a:buFont typeface="Wingdings" panose="05000000000000000000" pitchFamily="2" charset="2"/>
              <a:buChar char="Ø"/>
            </a:pPr>
            <a:r>
              <a:rPr lang="en-US" sz="1400" b="1" dirty="0" smtClean="0">
                <a:latin typeface="Times New Roman" panose="02020603050405020304" pitchFamily="18" charset="0"/>
                <a:cs typeface="Times New Roman" panose="02020603050405020304" pitchFamily="18" charset="0"/>
              </a:rPr>
              <a:t>It is important to keep in mind the migration data life cycle throughout the whole project cycle. </a:t>
            </a:r>
          </a:p>
          <a:p>
            <a:pPr marL="342900" indent="-342900" algn="just" eaLnBrk="0" fontAlgn="base" hangingPunct="0">
              <a:spcBef>
                <a:spcPct val="0"/>
              </a:spcBef>
              <a:spcAft>
                <a:spcPct val="0"/>
              </a:spcAft>
              <a:buFont typeface="Wingdings" panose="05000000000000000000" pitchFamily="2" charset="2"/>
              <a:buChar char="Ø"/>
            </a:pPr>
            <a:r>
              <a:rPr lang="en-US" sz="1400" b="1" dirty="0" smtClean="0">
                <a:latin typeface="Times New Roman" panose="02020603050405020304" pitchFamily="18" charset="0"/>
                <a:cs typeface="Times New Roman" panose="02020603050405020304" pitchFamily="18" charset="0"/>
              </a:rPr>
              <a:t>This includes the planning and designing, capturing and developing, organizing, storing and protecting, using, monitoring and reviewing, and eventually improving, the data or disposing of it.</a:t>
            </a:r>
            <a:endParaRPr lang="fr-FR" sz="1400" b="1" dirty="0" smtClean="0">
              <a:latin typeface="Times New Roman" panose="02020603050405020304" pitchFamily="18" charset="0"/>
              <a:cs typeface="Times New Roman" panose="02020603050405020304" pitchFamily="18" charset="0"/>
            </a:endParaRPr>
          </a:p>
          <a:p>
            <a:r>
              <a:rPr lang="en-US" sz="1400" dirty="0" smtClean="0"/>
              <a:t> </a:t>
            </a:r>
            <a:r>
              <a:rPr lang="en-US" sz="1400" b="1" dirty="0" smtClean="0">
                <a:solidFill>
                  <a:schemeClr val="tx1"/>
                </a:solidFill>
                <a:latin typeface="Times New Roman" panose="02020603050405020304" pitchFamily="18" charset="0"/>
                <a:cs typeface="Times New Roman" panose="02020603050405020304" pitchFamily="18" charset="0"/>
              </a:rPr>
              <a:t>Key concepts to look out </a:t>
            </a:r>
            <a:r>
              <a:rPr lang="en-US" sz="1400" b="1" dirty="0" err="1" smtClean="0">
                <a:solidFill>
                  <a:schemeClr val="tx1"/>
                </a:solidFill>
                <a:latin typeface="Times New Roman" panose="02020603050405020304" pitchFamily="18" charset="0"/>
                <a:cs typeface="Times New Roman" panose="02020603050405020304" pitchFamily="18" charset="0"/>
              </a:rPr>
              <a:t>for:</a:t>
            </a:r>
            <a:r>
              <a:rPr lang="en-US" sz="1400" b="1" dirty="0" err="1" smtClean="0">
                <a:solidFill>
                  <a:srgbClr val="24A9E1"/>
                </a:solidFill>
                <a:latin typeface="Times New Roman" panose="02020603050405020304" pitchFamily="18" charset="0"/>
                <a:cs typeface="Times New Roman" panose="02020603050405020304" pitchFamily="18" charset="0"/>
              </a:rPr>
              <a:t>Data</a:t>
            </a:r>
            <a:r>
              <a:rPr lang="en-US" sz="1400" b="1" dirty="0" smtClean="0">
                <a:solidFill>
                  <a:srgbClr val="24A9E1"/>
                </a:solidFill>
                <a:latin typeface="Times New Roman" panose="02020603050405020304" pitchFamily="18" charset="0"/>
                <a:cs typeface="Times New Roman" panose="02020603050405020304" pitchFamily="18" charset="0"/>
              </a:rPr>
              <a:t> steward</a:t>
            </a:r>
            <a:r>
              <a:rPr lang="fr-FR" sz="1400" b="1" dirty="0" smtClean="0">
                <a:solidFill>
                  <a:srgbClr val="24A9E1"/>
                </a:solidFill>
                <a:latin typeface="Times New Roman" panose="02020603050405020304" pitchFamily="18" charset="0"/>
                <a:cs typeface="Times New Roman" panose="02020603050405020304" pitchFamily="18" charset="0"/>
              </a:rPr>
              <a:t>, </a:t>
            </a:r>
            <a:r>
              <a:rPr lang="en-US" sz="1400" b="1" dirty="0" smtClean="0">
                <a:solidFill>
                  <a:srgbClr val="24A9E1"/>
                </a:solidFill>
                <a:latin typeface="Times New Roman" panose="02020603050405020304" pitchFamily="18" charset="0"/>
                <a:cs typeface="Times New Roman" panose="02020603050405020304" pitchFamily="18" charset="0"/>
              </a:rPr>
              <a:t>Roles and responsibilities</a:t>
            </a:r>
            <a:r>
              <a:rPr lang="fr-FR" sz="1400" b="1" dirty="0" smtClean="0">
                <a:solidFill>
                  <a:srgbClr val="24A9E1"/>
                </a:solidFill>
                <a:latin typeface="Times New Roman" panose="02020603050405020304" pitchFamily="18" charset="0"/>
                <a:cs typeface="Times New Roman" panose="02020603050405020304" pitchFamily="18" charset="0"/>
              </a:rPr>
              <a:t>,</a:t>
            </a:r>
            <a:r>
              <a:rPr lang="en-US" sz="1400" b="1" dirty="0" smtClean="0">
                <a:solidFill>
                  <a:srgbClr val="24A9E1"/>
                </a:solidFill>
                <a:latin typeface="Times New Roman" panose="02020603050405020304" pitchFamily="18" charset="0"/>
                <a:cs typeface="Times New Roman" panose="02020603050405020304" pitchFamily="18" charset="0"/>
              </a:rPr>
              <a:t>Data quality</a:t>
            </a:r>
            <a:r>
              <a:rPr lang="fr-FR" sz="1400" b="1" dirty="0" smtClean="0">
                <a:solidFill>
                  <a:srgbClr val="24A9E1"/>
                </a:solidFill>
                <a:latin typeface="Times New Roman" panose="02020603050405020304" pitchFamily="18" charset="0"/>
                <a:cs typeface="Times New Roman" panose="02020603050405020304" pitchFamily="18" charset="0"/>
              </a:rPr>
              <a:t>, </a:t>
            </a:r>
            <a:r>
              <a:rPr lang="en-US" sz="1400" b="1" dirty="0" smtClean="0">
                <a:solidFill>
                  <a:srgbClr val="24A9E1"/>
                </a:solidFill>
                <a:latin typeface="Times New Roman" panose="02020603050405020304" pitchFamily="18" charset="0"/>
                <a:cs typeface="Times New Roman" panose="02020603050405020304" pitchFamily="18" charset="0"/>
              </a:rPr>
              <a:t>Data classification for security and privacy</a:t>
            </a:r>
            <a:r>
              <a:rPr lang="fr-FR" sz="1400" b="1" dirty="0" smtClean="0">
                <a:solidFill>
                  <a:srgbClr val="24A9E1"/>
                </a:solidFill>
                <a:latin typeface="Times New Roman" panose="02020603050405020304" pitchFamily="18" charset="0"/>
                <a:cs typeface="Times New Roman" panose="02020603050405020304" pitchFamily="18" charset="0"/>
              </a:rPr>
              <a:t> and </a:t>
            </a:r>
            <a:r>
              <a:rPr lang="en-US" sz="1400" b="1" dirty="0" smtClean="0">
                <a:solidFill>
                  <a:srgbClr val="24A9E1"/>
                </a:solidFill>
                <a:latin typeface="Times New Roman" panose="02020603050405020304" pitchFamily="18" charset="0"/>
                <a:cs typeface="Times New Roman" panose="02020603050405020304" pitchFamily="18" charset="0"/>
              </a:rPr>
              <a:t>Data processing, including collection and use.</a:t>
            </a:r>
            <a:endParaRPr lang="en-US" altLang="fr-FR" sz="1400" b="1" dirty="0" smtClean="0">
              <a:latin typeface="Times New Roman" panose="02020603050405020304" pitchFamily="18" charset="0"/>
              <a:cs typeface="Times New Roman" panose="02020603050405020304" pitchFamily="18" charset="0"/>
            </a:endParaRPr>
          </a:p>
          <a:p>
            <a:endParaRPr lang="fr-FR" b="1" dirty="0">
              <a:latin typeface="Times New Roman" panose="02020603050405020304" pitchFamily="18" charset="0"/>
              <a:ea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243684578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11</a:t>
            </a:fld>
            <a:endParaRPr lang="en-US"/>
          </a:p>
        </p:txBody>
      </p:sp>
      <p:sp>
        <p:nvSpPr>
          <p:cNvPr id="12" name="Zone de texte 11"/>
          <p:cNvSpPr txBox="1"/>
          <p:nvPr/>
        </p:nvSpPr>
        <p:spPr>
          <a:xfrm>
            <a:off x="2157095" y="384810"/>
            <a:ext cx="6251575" cy="1508105"/>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Session6:Course </a:t>
            </a:r>
            <a:r>
              <a:rPr lang="en-US" sz="2400" b="1" dirty="0">
                <a:solidFill>
                  <a:srgbClr val="FF9518"/>
                </a:solidFill>
                <a:latin typeface="Tajawal Medium" panose="00000600000000000000" pitchFamily="2" charset="-78"/>
                <a:cs typeface="Tajawal Medium" panose="00000600000000000000" pitchFamily="2" charset="-78"/>
              </a:rPr>
              <a:t>Revision</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8" name="TextBox 17"/>
          <p:cNvSpPr txBox="1"/>
          <p:nvPr/>
        </p:nvSpPr>
        <p:spPr>
          <a:xfrm>
            <a:off x="179097" y="1283341"/>
            <a:ext cx="8452476" cy="5478423"/>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just" eaLnBrk="0" fontAlgn="base" hangingPunct="0">
              <a:spcBef>
                <a:spcPct val="0"/>
              </a:spcBef>
              <a:spcAft>
                <a:spcPct val="0"/>
              </a:spcAft>
              <a:tabLst>
                <a:tab pos="1366838" algn="l"/>
              </a:tabLst>
            </a:pPr>
            <a:endParaRPr lang="en-US" sz="2000" b="1" dirty="0">
              <a:latin typeface="Times New Roman" panose="02020603050405020304" pitchFamily="18" charset="0"/>
              <a:ea typeface="Trebuchet MS" panose="020B0603020202020204" pitchFamily="34" charset="0"/>
              <a:cs typeface="Times New Roman" panose="02020603050405020304" pitchFamily="18" charset="0"/>
            </a:endParaRPr>
          </a:p>
          <a:p>
            <a:pPr lvl="2" algn="ctr"/>
            <a:r>
              <a:rPr lang="en-US" b="1" dirty="0" smtClean="0">
                <a:solidFill>
                  <a:schemeClr val="accent2"/>
                </a:solidFill>
                <a:latin typeface="Times New Roman" panose="02020603050405020304" pitchFamily="18" charset="0"/>
                <a:cs typeface="Times New Roman" panose="02020603050405020304" pitchFamily="18" charset="0"/>
              </a:rPr>
              <a:t>Types </a:t>
            </a:r>
            <a:r>
              <a:rPr lang="en-US" b="1" dirty="0">
                <a:solidFill>
                  <a:schemeClr val="accent2"/>
                </a:solidFill>
                <a:latin typeface="Times New Roman" panose="02020603050405020304" pitchFamily="18" charset="0"/>
                <a:cs typeface="Times New Roman" panose="02020603050405020304" pitchFamily="18" charset="0"/>
              </a:rPr>
              <a:t>of </a:t>
            </a:r>
            <a:r>
              <a:rPr lang="en-US" b="1" dirty="0" smtClean="0">
                <a:solidFill>
                  <a:schemeClr val="accent2"/>
                </a:solidFill>
                <a:latin typeface="Times New Roman" panose="02020603050405020304" pitchFamily="18" charset="0"/>
                <a:cs typeface="Times New Roman" panose="02020603050405020304" pitchFamily="18" charset="0"/>
              </a:rPr>
              <a:t>measurement</a:t>
            </a:r>
            <a:endParaRPr lang="fr-FR" b="1" dirty="0">
              <a:solidFill>
                <a:schemeClr val="accent2"/>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r>
              <a:rPr lang="en-US" sz="1400" b="1" dirty="0">
                <a:latin typeface="Times New Roman" panose="02020603050405020304" pitchFamily="18" charset="0"/>
                <a:cs typeface="Times New Roman" panose="02020603050405020304" pitchFamily="18" charset="0"/>
              </a:rPr>
              <a:t>When planning for data collection and analysis, knowing the type of measurement, that is how data will be measured, may influence the decision to choose the appropriate methodology. This is of particular importance to inform the design of data collection tools such as surveys.</a:t>
            </a:r>
          </a:p>
          <a:p>
            <a:pPr marL="742950" lvl="1" indent="-285750" algn="just">
              <a:lnSpc>
                <a:spcPct val="150000"/>
              </a:lnSpc>
              <a:buFont typeface="Arial" panose="020B0604020202020204" pitchFamily="34" charset="0"/>
              <a:buChar char="•"/>
            </a:pPr>
            <a:r>
              <a:rPr lang="en-US" sz="1400" b="1" dirty="0">
                <a:latin typeface="Times New Roman" panose="02020603050405020304" pitchFamily="18" charset="0"/>
                <a:cs typeface="Times New Roman" panose="02020603050405020304" pitchFamily="18" charset="0"/>
              </a:rPr>
              <a:t>Measures of indicators identified in a Results Matrix or Evaluation Matrix can include categorical (qualitative) and/or numerical (quantitative) variables. A variable is any characteristic or attribute that differs among and can be measured for each unit in a sample or population </a:t>
            </a:r>
            <a:r>
              <a:rPr lang="en-US" sz="1400" b="1" dirty="0" smtClean="0">
                <a:latin typeface="Times New Roman" panose="02020603050405020304" pitchFamily="18" charset="0"/>
                <a:cs typeface="Times New Roman" panose="02020603050405020304" pitchFamily="18" charset="0"/>
              </a:rPr>
              <a:t>.</a:t>
            </a:r>
          </a:p>
          <a:p>
            <a:pPr marL="742950" lvl="1" indent="-285750" algn="just">
              <a:lnSpc>
                <a:spcPct val="150000"/>
              </a:lnSpc>
              <a:buFont typeface="Arial" panose="020B0604020202020204" pitchFamily="34" charset="0"/>
              <a:buChar char="•"/>
            </a:pPr>
            <a:r>
              <a:rPr lang="en-US" sz="1400" b="1" dirty="0">
                <a:solidFill>
                  <a:srgbClr val="C00000"/>
                </a:solidFill>
                <a:latin typeface="Times New Roman" panose="02020603050405020304" pitchFamily="18" charset="0"/>
                <a:cs typeface="Times New Roman" panose="02020603050405020304" pitchFamily="18" charset="0"/>
              </a:rPr>
              <a:t>Categorical variables </a:t>
            </a:r>
            <a:r>
              <a:rPr lang="en-US" sz="1400" b="1" dirty="0">
                <a:latin typeface="Times New Roman" panose="02020603050405020304" pitchFamily="18" charset="0"/>
                <a:cs typeface="Times New Roman" panose="02020603050405020304" pitchFamily="18" charset="0"/>
              </a:rPr>
              <a:t>represent types of qualitative data that can be divided into groups or categories.</a:t>
            </a:r>
          </a:p>
          <a:p>
            <a:pPr marL="742950" lvl="1" indent="-285750" algn="just">
              <a:lnSpc>
                <a:spcPct val="150000"/>
              </a:lnSpc>
              <a:buFont typeface="Arial" panose="020B0604020202020204" pitchFamily="34" charset="0"/>
              <a:buChar char="•"/>
            </a:pPr>
            <a:r>
              <a:rPr lang="en-US" sz="1400" b="1" dirty="0">
                <a:latin typeface="Times New Roman" panose="02020603050405020304" pitchFamily="18" charset="0"/>
                <a:cs typeface="Times New Roman" panose="02020603050405020304" pitchFamily="18" charset="0"/>
              </a:rPr>
              <a:t> Such groups may consist of alphabetic (such as gender, hair </a:t>
            </a:r>
            <a:r>
              <a:rPr lang="en-US" sz="1400" b="1" dirty="0" err="1">
                <a:latin typeface="Times New Roman" panose="02020603050405020304" pitchFamily="18" charset="0"/>
                <a:cs typeface="Times New Roman" panose="02020603050405020304" pitchFamily="18" charset="0"/>
              </a:rPr>
              <a:t>colour</a:t>
            </a:r>
            <a:r>
              <a:rPr lang="en-US" sz="1400" b="1" dirty="0">
                <a:latin typeface="Times New Roman" panose="02020603050405020304" pitchFamily="18" charset="0"/>
                <a:cs typeface="Times New Roman" panose="02020603050405020304" pitchFamily="18" charset="0"/>
              </a:rPr>
              <a:t> or religion) or numeric labels (such as female = 1, male = 0), or binary labels (such as yes or no) that do not contain information beyond the frequency counts related to group membership.</a:t>
            </a:r>
            <a:endParaRPr lang="fr-FR" sz="1400" b="1" dirty="0">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r>
              <a:rPr lang="en-US" sz="1400" b="1" dirty="0">
                <a:solidFill>
                  <a:srgbClr val="C00000"/>
                </a:solidFill>
                <a:latin typeface="Times New Roman" panose="02020603050405020304" pitchFamily="18" charset="0"/>
                <a:cs typeface="Times New Roman" panose="02020603050405020304" pitchFamily="18" charset="0"/>
              </a:rPr>
              <a:t>Numerical variables </a:t>
            </a:r>
            <a:r>
              <a:rPr lang="en-US" sz="1400" b="1" dirty="0">
                <a:latin typeface="Times New Roman" panose="02020603050405020304" pitchFamily="18" charset="0"/>
                <a:cs typeface="Times New Roman" panose="02020603050405020304" pitchFamily="18" charset="0"/>
              </a:rPr>
              <a:t>(also known as quantitative variables) are used to measure objective things that can be expressed in numeric terms such as absolute figures, such as the number of persons trained, disaggregated by sex, a percentage, a rate or a ratio</a:t>
            </a:r>
            <a:r>
              <a:rPr lang="en-US" sz="1400" b="1" dirty="0" smtClean="0">
                <a:latin typeface="Times New Roman" panose="02020603050405020304" pitchFamily="18" charset="0"/>
                <a:cs typeface="Times New Roman" panose="02020603050405020304" pitchFamily="18" charset="0"/>
              </a:rPr>
              <a:t>.</a:t>
            </a:r>
            <a:endParaRPr lang="en-US" b="1" dirty="0"/>
          </a:p>
          <a:p>
            <a:endParaRPr lang="fr-FR" b="1" dirty="0">
              <a:latin typeface="Times New Roman" panose="02020603050405020304" pitchFamily="18" charset="0"/>
              <a:ea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146048782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12</a:t>
            </a:fld>
            <a:endParaRPr lang="en-US"/>
          </a:p>
        </p:txBody>
      </p:sp>
      <p:sp>
        <p:nvSpPr>
          <p:cNvPr id="12" name="Zone de texte 11"/>
          <p:cNvSpPr txBox="1"/>
          <p:nvPr/>
        </p:nvSpPr>
        <p:spPr>
          <a:xfrm>
            <a:off x="2116437" y="414819"/>
            <a:ext cx="6251575" cy="1508105"/>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Session6:Course </a:t>
            </a:r>
            <a:r>
              <a:rPr lang="en-US" sz="2400" b="1" dirty="0">
                <a:solidFill>
                  <a:srgbClr val="FF9518"/>
                </a:solidFill>
                <a:latin typeface="Tajawal Medium" panose="00000600000000000000" pitchFamily="2" charset="-78"/>
                <a:cs typeface="Tajawal Medium" panose="00000600000000000000" pitchFamily="2" charset="-78"/>
              </a:rPr>
              <a:t>Revision</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8" name="TextBox 17"/>
          <p:cNvSpPr txBox="1"/>
          <p:nvPr/>
        </p:nvSpPr>
        <p:spPr>
          <a:xfrm>
            <a:off x="60960" y="1309466"/>
            <a:ext cx="8570613" cy="6001643"/>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lvl="1" algn="ctr">
              <a:lnSpc>
                <a:spcPct val="150000"/>
              </a:lnSpc>
            </a:pPr>
            <a:r>
              <a:rPr lang="en-US" sz="1600" b="1" dirty="0">
                <a:solidFill>
                  <a:srgbClr val="0070C0"/>
                </a:solidFill>
                <a:latin typeface="Times New Roman" panose="02020603050405020304" pitchFamily="18" charset="0"/>
                <a:cs typeface="Times New Roman" panose="02020603050405020304" pitchFamily="18" charset="0"/>
              </a:rPr>
              <a:t>Methods, approaches and tools for monitoring and evaluation</a:t>
            </a:r>
            <a:endParaRPr lang="fr-FR" sz="1600" b="1" dirty="0">
              <a:solidFill>
                <a:srgbClr val="0070C0"/>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Wingdings" panose="05000000000000000000" pitchFamily="2" charset="2"/>
              <a:buChar char="Ø"/>
            </a:pPr>
            <a:r>
              <a:rPr lang="en-US" sz="1200" b="1" dirty="0">
                <a:latin typeface="Times New Roman" panose="02020603050405020304" pitchFamily="18" charset="0"/>
                <a:cs typeface="Times New Roman" panose="02020603050405020304" pitchFamily="18" charset="0"/>
              </a:rPr>
              <a:t>Methods for and approaches to data collection are systematic procedures and useful to support the process of designing data collection tools. Generally,</a:t>
            </a:r>
            <a:r>
              <a:rPr lang="en-US" sz="1200" b="1" dirty="0">
                <a:solidFill>
                  <a:srgbClr val="FF0000"/>
                </a:solidFill>
                <a:latin typeface="Times New Roman" panose="02020603050405020304" pitchFamily="18" charset="0"/>
                <a:cs typeface="Times New Roman" panose="02020603050405020304" pitchFamily="18" charset="0"/>
              </a:rPr>
              <a:t> a mixture of qualitative and quantitative </a:t>
            </a:r>
            <a:r>
              <a:rPr lang="en-US" sz="1200" b="1" dirty="0">
                <a:latin typeface="Times New Roman" panose="02020603050405020304" pitchFamily="18" charset="0"/>
                <a:cs typeface="Times New Roman" panose="02020603050405020304" pitchFamily="18" charset="0"/>
              </a:rPr>
              <a:t>methods and approaches to data collection are used.</a:t>
            </a:r>
          </a:p>
          <a:p>
            <a:pPr marL="742950" lvl="1" indent="-285750" algn="just">
              <a:lnSpc>
                <a:spcPct val="150000"/>
              </a:lnSpc>
              <a:buFont typeface="Wingdings" panose="05000000000000000000" pitchFamily="2" charset="2"/>
              <a:buChar char="Ø"/>
            </a:pPr>
            <a:r>
              <a:rPr lang="en-US" sz="1200" b="1" dirty="0">
                <a:latin typeface="Times New Roman" panose="02020603050405020304" pitchFamily="18" charset="0"/>
                <a:cs typeface="Times New Roman" panose="02020603050405020304" pitchFamily="18" charset="0"/>
              </a:rPr>
              <a:t>Although there are multiple definitions for these concepts, quantitative methods and approaches can be viewed as being based on numerical data that can be </a:t>
            </a:r>
            <a:r>
              <a:rPr lang="en-US" sz="1200" b="1" dirty="0" err="1">
                <a:latin typeface="Times New Roman" panose="02020603050405020304" pitchFamily="18" charset="0"/>
                <a:cs typeface="Times New Roman" panose="02020603050405020304" pitchFamily="18" charset="0"/>
              </a:rPr>
              <a:t>analysed</a:t>
            </a:r>
            <a:r>
              <a:rPr lang="en-US" sz="1200" b="1" dirty="0">
                <a:latin typeface="Times New Roman" panose="02020603050405020304" pitchFamily="18" charset="0"/>
                <a:cs typeface="Times New Roman" panose="02020603050405020304" pitchFamily="18" charset="0"/>
              </a:rPr>
              <a:t> using statistics.</a:t>
            </a:r>
          </a:p>
          <a:p>
            <a:pPr marL="742950" lvl="1" indent="-285750" algn="just">
              <a:lnSpc>
                <a:spcPct val="150000"/>
              </a:lnSpc>
              <a:buFont typeface="Wingdings" panose="05000000000000000000" pitchFamily="2" charset="2"/>
              <a:buChar char="Ø"/>
            </a:pPr>
            <a:r>
              <a:rPr lang="en-US" sz="1200" b="1" dirty="0">
                <a:latin typeface="Times New Roman" panose="02020603050405020304" pitchFamily="18" charset="0"/>
                <a:cs typeface="Times New Roman" panose="02020603050405020304" pitchFamily="18" charset="0"/>
              </a:rPr>
              <a:t> They focus on pinpointing </a:t>
            </a:r>
            <a:r>
              <a:rPr lang="en-US" sz="1200" b="1" dirty="0">
                <a:solidFill>
                  <a:srgbClr val="FF0000"/>
                </a:solidFill>
                <a:latin typeface="Times New Roman" panose="02020603050405020304" pitchFamily="18" charset="0"/>
                <a:cs typeface="Times New Roman" panose="02020603050405020304" pitchFamily="18" charset="0"/>
              </a:rPr>
              <a:t>what, where, when, how often and how long </a:t>
            </a:r>
            <a:r>
              <a:rPr lang="en-US" sz="1200" b="1" dirty="0">
                <a:latin typeface="Times New Roman" panose="02020603050405020304" pitchFamily="18" charset="0"/>
                <a:cs typeface="Times New Roman" panose="02020603050405020304" pitchFamily="18" charset="0"/>
              </a:rPr>
              <a:t>something occurs and can provide </a:t>
            </a:r>
            <a:r>
              <a:rPr lang="en-US" sz="1200" b="1" u="sng" dirty="0">
                <a:latin typeface="Times New Roman" panose="02020603050405020304" pitchFamily="18" charset="0"/>
                <a:cs typeface="Times New Roman" panose="02020603050405020304" pitchFamily="18" charset="0"/>
              </a:rPr>
              <a:t>objective, hard facts, but </a:t>
            </a:r>
            <a:r>
              <a:rPr lang="en-US" sz="1200" b="1" dirty="0">
                <a:latin typeface="Times New Roman" panose="02020603050405020304" pitchFamily="18" charset="0"/>
                <a:cs typeface="Times New Roman" panose="02020603050405020304" pitchFamily="18" charset="0"/>
              </a:rPr>
              <a:t>cannot explain why something occurs. Qualitative methods and approaches for data collection are based on data that are descriptive in nature, rather than data that can be measured or counted. Qualitative research methods can use descriptive words that can be examined for patterns or meaning and, therefore, focus on why or how something occurs</a:t>
            </a:r>
            <a:r>
              <a:rPr lang="en-US" sz="1200" b="1" dirty="0" smtClean="0">
                <a:latin typeface="Times New Roman" panose="02020603050405020304" pitchFamily="18" charset="0"/>
                <a:cs typeface="Times New Roman" panose="02020603050405020304" pitchFamily="18" charset="0"/>
              </a:rPr>
              <a:t>.</a:t>
            </a:r>
          </a:p>
          <a:p>
            <a:pPr marL="342900" indent="-342900" algn="just">
              <a:lnSpc>
                <a:spcPct val="150000"/>
              </a:lnSpc>
              <a:buFont typeface="Wingdings" panose="05000000000000000000" pitchFamily="2" charset="2"/>
              <a:buChar char="Ø"/>
            </a:pPr>
            <a:r>
              <a:rPr lang="en-US" sz="1400" b="1" dirty="0">
                <a:solidFill>
                  <a:srgbClr val="C00000"/>
                </a:solidFill>
                <a:latin typeface="Times New Roman" panose="02020603050405020304" pitchFamily="18" charset="0"/>
                <a:cs typeface="Times New Roman" panose="02020603050405020304" pitchFamily="18" charset="0"/>
              </a:rPr>
              <a:t>Impact evaluations </a:t>
            </a:r>
            <a:r>
              <a:rPr lang="en-US" sz="1200" b="1" dirty="0">
                <a:latin typeface="Times New Roman" panose="02020603050405020304" pitchFamily="18" charset="0"/>
                <a:cs typeface="Times New Roman" panose="02020603050405020304" pitchFamily="18" charset="0"/>
              </a:rPr>
              <a:t>aim to identify a proper counterfactual and whether impact can be confidently attributed to an intervention. Specifically, this may be done by assessing the situation of the beneficiaries “</a:t>
            </a:r>
            <a:r>
              <a:rPr lang="en-US" sz="1200" b="1" dirty="0">
                <a:solidFill>
                  <a:srgbClr val="0070C0"/>
                </a:solidFill>
                <a:latin typeface="Times New Roman" panose="02020603050405020304" pitchFamily="18" charset="0"/>
                <a:cs typeface="Times New Roman" panose="02020603050405020304" pitchFamily="18" charset="0"/>
              </a:rPr>
              <a:t>before and after</a:t>
            </a:r>
            <a:r>
              <a:rPr lang="en-US" sz="1200" b="1" dirty="0">
                <a:latin typeface="Times New Roman" panose="02020603050405020304" pitchFamily="18" charset="0"/>
                <a:cs typeface="Times New Roman" panose="02020603050405020304" pitchFamily="18" charset="0"/>
              </a:rPr>
              <a:t>” and “</a:t>
            </a:r>
            <a:r>
              <a:rPr lang="en-US" sz="1200" b="1" dirty="0">
                <a:solidFill>
                  <a:srgbClr val="00B050"/>
                </a:solidFill>
                <a:latin typeface="Times New Roman" panose="02020603050405020304" pitchFamily="18" charset="0"/>
                <a:cs typeface="Times New Roman" panose="02020603050405020304" pitchFamily="18" charset="0"/>
              </a:rPr>
              <a:t>with or without</a:t>
            </a:r>
            <a:r>
              <a:rPr lang="en-US" sz="1200" b="1" dirty="0">
                <a:latin typeface="Times New Roman" panose="02020603050405020304" pitchFamily="18" charset="0"/>
                <a:cs typeface="Times New Roman" panose="02020603050405020304" pitchFamily="18" charset="0"/>
              </a:rPr>
              <a:t>” the intervention. </a:t>
            </a:r>
          </a:p>
          <a:p>
            <a:pPr marL="285750" indent="-285750" algn="just">
              <a:lnSpc>
                <a:spcPct val="150000"/>
              </a:lnSpc>
              <a:buFont typeface="Wingdings" panose="05000000000000000000" pitchFamily="2" charset="2"/>
              <a:buChar char="Ø"/>
            </a:pPr>
            <a:r>
              <a:rPr lang="en-US" sz="1200" b="1" dirty="0">
                <a:latin typeface="Times New Roman" panose="02020603050405020304" pitchFamily="18" charset="0"/>
                <a:cs typeface="Times New Roman" panose="02020603050405020304" pitchFamily="18" charset="0"/>
              </a:rPr>
              <a:t>By comparing the before and after and/or with or without scenarios, any differences/changes observed can be attributed to the intervention, with some reservations as it is not always straightforward and attribution may be more complex to assess than by answering the above scenarios.</a:t>
            </a:r>
          </a:p>
          <a:p>
            <a:pPr marL="285750" indent="-285750" algn="just">
              <a:lnSpc>
                <a:spcPct val="150000"/>
              </a:lnSpc>
              <a:buFont typeface="Wingdings" panose="05000000000000000000" pitchFamily="2" charset="2"/>
              <a:buChar char="Ø"/>
            </a:pPr>
            <a:r>
              <a:rPr lang="en-US" sz="1200" b="1" dirty="0">
                <a:latin typeface="Times New Roman" panose="02020603050405020304" pitchFamily="18" charset="0"/>
                <a:cs typeface="Times New Roman" panose="02020603050405020304" pitchFamily="18" charset="0"/>
              </a:rPr>
              <a:t>While there is a range of impact evaluation designs, there is also a range of methods that are applicable within these </a:t>
            </a:r>
            <a:r>
              <a:rPr lang="en-US" sz="1200" b="1" dirty="0" err="1" smtClean="0">
                <a:latin typeface="Times New Roman" panose="02020603050405020304" pitchFamily="18" charset="0"/>
                <a:cs typeface="Times New Roman" panose="02020603050405020304" pitchFamily="18" charset="0"/>
              </a:rPr>
              <a:t>designs.</a:t>
            </a:r>
            <a:r>
              <a:rPr lang="en-US" sz="1200" b="1" dirty="0" err="1" smtClean="0">
                <a:solidFill>
                  <a:srgbClr val="C00000"/>
                </a:solidFill>
                <a:latin typeface="Times New Roman" panose="02020603050405020304" pitchFamily="18" charset="0"/>
                <a:cs typeface="Times New Roman" panose="02020603050405020304" pitchFamily="18" charset="0"/>
              </a:rPr>
              <a:t>To</a:t>
            </a:r>
            <a:r>
              <a:rPr lang="en-US" sz="1200" b="1" dirty="0" smtClean="0">
                <a:solidFill>
                  <a:srgbClr val="C00000"/>
                </a:solidFill>
                <a:latin typeface="Times New Roman" panose="02020603050405020304" pitchFamily="18" charset="0"/>
                <a:cs typeface="Times New Roman" panose="02020603050405020304" pitchFamily="18" charset="0"/>
              </a:rPr>
              <a:t> </a:t>
            </a:r>
            <a:r>
              <a:rPr lang="en-US" sz="1200" b="1" dirty="0">
                <a:solidFill>
                  <a:srgbClr val="C00000"/>
                </a:solidFill>
                <a:latin typeface="Times New Roman" panose="02020603050405020304" pitchFamily="18" charset="0"/>
                <a:cs typeface="Times New Roman" panose="02020603050405020304" pitchFamily="18" charset="0"/>
              </a:rPr>
              <a:t>answer the specific evaluation questions, methods are flexible and can be used in different combinations within impact evaluation designs. Experimental, quasi-experimental and non-experimental are three types of impact evaluation design</a:t>
            </a:r>
            <a:r>
              <a:rPr lang="en-US" sz="1200" b="1" dirty="0" smtClean="0">
                <a:solidFill>
                  <a:srgbClr val="C00000"/>
                </a:solidFill>
                <a:latin typeface="Times New Roman" panose="02020603050405020304" pitchFamily="18" charset="0"/>
                <a:cs typeface="Times New Roman" panose="02020603050405020304" pitchFamily="18" charset="0"/>
              </a:rPr>
              <a:t>.</a:t>
            </a:r>
            <a:endParaRPr lang="fr-FR" sz="1200" b="1"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0687098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13</a:t>
            </a:fld>
            <a:endParaRPr lang="en-US"/>
          </a:p>
        </p:txBody>
      </p:sp>
      <p:sp>
        <p:nvSpPr>
          <p:cNvPr id="12" name="Zone de texte 11"/>
          <p:cNvSpPr txBox="1"/>
          <p:nvPr/>
        </p:nvSpPr>
        <p:spPr>
          <a:xfrm>
            <a:off x="2061838" y="404394"/>
            <a:ext cx="6251575" cy="954107"/>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Session6:Course </a:t>
            </a:r>
            <a:r>
              <a:rPr lang="en-US" sz="2400" b="1" dirty="0">
                <a:solidFill>
                  <a:srgbClr val="FF9518"/>
                </a:solidFill>
                <a:latin typeface="Tajawal Medium" panose="00000600000000000000" pitchFamily="2" charset="-78"/>
                <a:cs typeface="Tajawal Medium" panose="00000600000000000000" pitchFamily="2" charset="-78"/>
              </a:rPr>
              <a:t>Revision</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8" name="TextBox 17"/>
          <p:cNvSpPr txBox="1"/>
          <p:nvPr/>
        </p:nvSpPr>
        <p:spPr>
          <a:xfrm>
            <a:off x="179097" y="1187546"/>
            <a:ext cx="8452476" cy="549381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just" eaLnBrk="0" fontAlgn="base" hangingPunct="0">
              <a:spcBef>
                <a:spcPct val="0"/>
              </a:spcBef>
              <a:spcAft>
                <a:spcPct val="0"/>
              </a:spcAft>
              <a:tabLst>
                <a:tab pos="1366838" algn="l"/>
              </a:tabLst>
            </a:pPr>
            <a:endParaRPr lang="en-US" sz="2000" b="1" dirty="0">
              <a:latin typeface="Times New Roman" panose="02020603050405020304" pitchFamily="18" charset="0"/>
              <a:ea typeface="Trebuchet MS" panose="020B0603020202020204" pitchFamily="34" charset="0"/>
              <a:cs typeface="Times New Roman" panose="02020603050405020304" pitchFamily="18" charset="0"/>
            </a:endParaRPr>
          </a:p>
          <a:p>
            <a:pPr algn="ctr"/>
            <a:r>
              <a:rPr lang="en-US" sz="1600" b="1" dirty="0">
                <a:solidFill>
                  <a:srgbClr val="0070C0"/>
                </a:solidFill>
                <a:latin typeface="Times New Roman" panose="02020603050405020304" pitchFamily="18" charset="0"/>
                <a:cs typeface="Times New Roman" panose="02020603050405020304" pitchFamily="18" charset="0"/>
              </a:rPr>
              <a:t>Collecting and managing data </a:t>
            </a:r>
          </a:p>
          <a:p>
            <a:pPr marL="285750" indent="-285750" algn="just" eaLnBrk="0" fontAlgn="base" hangingPunct="0">
              <a:lnSpc>
                <a:spcPct val="150000"/>
              </a:lnSpc>
              <a:spcBef>
                <a:spcPct val="0"/>
              </a:spcBef>
              <a:spcAft>
                <a:spcPct val="0"/>
              </a:spcAft>
              <a:buFont typeface="Wingdings" panose="05000000000000000000" pitchFamily="2" charset="2"/>
              <a:buChar char="Ø"/>
            </a:pPr>
            <a:r>
              <a:rPr lang="en-US" sz="1400" b="1" dirty="0" smtClean="0">
                <a:latin typeface="Times New Roman" panose="02020603050405020304" pitchFamily="18" charset="0"/>
                <a:cs typeface="Times New Roman" panose="02020603050405020304" pitchFamily="18" charset="0"/>
              </a:rPr>
              <a:t>Once </a:t>
            </a:r>
            <a:r>
              <a:rPr lang="en-US" sz="1400" b="1" dirty="0">
                <a:latin typeface="Times New Roman" panose="02020603050405020304" pitchFamily="18" charset="0"/>
                <a:cs typeface="Times New Roman" panose="02020603050405020304" pitchFamily="18" charset="0"/>
              </a:rPr>
              <a:t>the M&amp;E design has been identified and the method(s) and tools have been developed, the data collection can start. It is also recommended to organize a training with the data collection team(s) on the methodology. The training should cover in detail each data collection tool that will be used and include practical exercises of how to implement </a:t>
            </a:r>
            <a:r>
              <a:rPr lang="en-US" sz="1400" b="1" dirty="0" smtClean="0">
                <a:latin typeface="Times New Roman" panose="02020603050405020304" pitchFamily="18" charset="0"/>
                <a:cs typeface="Times New Roman" panose="02020603050405020304" pitchFamily="18" charset="0"/>
              </a:rPr>
              <a:t>them.</a:t>
            </a:r>
          </a:p>
          <a:p>
            <a:pPr marL="285750" indent="-285750" algn="just" eaLnBrk="0" fontAlgn="base" hangingPunct="0">
              <a:lnSpc>
                <a:spcPct val="150000"/>
              </a:lnSpc>
              <a:spcBef>
                <a:spcPct val="0"/>
              </a:spcBef>
              <a:spcAft>
                <a:spcPct val="0"/>
              </a:spcAft>
              <a:buFont typeface="Wingdings" panose="05000000000000000000" pitchFamily="2" charset="2"/>
              <a:buChar char="Ø"/>
            </a:pPr>
            <a:r>
              <a:rPr lang="en-US" sz="1400" b="1" dirty="0" smtClean="0">
                <a:solidFill>
                  <a:srgbClr val="C00000"/>
                </a:solidFill>
                <a:latin typeface="Times New Roman" panose="02020603050405020304" pitchFamily="18" charset="0"/>
                <a:cs typeface="Times New Roman" panose="02020603050405020304" pitchFamily="18" charset="0"/>
              </a:rPr>
              <a:t>Developing </a:t>
            </a:r>
            <a:r>
              <a:rPr lang="en-US" sz="1400" b="1" dirty="0">
                <a:solidFill>
                  <a:srgbClr val="C00000"/>
                </a:solidFill>
                <a:latin typeface="Times New Roman" panose="02020603050405020304" pitchFamily="18" charset="0"/>
                <a:cs typeface="Times New Roman" panose="02020603050405020304" pitchFamily="18" charset="0"/>
              </a:rPr>
              <a:t>a data collection guide </a:t>
            </a:r>
            <a:r>
              <a:rPr lang="en-US" sz="1400" b="1" dirty="0">
                <a:latin typeface="Times New Roman" panose="02020603050405020304" pitchFamily="18" charset="0"/>
                <a:cs typeface="Times New Roman" panose="02020603050405020304" pitchFamily="18" charset="0"/>
              </a:rPr>
              <a:t>with clear instructions for the enumerators is a useful reference tool, both during the training and after, for the actual data collection; see the example provided below for an excerpt from a survey included in a data collection guide. </a:t>
            </a:r>
          </a:p>
          <a:p>
            <a:pPr lvl="2" algn="ctr"/>
            <a:endParaRPr lang="fr-FR" sz="1400" b="1"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sz="1400" b="1" dirty="0" smtClean="0">
                <a:solidFill>
                  <a:srgbClr val="C00000"/>
                </a:solidFill>
                <a:latin typeface="Times New Roman" panose="02020603050405020304" pitchFamily="18" charset="0"/>
                <a:cs typeface="Times New Roman" panose="02020603050405020304" pitchFamily="18" charset="0"/>
              </a:rPr>
              <a:t>Diagnosis</a:t>
            </a:r>
            <a:r>
              <a:rPr lang="fr-FR" sz="1400" b="1" dirty="0" smtClean="0">
                <a:latin typeface="Times New Roman" panose="02020603050405020304" pitchFamily="18" charset="0"/>
                <a:cs typeface="Times New Roman" panose="02020603050405020304" pitchFamily="18" charset="0"/>
              </a:rPr>
              <a:t>: </a:t>
            </a:r>
            <a:r>
              <a:rPr lang="en-US" sz="1400" b="1" dirty="0" smtClean="0">
                <a:latin typeface="Times New Roman" panose="02020603050405020304" pitchFamily="18" charset="0"/>
                <a:cs typeface="Times New Roman" panose="02020603050405020304" pitchFamily="18" charset="0"/>
              </a:rPr>
              <a:t>Once </a:t>
            </a:r>
            <a:r>
              <a:rPr lang="en-US" sz="1400" b="1" dirty="0">
                <a:latin typeface="Times New Roman" panose="02020603050405020304" pitchFamily="18" charset="0"/>
                <a:cs typeface="Times New Roman" panose="02020603050405020304" pitchFamily="18" charset="0"/>
              </a:rPr>
              <a:t>the suspect data has been identified, the next step is to review all the respondent’s answers to determine if the data makes sense given the context in which it was collected. Following this review, there are several possible diagnoses for each suspect data point identified:</a:t>
            </a:r>
            <a:endParaRPr lang="fr-FR" sz="1400" b="1" dirty="0">
              <a:latin typeface="Times New Roman" panose="02020603050405020304" pitchFamily="18" charset="0"/>
              <a:cs typeface="Times New Roman" panose="02020603050405020304" pitchFamily="18" charset="0"/>
            </a:endParaRPr>
          </a:p>
          <a:p>
            <a:r>
              <a:rPr lang="en-US" sz="1400" b="1" dirty="0">
                <a:latin typeface="Times New Roman" panose="02020603050405020304" pitchFamily="18" charset="0"/>
                <a:cs typeface="Times New Roman" panose="02020603050405020304" pitchFamily="18" charset="0"/>
              </a:rPr>
              <a:t> </a:t>
            </a:r>
            <a:endParaRPr lang="fr-FR" sz="1400" b="1" dirty="0">
              <a:latin typeface="Times New Roman" panose="02020603050405020304" pitchFamily="18" charset="0"/>
              <a:cs typeface="Times New Roman" panose="02020603050405020304" pitchFamily="18" charset="0"/>
            </a:endParaRPr>
          </a:p>
          <a:p>
            <a:pPr marL="1714500" lvl="3" indent="-342900">
              <a:buFont typeface="Wingdings" panose="05000000000000000000" pitchFamily="2" charset="2"/>
              <a:buChar char="v"/>
            </a:pPr>
            <a:r>
              <a:rPr lang="en-US" sz="1400" b="1" dirty="0">
                <a:latin typeface="Times New Roman" panose="02020603050405020304" pitchFamily="18" charset="0"/>
                <a:cs typeface="Times New Roman" panose="02020603050405020304" pitchFamily="18" charset="0"/>
              </a:rPr>
              <a:t>The data point is missing. Missing data can be a result of omitted answers by the respondents (no response), questions that are skipped over by the enumerator (erroneous entry or skip pattern) or the data entry agents, or there are dropouts (for longitudinal research).</a:t>
            </a:r>
            <a:endParaRPr lang="fr-FR" sz="1400" b="1" dirty="0">
              <a:latin typeface="Times New Roman" panose="02020603050405020304" pitchFamily="18" charset="0"/>
              <a:cs typeface="Times New Roman" panose="02020603050405020304" pitchFamily="18" charset="0"/>
            </a:endParaRPr>
          </a:p>
          <a:p>
            <a:pPr marL="1714500" lvl="3" indent="-342900">
              <a:buFont typeface="Wingdings" panose="05000000000000000000" pitchFamily="2" charset="2"/>
              <a:buChar char="v"/>
            </a:pPr>
            <a:r>
              <a:rPr lang="en-US" sz="1400" b="1" dirty="0">
                <a:latin typeface="Times New Roman" panose="02020603050405020304" pitchFamily="18" charset="0"/>
                <a:cs typeface="Times New Roman" panose="02020603050405020304" pitchFamily="18" charset="0"/>
              </a:rPr>
              <a:t>The data point is a true extreme value. True extreme values are answers that seem high but can be justified by other answers.</a:t>
            </a:r>
            <a:endParaRPr lang="fr-FR" sz="1400" b="1" dirty="0">
              <a:latin typeface="Times New Roman" panose="02020603050405020304" pitchFamily="18" charset="0"/>
              <a:cs typeface="Times New Roman" panose="02020603050405020304" pitchFamily="18" charset="0"/>
            </a:endParaRPr>
          </a:p>
          <a:p>
            <a:pPr marL="1714500" lvl="3" indent="-342900">
              <a:buFont typeface="Wingdings" panose="05000000000000000000" pitchFamily="2" charset="2"/>
              <a:buChar char="v"/>
            </a:pPr>
            <a:r>
              <a:rPr lang="en-US" sz="1400" b="1" dirty="0">
                <a:latin typeface="Times New Roman" panose="02020603050405020304" pitchFamily="18" charset="0"/>
                <a:cs typeface="Times New Roman" panose="02020603050405020304" pitchFamily="18" charset="0"/>
              </a:rPr>
              <a:t>The data point is a true normal value. True normal values are valid answers</a:t>
            </a:r>
            <a:r>
              <a:rPr lang="en-US" sz="1400" b="1" dirty="0" smtClean="0">
                <a:latin typeface="Times New Roman" panose="02020603050405020304" pitchFamily="18" charset="0"/>
                <a:cs typeface="Times New Roman" panose="02020603050405020304" pitchFamily="18" charset="0"/>
              </a:rPr>
              <a:t>.</a:t>
            </a:r>
            <a:endParaRPr lang="fr-FR" sz="1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6666305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14</a:t>
            </a:fld>
            <a:endParaRPr lang="en-US"/>
          </a:p>
        </p:txBody>
      </p:sp>
      <p:sp>
        <p:nvSpPr>
          <p:cNvPr id="12" name="Zone de texte 11"/>
          <p:cNvSpPr txBox="1"/>
          <p:nvPr/>
        </p:nvSpPr>
        <p:spPr>
          <a:xfrm>
            <a:off x="2157095" y="384810"/>
            <a:ext cx="6251575" cy="954107"/>
          </a:xfrm>
          <a:prstGeom prst="rect">
            <a:avLst/>
          </a:prstGeom>
          <a:noFill/>
        </p:spPr>
        <p:txBody>
          <a:bodyPr wrap="square" rtlCol="0" anchor="t">
            <a:spAutoFit/>
          </a:bodyPr>
          <a:lstStyle/>
          <a:p>
            <a:pPr algn="ctr"/>
            <a:r>
              <a:rPr lang="en-US" sz="2400" b="1" smtClean="0">
                <a:solidFill>
                  <a:srgbClr val="FF9518"/>
                </a:solidFill>
                <a:latin typeface="Tajawal Medium" panose="00000600000000000000" pitchFamily="2" charset="-78"/>
                <a:cs typeface="Tajawal Medium" panose="00000600000000000000" pitchFamily="2" charset="-78"/>
              </a:rPr>
              <a:t>Session 5:Course </a:t>
            </a:r>
            <a:r>
              <a:rPr lang="en-US" sz="2400" b="1">
                <a:solidFill>
                  <a:srgbClr val="FF9518"/>
                </a:solidFill>
                <a:latin typeface="Tajawal Medium" panose="00000600000000000000" pitchFamily="2" charset="-78"/>
                <a:cs typeface="Tajawal Medium" panose="00000600000000000000" pitchFamily="2" charset="-78"/>
              </a:rPr>
              <a:t>Revision</a:t>
            </a:r>
            <a:endParaRPr lang="fr-FR" altLang="en-US" sz="2400" b="1">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8" name="TextBox 17"/>
          <p:cNvSpPr txBox="1"/>
          <p:nvPr/>
        </p:nvSpPr>
        <p:spPr>
          <a:xfrm>
            <a:off x="179097" y="1257214"/>
            <a:ext cx="8452476" cy="550920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1600" b="1" dirty="0">
                <a:solidFill>
                  <a:srgbClr val="0070C0"/>
                </a:solidFill>
                <a:latin typeface="Times New Roman" panose="02020603050405020304" pitchFamily="18" charset="0"/>
                <a:cs typeface="Times New Roman" panose="02020603050405020304" pitchFamily="18" charset="0"/>
              </a:rPr>
              <a:t>Treatment</a:t>
            </a:r>
            <a:endParaRPr lang="fr-FR" sz="1600" b="1" dirty="0">
              <a:solidFill>
                <a:srgbClr val="0070C0"/>
              </a:solidFill>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ü"/>
            </a:pPr>
            <a:r>
              <a:rPr lang="en-US" sz="1400" b="1" dirty="0">
                <a:latin typeface="Times New Roman" panose="02020603050405020304" pitchFamily="18" charset="0"/>
                <a:cs typeface="Times New Roman" panose="02020603050405020304" pitchFamily="18" charset="0"/>
              </a:rPr>
              <a:t>Once the problematic observations have been identified, these need to be treated before the data can be </a:t>
            </a:r>
            <a:r>
              <a:rPr lang="en-US" sz="1400" b="1" dirty="0" err="1">
                <a:latin typeface="Times New Roman" panose="02020603050405020304" pitchFamily="18" charset="0"/>
                <a:cs typeface="Times New Roman" panose="02020603050405020304" pitchFamily="18" charset="0"/>
              </a:rPr>
              <a:t>analysed</a:t>
            </a:r>
            <a:r>
              <a:rPr lang="en-US" sz="1400" b="1" dirty="0">
                <a:latin typeface="Times New Roman" panose="02020603050405020304" pitchFamily="18" charset="0"/>
                <a:cs typeface="Times New Roman" panose="02020603050405020304" pitchFamily="18" charset="0"/>
              </a:rPr>
              <a:t>. </a:t>
            </a:r>
            <a:endParaRPr lang="en-US" sz="1400" b="1"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ü"/>
            </a:pPr>
            <a:r>
              <a:rPr lang="en-US" sz="1400" b="1" dirty="0" smtClean="0">
                <a:latin typeface="Times New Roman" panose="02020603050405020304" pitchFamily="18" charset="0"/>
                <a:cs typeface="Times New Roman" panose="02020603050405020304" pitchFamily="18" charset="0"/>
              </a:rPr>
              <a:t>The </a:t>
            </a:r>
            <a:r>
              <a:rPr lang="en-US" sz="1400" b="1" dirty="0">
                <a:latin typeface="Times New Roman" panose="02020603050405020304" pitchFamily="18" charset="0"/>
                <a:cs typeface="Times New Roman" panose="02020603050405020304" pitchFamily="18" charset="0"/>
              </a:rPr>
              <a:t>following are some of the key approaches to dealing with data errors:</a:t>
            </a:r>
            <a:endParaRPr lang="fr-FR" sz="1400" b="1" dirty="0">
              <a:latin typeface="Times New Roman" panose="02020603050405020304" pitchFamily="18" charset="0"/>
              <a:cs typeface="Times New Roman" panose="02020603050405020304" pitchFamily="18" charset="0"/>
            </a:endParaRPr>
          </a:p>
          <a:p>
            <a:r>
              <a:rPr lang="en-US" sz="1400" b="1" dirty="0">
                <a:latin typeface="Times New Roman" panose="02020603050405020304" pitchFamily="18" charset="0"/>
                <a:cs typeface="Times New Roman" panose="02020603050405020304" pitchFamily="18" charset="0"/>
              </a:rPr>
              <a:t> </a:t>
            </a:r>
            <a:endParaRPr lang="fr-FR" sz="1400" b="1" dirty="0">
              <a:latin typeface="Times New Roman" panose="02020603050405020304" pitchFamily="18" charset="0"/>
              <a:cs typeface="Times New Roman" panose="02020603050405020304" pitchFamily="18" charset="0"/>
            </a:endParaRPr>
          </a:p>
          <a:p>
            <a:pPr marL="1714500" lvl="3" indent="-342900">
              <a:buFont typeface="Wingdings" panose="05000000000000000000" pitchFamily="2" charset="2"/>
              <a:buChar char="v"/>
            </a:pPr>
            <a:r>
              <a:rPr lang="en-US" sz="1400" b="1" dirty="0">
                <a:latin typeface="Times New Roman" panose="02020603050405020304" pitchFamily="18" charset="0"/>
                <a:cs typeface="Times New Roman" panose="02020603050405020304" pitchFamily="18" charset="0"/>
              </a:rPr>
              <a:t>Leave the data unchanged. This approach is the most conservative as it entails accepting the erroneous data as valid response(s) and making no changes</a:t>
            </a:r>
            <a:r>
              <a:rPr lang="en-US" sz="1400" b="1" dirty="0" smtClean="0">
                <a:latin typeface="Times New Roman" panose="02020603050405020304" pitchFamily="18" charset="0"/>
                <a:cs typeface="Times New Roman" panose="02020603050405020304" pitchFamily="18" charset="0"/>
              </a:rPr>
              <a:t>. </a:t>
            </a:r>
          </a:p>
          <a:p>
            <a:pPr marL="1714500" lvl="3" indent="-342900">
              <a:buFont typeface="Wingdings" panose="05000000000000000000" pitchFamily="2" charset="2"/>
              <a:buChar char="v"/>
            </a:pPr>
            <a:r>
              <a:rPr lang="en-US" sz="1400" b="1" dirty="0" smtClean="0">
                <a:latin typeface="Times New Roman" panose="02020603050405020304" pitchFamily="18" charset="0"/>
                <a:cs typeface="Times New Roman" panose="02020603050405020304" pitchFamily="18" charset="0"/>
              </a:rPr>
              <a:t>For </a:t>
            </a:r>
            <a:r>
              <a:rPr lang="en-US" sz="1400" b="1" dirty="0">
                <a:latin typeface="Times New Roman" panose="02020603050405020304" pitchFamily="18" charset="0"/>
                <a:cs typeface="Times New Roman" panose="02020603050405020304" pitchFamily="18" charset="0"/>
              </a:rPr>
              <a:t>large-n studies, leaving one erroneous response may not affect the analysis. However, for small-n studies, the decision of leaving the data unchanged may be more problematic.</a:t>
            </a:r>
            <a:endParaRPr lang="fr-FR" sz="1400" b="1" dirty="0">
              <a:latin typeface="Times New Roman" panose="02020603050405020304" pitchFamily="18" charset="0"/>
              <a:cs typeface="Times New Roman" panose="02020603050405020304" pitchFamily="18" charset="0"/>
            </a:endParaRPr>
          </a:p>
          <a:p>
            <a:pPr marL="1714500" lvl="3" indent="-342900">
              <a:buFont typeface="Wingdings" panose="05000000000000000000" pitchFamily="2" charset="2"/>
              <a:buChar char="v"/>
            </a:pPr>
            <a:r>
              <a:rPr lang="en-US" sz="1400" b="1" dirty="0">
                <a:latin typeface="Times New Roman" panose="02020603050405020304" pitchFamily="18" charset="0"/>
                <a:cs typeface="Times New Roman" panose="02020603050405020304" pitchFamily="18" charset="0"/>
              </a:rPr>
              <a:t>Correct the data, however without modification of the intention of or meaning given by the respondent.</a:t>
            </a:r>
            <a:endParaRPr lang="fr-FR" sz="1400" b="1" dirty="0">
              <a:latin typeface="Times New Roman" panose="02020603050405020304" pitchFamily="18" charset="0"/>
              <a:cs typeface="Times New Roman" panose="02020603050405020304" pitchFamily="18" charset="0"/>
            </a:endParaRPr>
          </a:p>
          <a:p>
            <a:pPr marL="1714500" lvl="3" indent="-342900">
              <a:buFont typeface="Wingdings" panose="05000000000000000000" pitchFamily="2" charset="2"/>
              <a:buChar char="v"/>
            </a:pPr>
            <a:r>
              <a:rPr lang="en-US" sz="1400" b="1" dirty="0">
                <a:latin typeface="Times New Roman" panose="02020603050405020304" pitchFamily="18" charset="0"/>
                <a:cs typeface="Times New Roman" panose="02020603050405020304" pitchFamily="18" charset="0"/>
              </a:rPr>
              <a:t>Delete the data. It is important to remember that leaving out data can make it seem as if the data is being “cherry-picked” to obtain the desired </a:t>
            </a:r>
            <a:r>
              <a:rPr lang="en-US" sz="1400" b="1" dirty="0" smtClean="0">
                <a:latin typeface="Times New Roman" panose="02020603050405020304" pitchFamily="18" charset="0"/>
                <a:cs typeface="Times New Roman" panose="02020603050405020304" pitchFamily="18" charset="0"/>
              </a:rPr>
              <a:t>results.</a:t>
            </a:r>
            <a:endParaRPr lang="en-US" sz="2000" b="1" dirty="0">
              <a:solidFill>
                <a:srgbClr val="C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1400" b="1" dirty="0">
                <a:solidFill>
                  <a:srgbClr val="C00000"/>
                </a:solidFill>
                <a:latin typeface="Times New Roman" panose="02020603050405020304" pitchFamily="18" charset="0"/>
                <a:cs typeface="Times New Roman" panose="02020603050405020304" pitchFamily="18" charset="0"/>
              </a:rPr>
              <a:t>General decision-making </a:t>
            </a:r>
            <a:r>
              <a:rPr lang="en-US" sz="1400" b="1" dirty="0" smtClean="0">
                <a:solidFill>
                  <a:srgbClr val="C00000"/>
                </a:solidFill>
                <a:latin typeface="Times New Roman" panose="02020603050405020304" pitchFamily="18" charset="0"/>
                <a:cs typeface="Times New Roman" panose="02020603050405020304" pitchFamily="18" charset="0"/>
              </a:rPr>
              <a:t>rules: </a:t>
            </a:r>
            <a:r>
              <a:rPr lang="en-US" sz="1400" b="1" dirty="0" smtClean="0">
                <a:latin typeface="Times New Roman" panose="02020603050405020304" pitchFamily="18" charset="0"/>
                <a:cs typeface="Times New Roman" panose="02020603050405020304" pitchFamily="18" charset="0"/>
              </a:rPr>
              <a:t>If </a:t>
            </a:r>
            <a:r>
              <a:rPr lang="en-US" sz="1400" b="1" dirty="0">
                <a:latin typeface="Times New Roman" panose="02020603050405020304" pitchFamily="18" charset="0"/>
                <a:cs typeface="Times New Roman" panose="02020603050405020304" pitchFamily="18" charset="0"/>
              </a:rPr>
              <a:t>the person doing the data entry has entered values different from the ones in the survey, the value should be changed to what was recorded in the survey form.</a:t>
            </a:r>
            <a:endParaRPr lang="fr-FR" sz="1400" b="1" dirty="0">
              <a:latin typeface="Times New Roman" panose="02020603050405020304" pitchFamily="18" charset="0"/>
              <a:cs typeface="Times New Roman" panose="02020603050405020304" pitchFamily="18" charset="0"/>
            </a:endParaRPr>
          </a:p>
          <a:p>
            <a:pPr marL="342900" lvl="0" indent="-342900" algn="just">
              <a:buFont typeface="Wingdings" panose="05000000000000000000" pitchFamily="2" charset="2"/>
              <a:buChar char="§"/>
            </a:pPr>
            <a:r>
              <a:rPr lang="en-US" sz="1400" b="1" dirty="0">
                <a:latin typeface="Times New Roman" panose="02020603050405020304" pitchFamily="18" charset="0"/>
                <a:cs typeface="Times New Roman" panose="02020603050405020304" pitchFamily="18" charset="0"/>
              </a:rPr>
              <a:t>When variable values do not make sense and there is no data entry error nor notes to determine where the error comes from, the value should be left as it is. Any changes will bias the data.</a:t>
            </a:r>
            <a:endParaRPr lang="fr-FR" sz="1400" b="1" dirty="0">
              <a:latin typeface="Times New Roman" panose="02020603050405020304" pitchFamily="18" charset="0"/>
              <a:cs typeface="Times New Roman" panose="02020603050405020304" pitchFamily="18" charset="0"/>
            </a:endParaRPr>
          </a:p>
          <a:p>
            <a:pPr marL="342900" lvl="0" indent="-342900" algn="just">
              <a:buFont typeface="Wingdings" panose="05000000000000000000" pitchFamily="2" charset="2"/>
              <a:buChar char="§"/>
            </a:pPr>
            <a:r>
              <a:rPr lang="en-US" sz="1400" b="1" dirty="0">
                <a:latin typeface="Times New Roman" panose="02020603050405020304" pitchFamily="18" charset="0"/>
                <a:cs typeface="Times New Roman" panose="02020603050405020304" pitchFamily="18" charset="0"/>
              </a:rPr>
              <a:t>When blank cases are present for questions that required an answer, or if erroneous values cannot be corrected, these may be deleted from the data file.</a:t>
            </a:r>
            <a:endParaRPr lang="fr-FR" sz="1400" b="1" dirty="0">
              <a:latin typeface="Times New Roman" panose="02020603050405020304" pitchFamily="18" charset="0"/>
              <a:cs typeface="Times New Roman" panose="02020603050405020304" pitchFamily="18" charset="0"/>
            </a:endParaRPr>
          </a:p>
          <a:p>
            <a:pPr marL="342900" lvl="0" indent="-342900" algn="just">
              <a:buFont typeface="Wingdings" panose="05000000000000000000" pitchFamily="2" charset="2"/>
              <a:buChar char="§"/>
            </a:pPr>
            <a:r>
              <a:rPr lang="en-US" sz="1400" b="1" dirty="0">
                <a:latin typeface="Times New Roman" panose="02020603050405020304" pitchFamily="18" charset="0"/>
                <a:cs typeface="Times New Roman" panose="02020603050405020304" pitchFamily="18" charset="0"/>
              </a:rPr>
              <a:t>When there are still suspect and true extreme values after the diagnostic phase, it is necessary to next examine the influence of these data points, both individually and as a group, on the results before deciding whether or not to leave the data unchanged.</a:t>
            </a:r>
            <a:endParaRPr lang="fr-FR" sz="1400" b="1" dirty="0">
              <a:latin typeface="Times New Roman" panose="02020603050405020304" pitchFamily="18" charset="0"/>
              <a:cs typeface="Times New Roman" panose="02020603050405020304" pitchFamily="18" charset="0"/>
            </a:endParaRPr>
          </a:p>
          <a:p>
            <a:pPr marL="342900" lvl="0" indent="-342900" algn="just">
              <a:buFont typeface="Wingdings" panose="05000000000000000000" pitchFamily="2" charset="2"/>
              <a:buChar char="§"/>
            </a:pPr>
            <a:r>
              <a:rPr lang="en-US" sz="1400" b="1" dirty="0">
                <a:latin typeface="Times New Roman" panose="02020603050405020304" pitchFamily="18" charset="0"/>
                <a:cs typeface="Times New Roman" panose="02020603050405020304" pitchFamily="18" charset="0"/>
              </a:rPr>
              <a:t>Any data points taken out of the data set should be reported as “excluded from analysis” in the methodology chapter of the final report</a:t>
            </a:r>
            <a:r>
              <a:rPr lang="en-US" sz="1400" b="1" dirty="0" smtClean="0">
                <a:latin typeface="Times New Roman" panose="02020603050405020304" pitchFamily="18" charset="0"/>
                <a:cs typeface="Times New Roman" panose="02020603050405020304" pitchFamily="18" charset="0"/>
              </a:rPr>
              <a:t>.</a:t>
            </a:r>
            <a:endParaRPr lang="en-US" sz="1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2857517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15</a:t>
            </a:fld>
            <a:endParaRPr lang="en-US"/>
          </a:p>
        </p:txBody>
      </p:sp>
      <p:sp>
        <p:nvSpPr>
          <p:cNvPr id="12" name="Zone de texte 11"/>
          <p:cNvSpPr txBox="1"/>
          <p:nvPr/>
        </p:nvSpPr>
        <p:spPr>
          <a:xfrm>
            <a:off x="2157095" y="384810"/>
            <a:ext cx="6251575" cy="461665"/>
          </a:xfrm>
          <a:prstGeom prst="rect">
            <a:avLst/>
          </a:prstGeom>
          <a:noFill/>
        </p:spPr>
        <p:txBody>
          <a:bodyPr wrap="square" rtlCol="0" anchor="t">
            <a:spAutoFit/>
          </a:bodyPr>
          <a:lstStyle/>
          <a:p>
            <a:pPr algn="ctr"/>
            <a:r>
              <a:rPr lang="en-US" sz="2400" b="1" smtClean="0">
                <a:solidFill>
                  <a:srgbClr val="FF9518"/>
                </a:solidFill>
                <a:latin typeface="Tajawal Medium" panose="00000600000000000000" pitchFamily="2" charset="-78"/>
                <a:cs typeface="Tajawal Medium" panose="00000600000000000000" pitchFamily="2" charset="-78"/>
              </a:rPr>
              <a:t>Session </a:t>
            </a:r>
            <a:r>
              <a:rPr lang="en-US" sz="2400" b="1">
                <a:solidFill>
                  <a:srgbClr val="FF9518"/>
                </a:solidFill>
                <a:latin typeface="Tajawal Medium" panose="00000600000000000000" pitchFamily="2" charset="-78"/>
                <a:cs typeface="Tajawal Medium" panose="00000600000000000000" pitchFamily="2" charset="-78"/>
              </a:rPr>
              <a:t>6:Course </a:t>
            </a:r>
            <a:r>
              <a:rPr lang="en-US" sz="2400" b="1" smtClean="0">
                <a:solidFill>
                  <a:srgbClr val="FF9518"/>
                </a:solidFill>
                <a:latin typeface="Tajawal Medium" panose="00000600000000000000" pitchFamily="2" charset="-78"/>
                <a:cs typeface="Tajawal Medium" panose="00000600000000000000" pitchFamily="2" charset="-78"/>
              </a:rPr>
              <a:t>Revision</a:t>
            </a:r>
            <a:endParaRPr lang="fr-FR" altLang="en-US" sz="3200" b="1">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8" name="TextBox 17"/>
          <p:cNvSpPr txBox="1"/>
          <p:nvPr/>
        </p:nvSpPr>
        <p:spPr>
          <a:xfrm>
            <a:off x="179097" y="1257214"/>
            <a:ext cx="8452476" cy="616579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b="1" dirty="0">
                <a:solidFill>
                  <a:srgbClr val="0070C0"/>
                </a:solidFill>
                <a:latin typeface="Times New Roman" panose="02020603050405020304" pitchFamily="18" charset="0"/>
                <a:cs typeface="Times New Roman" panose="02020603050405020304" pitchFamily="18" charset="0"/>
              </a:rPr>
              <a:t>Evaluation overview</a:t>
            </a:r>
          </a:p>
          <a:p>
            <a:pPr algn="ctr"/>
            <a:endParaRPr lang="fr-FR" sz="1400" b="1" dirty="0">
              <a:solidFill>
                <a:srgbClr val="0070C0"/>
              </a:solidFill>
              <a:latin typeface="Times New Roman" panose="02020603050405020304" pitchFamily="18" charset="0"/>
              <a:cs typeface="Times New Roman" panose="02020603050405020304" pitchFamily="18" charset="0"/>
            </a:endParaRPr>
          </a:p>
          <a:p>
            <a:pPr marL="342900" indent="-342900" algn="just" eaLnBrk="0" fontAlgn="base" hangingPunct="0">
              <a:spcBef>
                <a:spcPct val="0"/>
              </a:spcBef>
              <a:spcAft>
                <a:spcPct val="0"/>
              </a:spcAft>
              <a:buFont typeface="Wingdings" panose="05000000000000000000" pitchFamily="2" charset="2"/>
              <a:buChar char="Ø"/>
            </a:pPr>
            <a:r>
              <a:rPr lang="en-US" sz="1400" b="1" dirty="0">
                <a:latin typeface="Times New Roman" panose="02020603050405020304" pitchFamily="18" charset="0"/>
                <a:cs typeface="Times New Roman" panose="02020603050405020304" pitchFamily="18" charset="0"/>
              </a:rPr>
              <a:t>Evaluation is defined as the systematic and objective assessment of an ongoing or completed intervention, including a project, program, strategy or policy, its design, implementation and results. </a:t>
            </a:r>
          </a:p>
          <a:p>
            <a:pPr marL="342900" indent="-342900" algn="just" eaLnBrk="0" fontAlgn="base" hangingPunct="0">
              <a:spcBef>
                <a:spcPct val="0"/>
              </a:spcBef>
              <a:spcAft>
                <a:spcPct val="0"/>
              </a:spcAft>
              <a:buFont typeface="Wingdings" panose="05000000000000000000" pitchFamily="2" charset="2"/>
              <a:buChar char="Ø"/>
            </a:pPr>
            <a:r>
              <a:rPr lang="en-US" sz="1400" b="1" dirty="0">
                <a:latin typeface="Times New Roman" panose="02020603050405020304" pitchFamily="18" charset="0"/>
                <a:cs typeface="Times New Roman" panose="02020603050405020304" pitchFamily="18" charset="0"/>
              </a:rPr>
              <a:t>Evaluation is about accountability and learning by informing stakeholders on the extent to which resources have been used efficiently and effectively to achieve results, and providing empirical knowledge about which elements of an intervention worked or did not work.</a:t>
            </a:r>
          </a:p>
          <a:p>
            <a:pPr marL="342900" indent="-342900" algn="just" eaLnBrk="0" fontAlgn="base" hangingPunct="0">
              <a:spcBef>
                <a:spcPct val="0"/>
              </a:spcBef>
              <a:spcAft>
                <a:spcPct val="0"/>
              </a:spcAft>
              <a:buFont typeface="Wingdings" panose="05000000000000000000" pitchFamily="2" charset="2"/>
              <a:buChar char="Ø"/>
            </a:pPr>
            <a:r>
              <a:rPr lang="en-US" sz="1400" b="1" dirty="0">
                <a:latin typeface="Times New Roman" panose="02020603050405020304" pitchFamily="18" charset="0"/>
                <a:cs typeface="Times New Roman" panose="02020603050405020304" pitchFamily="18" charset="0"/>
              </a:rPr>
              <a:t>There are four important roles to distinguish within the evaluation process: (a) the evaluation commissioner, (b) the evaluation manager; (c) the evaluator and (d) the evaluation user.</a:t>
            </a:r>
          </a:p>
          <a:p>
            <a:pPr marL="444500" marR="112395" indent="-342900" algn="just">
              <a:spcBef>
                <a:spcPts val="815"/>
              </a:spcBef>
              <a:buFont typeface="Wingdings" panose="05000000000000000000" pitchFamily="2" charset="2"/>
              <a:buChar char="Ø"/>
            </a:pPr>
            <a:r>
              <a:rPr lang="en-US" sz="1400" b="1" dirty="0">
                <a:latin typeface="Times New Roman" panose="02020603050405020304" pitchFamily="18" charset="0"/>
                <a:cs typeface="Times New Roman" panose="02020603050405020304" pitchFamily="18" charset="0"/>
              </a:rPr>
              <a:t>The </a:t>
            </a:r>
            <a:r>
              <a:rPr lang="en-US" sz="1400" b="1" dirty="0">
                <a:solidFill>
                  <a:srgbClr val="C00000"/>
                </a:solidFill>
                <a:latin typeface="Times New Roman" panose="02020603050405020304" pitchFamily="18" charset="0"/>
                <a:cs typeface="Times New Roman" panose="02020603050405020304" pitchFamily="18" charset="0"/>
              </a:rPr>
              <a:t>evaluation commissioner </a:t>
            </a:r>
            <a:r>
              <a:rPr lang="en-US" sz="1400" b="1" dirty="0">
                <a:latin typeface="Times New Roman" panose="02020603050405020304" pitchFamily="18" charset="0"/>
                <a:cs typeface="Times New Roman" panose="02020603050405020304" pitchFamily="18" charset="0"/>
              </a:rPr>
              <a:t>is the party or stakeholder who decides that an evaluation should take place. This could be the program manager, relevant chief of mission (</a:t>
            </a:r>
            <a:r>
              <a:rPr lang="en-US" sz="1400" b="1" dirty="0" err="1">
                <a:latin typeface="Times New Roman" panose="02020603050405020304" pitchFamily="18" charset="0"/>
                <a:cs typeface="Times New Roman" panose="02020603050405020304" pitchFamily="18" charset="0"/>
              </a:rPr>
              <a:t>CoM</a:t>
            </a:r>
            <a:r>
              <a:rPr lang="en-US" sz="1400" b="1" dirty="0">
                <a:latin typeface="Times New Roman" panose="02020603050405020304" pitchFamily="18" charset="0"/>
                <a:cs typeface="Times New Roman" panose="02020603050405020304" pitchFamily="18" charset="0"/>
              </a:rPr>
              <a:t>), a thematic specialist or unit(s) from Headquarters and/or from a regional/country office, the donor or any combination of these stakeholders</a:t>
            </a:r>
            <a:r>
              <a:rPr lang="en-US" sz="1400" b="1" dirty="0" smtClean="0">
                <a:latin typeface="Times New Roman" panose="02020603050405020304" pitchFamily="18" charset="0"/>
                <a:cs typeface="Times New Roman" panose="02020603050405020304" pitchFamily="18" charset="0"/>
              </a:rPr>
              <a:t>.</a:t>
            </a:r>
          </a:p>
          <a:p>
            <a:pPr marL="444500" marR="112395" indent="-342900" algn="just">
              <a:spcBef>
                <a:spcPts val="815"/>
              </a:spcBef>
              <a:buFont typeface="Wingdings" panose="05000000000000000000" pitchFamily="2" charset="2"/>
              <a:buChar char="Ø"/>
            </a:pPr>
            <a:r>
              <a:rPr lang="en-US" sz="1400" b="1" dirty="0" smtClean="0">
                <a:solidFill>
                  <a:srgbClr val="C00000"/>
                </a:solidFill>
                <a:latin typeface="Times New Roman" panose="02020603050405020304" pitchFamily="18" charset="0"/>
                <a:cs typeface="Times New Roman" panose="02020603050405020304" pitchFamily="18" charset="0"/>
              </a:rPr>
              <a:t> </a:t>
            </a:r>
            <a:r>
              <a:rPr lang="en-US" sz="1400" b="1" dirty="0">
                <a:solidFill>
                  <a:srgbClr val="C00000"/>
                </a:solidFill>
                <a:latin typeface="Times New Roman" panose="02020603050405020304" pitchFamily="18" charset="0"/>
                <a:cs typeface="Times New Roman" panose="02020603050405020304" pitchFamily="18" charset="0"/>
              </a:rPr>
              <a:t>The evaluation manager </a:t>
            </a:r>
            <a:r>
              <a:rPr lang="en-US" sz="1400" b="1" dirty="0">
                <a:latin typeface="Times New Roman" panose="02020603050405020304" pitchFamily="18" charset="0"/>
                <a:cs typeface="Times New Roman" panose="02020603050405020304" pitchFamily="18" charset="0"/>
              </a:rPr>
              <a:t>is the person who is in charge of managing the evaluation. It is possible that the evaluation manager is from the same entity or office that commissioned  the  evaluation.  Most  often,  the  evaluation  manager  is  the program or project manager</a:t>
            </a:r>
            <a:r>
              <a:rPr lang="en-US" sz="1400" b="1" dirty="0" smtClean="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It is important to note that, at times, several stakeholders may be part of an evaluation management committee, overseeing the evaluation process together</a:t>
            </a:r>
            <a:r>
              <a:rPr lang="en-US" sz="1400" b="1" dirty="0" smtClean="0">
                <a:latin typeface="Times New Roman" panose="02020603050405020304" pitchFamily="18" charset="0"/>
                <a:cs typeface="Times New Roman" panose="02020603050405020304" pitchFamily="18" charset="0"/>
              </a:rPr>
              <a:t>.</a:t>
            </a:r>
          </a:p>
          <a:p>
            <a:pPr marL="444500" marR="112395" indent="-342900" algn="just">
              <a:spcBef>
                <a:spcPts val="815"/>
              </a:spcBef>
              <a:buFont typeface="Wingdings" panose="05000000000000000000" pitchFamily="2" charset="2"/>
              <a:buChar char="Ø"/>
            </a:pPr>
            <a:r>
              <a:rPr lang="en-US" sz="1400" b="1" dirty="0">
                <a:solidFill>
                  <a:srgbClr val="C00000"/>
                </a:solidFill>
                <a:latin typeface="Times New Roman" panose="02020603050405020304" pitchFamily="18" charset="0"/>
                <a:cs typeface="Times New Roman" panose="02020603050405020304" pitchFamily="18" charset="0"/>
              </a:rPr>
              <a:t>An evaluator </a:t>
            </a:r>
            <a:r>
              <a:rPr lang="en-US" sz="1400" b="1" dirty="0">
                <a:latin typeface="Times New Roman" panose="02020603050405020304" pitchFamily="18" charset="0"/>
                <a:cs typeface="Times New Roman" panose="02020603050405020304" pitchFamily="18" charset="0"/>
              </a:rPr>
              <a:t>is charged with conducting the evaluation. Evaluators can be external consultants, donors, partner organizations and governments.</a:t>
            </a:r>
            <a:endParaRPr lang="fr-FR" sz="1400" b="1" dirty="0">
              <a:latin typeface="Times New Roman" panose="02020603050405020304" pitchFamily="18" charset="0"/>
              <a:cs typeface="Times New Roman" panose="02020603050405020304" pitchFamily="18" charset="0"/>
            </a:endParaRPr>
          </a:p>
          <a:p>
            <a:pPr marL="444500" marR="112395" indent="-342900" algn="just">
              <a:spcBef>
                <a:spcPts val="815"/>
              </a:spcBef>
              <a:buFont typeface="Wingdings" panose="05000000000000000000" pitchFamily="2" charset="2"/>
              <a:buChar char="Ø"/>
            </a:pPr>
            <a:r>
              <a:rPr lang="en-US" sz="1400" b="1" dirty="0">
                <a:solidFill>
                  <a:srgbClr val="C00000"/>
                </a:solidFill>
                <a:latin typeface="Times New Roman" panose="02020603050405020304" pitchFamily="18" charset="0"/>
                <a:cs typeface="Times New Roman" panose="02020603050405020304" pitchFamily="18" charset="0"/>
              </a:rPr>
              <a:t>The evaluation users </a:t>
            </a:r>
            <a:r>
              <a:rPr lang="en-US" sz="1400" b="1" dirty="0">
                <a:latin typeface="Times New Roman" panose="02020603050405020304" pitchFamily="18" charset="0"/>
                <a:cs typeface="Times New Roman" panose="02020603050405020304" pitchFamily="18" charset="0"/>
              </a:rPr>
              <a:t>are key players for guaranteeing the full utilization and benefits of evaluation. They can be direct users, who are, for instance, directly concerned with the implementation of the recommendations and accountability purposes, as well as indirect users that can be more interested with the learning dimension of the evaluation</a:t>
            </a:r>
            <a:r>
              <a:rPr lang="en-US" sz="1400" b="1" dirty="0" smtClean="0">
                <a:latin typeface="Times New Roman" panose="02020603050405020304" pitchFamily="18" charset="0"/>
                <a:cs typeface="Times New Roman" panose="02020603050405020304" pitchFamily="18" charset="0"/>
              </a:rPr>
              <a:t>.</a:t>
            </a:r>
            <a:r>
              <a:rPr lang="en-US" sz="1400" b="1" dirty="0">
                <a:latin typeface="Times New Roman" panose="02020603050405020304" pitchFamily="18" charset="0"/>
                <a:cs typeface="Times New Roman" panose="02020603050405020304" pitchFamily="18" charset="0"/>
              </a:rPr>
              <a:t> In addition to these roles, there are other stakeholder engagement and reference groups that play an important </a:t>
            </a:r>
            <a:r>
              <a:rPr lang="en-US" sz="1400" b="1" dirty="0">
                <a:latin typeface="Times New Roman" panose="02020603050405020304" pitchFamily="18" charset="0"/>
                <a:cs typeface="Times New Roman" panose="02020603050405020304" pitchFamily="18" charset="0"/>
                <a:hlinkClick r:id="rId10" action="ppaction://hlinkfile"/>
              </a:rPr>
              <a:t>role, for instance in terms of quality assurance</a:t>
            </a:r>
            <a:endParaRPr lang="fr-FR" sz="1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6445188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16</a:t>
            </a:fld>
            <a:endParaRPr lang="en-US"/>
          </a:p>
        </p:txBody>
      </p:sp>
      <p:sp>
        <p:nvSpPr>
          <p:cNvPr id="12" name="Zone de texte 11"/>
          <p:cNvSpPr txBox="1"/>
          <p:nvPr/>
        </p:nvSpPr>
        <p:spPr>
          <a:xfrm>
            <a:off x="2157095" y="384810"/>
            <a:ext cx="6251575" cy="954107"/>
          </a:xfrm>
          <a:prstGeom prst="rect">
            <a:avLst/>
          </a:prstGeom>
          <a:noFill/>
        </p:spPr>
        <p:txBody>
          <a:bodyPr wrap="square" rtlCol="0" anchor="t">
            <a:spAutoFit/>
          </a:bodyPr>
          <a:lstStyle/>
          <a:p>
            <a:pPr algn="ctr"/>
            <a:r>
              <a:rPr lang="en-US" sz="2400" b="1" smtClean="0">
                <a:solidFill>
                  <a:srgbClr val="FF9518"/>
                </a:solidFill>
                <a:latin typeface="Tajawal Medium" panose="00000600000000000000" pitchFamily="2" charset="-78"/>
                <a:cs typeface="Tajawal Medium" panose="00000600000000000000" pitchFamily="2" charset="-78"/>
              </a:rPr>
              <a:t>Session6:Course </a:t>
            </a:r>
            <a:r>
              <a:rPr lang="en-US" sz="2400" b="1">
                <a:solidFill>
                  <a:srgbClr val="FF9518"/>
                </a:solidFill>
                <a:latin typeface="Tajawal Medium" panose="00000600000000000000" pitchFamily="2" charset="-78"/>
                <a:cs typeface="Tajawal Medium" panose="00000600000000000000" pitchFamily="2" charset="-78"/>
              </a:rPr>
              <a:t>Revision</a:t>
            </a:r>
            <a:endParaRPr lang="fr-FR" altLang="en-US" sz="3200" b="1">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8" name="TextBox 17"/>
          <p:cNvSpPr txBox="1"/>
          <p:nvPr/>
        </p:nvSpPr>
        <p:spPr>
          <a:xfrm>
            <a:off x="179097" y="1257214"/>
            <a:ext cx="8452476" cy="4493538"/>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lvl="2" algn="ctr"/>
            <a:r>
              <a:rPr lang="en-US" sz="2000" b="1" dirty="0">
                <a:solidFill>
                  <a:schemeClr val="accent2"/>
                </a:solidFill>
                <a:latin typeface="Times New Roman" panose="02020603050405020304" pitchFamily="18" charset="0"/>
                <a:cs typeface="Times New Roman" panose="02020603050405020304" pitchFamily="18" charset="0"/>
              </a:rPr>
              <a:t>The evaluation </a:t>
            </a:r>
            <a:r>
              <a:rPr lang="en-US" sz="2000" b="1" dirty="0" smtClean="0">
                <a:solidFill>
                  <a:schemeClr val="accent2"/>
                </a:solidFill>
                <a:latin typeface="Times New Roman" panose="02020603050405020304" pitchFamily="18" charset="0"/>
                <a:cs typeface="Times New Roman" panose="02020603050405020304" pitchFamily="18" charset="0"/>
              </a:rPr>
              <a:t>stages</a:t>
            </a:r>
          </a:p>
          <a:p>
            <a:pPr lvl="2" algn="ctr"/>
            <a:endParaRPr lang="en-US" sz="2000" b="1" dirty="0" smtClean="0">
              <a:solidFill>
                <a:schemeClr val="accent2"/>
              </a:solidFill>
              <a:latin typeface="Times New Roman" panose="02020603050405020304" pitchFamily="18" charset="0"/>
              <a:cs typeface="Times New Roman" panose="02020603050405020304" pitchFamily="18" charset="0"/>
            </a:endParaRPr>
          </a:p>
          <a:p>
            <a:pPr algn="ctr">
              <a:spcBef>
                <a:spcPts val="10"/>
              </a:spcBef>
              <a:spcAft>
                <a:spcPts val="0"/>
              </a:spcAft>
              <a:tabLst>
                <a:tab pos="189865" algn="l"/>
                <a:tab pos="190500" algn="l"/>
              </a:tabLst>
            </a:pPr>
            <a:r>
              <a:rPr lang="en-US" sz="2000"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1. Planning</a:t>
            </a:r>
            <a:r>
              <a:rPr lang="en-US" sz="2000" b="1" spc="15"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for</a:t>
            </a:r>
            <a:r>
              <a:rPr lang="en-US" sz="2000" b="1" spc="-265"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evaluation:</a:t>
            </a:r>
            <a:r>
              <a:rPr lang="en-US" b="1" dirty="0">
                <a:latin typeface="Times New Roman" panose="02020603050405020304" pitchFamily="18" charset="0"/>
                <a:cs typeface="Times New Roman" panose="02020603050405020304" pitchFamily="18" charset="0"/>
              </a:rPr>
              <a:t> Define the purpose and evaluability of evaluation</a:t>
            </a:r>
            <a:endParaRPr lang="fr-FR" b="1" dirty="0">
              <a:latin typeface="Times New Roman" panose="02020603050405020304" pitchFamily="18" charset="0"/>
              <a:cs typeface="Times New Roman" panose="02020603050405020304" pitchFamily="18" charset="0"/>
            </a:endParaRPr>
          </a:p>
          <a:p>
            <a:pPr marL="190500" indent="-190500" algn="ctr">
              <a:spcBef>
                <a:spcPts val="40"/>
              </a:spcBef>
              <a:spcAft>
                <a:spcPts val="0"/>
              </a:spcAft>
              <a:tabLst>
                <a:tab pos="189865" algn="l"/>
                <a:tab pos="190500" algn="l"/>
              </a:tabLst>
            </a:pPr>
            <a:r>
              <a:rPr lang="en-US" b="1" dirty="0" smtClean="0">
                <a:latin typeface="Times New Roman" panose="02020603050405020304" pitchFamily="18" charset="0"/>
                <a:cs typeface="Times New Roman" panose="02020603050405020304" pitchFamily="18" charset="0"/>
              </a:rPr>
              <a:t>Prepare evaluation terms of reference &amp; Select evaluator(s).</a:t>
            </a:r>
          </a:p>
          <a:p>
            <a:pPr marL="190500" indent="-190500" algn="ctr">
              <a:spcBef>
                <a:spcPts val="40"/>
              </a:spcBef>
              <a:spcAft>
                <a:spcPts val="0"/>
              </a:spcAft>
              <a:tabLst>
                <a:tab pos="189865" algn="l"/>
                <a:tab pos="190500" algn="l"/>
              </a:tabLst>
            </a:pPr>
            <a:endParaRPr lang="en-US" b="1" dirty="0" smtClean="0">
              <a:latin typeface="Times New Roman" panose="02020603050405020304" pitchFamily="18" charset="0"/>
              <a:cs typeface="Times New Roman" panose="02020603050405020304" pitchFamily="18" charset="0"/>
            </a:endParaRPr>
          </a:p>
          <a:p>
            <a:pPr marL="190500" indent="-190500" algn="ctr">
              <a:spcBef>
                <a:spcPts val="10"/>
              </a:spcBef>
              <a:tabLst>
                <a:tab pos="189865" algn="l"/>
                <a:tab pos="190500" algn="l"/>
              </a:tabLst>
            </a:pPr>
            <a:r>
              <a:rPr lang="en-US" sz="20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2. Undertaking evaluation: </a:t>
            </a:r>
            <a:r>
              <a:rPr lang="en-US" b="1" dirty="0">
                <a:latin typeface="Times New Roman" panose="02020603050405020304" pitchFamily="18" charset="0"/>
                <a:cs typeface="Times New Roman" panose="02020603050405020304" pitchFamily="18" charset="0"/>
              </a:rPr>
              <a:t>Supervise evaluation implementation and </a:t>
            </a:r>
            <a:r>
              <a:rPr lang="en-US" b="1" dirty="0" err="1">
                <a:latin typeface="Times New Roman" panose="02020603050405020304" pitchFamily="18" charset="0"/>
                <a:cs typeface="Times New Roman" panose="02020603050405020304" pitchFamily="18" charset="0"/>
              </a:rPr>
              <a:t>workplan</a:t>
            </a:r>
            <a:r>
              <a:rPr lang="fr-FR" b="1"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Evaluation deliverables</a:t>
            </a:r>
            <a:endParaRPr lang="fr-FR" b="1" dirty="0">
              <a:latin typeface="Times New Roman" panose="02020603050405020304" pitchFamily="18" charset="0"/>
              <a:cs typeface="Times New Roman" panose="02020603050405020304" pitchFamily="18" charset="0"/>
            </a:endParaRPr>
          </a:p>
          <a:p>
            <a:pPr marL="190500" indent="-190500" algn="ctr">
              <a:spcBef>
                <a:spcPts val="35"/>
              </a:spcBef>
              <a:tabLst>
                <a:tab pos="189865" algn="l"/>
                <a:tab pos="190500" algn="l"/>
              </a:tabLst>
            </a:pPr>
            <a:r>
              <a:rPr lang="en-US" b="1" dirty="0">
                <a:latin typeface="Times New Roman" panose="02020603050405020304" pitchFamily="18" charset="0"/>
                <a:cs typeface="Times New Roman" panose="02020603050405020304" pitchFamily="18" charset="0"/>
              </a:rPr>
              <a:t>Provide feedback on all phases of the </a:t>
            </a:r>
            <a:r>
              <a:rPr lang="en-US" b="1" dirty="0" smtClean="0">
                <a:latin typeface="Times New Roman" panose="02020603050405020304" pitchFamily="18" charset="0"/>
                <a:cs typeface="Times New Roman" panose="02020603050405020304" pitchFamily="18" charset="0"/>
              </a:rPr>
              <a:t>evaluation </a:t>
            </a:r>
            <a:r>
              <a:rPr lang="fr-FR" b="1" dirty="0" smtClean="0">
                <a:latin typeface="Times New Roman" panose="02020603050405020304" pitchFamily="18" charset="0"/>
                <a:cs typeface="Times New Roman" panose="02020603050405020304" pitchFamily="18" charset="0"/>
              </a:rPr>
              <a:t>&amp; </a:t>
            </a:r>
            <a:r>
              <a:rPr lang="en-US" b="1" dirty="0">
                <a:latin typeface="Times New Roman" panose="02020603050405020304" pitchFamily="18" charset="0"/>
                <a:cs typeface="Times New Roman" panose="02020603050405020304" pitchFamily="18" charset="0"/>
              </a:rPr>
              <a:t>Ensure evaluation </a:t>
            </a:r>
            <a:r>
              <a:rPr lang="en-US" b="1" dirty="0" smtClean="0">
                <a:latin typeface="Times New Roman" panose="02020603050405020304" pitchFamily="18" charset="0"/>
                <a:cs typeface="Times New Roman" panose="02020603050405020304" pitchFamily="18" charset="0"/>
              </a:rPr>
              <a:t>quality.</a:t>
            </a:r>
          </a:p>
          <a:p>
            <a:pPr marL="190500" indent="-190500" algn="ctr">
              <a:spcBef>
                <a:spcPts val="35"/>
              </a:spcBef>
              <a:tabLst>
                <a:tab pos="189865" algn="l"/>
                <a:tab pos="190500" algn="l"/>
              </a:tabLst>
            </a:pPr>
            <a:endParaRPr lang="en-US" sz="20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pPr marL="190500" indent="-190500" algn="ctr">
              <a:spcBef>
                <a:spcPts val="35"/>
              </a:spcBef>
              <a:tabLst>
                <a:tab pos="189865" algn="l"/>
                <a:tab pos="190500" algn="l"/>
              </a:tabLst>
            </a:pPr>
            <a:r>
              <a:rPr lang="en-US" sz="2000"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3</a:t>
            </a:r>
            <a:r>
              <a:rPr lang="en-US" sz="20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 Follow-up and using evaluation: </a:t>
            </a:r>
            <a:r>
              <a:rPr lang="en-US" b="1" dirty="0" smtClean="0">
                <a:latin typeface="Times New Roman" panose="02020603050405020304" pitchFamily="18" charset="0"/>
                <a:cs typeface="Times New Roman" panose="02020603050405020304" pitchFamily="18" charset="0"/>
              </a:rPr>
              <a:t>Follow-up </a:t>
            </a:r>
            <a:r>
              <a:rPr lang="en-US" b="1" dirty="0">
                <a:latin typeface="Times New Roman" panose="02020603050405020304" pitchFamily="18" charset="0"/>
                <a:cs typeface="Times New Roman" panose="02020603050405020304" pitchFamily="18" charset="0"/>
              </a:rPr>
              <a:t>on the implementation </a:t>
            </a:r>
            <a:r>
              <a:rPr lang="en-US" b="1" dirty="0" smtClean="0">
                <a:latin typeface="Times New Roman" panose="02020603050405020304" pitchFamily="18" charset="0"/>
                <a:cs typeface="Times New Roman" panose="02020603050405020304" pitchFamily="18" charset="0"/>
              </a:rPr>
              <a:t>of recommendations </a:t>
            </a:r>
            <a:r>
              <a:rPr lang="en-US" b="1" dirty="0">
                <a:latin typeface="Times New Roman" panose="02020603050405020304" pitchFamily="18" charset="0"/>
                <a:cs typeface="Times New Roman" panose="02020603050405020304" pitchFamily="18" charset="0"/>
              </a:rPr>
              <a:t>and use of the </a:t>
            </a:r>
            <a:r>
              <a:rPr lang="en-US" b="1" dirty="0" smtClean="0">
                <a:latin typeface="Times New Roman" panose="02020603050405020304" pitchFamily="18" charset="0"/>
                <a:cs typeface="Times New Roman" panose="02020603050405020304" pitchFamily="18" charset="0"/>
              </a:rPr>
              <a:t>report</a:t>
            </a:r>
            <a:r>
              <a:rPr lang="fr-FR"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u</a:t>
            </a:r>
            <a:r>
              <a:rPr lang="en-US" b="1" dirty="0" smtClean="0">
                <a:latin typeface="Times New Roman" panose="02020603050405020304" pitchFamily="18" charset="0"/>
                <a:cs typeface="Times New Roman" panose="02020603050405020304" pitchFamily="18" charset="0"/>
              </a:rPr>
              <a:t>sing </a:t>
            </a:r>
            <a:r>
              <a:rPr lang="en-US" b="1" dirty="0">
                <a:latin typeface="Times New Roman" panose="02020603050405020304" pitchFamily="18" charset="0"/>
                <a:cs typeface="Times New Roman" panose="02020603050405020304" pitchFamily="18" charset="0"/>
              </a:rPr>
              <a:t>and disseminating the </a:t>
            </a:r>
            <a:r>
              <a:rPr lang="en-US" b="1" dirty="0" smtClean="0">
                <a:latin typeface="Times New Roman" panose="02020603050405020304" pitchFamily="18" charset="0"/>
                <a:cs typeface="Times New Roman" panose="02020603050405020304" pitchFamily="18" charset="0"/>
              </a:rPr>
              <a:t>evaluation.</a:t>
            </a:r>
            <a:endParaRPr lang="fr-FR" b="1" dirty="0">
              <a:latin typeface="Times New Roman" panose="02020603050405020304" pitchFamily="18" charset="0"/>
              <a:cs typeface="Times New Roman" panose="02020603050405020304" pitchFamily="18" charset="0"/>
            </a:endParaRPr>
          </a:p>
          <a:p>
            <a:pPr marL="190500" indent="-190500">
              <a:spcBef>
                <a:spcPts val="35"/>
              </a:spcBef>
              <a:tabLst>
                <a:tab pos="189865" algn="l"/>
                <a:tab pos="190500" algn="l"/>
              </a:tabLst>
            </a:pPr>
            <a:endParaRPr lang="fr-FR"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pPr marL="190500" indent="-190500">
              <a:spcBef>
                <a:spcPts val="35"/>
              </a:spcBef>
              <a:tabLst>
                <a:tab pos="189865" algn="l"/>
                <a:tab pos="190500" algn="l"/>
              </a:tabLst>
            </a:pPr>
            <a:endParaRPr lang="fr-FR" sz="20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pPr marL="190500" indent="-190500">
              <a:spcBef>
                <a:spcPts val="40"/>
              </a:spcBef>
              <a:tabLst>
                <a:tab pos="189865" algn="l"/>
                <a:tab pos="190500" algn="l"/>
              </a:tabLst>
            </a:pPr>
            <a:endParaRPr lang="fr-FR" b="1" dirty="0">
              <a:solidFill>
                <a:srgbClr val="C00000"/>
              </a:solidFill>
              <a:latin typeface="Times New Roman" panose="02020603050405020304" pitchFamily="18" charset="0"/>
              <a:cs typeface="Times New Roman" panose="02020603050405020304" pitchFamily="18" charset="0"/>
            </a:endParaRPr>
          </a:p>
          <a:p>
            <a:pPr lvl="2"/>
            <a:endParaRPr lang="en-US" sz="2000" b="1"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863935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17</a:t>
            </a:fld>
            <a:endParaRPr lang="en-US"/>
          </a:p>
        </p:txBody>
      </p:sp>
      <p:sp>
        <p:nvSpPr>
          <p:cNvPr id="12" name="Zone de texte 11"/>
          <p:cNvSpPr txBox="1"/>
          <p:nvPr/>
        </p:nvSpPr>
        <p:spPr>
          <a:xfrm>
            <a:off x="2157095" y="384810"/>
            <a:ext cx="6251575" cy="954107"/>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 5: </a:t>
            </a:r>
            <a:r>
              <a:rPr lang="en-US" sz="2400" b="1" dirty="0">
                <a:solidFill>
                  <a:srgbClr val="FF9518"/>
                </a:solidFill>
                <a:latin typeface="Tajawal Medium" panose="00000600000000000000" pitchFamily="2" charset="-78"/>
                <a:cs typeface="Tajawal Medium" panose="00000600000000000000" pitchFamily="2" charset="-78"/>
              </a:rPr>
              <a:t>Course Revision</a:t>
            </a: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8" name="TextBox 17"/>
          <p:cNvSpPr txBox="1"/>
          <p:nvPr/>
        </p:nvSpPr>
        <p:spPr>
          <a:xfrm>
            <a:off x="179097" y="1257214"/>
            <a:ext cx="8452476" cy="6022161"/>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b="1" dirty="0" smtClean="0">
                <a:solidFill>
                  <a:schemeClr val="accent2"/>
                </a:solidFill>
                <a:latin typeface="Times New Roman" panose="02020603050405020304" pitchFamily="18" charset="0"/>
                <a:cs typeface="Times New Roman" panose="02020603050405020304" pitchFamily="18" charset="0"/>
              </a:rPr>
              <a:t>key </a:t>
            </a:r>
            <a:r>
              <a:rPr lang="en-US" b="1" dirty="0">
                <a:solidFill>
                  <a:schemeClr val="accent2"/>
                </a:solidFill>
                <a:latin typeface="Times New Roman" panose="02020603050405020304" pitchFamily="18" charset="0"/>
                <a:cs typeface="Times New Roman" panose="02020603050405020304" pitchFamily="18" charset="0"/>
              </a:rPr>
              <a:t>components of terms of </a:t>
            </a:r>
            <a:r>
              <a:rPr lang="en-US" b="1" dirty="0" smtClean="0">
                <a:solidFill>
                  <a:schemeClr val="accent2"/>
                </a:solidFill>
                <a:latin typeface="Times New Roman" panose="02020603050405020304" pitchFamily="18" charset="0"/>
                <a:cs typeface="Times New Roman" panose="02020603050405020304" pitchFamily="18" charset="0"/>
              </a:rPr>
              <a:t>reference</a:t>
            </a:r>
          </a:p>
          <a:p>
            <a:pPr algn="ctr"/>
            <a:endParaRPr lang="en-US" b="1" dirty="0">
              <a:solidFill>
                <a:schemeClr val="accent2"/>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sz="1600" b="1" dirty="0">
                <a:latin typeface="Times New Roman" panose="02020603050405020304" pitchFamily="18" charset="0"/>
                <a:cs typeface="Times New Roman" panose="02020603050405020304" pitchFamily="18" charset="0"/>
              </a:rPr>
              <a:t>The </a:t>
            </a:r>
            <a:r>
              <a:rPr lang="en-US" sz="1600" b="1" u="sng" dirty="0">
                <a:solidFill>
                  <a:srgbClr val="C00000"/>
                </a:solidFill>
                <a:latin typeface="Times New Roman" panose="02020603050405020304" pitchFamily="18" charset="0"/>
                <a:cs typeface="Times New Roman" panose="02020603050405020304" pitchFamily="18" charset="0"/>
              </a:rPr>
              <a:t>evaluation context </a:t>
            </a:r>
            <a:r>
              <a:rPr lang="en-US" sz="1600" b="1" dirty="0">
                <a:latin typeface="Times New Roman" panose="02020603050405020304" pitchFamily="18" charset="0"/>
                <a:cs typeface="Times New Roman" panose="02020603050405020304" pitchFamily="18" charset="0"/>
              </a:rPr>
              <a:t>section provides a summary description of the political, economic, social, environmental and/or legal contexts in which the intervention is being implemented</a:t>
            </a:r>
            <a:r>
              <a:rPr lang="en-US" sz="1600" b="1" dirty="0" smtClean="0">
                <a:latin typeface="Times New Roman" panose="02020603050405020304" pitchFamily="18" charset="0"/>
                <a:cs typeface="Times New Roman" panose="02020603050405020304" pitchFamily="18" charset="0"/>
              </a:rPr>
              <a:t>.</a:t>
            </a:r>
            <a:endParaRPr lang="en-US" sz="1600" b="1"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sz="1600" b="1" dirty="0">
                <a:latin typeface="Times New Roman" panose="02020603050405020304" pitchFamily="18" charset="0"/>
                <a:cs typeface="Times New Roman" panose="02020603050405020304" pitchFamily="18" charset="0"/>
              </a:rPr>
              <a:t>The </a:t>
            </a:r>
            <a:r>
              <a:rPr lang="en-US" sz="1600" b="1" u="sng" dirty="0">
                <a:solidFill>
                  <a:srgbClr val="C00000"/>
                </a:solidFill>
                <a:latin typeface="Times New Roman" panose="02020603050405020304" pitchFamily="18" charset="0"/>
                <a:cs typeface="Times New Roman" panose="02020603050405020304" pitchFamily="18" charset="0"/>
              </a:rPr>
              <a:t>evaluation purpose/objective </a:t>
            </a:r>
            <a:r>
              <a:rPr lang="en-US" sz="1600" b="1" dirty="0">
                <a:latin typeface="Times New Roman" panose="02020603050405020304" pitchFamily="18" charset="0"/>
                <a:cs typeface="Times New Roman" panose="02020603050405020304" pitchFamily="18" charset="0"/>
              </a:rPr>
              <a:t>section explains why the evaluation is being conducted and the main objective of the evaluation itself. In this section, the intended audience for the evaluation and how the evaluation will be used are also included. These are important elements that provide information on its utilization for both accountability and learning purposes, as well as who may be concerned by its </a:t>
            </a:r>
            <a:r>
              <a:rPr lang="en-US" sz="1600" b="1" dirty="0" smtClean="0">
                <a:latin typeface="Times New Roman" panose="02020603050405020304" pitchFamily="18" charset="0"/>
                <a:cs typeface="Times New Roman" panose="02020603050405020304" pitchFamily="18" charset="0"/>
              </a:rPr>
              <a:t>recommendations.</a:t>
            </a:r>
          </a:p>
          <a:p>
            <a:pPr marL="285750" indent="-285750" algn="just">
              <a:buFont typeface="Wingdings" panose="05000000000000000000" pitchFamily="2" charset="2"/>
              <a:buChar char="Ø"/>
            </a:pPr>
            <a:r>
              <a:rPr lang="en-US" sz="1600" b="1" dirty="0">
                <a:latin typeface="Times New Roman" panose="02020603050405020304" pitchFamily="18" charset="0"/>
                <a:cs typeface="Times New Roman" panose="02020603050405020304" pitchFamily="18" charset="0"/>
              </a:rPr>
              <a:t>An </a:t>
            </a:r>
            <a:r>
              <a:rPr lang="en-US" sz="1600" b="1" u="sng" dirty="0">
                <a:solidFill>
                  <a:srgbClr val="C00000"/>
                </a:solidFill>
                <a:latin typeface="Times New Roman" panose="02020603050405020304" pitchFamily="18" charset="0"/>
                <a:cs typeface="Times New Roman" panose="02020603050405020304" pitchFamily="18" charset="0"/>
              </a:rPr>
              <a:t>evaluation scope </a:t>
            </a:r>
            <a:r>
              <a:rPr lang="en-US" sz="1600" b="1" dirty="0">
                <a:latin typeface="Times New Roman" panose="02020603050405020304" pitchFamily="18" charset="0"/>
                <a:cs typeface="Times New Roman" panose="02020603050405020304" pitchFamily="18" charset="0"/>
              </a:rPr>
              <a:t>specifies what will be covered by the evaluation, including, for instance, the components or phases of the intervention that will be assessed, the period of the intervention to be covered (relevant phases or given years), any other intervention(s) that should also be considered or the geographical area to be covered.</a:t>
            </a:r>
            <a:endParaRPr lang="fr-FR" sz="1600" b="1"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1600" b="1" u="sng" dirty="0">
                <a:solidFill>
                  <a:srgbClr val="C00000"/>
                </a:solidFill>
                <a:latin typeface="Times New Roman" panose="02020603050405020304" pitchFamily="18" charset="0"/>
                <a:cs typeface="Times New Roman" panose="02020603050405020304" pitchFamily="18" charset="0"/>
              </a:rPr>
              <a:t>The evaluation criteria</a:t>
            </a:r>
            <a:r>
              <a:rPr lang="en-US" sz="1600" b="1" dirty="0">
                <a:solidFill>
                  <a:srgbClr val="C00000"/>
                </a:solidFill>
              </a:rPr>
              <a:t> </a:t>
            </a:r>
            <a:r>
              <a:rPr lang="en-US" sz="1600" b="1" dirty="0">
                <a:latin typeface="Times New Roman" panose="02020603050405020304" pitchFamily="18" charset="0"/>
                <a:cs typeface="Times New Roman" panose="02020603050405020304" pitchFamily="18" charset="0"/>
              </a:rPr>
              <a:t>are those described in the previous section of this chapter. The criteria selected for the evaluation should be listed clearly in this section of the </a:t>
            </a:r>
            <a:r>
              <a:rPr lang="en-US" sz="1600" b="1" dirty="0" err="1">
                <a:latin typeface="Times New Roman" panose="02020603050405020304" pitchFamily="18" charset="0"/>
                <a:cs typeface="Times New Roman" panose="02020603050405020304" pitchFamily="18" charset="0"/>
              </a:rPr>
              <a:t>ToR</a:t>
            </a:r>
            <a:r>
              <a:rPr lang="en-US" sz="1600" b="1" dirty="0">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Ø"/>
            </a:pPr>
            <a:r>
              <a:rPr lang="en-US" sz="1600" b="1" u="sng" dirty="0">
                <a:solidFill>
                  <a:srgbClr val="C00000"/>
                </a:solidFill>
                <a:latin typeface="Times New Roman" panose="02020603050405020304" pitchFamily="18" charset="0"/>
                <a:cs typeface="Times New Roman" panose="02020603050405020304" pitchFamily="18" charset="0"/>
              </a:rPr>
              <a:t>Evaluation questions</a:t>
            </a:r>
            <a:r>
              <a:rPr lang="en-US" sz="1600" b="1" dirty="0">
                <a:solidFill>
                  <a:srgbClr val="C00000"/>
                </a:solidFill>
              </a:rPr>
              <a:t> </a:t>
            </a:r>
            <a:r>
              <a:rPr lang="en-US" sz="1600" b="1" dirty="0">
                <a:latin typeface="Times New Roman" panose="02020603050405020304" pitchFamily="18" charset="0"/>
                <a:cs typeface="Times New Roman" panose="02020603050405020304" pitchFamily="18" charset="0"/>
              </a:rPr>
              <a:t>should be developed based on the evaluation criteria selected. The questions should be categorized per the criteria.</a:t>
            </a:r>
            <a:endParaRPr lang="fr-FR" sz="1600" b="1" dirty="0">
              <a:latin typeface="Times New Roman" panose="02020603050405020304" pitchFamily="18" charset="0"/>
              <a:cs typeface="Times New Roman" panose="02020603050405020304" pitchFamily="18" charset="0"/>
            </a:endParaRPr>
          </a:p>
          <a:p>
            <a:pPr marL="444500" marR="112395" indent="-342900" algn="just">
              <a:spcBef>
                <a:spcPts val="815"/>
              </a:spcBef>
              <a:buFont typeface="Wingdings" panose="05000000000000000000" pitchFamily="2" charset="2"/>
              <a:buChar char="Ø"/>
            </a:pPr>
            <a:r>
              <a:rPr lang="en-US" sz="1600" b="1" u="sng" dirty="0">
                <a:solidFill>
                  <a:srgbClr val="C00000"/>
                </a:solidFill>
                <a:latin typeface="Times New Roman" panose="02020603050405020304" pitchFamily="18" charset="0"/>
                <a:cs typeface="Times New Roman" panose="02020603050405020304" pitchFamily="18" charset="0"/>
              </a:rPr>
              <a:t>methodology section </a:t>
            </a:r>
            <a:r>
              <a:rPr lang="en-US" sz="1600" b="1" dirty="0">
                <a:latin typeface="Times New Roman" panose="02020603050405020304" pitchFamily="18" charset="0"/>
                <a:cs typeface="Times New Roman" panose="02020603050405020304" pitchFamily="18" charset="0"/>
              </a:rPr>
              <a:t>can be proposed by evaluators in the proposals submitted during the selection process or during the inception phase.</a:t>
            </a:r>
            <a:r>
              <a:rPr lang="en-US" sz="1600" dirty="0"/>
              <a:t> </a:t>
            </a:r>
            <a:r>
              <a:rPr lang="en-US" sz="1600" b="1" dirty="0">
                <a:latin typeface="Times New Roman" panose="02020603050405020304" pitchFamily="18" charset="0"/>
                <a:cs typeface="Times New Roman" panose="02020603050405020304" pitchFamily="18" charset="0"/>
              </a:rPr>
              <a:t>This section describes the type of data collection and analysis methods to be used in the evaluation and inform the evaluator accordingly. </a:t>
            </a:r>
          </a:p>
          <a:p>
            <a:pPr marL="444500" marR="112395" indent="-342900" algn="just">
              <a:spcBef>
                <a:spcPts val="815"/>
              </a:spcBef>
              <a:buFont typeface="Wingdings" panose="05000000000000000000" pitchFamily="2" charset="2"/>
              <a:buChar char="Ø"/>
            </a:pPr>
            <a:r>
              <a:rPr lang="en-US" sz="1600" b="1" u="sng" dirty="0">
                <a:solidFill>
                  <a:srgbClr val="C00000"/>
                </a:solidFill>
                <a:latin typeface="Times New Roman" panose="02020603050405020304" pitchFamily="18" charset="0"/>
                <a:cs typeface="Times New Roman" panose="02020603050405020304" pitchFamily="18" charset="0"/>
              </a:rPr>
              <a:t>Ethics, norms and standards for evaluation</a:t>
            </a:r>
            <a:r>
              <a:rPr lang="en-US" sz="1600" dirty="0"/>
              <a:t> </a:t>
            </a:r>
            <a:r>
              <a:rPr lang="en-US" sz="1600" b="1" dirty="0">
                <a:latin typeface="Times New Roman" panose="02020603050405020304" pitchFamily="18" charset="0"/>
                <a:cs typeface="Times New Roman" panose="02020603050405020304" pitchFamily="18" charset="0"/>
              </a:rPr>
              <a:t>Include the following statement at the end of the </a:t>
            </a:r>
            <a:r>
              <a:rPr lang="en-US" sz="1600" b="1" dirty="0" err="1">
                <a:latin typeface="Times New Roman" panose="02020603050405020304" pitchFamily="18" charset="0"/>
                <a:cs typeface="Times New Roman" panose="02020603050405020304" pitchFamily="18" charset="0"/>
              </a:rPr>
              <a:t>ToR</a:t>
            </a:r>
            <a:r>
              <a:rPr lang="en-US" sz="1600" b="1" dirty="0">
                <a:latin typeface="Times New Roman" panose="02020603050405020304" pitchFamily="18" charset="0"/>
                <a:cs typeface="Times New Roman" panose="02020603050405020304" pitchFamily="18" charset="0"/>
              </a:rPr>
              <a:t>.</a:t>
            </a:r>
            <a:endParaRPr lang="fr-FR" sz="1600" b="1" dirty="0">
              <a:solidFill>
                <a:schemeClr val="accent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20769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18</a:t>
            </a:fld>
            <a:endParaRPr lang="en-US"/>
          </a:p>
        </p:txBody>
      </p:sp>
      <p:sp>
        <p:nvSpPr>
          <p:cNvPr id="12" name="Zone de texte 11"/>
          <p:cNvSpPr txBox="1"/>
          <p:nvPr/>
        </p:nvSpPr>
        <p:spPr>
          <a:xfrm>
            <a:off x="2157095" y="384810"/>
            <a:ext cx="6251575" cy="1077218"/>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 5:</a:t>
            </a:r>
            <a:r>
              <a:rPr lang="en-US" sz="3200" b="1" dirty="0">
                <a:solidFill>
                  <a:srgbClr val="FF9518"/>
                </a:solidFill>
                <a:latin typeface="Tajawal Medium" panose="00000600000000000000" pitchFamily="2" charset="-78"/>
                <a:cs typeface="Tajawal Medium" panose="00000600000000000000" pitchFamily="2" charset="-78"/>
              </a:rPr>
              <a:t>Course Revision</a:t>
            </a:r>
            <a:endParaRPr lang="fr-FR" altLang="en-US" sz="40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8" name="TextBox 17"/>
          <p:cNvSpPr txBox="1"/>
          <p:nvPr/>
        </p:nvSpPr>
        <p:spPr>
          <a:xfrm>
            <a:off x="179097" y="1257214"/>
            <a:ext cx="8452476" cy="5570756"/>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lnSpc>
                <a:spcPct val="150000"/>
              </a:lnSpc>
            </a:pPr>
            <a:r>
              <a:rPr lang="en-US" b="1" dirty="0">
                <a:solidFill>
                  <a:schemeClr val="accent2"/>
                </a:solidFill>
                <a:latin typeface="Times New Roman" panose="02020603050405020304" pitchFamily="18" charset="0"/>
                <a:cs typeface="Times New Roman" panose="02020603050405020304" pitchFamily="18" charset="0"/>
              </a:rPr>
              <a:t>Accountability and learning from evaluation</a:t>
            </a:r>
            <a:endParaRPr lang="fr-FR" b="1" dirty="0">
              <a:solidFill>
                <a:schemeClr val="accent2"/>
              </a:solidFill>
              <a:latin typeface="Times New Roman" panose="02020603050405020304" pitchFamily="18" charset="0"/>
              <a:cs typeface="Times New Roman" panose="02020603050405020304" pitchFamily="18" charset="0"/>
            </a:endParaRPr>
          </a:p>
          <a:p>
            <a:pPr marL="285750" indent="-285750" algn="just">
              <a:lnSpc>
                <a:spcPct val="150000"/>
              </a:lnSpc>
              <a:buFont typeface="Wingdings" panose="05000000000000000000" pitchFamily="2" charset="2"/>
              <a:buChar char="Ø"/>
            </a:pPr>
            <a:r>
              <a:rPr lang="en-US" sz="1400" dirty="0"/>
              <a:t> </a:t>
            </a:r>
            <a:r>
              <a:rPr lang="en-US" sz="1400" b="1" dirty="0">
                <a:latin typeface="Times New Roman" panose="02020603050405020304" pitchFamily="18" charset="0"/>
                <a:cs typeface="Times New Roman" panose="02020603050405020304" pitchFamily="18" charset="0"/>
              </a:rPr>
              <a:t>The benefits of using information derived from evaluations are numerous. Practitioners must effectively apply this information to enhance accountability, improve performance, as well as strengthen decision- making through learning. </a:t>
            </a:r>
          </a:p>
          <a:p>
            <a:pPr marL="285750" indent="-285750" algn="just">
              <a:lnSpc>
                <a:spcPct val="150000"/>
              </a:lnSpc>
              <a:buFont typeface="Wingdings" panose="05000000000000000000" pitchFamily="2" charset="2"/>
              <a:buChar char="Ø"/>
            </a:pPr>
            <a:r>
              <a:rPr lang="en-US" sz="1400" b="1" dirty="0">
                <a:latin typeface="Times New Roman" panose="02020603050405020304" pitchFamily="18" charset="0"/>
                <a:cs typeface="Times New Roman" panose="02020603050405020304" pitchFamily="18" charset="0"/>
              </a:rPr>
              <a:t>Accountability can be defined as “the obligation to demonstrate that work has been conducted in compliance with agreed rules and standards or to report fairly and accurately on performance results vis-à-vis mandated roles and/or plans. This may require a careful, even a legally sound, demonstration that the work is consistent with the contract terms”.</a:t>
            </a:r>
          </a:p>
          <a:p>
            <a:pPr marL="285750" indent="-285750" algn="just">
              <a:lnSpc>
                <a:spcPct val="150000"/>
              </a:lnSpc>
              <a:buFont typeface="Wingdings" panose="05000000000000000000" pitchFamily="2" charset="2"/>
              <a:buChar char="Ø"/>
            </a:pPr>
            <a:r>
              <a:rPr lang="en-US" sz="1400" b="1" dirty="0">
                <a:latin typeface="Times New Roman" panose="02020603050405020304" pitchFamily="18" charset="0"/>
                <a:cs typeface="Times New Roman" panose="02020603050405020304" pitchFamily="18" charset="0"/>
              </a:rPr>
              <a:t>Learning, on the other hand, is the process by which individuals or organizations acquire and use skills and knowledge. This section will address the various ways of learning through evaluation and other evaluative approaches and, while the requirements related to accountability in sharing an evaluation report are covered in the previous section, this section will also include accountability considerations for the other evaluative approaches that are </a:t>
            </a:r>
            <a:r>
              <a:rPr lang="en-US" sz="1400" b="1" dirty="0" smtClean="0">
                <a:latin typeface="Times New Roman" panose="02020603050405020304" pitchFamily="18" charset="0"/>
                <a:cs typeface="Times New Roman" panose="02020603050405020304" pitchFamily="18" charset="0"/>
              </a:rPr>
              <a:t>discussed.</a:t>
            </a:r>
            <a:endParaRPr lang="fr-FR" sz="1400" b="1" dirty="0" smtClean="0">
              <a:latin typeface="Times New Roman" panose="02020603050405020304" pitchFamily="18" charset="0"/>
              <a:cs typeface="Times New Roman" panose="02020603050405020304" pitchFamily="18" charset="0"/>
            </a:endParaRPr>
          </a:p>
          <a:p>
            <a:pPr marL="285750" indent="-285750" algn="just">
              <a:lnSpc>
                <a:spcPct val="150000"/>
              </a:lnSpc>
              <a:buFont typeface="Wingdings" panose="05000000000000000000" pitchFamily="2" charset="2"/>
              <a:buChar char="Ø"/>
            </a:pPr>
            <a:r>
              <a:rPr lang="en-US" sz="1400" b="1" dirty="0" smtClean="0">
                <a:solidFill>
                  <a:srgbClr val="C00000"/>
                </a:solidFill>
                <a:latin typeface="Times New Roman" panose="02020603050405020304" pitchFamily="18" charset="0"/>
                <a:cs typeface="Times New Roman" panose="02020603050405020304" pitchFamily="18" charset="0"/>
              </a:rPr>
              <a:t>Knowledge </a:t>
            </a:r>
            <a:r>
              <a:rPr lang="en-US" sz="1400" b="1" dirty="0">
                <a:solidFill>
                  <a:srgbClr val="C00000"/>
                </a:solidFill>
                <a:latin typeface="Times New Roman" panose="02020603050405020304" pitchFamily="18" charset="0"/>
                <a:cs typeface="Times New Roman" panose="02020603050405020304" pitchFamily="18" charset="0"/>
              </a:rPr>
              <a:t>and learning </a:t>
            </a:r>
            <a:r>
              <a:rPr lang="en-US" sz="1400" b="1" dirty="0">
                <a:latin typeface="Times New Roman" panose="02020603050405020304" pitchFamily="18" charset="0"/>
                <a:cs typeface="Times New Roman" panose="02020603050405020304" pitchFamily="18" charset="0"/>
              </a:rPr>
              <a:t>derived from evaluation can feed back into the organizational learning and planning processes through regular reflection, accessibility to the evaluation reports and regular exchange of information through learning sessions. </a:t>
            </a:r>
          </a:p>
          <a:p>
            <a:pPr algn="ctr"/>
            <a:endParaRPr lang="en-US" sz="1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10146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19</a:t>
            </a:fld>
            <a:endParaRPr lang="en-US"/>
          </a:p>
        </p:txBody>
      </p:sp>
      <p:sp>
        <p:nvSpPr>
          <p:cNvPr id="12" name="Zone de texte 11"/>
          <p:cNvSpPr txBox="1"/>
          <p:nvPr/>
        </p:nvSpPr>
        <p:spPr>
          <a:xfrm>
            <a:off x="2157095" y="384810"/>
            <a:ext cx="6251575" cy="1077218"/>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 </a:t>
            </a:r>
            <a:r>
              <a:rPr lang="en-US" sz="2400" b="1" dirty="0">
                <a:solidFill>
                  <a:srgbClr val="FF9518"/>
                </a:solidFill>
                <a:latin typeface="Tajawal Medium" panose="00000600000000000000" pitchFamily="2" charset="-78"/>
                <a:cs typeface="Tajawal Medium" panose="00000600000000000000" pitchFamily="2" charset="-78"/>
              </a:rPr>
              <a:t>6</a:t>
            </a:r>
            <a:r>
              <a:rPr lang="en-US" sz="2400" b="1" dirty="0" smtClean="0">
                <a:solidFill>
                  <a:srgbClr val="FF9518"/>
                </a:solidFill>
                <a:latin typeface="Tajawal Medium" panose="00000600000000000000" pitchFamily="2" charset="-78"/>
                <a:cs typeface="Tajawal Medium" panose="00000600000000000000" pitchFamily="2" charset="-78"/>
              </a:rPr>
              <a:t>:</a:t>
            </a:r>
            <a:r>
              <a:rPr lang="en-US" sz="3200" b="1" dirty="0" smtClean="0">
                <a:solidFill>
                  <a:srgbClr val="FF9518"/>
                </a:solidFill>
                <a:latin typeface="Tajawal Medium" panose="00000600000000000000" pitchFamily="2" charset="-78"/>
                <a:cs typeface="Tajawal Medium" panose="00000600000000000000" pitchFamily="2" charset="-78"/>
              </a:rPr>
              <a:t>Course </a:t>
            </a:r>
            <a:r>
              <a:rPr lang="en-US" sz="3200" b="1" dirty="0">
                <a:solidFill>
                  <a:srgbClr val="FF9518"/>
                </a:solidFill>
                <a:latin typeface="Tajawal Medium" panose="00000600000000000000" pitchFamily="2" charset="-78"/>
                <a:cs typeface="Tajawal Medium" panose="00000600000000000000" pitchFamily="2" charset="-78"/>
              </a:rPr>
              <a:t>Revision</a:t>
            </a:r>
            <a:endParaRPr lang="fr-FR" altLang="en-US" sz="40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8" name="TextBox 17"/>
          <p:cNvSpPr txBox="1"/>
          <p:nvPr/>
        </p:nvSpPr>
        <p:spPr>
          <a:xfrm>
            <a:off x="179097" y="1257214"/>
            <a:ext cx="8452476" cy="570925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lnSpc>
                <a:spcPct val="150000"/>
              </a:lnSpc>
            </a:pPr>
            <a:r>
              <a:rPr lang="en-US" b="1" dirty="0">
                <a:solidFill>
                  <a:schemeClr val="accent2"/>
                </a:solidFill>
                <a:latin typeface="Times New Roman" panose="02020603050405020304" pitchFamily="18" charset="0"/>
                <a:cs typeface="Times New Roman" panose="02020603050405020304" pitchFamily="18" charset="0"/>
              </a:rPr>
              <a:t>Incorporating cross-cutting themes in evaluation</a:t>
            </a:r>
          </a:p>
          <a:p>
            <a:pPr algn="ctr">
              <a:lnSpc>
                <a:spcPct val="150000"/>
              </a:lnSpc>
            </a:pPr>
            <a:endParaRPr lang="en-US" sz="1600" b="1" dirty="0">
              <a:solidFill>
                <a:schemeClr val="accent2"/>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sz="1400" b="1" dirty="0">
                <a:solidFill>
                  <a:srgbClr val="00B050"/>
                </a:solidFill>
                <a:latin typeface="Times New Roman" panose="02020603050405020304" pitchFamily="18" charset="0"/>
                <a:cs typeface="Times New Roman" panose="02020603050405020304" pitchFamily="18" charset="0"/>
              </a:rPr>
              <a:t>Cross-cutting themes </a:t>
            </a:r>
            <a:r>
              <a:rPr lang="en-US" sz="1400" b="1" dirty="0">
                <a:latin typeface="Times New Roman" panose="02020603050405020304" pitchFamily="18" charset="0"/>
                <a:cs typeface="Times New Roman" panose="02020603050405020304" pitchFamily="18" charset="0"/>
              </a:rPr>
              <a:t>can be defined as additional considerations or areas that intersect with an intervention, or that can be easily integrated into it, without losing focus on the main goals of the intervention. Mainstreaming a cross-cutting theme is generally understood as a strategy to make the specific theme, given its importance, an integral dimension of the organization’s design, implementation and M&amp;E of policies and interventions. The inclusion of themes can evolve over time and new themes can be added; they are not necessarily the same for all organizations and not all may be relevant to be considered in an intervention. </a:t>
            </a:r>
          </a:p>
          <a:p>
            <a:pPr marL="285750" indent="-285750" algn="just">
              <a:buFont typeface="Wingdings" panose="05000000000000000000" pitchFamily="2" charset="2"/>
              <a:buChar char="Ø"/>
            </a:pPr>
            <a:r>
              <a:rPr lang="en-US" sz="1600" b="1" dirty="0" smtClean="0">
                <a:solidFill>
                  <a:srgbClr val="00B050"/>
                </a:solidFill>
                <a:latin typeface="Times New Roman" panose="02020603050405020304" pitchFamily="18" charset="0"/>
                <a:cs typeface="Times New Roman" panose="02020603050405020304" pitchFamily="18" charset="0"/>
              </a:rPr>
              <a:t>Rights-based approach </a:t>
            </a:r>
            <a:r>
              <a:rPr lang="en-US" sz="1400" b="1" dirty="0" smtClean="0">
                <a:latin typeface="Times New Roman" panose="02020603050405020304" pitchFamily="18" charset="0"/>
                <a:cs typeface="Times New Roman" panose="02020603050405020304" pitchFamily="18" charset="0"/>
              </a:rPr>
              <a:t>is </a:t>
            </a:r>
            <a:r>
              <a:rPr lang="en-US" sz="1400" b="1" dirty="0">
                <a:latin typeface="Times New Roman" panose="02020603050405020304" pitchFamily="18" charset="0"/>
                <a:cs typeface="Times New Roman" panose="02020603050405020304" pitchFamily="18" charset="0"/>
              </a:rPr>
              <a:t>a conceptual framework and methodological tool for developing policies and practices. RBA is the conscious and systematic integration of rights, norms and standards derived from international law into programming,</a:t>
            </a:r>
          </a:p>
          <a:p>
            <a:pPr marL="285750" indent="-285750">
              <a:buFont typeface="Wingdings" panose="05000000000000000000" pitchFamily="2" charset="2"/>
              <a:buChar char="Ø"/>
            </a:pPr>
            <a:r>
              <a:rPr lang="en-US" sz="1600" b="1" dirty="0">
                <a:solidFill>
                  <a:srgbClr val="00B050"/>
                </a:solidFill>
                <a:latin typeface="Times New Roman" panose="02020603050405020304" pitchFamily="18" charset="0"/>
                <a:cs typeface="Times New Roman" panose="02020603050405020304" pitchFamily="18" charset="0"/>
              </a:rPr>
              <a:t>Equality and </a:t>
            </a:r>
            <a:r>
              <a:rPr lang="en-US" sz="1600" b="1" dirty="0" smtClean="0">
                <a:solidFill>
                  <a:srgbClr val="00B050"/>
                </a:solidFill>
                <a:latin typeface="Times New Roman" panose="02020603050405020304" pitchFamily="18" charset="0"/>
                <a:cs typeface="Times New Roman" panose="02020603050405020304" pitchFamily="18" charset="0"/>
              </a:rPr>
              <a:t>non-discrimination</a:t>
            </a:r>
            <a:r>
              <a:rPr lang="fr-FR" sz="1600" b="1" dirty="0">
                <a:solidFill>
                  <a:srgbClr val="00B050"/>
                </a:solidFill>
                <a:latin typeface="Times New Roman" panose="02020603050405020304" pitchFamily="18" charset="0"/>
                <a:cs typeface="Times New Roman" panose="02020603050405020304" pitchFamily="18" charset="0"/>
              </a:rPr>
              <a:t> </a:t>
            </a:r>
            <a:r>
              <a:rPr lang="en-US" sz="1400" b="1" dirty="0" smtClean="0">
                <a:latin typeface="Times New Roman" panose="02020603050405020304" pitchFamily="18" charset="0"/>
                <a:cs typeface="Times New Roman" panose="02020603050405020304" pitchFamily="18" charset="0"/>
              </a:rPr>
              <a:t>Is </a:t>
            </a:r>
            <a:r>
              <a:rPr lang="en-US" sz="1400" b="1" dirty="0">
                <a:latin typeface="Times New Roman" panose="02020603050405020304" pitchFamily="18" charset="0"/>
                <a:cs typeface="Times New Roman" panose="02020603050405020304" pitchFamily="18" charset="0"/>
              </a:rPr>
              <a:t>the M&amp;E process explicitly designed to detect or measure discrimination against particular groups throughout its objectives and outcomes?</a:t>
            </a:r>
            <a:endParaRPr lang="fr-FR" sz="1400" b="1" dirty="0">
              <a:latin typeface="Times New Roman" panose="02020603050405020304" pitchFamily="18" charset="0"/>
              <a:cs typeface="Times New Roman" panose="02020603050405020304" pitchFamily="18" charset="0"/>
            </a:endParaRPr>
          </a:p>
          <a:p>
            <a:pPr lvl="1" algn="just"/>
            <a:r>
              <a:rPr lang="en-US" sz="1400" b="1" dirty="0">
                <a:latin typeface="Times New Roman" panose="02020603050405020304" pitchFamily="18" charset="0"/>
                <a:cs typeface="Times New Roman" panose="02020603050405020304" pitchFamily="18" charset="0"/>
              </a:rPr>
              <a:t>Is the data collected appropriately disaggregated, such as by age, disability, ethnicity, sex, nationality and migration status, to track any gaps in considering equality and discrimination throughout intervention outputs and outcomes?</a:t>
            </a:r>
            <a:endParaRPr lang="fr-FR" sz="1400" b="1" dirty="0">
              <a:latin typeface="Times New Roman" panose="02020603050405020304" pitchFamily="18" charset="0"/>
              <a:cs typeface="Times New Roman" panose="02020603050405020304" pitchFamily="18" charset="0"/>
            </a:endParaRPr>
          </a:p>
          <a:p>
            <a:pPr lvl="1" algn="just"/>
            <a:r>
              <a:rPr lang="en-US" sz="1400" b="1" dirty="0">
                <a:latin typeface="Times New Roman" panose="02020603050405020304" pitchFamily="18" charset="0"/>
                <a:cs typeface="Times New Roman" panose="02020603050405020304" pitchFamily="18" charset="0"/>
              </a:rPr>
              <a:t> </a:t>
            </a:r>
            <a:endParaRPr lang="fr-FR" sz="1400" b="1"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sz="1600" b="1" dirty="0">
                <a:solidFill>
                  <a:srgbClr val="00B050"/>
                </a:solidFill>
                <a:latin typeface="Times New Roman" panose="02020603050405020304" pitchFamily="18" charset="0"/>
                <a:cs typeface="Times New Roman" panose="02020603050405020304" pitchFamily="18" charset="0"/>
              </a:rPr>
              <a:t>Accountability, transparency and rule of </a:t>
            </a:r>
            <a:r>
              <a:rPr lang="en-US" sz="1600" b="1" dirty="0" err="1" smtClean="0">
                <a:solidFill>
                  <a:srgbClr val="00B050"/>
                </a:solidFill>
                <a:latin typeface="Times New Roman" panose="02020603050405020304" pitchFamily="18" charset="0"/>
                <a:cs typeface="Times New Roman" panose="02020603050405020304" pitchFamily="18" charset="0"/>
              </a:rPr>
              <a:t>law</a:t>
            </a:r>
            <a:r>
              <a:rPr lang="en-US" sz="1400" b="1" dirty="0" err="1" smtClean="0">
                <a:latin typeface="Times New Roman" panose="02020603050405020304" pitchFamily="18" charset="0"/>
                <a:cs typeface="Times New Roman" panose="02020603050405020304" pitchFamily="18" charset="0"/>
              </a:rPr>
              <a:t>Are</a:t>
            </a:r>
            <a:r>
              <a:rPr lang="en-US" sz="1400" b="1" dirty="0" smtClean="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the M&amp;E processes directly linked to any rights such as measuring the realization of specific rights?</a:t>
            </a:r>
            <a:endParaRPr lang="fr-FR" sz="1400" b="1" dirty="0">
              <a:latin typeface="Times New Roman" panose="02020603050405020304" pitchFamily="18" charset="0"/>
              <a:cs typeface="Times New Roman" panose="02020603050405020304" pitchFamily="18" charset="0"/>
            </a:endParaRPr>
          </a:p>
          <a:p>
            <a:pPr lvl="1" algn="just"/>
            <a:r>
              <a:rPr lang="en-US" sz="1400" b="1" dirty="0">
                <a:latin typeface="Times New Roman" panose="02020603050405020304" pitchFamily="18" charset="0"/>
                <a:cs typeface="Times New Roman" panose="02020603050405020304" pitchFamily="18" charset="0"/>
              </a:rPr>
              <a:t>Do the M&amp;E processes account for any form of complaint mechanisms and how are received complaints dealt with?</a:t>
            </a:r>
            <a:endParaRPr lang="fr-FR" sz="1400" b="1" dirty="0">
              <a:latin typeface="Times New Roman" panose="02020603050405020304" pitchFamily="18" charset="0"/>
              <a:cs typeface="Times New Roman" panose="02020603050405020304" pitchFamily="18" charset="0"/>
            </a:endParaRPr>
          </a:p>
          <a:p>
            <a:pPr lvl="1" algn="just"/>
            <a:r>
              <a:rPr lang="en-US" sz="1400" b="1" dirty="0">
                <a:latin typeface="Times New Roman" panose="02020603050405020304" pitchFamily="18" charset="0"/>
                <a:cs typeface="Times New Roman" panose="02020603050405020304" pitchFamily="18" charset="0"/>
              </a:rPr>
              <a:t>Are the findings from the M&amp;E shared publicly in a transparent manner?</a:t>
            </a:r>
            <a:endParaRPr lang="fr-FR" sz="1400" b="1" dirty="0">
              <a:latin typeface="Times New Roman" panose="02020603050405020304" pitchFamily="18" charset="0"/>
              <a:cs typeface="Times New Roman" panose="02020603050405020304" pitchFamily="18" charset="0"/>
            </a:endParaRPr>
          </a:p>
          <a:p>
            <a:pPr lvl="1" algn="just"/>
            <a:r>
              <a:rPr lang="en-US" sz="1400" b="1" dirty="0">
                <a:latin typeface="Times New Roman" panose="02020603050405020304" pitchFamily="18" charset="0"/>
                <a:cs typeface="Times New Roman" panose="02020603050405020304" pitchFamily="18" charset="0"/>
              </a:rPr>
              <a:t>Are the findings from the M&amp;E used to promote changes in law or policy of the State</a:t>
            </a:r>
            <a:r>
              <a:rPr lang="en-US" sz="1400" b="1" dirty="0" smtClean="0">
                <a:latin typeface="Times New Roman" panose="02020603050405020304" pitchFamily="18" charset="0"/>
                <a:cs typeface="Times New Roman" panose="02020603050405020304" pitchFamily="18" charset="0"/>
              </a:rPr>
              <a:t>?</a:t>
            </a:r>
            <a:endParaRPr lang="fr-FR" sz="1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4227129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20</a:t>
            </a:fld>
            <a:endParaRPr lang="en-US"/>
          </a:p>
        </p:txBody>
      </p:sp>
      <p:sp>
        <p:nvSpPr>
          <p:cNvPr id="12" name="Zone de texte 11"/>
          <p:cNvSpPr txBox="1"/>
          <p:nvPr/>
        </p:nvSpPr>
        <p:spPr>
          <a:xfrm>
            <a:off x="2116437" y="384810"/>
            <a:ext cx="6251575" cy="461665"/>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 6:Course Revision</a:t>
            </a: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8" name="TextBox 17"/>
          <p:cNvSpPr txBox="1"/>
          <p:nvPr/>
        </p:nvSpPr>
        <p:spPr>
          <a:xfrm>
            <a:off x="179097" y="2171614"/>
            <a:ext cx="8452476" cy="341632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b="1" u="sng" dirty="0">
                <a:solidFill>
                  <a:srgbClr val="C00000"/>
                </a:solidFill>
                <a:latin typeface="Times New Roman" panose="02020603050405020304" pitchFamily="18" charset="0"/>
                <a:cs typeface="Times New Roman" panose="02020603050405020304" pitchFamily="18" charset="0"/>
              </a:rPr>
              <a:t>How to monitor and evaluate environmental considerations</a:t>
            </a:r>
            <a:endParaRPr lang="fr-FR" b="1" u="sng" dirty="0">
              <a:solidFill>
                <a:srgbClr val="C00000"/>
              </a:solidFill>
              <a:latin typeface="Times New Roman" panose="02020603050405020304" pitchFamily="18" charset="0"/>
              <a:cs typeface="Times New Roman" panose="02020603050405020304" pitchFamily="18" charset="0"/>
            </a:endParaRPr>
          </a:p>
          <a:p>
            <a:r>
              <a:rPr lang="en-US" dirty="0"/>
              <a:t> </a:t>
            </a:r>
            <a:endParaRPr lang="fr-FR" dirty="0"/>
          </a:p>
          <a:p>
            <a:pPr algn="just">
              <a:lnSpc>
                <a:spcPct val="150000"/>
              </a:lnSpc>
            </a:pPr>
            <a:r>
              <a:rPr lang="en-US" b="1" dirty="0">
                <a:latin typeface="Times New Roman" panose="02020603050405020304" pitchFamily="18" charset="0"/>
                <a:cs typeface="Times New Roman" panose="02020603050405020304" pitchFamily="18" charset="0"/>
              </a:rPr>
              <a:t>When interventions are not specifically designed to address environmental issues – such as  programs addressing disaster preparedness and disaster risk reduction to prevent forced migration that results from environmental factors, or those for relocation of populations from zones affected by environmental degradations – there are various elements that can be taken into account for monitoring and evaluating the inclusion of environmental sensibility and sustainability as a cross-cutting issue.</a:t>
            </a:r>
            <a:endParaRPr lang="fr-FR" b="1" dirty="0">
              <a:latin typeface="Times New Roman" panose="02020603050405020304" pitchFamily="18" charset="0"/>
              <a:cs typeface="Times New Roman" panose="02020603050405020304" pitchFamily="18" charset="0"/>
            </a:endParaRPr>
          </a:p>
          <a:p>
            <a:pPr algn="ct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2888951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Lecture10</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21</a:t>
            </a:fld>
            <a:endParaRPr lang="en-US"/>
          </a:p>
        </p:txBody>
      </p:sp>
      <p:sp>
        <p:nvSpPr>
          <p:cNvPr id="12" name="Zone de texte 11"/>
          <p:cNvSpPr txBox="1"/>
          <p:nvPr/>
        </p:nvSpPr>
        <p:spPr>
          <a:xfrm>
            <a:off x="2157095" y="384810"/>
            <a:ext cx="6251575" cy="1015663"/>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 5: Evaluation</a:t>
            </a:r>
            <a:r>
              <a:rPr lang="fr-FR" sz="2400" b="1" dirty="0" smtClean="0">
                <a:solidFill>
                  <a:srgbClr val="FF9518"/>
                </a:solidFill>
                <a:latin typeface="Tajawal Medium" panose="00000600000000000000" pitchFamily="2" charset="-78"/>
                <a:cs typeface="Tajawal Medium" panose="00000600000000000000" pitchFamily="2" charset="-78"/>
                <a:sym typeface="+mn-ea"/>
              </a:rPr>
              <a:t> </a:t>
            </a:r>
            <a:r>
              <a:rPr lang="fr-FR" sz="2400" b="1" dirty="0">
                <a:solidFill>
                  <a:srgbClr val="FF9518"/>
                </a:solidFill>
                <a:latin typeface="Tajawal Medium" panose="00000600000000000000" pitchFamily="2" charset="-78"/>
                <a:cs typeface="Tajawal Medium" panose="00000600000000000000" pitchFamily="2" charset="-78"/>
                <a:sym typeface="+mn-ea"/>
              </a:rPr>
              <a:t>(</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Part3)</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8" name="TextBox 17"/>
          <p:cNvSpPr txBox="1"/>
          <p:nvPr/>
        </p:nvSpPr>
        <p:spPr>
          <a:xfrm>
            <a:off x="185691" y="1250042"/>
            <a:ext cx="8452476" cy="7146636"/>
          </a:xfrm>
          <a:prstGeom prst="rect">
            <a:avLst/>
          </a:prstGeom>
          <a:noFill/>
        </p:spPr>
        <p:txBody>
          <a:bodyPr wrap="square" rtlCol="0">
            <a:spAutoFit/>
          </a:bodyPr>
          <a:lstStyle/>
          <a:p>
            <a:pPr algn="ctr">
              <a:lnSpc>
                <a:spcPct val="150000"/>
              </a:lnSpc>
            </a:pPr>
            <a:endParaRPr lang="en-US" sz="1600" b="1" dirty="0" smtClean="0">
              <a:solidFill>
                <a:schemeClr val="accent2"/>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v"/>
            </a:pPr>
            <a:r>
              <a:rPr lang="en-US" sz="1600" dirty="0"/>
              <a:t> </a:t>
            </a:r>
            <a:r>
              <a:rPr lang="en-US" sz="1600" b="1" dirty="0">
                <a:latin typeface="Times New Roman" panose="02020603050405020304" pitchFamily="18" charset="0"/>
                <a:cs typeface="Times New Roman" panose="02020603050405020304" pitchFamily="18" charset="0"/>
              </a:rPr>
              <a:t>A final evaluation report. In particular, they can be incorporated into any evaluation summary documents made available to relevant users.</a:t>
            </a:r>
          </a:p>
          <a:p>
            <a:pPr algn="just"/>
            <a:endParaRPr lang="en-US" sz="1600" b="1"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v"/>
            </a:pPr>
            <a:r>
              <a:rPr lang="en-US" sz="1600" b="1" dirty="0">
                <a:latin typeface="Times New Roman" panose="02020603050405020304" pitchFamily="18" charset="0"/>
                <a:cs typeface="Times New Roman" panose="02020603050405020304" pitchFamily="18" charset="0"/>
              </a:rPr>
              <a:t> The Evaluation brief template and guidance contains a specific section for the presentation of lessons learned, when required.</a:t>
            </a:r>
          </a:p>
          <a:p>
            <a:pPr algn="just"/>
            <a:endParaRPr lang="en-US" sz="1600" b="1"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v"/>
            </a:pPr>
            <a:r>
              <a:rPr lang="en-US" sz="1600" b="1" dirty="0">
                <a:latin typeface="Times New Roman" panose="02020603050405020304" pitchFamily="18" charset="0"/>
                <a:cs typeface="Times New Roman" panose="02020603050405020304" pitchFamily="18" charset="0"/>
              </a:rPr>
              <a:t>In some cases, lessons learned may be of particular interest to relevant thematic specialists for their further dissemination and applicability to other similar interventions.</a:t>
            </a:r>
          </a:p>
          <a:p>
            <a:pPr algn="just"/>
            <a:endParaRPr lang="en-US" sz="1600" b="1"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v"/>
            </a:pPr>
            <a:r>
              <a:rPr lang="en-US" sz="1600" b="1" dirty="0">
                <a:latin typeface="Times New Roman" panose="02020603050405020304" pitchFamily="18" charset="0"/>
                <a:cs typeface="Times New Roman" panose="02020603050405020304" pitchFamily="18" charset="0"/>
              </a:rPr>
              <a:t> The “use” of lessons learned is particularly critical in the development of new interventions, at the project or program level, as well as in the development of strong strategic and policy guidance to a particular area of work. </a:t>
            </a:r>
          </a:p>
          <a:p>
            <a:pPr algn="just"/>
            <a:endParaRPr lang="en-US" sz="1600" b="1"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v"/>
            </a:pPr>
            <a:r>
              <a:rPr lang="en-US" sz="1600" b="1" dirty="0">
                <a:latin typeface="Times New Roman" panose="02020603050405020304" pitchFamily="18" charset="0"/>
                <a:cs typeface="Times New Roman" panose="02020603050405020304" pitchFamily="18" charset="0"/>
              </a:rPr>
              <a:t>Therefore, evaluation managers should carefully consider with whom to share lessons learned and identified good practices, in order to best incorporate them into future </a:t>
            </a:r>
          </a:p>
          <a:p>
            <a:pPr algn="just">
              <a:lnSpc>
                <a:spcPct val="150000"/>
              </a:lnSpc>
            </a:pPr>
            <a:endParaRPr lang="en-US" sz="1600" b="1" dirty="0">
              <a:latin typeface="Times New Roman" panose="02020603050405020304" pitchFamily="18" charset="0"/>
              <a:cs typeface="Times New Roman" panose="02020603050405020304" pitchFamily="18" charset="0"/>
            </a:endParaRPr>
          </a:p>
          <a:p>
            <a:pPr algn="just">
              <a:lnSpc>
                <a:spcPct val="150000"/>
              </a:lnSpc>
            </a:pPr>
            <a:endParaRPr lang="en-US" sz="1600" b="1" dirty="0">
              <a:latin typeface="Times New Roman" panose="02020603050405020304" pitchFamily="18" charset="0"/>
              <a:cs typeface="Times New Roman" panose="02020603050405020304" pitchFamily="18" charset="0"/>
            </a:endParaRPr>
          </a:p>
          <a:p>
            <a:pPr algn="ctr">
              <a:lnSpc>
                <a:spcPct val="150000"/>
              </a:lnSpc>
            </a:pPr>
            <a:endParaRPr lang="en-US" sz="2000" b="1" dirty="0" smtClean="0">
              <a:solidFill>
                <a:schemeClr val="accent2"/>
              </a:solidFill>
              <a:latin typeface="Times New Roman" panose="02020603050405020304" pitchFamily="18" charset="0"/>
              <a:cs typeface="Times New Roman" panose="02020603050405020304" pitchFamily="18" charset="0"/>
            </a:endParaRPr>
          </a:p>
          <a:p>
            <a:pPr algn="ctr">
              <a:lnSpc>
                <a:spcPct val="150000"/>
              </a:lnSpc>
            </a:pPr>
            <a:endParaRPr lang="en-US" sz="2000" b="1" dirty="0">
              <a:solidFill>
                <a:schemeClr val="accent2"/>
              </a:solidFill>
              <a:latin typeface="Times New Roman" panose="02020603050405020304" pitchFamily="18" charset="0"/>
              <a:cs typeface="Times New Roman" panose="02020603050405020304" pitchFamily="18" charset="0"/>
            </a:endParaRPr>
          </a:p>
          <a:p>
            <a:pPr algn="ctr">
              <a:lnSpc>
                <a:spcPct val="150000"/>
              </a:lnSpc>
            </a:pPr>
            <a:endParaRPr lang="en-US" sz="2000" b="1" dirty="0" smtClean="0">
              <a:solidFill>
                <a:schemeClr val="accent2"/>
              </a:solidFill>
              <a:latin typeface="Times New Roman" panose="02020603050405020304" pitchFamily="18" charset="0"/>
              <a:cs typeface="Times New Roman" panose="02020603050405020304" pitchFamily="18" charset="0"/>
            </a:endParaRPr>
          </a:p>
          <a:p>
            <a:pPr algn="ctr">
              <a:lnSpc>
                <a:spcPct val="150000"/>
              </a:lnSpc>
            </a:pPr>
            <a:endParaRPr lang="en-US" sz="2000" b="1" dirty="0">
              <a:solidFill>
                <a:schemeClr val="accent2"/>
              </a:solidFill>
              <a:latin typeface="Times New Roman" panose="02020603050405020304" pitchFamily="18" charset="0"/>
              <a:cs typeface="Times New Roman" panose="02020603050405020304" pitchFamily="18" charset="0"/>
            </a:endParaRPr>
          </a:p>
          <a:p>
            <a:pPr algn="ctr">
              <a:lnSpc>
                <a:spcPct val="150000"/>
              </a:lnSpc>
            </a:pPr>
            <a:r>
              <a:rPr lang="en-US" sz="2000" b="1" dirty="0" smtClean="0">
                <a:solidFill>
                  <a:schemeClr val="accent2"/>
                </a:solidFill>
                <a:latin typeface="Times New Roman" panose="02020603050405020304" pitchFamily="18" charset="0"/>
                <a:cs typeface="Times New Roman" panose="02020603050405020304" pitchFamily="18" charset="0"/>
              </a:rPr>
              <a:t> </a:t>
            </a:r>
            <a:r>
              <a:rPr lang="en-US" sz="2000" b="1" dirty="0">
                <a:solidFill>
                  <a:schemeClr val="accent2"/>
                </a:solidFill>
                <a:latin typeface="Times New Roman" panose="02020603050405020304" pitchFamily="18" charset="0"/>
                <a:cs typeface="Times New Roman" panose="02020603050405020304" pitchFamily="18" charset="0"/>
              </a:rPr>
              <a:t> </a:t>
            </a:r>
            <a:endParaRPr lang="fr-FR" sz="2000" b="1" dirty="0">
              <a:solidFill>
                <a:schemeClr val="accent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4899000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endParaRPr lang="en-US"/>
          </a:p>
        </p:txBody>
      </p:sp>
      <p:sp>
        <p:nvSpPr>
          <p:cNvPr id="3" name="Slide Number Placeholder 2"/>
          <p:cNvSpPr>
            <a:spLocks noGrp="1"/>
          </p:cNvSpPr>
          <p:nvPr>
            <p:ph type="sldNum" sz="quarter" idx="12"/>
          </p:nvPr>
        </p:nvSpPr>
        <p:spPr/>
        <p:txBody>
          <a:bodyPr/>
          <a:lstStyle/>
          <a:p>
            <a:fld id="{FDED41F8-FC0F-4085-8150-313B6CF05213}" type="slidenum">
              <a:rPr lang="en-US" smtClean="0"/>
              <a:t>22</a:t>
            </a:fld>
            <a:endParaRPr lang="en-US"/>
          </a:p>
        </p:txBody>
      </p:sp>
      <p:sp>
        <p:nvSpPr>
          <p:cNvPr id="4" name="Rectangle 3"/>
          <p:cNvSpPr/>
          <p:nvPr/>
        </p:nvSpPr>
        <p:spPr>
          <a:xfrm>
            <a:off x="3048000" y="405096"/>
            <a:ext cx="6096000" cy="6047809"/>
          </a:xfrm>
          <a:prstGeom prst="rect">
            <a:avLst/>
          </a:prstGeom>
        </p:spPr>
        <p:txBody>
          <a:bodyPr>
            <a:spAutoFit/>
          </a:bodyPr>
          <a:lstStyle/>
          <a:p>
            <a:pPr algn="ctr">
              <a:lnSpc>
                <a:spcPct val="150000"/>
              </a:lnSpc>
            </a:pPr>
            <a:r>
              <a:rPr lang="en-US" sz="2000" b="1" dirty="0">
                <a:solidFill>
                  <a:schemeClr val="accent2"/>
                </a:solidFill>
                <a:latin typeface="Times New Roman" panose="02020603050405020304" pitchFamily="18" charset="0"/>
                <a:cs typeface="Times New Roman" panose="02020603050405020304" pitchFamily="18" charset="0"/>
              </a:rPr>
              <a:t>Incorporating cross-cutting themes in evaluation</a:t>
            </a:r>
          </a:p>
          <a:p>
            <a:pPr algn="ctr">
              <a:lnSpc>
                <a:spcPct val="150000"/>
              </a:lnSpc>
            </a:pPr>
            <a:endParaRPr lang="en-US" sz="2000" b="1" dirty="0">
              <a:solidFill>
                <a:schemeClr val="accent2"/>
              </a:solidFill>
              <a:latin typeface="Times New Roman" panose="02020603050405020304" pitchFamily="18" charset="0"/>
              <a:cs typeface="Times New Roman" panose="02020603050405020304" pitchFamily="18" charset="0"/>
            </a:endParaRPr>
          </a:p>
          <a:p>
            <a:pPr marL="285750" indent="-285750" algn="just">
              <a:lnSpc>
                <a:spcPct val="150000"/>
              </a:lnSpc>
              <a:buFont typeface="Wingdings" panose="05000000000000000000" pitchFamily="2" charset="2"/>
              <a:buChar char="Ø"/>
            </a:pPr>
            <a:r>
              <a:rPr lang="en-US" b="1" dirty="0">
                <a:solidFill>
                  <a:srgbClr val="00B050"/>
                </a:solidFill>
                <a:latin typeface="Times New Roman" panose="02020603050405020304" pitchFamily="18" charset="0"/>
                <a:cs typeface="Times New Roman" panose="02020603050405020304" pitchFamily="18" charset="0"/>
              </a:rPr>
              <a:t>Cross-cutting themes </a:t>
            </a:r>
            <a:r>
              <a:rPr lang="en-US" b="1" dirty="0">
                <a:latin typeface="Times New Roman" panose="02020603050405020304" pitchFamily="18" charset="0"/>
                <a:cs typeface="Times New Roman" panose="02020603050405020304" pitchFamily="18" charset="0"/>
              </a:rPr>
              <a:t>can be defined as additional considerations or areas that intersect with an intervention, or that can be easily integrated into it, without losing focus on the main goals of the intervention. Mainstreaming a cross-cutting theme is generally understood as a strategy to make the specific theme, given its importance, an integral dimension of the organization’s design, implementation and M&amp;E of policies and interventions. The inclusion of themes can evolve over time and new themes can be added; they are not necessarily the same for all organizations and not all may be relevant to be considered in an intervention.</a:t>
            </a:r>
            <a:r>
              <a:rPr lang="en-US" sz="2000" b="1" dirty="0">
                <a:solidFill>
                  <a:schemeClr val="accent2"/>
                </a:solidFill>
                <a:latin typeface="Times New Roman" panose="02020603050405020304" pitchFamily="18" charset="0"/>
                <a:cs typeface="Times New Roman" panose="02020603050405020304" pitchFamily="18" charset="0"/>
              </a:rPr>
              <a:t> </a:t>
            </a:r>
            <a:endParaRPr lang="fr-FR" dirty="0"/>
          </a:p>
        </p:txBody>
      </p:sp>
    </p:spTree>
    <p:extLst>
      <p:ext uri="{BB962C8B-B14F-4D97-AF65-F5344CB8AC3E}">
        <p14:creationId xmlns:p14="http://schemas.microsoft.com/office/powerpoint/2010/main" val="7061883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47685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654943" y="533330"/>
            <a:ext cx="3267424" cy="5907194"/>
          </a:xfrm>
          <a:prstGeom prst="rect">
            <a:avLst/>
          </a:prstGeom>
        </p:spPr>
      </p:pic>
      <p:sp>
        <p:nvSpPr>
          <p:cNvPr id="6" name="Zone de texte 5"/>
          <p:cNvSpPr txBox="1"/>
          <p:nvPr/>
        </p:nvSpPr>
        <p:spPr>
          <a:xfrm>
            <a:off x="265430" y="1739265"/>
            <a:ext cx="7998460" cy="398780"/>
          </a:xfrm>
          <a:prstGeom prst="rect">
            <a:avLst/>
          </a:prstGeom>
          <a:noFill/>
        </p:spPr>
        <p:txBody>
          <a:bodyPr wrap="square" rtlCol="0">
            <a:spAutoFit/>
          </a:bodyPr>
          <a:lstStyle/>
          <a:p>
            <a:r>
              <a:rPr lang="fr-FR" altLang="en-US" sz="2000" b="1">
                <a:gradFill>
                  <a:gsLst>
                    <a:gs pos="0">
                      <a:srgbClr val="14CD68"/>
                    </a:gs>
                    <a:gs pos="100000">
                      <a:srgbClr val="035C7D"/>
                    </a:gs>
                  </a:gsLst>
                  <a:lin scaled="0"/>
                </a:gradFill>
              </a:rPr>
              <a:t> </a:t>
            </a:r>
            <a:endParaRPr lang="fr-FR" altLang="en-US" sz="2000" b="1">
              <a:solidFill>
                <a:schemeClr val="tx1"/>
              </a:solidFill>
              <a:latin typeface="Times New Roman" panose="02020603050405020304" charset="0"/>
              <a:cs typeface="Times New Roman" panose="02020603050405020304" charset="0"/>
            </a:endParaRPr>
          </a:p>
        </p:txBody>
      </p:sp>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8" name="Espace réservé du numéro de diapositive 7"/>
          <p:cNvSpPr>
            <a:spLocks noGrp="1"/>
          </p:cNvSpPr>
          <p:nvPr>
            <p:ph type="sldNum" sz="quarter" idx="12"/>
          </p:nvPr>
        </p:nvSpPr>
        <p:spPr/>
        <p:txBody>
          <a:bodyPr/>
          <a:lstStyle/>
          <a:p>
            <a:fld id="{FDED41F8-FC0F-4085-8150-313B6CF05213}" type="slidenum">
              <a:rPr lang="en-US" smtClean="0"/>
              <a:t>23</a:t>
            </a:fld>
            <a:endParaRPr lang="en-US"/>
          </a:p>
        </p:txBody>
      </p:sp>
      <p:sp>
        <p:nvSpPr>
          <p:cNvPr id="13" name="Espace réservé du pied de page 12"/>
          <p:cNvSpPr>
            <a:spLocks noGrp="1"/>
          </p:cNvSpPr>
          <p:nvPr>
            <p:ph type="ftr" sz="quarter" idx="11"/>
          </p:nvPr>
        </p:nvSpPr>
        <p:spPr/>
        <p:txBody>
          <a:bodyPr/>
          <a:lstStyle/>
          <a:p>
            <a:endParaRPr lang="en-US"/>
          </a:p>
        </p:txBody>
      </p:sp>
      <p:sp>
        <p:nvSpPr>
          <p:cNvPr id="52231" name="object 7"/>
          <p:cNvSpPr/>
          <p:nvPr/>
        </p:nvSpPr>
        <p:spPr>
          <a:xfrm>
            <a:off x="584835" y="1551940"/>
            <a:ext cx="7454900" cy="4232910"/>
          </a:xfrm>
          <a:prstGeom prst="rect">
            <a:avLst/>
          </a:prstGeom>
          <a:blipFill rotWithShape="1">
            <a:blip r:embed="rId8"/>
            <a:stretch>
              <a:fillRect/>
            </a:stretch>
          </a:blipFill>
          <a:ln w="9525">
            <a:noFill/>
          </a:ln>
        </p:spPr>
        <p:txBody>
          <a:bodyPr lIns="0" tIns="0" rIns="0" bIns="0"/>
          <a:lstStyle/>
          <a:p>
            <a:endParaRPr lang="fr-FR" altLang="fr-FR" dirty="0">
              <a:latin typeface="Calibri" panose="020F0502020204030204" charset="0"/>
            </a:endParaRPr>
          </a:p>
        </p:txBody>
      </p:sp>
      <p:pic>
        <p:nvPicPr>
          <p:cNvPr id="15" name="Picture 1"/>
          <p:cNvPicPr>
            <a:picLocks noChangeAspect="1"/>
          </p:cNvPicPr>
          <p:nvPr/>
        </p:nvPicPr>
        <p:blipFill>
          <a:blip r:embed="rId9"/>
          <a:stretch>
            <a:fillRect/>
          </a:stretch>
        </p:blipFill>
        <p:spPr>
          <a:xfrm>
            <a:off x="131040" y="5503264"/>
            <a:ext cx="1222425" cy="1096206"/>
          </a:xfrm>
          <a:prstGeom prst="rect">
            <a:avLst/>
          </a:prstGeom>
        </p:spPr>
      </p:pic>
      <p:sp>
        <p:nvSpPr>
          <p:cNvPr id="2" name="Rectangle 1"/>
          <p:cNvSpPr/>
          <p:nvPr/>
        </p:nvSpPr>
        <p:spPr>
          <a:xfrm>
            <a:off x="130615" y="399527"/>
            <a:ext cx="1842118" cy="461665"/>
          </a:xfrm>
          <a:prstGeom prst="rect">
            <a:avLst/>
          </a:prstGeom>
        </p:spPr>
        <p:txBody>
          <a:bodyPr wrap="square">
            <a:spAutoFit/>
          </a:bodyPr>
          <a:lstStyle/>
          <a:p>
            <a:pPr algn="ctr"/>
            <a:r>
              <a:rPr lang="fr-FR" altLang="en-US" sz="2400" b="1" dirty="0" smtClean="0">
                <a:solidFill>
                  <a:schemeClr val="bg1"/>
                </a:solidFill>
                <a:latin typeface="Tajawal Medium" panose="00000600000000000000" pitchFamily="2" charset="-78"/>
                <a:cs typeface="Tajawal Medium" panose="00000600000000000000" pitchFamily="2" charset="-78"/>
                <a:sym typeface="+mn-ea"/>
              </a:rPr>
              <a:t>Lecture9</a:t>
            </a:r>
            <a:endParaRPr lang="en-US" sz="2400" b="1" dirty="0">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34776</TotalTime>
  <Words>4311</Words>
  <Application>Microsoft Office PowerPoint</Application>
  <PresentationFormat>Widescreen</PresentationFormat>
  <Paragraphs>323</Paragraphs>
  <Slides>23</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23</vt:i4>
      </vt:variant>
    </vt:vector>
  </HeadingPairs>
  <TitlesOfParts>
    <vt:vector size="31" baseType="lpstr">
      <vt:lpstr>Arial</vt:lpstr>
      <vt:lpstr>Calibri</vt:lpstr>
      <vt:lpstr>Calibri Light</vt:lpstr>
      <vt:lpstr>Tajawal Medium</vt:lpstr>
      <vt:lpstr>Times New Roman</vt:lpstr>
      <vt:lpstr>Trebuchet MS</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Dhouha</cp:lastModifiedBy>
  <cp:revision>467</cp:revision>
  <dcterms:created xsi:type="dcterms:W3CDTF">2021-08-03T13:03:00Z</dcterms:created>
  <dcterms:modified xsi:type="dcterms:W3CDTF">2022-12-21T04:33:56Z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352AFC1A6749434A997FC3A80215F5BD</vt:lpwstr>
  </property>
  <property fmtid="{D5CDD505-2E9C-101B-9397-08002B2CF9AE}" pid="3" name="KSOProductBuildVer">
    <vt:lpwstr>1036-11.2.0.11341</vt:lpwstr>
  </property>
</Properties>
</file>