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media/image2.jpeg" ContentType="image/jpeg"/>
  <Override PartName="/ppt/media/image3.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69" name="Shape 469"/>
          <p:cNvSpPr/>
          <p:nvPr>
            <p:ph type="sldImg"/>
          </p:nvPr>
        </p:nvSpPr>
        <p:spPr>
          <a:xfrm>
            <a:off x="1143000" y="685800"/>
            <a:ext cx="4572000" cy="3429000"/>
          </a:xfrm>
          <a:prstGeom prst="rect">
            <a:avLst/>
          </a:prstGeom>
        </p:spPr>
        <p:txBody>
          <a:bodyPr/>
          <a:lstStyle/>
          <a:p>
            <a:pPr/>
          </a:p>
        </p:txBody>
      </p:sp>
      <p:sp>
        <p:nvSpPr>
          <p:cNvPr id="470" name="Shape 47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9" Type="http://schemas.openxmlformats.org/officeDocument/2006/relationships/image" Target="../media/image12.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15.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8" Type="http://schemas.openxmlformats.org/officeDocument/2006/relationships/image" Target="../media/image19.png"/><Relationship Id="rId9" Type="http://schemas.openxmlformats.org/officeDocument/2006/relationships/image" Target="../media/image20.png"/><Relationship Id="rId10" Type="http://schemas.openxmlformats.org/officeDocument/2006/relationships/image" Target="../media/image21.png"/><Relationship Id="rId11" Type="http://schemas.openxmlformats.org/officeDocument/2006/relationships/image" Target="../media/image22.png"/><Relationship Id="rId12" Type="http://schemas.openxmlformats.org/officeDocument/2006/relationships/image" Target="../media/image23.png"/><Relationship Id="rId13" Type="http://schemas.openxmlformats.org/officeDocument/2006/relationships/image" Target="../media/image24.png"/><Relationship Id="rId14" Type="http://schemas.openxmlformats.org/officeDocument/2006/relationships/image" Target="../media/image25.png"/><Relationship Id="rId15" Type="http://schemas.openxmlformats.org/officeDocument/2006/relationships/image" Target="../media/image26.png"/><Relationship Id="rId16" Type="http://schemas.openxmlformats.org/officeDocument/2006/relationships/image" Target="../media/image27.png"/><Relationship Id="rId17" Type="http://schemas.openxmlformats.org/officeDocument/2006/relationships/image" Target="../media/image28.png"/><Relationship Id="rId18" Type="http://schemas.openxmlformats.org/officeDocument/2006/relationships/image" Target="../media/image29.png"/><Relationship Id="rId19" Type="http://schemas.openxmlformats.org/officeDocument/2006/relationships/image" Target="../media/image30.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3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2.png"/><Relationship Id="rId6" Type="http://schemas.openxmlformats.org/officeDocument/2006/relationships/image" Target="../media/image14.png"/><Relationship Id="rId7" Type="http://schemas.openxmlformats.org/officeDocument/2006/relationships/image" Target="../media/image33.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3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6.png"/><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39.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3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0.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41.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2.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41.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3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sp>
        <p:nvSpPr>
          <p:cNvPr id="34" name="Rectangle: Rounded Corners 33"/>
          <p:cNvSpPr/>
          <p:nvPr/>
        </p:nvSpPr>
        <p:spPr>
          <a:xfrm>
            <a:off x="2303553" y="4456585"/>
            <a:ext cx="8174667" cy="1259887"/>
          </a:xfrm>
          <a:prstGeom prst="roundRect">
            <a:avLst>
              <a:gd name="adj" fmla="val 9132"/>
            </a:avLst>
          </a:prstGeom>
          <a:solidFill>
            <a:srgbClr val="FFFFFF"/>
          </a:solidFill>
          <a:ln w="12700">
            <a:solidFill>
              <a:srgbClr val="8E5A6D"/>
            </a:solidFill>
            <a:miter/>
          </a:ln>
          <a:extLst>
            <a:ext uri="{C572A759-6A51-4108-AA02-DFA0A04FC94B}">
              <ma14:wrappingTextBoxFlag xmlns:ma14="http://schemas.microsoft.com/office/mac/drawingml/2011/main" val="1"/>
            </a:ext>
          </a:extLst>
        </p:spPr>
        <p:txBody>
          <a:bodyPr lIns="45719" rIns="45719" anchor="ctr"/>
          <a:lstStyle/>
          <a:p>
            <a:pPr algn="ctr">
              <a:defRPr sz="3300">
                <a:latin typeface="Bodoni SvtyTwo ITC TT-Book"/>
                <a:ea typeface="Bodoni SvtyTwo ITC TT-Book"/>
                <a:cs typeface="Bodoni SvtyTwo ITC TT-Book"/>
                <a:sym typeface="Bodoni SvtyTwo ITC TT-Book"/>
              </a:defRPr>
            </a:pPr>
            <a:r>
              <a:t> Lecture 5:</a:t>
            </a:r>
          </a:p>
          <a:p>
            <a:pPr algn="ctr">
              <a:defRPr sz="4000">
                <a:latin typeface="Bodoni SvtyTwo ITC TT-Book"/>
                <a:ea typeface="Bodoni SvtyTwo ITC TT-Book"/>
                <a:cs typeface="Bodoni SvtyTwo ITC TT-Book"/>
                <a:sym typeface="Bodoni SvtyTwo ITC TT-Book"/>
              </a:defRPr>
            </a:pPr>
            <a:r>
              <a:rPr sz="2900"/>
              <a:t>Developing Project Deliverable Quality Plan </a:t>
            </a:r>
            <a:r>
              <a:t> (PDQP)</a:t>
            </a:r>
          </a:p>
        </p:txBody>
      </p:sp>
      <p:pic>
        <p:nvPicPr>
          <p:cNvPr id="35"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6"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7"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8" name="TextBox 45"/>
          <p:cNvSpPr txBox="1"/>
          <p:nvPr/>
        </p:nvSpPr>
        <p:spPr>
          <a:xfrm>
            <a:off x="6646172" y="4135707"/>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9"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6"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5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5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57"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5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59" name="Title Text Title Text" descr="Title Text Title Text"/>
          <p:cNvPicPr>
            <a:picLocks noChangeAspect="0"/>
          </p:cNvPicPr>
          <p:nvPr/>
        </p:nvPicPr>
        <p:blipFill>
          <a:blip r:embed="rId5">
            <a:extLst/>
          </a:blip>
          <a:stretch>
            <a:fillRect/>
          </a:stretch>
        </p:blipFill>
        <p:spPr>
          <a:xfrm>
            <a:off x="2326513" y="526664"/>
            <a:ext cx="9122978" cy="1055604"/>
          </a:xfrm>
          <a:prstGeom prst="rect">
            <a:avLst/>
          </a:prstGeom>
          <a:effectLst>
            <a:outerShdw sx="100000" sy="100000" kx="0" ky="0" algn="b" rotWithShape="0" blurRad="190500" dist="101600" dir="5400000">
              <a:srgbClr val="941751"/>
            </a:outerShdw>
          </a:effectLst>
        </p:spPr>
      </p:pic>
      <p:pic>
        <p:nvPicPr>
          <p:cNvPr id="60" name="Title Text Title Text" descr="Title Text Title Text"/>
          <p:cNvPicPr>
            <a:picLocks noChangeAspect="0"/>
          </p:cNvPicPr>
          <p:nvPr/>
        </p:nvPicPr>
        <p:blipFill>
          <a:blip r:embed="rId6">
            <a:extLst/>
          </a:blip>
          <a:stretch>
            <a:fillRect/>
          </a:stretch>
        </p:blipFill>
        <p:spPr>
          <a:xfrm>
            <a:off x="6743321" y="1621755"/>
            <a:ext cx="5054857" cy="750672"/>
          </a:xfrm>
          <a:prstGeom prst="rect">
            <a:avLst/>
          </a:prstGeom>
          <a:effectLst>
            <a:outerShdw sx="100000" sy="100000" kx="0" ky="0" algn="b" rotWithShape="0" blurRad="190500" dist="101600" dir="5400000">
              <a:srgbClr val="941751"/>
            </a:outerShdw>
          </a:effectLst>
        </p:spPr>
      </p:pic>
      <p:pic>
        <p:nvPicPr>
          <p:cNvPr id="61" name="Body Level One… Body Level OneBody Level TwoBody Level ThreeBody Level FourBody Level Five" descr="Body Level One… Body Level OneBody Level TwoBody Level ThreeBody Level FourBody Level Five"/>
          <p:cNvPicPr>
            <a:picLocks noChangeAspect="0"/>
          </p:cNvPicPr>
          <p:nvPr/>
        </p:nvPicPr>
        <p:blipFill>
          <a:blip r:embed="rId7">
            <a:extLst/>
          </a:blip>
          <a:stretch>
            <a:fillRect/>
          </a:stretch>
        </p:blipFill>
        <p:spPr>
          <a:xfrm>
            <a:off x="6507950" y="2596307"/>
            <a:ext cx="5525599" cy="3744480"/>
          </a:xfrm>
          <a:prstGeom prst="rect">
            <a:avLst/>
          </a:prstGeom>
          <a:effectLst>
            <a:outerShdw sx="100000" sy="100000" kx="0" ky="0" algn="b" rotWithShape="0" blurRad="190500" dist="101600" dir="5400000">
              <a:schemeClr val="accent5">
                <a:alpha val="49461"/>
              </a:schemeClr>
            </a:outerShdw>
          </a:effectLst>
        </p:spPr>
      </p:pic>
      <p:pic>
        <p:nvPicPr>
          <p:cNvPr id="62" name="Title Text Title Text" descr="Title Text Title Text"/>
          <p:cNvPicPr>
            <a:picLocks noChangeAspect="0"/>
          </p:cNvPicPr>
          <p:nvPr/>
        </p:nvPicPr>
        <p:blipFill>
          <a:blip r:embed="rId8">
            <a:extLst/>
          </a:blip>
          <a:stretch>
            <a:fillRect/>
          </a:stretch>
        </p:blipFill>
        <p:spPr>
          <a:xfrm>
            <a:off x="755877" y="1621755"/>
            <a:ext cx="4783230" cy="750672"/>
          </a:xfrm>
          <a:prstGeom prst="rect">
            <a:avLst/>
          </a:prstGeom>
          <a:effectLst>
            <a:outerShdw sx="100000" sy="100000" kx="0" ky="0" algn="b" rotWithShape="0" blurRad="190500" dist="101600" dir="5400000">
              <a:srgbClr val="941751"/>
            </a:outerShdw>
          </a:effectLst>
        </p:spPr>
      </p:pic>
      <p:pic>
        <p:nvPicPr>
          <p:cNvPr id="63" name="Body Level One… Body Level OneBody Level TwoBody Level ThreeBody Level FourBody Level Five" descr="Body Level One… Body Level OneBody Level TwoBody Level ThreeBody Level FourBody Level Five"/>
          <p:cNvPicPr>
            <a:picLocks noChangeAspect="0"/>
          </p:cNvPicPr>
          <p:nvPr/>
        </p:nvPicPr>
        <p:blipFill>
          <a:blip r:embed="rId9">
            <a:extLst/>
          </a:blip>
          <a:stretch>
            <a:fillRect/>
          </a:stretch>
        </p:blipFill>
        <p:spPr>
          <a:xfrm>
            <a:off x="444968" y="2633285"/>
            <a:ext cx="5054857" cy="3670524"/>
          </a:xfrm>
          <a:prstGeom prst="rect">
            <a:avLst/>
          </a:prstGeom>
          <a:effectLst>
            <a:outerShdw sx="100000" sy="100000" kx="0" ky="0" algn="b" rotWithShape="0" blurRad="190500" dist="101600" dir="5400000">
              <a:schemeClr val="accent5">
                <a:alpha val="49461"/>
              </a:schemeClr>
            </a:outerShdw>
          </a:effectLst>
        </p:spPr>
      </p:pic>
      <p:sp>
        <p:nvSpPr>
          <p:cNvPr id="64" name="Text"/>
          <p:cNvSpPr txBox="1"/>
          <p:nvPr/>
        </p:nvSpPr>
        <p:spPr>
          <a:xfrm>
            <a:off x="11580445" y="6237316"/>
            <a:ext cx="687975" cy="434862"/>
          </a:xfrm>
          <a:prstGeom prst="rect">
            <a:avLst/>
          </a:prstGeom>
          <a:ln w="12700">
            <a:miter lim="400000"/>
          </a:ln>
        </p:spPr>
        <p:txBody>
          <a:bodyPr wrap="none" lIns="45719" rIns="45719" anchor="ctr">
            <a:spAutoFit/>
          </a:bodyPr>
          <a:lstStyle/>
          <a:p>
            <a:pPr>
              <a:defRPr sz="2700">
                <a:solidFill>
                  <a:srgbClr val="941100"/>
                </a:solidFill>
              </a:defRPr>
            </a:pP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7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72" name="TextBox 24" descr="TextBox 24"/>
          <p:cNvPicPr>
            <a:picLocks noChangeAspect="0"/>
          </p:cNvPicPr>
          <p:nvPr/>
        </p:nvPicPr>
        <p:blipFill>
          <a:blip r:embed="rId2">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73"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74"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75"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76"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77"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pic>
        <p:nvPicPr>
          <p:cNvPr id="78" name="HPMQS HPMQS" descr="HPMQS HPMQS"/>
          <p:cNvPicPr>
            <a:picLocks noChangeAspect="0"/>
          </p:cNvPicPr>
          <p:nvPr/>
        </p:nvPicPr>
        <p:blipFill>
          <a:blip r:embed="rId7">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7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8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sp>
        <p:nvSpPr>
          <p:cNvPr id="8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sp>
        <p:nvSpPr>
          <p:cNvPr id="94"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95" name="Picture 18" descr="Picture 18"/>
          <p:cNvPicPr>
            <a:picLocks noChangeAspect="1"/>
          </p:cNvPicPr>
          <p:nvPr/>
        </p:nvPicPr>
        <p:blipFill>
          <a:blip r:embed="rId2">
            <a:extLst/>
          </a:blip>
          <a:stretch>
            <a:fillRect/>
          </a:stretch>
        </p:blipFill>
        <p:spPr>
          <a:xfrm>
            <a:off x="197765" y="-384952"/>
            <a:ext cx="2036259" cy="1800994"/>
          </a:xfrm>
          <a:prstGeom prst="rect">
            <a:avLst/>
          </a:prstGeom>
          <a:ln w="12700">
            <a:miter lim="400000"/>
          </a:ln>
        </p:spPr>
      </p:pic>
      <p:sp>
        <p:nvSpPr>
          <p:cNvPr id="96"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97"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98" name="Graphic 26" descr="Graphic 26"/>
          <p:cNvPicPr>
            <a:picLocks noChangeAspect="1"/>
          </p:cNvPicPr>
          <p:nvPr/>
        </p:nvPicPr>
        <p:blipFill>
          <a:blip r:embed="rId3">
            <a:extLst/>
          </a:blip>
          <a:stretch>
            <a:fillRect/>
          </a:stretch>
        </p:blipFill>
        <p:spPr>
          <a:xfrm>
            <a:off x="232213" y="6146190"/>
            <a:ext cx="2167471" cy="591662"/>
          </a:xfrm>
          <a:prstGeom prst="rect">
            <a:avLst/>
          </a:prstGeom>
          <a:ln w="12700">
            <a:miter lim="400000"/>
          </a:ln>
        </p:spPr>
      </p:pic>
      <p:pic>
        <p:nvPicPr>
          <p:cNvPr id="99" name="Graphic 28" descr="Graphic 28"/>
          <p:cNvPicPr>
            <a:picLocks noChangeAspect="1"/>
          </p:cNvPicPr>
          <p:nvPr/>
        </p:nvPicPr>
        <p:blipFill>
          <a:blip r:embed="rId4">
            <a:extLst/>
          </a:blip>
          <a:stretch>
            <a:fillRect/>
          </a:stretch>
        </p:blipFill>
        <p:spPr>
          <a:xfrm>
            <a:off x="9875049" y="6299356"/>
            <a:ext cx="1879650" cy="309234"/>
          </a:xfrm>
          <a:prstGeom prst="rect">
            <a:avLst/>
          </a:prstGeom>
          <a:ln w="12700">
            <a:miter lim="400000"/>
          </a:ln>
        </p:spPr>
      </p:pic>
      <p:sp>
        <p:nvSpPr>
          <p:cNvPr id="100"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101" name="1-validated  Business Pain points 1-validated  Business Pain points" descr="1-validated  Business Pain points 1-validated  Business Pain points"/>
          <p:cNvPicPr>
            <a:picLocks noChangeAspect="0"/>
          </p:cNvPicPr>
          <p:nvPr/>
        </p:nvPicPr>
        <p:blipFill>
          <a:blip r:embed="rId5">
            <a:extLst/>
          </a:blip>
          <a:stretch>
            <a:fillRect/>
          </a:stretch>
        </p:blipFill>
        <p:spPr>
          <a:xfrm>
            <a:off x="3854758" y="928121"/>
            <a:ext cx="3393612" cy="937257"/>
          </a:xfrm>
          <a:prstGeom prst="rect">
            <a:avLst/>
          </a:prstGeom>
          <a:effectLst>
            <a:outerShdw sx="100000" sy="100000" kx="0" ky="0" algn="b" rotWithShape="0" blurRad="190500" dist="12700" dir="5400000">
              <a:srgbClr val="000000"/>
            </a:outerShdw>
          </a:effectLst>
        </p:spPr>
      </p:pic>
      <p:pic>
        <p:nvPicPr>
          <p:cNvPr id="102" name="3—Validated product-Fit planning  3—Validated product-Fit planning " descr="3—Validated product-Fit planning  3—Validated product-Fit planning "/>
          <p:cNvPicPr>
            <a:picLocks noChangeAspect="0"/>
          </p:cNvPicPr>
          <p:nvPr/>
        </p:nvPicPr>
        <p:blipFill>
          <a:blip r:embed="rId6">
            <a:extLst/>
          </a:blip>
          <a:stretch>
            <a:fillRect/>
          </a:stretch>
        </p:blipFill>
        <p:spPr>
          <a:xfrm>
            <a:off x="898594" y="3029588"/>
            <a:ext cx="3047208" cy="1379903"/>
          </a:xfrm>
          <a:prstGeom prst="rect">
            <a:avLst/>
          </a:prstGeom>
          <a:effectLst>
            <a:outerShdw sx="100000" sy="100000" kx="0" ky="0" algn="b" rotWithShape="0" blurRad="190500" dist="12700" dir="5400000">
              <a:srgbClr val="000000"/>
            </a:outerShdw>
          </a:effectLst>
        </p:spPr>
      </p:pic>
      <p:pic>
        <p:nvPicPr>
          <p:cNvPr id="103" name="2—preparation Business -fit solutions 2—preparation Business -fit solutions" descr="2—preparation Business -fit solutions 2—preparation Business -fit solutions"/>
          <p:cNvPicPr>
            <a:picLocks noChangeAspect="0"/>
          </p:cNvPicPr>
          <p:nvPr/>
        </p:nvPicPr>
        <p:blipFill>
          <a:blip r:embed="rId7">
            <a:extLst/>
          </a:blip>
          <a:stretch>
            <a:fillRect/>
          </a:stretch>
        </p:blipFill>
        <p:spPr>
          <a:xfrm>
            <a:off x="1009498" y="1835568"/>
            <a:ext cx="3132138" cy="1208228"/>
          </a:xfrm>
          <a:prstGeom prst="rect">
            <a:avLst/>
          </a:prstGeom>
          <a:effectLst>
            <a:outerShdw sx="100000" sy="100000" kx="0" ky="0" algn="b" rotWithShape="0" blurRad="190500" dist="12700" dir="5400000">
              <a:srgbClr val="000000"/>
            </a:outerShdw>
          </a:effectLst>
        </p:spPr>
      </p:pic>
      <p:pic>
        <p:nvPicPr>
          <p:cNvPr id="104" name="Line Line" descr="Line Line"/>
          <p:cNvPicPr>
            <a:picLocks noChangeAspect="0"/>
          </p:cNvPicPr>
          <p:nvPr/>
        </p:nvPicPr>
        <p:blipFill>
          <a:blip r:embed="rId8">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105" name="Monitoring&amp;Controlling (IV&amp;V) Monitoring&amp;Controlling (IV&amp;V) " descr="Monitoring&amp;Controlling (IV&amp;V) Monitoring&amp;Controlling (IV&amp;V) "/>
          <p:cNvPicPr>
            <a:picLocks noChangeAspect="0"/>
          </p:cNvPicPr>
          <p:nvPr/>
        </p:nvPicPr>
        <p:blipFill>
          <a:blip r:embed="rId9">
            <a:extLst/>
          </a:blip>
          <a:stretch>
            <a:fillRect/>
          </a:stretch>
        </p:blipFill>
        <p:spPr>
          <a:xfrm>
            <a:off x="3236258" y="5323450"/>
            <a:ext cx="6259117"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106" name="Line Line" descr="Line Line"/>
          <p:cNvPicPr>
            <a:picLocks noChangeAspect="0"/>
          </p:cNvPicPr>
          <p:nvPr/>
        </p:nvPicPr>
        <p:blipFill>
          <a:blip r:embed="rId10">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107" name="8.Resultant… 8.Resultant deliverables " descr="8.Resultant… 8.Resultant deliverables "/>
          <p:cNvPicPr>
            <a:picLocks noChangeAspect="0"/>
          </p:cNvPicPr>
          <p:nvPr/>
        </p:nvPicPr>
        <p:blipFill>
          <a:blip r:embed="rId11">
            <a:extLst/>
          </a:blip>
          <a:stretch>
            <a:fillRect/>
          </a:stretch>
        </p:blipFill>
        <p:spPr>
          <a:xfrm>
            <a:off x="8052907" y="3621678"/>
            <a:ext cx="1714700" cy="1454807"/>
          </a:xfrm>
          <a:prstGeom prst="rect">
            <a:avLst/>
          </a:prstGeom>
          <a:effectLst>
            <a:outerShdw sx="100000" sy="100000" kx="0" ky="0" algn="b" rotWithShape="0" blurRad="190500" dist="12700" dir="5400000">
              <a:srgbClr val="000000"/>
            </a:outerShdw>
          </a:effectLst>
        </p:spPr>
      </p:pic>
      <p:pic>
        <p:nvPicPr>
          <p:cNvPr id="108" name="7.producing deliverables 7.producing deliverables  " descr="7.producing deliverables 7.producing deliverables  "/>
          <p:cNvPicPr>
            <a:picLocks noChangeAspect="0"/>
          </p:cNvPicPr>
          <p:nvPr/>
        </p:nvPicPr>
        <p:blipFill>
          <a:blip r:embed="rId12">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109" name="6-Executing  deliverables 6-Executing  deliverables  " descr="6-Executing  deliverables 6-Executing  deliverables  "/>
          <p:cNvPicPr>
            <a:picLocks noChangeAspect="0"/>
          </p:cNvPicPr>
          <p:nvPr/>
        </p:nvPicPr>
        <p:blipFill>
          <a:blip r:embed="rId13">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110" name="5-Planning  deliverables 5-Planning  deliverables  " descr="5-Planning  deliverables 5-Planning  deliverables  "/>
          <p:cNvPicPr>
            <a:picLocks noChangeAspect="0"/>
          </p:cNvPicPr>
          <p:nvPr/>
        </p:nvPicPr>
        <p:blipFill>
          <a:blip r:embed="rId14">
            <a:extLst/>
          </a:blip>
          <a:stretch>
            <a:fillRect/>
          </a:stretch>
        </p:blipFill>
        <p:spPr>
          <a:xfrm>
            <a:off x="3193535" y="3890129"/>
            <a:ext cx="1207692" cy="845499"/>
          </a:xfrm>
          <a:prstGeom prst="rect">
            <a:avLst/>
          </a:prstGeom>
          <a:effectLst>
            <a:outerShdw sx="100000" sy="100000" kx="0" ky="0" algn="b" rotWithShape="0" blurRad="190500" dist="12700" dir="5400000">
              <a:srgbClr val="000000"/>
            </a:outerShdw>
          </a:effectLst>
        </p:spPr>
      </p:pic>
      <p:pic>
        <p:nvPicPr>
          <p:cNvPr id="111"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5">
            <a:extLst/>
          </a:blip>
          <a:stretch>
            <a:fillRect/>
          </a:stretch>
        </p:blipFill>
        <p:spPr>
          <a:xfrm>
            <a:off x="8078241" y="2490121"/>
            <a:ext cx="2566592" cy="1166652"/>
          </a:xfrm>
          <a:prstGeom prst="rect">
            <a:avLst/>
          </a:prstGeom>
          <a:effectLst>
            <a:outerShdw sx="100000" sy="100000" kx="0" ky="0" algn="b" rotWithShape="0" blurRad="190500" dist="12700" dir="5400000">
              <a:srgbClr val="000000"/>
            </a:outerShdw>
          </a:effectLst>
        </p:spPr>
      </p:pic>
      <p:pic>
        <p:nvPicPr>
          <p:cNvPr id="112"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6">
            <a:extLst/>
          </a:blip>
          <a:stretch>
            <a:fillRect/>
          </a:stretch>
        </p:blipFill>
        <p:spPr>
          <a:xfrm>
            <a:off x="7176262" y="1297577"/>
            <a:ext cx="3674965" cy="1264450"/>
          </a:xfrm>
          <a:prstGeom prst="rect">
            <a:avLst/>
          </a:prstGeom>
          <a:effectLst>
            <a:outerShdw sx="100000" sy="100000" kx="0" ky="0" algn="b" rotWithShape="0" blurRad="190500" dist="12700" dir="5400000">
              <a:srgbClr val="000000"/>
            </a:outerShdw>
          </a:effectLst>
        </p:spPr>
      </p:pic>
      <p:sp>
        <p:nvSpPr>
          <p:cNvPr id="113"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114" name="4-Initiating… 4-Initiating project-fit  " descr="4-Initiating… 4-Initiating project-fit  "/>
          <p:cNvPicPr>
            <a:picLocks noChangeAspect="0"/>
          </p:cNvPicPr>
          <p:nvPr/>
        </p:nvPicPr>
        <p:blipFill>
          <a:blip r:embed="rId17">
            <a:extLst/>
          </a:blip>
          <a:stretch>
            <a:fillRect/>
          </a:stretch>
        </p:blipFill>
        <p:spPr>
          <a:xfrm>
            <a:off x="876646" y="4332068"/>
            <a:ext cx="2362593" cy="1208089"/>
          </a:xfrm>
          <a:prstGeom prst="rect">
            <a:avLst/>
          </a:prstGeom>
          <a:effectLst>
            <a:outerShdw sx="100000" sy="100000" kx="0" ky="0" algn="b" rotWithShape="0" blurRad="190500" dist="12700" dir="5400000">
              <a:srgbClr val="000000"/>
            </a:outerShdw>
          </a:effectLst>
        </p:spPr>
      </p:pic>
      <p:pic>
        <p:nvPicPr>
          <p:cNvPr id="115" name="4-HPMQS… 4-HPMQS life cycle " descr="4-HPMQS… 4-HPMQS life cycle "/>
          <p:cNvPicPr>
            <a:picLocks noChangeAspect="0"/>
          </p:cNvPicPr>
          <p:nvPr/>
        </p:nvPicPr>
        <p:blipFill>
          <a:blip r:embed="rId18">
            <a:extLst/>
          </a:blip>
          <a:stretch>
            <a:fillRect/>
          </a:stretch>
        </p:blipFill>
        <p:spPr>
          <a:xfrm>
            <a:off x="4586335" y="2097529"/>
            <a:ext cx="3047207" cy="1192599"/>
          </a:xfrm>
          <a:prstGeom prst="rect">
            <a:avLst/>
          </a:prstGeom>
          <a:effectLst>
            <a:outerShdw sx="100000" sy="100000" kx="0" ky="0" algn="b" rotWithShape="0" blurRad="571500" dist="521211" dir="0">
              <a:srgbClr val="000000">
                <a:alpha val="47071"/>
              </a:srgbClr>
            </a:outerShdw>
          </a:effectLst>
        </p:spPr>
      </p:pic>
      <p:sp>
        <p:nvSpPr>
          <p:cNvPr id="116"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7" name="Deliverables -Fit producing Processes     Deliverables -Fit producing Processes " descr="Deliverables -Fit producing Processes     Deliverables -Fit producing Processes "/>
          <p:cNvPicPr>
            <a:picLocks noChangeAspect="0"/>
          </p:cNvPicPr>
          <p:nvPr/>
        </p:nvPicPr>
        <p:blipFill>
          <a:blip r:embed="rId19">
            <a:extLst/>
          </a:blip>
          <a:stretch>
            <a:fillRect/>
          </a:stretch>
        </p:blipFill>
        <p:spPr>
          <a:xfrm>
            <a:off x="2749602" y="3436068"/>
            <a:ext cx="7232429" cy="2758115"/>
          </a:xfrm>
          <a:prstGeom prst="rect">
            <a:avLst/>
          </a:prstGeom>
        </p:spPr>
      </p:pic>
      <p:sp>
        <p:nvSpPr>
          <p:cNvPr id="11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sp>
        <p:nvSpPr>
          <p:cNvPr id="12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2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27" name="Rectangle: Rounded Corners 22"/>
          <p:cNvSpPr/>
          <p:nvPr/>
        </p:nvSpPr>
        <p:spPr>
          <a:xfrm>
            <a:off x="5837436" y="1133115"/>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28"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2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3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3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3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13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42" name="Picture Placeholder 4"/>
          <p:cNvGrpSpPr/>
          <p:nvPr/>
        </p:nvGrpSpPr>
        <p:grpSpPr>
          <a:xfrm>
            <a:off x="444875" y="1024946"/>
            <a:ext cx="4962147" cy="2495551"/>
            <a:chOff x="0" y="0"/>
            <a:chExt cx="4962145" cy="2495550"/>
          </a:xfrm>
        </p:grpSpPr>
        <p:sp>
          <p:nvSpPr>
            <p:cNvPr id="1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41"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14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4"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45"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146"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147"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14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15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5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5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160"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61"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62"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sp>
        <p:nvSpPr>
          <p:cNvPr id="169"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7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173"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7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7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176" name="TextBox 24" descr="TextBox 24"/>
          <p:cNvPicPr>
            <a:picLocks noChangeAspect="0"/>
          </p:cNvPicPr>
          <p:nvPr/>
        </p:nvPicPr>
        <p:blipFill>
          <a:blip r:embed="rId5">
            <a:extLst/>
          </a:blip>
          <a:stretch>
            <a:fillRect/>
          </a:stretch>
        </p:blipFill>
        <p:spPr>
          <a:xfrm>
            <a:off x="3807879" y="523952"/>
            <a:ext cx="7103638" cy="223774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17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8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81"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82"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83"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184"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a:t>
            </a:r>
          </a:p>
        </p:txBody>
      </p:sp>
      <p:sp>
        <p:nvSpPr>
          <p:cNvPr id="185" name="TextBox 33"/>
          <p:cNvSpPr txBox="1"/>
          <p:nvPr/>
        </p:nvSpPr>
        <p:spPr>
          <a:xfrm>
            <a:off x="3618007" y="1596665"/>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00</a:t>
            </a:r>
          </a:p>
        </p:txBody>
      </p:sp>
      <p:sp>
        <p:nvSpPr>
          <p:cNvPr id="18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87" name="the project golden rule #1… the project golden rule #1T e with more details , the execution time with less failure " descr="the project golden rule #1… the project golden rule #1T e with more details , the execution time with less failure "/>
          <p:cNvPicPr>
            <a:picLocks noChangeAspect="0"/>
          </p:cNvPicPr>
          <p:nvPr/>
        </p:nvPicPr>
        <p:blipFill>
          <a:blip r:embed="rId7">
            <a:extLst/>
          </a:blip>
          <a:stretch>
            <a:fillRect/>
          </a:stretch>
        </p:blipFill>
        <p:spPr>
          <a:xfrm>
            <a:off x="2860319" y="2838845"/>
            <a:ext cx="8602728" cy="3529042"/>
          </a:xfrm>
          <a:prstGeom prst="rect">
            <a:avLst/>
          </a:prstGeom>
          <a:effectLst>
            <a:outerShdw sx="100000" sy="100000" kx="0" ky="0" algn="b" rotWithShape="0" blurRad="190500" dist="114300" dir="5400000">
              <a:srgbClr val="000000">
                <a:alpha val="80208"/>
              </a:srgbClr>
            </a:outerShdw>
          </a:effectLst>
        </p:spPr>
      </p:pic>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4"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195"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96" name="Slide Number"/>
          <p:cNvSpPr txBox="1"/>
          <p:nvPr>
            <p:ph type="sldNum" sz="quarter" idx="2"/>
          </p:nvPr>
        </p:nvSpPr>
        <p:spPr>
          <a:xfrm>
            <a:off x="11556398" y="6309458"/>
            <a:ext cx="451729" cy="434862"/>
          </a:xfrm>
          <a:prstGeom prst="rect">
            <a:avLst/>
          </a:prstGeom>
        </p:spPr>
        <p:txBody>
          <a:bodyPr/>
          <a:lstStyle>
            <a:lvl1pPr algn="l">
              <a:defRPr sz="2700">
                <a:solidFill>
                  <a:srgbClr val="941100"/>
                </a:solidFill>
              </a:defRPr>
            </a:lvl1pPr>
          </a:lstStyle>
          <a:p>
            <a:pPr/>
            <a:fld id="{86CB4B4D-7CA3-9044-876B-883B54F8677D}" type="slidenum"/>
          </a:p>
        </p:txBody>
      </p:sp>
      <p:pic>
        <p:nvPicPr>
          <p:cNvPr id="197"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204"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2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1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1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16"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17"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18"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19"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20" name="Slide Number"/>
          <p:cNvSpPr txBox="1"/>
          <p:nvPr>
            <p:ph type="sldNum" sz="quarter" idx="2"/>
          </p:nvPr>
        </p:nvSpPr>
        <p:spPr>
          <a:xfrm>
            <a:off x="11556398" y="6309458"/>
            <a:ext cx="451729" cy="434862"/>
          </a:xfrm>
          <a:prstGeom prst="rect">
            <a:avLst/>
          </a:prstGeom>
        </p:spPr>
        <p:txBody>
          <a:bodyPr/>
          <a:lstStyle>
            <a:lvl1pPr algn="l">
              <a:defRPr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27"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28"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29"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30"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31"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32"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33"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4"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42"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43"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4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5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4"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55"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56"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57"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58"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59" name="Slide Number"/>
          <p:cNvSpPr txBox="1"/>
          <p:nvPr>
            <p:ph type="sldNum" sz="quarter" idx="2"/>
          </p:nvPr>
        </p:nvSpPr>
        <p:spPr>
          <a:xfrm>
            <a:off x="11556398" y="6309458"/>
            <a:ext cx="451729" cy="434862"/>
          </a:xfrm>
          <a:prstGeom prst="rect">
            <a:avLst/>
          </a:prstGeom>
        </p:spPr>
        <p:txBody>
          <a:bodyPr/>
          <a:lstStyle>
            <a:lvl1pPr algn="l">
              <a:defRPr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66"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67"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6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27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7"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9"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0"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282"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283"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284"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9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9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9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9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9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9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303"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304"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0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spTree>
      <p:nvGrpSpPr>
        <p:cNvPr id="1" name=""/>
        <p:cNvGrpSpPr/>
        <p:nvPr/>
      </p:nvGrpSpPr>
      <p:grpSpPr>
        <a:xfrm>
          <a:off x="0" y="0"/>
          <a:ext cx="0" cy="0"/>
          <a:chOff x="0" y="0"/>
          <a:chExt cx="0" cy="0"/>
        </a:xfrm>
      </p:grpSpPr>
      <p:sp>
        <p:nvSpPr>
          <p:cNvPr id="31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31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1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316"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31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320" name="Group 16"/>
          <p:cNvGrpSpPr/>
          <p:nvPr/>
        </p:nvGrpSpPr>
        <p:grpSpPr>
          <a:xfrm>
            <a:off x="321732" y="-1"/>
            <a:ext cx="2024827" cy="1879601"/>
            <a:chOff x="0" y="0"/>
            <a:chExt cx="2024825" cy="1879600"/>
          </a:xfrm>
        </p:grpSpPr>
        <p:sp>
          <p:nvSpPr>
            <p:cNvPr id="318"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19"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21"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22"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3"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24"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27" name="Rectangle: Rounded Corners 33"/>
          <p:cNvGrpSpPr/>
          <p:nvPr/>
        </p:nvGrpSpPr>
        <p:grpSpPr>
          <a:xfrm>
            <a:off x="6078409" y="5903747"/>
            <a:ext cx="3516609" cy="599441"/>
            <a:chOff x="0" y="-35136"/>
            <a:chExt cx="3516607" cy="599440"/>
          </a:xfrm>
        </p:grpSpPr>
        <p:sp>
          <p:nvSpPr>
            <p:cNvPr id="325"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26"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p>
              <a:pPr algn="ctr">
                <a:defRPr b="1" sz="1700">
                  <a:solidFill>
                    <a:srgbClr val="2D3956"/>
                  </a:solidFill>
                  <a:latin typeface="Tajawal Medium"/>
                  <a:ea typeface="Tajawal Medium"/>
                  <a:cs typeface="Tajawal Medium"/>
                  <a:sym typeface="Tajawal Medium"/>
                </a:defRPr>
              </a:pPr>
              <a:r>
                <a:t>2nd Lec.</a:t>
              </a:r>
            </a:p>
            <a:p>
              <a:pPr algn="ctr">
                <a:defRPr b="1" sz="1700">
                  <a:solidFill>
                    <a:srgbClr val="2D3956"/>
                  </a:solidFill>
                  <a:latin typeface="Tajawal Medium"/>
                  <a:ea typeface="Tajawal Medium"/>
                  <a:cs typeface="Tajawal Medium"/>
                  <a:sym typeface="Tajawal Medium"/>
                </a:defRPr>
              </a:pPr>
              <a:r>
                <a:t>HPMQS Preparation stage</a:t>
              </a:r>
            </a:p>
          </p:txBody>
        </p:sp>
      </p:grpSp>
      <p:pic>
        <p:nvPicPr>
          <p:cNvPr id="328"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29"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30"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31"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332"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33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42" name="Picture Placeholder 4"/>
          <p:cNvGrpSpPr/>
          <p:nvPr/>
        </p:nvGrpSpPr>
        <p:grpSpPr>
          <a:xfrm>
            <a:off x="444875" y="1024946"/>
            <a:ext cx="4962147" cy="2495551"/>
            <a:chOff x="0" y="0"/>
            <a:chExt cx="4962145" cy="2495550"/>
          </a:xfrm>
        </p:grpSpPr>
        <p:sp>
          <p:nvSpPr>
            <p:cNvPr id="34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41"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4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4"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45"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46"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47"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48"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351" name="Picture Placeholder 4"/>
          <p:cNvGrpSpPr/>
          <p:nvPr/>
        </p:nvGrpSpPr>
        <p:grpSpPr>
          <a:xfrm>
            <a:off x="444875" y="1024946"/>
            <a:ext cx="4962147" cy="2495551"/>
            <a:chOff x="0" y="0"/>
            <a:chExt cx="4962145" cy="2495550"/>
          </a:xfrm>
        </p:grpSpPr>
        <p:sp>
          <p:nvSpPr>
            <p:cNvPr id="349"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50"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352"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53"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54"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355"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356"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357"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358"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5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p:spTree>
      <p:nvGrpSpPr>
        <p:cNvPr id="1" name=""/>
        <p:cNvGrpSpPr/>
        <p:nvPr/>
      </p:nvGrpSpPr>
      <p:grpSpPr>
        <a:xfrm>
          <a:off x="0" y="0"/>
          <a:ext cx="0" cy="0"/>
          <a:chOff x="0" y="0"/>
          <a:chExt cx="0" cy="0"/>
        </a:xfrm>
      </p:grpSpPr>
      <p:sp>
        <p:nvSpPr>
          <p:cNvPr id="366"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3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74"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75"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Bodoni SvtyTwo ITC TT-Book"/>
                <a:ea typeface="Bodoni SvtyTwo ITC TT-Book"/>
                <a:cs typeface="Bodoni SvtyTwo ITC TT-Book"/>
                <a:sym typeface="Bodoni SvtyTwo ITC TT-Book"/>
              </a:defRPr>
            </a:lvl1pPr>
            <a:lvl2pPr marL="0" indent="457200" algn="just">
              <a:buSzTx/>
              <a:buNone/>
              <a:defRPr sz="2300">
                <a:latin typeface="Bodoni SvtyTwo ITC TT-Book"/>
                <a:ea typeface="Bodoni SvtyTwo ITC TT-Book"/>
                <a:cs typeface="Bodoni SvtyTwo ITC TT-Book"/>
                <a:sym typeface="Bodoni SvtyTwo ITC TT-Book"/>
              </a:defRPr>
            </a:lvl2pPr>
            <a:lvl3pPr marL="0" indent="914400" algn="just">
              <a:buSzTx/>
              <a:buNone/>
              <a:defRPr sz="2300">
                <a:latin typeface="Bodoni SvtyTwo ITC TT-Book"/>
                <a:ea typeface="Bodoni SvtyTwo ITC TT-Book"/>
                <a:cs typeface="Bodoni SvtyTwo ITC TT-Book"/>
                <a:sym typeface="Bodoni SvtyTwo ITC TT-Book"/>
              </a:defRPr>
            </a:lvl3pPr>
            <a:lvl4pPr marL="0" indent="1371600" algn="just">
              <a:buSzTx/>
              <a:buNone/>
              <a:defRPr sz="2300">
                <a:latin typeface="Bodoni SvtyTwo ITC TT-Book"/>
                <a:ea typeface="Bodoni SvtyTwo ITC TT-Book"/>
                <a:cs typeface="Bodoni SvtyTwo ITC TT-Book"/>
                <a:sym typeface="Bodoni SvtyTwo ITC TT-Book"/>
              </a:defRPr>
            </a:lvl4pPr>
            <a:lvl5pPr marL="0" indent="1828800" algn="just">
              <a:buSzTx/>
              <a:buNone/>
              <a:defRPr sz="23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376"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77" name="Slide Number"/>
          <p:cNvSpPr txBox="1"/>
          <p:nvPr>
            <p:ph type="sldNum" sz="quarter" idx="2"/>
          </p:nvPr>
        </p:nvSpPr>
        <p:spPr>
          <a:xfrm>
            <a:off x="11556398" y="6309458"/>
            <a:ext cx="451729" cy="434862"/>
          </a:xfrm>
          <a:prstGeom prst="rect">
            <a:avLst/>
          </a:prstGeom>
        </p:spPr>
        <p:txBody>
          <a:bodyPr/>
          <a:lstStyle>
            <a:lvl1pPr algn="l">
              <a:defRPr sz="2700">
                <a:solidFill>
                  <a:srgbClr val="941100"/>
                </a:solidFill>
              </a:defRPr>
            </a:lvl1pPr>
          </a:lstStyle>
          <a:p>
            <a:pPr/>
            <a:fld id="{86CB4B4D-7CA3-9044-876B-883B54F8677D}" type="slidenum"/>
          </a:p>
        </p:txBody>
      </p:sp>
      <p:sp>
        <p:nvSpPr>
          <p:cNvPr id="3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7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8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81"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8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83"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391" name="TextBox 24" descr="TextBox 24"/>
          <p:cNvPicPr>
            <a:picLocks noChangeAspect="0"/>
          </p:cNvPicPr>
          <p:nvPr/>
        </p:nvPicPr>
        <p:blipFill>
          <a:blip r:embed="rId2">
            <a:extLst/>
          </a:blip>
          <a:stretch>
            <a:fillRect/>
          </a:stretch>
        </p:blipFill>
        <p:spPr>
          <a:xfrm>
            <a:off x="3325952" y="1296140"/>
            <a:ext cx="5808238" cy="22948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392"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93"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394"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395"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396"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pic>
        <p:nvPicPr>
          <p:cNvPr id="397" name="Oval Callout" descr="Oval Callout"/>
          <p:cNvPicPr>
            <a:picLocks noChangeAspect="0"/>
          </p:cNvPicPr>
          <p:nvPr/>
        </p:nvPicPr>
        <p:blipFill>
          <a:blip r:embed="rId7">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39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39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40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4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8"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0"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411"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12"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413"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414"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415"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423" name="TextBox 24" descr="TextBox 24"/>
          <p:cNvPicPr>
            <a:picLocks noChangeAspect="0"/>
          </p:cNvPicPr>
          <p:nvPr/>
        </p:nvPicPr>
        <p:blipFill>
          <a:blip r:embed="rId2">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424"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25"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426"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427"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428"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pic>
        <p:nvPicPr>
          <p:cNvPr id="429" name="Oval Callout" descr="Oval Callout"/>
          <p:cNvPicPr>
            <a:picLocks noChangeAspect="0"/>
          </p:cNvPicPr>
          <p:nvPr/>
        </p:nvPicPr>
        <p:blipFill>
          <a:blip r:embed="rId7">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430"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43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438"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441" name="Picture Placeholder 4"/>
          <p:cNvGrpSpPr/>
          <p:nvPr/>
        </p:nvGrpSpPr>
        <p:grpSpPr>
          <a:xfrm>
            <a:off x="444875" y="1024946"/>
            <a:ext cx="4962147" cy="2495551"/>
            <a:chOff x="0" y="0"/>
            <a:chExt cx="4962145" cy="2495550"/>
          </a:xfrm>
        </p:grpSpPr>
        <p:sp>
          <p:nvSpPr>
            <p:cNvPr id="439"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440"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442"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43"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44"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445"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446"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4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54"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55"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AppleMyungjo 일반체"/>
                <a:ea typeface="AppleMyungjo 일반체"/>
                <a:cs typeface="AppleMyungjo 일반체"/>
                <a:sym typeface="AppleMyungjo 일반체"/>
              </a:defRPr>
            </a:lvl1pPr>
            <a:lvl2pPr marL="0" indent="457200" algn="just">
              <a:buSzTx/>
              <a:buNone/>
              <a:defRPr sz="2300">
                <a:latin typeface="AppleMyungjo 일반체"/>
                <a:ea typeface="AppleMyungjo 일반체"/>
                <a:cs typeface="AppleMyungjo 일반체"/>
                <a:sym typeface="AppleMyungjo 일반체"/>
              </a:defRPr>
            </a:lvl2pPr>
            <a:lvl3pPr marL="0" indent="914400" algn="just">
              <a:buSzTx/>
              <a:buNone/>
              <a:defRPr sz="2300">
                <a:latin typeface="AppleMyungjo 일반체"/>
                <a:ea typeface="AppleMyungjo 일반체"/>
                <a:cs typeface="AppleMyungjo 일반체"/>
                <a:sym typeface="AppleMyungjo 일반체"/>
              </a:defRPr>
            </a:lvl3pPr>
            <a:lvl4pPr marL="0" indent="1371600" algn="just">
              <a:buSzTx/>
              <a:buNone/>
              <a:defRPr sz="2300">
                <a:latin typeface="AppleMyungjo 일반체"/>
                <a:ea typeface="AppleMyungjo 일반체"/>
                <a:cs typeface="AppleMyungjo 일반체"/>
                <a:sym typeface="AppleMyungjo 일반체"/>
              </a:defRPr>
            </a:lvl4pPr>
            <a:lvl5pPr marL="0" indent="1828800" algn="just">
              <a:buSzTx/>
              <a:buNone/>
              <a:defRPr sz="2300">
                <a:latin typeface="AppleMyungjo 일반체"/>
                <a:ea typeface="AppleMyungjo 일반체"/>
                <a:cs typeface="AppleMyungjo 일반체"/>
                <a:sym typeface="AppleMyungjo 일반체"/>
              </a:defRPr>
            </a:lvl5pPr>
          </a:lstStyle>
          <a:p>
            <a:pPr/>
            <a:r>
              <a:t>Body Level One</a:t>
            </a:r>
          </a:p>
          <a:p>
            <a:pPr lvl="1"/>
            <a:r>
              <a:t>Body Level Two</a:t>
            </a:r>
          </a:p>
          <a:p>
            <a:pPr lvl="2"/>
            <a:r>
              <a:t>Body Level Three</a:t>
            </a:r>
          </a:p>
          <a:p>
            <a:pPr lvl="3"/>
            <a:r>
              <a:t>Body Level Four</a:t>
            </a:r>
          </a:p>
          <a:p>
            <a:pPr lvl="4"/>
            <a:r>
              <a:t>Body Level Five</a:t>
            </a:r>
          </a:p>
        </p:txBody>
      </p:sp>
      <p:sp>
        <p:nvSpPr>
          <p:cNvPr id="456"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457" name="Slide Number"/>
          <p:cNvSpPr txBox="1"/>
          <p:nvPr>
            <p:ph type="sldNum" sz="quarter" idx="2"/>
          </p:nvPr>
        </p:nvSpPr>
        <p:spPr>
          <a:xfrm>
            <a:off x="11556398" y="6309458"/>
            <a:ext cx="451729" cy="434862"/>
          </a:xfrm>
          <a:prstGeom prst="rect">
            <a:avLst/>
          </a:prstGeom>
        </p:spPr>
        <p:txBody>
          <a:bodyPr/>
          <a:lstStyle>
            <a:lvl1pPr algn="l">
              <a:defRPr sz="2700">
                <a:solidFill>
                  <a:srgbClr val="941100"/>
                </a:solidFill>
              </a:defRPr>
            </a:lvl1pPr>
          </a:lstStyle>
          <a:p>
            <a:pPr/>
            <a:fld id="{86CB4B4D-7CA3-9044-876B-883B54F8677D}" type="slidenum"/>
          </a:p>
        </p:txBody>
      </p:sp>
      <p:sp>
        <p:nvSpPr>
          <p:cNvPr id="45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5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6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61"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46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63"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 Id="rId27" Type="http://schemas.openxmlformats.org/officeDocument/2006/relationships/slideLayout" Target="../slideLayouts/slideLayout20.xml"/><Relationship Id="rId28" Type="http://schemas.openxmlformats.org/officeDocument/2006/relationships/slideLayout" Target="../slideLayouts/slideLayout21.xml"/><Relationship Id="rId29" Type="http://schemas.openxmlformats.org/officeDocument/2006/relationships/slideLayout" Target="../slideLayouts/slideLayout22.xml"/><Relationship Id="rId30" Type="http://schemas.openxmlformats.org/officeDocument/2006/relationships/slideLayout" Target="../slideLayouts/slideLayout23.xml"/><Relationship Id="rId31" Type="http://schemas.openxmlformats.org/officeDocument/2006/relationships/slideLayout" Target="../slideLayouts/slideLayout24.xml"/><Relationship Id="rId32" Type="http://schemas.openxmlformats.org/officeDocument/2006/relationships/slideLayout" Target="../slideLayouts/slideLayout25.xml"/><Relationship Id="rId33" Type="http://schemas.openxmlformats.org/officeDocument/2006/relationships/slideLayout" Target="../slideLayouts/slideLayout26.xml"/><Relationship Id="rId34" Type="http://schemas.openxmlformats.org/officeDocument/2006/relationships/slideLayout" Target="../slideLayouts/slideLayout27.xml"/><Relationship Id="rId35" Type="http://schemas.openxmlformats.org/officeDocument/2006/relationships/slideLayout" Target="../slideLayouts/slideLayout28.xml"/><Relationship Id="rId36"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 id="2147483668" r:id="rId27"/>
    <p:sldLayoutId id="2147483669" r:id="rId28"/>
    <p:sldLayoutId id="2147483670" r:id="rId29"/>
    <p:sldLayoutId id="2147483671" r:id="rId30"/>
    <p:sldLayoutId id="2147483672" r:id="rId31"/>
    <p:sldLayoutId id="2147483673" r:id="rId32"/>
    <p:sldLayoutId id="2147483674" r:id="rId33"/>
    <p:sldLayoutId id="2147483675" r:id="rId34"/>
    <p:sldLayoutId id="2147483676" r:id="rId35"/>
    <p:sldLayoutId id="2147483677" r:id="rId36"/>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png"/><Relationship Id="rId3" Type="http://schemas.openxmlformats.org/officeDocument/2006/relationships/image" Target="../media/image43.png"/><Relationship Id="rId4" Type="http://schemas.openxmlformats.org/officeDocument/2006/relationships/image" Target="../media/image2.png"/><Relationship Id="rId5" Type="http://schemas.openxmlformats.org/officeDocument/2006/relationships/image" Target="../media/image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44.png"/><Relationship Id="rId3" Type="http://schemas.openxmlformats.org/officeDocument/2006/relationships/image" Target="../media/image45.png"/><Relationship Id="rId4" Type="http://schemas.openxmlformats.org/officeDocument/2006/relationships/image" Target="../media/image46.png"/><Relationship Id="rId5" Type="http://schemas.openxmlformats.org/officeDocument/2006/relationships/image" Target="../media/image47.png"/><Relationship Id="rId6" Type="http://schemas.openxmlformats.org/officeDocument/2006/relationships/image" Target="../media/image48.png"/><Relationship Id="rId7" Type="http://schemas.openxmlformats.org/officeDocument/2006/relationships/image" Target="../media/image49.png"/><Relationship Id="rId8" Type="http://schemas.openxmlformats.org/officeDocument/2006/relationships/image" Target="../media/image50.png"/><Relationship Id="rId9" Type="http://schemas.openxmlformats.org/officeDocument/2006/relationships/image" Target="../media/image51.png"/><Relationship Id="rId10" Type="http://schemas.openxmlformats.org/officeDocument/2006/relationships/image" Target="../media/image52.png"/><Relationship Id="rId11" Type="http://schemas.openxmlformats.org/officeDocument/2006/relationships/image" Target="../media/image53.png"/><Relationship Id="rId12" Type="http://schemas.openxmlformats.org/officeDocument/2006/relationships/image" Target="../media/image19.png"/><Relationship Id="rId13" Type="http://schemas.openxmlformats.org/officeDocument/2006/relationships/image" Target="../media/image54.png"/><Relationship Id="rId14" Type="http://schemas.openxmlformats.org/officeDocument/2006/relationships/image" Target="../media/image55.png"/><Relationship Id="rId15" Type="http://schemas.openxmlformats.org/officeDocument/2006/relationships/image" Target="../media/image21.png"/><Relationship Id="rId16" Type="http://schemas.openxmlformats.org/officeDocument/2006/relationships/image" Target="../media/image56.png"/><Relationship Id="rId17" Type="http://schemas.openxmlformats.org/officeDocument/2006/relationships/image" Target="../media/image57.png"/><Relationship Id="rId18" Type="http://schemas.openxmlformats.org/officeDocument/2006/relationships/image" Target="../media/image58.png"/><Relationship Id="rId19" Type="http://schemas.openxmlformats.org/officeDocument/2006/relationships/image" Target="../media/image59.png"/><Relationship Id="rId20" Type="http://schemas.openxmlformats.org/officeDocument/2006/relationships/image" Target="../media/image60.png"/><Relationship Id="rId21" Type="http://schemas.openxmlformats.org/officeDocument/2006/relationships/image" Target="../media/image6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62.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63.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6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62.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65.png"/><Relationship Id="rId3" Type="http://schemas.openxmlformats.org/officeDocument/2006/relationships/image" Target="../media/image66.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67.png"/><Relationship Id="rId3" Type="http://schemas.openxmlformats.org/officeDocument/2006/relationships/image" Target="../media/image68.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69.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70.png"/><Relationship Id="rId3" Type="http://schemas.openxmlformats.org/officeDocument/2006/relationships/image" Target="../media/image71.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72.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73.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7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75.png"/><Relationship Id="rId3" Type="http://schemas.openxmlformats.org/officeDocument/2006/relationships/image" Target="../media/image76.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77.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7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476" name="Rectangle: Rounded Corners 24" descr="Rectangle: Rounded Corners 24"/>
          <p:cNvPicPr>
            <a:picLocks noChangeAspect="0"/>
          </p:cNvPicPr>
          <p:nvPr/>
        </p:nvPicPr>
        <p:blipFill>
          <a:blip r:embed="rId3">
            <a:extLst/>
          </a:blip>
          <a:stretch>
            <a:fillRect/>
          </a:stretch>
        </p:blipFill>
        <p:spPr>
          <a:xfrm>
            <a:off x="2337026" y="2237832"/>
            <a:ext cx="4308596" cy="4161838"/>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pic>
        <p:nvPicPr>
          <p:cNvPr id="477"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78"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479"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80" name="Welcome to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to the professional quality track</a:t>
            </a:r>
          </a:p>
        </p:txBody>
      </p:sp>
      <p:sp>
        <p:nvSpPr>
          <p:cNvPr id="48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2" name="Rectangle: Rounded Corners 22"/>
          <p:cNvSpPr/>
          <p:nvPr/>
        </p:nvSpPr>
        <p:spPr>
          <a:xfrm>
            <a:off x="6804363" y="1842596"/>
            <a:ext cx="3732790" cy="404919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lvl1pPr algn="ctr">
              <a:defRPr>
                <a:solidFill>
                  <a:srgbClr val="FFFFFF"/>
                </a:solidFill>
              </a:defRPr>
            </a:lvl1pPr>
          </a:lstStyle>
          <a:p>
            <a:pPr/>
            <a:r>
              <a:t>Now that we have identified a project that is suitable for PFS with PVA, we must confirm that the project performance (TASKS and TEAM) will be compliant with HPMQS by developing PDQP.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4" name="BPP having business ? BPP having business ?" descr="BPP having business ? BPP having business ?"/>
          <p:cNvPicPr>
            <a:picLocks noChangeAspect="0"/>
          </p:cNvPicPr>
          <p:nvPr/>
        </p:nvPicPr>
        <p:blipFill>
          <a:blip r:embed="rId2">
            <a:extLst/>
          </a:blip>
          <a:stretch>
            <a:fillRect/>
          </a:stretch>
        </p:blipFill>
        <p:spPr>
          <a:xfrm>
            <a:off x="4062464" y="839027"/>
            <a:ext cx="1564879" cy="1464059"/>
          </a:xfrm>
          <a:prstGeom prst="rect">
            <a:avLst/>
          </a:prstGeom>
          <a:effectLst>
            <a:outerShdw sx="100000" sy="100000" kx="0" ky="0" algn="b" rotWithShape="0" blurRad="190500" dist="12700" dir="5400000">
              <a:srgbClr val="000000"/>
            </a:outerShdw>
          </a:effectLst>
        </p:spPr>
      </p:pic>
      <p:sp>
        <p:nvSpPr>
          <p:cNvPr id="48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86" name="Image" descr="Image"/>
          <p:cNvPicPr>
            <a:picLocks noChangeAspect="1"/>
          </p:cNvPicPr>
          <p:nvPr/>
        </p:nvPicPr>
        <p:blipFill>
          <a:blip r:embed="rId3">
            <a:extLst/>
          </a:blip>
          <a:srcRect l="0" t="0" r="0" b="21571"/>
          <a:stretch>
            <a:fillRect/>
          </a:stretch>
        </p:blipFill>
        <p:spPr>
          <a:xfrm>
            <a:off x="3594351" y="2818760"/>
            <a:ext cx="4815675" cy="2552788"/>
          </a:xfrm>
          <a:prstGeom prst="rect">
            <a:avLst/>
          </a:prstGeom>
          <a:ln w="12700">
            <a:miter lim="400000"/>
          </a:ln>
          <a:effectLst>
            <a:outerShdw sx="100000" sy="100000" kx="0" ky="0" algn="b" rotWithShape="0" blurRad="254000" dist="127000" dir="16200000">
              <a:srgbClr val="000000">
                <a:alpha val="70000"/>
              </a:srgbClr>
            </a:outerShdw>
          </a:effectLst>
        </p:spPr>
      </p:pic>
      <p:sp>
        <p:nvSpPr>
          <p:cNvPr id="487" name="Line"/>
          <p:cNvSpPr/>
          <p:nvPr/>
        </p:nvSpPr>
        <p:spPr>
          <a:xfrm flipV="1">
            <a:off x="3908902" y="3187471"/>
            <a:ext cx="1" cy="1593593"/>
          </a:xfrm>
          <a:prstGeom prst="line">
            <a:avLst/>
          </a:prstGeom>
          <a:ln w="50800">
            <a:solidFill>
              <a:srgbClr val="000000"/>
            </a:solidFill>
            <a:prstDash val="sysDot"/>
            <a:miter lim="400000"/>
            <a:tailEnd type="triangle"/>
          </a:ln>
        </p:spPr>
        <p:txBody>
          <a:bodyPr lIns="45719" rIns="45719"/>
          <a:lstStyle/>
          <a:p>
            <a:pPr/>
          </a:p>
        </p:txBody>
      </p:sp>
      <p:sp>
        <p:nvSpPr>
          <p:cNvPr id="488" name="Line"/>
          <p:cNvSpPr/>
          <p:nvPr/>
        </p:nvSpPr>
        <p:spPr>
          <a:xfrm flipV="1">
            <a:off x="4336346" y="4185347"/>
            <a:ext cx="1" cy="591662"/>
          </a:xfrm>
          <a:prstGeom prst="line">
            <a:avLst/>
          </a:prstGeom>
          <a:ln w="50800">
            <a:solidFill>
              <a:srgbClr val="000000"/>
            </a:solidFill>
            <a:prstDash val="sysDot"/>
            <a:miter lim="400000"/>
            <a:tailEnd type="triangle"/>
          </a:ln>
        </p:spPr>
        <p:txBody>
          <a:bodyPr lIns="45719" rIns="45719"/>
          <a:lstStyle/>
          <a:p>
            <a:pPr/>
          </a:p>
        </p:txBody>
      </p:sp>
      <p:pic>
        <p:nvPicPr>
          <p:cNvPr id="489" name="3-developing PFS-QP 3-developing PFS-QP" descr="3-developing PFS-QP 3-developing PFS-QP"/>
          <p:cNvPicPr>
            <a:picLocks noChangeAspect="0"/>
          </p:cNvPicPr>
          <p:nvPr/>
        </p:nvPicPr>
        <p:blipFill>
          <a:blip r:embed="rId4">
            <a:extLst/>
          </a:blip>
          <a:stretch>
            <a:fillRect/>
          </a:stretch>
        </p:blipFill>
        <p:spPr>
          <a:xfrm>
            <a:off x="290057" y="3104538"/>
            <a:ext cx="2238376" cy="1463716"/>
          </a:xfrm>
          <a:prstGeom prst="rect">
            <a:avLst/>
          </a:prstGeom>
          <a:effectLst>
            <a:reflection blurRad="0" stA="50000" stPos="0" endA="0" endPos="40000" dist="0" dir="5400000" fadeDir="5400000" sx="100000" sy="-100000" kx="0" ky="0" algn="bl" rotWithShape="0"/>
          </a:effectLst>
        </p:spPr>
      </p:pic>
      <p:pic>
        <p:nvPicPr>
          <p:cNvPr id="490" name="2—preparation PFS 2—preparation PFS " descr="2—preparation PFS 2—preparation PFS "/>
          <p:cNvPicPr>
            <a:picLocks noChangeAspect="0"/>
          </p:cNvPicPr>
          <p:nvPr/>
        </p:nvPicPr>
        <p:blipFill>
          <a:blip r:embed="rId5">
            <a:extLst/>
          </a:blip>
          <a:stretch>
            <a:fillRect/>
          </a:stretch>
        </p:blipFill>
        <p:spPr>
          <a:xfrm>
            <a:off x="115843" y="2009875"/>
            <a:ext cx="3132139" cy="1208227"/>
          </a:xfrm>
          <a:prstGeom prst="rect">
            <a:avLst/>
          </a:prstGeom>
          <a:effectLst>
            <a:outerShdw sx="100000" sy="100000" kx="0" ky="0" algn="b" rotWithShape="0" blurRad="190500" dist="12700" dir="5400000">
              <a:srgbClr val="000000"/>
            </a:outerShdw>
          </a:effectLst>
        </p:spPr>
      </p:pic>
      <p:grpSp>
        <p:nvGrpSpPr>
          <p:cNvPr id="493" name="Sec.1…"/>
          <p:cNvGrpSpPr/>
          <p:nvPr/>
        </p:nvGrpSpPr>
        <p:grpSpPr>
          <a:xfrm>
            <a:off x="864280" y="704957"/>
            <a:ext cx="1328527" cy="1159387"/>
            <a:chOff x="0" y="0"/>
            <a:chExt cx="1328526" cy="1159386"/>
          </a:xfrm>
        </p:grpSpPr>
        <p:sp>
          <p:nvSpPr>
            <p:cNvPr id="492" name="Sec.1…"/>
            <p:cNvSpPr/>
            <p:nvPr/>
          </p:nvSpPr>
          <p:spPr>
            <a:xfrm>
              <a:off x="50800" y="50800"/>
              <a:ext cx="1118449" cy="812801"/>
            </a:xfrm>
            <a:prstGeom prst="wedgeEllipseCallout">
              <a:avLst>
                <a:gd name="adj1" fmla="val 60474"/>
                <a:gd name="adj2" fmla="val 81107"/>
              </a:avLst>
            </a:prstGeom>
            <a:solidFill>
              <a:srgbClr val="FFFB00"/>
            </a:solidFill>
            <a:ln>
              <a:noFill/>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p>
              <a:pPr>
                <a:defRPr sz="1600" u="sng"/>
              </a:pPr>
              <a:r>
                <a:t>Sec.1</a:t>
              </a:r>
            </a:p>
            <a:p>
              <a:pPr>
                <a:defRPr sz="1600"/>
              </a:pPr>
              <a:r>
                <a:t>New</a:t>
              </a:r>
            </a:p>
          </p:txBody>
        </p:sp>
        <p:pic>
          <p:nvPicPr>
            <p:cNvPr id="491" name="Sec.1… Sec.1New" descr="Sec.1… Sec.1New"/>
            <p:cNvPicPr>
              <a:picLocks noChangeAspect="0"/>
            </p:cNvPicPr>
            <p:nvPr/>
          </p:nvPicPr>
          <p:blipFill>
            <a:blip r:embed="rId6">
              <a:extLst/>
            </a:blip>
            <a:stretch>
              <a:fillRect/>
            </a:stretch>
          </p:blipFill>
          <p:spPr>
            <a:xfrm>
              <a:off x="0" y="-1"/>
              <a:ext cx="1328527" cy="1159388"/>
            </a:xfrm>
            <a:prstGeom prst="rect">
              <a:avLst/>
            </a:prstGeom>
            <a:effectLst/>
          </p:spPr>
        </p:pic>
      </p:grpSp>
      <p:grpSp>
        <p:nvGrpSpPr>
          <p:cNvPr id="496" name="Sec.2"/>
          <p:cNvGrpSpPr/>
          <p:nvPr/>
        </p:nvGrpSpPr>
        <p:grpSpPr>
          <a:xfrm>
            <a:off x="2893293" y="958190"/>
            <a:ext cx="1229627" cy="1846834"/>
            <a:chOff x="0" y="0"/>
            <a:chExt cx="1229626" cy="1846833"/>
          </a:xfrm>
        </p:grpSpPr>
        <p:sp>
          <p:nvSpPr>
            <p:cNvPr id="495" name="Sec.2"/>
            <p:cNvSpPr/>
            <p:nvPr/>
          </p:nvSpPr>
          <p:spPr>
            <a:xfrm>
              <a:off x="50800" y="50800"/>
              <a:ext cx="1118449" cy="812801"/>
            </a:xfrm>
            <a:prstGeom prst="wedgeEllipseCallout">
              <a:avLst>
                <a:gd name="adj1" fmla="val 51055"/>
                <a:gd name="adj2" fmla="val 168014"/>
              </a:avLst>
            </a:prstGeom>
            <a:solidFill>
              <a:srgbClr val="FFFB00"/>
            </a:solidFill>
            <a:ln>
              <a:noFill/>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defRPr u="sng"/>
              </a:lvl1pPr>
            </a:lstStyle>
            <a:p>
              <a:pPr/>
              <a:r>
                <a:t>Sec.2</a:t>
              </a:r>
            </a:p>
          </p:txBody>
        </p:sp>
        <p:pic>
          <p:nvPicPr>
            <p:cNvPr id="494" name="Sec.2 Sec.2" descr="Sec.2 Sec.2"/>
            <p:cNvPicPr>
              <a:picLocks noChangeAspect="0"/>
            </p:cNvPicPr>
            <p:nvPr/>
          </p:nvPicPr>
          <p:blipFill>
            <a:blip r:embed="rId7">
              <a:extLst/>
            </a:blip>
            <a:stretch>
              <a:fillRect/>
            </a:stretch>
          </p:blipFill>
          <p:spPr>
            <a:xfrm>
              <a:off x="0" y="-1"/>
              <a:ext cx="1229627" cy="1846835"/>
            </a:xfrm>
            <a:prstGeom prst="rect">
              <a:avLst/>
            </a:prstGeom>
            <a:effectLst/>
          </p:spPr>
        </p:pic>
      </p:grpSp>
      <p:grpSp>
        <p:nvGrpSpPr>
          <p:cNvPr id="499" name="Sec.3…"/>
          <p:cNvGrpSpPr/>
          <p:nvPr/>
        </p:nvGrpSpPr>
        <p:grpSpPr>
          <a:xfrm>
            <a:off x="9890812" y="1269035"/>
            <a:ext cx="1723084" cy="914401"/>
            <a:chOff x="0" y="0"/>
            <a:chExt cx="1723082" cy="914400"/>
          </a:xfrm>
        </p:grpSpPr>
        <p:sp>
          <p:nvSpPr>
            <p:cNvPr id="498" name="Sec.3…"/>
            <p:cNvSpPr/>
            <p:nvPr/>
          </p:nvSpPr>
          <p:spPr>
            <a:xfrm>
              <a:off x="553888" y="50800"/>
              <a:ext cx="1118450" cy="812801"/>
            </a:xfrm>
            <a:prstGeom prst="wedgeEllipseCallout">
              <a:avLst>
                <a:gd name="adj1" fmla="val -97325"/>
                <a:gd name="adj2" fmla="val 47407"/>
              </a:avLst>
            </a:prstGeom>
            <a:solidFill>
              <a:srgbClr val="FFFB00"/>
            </a:solidFill>
            <a:ln>
              <a:noFill/>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p>
              <a:pPr>
                <a:defRPr sz="1600" u="sng"/>
              </a:pPr>
              <a:r>
                <a:t>Sec.3</a:t>
              </a:r>
            </a:p>
            <a:p>
              <a:pPr>
                <a:defRPr sz="1600"/>
              </a:pPr>
              <a:r>
                <a:t>New</a:t>
              </a:r>
            </a:p>
          </p:txBody>
        </p:sp>
        <p:pic>
          <p:nvPicPr>
            <p:cNvPr id="497" name="Sec.3… Sec.3New" descr="Sec.3… Sec.3New"/>
            <p:cNvPicPr>
              <a:picLocks noChangeAspect="0"/>
            </p:cNvPicPr>
            <p:nvPr/>
          </p:nvPicPr>
          <p:blipFill>
            <a:blip r:embed="rId8">
              <a:extLst/>
            </a:blip>
            <a:stretch>
              <a:fillRect/>
            </a:stretch>
          </p:blipFill>
          <p:spPr>
            <a:xfrm>
              <a:off x="-1" y="0"/>
              <a:ext cx="1723084" cy="914401"/>
            </a:xfrm>
            <a:prstGeom prst="rect">
              <a:avLst/>
            </a:prstGeom>
            <a:effectLst/>
          </p:spPr>
        </p:pic>
      </p:grpSp>
      <p:pic>
        <p:nvPicPr>
          <p:cNvPr id="500" name="Business operations Business operations " descr="Business operations Business operations "/>
          <p:cNvPicPr>
            <a:picLocks noChangeAspect="0"/>
          </p:cNvPicPr>
          <p:nvPr/>
        </p:nvPicPr>
        <p:blipFill>
          <a:blip r:embed="rId9">
            <a:extLst/>
          </a:blip>
          <a:stretch>
            <a:fillRect/>
          </a:stretch>
        </p:blipFill>
        <p:spPr>
          <a:xfrm>
            <a:off x="4177588" y="354948"/>
            <a:ext cx="2971801" cy="1378543"/>
          </a:xfrm>
          <a:prstGeom prst="rect">
            <a:avLst/>
          </a:prstGeom>
          <a:effectLst>
            <a:outerShdw sx="100000" sy="100000" kx="0" ky="0" algn="b" rotWithShape="0" blurRad="190500" dist="12700" dir="5400000">
              <a:srgbClr val="000000"/>
            </a:outerShdw>
          </a:effectLst>
        </p:spPr>
      </p:pic>
      <p:pic>
        <p:nvPicPr>
          <p:cNvPr id="501" name="Covered BPP/ BFS Covered BPP/ BFS " descr="Covered BPP/ BFS Covered BPP/ BFS "/>
          <p:cNvPicPr>
            <a:picLocks noChangeAspect="0"/>
          </p:cNvPicPr>
          <p:nvPr/>
        </p:nvPicPr>
        <p:blipFill>
          <a:blip r:embed="rId10">
            <a:extLst/>
          </a:blip>
          <a:stretch>
            <a:fillRect/>
          </a:stretch>
        </p:blipFill>
        <p:spPr>
          <a:xfrm>
            <a:off x="6210935" y="873270"/>
            <a:ext cx="1564879" cy="1618840"/>
          </a:xfrm>
          <a:prstGeom prst="rect">
            <a:avLst/>
          </a:prstGeom>
          <a:effectLst>
            <a:outerShdw sx="100000" sy="100000" kx="0" ky="0" algn="b" rotWithShape="0" blurRad="190500" dist="12700" dir="5400000">
              <a:srgbClr val="000000"/>
            </a:outerShdw>
          </a:effectLst>
        </p:spPr>
      </p:pic>
      <p:sp>
        <p:nvSpPr>
          <p:cNvPr id="502" name="Designed and developed by Dr.Mahmoud Ibrahim @2023"/>
          <p:cNvSpPr txBox="1"/>
          <p:nvPr/>
        </p:nvSpPr>
        <p:spPr>
          <a:xfrm>
            <a:off x="7660800" y="144507"/>
            <a:ext cx="4013074" cy="3073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400">
                <a:latin typeface="Bodoni SvtyTwo ITC TT-Book"/>
                <a:ea typeface="Bodoni SvtyTwo ITC TT-Book"/>
                <a:cs typeface="Bodoni SvtyTwo ITC TT-Book"/>
                <a:sym typeface="Bodoni SvtyTwo ITC TT-Book"/>
              </a:defRPr>
            </a:lvl1pPr>
          </a:lstStyle>
          <a:p>
            <a:pPr/>
            <a:r>
              <a:t>Designed and developed by Dr.Mahmoud Ibrahim @2023</a:t>
            </a:r>
          </a:p>
        </p:txBody>
      </p:sp>
      <p:pic>
        <p:nvPicPr>
          <p:cNvPr id="503" name="Covered BPP/ BFS Covered BPP/ BFS " descr="Covered BPP/ BFS Covered BPP/ BFS "/>
          <p:cNvPicPr>
            <a:picLocks noChangeAspect="0"/>
          </p:cNvPicPr>
          <p:nvPr/>
        </p:nvPicPr>
        <p:blipFill>
          <a:blip r:embed="rId11">
            <a:extLst/>
          </a:blip>
          <a:stretch>
            <a:fillRect/>
          </a:stretch>
        </p:blipFill>
        <p:spPr>
          <a:xfrm>
            <a:off x="6210935" y="963841"/>
            <a:ext cx="1564879" cy="1528269"/>
          </a:xfrm>
          <a:prstGeom prst="rect">
            <a:avLst/>
          </a:prstGeom>
          <a:effectLst>
            <a:outerShdw sx="100000" sy="100000" kx="0" ky="0" algn="b" rotWithShape="0" blurRad="190500" dist="12700" dir="5400000">
              <a:srgbClr val="000000"/>
            </a:outerShdw>
          </a:effectLst>
        </p:spPr>
      </p:pic>
      <p:sp>
        <p:nvSpPr>
          <p:cNvPr id="504" name="Double-click to edit"/>
          <p:cNvSpPr txBox="1"/>
          <p:nvPr>
            <p:ph type="body" sz="quarter" idx="1"/>
          </p:nvPr>
        </p:nvSpPr>
        <p:spPr>
          <a:xfrm>
            <a:off x="2916675" y="5071874"/>
            <a:ext cx="7124283" cy="1398744"/>
          </a:xfrm>
          <a:prstGeom prst="rect">
            <a:avLst/>
          </a:prstGeom>
          <a:solidFill>
            <a:srgbClr val="008F00"/>
          </a:solidFill>
          <a:effectLst/>
        </p:spPr>
        <p:txBody>
          <a:bodyPr/>
          <a:lstStyle>
            <a:lvl1pPr>
              <a:defRPr u="sng">
                <a:latin typeface="Bodoni SvtyTwo OS ITC TT-Book"/>
                <a:ea typeface="Bodoni SvtyTwo OS ITC TT-Book"/>
                <a:cs typeface="Bodoni SvtyTwo OS ITC TT-Book"/>
                <a:sym typeface="Bodoni SvtyTwo OS ITC TT-Book"/>
              </a:defRPr>
            </a:lvl1pPr>
          </a:lstStyle>
          <a:p>
            <a:pPr>
              <a:defRPr u="none">
                <a:latin typeface="AppleMyungjo 일반체"/>
                <a:ea typeface="AppleMyungjo 일반체"/>
                <a:cs typeface="AppleMyungjo 일반체"/>
                <a:sym typeface="AppleMyungjo 일반체"/>
              </a:defRPr>
            </a:pPr>
            <a:r>
              <a:rPr u="sng">
                <a:latin typeface="Bodoni SvtyTwo OS ITC TT-Book"/>
                <a:ea typeface="Bodoni SvtyTwo OS ITC TT-Book"/>
                <a:cs typeface="Bodoni SvtyTwo OS ITC TT-Book"/>
                <a:sym typeface="Bodoni SvtyTwo OS ITC TT-Book"/>
              </a:rPr>
              <a:t> </a:t>
            </a:r>
          </a:p>
        </p:txBody>
      </p:sp>
      <p:pic>
        <p:nvPicPr>
          <p:cNvPr id="505" name="Line Line" descr="Line Line"/>
          <p:cNvPicPr>
            <a:picLocks noChangeAspect="0"/>
          </p:cNvPicPr>
          <p:nvPr/>
        </p:nvPicPr>
        <p:blipFill>
          <a:blip r:embed="rId12">
            <a:extLst/>
          </a:blip>
          <a:stretch>
            <a:fillRect/>
          </a:stretch>
        </p:blipFill>
        <p:spPr>
          <a:xfrm rot="1318500">
            <a:off x="4009039" y="5563923"/>
            <a:ext cx="593415" cy="358334"/>
          </a:xfrm>
          <a:prstGeom prst="rect">
            <a:avLst/>
          </a:prstGeom>
          <a:effectLst>
            <a:reflection blurRad="0" stA="50000" stPos="0" endA="0" endPos="40000" dist="0" dir="5400000" fadeDir="5400000" sx="100000" sy="-100000" kx="0" ky="0" algn="bl" rotWithShape="0"/>
          </a:effectLst>
        </p:spPr>
      </p:pic>
      <p:pic>
        <p:nvPicPr>
          <p:cNvPr id="506" name="Deliverables-Fit technicality success factors     Deliverables-Fit technicality success factors" descr="Deliverables-Fit technicality success factors     Deliverables-Fit technicality success factors"/>
          <p:cNvPicPr>
            <a:picLocks noChangeAspect="0"/>
          </p:cNvPicPr>
          <p:nvPr/>
        </p:nvPicPr>
        <p:blipFill>
          <a:blip r:embed="rId13">
            <a:extLst/>
          </a:blip>
          <a:stretch>
            <a:fillRect/>
          </a:stretch>
        </p:blipFill>
        <p:spPr>
          <a:xfrm>
            <a:off x="3307526" y="6195140"/>
            <a:ext cx="6259116"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507" name="Line Line" descr="Line Line"/>
          <p:cNvPicPr>
            <a:picLocks noChangeAspect="0"/>
          </p:cNvPicPr>
          <p:nvPr/>
        </p:nvPicPr>
        <p:blipFill>
          <a:blip r:embed="rId14">
            <a:extLst/>
          </a:blip>
          <a:stretch>
            <a:fillRect/>
          </a:stretch>
        </p:blipFill>
        <p:spPr>
          <a:xfrm>
            <a:off x="5718822" y="5712051"/>
            <a:ext cx="661928" cy="358334"/>
          </a:xfrm>
          <a:prstGeom prst="rect">
            <a:avLst/>
          </a:prstGeom>
          <a:effectLst>
            <a:reflection blurRad="0" stA="50000" stPos="0" endA="0" endPos="40000" dist="0" dir="5400000" fadeDir="5400000" sx="100000" sy="-100000" kx="0" ky="0" algn="bl" rotWithShape="0"/>
          </a:effectLst>
        </p:spPr>
      </p:pic>
      <p:pic>
        <p:nvPicPr>
          <p:cNvPr id="508" name="Line Line" descr="Line Line"/>
          <p:cNvPicPr>
            <a:picLocks noChangeAspect="0"/>
          </p:cNvPicPr>
          <p:nvPr/>
        </p:nvPicPr>
        <p:blipFill>
          <a:blip r:embed="rId15">
            <a:extLst/>
          </a:blip>
          <a:stretch>
            <a:fillRect/>
          </a:stretch>
        </p:blipFill>
        <p:spPr>
          <a:xfrm>
            <a:off x="8020348" y="5469697"/>
            <a:ext cx="558777" cy="358334"/>
          </a:xfrm>
          <a:prstGeom prst="rect">
            <a:avLst/>
          </a:prstGeom>
          <a:effectLst>
            <a:reflection blurRad="0" stA="50000" stPos="0" endA="0" endPos="40000" dist="0" dir="5400000" fadeDir="5400000" sx="100000" sy="-100000" kx="0" ky="0" algn="bl" rotWithShape="0"/>
          </a:effectLst>
        </p:spPr>
      </p:pic>
      <p:sp>
        <p:nvSpPr>
          <p:cNvPr id="509" name="Callout"/>
          <p:cNvSpPr/>
          <p:nvPr/>
        </p:nvSpPr>
        <p:spPr>
          <a:xfrm>
            <a:off x="8603038" y="4516141"/>
            <a:ext cx="1662510" cy="163631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lnTo>
                  <a:pt x="14366" y="8298"/>
                </a:lnTo>
                <a:lnTo>
                  <a:pt x="0" y="8298"/>
                </a:lnTo>
                <a:lnTo>
                  <a:pt x="0" y="21600"/>
                </a:lnTo>
                <a:lnTo>
                  <a:pt x="16464" y="21600"/>
                </a:lnTo>
                <a:lnTo>
                  <a:pt x="16464" y="12411"/>
                </a:lnTo>
                <a:lnTo>
                  <a:pt x="21600" y="0"/>
                </a:ln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 </a:t>
            </a:r>
          </a:p>
        </p:txBody>
      </p:sp>
      <p:pic>
        <p:nvPicPr>
          <p:cNvPr id="510" name="7.HPMQS validation 1 based on project charter 7.HPMQS validation 1 based on project charter" descr="7.HPMQS validation 1 based on project charter 7.HPMQS validation 1 based on project charter"/>
          <p:cNvPicPr>
            <a:picLocks noChangeAspect="0"/>
          </p:cNvPicPr>
          <p:nvPr/>
        </p:nvPicPr>
        <p:blipFill>
          <a:blip r:embed="rId16">
            <a:extLst/>
          </a:blip>
          <a:stretch>
            <a:fillRect/>
          </a:stretch>
        </p:blipFill>
        <p:spPr>
          <a:xfrm>
            <a:off x="6343432" y="5335789"/>
            <a:ext cx="1760935" cy="937190"/>
          </a:xfrm>
          <a:prstGeom prst="rect">
            <a:avLst/>
          </a:prstGeom>
          <a:effectLst>
            <a:outerShdw sx="100000" sy="100000" kx="0" ky="0" algn="b" rotWithShape="0" blurRad="190500" dist="12700" dir="5400000">
              <a:srgbClr val="000000"/>
            </a:outerShdw>
          </a:effectLst>
        </p:spPr>
      </p:pic>
      <p:pic>
        <p:nvPicPr>
          <p:cNvPr id="511" name="Performing PDQP  Performing PDQP" descr="Performing PDQP  Performing PDQP"/>
          <p:cNvPicPr>
            <a:picLocks noChangeAspect="0"/>
          </p:cNvPicPr>
          <p:nvPr/>
        </p:nvPicPr>
        <p:blipFill>
          <a:blip r:embed="rId17">
            <a:extLst/>
          </a:blip>
          <a:stretch>
            <a:fillRect/>
          </a:stretch>
        </p:blipFill>
        <p:spPr>
          <a:xfrm>
            <a:off x="4562688" y="5337151"/>
            <a:ext cx="1453358" cy="941157"/>
          </a:xfrm>
          <a:prstGeom prst="rect">
            <a:avLst/>
          </a:prstGeom>
          <a:effectLst>
            <a:outerShdw sx="100000" sy="100000" kx="0" ky="0" algn="b" rotWithShape="0" blurRad="190500" dist="12700" dir="5400000">
              <a:srgbClr val="000000"/>
            </a:outerShdw>
          </a:effectLst>
        </p:spPr>
      </p:pic>
      <p:sp>
        <p:nvSpPr>
          <p:cNvPr id="512" name="Callout"/>
          <p:cNvSpPr/>
          <p:nvPr/>
        </p:nvSpPr>
        <p:spPr>
          <a:xfrm>
            <a:off x="2955061" y="4924082"/>
            <a:ext cx="1106091" cy="7437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18" y="0"/>
                </a:moveTo>
                <a:cubicBezTo>
                  <a:pt x="592" y="0"/>
                  <a:pt x="0" y="880"/>
                  <a:pt x="0" y="1959"/>
                </a:cubicBezTo>
                <a:lnTo>
                  <a:pt x="0" y="19399"/>
                </a:lnTo>
                <a:cubicBezTo>
                  <a:pt x="0" y="20478"/>
                  <a:pt x="592" y="21358"/>
                  <a:pt x="1318" y="21358"/>
                </a:cubicBezTo>
                <a:lnTo>
                  <a:pt x="17973" y="21358"/>
                </a:lnTo>
                <a:lnTo>
                  <a:pt x="18275" y="21600"/>
                </a:lnTo>
                <a:lnTo>
                  <a:pt x="18570" y="21358"/>
                </a:lnTo>
                <a:lnTo>
                  <a:pt x="20290" y="21358"/>
                </a:lnTo>
                <a:cubicBezTo>
                  <a:pt x="21016" y="21358"/>
                  <a:pt x="21600" y="20478"/>
                  <a:pt x="21600" y="19399"/>
                </a:cubicBezTo>
                <a:lnTo>
                  <a:pt x="21600" y="1959"/>
                </a:lnTo>
                <a:cubicBezTo>
                  <a:pt x="21600" y="880"/>
                  <a:pt x="21016" y="0"/>
                  <a:pt x="20290" y="0"/>
                </a:cubicBezTo>
                <a:lnTo>
                  <a:pt x="1318" y="0"/>
                </a:lnTo>
                <a:close/>
              </a:path>
            </a:pathLst>
          </a:custGeom>
          <a:solidFill>
            <a:srgbClr val="FFFFFF"/>
          </a:solidFill>
          <a:ln w="12700">
            <a:solidFill>
              <a:schemeClr val="accent1"/>
            </a:solidFill>
            <a:miter/>
          </a:ln>
        </p:spPr>
        <p:txBody>
          <a:bodyPr lIns="45719" rIns="45719" anchor="ctr"/>
          <a:lstStyle/>
          <a:p>
            <a:pPr/>
          </a:p>
        </p:txBody>
      </p:sp>
      <p:pic>
        <p:nvPicPr>
          <p:cNvPr id="513" name="9.  HPMQS validation3 based on DFAP 9.  HPMQS validation3 based on DFAP " descr="9.  HPMQS validation3 based on DFAP 9.  HPMQS validation3 based on DFAP "/>
          <p:cNvPicPr>
            <a:picLocks noChangeAspect="0"/>
          </p:cNvPicPr>
          <p:nvPr/>
        </p:nvPicPr>
        <p:blipFill>
          <a:blip r:embed="rId18">
            <a:extLst/>
          </a:blip>
          <a:stretch>
            <a:fillRect/>
          </a:stretch>
        </p:blipFill>
        <p:spPr>
          <a:xfrm>
            <a:off x="8756402" y="3144432"/>
            <a:ext cx="2566592" cy="1166651"/>
          </a:xfrm>
          <a:prstGeom prst="rect">
            <a:avLst/>
          </a:prstGeom>
          <a:effectLst>
            <a:outerShdw sx="100000" sy="100000" kx="0" ky="0" algn="b" rotWithShape="0" blurRad="190500" dist="12700" dir="5400000">
              <a:srgbClr val="000000"/>
            </a:outerShdw>
          </a:effectLst>
        </p:spPr>
      </p:pic>
      <p:pic>
        <p:nvPicPr>
          <p:cNvPr id="514" name="10.HPMQS  of validation BFS  based on (PIR) 10.HPMQS  of validation BFS  based on (PIR) " descr="10.HPMQS  of validation BFS  based on (PIR) 10.HPMQS  of validation BFS  based on (PIR) "/>
          <p:cNvPicPr>
            <a:picLocks noChangeAspect="0"/>
          </p:cNvPicPr>
          <p:nvPr/>
        </p:nvPicPr>
        <p:blipFill>
          <a:blip r:embed="rId19">
            <a:extLst/>
          </a:blip>
          <a:stretch>
            <a:fillRect/>
          </a:stretch>
        </p:blipFill>
        <p:spPr>
          <a:xfrm>
            <a:off x="8215000" y="2046705"/>
            <a:ext cx="3173338" cy="1317759"/>
          </a:xfrm>
          <a:prstGeom prst="rect">
            <a:avLst/>
          </a:prstGeom>
          <a:effectLst>
            <a:outerShdw sx="100000" sy="100000" kx="0" ky="0" algn="b" rotWithShape="0" blurRad="190500" dist="12700" dir="5400000">
              <a:srgbClr val="000000"/>
            </a:outerShdw>
          </a:effectLst>
        </p:spPr>
      </p:pic>
      <p:pic>
        <p:nvPicPr>
          <p:cNvPr id="515" name="Line Shape" descr="Line Shape"/>
          <p:cNvPicPr>
            <a:picLocks noChangeAspect="0"/>
          </p:cNvPicPr>
          <p:nvPr/>
        </p:nvPicPr>
        <p:blipFill>
          <a:blip r:embed="rId20">
            <a:extLst/>
          </a:blip>
          <a:stretch>
            <a:fillRect/>
          </a:stretch>
        </p:blipFill>
        <p:spPr>
          <a:xfrm>
            <a:off x="3411006" y="3186476"/>
            <a:ext cx="5369592" cy="2400564"/>
          </a:xfrm>
          <a:prstGeom prst="rect">
            <a:avLst/>
          </a:prstGeom>
        </p:spPr>
      </p:pic>
      <p:sp>
        <p:nvSpPr>
          <p:cNvPr id="517" name="Line"/>
          <p:cNvSpPr/>
          <p:nvPr/>
        </p:nvSpPr>
        <p:spPr>
          <a:xfrm flipV="1">
            <a:off x="7656433" y="4185347"/>
            <a:ext cx="1" cy="591662"/>
          </a:xfrm>
          <a:prstGeom prst="line">
            <a:avLst/>
          </a:prstGeom>
          <a:ln w="50800">
            <a:solidFill>
              <a:srgbClr val="000000"/>
            </a:solidFill>
            <a:prstDash val="sysDot"/>
            <a:miter lim="400000"/>
            <a:tailEnd type="triangle"/>
          </a:ln>
        </p:spPr>
        <p:txBody>
          <a:bodyPr lIns="45719" rIns="45719"/>
          <a:lstStyle/>
          <a:p>
            <a:pPr/>
          </a:p>
        </p:txBody>
      </p:sp>
      <p:sp>
        <p:nvSpPr>
          <p:cNvPr id="518" name="Line"/>
          <p:cNvSpPr/>
          <p:nvPr/>
        </p:nvSpPr>
        <p:spPr>
          <a:xfrm flipV="1">
            <a:off x="6437083" y="3264607"/>
            <a:ext cx="1" cy="1510007"/>
          </a:xfrm>
          <a:prstGeom prst="line">
            <a:avLst/>
          </a:prstGeom>
          <a:ln w="50800">
            <a:solidFill>
              <a:srgbClr val="000000"/>
            </a:solidFill>
            <a:prstDash val="sysDot"/>
            <a:miter lim="400000"/>
            <a:tailEnd type="triangle"/>
          </a:ln>
        </p:spPr>
        <p:txBody>
          <a:bodyPr lIns="45719" rIns="45719"/>
          <a:lstStyle/>
          <a:p>
            <a:pPr/>
          </a:p>
        </p:txBody>
      </p:sp>
      <p:sp>
        <p:nvSpPr>
          <p:cNvPr id="519" name="Line"/>
          <p:cNvSpPr/>
          <p:nvPr/>
        </p:nvSpPr>
        <p:spPr>
          <a:xfrm flipV="1">
            <a:off x="5172992" y="3921213"/>
            <a:ext cx="1" cy="855796"/>
          </a:xfrm>
          <a:prstGeom prst="line">
            <a:avLst/>
          </a:prstGeom>
          <a:ln w="50800">
            <a:solidFill>
              <a:srgbClr val="000000"/>
            </a:solidFill>
            <a:prstDash val="sysDot"/>
            <a:miter lim="400000"/>
            <a:tailEnd type="triangle"/>
          </a:ln>
        </p:spPr>
        <p:txBody>
          <a:bodyPr lIns="45719" rIns="45719"/>
          <a:lstStyle/>
          <a:p>
            <a:pPr/>
          </a:p>
        </p:txBody>
      </p:sp>
      <p:sp>
        <p:nvSpPr>
          <p:cNvPr id="520" name="Line"/>
          <p:cNvSpPr/>
          <p:nvPr/>
        </p:nvSpPr>
        <p:spPr>
          <a:xfrm flipV="1">
            <a:off x="8386040" y="3187471"/>
            <a:ext cx="1" cy="1593593"/>
          </a:xfrm>
          <a:prstGeom prst="line">
            <a:avLst/>
          </a:prstGeom>
          <a:ln w="50800">
            <a:solidFill>
              <a:srgbClr val="000000"/>
            </a:solidFill>
            <a:prstDash val="sysDot"/>
            <a:miter lim="400000"/>
            <a:tailEnd type="triangle"/>
          </a:ln>
        </p:spPr>
        <p:txBody>
          <a:bodyPr lIns="45719" rIns="45719"/>
          <a:lstStyle/>
          <a:p>
            <a:pPr/>
          </a:p>
        </p:txBody>
      </p:sp>
      <p:sp>
        <p:nvSpPr>
          <p:cNvPr id="521" name="4-Initiating…"/>
          <p:cNvSpPr/>
          <p:nvPr/>
        </p:nvSpPr>
        <p:spPr>
          <a:xfrm>
            <a:off x="407765" y="4688158"/>
            <a:ext cx="2519364" cy="11445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16" y="0"/>
                </a:moveTo>
                <a:cubicBezTo>
                  <a:pt x="3366" y="0"/>
                  <a:pt x="0" y="4835"/>
                  <a:pt x="0" y="10800"/>
                </a:cubicBezTo>
                <a:cubicBezTo>
                  <a:pt x="0" y="16765"/>
                  <a:pt x="3366" y="21600"/>
                  <a:pt x="7516" y="21600"/>
                </a:cubicBezTo>
                <a:cubicBezTo>
                  <a:pt x="10763" y="21600"/>
                  <a:pt x="13519" y="18635"/>
                  <a:pt x="14570" y="14492"/>
                </a:cubicBezTo>
                <a:lnTo>
                  <a:pt x="21600" y="13459"/>
                </a:lnTo>
                <a:lnTo>
                  <a:pt x="14921" y="9025"/>
                </a:lnTo>
                <a:cubicBezTo>
                  <a:pt x="14331" y="3906"/>
                  <a:pt x="11246" y="0"/>
                  <a:pt x="7516" y="0"/>
                </a:cubicBez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4-Initiating </a:t>
            </a:r>
          </a:p>
          <a:p>
            <a:pPr/>
            <a:r>
              <a:t>project-fit  </a:t>
            </a:r>
          </a:p>
        </p:txBody>
      </p:sp>
      <p:sp>
        <p:nvSpPr>
          <p:cNvPr id="522" name="Line"/>
          <p:cNvSpPr/>
          <p:nvPr/>
        </p:nvSpPr>
        <p:spPr>
          <a:xfrm>
            <a:off x="766889" y="904963"/>
            <a:ext cx="3429746" cy="4615328"/>
          </a:xfrm>
          <a:custGeom>
            <a:avLst/>
            <a:gdLst/>
            <a:ahLst/>
            <a:cxnLst>
              <a:cxn ang="0">
                <a:pos x="wd2" y="hd2"/>
              </a:cxn>
              <a:cxn ang="5400000">
                <a:pos x="wd2" y="hd2"/>
              </a:cxn>
              <a:cxn ang="10800000">
                <a:pos x="wd2" y="hd2"/>
              </a:cxn>
              <a:cxn ang="16200000">
                <a:pos x="wd2" y="hd2"/>
              </a:cxn>
            </a:cxnLst>
            <a:rect l="0" t="0" r="r" b="b"/>
            <a:pathLst>
              <a:path w="20783" h="20335" fill="norm" stroke="1" extrusionOk="0">
                <a:moveTo>
                  <a:pt x="20783" y="652"/>
                </a:moveTo>
                <a:cubicBezTo>
                  <a:pt x="14884" y="-922"/>
                  <a:pt x="8393" y="408"/>
                  <a:pt x="4238" y="4043"/>
                </a:cubicBezTo>
                <a:cubicBezTo>
                  <a:pt x="426" y="7379"/>
                  <a:pt x="-817" y="11753"/>
                  <a:pt x="519" y="15738"/>
                </a:cubicBezTo>
                <a:cubicBezTo>
                  <a:pt x="1940" y="17685"/>
                  <a:pt x="4229" y="19155"/>
                  <a:pt x="6948" y="19864"/>
                </a:cubicBezTo>
                <a:cubicBezTo>
                  <a:pt x="10069" y="20678"/>
                  <a:pt x="13484" y="20428"/>
                  <a:pt x="16357" y="19174"/>
                </a:cubicBezTo>
              </a:path>
            </a:pathLst>
          </a:custGeom>
          <a:ln w="114300">
            <a:solidFill>
              <a:schemeClr val="accent1"/>
            </a:solidFill>
            <a:prstDash val="sysDot"/>
            <a:miter lim="400000"/>
          </a:ln>
        </p:spPr>
        <p:txBody>
          <a:bodyPr lIns="45719" rIns="45719"/>
          <a:lstStyle/>
          <a:p>
            <a:pPr>
              <a:defRPr sz="2900"/>
            </a:pPr>
          </a:p>
        </p:txBody>
      </p:sp>
      <p:pic>
        <p:nvPicPr>
          <p:cNvPr id="523" name="Line Shape" descr="Line Shape"/>
          <p:cNvPicPr>
            <a:picLocks noChangeAspect="0"/>
          </p:cNvPicPr>
          <p:nvPr/>
        </p:nvPicPr>
        <p:blipFill>
          <a:blip r:embed="rId21">
            <a:extLst/>
          </a:blip>
          <a:stretch>
            <a:fillRect/>
          </a:stretch>
        </p:blipFill>
        <p:spPr>
          <a:xfrm>
            <a:off x="7666543" y="1782741"/>
            <a:ext cx="4480738" cy="3890033"/>
          </a:xfrm>
          <a:prstGeom prst="rect">
            <a:avLst/>
          </a:prstGeom>
        </p:spPr>
      </p:pic>
      <p:sp>
        <p:nvSpPr>
          <p:cNvPr id="525" name="PDQP"/>
          <p:cNvSpPr txBox="1"/>
          <p:nvPr/>
        </p:nvSpPr>
        <p:spPr>
          <a:xfrm>
            <a:off x="3176458" y="4917732"/>
            <a:ext cx="663297" cy="370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a:latin typeface="Bodoni SvtyTwo ITC TT-Book"/>
                <a:ea typeface="Bodoni SvtyTwo ITC TT-Book"/>
                <a:cs typeface="Bodoni SvtyTwo ITC TT-Book"/>
                <a:sym typeface="Bodoni SvtyTwo ITC TT-Book"/>
              </a:defRPr>
            </a:lvl1pPr>
          </a:lstStyle>
          <a:p>
            <a:pPr/>
            <a:r>
              <a:t>PDQP</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7" name="The root cause of the project success"/>
          <p:cNvSpPr txBox="1"/>
          <p:nvPr>
            <p:ph type="title"/>
          </p:nvPr>
        </p:nvSpPr>
        <p:spPr>
          <a:prstGeom prst="rect">
            <a:avLst/>
          </a:prstGeom>
        </p:spPr>
        <p:txBody>
          <a:bodyPr/>
          <a:lstStyle/>
          <a:p>
            <a:pPr/>
            <a:r>
              <a:t>The root cause of the project success</a:t>
            </a:r>
          </a:p>
        </p:txBody>
      </p:sp>
      <p:sp>
        <p:nvSpPr>
          <p:cNvPr id="528"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29" name="Image" descr="Image"/>
          <p:cNvPicPr>
            <a:picLocks noChangeAspect="1"/>
          </p:cNvPicPr>
          <p:nvPr/>
        </p:nvPicPr>
        <p:blipFill>
          <a:blip r:embed="rId2">
            <a:extLst/>
          </a:blip>
          <a:stretch>
            <a:fillRect/>
          </a:stretch>
        </p:blipFill>
        <p:spPr>
          <a:xfrm>
            <a:off x="4316438" y="2263046"/>
            <a:ext cx="2952966" cy="4070929"/>
          </a:xfrm>
          <a:prstGeom prst="rect">
            <a:avLst/>
          </a:prstGeom>
          <a:ln w="12700">
            <a:miter lim="400000"/>
          </a:ln>
        </p:spPr>
      </p:pic>
      <p:sp>
        <p:nvSpPr>
          <p:cNvPr id="530" name="Designed and Delivered by Dr Mahmoud Ibrahim @2023"/>
          <p:cNvSpPr txBox="1"/>
          <p:nvPr/>
        </p:nvSpPr>
        <p:spPr>
          <a:xfrm>
            <a:off x="4260994" y="6414035"/>
            <a:ext cx="3312671" cy="22570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100"/>
            </a:lvl1pPr>
          </a:lstStyle>
          <a:p>
            <a:pPr/>
            <a:r>
              <a:t>Designed and Delivered by Dr Mahmoud Ibrahim @2023</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defRPr>
                <a:solidFill>
                  <a:srgbClr val="FFFFFF"/>
                </a:solidFill>
              </a:defRPr>
            </a:pPr>
          </a:p>
        </p:txBody>
      </p:sp>
      <p:pic>
        <p:nvPicPr>
          <p:cNvPr id="53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35" name="Rectangle: Rounded Corners 24"/>
          <p:cNvSpPr/>
          <p:nvPr/>
        </p:nvSpPr>
        <p:spPr>
          <a:xfrm>
            <a:off x="1027406" y="1401585"/>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defRPr>
                <a:solidFill>
                  <a:srgbClr val="FFFFFF"/>
                </a:solidFill>
              </a:defRPr>
            </a:pPr>
          </a:p>
        </p:txBody>
      </p:sp>
      <p:pic>
        <p:nvPicPr>
          <p:cNvPr id="536" name="Graphic 26" descr="Graphic 26"/>
          <p:cNvPicPr>
            <a:picLocks noChangeAspect="1"/>
          </p:cNvPicPr>
          <p:nvPr/>
        </p:nvPicPr>
        <p:blipFill>
          <a:blip r:embed="rId3">
            <a:extLst/>
          </a:blip>
          <a:stretch>
            <a:fillRect/>
          </a:stretch>
        </p:blipFill>
        <p:spPr>
          <a:xfrm>
            <a:off x="280308" y="6170914"/>
            <a:ext cx="2167471" cy="591662"/>
          </a:xfrm>
          <a:prstGeom prst="rect">
            <a:avLst/>
          </a:prstGeom>
          <a:ln w="12700">
            <a:miter lim="400000"/>
          </a:ln>
        </p:spPr>
      </p:pic>
      <p:pic>
        <p:nvPicPr>
          <p:cNvPr id="53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3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539" name="3rd section content :…"/>
          <p:cNvSpPr/>
          <p:nvPr/>
        </p:nvSpPr>
        <p:spPr>
          <a:xfrm>
            <a:off x="556640" y="4462377"/>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u="sng">
                <a:solidFill>
                  <a:schemeClr val="accent5">
                    <a:satOff val="-3547"/>
                    <a:lumOff val="-10352"/>
                  </a:schemeClr>
                </a:solidFill>
                <a:latin typeface="Bookman Old Style"/>
                <a:ea typeface="Bookman Old Style"/>
                <a:cs typeface="Bookman Old Style"/>
                <a:sym typeface="Bookman Old Style"/>
              </a:defRPr>
            </a:pPr>
            <a:r>
              <a:t>3rd section content :</a:t>
            </a:r>
          </a:p>
          <a:p>
            <a:pPr>
              <a:defRPr>
                <a:solidFill>
                  <a:schemeClr val="accent5">
                    <a:satOff val="-3547"/>
                    <a:lumOff val="-10352"/>
                  </a:schemeClr>
                </a:solidFill>
                <a:latin typeface="AppleMyungjo 일반체"/>
                <a:ea typeface="AppleMyungjo 일반체"/>
                <a:cs typeface="AppleMyungjo 일반체"/>
                <a:sym typeface="AppleMyungjo 일반체"/>
              </a:defRPr>
            </a:pPr>
            <a:r>
              <a:rPr>
                <a:solidFill>
                  <a:srgbClr val="005493"/>
                </a:solidFill>
              </a:rPr>
              <a:t>Developing the performance standards of the PDQP</a:t>
            </a:r>
          </a:p>
        </p:txBody>
      </p:sp>
      <p:sp>
        <p:nvSpPr>
          <p:cNvPr id="540" name="1st section content :…"/>
          <p:cNvSpPr/>
          <p:nvPr/>
        </p:nvSpPr>
        <p:spPr>
          <a:xfrm>
            <a:off x="669170" y="1965508"/>
            <a:ext cx="9586084" cy="898883"/>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a:solidFill>
                  <a:schemeClr val="accent5">
                    <a:satOff val="-3547"/>
                    <a:lumOff val="-10352"/>
                  </a:schemeClr>
                </a:solidFill>
                <a:latin typeface="Bookman Old Style"/>
                <a:ea typeface="Bookman Old Style"/>
                <a:cs typeface="Bookman Old Style"/>
                <a:sym typeface="Bookman Old Style"/>
              </a:defRPr>
            </a:pPr>
            <a:r>
              <a:t>1st section content :</a:t>
            </a:r>
          </a:p>
          <a:p>
            <a:pPr marL="180473" indent="-180473">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PDQP baselines</a:t>
            </a:r>
          </a:p>
        </p:txBody>
      </p:sp>
      <p:sp>
        <p:nvSpPr>
          <p:cNvPr id="541" name="Text"/>
          <p:cNvSpPr txBox="1"/>
          <p:nvPr/>
        </p:nvSpPr>
        <p:spPr>
          <a:xfrm>
            <a:off x="11353800" y="6414760"/>
            <a:ext cx="181382"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1200">
                <a:solidFill>
                  <a:srgbClr val="888888"/>
                </a:solidFill>
              </a:defRPr>
            </a:lvl1pPr>
          </a:lstStyle>
          <a:p>
            <a:pPr/>
            <a:fld id="{86CB4B4D-7CA3-9044-876B-883B54F8677D}" type="slidenum"/>
          </a:p>
        </p:txBody>
      </p:sp>
      <p:sp>
        <p:nvSpPr>
          <p:cNvPr id="542" name="Lecture outline"/>
          <p:cNvSpPr/>
          <p:nvPr/>
        </p:nvSpPr>
        <p:spPr>
          <a:xfrm>
            <a:off x="3712791" y="728698"/>
            <a:ext cx="4766418" cy="1257645"/>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defTabSz="832104">
              <a:defRPr b="1" i="1" sz="4186">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543" name="2nd section content  :…"/>
          <p:cNvSpPr/>
          <p:nvPr/>
        </p:nvSpPr>
        <p:spPr>
          <a:xfrm>
            <a:off x="555315" y="3156593"/>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defRPr b="1">
                <a:solidFill>
                  <a:schemeClr val="accent5">
                    <a:satOff val="-3547"/>
                    <a:lumOff val="-10352"/>
                  </a:schemeClr>
                </a:solidFill>
                <a:latin typeface="Bookman Old Style"/>
                <a:ea typeface="Bookman Old Style"/>
                <a:cs typeface="Bookman Old Style"/>
                <a:sym typeface="Bookman Old Style"/>
              </a:defRPr>
            </a:pPr>
            <a:r>
              <a:t>2nd section content  :</a:t>
            </a:r>
          </a:p>
          <a:p>
            <a:pPr>
              <a:defRPr>
                <a:solidFill>
                  <a:schemeClr val="accent5">
                    <a:satOff val="-3547"/>
                    <a:lumOff val="-10352"/>
                  </a:schemeClr>
                </a:solidFill>
                <a:latin typeface="AppleMyungjo 일반체"/>
                <a:ea typeface="AppleMyungjo 일반체"/>
                <a:cs typeface="AppleMyungjo 일반체"/>
                <a:sym typeface="AppleMyungjo 일반체"/>
              </a:defRPr>
            </a:pPr>
            <a:r>
              <a:rPr>
                <a:solidFill>
                  <a:srgbClr val="005493"/>
                </a:solidFill>
              </a:rPr>
              <a:t>Conducting of the PDQP</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5"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46" name="Section 1 Section 1 " descr="Section 1 Section 1 "/>
          <p:cNvPicPr>
            <a:picLocks noChangeAspect="0"/>
          </p:cNvPicPr>
          <p:nvPr/>
        </p:nvPicPr>
        <p:blipFill>
          <a:blip r:embed="rId2">
            <a:extLst/>
          </a:blip>
          <a:stretch>
            <a:fillRect/>
          </a:stretch>
        </p:blipFill>
        <p:spPr>
          <a:xfrm>
            <a:off x="3346994" y="2961643"/>
            <a:ext cx="8592998" cy="1816159"/>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8" name="The upgraded PMQP “PDQP”"/>
          <p:cNvSpPr txBox="1"/>
          <p:nvPr>
            <p:ph type="title"/>
          </p:nvPr>
        </p:nvSpPr>
        <p:spPr>
          <a:prstGeom prst="rect">
            <a:avLst/>
          </a:prstGeom>
        </p:spPr>
        <p:txBody>
          <a:bodyPr/>
          <a:lstStyle/>
          <a:p>
            <a:pPr/>
            <a:r>
              <a:t>The upgraded PMQP “</a:t>
            </a:r>
            <a:r>
              <a:rPr u="sng"/>
              <a:t>PDQP”</a:t>
            </a:r>
            <a:r>
              <a:t> </a:t>
            </a:r>
          </a:p>
        </p:txBody>
      </p:sp>
      <p:sp>
        <p:nvSpPr>
          <p:cNvPr id="549" name="-Most Project Managers are aware that delivering projects within &quot;time, cost and quality&quot; is critical to their success.…"/>
          <p:cNvSpPr txBox="1"/>
          <p:nvPr>
            <p:ph type="body" sz="half" idx="1"/>
          </p:nvPr>
        </p:nvSpPr>
        <p:spPr>
          <a:prstGeom prst="rect">
            <a:avLst/>
          </a:prstGeom>
        </p:spPr>
        <p:txBody>
          <a:bodyPr/>
          <a:lstStyle/>
          <a:p>
            <a:pPr/>
            <a:r>
              <a:t>-Most Project Managers are aware that delivering projects within "time, cost and quality" is critical to their success. </a:t>
            </a:r>
          </a:p>
          <a:p>
            <a:pPr/>
            <a:r>
              <a:t>-HPMQS defines quality as the extent to which the final deliverable meets the customer's requirements and cover BPP </a:t>
            </a:r>
          </a:p>
        </p:txBody>
      </p:sp>
      <p:sp>
        <p:nvSpPr>
          <p:cNvPr id="550"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2" name="the difference between…."/>
          <p:cNvSpPr txBox="1"/>
          <p:nvPr>
            <p:ph type="title"/>
          </p:nvPr>
        </p:nvSpPr>
        <p:spPr>
          <a:xfrm>
            <a:off x="3146969" y="1300216"/>
            <a:ext cx="8465998" cy="807714"/>
          </a:xfrm>
          <a:prstGeom prst="rect">
            <a:avLst/>
          </a:prstGeom>
        </p:spPr>
        <p:txBody>
          <a:bodyPr/>
          <a:lstStyle/>
          <a:p>
            <a:pPr/>
            <a:r>
              <a:t>the difference between….</a:t>
            </a:r>
          </a:p>
        </p:txBody>
      </p:sp>
      <p:sp>
        <p:nvSpPr>
          <p:cNvPr id="553"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54" name="Table 1"/>
          <p:cNvGraphicFramePr/>
          <p:nvPr/>
        </p:nvGraphicFramePr>
        <p:xfrm>
          <a:off x="759822" y="2606569"/>
          <a:ext cx="9821334" cy="5080001"/>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711332"/>
                <a:gridCol w="3824579"/>
                <a:gridCol w="4401052"/>
              </a:tblGrid>
              <a:tr h="455072">
                <a:tc>
                  <a:txBody>
                    <a:bodyPr/>
                    <a:lstStyle/>
                    <a:p>
                      <a:pPr algn="l">
                        <a:defRPr b="0" sz="1800">
                          <a:latin typeface="Bodoni SvtyTwo ITC TT-Bold"/>
                          <a:ea typeface="Bodoni SvtyTwo ITC TT-Bold"/>
                          <a:cs typeface="Bodoni SvtyTwo ITC TT-Bold"/>
                          <a:sym typeface="Bodoni SvtyTwo ITC TT-Bold"/>
                        </a:defRPr>
                      </a:pPr>
                    </a:p>
                  </a:txBody>
                  <a:tcPr marL="0" marR="0" marT="0" marB="0" anchor="ctr" anchorCtr="0" horzOverflow="overflow">
                    <a:lnL w="76200">
                      <a:solidFill>
                        <a:srgbClr val="424242"/>
                      </a:solidFill>
                      <a:miter lim="400000"/>
                    </a:lnL>
                    <a:lnR w="12700">
                      <a:solidFill>
                        <a:srgbClr val="424242"/>
                      </a:solidFill>
                    </a:lnR>
                    <a:lnT w="76200">
                      <a:solidFill>
                        <a:srgbClr val="424242"/>
                      </a:solidFill>
                      <a:miter lim="400000"/>
                    </a:lnT>
                    <a:lnB w="38100">
                      <a:solidFill>
                        <a:srgbClr val="424242"/>
                      </a:solidFill>
                    </a:lnB>
                  </a:tcPr>
                </a:tc>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The traditional PQP</a:t>
                      </a:r>
                    </a:p>
                  </a:txBody>
                  <a:tcPr marL="0" marR="0" marT="0" marB="0" anchor="ctr" anchorCtr="0" horzOverflow="overflow">
                    <a:lnL w="12700">
                      <a:solidFill>
                        <a:srgbClr val="424242"/>
                      </a:solidFill>
                    </a:lnL>
                    <a:lnR w="12700">
                      <a:solidFill>
                        <a:srgbClr val="424242"/>
                      </a:solidFill>
                    </a:lnR>
                    <a:lnT w="76200">
                      <a:solidFill>
                        <a:srgbClr val="424242"/>
                      </a:solidFill>
                      <a:miter lim="400000"/>
                    </a:lnT>
                    <a:lnB w="38100">
                      <a:solidFill>
                        <a:srgbClr val="424242"/>
                      </a:solidFill>
                    </a:lnB>
                  </a:tcPr>
                </a:tc>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PDQP</a:t>
                      </a:r>
                    </a:p>
                  </a:txBody>
                  <a:tcPr marL="0" marR="0" marT="0" marB="0" anchor="ctr" anchorCtr="0" horzOverflow="overflow">
                    <a:lnL w="12700">
                      <a:solidFill>
                        <a:srgbClr val="424242"/>
                      </a:solidFill>
                    </a:lnL>
                    <a:lnR w="76200">
                      <a:solidFill>
                        <a:srgbClr val="424242"/>
                      </a:solidFill>
                      <a:miter lim="400000"/>
                    </a:lnR>
                    <a:lnT w="76200">
                      <a:solidFill>
                        <a:srgbClr val="424242"/>
                      </a:solidFill>
                      <a:miter lim="400000"/>
                    </a:lnT>
                    <a:lnB w="38100">
                      <a:solidFill>
                        <a:srgbClr val="424242"/>
                      </a:solidFill>
                    </a:lnB>
                  </a:tcPr>
                </a:tc>
              </a:tr>
              <a:tr h="1013460">
                <a:tc>
                  <a:txBody>
                    <a:bodyPr/>
                    <a:lstStyle/>
                    <a:p>
                      <a:pPr algn="l">
                        <a:defRPr sz="1800"/>
                      </a:pPr>
                      <a:r>
                        <a:rPr>
                          <a:latin typeface="Bodoni SvtyTwo ITC TT-Book"/>
                          <a:ea typeface="Bodoni SvtyTwo ITC TT-Book"/>
                          <a:cs typeface="Bodoni SvtyTwo ITC TT-Book"/>
                          <a:sym typeface="Bodoni SvtyTwo ITC TT-Book"/>
                        </a:rPr>
                        <a:t>Meaning </a:t>
                      </a:r>
                    </a:p>
                  </a:txBody>
                  <a:tcPr marL="0" marR="0" marT="0" marB="0" anchor="ctr" anchorCtr="0" horzOverflow="overflow">
                    <a:lnL w="76200">
                      <a:solidFill>
                        <a:srgbClr val="424242"/>
                      </a:solidFill>
                      <a:miter lim="400000"/>
                    </a:lnL>
                    <a:lnR w="12700">
                      <a:solidFill>
                        <a:srgbClr val="424242"/>
                      </a:solidFill>
                    </a:lnR>
                    <a:lnT w="38100">
                      <a:solidFill>
                        <a:srgbClr val="424242"/>
                      </a:solidFill>
                    </a:lnT>
                    <a:lnB w="12700">
                      <a:solidFill>
                        <a:srgbClr val="424242"/>
                      </a:solidFill>
                    </a:lnB>
                  </a:tcPr>
                </a:tc>
                <a:tc>
                  <a:txBody>
                    <a:bodyPr/>
                    <a:lstStyle/>
                    <a:p>
                      <a:pPr algn="l" defTabSz="457200">
                        <a:spcBef>
                          <a:spcPts val="1200"/>
                        </a:spcBef>
                        <a:defRPr sz="1800"/>
                      </a:pPr>
                      <a:r>
                        <a:rPr sz="1333">
                          <a:latin typeface="Times Roman"/>
                          <a:ea typeface="Times Roman"/>
                          <a:cs typeface="Times Roman"/>
                          <a:sym typeface="Times Roman"/>
                        </a:rPr>
                        <a:t>is primarily concerned with meeting  the critical  project management process which are  time ,scope and cost  and meeting the quality requirements specified for this processes . </a:t>
                      </a:r>
                    </a:p>
                  </a:txBody>
                  <a:tcPr marL="0" marR="0" marT="0" marB="0" anchor="ctr" anchorCtr="0" horzOverflow="overflow">
                    <a:lnL w="12700">
                      <a:solidFill>
                        <a:srgbClr val="424242"/>
                      </a:solidFill>
                    </a:lnL>
                    <a:lnR w="12700">
                      <a:solidFill>
                        <a:srgbClr val="424242"/>
                      </a:solidFill>
                    </a:lnR>
                    <a:lnT w="38100">
                      <a:solidFill>
                        <a:srgbClr val="424242"/>
                      </a:solidFill>
                    </a:lnT>
                    <a:lnB w="12700">
                      <a:solidFill>
                        <a:srgbClr val="424242"/>
                      </a:solidFill>
                    </a:lnB>
                  </a:tcPr>
                </a:tc>
                <a:tc>
                  <a:txBody>
                    <a:bodyPr/>
                    <a:lstStyle/>
                    <a:p>
                      <a:pPr algn="l" defTabSz="457200">
                        <a:spcBef>
                          <a:spcPts val="1200"/>
                        </a:spcBef>
                        <a:defRPr sz="1333">
                          <a:latin typeface="Times Roman"/>
                          <a:ea typeface="Times Roman"/>
                          <a:cs typeface="Times Roman"/>
                          <a:sym typeface="Times Roman"/>
                        </a:defRPr>
                      </a:pPr>
                      <a:r>
                        <a:t>is primarily concerned with </a:t>
                      </a:r>
                      <a:r>
                        <a:rPr b="1"/>
                        <a:t>acceptance</a:t>
                      </a:r>
                      <a:r>
                        <a:t> of the deliverable production process with </a:t>
                      </a:r>
                      <a:r>
                        <a:rPr b="1"/>
                        <a:t>documentation</a:t>
                      </a:r>
                      <a:r>
                        <a:t> for the  completed produced deliverables that have been formally accepted, and those completed deliverables that have not been formally accepted along with the reasons for non-acceptance. </a:t>
                      </a:r>
                      <a:endParaRPr sz="1200"/>
                    </a:p>
                  </a:txBody>
                  <a:tcPr marL="0" marR="0" marT="0" marB="0" anchor="ctr" anchorCtr="0" horzOverflow="overflow">
                    <a:lnL w="12700">
                      <a:solidFill>
                        <a:srgbClr val="424242"/>
                      </a:solidFill>
                    </a:lnL>
                    <a:lnR w="76200">
                      <a:solidFill>
                        <a:srgbClr val="424242"/>
                      </a:solidFill>
                      <a:miter lim="400000"/>
                    </a:lnR>
                    <a:lnT w="38100">
                      <a:solidFill>
                        <a:srgbClr val="424242"/>
                      </a:solidFill>
                    </a:lnT>
                    <a:lnB w="12700">
                      <a:solidFill>
                        <a:srgbClr val="424242"/>
                      </a:solidFill>
                    </a:lnB>
                  </a:tcPr>
                </a:tc>
              </a:tr>
              <a:tr h="714250">
                <a:tc>
                  <a:txBody>
                    <a:bodyPr/>
                    <a:lstStyle/>
                    <a:p>
                      <a:pPr algn="l">
                        <a:defRPr sz="1800"/>
                      </a:pPr>
                      <a:r>
                        <a:rPr>
                          <a:latin typeface="Bodoni SvtyTwo ITC TT-Book"/>
                          <a:ea typeface="Bodoni SvtyTwo ITC TT-Book"/>
                          <a:cs typeface="Bodoni SvtyTwo ITC TT-Book"/>
                          <a:sym typeface="Bodoni SvtyTwo ITC TT-Book"/>
                        </a:rPr>
                        <a:t>Used technicality </a:t>
                      </a:r>
                    </a:p>
                  </a:txBody>
                  <a:tcPr marL="0" marR="0" marT="0" marB="0" anchor="ctr" anchorCtr="0" horzOverflow="overflow">
                    <a:lnL w="76200">
                      <a:solidFill>
                        <a:srgbClr val="424242"/>
                      </a:solidFill>
                      <a:miter lim="400000"/>
                    </a:lnL>
                    <a:lnR w="12700">
                      <a:solidFill>
                        <a:srgbClr val="424242"/>
                      </a:solidFill>
                    </a:lnR>
                    <a:lnT w="12700">
                      <a:solidFill>
                        <a:srgbClr val="424242"/>
                      </a:solidFill>
                    </a:lnT>
                    <a:lnB w="12700">
                      <a:solidFill>
                        <a:srgbClr val="424242"/>
                      </a:solidFill>
                    </a:lnB>
                  </a:tcPr>
                </a:tc>
                <a:tc>
                  <a:txBody>
                    <a:bodyPr/>
                    <a:lstStyle/>
                    <a:p>
                      <a:pPr algn="l">
                        <a:defRPr sz="1800"/>
                      </a:pPr>
                      <a:r>
                        <a:rPr>
                          <a:latin typeface="Bodoni SvtyTwo ITC TT-Book"/>
                          <a:ea typeface="Bodoni SvtyTwo ITC TT-Book"/>
                          <a:cs typeface="Bodoni SvtyTwo ITC TT-Book"/>
                          <a:sym typeface="Bodoni SvtyTwo ITC TT-Book"/>
                        </a:rPr>
                        <a:t>PjT </a:t>
                      </a:r>
                    </a:p>
                  </a:txBody>
                  <a:tcPr marL="0" marR="0" marT="0" marB="0" anchor="ctr" anchorCtr="0" horzOverflow="overflow">
                    <a:lnL w="12700">
                      <a:solidFill>
                        <a:srgbClr val="424242"/>
                      </a:solidFill>
                    </a:lnL>
                    <a:lnR w="12700">
                      <a:solidFill>
                        <a:srgbClr val="424242"/>
                      </a:solidFill>
                    </a:lnR>
                    <a:lnT w="12700">
                      <a:solidFill>
                        <a:srgbClr val="424242"/>
                      </a:solidFill>
                    </a:lnT>
                    <a:lnB w="12700">
                      <a:solidFill>
                        <a:srgbClr val="424242"/>
                      </a:solidFill>
                    </a:lnB>
                  </a:tcPr>
                </a:tc>
                <a:tc>
                  <a:txBody>
                    <a:bodyPr/>
                    <a:lstStyle/>
                    <a:p>
                      <a:pPr algn="l">
                        <a:defRPr sz="1800"/>
                      </a:pPr>
                      <a:r>
                        <a:rPr>
                          <a:latin typeface="Bodoni SvtyTwo ITC TT-Book"/>
                          <a:ea typeface="Bodoni SvtyTwo ITC TT-Book"/>
                          <a:cs typeface="Bodoni SvtyTwo ITC TT-Book"/>
                          <a:sym typeface="Bodoni SvtyTwo ITC TT-Book"/>
                        </a:rPr>
                        <a:t>DFT and PjT</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r>
              <a:tr h="480995">
                <a:tc>
                  <a:txBody>
                    <a:bodyPr/>
                    <a:lstStyle/>
                    <a:p>
                      <a:pPr algn="l">
                        <a:defRPr sz="1800"/>
                      </a:pPr>
                      <a:r>
                        <a:rPr>
                          <a:latin typeface="Bodoni SvtyTwo ITC TT-Book"/>
                          <a:ea typeface="Bodoni SvtyTwo ITC TT-Book"/>
                          <a:cs typeface="Bodoni SvtyTwo ITC TT-Book"/>
                          <a:sym typeface="Bodoni SvtyTwo ITC TT-Book"/>
                        </a:rPr>
                        <a:t>Value added </a:t>
                      </a:r>
                    </a:p>
                  </a:txBody>
                  <a:tcPr marL="0" marR="0" marT="0" marB="0" anchor="ctr" anchorCtr="0" horzOverflow="overflow">
                    <a:lnL w="76200">
                      <a:solidFill>
                        <a:srgbClr val="424242"/>
                      </a:solidFill>
                      <a:miter lim="400000"/>
                    </a:lnL>
                    <a:lnR w="12700">
                      <a:solidFill>
                        <a:srgbClr val="424242"/>
                      </a:solidFill>
                    </a:lnR>
                    <a:lnT w="12700">
                      <a:solidFill>
                        <a:srgbClr val="424242"/>
                      </a:solidFill>
                    </a:lnT>
                    <a:lnB w="12700">
                      <a:solidFill>
                        <a:srgbClr val="424242"/>
                      </a:solidFill>
                    </a:lnB>
                  </a:tcPr>
                </a:tc>
                <a:tc>
                  <a:txBody>
                    <a:bodyPr/>
                    <a:lstStyle/>
                    <a:p>
                      <a:pPr algn="l">
                        <a:defRPr sz="1800"/>
                      </a:pPr>
                      <a:r>
                        <a:rPr>
                          <a:latin typeface="Bodoni SvtyTwo ITC TT-Book"/>
                          <a:ea typeface="Bodoni SvtyTwo ITC TT-Book"/>
                          <a:cs typeface="Bodoni SvtyTwo ITC TT-Book"/>
                          <a:sym typeface="Bodoni SvtyTwo ITC TT-Book"/>
                        </a:rPr>
                        <a:t>None</a:t>
                      </a:r>
                    </a:p>
                  </a:txBody>
                  <a:tcPr marL="0" marR="0" marT="0" marB="0" anchor="ctr" anchorCtr="0" horzOverflow="overflow">
                    <a:lnL w="12700">
                      <a:solidFill>
                        <a:srgbClr val="424242"/>
                      </a:solidFill>
                    </a:lnL>
                    <a:lnR w="12700">
                      <a:solidFill>
                        <a:srgbClr val="424242"/>
                      </a:solidFill>
                    </a:lnR>
                    <a:lnT w="12700">
                      <a:solidFill>
                        <a:srgbClr val="424242"/>
                      </a:solidFill>
                    </a:lnT>
                    <a:lnB w="12700">
                      <a:solidFill>
                        <a:srgbClr val="424242"/>
                      </a:solidFill>
                    </a:lnB>
                  </a:tcPr>
                </a:tc>
                <a:tc>
                  <a:txBody>
                    <a:bodyPr/>
                    <a:lstStyle/>
                    <a:p>
                      <a:pPr algn="l">
                        <a:defRPr sz="1800"/>
                      </a:pPr>
                      <a:r>
                        <a:rPr>
                          <a:latin typeface="Bodoni SvtyTwo ITC TT-Book"/>
                          <a:ea typeface="Bodoni SvtyTwo ITC TT-Book"/>
                          <a:cs typeface="Bodoni SvtyTwo ITC TT-Book"/>
                          <a:sym typeface="Bodoni SvtyTwo ITC TT-Book"/>
                        </a:rPr>
                        <a:t>BVA with PVA</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r>
            </a:tbl>
          </a:graphicData>
        </a:graphic>
      </p:graphicFrame>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6" name="What is PDQP?"/>
          <p:cNvSpPr txBox="1"/>
          <p:nvPr>
            <p:ph type="title"/>
          </p:nvPr>
        </p:nvSpPr>
        <p:spPr>
          <a:xfrm>
            <a:off x="191533" y="1436135"/>
            <a:ext cx="4515976" cy="807714"/>
          </a:xfrm>
          <a:prstGeom prst="rect">
            <a:avLst/>
          </a:prstGeom>
        </p:spPr>
        <p:txBody>
          <a:bodyPr/>
          <a:lstStyle/>
          <a:p>
            <a:pPr/>
            <a:r>
              <a:t>What is PDQP?</a:t>
            </a:r>
          </a:p>
        </p:txBody>
      </p:sp>
      <p:sp>
        <p:nvSpPr>
          <p:cNvPr id="557" name="Is the systematic process of transforming success criteria and success factors into quality standards to &quot;Delivering Quality&quot; by ensuring customer requirements are met by conforming the DFT to PFS-QP throughout the selected project and ensuring alignment"/>
          <p:cNvSpPr txBox="1"/>
          <p:nvPr>
            <p:ph type="body" sz="quarter" idx="1"/>
          </p:nvPr>
        </p:nvSpPr>
        <p:spPr>
          <a:xfrm>
            <a:off x="335614" y="2639664"/>
            <a:ext cx="6564465" cy="2474000"/>
          </a:xfrm>
          <a:prstGeom prst="rect">
            <a:avLst/>
          </a:prstGeom>
        </p:spPr>
        <p:txBody>
          <a:bodyPr/>
          <a:lstStyle>
            <a:lvl1pPr defTabSz="777240">
              <a:spcBef>
                <a:spcPts val="800"/>
              </a:spcBef>
              <a:defRPr sz="2380"/>
            </a:lvl1pPr>
          </a:lstStyle>
          <a:p>
            <a:pPr/>
            <a:r>
              <a:t>Is the systematic process of transforming success criteria and success factors into quality standards to "Delivering Quality" by ensuring customer requirements are met by conforming the DFT to PFS-QP throughout the selected project and ensuring alignment with desired outcomes by achieving high-quality results.</a:t>
            </a:r>
          </a:p>
        </p:txBody>
      </p:sp>
      <p:sp>
        <p:nvSpPr>
          <p:cNvPr id="558"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9" name="Triangle"/>
          <p:cNvSpPr/>
          <p:nvPr/>
        </p:nvSpPr>
        <p:spPr>
          <a:xfrm>
            <a:off x="9370030" y="959195"/>
            <a:ext cx="1270001" cy="13579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21600"/>
                </a:moveTo>
                <a:lnTo>
                  <a:pt x="21600" y="0"/>
                </a:lnTo>
                <a:lnTo>
                  <a:pt x="0" y="0"/>
                </a:lnTo>
                <a:close/>
              </a:path>
            </a:pathLst>
          </a:custGeom>
          <a:solidFill>
            <a:srgbClr val="FFFFFF"/>
          </a:solidFill>
          <a:ln w="12700">
            <a:solidFill>
              <a:schemeClr val="accent1"/>
            </a:solidFill>
            <a:miter/>
          </a:ln>
        </p:spPr>
        <p:txBody>
          <a:bodyPr lIns="45719" rIns="45719" anchor="ctr"/>
          <a:lstStyle/>
          <a:p>
            <a:pPr/>
          </a:p>
        </p:txBody>
      </p:sp>
      <p:sp>
        <p:nvSpPr>
          <p:cNvPr id="560" name="PFS-QP"/>
          <p:cNvSpPr/>
          <p:nvPr/>
        </p:nvSpPr>
        <p:spPr>
          <a:xfrm>
            <a:off x="8591483" y="959195"/>
            <a:ext cx="1035031" cy="422161"/>
          </a:xfrm>
          <a:prstGeom prst="roundRect">
            <a:avLst>
              <a:gd name="adj" fmla="val 45125"/>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PFS-QP</a:t>
            </a:r>
          </a:p>
        </p:txBody>
      </p:sp>
      <p:sp>
        <p:nvSpPr>
          <p:cNvPr id="561" name="Selective project"/>
          <p:cNvSpPr/>
          <p:nvPr/>
        </p:nvSpPr>
        <p:spPr>
          <a:xfrm>
            <a:off x="10354729" y="959195"/>
            <a:ext cx="1035031" cy="422161"/>
          </a:xfrm>
          <a:prstGeom prst="roundRect">
            <a:avLst>
              <a:gd name="adj" fmla="val 45125"/>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1000"/>
            </a:lvl1pPr>
          </a:lstStyle>
          <a:p>
            <a:pPr/>
            <a:r>
              <a:t>Selective project </a:t>
            </a:r>
          </a:p>
        </p:txBody>
      </p:sp>
      <p:sp>
        <p:nvSpPr>
          <p:cNvPr id="562" name="PDQP"/>
          <p:cNvSpPr/>
          <p:nvPr/>
        </p:nvSpPr>
        <p:spPr>
          <a:xfrm>
            <a:off x="9487515" y="2257339"/>
            <a:ext cx="1035031" cy="422162"/>
          </a:xfrm>
          <a:prstGeom prst="roundRect">
            <a:avLst>
              <a:gd name="adj" fmla="val 45125"/>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r>
              <a:t>PDQP</a:t>
            </a:r>
          </a:p>
        </p:txBody>
      </p:sp>
      <p:sp>
        <p:nvSpPr>
          <p:cNvPr id="563" name="Arrow"/>
          <p:cNvSpPr/>
          <p:nvPr/>
        </p:nvSpPr>
        <p:spPr>
          <a:xfrm rot="5270649">
            <a:off x="9599476" y="2807711"/>
            <a:ext cx="825912" cy="417019"/>
          </a:xfrm>
          <a:prstGeom prst="rightArrow">
            <a:avLst>
              <a:gd name="adj1" fmla="val 34829"/>
              <a:gd name="adj2" fmla="val 144687"/>
            </a:avLst>
          </a:prstGeom>
          <a:solidFill>
            <a:srgbClr val="FFFFFF"/>
          </a:solidFill>
          <a:ln w="12700">
            <a:solidFill>
              <a:schemeClr val="accent1"/>
            </a:solidFill>
            <a:miter/>
          </a:ln>
        </p:spPr>
        <p:txBody>
          <a:bodyPr lIns="45719" rIns="45719" anchor="ctr"/>
          <a:lstStyle/>
          <a:p>
            <a:pPr/>
          </a:p>
        </p:txBody>
      </p:sp>
      <p:sp>
        <p:nvSpPr>
          <p:cNvPr id="564" name="5 levels of validation processes"/>
          <p:cNvSpPr/>
          <p:nvPr/>
        </p:nvSpPr>
        <p:spPr>
          <a:xfrm>
            <a:off x="9216021" y="3337261"/>
            <a:ext cx="1735704" cy="422162"/>
          </a:xfrm>
          <a:prstGeom prst="roundRect">
            <a:avLst>
              <a:gd name="adj" fmla="val 45125"/>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lgn="ctr">
              <a:defRPr sz="1100"/>
            </a:lvl1pPr>
          </a:lstStyle>
          <a:p>
            <a:pPr/>
            <a:r>
              <a:t>5 levels of validation processes</a:t>
            </a:r>
          </a:p>
        </p:txBody>
      </p:sp>
      <p:sp>
        <p:nvSpPr>
          <p:cNvPr id="565" name="Arrow"/>
          <p:cNvSpPr/>
          <p:nvPr/>
        </p:nvSpPr>
        <p:spPr>
          <a:xfrm rot="5270649">
            <a:off x="9938349" y="3920196"/>
            <a:ext cx="640441" cy="417019"/>
          </a:xfrm>
          <a:prstGeom prst="rightArrow">
            <a:avLst>
              <a:gd name="adj1" fmla="val 34829"/>
              <a:gd name="adj2" fmla="val 144687"/>
            </a:avLst>
          </a:prstGeom>
          <a:solidFill>
            <a:srgbClr val="FFFFFF"/>
          </a:solidFill>
          <a:ln w="12700">
            <a:solidFill>
              <a:schemeClr val="accent1"/>
            </a:solidFill>
            <a:miter/>
          </a:ln>
        </p:spPr>
        <p:txBody>
          <a:bodyPr lIns="45719" rIns="45719" anchor="ctr"/>
          <a:lstStyle/>
          <a:p>
            <a:pPr/>
          </a:p>
        </p:txBody>
      </p:sp>
      <p:sp>
        <p:nvSpPr>
          <p:cNvPr id="566" name="Resultant deliverables"/>
          <p:cNvSpPr/>
          <p:nvPr/>
        </p:nvSpPr>
        <p:spPr>
          <a:xfrm>
            <a:off x="8909899" y="5007142"/>
            <a:ext cx="1137230" cy="753131"/>
          </a:xfrm>
          <a:prstGeom prst="wedgeEllipseCallout">
            <a:avLst>
              <a:gd name="adj1" fmla="val 68684"/>
              <a:gd name="adj2" fmla="val -18131"/>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1200"/>
            </a:lvl1pPr>
          </a:lstStyle>
          <a:p>
            <a:pPr/>
            <a:r>
              <a:t>Resultant deliverables </a:t>
            </a:r>
          </a:p>
        </p:txBody>
      </p:sp>
      <p:sp>
        <p:nvSpPr>
          <p:cNvPr id="567" name="Readiness deliverable"/>
          <p:cNvSpPr/>
          <p:nvPr/>
        </p:nvSpPr>
        <p:spPr>
          <a:xfrm>
            <a:off x="9876481" y="4497235"/>
            <a:ext cx="1137230" cy="753131"/>
          </a:xfrm>
          <a:prstGeom prst="wedgeEllipseCallout">
            <a:avLst>
              <a:gd name="adj1" fmla="val 64015"/>
              <a:gd name="adj2" fmla="val -118"/>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1200"/>
            </a:lvl1pPr>
          </a:lstStyle>
          <a:p>
            <a:pPr/>
            <a:r>
              <a:t>Readiness deliverable </a:t>
            </a:r>
          </a:p>
        </p:txBody>
      </p:sp>
      <p:sp>
        <p:nvSpPr>
          <p:cNvPr id="568" name="100 % completed deliverables"/>
          <p:cNvSpPr/>
          <p:nvPr/>
        </p:nvSpPr>
        <p:spPr>
          <a:xfrm>
            <a:off x="11126842" y="4691019"/>
            <a:ext cx="1137230" cy="753131"/>
          </a:xfrm>
          <a:prstGeom prst="wedgeEllipseCallout">
            <a:avLst>
              <a:gd name="adj1" fmla="val 13410"/>
              <a:gd name="adj2" fmla="val -113904"/>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900"/>
            </a:lvl1pPr>
          </a:lstStyle>
          <a:p>
            <a:pPr/>
            <a:r>
              <a:t>100 % completed deliverables </a:t>
            </a:r>
          </a:p>
        </p:txBody>
      </p:sp>
      <p:sp>
        <p:nvSpPr>
          <p:cNvPr id="569" name="PFS to BFS with BVA"/>
          <p:cNvSpPr/>
          <p:nvPr/>
        </p:nvSpPr>
        <p:spPr>
          <a:xfrm>
            <a:off x="11369769" y="3495580"/>
            <a:ext cx="861646" cy="762169"/>
          </a:xfrm>
          <a:prstGeom prst="wedgeEllipseCallout">
            <a:avLst>
              <a:gd name="adj1" fmla="val 29724"/>
              <a:gd name="adj2" fmla="val 32817"/>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1200"/>
            </a:lvl1pPr>
          </a:lstStyle>
          <a:p>
            <a:pPr/>
            <a:r>
              <a:t>PFS to BFS with BVA</a:t>
            </a:r>
          </a:p>
        </p:txBody>
      </p:sp>
      <p:sp>
        <p:nvSpPr>
          <p:cNvPr id="570" name="Building deliverables"/>
          <p:cNvSpPr/>
          <p:nvPr/>
        </p:nvSpPr>
        <p:spPr>
          <a:xfrm>
            <a:off x="8588625" y="4178455"/>
            <a:ext cx="1137231" cy="753131"/>
          </a:xfrm>
          <a:prstGeom prst="wedgeEllipseCallout">
            <a:avLst>
              <a:gd name="adj1" fmla="val -5885"/>
              <a:gd name="adj2" fmla="val 65299"/>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sz="1200"/>
            </a:lvl1pPr>
          </a:lstStyle>
          <a:p>
            <a:pPr/>
            <a:r>
              <a:t>Building deliverables </a:t>
            </a:r>
          </a:p>
        </p:txBody>
      </p:sp>
      <p:pic>
        <p:nvPicPr>
          <p:cNvPr id="571" name="Image" descr="Image"/>
          <p:cNvPicPr>
            <a:picLocks noChangeAspect="1"/>
          </p:cNvPicPr>
          <p:nvPr/>
        </p:nvPicPr>
        <p:blipFill>
          <a:blip r:embed="rId2">
            <a:extLst/>
          </a:blip>
          <a:stretch>
            <a:fillRect/>
          </a:stretch>
        </p:blipFill>
        <p:spPr>
          <a:xfrm>
            <a:off x="8582275" y="952845"/>
            <a:ext cx="3665096" cy="5052663"/>
          </a:xfrm>
          <a:prstGeom prst="rect">
            <a:avLst/>
          </a:prstGeom>
          <a:ln w="12700">
            <a:miter lim="400000"/>
          </a:ln>
        </p:spPr>
      </p:pic>
      <p:sp>
        <p:nvSpPr>
          <p:cNvPr id="572" name="Designed and Delivered by Dr Mahmoud Ibrahim @2023"/>
          <p:cNvSpPr txBox="1"/>
          <p:nvPr/>
        </p:nvSpPr>
        <p:spPr>
          <a:xfrm>
            <a:off x="8872131" y="6039614"/>
            <a:ext cx="3312671" cy="22570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100"/>
            </a:lvl1pPr>
          </a:lstStyle>
          <a:p>
            <a:pPr/>
            <a:r>
              <a:t>Designed and Delivered by Dr Mahmoud Ibrahim @2023</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4" name="The impact of the PDQP functions on the BPP"/>
          <p:cNvSpPr txBox="1"/>
          <p:nvPr>
            <p:ph type="title"/>
          </p:nvPr>
        </p:nvSpPr>
        <p:spPr>
          <a:xfrm>
            <a:off x="3602390" y="123711"/>
            <a:ext cx="8465998" cy="807714"/>
          </a:xfrm>
          <a:prstGeom prst="rect">
            <a:avLst/>
          </a:prstGeom>
        </p:spPr>
        <p:txBody>
          <a:bodyPr/>
          <a:lstStyle>
            <a:lvl1pPr defTabSz="713231">
              <a:defRPr sz="3432"/>
            </a:lvl1pPr>
          </a:lstStyle>
          <a:p>
            <a:pPr/>
            <a:r>
              <a:t>The impact of the PDQP functions on the BPP</a:t>
            </a:r>
          </a:p>
        </p:txBody>
      </p:sp>
      <p:sp>
        <p:nvSpPr>
          <p:cNvPr id="5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76" name="Table 1"/>
          <p:cNvGraphicFramePr/>
          <p:nvPr/>
        </p:nvGraphicFramePr>
        <p:xfrm>
          <a:off x="1034972" y="1702160"/>
          <a:ext cx="10694807" cy="4192390"/>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828724"/>
                <a:gridCol w="4086932"/>
                <a:gridCol w="4702949"/>
              </a:tblGrid>
              <a:tr h="336550">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PDQP functions </a:t>
                      </a:r>
                    </a:p>
                  </a:txBody>
                  <a:tcPr marL="0" marR="0" marT="0" marB="0" anchor="ctr" anchorCtr="0" horzOverflow="overflow">
                    <a:lnL w="76200">
                      <a:solidFill>
                        <a:srgbClr val="424242"/>
                      </a:solidFill>
                      <a:miter lim="400000"/>
                    </a:lnL>
                    <a:lnR w="12700">
                      <a:solidFill>
                        <a:srgbClr val="424242"/>
                      </a:solidFill>
                    </a:lnR>
                    <a:lnT w="76200">
                      <a:solidFill>
                        <a:srgbClr val="424242"/>
                      </a:solidFill>
                      <a:miter lim="400000"/>
                    </a:lnT>
                    <a:lnB w="38100">
                      <a:solidFill>
                        <a:srgbClr val="424242"/>
                      </a:solidFill>
                    </a:lnB>
                  </a:tcPr>
                </a:tc>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Based on what </a:t>
                      </a:r>
                    </a:p>
                  </a:txBody>
                  <a:tcPr marL="0" marR="0" marT="0" marB="0" anchor="ctr" anchorCtr="0" horzOverflow="overflow">
                    <a:lnL w="12700">
                      <a:solidFill>
                        <a:srgbClr val="424242"/>
                      </a:solidFill>
                    </a:lnL>
                    <a:lnR w="76200">
                      <a:solidFill>
                        <a:srgbClr val="424242"/>
                      </a:solidFill>
                      <a:miter lim="400000"/>
                    </a:lnR>
                    <a:lnT w="76200">
                      <a:solidFill>
                        <a:srgbClr val="424242"/>
                      </a:solidFill>
                      <a:miter lim="400000"/>
                    </a:lnT>
                    <a:lnB w="38100">
                      <a:solidFill>
                        <a:srgbClr val="424242"/>
                      </a:solidFill>
                    </a:lnB>
                  </a:tcPr>
                </a:tc>
                <a:tc>
                  <a:txBody>
                    <a:bodyPr/>
                    <a:lstStyle/>
                    <a:p>
                      <a:pPr algn="l">
                        <a:defRPr b="0" sz="1800">
                          <a:solidFill>
                            <a:srgbClr val="000000"/>
                          </a:solidFill>
                        </a:defRPr>
                      </a:pPr>
                      <a:r>
                        <a:rPr b="1">
                          <a:solidFill>
                            <a:srgbClr val="FFFFFF"/>
                          </a:solidFill>
                        </a:rPr>
                        <a:t>The result</a:t>
                      </a:r>
                    </a:p>
                  </a:txBody>
                  <a:tcPr marL="0" marR="0" marT="0" marB="0" anchor="t" anchorCtr="0" horzOverflow="overflow">
                    <a:lnL w="76200">
                      <a:solidFill>
                        <a:srgbClr val="424242"/>
                      </a:solidFill>
                      <a:miter lim="400000"/>
                    </a:lnL>
                    <a:lnR w="76200">
                      <a:solidFill>
                        <a:srgbClr val="000000"/>
                      </a:solidFill>
                      <a:miter lim="400000"/>
                    </a:lnR>
                    <a:lnT w="76200">
                      <a:solidFill>
                        <a:srgbClr val="000000"/>
                      </a:solidFill>
                      <a:miter lim="400000"/>
                    </a:lnT>
                  </a:tcPr>
                </a:tc>
              </a:tr>
              <a:tr h="606161">
                <a:tc>
                  <a:txBody>
                    <a:bodyPr/>
                    <a:lstStyle/>
                    <a:p>
                      <a:pPr algn="l">
                        <a:defRPr sz="1800"/>
                      </a:pPr>
                      <a:r>
                        <a:rPr>
                          <a:latin typeface="Bodoni SvtyTwo ITC TT-Book"/>
                          <a:ea typeface="Bodoni SvtyTwo ITC TT-Book"/>
                          <a:cs typeface="Bodoni SvtyTwo ITC TT-Book"/>
                          <a:sym typeface="Bodoni SvtyTwo ITC TT-Book"/>
                        </a:rPr>
                        <a:t>HPMQAP</a:t>
                      </a:r>
                    </a:p>
                  </a:txBody>
                  <a:tcPr marL="0" marR="0" marT="0" marB="0" anchor="ctr" anchorCtr="0" horzOverflow="overflow">
                    <a:lnL w="76200">
                      <a:solidFill>
                        <a:srgbClr val="424242"/>
                      </a:solidFill>
                      <a:miter lim="400000"/>
                    </a:lnL>
                    <a:lnR w="12700">
                      <a:solidFill>
                        <a:srgbClr val="424242"/>
                      </a:solidFill>
                    </a:lnR>
                    <a:lnT w="38100">
                      <a:solidFill>
                        <a:srgbClr val="424242"/>
                      </a:solidFill>
                    </a:lnT>
                    <a:lnB w="12700">
                      <a:solidFill>
                        <a:srgbClr val="424242"/>
                      </a:solidFill>
                    </a:lnB>
                  </a:tcPr>
                </a:tc>
                <a:tc>
                  <a:txBody>
                    <a:bodyPr/>
                    <a:lstStyle/>
                    <a:p>
                      <a:pPr algn="l">
                        <a:defRPr sz="1800">
                          <a:latin typeface="Bodoni SvtyTwo ITC TT-Book"/>
                          <a:ea typeface="Bodoni SvtyTwo ITC TT-Book"/>
                          <a:cs typeface="Bodoni SvtyTwo ITC TT-Book"/>
                          <a:sym typeface="Bodoni SvtyTwo ITC TT-Book"/>
                        </a:defRPr>
                      </a:pPr>
                      <a:r>
                        <a:t>1-  verifying   DFT  </a:t>
                      </a:r>
                    </a:p>
                    <a:p>
                      <a:pPr algn="l">
                        <a:defRPr sz="1800" u="sng">
                          <a:latin typeface="Bodoni SvtyTwo ITC TT-Bold"/>
                          <a:ea typeface="Bodoni SvtyTwo ITC TT-Bold"/>
                          <a:cs typeface="Bodoni SvtyTwo ITC TT-Bold"/>
                          <a:sym typeface="Bodoni SvtyTwo ITC TT-Bold"/>
                        </a:defRPr>
                      </a:pPr>
                      <a:r>
                        <a:t>based on PQDA standards </a:t>
                      </a:r>
                    </a:p>
                  </a:txBody>
                  <a:tcPr marL="0" marR="0" marT="0" marB="0" anchor="ctr" anchorCtr="0" horzOverflow="overflow">
                    <a:lnL w="12700">
                      <a:solidFill>
                        <a:srgbClr val="424242"/>
                      </a:solidFill>
                    </a:lnL>
                    <a:lnR w="76200">
                      <a:solidFill>
                        <a:srgbClr val="424242"/>
                      </a:solidFill>
                      <a:miter lim="400000"/>
                    </a:lnR>
                    <a:lnT w="38100">
                      <a:solidFill>
                        <a:srgbClr val="424242"/>
                      </a:solidFill>
                    </a:lnT>
                    <a:lnB w="12700">
                      <a:solidFill>
                        <a:srgbClr val="424242"/>
                      </a:solidFill>
                    </a:lnB>
                  </a:tcPr>
                </a:tc>
                <a:tc rowSpan="2">
                  <a:txBody>
                    <a:bodyPr/>
                    <a:lstStyle/>
                    <a:p>
                      <a:pPr algn="l">
                        <a:defRPr sz="1800"/>
                      </a:pPr>
                      <a:r>
                        <a:t>Having “Resultant deliverables”</a:t>
                      </a:r>
                    </a:p>
                  </a:txBody>
                  <a:tcPr marL="0" marR="0" marT="0" marB="0" anchor="t" anchorCtr="0" horzOverflow="overflow">
                    <a:lnL w="76200">
                      <a:solidFill>
                        <a:srgbClr val="424242"/>
                      </a:solidFill>
                      <a:miter lim="400000"/>
                    </a:lnL>
                    <a:lnR w="76200">
                      <a:solidFill>
                        <a:srgbClr val="000000"/>
                      </a:solidFill>
                      <a:miter lim="400000"/>
                    </a:lnR>
                  </a:tcPr>
                </a:tc>
              </a:tr>
              <a:tr h="571500">
                <a:tc>
                  <a:txBody>
                    <a:bodyPr/>
                    <a:lstStyle/>
                    <a:p>
                      <a:pPr algn="l">
                        <a:defRPr sz="1800"/>
                      </a:pPr>
                      <a:r>
                        <a:rPr>
                          <a:latin typeface="Bodoni SvtyTwo ITC TT-Book"/>
                          <a:ea typeface="Bodoni SvtyTwo ITC TT-Book"/>
                          <a:cs typeface="Bodoni SvtyTwo ITC TT-Book"/>
                          <a:sym typeface="Bodoni SvtyTwo ITC TT-Book"/>
                        </a:rPr>
                        <a:t>HPMQCP</a:t>
                      </a:r>
                    </a:p>
                  </a:txBody>
                  <a:tcPr marL="0" marR="0" marT="0" marB="0" anchor="ctr" anchorCtr="0" horzOverflow="overflow">
                    <a:lnL w="76200">
                      <a:solidFill>
                        <a:srgbClr val="424242"/>
                      </a:solidFill>
                      <a:miter lim="400000"/>
                    </a:lnL>
                    <a:lnR w="12700">
                      <a:solidFill>
                        <a:srgbClr val="424242"/>
                      </a:solidFill>
                    </a:lnR>
                    <a:lnT w="12700">
                      <a:solidFill>
                        <a:srgbClr val="424242"/>
                      </a:solidFill>
                    </a:lnT>
                    <a:lnB w="12700">
                      <a:solidFill>
                        <a:srgbClr val="424242"/>
                      </a:solidFill>
                    </a:lnB>
                  </a:tcPr>
                </a:tc>
                <a:tc>
                  <a:txBody>
                    <a:bodyPr/>
                    <a:lstStyle/>
                    <a:p>
                      <a:pPr algn="l">
                        <a:defRPr sz="1800">
                          <a:latin typeface="Bodoni SvtyTwo ITC TT-Book"/>
                          <a:ea typeface="Bodoni SvtyTwo ITC TT-Book"/>
                          <a:cs typeface="Bodoni SvtyTwo ITC TT-Book"/>
                          <a:sym typeface="Bodoni SvtyTwo ITC TT-Book"/>
                        </a:defRPr>
                      </a:pPr>
                      <a:r>
                        <a:t>2-validating  DFT  </a:t>
                      </a:r>
                    </a:p>
                    <a:p>
                      <a:pPr algn="l">
                        <a:defRPr sz="1800" u="sng">
                          <a:latin typeface="Bodoni SvtyTwo ITC TT-Bold"/>
                          <a:ea typeface="Bodoni SvtyTwo ITC TT-Bold"/>
                          <a:cs typeface="Bodoni SvtyTwo ITC TT-Bold"/>
                          <a:sym typeface="Bodoni SvtyTwo ITC TT-Bold"/>
                        </a:defRPr>
                      </a:pPr>
                      <a:r>
                        <a:t>based on PQDA standards </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vMerge="1">
                  <a:tcPr/>
                </a:tc>
              </a:tr>
              <a:tr h="850900">
                <a:tc>
                  <a:txBody>
                    <a:bodyPr/>
                    <a:lstStyle/>
                    <a:p>
                      <a:pPr algn="l">
                        <a:defRPr sz="1800"/>
                      </a:pPr>
                      <a:r>
                        <a:rPr>
                          <a:latin typeface="Bodoni SvtyTwo ITC TT-Book"/>
                          <a:ea typeface="Bodoni SvtyTwo ITC TT-Book"/>
                          <a:cs typeface="Bodoni SvtyTwo ITC TT-Book"/>
                          <a:sym typeface="Bodoni SvtyTwo ITC TT-Book"/>
                        </a:rPr>
                        <a:t>PQP</a:t>
                      </a:r>
                    </a:p>
                  </a:txBody>
                  <a:tcPr marL="0" marR="0" marT="0" marB="0" anchor="ctr" anchorCtr="0" horzOverflow="overflow">
                    <a:lnL w="76200">
                      <a:solidFill>
                        <a:srgbClr val="424242"/>
                      </a:solidFill>
                      <a:miter lim="400000"/>
                    </a:lnL>
                    <a:lnR w="12700">
                      <a:solidFill>
                        <a:srgbClr val="424242"/>
                      </a:solidFill>
                    </a:lnR>
                    <a:lnT w="12700">
                      <a:solidFill>
                        <a:srgbClr val="424242"/>
                      </a:solidFill>
                    </a:lnT>
                    <a:lnB w="12700">
                      <a:solidFill>
                        <a:srgbClr val="424242"/>
                      </a:solidFill>
                    </a:lnB>
                  </a:tcPr>
                </a:tc>
                <a:tc>
                  <a:txBody>
                    <a:bodyPr/>
                    <a:lstStyle/>
                    <a:p>
                      <a:pPr algn="l">
                        <a:defRPr sz="1800">
                          <a:latin typeface="Bodoni SvtyTwo ITC TT-Book"/>
                          <a:ea typeface="Bodoni SvtyTwo ITC TT-Book"/>
                          <a:cs typeface="Bodoni SvtyTwo ITC TT-Book"/>
                          <a:sym typeface="Bodoni SvtyTwo ITC TT-Book"/>
                        </a:defRPr>
                      </a:pPr>
                      <a:r>
                        <a:t>3-validating the “Resultant deliverables”with its PjT </a:t>
                      </a:r>
                    </a:p>
                    <a:p>
                      <a:pPr algn="l">
                        <a:defRPr sz="1800">
                          <a:latin typeface="Bodoni SvtyTwo ITC TT-Book"/>
                          <a:ea typeface="Bodoni SvtyTwo ITC TT-Book"/>
                          <a:cs typeface="Bodoni SvtyTwo ITC TT-Book"/>
                          <a:sym typeface="Bodoni SvtyTwo ITC TT-Book"/>
                        </a:defRPr>
                      </a:pPr>
                      <a:r>
                        <a:rPr u="sng">
                          <a:latin typeface="Bodoni SvtyTwo ITC TT-Bold"/>
                          <a:ea typeface="Bodoni SvtyTwo ITC TT-Bold"/>
                          <a:cs typeface="Bodoni SvtyTwo ITC TT-Bold"/>
                          <a:sym typeface="Bodoni SvtyTwo ITC TT-Bold"/>
                        </a:rPr>
                        <a:t>based on the project completion criteria </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 Having “Readiness deliverables”</a:t>
                      </a:r>
                    </a:p>
                  </a:txBody>
                  <a:tcPr marL="0" marR="0" marT="0" marB="0" anchor="t" anchorCtr="0" horzOverflow="overflow">
                    <a:lnL w="76200">
                      <a:solidFill>
                        <a:srgbClr val="424242"/>
                      </a:solidFill>
                      <a:miter lim="400000"/>
                    </a:lnL>
                    <a:lnR w="76200">
                      <a:solidFill>
                        <a:srgbClr val="000000"/>
                      </a:solidFill>
                      <a:miter lim="400000"/>
                    </a:lnR>
                  </a:tcPr>
                </a:tc>
              </a:tr>
              <a:tr h="852270">
                <a:tc>
                  <a:txBody>
                    <a:bodyPr/>
                    <a:lstStyle/>
                    <a:p>
                      <a:pPr algn="l">
                        <a:defRPr sz="1800"/>
                      </a:pPr>
                      <a:r>
                        <a:rPr>
                          <a:latin typeface="Bodoni SvtyTwo ITC TT-Book"/>
                          <a:ea typeface="Bodoni SvtyTwo ITC TT-Book"/>
                          <a:cs typeface="Bodoni SvtyTwo ITC TT-Book"/>
                          <a:sym typeface="Bodoni SvtyTwo ITC TT-Book"/>
                        </a:rPr>
                        <a:t>HPMQS -acceptance plan </a:t>
                      </a:r>
                    </a:p>
                  </a:txBody>
                  <a:tcPr marL="0" marR="0" marT="0" marB="0" anchor="ctr" anchorCtr="0" horzOverflow="overflow">
                    <a:lnL w="76200">
                      <a:solidFill>
                        <a:srgbClr val="424242"/>
                      </a:solidFill>
                      <a:miter lim="400000"/>
                    </a:lnL>
                    <a:lnR w="12700">
                      <a:solidFill>
                        <a:srgbClr val="424242"/>
                      </a:solidFill>
                    </a:lnR>
                    <a:lnT w="12700">
                      <a:solidFill>
                        <a:srgbClr val="424242"/>
                      </a:solidFill>
                    </a:lnT>
                    <a:lnB w="12700">
                      <a:solidFill>
                        <a:srgbClr val="424242"/>
                      </a:solidFill>
                    </a:lnB>
                  </a:tcPr>
                </a:tc>
                <a:tc>
                  <a:txBody>
                    <a:bodyPr/>
                    <a:lstStyle/>
                    <a:p>
                      <a:pPr algn="l">
                        <a:defRPr sz="1800">
                          <a:latin typeface="Bodoni SvtyTwo ITC TT-Book"/>
                          <a:ea typeface="Bodoni SvtyTwo ITC TT-Book"/>
                          <a:cs typeface="Bodoni SvtyTwo ITC TT-Book"/>
                          <a:sym typeface="Bodoni SvtyTwo ITC TT-Book"/>
                        </a:defRPr>
                      </a:pPr>
                      <a:r>
                        <a:t>4-“Readiness deliverables” testing acceptance  of the“Readiness deliverables”</a:t>
                      </a:r>
                      <a:r>
                        <a:rPr u="sng">
                          <a:latin typeface="Bodoni SvtyTwo ITC TT-Bold"/>
                          <a:ea typeface="Bodoni SvtyTwo ITC TT-Bold"/>
                          <a:cs typeface="Bodoni SvtyTwo ITC TT-Bold"/>
                          <a:sym typeface="Bodoni SvtyTwo ITC TT-Bold"/>
                        </a:rPr>
                        <a:t>based on the acceptance criteria</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Having 100% official completed deliverables 
(PFS with the maximum PVA)</a:t>
                      </a:r>
                    </a:p>
                  </a:txBody>
                  <a:tcPr marL="0" marR="0" marT="0" marB="0" anchor="t" anchorCtr="0" horzOverflow="overflow">
                    <a:lnL w="76200">
                      <a:solidFill>
                        <a:srgbClr val="424242"/>
                      </a:solidFill>
                      <a:miter lim="400000"/>
                    </a:lnL>
                    <a:lnR w="76200">
                      <a:solidFill>
                        <a:srgbClr val="000000"/>
                      </a:solidFill>
                      <a:miter lim="400000"/>
                    </a:lnR>
                  </a:tcPr>
                </a:tc>
              </a:tr>
              <a:tr h="884020">
                <a:tc>
                  <a:txBody>
                    <a:bodyPr/>
                    <a:lstStyle/>
                    <a:p>
                      <a:pPr algn="l">
                        <a:defRPr sz="1800"/>
                      </a:pPr>
                      <a:r>
                        <a:rPr>
                          <a:latin typeface="Bodoni SvtyTwo ITC TT-Book"/>
                          <a:ea typeface="Bodoni SvtyTwo ITC TT-Book"/>
                          <a:cs typeface="Bodoni SvtyTwo ITC TT-Book"/>
                          <a:sym typeface="Bodoni SvtyTwo ITC TT-Book"/>
                        </a:rPr>
                        <a:t>HPMQCI</a:t>
                      </a:r>
                    </a:p>
                  </a:txBody>
                  <a:tcPr marL="0" marR="0" marT="0" marB="0" anchor="ctr" anchorCtr="0" horzOverflow="overflow">
                    <a:lnL w="76200">
                      <a:solidFill>
                        <a:srgbClr val="424242"/>
                      </a:solidFill>
                      <a:miter lim="400000"/>
                    </a:lnL>
                    <a:lnR w="12700">
                      <a:solidFill>
                        <a:srgbClr val="424242"/>
                      </a:solidFill>
                    </a:lnR>
                    <a:lnT w="12700">
                      <a:solidFill>
                        <a:srgbClr val="424242"/>
                      </a:solidFill>
                    </a:lnT>
                    <a:lnB w="12700">
                      <a:solidFill>
                        <a:srgbClr val="424242"/>
                      </a:solidFill>
                    </a:lnB>
                  </a:tcPr>
                </a:tc>
                <a:tc>
                  <a:txBody>
                    <a:bodyPr/>
                    <a:lstStyle/>
                    <a:p>
                      <a:pPr algn="l">
                        <a:defRPr sz="1800">
                          <a:latin typeface="Bodoni SvtyTwo ITC TT-Book"/>
                          <a:ea typeface="Bodoni SvtyTwo ITC TT-Book"/>
                          <a:cs typeface="Bodoni SvtyTwo ITC TT-Book"/>
                          <a:sym typeface="Bodoni SvtyTwo ITC TT-Book"/>
                        </a:defRPr>
                      </a:pPr>
                      <a:r>
                        <a:t>5- Verifying and validating the  DFT of the PFS </a:t>
                      </a:r>
                    </a:p>
                    <a:p>
                      <a:pPr algn="l">
                        <a:defRPr sz="1800">
                          <a:latin typeface="Bodoni SvtyTwo ITC TT-Book"/>
                          <a:ea typeface="Bodoni SvtyTwo ITC TT-Book"/>
                          <a:cs typeface="Bodoni SvtyTwo ITC TT-Book"/>
                          <a:sym typeface="Bodoni SvtyTwo ITC TT-Book"/>
                        </a:defRPr>
                      </a:pPr>
                      <a:r>
                        <a:t> </a:t>
                      </a:r>
                      <a:r>
                        <a:rPr u="sng">
                          <a:latin typeface="Bodoni SvtyTwo ITC TT-Bold"/>
                          <a:ea typeface="Bodoni SvtyTwo ITC TT-Bold"/>
                          <a:cs typeface="Bodoni SvtyTwo ITC TT-Bold"/>
                          <a:sym typeface="Bodoni SvtyTwo ITC TT-Bold"/>
                        </a:rPr>
                        <a:t>based on the business case success criteria </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Having BTS with the maximum BVA </a:t>
                      </a:r>
                    </a:p>
                  </a:txBody>
                  <a:tcPr marL="0" marR="0" marT="0" marB="0" anchor="t" anchorCtr="0" horzOverflow="overflow">
                    <a:lnL w="76200">
                      <a:solidFill>
                        <a:srgbClr val="424242"/>
                      </a:solidFill>
                      <a:miter lim="400000"/>
                    </a:lnL>
                    <a:lnR w="76200">
                      <a:solidFill>
                        <a:srgbClr val="000000"/>
                      </a:solidFill>
                      <a:miter lim="400000"/>
                    </a:lnR>
                    <a:lnB w="76200">
                      <a:solidFill>
                        <a:srgbClr val="000000"/>
                      </a:solidFill>
                      <a:miter lim="400000"/>
                    </a:lnB>
                  </a:tcPr>
                </a:tc>
              </a:tr>
            </a:tbl>
          </a:graphicData>
        </a:graphic>
      </p:graphicFrame>
      <p:sp>
        <p:nvSpPr>
          <p:cNvPr id="577" name="Designed and Delivered by Dr Mahmoud Ibrahim @2023"/>
          <p:cNvSpPr txBox="1"/>
          <p:nvPr/>
        </p:nvSpPr>
        <p:spPr>
          <a:xfrm>
            <a:off x="4166115" y="6077658"/>
            <a:ext cx="3312670" cy="22570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100"/>
            </a:lvl1pPr>
          </a:lstStyle>
          <a:p>
            <a:pPr/>
            <a:r>
              <a:t>Designed and Delivered by Dr Mahmoud Ibrahim @2023</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9" name="the PDQP life cycle"/>
          <p:cNvSpPr txBox="1"/>
          <p:nvPr>
            <p:ph type="title"/>
          </p:nvPr>
        </p:nvSpPr>
        <p:spPr>
          <a:prstGeom prst="rect">
            <a:avLst/>
          </a:prstGeom>
        </p:spPr>
        <p:txBody>
          <a:bodyPr/>
          <a:lstStyle/>
          <a:p>
            <a:pPr/>
            <a:r>
              <a:t>the PDQP life cycle  </a:t>
            </a:r>
          </a:p>
        </p:txBody>
      </p:sp>
      <p:sp>
        <p:nvSpPr>
          <p:cNvPr id="5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581" name="Table 1"/>
          <p:cNvGraphicFramePr/>
          <p:nvPr/>
        </p:nvGraphicFramePr>
        <p:xfrm>
          <a:off x="536055" y="3133365"/>
          <a:ext cx="11879551" cy="196818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482682"/>
                <a:gridCol w="2967190"/>
                <a:gridCol w="3906601"/>
                <a:gridCol w="4510375"/>
              </a:tblGrid>
              <a:tr h="963007">
                <a:tc>
                  <a:txBody>
                    <a:bodyPr/>
                    <a:lstStyle/>
                    <a:p>
                      <a:pPr algn="ctr">
                        <a:defRPr b="0" sz="1800">
                          <a:solidFill>
                            <a:srgbClr val="000000"/>
                          </a:solidFill>
                        </a:defRPr>
                      </a:pPr>
                      <a:r>
                        <a:rPr b="1">
                          <a:solidFill>
                            <a:srgbClr val="FFFFFF"/>
                          </a:solidFill>
                        </a:rPr>
                        <a:t>1</a:t>
                      </a:r>
                    </a:p>
                  </a:txBody>
                  <a:tcPr marL="0" marR="0" marT="0" marB="0" anchor="ctr" anchorCtr="0" horzOverflow="overflow"/>
                </a:tc>
                <a:tc>
                  <a:txBody>
                    <a:bodyPr/>
                    <a:lstStyle/>
                    <a:p>
                      <a:pPr algn="l">
                        <a:defRPr b="0" sz="1800">
                          <a:solidFill>
                            <a:srgbClr val="000000"/>
                          </a:solidFill>
                        </a:defRPr>
                      </a:pPr>
                      <a:r>
                        <a:rPr b="1">
                          <a:solidFill>
                            <a:srgbClr val="FFFFFF"/>
                          </a:solidFill>
                        </a:rPr>
                        <a:t>Before the PLC :</a:t>
                      </a:r>
                    </a:p>
                  </a:txBody>
                  <a:tcPr marL="0" marR="0" marT="0" marB="0" anchor="t" anchorCtr="0" horzOverflow="overflow"/>
                </a:tc>
                <a:tc>
                  <a:txBody>
                    <a:bodyPr/>
                    <a:lstStyle/>
                    <a:p>
                      <a:pPr algn="l">
                        <a:defRPr b="0" sz="1800">
                          <a:solidFill>
                            <a:srgbClr val="000000"/>
                          </a:solidFill>
                        </a:defRPr>
                      </a:pPr>
                      <a:r>
                        <a:rPr b="1">
                          <a:solidFill>
                            <a:srgbClr val="FFFFFF"/>
                          </a:solidFill>
                        </a:rPr>
                        <a:t>integrating 4th planning stages of      
HPMQS with the PLC </a:t>
                      </a:r>
                    </a:p>
                  </a:txBody>
                  <a:tcPr marL="0" marR="0" marT="0" marB="0" anchor="t" anchorCtr="0" horzOverflow="overflow"/>
                </a:tc>
                <a:tc>
                  <a:txBody>
                    <a:bodyPr/>
                    <a:lstStyle/>
                    <a:p>
                      <a:pPr algn="l">
                        <a:defRPr b="0" sz="1800">
                          <a:solidFill>
                            <a:srgbClr val="000000"/>
                          </a:solidFill>
                        </a:defRPr>
                      </a:pPr>
                      <a:r>
                        <a:rPr b="1">
                          <a:solidFill>
                            <a:srgbClr val="FFFFFF"/>
                          </a:solidFill>
                        </a:rPr>
                        <a:t>For  transforming the  integration  the DFT with PjT  to outcome to 100 % completed deliverables </a:t>
                      </a:r>
                    </a:p>
                  </a:txBody>
                  <a:tcPr marL="0" marR="0" marT="0" marB="0" anchor="t" anchorCtr="0" horzOverflow="overflow"/>
                </a:tc>
              </a:tr>
              <a:tr h="632557">
                <a:tc>
                  <a:txBody>
                    <a:bodyPr/>
                    <a:lstStyle/>
                    <a:p>
                      <a:pPr algn="ctr">
                        <a:defRPr sz="1800"/>
                      </a:pPr>
                      <a:r>
                        <a:t>2</a:t>
                      </a:r>
                    </a:p>
                  </a:txBody>
                  <a:tcPr marL="0" marR="0" marT="0" marB="0" anchor="ctr" anchorCtr="0" horzOverflow="overflow"/>
                </a:tc>
                <a:tc>
                  <a:txBody>
                    <a:bodyPr/>
                    <a:lstStyle/>
                    <a:p>
                      <a:pPr algn="l">
                        <a:defRPr sz="1800"/>
                      </a:pPr>
                      <a:r>
                        <a:t>During  the PLC :</a:t>
                      </a:r>
                    </a:p>
                  </a:txBody>
                  <a:tcPr marL="0" marR="0" marT="0" marB="0" anchor="t" anchorCtr="0" horzOverflow="overflow"/>
                </a:tc>
                <a:tc>
                  <a:txBody>
                    <a:bodyPr/>
                    <a:lstStyle/>
                    <a:p>
                      <a:pPr algn="l">
                        <a:defRPr sz="1800"/>
                      </a:pPr>
                      <a:r>
                        <a:t>Developing  and merge HPMQAP and HPMQCP with the PQP</a:t>
                      </a:r>
                    </a:p>
                  </a:txBody>
                  <a:tcPr marL="0" marR="0" marT="0" marB="0" anchor="t" anchorCtr="0" horzOverflow="overflow"/>
                </a:tc>
                <a:tc>
                  <a:txBody>
                    <a:bodyPr/>
                    <a:lstStyle/>
                    <a:p>
                      <a:pPr algn="l">
                        <a:defRPr sz="1800"/>
                      </a:pPr>
                      <a:r>
                        <a:t>For monitoring and controlling the project execution phase for having the PFS with PVA </a:t>
                      </a:r>
                    </a:p>
                  </a:txBody>
                  <a:tcPr marL="0" marR="0" marT="0" marB="0" anchor="t" anchorCtr="0" horzOverflow="overflow"/>
                </a:tc>
              </a:tr>
              <a:tr h="366585">
                <a:tc>
                  <a:txBody>
                    <a:bodyPr/>
                    <a:lstStyle/>
                    <a:p>
                      <a:pPr algn="ctr">
                        <a:defRPr sz="1800"/>
                      </a:pPr>
                      <a:r>
                        <a:t>3</a:t>
                      </a:r>
                    </a:p>
                  </a:txBody>
                  <a:tcPr marL="0" marR="0" marT="0" marB="0" anchor="ctr" anchorCtr="0" horzOverflow="overflow"/>
                </a:tc>
                <a:tc>
                  <a:txBody>
                    <a:bodyPr/>
                    <a:lstStyle/>
                    <a:p>
                      <a:pPr algn="l">
                        <a:defRPr sz="1800"/>
                      </a:pPr>
                      <a:r>
                        <a:t>After  the PLC :</a:t>
                      </a:r>
                    </a:p>
                  </a:txBody>
                  <a:tcPr marL="0" marR="0" marT="0" marB="0" anchor="t" anchorCtr="0" horzOverflow="overflow"/>
                </a:tc>
                <a:tc>
                  <a:txBody>
                    <a:bodyPr/>
                    <a:lstStyle/>
                    <a:p>
                      <a:pPr algn="l">
                        <a:defRPr sz="1800"/>
                      </a:pPr>
                      <a:r>
                        <a:t>Developing the HPMQCI</a:t>
                      </a:r>
                    </a:p>
                  </a:txBody>
                  <a:tcPr marL="0" marR="0" marT="0" marB="0" anchor="t" anchorCtr="0" horzOverflow="overflow"/>
                </a:tc>
                <a:tc>
                  <a:txBody>
                    <a:bodyPr/>
                    <a:lstStyle/>
                    <a:p>
                      <a:pPr algn="l">
                        <a:defRPr sz="1800"/>
                      </a:pPr>
                      <a:r>
                        <a:t>For validated  the BVA from the BTS </a:t>
                      </a:r>
                    </a:p>
                  </a:txBody>
                  <a:tcPr marL="0" marR="0" marT="0" marB="0" anchor="t" anchorCtr="0" horzOverflow="overflow"/>
                </a:tc>
              </a:tr>
            </a:tbl>
          </a:graphicData>
        </a:graphic>
      </p:graphicFrame>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4" name="PDQP elements"/>
          <p:cNvSpPr txBox="1"/>
          <p:nvPr>
            <p:ph type="title" idx="4294967295"/>
          </p:nvPr>
        </p:nvSpPr>
        <p:spPr>
          <a:xfrm>
            <a:off x="2696348" y="3096524"/>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defTabSz="758951">
              <a:defRPr sz="4980"/>
            </a:lvl1pPr>
          </a:lstStyle>
          <a:p>
            <a:pPr/>
            <a:r>
              <a:t>PDQP elements </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6" name="PDQP conducting steps"/>
          <p:cNvSpPr txBox="1"/>
          <p:nvPr>
            <p:ph type="title"/>
          </p:nvPr>
        </p:nvSpPr>
        <p:spPr>
          <a:prstGeom prst="rect">
            <a:avLst/>
          </a:prstGeom>
        </p:spPr>
        <p:txBody>
          <a:bodyPr/>
          <a:lstStyle/>
          <a:p>
            <a:pPr/>
            <a:r>
              <a:t>PDQP conducting steps </a:t>
            </a:r>
          </a:p>
        </p:txBody>
      </p:sp>
      <p:sp>
        <p:nvSpPr>
          <p:cNvPr id="587" name="It includes steps for conducting HPMQA and HPMQC activities ,acceptance testing and the HPMQCI for the post implication validation to identify and rectify any quality issues or deviations from the desired standards.…"/>
          <p:cNvSpPr txBox="1"/>
          <p:nvPr>
            <p:ph type="body" sz="half" idx="1"/>
          </p:nvPr>
        </p:nvSpPr>
        <p:spPr>
          <a:prstGeom prst="rect">
            <a:avLst/>
          </a:prstGeom>
        </p:spPr>
        <p:txBody>
          <a:bodyPr/>
          <a:lstStyle/>
          <a:p>
            <a:pPr/>
            <a:r>
              <a:t> It includes steps for conducting HPMQA and HPMQC activities ,acceptance testing and the HPMQCI for the post implication validation to identify and rectify any quality issues or deviations from the desired standards. </a:t>
            </a:r>
          </a:p>
          <a:p>
            <a:pPr/>
            <a:r>
              <a:t>-ThePDQP also defines the roles and responsibilities of team members involved in ensuring quality and establishes clear objectives and metrics for measuring quality performance. </a:t>
            </a:r>
          </a:p>
        </p:txBody>
      </p:sp>
      <p:sp>
        <p:nvSpPr>
          <p:cNvPr id="5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0" name="HPMQAP"/>
          <p:cNvSpPr txBox="1"/>
          <p:nvPr>
            <p:ph type="title"/>
          </p:nvPr>
        </p:nvSpPr>
        <p:spPr>
          <a:xfrm>
            <a:off x="3025254" y="690668"/>
            <a:ext cx="8465998" cy="807714"/>
          </a:xfrm>
          <a:prstGeom prst="rect">
            <a:avLst/>
          </a:prstGeom>
        </p:spPr>
        <p:txBody>
          <a:bodyPr/>
          <a:lstStyle/>
          <a:p>
            <a:pPr/>
            <a:r>
              <a:t>HPMQAP </a:t>
            </a:r>
          </a:p>
        </p:txBody>
      </p:sp>
      <p:sp>
        <p:nvSpPr>
          <p:cNvPr id="591" name="A systematic approach for verifying and regulating the PjT and DFT processes in project performance to produce acceptable outcomes from both the customer and manager viewpoints."/>
          <p:cNvSpPr txBox="1"/>
          <p:nvPr>
            <p:ph type="body" sz="quarter" idx="1"/>
          </p:nvPr>
        </p:nvSpPr>
        <p:spPr>
          <a:xfrm>
            <a:off x="1058326" y="1434846"/>
            <a:ext cx="8465998" cy="1523547"/>
          </a:xfrm>
          <a:prstGeom prst="rect">
            <a:avLst/>
          </a:prstGeom>
        </p:spPr>
        <p:txBody>
          <a:bodyPr/>
          <a:lstStyle>
            <a:lvl1pPr defTabSz="896111">
              <a:spcBef>
                <a:spcPts val="900"/>
              </a:spcBef>
              <a:defRPr sz="2744"/>
            </a:lvl1pPr>
          </a:lstStyle>
          <a:p>
            <a:pPr/>
            <a:r>
              <a:t>A systematic approach for verifying and regulating the PjT and DFT processes in project performance to produce acceptable outcomes from both the customer and manager viewpoints.</a:t>
            </a:r>
          </a:p>
        </p:txBody>
      </p:sp>
      <p:sp>
        <p:nvSpPr>
          <p:cNvPr id="59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93" name="-It is a collaborative documents  as a set of preventive, which can be demonstrated to show the  compliance  level of  applying  DFT ,… -It is a collaborative documents  as a set of preventive, which can be demonstrated to show the  compliance  level of " descr="-It is a collaborative documents  as a set of preventive, which can be demonstrated to show the  compliance  level of  applying  DFT ,… -It is a collaborative documents  as a set of preventive, which can be demonstrated to show the  compliance  level of  applying  DFT , provide confidence that project execution and its deliverables will fulfill PDQP .It is the primary source of information that record  how assurance of quality on the project execution and its deliverables will be verified , monitored and controlled."/>
          <p:cNvPicPr>
            <a:picLocks noChangeAspect="0"/>
          </p:cNvPicPr>
          <p:nvPr/>
        </p:nvPicPr>
        <p:blipFill>
          <a:blip r:embed="rId2">
            <a:extLst/>
          </a:blip>
          <a:stretch>
            <a:fillRect/>
          </a:stretch>
        </p:blipFill>
        <p:spPr>
          <a:xfrm>
            <a:off x="-31500" y="3931440"/>
            <a:ext cx="8915246" cy="2109896"/>
          </a:xfrm>
          <a:prstGeom prst="rect">
            <a:avLst/>
          </a:prstGeom>
          <a:effectLst>
            <a:outerShdw sx="100000" sy="100000" kx="0" ky="0" algn="b" rotWithShape="0" blurRad="190500" dist="101600" dir="5400000">
              <a:schemeClr val="accent5">
                <a:alpha val="49461"/>
              </a:schemeClr>
            </a:outerShdw>
          </a:effectLst>
        </p:spPr>
      </p:pic>
      <p:sp>
        <p:nvSpPr>
          <p:cNvPr id="594" name="Text"/>
          <p:cNvSpPr txBox="1"/>
          <p:nvPr/>
        </p:nvSpPr>
        <p:spPr>
          <a:xfrm>
            <a:off x="11622813" y="7343643"/>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2700">
                <a:solidFill>
                  <a:srgbClr val="941100"/>
                </a:solidFill>
              </a:defRPr>
            </a:lvl1pPr>
          </a:lstStyle>
          <a:p>
            <a:pPr/>
            <a:fld id="{86CB4B4D-7CA3-9044-876B-883B54F8677D}" type="slidenum"/>
          </a:p>
        </p:txBody>
      </p:sp>
      <p:pic>
        <p:nvPicPr>
          <p:cNvPr id="595" name="The benefits of the  HPMQAP  The benefits of the  HPMQAP" descr="The benefits of the  HPMQAP  The benefits of the  HPMQAP"/>
          <p:cNvPicPr>
            <a:picLocks noChangeAspect="0"/>
          </p:cNvPicPr>
          <p:nvPr/>
        </p:nvPicPr>
        <p:blipFill>
          <a:blip r:embed="rId3">
            <a:extLst/>
          </a:blip>
          <a:stretch>
            <a:fillRect/>
          </a:stretch>
        </p:blipFill>
        <p:spPr>
          <a:xfrm>
            <a:off x="2961754" y="3013333"/>
            <a:ext cx="8592998"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7" name="HPMQC"/>
          <p:cNvSpPr txBox="1"/>
          <p:nvPr>
            <p:ph type="title"/>
          </p:nvPr>
        </p:nvSpPr>
        <p:spPr>
          <a:xfrm>
            <a:off x="2240927" y="487341"/>
            <a:ext cx="8465998" cy="807714"/>
          </a:xfrm>
          <a:prstGeom prst="rect">
            <a:avLst/>
          </a:prstGeom>
        </p:spPr>
        <p:txBody>
          <a:bodyPr/>
          <a:lstStyle/>
          <a:p>
            <a:pPr/>
            <a:r>
              <a:t>HPMQC  </a:t>
            </a:r>
          </a:p>
        </p:txBody>
      </p:sp>
      <p:sp>
        <p:nvSpPr>
          <p:cNvPr id="598" name="1- producing  the “Resultant deliverables”.…"/>
          <p:cNvSpPr txBox="1"/>
          <p:nvPr>
            <p:ph type="body" sz="quarter" idx="1"/>
          </p:nvPr>
        </p:nvSpPr>
        <p:spPr>
          <a:xfrm>
            <a:off x="383054" y="4099524"/>
            <a:ext cx="6040875" cy="1807054"/>
          </a:xfrm>
          <a:prstGeom prst="rect">
            <a:avLst/>
          </a:prstGeom>
        </p:spPr>
        <p:txBody>
          <a:bodyPr/>
          <a:lstStyle/>
          <a:p>
            <a:pPr defTabSz="594359">
              <a:spcBef>
                <a:spcPts val="600"/>
              </a:spcBef>
              <a:defRPr sz="1819"/>
            </a:pPr>
            <a:r>
              <a:t>1- producing  the “Resultant deliverables”.</a:t>
            </a:r>
          </a:p>
          <a:p>
            <a:pPr defTabSz="594359">
              <a:spcBef>
                <a:spcPts val="600"/>
              </a:spcBef>
              <a:defRPr sz="1819"/>
            </a:pPr>
            <a:r>
              <a:t>2-minimizing the rework </a:t>
            </a:r>
          </a:p>
          <a:p>
            <a:pPr defTabSz="594359">
              <a:spcBef>
                <a:spcPts val="600"/>
              </a:spcBef>
              <a:defRPr sz="1819"/>
            </a:pPr>
            <a:r>
              <a:t>3- confirm the improvement of the deliverable building process</a:t>
            </a:r>
          </a:p>
          <a:p>
            <a:pPr defTabSz="594359">
              <a:spcBef>
                <a:spcPts val="600"/>
              </a:spcBef>
              <a:defRPr sz="1819"/>
            </a:pPr>
            <a:r>
              <a:t>4- Tracking  rework </a:t>
            </a:r>
          </a:p>
          <a:p>
            <a:pPr defTabSz="594359">
              <a:spcBef>
                <a:spcPts val="600"/>
              </a:spcBef>
              <a:defRPr sz="1819"/>
            </a:pPr>
            <a:r>
              <a:t>5-Tracking  the total number of errors fixed,</a:t>
            </a:r>
          </a:p>
        </p:txBody>
      </p:sp>
      <p:sp>
        <p:nvSpPr>
          <p:cNvPr id="5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00" name="it is  a systematic process of  inspection and testing  techniques and activities, focused on  deliverables outcomes of the project (i.e., project deliverables and project management processes used to produce the outcomes), to monitor and record results " descr="it is  a systematic process of  inspection and testing  techniques and activities, focused on  deliverables outcomes of the project (i.e., project deliverables and project management processes used to produce the outcomes), to monitor and record results of executing the corrective action from the HPMQAP. it is  a systematic process of  inspection and testing  techniques and activities, focused on  deliverables outcomes of the project (i.e., project deliverables and project management processes used to produce the outcomes), to monitor and record results of executing the corrective action from the HPMQAP."/>
          <p:cNvPicPr>
            <a:picLocks noChangeAspect="0"/>
          </p:cNvPicPr>
          <p:nvPr/>
        </p:nvPicPr>
        <p:blipFill>
          <a:blip r:embed="rId2">
            <a:extLst/>
          </a:blip>
          <a:stretch>
            <a:fillRect/>
          </a:stretch>
        </p:blipFill>
        <p:spPr>
          <a:xfrm>
            <a:off x="237819" y="1325914"/>
            <a:ext cx="8592999" cy="1826394"/>
          </a:xfrm>
          <a:prstGeom prst="rect">
            <a:avLst/>
          </a:prstGeom>
          <a:effectLst>
            <a:outerShdw sx="100000" sy="100000" kx="0" ky="0" algn="b" rotWithShape="0" blurRad="190500" dist="101600" dir="5400000">
              <a:schemeClr val="accent5">
                <a:alpha val="49461"/>
              </a:schemeClr>
            </a:outerShdw>
          </a:effectLst>
        </p:spPr>
      </p:pic>
      <p:pic>
        <p:nvPicPr>
          <p:cNvPr id="601" name="The benefits of HPMQCP The benefits of HPMQCP " descr="The benefits of HPMQCP The benefits of HPMQCP "/>
          <p:cNvPicPr>
            <a:picLocks noChangeAspect="0"/>
          </p:cNvPicPr>
          <p:nvPr/>
        </p:nvPicPr>
        <p:blipFill>
          <a:blip r:embed="rId3">
            <a:extLst/>
          </a:blip>
          <a:stretch>
            <a:fillRect/>
          </a:stretch>
        </p:blipFill>
        <p:spPr>
          <a:xfrm>
            <a:off x="55786" y="3103097"/>
            <a:ext cx="8592998"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3" name="HPMQCI"/>
          <p:cNvSpPr txBox="1"/>
          <p:nvPr>
            <p:ph type="title"/>
          </p:nvPr>
        </p:nvSpPr>
        <p:spPr>
          <a:prstGeom prst="rect">
            <a:avLst/>
          </a:prstGeom>
        </p:spPr>
        <p:txBody>
          <a:bodyPr/>
          <a:lstStyle/>
          <a:p>
            <a:pPr/>
            <a:r>
              <a:t>HPMQCI</a:t>
            </a:r>
          </a:p>
        </p:txBody>
      </p:sp>
      <p:sp>
        <p:nvSpPr>
          <p:cNvPr id="604" name="After a project is closed, the role of quality continuous improvement is to…"/>
          <p:cNvSpPr txBox="1"/>
          <p:nvPr>
            <p:ph type="body" sz="half" idx="1"/>
          </p:nvPr>
        </p:nvSpPr>
        <p:spPr>
          <a:prstGeom prst="rect">
            <a:avLst/>
          </a:prstGeom>
        </p:spPr>
        <p:txBody>
          <a:bodyPr/>
          <a:lstStyle/>
          <a:p>
            <a:pPr defTabSz="795527">
              <a:spcBef>
                <a:spcPts val="800"/>
              </a:spcBef>
              <a:defRPr sz="2436"/>
            </a:pPr>
            <a:r>
              <a:t>After a project is closed, the role of quality continuous improvement is to </a:t>
            </a:r>
          </a:p>
          <a:p>
            <a:pPr defTabSz="795527">
              <a:spcBef>
                <a:spcPts val="800"/>
              </a:spcBef>
              <a:defRPr sz="2436"/>
            </a:pPr>
            <a:r>
              <a:t>1-</a:t>
            </a:r>
            <a:r>
              <a:rPr>
                <a:latin typeface="Bodoni SvtyTwo OS ITC TT-Bold"/>
                <a:ea typeface="Bodoni SvtyTwo OS ITC TT-Bold"/>
                <a:cs typeface="Bodoni SvtyTwo OS ITC TT-Bold"/>
                <a:sym typeface="Bodoni SvtyTwo OS ITC TT-Bold"/>
              </a:rPr>
              <a:t>Assessing </a:t>
            </a:r>
            <a:r>
              <a:t>the project's  outcomes and identify areas for improvement. </a:t>
            </a:r>
          </a:p>
          <a:p>
            <a:pPr defTabSz="795527">
              <a:spcBef>
                <a:spcPts val="800"/>
              </a:spcBef>
              <a:defRPr sz="2436"/>
            </a:pPr>
            <a:r>
              <a:t>2- </a:t>
            </a:r>
            <a:r>
              <a:rPr>
                <a:latin typeface="Bodoni SvtyTwo OS ITC TT-Bold"/>
                <a:ea typeface="Bodoni SvtyTwo OS ITC TT-Bold"/>
                <a:cs typeface="Bodoni SvtyTwo OS ITC TT-Bold"/>
                <a:sym typeface="Bodoni SvtyTwo OS ITC TT-Bold"/>
              </a:rPr>
              <a:t>Analyzing</a:t>
            </a:r>
            <a:r>
              <a:t> the BFS performance against the defined PDQP standards, evaluating  BVA  whether the project achieved its desired outcomes, and identifying any gaps or opportunities for further enhancement</a:t>
            </a:r>
          </a:p>
        </p:txBody>
      </p:sp>
      <p:sp>
        <p:nvSpPr>
          <p:cNvPr id="6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08" name="Section 2…  Section 2Creating a comprehensive plan PDQP" descr="Section 2…  Section 2Creating a comprehensive plan PDQP"/>
          <p:cNvPicPr>
            <a:picLocks noChangeAspect="0"/>
          </p:cNvPicPr>
          <p:nvPr/>
        </p:nvPicPr>
        <p:blipFill>
          <a:blip r:embed="rId2">
            <a:extLst/>
          </a:blip>
          <a:stretch>
            <a:fillRect/>
          </a:stretch>
        </p:blipFill>
        <p:spPr>
          <a:xfrm>
            <a:off x="3346994" y="2961643"/>
            <a:ext cx="8592998"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0" name="1-Determining   the DFT  quality  targets"/>
          <p:cNvSpPr txBox="1"/>
          <p:nvPr>
            <p:ph type="title"/>
          </p:nvPr>
        </p:nvSpPr>
        <p:spPr>
          <a:xfrm>
            <a:off x="172557" y="1284328"/>
            <a:ext cx="10103493" cy="807714"/>
          </a:xfrm>
          <a:prstGeom prst="rect">
            <a:avLst/>
          </a:prstGeom>
        </p:spPr>
        <p:txBody>
          <a:bodyPr/>
          <a:lstStyle/>
          <a:p>
            <a:pPr/>
            <a:r>
              <a:t>1-Determining   the DFT  quality  targets</a:t>
            </a:r>
          </a:p>
        </p:txBody>
      </p:sp>
      <p:sp>
        <p:nvSpPr>
          <p:cNvPr id="611" name="The First  step in planning the PDQP is designing proactive process, and procedures aim to :…"/>
          <p:cNvSpPr txBox="1"/>
          <p:nvPr>
            <p:ph type="body" sz="half" idx="1"/>
          </p:nvPr>
        </p:nvSpPr>
        <p:spPr>
          <a:xfrm>
            <a:off x="667692" y="2634416"/>
            <a:ext cx="9820604" cy="2772868"/>
          </a:xfrm>
          <a:prstGeom prst="rect">
            <a:avLst/>
          </a:prstGeom>
        </p:spPr>
        <p:txBody>
          <a:bodyPr/>
          <a:lstStyle/>
          <a:p>
            <a:pPr defTabSz="676655">
              <a:spcBef>
                <a:spcPts val="700"/>
              </a:spcBef>
              <a:defRPr sz="2072"/>
            </a:pPr>
            <a:r>
              <a:t>The First  step in planning the PDQP is designing proactive process, and procedures aim to :</a:t>
            </a:r>
          </a:p>
          <a:p>
            <a:pPr defTabSz="676655">
              <a:spcBef>
                <a:spcPts val="700"/>
              </a:spcBef>
              <a:defRPr sz="2072"/>
            </a:pPr>
            <a:r>
              <a:t>1. </a:t>
            </a:r>
            <a:r>
              <a:rPr>
                <a:latin typeface="Bodoni SvtyTwo OS ITC TT-Bold"/>
                <a:ea typeface="Bodoni SvtyTwo OS ITC TT-Bold"/>
                <a:cs typeface="Bodoni SvtyTwo OS ITC TT-Bold"/>
                <a:sym typeface="Bodoni SvtyTwo OS ITC TT-Bold"/>
              </a:rPr>
              <a:t>Verify</a:t>
            </a:r>
            <a:r>
              <a:t> project quality targets  based on the   integration process between the DFT and the PjT.</a:t>
            </a:r>
          </a:p>
          <a:p>
            <a:pPr defTabSz="676655">
              <a:spcBef>
                <a:spcPts val="700"/>
              </a:spcBef>
              <a:defRPr sz="2072"/>
            </a:pPr>
            <a:r>
              <a:t>2. </a:t>
            </a:r>
            <a:r>
              <a:rPr>
                <a:latin typeface="Bodoni SvtyTwo OS ITC TT-Bold"/>
                <a:ea typeface="Bodoni SvtyTwo OS ITC TT-Bold"/>
                <a:cs typeface="Bodoni SvtyTwo OS ITC TT-Bold"/>
                <a:sym typeface="Bodoni SvtyTwo OS ITC TT-Bold"/>
              </a:rPr>
              <a:t>Prevent</a:t>
            </a:r>
            <a:r>
              <a:t> defects and errors from occurring through various project activities such as planning, tracking, and so on  </a:t>
            </a:r>
          </a:p>
          <a:p>
            <a:pPr defTabSz="676655">
              <a:spcBef>
                <a:spcPts val="700"/>
              </a:spcBef>
              <a:defRPr sz="2072"/>
            </a:pPr>
            <a:r>
              <a:t>3. </a:t>
            </a:r>
            <a:r>
              <a:rPr>
                <a:latin typeface="Bodoni SvtyTwo OS ITC TT-Bold"/>
                <a:ea typeface="Bodoni SvtyTwo OS ITC TT-Bold"/>
                <a:cs typeface="Bodoni SvtyTwo OS ITC TT-Bold"/>
                <a:sym typeface="Bodoni SvtyTwo OS ITC TT-Bold"/>
              </a:rPr>
              <a:t>Continuously</a:t>
            </a:r>
            <a:r>
              <a:t> improve quality levels  </a:t>
            </a:r>
          </a:p>
          <a:p>
            <a:pPr defTabSz="676655">
              <a:spcBef>
                <a:spcPts val="700"/>
              </a:spcBef>
              <a:defRPr sz="2072"/>
            </a:pPr>
            <a:r>
              <a:t>4 .Ensure maintaining compliance with the HPMQS success criteria and factors and the acceptance criteria. </a:t>
            </a:r>
          </a:p>
        </p:txBody>
      </p:sp>
      <p:sp>
        <p:nvSpPr>
          <p:cNvPr id="61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3" name="Text"/>
          <p:cNvSpPr txBox="1"/>
          <p:nvPr/>
        </p:nvSpPr>
        <p:spPr>
          <a:xfrm>
            <a:off x="12562119" y="6189577"/>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16" name="2. Define the Project technicality (PJT) quality  Targets 2. Define the Project technicality (PJT) quality  Targets " descr="2. Define the Project technicality (PJT) quality  Targets 2. Define the Project technicality (PJT) quality  Targets "/>
          <p:cNvPicPr>
            <a:picLocks noChangeAspect="0"/>
          </p:cNvPicPr>
          <p:nvPr/>
        </p:nvPicPr>
        <p:blipFill>
          <a:blip r:embed="rId2">
            <a:extLst/>
          </a:blip>
          <a:stretch>
            <a:fillRect/>
          </a:stretch>
        </p:blipFill>
        <p:spPr>
          <a:xfrm>
            <a:off x="966153" y="1252754"/>
            <a:ext cx="10259694" cy="934714"/>
          </a:xfrm>
          <a:prstGeom prst="rect">
            <a:avLst/>
          </a:prstGeom>
          <a:effectLst>
            <a:outerShdw sx="100000" sy="100000" kx="0" ky="0" algn="b" rotWithShape="0" blurRad="190500" dist="101600" dir="5400000">
              <a:srgbClr val="941751"/>
            </a:outerShdw>
          </a:effectLst>
        </p:spPr>
      </p:pic>
      <p:pic>
        <p:nvPicPr>
          <p:cNvPr id="617" name="The second  step in planning the PDQP is to confirm the pre-defined… The second  step in planning the PDQP is to confirm the pre-defined1: project goal statement for the processes to be used by the project technicalityThese goals must be described with v" descr="The second  step in planning the PDQP is to confirm the pre-defined… The second  step in planning the PDQP is to confirm the pre-defined1: project goal statement for the processes to be used by the project technicalityThese goals must be described with very specificity based on more updated information about the company  strategic goals, the voice of the customer, and the voice of the process.2:  project  Quality goals  and achievement   success criteria  of which many have two sets:1: To produce  efficient outcomes, which PVA2. Each and every unit of process outcome should meet the identified PFS -QP process and procedures."/>
          <p:cNvPicPr>
            <a:picLocks noChangeAspect="0"/>
          </p:cNvPicPr>
          <p:nvPr/>
        </p:nvPicPr>
        <p:blipFill>
          <a:blip r:embed="rId3">
            <a:extLst/>
          </a:blip>
          <a:stretch>
            <a:fillRect/>
          </a:stretch>
        </p:blipFill>
        <p:spPr>
          <a:xfrm>
            <a:off x="925334" y="2343206"/>
            <a:ext cx="10092994" cy="3008237"/>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620" name="Table 1"/>
          <p:cNvGraphicFramePr/>
          <p:nvPr/>
        </p:nvGraphicFramePr>
        <p:xfrm>
          <a:off x="949581" y="1323523"/>
          <a:ext cx="9821334" cy="5080001"/>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711332"/>
                <a:gridCol w="3824579"/>
                <a:gridCol w="4401052"/>
              </a:tblGrid>
              <a:tr h="336550">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PDQP quality targets  </a:t>
                      </a:r>
                    </a:p>
                  </a:txBody>
                  <a:tcPr marL="0" marR="0" marT="0" marB="0" anchor="ctr" anchorCtr="0" horzOverflow="overflow">
                    <a:lnL w="76200">
                      <a:solidFill>
                        <a:srgbClr val="424242"/>
                      </a:solidFill>
                      <a:miter lim="400000"/>
                    </a:lnL>
                    <a:lnR w="12700">
                      <a:solidFill>
                        <a:srgbClr val="424242"/>
                      </a:solidFill>
                    </a:lnR>
                    <a:lnT w="76200">
                      <a:solidFill>
                        <a:srgbClr val="424242"/>
                      </a:solidFill>
                      <a:miter lim="400000"/>
                    </a:lnT>
                    <a:lnB w="38100">
                      <a:solidFill>
                        <a:srgbClr val="424242"/>
                      </a:solidFill>
                    </a:lnB>
                  </a:tcPr>
                </a:tc>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Deliverable quality   targets </a:t>
                      </a:r>
                    </a:p>
                  </a:txBody>
                  <a:tcPr marL="0" marR="0" marT="0" marB="0" anchor="ctr" anchorCtr="0" horzOverflow="overflow">
                    <a:lnL w="12700">
                      <a:solidFill>
                        <a:srgbClr val="424242"/>
                      </a:solidFill>
                    </a:lnL>
                    <a:lnR w="76200">
                      <a:solidFill>
                        <a:srgbClr val="424242"/>
                      </a:solidFill>
                      <a:miter lim="400000"/>
                    </a:lnR>
                    <a:lnT w="76200">
                      <a:solidFill>
                        <a:srgbClr val="424242"/>
                      </a:solidFill>
                      <a:miter lim="400000"/>
                    </a:lnT>
                    <a:lnB w="38100">
                      <a:solidFill>
                        <a:srgbClr val="424242"/>
                      </a:solidFill>
                    </a:lnB>
                  </a:tcPr>
                </a:tc>
                <a:tc>
                  <a:txBody>
                    <a:bodyPr/>
                    <a:lstStyle/>
                    <a:p>
                      <a:pPr algn="l">
                        <a:defRPr b="0" sz="1800">
                          <a:solidFill>
                            <a:srgbClr val="000000"/>
                          </a:solidFill>
                        </a:defRPr>
                      </a:pPr>
                      <a:r>
                        <a:rPr b="1">
                          <a:solidFill>
                            <a:srgbClr val="FFFFFF"/>
                          </a:solidFill>
                        </a:rPr>
                        <a:t>Project technicality (PJT) 
quality  Targets </a:t>
                      </a:r>
                    </a:p>
                  </a:txBody>
                  <a:tcPr marL="0" marR="0" marT="0" marB="0" anchor="t" anchorCtr="0" horzOverflow="overflow">
                    <a:lnL w="76200">
                      <a:solidFill>
                        <a:srgbClr val="424242"/>
                      </a:solidFill>
                      <a:miter lim="400000"/>
                    </a:lnL>
                    <a:lnR w="76200">
                      <a:solidFill>
                        <a:srgbClr val="000000"/>
                      </a:solidFill>
                      <a:miter lim="400000"/>
                    </a:lnR>
                    <a:lnT w="76200">
                      <a:solidFill>
                        <a:srgbClr val="000000"/>
                      </a:solidFill>
                      <a:miter lim="400000"/>
                    </a:lnT>
                  </a:tcPr>
                </a:tc>
              </a:tr>
              <a:tr h="1013460">
                <a:tc>
                  <a:txBody>
                    <a:bodyPr/>
                    <a:lstStyle/>
                    <a:p>
                      <a:pPr algn="l">
                        <a:defRPr sz="1800"/>
                      </a:pPr>
                      <a:r>
                        <a:t>Aims to </a:t>
                      </a:r>
                    </a:p>
                  </a:txBody>
                  <a:tcPr marL="0" marR="0" marT="0" marB="0" anchor="t" anchorCtr="0" horzOverflow="overflow">
                    <a:lnL w="76200">
                      <a:solidFill>
                        <a:srgbClr val="000000"/>
                      </a:solidFill>
                      <a:miter lim="400000"/>
                    </a:lnL>
                    <a:lnR w="12700">
                      <a:solidFill>
                        <a:srgbClr val="424242"/>
                      </a:solidFill>
                    </a:lnR>
                    <a:lnT w="38100">
                      <a:solidFill>
                        <a:srgbClr val="424242"/>
                      </a:solidFill>
                    </a:lnT>
                  </a:tcPr>
                </a:tc>
                <a:tc>
                  <a:txBody>
                    <a:bodyPr/>
                    <a:lstStyle/>
                    <a:p>
                      <a:pPr algn="l">
                        <a:defRPr sz="1800"/>
                      </a:pPr>
                      <a:r>
                        <a:rPr>
                          <a:latin typeface="Bodoni SvtyTwo ITC TT-Book"/>
                          <a:ea typeface="Bodoni SvtyTwo ITC TT-Book"/>
                          <a:cs typeface="Bodoni SvtyTwo ITC TT-Book"/>
                          <a:sym typeface="Bodoni SvtyTwo ITC TT-Book"/>
                        </a:rPr>
                        <a:t>Effectively meeting the customer requirements and covering the BPP successfully </a:t>
                      </a:r>
                    </a:p>
                  </a:txBody>
                  <a:tcPr marL="0" marR="0" marT="0" marB="0" anchor="ctr" anchorCtr="0" horzOverflow="overflow">
                    <a:lnL w="12700">
                      <a:solidFill>
                        <a:srgbClr val="424242"/>
                      </a:solidFill>
                    </a:lnL>
                    <a:lnR w="76200">
                      <a:solidFill>
                        <a:srgbClr val="424242"/>
                      </a:solidFill>
                      <a:miter lim="400000"/>
                    </a:lnR>
                    <a:lnT w="38100">
                      <a:solidFill>
                        <a:srgbClr val="424242"/>
                      </a:solidFill>
                    </a:lnT>
                    <a:lnB w="12700">
                      <a:solidFill>
                        <a:srgbClr val="424242"/>
                      </a:solidFill>
                    </a:lnB>
                  </a:tcPr>
                </a:tc>
                <a:tc>
                  <a:txBody>
                    <a:bodyPr/>
                    <a:lstStyle/>
                    <a:p>
                      <a:pPr algn="l">
                        <a:defRPr sz="1800"/>
                      </a:pPr>
                      <a:r>
                        <a:t>The project management  plans are compliance with the project plan and the completion criteria  </a:t>
                      </a:r>
                    </a:p>
                  </a:txBody>
                  <a:tcPr marL="0" marR="0" marT="0" marB="0" anchor="t" anchorCtr="0" horzOverflow="overflow">
                    <a:lnL w="76200">
                      <a:solidFill>
                        <a:srgbClr val="424242"/>
                      </a:solidFill>
                      <a:miter lim="400000"/>
                    </a:lnL>
                    <a:lnR w="76200">
                      <a:solidFill>
                        <a:srgbClr val="000000"/>
                      </a:solidFill>
                      <a:miter lim="400000"/>
                    </a:lnR>
                  </a:tcPr>
                </a:tc>
              </a:tr>
              <a:tr h="571500">
                <a:tc>
                  <a:txBody>
                    <a:bodyPr/>
                    <a:lstStyle/>
                    <a:p>
                      <a:pPr algn="l">
                        <a:defRPr sz="1800"/>
                      </a:pPr>
                    </a:p>
                  </a:txBody>
                  <a:tcPr marL="0" marR="0" marT="0" marB="0" anchor="t" anchorCtr="0" horzOverflow="overflow">
                    <a:lnL w="76200">
                      <a:solidFill>
                        <a:srgbClr val="000000"/>
                      </a:solidFill>
                      <a:miter lim="400000"/>
                    </a:lnL>
                    <a:lnR w="12700">
                      <a:solidFill>
                        <a:srgbClr val="424242"/>
                      </a:solidFill>
                    </a:lnR>
                  </a:tcPr>
                </a:tc>
                <a:tc>
                  <a:txBody>
                    <a:bodyPr/>
                    <a:lstStyle/>
                    <a:p>
                      <a:pPr algn="l">
                        <a:defRPr sz="1800"/>
                      </a:pPr>
                      <a:r>
                        <a:rPr>
                          <a:latin typeface="Bodoni SvtyTwo ITC TT-Book"/>
                          <a:ea typeface="Bodoni SvtyTwo ITC TT-Book"/>
                          <a:cs typeface="Bodoni SvtyTwo ITC TT-Book"/>
                          <a:sym typeface="Bodoni SvtyTwo ITC TT-Book"/>
                        </a:rPr>
                        <a:t>Having superior BVA</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Having PVA</a:t>
                      </a:r>
                    </a:p>
                  </a:txBody>
                  <a:tcPr marL="0" marR="0" marT="0" marB="0" anchor="t" anchorCtr="0" horzOverflow="overflow">
                    <a:lnL w="76200">
                      <a:solidFill>
                        <a:srgbClr val="424242"/>
                      </a:solidFill>
                      <a:miter lim="400000"/>
                    </a:lnL>
                    <a:lnR w="76200">
                      <a:solidFill>
                        <a:srgbClr val="000000"/>
                      </a:solidFill>
                      <a:miter lim="400000"/>
                    </a:lnR>
                  </a:tcPr>
                </a:tc>
              </a:tr>
              <a:tr h="1013460">
                <a:tc>
                  <a:txBody>
                    <a:bodyPr/>
                    <a:lstStyle/>
                    <a:p>
                      <a:pPr algn="l">
                        <a:defRPr sz="1800"/>
                      </a:pPr>
                      <a:r>
                        <a:t>The deliverable production  process</a:t>
                      </a:r>
                    </a:p>
                  </a:txBody>
                  <a:tcPr marL="0" marR="0" marT="0" marB="0" anchor="t" anchorCtr="0" horzOverflow="overflow">
                    <a:lnL w="76200">
                      <a:solidFill>
                        <a:srgbClr val="000000"/>
                      </a:solidFill>
                      <a:miter lim="400000"/>
                    </a:lnL>
                    <a:lnR w="12700">
                      <a:solidFill>
                        <a:srgbClr val="424242"/>
                      </a:solidFill>
                    </a:lnR>
                  </a:tcPr>
                </a:tc>
                <a:tc>
                  <a:txBody>
                    <a:bodyPr/>
                    <a:lstStyle/>
                    <a:p>
                      <a:pPr algn="l">
                        <a:defRPr sz="1800"/>
                      </a:pPr>
                      <a:r>
                        <a:rPr>
                          <a:latin typeface="Bodoni SvtyTwo ITC TT-Book"/>
                          <a:ea typeface="Bodoni SvtyTwo ITC TT-Book"/>
                          <a:cs typeface="Bodoni SvtyTwo ITC TT-Book"/>
                          <a:sym typeface="Bodoni SvtyTwo ITC TT-Book"/>
                        </a:rPr>
                        <a:t>The deliverable building process has almost no defects. </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Rework is reduced by increasing the efficiency of the project execution phase. </a:t>
                      </a:r>
                    </a:p>
                  </a:txBody>
                  <a:tcPr marL="0" marR="0" marT="0" marB="0" anchor="t" anchorCtr="0" horzOverflow="overflow">
                    <a:lnL w="76200">
                      <a:solidFill>
                        <a:srgbClr val="424242"/>
                      </a:solidFill>
                      <a:miter lim="400000"/>
                    </a:lnL>
                    <a:lnR w="76200">
                      <a:solidFill>
                        <a:srgbClr val="000000"/>
                      </a:solidFill>
                      <a:miter lim="400000"/>
                    </a:lnR>
                  </a:tcPr>
                </a:tc>
              </a:tr>
              <a:tr h="1013460">
                <a:tc>
                  <a:txBody>
                    <a:bodyPr/>
                    <a:lstStyle/>
                    <a:p>
                      <a:pPr algn="l">
                        <a:defRPr sz="1800"/>
                      </a:pPr>
                      <a:r>
                        <a:t>Finished deliverables </a:t>
                      </a:r>
                    </a:p>
                  </a:txBody>
                  <a:tcPr marL="0" marR="0" marT="0" marB="0" anchor="t" anchorCtr="0" horzOverflow="overflow">
                    <a:lnL w="76200">
                      <a:solidFill>
                        <a:srgbClr val="000000"/>
                      </a:solidFill>
                      <a:miter lim="400000"/>
                    </a:lnL>
                    <a:lnR w="12700">
                      <a:solidFill>
                        <a:srgbClr val="424242"/>
                      </a:solidFill>
                    </a:lnR>
                  </a:tcPr>
                </a:tc>
                <a:tc>
                  <a:txBody>
                    <a:bodyPr/>
                    <a:lstStyle/>
                    <a:p>
                      <a:pPr algn="l">
                        <a:defRPr sz="1800"/>
                      </a:pPr>
                      <a:r>
                        <a:rPr>
                          <a:latin typeface="Bodoni SvtyTwo ITC TT-Book"/>
                          <a:ea typeface="Bodoni SvtyTwo ITC TT-Book"/>
                          <a:cs typeface="Bodoni SvtyTwo ITC TT-Book"/>
                          <a:sym typeface="Bodoni SvtyTwo ITC TT-Book"/>
                        </a:rPr>
                        <a:t>Having the delivery 100% signed off and totally acknowledged by the customers (PFS)</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Getting the (readiness deliverable )</a:t>
                      </a:r>
                    </a:p>
                  </a:txBody>
                  <a:tcPr marL="0" marR="0" marT="0" marB="0" anchor="t" anchorCtr="0" horzOverflow="overflow">
                    <a:lnL w="76200">
                      <a:solidFill>
                        <a:srgbClr val="424242"/>
                      </a:solidFill>
                      <a:miter lim="400000"/>
                    </a:lnL>
                    <a:lnR w="76200">
                      <a:solidFill>
                        <a:srgbClr val="000000"/>
                      </a:solidFill>
                      <a:miter lim="400000"/>
                    </a:lnR>
                  </a:tcPr>
                </a:tc>
              </a:tr>
              <a:tr h="603250">
                <a:tc>
                  <a:txBody>
                    <a:bodyPr/>
                    <a:lstStyle/>
                    <a:p>
                      <a:pPr algn="l">
                        <a:defRPr sz="1800"/>
                      </a:pPr>
                      <a:r>
                        <a:t>Its role </a:t>
                      </a:r>
                    </a:p>
                  </a:txBody>
                  <a:tcPr marL="0" marR="0" marT="0" marB="0" anchor="t" anchorCtr="0" horzOverflow="overflow">
                    <a:lnL w="76200">
                      <a:solidFill>
                        <a:srgbClr val="000000"/>
                      </a:solidFill>
                      <a:miter lim="400000"/>
                    </a:lnL>
                    <a:lnR w="12700">
                      <a:solidFill>
                        <a:srgbClr val="424242"/>
                      </a:solidFill>
                    </a:lnR>
                    <a:lnB w="76200">
                      <a:solidFill>
                        <a:srgbClr val="000000"/>
                      </a:solidFill>
                      <a:miter lim="400000"/>
                    </a:lnB>
                  </a:tcPr>
                </a:tc>
                <a:tc>
                  <a:txBody>
                    <a:bodyPr/>
                    <a:lstStyle/>
                    <a:p>
                      <a:pPr algn="l" defTabSz="457200">
                        <a:defRPr sz="1800"/>
                      </a:pPr>
                      <a:r>
                        <a:rPr sz="1700">
                          <a:latin typeface="Times Roman"/>
                          <a:ea typeface="Times Roman"/>
                          <a:cs typeface="Times Roman"/>
                          <a:sym typeface="Times Roman"/>
                        </a:rPr>
                        <a:t>Extended until the BPP is successfully closed.</a:t>
                      </a:r>
                    </a:p>
                  </a:txBody>
                  <a:tcPr marL="0" marR="0" marT="0" marB="0" anchor="ctr" anchorCtr="0" horzOverflow="overflow">
                    <a:lnL w="12700">
                      <a:solidFill>
                        <a:srgbClr val="424242"/>
                      </a:solidFill>
                    </a:lnL>
                    <a:lnR w="76200">
                      <a:solidFill>
                        <a:srgbClr val="424242"/>
                      </a:solidFill>
                      <a:miter lim="400000"/>
                    </a:lnR>
                    <a:lnT w="12700">
                      <a:solidFill>
                        <a:srgbClr val="424242"/>
                      </a:solidFill>
                    </a:lnT>
                    <a:lnB w="12700">
                      <a:solidFill>
                        <a:srgbClr val="424242"/>
                      </a:solidFill>
                    </a:lnB>
                  </a:tcPr>
                </a:tc>
                <a:tc>
                  <a:txBody>
                    <a:bodyPr/>
                    <a:lstStyle/>
                    <a:p>
                      <a:pPr algn="l">
                        <a:defRPr sz="1800"/>
                      </a:pPr>
                      <a:r>
                        <a:t>After the project is completed, </a:t>
                      </a:r>
                    </a:p>
                  </a:txBody>
                  <a:tcPr marL="0" marR="0" marT="0" marB="0" anchor="t" anchorCtr="0" horzOverflow="overflow">
                    <a:lnL w="76200">
                      <a:solidFill>
                        <a:srgbClr val="424242"/>
                      </a:solidFill>
                      <a:miter lim="400000"/>
                    </a:lnL>
                    <a:lnR w="76200">
                      <a:solidFill>
                        <a:srgbClr val="000000"/>
                      </a:solidFill>
                      <a:miter lim="400000"/>
                    </a:lnR>
                    <a:lnB w="76200">
                      <a:solidFill>
                        <a:srgbClr val="000000"/>
                      </a:solidFill>
                      <a:miter lim="400000"/>
                    </a:lnB>
                  </a:tcPr>
                </a:tc>
              </a:tr>
            </a:tbl>
          </a:graphicData>
        </a:graphic>
      </p:graphicFrame>
      <p:sp>
        <p:nvSpPr>
          <p:cNvPr id="621" name="Designed and Delivered by Dr Mahmoud Ibrahim @2023"/>
          <p:cNvSpPr txBox="1"/>
          <p:nvPr/>
        </p:nvSpPr>
        <p:spPr>
          <a:xfrm>
            <a:off x="4090211" y="6414035"/>
            <a:ext cx="3312671" cy="22570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100"/>
            </a:lvl1pPr>
          </a:lstStyle>
          <a:p>
            <a:pPr/>
            <a:r>
              <a:t>Designed and Delivered by Dr Mahmoud Ibrahim @2023</a:t>
            </a:r>
          </a:p>
        </p:txBody>
      </p:sp>
      <p:sp>
        <p:nvSpPr>
          <p:cNvPr id="622" name="The PDQP targets"/>
          <p:cNvSpPr txBox="1"/>
          <p:nvPr>
            <p:ph type="title"/>
          </p:nvPr>
        </p:nvSpPr>
        <p:spPr>
          <a:xfrm>
            <a:off x="2701036" y="205578"/>
            <a:ext cx="8465998" cy="807714"/>
          </a:xfrm>
          <a:prstGeom prst="rect">
            <a:avLst/>
          </a:prstGeom>
        </p:spPr>
        <p:txBody>
          <a:bodyPr/>
          <a:lstStyle/>
          <a:p>
            <a:pPr/>
            <a:r>
              <a:t>The PDQP targets </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4" name="3- identifying the PDQP standards"/>
          <p:cNvSpPr txBox="1"/>
          <p:nvPr>
            <p:ph type="title"/>
          </p:nvPr>
        </p:nvSpPr>
        <p:spPr>
          <a:xfrm>
            <a:off x="295900" y="876347"/>
            <a:ext cx="8465998" cy="807714"/>
          </a:xfrm>
          <a:prstGeom prst="rect">
            <a:avLst/>
          </a:prstGeom>
        </p:spPr>
        <p:txBody>
          <a:bodyPr/>
          <a:lstStyle/>
          <a:p>
            <a:pPr/>
            <a:r>
              <a:t>3- identifying the PDQP standards  </a:t>
            </a:r>
          </a:p>
        </p:txBody>
      </p:sp>
      <p:sp>
        <p:nvSpPr>
          <p:cNvPr id="625" name="*To transform success criteria and success factors into quality standards, you can follow these steps:…"/>
          <p:cNvSpPr txBox="1"/>
          <p:nvPr>
            <p:ph type="body" idx="1"/>
          </p:nvPr>
        </p:nvSpPr>
        <p:spPr>
          <a:xfrm>
            <a:off x="392542" y="1679883"/>
            <a:ext cx="8973611" cy="4357209"/>
          </a:xfrm>
          <a:prstGeom prst="rect">
            <a:avLst/>
          </a:prstGeom>
        </p:spPr>
        <p:txBody>
          <a:bodyPr/>
          <a:lstStyle/>
          <a:p>
            <a:pPr defTabSz="402336">
              <a:spcBef>
                <a:spcPts val="400"/>
              </a:spcBef>
              <a:defRPr sz="1452"/>
            </a:pPr>
            <a:r>
              <a:t>*To transform success criteria and success factors into quality standards, you can follow these steps:</a:t>
            </a:r>
          </a:p>
          <a:p>
            <a:pPr defTabSz="402336">
              <a:spcBef>
                <a:spcPts val="400"/>
              </a:spcBef>
              <a:defRPr sz="1452"/>
            </a:pPr>
            <a:r>
              <a:rPr u="sng">
                <a:latin typeface="Bodoni SvtyTwo OS ITC TT-Bold"/>
                <a:ea typeface="Bodoni SvtyTwo OS ITC TT-Bold"/>
                <a:cs typeface="Bodoni SvtyTwo OS ITC TT-Bold"/>
                <a:sym typeface="Bodoni SvtyTwo OS ITC TT-Bold"/>
              </a:rPr>
              <a:t>1. Define Success Criteria: F</a:t>
            </a:r>
            <a:r>
              <a:t>irst, clearly define the success criteria for your project. These are the measurable outcomes that will determine whether the project is </a:t>
            </a:r>
            <a:r>
              <a:rPr u="sng">
                <a:latin typeface="Bodoni SvtyTwo OS ITC TT-Bold"/>
                <a:ea typeface="Bodoni SvtyTwo OS ITC TT-Bold"/>
                <a:cs typeface="Bodoni SvtyTwo OS ITC TT-Bold"/>
                <a:sym typeface="Bodoni SvtyTwo OS ITC TT-Bold"/>
              </a:rPr>
              <a:t>successful or not.</a:t>
            </a:r>
            <a:endParaRPr u="sng">
              <a:latin typeface="Bodoni SvtyTwo OS ITC TT-Bold"/>
              <a:ea typeface="Bodoni SvtyTwo OS ITC TT-Bold"/>
              <a:cs typeface="Bodoni SvtyTwo OS ITC TT-Bold"/>
              <a:sym typeface="Bodoni SvtyTwo OS ITC TT-Bold"/>
            </a:endParaRPr>
          </a:p>
          <a:p>
            <a:pPr defTabSz="402336">
              <a:spcBef>
                <a:spcPts val="400"/>
              </a:spcBef>
              <a:defRPr sz="1452"/>
            </a:pPr>
            <a:r>
              <a:rPr u="sng">
                <a:latin typeface="Bodoni SvtyTwo OS ITC TT-Bold"/>
                <a:ea typeface="Bodoni SvtyTwo OS ITC TT-Bold"/>
                <a:cs typeface="Bodoni SvtyTwo OS ITC TT-Bold"/>
                <a:sym typeface="Bodoni SvtyTwo OS ITC TT-Bold"/>
              </a:rPr>
              <a:t>2. Identify Success Factors: </a:t>
            </a:r>
            <a:r>
              <a:t>Next, identify the key success factors that contribute to achieving the success criteria. These can include specific actions, behaviors, or resources that are necessary for success.</a:t>
            </a:r>
          </a:p>
          <a:p>
            <a:pPr defTabSz="402336">
              <a:spcBef>
                <a:spcPts val="400"/>
              </a:spcBef>
              <a:defRPr sz="1452"/>
            </a:pPr>
            <a:r>
              <a:t>3. </a:t>
            </a:r>
            <a:r>
              <a:rPr u="sng">
                <a:latin typeface="Bodoni SvtyTwo OS ITC TT-Bold"/>
                <a:ea typeface="Bodoni SvtyTwo OS ITC TT-Bold"/>
                <a:cs typeface="Bodoni SvtyTwo OS ITC TT-Bold"/>
                <a:sym typeface="Bodoni SvtyTwo OS ITC TT-Bold"/>
              </a:rPr>
              <a:t>Develop Quality Standards: </a:t>
            </a:r>
            <a:r>
              <a:t>Based on the identified success factors, develop quality standards that </a:t>
            </a:r>
            <a:r>
              <a:rPr>
                <a:latin typeface="Bodoni SvtyTwo OS ITC TT-Bold"/>
                <a:ea typeface="Bodoni SvtyTwo OS ITC TT-Bold"/>
                <a:cs typeface="Bodoni SvtyTwo OS ITC TT-Bold"/>
                <a:sym typeface="Bodoni SvtyTwo OS ITC TT-Bold"/>
              </a:rPr>
              <a:t>outline the specific requirements and expectation</a:t>
            </a:r>
            <a:r>
              <a:t>s for each factor. These standards should be measurable, achievable, relevant, and time-bound.</a:t>
            </a:r>
          </a:p>
          <a:p>
            <a:pPr defTabSz="402336">
              <a:spcBef>
                <a:spcPts val="400"/>
              </a:spcBef>
              <a:defRPr sz="1452"/>
            </a:pPr>
            <a:r>
              <a:t>-</a:t>
            </a:r>
            <a:r>
              <a:rPr>
                <a:latin typeface="Bodoni SvtyTwo OS ITC TT-Bold"/>
                <a:ea typeface="Bodoni SvtyTwo OS ITC TT-Bold"/>
                <a:cs typeface="Bodoni SvtyTwo OS ITC TT-Bold"/>
                <a:sym typeface="Bodoni SvtyTwo OS ITC TT-Bold"/>
              </a:rPr>
              <a:t>Activities</a:t>
            </a:r>
            <a:r>
              <a:t> that must be fulfilled the quality levels and  completed to a high-quality standard as a project considered most essential to its success or failure in order to achieve your project's goals.</a:t>
            </a:r>
          </a:p>
          <a:p>
            <a:pPr defTabSz="402336">
              <a:spcBef>
                <a:spcPts val="400"/>
              </a:spcBef>
              <a:defRPr sz="1452"/>
            </a:pPr>
            <a:r>
              <a:rPr u="sng">
                <a:latin typeface="Bodoni SvtyTwo OS ITC TT-Bold"/>
                <a:ea typeface="Bodoni SvtyTwo OS ITC TT-Bold"/>
                <a:cs typeface="Bodoni SvtyTwo OS ITC TT-Bold"/>
                <a:sym typeface="Bodoni SvtyTwo OS ITC TT-Bold"/>
              </a:rPr>
              <a:t>4. Communicate and Implement Standards: </a:t>
            </a:r>
            <a:r>
              <a:t>Ensure that the quality standards are effectively communicated to all project stakeholders, including team members, clients, and management. Implement the standards throughout the project lifecycle and track progress towards meeting them.</a:t>
            </a:r>
          </a:p>
          <a:p>
            <a:pPr defTabSz="402336">
              <a:spcBef>
                <a:spcPts val="400"/>
              </a:spcBef>
              <a:defRPr sz="1452"/>
            </a:pPr>
            <a:r>
              <a:rPr u="sng">
                <a:latin typeface="Bodoni SvtyTwo OS ITC TT-Bold"/>
                <a:ea typeface="Bodoni SvtyTwo OS ITC TT-Bold"/>
                <a:cs typeface="Bodoni SvtyTwo OS ITC TT-Bold"/>
                <a:sym typeface="Bodoni SvtyTwo OS ITC TT-Bold"/>
              </a:rPr>
              <a:t>5. Monitor and Evaluate Performance: </a:t>
            </a:r>
            <a:r>
              <a:t>Continuously monitor and evaluate the performance of the project against the quality standards. Regularly assess whether the success factors are being met and whether any adjustments or improvements need to be made.</a:t>
            </a:r>
          </a:p>
          <a:p>
            <a:pPr defTabSz="402336">
              <a:spcBef>
                <a:spcPts val="400"/>
              </a:spcBef>
              <a:defRPr sz="1452"/>
            </a:pPr>
            <a:r>
              <a:rPr u="sng">
                <a:latin typeface="Bodoni SvtyTwo OS ITC TT-Bold"/>
                <a:ea typeface="Bodoni SvtyTwo OS ITC TT-Bold"/>
                <a:cs typeface="Bodoni SvtyTwo OS ITC TT-Bold"/>
                <a:sym typeface="Bodoni SvtyTwo OS ITC TT-Bold"/>
              </a:rPr>
              <a:t>6. Make Continuous Improvements:</a:t>
            </a:r>
            <a:r>
              <a:t> Based on the performance evaluations, make necessary adjustments to improve the project's adherence to the quality standards. This could involve refining processes, providing additional training, or allocating more resources if needed</a:t>
            </a:r>
          </a:p>
        </p:txBody>
      </p:sp>
      <p:sp>
        <p:nvSpPr>
          <p:cNvPr id="6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27" name="PDQP standards are predefined during:…  PDQP standards are predefined during:The preparation stage, The PFS-QP, and then The selective process of the project -fit " descr="PDQP standards are predefined during:…  PDQP standards are predefined during:The preparation stage, The PFS-QP, and then The selective process of the project -fit "/>
          <p:cNvPicPr>
            <a:picLocks noChangeAspect="0"/>
          </p:cNvPicPr>
          <p:nvPr/>
        </p:nvPicPr>
        <p:blipFill>
          <a:blip r:embed="rId2">
            <a:extLst/>
          </a:blip>
          <a:stretch>
            <a:fillRect/>
          </a:stretch>
        </p:blipFill>
        <p:spPr>
          <a:xfrm>
            <a:off x="9380348" y="2364143"/>
            <a:ext cx="2794313" cy="1676282"/>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9" name="4-Identify quality level"/>
          <p:cNvSpPr txBox="1"/>
          <p:nvPr>
            <p:ph type="title"/>
          </p:nvPr>
        </p:nvSpPr>
        <p:spPr>
          <a:prstGeom prst="rect">
            <a:avLst/>
          </a:prstGeom>
        </p:spPr>
        <p:txBody>
          <a:bodyPr/>
          <a:lstStyle/>
          <a:p>
            <a:pPr/>
            <a:r>
              <a:t>4-Identify quality level </a:t>
            </a:r>
          </a:p>
        </p:txBody>
      </p:sp>
      <p:sp>
        <p:nvSpPr>
          <p:cNvPr id="630" name="The quality level that a project can achieve depends upon the efficiency…"/>
          <p:cNvSpPr txBox="1"/>
          <p:nvPr>
            <p:ph type="body" sz="half" idx="1"/>
          </p:nvPr>
        </p:nvSpPr>
        <p:spPr>
          <a:prstGeom prst="rect">
            <a:avLst/>
          </a:prstGeom>
        </p:spPr>
        <p:txBody>
          <a:bodyPr/>
          <a:lstStyle/>
          <a:p>
            <a:pPr defTabSz="676655">
              <a:spcBef>
                <a:spcPts val="700"/>
              </a:spcBef>
              <a:defRPr sz="2072"/>
            </a:pPr>
            <a:r>
              <a:t>The quality level that a project can achieve depends upon the efficiency</a:t>
            </a:r>
          </a:p>
          <a:p>
            <a:pPr defTabSz="676655">
              <a:spcBef>
                <a:spcPts val="700"/>
              </a:spcBef>
              <a:defRPr sz="2072"/>
            </a:pPr>
            <a:r>
              <a:t>1-This helps in understanding </a:t>
            </a:r>
            <a:r>
              <a:rPr>
                <a:latin typeface="Bodoni SvtyTwo OS ITC TT-Bold"/>
                <a:ea typeface="Bodoni SvtyTwo OS ITC TT-Bold"/>
                <a:cs typeface="Bodoni SvtyTwo OS ITC TT-Bold"/>
                <a:sym typeface="Bodoni SvtyTwo OS ITC TT-Bold"/>
              </a:rPr>
              <a:t>where</a:t>
            </a:r>
            <a:r>
              <a:t> and </a:t>
            </a:r>
            <a:r>
              <a:rPr>
                <a:latin typeface="Bodoni SvtyTwo OS ITC TT-Bold"/>
                <a:ea typeface="Bodoni SvtyTwo OS ITC TT-Bold"/>
                <a:cs typeface="Bodoni SvtyTwo OS ITC TT-Bold"/>
                <a:sym typeface="Bodoni SvtyTwo OS ITC TT-Bold"/>
              </a:rPr>
              <a:t>why</a:t>
            </a:r>
            <a:r>
              <a:t> a process can go wrong and also assists in addressing those areas in the respective procedures. </a:t>
            </a:r>
          </a:p>
          <a:p>
            <a:pPr defTabSz="676655">
              <a:spcBef>
                <a:spcPts val="700"/>
              </a:spcBef>
              <a:defRPr sz="2072"/>
            </a:pPr>
            <a:r>
              <a:t>2-This information also helps to determine </a:t>
            </a:r>
            <a:r>
              <a:rPr>
                <a:latin typeface="Bodoni SvtyTwo OS ITC TT-Bold"/>
                <a:ea typeface="Bodoni SvtyTwo OS ITC TT-Bold"/>
                <a:cs typeface="Bodoni SvtyTwo OS ITC TT-Bold"/>
                <a:sym typeface="Bodoni SvtyTwo OS ITC TT-Bold"/>
              </a:rPr>
              <a:t>the different types </a:t>
            </a:r>
            <a:r>
              <a:t>of reviews and audits to be performed and how often they will be performed during the project lifecycle. </a:t>
            </a:r>
          </a:p>
          <a:p>
            <a:pPr defTabSz="676655">
              <a:spcBef>
                <a:spcPts val="700"/>
              </a:spcBef>
              <a:defRPr sz="2072"/>
            </a:pPr>
            <a:r>
              <a:rPr u="sng">
                <a:latin typeface="Bodoni SvtyTwo OS ITC TT-Bold"/>
                <a:ea typeface="Bodoni SvtyTwo OS ITC TT-Bold"/>
                <a:cs typeface="Bodoni SvtyTwo OS ITC TT-Bold"/>
                <a:sym typeface="Bodoni SvtyTwo OS ITC TT-Bold"/>
              </a:rPr>
              <a:t>The “garbage in”—“garbage out” philosophy </a:t>
            </a:r>
            <a:r>
              <a:t>works very well here. Hence, in developing the quality assurance plan, -it is very important that the project team understand the various processes to be used in the project. </a:t>
            </a:r>
          </a:p>
        </p:txBody>
      </p:sp>
      <p:sp>
        <p:nvSpPr>
          <p:cNvPr id="6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3" name="HPMQAP"/>
          <p:cNvSpPr txBox="1"/>
          <p:nvPr>
            <p:ph type="title"/>
          </p:nvPr>
        </p:nvSpPr>
        <p:spPr>
          <a:xfrm>
            <a:off x="1863001" y="3025143"/>
            <a:ext cx="8465998" cy="807714"/>
          </a:xfrm>
          <a:prstGeom prst="rect">
            <a:avLst/>
          </a:prstGeom>
        </p:spPr>
        <p:txBody>
          <a:bodyPr/>
          <a:lstStyle/>
          <a:p>
            <a:pPr/>
            <a:r>
              <a:t>HPMQAP</a:t>
            </a:r>
          </a:p>
        </p:txBody>
      </p:sp>
      <p:sp>
        <p:nvSpPr>
          <p:cNvPr id="63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6" name="1— The project manager and a HPMQS quality manager  should fix a detailed timetable for all scheduled reviews and audits that will be used for assessing the PjT/DFT processes used in the project to achieve the project goals and to produce quality deliver"/>
          <p:cNvSpPr txBox="1"/>
          <p:nvPr>
            <p:ph type="body" sz="half" idx="1"/>
          </p:nvPr>
        </p:nvSpPr>
        <p:spPr>
          <a:prstGeom prst="rect">
            <a:avLst/>
          </a:prstGeom>
        </p:spPr>
        <p:txBody>
          <a:bodyPr/>
          <a:lstStyle/>
          <a:p>
            <a:pPr/>
            <a:r>
              <a:t>1— The project manager and a HPMQS quality manager  should fix a detailed timetable for all scheduled reviews and audits that will be used for assessing the PjT/DFT processes used in the project to achieve the project goals and to produce quality deliverables </a:t>
            </a:r>
          </a:p>
          <a:p>
            <a:pPr/>
            <a:r>
              <a:t>2-This schedule should also be </a:t>
            </a:r>
            <a:r>
              <a:rPr>
                <a:latin typeface="Bodoni SvtyTwo OS ITC TT-Bold"/>
                <a:ea typeface="Bodoni SvtyTwo OS ITC TT-Bold"/>
                <a:cs typeface="Bodoni SvtyTwo OS ITC TT-Bold"/>
                <a:sym typeface="Bodoni SvtyTwo OS ITC TT-Bold"/>
              </a:rPr>
              <a:t>documented</a:t>
            </a:r>
            <a:r>
              <a:t> in the both the HPMQP and project plan </a:t>
            </a:r>
          </a:p>
        </p:txBody>
      </p:sp>
      <p:sp>
        <p:nvSpPr>
          <p:cNvPr id="6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8" name="5-Scheduling  the reviews and audits process of the HPMQA"/>
          <p:cNvSpPr txBox="1"/>
          <p:nvPr>
            <p:ph type="title"/>
          </p:nvPr>
        </p:nvSpPr>
        <p:spPr>
          <a:xfrm>
            <a:off x="1749985" y="1347098"/>
            <a:ext cx="8465998" cy="807714"/>
          </a:xfrm>
          <a:prstGeom prst="rect">
            <a:avLst/>
          </a:prstGeom>
        </p:spPr>
        <p:txBody>
          <a:bodyPr/>
          <a:lstStyle>
            <a:lvl1pPr defTabSz="539495">
              <a:defRPr sz="2596"/>
            </a:lvl1pPr>
          </a:lstStyle>
          <a:p>
            <a:pPr/>
            <a:r>
              <a:t>5-Scheduling  the reviews and audits process of the HPMQA </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0" name="6-determining  the HPMQA inspection techniques"/>
          <p:cNvSpPr txBox="1"/>
          <p:nvPr>
            <p:ph type="title"/>
          </p:nvPr>
        </p:nvSpPr>
        <p:spPr>
          <a:prstGeom prst="rect">
            <a:avLst/>
          </a:prstGeom>
        </p:spPr>
        <p:txBody>
          <a:bodyPr/>
          <a:lstStyle>
            <a:lvl1pPr defTabSz="649223">
              <a:defRPr sz="3124"/>
            </a:lvl1pPr>
          </a:lstStyle>
          <a:p>
            <a:pPr/>
            <a:r>
              <a:t>6-determining  the HPMQA inspection techniques  </a:t>
            </a:r>
          </a:p>
        </p:txBody>
      </p:sp>
      <p:sp>
        <p:nvSpPr>
          <p:cNvPr id="641" name="Inspections are sometimes called gate reviews, process reviews, audits, and walkthroughs.…"/>
          <p:cNvSpPr txBox="1"/>
          <p:nvPr>
            <p:ph type="body" idx="1"/>
          </p:nvPr>
        </p:nvSpPr>
        <p:spPr>
          <a:xfrm>
            <a:off x="361591" y="2443884"/>
            <a:ext cx="11468818" cy="3149674"/>
          </a:xfrm>
          <a:prstGeom prst="rect">
            <a:avLst/>
          </a:prstGeom>
        </p:spPr>
        <p:txBody>
          <a:bodyPr/>
          <a:lstStyle/>
          <a:p>
            <a:pPr defTabSz="749808">
              <a:spcBef>
                <a:spcPts val="800"/>
              </a:spcBef>
              <a:defRPr sz="2296"/>
            </a:pPr>
            <a:r>
              <a:t>Inspections are sometimes called gate reviews, process reviews, audits, and walkthroughs. </a:t>
            </a:r>
          </a:p>
          <a:p>
            <a:pPr defTabSz="749808">
              <a:spcBef>
                <a:spcPts val="800"/>
              </a:spcBef>
              <a:defRPr sz="2296"/>
            </a:pPr>
            <a:r>
              <a:rPr>
                <a:latin typeface="Bodoni SvtyTwo OS ITC TT-Bold"/>
                <a:ea typeface="Bodoni SvtyTwo OS ITC TT-Bold"/>
                <a:cs typeface="Bodoni SvtyTwo OS ITC TT-Bold"/>
                <a:sym typeface="Bodoni SvtyTwo OS ITC TT-Bold"/>
              </a:rPr>
              <a:t>A quality audit</a:t>
            </a:r>
            <a:r>
              <a:t> is a structured, independent review to determine whether project activities comply with DFT and  PjT as project policies, processes, and procedures. </a:t>
            </a:r>
          </a:p>
          <a:p>
            <a:pPr defTabSz="749808">
              <a:spcBef>
                <a:spcPts val="800"/>
              </a:spcBef>
              <a:defRPr sz="2296"/>
            </a:pPr>
            <a:r>
              <a:rPr u="sng">
                <a:latin typeface="Bodoni SvtyTwo OS ITC TT-Bold"/>
                <a:ea typeface="Bodoni SvtyTwo OS ITC TT-Bold"/>
                <a:cs typeface="Bodoni SvtyTwo OS ITC TT-Bold"/>
                <a:sym typeface="Bodoni SvtyTwo OS ITC TT-Bold"/>
              </a:rPr>
              <a:t>-The objective of a quality audit </a:t>
            </a:r>
            <a:r>
              <a:t>is to identify missing, inefficient or ineffective policies, processes, and procedures in use on the project. </a:t>
            </a:r>
          </a:p>
          <a:p>
            <a:pPr defTabSz="749808">
              <a:spcBef>
                <a:spcPts val="800"/>
              </a:spcBef>
              <a:defRPr sz="2296"/>
            </a:pPr>
            <a:r>
              <a:rPr u="sng">
                <a:latin typeface="Bodoni SvtyTwo OS ITC TT-Bold"/>
                <a:ea typeface="Bodoni SvtyTwo OS ITC TT-Bold"/>
                <a:cs typeface="Bodoni SvtyTwo OS ITC TT-Bold"/>
                <a:sym typeface="Bodoni SvtyTwo OS ITC TT-Bold"/>
              </a:rPr>
              <a:t>The subsequent effort to correct these deficiencies </a:t>
            </a:r>
            <a:r>
              <a:t>should result in a reduced</a:t>
            </a:r>
            <a:r>
              <a:rPr u="sng"/>
              <a:t> cost of quality</a:t>
            </a:r>
            <a:r>
              <a:t> and an increase in sponsor or customer acceptance of the project’s product. </a:t>
            </a:r>
          </a:p>
          <a:p>
            <a:pPr defTabSz="749808">
              <a:spcBef>
                <a:spcPts val="800"/>
              </a:spcBef>
              <a:defRPr sz="2296"/>
            </a:pPr>
            <a:r>
              <a:rPr u="sng">
                <a:latin typeface="Bodoni SvtyTwo OS ITC TT-Bold"/>
                <a:ea typeface="Bodoni SvtyTwo OS ITC TT-Bold"/>
                <a:cs typeface="Bodoni SvtyTwo OS ITC TT-Bold"/>
                <a:sym typeface="Bodoni SvtyTwo OS ITC TT-Bold"/>
              </a:rPr>
              <a:t>Quality audits</a:t>
            </a:r>
            <a:r>
              <a:t> may be scheduled or random and may be conducted by internal or external auditors.</a:t>
            </a:r>
          </a:p>
        </p:txBody>
      </p:sp>
      <p:sp>
        <p:nvSpPr>
          <p:cNvPr id="64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4" name="HPMQCP"/>
          <p:cNvSpPr txBox="1"/>
          <p:nvPr>
            <p:ph type="title"/>
          </p:nvPr>
        </p:nvSpPr>
        <p:spPr>
          <a:xfrm>
            <a:off x="1863001" y="3025143"/>
            <a:ext cx="8465998" cy="807714"/>
          </a:xfrm>
          <a:prstGeom prst="rect">
            <a:avLst/>
          </a:prstGeom>
        </p:spPr>
        <p:txBody>
          <a:bodyPr/>
          <a:lstStyle/>
          <a:p>
            <a:pPr/>
            <a:r>
              <a:t>HPMQCP</a:t>
            </a:r>
          </a:p>
        </p:txBody>
      </p:sp>
      <p:sp>
        <p:nvSpPr>
          <p:cNvPr id="6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7" name="7- Identifying  and scheduling Tasks and Activities  for “HPMQC ”"/>
          <p:cNvSpPr txBox="1"/>
          <p:nvPr>
            <p:ph type="title"/>
          </p:nvPr>
        </p:nvSpPr>
        <p:spPr>
          <a:prstGeom prst="rect">
            <a:avLst/>
          </a:prstGeom>
        </p:spPr>
        <p:txBody>
          <a:bodyPr/>
          <a:lstStyle/>
          <a:p>
            <a:pPr defTabSz="502920">
              <a:defRPr sz="2420"/>
            </a:pPr>
            <a:r>
              <a:t> 7- Identifying  and scheduling Tasks and Activities  for “</a:t>
            </a:r>
            <a:r>
              <a:rPr u="sng"/>
              <a:t>HPMQC</a:t>
            </a:r>
            <a:r>
              <a:t> ” </a:t>
            </a:r>
          </a:p>
        </p:txBody>
      </p:sp>
      <p:sp>
        <p:nvSpPr>
          <p:cNvPr id="648" name="identify the task and activities of the quality control team. The HPMQA plan  should clearly :…"/>
          <p:cNvSpPr txBox="1"/>
          <p:nvPr>
            <p:ph type="body" sz="half" idx="1"/>
          </p:nvPr>
        </p:nvSpPr>
        <p:spPr>
          <a:prstGeom prst="rect">
            <a:avLst/>
          </a:prstGeom>
        </p:spPr>
        <p:txBody>
          <a:bodyPr/>
          <a:lstStyle/>
          <a:p>
            <a:pPr defTabSz="886968">
              <a:spcBef>
                <a:spcPts val="900"/>
              </a:spcBef>
              <a:defRPr sz="2716"/>
            </a:pPr>
            <a:r>
              <a:t> identify the task and activities of the quality control team. The HPMQA plan  should clearly :</a:t>
            </a:r>
          </a:p>
          <a:p>
            <a:pPr defTabSz="886968">
              <a:spcBef>
                <a:spcPts val="900"/>
              </a:spcBef>
              <a:defRPr sz="2716"/>
            </a:pPr>
            <a:r>
              <a:t>1-explain the inspections and testing </a:t>
            </a:r>
            <a:r>
              <a:rPr u="sng">
                <a:latin typeface="Bodoni SvtyTwo OS ITC TT-Bold"/>
                <a:ea typeface="Bodoni SvtyTwo OS ITC TT-Bold"/>
                <a:cs typeface="Bodoni SvtyTwo OS ITC TT-Bold"/>
                <a:sym typeface="Bodoni SvtyTwo OS ITC TT-Bold"/>
              </a:rPr>
              <a:t>procedures</a:t>
            </a:r>
            <a:r>
              <a:t> for quality control, </a:t>
            </a:r>
          </a:p>
          <a:p>
            <a:pPr defTabSz="886968">
              <a:spcBef>
                <a:spcPts val="900"/>
              </a:spcBef>
              <a:defRPr sz="2716"/>
            </a:pPr>
            <a:r>
              <a:t>2-their frequencies and </a:t>
            </a:r>
          </a:p>
          <a:p>
            <a:pPr defTabSz="886968">
              <a:spcBef>
                <a:spcPts val="900"/>
              </a:spcBef>
              <a:defRPr sz="2716"/>
            </a:pPr>
            <a:r>
              <a:t>3-how they will be conducted at the various stages of the project lifecycle. </a:t>
            </a:r>
          </a:p>
        </p:txBody>
      </p:sp>
      <p:sp>
        <p:nvSpPr>
          <p:cNvPr id="6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1" name="8- Determine HPMQC techniques include:"/>
          <p:cNvSpPr txBox="1"/>
          <p:nvPr>
            <p:ph type="title"/>
          </p:nvPr>
        </p:nvSpPr>
        <p:spPr>
          <a:xfrm>
            <a:off x="2867393" y="530930"/>
            <a:ext cx="8465998" cy="490062"/>
          </a:xfrm>
          <a:prstGeom prst="rect">
            <a:avLst/>
          </a:prstGeom>
        </p:spPr>
        <p:txBody>
          <a:bodyPr/>
          <a:lstStyle>
            <a:lvl1pPr defTabSz="512063">
              <a:defRPr sz="2464"/>
            </a:lvl1pPr>
          </a:lstStyle>
          <a:p>
            <a:pPr/>
            <a:r>
              <a:t>8- Determine HPMQC techniques include: </a:t>
            </a:r>
          </a:p>
        </p:txBody>
      </p:sp>
      <p:sp>
        <p:nvSpPr>
          <p:cNvPr id="652" name="1-Peer Reviews…"/>
          <p:cNvSpPr txBox="1"/>
          <p:nvPr>
            <p:ph type="body" sz="half" idx="1"/>
          </p:nvPr>
        </p:nvSpPr>
        <p:spPr>
          <a:xfrm>
            <a:off x="662367" y="1225610"/>
            <a:ext cx="9990113" cy="2034606"/>
          </a:xfrm>
          <a:prstGeom prst="rect">
            <a:avLst/>
          </a:prstGeom>
        </p:spPr>
        <p:txBody>
          <a:bodyPr/>
          <a:lstStyle/>
          <a:p>
            <a:pPr defTabSz="594359">
              <a:spcBef>
                <a:spcPts val="600"/>
              </a:spcBef>
              <a:defRPr sz="1819">
                <a:latin typeface="Bodoni SvtyTwo OS ITC TT-Bold"/>
                <a:ea typeface="Bodoni SvtyTwo OS ITC TT-Bold"/>
                <a:cs typeface="Bodoni SvtyTwo OS ITC TT-Bold"/>
                <a:sym typeface="Bodoni SvtyTwo OS ITC TT-Bold"/>
              </a:defRPr>
            </a:pPr>
            <a:r>
              <a:t>1-Peer Reviews</a:t>
            </a:r>
          </a:p>
          <a:p>
            <a:pPr defTabSz="594359">
              <a:spcBef>
                <a:spcPts val="600"/>
              </a:spcBef>
              <a:defRPr sz="1819"/>
            </a:pPr>
            <a:r>
              <a:t>Asking team members to review each other's deliverables to control the </a:t>
            </a:r>
            <a:r>
              <a:rPr u="sng">
                <a:latin typeface="Bodoni SvtyTwo OS ITC TT-Bold"/>
                <a:ea typeface="Bodoni SvtyTwo OS ITC TT-Bold"/>
                <a:cs typeface="Bodoni SvtyTwo OS ITC TT-Bold"/>
                <a:sym typeface="Bodoni SvtyTwo OS ITC TT-Bold"/>
              </a:rPr>
              <a:t>level of quality</a:t>
            </a:r>
            <a:r>
              <a:t> achieved by the project. Peer Reviews will also allow you to identify any quality issues early in the Execution phase of the project.</a:t>
            </a:r>
          </a:p>
          <a:p>
            <a:pPr defTabSz="594359">
              <a:spcBef>
                <a:spcPts val="600"/>
              </a:spcBef>
              <a:defRPr sz="1819">
                <a:latin typeface="Bodoni SvtyTwo OS ITC TT-Bold"/>
                <a:ea typeface="Bodoni SvtyTwo OS ITC TT-Bold"/>
                <a:cs typeface="Bodoni SvtyTwo OS ITC TT-Bold"/>
                <a:sym typeface="Bodoni SvtyTwo OS ITC TT-Bold"/>
              </a:defRPr>
            </a:pPr>
            <a:r>
              <a:t>2-Deliverable Reviews</a:t>
            </a:r>
          </a:p>
          <a:p>
            <a:pPr defTabSz="594359">
              <a:spcBef>
                <a:spcPts val="600"/>
              </a:spcBef>
              <a:defRPr sz="1819"/>
            </a:pPr>
            <a:r>
              <a:t>You can plan and perform formal r</a:t>
            </a:r>
            <a:r>
              <a:rPr>
                <a:latin typeface="Bodoni SvtyTwo OS ITC TT-Bold"/>
                <a:ea typeface="Bodoni SvtyTwo OS ITC TT-Bold"/>
                <a:cs typeface="Bodoni SvtyTwo OS ITC TT-Bold"/>
                <a:sym typeface="Bodoni SvtyTwo OS ITC TT-Bold"/>
              </a:rPr>
              <a:t>eviews of deliverables</a:t>
            </a:r>
            <a:r>
              <a:t> across the project to increase your likelihood of meeting the Quality Targets.  </a:t>
            </a:r>
          </a:p>
        </p:txBody>
      </p:sp>
      <p:sp>
        <p:nvSpPr>
          <p:cNvPr id="6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54" name="3-Documentation Reviews… 3-Documentation ReviewsDocumentation reviews are similar to deliverable reviews, except that they involve reviewing the project documentation produced by the project.4-Phase ReviewsAt the end of each project phase, you should rev" descr="3-Documentation Reviews… 3-Documentation ReviewsDocumentation reviews are similar to deliverable reviews, except that they involve reviewing the project documentation produced by the project.4-Phase ReviewsAt the end of each project phase, you should review the progress of the project to date and determine whether the project has met its stated objectives. "/>
          <p:cNvPicPr>
            <a:picLocks noChangeAspect="0"/>
          </p:cNvPicPr>
          <p:nvPr/>
        </p:nvPicPr>
        <p:blipFill>
          <a:blip r:embed="rId2">
            <a:extLst/>
          </a:blip>
          <a:stretch>
            <a:fillRect/>
          </a:stretch>
        </p:blipFill>
        <p:spPr>
          <a:xfrm>
            <a:off x="587552" y="3401334"/>
            <a:ext cx="10139743" cy="2017740"/>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6" name="Regarding  the  efficiency of the PjT"/>
          <p:cNvSpPr txBox="1"/>
          <p:nvPr>
            <p:ph type="title"/>
          </p:nvPr>
        </p:nvSpPr>
        <p:spPr>
          <a:xfrm>
            <a:off x="1863001" y="3025143"/>
            <a:ext cx="8465998" cy="807714"/>
          </a:xfrm>
          <a:prstGeom prst="rect">
            <a:avLst/>
          </a:prstGeom>
        </p:spPr>
        <p:txBody>
          <a:bodyPr/>
          <a:lstStyle/>
          <a:p>
            <a:pPr/>
            <a:r>
              <a:t>Regarding  the  efficiency of the PjT</a:t>
            </a:r>
          </a:p>
        </p:txBody>
      </p:sp>
      <p:sp>
        <p:nvSpPr>
          <p:cNvPr id="6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9" name="9-very clear definition of the reporting system"/>
          <p:cNvSpPr txBox="1"/>
          <p:nvPr>
            <p:ph type="title"/>
          </p:nvPr>
        </p:nvSpPr>
        <p:spPr>
          <a:prstGeom prst="rect">
            <a:avLst/>
          </a:prstGeom>
        </p:spPr>
        <p:txBody>
          <a:bodyPr/>
          <a:lstStyle/>
          <a:p>
            <a:pPr defTabSz="704087">
              <a:defRPr sz="3387"/>
            </a:pPr>
            <a:r>
              <a:t>9-very clear definition </a:t>
            </a:r>
            <a:r>
              <a:rPr u="sng"/>
              <a:t>of the reporting system</a:t>
            </a:r>
          </a:p>
        </p:txBody>
      </p:sp>
      <p:sp>
        <p:nvSpPr>
          <p:cNvPr id="66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61" name="1- you need to define the process for managing quality throughout the PLC  phase of the project and not at he execution phase only .… 1- you need to define the process for managing quality throughout the PLC  phase of the project and not at he execution " descr="1- you need to define the process for managing quality throughout the PLC  phase of the project and not at he execution phase only .… 1- you need to define the process for managing quality throughout the PLC  phase of the project and not at he execution phase only .2-It should include a clear definition of the reporting system for the outcome of the quality reviews and audits to measure the level of project performance (e.g. against schedule and budget) and conformance (i.e. to the management processes defined in the PDQP ."/>
          <p:cNvPicPr>
            <a:picLocks noChangeAspect="0"/>
          </p:cNvPicPr>
          <p:nvPr/>
        </p:nvPicPr>
        <p:blipFill>
          <a:blip r:embed="rId2">
            <a:extLst/>
          </a:blip>
          <a:stretch>
            <a:fillRect/>
          </a:stretch>
        </p:blipFill>
        <p:spPr>
          <a:xfrm>
            <a:off x="957571" y="2626013"/>
            <a:ext cx="10110346" cy="2724873"/>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3" name="Regarding  the  project scope validation"/>
          <p:cNvSpPr txBox="1"/>
          <p:nvPr>
            <p:ph type="title"/>
          </p:nvPr>
        </p:nvSpPr>
        <p:spPr>
          <a:xfrm>
            <a:off x="1863001" y="3025143"/>
            <a:ext cx="8465998" cy="807714"/>
          </a:xfrm>
          <a:prstGeom prst="rect">
            <a:avLst/>
          </a:prstGeom>
        </p:spPr>
        <p:txBody>
          <a:bodyPr/>
          <a:lstStyle>
            <a:lvl1pPr defTabSz="822959">
              <a:defRPr sz="3959"/>
            </a:lvl1pPr>
          </a:lstStyle>
          <a:p>
            <a:pPr/>
            <a:r>
              <a:t>Regarding  the  project scope validation </a:t>
            </a:r>
          </a:p>
        </p:txBody>
      </p:sp>
      <p:sp>
        <p:nvSpPr>
          <p:cNvPr id="66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6" name="To accept deliverables as complete for this project, we will perform the following acceptance test activities:"/>
          <p:cNvSpPr txBox="1"/>
          <p:nvPr>
            <p:ph type="body" sz="quarter" idx="1"/>
          </p:nvPr>
        </p:nvSpPr>
        <p:spPr>
          <a:xfrm>
            <a:off x="214957" y="2172751"/>
            <a:ext cx="8465998" cy="807714"/>
          </a:xfrm>
          <a:prstGeom prst="rect">
            <a:avLst/>
          </a:prstGeom>
        </p:spPr>
        <p:txBody>
          <a:bodyPr/>
          <a:lstStyle>
            <a:lvl1pPr defTabSz="713231">
              <a:spcBef>
                <a:spcPts val="700"/>
              </a:spcBef>
              <a:defRPr sz="2184"/>
            </a:lvl1pPr>
          </a:lstStyle>
          <a:p>
            <a:pPr/>
            <a:r>
              <a:t>To accept deliverables as complete for this project, we will perform the following acceptance test activities: </a:t>
            </a:r>
          </a:p>
        </p:txBody>
      </p:sp>
      <p:sp>
        <p:nvSpPr>
          <p:cNvPr id="6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8" name="10-confirming  the scheduling of   the acceptance tests and its conducting process"/>
          <p:cNvSpPr txBox="1"/>
          <p:nvPr>
            <p:ph type="title"/>
          </p:nvPr>
        </p:nvSpPr>
        <p:spPr>
          <a:xfrm>
            <a:off x="2548640" y="655655"/>
            <a:ext cx="8465998" cy="490062"/>
          </a:xfrm>
          <a:prstGeom prst="rect">
            <a:avLst/>
          </a:prstGeom>
        </p:spPr>
        <p:txBody>
          <a:bodyPr/>
          <a:lstStyle>
            <a:lvl1pPr defTabSz="393192">
              <a:defRPr sz="1892"/>
            </a:lvl1pPr>
          </a:lstStyle>
          <a:p>
            <a:pPr/>
            <a:r>
              <a:t>10-confirming  the scheduling of   the acceptance tests and its conducting process   </a:t>
            </a:r>
          </a:p>
        </p:txBody>
      </p:sp>
      <p:pic>
        <p:nvPicPr>
          <p:cNvPr id="669" name="The Project Manager will be informed of the completion of the deliverable.… The Project Manager will be informed of the completion of the deliverable.The team member responsible for that deliverable will request that an Acceptance Test take place.The Pro" descr="The Project Manager will be informed of the completion of the deliverable.… The Project Manager will be informed of the completion of the deliverable.The team member responsible for that deliverable will request that an Acceptance Test take place.The Project Manager will schedule an Acceptance Test with the staff specified in this Acceptance Plan.The Acceptance Test will be performed and the results recorded on an Acceptance Form.If additional work is required to complete the deliverable, the Project Manager will delegate the work required. Once that work is complete, the deliverable will be retested.If test results are satisfactory, the Acceptance Form will be presented to the Customer Group for signoff.After gaining final signoff from the Customer Group, the deliverable will be marked as 100% complete on the Project Plan and work on it will be terminated."/>
          <p:cNvPicPr>
            <a:picLocks noChangeAspect="0"/>
          </p:cNvPicPr>
          <p:nvPr/>
        </p:nvPicPr>
        <p:blipFill>
          <a:blip r:embed="rId2">
            <a:extLst/>
          </a:blip>
          <a:stretch>
            <a:fillRect/>
          </a:stretch>
        </p:blipFill>
        <p:spPr>
          <a:xfrm>
            <a:off x="321688" y="3192017"/>
            <a:ext cx="11548624" cy="2805444"/>
          </a:xfrm>
          <a:prstGeom prst="rect">
            <a:avLst/>
          </a:prstGeom>
          <a:effectLst>
            <a:outerShdw sx="100000" sy="100000" kx="0" ky="0" algn="b" rotWithShape="0" blurRad="190500" dist="101600" dir="5400000">
              <a:schemeClr val="accent5">
                <a:alpha val="49461"/>
              </a:schemeClr>
            </a:outerShdw>
          </a:effectLst>
        </p:spPr>
      </p:pic>
      <p:pic>
        <p:nvPicPr>
          <p:cNvPr id="670" name="Next, schedule a suite of acceptance tests, which are undertaken to measure the percentage completion of each deliverable against the criteria specified. Next, schedule a suite of acceptance tests, which are undertaken to measure the percentage completio" descr="Next, schedule a suite of acceptance tests, which are undertaken to measure the percentage completion of each deliverable against the criteria specified. Next, schedule a suite of acceptance tests, which are undertaken to measure the percentage completion of each deliverable against the criteria specified. "/>
          <p:cNvPicPr>
            <a:picLocks noChangeAspect="0"/>
          </p:cNvPicPr>
          <p:nvPr/>
        </p:nvPicPr>
        <p:blipFill>
          <a:blip r:embed="rId3">
            <a:extLst/>
          </a:blip>
          <a:stretch>
            <a:fillRect/>
          </a:stretch>
        </p:blipFill>
        <p:spPr>
          <a:xfrm>
            <a:off x="1002686" y="1242053"/>
            <a:ext cx="8592998" cy="934714"/>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2" name="Regarding  the PjT at execution monitoring and controlling"/>
          <p:cNvSpPr txBox="1"/>
          <p:nvPr>
            <p:ph type="title"/>
          </p:nvPr>
        </p:nvSpPr>
        <p:spPr>
          <a:xfrm>
            <a:off x="1863001" y="3025143"/>
            <a:ext cx="8465998" cy="807714"/>
          </a:xfrm>
          <a:prstGeom prst="rect">
            <a:avLst/>
          </a:prstGeom>
        </p:spPr>
        <p:txBody>
          <a:bodyPr/>
          <a:lstStyle>
            <a:lvl1pPr defTabSz="557784">
              <a:defRPr sz="2684"/>
            </a:lvl1pPr>
          </a:lstStyle>
          <a:p>
            <a:pPr/>
            <a:r>
              <a:t>Regarding  the PjT at execution monitoring and controlling </a:t>
            </a:r>
          </a:p>
        </p:txBody>
      </p:sp>
      <p:sp>
        <p:nvSpPr>
          <p:cNvPr id="6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5" name="11-the  PDQP supporting the  project manager throughout  execution processes"/>
          <p:cNvSpPr txBox="1"/>
          <p:nvPr>
            <p:ph type="title"/>
          </p:nvPr>
        </p:nvSpPr>
        <p:spPr>
          <a:prstGeom prst="rect">
            <a:avLst/>
          </a:prstGeom>
        </p:spPr>
        <p:txBody>
          <a:bodyPr/>
          <a:lstStyle>
            <a:lvl1pPr defTabSz="484631">
              <a:defRPr sz="2332"/>
            </a:lvl1pPr>
          </a:lstStyle>
          <a:p>
            <a:pPr/>
            <a:r>
              <a:t>11-the  PDQP supporting the  project manager throughout  execution processes  </a:t>
            </a:r>
          </a:p>
        </p:txBody>
      </p:sp>
      <p:sp>
        <p:nvSpPr>
          <p:cNvPr id="676" name="By following the guidelines and protocols outlined in the  PDQP ,project manager  can systematically monitor and evaluate the quality of the project deliverables and take appropriate actions to address any deficiencies or non-compliance.…"/>
          <p:cNvSpPr txBox="1"/>
          <p:nvPr>
            <p:ph type="body" sz="half" idx="1"/>
          </p:nvPr>
        </p:nvSpPr>
        <p:spPr>
          <a:prstGeom prst="rect">
            <a:avLst/>
          </a:prstGeom>
        </p:spPr>
        <p:txBody>
          <a:bodyPr/>
          <a:lstStyle/>
          <a:p>
            <a:pPr defTabSz="813816">
              <a:spcBef>
                <a:spcPts val="800"/>
              </a:spcBef>
              <a:defRPr sz="2492"/>
            </a:pPr>
            <a:r>
              <a:t>By following the guidelines and protocols outlined in the  PDQP ,project manager  can systematically monitor and evaluate the quality of the project deliverables and take appropriate actions to address any deficiencies or non-compliance. </a:t>
            </a:r>
          </a:p>
          <a:p>
            <a:pPr defTabSz="813816">
              <a:spcBef>
                <a:spcPts val="800"/>
              </a:spcBef>
              <a:defRPr sz="2492"/>
            </a:pPr>
            <a:r>
              <a:t>-This helps to ensure that all project deliverables are thoroughly reviewed and validated against the defined CUSTOMERS requirements </a:t>
            </a:r>
            <a:r>
              <a:rPr u="sng">
                <a:latin typeface="Bodoni SvtyTwo OS ITC TT-Bold"/>
                <a:ea typeface="Bodoni SvtyTwo OS ITC TT-Bold"/>
                <a:cs typeface="Bodoni SvtyTwo OS ITC TT-Bold"/>
                <a:sym typeface="Bodoni SvtyTwo OS ITC TT-Bold"/>
              </a:rPr>
              <a:t>before the project is closed,</a:t>
            </a:r>
            <a:r>
              <a:t> thus ensuring that the desired quality standards are met.</a:t>
            </a:r>
          </a:p>
        </p:txBody>
      </p:sp>
      <p:sp>
        <p:nvSpPr>
          <p:cNvPr id="67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9" name="Regarding the project's formal completion"/>
          <p:cNvSpPr txBox="1"/>
          <p:nvPr>
            <p:ph type="title"/>
          </p:nvPr>
        </p:nvSpPr>
        <p:spPr>
          <a:xfrm>
            <a:off x="1863001" y="3025143"/>
            <a:ext cx="8465998" cy="807714"/>
          </a:xfrm>
          <a:prstGeom prst="rect">
            <a:avLst/>
          </a:prstGeom>
        </p:spPr>
        <p:txBody>
          <a:bodyPr/>
          <a:lstStyle>
            <a:lvl1pPr defTabSz="768095">
              <a:defRPr sz="3696"/>
            </a:lvl1pPr>
          </a:lstStyle>
          <a:p>
            <a:pPr/>
            <a:r>
              <a:t>Regarding the project's formal completion </a:t>
            </a:r>
          </a:p>
        </p:txBody>
      </p:sp>
      <p:sp>
        <p:nvSpPr>
          <p:cNvPr id="6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2" name="12-PDQP role in closing the project…"/>
          <p:cNvSpPr txBox="1"/>
          <p:nvPr>
            <p:ph type="title"/>
          </p:nvPr>
        </p:nvSpPr>
        <p:spPr>
          <a:xfrm>
            <a:off x="390779" y="866859"/>
            <a:ext cx="8465999" cy="807714"/>
          </a:xfrm>
          <a:prstGeom prst="rect">
            <a:avLst/>
          </a:prstGeom>
        </p:spPr>
        <p:txBody>
          <a:bodyPr/>
          <a:lstStyle/>
          <a:p>
            <a:pPr defTabSz="484631">
              <a:defRPr sz="2332"/>
            </a:pPr>
            <a:r>
              <a:t>12-PDQP role in closing the project </a:t>
            </a:r>
          </a:p>
          <a:p>
            <a:pPr defTabSz="484631">
              <a:defRPr sz="2332"/>
            </a:pPr>
            <a:r>
              <a:t>(PCR)</a:t>
            </a:r>
          </a:p>
        </p:txBody>
      </p:sp>
      <p:sp>
        <p:nvSpPr>
          <p:cNvPr id="683" name="The PDQA plays a crucial role in closing a project. Here are some key roles it serves:…"/>
          <p:cNvSpPr txBox="1"/>
          <p:nvPr>
            <p:ph type="body" idx="1"/>
          </p:nvPr>
        </p:nvSpPr>
        <p:spPr>
          <a:xfrm>
            <a:off x="307151" y="1815713"/>
            <a:ext cx="10418210" cy="4252160"/>
          </a:xfrm>
          <a:prstGeom prst="rect">
            <a:avLst/>
          </a:prstGeom>
        </p:spPr>
        <p:txBody>
          <a:bodyPr/>
          <a:lstStyle/>
          <a:p>
            <a:pPr defTabSz="475487">
              <a:spcBef>
                <a:spcPts val="500"/>
              </a:spcBef>
              <a:defRPr sz="1456"/>
            </a:pPr>
            <a:r>
              <a:t>The PDQA plays a crucial role in closing a project. Here are some key roles it serves:</a:t>
            </a:r>
          </a:p>
          <a:p>
            <a:pPr defTabSz="475487">
              <a:spcBef>
                <a:spcPts val="500"/>
              </a:spcBef>
              <a:defRPr sz="1456"/>
            </a:pPr>
          </a:p>
          <a:p>
            <a:pPr defTabSz="475487">
              <a:spcBef>
                <a:spcPts val="500"/>
              </a:spcBef>
              <a:defRPr sz="1456"/>
            </a:pPr>
            <a:r>
              <a:rPr sz="1560" u="sng">
                <a:latin typeface="Bodoni SvtyTwo OS ITC TT-Bold"/>
                <a:ea typeface="Bodoni SvtyTwo OS ITC TT-Bold"/>
                <a:cs typeface="Bodoni SvtyTwo OS ITC TT-Bold"/>
                <a:sym typeface="Bodoni SvtyTwo OS ITC TT-Bold"/>
              </a:rPr>
              <a:t>1. Ensuring the completion of project deliverables: </a:t>
            </a:r>
            <a:r>
              <a:t>The quality plan </a:t>
            </a:r>
            <a:r>
              <a:rPr>
                <a:latin typeface="Bodoni SvtyTwo OS ITC TT-Bold"/>
                <a:ea typeface="Bodoni SvtyTwo OS ITC TT-Bold"/>
                <a:cs typeface="Bodoni SvtyTwo OS ITC TT-Bold"/>
                <a:sym typeface="Bodoni SvtyTwo OS ITC TT-Bold"/>
              </a:rPr>
              <a:t>outlines</a:t>
            </a:r>
            <a:r>
              <a:t> the required quality standards for each deliverable and ensures that they are met before the project is closed. This helps to ensure that all project objectives have been achieved.</a:t>
            </a:r>
          </a:p>
          <a:p>
            <a:pPr defTabSz="475487">
              <a:spcBef>
                <a:spcPts val="500"/>
              </a:spcBef>
              <a:defRPr sz="1456"/>
            </a:pPr>
            <a:r>
              <a:rPr sz="1560" u="sng">
                <a:latin typeface="Bodoni SvtyTwo OS ITC TT-Bold"/>
                <a:ea typeface="Bodoni SvtyTwo OS ITC TT-Bold"/>
                <a:cs typeface="Bodoni SvtyTwo OS ITC TT-Bold"/>
                <a:sym typeface="Bodoni SvtyTwo OS ITC TT-Bold"/>
              </a:rPr>
              <a:t>2. Conducting final inspections and audits</a:t>
            </a:r>
            <a:r>
              <a:rPr>
                <a:latin typeface="Bodoni SvtyTwo OS ITC TT-Bold"/>
                <a:ea typeface="Bodoni SvtyTwo OS ITC TT-Bold"/>
                <a:cs typeface="Bodoni SvtyTwo OS ITC TT-Bold"/>
                <a:sym typeface="Bodoni SvtyTwo OS ITC TT-Bold"/>
              </a:rPr>
              <a:t>:</a:t>
            </a:r>
            <a:r>
              <a:t> The quality plan includes </a:t>
            </a:r>
            <a:r>
              <a:rPr>
                <a:latin typeface="Bodoni SvtyTwo OS ITC TT-Bold"/>
                <a:ea typeface="Bodoni SvtyTwo OS ITC TT-Bold"/>
                <a:cs typeface="Bodoni SvtyTwo OS ITC TT-Bold"/>
                <a:sym typeface="Bodoni SvtyTwo OS ITC TT-Bold"/>
              </a:rPr>
              <a:t>procedures</a:t>
            </a:r>
            <a:r>
              <a:t> for conducting inspections and audits at the end of the project. This helps to identify any remaining quality issues or deviations from the plan, which can then be addressed before closing the project.</a:t>
            </a:r>
          </a:p>
          <a:p>
            <a:pPr defTabSz="475487">
              <a:spcBef>
                <a:spcPts val="500"/>
              </a:spcBef>
              <a:defRPr sz="1456"/>
            </a:pPr>
            <a:r>
              <a:rPr sz="1560" u="sng">
                <a:latin typeface="Bodoni SvtyTwo OS ITC TT-Bold"/>
                <a:ea typeface="Bodoni SvtyTwo OS ITC TT-Bold"/>
                <a:cs typeface="Bodoni SvtyTwo OS ITC TT-Bold"/>
                <a:sym typeface="Bodoni SvtyTwo OS ITC TT-Bold"/>
              </a:rPr>
              <a:t>3. Documenting lessons learned:</a:t>
            </a:r>
            <a:r>
              <a:t> The quality plan </a:t>
            </a:r>
            <a:r>
              <a:rPr>
                <a:latin typeface="Bodoni SvtyTwo OS ITC TT-Bold"/>
                <a:ea typeface="Bodoni SvtyTwo OS ITC TT-Bold"/>
                <a:cs typeface="Bodoni SvtyTwo OS ITC TT-Bold"/>
                <a:sym typeface="Bodoni SvtyTwo OS ITC TT-Bold"/>
              </a:rPr>
              <a:t>facilitates</a:t>
            </a:r>
            <a:r>
              <a:t> the capture of lessons learned throughout the project. This includes documenting what went well, what didn't go as planned, and any recommendations for future projects. This information is valuable for improving future project performance and avoiding similar mistakes.</a:t>
            </a:r>
          </a:p>
          <a:p>
            <a:pPr defTabSz="475487">
              <a:spcBef>
                <a:spcPts val="500"/>
              </a:spcBef>
              <a:defRPr sz="1456"/>
            </a:pPr>
            <a:r>
              <a:rPr sz="1560" u="sng">
                <a:latin typeface="Bodoni SvtyTwo OS ITC TT-Bold"/>
                <a:ea typeface="Bodoni SvtyTwo OS ITC TT-Bold"/>
                <a:cs typeface="Bodoni SvtyTwo OS ITC TT-Bold"/>
                <a:sym typeface="Bodoni SvtyTwo OS ITC TT-Bold"/>
              </a:rPr>
              <a:t>4. Transitioning deliverables to operations: </a:t>
            </a:r>
            <a:r>
              <a:t>The quality plan </a:t>
            </a:r>
            <a:r>
              <a:rPr>
                <a:latin typeface="Bodoni SvtyTwo OS ITC TT-Bold"/>
                <a:ea typeface="Bodoni SvtyTwo OS ITC TT-Bold"/>
                <a:cs typeface="Bodoni SvtyTwo OS ITC TT-Bold"/>
                <a:sym typeface="Bodoni SvtyTwo OS ITC TT-Bold"/>
              </a:rPr>
              <a:t>outlines</a:t>
            </a:r>
            <a:r>
              <a:t> the processes for transitioning project deliverables to the operational environment. It ensures that the necessary quality checks and tests are conducted before handing over the deliverables to the operations team.</a:t>
            </a:r>
          </a:p>
          <a:p>
            <a:pPr defTabSz="475487">
              <a:spcBef>
                <a:spcPts val="500"/>
              </a:spcBef>
              <a:defRPr sz="1456"/>
            </a:pPr>
            <a:r>
              <a:rPr u="sng">
                <a:latin typeface="Bodoni SvtyTwo OS ITC TT-Bold"/>
                <a:ea typeface="Bodoni SvtyTwo OS ITC TT-Bold"/>
                <a:cs typeface="Bodoni SvtyTwo OS ITC TT-Bold"/>
                <a:sym typeface="Bodoni SvtyTwo OS ITC TT-Bold"/>
              </a:rPr>
              <a:t>5. Closing out quality-related activities:</a:t>
            </a:r>
            <a:r>
              <a:t> The quality plan provides guidance on how to close out quality-related activities, such as closing out non-conformances or addressing any outstanding corrective actions or improvement opportunities. This helps to ensure that all </a:t>
            </a:r>
            <a:r>
              <a:rPr>
                <a:latin typeface="Bodoni SvtyTwo OS ITC TT-Bold"/>
                <a:ea typeface="Bodoni SvtyTwo OS ITC TT-Bold"/>
                <a:cs typeface="Bodoni SvtyTwo OS ITC TT-Bold"/>
                <a:sym typeface="Bodoni SvtyTwo OS ITC TT-Bold"/>
              </a:rPr>
              <a:t>quality-related issues </a:t>
            </a:r>
            <a:r>
              <a:t>are resolved before closing the project.</a:t>
            </a:r>
          </a:p>
          <a:p>
            <a:pPr defTabSz="475487">
              <a:spcBef>
                <a:spcPts val="500"/>
              </a:spcBef>
              <a:defRPr sz="1456"/>
            </a:pPr>
            <a:r>
              <a:t>Overall, the PDQA is essential for ensuring that the project is closed in a</a:t>
            </a:r>
            <a:r>
              <a:rPr u="sng">
                <a:latin typeface="Bodoni SvtyTwo OS ITC TT-Bold"/>
                <a:ea typeface="Bodoni SvtyTwo OS ITC TT-Bold"/>
                <a:cs typeface="Bodoni SvtyTwo OS ITC TT-Bold"/>
                <a:sym typeface="Bodoni SvtyTwo OS ITC TT-Bold"/>
              </a:rPr>
              <a:t> controlled manner</a:t>
            </a:r>
            <a:r>
              <a:t>, with adequate attention given to quality considerations. It helps to ensure that the project outcomes meet the </a:t>
            </a:r>
            <a:r>
              <a:rPr u="sng">
                <a:latin typeface="Bodoni SvtyTwo OS ITC TT-Bold"/>
                <a:ea typeface="Bodoni SvtyTwo OS ITC TT-Bold"/>
                <a:cs typeface="Bodoni SvtyTwo OS ITC TT-Bold"/>
                <a:sym typeface="Bodoni SvtyTwo OS ITC TT-Bold"/>
              </a:rPr>
              <a:t>desired quality standards</a:t>
            </a:r>
            <a:r>
              <a:t> and that any lessons learned are captured for future improvement.</a:t>
            </a:r>
          </a:p>
        </p:txBody>
      </p:sp>
      <p:sp>
        <p:nvSpPr>
          <p:cNvPr id="68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6" name="Regarding   after Poject's formal completion"/>
          <p:cNvSpPr txBox="1"/>
          <p:nvPr>
            <p:ph type="title"/>
          </p:nvPr>
        </p:nvSpPr>
        <p:spPr>
          <a:xfrm>
            <a:off x="1863001" y="3025143"/>
            <a:ext cx="8465998" cy="807714"/>
          </a:xfrm>
          <a:prstGeom prst="rect">
            <a:avLst/>
          </a:prstGeom>
        </p:spPr>
        <p:txBody>
          <a:bodyPr/>
          <a:lstStyle>
            <a:lvl1pPr defTabSz="740663">
              <a:defRPr sz="3564"/>
            </a:lvl1pPr>
          </a:lstStyle>
          <a:p>
            <a:pPr/>
            <a:r>
              <a:t>Regarding   after Poject's formal completion </a:t>
            </a:r>
          </a:p>
        </p:txBody>
      </p:sp>
      <p:sp>
        <p:nvSpPr>
          <p:cNvPr id="68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9" name="13-The role of HPMQCI for having (BVA)…"/>
          <p:cNvSpPr txBox="1"/>
          <p:nvPr>
            <p:ph type="title"/>
          </p:nvPr>
        </p:nvSpPr>
        <p:spPr>
          <a:prstGeom prst="rect">
            <a:avLst/>
          </a:prstGeom>
        </p:spPr>
        <p:txBody>
          <a:bodyPr/>
          <a:lstStyle/>
          <a:p>
            <a:pPr defTabSz="484631">
              <a:defRPr sz="2332"/>
            </a:pPr>
            <a:r>
              <a:t>13-The role of HPMQCI for having (BVA)</a:t>
            </a:r>
          </a:p>
          <a:p>
            <a:pPr defTabSz="484631">
              <a:defRPr sz="2332"/>
            </a:pPr>
            <a:r>
              <a:t>_PIR_</a:t>
            </a:r>
          </a:p>
        </p:txBody>
      </p:sp>
      <p:sp>
        <p:nvSpPr>
          <p:cNvPr id="690" name="The continuous improvement process may include gathering feedback from stakeholders, conducting post-project reviews, and analyzing data to identify trends and patterns. Based on the findings, actions can be taken to refine processes, address any weaknes"/>
          <p:cNvSpPr txBox="1"/>
          <p:nvPr>
            <p:ph type="body" sz="half" idx="1"/>
          </p:nvPr>
        </p:nvSpPr>
        <p:spPr>
          <a:prstGeom prst="rect">
            <a:avLst/>
          </a:prstGeom>
        </p:spPr>
        <p:txBody>
          <a:bodyPr/>
          <a:lstStyle/>
          <a:p>
            <a:pPr defTabSz="466344">
              <a:spcBef>
                <a:spcPts val="500"/>
              </a:spcBef>
              <a:defRPr sz="1428"/>
            </a:pPr>
          </a:p>
          <a:p>
            <a:pPr defTabSz="466344">
              <a:spcBef>
                <a:spcPts val="500"/>
              </a:spcBef>
              <a:defRPr sz="1428"/>
            </a:pPr>
          </a:p>
          <a:p>
            <a:pPr defTabSz="466344">
              <a:spcBef>
                <a:spcPts val="500"/>
              </a:spcBef>
              <a:defRPr sz="1428"/>
            </a:pPr>
            <a:r>
              <a:rPr u="sng">
                <a:latin typeface="Bodoni SvtyTwo OS ITC TT-Bold"/>
                <a:ea typeface="Bodoni SvtyTwo OS ITC TT-Bold"/>
                <a:cs typeface="Bodoni SvtyTwo OS ITC TT-Bold"/>
                <a:sym typeface="Bodoni SvtyTwo OS ITC TT-Bold"/>
              </a:rPr>
              <a:t>The continuous improvement process </a:t>
            </a:r>
            <a:r>
              <a:t>may include gathering feedback from stakeholders, conducting post-project reviews, and analyzing data to identify trends and patterns. Based on the findings, actions can be taken to refine processes, address any weaknesses or bottlenecks, and implement changes to improve future project performance.</a:t>
            </a:r>
          </a:p>
          <a:p>
            <a:pPr defTabSz="466344">
              <a:spcBef>
                <a:spcPts val="500"/>
              </a:spcBef>
              <a:defRPr sz="1428"/>
            </a:pPr>
          </a:p>
          <a:p>
            <a:pPr defTabSz="466344">
              <a:spcBef>
                <a:spcPts val="500"/>
              </a:spcBef>
              <a:defRPr sz="1428"/>
            </a:pPr>
            <a:r>
              <a:t>Additionally,</a:t>
            </a:r>
            <a:r>
              <a:rPr u="sng">
                <a:latin typeface="Bodoni SvtyTwo OS ITC TT-Bold"/>
                <a:ea typeface="Bodoni SvtyTwo OS ITC TT-Bold"/>
                <a:cs typeface="Bodoni SvtyTwo OS ITC TT-Bold"/>
                <a:sym typeface="Bodoni SvtyTwo OS ITC TT-Bold"/>
              </a:rPr>
              <a:t> quality continuous improvement </a:t>
            </a:r>
            <a:r>
              <a:t>can involve sharing lessons learned from the project with the wider organization or industry. This helps to disseminate knowledge and best practices, enabling others to benefit from the project's successes and avoid potential pitfalls in future endeavors.</a:t>
            </a:r>
          </a:p>
          <a:p>
            <a:pPr defTabSz="466344">
              <a:spcBef>
                <a:spcPts val="500"/>
              </a:spcBef>
              <a:defRPr sz="1428"/>
            </a:pPr>
          </a:p>
          <a:p>
            <a:pPr defTabSz="466344">
              <a:spcBef>
                <a:spcPts val="500"/>
              </a:spcBef>
              <a:defRPr sz="1428"/>
            </a:pPr>
            <a:r>
              <a:t>Ultimately, </a:t>
            </a:r>
            <a:r>
              <a:rPr u="sng">
                <a:latin typeface="Bodoni SvtyTwo OS ITC TT-Bold"/>
                <a:ea typeface="Bodoni SvtyTwo OS ITC TT-Bold"/>
                <a:cs typeface="Bodoni SvtyTwo OS ITC TT-Bold"/>
                <a:sym typeface="Bodoni SvtyTwo OS ITC TT-Bold"/>
              </a:rPr>
              <a:t>the aim of quality continuous improvement </a:t>
            </a:r>
            <a:r>
              <a:t>after a project is closed is to leverage the project's outcomes and experiences to drive ongoing improvement, enhance organizational capabilities, and ensure that future projects deliver even higher levels of quality and success.(BVA)</a:t>
            </a:r>
          </a:p>
        </p:txBody>
      </p:sp>
      <p:sp>
        <p:nvSpPr>
          <p:cNvPr id="69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3" name="The output ( official blueprint for project success)"/>
          <p:cNvSpPr txBox="1"/>
          <p:nvPr>
            <p:ph type="title"/>
          </p:nvPr>
        </p:nvSpPr>
        <p:spPr>
          <a:xfrm>
            <a:off x="2468638" y="416137"/>
            <a:ext cx="8498246" cy="656146"/>
          </a:xfrm>
          <a:prstGeom prst="rect">
            <a:avLst/>
          </a:prstGeom>
          <a:gradFill>
            <a:gsLst>
              <a:gs pos="0">
                <a:srgbClr val="2F61BA"/>
              </a:gs>
              <a:gs pos="50000">
                <a:srgbClr val="3E70CA"/>
              </a:gs>
              <a:gs pos="100000">
                <a:srgbClr val="5F82CB"/>
              </a:gs>
            </a:gsLst>
            <a:path>
              <a:fillToRect l="49886" t="100216" r="50113" b="-216"/>
            </a:path>
          </a:gradFill>
          <a:effectLst>
            <a:reflection blurRad="0" stA="50000" stPos="0" endA="0" endPos="40000" dist="0" dir="5400000" fadeDir="5400000" sx="100000" sy="-100000" kx="0" ky="0" algn="bl" rotWithShape="0"/>
          </a:effectLst>
        </p:spPr>
        <p:txBody>
          <a:bodyPr/>
          <a:lstStyle>
            <a:lvl1pPr defTabSz="475487">
              <a:defRPr b="0" sz="3120">
                <a:solidFill>
                  <a:schemeClr val="accent4">
                    <a:lumOff val="12500"/>
                  </a:schemeClr>
                </a:solidFill>
                <a:latin typeface="Bodoni SvtyTwo ITC TT-Book"/>
                <a:ea typeface="Bodoni SvtyTwo ITC TT-Book"/>
                <a:cs typeface="Bodoni SvtyTwo ITC TT-Book"/>
                <a:sym typeface="Bodoni SvtyTwo ITC TT-Book"/>
              </a:defRPr>
            </a:lvl1pPr>
          </a:lstStyle>
          <a:p>
            <a:pPr/>
            <a:r>
              <a:t>The output ( official blueprint for project success)</a:t>
            </a:r>
          </a:p>
        </p:txBody>
      </p:sp>
      <p:sp>
        <p:nvSpPr>
          <p:cNvPr id="694" name="Having well-structured  approved PDQP with performance standards for its components such as HPMQA, HPMQC ,the Acceptance plan HPMQCI as follows"/>
          <p:cNvSpPr txBox="1"/>
          <p:nvPr>
            <p:ph type="body" sz="quarter" idx="1"/>
          </p:nvPr>
        </p:nvSpPr>
        <p:spPr>
          <a:xfrm>
            <a:off x="3125068" y="1330252"/>
            <a:ext cx="8465998" cy="832898"/>
          </a:xfrm>
          <a:prstGeom prst="rect">
            <a:avLst/>
          </a:prstGeom>
        </p:spPr>
        <p:txBody>
          <a:bodyPr/>
          <a:lstStyle>
            <a:lvl1pPr algn="l" defTabSz="411479">
              <a:lnSpc>
                <a:spcPct val="100000"/>
              </a:lnSpc>
              <a:spcBef>
                <a:spcPts val="0"/>
              </a:spcBef>
              <a:buFontTx/>
              <a:defRPr sz="1800">
                <a:solidFill>
                  <a:srgbClr val="002033"/>
                </a:solidFill>
                <a:latin typeface="+mn-lt"/>
                <a:ea typeface="+mn-ea"/>
                <a:cs typeface="+mn-cs"/>
                <a:sym typeface="Helvetica"/>
              </a:defRPr>
            </a:lvl1pPr>
          </a:lstStyle>
          <a:p>
            <a:pPr/>
            <a:r>
              <a:t>Having well-structured  approved PDQP with performance standards for its components such as HPMQA, HPMQC ,the Acceptance plan HPMQCI as follows </a:t>
            </a:r>
          </a:p>
        </p:txBody>
      </p:sp>
      <p:sp>
        <p:nvSpPr>
          <p:cNvPr id="6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96" name="Image" descr="Image"/>
          <p:cNvPicPr>
            <a:picLocks noChangeAspect="1"/>
          </p:cNvPicPr>
          <p:nvPr/>
        </p:nvPicPr>
        <p:blipFill>
          <a:blip r:embed="rId2">
            <a:extLst/>
          </a:blip>
          <a:srcRect l="0" t="3024" r="0" b="0"/>
          <a:stretch>
            <a:fillRect/>
          </a:stretch>
        </p:blipFill>
        <p:spPr>
          <a:xfrm>
            <a:off x="683136" y="2370319"/>
            <a:ext cx="8567599" cy="3727379"/>
          </a:xfrm>
          <a:prstGeom prst="rect">
            <a:avLst/>
          </a:prstGeom>
          <a:ln w="12700">
            <a:miter lim="400000"/>
          </a:ln>
        </p:spPr>
      </p:pic>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8" name="The Abbreviations"/>
          <p:cNvSpPr txBox="1"/>
          <p:nvPr>
            <p:ph type="title"/>
          </p:nvPr>
        </p:nvSpPr>
        <p:spPr>
          <a:xfrm>
            <a:off x="1956289" y="3389282"/>
            <a:ext cx="8465998" cy="807715"/>
          </a:xfrm>
          <a:prstGeom prst="rect">
            <a:avLst/>
          </a:prstGeom>
        </p:spPr>
        <p:txBody>
          <a:bodyPr/>
          <a:lstStyle/>
          <a:p>
            <a:pPr/>
            <a:r>
              <a:t>The Abbreviations </a:t>
            </a:r>
          </a:p>
        </p:txBody>
      </p:sp>
      <p:sp>
        <p:nvSpPr>
          <p:cNvPr id="6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702" name="Table 1"/>
          <p:cNvGraphicFramePr/>
          <p:nvPr/>
        </p:nvGraphicFramePr>
        <p:xfrm>
          <a:off x="2899393" y="544477"/>
          <a:ext cx="7248356" cy="3149602"/>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724623"/>
                <a:gridCol w="5511031"/>
              </a:tblGrid>
              <a:tr h="375095">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abbreviations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b="0" sz="1800">
                          <a:solidFill>
                            <a:srgbClr val="000000"/>
                          </a:solidFill>
                        </a:defRPr>
                      </a:pPr>
                      <a:r>
                        <a:rPr>
                          <a:solidFill>
                            <a:srgbClr val="FFFFFF"/>
                          </a:solidFill>
                          <a:latin typeface="Bodoni SvtyTwo ITC TT-Bold"/>
                          <a:ea typeface="Bodoni SvtyTwo ITC TT-Bold"/>
                          <a:cs typeface="Bodoni SvtyTwo ITC TT-Bold"/>
                          <a:sym typeface="Bodoni SvtyTwo ITC TT-Bold"/>
                        </a:rPr>
                        <a:t>Stands for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rPr>
                          <a:latin typeface="Bodoni SvtyTwo ITC TT-Book"/>
                          <a:ea typeface="Bodoni SvtyTwo ITC TT-Book"/>
                          <a:cs typeface="Bodoni SvtyTwo ITC TT-Book"/>
                          <a:sym typeface="Bodoni SvtyTwo ITC TT-Book"/>
                        </a:rPr>
                        <a:t>PjT</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Project technicality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rPr>
                          <a:latin typeface="Bodoni SvtyTwo ITC TT-Book"/>
                          <a:ea typeface="Bodoni SvtyTwo ITC TT-Book"/>
                          <a:cs typeface="Bodoni SvtyTwo ITC TT-Book"/>
                          <a:sym typeface="Bodoni SvtyTwo ITC TT-Book"/>
                        </a:rPr>
                        <a:t>PQP</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Project quality plan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rPr>
                          <a:latin typeface="Bodoni SvtyTwo ITC TT-Book"/>
                          <a:ea typeface="Bodoni SvtyTwo ITC TT-Book"/>
                          <a:cs typeface="Bodoni SvtyTwo ITC TT-Book"/>
                          <a:sym typeface="Bodoni SvtyTwo ITC TT-Book"/>
                        </a:rPr>
                        <a:t>PMQC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Project Management quality control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rPr>
                          <a:latin typeface="Bodoni SvtyTwo ITC TT-Book"/>
                          <a:ea typeface="Bodoni SvtyTwo ITC TT-Book"/>
                          <a:cs typeface="Bodoni SvtyTwo ITC TT-Book"/>
                          <a:sym typeface="Bodoni SvtyTwo ITC TT-Book"/>
                        </a:rPr>
                        <a:t>PMQA</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Project management quality assurance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rPr>
                          <a:latin typeface="Bodoni SvtyTwo ITC TT-Book"/>
                          <a:ea typeface="Bodoni SvtyTwo ITC TT-Book"/>
                          <a:cs typeface="Bodoni SvtyTwo ITC TT-Book"/>
                          <a:sym typeface="Bodoni SvtyTwo ITC TT-Book"/>
                        </a:rPr>
                        <a:t>BVA</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Business value added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rPr>
                          <a:latin typeface="Bodoni SvtyTwo ITC TT-Book"/>
                          <a:ea typeface="Bodoni SvtyTwo ITC TT-Book"/>
                          <a:cs typeface="Bodoni SvtyTwo ITC TT-Book"/>
                          <a:sym typeface="Bodoni SvtyTwo ITC TT-Book"/>
                        </a:rPr>
                        <a:t>PVA</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Project value added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t>HPMQAP</a:t>
                      </a:r>
                    </a:p>
                  </a:txBody>
                  <a:tcPr marL="0" marR="0" marT="0" marB="0" anchor="t" anchorCtr="0" horzOverflow="overflow">
                    <a:lnR w="38100">
                      <a:solidFill>
                        <a:srgbClr val="008000"/>
                      </a:solidFill>
                      <a:miter lim="400000"/>
                    </a:lnR>
                    <a:lnT w="38100">
                      <a:solidFill>
                        <a:srgbClr val="008000"/>
                      </a:solidFill>
                      <a:miter lim="400000"/>
                    </a:lnT>
                  </a:tcPr>
                </a:tc>
                <a:tc>
                  <a:txBody>
                    <a:bodyPr/>
                    <a:lstStyle/>
                    <a:p>
                      <a:pPr algn="l">
                        <a:defRPr sz="1800"/>
                      </a:pPr>
                      <a:r>
                        <a:rPr>
                          <a:latin typeface="Bodoni SvtyTwo ITC TT-Book"/>
                          <a:ea typeface="Bodoni SvtyTwo ITC TT-Book"/>
                          <a:cs typeface="Bodoni SvtyTwo ITC TT-Book"/>
                          <a:sym typeface="Bodoni SvtyTwo ITC TT-Book"/>
                        </a:rPr>
                        <a:t>Holistic project management quality assurance plan</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75095">
                <a:tc>
                  <a:txBody>
                    <a:bodyPr/>
                    <a:lstStyle/>
                    <a:p>
                      <a:pPr algn="l">
                        <a:defRPr sz="1800"/>
                      </a:pPr>
                      <a:r>
                        <a:t>HPMQCP</a:t>
                      </a:r>
                    </a:p>
                  </a:txBody>
                  <a:tcPr marL="0" marR="0" marT="0" marB="0" anchor="t" anchorCtr="0" horzOverflow="overflow">
                    <a:lnR w="38100">
                      <a:solidFill>
                        <a:srgbClr val="008000"/>
                      </a:solidFill>
                      <a:miter lim="400000"/>
                    </a:lnR>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Holistic project management quality control   plan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59466">
                <a:tc>
                  <a:txBody>
                    <a:bodyPr/>
                    <a:lstStyle/>
                    <a:p>
                      <a:pPr algn="l">
                        <a:defRPr sz="1800"/>
                      </a:pPr>
                      <a:r>
                        <a:rPr>
                          <a:latin typeface="Bodoni SvtyTwo ITC TT-Book"/>
                          <a:ea typeface="Bodoni SvtyTwo ITC TT-Book"/>
                          <a:cs typeface="Bodoni SvtyTwo ITC TT-Book"/>
                          <a:sym typeface="Bodoni SvtyTwo ITC TT-Book"/>
                        </a:rPr>
                        <a:t>HPMQA</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Holistic project management quality assurance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59466">
                <a:tc>
                  <a:txBody>
                    <a:bodyPr/>
                    <a:lstStyle/>
                    <a:p>
                      <a:pPr algn="l">
                        <a:defRPr sz="1800"/>
                      </a:pPr>
                      <a:r>
                        <a:rPr>
                          <a:latin typeface="Bodoni SvtyTwo ITC TT-Book"/>
                          <a:ea typeface="Bodoni SvtyTwo ITC TT-Book"/>
                          <a:cs typeface="Bodoni SvtyTwo ITC TT-Book"/>
                          <a:sym typeface="Bodoni SvtyTwo ITC TT-Book"/>
                        </a:rPr>
                        <a:t>HPMQC</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Holistic project management quality control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59466">
                <a:tc>
                  <a:txBody>
                    <a:bodyPr/>
                    <a:lstStyle/>
                    <a:p>
                      <a:pPr algn="l">
                        <a:defRPr sz="1800"/>
                      </a:pPr>
                      <a:r>
                        <a:rPr>
                          <a:latin typeface="Bodoni SvtyTwo ITC TT-Book"/>
                          <a:ea typeface="Bodoni SvtyTwo ITC TT-Book"/>
                          <a:cs typeface="Bodoni SvtyTwo ITC TT-Book"/>
                          <a:sym typeface="Bodoni SvtyTwo ITC TT-Book"/>
                        </a:rPr>
                        <a:t>HPMQA/C</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Holistic project management quality assurance  and control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359466">
                <a:tc>
                  <a:txBody>
                    <a:bodyPr/>
                    <a:lstStyle/>
                    <a:p>
                      <a:pPr algn="l">
                        <a:defRPr sz="1800"/>
                      </a:pPr>
                      <a:r>
                        <a:rPr>
                          <a:latin typeface="Bodoni SvtyTwo ITC TT-Book"/>
                          <a:ea typeface="Bodoni SvtyTwo ITC TT-Book"/>
                          <a:cs typeface="Bodoni SvtyTwo ITC TT-Book"/>
                          <a:sym typeface="Bodoni SvtyTwo ITC TT-Book"/>
                        </a:rPr>
                        <a:t>PDQP</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c>
                  <a:txBody>
                    <a:bodyPr/>
                    <a:lstStyle/>
                    <a:p>
                      <a:pPr algn="l">
                        <a:defRPr sz="1800"/>
                      </a:pPr>
                      <a:r>
                        <a:rPr>
                          <a:latin typeface="Bodoni SvtyTwo ITC TT-Book"/>
                          <a:ea typeface="Bodoni SvtyTwo ITC TT-Book"/>
                          <a:cs typeface="Bodoni SvtyTwo ITC TT-Book"/>
                          <a:sym typeface="Bodoni SvtyTwo ITC TT-Book"/>
                        </a:rPr>
                        <a:t>Project deliverable Quality plan </a:t>
                      </a:r>
                    </a:p>
                  </a:txBody>
                  <a:tcPr marL="0" marR="0" marT="0" marB="0" anchor="t" anchorCtr="0" horzOverflow="overflow">
                    <a:lnL w="38100">
                      <a:solidFill>
                        <a:srgbClr val="008000"/>
                      </a:solidFill>
                      <a:miter lim="400000"/>
                    </a:lnL>
                    <a:lnR w="38100">
                      <a:solidFill>
                        <a:srgbClr val="008000"/>
                      </a:solidFill>
                      <a:miter lim="400000"/>
                    </a:lnR>
                    <a:lnT w="38100">
                      <a:solidFill>
                        <a:srgbClr val="008000"/>
                      </a:solidFill>
                      <a:miter lim="400000"/>
                    </a:lnT>
                    <a:lnB w="38100">
                      <a:solidFill>
                        <a:srgbClr val="008000"/>
                      </a:solidFill>
                      <a:miter lim="400000"/>
                    </a:lnB>
                  </a:tcPr>
                </a:tc>
              </a:tr>
              <a:tr h="444861">
                <a:tc>
                  <a:txBody>
                    <a:bodyPr/>
                    <a:lstStyle/>
                    <a:p>
                      <a:pPr algn="l">
                        <a:defRPr sz="1800"/>
                      </a:pPr>
                      <a:r>
                        <a:t>HPMQCIP</a:t>
                      </a:r>
                    </a:p>
                  </a:txBody>
                  <a:tcPr marL="0" marR="0" marT="0" marB="0" anchor="t" anchorCtr="0" horzOverflow="overflow">
                    <a:lnT w="38100">
                      <a:solidFill>
                        <a:srgbClr val="008000"/>
                      </a:solidFill>
                      <a:miter lim="400000"/>
                    </a:lnT>
                  </a:tcPr>
                </a:tc>
                <a:tc>
                  <a:txBody>
                    <a:bodyPr/>
                    <a:lstStyle/>
                    <a:p>
                      <a:pPr algn="l">
                        <a:defRPr sz="1800"/>
                      </a:pPr>
                      <a:r>
                        <a:t>Holistic project management quality continues improvement plan </a:t>
                      </a:r>
                    </a:p>
                  </a:txBody>
                  <a:tcPr marL="0" marR="0" marT="0" marB="0" anchor="t" anchorCtr="0" horzOverflow="overflow">
                    <a:lnT w="38100">
                      <a:solidFill>
                        <a:srgbClr val="008000"/>
                      </a:solidFill>
                      <a:miter lim="400000"/>
                    </a:lnT>
                  </a:tcPr>
                </a:tc>
              </a:tr>
            </a:tbl>
          </a:graphicData>
        </a:graphic>
      </p:graphicFrame>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04" name="Picture Placeholder 3" descr="Picture Placeholder 3"/>
          <p:cNvPicPr>
            <a:picLocks noChangeAspect="1"/>
          </p:cNvPicPr>
          <p:nvPr>
            <p:ph type="pic" idx="21"/>
          </p:nvPr>
        </p:nvPicPr>
        <p:blipFill>
          <a:blip r:embed="rId2">
            <a:extLst/>
          </a:blip>
          <a:srcRect l="0" t="0" r="1" b="0"/>
          <a:stretch>
            <a:fillRect/>
          </a:stretch>
        </p:blipFill>
        <p:spPr>
          <a:xfrm>
            <a:off x="3452648" y="-3"/>
            <a:ext cx="8739189"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0"/>
                </a:lnTo>
                <a:lnTo>
                  <a:pt x="0" y="0"/>
                </a:lnTo>
                <a:close/>
              </a:path>
            </a:pathLst>
          </a:custGeom>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