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3" r:id="rId2"/>
    <p:sldId id="271" r:id="rId3"/>
    <p:sldId id="313" r:id="rId4"/>
    <p:sldId id="276" r:id="rId5"/>
    <p:sldId id="519" r:id="rId6"/>
    <p:sldId id="482" r:id="rId7"/>
    <p:sldId id="483" r:id="rId8"/>
    <p:sldId id="517" r:id="rId9"/>
    <p:sldId id="484" r:id="rId10"/>
    <p:sldId id="485" r:id="rId11"/>
    <p:sldId id="486" r:id="rId12"/>
    <p:sldId id="487" r:id="rId13"/>
    <p:sldId id="488" r:id="rId14"/>
    <p:sldId id="489" r:id="rId15"/>
    <p:sldId id="491" r:id="rId16"/>
    <p:sldId id="492" r:id="rId17"/>
    <p:sldId id="493" r:id="rId18"/>
    <p:sldId id="494" r:id="rId19"/>
    <p:sldId id="495" r:id="rId20"/>
    <p:sldId id="496" r:id="rId21"/>
    <p:sldId id="497" r:id="rId22"/>
    <p:sldId id="498" r:id="rId23"/>
    <p:sldId id="521" r:id="rId24"/>
    <p:sldId id="523" r:id="rId25"/>
    <p:sldId id="524" r:id="rId26"/>
    <p:sldId id="522" r:id="rId27"/>
    <p:sldId id="520" r:id="rId28"/>
    <p:sldId id="499" r:id="rId29"/>
    <p:sldId id="500" r:id="rId30"/>
    <p:sldId id="501" r:id="rId31"/>
    <p:sldId id="502" r:id="rId32"/>
    <p:sldId id="503" r:id="rId33"/>
    <p:sldId id="504" r:id="rId34"/>
    <p:sldId id="505" r:id="rId35"/>
    <p:sldId id="507" r:id="rId36"/>
    <p:sldId id="508" r:id="rId37"/>
    <p:sldId id="509" r:id="rId38"/>
    <p:sldId id="512" r:id="rId39"/>
    <p:sldId id="513" r:id="rId40"/>
    <p:sldId id="510" r:id="rId41"/>
    <p:sldId id="516" r:id="rId42"/>
    <p:sldId id="525" r:id="rId43"/>
    <p:sldId id="48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519"/>
            <p14:sldId id="482"/>
            <p14:sldId id="483"/>
            <p14:sldId id="517"/>
            <p14:sldId id="484"/>
            <p14:sldId id="485"/>
            <p14:sldId id="486"/>
            <p14:sldId id="487"/>
            <p14:sldId id="488"/>
            <p14:sldId id="489"/>
            <p14:sldId id="491"/>
            <p14:sldId id="492"/>
            <p14:sldId id="493"/>
            <p14:sldId id="494"/>
            <p14:sldId id="495"/>
            <p14:sldId id="496"/>
            <p14:sldId id="497"/>
            <p14:sldId id="498"/>
            <p14:sldId id="521"/>
            <p14:sldId id="523"/>
            <p14:sldId id="524"/>
            <p14:sldId id="522"/>
            <p14:sldId id="520"/>
            <p14:sldId id="499"/>
            <p14:sldId id="500"/>
            <p14:sldId id="501"/>
            <p14:sldId id="502"/>
            <p14:sldId id="503"/>
            <p14:sldId id="504"/>
            <p14:sldId id="505"/>
            <p14:sldId id="507"/>
            <p14:sldId id="508"/>
            <p14:sldId id="509"/>
            <p14:sldId id="512"/>
            <p14:sldId id="513"/>
            <p14:sldId id="510"/>
            <p14:sldId id="516"/>
            <p14:sldId id="525"/>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localiq.com/blog/what-happens-in-an-internet-minute/" TargetMode="Externa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datareportal.com/reports/digital-2023-global-overview-report" TargetMode="Externa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ocial-searcher.com/" TargetMode="Externa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30" y="2818238"/>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019049"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الإعلام الجديد النشأة والتطور</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311176" y="5034423"/>
            <a:ext cx="5677220" cy="1277850"/>
          </a:xfrm>
          <a:prstGeom prst="rect">
            <a:avLst/>
          </a:prstGeom>
          <a:noFill/>
        </p:spPr>
        <p:txBody>
          <a:bodyPr wrap="square">
            <a:spAutoFit/>
          </a:bodyPr>
          <a:lstStyle/>
          <a:p>
            <a:pPr indent="363855" algn="just" rtl="1">
              <a:lnSpc>
                <a:spcPct val="107000"/>
              </a:lnSpc>
              <a:spcAft>
                <a:spcPts val="800"/>
              </a:spcAft>
            </a:pPr>
            <a:r>
              <a:rPr lang="ar-EG"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يهدف هذا الفصل إلى شرح مفهوم الإعلام الجديد من حيث النشأة والتطور واستعراض أفضل أساليب اختيار وتوظيف الإعلام الجديد في مجال العلاقات العامة.</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649927"/>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الإعلام الجديد</a:t>
            </a: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 وخصائصه والتطورات التي صاحبت ظهور الإعلام الجديد.</a:t>
            </a:r>
          </a:p>
          <a:p>
            <a:pPr marL="342900" lvl="0" indent="-342900" algn="just" rtl="1">
              <a:lnSpc>
                <a:spcPct val="107000"/>
              </a:lnSpc>
              <a:spcAft>
                <a:spcPts val="800"/>
              </a:spcAft>
              <a:buSzPts val="1400"/>
              <a:buFont typeface="Simplified Arabic" panose="02020603050405020304" pitchFamily="18" charset="-78"/>
              <a:buAutoNum type="arabicPeriod"/>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نبذة عن أدوات الإعلام الجديد التي يمكن توظيفها في مجال العلاقات العامة.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الفرق بين وسائل الإعلام الجديد من حيث خطط النشر وأساليب ترويج المحتوى واستراتيجيات الاستهداف.</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تمهيد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شهد العالم في السنوات الأخيرة نوعا من التواصل الاجتماعي بين البشر في فضاء إلكتروني افتراضي، قرب المسافات بين الشعوب وألغى الحدود وزاوج بين الثقافات، وسمي هذا النوع من التواصل بين الناس (شبكات التواصل الاجتماعي)، وتعددت هذه الشبكات واستأثرت بجمهور واسع من المتلقين، ولعبت الأحداث السياسية والطبيعية في العالم دورا بارزا في التعريف بهذه الشبكات، وبالمقابل كان الفضل أيضا لهذه الشبكات في إيصال الأخبار السريعة والرسائل النصية ومقاطع الفيديو عن تلك الأحداث، الأمر الذي ساعد في شهرة وانتشار هذه الشبكات وأهمها: (الفيس بوك، تويتر، واليوتيوب).</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07609"/>
            <a:ext cx="10541000" cy="646331"/>
          </a:xfrm>
          <a:prstGeom prst="rect">
            <a:avLst/>
          </a:prstGeom>
          <a:noFill/>
        </p:spPr>
        <p:txBody>
          <a:bodyPr wrap="square" rtlCol="0">
            <a:spAutoFit/>
          </a:bodyPr>
          <a:lstStyle/>
          <a:p>
            <a:pPr marL="342900" lvl="0" indent="-342900" algn="r" rtl="1">
              <a:spcBef>
                <a:spcPts val="1200"/>
              </a:spcBef>
              <a:buFont typeface="+mj-lt"/>
              <a:buAutoNum type="arabicParenR"/>
            </a:pPr>
            <a:r>
              <a:rPr lang="ar-SA" sz="3600" b="1" kern="0" dirty="0">
                <a:solidFill>
                  <a:srgbClr val="FF0000"/>
                </a:solidFill>
                <a:effectLst/>
                <a:latin typeface="Calibri Light" panose="020F0302020204030204" pitchFamily="34" charset="0"/>
                <a:ea typeface="Calibri" panose="020F0502020204030204" pitchFamily="34" charset="0"/>
                <a:cs typeface="Simplified Arabic" panose="02020603050405020304" pitchFamily="18" charset="-78"/>
              </a:rPr>
              <a:t>مفهوم الإعلام الجديد وأسمائه وأهم خصائصه والظواهر المصاحبة له</a:t>
            </a:r>
            <a:endParaRPr lang="en-US" sz="32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1F13C49-1EFB-91F3-2F23-D70582BEB7C2}"/>
              </a:ext>
            </a:extLst>
          </p:cNvPr>
          <p:cNvPicPr>
            <a:picLocks noChangeAspect="1"/>
          </p:cNvPicPr>
          <p:nvPr/>
        </p:nvPicPr>
        <p:blipFill>
          <a:blip r:embed="rId3"/>
          <a:stretch>
            <a:fillRect/>
          </a:stretch>
        </p:blipFill>
        <p:spPr>
          <a:xfrm>
            <a:off x="4584723" y="3053940"/>
            <a:ext cx="4084997" cy="2723331"/>
          </a:xfrm>
          <a:prstGeom prst="rect">
            <a:avLst/>
          </a:prstGeom>
        </p:spPr>
      </p:pic>
    </p:spTree>
    <p:extLst>
      <p:ext uri="{BB962C8B-B14F-4D97-AF65-F5344CB8AC3E}">
        <p14:creationId xmlns:p14="http://schemas.microsoft.com/office/powerpoint/2010/main" val="68500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مفهوم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تعريف قاموس التكنولوجيا الرقمية: "اندماج الكمبيوتر وشبكات الكمبيوتر والوسائط المتعددة"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تعريف </a:t>
            </a:r>
            <a:r>
              <a:rPr lang="ar-SA" sz="2400" dirty="0" err="1">
                <a:solidFill>
                  <a:srgbClr val="2D3956"/>
                </a:solidFill>
                <a:latin typeface="Times New Roman" panose="02020603050405020304" pitchFamily="18" charset="0"/>
                <a:cs typeface="Times New Roman" panose="02020603050405020304" pitchFamily="18" charset="0"/>
              </a:rPr>
              <a:t>ويبستر</a:t>
            </a:r>
            <a:r>
              <a:rPr lang="ar-SA" sz="2400" dirty="0">
                <a:solidFill>
                  <a:srgbClr val="2D3956"/>
                </a:solidFill>
                <a:latin typeface="Times New Roman" panose="02020603050405020304" pitchFamily="18" charset="0"/>
                <a:cs typeface="Times New Roman" panose="02020603050405020304" pitchFamily="18" charset="0"/>
              </a:rPr>
              <a:t>: هو مجموعة تكنولوجيات الاتصال التي تولدت من التزاوج بين الكمبيوتر والوسائل التقليدية للإعلام، والطباعة والتصوير الفوتوغرافي والصوت والفيديو.</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والإعلام الجديد مفهوم يشير إلى مختلف أشكال الإعلام الرقمي الذي يتم تقديمه من خلال قالب رقمي تفاعلي، وهو يعتمد على دمج النصوص والصور والفيديوهات والصوت، عبر الاعتماد على جهاز الكمبيوتر كأداة أساسية في عملية الإنتاج والعرض.</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06267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أسماء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لقد تعددت أسماء الإعلام الجديد، ولم تقف كذلك على اسم موحد، ومن هذه الأسماء:</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الإعلام الرقمي</a:t>
            </a:r>
            <a:r>
              <a:rPr lang="ar-SA" sz="2400" dirty="0">
                <a:solidFill>
                  <a:srgbClr val="2D3956"/>
                </a:solidFill>
                <a:latin typeface="Times New Roman" panose="02020603050405020304" pitchFamily="18" charset="0"/>
                <a:cs typeface="Times New Roman" panose="02020603050405020304" pitchFamily="18" charset="0"/>
              </a:rPr>
              <a:t>: لوصف بعض تطبيقاته التي تقوم على التكنولوجيا الرقمية مثل التلفزيون الرقمي، الراديو الرقمي، وغيرهما، أو للإشارة إلى أي نظام أو وسيلة إعلامية تندمج مع الكمبيوتر.</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الإعلام التفاعلي</a:t>
            </a:r>
            <a:r>
              <a:rPr lang="ar-SA" sz="2400" dirty="0">
                <a:solidFill>
                  <a:srgbClr val="2D3956"/>
                </a:solidFill>
                <a:latin typeface="Times New Roman" panose="02020603050405020304" pitchFamily="18" charset="0"/>
                <a:cs typeface="Times New Roman" panose="02020603050405020304" pitchFamily="18" charset="0"/>
              </a:rPr>
              <a:t>: طالما توفرت حالة من العطاء والاستجابة بين المستخدمين لشبكة الإنترنت والتلفزيون والراديو التفاعليين وغيرهم من النظم الإعلامية التفاعلية.</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الإعلام الشبكي</a:t>
            </a:r>
            <a:r>
              <a:rPr lang="ar-SA" sz="2400" dirty="0">
                <a:solidFill>
                  <a:srgbClr val="2D3956"/>
                </a:solidFill>
                <a:latin typeface="Times New Roman" panose="02020603050405020304" pitchFamily="18" charset="0"/>
                <a:cs typeface="Times New Roman" panose="02020603050405020304" pitchFamily="18" charset="0"/>
              </a:rPr>
              <a:t>: على خطوط الاتصال بالتركيز على تطبيقاته في الإنترنت وغيرها من الشبكات.</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1247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42290" y="925950"/>
            <a:ext cx="453065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أسماء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لقد تعددت أسماء الإعلام الجديد، ولم تقف كذلك على اسم موحد، ومن هذه الأسماء:</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الوسائط السيبرانية</a:t>
            </a:r>
            <a:r>
              <a:rPr lang="ar-SA" sz="2400" dirty="0">
                <a:solidFill>
                  <a:srgbClr val="2D3956"/>
                </a:solidFill>
                <a:latin typeface="Times New Roman" panose="02020603050405020304" pitchFamily="18" charset="0"/>
                <a:cs typeface="Times New Roman" panose="02020603050405020304" pitchFamily="18" charset="0"/>
              </a:rPr>
              <a:t>: من تعبير الفضاء السيبراني الذي أطلقه كاتب روايات الخيال العلمي ويليام جبسون في روايته التي أصدرها ع</a:t>
            </a:r>
            <a:r>
              <a:rPr lang="ar-EG" sz="2400" dirty="0">
                <a:solidFill>
                  <a:srgbClr val="2D3956"/>
                </a:solidFill>
                <a:latin typeface="Times New Roman" panose="02020603050405020304" pitchFamily="18" charset="0"/>
                <a:cs typeface="Times New Roman" panose="02020603050405020304" pitchFamily="18" charset="0"/>
              </a:rPr>
              <a:t>ا</a:t>
            </a:r>
            <a:r>
              <a:rPr lang="ar-SA" sz="2400" dirty="0">
                <a:solidFill>
                  <a:srgbClr val="2D3956"/>
                </a:solidFill>
                <a:latin typeface="Times New Roman" panose="02020603050405020304" pitchFamily="18" charset="0"/>
                <a:cs typeface="Times New Roman" panose="02020603050405020304" pitchFamily="18" charset="0"/>
              </a:rPr>
              <a:t>م 1894.</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إعلام المعلومات</a:t>
            </a:r>
            <a:r>
              <a:rPr lang="ar-SA" sz="2400" dirty="0">
                <a:solidFill>
                  <a:srgbClr val="2D3956"/>
                </a:solidFill>
                <a:latin typeface="Times New Roman" panose="02020603050405020304" pitchFamily="18" charset="0"/>
                <a:cs typeface="Times New Roman" panose="02020603050405020304" pitchFamily="18" charset="0"/>
              </a:rPr>
              <a:t>: للدلالة على التزاوج بين الكمبيوتر والاتصال وعلى ظهور نظام إعلامي جديد يستفيد من تطور تكنولوجيا المعلوماتية ويندمج فيها.</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إعلام الوسائط المتعددة</a:t>
            </a:r>
            <a:r>
              <a:rPr lang="ar-SA" sz="2400" dirty="0">
                <a:solidFill>
                  <a:srgbClr val="2D3956"/>
                </a:solidFill>
                <a:latin typeface="Times New Roman" panose="02020603050405020304" pitchFamily="18" charset="0"/>
                <a:cs typeface="Times New Roman" panose="02020603050405020304" pitchFamily="18" charset="0"/>
              </a:rPr>
              <a:t>: حالة الاندماج التي تحدث داخله بين النص والصورة والفيديو.</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89983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925950"/>
            <a:ext cx="692293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هل الإعلام الجديد هو مواقع التواصل فقط؟</a:t>
            </a:r>
            <a:endParaRPr lang="ar-EG"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11955"/>
            <a:ext cx="10541000" cy="419198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المواقع الإعلامية على شبكة الإنترنت، والمدونات.</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خدمات الأرشيف الإلكتروني. </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قنوات التواصل الاجتماعي.</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بث خدمات الأخبار العاجلة.</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رسائل </a:t>
            </a:r>
            <a:r>
              <a:rPr lang="en-US" sz="2000" dirty="0">
                <a:solidFill>
                  <a:srgbClr val="2D3956"/>
                </a:solidFill>
                <a:latin typeface="Times New Roman" panose="02020603050405020304" pitchFamily="18" charset="0"/>
                <a:cs typeface="Times New Roman" panose="02020603050405020304" pitchFamily="18" charset="0"/>
              </a:rPr>
              <a:t>SMS </a:t>
            </a:r>
            <a:r>
              <a:rPr lang="ar-SA" sz="2000" dirty="0">
                <a:solidFill>
                  <a:srgbClr val="2D3956"/>
                </a:solidFill>
                <a:latin typeface="Times New Roman" panose="02020603050405020304" pitchFamily="18" charset="0"/>
                <a:cs typeface="Times New Roman" panose="02020603050405020304" pitchFamily="18" charset="0"/>
              </a:rPr>
              <a:t>و</a:t>
            </a:r>
            <a:r>
              <a:rPr lang="en-US" sz="2000" dirty="0">
                <a:solidFill>
                  <a:srgbClr val="2D3956"/>
                </a:solidFill>
                <a:latin typeface="Times New Roman" panose="02020603050405020304" pitchFamily="18" charset="0"/>
                <a:cs typeface="Times New Roman" panose="02020603050405020304" pitchFamily="18" charset="0"/>
              </a:rPr>
              <a:t>MMS </a:t>
            </a:r>
            <a:r>
              <a:rPr lang="ar-SA" sz="2000" dirty="0">
                <a:solidFill>
                  <a:srgbClr val="2D3956"/>
                </a:solidFill>
                <a:latin typeface="Times New Roman" panose="02020603050405020304" pitchFamily="18" charset="0"/>
                <a:cs typeface="Times New Roman" panose="02020603050405020304" pitchFamily="18" charset="0"/>
              </a:rPr>
              <a:t>على الهاتف.</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الصحافة الإلكترونية، وخدمات النشر الصحفي عبر مواقع الشبكة.</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الإذاعة الإلكترونية، وخدمات البث الحي على الإنترنت.</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القنوات التلفزيونية الإلكترونية، وخدمات البث الحي المباشر على الإنترنت.</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-خدمات الهاتف الجوال وتشمل البث الحي على الهاتف.</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F45DCB6-21CF-9D28-CC46-A93DF7837522}"/>
              </a:ext>
            </a:extLst>
          </p:cNvPr>
          <p:cNvPicPr>
            <a:picLocks noChangeAspect="1"/>
          </p:cNvPicPr>
          <p:nvPr/>
        </p:nvPicPr>
        <p:blipFill>
          <a:blip r:embed="rId3"/>
          <a:stretch>
            <a:fillRect/>
          </a:stretch>
        </p:blipFill>
        <p:spPr>
          <a:xfrm>
            <a:off x="759221" y="2738129"/>
            <a:ext cx="2857500" cy="1609725"/>
          </a:xfrm>
          <a:prstGeom prst="rect">
            <a:avLst/>
          </a:prstGeom>
        </p:spPr>
      </p:pic>
    </p:spTree>
    <p:extLst>
      <p:ext uri="{BB962C8B-B14F-4D97-AF65-F5344CB8AC3E}">
        <p14:creationId xmlns:p14="http://schemas.microsoft.com/office/powerpoint/2010/main" val="1231963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925950"/>
            <a:ext cx="644067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الظواهر التي صاحبت الإعلام الجديد: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8CFCED5-E7ED-497E-82E5-F7A222ECA20A}"/>
              </a:ext>
            </a:extLst>
          </p:cNvPr>
          <p:cNvPicPr>
            <a:picLocks noChangeAspect="1"/>
          </p:cNvPicPr>
          <p:nvPr/>
        </p:nvPicPr>
        <p:blipFill>
          <a:blip r:embed="rId3"/>
          <a:stretch>
            <a:fillRect/>
          </a:stretch>
        </p:blipFill>
        <p:spPr>
          <a:xfrm>
            <a:off x="2706651" y="1921821"/>
            <a:ext cx="6856847" cy="3672552"/>
          </a:xfrm>
          <a:prstGeom prst="rect">
            <a:avLst/>
          </a:prstGeom>
        </p:spPr>
      </p:pic>
    </p:spTree>
    <p:extLst>
      <p:ext uri="{BB962C8B-B14F-4D97-AF65-F5344CB8AC3E}">
        <p14:creationId xmlns:p14="http://schemas.microsoft.com/office/powerpoint/2010/main" val="407504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925950"/>
            <a:ext cx="698396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الظواهر التي صاحبت ظهور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811" y="2014138"/>
            <a:ext cx="10541000" cy="4278094"/>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كسر احتكار المؤسسات الإعلامية الكبرى.</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ظهور طبقة جديدة من الإعلاميين، وأحياناً من غير المتخصصين في الإعلام، إلا أنهم أصبحوا محترفين في استخدام تطبيقات الإعلام الجديد، بما يتفوقون فيه على أهل الاختصاص الأصليين.</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ظهور منابر جديدة للحوار، فقد أصبح باستطاعة أي فرد في المجتمع أن يرسل ويستقبل ويتفاعل ويعقّب ويستفسر ويعلّق بكل حرية، وبسرعة فائقة.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ظهور إعلام الجمهور إلى الجمهور.</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ظهور مضامين ثقافية وإعلامية جديدة.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954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المشاركة في وضع الأجندة: ينجح الإعلام الجديد أحياناً في تسليط الضوء بكثافة على قضايا مسكوت عنها في وسائل الإعلام التقليدية، مما يجعل هذه القضايا المهمة هاجساً للمجتمع، للتفكير فيها ومناقشتها ومعالجتها.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نشوء ظاهرة المجتمع الافتراضي والشبكات الاجتماعية: وهي مجموعة من الأشخاص يتحاورون ويتخاطبون باستخدام وسائل الإعلام الجديد، لأغراض مهنية أو ثقافية أو اجتماعية أو تربوية، وفي هذا المجتمع تتميز العلاقات بأنها لا تكون بالضرورة متزامنة، والأعضاء لا يحضرون في نفس المكان، والتواصل يتم دون الحضور، وقد يكون المجتمع الافتراضي أكثر قوة وفعالية من المجتمع الحقيقي، وذلك لأنه يتكون بسرعة، وينتشر عبر المكان، ويحقق أهدافه بأقل قدر من القيود والمحددات.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تفتيت الجماهير: مع التعدد الهائل والتنوع الكبير الذي لم يسبق له مثيل في التاريخ فقد بدأ الجمهور يتفتت إلى مجموعات صغيرة، بدلاً من حالة الجماهير العريضة لوسائل الإعلام التقليدية، وهكذا انتقل الإعلام إلى مرحلة الإعلام الفئوي والإعلام المتخصص.</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C04FC7F-4EAB-8997-9374-C2030E97F082}"/>
              </a:ext>
            </a:extLst>
          </p:cNvPr>
          <p:cNvSpPr txBox="1"/>
          <p:nvPr/>
        </p:nvSpPr>
        <p:spPr>
          <a:xfrm>
            <a:off x="2346765" y="925950"/>
            <a:ext cx="698396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الظواهر التي صاحبت ظهور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571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5374" y="886151"/>
            <a:ext cx="685310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متطلبات نجاح الرسالة الإعلامية في الإعلام الجديد</a:t>
            </a:r>
            <a:endParaRPr lang="ar-EG"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يتوقف نجاح الرسالة الإعلامية على عدد من الشروط ومنها: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وضوح الرسالة الإعلامية: </a:t>
            </a:r>
            <a:r>
              <a:rPr lang="ar-SA" sz="2400" dirty="0">
                <a:solidFill>
                  <a:srgbClr val="2D3956"/>
                </a:solidFill>
                <a:latin typeface="Times New Roman" panose="02020603050405020304" pitchFamily="18" charset="0"/>
                <a:cs typeface="Times New Roman" panose="02020603050405020304" pitchFamily="18" charset="0"/>
              </a:rPr>
              <a:t>إذ أن عملية الإعلام عملية مشاركة وتفاهم أي </a:t>
            </a:r>
            <a:r>
              <a:rPr lang="ar-SA" sz="2400" dirty="0" err="1">
                <a:solidFill>
                  <a:srgbClr val="2D3956"/>
                </a:solidFill>
                <a:latin typeface="Times New Roman" panose="02020603050405020304" pitchFamily="18" charset="0"/>
                <a:cs typeface="Times New Roman" panose="02020603050405020304" pitchFamily="18" charset="0"/>
              </a:rPr>
              <a:t>انها</a:t>
            </a:r>
            <a:r>
              <a:rPr lang="ar-SA" sz="2400" dirty="0">
                <a:solidFill>
                  <a:srgbClr val="2D3956"/>
                </a:solidFill>
                <a:latin typeface="Times New Roman" panose="02020603050405020304" pitchFamily="18" charset="0"/>
                <a:cs typeface="Times New Roman" panose="02020603050405020304" pitchFamily="18" charset="0"/>
              </a:rPr>
              <a:t> عملية تناغم بين المرسل والمستقبل، والتشويش أو التداخل قد تقف عائقا دون فهم الرسالة، ومن أسباب ذلك التشويش: (احتواء الرسالة على ألفاظ غير معروفة أو كانت سرعة المتحدث غير ملائمة، أو الطباعة رديئة، أو الصوت ضعيفا).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الظروف المحيطة بالرسالة: </a:t>
            </a:r>
            <a:r>
              <a:rPr lang="ar-SA" sz="2400" dirty="0">
                <a:solidFill>
                  <a:srgbClr val="2D3956"/>
                </a:solidFill>
                <a:latin typeface="Times New Roman" panose="02020603050405020304" pitchFamily="18" charset="0"/>
                <a:cs typeface="Times New Roman" panose="02020603050405020304" pitchFamily="18" charset="0"/>
              </a:rPr>
              <a:t>حيث تؤثر تأثيرا كبيرا على مدى تقبل الرسالة الإعلامية أو رفضها؛ ذلك لأن نفسية المستقبل وطريقة تربيته، ودرجة ثقافته تؤثر على كيفية استجابته لها.</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القيم والمبادئ الاجتماعية: </a:t>
            </a:r>
            <a:r>
              <a:rPr lang="ar-SA" sz="2400" dirty="0">
                <a:solidFill>
                  <a:srgbClr val="2D3956"/>
                </a:solidFill>
                <a:latin typeface="Times New Roman" panose="02020603050405020304" pitchFamily="18" charset="0"/>
                <a:cs typeface="Times New Roman" panose="02020603050405020304" pitchFamily="18" charset="0"/>
              </a:rPr>
              <a:t>إذ يعتمد مدى النجاح على درجة تأثر المستقبل بالقيم السائدة في المجتمع، واندماجه فيها.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6696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411680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خصائص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E3AA0E48-7E0C-A882-AD72-F99737DDAA73}"/>
              </a:ext>
            </a:extLst>
          </p:cNvPr>
          <p:cNvPicPr>
            <a:picLocks noChangeAspect="1"/>
          </p:cNvPicPr>
          <p:nvPr/>
        </p:nvPicPr>
        <p:blipFill rotWithShape="1">
          <a:blip r:embed="rId3"/>
          <a:srcRect t="21744" b="10780"/>
          <a:stretch/>
        </p:blipFill>
        <p:spPr>
          <a:xfrm>
            <a:off x="3118020" y="1789359"/>
            <a:ext cx="5899856" cy="4223192"/>
          </a:xfrm>
          <a:prstGeom prst="rect">
            <a:avLst/>
          </a:prstGeom>
        </p:spPr>
      </p:pic>
    </p:spTree>
    <p:extLst>
      <p:ext uri="{BB962C8B-B14F-4D97-AF65-F5344CB8AC3E}">
        <p14:creationId xmlns:p14="http://schemas.microsoft.com/office/powerpoint/2010/main" val="2246698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7254" y="1685495"/>
            <a:ext cx="30427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33641" y="1488692"/>
            <a:ext cx="1959881" cy="4124206"/>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ar-EG" sz="2800" b="1" dirty="0">
              <a:solidFill>
                <a:schemeClr val="bg1"/>
              </a:solidFill>
              <a:latin typeface="Times New Roman" panose="02020603050405020304" pitchFamily="18" charset="0"/>
              <a:cs typeface="Times New Roman" panose="02020603050405020304" pitchFamily="18" charset="0"/>
            </a:endParaRPr>
          </a:p>
          <a:p>
            <a:pPr lvl="0" algn="ctr" rtl="1">
              <a:spcBef>
                <a:spcPts val="1200"/>
              </a:spcBef>
            </a:pPr>
            <a:r>
              <a:rPr lang="ar-EG" sz="2800" b="1" kern="0" dirty="0">
                <a:solidFill>
                  <a:srgbClr val="FF0000"/>
                </a:solidFill>
                <a:effectLst/>
                <a:latin typeface="Calibri Light" panose="020F0302020204030204" pitchFamily="34" charset="0"/>
                <a:ea typeface="Calibri" panose="020F0502020204030204" pitchFamily="34" charset="0"/>
                <a:cs typeface="Simplified Arabic" panose="02020603050405020304" pitchFamily="18" charset="-78"/>
              </a:rPr>
              <a:t>2) </a:t>
            </a:r>
            <a:r>
              <a:rPr lang="ar-SA" sz="2800" b="1" kern="0" dirty="0">
                <a:solidFill>
                  <a:srgbClr val="FF0000"/>
                </a:solidFill>
                <a:effectLst/>
                <a:latin typeface="Calibri Light" panose="020F0302020204030204" pitchFamily="34" charset="0"/>
                <a:ea typeface="Calibri" panose="020F0502020204030204" pitchFamily="34" charset="0"/>
                <a:cs typeface="Simplified Arabic" panose="02020603050405020304" pitchFamily="18" charset="-78"/>
              </a:rPr>
              <a:t>نبذة عن أدوات الإعلام الجديد التي يمكن توظيفها في مجال العلاقات العامة.</a:t>
            </a:r>
            <a:endParaRPr lang="en-US" sz="24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FF6FCDF-5292-55E7-1D8B-1A6698EE6EB5}"/>
              </a:ext>
            </a:extLst>
          </p:cNvPr>
          <p:cNvPicPr>
            <a:picLocks noChangeAspect="1"/>
          </p:cNvPicPr>
          <p:nvPr/>
        </p:nvPicPr>
        <p:blipFill>
          <a:blip r:embed="rId3"/>
          <a:stretch>
            <a:fillRect/>
          </a:stretch>
        </p:blipFill>
        <p:spPr>
          <a:xfrm>
            <a:off x="240100" y="788275"/>
            <a:ext cx="7822634" cy="5510031"/>
          </a:xfrm>
          <a:prstGeom prst="rect">
            <a:avLst/>
          </a:prstGeom>
        </p:spPr>
      </p:pic>
    </p:spTree>
    <p:extLst>
      <p:ext uri="{BB962C8B-B14F-4D97-AF65-F5344CB8AC3E}">
        <p14:creationId xmlns:p14="http://schemas.microsoft.com/office/powerpoint/2010/main" val="192336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058743" y="750215"/>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الفيسبوك</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01420" y="4386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2" y="6424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6008" y="84655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1754" y="1847272"/>
            <a:ext cx="10541000"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شبكة اجتماعية استأثرت بقبول وتجاوب كبير من الأفراد عموما ومن الشباب خصوصا في جميع أنحاء العالم، وهي لم تتعدى حدود كونها مدونة شخصية في بداية نشأتها عام (2004)، في جامعة (هارفارد) في الولايات المتحدة الأمريكية، عن طريق (مارك </a:t>
            </a:r>
            <a:r>
              <a:rPr lang="ar-SA" sz="2400" dirty="0" err="1">
                <a:solidFill>
                  <a:srgbClr val="2D3956"/>
                </a:solidFill>
                <a:latin typeface="Times New Roman" panose="02020603050405020304" pitchFamily="18" charset="0"/>
                <a:cs typeface="Times New Roman" panose="02020603050405020304" pitchFamily="18" charset="0"/>
              </a:rPr>
              <a:t>زوكربيرج</a:t>
            </a:r>
            <a:r>
              <a:rPr lang="ar-SA" sz="2400" dirty="0">
                <a:solidFill>
                  <a:srgbClr val="2D3956"/>
                </a:solidFill>
                <a:latin typeface="Times New Roman" panose="02020603050405020304" pitchFamily="18" charset="0"/>
                <a:cs typeface="Times New Roman" panose="02020603050405020304" pitchFamily="18" charset="0"/>
              </a:rPr>
              <a:t>)، وكانت مدونته (الفيس بوك) محصورة في بدايتها في نطاق الجامعة، ولم يخطر بباله هو وصديقين له إن هذه المدونة ستجتاح العالم الافتراضي بعد فترة زمنية قصيرة جدا، فتخطت شهرتها حدود الجامعة وانتشرت في مدارس الولايات المتحدة الأمريكية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إلا أن هذه المدونة لم تحقق تميزا على المواقع الاجتماعية الأخرى التي سبقتها مثل موقع (ماي سبيس) وغيره، حتى عام (2007)، حيث حقق القائمون على الموقع إمكانيات جديدة لهذه الشبكة ومنها، إتاحة فرصة للمطورين مما زادت هذه الخاصية من شهرة موقع الفيس بوك، بحيث تجاوز حدود الولايات المتحدة الأمريكية إلى كافة دول العالم، وتجاوز عدد المسجلين في هذه الشبكة في بدايات عام (2010) النصف مليار شخص. </a:t>
            </a:r>
            <a:r>
              <a:rPr lang="ar-SA" sz="2400" b="1" dirty="0">
                <a:solidFill>
                  <a:srgbClr val="FF0000"/>
                </a:solidFill>
                <a:latin typeface="Times New Roman" panose="02020603050405020304" pitchFamily="18" charset="0"/>
                <a:cs typeface="Times New Roman" panose="02020603050405020304" pitchFamily="18" charset="0"/>
              </a:rPr>
              <a:t>واليوم يتجاوز عدد المشتركين به أكثر من </a:t>
            </a:r>
            <a:r>
              <a:rPr lang="en-US" sz="2400" b="1" dirty="0">
                <a:solidFill>
                  <a:srgbClr val="FF0000"/>
                </a:solidFill>
                <a:latin typeface="Times New Roman" panose="02020603050405020304" pitchFamily="18" charset="0"/>
                <a:cs typeface="Times New Roman" panose="02020603050405020304" pitchFamily="18" charset="0"/>
              </a:rPr>
              <a:t>2</a:t>
            </a:r>
            <a:r>
              <a:rPr lang="ar-SA" sz="2400" b="1" dirty="0">
                <a:solidFill>
                  <a:srgbClr val="FF0000"/>
                </a:solidFill>
                <a:latin typeface="Times New Roman" panose="02020603050405020304" pitchFamily="18" charset="0"/>
                <a:cs typeface="Times New Roman" panose="02020603050405020304" pitchFamily="18" charset="0"/>
              </a:rPr>
              <a:t> مليار </a:t>
            </a:r>
            <a:r>
              <a:rPr lang="ar-EG" sz="2400" b="1" dirty="0">
                <a:solidFill>
                  <a:srgbClr val="FF0000"/>
                </a:solidFill>
                <a:latin typeface="Times New Roman" panose="02020603050405020304" pitchFamily="18" charset="0"/>
                <a:cs typeface="Times New Roman" panose="02020603050405020304" pitchFamily="18" charset="0"/>
              </a:rPr>
              <a:t> </a:t>
            </a:r>
            <a:r>
              <a:rPr lang="ar-EG" sz="2400" b="1" dirty="0" err="1">
                <a:solidFill>
                  <a:srgbClr val="FF0000"/>
                </a:solidFill>
                <a:latin typeface="Times New Roman" panose="02020603050405020304" pitchFamily="18" charset="0"/>
                <a:cs typeface="Times New Roman" panose="02020603050405020304" pitchFamily="18" charset="0"/>
              </a:rPr>
              <a:t>و985</a:t>
            </a:r>
            <a:r>
              <a:rPr lang="ar-EG" sz="2400" b="1" dirty="0">
                <a:solidFill>
                  <a:srgbClr val="FF0000"/>
                </a:solidFill>
                <a:latin typeface="Times New Roman" panose="02020603050405020304" pitchFamily="18" charset="0"/>
                <a:cs typeface="Times New Roman" panose="02020603050405020304" pitchFamily="18" charset="0"/>
              </a:rPr>
              <a:t> </a:t>
            </a:r>
            <a:r>
              <a:rPr lang="ar-SA" sz="2400" b="1" dirty="0">
                <a:solidFill>
                  <a:srgbClr val="FF0000"/>
                </a:solidFill>
                <a:latin typeface="Times New Roman" panose="02020603050405020304" pitchFamily="18" charset="0"/>
                <a:cs typeface="Times New Roman" panose="02020603050405020304" pitchFamily="18" charset="0"/>
              </a:rPr>
              <a:t>مستخدم.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9E25228-0EE9-AC69-D3D5-B06DBF7F2B3D}"/>
              </a:ext>
            </a:extLst>
          </p:cNvPr>
          <p:cNvPicPr>
            <a:picLocks noChangeAspect="1"/>
          </p:cNvPicPr>
          <p:nvPr/>
        </p:nvPicPr>
        <p:blipFill>
          <a:blip r:embed="rId3"/>
          <a:stretch>
            <a:fillRect/>
          </a:stretch>
        </p:blipFill>
        <p:spPr>
          <a:xfrm>
            <a:off x="2584339" y="33169"/>
            <a:ext cx="2586751" cy="1677693"/>
          </a:xfrm>
          <a:prstGeom prst="rect">
            <a:avLst/>
          </a:prstGeom>
        </p:spPr>
      </p:pic>
    </p:spTree>
    <p:extLst>
      <p:ext uri="{BB962C8B-B14F-4D97-AF65-F5344CB8AC3E}">
        <p14:creationId xmlns:p14="http://schemas.microsoft.com/office/powerpoint/2010/main" val="189131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يوتيوب</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موقع ويب لمشاركة الفيديوهات أنشئ عام 2005، ويُعد ثاني أكبر محرك بحث في العالم بعد جوجل. ويتيح يوتيوب للمستخدمين رفع ومشاركة ومشاهدة مقاطع الفيديو القصيرة والطويلة، كما يوفر واجهة بسيطة وسهلة الاستخدام للتفاعل مع المحتوى من خلال التعليقات والإعجاب والمشاركة. كما يحتوي يوتيوب على مليارات مقاطع الفيديو تغطي مختلف المواضيع والفئات مثل الأفلام والموسيقى والألعاب والرياضة والأخبار والتعليم وغيرها.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ويستخدم يوتيوب حوالي 2 مليار مستخدم شهرياً على مستوى العالم</a:t>
            </a:r>
            <a:r>
              <a:rPr lang="ar-SA" sz="2400" dirty="0">
                <a:solidFill>
                  <a:srgbClr val="2D3956"/>
                </a:solidFill>
                <a:latin typeface="Times New Roman" panose="02020603050405020304" pitchFamily="18" charset="0"/>
                <a:cs typeface="Times New Roman" panose="02020603050405020304" pitchFamily="18" charset="0"/>
              </a:rPr>
              <a:t>. يشاهد المستخدمون مليار ساعة من مقاطع الفيديو يومياً على يوتيوب ويتم رفع أكثر من 500 ساعة من مقاطع الفيديو إلى يوتيوب كل دقيقة.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12664F7-44D5-4F1D-7B06-4F3F43FE58AD}"/>
              </a:ext>
            </a:extLst>
          </p:cNvPr>
          <p:cNvPicPr>
            <a:picLocks noChangeAspect="1"/>
          </p:cNvPicPr>
          <p:nvPr/>
        </p:nvPicPr>
        <p:blipFill>
          <a:blip r:embed="rId3"/>
          <a:stretch>
            <a:fillRect/>
          </a:stretch>
        </p:blipFill>
        <p:spPr>
          <a:xfrm>
            <a:off x="8811483" y="5172505"/>
            <a:ext cx="2628900" cy="1733550"/>
          </a:xfrm>
          <a:prstGeom prst="rect">
            <a:avLst/>
          </a:prstGeom>
        </p:spPr>
      </p:pic>
    </p:spTree>
    <p:extLst>
      <p:ext uri="{BB962C8B-B14F-4D97-AF65-F5344CB8AC3E}">
        <p14:creationId xmlns:p14="http://schemas.microsoft.com/office/powerpoint/2010/main" val="378347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تويتر</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66332" y="4452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1149" y="5549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31357" y="7621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828" y="1789359"/>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إحدى شبكات التواصل الاجتماعي، التي انتشرت في السنوات الأخيرة، ولعبت دورا كبيرا في الأحداث السياسية في </a:t>
            </a:r>
            <a:r>
              <a:rPr lang="ar-EG" sz="2400" dirty="0">
                <a:solidFill>
                  <a:srgbClr val="2D3956"/>
                </a:solidFill>
                <a:latin typeface="Times New Roman" panose="02020603050405020304" pitchFamily="18" charset="0"/>
                <a:cs typeface="Times New Roman" panose="02020603050405020304" pitchFamily="18" charset="0"/>
              </a:rPr>
              <a:t>عدة </a:t>
            </a:r>
            <a:r>
              <a:rPr lang="ar-SA" sz="2400" dirty="0">
                <a:solidFill>
                  <a:srgbClr val="2D3956"/>
                </a:solidFill>
                <a:latin typeface="Times New Roman" panose="02020603050405020304" pitchFamily="18" charset="0"/>
                <a:cs typeface="Times New Roman" panose="02020603050405020304" pitchFamily="18" charset="0"/>
              </a:rPr>
              <a:t>بلدان، وخاصة في منطقة الشرق الأوسط، وأخذ (تويتر) اسمه من مصطلح (تويت) الذي يعني (التغريد)، (وأتخذ من العصفورة رمزا له، وأنشأ هذا الموقع رجل الأعمال ومهندس السوفتوير الأميركي" جاك </a:t>
            </a:r>
            <a:r>
              <a:rPr lang="ar-SA" sz="2400" dirty="0" err="1">
                <a:solidFill>
                  <a:srgbClr val="2D3956"/>
                </a:solidFill>
                <a:latin typeface="Times New Roman" panose="02020603050405020304" pitchFamily="18" charset="0"/>
                <a:cs typeface="Times New Roman" panose="02020603050405020304" pitchFamily="18" charset="0"/>
              </a:rPr>
              <a:t>دورسي</a:t>
            </a:r>
            <a:r>
              <a:rPr lang="ar-SA" sz="2400" dirty="0">
                <a:solidFill>
                  <a:srgbClr val="2D3956"/>
                </a:solidFill>
                <a:latin typeface="Times New Roman" panose="02020603050405020304" pitchFamily="18" charset="0"/>
                <a:cs typeface="Times New Roman" panose="02020603050405020304" pitchFamily="18" charset="0"/>
              </a:rPr>
              <a:t>" وأطلقه في مارس 2006، يقدم الموقع خدمة التواصل الاجتماعي من خلال تدوين آراء ونقل أخبار وتعليقات على شكل رسالة قصيرة لا يزيد عدد حروفها عن </a:t>
            </a:r>
            <a:r>
              <a:rPr lang="ar-SA" sz="2400" dirty="0" err="1">
                <a:solidFill>
                  <a:srgbClr val="2D3956"/>
                </a:solidFill>
                <a:latin typeface="Times New Roman" panose="02020603050405020304" pitchFamily="18" charset="0"/>
                <a:cs typeface="Times New Roman" panose="02020603050405020304" pitchFamily="18" charset="0"/>
              </a:rPr>
              <a:t>140حرفا</a:t>
            </a:r>
            <a:r>
              <a:rPr lang="ar-SA" sz="2400" dirty="0">
                <a:solidFill>
                  <a:srgbClr val="2D3956"/>
                </a:solidFill>
                <a:latin typeface="Times New Roman" panose="02020603050405020304" pitchFamily="18" charset="0"/>
                <a:cs typeface="Times New Roman" panose="02020603050405020304" pitchFamily="18" charset="0"/>
              </a:rPr>
              <a:t>. ثم تمت زيادتها لكي تصل إلى 280 حرفاً.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وفي يوم 28 أكتوبر 2022 تم الإعلان عن تحول تويتر إلى شركة خاصة بعد أن استحوذ الملياردير الأميركي </a:t>
            </a:r>
            <a:r>
              <a:rPr lang="ar-SA" sz="2400" dirty="0" err="1">
                <a:solidFill>
                  <a:srgbClr val="2D3956"/>
                </a:solidFill>
                <a:latin typeface="Times New Roman" panose="02020603050405020304" pitchFamily="18" charset="0"/>
                <a:cs typeface="Times New Roman" panose="02020603050405020304" pitchFamily="18" charset="0"/>
              </a:rPr>
              <a:t>إيلون</a:t>
            </a:r>
            <a:r>
              <a:rPr lang="ar-SA" sz="2400" dirty="0">
                <a:solidFill>
                  <a:srgbClr val="2D3956"/>
                </a:solidFill>
                <a:latin typeface="Times New Roman" panose="02020603050405020304" pitchFamily="18" charset="0"/>
                <a:cs typeface="Times New Roman" panose="02020603050405020304" pitchFamily="18" charset="0"/>
              </a:rPr>
              <a:t> ماسك على منصة تويتر بصفقة بلغت قيمتها 44 مليار دولار أميركي.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اليوم يتجاوز </a:t>
            </a:r>
            <a:r>
              <a:rPr lang="ar-SA" sz="2400" b="1" dirty="0">
                <a:solidFill>
                  <a:srgbClr val="FF0000"/>
                </a:solidFill>
                <a:latin typeface="Times New Roman" panose="02020603050405020304" pitchFamily="18" charset="0"/>
                <a:cs typeface="Times New Roman" panose="02020603050405020304" pitchFamily="18" charset="0"/>
              </a:rPr>
              <a:t>عدد مستخدميه النشطين شهرياً حوالي 237 مليون مستخدم</a:t>
            </a:r>
            <a:r>
              <a:rPr lang="ar-SA" sz="2400" dirty="0">
                <a:solidFill>
                  <a:srgbClr val="2D3956"/>
                </a:solidFill>
                <a:latin typeface="Times New Roman" panose="02020603050405020304" pitchFamily="18" charset="0"/>
                <a:cs typeface="Times New Roman" panose="02020603050405020304" pitchFamily="18" charset="0"/>
              </a:rPr>
              <a:t>. ويتم نشر أكثر من 500 مليون تغريدة يومياً.  كذلك يوجد حوالي 500 مليون حساب موثق على تويتر.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3561A90-ED42-F2DB-F3E0-E9C28627961D}"/>
              </a:ext>
            </a:extLst>
          </p:cNvPr>
          <p:cNvPicPr>
            <a:picLocks noChangeAspect="1"/>
          </p:cNvPicPr>
          <p:nvPr/>
        </p:nvPicPr>
        <p:blipFill>
          <a:blip r:embed="rId3"/>
          <a:stretch>
            <a:fillRect/>
          </a:stretch>
        </p:blipFill>
        <p:spPr>
          <a:xfrm>
            <a:off x="3082862" y="284858"/>
            <a:ext cx="1776095" cy="1332071"/>
          </a:xfrm>
          <a:prstGeom prst="rect">
            <a:avLst/>
          </a:prstGeom>
        </p:spPr>
      </p:pic>
    </p:spTree>
    <p:extLst>
      <p:ext uri="{BB962C8B-B14F-4D97-AF65-F5344CB8AC3E}">
        <p14:creationId xmlns:p14="http://schemas.microsoft.com/office/powerpoint/2010/main" val="3151369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EG" sz="2800" b="1" dirty="0" err="1">
                <a:solidFill>
                  <a:schemeClr val="bg1"/>
                </a:solidFill>
                <a:latin typeface="Times New Roman" panose="02020603050405020304" pitchFamily="18" charset="0"/>
                <a:cs typeface="Times New Roman" panose="02020603050405020304" pitchFamily="18" charset="0"/>
              </a:rPr>
              <a:t>انستجرام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58377" y="2101396"/>
            <a:ext cx="8403021"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شبكة اجتماعية أمريكية</a:t>
            </a:r>
            <a:r>
              <a:rPr lang="en-US" sz="2400" dirty="0">
                <a:solidFill>
                  <a:srgbClr val="2D3956"/>
                </a:solidFill>
                <a:latin typeface="Times New Roman" panose="02020603050405020304" pitchFamily="18" charset="0"/>
                <a:cs typeface="Times New Roman" panose="02020603050405020304" pitchFamily="18" charset="0"/>
              </a:rPr>
              <a:t>  </a:t>
            </a:r>
            <a:r>
              <a:rPr lang="ar-EG" sz="2400" dirty="0">
                <a:solidFill>
                  <a:srgbClr val="2D3956"/>
                </a:solidFill>
                <a:latin typeface="Times New Roman" panose="02020603050405020304" pitchFamily="18" charset="0"/>
                <a:cs typeface="Times New Roman" panose="02020603050405020304" pitchFamily="18" charset="0"/>
              </a:rPr>
              <a:t> تسمح ب</a:t>
            </a:r>
            <a:r>
              <a:rPr lang="ar-SA" sz="2400" dirty="0">
                <a:solidFill>
                  <a:srgbClr val="2D3956"/>
                </a:solidFill>
                <a:latin typeface="Times New Roman" panose="02020603050405020304" pitchFamily="18" charset="0"/>
                <a:cs typeface="Times New Roman" panose="02020603050405020304" pitchFamily="18" charset="0"/>
              </a:rPr>
              <a:t>مشاركة الصور والفيديوهات مملوكة</a:t>
            </a:r>
            <a:r>
              <a:rPr lang="ar-EG" sz="2400" dirty="0">
                <a:solidFill>
                  <a:srgbClr val="2D3956"/>
                </a:solidFill>
                <a:latin typeface="Times New Roman" panose="02020603050405020304" pitchFamily="18" charset="0"/>
                <a:cs typeface="Times New Roman" panose="02020603050405020304" pitchFamily="18" charset="0"/>
              </a:rPr>
              <a:t> اليوم</a:t>
            </a:r>
            <a:r>
              <a:rPr lang="ar-SA" sz="2400" dirty="0">
                <a:solidFill>
                  <a:srgbClr val="2D3956"/>
                </a:solidFill>
                <a:latin typeface="Times New Roman" panose="02020603050405020304" pitchFamily="18" charset="0"/>
                <a:cs typeface="Times New Roman" panose="02020603050405020304" pitchFamily="18" charset="0"/>
              </a:rPr>
              <a:t> من شركة ميتا، </a:t>
            </a:r>
            <a:r>
              <a:rPr lang="ar-SA" sz="2400" dirty="0" err="1">
                <a:solidFill>
                  <a:srgbClr val="2D3956"/>
                </a:solidFill>
                <a:latin typeface="Times New Roman" panose="02020603050405020304" pitchFamily="18" charset="0"/>
                <a:cs typeface="Times New Roman" panose="02020603050405020304" pitchFamily="18" charset="0"/>
              </a:rPr>
              <a:t>انشأت</a:t>
            </a:r>
            <a:r>
              <a:rPr lang="ar-SA" sz="2400" dirty="0">
                <a:solidFill>
                  <a:srgbClr val="2D3956"/>
                </a:solidFill>
                <a:latin typeface="Times New Roman" panose="02020603050405020304" pitchFamily="18" charset="0"/>
                <a:cs typeface="Times New Roman" panose="02020603050405020304" pitchFamily="18" charset="0"/>
              </a:rPr>
              <a:t> من قبل كيفن </a:t>
            </a:r>
            <a:r>
              <a:rPr lang="ar-SA" sz="2400" dirty="0" err="1">
                <a:solidFill>
                  <a:srgbClr val="2D3956"/>
                </a:solidFill>
                <a:latin typeface="Times New Roman" panose="02020603050405020304" pitchFamily="18" charset="0"/>
                <a:cs typeface="Times New Roman" panose="02020603050405020304" pitchFamily="18" charset="0"/>
              </a:rPr>
              <a:t>سيستروم</a:t>
            </a:r>
            <a:r>
              <a:rPr lang="ar-SA" sz="2400" dirty="0">
                <a:solidFill>
                  <a:srgbClr val="2D3956"/>
                </a:solidFill>
                <a:latin typeface="Times New Roman" panose="02020603050405020304" pitchFamily="18" charset="0"/>
                <a:cs typeface="Times New Roman" panose="02020603050405020304" pitchFamily="18" charset="0"/>
              </a:rPr>
              <a:t>، ومايك </a:t>
            </a:r>
            <a:r>
              <a:rPr lang="ar-SA" sz="2400" dirty="0" err="1">
                <a:solidFill>
                  <a:srgbClr val="2D3956"/>
                </a:solidFill>
                <a:latin typeface="Times New Roman" panose="02020603050405020304" pitchFamily="18" charset="0"/>
                <a:cs typeface="Times New Roman" panose="02020603050405020304" pitchFamily="18" charset="0"/>
              </a:rPr>
              <a:t>كرايغر</a:t>
            </a:r>
            <a:r>
              <a:rPr lang="ar-SA" sz="2400" dirty="0">
                <a:solidFill>
                  <a:srgbClr val="2D3956"/>
                </a:solidFill>
                <a:latin typeface="Times New Roman" panose="02020603050405020304" pitchFamily="18" charset="0"/>
                <a:cs typeface="Times New Roman" panose="02020603050405020304" pitchFamily="18" charset="0"/>
              </a:rPr>
              <a:t>، أطلقت لأول مرة لأنظمة </a:t>
            </a:r>
            <a:r>
              <a:rPr lang="ar-SA" sz="2400" dirty="0" err="1">
                <a:solidFill>
                  <a:srgbClr val="2D3956"/>
                </a:solidFill>
                <a:latin typeface="Times New Roman" panose="02020603050405020304" pitchFamily="18" charset="0"/>
                <a:cs typeface="Times New Roman" panose="02020603050405020304" pitchFamily="18" charset="0"/>
              </a:rPr>
              <a:t>آي</a:t>
            </a:r>
            <a:r>
              <a:rPr lang="ar-SA" sz="2400" dirty="0">
                <a:solidFill>
                  <a:srgbClr val="2D3956"/>
                </a:solidFill>
                <a:latin typeface="Times New Roman" panose="02020603050405020304" pitchFamily="18" charset="0"/>
                <a:cs typeface="Times New Roman" panose="02020603050405020304" pitchFamily="18" charset="0"/>
              </a:rPr>
              <a:t> أو إس في أكتوبر 2010. وفي أبريل 2012 أطلقت نسخة الأندرويد، تبعهما إطلاق نسخة سطح المكتب في نوفمبر 2012 مع مزايا محدودة مقارنة بنسخ الهاتف، وفي يونيو 2014 أطلق تطبيق إنستغرام لنظام فاير أو أس، وفي أكتوبر 2016 أطلق تطبيق إنستغرام لنظام تشغيل ويندوز 10.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ويبلغ عدد مستخدمي </a:t>
            </a:r>
            <a:r>
              <a:rPr lang="ar-SA" sz="2400" b="1" dirty="0" err="1">
                <a:solidFill>
                  <a:srgbClr val="FF0000"/>
                </a:solidFill>
                <a:latin typeface="Times New Roman" panose="02020603050405020304" pitchFamily="18" charset="0"/>
                <a:cs typeface="Times New Roman" panose="02020603050405020304" pitchFamily="18" charset="0"/>
              </a:rPr>
              <a:t>إنستجرام</a:t>
            </a:r>
            <a:r>
              <a:rPr lang="ar-SA" sz="2400" b="1" dirty="0">
                <a:solidFill>
                  <a:srgbClr val="FF0000"/>
                </a:solidFill>
                <a:latin typeface="Times New Roman" panose="02020603050405020304" pitchFamily="18" charset="0"/>
                <a:cs typeface="Times New Roman" panose="02020603050405020304" pitchFamily="18" charset="0"/>
              </a:rPr>
              <a:t> أكثر من 1.2 مليار مستخدم شهرياً. </a:t>
            </a:r>
            <a:r>
              <a:rPr lang="ar-SA" sz="2400" dirty="0">
                <a:solidFill>
                  <a:srgbClr val="2D3956"/>
                </a:solidFill>
                <a:latin typeface="Times New Roman" panose="02020603050405020304" pitchFamily="18" charset="0"/>
                <a:cs typeface="Times New Roman" panose="02020603050405020304" pitchFamily="18" charset="0"/>
              </a:rPr>
              <a:t>يتم مشاركة أكثر من 100 مليون صورة وفيديو يومياً. تحتوي 60% من الصور ومقاطع الفيديو على </a:t>
            </a:r>
            <a:r>
              <a:rPr lang="ar-SA" sz="2400" dirty="0" err="1">
                <a:solidFill>
                  <a:srgbClr val="2D3956"/>
                </a:solidFill>
                <a:latin typeface="Times New Roman" panose="02020603050405020304" pitchFamily="18" charset="0"/>
                <a:cs typeface="Times New Roman" panose="02020603050405020304" pitchFamily="18" charset="0"/>
              </a:rPr>
              <a:t>إنستجرام</a:t>
            </a:r>
            <a:r>
              <a:rPr lang="ar-SA" sz="2400" dirty="0">
                <a:solidFill>
                  <a:srgbClr val="2D3956"/>
                </a:solidFill>
                <a:latin typeface="Times New Roman" panose="02020603050405020304" pitchFamily="18" charset="0"/>
                <a:cs typeface="Times New Roman" panose="02020603050405020304" pitchFamily="18" charset="0"/>
              </a:rPr>
              <a:t> على </a:t>
            </a:r>
            <a:r>
              <a:rPr lang="ar-SA" sz="2400" dirty="0" err="1">
                <a:solidFill>
                  <a:srgbClr val="2D3956"/>
                </a:solidFill>
                <a:latin typeface="Times New Roman" panose="02020603050405020304" pitchFamily="18" charset="0"/>
                <a:cs typeface="Times New Roman" panose="02020603050405020304" pitchFamily="18" charset="0"/>
              </a:rPr>
              <a:t>هاشتاجات</a:t>
            </a:r>
            <a:r>
              <a:rPr lang="ar-SA" sz="2400" dirty="0">
                <a:solidFill>
                  <a:srgbClr val="2D3956"/>
                </a:solidFill>
                <a:latin typeface="Times New Roman" panose="02020603050405020304" pitchFamily="18" charset="0"/>
                <a:cs typeface="Times New Roman" panose="02020603050405020304" pitchFamily="18" charset="0"/>
              </a:rPr>
              <a:t>.  71% من مستخدمي </a:t>
            </a:r>
            <a:r>
              <a:rPr lang="ar-SA" sz="2400" dirty="0" err="1">
                <a:solidFill>
                  <a:srgbClr val="2D3956"/>
                </a:solidFill>
                <a:latin typeface="Times New Roman" panose="02020603050405020304" pitchFamily="18" charset="0"/>
                <a:cs typeface="Times New Roman" panose="02020603050405020304" pitchFamily="18" charset="0"/>
              </a:rPr>
              <a:t>إنستجرام</a:t>
            </a:r>
            <a:r>
              <a:rPr lang="ar-SA" sz="2400" dirty="0">
                <a:solidFill>
                  <a:srgbClr val="2D3956"/>
                </a:solidFill>
                <a:latin typeface="Times New Roman" panose="02020603050405020304" pitchFamily="18" charset="0"/>
                <a:cs typeface="Times New Roman" panose="02020603050405020304" pitchFamily="18" charset="0"/>
              </a:rPr>
              <a:t> تتراوح أعمارهم بين 13 و 34 عاماً.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D73D2E1-00E9-BB39-9F6B-5107BD4C5685}"/>
              </a:ext>
            </a:extLst>
          </p:cNvPr>
          <p:cNvPicPr>
            <a:picLocks noChangeAspect="1"/>
          </p:cNvPicPr>
          <p:nvPr/>
        </p:nvPicPr>
        <p:blipFill>
          <a:blip r:embed="rId3"/>
          <a:stretch>
            <a:fillRect/>
          </a:stretch>
        </p:blipFill>
        <p:spPr>
          <a:xfrm>
            <a:off x="588482" y="2321307"/>
            <a:ext cx="2112108" cy="2046985"/>
          </a:xfrm>
          <a:prstGeom prst="rect">
            <a:avLst/>
          </a:prstGeom>
        </p:spPr>
      </p:pic>
    </p:spTree>
    <p:extLst>
      <p:ext uri="{BB962C8B-B14F-4D97-AF65-F5344CB8AC3E}">
        <p14:creationId xmlns:p14="http://schemas.microsoft.com/office/powerpoint/2010/main" val="3782291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en-US" sz="2800" b="1" dirty="0">
                <a:solidFill>
                  <a:schemeClr val="bg1"/>
                </a:solidFill>
                <a:latin typeface="Times New Roman" panose="02020603050405020304" pitchFamily="18" charset="0"/>
                <a:cs typeface="Times New Roman" panose="02020603050405020304" pitchFamily="18" charset="0"/>
              </a:rPr>
              <a:t>LinkedIn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58799"/>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أسسه ريد </a:t>
            </a:r>
            <a:r>
              <a:rPr lang="ar-SA" sz="2400" dirty="0" err="1">
                <a:solidFill>
                  <a:srgbClr val="2D3956"/>
                </a:solidFill>
                <a:latin typeface="Times New Roman" panose="02020603050405020304" pitchFamily="18" charset="0"/>
                <a:cs typeface="Times New Roman" panose="02020603050405020304" pitchFamily="18" charset="0"/>
              </a:rPr>
              <a:t>هوفمان</a:t>
            </a:r>
            <a:r>
              <a:rPr lang="ar-SA" sz="2400" dirty="0">
                <a:solidFill>
                  <a:srgbClr val="2D3956"/>
                </a:solidFill>
                <a:latin typeface="Times New Roman" panose="02020603050405020304" pitchFamily="18" charset="0"/>
                <a:cs typeface="Times New Roman" panose="02020603050405020304" pitchFamily="18" charset="0"/>
              </a:rPr>
              <a:t> مع بعض أعضاء الفريق المؤسس لـ باي بال، وهو موقع مهني يساعد مستخدميه في الحصول على وظائف واكتشاف خطوط مبيعات والتواصل مع الشركاء المحتملين. وخلاف معظم مواقع التواصل الاجتماعي لا يركز اهتمام "لينكد إن" على تكوين الصداقات ونشر الصور ومقاطع الفيديو وغيرها من وسائل التواصل. للاشتراك على الموقع يجب أن تنشئ ملفك الشخصي الذي تقدم من خلاله بياناتك التي تتضمن الاسم والوظيفة والدرجات العلمية. تأسس في ديسمبر كانون الأول عام 2002 وبدأ التشغيل الفعلي في 5 مايو 2003. يستخدم الموقع أساسًا كشبكة تواصل مهنية. في يونيو 2012 بلغ عدد المسجلين في الموقع أكثر من 176 مليون عضو من أكثر من 200 دولة.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والموقع متوفر بـ 24 لغة عالمية، منها العربية والإنجليزية والفرنسية والألمانية والإسبانية والبرتغالية والروسية والتركية واليابانية. وفي 13 يونيو 2016 قامت شركة مايكروسوفت بالاستحواذ على لينكد إن في صفقة بلغت 26 مليار دولار. </a:t>
            </a:r>
            <a:r>
              <a:rPr lang="ar-SA" sz="2400" b="1" dirty="0">
                <a:solidFill>
                  <a:srgbClr val="FF0000"/>
                </a:solidFill>
                <a:latin typeface="Times New Roman" panose="02020603050405020304" pitchFamily="18" charset="0"/>
                <a:cs typeface="Times New Roman" panose="02020603050405020304" pitchFamily="18" charset="0"/>
              </a:rPr>
              <a:t>يصل عدد المشاركين على الموقع إلى أكثر من 75 مليون مستخدم.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FC2FB19-46FA-8107-DD1F-B1536F838ED5}"/>
              </a:ext>
            </a:extLst>
          </p:cNvPr>
          <p:cNvPicPr>
            <a:picLocks noChangeAspect="1"/>
          </p:cNvPicPr>
          <p:nvPr/>
        </p:nvPicPr>
        <p:blipFill>
          <a:blip r:embed="rId3"/>
          <a:stretch>
            <a:fillRect/>
          </a:stretch>
        </p:blipFill>
        <p:spPr>
          <a:xfrm>
            <a:off x="2371725" y="1"/>
            <a:ext cx="1995323" cy="1648310"/>
          </a:xfrm>
          <a:prstGeom prst="rect">
            <a:avLst/>
          </a:prstGeom>
        </p:spPr>
      </p:pic>
    </p:spTree>
    <p:extLst>
      <p:ext uri="{BB962C8B-B14F-4D97-AF65-F5344CB8AC3E}">
        <p14:creationId xmlns:p14="http://schemas.microsoft.com/office/powerpoint/2010/main" val="3596945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لماذا تلك المواقع</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6314" y="23810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175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7386" y="540437"/>
            <a:ext cx="1079277"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21973" y="3208981"/>
            <a:ext cx="4366984" cy="1015663"/>
          </a:xfrm>
          <a:prstGeom prst="rect">
            <a:avLst/>
          </a:prstGeom>
          <a:noFill/>
        </p:spPr>
        <p:txBody>
          <a:bodyPr wrap="square" rtlCol="0">
            <a:spAutoFit/>
          </a:bodyPr>
          <a:lstStyle/>
          <a:p>
            <a:pPr algn="just" rtl="1"/>
            <a:r>
              <a:rPr lang="ar-EG" sz="2000" u="sng" dirty="0">
                <a:solidFill>
                  <a:srgbClr val="0563C1"/>
                </a:solidFill>
                <a:effectLst/>
                <a:latin typeface="Arial" panose="020B0604020202020204" pitchFamily="34" charset="0"/>
                <a:ea typeface="Calibri" panose="020F0502020204030204" pitchFamily="34" charset="0"/>
                <a:cs typeface="Simplified Arabic" panose="02020603050405020304" pitchFamily="18" charset="-78"/>
                <a:hlinkClick r:id="rId2"/>
              </a:rPr>
              <a:t>ماذا يحدث كل دقيقة في مواقع التواصل الاجتماعي</a:t>
            </a:r>
            <a:endParaRPr lang="en-US"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20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5CA6FE2-3C8B-FC74-EC70-73CD880AB80C}"/>
              </a:ext>
            </a:extLst>
          </p:cNvPr>
          <p:cNvPicPr>
            <a:picLocks noChangeAspect="1"/>
          </p:cNvPicPr>
          <p:nvPr/>
        </p:nvPicPr>
        <p:blipFill>
          <a:blip r:embed="rId4"/>
          <a:stretch>
            <a:fillRect/>
          </a:stretch>
        </p:blipFill>
        <p:spPr>
          <a:xfrm>
            <a:off x="617279" y="1658129"/>
            <a:ext cx="4585341" cy="4570208"/>
          </a:xfrm>
          <a:prstGeom prst="rect">
            <a:avLst/>
          </a:prstGeom>
        </p:spPr>
      </p:pic>
    </p:spTree>
    <p:extLst>
      <p:ext uri="{BB962C8B-B14F-4D97-AF65-F5344CB8AC3E}">
        <p14:creationId xmlns:p14="http://schemas.microsoft.com/office/powerpoint/2010/main" val="2471368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25950"/>
            <a:ext cx="612264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المشهد الإعلامي لعام 2023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88828" y="1789359"/>
            <a:ext cx="4414344" cy="523220"/>
          </a:xfrm>
          <a:prstGeom prst="rect">
            <a:avLst/>
          </a:prstGeom>
          <a:noFill/>
        </p:spPr>
        <p:txBody>
          <a:bodyPr wrap="square" rtlCol="0">
            <a:spAutoFit/>
          </a:bodyPr>
          <a:lstStyle/>
          <a:p>
            <a:pPr marL="800100" lvl="1" indent="-342900" algn="just" rtl="1">
              <a:buFont typeface="Arial" panose="020B0604020202020204" pitchFamily="34" charset="0"/>
              <a:buChar char="•"/>
            </a:pPr>
            <a:r>
              <a:rPr lang="en-US" sz="2800" u="sng" kern="0" dirty="0">
                <a:solidFill>
                  <a:srgbClr val="0563C1"/>
                </a:solidFill>
                <a:effectLst/>
                <a:latin typeface="Simplified Arabic" panose="02020603050405020304" pitchFamily="18" charset="-78"/>
                <a:ea typeface="Calibri" panose="020F0502020204030204" pitchFamily="34" charset="0"/>
                <a:cs typeface="Times New Roman" panose="02020603050405020304" pitchFamily="18" charset="0"/>
                <a:hlinkClick r:id="rId2"/>
              </a:rPr>
              <a:t>We are Social</a:t>
            </a: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01626CB-0ACD-AB8F-23D8-9DB32223E2B9}"/>
              </a:ext>
            </a:extLst>
          </p:cNvPr>
          <p:cNvPicPr>
            <a:picLocks noChangeAspect="1"/>
          </p:cNvPicPr>
          <p:nvPr/>
        </p:nvPicPr>
        <p:blipFill>
          <a:blip r:embed="rId4"/>
          <a:stretch>
            <a:fillRect/>
          </a:stretch>
        </p:blipFill>
        <p:spPr>
          <a:xfrm>
            <a:off x="2924051" y="2282274"/>
            <a:ext cx="6708680" cy="3773633"/>
          </a:xfrm>
          <a:prstGeom prst="rect">
            <a:avLst/>
          </a:prstGeom>
        </p:spPr>
      </p:pic>
    </p:spTree>
    <p:extLst>
      <p:ext uri="{BB962C8B-B14F-4D97-AF65-F5344CB8AC3E}">
        <p14:creationId xmlns:p14="http://schemas.microsoft.com/office/powerpoint/2010/main" val="3262988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25950"/>
            <a:ext cx="612264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المشهد الإعلامي لعام 2023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E6F9BB1-8C81-84E0-7BAB-889753C2DAF7}"/>
              </a:ext>
            </a:extLst>
          </p:cNvPr>
          <p:cNvPicPr>
            <a:picLocks noChangeAspect="1"/>
          </p:cNvPicPr>
          <p:nvPr/>
        </p:nvPicPr>
        <p:blipFill>
          <a:blip r:embed="rId3"/>
          <a:stretch>
            <a:fillRect/>
          </a:stretch>
        </p:blipFill>
        <p:spPr>
          <a:xfrm>
            <a:off x="2618636" y="1673062"/>
            <a:ext cx="7770840" cy="4373399"/>
          </a:xfrm>
          <a:prstGeom prst="rect">
            <a:avLst/>
          </a:prstGeom>
        </p:spPr>
      </p:pic>
    </p:spTree>
    <p:extLst>
      <p:ext uri="{BB962C8B-B14F-4D97-AF65-F5344CB8AC3E}">
        <p14:creationId xmlns:p14="http://schemas.microsoft.com/office/powerpoint/2010/main" val="2882030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25950"/>
            <a:ext cx="612264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المشهد الإعلامي لعام 2023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1BE0A0E-4756-E970-2A29-FBBA4C8722E9}"/>
              </a:ext>
            </a:extLst>
          </p:cNvPr>
          <p:cNvPicPr>
            <a:picLocks noChangeAspect="1"/>
          </p:cNvPicPr>
          <p:nvPr/>
        </p:nvPicPr>
        <p:blipFill>
          <a:blip r:embed="rId3"/>
          <a:stretch>
            <a:fillRect/>
          </a:stretch>
        </p:blipFill>
        <p:spPr>
          <a:xfrm>
            <a:off x="2573224" y="1610652"/>
            <a:ext cx="7895079" cy="4445256"/>
          </a:xfrm>
          <a:prstGeom prst="rect">
            <a:avLst/>
          </a:prstGeom>
        </p:spPr>
      </p:pic>
    </p:spTree>
    <p:extLst>
      <p:ext uri="{BB962C8B-B14F-4D97-AF65-F5344CB8AC3E}">
        <p14:creationId xmlns:p14="http://schemas.microsoft.com/office/powerpoint/2010/main" val="2771949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25950"/>
            <a:ext cx="612264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المشهد الإعلامي لعام 2023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6CD6CD30-8448-2468-5CBB-072CF8A5CD27}"/>
              </a:ext>
            </a:extLst>
          </p:cNvPr>
          <p:cNvPicPr>
            <a:picLocks noChangeAspect="1"/>
          </p:cNvPicPr>
          <p:nvPr/>
        </p:nvPicPr>
        <p:blipFill>
          <a:blip r:embed="rId3"/>
          <a:stretch>
            <a:fillRect/>
          </a:stretch>
        </p:blipFill>
        <p:spPr>
          <a:xfrm>
            <a:off x="2551020" y="1685496"/>
            <a:ext cx="7770420" cy="4370412"/>
          </a:xfrm>
          <a:prstGeom prst="rect">
            <a:avLst/>
          </a:prstGeom>
        </p:spPr>
      </p:pic>
    </p:spTree>
    <p:extLst>
      <p:ext uri="{BB962C8B-B14F-4D97-AF65-F5344CB8AC3E}">
        <p14:creationId xmlns:p14="http://schemas.microsoft.com/office/powerpoint/2010/main" val="1964974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25950"/>
            <a:ext cx="612264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المشهد الإعلامي لعام 2023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508461F-737C-6F06-B307-9BD9244CC53A}"/>
              </a:ext>
            </a:extLst>
          </p:cNvPr>
          <p:cNvPicPr>
            <a:picLocks noChangeAspect="1"/>
          </p:cNvPicPr>
          <p:nvPr/>
        </p:nvPicPr>
        <p:blipFill>
          <a:blip r:embed="rId3"/>
          <a:stretch>
            <a:fillRect/>
          </a:stretch>
        </p:blipFill>
        <p:spPr>
          <a:xfrm>
            <a:off x="2346765" y="1685495"/>
            <a:ext cx="7813230" cy="4398912"/>
          </a:xfrm>
          <a:prstGeom prst="rect">
            <a:avLst/>
          </a:prstGeom>
        </p:spPr>
      </p:pic>
    </p:spTree>
    <p:extLst>
      <p:ext uri="{BB962C8B-B14F-4D97-AF65-F5344CB8AC3E}">
        <p14:creationId xmlns:p14="http://schemas.microsoft.com/office/powerpoint/2010/main" val="3526218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لماذا تلك المواقع؟</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6314" y="23810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175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7386" y="540437"/>
            <a:ext cx="1079277"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906523F5-61D4-4CC7-438F-9607DE815670}"/>
              </a:ext>
            </a:extLst>
          </p:cNvPr>
          <p:cNvPicPr>
            <a:picLocks noChangeAspect="1"/>
          </p:cNvPicPr>
          <p:nvPr/>
        </p:nvPicPr>
        <p:blipFill>
          <a:blip r:embed="rId3"/>
          <a:stretch>
            <a:fillRect/>
          </a:stretch>
        </p:blipFill>
        <p:spPr>
          <a:xfrm>
            <a:off x="2550288" y="1730559"/>
            <a:ext cx="7586940" cy="4263285"/>
          </a:xfrm>
          <a:prstGeom prst="rect">
            <a:avLst/>
          </a:prstGeom>
        </p:spPr>
      </p:pic>
    </p:spTree>
    <p:extLst>
      <p:ext uri="{BB962C8B-B14F-4D97-AF65-F5344CB8AC3E}">
        <p14:creationId xmlns:p14="http://schemas.microsoft.com/office/powerpoint/2010/main" val="352728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14172"/>
            <a:ext cx="10812720" cy="3429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3" algn="r" rtl="1">
              <a:spcBef>
                <a:spcPts val="1200"/>
              </a:spcBef>
            </a:pPr>
            <a:r>
              <a:rPr lang="ar-EG" sz="5400" b="1" kern="0" dirty="0">
                <a:solidFill>
                  <a:srgbClr val="FF0000"/>
                </a:solidFill>
                <a:effectLst/>
                <a:latin typeface="Calibri Light" panose="020F0302020204030204" pitchFamily="34" charset="0"/>
                <a:ea typeface="Calibri" panose="020F0502020204030204" pitchFamily="34" charset="0"/>
                <a:cs typeface="Simplified Arabic" panose="02020603050405020304" pitchFamily="18" charset="-78"/>
              </a:rPr>
              <a:t>3) </a:t>
            </a:r>
            <a:r>
              <a:rPr lang="ar-SA" sz="5400" b="1" kern="0" dirty="0">
                <a:solidFill>
                  <a:srgbClr val="FF0000"/>
                </a:solidFill>
                <a:effectLst/>
                <a:latin typeface="Calibri Light" panose="020F0302020204030204" pitchFamily="34" charset="0"/>
                <a:ea typeface="Calibri" panose="020F0502020204030204" pitchFamily="34" charset="0"/>
                <a:cs typeface="Simplified Arabic" panose="02020603050405020304" pitchFamily="18" charset="-78"/>
              </a:rPr>
              <a:t>كيف يتم تحديد الاستراتيجية؟  </a:t>
            </a:r>
            <a:endParaRPr lang="en-US" sz="48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B125739-B3DE-B89B-18F5-4ED53E9F8FDD}"/>
              </a:ext>
            </a:extLst>
          </p:cNvPr>
          <p:cNvPicPr>
            <a:picLocks noChangeAspect="1"/>
          </p:cNvPicPr>
          <p:nvPr/>
        </p:nvPicPr>
        <p:blipFill>
          <a:blip r:embed="rId3"/>
          <a:stretch>
            <a:fillRect/>
          </a:stretch>
        </p:blipFill>
        <p:spPr>
          <a:xfrm>
            <a:off x="3782567" y="4204083"/>
            <a:ext cx="4626866" cy="2024254"/>
          </a:xfrm>
          <a:prstGeom prst="rect">
            <a:avLst/>
          </a:prstGeom>
        </p:spPr>
      </p:pic>
    </p:spTree>
    <p:extLst>
      <p:ext uri="{BB962C8B-B14F-4D97-AF65-F5344CB8AC3E}">
        <p14:creationId xmlns:p14="http://schemas.microsoft.com/office/powerpoint/2010/main" val="4222115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15710" y="925950"/>
            <a:ext cx="5249918"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النموذج الخماسي لتحديد الاستراتيجية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15C0A83-D416-A28E-AF99-FB1DEDB03A59}"/>
              </a:ext>
            </a:extLst>
          </p:cNvPr>
          <p:cNvPicPr>
            <a:picLocks noChangeAspect="1"/>
          </p:cNvPicPr>
          <p:nvPr/>
        </p:nvPicPr>
        <p:blipFill>
          <a:blip r:embed="rId3"/>
          <a:stretch>
            <a:fillRect/>
          </a:stretch>
        </p:blipFill>
        <p:spPr>
          <a:xfrm>
            <a:off x="3515710" y="2028467"/>
            <a:ext cx="5723204" cy="4027440"/>
          </a:xfrm>
          <a:prstGeom prst="rect">
            <a:avLst/>
          </a:prstGeom>
        </p:spPr>
      </p:pic>
    </p:spTree>
    <p:extLst>
      <p:ext uri="{BB962C8B-B14F-4D97-AF65-F5344CB8AC3E}">
        <p14:creationId xmlns:p14="http://schemas.microsoft.com/office/powerpoint/2010/main" val="2484048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0" y="925950"/>
            <a:ext cx="48144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الخطوة الأولى: تحديد الهدف</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21821"/>
            <a:ext cx="10541000" cy="483209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مواقع التواصل الاجتماعي (</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هدف غير محدد</a:t>
            </a:r>
            <a:r>
              <a:rPr lang="ar-EG" sz="2400" dirty="0">
                <a:solidFill>
                  <a:srgbClr val="2D3956"/>
                </a:solidFill>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X)</a:t>
            </a:r>
            <a:r>
              <a:rPr lang="ar-EG" sz="2400" dirty="0">
                <a:solidFill>
                  <a:srgbClr val="FF0000"/>
                </a:solidFill>
                <a:latin typeface="Times New Roman" panose="02020603050405020304" pitchFamily="18" charset="0"/>
                <a:cs typeface="Times New Roman" panose="02020603050405020304" pitchFamily="18" charset="0"/>
              </a:rPr>
              <a:t>)</a:t>
            </a:r>
            <a:endParaRPr lang="en-US" sz="2400" dirty="0">
              <a:solidFill>
                <a:srgbClr val="FF0000"/>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منصات فيسبوك وتويتر مثلا. (محدد ولكن </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لا يمكن قياسه</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منصات فيسبوك وتويتر بنسبة (50%). (محدد ويمكن قياسه </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ولكن يصعب تحقيقه</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منصات فيسبوك وتويتر بنسبة من 3% إلى 5% شهرياً. (محدد ويمكن قياسه وواقعي، </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ولكن كيف يمكن تحقيقه</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منصات فيسبوك وتويتر بنسبة من 3% إلى 5% شهرياً من خلال حملة إعلانية تحت شعار (#</a:t>
            </a:r>
            <a:r>
              <a:rPr lang="ar-EG" sz="2400" dirty="0" err="1">
                <a:solidFill>
                  <a:srgbClr val="2D3956"/>
                </a:solidFill>
                <a:latin typeface="Times New Roman" panose="02020603050405020304" pitchFamily="18" charset="0"/>
                <a:cs typeface="Times New Roman" panose="02020603050405020304" pitchFamily="18" charset="0"/>
              </a:rPr>
              <a:t>عالم_مستدام</a:t>
            </a:r>
            <a:r>
              <a:rPr lang="ar-EG" sz="2400" dirty="0">
                <a:solidFill>
                  <a:srgbClr val="2D3956"/>
                </a:solidFill>
                <a:latin typeface="Times New Roman" panose="02020603050405020304" pitchFamily="18" charset="0"/>
                <a:cs typeface="Times New Roman" panose="02020603050405020304" pitchFamily="18" charset="0"/>
              </a:rPr>
              <a:t>) (محدد ويمكن قياسه وواقعي، ويمكن تحقيقه، </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ولكن ما الفترة الزمنية التي يمكن تحقيقه خلالها</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زيادة تفاعل جمهور منصات فيسبوك وتويتر بنسبة من 3% إلى 5% شهرياً من خلال حملة إعلانية تحت شعار (#</a:t>
            </a:r>
            <a:r>
              <a:rPr lang="ar-EG" sz="2400" dirty="0" err="1">
                <a:solidFill>
                  <a:srgbClr val="2D3956"/>
                </a:solidFill>
                <a:latin typeface="Times New Roman" panose="02020603050405020304" pitchFamily="18" charset="0"/>
                <a:cs typeface="Times New Roman" panose="02020603050405020304" pitchFamily="18" charset="0"/>
              </a:rPr>
              <a:t>عالم_مستدام</a:t>
            </a:r>
            <a:r>
              <a:rPr lang="ar-EG" sz="2400" dirty="0">
                <a:solidFill>
                  <a:srgbClr val="2D3956"/>
                </a:solidFill>
                <a:latin typeface="Times New Roman" panose="02020603050405020304" pitchFamily="18" charset="0"/>
                <a:cs typeface="Times New Roman" panose="02020603050405020304" pitchFamily="18" charset="0"/>
              </a:rPr>
              <a:t>) خلال الربع الأول من عام 2024 (</a:t>
            </a:r>
            <a:r>
              <a:rPr lang="ar-EG" sz="2400" dirty="0">
                <a:solidFill>
                  <a:srgbClr val="2D3956"/>
                </a:solidFill>
                <a:highlight>
                  <a:srgbClr val="00FF00"/>
                </a:highlight>
                <a:latin typeface="Times New Roman" panose="02020603050405020304" pitchFamily="18" charset="0"/>
                <a:cs typeface="Times New Roman" panose="02020603050405020304" pitchFamily="18" charset="0"/>
              </a:rPr>
              <a:t>محدد ويمكن قياسه وواقعي، ويمكن تحقيقه، ومحدد زمنيا</a:t>
            </a:r>
            <a:r>
              <a:rPr lang="ar-EG" sz="2400" dirty="0">
                <a:solidFill>
                  <a:srgbClr val="2D3956"/>
                </a:solidFill>
                <a:latin typeface="Times New Roman" panose="02020603050405020304" pitchFamily="18" charset="0"/>
                <a:cs typeface="Times New Roman" panose="02020603050405020304" pitchFamily="18" charset="0"/>
              </a:rPr>
              <a:t>). (</a:t>
            </a:r>
            <a:r>
              <a:rPr lang="ar-EG" sz="2400" b="1" dirty="0">
                <a:solidFill>
                  <a:srgbClr val="FF0000"/>
                </a:solidFill>
                <a:latin typeface="Times New Roman" panose="02020603050405020304" pitchFamily="18" charset="0"/>
                <a:cs typeface="Times New Roman" panose="02020603050405020304" pitchFamily="18" charset="0"/>
              </a:rPr>
              <a:t>هدف ذكي</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335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الخطوة الثانية: تصميم الخطط</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63DBD242-20F0-B70A-5498-8DC0DEC8865D}"/>
              </a:ext>
            </a:extLst>
          </p:cNvPr>
          <p:cNvPicPr>
            <a:picLocks noChangeAspect="1"/>
          </p:cNvPicPr>
          <p:nvPr/>
        </p:nvPicPr>
        <p:blipFill>
          <a:blip r:embed="rId3"/>
          <a:stretch>
            <a:fillRect/>
          </a:stretch>
        </p:blipFill>
        <p:spPr>
          <a:xfrm>
            <a:off x="2704080" y="1921821"/>
            <a:ext cx="6639119" cy="3926164"/>
          </a:xfrm>
          <a:prstGeom prst="rect">
            <a:avLst/>
          </a:prstGeom>
        </p:spPr>
      </p:pic>
    </p:spTree>
    <p:extLst>
      <p:ext uri="{BB962C8B-B14F-4D97-AF65-F5344CB8AC3E}">
        <p14:creationId xmlns:p14="http://schemas.microsoft.com/office/powerpoint/2010/main" val="409136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95062"/>
            <a:ext cx="6931918"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العناصر المطلوب توفيرها عند التخطيط باستخدام نموذج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6EE58D56-061B-1B24-84DA-A637C2B9840E}"/>
              </a:ext>
            </a:extLst>
          </p:cNvPr>
          <p:cNvPicPr>
            <a:picLocks noChangeAspect="1"/>
          </p:cNvPicPr>
          <p:nvPr/>
        </p:nvPicPr>
        <p:blipFill>
          <a:blip r:embed="rId3"/>
          <a:stretch>
            <a:fillRect/>
          </a:stretch>
        </p:blipFill>
        <p:spPr>
          <a:xfrm>
            <a:off x="2618485" y="2038470"/>
            <a:ext cx="6377968" cy="3664462"/>
          </a:xfrm>
          <a:prstGeom prst="rect">
            <a:avLst/>
          </a:prstGeom>
        </p:spPr>
      </p:pic>
    </p:spTree>
    <p:extLst>
      <p:ext uri="{BB962C8B-B14F-4D97-AF65-F5344CB8AC3E}">
        <p14:creationId xmlns:p14="http://schemas.microsoft.com/office/powerpoint/2010/main" val="576063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B686CEF1-AEBC-6AA9-7998-1D645088BDF6}"/>
              </a:ext>
            </a:extLst>
          </p:cNvPr>
          <p:cNvPicPr>
            <a:picLocks noChangeAspect="1"/>
          </p:cNvPicPr>
          <p:nvPr/>
        </p:nvPicPr>
        <p:blipFill>
          <a:blip r:embed="rId3"/>
          <a:stretch>
            <a:fillRect/>
          </a:stretch>
        </p:blipFill>
        <p:spPr>
          <a:xfrm>
            <a:off x="3626906" y="1685495"/>
            <a:ext cx="4938188" cy="4505334"/>
          </a:xfrm>
          <a:prstGeom prst="rect">
            <a:avLst/>
          </a:prstGeom>
        </p:spPr>
      </p:pic>
    </p:spTree>
    <p:extLst>
      <p:ext uri="{BB962C8B-B14F-4D97-AF65-F5344CB8AC3E}">
        <p14:creationId xmlns:p14="http://schemas.microsoft.com/office/powerpoint/2010/main" val="2787794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70910"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تمهيد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22069" y="108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7139" y="2648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7310" y="542145"/>
            <a:ext cx="173397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981BB3AD-C0D9-F4F4-D744-EB05E9AD1D0F}"/>
              </a:ext>
            </a:extLst>
          </p:cNvPr>
          <p:cNvPicPr>
            <a:picLocks noChangeAspect="1"/>
          </p:cNvPicPr>
          <p:nvPr/>
        </p:nvPicPr>
        <p:blipFill>
          <a:blip r:embed="rId3"/>
          <a:stretch>
            <a:fillRect/>
          </a:stretch>
        </p:blipFill>
        <p:spPr>
          <a:xfrm>
            <a:off x="617280" y="1921821"/>
            <a:ext cx="4334632" cy="3999323"/>
          </a:xfrm>
          <a:prstGeom prst="rect">
            <a:avLst/>
          </a:prstGeom>
        </p:spPr>
      </p:pic>
      <p:pic>
        <p:nvPicPr>
          <p:cNvPr id="12" name="Picture 11">
            <a:extLst>
              <a:ext uri="{FF2B5EF4-FFF2-40B4-BE49-F238E27FC236}">
                <a16:creationId xmlns:a16="http://schemas.microsoft.com/office/drawing/2014/main" id="{02972004-A4E7-18A0-2BF8-1005A7228D9D}"/>
              </a:ext>
            </a:extLst>
          </p:cNvPr>
          <p:cNvPicPr>
            <a:picLocks noChangeAspect="1"/>
          </p:cNvPicPr>
          <p:nvPr/>
        </p:nvPicPr>
        <p:blipFill rotWithShape="1">
          <a:blip r:embed="rId4"/>
          <a:srcRect l="21207" t="34080" r="47371" b="19066"/>
          <a:stretch/>
        </p:blipFill>
        <p:spPr>
          <a:xfrm>
            <a:off x="6299319" y="1795625"/>
            <a:ext cx="4950373" cy="4150151"/>
          </a:xfrm>
          <a:prstGeom prst="rect">
            <a:avLst/>
          </a:prstGeom>
        </p:spPr>
      </p:pic>
      <p:sp>
        <p:nvSpPr>
          <p:cNvPr id="13" name="Arrow: Right 12">
            <a:extLst>
              <a:ext uri="{FF2B5EF4-FFF2-40B4-BE49-F238E27FC236}">
                <a16:creationId xmlns:a16="http://schemas.microsoft.com/office/drawing/2014/main" id="{5E2F8578-7C16-8D4C-0EF3-95E9A9885117}"/>
              </a:ext>
            </a:extLst>
          </p:cNvPr>
          <p:cNvSpPr/>
          <p:nvPr/>
        </p:nvSpPr>
        <p:spPr>
          <a:xfrm>
            <a:off x="5155904" y="3673366"/>
            <a:ext cx="940096" cy="9144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022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925950"/>
            <a:ext cx="492927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الخطوة الثالثة: تطوير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93CECA2D-16D7-C447-5BEF-F152E4F771FF}"/>
              </a:ext>
            </a:extLst>
          </p:cNvPr>
          <p:cNvPicPr>
            <a:picLocks noChangeAspect="1"/>
          </p:cNvPicPr>
          <p:nvPr/>
        </p:nvPicPr>
        <p:blipFill rotWithShape="1">
          <a:blip r:embed="rId3"/>
          <a:srcRect l="19248" t="34081" r="46724" b="26195"/>
          <a:stretch/>
        </p:blipFill>
        <p:spPr>
          <a:xfrm>
            <a:off x="3371523" y="2052643"/>
            <a:ext cx="5869123" cy="3852281"/>
          </a:xfrm>
          <a:prstGeom prst="rect">
            <a:avLst/>
          </a:prstGeom>
        </p:spPr>
      </p:pic>
    </p:spTree>
    <p:extLst>
      <p:ext uri="{BB962C8B-B14F-4D97-AF65-F5344CB8AC3E}">
        <p14:creationId xmlns:p14="http://schemas.microsoft.com/office/powerpoint/2010/main" val="17584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9E9D0288-BB8E-C10B-B415-F62D729B8D28}"/>
              </a:ext>
            </a:extLst>
          </p:cNvPr>
          <p:cNvPicPr>
            <a:picLocks noChangeAspect="1"/>
          </p:cNvPicPr>
          <p:nvPr/>
        </p:nvPicPr>
        <p:blipFill rotWithShape="1">
          <a:blip r:embed="rId3"/>
          <a:srcRect l="22888" t="34080" r="46853" b="20905"/>
          <a:stretch/>
        </p:blipFill>
        <p:spPr>
          <a:xfrm>
            <a:off x="3970909" y="1723893"/>
            <a:ext cx="5330745" cy="4458675"/>
          </a:xfrm>
          <a:prstGeom prst="rect">
            <a:avLst/>
          </a:prstGeom>
        </p:spPr>
      </p:pic>
    </p:spTree>
    <p:extLst>
      <p:ext uri="{BB962C8B-B14F-4D97-AF65-F5344CB8AC3E}">
        <p14:creationId xmlns:p14="http://schemas.microsoft.com/office/powerpoint/2010/main" val="105688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CB0CD230-0D4A-A924-0D07-0477A997ADD0}"/>
              </a:ext>
            </a:extLst>
          </p:cNvPr>
          <p:cNvPicPr>
            <a:picLocks noChangeAspect="1"/>
          </p:cNvPicPr>
          <p:nvPr/>
        </p:nvPicPr>
        <p:blipFill rotWithShape="1">
          <a:blip r:embed="rId3"/>
          <a:srcRect l="17884" t="34080" r="45172" b="26655"/>
          <a:stretch/>
        </p:blipFill>
        <p:spPr>
          <a:xfrm>
            <a:off x="2603490" y="1685495"/>
            <a:ext cx="7313855" cy="4370412"/>
          </a:xfrm>
          <a:prstGeom prst="rect">
            <a:avLst/>
          </a:prstGeom>
        </p:spPr>
      </p:pic>
    </p:spTree>
    <p:extLst>
      <p:ext uri="{BB962C8B-B14F-4D97-AF65-F5344CB8AC3E}">
        <p14:creationId xmlns:p14="http://schemas.microsoft.com/office/powerpoint/2010/main" val="2486418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6524" y="925950"/>
            <a:ext cx="454641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تحديد المنصات وفريق العمل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1D29548D-6854-2915-0A5B-F9600591854A}"/>
              </a:ext>
            </a:extLst>
          </p:cNvPr>
          <p:cNvPicPr>
            <a:picLocks noChangeAspect="1"/>
          </p:cNvPicPr>
          <p:nvPr/>
        </p:nvPicPr>
        <p:blipFill rotWithShape="1">
          <a:blip r:embed="rId3"/>
          <a:srcRect l="17884" t="34080" r="45560" b="17946"/>
          <a:stretch/>
        </p:blipFill>
        <p:spPr>
          <a:xfrm>
            <a:off x="3326523" y="1789359"/>
            <a:ext cx="5878585" cy="4337493"/>
          </a:xfrm>
          <a:prstGeom prst="rect">
            <a:avLst/>
          </a:prstGeom>
        </p:spPr>
      </p:pic>
    </p:spTree>
    <p:extLst>
      <p:ext uri="{BB962C8B-B14F-4D97-AF65-F5344CB8AC3E}">
        <p14:creationId xmlns:p14="http://schemas.microsoft.com/office/powerpoint/2010/main" val="572428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00855" y="300500"/>
            <a:ext cx="521838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الفوائد الناتجة عن تحديد المنصة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6925" y="193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203" y="3774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32032" y="636308"/>
            <a:ext cx="96622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0</a:t>
            </a:r>
            <a:r>
              <a:rPr lang="ar-EG" sz="3600" b="1" dirty="0">
                <a:solidFill>
                  <a:schemeClr val="bg1"/>
                </a:solidFill>
                <a:latin typeface="Times New Roman" panose="02020603050405020304" pitchFamily="18" charset="0"/>
                <a:cs typeface="Times New Roman" panose="02020603050405020304" pitchFamily="18" charset="0"/>
              </a:rPr>
              <a:t>1</a:t>
            </a:r>
            <a:endParaRPr lang="en-US" sz="105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7" name="Table 6">
            <a:extLst>
              <a:ext uri="{FF2B5EF4-FFF2-40B4-BE49-F238E27FC236}">
                <a16:creationId xmlns:a16="http://schemas.microsoft.com/office/drawing/2014/main" id="{4E2509B2-E438-1BCF-8433-FE3E84056AC3}"/>
              </a:ext>
            </a:extLst>
          </p:cNvPr>
          <p:cNvGraphicFramePr>
            <a:graphicFrameLocks noGrp="1"/>
          </p:cNvGraphicFramePr>
          <p:nvPr>
            <p:extLst>
              <p:ext uri="{D42A27DB-BD31-4B8C-83A1-F6EECF244321}">
                <p14:modId xmlns:p14="http://schemas.microsoft.com/office/powerpoint/2010/main" val="2566484429"/>
              </p:ext>
            </p:extLst>
          </p:nvPr>
        </p:nvGraphicFramePr>
        <p:xfrm>
          <a:off x="617280" y="1337548"/>
          <a:ext cx="10812721" cy="5392060"/>
        </p:xfrm>
        <a:graphic>
          <a:graphicData uri="http://schemas.openxmlformats.org/drawingml/2006/table">
            <a:tbl>
              <a:tblPr rtl="1" firstRow="1" firstCol="1" bandRow="1"/>
              <a:tblGrid>
                <a:gridCol w="3603850">
                  <a:extLst>
                    <a:ext uri="{9D8B030D-6E8A-4147-A177-3AD203B41FA5}">
                      <a16:colId xmlns:a16="http://schemas.microsoft.com/office/drawing/2014/main" val="2635822288"/>
                    </a:ext>
                  </a:extLst>
                </a:gridCol>
                <a:gridCol w="3603850">
                  <a:extLst>
                    <a:ext uri="{9D8B030D-6E8A-4147-A177-3AD203B41FA5}">
                      <a16:colId xmlns:a16="http://schemas.microsoft.com/office/drawing/2014/main" val="320301255"/>
                    </a:ext>
                  </a:extLst>
                </a:gridCol>
                <a:gridCol w="3605021">
                  <a:extLst>
                    <a:ext uri="{9D8B030D-6E8A-4147-A177-3AD203B41FA5}">
                      <a16:colId xmlns:a16="http://schemas.microsoft.com/office/drawing/2014/main" val="3945595452"/>
                    </a:ext>
                  </a:extLst>
                </a:gridCol>
              </a:tblGrid>
              <a:tr h="62219">
                <a:tc>
                  <a:txBody>
                    <a:bodyPr/>
                    <a:lstStyle/>
                    <a:p>
                      <a:pPr algn="ctr" rtl="1"/>
                      <a:r>
                        <a:rPr lang="ar-EG" sz="1800" b="1" kern="100" dirty="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فيسبوك</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000000"/>
                    </a:solidFill>
                  </a:tcPr>
                </a:tc>
                <a:tc>
                  <a:txBody>
                    <a:bodyPr/>
                    <a:lstStyle/>
                    <a:p>
                      <a:pPr algn="ctr" rtl="1"/>
                      <a:r>
                        <a:rPr lang="ar-EG" sz="18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يوتيوب</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000000"/>
                    </a:solidFill>
                  </a:tcPr>
                </a:tc>
                <a:tc>
                  <a:txBody>
                    <a:bodyPr/>
                    <a:lstStyle/>
                    <a:p>
                      <a:pPr algn="ctr" rtl="1"/>
                      <a:r>
                        <a:rPr lang="ar-EG" sz="1800" b="1" kern="100" dirty="0" err="1">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لينكدإن</a:t>
                      </a:r>
                      <a:r>
                        <a:rPr lang="ar-EG" sz="1800" b="1" kern="100" dirty="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1112543436"/>
                  </a:ext>
                </a:extLst>
              </a:tr>
              <a:tr h="2449928">
                <a:tc>
                  <a:txBody>
                    <a:bodyPr/>
                    <a:lstStyle/>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التركيز على المحتوى البصري ومقاطع الفيديو لجذب المتابعين</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انتظام النشر وعدم ترك فجوات طويلة بين المنشورات</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الاستفادة من الحملات الإعلانية المدفوعة للوصول لجمهور أوسع</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استخدام </a:t>
                      </a:r>
                      <a:r>
                        <a:rPr lang="ar-SA" sz="1800" kern="100" dirty="0" err="1">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الهاشتاجات</a:t>
                      </a: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الشائعة لزيادة مشاهدات المنشورات.</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tc>
                  <a:txBody>
                    <a:bodyPr/>
                    <a:lstStyle/>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إنتاج محتوى فيديو عالي الجودة بشكل منتظم.</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استخدام العناوين والوصف الجذابين للفيديوهات.</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التفاعل مع المعلقين والرد على تعليقاتهم.</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تشجيع المشاهدين على الاشتراك وتفعيل جرس الإشعارات.</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tc>
                  <a:txBody>
                    <a:bodyPr/>
                    <a:lstStyle/>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التركيز على المحتوى المهني والتواصل مع الزملاء</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نشر المحتوى ذي الصلة بالمجال المهني</a:t>
                      </a:r>
                      <a:r>
                        <a:rPr lang="ar-EG"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المشاركة في المناقشات والمجموعات المهنية</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بناء شبكة اتصال مع أصحاب المهن المشابهة.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51184" marR="51184" marT="0" marB="0">
                    <a:lnL w="76200" cap="flat" cmpd="dbl" algn="ctr">
                      <a:solidFill>
                        <a:srgbClr val="000000"/>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998375858"/>
                  </a:ext>
                </a:extLst>
              </a:tr>
              <a:tr h="241205">
                <a:tc>
                  <a:txBody>
                    <a:bodyPr/>
                    <a:lstStyle/>
                    <a:p>
                      <a:pPr marL="0" algn="ctr" defTabSz="914400" rtl="1" eaLnBrk="1" latinLnBrk="0" hangingPunct="1"/>
                      <a:r>
                        <a:rPr lang="ar-EG" sz="1800" b="1" kern="100" dirty="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إنستغرام:</a:t>
                      </a:r>
                      <a:endParaRPr lang="en-US" sz="1800" b="1" kern="100" dirty="0">
                        <a:solidFill>
                          <a:srgbClr val="FFFFFF"/>
                        </a:solidFill>
                        <a:effectLst/>
                        <a:latin typeface="Arial" panose="020B0604020202020204" pitchFamily="34" charset="0"/>
                        <a:ea typeface="Times New Roman" panose="02020603050405020304" pitchFamily="18" charset="0"/>
                        <a:cs typeface="Simplified Arabic" panose="02020603050405020304" pitchFamily="18" charset="-78"/>
                      </a:endParaRPr>
                    </a:p>
                  </a:txBody>
                  <a:tcPr marL="51184" marR="51184" marT="0" marB="0">
                    <a:lnL w="76200" cap="flat" cmpd="dbl" algn="ctr">
                      <a:solidFill>
                        <a:srgbClr val="000000"/>
                      </a:solidFill>
                      <a:prstDash val="solid"/>
                      <a:round/>
                      <a:headEnd type="none" w="med" len="med"/>
                      <a:tailEnd type="none" w="med" len="med"/>
                    </a:lnL>
                    <a:lnR w="12700" cap="flat" cmpd="sng" algn="ctr">
                      <a:solidFill>
                        <a:srgbClr val="A8D08D"/>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000000"/>
                    </a:solidFill>
                  </a:tcPr>
                </a:tc>
                <a:tc>
                  <a:txBody>
                    <a:bodyPr/>
                    <a:lstStyle/>
                    <a:p>
                      <a:pPr algn="just" rtl="1"/>
                      <a:r>
                        <a:rPr lang="ar-SA" sz="1800" b="1"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12700" cap="flat" cmpd="sng" algn="ctr">
                      <a:solidFill>
                        <a:srgbClr val="A8D08D"/>
                      </a:solidFill>
                      <a:prstDash val="solid"/>
                      <a:round/>
                      <a:headEnd type="none" w="med" len="med"/>
                      <a:tailEnd type="none" w="med" len="med"/>
                    </a:lnL>
                    <a:lnR w="12700" cap="flat" cmpd="sng" algn="ctr">
                      <a:solidFill>
                        <a:srgbClr val="A8D08D"/>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tcPr>
                </a:tc>
                <a:tc>
                  <a:txBody>
                    <a:bodyPr/>
                    <a:lstStyle/>
                    <a:p>
                      <a:pPr algn="ctr" rtl="1"/>
                      <a:r>
                        <a:rPr lang="ar-EG" sz="18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تويتر</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12700" cap="flat" cmpd="sng" algn="ctr">
                      <a:solidFill>
                        <a:srgbClr val="A8D08D"/>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2546960342"/>
                  </a:ext>
                </a:extLst>
              </a:tr>
              <a:tr h="2108221">
                <a:tc>
                  <a:txBody>
                    <a:bodyPr/>
                    <a:lstStyle/>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نشر صور وفيديوهات عالية الجودة وجذابة بصرياً.</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استخدام </a:t>
                      </a:r>
                      <a:r>
                        <a:rPr lang="ar-SA" sz="1800" kern="100" dirty="0" err="1">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الهاشتاجات</a:t>
                      </a: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والوسوم الشائعة.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التفاعل مع الجمهور عبر أدوات </a:t>
                      </a:r>
                      <a:r>
                        <a:rPr lang="ar-SA" sz="1800" kern="100" dirty="0" err="1">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الستوري</a:t>
                      </a: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والمراسلة.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تنسيق متسق وجذاب للصفحة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51184" marR="51184" marT="0" marB="0">
                    <a:lnL w="76200" cap="flat" cmpd="dbl" algn="ctr">
                      <a:solidFill>
                        <a:srgbClr val="000000"/>
                      </a:solidFill>
                      <a:prstDash val="solid"/>
                      <a:round/>
                      <a:headEnd type="none" w="med" len="med"/>
                      <a:tailEnd type="none" w="med" len="med"/>
                    </a:lnL>
                    <a:lnR w="12700" cap="flat" cmpd="sng" algn="ctr">
                      <a:solidFill>
                        <a:srgbClr val="A8D08D"/>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tc>
                  <a:txBody>
                    <a:bodyPr/>
                    <a:lstStyle/>
                    <a:p>
                      <a:pPr marL="58420"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51184" marR="51184" marT="0" marB="0">
                    <a:lnL w="12700" cap="flat" cmpd="sng" algn="ctr">
                      <a:solidFill>
                        <a:srgbClr val="A8D08D"/>
                      </a:solidFill>
                      <a:prstDash val="solid"/>
                      <a:round/>
                      <a:headEnd type="none" w="med" len="med"/>
                      <a:tailEnd type="none" w="med" len="med"/>
                    </a:lnL>
                    <a:lnR w="12700" cap="flat" cmpd="sng" algn="ctr">
                      <a:solidFill>
                        <a:srgbClr val="A8D08D"/>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tc>
                  <a:txBody>
                    <a:bodyPr/>
                    <a:lstStyle/>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نشر الأخبار والمحتوى في أشكال مختلفة مثل المحتوى النصي والصور والفيديو</a:t>
                      </a:r>
                      <a:r>
                        <a:rPr lang="en-US"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pPr>
                      <a:r>
                        <a:rPr lang="ar-SA" sz="1800" kern="1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نشر الأخبار السريعة والعاجلة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51184" marR="51184" marT="0" marB="0">
                    <a:lnL w="12700" cap="flat" cmpd="sng" algn="ctr">
                      <a:solidFill>
                        <a:srgbClr val="A8D08D"/>
                      </a:solidFill>
                      <a:prstDash val="solid"/>
                      <a:round/>
                      <a:headEnd type="none" w="med" len="med"/>
                      <a:tailEnd type="none" w="med" len="med"/>
                    </a:lnL>
                    <a:lnR w="76200" cap="flat" cmpd="dbl" algn="ctr">
                      <a:solidFill>
                        <a:srgbClr val="000000"/>
                      </a:solidFill>
                      <a:prstDash val="solid"/>
                      <a:round/>
                      <a:headEnd type="none" w="med" len="med"/>
                      <a:tailEnd type="none" w="med" len="med"/>
                    </a:lnR>
                    <a:lnT w="76200" cap="flat" cmpd="dbl" algn="ctr">
                      <a:solidFill>
                        <a:srgbClr val="000000"/>
                      </a:solidFill>
                      <a:prstDash val="solid"/>
                      <a:round/>
                      <a:headEnd type="none" w="med" len="med"/>
                      <a:tailEnd type="none" w="med" len="med"/>
                    </a:lnT>
                    <a:lnB w="76200" cap="flat" cmpd="dbl"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4150011020"/>
                  </a:ext>
                </a:extLst>
              </a:tr>
            </a:tbl>
          </a:graphicData>
        </a:graphic>
      </p:graphicFrame>
    </p:spTree>
    <p:extLst>
      <p:ext uri="{BB962C8B-B14F-4D97-AF65-F5344CB8AC3E}">
        <p14:creationId xmlns:p14="http://schemas.microsoft.com/office/powerpoint/2010/main" val="446848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F8AB9DD-F042-C5D0-7ECD-811F9DB33108}"/>
              </a:ext>
            </a:extLst>
          </p:cNvPr>
          <p:cNvPicPr>
            <a:picLocks noChangeAspect="1"/>
          </p:cNvPicPr>
          <p:nvPr/>
        </p:nvPicPr>
        <p:blipFill rotWithShape="1">
          <a:blip r:embed="rId3"/>
          <a:srcRect l="19249" t="34388" r="44937" b="19500"/>
          <a:stretch/>
        </p:blipFill>
        <p:spPr>
          <a:xfrm>
            <a:off x="3340172" y="1685495"/>
            <a:ext cx="6037609" cy="4370412"/>
          </a:xfrm>
          <a:prstGeom prst="rect">
            <a:avLst/>
          </a:prstGeom>
        </p:spPr>
      </p:pic>
    </p:spTree>
    <p:extLst>
      <p:ext uri="{BB962C8B-B14F-4D97-AF65-F5344CB8AC3E}">
        <p14:creationId xmlns:p14="http://schemas.microsoft.com/office/powerpoint/2010/main" val="1762881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499739"/>
            <a:ext cx="6247632" cy="954107"/>
          </a:xfrm>
          <a:prstGeom prst="rect">
            <a:avLst/>
          </a:prstGeom>
          <a:noFill/>
        </p:spPr>
        <p:txBody>
          <a:bodyPr wrap="square" rtlCol="0">
            <a:spAutoFit/>
          </a:bodyPr>
          <a:lstStyle/>
          <a:p>
            <a:pPr algn="ct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قياس أداء باستخدام </a:t>
            </a:r>
            <a:r>
              <a:rPr lang="ar-SA" sz="2800" b="1" dirty="0">
                <a:solidFill>
                  <a:schemeClr val="bg1"/>
                </a:solidFill>
                <a:latin typeface="Times New Roman" panose="02020603050405020304" pitchFamily="18" charset="0"/>
                <a:cs typeface="Times New Roman" panose="02020603050405020304" pitchFamily="18" charset="0"/>
              </a:rPr>
              <a:t>	</a:t>
            </a:r>
            <a:endParaRPr lang="ar-EG" sz="2800"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hlinkClick r:id="rId2"/>
              </a:rPr>
              <a:t>https://</a:t>
            </a:r>
            <a:r>
              <a:rPr lang="en-US" sz="2800" b="1" dirty="0" err="1">
                <a:solidFill>
                  <a:schemeClr val="bg1"/>
                </a:solidFill>
                <a:latin typeface="Times New Roman" panose="02020603050405020304" pitchFamily="18" charset="0"/>
                <a:cs typeface="Times New Roman" panose="02020603050405020304" pitchFamily="18" charset="0"/>
                <a:hlinkClick r:id="rId2"/>
              </a:rPr>
              <a:t>www.social-searcher.com</a:t>
            </a:r>
            <a:r>
              <a:rPr lang="en-US" sz="2800" b="1" dirty="0">
                <a:solidFill>
                  <a:schemeClr val="bg1"/>
                </a:solidFill>
                <a:latin typeface="Times New Roman" panose="02020603050405020304" pitchFamily="18" charset="0"/>
                <a:cs typeface="Times New Roman" panose="02020603050405020304" pitchFamily="18" charset="0"/>
                <a:hlinkClick r:id="rId2"/>
              </a:rPr>
              <a: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C2B7FA4-8661-1E6F-B338-F61756C3E78D}"/>
              </a:ext>
            </a:extLst>
          </p:cNvPr>
          <p:cNvPicPr>
            <a:picLocks noChangeAspect="1"/>
          </p:cNvPicPr>
          <p:nvPr/>
        </p:nvPicPr>
        <p:blipFill rotWithShape="1">
          <a:blip r:embed="rId4"/>
          <a:srcRect l="41250" t="44628" r="22104" b="21744"/>
          <a:stretch/>
        </p:blipFill>
        <p:spPr>
          <a:xfrm>
            <a:off x="2452278" y="1790746"/>
            <a:ext cx="7208180" cy="3718875"/>
          </a:xfrm>
          <a:prstGeom prst="rect">
            <a:avLst/>
          </a:prstGeom>
        </p:spPr>
      </p:pic>
    </p:spTree>
    <p:extLst>
      <p:ext uri="{BB962C8B-B14F-4D97-AF65-F5344CB8AC3E}">
        <p14:creationId xmlns:p14="http://schemas.microsoft.com/office/powerpoint/2010/main" val="319731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مفهوم الإعلام الجديد، وخصائصه والتطورات التي صاحبت ظهور الإعلام الجديد.</a:t>
            </a:r>
          </a:p>
          <a:p>
            <a:pPr algn="ctr"/>
            <a:r>
              <a:rPr lang="ar-SA" dirty="0"/>
              <a:t>نبذة عن أدوات الإعلام الجديد التي يمكن توظيفها في مجال العلاقات العامة.</a:t>
            </a:r>
          </a:p>
          <a:p>
            <a:pPr algn="ctr"/>
            <a:r>
              <a:rPr lang="ar-SA" dirty="0"/>
              <a:t>الفرق بين وسائل الإعلام الجديد من حيث خطط النشر وأساليب ترويج المحتوى واستراتيجيات الاستهداف.</a:t>
            </a:r>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499739"/>
            <a:ext cx="6247632" cy="523220"/>
          </a:xfrm>
          <a:prstGeom prst="rect">
            <a:avLst/>
          </a:prstGeom>
          <a:noFill/>
        </p:spPr>
        <p:txBody>
          <a:bodyPr wrap="square" rtlCol="0">
            <a:spAutoFit/>
          </a:bodyPr>
          <a:lstStyle/>
          <a:p>
            <a:pPr algn="ct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الفصل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100EDF9-8C73-FF68-5C2A-3A415B75C113}"/>
              </a:ext>
            </a:extLst>
          </p:cNvPr>
          <p:cNvSpPr txBox="1"/>
          <p:nvPr/>
        </p:nvSpPr>
        <p:spPr>
          <a:xfrm>
            <a:off x="1814980" y="1950894"/>
            <a:ext cx="8417320" cy="4649927"/>
          </a:xfrm>
          <a:prstGeom prst="rect">
            <a:avLst/>
          </a:prstGeom>
          <a:noFill/>
        </p:spPr>
        <p:txBody>
          <a:bodyPr wrap="square" rtlCol="0">
            <a:spAutoFit/>
          </a:bodyPr>
          <a:lstStyle/>
          <a:p>
            <a:pPr algn="just" rtl="1">
              <a:lnSpc>
                <a:spcPct val="107000"/>
              </a:lnSpc>
              <a:spcAft>
                <a:spcPts val="800"/>
              </a:spcAft>
            </a:pPr>
            <a:r>
              <a:rPr lang="ar-JO"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تناول</a:t>
            </a:r>
            <a:r>
              <a:rPr lang="ar-EG" sz="2800" kern="0" dirty="0" err="1">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نا</a:t>
            </a:r>
            <a:r>
              <a:rPr lang="ar-JO"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خلال</a:t>
            </a:r>
            <a:r>
              <a:rPr lang="ar-JO"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 هذا الفصل:</a:t>
            </a:r>
            <a:endParaRPr lang="en-US" sz="20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tx2"/>
                </a:solidFill>
                <a:effectLst/>
                <a:latin typeface="Calibri" panose="020F0502020204030204" pitchFamily="34" charset="0"/>
                <a:ea typeface="Calibri" panose="020F0502020204030204" pitchFamily="34" charset="0"/>
                <a:cs typeface="Simplified Arabic" panose="02020603050405020304" pitchFamily="18" charset="-78"/>
              </a:rPr>
              <a:t>مفهوم الإعلام الجديد</a:t>
            </a:r>
            <a:r>
              <a:rPr lang="ar-EG" sz="2800" kern="0" dirty="0">
                <a:solidFill>
                  <a:schemeClr val="tx2"/>
                </a:solidFill>
                <a:effectLst/>
                <a:latin typeface="Calibri" panose="020F0502020204030204" pitchFamily="34" charset="0"/>
                <a:ea typeface="Calibri" panose="020F0502020204030204" pitchFamily="34" charset="0"/>
                <a:cs typeface="Simplified Arabic" panose="02020603050405020304" pitchFamily="18" charset="-78"/>
              </a:rPr>
              <a:t>، وخصائصه والتطورات التي صاحبت ظهور الإعلام الجديد.</a:t>
            </a:r>
          </a:p>
          <a:p>
            <a:pPr marL="342900" lvl="0" indent="-342900" algn="just" rtl="1">
              <a:lnSpc>
                <a:spcPct val="107000"/>
              </a:lnSpc>
              <a:spcAft>
                <a:spcPts val="800"/>
              </a:spcAft>
              <a:buSzPts val="1400"/>
              <a:buFont typeface="Simplified Arabic" panose="02020603050405020304" pitchFamily="18" charset="-78"/>
              <a:buAutoNum type="arabicPeriod"/>
            </a:pPr>
            <a:r>
              <a:rPr lang="ar-EG" sz="2800" kern="0" dirty="0">
                <a:solidFill>
                  <a:schemeClr val="tx2"/>
                </a:solidFill>
                <a:effectLst/>
                <a:latin typeface="Calibri" panose="020F0502020204030204" pitchFamily="34" charset="0"/>
                <a:ea typeface="Calibri" panose="020F0502020204030204" pitchFamily="34" charset="0"/>
                <a:cs typeface="Simplified Arabic" panose="02020603050405020304" pitchFamily="18" charset="-78"/>
              </a:rPr>
              <a:t>نبذة عن أدوات الإعلام الجديد التي يمكن توظيفها في مجال العلاقات العامة.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tx2"/>
                </a:solidFill>
                <a:effectLst/>
                <a:latin typeface="Calibri" panose="020F0502020204030204" pitchFamily="34" charset="0"/>
                <a:ea typeface="Calibri" panose="020F0502020204030204" pitchFamily="34" charset="0"/>
                <a:cs typeface="Simplified Arabic" panose="02020603050405020304" pitchFamily="18" charset="-78"/>
              </a:rPr>
              <a:t>الفرق بين وسائل الإعلام الجديد من حيث خطط النشر وأساليب ترويج المحتوى واستراتيجيات الاستهداف.</a:t>
            </a:r>
            <a:endParaRPr lang="en-US" sz="20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endParaRPr lang="en-US" sz="16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chemeClr val="tx2"/>
              </a:solidFill>
              <a:latin typeface="Times New Roman" panose="02020603050405020304" pitchFamily="18" charset="0"/>
              <a:cs typeface="Times New Roman" panose="02020603050405020304" pitchFamily="18" charset="0"/>
            </a:endParaRPr>
          </a:p>
          <a:p>
            <a:endParaRPr lang="en-US"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1568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TotalTime>
  <Words>2503</Words>
  <Application>Microsoft Office PowerPoint</Application>
  <PresentationFormat>Widescreen</PresentationFormat>
  <Paragraphs>266</Paragraphs>
  <Slides>44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22</cp:revision>
  <dcterms:created xsi:type="dcterms:W3CDTF">2023-04-29T09:08:23Z</dcterms:created>
  <dcterms:modified xsi:type="dcterms:W3CDTF">2023-10-06T02:06:37Z</dcterms:modified>
</cp:coreProperties>
</file>