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320" r:id="rId6"/>
    <p:sldId id="321" r:id="rId7"/>
    <p:sldId id="322" r:id="rId8"/>
    <p:sldId id="323" r:id="rId9"/>
    <p:sldId id="324" r:id="rId10"/>
    <p:sldId id="325" r:id="rId11"/>
    <p:sldId id="326" r:id="rId12"/>
    <p:sldId id="327" r:id="rId13"/>
    <p:sldId id="285" r:id="rId14"/>
    <p:sldId id="328" r:id="rId15"/>
    <p:sldId id="329" r:id="rId16"/>
    <p:sldId id="330" r:id="rId17"/>
    <p:sldId id="331" r:id="rId18"/>
    <p:sldId id="332" r:id="rId19"/>
    <p:sldId id="333" r:id="rId20"/>
    <p:sldId id="334" r:id="rId21"/>
    <p:sldId id="335" r:id="rId22"/>
    <p:sldId id="336" r:id="rId23"/>
    <p:sldId id="293" r:id="rId24"/>
    <p:sldId id="337" r:id="rId25"/>
    <p:sldId id="338" r:id="rId26"/>
    <p:sldId id="339" r:id="rId27"/>
    <p:sldId id="304" r:id="rId28"/>
    <p:sldId id="263" r:id="rId29"/>
  </p:sldIdLst>
  <p:sldSz cx="12192000" cy="6858000"/>
  <p:notesSz cx="6858000" cy="9144000"/>
  <p:embeddedFontLst>
    <p:embeddedFont>
      <p:font typeface="Sultan Medium" pitchFamily="2" charset="-78"/>
      <p:regular r:id="rId31"/>
    </p:embeddedFont>
    <p:embeddedFont>
      <p:font typeface="Tajawal Medium" charset="-78"/>
      <p:regular r:id="rId32"/>
      <p:bold r:id="rId33"/>
    </p:embeddedFont>
    <p:embeddedFont>
      <p:font typeface="Calibri" pitchFamily="34" charset="0"/>
      <p:regular r:id="rId34"/>
      <p:bold r:id="rId35"/>
      <p:italic r:id="rId36"/>
      <p:boldItalic r:id="rId37"/>
    </p:embeddedFont>
    <p:embeddedFont>
      <p:font typeface="Simplified Arabic" pitchFamily="18" charset="-78"/>
      <p:regular r:id="rId38"/>
      <p:bold r:id="rId39"/>
    </p:embeddedFont>
    <p:embeddedFont>
      <p:font typeface="Sultan bold" pitchFamily="2" charset="-78"/>
      <p:regular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7" roundtripDataSignature="AMtx7mhtqlSc01x902OJq0fLPgE7+S4e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p:scale>
          <a:sx n="75" d="100"/>
          <a:sy n="75" d="100"/>
        </p:scale>
        <p:origin x="-522"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59"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57" Type="http://customschemas.google.com/relationships/presentationmetadata" Target="meta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765874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9" name="Google Shape;11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3" name="Google Shape;15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1"/>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3"/>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3"/>
        <p:cNvGrpSpPr/>
        <p:nvPr/>
      </p:nvGrpSpPr>
      <p:grpSpPr>
        <a:xfrm>
          <a:off x="0" y="0"/>
          <a:ext cx="0" cy="0"/>
          <a:chOff x="0" y="0"/>
          <a:chExt cx="0" cy="0"/>
        </a:xfrm>
      </p:grpSpPr>
      <p:sp>
        <p:nvSpPr>
          <p:cNvPr id="24" name="Google Shape;24;p14"/>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
        <p:cNvGrpSpPr/>
        <p:nvPr/>
      </p:nvGrpSpPr>
      <p:grpSpPr>
        <a:xfrm>
          <a:off x="0" y="0"/>
          <a:ext cx="0" cy="0"/>
          <a:chOff x="0" y="0"/>
          <a:chExt cx="0" cy="0"/>
        </a:xfrm>
      </p:grpSpPr>
      <p:sp>
        <p:nvSpPr>
          <p:cNvPr id="26" name="Google Shape;26;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9" name="Google Shape;29;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4.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5.xml"/><Relationship Id="rId5" Type="http://schemas.openxmlformats.org/officeDocument/2006/relationships/image" Target="../media/image14.jpe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7" name="Google Shape;107;p1"/>
          <p:cNvSpPr txBox="1"/>
          <p:nvPr/>
        </p:nvSpPr>
        <p:spPr>
          <a:xfrm>
            <a:off x="6600686" y="3814575"/>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solidFill>
                  <a:srgbClr val="2D3956"/>
                </a:solidFill>
                <a:latin typeface="Tajawal Medium"/>
                <a:ea typeface="Tajawal Medium"/>
                <a:cs typeface="+mj-cs"/>
                <a:sym typeface="Tajawal Medium"/>
              </a:rPr>
              <a:t>Prepared by Dr. </a:t>
            </a:r>
            <a:r>
              <a:rPr lang="en-US" sz="2400" b="1" i="0" u="none" strike="noStrike" cap="none" dirty="0" smtClean="0">
                <a:solidFill>
                  <a:srgbClr val="2D3956"/>
                </a:solidFill>
                <a:latin typeface="Tajawal Medium"/>
                <a:ea typeface="Tajawal Medium"/>
                <a:cs typeface="+mj-cs"/>
                <a:sym typeface="Tajawal Medium"/>
              </a:rPr>
              <a:t>Galal Elmasry</a:t>
            </a:r>
            <a:endParaRPr b="1" dirty="0">
              <a:cs typeface="+mj-cs"/>
            </a:endParaRP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r>
              <a:rPr lang="ar-EG" sz="4400" dirty="0">
                <a:solidFill>
                  <a:srgbClr val="8E5A6D"/>
                </a:solidFill>
                <a:latin typeface="Tajawal Medium" panose="00000600000000000000" pitchFamily="2" charset="-78"/>
                <a:cs typeface="Sultan bold" pitchFamily="2" charset="-78"/>
              </a:rPr>
              <a:t>مبادئ الدراسات القانونية </a:t>
            </a:r>
            <a:endParaRPr lang="en-US" sz="4400" dirty="0">
              <a:solidFill>
                <a:srgbClr val="8E5A6D"/>
              </a:solidFill>
              <a:latin typeface="Tajawal Medium" panose="00000600000000000000" pitchFamily="2" charset="-78"/>
              <a:cs typeface="Sultan bold" pitchFamily="2" charset="-78"/>
            </a:endParaRPr>
          </a:p>
        </p:txBody>
      </p:sp>
      <p:sp>
        <p:nvSpPr>
          <p:cNvPr id="110" name="Google Shape;110;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2D3956"/>
                </a:solidFill>
                <a:latin typeface="Tajawal Medium"/>
                <a:ea typeface="Tajawal Medium"/>
                <a:cs typeface="Tajawal Medium"/>
                <a:sym typeface="Tajawal Medium"/>
              </a:rPr>
              <a:t>Lecture </a:t>
            </a:r>
            <a:r>
              <a:rPr lang="en-US" sz="2800" b="1" dirty="0" smtClean="0">
                <a:solidFill>
                  <a:srgbClr val="2D3956"/>
                </a:solidFill>
                <a:latin typeface="Tajawal Medium"/>
                <a:ea typeface="Tajawal Medium"/>
                <a:cs typeface="Tajawal Medium"/>
                <a:sym typeface="Tajawal Medium"/>
              </a:rPr>
              <a:t>2</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1"/>
          <p:cNvSpPr txBox="1"/>
          <p:nvPr/>
        </p:nvSpPr>
        <p:spPr>
          <a:xfrm>
            <a:off x="7081460" y="5327472"/>
            <a:ext cx="306045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LAW 612</a:t>
            </a:r>
            <a:endParaRPr dirty="0"/>
          </a:p>
          <a:p>
            <a:pPr marL="0" marR="0" lvl="0" indent="0" algn="l" rtl="0">
              <a:spcBef>
                <a:spcPts val="0"/>
              </a:spcBef>
              <a:spcAft>
                <a:spcPts val="0"/>
              </a:spcAft>
              <a:buNone/>
            </a:pPr>
            <a:r>
              <a:rPr lang="en-US" sz="2000" dirty="0" smtClean="0">
                <a:solidFill>
                  <a:srgbClr val="2D3956"/>
                </a:solidFill>
                <a:latin typeface="Tajawal Medium"/>
                <a:ea typeface="Tajawal Medium"/>
                <a:cs typeface="Tajawal Medium"/>
                <a:sym typeface="Tajawal Medium"/>
              </a:rPr>
              <a:t>Principles of legal study</a:t>
            </a:r>
            <a:endParaRPr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5"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05" y="1012491"/>
            <a:ext cx="2567608"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
          <p:cNvSpPr/>
          <p:nvPr/>
        </p:nvSpPr>
        <p:spPr>
          <a:xfrm rot="10800000" flipH="1">
            <a:off x="-1" y="-43544"/>
            <a:ext cx="12191999" cy="5816453"/>
          </a:xfrm>
          <a:prstGeom prst="round1Rect">
            <a:avLst>
              <a:gd name="adj" fmla="val 32222"/>
            </a:avLst>
          </a:prstGeom>
          <a:gradFill>
            <a:gsLst>
              <a:gs pos="0">
                <a:srgbClr val="54313E"/>
              </a:gs>
              <a:gs pos="50000">
                <a:srgbClr val="79475A"/>
              </a:gs>
              <a:gs pos="100000">
                <a:srgbClr val="91566B"/>
              </a:gs>
            </a:gsLst>
            <a:lin ang="81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22" name="Google Shape;122;p2"/>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803"/>
            </a:srgbClr>
          </a:solidFill>
          <a:ln>
            <a:noFill/>
          </a:ln>
        </p:spPr>
      </p:pic>
      <p:sp>
        <p:nvSpPr>
          <p:cNvPr id="123" name="Google Shape;123;p2"/>
          <p:cNvSpPr txBox="1"/>
          <p:nvPr/>
        </p:nvSpPr>
        <p:spPr>
          <a:xfrm>
            <a:off x="6159437" y="2708920"/>
            <a:ext cx="4703532" cy="769401"/>
          </a:xfrm>
          <a:prstGeom prst="rect">
            <a:avLst/>
          </a:prstGeom>
          <a:noFill/>
          <a:ln>
            <a:noFill/>
          </a:ln>
        </p:spPr>
        <p:txBody>
          <a:bodyPr spcFirstLastPara="1" wrap="square" lIns="91425" tIns="45700" rIns="91425" bIns="45700" anchor="t" anchorCtr="0">
            <a:spAutoFit/>
          </a:bodyPr>
          <a:lstStyle/>
          <a:p>
            <a:r>
              <a:rPr lang="ar-EG" sz="4400" dirty="0">
                <a:solidFill>
                  <a:schemeClr val="bg1"/>
                </a:solidFill>
                <a:latin typeface="Tajawal Medium" panose="00000600000000000000" pitchFamily="2" charset="-78"/>
                <a:cs typeface="Sultan bold" pitchFamily="2" charset="-78"/>
              </a:rPr>
              <a:t>مبادئ الدراسات القانونية </a:t>
            </a:r>
            <a:endParaRPr lang="en-US" sz="4400" dirty="0">
              <a:solidFill>
                <a:schemeClr val="bg1"/>
              </a:solidFill>
              <a:latin typeface="Tajawal Medium" panose="00000600000000000000" pitchFamily="2" charset="-78"/>
              <a:cs typeface="Sultan bold" pitchFamily="2" charset="-78"/>
            </a:endParaRPr>
          </a:p>
        </p:txBody>
      </p:sp>
      <p:sp>
        <p:nvSpPr>
          <p:cNvPr id="124" name="Google Shape;124;p2"/>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rgbClr val="669BBC"/>
                </a:solidFill>
                <a:latin typeface="Tajawal Medium"/>
                <a:ea typeface="Tajawal Medium"/>
                <a:cs typeface="Tajawal Medium"/>
                <a:sym typeface="Tajawal Medium"/>
              </a:rPr>
              <a:t>Lecture </a:t>
            </a:r>
            <a:r>
              <a:rPr lang="en-US" sz="2800" b="1" dirty="0" smtClean="0">
                <a:solidFill>
                  <a:srgbClr val="669BBC"/>
                </a:solidFill>
                <a:latin typeface="Tajawal Medium"/>
                <a:ea typeface="Tajawal Medium"/>
                <a:cs typeface="Tajawal Medium"/>
                <a:sym typeface="Tajawal Medium"/>
              </a:rPr>
              <a:t>2</a:t>
            </a:r>
            <a:endParaRPr dirty="0"/>
          </a:p>
        </p:txBody>
      </p:sp>
      <p:sp>
        <p:nvSpPr>
          <p:cNvPr id="125" name="Google Shape;125;p2"/>
          <p:cNvSpPr txBox="1"/>
          <p:nvPr/>
        </p:nvSpPr>
        <p:spPr>
          <a:xfrm>
            <a:off x="6440948" y="4778583"/>
            <a:ext cx="3060453" cy="707846"/>
          </a:xfrm>
          <a:prstGeom prst="rect">
            <a:avLst/>
          </a:prstGeom>
          <a:noFill/>
          <a:ln>
            <a:noFill/>
          </a:ln>
        </p:spPr>
        <p:txBody>
          <a:bodyPr spcFirstLastPara="1" wrap="square" lIns="91425" tIns="45700" rIns="91425" bIns="45700" anchor="t" anchorCtr="0">
            <a:spAutoFit/>
          </a:bodyPr>
          <a:lstStyle/>
          <a:p>
            <a:pPr lvl="0"/>
            <a:r>
              <a:rPr lang="en-US" sz="2000" dirty="0">
                <a:solidFill>
                  <a:srgbClr val="FAC748"/>
                </a:solidFill>
                <a:latin typeface="Tajawal Medium"/>
                <a:ea typeface="Tajawal Medium"/>
                <a:cs typeface="Tajawal Medium"/>
                <a:sym typeface="Tajawal Medium"/>
              </a:rPr>
              <a:t>LAW 612</a:t>
            </a:r>
          </a:p>
          <a:p>
            <a:pPr lvl="0"/>
            <a:r>
              <a:rPr lang="en-US" sz="2000" dirty="0">
                <a:solidFill>
                  <a:srgbClr val="FAC748"/>
                </a:solidFill>
                <a:latin typeface="Tajawal Medium"/>
                <a:ea typeface="Tajawal Medium"/>
                <a:cs typeface="Tajawal Medium"/>
                <a:sym typeface="Tajawal Medium"/>
              </a:rPr>
              <a:t>Principles of legal </a:t>
            </a:r>
            <a:r>
              <a:rPr lang="en-US" sz="2000" dirty="0" smtClean="0">
                <a:solidFill>
                  <a:srgbClr val="FAC748"/>
                </a:solidFill>
                <a:latin typeface="Tajawal Medium"/>
                <a:ea typeface="Tajawal Medium"/>
                <a:cs typeface="Tajawal Medium"/>
                <a:sym typeface="Tajawal Medium"/>
              </a:rPr>
              <a:t>study</a:t>
            </a:r>
            <a:endParaRPr lang="en-US" sz="2000" dirty="0">
              <a:solidFill>
                <a:srgbClr val="FAC748"/>
              </a:solidFill>
              <a:latin typeface="Tajawal Medium"/>
              <a:ea typeface="Tajawal Medium"/>
              <a:cs typeface="Tajawal Medium"/>
              <a:sym typeface="Tajawal Medium"/>
            </a:endParaRPr>
          </a:p>
        </p:txBody>
      </p:sp>
      <p:sp>
        <p:nvSpPr>
          <p:cNvPr id="126" name="Google Shape;126;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2D3956"/>
                </a:solidFill>
                <a:latin typeface="Tajawal Medium"/>
                <a:ea typeface="Tajawal Medium"/>
                <a:cs typeface="Tajawal Medium"/>
                <a:sym typeface="Tajawal Medium"/>
              </a:rPr>
              <a:t>Dr. </a:t>
            </a:r>
            <a:r>
              <a:rPr lang="en-US" sz="2800" b="1" dirty="0" smtClean="0">
                <a:solidFill>
                  <a:srgbClr val="2D3956"/>
                </a:solidFill>
                <a:latin typeface="Tajawal Medium"/>
                <a:ea typeface="Tajawal Medium"/>
                <a:cs typeface="Tajawal Medium"/>
                <a:sym typeface="Tajawal Medium"/>
              </a:rPr>
              <a:t>Galal Elmasry</a:t>
            </a:r>
            <a:endParaRPr dirty="0"/>
          </a:p>
        </p:txBody>
      </p:sp>
      <p:sp>
        <p:nvSpPr>
          <p:cNvPr id="127" name="Google Shape;127;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D3956"/>
                </a:solidFill>
                <a:latin typeface="Tajawal Medium"/>
                <a:ea typeface="Tajawal Medium"/>
                <a:cs typeface="Tajawal Medium"/>
                <a:sym typeface="Tajawal Medium"/>
              </a:rPr>
              <a:t>Prepared by</a:t>
            </a:r>
            <a:endParaRPr dirty="0"/>
          </a:p>
        </p:txBody>
      </p:sp>
      <p:pic>
        <p:nvPicPr>
          <p:cNvPr id="128" name="Google Shape;128;p2"/>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129" name="Google Shape;129;p2"/>
          <p:cNvPicPr preferRelativeResize="0"/>
          <p:nvPr/>
        </p:nvPicPr>
        <p:blipFill rotWithShape="1">
          <a:blip r:embed="rId5">
            <a:alphaModFix/>
          </a:blip>
          <a:srcRect/>
          <a:stretch/>
        </p:blipFill>
        <p:spPr>
          <a:xfrm>
            <a:off x="313679" y="372325"/>
            <a:ext cx="2457656" cy="670874"/>
          </a:xfrm>
          <a:prstGeom prst="rect">
            <a:avLst/>
          </a:prstGeom>
          <a:noFill/>
          <a:ln>
            <a:noFill/>
          </a:ln>
        </p:spPr>
      </p:pic>
      <p:pic>
        <p:nvPicPr>
          <p:cNvPr id="130" name="Google Shape;130;p2"/>
          <p:cNvPicPr preferRelativeResize="0"/>
          <p:nvPr/>
        </p:nvPicPr>
        <p:blipFill rotWithShape="1">
          <a:blip r:embed="rId6">
            <a:alphaModFix/>
          </a:blip>
          <a:srcRect/>
          <a:stretch/>
        </p:blipFill>
        <p:spPr>
          <a:xfrm>
            <a:off x="9175057" y="248508"/>
            <a:ext cx="2649477" cy="1166001"/>
          </a:xfrm>
          <a:prstGeom prst="rect">
            <a:avLst/>
          </a:prstGeom>
          <a:noFill/>
          <a:ln>
            <a:noFill/>
          </a:ln>
        </p:spPr>
      </p:pic>
      <p:pic>
        <p:nvPicPr>
          <p:cNvPr id="4099"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180" y="1068599"/>
            <a:ext cx="2571750" cy="257175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37" name="Google Shape;137;p3"/>
          <p:cNvPicPr preferRelativeResize="0">
            <a:picLocks noGrp="1"/>
          </p:cNvPicPr>
          <p:nvPr>
            <p:ph type="pic" idx="2"/>
          </p:nvPr>
        </p:nvPicPr>
        <p:blipFill rotWithShape="1">
          <a:blip r:embed="rId3">
            <a:alphaModFix/>
          </a:blip>
          <a:srcRect t="8679" b="8678"/>
          <a:stretch/>
        </p:blipFill>
        <p:spPr>
          <a:xfrm>
            <a:off x="407368" y="1123950"/>
            <a:ext cx="10945216" cy="4610100"/>
          </a:xfrm>
          <a:prstGeom prst="rect">
            <a:avLst/>
          </a:prstGeom>
          <a:solidFill>
            <a:srgbClr val="D8D8D8">
              <a:alpha val="49803"/>
            </a:srgbClr>
          </a:solidFill>
          <a:ln>
            <a:noFill/>
          </a:ln>
        </p:spPr>
      </p:pic>
      <p:sp>
        <p:nvSpPr>
          <p:cNvPr id="138" name="Google Shape;138;p3"/>
          <p:cNvSpPr/>
          <p:nvPr/>
        </p:nvSpPr>
        <p:spPr>
          <a:xfrm>
            <a:off x="4951095" y="1117694"/>
            <a:ext cx="1116793" cy="962568"/>
          </a:xfrm>
          <a:prstGeom prst="rect">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100" dirty="0">
              <a:solidFill>
                <a:schemeClr val="lt1"/>
              </a:solidFill>
              <a:latin typeface="Calibri"/>
              <a:ea typeface="Calibri"/>
              <a:cs typeface="Calibri"/>
              <a:sym typeface="Calibri"/>
            </a:endParaRPr>
          </a:p>
        </p:txBody>
      </p:sp>
      <p:sp>
        <p:nvSpPr>
          <p:cNvPr id="142" name="Google Shape;142;p3"/>
          <p:cNvSpPr/>
          <p:nvPr/>
        </p:nvSpPr>
        <p:spPr>
          <a:xfrm>
            <a:off x="2626179" y="500900"/>
            <a:ext cx="9565822"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4" name="Google Shape;144;p3"/>
          <p:cNvSpPr/>
          <p:nvPr/>
        </p:nvSpPr>
        <p:spPr>
          <a:xfrm>
            <a:off x="3830121" y="2980393"/>
            <a:ext cx="7483625" cy="1384954"/>
          </a:xfrm>
          <a:prstGeom prst="rect">
            <a:avLst/>
          </a:prstGeom>
          <a:noFill/>
          <a:ln>
            <a:noFill/>
          </a:ln>
        </p:spPr>
        <p:txBody>
          <a:bodyPr spcFirstLastPara="1" wrap="square" lIns="91425" tIns="45700" rIns="91425" bIns="45700" anchor="t" anchorCtr="0">
            <a:spAutoFit/>
          </a:bodyPr>
          <a:lstStyle/>
          <a:p>
            <a:pPr algn="r"/>
            <a:r>
              <a:rPr lang="ar-EG" sz="2800" u="sng" dirty="0" smtClean="0">
                <a:cs typeface="Sultan bold" pitchFamily="2" charset="-78"/>
              </a:rPr>
              <a:t>أهم النقاط الأساسية للمحاضرة: </a:t>
            </a:r>
          </a:p>
          <a:p>
            <a:pPr algn="r"/>
            <a:r>
              <a:rPr lang="ar-EG" sz="2800" dirty="0" smtClean="0">
                <a:cs typeface="Sultan bold" pitchFamily="2" charset="-78"/>
              </a:rPr>
              <a:t> 1- </a:t>
            </a:r>
            <a:r>
              <a:rPr lang="ar-EG" sz="2800" dirty="0">
                <a:cs typeface="Sultan bold" pitchFamily="2" charset="-78"/>
              </a:rPr>
              <a:t>التمييز بين القانون وغيره من القواعد </a:t>
            </a:r>
            <a:r>
              <a:rPr lang="ar-EG" sz="2800" dirty="0" smtClean="0">
                <a:cs typeface="Sultan bold" pitchFamily="2" charset="-78"/>
              </a:rPr>
              <a:t>الاجتماعية.</a:t>
            </a:r>
            <a:endParaRPr lang="en-US" sz="2800" dirty="0">
              <a:cs typeface="Sultan bold" pitchFamily="2" charset="-78"/>
            </a:endParaRPr>
          </a:p>
          <a:p>
            <a:pPr algn="r"/>
            <a:r>
              <a:rPr lang="ar-EG" sz="2800" dirty="0">
                <a:cs typeface="Sultan bold" pitchFamily="2" charset="-78"/>
              </a:rPr>
              <a:t>2- علاقة القانون بالعلوم الاجتماعية </a:t>
            </a:r>
            <a:r>
              <a:rPr lang="ar-EG" sz="2800" dirty="0" smtClean="0">
                <a:cs typeface="Sultan bold" pitchFamily="2" charset="-78"/>
              </a:rPr>
              <a:t>الأخرى.</a:t>
            </a:r>
          </a:p>
        </p:txBody>
      </p:sp>
      <p:sp>
        <p:nvSpPr>
          <p:cNvPr id="145" name="Google Shape;145;p3"/>
          <p:cNvSpPr txBox="1"/>
          <p:nvPr/>
        </p:nvSpPr>
        <p:spPr>
          <a:xfrm>
            <a:off x="6122194" y="1231104"/>
            <a:ext cx="5191552" cy="1077178"/>
          </a:xfrm>
          <a:prstGeom prst="rect">
            <a:avLst/>
          </a:prstGeom>
          <a:noFill/>
          <a:ln>
            <a:noFill/>
          </a:ln>
        </p:spPr>
        <p:txBody>
          <a:bodyPr spcFirstLastPara="1" wrap="square" lIns="91425" tIns="45700" rIns="91425" bIns="45700" anchor="t" anchorCtr="0">
            <a:spAutoFit/>
          </a:bodyPr>
          <a:lstStyle/>
          <a:p>
            <a:pPr lvl="0" algn="ctr" rtl="1"/>
            <a:r>
              <a:rPr lang="ar-EG" sz="3200" dirty="0">
                <a:solidFill>
                  <a:srgbClr val="8E5A6D"/>
                </a:solidFill>
                <a:latin typeface="Tajawal Medium"/>
                <a:cs typeface="Sultan Medium" pitchFamily="2" charset="-78"/>
                <a:sym typeface="Tajawal Medium"/>
              </a:rPr>
              <a:t>تمييز القانون عن القواعد والعلوم الاجتماعية الأخرى</a:t>
            </a:r>
            <a:endParaRPr dirty="0">
              <a:cs typeface="Sultan Medium" pitchFamily="2" charset="-78"/>
            </a:endParaRPr>
          </a:p>
        </p:txBody>
      </p:sp>
      <p:sp>
        <p:nvSpPr>
          <p:cNvPr id="146" name="Google Shape;146;p3"/>
          <p:cNvSpPr txBox="1"/>
          <p:nvPr/>
        </p:nvSpPr>
        <p:spPr>
          <a:xfrm>
            <a:off x="4861647" y="1099498"/>
            <a:ext cx="126054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600" dirty="0" smtClean="0">
                <a:solidFill>
                  <a:schemeClr val="lt1"/>
                </a:solidFill>
                <a:latin typeface="Tajawal Medium"/>
                <a:cs typeface="Tajawal Medium"/>
                <a:sym typeface="Tajawal Medium"/>
              </a:rPr>
              <a:t>المحاضرة</a:t>
            </a:r>
            <a:endParaRPr dirty="0"/>
          </a:p>
        </p:txBody>
      </p:sp>
      <p:sp>
        <p:nvSpPr>
          <p:cNvPr id="147" name="Google Shape;147;p3"/>
          <p:cNvSpPr txBox="1"/>
          <p:nvPr/>
        </p:nvSpPr>
        <p:spPr>
          <a:xfrm>
            <a:off x="5056021" y="1354195"/>
            <a:ext cx="942618"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800" b="1" dirty="0" smtClean="0">
                <a:solidFill>
                  <a:srgbClr val="8E5A6D"/>
                </a:solidFill>
                <a:latin typeface="Tajawal Medium"/>
                <a:ea typeface="Tajawal Medium"/>
                <a:cs typeface="Tajawal Medium"/>
                <a:sym typeface="Tajawal Medium"/>
              </a:rPr>
              <a:t>02</a:t>
            </a:r>
            <a:endParaRPr sz="1400" b="1" dirty="0">
              <a:solidFill>
                <a:srgbClr val="8E5A6D"/>
              </a:solidFill>
              <a:latin typeface="Tajawal Medium"/>
              <a:ea typeface="Tajawal Medium"/>
              <a:cs typeface="Tajawal Medium"/>
              <a:sym typeface="Tajawal Medium"/>
            </a:endParaRPr>
          </a:p>
        </p:txBody>
      </p:sp>
      <p:pic>
        <p:nvPicPr>
          <p:cNvPr id="148" name="Google Shape;148;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49" name="Google Shape;149;p3"/>
          <p:cNvPicPr preferRelativeResize="0"/>
          <p:nvPr/>
        </p:nvPicPr>
        <p:blipFill rotWithShape="1">
          <a:blip r:embed="rId6">
            <a:alphaModFix/>
          </a:blip>
          <a:srcRect/>
          <a:stretch/>
        </p:blipFill>
        <p:spPr>
          <a:xfrm>
            <a:off x="9923145" y="6311380"/>
            <a:ext cx="1879649" cy="309233"/>
          </a:xfrm>
          <a:prstGeom prst="rect">
            <a:avLst/>
          </a:prstGeom>
          <a:noFill/>
          <a:ln>
            <a:noFill/>
          </a:ln>
        </p:spPr>
      </p:pic>
      <p:pic>
        <p:nvPicPr>
          <p:cNvPr id="102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9376" y="1229433"/>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36"/>
                                        </p:tgtEl>
                                        <p:attrNameLst>
                                          <p:attrName>style.visibility</p:attrName>
                                        </p:attrNameLst>
                                      </p:cBhvr>
                                      <p:to>
                                        <p:strVal val="visible"/>
                                      </p:to>
                                    </p:set>
                                    <p:animEffect transition="in" filter="fade">
                                      <p:cBhvr>
                                        <p:cTn id="7" dur="500"/>
                                        <p:tgtEl>
                                          <p:spTgt spid="136"/>
                                        </p:tgtEl>
                                      </p:cBhvr>
                                    </p:animEffect>
                                  </p:childTnLst>
                                </p:cTn>
                              </p:par>
                              <p:par>
                                <p:cTn id="8" presetID="10" presetClass="entr" presetSubtype="0" fill="hold" nodeType="withEffect">
                                  <p:stCondLst>
                                    <p:cond delay="250"/>
                                  </p:stCondLst>
                                  <p:childTnLst>
                                    <p:set>
                                      <p:cBhvr>
                                        <p:cTn id="9" dur="1" fill="hold">
                                          <p:stCondLst>
                                            <p:cond delay="0"/>
                                          </p:stCondLst>
                                        </p:cTn>
                                        <p:tgtEl>
                                          <p:spTgt spid="135"/>
                                        </p:tgtEl>
                                        <p:attrNameLst>
                                          <p:attrName>style.visibility</p:attrName>
                                        </p:attrNameLst>
                                      </p:cBhvr>
                                      <p:to>
                                        <p:strVal val="visible"/>
                                      </p:to>
                                    </p:set>
                                    <p:animEffect transition="in" filter="fade">
                                      <p:cBhvr>
                                        <p:cTn id="10"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816429"/>
          </a:xfrm>
          <a:prstGeom prst="rect">
            <a:avLst/>
          </a:prstGeom>
        </p:spPr>
        <p:txBody>
          <a:bodyPr wrap="square">
            <a:spAutoFit/>
          </a:bodyPr>
          <a:lstStyle/>
          <a:p>
            <a:pPr marL="342900" indent="-342900" algn="just" rtl="1">
              <a:buFont typeface="Wingdings" pitchFamily="2" charset="2"/>
              <a:buChar char="§"/>
            </a:pPr>
            <a:r>
              <a:rPr lang="ar-EG" sz="2200" dirty="0">
                <a:latin typeface="Simplified Arabic" pitchFamily="18" charset="-78"/>
                <a:cs typeface="+mn-cs"/>
              </a:rPr>
              <a:t>قد تختلط القواعد القانونية، أو تتشابه مع غيرها من القواعد الأخرى التي تنظم سلوك الأفراد داخل المجتمع بما في ذلك قواعد الدين والخلاق والمجاملات، </a:t>
            </a:r>
            <a:r>
              <a:rPr lang="ar-EG" sz="2200" b="1" dirty="0">
                <a:latin typeface="Simplified Arabic" pitchFamily="18" charset="-78"/>
                <a:cs typeface="+mn-cs"/>
              </a:rPr>
              <a:t>ولذا، يثور التساؤل عن معيار التمييز بين القواعد القانونية، وبين غيرها من القواعد الاجتماعية الأخرى خصوصاً أنها جميعاً قواعد عامة ملزمة </a:t>
            </a:r>
            <a:r>
              <a:rPr lang="ar-EG" sz="2200" b="1" dirty="0" smtClean="0">
                <a:latin typeface="Simplified Arabic" pitchFamily="18" charset="-78"/>
                <a:cs typeface="+mn-cs"/>
              </a:rPr>
              <a:t>للأفراد؟.</a:t>
            </a:r>
          </a:p>
          <a:p>
            <a:pPr algn="just" rtl="1"/>
            <a:r>
              <a:rPr lang="ar-EG" sz="2200" b="1" u="sng" dirty="0">
                <a:latin typeface="Simplified Arabic" pitchFamily="18" charset="-78"/>
                <a:cs typeface="+mn-cs"/>
              </a:rPr>
              <a:t>وفيما يلي تميز بين القواعد القانونية وقواعد المجاملات والتقاليد، ثم بين القواعد القانونية والدين، وأخيراً بين القواعد القانونية </a:t>
            </a:r>
            <a:r>
              <a:rPr lang="ar-EG" sz="2200" b="1" u="sng" dirty="0" smtClean="0">
                <a:latin typeface="Simplified Arabic" pitchFamily="18" charset="-78"/>
                <a:cs typeface="+mn-cs"/>
              </a:rPr>
              <a:t>والأخلاق: </a:t>
            </a:r>
            <a:endParaRPr lang="ar-EG" sz="2200" b="1" u="sng" dirty="0">
              <a:latin typeface="Simplified Arabic" pitchFamily="18" charset="-78"/>
              <a:cs typeface="+mn-cs"/>
            </a:endParaRPr>
          </a:p>
          <a:p>
            <a:pPr algn="just" rtl="1"/>
            <a:r>
              <a:rPr lang="ar-EG" sz="2200" b="1" u="sng" dirty="0">
                <a:latin typeface="Simplified Arabic" pitchFamily="18" charset="-78"/>
                <a:cs typeface="+mn-cs"/>
              </a:rPr>
              <a:t>أولاً: القواعد القانونية وقواعد المجاملات والتقاليد: </a:t>
            </a:r>
            <a:endParaRPr lang="ar-EG" sz="2200" b="1" u="sng" dirty="0" smtClean="0">
              <a:latin typeface="Simplified Arabic" pitchFamily="18" charset="-78"/>
              <a:cs typeface="+mn-cs"/>
            </a:endParaRPr>
          </a:p>
          <a:p>
            <a:pPr marL="342900" indent="-342900" algn="just" rtl="1">
              <a:buFont typeface="Wingdings" pitchFamily="2" charset="2"/>
              <a:buChar char="§"/>
            </a:pPr>
            <a:r>
              <a:rPr lang="ar-EG" sz="2200" dirty="0">
                <a:latin typeface="Simplified Arabic" pitchFamily="18" charset="-78"/>
                <a:cs typeface="+mn-cs"/>
              </a:rPr>
              <a:t>قواعد المجاملات والتقاليد، مبادئ سلوكية يراعيها الناس في علاقاتهم اليومية ويعتبرونها ملزمة بما في ذلك التهنئة في المناسبات السعيدة والعزاء في الموت والكوارث، وما جرى عليه الناس في شأن الملبس، والمظهر في المناسبات المختلفة. </a:t>
            </a:r>
            <a:endParaRPr lang="ar-EG" sz="2200" dirty="0" smtClean="0">
              <a:latin typeface="Simplified Arabic" pitchFamily="18" charset="-78"/>
              <a:cs typeface="+mn-cs"/>
            </a:endParaRPr>
          </a:p>
          <a:p>
            <a:pPr algn="just" rtl="1"/>
            <a:r>
              <a:rPr lang="ar-EG" sz="2200" dirty="0">
                <a:latin typeface="Simplified Arabic" pitchFamily="18" charset="-78"/>
                <a:cs typeface="+mn-cs"/>
              </a:rPr>
              <a:t>والقواعد المذكورة تختلف عن القواعد القانونية في مسألتين: </a:t>
            </a:r>
          </a:p>
          <a:p>
            <a:pPr marL="342900" indent="-342900" algn="just" rtl="1">
              <a:buFont typeface="Wingdings" pitchFamily="2" charset="2"/>
              <a:buChar char="§"/>
            </a:pPr>
            <a:r>
              <a:rPr lang="ar-EG" sz="2200" b="1" u="sng" dirty="0" smtClean="0">
                <a:latin typeface="Simplified Arabic" pitchFamily="18" charset="-78"/>
                <a:cs typeface="+mn-cs"/>
              </a:rPr>
              <a:t>المسألة الأولى</a:t>
            </a:r>
            <a:r>
              <a:rPr lang="ar-EG" sz="2200" b="1" u="sng" dirty="0">
                <a:latin typeface="Simplified Arabic" pitchFamily="18" charset="-78"/>
                <a:cs typeface="+mn-cs"/>
              </a:rPr>
              <a:t>: </a:t>
            </a:r>
            <a:r>
              <a:rPr lang="ar-EG" sz="2200" dirty="0">
                <a:latin typeface="Simplified Arabic" pitchFamily="18" charset="-78"/>
                <a:cs typeface="+mn-cs"/>
              </a:rPr>
              <a:t>أنها غير </a:t>
            </a:r>
            <a:r>
              <a:rPr lang="ar-EG" sz="2200" dirty="0" smtClean="0">
                <a:latin typeface="Simplified Arabic" pitchFamily="18" charset="-78"/>
                <a:cs typeface="+mn-cs"/>
              </a:rPr>
              <a:t>محددة</a:t>
            </a:r>
            <a:r>
              <a:rPr lang="ar-EG" sz="2200" dirty="0">
                <a:latin typeface="Simplified Arabic" pitchFamily="18" charset="-78"/>
                <a:cs typeface="+mn-cs"/>
              </a:rPr>
              <a:t>، وغير منضبطة في حين أو القواعد القانونية محددة. </a:t>
            </a:r>
          </a:p>
          <a:p>
            <a:pPr algn="just" rtl="1"/>
            <a:endParaRPr lang="ar-EG" sz="2200" b="1"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816429"/>
          </a:xfrm>
          <a:prstGeom prst="rect">
            <a:avLst/>
          </a:prstGeom>
        </p:spPr>
        <p:txBody>
          <a:bodyPr wrap="square">
            <a:spAutoFit/>
          </a:bodyPr>
          <a:lstStyle/>
          <a:p>
            <a:pPr marL="342900" indent="-342900" algn="just" rtl="1">
              <a:buFont typeface="Wingdings" pitchFamily="2" charset="2"/>
              <a:buChar char="§"/>
            </a:pPr>
            <a:r>
              <a:rPr lang="ar-EG" sz="2200" b="1" u="sng" dirty="0">
                <a:latin typeface="Simplified Arabic" pitchFamily="18" charset="-78"/>
                <a:cs typeface="+mn-cs"/>
              </a:rPr>
              <a:t>والمسألة الثانية: </a:t>
            </a:r>
            <a:r>
              <a:rPr lang="ar-EG" sz="2200" dirty="0">
                <a:latin typeface="Simplified Arabic" pitchFamily="18" charset="-78"/>
                <a:cs typeface="+mn-cs"/>
              </a:rPr>
              <a:t>إن الخروج عن قواعد المجاملات أو التقاليد لا يترتب عليه جزاء مادي ومنظم توقعه سلطة مختصة كما هو الحال في شأن القواعد القانونية. </a:t>
            </a:r>
            <a:r>
              <a:rPr lang="ar-EG" sz="2200" b="1" dirty="0">
                <a:latin typeface="Simplified Arabic" pitchFamily="18" charset="-78"/>
                <a:cs typeface="+mn-cs"/>
              </a:rPr>
              <a:t>وإن كان الخروج عليها، مع ذلك يترتب الاستنكار والازدراء وهو جزاء معنوي لا يرقى إلى مرتبة الجزاء المادي المحدد لمخالفة القواعد القانونية</a:t>
            </a:r>
            <a:r>
              <a:rPr lang="ar-EG" sz="2200" dirty="0">
                <a:latin typeface="Simplified Arabic" pitchFamily="18" charset="-78"/>
                <a:cs typeface="+mn-cs"/>
              </a:rPr>
              <a:t>، </a:t>
            </a:r>
            <a:r>
              <a:rPr lang="ar-EG" sz="2200" b="1" dirty="0">
                <a:latin typeface="Simplified Arabic" pitchFamily="18" charset="-78"/>
                <a:cs typeface="+mn-cs"/>
              </a:rPr>
              <a:t>وتفسير ذلك </a:t>
            </a:r>
            <a:r>
              <a:rPr lang="ar-EG" sz="2200" dirty="0">
                <a:latin typeface="Simplified Arabic" pitchFamily="18" charset="-78"/>
                <a:cs typeface="+mn-cs"/>
              </a:rPr>
              <a:t>أن القانون نشأ لتحقيق مصلحة أساسية في تحقيق النظام والاستقرار داخل المجتمع، </a:t>
            </a:r>
            <a:r>
              <a:rPr lang="ar-EG" sz="2200" u="sng" dirty="0">
                <a:effectLst>
                  <a:outerShdw blurRad="38100" dist="38100" dir="2700000" algn="tl">
                    <a:srgbClr val="000000">
                      <a:alpha val="43137"/>
                    </a:srgbClr>
                  </a:outerShdw>
                </a:effectLst>
                <a:latin typeface="Simplified Arabic" pitchFamily="18" charset="-78"/>
                <a:cs typeface="+mn-cs"/>
              </a:rPr>
              <a:t>لذا، </a:t>
            </a:r>
            <a:r>
              <a:rPr lang="ar-EG" sz="2200" dirty="0">
                <a:latin typeface="Simplified Arabic" pitchFamily="18" charset="-78"/>
                <a:cs typeface="+mn-cs"/>
              </a:rPr>
              <a:t>يبدو جزاء مخالفة قواعد شديد القسوة يتناسب وأهمية المصلحة المقصودة، بعكس الحال في شأن قواعد المجاملات والتقاليد فقد نشات لتأكيد الشعور العام بالجماعة بالتعاون، أو التضامن، لذا لا يستحق الخروج عليها توقيع جزاء مادي، ومنظم. </a:t>
            </a:r>
            <a:endParaRPr lang="ar-EG" sz="2200" dirty="0" smtClean="0">
              <a:latin typeface="Simplified Arabic" pitchFamily="18" charset="-78"/>
              <a:cs typeface="+mn-cs"/>
            </a:endParaRPr>
          </a:p>
          <a:p>
            <a:pPr marL="342900" indent="-342900" algn="just" rtl="1">
              <a:buFont typeface="Wingdings" pitchFamily="2" charset="2"/>
              <a:buChar char="§"/>
            </a:pPr>
            <a:r>
              <a:rPr lang="ar-EG" sz="2200" b="1" dirty="0">
                <a:latin typeface="Simplified Arabic" pitchFamily="18" charset="-78"/>
                <a:cs typeface="+mn-cs"/>
              </a:rPr>
              <a:t>ومع ذلك فإن قواعد المجاملات والتقاليد قد ترقى إلى مرتبة القواعد القانونية</a:t>
            </a:r>
            <a:r>
              <a:rPr lang="ar-EG" sz="2200" dirty="0">
                <a:latin typeface="Simplified Arabic" pitchFamily="18" charset="-78"/>
                <a:cs typeface="+mn-cs"/>
              </a:rPr>
              <a:t>، وعندها يصبح جزاء مخالفتها، مادي ومنظم حيث تصبح- في الحقيقة- قاعدة قانونية ملزمة. </a:t>
            </a:r>
            <a:r>
              <a:rPr lang="ar-EG" sz="2200" b="1" u="sng" dirty="0">
                <a:effectLst>
                  <a:outerShdw blurRad="38100" dist="38100" dir="2700000" algn="tl">
                    <a:srgbClr val="000000">
                      <a:alpha val="43137"/>
                    </a:srgbClr>
                  </a:outerShdw>
                </a:effectLst>
                <a:latin typeface="Simplified Arabic" pitchFamily="18" charset="-78"/>
                <a:cs typeface="+mn-cs"/>
              </a:rPr>
              <a:t>بما في ذلك مثلا تدخل القانون في بعض الدول </a:t>
            </a:r>
            <a:r>
              <a:rPr lang="ar-EG" sz="2200" dirty="0">
                <a:latin typeface="Simplified Arabic" pitchFamily="18" charset="-78"/>
                <a:cs typeface="+mn-cs"/>
              </a:rPr>
              <a:t>بفرض زي معين على النساء، أو بإطلاق </a:t>
            </a:r>
            <a:r>
              <a:rPr lang="ar-EG" sz="2200" dirty="0" smtClean="0">
                <a:latin typeface="Simplified Arabic" pitchFamily="18" charset="-78"/>
                <a:cs typeface="+mn-cs"/>
              </a:rPr>
              <a:t>اللحي، </a:t>
            </a:r>
            <a:r>
              <a:rPr lang="ar-EG" sz="2200" dirty="0">
                <a:latin typeface="Simplified Arabic" pitchFamily="18" charset="-78"/>
                <a:cs typeface="+mn-cs"/>
              </a:rPr>
              <a:t>وكذا، القوانين الخاصة بمعاملة أعضاء السلك السياسي والدبلوماسي فهي في الأصل مجاملات دولية أصبحت ترقى إلى مرتبة القواعد القانونية في نطاق القانون الدولي </a:t>
            </a:r>
            <a:r>
              <a:rPr lang="ar-EG" sz="2200" dirty="0" smtClean="0">
                <a:latin typeface="Simplified Arabic" pitchFamily="18" charset="-78"/>
                <a:cs typeface="+mn-cs"/>
              </a:rPr>
              <a:t>العام.</a:t>
            </a:r>
            <a:endParaRPr lang="ar-EG" sz="2200" dirty="0">
              <a:latin typeface="Simplified Arabic" pitchFamily="18" charset="-78"/>
              <a:cs typeface="+mn-cs"/>
            </a:endParaRPr>
          </a:p>
          <a:p>
            <a:pPr algn="just" rtl="1"/>
            <a:endParaRPr lang="ar-EG" sz="2200" b="1"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3477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2800767"/>
          </a:xfrm>
          <a:prstGeom prst="rect">
            <a:avLst/>
          </a:prstGeom>
        </p:spPr>
        <p:txBody>
          <a:bodyPr wrap="square">
            <a:spAutoFit/>
          </a:bodyPr>
          <a:lstStyle/>
          <a:p>
            <a:pPr marL="342900" indent="-342900" algn="just" rtl="1">
              <a:buFont typeface="Wingdings" pitchFamily="2" charset="2"/>
              <a:buChar char="§"/>
            </a:pPr>
            <a:r>
              <a:rPr lang="ar-EG" sz="2200" b="1" dirty="0">
                <a:effectLst>
                  <a:outerShdw blurRad="38100" dist="38100" dir="2700000" algn="tl">
                    <a:srgbClr val="000000">
                      <a:alpha val="43137"/>
                    </a:srgbClr>
                  </a:outerShdw>
                </a:effectLst>
                <a:latin typeface="Simplified Arabic" pitchFamily="18" charset="-78"/>
                <a:cs typeface="+mn-cs"/>
              </a:rPr>
              <a:t>بل إن القضاء الفرنسي </a:t>
            </a:r>
            <a:r>
              <a:rPr lang="ar-EG" sz="2200" b="1" dirty="0" smtClean="0">
                <a:effectLst>
                  <a:outerShdw blurRad="38100" dist="38100" dir="2700000" algn="tl">
                    <a:srgbClr val="000000">
                      <a:alpha val="43137"/>
                    </a:srgbClr>
                  </a:outerShdw>
                </a:effectLst>
                <a:latin typeface="Simplified Arabic" pitchFamily="18" charset="-78"/>
                <a:cs typeface="+mn-cs"/>
              </a:rPr>
              <a:t>الحديث</a:t>
            </a:r>
            <a:r>
              <a:rPr lang="ar-EG" sz="2200" dirty="0" smtClean="0">
                <a:latin typeface="Simplified Arabic" pitchFamily="18" charset="-78"/>
                <a:cs typeface="+mn-cs"/>
              </a:rPr>
              <a:t>، قد </a:t>
            </a:r>
            <a:r>
              <a:rPr lang="ar-EG" sz="2200" dirty="0">
                <a:latin typeface="Simplified Arabic" pitchFamily="18" charset="-78"/>
                <a:cs typeface="+mn-cs"/>
              </a:rPr>
              <a:t>أضفى على مجرد التعهد الشرقي وهو محض التزام أدبي، أو أخلاقي صبعة قانونية، فأدخله ضمن نطاق العقد، ورتب مسئولية المتعهد بتنفيذ ما ورد في تعهده شريطة أن تكون عبارات التعهد محددة </a:t>
            </a:r>
            <a:r>
              <a:rPr lang="ar-EG" sz="2200" dirty="0" smtClean="0">
                <a:latin typeface="Simplified Arabic" pitchFamily="18" charset="-78"/>
                <a:cs typeface="+mn-cs"/>
              </a:rPr>
              <a:t>وواضحة. </a:t>
            </a:r>
            <a:r>
              <a:rPr lang="ar-EG" sz="2200" b="1" u="sng" dirty="0">
                <a:latin typeface="Simplified Arabic" pitchFamily="18" charset="-78"/>
                <a:cs typeface="+mn-cs"/>
              </a:rPr>
              <a:t>وتأكيداً لذلك وتفصيلاً له، رفضت محكمة النقض </a:t>
            </a:r>
            <a:r>
              <a:rPr lang="ar-EG" sz="2200" b="1" u="sng" dirty="0" smtClean="0">
                <a:latin typeface="Simplified Arabic" pitchFamily="18" charset="-78"/>
                <a:cs typeface="+mn-cs"/>
              </a:rPr>
              <a:t>الفرنسية،  </a:t>
            </a:r>
            <a:r>
              <a:rPr lang="ar-EG" sz="2200" dirty="0">
                <a:latin typeface="Simplified Arabic" pitchFamily="18" charset="-78"/>
                <a:cs typeface="+mn-cs"/>
              </a:rPr>
              <a:t>حكم </a:t>
            </a:r>
            <a:r>
              <a:rPr lang="ar-EG" sz="2200" dirty="0" smtClean="0">
                <a:latin typeface="Simplified Arabic" pitchFamily="18" charset="-78"/>
                <a:cs typeface="+mn-cs"/>
              </a:rPr>
              <a:t>الاستئناف كونه </a:t>
            </a:r>
            <a:r>
              <a:rPr lang="ar-EG" sz="2200" dirty="0">
                <a:latin typeface="Simplified Arabic" pitchFamily="18" charset="-78"/>
                <a:cs typeface="+mn-cs"/>
              </a:rPr>
              <a:t>لم يضف الإلزام على التعهد الذي قطعه الزوج على نفسه بالإنفاق على مطلقته بعد الطلاق اعتباراً بأن حكم الاستئناف لا يستند إلى أساس من </a:t>
            </a:r>
            <a:r>
              <a:rPr lang="ar-EG" sz="2200" dirty="0" smtClean="0">
                <a:latin typeface="Simplified Arabic" pitchFamily="18" charset="-78"/>
                <a:cs typeface="+mn-cs"/>
              </a:rPr>
              <a:t>القانون.</a:t>
            </a:r>
          </a:p>
          <a:p>
            <a:pPr marL="342900" indent="-342900" algn="just" rtl="1">
              <a:buFont typeface="Wingdings" pitchFamily="2" charset="2"/>
              <a:buChar char="§"/>
            </a:pPr>
            <a:r>
              <a:rPr lang="ar-EG" sz="2200" b="1" dirty="0">
                <a:latin typeface="Simplified Arabic" pitchFamily="18" charset="-78"/>
                <a:cs typeface="+mn-cs"/>
              </a:rPr>
              <a:t>وفي دعوى أخرى حكم بأن </a:t>
            </a:r>
            <a:r>
              <a:rPr lang="ar-EG" sz="2200" dirty="0">
                <a:latin typeface="Simplified Arabic" pitchFamily="18" charset="-78"/>
                <a:cs typeface="+mn-cs"/>
              </a:rPr>
              <a:t>"التعهد الشرفي يمتخض عن التزام قانوني برغم أن عبارات التعهد صيغت بأن المتعهد ينوي الالتزام اعتباراً بأنها مساوية تماماً للتحمل بالالتزام ما دام أن مضمون التعهد واضح </a:t>
            </a:r>
            <a:r>
              <a:rPr lang="ar-EG" sz="2200" dirty="0" smtClean="0">
                <a:latin typeface="Simplified Arabic" pitchFamily="18" charset="-78"/>
                <a:cs typeface="+mn-cs"/>
              </a:rPr>
              <a:t>ومحدد.</a:t>
            </a:r>
          </a:p>
          <a:p>
            <a:pPr marL="342900" indent="-342900" algn="just" rtl="1">
              <a:buFont typeface="Wingdings" pitchFamily="2" charset="2"/>
              <a:buChar char="§"/>
            </a:pPr>
            <a:r>
              <a:rPr lang="ar-EG" sz="2200" b="1" u="sng" dirty="0">
                <a:latin typeface="Simplified Arabic" pitchFamily="18" charset="-78"/>
                <a:cs typeface="+mn-cs"/>
              </a:rPr>
              <a:t>وإجمالاً، انتهى القضاء الحديث بأن التعد الشرفي، </a:t>
            </a:r>
            <a:r>
              <a:rPr lang="ar-EG" sz="2200" dirty="0">
                <a:latin typeface="Simplified Arabic" pitchFamily="18" charset="-78"/>
                <a:cs typeface="+mn-cs"/>
              </a:rPr>
              <a:t>وهو محض التزام أدبي وأخلاقي، يمكن أن يرتقي بشروط معينة إلى مرتبة الالتزام القانوني، فتندمج قواعد الأخلاق بقواعد القانون.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6633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477875"/>
          </a:xfrm>
          <a:prstGeom prst="rect">
            <a:avLst/>
          </a:prstGeom>
        </p:spPr>
        <p:txBody>
          <a:bodyPr wrap="square">
            <a:spAutoFit/>
          </a:bodyPr>
          <a:lstStyle/>
          <a:p>
            <a:pPr algn="just" rtl="1"/>
            <a:r>
              <a:rPr lang="ar-EG" sz="2400" b="1" u="sng" dirty="0" smtClean="0">
                <a:latin typeface="Simplified Arabic" pitchFamily="18" charset="-78"/>
                <a:cs typeface="+mn-cs"/>
              </a:rPr>
              <a:t>ثانياً: القواعد </a:t>
            </a:r>
            <a:r>
              <a:rPr lang="ar-EG" sz="2400" b="1" u="sng" dirty="0">
                <a:latin typeface="Simplified Arabic" pitchFamily="18" charset="-78"/>
                <a:cs typeface="+mn-cs"/>
              </a:rPr>
              <a:t>القانونية والقواعد الدينية: </a:t>
            </a:r>
            <a:endParaRPr lang="ar-EG" sz="2400" b="1" u="sng" dirty="0" smtClean="0">
              <a:latin typeface="Simplified Arabic" pitchFamily="18" charset="-78"/>
              <a:cs typeface="+mn-cs"/>
            </a:endParaRPr>
          </a:p>
          <a:p>
            <a:pPr marL="342900" indent="-342900" algn="just" rtl="1">
              <a:buFont typeface="Wingdings" pitchFamily="2" charset="2"/>
              <a:buChar char="§"/>
            </a:pPr>
            <a:r>
              <a:rPr lang="ar-EG" sz="2200" b="1" dirty="0" smtClean="0">
                <a:latin typeface="Simplified Arabic" pitchFamily="18" charset="-78"/>
                <a:cs typeface="+mn-cs"/>
              </a:rPr>
              <a:t>اندمج </a:t>
            </a:r>
            <a:r>
              <a:rPr lang="ar-EG" sz="2200" b="1" dirty="0">
                <a:latin typeface="Simplified Arabic" pitchFamily="18" charset="-78"/>
                <a:cs typeface="+mn-cs"/>
              </a:rPr>
              <a:t>الدين بالقانون في المجتمعات البدائية، </a:t>
            </a:r>
            <a:r>
              <a:rPr lang="ar-EG" sz="2200" dirty="0">
                <a:latin typeface="Simplified Arabic" pitchFamily="18" charset="-78"/>
                <a:cs typeface="+mn-cs"/>
              </a:rPr>
              <a:t>فكانت أغلب القواعد القانونية مستمدة من الدين، وكانت سلطة القضاء في يد رجال الدين صم انفصل القانون عن الدين، بحيث استقل كل منهما بقواعد متميزة عن </a:t>
            </a:r>
            <a:r>
              <a:rPr lang="ar-EG" sz="2200" dirty="0" smtClean="0">
                <a:latin typeface="Simplified Arabic" pitchFamily="18" charset="-78"/>
                <a:cs typeface="+mn-cs"/>
              </a:rPr>
              <a:t>الأخرى. </a:t>
            </a:r>
            <a:endParaRPr lang="ar-EG" sz="2200" dirty="0">
              <a:latin typeface="Simplified Arabic" pitchFamily="18" charset="-78"/>
              <a:cs typeface="+mn-cs"/>
            </a:endParaRPr>
          </a:p>
          <a:p>
            <a:pPr marL="342900" indent="-342900" algn="just" rtl="1">
              <a:buFont typeface="Wingdings" pitchFamily="2" charset="2"/>
              <a:buChar char="§"/>
            </a:pPr>
            <a:r>
              <a:rPr lang="ar-EG" sz="2200" b="1" dirty="0">
                <a:effectLst>
                  <a:outerShdw blurRad="38100" dist="38100" dir="2700000" algn="tl">
                    <a:srgbClr val="000000">
                      <a:alpha val="43137"/>
                    </a:srgbClr>
                  </a:outerShdw>
                </a:effectLst>
                <a:latin typeface="Simplified Arabic" pitchFamily="18" charset="-78"/>
                <a:cs typeface="+mn-cs"/>
              </a:rPr>
              <a:t>وحقيقة الأمر أن قواعد الدين أوسع نطاقاً من القواعد القانونية، فالأولى</a:t>
            </a:r>
            <a:r>
              <a:rPr lang="ar-EG" sz="2200" dirty="0">
                <a:latin typeface="Simplified Arabic" pitchFamily="18" charset="-78"/>
                <a:cs typeface="+mn-cs"/>
              </a:rPr>
              <a:t> تنظم علاقة الإنسان بخالقه في أمور العقيدة، وعلاقته بنفسه فيما يتعلق بالفضائل، وعلاقته بغيره فيما يتصل بالمعاملات. </a:t>
            </a:r>
            <a:r>
              <a:rPr lang="ar-EG" sz="2200" b="1" dirty="0">
                <a:latin typeface="Simplified Arabic" pitchFamily="18" charset="-78"/>
                <a:cs typeface="+mn-cs"/>
              </a:rPr>
              <a:t>بينما لا ينظم القانون- </a:t>
            </a:r>
            <a:r>
              <a:rPr lang="ar-EG" sz="2200" dirty="0">
                <a:latin typeface="Simplified Arabic" pitchFamily="18" charset="-78"/>
                <a:cs typeface="+mn-cs"/>
              </a:rPr>
              <a:t>فيما رأينا- سوى علاقة الإنسان بغيره في المجتمع.. ولا شأن للقانون بعلاقة الإنسان بربه، ولا بعلاقته بنفسه. </a:t>
            </a:r>
            <a:r>
              <a:rPr lang="ar-EG" sz="2200" b="1" u="sng" dirty="0">
                <a:latin typeface="Simplified Arabic" pitchFamily="18" charset="-78"/>
                <a:cs typeface="+mn-cs"/>
              </a:rPr>
              <a:t>وبعبارة أخرى </a:t>
            </a:r>
            <a:r>
              <a:rPr lang="ar-EG" sz="2200" dirty="0">
                <a:latin typeface="Simplified Arabic" pitchFamily="18" charset="-78"/>
                <a:cs typeface="+mn-cs"/>
              </a:rPr>
              <a:t>لا تشترك القواعد القانونية بالدين إلا في المعاملات. أي المسائل التي تنظم علاقات الفرد مع غيره</a:t>
            </a:r>
            <a:r>
              <a:rPr lang="ar-EG" sz="2200" dirty="0" smtClean="0">
                <a:latin typeface="Simplified Arabic" pitchFamily="18" charset="-78"/>
                <a:cs typeface="+mn-cs"/>
              </a:rPr>
              <a:t>.</a:t>
            </a:r>
          </a:p>
          <a:p>
            <a:pPr marL="342900" indent="-342900" algn="just" rtl="1">
              <a:buFont typeface="Wingdings" pitchFamily="2" charset="2"/>
              <a:buChar char="§"/>
            </a:pPr>
            <a:r>
              <a:rPr lang="ar-EG" sz="2200" dirty="0">
                <a:latin typeface="Simplified Arabic" pitchFamily="18" charset="-78"/>
                <a:cs typeface="+mn-cs"/>
              </a:rPr>
              <a:t> </a:t>
            </a:r>
            <a:r>
              <a:rPr lang="ar-EG" sz="2200" b="1" dirty="0">
                <a:latin typeface="Simplified Arabic" pitchFamily="18" charset="-78"/>
                <a:cs typeface="+mn-cs"/>
              </a:rPr>
              <a:t>كما تتميز قواعد القانون عن قواعد الدين حتى في النطاق الذي يشتركان فيه</a:t>
            </a:r>
            <a:r>
              <a:rPr lang="ar-EG" sz="2200" dirty="0">
                <a:latin typeface="Simplified Arabic" pitchFamily="18" charset="-78"/>
                <a:cs typeface="+mn-cs"/>
              </a:rPr>
              <a:t>، </a:t>
            </a:r>
            <a:r>
              <a:rPr lang="ar-EG" sz="2200" b="1" dirty="0">
                <a:latin typeface="Simplified Arabic" pitchFamily="18" charset="-78"/>
                <a:cs typeface="+mn-cs"/>
              </a:rPr>
              <a:t>من حيث أن الجزاء في الأولى </a:t>
            </a:r>
            <a:r>
              <a:rPr lang="ar-EG" sz="2200" dirty="0">
                <a:latin typeface="Simplified Arabic" pitchFamily="18" charset="-78"/>
                <a:cs typeface="+mn-cs"/>
              </a:rPr>
              <a:t>دنيوي حال، توقعه السلطة العامة عند الاقتضاء، </a:t>
            </a:r>
            <a:r>
              <a:rPr lang="ar-EG" sz="2200" b="1" dirty="0">
                <a:latin typeface="Simplified Arabic" pitchFamily="18" charset="-78"/>
                <a:cs typeface="+mn-cs"/>
              </a:rPr>
              <a:t>وفي الثانية </a:t>
            </a:r>
            <a:r>
              <a:rPr lang="ar-EG" sz="2200" dirty="0">
                <a:latin typeface="Simplified Arabic" pitchFamily="18" charset="-78"/>
                <a:cs typeface="+mn-cs"/>
              </a:rPr>
              <a:t>مؤجل إلى ما بعد الوفاة يوقعه </a:t>
            </a:r>
            <a:r>
              <a:rPr lang="ar-EG" sz="2200" dirty="0" smtClean="0">
                <a:latin typeface="Simplified Arabic" pitchFamily="18" charset="-78"/>
                <a:cs typeface="+mn-cs"/>
              </a:rPr>
              <a:t>الله، </a:t>
            </a:r>
            <a:r>
              <a:rPr lang="ar-EG" sz="2200" dirty="0">
                <a:latin typeface="Simplified Arabic" pitchFamily="18" charset="-78"/>
                <a:cs typeface="+mn-cs"/>
              </a:rPr>
              <a:t>ما لم تندمج القاعدة الدينية بالقاعدة القانونية، فيصبح لها جزاءان، أحدهما في الدنيا، والآخر في الآخرة على النحو الذي انتهينا إليه آنفا.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19583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1938992"/>
          </a:xfrm>
          <a:prstGeom prst="rect">
            <a:avLst/>
          </a:prstGeom>
        </p:spPr>
        <p:txBody>
          <a:bodyPr wrap="square">
            <a:spAutoFit/>
          </a:bodyPr>
          <a:lstStyle/>
          <a:p>
            <a:pPr marL="342900" indent="-342900" algn="just" rtl="1">
              <a:buFont typeface="Wingdings" pitchFamily="2" charset="2"/>
              <a:buChar char="§"/>
            </a:pPr>
            <a:r>
              <a:rPr lang="ar-EG" sz="2400" b="1" dirty="0" smtClean="0">
                <a:latin typeface="Simplified Arabic" pitchFamily="18" charset="-78"/>
                <a:cs typeface="+mn-cs"/>
              </a:rPr>
              <a:t>ومن الجدير بالذكر أن الاختلاف </a:t>
            </a:r>
            <a:r>
              <a:rPr lang="ar-EG" sz="2400" b="1" dirty="0">
                <a:latin typeface="Simplified Arabic" pitchFamily="18" charset="-78"/>
                <a:cs typeface="+mn-cs"/>
              </a:rPr>
              <a:t>بين قواعد القانون وقواعد الدين، </a:t>
            </a:r>
            <a:r>
              <a:rPr lang="ar-EG" sz="2400" b="1" u="sng" dirty="0">
                <a:effectLst>
                  <a:outerShdw blurRad="38100" dist="38100" dir="2700000" algn="tl">
                    <a:srgbClr val="000000">
                      <a:alpha val="43137"/>
                    </a:srgbClr>
                  </a:outerShdw>
                </a:effectLst>
                <a:latin typeface="Simplified Arabic" pitchFamily="18" charset="-78"/>
                <a:cs typeface="+mn-cs"/>
              </a:rPr>
              <a:t>لا يعني بالضرورة </a:t>
            </a:r>
            <a:r>
              <a:rPr lang="ar-EG" sz="2400" dirty="0">
                <a:latin typeface="Simplified Arabic" pitchFamily="18" charset="-78"/>
                <a:cs typeface="+mn-cs"/>
              </a:rPr>
              <a:t>أنهما متعارضان، فأغلب الأفعال التي يحرمها القانون بما في ذلك القتل، والسرقة، وخيانة الأمانة، وعدم الوفاء بالعهد المقطوع، يحرمها الدين. </a:t>
            </a:r>
          </a:p>
          <a:p>
            <a:pPr marL="342900" indent="-342900" algn="just" rtl="1">
              <a:buFont typeface="Wingdings" pitchFamily="2" charset="2"/>
              <a:buChar char="§"/>
            </a:pPr>
            <a:r>
              <a:rPr lang="ar-EG" sz="2400" b="1" dirty="0">
                <a:latin typeface="Simplified Arabic" pitchFamily="18" charset="-78"/>
                <a:cs typeface="+mn-cs"/>
              </a:rPr>
              <a:t>كما أن بعض المجتمعات لا تزال تترك الدين تنظيم علاقات الأسرة</a:t>
            </a:r>
            <a:r>
              <a:rPr lang="ar-EG" sz="2400" dirty="0">
                <a:latin typeface="Simplified Arabic" pitchFamily="18" charset="-78"/>
                <a:cs typeface="+mn-cs"/>
              </a:rPr>
              <a:t>، كما هو الحال في مصر، فقواعد الزواج، والطلاق، والحضانة، والرضاعة، والنفقة، وغيرها من مسائل الأسرة، تستمد جذورها من </a:t>
            </a:r>
            <a:r>
              <a:rPr lang="ar-EG" sz="2400" dirty="0" smtClean="0">
                <a:latin typeface="Simplified Arabic" pitchFamily="18" charset="-78"/>
                <a:cs typeface="+mn-cs"/>
              </a:rPr>
              <a:t>الدين.</a:t>
            </a:r>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3140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4154984"/>
          </a:xfrm>
          <a:prstGeom prst="rect">
            <a:avLst/>
          </a:prstGeom>
        </p:spPr>
        <p:txBody>
          <a:bodyPr wrap="square">
            <a:spAutoFit/>
          </a:bodyPr>
          <a:lstStyle/>
          <a:p>
            <a:pPr algn="just" rtl="1"/>
            <a:r>
              <a:rPr lang="ar-EG" sz="2400" b="1" u="sng" dirty="0">
                <a:latin typeface="Simplified Arabic" pitchFamily="18" charset="-78"/>
                <a:cs typeface="+mn-cs"/>
              </a:rPr>
              <a:t>ثالثاً: القواعد القانونية، ومبادئ الأخلاق: </a:t>
            </a:r>
          </a:p>
          <a:p>
            <a:pPr marL="342900" indent="-342900" algn="just" rtl="1">
              <a:buFont typeface="Wingdings" pitchFamily="2" charset="2"/>
              <a:buChar char="§"/>
            </a:pPr>
            <a:r>
              <a:rPr lang="ar-EG" sz="2400" b="1" u="sng" dirty="0" smtClean="0">
                <a:latin typeface="Simplified Arabic" pitchFamily="18" charset="-78"/>
                <a:cs typeface="+mn-cs"/>
              </a:rPr>
              <a:t>الأخلاق</a:t>
            </a:r>
            <a:r>
              <a:rPr lang="ar-EG" sz="2400" dirty="0" smtClean="0">
                <a:latin typeface="Simplified Arabic" pitchFamily="18" charset="-78"/>
                <a:cs typeface="+mn-cs"/>
              </a:rPr>
              <a:t> تعرف بأنها مجموعة من القواعد </a:t>
            </a:r>
            <a:r>
              <a:rPr lang="ar-EG" sz="2400" dirty="0">
                <a:latin typeface="Simplified Arabic" pitchFamily="18" charset="-78"/>
                <a:cs typeface="+mn-cs"/>
              </a:rPr>
              <a:t>التي تحض على الخير، وتنهي عن الشر، </a:t>
            </a:r>
            <a:r>
              <a:rPr lang="ar-EG" sz="2400" dirty="0" smtClean="0">
                <a:latin typeface="Simplified Arabic" pitchFamily="18" charset="-78"/>
                <a:cs typeface="+mn-cs"/>
              </a:rPr>
              <a:t>وتهدف إلى </a:t>
            </a:r>
            <a:r>
              <a:rPr lang="ar-EG" sz="2400" dirty="0">
                <a:latin typeface="Simplified Arabic" pitchFamily="18" charset="-78"/>
                <a:cs typeface="+mn-cs"/>
              </a:rPr>
              <a:t>تحقيق المثل الأعلى لخير </a:t>
            </a:r>
            <a:r>
              <a:rPr lang="ar-EG" sz="2400" dirty="0" smtClean="0">
                <a:latin typeface="Simplified Arabic" pitchFamily="18" charset="-78"/>
                <a:cs typeface="+mn-cs"/>
              </a:rPr>
              <a:t>الإنسانية</a:t>
            </a:r>
            <a:r>
              <a:rPr lang="ar-EG" sz="2400" dirty="0">
                <a:latin typeface="Simplified Arabic" pitchFamily="18" charset="-78"/>
                <a:cs typeface="+mn-cs"/>
              </a:rPr>
              <a:t>،</a:t>
            </a:r>
            <a:r>
              <a:rPr lang="ar-EG" sz="2400" dirty="0" smtClean="0">
                <a:latin typeface="Simplified Arabic" pitchFamily="18" charset="-78"/>
                <a:cs typeface="+mn-cs"/>
              </a:rPr>
              <a:t> </a:t>
            </a:r>
            <a:r>
              <a:rPr lang="ar-EG" sz="2400" dirty="0">
                <a:latin typeface="Simplified Arabic" pitchFamily="18" charset="-78"/>
                <a:cs typeface="+mn-cs"/>
              </a:rPr>
              <a:t>بما في ذلك </a:t>
            </a:r>
            <a:r>
              <a:rPr lang="ar-EG" sz="2400" dirty="0" smtClean="0">
                <a:latin typeface="Simplified Arabic" pitchFamily="18" charset="-78"/>
                <a:cs typeface="+mn-cs"/>
              </a:rPr>
              <a:t>الوفاء بالعهد </a:t>
            </a:r>
            <a:r>
              <a:rPr lang="ar-EG" sz="2400" dirty="0">
                <a:latin typeface="Simplified Arabic" pitchFamily="18" charset="-78"/>
                <a:cs typeface="+mn-cs"/>
              </a:rPr>
              <a:t>ومساعدة الضعفاء، والنهي عن الكذب، وعدم الاعتداء على الغير.. </a:t>
            </a:r>
            <a:r>
              <a:rPr lang="ar-EG" sz="2400" dirty="0" smtClean="0">
                <a:latin typeface="Simplified Arabic" pitchFamily="18" charset="-78"/>
                <a:cs typeface="+mn-cs"/>
              </a:rPr>
              <a:t>الخ.</a:t>
            </a:r>
            <a:endParaRPr lang="ar-EG" sz="2400" dirty="0">
              <a:latin typeface="Simplified Arabic" pitchFamily="18" charset="-78"/>
              <a:cs typeface="+mn-cs"/>
            </a:endParaRPr>
          </a:p>
          <a:p>
            <a:pPr marL="342900" indent="-342900" algn="just" rtl="1">
              <a:buFont typeface="Wingdings" pitchFamily="2" charset="2"/>
              <a:buChar char="§"/>
            </a:pPr>
            <a:r>
              <a:rPr lang="ar-EG" sz="2400" b="1" u="sng" dirty="0">
                <a:latin typeface="Simplified Arabic" pitchFamily="18" charset="-78"/>
                <a:cs typeface="+mn-cs"/>
              </a:rPr>
              <a:t>وتتفق قواعد الأخلاق مع القواعد القانونية من حيث أنهما ينظمان السلوك الاجتماعي للأفراد</a:t>
            </a:r>
            <a:r>
              <a:rPr lang="ar-EG" sz="2400" dirty="0">
                <a:latin typeface="Simplified Arabic" pitchFamily="18" charset="-78"/>
                <a:cs typeface="+mn-cs"/>
              </a:rPr>
              <a:t>، </a:t>
            </a:r>
            <a:r>
              <a:rPr lang="ar-EG" sz="2400" b="1" dirty="0">
                <a:latin typeface="Simplified Arabic" pitchFamily="18" charset="-78"/>
                <a:cs typeface="+mn-cs"/>
              </a:rPr>
              <a:t>كما أن الأولى، كالثانية </a:t>
            </a:r>
            <a:r>
              <a:rPr lang="ar-EG" sz="2400" dirty="0">
                <a:latin typeface="Simplified Arabic" pitchFamily="18" charset="-78"/>
                <a:cs typeface="+mn-cs"/>
              </a:rPr>
              <a:t>ملزمة تقترن بجزاء يوقع على من يخالفها إلا أنهما فيما عدا ذلك مختلفان من حيث الغاية، وطبيعة الجزاء، والنطاق، ومدى والوضوح والتحديد على النحو الآتي بيانه: </a:t>
            </a:r>
            <a:endParaRPr lang="ar-EG" sz="2400" dirty="0" smtClean="0">
              <a:latin typeface="Simplified Arabic" pitchFamily="18" charset="-78"/>
              <a:cs typeface="+mn-cs"/>
            </a:endParaRPr>
          </a:p>
          <a:p>
            <a:pPr marL="342900" indent="-342900" algn="just" rtl="1">
              <a:buFont typeface="Wingdings" pitchFamily="2" charset="2"/>
              <a:buChar char="§"/>
            </a:pPr>
            <a:r>
              <a:rPr lang="ar-EG" sz="2400" b="1" u="sng" dirty="0" smtClean="0">
                <a:latin typeface="Simplified Arabic" pitchFamily="18" charset="-78"/>
                <a:cs typeface="+mn-cs"/>
              </a:rPr>
              <a:t>أ‌- من </a:t>
            </a:r>
            <a:r>
              <a:rPr lang="ar-EG" sz="2400" b="1" u="sng" dirty="0">
                <a:latin typeface="Simplified Arabic" pitchFamily="18" charset="-78"/>
                <a:cs typeface="+mn-cs"/>
              </a:rPr>
              <a:t>حيث الغاية:</a:t>
            </a:r>
          </a:p>
          <a:p>
            <a:pPr marL="342900" indent="-342900" algn="just" rtl="1">
              <a:buFont typeface="Wingdings" pitchFamily="2" charset="2"/>
              <a:buChar char="§"/>
            </a:pPr>
            <a:r>
              <a:rPr lang="ar-EG" sz="2400" b="1" u="sng" dirty="0">
                <a:latin typeface="Simplified Arabic" pitchFamily="18" charset="-78"/>
                <a:cs typeface="+mn-cs"/>
              </a:rPr>
              <a:t>تختلف قواعد القانون عن قواعد الأخلاق من حيث الغاية التي تهدف </a:t>
            </a:r>
            <a:r>
              <a:rPr lang="ar-EG" sz="2400" b="1" u="sng" dirty="0" smtClean="0">
                <a:latin typeface="Simplified Arabic" pitchFamily="18" charset="-78"/>
                <a:cs typeface="+mn-cs"/>
              </a:rPr>
              <a:t>إليها: </a:t>
            </a:r>
            <a:r>
              <a:rPr lang="ar-EG" sz="2400" dirty="0">
                <a:latin typeface="Simplified Arabic" pitchFamily="18" charset="-78"/>
                <a:cs typeface="+mn-cs"/>
              </a:rPr>
              <a:t>فالقانون فيما رأينا يهدف إلى النظام والاستقرار </a:t>
            </a:r>
            <a:r>
              <a:rPr lang="ar-EG" sz="2400" dirty="0" smtClean="0">
                <a:latin typeface="Simplified Arabic" pitchFamily="18" charset="-78"/>
                <a:cs typeface="+mn-cs"/>
              </a:rPr>
              <a:t>للمجتمع، بينما الأخلاق </a:t>
            </a:r>
            <a:r>
              <a:rPr lang="ar-EG" sz="2400" dirty="0">
                <a:latin typeface="Simplified Arabic" pitchFamily="18" charset="-78"/>
                <a:cs typeface="+mn-cs"/>
              </a:rPr>
              <a:t>مثالية </a:t>
            </a:r>
            <a:r>
              <a:rPr lang="ar-EG" sz="2400" dirty="0" smtClean="0">
                <a:latin typeface="Simplified Arabic" pitchFamily="18" charset="-78"/>
                <a:cs typeface="+mn-cs"/>
              </a:rPr>
              <a:t>تهدف إلى </a:t>
            </a:r>
            <a:r>
              <a:rPr lang="ar-EG" sz="2400" dirty="0">
                <a:latin typeface="Simplified Arabic" pitchFamily="18" charset="-78"/>
                <a:cs typeface="+mn-cs"/>
              </a:rPr>
              <a:t>الكمال فتحض على الفضائل، وتنفر من ارتكاب </a:t>
            </a:r>
            <a:r>
              <a:rPr lang="ar-EG" sz="2400" dirty="0" smtClean="0">
                <a:latin typeface="Simplified Arabic" pitchFamily="18" charset="-78"/>
                <a:cs typeface="+mn-cs"/>
              </a:rPr>
              <a:t>الرذائل. </a:t>
            </a:r>
            <a:r>
              <a:rPr lang="ar-EG" sz="2400" b="1" u="sng" dirty="0">
                <a:effectLst>
                  <a:outerShdw blurRad="38100" dist="38100" dir="2700000" algn="tl">
                    <a:srgbClr val="000000">
                      <a:alpha val="43137"/>
                    </a:srgbClr>
                  </a:outerShdw>
                </a:effectLst>
                <a:latin typeface="Simplified Arabic" pitchFamily="18" charset="-78"/>
                <a:cs typeface="+mn-cs"/>
              </a:rPr>
              <a:t>لذا، </a:t>
            </a:r>
            <a:r>
              <a:rPr lang="ar-EG" sz="2400" b="1" u="sng" dirty="0">
                <a:latin typeface="Simplified Arabic" pitchFamily="18" charset="-78"/>
                <a:cs typeface="+mn-cs"/>
              </a:rPr>
              <a:t>فالأخلاق تتخذ من الشخص </a:t>
            </a:r>
            <a:r>
              <a:rPr lang="ar-EG" sz="2400" b="1" u="sng" dirty="0" smtClean="0">
                <a:latin typeface="Simplified Arabic" pitchFamily="18" charset="-78"/>
                <a:cs typeface="+mn-cs"/>
              </a:rPr>
              <a:t>المثالي </a:t>
            </a:r>
            <a:r>
              <a:rPr lang="ar-EG" sz="2400" b="1" u="sng" dirty="0">
                <a:latin typeface="Simplified Arabic" pitchFamily="18" charset="-78"/>
                <a:cs typeface="+mn-cs"/>
              </a:rPr>
              <a:t>نموذجاً لقواعدها، فيما تكتفي القواعد القانونية بمعيار الشخص العادي. </a:t>
            </a:r>
          </a:p>
          <a:p>
            <a:pPr marL="342900" indent="-342900" algn="just" rtl="1">
              <a:buFont typeface="Wingdings" pitchFamily="2" charset="2"/>
              <a:buChar char="§"/>
            </a:pPr>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88236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algn="just" rtl="1"/>
            <a:r>
              <a:rPr lang="ar-EG" sz="2400" b="1" u="sng" dirty="0" smtClean="0">
                <a:latin typeface="Simplified Arabic" pitchFamily="18" charset="-78"/>
                <a:cs typeface="+mn-cs"/>
              </a:rPr>
              <a:t>ب‌ -</a:t>
            </a:r>
            <a:r>
              <a:rPr lang="ar-EG" sz="2400" b="1" u="sng" dirty="0">
                <a:latin typeface="Simplified Arabic" pitchFamily="18" charset="-78"/>
                <a:cs typeface="+mn-cs"/>
              </a:rPr>
              <a:t> </a:t>
            </a:r>
            <a:r>
              <a:rPr lang="ar-EG" sz="2400" b="1" u="sng" dirty="0" smtClean="0">
                <a:latin typeface="Simplified Arabic" pitchFamily="18" charset="-78"/>
                <a:cs typeface="+mn-cs"/>
              </a:rPr>
              <a:t>من </a:t>
            </a:r>
            <a:r>
              <a:rPr lang="ar-EG" sz="2400" b="1" u="sng" dirty="0">
                <a:latin typeface="Simplified Arabic" pitchFamily="18" charset="-78"/>
                <a:cs typeface="+mn-cs"/>
              </a:rPr>
              <a:t>حيث نطاق كل منهما: </a:t>
            </a:r>
          </a:p>
          <a:p>
            <a:pPr marL="342900" indent="-342900" algn="just" rtl="1">
              <a:buFont typeface="Wingdings" pitchFamily="2" charset="2"/>
              <a:buChar char="§"/>
            </a:pPr>
            <a:r>
              <a:rPr lang="ar-EG" sz="2400" b="1" dirty="0" smtClean="0">
                <a:latin typeface="Simplified Arabic" pitchFamily="18" charset="-78"/>
                <a:cs typeface="+mn-cs"/>
              </a:rPr>
              <a:t>تعد قواعد </a:t>
            </a:r>
            <a:r>
              <a:rPr lang="ar-EG" sz="2400" b="1" dirty="0">
                <a:latin typeface="Simplified Arabic" pitchFamily="18" charset="-78"/>
                <a:cs typeface="+mn-cs"/>
              </a:rPr>
              <a:t>الأخلاق، أوسع نطاقاً من قواعد </a:t>
            </a:r>
            <a:r>
              <a:rPr lang="ar-EG" sz="2400" b="1" dirty="0" smtClean="0">
                <a:latin typeface="Simplified Arabic" pitchFamily="18" charset="-78"/>
                <a:cs typeface="+mn-cs"/>
              </a:rPr>
              <a:t>القانون:  </a:t>
            </a:r>
            <a:r>
              <a:rPr lang="ar-EG" sz="2400" dirty="0">
                <a:latin typeface="Simplified Arabic" pitchFamily="18" charset="-78"/>
                <a:cs typeface="+mn-cs"/>
              </a:rPr>
              <a:t>فالأولى تشمل أعمال الناس الباطنة (النية، أو الضمير) والظاهرة "السلوك" على </a:t>
            </a:r>
            <a:r>
              <a:rPr lang="ar-EG" sz="2400" dirty="0" smtClean="0">
                <a:latin typeface="Simplified Arabic" pitchFamily="18" charset="-78"/>
                <a:cs typeface="+mn-cs"/>
              </a:rPr>
              <a:t>السواء. </a:t>
            </a:r>
            <a:r>
              <a:rPr lang="ar-EG" sz="2400" b="1" u="sng" dirty="0" smtClean="0">
                <a:latin typeface="Simplified Arabic" pitchFamily="18" charset="-78"/>
                <a:cs typeface="+mn-cs"/>
              </a:rPr>
              <a:t>بينما </a:t>
            </a:r>
            <a:r>
              <a:rPr lang="ar-EG" sz="2400" b="1" u="sng" dirty="0">
                <a:latin typeface="Simplified Arabic" pitchFamily="18" charset="-78"/>
                <a:cs typeface="+mn-cs"/>
              </a:rPr>
              <a:t>لا يتهم القانون </a:t>
            </a:r>
            <a:r>
              <a:rPr lang="ar-EG" sz="2400" dirty="0">
                <a:latin typeface="Simplified Arabic" pitchFamily="18" charset="-78"/>
                <a:cs typeface="+mn-cs"/>
              </a:rPr>
              <a:t>إلا بالسلوك الاجتماعي أو علاقة الإنسان بغيره. </a:t>
            </a:r>
            <a:r>
              <a:rPr lang="ar-EG" sz="2400" b="1" u="sng" dirty="0" smtClean="0">
                <a:effectLst>
                  <a:outerShdw blurRad="38100" dist="38100" dir="2700000" algn="tl">
                    <a:srgbClr val="000000">
                      <a:alpha val="43137"/>
                    </a:srgbClr>
                  </a:outerShdw>
                </a:effectLst>
                <a:latin typeface="Simplified Arabic" pitchFamily="18" charset="-78"/>
                <a:cs typeface="+mn-cs"/>
              </a:rPr>
              <a:t>وعلى </a:t>
            </a:r>
            <a:r>
              <a:rPr lang="ar-EG" sz="2400" b="1" u="sng" dirty="0">
                <a:effectLst>
                  <a:outerShdw blurRad="38100" dist="38100" dir="2700000" algn="tl">
                    <a:srgbClr val="000000">
                      <a:alpha val="43137"/>
                    </a:srgbClr>
                  </a:outerShdw>
                </a:effectLst>
                <a:latin typeface="Simplified Arabic" pitchFamily="18" charset="-78"/>
                <a:cs typeface="+mn-cs"/>
              </a:rPr>
              <a:t>ذلك، </a:t>
            </a:r>
            <a:r>
              <a:rPr lang="ar-EG" sz="2400" dirty="0">
                <a:latin typeface="Simplified Arabic" pitchFamily="18" charset="-78"/>
                <a:cs typeface="+mn-cs"/>
              </a:rPr>
              <a:t>فثمة قواعد أخلاقية لا شأن للقانون بها مثل البخل، والحقد، والنميمة أو الحسد. </a:t>
            </a:r>
            <a:r>
              <a:rPr lang="ar-EG" sz="2400" b="1" dirty="0">
                <a:latin typeface="Simplified Arabic" pitchFamily="18" charset="-78"/>
                <a:cs typeface="+mn-cs"/>
              </a:rPr>
              <a:t>وثمة قواعد قانونية</a:t>
            </a:r>
            <a:r>
              <a:rPr lang="ar-EG" sz="2400" dirty="0">
                <a:latin typeface="Simplified Arabic" pitchFamily="18" charset="-78"/>
                <a:cs typeface="+mn-cs"/>
              </a:rPr>
              <a:t> لا دخل لها بالأخلاق إطلاقاً بما في ذلك تشريعات الضرائب، وقواعد التنظيم السياسي للدولة، وقوانين قيد المواليد والوفيات والشهر العقاري.. إلخ. </a:t>
            </a:r>
          </a:p>
          <a:p>
            <a:pPr marL="342900" indent="-342900" algn="just" rtl="1">
              <a:buFont typeface="Wingdings" pitchFamily="2" charset="2"/>
              <a:buChar char="§"/>
            </a:pPr>
            <a:r>
              <a:rPr lang="ar-EG" sz="2400" b="1" u="sng" dirty="0">
                <a:latin typeface="Simplified Arabic" pitchFamily="18" charset="-78"/>
                <a:cs typeface="+mn-cs"/>
              </a:rPr>
              <a:t>وفضلاً عن ذلك، </a:t>
            </a:r>
            <a:r>
              <a:rPr lang="ar-EG" sz="2400" dirty="0">
                <a:latin typeface="Simplified Arabic" pitchFamily="18" charset="-78"/>
                <a:cs typeface="+mn-cs"/>
              </a:rPr>
              <a:t>فالقانون يتعارض مع مبادئ الأخلاق في بعض المسائل لاعتبارات تتعلق بالمصلحة العامة. </a:t>
            </a:r>
            <a:r>
              <a:rPr lang="ar-EG" sz="2400" b="1" dirty="0">
                <a:effectLst>
                  <a:outerShdw blurRad="38100" dist="38100" dir="2700000" algn="tl">
                    <a:srgbClr val="000000">
                      <a:alpha val="43137"/>
                    </a:srgbClr>
                  </a:outerShdw>
                </a:effectLst>
                <a:latin typeface="Simplified Arabic" pitchFamily="18" charset="-78"/>
                <a:cs typeface="+mn-cs"/>
              </a:rPr>
              <a:t>ومن ذلك </a:t>
            </a:r>
            <a:r>
              <a:rPr lang="ar-EG" sz="2400" b="1" dirty="0" smtClean="0">
                <a:effectLst>
                  <a:outerShdw blurRad="38100" dist="38100" dir="2700000" algn="tl">
                    <a:srgbClr val="000000">
                      <a:alpha val="43137"/>
                    </a:srgbClr>
                  </a:outerShdw>
                </a:effectLst>
                <a:latin typeface="Simplified Arabic" pitchFamily="18" charset="-78"/>
                <a:cs typeface="+mn-cs"/>
              </a:rPr>
              <a:t>مثلا</a:t>
            </a:r>
            <a:r>
              <a:rPr lang="ar-EG" sz="2400" dirty="0" smtClean="0">
                <a:latin typeface="Simplified Arabic" pitchFamily="18" charset="-78"/>
                <a:cs typeface="+mn-cs"/>
              </a:rPr>
              <a:t>، </a:t>
            </a:r>
            <a:r>
              <a:rPr lang="ar-EG" sz="2400" dirty="0">
                <a:latin typeface="Simplified Arabic" pitchFamily="18" charset="-78"/>
                <a:cs typeface="+mn-cs"/>
              </a:rPr>
              <a:t>أن الدين طبقاً لمبادئ الأخلاق لا يبرأ إلا بالوفاء أو بالإبراء، بينما لا يكون </a:t>
            </a:r>
            <a:r>
              <a:rPr lang="ar-EG" sz="2400" dirty="0" smtClean="0">
                <a:latin typeface="Simplified Arabic" pitchFamily="18" charset="-78"/>
                <a:cs typeface="+mn-cs"/>
              </a:rPr>
              <a:t>للدائن– </a:t>
            </a:r>
            <a:r>
              <a:rPr lang="ar-EG" sz="2400" dirty="0">
                <a:latin typeface="Simplified Arabic" pitchFamily="18" charset="-78"/>
                <a:cs typeface="+mn-cs"/>
              </a:rPr>
              <a:t>في القانون- الحق في مطالبة المدين بالدين إذا مضت خمس عشرة سنة من تاريخ استحقاقه. </a:t>
            </a:r>
          </a:p>
          <a:p>
            <a:pPr marL="342900" indent="-342900" algn="just" rtl="1">
              <a:buFont typeface="Wingdings" pitchFamily="2" charset="2"/>
              <a:buChar char="§"/>
            </a:pPr>
            <a:r>
              <a:rPr lang="ar-EG" sz="2400" b="1" dirty="0">
                <a:latin typeface="Simplified Arabic" pitchFamily="18" charset="-78"/>
                <a:cs typeface="+mn-cs"/>
              </a:rPr>
              <a:t>كما أن القانون يحول الغضب في حيازة العقارات لمدة معينة إلى حق، بما يتعارض مع مبادئ الأخلاق. </a:t>
            </a: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1792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046988"/>
          </a:xfrm>
          <a:prstGeom prst="rect">
            <a:avLst/>
          </a:prstGeom>
        </p:spPr>
        <p:txBody>
          <a:bodyPr wrap="square">
            <a:spAutoFit/>
          </a:bodyPr>
          <a:lstStyle/>
          <a:p>
            <a:pPr algn="just" rtl="1"/>
            <a:r>
              <a:rPr lang="ar-EG" sz="2400" b="1" dirty="0" smtClean="0">
                <a:latin typeface="Simplified Arabic" pitchFamily="18" charset="-78"/>
                <a:cs typeface="+mn-cs"/>
              </a:rPr>
              <a:t>ج‌- من </a:t>
            </a:r>
            <a:r>
              <a:rPr lang="ar-EG" sz="2400" b="1" dirty="0">
                <a:latin typeface="Simplified Arabic" pitchFamily="18" charset="-78"/>
                <a:cs typeface="+mn-cs"/>
              </a:rPr>
              <a:t>حيث الوضوح، أو التحديد: </a:t>
            </a:r>
          </a:p>
          <a:p>
            <a:pPr marL="342900" indent="-342900" algn="just" rtl="1">
              <a:buFont typeface="Wingdings" pitchFamily="2" charset="2"/>
              <a:buChar char="§"/>
            </a:pPr>
            <a:r>
              <a:rPr lang="ar-EG" sz="2400" dirty="0">
                <a:latin typeface="Simplified Arabic" pitchFamily="18" charset="-78"/>
                <a:cs typeface="+mn-cs"/>
              </a:rPr>
              <a:t>تتميز </a:t>
            </a:r>
            <a:r>
              <a:rPr lang="ar-EG" sz="2400" b="1" u="sng" dirty="0">
                <a:latin typeface="Simplified Arabic" pitchFamily="18" charset="-78"/>
                <a:cs typeface="+mn-cs"/>
              </a:rPr>
              <a:t>قواعد القانون </a:t>
            </a:r>
            <a:r>
              <a:rPr lang="ar-EG" sz="2400" dirty="0">
                <a:latin typeface="Simplified Arabic" pitchFamily="18" charset="-78"/>
                <a:cs typeface="+mn-cs"/>
              </a:rPr>
              <a:t>بالوضوح والتحديد ليسهل معرفتها، </a:t>
            </a:r>
            <a:r>
              <a:rPr lang="ar-EG" sz="2400" dirty="0" smtClean="0">
                <a:latin typeface="Simplified Arabic" pitchFamily="18" charset="-78"/>
                <a:cs typeface="+mn-cs"/>
              </a:rPr>
              <a:t>وتطبيقها. </a:t>
            </a:r>
            <a:r>
              <a:rPr lang="ar-EG" sz="2400" b="1" u="sng" dirty="0">
                <a:latin typeface="Simplified Arabic" pitchFamily="18" charset="-78"/>
                <a:cs typeface="+mn-cs"/>
              </a:rPr>
              <a:t>أما قواعد الأخلاق</a:t>
            </a:r>
            <a:r>
              <a:rPr lang="ar-EG" sz="2400" b="1" dirty="0">
                <a:latin typeface="Simplified Arabic" pitchFamily="18" charset="-78"/>
                <a:cs typeface="+mn-cs"/>
              </a:rPr>
              <a:t>، </a:t>
            </a:r>
            <a:r>
              <a:rPr lang="ar-EG" sz="2400" dirty="0">
                <a:latin typeface="Simplified Arabic" pitchFamily="18" charset="-78"/>
                <a:cs typeface="+mn-cs"/>
              </a:rPr>
              <a:t>فهي بطبيعتها تستعصى على التحديد، فهي مشاعر داخلية مستقرة في ضمير الأفراد، وبذا فهي نسبية تختلف من شخص لآخر، ومن مجتمع </a:t>
            </a:r>
            <a:r>
              <a:rPr lang="ar-EG" sz="2400" dirty="0" smtClean="0">
                <a:latin typeface="Simplified Arabic" pitchFamily="18" charset="-78"/>
                <a:cs typeface="+mn-cs"/>
              </a:rPr>
              <a:t>لآخر. </a:t>
            </a:r>
            <a:endParaRPr lang="ar-EG" sz="2400" dirty="0">
              <a:latin typeface="Simplified Arabic" pitchFamily="18" charset="-78"/>
              <a:cs typeface="+mn-cs"/>
            </a:endParaRPr>
          </a:p>
          <a:p>
            <a:pPr algn="just" rtl="1"/>
            <a:r>
              <a:rPr lang="ar-EG" sz="2400" b="1" dirty="0" smtClean="0">
                <a:latin typeface="Simplified Arabic" pitchFamily="18" charset="-78"/>
                <a:cs typeface="+mn-cs"/>
              </a:rPr>
              <a:t>د‌- من </a:t>
            </a:r>
            <a:r>
              <a:rPr lang="ar-EG" sz="2400" b="1" dirty="0">
                <a:latin typeface="Simplified Arabic" pitchFamily="18" charset="-78"/>
                <a:cs typeface="+mn-cs"/>
              </a:rPr>
              <a:t>حيث الجزاء: </a:t>
            </a:r>
          </a:p>
          <a:p>
            <a:pPr marL="342900" indent="-342900" algn="just" rtl="1">
              <a:buFont typeface="Wingdings" pitchFamily="2" charset="2"/>
              <a:buChar char="§"/>
            </a:pPr>
            <a:r>
              <a:rPr lang="ar-EG" sz="2400" b="1" u="sng" dirty="0">
                <a:latin typeface="Simplified Arabic" pitchFamily="18" charset="-78"/>
                <a:cs typeface="+mn-cs"/>
              </a:rPr>
              <a:t>لما كانت الأخلاق </a:t>
            </a:r>
            <a:r>
              <a:rPr lang="ar-EG" sz="2400" dirty="0">
                <a:latin typeface="Simplified Arabic" pitchFamily="18" charset="-78"/>
                <a:cs typeface="+mn-cs"/>
              </a:rPr>
              <a:t>تهتم بما يمكن في النوايا، أو الضمير، فإن الجزاء المترتب على مخالفة قواعدها نفسي، أو شخصي يتمثل في الشعور بالذنب، تأنيب </a:t>
            </a:r>
            <a:r>
              <a:rPr lang="ar-EG" sz="2400" dirty="0" smtClean="0">
                <a:latin typeface="Simplified Arabic" pitchFamily="18" charset="-78"/>
                <a:cs typeface="+mn-cs"/>
              </a:rPr>
              <a:t>الضمير. </a:t>
            </a:r>
            <a:r>
              <a:rPr lang="ar-EG" sz="2400" b="1" u="sng" dirty="0">
                <a:latin typeface="Simplified Arabic" pitchFamily="18" charset="-78"/>
                <a:cs typeface="+mn-cs"/>
              </a:rPr>
              <a:t>أما قواعد القانون، </a:t>
            </a:r>
            <a:r>
              <a:rPr lang="ar-EG" sz="2400" dirty="0">
                <a:latin typeface="Simplified Arabic" pitchFamily="18" charset="-78"/>
                <a:cs typeface="+mn-cs"/>
              </a:rPr>
              <a:t>فالقصد منها إقامة نظام المجتمع، والمحافظة على استقراره، لذا فالجزاء المترتب على مخالفتها جزاء مادي، تتولى تطبيقه السلطة العامة المختصة عند </a:t>
            </a:r>
            <a:r>
              <a:rPr lang="ar-EG" sz="2400" dirty="0" smtClean="0">
                <a:latin typeface="Simplified Arabic" pitchFamily="18" charset="-78"/>
                <a:cs typeface="+mn-cs"/>
              </a:rPr>
              <a:t>الاقتضاء.</a:t>
            </a:r>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20676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sp>
        <p:nvSpPr>
          <p:cNvPr id="158" name="Google Shape;158;p4"/>
          <p:cNvSpPr txBox="1"/>
          <p:nvPr/>
        </p:nvSpPr>
        <p:spPr>
          <a:xfrm>
            <a:off x="4439817" y="996213"/>
            <a:ext cx="7560840" cy="584735"/>
          </a:xfrm>
          <a:prstGeom prst="rect">
            <a:avLst/>
          </a:prstGeom>
          <a:noFill/>
          <a:ln>
            <a:noFill/>
          </a:ln>
        </p:spPr>
        <p:txBody>
          <a:bodyPr spcFirstLastPara="1" wrap="square" lIns="91425" tIns="45700" rIns="91425" bIns="45700" anchor="t" anchorCtr="0">
            <a:spAutoFit/>
          </a:bodyPr>
          <a:lstStyle/>
          <a:p>
            <a:pPr lvl="0" algn="ctr"/>
            <a:r>
              <a:rPr lang="ar-EG" sz="3200" dirty="0" smtClean="0">
                <a:solidFill>
                  <a:srgbClr val="2D3956"/>
                </a:solidFill>
                <a:latin typeface="Tajawal Medium"/>
                <a:cs typeface="Sultan Medium" pitchFamily="2" charset="-78"/>
                <a:sym typeface="Tajawal Medium"/>
              </a:rPr>
              <a:t>1- التمييز </a:t>
            </a:r>
            <a:r>
              <a:rPr lang="ar-EG" sz="3200" dirty="0">
                <a:solidFill>
                  <a:srgbClr val="2D3956"/>
                </a:solidFill>
                <a:latin typeface="Tajawal Medium"/>
                <a:cs typeface="Sultan Medium" pitchFamily="2" charset="-78"/>
                <a:sym typeface="Tajawal Medium"/>
              </a:rPr>
              <a:t>بين القانون وغيره من القواعد </a:t>
            </a:r>
            <a:r>
              <a:rPr lang="ar-EG" sz="3200" dirty="0" smtClean="0">
                <a:solidFill>
                  <a:srgbClr val="2D3956"/>
                </a:solidFill>
                <a:latin typeface="Tajawal Medium"/>
                <a:cs typeface="Sultan Medium" pitchFamily="2" charset="-78"/>
                <a:sym typeface="Tajawal Medium"/>
              </a:rPr>
              <a:t>الاجتماعية:</a:t>
            </a:r>
            <a:endParaRPr sz="1600" dirty="0">
              <a:cs typeface="Sultan Medium" pitchFamily="2" charset="-78"/>
            </a:endParaRPr>
          </a:p>
        </p:txBody>
      </p:sp>
      <p:sp>
        <p:nvSpPr>
          <p:cNvPr id="159" name="Google Shape;159;p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
          <p:cNvPicPr preferRelativeResize="0"/>
          <p:nvPr/>
        </p:nvPicPr>
        <p:blipFill rotWithShape="1">
          <a:blip r:embed="rId3">
            <a:alphaModFix/>
          </a:blip>
          <a:srcRect/>
          <a:stretch/>
        </p:blipFill>
        <p:spPr>
          <a:xfrm>
            <a:off x="9932264" y="-372928"/>
            <a:ext cx="2036258" cy="1800993"/>
          </a:xfrm>
          <a:prstGeom prst="rect">
            <a:avLst/>
          </a:prstGeom>
          <a:noFill/>
          <a:ln>
            <a:noFill/>
          </a:ln>
        </p:spPr>
      </p:pic>
      <p:sp>
        <p:nvSpPr>
          <p:cNvPr id="162" name="Google Shape;162;p4"/>
          <p:cNvSpPr/>
          <p:nvPr/>
        </p:nvSpPr>
        <p:spPr>
          <a:xfrm>
            <a:off x="3069198" y="933838"/>
            <a:ext cx="1190600" cy="988453"/>
          </a:xfrm>
          <a:prstGeom prst="rect">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sp>
        <p:nvSpPr>
          <p:cNvPr id="163" name="Google Shape;163;p4"/>
          <p:cNvSpPr txBox="1"/>
          <p:nvPr/>
        </p:nvSpPr>
        <p:spPr>
          <a:xfrm>
            <a:off x="3069198" y="935568"/>
            <a:ext cx="1251826"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0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sp>
        <p:nvSpPr>
          <p:cNvPr id="164" name="Google Shape;164;p4"/>
          <p:cNvSpPr txBox="1"/>
          <p:nvPr/>
        </p:nvSpPr>
        <p:spPr>
          <a:xfrm>
            <a:off x="3254948" y="1169727"/>
            <a:ext cx="819100"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smtClean="0">
                <a:solidFill>
                  <a:srgbClr val="FAC748"/>
                </a:solidFill>
                <a:latin typeface="Tajawal Medium"/>
                <a:ea typeface="Tajawal Medium"/>
                <a:cs typeface="Tajawal Medium"/>
                <a:sym typeface="Tajawal Medium"/>
              </a:rPr>
              <a:t>02</a:t>
            </a:r>
            <a:endParaRPr sz="1200" b="1" dirty="0">
              <a:solidFill>
                <a:srgbClr val="FAC748"/>
              </a:solidFill>
              <a:latin typeface="Tajawal Medium"/>
              <a:ea typeface="Tajawal Medium"/>
              <a:cs typeface="Tajawal Medium"/>
              <a:sym typeface="Tajawal Medium"/>
            </a:endParaRPr>
          </a:p>
        </p:txBody>
      </p:sp>
      <p:pic>
        <p:nvPicPr>
          <p:cNvPr id="165" name="Google Shape;165;p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66" name="Google Shape;166;p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Rectangle 2"/>
          <p:cNvSpPr/>
          <p:nvPr/>
        </p:nvSpPr>
        <p:spPr>
          <a:xfrm>
            <a:off x="290304" y="1939168"/>
            <a:ext cx="11522487" cy="3785652"/>
          </a:xfrm>
          <a:prstGeom prst="rect">
            <a:avLst/>
          </a:prstGeom>
        </p:spPr>
        <p:txBody>
          <a:bodyPr wrap="square">
            <a:spAutoFit/>
          </a:bodyPr>
          <a:lstStyle/>
          <a:p>
            <a:pPr marL="342900" indent="-342900" algn="just" rtl="1">
              <a:buFont typeface="Wingdings" pitchFamily="2" charset="2"/>
              <a:buChar char="§"/>
            </a:pPr>
            <a:r>
              <a:rPr lang="ar-EG" sz="2400" b="1" dirty="0" smtClean="0">
                <a:latin typeface="Simplified Arabic" pitchFamily="18" charset="-78"/>
                <a:cs typeface="+mn-cs"/>
              </a:rPr>
              <a:t>وعلى الرغم من </a:t>
            </a:r>
            <a:r>
              <a:rPr lang="ar-EG" sz="2400" b="1" dirty="0">
                <a:latin typeface="Simplified Arabic" pitchFamily="18" charset="-78"/>
                <a:cs typeface="+mn-cs"/>
              </a:rPr>
              <a:t>الاختلاف بين القواعد القانونية، وقواعد الأخلاق، </a:t>
            </a:r>
            <a:r>
              <a:rPr lang="ar-EG" sz="2400" b="1" dirty="0" smtClean="0">
                <a:effectLst>
                  <a:outerShdw blurRad="38100" dist="38100" dir="2700000" algn="tl">
                    <a:srgbClr val="000000">
                      <a:alpha val="43137"/>
                    </a:srgbClr>
                  </a:outerShdw>
                </a:effectLst>
                <a:latin typeface="Simplified Arabic" pitchFamily="18" charset="-78"/>
                <a:cs typeface="+mn-cs"/>
              </a:rPr>
              <a:t>فقد ذهب أستاذنا الدكتور/ أحمد الزقرد</a:t>
            </a:r>
            <a:r>
              <a:rPr lang="ar-EG" sz="2400" dirty="0" smtClean="0">
                <a:latin typeface="Simplified Arabic" pitchFamily="18" charset="-78"/>
                <a:cs typeface="+mn-cs"/>
              </a:rPr>
              <a:t>، إلى أن </a:t>
            </a:r>
            <a:r>
              <a:rPr lang="ar-EG" sz="2400" dirty="0">
                <a:latin typeface="Simplified Arabic" pitchFamily="18" charset="-78"/>
                <a:cs typeface="+mn-cs"/>
              </a:rPr>
              <a:t>أغلب قواعد القانون، مصدرها الأخلاق بما في ذلك احترام العهد المقطوع، وتنفيذ الالتزام التعاقدي على وجه يتفق وشرف التعامل ومقتضبات حسن النية، وقاعدة أنه لا يجوز للإنسان أن يضر بغيره، ولا يجوز للإنسان أن يثرى على حساب الغير دون سبب وعدم جواز التعسف في استعمال الحق. </a:t>
            </a:r>
          </a:p>
          <a:p>
            <a:pPr marL="342900" indent="-342900" algn="just" rtl="1">
              <a:buFont typeface="Wingdings" pitchFamily="2" charset="2"/>
              <a:buChar char="§"/>
            </a:pPr>
            <a:r>
              <a:rPr lang="ar-EG" sz="2400" b="1" dirty="0">
                <a:latin typeface="Simplified Arabic" pitchFamily="18" charset="-78"/>
                <a:cs typeface="+mn-cs"/>
              </a:rPr>
              <a:t>كما أن القانون يبطل الاتفاقيات المنافية للأخلاق،</a:t>
            </a:r>
            <a:r>
              <a:rPr lang="ar-EG" sz="2400" dirty="0">
                <a:latin typeface="Simplified Arabic" pitchFamily="18" charset="-78"/>
                <a:cs typeface="+mn-cs"/>
              </a:rPr>
              <a:t> بما في ذلك مثلا أنه إذا كان محل الالتزام مخالفاً للنظام العام أو الآداب، كان العقد </a:t>
            </a:r>
            <a:r>
              <a:rPr lang="ar-EG" sz="2400" dirty="0" smtClean="0">
                <a:latin typeface="Simplified Arabic" pitchFamily="18" charset="-78"/>
                <a:cs typeface="+mn-cs"/>
              </a:rPr>
              <a:t>باطلاً– </a:t>
            </a:r>
            <a:r>
              <a:rPr lang="ar-EG" sz="2400" dirty="0">
                <a:latin typeface="Simplified Arabic" pitchFamily="18" charset="-78"/>
                <a:cs typeface="+mn-cs"/>
              </a:rPr>
              <a:t>(م135 من القانون المدني)، وإذا كان سبب الالتزام مخالفاً للنظام العام، أو الآداب، كان العقد باطلا (م136 من القانون المدني). </a:t>
            </a:r>
            <a:r>
              <a:rPr lang="ar-EG" sz="2400" b="1" u="sng" dirty="0">
                <a:latin typeface="Simplified Arabic" pitchFamily="18" charset="-78"/>
                <a:cs typeface="+mn-cs"/>
              </a:rPr>
              <a:t>وعلى هذا الأساس فإن الاتفاقات على المقامرة والرهان، أو على إقامة علاقات  غير مشروعة تعتبر باطلة بطلاناً مطلقاً. </a:t>
            </a:r>
          </a:p>
          <a:p>
            <a:pPr marL="342900" indent="-342900" algn="just" rtl="1">
              <a:buFont typeface="Wingdings" pitchFamily="2" charset="2"/>
              <a:buChar char="§"/>
            </a:pPr>
            <a:r>
              <a:rPr lang="ar-EG" sz="2400" dirty="0">
                <a:latin typeface="Simplified Arabic" pitchFamily="18" charset="-78"/>
                <a:cs typeface="+mn-cs"/>
              </a:rPr>
              <a:t>وفي كل الحالات، </a:t>
            </a:r>
            <a:r>
              <a:rPr lang="ar-EG" sz="2400" b="1" dirty="0">
                <a:latin typeface="Simplified Arabic" pitchFamily="18" charset="-78"/>
                <a:cs typeface="+mn-cs"/>
              </a:rPr>
              <a:t>فإن المشرع يستلهم في صياغة القواعد القانونية مبادئ الأخلاق</a:t>
            </a:r>
            <a:r>
              <a:rPr lang="ar-EG" sz="2400" dirty="0">
                <a:latin typeface="Simplified Arabic" pitchFamily="18" charset="-78"/>
                <a:cs typeface="+mn-cs"/>
              </a:rPr>
              <a:t>. وكلما تطورت الإنسانية، ضافت الهوة بين القانون والأخلاق بأن تتحول القواعد الخلقة إلى قواعد </a:t>
            </a:r>
            <a:r>
              <a:rPr lang="ar-EG" sz="2400" dirty="0" smtClean="0">
                <a:latin typeface="Simplified Arabic" pitchFamily="18" charset="-78"/>
                <a:cs typeface="+mn-cs"/>
              </a:rPr>
              <a:t>قانونية.</a:t>
            </a:r>
            <a:endParaRPr lang="ar-EG" sz="2400" dirty="0">
              <a:latin typeface="Simplified Arabic" pitchFamily="18" charset="-78"/>
              <a:cs typeface="+mn-cs"/>
            </a:endParaRPr>
          </a:p>
        </p:txBody>
      </p:sp>
      <p:pic>
        <p:nvPicPr>
          <p:cNvPr id="2050"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344" y="402012"/>
            <a:ext cx="2735218" cy="13972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14216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Ø"/>
            </a:pPr>
            <a:r>
              <a:rPr lang="ar-EG" sz="2400" b="1" u="sng" dirty="0"/>
              <a:t>توجد علاقة بين القانون والعلوم الاجتماعية الأخرى كالتاريخ والاقتصاد والفلسفة والاجتماع والاقتصاد</a:t>
            </a:r>
            <a:r>
              <a:rPr lang="ar-EG" sz="2400" dirty="0"/>
              <a:t>، ذلك أن القانون يعد </a:t>
            </a:r>
            <a:r>
              <a:rPr lang="ar-EG" sz="2400" dirty="0" smtClean="0"/>
              <a:t>فرعاً </a:t>
            </a:r>
            <a:r>
              <a:rPr lang="ar-EG" sz="2400" dirty="0"/>
              <a:t>من العلوم الإنسانية، لذلك توجد صلة وثيقة بينه وبين تلك العلوم، ولا غنى لدارس القانون من الإلمام بتلك الصلة.</a:t>
            </a:r>
            <a:endParaRPr lang="en-US"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9959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أولاُ: </a:t>
            </a:r>
            <a:r>
              <a:rPr lang="ar-EG" sz="2400" b="1" u="sng" dirty="0"/>
              <a:t>علاقة القانون بالتاريخ: </a:t>
            </a:r>
          </a:p>
          <a:p>
            <a:pPr marL="342900" indent="-342900" algn="just" rtl="1">
              <a:buFont typeface="Wingdings" pitchFamily="2" charset="2"/>
              <a:buChar char="§"/>
            </a:pPr>
            <a:r>
              <a:rPr lang="ar-EG" sz="2400" dirty="0"/>
              <a:t>إن دراسة التاريخ </a:t>
            </a:r>
            <a:r>
              <a:rPr lang="ar-EG" sz="2400" dirty="0" smtClean="0"/>
              <a:t>من الأمور اللازمة لبحث </a:t>
            </a:r>
            <a:r>
              <a:rPr lang="ar-EG" sz="2400" dirty="0"/>
              <a:t>الظواهر الاجتماعية، فهي من العلوم الاجتماعية بمنزلة معمل تجارب حقيقي وأهمية الطريقة التاريخية. </a:t>
            </a:r>
          </a:p>
          <a:p>
            <a:pPr marL="342900" indent="-342900" algn="just" rtl="1">
              <a:buFont typeface="Wingdings" pitchFamily="2" charset="2"/>
              <a:buChar char="§"/>
            </a:pPr>
            <a:r>
              <a:rPr lang="ar-EG" sz="2400" b="1" dirty="0" smtClean="0"/>
              <a:t>فدراسة </a:t>
            </a:r>
            <a:r>
              <a:rPr lang="ar-EG" sz="2400" b="1" dirty="0"/>
              <a:t>القانون أمر مسلم من الجميع ويكفي في هذا أن نقول إن العلم الحديث في القانون إنما ظهر بفضل المدرسة التاريخية التي أنشأها سافيني في منتصف القرن الماضي</a:t>
            </a:r>
            <a:r>
              <a:rPr lang="ar-EG" sz="2400" dirty="0"/>
              <a:t>، والتي استطاعت، بفضل ما قامت به من أبحاث في ماضي القانون، أن تعطى نتائج ضخمة واسعة المدى وخاصة في دراسة القانون الروماني.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51714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a:t>وتبدو أهمية الدراسة التاريخية للقانون فيما يلى: </a:t>
            </a:r>
          </a:p>
          <a:p>
            <a:pPr algn="just" rtl="1"/>
            <a:r>
              <a:rPr lang="ar-EG" sz="2400" dirty="0" smtClean="0"/>
              <a:t>1- أنها </a:t>
            </a:r>
            <a:r>
              <a:rPr lang="ar-EG" sz="2400" dirty="0"/>
              <a:t>تساعد على بيان قابلية القانون </a:t>
            </a:r>
            <a:r>
              <a:rPr lang="ar-EG" sz="2400" dirty="0" smtClean="0"/>
              <a:t>للتطور، </a:t>
            </a:r>
            <a:r>
              <a:rPr lang="ar-EG" sz="2400" dirty="0"/>
              <a:t>فتثبت استحالة اعتبار نظام قانوني معين </a:t>
            </a:r>
            <a:r>
              <a:rPr lang="ar-EG" sz="2400" dirty="0" smtClean="0"/>
              <a:t>أمراً مجمداً، صلداً، </a:t>
            </a:r>
            <a:r>
              <a:rPr lang="ar-EG" sz="2400" dirty="0"/>
              <a:t>لا يقبل التغيير. </a:t>
            </a:r>
          </a:p>
          <a:p>
            <a:pPr algn="just" rtl="1"/>
            <a:r>
              <a:rPr lang="ar-EG" sz="2400" dirty="0" smtClean="0"/>
              <a:t>2- أنها </a:t>
            </a:r>
            <a:r>
              <a:rPr lang="ar-EG" sz="2400" dirty="0"/>
              <a:t>تلقى الضوء على نظم القانون الحالي التي يغلب أن تكون </a:t>
            </a:r>
            <a:r>
              <a:rPr lang="ar-EG" sz="2400" dirty="0" smtClean="0"/>
              <a:t>مستمدة- </a:t>
            </a:r>
            <a:r>
              <a:rPr lang="ar-EG" sz="2400" dirty="0"/>
              <a:t>بطريق مباشر أو غير مباشر من قانون القرون الغابرة.</a:t>
            </a:r>
          </a:p>
          <a:p>
            <a:pPr algn="just" rtl="1"/>
            <a:r>
              <a:rPr lang="ar-EG" sz="2400" dirty="0"/>
              <a:t>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7940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u="sng" dirty="0" smtClean="0"/>
              <a:t>بل </a:t>
            </a:r>
            <a:r>
              <a:rPr lang="ar-EG" sz="2400" b="1" u="sng" dirty="0"/>
              <a:t>إن الإلمام بالماضي الحديث يمكن للفقيه أن </a:t>
            </a:r>
            <a:r>
              <a:rPr lang="ar-EG" sz="2400" b="1" u="sng" dirty="0" smtClean="0"/>
              <a:t>يكّون </a:t>
            </a:r>
            <a:r>
              <a:rPr lang="ar-EG" sz="2400" b="1" u="sng" dirty="0"/>
              <a:t>فكرة عما كان عليه الأمر في الماضي البعيد </a:t>
            </a:r>
            <a:r>
              <a:rPr lang="ar-EG" sz="2400" dirty="0"/>
              <a:t>وعما سيكون عليه الأمر في المستقبل </a:t>
            </a:r>
            <a:r>
              <a:rPr lang="ar-EG" sz="2400" dirty="0" smtClean="0"/>
              <a:t>القريب. </a:t>
            </a:r>
            <a:r>
              <a:rPr lang="ar-EG" sz="2400" b="1" u="sng" dirty="0" smtClean="0"/>
              <a:t>والفقيه </a:t>
            </a:r>
            <a:r>
              <a:rPr lang="ar-EG" sz="2400" b="1" u="sng" dirty="0"/>
              <a:t>في هذا الصدد كالجيولوجي </a:t>
            </a:r>
            <a:r>
              <a:rPr lang="ar-EG" sz="2400" dirty="0"/>
              <a:t>فكما يستطيع الجيولوجي من خلال دراسته طبقات الأرض والحفريات أن يدرك مدى التغييرات التي أصابت الكرة الأرضية، </a:t>
            </a:r>
            <a:r>
              <a:rPr lang="ar-EG" sz="2400" b="1" dirty="0"/>
              <a:t>فكذلك الفقيه يتيح له علمه بالماضي القريب جدا أن يكون فكرة عن النظم القانونية البعيدة </a:t>
            </a:r>
            <a:r>
              <a:rPr lang="ar-EG" sz="2400" b="1" dirty="0" smtClean="0"/>
              <a:t>جداً</a:t>
            </a:r>
            <a:r>
              <a:rPr lang="ar-EG" sz="2400" dirty="0" smtClean="0"/>
              <a:t>. </a:t>
            </a:r>
            <a:r>
              <a:rPr lang="ar-EG" sz="2400" dirty="0"/>
              <a:t>وكما يتسنى للجيولوجي على فرض استمرار فعل القوى التي قامت بعملها في الماضي استمرارا متواصلا لا انقطاع فيه، أن يتكهن بما يمكن أن يحدث في المستقبل من تغييرات فكذلك الفقيه يستطيع من خلال مشاهدته التطور المتصل في مسألة معينة أن يتنبأ بما سيؤول إليه أمر تلك المسألة في المستقبل القريب.</a:t>
            </a:r>
          </a:p>
          <a:p>
            <a:pPr algn="just" rtl="1"/>
            <a:r>
              <a:rPr lang="ar-EG" sz="2400" dirty="0" smtClean="0"/>
              <a:t>3- </a:t>
            </a:r>
            <a:r>
              <a:rPr lang="ar-EG" sz="2400" b="1" dirty="0" smtClean="0"/>
              <a:t>وهذا </a:t>
            </a:r>
            <a:r>
              <a:rPr lang="ar-EG" sz="2400" b="1" dirty="0"/>
              <a:t>كما يفيد الفقيه الذى تتكون لديه بسبب دراسته التاريخية حصيلة غنية من الملاحظات والتأملات يفيد المشرع عند وضعه قواعد قانونية جديدة</a:t>
            </a:r>
            <a:r>
              <a:rPr lang="ar-EG" sz="2400" dirty="0"/>
              <a:t>، إذ يستطيع في ضوء ما أفاده من الإلمام بماضي القانون أن يحدد السبيل الذي يسلكه حيال التشريع </a:t>
            </a:r>
            <a:r>
              <a:rPr lang="ar-EG" sz="2400" dirty="0" smtClean="0"/>
              <a:t>الجديد.</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99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ثانياً: العلاقة </a:t>
            </a:r>
            <a:r>
              <a:rPr lang="ar-EG" sz="2400" b="1" u="sng" dirty="0"/>
              <a:t>بين القانون وعلم الاجتماع: </a:t>
            </a:r>
          </a:p>
          <a:p>
            <a:pPr marL="342900" indent="-342900" algn="just" rtl="1">
              <a:buFont typeface="Wingdings" pitchFamily="2" charset="2"/>
              <a:buChar char="§"/>
            </a:pPr>
            <a:r>
              <a:rPr lang="ar-EG" sz="2400" b="1" dirty="0" smtClean="0"/>
              <a:t>لاشك </a:t>
            </a:r>
            <a:r>
              <a:rPr lang="ar-EG" sz="2400" b="1" dirty="0"/>
              <a:t>في قيام صلة بين علم الاجتماع والقانون</a:t>
            </a:r>
            <a:r>
              <a:rPr lang="ar-EG" sz="2400" dirty="0"/>
              <a:t>، فعلم الاجتماع هو ذلك العلم الذى يدرس الوقائع الاجتماعية من حيث أسبابها ونتائجها ويستخلص منها قوانين علمية فحواها أنه كلما توافرت شروط واحدة ترتبت نتائج واحدة.</a:t>
            </a:r>
          </a:p>
          <a:p>
            <a:pPr marL="342900" indent="-342900" algn="just" rtl="1">
              <a:buFont typeface="Wingdings" pitchFamily="2" charset="2"/>
              <a:buChar char="§"/>
            </a:pPr>
            <a:r>
              <a:rPr lang="ar-EG" sz="2400" b="1" dirty="0"/>
              <a:t>وهناك صلة بين علم القانون وعلم الاجتماع </a:t>
            </a:r>
            <a:r>
              <a:rPr lang="ar-EG" sz="2400" dirty="0"/>
              <a:t>مظهرها قيام علماء الاجتماع بأبحاث هامة في القانون وتسليم علماء القانون أن الدراسة القانونية يجب أن تكملها دراسة في علم الاجتماع، تدرس فيها القاعدة القانونية لا في قالبها المجرد باعتبارها </a:t>
            </a:r>
            <a:r>
              <a:rPr lang="ar-EG" sz="2400" dirty="0" smtClean="0"/>
              <a:t>مظهراً </a:t>
            </a:r>
            <a:r>
              <a:rPr lang="ar-EG" sz="2400" dirty="0"/>
              <a:t>لإرادة الدولة، </a:t>
            </a:r>
            <a:r>
              <a:rPr lang="ar-EG" sz="2400" b="1" u="sng" dirty="0"/>
              <a:t>بل في تطبيقها الفعلي باعتبارها ظاهرة اجتماعية لها أسبابها وآثارها</a:t>
            </a:r>
            <a:r>
              <a:rPr lang="ar-EG" sz="2400" dirty="0"/>
              <a:t>. ومن هنا نشأ علم الاجتماع القانوني الذي يدرس الظواهر في الجماعات القديمة تساعد على استخلاص قوانين عامة في التطور.</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05958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342900" indent="-342900" algn="just" rtl="1">
              <a:buFont typeface="Wingdings" pitchFamily="2" charset="2"/>
              <a:buChar char="§"/>
            </a:pPr>
            <a:r>
              <a:rPr lang="ar-EG" sz="2400" b="1" dirty="0"/>
              <a:t>أما دراستها في الجماعات المعاصرة </a:t>
            </a:r>
            <a:r>
              <a:rPr lang="ar-EG" sz="2400" dirty="0"/>
              <a:t>فيساعد على توجيه السياسة التشريعية فظاهرة زيادة عدد السكان </a:t>
            </a:r>
            <a:r>
              <a:rPr lang="ar-EG" sz="2400" dirty="0" smtClean="0"/>
              <a:t>مثلاً </a:t>
            </a:r>
            <a:r>
              <a:rPr lang="ar-EG" sz="2400" dirty="0"/>
              <a:t>يمكن أن توجه المشرع إلى تنظيم النسل، كذلك ظاهرة ازدياد نسبة الطلاق قد تهيب بالمشرع إلى الحد من استعمال هذا الحق. </a:t>
            </a:r>
          </a:p>
          <a:p>
            <a:pPr marL="342900" indent="-342900" algn="just" rtl="1">
              <a:buFont typeface="Wingdings" pitchFamily="2" charset="2"/>
              <a:buChar char="§"/>
            </a:pPr>
            <a:r>
              <a:rPr lang="ar-EG" sz="2400" b="1" dirty="0"/>
              <a:t>إذن فإن معرفة الظواهر الاجتماعية أمر لازم للمشرع</a:t>
            </a:r>
            <a:r>
              <a:rPr lang="ar-EG" sz="2400" dirty="0"/>
              <a:t>، حتى لا يكون ما يضعه من قواعد منبت الصلة عن الواقع، فإذا حدث ذلك كان النص القانوني </a:t>
            </a:r>
            <a:r>
              <a:rPr lang="ar-EG" sz="2400" dirty="0" smtClean="0"/>
              <a:t>بعيداً </a:t>
            </a:r>
            <a:r>
              <a:rPr lang="ar-EG" sz="2400" dirty="0"/>
              <a:t>عن ما اتبعه الأفراد ولأصبح حبرا على ورق لأن القانون يكون حينئذ في واد والواقع الاجتماعي في واد </a:t>
            </a:r>
            <a:r>
              <a:rPr lang="ar-EG" sz="2400" dirty="0" smtClean="0"/>
              <a:t>آخر.</a:t>
            </a:r>
            <a:endParaRPr lang="ar-EG" sz="2400" dirty="0"/>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433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ثالثاً: العلاقة </a:t>
            </a:r>
            <a:r>
              <a:rPr lang="ar-EG" sz="2400" b="1" u="sng" dirty="0"/>
              <a:t>بين القانون والاقتصاد: </a:t>
            </a:r>
          </a:p>
          <a:p>
            <a:pPr marL="342900" indent="-342900" algn="just" rtl="1">
              <a:buFont typeface="Wingdings" pitchFamily="2" charset="2"/>
              <a:buChar char="§"/>
            </a:pPr>
            <a:r>
              <a:rPr lang="ar-EG" sz="2400" b="1" dirty="0"/>
              <a:t>توجد صلة وثيقة بين القانون والاقتصاد، </a:t>
            </a:r>
            <a:r>
              <a:rPr lang="ar-EG" sz="2400" dirty="0" smtClean="0"/>
              <a:t>وغالباً ما </a:t>
            </a:r>
            <a:r>
              <a:rPr lang="ar-EG" sz="2400" dirty="0"/>
              <a:t>يؤثر الفكر الاقتصادي السائد في مجتمع معين من المجتمعات على نظامه القانوني وتتفاوت تلك الصلة بحسب النظام الاقتصادي الذي تنتهجه وما إذا كان نظام الاقتصاد الحر أو الاشتراكي. </a:t>
            </a:r>
          </a:p>
          <a:p>
            <a:pPr marL="342900" indent="-342900" algn="just" rtl="1">
              <a:buFont typeface="Wingdings" pitchFamily="2" charset="2"/>
              <a:buChar char="§"/>
            </a:pPr>
            <a:r>
              <a:rPr lang="ar-EG" sz="2400" b="1" dirty="0"/>
              <a:t>فالدول الرأسمالية لا يتدخل فيها القانون بحسب الأصل إلا لحماية النشاط الفردي وبالقدر الضروري </a:t>
            </a:r>
            <a:r>
              <a:rPr lang="ar-EG" sz="2400" dirty="0"/>
              <a:t>لهذه الحماية وأما في الدول الاشتراكية فإن المشرع يتدخل في مجالات عديدة تبعا لزيادة نشاط الدولة، وهو في تدخله </a:t>
            </a:r>
            <a:r>
              <a:rPr lang="ar-EG" sz="2400" dirty="0" smtClean="0"/>
              <a:t>كثيراً </a:t>
            </a:r>
            <a:r>
              <a:rPr lang="ar-EG" sz="2400" dirty="0"/>
              <a:t>ما يرمي إلى حماية الطبقات الكادحة.</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6789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1- القانون </a:t>
            </a:r>
            <a:r>
              <a:rPr lang="ar-EG" sz="2400" b="1" u="sng" dirty="0"/>
              <a:t>يؤثر في الاقتصاد ومن مظاهر ذلك: </a:t>
            </a:r>
          </a:p>
          <a:p>
            <a:pPr algn="just" rtl="1"/>
            <a:r>
              <a:rPr lang="ar-EG" sz="2400" dirty="0" smtClean="0"/>
              <a:t>1- تدخل </a:t>
            </a:r>
            <a:r>
              <a:rPr lang="ar-EG" sz="2400" dirty="0"/>
              <a:t>القانون - وخاصة إذا كان ذا نزعة اشتراكية في تنظيم الانتاج مستهدفا توفير السلع الضرورية وإعطاءها الأولوية على غيرها.</a:t>
            </a:r>
          </a:p>
          <a:p>
            <a:pPr algn="just" rtl="1"/>
            <a:r>
              <a:rPr lang="ar-EG" sz="2400" dirty="0" smtClean="0"/>
              <a:t>2- تدخل </a:t>
            </a:r>
            <a:r>
              <a:rPr lang="ar-EG" sz="2400" dirty="0"/>
              <a:t>القانون في تنظيم الاستهلاك بالحد من استهلاك بعض السلع، وذلك برفع أسعارها أو بوضع حد أقصى لاستهلاك الفرد منها، ويحدث ذلك لمواجهة الأزمات الاقتصادية وخاصة في أعقاب الحروب.</a:t>
            </a:r>
          </a:p>
          <a:p>
            <a:pPr algn="just" rtl="1"/>
            <a:r>
              <a:rPr lang="ar-EG" sz="2400" dirty="0" smtClean="0"/>
              <a:t>3- تدخل </a:t>
            </a:r>
            <a:r>
              <a:rPr lang="ar-EG" sz="2400" dirty="0"/>
              <a:t>القانون في تنظيم التوزيع عن طريق رفع الأجور مستهدفا بذلك نقل قيمة من طبقة إلى أخرى.</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46866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2- القانون </a:t>
            </a:r>
            <a:r>
              <a:rPr lang="ar-EG" sz="2400" b="1" u="sng" dirty="0"/>
              <a:t>يتأثر بالاقتصاد: </a:t>
            </a:r>
          </a:p>
          <a:p>
            <a:pPr algn="just" rtl="1"/>
            <a:r>
              <a:rPr lang="ar-EG" sz="2400" b="1" dirty="0" smtClean="0"/>
              <a:t>- فالقانون </a:t>
            </a:r>
            <a:r>
              <a:rPr lang="ar-EG" sz="2400" b="1" dirty="0"/>
              <a:t>يتأثر بحجم النشاط الاقتصادي، </a:t>
            </a:r>
            <a:r>
              <a:rPr lang="ar-EG" sz="2400" dirty="0"/>
              <a:t>ذلك أن اتباع نطاق هذا النشاط وتنوعه بفضل التقدم العلمي والتكنولوجي في شتى المجالات يحتم تدخل القانون لمواجهته وتنظيمه. </a:t>
            </a:r>
            <a:r>
              <a:rPr lang="ar-EG" sz="2400" b="1" u="sng" dirty="0"/>
              <a:t>ويؤدى ذلك إلى المزيد </a:t>
            </a:r>
            <a:r>
              <a:rPr lang="ar-EG" sz="2400" dirty="0"/>
              <a:t>من القواعد القانونية، واستحداث فروع جديدة. </a:t>
            </a:r>
            <a:r>
              <a:rPr lang="ar-EG" sz="2400" b="1" u="sng" dirty="0">
                <a:effectLst>
                  <a:outerShdw blurRad="38100" dist="38100" dir="2700000" algn="tl">
                    <a:srgbClr val="000000">
                      <a:alpha val="43137"/>
                    </a:srgbClr>
                  </a:outerShdw>
                </a:effectLst>
              </a:rPr>
              <a:t>ومن أمثلة ذلك </a:t>
            </a:r>
            <a:r>
              <a:rPr lang="ar-EG" sz="2400" dirty="0"/>
              <a:t>ازدهار نشاط النقل الجوي الذى أدى إلى نشأة فرع جديد من فروع القانون هو القانون الجوي. </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5378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sp>
        <p:nvSpPr>
          <p:cNvPr id="3" name="Google Shape;171;p5"/>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8E5A6D"/>
              </a:solidFill>
              <a:latin typeface="Calibri"/>
              <a:ea typeface="Calibri"/>
              <a:cs typeface="Calibri"/>
              <a:sym typeface="Calibri"/>
            </a:endParaRPr>
          </a:p>
        </p:txBody>
      </p:sp>
      <p:sp>
        <p:nvSpPr>
          <p:cNvPr id="4" name="Google Shape;173;p5"/>
          <p:cNvSpPr txBox="1"/>
          <p:nvPr/>
        </p:nvSpPr>
        <p:spPr>
          <a:xfrm>
            <a:off x="3328809" y="470561"/>
            <a:ext cx="5846248" cy="523180"/>
          </a:xfrm>
          <a:prstGeom prst="rect">
            <a:avLst/>
          </a:prstGeom>
          <a:noFill/>
          <a:ln>
            <a:noFill/>
          </a:ln>
        </p:spPr>
        <p:txBody>
          <a:bodyPr spcFirstLastPara="1" wrap="square" lIns="91425" tIns="45700" rIns="91425" bIns="45700" anchor="t" anchorCtr="0">
            <a:spAutoFit/>
          </a:bodyPr>
          <a:lstStyle/>
          <a:p>
            <a:pPr lvl="0" algn="ctr"/>
            <a:r>
              <a:rPr lang="ar-EG" sz="2800" dirty="0" smtClean="0">
                <a:solidFill>
                  <a:schemeClr val="lt1"/>
                </a:solidFill>
                <a:latin typeface="Tajawal Medium"/>
                <a:cs typeface="Sultan bold" pitchFamily="2" charset="-78"/>
                <a:sym typeface="Tajawal Medium"/>
              </a:rPr>
              <a:t>2- </a:t>
            </a:r>
            <a:r>
              <a:rPr lang="ar-EG" sz="2800" dirty="0">
                <a:solidFill>
                  <a:schemeClr val="lt1"/>
                </a:solidFill>
                <a:latin typeface="Tajawal Medium"/>
                <a:cs typeface="Sultan bold" pitchFamily="2" charset="-78"/>
                <a:sym typeface="Tajawal Medium"/>
              </a:rPr>
              <a:t>علاقة القانون بالعلوم الاجتماعية </a:t>
            </a:r>
            <a:r>
              <a:rPr lang="ar-EG" sz="2800" dirty="0" smtClean="0">
                <a:solidFill>
                  <a:schemeClr val="lt1"/>
                </a:solidFill>
                <a:latin typeface="Tajawal Medium"/>
                <a:cs typeface="Sultan bold" pitchFamily="2" charset="-78"/>
                <a:sym typeface="Tajawal Medium"/>
              </a:rPr>
              <a:t>الأخرى:</a:t>
            </a:r>
            <a:endParaRPr dirty="0">
              <a:cs typeface="Sultan bold" pitchFamily="2" charset="-78"/>
            </a:endParaRPr>
          </a:p>
        </p:txBody>
      </p:sp>
      <p:sp>
        <p:nvSpPr>
          <p:cNvPr id="5" name="Google Shape;174;p5"/>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5400" b="1" dirty="0" smtClean="0">
                <a:solidFill>
                  <a:schemeClr val="lt1"/>
                </a:solidFill>
                <a:latin typeface="Tajawal Medium"/>
                <a:ea typeface="Tajawal Medium"/>
                <a:cs typeface="Tajawal Medium"/>
                <a:sym typeface="Tajawal Medium"/>
              </a:rPr>
              <a:t>02</a:t>
            </a:r>
            <a:endParaRPr sz="5400" dirty="0">
              <a:solidFill>
                <a:schemeClr val="lt1"/>
              </a:solidFill>
              <a:latin typeface="Calibri"/>
              <a:ea typeface="Calibri"/>
              <a:cs typeface="Calibri"/>
              <a:sym typeface="Calibri"/>
            </a:endParaRPr>
          </a:p>
        </p:txBody>
      </p:sp>
      <p:sp>
        <p:nvSpPr>
          <p:cNvPr id="6" name="Google Shape;175;p5"/>
          <p:cNvSpPr txBox="1"/>
          <p:nvPr/>
        </p:nvSpPr>
        <p:spPr>
          <a:xfrm>
            <a:off x="556249" y="267432"/>
            <a:ext cx="1215674"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1800" dirty="0" smtClean="0">
                <a:solidFill>
                  <a:schemeClr val="lt1"/>
                </a:solidFill>
                <a:latin typeface="Tajawal Medium"/>
                <a:ea typeface="Tajawal Medium"/>
                <a:cs typeface="Tajawal Medium"/>
                <a:sym typeface="Tajawal Medium"/>
              </a:rPr>
              <a:t>المحاضرة</a:t>
            </a:r>
            <a:endParaRPr sz="2800" dirty="0">
              <a:solidFill>
                <a:schemeClr val="lt1"/>
              </a:solidFill>
              <a:latin typeface="Tajawal Medium"/>
              <a:ea typeface="Tajawal Medium"/>
              <a:cs typeface="Tajawal Medium"/>
              <a:sym typeface="Tajawal Medium"/>
            </a:endParaRPr>
          </a:p>
        </p:txBody>
      </p:sp>
      <p:pic>
        <p:nvPicPr>
          <p:cNvPr id="7" name="Google Shape;178;p5"/>
          <p:cNvPicPr preferRelativeResize="0"/>
          <p:nvPr/>
        </p:nvPicPr>
        <p:blipFill rotWithShape="1">
          <a:blip r:embed="rId2">
            <a:alphaModFix/>
          </a:blip>
          <a:srcRect/>
          <a:stretch/>
        </p:blipFill>
        <p:spPr>
          <a:xfrm>
            <a:off x="280308" y="6043914"/>
            <a:ext cx="2167470" cy="591661"/>
          </a:xfrm>
          <a:prstGeom prst="rect">
            <a:avLst/>
          </a:prstGeom>
          <a:noFill/>
          <a:ln>
            <a:noFill/>
          </a:ln>
        </p:spPr>
      </p:pic>
      <p:sp>
        <p:nvSpPr>
          <p:cNvPr id="8" name="Google Shape;172;p5"/>
          <p:cNvSpPr/>
          <p:nvPr/>
        </p:nvSpPr>
        <p:spPr>
          <a:xfrm>
            <a:off x="367466" y="1685495"/>
            <a:ext cx="1115306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rtl="1"/>
            <a:r>
              <a:rPr lang="ar-EG" sz="2400" b="1" u="sng" dirty="0" smtClean="0"/>
              <a:t>- والقانون </a:t>
            </a:r>
            <a:r>
              <a:rPr lang="ar-EG" sz="2400" b="1" u="sng" dirty="0"/>
              <a:t>يتأثر </a:t>
            </a:r>
            <a:r>
              <a:rPr lang="ar-EG" sz="2400" b="1" u="sng" dirty="0" smtClean="0"/>
              <a:t>أيضاً </a:t>
            </a:r>
            <a:r>
              <a:rPr lang="ar-EG" sz="2400" b="1" u="sng" dirty="0"/>
              <a:t>بنوع النظام الاقتصادي السائد: </a:t>
            </a:r>
            <a:r>
              <a:rPr lang="ar-EG" sz="2400" dirty="0"/>
              <a:t>فلا يتصور بداهة في بلد يأخذ بالنظام الاشتراكي أن يصطبغ قانونه بالنزعة الفردية ولابد من أن يعكس النظام الاقتصادي القائم ملامحه وسماته على القواعد القانونية ففي ظل النظام الاشتراكي الذي يسوده التوجيه الاقتصادي لم تعد حرية التعاقد مطلقة وتعرضت للكثير من القيود، فعرف القانون نظام العقد المفروض </a:t>
            </a:r>
            <a:r>
              <a:rPr lang="ar-EG" sz="2400" dirty="0" smtClean="0"/>
              <a:t>حيث </a:t>
            </a:r>
            <a:r>
              <a:rPr lang="ar-EG" sz="2400" dirty="0"/>
              <a:t>يفرض القانون الالتزام ببيع سلع معينة، بل ويعتبر الامتناع عن بيعها جريمة معاقبا عليها، </a:t>
            </a:r>
            <a:r>
              <a:rPr lang="ar-EG" sz="2400" b="1" dirty="0"/>
              <a:t>ونظام العقد الموجه </a:t>
            </a:r>
            <a:r>
              <a:rPr lang="ar-EG" sz="2400" b="1" dirty="0" smtClean="0"/>
              <a:t>حيث </a:t>
            </a:r>
            <a:r>
              <a:rPr lang="ar-EG" sz="2400" b="1" dirty="0"/>
              <a:t>يقيد القانون حرية التعاقد </a:t>
            </a:r>
            <a:r>
              <a:rPr lang="ar-EG" sz="2400" dirty="0"/>
              <a:t>بضرورة الحصول على ترخيص سابق من جهة الإدارة كما تتبدل المفاهيم القانونية للتوافق مع النظام الاشتراكي السائد، فلا تعود الملكية الفردية (مثلا) حقا مطلقا بل تتحول إلى وظيفة اجتماعية بالصبغة </a:t>
            </a:r>
            <a:r>
              <a:rPr lang="ar-EG" sz="2400" dirty="0" smtClean="0"/>
              <a:t>الجماعية. </a:t>
            </a:r>
            <a:endParaRPr lang="ar-EG" sz="2400" dirty="0"/>
          </a:p>
          <a:p>
            <a:pPr algn="just" rtl="1"/>
            <a:r>
              <a:rPr lang="ar-EG" sz="2400" u="sng" dirty="0" smtClean="0"/>
              <a:t>- </a:t>
            </a:r>
            <a:r>
              <a:rPr lang="ar-EG" sz="2400" b="1" u="sng" dirty="0" smtClean="0"/>
              <a:t>ومع </a:t>
            </a:r>
            <a:r>
              <a:rPr lang="ar-EG" sz="2400" b="1" u="sng" dirty="0"/>
              <a:t>ذلك فلا يمكن القول بأن الاقتصاد هو أساس القانون بصفة </a:t>
            </a:r>
            <a:r>
              <a:rPr lang="ar-EG" sz="2400" b="1" u="sng" dirty="0" smtClean="0"/>
              <a:t>مطلقة</a:t>
            </a:r>
            <a:r>
              <a:rPr lang="ar-EG" sz="2400" dirty="0"/>
              <a:t>، فهناك من القواعد ما لا يعتمد كثيرا على العوامل الاقتصادية بقدر ما يعتمد على القواعد الأخلاقية الدينية ومثالها نظام الأسرة والقواعد الخاصة بالزواج.</a:t>
            </a:r>
          </a:p>
        </p:txBody>
      </p:sp>
      <p:pic>
        <p:nvPicPr>
          <p:cNvPr id="9" name="Google Shape;179;p5"/>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10" name="Google Shape;180;p5"/>
          <p:cNvPicPr preferRelativeResize="0"/>
          <p:nvPr/>
        </p:nvPicPr>
        <p:blipFill rotWithShape="1">
          <a:blip r:embed="rId4">
            <a:alphaModFix/>
          </a:blip>
          <a:srcRect/>
          <a:stretch/>
        </p:blipFill>
        <p:spPr>
          <a:xfrm>
            <a:off x="9175057" y="248508"/>
            <a:ext cx="2649477" cy="1166001"/>
          </a:xfrm>
          <a:prstGeom prst="rect">
            <a:avLst/>
          </a:prstGeom>
          <a:noFill/>
          <a:ln>
            <a:noFill/>
          </a:ln>
        </p:spPr>
      </p:pic>
      <p:pic>
        <p:nvPicPr>
          <p:cNvPr id="6146"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92150" y="116633"/>
            <a:ext cx="1893639" cy="14688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92678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ثالثاً: العلاقة </a:t>
            </a:r>
            <a:r>
              <a:rPr lang="ar-EG" sz="2400" b="1" u="sng" dirty="0">
                <a:solidFill>
                  <a:srgbClr val="000000"/>
                </a:solidFill>
                <a:latin typeface="+mn-lt"/>
                <a:ea typeface="Arial"/>
                <a:cs typeface="Arial"/>
                <a:sym typeface="Arial"/>
              </a:rPr>
              <a:t>بين القانون </a:t>
            </a:r>
            <a:r>
              <a:rPr lang="ar-EG" sz="2400" b="1" u="sng" dirty="0" smtClean="0">
                <a:solidFill>
                  <a:srgbClr val="000000"/>
                </a:solidFill>
                <a:latin typeface="+mn-lt"/>
                <a:ea typeface="Arial"/>
                <a:cs typeface="Arial"/>
                <a:sym typeface="Arial"/>
              </a:rPr>
              <a:t>والسياسة:</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b="1" u="sng" dirty="0">
                <a:solidFill>
                  <a:srgbClr val="000000"/>
                </a:solidFill>
                <a:latin typeface="+mn-lt"/>
                <a:ea typeface="Arial"/>
                <a:cs typeface="Arial"/>
                <a:sym typeface="Arial"/>
              </a:rPr>
              <a:t>القانون والسياسة علاقة وثيقة بينهما، ويمكن تلخيص العلاقة بينهما في النقاط التالية</a:t>
            </a:r>
            <a:r>
              <a:rPr lang="ar-EG" sz="2200" b="1" u="sng" dirty="0" smtClean="0">
                <a:solidFill>
                  <a:srgbClr val="000000"/>
                </a:solidFill>
                <a:latin typeface="+mn-lt"/>
                <a:ea typeface="Arial"/>
                <a:cs typeface="Arial"/>
                <a:sym typeface="Arial"/>
              </a:rPr>
              <a:t>:</a:t>
            </a:r>
            <a:r>
              <a:rPr lang="ar-EG" sz="2200" b="1" u="sng" dirty="0">
                <a:solidFill>
                  <a:srgbClr val="000000"/>
                </a:solidFill>
                <a:latin typeface="+mn-lt"/>
                <a:ea typeface="Arial"/>
                <a:cs typeface="Arial"/>
                <a:sym typeface="Arial"/>
              </a:rPr>
              <a:t/>
            </a:r>
            <a:br>
              <a:rPr lang="ar-EG" sz="2200" b="1" u="sng" dirty="0">
                <a:solidFill>
                  <a:srgbClr val="000000"/>
                </a:solidFill>
                <a:latin typeface="+mn-lt"/>
                <a:ea typeface="Arial"/>
                <a:cs typeface="Arial"/>
                <a:sym typeface="Arial"/>
              </a:rPr>
            </a:br>
            <a:r>
              <a:rPr lang="ar-EG" sz="2200" dirty="0" smtClean="0">
                <a:solidFill>
                  <a:srgbClr val="000000"/>
                </a:solidFill>
                <a:latin typeface="+mn-lt"/>
                <a:ea typeface="Arial"/>
                <a:cs typeface="Arial"/>
                <a:sym typeface="Arial"/>
              </a:rPr>
              <a:t>1- السياسة </a:t>
            </a:r>
            <a:r>
              <a:rPr lang="ar-EG" sz="2200" dirty="0">
                <a:solidFill>
                  <a:srgbClr val="000000"/>
                </a:solidFill>
                <a:latin typeface="+mn-lt"/>
                <a:ea typeface="Arial"/>
                <a:cs typeface="Arial"/>
                <a:sym typeface="Arial"/>
              </a:rPr>
              <a:t>تتعلق بصنع القرارات وتحديد الأهداف والخطط الاستراتيجية للحكومة والدولة، بينما القانون يحدد القواعد والإجراءات التي يجب اتباعها لتحقيق هذه الأهداف وتنفيذ هذه </a:t>
            </a:r>
            <a:r>
              <a:rPr lang="ar-EG" sz="2200" dirty="0" smtClean="0">
                <a:solidFill>
                  <a:srgbClr val="000000"/>
                </a:solidFill>
                <a:latin typeface="+mn-lt"/>
                <a:ea typeface="Arial"/>
                <a:cs typeface="Arial"/>
                <a:sym typeface="Arial"/>
              </a:rPr>
              <a:t>الخطط.</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dirty="0" smtClean="0">
                <a:solidFill>
                  <a:srgbClr val="000000"/>
                </a:solidFill>
                <a:latin typeface="+mn-lt"/>
                <a:ea typeface="Arial"/>
                <a:cs typeface="Arial"/>
                <a:sym typeface="Arial"/>
              </a:rPr>
              <a:t>2- السياسة </a:t>
            </a:r>
            <a:r>
              <a:rPr lang="ar-EG" sz="2200" dirty="0">
                <a:solidFill>
                  <a:srgbClr val="000000"/>
                </a:solidFill>
                <a:latin typeface="+mn-lt"/>
                <a:ea typeface="Arial"/>
                <a:cs typeface="Arial"/>
                <a:sym typeface="Arial"/>
              </a:rPr>
              <a:t>تتعلق بالمصالح العامة والمجتمعية، بينما القانون يحدد الحقوق والواجبات والمسؤوليات القانونية للأفراد </a:t>
            </a:r>
            <a:r>
              <a:rPr lang="ar-EG" sz="2200" dirty="0" smtClean="0">
                <a:solidFill>
                  <a:srgbClr val="000000"/>
                </a:solidFill>
                <a:latin typeface="+mn-lt"/>
                <a:ea typeface="Arial"/>
                <a:cs typeface="Arial"/>
                <a:sym typeface="Arial"/>
              </a:rPr>
              <a:t>والمؤسسات.</a:t>
            </a:r>
            <a:r>
              <a:rPr lang="ar-EG" sz="2200" dirty="0">
                <a:solidFill>
                  <a:srgbClr val="000000"/>
                </a:solidFill>
                <a:latin typeface="+mn-lt"/>
                <a:ea typeface="Arial"/>
                <a:cs typeface="Arial"/>
                <a:sym typeface="Arial"/>
              </a:rPr>
              <a:t/>
            </a:r>
            <a:br>
              <a:rPr lang="ar-EG" sz="2200" dirty="0">
                <a:solidFill>
                  <a:srgbClr val="000000"/>
                </a:solidFill>
                <a:latin typeface="+mn-lt"/>
                <a:ea typeface="Arial"/>
                <a:cs typeface="Arial"/>
                <a:sym typeface="Arial"/>
              </a:rPr>
            </a:br>
            <a:r>
              <a:rPr lang="ar-EG" sz="2200" dirty="0" smtClean="0">
                <a:solidFill>
                  <a:srgbClr val="000000"/>
                </a:solidFill>
                <a:latin typeface="+mn-lt"/>
                <a:ea typeface="Arial"/>
                <a:cs typeface="Arial"/>
                <a:sym typeface="Arial"/>
              </a:rPr>
              <a:t>3- السياسة </a:t>
            </a:r>
            <a:r>
              <a:rPr lang="ar-EG" sz="2200" dirty="0">
                <a:solidFill>
                  <a:srgbClr val="000000"/>
                </a:solidFill>
                <a:latin typeface="+mn-lt"/>
                <a:ea typeface="Arial"/>
                <a:cs typeface="Arial"/>
                <a:sym typeface="Arial"/>
              </a:rPr>
              <a:t>يمكن أن تؤثر على القانون من خلال تشريع قوانين جديدة أو تعديل القوانين القائمة، ويمكن أن يؤثر القانون على السياسة من خلال تحديد الإجراءات والقواعد التي يجب اتباعها لتحقيق الأهداف </a:t>
            </a:r>
            <a:r>
              <a:rPr lang="ar-EG" sz="2200" dirty="0" smtClean="0">
                <a:solidFill>
                  <a:srgbClr val="000000"/>
                </a:solidFill>
                <a:latin typeface="+mn-lt"/>
                <a:ea typeface="Arial"/>
                <a:cs typeface="Arial"/>
                <a:sym typeface="Arial"/>
              </a:rPr>
              <a:t>السياسية.</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علاقة القانون بالعلوم الاجتماعية الأخرى:</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059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dirty="0">
                <a:solidFill>
                  <a:srgbClr val="000000"/>
                </a:solidFill>
                <a:latin typeface="+mn-lt"/>
                <a:ea typeface="Arial"/>
                <a:cs typeface="Arial"/>
                <a:sym typeface="Arial"/>
              </a:rPr>
              <a:t> </a:t>
            </a:r>
            <a:r>
              <a:rPr lang="ar-EG" sz="2400" dirty="0" smtClean="0">
                <a:solidFill>
                  <a:srgbClr val="000000"/>
                </a:solidFill>
                <a:latin typeface="+mn-lt"/>
                <a:ea typeface="Arial"/>
                <a:cs typeface="Arial"/>
                <a:sym typeface="Arial"/>
              </a:rPr>
              <a:t>4- السياسة </a:t>
            </a:r>
            <a:r>
              <a:rPr lang="ar-EG" sz="2400" dirty="0">
                <a:solidFill>
                  <a:srgbClr val="000000"/>
                </a:solidFill>
                <a:latin typeface="+mn-lt"/>
                <a:ea typeface="Arial"/>
                <a:cs typeface="Arial"/>
                <a:sym typeface="Arial"/>
              </a:rPr>
              <a:t>والقانون يمكن أن يتعارضان في بعض الأحيان، حيث يمكن أن تتعارض القوانين مع الأهداف السياسية أو العكس، وفي هذه الحالات يجب إيجاد حلول وسط لتجنب الصراعات </a:t>
            </a:r>
            <a:r>
              <a:rPr lang="ar-EG" sz="2400" dirty="0" smtClean="0">
                <a:solidFill>
                  <a:srgbClr val="000000"/>
                </a:solidFill>
                <a:latin typeface="+mn-lt"/>
                <a:ea typeface="Arial"/>
                <a:cs typeface="Arial"/>
                <a:sym typeface="Arial"/>
              </a:rPr>
              <a:t>والتوترات.</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dirty="0" smtClean="0">
                <a:solidFill>
                  <a:srgbClr val="000000"/>
                </a:solidFill>
                <a:latin typeface="+mn-lt"/>
                <a:ea typeface="Arial"/>
                <a:cs typeface="Arial"/>
                <a:sym typeface="Arial"/>
              </a:rPr>
              <a:t>5- القانون </a:t>
            </a:r>
            <a:r>
              <a:rPr lang="ar-EG" sz="2400" dirty="0">
                <a:solidFill>
                  <a:srgbClr val="000000"/>
                </a:solidFill>
                <a:latin typeface="+mn-lt"/>
                <a:ea typeface="Arial"/>
                <a:cs typeface="Arial"/>
                <a:sym typeface="Arial"/>
              </a:rPr>
              <a:t>يحدد الإطار القانوني الذي يجب اتباعه في صنع القرارات السياسية، ويحدد الحدود التي يجب على الحكومة والدولة الالتزام بها في تحقيق الأهداف </a:t>
            </a:r>
            <a:r>
              <a:rPr lang="ar-EG" sz="2400" dirty="0" smtClean="0">
                <a:solidFill>
                  <a:srgbClr val="000000"/>
                </a:solidFill>
                <a:latin typeface="+mn-lt"/>
                <a:ea typeface="Arial"/>
                <a:cs typeface="Arial"/>
                <a:sym typeface="Arial"/>
              </a:rPr>
              <a:t>السياسية.</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وبشكل عام</a:t>
            </a:r>
            <a:r>
              <a:rPr lang="ar-EG" sz="2400" dirty="0">
                <a:solidFill>
                  <a:srgbClr val="000000"/>
                </a:solidFill>
                <a:latin typeface="+mn-lt"/>
                <a:ea typeface="Arial"/>
                <a:cs typeface="Arial"/>
                <a:sym typeface="Arial"/>
              </a:rPr>
              <a:t>، </a:t>
            </a:r>
            <a:r>
              <a:rPr lang="ar-EG" sz="2400" b="1" u="sng" dirty="0">
                <a:solidFill>
                  <a:srgbClr val="000000"/>
                </a:solidFill>
                <a:effectLst>
                  <a:outerShdw blurRad="38100" dist="38100" dir="2700000" algn="tl">
                    <a:srgbClr val="000000">
                      <a:alpha val="43137"/>
                    </a:srgbClr>
                  </a:outerShdw>
                </a:effectLst>
                <a:latin typeface="+mn-lt"/>
                <a:ea typeface="Arial"/>
                <a:cs typeface="Arial"/>
                <a:sym typeface="Arial"/>
              </a:rPr>
              <a:t>يمكن القول إن القانون والسياسة يتعاونان معًا لتحقيق الأهداف السياسية والمجتمعية</a:t>
            </a:r>
            <a:r>
              <a:rPr lang="ar-EG" sz="2400" dirty="0">
                <a:solidFill>
                  <a:srgbClr val="000000"/>
                </a:solidFill>
                <a:latin typeface="+mn-lt"/>
                <a:ea typeface="Arial"/>
                <a:cs typeface="Arial"/>
                <a:sym typeface="Arial"/>
              </a:rPr>
              <a:t>، ويمكن أن يؤثر كل منهما على الآخر بطريقة مباشرة أو غير مباشرة.</a:t>
            </a:r>
            <a:endParaRPr lang="ar-EG" sz="22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علاقة القانون بالعلوم الاجتماعية الأخرى:</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6913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u="sng" dirty="0" smtClean="0">
                <a:solidFill>
                  <a:srgbClr val="000000"/>
                </a:solidFill>
                <a:latin typeface="+mn-lt"/>
                <a:ea typeface="Arial"/>
                <a:cs typeface="Arial"/>
                <a:sym typeface="Arial"/>
              </a:rPr>
              <a:t>رابعاً: العلاقة بين القانون والفلسفة: </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a:solidFill>
                  <a:srgbClr val="000000"/>
                </a:solidFill>
                <a:latin typeface="+mn-lt"/>
                <a:ea typeface="Arial"/>
                <a:cs typeface="Arial"/>
                <a:sym typeface="Arial"/>
              </a:rPr>
              <a:t>العلاقة بين القانون والفلسفة هي موضوع معقد يتناوله علماء القانون والفلاسفة منذ فترة طويلة. يمكن تلخيص العلاقة بين القانون والفلسفة على النحو التالي</a:t>
            </a:r>
            <a:r>
              <a:rPr lang="ar-EG" sz="2400" b="1"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1- الفلسفة </a:t>
            </a:r>
            <a:r>
              <a:rPr lang="ar-EG" sz="2400" b="1" dirty="0">
                <a:solidFill>
                  <a:srgbClr val="000000"/>
                </a:solidFill>
                <a:latin typeface="+mn-lt"/>
                <a:ea typeface="Arial"/>
                <a:cs typeface="Arial"/>
                <a:sym typeface="Arial"/>
              </a:rPr>
              <a:t>والأسس الفلسفية للقانون: </a:t>
            </a:r>
            <a:r>
              <a:rPr lang="ar-EG" sz="2400" dirty="0">
                <a:solidFill>
                  <a:srgbClr val="000000"/>
                </a:solidFill>
                <a:latin typeface="+mn-lt"/>
                <a:ea typeface="Arial"/>
                <a:cs typeface="Arial"/>
                <a:sym typeface="Arial"/>
              </a:rPr>
              <a:t>الفلسفة تتناول الأسئلة الأساسية حول الواقع والحقيقة والقيم والأخلاق. واحدة من مجالات الفلسفة هي فلسفة القانون، التي تناقش المفاهيم والأسس الفلسفية التي يستند إليها القانون. يسعى فلاسفة القانون إلى فهم طبيعة القانون وأصوله وغاياته وعلاقته بالعدالة والأخلاق</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2- الفلسفة </a:t>
            </a:r>
            <a:r>
              <a:rPr lang="ar-EG" sz="2400" b="1" dirty="0">
                <a:solidFill>
                  <a:srgbClr val="000000"/>
                </a:solidFill>
                <a:latin typeface="+mn-lt"/>
                <a:ea typeface="Arial"/>
                <a:cs typeface="Arial"/>
                <a:sym typeface="Arial"/>
              </a:rPr>
              <a:t>والتأثير على القانون: </a:t>
            </a:r>
            <a:r>
              <a:rPr lang="ar-EG" sz="2400" dirty="0">
                <a:solidFill>
                  <a:srgbClr val="000000"/>
                </a:solidFill>
                <a:latin typeface="+mn-lt"/>
                <a:ea typeface="Arial"/>
                <a:cs typeface="Arial"/>
                <a:sym typeface="Arial"/>
              </a:rPr>
              <a:t>يمكن أن تؤثر الأفكار الفلسفية على التشريع والتطور القانوني. فالفلاسفة قدموا نظريات ومفاهيم تتعلق بالعدالة والحقوق الأساسية والحرية والمسؤولية، وهذه الأفكار قد تشكل الأساس لصياغة القوانين </a:t>
            </a:r>
            <a:r>
              <a:rPr lang="ar-EG" sz="2400" dirty="0" smtClean="0">
                <a:solidFill>
                  <a:srgbClr val="000000"/>
                </a:solidFill>
                <a:latin typeface="+mn-lt"/>
                <a:ea typeface="Arial"/>
                <a:cs typeface="Arial"/>
                <a:sym typeface="Arial"/>
              </a:rPr>
              <a:t>وتطويرها.</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علاقة القانون بالعلوم الاجتماعية الأخرى:</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7100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solidFill>
            <a:srgbClr val="669BBC">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88;p6"/>
          <p:cNvSpPr>
            <a:spLocks noGrp="1"/>
          </p:cNvSpPr>
          <p:nvPr>
            <p:ph type="ctrTitle"/>
          </p:nvPr>
        </p:nvSpPr>
        <p:spPr>
          <a:xfrm>
            <a:off x="280308" y="1129507"/>
            <a:ext cx="10817198" cy="4250853"/>
          </a:xfrm>
          <a:prstGeom prst="roundRect">
            <a:avLst>
              <a:gd name="adj" fmla="val 6140"/>
            </a:avLst>
          </a:prstGeom>
          <a:solidFill>
            <a:schemeClr val="lt1"/>
          </a:solidFill>
          <a:ln w="38100" cap="flat" cmpd="sng">
            <a:solidFill>
              <a:srgbClr val="669BBC"/>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r" rtl="1"/>
            <a:r>
              <a:rPr lang="ar-EG" sz="2400" b="1" dirty="0" smtClean="0">
                <a:solidFill>
                  <a:srgbClr val="000000"/>
                </a:solidFill>
                <a:latin typeface="+mn-lt"/>
                <a:ea typeface="Arial"/>
                <a:cs typeface="Arial"/>
                <a:sym typeface="Arial"/>
              </a:rPr>
              <a:t>3- القانون </a:t>
            </a:r>
            <a:r>
              <a:rPr lang="ar-EG" sz="2400" b="1" dirty="0">
                <a:solidFill>
                  <a:srgbClr val="000000"/>
                </a:solidFill>
                <a:latin typeface="+mn-lt"/>
                <a:ea typeface="Arial"/>
                <a:cs typeface="Arial"/>
                <a:sym typeface="Arial"/>
              </a:rPr>
              <a:t>والفلسفة السياسية: </a:t>
            </a:r>
            <a:r>
              <a:rPr lang="ar-EG" sz="2400" dirty="0">
                <a:solidFill>
                  <a:srgbClr val="000000"/>
                </a:solidFill>
                <a:latin typeface="+mn-lt"/>
                <a:ea typeface="Arial"/>
                <a:cs typeface="Arial"/>
                <a:sym typeface="Arial"/>
              </a:rPr>
              <a:t>يتداخل القانون والفلسفة السياسية بشكل وثيق، حيث يناقش الفلاسفة السياسيون القضايا المتعلقة بالسلطة والحكم والعدالة والمجتمع. وتشكل الأفكار الفلسفية السياسية أساسًا لصياغة الدساتير والنظم القانونية وللنقاشات القانونية حول الحقوق والحريات والتوزيع العادل للثروة</a:t>
            </a:r>
            <a:r>
              <a:rPr lang="ar-EG" sz="2400" dirty="0" smtClean="0">
                <a:solidFill>
                  <a:srgbClr val="000000"/>
                </a:solidFill>
                <a:latin typeface="+mn-lt"/>
                <a:ea typeface="Arial"/>
                <a:cs typeface="Arial"/>
                <a:sym typeface="Arial"/>
              </a:rPr>
              <a:t>.</a:t>
            </a:r>
            <a:r>
              <a:rPr lang="ar-EG" sz="2400" dirty="0">
                <a:solidFill>
                  <a:srgbClr val="000000"/>
                </a:solidFill>
                <a:latin typeface="+mn-lt"/>
                <a:ea typeface="Arial"/>
                <a:cs typeface="Arial"/>
                <a:sym typeface="Arial"/>
              </a:rPr>
              <a:t/>
            </a:r>
            <a:br>
              <a:rPr lang="ar-EG" sz="2400" dirty="0">
                <a:solidFill>
                  <a:srgbClr val="000000"/>
                </a:solidFill>
                <a:latin typeface="+mn-lt"/>
                <a:ea typeface="Arial"/>
                <a:cs typeface="Arial"/>
                <a:sym typeface="Arial"/>
              </a:rPr>
            </a:br>
            <a:r>
              <a:rPr lang="ar-EG" sz="2400" b="1" dirty="0" smtClean="0">
                <a:solidFill>
                  <a:srgbClr val="000000"/>
                </a:solidFill>
                <a:latin typeface="+mn-lt"/>
                <a:ea typeface="Arial"/>
                <a:cs typeface="Arial"/>
                <a:sym typeface="Arial"/>
              </a:rPr>
              <a:t>4- القانون </a:t>
            </a:r>
            <a:r>
              <a:rPr lang="ar-EG" sz="2400" b="1" dirty="0">
                <a:solidFill>
                  <a:srgbClr val="000000"/>
                </a:solidFill>
                <a:latin typeface="+mn-lt"/>
                <a:ea typeface="Arial"/>
                <a:cs typeface="Arial"/>
                <a:sym typeface="Arial"/>
              </a:rPr>
              <a:t>والمناقشات الفلسفية: </a:t>
            </a:r>
            <a:r>
              <a:rPr lang="ar-EG" sz="2400" dirty="0">
                <a:solidFill>
                  <a:srgbClr val="000000"/>
                </a:solidFill>
                <a:latin typeface="+mn-lt"/>
                <a:ea typeface="Arial"/>
                <a:cs typeface="Arial"/>
                <a:sym typeface="Arial"/>
              </a:rPr>
              <a:t>يتناول القانون مسائل عديدة تثير مناقشات فلسفية، مثل الحقوق والعدالة والأخلاق والمسؤولية. يعمل الفلاسفة على تحليل هذه المسائل وإثارة التساؤلات الأخلاقية والفلسفية حولها، وبالتالي يمكن أن تؤثر هذه المناقشات في تطور القانون </a:t>
            </a:r>
            <a:r>
              <a:rPr lang="ar-EG" sz="2400" dirty="0" smtClean="0">
                <a:solidFill>
                  <a:srgbClr val="000000"/>
                </a:solidFill>
                <a:latin typeface="+mn-lt"/>
                <a:ea typeface="Arial"/>
                <a:cs typeface="Arial"/>
                <a:sym typeface="Arial"/>
              </a:rPr>
              <a:t>وفهمه.</a:t>
            </a:r>
            <a:endParaRPr lang="ar-EG" sz="2400" dirty="0">
              <a:solidFill>
                <a:srgbClr val="000000"/>
              </a:solidFill>
              <a:latin typeface="+mn-lt"/>
              <a:ea typeface="Arial"/>
              <a:cs typeface="Arial"/>
              <a:sym typeface="Arial"/>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sp>
        <p:nvSpPr>
          <p:cNvPr id="2" name="Rectangle 1"/>
          <p:cNvSpPr/>
          <p:nvPr/>
        </p:nvSpPr>
        <p:spPr>
          <a:xfrm>
            <a:off x="3791744" y="235180"/>
            <a:ext cx="6480720" cy="584775"/>
          </a:xfrm>
          <a:prstGeom prst="rect">
            <a:avLst/>
          </a:prstGeom>
        </p:spPr>
        <p:txBody>
          <a:bodyPr wrap="square">
            <a:spAutoFit/>
          </a:bodyPr>
          <a:lstStyle/>
          <a:p>
            <a:pPr lvl="0" algn="ctr"/>
            <a:r>
              <a:rPr lang="ar-EG" sz="3200" dirty="0">
                <a:solidFill>
                  <a:srgbClr val="2D3956"/>
                </a:solidFill>
                <a:latin typeface="Tajawal Medium"/>
                <a:cs typeface="Sultan Medium" pitchFamily="2" charset="-78"/>
                <a:sym typeface="Tajawal Medium"/>
              </a:rPr>
              <a:t>2- علاقة القانون بالعلوم الاجتماعية الأخرى:</a:t>
            </a:r>
          </a:p>
        </p:txBody>
      </p:sp>
      <p:pic>
        <p:nvPicPr>
          <p:cNvPr id="7171" name="Picture 3"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1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118" y="86328"/>
            <a:ext cx="1525030" cy="96640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0077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ar-EG"/>
          </a:p>
        </p:txBody>
      </p:sp>
      <p:sp>
        <p:nvSpPr>
          <p:cNvPr id="4" name="Google Shape;187;p6"/>
          <p:cNvSpPr/>
          <p:nvPr/>
        </p:nvSpPr>
        <p:spPr>
          <a:xfrm>
            <a:off x="8607914" y="952845"/>
            <a:ext cx="4128422" cy="4952309"/>
          </a:xfrm>
          <a:prstGeom prst="roundRect">
            <a:avLst>
              <a:gd name="adj" fmla="val 6140"/>
            </a:avLst>
          </a:prstGeom>
          <a:ln/>
        </p:spPr>
        <p:style>
          <a:lnRef idx="0">
            <a:schemeClr val="accent1"/>
          </a:lnRef>
          <a:fillRef idx="1003">
            <a:schemeClr val="dk2"/>
          </a:fillRef>
          <a:effectRef idx="3">
            <a:schemeClr val="accent1"/>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 name="Google Shape;186;p6"/>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7" name="Google Shape;191;p6"/>
          <p:cNvPicPr preferRelativeResize="0"/>
          <p:nvPr/>
        </p:nvPicPr>
        <p:blipFill rotWithShape="1">
          <a:blip r:embed="rId3">
            <a:alphaModFix/>
          </a:blip>
          <a:srcRect/>
          <a:stretch/>
        </p:blipFill>
        <p:spPr>
          <a:xfrm>
            <a:off x="9923145" y="6311380"/>
            <a:ext cx="1879649" cy="309233"/>
          </a:xfrm>
          <a:prstGeom prst="rect">
            <a:avLst/>
          </a:prstGeom>
          <a:noFill/>
          <a:ln>
            <a:noFill/>
          </a:ln>
        </p:spPr>
      </p:pic>
      <p:pic>
        <p:nvPicPr>
          <p:cNvPr id="8" name="Google Shape;190;p6"/>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308" y="1012030"/>
            <a:ext cx="11551421" cy="5153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695400" y="2215651"/>
            <a:ext cx="9976725" cy="2677656"/>
          </a:xfrm>
          <a:prstGeom prst="rect">
            <a:avLst/>
          </a:prstGeom>
        </p:spPr>
        <p:txBody>
          <a:bodyPr wrap="square">
            <a:spAutoFit/>
          </a:bodyPr>
          <a:lstStyle/>
          <a:p>
            <a:pPr algn="just" rtl="1"/>
            <a:r>
              <a:rPr lang="ar-EG" sz="2400" dirty="0" smtClean="0"/>
              <a:t>1- د.أحمد السعيد الزقرد، </a:t>
            </a:r>
            <a:r>
              <a:rPr lang="ar-EG" sz="2400" b="1" u="sng" dirty="0" smtClean="0">
                <a:effectLst>
                  <a:outerShdw blurRad="38100" dist="38100" dir="2700000" algn="tl">
                    <a:srgbClr val="000000">
                      <a:alpha val="43137"/>
                    </a:srgbClr>
                  </a:outerShdw>
                </a:effectLst>
              </a:rPr>
              <a:t>المدخل للعلوم القانونية، الكتاب الأول، نظرية القانون</a:t>
            </a:r>
            <a:r>
              <a:rPr lang="ar-EG" sz="2400" dirty="0" smtClean="0"/>
              <a:t>، كلية الحقوق، جامعة المنصورة، مصر، 2003/2002.</a:t>
            </a:r>
          </a:p>
          <a:p>
            <a:pPr algn="just" rtl="1"/>
            <a:r>
              <a:rPr lang="ar-EG" sz="2400" dirty="0" smtClean="0"/>
              <a:t>2- د.عمرو طه بدوي، </a:t>
            </a:r>
            <a:r>
              <a:rPr lang="ar-EG" sz="2400" b="1" u="sng" dirty="0">
                <a:effectLst>
                  <a:outerShdw blurRad="38100" dist="38100" dir="2700000" algn="tl">
                    <a:srgbClr val="000000">
                      <a:alpha val="43137"/>
                    </a:srgbClr>
                  </a:outerShdw>
                </a:effectLst>
              </a:rPr>
              <a:t>المدخل </a:t>
            </a:r>
            <a:r>
              <a:rPr lang="ar-EG" sz="2400" b="1" u="sng" dirty="0" smtClean="0">
                <a:effectLst>
                  <a:outerShdw blurRad="38100" dist="38100" dir="2700000" algn="tl">
                    <a:srgbClr val="000000">
                      <a:alpha val="43137"/>
                    </a:srgbClr>
                  </a:outerShdw>
                </a:effectLst>
              </a:rPr>
              <a:t>لدراسة القانون، </a:t>
            </a:r>
            <a:r>
              <a:rPr lang="ar-EG" sz="2400" b="1" u="sng" dirty="0">
                <a:effectLst>
                  <a:outerShdw blurRad="38100" dist="38100" dir="2700000" algn="tl">
                    <a:srgbClr val="000000">
                      <a:alpha val="43137"/>
                    </a:srgbClr>
                  </a:outerShdw>
                </a:effectLst>
              </a:rPr>
              <a:t>الكتاب الأول، نظرية القانون</a:t>
            </a:r>
            <a:r>
              <a:rPr lang="ar-EG" sz="2400" dirty="0"/>
              <a:t>، كلية الحقوق، جامعة </a:t>
            </a:r>
            <a:r>
              <a:rPr lang="ar-EG" sz="2400" dirty="0" smtClean="0"/>
              <a:t>القاهرة، </a:t>
            </a:r>
            <a:r>
              <a:rPr lang="ar-EG" sz="2400" dirty="0"/>
              <a:t>مصر، </a:t>
            </a:r>
            <a:r>
              <a:rPr lang="ar-EG" sz="2400" dirty="0" smtClean="0"/>
              <a:t>2008.</a:t>
            </a:r>
          </a:p>
          <a:p>
            <a:pPr algn="just" rtl="1"/>
            <a:r>
              <a:rPr lang="ar-EG" sz="2400" dirty="0" smtClean="0"/>
              <a:t>3- أحمد محمد الرفاعي، </a:t>
            </a:r>
            <a:r>
              <a:rPr lang="ar-EG" sz="2400" b="1" u="sng" dirty="0">
                <a:effectLst>
                  <a:outerShdw blurRad="38100" dist="38100" dir="2700000" algn="tl">
                    <a:srgbClr val="000000">
                      <a:alpha val="43137"/>
                    </a:srgbClr>
                  </a:outerShdw>
                </a:effectLst>
              </a:rPr>
              <a:t>المدخل للعلوم القانونية، نظرية القانون</a:t>
            </a:r>
            <a:r>
              <a:rPr lang="ar-EG" sz="2400" dirty="0" smtClean="0"/>
              <a:t>، كلية الحقوق، جامعة بنها، مصر، 2008.</a:t>
            </a:r>
            <a:endParaRPr lang="ar-EG" sz="2400" dirty="0"/>
          </a:p>
          <a:p>
            <a:pPr algn="just" rtl="1"/>
            <a:endParaRPr lang="ar-EG" sz="2400" dirty="0"/>
          </a:p>
        </p:txBody>
      </p:sp>
      <p:sp>
        <p:nvSpPr>
          <p:cNvPr id="9" name="Google Shape;173;p5"/>
          <p:cNvSpPr txBox="1"/>
          <p:nvPr/>
        </p:nvSpPr>
        <p:spPr>
          <a:xfrm>
            <a:off x="3132894" y="1433849"/>
            <a:ext cx="5846248"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smtClean="0">
                <a:solidFill>
                  <a:schemeClr val="tx1"/>
                </a:solidFill>
                <a:latin typeface="Tajawal Medium"/>
                <a:cs typeface="Sultan bold" pitchFamily="2" charset="-78"/>
                <a:sym typeface="Tajawal Medium"/>
              </a:rPr>
              <a:t>:</a:t>
            </a:r>
            <a:r>
              <a:rPr lang="ar-EG" sz="2800" dirty="0" smtClean="0">
                <a:solidFill>
                  <a:schemeClr val="tx1"/>
                </a:solidFill>
                <a:latin typeface="Tajawal Medium"/>
                <a:cs typeface="Sultan bold" pitchFamily="2" charset="-78"/>
                <a:sym typeface="Tajawal Medium"/>
              </a:rPr>
              <a:t>أهم المراجع الموصى بها</a:t>
            </a:r>
            <a:endParaRPr dirty="0">
              <a:solidFill>
                <a:schemeClr val="tx1"/>
              </a:solidFill>
              <a:cs typeface="Sultan bold" pitchFamily="2" charset="-78"/>
            </a:endParaRPr>
          </a:p>
        </p:txBody>
      </p:sp>
      <p:pic>
        <p:nvPicPr>
          <p:cNvPr id="3074"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538" y="116632"/>
            <a:ext cx="2136054" cy="108012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49283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dirty="0">
                <a:solidFill>
                  <a:schemeClr val="lt1"/>
                </a:solidFill>
                <a:latin typeface="Tajawal Medium"/>
                <a:ea typeface="Tajawal Medium"/>
                <a:cs typeface="Tajawal Medium"/>
                <a:sym typeface="Tajawal Medium"/>
              </a:rPr>
              <a:t>Thank You</a:t>
            </a:r>
            <a:endParaRPr dirty="0"/>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pic>
        <p:nvPicPr>
          <p:cNvPr id="5122" name="Picture 2" descr="C:\Users\oo\Downloads\السيرة الذاتية والشهادات العلمية\New folder\برنامج ماجستير القانون الرقمي\New folder\محاضرات مبادئ الدرسات القانونية\المحاضرات المسجلة\المحاضرة الثانية\8.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0305" y="1414509"/>
            <a:ext cx="2571750" cy="2571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481</TotalTime>
  <Words>2743</Words>
  <Application>Microsoft Office PowerPoint</Application>
  <PresentationFormat>Custom</PresentationFormat>
  <Paragraphs>157</Paragraphs>
  <Slides>28</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Sultan Medium</vt:lpstr>
      <vt:lpstr>Tajawal Medium</vt:lpstr>
      <vt:lpstr>Calibri</vt:lpstr>
      <vt:lpstr>Simplified Arabic</vt:lpstr>
      <vt:lpstr>Wingdings</vt:lpstr>
      <vt:lpstr>Sultan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ثالثاً: العلاقة بين القانون والسياسة: القانون والسياسة علاقة وثيقة بينهما، ويمكن تلخيص العلاقة بينهما في النقاط التالية: 1- السياسة تتعلق بصنع القرارات وتحديد الأهداف والخطط الاستراتيجية للحكومة والدولة، بينما القانون يحدد القواعد والإجراءات التي يجب اتباعها لتحقيق هذه الأهداف وتنفيذ هذه الخطط. 2- السياسة تتعلق بالمصالح العامة والمجتمعية، بينما القانون يحدد الحقوق والواجبات والمسؤوليات القانونية للأفراد والمؤسسات. 3- السياسة يمكن أن تؤثر على القانون من خلال تشريع قوانين جديدة أو تعديل القوانين القائمة، ويمكن أن يؤثر القانون على السياسة من خلال تحديد الإجراءات والقواعد التي يجب اتباعها لتحقيق الأهداف السياسية.</vt:lpstr>
      <vt:lpstr> 4- السياسة والقانون يمكن أن يتعارضان في بعض الأحيان، حيث يمكن أن تتعارض القوانين مع الأهداف السياسية أو العكس، وفي هذه الحالات يجب إيجاد حلول وسط لتجنب الصراعات والتوترات. 5- القانون يحدد الإطار القانوني الذي يجب اتباعه في صنع القرارات السياسية، ويحدد الحدود التي يجب على الحكومة والدولة الالتزام بها في تحقيق الأهداف السياسية. وبشكل عام، يمكن القول إن القانون والسياسة يتعاونان معًا لتحقيق الأهداف السياسية والمجتمعية، ويمكن أن يؤثر كل منهما على الآخر بطريقة مباشرة أو غير مباشرة.</vt:lpstr>
      <vt:lpstr>رابعاً: العلاقة بين القانون والفلسفة:  العلاقة بين القانون والفلسفة هي موضوع معقد يتناوله علماء القانون والفلاسفة منذ فترة طويلة. يمكن تلخيص العلاقة بين القانون والفلسفة على النحو التالي: 1- الفلسفة والأسس الفلسفية للقانون: الفلسفة تتناول الأسئلة الأساسية حول الواقع والحقيقة والقيم والأخلاق. واحدة من مجالات الفلسفة هي فلسفة القانون، التي تناقش المفاهيم والأسس الفلسفية التي يستند إليها القانون. يسعى فلاسفة القانون إلى فهم طبيعة القانون وأصوله وغاياته وعلاقته بالعدالة والأخلاق. 2- الفلسفة والتأثير على القانون: يمكن أن تؤثر الأفكار الفلسفية على التشريع والتطور القانوني. فالفلاسفة قدموا نظريات ومفاهيم تتعلق بالعدالة والحقوق الأساسية والحرية والمسؤولية، وهذه الأفكار قد تشكل الأساس لصياغة القوانين وتطويرها.</vt:lpstr>
      <vt:lpstr>3- القانون والفلسفة السياسية: يتداخل القانون والفلسفة السياسية بشكل وثيق، حيث يناقش الفلاسفة السياسيون القضايا المتعلقة بالسلطة والحكم والعدالة والمجتمع. وتشكل الأفكار الفلسفية السياسية أساسًا لصياغة الدساتير والنظم القانونية وللنقاشات القانونية حول الحقوق والحريات والتوزيع العادل للثروة. 4- القانون والمناقشات الفلسفية: يتناول القانون مسائل عديدة تثير مناقشات فلسفية، مثل الحقوق والعدالة والأخلاق والمسؤولية. يعمل الفلاسفة على تحليل هذه المسائل وإثارة التساؤلات الأخلاقية والفلسفية حولها، وبالتالي يمكن أن تؤثر هذه المناقشات في تطور القانون وفهمه.</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145</cp:revision>
  <dcterms:created xsi:type="dcterms:W3CDTF">2023-04-29T09:08:23Z</dcterms:created>
  <dcterms:modified xsi:type="dcterms:W3CDTF">2023-06-12T14:15:37Z</dcterms:modified>
</cp:coreProperties>
</file>