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480" r:id="rId2"/>
    <p:sldId id="482" r:id="rId3"/>
    <p:sldId id="276" r:id="rId4"/>
    <p:sldId id="822" r:id="rId5"/>
    <p:sldId id="812" r:id="rId6"/>
    <p:sldId id="823" r:id="rId7"/>
    <p:sldId id="842" r:id="rId8"/>
    <p:sldId id="843" r:id="rId9"/>
    <p:sldId id="844" r:id="rId10"/>
    <p:sldId id="845" r:id="rId11"/>
    <p:sldId id="846" r:id="rId12"/>
    <p:sldId id="847" r:id="rId13"/>
    <p:sldId id="866" r:id="rId14"/>
    <p:sldId id="867" r:id="rId15"/>
    <p:sldId id="868" r:id="rId16"/>
    <p:sldId id="869" r:id="rId17"/>
    <p:sldId id="870" r:id="rId18"/>
    <p:sldId id="849" r:id="rId19"/>
    <p:sldId id="850" r:id="rId20"/>
    <p:sldId id="851" r:id="rId21"/>
    <p:sldId id="852" r:id="rId22"/>
    <p:sldId id="853" r:id="rId23"/>
    <p:sldId id="854" r:id="rId24"/>
    <p:sldId id="855" r:id="rId25"/>
    <p:sldId id="856" r:id="rId26"/>
    <p:sldId id="857" r:id="rId27"/>
    <p:sldId id="858" r:id="rId28"/>
    <p:sldId id="865" r:id="rId29"/>
    <p:sldId id="824" r:id="rId30"/>
    <p:sldId id="825" r:id="rId31"/>
    <p:sldId id="826" r:id="rId32"/>
    <p:sldId id="827" r:id="rId33"/>
    <p:sldId id="828" r:id="rId34"/>
    <p:sldId id="829" r:id="rId35"/>
    <p:sldId id="830" r:id="rId36"/>
    <p:sldId id="831" r:id="rId37"/>
    <p:sldId id="871" r:id="rId38"/>
    <p:sldId id="872" r:id="rId39"/>
    <p:sldId id="873" r:id="rId40"/>
    <p:sldId id="874" r:id="rId41"/>
    <p:sldId id="875" r:id="rId42"/>
    <p:sldId id="876" r:id="rId43"/>
    <p:sldId id="877" r:id="rId44"/>
    <p:sldId id="878" r:id="rId45"/>
    <p:sldId id="879" r:id="rId46"/>
    <p:sldId id="880" r:id="rId47"/>
    <p:sldId id="881" r:id="rId48"/>
    <p:sldId id="882" r:id="rId49"/>
    <p:sldId id="883" r:id="rId50"/>
    <p:sldId id="884" r:id="rId51"/>
    <p:sldId id="885" r:id="rId52"/>
    <p:sldId id="886" r:id="rId53"/>
    <p:sldId id="887" r:id="rId54"/>
    <p:sldId id="888" r:id="rId55"/>
    <p:sldId id="889" r:id="rId56"/>
    <p:sldId id="890"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2"/>
            <p14:sldId id="276"/>
          </p14:sldIdLst>
        </p14:section>
        <p14:section name="Untitled Section" id="{2F6AD2C2-46A9-4BC4-94FF-3A698A8E8EFB}">
          <p14:sldIdLst>
            <p14:sldId id="822"/>
            <p14:sldId id="812"/>
            <p14:sldId id="823"/>
            <p14:sldId id="842"/>
            <p14:sldId id="843"/>
            <p14:sldId id="844"/>
            <p14:sldId id="845"/>
            <p14:sldId id="846"/>
            <p14:sldId id="847"/>
            <p14:sldId id="866"/>
            <p14:sldId id="867"/>
            <p14:sldId id="868"/>
            <p14:sldId id="869"/>
            <p14:sldId id="870"/>
            <p14:sldId id="849"/>
            <p14:sldId id="850"/>
            <p14:sldId id="851"/>
            <p14:sldId id="852"/>
            <p14:sldId id="853"/>
            <p14:sldId id="854"/>
            <p14:sldId id="855"/>
            <p14:sldId id="856"/>
            <p14:sldId id="857"/>
            <p14:sldId id="858"/>
            <p14:sldId id="865"/>
            <p14:sldId id="824"/>
            <p14:sldId id="825"/>
            <p14:sldId id="826"/>
            <p14:sldId id="827"/>
            <p14:sldId id="828"/>
            <p14:sldId id="829"/>
            <p14:sldId id="830"/>
            <p14:sldId id="831"/>
            <p14:sldId id="871"/>
            <p14:sldId id="872"/>
            <p14:sldId id="873"/>
            <p14:sldId id="874"/>
            <p14:sldId id="875"/>
            <p14:sldId id="876"/>
            <p14:sldId id="877"/>
            <p14:sldId id="878"/>
            <p14:sldId id="879"/>
            <p14:sldId id="880"/>
            <p14:sldId id="881"/>
            <p14:sldId id="882"/>
            <p14:sldId id="883"/>
            <p14:sldId id="884"/>
            <p14:sldId id="885"/>
            <p14:sldId id="886"/>
            <p14:sldId id="887"/>
            <p14:sldId id="888"/>
            <p14:sldId id="889"/>
            <p14:sldId id="890"/>
            <p14:sldId id="3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FAC748"/>
    <a:srgbClr val="000000"/>
    <a:srgbClr val="669BBC"/>
    <a:srgbClr val="2D3956"/>
    <a:srgbClr val="8E5A6D"/>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002" autoAdjust="0"/>
    <p:restoredTop sz="90037" autoAdjust="0"/>
  </p:normalViewPr>
  <p:slideViewPr>
    <p:cSldViewPr snapToGrid="0">
      <p:cViewPr varScale="1">
        <p:scale>
          <a:sx n="76" d="100"/>
          <a:sy n="76" d="100"/>
        </p:scale>
        <p:origin x="37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128012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4301822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368284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951869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5191153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904143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249029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6632837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7256907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40728912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5443300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327787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900171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1969007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6638620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2820954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288730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783127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74454469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4043806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69365664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7716803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01881755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6301766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2008644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تعمل عمليات التكامل بين الروبوتات والذكاء الاصطناعي على تشكيل مستقبل العديد من الصناعات، وتغيير كيفية أداء المهام، بدءًا من التصنيع والرعاية الصحية وحتى الزراعة والأعمال المنزلية. ويعزز هذا التآزر قدرات الروبوتات، مما يسمح لها بالعمل بشكل أكثر استقلالية، واتخاذ القرارات في الوقت الفعلي، والتكيف مع البيئات الجديدة أو المتغيرة دون تدخل بشري.</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0838908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أتمتة التصنيع</a:t>
            </a:r>
            <a:r>
              <a:rPr lang="en-US" dirty="0"/>
              <a:t>:</a:t>
            </a:r>
            <a:r>
              <a:rPr lang="ar-SA" dirty="0"/>
              <a:t>وفي قطاع التصنيع، يتم استخدام الروبوتات المعززة بالذكاء الاصطناعي في مجموعة متنوعة من المهام بما في ذلك التجميع والطلاء ومراقبة الجودة. يمكن لخوارزميات الذكاء الاصطناعي تحليل البيانات من عملية التصنيع في الوقت الفعلي، مما يمكّن الروبوتات من تحديد الأخطاء وتصحيحها، وتحسين عمليات الإنتاج، والتنبؤ باحتياجات الصيانة.</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0722211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الرعاية الصحية والجراحة</a:t>
            </a:r>
          </a:p>
          <a:p>
            <a:pPr algn="r" rtl="1"/>
            <a:r>
              <a:rPr lang="ar-SA" dirty="0"/>
              <a:t>تُحدث الروبوتات المجهزة بالذكاء الاصطناعي ثورة في صناعة الرعاية الصحية من خلال المساعدة في العمليات الجراحية بدقة تفوق القدرة البشرية، وإدارة رعاية المرضى، وحتى توفير الرفقة. يمكن لهذه الروبوتات أن تتعلم من البيانات التي تم جمعها أثناء الإجراءات الطبية، مما يحسن أدائها بمرور الوقت.</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69164411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3. الزراعة</a:t>
            </a:r>
          </a:p>
          <a:p>
            <a:pPr algn="r" rtl="1"/>
            <a:r>
              <a:rPr lang="ar-SA" dirty="0"/>
              <a:t>يتم نشر الأنظمة الآلية التي تعتمد على الذكاء الاصطناعي في الزراعة للقيام بمهام مثل زراعة البذور، وحصاد المحاصيل، ومراقبة الظروف الميدانية. يمكن لهذه الروبوتات تحليل البيانات من أجهزة الاستشعار المختلفة وصور الأقمار الصناعية لتحسين إنتاجية المحاصيل وتقليل النفايات.</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0822337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4. عمليات البحث والإنقاذ</a:t>
            </a:r>
          </a:p>
          <a:p>
            <a:pPr algn="r" rtl="1"/>
            <a:r>
              <a:rPr lang="ar-SA" dirty="0"/>
              <a:t>تلعب الروبوتات، جنبًا إلى جنب مع الذكاء الاصطناعي، دورًا حاسمًا في مهام البحث والإنقاذ، خاصة في البيئات الخطرة أو التي يتعذر على البشر الوصول إليها. يمكنهم التنقل عبر الأنقاض، وتحديد الضحايا باستخدام أجهزة استشعار الحرارة، وتقييم استقرار الهياكل.</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466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2306277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 المركبات ذاتية القيادة</a:t>
            </a:r>
          </a:p>
          <a:p>
            <a:pPr algn="r" rtl="1"/>
            <a:r>
              <a:rPr lang="ar-SA" dirty="0"/>
              <a:t>تعتمد المركبات ذاتية القيادة، وهي في الأساس روبوتات على عجلات، بشكل كبير على الذكاء الاصطناعي للتنقل واتخاذ القرارات على الطريق. يعد هذا التكامل أمرًا بالغ الأهمية لتفسير بيانات المستشعر، والتنبؤ بتصرفات مستخدمي الطريق الآخرين، واختيار مسار العمل الأكثر أمانًا.</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69603441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7. الخدمات اللوجستية وسلسلة التوريد</a:t>
            </a:r>
          </a:p>
          <a:p>
            <a:pPr algn="r" rtl="1"/>
            <a:r>
              <a:rPr lang="ar-SA" dirty="0"/>
              <a:t>تعمل الروبوتات التي تعمل بالذكاء الاصطناعي على تبسيط العمليات اللوجستية وسلسلة التوريد من خلال أتمتة مهام التخزين، مثل فرز البضائع وتعبئتها وشحنها. يمكن لهذه الروبوتات التكيف مع التغيرات في مستويات المخزون أو أنماط الطلب، مما يحسن الكفاءة ويقلل تكاليف التشغيل.</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4922469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2187877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3508766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23355705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64617810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18043436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2181503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53189922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330105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82928505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407351556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355384755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11130707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803922496"/>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72983432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161550765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14651728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89558447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404025653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116965641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D0707-ABDB-613A-9F6F-A8F409A1AC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1E688C6-3338-35DA-43AF-D79146B5602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AD31A2C-9DF9-35F4-31EA-E0F0DD031C6A}"/>
              </a:ext>
            </a:extLst>
          </p:cNvPr>
          <p:cNvSpPr>
            <a:spLocks noGrp="1"/>
          </p:cNvSpPr>
          <p:nvPr>
            <p:ph type="body" idx="1"/>
          </p:nvPr>
        </p:nvSpPr>
        <p:spPr/>
        <p:txBody>
          <a:bodyPr/>
          <a:lstStyle/>
          <a:p>
            <a:pPr algn="r" rtl="1"/>
            <a:r>
              <a:rPr lang="ar-SA" dirty="0"/>
              <a:t>6</a:t>
            </a:r>
            <a:endParaRPr lang="en-CA" dirty="0"/>
          </a:p>
        </p:txBody>
      </p:sp>
      <p:sp>
        <p:nvSpPr>
          <p:cNvPr id="4" name="Slide Number Placeholder 3">
            <a:extLst>
              <a:ext uri="{FF2B5EF4-FFF2-40B4-BE49-F238E27FC236}">
                <a16:creationId xmlns:a16="http://schemas.microsoft.com/office/drawing/2014/main" id="{C0755A52-D88A-45F4-4F35-A87618BA8415}"/>
              </a:ext>
            </a:extLst>
          </p:cNvPr>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8429401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79226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885172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8" r:id="rId14"/>
    <p:sldLayoutId id="2147483669"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11.jpe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13.jpe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14.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15.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17.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21.jpe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23.jpeg"/></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24.png"/></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3.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4.xml"/><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5.xml"/><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14.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14.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1.xml"/><Relationship Id="rId1" Type="http://schemas.openxmlformats.org/officeDocument/2006/relationships/slideLayout" Target="../slideLayouts/slideLayout14.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14.xml"/></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14.xml"/></Relationships>
</file>

<file path=ppt/slides/_rels/slide57.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9.svg"/><Relationship Id="rId2" Type="http://schemas.openxmlformats.org/officeDocument/2006/relationships/image" Target="../media/image25.jpeg"/><Relationship Id="rId1" Type="http://schemas.openxmlformats.org/officeDocument/2006/relationships/slideLayout" Target="../slideLayouts/slideLayout15.xml"/><Relationship Id="rId6" Type="http://schemas.openxmlformats.org/officeDocument/2006/relationships/image" Target="../media/image28.png"/><Relationship Id="rId5" Type="http://schemas.openxmlformats.org/officeDocument/2006/relationships/image" Target="../media/image3.pn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65830" y="5225807"/>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Khaled Eskaf</a:t>
            </a:r>
          </a:p>
        </p:txBody>
      </p:sp>
      <p:sp>
        <p:nvSpPr>
          <p:cNvPr id="31" name="TextBox 30">
            <a:extLst>
              <a:ext uri="{FF2B5EF4-FFF2-40B4-BE49-F238E27FC236}">
                <a16:creationId xmlns:a16="http://schemas.microsoft.com/office/drawing/2014/main" id="{16E4CC76-2D0D-6204-3FBC-B0856D8E8836}"/>
              </a:ext>
            </a:extLst>
          </p:cNvPr>
          <p:cNvSpPr txBox="1"/>
          <p:nvPr/>
        </p:nvSpPr>
        <p:spPr>
          <a:xfrm>
            <a:off x="56289" y="1401360"/>
            <a:ext cx="4996004" cy="2800767"/>
          </a:xfrm>
          <a:prstGeom prst="rect">
            <a:avLst/>
          </a:prstGeom>
          <a:noFill/>
        </p:spPr>
        <p:txBody>
          <a:bodyPr wrap="square" rtlCol="0">
            <a:spAutoFit/>
          </a:bodyPr>
          <a:lstStyle/>
          <a:p>
            <a:pPr algn="ctr"/>
            <a:r>
              <a:rPr lang="en-US" sz="4400" b="1" dirty="0">
                <a:solidFill>
                  <a:srgbClr val="00B0F0"/>
                </a:solidFill>
                <a:latin typeface="Times New Roman" panose="02020603050405020304" pitchFamily="18" charset="0"/>
                <a:cs typeface="Times New Roman" panose="02020603050405020304" pitchFamily="18" charset="0"/>
              </a:rPr>
              <a:t>Human-Robot Interaction and Autonomous Systems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6288"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134143" y="4131354"/>
            <a:ext cx="904415"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AI 616</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BD915862-A0FF-7927-C809-FBF15D05B163}"/>
              </a:ext>
            </a:extLst>
          </p:cNvPr>
          <p:cNvSpPr txBox="1"/>
          <p:nvPr/>
        </p:nvSpPr>
        <p:spPr>
          <a:xfrm>
            <a:off x="365128" y="4678753"/>
            <a:ext cx="4834799" cy="400110"/>
          </a:xfrm>
          <a:prstGeom prst="rect">
            <a:avLst/>
          </a:prstGeom>
          <a:noFill/>
        </p:spPr>
        <p:txBody>
          <a:bodyPr wrap="square">
            <a:spAutoFit/>
          </a:bodyPr>
          <a:lstStyle/>
          <a:p>
            <a:pPr algn="l" fontAlgn="base"/>
            <a:r>
              <a:rPr lang="en-US" sz="2000" b="1" i="0" dirty="0">
                <a:solidFill>
                  <a:srgbClr val="000000"/>
                </a:solidFill>
                <a:effectLst/>
                <a:latin typeface="Times New Roman" panose="02020603050405020304" pitchFamily="18" charset="0"/>
                <a:cs typeface="Times New Roman" panose="02020603050405020304" pitchFamily="18" charset="0"/>
              </a:rPr>
              <a:t>Master of Science in Artificial intelligence</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1914"/>
            <a:ext cx="1480347" cy="15213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9C0EC52-4922-7350-D18E-3C46D62B6C12}"/>
              </a:ext>
            </a:extLst>
          </p:cNvPr>
          <p:cNvPicPr>
            <a:picLocks noChangeAspect="1"/>
          </p:cNvPicPr>
          <p:nvPr/>
        </p:nvPicPr>
        <p:blipFill>
          <a:blip r:embed="rId3"/>
          <a:stretch>
            <a:fillRect/>
          </a:stretch>
        </p:blipFill>
        <p:spPr>
          <a:xfrm>
            <a:off x="2818240" y="0"/>
            <a:ext cx="5995720" cy="6838569"/>
          </a:xfrm>
          <a:prstGeom prst="rect">
            <a:avLst/>
          </a:prstGeom>
        </p:spPr>
      </p:pic>
      <p:sp>
        <p:nvSpPr>
          <p:cNvPr id="2" name="TextBox 1">
            <a:extLst>
              <a:ext uri="{FF2B5EF4-FFF2-40B4-BE49-F238E27FC236}">
                <a16:creationId xmlns:a16="http://schemas.microsoft.com/office/drawing/2014/main" id="{8822FDDA-0E40-0640-2225-D9D135894C7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 name="Graphic 21" descr="A logo for a university&#10;&#10;Description automatically generated">
            <a:extLst>
              <a:ext uri="{FF2B5EF4-FFF2-40B4-BE49-F238E27FC236}">
                <a16:creationId xmlns:a16="http://schemas.microsoft.com/office/drawing/2014/main" id="{532B716F-BBBB-C587-9CD3-9C34B8CA92A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5460D678-6A56-98FB-6B9D-30786C563956}"/>
              </a:ext>
            </a:extLst>
          </p:cNvPr>
          <p:cNvSpPr/>
          <p:nvPr/>
        </p:nvSpPr>
        <p:spPr>
          <a:xfrm>
            <a:off x="2693398" y="5918879"/>
            <a:ext cx="6805204" cy="867103"/>
          </a:xfrm>
          <a:prstGeom prst="rect">
            <a:avLst/>
          </a:prstGeom>
          <a:noFill/>
          <a:ln w="3810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CA" dirty="0"/>
          </a:p>
        </p:txBody>
      </p:sp>
    </p:spTree>
    <p:extLst>
      <p:ext uri="{BB962C8B-B14F-4D97-AF65-F5344CB8AC3E}">
        <p14:creationId xmlns:p14="http://schemas.microsoft.com/office/powerpoint/2010/main" val="17860065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2" descr="Revision: Reference list &lt;br/&gt;&lt;br/&gt; — PEER UK">
            <a:extLst>
              <a:ext uri="{FF2B5EF4-FFF2-40B4-BE49-F238E27FC236}">
                <a16:creationId xmlns:a16="http://schemas.microsoft.com/office/drawing/2014/main" id="{1F01EE3B-242E-D85A-4BDC-9E3581209E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6995" y="1857274"/>
            <a:ext cx="5073234" cy="31434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C7ABA796-00C7-835E-1B28-79A63DDCC3B8}"/>
              </a:ext>
            </a:extLst>
          </p:cNvPr>
          <p:cNvPicPr>
            <a:picLocks noChangeAspect="1"/>
          </p:cNvPicPr>
          <p:nvPr/>
        </p:nvPicPr>
        <p:blipFill>
          <a:blip r:embed="rId4"/>
          <a:stretch>
            <a:fillRect/>
          </a:stretch>
        </p:blipFill>
        <p:spPr>
          <a:xfrm>
            <a:off x="2967037" y="1800225"/>
            <a:ext cx="6257925" cy="3257550"/>
          </a:xfrm>
          <a:prstGeom prst="rect">
            <a:avLst/>
          </a:prstGeom>
        </p:spPr>
      </p:pic>
    </p:spTree>
    <p:extLst>
      <p:ext uri="{BB962C8B-B14F-4D97-AF65-F5344CB8AC3E}">
        <p14:creationId xmlns:p14="http://schemas.microsoft.com/office/powerpoint/2010/main" val="40066313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16D33BC8-DBE5-19C3-0A93-2A32A85850FE}"/>
              </a:ext>
            </a:extLst>
          </p:cNvPr>
          <p:cNvSpPr txBox="1"/>
          <p:nvPr/>
        </p:nvSpPr>
        <p:spPr>
          <a:xfrm>
            <a:off x="414865" y="1674674"/>
            <a:ext cx="11465959" cy="923330"/>
          </a:xfrm>
          <a:prstGeom prst="rect">
            <a:avLst/>
          </a:prstGeom>
          <a:noFill/>
        </p:spPr>
        <p:txBody>
          <a:bodyPr wrap="square">
            <a:spAutoFit/>
          </a:bodyPr>
          <a:lstStyle/>
          <a:p>
            <a:r>
              <a:rPr lang="en-US" dirty="0"/>
              <a:t>To integrate the machine learning model training and prediction directly into a </a:t>
            </a:r>
            <a:r>
              <a:rPr lang="en-US" dirty="0" err="1"/>
              <a:t>Webots</a:t>
            </a:r>
            <a:r>
              <a:rPr lang="en-US" dirty="0"/>
              <a:t> controller script, you'll have to prepare a slightly different setup. This </a:t>
            </a:r>
            <a:r>
              <a:rPr lang="en-US" dirty="0">
                <a:highlight>
                  <a:srgbClr val="FFFF00"/>
                </a:highlight>
              </a:rPr>
              <a:t>setup involves simulating the training data collection</a:t>
            </a:r>
            <a:r>
              <a:rPr lang="en-US" dirty="0"/>
              <a:t>, training a decision tree model, and using the model for real-time decision-making based on the robot's camera input.</a:t>
            </a:r>
            <a:endParaRPr lang="en-CA" dirty="0"/>
          </a:p>
        </p:txBody>
      </p:sp>
      <p:sp>
        <p:nvSpPr>
          <p:cNvPr id="9" name="TextBox 8">
            <a:extLst>
              <a:ext uri="{FF2B5EF4-FFF2-40B4-BE49-F238E27FC236}">
                <a16:creationId xmlns:a16="http://schemas.microsoft.com/office/drawing/2014/main" id="{93238FFD-FF78-B344-47A7-ED619D523FDB}"/>
              </a:ext>
            </a:extLst>
          </p:cNvPr>
          <p:cNvSpPr txBox="1"/>
          <p:nvPr/>
        </p:nvSpPr>
        <p:spPr>
          <a:xfrm>
            <a:off x="524934" y="3240669"/>
            <a:ext cx="11235266" cy="923330"/>
          </a:xfrm>
          <a:prstGeom prst="rect">
            <a:avLst/>
          </a:prstGeom>
          <a:noFill/>
        </p:spPr>
        <p:txBody>
          <a:bodyPr wrap="square">
            <a:spAutoFit/>
          </a:bodyPr>
          <a:lstStyle/>
          <a:p>
            <a:r>
              <a:rPr lang="en-US" dirty="0"/>
              <a:t>However, it's important to note that for a real-world scenario or more complex simulations, you'd likely perform the model training outside of the </a:t>
            </a:r>
            <a:r>
              <a:rPr lang="en-US" dirty="0" err="1"/>
              <a:t>Webots</a:t>
            </a:r>
            <a:r>
              <a:rPr lang="en-US" dirty="0"/>
              <a:t> environment due to the computational costs and then load the trained model into your </a:t>
            </a:r>
            <a:r>
              <a:rPr lang="en-US" dirty="0" err="1"/>
              <a:t>Webots</a:t>
            </a:r>
            <a:r>
              <a:rPr lang="en-US" dirty="0"/>
              <a:t> controller for predictions.</a:t>
            </a:r>
            <a:endParaRPr lang="en-CA" dirty="0"/>
          </a:p>
        </p:txBody>
      </p:sp>
      <p:pic>
        <p:nvPicPr>
          <p:cNvPr id="11" name="Picture 10">
            <a:extLst>
              <a:ext uri="{FF2B5EF4-FFF2-40B4-BE49-F238E27FC236}">
                <a16:creationId xmlns:a16="http://schemas.microsoft.com/office/drawing/2014/main" id="{8BB0116A-0365-C99B-C681-B70AB1B069DD}"/>
              </a:ext>
            </a:extLst>
          </p:cNvPr>
          <p:cNvPicPr>
            <a:picLocks noChangeAspect="1"/>
          </p:cNvPicPr>
          <p:nvPr/>
        </p:nvPicPr>
        <p:blipFill>
          <a:blip r:embed="rId4"/>
          <a:stretch>
            <a:fillRect/>
          </a:stretch>
        </p:blipFill>
        <p:spPr>
          <a:xfrm>
            <a:off x="2368038" y="541556"/>
            <a:ext cx="2161259" cy="633787"/>
          </a:xfrm>
          <a:prstGeom prst="rect">
            <a:avLst/>
          </a:prstGeom>
        </p:spPr>
      </p:pic>
      <p:sp>
        <p:nvSpPr>
          <p:cNvPr id="13" name="TextBox 12">
            <a:extLst>
              <a:ext uri="{FF2B5EF4-FFF2-40B4-BE49-F238E27FC236}">
                <a16:creationId xmlns:a16="http://schemas.microsoft.com/office/drawing/2014/main" id="{72D7F408-831B-99DA-0A40-49E7B1E28B32}"/>
              </a:ext>
            </a:extLst>
          </p:cNvPr>
          <p:cNvSpPr txBox="1"/>
          <p:nvPr/>
        </p:nvSpPr>
        <p:spPr>
          <a:xfrm>
            <a:off x="4615516" y="594302"/>
            <a:ext cx="2161259" cy="369332"/>
          </a:xfrm>
          <a:prstGeom prst="rect">
            <a:avLst/>
          </a:prstGeom>
          <a:noFill/>
        </p:spPr>
        <p:txBody>
          <a:bodyPr wrap="square">
            <a:spAutoFit/>
          </a:bodyPr>
          <a:lstStyle/>
          <a:p>
            <a:r>
              <a:rPr lang="en-CA" dirty="0"/>
              <a:t>ML_Decissio-Tree_2</a:t>
            </a:r>
          </a:p>
        </p:txBody>
      </p:sp>
    </p:spTree>
    <p:extLst>
      <p:ext uri="{BB962C8B-B14F-4D97-AF65-F5344CB8AC3E}">
        <p14:creationId xmlns:p14="http://schemas.microsoft.com/office/powerpoint/2010/main" val="2248067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9" name="TextBox 8">
            <a:extLst>
              <a:ext uri="{FF2B5EF4-FFF2-40B4-BE49-F238E27FC236}">
                <a16:creationId xmlns:a16="http://schemas.microsoft.com/office/drawing/2014/main" id="{151896FD-74DC-2071-2930-C0E161DD8220}"/>
              </a:ext>
            </a:extLst>
          </p:cNvPr>
          <p:cNvSpPr txBox="1"/>
          <p:nvPr/>
        </p:nvSpPr>
        <p:spPr>
          <a:xfrm>
            <a:off x="2789002" y="572923"/>
            <a:ext cx="3627966" cy="369332"/>
          </a:xfrm>
          <a:prstGeom prst="rect">
            <a:avLst/>
          </a:prstGeom>
          <a:noFill/>
        </p:spPr>
        <p:txBody>
          <a:bodyPr wrap="square">
            <a:spAutoFit/>
          </a:bodyPr>
          <a:lstStyle/>
          <a:p>
            <a:pPr algn="l"/>
            <a:r>
              <a:rPr lang="en-US" b="1" i="0" dirty="0">
                <a:solidFill>
                  <a:srgbClr val="0D0D0D"/>
                </a:solidFill>
                <a:effectLst/>
                <a:latin typeface="Söhne"/>
              </a:rPr>
              <a:t>Step 1: Setting Up Your Environment</a:t>
            </a:r>
          </a:p>
        </p:txBody>
      </p:sp>
      <p:sp>
        <p:nvSpPr>
          <p:cNvPr id="12" name="TextBox 11">
            <a:extLst>
              <a:ext uri="{FF2B5EF4-FFF2-40B4-BE49-F238E27FC236}">
                <a16:creationId xmlns:a16="http://schemas.microsoft.com/office/drawing/2014/main" id="{A945E0A9-FB66-DABF-CF09-33A56A1F7687}"/>
              </a:ext>
            </a:extLst>
          </p:cNvPr>
          <p:cNvSpPr txBox="1"/>
          <p:nvPr/>
        </p:nvSpPr>
        <p:spPr>
          <a:xfrm>
            <a:off x="342357" y="1523599"/>
            <a:ext cx="6239932" cy="1754326"/>
          </a:xfrm>
          <a:prstGeom prst="rect">
            <a:avLst/>
          </a:prstGeom>
          <a:noFill/>
        </p:spPr>
        <p:txBody>
          <a:bodyPr wrap="square">
            <a:spAutoFit/>
          </a:bodyPr>
          <a:lstStyle/>
          <a:p>
            <a:r>
              <a:rPr lang="en-CA" dirty="0"/>
              <a:t>from controller import Robot</a:t>
            </a:r>
          </a:p>
          <a:p>
            <a:r>
              <a:rPr lang="en-CA" dirty="0"/>
              <a:t>from </a:t>
            </a:r>
            <a:r>
              <a:rPr lang="en-CA" dirty="0" err="1"/>
              <a:t>sklearn.tree</a:t>
            </a:r>
            <a:r>
              <a:rPr lang="en-CA" dirty="0"/>
              <a:t> import </a:t>
            </a:r>
            <a:r>
              <a:rPr lang="en-CA" dirty="0" err="1"/>
              <a:t>DecisionTreeClassifier</a:t>
            </a:r>
            <a:endParaRPr lang="en-CA" dirty="0"/>
          </a:p>
          <a:p>
            <a:r>
              <a:rPr lang="en-CA" dirty="0"/>
              <a:t>import </a:t>
            </a:r>
            <a:r>
              <a:rPr lang="en-CA" dirty="0" err="1"/>
              <a:t>numpy</a:t>
            </a:r>
            <a:r>
              <a:rPr lang="en-CA" dirty="0"/>
              <a:t> as np</a:t>
            </a:r>
          </a:p>
          <a:p>
            <a:endParaRPr lang="en-CA" dirty="0"/>
          </a:p>
          <a:p>
            <a:r>
              <a:rPr lang="en-CA" dirty="0"/>
              <a:t>robot = Robot()</a:t>
            </a:r>
          </a:p>
          <a:p>
            <a:r>
              <a:rPr lang="en-CA" dirty="0"/>
              <a:t>timestep = int(</a:t>
            </a:r>
            <a:r>
              <a:rPr lang="en-CA" dirty="0" err="1"/>
              <a:t>robot.getBasicTimeStep</a:t>
            </a:r>
            <a:r>
              <a:rPr lang="en-CA" dirty="0"/>
              <a:t>())</a:t>
            </a:r>
          </a:p>
        </p:txBody>
      </p:sp>
      <p:sp>
        <p:nvSpPr>
          <p:cNvPr id="14" name="TextBox 13">
            <a:extLst>
              <a:ext uri="{FF2B5EF4-FFF2-40B4-BE49-F238E27FC236}">
                <a16:creationId xmlns:a16="http://schemas.microsoft.com/office/drawing/2014/main" id="{4EBD6E50-ADC0-C990-20E1-19BD4502E5EB}"/>
              </a:ext>
            </a:extLst>
          </p:cNvPr>
          <p:cNvSpPr txBox="1"/>
          <p:nvPr/>
        </p:nvSpPr>
        <p:spPr>
          <a:xfrm>
            <a:off x="215899" y="3651302"/>
            <a:ext cx="11838277" cy="923330"/>
          </a:xfrm>
          <a:prstGeom prst="rect">
            <a:avLst/>
          </a:prstGeom>
          <a:noFill/>
        </p:spPr>
        <p:txBody>
          <a:bodyPr wrap="square">
            <a:spAutoFit/>
          </a:bodyPr>
          <a:lstStyle/>
          <a:p>
            <a:r>
              <a:rPr lang="en-US" dirty="0"/>
              <a:t>NOTE: You're importing necessary libraries (Robot class from </a:t>
            </a:r>
            <a:r>
              <a:rPr lang="en-US" dirty="0" err="1"/>
              <a:t>Webots</a:t>
            </a:r>
            <a:r>
              <a:rPr lang="en-US" dirty="0"/>
              <a:t>, </a:t>
            </a:r>
            <a:r>
              <a:rPr lang="en-US" dirty="0" err="1"/>
              <a:t>DecisionTreeClassifier</a:t>
            </a:r>
            <a:r>
              <a:rPr lang="en-US" dirty="0"/>
              <a:t> from scikit-learn, and </a:t>
            </a:r>
            <a:r>
              <a:rPr lang="en-US" dirty="0" err="1"/>
              <a:t>numpy</a:t>
            </a:r>
            <a:r>
              <a:rPr lang="en-US" dirty="0"/>
              <a:t>) and initializing your robot. The timestep variable stores the simulation timestep, which is essential for synchronizing your control commands with the simulation.</a:t>
            </a:r>
            <a:endParaRPr lang="en-CA" dirty="0"/>
          </a:p>
        </p:txBody>
      </p:sp>
      <p:sp>
        <p:nvSpPr>
          <p:cNvPr id="2" name="Rectangle 1">
            <a:extLst>
              <a:ext uri="{FF2B5EF4-FFF2-40B4-BE49-F238E27FC236}">
                <a16:creationId xmlns:a16="http://schemas.microsoft.com/office/drawing/2014/main" id="{D2B8347B-7F18-4330-37DE-236344F8D58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E8976332-1299-E3F7-8F79-6F8586E9912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23C38F7-311C-CC0A-4912-A286D700E8D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2675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8C5028A3-C141-1C5C-E5D9-74D16A2DE402}"/>
              </a:ext>
            </a:extLst>
          </p:cNvPr>
          <p:cNvSpPr txBox="1"/>
          <p:nvPr/>
        </p:nvSpPr>
        <p:spPr>
          <a:xfrm>
            <a:off x="2979917" y="598420"/>
            <a:ext cx="2738966" cy="369332"/>
          </a:xfrm>
          <a:prstGeom prst="rect">
            <a:avLst/>
          </a:prstGeom>
          <a:noFill/>
        </p:spPr>
        <p:txBody>
          <a:bodyPr wrap="square">
            <a:spAutoFit/>
          </a:bodyPr>
          <a:lstStyle/>
          <a:p>
            <a:pPr algn="l"/>
            <a:r>
              <a:rPr lang="en-CA" b="1" i="0" dirty="0">
                <a:solidFill>
                  <a:srgbClr val="0D0D0D"/>
                </a:solidFill>
                <a:effectLst/>
                <a:latin typeface="Söhne"/>
              </a:rPr>
              <a:t>Step 2: Initializing Devices</a:t>
            </a:r>
          </a:p>
        </p:txBody>
      </p:sp>
      <p:sp>
        <p:nvSpPr>
          <p:cNvPr id="9" name="TextBox 8">
            <a:extLst>
              <a:ext uri="{FF2B5EF4-FFF2-40B4-BE49-F238E27FC236}">
                <a16:creationId xmlns:a16="http://schemas.microsoft.com/office/drawing/2014/main" id="{12DA35F9-1A2D-EE29-0306-D181FA392C41}"/>
              </a:ext>
            </a:extLst>
          </p:cNvPr>
          <p:cNvSpPr txBox="1"/>
          <p:nvPr/>
        </p:nvSpPr>
        <p:spPr>
          <a:xfrm>
            <a:off x="224134" y="1571397"/>
            <a:ext cx="6239932" cy="2308324"/>
          </a:xfrm>
          <a:prstGeom prst="rect">
            <a:avLst/>
          </a:prstGeom>
          <a:noFill/>
        </p:spPr>
        <p:txBody>
          <a:bodyPr wrap="square">
            <a:spAutoFit/>
          </a:bodyPr>
          <a:lstStyle/>
          <a:p>
            <a:r>
              <a:rPr lang="en-CA" dirty="0"/>
              <a:t>camera = </a:t>
            </a:r>
            <a:r>
              <a:rPr lang="en-CA" dirty="0" err="1"/>
              <a:t>robot.getDevice</a:t>
            </a:r>
            <a:r>
              <a:rPr lang="en-CA" dirty="0"/>
              <a:t>('camera')</a:t>
            </a:r>
          </a:p>
          <a:p>
            <a:r>
              <a:rPr lang="en-CA" dirty="0" err="1"/>
              <a:t>camera.enable</a:t>
            </a:r>
            <a:r>
              <a:rPr lang="en-CA" dirty="0"/>
              <a:t>(timestep)</a:t>
            </a:r>
          </a:p>
          <a:p>
            <a:r>
              <a:rPr lang="en-CA" dirty="0" err="1"/>
              <a:t>left_motor</a:t>
            </a:r>
            <a:r>
              <a:rPr lang="en-CA" dirty="0"/>
              <a:t> = </a:t>
            </a:r>
            <a:r>
              <a:rPr lang="en-CA" dirty="0" err="1"/>
              <a:t>robot.getDevice</a:t>
            </a:r>
            <a:r>
              <a:rPr lang="en-CA" dirty="0"/>
              <a:t>('left wheel motor')</a:t>
            </a:r>
          </a:p>
          <a:p>
            <a:r>
              <a:rPr lang="en-CA" dirty="0" err="1"/>
              <a:t>right_motor</a:t>
            </a:r>
            <a:r>
              <a:rPr lang="en-CA" dirty="0"/>
              <a:t> = </a:t>
            </a:r>
            <a:r>
              <a:rPr lang="en-CA" dirty="0" err="1"/>
              <a:t>robot.getDevice</a:t>
            </a:r>
            <a:r>
              <a:rPr lang="en-CA" dirty="0"/>
              <a:t>('right wheel motor')</a:t>
            </a:r>
          </a:p>
          <a:p>
            <a:r>
              <a:rPr lang="en-CA" dirty="0" err="1"/>
              <a:t>left_motor.setPosition</a:t>
            </a:r>
            <a:r>
              <a:rPr lang="en-CA" dirty="0"/>
              <a:t>(float('inf'))</a:t>
            </a:r>
          </a:p>
          <a:p>
            <a:r>
              <a:rPr lang="en-CA" dirty="0" err="1"/>
              <a:t>right_motor.setPosition</a:t>
            </a:r>
            <a:r>
              <a:rPr lang="en-CA" dirty="0"/>
              <a:t>(float('inf'))</a:t>
            </a:r>
          </a:p>
          <a:p>
            <a:r>
              <a:rPr lang="en-CA" dirty="0" err="1"/>
              <a:t>left_motor.setVelocity</a:t>
            </a:r>
            <a:r>
              <a:rPr lang="en-CA" dirty="0"/>
              <a:t>(0)</a:t>
            </a:r>
          </a:p>
          <a:p>
            <a:r>
              <a:rPr lang="en-CA" dirty="0" err="1"/>
              <a:t>right_motor.setVelocity</a:t>
            </a:r>
            <a:r>
              <a:rPr lang="en-CA" dirty="0"/>
              <a:t>(0)</a:t>
            </a:r>
          </a:p>
        </p:txBody>
      </p:sp>
      <p:sp>
        <p:nvSpPr>
          <p:cNvPr id="12" name="TextBox 11">
            <a:extLst>
              <a:ext uri="{FF2B5EF4-FFF2-40B4-BE49-F238E27FC236}">
                <a16:creationId xmlns:a16="http://schemas.microsoft.com/office/drawing/2014/main" id="{4B819E9F-410A-6A3C-8461-017659FBE082}"/>
              </a:ext>
            </a:extLst>
          </p:cNvPr>
          <p:cNvSpPr txBox="1"/>
          <p:nvPr/>
        </p:nvSpPr>
        <p:spPr>
          <a:xfrm>
            <a:off x="135933" y="4065514"/>
            <a:ext cx="11918243" cy="646331"/>
          </a:xfrm>
          <a:prstGeom prst="rect">
            <a:avLst/>
          </a:prstGeom>
          <a:noFill/>
        </p:spPr>
        <p:txBody>
          <a:bodyPr wrap="square">
            <a:spAutoFit/>
          </a:bodyPr>
          <a:lstStyle/>
          <a:p>
            <a:r>
              <a:rPr lang="en-US" dirty="0"/>
              <a:t>NOTE: You initialize the camera and motors attached to your robot. Setting the motor position to infinity (float('inf')) switches the motors to velocity control mode. Initially, the robot's motors are set to 0 speed, meaning the robot will not move.</a:t>
            </a:r>
            <a:endParaRPr lang="en-CA" dirty="0"/>
          </a:p>
        </p:txBody>
      </p:sp>
      <p:sp>
        <p:nvSpPr>
          <p:cNvPr id="2" name="Rectangle 1">
            <a:extLst>
              <a:ext uri="{FF2B5EF4-FFF2-40B4-BE49-F238E27FC236}">
                <a16:creationId xmlns:a16="http://schemas.microsoft.com/office/drawing/2014/main" id="{30355AC1-4844-0EC6-EE93-E2021440BA88}"/>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76079C4F-0B21-CDF4-078F-C0B99D21920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9E142A24-ABA1-FD47-0180-3CBB7121FA9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54882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CD8E7708-CCDA-0AFB-3E47-1977686C8F0B}"/>
              </a:ext>
            </a:extLst>
          </p:cNvPr>
          <p:cNvSpPr txBox="1"/>
          <p:nvPr/>
        </p:nvSpPr>
        <p:spPr>
          <a:xfrm>
            <a:off x="2519421" y="515627"/>
            <a:ext cx="6239932" cy="369332"/>
          </a:xfrm>
          <a:prstGeom prst="rect">
            <a:avLst/>
          </a:prstGeom>
          <a:noFill/>
        </p:spPr>
        <p:txBody>
          <a:bodyPr wrap="square">
            <a:spAutoFit/>
          </a:bodyPr>
          <a:lstStyle/>
          <a:p>
            <a:pPr algn="l"/>
            <a:r>
              <a:rPr lang="en-US" b="1" i="0" dirty="0">
                <a:solidFill>
                  <a:srgbClr val="0D0D0D"/>
                </a:solidFill>
                <a:effectLst/>
                <a:latin typeface="Söhne"/>
              </a:rPr>
              <a:t>Step 3: Preparing Training Data for the Decision Tree</a:t>
            </a:r>
          </a:p>
        </p:txBody>
      </p:sp>
      <p:sp>
        <p:nvSpPr>
          <p:cNvPr id="9" name="TextBox 8">
            <a:extLst>
              <a:ext uri="{FF2B5EF4-FFF2-40B4-BE49-F238E27FC236}">
                <a16:creationId xmlns:a16="http://schemas.microsoft.com/office/drawing/2014/main" id="{6A053D86-136F-3FE5-8C19-65D44B9F26B9}"/>
              </a:ext>
            </a:extLst>
          </p:cNvPr>
          <p:cNvSpPr txBox="1"/>
          <p:nvPr/>
        </p:nvSpPr>
        <p:spPr>
          <a:xfrm>
            <a:off x="322240" y="1414869"/>
            <a:ext cx="6239932" cy="2031325"/>
          </a:xfrm>
          <a:prstGeom prst="rect">
            <a:avLst/>
          </a:prstGeom>
          <a:noFill/>
        </p:spPr>
        <p:txBody>
          <a:bodyPr wrap="square">
            <a:spAutoFit/>
          </a:bodyPr>
          <a:lstStyle/>
          <a:p>
            <a:r>
              <a:rPr lang="en-US" dirty="0" err="1">
                <a:highlight>
                  <a:srgbClr val="FFFF00"/>
                </a:highlight>
              </a:rPr>
              <a:t>training_data</a:t>
            </a:r>
            <a:r>
              <a:rPr lang="en-US" dirty="0">
                <a:highlight>
                  <a:srgbClr val="FFFF00"/>
                </a:highlight>
              </a:rPr>
              <a:t> = </a:t>
            </a:r>
            <a:r>
              <a:rPr lang="en-US" dirty="0" err="1">
                <a:highlight>
                  <a:srgbClr val="FFFF00"/>
                </a:highlight>
              </a:rPr>
              <a:t>np.array</a:t>
            </a:r>
            <a:r>
              <a:rPr lang="en-US" dirty="0">
                <a:highlight>
                  <a:srgbClr val="FFFF00"/>
                </a:highlight>
              </a:rPr>
              <a:t>([</a:t>
            </a:r>
          </a:p>
          <a:p>
            <a:r>
              <a:rPr lang="en-US" dirty="0">
                <a:highlight>
                  <a:srgbClr val="FFFF00"/>
                </a:highlight>
              </a:rPr>
              <a:t>    [120, 40, 40, 1],  # Red objects mean turn right</a:t>
            </a:r>
          </a:p>
          <a:p>
            <a:r>
              <a:rPr lang="en-US" dirty="0">
                <a:highlight>
                  <a:srgbClr val="FFFF00"/>
                </a:highlight>
              </a:rPr>
              <a:t>    [40, 40, 120, 2],  # Blue objects mean move backward</a:t>
            </a:r>
          </a:p>
          <a:p>
            <a:r>
              <a:rPr lang="en-US" dirty="0">
                <a:highlight>
                  <a:srgbClr val="FFFF00"/>
                </a:highlight>
              </a:rPr>
              <a:t>    [80, 110, 90, 0]   # Neutral colors mean move forward</a:t>
            </a:r>
          </a:p>
          <a:p>
            <a:r>
              <a:rPr lang="en-US" dirty="0">
                <a:highlight>
                  <a:srgbClr val="FFFF00"/>
                </a:highlight>
              </a:rPr>
              <a:t>])</a:t>
            </a:r>
          </a:p>
          <a:p>
            <a:r>
              <a:rPr lang="en-US" dirty="0" err="1">
                <a:highlight>
                  <a:srgbClr val="00FFFF"/>
                </a:highlight>
              </a:rPr>
              <a:t>X_train</a:t>
            </a:r>
            <a:r>
              <a:rPr lang="en-US" dirty="0">
                <a:highlight>
                  <a:srgbClr val="00FFFF"/>
                </a:highlight>
              </a:rPr>
              <a:t> = </a:t>
            </a:r>
            <a:r>
              <a:rPr lang="en-US" dirty="0" err="1">
                <a:highlight>
                  <a:srgbClr val="00FFFF"/>
                </a:highlight>
              </a:rPr>
              <a:t>training_data</a:t>
            </a:r>
            <a:r>
              <a:rPr lang="en-US" dirty="0">
                <a:highlight>
                  <a:srgbClr val="00FFFF"/>
                </a:highlight>
              </a:rPr>
              <a:t>[:, :3]  # RGB values</a:t>
            </a:r>
          </a:p>
          <a:p>
            <a:r>
              <a:rPr lang="en-US" dirty="0" err="1">
                <a:highlight>
                  <a:srgbClr val="00FFFF"/>
                </a:highlight>
              </a:rPr>
              <a:t>y_train</a:t>
            </a:r>
            <a:r>
              <a:rPr lang="en-US" dirty="0">
                <a:highlight>
                  <a:srgbClr val="00FFFF"/>
                </a:highlight>
              </a:rPr>
              <a:t> = </a:t>
            </a:r>
            <a:r>
              <a:rPr lang="en-US" dirty="0" err="1">
                <a:highlight>
                  <a:srgbClr val="00FFFF"/>
                </a:highlight>
              </a:rPr>
              <a:t>training_data</a:t>
            </a:r>
            <a:r>
              <a:rPr lang="en-US" dirty="0">
                <a:highlight>
                  <a:srgbClr val="00FFFF"/>
                </a:highlight>
              </a:rPr>
              <a:t>[:, 3]   # Actions</a:t>
            </a:r>
          </a:p>
        </p:txBody>
      </p:sp>
      <p:sp>
        <p:nvSpPr>
          <p:cNvPr id="12" name="TextBox 11">
            <a:extLst>
              <a:ext uri="{FF2B5EF4-FFF2-40B4-BE49-F238E27FC236}">
                <a16:creationId xmlns:a16="http://schemas.microsoft.com/office/drawing/2014/main" id="{38505753-3F93-B16D-9570-36581D8EE161}"/>
              </a:ext>
            </a:extLst>
          </p:cNvPr>
          <p:cNvSpPr txBox="1"/>
          <p:nvPr/>
        </p:nvSpPr>
        <p:spPr>
          <a:xfrm>
            <a:off x="119271" y="4291526"/>
            <a:ext cx="11877141" cy="923330"/>
          </a:xfrm>
          <a:prstGeom prst="rect">
            <a:avLst/>
          </a:prstGeom>
          <a:noFill/>
        </p:spPr>
        <p:txBody>
          <a:bodyPr wrap="square">
            <a:spAutoFit/>
          </a:bodyPr>
          <a:lstStyle/>
          <a:p>
            <a:r>
              <a:rPr lang="en-US" dirty="0"/>
              <a:t>NOTE: This block creates an array of training data, where each row represents a different scenario. The first three numbers in each row are RGB values simulating the color the robot sees, and the fourth number is the action the robot should take (</a:t>
            </a:r>
            <a:r>
              <a:rPr lang="en-US" dirty="0">
                <a:highlight>
                  <a:srgbClr val="FFFF00"/>
                </a:highlight>
              </a:rPr>
              <a:t>0 for forward, 1 for right, 2 for backward</a:t>
            </a:r>
            <a:r>
              <a:rPr lang="en-US" dirty="0"/>
              <a:t>). This data is split into features (</a:t>
            </a:r>
            <a:r>
              <a:rPr lang="en-US" dirty="0" err="1"/>
              <a:t>X_train</a:t>
            </a:r>
            <a:r>
              <a:rPr lang="en-US" dirty="0"/>
              <a:t>) and labels (</a:t>
            </a:r>
            <a:r>
              <a:rPr lang="en-US" dirty="0" err="1"/>
              <a:t>y_train</a:t>
            </a:r>
            <a:r>
              <a:rPr lang="en-US" dirty="0"/>
              <a:t>).</a:t>
            </a:r>
            <a:endParaRPr lang="en-CA" dirty="0"/>
          </a:p>
        </p:txBody>
      </p:sp>
      <p:sp>
        <p:nvSpPr>
          <p:cNvPr id="2" name="Rectangle 1">
            <a:extLst>
              <a:ext uri="{FF2B5EF4-FFF2-40B4-BE49-F238E27FC236}">
                <a16:creationId xmlns:a16="http://schemas.microsoft.com/office/drawing/2014/main" id="{D5314CFE-79B3-1D36-A6B1-0B96FFF08E50}"/>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2F0196E9-55D9-5562-4752-E5C2999A0832}"/>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DC683451-942C-FB26-B880-8C7A0BA4EE0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221042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76675" y="351113"/>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8" name="TextBox 7">
            <a:extLst>
              <a:ext uri="{FF2B5EF4-FFF2-40B4-BE49-F238E27FC236}">
                <a16:creationId xmlns:a16="http://schemas.microsoft.com/office/drawing/2014/main" id="{7C0D71C0-2653-CE0F-5AEC-6A4D515A0027}"/>
              </a:ext>
            </a:extLst>
          </p:cNvPr>
          <p:cNvSpPr txBox="1"/>
          <p:nvPr/>
        </p:nvSpPr>
        <p:spPr>
          <a:xfrm>
            <a:off x="1913197" y="737405"/>
            <a:ext cx="6240292" cy="369332"/>
          </a:xfrm>
          <a:prstGeom prst="rect">
            <a:avLst/>
          </a:prstGeom>
          <a:noFill/>
        </p:spPr>
        <p:txBody>
          <a:bodyPr wrap="square">
            <a:spAutoFit/>
          </a:bodyPr>
          <a:lstStyle/>
          <a:p>
            <a:pPr algn="l"/>
            <a:r>
              <a:rPr lang="en-US" b="1" i="0" dirty="0">
                <a:solidFill>
                  <a:srgbClr val="0D0D0D"/>
                </a:solidFill>
                <a:effectLst/>
                <a:latin typeface="Söhne"/>
              </a:rPr>
              <a:t>Step 4: Training the Decision Tree Classifier</a:t>
            </a:r>
          </a:p>
        </p:txBody>
      </p:sp>
      <p:sp>
        <p:nvSpPr>
          <p:cNvPr id="13" name="TextBox 12">
            <a:extLst>
              <a:ext uri="{FF2B5EF4-FFF2-40B4-BE49-F238E27FC236}">
                <a16:creationId xmlns:a16="http://schemas.microsoft.com/office/drawing/2014/main" id="{67A87AE2-39E7-1FDA-0669-466EADCC9897}"/>
              </a:ext>
            </a:extLst>
          </p:cNvPr>
          <p:cNvSpPr txBox="1"/>
          <p:nvPr/>
        </p:nvSpPr>
        <p:spPr>
          <a:xfrm>
            <a:off x="176675" y="1854744"/>
            <a:ext cx="6240292" cy="646331"/>
          </a:xfrm>
          <a:prstGeom prst="rect">
            <a:avLst/>
          </a:prstGeom>
          <a:noFill/>
        </p:spPr>
        <p:txBody>
          <a:bodyPr wrap="square">
            <a:spAutoFit/>
          </a:bodyPr>
          <a:lstStyle/>
          <a:p>
            <a:r>
              <a:rPr lang="fr-FR" dirty="0" err="1">
                <a:highlight>
                  <a:srgbClr val="00FFFF"/>
                </a:highlight>
              </a:rPr>
              <a:t>clf</a:t>
            </a:r>
            <a:r>
              <a:rPr lang="fr-FR" dirty="0">
                <a:highlight>
                  <a:srgbClr val="00FFFF"/>
                </a:highlight>
              </a:rPr>
              <a:t> = </a:t>
            </a:r>
            <a:r>
              <a:rPr lang="fr-FR" dirty="0" err="1">
                <a:highlight>
                  <a:srgbClr val="00FFFF"/>
                </a:highlight>
              </a:rPr>
              <a:t>DecisionTreeClassifier</a:t>
            </a:r>
            <a:r>
              <a:rPr lang="fr-FR" dirty="0">
                <a:highlight>
                  <a:srgbClr val="00FFFF"/>
                </a:highlight>
              </a:rPr>
              <a:t>()</a:t>
            </a:r>
          </a:p>
          <a:p>
            <a:r>
              <a:rPr lang="fr-FR" dirty="0" err="1">
                <a:highlight>
                  <a:srgbClr val="00FFFF"/>
                </a:highlight>
              </a:rPr>
              <a:t>clf.fit</a:t>
            </a:r>
            <a:r>
              <a:rPr lang="fr-FR" dirty="0">
                <a:highlight>
                  <a:srgbClr val="00FFFF"/>
                </a:highlight>
              </a:rPr>
              <a:t>(</a:t>
            </a:r>
            <a:r>
              <a:rPr lang="fr-FR" dirty="0" err="1">
                <a:highlight>
                  <a:srgbClr val="00FFFF"/>
                </a:highlight>
              </a:rPr>
              <a:t>X_train</a:t>
            </a:r>
            <a:r>
              <a:rPr lang="fr-FR" dirty="0">
                <a:highlight>
                  <a:srgbClr val="00FFFF"/>
                </a:highlight>
              </a:rPr>
              <a:t>, </a:t>
            </a:r>
            <a:r>
              <a:rPr lang="fr-FR" dirty="0" err="1">
                <a:highlight>
                  <a:srgbClr val="00FFFF"/>
                </a:highlight>
              </a:rPr>
              <a:t>y_train</a:t>
            </a:r>
            <a:r>
              <a:rPr lang="fr-FR" dirty="0">
                <a:highlight>
                  <a:srgbClr val="00FFFF"/>
                </a:highlight>
              </a:rPr>
              <a:t>)</a:t>
            </a:r>
          </a:p>
        </p:txBody>
      </p:sp>
      <p:sp>
        <p:nvSpPr>
          <p:cNvPr id="15" name="TextBox 14">
            <a:extLst>
              <a:ext uri="{FF2B5EF4-FFF2-40B4-BE49-F238E27FC236}">
                <a16:creationId xmlns:a16="http://schemas.microsoft.com/office/drawing/2014/main" id="{BE6F173D-A4CB-F628-0C62-8BE0EB8A8442}"/>
              </a:ext>
            </a:extLst>
          </p:cNvPr>
          <p:cNvSpPr txBox="1"/>
          <p:nvPr/>
        </p:nvSpPr>
        <p:spPr>
          <a:xfrm>
            <a:off x="157249" y="3537766"/>
            <a:ext cx="11877501" cy="646331"/>
          </a:xfrm>
          <a:prstGeom prst="rect">
            <a:avLst/>
          </a:prstGeom>
          <a:noFill/>
        </p:spPr>
        <p:txBody>
          <a:bodyPr wrap="square">
            <a:spAutoFit/>
          </a:bodyPr>
          <a:lstStyle/>
          <a:p>
            <a:r>
              <a:rPr lang="en-US" dirty="0"/>
              <a:t>NOTE: A decision tree classifier is initialized and trained with the RGB values as features and the corresponding actions as labels. The .fit() method adjusts the model parameters to best fit the training data.</a:t>
            </a:r>
            <a:endParaRPr lang="en-CA" dirty="0"/>
          </a:p>
        </p:txBody>
      </p:sp>
      <p:sp>
        <p:nvSpPr>
          <p:cNvPr id="2" name="Rectangle 1">
            <a:extLst>
              <a:ext uri="{FF2B5EF4-FFF2-40B4-BE49-F238E27FC236}">
                <a16:creationId xmlns:a16="http://schemas.microsoft.com/office/drawing/2014/main" id="{5B2F4DB8-B7CE-5832-78EF-EA17FC5C23AE}"/>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1485BF27-B057-A5C6-382D-6D7023D5DC89}"/>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83A08D9-97FA-80B3-8173-3113EC5A8ED7}"/>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6467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37823" y="521861"/>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   # Actions</a:t>
            </a:r>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8EC46CCF-A995-B772-FECA-0731FC2D6466}"/>
              </a:ext>
            </a:extLst>
          </p:cNvPr>
          <p:cNvSpPr txBox="1"/>
          <p:nvPr/>
        </p:nvSpPr>
        <p:spPr>
          <a:xfrm>
            <a:off x="2401077" y="605561"/>
            <a:ext cx="6240292" cy="369332"/>
          </a:xfrm>
          <a:prstGeom prst="rect">
            <a:avLst/>
          </a:prstGeom>
          <a:noFill/>
        </p:spPr>
        <p:txBody>
          <a:bodyPr wrap="square">
            <a:spAutoFit/>
          </a:bodyPr>
          <a:lstStyle/>
          <a:p>
            <a:pPr algn="l"/>
            <a:r>
              <a:rPr lang="en-US" b="1" i="0" dirty="0">
                <a:solidFill>
                  <a:srgbClr val="0D0D0D"/>
                </a:solidFill>
                <a:effectLst/>
                <a:latin typeface="Söhne"/>
              </a:rPr>
              <a:t>Step 5: Defining the Action Function</a:t>
            </a:r>
          </a:p>
        </p:txBody>
      </p:sp>
      <p:sp>
        <p:nvSpPr>
          <p:cNvPr id="9" name="TextBox 8">
            <a:extLst>
              <a:ext uri="{FF2B5EF4-FFF2-40B4-BE49-F238E27FC236}">
                <a16:creationId xmlns:a16="http://schemas.microsoft.com/office/drawing/2014/main" id="{D4BE6D60-D274-28EB-F44E-D01243D48A47}"/>
              </a:ext>
            </a:extLst>
          </p:cNvPr>
          <p:cNvSpPr txBox="1"/>
          <p:nvPr/>
        </p:nvSpPr>
        <p:spPr>
          <a:xfrm>
            <a:off x="269942" y="1376862"/>
            <a:ext cx="8086117" cy="646331"/>
          </a:xfrm>
          <a:prstGeom prst="rect">
            <a:avLst/>
          </a:prstGeom>
          <a:noFill/>
        </p:spPr>
        <p:txBody>
          <a:bodyPr wrap="square">
            <a:spAutoFit/>
          </a:bodyPr>
          <a:lstStyle/>
          <a:p>
            <a:r>
              <a:rPr lang="en-US" dirty="0"/>
              <a:t>def </a:t>
            </a:r>
            <a:r>
              <a:rPr lang="en-US" dirty="0" err="1"/>
              <a:t>perform_action</a:t>
            </a:r>
            <a:r>
              <a:rPr lang="en-US" dirty="0"/>
              <a:t>(action, </a:t>
            </a:r>
            <a:r>
              <a:rPr lang="en-US" dirty="0" err="1"/>
              <a:t>left_motor</a:t>
            </a:r>
            <a:r>
              <a:rPr lang="en-US" dirty="0"/>
              <a:t>, </a:t>
            </a:r>
            <a:r>
              <a:rPr lang="en-US" dirty="0" err="1"/>
              <a:t>right_motor</a:t>
            </a:r>
            <a:r>
              <a:rPr lang="en-US" dirty="0"/>
              <a:t>):</a:t>
            </a:r>
          </a:p>
          <a:p>
            <a:r>
              <a:rPr lang="en-US" dirty="0"/>
              <a:t>    # This function translates the predicted action into motor commands.</a:t>
            </a:r>
          </a:p>
        </p:txBody>
      </p:sp>
      <p:sp>
        <p:nvSpPr>
          <p:cNvPr id="12" name="TextBox 11">
            <a:extLst>
              <a:ext uri="{FF2B5EF4-FFF2-40B4-BE49-F238E27FC236}">
                <a16:creationId xmlns:a16="http://schemas.microsoft.com/office/drawing/2014/main" id="{B08F8FA4-18BF-ED46-94A8-11DA320C38E4}"/>
              </a:ext>
            </a:extLst>
          </p:cNvPr>
          <p:cNvSpPr txBox="1"/>
          <p:nvPr/>
        </p:nvSpPr>
        <p:spPr>
          <a:xfrm>
            <a:off x="269942" y="3061350"/>
            <a:ext cx="11685352" cy="646331"/>
          </a:xfrm>
          <a:prstGeom prst="rect">
            <a:avLst/>
          </a:prstGeom>
          <a:noFill/>
        </p:spPr>
        <p:txBody>
          <a:bodyPr wrap="square">
            <a:spAutoFit/>
          </a:bodyPr>
          <a:lstStyle/>
          <a:p>
            <a:r>
              <a:rPr lang="en-US" dirty="0"/>
              <a:t>NOTE: This function maps the predicted action to actual motor speeds, controlling the robot's movement. Depending on the action, both motors may move forward, rotate in opposite directions (to turn), or both move backward.</a:t>
            </a:r>
            <a:endParaRPr lang="en-CA" dirty="0"/>
          </a:p>
        </p:txBody>
      </p:sp>
      <p:sp>
        <p:nvSpPr>
          <p:cNvPr id="2" name="Rectangle 1">
            <a:extLst>
              <a:ext uri="{FF2B5EF4-FFF2-40B4-BE49-F238E27FC236}">
                <a16:creationId xmlns:a16="http://schemas.microsoft.com/office/drawing/2014/main" id="{7FD239C4-28BC-EAFA-4049-3531F955A826}"/>
              </a:ext>
            </a:extLst>
          </p:cNvPr>
          <p:cNvSpPr/>
          <p:nvPr/>
        </p:nvSpPr>
        <p:spPr>
          <a:xfrm>
            <a:off x="567222" y="225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A443829E-0676-C83F-A9AB-A3A3FA0DECE6}"/>
              </a:ext>
            </a:extLst>
          </p:cNvPr>
          <p:cNvSpPr txBox="1"/>
          <p:nvPr/>
        </p:nvSpPr>
        <p:spPr>
          <a:xfrm>
            <a:off x="778063" y="6313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40468BE-EA03-06AE-4C92-2221D6053538}"/>
              </a:ext>
            </a:extLst>
          </p:cNvPr>
          <p:cNvSpPr txBox="1"/>
          <p:nvPr/>
        </p:nvSpPr>
        <p:spPr>
          <a:xfrm>
            <a:off x="839093" y="31895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6726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   # Actions</a:t>
            </a:r>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F11E2E77-81BD-8D76-863F-5CE0A8E97240}"/>
              </a:ext>
            </a:extLst>
          </p:cNvPr>
          <p:cNvSpPr txBox="1"/>
          <p:nvPr/>
        </p:nvSpPr>
        <p:spPr>
          <a:xfrm>
            <a:off x="2315868" y="592173"/>
            <a:ext cx="6240292" cy="369332"/>
          </a:xfrm>
          <a:prstGeom prst="rect">
            <a:avLst/>
          </a:prstGeom>
          <a:noFill/>
        </p:spPr>
        <p:txBody>
          <a:bodyPr wrap="square">
            <a:spAutoFit/>
          </a:bodyPr>
          <a:lstStyle/>
          <a:p>
            <a:pPr algn="l"/>
            <a:r>
              <a:rPr lang="en-US" b="1" i="0" dirty="0">
                <a:solidFill>
                  <a:srgbClr val="0D0D0D"/>
                </a:solidFill>
                <a:effectLst/>
                <a:latin typeface="Söhne"/>
              </a:rPr>
              <a:t>Step 6: Main Control Loop</a:t>
            </a:r>
          </a:p>
        </p:txBody>
      </p:sp>
      <p:sp>
        <p:nvSpPr>
          <p:cNvPr id="9" name="TextBox 8">
            <a:extLst>
              <a:ext uri="{FF2B5EF4-FFF2-40B4-BE49-F238E27FC236}">
                <a16:creationId xmlns:a16="http://schemas.microsoft.com/office/drawing/2014/main" id="{461CE6DD-7CE4-CEC5-9964-5366ED6ABE5A}"/>
              </a:ext>
            </a:extLst>
          </p:cNvPr>
          <p:cNvSpPr txBox="1"/>
          <p:nvPr/>
        </p:nvSpPr>
        <p:spPr>
          <a:xfrm>
            <a:off x="236717" y="1777283"/>
            <a:ext cx="7422172" cy="1200329"/>
          </a:xfrm>
          <a:prstGeom prst="rect">
            <a:avLst/>
          </a:prstGeom>
          <a:noFill/>
        </p:spPr>
        <p:txBody>
          <a:bodyPr wrap="square">
            <a:spAutoFit/>
          </a:bodyPr>
          <a:lstStyle/>
          <a:p>
            <a:r>
              <a:rPr lang="en-US" dirty="0"/>
              <a:t>while </a:t>
            </a:r>
            <a:r>
              <a:rPr lang="en-US" dirty="0" err="1"/>
              <a:t>robot.step</a:t>
            </a:r>
            <a:r>
              <a:rPr lang="en-US" dirty="0"/>
              <a:t>(timestep) != -1:</a:t>
            </a:r>
          </a:p>
          <a:p>
            <a:r>
              <a:rPr lang="en-US" dirty="0"/>
              <a:t>    </a:t>
            </a:r>
            <a:r>
              <a:rPr lang="en-US" dirty="0" err="1"/>
              <a:t>current_rgb</a:t>
            </a:r>
            <a:r>
              <a:rPr lang="en-US" dirty="0"/>
              <a:t> = </a:t>
            </a:r>
            <a:r>
              <a:rPr lang="en-US" dirty="0" err="1"/>
              <a:t>np.array</a:t>
            </a:r>
            <a:r>
              <a:rPr lang="en-US" dirty="0"/>
              <a:t>([[85, 90, 75]])  # Simulated current color</a:t>
            </a:r>
          </a:p>
          <a:p>
            <a:r>
              <a:rPr lang="en-US" dirty="0"/>
              <a:t>    </a:t>
            </a:r>
            <a:r>
              <a:rPr lang="en-US" dirty="0" err="1"/>
              <a:t>predicted_action</a:t>
            </a:r>
            <a:r>
              <a:rPr lang="en-US" dirty="0"/>
              <a:t> = </a:t>
            </a:r>
            <a:r>
              <a:rPr lang="en-US" dirty="0" err="1"/>
              <a:t>clf.predict</a:t>
            </a:r>
            <a:r>
              <a:rPr lang="en-US" dirty="0"/>
              <a:t>(</a:t>
            </a:r>
            <a:r>
              <a:rPr lang="en-US" dirty="0" err="1"/>
              <a:t>current_rgb</a:t>
            </a:r>
            <a:r>
              <a:rPr lang="en-US" dirty="0"/>
              <a:t>)[0]</a:t>
            </a:r>
          </a:p>
          <a:p>
            <a:r>
              <a:rPr lang="en-US" dirty="0"/>
              <a:t>    </a:t>
            </a:r>
            <a:r>
              <a:rPr lang="en-US" dirty="0" err="1"/>
              <a:t>perform_action</a:t>
            </a:r>
            <a:r>
              <a:rPr lang="en-US" dirty="0"/>
              <a:t>(</a:t>
            </a:r>
            <a:r>
              <a:rPr lang="en-US" dirty="0" err="1"/>
              <a:t>predicted_action</a:t>
            </a:r>
            <a:r>
              <a:rPr lang="en-US" dirty="0"/>
              <a:t>, </a:t>
            </a:r>
            <a:r>
              <a:rPr lang="en-US" dirty="0" err="1"/>
              <a:t>left_motor</a:t>
            </a:r>
            <a:r>
              <a:rPr lang="en-US" dirty="0"/>
              <a:t>, </a:t>
            </a:r>
            <a:r>
              <a:rPr lang="en-US" dirty="0" err="1"/>
              <a:t>right_motor</a:t>
            </a:r>
            <a:r>
              <a:rPr lang="en-US" dirty="0"/>
              <a:t>)</a:t>
            </a:r>
          </a:p>
        </p:txBody>
      </p:sp>
      <p:sp>
        <p:nvSpPr>
          <p:cNvPr id="12" name="TextBox 11">
            <a:extLst>
              <a:ext uri="{FF2B5EF4-FFF2-40B4-BE49-F238E27FC236}">
                <a16:creationId xmlns:a16="http://schemas.microsoft.com/office/drawing/2014/main" id="{BC388182-EA36-3271-4918-F37FFD547061}"/>
              </a:ext>
            </a:extLst>
          </p:cNvPr>
          <p:cNvSpPr txBox="1"/>
          <p:nvPr/>
        </p:nvSpPr>
        <p:spPr>
          <a:xfrm>
            <a:off x="176675" y="3429000"/>
            <a:ext cx="11877501" cy="646331"/>
          </a:xfrm>
          <a:prstGeom prst="rect">
            <a:avLst/>
          </a:prstGeom>
          <a:noFill/>
        </p:spPr>
        <p:txBody>
          <a:bodyPr wrap="square">
            <a:spAutoFit/>
          </a:bodyPr>
          <a:lstStyle/>
          <a:p>
            <a:r>
              <a:rPr lang="en-US" dirty="0"/>
              <a:t>NOTE: Within an infinite loop that runs for the simulation's duration, you simulate getting RGB values from the camera and use your trained model to predict the appropriate action. The action is then performed by adjusting the motors' velocities.</a:t>
            </a:r>
            <a:endParaRPr lang="en-CA" dirty="0"/>
          </a:p>
        </p:txBody>
      </p:sp>
      <p:sp>
        <p:nvSpPr>
          <p:cNvPr id="2" name="Rectangle 1">
            <a:extLst>
              <a:ext uri="{FF2B5EF4-FFF2-40B4-BE49-F238E27FC236}">
                <a16:creationId xmlns:a16="http://schemas.microsoft.com/office/drawing/2014/main" id="{DC390120-222D-0DA4-9DC6-BE829DB3CB7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7F6069D5-7199-1371-8710-5BF6D8141615}"/>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1912B189-20A9-2537-9445-B983ED829B6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36471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40D4D49E-4686-C011-1287-4223696B22A8}"/>
              </a:ext>
            </a:extLst>
          </p:cNvPr>
          <p:cNvSpPr txBox="1"/>
          <p:nvPr/>
        </p:nvSpPr>
        <p:spPr>
          <a:xfrm>
            <a:off x="329916" y="1714524"/>
            <a:ext cx="11724261" cy="1754326"/>
          </a:xfrm>
          <a:prstGeom prst="rect">
            <a:avLst/>
          </a:prstGeom>
          <a:noFill/>
        </p:spPr>
        <p:txBody>
          <a:bodyPr wrap="square">
            <a:spAutoFit/>
          </a:bodyPr>
          <a:lstStyle/>
          <a:p>
            <a:pPr marL="342900" indent="-342900">
              <a:buFont typeface="+mj-lt"/>
              <a:buAutoNum type="arabicParenR"/>
            </a:pPr>
            <a:r>
              <a:rPr lang="en-US" dirty="0"/>
              <a:t>Simulate Color Detection: For demonstration purposes, </a:t>
            </a:r>
            <a:r>
              <a:rPr lang="en-US" dirty="0" err="1"/>
              <a:t>current_rgb</a:t>
            </a:r>
            <a:r>
              <a:rPr lang="en-US" dirty="0"/>
              <a:t> is a placeholder for RGB values you might get from processing the camera's image.</a:t>
            </a:r>
          </a:p>
          <a:p>
            <a:pPr marL="342900" indent="-342900">
              <a:buFont typeface="+mj-lt"/>
              <a:buAutoNum type="arabicParenR"/>
            </a:pPr>
            <a:r>
              <a:rPr lang="en-US" dirty="0"/>
              <a:t>Predict Action: The model predicts the best action (move forward, turn right, move backward) based on the current RGB values.</a:t>
            </a:r>
          </a:p>
          <a:p>
            <a:pPr marL="342900" indent="-342900">
              <a:buFont typeface="+mj-lt"/>
              <a:buAutoNum type="arabicParenR"/>
            </a:pPr>
            <a:r>
              <a:rPr lang="en-US" dirty="0"/>
              <a:t>Execute Action: The predicted action is translated into motor movements, controlling the robot's behavior in the simulation.</a:t>
            </a:r>
            <a:endParaRPr lang="en-CA" dirty="0"/>
          </a:p>
        </p:txBody>
      </p:sp>
      <p:sp>
        <p:nvSpPr>
          <p:cNvPr id="9" name="TextBox 8">
            <a:extLst>
              <a:ext uri="{FF2B5EF4-FFF2-40B4-BE49-F238E27FC236}">
                <a16:creationId xmlns:a16="http://schemas.microsoft.com/office/drawing/2014/main" id="{77A3BF4C-5197-BEA9-243F-215CC2D79CF6}"/>
              </a:ext>
            </a:extLst>
          </p:cNvPr>
          <p:cNvSpPr txBox="1"/>
          <p:nvPr/>
        </p:nvSpPr>
        <p:spPr>
          <a:xfrm>
            <a:off x="389877" y="3994082"/>
            <a:ext cx="11545959" cy="1200329"/>
          </a:xfrm>
          <a:prstGeom prst="rect">
            <a:avLst/>
          </a:prstGeom>
          <a:noFill/>
        </p:spPr>
        <p:txBody>
          <a:bodyPr wrap="square">
            <a:spAutoFit/>
          </a:bodyPr>
          <a:lstStyle/>
          <a:p>
            <a:r>
              <a:rPr lang="en-US" dirty="0"/>
              <a:t>This example demonstrates a basic application of machine learning within a robotics simulation. By training a decision tree to associate colors with movements, you've created a model that can guide a robot's navigation based on visual cues. While simplified, this process lays the foundation for more complex applications involving real-time data processing and decision-making in robotic systems.</a:t>
            </a:r>
            <a:endParaRPr lang="en-CA" dirty="0"/>
          </a:p>
        </p:txBody>
      </p:sp>
      <p:sp>
        <p:nvSpPr>
          <p:cNvPr id="12" name="TextBox 11">
            <a:extLst>
              <a:ext uri="{FF2B5EF4-FFF2-40B4-BE49-F238E27FC236}">
                <a16:creationId xmlns:a16="http://schemas.microsoft.com/office/drawing/2014/main" id="{AE444A5C-5363-642B-E5FC-D4C1CA57DA75}"/>
              </a:ext>
            </a:extLst>
          </p:cNvPr>
          <p:cNvSpPr txBox="1"/>
          <p:nvPr/>
        </p:nvSpPr>
        <p:spPr>
          <a:xfrm>
            <a:off x="211576" y="3573286"/>
            <a:ext cx="6240292" cy="369332"/>
          </a:xfrm>
          <a:prstGeom prst="rect">
            <a:avLst/>
          </a:prstGeom>
          <a:noFill/>
        </p:spPr>
        <p:txBody>
          <a:bodyPr wrap="square">
            <a:spAutoFit/>
          </a:bodyPr>
          <a:lstStyle/>
          <a:p>
            <a:pPr algn="l"/>
            <a:r>
              <a:rPr lang="en-CA" b="1" i="0" dirty="0">
                <a:solidFill>
                  <a:srgbClr val="0D0D0D"/>
                </a:solidFill>
                <a:effectLst/>
                <a:latin typeface="Söhne"/>
              </a:rPr>
              <a:t>Conclusion</a:t>
            </a:r>
          </a:p>
        </p:txBody>
      </p:sp>
      <p:sp>
        <p:nvSpPr>
          <p:cNvPr id="2" name="Rectangle 1">
            <a:extLst>
              <a:ext uri="{FF2B5EF4-FFF2-40B4-BE49-F238E27FC236}">
                <a16:creationId xmlns:a16="http://schemas.microsoft.com/office/drawing/2014/main" id="{2CB85610-F5BE-E777-784E-9D01AA84E94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32A1DF0-A080-B08F-A6DE-90BA24B94A9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B99B890-101E-3F23-33CD-1C9E5B9F097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2699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2" name="Picture 1">
            <a:extLst>
              <a:ext uri="{FF2B5EF4-FFF2-40B4-BE49-F238E27FC236}">
                <a16:creationId xmlns:a16="http://schemas.microsoft.com/office/drawing/2014/main" id="{07B3077A-2B31-52FB-1F0C-AF047B4B701B}"/>
              </a:ext>
            </a:extLst>
          </p:cNvPr>
          <p:cNvPicPr>
            <a:picLocks noChangeAspect="1"/>
          </p:cNvPicPr>
          <p:nvPr/>
        </p:nvPicPr>
        <p:blipFill>
          <a:blip r:embed="rId4"/>
          <a:stretch>
            <a:fillRect/>
          </a:stretch>
        </p:blipFill>
        <p:spPr>
          <a:xfrm>
            <a:off x="3934741" y="-5104"/>
            <a:ext cx="2161259" cy="515644"/>
          </a:xfrm>
          <a:prstGeom prst="rect">
            <a:avLst/>
          </a:prstGeom>
        </p:spPr>
      </p:pic>
      <p:sp>
        <p:nvSpPr>
          <p:cNvPr id="11" name="TextBox 10">
            <a:extLst>
              <a:ext uri="{FF2B5EF4-FFF2-40B4-BE49-F238E27FC236}">
                <a16:creationId xmlns:a16="http://schemas.microsoft.com/office/drawing/2014/main" id="{7603EFD9-C5B9-A386-6388-F9A343997EA3}"/>
              </a:ext>
            </a:extLst>
          </p:cNvPr>
          <p:cNvSpPr txBox="1"/>
          <p:nvPr/>
        </p:nvSpPr>
        <p:spPr>
          <a:xfrm>
            <a:off x="6096000" y="28296"/>
            <a:ext cx="2281287" cy="369332"/>
          </a:xfrm>
          <a:prstGeom prst="rect">
            <a:avLst/>
          </a:prstGeom>
          <a:noFill/>
        </p:spPr>
        <p:txBody>
          <a:bodyPr wrap="square">
            <a:spAutoFit/>
          </a:bodyPr>
          <a:lstStyle/>
          <a:p>
            <a:r>
              <a:rPr lang="en-CA" dirty="0"/>
              <a:t>ML_Decission-Tree_3</a:t>
            </a:r>
          </a:p>
        </p:txBody>
      </p:sp>
      <p:pic>
        <p:nvPicPr>
          <p:cNvPr id="14" name="Picture 13">
            <a:extLst>
              <a:ext uri="{FF2B5EF4-FFF2-40B4-BE49-F238E27FC236}">
                <a16:creationId xmlns:a16="http://schemas.microsoft.com/office/drawing/2014/main" id="{88F172D2-88AC-2ED4-67B5-09A5BBAD639C}"/>
              </a:ext>
            </a:extLst>
          </p:cNvPr>
          <p:cNvPicPr>
            <a:picLocks noChangeAspect="1"/>
          </p:cNvPicPr>
          <p:nvPr/>
        </p:nvPicPr>
        <p:blipFill>
          <a:blip r:embed="rId5"/>
          <a:stretch>
            <a:fillRect/>
          </a:stretch>
        </p:blipFill>
        <p:spPr>
          <a:xfrm>
            <a:off x="2477039" y="913151"/>
            <a:ext cx="6346449" cy="5122222"/>
          </a:xfrm>
          <a:prstGeom prst="rect">
            <a:avLst/>
          </a:prstGeom>
        </p:spPr>
      </p:pic>
      <p:sp>
        <p:nvSpPr>
          <p:cNvPr id="3" name="Rectangle 2">
            <a:extLst>
              <a:ext uri="{FF2B5EF4-FFF2-40B4-BE49-F238E27FC236}">
                <a16:creationId xmlns:a16="http://schemas.microsoft.com/office/drawing/2014/main" id="{D18D80BF-D105-FD2F-E010-A48702374F1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C8202182-F1A9-18C2-1413-D8F477C1D520}"/>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6292DE3-5480-DFF9-31CC-85DD7DCDE2DE}"/>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3527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2" name="Picture 1">
            <a:extLst>
              <a:ext uri="{FF2B5EF4-FFF2-40B4-BE49-F238E27FC236}">
                <a16:creationId xmlns:a16="http://schemas.microsoft.com/office/drawing/2014/main" id="{07B3077A-2B31-52FB-1F0C-AF047B4B701B}"/>
              </a:ext>
            </a:extLst>
          </p:cNvPr>
          <p:cNvPicPr>
            <a:picLocks noChangeAspect="1"/>
          </p:cNvPicPr>
          <p:nvPr/>
        </p:nvPicPr>
        <p:blipFill>
          <a:blip r:embed="rId4"/>
          <a:stretch>
            <a:fillRect/>
          </a:stretch>
        </p:blipFill>
        <p:spPr>
          <a:xfrm>
            <a:off x="4616735" y="15998"/>
            <a:ext cx="2161259" cy="515644"/>
          </a:xfrm>
          <a:prstGeom prst="rect">
            <a:avLst/>
          </a:prstGeom>
        </p:spPr>
      </p:pic>
      <p:sp>
        <p:nvSpPr>
          <p:cNvPr id="11" name="TextBox 10">
            <a:extLst>
              <a:ext uri="{FF2B5EF4-FFF2-40B4-BE49-F238E27FC236}">
                <a16:creationId xmlns:a16="http://schemas.microsoft.com/office/drawing/2014/main" id="{7603EFD9-C5B9-A386-6388-F9A343997EA3}"/>
              </a:ext>
            </a:extLst>
          </p:cNvPr>
          <p:cNvSpPr txBox="1"/>
          <p:nvPr/>
        </p:nvSpPr>
        <p:spPr>
          <a:xfrm>
            <a:off x="6856354" y="-46638"/>
            <a:ext cx="2281287" cy="369332"/>
          </a:xfrm>
          <a:prstGeom prst="rect">
            <a:avLst/>
          </a:prstGeom>
          <a:noFill/>
        </p:spPr>
        <p:txBody>
          <a:bodyPr wrap="square">
            <a:spAutoFit/>
          </a:bodyPr>
          <a:lstStyle/>
          <a:p>
            <a:r>
              <a:rPr lang="en-CA" dirty="0"/>
              <a:t>ML_Decission-Tree_3</a:t>
            </a:r>
          </a:p>
        </p:txBody>
      </p:sp>
      <p:sp>
        <p:nvSpPr>
          <p:cNvPr id="8" name="TextBox 7">
            <a:extLst>
              <a:ext uri="{FF2B5EF4-FFF2-40B4-BE49-F238E27FC236}">
                <a16:creationId xmlns:a16="http://schemas.microsoft.com/office/drawing/2014/main" id="{220830CA-8552-C097-EB57-5B561F0EB815}"/>
              </a:ext>
            </a:extLst>
          </p:cNvPr>
          <p:cNvSpPr txBox="1"/>
          <p:nvPr/>
        </p:nvSpPr>
        <p:spPr>
          <a:xfrm>
            <a:off x="3015572" y="782211"/>
            <a:ext cx="6826928" cy="5909310"/>
          </a:xfrm>
          <a:prstGeom prst="rect">
            <a:avLst/>
          </a:prstGeom>
          <a:noFill/>
        </p:spPr>
        <p:txBody>
          <a:bodyPr wrap="square">
            <a:spAutoFit/>
          </a:bodyPr>
          <a:lstStyle/>
          <a:p>
            <a:r>
              <a:rPr lang="en-CA" dirty="0"/>
              <a:t>"""ML_DecissionTree_3 controller."""</a:t>
            </a:r>
          </a:p>
          <a:p>
            <a:r>
              <a:rPr lang="en-CA" dirty="0"/>
              <a:t># Dr. Khaled Eskaf</a:t>
            </a:r>
          </a:p>
          <a:p>
            <a:r>
              <a:rPr lang="en-CA" dirty="0"/>
              <a:t>#Using ML Decision Tree 3</a:t>
            </a:r>
          </a:p>
          <a:p>
            <a:r>
              <a:rPr lang="en-CA" dirty="0"/>
              <a:t>from controller import Robot</a:t>
            </a:r>
          </a:p>
          <a:p>
            <a:r>
              <a:rPr lang="en-CA" dirty="0"/>
              <a:t>import </a:t>
            </a:r>
            <a:r>
              <a:rPr lang="en-CA" dirty="0" err="1"/>
              <a:t>numpy</a:t>
            </a:r>
            <a:r>
              <a:rPr lang="en-CA" dirty="0"/>
              <a:t> as np</a:t>
            </a:r>
          </a:p>
          <a:p>
            <a:r>
              <a:rPr lang="en-CA" dirty="0"/>
              <a:t>from </a:t>
            </a:r>
            <a:r>
              <a:rPr lang="en-CA" dirty="0" err="1"/>
              <a:t>sklearn.tree</a:t>
            </a:r>
            <a:r>
              <a:rPr lang="en-CA" dirty="0"/>
              <a:t> import </a:t>
            </a:r>
            <a:r>
              <a:rPr lang="en-CA" dirty="0" err="1"/>
              <a:t>DecisionTreeClassifier</a:t>
            </a:r>
            <a:endParaRPr lang="en-CA" dirty="0"/>
          </a:p>
          <a:p>
            <a:r>
              <a:rPr lang="en-CA" dirty="0"/>
              <a:t># Initialize the robot and simulation timestep</a:t>
            </a:r>
          </a:p>
          <a:p>
            <a:r>
              <a:rPr lang="en-CA" dirty="0"/>
              <a:t>robot = Robot()</a:t>
            </a:r>
          </a:p>
          <a:p>
            <a:r>
              <a:rPr lang="en-CA" dirty="0"/>
              <a:t>timestep = int(</a:t>
            </a:r>
            <a:r>
              <a:rPr lang="en-CA" dirty="0" err="1"/>
              <a:t>robot.getBasicTimeStep</a:t>
            </a:r>
            <a:r>
              <a:rPr lang="en-CA" dirty="0"/>
              <a:t>())</a:t>
            </a:r>
          </a:p>
          <a:p>
            <a:r>
              <a:rPr lang="en-CA" dirty="0"/>
              <a:t># Initialize camera and motors</a:t>
            </a:r>
          </a:p>
          <a:p>
            <a:r>
              <a:rPr lang="en-CA" dirty="0"/>
              <a:t>camera = </a:t>
            </a:r>
            <a:r>
              <a:rPr lang="en-CA" dirty="0" err="1"/>
              <a:t>robot.getDevice</a:t>
            </a:r>
            <a:r>
              <a:rPr lang="en-CA" dirty="0"/>
              <a:t>('camera')</a:t>
            </a:r>
          </a:p>
          <a:p>
            <a:r>
              <a:rPr lang="en-CA" dirty="0" err="1"/>
              <a:t>camera.enable</a:t>
            </a:r>
            <a:r>
              <a:rPr lang="en-CA" dirty="0"/>
              <a:t>(timestep)</a:t>
            </a:r>
          </a:p>
          <a:p>
            <a:r>
              <a:rPr lang="en-CA" dirty="0" err="1"/>
              <a:t>left_motor</a:t>
            </a:r>
            <a:r>
              <a:rPr lang="en-CA" dirty="0"/>
              <a:t> = </a:t>
            </a:r>
            <a:r>
              <a:rPr lang="en-CA" dirty="0" err="1"/>
              <a:t>robot.getDevice</a:t>
            </a:r>
            <a:r>
              <a:rPr lang="en-CA" dirty="0"/>
              <a:t>('left wheel motor')</a:t>
            </a:r>
          </a:p>
          <a:p>
            <a:r>
              <a:rPr lang="en-CA" dirty="0" err="1"/>
              <a:t>right_motor</a:t>
            </a:r>
            <a:r>
              <a:rPr lang="en-CA" dirty="0"/>
              <a:t> = </a:t>
            </a:r>
            <a:r>
              <a:rPr lang="en-CA" dirty="0" err="1"/>
              <a:t>robot.getDevice</a:t>
            </a:r>
            <a:r>
              <a:rPr lang="en-CA" dirty="0"/>
              <a:t>('right wheel motor')</a:t>
            </a:r>
          </a:p>
          <a:p>
            <a:r>
              <a:rPr lang="en-CA" dirty="0" err="1"/>
              <a:t>left_motor.setPosition</a:t>
            </a:r>
            <a:r>
              <a:rPr lang="en-CA" dirty="0"/>
              <a:t>(float('inf'))  # Enable speed control mode</a:t>
            </a:r>
          </a:p>
          <a:p>
            <a:r>
              <a:rPr lang="en-CA" dirty="0" err="1"/>
              <a:t>right_motor.setPosition</a:t>
            </a:r>
            <a:r>
              <a:rPr lang="en-CA" dirty="0"/>
              <a:t>(float('inf'))</a:t>
            </a:r>
          </a:p>
          <a:p>
            <a:r>
              <a:rPr lang="en-CA" dirty="0" err="1"/>
              <a:t>left_motor.setVelocity</a:t>
            </a:r>
            <a:r>
              <a:rPr lang="en-CA" dirty="0"/>
              <a:t>(0)  # Initially stop the robot</a:t>
            </a:r>
          </a:p>
          <a:p>
            <a:r>
              <a:rPr lang="en-CA" dirty="0" err="1"/>
              <a:t>right_motor.setVelocity</a:t>
            </a:r>
            <a:r>
              <a:rPr lang="en-CA" dirty="0"/>
              <a:t>(0)</a:t>
            </a:r>
          </a:p>
          <a:p>
            <a:endParaRPr lang="en-CA" dirty="0"/>
          </a:p>
          <a:p>
            <a:endParaRPr lang="en-CA" dirty="0"/>
          </a:p>
          <a:p>
            <a:endParaRPr lang="en-CA" dirty="0"/>
          </a:p>
        </p:txBody>
      </p:sp>
      <p:sp>
        <p:nvSpPr>
          <p:cNvPr id="3" name="Rectangle 2">
            <a:extLst>
              <a:ext uri="{FF2B5EF4-FFF2-40B4-BE49-F238E27FC236}">
                <a16:creationId xmlns:a16="http://schemas.microsoft.com/office/drawing/2014/main" id="{43A3EFAD-1B0D-EF8C-A27F-273846155C9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E7CADB11-66DC-55E3-4A70-CD3CB803FC2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EA1EE285-0057-97BC-957F-677E45EAA0E0}"/>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2007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2" name="Picture 1">
            <a:extLst>
              <a:ext uri="{FF2B5EF4-FFF2-40B4-BE49-F238E27FC236}">
                <a16:creationId xmlns:a16="http://schemas.microsoft.com/office/drawing/2014/main" id="{07B3077A-2B31-52FB-1F0C-AF047B4B701B}"/>
              </a:ext>
            </a:extLst>
          </p:cNvPr>
          <p:cNvPicPr>
            <a:picLocks noChangeAspect="1"/>
          </p:cNvPicPr>
          <p:nvPr/>
        </p:nvPicPr>
        <p:blipFill>
          <a:blip r:embed="rId4"/>
          <a:stretch>
            <a:fillRect/>
          </a:stretch>
        </p:blipFill>
        <p:spPr>
          <a:xfrm>
            <a:off x="4696241" y="-27014"/>
            <a:ext cx="2161259" cy="515644"/>
          </a:xfrm>
          <a:prstGeom prst="rect">
            <a:avLst/>
          </a:prstGeom>
        </p:spPr>
      </p:pic>
      <p:sp>
        <p:nvSpPr>
          <p:cNvPr id="11" name="TextBox 10">
            <a:extLst>
              <a:ext uri="{FF2B5EF4-FFF2-40B4-BE49-F238E27FC236}">
                <a16:creationId xmlns:a16="http://schemas.microsoft.com/office/drawing/2014/main" id="{7603EFD9-C5B9-A386-6388-F9A343997EA3}"/>
              </a:ext>
            </a:extLst>
          </p:cNvPr>
          <p:cNvSpPr txBox="1"/>
          <p:nvPr/>
        </p:nvSpPr>
        <p:spPr>
          <a:xfrm>
            <a:off x="6915076" y="38071"/>
            <a:ext cx="2281287" cy="369332"/>
          </a:xfrm>
          <a:prstGeom prst="rect">
            <a:avLst/>
          </a:prstGeom>
          <a:noFill/>
        </p:spPr>
        <p:txBody>
          <a:bodyPr wrap="square">
            <a:spAutoFit/>
          </a:bodyPr>
          <a:lstStyle/>
          <a:p>
            <a:r>
              <a:rPr lang="en-CA" dirty="0"/>
              <a:t>ML_Decission-Tree_3</a:t>
            </a:r>
          </a:p>
        </p:txBody>
      </p:sp>
      <p:sp>
        <p:nvSpPr>
          <p:cNvPr id="9" name="TextBox 8">
            <a:extLst>
              <a:ext uri="{FF2B5EF4-FFF2-40B4-BE49-F238E27FC236}">
                <a16:creationId xmlns:a16="http://schemas.microsoft.com/office/drawing/2014/main" id="{6086113C-AC61-679E-4DC6-64B9B99C8F9E}"/>
              </a:ext>
            </a:extLst>
          </p:cNvPr>
          <p:cNvSpPr txBox="1"/>
          <p:nvPr/>
        </p:nvSpPr>
        <p:spPr>
          <a:xfrm>
            <a:off x="3879698" y="558732"/>
            <a:ext cx="6238874" cy="5632311"/>
          </a:xfrm>
          <a:prstGeom prst="rect">
            <a:avLst/>
          </a:prstGeom>
          <a:noFill/>
        </p:spPr>
        <p:txBody>
          <a:bodyPr wrap="square">
            <a:spAutoFit/>
          </a:bodyPr>
          <a:lstStyle/>
          <a:p>
            <a:r>
              <a:rPr lang="en-CA" dirty="0"/>
              <a:t># Simulated training data for decision making</a:t>
            </a:r>
          </a:p>
          <a:p>
            <a:r>
              <a:rPr lang="en-CA" dirty="0" err="1"/>
              <a:t>training_data</a:t>
            </a:r>
            <a:r>
              <a:rPr lang="en-CA" dirty="0"/>
              <a:t> = </a:t>
            </a:r>
            <a:r>
              <a:rPr lang="en-CA" dirty="0" err="1"/>
              <a:t>np.array</a:t>
            </a:r>
            <a:r>
              <a:rPr lang="en-CA" dirty="0"/>
              <a:t>([</a:t>
            </a:r>
          </a:p>
          <a:p>
            <a:r>
              <a:rPr lang="en-CA" dirty="0"/>
              <a:t>    [120, 40, 40, 1],  # Red-</a:t>
            </a:r>
            <a:r>
              <a:rPr lang="en-CA" dirty="0" err="1"/>
              <a:t>ish</a:t>
            </a:r>
            <a:r>
              <a:rPr lang="en-CA" dirty="0"/>
              <a:t> object</a:t>
            </a:r>
          </a:p>
          <a:p>
            <a:r>
              <a:rPr lang="en-CA" dirty="0"/>
              <a:t>    [40, 40, 120, 2],  # Blue-</a:t>
            </a:r>
            <a:r>
              <a:rPr lang="en-CA" dirty="0" err="1"/>
              <a:t>ish</a:t>
            </a:r>
            <a:r>
              <a:rPr lang="en-CA" dirty="0"/>
              <a:t> object</a:t>
            </a:r>
          </a:p>
          <a:p>
            <a:r>
              <a:rPr lang="en-CA" dirty="0"/>
              <a:t>    [80, 110, 90, 0]   # Neutral object</a:t>
            </a:r>
          </a:p>
          <a:p>
            <a:r>
              <a:rPr lang="en-CA" dirty="0"/>
              <a:t>])</a:t>
            </a:r>
          </a:p>
          <a:p>
            <a:endParaRPr lang="en-CA" dirty="0"/>
          </a:p>
          <a:p>
            <a:r>
              <a:rPr lang="en-CA" dirty="0"/>
              <a:t># Split training data into features and labels</a:t>
            </a:r>
          </a:p>
          <a:p>
            <a:r>
              <a:rPr lang="en-CA" dirty="0" err="1"/>
              <a:t>X_train</a:t>
            </a:r>
            <a:r>
              <a:rPr lang="en-CA" dirty="0"/>
              <a:t> = </a:t>
            </a:r>
            <a:r>
              <a:rPr lang="en-CA" dirty="0" err="1"/>
              <a:t>training_data</a:t>
            </a:r>
            <a:r>
              <a:rPr lang="en-CA" dirty="0"/>
              <a:t>[:, :3]  # RGB values</a:t>
            </a:r>
          </a:p>
          <a:p>
            <a:r>
              <a:rPr lang="en-CA" dirty="0" err="1"/>
              <a:t>y_train</a:t>
            </a:r>
            <a:r>
              <a:rPr lang="en-CA" dirty="0"/>
              <a:t> = </a:t>
            </a:r>
            <a:r>
              <a:rPr lang="en-CA" dirty="0" err="1"/>
              <a:t>training_data</a:t>
            </a:r>
            <a:r>
              <a:rPr lang="en-CA" dirty="0"/>
              <a:t>[:, 3]   # Actions</a:t>
            </a:r>
          </a:p>
          <a:p>
            <a:endParaRPr lang="en-CA" dirty="0"/>
          </a:p>
          <a:p>
            <a:r>
              <a:rPr lang="en-CA" dirty="0"/>
              <a:t># Train the decision tree classifier</a:t>
            </a:r>
          </a:p>
          <a:p>
            <a:r>
              <a:rPr lang="en-CA" dirty="0" err="1"/>
              <a:t>clf</a:t>
            </a:r>
            <a:r>
              <a:rPr lang="en-CA" dirty="0"/>
              <a:t> = </a:t>
            </a:r>
            <a:r>
              <a:rPr lang="en-CA" dirty="0" err="1"/>
              <a:t>DecisionTreeClassifier</a:t>
            </a:r>
            <a:r>
              <a:rPr lang="en-CA" dirty="0"/>
              <a:t>()</a:t>
            </a:r>
          </a:p>
          <a:p>
            <a:r>
              <a:rPr lang="en-CA" dirty="0" err="1"/>
              <a:t>clf.fit</a:t>
            </a:r>
            <a:r>
              <a:rPr lang="en-CA" dirty="0"/>
              <a:t>(</a:t>
            </a:r>
            <a:r>
              <a:rPr lang="en-CA" dirty="0" err="1"/>
              <a:t>X_train</a:t>
            </a:r>
            <a:r>
              <a:rPr lang="en-CA" dirty="0"/>
              <a:t>, </a:t>
            </a:r>
            <a:r>
              <a:rPr lang="en-CA" dirty="0" err="1"/>
              <a:t>y_train</a:t>
            </a:r>
            <a:r>
              <a:rPr lang="en-CA" dirty="0"/>
              <a:t>)</a:t>
            </a:r>
          </a:p>
          <a:p>
            <a:endParaRPr lang="en-CA" dirty="0"/>
          </a:p>
          <a:p>
            <a:r>
              <a:rPr lang="en-CA" dirty="0"/>
              <a:t># Main control loop</a:t>
            </a:r>
          </a:p>
          <a:p>
            <a:r>
              <a:rPr lang="en-CA" dirty="0"/>
              <a:t>while </a:t>
            </a:r>
            <a:r>
              <a:rPr lang="en-CA" dirty="0" err="1"/>
              <a:t>robot.step</a:t>
            </a:r>
            <a:r>
              <a:rPr lang="en-CA" dirty="0"/>
              <a:t>(timestep) != -1:</a:t>
            </a:r>
          </a:p>
          <a:p>
            <a:r>
              <a:rPr lang="en-CA" dirty="0"/>
              <a:t>    image = </a:t>
            </a:r>
            <a:r>
              <a:rPr lang="en-CA" dirty="0" err="1"/>
              <a:t>camera.getImage</a:t>
            </a:r>
            <a:r>
              <a:rPr lang="en-CA" dirty="0"/>
              <a:t>()</a:t>
            </a:r>
          </a:p>
          <a:p>
            <a:r>
              <a:rPr lang="en-CA" dirty="0"/>
              <a:t>    width = </a:t>
            </a:r>
            <a:r>
              <a:rPr lang="en-CA" dirty="0" err="1"/>
              <a:t>camera.getWidth</a:t>
            </a:r>
            <a:r>
              <a:rPr lang="en-CA" dirty="0"/>
              <a:t>()</a:t>
            </a:r>
          </a:p>
          <a:p>
            <a:r>
              <a:rPr lang="en-CA" dirty="0"/>
              <a:t>    height = </a:t>
            </a:r>
            <a:r>
              <a:rPr lang="en-CA" dirty="0" err="1"/>
              <a:t>camera.getHeight</a:t>
            </a:r>
            <a:r>
              <a:rPr lang="en-CA" dirty="0"/>
              <a:t>()</a:t>
            </a:r>
          </a:p>
        </p:txBody>
      </p:sp>
      <p:sp>
        <p:nvSpPr>
          <p:cNvPr id="3" name="Rectangle 2">
            <a:extLst>
              <a:ext uri="{FF2B5EF4-FFF2-40B4-BE49-F238E27FC236}">
                <a16:creationId xmlns:a16="http://schemas.microsoft.com/office/drawing/2014/main" id="{7D429865-9202-D47D-11AB-E46A02F37B9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EFF2B47F-0CE3-8778-2824-14B15A08C45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5275FF30-602A-FC89-0EC6-E1F880BC022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40574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2" name="Picture 1">
            <a:extLst>
              <a:ext uri="{FF2B5EF4-FFF2-40B4-BE49-F238E27FC236}">
                <a16:creationId xmlns:a16="http://schemas.microsoft.com/office/drawing/2014/main" id="{07B3077A-2B31-52FB-1F0C-AF047B4B701B}"/>
              </a:ext>
            </a:extLst>
          </p:cNvPr>
          <p:cNvPicPr>
            <a:picLocks noChangeAspect="1"/>
          </p:cNvPicPr>
          <p:nvPr/>
        </p:nvPicPr>
        <p:blipFill>
          <a:blip r:embed="rId4"/>
          <a:stretch>
            <a:fillRect/>
          </a:stretch>
        </p:blipFill>
        <p:spPr>
          <a:xfrm>
            <a:off x="4342757" y="-25062"/>
            <a:ext cx="2161259" cy="515644"/>
          </a:xfrm>
          <a:prstGeom prst="rect">
            <a:avLst/>
          </a:prstGeom>
        </p:spPr>
      </p:pic>
      <p:sp>
        <p:nvSpPr>
          <p:cNvPr id="11" name="TextBox 10">
            <a:extLst>
              <a:ext uri="{FF2B5EF4-FFF2-40B4-BE49-F238E27FC236}">
                <a16:creationId xmlns:a16="http://schemas.microsoft.com/office/drawing/2014/main" id="{7603EFD9-C5B9-A386-6388-F9A343997EA3}"/>
              </a:ext>
            </a:extLst>
          </p:cNvPr>
          <p:cNvSpPr txBox="1"/>
          <p:nvPr/>
        </p:nvSpPr>
        <p:spPr>
          <a:xfrm>
            <a:off x="6504016" y="-25062"/>
            <a:ext cx="2281287" cy="369332"/>
          </a:xfrm>
          <a:prstGeom prst="rect">
            <a:avLst/>
          </a:prstGeom>
          <a:noFill/>
        </p:spPr>
        <p:txBody>
          <a:bodyPr wrap="square">
            <a:spAutoFit/>
          </a:bodyPr>
          <a:lstStyle/>
          <a:p>
            <a:r>
              <a:rPr lang="en-CA" dirty="0"/>
              <a:t>ML_Decission-Tree_3</a:t>
            </a:r>
          </a:p>
        </p:txBody>
      </p:sp>
      <p:sp>
        <p:nvSpPr>
          <p:cNvPr id="8" name="TextBox 7">
            <a:extLst>
              <a:ext uri="{FF2B5EF4-FFF2-40B4-BE49-F238E27FC236}">
                <a16:creationId xmlns:a16="http://schemas.microsoft.com/office/drawing/2014/main" id="{B3B0BDFA-F0BF-D2E9-317F-6301654847B5}"/>
              </a:ext>
            </a:extLst>
          </p:cNvPr>
          <p:cNvSpPr txBox="1"/>
          <p:nvPr/>
        </p:nvSpPr>
        <p:spPr>
          <a:xfrm>
            <a:off x="2924353" y="753197"/>
            <a:ext cx="9203328" cy="5632311"/>
          </a:xfrm>
          <a:prstGeom prst="rect">
            <a:avLst/>
          </a:prstGeom>
          <a:noFill/>
        </p:spPr>
        <p:txBody>
          <a:bodyPr wrap="square">
            <a:spAutoFit/>
          </a:bodyPr>
          <a:lstStyle/>
          <a:p>
            <a:r>
              <a:rPr lang="en-CA" dirty="0"/>
              <a:t> # Calculate center pixel coordinates</a:t>
            </a:r>
          </a:p>
          <a:p>
            <a:r>
              <a:rPr lang="en-CA" dirty="0"/>
              <a:t>    </a:t>
            </a:r>
            <a:r>
              <a:rPr lang="en-CA" dirty="0" err="1"/>
              <a:t>centerX</a:t>
            </a:r>
            <a:r>
              <a:rPr lang="en-CA" dirty="0"/>
              <a:t> = width // 2</a:t>
            </a:r>
          </a:p>
          <a:p>
            <a:r>
              <a:rPr lang="en-CA" dirty="0"/>
              <a:t>    </a:t>
            </a:r>
            <a:r>
              <a:rPr lang="en-CA" dirty="0" err="1"/>
              <a:t>centerY</a:t>
            </a:r>
            <a:r>
              <a:rPr lang="en-CA" dirty="0"/>
              <a:t> = height // 2</a:t>
            </a:r>
          </a:p>
          <a:p>
            <a:r>
              <a:rPr lang="en-CA" dirty="0"/>
              <a:t>    </a:t>
            </a:r>
          </a:p>
          <a:p>
            <a:r>
              <a:rPr lang="en-CA" dirty="0"/>
              <a:t>    # Initialize sum of RGB values</a:t>
            </a:r>
          </a:p>
          <a:p>
            <a:r>
              <a:rPr lang="en-CA" dirty="0"/>
              <a:t>    </a:t>
            </a:r>
            <a:r>
              <a:rPr lang="en-CA" dirty="0" err="1"/>
              <a:t>sum_rgb</a:t>
            </a:r>
            <a:r>
              <a:rPr lang="en-CA" dirty="0"/>
              <a:t> = </a:t>
            </a:r>
            <a:r>
              <a:rPr lang="en-CA" dirty="0" err="1"/>
              <a:t>np.zeros</a:t>
            </a:r>
            <a:r>
              <a:rPr lang="en-CA" dirty="0"/>
              <a:t>(3)</a:t>
            </a:r>
          </a:p>
          <a:p>
            <a:r>
              <a:rPr lang="en-CA" dirty="0"/>
              <a:t>    </a:t>
            </a:r>
          </a:p>
          <a:p>
            <a:r>
              <a:rPr lang="en-CA" dirty="0"/>
              <a:t>    # Iterate over a 3x3 matrix around the central pixel</a:t>
            </a:r>
          </a:p>
          <a:p>
            <a:r>
              <a:rPr lang="en-CA" dirty="0"/>
              <a:t>    for dx in range(-1, 2):</a:t>
            </a:r>
          </a:p>
          <a:p>
            <a:r>
              <a:rPr lang="en-CA" dirty="0"/>
              <a:t>        for </a:t>
            </a:r>
            <a:r>
              <a:rPr lang="en-CA" dirty="0" err="1"/>
              <a:t>dy</a:t>
            </a:r>
            <a:r>
              <a:rPr lang="en-CA" dirty="0"/>
              <a:t> in range(-1, 2):</a:t>
            </a:r>
          </a:p>
          <a:p>
            <a:r>
              <a:rPr lang="en-CA" dirty="0"/>
              <a:t>            index = ((</a:t>
            </a:r>
            <a:r>
              <a:rPr lang="en-CA" dirty="0" err="1"/>
              <a:t>centerY</a:t>
            </a:r>
            <a:r>
              <a:rPr lang="en-CA" dirty="0"/>
              <a:t> + </a:t>
            </a:r>
            <a:r>
              <a:rPr lang="en-CA" dirty="0" err="1"/>
              <a:t>dy</a:t>
            </a:r>
            <a:r>
              <a:rPr lang="en-CA" dirty="0"/>
              <a:t>) * width + (</a:t>
            </a:r>
            <a:r>
              <a:rPr lang="en-CA" dirty="0" err="1"/>
              <a:t>centerX</a:t>
            </a:r>
            <a:r>
              <a:rPr lang="en-CA" dirty="0"/>
              <a:t> + dx)) * 4</a:t>
            </a:r>
          </a:p>
          <a:p>
            <a:r>
              <a:rPr lang="en-CA" dirty="0"/>
              <a:t>            r = image[index]</a:t>
            </a:r>
          </a:p>
          <a:p>
            <a:r>
              <a:rPr lang="en-CA" dirty="0"/>
              <a:t>            g = image[index + 1]</a:t>
            </a:r>
          </a:p>
          <a:p>
            <a:r>
              <a:rPr lang="en-CA" dirty="0"/>
              <a:t>            b = image[index + 2]</a:t>
            </a:r>
          </a:p>
          <a:p>
            <a:r>
              <a:rPr lang="en-CA" dirty="0"/>
              <a:t>            </a:t>
            </a:r>
            <a:r>
              <a:rPr lang="en-CA" dirty="0" err="1"/>
              <a:t>sum_rgb</a:t>
            </a:r>
            <a:r>
              <a:rPr lang="en-CA" dirty="0"/>
              <a:t> += </a:t>
            </a:r>
            <a:r>
              <a:rPr lang="en-CA" dirty="0" err="1"/>
              <a:t>np.array</a:t>
            </a:r>
            <a:r>
              <a:rPr lang="en-CA" dirty="0"/>
              <a:t>([r, g, b])</a:t>
            </a:r>
          </a:p>
          <a:p>
            <a:r>
              <a:rPr lang="en-CA" dirty="0"/>
              <a:t>            print(</a:t>
            </a:r>
            <a:r>
              <a:rPr lang="en-CA" dirty="0" err="1"/>
              <a:t>f"RGB</a:t>
            </a:r>
            <a:r>
              <a:rPr lang="en-CA" dirty="0"/>
              <a:t> at ({</a:t>
            </a:r>
            <a:r>
              <a:rPr lang="en-CA" dirty="0" err="1"/>
              <a:t>centerX+dx</a:t>
            </a:r>
            <a:r>
              <a:rPr lang="en-CA" dirty="0"/>
              <a:t>}, {</a:t>
            </a:r>
            <a:r>
              <a:rPr lang="en-CA" dirty="0" err="1"/>
              <a:t>centerY+dy</a:t>
            </a:r>
            <a:r>
              <a:rPr lang="en-CA" dirty="0"/>
              <a:t>}): ({r}, {g}, {b})")  # Print RGB values of each pixel</a:t>
            </a:r>
          </a:p>
          <a:p>
            <a:r>
              <a:rPr lang="en-CA" dirty="0"/>
              <a:t>    </a:t>
            </a:r>
          </a:p>
          <a:p>
            <a:r>
              <a:rPr lang="en-CA" dirty="0"/>
              <a:t>    # Calculate average RGB values</a:t>
            </a:r>
          </a:p>
          <a:p>
            <a:r>
              <a:rPr lang="en-CA" dirty="0"/>
              <a:t>    </a:t>
            </a:r>
            <a:r>
              <a:rPr lang="en-CA" dirty="0" err="1"/>
              <a:t>avg_rgb</a:t>
            </a:r>
            <a:r>
              <a:rPr lang="en-CA" dirty="0"/>
              <a:t> = </a:t>
            </a:r>
            <a:r>
              <a:rPr lang="en-CA" dirty="0" err="1"/>
              <a:t>sum_rgb</a:t>
            </a:r>
            <a:r>
              <a:rPr lang="en-CA" dirty="0"/>
              <a:t> / 9</a:t>
            </a:r>
          </a:p>
          <a:p>
            <a:r>
              <a:rPr lang="en-CA" dirty="0"/>
              <a:t>    print(</a:t>
            </a:r>
            <a:r>
              <a:rPr lang="en-CA" dirty="0" err="1"/>
              <a:t>f"Average</a:t>
            </a:r>
            <a:r>
              <a:rPr lang="en-CA" dirty="0"/>
              <a:t> RGB: {</a:t>
            </a:r>
            <a:r>
              <a:rPr lang="en-CA" dirty="0" err="1"/>
              <a:t>avg_rgb</a:t>
            </a:r>
            <a:r>
              <a:rPr lang="en-CA" dirty="0"/>
              <a:t>}")  # Print the average RGB values</a:t>
            </a:r>
          </a:p>
        </p:txBody>
      </p:sp>
      <p:sp>
        <p:nvSpPr>
          <p:cNvPr id="3" name="Rectangle 2">
            <a:extLst>
              <a:ext uri="{FF2B5EF4-FFF2-40B4-BE49-F238E27FC236}">
                <a16:creationId xmlns:a16="http://schemas.microsoft.com/office/drawing/2014/main" id="{18EABAC9-FBD7-7A5C-CD47-07B8A8E5AAF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94D50633-1C7F-B139-CFB6-EB465EDC4CAA}"/>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B799051-7934-B343-C128-6C8F01CB8D6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63426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57094" y="354253"/>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2" name="Picture 1">
            <a:extLst>
              <a:ext uri="{FF2B5EF4-FFF2-40B4-BE49-F238E27FC236}">
                <a16:creationId xmlns:a16="http://schemas.microsoft.com/office/drawing/2014/main" id="{07B3077A-2B31-52FB-1F0C-AF047B4B701B}"/>
              </a:ext>
            </a:extLst>
          </p:cNvPr>
          <p:cNvPicPr>
            <a:picLocks noChangeAspect="1"/>
          </p:cNvPicPr>
          <p:nvPr/>
        </p:nvPicPr>
        <p:blipFill>
          <a:blip r:embed="rId4"/>
          <a:stretch>
            <a:fillRect/>
          </a:stretch>
        </p:blipFill>
        <p:spPr>
          <a:xfrm>
            <a:off x="4705394" y="3317"/>
            <a:ext cx="2161259" cy="515644"/>
          </a:xfrm>
          <a:prstGeom prst="rect">
            <a:avLst/>
          </a:prstGeom>
        </p:spPr>
      </p:pic>
      <p:sp>
        <p:nvSpPr>
          <p:cNvPr id="11" name="TextBox 10">
            <a:extLst>
              <a:ext uri="{FF2B5EF4-FFF2-40B4-BE49-F238E27FC236}">
                <a16:creationId xmlns:a16="http://schemas.microsoft.com/office/drawing/2014/main" id="{7603EFD9-C5B9-A386-6388-F9A343997EA3}"/>
              </a:ext>
            </a:extLst>
          </p:cNvPr>
          <p:cNvSpPr txBox="1"/>
          <p:nvPr/>
        </p:nvSpPr>
        <p:spPr>
          <a:xfrm>
            <a:off x="7669034" y="4515"/>
            <a:ext cx="2281287" cy="369332"/>
          </a:xfrm>
          <a:prstGeom prst="rect">
            <a:avLst/>
          </a:prstGeom>
          <a:noFill/>
        </p:spPr>
        <p:txBody>
          <a:bodyPr wrap="square">
            <a:spAutoFit/>
          </a:bodyPr>
          <a:lstStyle/>
          <a:p>
            <a:r>
              <a:rPr lang="en-CA" dirty="0"/>
              <a:t>ML_Decission-Tree_3</a:t>
            </a:r>
          </a:p>
        </p:txBody>
      </p:sp>
      <p:sp>
        <p:nvSpPr>
          <p:cNvPr id="9" name="TextBox 8">
            <a:extLst>
              <a:ext uri="{FF2B5EF4-FFF2-40B4-BE49-F238E27FC236}">
                <a16:creationId xmlns:a16="http://schemas.microsoft.com/office/drawing/2014/main" id="{1859B350-3FC4-15BA-8B62-43412111A79F}"/>
              </a:ext>
            </a:extLst>
          </p:cNvPr>
          <p:cNvSpPr txBox="1"/>
          <p:nvPr/>
        </p:nvSpPr>
        <p:spPr>
          <a:xfrm>
            <a:off x="2784315" y="1377071"/>
            <a:ext cx="5786437" cy="3970318"/>
          </a:xfrm>
          <a:prstGeom prst="rect">
            <a:avLst/>
          </a:prstGeom>
          <a:noFill/>
        </p:spPr>
        <p:txBody>
          <a:bodyPr wrap="square">
            <a:spAutoFit/>
          </a:bodyPr>
          <a:lstStyle/>
          <a:p>
            <a:r>
              <a:rPr lang="en-CA" dirty="0"/>
              <a:t># Predict the action based on the current RGB values</a:t>
            </a:r>
          </a:p>
          <a:p>
            <a:r>
              <a:rPr lang="en-CA" dirty="0"/>
              <a:t>    </a:t>
            </a:r>
            <a:r>
              <a:rPr lang="en-CA" dirty="0" err="1"/>
              <a:t>predicted_action</a:t>
            </a:r>
            <a:r>
              <a:rPr lang="en-CA" dirty="0"/>
              <a:t> = </a:t>
            </a:r>
            <a:r>
              <a:rPr lang="en-CA" dirty="0" err="1"/>
              <a:t>clf.predict</a:t>
            </a:r>
            <a:r>
              <a:rPr lang="en-CA" dirty="0"/>
              <a:t>([</a:t>
            </a:r>
            <a:r>
              <a:rPr lang="en-CA" dirty="0" err="1"/>
              <a:t>avg_rgb</a:t>
            </a:r>
            <a:r>
              <a:rPr lang="en-CA" dirty="0"/>
              <a:t>])[0]</a:t>
            </a:r>
          </a:p>
          <a:p>
            <a:r>
              <a:rPr lang="en-CA" dirty="0"/>
              <a:t>    </a:t>
            </a:r>
          </a:p>
          <a:p>
            <a:r>
              <a:rPr lang="en-CA" dirty="0"/>
              <a:t>    # Set motor speeds based on the predicted action</a:t>
            </a:r>
          </a:p>
          <a:p>
            <a:r>
              <a:rPr lang="en-CA" dirty="0"/>
              <a:t>    speed = 5</a:t>
            </a:r>
          </a:p>
          <a:p>
            <a:r>
              <a:rPr lang="en-CA" dirty="0"/>
              <a:t>    if </a:t>
            </a:r>
            <a:r>
              <a:rPr lang="en-CA" dirty="0" err="1"/>
              <a:t>predicted_action</a:t>
            </a:r>
            <a:r>
              <a:rPr lang="en-CA" dirty="0"/>
              <a:t> == 0:  # Move forward</a:t>
            </a:r>
          </a:p>
          <a:p>
            <a:r>
              <a:rPr lang="en-CA" dirty="0"/>
              <a:t>        </a:t>
            </a:r>
            <a:r>
              <a:rPr lang="en-CA" dirty="0" err="1"/>
              <a:t>left_motor.setVelocity</a:t>
            </a:r>
            <a:r>
              <a:rPr lang="en-CA" dirty="0"/>
              <a:t>(speed)</a:t>
            </a:r>
          </a:p>
          <a:p>
            <a:r>
              <a:rPr lang="en-CA" dirty="0"/>
              <a:t>        </a:t>
            </a:r>
            <a:r>
              <a:rPr lang="en-CA" dirty="0" err="1"/>
              <a:t>right_motor.setVelocity</a:t>
            </a:r>
            <a:r>
              <a:rPr lang="en-CA" dirty="0"/>
              <a:t>(speed)</a:t>
            </a:r>
          </a:p>
          <a:p>
            <a:r>
              <a:rPr lang="en-CA" dirty="0"/>
              <a:t>    </a:t>
            </a:r>
            <a:r>
              <a:rPr lang="en-CA" dirty="0" err="1"/>
              <a:t>elif</a:t>
            </a:r>
            <a:r>
              <a:rPr lang="en-CA" dirty="0"/>
              <a:t> </a:t>
            </a:r>
            <a:r>
              <a:rPr lang="en-CA" dirty="0" err="1"/>
              <a:t>predicted_action</a:t>
            </a:r>
            <a:r>
              <a:rPr lang="en-CA" dirty="0"/>
              <a:t> == 1:  # Turn right</a:t>
            </a:r>
          </a:p>
          <a:p>
            <a:r>
              <a:rPr lang="en-CA" dirty="0"/>
              <a:t>        </a:t>
            </a:r>
            <a:r>
              <a:rPr lang="en-CA" dirty="0" err="1"/>
              <a:t>left_motor.setVelocity</a:t>
            </a:r>
            <a:r>
              <a:rPr lang="en-CA" dirty="0"/>
              <a:t>(speed)</a:t>
            </a:r>
          </a:p>
          <a:p>
            <a:r>
              <a:rPr lang="en-CA" dirty="0"/>
              <a:t>        </a:t>
            </a:r>
            <a:r>
              <a:rPr lang="en-CA" dirty="0" err="1"/>
              <a:t>right_motor.setVelocity</a:t>
            </a:r>
            <a:r>
              <a:rPr lang="en-CA" dirty="0"/>
              <a:t>(-speed)</a:t>
            </a:r>
          </a:p>
          <a:p>
            <a:r>
              <a:rPr lang="en-CA" dirty="0"/>
              <a:t>    </a:t>
            </a:r>
            <a:r>
              <a:rPr lang="en-CA" dirty="0" err="1"/>
              <a:t>elif</a:t>
            </a:r>
            <a:r>
              <a:rPr lang="en-CA" dirty="0"/>
              <a:t> </a:t>
            </a:r>
            <a:r>
              <a:rPr lang="en-CA" dirty="0" err="1"/>
              <a:t>predicted_action</a:t>
            </a:r>
            <a:r>
              <a:rPr lang="en-CA" dirty="0"/>
              <a:t> == 2:  # Move backward</a:t>
            </a:r>
          </a:p>
          <a:p>
            <a:r>
              <a:rPr lang="en-CA" dirty="0"/>
              <a:t>        </a:t>
            </a:r>
            <a:r>
              <a:rPr lang="en-CA" dirty="0" err="1"/>
              <a:t>left_motor.setVelocity</a:t>
            </a:r>
            <a:r>
              <a:rPr lang="en-CA" dirty="0"/>
              <a:t>(-speed)</a:t>
            </a:r>
          </a:p>
          <a:p>
            <a:r>
              <a:rPr lang="en-CA" dirty="0"/>
              <a:t>        </a:t>
            </a:r>
            <a:r>
              <a:rPr lang="en-CA" dirty="0" err="1"/>
              <a:t>right_motor.setVelocity</a:t>
            </a:r>
            <a:r>
              <a:rPr lang="en-CA" dirty="0"/>
              <a:t>(-speed)</a:t>
            </a:r>
          </a:p>
        </p:txBody>
      </p:sp>
      <p:sp>
        <p:nvSpPr>
          <p:cNvPr id="3" name="Rectangle 2">
            <a:extLst>
              <a:ext uri="{FF2B5EF4-FFF2-40B4-BE49-F238E27FC236}">
                <a16:creationId xmlns:a16="http://schemas.microsoft.com/office/drawing/2014/main" id="{AB3DBF51-1054-1AEA-DDF8-C9E365B204C3}"/>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6D6ABD90-B54A-D57E-592A-02DF33A5388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570DE38-C1BD-B0F1-BD77-D6DD1C37A311}"/>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117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37055" y="405403"/>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2" name="Picture 1">
            <a:extLst>
              <a:ext uri="{FF2B5EF4-FFF2-40B4-BE49-F238E27FC236}">
                <a16:creationId xmlns:a16="http://schemas.microsoft.com/office/drawing/2014/main" id="{ED4F5E06-9FDE-230E-BCA6-5AAA70C425BE}"/>
              </a:ext>
            </a:extLst>
          </p:cNvPr>
          <p:cNvPicPr>
            <a:picLocks noChangeAspect="1"/>
          </p:cNvPicPr>
          <p:nvPr/>
        </p:nvPicPr>
        <p:blipFill>
          <a:blip r:embed="rId4"/>
          <a:stretch>
            <a:fillRect/>
          </a:stretch>
        </p:blipFill>
        <p:spPr>
          <a:xfrm>
            <a:off x="4512973" y="11729"/>
            <a:ext cx="2161259" cy="515644"/>
          </a:xfrm>
          <a:prstGeom prst="rect">
            <a:avLst/>
          </a:prstGeom>
        </p:spPr>
      </p:pic>
      <p:sp>
        <p:nvSpPr>
          <p:cNvPr id="8" name="TextBox 7">
            <a:extLst>
              <a:ext uri="{FF2B5EF4-FFF2-40B4-BE49-F238E27FC236}">
                <a16:creationId xmlns:a16="http://schemas.microsoft.com/office/drawing/2014/main" id="{46ABF541-2D69-E144-4A76-BD72383C920A}"/>
              </a:ext>
            </a:extLst>
          </p:cNvPr>
          <p:cNvSpPr txBox="1"/>
          <p:nvPr/>
        </p:nvSpPr>
        <p:spPr>
          <a:xfrm>
            <a:off x="364535" y="1728587"/>
            <a:ext cx="11707426" cy="3331938"/>
          </a:xfrm>
          <a:prstGeom prst="rect">
            <a:avLst/>
          </a:prstGeom>
          <a:noFill/>
        </p:spPr>
        <p:txBody>
          <a:bodyPr wrap="square">
            <a:spAutoFit/>
          </a:bodyPr>
          <a:lstStyle/>
          <a:p>
            <a:pPr marL="342900" indent="-342900">
              <a:lnSpc>
                <a:spcPct val="200000"/>
              </a:lnSpc>
              <a:buFont typeface="+mj-lt"/>
              <a:buAutoNum type="arabicParenR"/>
            </a:pPr>
            <a:r>
              <a:rPr lang="en-US" dirty="0">
                <a:latin typeface="Times New Roman" panose="02020603050405020304" pitchFamily="18" charset="0"/>
                <a:cs typeface="Times New Roman" panose="02020603050405020304" pitchFamily="18" charset="0"/>
              </a:rPr>
              <a:t>Initializes a simulated robot in </a:t>
            </a:r>
            <a:r>
              <a:rPr lang="en-US" dirty="0" err="1">
                <a:latin typeface="Times New Roman" panose="02020603050405020304" pitchFamily="18" charset="0"/>
                <a:cs typeface="Times New Roman" panose="02020603050405020304" pitchFamily="18" charset="0"/>
              </a:rPr>
              <a:t>Webots</a:t>
            </a:r>
            <a:r>
              <a:rPr lang="en-US" dirty="0">
                <a:latin typeface="Times New Roman" panose="02020603050405020304" pitchFamily="18" charset="0"/>
                <a:cs typeface="Times New Roman" panose="02020603050405020304" pitchFamily="18" charset="0"/>
              </a:rPr>
              <a:t>, equipping it with a camera and motors for navigation.</a:t>
            </a:r>
          </a:p>
          <a:p>
            <a:pPr marL="342900" indent="-342900">
              <a:lnSpc>
                <a:spcPct val="200000"/>
              </a:lnSpc>
              <a:buFont typeface="+mj-lt"/>
              <a:buAutoNum type="arabicParenR"/>
            </a:pPr>
            <a:r>
              <a:rPr lang="en-US" dirty="0">
                <a:latin typeface="Times New Roman" panose="02020603050405020304" pitchFamily="18" charset="0"/>
                <a:cs typeface="Times New Roman" panose="02020603050405020304" pitchFamily="18" charset="0"/>
              </a:rPr>
              <a:t>Sets up training data linking specific RGB values to actions (forward, right, backward) using a decision tree classifier.</a:t>
            </a:r>
          </a:p>
          <a:p>
            <a:pPr marL="342900" indent="-342900">
              <a:lnSpc>
                <a:spcPct val="200000"/>
              </a:lnSpc>
              <a:buFont typeface="+mj-lt"/>
              <a:buAutoNum type="arabicParenR"/>
            </a:pPr>
            <a:r>
              <a:rPr lang="en-US" dirty="0">
                <a:latin typeface="Times New Roman" panose="02020603050405020304" pitchFamily="18" charset="0"/>
                <a:cs typeface="Times New Roman" panose="02020603050405020304" pitchFamily="18" charset="0"/>
              </a:rPr>
              <a:t>Trains the classifier on this data, enabling the robot to make decisions based on color detected by the camera.</a:t>
            </a:r>
          </a:p>
          <a:p>
            <a:pPr marL="342900" indent="-342900">
              <a:lnSpc>
                <a:spcPct val="200000"/>
              </a:lnSpc>
              <a:buFont typeface="+mj-lt"/>
              <a:buAutoNum type="arabicParenR"/>
            </a:pPr>
            <a:r>
              <a:rPr lang="en-US" dirty="0">
                <a:latin typeface="Times New Roman" panose="02020603050405020304" pitchFamily="18" charset="0"/>
                <a:cs typeface="Times New Roman" panose="02020603050405020304" pitchFamily="18" charset="0"/>
              </a:rPr>
              <a:t>During operation, captures real-time camera images, extracting average RGB values from a central 3x3 pixel matrix.</a:t>
            </a:r>
          </a:p>
          <a:p>
            <a:pPr marL="342900" indent="-342900">
              <a:lnSpc>
                <a:spcPct val="200000"/>
              </a:lnSpc>
              <a:buFont typeface="+mj-lt"/>
              <a:buAutoNum type="arabicParenR"/>
            </a:pPr>
            <a:r>
              <a:rPr lang="en-US" dirty="0">
                <a:latin typeface="Times New Roman" panose="02020603050405020304" pitchFamily="18" charset="0"/>
                <a:cs typeface="Times New Roman" panose="02020603050405020304" pitchFamily="18" charset="0"/>
              </a:rPr>
              <a:t>Uses the trained model to predict actions based on these RGB values, guiding the robot's movement.</a:t>
            </a:r>
          </a:p>
          <a:p>
            <a:pPr marL="342900" indent="-342900">
              <a:lnSpc>
                <a:spcPct val="200000"/>
              </a:lnSpc>
              <a:buFont typeface="+mj-lt"/>
              <a:buAutoNum type="arabicParenR"/>
            </a:pPr>
            <a:r>
              <a:rPr lang="en-US" dirty="0">
                <a:latin typeface="Times New Roman" panose="02020603050405020304" pitchFamily="18" charset="0"/>
                <a:cs typeface="Times New Roman" panose="02020603050405020304" pitchFamily="18" charset="0"/>
              </a:rPr>
              <a:t>Demonstrates basic machine learning application in robotics for environment-responsive navigation based on visual cues.</a:t>
            </a:r>
            <a:endParaRPr lang="en-CA" dirty="0">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5B15875-1595-BCDE-1C97-C18FA4DA59E8}"/>
              </a:ext>
            </a:extLst>
          </p:cNvPr>
          <p:cNvSpPr txBox="1"/>
          <p:nvPr/>
        </p:nvSpPr>
        <p:spPr>
          <a:xfrm>
            <a:off x="6941645" y="3340"/>
            <a:ext cx="2590059" cy="369332"/>
          </a:xfrm>
          <a:prstGeom prst="rect">
            <a:avLst/>
          </a:prstGeom>
          <a:noFill/>
        </p:spPr>
        <p:txBody>
          <a:bodyPr wrap="square">
            <a:spAutoFit/>
          </a:bodyPr>
          <a:lstStyle/>
          <a:p>
            <a:r>
              <a:rPr lang="en-CA" dirty="0"/>
              <a:t># </a:t>
            </a:r>
            <a:r>
              <a:rPr lang="en-CA" dirty="0" err="1"/>
              <a:t>ML_Decision</a:t>
            </a:r>
            <a:r>
              <a:rPr lang="en-CA" dirty="0"/>
              <a:t> Tree _4</a:t>
            </a:r>
          </a:p>
        </p:txBody>
      </p:sp>
      <p:sp>
        <p:nvSpPr>
          <p:cNvPr id="3" name="Rectangle 2">
            <a:extLst>
              <a:ext uri="{FF2B5EF4-FFF2-40B4-BE49-F238E27FC236}">
                <a16:creationId xmlns:a16="http://schemas.microsoft.com/office/drawing/2014/main" id="{CC61264B-F6F3-8C49-083E-429CE5EB1B1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2C1550-14D1-D2A0-016C-E72FD9FC08C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41F78793-BB28-1B9C-C464-549723790A19}"/>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13113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C49B4C5E-A2B2-B427-9CDD-C4CA49068CFB}"/>
              </a:ext>
            </a:extLst>
          </p:cNvPr>
          <p:cNvSpPr txBox="1"/>
          <p:nvPr/>
        </p:nvSpPr>
        <p:spPr>
          <a:xfrm>
            <a:off x="175580" y="1535796"/>
            <a:ext cx="11822287" cy="4801314"/>
          </a:xfrm>
          <a:prstGeom prst="rect">
            <a:avLst/>
          </a:prstGeom>
          <a:noFill/>
        </p:spPr>
        <p:txBody>
          <a:bodyPr wrap="square">
            <a:spAutoFit/>
          </a:bodyPr>
          <a:lstStyle/>
          <a:p>
            <a:pPr marL="342900" indent="-342900">
              <a:buFont typeface="+mj-lt"/>
              <a:buAutoNum type="arabicParenR"/>
            </a:pPr>
            <a:r>
              <a:rPr lang="en-US" b="1" dirty="0">
                <a:latin typeface="Times New Roman" panose="02020603050405020304" pitchFamily="18" charset="0"/>
                <a:cs typeface="Times New Roman" panose="02020603050405020304" pitchFamily="18" charset="0"/>
              </a:rPr>
              <a:t>Import Libraries:</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Robot from </a:t>
            </a:r>
            <a:r>
              <a:rPr lang="en-US" dirty="0" err="1">
                <a:latin typeface="Times New Roman" panose="02020603050405020304" pitchFamily="18" charset="0"/>
                <a:cs typeface="Times New Roman" panose="02020603050405020304" pitchFamily="18" charset="0"/>
              </a:rPr>
              <a:t>Webots</a:t>
            </a:r>
            <a:r>
              <a:rPr lang="en-US" dirty="0">
                <a:latin typeface="Times New Roman" panose="02020603050405020304" pitchFamily="18" charset="0"/>
                <a:cs typeface="Times New Roman" panose="02020603050405020304" pitchFamily="18" charset="0"/>
              </a:rPr>
              <a:t> allows you to control the simulated robot.</a:t>
            </a:r>
          </a:p>
          <a:p>
            <a:pPr marL="742950" lvl="1" indent="-285750">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numpy</a:t>
            </a:r>
            <a:r>
              <a:rPr lang="en-US" dirty="0">
                <a:latin typeface="Times New Roman" panose="02020603050405020304" pitchFamily="18" charset="0"/>
                <a:cs typeface="Times New Roman" panose="02020603050405020304" pitchFamily="18" charset="0"/>
              </a:rPr>
              <a:t> is used for handling arrays efficiently.</a:t>
            </a:r>
          </a:p>
          <a:p>
            <a:pPr marL="742950" lvl="1" indent="-285750">
              <a:buFont typeface="Wingdings" panose="05000000000000000000" pitchFamily="2" charset="2"/>
              <a:buChar char="§"/>
            </a:pPr>
            <a:r>
              <a:rPr lang="en-US" dirty="0" err="1">
                <a:latin typeface="Times New Roman" panose="02020603050405020304" pitchFamily="18" charset="0"/>
                <a:cs typeface="Times New Roman" panose="02020603050405020304" pitchFamily="18" charset="0"/>
              </a:rPr>
              <a:t>DecisionTreeClassifier</a:t>
            </a:r>
            <a:r>
              <a:rPr lang="en-US" dirty="0">
                <a:latin typeface="Times New Roman" panose="02020603050405020304" pitchFamily="18" charset="0"/>
                <a:cs typeface="Times New Roman" panose="02020603050405020304" pitchFamily="18" charset="0"/>
              </a:rPr>
              <a:t> from scikit-learn is the machine learning model the robot will use to make decisions.</a:t>
            </a:r>
          </a:p>
          <a:p>
            <a:pPr lvl="1"/>
            <a:endParaRPr lang="en-US" dirty="0">
              <a:latin typeface="Times New Roman" panose="02020603050405020304" pitchFamily="18" charset="0"/>
              <a:cs typeface="Times New Roman" panose="02020603050405020304" pitchFamily="18" charset="0"/>
            </a:endParaRPr>
          </a:p>
          <a:p>
            <a:pPr marL="342900" indent="-342900">
              <a:buFont typeface="+mj-lt"/>
              <a:buAutoNum type="arabicParenR"/>
            </a:pPr>
            <a:r>
              <a:rPr lang="en-US" b="1" dirty="0">
                <a:latin typeface="Times New Roman" panose="02020603050405020304" pitchFamily="18" charset="0"/>
                <a:cs typeface="Times New Roman" panose="02020603050405020304" pitchFamily="18" charset="0"/>
              </a:rPr>
              <a:t>Initialize the Robot and Simulation Timestep:</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Create a Robot instance to interact with the simulation.</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timestep determines how often the robot's sensors are updated and actions are taken.</a:t>
            </a:r>
          </a:p>
          <a:p>
            <a:pPr lvl="1"/>
            <a:endParaRPr lang="en-US" dirty="0">
              <a:latin typeface="Times New Roman" panose="02020603050405020304" pitchFamily="18" charset="0"/>
              <a:cs typeface="Times New Roman" panose="02020603050405020304" pitchFamily="18" charset="0"/>
            </a:endParaRPr>
          </a:p>
          <a:p>
            <a:pPr marL="342900" indent="-342900">
              <a:buFont typeface="+mj-lt"/>
              <a:buAutoNum type="arabicParenR"/>
            </a:pPr>
            <a:r>
              <a:rPr lang="en-US" b="1" dirty="0">
                <a:latin typeface="Times New Roman" panose="02020603050405020304" pitchFamily="18" charset="0"/>
                <a:cs typeface="Times New Roman" panose="02020603050405020304" pitchFamily="18" charset="0"/>
              </a:rPr>
              <a:t>Set Up Camera and Motors:</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Access the camera and motors by their names, then enable the camera and set the motors to velocity control mode by assigning their positions to infinity. Initially, the motors are stopped.</a:t>
            </a:r>
          </a:p>
          <a:p>
            <a:pPr lvl="1"/>
            <a:endParaRPr lang="en-US" dirty="0">
              <a:latin typeface="Times New Roman" panose="02020603050405020304" pitchFamily="18" charset="0"/>
              <a:cs typeface="Times New Roman" panose="02020603050405020304" pitchFamily="18" charset="0"/>
            </a:endParaRPr>
          </a:p>
          <a:p>
            <a:pPr marL="342900" indent="-342900">
              <a:buFont typeface="+mj-lt"/>
              <a:buAutoNum type="arabicParenR"/>
            </a:pPr>
            <a:r>
              <a:rPr lang="en-US" b="1" dirty="0">
                <a:latin typeface="Times New Roman" panose="02020603050405020304" pitchFamily="18" charset="0"/>
                <a:cs typeface="Times New Roman" panose="02020603050405020304" pitchFamily="18" charset="0"/>
              </a:rPr>
              <a:t>Prepare Training Data:</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training data simulates situations where different RGB color values are associated with specific actions (e.g., moving forward, turning, or moving backward). This data is represented in an array where each row contains RGB values followed by an action label.</a:t>
            </a:r>
            <a:endParaRPr lang="en-CA"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B0FEB9F8-BC44-5688-618E-8070DD75E269}"/>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B31C4DCA-2EEA-AA7F-C796-A7EC0D1B9DFB}"/>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EDD4B99-DF0B-EBD0-1191-E0117DC93FBD}"/>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7192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E2D4F1DE-4A3B-D5E4-B79A-C299B915F715}"/>
              </a:ext>
            </a:extLst>
          </p:cNvPr>
          <p:cNvSpPr txBox="1"/>
          <p:nvPr/>
        </p:nvSpPr>
        <p:spPr>
          <a:xfrm>
            <a:off x="154486" y="2275798"/>
            <a:ext cx="11918243" cy="2031325"/>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5) Train the Decision Tree Classifier:</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The features (RGB values) and labels (actions) are extracted from the training data. The decision tree classifier is then trained on these features and labels, learning to associate specific color patterns with actions.</a:t>
            </a:r>
          </a:p>
          <a:p>
            <a:pPr lvl="1"/>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6) Main Control Loop:</a:t>
            </a: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In an infinite loop, the robot continually captures images from its camera, calculates the average RGB values from a central 3x3 matrix, and uses the trained classifier to predict an action based on these values.</a:t>
            </a:r>
            <a:endParaRPr lang="en-CA"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DF34CF1-BBBF-2EC1-2997-125A86BDB85F}"/>
              </a:ext>
            </a:extLst>
          </p:cNvPr>
          <p:cNvSpPr txBox="1"/>
          <p:nvPr/>
        </p:nvSpPr>
        <p:spPr>
          <a:xfrm>
            <a:off x="154486" y="4517957"/>
            <a:ext cx="11918242" cy="1200329"/>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7) Calculate Average RGB Values:</a:t>
            </a:r>
            <a:endParaRPr lang="en-US" dirty="0">
              <a:latin typeface="Times New Roman" panose="02020603050405020304" pitchFamily="18" charset="0"/>
              <a:cs typeface="Times New Roman" panose="02020603050405020304" pitchFamily="18" charset="0"/>
            </a:endParaRPr>
          </a:p>
          <a:p>
            <a:pPr marL="742950" lvl="1" indent="-285750">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For each pixel in the 3x3 matrix centered around the camera's focal point, extract the RGB values, sum them, and then divide by 9 to get the average RGB values. This step involves iterating over the pixels, extracting their color, and accumulating the values.</a:t>
            </a:r>
            <a:endParaRPr lang="en-CA"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33678FED-B0DC-4762-B3C5-2C759826059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D21DE2CA-59AA-F10D-842D-2597285B995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2CC1C97-E4FA-987E-C1AE-ED5CA0B23492}"/>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24635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38EFB2FF-0F75-3FD1-4784-B1BCC05EBD53}"/>
              </a:ext>
            </a:extLst>
          </p:cNvPr>
          <p:cNvSpPr txBox="1"/>
          <p:nvPr/>
        </p:nvSpPr>
        <p:spPr>
          <a:xfrm>
            <a:off x="347548" y="2356852"/>
            <a:ext cx="11725181" cy="2308324"/>
          </a:xfrm>
          <a:prstGeom prst="rect">
            <a:avLst/>
          </a:prstGeom>
          <a:noFill/>
        </p:spPr>
        <p:txBody>
          <a:bodyPr wrap="square">
            <a:spAutoFit/>
          </a:bodyPr>
          <a:lstStyle/>
          <a:p>
            <a:r>
              <a:rPr lang="en-US" b="1" dirty="0">
                <a:latin typeface="Times New Roman" panose="02020603050405020304" pitchFamily="18" charset="0"/>
                <a:cs typeface="Times New Roman" panose="02020603050405020304" pitchFamily="18" charset="0"/>
              </a:rPr>
              <a:t>8) Predict and Perform Actions:</a:t>
            </a:r>
          </a:p>
          <a:p>
            <a:r>
              <a:rPr lang="en-US" dirty="0">
                <a:latin typeface="Times New Roman" panose="02020603050405020304" pitchFamily="18" charset="0"/>
                <a:cs typeface="Times New Roman" panose="02020603050405020304" pitchFamily="18" charset="0"/>
              </a:rPr>
              <a:t>The average RGB values are fed into the trained classifier, which predicts the most appropriate action (move forward, turn right, or move backward). The predicted action is then translated into motor velocities to move the robot accordingly.</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a:p>
            <a:r>
              <a:rPr lang="en-US" b="1" dirty="0">
                <a:latin typeface="Times New Roman" panose="02020603050405020304" pitchFamily="18" charset="0"/>
                <a:cs typeface="Times New Roman" panose="02020603050405020304" pitchFamily="18" charset="0"/>
              </a:rPr>
              <a:t>9) Print Statements:</a:t>
            </a:r>
          </a:p>
          <a:p>
            <a:r>
              <a:rPr lang="en-US" dirty="0">
                <a:latin typeface="Times New Roman" panose="02020603050405020304" pitchFamily="18" charset="0"/>
                <a:cs typeface="Times New Roman" panose="02020603050405020304" pitchFamily="18" charset="0"/>
              </a:rPr>
              <a:t>Throughout the process, print statements output the RGB values of each pixel in the 3x3 matrix and the overall average RGB values. This helps in understanding how the robot perceives its environment and decides on its actions.</a:t>
            </a:r>
            <a:endParaRPr lang="en-CA" dirty="0">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EE056E9C-C262-C7B1-2B86-88013AB49CBD}"/>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7C466045-1C36-DA4C-5F0A-D46D34581CA3}"/>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F1DD3A7-19E9-F1E7-63ED-F0768480A20C}"/>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079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11981EE4-25A8-5249-C3E8-13EACDACA563}"/>
              </a:ext>
            </a:extLst>
          </p:cNvPr>
          <p:cNvSpPr txBox="1"/>
          <p:nvPr/>
        </p:nvSpPr>
        <p:spPr>
          <a:xfrm>
            <a:off x="3122414" y="947588"/>
            <a:ext cx="8227891" cy="5355312"/>
          </a:xfrm>
          <a:prstGeom prst="rect">
            <a:avLst/>
          </a:prstGeom>
          <a:noFill/>
        </p:spPr>
        <p:txBody>
          <a:bodyPr wrap="square">
            <a:spAutoFit/>
          </a:bodyPr>
          <a:lstStyle/>
          <a:p>
            <a:r>
              <a:rPr lang="en-US" dirty="0"/>
              <a:t># Import necessary libraries:</a:t>
            </a:r>
          </a:p>
          <a:p>
            <a:r>
              <a:rPr lang="en-US" dirty="0"/>
              <a:t># - Robot: to control the simulated robot in </a:t>
            </a:r>
            <a:r>
              <a:rPr lang="en-US" dirty="0" err="1"/>
              <a:t>Webots</a:t>
            </a:r>
            <a:r>
              <a:rPr lang="en-US" dirty="0"/>
              <a:t>.</a:t>
            </a:r>
          </a:p>
          <a:p>
            <a:r>
              <a:rPr lang="en-US" dirty="0"/>
              <a:t># - </a:t>
            </a:r>
            <a:r>
              <a:rPr lang="en-US" dirty="0" err="1"/>
              <a:t>numpy</a:t>
            </a:r>
            <a:r>
              <a:rPr lang="en-US" dirty="0"/>
              <a:t>: for efficient array operations, crucial for handling data.</a:t>
            </a:r>
          </a:p>
          <a:p>
            <a:r>
              <a:rPr lang="en-US" dirty="0"/>
              <a:t># - </a:t>
            </a:r>
            <a:r>
              <a:rPr lang="en-US" dirty="0" err="1"/>
              <a:t>DecisionTreeClassifier</a:t>
            </a:r>
            <a:r>
              <a:rPr lang="en-US" dirty="0"/>
              <a:t>: a simple machine learning model from scikit-learn.</a:t>
            </a:r>
          </a:p>
          <a:p>
            <a:r>
              <a:rPr lang="en-US" dirty="0"/>
              <a:t>from controller import Robot</a:t>
            </a:r>
          </a:p>
          <a:p>
            <a:r>
              <a:rPr lang="en-US" dirty="0"/>
              <a:t>import </a:t>
            </a:r>
            <a:r>
              <a:rPr lang="en-US" dirty="0" err="1"/>
              <a:t>numpy</a:t>
            </a:r>
            <a:r>
              <a:rPr lang="en-US" dirty="0"/>
              <a:t> as np</a:t>
            </a:r>
          </a:p>
          <a:p>
            <a:r>
              <a:rPr lang="en-US" dirty="0"/>
              <a:t>from </a:t>
            </a:r>
            <a:r>
              <a:rPr lang="en-US" dirty="0" err="1"/>
              <a:t>sklearn.tree</a:t>
            </a:r>
            <a:r>
              <a:rPr lang="en-US" dirty="0"/>
              <a:t> import </a:t>
            </a:r>
            <a:r>
              <a:rPr lang="en-US" dirty="0" err="1"/>
              <a:t>DecisionTreeClassifier</a:t>
            </a:r>
            <a:endParaRPr lang="en-US" dirty="0"/>
          </a:p>
          <a:p>
            <a:endParaRPr lang="en-US" dirty="0"/>
          </a:p>
          <a:p>
            <a:r>
              <a:rPr lang="en-US" dirty="0"/>
              <a:t># Create an instance of the Robot class to interact with the simulation.</a:t>
            </a:r>
          </a:p>
          <a:p>
            <a:r>
              <a:rPr lang="en-US" dirty="0"/>
              <a:t>robot = Robot()</a:t>
            </a:r>
          </a:p>
          <a:p>
            <a:endParaRPr lang="en-US" dirty="0"/>
          </a:p>
          <a:p>
            <a:r>
              <a:rPr lang="en-US" dirty="0"/>
              <a:t># Get the basic time step of the current world, which determines</a:t>
            </a:r>
          </a:p>
          <a:p>
            <a:r>
              <a:rPr lang="en-US" dirty="0"/>
              <a:t># how often the simulation updates the robot's sensors and actuators.</a:t>
            </a:r>
          </a:p>
          <a:p>
            <a:r>
              <a:rPr lang="en-US" dirty="0"/>
              <a:t>timestep = int(</a:t>
            </a:r>
            <a:r>
              <a:rPr lang="en-US" dirty="0" err="1"/>
              <a:t>robot.getBasicTimeStep</a:t>
            </a:r>
            <a:r>
              <a:rPr lang="en-US" dirty="0"/>
              <a:t>())</a:t>
            </a:r>
          </a:p>
          <a:p>
            <a:endParaRPr lang="en-US" dirty="0"/>
          </a:p>
          <a:p>
            <a:r>
              <a:rPr lang="en-US" dirty="0"/>
              <a:t># Access the camera and motor devices by their names in the robot's definition.</a:t>
            </a:r>
          </a:p>
          <a:p>
            <a:r>
              <a:rPr lang="en-US" dirty="0"/>
              <a:t># Then, enable the camera to start capturing images at the simulation's timestep.</a:t>
            </a:r>
          </a:p>
          <a:p>
            <a:r>
              <a:rPr lang="en-US" dirty="0"/>
              <a:t>camera = </a:t>
            </a:r>
            <a:r>
              <a:rPr lang="en-US" dirty="0" err="1"/>
              <a:t>robot.getDevice</a:t>
            </a:r>
            <a:r>
              <a:rPr lang="en-US" dirty="0"/>
              <a:t>('camera')</a:t>
            </a:r>
          </a:p>
          <a:p>
            <a:r>
              <a:rPr lang="en-US" dirty="0" err="1"/>
              <a:t>camera.enable</a:t>
            </a:r>
            <a:r>
              <a:rPr lang="en-US" dirty="0"/>
              <a:t>(timestep)</a:t>
            </a:r>
          </a:p>
        </p:txBody>
      </p:sp>
      <p:sp>
        <p:nvSpPr>
          <p:cNvPr id="2" name="Rectangle 1">
            <a:extLst>
              <a:ext uri="{FF2B5EF4-FFF2-40B4-BE49-F238E27FC236}">
                <a16:creationId xmlns:a16="http://schemas.microsoft.com/office/drawing/2014/main" id="{B053D2EE-A540-E91F-FCBB-A92DB476185F}"/>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CC3457DC-A8DA-D476-C3F2-F67FDBBA422F}"/>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AA90E23-D287-3CD9-69D0-D0F1B17929AB}"/>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44031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35934" y="452546"/>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43EEDED7-B6B7-2BBB-92F2-DF9E4917AC86}"/>
              </a:ext>
            </a:extLst>
          </p:cNvPr>
          <p:cNvSpPr txBox="1"/>
          <p:nvPr/>
        </p:nvSpPr>
        <p:spPr>
          <a:xfrm>
            <a:off x="2373598" y="827441"/>
            <a:ext cx="8777002" cy="5355312"/>
          </a:xfrm>
          <a:prstGeom prst="rect">
            <a:avLst/>
          </a:prstGeom>
          <a:noFill/>
        </p:spPr>
        <p:txBody>
          <a:bodyPr wrap="square">
            <a:spAutoFit/>
          </a:bodyPr>
          <a:lstStyle/>
          <a:p>
            <a:r>
              <a:rPr lang="en-US" dirty="0"/>
              <a:t># For the motors, set their positions to infinity, which switches them</a:t>
            </a:r>
          </a:p>
          <a:p>
            <a:r>
              <a:rPr lang="en-US" dirty="0"/>
              <a:t># to velocity control mode, allowing us to specify speed rather than position.</a:t>
            </a:r>
          </a:p>
          <a:p>
            <a:r>
              <a:rPr lang="en-US" dirty="0" err="1"/>
              <a:t>left_motor</a:t>
            </a:r>
            <a:r>
              <a:rPr lang="en-US" dirty="0"/>
              <a:t> = </a:t>
            </a:r>
            <a:r>
              <a:rPr lang="en-US" dirty="0" err="1"/>
              <a:t>robot.getDevice</a:t>
            </a:r>
            <a:r>
              <a:rPr lang="en-US" dirty="0"/>
              <a:t>('left wheel motor')</a:t>
            </a:r>
          </a:p>
          <a:p>
            <a:r>
              <a:rPr lang="en-US" dirty="0" err="1"/>
              <a:t>right_motor</a:t>
            </a:r>
            <a:r>
              <a:rPr lang="en-US" dirty="0"/>
              <a:t> = </a:t>
            </a:r>
            <a:r>
              <a:rPr lang="en-US" dirty="0" err="1"/>
              <a:t>robot.getDevice</a:t>
            </a:r>
            <a:r>
              <a:rPr lang="en-US" dirty="0"/>
              <a:t>('right wheel motor')</a:t>
            </a:r>
          </a:p>
          <a:p>
            <a:r>
              <a:rPr lang="en-US" dirty="0" err="1"/>
              <a:t>left_motor.setPosition</a:t>
            </a:r>
            <a:r>
              <a:rPr lang="en-US" dirty="0"/>
              <a:t>(float('inf'))</a:t>
            </a:r>
          </a:p>
          <a:p>
            <a:r>
              <a:rPr lang="en-US" dirty="0" err="1"/>
              <a:t>right_motor.setPosition</a:t>
            </a:r>
            <a:r>
              <a:rPr lang="en-US" dirty="0"/>
              <a:t>(float('inf'))</a:t>
            </a:r>
          </a:p>
          <a:p>
            <a:endParaRPr lang="en-US" dirty="0"/>
          </a:p>
          <a:p>
            <a:r>
              <a:rPr lang="en-US" dirty="0"/>
              <a:t># Initially, stop the robot by setting both motors' speeds to 0.</a:t>
            </a:r>
          </a:p>
          <a:p>
            <a:r>
              <a:rPr lang="en-US" dirty="0" err="1"/>
              <a:t>left_motor.setVelocity</a:t>
            </a:r>
            <a:r>
              <a:rPr lang="en-US" dirty="0"/>
              <a:t>(0)</a:t>
            </a:r>
          </a:p>
          <a:p>
            <a:r>
              <a:rPr lang="en-US" dirty="0" err="1"/>
              <a:t>right_motor.setVelocity</a:t>
            </a:r>
            <a:r>
              <a:rPr lang="en-US" dirty="0"/>
              <a:t>(0)</a:t>
            </a:r>
          </a:p>
          <a:p>
            <a:endParaRPr lang="en-US" dirty="0"/>
          </a:p>
          <a:p>
            <a:r>
              <a:rPr lang="en-US" dirty="0"/>
              <a:t># Define the training data for the decision tree classifier.</a:t>
            </a:r>
          </a:p>
          <a:p>
            <a:r>
              <a:rPr lang="en-US" dirty="0"/>
              <a:t># This data simulates scenarios where certain RGB color values of objects</a:t>
            </a:r>
          </a:p>
          <a:p>
            <a:r>
              <a:rPr lang="en-US" dirty="0"/>
              <a:t># seen by the robot are associated with specific actions (turning or moving).</a:t>
            </a:r>
          </a:p>
          <a:p>
            <a:r>
              <a:rPr lang="en-US" dirty="0" err="1"/>
              <a:t>training_data</a:t>
            </a:r>
            <a:r>
              <a:rPr lang="en-US" dirty="0"/>
              <a:t> = </a:t>
            </a:r>
            <a:r>
              <a:rPr lang="en-US" dirty="0" err="1"/>
              <a:t>np.array</a:t>
            </a:r>
            <a:r>
              <a:rPr lang="en-US" dirty="0"/>
              <a:t>([</a:t>
            </a:r>
          </a:p>
          <a:p>
            <a:r>
              <a:rPr lang="en-US" dirty="0"/>
              <a:t>    [120, 40, 40, 1],  # Red objects make the robot turn right.</a:t>
            </a:r>
          </a:p>
          <a:p>
            <a:r>
              <a:rPr lang="en-US" dirty="0"/>
              <a:t>    [40, 40, 120, 2],  # Blue objects make the robot move backward.</a:t>
            </a:r>
          </a:p>
          <a:p>
            <a:r>
              <a:rPr lang="en-US" dirty="0"/>
              <a:t>    [80, 110, 90, 0]   # Neutral (less distinctly colored) objects make the robot move forward.</a:t>
            </a:r>
          </a:p>
          <a:p>
            <a:r>
              <a:rPr lang="en-US" dirty="0"/>
              <a:t>])</a:t>
            </a:r>
            <a:endParaRPr lang="en-CA" dirty="0"/>
          </a:p>
        </p:txBody>
      </p:sp>
      <p:sp>
        <p:nvSpPr>
          <p:cNvPr id="2" name="Rectangle 1">
            <a:extLst>
              <a:ext uri="{FF2B5EF4-FFF2-40B4-BE49-F238E27FC236}">
                <a16:creationId xmlns:a16="http://schemas.microsoft.com/office/drawing/2014/main" id="{EBB50199-F98C-2677-A68B-FF009039F825}"/>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101CA6E-8DF8-F6EB-70A6-A19D8E7C0F0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DEC51D8-D639-03EB-E23A-2CE47C187913}"/>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19093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6180FEF6-319C-AF96-612D-67F53035E8FE}"/>
              </a:ext>
            </a:extLst>
          </p:cNvPr>
          <p:cNvSpPr txBox="1"/>
          <p:nvPr/>
        </p:nvSpPr>
        <p:spPr>
          <a:xfrm>
            <a:off x="3695394" y="679656"/>
            <a:ext cx="7873026" cy="5632311"/>
          </a:xfrm>
          <a:prstGeom prst="rect">
            <a:avLst/>
          </a:prstGeom>
          <a:noFill/>
        </p:spPr>
        <p:txBody>
          <a:bodyPr wrap="square">
            <a:spAutoFit/>
          </a:bodyPr>
          <a:lstStyle/>
          <a:p>
            <a:r>
              <a:rPr lang="en-US" dirty="0"/>
              <a:t># Split the training data into features (X) and labels (y).</a:t>
            </a:r>
          </a:p>
          <a:p>
            <a:r>
              <a:rPr lang="en-US" dirty="0"/>
              <a:t># Features are the RGB values, and labels are the actions.</a:t>
            </a:r>
          </a:p>
          <a:p>
            <a:r>
              <a:rPr lang="en-US" dirty="0" err="1"/>
              <a:t>X_train</a:t>
            </a:r>
            <a:r>
              <a:rPr lang="en-US" dirty="0"/>
              <a:t> = </a:t>
            </a:r>
            <a:r>
              <a:rPr lang="en-US" dirty="0" err="1"/>
              <a:t>training_data</a:t>
            </a:r>
            <a:r>
              <a:rPr lang="en-US" dirty="0"/>
              <a:t>[:, :3]  # Extract the first three columns as features.</a:t>
            </a:r>
          </a:p>
          <a:p>
            <a:r>
              <a:rPr lang="en-US" dirty="0" err="1"/>
              <a:t>y_train</a:t>
            </a:r>
            <a:r>
              <a:rPr lang="en-US" dirty="0"/>
              <a:t> = </a:t>
            </a:r>
            <a:r>
              <a:rPr lang="en-US" dirty="0" err="1"/>
              <a:t>training_data</a:t>
            </a:r>
            <a:r>
              <a:rPr lang="en-US" dirty="0"/>
              <a:t>[:, 3]   # Extract the last column as labels.</a:t>
            </a:r>
          </a:p>
          <a:p>
            <a:endParaRPr lang="en-US" dirty="0"/>
          </a:p>
          <a:p>
            <a:r>
              <a:rPr lang="en-US" dirty="0"/>
              <a:t># Initialize the decision tree classifier and train (fit) it on the provided data.</a:t>
            </a:r>
          </a:p>
          <a:p>
            <a:r>
              <a:rPr lang="en-US" dirty="0" err="1"/>
              <a:t>clf</a:t>
            </a:r>
            <a:r>
              <a:rPr lang="en-US" dirty="0"/>
              <a:t> = </a:t>
            </a:r>
            <a:r>
              <a:rPr lang="en-US" dirty="0" err="1"/>
              <a:t>DecisionTreeClassifier</a:t>
            </a:r>
            <a:r>
              <a:rPr lang="en-US" dirty="0"/>
              <a:t>()</a:t>
            </a:r>
          </a:p>
          <a:p>
            <a:r>
              <a:rPr lang="en-US" dirty="0" err="1"/>
              <a:t>clf.fit</a:t>
            </a:r>
            <a:r>
              <a:rPr lang="en-US" dirty="0"/>
              <a:t>(</a:t>
            </a:r>
            <a:r>
              <a:rPr lang="en-US" dirty="0" err="1"/>
              <a:t>X_train</a:t>
            </a:r>
            <a:r>
              <a:rPr lang="en-US" dirty="0"/>
              <a:t>, </a:t>
            </a:r>
            <a:r>
              <a:rPr lang="en-US" dirty="0" err="1"/>
              <a:t>y_train</a:t>
            </a:r>
            <a:r>
              <a:rPr lang="en-US" dirty="0"/>
              <a:t>)</a:t>
            </a:r>
          </a:p>
          <a:p>
            <a:endParaRPr lang="en-US" dirty="0"/>
          </a:p>
          <a:p>
            <a:r>
              <a:rPr lang="en-US" dirty="0"/>
              <a:t># The main control loop of the robot.</a:t>
            </a:r>
          </a:p>
          <a:p>
            <a:r>
              <a:rPr lang="en-US" dirty="0"/>
              <a:t>while </a:t>
            </a:r>
            <a:r>
              <a:rPr lang="en-US" dirty="0" err="1"/>
              <a:t>robot.step</a:t>
            </a:r>
            <a:r>
              <a:rPr lang="en-US" dirty="0"/>
              <a:t>(timestep) != -1:</a:t>
            </a:r>
          </a:p>
          <a:p>
            <a:r>
              <a:rPr lang="en-US" dirty="0"/>
              <a:t>    # Retrieve the current image captured by the camera.</a:t>
            </a:r>
          </a:p>
          <a:p>
            <a:r>
              <a:rPr lang="en-US" dirty="0"/>
              <a:t>    image = </a:t>
            </a:r>
            <a:r>
              <a:rPr lang="en-US" dirty="0" err="1"/>
              <a:t>camera.getImage</a:t>
            </a:r>
            <a:r>
              <a:rPr lang="en-US" dirty="0"/>
              <a:t>()</a:t>
            </a:r>
          </a:p>
          <a:p>
            <a:r>
              <a:rPr lang="en-US" dirty="0"/>
              <a:t>    # Get the width and height of the camera image to calculate the center pixel.</a:t>
            </a:r>
          </a:p>
          <a:p>
            <a:r>
              <a:rPr lang="en-US" dirty="0"/>
              <a:t>    width = </a:t>
            </a:r>
            <a:r>
              <a:rPr lang="en-US" dirty="0" err="1"/>
              <a:t>camera.getWidth</a:t>
            </a:r>
            <a:r>
              <a:rPr lang="en-US" dirty="0"/>
              <a:t>()</a:t>
            </a:r>
          </a:p>
          <a:p>
            <a:r>
              <a:rPr lang="en-US" dirty="0"/>
              <a:t>    height = </a:t>
            </a:r>
            <a:r>
              <a:rPr lang="en-US" dirty="0" err="1"/>
              <a:t>camera.getHeight</a:t>
            </a:r>
            <a:r>
              <a:rPr lang="en-US" dirty="0"/>
              <a:t>()</a:t>
            </a:r>
          </a:p>
          <a:p>
            <a:r>
              <a:rPr lang="en-US" dirty="0"/>
              <a:t>    </a:t>
            </a:r>
          </a:p>
          <a:p>
            <a:r>
              <a:rPr lang="en-US" dirty="0"/>
              <a:t>    # Calculate the coordinates of the center pixel.</a:t>
            </a:r>
          </a:p>
          <a:p>
            <a:r>
              <a:rPr lang="en-US" dirty="0"/>
              <a:t>    </a:t>
            </a:r>
            <a:r>
              <a:rPr lang="en-US" dirty="0" err="1"/>
              <a:t>centerX</a:t>
            </a:r>
            <a:r>
              <a:rPr lang="en-US" dirty="0"/>
              <a:t> = width // 2</a:t>
            </a:r>
          </a:p>
          <a:p>
            <a:r>
              <a:rPr lang="en-US" dirty="0"/>
              <a:t>    </a:t>
            </a:r>
            <a:r>
              <a:rPr lang="en-US" dirty="0" err="1"/>
              <a:t>centerY</a:t>
            </a:r>
            <a:r>
              <a:rPr lang="en-US" dirty="0"/>
              <a:t> = height // 2</a:t>
            </a:r>
          </a:p>
        </p:txBody>
      </p:sp>
      <p:sp>
        <p:nvSpPr>
          <p:cNvPr id="2" name="Rectangle 1">
            <a:extLst>
              <a:ext uri="{FF2B5EF4-FFF2-40B4-BE49-F238E27FC236}">
                <a16:creationId xmlns:a16="http://schemas.microsoft.com/office/drawing/2014/main" id="{DE77397F-7B8E-DDCC-8815-2E6F9F272DE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CC89FD88-21D6-823A-92A7-F709880C2C2D}"/>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A2949FE3-4D40-A196-0F8E-2A3A78093133}"/>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9527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AE4CB0D6-2BCA-1917-5ED0-B6A93BD32B0B}"/>
              </a:ext>
            </a:extLst>
          </p:cNvPr>
          <p:cNvSpPr txBox="1"/>
          <p:nvPr/>
        </p:nvSpPr>
        <p:spPr>
          <a:xfrm>
            <a:off x="2853500" y="1229561"/>
            <a:ext cx="8297100" cy="4247317"/>
          </a:xfrm>
          <a:prstGeom prst="rect">
            <a:avLst/>
          </a:prstGeom>
          <a:noFill/>
        </p:spPr>
        <p:txBody>
          <a:bodyPr wrap="square">
            <a:spAutoFit/>
          </a:bodyPr>
          <a:lstStyle/>
          <a:p>
            <a:r>
              <a:rPr lang="en-CA" dirty="0"/>
              <a:t># Prepare to calculate the average RGB values of the 3x3 area around the center pixel.</a:t>
            </a:r>
          </a:p>
          <a:p>
            <a:r>
              <a:rPr lang="en-CA" dirty="0"/>
              <a:t>    </a:t>
            </a:r>
            <a:r>
              <a:rPr lang="en-CA" dirty="0" err="1"/>
              <a:t>sum_rgb</a:t>
            </a:r>
            <a:r>
              <a:rPr lang="en-CA" dirty="0"/>
              <a:t> = </a:t>
            </a:r>
            <a:r>
              <a:rPr lang="en-CA" dirty="0" err="1"/>
              <a:t>np.zeros</a:t>
            </a:r>
            <a:r>
              <a:rPr lang="en-CA" dirty="0"/>
              <a:t>(3)  # Initialize a sum for RGB values.</a:t>
            </a:r>
          </a:p>
          <a:p>
            <a:r>
              <a:rPr lang="en-CA" dirty="0"/>
              <a:t>    </a:t>
            </a:r>
          </a:p>
          <a:p>
            <a:r>
              <a:rPr lang="en-CA" dirty="0"/>
              <a:t>    # Loop over the pixels in a 3x3 area around the center.</a:t>
            </a:r>
          </a:p>
          <a:p>
            <a:r>
              <a:rPr lang="en-CA" dirty="0"/>
              <a:t>    for dx in range(-1, 2):</a:t>
            </a:r>
          </a:p>
          <a:p>
            <a:r>
              <a:rPr lang="en-CA" dirty="0"/>
              <a:t>        for </a:t>
            </a:r>
            <a:r>
              <a:rPr lang="en-CA" dirty="0" err="1"/>
              <a:t>dy</a:t>
            </a:r>
            <a:r>
              <a:rPr lang="en-CA" dirty="0"/>
              <a:t> in range(-1, 2):</a:t>
            </a:r>
          </a:p>
          <a:p>
            <a:r>
              <a:rPr lang="en-CA" dirty="0"/>
              <a:t>            # Calculate the index for each pixel in the flattened image array.</a:t>
            </a:r>
          </a:p>
          <a:p>
            <a:r>
              <a:rPr lang="en-CA" dirty="0"/>
              <a:t>            index = ((</a:t>
            </a:r>
            <a:r>
              <a:rPr lang="en-CA" dirty="0" err="1"/>
              <a:t>centerY</a:t>
            </a:r>
            <a:r>
              <a:rPr lang="en-CA" dirty="0"/>
              <a:t> + </a:t>
            </a:r>
            <a:r>
              <a:rPr lang="en-CA" dirty="0" err="1"/>
              <a:t>dy</a:t>
            </a:r>
            <a:r>
              <a:rPr lang="en-CA" dirty="0"/>
              <a:t>) * width + (</a:t>
            </a:r>
            <a:r>
              <a:rPr lang="en-CA" dirty="0" err="1"/>
              <a:t>centerX</a:t>
            </a:r>
            <a:r>
              <a:rPr lang="en-CA" dirty="0"/>
              <a:t> + dx)) * 4</a:t>
            </a:r>
          </a:p>
          <a:p>
            <a:r>
              <a:rPr lang="en-CA" dirty="0"/>
              <a:t>            # Extract the RGB values of each pixel and add them to the sum.</a:t>
            </a:r>
          </a:p>
          <a:p>
            <a:r>
              <a:rPr lang="en-CA" dirty="0"/>
              <a:t>            r = image[index]</a:t>
            </a:r>
          </a:p>
          <a:p>
            <a:r>
              <a:rPr lang="en-CA" dirty="0"/>
              <a:t>            g = image[index + 1]</a:t>
            </a:r>
          </a:p>
          <a:p>
            <a:r>
              <a:rPr lang="en-CA" dirty="0"/>
              <a:t>            b = image[index + 2]</a:t>
            </a:r>
          </a:p>
          <a:p>
            <a:r>
              <a:rPr lang="en-CA" dirty="0"/>
              <a:t>            </a:t>
            </a:r>
            <a:r>
              <a:rPr lang="en-CA" dirty="0" err="1"/>
              <a:t>sum_rgb</a:t>
            </a:r>
            <a:r>
              <a:rPr lang="en-CA" dirty="0"/>
              <a:t> += </a:t>
            </a:r>
            <a:r>
              <a:rPr lang="en-CA" dirty="0" err="1"/>
              <a:t>np.array</a:t>
            </a:r>
            <a:r>
              <a:rPr lang="en-CA" dirty="0"/>
              <a:t>([r, g, b])</a:t>
            </a:r>
          </a:p>
          <a:p>
            <a:r>
              <a:rPr lang="en-CA" dirty="0"/>
              <a:t>            # Print the RGB values for educational purposes.</a:t>
            </a:r>
          </a:p>
          <a:p>
            <a:r>
              <a:rPr lang="en-CA" dirty="0"/>
              <a:t>            print(</a:t>
            </a:r>
            <a:r>
              <a:rPr lang="en-CA" dirty="0" err="1"/>
              <a:t>f"RGB</a:t>
            </a:r>
            <a:r>
              <a:rPr lang="en-CA" dirty="0"/>
              <a:t> at ({</a:t>
            </a:r>
            <a:r>
              <a:rPr lang="en-CA" dirty="0" err="1"/>
              <a:t>centerX+dx</a:t>
            </a:r>
            <a:r>
              <a:rPr lang="en-CA" dirty="0"/>
              <a:t>}, {</a:t>
            </a:r>
            <a:r>
              <a:rPr lang="en-CA" dirty="0" err="1"/>
              <a:t>centerY+dy</a:t>
            </a:r>
            <a:r>
              <a:rPr lang="en-CA" dirty="0"/>
              <a:t>}): ({r}, {g}, {b})")</a:t>
            </a:r>
          </a:p>
        </p:txBody>
      </p:sp>
      <p:sp>
        <p:nvSpPr>
          <p:cNvPr id="2" name="Rectangle 1">
            <a:extLst>
              <a:ext uri="{FF2B5EF4-FFF2-40B4-BE49-F238E27FC236}">
                <a16:creationId xmlns:a16="http://schemas.microsoft.com/office/drawing/2014/main" id="{3C600619-0C10-60FA-EA98-1FAC006B98FA}"/>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B83BFEAE-6FB6-345D-D691-208A97C19E27}"/>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5021ADBF-682E-39B0-554A-B26DA8A4B53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2189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14544B6E-3A73-6842-D682-95BF33C8B22E}"/>
              </a:ext>
            </a:extLst>
          </p:cNvPr>
          <p:cNvSpPr txBox="1"/>
          <p:nvPr/>
        </p:nvSpPr>
        <p:spPr>
          <a:xfrm>
            <a:off x="3248251" y="992853"/>
            <a:ext cx="8261446" cy="4247317"/>
          </a:xfrm>
          <a:prstGeom prst="rect">
            <a:avLst/>
          </a:prstGeom>
          <a:noFill/>
        </p:spPr>
        <p:txBody>
          <a:bodyPr wrap="square">
            <a:spAutoFit/>
          </a:bodyPr>
          <a:lstStyle/>
          <a:p>
            <a:r>
              <a:rPr lang="en-US" dirty="0"/>
              <a:t># Calculate the average RGB values by dividing the sum by the number of pixels (9).</a:t>
            </a:r>
          </a:p>
          <a:p>
            <a:r>
              <a:rPr lang="en-US" dirty="0"/>
              <a:t>    </a:t>
            </a:r>
            <a:r>
              <a:rPr lang="en-US" dirty="0" err="1"/>
              <a:t>avg_rgb</a:t>
            </a:r>
            <a:r>
              <a:rPr lang="en-US" dirty="0"/>
              <a:t> = </a:t>
            </a:r>
            <a:r>
              <a:rPr lang="en-US" dirty="0" err="1"/>
              <a:t>sum_rgb</a:t>
            </a:r>
            <a:r>
              <a:rPr lang="en-US" dirty="0"/>
              <a:t> / 9</a:t>
            </a:r>
          </a:p>
          <a:p>
            <a:r>
              <a:rPr lang="en-US" dirty="0"/>
              <a:t>    # Print the average RGB values for insight into the decision-making process.</a:t>
            </a:r>
          </a:p>
          <a:p>
            <a:r>
              <a:rPr lang="en-US" dirty="0"/>
              <a:t>    print(</a:t>
            </a:r>
            <a:r>
              <a:rPr lang="en-US" dirty="0" err="1"/>
              <a:t>f"Average</a:t>
            </a:r>
            <a:r>
              <a:rPr lang="en-US" dirty="0"/>
              <a:t> RGB: {</a:t>
            </a:r>
            <a:r>
              <a:rPr lang="en-US" dirty="0" err="1"/>
              <a:t>avg_rgb</a:t>
            </a:r>
            <a:r>
              <a:rPr lang="en-US" dirty="0"/>
              <a:t>}")</a:t>
            </a:r>
          </a:p>
          <a:p>
            <a:r>
              <a:rPr lang="en-US" dirty="0"/>
              <a:t>    </a:t>
            </a:r>
          </a:p>
          <a:p>
            <a:r>
              <a:rPr lang="en-US" dirty="0"/>
              <a:t>    # Use the trained classifier to predict the action based on the average RGB values.</a:t>
            </a:r>
          </a:p>
          <a:p>
            <a:r>
              <a:rPr lang="en-US" dirty="0"/>
              <a:t>    </a:t>
            </a:r>
            <a:r>
              <a:rPr lang="en-US" dirty="0" err="1"/>
              <a:t>predicted_action</a:t>
            </a:r>
            <a:r>
              <a:rPr lang="en-US" dirty="0"/>
              <a:t> = </a:t>
            </a:r>
            <a:r>
              <a:rPr lang="en-US" dirty="0" err="1"/>
              <a:t>clf.predict</a:t>
            </a:r>
            <a:r>
              <a:rPr lang="en-US" dirty="0"/>
              <a:t>([</a:t>
            </a:r>
            <a:r>
              <a:rPr lang="en-US" dirty="0" err="1"/>
              <a:t>avg_rgb</a:t>
            </a:r>
            <a:r>
              <a:rPr lang="en-US" dirty="0"/>
              <a:t>])[0]</a:t>
            </a:r>
          </a:p>
          <a:p>
            <a:r>
              <a:rPr lang="en-US" dirty="0"/>
              <a:t>    </a:t>
            </a:r>
          </a:p>
          <a:p>
            <a:r>
              <a:rPr lang="en-US" dirty="0"/>
              <a:t>    # Based on the predicted action, set the speeds of the motors to move the robot.</a:t>
            </a:r>
          </a:p>
          <a:p>
            <a:r>
              <a:rPr lang="en-US" dirty="0"/>
              <a:t>    speed = 5  # Define a base speed.</a:t>
            </a:r>
          </a:p>
          <a:p>
            <a:r>
              <a:rPr lang="en-US" dirty="0"/>
              <a:t>    if </a:t>
            </a:r>
            <a:r>
              <a:rPr lang="en-US" dirty="0" err="1"/>
              <a:t>predicted_action</a:t>
            </a:r>
            <a:r>
              <a:rPr lang="en-US" dirty="0"/>
              <a:t> == 0:  # If the action is to move forward.</a:t>
            </a:r>
          </a:p>
          <a:p>
            <a:r>
              <a:rPr lang="en-US" dirty="0"/>
              <a:t>        </a:t>
            </a:r>
            <a:r>
              <a:rPr lang="en-US" dirty="0" err="1"/>
              <a:t>left_motor.setVelocity</a:t>
            </a:r>
            <a:r>
              <a:rPr lang="en-US" dirty="0"/>
              <a:t>(speed)</a:t>
            </a:r>
          </a:p>
          <a:p>
            <a:r>
              <a:rPr lang="en-US" dirty="0"/>
              <a:t>        </a:t>
            </a:r>
            <a:r>
              <a:rPr lang="en-US" dirty="0" err="1"/>
              <a:t>right_motor.setVelocity</a:t>
            </a:r>
            <a:r>
              <a:rPr lang="en-US" dirty="0"/>
              <a:t>(speed)</a:t>
            </a:r>
          </a:p>
          <a:p>
            <a:r>
              <a:rPr lang="en-US" dirty="0"/>
              <a:t>    </a:t>
            </a:r>
            <a:r>
              <a:rPr lang="en-US" dirty="0" err="1"/>
              <a:t>elif</a:t>
            </a:r>
            <a:r>
              <a:rPr lang="en-US" dirty="0"/>
              <a:t> </a:t>
            </a:r>
            <a:r>
              <a:rPr lang="en-US" dirty="0" err="1"/>
              <a:t>predicted_action</a:t>
            </a:r>
            <a:r>
              <a:rPr lang="en-US" dirty="0"/>
              <a:t> == 1:  # If the action is to turn right.</a:t>
            </a:r>
          </a:p>
          <a:p>
            <a:r>
              <a:rPr lang="en-US" dirty="0"/>
              <a:t>        </a:t>
            </a:r>
            <a:r>
              <a:rPr lang="en-US" dirty="0" err="1"/>
              <a:t>left_motor.setVelocity</a:t>
            </a:r>
            <a:r>
              <a:rPr lang="en-US" dirty="0"/>
              <a:t>(speed)</a:t>
            </a:r>
            <a:endParaRPr lang="en-CA" dirty="0"/>
          </a:p>
        </p:txBody>
      </p:sp>
      <p:sp>
        <p:nvSpPr>
          <p:cNvPr id="2" name="Rectangle 1">
            <a:extLst>
              <a:ext uri="{FF2B5EF4-FFF2-40B4-BE49-F238E27FC236}">
                <a16:creationId xmlns:a16="http://schemas.microsoft.com/office/drawing/2014/main" id="{D3BB2952-F2B8-AE2F-3800-90A302387E26}"/>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ABA345C7-5B68-9E91-CD21-90F79F082571}"/>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D295199-5B35-5235-9D26-81817D574D44}"/>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29114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3" name="TextBox 2">
            <a:extLst>
              <a:ext uri="{FF2B5EF4-FFF2-40B4-BE49-F238E27FC236}">
                <a16:creationId xmlns:a16="http://schemas.microsoft.com/office/drawing/2014/main" id="{0E17EFD4-DDB0-E0B0-0A93-4632FA036C8C}"/>
              </a:ext>
            </a:extLst>
          </p:cNvPr>
          <p:cNvSpPr txBox="1"/>
          <p:nvPr/>
        </p:nvSpPr>
        <p:spPr>
          <a:xfrm>
            <a:off x="643823" y="2390916"/>
            <a:ext cx="11611992" cy="2031325"/>
          </a:xfrm>
          <a:prstGeom prst="rect">
            <a:avLst/>
          </a:prstGeom>
          <a:noFill/>
        </p:spPr>
        <p:txBody>
          <a:bodyPr wrap="square">
            <a:spAutoFit/>
          </a:bodyPr>
          <a:lstStyle/>
          <a:p>
            <a:r>
              <a:rPr lang="en-US" dirty="0"/>
              <a:t> # If the action is to turn right, the left motor moves forward and the right motor moves backward.</a:t>
            </a:r>
          </a:p>
          <a:p>
            <a:r>
              <a:rPr lang="en-US" dirty="0"/>
              <a:t>        </a:t>
            </a:r>
            <a:r>
              <a:rPr lang="en-US" dirty="0" err="1"/>
              <a:t>left_motor.setVelocity</a:t>
            </a:r>
            <a:r>
              <a:rPr lang="en-US" dirty="0"/>
              <a:t>(speed)</a:t>
            </a:r>
          </a:p>
          <a:p>
            <a:r>
              <a:rPr lang="en-US" dirty="0"/>
              <a:t>        </a:t>
            </a:r>
            <a:r>
              <a:rPr lang="en-US" dirty="0" err="1"/>
              <a:t>right_motor.setVelocity</a:t>
            </a:r>
            <a:r>
              <a:rPr lang="en-US" dirty="0"/>
              <a:t>(-speed)</a:t>
            </a:r>
          </a:p>
          <a:p>
            <a:r>
              <a:rPr lang="en-US" dirty="0"/>
              <a:t>    </a:t>
            </a:r>
            <a:r>
              <a:rPr lang="en-US" dirty="0" err="1"/>
              <a:t>elif</a:t>
            </a:r>
            <a:r>
              <a:rPr lang="en-US" dirty="0"/>
              <a:t> </a:t>
            </a:r>
            <a:r>
              <a:rPr lang="en-US" dirty="0" err="1"/>
              <a:t>predicted_action</a:t>
            </a:r>
            <a:r>
              <a:rPr lang="en-US" dirty="0"/>
              <a:t> == 2:  # If the action is to move backward.</a:t>
            </a:r>
          </a:p>
          <a:p>
            <a:r>
              <a:rPr lang="en-US" dirty="0"/>
              <a:t>        # If the action is to move backward, both motors move in reverse.</a:t>
            </a:r>
          </a:p>
          <a:p>
            <a:r>
              <a:rPr lang="en-US" dirty="0"/>
              <a:t>        </a:t>
            </a:r>
            <a:r>
              <a:rPr lang="en-US" dirty="0" err="1"/>
              <a:t>left_motor.setVelocity</a:t>
            </a:r>
            <a:r>
              <a:rPr lang="en-US" dirty="0"/>
              <a:t>(-speed)</a:t>
            </a:r>
          </a:p>
          <a:p>
            <a:r>
              <a:rPr lang="en-US" dirty="0"/>
              <a:t>        </a:t>
            </a:r>
            <a:r>
              <a:rPr lang="en-US" dirty="0" err="1"/>
              <a:t>right_motor.setVelocity</a:t>
            </a:r>
            <a:r>
              <a:rPr lang="en-US" dirty="0"/>
              <a:t>(-speed)</a:t>
            </a:r>
            <a:endParaRPr lang="en-CA" dirty="0"/>
          </a:p>
        </p:txBody>
      </p:sp>
      <p:sp>
        <p:nvSpPr>
          <p:cNvPr id="2" name="Rectangle 1">
            <a:extLst>
              <a:ext uri="{FF2B5EF4-FFF2-40B4-BE49-F238E27FC236}">
                <a16:creationId xmlns:a16="http://schemas.microsoft.com/office/drawing/2014/main" id="{1C9EADD2-8AD1-FEA6-537E-265DF6CADA82}"/>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4676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pic>
        <p:nvPicPr>
          <p:cNvPr id="3" name="Picture 2">
            <a:extLst>
              <a:ext uri="{FF2B5EF4-FFF2-40B4-BE49-F238E27FC236}">
                <a16:creationId xmlns:a16="http://schemas.microsoft.com/office/drawing/2014/main" id="{3AD5B800-2DA0-27DE-EFC2-AF7ACF1D99C2}"/>
              </a:ext>
            </a:extLst>
          </p:cNvPr>
          <p:cNvPicPr>
            <a:picLocks noChangeAspect="1"/>
          </p:cNvPicPr>
          <p:nvPr/>
        </p:nvPicPr>
        <p:blipFill>
          <a:blip r:embed="rId4"/>
          <a:stretch>
            <a:fillRect/>
          </a:stretch>
        </p:blipFill>
        <p:spPr>
          <a:xfrm>
            <a:off x="4019375" y="1016537"/>
            <a:ext cx="4153250" cy="4153250"/>
          </a:xfrm>
          <a:prstGeom prst="rect">
            <a:avLst/>
          </a:prstGeom>
          <a:ln>
            <a:noFill/>
          </a:ln>
          <a:effectLst>
            <a:softEdge rad="112500"/>
          </a:effectLst>
        </p:spPr>
      </p:pic>
      <p:sp>
        <p:nvSpPr>
          <p:cNvPr id="2" name="Rectangle 1">
            <a:extLst>
              <a:ext uri="{FF2B5EF4-FFF2-40B4-BE49-F238E27FC236}">
                <a16:creationId xmlns:a16="http://schemas.microsoft.com/office/drawing/2014/main" id="{138E4827-5793-89A0-C605-53CBF6BE5DC7}"/>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7EAA23FF-4CDE-D34E-CE43-8945BED15E3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620B538-CFD5-B066-8F8A-65F88FA7806F}"/>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164611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475A354-B20D-DC94-195E-679044BB9830}"/>
              </a:ext>
            </a:extLst>
          </p:cNvPr>
          <p:cNvSpPr txBox="1"/>
          <p:nvPr/>
        </p:nvSpPr>
        <p:spPr>
          <a:xfrm>
            <a:off x="295711" y="1810523"/>
            <a:ext cx="11688279" cy="2460738"/>
          </a:xfrm>
          <a:prstGeom prst="rect">
            <a:avLst/>
          </a:prstGeom>
          <a:noFill/>
        </p:spPr>
        <p:txBody>
          <a:bodyPr wrap="square">
            <a:spAutoFit/>
          </a:bodyPr>
          <a:lstStyle/>
          <a:p>
            <a:pPr>
              <a:lnSpc>
                <a:spcPct val="200000"/>
              </a:lnSpc>
            </a:pPr>
            <a:r>
              <a:rPr lang="en-US" sz="2000" b="0" i="0" dirty="0">
                <a:solidFill>
                  <a:srgbClr val="0D0D0D"/>
                </a:solidFill>
                <a:effectLst/>
                <a:latin typeface="Times New Roman" panose="02020603050405020304" pitchFamily="18" charset="0"/>
                <a:cs typeface="Times New Roman" panose="02020603050405020304" pitchFamily="18" charset="0"/>
              </a:rPr>
              <a:t>Integrations between robotics and AI are shaping the future of numerous industries, transforming how tasks are performed, from manufacturing and healthcare to agriculture and domestic chores. This synergy enhances the capabilities of robots, allowing them to operate more autonomously, make decisions in real-time, and adapt to new or changing environments without human intervention.</a:t>
            </a:r>
            <a:endParaRPr lang="en-CA"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36307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27149" y="987106"/>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1589890-DD41-E1AB-5DEA-BAEA81409FB3}"/>
              </a:ext>
            </a:extLst>
          </p:cNvPr>
          <p:cNvSpPr txBox="1"/>
          <p:nvPr/>
        </p:nvSpPr>
        <p:spPr>
          <a:xfrm>
            <a:off x="2420085" y="480947"/>
            <a:ext cx="3116649" cy="369332"/>
          </a:xfrm>
          <a:prstGeom prst="rect">
            <a:avLst/>
          </a:prstGeom>
          <a:noFill/>
        </p:spPr>
        <p:txBody>
          <a:bodyPr wrap="square">
            <a:spAutoFit/>
          </a:bodyPr>
          <a:lstStyle/>
          <a:p>
            <a:pPr algn="l"/>
            <a:r>
              <a:rPr lang="en-CA" b="1" i="0" dirty="0">
                <a:solidFill>
                  <a:srgbClr val="0D0D0D"/>
                </a:solidFill>
                <a:effectLst/>
                <a:latin typeface="Söhne"/>
              </a:rPr>
              <a:t>1. Manufacturing Automation</a:t>
            </a:r>
          </a:p>
        </p:txBody>
      </p:sp>
      <p:sp>
        <p:nvSpPr>
          <p:cNvPr id="9" name="TextBox 8">
            <a:extLst>
              <a:ext uri="{FF2B5EF4-FFF2-40B4-BE49-F238E27FC236}">
                <a16:creationId xmlns:a16="http://schemas.microsoft.com/office/drawing/2014/main" id="{C294702E-0174-3F82-798A-0D7CA36378E6}"/>
              </a:ext>
            </a:extLst>
          </p:cNvPr>
          <p:cNvSpPr txBox="1"/>
          <p:nvPr/>
        </p:nvSpPr>
        <p:spPr>
          <a:xfrm>
            <a:off x="320879" y="1803643"/>
            <a:ext cx="11559946" cy="1295868"/>
          </a:xfrm>
          <a:prstGeom prst="rect">
            <a:avLst/>
          </a:prstGeom>
          <a:noFill/>
        </p:spPr>
        <p:txBody>
          <a:bodyPr wrap="square">
            <a:spAutoFit/>
          </a:bodyPr>
          <a:lstStyle/>
          <a:p>
            <a:pPr>
              <a:lnSpc>
                <a:spcPct val="150000"/>
              </a:lnSpc>
            </a:pPr>
            <a:r>
              <a:rPr lang="en-US" dirty="0">
                <a:latin typeface="Times New Roman" panose="02020603050405020304" pitchFamily="18" charset="0"/>
                <a:cs typeface="Times New Roman" panose="02020603050405020304" pitchFamily="18" charset="0"/>
              </a:rPr>
              <a:t>In the manufacturing sector, AI-enhanced robots are being used for a variety of tasks including assembly, painting, and quality control. AI algorithms can analyze data from the manufacturing process in real-time, enabling robots to identify and correct errors, optimize production processes, and predict maintenance needs.</a:t>
            </a:r>
            <a:endParaRPr lang="en-CA" dirty="0">
              <a:latin typeface="Times New Roman" panose="02020603050405020304" pitchFamily="18" charset="0"/>
              <a:cs typeface="Times New Roman" panose="02020603050405020304" pitchFamily="18" charset="0"/>
            </a:endParaRPr>
          </a:p>
        </p:txBody>
      </p:sp>
      <p:pic>
        <p:nvPicPr>
          <p:cNvPr id="2050" name="Picture 2" descr="Top 10 Manufacturing AUTOMATION stories of 2020 - Manufacturing  AUTOMATIONManufacturing AUTOMATION">
            <a:extLst>
              <a:ext uri="{FF2B5EF4-FFF2-40B4-BE49-F238E27FC236}">
                <a16:creationId xmlns:a16="http://schemas.microsoft.com/office/drawing/2014/main" id="{ADFD6F51-11F0-8861-A1A5-9817ACF3D3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54136" y="3454383"/>
            <a:ext cx="5080932" cy="25404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16063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EF33A46-D76F-C611-52E3-C15C514B0E6A}"/>
              </a:ext>
            </a:extLst>
          </p:cNvPr>
          <p:cNvSpPr txBox="1"/>
          <p:nvPr/>
        </p:nvSpPr>
        <p:spPr>
          <a:xfrm>
            <a:off x="2420085" y="617774"/>
            <a:ext cx="2699158" cy="369332"/>
          </a:xfrm>
          <a:prstGeom prst="rect">
            <a:avLst/>
          </a:prstGeom>
          <a:noFill/>
        </p:spPr>
        <p:txBody>
          <a:bodyPr wrap="square">
            <a:spAutoFit/>
          </a:bodyPr>
          <a:lstStyle/>
          <a:p>
            <a:pPr algn="l"/>
            <a:r>
              <a:rPr lang="en-CA" b="1" i="0" dirty="0">
                <a:solidFill>
                  <a:srgbClr val="0D0D0D"/>
                </a:solidFill>
                <a:effectLst/>
                <a:latin typeface="Söhne"/>
              </a:rPr>
              <a:t>2. Healthcare and Surgery</a:t>
            </a:r>
          </a:p>
        </p:txBody>
      </p:sp>
      <p:sp>
        <p:nvSpPr>
          <p:cNvPr id="9" name="TextBox 8">
            <a:extLst>
              <a:ext uri="{FF2B5EF4-FFF2-40B4-BE49-F238E27FC236}">
                <a16:creationId xmlns:a16="http://schemas.microsoft.com/office/drawing/2014/main" id="{C62354EF-5784-8CDC-E94F-C127F2E33870}"/>
              </a:ext>
            </a:extLst>
          </p:cNvPr>
          <p:cNvSpPr txBox="1"/>
          <p:nvPr/>
        </p:nvSpPr>
        <p:spPr>
          <a:xfrm>
            <a:off x="137823" y="1674674"/>
            <a:ext cx="11846168" cy="1295868"/>
          </a:xfrm>
          <a:prstGeom prst="rect">
            <a:avLst/>
          </a:prstGeom>
          <a:noFill/>
        </p:spPr>
        <p:txBody>
          <a:bodyPr wrap="square">
            <a:spAutoFit/>
          </a:bodyPr>
          <a:lstStyle/>
          <a:p>
            <a:pPr>
              <a:lnSpc>
                <a:spcPct val="150000"/>
              </a:lnSpc>
            </a:pPr>
            <a:r>
              <a:rPr lang="en-US" dirty="0"/>
              <a:t>Robots equipped with AI are revolutionizing the healthcare industry by assisting in surgeries with precision beyond human capability, managing patient care, and even providing companionship. These robots can learn from data collected during medical procedures, improving their performance over time.</a:t>
            </a:r>
            <a:endParaRPr lang="en-CA" dirty="0"/>
          </a:p>
        </p:txBody>
      </p:sp>
      <p:pic>
        <p:nvPicPr>
          <p:cNvPr id="11" name="Picture 10">
            <a:extLst>
              <a:ext uri="{FF2B5EF4-FFF2-40B4-BE49-F238E27FC236}">
                <a16:creationId xmlns:a16="http://schemas.microsoft.com/office/drawing/2014/main" id="{9380EE40-E533-7D0D-3B55-4A296F7B0482}"/>
              </a:ext>
            </a:extLst>
          </p:cNvPr>
          <p:cNvPicPr>
            <a:picLocks noChangeAspect="1"/>
          </p:cNvPicPr>
          <p:nvPr/>
        </p:nvPicPr>
        <p:blipFill>
          <a:blip r:embed="rId4"/>
          <a:stretch>
            <a:fillRect/>
          </a:stretch>
        </p:blipFill>
        <p:spPr>
          <a:xfrm>
            <a:off x="3620199" y="3153842"/>
            <a:ext cx="4433232" cy="2955488"/>
          </a:xfrm>
          <a:prstGeom prst="rect">
            <a:avLst/>
          </a:prstGeom>
          <a:ln>
            <a:noFill/>
          </a:ln>
          <a:effectLst>
            <a:softEdge rad="112500"/>
          </a:effectLst>
        </p:spPr>
      </p:pic>
    </p:spTree>
    <p:extLst>
      <p:ext uri="{BB962C8B-B14F-4D97-AF65-F5344CB8AC3E}">
        <p14:creationId xmlns:p14="http://schemas.microsoft.com/office/powerpoint/2010/main" val="3083241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09A4F77-D535-4884-91B2-2E77B22336C1}"/>
              </a:ext>
            </a:extLst>
          </p:cNvPr>
          <p:cNvSpPr txBox="1"/>
          <p:nvPr/>
        </p:nvSpPr>
        <p:spPr>
          <a:xfrm>
            <a:off x="2420085" y="638958"/>
            <a:ext cx="1600200" cy="369332"/>
          </a:xfrm>
          <a:prstGeom prst="rect">
            <a:avLst/>
          </a:prstGeom>
          <a:noFill/>
        </p:spPr>
        <p:txBody>
          <a:bodyPr wrap="square">
            <a:spAutoFit/>
          </a:bodyPr>
          <a:lstStyle/>
          <a:p>
            <a:pPr algn="l"/>
            <a:r>
              <a:rPr lang="en-CA" b="1" i="0" dirty="0">
                <a:solidFill>
                  <a:srgbClr val="0D0D0D"/>
                </a:solidFill>
                <a:effectLst/>
                <a:latin typeface="Söhne"/>
              </a:rPr>
              <a:t>3. Agriculture</a:t>
            </a:r>
          </a:p>
        </p:txBody>
      </p:sp>
      <p:sp>
        <p:nvSpPr>
          <p:cNvPr id="9" name="TextBox 8">
            <a:extLst>
              <a:ext uri="{FF2B5EF4-FFF2-40B4-BE49-F238E27FC236}">
                <a16:creationId xmlns:a16="http://schemas.microsoft.com/office/drawing/2014/main" id="{A6E8AE4A-E751-2029-3084-1BDDC8A4650E}"/>
              </a:ext>
            </a:extLst>
          </p:cNvPr>
          <p:cNvSpPr txBox="1"/>
          <p:nvPr/>
        </p:nvSpPr>
        <p:spPr>
          <a:xfrm>
            <a:off x="172883" y="1778033"/>
            <a:ext cx="11811107" cy="1676741"/>
          </a:xfrm>
          <a:prstGeom prst="rect">
            <a:avLst/>
          </a:prstGeom>
          <a:noFill/>
        </p:spPr>
        <p:txBody>
          <a:bodyPr wrap="square">
            <a:spAutoFit/>
          </a:bodyPr>
          <a:lstStyle/>
          <a:p>
            <a:pPr>
              <a:lnSpc>
                <a:spcPct val="200000"/>
              </a:lnSpc>
            </a:pPr>
            <a:r>
              <a:rPr lang="en-US" b="0" i="0" dirty="0">
                <a:solidFill>
                  <a:srgbClr val="0D0D0D"/>
                </a:solidFill>
                <a:effectLst/>
                <a:latin typeface="Söhne"/>
              </a:rPr>
              <a:t>AI-driven robotic systems are being deployed in agriculture for tasks such as planting seeds, harvesting crops, and monitoring field conditions. These robots can analyze data from various sensors and satellite images to optimize crop yield and reduce waste.</a:t>
            </a:r>
            <a:endParaRPr lang="en-CA" dirty="0"/>
          </a:p>
        </p:txBody>
      </p:sp>
      <p:pic>
        <p:nvPicPr>
          <p:cNvPr id="3074" name="Picture 2" descr="Artificial intelligence robotics in agriculture | by Saiwa | Medium">
            <a:extLst>
              <a:ext uri="{FF2B5EF4-FFF2-40B4-BE49-F238E27FC236}">
                <a16:creationId xmlns:a16="http://schemas.microsoft.com/office/drawing/2014/main" id="{2A46B3CB-A777-EF95-CB07-2EC828C8C1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98022" y="3150066"/>
            <a:ext cx="3712128" cy="278409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6202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4857AA4-6CEB-979B-3C33-0309200F1D7F}"/>
              </a:ext>
            </a:extLst>
          </p:cNvPr>
          <p:cNvSpPr txBox="1"/>
          <p:nvPr/>
        </p:nvSpPr>
        <p:spPr>
          <a:xfrm>
            <a:off x="2359055" y="617774"/>
            <a:ext cx="3378666" cy="369332"/>
          </a:xfrm>
          <a:prstGeom prst="rect">
            <a:avLst/>
          </a:prstGeom>
          <a:noFill/>
        </p:spPr>
        <p:txBody>
          <a:bodyPr wrap="square">
            <a:spAutoFit/>
          </a:bodyPr>
          <a:lstStyle/>
          <a:p>
            <a:pPr algn="l"/>
            <a:r>
              <a:rPr lang="en-US" b="1" i="0" dirty="0">
                <a:solidFill>
                  <a:srgbClr val="0D0D0D"/>
                </a:solidFill>
                <a:effectLst/>
                <a:latin typeface="Söhne"/>
              </a:rPr>
              <a:t>4. Search and Rescue Operations</a:t>
            </a:r>
          </a:p>
        </p:txBody>
      </p:sp>
      <p:sp>
        <p:nvSpPr>
          <p:cNvPr id="9" name="TextBox 8">
            <a:extLst>
              <a:ext uri="{FF2B5EF4-FFF2-40B4-BE49-F238E27FC236}">
                <a16:creationId xmlns:a16="http://schemas.microsoft.com/office/drawing/2014/main" id="{05DB69D3-8ABE-FF7E-F21A-85C3345BE5D5}"/>
              </a:ext>
            </a:extLst>
          </p:cNvPr>
          <p:cNvSpPr txBox="1"/>
          <p:nvPr/>
        </p:nvSpPr>
        <p:spPr>
          <a:xfrm>
            <a:off x="158990" y="1519918"/>
            <a:ext cx="11721835" cy="1676741"/>
          </a:xfrm>
          <a:prstGeom prst="rect">
            <a:avLst/>
          </a:prstGeom>
          <a:noFill/>
        </p:spPr>
        <p:txBody>
          <a:bodyPr wrap="square">
            <a:spAutoFit/>
          </a:bodyPr>
          <a:lstStyle/>
          <a:p>
            <a:pPr>
              <a:lnSpc>
                <a:spcPct val="200000"/>
              </a:lnSpc>
            </a:pPr>
            <a:r>
              <a:rPr lang="en-US" b="0" i="0" dirty="0">
                <a:solidFill>
                  <a:srgbClr val="0D0D0D"/>
                </a:solidFill>
                <a:effectLst/>
                <a:latin typeface="Söhne"/>
              </a:rPr>
              <a:t>Robots, combined with AI, play a crucial role in search and rescue missions, especially in environments that are dangerous or inaccessible to humans. They can navigate through rubble, identify victims using heat sensors, and assess structures' stability.</a:t>
            </a:r>
            <a:endParaRPr lang="en-CA" dirty="0"/>
          </a:p>
        </p:txBody>
      </p:sp>
      <p:pic>
        <p:nvPicPr>
          <p:cNvPr id="4098" name="Picture 2" descr="How are robots being used in search and rescue operations, and what  advantages do they offer in terms of accessing hazardous or inaccessible  areas? - Quora">
            <a:extLst>
              <a:ext uri="{FF2B5EF4-FFF2-40B4-BE49-F238E27FC236}">
                <a16:creationId xmlns:a16="http://schemas.microsoft.com/office/drawing/2014/main" id="{27CE5650-381F-9DE9-1BDA-BDB3DEEF9E7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21335" y="2789764"/>
            <a:ext cx="3549330" cy="332528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0904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1D0F4DF-1404-CEB2-5119-8EADF45BDE41}"/>
              </a:ext>
            </a:extLst>
          </p:cNvPr>
          <p:cNvSpPr txBox="1"/>
          <p:nvPr/>
        </p:nvSpPr>
        <p:spPr>
          <a:xfrm>
            <a:off x="2359055" y="550471"/>
            <a:ext cx="2162262" cy="369332"/>
          </a:xfrm>
          <a:prstGeom prst="rect">
            <a:avLst/>
          </a:prstGeom>
          <a:noFill/>
        </p:spPr>
        <p:txBody>
          <a:bodyPr wrap="square">
            <a:spAutoFit/>
          </a:bodyPr>
          <a:lstStyle/>
          <a:p>
            <a:pPr algn="l"/>
            <a:r>
              <a:rPr lang="en-CA" b="1" i="0" dirty="0">
                <a:solidFill>
                  <a:srgbClr val="0D0D0D"/>
                </a:solidFill>
                <a:effectLst/>
                <a:latin typeface="Söhne"/>
              </a:rPr>
              <a:t>5. Domestic Robots</a:t>
            </a:r>
          </a:p>
        </p:txBody>
      </p:sp>
      <p:sp>
        <p:nvSpPr>
          <p:cNvPr id="9" name="TextBox 8">
            <a:extLst>
              <a:ext uri="{FF2B5EF4-FFF2-40B4-BE49-F238E27FC236}">
                <a16:creationId xmlns:a16="http://schemas.microsoft.com/office/drawing/2014/main" id="{2772EBAA-D5B2-6F4A-6605-DE9A54E1E7BD}"/>
              </a:ext>
            </a:extLst>
          </p:cNvPr>
          <p:cNvSpPr txBox="1"/>
          <p:nvPr/>
        </p:nvSpPr>
        <p:spPr>
          <a:xfrm>
            <a:off x="294167" y="1345306"/>
            <a:ext cx="11585113" cy="1676741"/>
          </a:xfrm>
          <a:prstGeom prst="rect">
            <a:avLst/>
          </a:prstGeom>
          <a:noFill/>
        </p:spPr>
        <p:txBody>
          <a:bodyPr wrap="square">
            <a:spAutoFit/>
          </a:bodyPr>
          <a:lstStyle/>
          <a:p>
            <a:pPr>
              <a:lnSpc>
                <a:spcPct val="200000"/>
              </a:lnSpc>
            </a:pPr>
            <a:r>
              <a:rPr lang="en-US" b="0" i="0" dirty="0">
                <a:solidFill>
                  <a:srgbClr val="0D0D0D"/>
                </a:solidFill>
                <a:effectLst/>
                <a:latin typeface="Söhne"/>
              </a:rPr>
              <a:t>In the domestic sphere, robotic vacuum cleaners and lawn mowers are becoming smarter through AI, learning the layout of homes and gardens to optimize their cleaning paths. Future developments may lead to more complex domestic robots capable of performing a wide range of household tasks.</a:t>
            </a:r>
            <a:endParaRPr lang="en-CA" dirty="0"/>
          </a:p>
        </p:txBody>
      </p:sp>
      <p:pic>
        <p:nvPicPr>
          <p:cNvPr id="5122" name="Picture 2" descr="Are Service Robotics The Future For Home Robots? NAI Group, 55% OFF">
            <a:extLst>
              <a:ext uri="{FF2B5EF4-FFF2-40B4-BE49-F238E27FC236}">
                <a16:creationId xmlns:a16="http://schemas.microsoft.com/office/drawing/2014/main" id="{1B96A285-5D05-CD5D-1D92-B81B52BA9F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83522" y="2870553"/>
            <a:ext cx="4447898" cy="31412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20834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E949C0C-304A-4F28-15DE-4810C95C8C4B}"/>
              </a:ext>
            </a:extLst>
          </p:cNvPr>
          <p:cNvSpPr txBox="1"/>
          <p:nvPr/>
        </p:nvSpPr>
        <p:spPr>
          <a:xfrm>
            <a:off x="2359055" y="515627"/>
            <a:ext cx="2690769" cy="369332"/>
          </a:xfrm>
          <a:prstGeom prst="rect">
            <a:avLst/>
          </a:prstGeom>
          <a:noFill/>
        </p:spPr>
        <p:txBody>
          <a:bodyPr wrap="square">
            <a:spAutoFit/>
          </a:bodyPr>
          <a:lstStyle/>
          <a:p>
            <a:pPr algn="l"/>
            <a:r>
              <a:rPr lang="en-CA" b="1" i="0" dirty="0">
                <a:solidFill>
                  <a:srgbClr val="0D0D0D"/>
                </a:solidFill>
                <a:effectLst/>
                <a:latin typeface="Söhne"/>
              </a:rPr>
              <a:t>6. Autonomous Vehicles</a:t>
            </a:r>
          </a:p>
        </p:txBody>
      </p:sp>
      <p:sp>
        <p:nvSpPr>
          <p:cNvPr id="9" name="TextBox 8">
            <a:extLst>
              <a:ext uri="{FF2B5EF4-FFF2-40B4-BE49-F238E27FC236}">
                <a16:creationId xmlns:a16="http://schemas.microsoft.com/office/drawing/2014/main" id="{F7212D8A-AA7B-7542-0831-DE3BAE41BE4A}"/>
              </a:ext>
            </a:extLst>
          </p:cNvPr>
          <p:cNvSpPr txBox="1"/>
          <p:nvPr/>
        </p:nvSpPr>
        <p:spPr>
          <a:xfrm>
            <a:off x="137823" y="1570642"/>
            <a:ext cx="11846168" cy="1676741"/>
          </a:xfrm>
          <a:prstGeom prst="rect">
            <a:avLst/>
          </a:prstGeom>
          <a:noFill/>
        </p:spPr>
        <p:txBody>
          <a:bodyPr wrap="square">
            <a:spAutoFit/>
          </a:bodyPr>
          <a:lstStyle/>
          <a:p>
            <a:pPr>
              <a:lnSpc>
                <a:spcPct val="200000"/>
              </a:lnSpc>
            </a:pPr>
            <a:r>
              <a:rPr lang="en-US" b="0" i="0" dirty="0">
                <a:solidFill>
                  <a:srgbClr val="0D0D0D"/>
                </a:solidFill>
                <a:effectLst/>
                <a:latin typeface="Söhne"/>
              </a:rPr>
              <a:t>Autonomous vehicles, essentially robots on wheels, rely heavily on AI for navigating and making decisions on the road. This integration is crucial for interpreting sensor data, predicting the actions of other road users, and choosing the safest course of action.</a:t>
            </a:r>
            <a:endParaRPr lang="en-CA" dirty="0"/>
          </a:p>
        </p:txBody>
      </p:sp>
      <p:pic>
        <p:nvPicPr>
          <p:cNvPr id="6146" name="Picture 2" descr="Sensors | Free Full-Text | Autonomous Vehicles Enabled by the Integration  of IoT, Edge Intelligence, 5G, and Blockchain">
            <a:extLst>
              <a:ext uri="{FF2B5EF4-FFF2-40B4-BE49-F238E27FC236}">
                <a16:creationId xmlns:a16="http://schemas.microsoft.com/office/drawing/2014/main" id="{BEC53EB4-0F1D-29A5-7318-31DADC6157B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2312" y="2694269"/>
            <a:ext cx="4565795" cy="32292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3056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390E62E-91B9-A072-6553-D06CC2B613AA}"/>
              </a:ext>
            </a:extLst>
          </p:cNvPr>
          <p:cNvSpPr txBox="1"/>
          <p:nvPr/>
        </p:nvSpPr>
        <p:spPr>
          <a:xfrm>
            <a:off x="2368038" y="550139"/>
            <a:ext cx="2950827" cy="369332"/>
          </a:xfrm>
          <a:prstGeom prst="rect">
            <a:avLst/>
          </a:prstGeom>
          <a:noFill/>
        </p:spPr>
        <p:txBody>
          <a:bodyPr wrap="square">
            <a:spAutoFit/>
          </a:bodyPr>
          <a:lstStyle/>
          <a:p>
            <a:pPr algn="l"/>
            <a:r>
              <a:rPr lang="en-US" b="1" i="0" dirty="0">
                <a:solidFill>
                  <a:srgbClr val="0D0D0D"/>
                </a:solidFill>
                <a:effectLst/>
                <a:latin typeface="Söhne"/>
              </a:rPr>
              <a:t>7. Logistics and Supply Chain</a:t>
            </a:r>
          </a:p>
        </p:txBody>
      </p:sp>
      <p:sp>
        <p:nvSpPr>
          <p:cNvPr id="9" name="TextBox 8">
            <a:extLst>
              <a:ext uri="{FF2B5EF4-FFF2-40B4-BE49-F238E27FC236}">
                <a16:creationId xmlns:a16="http://schemas.microsoft.com/office/drawing/2014/main" id="{7D3B66AB-2DFD-1C5C-5938-D692D353AD91}"/>
              </a:ext>
            </a:extLst>
          </p:cNvPr>
          <p:cNvSpPr txBox="1"/>
          <p:nvPr/>
        </p:nvSpPr>
        <p:spPr>
          <a:xfrm>
            <a:off x="262155" y="1448771"/>
            <a:ext cx="11618669" cy="1676741"/>
          </a:xfrm>
          <a:prstGeom prst="rect">
            <a:avLst/>
          </a:prstGeom>
          <a:noFill/>
        </p:spPr>
        <p:txBody>
          <a:bodyPr wrap="square">
            <a:spAutoFit/>
          </a:bodyPr>
          <a:lstStyle/>
          <a:p>
            <a:pPr>
              <a:lnSpc>
                <a:spcPct val="200000"/>
              </a:lnSpc>
            </a:pPr>
            <a:r>
              <a:rPr lang="en-US" b="0" i="0" dirty="0">
                <a:solidFill>
                  <a:srgbClr val="0D0D0D"/>
                </a:solidFill>
                <a:effectLst/>
                <a:latin typeface="Söhne"/>
              </a:rPr>
              <a:t>AI-powered robots are streamlining logistics and supply chain operations by automating warehousing tasks, such as sorting, packing, and shipping goods. These robots can adapt to changes in inventory levels or demand patterns, improving efficiency and reducing operational costs.</a:t>
            </a:r>
            <a:endParaRPr lang="en-CA" dirty="0"/>
          </a:p>
        </p:txBody>
      </p:sp>
      <p:pic>
        <p:nvPicPr>
          <p:cNvPr id="7170" name="Picture 2" descr="How Robotics in Logistics Helps Improve Supply Chain Efficiency - Fingent">
            <a:extLst>
              <a:ext uri="{FF2B5EF4-FFF2-40B4-BE49-F238E27FC236}">
                <a16:creationId xmlns:a16="http://schemas.microsoft.com/office/drawing/2014/main" id="{B8490590-E7CE-67E7-A2A7-41EFEEFE5ED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6901" y="2838715"/>
            <a:ext cx="5315824" cy="2881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4040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1200647"/>
            <a:ext cx="11934906" cy="5141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77DA3D12-45C9-7054-1BF5-22DE3F7CE1E1}"/>
              </a:ext>
            </a:extLst>
          </p:cNvPr>
          <p:cNvSpPr/>
          <p:nvPr/>
        </p:nvSpPr>
        <p:spPr>
          <a:xfrm>
            <a:off x="902551" y="2290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D4C11D-2F5D-425A-709D-D338606B7DAC}"/>
              </a:ext>
            </a:extLst>
          </p:cNvPr>
          <p:cNvSpPr txBox="1"/>
          <p:nvPr/>
        </p:nvSpPr>
        <p:spPr>
          <a:xfrm>
            <a:off x="1113392" y="26962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AB38B40-F9F5-7805-0237-37312123BCF6}"/>
              </a:ext>
            </a:extLst>
          </p:cNvPr>
          <p:cNvSpPr txBox="1"/>
          <p:nvPr/>
        </p:nvSpPr>
        <p:spPr>
          <a:xfrm>
            <a:off x="1174422" y="52544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C37C2BF-C64E-9C24-DF74-27ABC17A09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2D58C6F6-8EF9-2851-0437-3C29D8978644}"/>
              </a:ext>
            </a:extLst>
          </p:cNvPr>
          <p:cNvPicPr>
            <a:picLocks noChangeAspect="1"/>
          </p:cNvPicPr>
          <p:nvPr/>
        </p:nvPicPr>
        <p:blipFill>
          <a:blip r:embed="rId4"/>
          <a:stretch>
            <a:fillRect/>
          </a:stretch>
        </p:blipFill>
        <p:spPr>
          <a:xfrm>
            <a:off x="2838450" y="1752600"/>
            <a:ext cx="6515100" cy="3352800"/>
          </a:xfrm>
          <a:prstGeom prst="rect">
            <a:avLst/>
          </a:prstGeom>
        </p:spPr>
      </p:pic>
    </p:spTree>
    <p:extLst>
      <p:ext uri="{BB962C8B-B14F-4D97-AF65-F5344CB8AC3E}">
        <p14:creationId xmlns:p14="http://schemas.microsoft.com/office/powerpoint/2010/main" val="3487020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089864E9-1B41-61D5-EEF6-575AC34CC982}"/>
              </a:ext>
            </a:extLst>
          </p:cNvPr>
          <p:cNvPicPr>
            <a:picLocks noChangeAspect="1"/>
          </p:cNvPicPr>
          <p:nvPr/>
        </p:nvPicPr>
        <p:blipFill>
          <a:blip r:embed="rId4"/>
          <a:stretch>
            <a:fillRect/>
          </a:stretch>
        </p:blipFill>
        <p:spPr>
          <a:xfrm>
            <a:off x="1010175" y="1693727"/>
            <a:ext cx="3620274" cy="2669011"/>
          </a:xfrm>
          <a:prstGeom prst="rect">
            <a:avLst/>
          </a:prstGeom>
        </p:spPr>
      </p:pic>
      <p:pic>
        <p:nvPicPr>
          <p:cNvPr id="1026" name="Picture 2" descr="GitHub - albertbrucelee/webots-e-puck_robot-tutorial: Tutorial for  developing robot, implement on e-puck robot, simulated on Webots simulator">
            <a:extLst>
              <a:ext uri="{FF2B5EF4-FFF2-40B4-BE49-F238E27FC236}">
                <a16:creationId xmlns:a16="http://schemas.microsoft.com/office/drawing/2014/main" id="{9676BEA9-65DC-D930-28B5-D8211049BA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48199" y="1693727"/>
            <a:ext cx="4984388" cy="2431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1944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B8792C05-641A-DDB4-036F-C8DDA9898269}"/>
              </a:ext>
            </a:extLst>
          </p:cNvPr>
          <p:cNvSpPr txBox="1"/>
          <p:nvPr/>
        </p:nvSpPr>
        <p:spPr>
          <a:xfrm>
            <a:off x="1523727" y="515627"/>
            <a:ext cx="10396401" cy="369332"/>
          </a:xfrm>
          <a:prstGeom prst="rect">
            <a:avLst/>
          </a:prstGeom>
          <a:noFill/>
        </p:spPr>
        <p:txBody>
          <a:bodyPr wrap="square">
            <a:spAutoFit/>
          </a:bodyPr>
          <a:lstStyle/>
          <a:p>
            <a:r>
              <a:rPr lang="en-US" b="0" i="0" dirty="0">
                <a:solidFill>
                  <a:srgbClr val="0D0D0D"/>
                </a:solidFill>
                <a:effectLst/>
                <a:latin typeface="Söhne"/>
              </a:rPr>
              <a:t>we use a simple </a:t>
            </a:r>
            <a:r>
              <a:rPr lang="en-US" b="1" i="0" dirty="0">
                <a:solidFill>
                  <a:srgbClr val="0D0D0D"/>
                </a:solidFill>
                <a:effectLst/>
                <a:highlight>
                  <a:srgbClr val="FFFF00"/>
                </a:highlight>
                <a:latin typeface="Söhne"/>
              </a:rPr>
              <a:t>Fully Connected Neural Network (FCNN)</a:t>
            </a:r>
            <a:r>
              <a:rPr lang="en-US" b="0" i="0" dirty="0">
                <a:solidFill>
                  <a:srgbClr val="0D0D0D"/>
                </a:solidFill>
                <a:effectLst/>
                <a:highlight>
                  <a:srgbClr val="FFFF00"/>
                </a:highlight>
                <a:latin typeface="Söhne"/>
              </a:rPr>
              <a:t>, </a:t>
            </a:r>
            <a:r>
              <a:rPr lang="en-US" b="0" i="0" dirty="0">
                <a:solidFill>
                  <a:srgbClr val="0D0D0D"/>
                </a:solidFill>
                <a:effectLst/>
                <a:latin typeface="Söhne"/>
              </a:rPr>
              <a:t>also known as a </a:t>
            </a:r>
            <a:r>
              <a:rPr lang="en-US" b="1" i="0" dirty="0">
                <a:solidFill>
                  <a:srgbClr val="0D0D0D"/>
                </a:solidFill>
                <a:effectLst/>
                <a:highlight>
                  <a:srgbClr val="FFFF00"/>
                </a:highlight>
                <a:latin typeface="Söhne"/>
              </a:rPr>
              <a:t>Dense Neural Network</a:t>
            </a:r>
            <a:r>
              <a:rPr lang="en-US" b="0" i="0" dirty="0">
                <a:solidFill>
                  <a:srgbClr val="0D0D0D"/>
                </a:solidFill>
                <a:effectLst/>
                <a:highlight>
                  <a:srgbClr val="FFFF00"/>
                </a:highlight>
                <a:latin typeface="Söhne"/>
              </a:rPr>
              <a:t>.</a:t>
            </a:r>
            <a:endParaRPr lang="en-CA" dirty="0">
              <a:highlight>
                <a:srgbClr val="FFFF00"/>
              </a:highlight>
            </a:endParaRPr>
          </a:p>
        </p:txBody>
      </p:sp>
      <p:sp>
        <p:nvSpPr>
          <p:cNvPr id="10" name="TextBox 9">
            <a:extLst>
              <a:ext uri="{FF2B5EF4-FFF2-40B4-BE49-F238E27FC236}">
                <a16:creationId xmlns:a16="http://schemas.microsoft.com/office/drawing/2014/main" id="{311B6D58-E9E9-6284-FD2C-A6179C806113}"/>
              </a:ext>
            </a:extLst>
          </p:cNvPr>
          <p:cNvSpPr txBox="1"/>
          <p:nvPr/>
        </p:nvSpPr>
        <p:spPr>
          <a:xfrm>
            <a:off x="271870" y="1628650"/>
            <a:ext cx="11648257" cy="1711366"/>
          </a:xfrm>
          <a:prstGeom prst="rect">
            <a:avLst/>
          </a:prstGeom>
          <a:noFill/>
        </p:spPr>
        <p:txBody>
          <a:bodyPr wrap="square">
            <a:spAutoFit/>
          </a:bodyPr>
          <a:lstStyle/>
          <a:p>
            <a:pPr algn="l">
              <a:lnSpc>
                <a:spcPct val="150000"/>
              </a:lnSpc>
            </a:pPr>
            <a:r>
              <a:rPr lang="en-US" b="1" i="0" dirty="0">
                <a:solidFill>
                  <a:srgbClr val="0D0D0D"/>
                </a:solidFill>
                <a:effectLst/>
                <a:latin typeface="Söhne"/>
              </a:rPr>
              <a:t>What is a Fully Connected Neural Network?</a:t>
            </a:r>
          </a:p>
          <a:p>
            <a:pPr algn="l">
              <a:lnSpc>
                <a:spcPct val="150000"/>
              </a:lnSpc>
            </a:pPr>
            <a:r>
              <a:rPr lang="en-US" b="0" i="0" dirty="0">
                <a:solidFill>
                  <a:srgbClr val="0D0D0D"/>
                </a:solidFill>
                <a:effectLst/>
                <a:latin typeface="Söhne"/>
              </a:rPr>
              <a:t>A Fully Connected Neural Network consists of multiple layers of neurons, where each neuron in a layer is connected to every neuron in the next layer. The "fully connected" term comes from this characteristic—each neuron receives input from all neurons in the previous layer, processes it, and passes its output to every neuron in the next layer.</a:t>
            </a:r>
          </a:p>
        </p:txBody>
      </p:sp>
      <p:pic>
        <p:nvPicPr>
          <p:cNvPr id="2050" name="Picture 2" descr="CS231n Convolutional Neural Networks for Visual Recognition">
            <a:extLst>
              <a:ext uri="{FF2B5EF4-FFF2-40B4-BE49-F238E27FC236}">
                <a16:creationId xmlns:a16="http://schemas.microsoft.com/office/drawing/2014/main" id="{F5AC72E8-4377-C144-767B-955E965532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92930" y="3618459"/>
            <a:ext cx="5112172" cy="2507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9736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A54A001-587E-9A42-72C8-8DF6E6A99198}"/>
              </a:ext>
            </a:extLst>
          </p:cNvPr>
          <p:cNvSpPr txBox="1"/>
          <p:nvPr/>
        </p:nvSpPr>
        <p:spPr>
          <a:xfrm>
            <a:off x="1456504" y="-5265"/>
            <a:ext cx="6237214" cy="369332"/>
          </a:xfrm>
          <a:prstGeom prst="rect">
            <a:avLst/>
          </a:prstGeom>
          <a:noFill/>
        </p:spPr>
        <p:txBody>
          <a:bodyPr wrap="square">
            <a:spAutoFit/>
          </a:bodyPr>
          <a:lstStyle/>
          <a:p>
            <a:pPr algn="l"/>
            <a:r>
              <a:rPr lang="en-US" b="1" i="0" dirty="0">
                <a:solidFill>
                  <a:srgbClr val="0D0D0D"/>
                </a:solidFill>
                <a:effectLst/>
                <a:latin typeface="Söhne"/>
              </a:rPr>
              <a:t>Architecture of the Neural Network in our Example:</a:t>
            </a:r>
          </a:p>
        </p:txBody>
      </p:sp>
      <p:sp>
        <p:nvSpPr>
          <p:cNvPr id="10" name="TextBox 9">
            <a:extLst>
              <a:ext uri="{FF2B5EF4-FFF2-40B4-BE49-F238E27FC236}">
                <a16:creationId xmlns:a16="http://schemas.microsoft.com/office/drawing/2014/main" id="{E08B0651-4CFE-1A6A-38C1-7E1C68051ECE}"/>
              </a:ext>
            </a:extLst>
          </p:cNvPr>
          <p:cNvSpPr txBox="1"/>
          <p:nvPr/>
        </p:nvSpPr>
        <p:spPr>
          <a:xfrm>
            <a:off x="271870" y="1287397"/>
            <a:ext cx="11699219" cy="2126864"/>
          </a:xfrm>
          <a:prstGeom prst="rect">
            <a:avLst/>
          </a:prstGeom>
          <a:noFill/>
        </p:spPr>
        <p:txBody>
          <a:bodyPr wrap="square">
            <a:spAutoFit/>
          </a:bodyPr>
          <a:lstStyle/>
          <a:p>
            <a:pPr algn="l">
              <a:lnSpc>
                <a:spcPct val="150000"/>
              </a:lnSpc>
            </a:pPr>
            <a:r>
              <a:rPr lang="en-US" b="1" i="0" dirty="0">
                <a:solidFill>
                  <a:srgbClr val="0D0D0D"/>
                </a:solidFill>
                <a:effectLst/>
                <a:latin typeface="Söhne"/>
              </a:rPr>
              <a:t>Input Layer:</a:t>
            </a:r>
            <a:endParaRPr lang="en-US" b="0" i="0" dirty="0">
              <a:solidFill>
                <a:srgbClr val="0D0D0D"/>
              </a:solidFill>
              <a:effectLst/>
              <a:latin typeface="Söhne"/>
            </a:endParaRPr>
          </a:p>
          <a:p>
            <a:pPr algn="l">
              <a:lnSpc>
                <a:spcPct val="150000"/>
              </a:lnSpc>
              <a:buFont typeface="Arial" panose="020B0604020202020204" pitchFamily="34" charset="0"/>
              <a:buChar char="•"/>
            </a:pPr>
            <a:r>
              <a:rPr lang="en-US" b="0" i="0" dirty="0">
                <a:solidFill>
                  <a:srgbClr val="0D0D0D"/>
                </a:solidFill>
                <a:effectLst/>
                <a:latin typeface="Söhne"/>
              </a:rPr>
              <a:t>The input layer is the first layer of the neural network. In our example, it consists of </a:t>
            </a:r>
            <a:r>
              <a:rPr lang="en-US" b="1" i="0" dirty="0">
                <a:solidFill>
                  <a:srgbClr val="0D0D0D"/>
                </a:solidFill>
                <a:effectLst/>
                <a:highlight>
                  <a:srgbClr val="00FFFF"/>
                </a:highlight>
                <a:latin typeface="Söhne"/>
              </a:rPr>
              <a:t>3 neurons</a:t>
            </a:r>
            <a:r>
              <a:rPr lang="en-US" b="0" i="0" dirty="0">
                <a:solidFill>
                  <a:srgbClr val="0D0D0D"/>
                </a:solidFill>
                <a:effectLst/>
                <a:highlight>
                  <a:srgbClr val="00FFFF"/>
                </a:highlight>
                <a:latin typeface="Söhne"/>
              </a:rPr>
              <a:t>.</a:t>
            </a:r>
          </a:p>
          <a:p>
            <a:pPr algn="l">
              <a:lnSpc>
                <a:spcPct val="150000"/>
              </a:lnSpc>
              <a:buFont typeface="Arial" panose="020B0604020202020204" pitchFamily="34" charset="0"/>
              <a:buChar char="•"/>
            </a:pPr>
            <a:r>
              <a:rPr lang="en-US" b="0" i="0" dirty="0">
                <a:solidFill>
                  <a:srgbClr val="0D0D0D"/>
                </a:solidFill>
                <a:effectLst/>
                <a:latin typeface="Söhne"/>
              </a:rPr>
              <a:t>These neurons correspond to the normalized RGB (Red, Green, Blue) values of the input (a simplified representation of what the robot's camera "sees").</a:t>
            </a:r>
          </a:p>
          <a:p>
            <a:pPr algn="l">
              <a:lnSpc>
                <a:spcPct val="150000"/>
              </a:lnSpc>
              <a:buFont typeface="Arial" panose="020B0604020202020204" pitchFamily="34" charset="0"/>
              <a:buChar char="•"/>
            </a:pPr>
            <a:r>
              <a:rPr lang="en-US" b="0" i="0" dirty="0">
                <a:solidFill>
                  <a:srgbClr val="0D0D0D"/>
                </a:solidFill>
                <a:effectLst/>
                <a:latin typeface="Söhne"/>
              </a:rPr>
              <a:t>Since we're working with RGB values, the input dimension is 3 (one for each color channel).</a:t>
            </a:r>
          </a:p>
        </p:txBody>
      </p:sp>
      <p:pic>
        <p:nvPicPr>
          <p:cNvPr id="12" name="Picture 11">
            <a:extLst>
              <a:ext uri="{FF2B5EF4-FFF2-40B4-BE49-F238E27FC236}">
                <a16:creationId xmlns:a16="http://schemas.microsoft.com/office/drawing/2014/main" id="{847FC8AC-A436-2C70-19A9-FCF7C133B7AD}"/>
              </a:ext>
            </a:extLst>
          </p:cNvPr>
          <p:cNvPicPr>
            <a:picLocks noChangeAspect="1"/>
          </p:cNvPicPr>
          <p:nvPr/>
        </p:nvPicPr>
        <p:blipFill>
          <a:blip r:embed="rId4"/>
          <a:stretch>
            <a:fillRect/>
          </a:stretch>
        </p:blipFill>
        <p:spPr>
          <a:xfrm>
            <a:off x="3627154" y="3592965"/>
            <a:ext cx="3118607" cy="2357087"/>
          </a:xfrm>
          <a:prstGeom prst="rect">
            <a:avLst/>
          </a:prstGeom>
        </p:spPr>
      </p:pic>
    </p:spTree>
    <p:extLst>
      <p:ext uri="{BB962C8B-B14F-4D97-AF65-F5344CB8AC3E}">
        <p14:creationId xmlns:p14="http://schemas.microsoft.com/office/powerpoint/2010/main" val="3160175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46201427-663E-110C-5782-B5A2AD67772F}"/>
              </a:ext>
            </a:extLst>
          </p:cNvPr>
          <p:cNvSpPr txBox="1"/>
          <p:nvPr/>
        </p:nvSpPr>
        <p:spPr>
          <a:xfrm>
            <a:off x="119271" y="1080743"/>
            <a:ext cx="11511205" cy="2957861"/>
          </a:xfrm>
          <a:prstGeom prst="rect">
            <a:avLst/>
          </a:prstGeom>
          <a:noFill/>
        </p:spPr>
        <p:txBody>
          <a:bodyPr wrap="square">
            <a:spAutoFit/>
          </a:bodyPr>
          <a:lstStyle/>
          <a:p>
            <a:pPr algn="l">
              <a:lnSpc>
                <a:spcPct val="150000"/>
              </a:lnSpc>
              <a:buFont typeface="Arial" panose="020B0604020202020204" pitchFamily="34" charset="0"/>
              <a:buChar char="•"/>
            </a:pPr>
            <a:r>
              <a:rPr lang="en-US" b="0" i="0" dirty="0">
                <a:solidFill>
                  <a:srgbClr val="0D0D0D"/>
                </a:solidFill>
                <a:effectLst/>
                <a:latin typeface="Söhne"/>
              </a:rPr>
              <a:t>Following the input layer, we have </a:t>
            </a:r>
            <a:r>
              <a:rPr lang="en-US" b="1" i="0" dirty="0">
                <a:solidFill>
                  <a:srgbClr val="0D0D0D"/>
                </a:solidFill>
                <a:effectLst/>
                <a:latin typeface="Söhne"/>
              </a:rPr>
              <a:t>hidden layers</a:t>
            </a:r>
            <a:r>
              <a:rPr lang="en-US" b="0" i="0" dirty="0">
                <a:solidFill>
                  <a:srgbClr val="0D0D0D"/>
                </a:solidFill>
                <a:effectLst/>
                <a:latin typeface="Söhne"/>
              </a:rPr>
              <a:t> that allow the neural network to learn complex patterns and relationships in the data.</a:t>
            </a:r>
          </a:p>
          <a:p>
            <a:pPr algn="l">
              <a:lnSpc>
                <a:spcPct val="150000"/>
              </a:lnSpc>
              <a:buFont typeface="Arial" panose="020B0604020202020204" pitchFamily="34" charset="0"/>
              <a:buChar char="•"/>
            </a:pPr>
            <a:r>
              <a:rPr lang="en-US" b="0" i="0" dirty="0">
                <a:solidFill>
                  <a:srgbClr val="0D0D0D"/>
                </a:solidFill>
                <a:effectLst/>
                <a:latin typeface="Söhne"/>
              </a:rPr>
              <a:t>In the provided example, there is </a:t>
            </a:r>
            <a:r>
              <a:rPr lang="en-US" b="1" i="0" dirty="0">
                <a:solidFill>
                  <a:srgbClr val="0D0D0D"/>
                </a:solidFill>
                <a:effectLst/>
                <a:latin typeface="Söhne"/>
              </a:rPr>
              <a:t>one hidden layer</a:t>
            </a:r>
            <a:r>
              <a:rPr lang="en-US" b="0" i="0" dirty="0">
                <a:solidFill>
                  <a:srgbClr val="0D0D0D"/>
                </a:solidFill>
                <a:effectLst/>
                <a:latin typeface="Söhne"/>
              </a:rPr>
              <a:t> with </a:t>
            </a:r>
            <a:r>
              <a:rPr lang="en-US" b="1" i="0" dirty="0">
                <a:solidFill>
                  <a:srgbClr val="0D0D0D"/>
                </a:solidFill>
                <a:effectLst/>
                <a:latin typeface="Söhne"/>
              </a:rPr>
              <a:t>64 neurons</a:t>
            </a:r>
            <a:r>
              <a:rPr lang="en-US" b="0" i="0" dirty="0">
                <a:solidFill>
                  <a:srgbClr val="0D0D0D"/>
                </a:solidFill>
                <a:effectLst/>
                <a:latin typeface="Söhne"/>
              </a:rPr>
              <a:t>. The choice of 64 neurons is somewhat arbitrary for this simple example and could be adjusted based on the complexity of the problem.</a:t>
            </a:r>
          </a:p>
          <a:p>
            <a:pPr algn="l">
              <a:lnSpc>
                <a:spcPct val="150000"/>
              </a:lnSpc>
              <a:buFont typeface="Arial" panose="020B0604020202020204" pitchFamily="34" charset="0"/>
              <a:buChar char="•"/>
            </a:pPr>
            <a:r>
              <a:rPr lang="en-US" b="0" i="0" dirty="0">
                <a:solidFill>
                  <a:srgbClr val="0D0D0D"/>
                </a:solidFill>
                <a:effectLst/>
                <a:latin typeface="Söhne"/>
              </a:rPr>
              <a:t>Each neuron in the hidden layer takes the weighted sum of all inputs, applies an activation function (in this case, </a:t>
            </a:r>
            <a:r>
              <a:rPr lang="en-US" b="1" i="0" dirty="0" err="1">
                <a:solidFill>
                  <a:srgbClr val="0D0D0D"/>
                </a:solidFill>
                <a:effectLst/>
                <a:latin typeface="Söhne"/>
              </a:rPr>
              <a:t>ReLU</a:t>
            </a:r>
            <a:r>
              <a:rPr lang="en-US" b="0" i="0" dirty="0">
                <a:solidFill>
                  <a:srgbClr val="0D0D0D"/>
                </a:solidFill>
                <a:effectLst/>
                <a:latin typeface="Söhne"/>
              </a:rPr>
              <a:t>, or Rectified Linear Unit), and passes the result to the next layer. The </a:t>
            </a:r>
            <a:r>
              <a:rPr lang="en-US" b="0" i="0" dirty="0" err="1">
                <a:solidFill>
                  <a:srgbClr val="0D0D0D"/>
                </a:solidFill>
                <a:effectLst/>
                <a:latin typeface="Söhne"/>
              </a:rPr>
              <a:t>ReLU</a:t>
            </a:r>
            <a:r>
              <a:rPr lang="en-US" b="0" i="0" dirty="0">
                <a:solidFill>
                  <a:srgbClr val="0D0D0D"/>
                </a:solidFill>
                <a:effectLst/>
                <a:latin typeface="Söhne"/>
              </a:rPr>
              <a:t> activation function is commonly used in neural networks for its simplicity and efficiency. It simply outputs the input if it's positive and zero otherwise.</a:t>
            </a:r>
          </a:p>
        </p:txBody>
      </p:sp>
      <p:pic>
        <p:nvPicPr>
          <p:cNvPr id="6" name="Picture 5">
            <a:extLst>
              <a:ext uri="{FF2B5EF4-FFF2-40B4-BE49-F238E27FC236}">
                <a16:creationId xmlns:a16="http://schemas.microsoft.com/office/drawing/2014/main" id="{7E295ECC-BF0A-7028-8469-6B8AA25D367B}"/>
              </a:ext>
            </a:extLst>
          </p:cNvPr>
          <p:cNvPicPr>
            <a:picLocks noChangeAspect="1"/>
          </p:cNvPicPr>
          <p:nvPr/>
        </p:nvPicPr>
        <p:blipFill>
          <a:blip r:embed="rId4"/>
          <a:stretch>
            <a:fillRect/>
          </a:stretch>
        </p:blipFill>
        <p:spPr>
          <a:xfrm>
            <a:off x="4516388" y="4106278"/>
            <a:ext cx="2857536" cy="2159766"/>
          </a:xfrm>
          <a:prstGeom prst="rect">
            <a:avLst/>
          </a:prstGeom>
        </p:spPr>
      </p:pic>
      <p:sp>
        <p:nvSpPr>
          <p:cNvPr id="11" name="TextBox 10">
            <a:extLst>
              <a:ext uri="{FF2B5EF4-FFF2-40B4-BE49-F238E27FC236}">
                <a16:creationId xmlns:a16="http://schemas.microsoft.com/office/drawing/2014/main" id="{F7292CAD-439E-DAEB-EB71-CB5159194F31}"/>
              </a:ext>
            </a:extLst>
          </p:cNvPr>
          <p:cNvSpPr txBox="1"/>
          <p:nvPr/>
        </p:nvSpPr>
        <p:spPr>
          <a:xfrm>
            <a:off x="1337233" y="411408"/>
            <a:ext cx="6237214" cy="464871"/>
          </a:xfrm>
          <a:prstGeom prst="rect">
            <a:avLst/>
          </a:prstGeom>
          <a:noFill/>
        </p:spPr>
        <p:txBody>
          <a:bodyPr wrap="square">
            <a:spAutoFit/>
          </a:bodyPr>
          <a:lstStyle/>
          <a:p>
            <a:pPr algn="l">
              <a:lnSpc>
                <a:spcPct val="150000"/>
              </a:lnSpc>
            </a:pPr>
            <a:r>
              <a:rPr lang="en-US" b="1" i="0" dirty="0">
                <a:solidFill>
                  <a:srgbClr val="0D0D0D"/>
                </a:solidFill>
                <a:effectLst/>
                <a:latin typeface="Söhne"/>
              </a:rPr>
              <a:t>Hidden Layers:</a:t>
            </a:r>
            <a:endParaRPr lang="en-US" b="0" i="0" dirty="0">
              <a:solidFill>
                <a:srgbClr val="0D0D0D"/>
              </a:solidFill>
              <a:effectLst/>
              <a:latin typeface="Söhne"/>
            </a:endParaRPr>
          </a:p>
        </p:txBody>
      </p:sp>
    </p:spTree>
    <p:extLst>
      <p:ext uri="{BB962C8B-B14F-4D97-AF65-F5344CB8AC3E}">
        <p14:creationId xmlns:p14="http://schemas.microsoft.com/office/powerpoint/2010/main" val="1880446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005CE4A-CE5A-FF97-6790-96450F525D90}"/>
              </a:ext>
            </a:extLst>
          </p:cNvPr>
          <p:cNvSpPr txBox="1"/>
          <p:nvPr/>
        </p:nvSpPr>
        <p:spPr>
          <a:xfrm>
            <a:off x="1390699" y="28296"/>
            <a:ext cx="1579004" cy="369332"/>
          </a:xfrm>
          <a:prstGeom prst="rect">
            <a:avLst/>
          </a:prstGeom>
          <a:noFill/>
        </p:spPr>
        <p:txBody>
          <a:bodyPr wrap="square">
            <a:spAutoFit/>
          </a:bodyPr>
          <a:lstStyle/>
          <a:p>
            <a:r>
              <a:rPr lang="en-CA" b="1" i="0" dirty="0">
                <a:solidFill>
                  <a:srgbClr val="0D0D0D"/>
                </a:solidFill>
                <a:effectLst/>
                <a:latin typeface="Söhne"/>
              </a:rPr>
              <a:t>Output Layer:</a:t>
            </a:r>
            <a:endParaRPr lang="en-CA" dirty="0"/>
          </a:p>
        </p:txBody>
      </p:sp>
      <p:sp>
        <p:nvSpPr>
          <p:cNvPr id="10" name="TextBox 9">
            <a:extLst>
              <a:ext uri="{FF2B5EF4-FFF2-40B4-BE49-F238E27FC236}">
                <a16:creationId xmlns:a16="http://schemas.microsoft.com/office/drawing/2014/main" id="{770E6AF8-952B-EC96-C773-A23A307838E0}"/>
              </a:ext>
            </a:extLst>
          </p:cNvPr>
          <p:cNvSpPr txBox="1"/>
          <p:nvPr/>
        </p:nvSpPr>
        <p:spPr>
          <a:xfrm>
            <a:off x="119271" y="1112293"/>
            <a:ext cx="11800858" cy="2957861"/>
          </a:xfrm>
          <a:prstGeom prst="rect">
            <a:avLst/>
          </a:prstGeom>
          <a:noFill/>
        </p:spPr>
        <p:txBody>
          <a:bodyPr wrap="square">
            <a:spAutoFit/>
          </a:bodyPr>
          <a:lstStyle/>
          <a:p>
            <a:pPr algn="l">
              <a:lnSpc>
                <a:spcPct val="150000"/>
              </a:lnSpc>
              <a:buFont typeface="Arial" panose="020B0604020202020204" pitchFamily="34" charset="0"/>
              <a:buChar char="•"/>
            </a:pPr>
            <a:r>
              <a:rPr lang="en-US" b="0" i="0" dirty="0">
                <a:solidFill>
                  <a:srgbClr val="0D0D0D"/>
                </a:solidFill>
                <a:effectLst/>
                <a:latin typeface="Söhne"/>
              </a:rPr>
              <a:t>The final layer is the </a:t>
            </a:r>
            <a:r>
              <a:rPr lang="en-US" b="1" i="0" dirty="0">
                <a:solidFill>
                  <a:srgbClr val="0D0D0D"/>
                </a:solidFill>
                <a:effectLst/>
                <a:latin typeface="Söhne"/>
              </a:rPr>
              <a:t>output layer</a:t>
            </a:r>
            <a:r>
              <a:rPr lang="en-US" b="0" i="0" dirty="0">
                <a:solidFill>
                  <a:srgbClr val="0D0D0D"/>
                </a:solidFill>
                <a:effectLst/>
                <a:latin typeface="Söhne"/>
              </a:rPr>
              <a:t>, which in our example, has </a:t>
            </a:r>
            <a:r>
              <a:rPr lang="en-US" b="1" i="0" dirty="0">
                <a:solidFill>
                  <a:srgbClr val="0D0D0D"/>
                </a:solidFill>
                <a:effectLst/>
                <a:latin typeface="Söhne"/>
              </a:rPr>
              <a:t>3 neurons</a:t>
            </a:r>
            <a:r>
              <a:rPr lang="en-US" b="0" i="0" dirty="0">
                <a:solidFill>
                  <a:srgbClr val="0D0D0D"/>
                </a:solidFill>
                <a:effectLst/>
                <a:latin typeface="Söhne"/>
              </a:rPr>
              <a:t>. Each neuron represents one </a:t>
            </a:r>
            <a:r>
              <a:rPr lang="en-US" b="0" i="0" dirty="0">
                <a:solidFill>
                  <a:srgbClr val="0D0D0D"/>
                </a:solidFill>
                <a:effectLst/>
                <a:highlight>
                  <a:srgbClr val="FFFF00"/>
                </a:highlight>
                <a:latin typeface="Söhne"/>
              </a:rPr>
              <a:t>possible action the robot can take based on the input image</a:t>
            </a:r>
            <a:r>
              <a:rPr lang="en-US" b="0" i="0" dirty="0">
                <a:solidFill>
                  <a:srgbClr val="0D0D0D"/>
                </a:solidFill>
                <a:effectLst/>
                <a:latin typeface="Söhne"/>
              </a:rPr>
              <a:t>: Move Forward, Turn Right, or Move Backward.</a:t>
            </a:r>
          </a:p>
          <a:p>
            <a:pPr algn="l">
              <a:lnSpc>
                <a:spcPct val="150000"/>
              </a:lnSpc>
              <a:buFont typeface="Arial" panose="020B0604020202020204" pitchFamily="34" charset="0"/>
              <a:buChar char="•"/>
            </a:pPr>
            <a:r>
              <a:rPr lang="en-US" b="0" i="0" dirty="0">
                <a:solidFill>
                  <a:srgbClr val="0D0D0D"/>
                </a:solidFill>
                <a:effectLst/>
                <a:latin typeface="Söhne"/>
              </a:rPr>
              <a:t>The activation function used in the output layer is </a:t>
            </a:r>
            <a:r>
              <a:rPr lang="en-US" b="1" i="0" dirty="0" err="1">
                <a:solidFill>
                  <a:srgbClr val="0D0D0D"/>
                </a:solidFill>
                <a:effectLst/>
                <a:latin typeface="Söhne"/>
              </a:rPr>
              <a:t>softmax</a:t>
            </a:r>
            <a:r>
              <a:rPr lang="en-US" b="0" i="0" dirty="0">
                <a:solidFill>
                  <a:srgbClr val="0D0D0D"/>
                </a:solidFill>
                <a:effectLst/>
                <a:latin typeface="Söhne"/>
              </a:rPr>
              <a:t>, which is standard for classification problems. The </a:t>
            </a:r>
            <a:r>
              <a:rPr lang="en-US" b="0" i="0" dirty="0" err="1">
                <a:solidFill>
                  <a:srgbClr val="0D0D0D"/>
                </a:solidFill>
                <a:effectLst/>
                <a:latin typeface="Söhne"/>
              </a:rPr>
              <a:t>softmax</a:t>
            </a:r>
            <a:r>
              <a:rPr lang="en-US" b="0" i="0" dirty="0">
                <a:solidFill>
                  <a:srgbClr val="0D0D0D"/>
                </a:solidFill>
                <a:effectLst/>
                <a:latin typeface="Söhne"/>
              </a:rPr>
              <a:t> function converts the outputs of the last layer into probabilities by taking the exponential of each output and then normalizing these values by dividing by the sum of all exponentials. This ensures that the output values are between 0 and 1 and sum up to 1.</a:t>
            </a:r>
          </a:p>
          <a:p>
            <a:pPr algn="l">
              <a:lnSpc>
                <a:spcPct val="150000"/>
              </a:lnSpc>
              <a:buFont typeface="Arial" panose="020B0604020202020204" pitchFamily="34" charset="0"/>
              <a:buChar char="•"/>
            </a:pPr>
            <a:r>
              <a:rPr lang="en-US" b="0" i="0" dirty="0">
                <a:solidFill>
                  <a:srgbClr val="0D0D0D"/>
                </a:solidFill>
                <a:effectLst/>
                <a:latin typeface="Söhne"/>
              </a:rPr>
              <a:t>The neuron with the highest probability determines the action the robot will take.</a:t>
            </a:r>
          </a:p>
        </p:txBody>
      </p:sp>
    </p:spTree>
    <p:extLst>
      <p:ext uri="{BB962C8B-B14F-4D97-AF65-F5344CB8AC3E}">
        <p14:creationId xmlns:p14="http://schemas.microsoft.com/office/powerpoint/2010/main" val="3487764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   # Actions</a:t>
            </a:r>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736370FB-E867-1995-E617-7EA0BE96645E}"/>
              </a:ext>
            </a:extLst>
          </p:cNvPr>
          <p:cNvSpPr txBox="1"/>
          <p:nvPr/>
        </p:nvSpPr>
        <p:spPr>
          <a:xfrm>
            <a:off x="1398263" y="28296"/>
            <a:ext cx="2082567" cy="369332"/>
          </a:xfrm>
          <a:prstGeom prst="rect">
            <a:avLst/>
          </a:prstGeom>
          <a:noFill/>
        </p:spPr>
        <p:txBody>
          <a:bodyPr wrap="square">
            <a:spAutoFit/>
          </a:bodyPr>
          <a:lstStyle/>
          <a:p>
            <a:pPr algn="l"/>
            <a:r>
              <a:rPr lang="en-CA" b="1" i="0" dirty="0">
                <a:solidFill>
                  <a:srgbClr val="0D0D0D"/>
                </a:solidFill>
                <a:effectLst/>
                <a:latin typeface="Söhne"/>
              </a:rPr>
              <a:t>How Does it Work?</a:t>
            </a:r>
          </a:p>
        </p:txBody>
      </p:sp>
      <p:sp>
        <p:nvSpPr>
          <p:cNvPr id="10" name="TextBox 9">
            <a:extLst>
              <a:ext uri="{FF2B5EF4-FFF2-40B4-BE49-F238E27FC236}">
                <a16:creationId xmlns:a16="http://schemas.microsoft.com/office/drawing/2014/main" id="{AB7D2A0F-B9C3-2146-D061-92D34AEACAC8}"/>
              </a:ext>
            </a:extLst>
          </p:cNvPr>
          <p:cNvSpPr txBox="1"/>
          <p:nvPr/>
        </p:nvSpPr>
        <p:spPr>
          <a:xfrm>
            <a:off x="210841" y="1287397"/>
            <a:ext cx="11843336" cy="1711366"/>
          </a:xfrm>
          <a:prstGeom prst="rect">
            <a:avLst/>
          </a:prstGeom>
          <a:noFill/>
        </p:spPr>
        <p:txBody>
          <a:bodyPr wrap="square">
            <a:spAutoFit/>
          </a:bodyPr>
          <a:lstStyle/>
          <a:p>
            <a:pPr algn="l">
              <a:lnSpc>
                <a:spcPct val="150000"/>
              </a:lnSpc>
            </a:pPr>
            <a:r>
              <a:rPr lang="en-US" b="1" i="0" dirty="0">
                <a:solidFill>
                  <a:srgbClr val="0D0D0D"/>
                </a:solidFill>
                <a:effectLst/>
                <a:latin typeface="Söhne"/>
              </a:rPr>
              <a:t>1- Forward Pass:</a:t>
            </a:r>
            <a:endParaRPr lang="en-US" b="0" i="0" dirty="0">
              <a:solidFill>
                <a:srgbClr val="0D0D0D"/>
              </a:solidFill>
              <a:effectLst/>
              <a:latin typeface="Söhne"/>
            </a:endParaRPr>
          </a:p>
          <a:p>
            <a:pPr algn="l">
              <a:lnSpc>
                <a:spcPct val="150000"/>
              </a:lnSpc>
              <a:buFont typeface="Arial" panose="020B0604020202020204" pitchFamily="34" charset="0"/>
              <a:buChar char="•"/>
            </a:pPr>
            <a:r>
              <a:rPr lang="en-US" b="0" i="0" dirty="0">
                <a:solidFill>
                  <a:srgbClr val="0D0D0D"/>
                </a:solidFill>
                <a:effectLst/>
                <a:latin typeface="Söhne"/>
              </a:rPr>
              <a:t>When the neural network makes a decision, it performs a "forward pass." This means it takes the input (RGB values), processes it through each layer of the network by computing the weighted sums and applying the activation functions, and finally produces the probabilities of each action in the output layer.</a:t>
            </a:r>
          </a:p>
        </p:txBody>
      </p:sp>
      <p:pic>
        <p:nvPicPr>
          <p:cNvPr id="3074" name="Picture 2" descr="Multi-Layer Neural Networks with Sigmoid Function— Deep Learning for  Rookies (2) | by Nahua Kang | Towards Data Science">
            <a:extLst>
              <a:ext uri="{FF2B5EF4-FFF2-40B4-BE49-F238E27FC236}">
                <a16:creationId xmlns:a16="http://schemas.microsoft.com/office/drawing/2014/main" id="{36897FF9-A240-AD7E-5C90-18FA76079C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4594" y="3407690"/>
            <a:ext cx="5180875" cy="2590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3281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DE0FDA3-980E-05E6-B54E-91BB48D9AD21}"/>
              </a:ext>
            </a:extLst>
          </p:cNvPr>
          <p:cNvSpPr txBox="1"/>
          <p:nvPr/>
        </p:nvSpPr>
        <p:spPr>
          <a:xfrm>
            <a:off x="1465487" y="534555"/>
            <a:ext cx="1404457" cy="369332"/>
          </a:xfrm>
          <a:prstGeom prst="rect">
            <a:avLst/>
          </a:prstGeom>
          <a:noFill/>
        </p:spPr>
        <p:txBody>
          <a:bodyPr wrap="square">
            <a:spAutoFit/>
          </a:bodyPr>
          <a:lstStyle/>
          <a:p>
            <a:r>
              <a:rPr lang="en-CA" b="1" i="0" dirty="0">
                <a:solidFill>
                  <a:srgbClr val="0D0D0D"/>
                </a:solidFill>
                <a:effectLst/>
                <a:latin typeface="Söhne"/>
              </a:rPr>
              <a:t>2- Training:</a:t>
            </a:r>
            <a:endParaRPr lang="en-CA" dirty="0"/>
          </a:p>
        </p:txBody>
      </p:sp>
      <p:sp>
        <p:nvSpPr>
          <p:cNvPr id="10" name="TextBox 9">
            <a:extLst>
              <a:ext uri="{FF2B5EF4-FFF2-40B4-BE49-F238E27FC236}">
                <a16:creationId xmlns:a16="http://schemas.microsoft.com/office/drawing/2014/main" id="{9F244CBE-315E-BD9A-F806-D08A32B1A9E1}"/>
              </a:ext>
            </a:extLst>
          </p:cNvPr>
          <p:cNvSpPr txBox="1"/>
          <p:nvPr/>
        </p:nvSpPr>
        <p:spPr>
          <a:xfrm>
            <a:off x="119271" y="1204606"/>
            <a:ext cx="11760249" cy="2542363"/>
          </a:xfrm>
          <a:prstGeom prst="rect">
            <a:avLst/>
          </a:prstGeom>
          <a:noFill/>
        </p:spPr>
        <p:txBody>
          <a:bodyPr wrap="square">
            <a:spAutoFit/>
          </a:bodyPr>
          <a:lstStyle/>
          <a:p>
            <a:pPr algn="l">
              <a:lnSpc>
                <a:spcPct val="150000"/>
              </a:lnSpc>
              <a:buFont typeface="Arial" panose="020B0604020202020204" pitchFamily="34" charset="0"/>
              <a:buChar char="•"/>
            </a:pPr>
            <a:r>
              <a:rPr lang="en-US" b="0" i="0" dirty="0">
                <a:solidFill>
                  <a:srgbClr val="0D0D0D"/>
                </a:solidFill>
                <a:effectLst/>
                <a:latin typeface="Söhne"/>
              </a:rPr>
              <a:t>During training, the network adjusts the weights and biases (parameters) within its neurons to minimize the difference between its predicted output and the actual desired output (known as the loss or cost). This process involves backpropagation, where the network calculates the gradient of the loss function with respect to each parameter and updates the parameters in the direction that reduces the loss.</a:t>
            </a:r>
          </a:p>
          <a:p>
            <a:pPr algn="l">
              <a:lnSpc>
                <a:spcPct val="150000"/>
              </a:lnSpc>
              <a:buFont typeface="Arial" panose="020B0604020202020204" pitchFamily="34" charset="0"/>
              <a:buChar char="•"/>
            </a:pPr>
            <a:r>
              <a:rPr lang="en-US" b="0" i="0" dirty="0">
                <a:solidFill>
                  <a:srgbClr val="0D0D0D"/>
                </a:solidFill>
                <a:effectLst/>
                <a:latin typeface="Söhne"/>
              </a:rPr>
              <a:t>The model uses the </a:t>
            </a:r>
            <a:r>
              <a:rPr lang="en-US" b="1" i="0" dirty="0">
                <a:solidFill>
                  <a:srgbClr val="0D0D0D"/>
                </a:solidFill>
                <a:effectLst/>
                <a:latin typeface="Söhne"/>
              </a:rPr>
              <a:t>Adam optimizer</a:t>
            </a:r>
            <a:r>
              <a:rPr lang="en-US" b="0" i="0" dirty="0">
                <a:solidFill>
                  <a:srgbClr val="0D0D0D"/>
                </a:solidFill>
                <a:effectLst/>
                <a:latin typeface="Söhne"/>
              </a:rPr>
              <a:t> for updating the weights and biases, and the </a:t>
            </a:r>
            <a:r>
              <a:rPr lang="en-US" b="1" i="0" dirty="0" err="1">
                <a:solidFill>
                  <a:srgbClr val="0D0D0D"/>
                </a:solidFill>
                <a:effectLst/>
                <a:latin typeface="Söhne"/>
              </a:rPr>
              <a:t>categorical_crossentropy</a:t>
            </a:r>
            <a:r>
              <a:rPr lang="en-US" b="0" i="0" dirty="0">
                <a:solidFill>
                  <a:srgbClr val="0D0D0D"/>
                </a:solidFill>
                <a:effectLst/>
                <a:latin typeface="Söhne"/>
              </a:rPr>
              <a:t> loss function, which is typical for multi-class classification problems.</a:t>
            </a:r>
          </a:p>
        </p:txBody>
      </p:sp>
      <p:pic>
        <p:nvPicPr>
          <p:cNvPr id="4098" name="Picture 2" descr="Why is backpropagation preferred for optimising neural networks? - Quora">
            <a:extLst>
              <a:ext uri="{FF2B5EF4-FFF2-40B4-BE49-F238E27FC236}">
                <a16:creationId xmlns:a16="http://schemas.microsoft.com/office/drawing/2014/main" id="{5807CF4B-52CF-AC51-0FAF-16D9E29865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8815" y="3630056"/>
            <a:ext cx="4553475" cy="2629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458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FE280A4-E3D2-707D-74D1-379FB81C043D}"/>
              </a:ext>
            </a:extLst>
          </p:cNvPr>
          <p:cNvSpPr txBox="1"/>
          <p:nvPr/>
        </p:nvSpPr>
        <p:spPr>
          <a:xfrm>
            <a:off x="1398263" y="0"/>
            <a:ext cx="6237214" cy="369332"/>
          </a:xfrm>
          <a:prstGeom prst="rect">
            <a:avLst/>
          </a:prstGeom>
          <a:noFill/>
        </p:spPr>
        <p:txBody>
          <a:bodyPr wrap="square">
            <a:spAutoFit/>
          </a:bodyPr>
          <a:lstStyle/>
          <a:p>
            <a:pPr algn="l"/>
            <a:r>
              <a:rPr lang="en-CA" b="1" i="0" dirty="0">
                <a:solidFill>
                  <a:srgbClr val="0D0D0D"/>
                </a:solidFill>
                <a:effectLst/>
                <a:latin typeface="Söhne"/>
              </a:rPr>
              <a:t>Install Required Python Libraries</a:t>
            </a:r>
          </a:p>
        </p:txBody>
      </p:sp>
      <p:sp>
        <p:nvSpPr>
          <p:cNvPr id="10" name="TextBox 9">
            <a:extLst>
              <a:ext uri="{FF2B5EF4-FFF2-40B4-BE49-F238E27FC236}">
                <a16:creationId xmlns:a16="http://schemas.microsoft.com/office/drawing/2014/main" id="{0FD97573-15CF-C67D-D28B-A0F2A0D6BB81}"/>
              </a:ext>
            </a:extLst>
          </p:cNvPr>
          <p:cNvSpPr txBox="1"/>
          <p:nvPr/>
        </p:nvSpPr>
        <p:spPr>
          <a:xfrm>
            <a:off x="210841" y="1166000"/>
            <a:ext cx="11709288" cy="1711366"/>
          </a:xfrm>
          <a:prstGeom prst="rect">
            <a:avLst/>
          </a:prstGeom>
          <a:noFill/>
        </p:spPr>
        <p:txBody>
          <a:bodyPr wrap="square">
            <a:spAutoFit/>
          </a:bodyPr>
          <a:lstStyle/>
          <a:p>
            <a:pPr algn="l">
              <a:lnSpc>
                <a:spcPct val="150000"/>
              </a:lnSpc>
            </a:pPr>
            <a:r>
              <a:rPr lang="en-US" b="0" i="0" dirty="0">
                <a:solidFill>
                  <a:srgbClr val="0D0D0D"/>
                </a:solidFill>
                <a:effectLst/>
                <a:latin typeface="Söhne"/>
              </a:rPr>
              <a:t>you'll need to install several Python libraries:</a:t>
            </a:r>
          </a:p>
          <a:p>
            <a:pPr algn="l">
              <a:lnSpc>
                <a:spcPct val="150000"/>
              </a:lnSpc>
              <a:buFont typeface="Arial" panose="020B0604020202020204" pitchFamily="34" charset="0"/>
              <a:buChar char="•"/>
            </a:pPr>
            <a:r>
              <a:rPr lang="en-US" b="1" i="0" dirty="0">
                <a:solidFill>
                  <a:srgbClr val="0D0D0D"/>
                </a:solidFill>
                <a:effectLst/>
                <a:latin typeface="Söhne"/>
              </a:rPr>
              <a:t>NumPy</a:t>
            </a:r>
            <a:r>
              <a:rPr lang="en-US" b="0" i="0" dirty="0">
                <a:solidFill>
                  <a:srgbClr val="0D0D0D"/>
                </a:solidFill>
                <a:effectLst/>
                <a:latin typeface="Söhne"/>
              </a:rPr>
              <a:t>: For numerical operations, especially handling arrays (used extensively for data manipulation in machine learning).</a:t>
            </a:r>
          </a:p>
          <a:p>
            <a:pPr algn="l">
              <a:lnSpc>
                <a:spcPct val="150000"/>
              </a:lnSpc>
              <a:buFont typeface="Arial" panose="020B0604020202020204" pitchFamily="34" charset="0"/>
              <a:buChar char="•"/>
            </a:pPr>
            <a:r>
              <a:rPr lang="en-US" b="1" i="0" dirty="0" err="1">
                <a:solidFill>
                  <a:srgbClr val="0D0D0D"/>
                </a:solidFill>
                <a:effectLst/>
                <a:latin typeface="Söhne"/>
              </a:rPr>
              <a:t>Keras</a:t>
            </a:r>
            <a:r>
              <a:rPr lang="en-US" b="1" i="0" dirty="0">
                <a:solidFill>
                  <a:srgbClr val="0D0D0D"/>
                </a:solidFill>
                <a:effectLst/>
                <a:latin typeface="Söhne"/>
              </a:rPr>
              <a:t> (with TensorFlow backend)</a:t>
            </a:r>
            <a:r>
              <a:rPr lang="en-US" b="0" i="0" dirty="0">
                <a:solidFill>
                  <a:srgbClr val="0D0D0D"/>
                </a:solidFill>
                <a:effectLst/>
                <a:latin typeface="Söhne"/>
              </a:rPr>
              <a:t>: For creating and training the neural network model.</a:t>
            </a:r>
          </a:p>
          <a:p>
            <a:pPr algn="l">
              <a:lnSpc>
                <a:spcPct val="150000"/>
              </a:lnSpc>
            </a:pPr>
            <a:r>
              <a:rPr lang="en-US" b="0" i="0" dirty="0">
                <a:solidFill>
                  <a:srgbClr val="0D0D0D"/>
                </a:solidFill>
                <a:effectLst/>
                <a:latin typeface="Söhne"/>
              </a:rPr>
              <a:t>You can install these libraries using pip (Python's package installer). Open your command line or terminal and run:</a:t>
            </a:r>
          </a:p>
        </p:txBody>
      </p:sp>
      <p:sp>
        <p:nvSpPr>
          <p:cNvPr id="12" name="TextBox 11">
            <a:extLst>
              <a:ext uri="{FF2B5EF4-FFF2-40B4-BE49-F238E27FC236}">
                <a16:creationId xmlns:a16="http://schemas.microsoft.com/office/drawing/2014/main" id="{8BB717DA-AE3C-7700-70BD-445699B4E75B}"/>
              </a:ext>
            </a:extLst>
          </p:cNvPr>
          <p:cNvSpPr txBox="1"/>
          <p:nvPr/>
        </p:nvSpPr>
        <p:spPr>
          <a:xfrm>
            <a:off x="593521" y="3569520"/>
            <a:ext cx="6237214" cy="369332"/>
          </a:xfrm>
          <a:prstGeom prst="rect">
            <a:avLst/>
          </a:prstGeom>
          <a:noFill/>
        </p:spPr>
        <p:txBody>
          <a:bodyPr wrap="square">
            <a:spAutoFit/>
          </a:bodyPr>
          <a:lstStyle/>
          <a:p>
            <a:r>
              <a:rPr lang="en-CA" dirty="0">
                <a:highlight>
                  <a:srgbClr val="00FFFF"/>
                </a:highlight>
              </a:rPr>
              <a:t>pip install </a:t>
            </a:r>
            <a:r>
              <a:rPr lang="en-CA" dirty="0" err="1">
                <a:highlight>
                  <a:srgbClr val="00FFFF"/>
                </a:highlight>
              </a:rPr>
              <a:t>numpy</a:t>
            </a:r>
            <a:r>
              <a:rPr lang="en-CA" dirty="0">
                <a:highlight>
                  <a:srgbClr val="00FFFF"/>
                </a:highlight>
              </a:rPr>
              <a:t> </a:t>
            </a:r>
            <a:r>
              <a:rPr lang="en-CA" dirty="0" err="1">
                <a:highlight>
                  <a:srgbClr val="00FFFF"/>
                </a:highlight>
              </a:rPr>
              <a:t>tensorflow</a:t>
            </a:r>
            <a:r>
              <a:rPr lang="en-CA" dirty="0">
                <a:highlight>
                  <a:srgbClr val="00FFFF"/>
                </a:highlight>
              </a:rPr>
              <a:t> </a:t>
            </a:r>
            <a:r>
              <a:rPr lang="en-CA" dirty="0" err="1">
                <a:highlight>
                  <a:srgbClr val="00FFFF"/>
                </a:highlight>
              </a:rPr>
              <a:t>keras</a:t>
            </a:r>
            <a:endParaRPr lang="en-CA" dirty="0">
              <a:highlight>
                <a:srgbClr val="00FFFF"/>
              </a:highlight>
            </a:endParaRPr>
          </a:p>
        </p:txBody>
      </p:sp>
    </p:spTree>
    <p:extLst>
      <p:ext uri="{BB962C8B-B14F-4D97-AF65-F5344CB8AC3E}">
        <p14:creationId xmlns:p14="http://schemas.microsoft.com/office/powerpoint/2010/main" val="3187370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62632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6F40EAFE-75A7-1B3D-6797-20C3FAD67F4B}"/>
              </a:ext>
            </a:extLst>
          </p:cNvPr>
          <p:cNvSpPr txBox="1"/>
          <p:nvPr/>
        </p:nvSpPr>
        <p:spPr>
          <a:xfrm>
            <a:off x="1398262" y="-25062"/>
            <a:ext cx="4697737" cy="369332"/>
          </a:xfrm>
          <a:prstGeom prst="rect">
            <a:avLst/>
          </a:prstGeom>
          <a:noFill/>
        </p:spPr>
        <p:txBody>
          <a:bodyPr wrap="square">
            <a:spAutoFit/>
          </a:bodyPr>
          <a:lstStyle/>
          <a:p>
            <a:r>
              <a:rPr lang="en-CA" b="1" dirty="0"/>
              <a:t>Design Fully Connected Neural Network</a:t>
            </a:r>
          </a:p>
        </p:txBody>
      </p:sp>
      <p:sp>
        <p:nvSpPr>
          <p:cNvPr id="10" name="TextBox 9">
            <a:extLst>
              <a:ext uri="{FF2B5EF4-FFF2-40B4-BE49-F238E27FC236}">
                <a16:creationId xmlns:a16="http://schemas.microsoft.com/office/drawing/2014/main" id="{D6F3C368-15DE-8354-6349-A7F299043A92}"/>
              </a:ext>
            </a:extLst>
          </p:cNvPr>
          <p:cNvSpPr txBox="1"/>
          <p:nvPr/>
        </p:nvSpPr>
        <p:spPr>
          <a:xfrm>
            <a:off x="1465487" y="470784"/>
            <a:ext cx="10454642" cy="880369"/>
          </a:xfrm>
          <a:prstGeom prst="rect">
            <a:avLst/>
          </a:prstGeom>
          <a:noFill/>
        </p:spPr>
        <p:txBody>
          <a:bodyPr wrap="square">
            <a:spAutoFit/>
          </a:bodyPr>
          <a:lstStyle/>
          <a:p>
            <a:pPr>
              <a:lnSpc>
                <a:spcPct val="150000"/>
              </a:lnSpc>
            </a:pPr>
            <a:r>
              <a:rPr lang="en-US" b="0" i="0" dirty="0">
                <a:solidFill>
                  <a:srgbClr val="0D0D0D"/>
                </a:solidFill>
                <a:effectLst/>
                <a:latin typeface="Söhne"/>
              </a:rPr>
              <a:t>Creating a neural network that learns to </a:t>
            </a:r>
            <a:r>
              <a:rPr lang="en-US" b="0" i="0" dirty="0">
                <a:solidFill>
                  <a:srgbClr val="0D0D0D"/>
                </a:solidFill>
                <a:effectLst/>
                <a:highlight>
                  <a:srgbClr val="00FFFF"/>
                </a:highlight>
                <a:latin typeface="Söhne"/>
              </a:rPr>
              <a:t>associate specific colors with actions</a:t>
            </a:r>
            <a:r>
              <a:rPr lang="en-US" b="0" i="0" dirty="0">
                <a:solidFill>
                  <a:srgbClr val="0D0D0D"/>
                </a:solidFill>
                <a:effectLst/>
                <a:latin typeface="Söhne"/>
              </a:rPr>
              <a:t>, like turning right, moving backward, or moving forward. </a:t>
            </a:r>
            <a:endParaRPr lang="en-CA" dirty="0"/>
          </a:p>
        </p:txBody>
      </p:sp>
      <p:sp>
        <p:nvSpPr>
          <p:cNvPr id="14" name="Rectangle 2">
            <a:extLst>
              <a:ext uri="{FF2B5EF4-FFF2-40B4-BE49-F238E27FC236}">
                <a16:creationId xmlns:a16="http://schemas.microsoft.com/office/drawing/2014/main" id="{803F49E7-2FAC-8288-3797-1EEA13C25DD4}"/>
              </a:ext>
            </a:extLst>
          </p:cNvPr>
          <p:cNvSpPr>
            <a:spLocks noChangeArrowheads="1"/>
          </p:cNvSpPr>
          <p:nvPr/>
        </p:nvSpPr>
        <p:spPr bwMode="auto">
          <a:xfrm>
            <a:off x="346745" y="1695753"/>
            <a:ext cx="11573384" cy="5171161"/>
          </a:xfrm>
          <a:prstGeom prst="rect">
            <a:avLst/>
          </a:prstGeom>
          <a:noFill/>
          <a:ln>
            <a:noFill/>
          </a:ln>
          <a:effectLst/>
        </p:spPr>
        <p:txBody>
          <a:bodyPr vert="horz" wrap="square" lIns="0" tIns="198375" rIns="0" bIns="198375"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Normalization</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We normalize the RGB values by dividing by 255. This is because machine learning models generally work better with smaller input values.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One-hot Encoding</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This is a way of representing categorical data, like our actions, as binary vectors. It's essential for classification tasks.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Sequential Model</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This is one of the simplest types of models in </a:t>
            </a:r>
            <a:r>
              <a:rPr kumimoji="0" lang="en-US" altLang="en-US" b="0"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Keras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where you define a stack of layers in sequence. Here, we use three layers: an input layer, one hidden layer, and an output layer.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Activation Functions</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t>
            </a:r>
            <a:r>
              <a:rPr kumimoji="0" lang="en-US" altLang="en-US" sz="28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ReLU</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(Rectified Linear Unit) is used for the hidden layers to add non-linearity to the model, making it capable of learning more complex patterns. </a:t>
            </a:r>
            <a:r>
              <a:rPr kumimoji="0" lang="en-US" altLang="en-US" sz="2800" b="1" i="0" u="none" strike="noStrike" cap="none" normalizeH="0" baseline="0" dirty="0" err="1">
                <a:ln>
                  <a:noFill/>
                </a:ln>
                <a:solidFill>
                  <a:srgbClr val="0D0D0D"/>
                </a:solidFill>
                <a:effectLst/>
                <a:latin typeface="Times New Roman" panose="02020603050405020304" pitchFamily="18" charset="0"/>
                <a:cs typeface="Times New Roman" panose="02020603050405020304" pitchFamily="18" charset="0"/>
              </a:rPr>
              <a:t>Softmax</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is used in the output layer to convert the network's output to probabilities for each class (action).</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Model Compilation</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This step prepares the model for training, specifying the optimizer, loss function, and metrics to monitor.</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Model Training</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The model is trained with the </a:t>
            </a:r>
            <a:r>
              <a:rPr kumimoji="0" lang="en-US" altLang="en-US" sz="2800"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fit</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method on our training data. Training involves adjusting the model's weights to minimize the loss function, improving the model's predictions over epochs.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b="1"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Saving the Model</a:t>
            </a:r>
            <a:r>
              <a:rPr kumimoji="0" lang="en-US" altLang="en-US" b="0" i="0" u="none" strike="noStrike" cap="none" normalizeH="0" baseline="0" dirty="0">
                <a:ln>
                  <a:noFill/>
                </a:ln>
                <a:solidFill>
                  <a:srgbClr val="0D0D0D"/>
                </a:solidFill>
                <a:effectLst/>
                <a:latin typeface="Times New Roman" panose="02020603050405020304" pitchFamily="18" charset="0"/>
                <a:cs typeface="Times New Roman" panose="02020603050405020304" pitchFamily="18" charset="0"/>
              </a:rPr>
              <a:t>: After training, the model is saved to disk. This allows us to reuse the trained model without retraining.</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28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7952C25E-B6CD-CC6D-D93D-36F3346A871C}"/>
              </a:ext>
            </a:extLst>
          </p:cNvPr>
          <p:cNvSpPr txBox="1"/>
          <p:nvPr/>
        </p:nvSpPr>
        <p:spPr>
          <a:xfrm>
            <a:off x="89640" y="1359379"/>
            <a:ext cx="1277224" cy="369332"/>
          </a:xfrm>
          <a:prstGeom prst="rect">
            <a:avLst/>
          </a:prstGeom>
          <a:noFill/>
        </p:spPr>
        <p:txBody>
          <a:bodyPr wrap="square">
            <a:spAutoFit/>
          </a:bodyPr>
          <a:lstStyle/>
          <a:p>
            <a:pPr algn="l"/>
            <a:r>
              <a:rPr lang="en-CA" b="1" i="0" dirty="0">
                <a:solidFill>
                  <a:srgbClr val="0D0D0D"/>
                </a:solidFill>
                <a:effectLst/>
                <a:latin typeface="Söhne"/>
              </a:rPr>
              <a:t>Key Points:</a:t>
            </a:r>
          </a:p>
        </p:txBody>
      </p:sp>
    </p:spTree>
    <p:extLst>
      <p:ext uri="{BB962C8B-B14F-4D97-AF65-F5344CB8AC3E}">
        <p14:creationId xmlns:p14="http://schemas.microsoft.com/office/powerpoint/2010/main" val="2968341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6"/>
            <a:ext cx="11934906" cy="63051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9224898-F94F-0036-7D86-452701C7B6EA}"/>
              </a:ext>
            </a:extLst>
          </p:cNvPr>
          <p:cNvSpPr txBox="1"/>
          <p:nvPr/>
        </p:nvSpPr>
        <p:spPr>
          <a:xfrm>
            <a:off x="1390698" y="434892"/>
            <a:ext cx="10597169" cy="369332"/>
          </a:xfrm>
          <a:prstGeom prst="rect">
            <a:avLst/>
          </a:prstGeom>
          <a:noFill/>
        </p:spPr>
        <p:txBody>
          <a:bodyPr wrap="square">
            <a:spAutoFit/>
          </a:bodyPr>
          <a:lstStyle/>
          <a:p>
            <a:r>
              <a:rPr lang="en-US" b="0" i="0" dirty="0">
                <a:solidFill>
                  <a:srgbClr val="0D0D0D"/>
                </a:solidFill>
                <a:effectLst/>
                <a:latin typeface="Söhne"/>
              </a:rPr>
              <a:t>Training a simple neural network model to recognize colors and decide actions based on those colors.</a:t>
            </a:r>
            <a:endParaRPr lang="en-CA" dirty="0"/>
          </a:p>
        </p:txBody>
      </p:sp>
      <p:sp>
        <p:nvSpPr>
          <p:cNvPr id="12" name="TextBox 11">
            <a:extLst>
              <a:ext uri="{FF2B5EF4-FFF2-40B4-BE49-F238E27FC236}">
                <a16:creationId xmlns:a16="http://schemas.microsoft.com/office/drawing/2014/main" id="{85D4CD2C-4E7B-2906-C456-3290164C0D94}"/>
              </a:ext>
            </a:extLst>
          </p:cNvPr>
          <p:cNvSpPr txBox="1"/>
          <p:nvPr/>
        </p:nvSpPr>
        <p:spPr>
          <a:xfrm>
            <a:off x="210840" y="1674674"/>
            <a:ext cx="11642803" cy="2542363"/>
          </a:xfrm>
          <a:prstGeom prst="rect">
            <a:avLst/>
          </a:prstGeom>
          <a:noFill/>
        </p:spPr>
        <p:txBody>
          <a:bodyPr wrap="square">
            <a:spAutoFit/>
          </a:bodyPr>
          <a:lstStyle/>
          <a:p>
            <a:pPr>
              <a:lnSpc>
                <a:spcPct val="150000"/>
              </a:lnSpc>
            </a:pPr>
            <a:r>
              <a:rPr lang="en-CA" dirty="0"/>
              <a:t># First, we import necessary libraries.</a:t>
            </a:r>
          </a:p>
          <a:p>
            <a:pPr>
              <a:lnSpc>
                <a:spcPct val="150000"/>
              </a:lnSpc>
            </a:pPr>
            <a:r>
              <a:rPr lang="en-CA" dirty="0"/>
              <a:t>from controller import Robot</a:t>
            </a:r>
          </a:p>
          <a:p>
            <a:pPr>
              <a:lnSpc>
                <a:spcPct val="150000"/>
              </a:lnSpc>
            </a:pPr>
            <a:r>
              <a:rPr lang="en-CA" dirty="0"/>
              <a:t>import </a:t>
            </a:r>
            <a:r>
              <a:rPr lang="en-CA" dirty="0" err="1"/>
              <a:t>numpy</a:t>
            </a:r>
            <a:r>
              <a:rPr lang="en-CA" dirty="0"/>
              <a:t> as np</a:t>
            </a:r>
          </a:p>
          <a:p>
            <a:pPr>
              <a:lnSpc>
                <a:spcPct val="150000"/>
              </a:lnSpc>
            </a:pPr>
            <a:r>
              <a:rPr lang="en-CA" dirty="0"/>
              <a:t>from </a:t>
            </a:r>
            <a:r>
              <a:rPr lang="en-CA" dirty="0" err="1"/>
              <a:t>keras.models</a:t>
            </a:r>
            <a:r>
              <a:rPr lang="en-CA" dirty="0"/>
              <a:t> import Sequential, </a:t>
            </a:r>
            <a:r>
              <a:rPr lang="en-CA" dirty="0" err="1"/>
              <a:t>load_model</a:t>
            </a:r>
            <a:endParaRPr lang="en-CA" dirty="0"/>
          </a:p>
          <a:p>
            <a:pPr>
              <a:lnSpc>
                <a:spcPct val="150000"/>
              </a:lnSpc>
            </a:pPr>
            <a:r>
              <a:rPr lang="en-CA" dirty="0"/>
              <a:t>from </a:t>
            </a:r>
            <a:r>
              <a:rPr lang="en-CA" dirty="0" err="1"/>
              <a:t>keras.layers</a:t>
            </a:r>
            <a:r>
              <a:rPr lang="en-CA" dirty="0"/>
              <a:t> import Dense</a:t>
            </a:r>
          </a:p>
          <a:p>
            <a:pPr>
              <a:lnSpc>
                <a:spcPct val="150000"/>
              </a:lnSpc>
            </a:pPr>
            <a:r>
              <a:rPr lang="en-CA" dirty="0"/>
              <a:t>import </a:t>
            </a:r>
            <a:r>
              <a:rPr lang="en-CA" dirty="0" err="1"/>
              <a:t>os</a:t>
            </a:r>
            <a:r>
              <a:rPr lang="en-CA" dirty="0"/>
              <a:t>   #</a:t>
            </a:r>
            <a:r>
              <a:rPr lang="en-US" dirty="0"/>
              <a:t>is used to check if the neural network model file (my_model.h5) already exists in the filesystem.</a:t>
            </a:r>
            <a:endParaRPr lang="en-CA" dirty="0"/>
          </a:p>
        </p:txBody>
      </p:sp>
    </p:spTree>
    <p:extLst>
      <p:ext uri="{BB962C8B-B14F-4D97-AF65-F5344CB8AC3E}">
        <p14:creationId xmlns:p14="http://schemas.microsoft.com/office/powerpoint/2010/main" val="39575655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306CB30-FD42-7B84-0AC8-4B9EBA86BD86}"/>
              </a:ext>
            </a:extLst>
          </p:cNvPr>
          <p:cNvSpPr txBox="1"/>
          <p:nvPr/>
        </p:nvSpPr>
        <p:spPr>
          <a:xfrm>
            <a:off x="210841" y="1233674"/>
            <a:ext cx="11642803" cy="4619854"/>
          </a:xfrm>
          <a:prstGeom prst="rect">
            <a:avLst/>
          </a:prstGeom>
          <a:noFill/>
        </p:spPr>
        <p:txBody>
          <a:bodyPr wrap="square">
            <a:spAutoFit/>
          </a:bodyPr>
          <a:lstStyle/>
          <a:p>
            <a:pPr>
              <a:lnSpc>
                <a:spcPct val="150000"/>
              </a:lnSpc>
            </a:pPr>
            <a:r>
              <a:rPr lang="en-US" dirty="0"/>
              <a:t># We define a function called '</a:t>
            </a:r>
            <a:r>
              <a:rPr lang="en-US" dirty="0" err="1"/>
              <a:t>train_model</a:t>
            </a:r>
            <a:r>
              <a:rPr lang="en-US" dirty="0"/>
              <a:t>' that will handle the training of our neural network.</a:t>
            </a:r>
          </a:p>
          <a:p>
            <a:pPr>
              <a:lnSpc>
                <a:spcPct val="150000"/>
              </a:lnSpc>
            </a:pPr>
            <a:r>
              <a:rPr lang="en-US" dirty="0"/>
              <a:t>def </a:t>
            </a:r>
            <a:r>
              <a:rPr lang="en-US" dirty="0" err="1">
                <a:highlight>
                  <a:srgbClr val="FFFF00"/>
                </a:highlight>
              </a:rPr>
              <a:t>train_model</a:t>
            </a:r>
            <a:r>
              <a:rPr lang="en-US" dirty="0">
                <a:highlight>
                  <a:srgbClr val="FFFF00"/>
                </a:highlight>
              </a:rPr>
              <a:t>():</a:t>
            </a:r>
          </a:p>
          <a:p>
            <a:pPr>
              <a:lnSpc>
                <a:spcPct val="150000"/>
              </a:lnSpc>
            </a:pPr>
            <a:r>
              <a:rPr lang="en-US" dirty="0"/>
              <a:t>    """</a:t>
            </a:r>
          </a:p>
          <a:p>
            <a:pPr>
              <a:lnSpc>
                <a:spcPct val="150000"/>
              </a:lnSpc>
            </a:pPr>
            <a:r>
              <a:rPr lang="en-US" dirty="0"/>
              <a:t>    This function trains a simple neural network on some </a:t>
            </a:r>
            <a:r>
              <a:rPr lang="en-US" dirty="0">
                <a:highlight>
                  <a:srgbClr val="00FF00"/>
                </a:highlight>
              </a:rPr>
              <a:t>predefined data</a:t>
            </a:r>
            <a:r>
              <a:rPr lang="en-US" dirty="0"/>
              <a:t>.</a:t>
            </a:r>
          </a:p>
          <a:p>
            <a:pPr>
              <a:lnSpc>
                <a:spcPct val="150000"/>
              </a:lnSpc>
            </a:pPr>
            <a:r>
              <a:rPr lang="en-US" dirty="0"/>
              <a:t>    """</a:t>
            </a:r>
          </a:p>
          <a:p>
            <a:pPr>
              <a:lnSpc>
                <a:spcPct val="150000"/>
              </a:lnSpc>
            </a:pPr>
            <a:endParaRPr lang="en-US" dirty="0"/>
          </a:p>
          <a:p>
            <a:pPr>
              <a:lnSpc>
                <a:spcPct val="150000"/>
              </a:lnSpc>
            </a:pPr>
            <a:r>
              <a:rPr lang="en-US" dirty="0"/>
              <a:t>    # We have some example training data. Each item in this list represents the average</a:t>
            </a:r>
          </a:p>
          <a:p>
            <a:pPr>
              <a:lnSpc>
                <a:spcPct val="150000"/>
              </a:lnSpc>
            </a:pPr>
            <a:r>
              <a:rPr lang="en-US" dirty="0"/>
              <a:t>    # color (in RGB) of some objects our robot might see. The colors are in the format [</a:t>
            </a:r>
            <a:r>
              <a:rPr lang="en-US" b="1" dirty="0"/>
              <a:t>R, G, B</a:t>
            </a:r>
            <a:r>
              <a:rPr lang="en-US" dirty="0"/>
              <a:t>].</a:t>
            </a:r>
          </a:p>
          <a:p>
            <a:pPr>
              <a:lnSpc>
                <a:spcPct val="150000"/>
              </a:lnSpc>
            </a:pPr>
            <a:r>
              <a:rPr lang="en-US" dirty="0"/>
              <a:t>    # The "/ </a:t>
            </a:r>
            <a:r>
              <a:rPr lang="en-US" b="1" dirty="0">
                <a:effectLst>
                  <a:outerShdw blurRad="38100" dist="38100" dir="2700000" algn="tl">
                    <a:srgbClr val="000000">
                      <a:alpha val="43137"/>
                    </a:srgbClr>
                  </a:outerShdw>
                </a:effectLst>
              </a:rPr>
              <a:t>255.0</a:t>
            </a:r>
            <a:r>
              <a:rPr lang="en-US" dirty="0"/>
              <a:t>" part is </a:t>
            </a:r>
            <a:r>
              <a:rPr lang="en-US" dirty="0">
                <a:highlight>
                  <a:srgbClr val="FFFF00"/>
                </a:highlight>
              </a:rPr>
              <a:t>to normalize these values</a:t>
            </a:r>
            <a:r>
              <a:rPr lang="en-US" dirty="0"/>
              <a:t>, so they are </a:t>
            </a:r>
            <a:r>
              <a:rPr lang="en-US" b="1" dirty="0">
                <a:solidFill>
                  <a:srgbClr val="FF0000"/>
                </a:solidFill>
              </a:rPr>
              <a:t>between 0 and 1</a:t>
            </a:r>
            <a:r>
              <a:rPr lang="en-US" dirty="0"/>
              <a:t>, which is</a:t>
            </a:r>
          </a:p>
          <a:p>
            <a:pPr>
              <a:lnSpc>
                <a:spcPct val="150000"/>
              </a:lnSpc>
            </a:pPr>
            <a:r>
              <a:rPr lang="en-US" dirty="0"/>
              <a:t>    # a format neural networks work well with.</a:t>
            </a:r>
          </a:p>
          <a:p>
            <a:pPr>
              <a:lnSpc>
                <a:spcPct val="150000"/>
              </a:lnSpc>
            </a:pPr>
            <a:r>
              <a:rPr lang="en-US" dirty="0"/>
              <a:t>   </a:t>
            </a:r>
            <a:r>
              <a:rPr lang="en-US" b="1" dirty="0"/>
              <a:t> </a:t>
            </a:r>
            <a:r>
              <a:rPr lang="en-US" b="1" dirty="0" err="1">
                <a:highlight>
                  <a:srgbClr val="00FFFF"/>
                </a:highlight>
              </a:rPr>
              <a:t>X_train</a:t>
            </a:r>
            <a:r>
              <a:rPr lang="en-US" b="1" dirty="0">
                <a:highlight>
                  <a:srgbClr val="00FFFF"/>
                </a:highlight>
              </a:rPr>
              <a:t> </a:t>
            </a:r>
            <a:r>
              <a:rPr lang="en-US" dirty="0">
                <a:highlight>
                  <a:srgbClr val="00FFFF"/>
                </a:highlight>
              </a:rPr>
              <a:t>= </a:t>
            </a:r>
            <a:r>
              <a:rPr lang="en-US" dirty="0" err="1">
                <a:highlight>
                  <a:srgbClr val="00FFFF"/>
                </a:highlight>
              </a:rPr>
              <a:t>np.array</a:t>
            </a:r>
            <a:r>
              <a:rPr lang="en-US" dirty="0">
                <a:highlight>
                  <a:srgbClr val="00FFFF"/>
                </a:highlight>
              </a:rPr>
              <a:t>([[120, 40, 40], [40, 40, 120], [80, 110, 90]]) / 255.0</a:t>
            </a:r>
            <a:endParaRPr lang="en-CA" dirty="0">
              <a:highlight>
                <a:srgbClr val="00FFFF"/>
              </a:highlight>
            </a:endParaRPr>
          </a:p>
        </p:txBody>
      </p:sp>
    </p:spTree>
    <p:extLst>
      <p:ext uri="{BB962C8B-B14F-4D97-AF65-F5344CB8AC3E}">
        <p14:creationId xmlns:p14="http://schemas.microsoft.com/office/powerpoint/2010/main" val="18319589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E69932A-B380-0D33-2D6A-7DCB39AC2B55}"/>
              </a:ext>
            </a:extLst>
          </p:cNvPr>
          <p:cNvSpPr txBox="1"/>
          <p:nvPr/>
        </p:nvSpPr>
        <p:spPr>
          <a:xfrm>
            <a:off x="210841" y="1219723"/>
            <a:ext cx="11843336" cy="1200329"/>
          </a:xfrm>
          <a:prstGeom prst="rect">
            <a:avLst/>
          </a:prstGeom>
          <a:noFill/>
        </p:spPr>
        <p:txBody>
          <a:bodyPr wrap="square">
            <a:spAutoFit/>
          </a:bodyPr>
          <a:lstStyle/>
          <a:p>
            <a:r>
              <a:rPr lang="en-US" dirty="0"/>
              <a:t># The labels for our training data. These tell the network what </a:t>
            </a:r>
            <a:r>
              <a:rPr lang="en-US" b="1" dirty="0"/>
              <a:t>action to take for each color</a:t>
            </a:r>
            <a:r>
              <a:rPr lang="en-US" dirty="0"/>
              <a:t>:</a:t>
            </a:r>
          </a:p>
          <a:p>
            <a:r>
              <a:rPr lang="en-US" dirty="0"/>
              <a:t>    # </a:t>
            </a:r>
            <a:r>
              <a:rPr lang="en-US" dirty="0">
                <a:highlight>
                  <a:srgbClr val="FFFF00"/>
                </a:highlight>
              </a:rPr>
              <a:t>[1, 0, 0] means "Turn Right</a:t>
            </a:r>
            <a:r>
              <a:rPr lang="en-US" dirty="0"/>
              <a:t>" for the first color, </a:t>
            </a:r>
            <a:r>
              <a:rPr lang="en-US" dirty="0">
                <a:highlight>
                  <a:srgbClr val="FFFF00"/>
                </a:highlight>
              </a:rPr>
              <a:t>[0, 0, 1] means "Move Backward" </a:t>
            </a:r>
            <a:r>
              <a:rPr lang="en-US" dirty="0"/>
              <a:t>for the second color,</a:t>
            </a:r>
          </a:p>
          <a:p>
            <a:r>
              <a:rPr lang="en-US" dirty="0"/>
              <a:t>    # and </a:t>
            </a:r>
            <a:r>
              <a:rPr lang="en-US" dirty="0">
                <a:highlight>
                  <a:srgbClr val="FFFF00"/>
                </a:highlight>
              </a:rPr>
              <a:t>[0, 1, 0] means "Move Forward" </a:t>
            </a:r>
            <a:r>
              <a:rPr lang="en-US" dirty="0"/>
              <a:t>for the third color. This is called "one-hot encoding."</a:t>
            </a:r>
          </a:p>
          <a:p>
            <a:r>
              <a:rPr lang="en-US" dirty="0"/>
              <a:t>    </a:t>
            </a:r>
            <a:r>
              <a:rPr lang="en-US" dirty="0" err="1">
                <a:highlight>
                  <a:srgbClr val="00FFFF"/>
                </a:highlight>
              </a:rPr>
              <a:t>y_train</a:t>
            </a:r>
            <a:r>
              <a:rPr lang="en-US" dirty="0">
                <a:highlight>
                  <a:srgbClr val="00FFFF"/>
                </a:highlight>
              </a:rPr>
              <a:t> = </a:t>
            </a:r>
            <a:r>
              <a:rPr lang="en-US" dirty="0" err="1">
                <a:highlight>
                  <a:srgbClr val="00FFFF"/>
                </a:highlight>
              </a:rPr>
              <a:t>np.array</a:t>
            </a:r>
            <a:r>
              <a:rPr lang="en-US" dirty="0">
                <a:highlight>
                  <a:srgbClr val="00FFFF"/>
                </a:highlight>
              </a:rPr>
              <a:t>([[1, 0, 0], [0, 0, 1], [0, 1, 0]])</a:t>
            </a:r>
            <a:endParaRPr lang="en-CA" dirty="0">
              <a:highlight>
                <a:srgbClr val="00FFFF"/>
              </a:highlight>
            </a:endParaRPr>
          </a:p>
        </p:txBody>
      </p:sp>
      <p:sp>
        <p:nvSpPr>
          <p:cNvPr id="12" name="TextBox 11">
            <a:extLst>
              <a:ext uri="{FF2B5EF4-FFF2-40B4-BE49-F238E27FC236}">
                <a16:creationId xmlns:a16="http://schemas.microsoft.com/office/drawing/2014/main" id="{354BDD15-6DD4-36F4-695C-A95F1017DF73}"/>
              </a:ext>
            </a:extLst>
          </p:cNvPr>
          <p:cNvSpPr txBox="1"/>
          <p:nvPr/>
        </p:nvSpPr>
        <p:spPr>
          <a:xfrm>
            <a:off x="271870" y="2868288"/>
            <a:ext cx="11699219" cy="2031325"/>
          </a:xfrm>
          <a:prstGeom prst="rect">
            <a:avLst/>
          </a:prstGeom>
          <a:noFill/>
        </p:spPr>
        <p:txBody>
          <a:bodyPr wrap="square">
            <a:spAutoFit/>
          </a:bodyPr>
          <a:lstStyle/>
          <a:p>
            <a:r>
              <a:rPr lang="en-US" dirty="0"/>
              <a:t># </a:t>
            </a:r>
            <a:r>
              <a:rPr lang="en-US" b="1" dirty="0">
                <a:effectLst>
                  <a:outerShdw blurRad="38100" dist="38100" dir="2700000" algn="tl">
                    <a:srgbClr val="000000">
                      <a:alpha val="43137"/>
                    </a:srgbClr>
                  </a:outerShdw>
                </a:effectLst>
              </a:rPr>
              <a:t>Next, we define our neural network's structure. It's a simple one with one input layer,</a:t>
            </a:r>
          </a:p>
          <a:p>
            <a:r>
              <a:rPr lang="en-US" b="1" dirty="0">
                <a:effectLst>
                  <a:outerShdw blurRad="38100" dist="38100" dir="2700000" algn="tl">
                    <a:srgbClr val="000000">
                      <a:alpha val="43137"/>
                    </a:srgbClr>
                  </a:outerShdw>
                </a:effectLst>
              </a:rPr>
              <a:t>    # one hidden layer, and one output layer.</a:t>
            </a:r>
          </a:p>
          <a:p>
            <a:r>
              <a:rPr lang="en-US" dirty="0"/>
              <a:t>    model = Sequential([</a:t>
            </a:r>
          </a:p>
          <a:p>
            <a:r>
              <a:rPr lang="en-US" dirty="0"/>
              <a:t>        Dense(64, activation='</a:t>
            </a:r>
            <a:r>
              <a:rPr lang="en-US" dirty="0" err="1"/>
              <a:t>relu</a:t>
            </a:r>
            <a:r>
              <a:rPr lang="en-US" dirty="0"/>
              <a:t>', </a:t>
            </a:r>
            <a:r>
              <a:rPr lang="en-US" dirty="0" err="1"/>
              <a:t>input_dim</a:t>
            </a:r>
            <a:r>
              <a:rPr lang="en-US" dirty="0"/>
              <a:t>=3),  # The input layer has 3 neurons (for R, G, B), and uses </a:t>
            </a:r>
            <a:r>
              <a:rPr lang="en-US" dirty="0" err="1"/>
              <a:t>ReLU</a:t>
            </a:r>
            <a:r>
              <a:rPr lang="en-US" dirty="0"/>
              <a:t> activation.</a:t>
            </a:r>
          </a:p>
          <a:p>
            <a:r>
              <a:rPr lang="en-US" dirty="0"/>
              <a:t>        Dense(64, activation='</a:t>
            </a:r>
            <a:r>
              <a:rPr lang="en-US" dirty="0" err="1"/>
              <a:t>relu</a:t>
            </a:r>
            <a:r>
              <a:rPr lang="en-US" dirty="0"/>
              <a:t>'),              # The hidden layer also has 64 neurons and uses </a:t>
            </a:r>
            <a:r>
              <a:rPr lang="en-US" dirty="0" err="1"/>
              <a:t>ReLU</a:t>
            </a:r>
            <a:r>
              <a:rPr lang="en-US" dirty="0"/>
              <a:t> activation.</a:t>
            </a:r>
          </a:p>
          <a:p>
            <a:r>
              <a:rPr lang="en-US" dirty="0"/>
              <a:t>        Dense(3, activation='</a:t>
            </a:r>
            <a:r>
              <a:rPr lang="en-US" dirty="0" err="1"/>
              <a:t>softmax</a:t>
            </a:r>
            <a:r>
              <a:rPr lang="en-US" dirty="0"/>
              <a:t>')             # The output layer has 3 neurons (for our actions) and uses </a:t>
            </a:r>
            <a:r>
              <a:rPr lang="en-US" dirty="0" err="1"/>
              <a:t>softmax</a:t>
            </a:r>
            <a:r>
              <a:rPr lang="en-US" dirty="0"/>
              <a:t> activation.</a:t>
            </a:r>
          </a:p>
          <a:p>
            <a:r>
              <a:rPr lang="en-US" dirty="0"/>
              <a:t>    ])</a:t>
            </a:r>
            <a:endParaRPr lang="en-CA" dirty="0"/>
          </a:p>
        </p:txBody>
      </p:sp>
    </p:spTree>
    <p:extLst>
      <p:ext uri="{BB962C8B-B14F-4D97-AF65-F5344CB8AC3E}">
        <p14:creationId xmlns:p14="http://schemas.microsoft.com/office/powerpoint/2010/main" val="40057507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3CB2FBA9-46BB-309F-114D-DBA08AB116CD}"/>
              </a:ext>
            </a:extLst>
          </p:cNvPr>
          <p:cNvSpPr txBox="1"/>
          <p:nvPr/>
        </p:nvSpPr>
        <p:spPr>
          <a:xfrm>
            <a:off x="210841" y="1206578"/>
            <a:ext cx="11843336" cy="2308324"/>
          </a:xfrm>
          <a:prstGeom prst="rect">
            <a:avLst/>
          </a:prstGeom>
          <a:noFill/>
        </p:spPr>
        <p:txBody>
          <a:bodyPr wrap="square">
            <a:spAutoFit/>
          </a:bodyPr>
          <a:lstStyle/>
          <a:p>
            <a:r>
              <a:rPr lang="en-CA" dirty="0"/>
              <a:t># Now we compile our model. This step configures the model for training.</a:t>
            </a:r>
          </a:p>
          <a:p>
            <a:r>
              <a:rPr lang="en-CA" dirty="0">
                <a:highlight>
                  <a:srgbClr val="00FFFF"/>
                </a:highlight>
              </a:rPr>
              <a:t>    </a:t>
            </a:r>
            <a:r>
              <a:rPr lang="en-CA" dirty="0" err="1">
                <a:highlight>
                  <a:srgbClr val="00FFFF"/>
                </a:highlight>
              </a:rPr>
              <a:t>model.compile</a:t>
            </a:r>
            <a:r>
              <a:rPr lang="en-CA" dirty="0">
                <a:highlight>
                  <a:srgbClr val="00FFFF"/>
                </a:highlight>
              </a:rPr>
              <a:t>(optimizer='</a:t>
            </a:r>
            <a:r>
              <a:rPr lang="en-CA" dirty="0" err="1">
                <a:highlight>
                  <a:srgbClr val="00FFFF"/>
                </a:highlight>
              </a:rPr>
              <a:t>adam</a:t>
            </a:r>
            <a:r>
              <a:rPr lang="en-CA" dirty="0">
                <a:highlight>
                  <a:srgbClr val="00FFFF"/>
                </a:highlight>
              </a:rPr>
              <a:t>',               # The Adam optimizer is a popular choice.</a:t>
            </a:r>
          </a:p>
          <a:p>
            <a:r>
              <a:rPr lang="en-CA" dirty="0">
                <a:highlight>
                  <a:srgbClr val="00FFFF"/>
                </a:highlight>
              </a:rPr>
              <a:t>                  loss='</a:t>
            </a:r>
            <a:r>
              <a:rPr lang="en-CA" dirty="0" err="1">
                <a:highlight>
                  <a:srgbClr val="00FFFF"/>
                </a:highlight>
              </a:rPr>
              <a:t>categorical_crossentropy</a:t>
            </a:r>
            <a:r>
              <a:rPr lang="en-CA" dirty="0">
                <a:highlight>
                  <a:srgbClr val="00FFFF"/>
                </a:highlight>
              </a:rPr>
              <a:t>',# This loss function is good for classification tasks like ours.</a:t>
            </a:r>
          </a:p>
          <a:p>
            <a:r>
              <a:rPr lang="en-CA" dirty="0">
                <a:highlight>
                  <a:srgbClr val="00FFFF"/>
                </a:highlight>
              </a:rPr>
              <a:t>                  metrics=['accuracy'])          # We'll track accuracy during training.</a:t>
            </a:r>
          </a:p>
          <a:p>
            <a:endParaRPr lang="en-CA" dirty="0"/>
          </a:p>
          <a:p>
            <a:r>
              <a:rPr lang="en-CA" dirty="0"/>
              <a:t>    # </a:t>
            </a:r>
            <a:r>
              <a:rPr lang="en-CA" b="1" dirty="0">
                <a:solidFill>
                  <a:srgbClr val="FF0000"/>
                </a:solidFill>
              </a:rPr>
              <a:t>We train (fit) our model on our dataset. We do this for 100 "epochs," which means</a:t>
            </a:r>
          </a:p>
          <a:p>
            <a:r>
              <a:rPr lang="en-CA" b="1" dirty="0">
                <a:solidFill>
                  <a:srgbClr val="FF0000"/>
                </a:solidFill>
              </a:rPr>
              <a:t>    # the model will see the entire dataset 100 times. We don't print out progress (verbose=0).</a:t>
            </a:r>
          </a:p>
          <a:p>
            <a:r>
              <a:rPr lang="en-CA" dirty="0"/>
              <a:t>    </a:t>
            </a:r>
            <a:r>
              <a:rPr lang="en-CA" dirty="0" err="1">
                <a:highlight>
                  <a:srgbClr val="00FFFF"/>
                </a:highlight>
              </a:rPr>
              <a:t>model.fit</a:t>
            </a:r>
            <a:r>
              <a:rPr lang="en-CA" dirty="0">
                <a:highlight>
                  <a:srgbClr val="00FFFF"/>
                </a:highlight>
              </a:rPr>
              <a:t>(</a:t>
            </a:r>
            <a:r>
              <a:rPr lang="en-CA" dirty="0" err="1">
                <a:highlight>
                  <a:srgbClr val="00FFFF"/>
                </a:highlight>
              </a:rPr>
              <a:t>X_train</a:t>
            </a:r>
            <a:r>
              <a:rPr lang="en-CA" dirty="0">
                <a:highlight>
                  <a:srgbClr val="00FFFF"/>
                </a:highlight>
              </a:rPr>
              <a:t>, </a:t>
            </a:r>
            <a:r>
              <a:rPr lang="en-CA" dirty="0" err="1">
                <a:highlight>
                  <a:srgbClr val="00FFFF"/>
                </a:highlight>
              </a:rPr>
              <a:t>y_train</a:t>
            </a:r>
            <a:r>
              <a:rPr lang="en-CA" dirty="0">
                <a:highlight>
                  <a:srgbClr val="00FFFF"/>
                </a:highlight>
              </a:rPr>
              <a:t>, epochs=100, verbose=0)</a:t>
            </a:r>
          </a:p>
        </p:txBody>
      </p:sp>
      <p:sp>
        <p:nvSpPr>
          <p:cNvPr id="10" name="TextBox 9">
            <a:extLst>
              <a:ext uri="{FF2B5EF4-FFF2-40B4-BE49-F238E27FC236}">
                <a16:creationId xmlns:a16="http://schemas.microsoft.com/office/drawing/2014/main" id="{CB9A992F-D27B-E95C-CE85-D5B7C77DC704}"/>
              </a:ext>
            </a:extLst>
          </p:cNvPr>
          <p:cNvSpPr txBox="1"/>
          <p:nvPr/>
        </p:nvSpPr>
        <p:spPr>
          <a:xfrm>
            <a:off x="271871" y="4047337"/>
            <a:ext cx="11145546" cy="923330"/>
          </a:xfrm>
          <a:prstGeom prst="rect">
            <a:avLst/>
          </a:prstGeom>
          <a:noFill/>
        </p:spPr>
        <p:txBody>
          <a:bodyPr wrap="square">
            <a:spAutoFit/>
          </a:bodyPr>
          <a:lstStyle/>
          <a:p>
            <a:r>
              <a:rPr lang="en-US" dirty="0"/>
              <a:t># After training, we </a:t>
            </a:r>
            <a:r>
              <a:rPr lang="en-US" b="1" dirty="0">
                <a:effectLst>
                  <a:outerShdw blurRad="38100" dist="38100" dir="2700000" algn="tl">
                    <a:srgbClr val="000000">
                      <a:alpha val="43137"/>
                    </a:srgbClr>
                  </a:outerShdw>
                </a:effectLst>
              </a:rPr>
              <a:t>save our model </a:t>
            </a:r>
            <a:r>
              <a:rPr lang="en-US" dirty="0"/>
              <a:t>to a file so we can use it later without having</a:t>
            </a:r>
          </a:p>
          <a:p>
            <a:r>
              <a:rPr lang="en-US" dirty="0"/>
              <a:t>    # to retrain it every time we start our </a:t>
            </a:r>
            <a:r>
              <a:rPr lang="en-US" dirty="0" err="1"/>
              <a:t>Webots</a:t>
            </a:r>
            <a:r>
              <a:rPr lang="en-US" dirty="0"/>
              <a:t> simulation.</a:t>
            </a:r>
          </a:p>
          <a:p>
            <a:r>
              <a:rPr lang="en-US" dirty="0"/>
              <a:t>    </a:t>
            </a:r>
            <a:r>
              <a:rPr lang="en-US" dirty="0" err="1">
                <a:highlight>
                  <a:srgbClr val="00FFFF"/>
                </a:highlight>
              </a:rPr>
              <a:t>model.save</a:t>
            </a:r>
            <a:r>
              <a:rPr lang="en-US" dirty="0">
                <a:highlight>
                  <a:srgbClr val="00FFFF"/>
                </a:highlight>
              </a:rPr>
              <a:t>('my_model.h5')</a:t>
            </a:r>
            <a:endParaRPr lang="en-CA" dirty="0">
              <a:highlight>
                <a:srgbClr val="00FFFF"/>
              </a:highlight>
            </a:endParaRPr>
          </a:p>
        </p:txBody>
      </p:sp>
    </p:spTree>
    <p:extLst>
      <p:ext uri="{BB962C8B-B14F-4D97-AF65-F5344CB8AC3E}">
        <p14:creationId xmlns:p14="http://schemas.microsoft.com/office/powerpoint/2010/main" val="81549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59E2E6A9-F5A4-D441-9126-BEE761002569}"/>
              </a:ext>
            </a:extLst>
          </p:cNvPr>
          <p:cNvSpPr txBox="1"/>
          <p:nvPr/>
        </p:nvSpPr>
        <p:spPr>
          <a:xfrm>
            <a:off x="1465487" y="409910"/>
            <a:ext cx="10588690" cy="646331"/>
          </a:xfrm>
          <a:prstGeom prst="rect">
            <a:avLst/>
          </a:prstGeom>
          <a:noFill/>
        </p:spPr>
        <p:txBody>
          <a:bodyPr wrap="square">
            <a:spAutoFit/>
          </a:bodyPr>
          <a:lstStyle/>
          <a:p>
            <a:r>
              <a:rPr lang="en-US" b="0" i="0" dirty="0">
                <a:solidFill>
                  <a:srgbClr val="0D0D0D"/>
                </a:solidFill>
                <a:effectLst/>
                <a:latin typeface="Söhne"/>
              </a:rPr>
              <a:t>Focus on the integration of the trained model with the </a:t>
            </a:r>
            <a:r>
              <a:rPr lang="en-US" b="0" i="0" dirty="0" err="1">
                <a:solidFill>
                  <a:srgbClr val="0D0D0D"/>
                </a:solidFill>
                <a:effectLst/>
                <a:latin typeface="Söhne"/>
              </a:rPr>
              <a:t>Webots</a:t>
            </a:r>
            <a:r>
              <a:rPr lang="en-US" b="0" i="0" dirty="0">
                <a:solidFill>
                  <a:srgbClr val="0D0D0D"/>
                </a:solidFill>
                <a:effectLst/>
                <a:latin typeface="Söhne"/>
              </a:rPr>
              <a:t> robot for making decisions based on the robot's camera input. </a:t>
            </a:r>
            <a:endParaRPr lang="en-CA" dirty="0"/>
          </a:p>
        </p:txBody>
      </p:sp>
      <p:sp>
        <p:nvSpPr>
          <p:cNvPr id="10" name="TextBox 9">
            <a:extLst>
              <a:ext uri="{FF2B5EF4-FFF2-40B4-BE49-F238E27FC236}">
                <a16:creationId xmlns:a16="http://schemas.microsoft.com/office/drawing/2014/main" id="{264CA86B-FD23-C725-1875-ACFDE03CB00F}"/>
              </a:ext>
            </a:extLst>
          </p:cNvPr>
          <p:cNvSpPr txBox="1"/>
          <p:nvPr/>
        </p:nvSpPr>
        <p:spPr>
          <a:xfrm>
            <a:off x="137823" y="1475538"/>
            <a:ext cx="6237214" cy="369332"/>
          </a:xfrm>
          <a:prstGeom prst="rect">
            <a:avLst/>
          </a:prstGeom>
          <a:noFill/>
        </p:spPr>
        <p:txBody>
          <a:bodyPr wrap="square">
            <a:spAutoFit/>
          </a:bodyPr>
          <a:lstStyle/>
          <a:p>
            <a:pPr algn="l"/>
            <a:r>
              <a:rPr lang="en-US" b="1" i="0" dirty="0">
                <a:solidFill>
                  <a:srgbClr val="0D0D0D"/>
                </a:solidFill>
                <a:effectLst/>
                <a:latin typeface="Söhne"/>
              </a:rPr>
              <a:t>Step 1: Initialize the </a:t>
            </a:r>
            <a:r>
              <a:rPr lang="en-US" b="1" i="0" dirty="0" err="1">
                <a:solidFill>
                  <a:srgbClr val="0D0D0D"/>
                </a:solidFill>
                <a:effectLst/>
                <a:latin typeface="Söhne"/>
              </a:rPr>
              <a:t>Webots</a:t>
            </a:r>
            <a:r>
              <a:rPr lang="en-US" b="1" i="0" dirty="0">
                <a:solidFill>
                  <a:srgbClr val="0D0D0D"/>
                </a:solidFill>
                <a:effectLst/>
                <a:latin typeface="Söhne"/>
              </a:rPr>
              <a:t> Robot</a:t>
            </a:r>
          </a:p>
        </p:txBody>
      </p:sp>
      <p:sp>
        <p:nvSpPr>
          <p:cNvPr id="12" name="TextBox 11">
            <a:extLst>
              <a:ext uri="{FF2B5EF4-FFF2-40B4-BE49-F238E27FC236}">
                <a16:creationId xmlns:a16="http://schemas.microsoft.com/office/drawing/2014/main" id="{09793A44-6E8E-C122-A932-844E132CD74B}"/>
              </a:ext>
            </a:extLst>
          </p:cNvPr>
          <p:cNvSpPr txBox="1"/>
          <p:nvPr/>
        </p:nvSpPr>
        <p:spPr>
          <a:xfrm>
            <a:off x="210840" y="1919997"/>
            <a:ext cx="11290465" cy="646331"/>
          </a:xfrm>
          <a:prstGeom prst="rect">
            <a:avLst/>
          </a:prstGeom>
          <a:noFill/>
        </p:spPr>
        <p:txBody>
          <a:bodyPr wrap="square">
            <a:spAutoFit/>
          </a:bodyPr>
          <a:lstStyle/>
          <a:p>
            <a:r>
              <a:rPr lang="en-US" dirty="0"/>
              <a:t># Create an instance of the Robot class. This is necessary to interact with the robot and its devices.</a:t>
            </a:r>
          </a:p>
          <a:p>
            <a:r>
              <a:rPr lang="en-US" dirty="0"/>
              <a:t>robot = Robot()</a:t>
            </a:r>
          </a:p>
        </p:txBody>
      </p:sp>
      <p:sp>
        <p:nvSpPr>
          <p:cNvPr id="14" name="TextBox 13">
            <a:extLst>
              <a:ext uri="{FF2B5EF4-FFF2-40B4-BE49-F238E27FC236}">
                <a16:creationId xmlns:a16="http://schemas.microsoft.com/office/drawing/2014/main" id="{A38EAED3-9C10-7386-3FCA-BF32C739C214}"/>
              </a:ext>
            </a:extLst>
          </p:cNvPr>
          <p:cNvSpPr txBox="1"/>
          <p:nvPr/>
        </p:nvSpPr>
        <p:spPr>
          <a:xfrm>
            <a:off x="137823" y="2889817"/>
            <a:ext cx="6237214" cy="369332"/>
          </a:xfrm>
          <a:prstGeom prst="rect">
            <a:avLst/>
          </a:prstGeom>
          <a:noFill/>
        </p:spPr>
        <p:txBody>
          <a:bodyPr wrap="square">
            <a:spAutoFit/>
          </a:bodyPr>
          <a:lstStyle/>
          <a:p>
            <a:pPr algn="l"/>
            <a:r>
              <a:rPr lang="en-US" b="1" i="0" dirty="0">
                <a:solidFill>
                  <a:srgbClr val="0D0D0D"/>
                </a:solidFill>
                <a:effectLst/>
                <a:latin typeface="Söhne"/>
              </a:rPr>
              <a:t>Step 2: Check for an Existing Model</a:t>
            </a:r>
          </a:p>
        </p:txBody>
      </p:sp>
      <p:sp>
        <p:nvSpPr>
          <p:cNvPr id="16" name="TextBox 15">
            <a:extLst>
              <a:ext uri="{FF2B5EF4-FFF2-40B4-BE49-F238E27FC236}">
                <a16:creationId xmlns:a16="http://schemas.microsoft.com/office/drawing/2014/main" id="{E557A23D-33B7-4A45-6011-2253794EDD63}"/>
              </a:ext>
            </a:extLst>
          </p:cNvPr>
          <p:cNvSpPr txBox="1"/>
          <p:nvPr/>
        </p:nvSpPr>
        <p:spPr>
          <a:xfrm>
            <a:off x="210840" y="3326823"/>
            <a:ext cx="11743472" cy="1477328"/>
          </a:xfrm>
          <a:prstGeom prst="rect">
            <a:avLst/>
          </a:prstGeom>
          <a:noFill/>
        </p:spPr>
        <p:txBody>
          <a:bodyPr wrap="square">
            <a:spAutoFit/>
          </a:bodyPr>
          <a:lstStyle/>
          <a:p>
            <a:r>
              <a:rPr lang="en-CA" dirty="0"/>
              <a:t># Before we use the neural network, we check if we've already trained and saved it.</a:t>
            </a:r>
          </a:p>
          <a:p>
            <a:r>
              <a:rPr lang="en-CA" dirty="0"/>
              <a:t># This is to avoid retraining the network every time we start the simulation, saving time and resources.</a:t>
            </a:r>
          </a:p>
          <a:p>
            <a:r>
              <a:rPr lang="en-CA" dirty="0"/>
              <a:t>if not </a:t>
            </a:r>
            <a:r>
              <a:rPr lang="en-CA" dirty="0" err="1"/>
              <a:t>os.path.exists</a:t>
            </a:r>
            <a:r>
              <a:rPr lang="en-CA" dirty="0"/>
              <a:t>('my_model.h5'):</a:t>
            </a:r>
          </a:p>
          <a:p>
            <a:r>
              <a:rPr lang="en-CA" dirty="0"/>
              <a:t>    # If the model doesn't exist, we call the function `</a:t>
            </a:r>
            <a:r>
              <a:rPr lang="en-CA" dirty="0" err="1"/>
              <a:t>train_model</a:t>
            </a:r>
            <a:r>
              <a:rPr lang="en-CA" dirty="0"/>
              <a:t>()` to train and save our model.</a:t>
            </a:r>
          </a:p>
          <a:p>
            <a:r>
              <a:rPr lang="en-CA" dirty="0"/>
              <a:t>    </a:t>
            </a:r>
            <a:r>
              <a:rPr lang="en-CA" dirty="0" err="1"/>
              <a:t>train_model</a:t>
            </a:r>
            <a:r>
              <a:rPr lang="en-CA" dirty="0"/>
              <a:t>()</a:t>
            </a:r>
          </a:p>
        </p:txBody>
      </p:sp>
    </p:spTree>
    <p:extLst>
      <p:ext uri="{BB962C8B-B14F-4D97-AF65-F5344CB8AC3E}">
        <p14:creationId xmlns:p14="http://schemas.microsoft.com/office/powerpoint/2010/main" val="3355623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5730E1D-B969-B135-B8A5-181C58466433}"/>
              </a:ext>
            </a:extLst>
          </p:cNvPr>
          <p:cNvSpPr txBox="1"/>
          <p:nvPr/>
        </p:nvSpPr>
        <p:spPr>
          <a:xfrm>
            <a:off x="137823" y="1237149"/>
            <a:ext cx="6237214" cy="369332"/>
          </a:xfrm>
          <a:prstGeom prst="rect">
            <a:avLst/>
          </a:prstGeom>
          <a:noFill/>
        </p:spPr>
        <p:txBody>
          <a:bodyPr wrap="square">
            <a:spAutoFit/>
          </a:bodyPr>
          <a:lstStyle/>
          <a:p>
            <a:pPr algn="l"/>
            <a:r>
              <a:rPr lang="en-US" b="1" i="0" dirty="0">
                <a:solidFill>
                  <a:srgbClr val="0D0D0D"/>
                </a:solidFill>
                <a:effectLst/>
                <a:latin typeface="Söhne"/>
              </a:rPr>
              <a:t>Step 3: Load the Trained Model</a:t>
            </a:r>
          </a:p>
        </p:txBody>
      </p:sp>
      <p:sp>
        <p:nvSpPr>
          <p:cNvPr id="10" name="TextBox 9">
            <a:extLst>
              <a:ext uri="{FF2B5EF4-FFF2-40B4-BE49-F238E27FC236}">
                <a16:creationId xmlns:a16="http://schemas.microsoft.com/office/drawing/2014/main" id="{47D4A0B5-A262-945A-22A7-20C841F94F31}"/>
              </a:ext>
            </a:extLst>
          </p:cNvPr>
          <p:cNvSpPr txBox="1"/>
          <p:nvPr/>
        </p:nvSpPr>
        <p:spPr>
          <a:xfrm>
            <a:off x="210841" y="1740899"/>
            <a:ext cx="11449856" cy="923330"/>
          </a:xfrm>
          <a:prstGeom prst="rect">
            <a:avLst/>
          </a:prstGeom>
          <a:noFill/>
        </p:spPr>
        <p:txBody>
          <a:bodyPr wrap="square">
            <a:spAutoFit/>
          </a:bodyPr>
          <a:lstStyle/>
          <a:p>
            <a:r>
              <a:rPr lang="en-CA" dirty="0"/>
              <a:t># Once we have our model (either by just training it or because it was already saved), we load it.</a:t>
            </a:r>
          </a:p>
          <a:p>
            <a:r>
              <a:rPr lang="en-CA" dirty="0"/>
              <a:t># This model will be used to make decisions based on the robot's camera input.</a:t>
            </a:r>
          </a:p>
          <a:p>
            <a:r>
              <a:rPr lang="en-CA" dirty="0">
                <a:highlight>
                  <a:srgbClr val="00FFFF"/>
                </a:highlight>
              </a:rPr>
              <a:t>model = </a:t>
            </a:r>
            <a:r>
              <a:rPr lang="en-CA" dirty="0" err="1">
                <a:highlight>
                  <a:srgbClr val="00FFFF"/>
                </a:highlight>
              </a:rPr>
              <a:t>load_model</a:t>
            </a:r>
            <a:r>
              <a:rPr lang="en-CA" dirty="0">
                <a:highlight>
                  <a:srgbClr val="00FFFF"/>
                </a:highlight>
              </a:rPr>
              <a:t>('my_model.h5')</a:t>
            </a:r>
          </a:p>
        </p:txBody>
      </p:sp>
    </p:spTree>
    <p:extLst>
      <p:ext uri="{BB962C8B-B14F-4D97-AF65-F5344CB8AC3E}">
        <p14:creationId xmlns:p14="http://schemas.microsoft.com/office/powerpoint/2010/main" val="28301056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1978280D-1899-CE18-96C0-C484E43386ED}"/>
              </a:ext>
            </a:extLst>
          </p:cNvPr>
          <p:cNvSpPr txBox="1"/>
          <p:nvPr/>
        </p:nvSpPr>
        <p:spPr>
          <a:xfrm>
            <a:off x="1357370" y="515627"/>
            <a:ext cx="6237214" cy="369332"/>
          </a:xfrm>
          <a:prstGeom prst="rect">
            <a:avLst/>
          </a:prstGeom>
          <a:noFill/>
        </p:spPr>
        <p:txBody>
          <a:bodyPr wrap="square">
            <a:spAutoFit/>
          </a:bodyPr>
          <a:lstStyle/>
          <a:p>
            <a:pPr algn="l"/>
            <a:r>
              <a:rPr lang="en-US" b="1" i="0" dirty="0">
                <a:solidFill>
                  <a:srgbClr val="0D0D0D"/>
                </a:solidFill>
                <a:effectLst/>
                <a:latin typeface="Söhne"/>
              </a:rPr>
              <a:t>Step 4: Initialize Camera and Motors</a:t>
            </a:r>
          </a:p>
        </p:txBody>
      </p:sp>
      <p:sp>
        <p:nvSpPr>
          <p:cNvPr id="10" name="TextBox 9">
            <a:extLst>
              <a:ext uri="{FF2B5EF4-FFF2-40B4-BE49-F238E27FC236}">
                <a16:creationId xmlns:a16="http://schemas.microsoft.com/office/drawing/2014/main" id="{58FC157E-DDDA-209F-330F-61B4BA917CBB}"/>
              </a:ext>
            </a:extLst>
          </p:cNvPr>
          <p:cNvSpPr txBox="1"/>
          <p:nvPr/>
        </p:nvSpPr>
        <p:spPr>
          <a:xfrm>
            <a:off x="210841" y="1206578"/>
            <a:ext cx="11709288" cy="4247317"/>
          </a:xfrm>
          <a:prstGeom prst="rect">
            <a:avLst/>
          </a:prstGeom>
          <a:noFill/>
        </p:spPr>
        <p:txBody>
          <a:bodyPr wrap="square">
            <a:spAutoFit/>
          </a:bodyPr>
          <a:lstStyle/>
          <a:p>
            <a:r>
              <a:rPr lang="en-CA" dirty="0"/>
              <a:t># To make decisions based on what the robot "sees," we need to initialize and enable the camera.</a:t>
            </a:r>
          </a:p>
          <a:p>
            <a:r>
              <a:rPr lang="en-CA" dirty="0"/>
              <a:t>camera = </a:t>
            </a:r>
            <a:r>
              <a:rPr lang="en-CA" dirty="0" err="1"/>
              <a:t>robot.getDevice</a:t>
            </a:r>
            <a:r>
              <a:rPr lang="en-CA" dirty="0"/>
              <a:t>('camera')</a:t>
            </a:r>
          </a:p>
          <a:p>
            <a:r>
              <a:rPr lang="en-CA" dirty="0" err="1"/>
              <a:t>camera.enable</a:t>
            </a:r>
            <a:r>
              <a:rPr lang="en-CA" dirty="0"/>
              <a:t>(64)  # The camera is enabled with a time step of 64 milliseconds.</a:t>
            </a:r>
          </a:p>
          <a:p>
            <a:endParaRPr lang="en-CA" dirty="0"/>
          </a:p>
          <a:p>
            <a:r>
              <a:rPr lang="en-CA" dirty="0"/>
              <a:t># We also initialize the motors. These motors control the robot's wheels, allowing it to move.</a:t>
            </a:r>
          </a:p>
          <a:p>
            <a:r>
              <a:rPr lang="en-CA" dirty="0" err="1"/>
              <a:t>left_motor</a:t>
            </a:r>
            <a:r>
              <a:rPr lang="en-CA" dirty="0"/>
              <a:t> = </a:t>
            </a:r>
            <a:r>
              <a:rPr lang="en-CA" dirty="0" err="1"/>
              <a:t>robot.getDevice</a:t>
            </a:r>
            <a:r>
              <a:rPr lang="en-CA" dirty="0"/>
              <a:t>('left wheel motor')</a:t>
            </a:r>
          </a:p>
          <a:p>
            <a:r>
              <a:rPr lang="en-CA" dirty="0" err="1"/>
              <a:t>right_motor</a:t>
            </a:r>
            <a:r>
              <a:rPr lang="en-CA" dirty="0"/>
              <a:t> = </a:t>
            </a:r>
            <a:r>
              <a:rPr lang="en-CA" dirty="0" err="1"/>
              <a:t>robot.getDevice</a:t>
            </a:r>
            <a:r>
              <a:rPr lang="en-CA" dirty="0"/>
              <a:t>('right wheel motor')</a:t>
            </a:r>
          </a:p>
          <a:p>
            <a:endParaRPr lang="en-CA" dirty="0"/>
          </a:p>
          <a:p>
            <a:r>
              <a:rPr lang="en-CA" dirty="0"/>
              <a:t># To control the robot's movement through velocity, we set the motor position to infinity.</a:t>
            </a:r>
          </a:p>
          <a:p>
            <a:r>
              <a:rPr lang="en-CA" dirty="0" err="1"/>
              <a:t>left_motor.setPosition</a:t>
            </a:r>
            <a:r>
              <a:rPr lang="en-CA" dirty="0"/>
              <a:t>(float('inf'))</a:t>
            </a:r>
          </a:p>
          <a:p>
            <a:r>
              <a:rPr lang="en-CA" dirty="0" err="1"/>
              <a:t>right_motor.setPosition</a:t>
            </a:r>
            <a:r>
              <a:rPr lang="en-CA" dirty="0"/>
              <a:t>(float('inf'))</a:t>
            </a:r>
          </a:p>
          <a:p>
            <a:endParaRPr lang="en-CA" dirty="0"/>
          </a:p>
          <a:p>
            <a:r>
              <a:rPr lang="en-CA" dirty="0"/>
              <a:t># Initially, we don't want the robot to move, so we set the velocity of both motors to 0.</a:t>
            </a:r>
          </a:p>
          <a:p>
            <a:r>
              <a:rPr lang="en-CA" dirty="0" err="1"/>
              <a:t>left_motor.setVelocity</a:t>
            </a:r>
            <a:r>
              <a:rPr lang="en-CA" dirty="0"/>
              <a:t>(0)</a:t>
            </a:r>
          </a:p>
          <a:p>
            <a:r>
              <a:rPr lang="en-CA" dirty="0" err="1"/>
              <a:t>right_motor.setVelocity</a:t>
            </a:r>
            <a:r>
              <a:rPr lang="en-CA" dirty="0"/>
              <a:t>(0)</a:t>
            </a:r>
          </a:p>
        </p:txBody>
      </p:sp>
    </p:spTree>
    <p:extLst>
      <p:ext uri="{BB962C8B-B14F-4D97-AF65-F5344CB8AC3E}">
        <p14:creationId xmlns:p14="http://schemas.microsoft.com/office/powerpoint/2010/main" val="607482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956E7EAB-D22D-8C83-EBD7-D072C7C2E671}"/>
              </a:ext>
            </a:extLst>
          </p:cNvPr>
          <p:cNvSpPr txBox="1"/>
          <p:nvPr/>
        </p:nvSpPr>
        <p:spPr>
          <a:xfrm>
            <a:off x="1337232" y="7065"/>
            <a:ext cx="8505267" cy="369332"/>
          </a:xfrm>
          <a:prstGeom prst="rect">
            <a:avLst/>
          </a:prstGeom>
          <a:noFill/>
        </p:spPr>
        <p:txBody>
          <a:bodyPr wrap="square">
            <a:spAutoFit/>
          </a:bodyPr>
          <a:lstStyle/>
          <a:p>
            <a:pPr algn="l"/>
            <a:r>
              <a:rPr lang="en-US" b="1" i="0" dirty="0">
                <a:solidFill>
                  <a:srgbClr val="0D0D0D"/>
                </a:solidFill>
                <a:effectLst/>
                <a:latin typeface="Söhne"/>
              </a:rPr>
              <a:t>Step 5: Define a Function to Process Camera Images and Make Decisions</a:t>
            </a:r>
          </a:p>
        </p:txBody>
      </p:sp>
      <p:sp>
        <p:nvSpPr>
          <p:cNvPr id="10" name="TextBox 9">
            <a:extLst>
              <a:ext uri="{FF2B5EF4-FFF2-40B4-BE49-F238E27FC236}">
                <a16:creationId xmlns:a16="http://schemas.microsoft.com/office/drawing/2014/main" id="{9F9A7B8B-09D0-60CE-DB80-F9955F285EF5}"/>
              </a:ext>
            </a:extLst>
          </p:cNvPr>
          <p:cNvSpPr txBox="1"/>
          <p:nvPr/>
        </p:nvSpPr>
        <p:spPr>
          <a:xfrm>
            <a:off x="1390699" y="364067"/>
            <a:ext cx="11934906" cy="6463308"/>
          </a:xfrm>
          <a:prstGeom prst="rect">
            <a:avLst/>
          </a:prstGeom>
          <a:noFill/>
        </p:spPr>
        <p:txBody>
          <a:bodyPr wrap="square">
            <a:spAutoFit/>
          </a:bodyPr>
          <a:lstStyle/>
          <a:p>
            <a:r>
              <a:rPr lang="en-CA" dirty="0"/>
              <a:t>def </a:t>
            </a:r>
            <a:r>
              <a:rPr lang="en-CA" dirty="0" err="1"/>
              <a:t>process_image_and_decide</a:t>
            </a:r>
            <a:r>
              <a:rPr lang="en-CA" dirty="0"/>
              <a:t>():</a:t>
            </a:r>
          </a:p>
          <a:p>
            <a:r>
              <a:rPr lang="en-CA" dirty="0"/>
              <a:t>    """</a:t>
            </a:r>
          </a:p>
          <a:p>
            <a:r>
              <a:rPr lang="en-CA" dirty="0"/>
              <a:t>    This function grabs the current view from the robot's camera, processes it to</a:t>
            </a:r>
          </a:p>
          <a:p>
            <a:r>
              <a:rPr lang="en-CA" dirty="0"/>
              <a:t>    understand the colors it sees, and decides on an action based on those colors.</a:t>
            </a:r>
          </a:p>
          <a:p>
            <a:r>
              <a:rPr lang="en-CA" dirty="0"/>
              <a:t>    """</a:t>
            </a:r>
          </a:p>
          <a:p>
            <a:r>
              <a:rPr lang="en-CA" dirty="0"/>
              <a:t>    # We get the RGB array from the camera. This is a 3D array with dimensions corresponding to the width,</a:t>
            </a:r>
          </a:p>
          <a:p>
            <a:r>
              <a:rPr lang="en-CA" dirty="0"/>
              <a:t>    # height of the image, and the RGB color channels.</a:t>
            </a:r>
          </a:p>
          <a:p>
            <a:r>
              <a:rPr lang="en-CA" dirty="0"/>
              <a:t>    image = </a:t>
            </a:r>
            <a:r>
              <a:rPr lang="en-CA" dirty="0" err="1"/>
              <a:t>camera.getImageArray</a:t>
            </a:r>
            <a:r>
              <a:rPr lang="en-CA" dirty="0"/>
              <a:t>()</a:t>
            </a:r>
          </a:p>
          <a:p>
            <a:r>
              <a:rPr lang="en-CA" dirty="0"/>
              <a:t>    width = </a:t>
            </a:r>
            <a:r>
              <a:rPr lang="en-CA" dirty="0" err="1"/>
              <a:t>camera.getWidth</a:t>
            </a:r>
            <a:r>
              <a:rPr lang="en-CA" dirty="0"/>
              <a:t>()</a:t>
            </a:r>
          </a:p>
          <a:p>
            <a:r>
              <a:rPr lang="en-CA" dirty="0"/>
              <a:t>    height = </a:t>
            </a:r>
            <a:r>
              <a:rPr lang="en-CA" dirty="0" err="1"/>
              <a:t>camera.getHeight</a:t>
            </a:r>
            <a:r>
              <a:rPr lang="en-CA" dirty="0"/>
              <a:t>()</a:t>
            </a:r>
          </a:p>
          <a:p>
            <a:endParaRPr lang="en-CA" dirty="0"/>
          </a:p>
          <a:p>
            <a:r>
              <a:rPr lang="en-CA" dirty="0"/>
              <a:t>    # Calculate the average RGB values across the entire image.</a:t>
            </a:r>
          </a:p>
          <a:p>
            <a:r>
              <a:rPr lang="en-CA" dirty="0"/>
              <a:t>    </a:t>
            </a:r>
            <a:r>
              <a:rPr lang="en-CA" dirty="0" err="1"/>
              <a:t>avg_r</a:t>
            </a:r>
            <a:r>
              <a:rPr lang="en-CA" dirty="0"/>
              <a:t> = </a:t>
            </a:r>
            <a:r>
              <a:rPr lang="en-CA" dirty="0" err="1"/>
              <a:t>avg_g</a:t>
            </a:r>
            <a:r>
              <a:rPr lang="en-CA" dirty="0"/>
              <a:t> = </a:t>
            </a:r>
            <a:r>
              <a:rPr lang="en-CA" dirty="0" err="1"/>
              <a:t>avg_b</a:t>
            </a:r>
            <a:r>
              <a:rPr lang="en-CA" dirty="0"/>
              <a:t> = 0</a:t>
            </a:r>
          </a:p>
          <a:p>
            <a:r>
              <a:rPr lang="en-CA" dirty="0"/>
              <a:t>    for x in range(width):</a:t>
            </a:r>
          </a:p>
          <a:p>
            <a:r>
              <a:rPr lang="en-CA" dirty="0"/>
              <a:t>        for y in range(height):</a:t>
            </a:r>
          </a:p>
          <a:p>
            <a:r>
              <a:rPr lang="en-CA" dirty="0"/>
              <a:t>            </a:t>
            </a:r>
            <a:r>
              <a:rPr lang="en-CA" dirty="0" err="1"/>
              <a:t>avg_r</a:t>
            </a:r>
            <a:r>
              <a:rPr lang="en-CA" dirty="0"/>
              <a:t> += image[x][y][0]</a:t>
            </a:r>
          </a:p>
          <a:p>
            <a:r>
              <a:rPr lang="en-CA" dirty="0"/>
              <a:t>            </a:t>
            </a:r>
            <a:r>
              <a:rPr lang="en-CA" dirty="0" err="1"/>
              <a:t>avg_g</a:t>
            </a:r>
            <a:r>
              <a:rPr lang="en-CA" dirty="0"/>
              <a:t> += image[x][y][1]</a:t>
            </a:r>
          </a:p>
          <a:p>
            <a:r>
              <a:rPr lang="en-CA" dirty="0"/>
              <a:t>            </a:t>
            </a:r>
            <a:r>
              <a:rPr lang="en-CA" dirty="0" err="1"/>
              <a:t>avg_b</a:t>
            </a:r>
            <a:r>
              <a:rPr lang="en-CA" dirty="0"/>
              <a:t> += image[x][y][2]</a:t>
            </a:r>
          </a:p>
          <a:p>
            <a:r>
              <a:rPr lang="en-CA" dirty="0"/>
              <a:t>    </a:t>
            </a:r>
            <a:r>
              <a:rPr lang="en-CA" dirty="0" err="1"/>
              <a:t>avg_r</a:t>
            </a:r>
            <a:r>
              <a:rPr lang="en-CA" dirty="0"/>
              <a:t> /= (width * height)</a:t>
            </a:r>
          </a:p>
          <a:p>
            <a:r>
              <a:rPr lang="en-CA" dirty="0"/>
              <a:t>    </a:t>
            </a:r>
            <a:r>
              <a:rPr lang="en-CA" dirty="0" err="1"/>
              <a:t>avg_g</a:t>
            </a:r>
            <a:r>
              <a:rPr lang="en-CA" dirty="0"/>
              <a:t> /= (width * height)</a:t>
            </a:r>
          </a:p>
          <a:p>
            <a:r>
              <a:rPr lang="en-CA" dirty="0"/>
              <a:t>    </a:t>
            </a:r>
            <a:r>
              <a:rPr lang="en-CA" dirty="0" err="1"/>
              <a:t>avg_b</a:t>
            </a:r>
            <a:r>
              <a:rPr lang="en-CA" dirty="0"/>
              <a:t> /= (width * height)</a:t>
            </a:r>
          </a:p>
          <a:p>
            <a:endParaRPr lang="en-CA" dirty="0"/>
          </a:p>
          <a:p>
            <a:r>
              <a:rPr lang="en-CA" dirty="0"/>
              <a:t>    </a:t>
            </a:r>
          </a:p>
        </p:txBody>
      </p:sp>
    </p:spTree>
    <p:extLst>
      <p:ext uri="{BB962C8B-B14F-4D97-AF65-F5344CB8AC3E}">
        <p14:creationId xmlns:p14="http://schemas.microsoft.com/office/powerpoint/2010/main" val="558583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119271" y="364067"/>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training_data = np.array([</a:t>
            </a:r>
          </a:p>
          <a:p>
            <a:pPr algn="ctr"/>
            <a:r>
              <a:rPr lang="en-US"/>
              <a:t>    [120, 40, 40, 1],  # Red objects mean turn right</a:t>
            </a:r>
          </a:p>
          <a:p>
            <a:pPr algn="ctr"/>
            <a:r>
              <a:rPr lang="en-US"/>
              <a:t>    [40, 40, 120, 2],  # Blue objects mean move backward</a:t>
            </a:r>
          </a:p>
          <a:p>
            <a:pPr algn="ctr"/>
            <a:r>
              <a:rPr lang="en-US"/>
              <a:t>    [80, 110, 90, 0]   # Neutral colors mean move forward</a:t>
            </a:r>
          </a:p>
          <a:p>
            <a:pPr algn="ctr"/>
            <a:r>
              <a:rPr lang="en-US"/>
              <a:t>])</a:t>
            </a:r>
          </a:p>
          <a:p>
            <a:pPr algn="ctr"/>
            <a:r>
              <a:rPr lang="en-US"/>
              <a:t>X_train = training_data[:, :3]  # RGB values</a:t>
            </a:r>
          </a:p>
          <a:p>
            <a:pPr algn="ctr"/>
            <a:r>
              <a:rPr lang="en-US"/>
              <a:t>y_train = training_data[:, 3]   # Actions</a:t>
            </a:r>
            <a:endParaRPr lang="en-US" dirty="0"/>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A8B476D-0C15-7217-EAC7-436378346543}"/>
              </a:ext>
            </a:extLst>
          </p:cNvPr>
          <p:cNvSpPr txBox="1"/>
          <p:nvPr/>
        </p:nvSpPr>
        <p:spPr>
          <a:xfrm>
            <a:off x="2019648" y="1395929"/>
            <a:ext cx="8886039" cy="2308324"/>
          </a:xfrm>
          <a:prstGeom prst="rect">
            <a:avLst/>
          </a:prstGeom>
          <a:noFill/>
        </p:spPr>
        <p:txBody>
          <a:bodyPr wrap="square">
            <a:spAutoFit/>
          </a:bodyPr>
          <a:lstStyle/>
          <a:p>
            <a:r>
              <a:rPr lang="en-CA" dirty="0"/>
              <a:t># </a:t>
            </a:r>
            <a:r>
              <a:rPr lang="en-CA" b="1" dirty="0">
                <a:effectLst>
                  <a:outerShdw blurRad="38100" dist="38100" dir="2700000" algn="tl">
                    <a:srgbClr val="000000">
                      <a:alpha val="43137"/>
                    </a:srgbClr>
                  </a:outerShdw>
                </a:effectLst>
              </a:rPr>
              <a:t>Normalize these averages to be between 0 and 1.</a:t>
            </a:r>
          </a:p>
          <a:p>
            <a:r>
              <a:rPr lang="en-CA" dirty="0">
                <a:highlight>
                  <a:srgbClr val="00FFFF"/>
                </a:highlight>
              </a:rPr>
              <a:t>    </a:t>
            </a:r>
            <a:r>
              <a:rPr lang="en-CA" dirty="0" err="1">
                <a:highlight>
                  <a:srgbClr val="00FFFF"/>
                </a:highlight>
              </a:rPr>
              <a:t>input_data</a:t>
            </a:r>
            <a:r>
              <a:rPr lang="en-CA" dirty="0">
                <a:highlight>
                  <a:srgbClr val="00FFFF"/>
                </a:highlight>
              </a:rPr>
              <a:t> = </a:t>
            </a:r>
            <a:r>
              <a:rPr lang="en-CA" dirty="0" err="1">
                <a:highlight>
                  <a:srgbClr val="00FFFF"/>
                </a:highlight>
              </a:rPr>
              <a:t>np.array</a:t>
            </a:r>
            <a:r>
              <a:rPr lang="en-CA" dirty="0">
                <a:highlight>
                  <a:srgbClr val="00FFFF"/>
                </a:highlight>
              </a:rPr>
              <a:t>([[</a:t>
            </a:r>
            <a:r>
              <a:rPr lang="en-CA" dirty="0" err="1">
                <a:highlight>
                  <a:srgbClr val="00FFFF"/>
                </a:highlight>
              </a:rPr>
              <a:t>avg_r</a:t>
            </a:r>
            <a:r>
              <a:rPr lang="en-CA" dirty="0">
                <a:highlight>
                  <a:srgbClr val="00FFFF"/>
                </a:highlight>
              </a:rPr>
              <a:t>, </a:t>
            </a:r>
            <a:r>
              <a:rPr lang="en-CA" dirty="0" err="1">
                <a:highlight>
                  <a:srgbClr val="00FFFF"/>
                </a:highlight>
              </a:rPr>
              <a:t>avg_g</a:t>
            </a:r>
            <a:r>
              <a:rPr lang="en-CA" dirty="0">
                <a:highlight>
                  <a:srgbClr val="00FFFF"/>
                </a:highlight>
              </a:rPr>
              <a:t>, </a:t>
            </a:r>
            <a:r>
              <a:rPr lang="en-CA" dirty="0" err="1">
                <a:highlight>
                  <a:srgbClr val="00FFFF"/>
                </a:highlight>
              </a:rPr>
              <a:t>avg_b</a:t>
            </a:r>
            <a:r>
              <a:rPr lang="en-CA" dirty="0">
                <a:highlight>
                  <a:srgbClr val="00FFFF"/>
                </a:highlight>
              </a:rPr>
              <a:t>]]) / 255.0</a:t>
            </a:r>
          </a:p>
          <a:p>
            <a:endParaRPr lang="en-CA" dirty="0"/>
          </a:p>
          <a:p>
            <a:r>
              <a:rPr lang="en-CA" dirty="0"/>
              <a:t>    # </a:t>
            </a:r>
            <a:r>
              <a:rPr lang="en-CA" b="1" dirty="0">
                <a:effectLst>
                  <a:outerShdw blurRad="38100" dist="38100" dir="2700000" algn="tl">
                    <a:srgbClr val="000000">
                      <a:alpha val="43137"/>
                    </a:srgbClr>
                  </a:outerShdw>
                </a:effectLst>
              </a:rPr>
              <a:t>Use the neural network model to predict the best action based on these colors.</a:t>
            </a:r>
          </a:p>
          <a:p>
            <a:r>
              <a:rPr lang="en-CA" dirty="0"/>
              <a:t>    </a:t>
            </a:r>
            <a:r>
              <a:rPr lang="en-CA" dirty="0">
                <a:highlight>
                  <a:srgbClr val="00FFFF"/>
                </a:highlight>
              </a:rPr>
              <a:t>prediction = </a:t>
            </a:r>
            <a:r>
              <a:rPr lang="en-CA" dirty="0" err="1">
                <a:highlight>
                  <a:srgbClr val="00FFFF"/>
                </a:highlight>
              </a:rPr>
              <a:t>model.predict</a:t>
            </a:r>
            <a:r>
              <a:rPr lang="en-CA" dirty="0">
                <a:highlight>
                  <a:srgbClr val="00FFFF"/>
                </a:highlight>
              </a:rPr>
              <a:t>(</a:t>
            </a:r>
            <a:r>
              <a:rPr lang="en-CA" dirty="0" err="1">
                <a:highlight>
                  <a:srgbClr val="00FFFF"/>
                </a:highlight>
              </a:rPr>
              <a:t>input_data</a:t>
            </a:r>
            <a:r>
              <a:rPr lang="en-CA" dirty="0">
                <a:highlight>
                  <a:srgbClr val="00FFFF"/>
                </a:highlight>
              </a:rPr>
              <a:t>)</a:t>
            </a:r>
          </a:p>
          <a:p>
            <a:r>
              <a:rPr lang="en-CA" dirty="0">
                <a:highlight>
                  <a:srgbClr val="00FFFF"/>
                </a:highlight>
              </a:rPr>
              <a:t>    action = </a:t>
            </a:r>
            <a:r>
              <a:rPr lang="en-CA" dirty="0" err="1">
                <a:highlight>
                  <a:srgbClr val="00FFFF"/>
                </a:highlight>
              </a:rPr>
              <a:t>np.argmax</a:t>
            </a:r>
            <a:r>
              <a:rPr lang="en-CA" dirty="0">
                <a:highlight>
                  <a:srgbClr val="00FFFF"/>
                </a:highlight>
              </a:rPr>
              <a:t>(prediction)  # We choose the action with the highest predicted score.</a:t>
            </a:r>
          </a:p>
          <a:p>
            <a:r>
              <a:rPr lang="en-CA" dirty="0"/>
              <a:t>    </a:t>
            </a:r>
          </a:p>
          <a:p>
            <a:r>
              <a:rPr lang="en-CA" dirty="0"/>
              <a:t>    return action</a:t>
            </a:r>
          </a:p>
        </p:txBody>
      </p:sp>
    </p:spTree>
    <p:extLst>
      <p:ext uri="{BB962C8B-B14F-4D97-AF65-F5344CB8AC3E}">
        <p14:creationId xmlns:p14="http://schemas.microsoft.com/office/powerpoint/2010/main" val="35071632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54D04-28B1-1970-EC55-8AB084EF360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C2AE32-390E-CE4E-4D9E-F9990E4C8D24}"/>
              </a:ext>
            </a:extLst>
          </p:cNvPr>
          <p:cNvSpPr/>
          <p:nvPr/>
        </p:nvSpPr>
        <p:spPr>
          <a:xfrm>
            <a:off x="210841" y="470784"/>
            <a:ext cx="11934906" cy="59783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   # Actions</a:t>
            </a:r>
          </a:p>
        </p:txBody>
      </p:sp>
      <p:sp>
        <p:nvSpPr>
          <p:cNvPr id="4" name="TextBox 3">
            <a:extLst>
              <a:ext uri="{FF2B5EF4-FFF2-40B4-BE49-F238E27FC236}">
                <a16:creationId xmlns:a16="http://schemas.microsoft.com/office/drawing/2014/main" id="{9C37C2BF-C64E-9C24-DF74-27ABC17A0984}"/>
              </a:ext>
            </a:extLst>
          </p:cNvPr>
          <p:cNvSpPr txBox="1"/>
          <p:nvPr/>
        </p:nvSpPr>
        <p:spPr>
          <a:xfrm>
            <a:off x="9842500" y="6551245"/>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A82531C-8E68-F67C-4F96-3B31E7FAFD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150600" y="-44860"/>
            <a:ext cx="1104324" cy="515644"/>
          </a:xfrm>
          <a:prstGeom prst="rect">
            <a:avLst/>
          </a:prstGeom>
        </p:spPr>
      </p:pic>
      <p:sp>
        <p:nvSpPr>
          <p:cNvPr id="2" name="Rectangle 1">
            <a:extLst>
              <a:ext uri="{FF2B5EF4-FFF2-40B4-BE49-F238E27FC236}">
                <a16:creationId xmlns:a16="http://schemas.microsoft.com/office/drawing/2014/main" id="{1C9EADD2-8AD1-FEA6-537E-265DF6CADA82}"/>
              </a:ext>
            </a:extLst>
          </p:cNvPr>
          <p:cNvSpPr/>
          <p:nvPr/>
        </p:nvSpPr>
        <p:spPr>
          <a:xfrm>
            <a:off x="0" y="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D5A77EC-1774-F1D9-20E2-19A43C0FFBFE}"/>
              </a:ext>
            </a:extLst>
          </p:cNvPr>
          <p:cNvSpPr txBox="1"/>
          <p:nvPr/>
        </p:nvSpPr>
        <p:spPr>
          <a:xfrm>
            <a:off x="210841" y="4057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2D9C3432-5E6F-EBFB-10E8-019F4129AF2F}"/>
              </a:ext>
            </a:extLst>
          </p:cNvPr>
          <p:cNvSpPr txBox="1"/>
          <p:nvPr/>
        </p:nvSpPr>
        <p:spPr>
          <a:xfrm>
            <a:off x="271871" y="29639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8056FC4-FEB3-764B-F298-1596BCE60DE2}"/>
              </a:ext>
            </a:extLst>
          </p:cNvPr>
          <p:cNvSpPr txBox="1"/>
          <p:nvPr/>
        </p:nvSpPr>
        <p:spPr>
          <a:xfrm>
            <a:off x="1337233" y="40578"/>
            <a:ext cx="6237214" cy="369332"/>
          </a:xfrm>
          <a:prstGeom prst="rect">
            <a:avLst/>
          </a:prstGeom>
          <a:noFill/>
        </p:spPr>
        <p:txBody>
          <a:bodyPr wrap="square">
            <a:spAutoFit/>
          </a:bodyPr>
          <a:lstStyle/>
          <a:p>
            <a:pPr algn="l"/>
            <a:r>
              <a:rPr lang="en-US" b="1" i="0" dirty="0">
                <a:solidFill>
                  <a:srgbClr val="0D0D0D"/>
                </a:solidFill>
                <a:effectLst/>
                <a:latin typeface="Söhne"/>
              </a:rPr>
              <a:t>Step 6: Main Simulation Loop</a:t>
            </a:r>
          </a:p>
        </p:txBody>
      </p:sp>
      <p:sp>
        <p:nvSpPr>
          <p:cNvPr id="10" name="TextBox 9">
            <a:extLst>
              <a:ext uri="{FF2B5EF4-FFF2-40B4-BE49-F238E27FC236}">
                <a16:creationId xmlns:a16="http://schemas.microsoft.com/office/drawing/2014/main" id="{034B9191-D962-6A46-853D-F7BD23EA5C06}"/>
              </a:ext>
            </a:extLst>
          </p:cNvPr>
          <p:cNvSpPr txBox="1"/>
          <p:nvPr/>
        </p:nvSpPr>
        <p:spPr>
          <a:xfrm>
            <a:off x="381501" y="1321878"/>
            <a:ext cx="11593585" cy="4524315"/>
          </a:xfrm>
          <a:prstGeom prst="rect">
            <a:avLst/>
          </a:prstGeom>
          <a:noFill/>
        </p:spPr>
        <p:txBody>
          <a:bodyPr wrap="square">
            <a:spAutoFit/>
          </a:bodyPr>
          <a:lstStyle/>
          <a:p>
            <a:r>
              <a:rPr lang="en-CA" dirty="0"/>
              <a:t># This loop runs continuously for the duration of the simulation. In each iteration, the robot</a:t>
            </a:r>
          </a:p>
          <a:p>
            <a:r>
              <a:rPr lang="en-CA" dirty="0"/>
              <a:t># processes its camera input, makes a decision on how to move, and then executes that movement.</a:t>
            </a:r>
          </a:p>
          <a:p>
            <a:r>
              <a:rPr lang="en-CA" dirty="0"/>
              <a:t>while </a:t>
            </a:r>
            <a:r>
              <a:rPr lang="en-CA" dirty="0" err="1"/>
              <a:t>robot.step</a:t>
            </a:r>
            <a:r>
              <a:rPr lang="en-CA" dirty="0"/>
              <a:t>(64) != -1:</a:t>
            </a:r>
          </a:p>
          <a:p>
            <a:r>
              <a:rPr lang="en-CA" dirty="0"/>
              <a:t>    action = </a:t>
            </a:r>
            <a:r>
              <a:rPr lang="en-CA" dirty="0" err="1"/>
              <a:t>process_image_and_decide</a:t>
            </a:r>
            <a:r>
              <a:rPr lang="en-CA" dirty="0"/>
              <a:t>()</a:t>
            </a:r>
          </a:p>
          <a:p>
            <a:endParaRPr lang="en-CA" dirty="0"/>
          </a:p>
          <a:p>
            <a:r>
              <a:rPr lang="en-CA" dirty="0"/>
              <a:t>    # Depending on the action decided by the neural network, we set the velocities of the motors.</a:t>
            </a:r>
          </a:p>
          <a:p>
            <a:r>
              <a:rPr lang="en-CA" dirty="0"/>
              <a:t>    # This causes the robot to move forward, turn right, or move backward.</a:t>
            </a:r>
          </a:p>
          <a:p>
            <a:r>
              <a:rPr lang="en-CA" dirty="0"/>
              <a:t>    if action == 0:  # Move Forward</a:t>
            </a:r>
          </a:p>
          <a:p>
            <a:r>
              <a:rPr lang="en-CA" dirty="0"/>
              <a:t>        </a:t>
            </a:r>
            <a:r>
              <a:rPr lang="en-CA" dirty="0" err="1"/>
              <a:t>left_motor.setVelocity</a:t>
            </a:r>
            <a:r>
              <a:rPr lang="en-CA" dirty="0"/>
              <a:t>(5.0)</a:t>
            </a:r>
          </a:p>
          <a:p>
            <a:r>
              <a:rPr lang="en-CA" dirty="0"/>
              <a:t>        </a:t>
            </a:r>
            <a:r>
              <a:rPr lang="en-CA" dirty="0" err="1"/>
              <a:t>right_motor.setVelocity</a:t>
            </a:r>
            <a:r>
              <a:rPr lang="en-CA" dirty="0"/>
              <a:t>(5.0)</a:t>
            </a:r>
          </a:p>
          <a:p>
            <a:r>
              <a:rPr lang="en-CA" dirty="0"/>
              <a:t>    </a:t>
            </a:r>
            <a:r>
              <a:rPr lang="en-CA" dirty="0" err="1"/>
              <a:t>elif</a:t>
            </a:r>
            <a:r>
              <a:rPr lang="en-CA" dirty="0"/>
              <a:t> action == 1:  # Turn Right</a:t>
            </a:r>
          </a:p>
          <a:p>
            <a:r>
              <a:rPr lang="en-CA" dirty="0"/>
              <a:t>        </a:t>
            </a:r>
            <a:r>
              <a:rPr lang="en-CA" dirty="0" err="1"/>
              <a:t>left_motor.setVelocity</a:t>
            </a:r>
            <a:r>
              <a:rPr lang="en-CA" dirty="0"/>
              <a:t>(5.0)</a:t>
            </a:r>
          </a:p>
          <a:p>
            <a:r>
              <a:rPr lang="en-CA" dirty="0"/>
              <a:t>        </a:t>
            </a:r>
            <a:r>
              <a:rPr lang="en-CA" dirty="0" err="1"/>
              <a:t>right_motor.setVelocity</a:t>
            </a:r>
            <a:r>
              <a:rPr lang="en-CA" dirty="0"/>
              <a:t>(-5.0)</a:t>
            </a:r>
          </a:p>
          <a:p>
            <a:r>
              <a:rPr lang="en-CA" dirty="0"/>
              <a:t>    </a:t>
            </a:r>
            <a:r>
              <a:rPr lang="en-CA" dirty="0" err="1"/>
              <a:t>elif</a:t>
            </a:r>
            <a:r>
              <a:rPr lang="en-CA" dirty="0"/>
              <a:t> action == 2:  # Move Backward</a:t>
            </a:r>
          </a:p>
          <a:p>
            <a:r>
              <a:rPr lang="en-CA" dirty="0"/>
              <a:t>        </a:t>
            </a:r>
            <a:r>
              <a:rPr lang="en-CA" dirty="0" err="1"/>
              <a:t>left_motor.setVelocity</a:t>
            </a:r>
            <a:r>
              <a:rPr lang="en-CA" dirty="0"/>
              <a:t>(-5.0)</a:t>
            </a:r>
          </a:p>
          <a:p>
            <a:r>
              <a:rPr lang="en-CA" dirty="0"/>
              <a:t>        </a:t>
            </a:r>
            <a:r>
              <a:rPr lang="en-CA" dirty="0" err="1"/>
              <a:t>right_motor.setVelocity</a:t>
            </a:r>
            <a:r>
              <a:rPr lang="en-CA" dirty="0"/>
              <a:t>(-5.0)</a:t>
            </a:r>
          </a:p>
        </p:txBody>
      </p:sp>
    </p:spTree>
    <p:extLst>
      <p:ext uri="{BB962C8B-B14F-4D97-AF65-F5344CB8AC3E}">
        <p14:creationId xmlns:p14="http://schemas.microsoft.com/office/powerpoint/2010/main" val="20351175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14539</TotalTime>
  <Words>9778</Words>
  <Application>Microsoft Office PowerPoint</Application>
  <PresentationFormat>Widescreen</PresentationFormat>
  <Paragraphs>965</Paragraphs>
  <Slides>57</Slides>
  <Notes>54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57</vt:i4>
      </vt:variant>
    </vt:vector>
  </HeadingPairs>
  <TitlesOfParts>
    <vt:vector size="65" baseType="lpstr">
      <vt:lpstr>Arial</vt:lpstr>
      <vt:lpstr>Calibri</vt:lpstr>
      <vt:lpstr>Calibri Light</vt:lpstr>
      <vt:lpstr>Roboto Light</vt:lpstr>
      <vt:lpstr>Söhne</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Dr.Khalid Eskaf</cp:lastModifiedBy>
  <cp:revision>343</cp:revision>
  <dcterms:created xsi:type="dcterms:W3CDTF">2023-04-29T09:08:23Z</dcterms:created>
  <dcterms:modified xsi:type="dcterms:W3CDTF">2024-04-02T12:40:41Z</dcterms:modified>
</cp:coreProperties>
</file>