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480" r:id="rId2"/>
    <p:sldId id="482" r:id="rId3"/>
    <p:sldId id="276" r:id="rId4"/>
    <p:sldId id="785" r:id="rId5"/>
    <p:sldId id="786" r:id="rId6"/>
    <p:sldId id="787" r:id="rId7"/>
    <p:sldId id="806" r:id="rId8"/>
    <p:sldId id="789" r:id="rId9"/>
    <p:sldId id="791" r:id="rId10"/>
    <p:sldId id="792" r:id="rId11"/>
    <p:sldId id="807" r:id="rId12"/>
    <p:sldId id="808" r:id="rId13"/>
    <p:sldId id="793" r:id="rId14"/>
    <p:sldId id="794" r:id="rId15"/>
    <p:sldId id="795" r:id="rId16"/>
    <p:sldId id="796" r:id="rId17"/>
    <p:sldId id="797" r:id="rId18"/>
    <p:sldId id="798" r:id="rId19"/>
    <p:sldId id="799" r:id="rId20"/>
    <p:sldId id="800" r:id="rId21"/>
    <p:sldId id="801" r:id="rId22"/>
    <p:sldId id="802" r:id="rId23"/>
    <p:sldId id="803" r:id="rId24"/>
    <p:sldId id="804" r:id="rId25"/>
    <p:sldId id="805" r:id="rId26"/>
    <p:sldId id="809" r:id="rId27"/>
    <p:sldId id="810" r:id="rId28"/>
    <p:sldId id="818" r:id="rId29"/>
    <p:sldId id="819" r:id="rId30"/>
    <p:sldId id="820" r:id="rId31"/>
    <p:sldId id="821" r:id="rId32"/>
    <p:sldId id="822" r:id="rId33"/>
    <p:sldId id="812" r:id="rId34"/>
    <p:sldId id="823" r:id="rId35"/>
    <p:sldId id="842" r:id="rId36"/>
    <p:sldId id="843" r:id="rId37"/>
    <p:sldId id="844" r:id="rId38"/>
    <p:sldId id="845" r:id="rId39"/>
    <p:sldId id="846" r:id="rId40"/>
    <p:sldId id="847" r:id="rId41"/>
    <p:sldId id="866" r:id="rId42"/>
    <p:sldId id="867" r:id="rId43"/>
    <p:sldId id="868" r:id="rId44"/>
    <p:sldId id="869" r:id="rId45"/>
    <p:sldId id="870" r:id="rId46"/>
    <p:sldId id="849" r:id="rId47"/>
    <p:sldId id="850" r:id="rId48"/>
    <p:sldId id="851" r:id="rId49"/>
    <p:sldId id="852" r:id="rId50"/>
    <p:sldId id="853" r:id="rId51"/>
    <p:sldId id="854" r:id="rId52"/>
    <p:sldId id="855" r:id="rId53"/>
    <p:sldId id="856" r:id="rId54"/>
    <p:sldId id="857" r:id="rId55"/>
    <p:sldId id="858" r:id="rId56"/>
    <p:sldId id="865" r:id="rId57"/>
    <p:sldId id="824" r:id="rId58"/>
    <p:sldId id="825" r:id="rId59"/>
    <p:sldId id="826" r:id="rId60"/>
    <p:sldId id="827" r:id="rId61"/>
    <p:sldId id="828" r:id="rId62"/>
    <p:sldId id="829" r:id="rId63"/>
    <p:sldId id="830" r:id="rId64"/>
    <p:sldId id="831"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76"/>
          </p14:sldIdLst>
        </p14:section>
        <p14:section name="Untitled Section" id="{2F6AD2C2-46A9-4BC4-94FF-3A698A8E8EFB}">
          <p14:sldIdLst>
            <p14:sldId id="785"/>
            <p14:sldId id="786"/>
            <p14:sldId id="787"/>
            <p14:sldId id="806"/>
            <p14:sldId id="789"/>
            <p14:sldId id="791"/>
            <p14:sldId id="792"/>
            <p14:sldId id="807"/>
            <p14:sldId id="808"/>
            <p14:sldId id="793"/>
            <p14:sldId id="794"/>
            <p14:sldId id="795"/>
            <p14:sldId id="796"/>
            <p14:sldId id="797"/>
            <p14:sldId id="798"/>
            <p14:sldId id="799"/>
            <p14:sldId id="800"/>
            <p14:sldId id="801"/>
            <p14:sldId id="802"/>
            <p14:sldId id="803"/>
            <p14:sldId id="804"/>
            <p14:sldId id="805"/>
            <p14:sldId id="809"/>
            <p14:sldId id="810"/>
            <p14:sldId id="818"/>
            <p14:sldId id="819"/>
            <p14:sldId id="820"/>
            <p14:sldId id="821"/>
            <p14:sldId id="822"/>
            <p14:sldId id="812"/>
            <p14:sldId id="823"/>
            <p14:sldId id="842"/>
            <p14:sldId id="843"/>
            <p14:sldId id="844"/>
            <p14:sldId id="845"/>
            <p14:sldId id="846"/>
            <p14:sldId id="847"/>
            <p14:sldId id="866"/>
            <p14:sldId id="867"/>
            <p14:sldId id="868"/>
            <p14:sldId id="869"/>
            <p14:sldId id="870"/>
            <p14:sldId id="849"/>
            <p14:sldId id="850"/>
            <p14:sldId id="851"/>
            <p14:sldId id="852"/>
            <p14:sldId id="853"/>
            <p14:sldId id="854"/>
            <p14:sldId id="855"/>
            <p14:sldId id="856"/>
            <p14:sldId id="857"/>
            <p14:sldId id="858"/>
            <p14:sldId id="865"/>
            <p14:sldId id="824"/>
            <p14:sldId id="825"/>
            <p14:sldId id="826"/>
            <p14:sldId id="827"/>
            <p14:sldId id="828"/>
            <p14:sldId id="829"/>
            <p14:sldId id="830"/>
            <p14:sldId id="831"/>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AC748"/>
    <a:srgbClr val="000000"/>
    <a:srgbClr val="669BBC"/>
    <a:srgbClr val="2D3956"/>
    <a:srgbClr val="8E5A6D"/>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0037" autoAdjust="0"/>
  </p:normalViewPr>
  <p:slideViewPr>
    <p:cSldViewPr snapToGrid="0">
      <p:cViewPr varScale="1">
        <p:scale>
          <a:sx n="76" d="100"/>
          <a:sy n="76" d="100"/>
        </p:scale>
        <p:origin x="3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23246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1082312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45677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05730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360227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81820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933324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16784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01631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067559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10039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523092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5176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07147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27298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81634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693543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9046471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6935117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993807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848838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255006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63487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18143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937552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119394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356956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044786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1280121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4301822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368284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951869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191153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904143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2249029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66328374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256907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728912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4433008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3277877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8900171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19690076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66386205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28209542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288730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4783127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74454469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40438067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69365664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7716803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01881755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63017661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20086445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تعمل عمليات التكامل بين الروبوتات والذكاء الاصطناعي على تشكيل مستقبل العديد من الصناعات، وتغيير كيفية أداء المهام، بدءًا من التصنيع والرعاية الصحية وحتى الزراعة والأعمال المنزلية. ويعزز هذا التآزر قدرات الروبوتات، مما يسمح لها بالعمل بشكل أكثر استقلالية، واتخاذ القرارات في الوقت الفعلي، والتكيف مع البيئات الجديدة أو المتغيرة دون تدخل بشري.</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08389086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أتمتة التصنيع</a:t>
            </a:r>
            <a:r>
              <a:rPr lang="en-US" dirty="0"/>
              <a:t>:</a:t>
            </a:r>
            <a:r>
              <a:rPr lang="ar-SA" dirty="0"/>
              <a:t>وفي قطاع التصنيع، يتم استخدام الروبوتات المعززة بالذكاء الاصطناعي في مجموعة متنوعة من المهام بما في ذلك التجميع والطلاء ومراقبة الجودة. يمكن لخوارزميات الذكاء الاصطناعي تحليل البيانات من عملية التصنيع في الوقت الفعلي، مما يمكّن الروبوتات من تحديد الأخطاء وتصحيحها، وتحسين عمليات الإنتاج، والتنبؤ باحتياجات الصيانة.</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07222112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الرعاية الصحية والجراحة</a:t>
            </a:r>
          </a:p>
          <a:p>
            <a:pPr algn="r" rtl="1"/>
            <a:r>
              <a:rPr lang="ar-SA" dirty="0"/>
              <a:t>تُحدث الروبوتات المجهزة بالذكاء الاصطناعي ثورة في صناعة الرعاية الصحية من خلال المساعدة في العمليات الجراحية بدقة تفوق القدرة البشرية، وإدارة رعاية المرضى، وحتى توفير الرفقة. يمكن لهذه الروبوتات أن تتعلم من البيانات التي تم جمعها أثناء الإجراءات الطبية، مما يحسن أدائها بمرور الوقت.</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6916441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3. الزراعة</a:t>
            </a:r>
          </a:p>
          <a:p>
            <a:pPr algn="r" rtl="1"/>
            <a:r>
              <a:rPr lang="ar-SA" dirty="0"/>
              <a:t>يتم نشر الأنظمة الآلية التي تعتمد على الذكاء الاصطناعي في الزراعة للقيام بمهام مثل زراعة البذور، وحصاد المحاصيل، ومراقبة الظروف الميدانية. يمكن لهذه الروبوتات تحليل البيانات من أجهزة الاستشعار المختلفة وصور الأقمار الصناعية لتحسين إنتاجية المحاصيل وتقليل النفايات.</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80822337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4. عمليات البحث والإنقاذ</a:t>
            </a:r>
          </a:p>
          <a:p>
            <a:pPr algn="r" rtl="1"/>
            <a:r>
              <a:rPr lang="ar-SA" dirty="0"/>
              <a:t>تلعب الروبوتات، جنبًا إلى جنب مع الذكاء الاصطناعي، دورًا حاسمًا في مهام البحث والإنقاذ، خاصة في البيئات الخطرة أو التي يتعذر على البشر الوصول إليها. يمكنهم التنقل عبر الأنقاض، وتحديد الضحايا باستخدام أجهزة استشعار الحرارة، وتقييم استقرار الهياكل.</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15466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23062770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 المركبات ذاتية القيادة</a:t>
            </a:r>
          </a:p>
          <a:p>
            <a:pPr algn="r" rtl="1"/>
            <a:r>
              <a:rPr lang="ar-SA" dirty="0"/>
              <a:t>تعتمد المركبات ذاتية القيادة، وهي في الأساس روبوتات على عجلات، بشكل كبير على الذكاء الاصطناعي للتنقل واتخاذ القرارات على الطريق. يعد هذا التكامل أمرًا بالغ الأهمية لتفسير بيانات المستشعر، والتنبؤ بتصرفات مستخدمي الطريق الآخرين، واختيار مسار العمل الأكثر أمانًا.</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69603441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7. الخدمات اللوجستية وسلسلة التوريد</a:t>
            </a:r>
          </a:p>
          <a:p>
            <a:pPr algn="r" rtl="1"/>
            <a:r>
              <a:rPr lang="ar-SA" dirty="0"/>
              <a:t>تعمل الروبوتات التي تعمل بالذكاء الاصطناعي على تبسيط العمليات اللوجستية وسلسلة التوريد من خلال أتمتة مهام التخزين، مثل فرز البضائع وتعبئتها وشحنها. يمكن لهذه الروبوتات التكيف مع التغيرات في مستويات المخزون أو أنماط الطلب، مما يحسن الكفاءة ويقلل تكاليف التشغيل.</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949224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792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8517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14.xml"/><Relationship Id="rId4" Type="http://schemas.openxmlformats.org/officeDocument/2006/relationships/image" Target="../media/image28.jpe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0.xml"/><Relationship Id="rId1" Type="http://schemas.openxmlformats.org/officeDocument/2006/relationships/slideLayout" Target="../slideLayouts/slideLayout14.xml"/><Relationship Id="rId4" Type="http://schemas.openxmlformats.org/officeDocument/2006/relationships/image" Target="../media/image30.jpe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2.xml"/><Relationship Id="rId1" Type="http://schemas.openxmlformats.org/officeDocument/2006/relationships/slideLayout" Target="../slideLayouts/slideLayout14.xml"/><Relationship Id="rId4" Type="http://schemas.openxmlformats.org/officeDocument/2006/relationships/image" Target="../media/image32.jpeg"/></Relationships>
</file>

<file path=ppt/slides/_rels/slide65.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7.svg"/><Relationship Id="rId2" Type="http://schemas.openxmlformats.org/officeDocument/2006/relationships/image" Target="../media/image33.jpeg"/><Relationship Id="rId1" Type="http://schemas.openxmlformats.org/officeDocument/2006/relationships/slideLayout" Target="../slideLayouts/slideLayout15.xml"/><Relationship Id="rId6" Type="http://schemas.openxmlformats.org/officeDocument/2006/relationships/image" Target="../media/image36.png"/><Relationship Id="rId5" Type="http://schemas.openxmlformats.org/officeDocument/2006/relationships/image" Target="../media/image3.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9C0EC52-4922-7350-D18E-3C46D62B6C12}"/>
              </a:ext>
            </a:extLst>
          </p:cNvPr>
          <p:cNvPicPr>
            <a:picLocks noChangeAspect="1"/>
          </p:cNvPicPr>
          <p:nvPr/>
        </p:nvPicPr>
        <p:blipFill>
          <a:blip r:embed="rId3"/>
          <a:stretch>
            <a:fillRect/>
          </a:stretch>
        </p:blipFill>
        <p:spPr>
          <a:xfrm>
            <a:off x="2809613" y="19431"/>
            <a:ext cx="5995720" cy="6838569"/>
          </a:xfrm>
          <a:prstGeom prst="rect">
            <a:avLst/>
          </a:prstGeom>
        </p:spPr>
      </p:pic>
      <p:sp>
        <p:nvSpPr>
          <p:cNvPr id="2" name="TextBox 1">
            <a:extLst>
              <a:ext uri="{FF2B5EF4-FFF2-40B4-BE49-F238E27FC236}">
                <a16:creationId xmlns:a16="http://schemas.microsoft.com/office/drawing/2014/main" id="{8822FDDA-0E40-0640-2225-D9D135894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532B716F-BBBB-C587-9CD3-9C34B8CA92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5460D678-6A56-98FB-6B9D-30786C563956}"/>
              </a:ext>
            </a:extLst>
          </p:cNvPr>
          <p:cNvSpPr/>
          <p:nvPr/>
        </p:nvSpPr>
        <p:spPr>
          <a:xfrm>
            <a:off x="2693398" y="5625583"/>
            <a:ext cx="6805204" cy="86710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vision: Reference list &lt;br/&gt;&lt;br/&gt; — PEER UK">
            <a:extLst>
              <a:ext uri="{FF2B5EF4-FFF2-40B4-BE49-F238E27FC236}">
                <a16:creationId xmlns:a16="http://schemas.microsoft.com/office/drawing/2014/main" id="{1F01EE3B-242E-D85A-4BDC-9E3581209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995" y="1857274"/>
            <a:ext cx="5073234" cy="314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98BDF7C-CF46-D70E-A38F-1969002D2C22}"/>
              </a:ext>
            </a:extLst>
          </p:cNvPr>
          <p:cNvPicPr>
            <a:picLocks noChangeAspect="1"/>
          </p:cNvPicPr>
          <p:nvPr/>
        </p:nvPicPr>
        <p:blipFill>
          <a:blip r:embed="rId4"/>
          <a:stretch>
            <a:fillRect/>
          </a:stretch>
        </p:blipFill>
        <p:spPr>
          <a:xfrm>
            <a:off x="3555753" y="3317157"/>
            <a:ext cx="4585519" cy="2133600"/>
          </a:xfrm>
          <a:prstGeom prst="rect">
            <a:avLst/>
          </a:prstGeom>
        </p:spPr>
      </p:pic>
      <p:pic>
        <p:nvPicPr>
          <p:cNvPr id="11" name="Picture 10">
            <a:extLst>
              <a:ext uri="{FF2B5EF4-FFF2-40B4-BE49-F238E27FC236}">
                <a16:creationId xmlns:a16="http://schemas.microsoft.com/office/drawing/2014/main" id="{D7D71860-B6E8-B362-4582-D80AFCB0C931}"/>
              </a:ext>
            </a:extLst>
          </p:cNvPr>
          <p:cNvPicPr>
            <a:picLocks noChangeAspect="1"/>
          </p:cNvPicPr>
          <p:nvPr/>
        </p:nvPicPr>
        <p:blipFill>
          <a:blip r:embed="rId5"/>
          <a:stretch>
            <a:fillRect/>
          </a:stretch>
        </p:blipFill>
        <p:spPr>
          <a:xfrm>
            <a:off x="3195801" y="1375511"/>
            <a:ext cx="5305425" cy="2047875"/>
          </a:xfrm>
          <a:prstGeom prst="rect">
            <a:avLst/>
          </a:prstGeom>
          <a:ln>
            <a:noFill/>
          </a:ln>
          <a:effectLst>
            <a:softEdge rad="112500"/>
          </a:effectLst>
        </p:spPr>
      </p:pic>
    </p:spTree>
    <p:extLst>
      <p:ext uri="{BB962C8B-B14F-4D97-AF65-F5344CB8AC3E}">
        <p14:creationId xmlns:p14="http://schemas.microsoft.com/office/powerpoint/2010/main" val="947083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49085" y="1190833"/>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EA2BA41-C7C8-C07D-3F37-158A496DD164}"/>
              </a:ext>
            </a:extLst>
          </p:cNvPr>
          <p:cNvSpPr txBox="1"/>
          <p:nvPr/>
        </p:nvSpPr>
        <p:spPr>
          <a:xfrm>
            <a:off x="2307008" y="617774"/>
            <a:ext cx="6097314" cy="646331"/>
          </a:xfrm>
          <a:prstGeom prst="rect">
            <a:avLst/>
          </a:prstGeom>
          <a:noFill/>
        </p:spPr>
        <p:txBody>
          <a:bodyPr wrap="square">
            <a:spAutoFit/>
          </a:bodyPr>
          <a:lstStyle/>
          <a:p>
            <a:r>
              <a:rPr lang="en-US" b="1" i="0" dirty="0">
                <a:solidFill>
                  <a:srgbClr val="0D0D0D"/>
                </a:solidFill>
                <a:effectLst/>
                <a:latin typeface="Söhne"/>
              </a:rPr>
              <a:t>Color-Based Navigation for a </a:t>
            </a:r>
            <a:r>
              <a:rPr lang="en-US" b="1" i="0" dirty="0" err="1">
                <a:solidFill>
                  <a:srgbClr val="0D0D0D"/>
                </a:solidFill>
                <a:effectLst/>
                <a:latin typeface="Söhne"/>
              </a:rPr>
              <a:t>Webots</a:t>
            </a:r>
            <a:r>
              <a:rPr lang="en-US" b="1" i="0" dirty="0">
                <a:solidFill>
                  <a:srgbClr val="0D0D0D"/>
                </a:solidFill>
                <a:effectLst/>
                <a:latin typeface="Söhne"/>
              </a:rPr>
              <a:t> Robot Using Camera Input 3X3 Matrix</a:t>
            </a:r>
            <a:endParaRPr lang="en-CA" b="1" dirty="0"/>
          </a:p>
        </p:txBody>
      </p:sp>
      <p:sp>
        <p:nvSpPr>
          <p:cNvPr id="9" name="TextBox 8">
            <a:extLst>
              <a:ext uri="{FF2B5EF4-FFF2-40B4-BE49-F238E27FC236}">
                <a16:creationId xmlns:a16="http://schemas.microsoft.com/office/drawing/2014/main" id="{EF9856C6-16F2-B168-5ED7-65761D605274}"/>
              </a:ext>
            </a:extLst>
          </p:cNvPr>
          <p:cNvSpPr txBox="1"/>
          <p:nvPr/>
        </p:nvSpPr>
        <p:spPr>
          <a:xfrm>
            <a:off x="33915" y="1414442"/>
            <a:ext cx="11284396" cy="369332"/>
          </a:xfrm>
          <a:prstGeom prst="rect">
            <a:avLst/>
          </a:prstGeom>
          <a:noFill/>
        </p:spPr>
        <p:txBody>
          <a:bodyPr wrap="square">
            <a:spAutoFit/>
          </a:bodyPr>
          <a:lstStyle/>
          <a:p>
            <a:r>
              <a:rPr lang="en-US" b="0" i="0" dirty="0">
                <a:solidFill>
                  <a:srgbClr val="0D0D0D"/>
                </a:solidFill>
                <a:effectLst/>
                <a:latin typeface="Söhne"/>
              </a:rPr>
              <a:t>Analyze a 3x3 matrix around the central pixel and use the average color values for decision-making.</a:t>
            </a:r>
            <a:endParaRPr lang="en-CA" dirty="0"/>
          </a:p>
        </p:txBody>
      </p:sp>
      <p:pic>
        <p:nvPicPr>
          <p:cNvPr id="1026" name="Picture 2" descr="3x3 pixel matrix of image. | Download Scientific Diagram">
            <a:extLst>
              <a:ext uri="{FF2B5EF4-FFF2-40B4-BE49-F238E27FC236}">
                <a16:creationId xmlns:a16="http://schemas.microsoft.com/office/drawing/2014/main" id="{E6F2342E-7C0E-1D78-1DC2-9599D0D7F9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141" y="1747649"/>
            <a:ext cx="2771775" cy="24955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02F65F6-CA5C-113F-E8DD-A75AA6FDB6EC}"/>
              </a:ext>
            </a:extLst>
          </p:cNvPr>
          <p:cNvSpPr txBox="1"/>
          <p:nvPr/>
        </p:nvSpPr>
        <p:spPr>
          <a:xfrm>
            <a:off x="277868" y="4529728"/>
            <a:ext cx="11284396" cy="646331"/>
          </a:xfrm>
          <a:prstGeom prst="rect">
            <a:avLst/>
          </a:prstGeom>
          <a:noFill/>
        </p:spPr>
        <p:txBody>
          <a:bodyPr wrap="square">
            <a:spAutoFit/>
          </a:bodyPr>
          <a:lstStyle/>
          <a:p>
            <a:r>
              <a:rPr lang="en-US" b="0" i="0" dirty="0">
                <a:solidFill>
                  <a:srgbClr val="0D0D0D"/>
                </a:solidFill>
                <a:effectLst/>
                <a:latin typeface="Söhne"/>
              </a:rPr>
              <a:t>We'll calculate the average red, green, and blue values of the nine pixels at the center of the image and use these averages to determine the robot's movement. </a:t>
            </a:r>
            <a:endParaRPr lang="en-CA" dirty="0"/>
          </a:p>
        </p:txBody>
      </p:sp>
      <p:graphicFrame>
        <p:nvGraphicFramePr>
          <p:cNvPr id="13" name="Table 12">
            <a:extLst>
              <a:ext uri="{FF2B5EF4-FFF2-40B4-BE49-F238E27FC236}">
                <a16:creationId xmlns:a16="http://schemas.microsoft.com/office/drawing/2014/main" id="{D97EB4C6-055F-872A-9F10-3F1547E54D89}"/>
              </a:ext>
            </a:extLst>
          </p:cNvPr>
          <p:cNvGraphicFramePr>
            <a:graphicFrameLocks noGrp="1"/>
          </p:cNvGraphicFramePr>
          <p:nvPr>
            <p:extLst>
              <p:ext uri="{D42A27DB-BD31-4B8C-83A1-F6EECF244321}">
                <p14:modId xmlns:p14="http://schemas.microsoft.com/office/powerpoint/2010/main" val="306830587"/>
              </p:ext>
            </p:extLst>
          </p:nvPr>
        </p:nvGraphicFramePr>
        <p:xfrm>
          <a:off x="4503451" y="2300636"/>
          <a:ext cx="1704428" cy="1112520"/>
        </p:xfrm>
        <a:graphic>
          <a:graphicData uri="http://schemas.openxmlformats.org/drawingml/2006/table">
            <a:tbl>
              <a:tblPr firstRow="1" bandRow="1">
                <a:tableStyleId>{5C22544A-7EE6-4342-B048-85BDC9FD1C3A}</a:tableStyleId>
              </a:tblPr>
              <a:tblGrid>
                <a:gridCol w="529076">
                  <a:extLst>
                    <a:ext uri="{9D8B030D-6E8A-4147-A177-3AD203B41FA5}">
                      <a16:colId xmlns:a16="http://schemas.microsoft.com/office/drawing/2014/main" val="764821568"/>
                    </a:ext>
                  </a:extLst>
                </a:gridCol>
                <a:gridCol w="474662">
                  <a:extLst>
                    <a:ext uri="{9D8B030D-6E8A-4147-A177-3AD203B41FA5}">
                      <a16:colId xmlns:a16="http://schemas.microsoft.com/office/drawing/2014/main" val="711814776"/>
                    </a:ext>
                  </a:extLst>
                </a:gridCol>
                <a:gridCol w="700690">
                  <a:extLst>
                    <a:ext uri="{9D8B030D-6E8A-4147-A177-3AD203B41FA5}">
                      <a16:colId xmlns:a16="http://schemas.microsoft.com/office/drawing/2014/main" val="1336743797"/>
                    </a:ext>
                  </a:extLst>
                </a:gridCol>
              </a:tblGrid>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3132272143"/>
                  </a:ext>
                </a:extLst>
              </a:tr>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2917471018"/>
                  </a:ext>
                </a:extLst>
              </a:tr>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1137875801"/>
                  </a:ext>
                </a:extLst>
              </a:tr>
            </a:tbl>
          </a:graphicData>
        </a:graphic>
      </p:graphicFrame>
    </p:spTree>
    <p:extLst>
      <p:ext uri="{BB962C8B-B14F-4D97-AF65-F5344CB8AC3E}">
        <p14:creationId xmlns:p14="http://schemas.microsoft.com/office/powerpoint/2010/main" val="3974259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0" y="37944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3" name="TextBox 2">
            <a:extLst>
              <a:ext uri="{FF2B5EF4-FFF2-40B4-BE49-F238E27FC236}">
                <a16:creationId xmlns:a16="http://schemas.microsoft.com/office/drawing/2014/main" id="{B2F1EDBF-5C14-E8FB-E856-C0FD8A058E4B}"/>
              </a:ext>
            </a:extLst>
          </p:cNvPr>
          <p:cNvSpPr txBox="1"/>
          <p:nvPr/>
        </p:nvSpPr>
        <p:spPr>
          <a:xfrm>
            <a:off x="4435169" y="-10179"/>
            <a:ext cx="5149412" cy="369332"/>
          </a:xfrm>
          <a:prstGeom prst="rect">
            <a:avLst/>
          </a:prstGeom>
          <a:noFill/>
        </p:spPr>
        <p:txBody>
          <a:bodyPr wrap="square">
            <a:spAutoFit/>
          </a:bodyPr>
          <a:lstStyle/>
          <a:p>
            <a:pPr algn="l"/>
            <a:r>
              <a:rPr lang="en-US" b="1" i="0" dirty="0">
                <a:solidFill>
                  <a:srgbClr val="0D0D0D"/>
                </a:solidFill>
                <a:effectLst/>
                <a:latin typeface="Söhne"/>
              </a:rPr>
              <a:t>Main Simulation Loop to Analyze a 3x3 Pixel Matrix</a:t>
            </a:r>
          </a:p>
        </p:txBody>
      </p:sp>
      <p:pic>
        <p:nvPicPr>
          <p:cNvPr id="12" name="Picture 11">
            <a:extLst>
              <a:ext uri="{FF2B5EF4-FFF2-40B4-BE49-F238E27FC236}">
                <a16:creationId xmlns:a16="http://schemas.microsoft.com/office/drawing/2014/main" id="{658151F0-CAFB-6B72-F2B1-9147E1097EDE}"/>
              </a:ext>
            </a:extLst>
          </p:cNvPr>
          <p:cNvPicPr>
            <a:picLocks noChangeAspect="1"/>
          </p:cNvPicPr>
          <p:nvPr/>
        </p:nvPicPr>
        <p:blipFill>
          <a:blip r:embed="rId4"/>
          <a:stretch>
            <a:fillRect/>
          </a:stretch>
        </p:blipFill>
        <p:spPr>
          <a:xfrm>
            <a:off x="257094" y="1479089"/>
            <a:ext cx="4478721" cy="3400510"/>
          </a:xfrm>
          <a:prstGeom prst="rect">
            <a:avLst/>
          </a:prstGeom>
        </p:spPr>
      </p:pic>
      <p:pic>
        <p:nvPicPr>
          <p:cNvPr id="14" name="Picture 13">
            <a:extLst>
              <a:ext uri="{FF2B5EF4-FFF2-40B4-BE49-F238E27FC236}">
                <a16:creationId xmlns:a16="http://schemas.microsoft.com/office/drawing/2014/main" id="{C2842D83-4BEA-120C-C121-444941E452FB}"/>
              </a:ext>
            </a:extLst>
          </p:cNvPr>
          <p:cNvPicPr>
            <a:picLocks noChangeAspect="1"/>
          </p:cNvPicPr>
          <p:nvPr/>
        </p:nvPicPr>
        <p:blipFill>
          <a:blip r:embed="rId5"/>
          <a:stretch>
            <a:fillRect/>
          </a:stretch>
        </p:blipFill>
        <p:spPr>
          <a:xfrm>
            <a:off x="5277506" y="442704"/>
            <a:ext cx="6415350" cy="3269960"/>
          </a:xfrm>
          <a:prstGeom prst="rect">
            <a:avLst/>
          </a:prstGeom>
        </p:spPr>
      </p:pic>
      <p:graphicFrame>
        <p:nvGraphicFramePr>
          <p:cNvPr id="15" name="Table 14">
            <a:extLst>
              <a:ext uri="{FF2B5EF4-FFF2-40B4-BE49-F238E27FC236}">
                <a16:creationId xmlns:a16="http://schemas.microsoft.com/office/drawing/2014/main" id="{973C2F2E-78E7-9401-0FB0-B9034B7BEB2E}"/>
              </a:ext>
            </a:extLst>
          </p:cNvPr>
          <p:cNvGraphicFramePr>
            <a:graphicFrameLocks noGrp="1"/>
          </p:cNvGraphicFramePr>
          <p:nvPr>
            <p:extLst>
              <p:ext uri="{D42A27DB-BD31-4B8C-83A1-F6EECF244321}">
                <p14:modId xmlns:p14="http://schemas.microsoft.com/office/powerpoint/2010/main" val="2693335792"/>
              </p:ext>
            </p:extLst>
          </p:nvPr>
        </p:nvGraphicFramePr>
        <p:xfrm>
          <a:off x="8279292" y="3947128"/>
          <a:ext cx="1704428" cy="1112520"/>
        </p:xfrm>
        <a:graphic>
          <a:graphicData uri="http://schemas.openxmlformats.org/drawingml/2006/table">
            <a:tbl>
              <a:tblPr firstRow="1" bandRow="1">
                <a:tableStyleId>{5C22544A-7EE6-4342-B048-85BDC9FD1C3A}</a:tableStyleId>
              </a:tblPr>
              <a:tblGrid>
                <a:gridCol w="529076">
                  <a:extLst>
                    <a:ext uri="{9D8B030D-6E8A-4147-A177-3AD203B41FA5}">
                      <a16:colId xmlns:a16="http://schemas.microsoft.com/office/drawing/2014/main" val="764821568"/>
                    </a:ext>
                  </a:extLst>
                </a:gridCol>
                <a:gridCol w="474662">
                  <a:extLst>
                    <a:ext uri="{9D8B030D-6E8A-4147-A177-3AD203B41FA5}">
                      <a16:colId xmlns:a16="http://schemas.microsoft.com/office/drawing/2014/main" val="711814776"/>
                    </a:ext>
                  </a:extLst>
                </a:gridCol>
                <a:gridCol w="700690">
                  <a:extLst>
                    <a:ext uri="{9D8B030D-6E8A-4147-A177-3AD203B41FA5}">
                      <a16:colId xmlns:a16="http://schemas.microsoft.com/office/drawing/2014/main" val="1336743797"/>
                    </a:ext>
                  </a:extLst>
                </a:gridCol>
              </a:tblGrid>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3132272143"/>
                  </a:ext>
                </a:extLst>
              </a:tr>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2917471018"/>
                  </a:ext>
                </a:extLst>
              </a:tr>
              <a:tr h="370840">
                <a:tc>
                  <a:txBody>
                    <a:bodyPr/>
                    <a:lstStyle/>
                    <a:p>
                      <a:r>
                        <a:rPr lang="en-US" dirty="0"/>
                        <a:t>-1</a:t>
                      </a:r>
                      <a:endParaRPr lang="en-CA" dirty="0"/>
                    </a:p>
                  </a:txBody>
                  <a:tcPr/>
                </a:tc>
                <a:tc>
                  <a:txBody>
                    <a:bodyPr/>
                    <a:lstStyle/>
                    <a:p>
                      <a:r>
                        <a:rPr lang="en-US" dirty="0"/>
                        <a:t>0</a:t>
                      </a:r>
                      <a:endParaRPr lang="en-CA" dirty="0"/>
                    </a:p>
                  </a:txBody>
                  <a:tcPr/>
                </a:tc>
                <a:tc>
                  <a:txBody>
                    <a:bodyPr/>
                    <a:lstStyle/>
                    <a:p>
                      <a:r>
                        <a:rPr lang="en-US" dirty="0"/>
                        <a:t>+1</a:t>
                      </a:r>
                      <a:endParaRPr lang="en-CA" dirty="0"/>
                    </a:p>
                  </a:txBody>
                  <a:tcPr/>
                </a:tc>
                <a:extLst>
                  <a:ext uri="{0D108BD9-81ED-4DB2-BD59-A6C34878D82A}">
                    <a16:rowId xmlns:a16="http://schemas.microsoft.com/office/drawing/2014/main" val="1137875801"/>
                  </a:ext>
                </a:extLst>
              </a:tr>
            </a:tbl>
          </a:graphicData>
        </a:graphic>
      </p:graphicFrame>
      <p:pic>
        <p:nvPicPr>
          <p:cNvPr id="17" name="Picture 16">
            <a:extLst>
              <a:ext uri="{FF2B5EF4-FFF2-40B4-BE49-F238E27FC236}">
                <a16:creationId xmlns:a16="http://schemas.microsoft.com/office/drawing/2014/main" id="{2448C4CB-1EFA-421B-603B-34D76F2A41DA}"/>
              </a:ext>
            </a:extLst>
          </p:cNvPr>
          <p:cNvPicPr>
            <a:picLocks noChangeAspect="1"/>
          </p:cNvPicPr>
          <p:nvPr/>
        </p:nvPicPr>
        <p:blipFill>
          <a:blip r:embed="rId6"/>
          <a:stretch>
            <a:fillRect/>
          </a:stretch>
        </p:blipFill>
        <p:spPr>
          <a:xfrm>
            <a:off x="4196058" y="5090935"/>
            <a:ext cx="4261384" cy="1356620"/>
          </a:xfrm>
          <a:prstGeom prst="rect">
            <a:avLst/>
          </a:prstGeom>
        </p:spPr>
      </p:pic>
      <p:sp>
        <p:nvSpPr>
          <p:cNvPr id="2" name="Rectangle 1">
            <a:extLst>
              <a:ext uri="{FF2B5EF4-FFF2-40B4-BE49-F238E27FC236}">
                <a16:creationId xmlns:a16="http://schemas.microsoft.com/office/drawing/2014/main" id="{5B0D06EF-3ED4-44AD-C5BA-92A4DCCBF660}"/>
              </a:ext>
            </a:extLst>
          </p:cNvPr>
          <p:cNvSpPr/>
          <p:nvPr/>
        </p:nvSpPr>
        <p:spPr>
          <a:xfrm>
            <a:off x="597251" y="593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AE60E88-27DB-52B1-92E1-32680B89030E}"/>
              </a:ext>
            </a:extLst>
          </p:cNvPr>
          <p:cNvSpPr txBox="1"/>
          <p:nvPr/>
        </p:nvSpPr>
        <p:spPr>
          <a:xfrm>
            <a:off x="808092" y="998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88B0495-F768-9098-11E4-522D9BAD8E5A}"/>
              </a:ext>
            </a:extLst>
          </p:cNvPr>
          <p:cNvSpPr txBox="1"/>
          <p:nvPr/>
        </p:nvSpPr>
        <p:spPr>
          <a:xfrm>
            <a:off x="869122" y="3557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068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57094" y="337243"/>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3" name="TextBox 2">
            <a:extLst>
              <a:ext uri="{FF2B5EF4-FFF2-40B4-BE49-F238E27FC236}">
                <a16:creationId xmlns:a16="http://schemas.microsoft.com/office/drawing/2014/main" id="{B2F1EDBF-5C14-E8FB-E856-C0FD8A058E4B}"/>
              </a:ext>
            </a:extLst>
          </p:cNvPr>
          <p:cNvSpPr txBox="1"/>
          <p:nvPr/>
        </p:nvSpPr>
        <p:spPr>
          <a:xfrm>
            <a:off x="4995886" y="-39800"/>
            <a:ext cx="5149412" cy="369332"/>
          </a:xfrm>
          <a:prstGeom prst="rect">
            <a:avLst/>
          </a:prstGeom>
          <a:noFill/>
        </p:spPr>
        <p:txBody>
          <a:bodyPr wrap="square">
            <a:spAutoFit/>
          </a:bodyPr>
          <a:lstStyle/>
          <a:p>
            <a:pPr algn="l"/>
            <a:r>
              <a:rPr lang="en-US" b="1" i="0" dirty="0">
                <a:solidFill>
                  <a:srgbClr val="0D0D0D"/>
                </a:solidFill>
                <a:effectLst/>
                <a:latin typeface="Söhne"/>
              </a:rPr>
              <a:t>Main Simulation Loop to Analyze a 3x3 Pixel Matrix</a:t>
            </a:r>
          </a:p>
        </p:txBody>
      </p:sp>
      <p:sp>
        <p:nvSpPr>
          <p:cNvPr id="2" name="TextBox 1">
            <a:extLst>
              <a:ext uri="{FF2B5EF4-FFF2-40B4-BE49-F238E27FC236}">
                <a16:creationId xmlns:a16="http://schemas.microsoft.com/office/drawing/2014/main" id="{0B538040-D708-7A18-8228-834A0632E7E9}"/>
              </a:ext>
            </a:extLst>
          </p:cNvPr>
          <p:cNvSpPr txBox="1"/>
          <p:nvPr/>
        </p:nvSpPr>
        <p:spPr>
          <a:xfrm>
            <a:off x="1798795" y="1158276"/>
            <a:ext cx="11859695" cy="5078313"/>
          </a:xfrm>
          <a:prstGeom prst="rect">
            <a:avLst/>
          </a:prstGeom>
          <a:noFill/>
        </p:spPr>
        <p:txBody>
          <a:bodyPr wrap="square">
            <a:spAutoFit/>
          </a:bodyPr>
          <a:lstStyle/>
          <a:p>
            <a:r>
              <a:rPr lang="en-US" dirty="0"/>
              <a:t># Adjust thresholds and decisions based on the average color</a:t>
            </a:r>
          </a:p>
          <a:p>
            <a:r>
              <a:rPr lang="en-US" dirty="0"/>
              <a:t>    RED_THRESHOLD = 100</a:t>
            </a:r>
          </a:p>
          <a:p>
            <a:r>
              <a:rPr lang="en-US" dirty="0"/>
              <a:t>    GREEN_THRESHOLD = 45</a:t>
            </a:r>
          </a:p>
          <a:p>
            <a:r>
              <a:rPr lang="en-US" dirty="0"/>
              <a:t>    BLUE_THRESHOLD = 45</a:t>
            </a:r>
          </a:p>
          <a:p>
            <a:endParaRPr lang="en-US" dirty="0"/>
          </a:p>
          <a:p>
            <a:r>
              <a:rPr lang="en-US" dirty="0"/>
              <a:t>    RED_THRESHOLD2 = 45</a:t>
            </a:r>
          </a:p>
          <a:p>
            <a:r>
              <a:rPr lang="en-US" dirty="0"/>
              <a:t>    GREEN_THRESHOLD2 = 45</a:t>
            </a:r>
          </a:p>
          <a:p>
            <a:r>
              <a:rPr lang="en-US" dirty="0"/>
              <a:t>    BLUE_THRESHOLD2 = 100</a:t>
            </a:r>
          </a:p>
          <a:p>
            <a:endParaRPr lang="en-US" dirty="0"/>
          </a:p>
          <a:p>
            <a:r>
              <a:rPr lang="en-US" dirty="0"/>
              <a:t>    if </a:t>
            </a:r>
            <a:r>
              <a:rPr lang="en-US" dirty="0" err="1"/>
              <a:t>avg_red</a:t>
            </a:r>
            <a:r>
              <a:rPr lang="en-US" dirty="0"/>
              <a:t> &gt; RED_THRESHOLD and </a:t>
            </a:r>
            <a:r>
              <a:rPr lang="en-US" dirty="0" err="1"/>
              <a:t>avg_green</a:t>
            </a:r>
            <a:r>
              <a:rPr lang="en-US" dirty="0"/>
              <a:t> &lt; GREEN_THRESHOLD and </a:t>
            </a:r>
            <a:r>
              <a:rPr lang="en-US" dirty="0" err="1"/>
              <a:t>avg_blue</a:t>
            </a:r>
            <a:r>
              <a:rPr lang="en-US" dirty="0"/>
              <a:t> &lt; BLUE_THRESHOLD:</a:t>
            </a:r>
          </a:p>
          <a:p>
            <a:r>
              <a:rPr lang="en-US" dirty="0"/>
              <a:t>        </a:t>
            </a:r>
            <a:r>
              <a:rPr lang="en-US" dirty="0" err="1"/>
              <a:t>left_motor.setVelocity</a:t>
            </a:r>
            <a:r>
              <a:rPr lang="en-US" dirty="0"/>
              <a:t>(5)  # Turn right</a:t>
            </a:r>
          </a:p>
          <a:p>
            <a:r>
              <a:rPr lang="en-US" dirty="0"/>
              <a:t>        </a:t>
            </a:r>
            <a:r>
              <a:rPr lang="en-US" dirty="0" err="1"/>
              <a:t>right_motor.setVelocity</a:t>
            </a:r>
            <a:r>
              <a:rPr lang="en-US" dirty="0"/>
              <a:t>(-5)</a:t>
            </a:r>
          </a:p>
          <a:p>
            <a:r>
              <a:rPr lang="en-US" dirty="0"/>
              <a:t>    </a:t>
            </a:r>
            <a:r>
              <a:rPr lang="en-US" dirty="0" err="1"/>
              <a:t>elif</a:t>
            </a:r>
            <a:r>
              <a:rPr lang="en-US" dirty="0"/>
              <a:t> </a:t>
            </a:r>
            <a:r>
              <a:rPr lang="en-US" dirty="0" err="1"/>
              <a:t>avg_blue</a:t>
            </a:r>
            <a:r>
              <a:rPr lang="en-US" dirty="0"/>
              <a:t> &gt; BLUE_THRESHOLD2 and </a:t>
            </a:r>
            <a:r>
              <a:rPr lang="en-US" dirty="0" err="1"/>
              <a:t>avg_green</a:t>
            </a:r>
            <a:r>
              <a:rPr lang="en-US" dirty="0"/>
              <a:t> &lt; GREEN_THRESHOLD2 and </a:t>
            </a:r>
            <a:r>
              <a:rPr lang="en-US" dirty="0" err="1"/>
              <a:t>avg_red</a:t>
            </a:r>
            <a:r>
              <a:rPr lang="en-US" dirty="0"/>
              <a:t> &lt; RED_THRESHOLD2:</a:t>
            </a:r>
          </a:p>
          <a:p>
            <a:r>
              <a:rPr lang="en-US" dirty="0"/>
              <a:t>        </a:t>
            </a:r>
            <a:r>
              <a:rPr lang="en-US" dirty="0" err="1"/>
              <a:t>left_motor.setVelocity</a:t>
            </a:r>
            <a:r>
              <a:rPr lang="en-US" dirty="0"/>
              <a:t>(-5)  # Move backward</a:t>
            </a:r>
          </a:p>
          <a:p>
            <a:r>
              <a:rPr lang="en-US" dirty="0"/>
              <a:t>        </a:t>
            </a:r>
            <a:r>
              <a:rPr lang="en-US" dirty="0" err="1"/>
              <a:t>right_motor.setVelocity</a:t>
            </a:r>
            <a:r>
              <a:rPr lang="en-US" dirty="0"/>
              <a:t>(-5)</a:t>
            </a:r>
          </a:p>
          <a:p>
            <a:r>
              <a:rPr lang="en-US" dirty="0"/>
              <a:t>    else:</a:t>
            </a:r>
          </a:p>
          <a:p>
            <a:r>
              <a:rPr lang="en-US" dirty="0"/>
              <a:t>        </a:t>
            </a:r>
            <a:r>
              <a:rPr lang="en-US" dirty="0" err="1"/>
              <a:t>left_motor.setVelocity</a:t>
            </a:r>
            <a:r>
              <a:rPr lang="en-US" dirty="0"/>
              <a:t>(5)  # Move forward</a:t>
            </a:r>
          </a:p>
          <a:p>
            <a:r>
              <a:rPr lang="en-US" dirty="0"/>
              <a:t>        </a:t>
            </a:r>
            <a:r>
              <a:rPr lang="en-US" dirty="0" err="1"/>
              <a:t>right_motor.setVelocity</a:t>
            </a:r>
            <a:r>
              <a:rPr lang="en-US" dirty="0"/>
              <a:t>(5)</a:t>
            </a:r>
            <a:endParaRPr lang="en-CA" dirty="0"/>
          </a:p>
        </p:txBody>
      </p:sp>
      <p:sp>
        <p:nvSpPr>
          <p:cNvPr id="8" name="Rectangle 7">
            <a:extLst>
              <a:ext uri="{FF2B5EF4-FFF2-40B4-BE49-F238E27FC236}">
                <a16:creationId xmlns:a16="http://schemas.microsoft.com/office/drawing/2014/main" id="{EA730381-9725-EDC5-596D-A4A809A62180}"/>
              </a:ext>
            </a:extLst>
          </p:cNvPr>
          <p:cNvSpPr/>
          <p:nvPr/>
        </p:nvSpPr>
        <p:spPr>
          <a:xfrm>
            <a:off x="394338" y="384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D1672E77-F551-3636-7866-0CDD52CBDF76}"/>
              </a:ext>
            </a:extLst>
          </p:cNvPr>
          <p:cNvSpPr txBox="1"/>
          <p:nvPr/>
        </p:nvSpPr>
        <p:spPr>
          <a:xfrm>
            <a:off x="605179" y="789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9FDCE7B7-673F-828E-5E59-31CB360BC7D5}"/>
              </a:ext>
            </a:extLst>
          </p:cNvPr>
          <p:cNvSpPr txBox="1"/>
          <p:nvPr/>
        </p:nvSpPr>
        <p:spPr>
          <a:xfrm>
            <a:off x="666209" y="3348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5035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D4AF5841-8EB2-F64A-E7E3-4D79CBFEBBC3}"/>
              </a:ext>
            </a:extLst>
          </p:cNvPr>
          <p:cNvPicPr>
            <a:picLocks noChangeAspect="1"/>
          </p:cNvPicPr>
          <p:nvPr/>
        </p:nvPicPr>
        <p:blipFill>
          <a:blip r:embed="rId4"/>
          <a:stretch>
            <a:fillRect/>
          </a:stretch>
        </p:blipFill>
        <p:spPr>
          <a:xfrm>
            <a:off x="2140650" y="2141482"/>
            <a:ext cx="1971675" cy="2133600"/>
          </a:xfrm>
          <a:prstGeom prst="rect">
            <a:avLst/>
          </a:prstGeom>
        </p:spPr>
      </p:pic>
      <p:pic>
        <p:nvPicPr>
          <p:cNvPr id="9" name="Picture 8">
            <a:extLst>
              <a:ext uri="{FF2B5EF4-FFF2-40B4-BE49-F238E27FC236}">
                <a16:creationId xmlns:a16="http://schemas.microsoft.com/office/drawing/2014/main" id="{26C6E0C7-49C5-8B33-87B0-EADDE01AAED1}"/>
              </a:ext>
            </a:extLst>
          </p:cNvPr>
          <p:cNvPicPr>
            <a:picLocks noChangeAspect="1"/>
          </p:cNvPicPr>
          <p:nvPr/>
        </p:nvPicPr>
        <p:blipFill>
          <a:blip r:embed="rId5"/>
          <a:stretch>
            <a:fillRect/>
          </a:stretch>
        </p:blipFill>
        <p:spPr>
          <a:xfrm>
            <a:off x="5093331" y="2057400"/>
            <a:ext cx="4585519" cy="2133600"/>
          </a:xfrm>
          <a:prstGeom prst="rect">
            <a:avLst/>
          </a:prstGeom>
        </p:spPr>
      </p:pic>
    </p:spTree>
    <p:extLst>
      <p:ext uri="{BB962C8B-B14F-4D97-AF65-F5344CB8AC3E}">
        <p14:creationId xmlns:p14="http://schemas.microsoft.com/office/powerpoint/2010/main" val="223731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957161F-F7F6-726A-E602-44833CD9F7F5}"/>
              </a:ext>
            </a:extLst>
          </p:cNvPr>
          <p:cNvSpPr txBox="1"/>
          <p:nvPr/>
        </p:nvSpPr>
        <p:spPr>
          <a:xfrm>
            <a:off x="273926" y="1570642"/>
            <a:ext cx="11370416" cy="3970318"/>
          </a:xfrm>
          <a:prstGeom prst="rect">
            <a:avLst/>
          </a:prstGeom>
          <a:noFill/>
        </p:spPr>
        <p:txBody>
          <a:bodyPr wrap="square">
            <a:spAutoFit/>
          </a:bodyPr>
          <a:lstStyle/>
          <a:p>
            <a:r>
              <a:rPr lang="en-US" b="0" i="0" dirty="0">
                <a:solidFill>
                  <a:srgbClr val="0D0D0D"/>
                </a:solidFill>
                <a:effectLst/>
                <a:latin typeface="Söhne"/>
              </a:rPr>
              <a:t>Control the robot's speed based on color detection—moving faster if the color is green and very slowly if the color is red.</a:t>
            </a:r>
          </a:p>
          <a:p>
            <a:endParaRPr lang="en-US" dirty="0">
              <a:solidFill>
                <a:srgbClr val="0D0D0D"/>
              </a:solidFill>
              <a:latin typeface="Söhne"/>
            </a:endParaRPr>
          </a:p>
          <a:p>
            <a:r>
              <a:rPr lang="en-US" dirty="0">
                <a:solidFill>
                  <a:srgbClr val="0D0D0D"/>
                </a:solidFill>
                <a:latin typeface="Söhne"/>
              </a:rPr>
              <a:t>We are going to use Machine Learning Algorithm.</a:t>
            </a:r>
          </a:p>
          <a:p>
            <a:r>
              <a:rPr lang="en-US" dirty="0">
                <a:solidFill>
                  <a:srgbClr val="0D0D0D"/>
                </a:solidFill>
                <a:latin typeface="Söhne"/>
              </a:rPr>
              <a:t>We are going to use Linear regression.</a:t>
            </a:r>
          </a:p>
          <a:p>
            <a:endParaRPr lang="en-US" dirty="0">
              <a:solidFill>
                <a:srgbClr val="0D0D0D"/>
              </a:solidFill>
              <a:latin typeface="Söhne"/>
            </a:endParaRPr>
          </a:p>
          <a:p>
            <a:pPr algn="l"/>
            <a:r>
              <a:rPr lang="en-US" b="0" i="0" dirty="0">
                <a:solidFill>
                  <a:srgbClr val="0D0D0D"/>
                </a:solidFill>
                <a:effectLst/>
                <a:latin typeface="Söhne"/>
              </a:rPr>
              <a:t>Let's assume:</a:t>
            </a:r>
          </a:p>
          <a:p>
            <a:pPr algn="l">
              <a:buFont typeface="Arial" panose="020B0604020202020204" pitchFamily="34" charset="0"/>
              <a:buChar char="•"/>
            </a:pPr>
            <a:r>
              <a:rPr lang="en-US" b="0" i="0" dirty="0">
                <a:solidFill>
                  <a:srgbClr val="0D0D0D"/>
                </a:solidFill>
                <a:effectLst/>
                <a:latin typeface="Söhne"/>
              </a:rPr>
              <a:t>A high "color score" represents green, encouraging faster movement.</a:t>
            </a:r>
          </a:p>
          <a:p>
            <a:pPr algn="l">
              <a:buFont typeface="Arial" panose="020B0604020202020204" pitchFamily="34" charset="0"/>
              <a:buChar char="•"/>
            </a:pPr>
            <a:r>
              <a:rPr lang="en-US" b="0" i="0" dirty="0">
                <a:solidFill>
                  <a:srgbClr val="0D0D0D"/>
                </a:solidFill>
                <a:effectLst/>
                <a:latin typeface="Söhne"/>
              </a:rPr>
              <a:t>A low "color score" represents red, dictating slower movement.</a:t>
            </a:r>
          </a:p>
          <a:p>
            <a:endParaRPr lang="en-US" dirty="0">
              <a:solidFill>
                <a:srgbClr val="0D0D0D"/>
              </a:solidFill>
              <a:latin typeface="Söhne"/>
            </a:endParaRPr>
          </a:p>
          <a:p>
            <a:r>
              <a:rPr lang="en-US" b="0" i="0" dirty="0">
                <a:solidFill>
                  <a:srgbClr val="0D0D0D"/>
                </a:solidFill>
                <a:effectLst/>
                <a:latin typeface="Söhne"/>
              </a:rPr>
              <a:t>For simplicity, let's say our model has determined the relationship between color score and speed </a:t>
            </a:r>
          </a:p>
          <a:p>
            <a:r>
              <a:rPr lang="en-US" b="0" i="0" dirty="0">
                <a:solidFill>
                  <a:srgbClr val="0D0D0D"/>
                </a:solidFill>
                <a:effectLst/>
                <a:latin typeface="Söhne"/>
              </a:rPr>
              <a:t>as </a:t>
            </a:r>
            <a:r>
              <a:rPr lang="en-US" b="0" i="1" dirty="0">
                <a:solidFill>
                  <a:srgbClr val="0D0D0D"/>
                </a:solidFill>
                <a:effectLst/>
                <a:latin typeface="KaTeX_Math"/>
              </a:rPr>
              <a:t>y</a:t>
            </a:r>
            <a:r>
              <a:rPr lang="en-US" b="0" i="0" dirty="0">
                <a:solidFill>
                  <a:srgbClr val="0D0D0D"/>
                </a:solidFill>
                <a:effectLst/>
                <a:latin typeface="KaTeX_Main"/>
              </a:rPr>
              <a:t>=0.2</a:t>
            </a:r>
            <a:r>
              <a:rPr lang="en-US" b="0" i="1" dirty="0">
                <a:solidFill>
                  <a:srgbClr val="0D0D0D"/>
                </a:solidFill>
                <a:effectLst/>
                <a:latin typeface="KaTeX_Math"/>
              </a:rPr>
              <a:t>x</a:t>
            </a:r>
            <a:r>
              <a:rPr lang="en-US" b="0" i="0" dirty="0">
                <a:solidFill>
                  <a:srgbClr val="0D0D0D"/>
                </a:solidFill>
                <a:effectLst/>
                <a:latin typeface="KaTeX_Main"/>
              </a:rPr>
              <a:t>−1</a:t>
            </a:r>
            <a:r>
              <a:rPr lang="en-US" b="0" i="0" dirty="0">
                <a:solidFill>
                  <a:srgbClr val="0D0D0D"/>
                </a:solidFill>
                <a:effectLst/>
                <a:latin typeface="Söhne"/>
              </a:rPr>
              <a:t>, </a:t>
            </a:r>
          </a:p>
          <a:p>
            <a:r>
              <a:rPr lang="en-US" b="0" i="0" dirty="0">
                <a:solidFill>
                  <a:srgbClr val="0D0D0D"/>
                </a:solidFill>
                <a:effectLst/>
                <a:latin typeface="Söhne"/>
              </a:rPr>
              <a:t>where </a:t>
            </a:r>
            <a:r>
              <a:rPr lang="en-US" b="0" i="1" dirty="0">
                <a:solidFill>
                  <a:srgbClr val="0D0D0D"/>
                </a:solidFill>
                <a:effectLst/>
                <a:latin typeface="KaTeX_Math"/>
              </a:rPr>
              <a:t>y</a:t>
            </a:r>
            <a:r>
              <a:rPr lang="en-US" b="0" i="0" dirty="0">
                <a:solidFill>
                  <a:srgbClr val="0D0D0D"/>
                </a:solidFill>
                <a:effectLst/>
                <a:latin typeface="Söhne"/>
              </a:rPr>
              <a:t> is the robot's speed, </a:t>
            </a:r>
          </a:p>
          <a:p>
            <a:r>
              <a:rPr lang="en-US" b="0" i="0" dirty="0">
                <a:solidFill>
                  <a:srgbClr val="0D0D0D"/>
                </a:solidFill>
                <a:effectLst/>
                <a:latin typeface="Söhne"/>
              </a:rPr>
              <a:t>and </a:t>
            </a:r>
            <a:r>
              <a:rPr lang="en-US" b="0" i="1" dirty="0">
                <a:solidFill>
                  <a:srgbClr val="0D0D0D"/>
                </a:solidFill>
                <a:effectLst/>
                <a:latin typeface="KaTeX_Math"/>
              </a:rPr>
              <a:t>x</a:t>
            </a:r>
            <a:r>
              <a:rPr lang="en-US" b="0" i="0" dirty="0">
                <a:solidFill>
                  <a:srgbClr val="0D0D0D"/>
                </a:solidFill>
                <a:effectLst/>
                <a:latin typeface="Söhne"/>
              </a:rPr>
              <a:t> is the color score (ranging from 0 for red to 5 for green).</a:t>
            </a:r>
            <a:r>
              <a:rPr lang="en-US" dirty="0">
                <a:solidFill>
                  <a:srgbClr val="0D0D0D"/>
                </a:solidFill>
                <a:latin typeface="Söhne"/>
              </a:rPr>
              <a:t> </a:t>
            </a:r>
            <a:endParaRPr lang="en-CA" dirty="0"/>
          </a:p>
        </p:txBody>
      </p:sp>
    </p:spTree>
    <p:extLst>
      <p:ext uri="{BB962C8B-B14F-4D97-AF65-F5344CB8AC3E}">
        <p14:creationId xmlns:p14="http://schemas.microsoft.com/office/powerpoint/2010/main" val="1461341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499D735-E1CA-D69C-7FBF-EE785257D8F6}"/>
              </a:ext>
            </a:extLst>
          </p:cNvPr>
          <p:cNvSpPr txBox="1"/>
          <p:nvPr/>
        </p:nvSpPr>
        <p:spPr>
          <a:xfrm>
            <a:off x="195097" y="1546793"/>
            <a:ext cx="11597509" cy="2862322"/>
          </a:xfrm>
          <a:prstGeom prst="rect">
            <a:avLst/>
          </a:prstGeom>
          <a:no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Color Score: This is a conceptual representation of how "green" or "red" the camera's view is. (by averaging the RGB values).</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Linear Regression Model: The model y = 0.2x - 1 is a simple formula we're using to decide the robot's speed based on the detected color. The specific coefficients (0.2 and -1) are placeholders for this example and would be determined through actual model training in a real-world application.</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Speed Adjustment: The speed is adjusted based on the color score, with a higher score (more green) resulting in faster speed and a lower score (more red) resulting in slower speed or stopping.</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6003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57094" y="337243"/>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9" name="TextBox 8">
            <a:extLst>
              <a:ext uri="{FF2B5EF4-FFF2-40B4-BE49-F238E27FC236}">
                <a16:creationId xmlns:a16="http://schemas.microsoft.com/office/drawing/2014/main" id="{C4F811F4-2107-C932-60B1-ACAE62C13C66}"/>
              </a:ext>
            </a:extLst>
          </p:cNvPr>
          <p:cNvSpPr txBox="1"/>
          <p:nvPr/>
        </p:nvSpPr>
        <p:spPr>
          <a:xfrm>
            <a:off x="4236761" y="1036651"/>
            <a:ext cx="6227378" cy="4524315"/>
          </a:xfrm>
          <a:prstGeom prst="rect">
            <a:avLst/>
          </a:prstGeom>
          <a:noFill/>
        </p:spPr>
        <p:txBody>
          <a:bodyPr wrap="square">
            <a:spAutoFit/>
          </a:bodyPr>
          <a:lstStyle/>
          <a:p>
            <a:r>
              <a:rPr lang="en-CA" dirty="0"/>
              <a:t>from controller import Robot, Camera</a:t>
            </a:r>
          </a:p>
          <a:p>
            <a:endParaRPr lang="en-CA" dirty="0"/>
          </a:p>
          <a:p>
            <a:r>
              <a:rPr lang="en-CA" dirty="0"/>
              <a:t># Initialization</a:t>
            </a:r>
          </a:p>
          <a:p>
            <a:r>
              <a:rPr lang="en-CA" dirty="0"/>
              <a:t>robot = Robot()</a:t>
            </a:r>
          </a:p>
          <a:p>
            <a:r>
              <a:rPr lang="en-CA" dirty="0"/>
              <a:t>timestep = int(</a:t>
            </a:r>
            <a:r>
              <a:rPr lang="en-CA" dirty="0" err="1"/>
              <a:t>robot.getBasicTimeStep</a:t>
            </a:r>
            <a:r>
              <a:rPr lang="en-CA" dirty="0"/>
              <a:t>())</a:t>
            </a:r>
          </a:p>
          <a:p>
            <a:endParaRPr lang="en-CA" dirty="0"/>
          </a:p>
          <a:p>
            <a:r>
              <a:rPr lang="en-CA" dirty="0"/>
              <a:t># Assuming motor and camera initialization here</a:t>
            </a:r>
          </a:p>
          <a:p>
            <a:r>
              <a:rPr lang="en-CA" dirty="0"/>
              <a:t>camera = </a:t>
            </a:r>
            <a:r>
              <a:rPr lang="en-CA" dirty="0" err="1"/>
              <a:t>robot.getDevice</a:t>
            </a:r>
            <a:r>
              <a:rPr lang="en-CA" dirty="0"/>
              <a:t>('camera')</a:t>
            </a:r>
          </a:p>
          <a:p>
            <a:r>
              <a:rPr lang="en-CA" dirty="0" err="1"/>
              <a:t>camera.enable</a:t>
            </a:r>
            <a:r>
              <a:rPr lang="en-CA" dirty="0"/>
              <a:t>(timestep)</a:t>
            </a:r>
          </a:p>
          <a:p>
            <a:endParaRPr lang="en-CA" dirty="0"/>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r>
              <a:rPr lang="en-CA" dirty="0" err="1"/>
              <a:t>left_motor.setPosition</a:t>
            </a:r>
            <a:r>
              <a:rPr lang="en-CA" dirty="0"/>
              <a:t>(float('inf'))  # Enable speed control</a:t>
            </a:r>
          </a:p>
          <a:p>
            <a:r>
              <a:rPr lang="en-CA" dirty="0" err="1"/>
              <a:t>right_motor.setPosition</a:t>
            </a:r>
            <a:r>
              <a:rPr lang="en-CA" dirty="0"/>
              <a:t>(float('inf'))</a:t>
            </a:r>
          </a:p>
          <a:p>
            <a:r>
              <a:rPr lang="en-CA" dirty="0" err="1"/>
              <a:t>left_motor.setVelocity</a:t>
            </a:r>
            <a:r>
              <a:rPr lang="en-CA" dirty="0"/>
              <a:t>(0)  # Initially stop</a:t>
            </a:r>
          </a:p>
          <a:p>
            <a:r>
              <a:rPr lang="en-CA" dirty="0" err="1"/>
              <a:t>right_motor.setVelocity</a:t>
            </a:r>
            <a:r>
              <a:rPr lang="en-CA" dirty="0"/>
              <a:t>(0)</a:t>
            </a:r>
          </a:p>
        </p:txBody>
      </p:sp>
      <p:sp>
        <p:nvSpPr>
          <p:cNvPr id="2" name="Rectangle 1">
            <a:extLst>
              <a:ext uri="{FF2B5EF4-FFF2-40B4-BE49-F238E27FC236}">
                <a16:creationId xmlns:a16="http://schemas.microsoft.com/office/drawing/2014/main" id="{436E0C04-5983-870B-3584-A1803AE538FE}"/>
              </a:ext>
            </a:extLst>
          </p:cNvPr>
          <p:cNvSpPr/>
          <p:nvPr/>
        </p:nvSpPr>
        <p:spPr>
          <a:xfrm>
            <a:off x="450602"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084D721A-04B1-A8B6-9C75-6DABC855FA0A}"/>
              </a:ext>
            </a:extLst>
          </p:cNvPr>
          <p:cNvSpPr txBox="1"/>
          <p:nvPr/>
        </p:nvSpPr>
        <p:spPr>
          <a:xfrm>
            <a:off x="661443"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AB93494-E065-4290-325D-1343F8FBD08F}"/>
              </a:ext>
            </a:extLst>
          </p:cNvPr>
          <p:cNvSpPr txBox="1"/>
          <p:nvPr/>
        </p:nvSpPr>
        <p:spPr>
          <a:xfrm>
            <a:off x="722473"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359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3" name="TextBox 2">
            <a:extLst>
              <a:ext uri="{FF2B5EF4-FFF2-40B4-BE49-F238E27FC236}">
                <a16:creationId xmlns:a16="http://schemas.microsoft.com/office/drawing/2014/main" id="{8C352FDE-9D6E-DEBC-4701-4CA6419D46FB}"/>
              </a:ext>
            </a:extLst>
          </p:cNvPr>
          <p:cNvSpPr txBox="1"/>
          <p:nvPr/>
        </p:nvSpPr>
        <p:spPr>
          <a:xfrm>
            <a:off x="2991482" y="996595"/>
            <a:ext cx="9069197" cy="5078313"/>
          </a:xfrm>
          <a:prstGeom prst="rect">
            <a:avLst/>
          </a:prstGeom>
          <a:noFill/>
        </p:spPr>
        <p:txBody>
          <a:bodyPr wrap="square">
            <a:spAutoFit/>
          </a:bodyPr>
          <a:lstStyle/>
          <a:p>
            <a:r>
              <a:rPr lang="en-US" dirty="0"/>
              <a:t>while </a:t>
            </a:r>
            <a:r>
              <a:rPr lang="en-US" dirty="0" err="1"/>
              <a:t>robot.step</a:t>
            </a:r>
            <a:r>
              <a:rPr lang="en-US" dirty="0"/>
              <a:t>(timestep) != -1:</a:t>
            </a:r>
          </a:p>
          <a:p>
            <a:r>
              <a:rPr lang="en-US" dirty="0"/>
              <a:t>    # Simulate getting a color score from the camera</a:t>
            </a:r>
          </a:p>
          <a:p>
            <a:r>
              <a:rPr lang="en-US" dirty="0"/>
              <a:t>    # Let's say color score calculation logic has been applied here</a:t>
            </a:r>
          </a:p>
          <a:p>
            <a:r>
              <a:rPr lang="en-US" dirty="0"/>
              <a:t>    # For simplification, assume we get this score directly from the camera</a:t>
            </a:r>
          </a:p>
          <a:p>
            <a:r>
              <a:rPr lang="en-US" dirty="0"/>
              <a:t>    # A real implementation would involve analyzing the camera image</a:t>
            </a:r>
          </a:p>
          <a:p>
            <a:r>
              <a:rPr lang="en-US" dirty="0"/>
              <a:t>    </a:t>
            </a:r>
            <a:r>
              <a:rPr lang="en-US" dirty="0" err="1"/>
              <a:t>color_score</a:t>
            </a:r>
            <a:r>
              <a:rPr lang="en-US" dirty="0"/>
              <a:t> = 3  # Placeholder for the actual color score calculation (0 = red, 5 = green)</a:t>
            </a:r>
          </a:p>
          <a:p>
            <a:r>
              <a:rPr lang="en-US" dirty="0"/>
              <a:t>    </a:t>
            </a:r>
          </a:p>
          <a:p>
            <a:r>
              <a:rPr lang="en-US" dirty="0"/>
              <a:t>    # Apply the linear regression model</a:t>
            </a:r>
          </a:p>
          <a:p>
            <a:r>
              <a:rPr lang="en-US" dirty="0"/>
              <a:t>    # For our example, the model equation is y = 0.2x - 1</a:t>
            </a:r>
          </a:p>
          <a:p>
            <a:r>
              <a:rPr lang="en-US" dirty="0"/>
              <a:t>    </a:t>
            </a:r>
            <a:r>
              <a:rPr lang="en-US" dirty="0" err="1"/>
              <a:t>predicted_speed</a:t>
            </a:r>
            <a:r>
              <a:rPr lang="en-US" dirty="0"/>
              <a:t> = 0.2 * </a:t>
            </a:r>
            <a:r>
              <a:rPr lang="en-US" dirty="0" err="1"/>
              <a:t>color_score</a:t>
            </a:r>
            <a:r>
              <a:rPr lang="en-US" dirty="0"/>
              <a:t> - 1  # Simplified model to control speed based on color score</a:t>
            </a:r>
          </a:p>
          <a:p>
            <a:r>
              <a:rPr lang="en-US" dirty="0"/>
              <a:t>    </a:t>
            </a:r>
          </a:p>
          <a:p>
            <a:r>
              <a:rPr lang="en-US" dirty="0"/>
              <a:t>    # Ensure the speed is within the robot's operational range</a:t>
            </a:r>
          </a:p>
          <a:p>
            <a:r>
              <a:rPr lang="en-US" dirty="0"/>
              <a:t>    </a:t>
            </a:r>
            <a:r>
              <a:rPr lang="en-US" dirty="0" err="1"/>
              <a:t>predicted_speed</a:t>
            </a:r>
            <a:r>
              <a:rPr lang="en-US" dirty="0"/>
              <a:t> = max(-10, min(10, </a:t>
            </a:r>
            <a:r>
              <a:rPr lang="en-US" dirty="0" err="1"/>
              <a:t>predicted_speed</a:t>
            </a:r>
            <a:r>
              <a:rPr lang="en-US" dirty="0"/>
              <a:t>))</a:t>
            </a:r>
          </a:p>
          <a:p>
            <a:r>
              <a:rPr lang="en-US" dirty="0"/>
              <a:t>    </a:t>
            </a:r>
          </a:p>
          <a:p>
            <a:r>
              <a:rPr lang="en-US" dirty="0"/>
              <a:t>    # Set the robot's motors to the predicted speed</a:t>
            </a:r>
          </a:p>
          <a:p>
            <a:r>
              <a:rPr lang="en-US" dirty="0"/>
              <a:t>    </a:t>
            </a:r>
            <a:r>
              <a:rPr lang="en-US" dirty="0" err="1"/>
              <a:t>left_motor.setVelocity</a:t>
            </a:r>
            <a:r>
              <a:rPr lang="en-US" dirty="0"/>
              <a:t>(</a:t>
            </a:r>
            <a:r>
              <a:rPr lang="en-US" dirty="0" err="1"/>
              <a:t>predicted_speed</a:t>
            </a:r>
            <a:r>
              <a:rPr lang="en-US" dirty="0"/>
              <a:t>)</a:t>
            </a:r>
          </a:p>
          <a:p>
            <a:r>
              <a:rPr lang="en-US" dirty="0"/>
              <a:t>    </a:t>
            </a:r>
            <a:r>
              <a:rPr lang="en-US" dirty="0" err="1"/>
              <a:t>right_motor.setVelocity</a:t>
            </a:r>
            <a:r>
              <a:rPr lang="en-US" dirty="0"/>
              <a:t>(</a:t>
            </a:r>
            <a:r>
              <a:rPr lang="en-US" dirty="0" err="1"/>
              <a:t>predicted_speed</a:t>
            </a:r>
            <a:r>
              <a:rPr lang="en-US" dirty="0"/>
              <a:t>)</a:t>
            </a:r>
            <a:endParaRPr lang="en-CA" dirty="0"/>
          </a:p>
        </p:txBody>
      </p:sp>
      <p:sp>
        <p:nvSpPr>
          <p:cNvPr id="2" name="Rectangle 1">
            <a:extLst>
              <a:ext uri="{FF2B5EF4-FFF2-40B4-BE49-F238E27FC236}">
                <a16:creationId xmlns:a16="http://schemas.microsoft.com/office/drawing/2014/main" id="{75EF4E98-C752-A4BD-976B-97E8307D2E09}"/>
              </a:ext>
            </a:extLst>
          </p:cNvPr>
          <p:cNvSpPr/>
          <p:nvPr/>
        </p:nvSpPr>
        <p:spPr>
          <a:xfrm>
            <a:off x="113058"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2BC694D-985C-BC76-D745-AB4AC968E390}"/>
              </a:ext>
            </a:extLst>
          </p:cNvPr>
          <p:cNvSpPr txBox="1"/>
          <p:nvPr/>
        </p:nvSpPr>
        <p:spPr>
          <a:xfrm>
            <a:off x="323899"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2C7C2F1-E2A0-FDAF-4854-49747B378B57}"/>
              </a:ext>
            </a:extLst>
          </p:cNvPr>
          <p:cNvSpPr txBox="1"/>
          <p:nvPr/>
        </p:nvSpPr>
        <p:spPr>
          <a:xfrm>
            <a:off x="384929"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2846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28547" y="1190833"/>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238B92-66BF-669B-897A-5A3B02548242}"/>
              </a:ext>
            </a:extLst>
          </p:cNvPr>
          <p:cNvSpPr txBox="1"/>
          <p:nvPr/>
        </p:nvSpPr>
        <p:spPr>
          <a:xfrm>
            <a:off x="313340" y="1704586"/>
            <a:ext cx="11431970" cy="1477328"/>
          </a:xfrm>
          <a:prstGeom prst="rect">
            <a:avLst/>
          </a:prstGeom>
          <a:noFill/>
        </p:spPr>
        <p:txBody>
          <a:bodyPr wrap="square">
            <a:spAutoFit/>
          </a:bodyPr>
          <a:lstStyle/>
          <a:p>
            <a:r>
              <a:rPr lang="en-US" dirty="0"/>
              <a:t>A simple machine learning (ML) algorithm into the previous </a:t>
            </a:r>
            <a:r>
              <a:rPr lang="en-US" dirty="0" err="1"/>
              <a:t>Webots</a:t>
            </a:r>
            <a:r>
              <a:rPr lang="en-US" dirty="0"/>
              <a:t> robot navigation example introduces beginners to the intersection of robotics and ML. A straightforward approach is to use a decision tree classifier to decide the robot's movement based on the average color detected by the camera in a 3x3 pixel area. This example assumes you have basic data to train the classifier, representing average color values for different actions (move forward, turn right, move backward).</a:t>
            </a:r>
            <a:endParaRPr lang="en-CA" dirty="0"/>
          </a:p>
        </p:txBody>
      </p:sp>
      <p:sp>
        <p:nvSpPr>
          <p:cNvPr id="9" name="TextBox 8">
            <a:extLst>
              <a:ext uri="{FF2B5EF4-FFF2-40B4-BE49-F238E27FC236}">
                <a16:creationId xmlns:a16="http://schemas.microsoft.com/office/drawing/2014/main" id="{AE05C4D3-F0B7-F273-611E-F078EB1D972B}"/>
              </a:ext>
            </a:extLst>
          </p:cNvPr>
          <p:cNvSpPr txBox="1"/>
          <p:nvPr/>
        </p:nvSpPr>
        <p:spPr>
          <a:xfrm>
            <a:off x="313339" y="3771510"/>
            <a:ext cx="11567485" cy="646331"/>
          </a:xfrm>
          <a:prstGeom prst="rect">
            <a:avLst/>
          </a:prstGeom>
          <a:noFill/>
        </p:spPr>
        <p:txBody>
          <a:bodyPr wrap="square">
            <a:spAutoFit/>
          </a:bodyPr>
          <a:lstStyle/>
          <a:p>
            <a:r>
              <a:rPr lang="en-US" dirty="0"/>
              <a:t>This example will be conceptual, as implementing a full ML pipeline involves steps (like data collection and model training) that go beyond the scope of running code directly in the </a:t>
            </a:r>
            <a:r>
              <a:rPr lang="en-US" dirty="0" err="1"/>
              <a:t>Webots</a:t>
            </a:r>
            <a:r>
              <a:rPr lang="en-US" dirty="0"/>
              <a:t> environment. </a:t>
            </a:r>
            <a:endParaRPr lang="en-CA" dirty="0"/>
          </a:p>
        </p:txBody>
      </p:sp>
      <p:sp>
        <p:nvSpPr>
          <p:cNvPr id="12" name="TextBox 11">
            <a:extLst>
              <a:ext uri="{FF2B5EF4-FFF2-40B4-BE49-F238E27FC236}">
                <a16:creationId xmlns:a16="http://schemas.microsoft.com/office/drawing/2014/main" id="{F1315094-20BE-E04B-3C76-FAFC6803DA2E}"/>
              </a:ext>
            </a:extLst>
          </p:cNvPr>
          <p:cNvSpPr txBox="1"/>
          <p:nvPr/>
        </p:nvSpPr>
        <p:spPr>
          <a:xfrm>
            <a:off x="313338" y="4979558"/>
            <a:ext cx="10675227" cy="369332"/>
          </a:xfrm>
          <a:prstGeom prst="rect">
            <a:avLst/>
          </a:prstGeom>
          <a:noFill/>
        </p:spPr>
        <p:txBody>
          <a:bodyPr wrap="square">
            <a:spAutoFit/>
          </a:bodyPr>
          <a:lstStyle/>
          <a:p>
            <a:r>
              <a:rPr lang="en-US" dirty="0"/>
              <a:t>We are going to use a simple </a:t>
            </a:r>
            <a:r>
              <a:rPr lang="en-US" b="1" dirty="0">
                <a:highlight>
                  <a:srgbClr val="FFFF00"/>
                </a:highlight>
              </a:rPr>
              <a:t>decision tree classifier using scikit-learn</a:t>
            </a:r>
            <a:r>
              <a:rPr lang="en-US" dirty="0"/>
              <a:t>, a popular ML library for Python.</a:t>
            </a:r>
            <a:endParaRPr lang="en-CA" dirty="0"/>
          </a:p>
        </p:txBody>
      </p:sp>
      <p:sp>
        <p:nvSpPr>
          <p:cNvPr id="14" name="TextBox 13">
            <a:extLst>
              <a:ext uri="{FF2B5EF4-FFF2-40B4-BE49-F238E27FC236}">
                <a16:creationId xmlns:a16="http://schemas.microsoft.com/office/drawing/2014/main" id="{D167D04B-DAE4-2C7C-81E6-6B878D06F102}"/>
              </a:ext>
            </a:extLst>
          </p:cNvPr>
          <p:cNvSpPr txBox="1"/>
          <p:nvPr/>
        </p:nvSpPr>
        <p:spPr>
          <a:xfrm>
            <a:off x="2420085" y="632585"/>
            <a:ext cx="5005474" cy="461665"/>
          </a:xfrm>
          <a:prstGeom prst="rect">
            <a:avLst/>
          </a:prstGeom>
          <a:noFill/>
        </p:spPr>
        <p:txBody>
          <a:bodyPr wrap="square">
            <a:spAutoFit/>
          </a:bodyPr>
          <a:lstStyle/>
          <a:p>
            <a:r>
              <a:rPr lang="en-US" sz="2400" b="1" dirty="0"/>
              <a:t>Machine Learning (ML) Algorithm </a:t>
            </a:r>
            <a:endParaRPr lang="en-CA" sz="2400" b="1" dirty="0"/>
          </a:p>
        </p:txBody>
      </p:sp>
    </p:spTree>
    <p:extLst>
      <p:ext uri="{BB962C8B-B14F-4D97-AF65-F5344CB8AC3E}">
        <p14:creationId xmlns:p14="http://schemas.microsoft.com/office/powerpoint/2010/main" val="2568527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35860C0-CFD6-7F95-2FAF-E0227C8BECC5}"/>
              </a:ext>
            </a:extLst>
          </p:cNvPr>
          <p:cNvSpPr txBox="1"/>
          <p:nvPr/>
        </p:nvSpPr>
        <p:spPr>
          <a:xfrm>
            <a:off x="2412521" y="807134"/>
            <a:ext cx="2894943" cy="369332"/>
          </a:xfrm>
          <a:prstGeom prst="rect">
            <a:avLst/>
          </a:prstGeom>
          <a:noFill/>
        </p:spPr>
        <p:txBody>
          <a:bodyPr wrap="square">
            <a:spAutoFit/>
          </a:bodyPr>
          <a:lstStyle/>
          <a:p>
            <a:pPr algn="l"/>
            <a:r>
              <a:rPr lang="en-CA" b="1" i="0" dirty="0">
                <a:solidFill>
                  <a:srgbClr val="0D0D0D"/>
                </a:solidFill>
                <a:effectLst/>
                <a:latin typeface="Söhne"/>
              </a:rPr>
              <a:t>Step 1: Install scikit-learn</a:t>
            </a:r>
          </a:p>
        </p:txBody>
      </p:sp>
      <p:sp>
        <p:nvSpPr>
          <p:cNvPr id="9" name="TextBox 8">
            <a:extLst>
              <a:ext uri="{FF2B5EF4-FFF2-40B4-BE49-F238E27FC236}">
                <a16:creationId xmlns:a16="http://schemas.microsoft.com/office/drawing/2014/main" id="{33F4D7E5-53A0-EACD-C841-227EC7559B90}"/>
              </a:ext>
            </a:extLst>
          </p:cNvPr>
          <p:cNvSpPr txBox="1"/>
          <p:nvPr/>
        </p:nvSpPr>
        <p:spPr>
          <a:xfrm>
            <a:off x="137823" y="1387507"/>
            <a:ext cx="11702182" cy="923330"/>
          </a:xfrm>
          <a:prstGeom prst="rect">
            <a:avLst/>
          </a:prstGeom>
          <a:noFill/>
        </p:spPr>
        <p:txBody>
          <a:bodyPr wrap="square">
            <a:spAutoFit/>
          </a:bodyPr>
          <a:lstStyle/>
          <a:p>
            <a:r>
              <a:rPr lang="en-US" dirty="0"/>
              <a:t>To install scikit-learn in </a:t>
            </a:r>
            <a:r>
              <a:rPr lang="en-US" dirty="0" err="1"/>
              <a:t>Webots</a:t>
            </a:r>
            <a:r>
              <a:rPr lang="en-US" dirty="0"/>
              <a:t>, or any Python environment within a simulation or application, you generally need to ensure that Python is correctly set up and that you have the necessary permissions to install additional libraries. Here's a step-by-step guide to installing scikit-learn for use with </a:t>
            </a:r>
            <a:r>
              <a:rPr lang="en-US" dirty="0" err="1"/>
              <a:t>Webots</a:t>
            </a:r>
            <a:r>
              <a:rPr lang="en-US" dirty="0"/>
              <a:t>:</a:t>
            </a:r>
            <a:endParaRPr lang="en-CA" dirty="0"/>
          </a:p>
        </p:txBody>
      </p:sp>
      <p:sp>
        <p:nvSpPr>
          <p:cNvPr id="12" name="TextBox 11">
            <a:extLst>
              <a:ext uri="{FF2B5EF4-FFF2-40B4-BE49-F238E27FC236}">
                <a16:creationId xmlns:a16="http://schemas.microsoft.com/office/drawing/2014/main" id="{D6C34384-2673-BBBD-BC95-E4549130041A}"/>
              </a:ext>
            </a:extLst>
          </p:cNvPr>
          <p:cNvSpPr txBox="1"/>
          <p:nvPr/>
        </p:nvSpPr>
        <p:spPr>
          <a:xfrm>
            <a:off x="202981" y="2440013"/>
            <a:ext cx="4250778" cy="369332"/>
          </a:xfrm>
          <a:prstGeom prst="rect">
            <a:avLst/>
          </a:prstGeom>
          <a:noFill/>
        </p:spPr>
        <p:txBody>
          <a:bodyPr wrap="square">
            <a:spAutoFit/>
          </a:bodyPr>
          <a:lstStyle/>
          <a:p>
            <a:pPr algn="l"/>
            <a:r>
              <a:rPr lang="en-US" b="1" i="0" dirty="0">
                <a:solidFill>
                  <a:srgbClr val="0D0D0D"/>
                </a:solidFill>
                <a:effectLst/>
                <a:latin typeface="Söhne"/>
              </a:rPr>
              <a:t>Step 1: Identify Your Python Environment</a:t>
            </a:r>
          </a:p>
        </p:txBody>
      </p:sp>
      <p:sp>
        <p:nvSpPr>
          <p:cNvPr id="14" name="TextBox 13">
            <a:extLst>
              <a:ext uri="{FF2B5EF4-FFF2-40B4-BE49-F238E27FC236}">
                <a16:creationId xmlns:a16="http://schemas.microsoft.com/office/drawing/2014/main" id="{CD2A67B7-4AFC-2AC0-1ACF-A7291C89170F}"/>
              </a:ext>
            </a:extLst>
          </p:cNvPr>
          <p:cNvSpPr txBox="1"/>
          <p:nvPr/>
        </p:nvSpPr>
        <p:spPr>
          <a:xfrm>
            <a:off x="202981" y="2885170"/>
            <a:ext cx="8365578" cy="2308324"/>
          </a:xfrm>
          <a:prstGeom prst="rect">
            <a:avLst/>
          </a:prstGeom>
          <a:noFill/>
        </p:spPr>
        <p:txBody>
          <a:bodyPr wrap="square">
            <a:spAutoFit/>
          </a:bodyPr>
          <a:lstStyle/>
          <a:p>
            <a:pPr marL="285750" indent="-285750">
              <a:buFont typeface="Arial" panose="020B0604020202020204" pitchFamily="34" charset="0"/>
              <a:buChar char="•"/>
            </a:pPr>
            <a:r>
              <a:rPr lang="en-US" dirty="0"/>
              <a:t>First, determine which Python environment </a:t>
            </a:r>
            <a:r>
              <a:rPr lang="en-US" dirty="0" err="1"/>
              <a:t>Webots</a:t>
            </a:r>
            <a:r>
              <a:rPr lang="en-US" dirty="0"/>
              <a:t> is using. </a:t>
            </a:r>
            <a:r>
              <a:rPr lang="en-US" dirty="0" err="1"/>
              <a:t>Webots</a:t>
            </a:r>
            <a:r>
              <a:rPr lang="en-US" dirty="0"/>
              <a:t> can use a global Python installation or a virtual environment. You can specify or check this in the </a:t>
            </a:r>
            <a:r>
              <a:rPr lang="en-US" dirty="0" err="1"/>
              <a:t>Webots</a:t>
            </a:r>
            <a:r>
              <a:rPr lang="en-US" dirty="0"/>
              <a:t> preferences: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Open </a:t>
            </a:r>
            <a:r>
              <a:rPr lang="en-US" dirty="0" err="1"/>
              <a:t>Webots</a:t>
            </a:r>
            <a:r>
              <a:rPr lang="en-US" dirty="0"/>
              <a:t>.</a:t>
            </a:r>
          </a:p>
          <a:p>
            <a:pPr marL="285750" indent="-285750">
              <a:buFont typeface="Arial" panose="020B0604020202020204" pitchFamily="34" charset="0"/>
              <a:buChar char="•"/>
            </a:pPr>
            <a:r>
              <a:rPr lang="en-US" dirty="0"/>
              <a:t>Go to Tools &gt; Preferences (on macOS, </a:t>
            </a:r>
            <a:r>
              <a:rPr lang="en-US" dirty="0" err="1"/>
              <a:t>Webots</a:t>
            </a:r>
            <a:r>
              <a:rPr lang="en-US" dirty="0"/>
              <a:t> &gt; Preferences).</a:t>
            </a:r>
          </a:p>
          <a:p>
            <a:pPr marL="285750" indent="-285750">
              <a:buFont typeface="Arial" panose="020B0604020202020204" pitchFamily="34" charset="0"/>
              <a:buChar char="•"/>
            </a:pPr>
            <a:r>
              <a:rPr lang="en-US" dirty="0"/>
              <a:t>In the General tab, check the Python command setting to see which Python is being used.</a:t>
            </a:r>
            <a:endParaRPr lang="en-CA" dirty="0"/>
          </a:p>
        </p:txBody>
      </p:sp>
      <p:pic>
        <p:nvPicPr>
          <p:cNvPr id="16" name="Picture 15">
            <a:extLst>
              <a:ext uri="{FF2B5EF4-FFF2-40B4-BE49-F238E27FC236}">
                <a16:creationId xmlns:a16="http://schemas.microsoft.com/office/drawing/2014/main" id="{FBD64D68-A03C-6289-89B3-59DC55F9AF0F}"/>
              </a:ext>
            </a:extLst>
          </p:cNvPr>
          <p:cNvPicPr>
            <a:picLocks noChangeAspect="1"/>
          </p:cNvPicPr>
          <p:nvPr/>
        </p:nvPicPr>
        <p:blipFill>
          <a:blip r:embed="rId4"/>
          <a:stretch>
            <a:fillRect/>
          </a:stretch>
        </p:blipFill>
        <p:spPr>
          <a:xfrm>
            <a:off x="8723110" y="2779597"/>
            <a:ext cx="3176516" cy="3014998"/>
          </a:xfrm>
          <a:prstGeom prst="rect">
            <a:avLst/>
          </a:prstGeom>
        </p:spPr>
      </p:pic>
    </p:spTree>
    <p:extLst>
      <p:ext uri="{BB962C8B-B14F-4D97-AF65-F5344CB8AC3E}">
        <p14:creationId xmlns:p14="http://schemas.microsoft.com/office/powerpoint/2010/main" val="295478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ECAEE77-BCA3-7D3F-5AEA-8EBF8E2FCECE}"/>
              </a:ext>
            </a:extLst>
          </p:cNvPr>
          <p:cNvSpPr txBox="1"/>
          <p:nvPr/>
        </p:nvSpPr>
        <p:spPr>
          <a:xfrm>
            <a:off x="137823" y="1448771"/>
            <a:ext cx="2540219" cy="369332"/>
          </a:xfrm>
          <a:prstGeom prst="rect">
            <a:avLst/>
          </a:prstGeom>
          <a:noFill/>
        </p:spPr>
        <p:txBody>
          <a:bodyPr wrap="square">
            <a:spAutoFit/>
          </a:bodyPr>
          <a:lstStyle/>
          <a:p>
            <a:r>
              <a:rPr lang="en-CA" dirty="0"/>
              <a:t>Step 2: Install scikit-learn</a:t>
            </a:r>
          </a:p>
        </p:txBody>
      </p:sp>
      <p:sp>
        <p:nvSpPr>
          <p:cNvPr id="9" name="TextBox 8">
            <a:extLst>
              <a:ext uri="{FF2B5EF4-FFF2-40B4-BE49-F238E27FC236}">
                <a16:creationId xmlns:a16="http://schemas.microsoft.com/office/drawing/2014/main" id="{D9D69621-FB89-0410-EBC5-C9255D1E8C0C}"/>
              </a:ext>
            </a:extLst>
          </p:cNvPr>
          <p:cNvSpPr txBox="1"/>
          <p:nvPr/>
        </p:nvSpPr>
        <p:spPr>
          <a:xfrm>
            <a:off x="119271" y="1910412"/>
            <a:ext cx="11673336" cy="923330"/>
          </a:xfrm>
          <a:prstGeom prst="rect">
            <a:avLst/>
          </a:prstGeom>
          <a:noFill/>
        </p:spPr>
        <p:txBody>
          <a:bodyPr wrap="square">
            <a:spAutoFit/>
          </a:bodyPr>
          <a:lstStyle/>
          <a:p>
            <a:r>
              <a:rPr lang="en-US" dirty="0"/>
              <a:t>Using a Global Python Installation</a:t>
            </a:r>
          </a:p>
          <a:p>
            <a:r>
              <a:rPr lang="en-US" dirty="0"/>
              <a:t>If </a:t>
            </a:r>
            <a:r>
              <a:rPr lang="en-US" dirty="0" err="1"/>
              <a:t>Webots</a:t>
            </a:r>
            <a:r>
              <a:rPr lang="en-US" dirty="0"/>
              <a:t> is configured to use your global Python installation, you can install scikit-learn using pip in your command line or terminal. Make sure you have pip installed and then run:</a:t>
            </a:r>
            <a:endParaRPr lang="en-CA" dirty="0"/>
          </a:p>
        </p:txBody>
      </p:sp>
      <p:sp>
        <p:nvSpPr>
          <p:cNvPr id="12" name="TextBox 11">
            <a:extLst>
              <a:ext uri="{FF2B5EF4-FFF2-40B4-BE49-F238E27FC236}">
                <a16:creationId xmlns:a16="http://schemas.microsoft.com/office/drawing/2014/main" id="{ACA93E0D-8C09-0AEC-E0B8-E6F25C2F0C58}"/>
              </a:ext>
            </a:extLst>
          </p:cNvPr>
          <p:cNvSpPr txBox="1"/>
          <p:nvPr/>
        </p:nvSpPr>
        <p:spPr>
          <a:xfrm>
            <a:off x="902551" y="2767440"/>
            <a:ext cx="2248557" cy="369332"/>
          </a:xfrm>
          <a:prstGeom prst="rect">
            <a:avLst/>
          </a:prstGeom>
          <a:noFill/>
        </p:spPr>
        <p:txBody>
          <a:bodyPr wrap="square">
            <a:spAutoFit/>
          </a:bodyPr>
          <a:lstStyle/>
          <a:p>
            <a:r>
              <a:rPr lang="en-CA" b="1" dirty="0"/>
              <a:t>pip install scikit-learn</a:t>
            </a:r>
          </a:p>
        </p:txBody>
      </p:sp>
      <p:sp>
        <p:nvSpPr>
          <p:cNvPr id="14" name="TextBox 13">
            <a:extLst>
              <a:ext uri="{FF2B5EF4-FFF2-40B4-BE49-F238E27FC236}">
                <a16:creationId xmlns:a16="http://schemas.microsoft.com/office/drawing/2014/main" id="{938A899E-96CA-4606-86FC-7D14356CE12A}"/>
              </a:ext>
            </a:extLst>
          </p:cNvPr>
          <p:cNvSpPr txBox="1"/>
          <p:nvPr/>
        </p:nvSpPr>
        <p:spPr>
          <a:xfrm>
            <a:off x="210864" y="3439802"/>
            <a:ext cx="6097314" cy="646331"/>
          </a:xfrm>
          <a:prstGeom prst="rect">
            <a:avLst/>
          </a:prstGeom>
          <a:noFill/>
        </p:spPr>
        <p:txBody>
          <a:bodyPr wrap="square">
            <a:spAutoFit/>
          </a:bodyPr>
          <a:lstStyle/>
          <a:p>
            <a:r>
              <a:rPr lang="en-US" b="1" u="sng" dirty="0"/>
              <a:t>Using a Virtual Environment</a:t>
            </a:r>
          </a:p>
          <a:p>
            <a:r>
              <a:rPr lang="en-US" dirty="0"/>
              <a:t>If </a:t>
            </a:r>
            <a:r>
              <a:rPr lang="en-US" dirty="0" err="1"/>
              <a:t>Webots</a:t>
            </a:r>
            <a:r>
              <a:rPr lang="en-US" dirty="0"/>
              <a:t> is using a Python virtual environment:</a:t>
            </a:r>
            <a:endParaRPr lang="en-CA" dirty="0"/>
          </a:p>
        </p:txBody>
      </p:sp>
      <p:sp>
        <p:nvSpPr>
          <p:cNvPr id="16" name="TextBox 15">
            <a:extLst>
              <a:ext uri="{FF2B5EF4-FFF2-40B4-BE49-F238E27FC236}">
                <a16:creationId xmlns:a16="http://schemas.microsoft.com/office/drawing/2014/main" id="{AE453227-1703-0DCE-E3A5-9C56C4C489F2}"/>
              </a:ext>
            </a:extLst>
          </p:cNvPr>
          <p:cNvSpPr txBox="1"/>
          <p:nvPr/>
        </p:nvSpPr>
        <p:spPr>
          <a:xfrm>
            <a:off x="210863" y="4191703"/>
            <a:ext cx="11669961" cy="1200329"/>
          </a:xfrm>
          <a:prstGeom prst="rect">
            <a:avLst/>
          </a:prstGeom>
          <a:noFill/>
        </p:spPr>
        <p:txBody>
          <a:bodyPr wrap="square">
            <a:spAutoFit/>
          </a:bodyPr>
          <a:lstStyle/>
          <a:p>
            <a:r>
              <a:rPr lang="en-US" dirty="0"/>
              <a:t>Activate the Virtual Environment: First, you need to activate the virtual environment. Navigate to the virtual environment directory and activate it using the command line or terminal:</a:t>
            </a:r>
          </a:p>
          <a:p>
            <a:endParaRPr lang="en-US" dirty="0"/>
          </a:p>
          <a:p>
            <a:r>
              <a:rPr lang="en-US" dirty="0"/>
              <a:t>On Windows:</a:t>
            </a:r>
            <a:endParaRPr lang="en-CA" dirty="0"/>
          </a:p>
        </p:txBody>
      </p:sp>
      <p:sp>
        <p:nvSpPr>
          <p:cNvPr id="18" name="TextBox 17">
            <a:extLst>
              <a:ext uri="{FF2B5EF4-FFF2-40B4-BE49-F238E27FC236}">
                <a16:creationId xmlns:a16="http://schemas.microsoft.com/office/drawing/2014/main" id="{C7C6A032-4009-9377-2691-94A8119E8ABD}"/>
              </a:ext>
            </a:extLst>
          </p:cNvPr>
          <p:cNvSpPr txBox="1"/>
          <p:nvPr/>
        </p:nvSpPr>
        <p:spPr>
          <a:xfrm>
            <a:off x="1716471" y="5001973"/>
            <a:ext cx="2485040" cy="369332"/>
          </a:xfrm>
          <a:prstGeom prst="rect">
            <a:avLst/>
          </a:prstGeom>
          <a:noFill/>
        </p:spPr>
        <p:txBody>
          <a:bodyPr wrap="square">
            <a:spAutoFit/>
          </a:bodyPr>
          <a:lstStyle/>
          <a:p>
            <a:r>
              <a:rPr lang="en-CA" dirty="0"/>
              <a:t>.\</a:t>
            </a:r>
            <a:r>
              <a:rPr lang="en-CA" dirty="0" err="1"/>
              <a:t>venv</a:t>
            </a:r>
            <a:r>
              <a:rPr lang="en-CA" dirty="0"/>
              <a:t>\Scripts\activate</a:t>
            </a:r>
          </a:p>
        </p:txBody>
      </p:sp>
    </p:spTree>
    <p:extLst>
      <p:ext uri="{BB962C8B-B14F-4D97-AF65-F5344CB8AC3E}">
        <p14:creationId xmlns:p14="http://schemas.microsoft.com/office/powerpoint/2010/main" val="2995719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92D3BF3-8D34-E054-986D-E79727533461}"/>
              </a:ext>
            </a:extLst>
          </p:cNvPr>
          <p:cNvGraphicFramePr>
            <a:graphicFrameLocks noGrp="1"/>
          </p:cNvGraphicFramePr>
          <p:nvPr>
            <p:extLst>
              <p:ext uri="{D42A27DB-BD31-4B8C-83A1-F6EECF244321}">
                <p14:modId xmlns:p14="http://schemas.microsoft.com/office/powerpoint/2010/main" val="3482408088"/>
              </p:ext>
            </p:extLst>
          </p:nvPr>
        </p:nvGraphicFramePr>
        <p:xfrm>
          <a:off x="226848" y="1435626"/>
          <a:ext cx="8128000" cy="1010920"/>
        </p:xfrm>
        <a:graphic>
          <a:graphicData uri="http://schemas.openxmlformats.org/drawingml/2006/table">
            <a:tbl>
              <a:tblPr firstRow="1" bandRow="1">
                <a:tableStyleId>{5C22544A-7EE6-4342-B048-85BDC9FD1C3A}</a:tableStyleId>
              </a:tblPr>
              <a:tblGrid>
                <a:gridCol w="8128000">
                  <a:extLst>
                    <a:ext uri="{9D8B030D-6E8A-4147-A177-3AD203B41FA5}">
                      <a16:colId xmlns:a16="http://schemas.microsoft.com/office/drawing/2014/main" val="469901473"/>
                    </a:ext>
                  </a:extLst>
                </a:gridCol>
              </a:tblGrid>
              <a:tr h="370840">
                <a:tc>
                  <a:txBody>
                    <a:bodyPr/>
                    <a:lstStyle/>
                    <a:p>
                      <a:r>
                        <a:rPr lang="en-US" dirty="0"/>
                        <a:t>Error : </a:t>
                      </a:r>
                      <a:r>
                        <a:rPr lang="en-US" sz="1800" b="0" i="0" kern="1200" dirty="0">
                          <a:solidFill>
                            <a:schemeClr val="lt1"/>
                          </a:solidFill>
                          <a:effectLst/>
                          <a:latin typeface="+mn-lt"/>
                          <a:ea typeface="+mn-ea"/>
                          <a:cs typeface="+mn-cs"/>
                        </a:rPr>
                        <a:t>.\</a:t>
                      </a:r>
                      <a:r>
                        <a:rPr lang="en-US" sz="1800" b="0" i="0" kern="1200" dirty="0" err="1">
                          <a:solidFill>
                            <a:schemeClr val="lt1"/>
                          </a:solidFill>
                          <a:effectLst/>
                          <a:latin typeface="+mn-lt"/>
                          <a:ea typeface="+mn-ea"/>
                          <a:cs typeface="+mn-cs"/>
                        </a:rPr>
                        <a:t>venv</a:t>
                      </a:r>
                      <a:r>
                        <a:rPr lang="en-US" sz="1800" b="0" i="0" kern="1200" dirty="0">
                          <a:solidFill>
                            <a:schemeClr val="lt1"/>
                          </a:solidFill>
                          <a:effectLst/>
                          <a:latin typeface="+mn-lt"/>
                          <a:ea typeface="+mn-ea"/>
                          <a:cs typeface="+mn-cs"/>
                        </a:rPr>
                        <a:t>\Scripts\activate </a:t>
                      </a:r>
                    </a:p>
                    <a:p>
                      <a:r>
                        <a:rPr lang="en-US" sz="1800" b="0" i="0" kern="1200" dirty="0">
                          <a:solidFill>
                            <a:schemeClr val="lt1"/>
                          </a:solidFill>
                          <a:effectLst/>
                          <a:latin typeface="+mn-lt"/>
                          <a:ea typeface="+mn-ea"/>
                          <a:cs typeface="+mn-cs"/>
                        </a:rPr>
                        <a:t>The system cannot find the path specified.</a:t>
                      </a:r>
                      <a:endParaRPr lang="en-CA" dirty="0"/>
                    </a:p>
                  </a:txBody>
                  <a:tcPr/>
                </a:tc>
                <a:extLst>
                  <a:ext uri="{0D108BD9-81ED-4DB2-BD59-A6C34878D82A}">
                    <a16:rowId xmlns:a16="http://schemas.microsoft.com/office/drawing/2014/main" val="3751657513"/>
                  </a:ext>
                </a:extLst>
              </a:tr>
              <a:tr h="370840">
                <a:tc>
                  <a:txBody>
                    <a:bodyPr/>
                    <a:lstStyle/>
                    <a:p>
                      <a:r>
                        <a:rPr lang="en-US" dirty="0"/>
                        <a:t>Solution:</a:t>
                      </a:r>
                      <a:endParaRPr lang="en-CA" dirty="0"/>
                    </a:p>
                  </a:txBody>
                  <a:tcPr/>
                </a:tc>
                <a:extLst>
                  <a:ext uri="{0D108BD9-81ED-4DB2-BD59-A6C34878D82A}">
                    <a16:rowId xmlns:a16="http://schemas.microsoft.com/office/drawing/2014/main" val="2585014130"/>
                  </a:ext>
                </a:extLst>
              </a:tr>
            </a:tbl>
          </a:graphicData>
        </a:graphic>
      </p:graphicFrame>
      <p:sp>
        <p:nvSpPr>
          <p:cNvPr id="8" name="TextBox 7">
            <a:extLst>
              <a:ext uri="{FF2B5EF4-FFF2-40B4-BE49-F238E27FC236}">
                <a16:creationId xmlns:a16="http://schemas.microsoft.com/office/drawing/2014/main" id="{08297BD3-6411-A8BB-51A9-67ED0369AB6B}"/>
              </a:ext>
            </a:extLst>
          </p:cNvPr>
          <p:cNvSpPr txBox="1"/>
          <p:nvPr/>
        </p:nvSpPr>
        <p:spPr>
          <a:xfrm>
            <a:off x="137822" y="2681525"/>
            <a:ext cx="3748377" cy="369332"/>
          </a:xfrm>
          <a:prstGeom prst="rect">
            <a:avLst/>
          </a:prstGeom>
          <a:noFill/>
        </p:spPr>
        <p:txBody>
          <a:bodyPr wrap="square">
            <a:spAutoFit/>
          </a:bodyPr>
          <a:lstStyle/>
          <a:p>
            <a:r>
              <a:rPr lang="en-CA" dirty="0"/>
              <a:t>cd path\to\</a:t>
            </a:r>
            <a:r>
              <a:rPr lang="en-CA" dirty="0" err="1"/>
              <a:t>my_project</a:t>
            </a:r>
            <a:endParaRPr lang="en-CA" dirty="0"/>
          </a:p>
        </p:txBody>
      </p:sp>
      <p:pic>
        <p:nvPicPr>
          <p:cNvPr id="11" name="Picture 10">
            <a:extLst>
              <a:ext uri="{FF2B5EF4-FFF2-40B4-BE49-F238E27FC236}">
                <a16:creationId xmlns:a16="http://schemas.microsoft.com/office/drawing/2014/main" id="{638051B3-0614-D0F9-BFC0-138EB15E4EDE}"/>
              </a:ext>
            </a:extLst>
          </p:cNvPr>
          <p:cNvPicPr>
            <a:picLocks noChangeAspect="1"/>
          </p:cNvPicPr>
          <p:nvPr/>
        </p:nvPicPr>
        <p:blipFill>
          <a:blip r:embed="rId4"/>
          <a:stretch>
            <a:fillRect/>
          </a:stretch>
        </p:blipFill>
        <p:spPr>
          <a:xfrm>
            <a:off x="137823" y="3116292"/>
            <a:ext cx="5553075" cy="523875"/>
          </a:xfrm>
          <a:prstGeom prst="rect">
            <a:avLst/>
          </a:prstGeom>
        </p:spPr>
      </p:pic>
      <p:sp>
        <p:nvSpPr>
          <p:cNvPr id="13" name="TextBox 12">
            <a:extLst>
              <a:ext uri="{FF2B5EF4-FFF2-40B4-BE49-F238E27FC236}">
                <a16:creationId xmlns:a16="http://schemas.microsoft.com/office/drawing/2014/main" id="{85875D99-35DA-EFDC-E759-6BDDDD10F957}"/>
              </a:ext>
            </a:extLst>
          </p:cNvPr>
          <p:cNvSpPr txBox="1"/>
          <p:nvPr/>
        </p:nvSpPr>
        <p:spPr>
          <a:xfrm>
            <a:off x="119271" y="2420370"/>
            <a:ext cx="4988757" cy="369332"/>
          </a:xfrm>
          <a:prstGeom prst="rect">
            <a:avLst/>
          </a:prstGeom>
          <a:noFill/>
        </p:spPr>
        <p:txBody>
          <a:bodyPr wrap="square">
            <a:spAutoFit/>
          </a:bodyPr>
          <a:lstStyle/>
          <a:p>
            <a:pPr algn="l"/>
            <a:r>
              <a:rPr lang="en-US" b="1" i="0" dirty="0">
                <a:solidFill>
                  <a:srgbClr val="0D0D0D"/>
                </a:solidFill>
                <a:effectLst/>
                <a:latin typeface="Söhne"/>
              </a:rPr>
              <a:t>1- Navigate to the Correct Directory</a:t>
            </a:r>
          </a:p>
        </p:txBody>
      </p:sp>
      <p:sp>
        <p:nvSpPr>
          <p:cNvPr id="15" name="TextBox 14">
            <a:extLst>
              <a:ext uri="{FF2B5EF4-FFF2-40B4-BE49-F238E27FC236}">
                <a16:creationId xmlns:a16="http://schemas.microsoft.com/office/drawing/2014/main" id="{EDA1D5D6-4DFD-48FE-6D29-D703FAE4A896}"/>
              </a:ext>
            </a:extLst>
          </p:cNvPr>
          <p:cNvSpPr txBox="1"/>
          <p:nvPr/>
        </p:nvSpPr>
        <p:spPr>
          <a:xfrm>
            <a:off x="137822" y="4042123"/>
            <a:ext cx="4583950" cy="369332"/>
          </a:xfrm>
          <a:prstGeom prst="rect">
            <a:avLst/>
          </a:prstGeom>
          <a:noFill/>
        </p:spPr>
        <p:txBody>
          <a:bodyPr wrap="square">
            <a:spAutoFit/>
          </a:bodyPr>
          <a:lstStyle/>
          <a:p>
            <a:pPr algn="l"/>
            <a:r>
              <a:rPr lang="en-US" b="1" i="0" dirty="0">
                <a:solidFill>
                  <a:srgbClr val="0D0D0D"/>
                </a:solidFill>
                <a:effectLst/>
                <a:latin typeface="Söhne"/>
              </a:rPr>
              <a:t>2- Verify the Path to the Virtual Environment</a:t>
            </a:r>
          </a:p>
        </p:txBody>
      </p:sp>
      <p:pic>
        <p:nvPicPr>
          <p:cNvPr id="17" name="Picture 16">
            <a:extLst>
              <a:ext uri="{FF2B5EF4-FFF2-40B4-BE49-F238E27FC236}">
                <a16:creationId xmlns:a16="http://schemas.microsoft.com/office/drawing/2014/main" id="{DE4BE480-5F0C-D1C7-E059-FF975C635391}"/>
              </a:ext>
            </a:extLst>
          </p:cNvPr>
          <p:cNvPicPr>
            <a:picLocks noChangeAspect="1"/>
          </p:cNvPicPr>
          <p:nvPr/>
        </p:nvPicPr>
        <p:blipFill>
          <a:blip r:embed="rId5"/>
          <a:stretch>
            <a:fillRect/>
          </a:stretch>
        </p:blipFill>
        <p:spPr>
          <a:xfrm>
            <a:off x="6086724" y="3281290"/>
            <a:ext cx="5775763" cy="2927532"/>
          </a:xfrm>
          <a:prstGeom prst="rect">
            <a:avLst/>
          </a:prstGeom>
        </p:spPr>
      </p:pic>
      <p:sp>
        <p:nvSpPr>
          <p:cNvPr id="19" name="TextBox 18">
            <a:extLst>
              <a:ext uri="{FF2B5EF4-FFF2-40B4-BE49-F238E27FC236}">
                <a16:creationId xmlns:a16="http://schemas.microsoft.com/office/drawing/2014/main" id="{B713215B-C23B-1D0F-D1B4-F7FED4FDAAEA}"/>
              </a:ext>
            </a:extLst>
          </p:cNvPr>
          <p:cNvSpPr txBox="1"/>
          <p:nvPr/>
        </p:nvSpPr>
        <p:spPr>
          <a:xfrm>
            <a:off x="546863" y="4455355"/>
            <a:ext cx="566529" cy="369332"/>
          </a:xfrm>
          <a:prstGeom prst="rect">
            <a:avLst/>
          </a:prstGeom>
          <a:noFill/>
        </p:spPr>
        <p:txBody>
          <a:bodyPr wrap="square">
            <a:spAutoFit/>
          </a:bodyPr>
          <a:lstStyle/>
          <a:p>
            <a:r>
              <a:rPr lang="en-CA" dirty="0" err="1"/>
              <a:t>dir</a:t>
            </a:r>
            <a:endParaRPr lang="en-CA" dirty="0"/>
          </a:p>
        </p:txBody>
      </p:sp>
      <p:sp>
        <p:nvSpPr>
          <p:cNvPr id="20" name="Rectangle 1">
            <a:extLst>
              <a:ext uri="{FF2B5EF4-FFF2-40B4-BE49-F238E27FC236}">
                <a16:creationId xmlns:a16="http://schemas.microsoft.com/office/drawing/2014/main" id="{B8C03397-388C-E19E-5712-C43246F80196}"/>
              </a:ext>
            </a:extLst>
          </p:cNvPr>
          <p:cNvSpPr>
            <a:spLocks noChangeArrowheads="1"/>
          </p:cNvSpPr>
          <p:nvPr/>
        </p:nvSpPr>
        <p:spPr bwMode="auto">
          <a:xfrm>
            <a:off x="226848" y="4947989"/>
            <a:ext cx="5553074" cy="64884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D0D0D"/>
                </a:solidFill>
                <a:effectLst/>
                <a:latin typeface="Söhne"/>
              </a:rPr>
              <a:t>If you don't see the </a:t>
            </a:r>
            <a:r>
              <a:rPr kumimoji="0" lang="en-US" altLang="en-US" b="1" i="0" u="none" strike="noStrike" cap="none" normalizeH="0" baseline="0" dirty="0" err="1">
                <a:ln>
                  <a:noFill/>
                </a:ln>
                <a:solidFill>
                  <a:srgbClr val="0D0D0D"/>
                </a:solidFill>
                <a:effectLst/>
                <a:latin typeface="Söhne Mono"/>
              </a:rPr>
              <a:t>venv</a:t>
            </a:r>
            <a:r>
              <a:rPr kumimoji="0" lang="en-US" altLang="en-US" sz="1200" b="0" i="0" u="none" strike="noStrike" cap="none" normalizeH="0" baseline="0" dirty="0">
                <a:ln>
                  <a:noFill/>
                </a:ln>
                <a:solidFill>
                  <a:srgbClr val="0D0D0D"/>
                </a:solidFill>
                <a:effectLst/>
                <a:latin typeface="Söhne"/>
              </a:rPr>
              <a:t> folder, or if the </a:t>
            </a:r>
            <a:r>
              <a:rPr kumimoji="0" lang="en-US" altLang="en-US" b="1" i="0" u="none" strike="noStrike" cap="none" normalizeH="0" baseline="0" dirty="0">
                <a:ln>
                  <a:noFill/>
                </a:ln>
                <a:solidFill>
                  <a:srgbClr val="0D0D0D"/>
                </a:solidFill>
                <a:effectLst/>
                <a:latin typeface="Söhne Mono"/>
              </a:rPr>
              <a:t>Scripts</a:t>
            </a:r>
            <a:r>
              <a:rPr kumimoji="0" lang="en-US" altLang="en-US" sz="1200" b="0" i="0" u="none" strike="noStrike" cap="none" normalizeH="0" baseline="0" dirty="0">
                <a:ln>
                  <a:noFill/>
                </a:ln>
                <a:solidFill>
                  <a:srgbClr val="0D0D0D"/>
                </a:solidFill>
                <a:effectLst/>
                <a:latin typeface="Söhne"/>
              </a:rPr>
              <a:t> directory is missing inside </a:t>
            </a:r>
            <a:r>
              <a:rPr kumimoji="0" lang="en-US" altLang="en-US" b="1" i="0" u="none" strike="noStrike" cap="none" normalizeH="0" baseline="0" dirty="0" err="1">
                <a:ln>
                  <a:noFill/>
                </a:ln>
                <a:solidFill>
                  <a:srgbClr val="0D0D0D"/>
                </a:solidFill>
                <a:effectLst/>
                <a:latin typeface="Söhne Mono"/>
              </a:rPr>
              <a:t>venv</a:t>
            </a:r>
            <a:r>
              <a:rPr kumimoji="0" lang="en-US" altLang="en-US" sz="1200" b="0" i="0" u="none" strike="noStrike" cap="none" normalizeH="0" baseline="0" dirty="0">
                <a:ln>
                  <a:noFill/>
                </a:ln>
                <a:solidFill>
                  <a:srgbClr val="0D0D0D"/>
                </a:solidFill>
                <a:effectLst/>
                <a:latin typeface="Söhne"/>
              </a:rPr>
              <a:t>, the virtual environment was not created correctly.</a:t>
            </a:r>
            <a:r>
              <a:rPr kumimoji="0" lang="en-US" altLang="en-US" sz="8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62290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A475F2A-D15D-72C7-4C02-6E6B72BDFEBC}"/>
              </a:ext>
            </a:extLst>
          </p:cNvPr>
          <p:cNvSpPr txBox="1"/>
          <p:nvPr/>
        </p:nvSpPr>
        <p:spPr>
          <a:xfrm>
            <a:off x="234513" y="1491226"/>
            <a:ext cx="5078466" cy="369332"/>
          </a:xfrm>
          <a:prstGeom prst="rect">
            <a:avLst/>
          </a:prstGeom>
          <a:noFill/>
        </p:spPr>
        <p:txBody>
          <a:bodyPr wrap="square">
            <a:spAutoFit/>
          </a:bodyPr>
          <a:lstStyle/>
          <a:p>
            <a:pPr algn="l"/>
            <a:r>
              <a:rPr lang="en-US" b="1" i="0" dirty="0">
                <a:solidFill>
                  <a:srgbClr val="0D0D0D"/>
                </a:solidFill>
                <a:effectLst/>
                <a:latin typeface="Söhne"/>
              </a:rPr>
              <a:t>3- Recreate the Virtual Environment (If Necessary)</a:t>
            </a:r>
          </a:p>
        </p:txBody>
      </p:sp>
      <p:sp>
        <p:nvSpPr>
          <p:cNvPr id="9" name="TextBox 8">
            <a:extLst>
              <a:ext uri="{FF2B5EF4-FFF2-40B4-BE49-F238E27FC236}">
                <a16:creationId xmlns:a16="http://schemas.microsoft.com/office/drawing/2014/main" id="{77396E8E-7066-2B47-D7B5-9B47DA532460}"/>
              </a:ext>
            </a:extLst>
          </p:cNvPr>
          <p:cNvSpPr txBox="1"/>
          <p:nvPr/>
        </p:nvSpPr>
        <p:spPr>
          <a:xfrm>
            <a:off x="137823" y="1918790"/>
            <a:ext cx="11743002" cy="646331"/>
          </a:xfrm>
          <a:prstGeom prst="rect">
            <a:avLst/>
          </a:prstGeom>
          <a:noFill/>
        </p:spPr>
        <p:txBody>
          <a:bodyPr wrap="square">
            <a:spAutoFit/>
          </a:bodyPr>
          <a:lstStyle/>
          <a:p>
            <a:r>
              <a:rPr lang="en-US" dirty="0"/>
              <a:t>If the virtual environment doesn't exist or was not created properly, you'll need to recreate it. Make sure you have Python installed, and then run:</a:t>
            </a:r>
            <a:endParaRPr lang="en-CA" dirty="0"/>
          </a:p>
        </p:txBody>
      </p:sp>
      <p:sp>
        <p:nvSpPr>
          <p:cNvPr id="12" name="TextBox 11">
            <a:extLst>
              <a:ext uri="{FF2B5EF4-FFF2-40B4-BE49-F238E27FC236}">
                <a16:creationId xmlns:a16="http://schemas.microsoft.com/office/drawing/2014/main" id="{B7EB5DA6-42CD-C982-F156-CD8685793565}"/>
              </a:ext>
            </a:extLst>
          </p:cNvPr>
          <p:cNvSpPr txBox="1"/>
          <p:nvPr/>
        </p:nvSpPr>
        <p:spPr>
          <a:xfrm>
            <a:off x="423698" y="2647491"/>
            <a:ext cx="2185495" cy="369332"/>
          </a:xfrm>
          <a:prstGeom prst="rect">
            <a:avLst/>
          </a:prstGeom>
          <a:noFill/>
        </p:spPr>
        <p:txBody>
          <a:bodyPr wrap="square">
            <a:spAutoFit/>
          </a:bodyPr>
          <a:lstStyle/>
          <a:p>
            <a:r>
              <a:rPr lang="en-CA" dirty="0"/>
              <a:t>python -m </a:t>
            </a:r>
            <a:r>
              <a:rPr lang="en-CA" dirty="0" err="1"/>
              <a:t>venv</a:t>
            </a:r>
            <a:r>
              <a:rPr lang="en-CA" dirty="0"/>
              <a:t> </a:t>
            </a:r>
            <a:r>
              <a:rPr lang="en-CA" dirty="0" err="1"/>
              <a:t>venv</a:t>
            </a:r>
            <a:endParaRPr lang="en-CA" dirty="0"/>
          </a:p>
        </p:txBody>
      </p:sp>
      <p:sp>
        <p:nvSpPr>
          <p:cNvPr id="15" name="TextBox 14">
            <a:extLst>
              <a:ext uri="{FF2B5EF4-FFF2-40B4-BE49-F238E27FC236}">
                <a16:creationId xmlns:a16="http://schemas.microsoft.com/office/drawing/2014/main" id="{0211398D-3464-E4D3-A782-ABF9DE2DAC7E}"/>
              </a:ext>
            </a:extLst>
          </p:cNvPr>
          <p:cNvSpPr txBox="1"/>
          <p:nvPr/>
        </p:nvSpPr>
        <p:spPr>
          <a:xfrm>
            <a:off x="234513" y="3348342"/>
            <a:ext cx="6097314" cy="646331"/>
          </a:xfrm>
          <a:prstGeom prst="rect">
            <a:avLst/>
          </a:prstGeom>
          <a:noFill/>
        </p:spPr>
        <p:txBody>
          <a:bodyPr wrap="square">
            <a:spAutoFit/>
          </a:bodyPr>
          <a:lstStyle/>
          <a:p>
            <a:r>
              <a:rPr lang="en-US" dirty="0"/>
              <a:t>This command creates a new virtual environment named </a:t>
            </a:r>
            <a:r>
              <a:rPr lang="en-US" dirty="0" err="1"/>
              <a:t>venv</a:t>
            </a:r>
            <a:r>
              <a:rPr lang="en-US" dirty="0"/>
              <a:t> in the current directory. After creation, try activating it again:</a:t>
            </a:r>
          </a:p>
        </p:txBody>
      </p:sp>
      <p:sp>
        <p:nvSpPr>
          <p:cNvPr id="17" name="TextBox 16">
            <a:extLst>
              <a:ext uri="{FF2B5EF4-FFF2-40B4-BE49-F238E27FC236}">
                <a16:creationId xmlns:a16="http://schemas.microsoft.com/office/drawing/2014/main" id="{3C1451FF-F73E-1759-909D-0CC6C26C046E}"/>
              </a:ext>
            </a:extLst>
          </p:cNvPr>
          <p:cNvSpPr txBox="1"/>
          <p:nvPr/>
        </p:nvSpPr>
        <p:spPr>
          <a:xfrm>
            <a:off x="119271" y="4269081"/>
            <a:ext cx="6097314" cy="369332"/>
          </a:xfrm>
          <a:prstGeom prst="rect">
            <a:avLst/>
          </a:prstGeom>
          <a:noFill/>
        </p:spPr>
        <p:txBody>
          <a:bodyPr wrap="square">
            <a:spAutoFit/>
          </a:bodyPr>
          <a:lstStyle/>
          <a:p>
            <a:r>
              <a:rPr lang="en-CA" dirty="0"/>
              <a:t>.\</a:t>
            </a:r>
            <a:r>
              <a:rPr lang="en-CA" dirty="0" err="1"/>
              <a:t>venv</a:t>
            </a:r>
            <a:r>
              <a:rPr lang="en-CA" dirty="0"/>
              <a:t>\Scripts\activate</a:t>
            </a:r>
          </a:p>
        </p:txBody>
      </p:sp>
      <p:pic>
        <p:nvPicPr>
          <p:cNvPr id="19" name="Picture 18">
            <a:extLst>
              <a:ext uri="{FF2B5EF4-FFF2-40B4-BE49-F238E27FC236}">
                <a16:creationId xmlns:a16="http://schemas.microsoft.com/office/drawing/2014/main" id="{A66B1645-2930-FEA9-F9F8-DE44255F83C0}"/>
              </a:ext>
            </a:extLst>
          </p:cNvPr>
          <p:cNvPicPr>
            <a:picLocks noChangeAspect="1"/>
          </p:cNvPicPr>
          <p:nvPr/>
        </p:nvPicPr>
        <p:blipFill>
          <a:blip r:embed="rId4"/>
          <a:stretch>
            <a:fillRect/>
          </a:stretch>
        </p:blipFill>
        <p:spPr>
          <a:xfrm>
            <a:off x="6350379" y="2441065"/>
            <a:ext cx="5520603" cy="3276662"/>
          </a:xfrm>
          <a:prstGeom prst="rect">
            <a:avLst/>
          </a:prstGeom>
        </p:spPr>
      </p:pic>
      <p:pic>
        <p:nvPicPr>
          <p:cNvPr id="21" name="Picture 20">
            <a:extLst>
              <a:ext uri="{FF2B5EF4-FFF2-40B4-BE49-F238E27FC236}">
                <a16:creationId xmlns:a16="http://schemas.microsoft.com/office/drawing/2014/main" id="{F66B936F-0A2C-C952-C49B-9B881031F364}"/>
              </a:ext>
            </a:extLst>
          </p:cNvPr>
          <p:cNvPicPr>
            <a:picLocks noChangeAspect="1"/>
          </p:cNvPicPr>
          <p:nvPr/>
        </p:nvPicPr>
        <p:blipFill>
          <a:blip r:embed="rId5"/>
          <a:stretch>
            <a:fillRect/>
          </a:stretch>
        </p:blipFill>
        <p:spPr>
          <a:xfrm>
            <a:off x="279162" y="5356274"/>
            <a:ext cx="5888022" cy="829584"/>
          </a:xfrm>
          <a:prstGeom prst="rect">
            <a:avLst/>
          </a:prstGeom>
        </p:spPr>
      </p:pic>
    </p:spTree>
    <p:extLst>
      <p:ext uri="{BB962C8B-B14F-4D97-AF65-F5344CB8AC3E}">
        <p14:creationId xmlns:p14="http://schemas.microsoft.com/office/powerpoint/2010/main" val="1681595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E69C8A5-D285-729E-0F91-4A55DBE406BA}"/>
              </a:ext>
            </a:extLst>
          </p:cNvPr>
          <p:cNvSpPr txBox="1"/>
          <p:nvPr/>
        </p:nvSpPr>
        <p:spPr>
          <a:xfrm>
            <a:off x="176267" y="1385566"/>
            <a:ext cx="2645761" cy="369332"/>
          </a:xfrm>
          <a:prstGeom prst="rect">
            <a:avLst/>
          </a:prstGeom>
          <a:noFill/>
        </p:spPr>
        <p:txBody>
          <a:bodyPr wrap="square">
            <a:spAutoFit/>
          </a:bodyPr>
          <a:lstStyle/>
          <a:p>
            <a:pPr algn="l"/>
            <a:r>
              <a:rPr lang="en-CA" b="1" i="0" dirty="0">
                <a:solidFill>
                  <a:srgbClr val="0D0D0D"/>
                </a:solidFill>
                <a:effectLst/>
                <a:latin typeface="Söhne"/>
              </a:rPr>
              <a:t>4- Install scikit-learn</a:t>
            </a:r>
          </a:p>
        </p:txBody>
      </p:sp>
      <p:sp>
        <p:nvSpPr>
          <p:cNvPr id="9" name="TextBox 8">
            <a:extLst>
              <a:ext uri="{FF2B5EF4-FFF2-40B4-BE49-F238E27FC236}">
                <a16:creationId xmlns:a16="http://schemas.microsoft.com/office/drawing/2014/main" id="{F086F3A7-7156-5068-6AA3-B1AA3DB596D3}"/>
              </a:ext>
            </a:extLst>
          </p:cNvPr>
          <p:cNvSpPr txBox="1"/>
          <p:nvPr/>
        </p:nvSpPr>
        <p:spPr>
          <a:xfrm>
            <a:off x="137823" y="1774039"/>
            <a:ext cx="9865398" cy="369332"/>
          </a:xfrm>
          <a:prstGeom prst="rect">
            <a:avLst/>
          </a:prstGeom>
          <a:noFill/>
        </p:spPr>
        <p:txBody>
          <a:bodyPr wrap="square">
            <a:spAutoFit/>
          </a:bodyPr>
          <a:lstStyle/>
          <a:p>
            <a:r>
              <a:rPr lang="en-US" dirty="0"/>
              <a:t>Once your virtual environment is activated, you can install scikit-learn as previously mentioned:</a:t>
            </a:r>
            <a:endParaRPr lang="en-CA" dirty="0"/>
          </a:p>
        </p:txBody>
      </p:sp>
      <p:sp>
        <p:nvSpPr>
          <p:cNvPr id="12" name="TextBox 11">
            <a:extLst>
              <a:ext uri="{FF2B5EF4-FFF2-40B4-BE49-F238E27FC236}">
                <a16:creationId xmlns:a16="http://schemas.microsoft.com/office/drawing/2014/main" id="{87F9FB1D-9588-F82E-1EEC-213A02A7445D}"/>
              </a:ext>
            </a:extLst>
          </p:cNvPr>
          <p:cNvSpPr txBox="1"/>
          <p:nvPr/>
        </p:nvSpPr>
        <p:spPr>
          <a:xfrm>
            <a:off x="1036078" y="2235704"/>
            <a:ext cx="2209143" cy="369332"/>
          </a:xfrm>
          <a:prstGeom prst="rect">
            <a:avLst/>
          </a:prstGeom>
          <a:noFill/>
        </p:spPr>
        <p:txBody>
          <a:bodyPr wrap="square">
            <a:spAutoFit/>
          </a:bodyPr>
          <a:lstStyle/>
          <a:p>
            <a:r>
              <a:rPr lang="en-CA" dirty="0"/>
              <a:t>pip install scikit-learn</a:t>
            </a:r>
          </a:p>
        </p:txBody>
      </p:sp>
      <p:pic>
        <p:nvPicPr>
          <p:cNvPr id="14" name="Picture 13">
            <a:extLst>
              <a:ext uri="{FF2B5EF4-FFF2-40B4-BE49-F238E27FC236}">
                <a16:creationId xmlns:a16="http://schemas.microsoft.com/office/drawing/2014/main" id="{1782765B-4956-1914-BECB-C40E1B44E187}"/>
              </a:ext>
            </a:extLst>
          </p:cNvPr>
          <p:cNvPicPr>
            <a:picLocks noChangeAspect="1"/>
          </p:cNvPicPr>
          <p:nvPr/>
        </p:nvPicPr>
        <p:blipFill>
          <a:blip r:embed="rId4"/>
          <a:stretch>
            <a:fillRect/>
          </a:stretch>
        </p:blipFill>
        <p:spPr>
          <a:xfrm>
            <a:off x="3377439" y="2188200"/>
            <a:ext cx="5887186" cy="4499351"/>
          </a:xfrm>
          <a:prstGeom prst="rect">
            <a:avLst/>
          </a:prstGeom>
        </p:spPr>
      </p:pic>
    </p:spTree>
    <p:extLst>
      <p:ext uri="{BB962C8B-B14F-4D97-AF65-F5344CB8AC3E}">
        <p14:creationId xmlns:p14="http://schemas.microsoft.com/office/powerpoint/2010/main" val="813447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C407B08-ED3D-9A42-FD60-880A58E07CDD}"/>
              </a:ext>
            </a:extLst>
          </p:cNvPr>
          <p:cNvSpPr txBox="1"/>
          <p:nvPr/>
        </p:nvSpPr>
        <p:spPr>
          <a:xfrm>
            <a:off x="357996" y="1466197"/>
            <a:ext cx="2802990" cy="369332"/>
          </a:xfrm>
          <a:prstGeom prst="rect">
            <a:avLst/>
          </a:prstGeom>
          <a:noFill/>
        </p:spPr>
        <p:txBody>
          <a:bodyPr wrap="square">
            <a:spAutoFit/>
          </a:bodyPr>
          <a:lstStyle/>
          <a:p>
            <a:pPr algn="l"/>
            <a:r>
              <a:rPr lang="en-CA" b="1" i="0" dirty="0">
                <a:solidFill>
                  <a:srgbClr val="0D0D0D"/>
                </a:solidFill>
                <a:effectLst/>
                <a:latin typeface="Söhne"/>
              </a:rPr>
              <a:t>5- Verify Installation</a:t>
            </a:r>
          </a:p>
        </p:txBody>
      </p:sp>
      <p:sp>
        <p:nvSpPr>
          <p:cNvPr id="9" name="TextBox 8">
            <a:extLst>
              <a:ext uri="{FF2B5EF4-FFF2-40B4-BE49-F238E27FC236}">
                <a16:creationId xmlns:a16="http://schemas.microsoft.com/office/drawing/2014/main" id="{9BC50ADA-CC75-0907-0027-A6153F6F43B0}"/>
              </a:ext>
            </a:extLst>
          </p:cNvPr>
          <p:cNvSpPr txBox="1"/>
          <p:nvPr/>
        </p:nvSpPr>
        <p:spPr>
          <a:xfrm>
            <a:off x="137823" y="1835529"/>
            <a:ext cx="11846168" cy="1477328"/>
          </a:xfrm>
          <a:prstGeom prst="rect">
            <a:avLst/>
          </a:prstGeom>
          <a:noFill/>
        </p:spPr>
        <p:txBody>
          <a:bodyPr wrap="square">
            <a:spAutoFit/>
          </a:bodyPr>
          <a:lstStyle/>
          <a:p>
            <a:r>
              <a:rPr lang="en-US" b="0" i="0" dirty="0">
                <a:solidFill>
                  <a:srgbClr val="0D0D0D"/>
                </a:solidFill>
                <a:effectLst/>
                <a:latin typeface="Söhne"/>
              </a:rPr>
              <a:t>To verify that scikit-learn has been successfully installed, you can run a small Python script to import scikit-learn and print its version:</a:t>
            </a:r>
          </a:p>
          <a:p>
            <a:endParaRPr lang="en-US" dirty="0">
              <a:solidFill>
                <a:srgbClr val="0D0D0D"/>
              </a:solidFill>
              <a:latin typeface="Söhne"/>
            </a:endParaRPr>
          </a:p>
          <a:p>
            <a:r>
              <a:rPr lang="en-US" dirty="0">
                <a:solidFill>
                  <a:srgbClr val="0D0D0D"/>
                </a:solidFill>
                <a:latin typeface="Söhne"/>
              </a:rPr>
              <a:t>First: Type python </a:t>
            </a:r>
          </a:p>
          <a:p>
            <a:r>
              <a:rPr lang="en-US" dirty="0">
                <a:solidFill>
                  <a:srgbClr val="0D0D0D"/>
                </a:solidFill>
                <a:latin typeface="Söhne"/>
              </a:rPr>
              <a:t>Then use the following command</a:t>
            </a:r>
            <a:endParaRPr lang="en-CA" dirty="0"/>
          </a:p>
        </p:txBody>
      </p:sp>
      <p:sp>
        <p:nvSpPr>
          <p:cNvPr id="12" name="TextBox 11">
            <a:extLst>
              <a:ext uri="{FF2B5EF4-FFF2-40B4-BE49-F238E27FC236}">
                <a16:creationId xmlns:a16="http://schemas.microsoft.com/office/drawing/2014/main" id="{D7E367A0-8996-2CD1-60C0-1328E1966DF5}"/>
              </a:ext>
            </a:extLst>
          </p:cNvPr>
          <p:cNvSpPr txBox="1"/>
          <p:nvPr/>
        </p:nvSpPr>
        <p:spPr>
          <a:xfrm>
            <a:off x="161362" y="3359023"/>
            <a:ext cx="2999624" cy="646331"/>
          </a:xfrm>
          <a:prstGeom prst="rect">
            <a:avLst/>
          </a:prstGeom>
          <a:noFill/>
        </p:spPr>
        <p:txBody>
          <a:bodyPr wrap="square">
            <a:spAutoFit/>
          </a:bodyPr>
          <a:lstStyle/>
          <a:p>
            <a:r>
              <a:rPr lang="en-CA" dirty="0"/>
              <a:t>import </a:t>
            </a:r>
            <a:r>
              <a:rPr lang="en-CA" dirty="0" err="1"/>
              <a:t>sklearn</a:t>
            </a:r>
            <a:endParaRPr lang="en-CA" dirty="0"/>
          </a:p>
          <a:p>
            <a:r>
              <a:rPr lang="en-CA" dirty="0"/>
              <a:t>print(</a:t>
            </a:r>
            <a:r>
              <a:rPr lang="en-CA" dirty="0" err="1"/>
              <a:t>sklearn</a:t>
            </a:r>
            <a:r>
              <a:rPr lang="en-CA" dirty="0"/>
              <a:t>.__version__)</a:t>
            </a:r>
          </a:p>
        </p:txBody>
      </p:sp>
      <p:pic>
        <p:nvPicPr>
          <p:cNvPr id="14" name="Picture 13">
            <a:extLst>
              <a:ext uri="{FF2B5EF4-FFF2-40B4-BE49-F238E27FC236}">
                <a16:creationId xmlns:a16="http://schemas.microsoft.com/office/drawing/2014/main" id="{54B77D3F-D0C8-C8DC-A01E-7DD4B4991BBE}"/>
              </a:ext>
            </a:extLst>
          </p:cNvPr>
          <p:cNvPicPr>
            <a:picLocks noChangeAspect="1"/>
          </p:cNvPicPr>
          <p:nvPr/>
        </p:nvPicPr>
        <p:blipFill>
          <a:blip r:embed="rId4"/>
          <a:stretch>
            <a:fillRect/>
          </a:stretch>
        </p:blipFill>
        <p:spPr>
          <a:xfrm>
            <a:off x="3203077" y="3555953"/>
            <a:ext cx="8378879" cy="1425547"/>
          </a:xfrm>
          <a:prstGeom prst="rect">
            <a:avLst/>
          </a:prstGeom>
        </p:spPr>
      </p:pic>
      <p:sp>
        <p:nvSpPr>
          <p:cNvPr id="16" name="TextBox 15">
            <a:extLst>
              <a:ext uri="{FF2B5EF4-FFF2-40B4-BE49-F238E27FC236}">
                <a16:creationId xmlns:a16="http://schemas.microsoft.com/office/drawing/2014/main" id="{09131EAA-97A8-02EF-2381-8238565146A2}"/>
              </a:ext>
            </a:extLst>
          </p:cNvPr>
          <p:cNvSpPr txBox="1"/>
          <p:nvPr/>
        </p:nvSpPr>
        <p:spPr>
          <a:xfrm>
            <a:off x="226629" y="5543189"/>
            <a:ext cx="3462502" cy="369332"/>
          </a:xfrm>
          <a:prstGeom prst="rect">
            <a:avLst/>
          </a:prstGeom>
          <a:noFill/>
        </p:spPr>
        <p:txBody>
          <a:bodyPr wrap="square">
            <a:spAutoFit/>
          </a:bodyPr>
          <a:lstStyle/>
          <a:p>
            <a:pPr algn="l"/>
            <a:r>
              <a:rPr lang="en-US" b="1" i="0" dirty="0">
                <a:solidFill>
                  <a:srgbClr val="0D0D0D"/>
                </a:solidFill>
                <a:effectLst/>
                <a:latin typeface="Söhne"/>
              </a:rPr>
              <a:t>Exit the Python Interactive Shell</a:t>
            </a:r>
          </a:p>
        </p:txBody>
      </p:sp>
    </p:spTree>
    <p:extLst>
      <p:ext uri="{BB962C8B-B14F-4D97-AF65-F5344CB8AC3E}">
        <p14:creationId xmlns:p14="http://schemas.microsoft.com/office/powerpoint/2010/main" val="3970256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258B30D-3FCD-30EA-D9CE-5BD20A601CA9}"/>
              </a:ext>
            </a:extLst>
          </p:cNvPr>
          <p:cNvSpPr txBox="1"/>
          <p:nvPr/>
        </p:nvSpPr>
        <p:spPr>
          <a:xfrm>
            <a:off x="297574" y="1466197"/>
            <a:ext cx="4376902" cy="369332"/>
          </a:xfrm>
          <a:prstGeom prst="rect">
            <a:avLst/>
          </a:prstGeom>
          <a:noFill/>
        </p:spPr>
        <p:txBody>
          <a:bodyPr wrap="square">
            <a:spAutoFit/>
          </a:bodyPr>
          <a:lstStyle/>
          <a:p>
            <a:pPr algn="l"/>
            <a:r>
              <a:rPr lang="en-US" b="1" i="0" dirty="0">
                <a:solidFill>
                  <a:srgbClr val="0D0D0D"/>
                </a:solidFill>
                <a:effectLst/>
                <a:latin typeface="Söhne"/>
              </a:rPr>
              <a:t>6- Use scikit-learn in Your </a:t>
            </a:r>
            <a:r>
              <a:rPr lang="en-US" b="1" i="0" dirty="0" err="1">
                <a:solidFill>
                  <a:srgbClr val="0D0D0D"/>
                </a:solidFill>
                <a:effectLst/>
                <a:latin typeface="Söhne"/>
              </a:rPr>
              <a:t>Webots</a:t>
            </a:r>
            <a:r>
              <a:rPr lang="en-US" b="1" i="0" dirty="0">
                <a:solidFill>
                  <a:srgbClr val="0D0D0D"/>
                </a:solidFill>
                <a:effectLst/>
                <a:latin typeface="Söhne"/>
              </a:rPr>
              <a:t> Project</a:t>
            </a:r>
          </a:p>
        </p:txBody>
      </p:sp>
      <p:sp>
        <p:nvSpPr>
          <p:cNvPr id="9" name="TextBox 8">
            <a:extLst>
              <a:ext uri="{FF2B5EF4-FFF2-40B4-BE49-F238E27FC236}">
                <a16:creationId xmlns:a16="http://schemas.microsoft.com/office/drawing/2014/main" id="{43528566-5A50-6B58-7705-9DFC846F343F}"/>
              </a:ext>
            </a:extLst>
          </p:cNvPr>
          <p:cNvSpPr txBox="1"/>
          <p:nvPr/>
        </p:nvSpPr>
        <p:spPr>
          <a:xfrm>
            <a:off x="297573" y="2305548"/>
            <a:ext cx="11583251" cy="646331"/>
          </a:xfrm>
          <a:prstGeom prst="rect">
            <a:avLst/>
          </a:prstGeom>
          <a:noFill/>
        </p:spPr>
        <p:txBody>
          <a:bodyPr wrap="square">
            <a:spAutoFit/>
          </a:bodyPr>
          <a:lstStyle/>
          <a:p>
            <a:r>
              <a:rPr lang="en-US" b="0" i="0" dirty="0">
                <a:solidFill>
                  <a:srgbClr val="0D0D0D"/>
                </a:solidFill>
                <a:effectLst/>
                <a:latin typeface="Söhne"/>
              </a:rPr>
              <a:t>Able to use scikit-learn in your </a:t>
            </a:r>
            <a:r>
              <a:rPr lang="en-US" b="0" i="0" dirty="0" err="1">
                <a:solidFill>
                  <a:srgbClr val="0D0D0D"/>
                </a:solidFill>
                <a:effectLst/>
                <a:latin typeface="Söhne"/>
              </a:rPr>
              <a:t>Webots</a:t>
            </a:r>
            <a:r>
              <a:rPr lang="en-US" b="0" i="0" dirty="0">
                <a:solidFill>
                  <a:srgbClr val="0D0D0D"/>
                </a:solidFill>
                <a:effectLst/>
                <a:latin typeface="Söhne"/>
              </a:rPr>
              <a:t> projects. You can import scikit-learn in your Python controller scripts and use its functionalities as needed.</a:t>
            </a:r>
            <a:endParaRPr lang="en-CA" dirty="0"/>
          </a:p>
        </p:txBody>
      </p:sp>
    </p:spTree>
    <p:extLst>
      <p:ext uri="{BB962C8B-B14F-4D97-AF65-F5344CB8AC3E}">
        <p14:creationId xmlns:p14="http://schemas.microsoft.com/office/powerpoint/2010/main" val="349085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F75CD67-789B-37C6-E24C-D709DB70EC7E}"/>
              </a:ext>
            </a:extLst>
          </p:cNvPr>
          <p:cNvSpPr txBox="1"/>
          <p:nvPr/>
        </p:nvSpPr>
        <p:spPr>
          <a:xfrm>
            <a:off x="2420085" y="617774"/>
            <a:ext cx="3736349" cy="369332"/>
          </a:xfrm>
          <a:prstGeom prst="rect">
            <a:avLst/>
          </a:prstGeom>
          <a:noFill/>
        </p:spPr>
        <p:txBody>
          <a:bodyPr wrap="square">
            <a:spAutoFit/>
          </a:bodyPr>
          <a:lstStyle/>
          <a:p>
            <a:pPr algn="l"/>
            <a:r>
              <a:rPr lang="en-CA" b="1" i="0" dirty="0">
                <a:solidFill>
                  <a:srgbClr val="0D0D0D"/>
                </a:solidFill>
                <a:effectLst/>
                <a:latin typeface="Söhne"/>
              </a:rPr>
              <a:t>2- Simulated Training Data</a:t>
            </a:r>
          </a:p>
        </p:txBody>
      </p:sp>
      <p:sp>
        <p:nvSpPr>
          <p:cNvPr id="9" name="TextBox 8">
            <a:extLst>
              <a:ext uri="{FF2B5EF4-FFF2-40B4-BE49-F238E27FC236}">
                <a16:creationId xmlns:a16="http://schemas.microsoft.com/office/drawing/2014/main" id="{1E8EFDB0-A1AA-BFCE-ACDA-4E2237C15CEA}"/>
              </a:ext>
            </a:extLst>
          </p:cNvPr>
          <p:cNvSpPr txBox="1"/>
          <p:nvPr/>
        </p:nvSpPr>
        <p:spPr>
          <a:xfrm>
            <a:off x="234512" y="2714548"/>
            <a:ext cx="6097314" cy="2308324"/>
          </a:xfrm>
          <a:prstGeom prst="rect">
            <a:avLst/>
          </a:prstGeom>
          <a:noFill/>
        </p:spPr>
        <p:txBody>
          <a:bodyPr wrap="square">
            <a:spAutoFit/>
          </a:bodyPr>
          <a:lstStyle/>
          <a:p>
            <a:r>
              <a:rPr lang="en-US" dirty="0"/>
              <a:t># Example training data: [</a:t>
            </a:r>
            <a:r>
              <a:rPr lang="en-US" dirty="0" err="1"/>
              <a:t>avg_red</a:t>
            </a:r>
            <a:r>
              <a:rPr lang="en-US" dirty="0"/>
              <a:t>, </a:t>
            </a:r>
            <a:r>
              <a:rPr lang="en-US" dirty="0" err="1"/>
              <a:t>avg_green</a:t>
            </a:r>
            <a:r>
              <a:rPr lang="en-US" dirty="0"/>
              <a:t>, </a:t>
            </a:r>
            <a:r>
              <a:rPr lang="en-US" dirty="0" err="1"/>
              <a:t>avg_blue</a:t>
            </a:r>
            <a:r>
              <a:rPr lang="en-US" dirty="0"/>
              <a:t>, action]</a:t>
            </a:r>
          </a:p>
          <a:p>
            <a:r>
              <a:rPr lang="en-US" dirty="0"/>
              <a:t># Actions: 0 - Move Forward, 1 - Turn Right, 2 - Move Backward</a:t>
            </a:r>
          </a:p>
          <a:p>
            <a:r>
              <a:rPr lang="en-US" dirty="0" err="1"/>
              <a:t>training_data</a:t>
            </a:r>
            <a:r>
              <a:rPr lang="en-US" dirty="0"/>
              <a:t> = [</a:t>
            </a:r>
          </a:p>
          <a:p>
            <a:r>
              <a:rPr lang="en-US" dirty="0"/>
              <a:t>    [150, 30, 30, 1],  # Red-like colors prompt turning right.</a:t>
            </a:r>
          </a:p>
          <a:p>
            <a:r>
              <a:rPr lang="en-US" dirty="0"/>
              <a:t>    [30, 30, 150, 2],  # Blue-like colors prompt moving backward.</a:t>
            </a:r>
          </a:p>
          <a:p>
            <a:r>
              <a:rPr lang="en-US" dirty="0"/>
              <a:t>    [80, 80, 80, 0],   # Neutral colors prompt moving forward.</a:t>
            </a:r>
          </a:p>
          <a:p>
            <a:r>
              <a:rPr lang="en-US" dirty="0"/>
              <a:t>    # Add more samples as needed</a:t>
            </a:r>
          </a:p>
          <a:p>
            <a:r>
              <a:rPr lang="en-US" dirty="0"/>
              <a:t>]</a:t>
            </a:r>
          </a:p>
        </p:txBody>
      </p:sp>
      <p:sp>
        <p:nvSpPr>
          <p:cNvPr id="12" name="TextBox 11">
            <a:extLst>
              <a:ext uri="{FF2B5EF4-FFF2-40B4-BE49-F238E27FC236}">
                <a16:creationId xmlns:a16="http://schemas.microsoft.com/office/drawing/2014/main" id="{496E7C7E-7D90-2C02-E30B-1C726A6A1FA9}"/>
              </a:ext>
            </a:extLst>
          </p:cNvPr>
          <p:cNvSpPr txBox="1"/>
          <p:nvPr/>
        </p:nvSpPr>
        <p:spPr>
          <a:xfrm>
            <a:off x="368519" y="1548795"/>
            <a:ext cx="11258550" cy="646331"/>
          </a:xfrm>
          <a:prstGeom prst="rect">
            <a:avLst/>
          </a:prstGeom>
          <a:noFill/>
        </p:spPr>
        <p:txBody>
          <a:bodyPr wrap="square">
            <a:spAutoFit/>
          </a:bodyPr>
          <a:lstStyle/>
          <a:p>
            <a:r>
              <a:rPr lang="en-US" b="0" i="0" dirty="0">
                <a:solidFill>
                  <a:srgbClr val="0D0D0D"/>
                </a:solidFill>
                <a:effectLst/>
                <a:latin typeface="Söhne"/>
              </a:rPr>
              <a:t>For simplicity, let's simulate training data. In a real scenario, you'd collect data based on the robot's observations and corresponding actions.</a:t>
            </a:r>
            <a:endParaRPr lang="en-CA" dirty="0"/>
          </a:p>
        </p:txBody>
      </p:sp>
    </p:spTree>
    <p:extLst>
      <p:ext uri="{BB962C8B-B14F-4D97-AF65-F5344CB8AC3E}">
        <p14:creationId xmlns:p14="http://schemas.microsoft.com/office/powerpoint/2010/main" val="2234553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779BC47-5075-8431-77B0-6124E085D9D2}"/>
              </a:ext>
            </a:extLst>
          </p:cNvPr>
          <p:cNvSpPr txBox="1"/>
          <p:nvPr/>
        </p:nvSpPr>
        <p:spPr>
          <a:xfrm>
            <a:off x="2349703" y="617774"/>
            <a:ext cx="4755274" cy="369332"/>
          </a:xfrm>
          <a:prstGeom prst="rect">
            <a:avLst/>
          </a:prstGeom>
          <a:noFill/>
        </p:spPr>
        <p:txBody>
          <a:bodyPr wrap="square">
            <a:spAutoFit/>
          </a:bodyPr>
          <a:lstStyle/>
          <a:p>
            <a:pPr algn="l"/>
            <a:r>
              <a:rPr lang="en-CA" b="1" i="0" dirty="0">
                <a:solidFill>
                  <a:srgbClr val="0D0D0D"/>
                </a:solidFill>
                <a:effectLst/>
                <a:latin typeface="Söhne"/>
              </a:rPr>
              <a:t>Step 3: Train a Simple Decision Tree Classifier</a:t>
            </a:r>
          </a:p>
        </p:txBody>
      </p:sp>
      <p:sp>
        <p:nvSpPr>
          <p:cNvPr id="9" name="TextBox 8">
            <a:extLst>
              <a:ext uri="{FF2B5EF4-FFF2-40B4-BE49-F238E27FC236}">
                <a16:creationId xmlns:a16="http://schemas.microsoft.com/office/drawing/2014/main" id="{6E3EF87C-30DD-E024-7127-F7D57D24C2D3}"/>
              </a:ext>
            </a:extLst>
          </p:cNvPr>
          <p:cNvSpPr txBox="1"/>
          <p:nvPr/>
        </p:nvSpPr>
        <p:spPr>
          <a:xfrm>
            <a:off x="218747" y="2010460"/>
            <a:ext cx="6229350" cy="2862322"/>
          </a:xfrm>
          <a:prstGeom prst="rect">
            <a:avLst/>
          </a:prstGeom>
          <a:noFill/>
        </p:spPr>
        <p:txBody>
          <a:bodyPr wrap="square">
            <a:spAutoFit/>
          </a:bodyPr>
          <a:lstStyle/>
          <a:p>
            <a:r>
              <a:rPr lang="en-CA" dirty="0"/>
              <a:t>from </a:t>
            </a:r>
            <a:r>
              <a:rPr lang="en-CA" dirty="0" err="1"/>
              <a:t>sklearn.tree</a:t>
            </a:r>
            <a:r>
              <a:rPr lang="en-CA" dirty="0"/>
              <a:t> import </a:t>
            </a:r>
            <a:r>
              <a:rPr lang="en-CA" dirty="0" err="1"/>
              <a:t>DecisionTreeClassifier</a:t>
            </a:r>
            <a:endParaRPr lang="en-CA" dirty="0"/>
          </a:p>
          <a:p>
            <a:r>
              <a:rPr lang="en-CA" dirty="0"/>
              <a:t>import </a:t>
            </a:r>
            <a:r>
              <a:rPr lang="en-CA" dirty="0" err="1"/>
              <a:t>numpy</a:t>
            </a:r>
            <a:r>
              <a:rPr lang="en-CA" dirty="0"/>
              <a:t> as np</a:t>
            </a:r>
          </a:p>
          <a:p>
            <a:endParaRPr lang="en-CA" dirty="0"/>
          </a:p>
          <a:p>
            <a:r>
              <a:rPr lang="en-CA" dirty="0"/>
              <a:t># Prepare training data</a:t>
            </a:r>
          </a:p>
          <a:p>
            <a:r>
              <a:rPr lang="en-CA" dirty="0"/>
              <a:t>X = </a:t>
            </a:r>
            <a:r>
              <a:rPr lang="en-CA" dirty="0" err="1"/>
              <a:t>np.array</a:t>
            </a:r>
            <a:r>
              <a:rPr lang="en-CA" dirty="0"/>
              <a:t>([x[:-1] for x in </a:t>
            </a:r>
            <a:r>
              <a:rPr lang="en-CA" dirty="0" err="1"/>
              <a:t>training_data</a:t>
            </a:r>
            <a:r>
              <a:rPr lang="en-CA" dirty="0"/>
              <a:t>])  # Color components</a:t>
            </a:r>
          </a:p>
          <a:p>
            <a:r>
              <a:rPr lang="en-CA" dirty="0"/>
              <a:t>y = </a:t>
            </a:r>
            <a:r>
              <a:rPr lang="en-CA" dirty="0" err="1"/>
              <a:t>np.array</a:t>
            </a:r>
            <a:r>
              <a:rPr lang="en-CA" dirty="0"/>
              <a:t>([x[-1] for x in </a:t>
            </a:r>
            <a:r>
              <a:rPr lang="en-CA" dirty="0" err="1"/>
              <a:t>training_data</a:t>
            </a:r>
            <a:r>
              <a:rPr lang="en-CA" dirty="0"/>
              <a:t>])   # Actions</a:t>
            </a:r>
          </a:p>
          <a:p>
            <a:endParaRPr lang="en-CA" dirty="0"/>
          </a:p>
          <a:p>
            <a:r>
              <a:rPr lang="en-CA" dirty="0"/>
              <a:t># Train the classifier</a:t>
            </a:r>
          </a:p>
          <a:p>
            <a:r>
              <a:rPr lang="en-CA" dirty="0" err="1"/>
              <a:t>clf</a:t>
            </a:r>
            <a:r>
              <a:rPr lang="en-CA" dirty="0"/>
              <a:t> = </a:t>
            </a:r>
            <a:r>
              <a:rPr lang="en-CA" dirty="0" err="1"/>
              <a:t>DecisionTreeClassifier</a:t>
            </a:r>
            <a:r>
              <a:rPr lang="en-CA" dirty="0"/>
              <a:t>()</a:t>
            </a:r>
          </a:p>
          <a:p>
            <a:r>
              <a:rPr lang="en-CA" dirty="0" err="1"/>
              <a:t>clf.fit</a:t>
            </a:r>
            <a:r>
              <a:rPr lang="en-CA" dirty="0"/>
              <a:t>(X, y)</a:t>
            </a:r>
          </a:p>
        </p:txBody>
      </p:sp>
    </p:spTree>
    <p:extLst>
      <p:ext uri="{BB962C8B-B14F-4D97-AF65-F5344CB8AC3E}">
        <p14:creationId xmlns:p14="http://schemas.microsoft.com/office/powerpoint/2010/main" val="83670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A5EF76B-0A88-2D2B-264B-3010EA1C4B6A}"/>
              </a:ext>
            </a:extLst>
          </p:cNvPr>
          <p:cNvSpPr txBox="1"/>
          <p:nvPr/>
        </p:nvSpPr>
        <p:spPr>
          <a:xfrm>
            <a:off x="2359055" y="515627"/>
            <a:ext cx="6097314" cy="369332"/>
          </a:xfrm>
          <a:prstGeom prst="rect">
            <a:avLst/>
          </a:prstGeom>
          <a:noFill/>
        </p:spPr>
        <p:txBody>
          <a:bodyPr wrap="square">
            <a:spAutoFit/>
          </a:bodyPr>
          <a:lstStyle/>
          <a:p>
            <a:pPr algn="l"/>
            <a:r>
              <a:rPr lang="en-US" b="1" i="0" dirty="0">
                <a:solidFill>
                  <a:srgbClr val="0D0D0D"/>
                </a:solidFill>
                <a:effectLst/>
                <a:latin typeface="Söhne"/>
              </a:rPr>
              <a:t>Step 4: Integrate the Classifier into the </a:t>
            </a:r>
            <a:r>
              <a:rPr lang="en-US" b="1" i="0" dirty="0" err="1">
                <a:solidFill>
                  <a:srgbClr val="0D0D0D"/>
                </a:solidFill>
                <a:effectLst/>
                <a:latin typeface="Söhne"/>
              </a:rPr>
              <a:t>Webots</a:t>
            </a:r>
            <a:r>
              <a:rPr lang="en-US" b="1" i="0" dirty="0">
                <a:solidFill>
                  <a:srgbClr val="0D0D0D"/>
                </a:solidFill>
                <a:effectLst/>
                <a:latin typeface="Söhne"/>
              </a:rPr>
              <a:t> Code</a:t>
            </a:r>
          </a:p>
        </p:txBody>
      </p:sp>
      <p:sp>
        <p:nvSpPr>
          <p:cNvPr id="9" name="TextBox 8">
            <a:extLst>
              <a:ext uri="{FF2B5EF4-FFF2-40B4-BE49-F238E27FC236}">
                <a16:creationId xmlns:a16="http://schemas.microsoft.com/office/drawing/2014/main" id="{E7C37E77-EE33-68C3-9583-F69DE5DDBDC0}"/>
              </a:ext>
            </a:extLst>
          </p:cNvPr>
          <p:cNvSpPr txBox="1"/>
          <p:nvPr/>
        </p:nvSpPr>
        <p:spPr>
          <a:xfrm>
            <a:off x="421602" y="1418312"/>
            <a:ext cx="9008148" cy="4524315"/>
          </a:xfrm>
          <a:prstGeom prst="rect">
            <a:avLst/>
          </a:prstGeom>
          <a:noFill/>
        </p:spPr>
        <p:txBody>
          <a:bodyPr wrap="square">
            <a:spAutoFit/>
          </a:bodyPr>
          <a:lstStyle/>
          <a:p>
            <a:endParaRPr lang="en-CA" dirty="0"/>
          </a:p>
          <a:p>
            <a:r>
              <a:rPr lang="en-CA" dirty="0"/>
              <a:t># Main simulation loop with ML decision-making</a:t>
            </a:r>
          </a:p>
          <a:p>
            <a:r>
              <a:rPr lang="en-CA" dirty="0"/>
              <a:t>while </a:t>
            </a:r>
            <a:r>
              <a:rPr lang="en-CA" dirty="0" err="1"/>
              <a:t>robot.step</a:t>
            </a:r>
            <a:r>
              <a:rPr lang="en-CA" dirty="0"/>
              <a:t>(TIME_STEP) != -1:</a:t>
            </a:r>
          </a:p>
          <a:p>
            <a:r>
              <a:rPr lang="en-CA" dirty="0"/>
              <a:t>    # Image processing to get the average color...</a:t>
            </a:r>
          </a:p>
          <a:p>
            <a:r>
              <a:rPr lang="en-CA" dirty="0"/>
              <a:t>    </a:t>
            </a:r>
            <a:r>
              <a:rPr lang="en-CA" dirty="0" err="1"/>
              <a:t>avg_red</a:t>
            </a:r>
            <a:r>
              <a:rPr lang="en-CA" dirty="0"/>
              <a:t>, </a:t>
            </a:r>
            <a:r>
              <a:rPr lang="en-CA" dirty="0" err="1"/>
              <a:t>avg_green</a:t>
            </a:r>
            <a:r>
              <a:rPr lang="en-CA" dirty="0"/>
              <a:t>, </a:t>
            </a:r>
            <a:r>
              <a:rPr lang="en-CA" dirty="0" err="1"/>
              <a:t>avg_blue</a:t>
            </a:r>
            <a:r>
              <a:rPr lang="en-CA" dirty="0"/>
              <a:t> = </a:t>
            </a:r>
            <a:r>
              <a:rPr lang="en-CA" dirty="0" err="1"/>
              <a:t>get_average_color</a:t>
            </a:r>
            <a:r>
              <a:rPr lang="en-CA" dirty="0"/>
              <a:t>(camera)</a:t>
            </a:r>
          </a:p>
          <a:p>
            <a:endParaRPr lang="en-CA" dirty="0"/>
          </a:p>
          <a:p>
            <a:r>
              <a:rPr lang="en-CA" dirty="0"/>
              <a:t>    # Predict the action using the trained classifier</a:t>
            </a:r>
          </a:p>
          <a:p>
            <a:r>
              <a:rPr lang="en-CA" dirty="0"/>
              <a:t>    action = </a:t>
            </a:r>
            <a:r>
              <a:rPr lang="en-CA" dirty="0" err="1"/>
              <a:t>clf.predict</a:t>
            </a:r>
            <a:r>
              <a:rPr lang="en-CA" dirty="0"/>
              <a:t>([[</a:t>
            </a:r>
            <a:r>
              <a:rPr lang="en-CA" dirty="0" err="1"/>
              <a:t>avg_red</a:t>
            </a:r>
            <a:r>
              <a:rPr lang="en-CA" dirty="0"/>
              <a:t>, </a:t>
            </a:r>
            <a:r>
              <a:rPr lang="en-CA" dirty="0" err="1"/>
              <a:t>avg_green</a:t>
            </a:r>
            <a:r>
              <a:rPr lang="en-CA" dirty="0"/>
              <a:t>, </a:t>
            </a:r>
            <a:r>
              <a:rPr lang="en-CA" dirty="0" err="1"/>
              <a:t>avg_blue</a:t>
            </a:r>
            <a:r>
              <a:rPr lang="en-CA" dirty="0"/>
              <a:t>]])[0]</a:t>
            </a:r>
          </a:p>
          <a:p>
            <a:endParaRPr lang="en-CA" dirty="0"/>
          </a:p>
          <a:p>
            <a:r>
              <a:rPr lang="en-CA" dirty="0"/>
              <a:t>    # Define robot movements based on the predicted action</a:t>
            </a:r>
          </a:p>
          <a:p>
            <a:r>
              <a:rPr lang="en-CA" dirty="0"/>
              <a:t>    if action == 0:  # Move Forward</a:t>
            </a:r>
          </a:p>
          <a:p>
            <a:r>
              <a:rPr lang="en-CA" dirty="0"/>
              <a:t>        </a:t>
            </a:r>
            <a:r>
              <a:rPr lang="en-CA" dirty="0" err="1"/>
              <a:t>set_velocity</a:t>
            </a:r>
            <a:r>
              <a:rPr lang="en-CA" dirty="0"/>
              <a:t>(</a:t>
            </a:r>
            <a:r>
              <a:rPr lang="en-CA" dirty="0" err="1"/>
              <a:t>left_motor</a:t>
            </a:r>
            <a:r>
              <a:rPr lang="en-CA" dirty="0"/>
              <a:t>, </a:t>
            </a:r>
            <a:r>
              <a:rPr lang="en-CA" dirty="0" err="1"/>
              <a:t>right_motor</a:t>
            </a:r>
            <a:r>
              <a:rPr lang="en-CA" dirty="0"/>
              <a:t>, 5, 5)</a:t>
            </a:r>
          </a:p>
          <a:p>
            <a:r>
              <a:rPr lang="en-CA" dirty="0"/>
              <a:t>    </a:t>
            </a:r>
            <a:r>
              <a:rPr lang="en-CA" dirty="0" err="1"/>
              <a:t>elif</a:t>
            </a:r>
            <a:r>
              <a:rPr lang="en-CA" dirty="0"/>
              <a:t> action == 1:  # Turn Right</a:t>
            </a:r>
          </a:p>
          <a:p>
            <a:r>
              <a:rPr lang="en-CA" dirty="0"/>
              <a:t>        </a:t>
            </a:r>
            <a:r>
              <a:rPr lang="en-CA" dirty="0" err="1"/>
              <a:t>set_velocity</a:t>
            </a:r>
            <a:r>
              <a:rPr lang="en-CA" dirty="0"/>
              <a:t>(</a:t>
            </a:r>
            <a:r>
              <a:rPr lang="en-CA" dirty="0" err="1"/>
              <a:t>left_motor</a:t>
            </a:r>
            <a:r>
              <a:rPr lang="en-CA" dirty="0"/>
              <a:t>, </a:t>
            </a:r>
            <a:r>
              <a:rPr lang="en-CA" dirty="0" err="1"/>
              <a:t>right_motor</a:t>
            </a:r>
            <a:r>
              <a:rPr lang="en-CA" dirty="0"/>
              <a:t>, 5, -5)</a:t>
            </a:r>
          </a:p>
          <a:p>
            <a:r>
              <a:rPr lang="en-CA" dirty="0"/>
              <a:t>    </a:t>
            </a:r>
            <a:r>
              <a:rPr lang="en-CA" dirty="0" err="1"/>
              <a:t>elif</a:t>
            </a:r>
            <a:r>
              <a:rPr lang="en-CA" dirty="0"/>
              <a:t> action == 2:  # Move Backward</a:t>
            </a:r>
          </a:p>
          <a:p>
            <a:r>
              <a:rPr lang="en-CA" dirty="0"/>
              <a:t>        </a:t>
            </a:r>
            <a:r>
              <a:rPr lang="en-CA" dirty="0" err="1"/>
              <a:t>set_velocity</a:t>
            </a:r>
            <a:r>
              <a:rPr lang="en-CA" dirty="0"/>
              <a:t>(</a:t>
            </a:r>
            <a:r>
              <a:rPr lang="en-CA" dirty="0" err="1"/>
              <a:t>left_motor</a:t>
            </a:r>
            <a:r>
              <a:rPr lang="en-CA" dirty="0"/>
              <a:t>, </a:t>
            </a:r>
            <a:r>
              <a:rPr lang="en-CA" dirty="0" err="1"/>
              <a:t>right_motor</a:t>
            </a:r>
            <a:r>
              <a:rPr lang="en-CA" dirty="0"/>
              <a:t>, -5, -5)</a:t>
            </a:r>
          </a:p>
        </p:txBody>
      </p:sp>
    </p:spTree>
    <p:extLst>
      <p:ext uri="{BB962C8B-B14F-4D97-AF65-F5344CB8AC3E}">
        <p14:creationId xmlns:p14="http://schemas.microsoft.com/office/powerpoint/2010/main" val="2574941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7F836F6-1437-B4E4-9C83-E6866F8DB700}"/>
              </a:ext>
            </a:extLst>
          </p:cNvPr>
          <p:cNvSpPr txBox="1"/>
          <p:nvPr/>
        </p:nvSpPr>
        <p:spPr>
          <a:xfrm>
            <a:off x="137823" y="1130880"/>
            <a:ext cx="11846168" cy="2784737"/>
          </a:xfrm>
          <a:prstGeom prst="rect">
            <a:avLst/>
          </a:prstGeom>
          <a:noFill/>
        </p:spPr>
        <p:txBody>
          <a:bodyPr wrap="square">
            <a:spAutoFit/>
          </a:bodyPr>
          <a:lstStyle/>
          <a:p>
            <a:pPr algn="l">
              <a:lnSpc>
                <a:spcPct val="200000"/>
              </a:lnSpc>
            </a:pPr>
            <a:r>
              <a:rPr lang="en-US" b="1" i="0" dirty="0">
                <a:solidFill>
                  <a:srgbClr val="0D0D0D"/>
                </a:solidFill>
                <a:effectLst/>
                <a:latin typeface="Söhne"/>
              </a:rPr>
              <a:t>Understanding Decision Trees</a:t>
            </a:r>
          </a:p>
          <a:p>
            <a:pPr algn="l">
              <a:lnSpc>
                <a:spcPct val="200000"/>
              </a:lnSpc>
            </a:pPr>
            <a:r>
              <a:rPr lang="en-US" b="0" i="0" dirty="0">
                <a:solidFill>
                  <a:srgbClr val="0D0D0D"/>
                </a:solidFill>
                <a:effectLst/>
                <a:latin typeface="Söhne"/>
              </a:rPr>
              <a:t>A </a:t>
            </a:r>
            <a:r>
              <a:rPr lang="en-US" b="1" i="0" dirty="0">
                <a:solidFill>
                  <a:srgbClr val="0D0D0D"/>
                </a:solidFill>
                <a:effectLst/>
                <a:latin typeface="Söhne"/>
              </a:rPr>
              <a:t>decision tree</a:t>
            </a:r>
            <a:r>
              <a:rPr lang="en-US" b="0" i="0" dirty="0">
                <a:solidFill>
                  <a:srgbClr val="0D0D0D"/>
                </a:solidFill>
                <a:effectLst/>
                <a:latin typeface="Söhne"/>
              </a:rPr>
              <a:t> is a flowchart-like tree structure where an internal node represents a feature(or attribute), the branch represents a decision rule, and each leaf node represents the outcome. In the context of our robot, the features are the average red, green, and blue (RGB) color values of a 3x3 pixel area in the camera's field of view, and the outcome is the action the robot should take (move forward, turn right, move backward).</a:t>
            </a:r>
          </a:p>
        </p:txBody>
      </p:sp>
      <p:pic>
        <p:nvPicPr>
          <p:cNvPr id="10242" name="Picture 2" descr="Decision Trees: A Powerful Tool in Machine Learning | by Nidhi | Medium">
            <a:extLst>
              <a:ext uri="{FF2B5EF4-FFF2-40B4-BE49-F238E27FC236}">
                <a16:creationId xmlns:a16="http://schemas.microsoft.com/office/drawing/2014/main" id="{17AD108B-E94B-7567-A83A-AA6C8214FB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4533" y="3401092"/>
            <a:ext cx="4208736" cy="2752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0152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1184751"/>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9834E0F-FCF5-311A-CF26-6B565C3773A3}"/>
              </a:ext>
            </a:extLst>
          </p:cNvPr>
          <p:cNvSpPr txBox="1"/>
          <p:nvPr/>
        </p:nvSpPr>
        <p:spPr>
          <a:xfrm>
            <a:off x="2578879" y="665613"/>
            <a:ext cx="6097314" cy="369332"/>
          </a:xfrm>
          <a:prstGeom prst="rect">
            <a:avLst/>
          </a:prstGeom>
          <a:noFill/>
        </p:spPr>
        <p:txBody>
          <a:bodyPr wrap="square">
            <a:spAutoFit/>
          </a:bodyPr>
          <a:lstStyle/>
          <a:p>
            <a:pPr algn="l"/>
            <a:r>
              <a:rPr lang="en-US" b="1" i="0" dirty="0">
                <a:solidFill>
                  <a:srgbClr val="0D0D0D"/>
                </a:solidFill>
                <a:effectLst/>
                <a:latin typeface="Söhne"/>
              </a:rPr>
              <a:t>Example 2 : Decision Tree Classifier</a:t>
            </a:r>
          </a:p>
        </p:txBody>
      </p:sp>
      <p:sp>
        <p:nvSpPr>
          <p:cNvPr id="9" name="TextBox 8">
            <a:extLst>
              <a:ext uri="{FF2B5EF4-FFF2-40B4-BE49-F238E27FC236}">
                <a16:creationId xmlns:a16="http://schemas.microsoft.com/office/drawing/2014/main" id="{971E94BB-4F74-361D-A8D4-EB7C2FBDFA91}"/>
              </a:ext>
            </a:extLst>
          </p:cNvPr>
          <p:cNvSpPr txBox="1"/>
          <p:nvPr/>
        </p:nvSpPr>
        <p:spPr>
          <a:xfrm>
            <a:off x="336987" y="1940841"/>
            <a:ext cx="11647003" cy="923330"/>
          </a:xfrm>
          <a:prstGeom prst="rect">
            <a:avLst/>
          </a:prstGeom>
          <a:noFill/>
        </p:spPr>
        <p:txBody>
          <a:bodyPr wrap="square">
            <a:spAutoFit/>
          </a:bodyPr>
          <a:lstStyle/>
          <a:p>
            <a:r>
              <a:rPr lang="en-US" b="0" i="0" dirty="0">
                <a:solidFill>
                  <a:srgbClr val="0D0D0D"/>
                </a:solidFill>
                <a:effectLst/>
                <a:latin typeface="Söhne"/>
              </a:rPr>
              <a:t>This example assumes that we have a pretrained decision tree model. The training of the model is conceptually described, but in practice, you would need to collect data, label it, and train the model using a tool like scikit-learn in a Python environment outside of </a:t>
            </a:r>
            <a:r>
              <a:rPr lang="en-US" b="0" i="0" dirty="0" err="1">
                <a:solidFill>
                  <a:srgbClr val="0D0D0D"/>
                </a:solidFill>
                <a:effectLst/>
                <a:latin typeface="Söhne"/>
              </a:rPr>
              <a:t>Webots</a:t>
            </a:r>
            <a:r>
              <a:rPr lang="en-US" b="0" i="0" dirty="0">
                <a:solidFill>
                  <a:srgbClr val="0D0D0D"/>
                </a:solidFill>
                <a:effectLst/>
                <a:latin typeface="Söhne"/>
              </a:rPr>
              <a:t>.</a:t>
            </a:r>
            <a:endParaRPr lang="en-CA" dirty="0"/>
          </a:p>
        </p:txBody>
      </p:sp>
    </p:spTree>
    <p:extLst>
      <p:ext uri="{BB962C8B-B14F-4D97-AF65-F5344CB8AC3E}">
        <p14:creationId xmlns:p14="http://schemas.microsoft.com/office/powerpoint/2010/main" val="25032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638601C-6F0C-F437-A5B9-A189419AE1B6}"/>
              </a:ext>
            </a:extLst>
          </p:cNvPr>
          <p:cNvSpPr txBox="1"/>
          <p:nvPr/>
        </p:nvSpPr>
        <p:spPr>
          <a:xfrm>
            <a:off x="2359055" y="550471"/>
            <a:ext cx="6097314" cy="369332"/>
          </a:xfrm>
          <a:prstGeom prst="rect">
            <a:avLst/>
          </a:prstGeom>
          <a:noFill/>
        </p:spPr>
        <p:txBody>
          <a:bodyPr wrap="square">
            <a:spAutoFit/>
          </a:bodyPr>
          <a:lstStyle/>
          <a:p>
            <a:pPr algn="l"/>
            <a:r>
              <a:rPr lang="en-US" b="0" i="0" dirty="0">
                <a:solidFill>
                  <a:srgbClr val="0D0D0D"/>
                </a:solidFill>
                <a:effectLst/>
                <a:latin typeface="Söhne"/>
              </a:rPr>
              <a:t>Step 1: Simulated Training Data and Model Training</a:t>
            </a:r>
          </a:p>
        </p:txBody>
      </p:sp>
      <p:sp>
        <p:nvSpPr>
          <p:cNvPr id="9" name="TextBox 8">
            <a:extLst>
              <a:ext uri="{FF2B5EF4-FFF2-40B4-BE49-F238E27FC236}">
                <a16:creationId xmlns:a16="http://schemas.microsoft.com/office/drawing/2014/main" id="{756059B4-C78D-0CE2-E633-1A44CB1D3AAA}"/>
              </a:ext>
            </a:extLst>
          </p:cNvPr>
          <p:cNvSpPr txBox="1"/>
          <p:nvPr/>
        </p:nvSpPr>
        <p:spPr>
          <a:xfrm>
            <a:off x="392167" y="1610557"/>
            <a:ext cx="11488658" cy="646331"/>
          </a:xfrm>
          <a:prstGeom prst="rect">
            <a:avLst/>
          </a:prstGeom>
          <a:noFill/>
        </p:spPr>
        <p:txBody>
          <a:bodyPr wrap="square">
            <a:spAutoFit/>
          </a:bodyPr>
          <a:lstStyle/>
          <a:p>
            <a:r>
              <a:rPr lang="en-US" b="0" i="0" dirty="0">
                <a:solidFill>
                  <a:srgbClr val="0D0D0D"/>
                </a:solidFill>
                <a:effectLst/>
                <a:latin typeface="Söhne"/>
              </a:rPr>
              <a:t>First, you would collect data and train your model. This step is conceptual and would typically happen outside of your </a:t>
            </a:r>
            <a:r>
              <a:rPr lang="en-US" b="0" i="0" dirty="0" err="1">
                <a:solidFill>
                  <a:srgbClr val="0D0D0D"/>
                </a:solidFill>
                <a:effectLst/>
                <a:latin typeface="Söhne"/>
              </a:rPr>
              <a:t>Webots</a:t>
            </a:r>
            <a:r>
              <a:rPr lang="en-US" b="0" i="0" dirty="0">
                <a:solidFill>
                  <a:srgbClr val="0D0D0D"/>
                </a:solidFill>
                <a:effectLst/>
                <a:latin typeface="Söhne"/>
              </a:rPr>
              <a:t> project using scikit-learn or a similar library:</a:t>
            </a:r>
            <a:endParaRPr lang="en-CA" dirty="0"/>
          </a:p>
        </p:txBody>
      </p:sp>
      <p:sp>
        <p:nvSpPr>
          <p:cNvPr id="12" name="TextBox 11">
            <a:extLst>
              <a:ext uri="{FF2B5EF4-FFF2-40B4-BE49-F238E27FC236}">
                <a16:creationId xmlns:a16="http://schemas.microsoft.com/office/drawing/2014/main" id="{69C537F6-5FF0-8378-D79E-52FDF36C37CD}"/>
              </a:ext>
            </a:extLst>
          </p:cNvPr>
          <p:cNvSpPr txBox="1"/>
          <p:nvPr/>
        </p:nvSpPr>
        <p:spPr>
          <a:xfrm>
            <a:off x="400926" y="2750182"/>
            <a:ext cx="9800240" cy="3139321"/>
          </a:xfrm>
          <a:prstGeom prst="rect">
            <a:avLst/>
          </a:prstGeom>
          <a:noFill/>
        </p:spPr>
        <p:txBody>
          <a:bodyPr wrap="square">
            <a:spAutoFit/>
          </a:bodyPr>
          <a:lstStyle/>
          <a:p>
            <a:r>
              <a:rPr lang="en-CA" dirty="0"/>
              <a:t># Simulate training data collection</a:t>
            </a:r>
          </a:p>
          <a:p>
            <a:r>
              <a:rPr lang="en-CA" dirty="0"/>
              <a:t># Features: Average R, G, B values; Label: Action (0=Forward, 1=Right, 2=Backward)</a:t>
            </a:r>
          </a:p>
          <a:p>
            <a:r>
              <a:rPr lang="en-CA" dirty="0" err="1"/>
              <a:t>training_data</a:t>
            </a:r>
            <a:r>
              <a:rPr lang="en-CA" dirty="0"/>
              <a:t> = [</a:t>
            </a:r>
          </a:p>
          <a:p>
            <a:r>
              <a:rPr lang="en-CA" dirty="0"/>
              <a:t>    [120, 40, 40, 1],  # Red objects mean turn right</a:t>
            </a:r>
          </a:p>
          <a:p>
            <a:r>
              <a:rPr lang="en-CA" dirty="0"/>
              <a:t>    [40, 40, 120, 2],  # Blue objects mean move backward</a:t>
            </a:r>
          </a:p>
          <a:p>
            <a:r>
              <a:rPr lang="en-CA" dirty="0"/>
              <a:t>    [80, 110, 90, 0],  # Neutral colors mean move forward</a:t>
            </a:r>
          </a:p>
          <a:p>
            <a:r>
              <a:rPr lang="en-CA" dirty="0"/>
              <a:t>]</a:t>
            </a:r>
          </a:p>
          <a:p>
            <a:endParaRPr lang="en-CA" dirty="0"/>
          </a:p>
          <a:p>
            <a:r>
              <a:rPr lang="en-CA" dirty="0"/>
              <a:t># Normally, here you would split your data into features (X) and labels (y),</a:t>
            </a:r>
          </a:p>
          <a:p>
            <a:r>
              <a:rPr lang="en-CA" dirty="0"/>
              <a:t># train a decision tree model using scikit-learn, and then save the model.</a:t>
            </a:r>
          </a:p>
          <a:p>
            <a:r>
              <a:rPr lang="en-CA" dirty="0"/>
              <a:t># For this example, assume we have a trained model ready to use.</a:t>
            </a:r>
          </a:p>
        </p:txBody>
      </p:sp>
    </p:spTree>
    <p:extLst>
      <p:ext uri="{BB962C8B-B14F-4D97-AF65-F5344CB8AC3E}">
        <p14:creationId xmlns:p14="http://schemas.microsoft.com/office/powerpoint/2010/main" val="4152490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F30A765-3D57-5395-0FC0-EA9F7119D68B}"/>
              </a:ext>
            </a:extLst>
          </p:cNvPr>
          <p:cNvSpPr txBox="1"/>
          <p:nvPr/>
        </p:nvSpPr>
        <p:spPr>
          <a:xfrm>
            <a:off x="2412521" y="665613"/>
            <a:ext cx="6097314" cy="369332"/>
          </a:xfrm>
          <a:prstGeom prst="rect">
            <a:avLst/>
          </a:prstGeom>
          <a:noFill/>
        </p:spPr>
        <p:txBody>
          <a:bodyPr wrap="square">
            <a:spAutoFit/>
          </a:bodyPr>
          <a:lstStyle/>
          <a:p>
            <a:pPr algn="l"/>
            <a:r>
              <a:rPr lang="en-US" b="0" i="0" dirty="0">
                <a:solidFill>
                  <a:srgbClr val="0D0D0D"/>
                </a:solidFill>
                <a:effectLst/>
                <a:latin typeface="Söhne"/>
              </a:rPr>
              <a:t>Step 2: </a:t>
            </a:r>
            <a:r>
              <a:rPr lang="en-US" b="0" i="0" dirty="0" err="1">
                <a:solidFill>
                  <a:srgbClr val="0D0D0D"/>
                </a:solidFill>
                <a:effectLst/>
                <a:latin typeface="Söhne"/>
              </a:rPr>
              <a:t>Webots</a:t>
            </a:r>
            <a:r>
              <a:rPr lang="en-US" b="0" i="0" dirty="0">
                <a:solidFill>
                  <a:srgbClr val="0D0D0D"/>
                </a:solidFill>
                <a:effectLst/>
                <a:latin typeface="Söhne"/>
              </a:rPr>
              <a:t> Code Integrating the Trained Model</a:t>
            </a:r>
          </a:p>
        </p:txBody>
      </p:sp>
      <p:sp>
        <p:nvSpPr>
          <p:cNvPr id="9" name="TextBox 8">
            <a:extLst>
              <a:ext uri="{FF2B5EF4-FFF2-40B4-BE49-F238E27FC236}">
                <a16:creationId xmlns:a16="http://schemas.microsoft.com/office/drawing/2014/main" id="{3F1DDA24-2AC5-F98D-416F-CE671951BB1E}"/>
              </a:ext>
            </a:extLst>
          </p:cNvPr>
          <p:cNvSpPr txBox="1"/>
          <p:nvPr/>
        </p:nvSpPr>
        <p:spPr>
          <a:xfrm>
            <a:off x="368519" y="1700764"/>
            <a:ext cx="11512306" cy="646331"/>
          </a:xfrm>
          <a:prstGeom prst="rect">
            <a:avLst/>
          </a:prstGeom>
          <a:noFill/>
        </p:spPr>
        <p:txBody>
          <a:bodyPr wrap="square">
            <a:spAutoFit/>
          </a:bodyPr>
          <a:lstStyle/>
          <a:p>
            <a:r>
              <a:rPr lang="en-US" b="0" i="0" dirty="0">
                <a:solidFill>
                  <a:srgbClr val="0D0D0D"/>
                </a:solidFill>
                <a:effectLst/>
                <a:latin typeface="Söhne"/>
              </a:rPr>
              <a:t>Now, integrating the model into your </a:t>
            </a:r>
            <a:r>
              <a:rPr lang="en-US" b="0" i="0" dirty="0" err="1">
                <a:solidFill>
                  <a:srgbClr val="0D0D0D"/>
                </a:solidFill>
                <a:effectLst/>
                <a:latin typeface="Söhne"/>
              </a:rPr>
              <a:t>Webots</a:t>
            </a:r>
            <a:r>
              <a:rPr lang="en-US" b="0" i="0" dirty="0">
                <a:solidFill>
                  <a:srgbClr val="0D0D0D"/>
                </a:solidFill>
                <a:effectLst/>
                <a:latin typeface="Söhne"/>
              </a:rPr>
              <a:t> controller script. This part simulates loading a pretrained model and using it within the main robot control loop:</a:t>
            </a:r>
            <a:endParaRPr lang="en-CA" dirty="0"/>
          </a:p>
        </p:txBody>
      </p:sp>
    </p:spTree>
    <p:extLst>
      <p:ext uri="{BB962C8B-B14F-4D97-AF65-F5344CB8AC3E}">
        <p14:creationId xmlns:p14="http://schemas.microsoft.com/office/powerpoint/2010/main" val="2581647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2" name="TextBox 1">
            <a:extLst>
              <a:ext uri="{FF2B5EF4-FFF2-40B4-BE49-F238E27FC236}">
                <a16:creationId xmlns:a16="http://schemas.microsoft.com/office/drawing/2014/main" id="{8E574C27-F09A-F44A-9585-E0FC47E5ADEF}"/>
              </a:ext>
            </a:extLst>
          </p:cNvPr>
          <p:cNvSpPr txBox="1"/>
          <p:nvPr/>
        </p:nvSpPr>
        <p:spPr>
          <a:xfrm>
            <a:off x="1653140" y="252832"/>
            <a:ext cx="8834796" cy="6463308"/>
          </a:xfrm>
          <a:prstGeom prst="rect">
            <a:avLst/>
          </a:prstGeom>
          <a:noFill/>
        </p:spPr>
        <p:txBody>
          <a:bodyPr wrap="square">
            <a:spAutoFit/>
          </a:bodyPr>
          <a:lstStyle/>
          <a:p>
            <a:r>
              <a:rPr lang="en-CA" dirty="0"/>
              <a:t>from controller import Robot, Camera, Motor</a:t>
            </a:r>
          </a:p>
          <a:p>
            <a:r>
              <a:rPr lang="en-CA" dirty="0"/>
              <a:t>import </a:t>
            </a:r>
            <a:r>
              <a:rPr lang="en-CA" dirty="0" err="1"/>
              <a:t>numpy</a:t>
            </a:r>
            <a:r>
              <a:rPr lang="en-CA" dirty="0"/>
              <a:t> as np</a:t>
            </a:r>
          </a:p>
          <a:p>
            <a:endParaRPr lang="en-CA" dirty="0"/>
          </a:p>
          <a:p>
            <a:r>
              <a:rPr lang="en-CA" dirty="0"/>
              <a:t># Define the robot's actions based on prediction</a:t>
            </a:r>
          </a:p>
          <a:p>
            <a:r>
              <a:rPr lang="en-CA" dirty="0"/>
              <a:t>def </a:t>
            </a:r>
            <a:r>
              <a:rPr lang="en-CA" dirty="0" err="1"/>
              <a:t>robot_action</a:t>
            </a:r>
            <a:r>
              <a:rPr lang="en-CA" dirty="0"/>
              <a:t>(action, </a:t>
            </a:r>
            <a:r>
              <a:rPr lang="en-CA" dirty="0" err="1"/>
              <a:t>left_motor</a:t>
            </a:r>
            <a:r>
              <a:rPr lang="en-CA" dirty="0"/>
              <a:t>, </a:t>
            </a:r>
            <a:r>
              <a:rPr lang="en-CA" dirty="0" err="1"/>
              <a:t>right_motor</a:t>
            </a:r>
            <a:r>
              <a:rPr lang="en-CA" dirty="0"/>
              <a:t>):</a:t>
            </a:r>
          </a:p>
          <a:p>
            <a:r>
              <a:rPr lang="en-CA" dirty="0"/>
              <a:t>    speed = 5</a:t>
            </a:r>
          </a:p>
          <a:p>
            <a:r>
              <a:rPr lang="en-CA" dirty="0"/>
              <a:t>    if action == 0:  # Move forward</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r>
              <a:rPr lang="en-CA" dirty="0"/>
              <a:t>    </a:t>
            </a:r>
            <a:r>
              <a:rPr lang="en-CA" dirty="0" err="1"/>
              <a:t>elif</a:t>
            </a:r>
            <a:r>
              <a:rPr lang="en-CA" dirty="0"/>
              <a:t> action == 1:  # Turn right</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r>
              <a:rPr lang="en-CA" dirty="0"/>
              <a:t>    </a:t>
            </a:r>
            <a:r>
              <a:rPr lang="en-CA" dirty="0" err="1"/>
              <a:t>elif</a:t>
            </a:r>
            <a:r>
              <a:rPr lang="en-CA" dirty="0"/>
              <a:t> action == 2:  # Move backward</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endParaRPr lang="en-CA" dirty="0"/>
          </a:p>
          <a:p>
            <a:r>
              <a:rPr lang="en-CA" dirty="0"/>
              <a:t># Main robot control code</a:t>
            </a:r>
          </a:p>
          <a:p>
            <a:r>
              <a:rPr lang="en-CA" dirty="0"/>
              <a:t>TIME_STEP = 64</a:t>
            </a:r>
          </a:p>
          <a:p>
            <a:r>
              <a:rPr lang="en-CA" dirty="0"/>
              <a:t>robot = Robot()</a:t>
            </a:r>
          </a:p>
          <a:p>
            <a:endParaRPr lang="en-CA" dirty="0"/>
          </a:p>
          <a:p>
            <a:r>
              <a:rPr lang="en-CA" dirty="0"/>
              <a:t># Initialize camera</a:t>
            </a:r>
          </a:p>
          <a:p>
            <a:r>
              <a:rPr lang="en-CA" dirty="0"/>
              <a:t>camera = </a:t>
            </a:r>
            <a:r>
              <a:rPr lang="en-CA" dirty="0" err="1"/>
              <a:t>robot.getDevice</a:t>
            </a:r>
            <a:r>
              <a:rPr lang="en-CA" dirty="0"/>
              <a:t>('camera')</a:t>
            </a:r>
          </a:p>
          <a:p>
            <a:r>
              <a:rPr lang="en-CA" dirty="0" err="1"/>
              <a:t>camera.enable</a:t>
            </a:r>
            <a:r>
              <a:rPr lang="en-CA" dirty="0"/>
              <a:t>(TIME_STEP)</a:t>
            </a:r>
          </a:p>
        </p:txBody>
      </p:sp>
      <p:sp>
        <p:nvSpPr>
          <p:cNvPr id="3" name="Rectangle 2">
            <a:extLst>
              <a:ext uri="{FF2B5EF4-FFF2-40B4-BE49-F238E27FC236}">
                <a16:creationId xmlns:a16="http://schemas.microsoft.com/office/drawing/2014/main" id="{2A5908A0-B3A7-F113-65B7-F58B66C9560C}"/>
              </a:ext>
            </a:extLst>
          </p:cNvPr>
          <p:cNvSpPr/>
          <p:nvPr/>
        </p:nvSpPr>
        <p:spPr>
          <a:xfrm>
            <a:off x="49085" y="319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14994BE9-750B-86C1-6A31-51971E837ACF}"/>
              </a:ext>
            </a:extLst>
          </p:cNvPr>
          <p:cNvSpPr txBox="1"/>
          <p:nvPr/>
        </p:nvSpPr>
        <p:spPr>
          <a:xfrm>
            <a:off x="259926" y="7250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4F27CA6-C6E8-D25F-3F6D-66BB3433D95C}"/>
              </a:ext>
            </a:extLst>
          </p:cNvPr>
          <p:cNvSpPr txBox="1"/>
          <p:nvPr/>
        </p:nvSpPr>
        <p:spPr>
          <a:xfrm>
            <a:off x="320956" y="32832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407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8" name="TextBox 7">
            <a:extLst>
              <a:ext uri="{FF2B5EF4-FFF2-40B4-BE49-F238E27FC236}">
                <a16:creationId xmlns:a16="http://schemas.microsoft.com/office/drawing/2014/main" id="{C59C7BC3-22A3-6DA7-47F1-D770CEB3B0BB}"/>
              </a:ext>
            </a:extLst>
          </p:cNvPr>
          <p:cNvSpPr txBox="1"/>
          <p:nvPr/>
        </p:nvSpPr>
        <p:spPr>
          <a:xfrm>
            <a:off x="4376299" y="762263"/>
            <a:ext cx="6227378" cy="4247317"/>
          </a:xfrm>
          <a:prstGeom prst="rect">
            <a:avLst/>
          </a:prstGeom>
          <a:noFill/>
        </p:spPr>
        <p:txBody>
          <a:bodyPr wrap="square">
            <a:spAutoFit/>
          </a:bodyPr>
          <a:lstStyle/>
          <a:p>
            <a:r>
              <a:rPr lang="en-CA" dirty="0"/>
              <a:t># Initialize motors</a:t>
            </a:r>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r>
              <a:rPr lang="en-CA" dirty="0" err="1"/>
              <a:t>left_motor.setPosition</a:t>
            </a:r>
            <a:r>
              <a:rPr lang="en-CA" dirty="0"/>
              <a:t>(float('inf'))</a:t>
            </a:r>
          </a:p>
          <a:p>
            <a:r>
              <a:rPr lang="en-CA" dirty="0" err="1"/>
              <a:t>right_motor.setPosition</a:t>
            </a:r>
            <a:r>
              <a:rPr lang="en-CA" dirty="0"/>
              <a:t>(float('inf'))</a:t>
            </a:r>
          </a:p>
          <a:p>
            <a:r>
              <a:rPr lang="en-CA" dirty="0" err="1"/>
              <a:t>left_motor.setVelocity</a:t>
            </a:r>
            <a:r>
              <a:rPr lang="en-CA" dirty="0"/>
              <a:t>(0)</a:t>
            </a:r>
          </a:p>
          <a:p>
            <a:r>
              <a:rPr lang="en-CA" dirty="0" err="1"/>
              <a:t>right_motor.setVelocity</a:t>
            </a:r>
            <a:r>
              <a:rPr lang="en-CA" dirty="0"/>
              <a:t>(0)</a:t>
            </a:r>
          </a:p>
          <a:p>
            <a:endParaRPr lang="en-CA" dirty="0"/>
          </a:p>
          <a:p>
            <a:r>
              <a:rPr lang="en-CA" dirty="0"/>
              <a:t># Assume 'model' is our pretrained decision tree classifier</a:t>
            </a:r>
          </a:p>
          <a:p>
            <a:r>
              <a:rPr lang="en-CA" dirty="0"/>
              <a:t># For educational purposes, we will simulate its predictions based on color thresholds</a:t>
            </a:r>
          </a:p>
          <a:p>
            <a:r>
              <a:rPr lang="en-CA" dirty="0"/>
              <a:t>while </a:t>
            </a:r>
            <a:r>
              <a:rPr lang="en-CA" dirty="0" err="1"/>
              <a:t>robot.step</a:t>
            </a:r>
            <a:r>
              <a:rPr lang="en-CA" dirty="0"/>
              <a:t>(TIME_STEP) != -1:</a:t>
            </a:r>
          </a:p>
          <a:p>
            <a:r>
              <a:rPr lang="en-CA" dirty="0"/>
              <a:t>    image = </a:t>
            </a:r>
            <a:r>
              <a:rPr lang="en-CA" dirty="0" err="1"/>
              <a:t>camera.getImage</a:t>
            </a:r>
            <a:r>
              <a:rPr lang="en-CA" dirty="0"/>
              <a:t>()</a:t>
            </a:r>
          </a:p>
          <a:p>
            <a:r>
              <a:rPr lang="en-CA" dirty="0"/>
              <a:t>    width = </a:t>
            </a:r>
            <a:r>
              <a:rPr lang="en-CA" dirty="0" err="1"/>
              <a:t>camera.getWidth</a:t>
            </a:r>
            <a:r>
              <a:rPr lang="en-CA" dirty="0"/>
              <a:t>()</a:t>
            </a:r>
          </a:p>
          <a:p>
            <a:r>
              <a:rPr lang="en-CA" dirty="0"/>
              <a:t>    height = </a:t>
            </a:r>
            <a:r>
              <a:rPr lang="en-CA" dirty="0" err="1"/>
              <a:t>camera.getHeight</a:t>
            </a:r>
            <a:r>
              <a:rPr lang="en-CA" dirty="0"/>
              <a:t>()</a:t>
            </a:r>
          </a:p>
        </p:txBody>
      </p:sp>
      <p:sp>
        <p:nvSpPr>
          <p:cNvPr id="2" name="Rectangle 1">
            <a:extLst>
              <a:ext uri="{FF2B5EF4-FFF2-40B4-BE49-F238E27FC236}">
                <a16:creationId xmlns:a16="http://schemas.microsoft.com/office/drawing/2014/main" id="{23F84399-A82C-E07A-9D8C-A7161F180A00}"/>
              </a:ext>
            </a:extLst>
          </p:cNvPr>
          <p:cNvSpPr/>
          <p:nvPr/>
        </p:nvSpPr>
        <p:spPr>
          <a:xfrm>
            <a:off x="113058" y="666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5A9825BF-8E99-9D1E-ACB7-3887F0FB948A}"/>
              </a:ext>
            </a:extLst>
          </p:cNvPr>
          <p:cNvSpPr txBox="1"/>
          <p:nvPr/>
        </p:nvSpPr>
        <p:spPr>
          <a:xfrm>
            <a:off x="323899" y="1072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6322051-C82B-5EC6-7CA8-2A04A3BC97AE}"/>
              </a:ext>
            </a:extLst>
          </p:cNvPr>
          <p:cNvSpPr txBox="1"/>
          <p:nvPr/>
        </p:nvSpPr>
        <p:spPr>
          <a:xfrm>
            <a:off x="384929" y="3630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1283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08009" y="30571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9" name="TextBox 8">
            <a:extLst>
              <a:ext uri="{FF2B5EF4-FFF2-40B4-BE49-F238E27FC236}">
                <a16:creationId xmlns:a16="http://schemas.microsoft.com/office/drawing/2014/main" id="{A5FF59F1-5BCF-AE18-D51F-5AAABDD47C07}"/>
              </a:ext>
            </a:extLst>
          </p:cNvPr>
          <p:cNvSpPr txBox="1"/>
          <p:nvPr/>
        </p:nvSpPr>
        <p:spPr>
          <a:xfrm>
            <a:off x="2875038" y="1208445"/>
            <a:ext cx="8757744" cy="3970318"/>
          </a:xfrm>
          <a:prstGeom prst="rect">
            <a:avLst/>
          </a:prstGeom>
          <a:noFill/>
        </p:spPr>
        <p:txBody>
          <a:bodyPr wrap="square">
            <a:spAutoFit/>
          </a:bodyPr>
          <a:lstStyle/>
          <a:p>
            <a:r>
              <a:rPr lang="en-CA" dirty="0"/>
              <a:t># Center coordinates of the image</a:t>
            </a:r>
          </a:p>
          <a:p>
            <a:r>
              <a:rPr lang="en-CA" dirty="0"/>
              <a:t>    </a:t>
            </a:r>
            <a:r>
              <a:rPr lang="en-CA" dirty="0" err="1"/>
              <a:t>centerX</a:t>
            </a:r>
            <a:r>
              <a:rPr lang="en-CA" dirty="0"/>
              <a:t> = width // 2</a:t>
            </a:r>
          </a:p>
          <a:p>
            <a:r>
              <a:rPr lang="en-CA" dirty="0"/>
              <a:t>    </a:t>
            </a:r>
            <a:r>
              <a:rPr lang="en-CA" dirty="0" err="1"/>
              <a:t>centerY</a:t>
            </a:r>
            <a:r>
              <a:rPr lang="en-CA" dirty="0"/>
              <a:t> = height // 2</a:t>
            </a:r>
          </a:p>
          <a:p>
            <a:endParaRPr lang="en-CA" dirty="0"/>
          </a:p>
          <a:p>
            <a:r>
              <a:rPr lang="en-CA" dirty="0"/>
              <a:t>    # Calculate the average color of the central 3x3 pixels</a:t>
            </a:r>
          </a:p>
          <a:p>
            <a:r>
              <a:rPr lang="en-CA" dirty="0"/>
              <a:t>    </a:t>
            </a:r>
            <a:r>
              <a:rPr lang="en-CA" dirty="0" err="1"/>
              <a:t>avg_color</a:t>
            </a:r>
            <a:r>
              <a:rPr lang="en-CA" dirty="0"/>
              <a:t> = </a:t>
            </a:r>
            <a:r>
              <a:rPr lang="en-CA" dirty="0" err="1"/>
              <a:t>np.zeros</a:t>
            </a:r>
            <a:r>
              <a:rPr lang="en-CA" dirty="0"/>
              <a:t>(3)</a:t>
            </a:r>
          </a:p>
          <a:p>
            <a:r>
              <a:rPr lang="en-CA" dirty="0"/>
              <a:t>    for dx in range(-1, 2):</a:t>
            </a:r>
          </a:p>
          <a:p>
            <a:r>
              <a:rPr lang="en-CA" dirty="0"/>
              <a:t>        for </a:t>
            </a:r>
            <a:r>
              <a:rPr lang="en-CA" dirty="0" err="1"/>
              <a:t>dy</a:t>
            </a:r>
            <a:r>
              <a:rPr lang="en-CA" dirty="0"/>
              <a:t> in range(-1, 2):</a:t>
            </a:r>
          </a:p>
          <a:p>
            <a:r>
              <a:rPr lang="en-CA" dirty="0"/>
              <a:t>            # Correcting the method to get RGB components for each pixel</a:t>
            </a:r>
          </a:p>
          <a:p>
            <a:r>
              <a:rPr lang="en-CA" dirty="0"/>
              <a:t>            red = </a:t>
            </a:r>
            <a:r>
              <a:rPr lang="en-CA" dirty="0" err="1"/>
              <a:t>camera.imageGetRed</a:t>
            </a:r>
            <a:r>
              <a:rPr lang="en-CA" dirty="0"/>
              <a:t>(image, width, </a:t>
            </a:r>
            <a:r>
              <a:rPr lang="en-CA" dirty="0" err="1"/>
              <a:t>centerX</a:t>
            </a:r>
            <a:r>
              <a:rPr lang="en-CA" dirty="0"/>
              <a:t> + dx, </a:t>
            </a:r>
            <a:r>
              <a:rPr lang="en-CA" dirty="0" err="1"/>
              <a:t>centerY</a:t>
            </a:r>
            <a:r>
              <a:rPr lang="en-CA" dirty="0"/>
              <a:t> + </a:t>
            </a:r>
            <a:r>
              <a:rPr lang="en-CA" dirty="0" err="1"/>
              <a:t>dy</a:t>
            </a:r>
            <a:r>
              <a:rPr lang="en-CA" dirty="0"/>
              <a:t>)</a:t>
            </a:r>
          </a:p>
          <a:p>
            <a:r>
              <a:rPr lang="en-CA" dirty="0"/>
              <a:t>            green = </a:t>
            </a:r>
            <a:r>
              <a:rPr lang="en-CA" dirty="0" err="1"/>
              <a:t>camera.imageGetGreen</a:t>
            </a:r>
            <a:r>
              <a:rPr lang="en-CA" dirty="0"/>
              <a:t>(image, width, </a:t>
            </a:r>
            <a:r>
              <a:rPr lang="en-CA" dirty="0" err="1"/>
              <a:t>centerX</a:t>
            </a:r>
            <a:r>
              <a:rPr lang="en-CA" dirty="0"/>
              <a:t> + dx, </a:t>
            </a:r>
            <a:r>
              <a:rPr lang="en-CA" dirty="0" err="1"/>
              <a:t>centerY</a:t>
            </a:r>
            <a:r>
              <a:rPr lang="en-CA" dirty="0"/>
              <a:t> + </a:t>
            </a:r>
            <a:r>
              <a:rPr lang="en-CA" dirty="0" err="1"/>
              <a:t>dy</a:t>
            </a:r>
            <a:r>
              <a:rPr lang="en-CA" dirty="0"/>
              <a:t>)</a:t>
            </a:r>
          </a:p>
          <a:p>
            <a:r>
              <a:rPr lang="en-CA" dirty="0"/>
              <a:t>            blue = </a:t>
            </a:r>
            <a:r>
              <a:rPr lang="en-CA" dirty="0" err="1"/>
              <a:t>camera.imageGetBlue</a:t>
            </a:r>
            <a:r>
              <a:rPr lang="en-CA" dirty="0"/>
              <a:t>(image, width, </a:t>
            </a:r>
            <a:r>
              <a:rPr lang="en-CA" dirty="0" err="1"/>
              <a:t>centerX</a:t>
            </a:r>
            <a:r>
              <a:rPr lang="en-CA" dirty="0"/>
              <a:t> + dx, </a:t>
            </a:r>
            <a:r>
              <a:rPr lang="en-CA" dirty="0" err="1"/>
              <a:t>centerY</a:t>
            </a:r>
            <a:r>
              <a:rPr lang="en-CA" dirty="0"/>
              <a:t> + </a:t>
            </a:r>
            <a:r>
              <a:rPr lang="en-CA" dirty="0" err="1"/>
              <a:t>dy</a:t>
            </a:r>
            <a:r>
              <a:rPr lang="en-CA" dirty="0"/>
              <a:t>)</a:t>
            </a:r>
          </a:p>
          <a:p>
            <a:r>
              <a:rPr lang="en-CA" dirty="0"/>
              <a:t>            </a:t>
            </a:r>
            <a:r>
              <a:rPr lang="en-CA" dirty="0" err="1"/>
              <a:t>avg_color</a:t>
            </a:r>
            <a:r>
              <a:rPr lang="en-CA" dirty="0"/>
              <a:t> += </a:t>
            </a:r>
            <a:r>
              <a:rPr lang="en-CA" dirty="0" err="1"/>
              <a:t>np.array</a:t>
            </a:r>
            <a:r>
              <a:rPr lang="en-CA" dirty="0"/>
              <a:t>([red, green, blue])</a:t>
            </a:r>
          </a:p>
          <a:p>
            <a:r>
              <a:rPr lang="en-CA" dirty="0"/>
              <a:t>    </a:t>
            </a:r>
            <a:r>
              <a:rPr lang="en-CA" dirty="0" err="1"/>
              <a:t>avg_color</a:t>
            </a:r>
            <a:r>
              <a:rPr lang="en-CA" dirty="0"/>
              <a:t> /= 9  # Average RGB values</a:t>
            </a:r>
          </a:p>
        </p:txBody>
      </p:sp>
      <p:sp>
        <p:nvSpPr>
          <p:cNvPr id="2" name="Rectangle 1">
            <a:extLst>
              <a:ext uri="{FF2B5EF4-FFF2-40B4-BE49-F238E27FC236}">
                <a16:creationId xmlns:a16="http://schemas.microsoft.com/office/drawing/2014/main" id="{7B13E1E8-1925-6C09-D5D3-02B5CEDFDB5E}"/>
              </a:ext>
            </a:extLst>
          </p:cNvPr>
          <p:cNvSpPr/>
          <p:nvPr/>
        </p:nvSpPr>
        <p:spPr>
          <a:xfrm>
            <a:off x="208009" y="-86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8D82AAFD-B500-B252-89AC-5744AAD3438C}"/>
              </a:ext>
            </a:extLst>
          </p:cNvPr>
          <p:cNvSpPr txBox="1"/>
          <p:nvPr/>
        </p:nvSpPr>
        <p:spPr>
          <a:xfrm>
            <a:off x="418850" y="3192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3075FCC-E742-082F-B926-4C70EC8302D0}"/>
              </a:ext>
            </a:extLst>
          </p:cNvPr>
          <p:cNvSpPr txBox="1"/>
          <p:nvPr/>
        </p:nvSpPr>
        <p:spPr>
          <a:xfrm>
            <a:off x="479880" y="28774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1124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57094" y="279272"/>
            <a:ext cx="11934906" cy="6299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39747" y="647884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47847" y="-76927"/>
            <a:ext cx="1090019" cy="508964"/>
          </a:xfrm>
          <a:prstGeom prst="rect">
            <a:avLst/>
          </a:prstGeom>
        </p:spPr>
      </p:pic>
      <p:sp>
        <p:nvSpPr>
          <p:cNvPr id="9" name="TextBox 8">
            <a:extLst>
              <a:ext uri="{FF2B5EF4-FFF2-40B4-BE49-F238E27FC236}">
                <a16:creationId xmlns:a16="http://schemas.microsoft.com/office/drawing/2014/main" id="{C3455507-DA95-98D4-E65E-FF23DD4609A5}"/>
              </a:ext>
            </a:extLst>
          </p:cNvPr>
          <p:cNvSpPr txBox="1"/>
          <p:nvPr/>
        </p:nvSpPr>
        <p:spPr>
          <a:xfrm>
            <a:off x="3350536" y="1411839"/>
            <a:ext cx="7859110" cy="3416320"/>
          </a:xfrm>
          <a:prstGeom prst="rect">
            <a:avLst/>
          </a:prstGeom>
          <a:noFill/>
        </p:spPr>
        <p:txBody>
          <a:bodyPr wrap="square">
            <a:spAutoFit/>
          </a:bodyPr>
          <a:lstStyle/>
          <a:p>
            <a:r>
              <a:rPr lang="en-US" dirty="0"/>
              <a:t># Determine action based on average color</a:t>
            </a:r>
          </a:p>
          <a:p>
            <a:r>
              <a:rPr lang="en-US" dirty="0"/>
              <a:t>    # Red detection</a:t>
            </a:r>
          </a:p>
          <a:p>
            <a:r>
              <a:rPr lang="en-US" dirty="0"/>
              <a:t>    if </a:t>
            </a:r>
            <a:r>
              <a:rPr lang="en-US" dirty="0" err="1"/>
              <a:t>avg_color</a:t>
            </a:r>
            <a:r>
              <a:rPr lang="en-US" dirty="0"/>
              <a:t>[0] &gt; 100 and </a:t>
            </a:r>
            <a:r>
              <a:rPr lang="en-US" dirty="0" err="1"/>
              <a:t>avg_color</a:t>
            </a:r>
            <a:r>
              <a:rPr lang="en-US" dirty="0"/>
              <a:t>[1] &lt; 50 and </a:t>
            </a:r>
            <a:r>
              <a:rPr lang="en-US" dirty="0" err="1"/>
              <a:t>avg_color</a:t>
            </a:r>
            <a:r>
              <a:rPr lang="en-US" dirty="0"/>
              <a:t>[2] &lt; 50:</a:t>
            </a:r>
          </a:p>
          <a:p>
            <a:r>
              <a:rPr lang="en-US" dirty="0"/>
              <a:t>        action = 1  # Turn right due to red</a:t>
            </a:r>
          </a:p>
          <a:p>
            <a:r>
              <a:rPr lang="en-US" dirty="0"/>
              <a:t>    # Green detection</a:t>
            </a:r>
          </a:p>
          <a:p>
            <a:r>
              <a:rPr lang="en-US" dirty="0"/>
              <a:t>    </a:t>
            </a:r>
            <a:r>
              <a:rPr lang="en-US" dirty="0" err="1"/>
              <a:t>elif</a:t>
            </a:r>
            <a:r>
              <a:rPr lang="en-US" dirty="0"/>
              <a:t> </a:t>
            </a:r>
            <a:r>
              <a:rPr lang="en-US" dirty="0" err="1"/>
              <a:t>avg_color</a:t>
            </a:r>
            <a:r>
              <a:rPr lang="en-US" dirty="0"/>
              <a:t>[1] &gt; 100 and </a:t>
            </a:r>
            <a:r>
              <a:rPr lang="en-US" dirty="0" err="1"/>
              <a:t>avg_color</a:t>
            </a:r>
            <a:r>
              <a:rPr lang="en-US" dirty="0"/>
              <a:t>[0] &lt; 50 and </a:t>
            </a:r>
            <a:r>
              <a:rPr lang="en-US" dirty="0" err="1"/>
              <a:t>avg_color</a:t>
            </a:r>
            <a:r>
              <a:rPr lang="en-US" dirty="0"/>
              <a:t>[2] &lt; 50:</a:t>
            </a:r>
          </a:p>
          <a:p>
            <a:r>
              <a:rPr lang="en-US" dirty="0"/>
              <a:t>        action = 0  # Move forward due to green</a:t>
            </a:r>
          </a:p>
          <a:p>
            <a:r>
              <a:rPr lang="en-US" dirty="0"/>
              <a:t>    else:</a:t>
            </a:r>
          </a:p>
          <a:p>
            <a:r>
              <a:rPr lang="en-US" dirty="0"/>
              <a:t>        action = 2  # Move backward for any other color as default</a:t>
            </a:r>
          </a:p>
          <a:p>
            <a:r>
              <a:rPr lang="en-US" dirty="0"/>
              <a:t>    </a:t>
            </a:r>
          </a:p>
          <a:p>
            <a:r>
              <a:rPr lang="en-US" dirty="0"/>
              <a:t>    # Execute the action</a:t>
            </a:r>
          </a:p>
          <a:p>
            <a:r>
              <a:rPr lang="en-US" dirty="0"/>
              <a:t>    </a:t>
            </a:r>
            <a:r>
              <a:rPr lang="en-US" dirty="0" err="1"/>
              <a:t>robot_action</a:t>
            </a:r>
            <a:r>
              <a:rPr lang="en-US" dirty="0"/>
              <a:t>(action, </a:t>
            </a:r>
            <a:r>
              <a:rPr lang="en-US" dirty="0" err="1"/>
              <a:t>left_motor</a:t>
            </a:r>
            <a:r>
              <a:rPr lang="en-US" dirty="0"/>
              <a:t>, </a:t>
            </a:r>
            <a:r>
              <a:rPr lang="en-US" dirty="0" err="1"/>
              <a:t>right_motor</a:t>
            </a:r>
            <a:r>
              <a:rPr lang="en-US" dirty="0"/>
              <a:t>)</a:t>
            </a:r>
            <a:endParaRPr lang="en-CA" dirty="0"/>
          </a:p>
        </p:txBody>
      </p:sp>
      <p:sp>
        <p:nvSpPr>
          <p:cNvPr id="2" name="Rectangle 1">
            <a:extLst>
              <a:ext uri="{FF2B5EF4-FFF2-40B4-BE49-F238E27FC236}">
                <a16:creationId xmlns:a16="http://schemas.microsoft.com/office/drawing/2014/main" id="{CD7EA351-F6A2-EA82-397A-2E1E714DA1E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714D5EF3-76B8-72D0-9AC3-5C1EC78B575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0C09E28A-5B75-C4B9-8902-53CD0DA61EB5}"/>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6674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7ABA796-00C7-835E-1B28-79A63DDCC3B8}"/>
              </a:ext>
            </a:extLst>
          </p:cNvPr>
          <p:cNvPicPr>
            <a:picLocks noChangeAspect="1"/>
          </p:cNvPicPr>
          <p:nvPr/>
        </p:nvPicPr>
        <p:blipFill>
          <a:blip r:embed="rId4"/>
          <a:stretch>
            <a:fillRect/>
          </a:stretch>
        </p:blipFill>
        <p:spPr>
          <a:xfrm>
            <a:off x="2967037" y="1800225"/>
            <a:ext cx="6257925" cy="3257550"/>
          </a:xfrm>
          <a:prstGeom prst="rect">
            <a:avLst/>
          </a:prstGeom>
        </p:spPr>
      </p:pic>
    </p:spTree>
    <p:extLst>
      <p:ext uri="{BB962C8B-B14F-4D97-AF65-F5344CB8AC3E}">
        <p14:creationId xmlns:p14="http://schemas.microsoft.com/office/powerpoint/2010/main" val="4006631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6D33BC8-DBE5-19C3-0A93-2A32A85850FE}"/>
              </a:ext>
            </a:extLst>
          </p:cNvPr>
          <p:cNvSpPr txBox="1"/>
          <p:nvPr/>
        </p:nvSpPr>
        <p:spPr>
          <a:xfrm>
            <a:off x="414865" y="1674674"/>
            <a:ext cx="11465959" cy="923330"/>
          </a:xfrm>
          <a:prstGeom prst="rect">
            <a:avLst/>
          </a:prstGeom>
          <a:noFill/>
        </p:spPr>
        <p:txBody>
          <a:bodyPr wrap="square">
            <a:spAutoFit/>
          </a:bodyPr>
          <a:lstStyle/>
          <a:p>
            <a:r>
              <a:rPr lang="en-US" dirty="0"/>
              <a:t>To integrate the machine learning model training and prediction directly into a </a:t>
            </a:r>
            <a:r>
              <a:rPr lang="en-US" dirty="0" err="1"/>
              <a:t>Webots</a:t>
            </a:r>
            <a:r>
              <a:rPr lang="en-US" dirty="0"/>
              <a:t> controller script, you'll have to prepare a slightly different setup. This </a:t>
            </a:r>
            <a:r>
              <a:rPr lang="en-US" dirty="0">
                <a:highlight>
                  <a:srgbClr val="FFFF00"/>
                </a:highlight>
              </a:rPr>
              <a:t>setup involves simulating the training data collection</a:t>
            </a:r>
            <a:r>
              <a:rPr lang="en-US" dirty="0"/>
              <a:t>, training a decision tree model, and using the model for real-time decision-making based on the robot's camera input.</a:t>
            </a:r>
            <a:endParaRPr lang="en-CA" dirty="0"/>
          </a:p>
        </p:txBody>
      </p:sp>
      <p:sp>
        <p:nvSpPr>
          <p:cNvPr id="9" name="TextBox 8">
            <a:extLst>
              <a:ext uri="{FF2B5EF4-FFF2-40B4-BE49-F238E27FC236}">
                <a16:creationId xmlns:a16="http://schemas.microsoft.com/office/drawing/2014/main" id="{93238FFD-FF78-B344-47A7-ED619D523FDB}"/>
              </a:ext>
            </a:extLst>
          </p:cNvPr>
          <p:cNvSpPr txBox="1"/>
          <p:nvPr/>
        </p:nvSpPr>
        <p:spPr>
          <a:xfrm>
            <a:off x="524934" y="3240669"/>
            <a:ext cx="11235266" cy="923330"/>
          </a:xfrm>
          <a:prstGeom prst="rect">
            <a:avLst/>
          </a:prstGeom>
          <a:noFill/>
        </p:spPr>
        <p:txBody>
          <a:bodyPr wrap="square">
            <a:spAutoFit/>
          </a:bodyPr>
          <a:lstStyle/>
          <a:p>
            <a:r>
              <a:rPr lang="en-US" dirty="0"/>
              <a:t>However, it's important to note that for a real-world scenario or more complex simulations, you'd likely perform the model training outside of the </a:t>
            </a:r>
            <a:r>
              <a:rPr lang="en-US" dirty="0" err="1"/>
              <a:t>Webots</a:t>
            </a:r>
            <a:r>
              <a:rPr lang="en-US" dirty="0"/>
              <a:t> environment due to the computational costs and then load the trained model into your </a:t>
            </a:r>
            <a:r>
              <a:rPr lang="en-US" dirty="0" err="1"/>
              <a:t>Webots</a:t>
            </a:r>
            <a:r>
              <a:rPr lang="en-US" dirty="0"/>
              <a:t> controller for predictions.</a:t>
            </a:r>
            <a:endParaRPr lang="en-CA" dirty="0"/>
          </a:p>
        </p:txBody>
      </p:sp>
      <p:pic>
        <p:nvPicPr>
          <p:cNvPr id="11" name="Picture 10">
            <a:extLst>
              <a:ext uri="{FF2B5EF4-FFF2-40B4-BE49-F238E27FC236}">
                <a16:creationId xmlns:a16="http://schemas.microsoft.com/office/drawing/2014/main" id="{8BB0116A-0365-C99B-C681-B70AB1B069DD}"/>
              </a:ext>
            </a:extLst>
          </p:cNvPr>
          <p:cNvPicPr>
            <a:picLocks noChangeAspect="1"/>
          </p:cNvPicPr>
          <p:nvPr/>
        </p:nvPicPr>
        <p:blipFill>
          <a:blip r:embed="rId4"/>
          <a:stretch>
            <a:fillRect/>
          </a:stretch>
        </p:blipFill>
        <p:spPr>
          <a:xfrm>
            <a:off x="2368038" y="541556"/>
            <a:ext cx="2161259" cy="633787"/>
          </a:xfrm>
          <a:prstGeom prst="rect">
            <a:avLst/>
          </a:prstGeom>
        </p:spPr>
      </p:pic>
      <p:sp>
        <p:nvSpPr>
          <p:cNvPr id="13" name="TextBox 12">
            <a:extLst>
              <a:ext uri="{FF2B5EF4-FFF2-40B4-BE49-F238E27FC236}">
                <a16:creationId xmlns:a16="http://schemas.microsoft.com/office/drawing/2014/main" id="{72D7F408-831B-99DA-0A40-49E7B1E28B32}"/>
              </a:ext>
            </a:extLst>
          </p:cNvPr>
          <p:cNvSpPr txBox="1"/>
          <p:nvPr/>
        </p:nvSpPr>
        <p:spPr>
          <a:xfrm>
            <a:off x="4615516" y="594302"/>
            <a:ext cx="2161259" cy="369332"/>
          </a:xfrm>
          <a:prstGeom prst="rect">
            <a:avLst/>
          </a:prstGeom>
          <a:noFill/>
        </p:spPr>
        <p:txBody>
          <a:bodyPr wrap="square">
            <a:spAutoFit/>
          </a:bodyPr>
          <a:lstStyle/>
          <a:p>
            <a:r>
              <a:rPr lang="en-CA" dirty="0"/>
              <a:t>ML_Decissio-Tree_2</a:t>
            </a:r>
          </a:p>
        </p:txBody>
      </p:sp>
    </p:spTree>
    <p:extLst>
      <p:ext uri="{BB962C8B-B14F-4D97-AF65-F5344CB8AC3E}">
        <p14:creationId xmlns:p14="http://schemas.microsoft.com/office/powerpoint/2010/main" val="2248067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9" name="TextBox 8">
            <a:extLst>
              <a:ext uri="{FF2B5EF4-FFF2-40B4-BE49-F238E27FC236}">
                <a16:creationId xmlns:a16="http://schemas.microsoft.com/office/drawing/2014/main" id="{151896FD-74DC-2071-2930-C0E161DD8220}"/>
              </a:ext>
            </a:extLst>
          </p:cNvPr>
          <p:cNvSpPr txBox="1"/>
          <p:nvPr/>
        </p:nvSpPr>
        <p:spPr>
          <a:xfrm>
            <a:off x="2789002" y="572923"/>
            <a:ext cx="3627966" cy="369332"/>
          </a:xfrm>
          <a:prstGeom prst="rect">
            <a:avLst/>
          </a:prstGeom>
          <a:noFill/>
        </p:spPr>
        <p:txBody>
          <a:bodyPr wrap="square">
            <a:spAutoFit/>
          </a:bodyPr>
          <a:lstStyle/>
          <a:p>
            <a:pPr algn="l"/>
            <a:r>
              <a:rPr lang="en-US" b="1" i="0" dirty="0">
                <a:solidFill>
                  <a:srgbClr val="0D0D0D"/>
                </a:solidFill>
                <a:effectLst/>
                <a:latin typeface="Söhne"/>
              </a:rPr>
              <a:t>Step 1: Setting Up Your Environment</a:t>
            </a:r>
          </a:p>
        </p:txBody>
      </p:sp>
      <p:sp>
        <p:nvSpPr>
          <p:cNvPr id="12" name="TextBox 11">
            <a:extLst>
              <a:ext uri="{FF2B5EF4-FFF2-40B4-BE49-F238E27FC236}">
                <a16:creationId xmlns:a16="http://schemas.microsoft.com/office/drawing/2014/main" id="{A945E0A9-FB66-DABF-CF09-33A56A1F7687}"/>
              </a:ext>
            </a:extLst>
          </p:cNvPr>
          <p:cNvSpPr txBox="1"/>
          <p:nvPr/>
        </p:nvSpPr>
        <p:spPr>
          <a:xfrm>
            <a:off x="342357" y="1523599"/>
            <a:ext cx="6239932" cy="1754326"/>
          </a:xfrm>
          <a:prstGeom prst="rect">
            <a:avLst/>
          </a:prstGeom>
          <a:noFill/>
        </p:spPr>
        <p:txBody>
          <a:bodyPr wrap="square">
            <a:spAutoFit/>
          </a:bodyPr>
          <a:lstStyle/>
          <a:p>
            <a:r>
              <a:rPr lang="en-CA" dirty="0"/>
              <a:t>from controller import Robot</a:t>
            </a:r>
          </a:p>
          <a:p>
            <a:r>
              <a:rPr lang="en-CA" dirty="0"/>
              <a:t>from </a:t>
            </a:r>
            <a:r>
              <a:rPr lang="en-CA" dirty="0" err="1"/>
              <a:t>sklearn.tree</a:t>
            </a:r>
            <a:r>
              <a:rPr lang="en-CA" dirty="0"/>
              <a:t> import </a:t>
            </a:r>
            <a:r>
              <a:rPr lang="en-CA" dirty="0" err="1"/>
              <a:t>DecisionTreeClassifier</a:t>
            </a:r>
            <a:endParaRPr lang="en-CA" dirty="0"/>
          </a:p>
          <a:p>
            <a:r>
              <a:rPr lang="en-CA" dirty="0"/>
              <a:t>import </a:t>
            </a:r>
            <a:r>
              <a:rPr lang="en-CA" dirty="0" err="1"/>
              <a:t>numpy</a:t>
            </a:r>
            <a:r>
              <a:rPr lang="en-CA" dirty="0"/>
              <a:t> as np</a:t>
            </a:r>
          </a:p>
          <a:p>
            <a:endParaRPr lang="en-CA" dirty="0"/>
          </a:p>
          <a:p>
            <a:r>
              <a:rPr lang="en-CA" dirty="0"/>
              <a:t>robot = Robot()</a:t>
            </a:r>
          </a:p>
          <a:p>
            <a:r>
              <a:rPr lang="en-CA" dirty="0"/>
              <a:t>timestep = int(</a:t>
            </a:r>
            <a:r>
              <a:rPr lang="en-CA" dirty="0" err="1"/>
              <a:t>robot.getBasicTimeStep</a:t>
            </a:r>
            <a:r>
              <a:rPr lang="en-CA" dirty="0"/>
              <a:t>())</a:t>
            </a:r>
          </a:p>
        </p:txBody>
      </p:sp>
      <p:sp>
        <p:nvSpPr>
          <p:cNvPr id="14" name="TextBox 13">
            <a:extLst>
              <a:ext uri="{FF2B5EF4-FFF2-40B4-BE49-F238E27FC236}">
                <a16:creationId xmlns:a16="http://schemas.microsoft.com/office/drawing/2014/main" id="{4EBD6E50-ADC0-C990-20E1-19BD4502E5EB}"/>
              </a:ext>
            </a:extLst>
          </p:cNvPr>
          <p:cNvSpPr txBox="1"/>
          <p:nvPr/>
        </p:nvSpPr>
        <p:spPr>
          <a:xfrm>
            <a:off x="215899" y="3651302"/>
            <a:ext cx="11838277" cy="923330"/>
          </a:xfrm>
          <a:prstGeom prst="rect">
            <a:avLst/>
          </a:prstGeom>
          <a:noFill/>
        </p:spPr>
        <p:txBody>
          <a:bodyPr wrap="square">
            <a:spAutoFit/>
          </a:bodyPr>
          <a:lstStyle/>
          <a:p>
            <a:r>
              <a:rPr lang="en-US" dirty="0"/>
              <a:t>NOTE: You're importing necessary libraries (Robot class from </a:t>
            </a:r>
            <a:r>
              <a:rPr lang="en-US" dirty="0" err="1"/>
              <a:t>Webots</a:t>
            </a:r>
            <a:r>
              <a:rPr lang="en-US" dirty="0"/>
              <a:t>, </a:t>
            </a:r>
            <a:r>
              <a:rPr lang="en-US" dirty="0" err="1"/>
              <a:t>DecisionTreeClassifier</a:t>
            </a:r>
            <a:r>
              <a:rPr lang="en-US" dirty="0"/>
              <a:t> from scikit-learn, and </a:t>
            </a:r>
            <a:r>
              <a:rPr lang="en-US" dirty="0" err="1"/>
              <a:t>numpy</a:t>
            </a:r>
            <a:r>
              <a:rPr lang="en-US" dirty="0"/>
              <a:t>) and initializing your robot. The timestep variable stores the simulation timestep, which is essential for synchronizing your control commands with the simulation.</a:t>
            </a:r>
            <a:endParaRPr lang="en-CA" dirty="0"/>
          </a:p>
        </p:txBody>
      </p:sp>
      <p:sp>
        <p:nvSpPr>
          <p:cNvPr id="2" name="Rectangle 1">
            <a:extLst>
              <a:ext uri="{FF2B5EF4-FFF2-40B4-BE49-F238E27FC236}">
                <a16:creationId xmlns:a16="http://schemas.microsoft.com/office/drawing/2014/main" id="{D2B8347B-7F18-4330-37DE-236344F8D58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E8976332-1299-E3F7-8F79-6F8586E9912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23C38F7-311C-CC0A-4912-A286D700E8D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2675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8C5028A3-C141-1C5C-E5D9-74D16A2DE402}"/>
              </a:ext>
            </a:extLst>
          </p:cNvPr>
          <p:cNvSpPr txBox="1"/>
          <p:nvPr/>
        </p:nvSpPr>
        <p:spPr>
          <a:xfrm>
            <a:off x="2979917" y="598420"/>
            <a:ext cx="2738966" cy="369332"/>
          </a:xfrm>
          <a:prstGeom prst="rect">
            <a:avLst/>
          </a:prstGeom>
          <a:noFill/>
        </p:spPr>
        <p:txBody>
          <a:bodyPr wrap="square">
            <a:spAutoFit/>
          </a:bodyPr>
          <a:lstStyle/>
          <a:p>
            <a:pPr algn="l"/>
            <a:r>
              <a:rPr lang="en-CA" b="1" i="0" dirty="0">
                <a:solidFill>
                  <a:srgbClr val="0D0D0D"/>
                </a:solidFill>
                <a:effectLst/>
                <a:latin typeface="Söhne"/>
              </a:rPr>
              <a:t>Step 2: Initializing Devices</a:t>
            </a:r>
          </a:p>
        </p:txBody>
      </p:sp>
      <p:sp>
        <p:nvSpPr>
          <p:cNvPr id="9" name="TextBox 8">
            <a:extLst>
              <a:ext uri="{FF2B5EF4-FFF2-40B4-BE49-F238E27FC236}">
                <a16:creationId xmlns:a16="http://schemas.microsoft.com/office/drawing/2014/main" id="{12DA35F9-1A2D-EE29-0306-D181FA392C41}"/>
              </a:ext>
            </a:extLst>
          </p:cNvPr>
          <p:cNvSpPr txBox="1"/>
          <p:nvPr/>
        </p:nvSpPr>
        <p:spPr>
          <a:xfrm>
            <a:off x="224134" y="1571397"/>
            <a:ext cx="6239932" cy="2308324"/>
          </a:xfrm>
          <a:prstGeom prst="rect">
            <a:avLst/>
          </a:prstGeom>
          <a:noFill/>
        </p:spPr>
        <p:txBody>
          <a:bodyPr wrap="square">
            <a:spAutoFit/>
          </a:bodyPr>
          <a:lstStyle/>
          <a:p>
            <a:r>
              <a:rPr lang="en-CA" dirty="0"/>
              <a:t>camera = </a:t>
            </a:r>
            <a:r>
              <a:rPr lang="en-CA" dirty="0" err="1"/>
              <a:t>robot.getDevice</a:t>
            </a:r>
            <a:r>
              <a:rPr lang="en-CA" dirty="0"/>
              <a:t>('camera')</a:t>
            </a:r>
          </a:p>
          <a:p>
            <a:r>
              <a:rPr lang="en-CA" dirty="0" err="1"/>
              <a:t>camera.enable</a:t>
            </a:r>
            <a:r>
              <a:rPr lang="en-CA" dirty="0"/>
              <a:t>(timestep)</a:t>
            </a:r>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r>
              <a:rPr lang="en-CA" dirty="0" err="1"/>
              <a:t>left_motor.setPosition</a:t>
            </a:r>
            <a:r>
              <a:rPr lang="en-CA" dirty="0"/>
              <a:t>(float('inf'))</a:t>
            </a:r>
          </a:p>
          <a:p>
            <a:r>
              <a:rPr lang="en-CA" dirty="0" err="1"/>
              <a:t>right_motor.setPosition</a:t>
            </a:r>
            <a:r>
              <a:rPr lang="en-CA" dirty="0"/>
              <a:t>(float('inf'))</a:t>
            </a:r>
          </a:p>
          <a:p>
            <a:r>
              <a:rPr lang="en-CA" dirty="0" err="1"/>
              <a:t>left_motor.setVelocity</a:t>
            </a:r>
            <a:r>
              <a:rPr lang="en-CA" dirty="0"/>
              <a:t>(0)</a:t>
            </a:r>
          </a:p>
          <a:p>
            <a:r>
              <a:rPr lang="en-CA" dirty="0" err="1"/>
              <a:t>right_motor.setVelocity</a:t>
            </a:r>
            <a:r>
              <a:rPr lang="en-CA" dirty="0"/>
              <a:t>(0)</a:t>
            </a:r>
          </a:p>
        </p:txBody>
      </p:sp>
      <p:sp>
        <p:nvSpPr>
          <p:cNvPr id="12" name="TextBox 11">
            <a:extLst>
              <a:ext uri="{FF2B5EF4-FFF2-40B4-BE49-F238E27FC236}">
                <a16:creationId xmlns:a16="http://schemas.microsoft.com/office/drawing/2014/main" id="{4B819E9F-410A-6A3C-8461-017659FBE082}"/>
              </a:ext>
            </a:extLst>
          </p:cNvPr>
          <p:cNvSpPr txBox="1"/>
          <p:nvPr/>
        </p:nvSpPr>
        <p:spPr>
          <a:xfrm>
            <a:off x="135933" y="4065514"/>
            <a:ext cx="11918243" cy="646331"/>
          </a:xfrm>
          <a:prstGeom prst="rect">
            <a:avLst/>
          </a:prstGeom>
          <a:noFill/>
        </p:spPr>
        <p:txBody>
          <a:bodyPr wrap="square">
            <a:spAutoFit/>
          </a:bodyPr>
          <a:lstStyle/>
          <a:p>
            <a:r>
              <a:rPr lang="en-US" dirty="0"/>
              <a:t>NOTE: You initialize the camera and motors attached to your robot. Setting the motor position to infinity (float('inf')) switches the motors to velocity control mode. Initially, the robot's motors are set to 0 speed, meaning the robot will not move.</a:t>
            </a:r>
            <a:endParaRPr lang="en-CA" dirty="0"/>
          </a:p>
        </p:txBody>
      </p:sp>
      <p:sp>
        <p:nvSpPr>
          <p:cNvPr id="2" name="Rectangle 1">
            <a:extLst>
              <a:ext uri="{FF2B5EF4-FFF2-40B4-BE49-F238E27FC236}">
                <a16:creationId xmlns:a16="http://schemas.microsoft.com/office/drawing/2014/main" id="{30355AC1-4844-0EC6-EE93-E2021440BA8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6079C4F-0B21-CDF4-078F-C0B99D21920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9E142A24-ABA1-FD47-0180-3CBB7121FA9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488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CD8E7708-CCDA-0AFB-3E47-1977686C8F0B}"/>
              </a:ext>
            </a:extLst>
          </p:cNvPr>
          <p:cNvSpPr txBox="1"/>
          <p:nvPr/>
        </p:nvSpPr>
        <p:spPr>
          <a:xfrm>
            <a:off x="2519421" y="515627"/>
            <a:ext cx="6239932" cy="369332"/>
          </a:xfrm>
          <a:prstGeom prst="rect">
            <a:avLst/>
          </a:prstGeom>
          <a:noFill/>
        </p:spPr>
        <p:txBody>
          <a:bodyPr wrap="square">
            <a:spAutoFit/>
          </a:bodyPr>
          <a:lstStyle/>
          <a:p>
            <a:pPr algn="l"/>
            <a:r>
              <a:rPr lang="en-US" b="1" i="0" dirty="0">
                <a:solidFill>
                  <a:srgbClr val="0D0D0D"/>
                </a:solidFill>
                <a:effectLst/>
                <a:latin typeface="Söhne"/>
              </a:rPr>
              <a:t>Step 3: Preparing Training Data for the Decision Tree</a:t>
            </a:r>
          </a:p>
        </p:txBody>
      </p:sp>
      <p:sp>
        <p:nvSpPr>
          <p:cNvPr id="9" name="TextBox 8">
            <a:extLst>
              <a:ext uri="{FF2B5EF4-FFF2-40B4-BE49-F238E27FC236}">
                <a16:creationId xmlns:a16="http://schemas.microsoft.com/office/drawing/2014/main" id="{6A053D86-136F-3FE5-8C19-65D44B9F26B9}"/>
              </a:ext>
            </a:extLst>
          </p:cNvPr>
          <p:cNvSpPr txBox="1"/>
          <p:nvPr/>
        </p:nvSpPr>
        <p:spPr>
          <a:xfrm>
            <a:off x="322240" y="1414869"/>
            <a:ext cx="6239932" cy="2031325"/>
          </a:xfrm>
          <a:prstGeom prst="rect">
            <a:avLst/>
          </a:prstGeom>
          <a:noFill/>
        </p:spPr>
        <p:txBody>
          <a:bodyPr wrap="square">
            <a:spAutoFit/>
          </a:bodyPr>
          <a:lstStyle/>
          <a:p>
            <a:r>
              <a:rPr lang="en-US" dirty="0" err="1"/>
              <a:t>training_data</a:t>
            </a:r>
            <a:r>
              <a:rPr lang="en-US" dirty="0"/>
              <a:t> = </a:t>
            </a:r>
            <a:r>
              <a:rPr lang="en-US" dirty="0" err="1"/>
              <a:t>np.array</a:t>
            </a:r>
            <a:r>
              <a:rPr lang="en-US" dirty="0"/>
              <a:t>([</a:t>
            </a:r>
          </a:p>
          <a:p>
            <a:r>
              <a:rPr lang="en-US" dirty="0"/>
              <a:t>    [120, 40, 40, 1],  # Red objects mean turn right</a:t>
            </a:r>
          </a:p>
          <a:p>
            <a:r>
              <a:rPr lang="en-US" dirty="0"/>
              <a:t>    [40, 40, 120, 2],  # Blue objects mean move backward</a:t>
            </a:r>
          </a:p>
          <a:p>
            <a:r>
              <a:rPr lang="en-US" dirty="0"/>
              <a:t>    [80, 110, 90, 0]   # Neutral colors mean move forward</a:t>
            </a:r>
          </a:p>
          <a:p>
            <a:r>
              <a:rPr lang="en-US" dirty="0"/>
              <a:t>])</a:t>
            </a:r>
          </a:p>
          <a:p>
            <a:r>
              <a:rPr lang="en-US" dirty="0" err="1"/>
              <a:t>X_train</a:t>
            </a:r>
            <a:r>
              <a:rPr lang="en-US" dirty="0"/>
              <a:t> = </a:t>
            </a:r>
            <a:r>
              <a:rPr lang="en-US" dirty="0" err="1"/>
              <a:t>training_data</a:t>
            </a:r>
            <a:r>
              <a:rPr lang="en-US" dirty="0"/>
              <a:t>[:, :3]  # RGB values</a:t>
            </a:r>
          </a:p>
          <a:p>
            <a:r>
              <a:rPr lang="en-US" dirty="0" err="1"/>
              <a:t>y_train</a:t>
            </a:r>
            <a:r>
              <a:rPr lang="en-US" dirty="0"/>
              <a:t> = </a:t>
            </a:r>
            <a:r>
              <a:rPr lang="en-US" dirty="0" err="1"/>
              <a:t>training_data</a:t>
            </a:r>
            <a:r>
              <a:rPr lang="en-US" dirty="0"/>
              <a:t>[:, 3]   # Actions</a:t>
            </a:r>
          </a:p>
        </p:txBody>
      </p:sp>
      <p:sp>
        <p:nvSpPr>
          <p:cNvPr id="12" name="TextBox 11">
            <a:extLst>
              <a:ext uri="{FF2B5EF4-FFF2-40B4-BE49-F238E27FC236}">
                <a16:creationId xmlns:a16="http://schemas.microsoft.com/office/drawing/2014/main" id="{38505753-3F93-B16D-9570-36581D8EE161}"/>
              </a:ext>
            </a:extLst>
          </p:cNvPr>
          <p:cNvSpPr txBox="1"/>
          <p:nvPr/>
        </p:nvSpPr>
        <p:spPr>
          <a:xfrm>
            <a:off x="119271" y="4291526"/>
            <a:ext cx="11877141" cy="923330"/>
          </a:xfrm>
          <a:prstGeom prst="rect">
            <a:avLst/>
          </a:prstGeom>
          <a:noFill/>
        </p:spPr>
        <p:txBody>
          <a:bodyPr wrap="square">
            <a:spAutoFit/>
          </a:bodyPr>
          <a:lstStyle/>
          <a:p>
            <a:r>
              <a:rPr lang="en-US" dirty="0"/>
              <a:t>NOTE: This block creates an array of training data, where each row represents a different scenario. The first three numbers in each row are RGB values simulating the color the robot sees, and the fourth number is the action the robot should take (0 for forward, 1 for right, 2 for backward). This data is split into features (</a:t>
            </a:r>
            <a:r>
              <a:rPr lang="en-US" dirty="0" err="1"/>
              <a:t>X_train</a:t>
            </a:r>
            <a:r>
              <a:rPr lang="en-US" dirty="0"/>
              <a:t>) and labels (</a:t>
            </a:r>
            <a:r>
              <a:rPr lang="en-US" dirty="0" err="1"/>
              <a:t>y_train</a:t>
            </a:r>
            <a:r>
              <a:rPr lang="en-US" dirty="0"/>
              <a:t>).</a:t>
            </a:r>
            <a:endParaRPr lang="en-CA" dirty="0"/>
          </a:p>
        </p:txBody>
      </p:sp>
      <p:sp>
        <p:nvSpPr>
          <p:cNvPr id="2" name="Rectangle 1">
            <a:extLst>
              <a:ext uri="{FF2B5EF4-FFF2-40B4-BE49-F238E27FC236}">
                <a16:creationId xmlns:a16="http://schemas.microsoft.com/office/drawing/2014/main" id="{D5314CFE-79B3-1D36-A6B1-0B96FFF08E5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2F0196E9-55D9-5562-4752-E5C2999A083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C683451-942C-FB26-B880-8C7A0BA4EE0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2104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76675" y="351113"/>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8" name="TextBox 7">
            <a:extLst>
              <a:ext uri="{FF2B5EF4-FFF2-40B4-BE49-F238E27FC236}">
                <a16:creationId xmlns:a16="http://schemas.microsoft.com/office/drawing/2014/main" id="{7C0D71C0-2653-CE0F-5AEC-6A4D515A0027}"/>
              </a:ext>
            </a:extLst>
          </p:cNvPr>
          <p:cNvSpPr txBox="1"/>
          <p:nvPr/>
        </p:nvSpPr>
        <p:spPr>
          <a:xfrm>
            <a:off x="1913197" y="737405"/>
            <a:ext cx="6240292" cy="369332"/>
          </a:xfrm>
          <a:prstGeom prst="rect">
            <a:avLst/>
          </a:prstGeom>
          <a:noFill/>
        </p:spPr>
        <p:txBody>
          <a:bodyPr wrap="square">
            <a:spAutoFit/>
          </a:bodyPr>
          <a:lstStyle/>
          <a:p>
            <a:pPr algn="l"/>
            <a:r>
              <a:rPr lang="en-US" b="1" i="0" dirty="0">
                <a:solidFill>
                  <a:srgbClr val="0D0D0D"/>
                </a:solidFill>
                <a:effectLst/>
                <a:latin typeface="Söhne"/>
              </a:rPr>
              <a:t>Step 4: Training the Decision Tree Classifier</a:t>
            </a:r>
          </a:p>
        </p:txBody>
      </p:sp>
      <p:sp>
        <p:nvSpPr>
          <p:cNvPr id="13" name="TextBox 12">
            <a:extLst>
              <a:ext uri="{FF2B5EF4-FFF2-40B4-BE49-F238E27FC236}">
                <a16:creationId xmlns:a16="http://schemas.microsoft.com/office/drawing/2014/main" id="{67A87AE2-39E7-1FDA-0669-466EADCC9897}"/>
              </a:ext>
            </a:extLst>
          </p:cNvPr>
          <p:cNvSpPr txBox="1"/>
          <p:nvPr/>
        </p:nvSpPr>
        <p:spPr>
          <a:xfrm>
            <a:off x="176675" y="1854744"/>
            <a:ext cx="6240292" cy="646331"/>
          </a:xfrm>
          <a:prstGeom prst="rect">
            <a:avLst/>
          </a:prstGeom>
          <a:noFill/>
        </p:spPr>
        <p:txBody>
          <a:bodyPr wrap="square">
            <a:spAutoFit/>
          </a:bodyPr>
          <a:lstStyle/>
          <a:p>
            <a:r>
              <a:rPr lang="fr-FR" dirty="0" err="1"/>
              <a:t>clf</a:t>
            </a:r>
            <a:r>
              <a:rPr lang="fr-FR" dirty="0"/>
              <a:t> = </a:t>
            </a:r>
            <a:r>
              <a:rPr lang="fr-FR" dirty="0" err="1"/>
              <a:t>DecisionTreeClassifier</a:t>
            </a:r>
            <a:r>
              <a:rPr lang="fr-FR" dirty="0"/>
              <a:t>()</a:t>
            </a:r>
          </a:p>
          <a:p>
            <a:r>
              <a:rPr lang="fr-FR" dirty="0" err="1"/>
              <a:t>clf.fit</a:t>
            </a:r>
            <a:r>
              <a:rPr lang="fr-FR" dirty="0"/>
              <a:t>(</a:t>
            </a:r>
            <a:r>
              <a:rPr lang="fr-FR" dirty="0" err="1"/>
              <a:t>X_train</a:t>
            </a:r>
            <a:r>
              <a:rPr lang="fr-FR" dirty="0"/>
              <a:t>, </a:t>
            </a:r>
            <a:r>
              <a:rPr lang="fr-FR" dirty="0" err="1"/>
              <a:t>y_train</a:t>
            </a:r>
            <a:r>
              <a:rPr lang="fr-FR" dirty="0"/>
              <a:t>)</a:t>
            </a:r>
          </a:p>
        </p:txBody>
      </p:sp>
      <p:sp>
        <p:nvSpPr>
          <p:cNvPr id="15" name="TextBox 14">
            <a:extLst>
              <a:ext uri="{FF2B5EF4-FFF2-40B4-BE49-F238E27FC236}">
                <a16:creationId xmlns:a16="http://schemas.microsoft.com/office/drawing/2014/main" id="{BE6F173D-A4CB-F628-0C62-8BE0EB8A8442}"/>
              </a:ext>
            </a:extLst>
          </p:cNvPr>
          <p:cNvSpPr txBox="1"/>
          <p:nvPr/>
        </p:nvSpPr>
        <p:spPr>
          <a:xfrm>
            <a:off x="157249" y="3537766"/>
            <a:ext cx="11877501" cy="646331"/>
          </a:xfrm>
          <a:prstGeom prst="rect">
            <a:avLst/>
          </a:prstGeom>
          <a:noFill/>
        </p:spPr>
        <p:txBody>
          <a:bodyPr wrap="square">
            <a:spAutoFit/>
          </a:bodyPr>
          <a:lstStyle/>
          <a:p>
            <a:r>
              <a:rPr lang="en-US" dirty="0"/>
              <a:t>NOTE: A decision tree classifier is initialized and trained with the RGB values as features and the corresponding actions as labels. The .fit() method adjusts the model parameters to best fit the training data.</a:t>
            </a:r>
            <a:endParaRPr lang="en-CA" dirty="0"/>
          </a:p>
        </p:txBody>
      </p:sp>
      <p:sp>
        <p:nvSpPr>
          <p:cNvPr id="2" name="Rectangle 1">
            <a:extLst>
              <a:ext uri="{FF2B5EF4-FFF2-40B4-BE49-F238E27FC236}">
                <a16:creationId xmlns:a16="http://schemas.microsoft.com/office/drawing/2014/main" id="{5B2F4DB8-B7CE-5832-78EF-EA17FC5C23A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1485BF27-B057-A5C6-382D-6D7023D5DC8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83A08D9-97FA-80B3-8173-3113EC5A8ED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6467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37823" y="521861"/>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   # Actions</a:t>
            </a:r>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8EC46CCF-A995-B772-FECA-0731FC2D6466}"/>
              </a:ext>
            </a:extLst>
          </p:cNvPr>
          <p:cNvSpPr txBox="1"/>
          <p:nvPr/>
        </p:nvSpPr>
        <p:spPr>
          <a:xfrm>
            <a:off x="2401077" y="605561"/>
            <a:ext cx="6240292" cy="369332"/>
          </a:xfrm>
          <a:prstGeom prst="rect">
            <a:avLst/>
          </a:prstGeom>
          <a:noFill/>
        </p:spPr>
        <p:txBody>
          <a:bodyPr wrap="square">
            <a:spAutoFit/>
          </a:bodyPr>
          <a:lstStyle/>
          <a:p>
            <a:pPr algn="l"/>
            <a:r>
              <a:rPr lang="en-US" b="1" i="0" dirty="0">
                <a:solidFill>
                  <a:srgbClr val="0D0D0D"/>
                </a:solidFill>
                <a:effectLst/>
                <a:latin typeface="Söhne"/>
              </a:rPr>
              <a:t>Step 5: Defining the Action Function</a:t>
            </a:r>
          </a:p>
        </p:txBody>
      </p:sp>
      <p:sp>
        <p:nvSpPr>
          <p:cNvPr id="9" name="TextBox 8">
            <a:extLst>
              <a:ext uri="{FF2B5EF4-FFF2-40B4-BE49-F238E27FC236}">
                <a16:creationId xmlns:a16="http://schemas.microsoft.com/office/drawing/2014/main" id="{D4BE6D60-D274-28EB-F44E-D01243D48A47}"/>
              </a:ext>
            </a:extLst>
          </p:cNvPr>
          <p:cNvSpPr txBox="1"/>
          <p:nvPr/>
        </p:nvSpPr>
        <p:spPr>
          <a:xfrm>
            <a:off x="269942" y="1376862"/>
            <a:ext cx="8086117" cy="646331"/>
          </a:xfrm>
          <a:prstGeom prst="rect">
            <a:avLst/>
          </a:prstGeom>
          <a:noFill/>
        </p:spPr>
        <p:txBody>
          <a:bodyPr wrap="square">
            <a:spAutoFit/>
          </a:bodyPr>
          <a:lstStyle/>
          <a:p>
            <a:r>
              <a:rPr lang="en-US" dirty="0"/>
              <a:t>def </a:t>
            </a:r>
            <a:r>
              <a:rPr lang="en-US" dirty="0" err="1"/>
              <a:t>perform_action</a:t>
            </a:r>
            <a:r>
              <a:rPr lang="en-US" dirty="0"/>
              <a:t>(action, </a:t>
            </a:r>
            <a:r>
              <a:rPr lang="en-US" dirty="0" err="1"/>
              <a:t>left_motor</a:t>
            </a:r>
            <a:r>
              <a:rPr lang="en-US" dirty="0"/>
              <a:t>, </a:t>
            </a:r>
            <a:r>
              <a:rPr lang="en-US" dirty="0" err="1"/>
              <a:t>right_motor</a:t>
            </a:r>
            <a:r>
              <a:rPr lang="en-US" dirty="0"/>
              <a:t>):</a:t>
            </a:r>
          </a:p>
          <a:p>
            <a:r>
              <a:rPr lang="en-US" dirty="0"/>
              <a:t>    # This function translates the predicted action into motor commands.</a:t>
            </a:r>
          </a:p>
        </p:txBody>
      </p:sp>
      <p:sp>
        <p:nvSpPr>
          <p:cNvPr id="12" name="TextBox 11">
            <a:extLst>
              <a:ext uri="{FF2B5EF4-FFF2-40B4-BE49-F238E27FC236}">
                <a16:creationId xmlns:a16="http://schemas.microsoft.com/office/drawing/2014/main" id="{B08F8FA4-18BF-ED46-94A8-11DA320C38E4}"/>
              </a:ext>
            </a:extLst>
          </p:cNvPr>
          <p:cNvSpPr txBox="1"/>
          <p:nvPr/>
        </p:nvSpPr>
        <p:spPr>
          <a:xfrm>
            <a:off x="269942" y="3061350"/>
            <a:ext cx="11685352" cy="646331"/>
          </a:xfrm>
          <a:prstGeom prst="rect">
            <a:avLst/>
          </a:prstGeom>
          <a:noFill/>
        </p:spPr>
        <p:txBody>
          <a:bodyPr wrap="square">
            <a:spAutoFit/>
          </a:bodyPr>
          <a:lstStyle/>
          <a:p>
            <a:r>
              <a:rPr lang="en-US" dirty="0"/>
              <a:t>NOTE: This function maps the predicted action to actual motor speeds, controlling the robot's movement. Depending on the action, both motors may move forward, rotate in opposite directions (to turn), or both move backward.</a:t>
            </a:r>
            <a:endParaRPr lang="en-CA" dirty="0"/>
          </a:p>
        </p:txBody>
      </p:sp>
      <p:sp>
        <p:nvSpPr>
          <p:cNvPr id="2" name="Rectangle 1">
            <a:extLst>
              <a:ext uri="{FF2B5EF4-FFF2-40B4-BE49-F238E27FC236}">
                <a16:creationId xmlns:a16="http://schemas.microsoft.com/office/drawing/2014/main" id="{7FD239C4-28BC-EAFA-4049-3531F955A826}"/>
              </a:ext>
            </a:extLst>
          </p:cNvPr>
          <p:cNvSpPr/>
          <p:nvPr/>
        </p:nvSpPr>
        <p:spPr>
          <a:xfrm>
            <a:off x="567222" y="22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A443829E-0676-C83F-A9AB-A3A3FA0DECE6}"/>
              </a:ext>
            </a:extLst>
          </p:cNvPr>
          <p:cNvSpPr txBox="1"/>
          <p:nvPr/>
        </p:nvSpPr>
        <p:spPr>
          <a:xfrm>
            <a:off x="778063" y="631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40468BE-EA03-06AE-4C92-2221D6053538}"/>
              </a:ext>
            </a:extLst>
          </p:cNvPr>
          <p:cNvSpPr txBox="1"/>
          <p:nvPr/>
        </p:nvSpPr>
        <p:spPr>
          <a:xfrm>
            <a:off x="839093" y="31895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726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   # Actions</a:t>
            </a:r>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F11E2E77-81BD-8D76-863F-5CE0A8E97240}"/>
              </a:ext>
            </a:extLst>
          </p:cNvPr>
          <p:cNvSpPr txBox="1"/>
          <p:nvPr/>
        </p:nvSpPr>
        <p:spPr>
          <a:xfrm>
            <a:off x="2315868" y="592173"/>
            <a:ext cx="6240292" cy="369332"/>
          </a:xfrm>
          <a:prstGeom prst="rect">
            <a:avLst/>
          </a:prstGeom>
          <a:noFill/>
        </p:spPr>
        <p:txBody>
          <a:bodyPr wrap="square">
            <a:spAutoFit/>
          </a:bodyPr>
          <a:lstStyle/>
          <a:p>
            <a:pPr algn="l"/>
            <a:r>
              <a:rPr lang="en-US" b="1" i="0" dirty="0">
                <a:solidFill>
                  <a:srgbClr val="0D0D0D"/>
                </a:solidFill>
                <a:effectLst/>
                <a:latin typeface="Söhne"/>
              </a:rPr>
              <a:t>Step 6: Main Control Loop</a:t>
            </a:r>
          </a:p>
        </p:txBody>
      </p:sp>
      <p:sp>
        <p:nvSpPr>
          <p:cNvPr id="9" name="TextBox 8">
            <a:extLst>
              <a:ext uri="{FF2B5EF4-FFF2-40B4-BE49-F238E27FC236}">
                <a16:creationId xmlns:a16="http://schemas.microsoft.com/office/drawing/2014/main" id="{461CE6DD-7CE4-CEC5-9964-5366ED6ABE5A}"/>
              </a:ext>
            </a:extLst>
          </p:cNvPr>
          <p:cNvSpPr txBox="1"/>
          <p:nvPr/>
        </p:nvSpPr>
        <p:spPr>
          <a:xfrm>
            <a:off x="236717" y="1777283"/>
            <a:ext cx="7422172" cy="1200329"/>
          </a:xfrm>
          <a:prstGeom prst="rect">
            <a:avLst/>
          </a:prstGeom>
          <a:noFill/>
        </p:spPr>
        <p:txBody>
          <a:bodyPr wrap="square">
            <a:spAutoFit/>
          </a:bodyPr>
          <a:lstStyle/>
          <a:p>
            <a:r>
              <a:rPr lang="en-US" dirty="0"/>
              <a:t>while </a:t>
            </a:r>
            <a:r>
              <a:rPr lang="en-US" dirty="0" err="1"/>
              <a:t>robot.step</a:t>
            </a:r>
            <a:r>
              <a:rPr lang="en-US" dirty="0"/>
              <a:t>(timestep) != -1:</a:t>
            </a:r>
          </a:p>
          <a:p>
            <a:r>
              <a:rPr lang="en-US" dirty="0"/>
              <a:t>    </a:t>
            </a:r>
            <a:r>
              <a:rPr lang="en-US" dirty="0" err="1"/>
              <a:t>current_rgb</a:t>
            </a:r>
            <a:r>
              <a:rPr lang="en-US" dirty="0"/>
              <a:t> = </a:t>
            </a:r>
            <a:r>
              <a:rPr lang="en-US" dirty="0" err="1"/>
              <a:t>np.array</a:t>
            </a:r>
            <a:r>
              <a:rPr lang="en-US" dirty="0"/>
              <a:t>([[85, 90, 75]])  # Simulated current color</a:t>
            </a:r>
          </a:p>
          <a:p>
            <a:r>
              <a:rPr lang="en-US" dirty="0"/>
              <a:t>    </a:t>
            </a:r>
            <a:r>
              <a:rPr lang="en-US" dirty="0" err="1"/>
              <a:t>predicted_action</a:t>
            </a:r>
            <a:r>
              <a:rPr lang="en-US" dirty="0"/>
              <a:t> = </a:t>
            </a:r>
            <a:r>
              <a:rPr lang="en-US" dirty="0" err="1"/>
              <a:t>clf.predict</a:t>
            </a:r>
            <a:r>
              <a:rPr lang="en-US" dirty="0"/>
              <a:t>(</a:t>
            </a:r>
            <a:r>
              <a:rPr lang="en-US" dirty="0" err="1"/>
              <a:t>current_rgb</a:t>
            </a:r>
            <a:r>
              <a:rPr lang="en-US" dirty="0"/>
              <a:t>)[0]</a:t>
            </a:r>
          </a:p>
          <a:p>
            <a:r>
              <a:rPr lang="en-US" dirty="0"/>
              <a:t>    </a:t>
            </a:r>
            <a:r>
              <a:rPr lang="en-US" dirty="0" err="1"/>
              <a:t>perform_action</a:t>
            </a:r>
            <a:r>
              <a:rPr lang="en-US" dirty="0"/>
              <a:t>(</a:t>
            </a:r>
            <a:r>
              <a:rPr lang="en-US" dirty="0" err="1"/>
              <a:t>predicted_action</a:t>
            </a:r>
            <a:r>
              <a:rPr lang="en-US" dirty="0"/>
              <a:t>, </a:t>
            </a:r>
            <a:r>
              <a:rPr lang="en-US" dirty="0" err="1"/>
              <a:t>left_motor</a:t>
            </a:r>
            <a:r>
              <a:rPr lang="en-US" dirty="0"/>
              <a:t>, </a:t>
            </a:r>
            <a:r>
              <a:rPr lang="en-US" dirty="0" err="1"/>
              <a:t>right_motor</a:t>
            </a:r>
            <a:r>
              <a:rPr lang="en-US" dirty="0"/>
              <a:t>)</a:t>
            </a:r>
          </a:p>
        </p:txBody>
      </p:sp>
      <p:sp>
        <p:nvSpPr>
          <p:cNvPr id="12" name="TextBox 11">
            <a:extLst>
              <a:ext uri="{FF2B5EF4-FFF2-40B4-BE49-F238E27FC236}">
                <a16:creationId xmlns:a16="http://schemas.microsoft.com/office/drawing/2014/main" id="{BC388182-EA36-3271-4918-F37FFD547061}"/>
              </a:ext>
            </a:extLst>
          </p:cNvPr>
          <p:cNvSpPr txBox="1"/>
          <p:nvPr/>
        </p:nvSpPr>
        <p:spPr>
          <a:xfrm>
            <a:off x="176675" y="3429000"/>
            <a:ext cx="11877501" cy="646331"/>
          </a:xfrm>
          <a:prstGeom prst="rect">
            <a:avLst/>
          </a:prstGeom>
          <a:noFill/>
        </p:spPr>
        <p:txBody>
          <a:bodyPr wrap="square">
            <a:spAutoFit/>
          </a:bodyPr>
          <a:lstStyle/>
          <a:p>
            <a:r>
              <a:rPr lang="en-US" dirty="0"/>
              <a:t>NOTE: Within an infinite loop that runs for the simulation's duration, you simulate getting RGB values from the camera and use your trained model to predict the appropriate action. The action is then performed by adjusting the motors' velocities.</a:t>
            </a:r>
            <a:endParaRPr lang="en-CA" dirty="0"/>
          </a:p>
        </p:txBody>
      </p:sp>
      <p:sp>
        <p:nvSpPr>
          <p:cNvPr id="2" name="Rectangle 1">
            <a:extLst>
              <a:ext uri="{FF2B5EF4-FFF2-40B4-BE49-F238E27FC236}">
                <a16:creationId xmlns:a16="http://schemas.microsoft.com/office/drawing/2014/main" id="{DC390120-222D-0DA4-9DC6-BE829DB3CB7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F6069D5-7199-1371-8710-5BF6D814161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1912B189-20A9-2537-9445-B983ED829B6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3647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40D4D49E-4686-C011-1287-4223696B22A8}"/>
              </a:ext>
            </a:extLst>
          </p:cNvPr>
          <p:cNvSpPr txBox="1"/>
          <p:nvPr/>
        </p:nvSpPr>
        <p:spPr>
          <a:xfrm>
            <a:off x="329916" y="1714524"/>
            <a:ext cx="11724261" cy="1754326"/>
          </a:xfrm>
          <a:prstGeom prst="rect">
            <a:avLst/>
          </a:prstGeom>
          <a:noFill/>
        </p:spPr>
        <p:txBody>
          <a:bodyPr wrap="square">
            <a:spAutoFit/>
          </a:bodyPr>
          <a:lstStyle/>
          <a:p>
            <a:pPr marL="342900" indent="-342900">
              <a:buFont typeface="+mj-lt"/>
              <a:buAutoNum type="arabicParenR"/>
            </a:pPr>
            <a:r>
              <a:rPr lang="en-US" dirty="0"/>
              <a:t>Simulate Color Detection: For demonstration purposes, </a:t>
            </a:r>
            <a:r>
              <a:rPr lang="en-US" dirty="0" err="1"/>
              <a:t>current_rgb</a:t>
            </a:r>
            <a:r>
              <a:rPr lang="en-US" dirty="0"/>
              <a:t> is a placeholder for RGB values you might get from processing the camera's image.</a:t>
            </a:r>
          </a:p>
          <a:p>
            <a:pPr marL="342900" indent="-342900">
              <a:buFont typeface="+mj-lt"/>
              <a:buAutoNum type="arabicParenR"/>
            </a:pPr>
            <a:r>
              <a:rPr lang="en-US" dirty="0"/>
              <a:t>Predict Action: The model predicts the best action (move forward, turn right, move backward) based on the current RGB values.</a:t>
            </a:r>
          </a:p>
          <a:p>
            <a:pPr marL="342900" indent="-342900">
              <a:buFont typeface="+mj-lt"/>
              <a:buAutoNum type="arabicParenR"/>
            </a:pPr>
            <a:r>
              <a:rPr lang="en-US" dirty="0"/>
              <a:t>Execute Action: The predicted action is translated into motor movements, controlling the robot's behavior in the simulation.</a:t>
            </a:r>
            <a:endParaRPr lang="en-CA" dirty="0"/>
          </a:p>
        </p:txBody>
      </p:sp>
      <p:sp>
        <p:nvSpPr>
          <p:cNvPr id="9" name="TextBox 8">
            <a:extLst>
              <a:ext uri="{FF2B5EF4-FFF2-40B4-BE49-F238E27FC236}">
                <a16:creationId xmlns:a16="http://schemas.microsoft.com/office/drawing/2014/main" id="{77A3BF4C-5197-BEA9-243F-215CC2D79CF6}"/>
              </a:ext>
            </a:extLst>
          </p:cNvPr>
          <p:cNvSpPr txBox="1"/>
          <p:nvPr/>
        </p:nvSpPr>
        <p:spPr>
          <a:xfrm>
            <a:off x="389877" y="3994082"/>
            <a:ext cx="11545959" cy="1200329"/>
          </a:xfrm>
          <a:prstGeom prst="rect">
            <a:avLst/>
          </a:prstGeom>
          <a:noFill/>
        </p:spPr>
        <p:txBody>
          <a:bodyPr wrap="square">
            <a:spAutoFit/>
          </a:bodyPr>
          <a:lstStyle/>
          <a:p>
            <a:r>
              <a:rPr lang="en-US" dirty="0"/>
              <a:t>This example demonstrates a basic application of machine learning within a robotics simulation. By training a decision tree to associate colors with movements, you've created a model that can guide a robot's navigation based on visual cues. While simplified, this process lays the foundation for more complex applications involving real-time data processing and decision-making in robotic systems.</a:t>
            </a:r>
            <a:endParaRPr lang="en-CA" dirty="0"/>
          </a:p>
        </p:txBody>
      </p:sp>
      <p:sp>
        <p:nvSpPr>
          <p:cNvPr id="12" name="TextBox 11">
            <a:extLst>
              <a:ext uri="{FF2B5EF4-FFF2-40B4-BE49-F238E27FC236}">
                <a16:creationId xmlns:a16="http://schemas.microsoft.com/office/drawing/2014/main" id="{AE444A5C-5363-642B-E5FC-D4C1CA57DA75}"/>
              </a:ext>
            </a:extLst>
          </p:cNvPr>
          <p:cNvSpPr txBox="1"/>
          <p:nvPr/>
        </p:nvSpPr>
        <p:spPr>
          <a:xfrm>
            <a:off x="211576" y="3573286"/>
            <a:ext cx="6240292" cy="369332"/>
          </a:xfrm>
          <a:prstGeom prst="rect">
            <a:avLst/>
          </a:prstGeom>
          <a:noFill/>
        </p:spPr>
        <p:txBody>
          <a:bodyPr wrap="square">
            <a:spAutoFit/>
          </a:bodyPr>
          <a:lstStyle/>
          <a:p>
            <a:pPr algn="l"/>
            <a:r>
              <a:rPr lang="en-CA" b="1" i="0" dirty="0">
                <a:solidFill>
                  <a:srgbClr val="0D0D0D"/>
                </a:solidFill>
                <a:effectLst/>
                <a:latin typeface="Söhne"/>
              </a:rPr>
              <a:t>Conclusion</a:t>
            </a:r>
          </a:p>
        </p:txBody>
      </p:sp>
      <p:sp>
        <p:nvSpPr>
          <p:cNvPr id="2" name="Rectangle 1">
            <a:extLst>
              <a:ext uri="{FF2B5EF4-FFF2-40B4-BE49-F238E27FC236}">
                <a16:creationId xmlns:a16="http://schemas.microsoft.com/office/drawing/2014/main" id="{2CB85610-F5BE-E777-784E-9D01AA84E94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32A1DF0-A080-B08F-A6DE-90BA24B94A9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B99B890-101E-3F23-33CD-1C9E5B9F097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2699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3934741" y="-5104"/>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6096000" y="28296"/>
            <a:ext cx="2281287" cy="369332"/>
          </a:xfrm>
          <a:prstGeom prst="rect">
            <a:avLst/>
          </a:prstGeom>
          <a:noFill/>
        </p:spPr>
        <p:txBody>
          <a:bodyPr wrap="square">
            <a:spAutoFit/>
          </a:bodyPr>
          <a:lstStyle/>
          <a:p>
            <a:r>
              <a:rPr lang="en-CA" dirty="0"/>
              <a:t>ML_Decission-Tree_3</a:t>
            </a:r>
          </a:p>
        </p:txBody>
      </p:sp>
      <p:pic>
        <p:nvPicPr>
          <p:cNvPr id="14" name="Picture 13">
            <a:extLst>
              <a:ext uri="{FF2B5EF4-FFF2-40B4-BE49-F238E27FC236}">
                <a16:creationId xmlns:a16="http://schemas.microsoft.com/office/drawing/2014/main" id="{88F172D2-88AC-2ED4-67B5-09A5BBAD639C}"/>
              </a:ext>
            </a:extLst>
          </p:cNvPr>
          <p:cNvPicPr>
            <a:picLocks noChangeAspect="1"/>
          </p:cNvPicPr>
          <p:nvPr/>
        </p:nvPicPr>
        <p:blipFill>
          <a:blip r:embed="rId5"/>
          <a:stretch>
            <a:fillRect/>
          </a:stretch>
        </p:blipFill>
        <p:spPr>
          <a:xfrm>
            <a:off x="2477039" y="913151"/>
            <a:ext cx="6346449" cy="5122222"/>
          </a:xfrm>
          <a:prstGeom prst="rect">
            <a:avLst/>
          </a:prstGeom>
        </p:spPr>
      </p:pic>
      <p:sp>
        <p:nvSpPr>
          <p:cNvPr id="3" name="Rectangle 2">
            <a:extLst>
              <a:ext uri="{FF2B5EF4-FFF2-40B4-BE49-F238E27FC236}">
                <a16:creationId xmlns:a16="http://schemas.microsoft.com/office/drawing/2014/main" id="{D18D80BF-D105-FD2F-E010-A48702374F1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C8202182-F1A9-18C2-1413-D8F477C1D52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6292DE3-5480-DFF9-31CC-85DD7DCDE2D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3527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4616735" y="15998"/>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6856354" y="-46638"/>
            <a:ext cx="2281287" cy="369332"/>
          </a:xfrm>
          <a:prstGeom prst="rect">
            <a:avLst/>
          </a:prstGeom>
          <a:noFill/>
        </p:spPr>
        <p:txBody>
          <a:bodyPr wrap="square">
            <a:spAutoFit/>
          </a:bodyPr>
          <a:lstStyle/>
          <a:p>
            <a:r>
              <a:rPr lang="en-CA" dirty="0"/>
              <a:t>ML_Decission-Tree_3</a:t>
            </a:r>
          </a:p>
        </p:txBody>
      </p:sp>
      <p:sp>
        <p:nvSpPr>
          <p:cNvPr id="8" name="TextBox 7">
            <a:extLst>
              <a:ext uri="{FF2B5EF4-FFF2-40B4-BE49-F238E27FC236}">
                <a16:creationId xmlns:a16="http://schemas.microsoft.com/office/drawing/2014/main" id="{220830CA-8552-C097-EB57-5B561F0EB815}"/>
              </a:ext>
            </a:extLst>
          </p:cNvPr>
          <p:cNvSpPr txBox="1"/>
          <p:nvPr/>
        </p:nvSpPr>
        <p:spPr>
          <a:xfrm>
            <a:off x="3015572" y="782211"/>
            <a:ext cx="6826928" cy="5909310"/>
          </a:xfrm>
          <a:prstGeom prst="rect">
            <a:avLst/>
          </a:prstGeom>
          <a:noFill/>
        </p:spPr>
        <p:txBody>
          <a:bodyPr wrap="square">
            <a:spAutoFit/>
          </a:bodyPr>
          <a:lstStyle/>
          <a:p>
            <a:r>
              <a:rPr lang="en-CA" dirty="0"/>
              <a:t>"""ML_DecissionTree_3 controller."""</a:t>
            </a:r>
          </a:p>
          <a:p>
            <a:r>
              <a:rPr lang="en-CA" dirty="0"/>
              <a:t># Dr. Khaled Eskaf</a:t>
            </a:r>
          </a:p>
          <a:p>
            <a:r>
              <a:rPr lang="en-CA" dirty="0"/>
              <a:t>#Using ML Decision Tree 3</a:t>
            </a:r>
          </a:p>
          <a:p>
            <a:r>
              <a:rPr lang="en-CA" dirty="0"/>
              <a:t>from controller import Robot</a:t>
            </a:r>
          </a:p>
          <a:p>
            <a:r>
              <a:rPr lang="en-CA" dirty="0"/>
              <a:t>import </a:t>
            </a:r>
            <a:r>
              <a:rPr lang="en-CA" dirty="0" err="1"/>
              <a:t>numpy</a:t>
            </a:r>
            <a:r>
              <a:rPr lang="en-CA" dirty="0"/>
              <a:t> as np</a:t>
            </a:r>
          </a:p>
          <a:p>
            <a:r>
              <a:rPr lang="en-CA" dirty="0"/>
              <a:t>from </a:t>
            </a:r>
            <a:r>
              <a:rPr lang="en-CA" dirty="0" err="1"/>
              <a:t>sklearn.tree</a:t>
            </a:r>
            <a:r>
              <a:rPr lang="en-CA" dirty="0"/>
              <a:t> import </a:t>
            </a:r>
            <a:r>
              <a:rPr lang="en-CA" dirty="0" err="1"/>
              <a:t>DecisionTreeClassifier</a:t>
            </a:r>
            <a:endParaRPr lang="en-CA" dirty="0"/>
          </a:p>
          <a:p>
            <a:r>
              <a:rPr lang="en-CA" dirty="0"/>
              <a:t># Initialize the robot and simulation timestep</a:t>
            </a:r>
          </a:p>
          <a:p>
            <a:r>
              <a:rPr lang="en-CA" dirty="0"/>
              <a:t>robot = Robot()</a:t>
            </a:r>
          </a:p>
          <a:p>
            <a:r>
              <a:rPr lang="en-CA" dirty="0"/>
              <a:t>timestep = int(</a:t>
            </a:r>
            <a:r>
              <a:rPr lang="en-CA" dirty="0" err="1"/>
              <a:t>robot.getBasicTimeStep</a:t>
            </a:r>
            <a:r>
              <a:rPr lang="en-CA" dirty="0"/>
              <a:t>())</a:t>
            </a:r>
          </a:p>
          <a:p>
            <a:r>
              <a:rPr lang="en-CA" dirty="0"/>
              <a:t># Initialize camera and motors</a:t>
            </a:r>
          </a:p>
          <a:p>
            <a:r>
              <a:rPr lang="en-CA" dirty="0"/>
              <a:t>camera = </a:t>
            </a:r>
            <a:r>
              <a:rPr lang="en-CA" dirty="0" err="1"/>
              <a:t>robot.getDevice</a:t>
            </a:r>
            <a:r>
              <a:rPr lang="en-CA" dirty="0"/>
              <a:t>('camera')</a:t>
            </a:r>
          </a:p>
          <a:p>
            <a:r>
              <a:rPr lang="en-CA" dirty="0" err="1"/>
              <a:t>camera.enable</a:t>
            </a:r>
            <a:r>
              <a:rPr lang="en-CA" dirty="0"/>
              <a:t>(timestep)</a:t>
            </a:r>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r>
              <a:rPr lang="en-CA" dirty="0" err="1"/>
              <a:t>left_motor.setPosition</a:t>
            </a:r>
            <a:r>
              <a:rPr lang="en-CA" dirty="0"/>
              <a:t>(float('inf'))  # Enable speed control mode</a:t>
            </a:r>
          </a:p>
          <a:p>
            <a:r>
              <a:rPr lang="en-CA" dirty="0" err="1"/>
              <a:t>right_motor.setPosition</a:t>
            </a:r>
            <a:r>
              <a:rPr lang="en-CA" dirty="0"/>
              <a:t>(float('inf'))</a:t>
            </a:r>
          </a:p>
          <a:p>
            <a:r>
              <a:rPr lang="en-CA" dirty="0" err="1"/>
              <a:t>left_motor.setVelocity</a:t>
            </a:r>
            <a:r>
              <a:rPr lang="en-CA" dirty="0"/>
              <a:t>(0)  # Initially stop the robot</a:t>
            </a:r>
          </a:p>
          <a:p>
            <a:r>
              <a:rPr lang="en-CA" dirty="0" err="1"/>
              <a:t>right_motor.setVelocity</a:t>
            </a:r>
            <a:r>
              <a:rPr lang="en-CA" dirty="0"/>
              <a:t>(0)</a:t>
            </a:r>
          </a:p>
          <a:p>
            <a:endParaRPr lang="en-CA" dirty="0"/>
          </a:p>
          <a:p>
            <a:endParaRPr lang="en-CA" dirty="0"/>
          </a:p>
          <a:p>
            <a:endParaRPr lang="en-CA" dirty="0"/>
          </a:p>
        </p:txBody>
      </p:sp>
      <p:sp>
        <p:nvSpPr>
          <p:cNvPr id="3" name="Rectangle 2">
            <a:extLst>
              <a:ext uri="{FF2B5EF4-FFF2-40B4-BE49-F238E27FC236}">
                <a16:creationId xmlns:a16="http://schemas.microsoft.com/office/drawing/2014/main" id="{43A3EFAD-1B0D-EF8C-A27F-273846155C9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E7CADB11-66DC-55E3-4A70-CD3CB803FC2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EA1EE285-0057-97BC-957F-677E45EAA0E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2007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4696241" y="-27014"/>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6915076" y="38071"/>
            <a:ext cx="2281287" cy="369332"/>
          </a:xfrm>
          <a:prstGeom prst="rect">
            <a:avLst/>
          </a:prstGeom>
          <a:noFill/>
        </p:spPr>
        <p:txBody>
          <a:bodyPr wrap="square">
            <a:spAutoFit/>
          </a:bodyPr>
          <a:lstStyle/>
          <a:p>
            <a:r>
              <a:rPr lang="en-CA" dirty="0"/>
              <a:t>ML_Decission-Tree_3</a:t>
            </a:r>
          </a:p>
        </p:txBody>
      </p:sp>
      <p:sp>
        <p:nvSpPr>
          <p:cNvPr id="9" name="TextBox 8">
            <a:extLst>
              <a:ext uri="{FF2B5EF4-FFF2-40B4-BE49-F238E27FC236}">
                <a16:creationId xmlns:a16="http://schemas.microsoft.com/office/drawing/2014/main" id="{6086113C-AC61-679E-4DC6-64B9B99C8F9E}"/>
              </a:ext>
            </a:extLst>
          </p:cNvPr>
          <p:cNvSpPr txBox="1"/>
          <p:nvPr/>
        </p:nvSpPr>
        <p:spPr>
          <a:xfrm>
            <a:off x="3879698" y="558732"/>
            <a:ext cx="6238874" cy="5632311"/>
          </a:xfrm>
          <a:prstGeom prst="rect">
            <a:avLst/>
          </a:prstGeom>
          <a:noFill/>
        </p:spPr>
        <p:txBody>
          <a:bodyPr wrap="square">
            <a:spAutoFit/>
          </a:bodyPr>
          <a:lstStyle/>
          <a:p>
            <a:r>
              <a:rPr lang="en-CA" dirty="0"/>
              <a:t># Simulated training data for decision making</a:t>
            </a:r>
          </a:p>
          <a:p>
            <a:r>
              <a:rPr lang="en-CA" dirty="0" err="1"/>
              <a:t>training_data</a:t>
            </a:r>
            <a:r>
              <a:rPr lang="en-CA" dirty="0"/>
              <a:t> = </a:t>
            </a:r>
            <a:r>
              <a:rPr lang="en-CA" dirty="0" err="1"/>
              <a:t>np.array</a:t>
            </a:r>
            <a:r>
              <a:rPr lang="en-CA" dirty="0"/>
              <a:t>([</a:t>
            </a:r>
          </a:p>
          <a:p>
            <a:r>
              <a:rPr lang="en-CA" dirty="0"/>
              <a:t>    [120, 40, 40, 1],  # Red-</a:t>
            </a:r>
            <a:r>
              <a:rPr lang="en-CA" dirty="0" err="1"/>
              <a:t>ish</a:t>
            </a:r>
            <a:r>
              <a:rPr lang="en-CA" dirty="0"/>
              <a:t> object</a:t>
            </a:r>
          </a:p>
          <a:p>
            <a:r>
              <a:rPr lang="en-CA" dirty="0"/>
              <a:t>    [40, 40, 120, 2],  # Blue-</a:t>
            </a:r>
            <a:r>
              <a:rPr lang="en-CA" dirty="0" err="1"/>
              <a:t>ish</a:t>
            </a:r>
            <a:r>
              <a:rPr lang="en-CA" dirty="0"/>
              <a:t> object</a:t>
            </a:r>
          </a:p>
          <a:p>
            <a:r>
              <a:rPr lang="en-CA" dirty="0"/>
              <a:t>    [80, 110, 90, 0]   # Neutral object</a:t>
            </a:r>
          </a:p>
          <a:p>
            <a:r>
              <a:rPr lang="en-CA" dirty="0"/>
              <a:t>])</a:t>
            </a:r>
          </a:p>
          <a:p>
            <a:endParaRPr lang="en-CA" dirty="0"/>
          </a:p>
          <a:p>
            <a:r>
              <a:rPr lang="en-CA" dirty="0"/>
              <a:t># Split training data into features and labels</a:t>
            </a:r>
          </a:p>
          <a:p>
            <a:r>
              <a:rPr lang="en-CA" dirty="0" err="1"/>
              <a:t>X_train</a:t>
            </a:r>
            <a:r>
              <a:rPr lang="en-CA" dirty="0"/>
              <a:t> = </a:t>
            </a:r>
            <a:r>
              <a:rPr lang="en-CA" dirty="0" err="1"/>
              <a:t>training_data</a:t>
            </a:r>
            <a:r>
              <a:rPr lang="en-CA" dirty="0"/>
              <a:t>[:, :3]  # RGB values</a:t>
            </a:r>
          </a:p>
          <a:p>
            <a:r>
              <a:rPr lang="en-CA" dirty="0" err="1"/>
              <a:t>y_train</a:t>
            </a:r>
            <a:r>
              <a:rPr lang="en-CA" dirty="0"/>
              <a:t> = </a:t>
            </a:r>
            <a:r>
              <a:rPr lang="en-CA" dirty="0" err="1"/>
              <a:t>training_data</a:t>
            </a:r>
            <a:r>
              <a:rPr lang="en-CA" dirty="0"/>
              <a:t>[:, 3]   # Actions</a:t>
            </a:r>
          </a:p>
          <a:p>
            <a:endParaRPr lang="en-CA" dirty="0"/>
          </a:p>
          <a:p>
            <a:r>
              <a:rPr lang="en-CA" dirty="0"/>
              <a:t># Train the decision tree classifier</a:t>
            </a:r>
          </a:p>
          <a:p>
            <a:r>
              <a:rPr lang="en-CA" dirty="0" err="1"/>
              <a:t>clf</a:t>
            </a:r>
            <a:r>
              <a:rPr lang="en-CA" dirty="0"/>
              <a:t> = </a:t>
            </a:r>
            <a:r>
              <a:rPr lang="en-CA" dirty="0" err="1"/>
              <a:t>DecisionTreeClassifier</a:t>
            </a:r>
            <a:r>
              <a:rPr lang="en-CA" dirty="0"/>
              <a:t>()</a:t>
            </a:r>
          </a:p>
          <a:p>
            <a:r>
              <a:rPr lang="en-CA" dirty="0" err="1"/>
              <a:t>clf.fit</a:t>
            </a:r>
            <a:r>
              <a:rPr lang="en-CA" dirty="0"/>
              <a:t>(</a:t>
            </a:r>
            <a:r>
              <a:rPr lang="en-CA" dirty="0" err="1"/>
              <a:t>X_train</a:t>
            </a:r>
            <a:r>
              <a:rPr lang="en-CA" dirty="0"/>
              <a:t>, </a:t>
            </a:r>
            <a:r>
              <a:rPr lang="en-CA" dirty="0" err="1"/>
              <a:t>y_train</a:t>
            </a:r>
            <a:r>
              <a:rPr lang="en-CA" dirty="0"/>
              <a:t>)</a:t>
            </a:r>
          </a:p>
          <a:p>
            <a:endParaRPr lang="en-CA" dirty="0"/>
          </a:p>
          <a:p>
            <a:r>
              <a:rPr lang="en-CA" dirty="0"/>
              <a:t># Main control loop</a:t>
            </a:r>
          </a:p>
          <a:p>
            <a:r>
              <a:rPr lang="en-CA" dirty="0"/>
              <a:t>while </a:t>
            </a:r>
            <a:r>
              <a:rPr lang="en-CA" dirty="0" err="1"/>
              <a:t>robot.step</a:t>
            </a:r>
            <a:r>
              <a:rPr lang="en-CA" dirty="0"/>
              <a:t>(timestep) != -1:</a:t>
            </a:r>
          </a:p>
          <a:p>
            <a:r>
              <a:rPr lang="en-CA" dirty="0"/>
              <a:t>    image = </a:t>
            </a:r>
            <a:r>
              <a:rPr lang="en-CA" dirty="0" err="1"/>
              <a:t>camera.getImage</a:t>
            </a:r>
            <a:r>
              <a:rPr lang="en-CA" dirty="0"/>
              <a:t>()</a:t>
            </a:r>
          </a:p>
          <a:p>
            <a:r>
              <a:rPr lang="en-CA" dirty="0"/>
              <a:t>    width = </a:t>
            </a:r>
            <a:r>
              <a:rPr lang="en-CA" dirty="0" err="1"/>
              <a:t>camera.getWidth</a:t>
            </a:r>
            <a:r>
              <a:rPr lang="en-CA" dirty="0"/>
              <a:t>()</a:t>
            </a:r>
          </a:p>
          <a:p>
            <a:r>
              <a:rPr lang="en-CA" dirty="0"/>
              <a:t>    height = </a:t>
            </a:r>
            <a:r>
              <a:rPr lang="en-CA" dirty="0" err="1"/>
              <a:t>camera.getHeight</a:t>
            </a:r>
            <a:r>
              <a:rPr lang="en-CA" dirty="0"/>
              <a:t>()</a:t>
            </a:r>
          </a:p>
        </p:txBody>
      </p:sp>
      <p:sp>
        <p:nvSpPr>
          <p:cNvPr id="3" name="Rectangle 2">
            <a:extLst>
              <a:ext uri="{FF2B5EF4-FFF2-40B4-BE49-F238E27FC236}">
                <a16:creationId xmlns:a16="http://schemas.microsoft.com/office/drawing/2014/main" id="{7D429865-9202-D47D-11AB-E46A02F37B9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EFF2B47F-0CE3-8778-2824-14B15A08C45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275FF30-602A-FC89-0EC6-E1F880BC022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4057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4342757" y="-25062"/>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6504016" y="-25062"/>
            <a:ext cx="2281287" cy="369332"/>
          </a:xfrm>
          <a:prstGeom prst="rect">
            <a:avLst/>
          </a:prstGeom>
          <a:noFill/>
        </p:spPr>
        <p:txBody>
          <a:bodyPr wrap="square">
            <a:spAutoFit/>
          </a:bodyPr>
          <a:lstStyle/>
          <a:p>
            <a:r>
              <a:rPr lang="en-CA" dirty="0"/>
              <a:t>ML_Decission-Tree_3</a:t>
            </a:r>
          </a:p>
        </p:txBody>
      </p:sp>
      <p:sp>
        <p:nvSpPr>
          <p:cNvPr id="8" name="TextBox 7">
            <a:extLst>
              <a:ext uri="{FF2B5EF4-FFF2-40B4-BE49-F238E27FC236}">
                <a16:creationId xmlns:a16="http://schemas.microsoft.com/office/drawing/2014/main" id="{B3B0BDFA-F0BF-D2E9-317F-6301654847B5}"/>
              </a:ext>
            </a:extLst>
          </p:cNvPr>
          <p:cNvSpPr txBox="1"/>
          <p:nvPr/>
        </p:nvSpPr>
        <p:spPr>
          <a:xfrm>
            <a:off x="2924353" y="753197"/>
            <a:ext cx="9203328" cy="5632311"/>
          </a:xfrm>
          <a:prstGeom prst="rect">
            <a:avLst/>
          </a:prstGeom>
          <a:noFill/>
        </p:spPr>
        <p:txBody>
          <a:bodyPr wrap="square">
            <a:spAutoFit/>
          </a:bodyPr>
          <a:lstStyle/>
          <a:p>
            <a:r>
              <a:rPr lang="en-CA" dirty="0"/>
              <a:t> # Calculate center pixel coordinates</a:t>
            </a:r>
          </a:p>
          <a:p>
            <a:r>
              <a:rPr lang="en-CA" dirty="0"/>
              <a:t>    </a:t>
            </a:r>
            <a:r>
              <a:rPr lang="en-CA" dirty="0" err="1"/>
              <a:t>centerX</a:t>
            </a:r>
            <a:r>
              <a:rPr lang="en-CA" dirty="0"/>
              <a:t> = width // 2</a:t>
            </a:r>
          </a:p>
          <a:p>
            <a:r>
              <a:rPr lang="en-CA" dirty="0"/>
              <a:t>    </a:t>
            </a:r>
            <a:r>
              <a:rPr lang="en-CA" dirty="0" err="1"/>
              <a:t>centerY</a:t>
            </a:r>
            <a:r>
              <a:rPr lang="en-CA" dirty="0"/>
              <a:t> = height // 2</a:t>
            </a:r>
          </a:p>
          <a:p>
            <a:r>
              <a:rPr lang="en-CA" dirty="0"/>
              <a:t>    </a:t>
            </a:r>
          </a:p>
          <a:p>
            <a:r>
              <a:rPr lang="en-CA" dirty="0"/>
              <a:t>    # Initialize sum of RGB values</a:t>
            </a:r>
          </a:p>
          <a:p>
            <a:r>
              <a:rPr lang="en-CA" dirty="0"/>
              <a:t>    </a:t>
            </a:r>
            <a:r>
              <a:rPr lang="en-CA" dirty="0" err="1"/>
              <a:t>sum_rgb</a:t>
            </a:r>
            <a:r>
              <a:rPr lang="en-CA" dirty="0"/>
              <a:t> = </a:t>
            </a:r>
            <a:r>
              <a:rPr lang="en-CA" dirty="0" err="1"/>
              <a:t>np.zeros</a:t>
            </a:r>
            <a:r>
              <a:rPr lang="en-CA" dirty="0"/>
              <a:t>(3)</a:t>
            </a:r>
          </a:p>
          <a:p>
            <a:r>
              <a:rPr lang="en-CA" dirty="0"/>
              <a:t>    </a:t>
            </a:r>
          </a:p>
          <a:p>
            <a:r>
              <a:rPr lang="en-CA" dirty="0"/>
              <a:t>    # Iterate over a 3x3 matrix around the central pixel</a:t>
            </a:r>
          </a:p>
          <a:p>
            <a:r>
              <a:rPr lang="en-CA" dirty="0"/>
              <a:t>    for dx in range(-1, 2):</a:t>
            </a:r>
          </a:p>
          <a:p>
            <a:r>
              <a:rPr lang="en-CA" dirty="0"/>
              <a:t>        for </a:t>
            </a:r>
            <a:r>
              <a:rPr lang="en-CA" dirty="0" err="1"/>
              <a:t>dy</a:t>
            </a:r>
            <a:r>
              <a:rPr lang="en-CA" dirty="0"/>
              <a:t> in range(-1, 2):</a:t>
            </a:r>
          </a:p>
          <a:p>
            <a:r>
              <a:rPr lang="en-CA" dirty="0"/>
              <a:t>            index = ((</a:t>
            </a:r>
            <a:r>
              <a:rPr lang="en-CA" dirty="0" err="1"/>
              <a:t>centerY</a:t>
            </a:r>
            <a:r>
              <a:rPr lang="en-CA" dirty="0"/>
              <a:t> + </a:t>
            </a:r>
            <a:r>
              <a:rPr lang="en-CA" dirty="0" err="1"/>
              <a:t>dy</a:t>
            </a:r>
            <a:r>
              <a:rPr lang="en-CA" dirty="0"/>
              <a:t>) * width + (</a:t>
            </a:r>
            <a:r>
              <a:rPr lang="en-CA" dirty="0" err="1"/>
              <a:t>centerX</a:t>
            </a:r>
            <a:r>
              <a:rPr lang="en-CA" dirty="0"/>
              <a:t> + dx)) * 4</a:t>
            </a:r>
          </a:p>
          <a:p>
            <a:r>
              <a:rPr lang="en-CA" dirty="0"/>
              <a:t>            r = image[index]</a:t>
            </a:r>
          </a:p>
          <a:p>
            <a:r>
              <a:rPr lang="en-CA" dirty="0"/>
              <a:t>            g = image[index + 1]</a:t>
            </a:r>
          </a:p>
          <a:p>
            <a:r>
              <a:rPr lang="en-CA" dirty="0"/>
              <a:t>            b = image[index + 2]</a:t>
            </a:r>
          </a:p>
          <a:p>
            <a:r>
              <a:rPr lang="en-CA" dirty="0"/>
              <a:t>            </a:t>
            </a:r>
            <a:r>
              <a:rPr lang="en-CA" dirty="0" err="1"/>
              <a:t>sum_rgb</a:t>
            </a:r>
            <a:r>
              <a:rPr lang="en-CA" dirty="0"/>
              <a:t> += </a:t>
            </a:r>
            <a:r>
              <a:rPr lang="en-CA" dirty="0" err="1"/>
              <a:t>np.array</a:t>
            </a:r>
            <a:r>
              <a:rPr lang="en-CA" dirty="0"/>
              <a:t>([r, g, b])</a:t>
            </a:r>
          </a:p>
          <a:p>
            <a:r>
              <a:rPr lang="en-CA" dirty="0"/>
              <a:t>            print(</a:t>
            </a:r>
            <a:r>
              <a:rPr lang="en-CA" dirty="0" err="1"/>
              <a:t>f"RGB</a:t>
            </a:r>
            <a:r>
              <a:rPr lang="en-CA" dirty="0"/>
              <a:t> at ({</a:t>
            </a:r>
            <a:r>
              <a:rPr lang="en-CA" dirty="0" err="1"/>
              <a:t>centerX+dx</a:t>
            </a:r>
            <a:r>
              <a:rPr lang="en-CA" dirty="0"/>
              <a:t>}, {</a:t>
            </a:r>
            <a:r>
              <a:rPr lang="en-CA" dirty="0" err="1"/>
              <a:t>centerY+dy</a:t>
            </a:r>
            <a:r>
              <a:rPr lang="en-CA" dirty="0"/>
              <a:t>}): ({r}, {g}, {b})")  # Print RGB values of each pixel</a:t>
            </a:r>
          </a:p>
          <a:p>
            <a:r>
              <a:rPr lang="en-CA" dirty="0"/>
              <a:t>    </a:t>
            </a:r>
          </a:p>
          <a:p>
            <a:r>
              <a:rPr lang="en-CA" dirty="0"/>
              <a:t>    # Calculate average RGB values</a:t>
            </a:r>
          </a:p>
          <a:p>
            <a:r>
              <a:rPr lang="en-CA" dirty="0"/>
              <a:t>    </a:t>
            </a:r>
            <a:r>
              <a:rPr lang="en-CA" dirty="0" err="1"/>
              <a:t>avg_rgb</a:t>
            </a:r>
            <a:r>
              <a:rPr lang="en-CA" dirty="0"/>
              <a:t> = </a:t>
            </a:r>
            <a:r>
              <a:rPr lang="en-CA" dirty="0" err="1"/>
              <a:t>sum_rgb</a:t>
            </a:r>
            <a:r>
              <a:rPr lang="en-CA" dirty="0"/>
              <a:t> / 9</a:t>
            </a:r>
          </a:p>
          <a:p>
            <a:r>
              <a:rPr lang="en-CA" dirty="0"/>
              <a:t>    print(</a:t>
            </a:r>
            <a:r>
              <a:rPr lang="en-CA" dirty="0" err="1"/>
              <a:t>f"Average</a:t>
            </a:r>
            <a:r>
              <a:rPr lang="en-CA" dirty="0"/>
              <a:t> RGB: {</a:t>
            </a:r>
            <a:r>
              <a:rPr lang="en-CA" dirty="0" err="1"/>
              <a:t>avg_rgb</a:t>
            </a:r>
            <a:r>
              <a:rPr lang="en-CA" dirty="0"/>
              <a:t>}")  # Print the average RGB values</a:t>
            </a:r>
          </a:p>
        </p:txBody>
      </p:sp>
      <p:sp>
        <p:nvSpPr>
          <p:cNvPr id="3" name="Rectangle 2">
            <a:extLst>
              <a:ext uri="{FF2B5EF4-FFF2-40B4-BE49-F238E27FC236}">
                <a16:creationId xmlns:a16="http://schemas.microsoft.com/office/drawing/2014/main" id="{18EABAC9-FBD7-7A5C-CD47-07B8A8E5AAF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94D50633-1C7F-B139-CFB6-EB465EDC4CA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B799051-7934-B343-C128-6C8F01CB8D6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342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57094" y="354253"/>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4705394" y="3317"/>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7669034" y="4515"/>
            <a:ext cx="2281287" cy="369332"/>
          </a:xfrm>
          <a:prstGeom prst="rect">
            <a:avLst/>
          </a:prstGeom>
          <a:noFill/>
        </p:spPr>
        <p:txBody>
          <a:bodyPr wrap="square">
            <a:spAutoFit/>
          </a:bodyPr>
          <a:lstStyle/>
          <a:p>
            <a:r>
              <a:rPr lang="en-CA" dirty="0"/>
              <a:t>ML_Decission-Tree_3</a:t>
            </a:r>
          </a:p>
        </p:txBody>
      </p:sp>
      <p:sp>
        <p:nvSpPr>
          <p:cNvPr id="9" name="TextBox 8">
            <a:extLst>
              <a:ext uri="{FF2B5EF4-FFF2-40B4-BE49-F238E27FC236}">
                <a16:creationId xmlns:a16="http://schemas.microsoft.com/office/drawing/2014/main" id="{1859B350-3FC4-15BA-8B62-43412111A79F}"/>
              </a:ext>
            </a:extLst>
          </p:cNvPr>
          <p:cNvSpPr txBox="1"/>
          <p:nvPr/>
        </p:nvSpPr>
        <p:spPr>
          <a:xfrm>
            <a:off x="2784315" y="1377071"/>
            <a:ext cx="5786437" cy="3970318"/>
          </a:xfrm>
          <a:prstGeom prst="rect">
            <a:avLst/>
          </a:prstGeom>
          <a:noFill/>
        </p:spPr>
        <p:txBody>
          <a:bodyPr wrap="square">
            <a:spAutoFit/>
          </a:bodyPr>
          <a:lstStyle/>
          <a:p>
            <a:r>
              <a:rPr lang="en-CA" dirty="0"/>
              <a:t># Predict the action based on the current RGB values</a:t>
            </a:r>
          </a:p>
          <a:p>
            <a:r>
              <a:rPr lang="en-CA" dirty="0"/>
              <a:t>    </a:t>
            </a:r>
            <a:r>
              <a:rPr lang="en-CA" dirty="0" err="1"/>
              <a:t>predicted_action</a:t>
            </a:r>
            <a:r>
              <a:rPr lang="en-CA" dirty="0"/>
              <a:t> = </a:t>
            </a:r>
            <a:r>
              <a:rPr lang="en-CA" dirty="0" err="1"/>
              <a:t>clf.predict</a:t>
            </a:r>
            <a:r>
              <a:rPr lang="en-CA" dirty="0"/>
              <a:t>([</a:t>
            </a:r>
            <a:r>
              <a:rPr lang="en-CA" dirty="0" err="1"/>
              <a:t>avg_rgb</a:t>
            </a:r>
            <a:r>
              <a:rPr lang="en-CA" dirty="0"/>
              <a:t>])[0]</a:t>
            </a:r>
          </a:p>
          <a:p>
            <a:r>
              <a:rPr lang="en-CA" dirty="0"/>
              <a:t>    </a:t>
            </a:r>
          </a:p>
          <a:p>
            <a:r>
              <a:rPr lang="en-CA" dirty="0"/>
              <a:t>    # Set motor speeds based on the predicted action</a:t>
            </a:r>
          </a:p>
          <a:p>
            <a:r>
              <a:rPr lang="en-CA" dirty="0"/>
              <a:t>    speed = 5</a:t>
            </a:r>
          </a:p>
          <a:p>
            <a:r>
              <a:rPr lang="en-CA" dirty="0"/>
              <a:t>    if </a:t>
            </a:r>
            <a:r>
              <a:rPr lang="en-CA" dirty="0" err="1"/>
              <a:t>predicted_action</a:t>
            </a:r>
            <a:r>
              <a:rPr lang="en-CA" dirty="0"/>
              <a:t> == 0:  # Move forward</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r>
              <a:rPr lang="en-CA" dirty="0"/>
              <a:t>    </a:t>
            </a:r>
            <a:r>
              <a:rPr lang="en-CA" dirty="0" err="1"/>
              <a:t>elif</a:t>
            </a:r>
            <a:r>
              <a:rPr lang="en-CA" dirty="0"/>
              <a:t> </a:t>
            </a:r>
            <a:r>
              <a:rPr lang="en-CA" dirty="0" err="1"/>
              <a:t>predicted_action</a:t>
            </a:r>
            <a:r>
              <a:rPr lang="en-CA" dirty="0"/>
              <a:t> == 1:  # Turn right</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r>
              <a:rPr lang="en-CA" dirty="0"/>
              <a:t>    </a:t>
            </a:r>
            <a:r>
              <a:rPr lang="en-CA" dirty="0" err="1"/>
              <a:t>elif</a:t>
            </a:r>
            <a:r>
              <a:rPr lang="en-CA" dirty="0"/>
              <a:t> </a:t>
            </a:r>
            <a:r>
              <a:rPr lang="en-CA" dirty="0" err="1"/>
              <a:t>predicted_action</a:t>
            </a:r>
            <a:r>
              <a:rPr lang="en-CA" dirty="0"/>
              <a:t> == 2:  # Move backward</a:t>
            </a:r>
          </a:p>
          <a:p>
            <a:r>
              <a:rPr lang="en-CA" dirty="0"/>
              <a:t>        </a:t>
            </a:r>
            <a:r>
              <a:rPr lang="en-CA" dirty="0" err="1"/>
              <a:t>left_motor.setVelocity</a:t>
            </a:r>
            <a:r>
              <a:rPr lang="en-CA" dirty="0"/>
              <a:t>(-speed)</a:t>
            </a:r>
          </a:p>
          <a:p>
            <a:r>
              <a:rPr lang="en-CA" dirty="0"/>
              <a:t>        </a:t>
            </a:r>
            <a:r>
              <a:rPr lang="en-CA" dirty="0" err="1"/>
              <a:t>right_motor.setVelocity</a:t>
            </a:r>
            <a:r>
              <a:rPr lang="en-CA" dirty="0"/>
              <a:t>(-speed)</a:t>
            </a:r>
          </a:p>
        </p:txBody>
      </p:sp>
      <p:sp>
        <p:nvSpPr>
          <p:cNvPr id="3" name="Rectangle 2">
            <a:extLst>
              <a:ext uri="{FF2B5EF4-FFF2-40B4-BE49-F238E27FC236}">
                <a16:creationId xmlns:a16="http://schemas.microsoft.com/office/drawing/2014/main" id="{AB3DBF51-1054-1AEA-DDF8-C9E365B204C3}"/>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6D6ABD90-B54A-D57E-592A-02DF33A5388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570DE38-C1BD-B0F1-BD77-D6DD1C37A31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17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37055" y="405403"/>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ED4F5E06-9FDE-230E-BCA6-5AAA70C425BE}"/>
              </a:ext>
            </a:extLst>
          </p:cNvPr>
          <p:cNvPicPr>
            <a:picLocks noChangeAspect="1"/>
          </p:cNvPicPr>
          <p:nvPr/>
        </p:nvPicPr>
        <p:blipFill>
          <a:blip r:embed="rId4"/>
          <a:stretch>
            <a:fillRect/>
          </a:stretch>
        </p:blipFill>
        <p:spPr>
          <a:xfrm>
            <a:off x="4512973" y="11729"/>
            <a:ext cx="2161259" cy="515644"/>
          </a:xfrm>
          <a:prstGeom prst="rect">
            <a:avLst/>
          </a:prstGeom>
        </p:spPr>
      </p:pic>
      <p:sp>
        <p:nvSpPr>
          <p:cNvPr id="8" name="TextBox 7">
            <a:extLst>
              <a:ext uri="{FF2B5EF4-FFF2-40B4-BE49-F238E27FC236}">
                <a16:creationId xmlns:a16="http://schemas.microsoft.com/office/drawing/2014/main" id="{46ABF541-2D69-E144-4A76-BD72383C920A}"/>
              </a:ext>
            </a:extLst>
          </p:cNvPr>
          <p:cNvSpPr txBox="1"/>
          <p:nvPr/>
        </p:nvSpPr>
        <p:spPr>
          <a:xfrm>
            <a:off x="364535" y="1728587"/>
            <a:ext cx="11707426" cy="3331938"/>
          </a:xfrm>
          <a:prstGeom prst="rect">
            <a:avLst/>
          </a:prstGeom>
          <a:noFill/>
        </p:spPr>
        <p:txBody>
          <a:bodyPr wrap="square">
            <a:spAutoFit/>
          </a:bodyPr>
          <a:lstStyle/>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Initializes a simulated robot in </a:t>
            </a:r>
            <a:r>
              <a:rPr lang="en-US" dirty="0" err="1">
                <a:latin typeface="Times New Roman" panose="02020603050405020304" pitchFamily="18" charset="0"/>
                <a:cs typeface="Times New Roman" panose="02020603050405020304" pitchFamily="18" charset="0"/>
              </a:rPr>
              <a:t>Webots</a:t>
            </a:r>
            <a:r>
              <a:rPr lang="en-US" dirty="0">
                <a:latin typeface="Times New Roman" panose="02020603050405020304" pitchFamily="18" charset="0"/>
                <a:cs typeface="Times New Roman" panose="02020603050405020304" pitchFamily="18" charset="0"/>
              </a:rPr>
              <a:t>, equipping it with a camera and motors for navigation.</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Sets up training data linking specific RGB values to actions (forward, right, backward) using a decision tree classifier.</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Trains the classifier on this data, enabling the robot to make decisions based on color detected by the camera.</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During operation, captures real-time camera images, extracting average RGB values from a central 3x3 pixel matrix.</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Uses the trained model to predict actions based on these RGB values, guiding the robot's movement.</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Demonstrates basic machine learning application in robotics for environment-responsive navigation based on visual cues.</a:t>
            </a:r>
            <a:endParaRPr lang="en-CA"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5B15875-1595-BCDE-1C97-C18FA4DA59E8}"/>
              </a:ext>
            </a:extLst>
          </p:cNvPr>
          <p:cNvSpPr txBox="1"/>
          <p:nvPr/>
        </p:nvSpPr>
        <p:spPr>
          <a:xfrm>
            <a:off x="6941645" y="3340"/>
            <a:ext cx="2590059" cy="369332"/>
          </a:xfrm>
          <a:prstGeom prst="rect">
            <a:avLst/>
          </a:prstGeom>
          <a:noFill/>
        </p:spPr>
        <p:txBody>
          <a:bodyPr wrap="square">
            <a:spAutoFit/>
          </a:bodyPr>
          <a:lstStyle/>
          <a:p>
            <a:r>
              <a:rPr lang="en-CA" dirty="0"/>
              <a:t># </a:t>
            </a:r>
            <a:r>
              <a:rPr lang="en-CA" dirty="0" err="1"/>
              <a:t>ML_Decision</a:t>
            </a:r>
            <a:r>
              <a:rPr lang="en-CA" dirty="0"/>
              <a:t> Tree _4</a:t>
            </a:r>
          </a:p>
        </p:txBody>
      </p:sp>
      <p:sp>
        <p:nvSpPr>
          <p:cNvPr id="3" name="Rectangle 2">
            <a:extLst>
              <a:ext uri="{FF2B5EF4-FFF2-40B4-BE49-F238E27FC236}">
                <a16:creationId xmlns:a16="http://schemas.microsoft.com/office/drawing/2014/main" id="{CC61264B-F6F3-8C49-083E-429CE5EB1B1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2C1550-14D1-D2A0-016C-E72FD9FC08C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1F78793-BB28-1B9C-C464-549723790A1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3113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C49B4C5E-A2B2-B427-9CDD-C4CA49068CFB}"/>
              </a:ext>
            </a:extLst>
          </p:cNvPr>
          <p:cNvSpPr txBox="1"/>
          <p:nvPr/>
        </p:nvSpPr>
        <p:spPr>
          <a:xfrm>
            <a:off x="175580" y="1535796"/>
            <a:ext cx="11822287" cy="4801314"/>
          </a:xfrm>
          <a:prstGeom prst="rect">
            <a:avLst/>
          </a:prstGeom>
          <a:noFill/>
        </p:spPr>
        <p:txBody>
          <a:bodyPr wrap="square">
            <a:spAutoFit/>
          </a:bodyPr>
          <a:lstStyle/>
          <a:p>
            <a:pPr marL="342900" indent="-342900">
              <a:buFont typeface="+mj-lt"/>
              <a:buAutoNum type="arabicParenR"/>
            </a:pPr>
            <a:r>
              <a:rPr lang="en-US" b="1" dirty="0">
                <a:latin typeface="Times New Roman" panose="02020603050405020304" pitchFamily="18" charset="0"/>
                <a:cs typeface="Times New Roman" panose="02020603050405020304" pitchFamily="18" charset="0"/>
              </a:rPr>
              <a:t>Import Libraries:</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Robot from </a:t>
            </a:r>
            <a:r>
              <a:rPr lang="en-US" dirty="0" err="1">
                <a:latin typeface="Times New Roman" panose="02020603050405020304" pitchFamily="18" charset="0"/>
                <a:cs typeface="Times New Roman" panose="02020603050405020304" pitchFamily="18" charset="0"/>
              </a:rPr>
              <a:t>Webots</a:t>
            </a:r>
            <a:r>
              <a:rPr lang="en-US" dirty="0">
                <a:latin typeface="Times New Roman" panose="02020603050405020304" pitchFamily="18" charset="0"/>
                <a:cs typeface="Times New Roman" panose="02020603050405020304" pitchFamily="18" charset="0"/>
              </a:rPr>
              <a:t> allows you to control the simulated robot.</a:t>
            </a:r>
          </a:p>
          <a:p>
            <a:pPr marL="742950" lvl="1"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numpy</a:t>
            </a:r>
            <a:r>
              <a:rPr lang="en-US" dirty="0">
                <a:latin typeface="Times New Roman" panose="02020603050405020304" pitchFamily="18" charset="0"/>
                <a:cs typeface="Times New Roman" panose="02020603050405020304" pitchFamily="18" charset="0"/>
              </a:rPr>
              <a:t> is used for handling arrays efficiently.</a:t>
            </a:r>
          </a:p>
          <a:p>
            <a:pPr marL="742950" lvl="1"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DecisionTreeClassifier</a:t>
            </a:r>
            <a:r>
              <a:rPr lang="en-US" dirty="0">
                <a:latin typeface="Times New Roman" panose="02020603050405020304" pitchFamily="18" charset="0"/>
                <a:cs typeface="Times New Roman" panose="02020603050405020304" pitchFamily="18" charset="0"/>
              </a:rPr>
              <a:t> from scikit-learn is the machine learning model the robot will use to make decisions.</a:t>
            </a:r>
          </a:p>
          <a:p>
            <a:pPr lvl="1"/>
            <a:endParaRPr lang="en-US" dirty="0">
              <a:latin typeface="Times New Roman" panose="02020603050405020304" pitchFamily="18" charset="0"/>
              <a:cs typeface="Times New Roman" panose="02020603050405020304" pitchFamily="18" charset="0"/>
            </a:endParaRPr>
          </a:p>
          <a:p>
            <a:pPr marL="342900" indent="-342900">
              <a:buFont typeface="+mj-lt"/>
              <a:buAutoNum type="arabicParenR"/>
            </a:pPr>
            <a:r>
              <a:rPr lang="en-US" b="1" dirty="0">
                <a:latin typeface="Times New Roman" panose="02020603050405020304" pitchFamily="18" charset="0"/>
                <a:cs typeface="Times New Roman" panose="02020603050405020304" pitchFamily="18" charset="0"/>
              </a:rPr>
              <a:t>Initialize the Robot and Simulation Timestep:</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Create a Robot instance to interact with the simulation.</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timestep determines how often the robot's sensors are updated and actions are taken.</a:t>
            </a:r>
          </a:p>
          <a:p>
            <a:pPr lvl="1"/>
            <a:endParaRPr lang="en-US" dirty="0">
              <a:latin typeface="Times New Roman" panose="02020603050405020304" pitchFamily="18" charset="0"/>
              <a:cs typeface="Times New Roman" panose="02020603050405020304" pitchFamily="18" charset="0"/>
            </a:endParaRPr>
          </a:p>
          <a:p>
            <a:pPr marL="342900" indent="-342900">
              <a:buFont typeface="+mj-lt"/>
              <a:buAutoNum type="arabicParenR"/>
            </a:pPr>
            <a:r>
              <a:rPr lang="en-US" b="1" dirty="0">
                <a:latin typeface="Times New Roman" panose="02020603050405020304" pitchFamily="18" charset="0"/>
                <a:cs typeface="Times New Roman" panose="02020603050405020304" pitchFamily="18" charset="0"/>
              </a:rPr>
              <a:t>Set Up Camera and Motors:</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Access the camera and motors by their names, then enable the camera and set the motors to velocity control mode by assigning their positions to infinity. Initially, the motors are stopped.</a:t>
            </a:r>
          </a:p>
          <a:p>
            <a:pPr lvl="1"/>
            <a:endParaRPr lang="en-US" dirty="0">
              <a:latin typeface="Times New Roman" panose="02020603050405020304" pitchFamily="18" charset="0"/>
              <a:cs typeface="Times New Roman" panose="02020603050405020304" pitchFamily="18" charset="0"/>
            </a:endParaRPr>
          </a:p>
          <a:p>
            <a:pPr marL="342900" indent="-342900">
              <a:buFont typeface="+mj-lt"/>
              <a:buAutoNum type="arabicParenR"/>
            </a:pPr>
            <a:r>
              <a:rPr lang="en-US" b="1" dirty="0">
                <a:latin typeface="Times New Roman" panose="02020603050405020304" pitchFamily="18" charset="0"/>
                <a:cs typeface="Times New Roman" panose="02020603050405020304" pitchFamily="18" charset="0"/>
              </a:rPr>
              <a:t>Prepare Training Data:</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training data simulates situations where different RGB color values are associated with specific actions (e.g., moving forward, turning, or moving backward). This data is represented in an array where each row contains RGB values followed by an action label.</a:t>
            </a:r>
            <a:endParaRPr lang="en-CA"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B0FEB9F8-BC44-5688-618E-8070DD75E26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B31C4DCA-2EEA-AA7F-C796-A7EC0D1B9DF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EDD4B99-DF0B-EBD0-1191-E0117DC93FB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719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E2D4F1DE-4A3B-D5E4-B79A-C299B915F715}"/>
              </a:ext>
            </a:extLst>
          </p:cNvPr>
          <p:cNvSpPr txBox="1"/>
          <p:nvPr/>
        </p:nvSpPr>
        <p:spPr>
          <a:xfrm>
            <a:off x="154486" y="2275798"/>
            <a:ext cx="11918243" cy="2031325"/>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5) Train the Decision Tree Classifier:</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features (RGB values) and labels (actions) are extracted from the training data. The decision tree classifier is then trained on these features and labels, learning to associate specific color patterns with actions.</a:t>
            </a:r>
          </a:p>
          <a:p>
            <a:pPr lvl="1"/>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6) Main Control Loop:</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an infinite loop, the robot continually captures images from its camera, calculates the average RGB values from a central 3x3 matrix, and uses the trained classifier to predict an action based on these values.</a:t>
            </a:r>
            <a:endParaRPr lang="en-CA"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DF34CF1-BBBF-2EC1-2997-125A86BDB85F}"/>
              </a:ext>
            </a:extLst>
          </p:cNvPr>
          <p:cNvSpPr txBox="1"/>
          <p:nvPr/>
        </p:nvSpPr>
        <p:spPr>
          <a:xfrm>
            <a:off x="154486" y="4517957"/>
            <a:ext cx="11918242" cy="1200329"/>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7) Calculate Average RGB Values:</a:t>
            </a:r>
            <a:endParaRPr lang="en-US"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For each pixel in the 3x3 matrix centered around the camera's focal point, extract the RGB values, sum them, and then divide by 9 to get the average RGB values. This step involves iterating over the pixels, extracting their color, and accumulating the values.</a:t>
            </a:r>
            <a:endParaRPr lang="en-CA"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33678FED-B0DC-4762-B3C5-2C759826059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D21DE2CA-59AA-F10D-842D-2597285B995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2CC1C97-E4FA-987E-C1AE-ED5CA0B2349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2463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38EFB2FF-0F75-3FD1-4784-B1BCC05EBD53}"/>
              </a:ext>
            </a:extLst>
          </p:cNvPr>
          <p:cNvSpPr txBox="1"/>
          <p:nvPr/>
        </p:nvSpPr>
        <p:spPr>
          <a:xfrm>
            <a:off x="347548" y="2356852"/>
            <a:ext cx="11725181" cy="2308324"/>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8) Predict and Perform Actions:</a:t>
            </a:r>
          </a:p>
          <a:p>
            <a:r>
              <a:rPr lang="en-US" dirty="0">
                <a:latin typeface="Times New Roman" panose="02020603050405020304" pitchFamily="18" charset="0"/>
                <a:cs typeface="Times New Roman" panose="02020603050405020304" pitchFamily="18" charset="0"/>
              </a:rPr>
              <a:t>The average RGB values are fed into the trained classifier, which predicts the most appropriate action (move forward, turn right, or move backward). The predicted action is then translated into motor velocities to move the robot accordingly.</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9) Print Statements:</a:t>
            </a:r>
          </a:p>
          <a:p>
            <a:r>
              <a:rPr lang="en-US" dirty="0">
                <a:latin typeface="Times New Roman" panose="02020603050405020304" pitchFamily="18" charset="0"/>
                <a:cs typeface="Times New Roman" panose="02020603050405020304" pitchFamily="18" charset="0"/>
              </a:rPr>
              <a:t>Throughout the process, print statements output the RGB values of each pixel in the 3x3 matrix and the overall average RGB values. This helps in understanding how the robot perceives its environment and decides on its actions.</a:t>
            </a:r>
            <a:endParaRPr lang="en-CA"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EE056E9C-C262-C7B1-2B86-88013AB49CB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C466045-1C36-DA4C-5F0A-D46D34581CA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F1DD3A7-19E9-F1E7-63ED-F0768480A20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07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11981EE4-25A8-5249-C3E8-13EACDACA563}"/>
              </a:ext>
            </a:extLst>
          </p:cNvPr>
          <p:cNvSpPr txBox="1"/>
          <p:nvPr/>
        </p:nvSpPr>
        <p:spPr>
          <a:xfrm>
            <a:off x="3122414" y="947588"/>
            <a:ext cx="8227891" cy="5355312"/>
          </a:xfrm>
          <a:prstGeom prst="rect">
            <a:avLst/>
          </a:prstGeom>
          <a:noFill/>
        </p:spPr>
        <p:txBody>
          <a:bodyPr wrap="square">
            <a:spAutoFit/>
          </a:bodyPr>
          <a:lstStyle/>
          <a:p>
            <a:r>
              <a:rPr lang="en-US" dirty="0"/>
              <a:t># Import necessary libraries:</a:t>
            </a:r>
          </a:p>
          <a:p>
            <a:r>
              <a:rPr lang="en-US" dirty="0"/>
              <a:t># - Robot: to control the simulated robot in </a:t>
            </a:r>
            <a:r>
              <a:rPr lang="en-US" dirty="0" err="1"/>
              <a:t>Webots</a:t>
            </a:r>
            <a:r>
              <a:rPr lang="en-US" dirty="0"/>
              <a:t>.</a:t>
            </a:r>
          </a:p>
          <a:p>
            <a:r>
              <a:rPr lang="en-US" dirty="0"/>
              <a:t># - </a:t>
            </a:r>
            <a:r>
              <a:rPr lang="en-US" dirty="0" err="1"/>
              <a:t>numpy</a:t>
            </a:r>
            <a:r>
              <a:rPr lang="en-US" dirty="0"/>
              <a:t>: for efficient array operations, crucial for handling data.</a:t>
            </a:r>
          </a:p>
          <a:p>
            <a:r>
              <a:rPr lang="en-US" dirty="0"/>
              <a:t># - </a:t>
            </a:r>
            <a:r>
              <a:rPr lang="en-US" dirty="0" err="1"/>
              <a:t>DecisionTreeClassifier</a:t>
            </a:r>
            <a:r>
              <a:rPr lang="en-US" dirty="0"/>
              <a:t>: a simple machine learning model from scikit-learn.</a:t>
            </a:r>
          </a:p>
          <a:p>
            <a:r>
              <a:rPr lang="en-US" dirty="0"/>
              <a:t>from controller import Robot</a:t>
            </a:r>
          </a:p>
          <a:p>
            <a:r>
              <a:rPr lang="en-US" dirty="0"/>
              <a:t>import </a:t>
            </a:r>
            <a:r>
              <a:rPr lang="en-US" dirty="0" err="1"/>
              <a:t>numpy</a:t>
            </a:r>
            <a:r>
              <a:rPr lang="en-US" dirty="0"/>
              <a:t> as np</a:t>
            </a:r>
          </a:p>
          <a:p>
            <a:r>
              <a:rPr lang="en-US" dirty="0"/>
              <a:t>from </a:t>
            </a:r>
            <a:r>
              <a:rPr lang="en-US" dirty="0" err="1"/>
              <a:t>sklearn.tree</a:t>
            </a:r>
            <a:r>
              <a:rPr lang="en-US" dirty="0"/>
              <a:t> import </a:t>
            </a:r>
            <a:r>
              <a:rPr lang="en-US" dirty="0" err="1"/>
              <a:t>DecisionTreeClassifier</a:t>
            </a:r>
            <a:endParaRPr lang="en-US" dirty="0"/>
          </a:p>
          <a:p>
            <a:endParaRPr lang="en-US" dirty="0"/>
          </a:p>
          <a:p>
            <a:r>
              <a:rPr lang="en-US" dirty="0"/>
              <a:t># Create an instance of the Robot class to interact with the simulation.</a:t>
            </a:r>
          </a:p>
          <a:p>
            <a:r>
              <a:rPr lang="en-US" dirty="0"/>
              <a:t>robot = Robot()</a:t>
            </a:r>
          </a:p>
          <a:p>
            <a:endParaRPr lang="en-US" dirty="0"/>
          </a:p>
          <a:p>
            <a:r>
              <a:rPr lang="en-US" dirty="0"/>
              <a:t># Get the basic time step of the current world, which determines</a:t>
            </a:r>
          </a:p>
          <a:p>
            <a:r>
              <a:rPr lang="en-US" dirty="0"/>
              <a:t># how often the simulation updates the robot's sensors and actuators.</a:t>
            </a:r>
          </a:p>
          <a:p>
            <a:r>
              <a:rPr lang="en-US" dirty="0"/>
              <a:t>timestep = int(</a:t>
            </a:r>
            <a:r>
              <a:rPr lang="en-US" dirty="0" err="1"/>
              <a:t>robot.getBasicTimeStep</a:t>
            </a:r>
            <a:r>
              <a:rPr lang="en-US" dirty="0"/>
              <a:t>())</a:t>
            </a:r>
          </a:p>
          <a:p>
            <a:endParaRPr lang="en-US" dirty="0"/>
          </a:p>
          <a:p>
            <a:r>
              <a:rPr lang="en-US" dirty="0"/>
              <a:t># Access the camera and motor devices by their names in the robot's definition.</a:t>
            </a:r>
          </a:p>
          <a:p>
            <a:r>
              <a:rPr lang="en-US" dirty="0"/>
              <a:t># Then, enable the camera to start capturing images at the simulation's timestep.</a:t>
            </a:r>
          </a:p>
          <a:p>
            <a:r>
              <a:rPr lang="en-US" dirty="0"/>
              <a:t>camera = </a:t>
            </a:r>
            <a:r>
              <a:rPr lang="en-US" dirty="0" err="1"/>
              <a:t>robot.getDevice</a:t>
            </a:r>
            <a:r>
              <a:rPr lang="en-US" dirty="0"/>
              <a:t>('camera')</a:t>
            </a:r>
          </a:p>
          <a:p>
            <a:r>
              <a:rPr lang="en-US" dirty="0" err="1"/>
              <a:t>camera.enable</a:t>
            </a:r>
            <a:r>
              <a:rPr lang="en-US" dirty="0"/>
              <a:t>(timestep)</a:t>
            </a:r>
          </a:p>
        </p:txBody>
      </p:sp>
      <p:sp>
        <p:nvSpPr>
          <p:cNvPr id="2" name="Rectangle 1">
            <a:extLst>
              <a:ext uri="{FF2B5EF4-FFF2-40B4-BE49-F238E27FC236}">
                <a16:creationId xmlns:a16="http://schemas.microsoft.com/office/drawing/2014/main" id="{B053D2EE-A540-E91F-FCBB-A92DB476185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CC3457DC-A8DA-D476-C3F2-F67FDBBA422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AA90E23-D287-3CD9-69D0-D0F1B17929A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4031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35934" y="452546"/>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43EEDED7-B6B7-2BBB-92F2-DF9E4917AC86}"/>
              </a:ext>
            </a:extLst>
          </p:cNvPr>
          <p:cNvSpPr txBox="1"/>
          <p:nvPr/>
        </p:nvSpPr>
        <p:spPr>
          <a:xfrm>
            <a:off x="2373598" y="827441"/>
            <a:ext cx="8777002" cy="5355312"/>
          </a:xfrm>
          <a:prstGeom prst="rect">
            <a:avLst/>
          </a:prstGeom>
          <a:noFill/>
        </p:spPr>
        <p:txBody>
          <a:bodyPr wrap="square">
            <a:spAutoFit/>
          </a:bodyPr>
          <a:lstStyle/>
          <a:p>
            <a:r>
              <a:rPr lang="en-US" dirty="0"/>
              <a:t># For the motors, set their positions to infinity, which switches them</a:t>
            </a:r>
          </a:p>
          <a:p>
            <a:r>
              <a:rPr lang="en-US" dirty="0"/>
              <a:t># to velocity control mode, allowing us to specify speed rather than position.</a:t>
            </a:r>
          </a:p>
          <a:p>
            <a:r>
              <a:rPr lang="en-US" dirty="0" err="1"/>
              <a:t>left_motor</a:t>
            </a:r>
            <a:r>
              <a:rPr lang="en-US" dirty="0"/>
              <a:t> = </a:t>
            </a:r>
            <a:r>
              <a:rPr lang="en-US" dirty="0" err="1"/>
              <a:t>robot.getDevice</a:t>
            </a:r>
            <a:r>
              <a:rPr lang="en-US" dirty="0"/>
              <a:t>('left wheel motor')</a:t>
            </a:r>
          </a:p>
          <a:p>
            <a:r>
              <a:rPr lang="en-US" dirty="0" err="1"/>
              <a:t>right_motor</a:t>
            </a:r>
            <a:r>
              <a:rPr lang="en-US" dirty="0"/>
              <a:t> = </a:t>
            </a:r>
            <a:r>
              <a:rPr lang="en-US" dirty="0" err="1"/>
              <a:t>robot.getDevice</a:t>
            </a:r>
            <a:r>
              <a:rPr lang="en-US" dirty="0"/>
              <a:t>('right wheel motor')</a:t>
            </a:r>
          </a:p>
          <a:p>
            <a:r>
              <a:rPr lang="en-US" dirty="0" err="1"/>
              <a:t>left_motor.setPosition</a:t>
            </a:r>
            <a:r>
              <a:rPr lang="en-US" dirty="0"/>
              <a:t>(float('inf'))</a:t>
            </a:r>
          </a:p>
          <a:p>
            <a:r>
              <a:rPr lang="en-US" dirty="0" err="1"/>
              <a:t>right_motor.setPosition</a:t>
            </a:r>
            <a:r>
              <a:rPr lang="en-US" dirty="0"/>
              <a:t>(float('inf'))</a:t>
            </a:r>
          </a:p>
          <a:p>
            <a:endParaRPr lang="en-US" dirty="0"/>
          </a:p>
          <a:p>
            <a:r>
              <a:rPr lang="en-US" dirty="0"/>
              <a:t># Initially, stop the robot by setting both motors' speeds to 0.</a:t>
            </a:r>
          </a:p>
          <a:p>
            <a:r>
              <a:rPr lang="en-US" dirty="0" err="1"/>
              <a:t>left_motor.setVelocity</a:t>
            </a:r>
            <a:r>
              <a:rPr lang="en-US" dirty="0"/>
              <a:t>(0)</a:t>
            </a:r>
          </a:p>
          <a:p>
            <a:r>
              <a:rPr lang="en-US" dirty="0" err="1"/>
              <a:t>right_motor.setVelocity</a:t>
            </a:r>
            <a:r>
              <a:rPr lang="en-US" dirty="0"/>
              <a:t>(0)</a:t>
            </a:r>
          </a:p>
          <a:p>
            <a:endParaRPr lang="en-US" dirty="0"/>
          </a:p>
          <a:p>
            <a:r>
              <a:rPr lang="en-US" dirty="0"/>
              <a:t># Define the training data for the decision tree classifier.</a:t>
            </a:r>
          </a:p>
          <a:p>
            <a:r>
              <a:rPr lang="en-US" dirty="0"/>
              <a:t># This data simulates scenarios where certain RGB color values of objects</a:t>
            </a:r>
          </a:p>
          <a:p>
            <a:r>
              <a:rPr lang="en-US" dirty="0"/>
              <a:t># seen by the robot are associated with specific actions (turning or moving).</a:t>
            </a:r>
          </a:p>
          <a:p>
            <a:r>
              <a:rPr lang="en-US" dirty="0" err="1"/>
              <a:t>training_data</a:t>
            </a:r>
            <a:r>
              <a:rPr lang="en-US" dirty="0"/>
              <a:t> = </a:t>
            </a:r>
            <a:r>
              <a:rPr lang="en-US" dirty="0" err="1"/>
              <a:t>np.array</a:t>
            </a:r>
            <a:r>
              <a:rPr lang="en-US" dirty="0"/>
              <a:t>([</a:t>
            </a:r>
          </a:p>
          <a:p>
            <a:r>
              <a:rPr lang="en-US" dirty="0"/>
              <a:t>    [120, 40, 40, 1],  # Red objects make the robot turn right.</a:t>
            </a:r>
          </a:p>
          <a:p>
            <a:r>
              <a:rPr lang="en-US" dirty="0"/>
              <a:t>    [40, 40, 120, 2],  # Blue objects make the robot move backward.</a:t>
            </a:r>
          </a:p>
          <a:p>
            <a:r>
              <a:rPr lang="en-US" dirty="0"/>
              <a:t>    [80, 110, 90, 0]   # Neutral (less distinctly colored) objects make the robot move forward.</a:t>
            </a:r>
          </a:p>
          <a:p>
            <a:r>
              <a:rPr lang="en-US" dirty="0"/>
              <a:t>])</a:t>
            </a:r>
            <a:endParaRPr lang="en-CA" dirty="0"/>
          </a:p>
        </p:txBody>
      </p:sp>
      <p:sp>
        <p:nvSpPr>
          <p:cNvPr id="2" name="Rectangle 1">
            <a:extLst>
              <a:ext uri="{FF2B5EF4-FFF2-40B4-BE49-F238E27FC236}">
                <a16:creationId xmlns:a16="http://schemas.microsoft.com/office/drawing/2014/main" id="{EBB50199-F98C-2677-A68B-FF009039F82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101CA6E-8DF8-F6EB-70A6-A19D8E7C0F0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DEC51D8-D639-03EB-E23A-2CE47C18791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1909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6180FEF6-319C-AF96-612D-67F53035E8FE}"/>
              </a:ext>
            </a:extLst>
          </p:cNvPr>
          <p:cNvSpPr txBox="1"/>
          <p:nvPr/>
        </p:nvSpPr>
        <p:spPr>
          <a:xfrm>
            <a:off x="3695394" y="679656"/>
            <a:ext cx="7873026" cy="5632311"/>
          </a:xfrm>
          <a:prstGeom prst="rect">
            <a:avLst/>
          </a:prstGeom>
          <a:noFill/>
        </p:spPr>
        <p:txBody>
          <a:bodyPr wrap="square">
            <a:spAutoFit/>
          </a:bodyPr>
          <a:lstStyle/>
          <a:p>
            <a:r>
              <a:rPr lang="en-US" dirty="0"/>
              <a:t># Split the training data into features (X) and labels (y).</a:t>
            </a:r>
          </a:p>
          <a:p>
            <a:r>
              <a:rPr lang="en-US" dirty="0"/>
              <a:t># Features are the RGB values, and labels are the actions.</a:t>
            </a:r>
          </a:p>
          <a:p>
            <a:r>
              <a:rPr lang="en-US" dirty="0" err="1"/>
              <a:t>X_train</a:t>
            </a:r>
            <a:r>
              <a:rPr lang="en-US" dirty="0"/>
              <a:t> = </a:t>
            </a:r>
            <a:r>
              <a:rPr lang="en-US" dirty="0" err="1"/>
              <a:t>training_data</a:t>
            </a:r>
            <a:r>
              <a:rPr lang="en-US" dirty="0"/>
              <a:t>[:, :3]  # Extract the first three columns as features.</a:t>
            </a:r>
          </a:p>
          <a:p>
            <a:r>
              <a:rPr lang="en-US" dirty="0" err="1"/>
              <a:t>y_train</a:t>
            </a:r>
            <a:r>
              <a:rPr lang="en-US" dirty="0"/>
              <a:t> = </a:t>
            </a:r>
            <a:r>
              <a:rPr lang="en-US" dirty="0" err="1"/>
              <a:t>training_data</a:t>
            </a:r>
            <a:r>
              <a:rPr lang="en-US" dirty="0"/>
              <a:t>[:, 3]   # Extract the last column as labels.</a:t>
            </a:r>
          </a:p>
          <a:p>
            <a:endParaRPr lang="en-US" dirty="0"/>
          </a:p>
          <a:p>
            <a:r>
              <a:rPr lang="en-US" dirty="0"/>
              <a:t># Initialize the decision tree classifier and train (fit) it on the provided data.</a:t>
            </a:r>
          </a:p>
          <a:p>
            <a:r>
              <a:rPr lang="en-US" dirty="0" err="1"/>
              <a:t>clf</a:t>
            </a:r>
            <a:r>
              <a:rPr lang="en-US" dirty="0"/>
              <a:t> = </a:t>
            </a:r>
            <a:r>
              <a:rPr lang="en-US" dirty="0" err="1"/>
              <a:t>DecisionTreeClassifier</a:t>
            </a:r>
            <a:r>
              <a:rPr lang="en-US" dirty="0"/>
              <a:t>()</a:t>
            </a:r>
          </a:p>
          <a:p>
            <a:r>
              <a:rPr lang="en-US" dirty="0" err="1"/>
              <a:t>clf.fit</a:t>
            </a:r>
            <a:r>
              <a:rPr lang="en-US" dirty="0"/>
              <a:t>(</a:t>
            </a:r>
            <a:r>
              <a:rPr lang="en-US" dirty="0" err="1"/>
              <a:t>X_train</a:t>
            </a:r>
            <a:r>
              <a:rPr lang="en-US" dirty="0"/>
              <a:t>, </a:t>
            </a:r>
            <a:r>
              <a:rPr lang="en-US" dirty="0" err="1"/>
              <a:t>y_train</a:t>
            </a:r>
            <a:r>
              <a:rPr lang="en-US" dirty="0"/>
              <a:t>)</a:t>
            </a:r>
          </a:p>
          <a:p>
            <a:endParaRPr lang="en-US" dirty="0"/>
          </a:p>
          <a:p>
            <a:r>
              <a:rPr lang="en-US" dirty="0"/>
              <a:t># The main control loop of the robot.</a:t>
            </a:r>
          </a:p>
          <a:p>
            <a:r>
              <a:rPr lang="en-US" dirty="0"/>
              <a:t>while </a:t>
            </a:r>
            <a:r>
              <a:rPr lang="en-US" dirty="0" err="1"/>
              <a:t>robot.step</a:t>
            </a:r>
            <a:r>
              <a:rPr lang="en-US" dirty="0"/>
              <a:t>(timestep) != -1:</a:t>
            </a:r>
          </a:p>
          <a:p>
            <a:r>
              <a:rPr lang="en-US" dirty="0"/>
              <a:t>    # Retrieve the current image captured by the camera.</a:t>
            </a:r>
          </a:p>
          <a:p>
            <a:r>
              <a:rPr lang="en-US" dirty="0"/>
              <a:t>    image = </a:t>
            </a:r>
            <a:r>
              <a:rPr lang="en-US" dirty="0" err="1"/>
              <a:t>camera.getImage</a:t>
            </a:r>
            <a:r>
              <a:rPr lang="en-US" dirty="0"/>
              <a:t>()</a:t>
            </a:r>
          </a:p>
          <a:p>
            <a:r>
              <a:rPr lang="en-US" dirty="0"/>
              <a:t>    # Get the width and height of the camera image to calculate the center pixel.</a:t>
            </a:r>
          </a:p>
          <a:p>
            <a:r>
              <a:rPr lang="en-US" dirty="0"/>
              <a:t>    width = </a:t>
            </a:r>
            <a:r>
              <a:rPr lang="en-US" dirty="0" err="1"/>
              <a:t>camera.getWidth</a:t>
            </a:r>
            <a:r>
              <a:rPr lang="en-US" dirty="0"/>
              <a:t>()</a:t>
            </a:r>
          </a:p>
          <a:p>
            <a:r>
              <a:rPr lang="en-US" dirty="0"/>
              <a:t>    height = </a:t>
            </a:r>
            <a:r>
              <a:rPr lang="en-US" dirty="0" err="1"/>
              <a:t>camera.getHeight</a:t>
            </a:r>
            <a:r>
              <a:rPr lang="en-US" dirty="0"/>
              <a:t>()</a:t>
            </a:r>
          </a:p>
          <a:p>
            <a:r>
              <a:rPr lang="en-US" dirty="0"/>
              <a:t>    </a:t>
            </a:r>
          </a:p>
          <a:p>
            <a:r>
              <a:rPr lang="en-US" dirty="0"/>
              <a:t>    # Calculate the coordinates of the center pixel.</a:t>
            </a:r>
          </a:p>
          <a:p>
            <a:r>
              <a:rPr lang="en-US" dirty="0"/>
              <a:t>    </a:t>
            </a:r>
            <a:r>
              <a:rPr lang="en-US" dirty="0" err="1"/>
              <a:t>centerX</a:t>
            </a:r>
            <a:r>
              <a:rPr lang="en-US" dirty="0"/>
              <a:t> = width // 2</a:t>
            </a:r>
          </a:p>
          <a:p>
            <a:r>
              <a:rPr lang="en-US" dirty="0"/>
              <a:t>    </a:t>
            </a:r>
            <a:r>
              <a:rPr lang="en-US" dirty="0" err="1"/>
              <a:t>centerY</a:t>
            </a:r>
            <a:r>
              <a:rPr lang="en-US" dirty="0"/>
              <a:t> = height // 2</a:t>
            </a:r>
          </a:p>
        </p:txBody>
      </p:sp>
      <p:sp>
        <p:nvSpPr>
          <p:cNvPr id="2" name="Rectangle 1">
            <a:extLst>
              <a:ext uri="{FF2B5EF4-FFF2-40B4-BE49-F238E27FC236}">
                <a16:creationId xmlns:a16="http://schemas.microsoft.com/office/drawing/2014/main" id="{DE77397F-7B8E-DDCC-8815-2E6F9F272DE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CC89FD88-21D6-823A-92A7-F709880C2C2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2949FE3-4D40-A196-0F8E-2A3A7809313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9527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AE4CB0D6-2BCA-1917-5ED0-B6A93BD32B0B}"/>
              </a:ext>
            </a:extLst>
          </p:cNvPr>
          <p:cNvSpPr txBox="1"/>
          <p:nvPr/>
        </p:nvSpPr>
        <p:spPr>
          <a:xfrm>
            <a:off x="2853500" y="1229561"/>
            <a:ext cx="8297100" cy="4247317"/>
          </a:xfrm>
          <a:prstGeom prst="rect">
            <a:avLst/>
          </a:prstGeom>
          <a:noFill/>
        </p:spPr>
        <p:txBody>
          <a:bodyPr wrap="square">
            <a:spAutoFit/>
          </a:bodyPr>
          <a:lstStyle/>
          <a:p>
            <a:r>
              <a:rPr lang="en-CA" dirty="0"/>
              <a:t># Prepare to calculate the average RGB values of the 3x3 area around the center pixel.</a:t>
            </a:r>
          </a:p>
          <a:p>
            <a:r>
              <a:rPr lang="en-CA" dirty="0"/>
              <a:t>    </a:t>
            </a:r>
            <a:r>
              <a:rPr lang="en-CA" dirty="0" err="1"/>
              <a:t>sum_rgb</a:t>
            </a:r>
            <a:r>
              <a:rPr lang="en-CA" dirty="0"/>
              <a:t> = </a:t>
            </a:r>
            <a:r>
              <a:rPr lang="en-CA" dirty="0" err="1"/>
              <a:t>np.zeros</a:t>
            </a:r>
            <a:r>
              <a:rPr lang="en-CA" dirty="0"/>
              <a:t>(3)  # Initialize a sum for RGB values.</a:t>
            </a:r>
          </a:p>
          <a:p>
            <a:r>
              <a:rPr lang="en-CA" dirty="0"/>
              <a:t>    </a:t>
            </a:r>
          </a:p>
          <a:p>
            <a:r>
              <a:rPr lang="en-CA" dirty="0"/>
              <a:t>    # Loop over the pixels in a 3x3 area around the center.</a:t>
            </a:r>
          </a:p>
          <a:p>
            <a:r>
              <a:rPr lang="en-CA" dirty="0"/>
              <a:t>    for dx in range(-1, 2):</a:t>
            </a:r>
          </a:p>
          <a:p>
            <a:r>
              <a:rPr lang="en-CA" dirty="0"/>
              <a:t>        for </a:t>
            </a:r>
            <a:r>
              <a:rPr lang="en-CA" dirty="0" err="1"/>
              <a:t>dy</a:t>
            </a:r>
            <a:r>
              <a:rPr lang="en-CA" dirty="0"/>
              <a:t> in range(-1, 2):</a:t>
            </a:r>
          </a:p>
          <a:p>
            <a:r>
              <a:rPr lang="en-CA" dirty="0"/>
              <a:t>            # Calculate the index for each pixel in the flattened image array.</a:t>
            </a:r>
          </a:p>
          <a:p>
            <a:r>
              <a:rPr lang="en-CA" dirty="0"/>
              <a:t>            index = ((</a:t>
            </a:r>
            <a:r>
              <a:rPr lang="en-CA" dirty="0" err="1"/>
              <a:t>centerY</a:t>
            </a:r>
            <a:r>
              <a:rPr lang="en-CA" dirty="0"/>
              <a:t> + </a:t>
            </a:r>
            <a:r>
              <a:rPr lang="en-CA" dirty="0" err="1"/>
              <a:t>dy</a:t>
            </a:r>
            <a:r>
              <a:rPr lang="en-CA" dirty="0"/>
              <a:t>) * width + (</a:t>
            </a:r>
            <a:r>
              <a:rPr lang="en-CA" dirty="0" err="1"/>
              <a:t>centerX</a:t>
            </a:r>
            <a:r>
              <a:rPr lang="en-CA" dirty="0"/>
              <a:t> + dx)) * 4</a:t>
            </a:r>
          </a:p>
          <a:p>
            <a:r>
              <a:rPr lang="en-CA" dirty="0"/>
              <a:t>            # Extract the RGB values of each pixel and add them to the sum.</a:t>
            </a:r>
          </a:p>
          <a:p>
            <a:r>
              <a:rPr lang="en-CA" dirty="0"/>
              <a:t>            r = image[index]</a:t>
            </a:r>
          </a:p>
          <a:p>
            <a:r>
              <a:rPr lang="en-CA" dirty="0"/>
              <a:t>            g = image[index + 1]</a:t>
            </a:r>
          </a:p>
          <a:p>
            <a:r>
              <a:rPr lang="en-CA" dirty="0"/>
              <a:t>            b = image[index + 2]</a:t>
            </a:r>
          </a:p>
          <a:p>
            <a:r>
              <a:rPr lang="en-CA" dirty="0"/>
              <a:t>            </a:t>
            </a:r>
            <a:r>
              <a:rPr lang="en-CA" dirty="0" err="1"/>
              <a:t>sum_rgb</a:t>
            </a:r>
            <a:r>
              <a:rPr lang="en-CA" dirty="0"/>
              <a:t> += </a:t>
            </a:r>
            <a:r>
              <a:rPr lang="en-CA" dirty="0" err="1"/>
              <a:t>np.array</a:t>
            </a:r>
            <a:r>
              <a:rPr lang="en-CA" dirty="0"/>
              <a:t>([r, g, b])</a:t>
            </a:r>
          </a:p>
          <a:p>
            <a:r>
              <a:rPr lang="en-CA" dirty="0"/>
              <a:t>            # Print the RGB values for educational purposes.</a:t>
            </a:r>
          </a:p>
          <a:p>
            <a:r>
              <a:rPr lang="en-CA" dirty="0"/>
              <a:t>            print(</a:t>
            </a:r>
            <a:r>
              <a:rPr lang="en-CA" dirty="0" err="1"/>
              <a:t>f"RGB</a:t>
            </a:r>
            <a:r>
              <a:rPr lang="en-CA" dirty="0"/>
              <a:t> at ({</a:t>
            </a:r>
            <a:r>
              <a:rPr lang="en-CA" dirty="0" err="1"/>
              <a:t>centerX+dx</a:t>
            </a:r>
            <a:r>
              <a:rPr lang="en-CA" dirty="0"/>
              <a:t>}, {</a:t>
            </a:r>
            <a:r>
              <a:rPr lang="en-CA" dirty="0" err="1"/>
              <a:t>centerY+dy</a:t>
            </a:r>
            <a:r>
              <a:rPr lang="en-CA" dirty="0"/>
              <a:t>}): ({r}, {g}, {b})")</a:t>
            </a:r>
          </a:p>
        </p:txBody>
      </p:sp>
      <p:sp>
        <p:nvSpPr>
          <p:cNvPr id="2" name="Rectangle 1">
            <a:extLst>
              <a:ext uri="{FF2B5EF4-FFF2-40B4-BE49-F238E27FC236}">
                <a16:creationId xmlns:a16="http://schemas.microsoft.com/office/drawing/2014/main" id="{3C600619-0C10-60FA-EA98-1FAC006B98F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B83BFEAE-6FB6-345D-D691-208A97C19E2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021ADBF-682E-39B0-554A-B26DA8A4B53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218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14544B6E-3A73-6842-D682-95BF33C8B22E}"/>
              </a:ext>
            </a:extLst>
          </p:cNvPr>
          <p:cNvSpPr txBox="1"/>
          <p:nvPr/>
        </p:nvSpPr>
        <p:spPr>
          <a:xfrm>
            <a:off x="3248251" y="992853"/>
            <a:ext cx="8261446" cy="4247317"/>
          </a:xfrm>
          <a:prstGeom prst="rect">
            <a:avLst/>
          </a:prstGeom>
          <a:noFill/>
        </p:spPr>
        <p:txBody>
          <a:bodyPr wrap="square">
            <a:spAutoFit/>
          </a:bodyPr>
          <a:lstStyle/>
          <a:p>
            <a:r>
              <a:rPr lang="en-US" dirty="0"/>
              <a:t># Calculate the average RGB values by dividing the sum by the number of pixels (9).</a:t>
            </a:r>
          </a:p>
          <a:p>
            <a:r>
              <a:rPr lang="en-US" dirty="0"/>
              <a:t>    </a:t>
            </a:r>
            <a:r>
              <a:rPr lang="en-US" dirty="0" err="1"/>
              <a:t>avg_rgb</a:t>
            </a:r>
            <a:r>
              <a:rPr lang="en-US" dirty="0"/>
              <a:t> = </a:t>
            </a:r>
            <a:r>
              <a:rPr lang="en-US" dirty="0" err="1"/>
              <a:t>sum_rgb</a:t>
            </a:r>
            <a:r>
              <a:rPr lang="en-US" dirty="0"/>
              <a:t> / 9</a:t>
            </a:r>
          </a:p>
          <a:p>
            <a:r>
              <a:rPr lang="en-US" dirty="0"/>
              <a:t>    # Print the average RGB values for insight into the decision-making process.</a:t>
            </a:r>
          </a:p>
          <a:p>
            <a:r>
              <a:rPr lang="en-US" dirty="0"/>
              <a:t>    print(</a:t>
            </a:r>
            <a:r>
              <a:rPr lang="en-US" dirty="0" err="1"/>
              <a:t>f"Average</a:t>
            </a:r>
            <a:r>
              <a:rPr lang="en-US" dirty="0"/>
              <a:t> RGB: {</a:t>
            </a:r>
            <a:r>
              <a:rPr lang="en-US" dirty="0" err="1"/>
              <a:t>avg_rgb</a:t>
            </a:r>
            <a:r>
              <a:rPr lang="en-US" dirty="0"/>
              <a:t>}")</a:t>
            </a:r>
          </a:p>
          <a:p>
            <a:r>
              <a:rPr lang="en-US" dirty="0"/>
              <a:t>    </a:t>
            </a:r>
          </a:p>
          <a:p>
            <a:r>
              <a:rPr lang="en-US" dirty="0"/>
              <a:t>    # Use the trained classifier to predict the action based on the average RGB values.</a:t>
            </a:r>
          </a:p>
          <a:p>
            <a:r>
              <a:rPr lang="en-US" dirty="0"/>
              <a:t>    </a:t>
            </a:r>
            <a:r>
              <a:rPr lang="en-US" dirty="0" err="1"/>
              <a:t>predicted_action</a:t>
            </a:r>
            <a:r>
              <a:rPr lang="en-US" dirty="0"/>
              <a:t> = </a:t>
            </a:r>
            <a:r>
              <a:rPr lang="en-US" dirty="0" err="1"/>
              <a:t>clf.predict</a:t>
            </a:r>
            <a:r>
              <a:rPr lang="en-US" dirty="0"/>
              <a:t>([</a:t>
            </a:r>
            <a:r>
              <a:rPr lang="en-US" dirty="0" err="1"/>
              <a:t>avg_rgb</a:t>
            </a:r>
            <a:r>
              <a:rPr lang="en-US" dirty="0"/>
              <a:t>])[0]</a:t>
            </a:r>
          </a:p>
          <a:p>
            <a:r>
              <a:rPr lang="en-US" dirty="0"/>
              <a:t>    </a:t>
            </a:r>
          </a:p>
          <a:p>
            <a:r>
              <a:rPr lang="en-US" dirty="0"/>
              <a:t>    # Based on the predicted action, set the speeds of the motors to move the robot.</a:t>
            </a:r>
          </a:p>
          <a:p>
            <a:r>
              <a:rPr lang="en-US" dirty="0"/>
              <a:t>    speed = 5  # Define a base speed.</a:t>
            </a:r>
          </a:p>
          <a:p>
            <a:r>
              <a:rPr lang="en-US" dirty="0"/>
              <a:t>    if </a:t>
            </a:r>
            <a:r>
              <a:rPr lang="en-US" dirty="0" err="1"/>
              <a:t>predicted_action</a:t>
            </a:r>
            <a:r>
              <a:rPr lang="en-US" dirty="0"/>
              <a:t> == 0:  # If the action is to move forward.</a:t>
            </a:r>
          </a:p>
          <a:p>
            <a:r>
              <a:rPr lang="en-US" dirty="0"/>
              <a:t>        </a:t>
            </a:r>
            <a:r>
              <a:rPr lang="en-US" dirty="0" err="1"/>
              <a:t>left_motor.setVelocity</a:t>
            </a:r>
            <a:r>
              <a:rPr lang="en-US" dirty="0"/>
              <a:t>(speed)</a:t>
            </a:r>
          </a:p>
          <a:p>
            <a:r>
              <a:rPr lang="en-US" dirty="0"/>
              <a:t>        </a:t>
            </a:r>
            <a:r>
              <a:rPr lang="en-US" dirty="0" err="1"/>
              <a:t>right_motor.setVelocity</a:t>
            </a:r>
            <a:r>
              <a:rPr lang="en-US" dirty="0"/>
              <a:t>(speed)</a:t>
            </a:r>
          </a:p>
          <a:p>
            <a:r>
              <a:rPr lang="en-US" dirty="0"/>
              <a:t>    </a:t>
            </a:r>
            <a:r>
              <a:rPr lang="en-US" dirty="0" err="1"/>
              <a:t>elif</a:t>
            </a:r>
            <a:r>
              <a:rPr lang="en-US" dirty="0"/>
              <a:t> </a:t>
            </a:r>
            <a:r>
              <a:rPr lang="en-US" dirty="0" err="1"/>
              <a:t>predicted_action</a:t>
            </a:r>
            <a:r>
              <a:rPr lang="en-US" dirty="0"/>
              <a:t> == 1:  # If the action is to turn right.</a:t>
            </a:r>
          </a:p>
          <a:p>
            <a:r>
              <a:rPr lang="en-US" dirty="0"/>
              <a:t>        </a:t>
            </a:r>
            <a:r>
              <a:rPr lang="en-US" dirty="0" err="1"/>
              <a:t>left_motor.setVelocity</a:t>
            </a:r>
            <a:r>
              <a:rPr lang="en-US" dirty="0"/>
              <a:t>(speed)</a:t>
            </a:r>
            <a:endParaRPr lang="en-CA" dirty="0"/>
          </a:p>
        </p:txBody>
      </p:sp>
      <p:sp>
        <p:nvSpPr>
          <p:cNvPr id="2" name="Rectangle 1">
            <a:extLst>
              <a:ext uri="{FF2B5EF4-FFF2-40B4-BE49-F238E27FC236}">
                <a16:creationId xmlns:a16="http://schemas.microsoft.com/office/drawing/2014/main" id="{D3BB2952-F2B8-AE2F-3800-90A302387E2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ABA345C7-5B68-9E91-CD21-90F79F08257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D295199-5B35-5235-9D26-81817D574D4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2911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0E17EFD4-DDB0-E0B0-0A93-4632FA036C8C}"/>
              </a:ext>
            </a:extLst>
          </p:cNvPr>
          <p:cNvSpPr txBox="1"/>
          <p:nvPr/>
        </p:nvSpPr>
        <p:spPr>
          <a:xfrm>
            <a:off x="643823" y="2390916"/>
            <a:ext cx="11611992" cy="2031325"/>
          </a:xfrm>
          <a:prstGeom prst="rect">
            <a:avLst/>
          </a:prstGeom>
          <a:noFill/>
        </p:spPr>
        <p:txBody>
          <a:bodyPr wrap="square">
            <a:spAutoFit/>
          </a:bodyPr>
          <a:lstStyle/>
          <a:p>
            <a:r>
              <a:rPr lang="en-US" dirty="0"/>
              <a:t> # If the action is to turn right, the left motor moves forward and the right motor moves backward.</a:t>
            </a:r>
          </a:p>
          <a:p>
            <a:r>
              <a:rPr lang="en-US" dirty="0"/>
              <a:t>        </a:t>
            </a:r>
            <a:r>
              <a:rPr lang="en-US" dirty="0" err="1"/>
              <a:t>left_motor.setVelocity</a:t>
            </a:r>
            <a:r>
              <a:rPr lang="en-US" dirty="0"/>
              <a:t>(speed)</a:t>
            </a:r>
          </a:p>
          <a:p>
            <a:r>
              <a:rPr lang="en-US" dirty="0"/>
              <a:t>        </a:t>
            </a:r>
            <a:r>
              <a:rPr lang="en-US" dirty="0" err="1"/>
              <a:t>right_motor.setVelocity</a:t>
            </a:r>
            <a:r>
              <a:rPr lang="en-US" dirty="0"/>
              <a:t>(-speed)</a:t>
            </a:r>
          </a:p>
          <a:p>
            <a:r>
              <a:rPr lang="en-US" dirty="0"/>
              <a:t>    </a:t>
            </a:r>
            <a:r>
              <a:rPr lang="en-US" dirty="0" err="1"/>
              <a:t>elif</a:t>
            </a:r>
            <a:r>
              <a:rPr lang="en-US" dirty="0"/>
              <a:t> </a:t>
            </a:r>
            <a:r>
              <a:rPr lang="en-US" dirty="0" err="1"/>
              <a:t>predicted_action</a:t>
            </a:r>
            <a:r>
              <a:rPr lang="en-US" dirty="0"/>
              <a:t> == 2:  # If the action is to move backward.</a:t>
            </a:r>
          </a:p>
          <a:p>
            <a:r>
              <a:rPr lang="en-US" dirty="0"/>
              <a:t>        # If the action is to move backward, both motors move in reverse.</a:t>
            </a:r>
          </a:p>
          <a:p>
            <a:r>
              <a:rPr lang="en-US" dirty="0"/>
              <a:t>        </a:t>
            </a:r>
            <a:r>
              <a:rPr lang="en-US" dirty="0" err="1"/>
              <a:t>left_motor.setVelocity</a:t>
            </a:r>
            <a:r>
              <a:rPr lang="en-US" dirty="0"/>
              <a:t>(-speed)</a:t>
            </a:r>
          </a:p>
          <a:p>
            <a:r>
              <a:rPr lang="en-US" dirty="0"/>
              <a:t>        </a:t>
            </a:r>
            <a:r>
              <a:rPr lang="en-US" dirty="0" err="1"/>
              <a:t>right_motor.setVelocity</a:t>
            </a:r>
            <a:r>
              <a:rPr lang="en-US" dirty="0"/>
              <a:t>(-speed)</a:t>
            </a:r>
            <a:endParaRPr lang="en-CA" dirty="0"/>
          </a:p>
        </p:txBody>
      </p:sp>
      <p:sp>
        <p:nvSpPr>
          <p:cNvPr id="2" name="Rectangle 1">
            <a:extLst>
              <a:ext uri="{FF2B5EF4-FFF2-40B4-BE49-F238E27FC236}">
                <a16:creationId xmlns:a16="http://schemas.microsoft.com/office/drawing/2014/main" id="{1C9EADD2-8AD1-FEA6-537E-265DF6CADA8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4676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3" name="Picture 2">
            <a:extLst>
              <a:ext uri="{FF2B5EF4-FFF2-40B4-BE49-F238E27FC236}">
                <a16:creationId xmlns:a16="http://schemas.microsoft.com/office/drawing/2014/main" id="{3AD5B800-2DA0-27DE-EFC2-AF7ACF1D99C2}"/>
              </a:ext>
            </a:extLst>
          </p:cNvPr>
          <p:cNvPicPr>
            <a:picLocks noChangeAspect="1"/>
          </p:cNvPicPr>
          <p:nvPr/>
        </p:nvPicPr>
        <p:blipFill>
          <a:blip r:embed="rId4"/>
          <a:stretch>
            <a:fillRect/>
          </a:stretch>
        </p:blipFill>
        <p:spPr>
          <a:xfrm>
            <a:off x="4019375" y="1016537"/>
            <a:ext cx="4153250" cy="4153250"/>
          </a:xfrm>
          <a:prstGeom prst="rect">
            <a:avLst/>
          </a:prstGeom>
          <a:ln>
            <a:noFill/>
          </a:ln>
          <a:effectLst>
            <a:softEdge rad="112500"/>
          </a:effectLst>
        </p:spPr>
      </p:pic>
      <p:sp>
        <p:nvSpPr>
          <p:cNvPr id="2" name="Rectangle 1">
            <a:extLst>
              <a:ext uri="{FF2B5EF4-FFF2-40B4-BE49-F238E27FC236}">
                <a16:creationId xmlns:a16="http://schemas.microsoft.com/office/drawing/2014/main" id="{138E4827-5793-89A0-C605-53CBF6BE5DC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EAA23FF-4CDE-D34E-CE43-8945BED15E3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620B538-CFD5-B066-8F8A-65F88FA7806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6461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475A354-B20D-DC94-195E-679044BB9830}"/>
              </a:ext>
            </a:extLst>
          </p:cNvPr>
          <p:cNvSpPr txBox="1"/>
          <p:nvPr/>
        </p:nvSpPr>
        <p:spPr>
          <a:xfrm>
            <a:off x="295711" y="1810523"/>
            <a:ext cx="11688279" cy="2460738"/>
          </a:xfrm>
          <a:prstGeom prst="rect">
            <a:avLst/>
          </a:prstGeom>
          <a:noFill/>
        </p:spPr>
        <p:txBody>
          <a:bodyPr wrap="square">
            <a:spAutoFit/>
          </a:bodyPr>
          <a:lstStyle/>
          <a:p>
            <a:pPr>
              <a:lnSpc>
                <a:spcPct val="200000"/>
              </a:lnSpc>
            </a:pPr>
            <a:r>
              <a:rPr lang="en-US" sz="2000" b="0" i="0" dirty="0">
                <a:solidFill>
                  <a:srgbClr val="0D0D0D"/>
                </a:solidFill>
                <a:effectLst/>
                <a:latin typeface="Times New Roman" panose="02020603050405020304" pitchFamily="18" charset="0"/>
                <a:cs typeface="Times New Roman" panose="02020603050405020304" pitchFamily="18" charset="0"/>
              </a:rPr>
              <a:t>Integrations between robotics and AI are shaping the future of numerous industries, transforming how tasks are performed, from manufacturing and healthcare to agriculture and domestic chores. This synergy enhances the capabilities of robots, allowing them to operate more autonomously, make decisions in real-time, and adapt to new or changing environments without human intervention.</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3630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27149" y="987106"/>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1589890-DD41-E1AB-5DEA-BAEA81409FB3}"/>
              </a:ext>
            </a:extLst>
          </p:cNvPr>
          <p:cNvSpPr txBox="1"/>
          <p:nvPr/>
        </p:nvSpPr>
        <p:spPr>
          <a:xfrm>
            <a:off x="2420085" y="480947"/>
            <a:ext cx="3116649" cy="369332"/>
          </a:xfrm>
          <a:prstGeom prst="rect">
            <a:avLst/>
          </a:prstGeom>
          <a:noFill/>
        </p:spPr>
        <p:txBody>
          <a:bodyPr wrap="square">
            <a:spAutoFit/>
          </a:bodyPr>
          <a:lstStyle/>
          <a:p>
            <a:pPr algn="l"/>
            <a:r>
              <a:rPr lang="en-CA" b="1" i="0" dirty="0">
                <a:solidFill>
                  <a:srgbClr val="0D0D0D"/>
                </a:solidFill>
                <a:effectLst/>
                <a:latin typeface="Söhne"/>
              </a:rPr>
              <a:t>1. Manufacturing Automation</a:t>
            </a:r>
          </a:p>
        </p:txBody>
      </p:sp>
      <p:sp>
        <p:nvSpPr>
          <p:cNvPr id="9" name="TextBox 8">
            <a:extLst>
              <a:ext uri="{FF2B5EF4-FFF2-40B4-BE49-F238E27FC236}">
                <a16:creationId xmlns:a16="http://schemas.microsoft.com/office/drawing/2014/main" id="{C294702E-0174-3F82-798A-0D7CA36378E6}"/>
              </a:ext>
            </a:extLst>
          </p:cNvPr>
          <p:cNvSpPr txBox="1"/>
          <p:nvPr/>
        </p:nvSpPr>
        <p:spPr>
          <a:xfrm>
            <a:off x="320879" y="1803643"/>
            <a:ext cx="11559946" cy="1295868"/>
          </a:xfrm>
          <a:prstGeom prst="rect">
            <a:avLst/>
          </a:prstGeom>
          <a:noFill/>
        </p:spPr>
        <p:txBody>
          <a:bodyPr wrap="square">
            <a:spAutoFit/>
          </a:bodyPr>
          <a:lstStyle/>
          <a:p>
            <a:pPr>
              <a:lnSpc>
                <a:spcPct val="150000"/>
              </a:lnSpc>
            </a:pPr>
            <a:r>
              <a:rPr lang="en-US" dirty="0">
                <a:latin typeface="Times New Roman" panose="02020603050405020304" pitchFamily="18" charset="0"/>
                <a:cs typeface="Times New Roman" panose="02020603050405020304" pitchFamily="18" charset="0"/>
              </a:rPr>
              <a:t>In the manufacturing sector, AI-enhanced robots are being used for a variety of tasks including assembly, painting, and quality control. AI algorithms can analyze data from the manufacturing process in real-time, enabling robots to identify and correct errors, optimize production processes, and predict maintenance needs.</a:t>
            </a:r>
            <a:endParaRPr lang="en-CA" dirty="0">
              <a:latin typeface="Times New Roman" panose="02020603050405020304" pitchFamily="18" charset="0"/>
              <a:cs typeface="Times New Roman" panose="02020603050405020304" pitchFamily="18" charset="0"/>
            </a:endParaRPr>
          </a:p>
        </p:txBody>
      </p:sp>
      <p:pic>
        <p:nvPicPr>
          <p:cNvPr id="2050" name="Picture 2" descr="Top 10 Manufacturing AUTOMATION stories of 2020 - Manufacturing  AUTOMATIONManufacturing AUTOMATION">
            <a:extLst>
              <a:ext uri="{FF2B5EF4-FFF2-40B4-BE49-F238E27FC236}">
                <a16:creationId xmlns:a16="http://schemas.microsoft.com/office/drawing/2014/main" id="{ADFD6F51-11F0-8861-A1A5-9817ACF3D3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4136" y="3454383"/>
            <a:ext cx="5080932" cy="25404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1606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EF33A46-D76F-C611-52E3-C15C514B0E6A}"/>
              </a:ext>
            </a:extLst>
          </p:cNvPr>
          <p:cNvSpPr txBox="1"/>
          <p:nvPr/>
        </p:nvSpPr>
        <p:spPr>
          <a:xfrm>
            <a:off x="2420085" y="617774"/>
            <a:ext cx="2699158" cy="369332"/>
          </a:xfrm>
          <a:prstGeom prst="rect">
            <a:avLst/>
          </a:prstGeom>
          <a:noFill/>
        </p:spPr>
        <p:txBody>
          <a:bodyPr wrap="square">
            <a:spAutoFit/>
          </a:bodyPr>
          <a:lstStyle/>
          <a:p>
            <a:pPr algn="l"/>
            <a:r>
              <a:rPr lang="en-CA" b="1" i="0" dirty="0">
                <a:solidFill>
                  <a:srgbClr val="0D0D0D"/>
                </a:solidFill>
                <a:effectLst/>
                <a:latin typeface="Söhne"/>
              </a:rPr>
              <a:t>2. Healthcare and Surgery</a:t>
            </a:r>
          </a:p>
        </p:txBody>
      </p:sp>
      <p:sp>
        <p:nvSpPr>
          <p:cNvPr id="9" name="TextBox 8">
            <a:extLst>
              <a:ext uri="{FF2B5EF4-FFF2-40B4-BE49-F238E27FC236}">
                <a16:creationId xmlns:a16="http://schemas.microsoft.com/office/drawing/2014/main" id="{C62354EF-5784-8CDC-E94F-C127F2E33870}"/>
              </a:ext>
            </a:extLst>
          </p:cNvPr>
          <p:cNvSpPr txBox="1"/>
          <p:nvPr/>
        </p:nvSpPr>
        <p:spPr>
          <a:xfrm>
            <a:off x="137823" y="1674674"/>
            <a:ext cx="11846168" cy="1295868"/>
          </a:xfrm>
          <a:prstGeom prst="rect">
            <a:avLst/>
          </a:prstGeom>
          <a:noFill/>
        </p:spPr>
        <p:txBody>
          <a:bodyPr wrap="square">
            <a:spAutoFit/>
          </a:bodyPr>
          <a:lstStyle/>
          <a:p>
            <a:pPr>
              <a:lnSpc>
                <a:spcPct val="150000"/>
              </a:lnSpc>
            </a:pPr>
            <a:r>
              <a:rPr lang="en-US" dirty="0"/>
              <a:t>Robots equipped with AI are revolutionizing the healthcare industry by assisting in surgeries with precision beyond human capability, managing patient care, and even providing companionship. These robots can learn from data collected during medical procedures, improving their performance over time.</a:t>
            </a:r>
            <a:endParaRPr lang="en-CA" dirty="0"/>
          </a:p>
        </p:txBody>
      </p:sp>
      <p:pic>
        <p:nvPicPr>
          <p:cNvPr id="11" name="Picture 10">
            <a:extLst>
              <a:ext uri="{FF2B5EF4-FFF2-40B4-BE49-F238E27FC236}">
                <a16:creationId xmlns:a16="http://schemas.microsoft.com/office/drawing/2014/main" id="{9380EE40-E533-7D0D-3B55-4A296F7B0482}"/>
              </a:ext>
            </a:extLst>
          </p:cNvPr>
          <p:cNvPicPr>
            <a:picLocks noChangeAspect="1"/>
          </p:cNvPicPr>
          <p:nvPr/>
        </p:nvPicPr>
        <p:blipFill>
          <a:blip r:embed="rId4"/>
          <a:stretch>
            <a:fillRect/>
          </a:stretch>
        </p:blipFill>
        <p:spPr>
          <a:xfrm>
            <a:off x="3620199" y="3153842"/>
            <a:ext cx="4433232" cy="2955488"/>
          </a:xfrm>
          <a:prstGeom prst="rect">
            <a:avLst/>
          </a:prstGeom>
          <a:ln>
            <a:noFill/>
          </a:ln>
          <a:effectLst>
            <a:softEdge rad="112500"/>
          </a:effectLst>
        </p:spPr>
      </p:pic>
    </p:spTree>
    <p:extLst>
      <p:ext uri="{BB962C8B-B14F-4D97-AF65-F5344CB8AC3E}">
        <p14:creationId xmlns:p14="http://schemas.microsoft.com/office/powerpoint/2010/main" val="3083241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09A4F77-D535-4884-91B2-2E77B22336C1}"/>
              </a:ext>
            </a:extLst>
          </p:cNvPr>
          <p:cNvSpPr txBox="1"/>
          <p:nvPr/>
        </p:nvSpPr>
        <p:spPr>
          <a:xfrm>
            <a:off x="2420085" y="638958"/>
            <a:ext cx="1600200" cy="369332"/>
          </a:xfrm>
          <a:prstGeom prst="rect">
            <a:avLst/>
          </a:prstGeom>
          <a:noFill/>
        </p:spPr>
        <p:txBody>
          <a:bodyPr wrap="square">
            <a:spAutoFit/>
          </a:bodyPr>
          <a:lstStyle/>
          <a:p>
            <a:pPr algn="l"/>
            <a:r>
              <a:rPr lang="en-CA" b="1" i="0" dirty="0">
                <a:solidFill>
                  <a:srgbClr val="0D0D0D"/>
                </a:solidFill>
                <a:effectLst/>
                <a:latin typeface="Söhne"/>
              </a:rPr>
              <a:t>3. Agriculture</a:t>
            </a:r>
          </a:p>
        </p:txBody>
      </p:sp>
      <p:sp>
        <p:nvSpPr>
          <p:cNvPr id="9" name="TextBox 8">
            <a:extLst>
              <a:ext uri="{FF2B5EF4-FFF2-40B4-BE49-F238E27FC236}">
                <a16:creationId xmlns:a16="http://schemas.microsoft.com/office/drawing/2014/main" id="{A6E8AE4A-E751-2029-3084-1BDDC8A4650E}"/>
              </a:ext>
            </a:extLst>
          </p:cNvPr>
          <p:cNvSpPr txBox="1"/>
          <p:nvPr/>
        </p:nvSpPr>
        <p:spPr>
          <a:xfrm>
            <a:off x="172883" y="1778033"/>
            <a:ext cx="11811107" cy="1676741"/>
          </a:xfrm>
          <a:prstGeom prst="rect">
            <a:avLst/>
          </a:prstGeom>
          <a:noFill/>
        </p:spPr>
        <p:txBody>
          <a:bodyPr wrap="square">
            <a:spAutoFit/>
          </a:bodyPr>
          <a:lstStyle/>
          <a:p>
            <a:pPr>
              <a:lnSpc>
                <a:spcPct val="200000"/>
              </a:lnSpc>
            </a:pPr>
            <a:r>
              <a:rPr lang="en-US" b="0" i="0" dirty="0">
                <a:solidFill>
                  <a:srgbClr val="0D0D0D"/>
                </a:solidFill>
                <a:effectLst/>
                <a:latin typeface="Söhne"/>
              </a:rPr>
              <a:t>AI-driven robotic systems are being deployed in agriculture for tasks such as planting seeds, harvesting crops, and monitoring field conditions. These robots can analyze data from various sensors and satellite images to optimize crop yield and reduce waste.</a:t>
            </a:r>
            <a:endParaRPr lang="en-CA" dirty="0"/>
          </a:p>
        </p:txBody>
      </p:sp>
      <p:pic>
        <p:nvPicPr>
          <p:cNvPr id="3074" name="Picture 2" descr="Artificial intelligence robotics in agriculture | by Saiwa | Medium">
            <a:extLst>
              <a:ext uri="{FF2B5EF4-FFF2-40B4-BE49-F238E27FC236}">
                <a16:creationId xmlns:a16="http://schemas.microsoft.com/office/drawing/2014/main" id="{2A46B3CB-A777-EF95-CB07-2EC828C8C1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8022" y="3150066"/>
            <a:ext cx="3712128" cy="27840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6202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4857AA4-6CEB-979B-3C33-0309200F1D7F}"/>
              </a:ext>
            </a:extLst>
          </p:cNvPr>
          <p:cNvSpPr txBox="1"/>
          <p:nvPr/>
        </p:nvSpPr>
        <p:spPr>
          <a:xfrm>
            <a:off x="2359055" y="617774"/>
            <a:ext cx="3378666" cy="369332"/>
          </a:xfrm>
          <a:prstGeom prst="rect">
            <a:avLst/>
          </a:prstGeom>
          <a:noFill/>
        </p:spPr>
        <p:txBody>
          <a:bodyPr wrap="square">
            <a:spAutoFit/>
          </a:bodyPr>
          <a:lstStyle/>
          <a:p>
            <a:pPr algn="l"/>
            <a:r>
              <a:rPr lang="en-US" b="1" i="0" dirty="0">
                <a:solidFill>
                  <a:srgbClr val="0D0D0D"/>
                </a:solidFill>
                <a:effectLst/>
                <a:latin typeface="Söhne"/>
              </a:rPr>
              <a:t>4. Search and Rescue Operations</a:t>
            </a:r>
          </a:p>
        </p:txBody>
      </p:sp>
      <p:sp>
        <p:nvSpPr>
          <p:cNvPr id="9" name="TextBox 8">
            <a:extLst>
              <a:ext uri="{FF2B5EF4-FFF2-40B4-BE49-F238E27FC236}">
                <a16:creationId xmlns:a16="http://schemas.microsoft.com/office/drawing/2014/main" id="{05DB69D3-8ABE-FF7E-F21A-85C3345BE5D5}"/>
              </a:ext>
            </a:extLst>
          </p:cNvPr>
          <p:cNvSpPr txBox="1"/>
          <p:nvPr/>
        </p:nvSpPr>
        <p:spPr>
          <a:xfrm>
            <a:off x="158990" y="1519918"/>
            <a:ext cx="11721835" cy="1676741"/>
          </a:xfrm>
          <a:prstGeom prst="rect">
            <a:avLst/>
          </a:prstGeom>
          <a:noFill/>
        </p:spPr>
        <p:txBody>
          <a:bodyPr wrap="square">
            <a:spAutoFit/>
          </a:bodyPr>
          <a:lstStyle/>
          <a:p>
            <a:pPr>
              <a:lnSpc>
                <a:spcPct val="200000"/>
              </a:lnSpc>
            </a:pPr>
            <a:r>
              <a:rPr lang="en-US" b="0" i="0" dirty="0">
                <a:solidFill>
                  <a:srgbClr val="0D0D0D"/>
                </a:solidFill>
                <a:effectLst/>
                <a:latin typeface="Söhne"/>
              </a:rPr>
              <a:t>Robots, combined with AI, play a crucial role in search and rescue missions, especially in environments that are dangerous or inaccessible to humans. They can navigate through rubble, identify victims using heat sensors, and assess structures' stability.</a:t>
            </a:r>
            <a:endParaRPr lang="en-CA" dirty="0"/>
          </a:p>
        </p:txBody>
      </p:sp>
      <p:pic>
        <p:nvPicPr>
          <p:cNvPr id="4098" name="Picture 2" descr="How are robots being used in search and rescue operations, and what  advantages do they offer in terms of accessing hazardous or inaccessible  areas? - Quora">
            <a:extLst>
              <a:ext uri="{FF2B5EF4-FFF2-40B4-BE49-F238E27FC236}">
                <a16:creationId xmlns:a16="http://schemas.microsoft.com/office/drawing/2014/main" id="{27CE5650-381F-9DE9-1BDA-BDB3DEEF9E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1335" y="2789764"/>
            <a:ext cx="3549330" cy="33252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0904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1D0F4DF-1404-CEB2-5119-8EADF45BDE41}"/>
              </a:ext>
            </a:extLst>
          </p:cNvPr>
          <p:cNvSpPr txBox="1"/>
          <p:nvPr/>
        </p:nvSpPr>
        <p:spPr>
          <a:xfrm>
            <a:off x="2359055" y="550471"/>
            <a:ext cx="2162262" cy="369332"/>
          </a:xfrm>
          <a:prstGeom prst="rect">
            <a:avLst/>
          </a:prstGeom>
          <a:noFill/>
        </p:spPr>
        <p:txBody>
          <a:bodyPr wrap="square">
            <a:spAutoFit/>
          </a:bodyPr>
          <a:lstStyle/>
          <a:p>
            <a:pPr algn="l"/>
            <a:r>
              <a:rPr lang="en-CA" b="1" i="0" dirty="0">
                <a:solidFill>
                  <a:srgbClr val="0D0D0D"/>
                </a:solidFill>
                <a:effectLst/>
                <a:latin typeface="Söhne"/>
              </a:rPr>
              <a:t>5. Domestic Robots</a:t>
            </a:r>
          </a:p>
        </p:txBody>
      </p:sp>
      <p:sp>
        <p:nvSpPr>
          <p:cNvPr id="9" name="TextBox 8">
            <a:extLst>
              <a:ext uri="{FF2B5EF4-FFF2-40B4-BE49-F238E27FC236}">
                <a16:creationId xmlns:a16="http://schemas.microsoft.com/office/drawing/2014/main" id="{2772EBAA-D5B2-6F4A-6605-DE9A54E1E7BD}"/>
              </a:ext>
            </a:extLst>
          </p:cNvPr>
          <p:cNvSpPr txBox="1"/>
          <p:nvPr/>
        </p:nvSpPr>
        <p:spPr>
          <a:xfrm>
            <a:off x="294167" y="1345306"/>
            <a:ext cx="11585113" cy="1676741"/>
          </a:xfrm>
          <a:prstGeom prst="rect">
            <a:avLst/>
          </a:prstGeom>
          <a:noFill/>
        </p:spPr>
        <p:txBody>
          <a:bodyPr wrap="square">
            <a:spAutoFit/>
          </a:bodyPr>
          <a:lstStyle/>
          <a:p>
            <a:pPr>
              <a:lnSpc>
                <a:spcPct val="200000"/>
              </a:lnSpc>
            </a:pPr>
            <a:r>
              <a:rPr lang="en-US" b="0" i="0" dirty="0">
                <a:solidFill>
                  <a:srgbClr val="0D0D0D"/>
                </a:solidFill>
                <a:effectLst/>
                <a:latin typeface="Söhne"/>
              </a:rPr>
              <a:t>In the domestic sphere, robotic vacuum cleaners and lawn mowers are becoming smarter through AI, learning the layout of homes and gardens to optimize their cleaning paths. Future developments may lead to more complex domestic robots capable of performing a wide range of household tasks.</a:t>
            </a:r>
            <a:endParaRPr lang="en-CA" dirty="0"/>
          </a:p>
        </p:txBody>
      </p:sp>
      <p:pic>
        <p:nvPicPr>
          <p:cNvPr id="5122" name="Picture 2" descr="Are Service Robotics The Future For Home Robots? NAI Group, 55% OFF">
            <a:extLst>
              <a:ext uri="{FF2B5EF4-FFF2-40B4-BE49-F238E27FC236}">
                <a16:creationId xmlns:a16="http://schemas.microsoft.com/office/drawing/2014/main" id="{1B96A285-5D05-CD5D-1D92-B81B52BA9F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3522" y="2870553"/>
            <a:ext cx="4447898" cy="31412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208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E949C0C-304A-4F28-15DE-4810C95C8C4B}"/>
              </a:ext>
            </a:extLst>
          </p:cNvPr>
          <p:cNvSpPr txBox="1"/>
          <p:nvPr/>
        </p:nvSpPr>
        <p:spPr>
          <a:xfrm>
            <a:off x="2359055" y="515627"/>
            <a:ext cx="2690769" cy="369332"/>
          </a:xfrm>
          <a:prstGeom prst="rect">
            <a:avLst/>
          </a:prstGeom>
          <a:noFill/>
        </p:spPr>
        <p:txBody>
          <a:bodyPr wrap="square">
            <a:spAutoFit/>
          </a:bodyPr>
          <a:lstStyle/>
          <a:p>
            <a:pPr algn="l"/>
            <a:r>
              <a:rPr lang="en-CA" b="1" i="0" dirty="0">
                <a:solidFill>
                  <a:srgbClr val="0D0D0D"/>
                </a:solidFill>
                <a:effectLst/>
                <a:latin typeface="Söhne"/>
              </a:rPr>
              <a:t>6. Autonomous Vehicles</a:t>
            </a:r>
          </a:p>
        </p:txBody>
      </p:sp>
      <p:sp>
        <p:nvSpPr>
          <p:cNvPr id="9" name="TextBox 8">
            <a:extLst>
              <a:ext uri="{FF2B5EF4-FFF2-40B4-BE49-F238E27FC236}">
                <a16:creationId xmlns:a16="http://schemas.microsoft.com/office/drawing/2014/main" id="{F7212D8A-AA7B-7542-0831-DE3BAE41BE4A}"/>
              </a:ext>
            </a:extLst>
          </p:cNvPr>
          <p:cNvSpPr txBox="1"/>
          <p:nvPr/>
        </p:nvSpPr>
        <p:spPr>
          <a:xfrm>
            <a:off x="137823" y="1570642"/>
            <a:ext cx="11846168" cy="1676741"/>
          </a:xfrm>
          <a:prstGeom prst="rect">
            <a:avLst/>
          </a:prstGeom>
          <a:noFill/>
        </p:spPr>
        <p:txBody>
          <a:bodyPr wrap="square">
            <a:spAutoFit/>
          </a:bodyPr>
          <a:lstStyle/>
          <a:p>
            <a:pPr>
              <a:lnSpc>
                <a:spcPct val="200000"/>
              </a:lnSpc>
            </a:pPr>
            <a:r>
              <a:rPr lang="en-US" b="0" i="0" dirty="0">
                <a:solidFill>
                  <a:srgbClr val="0D0D0D"/>
                </a:solidFill>
                <a:effectLst/>
                <a:latin typeface="Söhne"/>
              </a:rPr>
              <a:t>Autonomous vehicles, essentially robots on wheels, rely heavily on AI for navigating and making decisions on the road. This integration is crucial for interpreting sensor data, predicting the actions of other road users, and choosing the safest course of action.</a:t>
            </a:r>
            <a:endParaRPr lang="en-CA" dirty="0"/>
          </a:p>
        </p:txBody>
      </p:sp>
      <p:pic>
        <p:nvPicPr>
          <p:cNvPr id="6146" name="Picture 2" descr="Sensors | Free Full-Text | Autonomous Vehicles Enabled by the Integration  of IoT, Edge Intelligence, 5G, and Blockchain">
            <a:extLst>
              <a:ext uri="{FF2B5EF4-FFF2-40B4-BE49-F238E27FC236}">
                <a16:creationId xmlns:a16="http://schemas.microsoft.com/office/drawing/2014/main" id="{BEC53EB4-0F1D-29A5-7318-31DADC6157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2312" y="2694269"/>
            <a:ext cx="4565795" cy="3229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056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390E62E-91B9-A072-6553-D06CC2B613AA}"/>
              </a:ext>
            </a:extLst>
          </p:cNvPr>
          <p:cNvSpPr txBox="1"/>
          <p:nvPr/>
        </p:nvSpPr>
        <p:spPr>
          <a:xfrm>
            <a:off x="2368038" y="550139"/>
            <a:ext cx="2950827" cy="369332"/>
          </a:xfrm>
          <a:prstGeom prst="rect">
            <a:avLst/>
          </a:prstGeom>
          <a:noFill/>
        </p:spPr>
        <p:txBody>
          <a:bodyPr wrap="square">
            <a:spAutoFit/>
          </a:bodyPr>
          <a:lstStyle/>
          <a:p>
            <a:pPr algn="l"/>
            <a:r>
              <a:rPr lang="en-US" b="1" i="0" dirty="0">
                <a:solidFill>
                  <a:srgbClr val="0D0D0D"/>
                </a:solidFill>
                <a:effectLst/>
                <a:latin typeface="Söhne"/>
              </a:rPr>
              <a:t>7. Logistics and Supply Chain</a:t>
            </a:r>
          </a:p>
        </p:txBody>
      </p:sp>
      <p:sp>
        <p:nvSpPr>
          <p:cNvPr id="9" name="TextBox 8">
            <a:extLst>
              <a:ext uri="{FF2B5EF4-FFF2-40B4-BE49-F238E27FC236}">
                <a16:creationId xmlns:a16="http://schemas.microsoft.com/office/drawing/2014/main" id="{7D3B66AB-2DFD-1C5C-5938-D692D353AD91}"/>
              </a:ext>
            </a:extLst>
          </p:cNvPr>
          <p:cNvSpPr txBox="1"/>
          <p:nvPr/>
        </p:nvSpPr>
        <p:spPr>
          <a:xfrm>
            <a:off x="262155" y="1448771"/>
            <a:ext cx="11618669" cy="1676741"/>
          </a:xfrm>
          <a:prstGeom prst="rect">
            <a:avLst/>
          </a:prstGeom>
          <a:noFill/>
        </p:spPr>
        <p:txBody>
          <a:bodyPr wrap="square">
            <a:spAutoFit/>
          </a:bodyPr>
          <a:lstStyle/>
          <a:p>
            <a:pPr>
              <a:lnSpc>
                <a:spcPct val="200000"/>
              </a:lnSpc>
            </a:pPr>
            <a:r>
              <a:rPr lang="en-US" b="0" i="0" dirty="0">
                <a:solidFill>
                  <a:srgbClr val="0D0D0D"/>
                </a:solidFill>
                <a:effectLst/>
                <a:latin typeface="Söhne"/>
              </a:rPr>
              <a:t>AI-powered robots are streamlining logistics and supply chain operations by automating warehousing tasks, such as sorting, packing, and shipping goods. These robots can adapt to changes in inventory levels or demand patterns, improving efficiency and reducing operational costs.</a:t>
            </a:r>
            <a:endParaRPr lang="en-CA" dirty="0"/>
          </a:p>
        </p:txBody>
      </p:sp>
      <p:pic>
        <p:nvPicPr>
          <p:cNvPr id="7170" name="Picture 2" descr="How Robotics in Logistics Helps Improve Supply Chain Efficiency - Fingent">
            <a:extLst>
              <a:ext uri="{FF2B5EF4-FFF2-40B4-BE49-F238E27FC236}">
                <a16:creationId xmlns:a16="http://schemas.microsoft.com/office/drawing/2014/main" id="{B8490590-E7CE-67E7-A2A7-41EFEEFE5E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6901" y="2838715"/>
            <a:ext cx="5315824" cy="2881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040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14352</TotalTime>
  <Words>8727</Words>
  <Application>Microsoft Office PowerPoint</Application>
  <PresentationFormat>Widescreen</PresentationFormat>
  <Paragraphs>987</Paragraphs>
  <Slides>65</Slides>
  <Notes>62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65</vt:i4>
      </vt:variant>
    </vt:vector>
  </HeadingPairs>
  <TitlesOfParts>
    <vt:vector size="76" baseType="lpstr">
      <vt:lpstr>Arial</vt:lpstr>
      <vt:lpstr>Calibri</vt:lpstr>
      <vt:lpstr>Calibri Light</vt:lpstr>
      <vt:lpstr>KaTeX_Main</vt:lpstr>
      <vt:lpstr>KaTeX_Math</vt:lpstr>
      <vt:lpstr>Roboto Light</vt:lpstr>
      <vt:lpstr>Söhne</vt:lpstr>
      <vt:lpstr>Söhne Mono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327</cp:revision>
  <dcterms:created xsi:type="dcterms:W3CDTF">2023-04-29T09:08:23Z</dcterms:created>
  <dcterms:modified xsi:type="dcterms:W3CDTF">2024-03-29T12:36:12Z</dcterms:modified>
</cp:coreProperties>
</file>