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3" r:id="rId5"/>
    <p:sldId id="261" r:id="rId6"/>
    <p:sldId id="262" r:id="rId7"/>
    <p:sldId id="264" r:id="rId8"/>
    <p:sldId id="265" r:id="rId9"/>
    <p:sldId id="299" r:id="rId10"/>
    <p:sldId id="266" r:id="rId11"/>
    <p:sldId id="267" r:id="rId12"/>
    <p:sldId id="268" r:id="rId13"/>
    <p:sldId id="300" r:id="rId14"/>
    <p:sldId id="269" r:id="rId15"/>
    <p:sldId id="270" r:id="rId16"/>
    <p:sldId id="271" r:id="rId17"/>
    <p:sldId id="272" r:id="rId18"/>
    <p:sldId id="273" r:id="rId19"/>
    <p:sldId id="274" r:id="rId20"/>
    <p:sldId id="275" r:id="rId21"/>
    <p:sldId id="276" r:id="rId22"/>
    <p:sldId id="277" r:id="rId23"/>
    <p:sldId id="278" r:id="rId24"/>
    <p:sldId id="301" r:id="rId25"/>
    <p:sldId id="279" r:id="rId26"/>
    <p:sldId id="302" r:id="rId27"/>
    <p:sldId id="304" r:id="rId28"/>
    <p:sldId id="280" r:id="rId29"/>
    <p:sldId id="303" r:id="rId30"/>
    <p:sldId id="281" r:id="rId31"/>
    <p:sldId id="305" r:id="rId32"/>
    <p:sldId id="283" r:id="rId33"/>
    <p:sldId id="282" r:id="rId34"/>
    <p:sldId id="285" r:id="rId35"/>
    <p:sldId id="306" r:id="rId36"/>
    <p:sldId id="28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byjus.com/commerce/what-is-owners-equity/"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byjus.com/commerce/balance-sheet/"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byjus.com/commerce/financial-statements-of-a-company/"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6.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byjus.com/commerce/accounts-from-incomplete-records/"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1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1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hemeOverride" Target="../theme/themeOverride1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byjus.com/commerce/how-to-prepare-trial-balance/"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23439"/>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Principles of Accounting </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400" dirty="0">
                <a:solidFill>
                  <a:srgbClr val="FF9518"/>
                </a:solidFill>
                <a:latin typeface="Tajawal Medium" panose="00000600000000000000" pitchFamily="2" charset="-78"/>
                <a:cs typeface="Tajawal Medium" panose="00000600000000000000" pitchFamily="2" charset="-78"/>
              </a:rPr>
              <a:t>Accounting is the Language of Business </a:t>
            </a:r>
          </a:p>
        </p:txBody>
      </p:sp>
      <p:sp>
        <p:nvSpPr>
          <p:cNvPr id="16" name="TextBox 15"/>
          <p:cNvSpPr txBox="1"/>
          <p:nvPr/>
        </p:nvSpPr>
        <p:spPr>
          <a:xfrm>
            <a:off x="7149702" y="3375237"/>
            <a:ext cx="4815742"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Accounting is the Language of Business </a:t>
            </a:r>
          </a:p>
          <a:p>
            <a:r>
              <a:rPr lang="en-US" sz="2000" dirty="0">
                <a:solidFill>
                  <a:schemeClr val="bg1"/>
                </a:solidFill>
                <a:latin typeface="Tajawal Medium" panose="00000600000000000000" pitchFamily="2" charset="-78"/>
                <a:cs typeface="Tajawal Medium" panose="00000600000000000000" pitchFamily="2" charset="-78"/>
              </a:rPr>
              <a:t> </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2"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23439"/>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Principles of Accounting </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400" dirty="0">
                <a:solidFill>
                  <a:srgbClr val="FF9518"/>
                </a:solidFill>
                <a:latin typeface="Tajawal Medium" panose="00000600000000000000" pitchFamily="2" charset="-78"/>
                <a:cs typeface="Tajawal Medium" panose="00000600000000000000" pitchFamily="2" charset="-78"/>
              </a:rPr>
              <a:t>Accounting is the Language of Business </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42158A1A-43E3-5DEA-916B-813210F0A4F2}"/>
              </a:ext>
            </a:extLst>
          </p:cNvPr>
          <p:cNvSpPr txBox="1"/>
          <p:nvPr/>
        </p:nvSpPr>
        <p:spPr>
          <a:xfrm>
            <a:off x="3931624" y="5539912"/>
            <a:ext cx="5748690"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Accounting is the Language of Business </a:t>
            </a:r>
          </a:p>
          <a:p>
            <a:r>
              <a:rPr lang="en-US" sz="2400" dirty="0">
                <a:solidFill>
                  <a:schemeClr val="bg1"/>
                </a:solidFill>
                <a:latin typeface="Tajawal Medium" panose="00000600000000000000" pitchFamily="2" charset="-78"/>
                <a:cs typeface="Tajawal Medium" panose="00000600000000000000" pitchFamily="2" charset="-78"/>
              </a:rPr>
              <a:t> </a:t>
            </a:r>
            <a:endParaRPr lang="en-US" sz="24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9" name="TextBox 18">
            <a:extLst>
              <a:ext uri="{FF2B5EF4-FFF2-40B4-BE49-F238E27FC236}">
                <a16:creationId xmlns:a16="http://schemas.microsoft.com/office/drawing/2014/main" id="{B4152425-BEA7-A85A-24AF-E9BEE58D2F9F}"/>
              </a:ext>
            </a:extLst>
          </p:cNvPr>
          <p:cNvSpPr txBox="1"/>
          <p:nvPr/>
        </p:nvSpPr>
        <p:spPr>
          <a:xfrm>
            <a:off x="2507818" y="2844225"/>
            <a:ext cx="4948947" cy="584775"/>
          </a:xfrm>
          <a:prstGeom prst="rect">
            <a:avLst/>
          </a:prstGeom>
          <a:noFill/>
        </p:spPr>
        <p:txBody>
          <a:bodyPr wrap="square">
            <a:spAutoFit/>
          </a:bodyPr>
          <a:lstStyle/>
          <a:p>
            <a:pPr algn="l"/>
            <a:r>
              <a:rPr lang="en-US" sz="3200" b="1" i="0" dirty="0">
                <a:solidFill>
                  <a:srgbClr val="813588"/>
                </a:solidFill>
                <a:effectLst/>
                <a:latin typeface="Roboto" panose="02000000000000000000" pitchFamily="2" charset="0"/>
              </a:rPr>
              <a:t>Definition of Accounting</a:t>
            </a:r>
            <a:endParaRPr lang="en-US" sz="3200" b="1" dirty="0"/>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B564F262-70EF-D852-9F3F-05BEE00A3993}"/>
              </a:ext>
            </a:extLst>
          </p:cNvPr>
          <p:cNvSpPr txBox="1"/>
          <p:nvPr/>
        </p:nvSpPr>
        <p:spPr>
          <a:xfrm>
            <a:off x="365101" y="1712929"/>
            <a:ext cx="9443070" cy="3416320"/>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Definition of Accounting</a:t>
            </a:r>
          </a:p>
          <a:p>
            <a:pPr algn="l"/>
            <a:r>
              <a:rPr lang="en-US" b="0" i="0" dirty="0">
                <a:solidFill>
                  <a:srgbClr val="333333"/>
                </a:solidFill>
                <a:effectLst/>
                <a:latin typeface="Roboto" panose="02000000000000000000" pitchFamily="2" charset="0"/>
              </a:rPr>
              <a:t>Accounting can be defined as a process of reporting, recording, interpreting and summarizing economic data. </a:t>
            </a:r>
          </a:p>
          <a:p>
            <a:pPr algn="l"/>
            <a:r>
              <a:rPr lang="en-US" b="0" i="0" dirty="0">
                <a:solidFill>
                  <a:srgbClr val="333333"/>
                </a:solidFill>
                <a:effectLst/>
                <a:latin typeface="Roboto" panose="02000000000000000000" pitchFamily="2" charset="0"/>
              </a:rPr>
              <a:t>The introduction of accounting helps the decision-makers of a company to make effective choices, by providing information on the financial status of the business.</a:t>
            </a:r>
          </a:p>
          <a:p>
            <a:pPr algn="l"/>
            <a:r>
              <a:rPr lang="en-US" b="0" i="0" dirty="0">
                <a:solidFill>
                  <a:srgbClr val="333333"/>
                </a:solidFill>
                <a:effectLst/>
                <a:latin typeface="Roboto" panose="02000000000000000000" pitchFamily="2" charset="0"/>
              </a:rPr>
              <a:t>The American Institute of Certified Public Accountants (AICPA) had defined accounting as the “art of recording, classifying, and summarizing in a significant manner and in terms of money, transactions and events which are, in part at least, of financial character, and interpreting the results thereof”.</a:t>
            </a:r>
          </a:p>
          <a:p>
            <a:pPr algn="l"/>
            <a:r>
              <a:rPr lang="en-US" b="0" i="0" dirty="0">
                <a:solidFill>
                  <a:srgbClr val="333333"/>
                </a:solidFill>
                <a:effectLst/>
                <a:latin typeface="Roboto" panose="02000000000000000000" pitchFamily="2" charset="0"/>
              </a:rPr>
              <a:t>Today, accounting is used by everyone and a good understanding of it is beneficial to all. </a:t>
            </a:r>
          </a:p>
          <a:p>
            <a:pPr algn="l"/>
            <a:r>
              <a:rPr lang="en-US" b="0" i="0" dirty="0">
                <a:solidFill>
                  <a:srgbClr val="333333"/>
                </a:solidFill>
                <a:effectLst/>
                <a:latin typeface="Roboto" panose="02000000000000000000" pitchFamily="2" charset="0"/>
              </a:rPr>
              <a:t>Accountancy act as a language of finance. To understand accounting efficiently, it is important to understand the aspects of accounting</a:t>
            </a:r>
          </a:p>
        </p:txBody>
      </p:sp>
    </p:spTree>
    <p:extLst>
      <p:ext uri="{BB962C8B-B14F-4D97-AF65-F5344CB8AC3E}">
        <p14:creationId xmlns:p14="http://schemas.microsoft.com/office/powerpoint/2010/main" val="1939981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95B0D538-0661-E288-A7D5-66839427831C}"/>
              </a:ext>
            </a:extLst>
          </p:cNvPr>
          <p:cNvSpPr txBox="1"/>
          <p:nvPr/>
        </p:nvSpPr>
        <p:spPr>
          <a:xfrm>
            <a:off x="651740" y="1735962"/>
            <a:ext cx="8188257" cy="3416320"/>
          </a:xfrm>
          <a:prstGeom prst="rect">
            <a:avLst/>
          </a:prstGeom>
          <a:noFill/>
        </p:spPr>
        <p:txBody>
          <a:bodyPr wrap="square">
            <a:spAutoFit/>
          </a:bodyPr>
          <a:lstStyle/>
          <a:p>
            <a:pPr algn="l">
              <a:buFont typeface="Arial" panose="020B0604020202020204" pitchFamily="34" charset="0"/>
              <a:buChar char="•"/>
            </a:pPr>
            <a:r>
              <a:rPr lang="en-US" b="1" i="0" dirty="0">
                <a:solidFill>
                  <a:srgbClr val="333333"/>
                </a:solidFill>
                <a:effectLst/>
                <a:latin typeface="Roboto" panose="02000000000000000000" pitchFamily="2" charset="0"/>
              </a:rPr>
              <a:t>Economic Events-</a:t>
            </a:r>
            <a:r>
              <a:rPr lang="en-US" b="0" i="0" dirty="0">
                <a:solidFill>
                  <a:srgbClr val="333333"/>
                </a:solidFill>
                <a:effectLst/>
                <a:latin typeface="Roboto" panose="02000000000000000000" pitchFamily="2" charset="0"/>
              </a:rPr>
              <a:t> It is a consequence of a company has to undergo when the number of monetary transactions is involved. Such as purchasing new machinery, transportation, machine installation on-site, etc.</a:t>
            </a:r>
          </a:p>
          <a:p>
            <a:pPr algn="l">
              <a:buFont typeface="Arial" panose="020B0604020202020204" pitchFamily="34" charset="0"/>
              <a:buChar char="•"/>
            </a:pPr>
            <a:r>
              <a:rPr lang="en-US" b="1" i="0" dirty="0">
                <a:solidFill>
                  <a:srgbClr val="333333"/>
                </a:solidFill>
                <a:effectLst/>
                <a:latin typeface="Roboto" panose="02000000000000000000" pitchFamily="2" charset="0"/>
              </a:rPr>
              <a:t>Identification, Measurement, Recording, and Communication-</a:t>
            </a:r>
            <a:r>
              <a:rPr lang="en-US" b="0" i="0" dirty="0">
                <a:solidFill>
                  <a:srgbClr val="333333"/>
                </a:solidFill>
                <a:effectLst/>
                <a:latin typeface="Roboto" panose="02000000000000000000" pitchFamily="2" charset="0"/>
              </a:rPr>
              <a:t> The accounting system should be outlined in such a way that the right data is identified, measured, recorded and communicated to the right individual and at the right time.</a:t>
            </a:r>
          </a:p>
          <a:p>
            <a:pPr algn="l">
              <a:buFont typeface="Arial" panose="020B0604020202020204" pitchFamily="34" charset="0"/>
              <a:buChar char="•"/>
            </a:pPr>
            <a:r>
              <a:rPr lang="en-US" b="1" i="0" dirty="0">
                <a:solidFill>
                  <a:srgbClr val="333333"/>
                </a:solidFill>
                <a:effectLst/>
                <a:latin typeface="Roboto" panose="02000000000000000000" pitchFamily="2" charset="0"/>
              </a:rPr>
              <a:t>Organization-</a:t>
            </a:r>
            <a:r>
              <a:rPr lang="en-US" b="0" i="0" dirty="0">
                <a:solidFill>
                  <a:srgbClr val="333333"/>
                </a:solidFill>
                <a:effectLst/>
                <a:latin typeface="Roboto" panose="02000000000000000000" pitchFamily="2" charset="0"/>
              </a:rPr>
              <a:t>In refers to the size of activities and level of a business operation.</a:t>
            </a:r>
          </a:p>
          <a:p>
            <a:pPr algn="l">
              <a:buFont typeface="Arial" panose="020B0604020202020204" pitchFamily="34" charset="0"/>
              <a:buChar char="•"/>
            </a:pPr>
            <a:r>
              <a:rPr lang="en-US" b="1" i="0" dirty="0">
                <a:solidFill>
                  <a:srgbClr val="333333"/>
                </a:solidFill>
                <a:effectLst/>
                <a:latin typeface="Roboto" panose="02000000000000000000" pitchFamily="2" charset="0"/>
              </a:rPr>
              <a:t>Interested Users of Information-</a:t>
            </a:r>
            <a:r>
              <a:rPr lang="en-US" b="0" i="0" dirty="0">
                <a:solidFill>
                  <a:srgbClr val="333333"/>
                </a:solidFill>
                <a:effectLst/>
                <a:latin typeface="Roboto" panose="02000000000000000000" pitchFamily="2" charset="0"/>
              </a:rPr>
              <a:t> It is about communicating important financial information to the customers, according to which they will make the correct decision.</a:t>
            </a:r>
          </a:p>
        </p:txBody>
      </p:sp>
    </p:spTree>
    <p:extLst>
      <p:ext uri="{BB962C8B-B14F-4D97-AF65-F5344CB8AC3E}">
        <p14:creationId xmlns:p14="http://schemas.microsoft.com/office/powerpoint/2010/main" val="2548550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id="{A8A23892-8297-D887-A91B-E528AE789A8C}"/>
              </a:ext>
            </a:extLst>
          </p:cNvPr>
          <p:cNvSpPr txBox="1"/>
          <p:nvPr/>
        </p:nvSpPr>
        <p:spPr>
          <a:xfrm>
            <a:off x="2064696" y="2774759"/>
            <a:ext cx="6230566" cy="1569660"/>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Fundamentals of Accounting</a:t>
            </a:r>
          </a:p>
          <a:p>
            <a:br>
              <a:rPr lang="en-US" dirty="0"/>
            </a:br>
            <a:endParaRPr lang="en-US" dirty="0"/>
          </a:p>
        </p:txBody>
      </p:sp>
    </p:spTree>
    <p:extLst>
      <p:ext uri="{BB962C8B-B14F-4D97-AF65-F5344CB8AC3E}">
        <p14:creationId xmlns:p14="http://schemas.microsoft.com/office/powerpoint/2010/main" val="4242571096"/>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7F3E4A9D-15A1-DDF0-4FA8-35D85713786D}"/>
              </a:ext>
            </a:extLst>
          </p:cNvPr>
          <p:cNvSpPr txBox="1"/>
          <p:nvPr/>
        </p:nvSpPr>
        <p:spPr>
          <a:xfrm>
            <a:off x="1410039" y="1398401"/>
            <a:ext cx="8531880" cy="4247317"/>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Fundamentals of Accounting</a:t>
            </a:r>
          </a:p>
          <a:p>
            <a:pPr algn="l">
              <a:buFont typeface="Arial" panose="020B0604020202020204" pitchFamily="34" charset="0"/>
              <a:buChar char="•"/>
            </a:pPr>
            <a:r>
              <a:rPr lang="en-US" b="1" i="0" dirty="0">
                <a:solidFill>
                  <a:srgbClr val="333333"/>
                </a:solidFill>
                <a:effectLst/>
                <a:latin typeface="Roboto" panose="02000000000000000000" pitchFamily="2" charset="0"/>
              </a:rPr>
              <a:t>Assets-</a:t>
            </a:r>
            <a:r>
              <a:rPr lang="en-US" b="0" i="0" dirty="0">
                <a:solidFill>
                  <a:srgbClr val="333333"/>
                </a:solidFill>
                <a:effectLst/>
                <a:latin typeface="Roboto" panose="02000000000000000000" pitchFamily="2" charset="0"/>
              </a:rPr>
              <a:t> The economic value of an item which is possessed by the enterprise is referred to as Assets. To put it in other words, assets are those items that can be transformed into cash or that generates income for the enterprise shortly. It is useful in paying any expenses of the business entity or debt.</a:t>
            </a:r>
          </a:p>
          <a:p>
            <a:pPr algn="l">
              <a:buFont typeface="Arial" panose="020B0604020202020204" pitchFamily="34" charset="0"/>
              <a:buChar char="•"/>
            </a:pPr>
            <a:r>
              <a:rPr lang="en-US" b="1" i="0" dirty="0">
                <a:solidFill>
                  <a:srgbClr val="333333"/>
                </a:solidFill>
                <a:effectLst/>
                <a:latin typeface="Roboto" panose="02000000000000000000" pitchFamily="2" charset="0"/>
              </a:rPr>
              <a:t>Liabilities- </a:t>
            </a:r>
            <a:r>
              <a:rPr lang="en-US" b="0" i="0" dirty="0">
                <a:solidFill>
                  <a:srgbClr val="333333"/>
                </a:solidFill>
                <a:effectLst/>
                <a:latin typeface="Roboto" panose="02000000000000000000" pitchFamily="2" charset="0"/>
              </a:rPr>
              <a:t>The economic value of an obligation or debt that is payable by the enterprise to other establishment or individual is referred to as liability. To put it in other words, liabilities are the obligations that are rising out of previous transactions, which is payable by the enterprise, through the assets possessed by the enterprise.</a:t>
            </a:r>
          </a:p>
          <a:p>
            <a:pPr algn="l">
              <a:buFont typeface="Arial" panose="020B0604020202020204" pitchFamily="34" charset="0"/>
              <a:buChar char="•"/>
            </a:pPr>
            <a:r>
              <a:rPr lang="en-US" b="1" i="0" dirty="0">
                <a:solidFill>
                  <a:srgbClr val="333333"/>
                </a:solidFill>
                <a:effectLst/>
                <a:latin typeface="Roboto" panose="02000000000000000000" pitchFamily="2" charset="0"/>
              </a:rPr>
              <a:t>Owner’s Equity- </a:t>
            </a:r>
            <a:r>
              <a:rPr lang="en-US" b="0" i="0" u="none" strike="noStrike" dirty="0">
                <a:solidFill>
                  <a:srgbClr val="73AD21"/>
                </a:solidFill>
                <a:effectLst/>
                <a:latin typeface="Roboto" panose="02000000000000000000" pitchFamily="2" charset="0"/>
                <a:hlinkClick r:id="rId7"/>
              </a:rPr>
              <a:t>Owner’s equity</a:t>
            </a:r>
            <a:r>
              <a:rPr lang="en-US" b="0" i="0" dirty="0">
                <a:solidFill>
                  <a:srgbClr val="333333"/>
                </a:solidFill>
                <a:effectLst/>
                <a:latin typeface="Roboto" panose="02000000000000000000" pitchFamily="2" charset="0"/>
              </a:rPr>
              <a:t> is one of the 3 vital segments of a sole proprietorship’s balance sheet and one of the main aspects of the accounting equation: Assets = Liabilities + Owner’s Equity. It depicts the owner’s investment in the trade minus the owner’s withdrawal from the trade + the net income since the business concern commenced.</a:t>
            </a:r>
          </a:p>
        </p:txBody>
      </p:sp>
    </p:spTree>
    <p:extLst>
      <p:ext uri="{BB962C8B-B14F-4D97-AF65-F5344CB8AC3E}">
        <p14:creationId xmlns:p14="http://schemas.microsoft.com/office/powerpoint/2010/main" val="11012354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id="{2334562D-47DA-513B-EEB8-96A6CD892FF4}"/>
              </a:ext>
            </a:extLst>
          </p:cNvPr>
          <p:cNvSpPr txBox="1"/>
          <p:nvPr/>
        </p:nvSpPr>
        <p:spPr>
          <a:xfrm>
            <a:off x="2998551" y="2967335"/>
            <a:ext cx="6230566" cy="923330"/>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Objectives of Accounting</a:t>
            </a:r>
          </a:p>
          <a:p>
            <a:br>
              <a:rPr lang="en-US" dirty="0"/>
            </a:br>
            <a:endParaRPr lang="en-US" dirty="0"/>
          </a:p>
        </p:txBody>
      </p:sp>
    </p:spTree>
    <p:extLst>
      <p:ext uri="{BB962C8B-B14F-4D97-AF65-F5344CB8AC3E}">
        <p14:creationId xmlns:p14="http://schemas.microsoft.com/office/powerpoint/2010/main" val="1643276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129980-F536-1373-81C3-F814401A1CCB}"/>
              </a:ext>
            </a:extLst>
          </p:cNvPr>
          <p:cNvSpPr txBox="1"/>
          <p:nvPr/>
        </p:nvSpPr>
        <p:spPr>
          <a:xfrm>
            <a:off x="1309903" y="1524573"/>
            <a:ext cx="8524065" cy="3416320"/>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Objectives of Accounting</a:t>
            </a:r>
          </a:p>
          <a:p>
            <a:pPr algn="l"/>
            <a:r>
              <a:rPr lang="en-US" b="0" i="0" dirty="0">
                <a:solidFill>
                  <a:srgbClr val="333333"/>
                </a:solidFill>
                <a:effectLst/>
                <a:latin typeface="Roboto" panose="02000000000000000000" pitchFamily="2" charset="0"/>
              </a:rPr>
              <a:t>The main objectives of accounting are:</a:t>
            </a:r>
          </a:p>
          <a:p>
            <a:pPr algn="l"/>
            <a:r>
              <a:rPr lang="en-US" b="1" i="0" dirty="0">
                <a:solidFill>
                  <a:srgbClr val="333333"/>
                </a:solidFill>
                <a:effectLst/>
                <a:latin typeface="Roboto" panose="02000000000000000000" pitchFamily="2" charset="0"/>
              </a:rPr>
              <a:t>To maintain a systematic record of business transactions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Accounting is used to maintain a systematic record of all the financial transactions in a book of accounts.</a:t>
            </a:r>
          </a:p>
          <a:p>
            <a:pPr algn="l">
              <a:buFont typeface="Arial" panose="020B0604020202020204" pitchFamily="34" charset="0"/>
              <a:buChar char="•"/>
            </a:pPr>
            <a:r>
              <a:rPr lang="en-US" b="0" i="0" dirty="0">
                <a:solidFill>
                  <a:srgbClr val="333333"/>
                </a:solidFill>
                <a:effectLst/>
                <a:latin typeface="Roboto" panose="02000000000000000000" pitchFamily="2" charset="0"/>
              </a:rPr>
              <a:t>For this, all the transactions are recorded in chronological order in Journal and then posted to principle book i.e. Ledger.</a:t>
            </a:r>
          </a:p>
          <a:p>
            <a:pPr algn="l"/>
            <a:r>
              <a:rPr lang="en-US" b="1" i="0" dirty="0">
                <a:solidFill>
                  <a:srgbClr val="333333"/>
                </a:solidFill>
                <a:effectLst/>
                <a:latin typeface="Roboto" panose="02000000000000000000" pitchFamily="2" charset="0"/>
              </a:rPr>
              <a:t>To ascertain profit and loss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Every businessman is keen to know the net results of business operations periodically.</a:t>
            </a:r>
          </a:p>
          <a:p>
            <a:pPr algn="l">
              <a:buFont typeface="Arial" panose="020B0604020202020204" pitchFamily="34" charset="0"/>
              <a:buChar char="•"/>
            </a:pPr>
            <a:r>
              <a:rPr lang="en-US" b="0" i="0" dirty="0">
                <a:solidFill>
                  <a:srgbClr val="333333"/>
                </a:solidFill>
                <a:effectLst/>
                <a:latin typeface="Roboto" panose="02000000000000000000" pitchFamily="2" charset="0"/>
              </a:rPr>
              <a:t>To check whether the business has earned profits or incurred losses, we prepare a “Profit &amp; Loss Account”.</a:t>
            </a:r>
          </a:p>
        </p:txBody>
      </p:sp>
    </p:spTree>
    <p:extLst>
      <p:ext uri="{BB962C8B-B14F-4D97-AF65-F5344CB8AC3E}">
        <p14:creationId xmlns:p14="http://schemas.microsoft.com/office/powerpoint/2010/main" val="30228658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129980-F536-1373-81C3-F814401A1CCB}"/>
              </a:ext>
            </a:extLst>
          </p:cNvPr>
          <p:cNvSpPr txBox="1"/>
          <p:nvPr/>
        </p:nvSpPr>
        <p:spPr>
          <a:xfrm>
            <a:off x="1471308" y="1538661"/>
            <a:ext cx="8013160" cy="3970318"/>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Objectives of Accounting</a:t>
            </a:r>
          </a:p>
          <a:p>
            <a:pPr algn="l"/>
            <a:r>
              <a:rPr lang="en-US" b="0" i="0" dirty="0">
                <a:solidFill>
                  <a:srgbClr val="333333"/>
                </a:solidFill>
                <a:effectLst/>
                <a:latin typeface="Roboto" panose="02000000000000000000" pitchFamily="2" charset="0"/>
              </a:rPr>
              <a:t>The main objectives of accounting are:</a:t>
            </a:r>
          </a:p>
          <a:p>
            <a:pPr algn="l"/>
            <a:r>
              <a:rPr lang="en-US" b="1" i="0" dirty="0">
                <a:solidFill>
                  <a:srgbClr val="333333"/>
                </a:solidFill>
                <a:effectLst/>
                <a:latin typeface="Roboto" panose="02000000000000000000" pitchFamily="2" charset="0"/>
              </a:rPr>
              <a:t>To determine the financial position</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Another important objective is to determine the financial position of the business to check the value of assets and liabilities.</a:t>
            </a:r>
          </a:p>
          <a:p>
            <a:pPr algn="l">
              <a:buFont typeface="Arial" panose="020B0604020202020204" pitchFamily="34" charset="0"/>
              <a:buChar char="•"/>
            </a:pPr>
            <a:r>
              <a:rPr lang="en-US" b="0" i="0" dirty="0">
                <a:solidFill>
                  <a:srgbClr val="333333"/>
                </a:solidFill>
                <a:effectLst/>
                <a:latin typeface="Roboto" panose="02000000000000000000" pitchFamily="2" charset="0"/>
              </a:rPr>
              <a:t>For this purpose, we prepare a “Balance Sheet”.</a:t>
            </a:r>
          </a:p>
          <a:p>
            <a:pPr algn="l"/>
            <a:r>
              <a:rPr lang="en-US" b="1" i="0" dirty="0">
                <a:solidFill>
                  <a:srgbClr val="333333"/>
                </a:solidFill>
                <a:effectLst/>
                <a:latin typeface="Roboto" panose="02000000000000000000" pitchFamily="2" charset="0"/>
              </a:rPr>
              <a:t>To provide information to various users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Providing information to the various interested parties or stakeholders is one of the most important objectives of accounting.</a:t>
            </a:r>
          </a:p>
          <a:p>
            <a:pPr algn="l">
              <a:buFont typeface="Arial" panose="020B0604020202020204" pitchFamily="34" charset="0"/>
              <a:buChar char="•"/>
            </a:pPr>
            <a:r>
              <a:rPr lang="en-US" b="0" i="0" dirty="0">
                <a:solidFill>
                  <a:srgbClr val="333333"/>
                </a:solidFill>
                <a:effectLst/>
                <a:latin typeface="Roboto" panose="02000000000000000000" pitchFamily="2" charset="0"/>
              </a:rPr>
              <a:t>It helps them in making good financial decisions.</a:t>
            </a:r>
          </a:p>
          <a:p>
            <a:pPr algn="l"/>
            <a:r>
              <a:rPr lang="en-US" b="1" i="0" dirty="0">
                <a:solidFill>
                  <a:srgbClr val="333333"/>
                </a:solidFill>
                <a:effectLst/>
                <a:latin typeface="Roboto" panose="02000000000000000000" pitchFamily="2" charset="0"/>
              </a:rPr>
              <a:t>To assist the management</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By </a:t>
            </a:r>
            <a:r>
              <a:rPr lang="en-US" b="0" i="0" dirty="0" err="1">
                <a:solidFill>
                  <a:srgbClr val="333333"/>
                </a:solidFill>
                <a:effectLst/>
                <a:latin typeface="Roboto" panose="02000000000000000000" pitchFamily="2" charset="0"/>
              </a:rPr>
              <a:t>analysing</a:t>
            </a:r>
            <a:r>
              <a:rPr lang="en-US" b="0" i="0" dirty="0">
                <a:solidFill>
                  <a:srgbClr val="333333"/>
                </a:solidFill>
                <a:effectLst/>
                <a:latin typeface="Roboto" panose="02000000000000000000" pitchFamily="2" charset="0"/>
              </a:rPr>
              <a:t> financial data and providing interpretations in the form of reports, accounting assists management in handling business operations effectively.</a:t>
            </a:r>
          </a:p>
        </p:txBody>
      </p:sp>
    </p:spTree>
    <p:extLst>
      <p:ext uri="{BB962C8B-B14F-4D97-AF65-F5344CB8AC3E}">
        <p14:creationId xmlns:p14="http://schemas.microsoft.com/office/powerpoint/2010/main" val="567213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1B570231-F7C8-1660-5FAE-3D463793B754}"/>
              </a:ext>
            </a:extLst>
          </p:cNvPr>
          <p:cNvSpPr txBox="1"/>
          <p:nvPr/>
        </p:nvSpPr>
        <p:spPr>
          <a:xfrm>
            <a:off x="2202268" y="2930249"/>
            <a:ext cx="6230566" cy="1569660"/>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Characteristics of Accounting:</a:t>
            </a:r>
          </a:p>
          <a:p>
            <a:br>
              <a:rPr lang="en-US" dirty="0"/>
            </a:br>
            <a:endParaRPr lang="en-US" dirty="0"/>
          </a:p>
        </p:txBody>
      </p:sp>
    </p:spTree>
    <p:extLst>
      <p:ext uri="{BB962C8B-B14F-4D97-AF65-F5344CB8AC3E}">
        <p14:creationId xmlns:p14="http://schemas.microsoft.com/office/powerpoint/2010/main" val="2962614311"/>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E659705C-10A0-B9DA-62C8-0D864A4A9614}"/>
              </a:ext>
            </a:extLst>
          </p:cNvPr>
          <p:cNvSpPr txBox="1"/>
          <p:nvPr/>
        </p:nvSpPr>
        <p:spPr>
          <a:xfrm>
            <a:off x="1262951" y="1443841"/>
            <a:ext cx="8123095" cy="3693319"/>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Characteristics of Accounting:</a:t>
            </a:r>
          </a:p>
          <a:p>
            <a:pPr algn="l"/>
            <a:r>
              <a:rPr lang="en-US" b="0" i="0" dirty="0">
                <a:solidFill>
                  <a:srgbClr val="333333"/>
                </a:solidFill>
                <a:effectLst/>
                <a:latin typeface="Roboto" panose="02000000000000000000" pitchFamily="2" charset="0"/>
              </a:rPr>
              <a:t>The following attributes or characteristics can be drawn from the definition of Accounting:</a:t>
            </a:r>
          </a:p>
          <a:p>
            <a:pPr algn="l"/>
            <a:r>
              <a:rPr lang="en-US" b="1" i="0" dirty="0">
                <a:solidFill>
                  <a:srgbClr val="333333"/>
                </a:solidFill>
                <a:effectLst/>
                <a:latin typeface="Roboto" panose="02000000000000000000" pitchFamily="2" charset="0"/>
              </a:rPr>
              <a:t>(1) Identifying financial transactions and events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Accounting records only those transactions and events which are of financial nature.</a:t>
            </a:r>
          </a:p>
          <a:p>
            <a:pPr algn="l">
              <a:buFont typeface="Arial" panose="020B0604020202020204" pitchFamily="34" charset="0"/>
              <a:buChar char="•"/>
            </a:pPr>
            <a:r>
              <a:rPr lang="en-US" b="0" i="0" dirty="0">
                <a:solidFill>
                  <a:srgbClr val="333333"/>
                </a:solidFill>
                <a:effectLst/>
                <a:latin typeface="Roboto" panose="02000000000000000000" pitchFamily="2" charset="0"/>
              </a:rPr>
              <a:t>So, first of all, such transactions and events are identified.</a:t>
            </a:r>
          </a:p>
          <a:p>
            <a:pPr algn="l"/>
            <a:r>
              <a:rPr lang="en-US" b="1" i="0" dirty="0">
                <a:solidFill>
                  <a:srgbClr val="333333"/>
                </a:solidFill>
                <a:effectLst/>
                <a:latin typeface="Roboto" panose="02000000000000000000" pitchFamily="2" charset="0"/>
              </a:rPr>
              <a:t>(2) Measuring the transactions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Accounting measures the transactions and events in terms of money which are considered as a common unit.</a:t>
            </a:r>
          </a:p>
          <a:p>
            <a:pPr algn="l"/>
            <a:r>
              <a:rPr lang="en-US" b="1" i="0" dirty="0">
                <a:solidFill>
                  <a:srgbClr val="333333"/>
                </a:solidFill>
                <a:effectLst/>
                <a:latin typeface="Roboto" panose="02000000000000000000" pitchFamily="2" charset="0"/>
              </a:rPr>
              <a:t>(3) Recording of transactions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Accounting involves recording the financial transactions inappropriate book of accounts such as Journal or Subsidiary Books.</a:t>
            </a:r>
          </a:p>
        </p:txBody>
      </p:sp>
    </p:spTree>
    <p:extLst>
      <p:ext uri="{BB962C8B-B14F-4D97-AF65-F5344CB8AC3E}">
        <p14:creationId xmlns:p14="http://schemas.microsoft.com/office/powerpoint/2010/main" val="42158309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E659705C-10A0-B9DA-62C8-0D864A4A9614}"/>
              </a:ext>
            </a:extLst>
          </p:cNvPr>
          <p:cNvSpPr txBox="1"/>
          <p:nvPr/>
        </p:nvSpPr>
        <p:spPr>
          <a:xfrm>
            <a:off x="1793483" y="1237896"/>
            <a:ext cx="8848577" cy="4801314"/>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Characteristics of Accounting:</a:t>
            </a:r>
          </a:p>
          <a:p>
            <a:pPr algn="l"/>
            <a:r>
              <a:rPr lang="en-US" b="0" i="0" dirty="0">
                <a:solidFill>
                  <a:srgbClr val="333333"/>
                </a:solidFill>
                <a:effectLst/>
                <a:latin typeface="Roboto" panose="02000000000000000000" pitchFamily="2" charset="0"/>
              </a:rPr>
              <a:t>The following attributes or characteristics can be drawn</a:t>
            </a:r>
          </a:p>
          <a:p>
            <a:pPr algn="l"/>
            <a:r>
              <a:rPr lang="en-US" b="0" i="0" dirty="0">
                <a:solidFill>
                  <a:srgbClr val="333333"/>
                </a:solidFill>
                <a:effectLst/>
                <a:latin typeface="Roboto" panose="02000000000000000000" pitchFamily="2" charset="0"/>
              </a:rPr>
              <a:t> </a:t>
            </a:r>
            <a:r>
              <a:rPr lang="en-US" b="1" i="0" dirty="0">
                <a:solidFill>
                  <a:srgbClr val="333333"/>
                </a:solidFill>
                <a:effectLst/>
                <a:latin typeface="Roboto" panose="02000000000000000000" pitchFamily="2" charset="0"/>
              </a:rPr>
              <a:t>(4) Classifying the transactions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Transactions recorded in the books of original entry – Journal or Subsidiary books are classified and grouped according to nature and posted in separate accounts known as ‘Ledger Accounts’.</a:t>
            </a:r>
          </a:p>
          <a:p>
            <a:pPr algn="l"/>
            <a:r>
              <a:rPr lang="en-US" b="1" i="0" dirty="0">
                <a:solidFill>
                  <a:srgbClr val="333333"/>
                </a:solidFill>
                <a:effectLst/>
                <a:latin typeface="Roboto" panose="02000000000000000000" pitchFamily="2" charset="0"/>
              </a:rPr>
              <a:t>(5) </a:t>
            </a:r>
            <a:r>
              <a:rPr lang="en-US" b="1" i="0" dirty="0" err="1">
                <a:solidFill>
                  <a:srgbClr val="333333"/>
                </a:solidFill>
                <a:effectLst/>
                <a:latin typeface="Roboto" panose="02000000000000000000" pitchFamily="2" charset="0"/>
              </a:rPr>
              <a:t>Summarising</a:t>
            </a:r>
            <a:r>
              <a:rPr lang="en-US" b="1" i="0" dirty="0">
                <a:solidFill>
                  <a:srgbClr val="333333"/>
                </a:solidFill>
                <a:effectLst/>
                <a:latin typeface="Roboto" panose="02000000000000000000" pitchFamily="2" charset="0"/>
              </a:rPr>
              <a:t> the transactions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It involves presenting the classified data in a manner and in the form of statements, which are understandable by the users.</a:t>
            </a:r>
          </a:p>
          <a:p>
            <a:pPr algn="l">
              <a:buFont typeface="Arial" panose="020B0604020202020204" pitchFamily="34" charset="0"/>
              <a:buChar char="•"/>
            </a:pPr>
            <a:r>
              <a:rPr lang="en-US" b="0" i="0" dirty="0">
                <a:solidFill>
                  <a:srgbClr val="333333"/>
                </a:solidFill>
                <a:effectLst/>
                <a:latin typeface="Roboto" panose="02000000000000000000" pitchFamily="2" charset="0"/>
              </a:rPr>
              <a:t>It includes Trial balance, Trading Account, Profit and Loss Account and </a:t>
            </a:r>
            <a:r>
              <a:rPr lang="en-US" b="0" i="0" u="none" strike="noStrike" dirty="0">
                <a:solidFill>
                  <a:srgbClr val="73AD21"/>
                </a:solidFill>
                <a:effectLst/>
                <a:latin typeface="Roboto" panose="02000000000000000000" pitchFamily="2" charset="0"/>
                <a:hlinkClick r:id="rId7"/>
              </a:rPr>
              <a:t>Balance Sheet</a:t>
            </a:r>
            <a:r>
              <a:rPr lang="en-US" b="0" i="0" dirty="0">
                <a:solidFill>
                  <a:srgbClr val="333333"/>
                </a:solidFill>
                <a:effectLst/>
                <a:latin typeface="Roboto" panose="02000000000000000000" pitchFamily="2" charset="0"/>
              </a:rPr>
              <a:t>.</a:t>
            </a:r>
          </a:p>
          <a:p>
            <a:pPr algn="l"/>
            <a:r>
              <a:rPr lang="en-US" b="1" i="0" dirty="0">
                <a:solidFill>
                  <a:srgbClr val="333333"/>
                </a:solidFill>
                <a:effectLst/>
                <a:latin typeface="Roboto" panose="02000000000000000000" pitchFamily="2" charset="0"/>
              </a:rPr>
              <a:t>(6) </a:t>
            </a:r>
            <a:r>
              <a:rPr lang="en-US" b="1" i="0" dirty="0" err="1">
                <a:solidFill>
                  <a:srgbClr val="333333"/>
                </a:solidFill>
                <a:effectLst/>
                <a:latin typeface="Roboto" panose="02000000000000000000" pitchFamily="2" charset="0"/>
              </a:rPr>
              <a:t>Analysing</a:t>
            </a:r>
            <a:r>
              <a:rPr lang="en-US" b="1" i="0" dirty="0">
                <a:solidFill>
                  <a:srgbClr val="333333"/>
                </a:solidFill>
                <a:effectLst/>
                <a:latin typeface="Roboto" panose="02000000000000000000" pitchFamily="2" charset="0"/>
              </a:rPr>
              <a:t> and interpreting financial data</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Results of the business are analyzed and interpreted so that users of financial statements can make a meaningful and sound judgment.</a:t>
            </a:r>
          </a:p>
          <a:p>
            <a:pPr algn="l"/>
            <a:r>
              <a:rPr lang="en-US" b="1" i="0" dirty="0">
                <a:solidFill>
                  <a:srgbClr val="333333"/>
                </a:solidFill>
                <a:effectLst/>
                <a:latin typeface="Roboto" panose="02000000000000000000" pitchFamily="2" charset="0"/>
              </a:rPr>
              <a:t>(7) Communicating the financial data or reports to the users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Communicating the financial data to the users on time is the final step of Accounting so that they can make appropriate decisions.</a:t>
            </a:r>
          </a:p>
        </p:txBody>
      </p:sp>
    </p:spTree>
    <p:extLst>
      <p:ext uri="{BB962C8B-B14F-4D97-AF65-F5344CB8AC3E}">
        <p14:creationId xmlns:p14="http://schemas.microsoft.com/office/powerpoint/2010/main" val="2998861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57648AA2-5586-CAF1-9828-8BC25422CA9F}"/>
              </a:ext>
            </a:extLst>
          </p:cNvPr>
          <p:cNvSpPr txBox="1"/>
          <p:nvPr/>
        </p:nvSpPr>
        <p:spPr>
          <a:xfrm>
            <a:off x="523664" y="2967335"/>
            <a:ext cx="9165085" cy="1569660"/>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What are the Different Branches of Accounting?</a:t>
            </a:r>
          </a:p>
          <a:p>
            <a:br>
              <a:rPr lang="en-US" dirty="0"/>
            </a:br>
            <a:endParaRPr lang="en-US" dirty="0"/>
          </a:p>
        </p:txBody>
      </p:sp>
    </p:spTree>
    <p:extLst>
      <p:ext uri="{BB962C8B-B14F-4D97-AF65-F5344CB8AC3E}">
        <p14:creationId xmlns:p14="http://schemas.microsoft.com/office/powerpoint/2010/main" val="1574867535"/>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7E1AE0BD-253A-BFC3-32D1-2FDBCEFC09E0}"/>
              </a:ext>
            </a:extLst>
          </p:cNvPr>
          <p:cNvSpPr txBox="1"/>
          <p:nvPr/>
        </p:nvSpPr>
        <p:spPr>
          <a:xfrm>
            <a:off x="1578564" y="1305341"/>
            <a:ext cx="8363355" cy="4247317"/>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What are the Different Branches of Accounting?</a:t>
            </a:r>
          </a:p>
          <a:p>
            <a:pPr algn="l"/>
            <a:r>
              <a:rPr lang="en-US" b="0" i="0" dirty="0">
                <a:solidFill>
                  <a:srgbClr val="333333"/>
                </a:solidFill>
                <a:effectLst/>
                <a:latin typeface="Roboto" panose="02000000000000000000" pitchFamily="2" charset="0"/>
              </a:rPr>
              <a:t>The following are the main branches of accounting:</a:t>
            </a:r>
          </a:p>
          <a:p>
            <a:pPr algn="l"/>
            <a:r>
              <a:rPr lang="en-US" b="1" i="0" dirty="0">
                <a:solidFill>
                  <a:srgbClr val="333333"/>
                </a:solidFill>
                <a:effectLst/>
                <a:latin typeface="Roboto" panose="02000000000000000000" pitchFamily="2" charset="0"/>
              </a:rPr>
              <a:t>(a) Financial accounting:</a:t>
            </a:r>
            <a:endParaRPr lang="en-US" b="0" i="0" dirty="0">
              <a:solidFill>
                <a:srgbClr val="333333"/>
              </a:solidFill>
              <a:effectLst/>
              <a:latin typeface="Roboto" panose="02000000000000000000" pitchFamily="2" charset="0"/>
            </a:endParaRPr>
          </a:p>
          <a:p>
            <a:pPr algn="l"/>
            <a:r>
              <a:rPr lang="en-US" b="0" i="0" dirty="0">
                <a:solidFill>
                  <a:srgbClr val="333333"/>
                </a:solidFill>
                <a:effectLst/>
                <a:latin typeface="Roboto" panose="02000000000000000000" pitchFamily="2" charset="0"/>
              </a:rPr>
              <a:t>Financial Accounting is that branch of accounting which involves identifying, measuring, recording, classifying, </a:t>
            </a:r>
            <a:r>
              <a:rPr lang="en-US" b="0" i="0" dirty="0" err="1">
                <a:solidFill>
                  <a:srgbClr val="333333"/>
                </a:solidFill>
                <a:effectLst/>
                <a:latin typeface="Roboto" panose="02000000000000000000" pitchFamily="2" charset="0"/>
              </a:rPr>
              <a:t>summarising</a:t>
            </a:r>
            <a:r>
              <a:rPr lang="en-US" b="0" i="0" dirty="0">
                <a:solidFill>
                  <a:srgbClr val="333333"/>
                </a:solidFill>
                <a:effectLst/>
                <a:latin typeface="Roboto" panose="02000000000000000000" pitchFamily="2" charset="0"/>
              </a:rPr>
              <a:t> the business transactions, i.e. it involves the steps from Identifying, Recording of transactions to </a:t>
            </a:r>
            <a:r>
              <a:rPr lang="en-US" b="0" i="0" dirty="0" err="1">
                <a:solidFill>
                  <a:srgbClr val="333333"/>
                </a:solidFill>
                <a:effectLst/>
                <a:latin typeface="Roboto" panose="02000000000000000000" pitchFamily="2" charset="0"/>
              </a:rPr>
              <a:t>Summarisation</a:t>
            </a:r>
            <a:r>
              <a:rPr lang="en-US" b="0" i="0" dirty="0">
                <a:solidFill>
                  <a:srgbClr val="333333"/>
                </a:solidFill>
                <a:effectLst/>
                <a:latin typeface="Roboto" panose="02000000000000000000" pitchFamily="2" charset="0"/>
              </a:rPr>
              <a:t>, and communicating the financial data.</a:t>
            </a:r>
          </a:p>
          <a:p>
            <a:pPr algn="l"/>
            <a:r>
              <a:rPr lang="en-US" b="1" i="0" dirty="0">
                <a:solidFill>
                  <a:srgbClr val="333333"/>
                </a:solidFill>
                <a:effectLst/>
                <a:latin typeface="Roboto" panose="02000000000000000000" pitchFamily="2" charset="0"/>
              </a:rPr>
              <a:t>(b) Cost accounting:</a:t>
            </a:r>
            <a:endParaRPr lang="en-US" b="0" i="0" dirty="0">
              <a:solidFill>
                <a:srgbClr val="333333"/>
              </a:solidFill>
              <a:effectLst/>
              <a:latin typeface="Roboto" panose="02000000000000000000" pitchFamily="2" charset="0"/>
            </a:endParaRPr>
          </a:p>
          <a:p>
            <a:pPr algn="l"/>
            <a:r>
              <a:rPr lang="en-US" b="0" i="0" dirty="0">
                <a:solidFill>
                  <a:srgbClr val="333333"/>
                </a:solidFill>
                <a:effectLst/>
                <a:latin typeface="Roboto" panose="02000000000000000000" pitchFamily="2" charset="0"/>
              </a:rPr>
              <a:t>Cost Accounting is that branch of accounting which is concerned with the process of ascertaining and controlling the cost of products or services.</a:t>
            </a:r>
          </a:p>
          <a:p>
            <a:pPr algn="l"/>
            <a:r>
              <a:rPr lang="en-US" b="1" i="0" dirty="0">
                <a:solidFill>
                  <a:srgbClr val="333333"/>
                </a:solidFill>
                <a:effectLst/>
                <a:latin typeface="Roboto" panose="02000000000000000000" pitchFamily="2" charset="0"/>
              </a:rPr>
              <a:t>(c) Management accounting</a:t>
            </a:r>
            <a:endParaRPr lang="en-US" b="0" i="0" dirty="0">
              <a:solidFill>
                <a:srgbClr val="333333"/>
              </a:solidFill>
              <a:effectLst/>
              <a:latin typeface="Roboto" panose="02000000000000000000" pitchFamily="2" charset="0"/>
            </a:endParaRPr>
          </a:p>
          <a:p>
            <a:pPr algn="l"/>
            <a:r>
              <a:rPr lang="en-US" b="0" i="0" dirty="0">
                <a:solidFill>
                  <a:srgbClr val="333333"/>
                </a:solidFill>
                <a:effectLst/>
                <a:latin typeface="Roboto" panose="02000000000000000000" pitchFamily="2" charset="0"/>
              </a:rPr>
              <a:t>Management accounting refers to that branch of accounting which is concerned with presenting the accounting information in such a way that helps the management in planning and controlling the operations of a business and in decision making.</a:t>
            </a:r>
          </a:p>
        </p:txBody>
      </p:sp>
    </p:spTree>
    <p:extLst>
      <p:ext uri="{BB962C8B-B14F-4D97-AF65-F5344CB8AC3E}">
        <p14:creationId xmlns:p14="http://schemas.microsoft.com/office/powerpoint/2010/main" val="2004662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A9FEC037-CF2A-52CC-A589-77D2ECC26113}"/>
              </a:ext>
            </a:extLst>
          </p:cNvPr>
          <p:cNvSpPr txBox="1"/>
          <p:nvPr/>
        </p:nvSpPr>
        <p:spPr>
          <a:xfrm>
            <a:off x="1770434" y="2967335"/>
            <a:ext cx="7458683" cy="1077218"/>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Steps of the Accounting Process:</a:t>
            </a:r>
            <a:br>
              <a:rPr lang="en-US" dirty="0"/>
            </a:br>
            <a:endParaRPr lang="en-US" dirty="0"/>
          </a:p>
        </p:txBody>
      </p:sp>
    </p:spTree>
    <p:extLst>
      <p:ext uri="{BB962C8B-B14F-4D97-AF65-F5344CB8AC3E}">
        <p14:creationId xmlns:p14="http://schemas.microsoft.com/office/powerpoint/2010/main" val="2586732834"/>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295B3C04-2A9E-115F-1BB9-2CCA2B3467A8}"/>
              </a:ext>
            </a:extLst>
          </p:cNvPr>
          <p:cNvSpPr txBox="1"/>
          <p:nvPr/>
        </p:nvSpPr>
        <p:spPr>
          <a:xfrm>
            <a:off x="1387815" y="1469911"/>
            <a:ext cx="8531880" cy="4247317"/>
          </a:xfrm>
          <a:prstGeom prst="rect">
            <a:avLst/>
          </a:prstGeom>
          <a:noFill/>
        </p:spPr>
        <p:txBody>
          <a:bodyPr wrap="square">
            <a:spAutoFit/>
          </a:bodyPr>
          <a:lstStyle/>
          <a:p>
            <a:pPr algn="l"/>
            <a:r>
              <a:rPr lang="en-US" b="0" i="0" dirty="0">
                <a:solidFill>
                  <a:srgbClr val="333333"/>
                </a:solidFill>
                <a:effectLst/>
                <a:latin typeface="Roboto" panose="02000000000000000000" pitchFamily="2" charset="0"/>
              </a:rPr>
              <a:t>Accounting process is the process of collecting, recording, classifying, </a:t>
            </a:r>
            <a:r>
              <a:rPr lang="en-US" b="0" i="0" dirty="0" err="1">
                <a:solidFill>
                  <a:srgbClr val="333333"/>
                </a:solidFill>
                <a:effectLst/>
                <a:latin typeface="Roboto" panose="02000000000000000000" pitchFamily="2" charset="0"/>
              </a:rPr>
              <a:t>summarising</a:t>
            </a:r>
            <a:r>
              <a:rPr lang="en-US" b="0" i="0" dirty="0">
                <a:solidFill>
                  <a:srgbClr val="333333"/>
                </a:solidFill>
                <a:effectLst/>
                <a:latin typeface="Roboto" panose="02000000000000000000" pitchFamily="2" charset="0"/>
              </a:rPr>
              <a:t> and communicating financial information to the users for judgement and decision-making. The following steps are involved in accounting process:</a:t>
            </a:r>
          </a:p>
          <a:p>
            <a:pPr algn="l"/>
            <a:r>
              <a:rPr lang="en-US" b="0" i="0" dirty="0">
                <a:solidFill>
                  <a:srgbClr val="333333"/>
                </a:solidFill>
                <a:effectLst/>
                <a:latin typeface="Roboto" panose="02000000000000000000" pitchFamily="2" charset="0"/>
              </a:rPr>
              <a:t>(1) Identification: It is the process of identifying and </a:t>
            </a:r>
            <a:r>
              <a:rPr lang="en-US" b="0" i="0" dirty="0" err="1">
                <a:solidFill>
                  <a:srgbClr val="333333"/>
                </a:solidFill>
                <a:effectLst/>
                <a:latin typeface="Roboto" panose="02000000000000000000" pitchFamily="2" charset="0"/>
              </a:rPr>
              <a:t>analysing</a:t>
            </a:r>
            <a:r>
              <a:rPr lang="en-US" b="0" i="0" dirty="0">
                <a:solidFill>
                  <a:srgbClr val="333333"/>
                </a:solidFill>
                <a:effectLst/>
                <a:latin typeface="Roboto" panose="02000000000000000000" pitchFamily="2" charset="0"/>
              </a:rPr>
              <a:t> business transactions.</a:t>
            </a:r>
          </a:p>
          <a:p>
            <a:pPr algn="l"/>
            <a:r>
              <a:rPr lang="en-US" b="0" i="0" dirty="0">
                <a:solidFill>
                  <a:srgbClr val="333333"/>
                </a:solidFill>
                <a:effectLst/>
                <a:latin typeface="Roboto" panose="02000000000000000000" pitchFamily="2" charset="0"/>
              </a:rPr>
              <a:t>(2)Recording: For recording, we use ‘Journal’ or Subsidiary Books.</a:t>
            </a:r>
          </a:p>
          <a:p>
            <a:pPr algn="l"/>
            <a:r>
              <a:rPr lang="en-US" b="0" i="0" dirty="0">
                <a:solidFill>
                  <a:srgbClr val="333333"/>
                </a:solidFill>
                <a:effectLst/>
                <a:latin typeface="Roboto" panose="02000000000000000000" pitchFamily="2" charset="0"/>
              </a:rPr>
              <a:t>(3) Classification of transactions: Classification means segregation of transactions on the basis of nature and posting them in a format known as Ledger Account.</a:t>
            </a:r>
          </a:p>
          <a:p>
            <a:pPr algn="l"/>
            <a:r>
              <a:rPr lang="en-US" b="0" i="0" dirty="0">
                <a:solidFill>
                  <a:srgbClr val="333333"/>
                </a:solidFill>
                <a:effectLst/>
                <a:latin typeface="Roboto" panose="02000000000000000000" pitchFamily="2" charset="0"/>
              </a:rPr>
              <a:t>(4) </a:t>
            </a:r>
            <a:r>
              <a:rPr lang="en-US" b="0" i="0" dirty="0" err="1">
                <a:solidFill>
                  <a:srgbClr val="333333"/>
                </a:solidFill>
                <a:effectLst/>
                <a:latin typeface="Roboto" panose="02000000000000000000" pitchFamily="2" charset="0"/>
              </a:rPr>
              <a:t>Summarisation</a:t>
            </a:r>
            <a:r>
              <a:rPr lang="en-US" b="0" i="0" dirty="0">
                <a:solidFill>
                  <a:srgbClr val="333333"/>
                </a:solidFill>
                <a:effectLst/>
                <a:latin typeface="Roboto" panose="02000000000000000000" pitchFamily="2" charset="0"/>
              </a:rPr>
              <a:t>: It includes preparation of Trial Balance and </a:t>
            </a:r>
            <a:r>
              <a:rPr lang="en-US" b="0" i="0" u="none" strike="noStrike" dirty="0">
                <a:solidFill>
                  <a:srgbClr val="73AD21"/>
                </a:solidFill>
                <a:effectLst/>
                <a:latin typeface="Roboto" panose="02000000000000000000" pitchFamily="2" charset="0"/>
                <a:hlinkClick r:id="rId7"/>
              </a:rPr>
              <a:t>Financial Statements</a:t>
            </a:r>
            <a:r>
              <a:rPr lang="en-US" b="0" i="0" dirty="0">
                <a:solidFill>
                  <a:srgbClr val="333333"/>
                </a:solidFill>
                <a:effectLst/>
                <a:latin typeface="Roboto" panose="02000000000000000000" pitchFamily="2" charset="0"/>
              </a:rPr>
              <a:t>.</a:t>
            </a:r>
          </a:p>
          <a:p>
            <a:pPr algn="l"/>
            <a:r>
              <a:rPr lang="en-US" b="0" i="0" dirty="0">
                <a:solidFill>
                  <a:srgbClr val="333333"/>
                </a:solidFill>
                <a:effectLst/>
                <a:latin typeface="Roboto" panose="02000000000000000000" pitchFamily="2" charset="0"/>
              </a:rPr>
              <a:t>(5) Analysis &amp; Interpretation: It includes an assessment of the financial reports and making some meaningful conclusions.</a:t>
            </a:r>
          </a:p>
          <a:p>
            <a:pPr algn="l"/>
            <a:r>
              <a:rPr lang="en-US" b="0" i="0" dirty="0">
                <a:solidFill>
                  <a:srgbClr val="333333"/>
                </a:solidFill>
                <a:effectLst/>
                <a:latin typeface="Roboto" panose="02000000000000000000" pitchFamily="2" charset="0"/>
              </a:rPr>
              <a:t>(6) Communicating information to the users: It includes sharing the financial reports and interprets results to the users of financial statements.</a:t>
            </a:r>
          </a:p>
        </p:txBody>
      </p:sp>
    </p:spTree>
    <p:extLst>
      <p:ext uri="{BB962C8B-B14F-4D97-AF65-F5344CB8AC3E}">
        <p14:creationId xmlns:p14="http://schemas.microsoft.com/office/powerpoint/2010/main" val="2182203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8ADA91E-73DB-9EE7-D747-6A6B4794EF59}"/>
              </a:ext>
            </a:extLst>
          </p:cNvPr>
          <p:cNvSpPr txBox="1"/>
          <p:nvPr/>
        </p:nvSpPr>
        <p:spPr>
          <a:xfrm>
            <a:off x="578536" y="3244334"/>
            <a:ext cx="8555736" cy="1077218"/>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Define the term Bookkeeping, Accounting and Accountancy.</a:t>
            </a:r>
          </a:p>
        </p:txBody>
      </p:sp>
    </p:spTree>
    <p:extLst>
      <p:ext uri="{BB962C8B-B14F-4D97-AF65-F5344CB8AC3E}">
        <p14:creationId xmlns:p14="http://schemas.microsoft.com/office/powerpoint/2010/main" val="4215234529"/>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graphicFrame>
        <p:nvGraphicFramePr>
          <p:cNvPr id="5" name="Table 4">
            <a:extLst>
              <a:ext uri="{FF2B5EF4-FFF2-40B4-BE49-F238E27FC236}">
                <a16:creationId xmlns:a16="http://schemas.microsoft.com/office/drawing/2014/main" id="{B7CCE29F-82B9-7234-94EE-430961488BDB}"/>
              </a:ext>
            </a:extLst>
          </p:cNvPr>
          <p:cNvGraphicFramePr>
            <a:graphicFrameLocks noGrp="1"/>
          </p:cNvGraphicFramePr>
          <p:nvPr>
            <p:extLst>
              <p:ext uri="{D42A27DB-BD31-4B8C-83A1-F6EECF244321}">
                <p14:modId xmlns:p14="http://schemas.microsoft.com/office/powerpoint/2010/main" val="4176914684"/>
              </p:ext>
            </p:extLst>
          </p:nvPr>
        </p:nvGraphicFramePr>
        <p:xfrm>
          <a:off x="1371599" y="1751226"/>
          <a:ext cx="7295746" cy="3466667"/>
        </p:xfrm>
        <a:graphic>
          <a:graphicData uri="http://schemas.openxmlformats.org/drawingml/2006/table">
            <a:tbl>
              <a:tblPr/>
              <a:tblGrid>
                <a:gridCol w="1410512">
                  <a:extLst>
                    <a:ext uri="{9D8B030D-6E8A-4147-A177-3AD203B41FA5}">
                      <a16:colId xmlns:a16="http://schemas.microsoft.com/office/drawing/2014/main" val="4077371983"/>
                    </a:ext>
                  </a:extLst>
                </a:gridCol>
                <a:gridCol w="5885234">
                  <a:extLst>
                    <a:ext uri="{9D8B030D-6E8A-4147-A177-3AD203B41FA5}">
                      <a16:colId xmlns:a16="http://schemas.microsoft.com/office/drawing/2014/main" val="3195885429"/>
                    </a:ext>
                  </a:extLst>
                </a:gridCol>
              </a:tblGrid>
              <a:tr h="372033">
                <a:tc gridSpan="2">
                  <a:txBody>
                    <a:bodyPr/>
                    <a:lstStyle/>
                    <a:p>
                      <a:pPr fontAlgn="t"/>
                      <a:r>
                        <a:rPr lang="en-US" sz="1800" b="1">
                          <a:effectLst/>
                        </a:rPr>
                        <a:t>Define the term Bookkeeping, Accounting and Accountancy.</a:t>
                      </a:r>
                      <a:endParaRPr lang="en-US" sz="1800">
                        <a:effectLst/>
                      </a:endParaRPr>
                    </a:p>
                  </a:txBody>
                  <a:tcPr marL="42452" marR="42452" marT="42452" marB="4245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hMerge="1">
                  <a:txBody>
                    <a:bodyPr/>
                    <a:lstStyle/>
                    <a:p>
                      <a:endParaRPr lang="en-US"/>
                    </a:p>
                  </a:txBody>
                  <a:tcPr/>
                </a:tc>
                <a:extLst>
                  <a:ext uri="{0D108BD9-81ED-4DB2-BD59-A6C34878D82A}">
                    <a16:rowId xmlns:a16="http://schemas.microsoft.com/office/drawing/2014/main" val="3920693699"/>
                  </a:ext>
                </a:extLst>
              </a:tr>
              <a:tr h="980813">
                <a:tc>
                  <a:txBody>
                    <a:bodyPr/>
                    <a:lstStyle/>
                    <a:p>
                      <a:pPr fontAlgn="t"/>
                      <a:r>
                        <a:rPr lang="en-US" sz="1800" b="1">
                          <a:effectLst/>
                        </a:rPr>
                        <a:t>Bookkeeping</a:t>
                      </a:r>
                      <a:endParaRPr lang="en-US" sz="1800">
                        <a:effectLst/>
                      </a:endParaRPr>
                    </a:p>
                  </a:txBody>
                  <a:tcPr marL="42452" marR="42452" marT="42452" marB="4245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800">
                          <a:effectLst/>
                        </a:rPr>
                        <a:t>Book Keeping is a part of Accounting and it is the process of identifying, measuring, recording and classifying the financial transactions.</a:t>
                      </a:r>
                    </a:p>
                  </a:txBody>
                  <a:tcPr marL="42452" marR="42452" marT="42452" marB="4245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60411478"/>
                  </a:ext>
                </a:extLst>
              </a:tr>
              <a:tr h="1285203">
                <a:tc>
                  <a:txBody>
                    <a:bodyPr/>
                    <a:lstStyle/>
                    <a:p>
                      <a:pPr fontAlgn="t"/>
                      <a:r>
                        <a:rPr lang="en-US" sz="1800" b="1">
                          <a:effectLst/>
                        </a:rPr>
                        <a:t>Accounting</a:t>
                      </a:r>
                      <a:endParaRPr lang="en-US" sz="1800">
                        <a:effectLst/>
                      </a:endParaRPr>
                    </a:p>
                  </a:txBody>
                  <a:tcPr marL="42452" marR="42452" marT="42452" marB="4245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800">
                          <a:effectLst/>
                        </a:rPr>
                        <a:t>Accounting is a wider concept and actually, it begins where Book Keeping ends. It includes summarizing, interpreting and communicating the financial data to the users of financial statements.</a:t>
                      </a:r>
                    </a:p>
                  </a:txBody>
                  <a:tcPr marL="42452" marR="42452" marT="42452" marB="4245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705802862"/>
                  </a:ext>
                </a:extLst>
              </a:tr>
              <a:tr h="828618">
                <a:tc>
                  <a:txBody>
                    <a:bodyPr/>
                    <a:lstStyle/>
                    <a:p>
                      <a:pPr fontAlgn="t"/>
                      <a:r>
                        <a:rPr lang="en-US" sz="1800" b="1">
                          <a:effectLst/>
                        </a:rPr>
                        <a:t>Accountancy</a:t>
                      </a:r>
                      <a:endParaRPr lang="en-US" sz="1800">
                        <a:effectLst/>
                      </a:endParaRPr>
                    </a:p>
                  </a:txBody>
                  <a:tcPr marL="42452" marR="42452" marT="42452" marB="4245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800" dirty="0">
                          <a:effectLst/>
                        </a:rPr>
                        <a:t>Accountancy refers to systematic knowledge of the principles and the techniques which are applied in Accounting.</a:t>
                      </a:r>
                    </a:p>
                  </a:txBody>
                  <a:tcPr marL="42452" marR="42452" marT="42452" marB="4245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698670283"/>
                  </a:ext>
                </a:extLst>
              </a:tr>
            </a:tbl>
          </a:graphicData>
        </a:graphic>
      </p:graphicFrame>
    </p:spTree>
    <p:extLst>
      <p:ext uri="{BB962C8B-B14F-4D97-AF65-F5344CB8AC3E}">
        <p14:creationId xmlns:p14="http://schemas.microsoft.com/office/powerpoint/2010/main" val="2427444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25020018-8BC7-ABD7-7F1E-B21DEEBD98BC}"/>
              </a:ext>
            </a:extLst>
          </p:cNvPr>
          <p:cNvSpPr txBox="1"/>
          <p:nvPr/>
        </p:nvSpPr>
        <p:spPr>
          <a:xfrm>
            <a:off x="846306" y="2828836"/>
            <a:ext cx="8382811" cy="2062103"/>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What is the Difference Between Bookkeeping and Accounting?</a:t>
            </a:r>
          </a:p>
          <a:p>
            <a:br>
              <a:rPr lang="en-US" dirty="0"/>
            </a:br>
            <a:endParaRPr lang="en-US" dirty="0"/>
          </a:p>
        </p:txBody>
      </p:sp>
    </p:spTree>
    <p:extLst>
      <p:ext uri="{BB962C8B-B14F-4D97-AF65-F5344CB8AC3E}">
        <p14:creationId xmlns:p14="http://schemas.microsoft.com/office/powerpoint/2010/main" val="3783323187"/>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graphicFrame>
        <p:nvGraphicFramePr>
          <p:cNvPr id="5" name="Table 4">
            <a:extLst>
              <a:ext uri="{FF2B5EF4-FFF2-40B4-BE49-F238E27FC236}">
                <a16:creationId xmlns:a16="http://schemas.microsoft.com/office/drawing/2014/main" id="{1876B64F-4FE4-02A0-EB52-5A63E10928D7}"/>
              </a:ext>
            </a:extLst>
          </p:cNvPr>
          <p:cNvGraphicFramePr>
            <a:graphicFrameLocks noGrp="1"/>
          </p:cNvGraphicFramePr>
          <p:nvPr>
            <p:extLst>
              <p:ext uri="{D42A27DB-BD31-4B8C-83A1-F6EECF244321}">
                <p14:modId xmlns:p14="http://schemas.microsoft.com/office/powerpoint/2010/main" val="1119938072"/>
              </p:ext>
            </p:extLst>
          </p:nvPr>
        </p:nvGraphicFramePr>
        <p:xfrm>
          <a:off x="1089784" y="1718076"/>
          <a:ext cx="7785015" cy="3787327"/>
        </p:xfrm>
        <a:graphic>
          <a:graphicData uri="http://schemas.openxmlformats.org/drawingml/2006/table">
            <a:tbl>
              <a:tblPr/>
              <a:tblGrid>
                <a:gridCol w="1264310">
                  <a:extLst>
                    <a:ext uri="{9D8B030D-6E8A-4147-A177-3AD203B41FA5}">
                      <a16:colId xmlns:a16="http://schemas.microsoft.com/office/drawing/2014/main" val="3966799886"/>
                    </a:ext>
                  </a:extLst>
                </a:gridCol>
                <a:gridCol w="2257103">
                  <a:extLst>
                    <a:ext uri="{9D8B030D-6E8A-4147-A177-3AD203B41FA5}">
                      <a16:colId xmlns:a16="http://schemas.microsoft.com/office/drawing/2014/main" val="2175144957"/>
                    </a:ext>
                  </a:extLst>
                </a:gridCol>
                <a:gridCol w="4263602">
                  <a:extLst>
                    <a:ext uri="{9D8B030D-6E8A-4147-A177-3AD203B41FA5}">
                      <a16:colId xmlns:a16="http://schemas.microsoft.com/office/drawing/2014/main" val="3085867862"/>
                    </a:ext>
                  </a:extLst>
                </a:gridCol>
              </a:tblGrid>
              <a:tr h="145543">
                <a:tc>
                  <a:txBody>
                    <a:bodyPr/>
                    <a:lstStyle/>
                    <a:p>
                      <a:pPr fontAlgn="t"/>
                      <a:r>
                        <a:rPr lang="en-US" sz="1400" b="1">
                          <a:effectLst/>
                        </a:rPr>
                        <a:t>Parameters</a:t>
                      </a:r>
                      <a:endParaRPr lang="en-US" sz="1400">
                        <a:effectLst/>
                      </a:endParaRP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ctr" fontAlgn="t"/>
                      <a:r>
                        <a:rPr lang="en-US" sz="1400" b="1">
                          <a:effectLst/>
                        </a:rPr>
                        <a:t>Bookkeeping</a:t>
                      </a:r>
                      <a:endParaRPr lang="en-US" sz="1400">
                        <a:effectLst/>
                      </a:endParaRP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ctr" fontAlgn="t"/>
                      <a:r>
                        <a:rPr lang="en-US" sz="1400" b="1">
                          <a:effectLst/>
                        </a:rPr>
                        <a:t>Accounting</a:t>
                      </a:r>
                      <a:endParaRPr lang="en-US" sz="1400">
                        <a:effectLst/>
                      </a:endParaRP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4062287437"/>
                  </a:ext>
                </a:extLst>
              </a:tr>
              <a:tr h="1153147">
                <a:tc>
                  <a:txBody>
                    <a:bodyPr/>
                    <a:lstStyle/>
                    <a:p>
                      <a:pPr fontAlgn="t"/>
                      <a:r>
                        <a:rPr lang="en-US" sz="1400">
                          <a:effectLst/>
                        </a:rPr>
                        <a:t>Scope</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a:effectLst/>
                        </a:rPr>
                        <a:t>Bookkeeping involves identifying, measuring, recording &amp; classifying financial transactions in the ledger accounts.</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a:effectLst/>
                        </a:rPr>
                        <a:t>In addition to bookkeeping, Accounting also includes summarizing, interpreting and communicating the financial data to the users of financial statements.</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4078757017"/>
                  </a:ext>
                </a:extLst>
              </a:tr>
              <a:tr h="649345">
                <a:tc>
                  <a:txBody>
                    <a:bodyPr/>
                    <a:lstStyle/>
                    <a:p>
                      <a:pPr fontAlgn="t"/>
                      <a:r>
                        <a:rPr lang="en-US" sz="1400">
                          <a:effectLst/>
                        </a:rPr>
                        <a:t>Objective</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a:effectLst/>
                        </a:rPr>
                        <a:t>The main aim is to maintain systematic records of financial transactions.</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a:effectLst/>
                        </a:rPr>
                        <a:t>The main aim is to ascertain the profitability and financial position of the business.</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86886015"/>
                  </a:ext>
                </a:extLst>
              </a:tr>
              <a:tr h="447824">
                <a:tc>
                  <a:txBody>
                    <a:bodyPr/>
                    <a:lstStyle/>
                    <a:p>
                      <a:pPr fontAlgn="t"/>
                      <a:r>
                        <a:rPr lang="en-US" sz="1400">
                          <a:effectLst/>
                        </a:rPr>
                        <a:t>Stage</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a:effectLst/>
                        </a:rPr>
                        <a:t>It is a primary stage of accounting</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a:effectLst/>
                        </a:rPr>
                        <a:t>It is a second stage and begins where book-keeping ends.</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1452941"/>
                  </a:ext>
                </a:extLst>
              </a:tr>
              <a:tr h="447824">
                <a:tc>
                  <a:txBody>
                    <a:bodyPr/>
                    <a:lstStyle/>
                    <a:p>
                      <a:pPr fontAlgn="t"/>
                      <a:r>
                        <a:rPr lang="en-US" sz="1400">
                          <a:effectLst/>
                        </a:rPr>
                        <a:t>Nature of job</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a:effectLst/>
                        </a:rPr>
                        <a:t>This job is in routine and repetitive in nature.</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a:effectLst/>
                        </a:rPr>
                        <a:t>This job is analytical in nature.</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199110659"/>
                  </a:ext>
                </a:extLst>
              </a:tr>
              <a:tr h="548585">
                <a:tc>
                  <a:txBody>
                    <a:bodyPr/>
                    <a:lstStyle/>
                    <a:p>
                      <a:pPr fontAlgn="t"/>
                      <a:r>
                        <a:rPr lang="en-US" sz="1400">
                          <a:effectLst/>
                        </a:rPr>
                        <a:t>Level of skills</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a:effectLst/>
                        </a:rPr>
                        <a:t>Bookkeeping does not require special skills. It is performed by Junior Staff.</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fontAlgn="t"/>
                      <a:r>
                        <a:rPr lang="en-US" sz="1400" dirty="0">
                          <a:effectLst/>
                        </a:rPr>
                        <a:t>It requires specialized skill to analyze, so it is performed by senior staff.</a:t>
                      </a:r>
                    </a:p>
                  </a:txBody>
                  <a:tcPr marL="28722" marR="28722" marT="28722" marB="28722">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43619391"/>
                  </a:ext>
                </a:extLst>
              </a:tr>
            </a:tbl>
          </a:graphicData>
        </a:graphic>
      </p:graphicFrame>
    </p:spTree>
    <p:extLst>
      <p:ext uri="{BB962C8B-B14F-4D97-AF65-F5344CB8AC3E}">
        <p14:creationId xmlns:p14="http://schemas.microsoft.com/office/powerpoint/2010/main" val="2009615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D3A1C8D9-018A-A8F6-73C8-6C460EC3E9B5}"/>
              </a:ext>
            </a:extLst>
          </p:cNvPr>
          <p:cNvSpPr txBox="1"/>
          <p:nvPr/>
        </p:nvSpPr>
        <p:spPr>
          <a:xfrm>
            <a:off x="953311" y="2967335"/>
            <a:ext cx="8275806" cy="1569660"/>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What are the Advantages of Accounting?</a:t>
            </a:r>
          </a:p>
          <a:p>
            <a:br>
              <a:rPr lang="en-US" dirty="0"/>
            </a:br>
            <a:endParaRPr lang="en-US" dirty="0"/>
          </a:p>
        </p:txBody>
      </p:sp>
    </p:spTree>
    <p:extLst>
      <p:ext uri="{BB962C8B-B14F-4D97-AF65-F5344CB8AC3E}">
        <p14:creationId xmlns:p14="http://schemas.microsoft.com/office/powerpoint/2010/main" val="2026569364"/>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E6F86E67-01FF-629B-F4F8-63F944C5084B}"/>
              </a:ext>
            </a:extLst>
          </p:cNvPr>
          <p:cNvSpPr txBox="1"/>
          <p:nvPr/>
        </p:nvSpPr>
        <p:spPr>
          <a:xfrm>
            <a:off x="1200943" y="1527348"/>
            <a:ext cx="8439349" cy="3970318"/>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What are the Advantages of Accounting?</a:t>
            </a:r>
          </a:p>
          <a:p>
            <a:pPr algn="l"/>
            <a:r>
              <a:rPr lang="en-US" b="0" i="0" dirty="0">
                <a:solidFill>
                  <a:srgbClr val="333333"/>
                </a:solidFill>
                <a:effectLst/>
                <a:latin typeface="Roboto" panose="02000000000000000000" pitchFamily="2" charset="0"/>
              </a:rPr>
              <a:t>The following are the main advantages of accounting:</a:t>
            </a:r>
          </a:p>
          <a:p>
            <a:pPr algn="l"/>
            <a:r>
              <a:rPr lang="en-US" b="1" i="0" dirty="0">
                <a:solidFill>
                  <a:srgbClr val="333333"/>
                </a:solidFill>
                <a:effectLst/>
                <a:latin typeface="Roboto" panose="02000000000000000000" pitchFamily="2" charset="0"/>
              </a:rPr>
              <a:t>1. Provide information about financial performance</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Accounting provides factual information about financial performance during a given period of time</a:t>
            </a:r>
          </a:p>
          <a:p>
            <a:pPr algn="l">
              <a:buFont typeface="Arial" panose="020B0604020202020204" pitchFamily="34" charset="0"/>
              <a:buChar char="•"/>
            </a:pPr>
            <a:r>
              <a:rPr lang="en-US" b="0" i="0" dirty="0">
                <a:solidFill>
                  <a:srgbClr val="333333"/>
                </a:solidFill>
                <a:effectLst/>
                <a:latin typeface="Roboto" panose="02000000000000000000" pitchFamily="2" charset="0"/>
              </a:rPr>
              <a:t>Like, profit earned or loss incurred over a period and financial position at a particular point of time.</a:t>
            </a:r>
          </a:p>
          <a:p>
            <a:pPr algn="l"/>
            <a:r>
              <a:rPr lang="en-US" b="1" i="0" dirty="0">
                <a:solidFill>
                  <a:srgbClr val="333333"/>
                </a:solidFill>
                <a:effectLst/>
                <a:latin typeface="Roboto" panose="02000000000000000000" pitchFamily="2" charset="0"/>
              </a:rPr>
              <a:t>2. Provide assistance to management</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Accounting helps management in business planning, decision making and in exercising control.</a:t>
            </a:r>
          </a:p>
          <a:p>
            <a:pPr algn="l">
              <a:buFont typeface="Arial" panose="020B0604020202020204" pitchFamily="34" charset="0"/>
              <a:buChar char="•"/>
            </a:pPr>
            <a:r>
              <a:rPr lang="en-US" b="0" i="0" dirty="0">
                <a:solidFill>
                  <a:srgbClr val="333333"/>
                </a:solidFill>
                <a:effectLst/>
                <a:latin typeface="Roboto" panose="02000000000000000000" pitchFamily="2" charset="0"/>
              </a:rPr>
              <a:t>For this, it provides financial information in the form of reports.</a:t>
            </a:r>
          </a:p>
          <a:p>
            <a:pPr algn="l"/>
            <a:r>
              <a:rPr lang="en-US" b="1" i="0" dirty="0">
                <a:solidFill>
                  <a:srgbClr val="333333"/>
                </a:solidFill>
                <a:effectLst/>
                <a:latin typeface="Roboto" panose="02000000000000000000" pitchFamily="2" charset="0"/>
              </a:rPr>
              <a:t>3. Facilitates comparative study</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By keeping systematic records and preparation of reports at regular intervals, accounting helps in making a comparison.</a:t>
            </a:r>
          </a:p>
        </p:txBody>
      </p:sp>
    </p:spTree>
    <p:extLst>
      <p:ext uri="{BB962C8B-B14F-4D97-AF65-F5344CB8AC3E}">
        <p14:creationId xmlns:p14="http://schemas.microsoft.com/office/powerpoint/2010/main" val="12009302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E6F86E67-01FF-629B-F4F8-63F944C5084B}"/>
              </a:ext>
            </a:extLst>
          </p:cNvPr>
          <p:cNvSpPr txBox="1"/>
          <p:nvPr/>
        </p:nvSpPr>
        <p:spPr>
          <a:xfrm>
            <a:off x="887649" y="1810777"/>
            <a:ext cx="8285534" cy="3139321"/>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What are the Advantages of Accounting?</a:t>
            </a:r>
          </a:p>
          <a:p>
            <a:pPr algn="l"/>
            <a:r>
              <a:rPr lang="en-US" b="0" i="0" dirty="0">
                <a:solidFill>
                  <a:srgbClr val="333333"/>
                </a:solidFill>
                <a:effectLst/>
                <a:latin typeface="Roboto" panose="02000000000000000000" pitchFamily="2" charset="0"/>
              </a:rPr>
              <a:t>The following are the main advantages of accounting:</a:t>
            </a:r>
          </a:p>
          <a:p>
            <a:pPr algn="l"/>
            <a:r>
              <a:rPr lang="en-US" b="1" i="0" dirty="0">
                <a:solidFill>
                  <a:srgbClr val="333333"/>
                </a:solidFill>
                <a:effectLst/>
                <a:latin typeface="Roboto" panose="02000000000000000000" pitchFamily="2" charset="0"/>
              </a:rPr>
              <a:t>4. Helps in settlement of tax liability</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Systematic accounting records help in settlement of various tax liabilities. Such as – Income Tax, GST, etc.</a:t>
            </a:r>
          </a:p>
          <a:p>
            <a:pPr algn="l"/>
            <a:r>
              <a:rPr lang="en-US" b="1" i="0" dirty="0">
                <a:solidFill>
                  <a:srgbClr val="333333"/>
                </a:solidFill>
                <a:effectLst/>
                <a:latin typeface="Roboto" panose="02000000000000000000" pitchFamily="2" charset="0"/>
              </a:rPr>
              <a:t>5. Helpful in raising loan</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Banks and Financial Institutions grant a loan to the firm on the basis of appraisal of the financial statement of the firm.</a:t>
            </a:r>
          </a:p>
          <a:p>
            <a:pPr algn="l"/>
            <a:r>
              <a:rPr lang="en-US" b="1" i="0" dirty="0">
                <a:solidFill>
                  <a:srgbClr val="333333"/>
                </a:solidFill>
                <a:effectLst/>
                <a:latin typeface="Roboto" panose="02000000000000000000" pitchFamily="2" charset="0"/>
              </a:rPr>
              <a:t>6. Helpful in decision making</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Accounting provides useful information to the management for taking decisions.</a:t>
            </a:r>
          </a:p>
        </p:txBody>
      </p:sp>
    </p:spTree>
    <p:extLst>
      <p:ext uri="{BB962C8B-B14F-4D97-AF65-F5344CB8AC3E}">
        <p14:creationId xmlns:p14="http://schemas.microsoft.com/office/powerpoint/2010/main" val="1215499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C31CD380-990D-927D-1C0E-7717D316F9A9}"/>
              </a:ext>
            </a:extLst>
          </p:cNvPr>
          <p:cNvSpPr txBox="1"/>
          <p:nvPr/>
        </p:nvSpPr>
        <p:spPr>
          <a:xfrm>
            <a:off x="1450934" y="2914228"/>
            <a:ext cx="8159074" cy="584775"/>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What Are the Limitations of Accounting?</a:t>
            </a:r>
          </a:p>
        </p:txBody>
      </p:sp>
    </p:spTree>
    <p:extLst>
      <p:ext uri="{BB962C8B-B14F-4D97-AF65-F5344CB8AC3E}">
        <p14:creationId xmlns:p14="http://schemas.microsoft.com/office/powerpoint/2010/main" val="4075683696"/>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C31CD380-990D-927D-1C0E-7717D316F9A9}"/>
              </a:ext>
            </a:extLst>
          </p:cNvPr>
          <p:cNvSpPr txBox="1"/>
          <p:nvPr/>
        </p:nvSpPr>
        <p:spPr>
          <a:xfrm>
            <a:off x="654115" y="1633537"/>
            <a:ext cx="8159074" cy="3970318"/>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What Are the Limitations of Accounting?</a:t>
            </a:r>
          </a:p>
          <a:p>
            <a:pPr algn="l"/>
            <a:r>
              <a:rPr lang="en-US" b="0" i="0" dirty="0">
                <a:solidFill>
                  <a:srgbClr val="333333"/>
                </a:solidFill>
                <a:effectLst/>
                <a:latin typeface="Roboto" panose="02000000000000000000" pitchFamily="2" charset="0"/>
              </a:rPr>
              <a:t>Following are the limitations of accounting:</a:t>
            </a:r>
          </a:p>
          <a:p>
            <a:pPr algn="l">
              <a:buFont typeface="Arial" panose="020B0604020202020204" pitchFamily="34" charset="0"/>
              <a:buChar char="•"/>
            </a:pPr>
            <a:r>
              <a:rPr lang="en-US" b="1" i="0" dirty="0">
                <a:solidFill>
                  <a:srgbClr val="333333"/>
                </a:solidFill>
                <a:effectLst/>
                <a:latin typeface="Roboto" panose="02000000000000000000" pitchFamily="2" charset="0"/>
              </a:rPr>
              <a:t>Accounting is not precise</a:t>
            </a:r>
            <a:r>
              <a:rPr lang="en-US" b="0" i="0" dirty="0">
                <a:solidFill>
                  <a:srgbClr val="333333"/>
                </a:solidFill>
                <a:effectLst/>
                <a:latin typeface="Roboto" panose="02000000000000000000" pitchFamily="2" charset="0"/>
              </a:rPr>
              <a:t>: Accounting is not completely free from personal bias or judgment.</a:t>
            </a:r>
          </a:p>
          <a:p>
            <a:pPr algn="l">
              <a:buFont typeface="Arial" panose="020B0604020202020204" pitchFamily="34" charset="0"/>
              <a:buChar char="•"/>
            </a:pPr>
            <a:r>
              <a:rPr lang="en-US" b="1" i="0" dirty="0">
                <a:solidFill>
                  <a:srgbClr val="333333"/>
                </a:solidFill>
                <a:effectLst/>
                <a:latin typeface="Roboto" panose="02000000000000000000" pitchFamily="2" charset="0"/>
              </a:rPr>
              <a:t>Accounting is done on historic values of assets: </a:t>
            </a:r>
            <a:r>
              <a:rPr lang="en-US" b="0" i="0" dirty="0">
                <a:solidFill>
                  <a:srgbClr val="333333"/>
                </a:solidFill>
                <a:effectLst/>
                <a:latin typeface="Roboto" panose="02000000000000000000" pitchFamily="2" charset="0"/>
              </a:rPr>
              <a:t>Accounting records assets at their historical cost less depreciation. It does not reflect their current market value.</a:t>
            </a:r>
          </a:p>
          <a:p>
            <a:pPr algn="l">
              <a:buFont typeface="Arial" panose="020B0604020202020204" pitchFamily="34" charset="0"/>
              <a:buChar char="•"/>
            </a:pPr>
            <a:r>
              <a:rPr lang="en-US" b="1" i="0" dirty="0">
                <a:solidFill>
                  <a:srgbClr val="333333"/>
                </a:solidFill>
                <a:effectLst/>
                <a:latin typeface="Roboto" panose="02000000000000000000" pitchFamily="2" charset="0"/>
              </a:rPr>
              <a:t>Ignore the effect of price level changes:</a:t>
            </a:r>
            <a:r>
              <a:rPr lang="en-US" b="0" i="0" dirty="0">
                <a:solidFill>
                  <a:srgbClr val="333333"/>
                </a:solidFill>
                <a:effectLst/>
                <a:latin typeface="Roboto" panose="02000000000000000000" pitchFamily="2" charset="0"/>
              </a:rPr>
              <a:t> Accounting statements are prepared at historical cost. So changes in the value of money are ignored.</a:t>
            </a:r>
          </a:p>
          <a:p>
            <a:pPr algn="l">
              <a:buFont typeface="Arial" panose="020B0604020202020204" pitchFamily="34" charset="0"/>
              <a:buChar char="•"/>
            </a:pPr>
            <a:r>
              <a:rPr lang="en-US" b="1" i="0" dirty="0">
                <a:solidFill>
                  <a:srgbClr val="333333"/>
                </a:solidFill>
                <a:effectLst/>
                <a:latin typeface="Roboto" panose="02000000000000000000" pitchFamily="2" charset="0"/>
              </a:rPr>
              <a:t>Ignore the qualitative information:</a:t>
            </a:r>
            <a:r>
              <a:rPr lang="en-US" b="0" i="0" dirty="0">
                <a:solidFill>
                  <a:srgbClr val="333333"/>
                </a:solidFill>
                <a:effectLst/>
                <a:latin typeface="Roboto" panose="02000000000000000000" pitchFamily="2" charset="0"/>
              </a:rPr>
              <a:t> </a:t>
            </a:r>
            <a:r>
              <a:rPr lang="en-US" b="0" i="0" u="none" strike="noStrike" dirty="0">
                <a:solidFill>
                  <a:srgbClr val="73AD21"/>
                </a:solidFill>
                <a:effectLst/>
                <a:latin typeface="Roboto" panose="02000000000000000000" pitchFamily="2" charset="0"/>
                <a:hlinkClick r:id="rId7"/>
              </a:rPr>
              <a:t>Accounting records</a:t>
            </a:r>
            <a:r>
              <a:rPr lang="en-US" b="0" i="0" dirty="0">
                <a:solidFill>
                  <a:srgbClr val="333333"/>
                </a:solidFill>
                <a:effectLst/>
                <a:latin typeface="Roboto" panose="02000000000000000000" pitchFamily="2" charset="0"/>
              </a:rPr>
              <a:t> only monetary transactions. It ignores the qualitative aspects.</a:t>
            </a:r>
          </a:p>
          <a:p>
            <a:pPr algn="l">
              <a:buFont typeface="Arial" panose="020B0604020202020204" pitchFamily="34" charset="0"/>
              <a:buChar char="•"/>
            </a:pPr>
            <a:r>
              <a:rPr lang="en-US" b="1" i="0" dirty="0">
                <a:solidFill>
                  <a:srgbClr val="333333"/>
                </a:solidFill>
                <a:effectLst/>
                <a:latin typeface="Roboto" panose="02000000000000000000" pitchFamily="2" charset="0"/>
              </a:rPr>
              <a:t>Affected by window dressing: </a:t>
            </a:r>
            <a:r>
              <a:rPr lang="en-US" b="0" i="0" dirty="0">
                <a:solidFill>
                  <a:srgbClr val="333333"/>
                </a:solidFill>
                <a:effectLst/>
                <a:latin typeface="Roboto" panose="02000000000000000000" pitchFamily="2" charset="0"/>
              </a:rPr>
              <a:t>Window dressing means manipulation in accounting to present a more </a:t>
            </a:r>
            <a:r>
              <a:rPr lang="en-US" b="0" i="0" dirty="0" err="1">
                <a:solidFill>
                  <a:srgbClr val="333333"/>
                </a:solidFill>
                <a:effectLst/>
                <a:latin typeface="Roboto" panose="02000000000000000000" pitchFamily="2" charset="0"/>
              </a:rPr>
              <a:t>favourable</a:t>
            </a:r>
            <a:r>
              <a:rPr lang="en-US" b="0" i="0" dirty="0">
                <a:solidFill>
                  <a:srgbClr val="333333"/>
                </a:solidFill>
                <a:effectLst/>
                <a:latin typeface="Roboto" panose="02000000000000000000" pitchFamily="2" charset="0"/>
              </a:rPr>
              <a:t> position of the business than the actual position.</a:t>
            </a:r>
          </a:p>
        </p:txBody>
      </p:sp>
    </p:spTree>
    <p:extLst>
      <p:ext uri="{BB962C8B-B14F-4D97-AF65-F5344CB8AC3E}">
        <p14:creationId xmlns:p14="http://schemas.microsoft.com/office/powerpoint/2010/main" val="3668614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1347B5E1-FDD6-3E42-4F30-9CE457D58383}"/>
              </a:ext>
            </a:extLst>
          </p:cNvPr>
          <p:cNvSpPr txBox="1"/>
          <p:nvPr/>
        </p:nvSpPr>
        <p:spPr>
          <a:xfrm>
            <a:off x="350196" y="2782669"/>
            <a:ext cx="9035851" cy="1077218"/>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Explain the Users of Accounting Information:</a:t>
            </a:r>
          </a:p>
          <a:p>
            <a:endParaRPr lang="en-US" dirty="0"/>
          </a:p>
        </p:txBody>
      </p:sp>
    </p:spTree>
    <p:extLst>
      <p:ext uri="{BB962C8B-B14F-4D97-AF65-F5344CB8AC3E}">
        <p14:creationId xmlns:p14="http://schemas.microsoft.com/office/powerpoint/2010/main" val="2603329905"/>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1347B5E1-FDD6-3E42-4F30-9CE457D58383}"/>
              </a:ext>
            </a:extLst>
          </p:cNvPr>
          <p:cNvSpPr txBox="1"/>
          <p:nvPr/>
        </p:nvSpPr>
        <p:spPr>
          <a:xfrm>
            <a:off x="1201953" y="1659330"/>
            <a:ext cx="8097689" cy="2585323"/>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Explain the Users of Accounting Information:</a:t>
            </a:r>
          </a:p>
          <a:p>
            <a:pPr algn="l"/>
            <a:r>
              <a:rPr lang="en-US" b="0" i="0" dirty="0">
                <a:solidFill>
                  <a:srgbClr val="333333"/>
                </a:solidFill>
                <a:effectLst/>
                <a:latin typeface="Roboto" panose="02000000000000000000" pitchFamily="2" charset="0"/>
              </a:rPr>
              <a:t>Users may be </a:t>
            </a:r>
            <a:r>
              <a:rPr lang="en-US" b="0" i="0" dirty="0" err="1">
                <a:solidFill>
                  <a:srgbClr val="333333"/>
                </a:solidFill>
                <a:effectLst/>
                <a:latin typeface="Roboto" panose="02000000000000000000" pitchFamily="2" charset="0"/>
              </a:rPr>
              <a:t>categorised</a:t>
            </a:r>
            <a:r>
              <a:rPr lang="en-US" b="0" i="0" dirty="0">
                <a:solidFill>
                  <a:srgbClr val="333333"/>
                </a:solidFill>
                <a:effectLst/>
                <a:latin typeface="Roboto" panose="02000000000000000000" pitchFamily="2" charset="0"/>
              </a:rPr>
              <a:t> into internal users and external users.</a:t>
            </a:r>
          </a:p>
          <a:p>
            <a:pPr algn="l"/>
            <a:r>
              <a:rPr lang="en-US" b="0" i="0" dirty="0">
                <a:solidFill>
                  <a:srgbClr val="333333"/>
                </a:solidFill>
                <a:effectLst/>
                <a:latin typeface="Roboto" panose="02000000000000000000" pitchFamily="2" charset="0"/>
              </a:rPr>
              <a:t>(A) Internal Users</a:t>
            </a:r>
          </a:p>
          <a:p>
            <a:pPr algn="l">
              <a:buFont typeface="Arial" panose="020B0604020202020204" pitchFamily="34" charset="0"/>
              <a:buChar char="•"/>
            </a:pPr>
            <a:r>
              <a:rPr lang="en-US" b="1" i="0" dirty="0">
                <a:solidFill>
                  <a:srgbClr val="333333"/>
                </a:solidFill>
                <a:effectLst/>
                <a:latin typeface="Roboto" panose="02000000000000000000" pitchFamily="2" charset="0"/>
              </a:rPr>
              <a:t>Owners</a:t>
            </a:r>
            <a:r>
              <a:rPr lang="en-US" b="0" i="0" dirty="0">
                <a:solidFill>
                  <a:srgbClr val="333333"/>
                </a:solidFill>
                <a:effectLst/>
                <a:latin typeface="Roboto" panose="02000000000000000000" pitchFamily="2" charset="0"/>
              </a:rPr>
              <a:t>: Owners contribute capital in the business and thus they are exposed to maximum risk. So, they are always interested in the safety of their capital.</a:t>
            </a:r>
          </a:p>
          <a:p>
            <a:pPr algn="l">
              <a:buFont typeface="Arial" panose="020B0604020202020204" pitchFamily="34" charset="0"/>
              <a:buChar char="•"/>
            </a:pPr>
            <a:r>
              <a:rPr lang="en-US" b="1" i="0" dirty="0">
                <a:solidFill>
                  <a:srgbClr val="333333"/>
                </a:solidFill>
                <a:effectLst/>
                <a:latin typeface="Roboto" panose="02000000000000000000" pitchFamily="2" charset="0"/>
              </a:rPr>
              <a:t>Management</a:t>
            </a:r>
            <a:r>
              <a:rPr lang="en-US" b="0" i="0" dirty="0">
                <a:solidFill>
                  <a:srgbClr val="333333"/>
                </a:solidFill>
                <a:effectLst/>
                <a:latin typeface="Roboto" panose="02000000000000000000" pitchFamily="2" charset="0"/>
              </a:rPr>
              <a:t>: Accounting information is used by management for taking various decisions.</a:t>
            </a:r>
          </a:p>
          <a:p>
            <a:pPr algn="l">
              <a:buFont typeface="Arial" panose="020B0604020202020204" pitchFamily="34" charset="0"/>
              <a:buChar char="•"/>
            </a:pPr>
            <a:r>
              <a:rPr lang="en-US" b="1" i="0" dirty="0">
                <a:solidFill>
                  <a:srgbClr val="333333"/>
                </a:solidFill>
                <a:effectLst/>
                <a:latin typeface="Roboto" panose="02000000000000000000" pitchFamily="2" charset="0"/>
              </a:rPr>
              <a:t>Employees</a:t>
            </a:r>
            <a:r>
              <a:rPr lang="en-US" b="0" i="0" dirty="0">
                <a:solidFill>
                  <a:srgbClr val="333333"/>
                </a:solidFill>
                <a:effectLst/>
                <a:latin typeface="Roboto" panose="02000000000000000000" pitchFamily="2" charset="0"/>
              </a:rPr>
              <a:t>: Employees are interested in the financial statements to assess the ability of the business to pay higher wages and bonuses.</a:t>
            </a:r>
          </a:p>
        </p:txBody>
      </p:sp>
    </p:spTree>
    <p:extLst>
      <p:ext uri="{BB962C8B-B14F-4D97-AF65-F5344CB8AC3E}">
        <p14:creationId xmlns:p14="http://schemas.microsoft.com/office/powerpoint/2010/main" val="4308161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1347B5E1-FDD6-3E42-4F30-9CE457D58383}"/>
              </a:ext>
            </a:extLst>
          </p:cNvPr>
          <p:cNvSpPr txBox="1"/>
          <p:nvPr/>
        </p:nvSpPr>
        <p:spPr>
          <a:xfrm>
            <a:off x="880532" y="1507217"/>
            <a:ext cx="8927639" cy="4247317"/>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Explain the Users of Accounting Information:</a:t>
            </a:r>
          </a:p>
          <a:p>
            <a:pPr algn="l"/>
            <a:r>
              <a:rPr lang="en-US" b="0" i="0" dirty="0">
                <a:solidFill>
                  <a:srgbClr val="333333"/>
                </a:solidFill>
                <a:effectLst/>
                <a:latin typeface="Roboto" panose="02000000000000000000" pitchFamily="2" charset="0"/>
              </a:rPr>
              <a:t>Users may be </a:t>
            </a:r>
            <a:r>
              <a:rPr lang="en-US" b="0" i="0" dirty="0" err="1">
                <a:solidFill>
                  <a:srgbClr val="333333"/>
                </a:solidFill>
                <a:effectLst/>
                <a:latin typeface="Roboto" panose="02000000000000000000" pitchFamily="2" charset="0"/>
              </a:rPr>
              <a:t>categorised</a:t>
            </a:r>
            <a:r>
              <a:rPr lang="en-US" b="0" i="0" dirty="0">
                <a:solidFill>
                  <a:srgbClr val="333333"/>
                </a:solidFill>
                <a:effectLst/>
                <a:latin typeface="Roboto" panose="02000000000000000000" pitchFamily="2" charset="0"/>
              </a:rPr>
              <a:t> into internal users and external users.</a:t>
            </a:r>
          </a:p>
          <a:p>
            <a:pPr algn="l"/>
            <a:r>
              <a:rPr lang="en-US" b="0" i="0" dirty="0">
                <a:solidFill>
                  <a:srgbClr val="333333"/>
                </a:solidFill>
                <a:effectLst/>
                <a:latin typeface="Roboto" panose="02000000000000000000" pitchFamily="2" charset="0"/>
              </a:rPr>
              <a:t>(B) External Users</a:t>
            </a:r>
          </a:p>
          <a:p>
            <a:pPr algn="l">
              <a:buFont typeface="Arial" panose="020B0604020202020204" pitchFamily="34" charset="0"/>
              <a:buChar char="•"/>
            </a:pPr>
            <a:r>
              <a:rPr lang="en-US" b="1" i="0" dirty="0">
                <a:solidFill>
                  <a:srgbClr val="333333"/>
                </a:solidFill>
                <a:effectLst/>
                <a:latin typeface="Roboto" panose="02000000000000000000" pitchFamily="2" charset="0"/>
              </a:rPr>
              <a:t>Banks and financial institutions: </a:t>
            </a:r>
            <a:r>
              <a:rPr lang="en-US" b="0" i="0" dirty="0">
                <a:solidFill>
                  <a:srgbClr val="333333"/>
                </a:solidFill>
                <a:effectLst/>
                <a:latin typeface="Roboto" panose="02000000000000000000" pitchFamily="2" charset="0"/>
              </a:rPr>
              <a:t>Banks and Financial Institutions provide loans to business. So, they are interested in financial information to ensure the safety and recovery of the loan.</a:t>
            </a:r>
          </a:p>
          <a:p>
            <a:pPr algn="l">
              <a:buFont typeface="Arial" panose="020B0604020202020204" pitchFamily="34" charset="0"/>
              <a:buChar char="•"/>
            </a:pPr>
            <a:r>
              <a:rPr lang="en-US" b="1" i="0" dirty="0">
                <a:solidFill>
                  <a:srgbClr val="333333"/>
                </a:solidFill>
                <a:effectLst/>
                <a:latin typeface="Roboto" panose="02000000000000000000" pitchFamily="2" charset="0"/>
              </a:rPr>
              <a:t>Investors: </a:t>
            </a:r>
            <a:r>
              <a:rPr lang="en-US" b="0" i="0" dirty="0">
                <a:solidFill>
                  <a:srgbClr val="333333"/>
                </a:solidFill>
                <a:effectLst/>
                <a:latin typeface="Roboto" panose="02000000000000000000" pitchFamily="2" charset="0"/>
              </a:rPr>
              <a:t>Investors are interested to know the earning capacity of business and safety of the investment.</a:t>
            </a:r>
          </a:p>
          <a:p>
            <a:pPr algn="l">
              <a:buFont typeface="Arial" panose="020B0604020202020204" pitchFamily="34" charset="0"/>
              <a:buChar char="•"/>
            </a:pPr>
            <a:r>
              <a:rPr lang="en-US" b="1" i="0" dirty="0">
                <a:solidFill>
                  <a:srgbClr val="333333"/>
                </a:solidFill>
                <a:effectLst/>
                <a:latin typeface="Roboto" panose="02000000000000000000" pitchFamily="2" charset="0"/>
              </a:rPr>
              <a:t>Creditors: </a:t>
            </a:r>
            <a:r>
              <a:rPr lang="en-US" b="0" i="0" dirty="0">
                <a:solidFill>
                  <a:srgbClr val="333333"/>
                </a:solidFill>
                <a:effectLst/>
                <a:latin typeface="Roboto" panose="02000000000000000000" pitchFamily="2" charset="0"/>
              </a:rPr>
              <a:t>Creditors provide the goods on credit. So they need accounting information to ascertain the financial soundness of the firm.</a:t>
            </a:r>
          </a:p>
          <a:p>
            <a:pPr algn="l">
              <a:buFont typeface="Arial" panose="020B0604020202020204" pitchFamily="34" charset="0"/>
              <a:buChar char="•"/>
            </a:pPr>
            <a:r>
              <a:rPr lang="en-US" b="1" i="0" dirty="0">
                <a:solidFill>
                  <a:srgbClr val="333333"/>
                </a:solidFill>
                <a:effectLst/>
                <a:latin typeface="Roboto" panose="02000000000000000000" pitchFamily="2" charset="0"/>
              </a:rPr>
              <a:t>Government: </a:t>
            </a:r>
            <a:r>
              <a:rPr lang="en-US" b="0" i="0" dirty="0">
                <a:solidFill>
                  <a:srgbClr val="333333"/>
                </a:solidFill>
                <a:effectLst/>
                <a:latin typeface="Roboto" panose="02000000000000000000" pitchFamily="2" charset="0"/>
              </a:rPr>
              <a:t>The government needs accounting information to assess the tax liability of the business entity.</a:t>
            </a:r>
          </a:p>
          <a:p>
            <a:pPr algn="l">
              <a:buFont typeface="Arial" panose="020B0604020202020204" pitchFamily="34" charset="0"/>
              <a:buChar char="•"/>
            </a:pPr>
            <a:r>
              <a:rPr lang="en-US" b="1" i="0" dirty="0">
                <a:solidFill>
                  <a:srgbClr val="333333"/>
                </a:solidFill>
                <a:effectLst/>
                <a:latin typeface="Roboto" panose="02000000000000000000" pitchFamily="2" charset="0"/>
              </a:rPr>
              <a:t>Researchers: </a:t>
            </a:r>
            <a:r>
              <a:rPr lang="en-US" b="0" i="0" dirty="0">
                <a:solidFill>
                  <a:srgbClr val="333333"/>
                </a:solidFill>
                <a:effectLst/>
                <a:latin typeface="Roboto" panose="02000000000000000000" pitchFamily="2" charset="0"/>
              </a:rPr>
              <a:t>Researchers use accounting information in their research work.</a:t>
            </a:r>
          </a:p>
          <a:p>
            <a:pPr algn="l">
              <a:buFont typeface="Arial" panose="020B0604020202020204" pitchFamily="34" charset="0"/>
              <a:buChar char="•"/>
            </a:pPr>
            <a:r>
              <a:rPr lang="en-US" b="1" i="0" dirty="0">
                <a:solidFill>
                  <a:srgbClr val="333333"/>
                </a:solidFill>
                <a:effectLst/>
                <a:latin typeface="Roboto" panose="02000000000000000000" pitchFamily="2" charset="0"/>
              </a:rPr>
              <a:t>Consumers: </a:t>
            </a:r>
            <a:r>
              <a:rPr lang="en-US" b="0" i="0" dirty="0">
                <a:solidFill>
                  <a:srgbClr val="333333"/>
                </a:solidFill>
                <a:effectLst/>
                <a:latin typeface="Roboto" panose="02000000000000000000" pitchFamily="2" charset="0"/>
              </a:rPr>
              <a:t>They require accounting information for establishing good accounting control, which will reduce the cost of production.</a:t>
            </a:r>
          </a:p>
        </p:txBody>
      </p:sp>
    </p:spTree>
    <p:extLst>
      <p:ext uri="{BB962C8B-B14F-4D97-AF65-F5344CB8AC3E}">
        <p14:creationId xmlns:p14="http://schemas.microsoft.com/office/powerpoint/2010/main" val="41561335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CF21F39D-AC62-C77A-60D3-666A8BE38F7E}"/>
              </a:ext>
            </a:extLst>
          </p:cNvPr>
          <p:cNvSpPr txBox="1"/>
          <p:nvPr/>
        </p:nvSpPr>
        <p:spPr>
          <a:xfrm>
            <a:off x="262648" y="2913258"/>
            <a:ext cx="10072864" cy="1077218"/>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Qualitative Characteristics of Accounting Information</a:t>
            </a:r>
            <a:br>
              <a:rPr lang="en-US" dirty="0"/>
            </a:br>
            <a:endParaRPr lang="en-US" dirty="0"/>
          </a:p>
        </p:txBody>
      </p:sp>
    </p:spTree>
    <p:extLst>
      <p:ext uri="{BB962C8B-B14F-4D97-AF65-F5344CB8AC3E}">
        <p14:creationId xmlns:p14="http://schemas.microsoft.com/office/powerpoint/2010/main" val="2243988239"/>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CF21F39D-AC62-C77A-60D3-666A8BE38F7E}"/>
              </a:ext>
            </a:extLst>
          </p:cNvPr>
          <p:cNvSpPr txBox="1"/>
          <p:nvPr/>
        </p:nvSpPr>
        <p:spPr>
          <a:xfrm>
            <a:off x="802360" y="1868674"/>
            <a:ext cx="8304989" cy="3693319"/>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Qualitative Characteristics of Accounting Information</a:t>
            </a:r>
          </a:p>
          <a:p>
            <a:pPr algn="l"/>
            <a:r>
              <a:rPr lang="en-US" b="0" i="0" dirty="0">
                <a:solidFill>
                  <a:srgbClr val="333333"/>
                </a:solidFill>
                <a:effectLst/>
                <a:latin typeface="Roboto" panose="02000000000000000000" pitchFamily="2" charset="0"/>
              </a:rPr>
              <a:t>Qualitative characteristics are the attributes of accounting information, which enhance its understandability and usefulness:</a:t>
            </a:r>
          </a:p>
          <a:p>
            <a:pPr algn="l">
              <a:buFont typeface="Arial" panose="020B0604020202020204" pitchFamily="34" charset="0"/>
              <a:buChar char="•"/>
            </a:pPr>
            <a:r>
              <a:rPr lang="en-US" b="1" i="0" dirty="0">
                <a:solidFill>
                  <a:srgbClr val="333333"/>
                </a:solidFill>
                <a:effectLst/>
                <a:latin typeface="Roboto" panose="02000000000000000000" pitchFamily="2" charset="0"/>
              </a:rPr>
              <a:t>Reliability: </a:t>
            </a:r>
            <a:r>
              <a:rPr lang="en-US" b="0" i="0" dirty="0">
                <a:solidFill>
                  <a:srgbClr val="333333"/>
                </a:solidFill>
                <a:effectLst/>
                <a:latin typeface="Roboto" panose="02000000000000000000" pitchFamily="2" charset="0"/>
              </a:rPr>
              <a:t>Reliability implies that the information must be free from material error and personal bias.</a:t>
            </a:r>
          </a:p>
          <a:p>
            <a:pPr algn="l">
              <a:buFont typeface="Arial" panose="020B0604020202020204" pitchFamily="34" charset="0"/>
              <a:buChar char="•"/>
            </a:pPr>
            <a:r>
              <a:rPr lang="en-US" b="1" i="0" dirty="0">
                <a:solidFill>
                  <a:srgbClr val="333333"/>
                </a:solidFill>
                <a:effectLst/>
                <a:latin typeface="Roboto" panose="02000000000000000000" pitchFamily="2" charset="0"/>
              </a:rPr>
              <a:t>Relevance: </a:t>
            </a:r>
            <a:r>
              <a:rPr lang="en-US" b="0" i="0" dirty="0">
                <a:solidFill>
                  <a:srgbClr val="333333"/>
                </a:solidFill>
                <a:effectLst/>
                <a:latin typeface="Roboto" panose="02000000000000000000" pitchFamily="2" charset="0"/>
              </a:rPr>
              <a:t>Accounting information must be relevant to the decision-making requirements of the users.</a:t>
            </a:r>
          </a:p>
          <a:p>
            <a:pPr algn="l">
              <a:buFont typeface="Arial" panose="020B0604020202020204" pitchFamily="34" charset="0"/>
              <a:buChar char="•"/>
            </a:pPr>
            <a:r>
              <a:rPr lang="en-US" b="1" i="0" dirty="0">
                <a:solidFill>
                  <a:srgbClr val="333333"/>
                </a:solidFill>
                <a:effectLst/>
                <a:latin typeface="Roboto" panose="02000000000000000000" pitchFamily="2" charset="0"/>
              </a:rPr>
              <a:t>Understandability: </a:t>
            </a:r>
            <a:r>
              <a:rPr lang="en-US" b="0" i="0" dirty="0">
                <a:solidFill>
                  <a:srgbClr val="333333"/>
                </a:solidFill>
                <a:effectLst/>
                <a:latin typeface="Roboto" panose="02000000000000000000" pitchFamily="2" charset="0"/>
              </a:rPr>
              <a:t>Information should be disclosed in financial statements in such a manner that these are easily understandable.</a:t>
            </a:r>
          </a:p>
          <a:p>
            <a:pPr algn="l">
              <a:buFont typeface="Arial" panose="020B0604020202020204" pitchFamily="34" charset="0"/>
              <a:buChar char="•"/>
            </a:pPr>
            <a:r>
              <a:rPr lang="en-US" b="1" i="0" dirty="0">
                <a:solidFill>
                  <a:srgbClr val="333333"/>
                </a:solidFill>
                <a:effectLst/>
                <a:latin typeface="Roboto" panose="02000000000000000000" pitchFamily="2" charset="0"/>
              </a:rPr>
              <a:t>Comparability: </a:t>
            </a:r>
            <a:r>
              <a:rPr lang="en-US" b="0" i="0" dirty="0">
                <a:solidFill>
                  <a:srgbClr val="333333"/>
                </a:solidFill>
                <a:effectLst/>
                <a:latin typeface="Roboto" panose="02000000000000000000" pitchFamily="2" charset="0"/>
              </a:rPr>
              <a:t>Both intra-firm and inter-firm comparison must be possible over different time periods.</a:t>
            </a:r>
          </a:p>
          <a:p>
            <a:br>
              <a:rPr lang="en-US" dirty="0"/>
            </a:br>
            <a:endParaRPr lang="en-US" dirty="0"/>
          </a:p>
        </p:txBody>
      </p:sp>
    </p:spTree>
    <p:extLst>
      <p:ext uri="{BB962C8B-B14F-4D97-AF65-F5344CB8AC3E}">
        <p14:creationId xmlns:p14="http://schemas.microsoft.com/office/powerpoint/2010/main" val="34095447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CB13BB8B-E842-3917-3637-A94983576BF5}"/>
              </a:ext>
            </a:extLst>
          </p:cNvPr>
          <p:cNvSpPr txBox="1"/>
          <p:nvPr/>
        </p:nvSpPr>
        <p:spPr>
          <a:xfrm>
            <a:off x="1186774" y="2845500"/>
            <a:ext cx="7682420" cy="584775"/>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Explain the System of Accounting</a:t>
            </a:r>
          </a:p>
        </p:txBody>
      </p:sp>
    </p:spTree>
    <p:extLst>
      <p:ext uri="{BB962C8B-B14F-4D97-AF65-F5344CB8AC3E}">
        <p14:creationId xmlns:p14="http://schemas.microsoft.com/office/powerpoint/2010/main" val="2630430983"/>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FDD39E20-5227-C7EC-2CB9-4BB4F52330A3}"/>
              </a:ext>
            </a:extLst>
          </p:cNvPr>
          <p:cNvSpPr txBox="1"/>
          <p:nvPr/>
        </p:nvSpPr>
        <p:spPr>
          <a:xfrm>
            <a:off x="1014368" y="1469911"/>
            <a:ext cx="8246623" cy="4247317"/>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Explain the System of Accounting</a:t>
            </a:r>
          </a:p>
          <a:p>
            <a:pPr algn="l"/>
            <a:r>
              <a:rPr lang="en-US" b="1" i="0" dirty="0">
                <a:solidFill>
                  <a:srgbClr val="333333"/>
                </a:solidFill>
                <a:effectLst/>
                <a:latin typeface="Roboto" panose="02000000000000000000" pitchFamily="2" charset="0"/>
              </a:rPr>
              <a:t>System of accounting</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There are following two systems of recording transactions in the books of accounts:</a:t>
            </a:r>
          </a:p>
          <a:p>
            <a:pPr algn="l">
              <a:buFont typeface="Arial" panose="020B0604020202020204" pitchFamily="34" charset="0"/>
              <a:buChar char="•"/>
            </a:pPr>
            <a:r>
              <a:rPr lang="en-US" b="0" i="0" dirty="0">
                <a:solidFill>
                  <a:srgbClr val="333333"/>
                </a:solidFill>
                <a:effectLst/>
                <a:latin typeface="Roboto" panose="02000000000000000000" pitchFamily="2" charset="0"/>
              </a:rPr>
              <a:t>Double Entry System</a:t>
            </a:r>
          </a:p>
          <a:p>
            <a:pPr algn="l">
              <a:buFont typeface="Arial" panose="020B0604020202020204" pitchFamily="34" charset="0"/>
              <a:buChar char="•"/>
            </a:pPr>
            <a:r>
              <a:rPr lang="en-US" b="0" i="0" dirty="0">
                <a:solidFill>
                  <a:srgbClr val="333333"/>
                </a:solidFill>
                <a:effectLst/>
                <a:latin typeface="Roboto" panose="02000000000000000000" pitchFamily="2" charset="0"/>
              </a:rPr>
              <a:t>Single Entry System</a:t>
            </a:r>
          </a:p>
          <a:p>
            <a:pPr algn="l"/>
            <a:r>
              <a:rPr lang="en-US" b="1" i="0" dirty="0">
                <a:solidFill>
                  <a:srgbClr val="333333"/>
                </a:solidFill>
                <a:effectLst/>
                <a:latin typeface="Roboto" panose="02000000000000000000" pitchFamily="2" charset="0"/>
              </a:rPr>
              <a:t>Double-entry system</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The double entry system is based on the Dual Aspect Principle.</a:t>
            </a:r>
          </a:p>
          <a:p>
            <a:pPr algn="l">
              <a:buFont typeface="Arial" panose="020B0604020202020204" pitchFamily="34" charset="0"/>
              <a:buChar char="•"/>
            </a:pPr>
            <a:r>
              <a:rPr lang="en-US" b="0" i="0" dirty="0">
                <a:solidFill>
                  <a:srgbClr val="333333"/>
                </a:solidFill>
                <a:effectLst/>
                <a:latin typeface="Roboto" panose="02000000000000000000" pitchFamily="2" charset="0"/>
              </a:rPr>
              <a:t>Every transaction has two aspects, ‘a Debit’ and ‘a credit’ of an equal amount.</a:t>
            </a:r>
          </a:p>
          <a:p>
            <a:pPr algn="l">
              <a:buFont typeface="Arial" panose="020B0604020202020204" pitchFamily="34" charset="0"/>
              <a:buChar char="•"/>
            </a:pPr>
            <a:r>
              <a:rPr lang="en-US" b="0" i="0" dirty="0">
                <a:solidFill>
                  <a:srgbClr val="333333"/>
                </a:solidFill>
                <a:effectLst/>
                <a:latin typeface="Roboto" panose="02000000000000000000" pitchFamily="2" charset="0"/>
              </a:rPr>
              <a:t>This system of accounting </a:t>
            </a:r>
            <a:r>
              <a:rPr lang="en-US" b="0" i="0" dirty="0" err="1">
                <a:solidFill>
                  <a:srgbClr val="333333"/>
                </a:solidFill>
                <a:effectLst/>
                <a:latin typeface="Roboto" panose="02000000000000000000" pitchFamily="2" charset="0"/>
              </a:rPr>
              <a:t>recognises</a:t>
            </a:r>
            <a:r>
              <a:rPr lang="en-US" b="0" i="0" dirty="0">
                <a:solidFill>
                  <a:srgbClr val="333333"/>
                </a:solidFill>
                <a:effectLst/>
                <a:latin typeface="Roboto" panose="02000000000000000000" pitchFamily="2" charset="0"/>
              </a:rPr>
              <a:t> and records both aspects of the transaction.</a:t>
            </a:r>
          </a:p>
          <a:p>
            <a:pPr algn="l"/>
            <a:r>
              <a:rPr lang="en-US" b="1" i="0" dirty="0">
                <a:solidFill>
                  <a:srgbClr val="333333"/>
                </a:solidFill>
                <a:effectLst/>
                <a:latin typeface="Roboto" panose="02000000000000000000" pitchFamily="2" charset="0"/>
              </a:rPr>
              <a:t>Single entry system</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Under this system, both aspects are not recorded for all the transactions.</a:t>
            </a:r>
          </a:p>
          <a:p>
            <a:pPr algn="l">
              <a:buFont typeface="Arial" panose="020B0604020202020204" pitchFamily="34" charset="0"/>
              <a:buChar char="•"/>
            </a:pPr>
            <a:r>
              <a:rPr lang="en-US" b="0" i="0" dirty="0">
                <a:solidFill>
                  <a:srgbClr val="333333"/>
                </a:solidFill>
                <a:effectLst/>
                <a:latin typeface="Roboto" panose="02000000000000000000" pitchFamily="2" charset="0"/>
              </a:rPr>
              <a:t>Either only one aspect is recorded or both the aspects are not recorded for all the transactions</a:t>
            </a:r>
          </a:p>
        </p:txBody>
      </p:sp>
    </p:spTree>
    <p:extLst>
      <p:ext uri="{BB962C8B-B14F-4D97-AF65-F5344CB8AC3E}">
        <p14:creationId xmlns:p14="http://schemas.microsoft.com/office/powerpoint/2010/main" val="100865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E14AD984-B8D8-BD87-FAA2-2D1A4D317B09}"/>
              </a:ext>
            </a:extLst>
          </p:cNvPr>
          <p:cNvSpPr txBox="1"/>
          <p:nvPr/>
        </p:nvSpPr>
        <p:spPr>
          <a:xfrm>
            <a:off x="1656133" y="2782669"/>
            <a:ext cx="7468411" cy="369332"/>
          </a:xfrm>
          <a:prstGeom prst="rect">
            <a:avLst/>
          </a:prstGeom>
          <a:noFill/>
        </p:spPr>
        <p:txBody>
          <a:bodyPr wrap="square">
            <a:spAutoFit/>
          </a:bodyPr>
          <a:lstStyle>
            <a:defPPr>
              <a:defRPr lang="en-US"/>
            </a:defPPr>
            <a:lvl1pPr>
              <a:defRPr sz="3200" b="1" i="0">
                <a:solidFill>
                  <a:srgbClr val="813588"/>
                </a:solidFill>
                <a:effectLst/>
                <a:latin typeface="Roboto" panose="02000000000000000000" pitchFamily="2" charset="0"/>
              </a:defRPr>
            </a:lvl1pPr>
          </a:lstStyle>
          <a:p>
            <a:r>
              <a:rPr lang="en-US" dirty="0"/>
              <a:t>What Are the Advantages of the Double-entry System of Accounting?</a:t>
            </a:r>
          </a:p>
        </p:txBody>
      </p:sp>
    </p:spTree>
    <p:extLst>
      <p:ext uri="{BB962C8B-B14F-4D97-AF65-F5344CB8AC3E}">
        <p14:creationId xmlns:p14="http://schemas.microsoft.com/office/powerpoint/2010/main" val="1951545171"/>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5DDC3B36-F439-D152-1A5D-45243A45B808}"/>
              </a:ext>
            </a:extLst>
          </p:cNvPr>
          <p:cNvSpPr txBox="1"/>
          <p:nvPr/>
        </p:nvSpPr>
        <p:spPr>
          <a:xfrm>
            <a:off x="860435" y="1919965"/>
            <a:ext cx="8525612" cy="2862322"/>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What Are the Advantages of the Double-entry System of Accounting?</a:t>
            </a:r>
          </a:p>
          <a:p>
            <a:pPr algn="l"/>
            <a:r>
              <a:rPr lang="en-US" b="0" i="0" dirty="0">
                <a:solidFill>
                  <a:srgbClr val="333333"/>
                </a:solidFill>
                <a:effectLst/>
                <a:latin typeface="Roboto" panose="02000000000000000000" pitchFamily="2" charset="0"/>
              </a:rPr>
              <a:t>Following are the main advantages of the double-entry system of accounting:</a:t>
            </a:r>
          </a:p>
          <a:p>
            <a:pPr algn="l"/>
            <a:r>
              <a:rPr lang="en-US" b="1" i="0" dirty="0">
                <a:solidFill>
                  <a:srgbClr val="333333"/>
                </a:solidFill>
                <a:effectLst/>
                <a:latin typeface="Roboto" panose="02000000000000000000" pitchFamily="2" charset="0"/>
              </a:rPr>
              <a:t>Scientific system</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As compared to the other systems, this system of recording transactions is more scientific and useful to achieve the objective of accounting.</a:t>
            </a:r>
          </a:p>
          <a:p>
            <a:pPr algn="l"/>
            <a:r>
              <a:rPr lang="en-US" b="1" i="0" dirty="0">
                <a:solidFill>
                  <a:srgbClr val="333333"/>
                </a:solidFill>
                <a:effectLst/>
                <a:latin typeface="Roboto" panose="02000000000000000000" pitchFamily="2" charset="0"/>
              </a:rPr>
              <a:t>A complete record of the transaction</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Since both the aspects of transactions are considered there is a complete recording of each and every transaction.</a:t>
            </a:r>
          </a:p>
          <a:p>
            <a:pPr algn="l">
              <a:buFont typeface="Arial" panose="020B0604020202020204" pitchFamily="34" charset="0"/>
              <a:buChar char="•"/>
            </a:pPr>
            <a:r>
              <a:rPr lang="en-US" b="0" i="0" dirty="0">
                <a:solidFill>
                  <a:srgbClr val="333333"/>
                </a:solidFill>
                <a:effectLst/>
                <a:latin typeface="Roboto" panose="02000000000000000000" pitchFamily="2" charset="0"/>
              </a:rPr>
              <a:t>Using these records we are able to compute profit or loss easily.</a:t>
            </a:r>
          </a:p>
          <a:p>
            <a:pPr algn="l"/>
            <a:r>
              <a:rPr lang="en-US" b="0" i="0" dirty="0">
                <a:solidFill>
                  <a:srgbClr val="333333"/>
                </a:solidFill>
                <a:effectLst/>
                <a:latin typeface="Roboto" panose="02000000000000000000" pitchFamily="2" charset="0"/>
              </a:rPr>
              <a:t>double-entry system of accounting.</a:t>
            </a:r>
          </a:p>
        </p:txBody>
      </p:sp>
    </p:spTree>
    <p:extLst>
      <p:ext uri="{BB962C8B-B14F-4D97-AF65-F5344CB8AC3E}">
        <p14:creationId xmlns:p14="http://schemas.microsoft.com/office/powerpoint/2010/main" val="10299130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1755" y="236724"/>
            <a:ext cx="17652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5DDC3B36-F439-D152-1A5D-45243A45B808}"/>
              </a:ext>
            </a:extLst>
          </p:cNvPr>
          <p:cNvSpPr txBox="1"/>
          <p:nvPr/>
        </p:nvSpPr>
        <p:spPr>
          <a:xfrm>
            <a:off x="1103311" y="1659457"/>
            <a:ext cx="8410339" cy="3693319"/>
          </a:xfrm>
          <a:prstGeom prst="rect">
            <a:avLst/>
          </a:prstGeom>
          <a:noFill/>
        </p:spPr>
        <p:txBody>
          <a:bodyPr wrap="square">
            <a:spAutoFit/>
          </a:bodyPr>
          <a:lstStyle/>
          <a:p>
            <a:pPr algn="l"/>
            <a:r>
              <a:rPr lang="en-US" b="0" i="0" dirty="0">
                <a:solidFill>
                  <a:srgbClr val="813588"/>
                </a:solidFill>
                <a:effectLst/>
                <a:latin typeface="Roboto" panose="02000000000000000000" pitchFamily="2" charset="0"/>
              </a:rPr>
              <a:t>What Are the Advantages of the Double-entry System of Accounting?</a:t>
            </a:r>
          </a:p>
          <a:p>
            <a:pPr algn="l"/>
            <a:r>
              <a:rPr lang="en-US" b="0" i="0" dirty="0">
                <a:solidFill>
                  <a:srgbClr val="333333"/>
                </a:solidFill>
                <a:effectLst/>
                <a:latin typeface="Roboto" panose="02000000000000000000" pitchFamily="2" charset="0"/>
              </a:rPr>
              <a:t>Following are the main advantages of the double-entry </a:t>
            </a:r>
            <a:r>
              <a:rPr lang="en-US" b="1" i="0" dirty="0">
                <a:solidFill>
                  <a:srgbClr val="333333"/>
                </a:solidFill>
                <a:effectLst/>
                <a:latin typeface="Roboto" panose="02000000000000000000" pitchFamily="2" charset="0"/>
              </a:rPr>
              <a:t>Checks arithmetical accuracy of accounts</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Under this system, by </a:t>
            </a:r>
            <a:r>
              <a:rPr lang="en-US" b="0" i="0" u="none" strike="noStrike" dirty="0">
                <a:solidFill>
                  <a:srgbClr val="73AD21"/>
                </a:solidFill>
                <a:effectLst/>
                <a:latin typeface="Roboto" panose="02000000000000000000" pitchFamily="2" charset="0"/>
                <a:hlinkClick r:id="rId7"/>
              </a:rPr>
              <a:t>preparing a Trial Balance</a:t>
            </a:r>
            <a:r>
              <a:rPr lang="en-US" b="0" i="0" dirty="0">
                <a:solidFill>
                  <a:srgbClr val="333333"/>
                </a:solidFill>
                <a:effectLst/>
                <a:latin typeface="Roboto" panose="02000000000000000000" pitchFamily="2" charset="0"/>
              </a:rPr>
              <a:t> we are able to check the arithmetical accuracy of the records.</a:t>
            </a:r>
          </a:p>
          <a:p>
            <a:pPr algn="l"/>
            <a:r>
              <a:rPr lang="en-US" b="1" i="0" dirty="0">
                <a:solidFill>
                  <a:srgbClr val="333333"/>
                </a:solidFill>
                <a:effectLst/>
                <a:latin typeface="Roboto" panose="02000000000000000000" pitchFamily="2" charset="0"/>
              </a:rPr>
              <a:t>Determination of profit/loss and depiction of financial position</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Under this system by preparing ‘Profit &amp; Loss A/c’ we get to know about the profit earned or loss incurred.</a:t>
            </a:r>
          </a:p>
          <a:p>
            <a:pPr algn="l">
              <a:buFont typeface="Arial" panose="020B0604020202020204" pitchFamily="34" charset="0"/>
              <a:buChar char="•"/>
            </a:pPr>
            <a:r>
              <a:rPr lang="en-US" b="0" i="0" dirty="0">
                <a:solidFill>
                  <a:srgbClr val="333333"/>
                </a:solidFill>
                <a:effectLst/>
                <a:latin typeface="Roboto" panose="02000000000000000000" pitchFamily="2" charset="0"/>
              </a:rPr>
              <a:t>By preparing the ‘Balance Sheet’ the financial position of the business can be ascertained, i.e. position of assets and liabilities is depicted.</a:t>
            </a:r>
          </a:p>
          <a:p>
            <a:pPr algn="l"/>
            <a:r>
              <a:rPr lang="en-US" b="1" i="0" dirty="0">
                <a:solidFill>
                  <a:srgbClr val="333333"/>
                </a:solidFill>
                <a:effectLst/>
                <a:latin typeface="Roboto" panose="02000000000000000000" pitchFamily="2" charset="0"/>
              </a:rPr>
              <a:t>Helpful in decision making</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Administration and management are able to take decisions on the basis of factual information under the double-entry system of accounting.</a:t>
            </a:r>
          </a:p>
        </p:txBody>
      </p:sp>
    </p:spTree>
    <p:extLst>
      <p:ext uri="{BB962C8B-B14F-4D97-AF65-F5344CB8AC3E}">
        <p14:creationId xmlns:p14="http://schemas.microsoft.com/office/powerpoint/2010/main" val="31163662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118</TotalTime>
  <Words>2623</Words>
  <Application>Microsoft Office PowerPoint</Application>
  <PresentationFormat>Widescreen</PresentationFormat>
  <Paragraphs>231</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15</cp:revision>
  <dcterms:created xsi:type="dcterms:W3CDTF">2021-08-03T13:03:26Z</dcterms:created>
  <dcterms:modified xsi:type="dcterms:W3CDTF">2022-05-23T19:53:49Z</dcterms:modified>
</cp:coreProperties>
</file>