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7" r:id="rId4"/>
  </p:sldMasterIdLst>
  <p:notesMasterIdLst>
    <p:notesMasterId r:id="rId62"/>
  </p:notesMasterIdLst>
  <p:sldIdLst>
    <p:sldId id="628" r:id="rId5"/>
    <p:sldId id="629" r:id="rId6"/>
    <p:sldId id="257" r:id="rId7"/>
    <p:sldId id="619" r:id="rId8"/>
    <p:sldId id="630" r:id="rId9"/>
    <p:sldId id="631" r:id="rId10"/>
    <p:sldId id="632" r:id="rId11"/>
    <p:sldId id="633" r:id="rId12"/>
    <p:sldId id="634" r:id="rId13"/>
    <p:sldId id="635" r:id="rId14"/>
    <p:sldId id="637" r:id="rId15"/>
    <p:sldId id="636" r:id="rId16"/>
    <p:sldId id="638" r:id="rId17"/>
    <p:sldId id="640" r:id="rId18"/>
    <p:sldId id="641" r:id="rId19"/>
    <p:sldId id="642" r:id="rId20"/>
    <p:sldId id="643" r:id="rId21"/>
    <p:sldId id="644" r:id="rId22"/>
    <p:sldId id="645" r:id="rId23"/>
    <p:sldId id="646" r:id="rId24"/>
    <p:sldId id="647" r:id="rId25"/>
    <p:sldId id="648" r:id="rId26"/>
    <p:sldId id="649" r:id="rId27"/>
    <p:sldId id="650" r:id="rId28"/>
    <p:sldId id="651" r:id="rId29"/>
    <p:sldId id="652" r:id="rId30"/>
    <p:sldId id="653" r:id="rId31"/>
    <p:sldId id="654" r:id="rId32"/>
    <p:sldId id="655" r:id="rId33"/>
    <p:sldId id="656" r:id="rId34"/>
    <p:sldId id="657" r:id="rId35"/>
    <p:sldId id="658" r:id="rId36"/>
    <p:sldId id="659" r:id="rId37"/>
    <p:sldId id="660" r:id="rId38"/>
    <p:sldId id="661" r:id="rId39"/>
    <p:sldId id="662" r:id="rId40"/>
    <p:sldId id="663" r:id="rId41"/>
    <p:sldId id="664" r:id="rId42"/>
    <p:sldId id="665" r:id="rId43"/>
    <p:sldId id="666" r:id="rId44"/>
    <p:sldId id="667" r:id="rId45"/>
    <p:sldId id="668" r:id="rId46"/>
    <p:sldId id="669" r:id="rId47"/>
    <p:sldId id="670" r:id="rId48"/>
    <p:sldId id="672" r:id="rId49"/>
    <p:sldId id="673" r:id="rId50"/>
    <p:sldId id="674" r:id="rId51"/>
    <p:sldId id="675" r:id="rId52"/>
    <p:sldId id="676" r:id="rId53"/>
    <p:sldId id="677" r:id="rId54"/>
    <p:sldId id="678" r:id="rId55"/>
    <p:sldId id="679" r:id="rId56"/>
    <p:sldId id="680" r:id="rId57"/>
    <p:sldId id="682" r:id="rId58"/>
    <p:sldId id="684" r:id="rId59"/>
    <p:sldId id="683" r:id="rId60"/>
    <p:sldId id="685"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19"/>
            <p14:sldId id="630"/>
            <p14:sldId id="631"/>
            <p14:sldId id="632"/>
            <p14:sldId id="633"/>
            <p14:sldId id="634"/>
            <p14:sldId id="635"/>
            <p14:sldId id="637"/>
            <p14:sldId id="636"/>
            <p14:sldId id="638"/>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2"/>
            <p14:sldId id="673"/>
            <p14:sldId id="674"/>
            <p14:sldId id="675"/>
            <p14:sldId id="676"/>
            <p14:sldId id="677"/>
            <p14:sldId id="678"/>
            <p14:sldId id="679"/>
            <p14:sldId id="680"/>
            <p14:sldId id="682"/>
            <p14:sldId id="684"/>
            <p14:sldId id="683"/>
            <p14:sldId id="68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D3956"/>
    <a:srgbClr val="000000"/>
    <a:srgbClr val="669BBC"/>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93738" autoAdjust="0"/>
  </p:normalViewPr>
  <p:slideViewPr>
    <p:cSldViewPr snapToGrid="0">
      <p:cViewPr varScale="1">
        <p:scale>
          <a:sx n="62" d="100"/>
          <a:sy n="62" d="100"/>
        </p:scale>
        <p:origin x="956" y="44"/>
      </p:cViewPr>
      <p:guideLst/>
    </p:cSldViewPr>
  </p:slideViewPr>
  <p:notesTextViewPr>
    <p:cViewPr>
      <p:scale>
        <a:sx n="1" d="1"/>
        <a:sy n="1" d="1"/>
      </p:scale>
      <p:origin x="0" y="0"/>
    </p:cViewPr>
  </p:notesTextViewPr>
  <p:sorterViewPr>
    <p:cViewPr>
      <p:scale>
        <a:sx n="100" d="100"/>
        <a:sy n="100" d="100"/>
      </p:scale>
      <p:origin x="0" y="-145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AC243B-6E09-4877-9E8C-60C68358653A}" type="doc">
      <dgm:prSet loTypeId="urn:microsoft.com/office/officeart/2005/8/layout/radial1" loCatId="relationship" qsTypeId="urn:microsoft.com/office/officeart/2005/8/quickstyle/simple5" qsCatId="simple" csTypeId="urn:microsoft.com/office/officeart/2005/8/colors/accent1_2" csCatId="accent1" phldr="1"/>
      <dgm:spPr/>
      <dgm:t>
        <a:bodyPr/>
        <a:lstStyle/>
        <a:p>
          <a:pPr rtl="1"/>
          <a:endParaRPr lang="ar-SA"/>
        </a:p>
      </dgm:t>
    </dgm:pt>
    <dgm:pt modelId="{A143233C-D43C-4B2F-8D2C-17EFE5087C7B}">
      <dgm:prSet phldrT="[نص]" custT="1"/>
      <dgm:spPr/>
      <dgm:t>
        <a:bodyPr/>
        <a:lstStyle/>
        <a:p>
          <a:pPr algn="ctr" rtl="0">
            <a:lnSpc>
              <a:spcPct val="150000"/>
            </a:lnSpc>
          </a:pPr>
          <a:r>
            <a:rPr lang="ar-JO" sz="1100" dirty="0">
              <a:latin typeface="Alexandria" pitchFamily="2" charset="-78"/>
              <a:cs typeface="Alexandria" pitchFamily="2" charset="-78"/>
            </a:rPr>
            <a:t>الأهداف</a:t>
          </a:r>
          <a:endParaRPr lang="ar-SA" sz="1100" dirty="0">
            <a:latin typeface="Alexandria" pitchFamily="2" charset="-78"/>
            <a:cs typeface="Alexandria" pitchFamily="2" charset="-78"/>
          </a:endParaRPr>
        </a:p>
      </dgm:t>
    </dgm:pt>
    <dgm:pt modelId="{F2318AF9-1CBD-4683-8781-C623066397E0}" type="parTrans" cxnId="{EFAC5A40-8E87-4554-8012-01D20605A9F4}">
      <dgm:prSet/>
      <dgm:spPr/>
      <dgm:t>
        <a:bodyPr/>
        <a:lstStyle/>
        <a:p>
          <a:pPr rtl="1"/>
          <a:endParaRPr lang="ar-SA"/>
        </a:p>
      </dgm:t>
    </dgm:pt>
    <dgm:pt modelId="{5F7E96ED-EF3F-4873-AC9B-7FCF7C54ADA5}" type="sibTrans" cxnId="{EFAC5A40-8E87-4554-8012-01D20605A9F4}">
      <dgm:prSet/>
      <dgm:spPr/>
      <dgm:t>
        <a:bodyPr/>
        <a:lstStyle/>
        <a:p>
          <a:pPr rtl="1"/>
          <a:endParaRPr lang="ar-SA"/>
        </a:p>
      </dgm:t>
    </dgm:pt>
    <dgm:pt modelId="{C4D691D9-E557-4863-8997-677F32E71A8E}">
      <dgm:prSet phldrT="[نص]" custT="1"/>
      <dgm:spPr/>
      <dgm:t>
        <a:bodyPr/>
        <a:lstStyle/>
        <a:p>
          <a:pPr algn="ctr" rtl="0">
            <a:lnSpc>
              <a:spcPct val="150000"/>
            </a:lnSpc>
          </a:pPr>
          <a:r>
            <a:rPr lang="ar-SA" sz="1100" dirty="0">
              <a:latin typeface="Alexandria" pitchFamily="2" charset="-78"/>
              <a:cs typeface="Alexandria" pitchFamily="2" charset="-78"/>
            </a:rPr>
            <a:t>اكتشاف شيء جديد أو فكرة جديدة، لم يسبق إليها</a:t>
          </a:r>
          <a:r>
            <a:rPr lang="en-US" sz="1100" dirty="0">
              <a:latin typeface="Alexandria" pitchFamily="2" charset="-78"/>
              <a:cs typeface="Alexandria" pitchFamily="2" charset="-78"/>
            </a:rPr>
            <a:t>.</a:t>
          </a:r>
          <a:endParaRPr lang="ar-SA" sz="1100" dirty="0">
            <a:latin typeface="Alexandria" pitchFamily="2" charset="-78"/>
            <a:cs typeface="Alexandria" pitchFamily="2" charset="-78"/>
          </a:endParaRPr>
        </a:p>
      </dgm:t>
    </dgm:pt>
    <dgm:pt modelId="{C1EA48E0-AEC4-4415-9AF6-0610572C5EDA}" type="parTrans" cxnId="{D4A995D8-571A-43DD-AC33-D243F19F78B5}">
      <dgm:prSet custT="1"/>
      <dgm:spPr/>
      <dgm:t>
        <a:bodyPr/>
        <a:lstStyle/>
        <a:p>
          <a:pPr algn="ctr" rtl="1">
            <a:lnSpc>
              <a:spcPct val="150000"/>
            </a:lnSpc>
          </a:pPr>
          <a:endParaRPr lang="ar-SA" sz="100">
            <a:latin typeface="Alexandria" pitchFamily="2" charset="-78"/>
            <a:cs typeface="Alexandria" pitchFamily="2" charset="-78"/>
          </a:endParaRPr>
        </a:p>
      </dgm:t>
    </dgm:pt>
    <dgm:pt modelId="{60320E2B-5637-444D-9AA3-552242FAD33C}" type="sibTrans" cxnId="{D4A995D8-571A-43DD-AC33-D243F19F78B5}">
      <dgm:prSet/>
      <dgm:spPr/>
      <dgm:t>
        <a:bodyPr/>
        <a:lstStyle/>
        <a:p>
          <a:pPr rtl="1"/>
          <a:endParaRPr lang="ar-SA"/>
        </a:p>
      </dgm:t>
    </dgm:pt>
    <dgm:pt modelId="{59281D41-7AAA-4BD0-8A61-7C83FE1C7D71}">
      <dgm:prSet custT="1"/>
      <dgm:spPr/>
      <dgm:t>
        <a:bodyPr/>
        <a:lstStyle/>
        <a:p>
          <a:pPr algn="ctr" rtl="0">
            <a:lnSpc>
              <a:spcPct val="150000"/>
            </a:lnSpc>
          </a:pPr>
          <a:r>
            <a:rPr lang="ar-SA" sz="1100" dirty="0">
              <a:latin typeface="Alexandria" pitchFamily="2" charset="-78"/>
              <a:cs typeface="Alexandria" pitchFamily="2" charset="-78"/>
            </a:rPr>
            <a:t>إثبات صحة بعض المعتقدات أو الأفكار</a:t>
          </a:r>
          <a:r>
            <a:rPr lang="en-US" sz="1100" dirty="0">
              <a:latin typeface="Alexandria" pitchFamily="2" charset="-78"/>
              <a:cs typeface="Alexandria" pitchFamily="2" charset="-78"/>
            </a:rPr>
            <a:t>.</a:t>
          </a:r>
        </a:p>
      </dgm:t>
    </dgm:pt>
    <dgm:pt modelId="{9D3CF768-0BEA-45BD-A6F8-948D56AA7BF2}" type="parTrans" cxnId="{9E1424D1-EDC9-4E62-AE5B-FA62E0582874}">
      <dgm:prSet custT="1"/>
      <dgm:spPr/>
      <dgm:t>
        <a:bodyPr/>
        <a:lstStyle/>
        <a:p>
          <a:pPr algn="ctr" rtl="1">
            <a:lnSpc>
              <a:spcPct val="150000"/>
            </a:lnSpc>
          </a:pPr>
          <a:endParaRPr lang="ar-SA" sz="300">
            <a:latin typeface="Alexandria" pitchFamily="2" charset="-78"/>
            <a:cs typeface="Alexandria" pitchFamily="2" charset="-78"/>
          </a:endParaRPr>
        </a:p>
      </dgm:t>
    </dgm:pt>
    <dgm:pt modelId="{DFF9920E-C5BA-4923-84B8-3908D227C1E5}" type="sibTrans" cxnId="{9E1424D1-EDC9-4E62-AE5B-FA62E0582874}">
      <dgm:prSet/>
      <dgm:spPr/>
      <dgm:t>
        <a:bodyPr/>
        <a:lstStyle/>
        <a:p>
          <a:pPr rtl="1"/>
          <a:endParaRPr lang="ar-SA"/>
        </a:p>
      </dgm:t>
    </dgm:pt>
    <dgm:pt modelId="{3AA90D10-3E67-4CDF-9D95-2A6FD7BB1BE2}">
      <dgm:prSet custT="1"/>
      <dgm:spPr/>
      <dgm:t>
        <a:bodyPr/>
        <a:lstStyle/>
        <a:p>
          <a:pPr algn="ctr" rtl="0">
            <a:lnSpc>
              <a:spcPct val="150000"/>
            </a:lnSpc>
          </a:pPr>
          <a:r>
            <a:rPr lang="ar-SA" sz="1100" dirty="0">
              <a:latin typeface="Alexandria" pitchFamily="2" charset="-78"/>
              <a:cs typeface="Alexandria" pitchFamily="2" charset="-78"/>
            </a:rPr>
            <a:t>إبطال بعض النظريات أو الآراء</a:t>
          </a:r>
          <a:r>
            <a:rPr lang="en-US" sz="1100" dirty="0">
              <a:latin typeface="Alexandria" pitchFamily="2" charset="-78"/>
              <a:cs typeface="Alexandria" pitchFamily="2" charset="-78"/>
            </a:rPr>
            <a:t>.</a:t>
          </a:r>
        </a:p>
      </dgm:t>
    </dgm:pt>
    <dgm:pt modelId="{18445E46-236B-4458-9621-F12E192474A5}" type="parTrans" cxnId="{170AC6F6-4E67-441C-9D7E-43694F368DAD}">
      <dgm:prSet custT="1"/>
      <dgm:spPr/>
      <dgm:t>
        <a:bodyPr/>
        <a:lstStyle/>
        <a:p>
          <a:pPr algn="ctr" rtl="1">
            <a:lnSpc>
              <a:spcPct val="150000"/>
            </a:lnSpc>
          </a:pPr>
          <a:endParaRPr lang="ar-SA" sz="100">
            <a:latin typeface="Alexandria" pitchFamily="2" charset="-78"/>
            <a:cs typeface="Alexandria" pitchFamily="2" charset="-78"/>
          </a:endParaRPr>
        </a:p>
      </dgm:t>
    </dgm:pt>
    <dgm:pt modelId="{6BACFB7D-B6C8-4D55-BA8C-1879A2C5E475}" type="sibTrans" cxnId="{170AC6F6-4E67-441C-9D7E-43694F368DAD}">
      <dgm:prSet/>
      <dgm:spPr/>
      <dgm:t>
        <a:bodyPr/>
        <a:lstStyle/>
        <a:p>
          <a:pPr rtl="1"/>
          <a:endParaRPr lang="ar-SA"/>
        </a:p>
      </dgm:t>
    </dgm:pt>
    <dgm:pt modelId="{A3821CCC-E1B1-4774-AE8D-73D416C2D3CE}">
      <dgm:prSet custT="1"/>
      <dgm:spPr/>
      <dgm:t>
        <a:bodyPr/>
        <a:lstStyle/>
        <a:p>
          <a:pPr algn="ctr" rtl="0">
            <a:lnSpc>
              <a:spcPct val="150000"/>
            </a:lnSpc>
          </a:pPr>
          <a:r>
            <a:rPr lang="ar-SA" sz="1100" dirty="0">
              <a:latin typeface="Alexandria" pitchFamily="2" charset="-78"/>
              <a:cs typeface="Alexandria" pitchFamily="2" charset="-78"/>
            </a:rPr>
            <a:t>تصحيح بعض المفاهيم والأفكار</a:t>
          </a:r>
          <a:r>
            <a:rPr lang="en-US" sz="1100" dirty="0">
              <a:latin typeface="Alexandria" pitchFamily="2" charset="-78"/>
              <a:cs typeface="Alexandria" pitchFamily="2" charset="-78"/>
            </a:rPr>
            <a:t>.</a:t>
          </a:r>
        </a:p>
      </dgm:t>
    </dgm:pt>
    <dgm:pt modelId="{500E702C-092C-4B86-8764-6F4FA8032807}" type="parTrans" cxnId="{B530CF46-F018-43FF-B12C-451B7E82163F}">
      <dgm:prSet custT="1"/>
      <dgm:spPr/>
      <dgm:t>
        <a:bodyPr/>
        <a:lstStyle/>
        <a:p>
          <a:pPr algn="ctr" rtl="1">
            <a:lnSpc>
              <a:spcPct val="150000"/>
            </a:lnSpc>
          </a:pPr>
          <a:endParaRPr lang="ar-SA" sz="100">
            <a:latin typeface="Alexandria" pitchFamily="2" charset="-78"/>
            <a:cs typeface="Alexandria" pitchFamily="2" charset="-78"/>
          </a:endParaRPr>
        </a:p>
      </dgm:t>
    </dgm:pt>
    <dgm:pt modelId="{F8470BB0-F521-424B-A523-89E757F58557}" type="sibTrans" cxnId="{B530CF46-F018-43FF-B12C-451B7E82163F}">
      <dgm:prSet/>
      <dgm:spPr/>
      <dgm:t>
        <a:bodyPr/>
        <a:lstStyle/>
        <a:p>
          <a:pPr rtl="1"/>
          <a:endParaRPr lang="ar-SA"/>
        </a:p>
      </dgm:t>
    </dgm:pt>
    <dgm:pt modelId="{0AF5CB40-3A87-41AB-8A12-BB0FDF0EA611}">
      <dgm:prSet custT="1"/>
      <dgm:spPr/>
      <dgm:t>
        <a:bodyPr/>
        <a:lstStyle/>
        <a:p>
          <a:pPr algn="ctr" rtl="0">
            <a:lnSpc>
              <a:spcPct val="150000"/>
            </a:lnSpc>
          </a:pPr>
          <a:r>
            <a:rPr lang="ar-SA" sz="1100" dirty="0">
              <a:latin typeface="Alexandria" pitchFamily="2" charset="-78"/>
              <a:cs typeface="Alexandria" pitchFamily="2" charset="-78"/>
            </a:rPr>
            <a:t>إضافة بعض المعارف التي تؤدي إلى تقدم المعرفة</a:t>
          </a:r>
          <a:r>
            <a:rPr lang="en-US" sz="1100" dirty="0">
              <a:latin typeface="Alexandria" pitchFamily="2" charset="-78"/>
              <a:cs typeface="Alexandria" pitchFamily="2" charset="-78"/>
            </a:rPr>
            <a:t>.</a:t>
          </a:r>
        </a:p>
      </dgm:t>
    </dgm:pt>
    <dgm:pt modelId="{CDFF3EF6-C394-46A6-ABB1-3DC74C0A1852}" type="parTrans" cxnId="{C87B20E3-A2B6-442E-9A91-90026BCFFBB8}">
      <dgm:prSet custT="1"/>
      <dgm:spPr/>
      <dgm:t>
        <a:bodyPr/>
        <a:lstStyle/>
        <a:p>
          <a:pPr algn="ctr" rtl="1">
            <a:lnSpc>
              <a:spcPct val="150000"/>
            </a:lnSpc>
          </a:pPr>
          <a:endParaRPr lang="ar-SA" sz="100">
            <a:latin typeface="Alexandria" pitchFamily="2" charset="-78"/>
            <a:cs typeface="Alexandria" pitchFamily="2" charset="-78"/>
          </a:endParaRPr>
        </a:p>
      </dgm:t>
    </dgm:pt>
    <dgm:pt modelId="{776A21B9-8B52-47FA-96FC-7A00ABF1D14B}" type="sibTrans" cxnId="{C87B20E3-A2B6-442E-9A91-90026BCFFBB8}">
      <dgm:prSet/>
      <dgm:spPr/>
      <dgm:t>
        <a:bodyPr/>
        <a:lstStyle/>
        <a:p>
          <a:pPr rtl="1"/>
          <a:endParaRPr lang="ar-SA"/>
        </a:p>
      </dgm:t>
    </dgm:pt>
    <dgm:pt modelId="{76707588-0FFD-41DA-8AF7-827B2B4E448D}">
      <dgm:prSet custT="1"/>
      <dgm:spPr/>
      <dgm:t>
        <a:bodyPr/>
        <a:lstStyle/>
        <a:p>
          <a:pPr algn="ctr" rtl="0">
            <a:lnSpc>
              <a:spcPct val="150000"/>
            </a:lnSpc>
          </a:pPr>
          <a:r>
            <a:rPr lang="ar-SA" sz="1100" dirty="0">
              <a:latin typeface="Alexandria" pitchFamily="2" charset="-78"/>
              <a:cs typeface="Alexandria" pitchFamily="2" charset="-78"/>
            </a:rPr>
            <a:t>شرح بعض القضايا الصعبة أو الغامضة وتحليلها</a:t>
          </a:r>
          <a:r>
            <a:rPr lang="en-US" sz="1100" dirty="0">
              <a:latin typeface="Alexandria" pitchFamily="2" charset="-78"/>
              <a:cs typeface="Alexandria" pitchFamily="2" charset="-78"/>
            </a:rPr>
            <a:t>.</a:t>
          </a:r>
        </a:p>
      </dgm:t>
    </dgm:pt>
    <dgm:pt modelId="{B34792F7-5F23-4D84-9C3A-94422918A7CC}" type="parTrans" cxnId="{6BB9E1E4-B88B-4AC6-AB9E-F26D49D7A634}">
      <dgm:prSet custT="1"/>
      <dgm:spPr/>
      <dgm:t>
        <a:bodyPr/>
        <a:lstStyle/>
        <a:p>
          <a:pPr algn="ctr" rtl="1">
            <a:lnSpc>
              <a:spcPct val="150000"/>
            </a:lnSpc>
          </a:pPr>
          <a:endParaRPr lang="ar-SA" sz="100">
            <a:latin typeface="Alexandria" pitchFamily="2" charset="-78"/>
            <a:cs typeface="Alexandria" pitchFamily="2" charset="-78"/>
          </a:endParaRPr>
        </a:p>
      </dgm:t>
    </dgm:pt>
    <dgm:pt modelId="{30755F38-E225-40B5-BDDA-EFA6C7825D6A}" type="sibTrans" cxnId="{6BB9E1E4-B88B-4AC6-AB9E-F26D49D7A634}">
      <dgm:prSet/>
      <dgm:spPr/>
      <dgm:t>
        <a:bodyPr/>
        <a:lstStyle/>
        <a:p>
          <a:pPr rtl="1"/>
          <a:endParaRPr lang="ar-SA"/>
        </a:p>
      </dgm:t>
    </dgm:pt>
    <dgm:pt modelId="{54A12994-17B3-4A75-B0E2-DF0E8EF332DB}">
      <dgm:prSet custT="1"/>
      <dgm:spPr/>
      <dgm:t>
        <a:bodyPr/>
        <a:lstStyle/>
        <a:p>
          <a:pPr algn="ctr" rtl="0">
            <a:lnSpc>
              <a:spcPct val="150000"/>
            </a:lnSpc>
          </a:pPr>
          <a:r>
            <a:rPr lang="ar-SA" sz="1050" dirty="0">
              <a:latin typeface="Alexandria" pitchFamily="2" charset="-78"/>
              <a:cs typeface="Alexandria" pitchFamily="2" charset="-78"/>
            </a:rPr>
            <a:t>تنظيم بعض المسائل الشائكة وتبويبها، بحيث يسهل الاستفادة منها</a:t>
          </a:r>
          <a:r>
            <a:rPr lang="en-US" sz="1050" dirty="0">
              <a:latin typeface="Alexandria" pitchFamily="2" charset="-78"/>
              <a:cs typeface="Alexandria" pitchFamily="2" charset="-78"/>
            </a:rPr>
            <a:t>.</a:t>
          </a:r>
        </a:p>
      </dgm:t>
    </dgm:pt>
    <dgm:pt modelId="{31992F5A-8AC9-4F9D-930B-32284B30199A}" type="parTrans" cxnId="{B276B395-BB49-4D96-9DEA-3EFBFB841431}">
      <dgm:prSet custT="1"/>
      <dgm:spPr/>
      <dgm:t>
        <a:bodyPr/>
        <a:lstStyle/>
        <a:p>
          <a:pPr algn="ctr" rtl="1">
            <a:lnSpc>
              <a:spcPct val="150000"/>
            </a:lnSpc>
          </a:pPr>
          <a:endParaRPr lang="ar-SA" sz="100">
            <a:latin typeface="Alexandria" pitchFamily="2" charset="-78"/>
            <a:cs typeface="Alexandria" pitchFamily="2" charset="-78"/>
          </a:endParaRPr>
        </a:p>
      </dgm:t>
    </dgm:pt>
    <dgm:pt modelId="{1B318963-082E-4C40-93AF-92C471B8AB7A}" type="sibTrans" cxnId="{B276B395-BB49-4D96-9DEA-3EFBFB841431}">
      <dgm:prSet/>
      <dgm:spPr/>
      <dgm:t>
        <a:bodyPr/>
        <a:lstStyle/>
        <a:p>
          <a:pPr rtl="1"/>
          <a:endParaRPr lang="ar-SA"/>
        </a:p>
      </dgm:t>
    </dgm:pt>
    <dgm:pt modelId="{EE5298EE-2968-4DC9-8C4A-4EAD2C8B4E02}">
      <dgm:prSet custT="1"/>
      <dgm:spPr/>
      <dgm:t>
        <a:bodyPr/>
        <a:lstStyle/>
        <a:p>
          <a:pPr algn="ctr" rtl="0">
            <a:lnSpc>
              <a:spcPct val="150000"/>
            </a:lnSpc>
          </a:pPr>
          <a:r>
            <a:rPr lang="ar-SA" sz="1100" dirty="0">
              <a:latin typeface="Alexandria" pitchFamily="2" charset="-78"/>
              <a:cs typeface="Alexandria" pitchFamily="2" charset="-78"/>
            </a:rPr>
            <a:t>حل مشكلات يعاني منها الناس</a:t>
          </a:r>
          <a:r>
            <a:rPr lang="en-US" sz="1100" dirty="0">
              <a:latin typeface="Alexandria" pitchFamily="2" charset="-78"/>
              <a:cs typeface="Alexandria" pitchFamily="2" charset="-78"/>
            </a:rPr>
            <a:t>.</a:t>
          </a:r>
        </a:p>
      </dgm:t>
    </dgm:pt>
    <dgm:pt modelId="{2C079BA2-9AB4-44F7-8E2B-C077B4CB2977}" type="parTrans" cxnId="{461E29F7-20C5-4F1A-89A8-FC08DD8E5D59}">
      <dgm:prSet custT="1"/>
      <dgm:spPr/>
      <dgm:t>
        <a:bodyPr/>
        <a:lstStyle/>
        <a:p>
          <a:pPr algn="ctr" rtl="1">
            <a:lnSpc>
              <a:spcPct val="150000"/>
            </a:lnSpc>
          </a:pPr>
          <a:endParaRPr lang="ar-SA" sz="100">
            <a:latin typeface="Alexandria" pitchFamily="2" charset="-78"/>
            <a:cs typeface="Alexandria" pitchFamily="2" charset="-78"/>
          </a:endParaRPr>
        </a:p>
      </dgm:t>
    </dgm:pt>
    <dgm:pt modelId="{5FFEFA43-7D89-43DC-B9D2-CF8959EF01EA}" type="sibTrans" cxnId="{461E29F7-20C5-4F1A-89A8-FC08DD8E5D59}">
      <dgm:prSet/>
      <dgm:spPr/>
      <dgm:t>
        <a:bodyPr/>
        <a:lstStyle/>
        <a:p>
          <a:pPr rtl="1"/>
          <a:endParaRPr lang="ar-SA"/>
        </a:p>
      </dgm:t>
    </dgm:pt>
    <dgm:pt modelId="{5C094A14-459C-4CDD-98FA-0F5813006975}">
      <dgm:prSet custT="1"/>
      <dgm:spPr/>
      <dgm:t>
        <a:bodyPr/>
        <a:lstStyle/>
        <a:p>
          <a:pPr algn="ctr" rtl="1">
            <a:lnSpc>
              <a:spcPct val="150000"/>
            </a:lnSpc>
          </a:pPr>
          <a:r>
            <a:rPr lang="ar-SA" sz="1100" dirty="0">
              <a:latin typeface="Alexandria" pitchFamily="2" charset="-78"/>
              <a:cs typeface="Alexandria" pitchFamily="2" charset="-78"/>
            </a:rPr>
            <a:t>اختصار بعض الكتابات، التي يمنع إسهاب مؤلفيها من استفادة كثير من الناس منها، مع ضرورة</a:t>
          </a:r>
          <a:r>
            <a:rPr lang="en-US" sz="1100" dirty="0">
              <a:latin typeface="Alexandria" pitchFamily="2" charset="-78"/>
              <a:cs typeface="Alexandria" pitchFamily="2" charset="-78"/>
            </a:rPr>
            <a:t> </a:t>
          </a:r>
          <a:r>
            <a:rPr lang="ar-SA" sz="1100" dirty="0">
              <a:latin typeface="Alexandria" pitchFamily="2" charset="-78"/>
              <a:cs typeface="Alexandria" pitchFamily="2" charset="-78"/>
            </a:rPr>
            <a:t>عدم الإخلال في ذلك</a:t>
          </a:r>
          <a:r>
            <a:rPr lang="en-US" sz="1100" dirty="0">
              <a:latin typeface="Alexandria" pitchFamily="2" charset="-78"/>
              <a:cs typeface="Alexandria" pitchFamily="2" charset="-78"/>
            </a:rPr>
            <a:t>.</a:t>
          </a:r>
        </a:p>
      </dgm:t>
    </dgm:pt>
    <dgm:pt modelId="{E8618E32-22BE-4F54-9C9C-BFBDEBA713BB}" type="parTrans" cxnId="{91570BDE-434C-48D2-8E8B-9CAA09A02A66}">
      <dgm:prSet custT="1"/>
      <dgm:spPr/>
      <dgm:t>
        <a:bodyPr/>
        <a:lstStyle/>
        <a:p>
          <a:pPr algn="ctr" rtl="1">
            <a:lnSpc>
              <a:spcPct val="150000"/>
            </a:lnSpc>
          </a:pPr>
          <a:endParaRPr lang="ar-SA" sz="100">
            <a:latin typeface="Alexandria" pitchFamily="2" charset="-78"/>
            <a:cs typeface="Alexandria" pitchFamily="2" charset="-78"/>
          </a:endParaRPr>
        </a:p>
      </dgm:t>
    </dgm:pt>
    <dgm:pt modelId="{818149FB-BD55-4D51-A462-8A5572CEC058}" type="sibTrans" cxnId="{91570BDE-434C-48D2-8E8B-9CAA09A02A66}">
      <dgm:prSet/>
      <dgm:spPr/>
      <dgm:t>
        <a:bodyPr/>
        <a:lstStyle/>
        <a:p>
          <a:pPr rtl="1"/>
          <a:endParaRPr lang="ar-SA"/>
        </a:p>
      </dgm:t>
    </dgm:pt>
    <dgm:pt modelId="{24008F63-DEAF-42D0-B64A-36A35B635A15}" type="pres">
      <dgm:prSet presAssocID="{1AAC243B-6E09-4877-9E8C-60C68358653A}" presName="cycle" presStyleCnt="0">
        <dgm:presLayoutVars>
          <dgm:chMax val="1"/>
          <dgm:dir/>
          <dgm:animLvl val="ctr"/>
          <dgm:resizeHandles val="exact"/>
        </dgm:presLayoutVars>
      </dgm:prSet>
      <dgm:spPr/>
    </dgm:pt>
    <dgm:pt modelId="{6C8F8972-9F34-46FC-B4CD-982351472A22}" type="pres">
      <dgm:prSet presAssocID="{A143233C-D43C-4B2F-8D2C-17EFE5087C7B}" presName="centerShape" presStyleLbl="node0" presStyleIdx="0" presStyleCnt="1"/>
      <dgm:spPr/>
    </dgm:pt>
    <dgm:pt modelId="{9F9B2C85-5CA0-4CE6-A0CD-93B3A56DC0BB}" type="pres">
      <dgm:prSet presAssocID="{C1EA48E0-AEC4-4415-9AF6-0610572C5EDA}" presName="Name9" presStyleLbl="parChTrans1D2" presStyleIdx="0" presStyleCnt="9"/>
      <dgm:spPr/>
    </dgm:pt>
    <dgm:pt modelId="{D48DE9CC-966E-457B-AF18-2D3877260F9D}" type="pres">
      <dgm:prSet presAssocID="{C1EA48E0-AEC4-4415-9AF6-0610572C5EDA}" presName="connTx" presStyleLbl="parChTrans1D2" presStyleIdx="0" presStyleCnt="9"/>
      <dgm:spPr/>
    </dgm:pt>
    <dgm:pt modelId="{CA80EB90-3E9F-40BE-8914-FE858A99A673}" type="pres">
      <dgm:prSet presAssocID="{C4D691D9-E557-4863-8997-677F32E71A8E}" presName="node" presStyleLbl="node1" presStyleIdx="0" presStyleCnt="9" custScaleX="277895" custRadScaleRad="81210" custRadScaleInc="115135">
        <dgm:presLayoutVars>
          <dgm:bulletEnabled val="1"/>
        </dgm:presLayoutVars>
      </dgm:prSet>
      <dgm:spPr/>
    </dgm:pt>
    <dgm:pt modelId="{F406CF8A-8F61-41C8-901E-655CC42463E9}" type="pres">
      <dgm:prSet presAssocID="{9D3CF768-0BEA-45BD-A6F8-948D56AA7BF2}" presName="Name9" presStyleLbl="parChTrans1D2" presStyleIdx="1" presStyleCnt="9"/>
      <dgm:spPr/>
    </dgm:pt>
    <dgm:pt modelId="{3520DE19-DC58-4507-A4D4-BE022B6CB106}" type="pres">
      <dgm:prSet presAssocID="{9D3CF768-0BEA-45BD-A6F8-948D56AA7BF2}" presName="connTx" presStyleLbl="parChTrans1D2" presStyleIdx="1" presStyleCnt="9"/>
      <dgm:spPr/>
    </dgm:pt>
    <dgm:pt modelId="{B0B5654A-5847-47D5-8110-450F0274A619}" type="pres">
      <dgm:prSet presAssocID="{59281D41-7AAA-4BD0-8A61-7C83FE1C7D71}" presName="node" presStyleLbl="node1" presStyleIdx="1" presStyleCnt="9" custScaleX="226358" custScaleY="113819" custRadScaleRad="207844" custRadScaleInc="135497">
        <dgm:presLayoutVars>
          <dgm:bulletEnabled val="1"/>
        </dgm:presLayoutVars>
      </dgm:prSet>
      <dgm:spPr/>
    </dgm:pt>
    <dgm:pt modelId="{DFD8E344-302A-410C-B9AE-1C021ECDC8A5}" type="pres">
      <dgm:prSet presAssocID="{18445E46-236B-4458-9621-F12E192474A5}" presName="Name9" presStyleLbl="parChTrans1D2" presStyleIdx="2" presStyleCnt="9"/>
      <dgm:spPr/>
    </dgm:pt>
    <dgm:pt modelId="{4B00CF80-6A24-44AA-B94D-78806CBABC6C}" type="pres">
      <dgm:prSet presAssocID="{18445E46-236B-4458-9621-F12E192474A5}" presName="connTx" presStyleLbl="parChTrans1D2" presStyleIdx="2" presStyleCnt="9"/>
      <dgm:spPr/>
    </dgm:pt>
    <dgm:pt modelId="{FCCFD231-EBCB-4704-9478-5F3A73E1EA2A}" type="pres">
      <dgm:prSet presAssocID="{3AA90D10-3E67-4CDF-9D95-2A6FD7BB1BE2}" presName="node" presStyleLbl="node1" presStyleIdx="2" presStyleCnt="9" custScaleX="348649" custScaleY="68838" custRadScaleRad="175818" custRadScaleInc="20527">
        <dgm:presLayoutVars>
          <dgm:bulletEnabled val="1"/>
        </dgm:presLayoutVars>
      </dgm:prSet>
      <dgm:spPr/>
    </dgm:pt>
    <dgm:pt modelId="{1CC45FA6-97F2-4EC8-9A79-0F64B73EC550}" type="pres">
      <dgm:prSet presAssocID="{500E702C-092C-4B86-8764-6F4FA8032807}" presName="Name9" presStyleLbl="parChTrans1D2" presStyleIdx="3" presStyleCnt="9"/>
      <dgm:spPr/>
    </dgm:pt>
    <dgm:pt modelId="{103BE270-9591-470A-9156-89A74BDFEF48}" type="pres">
      <dgm:prSet presAssocID="{500E702C-092C-4B86-8764-6F4FA8032807}" presName="connTx" presStyleLbl="parChTrans1D2" presStyleIdx="3" presStyleCnt="9"/>
      <dgm:spPr/>
    </dgm:pt>
    <dgm:pt modelId="{EF0EF314-E680-4AC9-8471-8190EF0B3973}" type="pres">
      <dgm:prSet presAssocID="{A3821CCC-E1B1-4774-AE8D-73D416C2D3CE}" presName="node" presStyleLbl="node1" presStyleIdx="3" presStyleCnt="9" custScaleX="325515" custRadScaleRad="186162" custRadScaleInc="-99256">
        <dgm:presLayoutVars>
          <dgm:bulletEnabled val="1"/>
        </dgm:presLayoutVars>
      </dgm:prSet>
      <dgm:spPr/>
    </dgm:pt>
    <dgm:pt modelId="{F748C8DC-CADC-46A1-87F5-90358FF8D809}" type="pres">
      <dgm:prSet presAssocID="{CDFF3EF6-C394-46A6-ABB1-3DC74C0A1852}" presName="Name9" presStyleLbl="parChTrans1D2" presStyleIdx="4" presStyleCnt="9"/>
      <dgm:spPr/>
    </dgm:pt>
    <dgm:pt modelId="{DDDCD614-C4DA-4955-93BF-C812C0947849}" type="pres">
      <dgm:prSet presAssocID="{CDFF3EF6-C394-46A6-ABB1-3DC74C0A1852}" presName="connTx" presStyleLbl="parChTrans1D2" presStyleIdx="4" presStyleCnt="9"/>
      <dgm:spPr/>
    </dgm:pt>
    <dgm:pt modelId="{11AFF270-2AD4-424E-8610-F9F9E29CA796}" type="pres">
      <dgm:prSet presAssocID="{0AF5CB40-3A87-41AB-8A12-BB0FDF0EA611}" presName="node" presStyleLbl="node1" presStyleIdx="4" presStyleCnt="9" custScaleX="243766" custRadScaleRad="114203" custRadScaleInc="-128615">
        <dgm:presLayoutVars>
          <dgm:bulletEnabled val="1"/>
        </dgm:presLayoutVars>
      </dgm:prSet>
      <dgm:spPr/>
    </dgm:pt>
    <dgm:pt modelId="{7C748BB7-BCC6-447F-BBBC-0D61A732F6AF}" type="pres">
      <dgm:prSet presAssocID="{B34792F7-5F23-4D84-9C3A-94422918A7CC}" presName="Name9" presStyleLbl="parChTrans1D2" presStyleIdx="5" presStyleCnt="9"/>
      <dgm:spPr/>
    </dgm:pt>
    <dgm:pt modelId="{F737A78A-A6FC-4D5D-B16E-A48C355D8520}" type="pres">
      <dgm:prSet presAssocID="{B34792F7-5F23-4D84-9C3A-94422918A7CC}" presName="connTx" presStyleLbl="parChTrans1D2" presStyleIdx="5" presStyleCnt="9"/>
      <dgm:spPr/>
    </dgm:pt>
    <dgm:pt modelId="{4933170D-742C-4B26-801F-D68909E62467}" type="pres">
      <dgm:prSet presAssocID="{76707588-0FFD-41DA-8AF7-827B2B4E448D}" presName="node" presStyleLbl="node1" presStyleIdx="5" presStyleCnt="9" custScaleX="224312" custRadScaleRad="81582" custRadScaleInc="80638">
        <dgm:presLayoutVars>
          <dgm:bulletEnabled val="1"/>
        </dgm:presLayoutVars>
      </dgm:prSet>
      <dgm:spPr/>
    </dgm:pt>
    <dgm:pt modelId="{B229314A-6A47-487F-89A9-EEC7934D2353}" type="pres">
      <dgm:prSet presAssocID="{31992F5A-8AC9-4F9D-930B-32284B30199A}" presName="Name9" presStyleLbl="parChTrans1D2" presStyleIdx="6" presStyleCnt="9"/>
      <dgm:spPr/>
    </dgm:pt>
    <dgm:pt modelId="{693BA2E8-B589-419B-8E98-6FAEC6752811}" type="pres">
      <dgm:prSet presAssocID="{31992F5A-8AC9-4F9D-930B-32284B30199A}" presName="connTx" presStyleLbl="parChTrans1D2" presStyleIdx="6" presStyleCnt="9"/>
      <dgm:spPr/>
    </dgm:pt>
    <dgm:pt modelId="{C9566C9B-D7CD-49E6-AA6D-1ADD42CB885C}" type="pres">
      <dgm:prSet presAssocID="{54A12994-17B3-4A75-B0E2-DF0E8EF332DB}" presName="node" presStyleLbl="node1" presStyleIdx="6" presStyleCnt="9" custScaleX="285573" custScaleY="121000" custRadScaleRad="202059" custRadScaleInc="72630">
        <dgm:presLayoutVars>
          <dgm:bulletEnabled val="1"/>
        </dgm:presLayoutVars>
      </dgm:prSet>
      <dgm:spPr/>
    </dgm:pt>
    <dgm:pt modelId="{5E3385E1-543E-46AF-9BBF-DFDBC041C3D3}" type="pres">
      <dgm:prSet presAssocID="{2C079BA2-9AB4-44F7-8E2B-C077B4CB2977}" presName="Name9" presStyleLbl="parChTrans1D2" presStyleIdx="7" presStyleCnt="9"/>
      <dgm:spPr/>
    </dgm:pt>
    <dgm:pt modelId="{99576B6E-9C29-4825-A98B-9F65F26ACD16}" type="pres">
      <dgm:prSet presAssocID="{2C079BA2-9AB4-44F7-8E2B-C077B4CB2977}" presName="connTx" presStyleLbl="parChTrans1D2" presStyleIdx="7" presStyleCnt="9"/>
      <dgm:spPr/>
    </dgm:pt>
    <dgm:pt modelId="{886534AA-E4D6-466C-870C-D12228C1F4BE}" type="pres">
      <dgm:prSet presAssocID="{EE5298EE-2968-4DC9-8C4A-4EAD2C8B4E02}" presName="node" presStyleLbl="node1" presStyleIdx="7" presStyleCnt="9" custScaleX="195484" custRadScaleRad="120834" custRadScaleInc="-33482">
        <dgm:presLayoutVars>
          <dgm:bulletEnabled val="1"/>
        </dgm:presLayoutVars>
      </dgm:prSet>
      <dgm:spPr/>
    </dgm:pt>
    <dgm:pt modelId="{08F68E47-FBAE-4D93-AFEB-9B395123F29D}" type="pres">
      <dgm:prSet presAssocID="{E8618E32-22BE-4F54-9C9C-BFBDEBA713BB}" presName="Name9" presStyleLbl="parChTrans1D2" presStyleIdx="8" presStyleCnt="9"/>
      <dgm:spPr/>
    </dgm:pt>
    <dgm:pt modelId="{DE154544-7BEB-4182-816F-90EE6391F6BF}" type="pres">
      <dgm:prSet presAssocID="{E8618E32-22BE-4F54-9C9C-BFBDEBA713BB}" presName="connTx" presStyleLbl="parChTrans1D2" presStyleIdx="8" presStyleCnt="9"/>
      <dgm:spPr/>
    </dgm:pt>
    <dgm:pt modelId="{82538799-ACAF-4FAA-B057-A3A43BA15252}" type="pres">
      <dgm:prSet presAssocID="{5C094A14-459C-4CDD-98FA-0F5813006975}" presName="node" presStyleLbl="node1" presStyleIdx="8" presStyleCnt="9" custScaleX="323629" custScaleY="136974" custRadScaleRad="159482" custRadScaleInc="-101052">
        <dgm:presLayoutVars>
          <dgm:bulletEnabled val="1"/>
        </dgm:presLayoutVars>
      </dgm:prSet>
      <dgm:spPr/>
    </dgm:pt>
  </dgm:ptLst>
  <dgm:cxnLst>
    <dgm:cxn modelId="{8B37D005-BBEC-4A75-90ED-5E6DCB877A94}" type="presOf" srcId="{C1EA48E0-AEC4-4415-9AF6-0610572C5EDA}" destId="{9F9B2C85-5CA0-4CE6-A0CD-93B3A56DC0BB}" srcOrd="0" destOrd="0" presId="urn:microsoft.com/office/officeart/2005/8/layout/radial1"/>
    <dgm:cxn modelId="{5CAFF70C-A734-4951-A48D-AC3B6A6CD661}" type="presOf" srcId="{EE5298EE-2968-4DC9-8C4A-4EAD2C8B4E02}" destId="{886534AA-E4D6-466C-870C-D12228C1F4BE}" srcOrd="0" destOrd="0" presId="urn:microsoft.com/office/officeart/2005/8/layout/radial1"/>
    <dgm:cxn modelId="{8971890D-7A3C-4A80-9F8D-E06A44658FE8}" type="presOf" srcId="{3AA90D10-3E67-4CDF-9D95-2A6FD7BB1BE2}" destId="{FCCFD231-EBCB-4704-9478-5F3A73E1EA2A}" srcOrd="0" destOrd="0" presId="urn:microsoft.com/office/officeart/2005/8/layout/radial1"/>
    <dgm:cxn modelId="{9862DC13-8DBD-4962-996B-E087408AF735}" type="presOf" srcId="{76707588-0FFD-41DA-8AF7-827B2B4E448D}" destId="{4933170D-742C-4B26-801F-D68909E62467}" srcOrd="0" destOrd="0" presId="urn:microsoft.com/office/officeart/2005/8/layout/radial1"/>
    <dgm:cxn modelId="{0B4B3D1A-8683-4FCB-AA22-5C84F83D32E7}" type="presOf" srcId="{B34792F7-5F23-4D84-9C3A-94422918A7CC}" destId="{7C748BB7-BCC6-447F-BBBC-0D61A732F6AF}" srcOrd="0" destOrd="0" presId="urn:microsoft.com/office/officeart/2005/8/layout/radial1"/>
    <dgm:cxn modelId="{5474F61F-1267-46A3-808E-1F2D7A0503BE}" type="presOf" srcId="{18445E46-236B-4458-9621-F12E192474A5}" destId="{DFD8E344-302A-410C-B9AE-1C021ECDC8A5}" srcOrd="0" destOrd="0" presId="urn:microsoft.com/office/officeart/2005/8/layout/radial1"/>
    <dgm:cxn modelId="{A5411E2C-B77F-49CD-9A0C-58BB44F6BBA2}" type="presOf" srcId="{2C079BA2-9AB4-44F7-8E2B-C077B4CB2977}" destId="{5E3385E1-543E-46AF-9BBF-DFDBC041C3D3}" srcOrd="0" destOrd="0" presId="urn:microsoft.com/office/officeart/2005/8/layout/radial1"/>
    <dgm:cxn modelId="{FA17742F-45C4-4F03-AF6E-BF28D4C7FECA}" type="presOf" srcId="{E8618E32-22BE-4F54-9C9C-BFBDEBA713BB}" destId="{DE154544-7BEB-4182-816F-90EE6391F6BF}" srcOrd="1" destOrd="0" presId="urn:microsoft.com/office/officeart/2005/8/layout/radial1"/>
    <dgm:cxn modelId="{02C4EE34-B080-4879-B74D-68682BE925D8}" type="presOf" srcId="{CDFF3EF6-C394-46A6-ABB1-3DC74C0A1852}" destId="{DDDCD614-C4DA-4955-93BF-C812C0947849}" srcOrd="1" destOrd="0" presId="urn:microsoft.com/office/officeart/2005/8/layout/radial1"/>
    <dgm:cxn modelId="{0944163A-2357-46FD-A055-72C63612D6F1}" type="presOf" srcId="{54A12994-17B3-4A75-B0E2-DF0E8EF332DB}" destId="{C9566C9B-D7CD-49E6-AA6D-1ADD42CB885C}" srcOrd="0" destOrd="0" presId="urn:microsoft.com/office/officeart/2005/8/layout/radial1"/>
    <dgm:cxn modelId="{EFAC5A40-8E87-4554-8012-01D20605A9F4}" srcId="{1AAC243B-6E09-4877-9E8C-60C68358653A}" destId="{A143233C-D43C-4B2F-8D2C-17EFE5087C7B}" srcOrd="0" destOrd="0" parTransId="{F2318AF9-1CBD-4683-8781-C623066397E0}" sibTransId="{5F7E96ED-EF3F-4873-AC9B-7FCF7C54ADA5}"/>
    <dgm:cxn modelId="{7045955D-3D32-4A03-8A70-EAC8BF51D2DB}" type="presOf" srcId="{5C094A14-459C-4CDD-98FA-0F5813006975}" destId="{82538799-ACAF-4FAA-B057-A3A43BA15252}" srcOrd="0" destOrd="0" presId="urn:microsoft.com/office/officeart/2005/8/layout/radial1"/>
    <dgm:cxn modelId="{71D3A163-C26D-4EB9-9DF5-93245A5E9A75}" type="presOf" srcId="{A3821CCC-E1B1-4774-AE8D-73D416C2D3CE}" destId="{EF0EF314-E680-4AC9-8471-8190EF0B3973}" srcOrd="0" destOrd="0" presId="urn:microsoft.com/office/officeart/2005/8/layout/radial1"/>
    <dgm:cxn modelId="{B530CF46-F018-43FF-B12C-451B7E82163F}" srcId="{A143233C-D43C-4B2F-8D2C-17EFE5087C7B}" destId="{A3821CCC-E1B1-4774-AE8D-73D416C2D3CE}" srcOrd="3" destOrd="0" parTransId="{500E702C-092C-4B86-8764-6F4FA8032807}" sibTransId="{F8470BB0-F521-424B-A523-89E757F58557}"/>
    <dgm:cxn modelId="{48D1C949-5C54-4E4D-B4EC-9FC61A2CE2F4}" type="presOf" srcId="{59281D41-7AAA-4BD0-8A61-7C83FE1C7D71}" destId="{B0B5654A-5847-47D5-8110-450F0274A619}" srcOrd="0" destOrd="0" presId="urn:microsoft.com/office/officeart/2005/8/layout/radial1"/>
    <dgm:cxn modelId="{7ACA194C-6AEE-4A90-A172-FD6F12CFCFBD}" type="presOf" srcId="{9D3CF768-0BEA-45BD-A6F8-948D56AA7BF2}" destId="{3520DE19-DC58-4507-A4D4-BE022B6CB106}" srcOrd="1" destOrd="0" presId="urn:microsoft.com/office/officeart/2005/8/layout/radial1"/>
    <dgm:cxn modelId="{2D05206E-2BF4-4076-80E8-B86BB42D3267}" type="presOf" srcId="{A143233C-D43C-4B2F-8D2C-17EFE5087C7B}" destId="{6C8F8972-9F34-46FC-B4CD-982351472A22}" srcOrd="0" destOrd="0" presId="urn:microsoft.com/office/officeart/2005/8/layout/radial1"/>
    <dgm:cxn modelId="{1D675C4E-7C5C-4337-B9DB-8AA80A7CA5EF}" type="presOf" srcId="{E8618E32-22BE-4F54-9C9C-BFBDEBA713BB}" destId="{08F68E47-FBAE-4D93-AFEB-9B395123F29D}" srcOrd="0" destOrd="0" presId="urn:microsoft.com/office/officeart/2005/8/layout/radial1"/>
    <dgm:cxn modelId="{C655F950-5763-4A70-B8DA-37543C94BD4D}" type="presOf" srcId="{0AF5CB40-3A87-41AB-8A12-BB0FDF0EA611}" destId="{11AFF270-2AD4-424E-8610-F9F9E29CA796}" srcOrd="0" destOrd="0" presId="urn:microsoft.com/office/officeart/2005/8/layout/radial1"/>
    <dgm:cxn modelId="{DF14E779-DD19-4537-BCF3-804349D267E8}" type="presOf" srcId="{CDFF3EF6-C394-46A6-ABB1-3DC74C0A1852}" destId="{F748C8DC-CADC-46A1-87F5-90358FF8D809}" srcOrd="0" destOrd="0" presId="urn:microsoft.com/office/officeart/2005/8/layout/radial1"/>
    <dgm:cxn modelId="{0A83EF59-A668-4478-A0FE-668A29B44005}" type="presOf" srcId="{18445E46-236B-4458-9621-F12E192474A5}" destId="{4B00CF80-6A24-44AA-B94D-78806CBABC6C}" srcOrd="1" destOrd="0" presId="urn:microsoft.com/office/officeart/2005/8/layout/radial1"/>
    <dgm:cxn modelId="{C2A0817E-771F-4967-99AF-0B3D7DF65003}" type="presOf" srcId="{C1EA48E0-AEC4-4415-9AF6-0610572C5EDA}" destId="{D48DE9CC-966E-457B-AF18-2D3877260F9D}" srcOrd="1" destOrd="0" presId="urn:microsoft.com/office/officeart/2005/8/layout/radial1"/>
    <dgm:cxn modelId="{B276B395-BB49-4D96-9DEA-3EFBFB841431}" srcId="{A143233C-D43C-4B2F-8D2C-17EFE5087C7B}" destId="{54A12994-17B3-4A75-B0E2-DF0E8EF332DB}" srcOrd="6" destOrd="0" parTransId="{31992F5A-8AC9-4F9D-930B-32284B30199A}" sibTransId="{1B318963-082E-4C40-93AF-92C471B8AB7A}"/>
    <dgm:cxn modelId="{267EA1A3-311C-4111-A425-08903514F671}" type="presOf" srcId="{9D3CF768-0BEA-45BD-A6F8-948D56AA7BF2}" destId="{F406CF8A-8F61-41C8-901E-655CC42463E9}" srcOrd="0" destOrd="0" presId="urn:microsoft.com/office/officeart/2005/8/layout/radial1"/>
    <dgm:cxn modelId="{8C5676AD-3B10-4FA0-BD0A-322686CB2ABE}" type="presOf" srcId="{500E702C-092C-4B86-8764-6F4FA8032807}" destId="{103BE270-9591-470A-9156-89A74BDFEF48}" srcOrd="1" destOrd="0" presId="urn:microsoft.com/office/officeart/2005/8/layout/radial1"/>
    <dgm:cxn modelId="{96592CB7-C7D1-423F-A1BE-E3892BEF31DE}" type="presOf" srcId="{500E702C-092C-4B86-8764-6F4FA8032807}" destId="{1CC45FA6-97F2-4EC8-9A79-0F64B73EC550}" srcOrd="0" destOrd="0" presId="urn:microsoft.com/office/officeart/2005/8/layout/radial1"/>
    <dgm:cxn modelId="{76C077C3-EE46-43A2-BCB3-ECC46D0E950B}" type="presOf" srcId="{C4D691D9-E557-4863-8997-677F32E71A8E}" destId="{CA80EB90-3E9F-40BE-8914-FE858A99A673}" srcOrd="0" destOrd="0" presId="urn:microsoft.com/office/officeart/2005/8/layout/radial1"/>
    <dgm:cxn modelId="{CE5EEBC8-5F0F-4B10-99B9-4EBF8D694FBD}" type="presOf" srcId="{31992F5A-8AC9-4F9D-930B-32284B30199A}" destId="{B229314A-6A47-487F-89A9-EEC7934D2353}" srcOrd="0" destOrd="0" presId="urn:microsoft.com/office/officeart/2005/8/layout/radial1"/>
    <dgm:cxn modelId="{D73EACC9-46B6-4EFB-A2E2-A458AE46D1B9}" type="presOf" srcId="{B34792F7-5F23-4D84-9C3A-94422918A7CC}" destId="{F737A78A-A6FC-4D5D-B16E-A48C355D8520}" srcOrd="1" destOrd="0" presId="urn:microsoft.com/office/officeart/2005/8/layout/radial1"/>
    <dgm:cxn modelId="{9E1424D1-EDC9-4E62-AE5B-FA62E0582874}" srcId="{A143233C-D43C-4B2F-8D2C-17EFE5087C7B}" destId="{59281D41-7AAA-4BD0-8A61-7C83FE1C7D71}" srcOrd="1" destOrd="0" parTransId="{9D3CF768-0BEA-45BD-A6F8-948D56AA7BF2}" sibTransId="{DFF9920E-C5BA-4923-84B8-3908D227C1E5}"/>
    <dgm:cxn modelId="{D4A995D8-571A-43DD-AC33-D243F19F78B5}" srcId="{A143233C-D43C-4B2F-8D2C-17EFE5087C7B}" destId="{C4D691D9-E557-4863-8997-677F32E71A8E}" srcOrd="0" destOrd="0" parTransId="{C1EA48E0-AEC4-4415-9AF6-0610572C5EDA}" sibTransId="{60320E2B-5637-444D-9AA3-552242FAD33C}"/>
    <dgm:cxn modelId="{91570BDE-434C-48D2-8E8B-9CAA09A02A66}" srcId="{A143233C-D43C-4B2F-8D2C-17EFE5087C7B}" destId="{5C094A14-459C-4CDD-98FA-0F5813006975}" srcOrd="8" destOrd="0" parTransId="{E8618E32-22BE-4F54-9C9C-BFBDEBA713BB}" sibTransId="{818149FB-BD55-4D51-A462-8A5572CEC058}"/>
    <dgm:cxn modelId="{C87B20E3-A2B6-442E-9A91-90026BCFFBB8}" srcId="{A143233C-D43C-4B2F-8D2C-17EFE5087C7B}" destId="{0AF5CB40-3A87-41AB-8A12-BB0FDF0EA611}" srcOrd="4" destOrd="0" parTransId="{CDFF3EF6-C394-46A6-ABB1-3DC74C0A1852}" sibTransId="{776A21B9-8B52-47FA-96FC-7A00ABF1D14B}"/>
    <dgm:cxn modelId="{6BB9E1E4-B88B-4AC6-AB9E-F26D49D7A634}" srcId="{A143233C-D43C-4B2F-8D2C-17EFE5087C7B}" destId="{76707588-0FFD-41DA-8AF7-827B2B4E448D}" srcOrd="5" destOrd="0" parTransId="{B34792F7-5F23-4D84-9C3A-94422918A7CC}" sibTransId="{30755F38-E225-40B5-BDDA-EFA6C7825D6A}"/>
    <dgm:cxn modelId="{69DAC1E7-6813-43EB-8F51-B9C14A0E06F7}" type="presOf" srcId="{2C079BA2-9AB4-44F7-8E2B-C077B4CB2977}" destId="{99576B6E-9C29-4825-A98B-9F65F26ACD16}" srcOrd="1" destOrd="0" presId="urn:microsoft.com/office/officeart/2005/8/layout/radial1"/>
    <dgm:cxn modelId="{CB3DA0EB-8647-4443-8203-1FEE9D4E082A}" type="presOf" srcId="{1AAC243B-6E09-4877-9E8C-60C68358653A}" destId="{24008F63-DEAF-42D0-B64A-36A35B635A15}" srcOrd="0" destOrd="0" presId="urn:microsoft.com/office/officeart/2005/8/layout/radial1"/>
    <dgm:cxn modelId="{170AC6F6-4E67-441C-9D7E-43694F368DAD}" srcId="{A143233C-D43C-4B2F-8D2C-17EFE5087C7B}" destId="{3AA90D10-3E67-4CDF-9D95-2A6FD7BB1BE2}" srcOrd="2" destOrd="0" parTransId="{18445E46-236B-4458-9621-F12E192474A5}" sibTransId="{6BACFB7D-B6C8-4D55-BA8C-1879A2C5E475}"/>
    <dgm:cxn modelId="{461E29F7-20C5-4F1A-89A8-FC08DD8E5D59}" srcId="{A143233C-D43C-4B2F-8D2C-17EFE5087C7B}" destId="{EE5298EE-2968-4DC9-8C4A-4EAD2C8B4E02}" srcOrd="7" destOrd="0" parTransId="{2C079BA2-9AB4-44F7-8E2B-C077B4CB2977}" sibTransId="{5FFEFA43-7D89-43DC-B9D2-CF8959EF01EA}"/>
    <dgm:cxn modelId="{2BD202F8-A3BA-4A3B-97CA-5D50B1DCEC5F}" type="presOf" srcId="{31992F5A-8AC9-4F9D-930B-32284B30199A}" destId="{693BA2E8-B589-419B-8E98-6FAEC6752811}" srcOrd="1" destOrd="0" presId="urn:microsoft.com/office/officeart/2005/8/layout/radial1"/>
    <dgm:cxn modelId="{D506E7C3-FF41-43B0-9ACA-666F10F8FA50}" type="presParOf" srcId="{24008F63-DEAF-42D0-B64A-36A35B635A15}" destId="{6C8F8972-9F34-46FC-B4CD-982351472A22}" srcOrd="0" destOrd="0" presId="urn:microsoft.com/office/officeart/2005/8/layout/radial1"/>
    <dgm:cxn modelId="{6E725AFB-EF6C-4F9B-A1DD-3002D9189493}" type="presParOf" srcId="{24008F63-DEAF-42D0-B64A-36A35B635A15}" destId="{9F9B2C85-5CA0-4CE6-A0CD-93B3A56DC0BB}" srcOrd="1" destOrd="0" presId="urn:microsoft.com/office/officeart/2005/8/layout/radial1"/>
    <dgm:cxn modelId="{E162A302-D2E4-43AD-B747-63F9EC63F11B}" type="presParOf" srcId="{9F9B2C85-5CA0-4CE6-A0CD-93B3A56DC0BB}" destId="{D48DE9CC-966E-457B-AF18-2D3877260F9D}" srcOrd="0" destOrd="0" presId="urn:microsoft.com/office/officeart/2005/8/layout/radial1"/>
    <dgm:cxn modelId="{4CDED02A-CCD4-424F-9613-FE377C0E772B}" type="presParOf" srcId="{24008F63-DEAF-42D0-B64A-36A35B635A15}" destId="{CA80EB90-3E9F-40BE-8914-FE858A99A673}" srcOrd="2" destOrd="0" presId="urn:microsoft.com/office/officeart/2005/8/layout/radial1"/>
    <dgm:cxn modelId="{E83A0FF0-6DD4-4B7F-A6A8-931B0B4EBD6D}" type="presParOf" srcId="{24008F63-DEAF-42D0-B64A-36A35B635A15}" destId="{F406CF8A-8F61-41C8-901E-655CC42463E9}" srcOrd="3" destOrd="0" presId="urn:microsoft.com/office/officeart/2005/8/layout/radial1"/>
    <dgm:cxn modelId="{5AD6B150-C1D6-4458-9808-D348156AB880}" type="presParOf" srcId="{F406CF8A-8F61-41C8-901E-655CC42463E9}" destId="{3520DE19-DC58-4507-A4D4-BE022B6CB106}" srcOrd="0" destOrd="0" presId="urn:microsoft.com/office/officeart/2005/8/layout/radial1"/>
    <dgm:cxn modelId="{D30215E5-3BF1-468A-BA8F-E94A1EF82012}" type="presParOf" srcId="{24008F63-DEAF-42D0-B64A-36A35B635A15}" destId="{B0B5654A-5847-47D5-8110-450F0274A619}" srcOrd="4" destOrd="0" presId="urn:microsoft.com/office/officeart/2005/8/layout/radial1"/>
    <dgm:cxn modelId="{1065E3EE-4355-46E5-B4BE-45E99759A908}" type="presParOf" srcId="{24008F63-DEAF-42D0-B64A-36A35B635A15}" destId="{DFD8E344-302A-410C-B9AE-1C021ECDC8A5}" srcOrd="5" destOrd="0" presId="urn:microsoft.com/office/officeart/2005/8/layout/radial1"/>
    <dgm:cxn modelId="{D1327ED8-D17A-42A5-AFBE-4BF3022EB6C2}" type="presParOf" srcId="{DFD8E344-302A-410C-B9AE-1C021ECDC8A5}" destId="{4B00CF80-6A24-44AA-B94D-78806CBABC6C}" srcOrd="0" destOrd="0" presId="urn:microsoft.com/office/officeart/2005/8/layout/radial1"/>
    <dgm:cxn modelId="{A7047FC4-6B59-4B7B-BD40-AEABB618C39E}" type="presParOf" srcId="{24008F63-DEAF-42D0-B64A-36A35B635A15}" destId="{FCCFD231-EBCB-4704-9478-5F3A73E1EA2A}" srcOrd="6" destOrd="0" presId="urn:microsoft.com/office/officeart/2005/8/layout/radial1"/>
    <dgm:cxn modelId="{53D801E3-3589-4E43-BD0F-B4BB61981FE1}" type="presParOf" srcId="{24008F63-DEAF-42D0-B64A-36A35B635A15}" destId="{1CC45FA6-97F2-4EC8-9A79-0F64B73EC550}" srcOrd="7" destOrd="0" presId="urn:microsoft.com/office/officeart/2005/8/layout/radial1"/>
    <dgm:cxn modelId="{820DAFD8-76B6-4C13-B30F-5E39CCDCCF93}" type="presParOf" srcId="{1CC45FA6-97F2-4EC8-9A79-0F64B73EC550}" destId="{103BE270-9591-470A-9156-89A74BDFEF48}" srcOrd="0" destOrd="0" presId="urn:microsoft.com/office/officeart/2005/8/layout/radial1"/>
    <dgm:cxn modelId="{4AE04B5F-7F54-4EF2-8C39-BFDC8BB4A5C9}" type="presParOf" srcId="{24008F63-DEAF-42D0-B64A-36A35B635A15}" destId="{EF0EF314-E680-4AC9-8471-8190EF0B3973}" srcOrd="8" destOrd="0" presId="urn:microsoft.com/office/officeart/2005/8/layout/radial1"/>
    <dgm:cxn modelId="{4864FFB8-8027-4138-AA72-ED1169D0034F}" type="presParOf" srcId="{24008F63-DEAF-42D0-B64A-36A35B635A15}" destId="{F748C8DC-CADC-46A1-87F5-90358FF8D809}" srcOrd="9" destOrd="0" presId="urn:microsoft.com/office/officeart/2005/8/layout/radial1"/>
    <dgm:cxn modelId="{7AA4A5B8-F7C3-4F2C-A27D-5C757821433F}" type="presParOf" srcId="{F748C8DC-CADC-46A1-87F5-90358FF8D809}" destId="{DDDCD614-C4DA-4955-93BF-C812C0947849}" srcOrd="0" destOrd="0" presId="urn:microsoft.com/office/officeart/2005/8/layout/radial1"/>
    <dgm:cxn modelId="{E0257E6E-0A75-4671-8774-80608A8FEDCF}" type="presParOf" srcId="{24008F63-DEAF-42D0-B64A-36A35B635A15}" destId="{11AFF270-2AD4-424E-8610-F9F9E29CA796}" srcOrd="10" destOrd="0" presId="urn:microsoft.com/office/officeart/2005/8/layout/radial1"/>
    <dgm:cxn modelId="{14F701C1-1C33-46CE-818A-7C7668C8D73F}" type="presParOf" srcId="{24008F63-DEAF-42D0-B64A-36A35B635A15}" destId="{7C748BB7-BCC6-447F-BBBC-0D61A732F6AF}" srcOrd="11" destOrd="0" presId="urn:microsoft.com/office/officeart/2005/8/layout/radial1"/>
    <dgm:cxn modelId="{99DE5F6B-C740-4688-B0B7-73253C42235F}" type="presParOf" srcId="{7C748BB7-BCC6-447F-BBBC-0D61A732F6AF}" destId="{F737A78A-A6FC-4D5D-B16E-A48C355D8520}" srcOrd="0" destOrd="0" presId="urn:microsoft.com/office/officeart/2005/8/layout/radial1"/>
    <dgm:cxn modelId="{9F100AE4-BDA3-425F-8CB4-9D65DFF357B2}" type="presParOf" srcId="{24008F63-DEAF-42D0-B64A-36A35B635A15}" destId="{4933170D-742C-4B26-801F-D68909E62467}" srcOrd="12" destOrd="0" presId="urn:microsoft.com/office/officeart/2005/8/layout/radial1"/>
    <dgm:cxn modelId="{23E7EC17-8FEF-4F94-9465-783CDAA77BE1}" type="presParOf" srcId="{24008F63-DEAF-42D0-B64A-36A35B635A15}" destId="{B229314A-6A47-487F-89A9-EEC7934D2353}" srcOrd="13" destOrd="0" presId="urn:microsoft.com/office/officeart/2005/8/layout/radial1"/>
    <dgm:cxn modelId="{A0768A31-C1E0-42A3-A92E-779F281995E4}" type="presParOf" srcId="{B229314A-6A47-487F-89A9-EEC7934D2353}" destId="{693BA2E8-B589-419B-8E98-6FAEC6752811}" srcOrd="0" destOrd="0" presId="urn:microsoft.com/office/officeart/2005/8/layout/radial1"/>
    <dgm:cxn modelId="{AEB567D2-07F8-4950-ACFB-6AE56C32BA0B}" type="presParOf" srcId="{24008F63-DEAF-42D0-B64A-36A35B635A15}" destId="{C9566C9B-D7CD-49E6-AA6D-1ADD42CB885C}" srcOrd="14" destOrd="0" presId="urn:microsoft.com/office/officeart/2005/8/layout/radial1"/>
    <dgm:cxn modelId="{F02F4F16-AAC4-4C64-A900-3DE109E7489F}" type="presParOf" srcId="{24008F63-DEAF-42D0-B64A-36A35B635A15}" destId="{5E3385E1-543E-46AF-9BBF-DFDBC041C3D3}" srcOrd="15" destOrd="0" presId="urn:microsoft.com/office/officeart/2005/8/layout/radial1"/>
    <dgm:cxn modelId="{2806C58F-B0AC-4771-A406-782D64E2C4A7}" type="presParOf" srcId="{5E3385E1-543E-46AF-9BBF-DFDBC041C3D3}" destId="{99576B6E-9C29-4825-A98B-9F65F26ACD16}" srcOrd="0" destOrd="0" presId="urn:microsoft.com/office/officeart/2005/8/layout/radial1"/>
    <dgm:cxn modelId="{D3E82416-4531-4858-91E0-DE71F6DA8C71}" type="presParOf" srcId="{24008F63-DEAF-42D0-B64A-36A35B635A15}" destId="{886534AA-E4D6-466C-870C-D12228C1F4BE}" srcOrd="16" destOrd="0" presId="urn:microsoft.com/office/officeart/2005/8/layout/radial1"/>
    <dgm:cxn modelId="{B98D7EF9-9EBC-4EC1-85DD-93B7A9CDA5CC}" type="presParOf" srcId="{24008F63-DEAF-42D0-B64A-36A35B635A15}" destId="{08F68E47-FBAE-4D93-AFEB-9B395123F29D}" srcOrd="17" destOrd="0" presId="urn:microsoft.com/office/officeart/2005/8/layout/radial1"/>
    <dgm:cxn modelId="{6F758233-C123-49C7-9B7B-DC0484C89EED}" type="presParOf" srcId="{08F68E47-FBAE-4D93-AFEB-9B395123F29D}" destId="{DE154544-7BEB-4182-816F-90EE6391F6BF}" srcOrd="0" destOrd="0" presId="urn:microsoft.com/office/officeart/2005/8/layout/radial1"/>
    <dgm:cxn modelId="{B0FDA6E2-E570-4694-B925-EDB5478EEBCE}" type="presParOf" srcId="{24008F63-DEAF-42D0-B64A-36A35B635A15}" destId="{82538799-ACAF-4FAA-B057-A3A43BA15252}" srcOrd="1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C02334-CDD6-4F59-A727-5EEF58BF7762}" type="doc">
      <dgm:prSet loTypeId="urn:microsoft.com/office/officeart/2005/8/layout/pyramid2" loCatId="list" qsTypeId="urn:microsoft.com/office/officeart/2005/8/quickstyle/simple1" qsCatId="simple" csTypeId="urn:microsoft.com/office/officeart/2005/8/colors/accent1_1" csCatId="accent1" phldr="1"/>
      <dgm:spPr/>
    </dgm:pt>
    <dgm:pt modelId="{2AF0B3C5-0402-456C-AAB7-D0EB28272BE8}">
      <dgm:prSet/>
      <dgm:spPr>
        <a:solidFill>
          <a:srgbClr val="FFFFFF">
            <a:alpha val="90000"/>
          </a:srgbClr>
        </a:solidFill>
      </dgm:spPr>
      <dgm:t>
        <a:bodyPr/>
        <a:lstStyle/>
        <a:p>
          <a:pPr rtl="1"/>
          <a:r>
            <a:rPr lang="ar-JO" b="0" i="0">
              <a:latin typeface="Alexandria" pitchFamily="2" charset="-78"/>
              <a:cs typeface="Alexandria" pitchFamily="2" charset="-78"/>
            </a:rPr>
            <a:t>اختيار أداة تتناسب مع مشكلة الدراسة وتساؤلاتها</a:t>
          </a:r>
        </a:p>
      </dgm:t>
    </dgm:pt>
    <dgm:pt modelId="{EC11F26C-AC83-4D2D-B6FC-2D5B6828B4C5}" type="parTrans" cxnId="{EDF34777-277A-4335-BE30-2C92FE9E8B7B}">
      <dgm:prSet/>
      <dgm:spPr/>
      <dgm:t>
        <a:bodyPr/>
        <a:lstStyle/>
        <a:p>
          <a:pPr rtl="1"/>
          <a:endParaRPr lang="ar-SA">
            <a:latin typeface="Alexandria" pitchFamily="2" charset="-78"/>
            <a:cs typeface="Alexandria" pitchFamily="2" charset="-78"/>
          </a:endParaRPr>
        </a:p>
      </dgm:t>
    </dgm:pt>
    <dgm:pt modelId="{03F976BB-D139-4596-ABAF-7EE15810F6CE}" type="sibTrans" cxnId="{EDF34777-277A-4335-BE30-2C92FE9E8B7B}">
      <dgm:prSet/>
      <dgm:spPr/>
      <dgm:t>
        <a:bodyPr/>
        <a:lstStyle/>
        <a:p>
          <a:pPr rtl="1"/>
          <a:endParaRPr lang="ar-SA">
            <a:latin typeface="Alexandria" pitchFamily="2" charset="-78"/>
            <a:cs typeface="Alexandria" pitchFamily="2" charset="-78"/>
          </a:endParaRPr>
        </a:p>
      </dgm:t>
    </dgm:pt>
    <dgm:pt modelId="{E78BF349-DCC0-416E-8A6E-E39CE86D66FF}">
      <dgm:prSet/>
      <dgm:spPr>
        <a:solidFill>
          <a:srgbClr val="FFFFFF">
            <a:alpha val="90000"/>
          </a:srgbClr>
        </a:solidFill>
      </dgm:spPr>
      <dgm:t>
        <a:bodyPr/>
        <a:lstStyle/>
        <a:p>
          <a:pPr rtl="1"/>
          <a:r>
            <a:rPr lang="ar-JO" b="0" i="0">
              <a:latin typeface="Alexandria" pitchFamily="2" charset="-78"/>
              <a:cs typeface="Alexandria" pitchFamily="2" charset="-78"/>
            </a:rPr>
            <a:t>اختيار أداة تغطي أهداف الدراسة</a:t>
          </a:r>
        </a:p>
      </dgm:t>
    </dgm:pt>
    <dgm:pt modelId="{1202D36C-A972-4752-BD65-DBF94FBDFEA7}" type="parTrans" cxnId="{3A87011A-2B7E-4BAB-A0D3-9D137584DE22}">
      <dgm:prSet/>
      <dgm:spPr/>
      <dgm:t>
        <a:bodyPr/>
        <a:lstStyle/>
        <a:p>
          <a:pPr rtl="1"/>
          <a:endParaRPr lang="ar-SA">
            <a:latin typeface="Alexandria" pitchFamily="2" charset="-78"/>
            <a:cs typeface="Alexandria" pitchFamily="2" charset="-78"/>
          </a:endParaRPr>
        </a:p>
      </dgm:t>
    </dgm:pt>
    <dgm:pt modelId="{7A3CD765-C522-4C62-B045-FFDBB66AB630}" type="sibTrans" cxnId="{3A87011A-2B7E-4BAB-A0D3-9D137584DE22}">
      <dgm:prSet/>
      <dgm:spPr/>
      <dgm:t>
        <a:bodyPr/>
        <a:lstStyle/>
        <a:p>
          <a:pPr rtl="1"/>
          <a:endParaRPr lang="ar-SA">
            <a:latin typeface="Alexandria" pitchFamily="2" charset="-78"/>
            <a:cs typeface="Alexandria" pitchFamily="2" charset="-78"/>
          </a:endParaRPr>
        </a:p>
      </dgm:t>
    </dgm:pt>
    <dgm:pt modelId="{432C35E5-79BC-41BD-BDFD-00C29DBACC5B}">
      <dgm:prSet/>
      <dgm:spPr>
        <a:solidFill>
          <a:srgbClr val="FFFFFF">
            <a:alpha val="90000"/>
          </a:srgbClr>
        </a:solidFill>
      </dgm:spPr>
      <dgm:t>
        <a:bodyPr/>
        <a:lstStyle/>
        <a:p>
          <a:pPr rtl="1"/>
          <a:r>
            <a:rPr lang="ar-JO" b="0" i="0">
              <a:latin typeface="Alexandria" pitchFamily="2" charset="-78"/>
              <a:cs typeface="Alexandria" pitchFamily="2" charset="-78"/>
            </a:rPr>
            <a:t>وضوح مبررات اختيارها للقارئ</a:t>
          </a:r>
        </a:p>
      </dgm:t>
    </dgm:pt>
    <dgm:pt modelId="{12F838E9-FCEC-4E76-B97D-79E36976D1C8}" type="parTrans" cxnId="{80722865-5B54-4BEA-89A3-8FC708EF0BAF}">
      <dgm:prSet/>
      <dgm:spPr/>
      <dgm:t>
        <a:bodyPr/>
        <a:lstStyle/>
        <a:p>
          <a:pPr rtl="1"/>
          <a:endParaRPr lang="ar-SA">
            <a:latin typeface="Alexandria" pitchFamily="2" charset="-78"/>
            <a:cs typeface="Alexandria" pitchFamily="2" charset="-78"/>
          </a:endParaRPr>
        </a:p>
      </dgm:t>
    </dgm:pt>
    <dgm:pt modelId="{EEFE5C30-C777-4A59-A6AF-D6F3577348F5}" type="sibTrans" cxnId="{80722865-5B54-4BEA-89A3-8FC708EF0BAF}">
      <dgm:prSet/>
      <dgm:spPr/>
      <dgm:t>
        <a:bodyPr/>
        <a:lstStyle/>
        <a:p>
          <a:pPr rtl="1"/>
          <a:endParaRPr lang="ar-SA">
            <a:latin typeface="Alexandria" pitchFamily="2" charset="-78"/>
            <a:cs typeface="Alexandria" pitchFamily="2" charset="-78"/>
          </a:endParaRPr>
        </a:p>
      </dgm:t>
    </dgm:pt>
    <dgm:pt modelId="{7F92B2EE-9687-47A4-BA5D-AF01CA5EEC65}">
      <dgm:prSet/>
      <dgm:spPr>
        <a:solidFill>
          <a:srgbClr val="FFFFFF">
            <a:alpha val="90000"/>
          </a:srgbClr>
        </a:solidFill>
      </dgm:spPr>
      <dgm:t>
        <a:bodyPr/>
        <a:lstStyle/>
        <a:p>
          <a:pPr rtl="1"/>
          <a:r>
            <a:rPr lang="ar-JO" b="0" i="0">
              <a:latin typeface="Alexandria" pitchFamily="2" charset="-78"/>
              <a:cs typeface="Alexandria" pitchFamily="2" charset="-78"/>
            </a:rPr>
            <a:t>تصميمها بلغة واضحة ومفهومة</a:t>
          </a:r>
        </a:p>
      </dgm:t>
    </dgm:pt>
    <dgm:pt modelId="{0F7768E5-2928-4AA3-A864-DD8824FC8716}" type="parTrans" cxnId="{FC7922A9-E802-4754-9C8D-6A1C61E66F31}">
      <dgm:prSet/>
      <dgm:spPr/>
      <dgm:t>
        <a:bodyPr/>
        <a:lstStyle/>
        <a:p>
          <a:pPr rtl="1"/>
          <a:endParaRPr lang="ar-SA">
            <a:latin typeface="Alexandria" pitchFamily="2" charset="-78"/>
            <a:cs typeface="Alexandria" pitchFamily="2" charset="-78"/>
          </a:endParaRPr>
        </a:p>
      </dgm:t>
    </dgm:pt>
    <dgm:pt modelId="{55B954CE-47FD-4167-A275-FF164AFDAF5D}" type="sibTrans" cxnId="{FC7922A9-E802-4754-9C8D-6A1C61E66F31}">
      <dgm:prSet/>
      <dgm:spPr/>
      <dgm:t>
        <a:bodyPr/>
        <a:lstStyle/>
        <a:p>
          <a:pPr rtl="1"/>
          <a:endParaRPr lang="ar-SA">
            <a:latin typeface="Alexandria" pitchFamily="2" charset="-78"/>
            <a:cs typeface="Alexandria" pitchFamily="2" charset="-78"/>
          </a:endParaRPr>
        </a:p>
      </dgm:t>
    </dgm:pt>
    <dgm:pt modelId="{D3C05A1F-277A-433E-A9EF-A7FD051FED23}">
      <dgm:prSet/>
      <dgm:spPr>
        <a:solidFill>
          <a:srgbClr val="FFFFFF">
            <a:alpha val="90000"/>
          </a:srgbClr>
        </a:solidFill>
      </dgm:spPr>
      <dgm:t>
        <a:bodyPr/>
        <a:lstStyle/>
        <a:p>
          <a:pPr rtl="1"/>
          <a:r>
            <a:rPr lang="ar-JO" b="0" i="0">
              <a:latin typeface="Alexandria" pitchFamily="2" charset="-78"/>
              <a:cs typeface="Alexandria" pitchFamily="2" charset="-78"/>
            </a:rPr>
            <a:t>وضوح كيفية تصميمها وبنائها</a:t>
          </a:r>
        </a:p>
      </dgm:t>
    </dgm:pt>
    <dgm:pt modelId="{A73521F4-8B12-4C20-8701-C8E4B93211B1}" type="parTrans" cxnId="{75A952C9-2E8A-4AEB-9B49-828B7B74D97E}">
      <dgm:prSet/>
      <dgm:spPr/>
      <dgm:t>
        <a:bodyPr/>
        <a:lstStyle/>
        <a:p>
          <a:pPr rtl="1"/>
          <a:endParaRPr lang="ar-SA">
            <a:latin typeface="Alexandria" pitchFamily="2" charset="-78"/>
            <a:cs typeface="Alexandria" pitchFamily="2" charset="-78"/>
          </a:endParaRPr>
        </a:p>
      </dgm:t>
    </dgm:pt>
    <dgm:pt modelId="{5C2929FB-3F0C-4E9C-9642-1E02E5379161}" type="sibTrans" cxnId="{75A952C9-2E8A-4AEB-9B49-828B7B74D97E}">
      <dgm:prSet/>
      <dgm:spPr/>
      <dgm:t>
        <a:bodyPr/>
        <a:lstStyle/>
        <a:p>
          <a:pPr rtl="1"/>
          <a:endParaRPr lang="ar-SA">
            <a:latin typeface="Alexandria" pitchFamily="2" charset="-78"/>
            <a:cs typeface="Alexandria" pitchFamily="2" charset="-78"/>
          </a:endParaRPr>
        </a:p>
      </dgm:t>
    </dgm:pt>
    <dgm:pt modelId="{62C4661D-146F-4F09-B090-D895C399B53D}" type="pres">
      <dgm:prSet presAssocID="{D1C02334-CDD6-4F59-A727-5EEF58BF7762}" presName="compositeShape" presStyleCnt="0">
        <dgm:presLayoutVars>
          <dgm:dir/>
          <dgm:resizeHandles/>
        </dgm:presLayoutVars>
      </dgm:prSet>
      <dgm:spPr/>
    </dgm:pt>
    <dgm:pt modelId="{518654D9-9991-4E76-B7D4-A9F9E3807627}" type="pres">
      <dgm:prSet presAssocID="{D1C02334-CDD6-4F59-A727-5EEF58BF7762}" presName="pyramid" presStyleLbl="node1" presStyleIdx="0" presStyleCnt="1" custLinFactNeighborX="1023" custLinFactNeighborY="-741"/>
      <dgm:spPr>
        <a:solidFill>
          <a:srgbClr val="00B0F0"/>
        </a:solidFill>
        <a:ln>
          <a:noFill/>
        </a:ln>
      </dgm:spPr>
    </dgm:pt>
    <dgm:pt modelId="{587A0346-BCE8-47D8-ADCC-693BBC2EDAA0}" type="pres">
      <dgm:prSet presAssocID="{D1C02334-CDD6-4F59-A727-5EEF58BF7762}" presName="theList" presStyleCnt="0"/>
      <dgm:spPr/>
    </dgm:pt>
    <dgm:pt modelId="{810E0361-158B-4A48-BC27-90B01AD4618C}" type="pres">
      <dgm:prSet presAssocID="{2AF0B3C5-0402-456C-AAB7-D0EB28272BE8}" presName="aNode" presStyleLbl="fgAcc1" presStyleIdx="0" presStyleCnt="5" custScaleX="166355">
        <dgm:presLayoutVars>
          <dgm:bulletEnabled val="1"/>
        </dgm:presLayoutVars>
      </dgm:prSet>
      <dgm:spPr/>
    </dgm:pt>
    <dgm:pt modelId="{A2D2A74A-FE6B-4E12-93AC-D6EACF5473F6}" type="pres">
      <dgm:prSet presAssocID="{2AF0B3C5-0402-456C-AAB7-D0EB28272BE8}" presName="aSpace" presStyleCnt="0"/>
      <dgm:spPr/>
    </dgm:pt>
    <dgm:pt modelId="{2E8C3145-DE26-4976-A845-16533A4317C5}" type="pres">
      <dgm:prSet presAssocID="{E78BF349-DCC0-416E-8A6E-E39CE86D66FF}" presName="aNode" presStyleLbl="fgAcc1" presStyleIdx="1" presStyleCnt="5" custScaleX="166355">
        <dgm:presLayoutVars>
          <dgm:bulletEnabled val="1"/>
        </dgm:presLayoutVars>
      </dgm:prSet>
      <dgm:spPr/>
    </dgm:pt>
    <dgm:pt modelId="{4B81B93F-1F13-4E73-B7AB-E6052117C320}" type="pres">
      <dgm:prSet presAssocID="{E78BF349-DCC0-416E-8A6E-E39CE86D66FF}" presName="aSpace" presStyleCnt="0"/>
      <dgm:spPr/>
    </dgm:pt>
    <dgm:pt modelId="{C4FD23DC-93A5-4868-AA08-DF74FF93E660}" type="pres">
      <dgm:prSet presAssocID="{432C35E5-79BC-41BD-BDFD-00C29DBACC5B}" presName="aNode" presStyleLbl="fgAcc1" presStyleIdx="2" presStyleCnt="5" custScaleX="166355">
        <dgm:presLayoutVars>
          <dgm:bulletEnabled val="1"/>
        </dgm:presLayoutVars>
      </dgm:prSet>
      <dgm:spPr/>
    </dgm:pt>
    <dgm:pt modelId="{12499B74-33E2-4DC9-A5DF-AFB65A9F86FC}" type="pres">
      <dgm:prSet presAssocID="{432C35E5-79BC-41BD-BDFD-00C29DBACC5B}" presName="aSpace" presStyleCnt="0"/>
      <dgm:spPr/>
    </dgm:pt>
    <dgm:pt modelId="{5BD36E02-0B3E-4BA1-B37C-E6C0571C62CF}" type="pres">
      <dgm:prSet presAssocID="{7F92B2EE-9687-47A4-BA5D-AF01CA5EEC65}" presName="aNode" presStyleLbl="fgAcc1" presStyleIdx="3" presStyleCnt="5" custScaleX="166355">
        <dgm:presLayoutVars>
          <dgm:bulletEnabled val="1"/>
        </dgm:presLayoutVars>
      </dgm:prSet>
      <dgm:spPr/>
    </dgm:pt>
    <dgm:pt modelId="{F9824900-D5EF-4FF5-9A81-77FD6D23F42E}" type="pres">
      <dgm:prSet presAssocID="{7F92B2EE-9687-47A4-BA5D-AF01CA5EEC65}" presName="aSpace" presStyleCnt="0"/>
      <dgm:spPr/>
    </dgm:pt>
    <dgm:pt modelId="{A69DB2FD-770E-450B-BBD8-92B8CB2455B3}" type="pres">
      <dgm:prSet presAssocID="{D3C05A1F-277A-433E-A9EF-A7FD051FED23}" presName="aNode" presStyleLbl="fgAcc1" presStyleIdx="4" presStyleCnt="5" custScaleX="166355">
        <dgm:presLayoutVars>
          <dgm:bulletEnabled val="1"/>
        </dgm:presLayoutVars>
      </dgm:prSet>
      <dgm:spPr/>
    </dgm:pt>
    <dgm:pt modelId="{6DBADE2B-D689-46ED-8B96-DE4ECCA7F066}" type="pres">
      <dgm:prSet presAssocID="{D3C05A1F-277A-433E-A9EF-A7FD051FED23}" presName="aSpace" presStyleCnt="0"/>
      <dgm:spPr/>
    </dgm:pt>
  </dgm:ptLst>
  <dgm:cxnLst>
    <dgm:cxn modelId="{3A87011A-2B7E-4BAB-A0D3-9D137584DE22}" srcId="{D1C02334-CDD6-4F59-A727-5EEF58BF7762}" destId="{E78BF349-DCC0-416E-8A6E-E39CE86D66FF}" srcOrd="1" destOrd="0" parTransId="{1202D36C-A972-4752-BD65-DBF94FBDFEA7}" sibTransId="{7A3CD765-C522-4C62-B045-FFDBB66AB630}"/>
    <dgm:cxn modelId="{80722865-5B54-4BEA-89A3-8FC708EF0BAF}" srcId="{D1C02334-CDD6-4F59-A727-5EEF58BF7762}" destId="{432C35E5-79BC-41BD-BDFD-00C29DBACC5B}" srcOrd="2" destOrd="0" parTransId="{12F838E9-FCEC-4E76-B97D-79E36976D1C8}" sibTransId="{EEFE5C30-C777-4A59-A6AF-D6F3577348F5}"/>
    <dgm:cxn modelId="{58B45E6A-D2BE-4578-8282-D6F213507ED4}" type="presOf" srcId="{432C35E5-79BC-41BD-BDFD-00C29DBACC5B}" destId="{C4FD23DC-93A5-4868-AA08-DF74FF93E660}" srcOrd="0" destOrd="0" presId="urn:microsoft.com/office/officeart/2005/8/layout/pyramid2"/>
    <dgm:cxn modelId="{788A2E4E-B704-4BE1-A78F-4A350832C7DB}" type="presOf" srcId="{D1C02334-CDD6-4F59-A727-5EEF58BF7762}" destId="{62C4661D-146F-4F09-B090-D895C399B53D}" srcOrd="0" destOrd="0" presId="urn:microsoft.com/office/officeart/2005/8/layout/pyramid2"/>
    <dgm:cxn modelId="{EDF34777-277A-4335-BE30-2C92FE9E8B7B}" srcId="{D1C02334-CDD6-4F59-A727-5EEF58BF7762}" destId="{2AF0B3C5-0402-456C-AAB7-D0EB28272BE8}" srcOrd="0" destOrd="0" parTransId="{EC11F26C-AC83-4D2D-B6FC-2D5B6828B4C5}" sibTransId="{03F976BB-D139-4596-ABAF-7EE15810F6CE}"/>
    <dgm:cxn modelId="{C179708C-827D-4599-A9FB-84C070BF0E29}" type="presOf" srcId="{D3C05A1F-277A-433E-A9EF-A7FD051FED23}" destId="{A69DB2FD-770E-450B-BBD8-92B8CB2455B3}" srcOrd="0" destOrd="0" presId="urn:microsoft.com/office/officeart/2005/8/layout/pyramid2"/>
    <dgm:cxn modelId="{FC7922A9-E802-4754-9C8D-6A1C61E66F31}" srcId="{D1C02334-CDD6-4F59-A727-5EEF58BF7762}" destId="{7F92B2EE-9687-47A4-BA5D-AF01CA5EEC65}" srcOrd="3" destOrd="0" parTransId="{0F7768E5-2928-4AA3-A864-DD8824FC8716}" sibTransId="{55B954CE-47FD-4167-A275-FF164AFDAF5D}"/>
    <dgm:cxn modelId="{75A952C9-2E8A-4AEB-9B49-828B7B74D97E}" srcId="{D1C02334-CDD6-4F59-A727-5EEF58BF7762}" destId="{D3C05A1F-277A-433E-A9EF-A7FD051FED23}" srcOrd="4" destOrd="0" parTransId="{A73521F4-8B12-4C20-8701-C8E4B93211B1}" sibTransId="{5C2929FB-3F0C-4E9C-9642-1E02E5379161}"/>
    <dgm:cxn modelId="{3365A9CC-F1D4-45B6-96DF-5AB2A43838AF}" type="presOf" srcId="{2AF0B3C5-0402-456C-AAB7-D0EB28272BE8}" destId="{810E0361-158B-4A48-BC27-90B01AD4618C}" srcOrd="0" destOrd="0" presId="urn:microsoft.com/office/officeart/2005/8/layout/pyramid2"/>
    <dgm:cxn modelId="{1C67DBEB-EC97-44C2-A931-43BBA08C65C8}" type="presOf" srcId="{7F92B2EE-9687-47A4-BA5D-AF01CA5EEC65}" destId="{5BD36E02-0B3E-4BA1-B37C-E6C0571C62CF}" srcOrd="0" destOrd="0" presId="urn:microsoft.com/office/officeart/2005/8/layout/pyramid2"/>
    <dgm:cxn modelId="{10BCA6EF-1388-446E-BC5E-045D2FC5AF21}" type="presOf" srcId="{E78BF349-DCC0-416E-8A6E-E39CE86D66FF}" destId="{2E8C3145-DE26-4976-A845-16533A4317C5}" srcOrd="0" destOrd="0" presId="urn:microsoft.com/office/officeart/2005/8/layout/pyramid2"/>
    <dgm:cxn modelId="{9362B4BA-0E22-43A4-BE32-EFE0B8D18C62}" type="presParOf" srcId="{62C4661D-146F-4F09-B090-D895C399B53D}" destId="{518654D9-9991-4E76-B7D4-A9F9E3807627}" srcOrd="0" destOrd="0" presId="urn:microsoft.com/office/officeart/2005/8/layout/pyramid2"/>
    <dgm:cxn modelId="{AF9C41F8-4E24-4EC9-8600-BE8B3688D52E}" type="presParOf" srcId="{62C4661D-146F-4F09-B090-D895C399B53D}" destId="{587A0346-BCE8-47D8-ADCC-693BBC2EDAA0}" srcOrd="1" destOrd="0" presId="urn:microsoft.com/office/officeart/2005/8/layout/pyramid2"/>
    <dgm:cxn modelId="{603CBD2F-8EDA-4ED8-8286-1D7BE0CA0C2C}" type="presParOf" srcId="{587A0346-BCE8-47D8-ADCC-693BBC2EDAA0}" destId="{810E0361-158B-4A48-BC27-90B01AD4618C}" srcOrd="0" destOrd="0" presId="urn:microsoft.com/office/officeart/2005/8/layout/pyramid2"/>
    <dgm:cxn modelId="{F697FFB3-E7C1-4F94-95F0-7DDF92D8F999}" type="presParOf" srcId="{587A0346-BCE8-47D8-ADCC-693BBC2EDAA0}" destId="{A2D2A74A-FE6B-4E12-93AC-D6EACF5473F6}" srcOrd="1" destOrd="0" presId="urn:microsoft.com/office/officeart/2005/8/layout/pyramid2"/>
    <dgm:cxn modelId="{7C0C871D-E7FE-4BE5-99B4-4CA6F40EA55E}" type="presParOf" srcId="{587A0346-BCE8-47D8-ADCC-693BBC2EDAA0}" destId="{2E8C3145-DE26-4976-A845-16533A4317C5}" srcOrd="2" destOrd="0" presId="urn:microsoft.com/office/officeart/2005/8/layout/pyramid2"/>
    <dgm:cxn modelId="{DF9DFC92-8325-44E8-B826-E712F97BB00B}" type="presParOf" srcId="{587A0346-BCE8-47D8-ADCC-693BBC2EDAA0}" destId="{4B81B93F-1F13-4E73-B7AB-E6052117C320}" srcOrd="3" destOrd="0" presId="urn:microsoft.com/office/officeart/2005/8/layout/pyramid2"/>
    <dgm:cxn modelId="{956406BE-088F-4D06-8CCA-EF263F1BA3D4}" type="presParOf" srcId="{587A0346-BCE8-47D8-ADCC-693BBC2EDAA0}" destId="{C4FD23DC-93A5-4868-AA08-DF74FF93E660}" srcOrd="4" destOrd="0" presId="urn:microsoft.com/office/officeart/2005/8/layout/pyramid2"/>
    <dgm:cxn modelId="{6CB3C782-10B9-408A-B460-B1F565041E08}" type="presParOf" srcId="{587A0346-BCE8-47D8-ADCC-693BBC2EDAA0}" destId="{12499B74-33E2-4DC9-A5DF-AFB65A9F86FC}" srcOrd="5" destOrd="0" presId="urn:microsoft.com/office/officeart/2005/8/layout/pyramid2"/>
    <dgm:cxn modelId="{E30DA867-948F-40B2-8A98-A95EC2D65A57}" type="presParOf" srcId="{587A0346-BCE8-47D8-ADCC-693BBC2EDAA0}" destId="{5BD36E02-0B3E-4BA1-B37C-E6C0571C62CF}" srcOrd="6" destOrd="0" presId="urn:microsoft.com/office/officeart/2005/8/layout/pyramid2"/>
    <dgm:cxn modelId="{EC9F9D33-B2B6-4DB9-A8F0-91DD6F0A5DA5}" type="presParOf" srcId="{587A0346-BCE8-47D8-ADCC-693BBC2EDAA0}" destId="{F9824900-D5EF-4FF5-9A81-77FD6D23F42E}" srcOrd="7" destOrd="0" presId="urn:microsoft.com/office/officeart/2005/8/layout/pyramid2"/>
    <dgm:cxn modelId="{3274BDB4-CF05-4B19-9BDF-080339C1CE00}" type="presParOf" srcId="{587A0346-BCE8-47D8-ADCC-693BBC2EDAA0}" destId="{A69DB2FD-770E-450B-BBD8-92B8CB2455B3}" srcOrd="8" destOrd="0" presId="urn:microsoft.com/office/officeart/2005/8/layout/pyramid2"/>
    <dgm:cxn modelId="{F7153705-0790-4EE6-9EA7-C2FC3F6E5D15}" type="presParOf" srcId="{587A0346-BCE8-47D8-ADCC-693BBC2EDAA0}" destId="{6DBADE2B-D689-46ED-8B96-DE4ECCA7F066}" srcOrd="9"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8F8972-9F34-46FC-B4CD-982351472A22}">
      <dsp:nvSpPr>
        <dsp:cNvPr id="0" name=""/>
        <dsp:cNvSpPr/>
      </dsp:nvSpPr>
      <dsp:spPr>
        <a:xfrm>
          <a:off x="4274405" y="1683086"/>
          <a:ext cx="875111"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JO" sz="1100" kern="1200" dirty="0">
              <a:latin typeface="Alexandria" pitchFamily="2" charset="-78"/>
              <a:cs typeface="Alexandria" pitchFamily="2" charset="-78"/>
            </a:rPr>
            <a:t>الأهداف</a:t>
          </a:r>
          <a:endParaRPr lang="ar-SA" sz="1100" kern="1200" dirty="0">
            <a:latin typeface="Alexandria" pitchFamily="2" charset="-78"/>
            <a:cs typeface="Alexandria" pitchFamily="2" charset="-78"/>
          </a:endParaRPr>
        </a:p>
      </dsp:txBody>
      <dsp:txXfrm>
        <a:off x="4402562" y="1811243"/>
        <a:ext cx="618797" cy="618797"/>
      </dsp:txXfrm>
    </dsp:sp>
    <dsp:sp modelId="{9F9B2C85-5CA0-4CE6-A0CD-93B3A56DC0BB}">
      <dsp:nvSpPr>
        <dsp:cNvPr id="0" name=""/>
        <dsp:cNvSpPr/>
      </dsp:nvSpPr>
      <dsp:spPr>
        <a:xfrm rot="17581620">
          <a:off x="4747619" y="1505172"/>
          <a:ext cx="445108" cy="15914"/>
        </a:xfrm>
        <a:custGeom>
          <a:avLst/>
          <a:gdLst/>
          <a:ahLst/>
          <a:cxnLst/>
          <a:rect l="0" t="0" r="0" b="0"/>
          <a:pathLst>
            <a:path>
              <a:moveTo>
                <a:pt x="0" y="7957"/>
              </a:moveTo>
              <a:lnTo>
                <a:pt x="445108"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a:off x="4959045" y="1502001"/>
        <a:ext cx="22255" cy="22255"/>
      </dsp:txXfrm>
    </dsp:sp>
    <dsp:sp modelId="{CA80EB90-3E9F-40BE-8914-FE858A99A673}">
      <dsp:nvSpPr>
        <dsp:cNvPr id="0" name=""/>
        <dsp:cNvSpPr/>
      </dsp:nvSpPr>
      <dsp:spPr>
        <a:xfrm>
          <a:off x="4025119" y="438226"/>
          <a:ext cx="2431892"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اكتشاف شيء جديد أو فكرة جديدة، لم يسبق إليها</a:t>
          </a:r>
          <a:r>
            <a:rPr lang="en-US" sz="1100" kern="1200" dirty="0">
              <a:latin typeface="Alexandria" pitchFamily="2" charset="-78"/>
              <a:cs typeface="Alexandria" pitchFamily="2" charset="-78"/>
            </a:rPr>
            <a:t>.</a:t>
          </a:r>
          <a:endParaRPr lang="ar-SA" sz="1100" kern="1200" dirty="0">
            <a:latin typeface="Alexandria" pitchFamily="2" charset="-78"/>
            <a:cs typeface="Alexandria" pitchFamily="2" charset="-78"/>
          </a:endParaRPr>
        </a:p>
      </dsp:txBody>
      <dsp:txXfrm>
        <a:off x="4381261" y="566383"/>
        <a:ext cx="1719608" cy="618797"/>
      </dsp:txXfrm>
    </dsp:sp>
    <dsp:sp modelId="{F406CF8A-8F61-41C8-901E-655CC42463E9}">
      <dsp:nvSpPr>
        <dsp:cNvPr id="0" name=""/>
        <dsp:cNvSpPr/>
      </dsp:nvSpPr>
      <dsp:spPr>
        <a:xfrm rot="20225964">
          <a:off x="5028287" y="1514162"/>
          <a:ext cx="2201070" cy="15914"/>
        </a:xfrm>
        <a:custGeom>
          <a:avLst/>
          <a:gdLst/>
          <a:ahLst/>
          <a:cxnLst/>
          <a:rect l="0" t="0" r="0" b="0"/>
          <a:pathLst>
            <a:path>
              <a:moveTo>
                <a:pt x="0" y="7957"/>
              </a:moveTo>
              <a:lnTo>
                <a:pt x="2201070"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3350" rtl="1">
            <a:lnSpc>
              <a:spcPct val="150000"/>
            </a:lnSpc>
            <a:spcBef>
              <a:spcPct val="0"/>
            </a:spcBef>
            <a:spcAft>
              <a:spcPct val="35000"/>
            </a:spcAft>
            <a:buNone/>
          </a:pPr>
          <a:endParaRPr lang="ar-SA" sz="300" kern="1200">
            <a:latin typeface="Alexandria" pitchFamily="2" charset="-78"/>
            <a:cs typeface="Alexandria" pitchFamily="2" charset="-78"/>
          </a:endParaRPr>
        </a:p>
      </dsp:txBody>
      <dsp:txXfrm>
        <a:off x="6073795" y="1467092"/>
        <a:ext cx="110053" cy="110053"/>
      </dsp:txXfrm>
    </dsp:sp>
    <dsp:sp modelId="{B0B5654A-5847-47D5-8110-450F0274A619}">
      <dsp:nvSpPr>
        <dsp:cNvPr id="0" name=""/>
        <dsp:cNvSpPr/>
      </dsp:nvSpPr>
      <dsp:spPr>
        <a:xfrm>
          <a:off x="6910519" y="275494"/>
          <a:ext cx="1980885" cy="996043"/>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إثبات صحة بعض المعتقدات أو الأفكار</a:t>
          </a:r>
          <a:r>
            <a:rPr lang="en-US" sz="1100" kern="1200" dirty="0">
              <a:latin typeface="Alexandria" pitchFamily="2" charset="-78"/>
              <a:cs typeface="Alexandria" pitchFamily="2" charset="-78"/>
            </a:rPr>
            <a:t>.</a:t>
          </a:r>
        </a:p>
      </dsp:txBody>
      <dsp:txXfrm>
        <a:off x="7200613" y="421361"/>
        <a:ext cx="1400697" cy="704309"/>
      </dsp:txXfrm>
    </dsp:sp>
    <dsp:sp modelId="{DFD8E344-302A-410C-B9AE-1C021ECDC8A5}">
      <dsp:nvSpPr>
        <dsp:cNvPr id="0" name=""/>
        <dsp:cNvSpPr/>
      </dsp:nvSpPr>
      <dsp:spPr>
        <a:xfrm rot="21246324">
          <a:off x="5144211" y="2009630"/>
          <a:ext cx="1131826" cy="15914"/>
        </a:xfrm>
        <a:custGeom>
          <a:avLst/>
          <a:gdLst/>
          <a:ahLst/>
          <a:cxnLst/>
          <a:rect l="0" t="0" r="0" b="0"/>
          <a:pathLst>
            <a:path>
              <a:moveTo>
                <a:pt x="0" y="7957"/>
              </a:moveTo>
              <a:lnTo>
                <a:pt x="1131826"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a:off x="5681828" y="1989291"/>
        <a:ext cx="56591" cy="56591"/>
      </dsp:txXfrm>
    </dsp:sp>
    <dsp:sp modelId="{FCCFD231-EBCB-4704-9478-5F3A73E1EA2A}">
      <dsp:nvSpPr>
        <dsp:cNvPr id="0" name=""/>
        <dsp:cNvSpPr/>
      </dsp:nvSpPr>
      <dsp:spPr>
        <a:xfrm>
          <a:off x="6099376" y="1518691"/>
          <a:ext cx="3051068" cy="602409"/>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إبطال بعض النظريات أو الآراء</a:t>
          </a:r>
          <a:r>
            <a:rPr lang="en-US" sz="1100" kern="1200" dirty="0">
              <a:latin typeface="Alexandria" pitchFamily="2" charset="-78"/>
              <a:cs typeface="Alexandria" pitchFamily="2" charset="-78"/>
            </a:rPr>
            <a:t>.</a:t>
          </a:r>
        </a:p>
      </dsp:txBody>
      <dsp:txXfrm>
        <a:off x="6546195" y="1606912"/>
        <a:ext cx="2157430" cy="425967"/>
      </dsp:txXfrm>
    </dsp:sp>
    <dsp:sp modelId="{1CC45FA6-97F2-4EC8-9A79-0F64B73EC550}">
      <dsp:nvSpPr>
        <dsp:cNvPr id="0" name=""/>
        <dsp:cNvSpPr/>
      </dsp:nvSpPr>
      <dsp:spPr>
        <a:xfrm rot="608928">
          <a:off x="5131617" y="2314271"/>
          <a:ext cx="1412973" cy="15914"/>
        </a:xfrm>
        <a:custGeom>
          <a:avLst/>
          <a:gdLst/>
          <a:ahLst/>
          <a:cxnLst/>
          <a:rect l="0" t="0" r="0" b="0"/>
          <a:pathLst>
            <a:path>
              <a:moveTo>
                <a:pt x="0" y="7957"/>
              </a:moveTo>
              <a:lnTo>
                <a:pt x="1412973"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a:off x="5802779" y="2286904"/>
        <a:ext cx="70648" cy="70648"/>
      </dsp:txXfrm>
    </dsp:sp>
    <dsp:sp modelId="{EF0EF314-E680-4AC9-8471-8190EF0B3973}">
      <dsp:nvSpPr>
        <dsp:cNvPr id="0" name=""/>
        <dsp:cNvSpPr/>
      </dsp:nvSpPr>
      <dsp:spPr>
        <a:xfrm>
          <a:off x="6339858" y="2229450"/>
          <a:ext cx="2848620"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تصحيح بعض المفاهيم والأفكار</a:t>
          </a:r>
          <a:r>
            <a:rPr lang="en-US" sz="1100" kern="1200" dirty="0">
              <a:latin typeface="Alexandria" pitchFamily="2" charset="-78"/>
              <a:cs typeface="Alexandria" pitchFamily="2" charset="-78"/>
            </a:rPr>
            <a:t>.</a:t>
          </a:r>
        </a:p>
      </dsp:txBody>
      <dsp:txXfrm>
        <a:off x="6757029" y="2357607"/>
        <a:ext cx="2014278" cy="618797"/>
      </dsp:txXfrm>
    </dsp:sp>
    <dsp:sp modelId="{F748C8DC-CADC-46A1-87F5-90358FF8D809}">
      <dsp:nvSpPr>
        <dsp:cNvPr id="0" name=""/>
        <dsp:cNvSpPr/>
      </dsp:nvSpPr>
      <dsp:spPr>
        <a:xfrm rot="2656620">
          <a:off x="4899287" y="2727741"/>
          <a:ext cx="886904" cy="15914"/>
        </a:xfrm>
        <a:custGeom>
          <a:avLst/>
          <a:gdLst/>
          <a:ahLst/>
          <a:cxnLst/>
          <a:rect l="0" t="0" r="0" b="0"/>
          <a:pathLst>
            <a:path>
              <a:moveTo>
                <a:pt x="0" y="7957"/>
              </a:moveTo>
              <a:lnTo>
                <a:pt x="886904"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a:off x="5320566" y="2713526"/>
        <a:ext cx="44345" cy="44345"/>
      </dsp:txXfrm>
    </dsp:sp>
    <dsp:sp modelId="{11AFF270-2AD4-424E-8610-F9F9E29CA796}">
      <dsp:nvSpPr>
        <dsp:cNvPr id="0" name=""/>
        <dsp:cNvSpPr/>
      </dsp:nvSpPr>
      <dsp:spPr>
        <a:xfrm>
          <a:off x="5007251" y="3011045"/>
          <a:ext cx="2133225"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إضافة بعض المعارف التي تؤدي إلى تقدم المعرفة</a:t>
          </a:r>
          <a:r>
            <a:rPr lang="en-US" sz="1100" kern="1200" dirty="0">
              <a:latin typeface="Alexandria" pitchFamily="2" charset="-78"/>
              <a:cs typeface="Alexandria" pitchFamily="2" charset="-78"/>
            </a:rPr>
            <a:t>.</a:t>
          </a:r>
        </a:p>
      </dsp:txBody>
      <dsp:txXfrm>
        <a:off x="5319655" y="3139202"/>
        <a:ext cx="1508417" cy="618797"/>
      </dsp:txXfrm>
    </dsp:sp>
    <dsp:sp modelId="{7C748BB7-BCC6-447F-BBBC-0D61A732F6AF}">
      <dsp:nvSpPr>
        <dsp:cNvPr id="0" name=""/>
        <dsp:cNvSpPr/>
      </dsp:nvSpPr>
      <dsp:spPr>
        <a:xfrm rot="7567656">
          <a:off x="4131187" y="2630122"/>
          <a:ext cx="406140" cy="15914"/>
        </a:xfrm>
        <a:custGeom>
          <a:avLst/>
          <a:gdLst/>
          <a:ahLst/>
          <a:cxnLst/>
          <a:rect l="0" t="0" r="0" b="0"/>
          <a:pathLst>
            <a:path>
              <a:moveTo>
                <a:pt x="0" y="7957"/>
              </a:moveTo>
              <a:lnTo>
                <a:pt x="406140"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rot="10800000">
        <a:off x="4324103" y="2627926"/>
        <a:ext cx="20307" cy="20307"/>
      </dsp:txXfrm>
    </dsp:sp>
    <dsp:sp modelId="{4933170D-742C-4B26-801F-D68909E62467}">
      <dsp:nvSpPr>
        <dsp:cNvPr id="0" name=""/>
        <dsp:cNvSpPr/>
      </dsp:nvSpPr>
      <dsp:spPr>
        <a:xfrm>
          <a:off x="2929322" y="2780624"/>
          <a:ext cx="1962980"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شرح بعض القضايا الصعبة أو الغامضة وتحليلها</a:t>
          </a:r>
          <a:r>
            <a:rPr lang="en-US" sz="1100" kern="1200" dirty="0">
              <a:latin typeface="Alexandria" pitchFamily="2" charset="-78"/>
              <a:cs typeface="Alexandria" pitchFamily="2" charset="-78"/>
            </a:rPr>
            <a:t>.</a:t>
          </a:r>
        </a:p>
      </dsp:txBody>
      <dsp:txXfrm>
        <a:off x="3216794" y="2908781"/>
        <a:ext cx="1388036" cy="618797"/>
      </dsp:txXfrm>
    </dsp:sp>
    <dsp:sp modelId="{B229314A-6A47-487F-89A9-EEC7934D2353}">
      <dsp:nvSpPr>
        <dsp:cNvPr id="0" name=""/>
        <dsp:cNvSpPr/>
      </dsp:nvSpPr>
      <dsp:spPr>
        <a:xfrm rot="9871560">
          <a:off x="2481116" y="2475222"/>
          <a:ext cx="1842544" cy="15914"/>
        </a:xfrm>
        <a:custGeom>
          <a:avLst/>
          <a:gdLst/>
          <a:ahLst/>
          <a:cxnLst/>
          <a:rect l="0" t="0" r="0" b="0"/>
          <a:pathLst>
            <a:path>
              <a:moveTo>
                <a:pt x="0" y="7957"/>
              </a:moveTo>
              <a:lnTo>
                <a:pt x="1842544"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rot="10800000">
        <a:off x="3356324" y="2437115"/>
        <a:ext cx="92127" cy="92127"/>
      </dsp:txXfrm>
    </dsp:sp>
    <dsp:sp modelId="{C9566C9B-D7CD-49E6-AA6D-1ADD42CB885C}">
      <dsp:nvSpPr>
        <dsp:cNvPr id="0" name=""/>
        <dsp:cNvSpPr/>
      </dsp:nvSpPr>
      <dsp:spPr>
        <a:xfrm>
          <a:off x="218909" y="2489120"/>
          <a:ext cx="2499083" cy="1058885"/>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rtl="0">
            <a:lnSpc>
              <a:spcPct val="150000"/>
            </a:lnSpc>
            <a:spcBef>
              <a:spcPct val="0"/>
            </a:spcBef>
            <a:spcAft>
              <a:spcPct val="35000"/>
            </a:spcAft>
            <a:buNone/>
          </a:pPr>
          <a:r>
            <a:rPr lang="ar-SA" sz="1050" kern="1200" dirty="0">
              <a:latin typeface="Alexandria" pitchFamily="2" charset="-78"/>
              <a:cs typeface="Alexandria" pitchFamily="2" charset="-78"/>
            </a:rPr>
            <a:t>تنظيم بعض المسائل الشائكة وتبويبها، بحيث يسهل الاستفادة منها</a:t>
          </a:r>
          <a:r>
            <a:rPr lang="en-US" sz="1050" kern="1200" dirty="0">
              <a:latin typeface="Alexandria" pitchFamily="2" charset="-78"/>
              <a:cs typeface="Alexandria" pitchFamily="2" charset="-78"/>
            </a:rPr>
            <a:t>.</a:t>
          </a:r>
        </a:p>
      </dsp:txBody>
      <dsp:txXfrm>
        <a:off x="584891" y="2644190"/>
        <a:ext cx="1767119" cy="748745"/>
      </dsp:txXfrm>
    </dsp:sp>
    <dsp:sp modelId="{5E3385E1-543E-46AF-9BBF-DFDBC041C3D3}">
      <dsp:nvSpPr>
        <dsp:cNvPr id="0" name=""/>
        <dsp:cNvSpPr/>
      </dsp:nvSpPr>
      <dsp:spPr>
        <a:xfrm rot="10998216">
          <a:off x="3552045" y="2066618"/>
          <a:ext cx="723688" cy="15914"/>
        </a:xfrm>
        <a:custGeom>
          <a:avLst/>
          <a:gdLst/>
          <a:ahLst/>
          <a:cxnLst/>
          <a:rect l="0" t="0" r="0" b="0"/>
          <a:pathLst>
            <a:path>
              <a:moveTo>
                <a:pt x="0" y="7957"/>
              </a:moveTo>
              <a:lnTo>
                <a:pt x="723688"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rot="10800000">
        <a:off x="3895797" y="2056483"/>
        <a:ext cx="36184" cy="36184"/>
      </dsp:txXfrm>
    </dsp:sp>
    <dsp:sp modelId="{886534AA-E4D6-466C-870C-D12228C1F4BE}">
      <dsp:nvSpPr>
        <dsp:cNvPr id="0" name=""/>
        <dsp:cNvSpPr/>
      </dsp:nvSpPr>
      <dsp:spPr>
        <a:xfrm>
          <a:off x="1847337" y="1567106"/>
          <a:ext cx="1710703"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حل مشكلات يعاني منها الناس</a:t>
          </a:r>
          <a:r>
            <a:rPr lang="en-US" sz="1100" kern="1200" dirty="0">
              <a:latin typeface="Alexandria" pitchFamily="2" charset="-78"/>
              <a:cs typeface="Alexandria" pitchFamily="2" charset="-78"/>
            </a:rPr>
            <a:t>.</a:t>
          </a:r>
        </a:p>
      </dsp:txBody>
      <dsp:txXfrm>
        <a:off x="2097864" y="1695263"/>
        <a:ext cx="1209649" cy="618797"/>
      </dsp:txXfrm>
    </dsp:sp>
    <dsp:sp modelId="{08F68E47-FBAE-4D93-AFEB-9B395123F29D}">
      <dsp:nvSpPr>
        <dsp:cNvPr id="0" name=""/>
        <dsp:cNvSpPr/>
      </dsp:nvSpPr>
      <dsp:spPr>
        <a:xfrm rot="12587376">
          <a:off x="3165977" y="1585098"/>
          <a:ext cx="1248756" cy="15914"/>
        </a:xfrm>
        <a:custGeom>
          <a:avLst/>
          <a:gdLst/>
          <a:ahLst/>
          <a:cxnLst/>
          <a:rect l="0" t="0" r="0" b="0"/>
          <a:pathLst>
            <a:path>
              <a:moveTo>
                <a:pt x="0" y="7957"/>
              </a:moveTo>
              <a:lnTo>
                <a:pt x="1248756"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rot="10800000">
        <a:off x="3759136" y="1561837"/>
        <a:ext cx="62437" cy="62437"/>
      </dsp:txXfrm>
    </dsp:sp>
    <dsp:sp modelId="{82538799-ACAF-4FAA-B057-A3A43BA15252}">
      <dsp:nvSpPr>
        <dsp:cNvPr id="0" name=""/>
        <dsp:cNvSpPr/>
      </dsp:nvSpPr>
      <dsp:spPr>
        <a:xfrm>
          <a:off x="990583" y="201591"/>
          <a:ext cx="2832115" cy="1198675"/>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1">
            <a:lnSpc>
              <a:spcPct val="150000"/>
            </a:lnSpc>
            <a:spcBef>
              <a:spcPct val="0"/>
            </a:spcBef>
            <a:spcAft>
              <a:spcPct val="35000"/>
            </a:spcAft>
            <a:buNone/>
          </a:pPr>
          <a:r>
            <a:rPr lang="ar-SA" sz="1100" kern="1200" dirty="0">
              <a:latin typeface="Alexandria" pitchFamily="2" charset="-78"/>
              <a:cs typeface="Alexandria" pitchFamily="2" charset="-78"/>
            </a:rPr>
            <a:t>اختصار بعض الكتابات، التي يمنع إسهاب مؤلفيها من استفادة كثير من الناس منها، مع ضرورة</a:t>
          </a:r>
          <a:r>
            <a:rPr lang="en-US" sz="1100" kern="1200" dirty="0">
              <a:latin typeface="Alexandria" pitchFamily="2" charset="-78"/>
              <a:cs typeface="Alexandria" pitchFamily="2" charset="-78"/>
            </a:rPr>
            <a:t> </a:t>
          </a:r>
          <a:r>
            <a:rPr lang="ar-SA" sz="1100" kern="1200" dirty="0">
              <a:latin typeface="Alexandria" pitchFamily="2" charset="-78"/>
              <a:cs typeface="Alexandria" pitchFamily="2" charset="-78"/>
            </a:rPr>
            <a:t>عدم الإخلال في ذلك</a:t>
          </a:r>
          <a:r>
            <a:rPr lang="en-US" sz="1100" kern="1200" dirty="0">
              <a:latin typeface="Alexandria" pitchFamily="2" charset="-78"/>
              <a:cs typeface="Alexandria" pitchFamily="2" charset="-78"/>
            </a:rPr>
            <a:t>.</a:t>
          </a:r>
        </a:p>
      </dsp:txBody>
      <dsp:txXfrm>
        <a:off x="1405337" y="377133"/>
        <a:ext cx="2002607" cy="8475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8654D9-9991-4E76-B7D4-A9F9E3807627}">
      <dsp:nvSpPr>
        <dsp:cNvPr id="0" name=""/>
        <dsp:cNvSpPr/>
      </dsp:nvSpPr>
      <dsp:spPr>
        <a:xfrm>
          <a:off x="624798" y="0"/>
          <a:ext cx="3397885" cy="3397885"/>
        </a:xfrm>
        <a:prstGeom prst="triangle">
          <a:avLst/>
        </a:prstGeom>
        <a:solidFill>
          <a:srgbClr val="00B0F0"/>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0E0361-158B-4A48-BC27-90B01AD4618C}">
      <dsp:nvSpPr>
        <dsp:cNvPr id="0" name=""/>
        <dsp:cNvSpPr/>
      </dsp:nvSpPr>
      <dsp:spPr>
        <a:xfrm>
          <a:off x="1556213" y="340120"/>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a:latin typeface="Alexandria" pitchFamily="2" charset="-78"/>
              <a:cs typeface="Alexandria" pitchFamily="2" charset="-78"/>
            </a:rPr>
            <a:t>اختيار أداة تتناسب مع مشكلة الدراسة وتساؤلاتها</a:t>
          </a:r>
        </a:p>
      </dsp:txBody>
      <dsp:txXfrm>
        <a:off x="1579798" y="363705"/>
        <a:ext cx="3626988" cy="435966"/>
      </dsp:txXfrm>
    </dsp:sp>
    <dsp:sp modelId="{2E8C3145-DE26-4976-A845-16533A4317C5}">
      <dsp:nvSpPr>
        <dsp:cNvPr id="0" name=""/>
        <dsp:cNvSpPr/>
      </dsp:nvSpPr>
      <dsp:spPr>
        <a:xfrm>
          <a:off x="1556213" y="883649"/>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a:latin typeface="Alexandria" pitchFamily="2" charset="-78"/>
              <a:cs typeface="Alexandria" pitchFamily="2" charset="-78"/>
            </a:rPr>
            <a:t>اختيار أداة تغطي أهداف الدراسة</a:t>
          </a:r>
        </a:p>
      </dsp:txBody>
      <dsp:txXfrm>
        <a:off x="1579798" y="907234"/>
        <a:ext cx="3626988" cy="435966"/>
      </dsp:txXfrm>
    </dsp:sp>
    <dsp:sp modelId="{C4FD23DC-93A5-4868-AA08-DF74FF93E660}">
      <dsp:nvSpPr>
        <dsp:cNvPr id="0" name=""/>
        <dsp:cNvSpPr/>
      </dsp:nvSpPr>
      <dsp:spPr>
        <a:xfrm>
          <a:off x="1556213" y="1427178"/>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a:latin typeface="Alexandria" pitchFamily="2" charset="-78"/>
              <a:cs typeface="Alexandria" pitchFamily="2" charset="-78"/>
            </a:rPr>
            <a:t>وضوح مبررات اختيارها للقارئ</a:t>
          </a:r>
        </a:p>
      </dsp:txBody>
      <dsp:txXfrm>
        <a:off x="1579798" y="1450763"/>
        <a:ext cx="3626988" cy="435966"/>
      </dsp:txXfrm>
    </dsp:sp>
    <dsp:sp modelId="{5BD36E02-0B3E-4BA1-B37C-E6C0571C62CF}">
      <dsp:nvSpPr>
        <dsp:cNvPr id="0" name=""/>
        <dsp:cNvSpPr/>
      </dsp:nvSpPr>
      <dsp:spPr>
        <a:xfrm>
          <a:off x="1556213" y="1970706"/>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a:latin typeface="Alexandria" pitchFamily="2" charset="-78"/>
              <a:cs typeface="Alexandria" pitchFamily="2" charset="-78"/>
            </a:rPr>
            <a:t>تصميمها بلغة واضحة ومفهومة</a:t>
          </a:r>
        </a:p>
      </dsp:txBody>
      <dsp:txXfrm>
        <a:off x="1579798" y="1994291"/>
        <a:ext cx="3626988" cy="435966"/>
      </dsp:txXfrm>
    </dsp:sp>
    <dsp:sp modelId="{A69DB2FD-770E-450B-BBD8-92B8CB2455B3}">
      <dsp:nvSpPr>
        <dsp:cNvPr id="0" name=""/>
        <dsp:cNvSpPr/>
      </dsp:nvSpPr>
      <dsp:spPr>
        <a:xfrm>
          <a:off x="1556213" y="2514235"/>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a:latin typeface="Alexandria" pitchFamily="2" charset="-78"/>
              <a:cs typeface="Alexandria" pitchFamily="2" charset="-78"/>
            </a:rPr>
            <a:t>وضوح كيفية تصميمها وبنائها</a:t>
          </a:r>
        </a:p>
      </dsp:txBody>
      <dsp:txXfrm>
        <a:off x="1579798" y="2537820"/>
        <a:ext cx="3626988" cy="435966"/>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ar-SA" sz="1200" b="0" i="0" u="none" strike="noStrike" kern="1200" cap="none" spc="0" normalizeH="0" baseline="0" noProof="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8267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15573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09154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25371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2/19/2026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53718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2/19/2026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22726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2/19/2026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04238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027256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491502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83345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0895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20858297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93010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955754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110322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9935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65744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3474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791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8915940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5850321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40401434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2044859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1907598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2/19/2026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28496082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 id="2147483690" r:id="rId23"/>
    <p:sldLayoutId id="2147483691" r:id="rId24"/>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3.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hyperlink" Target="https://www.maktabtk.com/blog/post/12/%D9%85%D8%B9%D8%A7%D9%8A%D9%8A%D8%B1-%D8%A7%D9%84%D8%A5%D8%B7%D8%A7%D8%B1-%D8%A7%D9%84%D9%86%D8%B8%D8%B1%D9%8A-%D9%84%D9%84%D8%A8%D8%AD%D8%AB-%D8%A7%D9%84%D8%B9%D9%84%D9%85%D9%8A.html" TargetMode="External"/><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hyperlink" Target="https://emtyiaz.com/%D9%85%D9%88%D9%82%D8%B9-%D8%A8%D8%AD%D9%88%D8%AB-%D8%AC%D8%A7%D9%85%D8%B9%D9%8A%D8%A9-%D8%AC%D8%A7%D9%87%D8%B2%D8%A9/" TargetMode="External"/><Relationship Id="rId1" Type="http://schemas.openxmlformats.org/officeDocument/2006/relationships/slideLayout" Target="../slideLayouts/slideLayout23.xml"/></Relationships>
</file>

<file path=ppt/slides/_rels/slide5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9.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Prepared by Dr. </a:t>
            </a:r>
            <a:r>
              <a:rPr kumimoji="0" lang="en-US" sz="2000" b="0" i="0" u="none" strike="noStrike" kern="1200" cap="none" spc="0" normalizeH="0" baseline="0" noProof="0" dirty="0" err="1">
                <a:ln>
                  <a:noFill/>
                </a:ln>
                <a:solidFill>
                  <a:srgbClr val="000000"/>
                </a:solidFill>
                <a:effectLst/>
                <a:uLnTx/>
                <a:uFillTx/>
                <a:latin typeface="Alexandria" pitchFamily="2" charset="-78"/>
                <a:ea typeface="+mn-ea"/>
                <a:cs typeface="Alexandria" pitchFamily="2" charset="-78"/>
              </a:rPr>
              <a:t>Alaa</a:t>
            </a:r>
            <a:r>
              <a:rPr kumimoji="0" lang="en-US"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Tariq </a:t>
            </a:r>
            <a:r>
              <a:rPr kumimoji="0" lang="en-US" sz="2000" b="0" i="0" u="none" strike="noStrike" kern="1200" cap="none" spc="0" normalizeH="0" baseline="0" noProof="0" dirty="0" err="1">
                <a:ln>
                  <a:noFill/>
                </a:ln>
                <a:solidFill>
                  <a:srgbClr val="000000"/>
                </a:solidFill>
                <a:effectLst/>
                <a:uLnTx/>
                <a:uFillTx/>
                <a:latin typeface="Alexandria" pitchFamily="2" charset="-78"/>
                <a:ea typeface="+mn-ea"/>
                <a:cs typeface="Alexandria" pitchFamily="2" charset="-78"/>
              </a:rPr>
              <a:t>Eldmrat</a:t>
            </a:r>
            <a:endParaRPr kumimoji="0" lang="en-US"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RSC 701</a:t>
            </a: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مستطيل 1"/>
          <p:cNvSpPr/>
          <p:nvPr/>
        </p:nvSpPr>
        <p:spPr>
          <a:xfrm>
            <a:off x="827319" y="2432247"/>
            <a:ext cx="3887289"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مربع نص 3"/>
          <p:cNvSpPr txBox="1"/>
          <p:nvPr/>
        </p:nvSpPr>
        <p:spPr>
          <a:xfrm>
            <a:off x="5332740" y="2745321"/>
            <a:ext cx="6653849" cy="1784143"/>
          </a:xfrm>
          <a:prstGeom prst="rect">
            <a:avLst/>
          </a:prstGeom>
          <a:noFill/>
        </p:spPr>
        <p:txBody>
          <a:bodyPr wrap="square" rtlCol="1">
            <a:spAutoFit/>
          </a:bodyP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أساليب البحث</a:t>
            </a:r>
          </a:p>
          <a:p>
            <a:pPr marL="0" marR="0" lvl="0" indent="0" algn="ctr" defTabSz="914400" rtl="1" eaLnBrk="1" fontAlgn="auto" latinLnBrk="0" hangingPunct="1">
              <a:lnSpc>
                <a:spcPct val="25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خطة البحث العلمي وعناصرها</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3" name="Rectangle 2">
            <a:extLst>
              <a:ext uri="{FF2B5EF4-FFF2-40B4-BE49-F238E27FC236}">
                <a16:creationId xmlns:a16="http://schemas.microsoft.com/office/drawing/2014/main" id="{B0C3B80E-E2DD-2901-D1AC-C751B91E5C5A}"/>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7" name="Google Shape;117;p2"/>
          <p:cNvSpPr txBox="1"/>
          <p:nvPr/>
        </p:nvSpPr>
        <p:spPr>
          <a:xfrm>
            <a:off x="5750559" y="1245312"/>
            <a:ext cx="4782915" cy="4524275"/>
          </a:xfrm>
          <a:prstGeom prst="rect">
            <a:avLst/>
          </a:prstGeom>
          <a:noFill/>
          <a:ln>
            <a:noFill/>
          </a:ln>
        </p:spPr>
        <p:txBody>
          <a:bodyPr spcFirstLastPara="1" wrap="square" lIns="91425" tIns="45700" rIns="91425" bIns="45700" anchor="t" anchorCtr="0">
            <a:spAutoFit/>
          </a:bodyPr>
          <a:lstStyle/>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مقدمة </a:t>
            </a:r>
            <a:endParaRPr lang="en-US" sz="1600" b="1"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مشكلة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أسئلة الدراسة والفرضيات</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أهمية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أهداف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المصطلحات المفاهيمية والإجرائية </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حدود ومحددات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الإطار النظري والدراسات السابقة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مجتمع وعينة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أداة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تحليل النتائج ومناقشتها</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الخاتمة</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المحتويات</a:t>
            </a:r>
            <a:endParaRPr kumimoji="0" lang="en-US" sz="18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sym typeface="Calibri"/>
            </a:endParaRP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5486" y="1731056"/>
            <a:ext cx="3218007" cy="3233478"/>
          </a:xfrm>
          <a:prstGeom prst="rect">
            <a:avLst/>
          </a:prstGeom>
        </p:spPr>
      </p:pic>
      <p:sp>
        <p:nvSpPr>
          <p:cNvPr id="2" name="Rectangle 1">
            <a:extLst>
              <a:ext uri="{FF2B5EF4-FFF2-40B4-BE49-F238E27FC236}">
                <a16:creationId xmlns:a16="http://schemas.microsoft.com/office/drawing/2014/main" id="{9EA4DDD3-2587-665E-ACAE-D0A1D8EA3CC5}"/>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3" name="مربع نص 2"/>
          <p:cNvSpPr txBox="1"/>
          <p:nvPr/>
        </p:nvSpPr>
        <p:spPr>
          <a:xfrm>
            <a:off x="1135109" y="1744244"/>
            <a:ext cx="10687565" cy="3369512"/>
          </a:xfrm>
          <a:prstGeom prst="rect">
            <a:avLst/>
          </a:prstGeom>
          <a:noFill/>
        </p:spPr>
        <p:txBody>
          <a:bodyPr wrap="square" rtlCol="1">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تعتبر دراسة مناهج البحث العلمي أمر ضروري على كل باحـث أو طالـب إذا أراد التزود بالمعرفة العلمية الصحيحة ، مما يقوى ويعمق لديه القدرة علـى الاكتشاف والتفـسير والفهم والتنظيم واستعمال المعلومات والمعارف بطرق سليمة على مستوى الحياة الخاصة التي يعيشها، أو على مستوى الفائدة العامة في كافة جوانب الحياة الـصحية والاقتـصادية والبيئـة.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لـذا وجـب علـى الباحـث أو العـالم المتخصص في مجال من المجالات أن يلتزم بمعايير البحث العلمي , ويسير على هديها خلال القيام ببحوثه العلمية في ميدان تخصصه . وبناء على ذلك يتم الـتحكم في مشكلة البحث ويتم توجيهها توجيها سليما يتماشى مع واقع المجتمع، سواء بتعديلها أو إضافة شيء جديد لها أو بإضافة دراسة تحليلية</a:t>
            </a:r>
          </a:p>
        </p:txBody>
      </p:sp>
      <p:sp>
        <p:nvSpPr>
          <p:cNvPr id="8" name="TextBox 7">
            <a:extLst>
              <a:ext uri="{FF2B5EF4-FFF2-40B4-BE49-F238E27FC236}">
                <a16:creationId xmlns:a16="http://schemas.microsoft.com/office/drawing/2014/main" id="{80281482-FC9A-F8A5-582C-8B5241A6066D}"/>
              </a:ext>
            </a:extLst>
          </p:cNvPr>
          <p:cNvSpPr txBox="1"/>
          <p:nvPr/>
        </p:nvSpPr>
        <p:spPr>
          <a:xfrm>
            <a:off x="5125708" y="501341"/>
            <a:ext cx="1940583"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المقدمة</a:t>
            </a:r>
            <a:endParaRPr kumimoji="0" lang="en-US" sz="2000" b="0" i="0" u="none" strike="noStrike" kern="1200" cap="none" spc="0" normalizeH="0" baseline="0" noProof="0" dirty="0">
              <a:ln>
                <a:noFill/>
              </a:ln>
              <a:solidFill>
                <a:srgbClr val="00AEEF"/>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349A065-BA81-C4AA-5FA0-927401C1CD88}"/>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3032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3" name="مربع نص 2"/>
          <p:cNvSpPr txBox="1"/>
          <p:nvPr/>
        </p:nvSpPr>
        <p:spPr>
          <a:xfrm>
            <a:off x="1090795" y="1741679"/>
            <a:ext cx="10776194" cy="3374642"/>
          </a:xfrm>
          <a:prstGeom prst="rect">
            <a:avLst/>
          </a:prstGeom>
          <a:noFill/>
        </p:spPr>
        <p:txBody>
          <a:bodyPr wrap="square" rtlCol="1">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إن منهج البحث العلمي يعني أن يستخدم الباحث طريقة علمية منظمة في مواجهة المشكلات اليومية والمشكلات العامة ,</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وهذا يعني –أيضا- أن يكون قادرا على ما يلي: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تحديد المشكلات بشكل دقيق يساعد على تناولها بالدراسة والبحث.</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وضع الفروض المبدئية التي تساعد على حل المشكلات.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تحديت الإجراءات اللازمة لاختيار الفروض والوصول إلى حل للمشكلات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إذ إن المعرفة بأسلوب البحث العلمي سترفع من قدرة الباحث على حل المشكلات, وتناولها بطريقة علمية , مما يسهل مواجهتها وحلها.</a:t>
            </a:r>
          </a:p>
        </p:txBody>
      </p:sp>
      <p:sp>
        <p:nvSpPr>
          <p:cNvPr id="5" name="Rectangle 4">
            <a:extLst>
              <a:ext uri="{FF2B5EF4-FFF2-40B4-BE49-F238E27FC236}">
                <a16:creationId xmlns:a16="http://schemas.microsoft.com/office/drawing/2014/main" id="{870C29C8-DC02-85D7-83B6-A3E5FBB5F9F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81246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9" name="صورة 8"/>
          <p:cNvPicPr>
            <a:picLocks noChangeAspect="1"/>
          </p:cNvPicPr>
          <p:nvPr/>
        </p:nvPicPr>
        <p:blipFill>
          <a:blip r:embed="rId2">
            <a:clrChange>
              <a:clrFrom>
                <a:srgbClr val="FBF6F5"/>
              </a:clrFrom>
              <a:clrTo>
                <a:srgbClr val="FBF6F5">
                  <a:alpha val="0"/>
                </a:srgbClr>
              </a:clrTo>
            </a:clrChange>
            <a:extLst>
              <a:ext uri="{28A0092B-C50C-407E-A947-70E740481C1C}">
                <a14:useLocalDpi xmlns:a14="http://schemas.microsoft.com/office/drawing/2010/main" val="0"/>
              </a:ext>
            </a:extLst>
          </a:blip>
          <a:srcRect t="17245"/>
          <a:stretch/>
        </p:blipFill>
        <p:spPr>
          <a:xfrm>
            <a:off x="1513839" y="1708371"/>
            <a:ext cx="5262881" cy="3566160"/>
          </a:xfrm>
          <a:prstGeom prst="rect">
            <a:avLst/>
          </a:prstGeom>
        </p:spPr>
      </p:pic>
      <p:sp>
        <p:nvSpPr>
          <p:cNvPr id="7" name="TextBox 6">
            <a:extLst>
              <a:ext uri="{FF2B5EF4-FFF2-40B4-BE49-F238E27FC236}">
                <a16:creationId xmlns:a16="http://schemas.microsoft.com/office/drawing/2014/main" id="{F5678792-A198-8DCF-094A-630D329C41EF}"/>
              </a:ext>
            </a:extLst>
          </p:cNvPr>
          <p:cNvSpPr txBox="1"/>
          <p:nvPr/>
        </p:nvSpPr>
        <p:spPr>
          <a:xfrm>
            <a:off x="8768079" y="2153522"/>
            <a:ext cx="2831865" cy="2550955"/>
          </a:xfrm>
          <a:prstGeom prst="rect">
            <a:avLst/>
          </a:prstGeom>
          <a:noFill/>
        </p:spPr>
        <p:txBody>
          <a:bodyPr wrap="square">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lang="ar-EG" sz="2800" b="1" dirty="0">
                <a:solidFill>
                  <a:srgbClr val="00AEEF"/>
                </a:solidFill>
                <a:latin typeface="Alexandria" pitchFamily="2" charset="-78"/>
                <a:ea typeface="Calibri"/>
                <a:cs typeface="Alexandria" pitchFamily="2" charset="-78"/>
                <a:sym typeface="Calibri"/>
              </a:rPr>
              <a:t>كيفية كتابة بحث من </a:t>
            </a:r>
          </a:p>
          <a:p>
            <a:pPr marL="0" marR="0" lvl="0" indent="0" algn="ctr" defTabSz="914400" rtl="1" eaLnBrk="1" fontAlgn="auto" latinLnBrk="0" hangingPunct="1">
              <a:lnSpc>
                <a:spcPct val="200000"/>
              </a:lnSpc>
              <a:spcBef>
                <a:spcPts val="0"/>
              </a:spcBef>
              <a:spcAft>
                <a:spcPts val="0"/>
              </a:spcAft>
              <a:buClrTx/>
              <a:buSzTx/>
              <a:buFontTx/>
              <a:buNone/>
              <a:tabLst/>
              <a:defRPr/>
            </a:pPr>
            <a:r>
              <a:rPr lang="ar-EG" sz="2800" b="1" dirty="0">
                <a:solidFill>
                  <a:srgbClr val="000000"/>
                </a:solidFill>
                <a:latin typeface="Alexandria" pitchFamily="2" charset="-78"/>
                <a:ea typeface="Calibri"/>
                <a:cs typeface="Alexandria" pitchFamily="2" charset="-78"/>
                <a:sym typeface="Calibri"/>
              </a:rPr>
              <a:t>الألف</a:t>
            </a:r>
            <a:r>
              <a:rPr lang="ar-EG" sz="2800" b="1" dirty="0">
                <a:solidFill>
                  <a:srgbClr val="00AEEF"/>
                </a:solidFill>
                <a:latin typeface="Alexandria" pitchFamily="2" charset="-78"/>
                <a:ea typeface="Calibri"/>
                <a:cs typeface="Alexandria" pitchFamily="2" charset="-78"/>
                <a:sym typeface="Calibri"/>
              </a:rPr>
              <a:t> الى </a:t>
            </a:r>
            <a:r>
              <a:rPr lang="ar-EG" sz="2800" b="1" dirty="0">
                <a:solidFill>
                  <a:srgbClr val="000000"/>
                </a:solidFill>
                <a:latin typeface="Alexandria" pitchFamily="2" charset="-78"/>
                <a:ea typeface="Calibri"/>
                <a:cs typeface="Alexandria" pitchFamily="2" charset="-78"/>
                <a:sym typeface="Calibri"/>
              </a:rPr>
              <a:t>الياء؟</a:t>
            </a:r>
            <a:endParaRPr kumimoji="0" lang="ar-SA" sz="2800" b="1" i="0" u="none" strike="noStrike" kern="1200" cap="none" spc="0" normalizeH="0" baseline="0" noProof="0" dirty="0">
              <a:ln>
                <a:noFill/>
              </a:ln>
              <a:solidFill>
                <a:srgbClr val="000000"/>
              </a:solidFill>
              <a:effectLst/>
              <a:uLnTx/>
              <a:uFillTx/>
              <a:latin typeface="Alexandria" pitchFamily="2" charset="-78"/>
              <a:ea typeface="Calibri"/>
              <a:cs typeface="Alexandria" pitchFamily="2" charset="-78"/>
              <a:sym typeface="Calibri"/>
            </a:endParaRPr>
          </a:p>
        </p:txBody>
      </p:sp>
      <p:sp>
        <p:nvSpPr>
          <p:cNvPr id="3" name="Rectangle 2">
            <a:extLst>
              <a:ext uri="{FF2B5EF4-FFF2-40B4-BE49-F238E27FC236}">
                <a16:creationId xmlns:a16="http://schemas.microsoft.com/office/drawing/2014/main" id="{780D1067-97CD-C87C-BCCC-FF9B15F53C40}"/>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67845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3" name="مربع نص 2"/>
          <p:cNvSpPr txBox="1"/>
          <p:nvPr/>
        </p:nvSpPr>
        <p:spPr>
          <a:xfrm>
            <a:off x="1111114" y="1951993"/>
            <a:ext cx="10735555" cy="2954014"/>
          </a:xfrm>
          <a:prstGeom prst="rect">
            <a:avLst/>
          </a:prstGeom>
          <a:noFill/>
        </p:spPr>
        <p:txBody>
          <a:bodyPr wrap="square" rtlCol="1">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عند كتابة البحث العلمي لا بد على الباحث أن يقوم باختيار عنوان لبحثه بحيث يعكس المحتوى موضوع البحث ومجاله والمنهج المتبع لدراسة مشكلة الدراسة، ويجب أن يكون العنوان مختصراً بقدر الإمكان وخاليا من الغموض وأن يعبر بدقة عن موضوع البحث، ويشمل كلمات واضحة سهلة منقحة لا تشوبها الأخطاء اللغوية والإملائية، ومن أهم الخصائص التي يجب أن يتميز بها العنوان الوضوح، الشمول، التجديد وألا يحتوي على نتائج أو اختصارات.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العنوان عبارة عن الكلام الذي يكتب على واجهته يدل على مضمونه ويظهر محتواه، فهو كالعلامة التي تميز البحث عن غيره، والباحث الناجح هو الذي يحسن صياغة العنوان.</a:t>
            </a:r>
          </a:p>
        </p:txBody>
      </p:sp>
      <p:sp>
        <p:nvSpPr>
          <p:cNvPr id="5" name="TextBox 4">
            <a:extLst>
              <a:ext uri="{FF2B5EF4-FFF2-40B4-BE49-F238E27FC236}">
                <a16:creationId xmlns:a16="http://schemas.microsoft.com/office/drawing/2014/main" id="{3406C873-DE65-6F49-E923-85E7C17A8564}"/>
              </a:ext>
            </a:extLst>
          </p:cNvPr>
          <p:cNvSpPr txBox="1"/>
          <p:nvPr/>
        </p:nvSpPr>
        <p:spPr>
          <a:xfrm>
            <a:off x="4675395" y="501341"/>
            <a:ext cx="2841208"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 عنوان الدراسة</a:t>
            </a:r>
          </a:p>
        </p:txBody>
      </p:sp>
      <p:sp>
        <p:nvSpPr>
          <p:cNvPr id="6" name="Rectangle 5">
            <a:extLst>
              <a:ext uri="{FF2B5EF4-FFF2-40B4-BE49-F238E27FC236}">
                <a16:creationId xmlns:a16="http://schemas.microsoft.com/office/drawing/2014/main" id="{4539E88D-21CC-B139-6B6B-7598C316DE0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95558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3955"/>
            <a:ext cx="4128422" cy="483587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52475" y="1348830"/>
            <a:ext cx="11304257" cy="43899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5" name="TextBox 4">
            <a:extLst>
              <a:ext uri="{FF2B5EF4-FFF2-40B4-BE49-F238E27FC236}">
                <a16:creationId xmlns:a16="http://schemas.microsoft.com/office/drawing/2014/main" id="{3406C873-DE65-6F49-E923-85E7C17A8564}"/>
              </a:ext>
            </a:extLst>
          </p:cNvPr>
          <p:cNvSpPr txBox="1"/>
          <p:nvPr/>
        </p:nvSpPr>
        <p:spPr>
          <a:xfrm>
            <a:off x="3199653" y="501341"/>
            <a:ext cx="5174838"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ما أهمية كتابة عنوان البحث العلمي ؟</a:t>
            </a:r>
            <a:endPar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endParaRPr>
          </a:p>
        </p:txBody>
      </p:sp>
      <p:pic>
        <p:nvPicPr>
          <p:cNvPr id="6" name="صورة 8">
            <a:extLst>
              <a:ext uri="{FF2B5EF4-FFF2-40B4-BE49-F238E27FC236}">
                <a16:creationId xmlns:a16="http://schemas.microsoft.com/office/drawing/2014/main" id="{253605AD-0ABB-4C45-F66B-D289A9693D57}"/>
              </a:ext>
            </a:extLst>
          </p:cNvPr>
          <p:cNvPicPr>
            <a:picLocks noChangeAspect="1"/>
          </p:cNvPicPr>
          <p:nvPr/>
        </p:nvPicPr>
        <p:blipFill>
          <a:blip r:embed="rId2">
            <a:extLst>
              <a:ext uri="{28A0092B-C50C-407E-A947-70E740481C1C}">
                <a14:useLocalDpi xmlns:a14="http://schemas.microsoft.com/office/drawing/2010/main" val="0"/>
              </a:ext>
            </a:extLst>
          </a:blip>
          <a:srcRect t="25514"/>
          <a:stretch/>
        </p:blipFill>
        <p:spPr>
          <a:xfrm>
            <a:off x="1002506" y="1598792"/>
            <a:ext cx="10804194" cy="3660416"/>
          </a:xfrm>
          <a:prstGeom prst="rect">
            <a:avLst/>
          </a:prstGeom>
        </p:spPr>
      </p:pic>
      <p:sp>
        <p:nvSpPr>
          <p:cNvPr id="3" name="Rectangle 2">
            <a:extLst>
              <a:ext uri="{FF2B5EF4-FFF2-40B4-BE49-F238E27FC236}">
                <a16:creationId xmlns:a16="http://schemas.microsoft.com/office/drawing/2014/main" id="{50FB75B7-653A-2EED-AB01-CEF21B19C32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76933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3" name="مربع نص 2"/>
          <p:cNvSpPr txBox="1"/>
          <p:nvPr/>
        </p:nvSpPr>
        <p:spPr>
          <a:xfrm>
            <a:off x="1609297" y="1761556"/>
            <a:ext cx="9739190" cy="3334887"/>
          </a:xfrm>
          <a:prstGeom prst="rect">
            <a:avLst/>
          </a:prstGeom>
          <a:noFill/>
        </p:spPr>
        <p:txBody>
          <a:bodyPr wrap="square" rtlCol="1">
            <a:spAutoFit/>
          </a:bodyPr>
          <a:lstStyle/>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يصاغ بأسلوب علمي، بعيداً عن السجع والألفاظ المثيرة التي تستعمل غالباً في الصحافة</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يكون دقيقا مفصحا عن محتواه من أبواب وفصول ومباحث</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يكون عنوان الفصل أو المبحث مبيناً، بحيث لا يتوقف فهمه على العنوان الذي قبله</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يكون بعبارة موجزة ما أمكن.</a:t>
            </a:r>
            <a:endParaRPr lang="en-US"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ألا يكون متضمناً حكماً أو نتيجة متوقعة</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تتحد ألفاظ العنوان في كل مكان يرد ذكره في البحث</a:t>
            </a:r>
            <a:r>
              <a:rPr lang="en-US" dirty="0">
                <a:latin typeface="Alexandria" pitchFamily="2" charset="-78"/>
                <a:cs typeface="Alexandria" pitchFamily="2" charset="-78"/>
              </a:rPr>
              <a:t>.</a:t>
            </a:r>
          </a:p>
        </p:txBody>
      </p:sp>
      <p:sp>
        <p:nvSpPr>
          <p:cNvPr id="6" name="TextBox 5">
            <a:extLst>
              <a:ext uri="{FF2B5EF4-FFF2-40B4-BE49-F238E27FC236}">
                <a16:creationId xmlns:a16="http://schemas.microsoft.com/office/drawing/2014/main" id="{AAC34DDB-4C87-2D66-F70B-98B8637BFC9B}"/>
              </a:ext>
            </a:extLst>
          </p:cNvPr>
          <p:cNvSpPr txBox="1"/>
          <p:nvPr/>
        </p:nvSpPr>
        <p:spPr>
          <a:xfrm>
            <a:off x="2083484" y="504779"/>
            <a:ext cx="8025032"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لا بد من مراعاة الأمور التالية عند صياغة عنوان لبحث علمي</a:t>
            </a:r>
            <a:endParaRPr kumimoji="0" lang="en-US" sz="2000" b="0" i="0" u="none" strike="noStrike" kern="1200" cap="none" spc="0" normalizeH="0" baseline="0" noProof="0" dirty="0">
              <a:ln>
                <a:noFill/>
              </a:ln>
              <a:solidFill>
                <a:srgbClr val="00AEEF"/>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F6E37B66-ABA2-3312-6F0A-4AD871775E6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30526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5" name="صورة 8">
            <a:extLst>
              <a:ext uri="{FF2B5EF4-FFF2-40B4-BE49-F238E27FC236}">
                <a16:creationId xmlns:a16="http://schemas.microsoft.com/office/drawing/2014/main" id="{B7E8219B-1435-41A2-7A0B-AFCA7B25F184}"/>
              </a:ext>
            </a:extLst>
          </p:cNvPr>
          <p:cNvPicPr>
            <a:picLocks noChangeAspect="1"/>
          </p:cNvPicPr>
          <p:nvPr/>
        </p:nvPicPr>
        <p:blipFill>
          <a:blip r:embed="rId2">
            <a:extLst>
              <a:ext uri="{28A0092B-C50C-407E-A947-70E740481C1C}">
                <a14:useLocalDpi xmlns:a14="http://schemas.microsoft.com/office/drawing/2010/main" val="0"/>
              </a:ext>
            </a:extLst>
          </a:blip>
          <a:srcRect l="-258" t="12871" r="258" b="-1550"/>
          <a:stretch/>
        </p:blipFill>
        <p:spPr>
          <a:xfrm>
            <a:off x="2394953" y="1543288"/>
            <a:ext cx="8167878" cy="3896326"/>
          </a:xfrm>
          <a:prstGeom prst="rect">
            <a:avLst/>
          </a:prstGeom>
        </p:spPr>
      </p:pic>
      <p:sp>
        <p:nvSpPr>
          <p:cNvPr id="3" name="TextBox 2">
            <a:extLst>
              <a:ext uri="{FF2B5EF4-FFF2-40B4-BE49-F238E27FC236}">
                <a16:creationId xmlns:a16="http://schemas.microsoft.com/office/drawing/2014/main" id="{EA89B9CE-4976-4CC6-1790-8E3E1D850EDF}"/>
              </a:ext>
            </a:extLst>
          </p:cNvPr>
          <p:cNvSpPr txBox="1"/>
          <p:nvPr/>
        </p:nvSpPr>
        <p:spPr>
          <a:xfrm>
            <a:off x="3579313" y="370392"/>
            <a:ext cx="5033373" cy="617394"/>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شروط صياغة عنوان البحث العلمي </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AEEF"/>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2A28DA84-9322-162D-7E4B-134372D48CA5}"/>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81390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54278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501410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3" name="صورة 7">
            <a:extLst>
              <a:ext uri="{FF2B5EF4-FFF2-40B4-BE49-F238E27FC236}">
                <a16:creationId xmlns:a16="http://schemas.microsoft.com/office/drawing/2014/main" id="{2FCAC3EA-B884-A78E-13D2-907D10B6EC40}"/>
              </a:ext>
            </a:extLst>
          </p:cNvPr>
          <p:cNvPicPr>
            <a:picLocks noChangeAspect="1"/>
          </p:cNvPicPr>
          <p:nvPr/>
        </p:nvPicPr>
        <p:blipFill>
          <a:blip r:embed="rId2">
            <a:extLst>
              <a:ext uri="{28A0092B-C50C-407E-A947-70E740481C1C}">
                <a14:useLocalDpi xmlns:a14="http://schemas.microsoft.com/office/drawing/2010/main" val="0"/>
              </a:ext>
            </a:extLst>
          </a:blip>
          <a:srcRect t="12062"/>
          <a:stretch/>
        </p:blipFill>
        <p:spPr>
          <a:xfrm>
            <a:off x="3566884" y="1427014"/>
            <a:ext cx="6189773" cy="5014107"/>
          </a:xfrm>
          <a:prstGeom prst="rect">
            <a:avLst/>
          </a:prstGeom>
        </p:spPr>
      </p:pic>
      <p:sp>
        <p:nvSpPr>
          <p:cNvPr id="5" name="TextBox 4">
            <a:extLst>
              <a:ext uri="{FF2B5EF4-FFF2-40B4-BE49-F238E27FC236}">
                <a16:creationId xmlns:a16="http://schemas.microsoft.com/office/drawing/2014/main" id="{8D5EA3CB-F842-B022-416F-7ED4126BFE63}"/>
              </a:ext>
            </a:extLst>
          </p:cNvPr>
          <p:cNvSpPr txBox="1"/>
          <p:nvPr/>
        </p:nvSpPr>
        <p:spPr>
          <a:xfrm>
            <a:off x="3433701" y="416878"/>
            <a:ext cx="6090381" cy="48349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اهم المشاكل المتعلقة بتحديد موضوع البحث </a:t>
            </a:r>
          </a:p>
        </p:txBody>
      </p:sp>
      <p:sp>
        <p:nvSpPr>
          <p:cNvPr id="6" name="Rectangle 5">
            <a:extLst>
              <a:ext uri="{FF2B5EF4-FFF2-40B4-BE49-F238E27FC236}">
                <a16:creationId xmlns:a16="http://schemas.microsoft.com/office/drawing/2014/main" id="{559D5F6D-9574-269E-A05B-0FE181DC2293}"/>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14171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788160"/>
            <a:ext cx="4128422" cy="337312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2052321"/>
            <a:ext cx="11155680" cy="28346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59679" y="2365984"/>
            <a:ext cx="10838425" cy="2126031"/>
          </a:xfrm>
          <a:prstGeom prst="rect">
            <a:avLst/>
          </a:prstGeom>
          <a:noFill/>
        </p:spPr>
        <p:txBody>
          <a:bodyPr wrap="square" rtlCol="1">
            <a:spAutoFit/>
          </a:bodyPr>
          <a:lstStyle/>
          <a:p>
            <a:pPr algn="r" rtl="1" eaLnBrk="1" latinLnBrk="0" hangingPunct="1">
              <a:lnSpc>
                <a:spcPct val="150000"/>
              </a:lnSpc>
              <a:spcBef>
                <a:spcPts val="0"/>
              </a:spcBef>
              <a:spcAft>
                <a:spcPts val="0"/>
              </a:spcAft>
            </a:pPr>
            <a:r>
              <a:rPr lang="ar-JO" kern="1200" dirty="0">
                <a:solidFill>
                  <a:srgbClr val="000000"/>
                </a:solidFill>
                <a:effectLst/>
                <a:latin typeface="Alexandria"/>
                <a:ea typeface="+mn-ea"/>
                <a:cs typeface="Alexandria"/>
              </a:rPr>
              <a:t>ت</a:t>
            </a:r>
            <a:r>
              <a:rPr lang="ar-SA" kern="1200" dirty="0">
                <a:solidFill>
                  <a:srgbClr val="000000"/>
                </a:solidFill>
                <a:effectLst/>
                <a:latin typeface="Alexandria"/>
                <a:ea typeface="+mn-ea"/>
                <a:cs typeface="Alexandria"/>
              </a:rPr>
              <a:t>عتبر مقدمة البحث من أهم أجزاء البحث العلمي؛ لأنه يستحيل التعبير عن البحث أو الظاهرة أو الموضوع قيد الدراسة، إلا إذا تم تدوينه في شكل بحث يتضمن توصيات بحثية وشروحات للظاهرة. أهم النتائج والتطبيقات. ومع ذلك، فإن كتابة البحث أيضًا له طرق خاصة وأجزاء محددة يجب إكمالها؛ من أجل جعله بحثًا صحيحًا وشاملًا وتوفير مرجع للآخرين في المستقبل، فإن إدخال البحث هو أحد الأجزاء الرئيسية ويجب أن يكون تم التعامل معها بشكل صحيح لتصبح العامل الجذاب</a:t>
            </a:r>
            <a:r>
              <a:rPr lang="en-US" kern="1200" dirty="0">
                <a:solidFill>
                  <a:srgbClr val="000000"/>
                </a:solidFill>
                <a:effectLst/>
                <a:latin typeface="Alexandria"/>
                <a:ea typeface="+mn-ea"/>
                <a:cs typeface="Alexandria"/>
              </a:rPr>
              <a:t>.</a:t>
            </a:r>
            <a:endParaRPr lang="en-US" dirty="0">
              <a:effectLst/>
            </a:endParaRPr>
          </a:p>
        </p:txBody>
      </p:sp>
      <p:sp>
        <p:nvSpPr>
          <p:cNvPr id="3" name="TextBox 2">
            <a:extLst>
              <a:ext uri="{FF2B5EF4-FFF2-40B4-BE49-F238E27FC236}">
                <a16:creationId xmlns:a16="http://schemas.microsoft.com/office/drawing/2014/main" id="{44EA79C6-752E-D6FB-D16B-3F8E8AE23315}"/>
              </a:ext>
            </a:extLst>
          </p:cNvPr>
          <p:cNvSpPr txBox="1"/>
          <p:nvPr/>
        </p:nvSpPr>
        <p:spPr>
          <a:xfrm>
            <a:off x="4804541" y="435256"/>
            <a:ext cx="2582916"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مقدمة الدراسة</a:t>
            </a:r>
          </a:p>
        </p:txBody>
      </p:sp>
      <p:sp>
        <p:nvSpPr>
          <p:cNvPr id="5" name="Rectangle 4">
            <a:extLst>
              <a:ext uri="{FF2B5EF4-FFF2-40B4-BE49-F238E27FC236}">
                <a16:creationId xmlns:a16="http://schemas.microsoft.com/office/drawing/2014/main" id="{902E1EFD-DD83-7221-AD86-27ACF1C0D0D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18334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75920" y="1336466"/>
            <a:ext cx="4238604" cy="453601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7" y="1585388"/>
            <a:ext cx="11155680" cy="39725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46668" y="1690356"/>
            <a:ext cx="10222538" cy="3831177"/>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خلوها من الكلام الإنشائي والصيغ الأدبية وما لا يخدم السياق</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التسلسل المنطقي في عرض الأفكار</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توضح أهم المفاهيم والمصطلحات الجديدة</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توضح أهمية البحث </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التدرج من المجال العام إلى موضوع البحث</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خلوها من التعميمات والعبارات الحادة غير المدعمة بالأدلة.</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عدم استباق نتائج البحث أو توصياته او تقديم توصيات للبحث</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التوازن في تناول متغيرات البحث </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الاعتماد على المراجع الأولية</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البعد عن الإطالة والتكرار</a:t>
            </a:r>
          </a:p>
        </p:txBody>
      </p:sp>
      <p:sp>
        <p:nvSpPr>
          <p:cNvPr id="3" name="TextBox 2">
            <a:extLst>
              <a:ext uri="{FF2B5EF4-FFF2-40B4-BE49-F238E27FC236}">
                <a16:creationId xmlns:a16="http://schemas.microsoft.com/office/drawing/2014/main" id="{B95AC953-CD88-78C8-98AC-CC6D24359D30}"/>
              </a:ext>
            </a:extLst>
          </p:cNvPr>
          <p:cNvSpPr txBox="1"/>
          <p:nvPr/>
        </p:nvSpPr>
        <p:spPr>
          <a:xfrm>
            <a:off x="4533335" y="417956"/>
            <a:ext cx="3125329" cy="48349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معايير كتابة المقدمة</a:t>
            </a:r>
          </a:p>
        </p:txBody>
      </p:sp>
      <p:sp>
        <p:nvSpPr>
          <p:cNvPr id="5" name="Rectangle 4">
            <a:extLst>
              <a:ext uri="{FF2B5EF4-FFF2-40B4-BE49-F238E27FC236}">
                <a16:creationId xmlns:a16="http://schemas.microsoft.com/office/drawing/2014/main" id="{43B86B98-3702-6DC3-50F0-E63168C4930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24920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473200"/>
            <a:ext cx="4128422" cy="40132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767841"/>
            <a:ext cx="11155680" cy="33731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38724" y="2036990"/>
            <a:ext cx="10880335" cy="2538515"/>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بعد اختيار العنوان الملائم والمناسب للباحث يتوجب على الباحث أن يقوم بتحديد الإشكالية المتعلقة بالبحث بحيث تُشير إشكالية البحث إلى مجموعة الأسئلة التي قد تخطر بذهن الباحث أثناء القراءة، إذ تُمثل هذه الأسئلة الإجابات التي يرغب الباحث الحصول عليها من البحث المراد عمله؛ وهذه التساؤلات يجب تُصاغ على شكل نص مُختصر من خلال سؤال أو مجموعة من الأسئلة، أما الفرضية فهي الإجابة المفترضة على تلك التساؤلات التي تطرحها الإشكالية ويحاول الباحث التحقق من صحتها من خلال بحثه والمصادر التي اعتمدها، وهذه الإجابة أو الإجابات المفترضة يجب أن تصاغ بنص مختصر تُمثل خطة الطريق بالنسبة للباحث</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7E6B68E8-D054-F46F-4C78-CC1FC2CD5D90}"/>
              </a:ext>
            </a:extLst>
          </p:cNvPr>
          <p:cNvSpPr txBox="1"/>
          <p:nvPr/>
        </p:nvSpPr>
        <p:spPr>
          <a:xfrm>
            <a:off x="4795272" y="382589"/>
            <a:ext cx="3125329"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مشكلة البحث وأسئلتها</a:t>
            </a:r>
          </a:p>
        </p:txBody>
      </p:sp>
      <p:sp>
        <p:nvSpPr>
          <p:cNvPr id="5" name="Rectangle 4">
            <a:extLst>
              <a:ext uri="{FF2B5EF4-FFF2-40B4-BE49-F238E27FC236}">
                <a16:creationId xmlns:a16="http://schemas.microsoft.com/office/drawing/2014/main" id="{D6A61BBE-0BD7-62B8-857D-E6F517CCD766}"/>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5856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41583" y="1741679"/>
            <a:ext cx="10674475"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هناك عدد من الأسس التي تمثل المقاييس والمعايير التي تساعد الباحث في  تحديد أهمية المشكلة المراد بحثها.</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تستحوذ المشكلة على اهتمام الباحث؟ وهل تنسجم مع رغبته في هذا النوع من الموضوعات ؟</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يستطيع الباحث بالقيام بالدراسة المقترحة بضوء مشكلاتها المطروحة؟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تتوفر المعلومات اللازمة عن المشكلة؟ أن المشكلة قابلة للبحث؟</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توجد  مساعدات إدارية أو وظيفة لبحث المشكلة؟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ما هي أهمية مشكلة البحث وفائدتها العملية والاجتماعية؟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هي مشكلة جديدة؟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هناك إمكانية تعميم النتائج التي سيحصل عليها الباحث في معالجته للمشكلة على مشاكل أخرى مشابهة؟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للمشكلة علاقة بدائرة أو مؤسسة وطنية أو قومية محددة؟ </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CC9AB951-3589-7D36-FF91-1DA500EE36D8}"/>
              </a:ext>
            </a:extLst>
          </p:cNvPr>
          <p:cNvSpPr txBox="1"/>
          <p:nvPr/>
        </p:nvSpPr>
        <p:spPr>
          <a:xfrm>
            <a:off x="4533335" y="516690"/>
            <a:ext cx="3125329"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أسس اختيار المشكلة </a:t>
            </a:r>
          </a:p>
        </p:txBody>
      </p:sp>
      <p:sp>
        <p:nvSpPr>
          <p:cNvPr id="5" name="Rectangle 4">
            <a:extLst>
              <a:ext uri="{FF2B5EF4-FFF2-40B4-BE49-F238E27FC236}">
                <a16:creationId xmlns:a16="http://schemas.microsoft.com/office/drawing/2014/main" id="{908F6804-6F4A-CB3B-C805-011B6F336D9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22775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843950"/>
            <a:ext cx="4128422" cy="357133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7" y="2123441"/>
            <a:ext cx="11155680" cy="2997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3556645" y="2231596"/>
            <a:ext cx="7855258" cy="2780889"/>
          </a:xfrm>
          <a:prstGeom prst="rect">
            <a:avLst/>
          </a:prstGeom>
          <a:noFill/>
        </p:spPr>
        <p:txBody>
          <a:bodyPr wrap="square" rtlCol="1">
            <a:spAutoFit/>
          </a:bodyPr>
          <a:lstStyle/>
          <a:p>
            <a:pPr marL="342900" indent="-342900" algn="r" rtl="1">
              <a:lnSpc>
                <a:spcPct val="200000"/>
              </a:lnSpc>
              <a:buFont typeface="Wingdings" panose="05000000000000000000" pitchFamily="2" charset="2"/>
              <a:buChar char="Ø"/>
            </a:pPr>
            <a:r>
              <a:rPr lang="ar-JO" dirty="0">
                <a:solidFill>
                  <a:schemeClr val="tx1"/>
                </a:solidFill>
                <a:latin typeface="Alexandria" pitchFamily="2" charset="-78"/>
                <a:cs typeface="Alexandria" pitchFamily="2" charset="-78"/>
              </a:rPr>
              <a:t>أن تكون المشكلة واضحة ومفهومة</a:t>
            </a:r>
          </a:p>
          <a:p>
            <a:pPr marL="342900" indent="-342900" algn="r" rtl="1">
              <a:lnSpc>
                <a:spcPct val="200000"/>
              </a:lnSpc>
              <a:buFont typeface="Wingdings" panose="05000000000000000000" pitchFamily="2" charset="2"/>
              <a:buChar char="Ø"/>
            </a:pPr>
            <a:r>
              <a:rPr lang="ar-JO" dirty="0">
                <a:solidFill>
                  <a:schemeClr val="tx1"/>
                </a:solidFill>
                <a:latin typeface="Alexandria" pitchFamily="2" charset="-78"/>
                <a:cs typeface="Alexandria" pitchFamily="2" charset="-78"/>
              </a:rPr>
              <a:t>أن تكون تصب بعنوان الدراسة بشكل مباشر</a:t>
            </a:r>
          </a:p>
          <a:p>
            <a:pPr marL="342900" indent="-342900" algn="r" rtl="1">
              <a:lnSpc>
                <a:spcPct val="200000"/>
              </a:lnSpc>
              <a:buFont typeface="Wingdings" panose="05000000000000000000" pitchFamily="2" charset="2"/>
              <a:buChar char="Ø"/>
            </a:pPr>
            <a:r>
              <a:rPr lang="ar-JO" dirty="0">
                <a:solidFill>
                  <a:schemeClr val="tx1"/>
                </a:solidFill>
                <a:latin typeface="Alexandria" pitchFamily="2" charset="-78"/>
                <a:cs typeface="Alexandria" pitchFamily="2" charset="-78"/>
              </a:rPr>
              <a:t>إمكانية صياغة أسئلة صريحة من مشكلة الدراسة</a:t>
            </a:r>
          </a:p>
          <a:p>
            <a:pPr marL="342900" indent="-342900" algn="r" rtl="1">
              <a:lnSpc>
                <a:spcPct val="200000"/>
              </a:lnSpc>
              <a:buFont typeface="Wingdings" panose="05000000000000000000" pitchFamily="2" charset="2"/>
              <a:buChar char="Ø"/>
            </a:pPr>
            <a:r>
              <a:rPr lang="ar-JO" dirty="0">
                <a:solidFill>
                  <a:schemeClr val="tx1"/>
                </a:solidFill>
                <a:latin typeface="Alexandria" pitchFamily="2" charset="-78"/>
                <a:cs typeface="Alexandria" pitchFamily="2" charset="-78"/>
              </a:rPr>
              <a:t>صياغة مشكلة ذات اهمية واضحة و تتطلب حل</a:t>
            </a:r>
          </a:p>
          <a:p>
            <a:pPr marL="342900" indent="-342900" algn="r" rtl="1">
              <a:lnSpc>
                <a:spcPct val="200000"/>
              </a:lnSpc>
              <a:buFont typeface="Wingdings" panose="05000000000000000000" pitchFamily="2" charset="2"/>
              <a:buChar char="Ø"/>
            </a:pPr>
            <a:r>
              <a:rPr lang="ar-JO" dirty="0">
                <a:solidFill>
                  <a:schemeClr val="tx1"/>
                </a:solidFill>
                <a:latin typeface="Alexandria" pitchFamily="2" charset="-78"/>
                <a:cs typeface="Alexandria" pitchFamily="2" charset="-78"/>
              </a:rPr>
              <a:t>أن ترتبط بشكل مباشر بمتغيرات الدراسة و أبعادها</a:t>
            </a:r>
          </a:p>
        </p:txBody>
      </p:sp>
      <p:sp>
        <p:nvSpPr>
          <p:cNvPr id="3" name="TextBox 2">
            <a:extLst>
              <a:ext uri="{FF2B5EF4-FFF2-40B4-BE49-F238E27FC236}">
                <a16:creationId xmlns:a16="http://schemas.microsoft.com/office/drawing/2014/main" id="{87E7277E-F754-CC4C-262D-3971049E416A}"/>
              </a:ext>
            </a:extLst>
          </p:cNvPr>
          <p:cNvSpPr txBox="1"/>
          <p:nvPr/>
        </p:nvSpPr>
        <p:spPr>
          <a:xfrm>
            <a:off x="4205175" y="554461"/>
            <a:ext cx="3781648" cy="53184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كيفية صياغة مشكلة الدراسة</a:t>
            </a:r>
          </a:p>
        </p:txBody>
      </p:sp>
      <p:sp>
        <p:nvSpPr>
          <p:cNvPr id="5" name="Rectangle 4">
            <a:extLst>
              <a:ext uri="{FF2B5EF4-FFF2-40B4-BE49-F238E27FC236}">
                <a16:creationId xmlns:a16="http://schemas.microsoft.com/office/drawing/2014/main" id="{F5D1E1FD-F85E-139F-71F1-E3F7CF441835}"/>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459038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422399"/>
            <a:ext cx="4128422" cy="425704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676401"/>
            <a:ext cx="11155680" cy="3759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135109" y="1951993"/>
            <a:ext cx="10687565" cy="2954014"/>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بعد الانتهاء من تحديد المشكلة تبدأ مرحلة وضع الفروض العلمية وتشمل ما يلي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المبادئ والنظريات في كثير من العلوم كانت في بدايتها افتراضات بدأت أو لمعت في ذهن الباحث.</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مجرد حلول محتملة يعتقد الباحث في إمكانية تحقيقها من خلال جمع الأدلة والبراهين للتدليل على صحتها آو خطأها.</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الباحث يجمع الحقائق والأدلة ويفسرها تفسيرا منطقيا يقوده إلى استنباط استنتاجا أو تصحيحا متماسكا ومدعما بالبراهين.</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الباحث يسعى إلى تقديم تفسير جديد يرتبط بموضوع الدراسة أو تأليف نظرية علمية جديد </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383AE8D6-15B4-BA53-997B-90F882BB5F6A}"/>
              </a:ext>
            </a:extLst>
          </p:cNvPr>
          <p:cNvSpPr txBox="1"/>
          <p:nvPr/>
        </p:nvSpPr>
        <p:spPr>
          <a:xfrm>
            <a:off x="4205176" y="435256"/>
            <a:ext cx="3781648"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فرضيات الدراسة</a:t>
            </a:r>
          </a:p>
        </p:txBody>
      </p:sp>
      <p:sp>
        <p:nvSpPr>
          <p:cNvPr id="5" name="Rectangle 4">
            <a:extLst>
              <a:ext uri="{FF2B5EF4-FFF2-40B4-BE49-F238E27FC236}">
                <a16:creationId xmlns:a16="http://schemas.microsoft.com/office/drawing/2014/main" id="{CA1BF527-6AE0-9CDC-9A65-0A564C6106B0}"/>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64692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81658"/>
            <a:ext cx="4128422" cy="51434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651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772160" y="1652259"/>
            <a:ext cx="10923380" cy="4200509"/>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Ø"/>
            </a:pPr>
            <a:r>
              <a:rPr lang="ar-SA" dirty="0">
                <a:latin typeface="Alexandria" pitchFamily="2" charset="-78"/>
                <a:cs typeface="Alexandria" pitchFamily="2" charset="-78"/>
              </a:rPr>
              <a:t>مدى كفاية الأدلة. </a:t>
            </a:r>
            <a:endParaRPr lang="ar-EG"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درجة الصدق.</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لذلك على الباحث أن يدرك أن الفرض هو تنبيه مفيد وان النظرية أو الاستنتاج أو القانون لا يرقى إلى الحقيقة الثابتة النهائية</a:t>
            </a:r>
            <a:endParaRPr lang="ar-EG"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لذلك لابد من التمييز بين المصطلحات على النحو التالي:</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النظرية: تفسير لمجموعة ظواهر معينة في إطار محدد وقد يتضمن هذا التفسير مجموعة قوانين أو تعميمات تحكم هذه الظواهر.</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الاستنتاج :</a:t>
            </a:r>
            <a:r>
              <a:rPr lang="ar-JO" dirty="0">
                <a:latin typeface="Alexandria" pitchFamily="2" charset="-78"/>
                <a:cs typeface="Alexandria" pitchFamily="2" charset="-78"/>
              </a:rPr>
              <a:t> </a:t>
            </a:r>
            <a:r>
              <a:rPr lang="ar-SA" dirty="0">
                <a:latin typeface="Alexandria" pitchFamily="2" charset="-78"/>
                <a:cs typeface="Alexandria" pitchFamily="2" charset="-78"/>
              </a:rPr>
              <a:t>نتائج البحث النهائية أو نتائج إحدى الخطوات على طريق البحث. </a:t>
            </a:r>
            <a:endParaRPr lang="en-US" dirty="0">
              <a:latin typeface="Alexandria" pitchFamily="2" charset="-78"/>
              <a:cs typeface="Alexandria" pitchFamily="2" charset="-78"/>
            </a:endParaRPr>
          </a:p>
          <a:p>
            <a:pPr algn="r">
              <a:lnSpc>
                <a:spcPct val="150000"/>
              </a:lnSpc>
            </a:pPr>
            <a:r>
              <a:rPr lang="ar-SA" dirty="0">
                <a:latin typeface="Alexandria" pitchFamily="2" charset="-78"/>
                <a:cs typeface="Alexandria" pitchFamily="2" charset="-78"/>
              </a:rPr>
              <a:t>الفرض: </a:t>
            </a:r>
            <a:r>
              <a:rPr lang="ar-JO" dirty="0">
                <a:latin typeface="Alexandria" pitchFamily="2" charset="-78"/>
                <a:cs typeface="Alexandria" pitchFamily="2" charset="-78"/>
              </a:rPr>
              <a:t> </a:t>
            </a:r>
            <a:r>
              <a:rPr lang="ar-SA" dirty="0">
                <a:latin typeface="Alexandria" pitchFamily="2" charset="-78"/>
                <a:cs typeface="Alexandria" pitchFamily="2" charset="-78"/>
              </a:rPr>
              <a:t>شيء اقل تأكيدا من الحقيقة العلمية ويكون نتيجة لبيانات ومعلومات سابقة استطاع الباحث أن يستنبط منها افتراضا. </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24A639EC-E19D-B8FA-7FC2-3D5648DF4B5F}"/>
              </a:ext>
            </a:extLst>
          </p:cNvPr>
          <p:cNvSpPr txBox="1"/>
          <p:nvPr/>
        </p:nvSpPr>
        <p:spPr>
          <a:xfrm>
            <a:off x="3579314" y="435256"/>
            <a:ext cx="5033373"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التفرقة بين الفرض العلمي والنظرية</a:t>
            </a:r>
          </a:p>
        </p:txBody>
      </p:sp>
      <p:sp>
        <p:nvSpPr>
          <p:cNvPr id="5" name="Rectangle 4">
            <a:extLst>
              <a:ext uri="{FF2B5EF4-FFF2-40B4-BE49-F238E27FC236}">
                <a16:creationId xmlns:a16="http://schemas.microsoft.com/office/drawing/2014/main" id="{FE808257-CE3B-90BB-E312-5DA809C8F259}"/>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515524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135268" y="1209911"/>
            <a:ext cx="4217481"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467360" y="1491182"/>
            <a:ext cx="11589372"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6744" y="1575910"/>
            <a:ext cx="12183476" cy="3959417"/>
          </a:xfrm>
          <a:prstGeom prst="rect">
            <a:avLst/>
          </a:prstGeom>
          <a:noFill/>
        </p:spPr>
        <p:txBody>
          <a:bodyPr wrap="square" rtlCol="1">
            <a:spAutoFit/>
          </a:bodyPr>
          <a:lstStyle/>
          <a:p>
            <a:pPr marL="34290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تجميع البيانات التي يعتقد الباحث أن لها علاقة بالمشكلة.</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 استنباط الحلول التمهيدية أو المحتملة منها أو إجراء دراسة استطلاعية أو استكشافية لجمع البيانات عن موضوعة.</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صياغة افتراض لكل مشكلة فرعية تدخل في نطاق دراسته لتفادي إثبات صحة أو خطأ فرض إذا كان مركبا.</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صياغة الفروض على صيغة الفعل المضارع لأنها توقعات للنتائج أو مجرد استنتاجات لذل يجب صياغتها بالإشارة إلى ما سيكون.</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 استنتاج أو استنباط نوع البيانات التي يجب توقع وجودها أو بمعنى ماذا يترتب على المبدأ أو التعميم الذي يقوم باختباره. </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اختبار الفرض بعد تقدير نوع البيانات التي يجب أن يبحث عنها والتي لابد أن يراعي عاملين:</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الغرض من البحث أي النتائج التي يريد أن يصل إليها.</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البعد الزمني بمعنى تحديد الزمن الذي تقع به المشكلة </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8A12ADD-82EC-8D46-BF8F-54E71369EA1B}"/>
              </a:ext>
            </a:extLst>
          </p:cNvPr>
          <p:cNvSpPr txBox="1"/>
          <p:nvPr/>
        </p:nvSpPr>
        <p:spPr>
          <a:xfrm>
            <a:off x="2411319" y="246354"/>
            <a:ext cx="7369361" cy="707886"/>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الخطوات التي تساعد الباحث في الوصول إلى فروض جيدة</a:t>
            </a:r>
          </a:p>
        </p:txBody>
      </p:sp>
      <p:sp>
        <p:nvSpPr>
          <p:cNvPr id="5" name="Rectangle 4">
            <a:extLst>
              <a:ext uri="{FF2B5EF4-FFF2-40B4-BE49-F238E27FC236}">
                <a16:creationId xmlns:a16="http://schemas.microsoft.com/office/drawing/2014/main" id="{5DFF5F19-EABB-5440-14D4-D6AE2A49596C}"/>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78908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65782" y="1401367"/>
            <a:ext cx="4128422" cy="416631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890892" y="1654803"/>
            <a:ext cx="11155680" cy="36583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20303" y="1952442"/>
            <a:ext cx="10496858" cy="2953116"/>
          </a:xfrm>
          <a:prstGeom prst="rect">
            <a:avLst/>
          </a:prstGeom>
          <a:noFill/>
        </p:spPr>
        <p:txBody>
          <a:bodyPr wrap="square" rtlCol="1">
            <a:spAutoFit/>
          </a:bodyPr>
          <a:lstStyle/>
          <a:p>
            <a:pPr algn="just" rtl="1">
              <a:lnSpc>
                <a:spcPct val="150000"/>
              </a:lnSpc>
            </a:pPr>
            <a:r>
              <a:rPr lang="ar-SA" b="1" dirty="0">
                <a:latin typeface="Alexandria" pitchFamily="2" charset="-78"/>
                <a:cs typeface="Alexandria" pitchFamily="2" charset="-78"/>
              </a:rPr>
              <a:t>الفرضية الصفرية</a:t>
            </a:r>
            <a:r>
              <a:rPr lang="ar-SA" dirty="0">
                <a:latin typeface="Alexandria" pitchFamily="2" charset="-78"/>
                <a:cs typeface="Alexandria" pitchFamily="2" charset="-78"/>
              </a:rPr>
              <a:t> وترمز بـ</a:t>
            </a:r>
            <a:r>
              <a:rPr lang="en-US" dirty="0">
                <a:latin typeface="Alexandria" pitchFamily="2" charset="-78"/>
                <a:cs typeface="Alexandria" pitchFamily="2" charset="-78"/>
              </a:rPr>
              <a:t> "h0": </a:t>
            </a:r>
            <a:r>
              <a:rPr lang="ar-SA" dirty="0">
                <a:latin typeface="Alexandria" pitchFamily="2" charset="-78"/>
                <a:cs typeface="Alexandria" pitchFamily="2" charset="-78"/>
              </a:rPr>
              <a:t>هذه الفرضية متعلقة بأكثر من مجتمع معين، ومع ذلك تصاغ بطريقة تنفي اى وجود لفرق أخرى،</a:t>
            </a:r>
            <a:endParaRPr lang="ar-EG"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أو لها علاقة تدل بمتغيرين أو أكثر إحصائياً، بحيث تهتم هذه الفرضية بالعلاقة السلبية فيما بين المتغيرات،</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a:t>
            </a:r>
            <a:r>
              <a:rPr lang="ar-SA" b="1" dirty="0">
                <a:latin typeface="Alexandria" pitchFamily="2" charset="-78"/>
                <a:cs typeface="Alexandria" pitchFamily="2" charset="-78"/>
              </a:rPr>
              <a:t>أمثلة على هذا النوع من الفرضيات: </a:t>
            </a:r>
            <a:endParaRPr lang="en-US" b="1"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SA" dirty="0">
                <a:latin typeface="Alexandria" pitchFamily="2" charset="-78"/>
                <a:cs typeface="Alexandria" pitchFamily="2" charset="-78"/>
              </a:rPr>
              <a:t>لا </a:t>
            </a:r>
            <a:r>
              <a:rPr lang="ar-JO" dirty="0">
                <a:latin typeface="Alexandria" pitchFamily="2" charset="-78"/>
                <a:cs typeface="Alexandria" pitchFamily="2" charset="-78"/>
              </a:rPr>
              <a:t>يوجد فروق ذات دلالة إحصائية عند (0.05=</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الفيس بوك والدافعية.</a:t>
            </a:r>
            <a:endParaRPr lang="en-US"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JO" dirty="0">
                <a:latin typeface="Alexandria" pitchFamily="2" charset="-78"/>
                <a:cs typeface="Alexandria" pitchFamily="2" charset="-78"/>
              </a:rPr>
              <a:t>لا</a:t>
            </a: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(0.01=</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 بين التحصيل والجنس.</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18B4E919-0908-A788-7924-2A2D0D54E90B}"/>
              </a:ext>
            </a:extLst>
          </p:cNvPr>
          <p:cNvSpPr txBox="1"/>
          <p:nvPr/>
        </p:nvSpPr>
        <p:spPr>
          <a:xfrm>
            <a:off x="4675396" y="552702"/>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أنواع الفرضيات </a:t>
            </a:r>
          </a:p>
        </p:txBody>
      </p:sp>
      <p:sp>
        <p:nvSpPr>
          <p:cNvPr id="5" name="Rectangle 4">
            <a:extLst>
              <a:ext uri="{FF2B5EF4-FFF2-40B4-BE49-F238E27FC236}">
                <a16:creationId xmlns:a16="http://schemas.microsoft.com/office/drawing/2014/main" id="{441F572E-4355-2C9B-0B75-79AE624BF0CA}"/>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119880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125084" y="1598945"/>
            <a:ext cx="10707615" cy="3785011"/>
          </a:xfrm>
          <a:prstGeom prst="rect">
            <a:avLst/>
          </a:prstGeom>
          <a:noFill/>
        </p:spPr>
        <p:txBody>
          <a:bodyPr wrap="square" rtlCol="1">
            <a:spAutoFit/>
          </a:bodyPr>
          <a:lstStyle/>
          <a:p>
            <a:pPr algn="r" rtl="1">
              <a:lnSpc>
                <a:spcPct val="150000"/>
              </a:lnSpc>
            </a:pPr>
            <a:r>
              <a:rPr lang="ar-SA" b="1" dirty="0">
                <a:latin typeface="Alexandria" pitchFamily="2" charset="-78"/>
                <a:cs typeface="Alexandria" pitchFamily="2" charset="-78"/>
              </a:rPr>
              <a:t>الفرضية البديلة </a:t>
            </a:r>
            <a:r>
              <a:rPr lang="ar-SA" dirty="0">
                <a:latin typeface="Alexandria" pitchFamily="2" charset="-78"/>
                <a:cs typeface="Alexandria" pitchFamily="2" charset="-78"/>
              </a:rPr>
              <a:t>وترمز بـ</a:t>
            </a:r>
            <a:r>
              <a:rPr lang="en-US" dirty="0">
                <a:latin typeface="Alexandria" pitchFamily="2" charset="-78"/>
                <a:cs typeface="Alexandria" pitchFamily="2" charset="-78"/>
              </a:rPr>
              <a:t> "h1": </a:t>
            </a:r>
            <a:r>
              <a:rPr lang="ar-SA" dirty="0">
                <a:latin typeface="Alexandria" pitchFamily="2" charset="-78"/>
                <a:cs typeface="Alexandria" pitchFamily="2" charset="-78"/>
              </a:rPr>
              <a:t>يطلق على هذا النوع من الفرضيات، بالفرضية المباشرة كمسمى آخر لها، وتعطي للمتغيرات الملاحظة فيما بينها دلالات إحصائية، وهذه الفرضية تعطيك علاقة عكسية أو طردية، وتعني هذه الفرضية بوجود علاقة إيجابية فيما بين المتغيرات التي قيد الدراسة.</a:t>
            </a:r>
            <a:endParaRPr lang="ar-JO" b="1"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أمثلة على هذا النوع من الفرضيات: </a:t>
            </a:r>
            <a:endParaRPr lang="en-US" b="1" dirty="0">
              <a:latin typeface="Alexandria" pitchFamily="2" charset="-78"/>
              <a:cs typeface="Alexandria" pitchFamily="2" charset="-78"/>
            </a:endParaRPr>
          </a:p>
          <a:p>
            <a:pPr marL="457200" indent="-457200" algn="r" rtl="1">
              <a:lnSpc>
                <a:spcPct val="150000"/>
              </a:lnSpc>
              <a:buFont typeface="Arial" panose="020B0604020202020204" pitchFamily="34" charset="0"/>
              <a:buChar char="•"/>
            </a:pP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(0.05=</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التدخين وما ينتج عنه من مرض القلب. </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(0.05=</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اداء المجلس التشريعي لمهامه بشكل فاعل، وعدم وجود كفاءات قانونية بين أعضاء المجلس</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(0.01=</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تحضيرك للاختبار ونجاحك في اختبار المادة، فيدل هذا على الدلالة الأحصائية</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A374AACA-1127-FF1A-F92A-725C5DE1EC3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341042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546974" y="1361440"/>
            <a:ext cx="4128422" cy="48386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1" y="1478892"/>
            <a:ext cx="11155680" cy="460370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06649" y="1554814"/>
            <a:ext cx="10944483" cy="4451860"/>
          </a:xfrm>
          <a:prstGeom prst="rect">
            <a:avLst/>
          </a:prstGeom>
          <a:noFill/>
        </p:spPr>
        <p:txBody>
          <a:bodyPr wrap="square" rtlCol="1">
            <a:spAutoFit/>
          </a:bodyPr>
          <a:lstStyle/>
          <a:p>
            <a:pPr algn="r" rtl="1">
              <a:lnSpc>
                <a:spcPct val="200000"/>
              </a:lnSpc>
            </a:pPr>
            <a:r>
              <a:rPr lang="ar-SA" sz="1600" b="1" dirty="0">
                <a:latin typeface="Alexandria" pitchFamily="2" charset="-78"/>
                <a:cs typeface="Alexandria" pitchFamily="2" charset="-78"/>
              </a:rPr>
              <a:t>إذ تقسم الدراسات العلمية إلى ثلاثة أقسام: </a:t>
            </a:r>
            <a:endParaRPr lang="en-US" sz="1600" b="1" dirty="0">
              <a:latin typeface="Alexandria" pitchFamily="2" charset="-78"/>
              <a:cs typeface="Alexandria" pitchFamily="2" charset="-78"/>
            </a:endParaRPr>
          </a:p>
          <a:p>
            <a:pPr lvl="0" algn="r" rtl="1">
              <a:lnSpc>
                <a:spcPct val="200000"/>
              </a:lnSpc>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الدراسات الكشفية </a:t>
            </a:r>
            <a:r>
              <a:rPr lang="ar-SA" sz="1600" dirty="0">
                <a:latin typeface="Alexandria" pitchFamily="2" charset="-78"/>
                <a:cs typeface="Alexandria" pitchFamily="2" charset="-78"/>
              </a:rPr>
              <a:t>أو الاستطلاعية هذا النوع من الدراسات يكون في حالة إيجاد الباحث صعوبة في التعرف على المشكلة التي سيتناولها بالبحث أو صعوبة في تحديد الفروض التي تحدد مساره نحو البحث عن الحقائق. </a:t>
            </a:r>
            <a:endParaRPr lang="en-US" sz="1600" dirty="0">
              <a:latin typeface="Alexandria" pitchFamily="2" charset="-78"/>
              <a:cs typeface="Alexandria" pitchFamily="2" charset="-78"/>
            </a:endParaRPr>
          </a:p>
          <a:p>
            <a:pPr lvl="0" algn="r" rtl="1">
              <a:lnSpc>
                <a:spcPct val="200000"/>
              </a:lnSpc>
            </a:pPr>
            <a:r>
              <a:rPr lang="ar-SA" sz="1600" b="1" dirty="0">
                <a:latin typeface="Alexandria" pitchFamily="2" charset="-78"/>
                <a:cs typeface="Alexandria" pitchFamily="2" charset="-78"/>
              </a:rPr>
              <a:t>الدراسات الوصفية </a:t>
            </a:r>
            <a:r>
              <a:rPr lang="ar-SA" sz="1600" dirty="0">
                <a:latin typeface="Alexandria" pitchFamily="2" charset="-78"/>
                <a:cs typeface="Alexandria" pitchFamily="2" charset="-78"/>
              </a:rPr>
              <a:t>تستهدف هذه الدراسات جمع حقائق وبيانات ظاهرة يغلب عليها التحديد وغالبا ما يلجأ إليها الباحث بعد أن تكون أجريت دراسات كشفية في نفس المجال هذا النوع من الدراسات يساعد على الوصف الكمي أو الكيفي للظاهرة وحصر العوامل المختلفة. </a:t>
            </a:r>
            <a:endParaRPr lang="en-US" sz="1600" dirty="0">
              <a:latin typeface="Alexandria" pitchFamily="2" charset="-78"/>
              <a:cs typeface="Alexandria" pitchFamily="2" charset="-78"/>
            </a:endParaRPr>
          </a:p>
          <a:p>
            <a:pPr lvl="0" algn="r" rtl="1">
              <a:lnSpc>
                <a:spcPct val="200000"/>
              </a:lnSpc>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الدراسات التجريبية</a:t>
            </a:r>
            <a:r>
              <a:rPr lang="ar-SA" sz="1600" dirty="0">
                <a:latin typeface="Alexandria" pitchFamily="2" charset="-78"/>
                <a:cs typeface="Alexandria" pitchFamily="2" charset="-78"/>
              </a:rPr>
              <a:t>: تتميز هذه الدراسات بأنها أكثر دقة وإحكاما من كلا الدراستين السابقتين وغالبا ما تكون الدراسات الكشفية لتحديد الأبعاد الحقيقية للمشكلة، ثم ينتقل إلى الدراسة الوصفية لوصف الظاهرة وتحديد خصائصها ثم ينتقل إلى الدراسة التجريبية ليتمكن من صياغة فروض تتناول علاقات سببية أو وظيفية .</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115F5B48-8AB1-4BBB-00B0-EF891A85B992}"/>
              </a:ext>
            </a:extLst>
          </p:cNvPr>
          <p:cNvSpPr txBox="1"/>
          <p:nvPr/>
        </p:nvSpPr>
        <p:spPr>
          <a:xfrm>
            <a:off x="4675396" y="530716"/>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تحديد نوع الدراسة</a:t>
            </a:r>
          </a:p>
        </p:txBody>
      </p:sp>
      <p:sp>
        <p:nvSpPr>
          <p:cNvPr id="5" name="Rectangle 4">
            <a:extLst>
              <a:ext uri="{FF2B5EF4-FFF2-40B4-BE49-F238E27FC236}">
                <a16:creationId xmlns:a16="http://schemas.microsoft.com/office/drawing/2014/main" id="{1547B3F2-C66E-2D93-AF54-8B4223E12208}"/>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104287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25142" y="1717041"/>
            <a:ext cx="4128422" cy="342392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1" y="2003177"/>
            <a:ext cx="11155680" cy="28516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98382" y="2575239"/>
            <a:ext cx="10761018" cy="1707519"/>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بعد صياغة الأسئلة والفرضيات يقوم الباحث بتحديد أهداف البحث تُشير أهداف البحث طموحات غير موجودة، تنبع من الفلسفة التي يسعى الباحث إلى تحقيقها، من خلال اللجوء إلى وسائل معينة، إذ تُشير الوسائل إلى الإجراءات والخطوات المتبعة لتنفيذ الأهداف، فأهداف أي نشاط إنساني تتوسط بين فلسفته، وبين وسائل تنفيذه</a:t>
            </a:r>
            <a:r>
              <a:rPr lang="en-US" dirty="0">
                <a:latin typeface="Alexandria" pitchFamily="2" charset="-78"/>
                <a:cs typeface="Alexandria" pitchFamily="2" charset="-78"/>
              </a:rPr>
              <a:t>. </a:t>
            </a:r>
          </a:p>
        </p:txBody>
      </p:sp>
      <p:sp>
        <p:nvSpPr>
          <p:cNvPr id="3" name="TextBox 2">
            <a:extLst>
              <a:ext uri="{FF2B5EF4-FFF2-40B4-BE49-F238E27FC236}">
                <a16:creationId xmlns:a16="http://schemas.microsoft.com/office/drawing/2014/main" id="{7E89E236-F372-FC86-78DA-12B1FA86135F}"/>
              </a:ext>
            </a:extLst>
          </p:cNvPr>
          <p:cNvSpPr txBox="1"/>
          <p:nvPr/>
        </p:nvSpPr>
        <p:spPr>
          <a:xfrm>
            <a:off x="4675396" y="404774"/>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أهداف الدراسة</a:t>
            </a:r>
          </a:p>
        </p:txBody>
      </p:sp>
      <p:sp>
        <p:nvSpPr>
          <p:cNvPr id="5" name="Rectangle 4">
            <a:extLst>
              <a:ext uri="{FF2B5EF4-FFF2-40B4-BE49-F238E27FC236}">
                <a16:creationId xmlns:a16="http://schemas.microsoft.com/office/drawing/2014/main" id="{3D9AD8E7-8A06-2AA0-C732-3879BEA8E5A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037862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076960"/>
            <a:ext cx="4128422" cy="4673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43750" y="1358581"/>
            <a:ext cx="11155680" cy="4140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aphicFrame>
        <p:nvGraphicFramePr>
          <p:cNvPr id="3" name="رسم تخطيطي 6"/>
          <p:cNvGraphicFramePr/>
          <p:nvPr>
            <p:extLst>
              <p:ext uri="{D42A27DB-BD31-4B8C-83A1-F6EECF244321}">
                <p14:modId xmlns:p14="http://schemas.microsoft.com/office/powerpoint/2010/main" val="292488965"/>
              </p:ext>
            </p:extLst>
          </p:nvPr>
        </p:nvGraphicFramePr>
        <p:xfrm>
          <a:off x="1674480" y="1358581"/>
          <a:ext cx="9897760" cy="4140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05082797-B53B-D1B6-CF49-9D892577D1A8}"/>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8547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432560"/>
            <a:ext cx="4128422" cy="36061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1" y="1666240"/>
            <a:ext cx="11155680" cy="30772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59585" y="2072215"/>
            <a:ext cx="10838612" cy="2123017"/>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والباحث الناجح هو الذي يتقيد بتحقيق أهداف بحثه من دون زيادة ولا نقص بلغة واضحة سليمة بحيث تُصاغ أهداف البحث بأسلوب تقريري، بخلاف أسئلته فأنها تصاغ بأسلوب استفهامي.</a:t>
            </a:r>
            <a:endParaRPr lang="ar-JO" dirty="0">
              <a:latin typeface="Alexandria" pitchFamily="2" charset="-78"/>
              <a:cs typeface="Alexandria" pitchFamily="2" charset="-78"/>
            </a:endParaRPr>
          </a:p>
          <a:p>
            <a:pPr algn="r" rtl="1">
              <a:lnSpc>
                <a:spcPct val="150000"/>
              </a:lnSpc>
            </a:pPr>
            <a:r>
              <a:rPr lang="ar-JO" b="1" dirty="0">
                <a:latin typeface="Alexandria" pitchFamily="2" charset="-78"/>
                <a:cs typeface="Alexandria" pitchFamily="2" charset="-78"/>
              </a:rPr>
              <a:t>أمثلة </a:t>
            </a:r>
          </a:p>
          <a:p>
            <a:pPr marL="342900" indent="-342900" algn="r" rtl="1">
              <a:lnSpc>
                <a:spcPct val="150000"/>
              </a:lnSpc>
              <a:buFont typeface="Wingdings" panose="05000000000000000000" pitchFamily="2" charset="2"/>
              <a:buChar char="ü"/>
            </a:pPr>
            <a:r>
              <a:rPr lang="ar-JO" b="1" dirty="0">
                <a:latin typeface="Alexandria" pitchFamily="2" charset="-78"/>
                <a:cs typeface="Alexandria" pitchFamily="2" charset="-78"/>
              </a:rPr>
              <a:t>هدفت الدراسة التعرف إلى القيادة التربوية ودورها في تحقيق النضج الوظيفي</a:t>
            </a:r>
          </a:p>
          <a:p>
            <a:pPr marL="342900" indent="-342900" algn="r" rtl="1">
              <a:lnSpc>
                <a:spcPct val="150000"/>
              </a:lnSpc>
              <a:buFont typeface="Wingdings" panose="05000000000000000000" pitchFamily="2" charset="2"/>
              <a:buChar char="ü"/>
            </a:pPr>
            <a:r>
              <a:rPr lang="ar-JO" b="1" dirty="0">
                <a:latin typeface="Alexandria" pitchFamily="2" charset="-78"/>
                <a:cs typeface="Alexandria" pitchFamily="2" charset="-78"/>
              </a:rPr>
              <a:t>هدفت الدراسة الكشف عن أثر القيادة الاستراتيجية  في تحقيق المناخ التنظيمي</a:t>
            </a:r>
            <a:endParaRPr lang="en-US" b="1"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C2A0B1C3-3093-7A57-F54E-9827620ABCDE}"/>
              </a:ext>
            </a:extLst>
          </p:cNvPr>
          <p:cNvSpPr txBox="1"/>
          <p:nvPr/>
        </p:nvSpPr>
        <p:spPr>
          <a:xfrm>
            <a:off x="4675396" y="461997"/>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أهداف الدراسة</a:t>
            </a:r>
          </a:p>
        </p:txBody>
      </p:sp>
      <p:sp>
        <p:nvSpPr>
          <p:cNvPr id="5" name="Rectangle 4">
            <a:extLst>
              <a:ext uri="{FF2B5EF4-FFF2-40B4-BE49-F238E27FC236}">
                <a16:creationId xmlns:a16="http://schemas.microsoft.com/office/drawing/2014/main" id="{AE712DA8-9B11-2AE9-9DBF-F7E345AF9379}"/>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958656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076960"/>
            <a:ext cx="4128422" cy="46126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60929" y="1371600"/>
            <a:ext cx="11155680" cy="40538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125178" y="1713764"/>
            <a:ext cx="10827182"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تأتي </a:t>
            </a:r>
            <a:r>
              <a:rPr lang="ar-JO" dirty="0">
                <a:latin typeface="Alexandria" pitchFamily="2" charset="-78"/>
                <a:cs typeface="Alexandria" pitchFamily="2" charset="-78"/>
              </a:rPr>
              <a:t>بعد ذلك </a:t>
            </a:r>
            <a:r>
              <a:rPr lang="ar-SA" dirty="0">
                <a:latin typeface="Alexandria" pitchFamily="2" charset="-78"/>
                <a:cs typeface="Alexandria" pitchFamily="2" charset="-78"/>
              </a:rPr>
              <a:t>أهمية البحث العلمي والتي تُشير إلى ما سيقدمه البحث للإنسانية من فوائد جديدة؛ وتسهم في الإجابة عن أسئلتهم، أو تحقق في حياتهم تقدماً، أو تحل إشكالاً، أو تزيد أحد جوانب المعرفة</a:t>
            </a:r>
            <a:r>
              <a:rPr lang="en-US" dirty="0">
                <a:latin typeface="Alexandria" pitchFamily="2" charset="-78"/>
                <a:cs typeface="Alexandria" pitchFamily="2" charset="-78"/>
              </a:rPr>
              <a:t>. </a:t>
            </a:r>
            <a:r>
              <a:rPr lang="ar-SA" dirty="0">
                <a:latin typeface="Alexandria" pitchFamily="2" charset="-78"/>
                <a:cs typeface="Alexandria" pitchFamily="2" charset="-78"/>
              </a:rPr>
              <a:t>وتزداد أهمية البحث العلمي إذا كان يعالج موضوعاً مهماً في حياة الناس، هم بحاجة للسؤال عنه. إذ يقوم الباحث بعد أن يحدد مشكلته "موضوعه" بتبيان أهمية البحث التي تساعده في الوصول إلى نتائج منطقية تقدم فائدة للبشرية عموما أو لشريحة منها</a:t>
            </a:r>
            <a:r>
              <a:rPr lang="en-US" dirty="0">
                <a:latin typeface="Alexandria" pitchFamily="2" charset="-78"/>
                <a:cs typeface="Alexandria" pitchFamily="2" charset="-78"/>
              </a:rPr>
              <a:t>.</a:t>
            </a:r>
            <a:r>
              <a:rPr lang="ar-SA" dirty="0">
                <a:latin typeface="Alexandria" pitchFamily="2" charset="-78"/>
                <a:cs typeface="Alexandria" pitchFamily="2" charset="-78"/>
              </a:rPr>
              <a:t> كما وتظهر أهمية البحث العلمي في أنه يقدم للناس خلاصة جهد متواصل وجاد من ذوي الاختصاص والخبرة، مما يساعد على تقدم المجتمعات الإنسانية في جوانبها المختلفة. وتقديم معلومات صحيحة مبنية على أسس علمية تساعدهم في نشر الفكر الصحيح بين الناس، وتسهم في تطوير المجتمع وتقدمه</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609D290-43A1-F7E2-D15E-2DE74E4B11F4}"/>
              </a:ext>
            </a:extLst>
          </p:cNvPr>
          <p:cNvSpPr txBox="1"/>
          <p:nvPr/>
        </p:nvSpPr>
        <p:spPr>
          <a:xfrm>
            <a:off x="4675396" y="447620"/>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أهمية الدراسة</a:t>
            </a:r>
          </a:p>
        </p:txBody>
      </p:sp>
      <p:sp>
        <p:nvSpPr>
          <p:cNvPr id="5" name="Rectangle 4">
            <a:extLst>
              <a:ext uri="{FF2B5EF4-FFF2-40B4-BE49-F238E27FC236}">
                <a16:creationId xmlns:a16="http://schemas.microsoft.com/office/drawing/2014/main" id="{E2885F92-254B-147D-016D-A71E5A310B25}"/>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87869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80496" y="1757681"/>
            <a:ext cx="4323868" cy="3302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889809" y="2067559"/>
            <a:ext cx="11155680" cy="272288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166034" y="2503802"/>
            <a:ext cx="10745470" cy="1707519"/>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وعليه يقوم الباحث بإيضاح أهم الأسباب الحقيقية التي دعته لاختيار موضوع بحثه بموضوعية وصدق وأمانة وبعبارات واضحة؛ بعيداً عن المبالغة. ويشير عند أسباب اختيار الموضوع إلى أهميته وأهدافه، فالباحث الناجح هو الذي يبين أهمية بحثه من خلال تحديد الأسباب التي جعلته يختار البحث من خلال تحديد نقاط منطقية وموضوعية. ويتجنب ذكر النقاط الضعيفة؛ لأنها تضعف النقاط القوية التي تذكر معها.</a:t>
            </a:r>
          </a:p>
        </p:txBody>
      </p:sp>
      <p:sp>
        <p:nvSpPr>
          <p:cNvPr id="7" name="TextBox 6">
            <a:extLst>
              <a:ext uri="{FF2B5EF4-FFF2-40B4-BE49-F238E27FC236}">
                <a16:creationId xmlns:a16="http://schemas.microsoft.com/office/drawing/2014/main" id="{8FA26815-492A-2167-F506-DD741ABF4BDA}"/>
              </a:ext>
            </a:extLst>
          </p:cNvPr>
          <p:cNvSpPr txBox="1"/>
          <p:nvPr/>
        </p:nvSpPr>
        <p:spPr>
          <a:xfrm>
            <a:off x="4675396" y="590329"/>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أهمية الدراسة</a:t>
            </a:r>
          </a:p>
        </p:txBody>
      </p:sp>
      <p:sp>
        <p:nvSpPr>
          <p:cNvPr id="3" name="Rectangle 2">
            <a:extLst>
              <a:ext uri="{FF2B5EF4-FFF2-40B4-BE49-F238E27FC236}">
                <a16:creationId xmlns:a16="http://schemas.microsoft.com/office/drawing/2014/main" id="{B38021AF-37FC-CA9B-40FD-2128AD238F9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442104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280160"/>
            <a:ext cx="4128422" cy="419608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60929" y="1504950"/>
            <a:ext cx="11155680" cy="37052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32074" y="1854907"/>
            <a:ext cx="10613390" cy="3005310"/>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وعلى سبيل المثال وفي المواضيع التي قد تتعلق </a:t>
            </a:r>
            <a:r>
              <a:rPr lang="ar-SA" sz="1600" b="1" u="sng" dirty="0">
                <a:latin typeface="Alexandria" pitchFamily="2" charset="-78"/>
                <a:cs typeface="Alexandria" pitchFamily="2" charset="-78"/>
              </a:rPr>
              <a:t>بدافعية العمل </a:t>
            </a:r>
            <a:r>
              <a:rPr lang="ar-SA" sz="1600" b="1" dirty="0">
                <a:latin typeface="Alexandria" pitchFamily="2" charset="-78"/>
                <a:cs typeface="Alexandria" pitchFamily="2" charset="-78"/>
              </a:rPr>
              <a:t>قد تأتي أهمية الدراسة من خلال بعض النقاط الموضحة في الأسفل:</a:t>
            </a:r>
            <a:endParaRPr lang="en-US" sz="1600" b="1"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تتمثل أهمية الدراسة فيما يلي:</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a:t>
            </a:r>
            <a:r>
              <a:rPr lang="ar-JO" sz="1600" dirty="0">
                <a:latin typeface="Alexandria" pitchFamily="2" charset="-78"/>
                <a:cs typeface="Alexandria" pitchFamily="2" charset="-78"/>
              </a:rPr>
              <a:t>الأهمية العملية(التطبيقية) : </a:t>
            </a:r>
            <a:r>
              <a:rPr lang="ar-SA" sz="1600" dirty="0">
                <a:latin typeface="Alexandria" pitchFamily="2" charset="-78"/>
                <a:cs typeface="Alexandria" pitchFamily="2" charset="-78"/>
              </a:rPr>
              <a:t>أن نتائج الدراسة ستوفر لمتخذي القرار في المنظمات معلومات مهمة عن دافعية العمل، كما وستقدم مساعدة للمسؤولين والمعنيين وصناع القرارات في قطاع المنظمات في التعرف على دافعية العمل وأثرها على أداء العاملين في المنظمات، وبالتالي تساعدهم في اتخاذ الإجراءات المناسبة لرفع مستوى كفاءة وفاعلية العاملين في المنظمات وتحفيزهم نحو العمل، حيث يمكن استخدام هذه النتائج في إعادة رسم السياسات ذات العلاقة بنجاح دافعية العمل من أجل الارتقاء بالأداء المؤسسي بشكل عام.</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06B920CD-7704-7D45-41E9-DAD393E77871}"/>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25117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24586"/>
            <a:ext cx="4128422" cy="460565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60929" y="1390650"/>
            <a:ext cx="11155680" cy="40855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667078" y="1742657"/>
            <a:ext cx="11155680" cy="3369512"/>
          </a:xfrm>
          <a:prstGeom prst="rect">
            <a:avLst/>
          </a:prstGeom>
          <a:noFill/>
        </p:spPr>
        <p:txBody>
          <a:bodyPr wrap="square" rtlCol="1">
            <a:spAutoFit/>
          </a:bodyPr>
          <a:lstStyle/>
          <a:p>
            <a:pPr lvl="0" algn="r" rtl="1">
              <a:lnSpc>
                <a:spcPct val="150000"/>
              </a:lnSpc>
            </a:pPr>
            <a:r>
              <a:rPr lang="ar-SA" dirty="0">
                <a:latin typeface="Alexandria" pitchFamily="2" charset="-78"/>
                <a:cs typeface="Alexandria" pitchFamily="2" charset="-78"/>
              </a:rPr>
              <a:t>ويتمثل جانب الأهمية الآخر للبحث بكونه يتناول المنظمات، إذ أن المنظمات على اختلاف اشكالها تُعتبر من القطاعات الحيوية والمؤثرة من حيث مساهمته في الدخل القومي ومساهمته في تشغيل الأيدي العاملة وتقديمه.</a:t>
            </a:r>
            <a:r>
              <a:rPr lang="ar-JO" dirty="0">
                <a:latin typeface="Alexandria" pitchFamily="2" charset="-78"/>
                <a:cs typeface="Alexandria" pitchFamily="2" charset="-78"/>
              </a:rPr>
              <a:t> </a:t>
            </a:r>
            <a:r>
              <a:rPr lang="ar-SA" dirty="0">
                <a:latin typeface="Alexandria" pitchFamily="2" charset="-78"/>
                <a:cs typeface="Alexandria" pitchFamily="2" charset="-78"/>
              </a:rPr>
              <a:t>	</a:t>
            </a:r>
            <a:endParaRPr lang="ar-JO"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ويؤمل من خلال هذه الدراسة أن يتم الاهتمام بتطوير دافعية العمل بين العاملين وغرس أبعادها لضمان التكيف والاتساق بين العاملين أنفسهم من جهة وبين الإدارة من جهة أخرى.</a:t>
            </a:r>
            <a:endParaRPr lang="en-US"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 مراكز البحوث والدراسات.</a:t>
            </a:r>
            <a:endParaRPr lang="en-US" b="1"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طلبة الدراسات العليا</a:t>
            </a:r>
            <a:r>
              <a:rPr lang="ar-JO" dirty="0">
                <a:latin typeface="Alexandria" pitchFamily="2" charset="-78"/>
                <a:cs typeface="Alexandria" pitchFamily="2" charset="-78"/>
              </a:rPr>
              <a:t> </a:t>
            </a:r>
            <a:r>
              <a:rPr lang="ar-SA" dirty="0">
                <a:latin typeface="Alexandria" pitchFamily="2" charset="-78"/>
                <a:cs typeface="Alexandria" pitchFamily="2" charset="-78"/>
              </a:rPr>
              <a:t>من خلال ما ستقدمه لهم من منهجية سليمة في البحث العلمي.</a:t>
            </a:r>
            <a:endParaRPr lang="en-US" b="1"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المكتبة العربية بشكل عام، والمكتبة الأردنية بشكل خاص لكونها مراكز إيداع للرسائل الجامعية. </a:t>
            </a:r>
            <a:endParaRPr lang="en-US" b="1"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021FE04E-353B-5548-A821-E7F07A58A93F}"/>
              </a:ext>
            </a:extLst>
          </p:cNvPr>
          <p:cNvSpPr txBox="1"/>
          <p:nvPr/>
        </p:nvSpPr>
        <p:spPr>
          <a:xfrm>
            <a:off x="4675396" y="460463"/>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الأهمية النظرية</a:t>
            </a:r>
          </a:p>
        </p:txBody>
      </p:sp>
      <p:sp>
        <p:nvSpPr>
          <p:cNvPr id="5" name="Rectangle 4">
            <a:extLst>
              <a:ext uri="{FF2B5EF4-FFF2-40B4-BE49-F238E27FC236}">
                <a16:creationId xmlns:a16="http://schemas.microsoft.com/office/drawing/2014/main" id="{D87B11CB-BCFA-CC7F-0E26-ECA61C3E4E78}"/>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58346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019856"/>
            <a:ext cx="4128422" cy="517774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312048"/>
            <a:ext cx="11155680" cy="452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AAC34DDB-4C87-2D66-F70B-98B8637BFC9B}"/>
              </a:ext>
            </a:extLst>
          </p:cNvPr>
          <p:cNvSpPr txBox="1"/>
          <p:nvPr/>
        </p:nvSpPr>
        <p:spPr>
          <a:xfrm>
            <a:off x="3343275" y="501341"/>
            <a:ext cx="6029325"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المصطلحات والمفاهيم الإجرائية</a:t>
            </a:r>
            <a:endParaRPr lang="en-US" sz="2000" dirty="0">
              <a:effectLst/>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989006" y="1256436"/>
            <a:ext cx="10979772" cy="4626395"/>
          </a:xfrm>
          <a:prstGeom prst="rect">
            <a:avLst/>
          </a:prstGeom>
          <a:noFill/>
        </p:spPr>
        <p:txBody>
          <a:bodyPr wrap="square" rtlCol="1">
            <a:spAutoFit/>
          </a:bodyPr>
          <a:lstStyle/>
          <a:p>
            <a:pPr marL="0" algn="ctr" rtl="1" eaLnBrk="1" latinLnBrk="0" hangingPunct="1">
              <a:lnSpc>
                <a:spcPct val="150000"/>
              </a:lnSpc>
              <a:spcBef>
                <a:spcPts val="0"/>
              </a:spcBef>
              <a:spcAft>
                <a:spcPts val="0"/>
              </a:spcAft>
            </a:pPr>
            <a:endParaRPr lang="en-US" sz="1600" dirty="0">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r>
              <a:rPr lang="ar-SA" sz="1400" kern="1200" dirty="0">
                <a:solidFill>
                  <a:srgbClr val="000000"/>
                </a:solidFill>
                <a:effectLst/>
                <a:latin typeface="Alexandria" pitchFamily="2" charset="-78"/>
                <a:cs typeface="Alexandria" pitchFamily="2" charset="-78"/>
              </a:rPr>
              <a:t>تعتبر تحديد المفاهيم مرحلة من المراحل المهمة في تحديد مشكلة البحث، إذ يمثل المفهوم العنصر الأساسي الذي تتكون منه المعرفة العقلية بأشكالها ومستوياتها المختلفة، فالمفهوم عبارة عن رمز أو فكرة تعبر عن أشياء في الواقع أو في الذهن. فاختلاف التوجهات النظرية والأيديولوجية بين المختصين في الدراسات الاجتماعية والإنسانية بصفة عامة والعلوم الاجتماعية بصفة خاصة نتج عنه عدم وجود اتفاق بينهم حول الكثير من المفاهيم المستخدمة، لذلك كان من الأهمية أن يحدد الباحث المفاهيم الأساسية التي تحتويها الدراسة ويعرفها تعريفا مجردا وأخر إجرائيا ". </a:t>
            </a:r>
            <a:endParaRPr lang="en-US" sz="1400" dirty="0">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r>
              <a:rPr lang="ar-SA" sz="1400" b="1" kern="1200" dirty="0">
                <a:solidFill>
                  <a:srgbClr val="000000"/>
                </a:solidFill>
                <a:effectLst/>
                <a:latin typeface="Alexandria" pitchFamily="2" charset="-78"/>
                <a:cs typeface="Alexandria" pitchFamily="2" charset="-78"/>
              </a:rPr>
              <a:t>مصطلحات البحث العلمي </a:t>
            </a:r>
            <a:r>
              <a:rPr lang="ar-SA" sz="1400" kern="1200" dirty="0">
                <a:solidFill>
                  <a:srgbClr val="000000"/>
                </a:solidFill>
                <a:effectLst/>
                <a:latin typeface="Alexandria" pitchFamily="2" charset="-78"/>
                <a:cs typeface="Alexandria" pitchFamily="2" charset="-78"/>
              </a:rPr>
              <a:t>هي "مجموعة من الكلمات المُفردة أو الجُمل المُركَّبة، التي تُعبِّر عن مفاهيم مُعيَّنة، ووفقًا لتوجُّهات الباحث، ومن المهم وضع تعريفات واضحة لها قبل الشروع في إجراءات البحث".</a:t>
            </a:r>
            <a:endParaRPr lang="ar-EG" sz="1400" kern="1200" dirty="0">
              <a:solidFill>
                <a:srgbClr val="000000"/>
              </a:solidFill>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endParaRPr lang="en-US" sz="1400" dirty="0">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r>
              <a:rPr lang="ar-SA" sz="1400" b="1" u="sng" kern="1200" dirty="0">
                <a:solidFill>
                  <a:srgbClr val="000000"/>
                </a:solidFill>
                <a:effectLst/>
                <a:latin typeface="Alexandria" pitchFamily="2" charset="-78"/>
                <a:cs typeface="Alexandria" pitchFamily="2" charset="-78"/>
              </a:rPr>
              <a:t>على سبيل المثال</a:t>
            </a:r>
            <a:r>
              <a:rPr lang="ar-SA" sz="1400" b="1" kern="1200" dirty="0">
                <a:solidFill>
                  <a:srgbClr val="000000"/>
                </a:solidFill>
                <a:effectLst/>
                <a:latin typeface="Alexandria" pitchFamily="2" charset="-78"/>
                <a:cs typeface="Alexandria" pitchFamily="2" charset="-78"/>
              </a:rPr>
              <a:t> </a:t>
            </a:r>
            <a:r>
              <a:rPr lang="ar-SA" sz="1400" kern="1200" dirty="0">
                <a:solidFill>
                  <a:srgbClr val="000000"/>
                </a:solidFill>
                <a:effectLst/>
                <a:latin typeface="Alexandria" pitchFamily="2" charset="-78"/>
                <a:cs typeface="Alexandria" pitchFamily="2" charset="-78"/>
              </a:rPr>
              <a:t>في حالة تناوُل الباحث العلمي لقضية العولمة كمتغير أساسي (مُستقل) في البحث العلمي؛ فإنه يجب أن يتم تعريف ذلك، وخاصة في ظل وجود عشرات التعريفات لمصطلح العولمة، ومن جوانب مُختلفة، فلقد عرف الاجتماعيون ذلك اللفظ وفقًا لرؤيتهم، وعرَّفه الاقتصاديون وفقًا لرؤيتهم، وعرَّفه الإعلاميون أيضًا وفقًا لرؤيتهم... إلخ، فأي من هذه التعريفات التي يقصدها الباحث تلك هي القضية.. وفي حالة ترك ذلك الأمر عائمًا، ودون توضيح؛ فقد يتعرَّض البحث برُمَّته إلى مشاكل كثيرة، وبالتأكيد سوف يؤثر ذلك بالسلب على استنتاجات أو نتائج البحث.</a:t>
            </a:r>
            <a:endParaRPr lang="en-US" sz="1400" dirty="0">
              <a:effectLst/>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25DB84E8-5E76-7530-4375-267653B2CC4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37964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951956"/>
            <a:ext cx="4128422" cy="514404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165951"/>
            <a:ext cx="11155680" cy="46963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132833" y="1333843"/>
            <a:ext cx="10692117" cy="4190314"/>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فالمفهوم المجرد يقصد به تعريف المفهوم باستخدام مفاهيم أخرى أكثر بساطة وتوجد حول</a:t>
            </a:r>
            <a:r>
              <a:rPr lang="ar-JO" dirty="0">
                <a:latin typeface="Alexandria" pitchFamily="2" charset="-78"/>
                <a:cs typeface="Alexandria" pitchFamily="2" charset="-78"/>
              </a:rPr>
              <a:t>ه</a:t>
            </a:r>
            <a:r>
              <a:rPr lang="ar-SA" dirty="0">
                <a:latin typeface="Alexandria" pitchFamily="2" charset="-78"/>
                <a:cs typeface="Alexandria" pitchFamily="2" charset="-78"/>
              </a:rPr>
              <a:t> درجة كبيرة من الاتفاق.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أما المفهوم الإجرائي: يعطي معنى للمتغير بالتفصيل أي ماذا يفعل الباحث لكي يقيس المتغير.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وبعد تحديد الباحث لمفاهيمه وضبطها تليها مباشرة خطوة لا تقل أهمية عن السابقة تسمى تحليل المفاهيم وهي مرحلة يتم فيها استخراج الأبعاد والجوانب التي ستأخذ بعين الاعتبار في الدراسة الميدانية ثم يتم تشريح كل بعد وتحويله إلى مؤشرات أو ظواهر قابلة للملاحظة بعد ذلك يصل الباحث إلى تجميع بعض المؤشرات لإيجاد قياس تركيبي أو ما يسمى بالدليل يمكن تلخيصها كما يلي: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تحليل المفاهيم أبعاد + مؤشرات</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a:t>
            </a:r>
            <a:r>
              <a:rPr lang="ar-SA" b="1" dirty="0">
                <a:latin typeface="Alexandria" pitchFamily="2" charset="-78"/>
                <a:cs typeface="Alexandria" pitchFamily="2" charset="-78"/>
              </a:rPr>
              <a:t>بعد :</a:t>
            </a:r>
            <a:r>
              <a:rPr lang="ar-SA" dirty="0">
                <a:latin typeface="Alexandria" pitchFamily="2" charset="-78"/>
                <a:cs typeface="Alexandria" pitchFamily="2" charset="-78"/>
              </a:rPr>
              <a:t> أحد مكونات أو جانب من جوانب المفهوم والذي يشير إلى مستوى معين من الواقع. </a:t>
            </a:r>
            <a:endParaRPr lang="en-US"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مؤشر</a:t>
            </a:r>
            <a:r>
              <a:rPr lang="ar-SA" dirty="0">
                <a:latin typeface="Alexandria" pitchFamily="2" charset="-78"/>
                <a:cs typeface="Alexandria" pitchFamily="2" charset="-78"/>
              </a:rPr>
              <a:t>: عنصر لبعد ما يمكن أن يلاحظ في الواقع.</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104C6F36-B7BD-90CA-DD20-0F2A746753CA}"/>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78488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8;p7">
            <a:extLst>
              <a:ext uri="{FF2B5EF4-FFF2-40B4-BE49-F238E27FC236}">
                <a16:creationId xmlns:a16="http://schemas.microsoft.com/office/drawing/2014/main" id="{5E2D4F18-DCD9-E942-AC03-45172421B805}"/>
              </a:ext>
            </a:extLst>
          </p:cNvPr>
          <p:cNvSpPr/>
          <p:nvPr/>
        </p:nvSpPr>
        <p:spPr>
          <a:xfrm>
            <a:off x="0" y="0"/>
            <a:ext cx="12192000" cy="6858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aphicFrame>
        <p:nvGraphicFramePr>
          <p:cNvPr id="9" name="جدول 8"/>
          <p:cNvGraphicFramePr>
            <a:graphicFrameLocks noGrp="1"/>
          </p:cNvGraphicFramePr>
          <p:nvPr>
            <p:extLst>
              <p:ext uri="{D42A27DB-BD31-4B8C-83A1-F6EECF244321}">
                <p14:modId xmlns:p14="http://schemas.microsoft.com/office/powerpoint/2010/main" val="2593178441"/>
              </p:ext>
            </p:extLst>
          </p:nvPr>
        </p:nvGraphicFramePr>
        <p:xfrm>
          <a:off x="146416" y="270002"/>
          <a:ext cx="11899168" cy="6495796"/>
        </p:xfrm>
        <a:graphic>
          <a:graphicData uri="http://schemas.openxmlformats.org/drawingml/2006/table">
            <a:tbl>
              <a:tblPr rtl="1" firstRow="1" firstCol="1" bandRow="1">
                <a:tableStyleId>{5C22544A-7EE6-4342-B048-85BDC9FD1C3A}</a:tableStyleId>
              </a:tblPr>
              <a:tblGrid>
                <a:gridCol w="3551824">
                  <a:extLst>
                    <a:ext uri="{9D8B030D-6E8A-4147-A177-3AD203B41FA5}">
                      <a16:colId xmlns:a16="http://schemas.microsoft.com/office/drawing/2014/main" val="1923407258"/>
                    </a:ext>
                  </a:extLst>
                </a:gridCol>
                <a:gridCol w="8347344">
                  <a:extLst>
                    <a:ext uri="{9D8B030D-6E8A-4147-A177-3AD203B41FA5}">
                      <a16:colId xmlns:a16="http://schemas.microsoft.com/office/drawing/2014/main" val="2880778034"/>
                    </a:ext>
                  </a:extLst>
                </a:gridCol>
              </a:tblGrid>
              <a:tr h="1254499">
                <a:tc>
                  <a:txBody>
                    <a:bodyPr/>
                    <a:lstStyle/>
                    <a:p>
                      <a:pPr algn="r" rtl="1">
                        <a:lnSpc>
                          <a:spcPct val="150000"/>
                        </a:lnSpc>
                        <a:spcAft>
                          <a:spcPts val="750"/>
                        </a:spcAft>
                      </a:pPr>
                      <a:r>
                        <a:rPr lang="ar-SA" sz="1400" b="1" dirty="0">
                          <a:solidFill>
                            <a:schemeClr val="tx1"/>
                          </a:solidFill>
                          <a:effectLst/>
                          <a:latin typeface="Alexandria" pitchFamily="2" charset="-78"/>
                          <a:cs typeface="Alexandria" pitchFamily="2" charset="-78"/>
                        </a:rPr>
                        <a:t>تجـــنُّب إساءة الفـهم لبعض المصطلحات:</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r" rtl="1">
                        <a:lnSpc>
                          <a:spcPct val="150000"/>
                        </a:lnSpc>
                        <a:spcAft>
                          <a:spcPts val="750"/>
                        </a:spcAft>
                      </a:pPr>
                      <a:r>
                        <a:rPr lang="ar-SA" sz="1400" b="0" dirty="0">
                          <a:solidFill>
                            <a:schemeClr val="tx1"/>
                          </a:solidFill>
                          <a:effectLst/>
                          <a:latin typeface="Alexandria" pitchFamily="2" charset="-78"/>
                          <a:cs typeface="Alexandria" pitchFamily="2" charset="-78"/>
                        </a:rPr>
                        <a:t>قد يُساء فهم معنى مصطلح معين من مصطلحات البحث العلمي؛ نتيجة عدم الوضوح، أو بسبب التشابه بين ذلك وبين مفردات علمية أخرى، فعلى سبيل المثال كلمة الملخص، وكلمة المُستخلص، وعلى الرغم من تشابههما الكبير من حيث الحروف، فإن الفروق بينهما كبيرة، فالأول عبارة عن إيجاز لموضوع معين في صفحات قليلة، والثاني عبارة عن خطوط محورية أو عريضة لموضوع معين ويمكن أن نسميه (ملخص الملخص)، ومن ثم تظهر أهمية تعريف مصطلحات البحث العلمي في تجنُّب اللغط والجدل نتيجة عدم الفهم بشكل سليم.</a:t>
                      </a:r>
                      <a:endParaRPr lang="ar-EG" sz="1400" b="0" dirty="0">
                        <a:solidFill>
                          <a:schemeClr val="tx1"/>
                        </a:solidFill>
                        <a:effectLst/>
                        <a:latin typeface="Alexandria" pitchFamily="2" charset="-78"/>
                        <a:cs typeface="Alexandria" pitchFamily="2" charset="-78"/>
                      </a:endParaRPr>
                    </a:p>
                    <a:p>
                      <a:pPr algn="r" rtl="1">
                        <a:lnSpc>
                          <a:spcPct val="150000"/>
                        </a:lnSpc>
                        <a:spcAft>
                          <a:spcPts val="750"/>
                        </a:spcAft>
                      </a:pP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617028337"/>
                  </a:ext>
                </a:extLst>
              </a:tr>
              <a:tr h="997812">
                <a:tc>
                  <a:txBody>
                    <a:bodyPr/>
                    <a:lstStyle/>
                    <a:p>
                      <a:pPr algn="r" rtl="1">
                        <a:lnSpc>
                          <a:spcPct val="150000"/>
                        </a:lnSpc>
                        <a:spcAft>
                          <a:spcPts val="750"/>
                        </a:spcAft>
                      </a:pPr>
                      <a:r>
                        <a:rPr lang="ar-SA" sz="1400" b="1" dirty="0">
                          <a:solidFill>
                            <a:schemeClr val="tx1"/>
                          </a:solidFill>
                          <a:effectLst/>
                          <a:latin typeface="Alexandria" pitchFamily="2" charset="-78"/>
                          <a:cs typeface="Alexandria" pitchFamily="2" charset="-78"/>
                        </a:rPr>
                        <a:t>تحـــديد الباحث لوجـــــــهة نظرة وبكل دقة:</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r" rtl="1">
                        <a:lnSpc>
                          <a:spcPct val="150000"/>
                        </a:lnSpc>
                        <a:spcAft>
                          <a:spcPts val="750"/>
                        </a:spcAft>
                      </a:pPr>
                      <a:r>
                        <a:rPr lang="ar-SA" sz="1400" b="0" dirty="0">
                          <a:solidFill>
                            <a:schemeClr val="tx1"/>
                          </a:solidFill>
                          <a:effectLst/>
                          <a:latin typeface="Alexandria" pitchFamily="2" charset="-78"/>
                          <a:cs typeface="Alexandria" pitchFamily="2" charset="-78"/>
                        </a:rPr>
                        <a:t>إن وضع تعريف لمصطلحات البحث العلمي يُساهم في توضيح وجهة النظر التي يتبنَّاها الباحث بالتفصيل؛ من خلال البحث أو الرسالة وبكل دقَّة، وهو ما يُساهم في وضوح الرؤية، وخاصَّةً للمُتخصِّصين ممن يرون أهمية ذلك، ويحضرنا في ذلك الجدل الذي يدور حول بعض الأبحاث العلمية، وخاصَّةً ذات الطبيعية الاجتماعية أو التربوية، حيث نجد أن إهمال تعريف مصطلحات البحث، يؤدي إلى توجهات مختلفة في التفسير من جانب المحللين.</a:t>
                      </a:r>
                      <a:endParaRPr lang="ar-EG" sz="1400" b="0" dirty="0">
                        <a:solidFill>
                          <a:schemeClr val="tx1"/>
                        </a:solidFill>
                        <a:effectLst/>
                        <a:latin typeface="Alexandria" pitchFamily="2" charset="-78"/>
                        <a:cs typeface="Alexandria" pitchFamily="2" charset="-78"/>
                      </a:endParaRPr>
                    </a:p>
                    <a:p>
                      <a:pPr algn="r" rtl="1">
                        <a:lnSpc>
                          <a:spcPct val="150000"/>
                        </a:lnSpc>
                        <a:spcAft>
                          <a:spcPts val="750"/>
                        </a:spcAft>
                      </a:pP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10460488"/>
                  </a:ext>
                </a:extLst>
              </a:tr>
              <a:tr h="1767874">
                <a:tc>
                  <a:txBody>
                    <a:bodyPr/>
                    <a:lstStyle/>
                    <a:p>
                      <a:pPr algn="r" rtl="1">
                        <a:lnSpc>
                          <a:spcPct val="150000"/>
                        </a:lnSpc>
                        <a:spcAft>
                          <a:spcPts val="750"/>
                        </a:spcAft>
                      </a:pPr>
                      <a:r>
                        <a:rPr lang="ar-SA" sz="1400" b="1" dirty="0">
                          <a:solidFill>
                            <a:schemeClr val="tx1"/>
                          </a:solidFill>
                          <a:effectLst/>
                          <a:latin typeface="Alexandria" pitchFamily="2" charset="-78"/>
                          <a:cs typeface="Alexandria" pitchFamily="2" charset="-78"/>
                        </a:rPr>
                        <a:t>اتخاذ التعريفات كقاعدة عامة لتفصيل البحث:</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rtl="1">
                        <a:lnSpc>
                          <a:spcPct val="150000"/>
                        </a:lnSpc>
                        <a:spcAft>
                          <a:spcPts val="750"/>
                        </a:spcAft>
                      </a:pPr>
                      <a:r>
                        <a:rPr lang="ar-SA" sz="1400" b="0" dirty="0">
                          <a:solidFill>
                            <a:schemeClr val="tx1"/>
                          </a:solidFill>
                          <a:effectLst/>
                          <a:latin typeface="Alexandria" pitchFamily="2" charset="-78"/>
                          <a:cs typeface="Alexandria" pitchFamily="2" charset="-78"/>
                        </a:rPr>
                        <a:t>بعد أن يضع الباحث تعريفًا لمصطلحات البحث العلمي؛ فينبغي أن يسير في نفس إطار ذلك، ودون حياد؛ من أجل تحقيق مبدأ الوحدة والموضوعية، وعلى سبيل المثال في حالة تعريف العولمة على أنها التواصل بين الشعوب لتبادل الثقافة والأخبار عبر الوسائل الإعلامية الحديثة، فإن ذلك التعريف ينطلق من محور إعلامي، وبالطبع سوف تتناول الشروح ذلك الجانب، ومن ثم التوصل لنتائج في نفس المحور، وكذا باقي إجراءات البحث، وفي حالة تعريف العولمة على أنها التبادل التجاري والانفتاح الاقتصادي من خلال انتقال رؤوس الأموال التي يمتلكها رواد الأعمال، فإن هذا التعريف انطلق من وجهة اقتصادية، ومن المهم الشرح والتحليل من هذا المنطلق، وبالمثل العولمة التقنية، والعولمة الطبية، والعولمة الهندسية.... إلخ.</a:t>
                      </a: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91347583"/>
                  </a:ext>
                </a:extLst>
              </a:tr>
            </a:tbl>
          </a:graphicData>
        </a:graphic>
      </p:graphicFrame>
    </p:spTree>
    <p:extLst>
      <p:ext uri="{BB962C8B-B14F-4D97-AF65-F5344CB8AC3E}">
        <p14:creationId xmlns:p14="http://schemas.microsoft.com/office/powerpoint/2010/main" val="30580215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320799"/>
            <a:ext cx="4128422" cy="41554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562843"/>
            <a:ext cx="11155680" cy="358943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7" name="مربع نص 6"/>
          <p:cNvSpPr txBox="1"/>
          <p:nvPr/>
        </p:nvSpPr>
        <p:spPr>
          <a:xfrm>
            <a:off x="1141717" y="1672806"/>
            <a:ext cx="10674350"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ولتحقق المفاهيم </a:t>
            </a:r>
            <a:r>
              <a:rPr lang="ar-JO" dirty="0">
                <a:latin typeface="Alexandria" pitchFamily="2" charset="-78"/>
                <a:cs typeface="Alexandria" pitchFamily="2" charset="-78"/>
              </a:rPr>
              <a:t>و</a:t>
            </a:r>
            <a:r>
              <a:rPr lang="ar-SA" dirty="0">
                <a:latin typeface="Alexandria" pitchFamily="2" charset="-78"/>
                <a:cs typeface="Alexandria" pitchFamily="2" charset="-78"/>
              </a:rPr>
              <a:t>الغرض </a:t>
            </a:r>
            <a:r>
              <a:rPr lang="ar-JO" dirty="0">
                <a:latin typeface="Alexandria" pitchFamily="2" charset="-78"/>
                <a:cs typeface="Alexandria" pitchFamily="2" charset="-78"/>
              </a:rPr>
              <a:t>من المصطلحات والمفاهيم </a:t>
            </a:r>
            <a:r>
              <a:rPr lang="ar-SA" dirty="0">
                <a:latin typeface="Alexandria" pitchFamily="2" charset="-78"/>
                <a:cs typeface="Alexandria" pitchFamily="2" charset="-78"/>
              </a:rPr>
              <a:t>فعل</a:t>
            </a:r>
            <a:r>
              <a:rPr lang="ar-JO" dirty="0">
                <a:latin typeface="Alexandria" pitchFamily="2" charset="-78"/>
                <a:cs typeface="Alexandria" pitchFamily="2" charset="-78"/>
              </a:rPr>
              <a:t>ى</a:t>
            </a:r>
            <a:r>
              <a:rPr lang="ar-SA" dirty="0">
                <a:latin typeface="Alexandria" pitchFamily="2" charset="-78"/>
                <a:cs typeface="Alexandria" pitchFamily="2" charset="-78"/>
              </a:rPr>
              <a:t> الباحث مراعاة ما يلي</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تحديد الأبعاد الاجتماعية للمفهوم.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وصف شامل ودقيق لمعن</a:t>
            </a:r>
            <a:r>
              <a:rPr lang="ar-JO" dirty="0">
                <a:latin typeface="Alexandria" pitchFamily="2" charset="-78"/>
                <a:cs typeface="Alexandria" pitchFamily="2" charset="-78"/>
              </a:rPr>
              <a:t>ى</a:t>
            </a:r>
            <a:r>
              <a:rPr lang="ar-SA" dirty="0">
                <a:latin typeface="Alexandria" pitchFamily="2" charset="-78"/>
                <a:cs typeface="Alexandria" pitchFamily="2" charset="-78"/>
              </a:rPr>
              <a:t> أو معاني مضمون المفهوم.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الابتعاد عن الانطباعات الشخصية والادراكات الحسية للباحث.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تجنب استعمال العبارات العامة واستعمال بدلا م</a:t>
            </a:r>
            <a:r>
              <a:rPr lang="ar-JO" dirty="0">
                <a:latin typeface="Alexandria" pitchFamily="2" charset="-78"/>
                <a:cs typeface="Alexandria" pitchFamily="2" charset="-78"/>
              </a:rPr>
              <a:t>ن</a:t>
            </a:r>
            <a:r>
              <a:rPr lang="ar-SA" dirty="0">
                <a:latin typeface="Alexandria" pitchFamily="2" charset="-78"/>
                <a:cs typeface="Alexandria" pitchFamily="2" charset="-78"/>
              </a:rPr>
              <a:t>ها لغة البحث العلمي.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أن لا يقف تحدي</a:t>
            </a:r>
            <a:r>
              <a:rPr lang="ar-JO" dirty="0">
                <a:latin typeface="Alexandria" pitchFamily="2" charset="-78"/>
                <a:cs typeface="Alexandria" pitchFamily="2" charset="-78"/>
              </a:rPr>
              <a:t>د</a:t>
            </a:r>
            <a:r>
              <a:rPr lang="ar-SA" dirty="0">
                <a:latin typeface="Alexandria" pitchFamily="2" charset="-78"/>
                <a:cs typeface="Alexandria" pitchFamily="2" charset="-78"/>
              </a:rPr>
              <a:t> المفاهيم عند حد التفسير والتوضيح فقط بل يتعداه إلى مساعدة الباحث في تحديد أهداف بحثه ودراسته الميدانية وتقريبه بشكل أكبر من الموضوعية العلمية</a:t>
            </a:r>
            <a:endParaRPr lang="en-US" dirty="0">
              <a:latin typeface="Alexandria" pitchFamily="2" charset="-78"/>
              <a:cs typeface="Alexandria" pitchFamily="2" charset="-78"/>
            </a:endParaRPr>
          </a:p>
          <a:p>
            <a:pPr algn="r" rtl="1">
              <a:lnSpc>
                <a:spcPct val="150000"/>
              </a:lnSpc>
            </a:pPr>
            <a:r>
              <a:rPr lang="ar-JO" b="1" dirty="0">
                <a:latin typeface="Alexandria" pitchFamily="2" charset="-78"/>
                <a:cs typeface="Alexandria" pitchFamily="2" charset="-78"/>
              </a:rPr>
              <a:t>    </a:t>
            </a:r>
          </a:p>
        </p:txBody>
      </p:sp>
      <p:sp>
        <p:nvSpPr>
          <p:cNvPr id="3" name="Rectangle 2">
            <a:extLst>
              <a:ext uri="{FF2B5EF4-FFF2-40B4-BE49-F238E27FC236}">
                <a16:creationId xmlns:a16="http://schemas.microsoft.com/office/drawing/2014/main" id="{3DCD3E45-73ED-F053-3D5D-D950035C38CD}"/>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036242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229360"/>
            <a:ext cx="4128422" cy="48361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8670" y="1504950"/>
            <a:ext cx="11155680" cy="42862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985520" y="1783750"/>
            <a:ext cx="10644505" cy="3743974"/>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المتغير: </a:t>
            </a:r>
            <a:r>
              <a:rPr lang="ar-SA" sz="1600" dirty="0">
                <a:latin typeface="Alexandria" pitchFamily="2" charset="-78"/>
                <a:cs typeface="Alexandria" pitchFamily="2" charset="-78"/>
              </a:rPr>
              <a:t>مصطلح علمي يتضمن ميزة خاصة بأشخاص أو بأشياء، أو بأوضاع مرتبطة بمفهوم والتي يمكن أن تأخذ قيما متنوعة أو صفات متعددة. فالمتغير يرتبط بالمفهوم ويسمى "متغير" لأنه يشير إلى شيء ما قد يأخذ قيما مختلفة فهو يجعل الظاهرة قابلة للقياس فمن خلاله تفهم الظاهرة التي يقوم الباحث بدراستها وأكثر التصنيفات شيوعا التصنيف التالي :- </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المتغير المستقل: </a:t>
            </a:r>
            <a:r>
              <a:rPr lang="ar-SA" sz="1600" dirty="0">
                <a:latin typeface="Alexandria" pitchFamily="2" charset="-78"/>
                <a:cs typeface="Alexandria" pitchFamily="2" charset="-78"/>
              </a:rPr>
              <a:t>هو ذلك المتغير الذي يتم بحث أثره في متغير أخر ويمكن للباحث التحكم فيه للكشف عن تباين هذا الأثر باختلاف قيم ذلك المتغير فهو المتغير الذي يتعلق بظروف الظاهرة الاجتماعية والتي هي عرضة للتبدل بشكل مستمر. </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المتغير التابع </a:t>
            </a:r>
            <a:r>
              <a:rPr lang="ar-SA" sz="1600" dirty="0">
                <a:latin typeface="Alexandria" pitchFamily="2" charset="-78"/>
                <a:cs typeface="Alexandria" pitchFamily="2" charset="-78"/>
              </a:rPr>
              <a:t>(موضوع الدراسة): هو المتغير الذي يرغب الباحث في الكشف عن تأثير المتغير المستقل فيه أو هي المسألة التي يسعى الباحث لتفسيرها والمرتبطة بهدف الباحث. فالمتغير المستقل يعتبر فرعي أو جزئي يسمح بدراسة وفهم آلية المتغير التابع هذا الأخير يرتبط بالمسألة الجوهرية المراد دراستها</a:t>
            </a:r>
            <a:r>
              <a:rPr lang="en-US" sz="1600"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C9F178E3-F7E4-E2BF-64DA-C162415B4639}"/>
              </a:ext>
            </a:extLst>
          </p:cNvPr>
          <p:cNvSpPr txBox="1"/>
          <p:nvPr/>
        </p:nvSpPr>
        <p:spPr>
          <a:xfrm>
            <a:off x="4817488" y="664620"/>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تحديد المتغيرات</a:t>
            </a:r>
          </a:p>
        </p:txBody>
      </p:sp>
      <p:sp>
        <p:nvSpPr>
          <p:cNvPr id="5" name="Rectangle 4">
            <a:extLst>
              <a:ext uri="{FF2B5EF4-FFF2-40B4-BE49-F238E27FC236}">
                <a16:creationId xmlns:a16="http://schemas.microsoft.com/office/drawing/2014/main" id="{CC6761C0-7E98-C1DF-628E-CE56B7826FD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64505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53272"/>
            <a:ext cx="4128422" cy="51052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8670" y="1399094"/>
            <a:ext cx="11155680" cy="4595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65325" y="1591422"/>
            <a:ext cx="10202370" cy="4113306"/>
          </a:xfrm>
          <a:prstGeom prst="rect">
            <a:avLst/>
          </a:prstGeom>
          <a:noFill/>
        </p:spPr>
        <p:txBody>
          <a:bodyPr wrap="square" rtlCol="1">
            <a:spAutoFit/>
          </a:bodyPr>
          <a:lstStyle/>
          <a:p>
            <a:pPr marL="342900" lvl="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حدود مكانية (جغرافية)</a:t>
            </a:r>
            <a:r>
              <a:rPr lang="ar-JO" sz="1600" dirty="0">
                <a:latin typeface="Alexandria" pitchFamily="2" charset="-78"/>
                <a:cs typeface="Alexandria" pitchFamily="2" charset="-78"/>
              </a:rPr>
              <a:t>: ويُقصد بها تحديد اسم المنطقة التي سيشملها البحث وحدودها، مثل: </a:t>
            </a:r>
            <a:r>
              <a:rPr lang="ar-SA" sz="1600" dirty="0">
                <a:latin typeface="Alexandria" pitchFamily="2" charset="-78"/>
                <a:cs typeface="Alexandria" pitchFamily="2" charset="-78"/>
              </a:rPr>
              <a:t>اقتصرت الدراسة على الجامعات في المملكة الأردنية الهاشمية.</a:t>
            </a:r>
            <a:endParaRPr lang="ar-JO"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حدود زمنية</a:t>
            </a:r>
            <a:r>
              <a:rPr lang="ar-JO" sz="1600" dirty="0">
                <a:latin typeface="Alexandria" pitchFamily="2" charset="-78"/>
                <a:cs typeface="Alexandria" pitchFamily="2" charset="-78"/>
              </a:rPr>
              <a:t>: وتعني أن يحدد الباحث الفترة الزمنية التي سيغطيها البحث، وقد لا تتوفر هذا العنصر بداخل الكثير من الدراسات، ونجد بأن البعض قد يكتفي بذكر الحدود المكانية والبشرية والاستغناء عن ذكر الحدود الزمنية مثال: </a:t>
            </a:r>
            <a:r>
              <a:rPr lang="ar-SA" sz="1600" dirty="0">
                <a:latin typeface="Alexandria" pitchFamily="2" charset="-78"/>
                <a:cs typeface="Alexandria" pitchFamily="2" charset="-78"/>
              </a:rPr>
              <a:t>تم تطبيق أداة الدراسة في الفصل الأول من العام الدراسي 202</a:t>
            </a:r>
            <a:r>
              <a:rPr lang="ar-JO" sz="1600" dirty="0">
                <a:latin typeface="Alexandria" pitchFamily="2" charset="-78"/>
                <a:cs typeface="Alexandria" pitchFamily="2" charset="-78"/>
              </a:rPr>
              <a:t>6</a:t>
            </a:r>
            <a:r>
              <a:rPr lang="ar-SA" sz="1600" dirty="0">
                <a:latin typeface="Alexandria" pitchFamily="2" charset="-78"/>
                <a:cs typeface="Alexandria" pitchFamily="2" charset="-78"/>
              </a:rPr>
              <a:t>/202</a:t>
            </a:r>
            <a:r>
              <a:rPr lang="ar-JO" sz="1600" dirty="0">
                <a:latin typeface="Alexandria" pitchFamily="2" charset="-78"/>
                <a:cs typeface="Alexandria" pitchFamily="2" charset="-78"/>
              </a:rPr>
              <a:t>5</a:t>
            </a:r>
            <a:r>
              <a:rPr lang="ar-SA" sz="1600" dirty="0">
                <a:latin typeface="Alexandria" pitchFamily="2" charset="-78"/>
                <a:cs typeface="Alexandria" pitchFamily="2" charset="-78"/>
              </a:rPr>
              <a:t>.</a:t>
            </a:r>
            <a:endParaRPr lang="en-US" sz="1600" b="1"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الحدود البشرية</a:t>
            </a:r>
            <a:r>
              <a:rPr lang="ar-JO" sz="1600" dirty="0">
                <a:latin typeface="Alexandria" pitchFamily="2" charset="-78"/>
                <a:cs typeface="Alexandria" pitchFamily="2" charset="-78"/>
              </a:rPr>
              <a:t>: هي الفئة البشرية المستهدَفة التي يقوم الباحث بإجراء دراسته عليها مثال: </a:t>
            </a:r>
            <a:r>
              <a:rPr lang="ar-SA" sz="1600" dirty="0">
                <a:latin typeface="Alexandria" pitchFamily="2" charset="-78"/>
                <a:cs typeface="Alexandria" pitchFamily="2" charset="-78"/>
              </a:rPr>
              <a:t>اقتصرت هذه الدراسة على القيادات الأكاديمية (</a:t>
            </a:r>
            <a:r>
              <a:rPr lang="ar-JO" sz="1600" dirty="0">
                <a:latin typeface="Alexandria" pitchFamily="2" charset="-78"/>
                <a:cs typeface="Alexandria" pitchFamily="2" charset="-78"/>
              </a:rPr>
              <a:t>رؤساء الجامعات والوكلاء لهم، وعمداء الكليات ووكلائهم، ورؤساء الأقسام</a:t>
            </a:r>
            <a:r>
              <a:rPr lang="ar-SA" sz="1600" dirty="0">
                <a:latin typeface="Alexandria" pitchFamily="2" charset="-78"/>
                <a:cs typeface="Alexandria" pitchFamily="2" charset="-78"/>
              </a:rPr>
              <a:t>) في الجامعات الأردنية.</a:t>
            </a: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حدود موضوعية</a:t>
            </a:r>
            <a:r>
              <a:rPr lang="ar-JO" sz="1600" dirty="0">
                <a:latin typeface="Alexandria" pitchFamily="2" charset="-78"/>
                <a:cs typeface="Alexandria" pitchFamily="2" charset="-78"/>
              </a:rPr>
              <a:t>: وهي أن يحدد الباحث العناصر الأساسية التي سيدرسها في بحثه بمعني المتغيرات للدراسة، وتفرض على الباحث أن يحدد عينة محددة تساعده في التطبيق،  وفي حالة خروجه عن النطاق الموضوعي يعتبر بمثابة خروج عن موضوع الدراسة.</a:t>
            </a:r>
          </a:p>
        </p:txBody>
      </p:sp>
      <p:sp>
        <p:nvSpPr>
          <p:cNvPr id="3" name="TextBox 2">
            <a:extLst>
              <a:ext uri="{FF2B5EF4-FFF2-40B4-BE49-F238E27FC236}">
                <a16:creationId xmlns:a16="http://schemas.microsoft.com/office/drawing/2014/main" id="{DA1324A5-A209-2C96-64A5-B7ADAA07E656}"/>
              </a:ext>
            </a:extLst>
          </p:cNvPr>
          <p:cNvSpPr txBox="1"/>
          <p:nvPr/>
        </p:nvSpPr>
        <p:spPr>
          <a:xfrm>
            <a:off x="4817488" y="59161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حدود الدراسة</a:t>
            </a:r>
          </a:p>
        </p:txBody>
      </p:sp>
      <p:sp>
        <p:nvSpPr>
          <p:cNvPr id="5" name="Rectangle 4">
            <a:extLst>
              <a:ext uri="{FF2B5EF4-FFF2-40B4-BE49-F238E27FC236}">
                <a16:creationId xmlns:a16="http://schemas.microsoft.com/office/drawing/2014/main" id="{7D257BBF-E077-3880-A6E0-993B3E75AD8A}"/>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590810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071880"/>
            <a:ext cx="4128422" cy="47142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6" y="1341120"/>
            <a:ext cx="11155680" cy="41757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76960" y="1547782"/>
            <a:ext cx="10639098" cy="3369512"/>
          </a:xfrm>
          <a:prstGeom prst="rect">
            <a:avLst/>
          </a:prstGeom>
          <a:noFill/>
        </p:spPr>
        <p:txBody>
          <a:bodyPr wrap="square" rtlCol="1">
            <a:spAutoFit/>
          </a:bodyPr>
          <a:lstStyle/>
          <a:p>
            <a:pPr algn="r" rtl="1">
              <a:lnSpc>
                <a:spcPct val="150000"/>
              </a:lnSpc>
            </a:pPr>
            <a:r>
              <a:rPr lang="ar-JO" dirty="0">
                <a:latin typeface="Alexandria" pitchFamily="2" charset="-78"/>
                <a:cs typeface="Alexandria" pitchFamily="2" charset="-78"/>
              </a:rPr>
              <a:t> بمجرد أن تتعرف على ما الفرق بين حدود الدراسة محددات الدراسة سوف نشرح لك هذا عزيزي الباحث؛ لكي يصبح لديك إمكانية اختصار الفرق بين حدود البحث ومحدداته وهي كالآتي:</a:t>
            </a:r>
          </a:p>
          <a:p>
            <a:pPr algn="r" rtl="1">
              <a:lnSpc>
                <a:spcPct val="150000"/>
              </a:lnSpc>
            </a:pPr>
            <a:r>
              <a:rPr lang="ar-JO" dirty="0">
                <a:latin typeface="Alexandria" pitchFamily="2" charset="-78"/>
                <a:cs typeface="Alexandria" pitchFamily="2" charset="-78"/>
              </a:rPr>
              <a:t>حدود الدراسة </a:t>
            </a:r>
            <a:r>
              <a:rPr lang="en-US" dirty="0">
                <a:latin typeface="Alexandria" pitchFamily="2" charset="-78"/>
                <a:cs typeface="Alexandria" pitchFamily="2" charset="-78"/>
              </a:rPr>
              <a:t>Delimitations </a:t>
            </a:r>
            <a:r>
              <a:rPr lang="ar-JO" dirty="0">
                <a:latin typeface="Alexandria" pitchFamily="2" charset="-78"/>
                <a:cs typeface="Alexandria" pitchFamily="2" charset="-78"/>
              </a:rPr>
              <a:t>هي الخصائص التي يحددها الباحث للمجتمع، ويمكن تحديد مجال الدراسة ومكانها، وبذلك فهي مجموعة من الحدود التي تحد من نطاق تطبيق البحث العلمي وكتابته أيضًا، ولا يمكن للباحث بأن يتجاوزها؛ لأن طبيعة الدراسة تفرض عليه الالتزام بها.</a:t>
            </a:r>
          </a:p>
          <a:p>
            <a:pPr algn="r" rtl="1">
              <a:lnSpc>
                <a:spcPct val="150000"/>
              </a:lnSpc>
            </a:pPr>
            <a:r>
              <a:rPr lang="ar-JO" dirty="0">
                <a:latin typeface="Alexandria" pitchFamily="2" charset="-78"/>
                <a:cs typeface="Alexandria" pitchFamily="2" charset="-78"/>
              </a:rPr>
              <a:t> أما محددات الدراسة </a:t>
            </a:r>
            <a:r>
              <a:rPr lang="en-US" dirty="0">
                <a:latin typeface="Alexandria" pitchFamily="2" charset="-78"/>
                <a:cs typeface="Alexandria" pitchFamily="2" charset="-78"/>
              </a:rPr>
              <a:t>limitations </a:t>
            </a:r>
            <a:r>
              <a:rPr lang="ar-JO" dirty="0">
                <a:latin typeface="Alexandria" pitchFamily="2" charset="-78"/>
                <a:cs typeface="Alexandria" pitchFamily="2" charset="-78"/>
              </a:rPr>
              <a:t>فهي عبارات عن التحديدات التي وقفت حائل أمام إجراء البحث، وتحد من تعميم نتائج دراسته على مجتمع الدراسة الذي قام بسحب العينة منه، ولم يتمكن الباحث من التحكم فيها أو تجاوزها، ويمكن أن تؤثر على نتائج البحث النهائية، ويتطلب من الباحث ذكرها بكل صدق وأمانة.  </a:t>
            </a:r>
          </a:p>
        </p:txBody>
      </p:sp>
      <p:sp>
        <p:nvSpPr>
          <p:cNvPr id="3" name="TextBox 2">
            <a:extLst>
              <a:ext uri="{FF2B5EF4-FFF2-40B4-BE49-F238E27FC236}">
                <a16:creationId xmlns:a16="http://schemas.microsoft.com/office/drawing/2014/main" id="{268B016A-53E1-BE4E-7958-0B65597A4CF6}"/>
              </a:ext>
            </a:extLst>
          </p:cNvPr>
          <p:cNvSpPr txBox="1"/>
          <p:nvPr/>
        </p:nvSpPr>
        <p:spPr>
          <a:xfrm>
            <a:off x="4298880" y="555321"/>
            <a:ext cx="4118112" cy="485598"/>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الفرق بين حدود ومحددات الدراسة</a:t>
            </a:r>
          </a:p>
        </p:txBody>
      </p:sp>
      <p:sp>
        <p:nvSpPr>
          <p:cNvPr id="5" name="Rectangle 4">
            <a:extLst>
              <a:ext uri="{FF2B5EF4-FFF2-40B4-BE49-F238E27FC236}">
                <a16:creationId xmlns:a16="http://schemas.microsoft.com/office/drawing/2014/main" id="{502E9750-E952-8EFC-BD1C-E7FE795648F6}"/>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513540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901451"/>
            <a:ext cx="4128422" cy="508278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7" y="1175408"/>
            <a:ext cx="11155680" cy="453487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18068" y="1319507"/>
            <a:ext cx="10679738" cy="4246675"/>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يُعتبر </a:t>
            </a:r>
            <a:r>
              <a:rPr lang="ar-SA" sz="1600" b="1" dirty="0">
                <a:latin typeface="Alexandria" pitchFamily="2" charset="-78"/>
                <a:cs typeface="Alexandria" pitchFamily="2" charset="-78"/>
              </a:rPr>
              <a:t>الاطار النظري</a:t>
            </a:r>
            <a:r>
              <a:rPr lang="ar-SA" sz="1600" dirty="0">
                <a:latin typeface="Alexandria" pitchFamily="2" charset="-78"/>
                <a:cs typeface="Alexandria" pitchFamily="2" charset="-78"/>
              </a:rPr>
              <a:t> القاعدة النظرية التي يُبنى عليها محتوى الدراسة والتي تُمكِّن أي قارئ للرسالة لفهم محتواها فهو أحد الأجزاء الرئيسية في رسائل الماجستير والدكتوراه، ويتم بناء جزئية الاطار النظري بالرجوع الى أقرب المراجع والدراسات وثيقة الصلة بموضوع البحث وتلخيصها بلغة الباحث مع ضرورة إظهار رأي الباحث حول المحتوى النظري الذي يتم تغطيته في هذا الفصل من الدراسة والذي عادةً ما يُمثِّل الفصل الثاني من دراسات وأبحاث طلبة الدراسات العليا على اختلاف تخصصاتهم ومستوياتهم.</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تأتي أهمية هذه الخطوة من مبدأ تراكم المعرفة حيث المشكلات البحثية لا توجد مبتورة الصلة ولهذا على الباحث أن يختار ما يناسب دراسته دون إطالة أو اختصار، على أن يحاول الباحث الكتابة بأسلوبه وتوثيق المعلومات، ولا يلجأ للنقل الحرفي إلا إذا لم يستطيع الكتابة بأفضل من أسلوب الكاتب أو عند الكتابة بأسلوبه قد يخل بالمعلومة.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يعد الإطار النظري في البحث العلمي بمثابة العمود الفقري للبحث حيث يحتوي علي جميع المادة العلمية التي يقوم الباحث بجمعها وترتيبها في فصول ومباحث يوضح من خلالها متغيرات الدراسة من حيث مفهومها ومكوناتها والعوامل المؤثرة فيها والنظريات التي تفسرها أو توضح تأثيرها.</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3C7DFEE-5B7C-165B-078E-334386806A4D}"/>
              </a:ext>
            </a:extLst>
          </p:cNvPr>
          <p:cNvSpPr txBox="1"/>
          <p:nvPr/>
        </p:nvSpPr>
        <p:spPr>
          <a:xfrm>
            <a:off x="4817489" y="342731"/>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 الإطار النظري</a:t>
            </a:r>
          </a:p>
        </p:txBody>
      </p:sp>
      <p:sp>
        <p:nvSpPr>
          <p:cNvPr id="5" name="Rectangle 4">
            <a:extLst>
              <a:ext uri="{FF2B5EF4-FFF2-40B4-BE49-F238E27FC236}">
                <a16:creationId xmlns:a16="http://schemas.microsoft.com/office/drawing/2014/main" id="{148B362F-D6E8-F3DE-2886-8DB3321BA4B5}"/>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16427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84502" y="1016000"/>
            <a:ext cx="4128422" cy="493645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803429" y="1280160"/>
            <a:ext cx="11155680" cy="44548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46480" y="1246070"/>
            <a:ext cx="10669578" cy="4200509"/>
          </a:xfrm>
          <a:prstGeom prst="rect">
            <a:avLst/>
          </a:prstGeom>
          <a:noFill/>
        </p:spPr>
        <p:txBody>
          <a:bodyPr wrap="square" rtlCol="1">
            <a:spAutoFit/>
          </a:bodyPr>
          <a:lstStyle/>
          <a:p>
            <a:pPr algn="just" rtl="1">
              <a:lnSpc>
                <a:spcPct val="150000"/>
              </a:lnSpc>
            </a:pPr>
            <a:endParaRPr lang="ar-JO"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فالإطار النظري في البحث العلمي مهم لأنه يلعب دور كبير في مساعدة الطالب علي فهم كافة مواضيع الدراسة، والباحث لا يستطيع تحديد عدد الفصول التي يقوم عليها البحث إلا بعد الانتهاء منه فيمكن أن يكون فصلين علي الأقل أو أكثر وهذا يتوقف علي المادة العلمية القائم عليها البحث.</a:t>
            </a:r>
            <a:endParaRPr lang="ar-JO"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هناك بعض المكونات الأساسية التي يتكون منه</a:t>
            </a:r>
            <a:r>
              <a:rPr lang="ar-SA" u="sng" dirty="0">
                <a:latin typeface="Alexandria" pitchFamily="2" charset="-78"/>
                <a:cs typeface="Alexandria" pitchFamily="2" charset="-78"/>
                <a:hlinkClick r:id="rId2"/>
              </a:rPr>
              <a:t>ا </a:t>
            </a:r>
            <a:r>
              <a:rPr lang="ar-SA" dirty="0">
                <a:latin typeface="Alexandria" pitchFamily="2" charset="-78"/>
                <a:cs typeface="Alexandria" pitchFamily="2" charset="-78"/>
              </a:rPr>
              <a:t>البناء النظري للبحث</a:t>
            </a:r>
            <a:r>
              <a:rPr lang="en-US" dirty="0">
                <a:latin typeface="Alexandria" pitchFamily="2" charset="-78"/>
                <a:cs typeface="Alexandria" pitchFamily="2" charset="-78"/>
              </a:rPr>
              <a:t> </a:t>
            </a:r>
            <a:r>
              <a:rPr lang="en-US" dirty="0" err="1">
                <a:latin typeface="Alexandria" pitchFamily="2" charset="-78"/>
                <a:cs typeface="Alexandria" pitchFamily="2" charset="-78"/>
              </a:rPr>
              <a:t>التي</a:t>
            </a:r>
            <a:r>
              <a:rPr lang="en-US" dirty="0">
                <a:latin typeface="Alexandria" pitchFamily="2" charset="-78"/>
                <a:cs typeface="Alexandria" pitchFamily="2" charset="-78"/>
              </a:rPr>
              <a:t>  </a:t>
            </a:r>
            <a:r>
              <a:rPr lang="en-US" dirty="0" err="1">
                <a:latin typeface="Alexandria" pitchFamily="2" charset="-78"/>
                <a:cs typeface="Alexandria" pitchFamily="2" charset="-78"/>
              </a:rPr>
              <a:t>يقوم</a:t>
            </a:r>
            <a:r>
              <a:rPr lang="en-US" dirty="0">
                <a:latin typeface="Alexandria" pitchFamily="2" charset="-78"/>
                <a:cs typeface="Alexandria" pitchFamily="2" charset="-78"/>
              </a:rPr>
              <a:t> </a:t>
            </a:r>
            <a:r>
              <a:rPr lang="en-US" dirty="0" err="1">
                <a:latin typeface="Alexandria" pitchFamily="2" charset="-78"/>
                <a:cs typeface="Alexandria" pitchFamily="2" charset="-78"/>
              </a:rPr>
              <a:t>به</a:t>
            </a:r>
            <a:r>
              <a:rPr lang="en-US" dirty="0">
                <a:latin typeface="Alexandria" pitchFamily="2" charset="-78"/>
                <a:cs typeface="Alexandria" pitchFamily="2" charset="-78"/>
              </a:rPr>
              <a:t> </a:t>
            </a:r>
            <a:r>
              <a:rPr lang="en-US" dirty="0" err="1">
                <a:latin typeface="Alexandria" pitchFamily="2" charset="-78"/>
                <a:cs typeface="Alexandria" pitchFamily="2" charset="-78"/>
              </a:rPr>
              <a:t>الباحث</a:t>
            </a:r>
            <a:r>
              <a:rPr lang="en-US" dirty="0">
                <a:latin typeface="Alexandria" pitchFamily="2" charset="-78"/>
                <a:cs typeface="Alexandria" pitchFamily="2" charset="-78"/>
              </a:rPr>
              <a:t> </a:t>
            </a:r>
            <a:r>
              <a:rPr lang="en-US" dirty="0" err="1">
                <a:latin typeface="Alexandria" pitchFamily="2" charset="-78"/>
                <a:cs typeface="Alexandria" pitchFamily="2" charset="-78"/>
              </a:rPr>
              <a:t>وهي</a:t>
            </a:r>
            <a:r>
              <a:rPr lang="en-US" dirty="0">
                <a:latin typeface="Alexandria" pitchFamily="2" charset="-78"/>
                <a:cs typeface="Alexandria" pitchFamily="2" charset="-78"/>
              </a:rPr>
              <a:t> </a:t>
            </a:r>
            <a:r>
              <a:rPr lang="en-US" dirty="0" err="1">
                <a:latin typeface="Alexandria" pitchFamily="2" charset="-78"/>
                <a:cs typeface="Alexandria" pitchFamily="2" charset="-78"/>
              </a:rPr>
              <a:t>تتمثل</a:t>
            </a:r>
            <a:r>
              <a:rPr lang="en-US" dirty="0">
                <a:latin typeface="Alexandria" pitchFamily="2" charset="-78"/>
                <a:cs typeface="Alexandria" pitchFamily="2" charset="-78"/>
              </a:rPr>
              <a:t> </a:t>
            </a:r>
            <a:r>
              <a:rPr lang="en-US" dirty="0" err="1">
                <a:latin typeface="Alexandria" pitchFamily="2" charset="-78"/>
                <a:cs typeface="Alexandria" pitchFamily="2" charset="-78"/>
              </a:rPr>
              <a:t>في</a:t>
            </a:r>
            <a:r>
              <a:rPr lang="en-US" dirty="0">
                <a:latin typeface="Alexandria" pitchFamily="2" charset="-78"/>
                <a:cs typeface="Alexandria" pitchFamily="2" charset="-78"/>
              </a:rPr>
              <a:t>:</a:t>
            </a: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تحديد المتغيرات الأساسية وتسمية المتغيرات التي ق</a:t>
            </a:r>
            <a:r>
              <a:rPr lang="ar-JO" dirty="0">
                <a:latin typeface="Alexandria" pitchFamily="2" charset="-78"/>
                <a:cs typeface="Alexandria" pitchFamily="2" charset="-78"/>
              </a:rPr>
              <a:t>ام</a:t>
            </a:r>
            <a:r>
              <a:rPr lang="ar-SA" dirty="0">
                <a:latin typeface="Alexandria" pitchFamily="2" charset="-78"/>
                <a:cs typeface="Alexandria" pitchFamily="2" charset="-78"/>
              </a:rPr>
              <a:t> باختيارها ومرتبطة ارتباط وثيق بالبحث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يتمكن الباحث من تحديد العلاقة بين المتغيرات من خلال الكتب والمجلات والدوريات.</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لابد من إيجاد العلاقة بين المتغيرات المختلفة المتواجدة وتحديد</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يتمكن الباحث من خلال المراجع التي قام باختيارها من شرح العلاقة بين المتغيرات.</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5D752C0D-DC52-7FFB-3CEB-918BE7D1D134}"/>
              </a:ext>
            </a:extLst>
          </p:cNvPr>
          <p:cNvSpPr txBox="1"/>
          <p:nvPr/>
        </p:nvSpPr>
        <p:spPr>
          <a:xfrm>
            <a:off x="4817488" y="497743"/>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 الإطار النظري</a:t>
            </a:r>
          </a:p>
        </p:txBody>
      </p:sp>
      <p:sp>
        <p:nvSpPr>
          <p:cNvPr id="5" name="Rectangle 4">
            <a:extLst>
              <a:ext uri="{FF2B5EF4-FFF2-40B4-BE49-F238E27FC236}">
                <a16:creationId xmlns:a16="http://schemas.microsoft.com/office/drawing/2014/main" id="{81B11786-23DA-0512-6263-6DD8FE7F28CD}"/>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116617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56225" y="1605280"/>
            <a:ext cx="4128422" cy="3810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5" y="1925659"/>
            <a:ext cx="11155680" cy="31645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927962" y="1925659"/>
            <a:ext cx="10859947" cy="2764090"/>
          </a:xfrm>
          <a:prstGeom prst="rect">
            <a:avLst/>
          </a:prstGeom>
          <a:noFill/>
        </p:spPr>
        <p:txBody>
          <a:bodyPr wrap="square" rtlCol="1">
            <a:spAutoFit/>
          </a:bodyPr>
          <a:lstStyle/>
          <a:p>
            <a:pPr algn="r" rtl="1">
              <a:lnSpc>
                <a:spcPct val="150000"/>
              </a:lnSpc>
            </a:pPr>
            <a:endParaRPr lang="ar-JO" b="1"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ثم يقوم الباحث بتحديد الدراسات السابقة حيث لا يخلو أي بحث علمي جاد من عنوان "الدراسات السابقة"، يذكر فيها الباحث الأبحاث والرسائل والدراسات الجادة التي كتبت في الموضوع دراسته. ويبين الإضافات أو التعديلات التي يتوقع أن يتضمنها بحثه ويمتاز بها على من سبقه. كما ويبين سبب تكرار البحث في الموضوع مرة ثانية، كظهور معطيات جديدة، أو أن النتائج التي توصل إليها من قبله غير صحيحة</a:t>
            </a:r>
            <a:r>
              <a:rPr lang="en-US" sz="2000"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892CD256-E518-E4D0-1239-762433775EB1}"/>
              </a:ext>
            </a:extLst>
          </p:cNvPr>
          <p:cNvSpPr txBox="1"/>
          <p:nvPr/>
        </p:nvSpPr>
        <p:spPr>
          <a:xfrm>
            <a:off x="4817488" y="63605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
        <p:nvSpPr>
          <p:cNvPr id="5" name="Rectangle 4">
            <a:extLst>
              <a:ext uri="{FF2B5EF4-FFF2-40B4-BE49-F238E27FC236}">
                <a16:creationId xmlns:a16="http://schemas.microsoft.com/office/drawing/2014/main" id="{C5B42FB1-0B4E-3175-BFF7-5B9A147596B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032783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94496" y="1224280"/>
            <a:ext cx="4128422" cy="44094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18367" y="1487114"/>
            <a:ext cx="10879137" cy="38837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29472" y="1744244"/>
            <a:ext cx="10256925"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وتأتي أهمية ذكر </a:t>
            </a:r>
            <a:r>
              <a:rPr lang="ar-SA" b="1" dirty="0">
                <a:latin typeface="Alexandria" pitchFamily="2" charset="-78"/>
                <a:cs typeface="Alexandria" pitchFamily="2" charset="-78"/>
              </a:rPr>
              <a:t>الدراسات السابقة </a:t>
            </a:r>
            <a:r>
              <a:rPr lang="ar-SA" dirty="0">
                <a:latin typeface="Alexandria" pitchFamily="2" charset="-78"/>
                <a:cs typeface="Alexandria" pitchFamily="2" charset="-78"/>
              </a:rPr>
              <a:t>في النقاط التالية</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تقود الباحث إلى الأصالة والإبداع المطلوبين في الرسائل الجامعية</a:t>
            </a:r>
            <a:r>
              <a:rPr lang="en-US" dirty="0">
                <a:latin typeface="Alexandria" pitchFamily="2" charset="-78"/>
                <a:cs typeface="Alexandria" pitchFamily="2" charset="-78"/>
              </a:rPr>
              <a:t>.</a:t>
            </a: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توقف الباحث على ما توصل إليه الباحثون قبله، فيستفيد من جهد من سبقوه</a:t>
            </a:r>
            <a:r>
              <a:rPr lang="en-US" dirty="0">
                <a:latin typeface="Alexandria" pitchFamily="2" charset="-78"/>
                <a:cs typeface="Alexandria" pitchFamily="2" charset="-78"/>
              </a:rPr>
              <a:t>.</a:t>
            </a: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تجعل الباحث يبدأ من حيث انتهى غيره، فيتجنب التكرار ويختصر الوقت والجهد</a:t>
            </a:r>
            <a:r>
              <a:rPr lang="en-US" dirty="0">
                <a:latin typeface="Alexandria" pitchFamily="2" charset="-78"/>
                <a:cs typeface="Alexandria" pitchFamily="2" charset="-78"/>
              </a:rPr>
              <a:t>.</a:t>
            </a: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تعطي المسوغات المقنعة للجان العلمية التي يقدم لها البحث للموافقة عليه</a:t>
            </a:r>
            <a:r>
              <a:rPr lang="en-US" dirty="0">
                <a:latin typeface="Alexandria" pitchFamily="2" charset="-78"/>
                <a:cs typeface="Alexandria" pitchFamily="2" charset="-78"/>
              </a:rPr>
              <a:t>.</a:t>
            </a:r>
            <a:endParaRPr lang="ar-JO"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فإذا ظهر للباحث أن من سبقه قد قصر في جمع المعلومات، أو أخطأ في فهم بعضها، أو بنى بعض نتائجه على مقدمات غير صحيحة، فإن هذا من أقوى المسوغات لأن تعاد الكتابة في الموضوع الذي سبق أن كتب فيه</a:t>
            </a:r>
            <a:r>
              <a:rPr lang="en-US"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B5633176-7A3C-4743-BCE6-B96E8B03F21E}"/>
              </a:ext>
            </a:extLst>
          </p:cNvPr>
          <p:cNvSpPr txBox="1"/>
          <p:nvPr/>
        </p:nvSpPr>
        <p:spPr>
          <a:xfrm>
            <a:off x="4817488" y="63605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
        <p:nvSpPr>
          <p:cNvPr id="5" name="Rectangle 4">
            <a:extLst>
              <a:ext uri="{FF2B5EF4-FFF2-40B4-BE49-F238E27FC236}">
                <a16:creationId xmlns:a16="http://schemas.microsoft.com/office/drawing/2014/main" id="{AC784696-0342-B593-25A8-0A0245130096}"/>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095406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32526" y="1005384"/>
            <a:ext cx="4128422" cy="47858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846772" y="1337446"/>
            <a:ext cx="11155680" cy="41831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359852" y="1536493"/>
            <a:ext cx="10129520" cy="3785011"/>
          </a:xfrm>
          <a:prstGeom prst="rect">
            <a:avLst/>
          </a:prstGeom>
          <a:noFill/>
        </p:spPr>
        <p:txBody>
          <a:bodyPr wrap="square" rtlCol="1">
            <a:spAutoFit/>
          </a:bodyPr>
          <a:lstStyle/>
          <a:p>
            <a:pPr algn="just" rtl="1">
              <a:lnSpc>
                <a:spcPct val="150000"/>
              </a:lnSpc>
            </a:pPr>
            <a:r>
              <a:rPr lang="ar-JO" dirty="0">
                <a:latin typeface="Alexandria" pitchFamily="2" charset="-78"/>
                <a:cs typeface="Alexandria" pitchFamily="2" charset="-78"/>
              </a:rPr>
              <a:t>محتويات </a:t>
            </a:r>
            <a:r>
              <a:rPr lang="ar-SA" b="1" dirty="0">
                <a:latin typeface="Alexandria" pitchFamily="2" charset="-78"/>
                <a:cs typeface="Alexandria" pitchFamily="2" charset="-78"/>
              </a:rPr>
              <a:t>الدراسات السابقة </a:t>
            </a:r>
            <a:r>
              <a:rPr lang="ar-JO" dirty="0">
                <a:latin typeface="Alexandria" pitchFamily="2" charset="-78"/>
                <a:cs typeface="Alexandria" pitchFamily="2" charset="-78"/>
              </a:rPr>
              <a:t>:</a:t>
            </a:r>
          </a:p>
          <a:p>
            <a:pPr marL="342900" indent="-342900" algn="just" rtl="1">
              <a:lnSpc>
                <a:spcPct val="150000"/>
              </a:lnSpc>
              <a:buFontTx/>
              <a:buChar char="-"/>
            </a:pPr>
            <a:r>
              <a:rPr lang="ar-JO" dirty="0">
                <a:latin typeface="Alexandria" pitchFamily="2" charset="-78"/>
                <a:cs typeface="Alexandria" pitchFamily="2" charset="-78"/>
              </a:rPr>
              <a:t>الاسم وتاريخ الدراسة</a:t>
            </a:r>
          </a:p>
          <a:p>
            <a:pPr marL="342900" indent="-342900" algn="just" rtl="1">
              <a:lnSpc>
                <a:spcPct val="150000"/>
              </a:lnSpc>
              <a:buFontTx/>
              <a:buChar char="-"/>
            </a:pPr>
            <a:r>
              <a:rPr lang="ar-JO" dirty="0">
                <a:latin typeface="Alexandria" pitchFamily="2" charset="-78"/>
                <a:cs typeface="Alexandria" pitchFamily="2" charset="-78"/>
              </a:rPr>
              <a:t>الهدف من الدراسة</a:t>
            </a:r>
          </a:p>
          <a:p>
            <a:pPr marL="342900" indent="-342900" algn="just" rtl="1">
              <a:lnSpc>
                <a:spcPct val="150000"/>
              </a:lnSpc>
              <a:buFontTx/>
              <a:buChar char="-"/>
            </a:pPr>
            <a:r>
              <a:rPr lang="ar-JO" dirty="0">
                <a:latin typeface="Alexandria" pitchFamily="2" charset="-78"/>
                <a:cs typeface="Alexandria" pitchFamily="2" charset="-78"/>
              </a:rPr>
              <a:t>مكان الدراسة</a:t>
            </a:r>
          </a:p>
          <a:p>
            <a:pPr marL="342900" indent="-342900" algn="just" rtl="1">
              <a:lnSpc>
                <a:spcPct val="150000"/>
              </a:lnSpc>
              <a:buFontTx/>
              <a:buChar char="-"/>
            </a:pPr>
            <a:r>
              <a:rPr lang="ar-JO" dirty="0">
                <a:latin typeface="Alexandria" pitchFamily="2" charset="-78"/>
                <a:cs typeface="Alexandria" pitchFamily="2" charset="-78"/>
              </a:rPr>
              <a:t>المجتمع والعينة</a:t>
            </a:r>
          </a:p>
          <a:p>
            <a:pPr marL="342900" indent="-342900" algn="just" rtl="1">
              <a:lnSpc>
                <a:spcPct val="150000"/>
              </a:lnSpc>
              <a:buFontTx/>
              <a:buChar char="-"/>
            </a:pPr>
            <a:r>
              <a:rPr lang="ar-JO" dirty="0">
                <a:latin typeface="Alexandria" pitchFamily="2" charset="-78"/>
                <a:cs typeface="Alexandria" pitchFamily="2" charset="-78"/>
              </a:rPr>
              <a:t>المنهج المستخدم</a:t>
            </a:r>
          </a:p>
          <a:p>
            <a:pPr marL="342900" indent="-342900" algn="just" rtl="1">
              <a:lnSpc>
                <a:spcPct val="150000"/>
              </a:lnSpc>
              <a:buFontTx/>
              <a:buChar char="-"/>
            </a:pPr>
            <a:r>
              <a:rPr lang="ar-JO" dirty="0">
                <a:latin typeface="Alexandria" pitchFamily="2" charset="-78"/>
                <a:cs typeface="Alexandria" pitchFamily="2" charset="-78"/>
              </a:rPr>
              <a:t>أداة الدراسة</a:t>
            </a:r>
          </a:p>
          <a:p>
            <a:pPr marL="342900" indent="-342900" algn="just" rtl="1">
              <a:lnSpc>
                <a:spcPct val="150000"/>
              </a:lnSpc>
              <a:buFontTx/>
              <a:buChar char="-"/>
            </a:pPr>
            <a:r>
              <a:rPr lang="ar-JO" dirty="0">
                <a:latin typeface="Alexandria" pitchFamily="2" charset="-78"/>
                <a:cs typeface="Alexandria" pitchFamily="2" charset="-78"/>
              </a:rPr>
              <a:t>النتائج</a:t>
            </a:r>
          </a:p>
          <a:p>
            <a:pPr marL="342900" indent="-342900" algn="just" rtl="1">
              <a:lnSpc>
                <a:spcPct val="150000"/>
              </a:lnSpc>
              <a:buFontTx/>
              <a:buChar char="-"/>
            </a:pPr>
            <a:r>
              <a:rPr lang="ar-JO" dirty="0">
                <a:latin typeface="Alexandria" pitchFamily="2" charset="-78"/>
                <a:cs typeface="Alexandria" pitchFamily="2" charset="-78"/>
              </a:rPr>
              <a:t>التوصيات</a:t>
            </a:r>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4A57C803-74B7-D300-2ADC-811445520F8C}"/>
              </a:ext>
            </a:extLst>
          </p:cNvPr>
          <p:cNvSpPr txBox="1"/>
          <p:nvPr/>
        </p:nvSpPr>
        <p:spPr>
          <a:xfrm>
            <a:off x="4817488" y="63605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
        <p:nvSpPr>
          <p:cNvPr id="3" name="Rectangle 2">
            <a:extLst>
              <a:ext uri="{FF2B5EF4-FFF2-40B4-BE49-F238E27FC236}">
                <a16:creationId xmlns:a16="http://schemas.microsoft.com/office/drawing/2014/main" id="{7777F307-9474-34C7-1AC6-B1F60A4E670A}"/>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6790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189548" y="881062"/>
            <a:ext cx="4128422" cy="516413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647700" y="1090765"/>
            <a:ext cx="11354752" cy="467647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099189" y="1300468"/>
            <a:ext cx="10451773" cy="4257063"/>
          </a:xfrm>
          <a:prstGeom prst="rect">
            <a:avLst/>
          </a:prstGeom>
          <a:noFill/>
        </p:spPr>
        <p:txBody>
          <a:bodyPr wrap="square" rtlCol="1">
            <a:spAutoFit/>
          </a:bodyPr>
          <a:lstStyle/>
          <a:p>
            <a:pPr algn="r" rtl="1">
              <a:lnSpc>
                <a:spcPct val="150000"/>
              </a:lnSpc>
            </a:pPr>
            <a:r>
              <a:rPr lang="ar-JO" sz="1400" b="1" dirty="0">
                <a:latin typeface="Alexandria" pitchFamily="2" charset="-78"/>
                <a:cs typeface="Alexandria" pitchFamily="2" charset="-78"/>
              </a:rPr>
              <a:t>طريقة كتابة الدراسات السابقة في البحث العلمي؟</a:t>
            </a:r>
            <a:endParaRPr lang="ar-JO" sz="1400" dirty="0">
              <a:latin typeface="Alexandria" pitchFamily="2" charset="-78"/>
              <a:cs typeface="Alexandria" pitchFamily="2" charset="-78"/>
            </a:endParaRPr>
          </a:p>
          <a:p>
            <a:pPr algn="r" rtl="1">
              <a:lnSpc>
                <a:spcPct val="150000"/>
              </a:lnSpc>
            </a:pPr>
            <a:r>
              <a:rPr lang="ar-JO" sz="1400" dirty="0">
                <a:latin typeface="Alexandria" pitchFamily="2" charset="-78"/>
                <a:cs typeface="Alexandria" pitchFamily="2" charset="-78"/>
              </a:rPr>
              <a:t>هناك أكثر من طريقة لكتابة الدراسات السابقة في البحث العلمي، ومن أكثرها شيوًعا ما يلي:</a:t>
            </a:r>
          </a:p>
          <a:p>
            <a:pPr algn="r" rtl="1">
              <a:lnSpc>
                <a:spcPct val="150000"/>
              </a:lnSpc>
            </a:pPr>
            <a:r>
              <a:rPr lang="ar-JO" sz="1400" b="1" u="sng" dirty="0">
                <a:latin typeface="Alexandria" pitchFamily="2" charset="-78"/>
                <a:cs typeface="Alexandria" pitchFamily="2" charset="-78"/>
              </a:rPr>
              <a:t>طريقة كتابة الدراسات السابقة في البحث العلمي وفقًا للتسلسل التاريخي:</a:t>
            </a:r>
            <a:r>
              <a:rPr lang="ar-JO" sz="1400" dirty="0">
                <a:latin typeface="Alexandria" pitchFamily="2" charset="-78"/>
                <a:cs typeface="Alexandria" pitchFamily="2" charset="-78"/>
              </a:rPr>
              <a:t> ووفقًا لهذه الطريقة يقوم الباحث بترتيب الكتب والمراجع حسب تواريخ إصدارها من الأقدم للأحدث، مع توضيح طبيعة المتغيرات التي حدثت مؤخرًا.</a:t>
            </a:r>
          </a:p>
          <a:p>
            <a:pPr algn="r" rtl="1">
              <a:lnSpc>
                <a:spcPct val="150000"/>
              </a:lnSpc>
            </a:pPr>
            <a:r>
              <a:rPr lang="ar-JO" sz="1400" b="1" u="sng" dirty="0">
                <a:latin typeface="Alexandria" pitchFamily="2" charset="-78"/>
                <a:cs typeface="Alexandria" pitchFamily="2" charset="-78"/>
              </a:rPr>
              <a:t>طريقة كتابة الدراسات السابقة في البحث العلمي وفقًا للموضوعات: </a:t>
            </a:r>
            <a:r>
              <a:rPr lang="ar-JO" sz="1400" dirty="0">
                <a:latin typeface="Alexandria" pitchFamily="2" charset="-78"/>
                <a:cs typeface="Alexandria" pitchFamily="2" charset="-78"/>
              </a:rPr>
              <a:t>ومن خلال هذه الطريقة يحدد الباحث موضوعات الدراسات السابقة على حسب الأهمية في البحث؛ وبعد ذلك يقوم بعملية التلخيص.</a:t>
            </a:r>
          </a:p>
          <a:p>
            <a:pPr algn="r" rtl="1">
              <a:lnSpc>
                <a:spcPct val="150000"/>
              </a:lnSpc>
            </a:pPr>
            <a:r>
              <a:rPr lang="ar-JO" sz="1400" b="1" u="sng" dirty="0">
                <a:latin typeface="Alexandria" pitchFamily="2" charset="-78"/>
                <a:cs typeface="Alexandria" pitchFamily="2" charset="-78"/>
              </a:rPr>
              <a:t>طريقة كتابة الدراسات السابقة في البحث العلمي من خلال المقارنة بين المتشابهات والاختلافات: </a:t>
            </a:r>
            <a:r>
              <a:rPr lang="ar-JO" sz="1400" dirty="0">
                <a:latin typeface="Alexandria" pitchFamily="2" charset="-78"/>
                <a:cs typeface="Alexandria" pitchFamily="2" charset="-78"/>
              </a:rPr>
              <a:t>وفي ذلك يعمد الباحث لتوضيح ما يتشابه من الدراسات السابقة مع بحثه العلمي، وكذا تبيان الاختلافات.</a:t>
            </a:r>
          </a:p>
          <a:p>
            <a:pPr algn="r" rtl="1">
              <a:lnSpc>
                <a:spcPct val="150000"/>
              </a:lnSpc>
            </a:pPr>
            <a:r>
              <a:rPr lang="ar-JO" sz="1400" b="1" u="sng" dirty="0">
                <a:latin typeface="Alexandria" pitchFamily="2" charset="-78"/>
                <a:cs typeface="Alexandria" pitchFamily="2" charset="-78"/>
              </a:rPr>
              <a:t>طريقة كتابة الدراسات السابقة في البحث العلمي وفقًا للعناوين: </a:t>
            </a:r>
            <a:r>
              <a:rPr lang="ar-JO" sz="1400" dirty="0">
                <a:latin typeface="Alexandria" pitchFamily="2" charset="-78"/>
                <a:cs typeface="Alexandria" pitchFamily="2" charset="-78"/>
              </a:rPr>
              <a:t>حيث يقوم الباحث بكتابة عنوان المُؤلَّف الدراسي، وبعد ذلك يقوم بتلخيصه، وتدوين النتائج التي تم التَّوصُّل لها، وهي من أكثر الطرق استخدامًا.</a:t>
            </a:r>
          </a:p>
          <a:p>
            <a:pPr algn="r" rtl="1">
              <a:lnSpc>
                <a:spcPct val="150000"/>
              </a:lnSpc>
            </a:pPr>
            <a:r>
              <a:rPr lang="ar-JO" sz="1400" b="1" u="sng" dirty="0">
                <a:latin typeface="Alexandria" pitchFamily="2" charset="-78"/>
                <a:cs typeface="Alexandria" pitchFamily="2" charset="-78"/>
              </a:rPr>
              <a:t>طريقة كتابة الدراسات السابقة في البحث العلمي وفقًا لمنهج البحث العلمي: </a:t>
            </a:r>
            <a:r>
              <a:rPr lang="ar-JO" sz="1400" dirty="0">
                <a:latin typeface="Alexandria" pitchFamily="2" charset="-78"/>
                <a:cs typeface="Alexandria" pitchFamily="2" charset="-78"/>
              </a:rPr>
              <a:t>تختلف المناهج العلمية المستخدمة من دراسة لأخرى، ومن أبرزها المنهج الاستنباطي، والمنهج الوصفي، والمنهج الاستقرائي، والمنهج الكمي... إلخ، ويُمكن أن يقوم الباحث بكتابة الدراسات السابقة من خلال تصنيفها حسب المنهج.</a:t>
            </a:r>
          </a:p>
        </p:txBody>
      </p:sp>
      <p:sp>
        <p:nvSpPr>
          <p:cNvPr id="5" name="TextBox 4">
            <a:extLst>
              <a:ext uri="{FF2B5EF4-FFF2-40B4-BE49-F238E27FC236}">
                <a16:creationId xmlns:a16="http://schemas.microsoft.com/office/drawing/2014/main" id="{73BC2B51-8C5D-3D5E-CD03-99FE5C333002}"/>
              </a:ext>
            </a:extLst>
          </p:cNvPr>
          <p:cNvSpPr txBox="1"/>
          <p:nvPr/>
        </p:nvSpPr>
        <p:spPr>
          <a:xfrm>
            <a:off x="4817488" y="431916"/>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
        <p:nvSpPr>
          <p:cNvPr id="3" name="Rectangle 2">
            <a:extLst>
              <a:ext uri="{FF2B5EF4-FFF2-40B4-BE49-F238E27FC236}">
                <a16:creationId xmlns:a16="http://schemas.microsoft.com/office/drawing/2014/main" id="{16A002DE-1B5B-0ED5-7FBF-7915232218F8}"/>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244210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43862" y="1122680"/>
            <a:ext cx="4128422" cy="46126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681985" y="1416318"/>
            <a:ext cx="11354752" cy="40253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039924" y="1594041"/>
            <a:ext cx="10885477" cy="3374642"/>
          </a:xfrm>
          <a:prstGeom prst="rect">
            <a:avLst/>
          </a:prstGeom>
          <a:noFill/>
        </p:spPr>
        <p:txBody>
          <a:bodyPr wrap="square" rtlCol="1">
            <a:spAutoFit/>
          </a:bodyPr>
          <a:lstStyle/>
          <a:p>
            <a:pPr marL="514350" indent="-514350" algn="r" rtl="1">
              <a:lnSpc>
                <a:spcPct val="150000"/>
              </a:lnSpc>
              <a:buFont typeface="+mj-lt"/>
              <a:buAutoNum type="romanUcPeriod"/>
            </a:pPr>
            <a:r>
              <a:rPr lang="ar-SA" sz="1600" dirty="0">
                <a:latin typeface="Alexandria" pitchFamily="2" charset="-78"/>
                <a:cs typeface="Alexandria" pitchFamily="2" charset="-78"/>
              </a:rPr>
              <a:t>استعراض المعلومات الأساسية: يرتبط هذا المحور بالمحور الذي يليه، إلا أن هذا المحور يركز بشكل أساسي على بعض المعلومات مثل: العنوان وتاريخ الصدور والهدف والعينة والأدوات والمنهج، وكذلك يفصل هذا المحور كافة الدراسات السابقة كل دراسة على حدة</a:t>
            </a:r>
            <a:r>
              <a:rPr lang="en-US" sz="1600" dirty="0">
                <a:latin typeface="Alexandria" pitchFamily="2" charset="-78"/>
                <a:cs typeface="Alexandria" pitchFamily="2" charset="-78"/>
              </a:rPr>
              <a:t>.</a:t>
            </a:r>
          </a:p>
          <a:p>
            <a:pPr marL="514350" indent="-514350" algn="r" rtl="1">
              <a:lnSpc>
                <a:spcPct val="150000"/>
              </a:lnSpc>
              <a:buFont typeface="+mj-lt"/>
              <a:buAutoNum type="romanUcPeriod"/>
            </a:pPr>
            <a:r>
              <a:rPr lang="ar-SA" sz="1600" dirty="0">
                <a:latin typeface="Alexandria" pitchFamily="2" charset="-78"/>
                <a:cs typeface="Alexandria" pitchFamily="2" charset="-78"/>
              </a:rPr>
              <a:t>الاتفاق والاختلاف بين الدراسات السابقة: في هذا المحور يقوم الباحث بعملية كتابة كافة الفروقات والالتقاءات بين الدراسات السابقة، كما وعلى الباحث أن يقوم بعملية تبيان أسباب الاختلاف والالتقاء بين الدراسات السابقة جميعاً</a:t>
            </a:r>
            <a:r>
              <a:rPr lang="en-US" sz="1600" dirty="0">
                <a:latin typeface="Alexandria" pitchFamily="2" charset="-78"/>
                <a:cs typeface="Alexandria" pitchFamily="2" charset="-78"/>
              </a:rPr>
              <a:t>. </a:t>
            </a:r>
          </a:p>
          <a:p>
            <a:pPr marL="514350" indent="-514350" algn="r" rtl="1">
              <a:lnSpc>
                <a:spcPct val="150000"/>
              </a:lnSpc>
              <a:buFont typeface="+mj-lt"/>
              <a:buAutoNum type="romanUcPeriod"/>
            </a:pPr>
            <a:r>
              <a:rPr lang="ar-SA" sz="1600" dirty="0">
                <a:latin typeface="Alexandria" pitchFamily="2" charset="-78"/>
                <a:cs typeface="Alexandria" pitchFamily="2" charset="-78"/>
              </a:rPr>
              <a:t>الفجوة العلمية للبحث الحالي: في هذا المحور يقوم الباحث بكتابة وتفسير العلاقة بين الدراسات السابقة بعضها مع بعض، و كذلك تفسير العلاقة بين تلك الدراسات والبحث الحالي</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هذه هي المحاور الثلاثة الرئيسية التي تشملها عملية التعليق على الدراسات السابقة. تم تفصيلها في الصور السابقة، وفي النموذج التالي ستجد الصور متتابعة كتقرير متكامل عن عملية التعقيب على مضمون الدراسات السابقة</a:t>
            </a:r>
          </a:p>
        </p:txBody>
      </p:sp>
      <p:sp>
        <p:nvSpPr>
          <p:cNvPr id="5" name="TextBox 4">
            <a:extLst>
              <a:ext uri="{FF2B5EF4-FFF2-40B4-BE49-F238E27FC236}">
                <a16:creationId xmlns:a16="http://schemas.microsoft.com/office/drawing/2014/main" id="{CBF12E2F-E3F8-5AA5-27B7-B4A82FC52F20}"/>
              </a:ext>
            </a:extLst>
          </p:cNvPr>
          <p:cNvSpPr txBox="1"/>
          <p:nvPr/>
        </p:nvSpPr>
        <p:spPr>
          <a:xfrm>
            <a:off x="3831038" y="457721"/>
            <a:ext cx="4529923" cy="485598"/>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ما يميز الدراسة عن الدراسات السابقة</a:t>
            </a:r>
          </a:p>
        </p:txBody>
      </p:sp>
      <p:sp>
        <p:nvSpPr>
          <p:cNvPr id="3" name="Rectangle 2">
            <a:extLst>
              <a:ext uri="{FF2B5EF4-FFF2-40B4-BE49-F238E27FC236}">
                <a16:creationId xmlns:a16="http://schemas.microsoft.com/office/drawing/2014/main" id="{B9403525-9A30-1CFB-5453-8259DEBA6AD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394573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04546" y="861828"/>
            <a:ext cx="4128422" cy="55788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319089" y="1102754"/>
            <a:ext cx="11668365" cy="50496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518160" y="1201610"/>
            <a:ext cx="11354751" cy="4851969"/>
          </a:xfrm>
          <a:prstGeom prst="rect">
            <a:avLst/>
          </a:prstGeom>
          <a:noFill/>
        </p:spPr>
        <p:txBody>
          <a:bodyPr wrap="square" rtlCol="1">
            <a:spAutoFit/>
          </a:bodyPr>
          <a:lstStyle/>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إن التعقيب على الدراسات السابقة سؤال يراود الكثير من الباحثين، إلا أنه يتطلب خبرة وثقافة عالية من الباحث، فيما يلي سنوضح كيف يتم التعليق على الدراسات السابقة:</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1- نقد محتوى الدراسات السابقة: وهنا يتم نقد محتوى الدراسات السابقة عندما تفقد الدراسة أي خاصة من خصائصها الفنية، أن عندما تكون الدراسة ناقصة ولا تشمل جميع جوانب البحث.</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2- نقد منهجية الدراسات السابقة: وهنا يتم نقد الدراسة السابقة تبعا للمنهج العلمي التي تم استخدامه ضمنها، ومن المهم ذكره أن النقد لا يكون بشكل سلبي دائما، فهناك نقد إيجابي ونقد سلبي، في هذه الحالة يقوم الباحث بتوضيح فيما إذا كان المنهج العلمي المستخدم ملائم للبحث أو غير ملائم له.</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3- نقد عينة الدراسة: وهنا تتم عملية النقد لعينة الدراسة أو عينة المجتمع الذي يجري البحث عليها، فهناك من الباحثين من يقوم باختيار عينة دراسة صغيرة مقارنة بالمجتمع الذي يدرسه، أو اختيار عينة دراسة غير ملائمة للبحث أو غير مناسبة له.</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4- نقد النتائج: يتم نقد النتائج عندما يلاحظ الباحث أنها تختلف عن توقعاته ولا تناسبها، ويعود ذلك لأسباب عديدة وأبرزها خطأ الباحث في اختيار المنهج العلمي، أو خطأ الباحث في تحليل المعلومات والبيانات ووضع الاستنتاجات، لذلك من المفضل أن يقوم الباحث بعملية المقارنة ما بين نتائجه ونتائج الدراسات السالقة.</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5- نقد المصداقية: وهنا يتم نقد الدراسات السابقة من جانب تحقيقها  وثباتها لجميع شروط البحث المتعددة.</a:t>
            </a:r>
            <a:endParaRPr lang="en-US" dirty="0">
              <a:effectLst/>
              <a:latin typeface="Alexandria" pitchFamily="2" charset="-78"/>
              <a:cs typeface="Alexandria" pitchFamily="2" charset="-78"/>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429000" y="417329"/>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كيف يتم التعليق على الدراسات السابقة؟</a:t>
            </a:r>
            <a:endParaRPr lang="en-US" sz="2000" dirty="0">
              <a:effectLst/>
            </a:endParaRPr>
          </a:p>
        </p:txBody>
      </p:sp>
      <p:sp>
        <p:nvSpPr>
          <p:cNvPr id="3" name="Rectangle 2">
            <a:extLst>
              <a:ext uri="{FF2B5EF4-FFF2-40B4-BE49-F238E27FC236}">
                <a16:creationId xmlns:a16="http://schemas.microsoft.com/office/drawing/2014/main" id="{B0FEE182-A4E7-D606-6A06-7ECBA18B643D}"/>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25596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76337"/>
            <a:ext cx="4128422" cy="45053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457761"/>
            <a:ext cx="11354752" cy="39424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910079" y="1538738"/>
            <a:ext cx="9553735" cy="3780522"/>
          </a:xfrm>
          <a:prstGeom prst="rect">
            <a:avLst/>
          </a:prstGeom>
          <a:noFill/>
        </p:spPr>
        <p:txBody>
          <a:bodyPr wrap="square" rtlCol="1">
            <a:spAutoFit/>
          </a:bodyPr>
          <a:lstStyle/>
          <a:p>
            <a:pPr algn="r" rtl="1">
              <a:lnSpc>
                <a:spcPct val="150000"/>
              </a:lnSpc>
            </a:pPr>
            <a:r>
              <a:rPr lang="ar-JO" sz="1600" b="1" dirty="0">
                <a:latin typeface="Alexandria" pitchFamily="2" charset="-78"/>
                <a:cs typeface="Alexandria" pitchFamily="2" charset="-78"/>
              </a:rPr>
              <a:t>منهجية البحث العلمي تعني:</a:t>
            </a:r>
            <a:r>
              <a:rPr lang="ar-JO" sz="1600" dirty="0">
                <a:latin typeface="Alexandria" pitchFamily="2" charset="-78"/>
                <a:cs typeface="Alexandria" pitchFamily="2" charset="-78"/>
              </a:rPr>
              <a:t> مجموعة من الخطوات المنظمة التي يتم من خلالها دراسة موضوع محدد، والوصول لنتائج ذات قيمة تساهم في حل المشكلة؛ من خلال مجموعة من المقترحات والتوصيات التي يدونها الباحث. ومن </a:t>
            </a:r>
            <a:r>
              <a:rPr lang="ar-JO" sz="1600" b="1" dirty="0">
                <a:latin typeface="Alexandria" pitchFamily="2" charset="-78"/>
                <a:cs typeface="Alexandria" pitchFamily="2" charset="-78"/>
              </a:rPr>
              <a:t>أنواع مناهج البحث العلمي:</a:t>
            </a:r>
            <a:endParaRPr lang="ar-JO"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الوصفي.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التاريخي (الاستردادي).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التجريبي.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التحليلي.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الفلسفي.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الاستقرائي.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الاستنباطي</a:t>
            </a: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منهجية الدراسة</a:t>
            </a:r>
          </a:p>
        </p:txBody>
      </p:sp>
      <p:sp>
        <p:nvSpPr>
          <p:cNvPr id="3" name="Rectangle 2">
            <a:extLst>
              <a:ext uri="{FF2B5EF4-FFF2-40B4-BE49-F238E27FC236}">
                <a16:creationId xmlns:a16="http://schemas.microsoft.com/office/drawing/2014/main" id="{E1FD77EB-9413-436A-D462-0BF4C00A9BD4}"/>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508552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21633" y="1155291"/>
            <a:ext cx="4128422" cy="46867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409189"/>
            <a:ext cx="11354752" cy="41044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890748" y="1409189"/>
            <a:ext cx="11029627" cy="4482637"/>
          </a:xfrm>
          <a:prstGeom prst="rect">
            <a:avLst/>
          </a:prstGeom>
          <a:noFill/>
        </p:spPr>
        <p:txBody>
          <a:bodyPr wrap="square" rtlCol="1">
            <a:spAutoFit/>
          </a:bodyPr>
          <a:lstStyle/>
          <a:p>
            <a:pPr algn="r" rtl="1">
              <a:lnSpc>
                <a:spcPct val="150000"/>
              </a:lnSpc>
            </a:pPr>
            <a:r>
              <a:rPr lang="ar-JO" sz="1600" dirty="0">
                <a:latin typeface="Alexandria" pitchFamily="2" charset="-78"/>
                <a:cs typeface="Alexandria" pitchFamily="2" charset="-78"/>
              </a:rPr>
              <a:t>يشير مجتمع الدراسة في البحث العلمي إلى مجموعة كبيرة ومحددة من الأفراد أو العناصر التي تمتلك صفة مشتركة واحدة أو أكثر، وتحدد هذه الصفة بواسطة معايير أخذ العينة التي وضعها الباحث. ويمثل مجتمع الدراسة التركيز الرئيسي للبحث العلمي، بحيث يسعى الباحث للحصول على المعرفة أو المعلومات. وبناءً على ذلك يجب على الباحث تحديد مجتمع الدراسة في بداية البحث.</a:t>
            </a:r>
          </a:p>
          <a:p>
            <a:pPr algn="r" rtl="1">
              <a:lnSpc>
                <a:spcPct val="150000"/>
              </a:lnSpc>
            </a:pPr>
            <a:r>
              <a:rPr lang="ar-JO" sz="1600" dirty="0">
                <a:latin typeface="Alexandria" pitchFamily="2" charset="-78"/>
                <a:cs typeface="Alexandria" pitchFamily="2" charset="-78"/>
              </a:rPr>
              <a:t> ومن الجدير بالذكر بأن مجتمع الدراسة لا ينحصر على الأفراد فحسب، على سبيل المثال قد يتكون من أفراد، أو حيوانات، أو أعمال تجارية، أو مباني، أو سيارات، أو أشياء، أو حتى أحداث،  كما أن الباحث يحتاج الى الحصول على معلومات دقيقة حول مثل هذه الأمور لاستخلاص الاستنتاجات الصحيحة.</a:t>
            </a:r>
          </a:p>
          <a:p>
            <a:pPr algn="r" rtl="1">
              <a:lnSpc>
                <a:spcPct val="150000"/>
              </a:lnSpc>
            </a:pPr>
            <a:r>
              <a:rPr lang="ar-JO" sz="1600" dirty="0">
                <a:latin typeface="Alexandria" pitchFamily="2" charset="-78"/>
                <a:cs typeface="Alexandria" pitchFamily="2" charset="-78"/>
              </a:rPr>
              <a:t>ونظرًا إلى الحجم الكبير لمجتمع الدراسة، فقد لا يتمكن الباحث في العديد من الأحيان من اختبار أو جمع المعلومات اللازمة من كل فرد، وذلك بسبب التكلفة العالية والوقت الطويل المستغرق في تنفيذ ذلك. لذا يتم أخذ مجموعة فرعية من المجتمع و تسمى عينة الدراسة، بحيث يقوم الباحث بأخذ الملاحظات وتعميم النتائج على المجتمع الذي أُخذت منه هذه العينة.</a:t>
            </a:r>
            <a:br>
              <a:rPr lang="ar-JO" sz="1600" dirty="0">
                <a:latin typeface="Alexandria" pitchFamily="2" charset="-78"/>
                <a:cs typeface="Alexandria" pitchFamily="2" charset="-78"/>
              </a:rPr>
            </a:br>
            <a:endParaRPr lang="ar-SA"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مجتمع الدراسة</a:t>
            </a:r>
          </a:p>
        </p:txBody>
      </p:sp>
      <p:sp>
        <p:nvSpPr>
          <p:cNvPr id="3" name="Rectangle 2">
            <a:extLst>
              <a:ext uri="{FF2B5EF4-FFF2-40B4-BE49-F238E27FC236}">
                <a16:creationId xmlns:a16="http://schemas.microsoft.com/office/drawing/2014/main" id="{C7B771EB-F92D-2FFB-F461-5C3F7EC71574}"/>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444392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42747" y="1056641"/>
            <a:ext cx="4128422" cy="42164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5" y="1383981"/>
            <a:ext cx="11354752" cy="356616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961870" y="1687834"/>
            <a:ext cx="10887383" cy="2954014"/>
          </a:xfrm>
          <a:prstGeom prst="rect">
            <a:avLst/>
          </a:prstGeom>
          <a:noFill/>
        </p:spPr>
        <p:txBody>
          <a:bodyPr wrap="square" rtlCol="1">
            <a:spAutoFit/>
          </a:bodyPr>
          <a:lstStyle/>
          <a:p>
            <a:pPr algn="r" rtl="1">
              <a:lnSpc>
                <a:spcPct val="150000"/>
              </a:lnSpc>
            </a:pPr>
            <a:r>
              <a:rPr lang="ar-JO" sz="1800" b="1" dirty="0">
                <a:latin typeface="Alexandria" pitchFamily="2" charset="-78"/>
                <a:cs typeface="Alexandria" pitchFamily="2" charset="-78"/>
              </a:rPr>
              <a:t>العينة </a:t>
            </a:r>
            <a:r>
              <a:rPr lang="ar-JO" sz="1800" dirty="0">
                <a:latin typeface="Alexandria" pitchFamily="2" charset="-78"/>
                <a:cs typeface="Alexandria" pitchFamily="2" charset="-78"/>
              </a:rPr>
              <a:t>هي مجموعة فرعية مأخوذة من مجتمع الدراسة، وقد نشأ هذا المفهوم بسبب عدم قدرة الباحث على اختبار جميع الأفراد في مجتمع معين. يجب أن تكون العينة المختارة ممثلة لمجتمع الدراسة الذي أخذت منه في جميع الخصائص، كما ويجب أن يكون حجمها مناسباً لضمان القدرة على القيام بعمليات التحليل الإحصائي.</a:t>
            </a:r>
          </a:p>
          <a:p>
            <a:pPr algn="r" rtl="1">
              <a:lnSpc>
                <a:spcPct val="150000"/>
              </a:lnSpc>
            </a:pPr>
            <a:r>
              <a:rPr lang="ar-JO" sz="1800" dirty="0">
                <a:latin typeface="Alexandria" pitchFamily="2" charset="-78"/>
                <a:cs typeface="Alexandria" pitchFamily="2" charset="-78"/>
              </a:rPr>
              <a:t> وتتمثل الوظيفة الرئيسية لعينة الدراسة في السماح للباحثين بإجراء الدراسة على الأفراد من المجتمع، بحيث يمكن استخدام نتائج دراستهم لاستخلاص الاستنتاجات وتطبيقها على مجتمع الدراسة، وكلما كانت جودة العينة المأخوذة أفضل، كلما كان مستوى الدقة في النتائج والملاحظات المستخلصة منها أكبر</a:t>
            </a:r>
            <a:endParaRPr lang="ar-SA"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العلاقة بين مجتمع الدراسة وعينة الدراسة </a:t>
            </a:r>
          </a:p>
        </p:txBody>
      </p:sp>
      <p:sp>
        <p:nvSpPr>
          <p:cNvPr id="3" name="Rectangle 2">
            <a:extLst>
              <a:ext uri="{FF2B5EF4-FFF2-40B4-BE49-F238E27FC236}">
                <a16:creationId xmlns:a16="http://schemas.microsoft.com/office/drawing/2014/main" id="{B5F4391E-6DFB-EEDB-B3B3-810BA39AB7E8}"/>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641602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85467" y="1270000"/>
            <a:ext cx="4128422" cy="39217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580574"/>
            <a:ext cx="11354752" cy="320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090535" y="1911516"/>
            <a:ext cx="10630053" cy="2538515"/>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وبعد ذلك يجب على الباحث أن يقوم بتحديد أداة البحث والتي تُعبر عن الوسيلة التي يجمع بها الباحث مادته العلمية. </a:t>
            </a:r>
            <a:endParaRPr lang="ar-JO"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تتعدد أدوات الدراسة التي يتم استخدامها في الأبحاث العلمية، ولكن الأكثر شيوعا في الاستخدام هي: المقابلات، والاستبانات، والملاحظات، والاختبارات. ويتم الاعتماد على عدد من الأسس العلمية في اختيار هذه الأدوات؛ للوصول في النهاية إلى النتائج المطلوبة ومن ثمّ تحقيق أهداف الدراسة.  </a:t>
            </a:r>
          </a:p>
          <a:p>
            <a:pPr algn="just" rtl="1">
              <a:lnSpc>
                <a:spcPct val="150000"/>
              </a:lnSpc>
            </a:pPr>
            <a:r>
              <a:rPr lang="ar-JO" dirty="0">
                <a:latin typeface="Alexandria" pitchFamily="2" charset="-78"/>
                <a:cs typeface="Alexandria" pitchFamily="2" charset="-78"/>
              </a:rPr>
              <a:t>وتستخدم أدوات الدراسة إما منفردة أو مجتمعة، وفقا لما تتطلبه طبيعة الدراسة وأهدافها.</a:t>
            </a: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أداة الدراسة</a:t>
            </a:r>
          </a:p>
        </p:txBody>
      </p:sp>
      <p:sp>
        <p:nvSpPr>
          <p:cNvPr id="3" name="Rectangle 2">
            <a:extLst>
              <a:ext uri="{FF2B5EF4-FFF2-40B4-BE49-F238E27FC236}">
                <a16:creationId xmlns:a16="http://schemas.microsoft.com/office/drawing/2014/main" id="{3FF91D67-A299-EA9D-BF86-C09607E95C7F}"/>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674624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11263" y="1336038"/>
            <a:ext cx="4128422" cy="418592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625985" y="1694497"/>
            <a:ext cx="11354752" cy="34690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aphicFrame>
        <p:nvGraphicFramePr>
          <p:cNvPr id="3" name="رسم تخطيطي 3"/>
          <p:cNvGraphicFramePr/>
          <p:nvPr>
            <p:extLst>
              <p:ext uri="{D42A27DB-BD31-4B8C-83A1-F6EECF244321}">
                <p14:modId xmlns:p14="http://schemas.microsoft.com/office/powerpoint/2010/main" val="3808996642"/>
              </p:ext>
            </p:extLst>
          </p:nvPr>
        </p:nvGraphicFramePr>
        <p:xfrm>
          <a:off x="5745605" y="1730056"/>
          <a:ext cx="5820410" cy="33978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9" name="مجموعة 8"/>
          <p:cNvGrpSpPr/>
          <p:nvPr/>
        </p:nvGrpSpPr>
        <p:grpSpPr>
          <a:xfrm>
            <a:off x="1274647" y="2387601"/>
            <a:ext cx="3705024" cy="1561030"/>
            <a:chOff x="4030207" y="793432"/>
            <a:chExt cx="3522133" cy="481541"/>
          </a:xfrm>
        </p:grpSpPr>
        <p:sp>
          <p:nvSpPr>
            <p:cNvPr id="10" name="مستطيل مستدير الزوايا 9"/>
            <p:cNvSpPr/>
            <p:nvPr/>
          </p:nvSpPr>
          <p:spPr>
            <a:xfrm>
              <a:off x="4030207" y="793432"/>
              <a:ext cx="3522133" cy="481541"/>
            </a:xfrm>
            <a:prstGeom prst="roundRect">
              <a:avLst/>
            </a:prstGeom>
            <a:ln>
              <a:solidFill>
                <a:srgbClr val="00B0F0"/>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5" name="مربع نص 10"/>
            <p:cNvSpPr txBox="1"/>
            <p:nvPr/>
          </p:nvSpPr>
          <p:spPr>
            <a:xfrm>
              <a:off x="4053713" y="816939"/>
              <a:ext cx="3475119" cy="434527"/>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rtl="1">
                <a:lnSpc>
                  <a:spcPct val="150000"/>
                </a:lnSpc>
                <a:spcBef>
                  <a:spcPct val="0"/>
                </a:spcBef>
                <a:spcAft>
                  <a:spcPct val="35000"/>
                </a:spcAft>
              </a:pPr>
              <a:r>
                <a:rPr lang="ar-JO" sz="2800" b="0" i="0" kern="1200" dirty="0">
                  <a:solidFill>
                    <a:srgbClr val="00B0F0"/>
                  </a:solidFill>
                  <a:latin typeface="Alexandria" pitchFamily="2" charset="-78"/>
                  <a:cs typeface="Alexandria" pitchFamily="2" charset="-78"/>
                </a:rPr>
                <a:t>أسس اختيار وتصميم أداة الدراسة</a:t>
              </a:r>
              <a:endParaRPr lang="ar-SA" sz="2800" kern="1200" dirty="0">
                <a:solidFill>
                  <a:srgbClr val="00B0F0"/>
                </a:solidFill>
                <a:latin typeface="Alexandria" pitchFamily="2" charset="-78"/>
                <a:cs typeface="Alexandria" pitchFamily="2" charset="-78"/>
              </a:endParaRPr>
            </a:p>
          </p:txBody>
        </p:sp>
      </p:grpSp>
      <p:sp>
        <p:nvSpPr>
          <p:cNvPr id="6" name="Rectangle 5">
            <a:extLst>
              <a:ext uri="{FF2B5EF4-FFF2-40B4-BE49-F238E27FC236}">
                <a16:creationId xmlns:a16="http://schemas.microsoft.com/office/drawing/2014/main" id="{638F3BAD-BD6D-7990-CBA5-A3BD82E0E8A9}"/>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70227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02587" y="1442719"/>
            <a:ext cx="4128422" cy="39725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806905"/>
            <a:ext cx="11354752" cy="32441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4844747" y="859028"/>
            <a:ext cx="3093997"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مصادر جمع المعلومات </a:t>
            </a:r>
          </a:p>
        </p:txBody>
      </p:sp>
      <p:sp>
        <p:nvSpPr>
          <p:cNvPr id="9" name="مربع نص 8"/>
          <p:cNvSpPr txBox="1"/>
          <p:nvPr/>
        </p:nvSpPr>
        <p:spPr>
          <a:xfrm>
            <a:off x="1076960" y="2159742"/>
            <a:ext cx="10629573" cy="2538515"/>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ولتحقيق اهداف الدراسة، يتم اللجوء لمصدرين أساسيين للمعلومات وهما:</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المصادر ثانوية: مراجعة الأدب التربوي، والدراسات والأبحاث والكتب ذات العلاقة بمتغيرات الدراسة.</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المصادر أولية: سيتم جمع البيانات الأولية من خلال </a:t>
            </a:r>
            <a:r>
              <a:rPr lang="ar-SA" dirty="0" err="1">
                <a:latin typeface="Alexandria" pitchFamily="2" charset="-78"/>
                <a:cs typeface="Alexandria" pitchFamily="2" charset="-78"/>
              </a:rPr>
              <a:t>استبانه</a:t>
            </a:r>
            <a:r>
              <a:rPr lang="ar-SA" dirty="0">
                <a:latin typeface="Alexandria" pitchFamily="2" charset="-78"/>
                <a:cs typeface="Alexandria" pitchFamily="2" charset="-78"/>
              </a:rPr>
              <a:t> يتم توزيعها على الموظفين للإجابة على أسئلة الدراسة ومن ثم تفريغها وتحليلها باستخدام برنامج </a:t>
            </a:r>
            <a:r>
              <a:rPr lang="en-US" dirty="0">
                <a:latin typeface="Alexandria" pitchFamily="2" charset="-78"/>
                <a:cs typeface="Alexandria" pitchFamily="2" charset="-78"/>
              </a:rPr>
              <a:t>SPSS</a:t>
            </a:r>
            <a:r>
              <a:rPr lang="ar-SA" dirty="0">
                <a:latin typeface="Alexandria" pitchFamily="2" charset="-78"/>
                <a:cs typeface="Alexandria" pitchFamily="2" charset="-78"/>
              </a:rPr>
              <a:t> الإحصائي واستخدام الاختبارات الإحصائية المناسبة للوصول لدلالات ذات قيمة ومؤشرات تدعم الدراسة، او قد يتم جمع البيانات من خلال أد</a:t>
            </a:r>
            <a:r>
              <a:rPr lang="ar-JO" dirty="0">
                <a:latin typeface="Alexandria" pitchFamily="2" charset="-78"/>
                <a:cs typeface="Alexandria" pitchFamily="2" charset="-78"/>
              </a:rPr>
              <a:t>وات أخرى</a:t>
            </a:r>
            <a:r>
              <a:rPr lang="ar-SA" dirty="0">
                <a:latin typeface="Alexandria" pitchFamily="2" charset="-78"/>
                <a:cs typeface="Alexandria" pitchFamily="2" charset="-78"/>
              </a:rPr>
              <a:t> </a:t>
            </a:r>
            <a:r>
              <a:rPr lang="ar-JO" dirty="0">
                <a:latin typeface="Alexandria" pitchFamily="2" charset="-78"/>
                <a:cs typeface="Alexandria" pitchFamily="2" charset="-78"/>
              </a:rPr>
              <a:t>ل</a:t>
            </a:r>
            <a:r>
              <a:rPr lang="ar-SA" dirty="0">
                <a:latin typeface="Alexandria" pitchFamily="2" charset="-78"/>
                <a:cs typeface="Alexandria" pitchFamily="2" charset="-78"/>
              </a:rPr>
              <a:t>لدراسة (مقابلات، ملاحظات..)</a:t>
            </a:r>
            <a:r>
              <a:rPr lang="en-US" dirty="0">
                <a:latin typeface="Alexandria" pitchFamily="2" charset="-78"/>
                <a:cs typeface="Alexandria" pitchFamily="2" charset="-78"/>
              </a:rPr>
              <a:t>.</a:t>
            </a:r>
          </a:p>
        </p:txBody>
      </p:sp>
      <p:sp>
        <p:nvSpPr>
          <p:cNvPr id="3" name="Rectangle 2">
            <a:extLst>
              <a:ext uri="{FF2B5EF4-FFF2-40B4-BE49-F238E27FC236}">
                <a16:creationId xmlns:a16="http://schemas.microsoft.com/office/drawing/2014/main" id="{599AA0FB-CE3F-E69F-157A-4439CDEC273C}"/>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37777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56412" y="1409699"/>
            <a:ext cx="4128422" cy="4038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771827"/>
            <a:ext cx="11354752" cy="331434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4999198" y="837117"/>
            <a:ext cx="28127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الصدق والثبات</a:t>
            </a:r>
          </a:p>
        </p:txBody>
      </p:sp>
      <p:sp>
        <p:nvSpPr>
          <p:cNvPr id="9" name="مربع نص 8"/>
          <p:cNvSpPr txBox="1"/>
          <p:nvPr/>
        </p:nvSpPr>
        <p:spPr>
          <a:xfrm>
            <a:off x="1075535" y="2159742"/>
            <a:ext cx="10660053" cy="2538515"/>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بعد اعتماد أداة الدراسة أو البحث يتم التأكد من صدقها وذلك من خلال الاستفادة من آراء المحكمين والمختصين في مجال موضوع البحث او الدراسة، وعرض الاستمارة بصورة أولية على لجنة المحكمين، وذلك بعد إنشاء بنودها على غرار الدراسات السابقة. حيث تقوم اللجنة بإبداء آرائهم وملاحظاتهم في أداة تحليل المحتوى من حيث: مدى ارتباط فقرات الاستمارة (الملامح) بموضوع الدراسة، وانتماء الملامح للمجال الذي صُنِّفت فيه، والتحقق من سلامة المعنى اللغوي ووضوحه، وبناء على ذلك يتم إجراء التعديلات اللازمة.</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20890F4D-6A8A-DD15-CCA7-0FBC560ACAC2}"/>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25544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22907" y="1409700"/>
            <a:ext cx="4128422" cy="4038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644345"/>
            <a:ext cx="11354752" cy="35693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420976" y="805723"/>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نتائج البحث ومناقشتها</a:t>
            </a:r>
          </a:p>
        </p:txBody>
      </p:sp>
      <p:sp>
        <p:nvSpPr>
          <p:cNvPr id="9" name="مربع نص 8"/>
          <p:cNvSpPr txBox="1"/>
          <p:nvPr/>
        </p:nvSpPr>
        <p:spPr>
          <a:xfrm>
            <a:off x="1134668" y="1744244"/>
            <a:ext cx="10541788"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وللإجابة عن أسئلة الدراسة واختبار فرضياتها يقوم الباحث باستخدام الأساليب الإحصائية المناسبة في التحليل، والتي تعتمد على نوع البيانات المراد تحليلها، وعلى أهداف الدراسة وفرضياتها، وذلك من خلال استخدام برنامج </a:t>
            </a:r>
            <a:r>
              <a:rPr lang="en-US" dirty="0">
                <a:latin typeface="Alexandria" pitchFamily="2" charset="-78"/>
                <a:cs typeface="Alexandria" pitchFamily="2" charset="-78"/>
              </a:rPr>
              <a:t>SPSS</a:t>
            </a:r>
            <a:r>
              <a:rPr lang="ar-SA" dirty="0">
                <a:latin typeface="Alexandria" pitchFamily="2" charset="-78"/>
                <a:cs typeface="Alexandria" pitchFamily="2" charset="-78"/>
              </a:rPr>
              <a:t> الإحصائي أو أي برنامج تحليل إحصائي آخر، ويتم استخدام عدة أساليب إحصائية من اجل تحليل البيانات التي تم جمعها بشكل يؤدي إلى تحقيق أهداف الدراسة.</a:t>
            </a:r>
            <a:endParaRPr lang="ar-JO" dirty="0">
              <a:latin typeface="Alexandria" pitchFamily="2" charset="-78"/>
              <a:cs typeface="Alexandria" pitchFamily="2" charset="-78"/>
            </a:endParaRPr>
          </a:p>
          <a:p>
            <a:pPr algn="r" rtl="1">
              <a:lnSpc>
                <a:spcPct val="150000"/>
              </a:lnSpc>
            </a:pPr>
            <a:r>
              <a:rPr lang="ar-JO" dirty="0">
                <a:latin typeface="Alexandria" pitchFamily="2" charset="-78"/>
                <a:cs typeface="Alexandria" pitchFamily="2" charset="-78"/>
              </a:rPr>
              <a:t>وتعمل عملية مناقشة نتائج الدراسة على تأكيد صحة ما توصل إليه الباحث. بمناقشة نتائج الدراسة يتم عرض ما توصل إليه الباحث على وجهات نظر مختلفة تعمل على إثراء هذا المحتوى وتقويته. تساهم مناقشة نتائج الدراسة بالكشف عن حلول أخرى ممكنة لمشكلة البحث. يتم زيادة الفهم بعمق أكثر من خلال مناقشة ما توصل إليه الباحث.</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DEC420E0-35D3-5009-A7C8-A672C5E60437}"/>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93715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85467" y="1076960"/>
            <a:ext cx="4128422" cy="470408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367458"/>
            <a:ext cx="11354752" cy="41230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081337" y="50178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ما الفرق بين نتائج وتوصيات البحث العلمي؟</a:t>
            </a:r>
          </a:p>
        </p:txBody>
      </p:sp>
      <p:sp>
        <p:nvSpPr>
          <p:cNvPr id="9" name="مربع نص 8"/>
          <p:cNvSpPr txBox="1"/>
          <p:nvPr/>
        </p:nvSpPr>
        <p:spPr>
          <a:xfrm>
            <a:off x="971395" y="1576009"/>
            <a:ext cx="10868333" cy="3610732"/>
          </a:xfrm>
          <a:prstGeom prst="rect">
            <a:avLst/>
          </a:prstGeom>
          <a:noFill/>
        </p:spPr>
        <p:txBody>
          <a:bodyPr wrap="square" rtlCol="1">
            <a:spAutoFit/>
          </a:bodyPr>
          <a:lstStyle/>
          <a:p>
            <a:pPr algn="r" rtl="1">
              <a:lnSpc>
                <a:spcPct val="150000"/>
              </a:lnSpc>
            </a:pPr>
            <a:r>
              <a:rPr lang="ar-JO" sz="1400" dirty="0">
                <a:latin typeface="Alexandria" pitchFamily="2" charset="-78"/>
                <a:cs typeface="Alexandria" pitchFamily="2" charset="-78"/>
              </a:rPr>
              <a:t>هناك البعض من الباحثين العلميين، ممن لا يوجد لديهم حدود فاصلة بين ما يتم كتابته من نتائج البحث العلمي أو توصيات البحث العلمي، وذلك ينم عن قلة في الخبرة المعلوماتية المتعلقة بالأبحاث، وذلك الخلط يجعل البحث العلمي مشوبًا بالأخطاء الجسيمة، والتي من الممكن أن تكلف الباحث الكثير، وعلى رأس ذلك انخفاض درجات التقييم، أو استبعاد البحث برمته في حالة كونه من أبحاث أو أطروحات الدراسات العليا، والتي يجب أن لا يوجد بها أي أخطاء، وخاصة في كون عدم التفريق بين نتائج البحث العلمي وتوصيات البحث العلمي من الأخطاء الجوهرية في البحث العلمي، لذا يجب على الباحث أن يفرق بين النتائج والتوصيات، وسوف نستعرض ذلك كما يلي:</a:t>
            </a:r>
          </a:p>
          <a:p>
            <a:pPr algn="r" rtl="1">
              <a:lnSpc>
                <a:spcPct val="150000"/>
              </a:lnSpc>
            </a:pPr>
            <a:r>
              <a:rPr lang="ar-JO" sz="1400" b="1" dirty="0">
                <a:latin typeface="Alexandria" pitchFamily="2" charset="-78"/>
                <a:cs typeface="Alexandria" pitchFamily="2" charset="-78"/>
              </a:rPr>
              <a:t>نتائج البحث العلمي:</a:t>
            </a:r>
            <a:r>
              <a:rPr lang="ar-JO" sz="1400" dirty="0">
                <a:latin typeface="Alexandria" pitchFamily="2" charset="-78"/>
                <a:cs typeface="Alexandria" pitchFamily="2" charset="-78"/>
              </a:rPr>
              <a:t> تعبر النتائج عن سرد منسق وموضوعي لما اكتشفه الباحث العلمي من أمور تتعلق بموضوع أو مشكلة البحث العلمي، ويكون ذلك نتاجًا لمراحل البحث العلمي التي تبدأ باقتراح الموضوع.</a:t>
            </a:r>
          </a:p>
          <a:p>
            <a:pPr algn="r" rtl="1">
              <a:lnSpc>
                <a:spcPct val="150000"/>
              </a:lnSpc>
            </a:pPr>
            <a:r>
              <a:rPr lang="ar-JO" sz="1400" b="1" dirty="0">
                <a:latin typeface="Alexandria" pitchFamily="2" charset="-78"/>
                <a:cs typeface="Alexandria" pitchFamily="2" charset="-78"/>
              </a:rPr>
              <a:t>توصيات البحث العلمي: </a:t>
            </a:r>
            <a:r>
              <a:rPr lang="ar-JO" sz="1400" dirty="0">
                <a:latin typeface="Alexandria" pitchFamily="2" charset="-78"/>
                <a:cs typeface="Alexandria" pitchFamily="2" charset="-78"/>
              </a:rPr>
              <a:t>وتتمثل في المقترحات أو أدوات الحل، ويكون بذلك بناءً على النتائج التي توضح حدود وأبعاد المشكلة، ويبدأ الباحث في وضح لمسته الجديدة والمبتكرة التي تعطي الفائدة الحقيقية.</a:t>
            </a:r>
          </a:p>
          <a:p>
            <a:pPr algn="r" rtl="1">
              <a:lnSpc>
                <a:spcPct val="150000"/>
              </a:lnSpc>
            </a:pPr>
            <a:r>
              <a:rPr lang="ar-JO" sz="1400" b="1" dirty="0">
                <a:latin typeface="Alexandria" pitchFamily="2" charset="-78"/>
                <a:cs typeface="Alexandria" pitchFamily="2" charset="-78"/>
              </a:rPr>
              <a:t>علاقة النتائج بالتوصيات: </a:t>
            </a:r>
            <a:r>
              <a:rPr lang="ar-JO" sz="1400" dirty="0">
                <a:latin typeface="Alexandria" pitchFamily="2" charset="-78"/>
                <a:cs typeface="Alexandria" pitchFamily="2" charset="-78"/>
              </a:rPr>
              <a:t>علاقة النتائج بالتوصيات هي علاقة بنائية، ويتضح ذلك في أول جملة يسوقها الباحث في التوصيات، ومضمونها هو: "بناءً على ما تم التوصل إليه من نتائج، نرى....... ويبدأ الباحث في سرد الحلول.......".</a:t>
            </a:r>
          </a:p>
        </p:txBody>
      </p:sp>
      <p:sp>
        <p:nvSpPr>
          <p:cNvPr id="3" name="Rectangle 2">
            <a:extLst>
              <a:ext uri="{FF2B5EF4-FFF2-40B4-BE49-F238E27FC236}">
                <a16:creationId xmlns:a16="http://schemas.microsoft.com/office/drawing/2014/main" id="{DD9E3E2F-7BB5-D00D-68EC-2A088D90D5AE}"/>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206989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72107" y="1112520"/>
            <a:ext cx="4128422" cy="46329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417082"/>
            <a:ext cx="11354752" cy="402383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898" y="489011"/>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أخطاء الباحث أثناء المراحل المختلفة للبحث العلمي</a:t>
            </a:r>
          </a:p>
        </p:txBody>
      </p:sp>
      <p:sp>
        <p:nvSpPr>
          <p:cNvPr id="9" name="مربع نص 8"/>
          <p:cNvSpPr txBox="1"/>
          <p:nvPr/>
        </p:nvSpPr>
        <p:spPr>
          <a:xfrm>
            <a:off x="971395" y="1576009"/>
            <a:ext cx="10868333" cy="3610732"/>
          </a:xfrm>
          <a:prstGeom prst="rect">
            <a:avLst/>
          </a:prstGeom>
          <a:noFill/>
        </p:spPr>
        <p:txBody>
          <a:bodyPr wrap="square" rtlCol="1">
            <a:spAutoFit/>
          </a:bodyPr>
          <a:lstStyle/>
          <a:p>
            <a:pPr algn="just" rtl="1">
              <a:lnSpc>
                <a:spcPct val="150000"/>
              </a:lnSpc>
            </a:pPr>
            <a:r>
              <a:rPr lang="ar-SA" sz="1400" dirty="0">
                <a:latin typeface="Alexandria" pitchFamily="2" charset="-78"/>
                <a:cs typeface="Alexandria" pitchFamily="2" charset="-78"/>
              </a:rPr>
              <a:t>تتعدد الأخطاء التي يمارسها الباحثون أثناء إعداد الأبحاث ومنها ما يلي:</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قبول مشكلة البحث التي تخطر ببال الباحث للوهلة الأولى أو تقترح له مـن الغير دون التعمق في أهميتها واتفاقها مع قدراته وطموحاته المستقبلية</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اختيار مشكلة للبحـث غامـضة أو واسـعة المجـال متـشعبة فـي متطلباتهـا التنفيذية</a:t>
            </a:r>
            <a:r>
              <a:rPr lang="en-US" sz="1400" dirty="0">
                <a:latin typeface="Alexandria" pitchFamily="2" charset="-78"/>
                <a:cs typeface="Alexandria" pitchFamily="2" charset="-78"/>
              </a:rPr>
              <a:t>.</a:t>
            </a: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تعديل الباحث لبيئة آو عوامل البحث تسهيلاً للحصول على البيانات المطلوبة، مشوهاً بذلك طبيعة حدوث النتائج بالصيغ التي قصدها البحث أساساً</a:t>
            </a:r>
            <a:r>
              <a:rPr lang="en-US" sz="1400" dirty="0">
                <a:latin typeface="Alexandria" pitchFamily="2" charset="-78"/>
                <a:cs typeface="Alexandria" pitchFamily="2" charset="-78"/>
              </a:rPr>
              <a:t>.</a:t>
            </a: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عدم التقيد بمبدأ التوزيع العشوائي للمعاملات والمكـررات عنـد تنفيـذ تـصميم التجربة</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التفسير غير الكامل أو الناقص لبيانات البحث</a:t>
            </a:r>
            <a:r>
              <a:rPr lang="en-US" sz="1400" dirty="0">
                <a:latin typeface="Alexandria" pitchFamily="2" charset="-78"/>
                <a:cs typeface="Alexandria" pitchFamily="2" charset="-78"/>
              </a:rPr>
              <a:t>.</a:t>
            </a: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تقديم فقرة أو فصل الدراسات والأبحاث الـسابقة بـصيغ وجمـل مـشتتة يـسرد الباحث فـي كل منهـا معلومـات غيـر هامـة أحيانـاً دون دمجهـا معـاً بأسـلوب منطقي مفيد ويتعلق بموضوع البحث</a:t>
            </a:r>
            <a:r>
              <a:rPr lang="en-US" sz="1400" dirty="0">
                <a:latin typeface="Alexandria" pitchFamily="2" charset="-78"/>
                <a:cs typeface="Alexandria" pitchFamily="2" charset="-78"/>
              </a:rPr>
              <a:t>. </a:t>
            </a: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استعمال الاقتباس الحرفي بكثرة ودون مناسبة أحيانا</a:t>
            </a:r>
            <a:r>
              <a:rPr lang="ar-JO" sz="1400" dirty="0">
                <a:latin typeface="Alexandria" pitchFamily="2" charset="-78"/>
                <a:cs typeface="Alexandria" pitchFamily="2" charset="-78"/>
              </a:rPr>
              <a:t>.</a:t>
            </a:r>
          </a:p>
        </p:txBody>
      </p:sp>
      <p:sp>
        <p:nvSpPr>
          <p:cNvPr id="3" name="Rectangle 2">
            <a:extLst>
              <a:ext uri="{FF2B5EF4-FFF2-40B4-BE49-F238E27FC236}">
                <a16:creationId xmlns:a16="http://schemas.microsoft.com/office/drawing/2014/main" id="{D781D830-5A24-1DD4-3FA7-F36FDC286FC7}"/>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65150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61947" y="739036"/>
            <a:ext cx="4128422" cy="519440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047749"/>
            <a:ext cx="11354752" cy="45784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r>
              <a:rPr lang="ar-JO" sz="1800" b="1" dirty="0">
                <a:solidFill>
                  <a:srgbClr val="00B0F0"/>
                </a:solidFill>
                <a:latin typeface="Alexandria" pitchFamily="2" charset="-78"/>
                <a:cs typeface="Alexandria" pitchFamily="2" charset="-78"/>
              </a:rPr>
              <a:t>الخاتمة</a:t>
            </a:r>
          </a:p>
        </p:txBody>
      </p:sp>
      <p:sp>
        <p:nvSpPr>
          <p:cNvPr id="9" name="مربع نص 8"/>
          <p:cNvSpPr txBox="1"/>
          <p:nvPr/>
        </p:nvSpPr>
        <p:spPr>
          <a:xfrm>
            <a:off x="923925" y="1443703"/>
            <a:ext cx="7097827" cy="3785011"/>
          </a:xfrm>
          <a:prstGeom prst="rect">
            <a:avLst/>
          </a:prstGeom>
          <a:noFill/>
        </p:spPr>
        <p:txBody>
          <a:bodyPr wrap="square" rtlCol="1">
            <a:spAutoFit/>
          </a:bodyPr>
          <a:lstStyle/>
          <a:p>
            <a:pPr algn="r" rtl="1">
              <a:lnSpc>
                <a:spcPct val="150000"/>
              </a:lnSpc>
            </a:pPr>
            <a:r>
              <a:rPr lang="ar-JO" dirty="0">
                <a:latin typeface="Alexandria" pitchFamily="2" charset="-78"/>
                <a:cs typeface="Alexandria" pitchFamily="2" charset="-78"/>
              </a:rPr>
              <a:t>لذا يجب عند كتابة البحث العلمي أن يلتزم الباحث بمجموعة من القواعد والضوابط والأسس العلمية، حيث أن الأمور لا تسير في البحث العلمي بشكل عشوائي أو هوائي، ويرجع الهدف من اتباع مجموعة الخطوات العلمية الممنهجة والمنظمة تلك  في</a:t>
            </a:r>
            <a:r>
              <a:rPr lang="ar-JO" dirty="0">
                <a:latin typeface="Alexandria" pitchFamily="2" charset="-78"/>
                <a:cs typeface="Alexandria" pitchFamily="2" charset="-78"/>
                <a:hlinkClick r:id="rId2"/>
              </a:rPr>
              <a:t> </a:t>
            </a:r>
            <a:r>
              <a:rPr lang="ar-JO" u="sng" dirty="0">
                <a:latin typeface="Alexandria" pitchFamily="2" charset="-78"/>
                <a:cs typeface="Alexandria" pitchFamily="2" charset="-78"/>
                <a:hlinkClick r:id="rId2"/>
              </a:rPr>
              <a:t>البحوث العلمية</a:t>
            </a:r>
            <a:r>
              <a:rPr lang="ar-JO" dirty="0">
                <a:latin typeface="Alexandria" pitchFamily="2" charset="-78"/>
                <a:cs typeface="Alexandria" pitchFamily="2" charset="-78"/>
              </a:rPr>
              <a:t> إلى التأكد من إجراء البحث من منظور علمي متخصص، هذا من شأنه أن يساعد على تركيز البحث والتأكيد على إمكانية الوصول لنتائج واقعية. بدون هذه الخطوات والضوابط العلمية لن يكون هناك بحث بالشكل العلمي المعروف. ويترتب عليه عدم الوثوق في نتائج البحوث التي تتم بهذه الطرق الغير موثوقة!</a:t>
            </a:r>
            <a:endParaRPr lang="en-US" dirty="0">
              <a:latin typeface="Alexandria" pitchFamily="2" charset="-78"/>
              <a:cs typeface="Alexandria" pitchFamily="2" charset="-78"/>
            </a:endParaRPr>
          </a:p>
        </p:txBody>
      </p:sp>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08975" y="1254652"/>
            <a:ext cx="3486740" cy="4163115"/>
          </a:xfrm>
          <a:prstGeom prst="rect">
            <a:avLst/>
          </a:prstGeom>
        </p:spPr>
      </p:pic>
      <p:sp>
        <p:nvSpPr>
          <p:cNvPr id="5" name="Rectangle 4">
            <a:extLst>
              <a:ext uri="{FF2B5EF4-FFF2-40B4-BE49-F238E27FC236}">
                <a16:creationId xmlns:a16="http://schemas.microsoft.com/office/drawing/2014/main" id="{4F4963FC-40FD-D197-E56E-E2DF196AF51D}"/>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350700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233680" y="2221798"/>
            <a:ext cx="1155192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371832" y="2655028"/>
            <a:ext cx="8110477" cy="1949893"/>
          </a:xfrm>
          <a:prstGeom prst="rect">
            <a:avLst/>
          </a:prstGeom>
          <a:noFill/>
        </p:spPr>
        <p:txBody>
          <a:bodyPr wrap="square" rtlCol="0">
            <a:spAutoFit/>
          </a:bodyPr>
          <a:lstStyle/>
          <a:p>
            <a:pPr algn="ctr" rtl="1">
              <a:lnSpc>
                <a:spcPct val="200000"/>
              </a:lnSpc>
            </a:pPr>
            <a:r>
              <a:rPr lang="ar-SA" sz="1800" dirty="0">
                <a:solidFill>
                  <a:schemeClr val="bg1"/>
                </a:solidFill>
                <a:latin typeface="Alexandria" pitchFamily="2" charset="-78"/>
                <a:cs typeface="Alexandria" pitchFamily="2" charset="-78"/>
              </a:rPr>
              <a:t>سنتطرق إن شاء الله في المحاضرة القادمة إلى </a:t>
            </a:r>
            <a:endParaRPr lang="en-US" sz="1800" dirty="0">
              <a:solidFill>
                <a:schemeClr val="bg1"/>
              </a:solidFill>
              <a:latin typeface="Alexandria" pitchFamily="2" charset="-78"/>
              <a:cs typeface="Alexandria" pitchFamily="2" charset="-78"/>
            </a:endParaRPr>
          </a:p>
          <a:p>
            <a:pPr algn="ctr" rtl="1">
              <a:lnSpc>
                <a:spcPct val="200000"/>
              </a:lnSpc>
            </a:pPr>
            <a:r>
              <a:rPr lang="ar-EG" sz="1800" dirty="0">
                <a:solidFill>
                  <a:schemeClr val="bg1"/>
                </a:solidFill>
                <a:latin typeface="Alexandria" pitchFamily="2" charset="-78"/>
                <a:cs typeface="Alexandria" pitchFamily="2" charset="-78"/>
              </a:rPr>
              <a:t>(</a:t>
            </a:r>
            <a:r>
              <a:rPr lang="ar-JO" sz="1800" dirty="0">
                <a:solidFill>
                  <a:schemeClr val="bg1"/>
                </a:solidFill>
                <a:latin typeface="Alexandria" pitchFamily="2" charset="-78"/>
                <a:cs typeface="Alexandria" pitchFamily="2" charset="-78"/>
              </a:rPr>
              <a:t>مراجعة الأدبيات واستخدام قواعد البيانات والتوثيق</a:t>
            </a:r>
            <a:r>
              <a:rPr lang="ar-EG" sz="1800" dirty="0">
                <a:solidFill>
                  <a:schemeClr val="bg1"/>
                </a:solidFill>
                <a:latin typeface="Alexandria" pitchFamily="2" charset="-78"/>
                <a:cs typeface="Alexandria" pitchFamily="2" charset="-78"/>
              </a:rPr>
              <a:t>)</a:t>
            </a:r>
          </a:p>
          <a:p>
            <a:pPr algn="ctr" rtl="1"/>
            <a:endParaRPr lang="ar-EG" dirty="0">
              <a:solidFill>
                <a:srgbClr val="322F2F"/>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
        <p:nvSpPr>
          <p:cNvPr id="3" name="Rectangle 2">
            <a:extLst>
              <a:ext uri="{FF2B5EF4-FFF2-40B4-BE49-F238E27FC236}">
                <a16:creationId xmlns:a16="http://schemas.microsoft.com/office/drawing/2014/main" id="{BB6F3502-B0DC-641A-8685-D0788F16C269}"/>
              </a:ext>
            </a:extLst>
          </p:cNvPr>
          <p:cNvSpPr/>
          <p:nvPr/>
        </p:nvSpPr>
        <p:spPr>
          <a:xfrm>
            <a:off x="0" y="6497582"/>
            <a:ext cx="12192000" cy="36041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32949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0C17797-70E2-439F-99D2-55487DE508A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57DED0F-623A-40C8-B98F-EED74D014FD9}"/>
</file>

<file path=customXml/itemProps3.xml><?xml version="1.0" encoding="utf-8"?>
<ds:datastoreItem xmlns:ds="http://schemas.openxmlformats.org/officeDocument/2006/customXml" ds:itemID="{206042C4-4390-4D19-A905-1AA814F2B93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895</TotalTime>
  <Words>5712</Words>
  <Application>Microsoft Office PowerPoint</Application>
  <PresentationFormat>Widescreen</PresentationFormat>
  <Paragraphs>293</Paragraphs>
  <Slides>57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Alexandria</vt:lpstr>
      <vt:lpstr>Arial</vt:lpstr>
      <vt:lpstr>Calibri</vt:lpstr>
      <vt:lpstr>Calibri Light</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AlaaEldmrat</cp:lastModifiedBy>
  <cp:revision>65</cp:revision>
  <dcterms:created xsi:type="dcterms:W3CDTF">2023-04-29T09:08:00Z</dcterms:created>
  <dcterms:modified xsi:type="dcterms:W3CDTF">2026-02-18T21:22:40Z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