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  <p:sldMasterId id="2147483708" r:id="rId3"/>
  </p:sldMasterIdLst>
  <p:notesMasterIdLst>
    <p:notesMasterId r:id="rId67"/>
  </p:notesMasterIdLst>
  <p:sldIdLst>
    <p:sldId id="433" r:id="rId4"/>
    <p:sldId id="375" r:id="rId5"/>
    <p:sldId id="434" r:id="rId6"/>
    <p:sldId id="364" r:id="rId7"/>
    <p:sldId id="363" r:id="rId8"/>
    <p:sldId id="376" r:id="rId9"/>
    <p:sldId id="378" r:id="rId10"/>
    <p:sldId id="379" r:id="rId11"/>
    <p:sldId id="422" r:id="rId12"/>
    <p:sldId id="266" r:id="rId13"/>
    <p:sldId id="383" r:id="rId14"/>
    <p:sldId id="381" r:id="rId15"/>
    <p:sldId id="380" r:id="rId16"/>
    <p:sldId id="365" r:id="rId17"/>
    <p:sldId id="382" r:id="rId18"/>
    <p:sldId id="421" r:id="rId19"/>
    <p:sldId id="384" r:id="rId20"/>
    <p:sldId id="385" r:id="rId21"/>
    <p:sldId id="386" r:id="rId22"/>
    <p:sldId id="412" r:id="rId23"/>
    <p:sldId id="366" r:id="rId24"/>
    <p:sldId id="420" r:id="rId25"/>
    <p:sldId id="387" r:id="rId26"/>
    <p:sldId id="388" r:id="rId27"/>
    <p:sldId id="367" r:id="rId28"/>
    <p:sldId id="413" r:id="rId29"/>
    <p:sldId id="423" r:id="rId30"/>
    <p:sldId id="389" r:id="rId31"/>
    <p:sldId id="368" r:id="rId32"/>
    <p:sldId id="390" r:id="rId33"/>
    <p:sldId id="414" r:id="rId34"/>
    <p:sldId id="424" r:id="rId35"/>
    <p:sldId id="391" r:id="rId36"/>
    <p:sldId id="392" r:id="rId37"/>
    <p:sldId id="369" r:id="rId38"/>
    <p:sldId id="394" r:id="rId39"/>
    <p:sldId id="425" r:id="rId40"/>
    <p:sldId id="393" r:id="rId41"/>
    <p:sldId id="401" r:id="rId42"/>
    <p:sldId id="264" r:id="rId43"/>
    <p:sldId id="415" r:id="rId44"/>
    <p:sldId id="426" r:id="rId45"/>
    <p:sldId id="395" r:id="rId46"/>
    <p:sldId id="402" r:id="rId47"/>
    <p:sldId id="417" r:id="rId48"/>
    <p:sldId id="416" r:id="rId49"/>
    <p:sldId id="265" r:id="rId50"/>
    <p:sldId id="427" r:id="rId51"/>
    <p:sldId id="407" r:id="rId52"/>
    <p:sldId id="408" r:id="rId53"/>
    <p:sldId id="419" r:id="rId54"/>
    <p:sldId id="418" r:id="rId55"/>
    <p:sldId id="428" r:id="rId56"/>
    <p:sldId id="400" r:id="rId57"/>
    <p:sldId id="372" r:id="rId58"/>
    <p:sldId id="399" r:id="rId59"/>
    <p:sldId id="371" r:id="rId60"/>
    <p:sldId id="410" r:id="rId61"/>
    <p:sldId id="276" r:id="rId62"/>
    <p:sldId id="260" r:id="rId63"/>
    <p:sldId id="261" r:id="rId64"/>
    <p:sldId id="259" r:id="rId65"/>
    <p:sldId id="405" r:id="rId6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FAA4"/>
    <a:srgbClr val="D0D611"/>
    <a:srgbClr val="CB13BA"/>
    <a:srgbClr val="73DDFF"/>
    <a:srgbClr val="86166D"/>
    <a:srgbClr val="FF4600"/>
    <a:srgbClr val="01DFFE"/>
    <a:srgbClr val="B3FF00"/>
    <a:srgbClr val="FF9652"/>
    <a:srgbClr val="B78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15" autoAdjust="0"/>
    <p:restoredTop sz="94291" autoAdjust="0"/>
  </p:normalViewPr>
  <p:slideViewPr>
    <p:cSldViewPr snapToGrid="0">
      <p:cViewPr varScale="1">
        <p:scale>
          <a:sx n="72" d="100"/>
          <a:sy n="72" d="100"/>
        </p:scale>
        <p:origin x="7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presProps" Target="presProps.xml"/><Relationship Id="rId7" Type="http://schemas.openxmlformats.org/officeDocument/2006/relationships/slide" Target="slides/slide4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FFDA6-937A-3C42-A9BF-ED41CBC71A80}" type="datetimeFigureOut">
              <a:rPr lang="en-SA" smtClean="0"/>
              <a:t>02/08/2023</a:t>
            </a:fld>
            <a:endParaRPr lang="en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0A40E4-2014-3741-8434-333B6C60533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710674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chapter 2, pages 25-77 of the Project Team Leadership and Communication book.  ISBN: 9781732378902 (Softcover), 9781732378919 (Hardcover).  These slides may only be posted or used in conjunction with the book in a training or classroom environment. Key terms (pages 74-75) are often italicized on the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Outline: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What is a Project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Phases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Functions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Projects can Vary in Size and Scale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Structures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Functional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Project-Focused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Matrix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Values and Needs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Process 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Plan-focused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Cyclical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Change-focused model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Product and Process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 as a Balancing Act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The Project Triangle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Outcomes (The Layered Approach)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Goals, Scope Statements, Requirements/Specifications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Kickoff Meeting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Plan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Summary and Conclusion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Learning Objectives</a:t>
            </a:r>
          </a:p>
          <a:p>
            <a:r>
              <a:rPr lang="en-US" dirty="0">
                <a:effectLst/>
              </a:rPr>
              <a:t>2.1 What is a Project?</a:t>
            </a:r>
          </a:p>
          <a:p>
            <a:pPr lvl="1"/>
            <a:r>
              <a:rPr lang="en-US" dirty="0">
                <a:effectLst/>
              </a:rPr>
              <a:t>Define 'project,' identifying 2 defining features</a:t>
            </a:r>
          </a:p>
          <a:p>
            <a:pPr lvl="1"/>
            <a:r>
              <a:rPr lang="en-US" dirty="0">
                <a:effectLst/>
              </a:rPr>
              <a:t>List 4 project phases and 1 additional element</a:t>
            </a:r>
          </a:p>
          <a:p>
            <a:pPr lvl="1"/>
            <a:r>
              <a:rPr lang="en-US" dirty="0">
                <a:effectLst/>
              </a:rPr>
              <a:t>Recognize the interactions between projects/phases and the product lifecycle</a:t>
            </a:r>
          </a:p>
          <a:p>
            <a:r>
              <a:rPr lang="en-US" dirty="0">
                <a:effectLst/>
              </a:rPr>
              <a:t>2.2 The Project Environment</a:t>
            </a:r>
          </a:p>
          <a:p>
            <a:pPr lvl="1"/>
            <a:r>
              <a:rPr lang="en-US" dirty="0">
                <a:effectLst/>
              </a:rPr>
              <a:t>Identify 3 types of organizations in the context of how projects are organized</a:t>
            </a:r>
          </a:p>
          <a:p>
            <a:pPr lvl="1"/>
            <a:r>
              <a:rPr lang="en-US" dirty="0">
                <a:effectLst/>
              </a:rPr>
              <a:t>Recognize strengths and weaknesses of each of the 3 organizational types</a:t>
            </a:r>
          </a:p>
          <a:p>
            <a:r>
              <a:rPr lang="en-US" dirty="0">
                <a:effectLst/>
              </a:rPr>
              <a:t>2.3 Values, Needs, and Process</a:t>
            </a:r>
          </a:p>
          <a:p>
            <a:pPr lvl="1"/>
            <a:r>
              <a:rPr lang="en-US" dirty="0">
                <a:effectLst/>
              </a:rPr>
              <a:t>Recall factors influencing the values and needs of a project, team, or organization</a:t>
            </a:r>
          </a:p>
          <a:p>
            <a:pPr lvl="1"/>
            <a:r>
              <a:rPr lang="en-US" dirty="0">
                <a:effectLst/>
              </a:rPr>
              <a:t>List 3 fundamental process models and summarize the strengths and weaknesses of each</a:t>
            </a:r>
          </a:p>
          <a:p>
            <a:pPr lvl="1"/>
            <a:r>
              <a:rPr lang="en-US" dirty="0">
                <a:effectLst/>
              </a:rPr>
              <a:t>Recognize varying levels of detail/abstraction in documented processes</a:t>
            </a:r>
          </a:p>
          <a:p>
            <a:r>
              <a:rPr lang="en-US" dirty="0">
                <a:effectLst/>
              </a:rPr>
              <a:t>2.4 Quality and The Project Triangle</a:t>
            </a:r>
          </a:p>
          <a:p>
            <a:pPr lvl="1"/>
            <a:r>
              <a:rPr lang="en-US" dirty="0">
                <a:effectLst/>
              </a:rPr>
              <a:t>Define 'quality,' identifying 4 main aspects/concerns</a:t>
            </a:r>
          </a:p>
          <a:p>
            <a:pPr lvl="1"/>
            <a:r>
              <a:rPr lang="en-US" dirty="0">
                <a:effectLst/>
              </a:rPr>
              <a:t>Give examples of elements that are 'cost of quality' and 'cost of poor quality' in a project</a:t>
            </a:r>
          </a:p>
          <a:p>
            <a:pPr lvl="1"/>
            <a:r>
              <a:rPr lang="en-US" dirty="0">
                <a:effectLst/>
              </a:rPr>
              <a:t>Label the project triangle's 4 components</a:t>
            </a:r>
          </a:p>
          <a:p>
            <a:pPr lvl="1"/>
            <a:r>
              <a:rPr lang="en-US" dirty="0">
                <a:effectLst/>
              </a:rPr>
              <a:t>Relate examples of each project triangle component and the relationships between them</a:t>
            </a:r>
          </a:p>
          <a:p>
            <a:r>
              <a:rPr lang="en-US" dirty="0">
                <a:effectLst/>
              </a:rPr>
              <a:t>2.5 Defining Project Outcomes: A Layered Approach</a:t>
            </a:r>
          </a:p>
          <a:p>
            <a:pPr lvl="1"/>
            <a:r>
              <a:rPr lang="en-US" dirty="0">
                <a:effectLst/>
              </a:rPr>
              <a:t>Relate the concept of project goals,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scope statements,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requirements/specifications, including examples of such</a:t>
            </a:r>
          </a:p>
          <a:p>
            <a:pPr lvl="1"/>
            <a:r>
              <a:rPr lang="en-US" dirty="0">
                <a:effectLst/>
              </a:rPr>
              <a:t>Describe ‘the layered approach’ to project outcome definition</a:t>
            </a:r>
          </a:p>
          <a:p>
            <a:r>
              <a:rPr lang="en-US" dirty="0">
                <a:effectLst/>
              </a:rPr>
              <a:t>2.6 The Project’s Early Stages</a:t>
            </a:r>
          </a:p>
          <a:p>
            <a:pPr lvl="1"/>
            <a:r>
              <a:rPr lang="en-US" dirty="0">
                <a:effectLst/>
              </a:rPr>
              <a:t>Identify the primary objectives of a project kickoff meeting</a:t>
            </a:r>
          </a:p>
          <a:p>
            <a:pPr lvl="1"/>
            <a:r>
              <a:rPr lang="en-US" dirty="0">
                <a:effectLst/>
              </a:rPr>
              <a:t>List the essential elements of a basic project plan</a:t>
            </a:r>
          </a:p>
          <a:p>
            <a:r>
              <a:rPr lang="en-US" dirty="0">
                <a:effectLst/>
              </a:rPr>
              <a:t>2.7 Chapter Tool: Planning Project Quality</a:t>
            </a:r>
          </a:p>
          <a:p>
            <a:pPr lvl="1"/>
            <a:r>
              <a:rPr lang="en-US" dirty="0">
                <a:effectLst/>
              </a:rPr>
              <a:t>Relate basic steps for determining a project’s quality objectives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r>
              <a:rPr lang="en-US" b="1" i="0" baseline="0" dirty="0"/>
              <a:t>Associated Class Activities: </a:t>
            </a:r>
            <a:r>
              <a:rPr lang="en-US" b="0" i="0" baseline="0" dirty="0"/>
              <a:t>(Separate Slides)</a:t>
            </a:r>
            <a:endParaRPr lang="en-US" dirty="0">
              <a:effectLst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One Product, Multiple Projects (10 minutes, section 2.1)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Propose multiple projects within a single product’s life cycle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Organizational Culture and Structure (10 minutes, sections 1.5 and 2.2)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the cultural norms and organizational structures of multiple industries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‘Rolling Your Own’ Process (10-15 minutes, section 2.3)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a scenario and construct a basic process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Understanding Quality (10-15 minutes, section 2.4)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Develop scenario-specific quality-related elements of consideration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Layering Project Outcomes (10-15 minutes, section 2.5)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Construct scenario-specific goals, scope statements, and specifications/requirements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Outlining the Project Plan (10-15 minutes, section 2.6)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 a project plan outline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9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1.1, page 2 of the Project Team Leadership and Communication book.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0" baseline="0" dirty="0"/>
              <a:t>The word leadership evokes: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Responsibility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Burden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Honor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Duty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Calling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Ability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The book includes a 2-minute exercise on page 2 entitled: What’s in a Name?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527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chapter 1, pages 1-23 of the Project Team Leadership and Communication book.  ISBN: 9781732378902 (Softcover), 9781732378919 (Hardcover).  These slides may only be posted or used in conjunction with the book in a training or classroom environment.  Key terms (page 21) are often italicized on the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Outline: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Job Titles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Leadership Styles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Affiliative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Authoritarian / Commanding / Autocratic 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Coaching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Democratic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Laissez-faire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Pacesetting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Transformational / Visionary</a:t>
            </a:r>
            <a:endParaRPr lang="en-US" i="0" baseline="0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Influence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Types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Motivators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Extrinsic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Intrinsic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Culture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Stakeholders (“Who we lead”)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Management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The Discipline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Ethics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Summary and Conclusions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Learning Objectives:</a:t>
            </a:r>
          </a:p>
          <a:p>
            <a:r>
              <a:rPr lang="en-US" dirty="0">
                <a:effectLst/>
              </a:rPr>
              <a:t>1.1 The Leader’s Title</a:t>
            </a:r>
          </a:p>
          <a:p>
            <a:pPr lvl="1"/>
            <a:r>
              <a:rPr lang="en-US" dirty="0">
                <a:effectLst/>
              </a:rPr>
              <a:t>Understand that title isn't synonymous with the need or authority to engage in leadership</a:t>
            </a:r>
          </a:p>
          <a:p>
            <a:r>
              <a:rPr lang="en-US" dirty="0">
                <a:effectLst/>
              </a:rPr>
              <a:t>1.2 Leadership Styles</a:t>
            </a:r>
          </a:p>
          <a:p>
            <a:pPr lvl="1"/>
            <a:r>
              <a:rPr lang="en-US" dirty="0">
                <a:effectLst/>
              </a:rPr>
              <a:t>Describe 7 basic leadership styles</a:t>
            </a:r>
          </a:p>
          <a:p>
            <a:pPr lvl="1"/>
            <a:r>
              <a:rPr lang="en-US" dirty="0">
                <a:effectLst/>
              </a:rPr>
              <a:t>Recognize the importance of choosing an appropriate style</a:t>
            </a:r>
          </a:p>
          <a:p>
            <a:pPr lvl="1"/>
            <a:r>
              <a:rPr lang="en-US" dirty="0">
                <a:effectLst/>
              </a:rPr>
              <a:t>Identify common pitfalls related to appropriate leadership styles</a:t>
            </a:r>
          </a:p>
          <a:p>
            <a:r>
              <a:rPr lang="en-US" dirty="0">
                <a:effectLst/>
              </a:rPr>
              <a:t>1.3 Influence</a:t>
            </a:r>
          </a:p>
          <a:p>
            <a:pPr lvl="1"/>
            <a:r>
              <a:rPr lang="en-US" dirty="0">
                <a:effectLst/>
              </a:rPr>
              <a:t>Describe 5 types of influence</a:t>
            </a:r>
          </a:p>
          <a:p>
            <a:pPr lvl="1"/>
            <a:r>
              <a:rPr lang="en-US" dirty="0">
                <a:effectLst/>
              </a:rPr>
              <a:t>Recognize personal preferences and their relationship to influence</a:t>
            </a:r>
          </a:p>
          <a:p>
            <a:r>
              <a:rPr lang="en-US" dirty="0">
                <a:effectLst/>
              </a:rPr>
              <a:t>1.4 Motivators</a:t>
            </a:r>
          </a:p>
          <a:p>
            <a:pPr lvl="1"/>
            <a:r>
              <a:rPr lang="en-US" dirty="0">
                <a:effectLst/>
              </a:rPr>
              <a:t>Describe 6 types of motivators and give examples of each</a:t>
            </a:r>
          </a:p>
          <a:p>
            <a:pPr lvl="1"/>
            <a:r>
              <a:rPr lang="en-US" dirty="0">
                <a:effectLst/>
              </a:rPr>
              <a:t>Classify the 6 motivators as extrinsic or intrinsic</a:t>
            </a:r>
          </a:p>
          <a:p>
            <a:pPr lvl="1"/>
            <a:r>
              <a:rPr lang="en-US" dirty="0">
                <a:effectLst/>
              </a:rPr>
              <a:t>Relate biases individuals may have towards or against individual motivators</a:t>
            </a:r>
          </a:p>
          <a:p>
            <a:r>
              <a:rPr lang="en-US" dirty="0">
                <a:effectLst/>
              </a:rPr>
              <a:t>1.5 Matching Leadership with Culture</a:t>
            </a:r>
          </a:p>
          <a:p>
            <a:pPr lvl="1"/>
            <a:r>
              <a:rPr lang="en-US" dirty="0">
                <a:effectLst/>
              </a:rPr>
              <a:t>Define ‘culture’ in the context of a project, team, and organization</a:t>
            </a:r>
          </a:p>
          <a:p>
            <a:pPr lvl="1"/>
            <a:r>
              <a:rPr lang="en-US" dirty="0">
                <a:effectLst/>
              </a:rPr>
              <a:t>Recognize contexts that affect and are affected by culture</a:t>
            </a:r>
          </a:p>
          <a:p>
            <a:r>
              <a:rPr lang="en-US" dirty="0">
                <a:effectLst/>
              </a:rPr>
              <a:t>1.6 Who We Lead</a:t>
            </a:r>
          </a:p>
          <a:p>
            <a:pPr lvl="1"/>
            <a:r>
              <a:rPr lang="en-US" dirty="0">
                <a:effectLst/>
              </a:rPr>
              <a:t>Define 'stakeholder' in the context of a project effort</a:t>
            </a:r>
          </a:p>
          <a:p>
            <a:pPr lvl="1"/>
            <a:r>
              <a:rPr lang="en-US" dirty="0">
                <a:effectLst/>
              </a:rPr>
              <a:t>Identify 3 common groups of project stakeholders</a:t>
            </a:r>
          </a:p>
          <a:p>
            <a:r>
              <a:rPr lang="en-US" dirty="0">
                <a:effectLst/>
              </a:rPr>
              <a:t>1.7 The Discipline of Project Management</a:t>
            </a:r>
          </a:p>
          <a:p>
            <a:pPr lvl="1"/>
            <a:r>
              <a:rPr lang="en-US" dirty="0">
                <a:effectLst/>
              </a:rPr>
              <a:t>Relate the various leadership titles and the field of project management</a:t>
            </a:r>
          </a:p>
          <a:p>
            <a:pPr lvl="1"/>
            <a:r>
              <a:rPr lang="en-US" dirty="0">
                <a:effectLst/>
              </a:rPr>
              <a:t>Describe several aspects of professional discipline and ethics</a:t>
            </a:r>
          </a:p>
          <a:p>
            <a:r>
              <a:rPr lang="en-US" dirty="0">
                <a:effectLst/>
              </a:rPr>
              <a:t>1.8 Chapter Tool: Who We Are as Leaders</a:t>
            </a:r>
          </a:p>
          <a:p>
            <a:pPr lvl="1"/>
            <a:r>
              <a:rPr lang="en-US" dirty="0">
                <a:effectLst/>
              </a:rPr>
              <a:t>Examine individual preferences relating to motivators, influence, and previous project experience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Associated Class Activities: </a:t>
            </a:r>
            <a:r>
              <a:rPr lang="en-US" b="0" i="0" baseline="0" dirty="0"/>
              <a:t>(Separate Slides)</a:t>
            </a:r>
            <a:endParaRPr lang="en-US" dirty="0">
              <a:effectLst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Applying Leadership Styles (5 minutes, section 1.2)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Recommend basic leadership styles for basic team scenarios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Professionalism and Ethics (10-15 minutes, sections 1.1 and 1.7)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Compare leadership titles and relate ethical challenges each might face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Matching Influence to Leadership (5-10 minutes, sections 1.2 and 1.3)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Decide which type of influence is appropriate / inappropriate for multiple leadership styles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Your Motivators (5-10 minutes, section 1.4)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Contrast types of motivators and relate individual preferences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Who We Are As Leaders (15 minutes, section 1.9)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individual and group preferences relating to motivators, influence, and stakeholder experiences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8175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1.1, page 2 of the Project Team Leadership and Communication book.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0" baseline="0" dirty="0"/>
              <a:t>The word leadership evokes: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Responsibility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Burden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Honor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Duty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Calling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Ability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The book includes a 2-minute exercise on page 2 entitled: What’s in a Name?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4743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Corresponds to </a:t>
            </a:r>
            <a:r>
              <a:rPr lang="en-US" i="1" baseline="0" dirty="0"/>
              <a:t>section 1.2, pages 2-5 of the Project Team Leadership and Communication book.</a:t>
            </a:r>
            <a:endParaRPr lang="en-US" i="1" dirty="0"/>
          </a:p>
          <a:p>
            <a:endParaRPr lang="en-US" dirty="0"/>
          </a:p>
          <a:p>
            <a:r>
              <a:rPr lang="en-US" dirty="0"/>
              <a:t>The next 7 slides are the styles: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Affiliative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Authoritarian / Commanding / Autocratic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Coaching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Democratic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Laissez-faire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Pacesetting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Transformational / Visionary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0741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Affiliative Leadership Style emphasizes harmony and focuses on the team.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0547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Affiliative Leadership Style emphasizes harmony and focuses on the team.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2272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Affiliative Leadership Style emphasizes harmony and focuses on the team.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2610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Affiliative Leadership Style emphasizes harmony and focuses on the team.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4138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Authoritarian / Commanding / Autocratic Leadership Style focuses heavily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917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Authoritarian / Commanding / Autocratic Leadership Style focuses heavily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2403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Authoritarian / Commanding / Autocratic Leadership Style focuses heavily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0715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Authoritarian / Commanding / Autocratic Leadership Style focuses heavily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5783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Coaching Leadership Style emphasizes productivity and focuses on the individuals.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2676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Coaching Leadership Style emphasizes productivity and focuses on the individuals.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380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Democratic Leadership Style focuses heavily on the team.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9376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Democratic Leadership Style focuses heavily on the team.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5097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Democratic Leadership Style focuses heavily on the team.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9020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4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Laissez-faire Leadership Style focuses heavily on the individual.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2873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4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Laissez-faire Leadership Style focuses heavily on the individual.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7307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4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Laissez-faire Leadership Style focuses heavily on the individual.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933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4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Pacesetting Leadership Style emphasizes productivity and focuses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60370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4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Pacesetting Leadership Style emphasizes productivity and focuses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272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4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Pacesetting Leadership Style emphasizes productivity and focuses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76680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Transformational / Visionary Leadership Style emphasizes harmony and focuses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29445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Transformational / Visionary Leadership Style emphasizes harmony and focuses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54006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 </a:t>
            </a:r>
            <a:r>
              <a:rPr lang="en-US" i="1" baseline="0" dirty="0"/>
              <a:t>section 1.6, pages 12-13 of the Project Team Leadership and Communication book.</a:t>
            </a:r>
            <a:endParaRPr lang="en-US" i="1" dirty="0"/>
          </a:p>
          <a:p>
            <a:endParaRPr lang="en-US" dirty="0"/>
          </a:p>
          <a:p>
            <a:r>
              <a:rPr lang="en-US" dirty="0"/>
              <a:t>The Venn diagram</a:t>
            </a:r>
            <a:r>
              <a:rPr lang="en-US" baseline="0" dirty="0"/>
              <a:t> illustrates how there are major stakeholder groups, but they can overlap.  Each requires specific considerations and strategies.</a:t>
            </a:r>
          </a:p>
          <a:p>
            <a:endParaRPr lang="en-US" baseline="0" dirty="0"/>
          </a:p>
          <a:p>
            <a:r>
              <a:rPr lang="en-US" i="1" baseline="0" dirty="0"/>
              <a:t>Stakeholders are covered further in other chapters/slides, especially section 3.8 (pages 102-105) and 5.7 (pages 171-172).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97685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 </a:t>
            </a:r>
            <a:r>
              <a:rPr lang="en-US" i="1" baseline="0" dirty="0"/>
              <a:t>section 1.5, pages 10-12 of the Project Team Leadership and Communication book.</a:t>
            </a:r>
            <a:endParaRPr lang="en-US" i="1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22217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 </a:t>
            </a:r>
            <a:r>
              <a:rPr lang="en-US" i="1" baseline="0" dirty="0"/>
              <a:t>section 1.9, page 20 of the Project Team Leadership and Communication book.  Summarizes chapter 1 and these slides.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7184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7713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BF9D6827-F213-428B-B64D-882A557603DE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5082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7385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08476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76184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8380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033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5206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BF9D6827-F213-428B-B64D-882A557603DE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26737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1055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30307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9015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9082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2859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0965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0475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10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5298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409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0871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2553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8065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0375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2205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20262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54787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3035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0246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9455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93398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71357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52667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933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624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328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573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emf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0.emf"/><Relationship Id="rId4" Type="http://schemas.openxmlformats.org/officeDocument/2006/relationships/image" Target="../media/image13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emf"/><Relationship Id="rId4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10.emf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emf"/><Relationship Id="rId4" Type="http://schemas.openxmlformats.org/officeDocument/2006/relationships/image" Target="../media/image12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32.jpeg"/><Relationship Id="rId7" Type="http://schemas.openxmlformats.org/officeDocument/2006/relationships/image" Target="../media/image11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emf"/><Relationship Id="rId4" Type="http://schemas.openxmlformats.org/officeDocument/2006/relationships/image" Target="../media/image12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emf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3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4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emf"/><Relationship Id="rId4" Type="http://schemas.openxmlformats.org/officeDocument/2006/relationships/image" Target="../media/image12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4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emf"/><Relationship Id="rId5" Type="http://schemas.openxmlformats.org/officeDocument/2006/relationships/image" Target="../media/image12.emf"/><Relationship Id="rId4" Type="http://schemas.openxmlformats.org/officeDocument/2006/relationships/image" Target="../media/image4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7" Type="http://schemas.openxmlformats.org/officeDocument/2006/relationships/image" Target="../media/image12.em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emf"/><Relationship Id="rId4" Type="http://schemas.openxmlformats.org/officeDocument/2006/relationships/image" Target="../media/image12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4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emf"/><Relationship Id="rId5" Type="http://schemas.openxmlformats.org/officeDocument/2006/relationships/image" Target="../media/image12.emf"/><Relationship Id="rId4" Type="http://schemas.openxmlformats.org/officeDocument/2006/relationships/image" Target="../media/image5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12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26.jpeg"/><Relationship Id="rId4" Type="http://schemas.openxmlformats.org/officeDocument/2006/relationships/image" Target="../media/image52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emf"/><Relationship Id="rId4" Type="http://schemas.openxmlformats.org/officeDocument/2006/relationships/image" Target="../media/image12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5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5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5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emf"/><Relationship Id="rId4" Type="http://schemas.openxmlformats.org/officeDocument/2006/relationships/image" Target="../media/image12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61.jpe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63.jpeg"/><Relationship Id="rId7" Type="http://schemas.openxmlformats.org/officeDocument/2006/relationships/image" Target="../media/image11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emf"/><Relationship Id="rId4" Type="http://schemas.openxmlformats.org/officeDocument/2006/relationships/image" Target="../media/image12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7" Type="http://schemas.openxmlformats.org/officeDocument/2006/relationships/image" Target="../media/image12.em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70.jpeg"/><Relationship Id="rId4" Type="http://schemas.openxmlformats.org/officeDocument/2006/relationships/image" Target="../media/image69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emf"/><Relationship Id="rId4" Type="http://schemas.openxmlformats.org/officeDocument/2006/relationships/image" Target="../media/image12.em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emf"/><Relationship Id="rId4" Type="http://schemas.openxmlformats.org/officeDocument/2006/relationships/image" Target="../media/image12.em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emf"/><Relationship Id="rId4" Type="http://schemas.openxmlformats.org/officeDocument/2006/relationships/image" Target="../media/image12.e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emf"/><Relationship Id="rId4" Type="http://schemas.openxmlformats.org/officeDocument/2006/relationships/image" Target="../media/image12.em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emf"/><Relationship Id="rId4" Type="http://schemas.openxmlformats.org/officeDocument/2006/relationships/image" Target="../media/image12.em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emf"/><Relationship Id="rId4" Type="http://schemas.openxmlformats.org/officeDocument/2006/relationships/image" Target="../media/image12.e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on.com/s/ref=dp_byline_sr_ebooks_1?ie=UTF8&amp;field-author=Samuel+Malachowsky&amp;text=Samuel+Malachowsky&amp;sort=relevancerank&amp;search-alias=digital-text" TargetMode="External"/><Relationship Id="rId7" Type="http://schemas.openxmlformats.org/officeDocument/2006/relationships/image" Target="../media/image10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73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4.png"/><Relationship Id="rId5" Type="http://schemas.openxmlformats.org/officeDocument/2006/relationships/image" Target="../media/image10.emf"/><Relationship Id="rId4" Type="http://schemas.openxmlformats.org/officeDocument/2006/relationships/image" Target="../media/image1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2642" y="0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840" y="4853446"/>
            <a:ext cx="2290734" cy="205420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2546" y="166967"/>
            <a:ext cx="6850972" cy="154256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51166" y="5181600"/>
            <a:ext cx="6801521" cy="166621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132522" y="245750"/>
            <a:ext cx="69509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Leadership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Prepared by: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Dr. Mona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Moustafa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Elashry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24A9E1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817704" y="5334465"/>
            <a:ext cx="65436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PMG 511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L3- Ch3- Understanding Leadership</a:t>
            </a:r>
            <a:b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</a:b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0940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71"/>
    </mc:Choice>
    <mc:Fallback xmlns="">
      <p:transition spd="slow" advTm="1147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535" y="1713794"/>
            <a:ext cx="11503622" cy="5044815"/>
          </a:xfrm>
        </p:spPr>
        <p:txBody>
          <a:bodyPr>
            <a:no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3.1 The Leader’s Title.</a:t>
            </a:r>
          </a:p>
          <a:p>
            <a:r>
              <a:rPr lang="en-US" sz="2400" b="1" dirty="0">
                <a:solidFill>
                  <a:srgbClr val="002060"/>
                </a:solidFill>
              </a:rPr>
              <a:t>3.2 Leadership Styles:</a:t>
            </a:r>
          </a:p>
          <a:p>
            <a:pPr lvl="1" algn="l"/>
            <a:r>
              <a:rPr lang="en-US" sz="2400" b="1" dirty="0">
                <a:solidFill>
                  <a:srgbClr val="002060"/>
                </a:solidFill>
              </a:rPr>
              <a:t>Describe 7 basic leadership styles.</a:t>
            </a:r>
          </a:p>
          <a:p>
            <a:r>
              <a:rPr lang="en-US" sz="2400" b="1" dirty="0">
                <a:solidFill>
                  <a:srgbClr val="002060"/>
                </a:solidFill>
              </a:rPr>
              <a:t>3.3 Who We Lead:</a:t>
            </a:r>
          </a:p>
          <a:p>
            <a:pPr lvl="1" algn="l"/>
            <a:r>
              <a:rPr lang="en-US" sz="2400" b="1" dirty="0">
                <a:solidFill>
                  <a:srgbClr val="002060"/>
                </a:solidFill>
              </a:rPr>
              <a:t>Define 'stakeholder' in the context of a project effort.</a:t>
            </a:r>
          </a:p>
          <a:p>
            <a:r>
              <a:rPr lang="en-US" sz="2400" b="1" dirty="0">
                <a:solidFill>
                  <a:srgbClr val="002060"/>
                </a:solidFill>
              </a:rPr>
              <a:t>3.4 Matching Leadership with Culture:</a:t>
            </a:r>
          </a:p>
          <a:p>
            <a:pPr lvl="1" algn="l"/>
            <a:r>
              <a:rPr lang="en-US" sz="2400" b="1" dirty="0">
                <a:solidFill>
                  <a:srgbClr val="002060"/>
                </a:solidFill>
              </a:rPr>
              <a:t>Define ‘culture’ in the context of a project, team, and organization.</a:t>
            </a:r>
          </a:p>
          <a:p>
            <a:r>
              <a:rPr lang="en-US" sz="2400" b="1" dirty="0">
                <a:solidFill>
                  <a:srgbClr val="002060"/>
                </a:solidFill>
              </a:rPr>
              <a:t>3.5 Summary and Conclusions.</a:t>
            </a:r>
          </a:p>
          <a:p>
            <a:r>
              <a:rPr lang="en-US" sz="2400" b="1" dirty="0">
                <a:solidFill>
                  <a:srgbClr val="002060"/>
                </a:solidFill>
              </a:rPr>
              <a:t>3.6 Self assessment.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177D165D-CE36-E64B-9998-F9F7299C90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pic>
        <p:nvPicPr>
          <p:cNvPr id="1026" name="Picture 2" descr="Learning outcomes - Osmoregulation and Excretion">
            <a:extLst>
              <a:ext uri="{FF2B5EF4-FFF2-40B4-BE49-F238E27FC236}">
                <a16:creationId xmlns:a16="http://schemas.microsoft.com/office/drawing/2014/main" id="{D57C322E-D44D-D845-B4CB-76F5C1EE8A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2907">
            <a:off x="9257149" y="1761622"/>
            <a:ext cx="2576518" cy="1220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D768EA3-8D6B-0961-6B80-73E739B68A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4204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411FF9E-3F6D-D260-9063-5DC6A1F46AA9}"/>
              </a:ext>
            </a:extLst>
          </p:cNvPr>
          <p:cNvSpPr txBox="1"/>
          <p:nvPr/>
        </p:nvSpPr>
        <p:spPr>
          <a:xfrm>
            <a:off x="2440788" y="5434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 dirty="0">
                <a:solidFill>
                  <a:prstClr val="white"/>
                </a:solidFill>
                <a:latin typeface="Calibri" panose="020F0502020204030204"/>
              </a:rPr>
              <a:t>Learning Outcomes</a:t>
            </a:r>
          </a:p>
        </p:txBody>
      </p:sp>
    </p:spTree>
    <p:extLst>
      <p:ext uri="{BB962C8B-B14F-4D97-AF65-F5344CB8AC3E}">
        <p14:creationId xmlns:p14="http://schemas.microsoft.com/office/powerpoint/2010/main" val="2282491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"/>
            <a:ext cx="11597671" cy="36178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9884F30-6BCA-E3A5-8B0A-68CDA0A4C550}"/>
              </a:ext>
            </a:extLst>
          </p:cNvPr>
          <p:cNvSpPr txBox="1"/>
          <p:nvPr/>
        </p:nvSpPr>
        <p:spPr>
          <a:xfrm>
            <a:off x="2454041" y="946689"/>
            <a:ext cx="903559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</a:b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1.3-The Leader’s Title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1310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283" y="1409120"/>
            <a:ext cx="8043589" cy="3294576"/>
          </a:xfrm>
        </p:spPr>
        <p:txBody>
          <a:bodyPr>
            <a:normAutofit fontScale="92500"/>
          </a:bodyPr>
          <a:lstStyle/>
          <a:p>
            <a:r>
              <a:rPr lang="en-US" sz="2400" dirty="0">
                <a:solidFill>
                  <a:srgbClr val="002060"/>
                </a:solidFill>
              </a:rPr>
              <a:t>Leader can have many titles, he can be a manager, supervisor, boss, CEO, Expert, Foreman, Monitor.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Understand that title </a:t>
            </a:r>
            <a:r>
              <a:rPr lang="en-US" sz="2400" dirty="0">
                <a:solidFill>
                  <a:srgbClr val="002060"/>
                </a:solidFill>
                <a:highlight>
                  <a:srgbClr val="B3FF00"/>
                </a:highlight>
              </a:rPr>
              <a:t>isn't synonymous</a:t>
            </a:r>
            <a:r>
              <a:rPr lang="en-US" sz="2400" dirty="0">
                <a:solidFill>
                  <a:srgbClr val="002060"/>
                </a:solidFill>
              </a:rPr>
              <a:t> with the need or authority to engage in leadership.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It is </a:t>
            </a:r>
            <a:r>
              <a:rPr lang="en-US" sz="2400" b="1" dirty="0">
                <a:solidFill>
                  <a:srgbClr val="002060"/>
                </a:solidFill>
                <a:highlight>
                  <a:srgbClr val="C0C0C0"/>
                </a:highlight>
              </a:rPr>
              <a:t>a sit of words that supposed all  correlated to actual duties of jobs.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The actual title can affect perceptions.</a:t>
            </a:r>
          </a:p>
          <a:p>
            <a:endParaRPr lang="en-US" sz="2400" dirty="0">
              <a:solidFill>
                <a:srgbClr val="002060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1353598A-0B45-5F47-AE50-837F0CC6F1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292E511-6ABE-C546-9E40-C60BA6B4C1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6694" y="5360510"/>
            <a:ext cx="9215306" cy="1193430"/>
          </a:xfrm>
          <a:prstGeom prst="rect">
            <a:avLst/>
          </a:prstGeom>
          <a:ln>
            <a:solidFill>
              <a:schemeClr val="tx1"/>
            </a:solidFill>
            <a:prstDash val="sysDot"/>
          </a:ln>
        </p:spPr>
      </p:pic>
      <p:pic>
        <p:nvPicPr>
          <p:cNvPr id="2050" name="Picture 2" descr="Leader concept word art Royalty Free Vector Image">
            <a:extLst>
              <a:ext uri="{FF2B5EF4-FFF2-40B4-BE49-F238E27FC236}">
                <a16:creationId xmlns:a16="http://schemas.microsoft.com/office/drawing/2014/main" id="{1305E323-955F-6549-A690-567922CD0B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20" b="26885"/>
          <a:stretch/>
        </p:blipFill>
        <p:spPr bwMode="auto">
          <a:xfrm>
            <a:off x="8504894" y="1963363"/>
            <a:ext cx="3225800" cy="2072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9FEB62-20D4-13B6-9B9F-9D28FFA07E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4204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09C8237-CAA3-4ABA-995B-FE569E480C3F}"/>
              </a:ext>
            </a:extLst>
          </p:cNvPr>
          <p:cNvSpPr txBox="1"/>
          <p:nvPr/>
        </p:nvSpPr>
        <p:spPr>
          <a:xfrm>
            <a:off x="2440788" y="5434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 dirty="0">
                <a:solidFill>
                  <a:prstClr val="white"/>
                </a:solidFill>
                <a:latin typeface="Calibri" panose="020F0502020204030204"/>
              </a:rPr>
              <a:t>1.3 The Leader’s Title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364B6EE-64CC-25EE-965B-FE8BAE1B4B7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CA980BF-6028-E001-3D34-4A975ED262F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9009" y="6502766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8751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7073" y="2170585"/>
            <a:ext cx="8637072" cy="2516830"/>
          </a:xfrm>
        </p:spPr>
        <p:txBody>
          <a:bodyPr>
            <a:normAutofit/>
          </a:bodyPr>
          <a:lstStyle/>
          <a:p>
            <a:pPr algn="just"/>
            <a:r>
              <a:rPr lang="en-US" sz="3600" b="1" dirty="0">
                <a:solidFill>
                  <a:srgbClr val="0070C0"/>
                </a:solidFill>
                <a:latin typeface="Bradley Hand" pitchFamily="2" charset="77"/>
              </a:rPr>
              <a:t>“Leadership is not about titles, positions or flowcharts. It is about one life influencing another.” </a:t>
            </a:r>
            <a:r>
              <a:rPr lang="en-US" sz="3600" b="1" dirty="0">
                <a:solidFill>
                  <a:srgbClr val="00B0F0"/>
                </a:solidFill>
                <a:latin typeface="Bradley Hand" pitchFamily="2" charset="77"/>
              </a:rPr>
              <a:t>- John C. Maxwell</a:t>
            </a:r>
          </a:p>
          <a:p>
            <a:endParaRPr lang="en-US" sz="3200" b="1" dirty="0">
              <a:solidFill>
                <a:srgbClr val="86166D"/>
              </a:solidFill>
              <a:latin typeface="Bradley Hand" pitchFamily="2" charset="77"/>
            </a:endParaRP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EABC2AB6-0F9A-344D-B699-8F4349940D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pic>
        <p:nvPicPr>
          <p:cNvPr id="3074" name="Picture 2" descr="Going Further — How John C Maxwell Wrote Over 70 Books… | by Lachlan  Nicolson | Nicolson and Company | Medium">
            <a:extLst>
              <a:ext uri="{FF2B5EF4-FFF2-40B4-BE49-F238E27FC236}">
                <a16:creationId xmlns:a16="http://schemas.microsoft.com/office/drawing/2014/main" id="{E8D2A3EB-D1EC-6F4C-9738-7AF1FDBE14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68"/>
          <a:stretch/>
        </p:blipFill>
        <p:spPr bwMode="auto">
          <a:xfrm>
            <a:off x="9101469" y="1888018"/>
            <a:ext cx="2368155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CC566EE-0CE9-CF15-978F-5936C9AB305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90E8AFA-513E-4E30-EAC7-570ED1D8A7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7897853-4EA3-5180-FE5E-7D1468A6AEC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2400" y="110360"/>
            <a:ext cx="9533101" cy="1610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45F0727-A988-CA3A-2272-10180CD81DB6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0126804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972" y="2171769"/>
            <a:ext cx="10356574" cy="368369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002060"/>
                </a:solidFill>
              </a:rPr>
              <a:t>Leadership styles.</a:t>
            </a:r>
            <a:endParaRPr lang="ar-SA" dirty="0">
              <a:solidFill>
                <a:srgbClr val="002060"/>
              </a:solidFill>
            </a:endParaRPr>
          </a:p>
          <a:p>
            <a:r>
              <a:rPr lang="en-US" dirty="0">
                <a:solidFill>
                  <a:srgbClr val="002060"/>
                </a:solidFill>
              </a:rPr>
              <a:t>Leadership theories.</a:t>
            </a:r>
          </a:p>
          <a:p>
            <a:r>
              <a:rPr lang="en-US" dirty="0">
                <a:solidFill>
                  <a:srgbClr val="002060"/>
                </a:solidFill>
              </a:rPr>
              <a:t>Influences.</a:t>
            </a:r>
          </a:p>
          <a:p>
            <a:r>
              <a:rPr lang="en-US" dirty="0">
                <a:solidFill>
                  <a:srgbClr val="002060"/>
                </a:solidFill>
              </a:rPr>
              <a:t>Motivators.</a:t>
            </a:r>
          </a:p>
          <a:p>
            <a:r>
              <a:rPr lang="en-US" dirty="0">
                <a:solidFill>
                  <a:srgbClr val="002060"/>
                </a:solidFill>
              </a:rPr>
              <a:t>Influences on organizational team performance. </a:t>
            </a:r>
          </a:p>
          <a:p>
            <a:r>
              <a:rPr lang="en-US" dirty="0">
                <a:solidFill>
                  <a:srgbClr val="002060"/>
                </a:solidFill>
              </a:rPr>
              <a:t>Culture.</a:t>
            </a:r>
          </a:p>
          <a:p>
            <a:r>
              <a:rPr lang="en-US" dirty="0">
                <a:solidFill>
                  <a:srgbClr val="002060"/>
                </a:solidFill>
              </a:rPr>
              <a:t>Understanding of who is being led.</a:t>
            </a:r>
            <a:endParaRPr lang="en-US" sz="1400" dirty="0">
              <a:solidFill>
                <a:srgbClr val="002060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F2A0AA07-70FC-1840-9970-3AF8E7B789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pic>
        <p:nvPicPr>
          <p:cNvPr id="4098" name="Picture 2" descr="Leader pointing hand forward to overcome the coronavirus crisis-Business  leadership concept - Download Free Vectors, Clipart Graphics &amp; Vector Art">
            <a:extLst>
              <a:ext uri="{FF2B5EF4-FFF2-40B4-BE49-F238E27FC236}">
                <a16:creationId xmlns:a16="http://schemas.microsoft.com/office/drawing/2014/main" id="{288B726C-6BB4-0B4F-A9B4-CE93B4532B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0545" y="2121063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E00A2E-6881-5871-5FD1-3CD8343BB30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711687"/>
            <a:ext cx="1222425" cy="8934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033177F-B8BA-0A03-ABA6-E023688348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67EF108-CE34-2F03-D92A-6D13D71853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2400" y="110359"/>
            <a:ext cx="10356574" cy="206140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204858D-3D93-0864-7743-1B2B9BAED17C}"/>
              </a:ext>
            </a:extLst>
          </p:cNvPr>
          <p:cNvSpPr txBox="1"/>
          <p:nvPr/>
        </p:nvSpPr>
        <p:spPr>
          <a:xfrm>
            <a:off x="2593187" y="695890"/>
            <a:ext cx="721342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The idea of team leadership is broken down into its digestible components:</a:t>
            </a:r>
            <a:br>
              <a:rPr lang="en-US" sz="3200" b="1">
                <a:solidFill>
                  <a:prstClr val="white"/>
                </a:solidFill>
                <a:latin typeface="Calibri" panose="020F0502020204030204"/>
              </a:rPr>
            </a:b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0216382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D4B26F2-06EC-F68B-4032-7A18B574471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0CCE40D-7295-CD5F-1980-F222E91415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DBB8E0C-5B12-BEEF-21CA-798E80F322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" y="110360"/>
            <a:ext cx="10595113" cy="38652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5D9F973-A256-1180-AAAC-C622A4797BE1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683849D-F791-1364-EBB1-5F12BDC8E2EB}"/>
              </a:ext>
            </a:extLst>
          </p:cNvPr>
          <p:cNvSpPr txBox="1"/>
          <p:nvPr/>
        </p:nvSpPr>
        <p:spPr>
          <a:xfrm>
            <a:off x="3124200" y="1447164"/>
            <a:ext cx="616888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br>
              <a:rPr lang="en-US" sz="3600" b="1" dirty="0">
                <a:solidFill>
                  <a:schemeClr val="bg1"/>
                </a:solidFill>
              </a:rPr>
            </a:br>
            <a:r>
              <a:rPr lang="en-US" sz="3600" b="1" dirty="0">
                <a:solidFill>
                  <a:schemeClr val="bg1"/>
                </a:solidFill>
              </a:rPr>
              <a:t>2.3 Leadership Styles</a:t>
            </a:r>
          </a:p>
        </p:txBody>
      </p:sp>
    </p:spTree>
    <p:extLst>
      <p:ext uri="{BB962C8B-B14F-4D97-AF65-F5344CB8AC3E}">
        <p14:creationId xmlns:p14="http://schemas.microsoft.com/office/powerpoint/2010/main" val="37065332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36922A-5FFF-2F4B-9649-BD99A56C2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9701" y="1666564"/>
            <a:ext cx="7902308" cy="4114159"/>
          </a:xfrm>
        </p:spPr>
        <p:txBody>
          <a:bodyPr>
            <a:normAutofit fontScale="92500"/>
          </a:bodyPr>
          <a:lstStyle/>
          <a:p>
            <a:pPr>
              <a:lnSpc>
                <a:spcPct val="80000"/>
              </a:lnSpc>
            </a:pPr>
            <a:r>
              <a:rPr lang="en-US" altLang="en-US" sz="2400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Researchers began studying leadership in the early part of the twentieth century and focused on the:</a:t>
            </a:r>
          </a:p>
          <a:p>
            <a:pPr>
              <a:lnSpc>
                <a:spcPct val="80000"/>
              </a:lnSpc>
            </a:pPr>
            <a:endParaRPr lang="en-US" altLang="en-US" sz="2400" dirty="0">
              <a:solidFill>
                <a:srgbClr val="002060"/>
              </a:solidFill>
              <a:ea typeface="ＭＳ Ｐゴシック" panose="020B0600070205080204" pitchFamily="34" charset="-128"/>
            </a:endParaRPr>
          </a:p>
          <a:p>
            <a:pPr lvl="1">
              <a:lnSpc>
                <a:spcPct val="80000"/>
              </a:lnSpc>
              <a:buFontTx/>
              <a:buChar char="•"/>
            </a:pPr>
            <a:r>
              <a:rPr lang="en-US" altLang="en-US" sz="2800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The person </a:t>
            </a:r>
            <a:r>
              <a:rPr lang="en-US" altLang="en-US" sz="2400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(</a:t>
            </a:r>
            <a:r>
              <a:rPr lang="en-US" altLang="en-US" sz="2400" dirty="0">
                <a:solidFill>
                  <a:srgbClr val="002060"/>
                </a:solidFill>
                <a:highlight>
                  <a:srgbClr val="73DDFF"/>
                </a:highlight>
                <a:ea typeface="ＭＳ Ｐゴシック" panose="020B0600070205080204" pitchFamily="34" charset="-128"/>
              </a:rPr>
              <a:t>leader trait theories</a:t>
            </a:r>
            <a:r>
              <a:rPr lang="en-US" altLang="en-US" sz="2400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).</a:t>
            </a:r>
          </a:p>
          <a:p>
            <a:pPr lvl="1">
              <a:lnSpc>
                <a:spcPct val="80000"/>
              </a:lnSpc>
              <a:buFontTx/>
              <a:buChar char="•"/>
            </a:pPr>
            <a:r>
              <a:rPr lang="en-US" altLang="en-US" sz="2400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The behaviors</a:t>
            </a:r>
            <a:r>
              <a:rPr lang="en-US" altLang="en-US" sz="2400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–how the leader interacted with his or her group members (</a:t>
            </a:r>
            <a:r>
              <a:rPr lang="en-US" altLang="en-US" sz="2400" dirty="0">
                <a:solidFill>
                  <a:srgbClr val="002060"/>
                </a:solidFill>
                <a:highlight>
                  <a:srgbClr val="73DDFF"/>
                </a:highlight>
                <a:ea typeface="ＭＳ Ｐゴシック" panose="020B0600070205080204" pitchFamily="34" charset="-128"/>
              </a:rPr>
              <a:t>behavior theories</a:t>
            </a:r>
            <a:r>
              <a:rPr lang="en-US" altLang="en-US" sz="2400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).</a:t>
            </a:r>
          </a:p>
          <a:p>
            <a:pPr lvl="1">
              <a:lnSpc>
                <a:spcPct val="80000"/>
              </a:lnSpc>
              <a:buFontTx/>
              <a:buChar char="•"/>
            </a:pPr>
            <a:endParaRPr lang="en-US" altLang="en-US" sz="2400" dirty="0">
              <a:solidFill>
                <a:srgbClr val="002060"/>
              </a:solidFill>
              <a:ea typeface="ＭＳ Ｐゴシック" panose="020B0600070205080204" pitchFamily="34" charset="-128"/>
            </a:endParaRPr>
          </a:p>
          <a:p>
            <a:r>
              <a:rPr lang="en-US" sz="2400" dirty="0">
                <a:solidFill>
                  <a:srgbClr val="002060"/>
                </a:solidFill>
              </a:rPr>
              <a:t>Early leadership theories focused on what qualities distinguished between leaders and followers, while subsequent theories looked at other variables such as situational factors and skill level. </a:t>
            </a:r>
          </a:p>
          <a:p>
            <a:endParaRPr lang="en-SA" sz="2400" dirty="0">
              <a:solidFill>
                <a:srgbClr val="002060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CDE9509B-B2D6-3C4B-8C87-6DBEF49E80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pic>
        <p:nvPicPr>
          <p:cNvPr id="9" name="Picture 2" descr="How to keep your remote team motivated | by Varun Deo | Team Engazify">
            <a:extLst>
              <a:ext uri="{FF2B5EF4-FFF2-40B4-BE49-F238E27FC236}">
                <a16:creationId xmlns:a16="http://schemas.microsoft.com/office/drawing/2014/main" id="{D691E250-8942-3743-ABD8-7EFFB2B396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" r="20096" b="6262"/>
          <a:stretch/>
        </p:blipFill>
        <p:spPr bwMode="auto">
          <a:xfrm>
            <a:off x="8102009" y="2206218"/>
            <a:ext cx="3890290" cy="2649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0DB2C4E-75EF-35DC-B66B-BC1AFDC8E7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99" y="5761794"/>
            <a:ext cx="1222425" cy="10962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FD5EF8A-8790-BA9C-EE8A-99987B42BD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A6C8790-1AB7-88D3-6BBA-1C57290346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28061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C35AB93-1258-F41E-604E-1061838BBFD0}"/>
              </a:ext>
            </a:extLst>
          </p:cNvPr>
          <p:cNvSpPr txBox="1"/>
          <p:nvPr/>
        </p:nvSpPr>
        <p:spPr>
          <a:xfrm>
            <a:off x="2540364" y="503986"/>
            <a:ext cx="626827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The early studies of leadership:</a:t>
            </a:r>
            <a:br>
              <a:rPr lang="en-US" sz="3200" b="1">
                <a:solidFill>
                  <a:prstClr val="white"/>
                </a:solidFill>
                <a:latin typeface="Calibri" panose="020F0502020204030204"/>
              </a:rPr>
            </a:b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6344484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64E9AB1-33C4-8D4D-B85B-A2FF3C83E6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100" y="695890"/>
            <a:ext cx="8051800" cy="46381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D930768-4AEB-D094-6780-9D8E78789C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741945E-3ECE-1377-1291-8504A6A775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4F98DAB-3284-1865-A741-B0D75EC78B75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8719152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2317" y="1781711"/>
            <a:ext cx="8928130" cy="3751183"/>
          </a:xfrm>
        </p:spPr>
        <p:txBody>
          <a:bodyPr>
            <a:noAutofit/>
          </a:bodyPr>
          <a:lstStyle/>
          <a:p>
            <a:r>
              <a:rPr lang="en-US" sz="2400" dirty="0">
                <a:solidFill>
                  <a:srgbClr val="002060"/>
                </a:solidFill>
              </a:rPr>
              <a:t>People as a leader </a:t>
            </a:r>
            <a:r>
              <a:rPr lang="en-US" sz="2400" b="1" dirty="0">
                <a:solidFill>
                  <a:srgbClr val="002060"/>
                </a:solidFill>
              </a:rPr>
              <a:t>adopt different styles.</a:t>
            </a:r>
            <a:endParaRPr lang="en-US" sz="2400" dirty="0">
              <a:solidFill>
                <a:srgbClr val="002060"/>
              </a:solidFill>
            </a:endParaRPr>
          </a:p>
          <a:p>
            <a:r>
              <a:rPr lang="en-US" sz="2400" dirty="0">
                <a:solidFill>
                  <a:srgbClr val="002060"/>
                </a:solidFill>
              </a:rPr>
              <a:t>Leadership style </a:t>
            </a:r>
            <a:r>
              <a:rPr lang="en-US" sz="2400" u="sng" dirty="0">
                <a:solidFill>
                  <a:srgbClr val="002060"/>
                </a:solidFill>
              </a:rPr>
              <a:t>should be chosen based on </a:t>
            </a:r>
            <a:r>
              <a:rPr lang="en-US" sz="2400" dirty="0">
                <a:solidFill>
                  <a:srgbClr val="002060"/>
                </a:solidFill>
              </a:rPr>
              <a:t>the team’s features, what they are trying to achieve.</a:t>
            </a:r>
          </a:p>
          <a:p>
            <a:r>
              <a:rPr lang="en-US" sz="2400" b="1" u="sng" dirty="0">
                <a:solidFill>
                  <a:srgbClr val="002060"/>
                </a:solidFill>
              </a:rPr>
              <a:t>Leaders have a ‘default’ style they prefer:</a:t>
            </a:r>
          </a:p>
          <a:p>
            <a:pPr lvl="1"/>
            <a:r>
              <a:rPr lang="en-US" sz="2400" dirty="0">
                <a:solidFill>
                  <a:srgbClr val="002060"/>
                </a:solidFill>
              </a:rPr>
              <a:t>This may not be appropriate for their team.</a:t>
            </a:r>
          </a:p>
          <a:p>
            <a:pPr lvl="1"/>
            <a:r>
              <a:rPr lang="en-US" sz="2400" dirty="0">
                <a:solidFill>
                  <a:srgbClr val="002060"/>
                </a:solidFill>
              </a:rPr>
              <a:t>Stress or circumstances can cause leaders to choose or revert to the wrong style.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There are (7 main styles covered here).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41C2D343-1D57-6644-A44D-7DCEF8E146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pic>
        <p:nvPicPr>
          <p:cNvPr id="6146" name="Picture 2" descr="The 7 Main Leadership Styles - Explained | Angel Santiago">
            <a:extLst>
              <a:ext uri="{FF2B5EF4-FFF2-40B4-BE49-F238E27FC236}">
                <a16:creationId xmlns:a16="http://schemas.microsoft.com/office/drawing/2014/main" id="{CF934E34-F442-E44A-84EC-DB163A016B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236" y="2024790"/>
            <a:ext cx="2435447" cy="2290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F645210-31CD-EF10-EEC2-E21F35FBA9A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17" y="5761794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8A4AC4D-EF12-5B31-138F-2CFE0B2DEE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A613226-FE9F-5052-D1A6-79DF691301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B32CCEE-7F5D-40B0-0718-77426E11FC14}"/>
              </a:ext>
            </a:extLst>
          </p:cNvPr>
          <p:cNvSpPr txBox="1"/>
          <p:nvPr/>
        </p:nvSpPr>
        <p:spPr>
          <a:xfrm>
            <a:off x="2797768" y="623072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Leadership Styles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7535365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3A798EC-1F73-638D-61CC-FCFF546051A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3DEA6F5-1DB0-9495-C378-39C75D1119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9A48719-0779-2D23-D5BA-844EF04087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2400" y="110360"/>
            <a:ext cx="10277061" cy="331864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5F2320F-DDCF-9C3B-5B29-94A4023C56DF}"/>
              </a:ext>
            </a:extLst>
          </p:cNvPr>
          <p:cNvSpPr txBox="1"/>
          <p:nvPr/>
        </p:nvSpPr>
        <p:spPr>
          <a:xfrm>
            <a:off x="2961861" y="1477292"/>
            <a:ext cx="626827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600" b="1">
                <a:solidFill>
                  <a:prstClr val="white"/>
                </a:solidFill>
                <a:latin typeface="Calibri" panose="020F0502020204030204"/>
              </a:rPr>
              <a:t>1.Affiliative Leadership Style</a:t>
            </a:r>
            <a:br>
              <a:rPr lang="en-US" sz="3600" b="1">
                <a:solidFill>
                  <a:prstClr val="white"/>
                </a:solidFill>
                <a:latin typeface="Calibri" panose="020F0502020204030204"/>
              </a:rPr>
            </a:br>
            <a:r>
              <a:rPr lang="en-US" sz="3600" b="1">
                <a:solidFill>
                  <a:prstClr val="white"/>
                </a:solidFill>
                <a:latin typeface="Calibri" panose="020F0502020204030204"/>
              </a:rPr>
              <a:t>(people come first)</a:t>
            </a:r>
            <a:endParaRPr lang="en-US" sz="36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677207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868486"/>
            <a:ext cx="8004343" cy="3882621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rgbClr val="002060"/>
                </a:solidFill>
              </a:rPr>
              <a:t>Is one of 7 styles of </a:t>
            </a:r>
            <a:r>
              <a:rPr lang="en-US" sz="2400" dirty="0">
                <a:solidFill>
                  <a:srgbClr val="002060"/>
                </a:solidFill>
                <a:highlight>
                  <a:srgbClr val="73DDFF"/>
                </a:highlight>
              </a:rPr>
              <a:t>Emotional leadership </a:t>
            </a:r>
            <a:r>
              <a:rPr lang="en-US" sz="2400" dirty="0">
                <a:solidFill>
                  <a:srgbClr val="002060"/>
                </a:solidFill>
              </a:rPr>
              <a:t>and promotes positivity, a harmonious workplace and team-building.  </a:t>
            </a:r>
          </a:p>
          <a:p>
            <a:endParaRPr lang="en-US" sz="2400" dirty="0">
              <a:solidFill>
                <a:srgbClr val="002060"/>
              </a:solidFill>
            </a:endParaRPr>
          </a:p>
          <a:p>
            <a:r>
              <a:rPr lang="en-US" sz="2400" dirty="0">
                <a:solidFill>
                  <a:srgbClr val="002060"/>
                </a:solidFill>
              </a:rPr>
              <a:t>This leadership style focuses </a:t>
            </a:r>
            <a:r>
              <a:rPr lang="en-US" sz="2400" b="1" dirty="0">
                <a:solidFill>
                  <a:srgbClr val="002060"/>
                </a:solidFill>
              </a:rPr>
              <a:t>on conflict resolution and creating personal connections between employees and their managers to build a sense of community and trust.</a:t>
            </a:r>
          </a:p>
          <a:p>
            <a:pPr marL="0" indent="0">
              <a:buNone/>
            </a:pPr>
            <a:endParaRPr lang="en-US" sz="2400" dirty="0">
              <a:solidFill>
                <a:srgbClr val="002060"/>
              </a:solidFill>
            </a:endParaRPr>
          </a:p>
          <a:p>
            <a:endParaRPr lang="en-US" sz="1600" dirty="0">
              <a:solidFill>
                <a:srgbClr val="002060"/>
              </a:solidFill>
            </a:endParaRP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7BF96CB5-E410-DA48-94CD-405186A08C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pic>
        <p:nvPicPr>
          <p:cNvPr id="8194" name="Picture 2" descr="Breeze blog: project management &amp; collaboration tool">
            <a:extLst>
              <a:ext uri="{FF2B5EF4-FFF2-40B4-BE49-F238E27FC236}">
                <a16:creationId xmlns:a16="http://schemas.microsoft.com/office/drawing/2014/main" id="{86BBC041-7E09-BE41-9E56-5B14821166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888"/>
          <a:stretch/>
        </p:blipFill>
        <p:spPr bwMode="auto">
          <a:xfrm>
            <a:off x="8004344" y="2163787"/>
            <a:ext cx="2866508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78E56E5-83AE-68D7-16AB-2B3FCE445D8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175" y="5761794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7B102F6-7AD3-A1B2-449F-8898E0E8B1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C4967EF-19C1-01D1-52FA-05F02CE8B4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7866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30F60E-2E11-3588-F6D2-715E10708FCC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1- Affiliative Leadership Style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9486980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587386"/>
            <a:ext cx="7254150" cy="4311157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>
                <a:solidFill>
                  <a:srgbClr val="002060"/>
                </a:solidFill>
              </a:rPr>
              <a:t>The type of leadership a manager chooses to affect the </a:t>
            </a:r>
            <a:r>
              <a:rPr lang="en-US" sz="2400" dirty="0">
                <a:solidFill>
                  <a:srgbClr val="002060"/>
                </a:solidFill>
                <a:highlight>
                  <a:srgbClr val="73DDFF"/>
                </a:highlight>
              </a:rPr>
              <a:t>emotional, mental and physical health</a:t>
            </a:r>
            <a:r>
              <a:rPr lang="en-US" sz="2400" dirty="0">
                <a:solidFill>
                  <a:srgbClr val="002060"/>
                </a:solidFill>
              </a:rPr>
              <a:t> of his team. Whether this effect is positive or negative.</a:t>
            </a:r>
          </a:p>
          <a:p>
            <a:endParaRPr lang="en-US" sz="2400" dirty="0">
              <a:solidFill>
                <a:srgbClr val="002060"/>
              </a:solidFill>
            </a:endParaRPr>
          </a:p>
          <a:p>
            <a:r>
              <a:rPr lang="en-US" sz="2400" dirty="0">
                <a:solidFill>
                  <a:srgbClr val="002060"/>
                </a:solidFill>
              </a:rPr>
              <a:t>Affiliative leadership is one of many styles of leadership that </a:t>
            </a:r>
            <a:r>
              <a:rPr lang="en-US" sz="2400" b="1" dirty="0">
                <a:solidFill>
                  <a:srgbClr val="002060"/>
                </a:solidFill>
              </a:rPr>
              <a:t>positively impacts employees. </a:t>
            </a:r>
          </a:p>
          <a:p>
            <a:endParaRPr lang="en-US" sz="2400" b="1" dirty="0">
              <a:solidFill>
                <a:srgbClr val="002060"/>
              </a:solidFill>
            </a:endParaRPr>
          </a:p>
          <a:p>
            <a:r>
              <a:rPr lang="en-US" sz="2400" dirty="0">
                <a:solidFill>
                  <a:srgbClr val="002060"/>
                </a:solidFill>
              </a:rPr>
              <a:t>It is Good for teams in need of a morale boost (team need to repair).</a:t>
            </a:r>
          </a:p>
          <a:p>
            <a:endParaRPr lang="en-US" sz="2400" b="1" dirty="0">
              <a:solidFill>
                <a:srgbClr val="002060"/>
              </a:solidFill>
            </a:endParaRPr>
          </a:p>
          <a:p>
            <a:endParaRPr lang="en-US" sz="2400" dirty="0">
              <a:solidFill>
                <a:srgbClr val="002060"/>
              </a:solidFill>
            </a:endParaRP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481E8FA9-3883-8C47-BB51-285134F9CF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pic>
        <p:nvPicPr>
          <p:cNvPr id="12" name="Content Placeholder 4">
            <a:extLst>
              <a:ext uri="{FF2B5EF4-FFF2-40B4-BE49-F238E27FC236}">
                <a16:creationId xmlns:a16="http://schemas.microsoft.com/office/drawing/2014/main" id="{BCA6C527-BC40-7D48-9EE6-20D72485493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9610" y="1727147"/>
            <a:ext cx="3993708" cy="2926080"/>
          </a:xfr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83B24F3-0A83-1243-8F49-F0C6A75A63C8}"/>
              </a:ext>
            </a:extLst>
          </p:cNvPr>
          <p:cNvSpPr txBox="1"/>
          <p:nvPr/>
        </p:nvSpPr>
        <p:spPr>
          <a:xfrm>
            <a:off x="4316818" y="6163947"/>
            <a:ext cx="7798981" cy="622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3.</a:t>
            </a:r>
          </a:p>
          <a:p>
            <a:pPr algn="r"/>
            <a:r>
              <a:rPr lang="en-US" sz="1100" dirty="0"/>
              <a:t>Goleman, Daniel. Primal Leadership: Realizing the Power of Emotional Intelligence. Boston,  Mass. :Harvard Business School Press, 2002.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FAFC0CC-D437-DED0-EE5C-79A0E1B7938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40" y="5898543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BC3C5CF-BF73-CF50-00B5-B87E2BEDBC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42B0802-24EA-EF86-3C95-77C612488E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FC94D82-18CA-C97E-4DDD-5FB82C9FDF44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Affiliative Leadership Style (cont.)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428955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536" y="1287208"/>
            <a:ext cx="7260460" cy="4866873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br>
              <a:rPr lang="en-US" dirty="0">
                <a:solidFill>
                  <a:srgbClr val="002060"/>
                </a:solidFill>
              </a:rPr>
            </a:br>
            <a:endParaRPr lang="en-US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sz="9600" b="1" u="sng" dirty="0">
                <a:solidFill>
                  <a:srgbClr val="002060"/>
                </a:solidFill>
              </a:rPr>
              <a:t>Pros:  </a:t>
            </a:r>
          </a:p>
          <a:p>
            <a:r>
              <a:rPr lang="en-US" sz="8000" dirty="0">
                <a:solidFill>
                  <a:srgbClr val="002060"/>
                </a:solidFill>
              </a:rPr>
              <a:t>This style Emphasizes </a:t>
            </a:r>
            <a:r>
              <a:rPr lang="en-US" sz="8000" b="1" dirty="0">
                <a:solidFill>
                  <a:srgbClr val="002060"/>
                </a:solidFill>
              </a:rPr>
              <a:t>connection, harmony, and conflict resolution.</a:t>
            </a:r>
          </a:p>
          <a:p>
            <a:r>
              <a:rPr lang="en-US" sz="8000" dirty="0">
                <a:solidFill>
                  <a:srgbClr val="002060"/>
                </a:solidFill>
              </a:rPr>
              <a:t>It is Good for teams in need of a morale boost (team need to repair).</a:t>
            </a:r>
          </a:p>
          <a:p>
            <a:r>
              <a:rPr lang="en-US" sz="8000" dirty="0">
                <a:solidFill>
                  <a:srgbClr val="002060"/>
                </a:solidFill>
              </a:rPr>
              <a:t>Creates effective teams.</a:t>
            </a:r>
          </a:p>
          <a:p>
            <a:r>
              <a:rPr lang="en-US" sz="8000" dirty="0">
                <a:solidFill>
                  <a:srgbClr val="002060"/>
                </a:solidFill>
              </a:rPr>
              <a:t>It Increase employee morale.</a:t>
            </a:r>
          </a:p>
          <a:p>
            <a:r>
              <a:rPr lang="en-US" sz="8000" dirty="0">
                <a:solidFill>
                  <a:srgbClr val="002060"/>
                </a:solidFill>
              </a:rPr>
              <a:t>It Builds employee trust.</a:t>
            </a:r>
          </a:p>
          <a:p>
            <a:r>
              <a:rPr lang="en-US" sz="8000" dirty="0">
                <a:solidFill>
                  <a:srgbClr val="002060"/>
                </a:solidFill>
              </a:rPr>
              <a:t>It Provides guidance during crises.</a:t>
            </a:r>
          </a:p>
          <a:p>
            <a:r>
              <a:rPr lang="en-US" sz="8000" dirty="0">
                <a:solidFill>
                  <a:srgbClr val="002060"/>
                </a:solidFill>
              </a:rPr>
              <a:t>It Resolves conflicts more efficiently.</a:t>
            </a:r>
          </a:p>
          <a:p>
            <a:r>
              <a:rPr lang="en-US" sz="8000" dirty="0">
                <a:solidFill>
                  <a:srgbClr val="002060"/>
                </a:solidFill>
              </a:rPr>
              <a:t>It Reduces workplace stress.</a:t>
            </a:r>
          </a:p>
          <a:p>
            <a:endParaRPr lang="en-US" sz="9600" dirty="0">
              <a:solidFill>
                <a:srgbClr val="002060"/>
              </a:solidFill>
            </a:endParaRPr>
          </a:p>
          <a:p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0F2CCA44-D680-234D-9B22-83AD6CCF79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pic>
        <p:nvPicPr>
          <p:cNvPr id="10242" name="Picture 2" descr="Affiliative Leadership Style - Coach You: Executive, Leadership and Team  coaching">
            <a:extLst>
              <a:ext uri="{FF2B5EF4-FFF2-40B4-BE49-F238E27FC236}">
                <a16:creationId xmlns:a16="http://schemas.microsoft.com/office/drawing/2014/main" id="{D96E6A32-6D17-3B41-8E26-72233B52F3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1858" y="2317750"/>
            <a:ext cx="3670300" cy="222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A1BD2BF-7A42-73E8-9950-35340BD8B0A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4080"/>
            <a:ext cx="1222425" cy="7039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327C380-BA5B-67B6-0D91-0CB52E8032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3A52202-4129-0C73-BB94-E1B86472E2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8481"/>
            <a:ext cx="9533101" cy="1610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937E676-5982-101E-7880-7B49064D08F0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Affiliative Leadership Style (cont.)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4053232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087D32BD-978E-6445-AF97-594FFBE280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D75A5EF-F86E-2B4F-AEA0-22EFDDEE9F2B}"/>
              </a:ext>
            </a:extLst>
          </p:cNvPr>
          <p:cNvSpPr/>
          <p:nvPr/>
        </p:nvSpPr>
        <p:spPr>
          <a:xfrm>
            <a:off x="153183" y="1600608"/>
            <a:ext cx="8288451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u="sng" dirty="0">
                <a:solidFill>
                  <a:srgbClr val="002060"/>
                </a:solidFill>
              </a:rPr>
              <a:t>Cons: </a:t>
            </a:r>
          </a:p>
          <a:p>
            <a:endParaRPr lang="en-US" sz="2000" b="1" u="sng" dirty="0">
              <a:solidFill>
                <a:srgbClr val="002060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Can be abused. (</a:t>
            </a:r>
            <a:r>
              <a:rPr lang="en-US" sz="2000" dirty="0">
                <a:solidFill>
                  <a:srgbClr val="002060"/>
                </a:solidFill>
              </a:rPr>
              <a:t>too much Affiliative Style can become the </a:t>
            </a:r>
            <a:r>
              <a:rPr lang="en-US" sz="2000" dirty="0">
                <a:solidFill>
                  <a:srgbClr val="002060"/>
                </a:solidFill>
                <a:highlight>
                  <a:srgbClr val="D0D611"/>
                </a:highlight>
              </a:rPr>
              <a:t>disease-to-please</a:t>
            </a:r>
            <a:r>
              <a:rPr lang="en-US" sz="2000" dirty="0">
                <a:solidFill>
                  <a:srgbClr val="002060"/>
                </a:solidFill>
              </a:rPr>
              <a:t>).</a:t>
            </a:r>
            <a:endParaRPr lang="en-US" sz="2400" dirty="0">
              <a:solidFill>
                <a:srgbClr val="002060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Stuff may not receive enough advice.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Allow under-performers to go unchecked.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Ineffective when faced with complex challenge.</a:t>
            </a:r>
          </a:p>
          <a:p>
            <a:endParaRPr lang="en-US" sz="2000" dirty="0">
              <a:solidFill>
                <a:srgbClr val="002060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E39B229-390D-CB43-889B-036632050595}"/>
              </a:ext>
            </a:extLst>
          </p:cNvPr>
          <p:cNvSpPr/>
          <p:nvPr/>
        </p:nvSpPr>
        <p:spPr>
          <a:xfrm>
            <a:off x="2665730" y="5501948"/>
            <a:ext cx="81571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002060"/>
                </a:solidFill>
                <a:highlight>
                  <a:srgbClr val="F5FAA4"/>
                </a:highlight>
                <a:latin typeface="Bradley Hand" pitchFamily="2" charset="77"/>
              </a:rPr>
              <a:t>“Affiliative is really about letting people get to know you, and you making an effort to get to know them.”</a:t>
            </a:r>
            <a:endParaRPr lang="en-SA" sz="2400" dirty="0">
              <a:solidFill>
                <a:srgbClr val="002060"/>
              </a:solidFill>
              <a:highlight>
                <a:srgbClr val="F5FAA4"/>
              </a:highlight>
              <a:latin typeface="Bradley Hand" pitchFamily="2" charset="77"/>
            </a:endParaRPr>
          </a:p>
        </p:txBody>
      </p:sp>
      <p:pic>
        <p:nvPicPr>
          <p:cNvPr id="17" name="Picture 4" descr="Standing,human Behavior,joint - Two Men Talking Clipart, HD Png Download -  kindpng">
            <a:extLst>
              <a:ext uri="{FF2B5EF4-FFF2-40B4-BE49-F238E27FC236}">
                <a16:creationId xmlns:a16="http://schemas.microsoft.com/office/drawing/2014/main" id="{0FA6FD1B-F1EF-3F41-84A3-BC6BDFAA6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0191" y="1352186"/>
            <a:ext cx="1737810" cy="3220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2DB285C-9D2D-9F59-5869-0D36C61A4DB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D009974-D622-D062-E434-1F00CE5883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9771" y="6502766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FAC7353-3AB2-51FB-D23D-34AAA3EAFBF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202" y="7866"/>
            <a:ext cx="9533101" cy="16102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8013C6-EBD1-F743-E484-B18C5B4E149A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Affiliative Leadership Style (cont.)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068690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pic>
        <p:nvPicPr>
          <p:cNvPr id="5122" name="Picture 2" descr="10 Lessons From Dalai Lama That Will Change Your Life">
            <a:extLst>
              <a:ext uri="{FF2B5EF4-FFF2-40B4-BE49-F238E27FC236}">
                <a16:creationId xmlns:a16="http://schemas.microsoft.com/office/drawing/2014/main" id="{FCE37B08-A5F5-5849-B890-0291EFE526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487" y="1236156"/>
            <a:ext cx="2635102" cy="2635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01E5F97-EE68-1445-99D1-3B36D9946BF6}"/>
              </a:ext>
            </a:extLst>
          </p:cNvPr>
          <p:cNvSpPr/>
          <p:nvPr/>
        </p:nvSpPr>
        <p:spPr>
          <a:xfrm>
            <a:off x="2383275" y="4095660"/>
            <a:ext cx="16562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CB13BA"/>
                </a:solidFill>
                <a:latin typeface="Montserrat"/>
              </a:rPr>
              <a:t>Dalai Lama </a:t>
            </a:r>
            <a:endParaRPr lang="en-US" sz="2400" b="1" i="0" u="none" strike="noStrike" dirty="0">
              <a:solidFill>
                <a:srgbClr val="CB13BA"/>
              </a:solidFill>
              <a:effectLst/>
              <a:latin typeface="Montserrat"/>
            </a:endParaRPr>
          </a:p>
        </p:txBody>
      </p:sp>
      <p:pic>
        <p:nvPicPr>
          <p:cNvPr id="5124" name="Picture 4" descr="Image result for berkshire hathaway products">
            <a:extLst>
              <a:ext uri="{FF2B5EF4-FFF2-40B4-BE49-F238E27FC236}">
                <a16:creationId xmlns:a16="http://schemas.microsoft.com/office/drawing/2014/main" id="{BB875C5A-4E74-CE4A-8C1C-FB20FE3AF6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576" y="1514307"/>
            <a:ext cx="3175000" cy="231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402A6EE-F782-F646-81C4-9999DBDD289C}"/>
              </a:ext>
            </a:extLst>
          </p:cNvPr>
          <p:cNvSpPr/>
          <p:nvPr/>
        </p:nvSpPr>
        <p:spPr>
          <a:xfrm>
            <a:off x="6985538" y="4187993"/>
            <a:ext cx="1779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B13BA"/>
                </a:solidFill>
                <a:latin typeface="Arial" panose="020B0604020202020204" pitchFamily="34" charset="0"/>
              </a:rPr>
              <a:t>Warren Buffett</a:t>
            </a:r>
            <a:endParaRPr lang="en-SA" b="1" dirty="0">
              <a:solidFill>
                <a:srgbClr val="CB13BA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D6F61F2-2011-97A7-2C59-5E540B09F26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D049B65-B8AC-D2EF-9DE5-A3F31077A4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4759174-64D7-587A-75C5-143B8E8A5569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6287846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D7B7DC8-6036-D57C-0242-4B711FFDEC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BA4E83C-B985-5002-1CED-C09F844FE0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DC5BACA-92EB-01F3-4909-1E668572F7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" y="110359"/>
            <a:ext cx="10747691" cy="358699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EEFE1B-09F9-1A08-84F9-EB29F0C830B5}"/>
              </a:ext>
            </a:extLst>
          </p:cNvPr>
          <p:cNvSpPr txBox="1"/>
          <p:nvPr/>
        </p:nvSpPr>
        <p:spPr>
          <a:xfrm>
            <a:off x="2308444" y="1119027"/>
            <a:ext cx="859164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br>
              <a:rPr lang="en-US" sz="3200" b="1">
                <a:solidFill>
                  <a:prstClr val="white"/>
                </a:solidFill>
                <a:latin typeface="Calibri" panose="020F0502020204030204"/>
              </a:rPr>
            </a:b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2. Authoritarian / Commanding / The Boss/Autocratic Leadership Style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5958552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580" y="1668338"/>
            <a:ext cx="9533101" cy="4014986"/>
          </a:xfrm>
        </p:spPr>
        <p:txBody>
          <a:bodyPr>
            <a:normAutofit fontScale="92500"/>
          </a:bodyPr>
          <a:lstStyle/>
          <a:p>
            <a:r>
              <a:rPr lang="en-US" sz="2400" dirty="0">
                <a:solidFill>
                  <a:srgbClr val="002060"/>
                </a:solidFill>
              </a:rPr>
              <a:t>Is centered on </a:t>
            </a:r>
            <a:r>
              <a:rPr lang="en-US" sz="2800" dirty="0">
                <a:solidFill>
                  <a:srgbClr val="002060"/>
                </a:solidFill>
              </a:rPr>
              <a:t>the boss</a:t>
            </a:r>
            <a:r>
              <a:rPr lang="en-US" sz="2400" dirty="0">
                <a:solidFill>
                  <a:srgbClr val="002060"/>
                </a:solidFill>
              </a:rPr>
              <a:t>. </a:t>
            </a:r>
            <a:r>
              <a:rPr lang="en-US" sz="2400" i="1" dirty="0">
                <a:solidFill>
                  <a:srgbClr val="002060"/>
                </a:solidFill>
              </a:rPr>
              <a:t>the leader holds all authority and responsibility. </a:t>
            </a:r>
          </a:p>
          <a:p>
            <a:r>
              <a:rPr lang="en-US" altLang="en-US" sz="2400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The leader centralizing decision making, and limiting participation.</a:t>
            </a:r>
            <a:endParaRPr lang="en-US" sz="2400" dirty="0">
              <a:solidFill>
                <a:srgbClr val="002060"/>
              </a:solidFill>
            </a:endParaRPr>
          </a:p>
          <a:p>
            <a:r>
              <a:rPr lang="en-US" sz="2400" i="1" dirty="0">
                <a:solidFill>
                  <a:srgbClr val="002060"/>
                </a:solidFill>
              </a:rPr>
              <a:t>leaders make decisions on their own without consulting subordinates. </a:t>
            </a:r>
            <a:r>
              <a:rPr lang="en-US" sz="2400" dirty="0">
                <a:solidFill>
                  <a:srgbClr val="002060"/>
                </a:solidFill>
              </a:rPr>
              <a:t>They reach decisions, communicate them to subordinates and expect prompt implementation. </a:t>
            </a:r>
          </a:p>
          <a:p>
            <a:r>
              <a:rPr lang="en-US" sz="2400" dirty="0">
                <a:solidFill>
                  <a:srgbClr val="002060"/>
                </a:solidFill>
              </a:rPr>
              <a:t>One of the famous examples for an authoritarian is of </a:t>
            </a:r>
            <a:r>
              <a:rPr lang="en-US" sz="2400" dirty="0">
                <a:solidFill>
                  <a:srgbClr val="002060"/>
                </a:solidFill>
                <a:highlight>
                  <a:srgbClr val="F5FAA4"/>
                </a:highlight>
              </a:rPr>
              <a:t>Napoleon Bonaparte and Hitler. </a:t>
            </a:r>
          </a:p>
          <a:p>
            <a:endParaRPr lang="en-US" sz="2400" dirty="0">
              <a:solidFill>
                <a:srgbClr val="002060"/>
              </a:solidFill>
            </a:endParaRPr>
          </a:p>
          <a:p>
            <a:endParaRPr lang="en-US" sz="2400" dirty="0">
              <a:solidFill>
                <a:srgbClr val="002060"/>
              </a:solidFill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E7E163D7-593A-ED4A-8B48-A52DB0F849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6687" y="0"/>
            <a:ext cx="1354191" cy="1214366"/>
          </a:xfrm>
          <a:prstGeom prst="rect">
            <a:avLst/>
          </a:prstGeom>
        </p:spPr>
      </p:pic>
      <p:pic>
        <p:nvPicPr>
          <p:cNvPr id="12290" name="Picture 2" descr="9 Ways To Win Over Your Boss">
            <a:extLst>
              <a:ext uri="{FF2B5EF4-FFF2-40B4-BE49-F238E27FC236}">
                <a16:creationId xmlns:a16="http://schemas.microsoft.com/office/drawing/2014/main" id="{0F7A58BF-1DF0-D446-B7E4-17A972D451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1755" y="1996412"/>
            <a:ext cx="2269864" cy="2269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E23FA79-593E-E643-9412-CA8FE2D3BC0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DF97ED4-0898-184D-8883-BAE5281B9E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2C6069A-196F-7A1F-E9F9-6C77A0EEAD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11437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1B22232-1E78-8E73-78BD-F435FBBCC559}"/>
              </a:ext>
            </a:extLst>
          </p:cNvPr>
          <p:cNvSpPr txBox="1"/>
          <p:nvPr/>
        </p:nvSpPr>
        <p:spPr>
          <a:xfrm>
            <a:off x="2593188" y="695890"/>
            <a:ext cx="626827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2-Authoritarian / Commanding / Autocratic Leadership Style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7486430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8052" y="2017342"/>
            <a:ext cx="6465519" cy="3293852"/>
          </a:xfrm>
        </p:spPr>
        <p:txBody>
          <a:bodyPr>
            <a:normAutofit lnSpcReduction="10000"/>
          </a:bodyPr>
          <a:lstStyle/>
          <a:p>
            <a:r>
              <a:rPr lang="en-US" sz="2400" dirty="0">
                <a:solidFill>
                  <a:srgbClr val="002060"/>
                </a:solidFill>
              </a:rPr>
              <a:t>Leaders like this </a:t>
            </a:r>
            <a:r>
              <a:rPr lang="en-US" sz="2400" b="1" dirty="0">
                <a:solidFill>
                  <a:srgbClr val="002060"/>
                </a:solidFill>
              </a:rPr>
              <a:t>can achieve results and productivity quickly.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002060"/>
                </a:solidFill>
              </a:rPr>
              <a:t> </a:t>
            </a:r>
          </a:p>
          <a:p>
            <a:r>
              <a:rPr lang="en-US" sz="2400" dirty="0">
                <a:solidFill>
                  <a:srgbClr val="002060"/>
                </a:solidFill>
              </a:rPr>
              <a:t>Best applied to situations where there is </a:t>
            </a:r>
            <a:r>
              <a:rPr lang="en-US" sz="2400" b="1" dirty="0">
                <a:solidFill>
                  <a:srgbClr val="002060"/>
                </a:solidFill>
              </a:rPr>
              <a:t>little time for group decision-making or where the leader is the most knowledgeable member in the group.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A70B77EE-222E-A14F-B3FC-82019242EF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pic>
        <p:nvPicPr>
          <p:cNvPr id="11" name="Content Placeholder 6">
            <a:extLst>
              <a:ext uri="{FF2B5EF4-FFF2-40B4-BE49-F238E27FC236}">
                <a16:creationId xmlns:a16="http://schemas.microsoft.com/office/drawing/2014/main" id="{C4D55155-407F-B24D-B236-27AC845FAD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0821" y="1785143"/>
            <a:ext cx="4490948" cy="328771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C9E09E8-D192-BE47-AAF7-CAF6D87C6EF2}"/>
              </a:ext>
            </a:extLst>
          </p:cNvPr>
          <p:cNvSpPr txBox="1"/>
          <p:nvPr/>
        </p:nvSpPr>
        <p:spPr>
          <a:xfrm>
            <a:off x="4377080" y="6239703"/>
            <a:ext cx="737367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3.</a:t>
            </a:r>
          </a:p>
          <a:p>
            <a:pPr algn="r"/>
            <a:r>
              <a:rPr lang="en-US" sz="1100" dirty="0"/>
              <a:t>Goleman, Daniel. Primal Leadership: Realizing the Power of Emotional Intelligence. Boston,  Mass. :Harvard Business School Press, 2002.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5B0C14-4F98-DFF7-4072-873D18D9F2C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0C64801-B669-2B70-9AB6-5FFE6EA469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B068134-AF4F-6E76-81BC-004AFE0F93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815" y="18133"/>
            <a:ext cx="9533101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83AA826-B7DC-7490-3F9D-634CF8B66C03}"/>
              </a:ext>
            </a:extLst>
          </p:cNvPr>
          <p:cNvSpPr txBox="1"/>
          <p:nvPr/>
        </p:nvSpPr>
        <p:spPr>
          <a:xfrm>
            <a:off x="2593188" y="695890"/>
            <a:ext cx="626827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2-Authoritarian / Commanding / Autocratic Leadership Style (Cont.)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8116573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2641" y="1549830"/>
            <a:ext cx="6438396" cy="4399414"/>
          </a:xfrm>
        </p:spPr>
        <p:txBody>
          <a:bodyPr>
            <a:noAutofit/>
          </a:bodyPr>
          <a:lstStyle/>
          <a:p>
            <a:r>
              <a:rPr lang="en-US" sz="2400" b="1" u="sng" dirty="0">
                <a:solidFill>
                  <a:srgbClr val="002060"/>
                </a:solidFill>
              </a:rPr>
              <a:t>Pros:  </a:t>
            </a:r>
          </a:p>
          <a:p>
            <a:r>
              <a:rPr lang="en-US" sz="2400" dirty="0">
                <a:solidFill>
                  <a:srgbClr val="002060"/>
                </a:solidFill>
              </a:rPr>
              <a:t>Leaders like this </a:t>
            </a:r>
            <a:r>
              <a:rPr lang="en-US" sz="2400" b="1" dirty="0">
                <a:solidFill>
                  <a:srgbClr val="002060"/>
                </a:solidFill>
              </a:rPr>
              <a:t>can achieve results quickly. </a:t>
            </a:r>
          </a:p>
          <a:p>
            <a:r>
              <a:rPr lang="en-US" sz="2400" b="1" dirty="0">
                <a:solidFill>
                  <a:srgbClr val="002060"/>
                </a:solidFill>
              </a:rPr>
              <a:t>Quick decision making.</a:t>
            </a:r>
          </a:p>
          <a:p>
            <a:r>
              <a:rPr lang="en-US" sz="2400" b="1" dirty="0">
                <a:solidFill>
                  <a:srgbClr val="002060"/>
                </a:solidFill>
              </a:rPr>
              <a:t>Focused target.</a:t>
            </a:r>
          </a:p>
          <a:p>
            <a:r>
              <a:rPr lang="en-US" sz="2400" b="1" dirty="0">
                <a:solidFill>
                  <a:srgbClr val="002060"/>
                </a:solidFill>
              </a:rPr>
              <a:t>Close supervision.</a:t>
            </a:r>
          </a:p>
          <a:p>
            <a:r>
              <a:rPr lang="en-US" sz="2400" b="1" dirty="0">
                <a:solidFill>
                  <a:srgbClr val="002060"/>
                </a:solidFill>
              </a:rPr>
              <a:t>Maintain order and disciple.</a:t>
            </a:r>
          </a:p>
          <a:p>
            <a:r>
              <a:rPr lang="en-US" sz="2400" b="1" dirty="0">
                <a:solidFill>
                  <a:srgbClr val="002060"/>
                </a:solidFill>
              </a:rPr>
              <a:t>Good for emergencies/crisis situations.</a:t>
            </a:r>
          </a:p>
          <a:p>
            <a:endParaRPr lang="en-US" sz="2400" b="1" dirty="0">
              <a:solidFill>
                <a:srgbClr val="002060"/>
              </a:solidFill>
            </a:endParaRPr>
          </a:p>
          <a:p>
            <a:endParaRPr lang="en-US" sz="2400" dirty="0">
              <a:solidFill>
                <a:srgbClr val="002060"/>
              </a:solidFill>
            </a:endParaRP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A70B77EE-222E-A14F-B3FC-82019242EF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pic>
        <p:nvPicPr>
          <p:cNvPr id="11" name="Picture 2" descr="Autocratic Leadership &gt; Leadership Techniques | @allison | MrOwl">
            <a:extLst>
              <a:ext uri="{FF2B5EF4-FFF2-40B4-BE49-F238E27FC236}">
                <a16:creationId xmlns:a16="http://schemas.microsoft.com/office/drawing/2014/main" id="{B25341C0-FF24-F846-A990-F07434C7E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9645" y="1793406"/>
            <a:ext cx="2806700" cy="280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0D2A13-038D-FB88-4C2B-530BF400FC5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89" y="5761794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40EDB2D-5841-A14C-AA98-94E274F53F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01C6098-581F-B51B-51E6-A53E93D7AA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544" y="0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7ED2A4A-3CD7-3587-1BE8-D9F62A6D24EC}"/>
              </a:ext>
            </a:extLst>
          </p:cNvPr>
          <p:cNvSpPr txBox="1"/>
          <p:nvPr/>
        </p:nvSpPr>
        <p:spPr>
          <a:xfrm>
            <a:off x="2593188" y="695890"/>
            <a:ext cx="626827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2-Authoritarian / Commanding / Autocratic Leadership Style (Cont.)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047517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739226"/>
            <a:ext cx="9886687" cy="361791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u="sng" dirty="0">
                <a:solidFill>
                  <a:srgbClr val="002060"/>
                </a:solidFill>
              </a:rPr>
              <a:t>Cons: </a:t>
            </a:r>
            <a:endParaRPr lang="en-US" sz="2400" dirty="0">
              <a:solidFill>
                <a:srgbClr val="002060"/>
              </a:solidFill>
            </a:endParaRPr>
          </a:p>
          <a:p>
            <a:r>
              <a:rPr lang="en-US" sz="2400" b="1" dirty="0">
                <a:solidFill>
                  <a:srgbClr val="002060"/>
                </a:solidFill>
              </a:rPr>
              <a:t>Classic’ </a:t>
            </a:r>
            <a:r>
              <a:rPr lang="en-US" sz="2400" dirty="0">
                <a:solidFill>
                  <a:srgbClr val="002060"/>
                </a:solidFill>
              </a:rPr>
              <a:t>leadership structure.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Strong, dominating leader(s).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Can cause </a:t>
            </a:r>
            <a:r>
              <a:rPr lang="en-US" sz="2400" b="1" dirty="0">
                <a:solidFill>
                  <a:srgbClr val="002060"/>
                </a:solidFill>
              </a:rPr>
              <a:t>poor morale </a:t>
            </a:r>
            <a:r>
              <a:rPr lang="en-US" sz="2400" dirty="0">
                <a:solidFill>
                  <a:srgbClr val="002060"/>
                </a:solidFill>
              </a:rPr>
              <a:t>if teams aren’t used to it.</a:t>
            </a:r>
          </a:p>
          <a:p>
            <a:r>
              <a:rPr lang="en-US" sz="2400" b="1" dirty="0">
                <a:solidFill>
                  <a:srgbClr val="002060"/>
                </a:solidFill>
              </a:rPr>
              <a:t>High stress</a:t>
            </a:r>
            <a:r>
              <a:rPr lang="en-US" sz="2400" dirty="0">
                <a:solidFill>
                  <a:srgbClr val="002060"/>
                </a:solidFill>
              </a:rPr>
              <a:t>, members feel stressed due to high expectation.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Group </a:t>
            </a:r>
            <a:r>
              <a:rPr lang="en-US" sz="2400" dirty="0">
                <a:solidFill>
                  <a:srgbClr val="002060"/>
                </a:solidFill>
                <a:highlight>
                  <a:srgbClr val="F5FAA4"/>
                </a:highlight>
              </a:rPr>
              <a:t>doesn't pick up from innovativeness and information of individuals, so benefits of collaboration are lost. </a:t>
            </a:r>
          </a:p>
          <a:p>
            <a:endParaRPr lang="en-US" sz="2400" dirty="0">
              <a:solidFill>
                <a:srgbClr val="002060"/>
              </a:solidFill>
            </a:endParaRPr>
          </a:p>
          <a:p>
            <a:endParaRPr lang="en-US" sz="2400" dirty="0">
              <a:solidFill>
                <a:srgbClr val="002060"/>
              </a:solidFill>
            </a:endParaRP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21D46608-111F-2E47-81A1-DEE6427A7D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pic>
        <p:nvPicPr>
          <p:cNvPr id="14338" name="Picture 2" descr="Autocratic Leadership – What Is It and Will It Work?">
            <a:extLst>
              <a:ext uri="{FF2B5EF4-FFF2-40B4-BE49-F238E27FC236}">
                <a16:creationId xmlns:a16="http://schemas.microsoft.com/office/drawing/2014/main" id="{B4F8E706-54BA-8D4F-9A65-CC150452A1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6687" y="1806471"/>
            <a:ext cx="2075974" cy="2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E1B0620-9FE9-0A49-B053-B42504CACFE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10" y="5756139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D491CD3-1D02-62E1-7506-EB14811346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0BDAB4-8926-D330-DF79-8333D4D3C01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5655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A806D13-277A-8D0C-5A7D-D12DCAB3AAE4}"/>
              </a:ext>
            </a:extLst>
          </p:cNvPr>
          <p:cNvSpPr txBox="1"/>
          <p:nvPr/>
        </p:nvSpPr>
        <p:spPr>
          <a:xfrm>
            <a:off x="2593188" y="695890"/>
            <a:ext cx="626827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2-Authoritarian / Commanding / Autocratic Leadership Style (Cont.)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2162485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what type of leadership style was john kennedy">
            <a:extLst>
              <a:ext uri="{FF2B5EF4-FFF2-40B4-BE49-F238E27FC236}">
                <a16:creationId xmlns:a16="http://schemas.microsoft.com/office/drawing/2014/main" id="{D67265F7-6E9F-CC4B-98D2-44077C1BAE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75" y="2324100"/>
            <a:ext cx="18542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4" descr="Billionaire entrepreneur Elon Musk at a red carpet event">
            <a:extLst>
              <a:ext uri="{FF2B5EF4-FFF2-40B4-BE49-F238E27FC236}">
                <a16:creationId xmlns:a16="http://schemas.microsoft.com/office/drawing/2014/main" id="{2D521C9A-7D10-3F40-82F4-E7BA586F89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SA"/>
          </a:p>
        </p:txBody>
      </p:sp>
      <p:pic>
        <p:nvPicPr>
          <p:cNvPr id="4102" name="Picture 6" descr="Image result for hitler">
            <a:extLst>
              <a:ext uri="{FF2B5EF4-FFF2-40B4-BE49-F238E27FC236}">
                <a16:creationId xmlns:a16="http://schemas.microsoft.com/office/drawing/2014/main" id="{5B4E2EB5-D38F-3C49-ACE4-AD67889F35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7923" y="1145739"/>
            <a:ext cx="2222500" cy="292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Image result for steve jobs">
            <a:extLst>
              <a:ext uri="{FF2B5EF4-FFF2-40B4-BE49-F238E27FC236}">
                <a16:creationId xmlns:a16="http://schemas.microsoft.com/office/drawing/2014/main" id="{91717A7D-82F7-0646-8EAC-3B4CA74E61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1907" y="1193586"/>
            <a:ext cx="2451100" cy="245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Image result for elon mask">
            <a:extLst>
              <a:ext uri="{FF2B5EF4-FFF2-40B4-BE49-F238E27FC236}">
                <a16:creationId xmlns:a16="http://schemas.microsoft.com/office/drawing/2014/main" id="{2430E83E-8EFB-F840-A42F-4C779E9EE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0405" y="1496580"/>
            <a:ext cx="2850444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Image result for donald trump">
            <a:extLst>
              <a:ext uri="{FF2B5EF4-FFF2-40B4-BE49-F238E27FC236}">
                <a16:creationId xmlns:a16="http://schemas.microsoft.com/office/drawing/2014/main" id="{EBD0041B-DE1A-6047-9D92-6D75A1EC45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3511" y="3884948"/>
            <a:ext cx="3321800" cy="2214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58109D3-9DFA-287C-FED2-3C372733C3E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3C283FC-5549-DB34-58C2-DC0DD4A9604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0F7B5F0-033A-1CDD-1764-42524EF556F9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852967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5B1924D-E7B9-35C2-3B3D-E8D45B2CD33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93F0399-706F-E502-96B1-0ED00F3C29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1AAE804-D2A1-23D0-CD68-27DFD56820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" y="110359"/>
            <a:ext cx="10608365" cy="31496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D91BB67-3F16-F8F9-6BF8-1F1FFACF1FE9}"/>
              </a:ext>
            </a:extLst>
          </p:cNvPr>
          <p:cNvSpPr txBox="1"/>
          <p:nvPr/>
        </p:nvSpPr>
        <p:spPr>
          <a:xfrm>
            <a:off x="3242545" y="1187048"/>
            <a:ext cx="626827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br>
              <a:rPr lang="en-US" sz="3600" b="1" dirty="0">
                <a:solidFill>
                  <a:prstClr val="white"/>
                </a:solidFill>
                <a:latin typeface="Calibri" panose="020F0502020204030204"/>
              </a:rPr>
            </a:br>
            <a:r>
              <a:rPr lang="en-US" sz="3600" b="1" dirty="0">
                <a:solidFill>
                  <a:prstClr val="white"/>
                </a:solidFill>
                <a:latin typeface="Calibri" panose="020F0502020204030204"/>
              </a:rPr>
              <a:t>3-Coaching Leadership Style</a:t>
            </a:r>
          </a:p>
        </p:txBody>
      </p:sp>
    </p:spTree>
    <p:extLst>
      <p:ext uri="{BB962C8B-B14F-4D97-AF65-F5344CB8AC3E}">
        <p14:creationId xmlns:p14="http://schemas.microsoft.com/office/powerpoint/2010/main" val="23842102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5DE30A-6B94-8E41-AF41-92C8C01173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2357" y="1472609"/>
            <a:ext cx="9093191" cy="3912781"/>
          </a:xfrm>
        </p:spPr>
        <p:txBody>
          <a:bodyPr>
            <a:normAutofit fontScale="85000" lnSpcReduction="20000"/>
          </a:bodyPr>
          <a:lstStyle/>
          <a:p>
            <a:endParaRPr lang="en-US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</a:rPr>
              <a:t>• </a:t>
            </a:r>
            <a:r>
              <a:rPr lang="en-US" b="1" dirty="0">
                <a:solidFill>
                  <a:srgbClr val="002060"/>
                </a:solidFill>
              </a:rPr>
              <a:t>Coaching </a:t>
            </a:r>
            <a:r>
              <a:rPr lang="en-US" b="1" i="1" dirty="0">
                <a:solidFill>
                  <a:srgbClr val="002060"/>
                </a:solidFill>
              </a:rPr>
              <a:t>leadership </a:t>
            </a:r>
            <a:r>
              <a:rPr lang="en-US" i="1" dirty="0">
                <a:solidFill>
                  <a:srgbClr val="002060"/>
                </a:solidFill>
              </a:rPr>
              <a:t>involves teaching and supervising followers.</a:t>
            </a:r>
          </a:p>
          <a:p>
            <a:r>
              <a:rPr lang="en-US" b="1" i="1" dirty="0">
                <a:solidFill>
                  <a:srgbClr val="002060"/>
                </a:solidFill>
              </a:rPr>
              <a:t> A coaching leader </a:t>
            </a:r>
            <a:r>
              <a:rPr lang="en-US" i="1" dirty="0">
                <a:solidFill>
                  <a:srgbClr val="002060"/>
                </a:solidFill>
              </a:rPr>
              <a:t>is highly operational in setting where results/ performance require improvement. </a:t>
            </a:r>
            <a:endParaRPr lang="en-US" dirty="0">
              <a:solidFill>
                <a:srgbClr val="002060"/>
              </a:solidFill>
            </a:endParaRPr>
          </a:p>
          <a:p>
            <a:r>
              <a:rPr lang="en-US" dirty="0">
                <a:solidFill>
                  <a:srgbClr val="002060"/>
                </a:solidFill>
              </a:rPr>
              <a:t>Basically, in this kind of leadership, </a:t>
            </a:r>
            <a:r>
              <a:rPr lang="en-US" dirty="0">
                <a:solidFill>
                  <a:srgbClr val="002060"/>
                </a:solidFill>
                <a:highlight>
                  <a:srgbClr val="F5FAA4"/>
                </a:highlight>
              </a:rPr>
              <a:t>followers are helped to improve their skills. </a:t>
            </a:r>
          </a:p>
          <a:p>
            <a:r>
              <a:rPr lang="en-US" dirty="0">
                <a:solidFill>
                  <a:srgbClr val="002060"/>
                </a:solidFill>
              </a:rPr>
              <a:t>coaching </a:t>
            </a:r>
            <a:r>
              <a:rPr lang="en-US" i="1" dirty="0">
                <a:solidFill>
                  <a:srgbClr val="002060"/>
                </a:solidFill>
              </a:rPr>
              <a:t>leadership does the following: </a:t>
            </a:r>
            <a:r>
              <a:rPr lang="en-US" i="1" dirty="0">
                <a:solidFill>
                  <a:srgbClr val="002060"/>
                </a:solidFill>
                <a:highlight>
                  <a:srgbClr val="D0D611"/>
                </a:highlight>
              </a:rPr>
              <a:t>motivates followers, inspires followers and encourages followers.</a:t>
            </a:r>
          </a:p>
          <a:p>
            <a:r>
              <a:rPr lang="en-US" i="1" dirty="0">
                <a:solidFill>
                  <a:srgbClr val="002060"/>
                </a:solidFill>
              </a:rPr>
              <a:t> </a:t>
            </a:r>
            <a:r>
              <a:rPr lang="en-US" b="1" i="1" dirty="0">
                <a:solidFill>
                  <a:srgbClr val="002060"/>
                </a:solidFill>
              </a:rPr>
              <a:t>A coaching leader is A great mentor </a:t>
            </a:r>
            <a:r>
              <a:rPr lang="en-US" dirty="0">
                <a:solidFill>
                  <a:srgbClr val="002060"/>
                </a:solidFill>
              </a:rPr>
              <a:t>is a pioneer who also has a remarkable ability to instruct and train. </a:t>
            </a:r>
          </a:p>
          <a:p>
            <a:r>
              <a:rPr lang="en-US" dirty="0">
                <a:solidFill>
                  <a:srgbClr val="002060"/>
                </a:solidFill>
              </a:rPr>
              <a:t>They prep individuals to enhance both information and skills</a:t>
            </a:r>
            <a:r>
              <a:rPr lang="en-US" dirty="0">
                <a:solidFill>
                  <a:srgbClr val="002060"/>
                </a:solidFill>
                <a:highlight>
                  <a:srgbClr val="F5FAA4"/>
                </a:highlight>
              </a:rPr>
              <a:t>. </a:t>
            </a:r>
            <a:r>
              <a:rPr lang="en-US" b="1" dirty="0">
                <a:solidFill>
                  <a:srgbClr val="002060"/>
                </a:solidFill>
                <a:highlight>
                  <a:srgbClr val="F5FAA4"/>
                </a:highlight>
              </a:rPr>
              <a:t>(build the skills of  others).</a:t>
            </a:r>
          </a:p>
          <a:p>
            <a:endParaRPr lang="en-US" dirty="0">
              <a:solidFill>
                <a:srgbClr val="002060"/>
              </a:solidFill>
            </a:endParaRPr>
          </a:p>
          <a:p>
            <a:endParaRPr lang="en-SA" dirty="0">
              <a:solidFill>
                <a:srgbClr val="002060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13C6CC5-F3F3-6244-94C9-0E73E45C51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7809" y="0"/>
            <a:ext cx="1354191" cy="1214366"/>
          </a:xfrm>
          <a:prstGeom prst="rect">
            <a:avLst/>
          </a:prstGeom>
        </p:spPr>
      </p:pic>
      <p:pic>
        <p:nvPicPr>
          <p:cNvPr id="15362" name="Picture 2" descr="Leader as Coach — Casey Executive Coaching &amp; Team Development">
            <a:extLst>
              <a:ext uri="{FF2B5EF4-FFF2-40B4-BE49-F238E27FC236}">
                <a16:creationId xmlns:a16="http://schemas.microsoft.com/office/drawing/2014/main" id="{5276697D-782D-E44E-9A62-0E9DEB3BEE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60" r="8958"/>
          <a:stretch/>
        </p:blipFill>
        <p:spPr bwMode="auto">
          <a:xfrm>
            <a:off x="9106753" y="1851214"/>
            <a:ext cx="2742890" cy="226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5362A5B-102C-E9E5-6F57-0381BD4705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D72B71B-98B1-B3FD-275D-6F6F8CE4C5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39127D5-051F-9303-E80B-8A906DDA47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D66CE95-553A-9970-EC89-0BA57E7AC0CB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3-Coaching Leadership Style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1136867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1316" y="1723113"/>
            <a:ext cx="3993705" cy="2926080"/>
          </a:xfrm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92765" y="1609576"/>
            <a:ext cx="665021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002060"/>
                </a:solidFill>
              </a:rPr>
              <a:t>About connecting the goals and </a:t>
            </a:r>
            <a:r>
              <a:rPr lang="en-US" b="1" dirty="0">
                <a:solidFill>
                  <a:srgbClr val="002060"/>
                </a:solidFill>
              </a:rPr>
              <a:t>productivity</a:t>
            </a:r>
            <a:r>
              <a:rPr lang="en-US" dirty="0">
                <a:solidFill>
                  <a:srgbClr val="002060"/>
                </a:solidFill>
              </a:rPr>
              <a:t> of the team/project with </a:t>
            </a:r>
            <a:r>
              <a:rPr lang="en-US" b="1" dirty="0">
                <a:solidFill>
                  <a:srgbClr val="002060"/>
                </a:solidFill>
              </a:rPr>
              <a:t>individuals.</a:t>
            </a:r>
          </a:p>
          <a:p>
            <a:endParaRPr lang="en-US" b="1" dirty="0">
              <a:solidFill>
                <a:srgbClr val="002060"/>
              </a:solidFill>
            </a:endParaRPr>
          </a:p>
          <a:p>
            <a:r>
              <a:rPr lang="en-US" dirty="0">
                <a:solidFill>
                  <a:srgbClr val="002060"/>
                </a:solidFill>
              </a:rPr>
              <a:t>Best for teams </a:t>
            </a:r>
            <a:r>
              <a:rPr lang="en-US" b="1" dirty="0">
                <a:solidFill>
                  <a:srgbClr val="002060"/>
                </a:solidFill>
              </a:rPr>
              <a:t>who have the desire to succeed and are motivated.</a:t>
            </a:r>
          </a:p>
          <a:p>
            <a:pPr marL="0" indent="0">
              <a:buNone/>
            </a:pPr>
            <a:endParaRPr lang="en-US" dirty="0">
              <a:solidFill>
                <a:srgbClr val="002060"/>
              </a:solidFill>
            </a:endParaRPr>
          </a:p>
          <a:p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 rot="10800000" flipV="1">
            <a:off x="4376219" y="6175960"/>
            <a:ext cx="780340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3.</a:t>
            </a:r>
          </a:p>
          <a:p>
            <a:pPr algn="r"/>
            <a:r>
              <a:rPr lang="en-US" sz="1100" dirty="0"/>
              <a:t>Goleman, Daniel. Primal Leadership: Realizing the Power of Emotional Intelligence. Boston,  Mass. :Harvard Business School Press, 2002.</a:t>
            </a:r>
          </a:p>
        </p:txBody>
      </p:sp>
      <p:pic>
        <p:nvPicPr>
          <p:cNvPr id="10" name="عنصر نائب للمحتوى 6">
            <a:extLst>
              <a:ext uri="{FF2B5EF4-FFF2-40B4-BE49-F238E27FC236}">
                <a16:creationId xmlns:a16="http://schemas.microsoft.com/office/drawing/2014/main" id="{8C1024C9-57E5-2845-A32B-82C6B2D662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4745A9E-0C16-C881-5907-132936A001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5B74EB2-E65F-8AB5-0014-1B711695BB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78EE9DA-2A94-40C7-7B86-A2357029A7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22502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BDEFB15-66A1-0EAE-4A9C-E7D583940690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Coaching Leadership Style (Cont.)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678860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pic>
        <p:nvPicPr>
          <p:cNvPr id="10" name="عنصر نائب للمحتوى 6">
            <a:extLst>
              <a:ext uri="{FF2B5EF4-FFF2-40B4-BE49-F238E27FC236}">
                <a16:creationId xmlns:a16="http://schemas.microsoft.com/office/drawing/2014/main" id="{8C1024C9-57E5-2845-A32B-82C6B2D662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6C6DEA1-4FD2-6146-A769-5A07B1630883}"/>
              </a:ext>
            </a:extLst>
          </p:cNvPr>
          <p:cNvSpPr txBox="1">
            <a:spLocks/>
          </p:cNvSpPr>
          <p:nvPr/>
        </p:nvSpPr>
        <p:spPr>
          <a:xfrm>
            <a:off x="132522" y="1701503"/>
            <a:ext cx="7156173" cy="3760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u="sng" dirty="0">
                <a:solidFill>
                  <a:srgbClr val="002060"/>
                </a:solidFill>
              </a:rPr>
              <a:t>Pros:  </a:t>
            </a:r>
          </a:p>
          <a:p>
            <a:r>
              <a:rPr lang="en-US" sz="2400" dirty="0">
                <a:solidFill>
                  <a:srgbClr val="002060"/>
                </a:solidFill>
              </a:rPr>
              <a:t>Leaders like this </a:t>
            </a:r>
            <a:r>
              <a:rPr lang="en-US" sz="2400" b="1" dirty="0">
                <a:solidFill>
                  <a:srgbClr val="002060"/>
                </a:solidFill>
              </a:rPr>
              <a:t>create very positive workplace.</a:t>
            </a:r>
          </a:p>
          <a:p>
            <a:r>
              <a:rPr lang="en-US" sz="2400" b="1" u="sng" dirty="0">
                <a:solidFill>
                  <a:srgbClr val="002060"/>
                </a:solidFill>
              </a:rPr>
              <a:t>Cons:  </a:t>
            </a:r>
          </a:p>
          <a:p>
            <a:r>
              <a:rPr lang="en-US" sz="2400" dirty="0">
                <a:solidFill>
                  <a:srgbClr val="002060"/>
                </a:solidFill>
              </a:rPr>
              <a:t>Results take time to achieve.</a:t>
            </a:r>
          </a:p>
          <a:p>
            <a:r>
              <a:rPr lang="en-US" sz="2400" b="1" dirty="0">
                <a:solidFill>
                  <a:srgbClr val="002060"/>
                </a:solidFill>
              </a:rPr>
              <a:t>Work well if the leader has stuff already self motivated.</a:t>
            </a:r>
            <a:endParaRPr lang="en-US" sz="2400" dirty="0">
              <a:solidFill>
                <a:srgbClr val="002060"/>
              </a:solidFill>
            </a:endParaRPr>
          </a:p>
        </p:txBody>
      </p:sp>
      <p:pic>
        <p:nvPicPr>
          <p:cNvPr id="17410" name="Picture 2" descr="Leader as Coach — Brief Academy">
            <a:extLst>
              <a:ext uri="{FF2B5EF4-FFF2-40B4-BE49-F238E27FC236}">
                <a16:creationId xmlns:a16="http://schemas.microsoft.com/office/drawing/2014/main" id="{D57F617F-B08B-A645-9E6A-78223B876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9935" y="2031812"/>
            <a:ext cx="3429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D9A6D65-075E-028D-6DB4-C11A4E720EF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E3E5334-3949-F6D5-B66F-8398AC93A2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F436937-BC78-8417-2E3F-98DE443993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158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543FABB-A647-91D8-0EA8-8C16FC5B35BC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Coaching Leadership Style (Cont.)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1949181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8" name="AutoShape 4" descr="Billionaire entrepreneur Elon Musk at a red carpet event">
            <a:extLst>
              <a:ext uri="{FF2B5EF4-FFF2-40B4-BE49-F238E27FC236}">
                <a16:creationId xmlns:a16="http://schemas.microsoft.com/office/drawing/2014/main" id="{2D521C9A-7D10-3F40-82F4-E7BA586F89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SA"/>
          </a:p>
        </p:txBody>
      </p:sp>
      <p:pic>
        <p:nvPicPr>
          <p:cNvPr id="8194" name="Picture 2" descr="Image result for martin luther king">
            <a:extLst>
              <a:ext uri="{FF2B5EF4-FFF2-40B4-BE49-F238E27FC236}">
                <a16:creationId xmlns:a16="http://schemas.microsoft.com/office/drawing/2014/main" id="{4F9931D5-A2A4-8C41-BF84-B7681B3D4E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866752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Image result for gandhi">
            <a:extLst>
              <a:ext uri="{FF2B5EF4-FFF2-40B4-BE49-F238E27FC236}">
                <a16:creationId xmlns:a16="http://schemas.microsoft.com/office/drawing/2014/main" id="{B4E66473-82D7-4842-8FAF-D71A988BF3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697" y="1631802"/>
            <a:ext cx="2095500" cy="261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D0592AD-3331-1A48-98F7-D8FE8EA43B42}"/>
              </a:ext>
            </a:extLst>
          </p:cNvPr>
          <p:cNvSpPr/>
          <p:nvPr/>
        </p:nvSpPr>
        <p:spPr>
          <a:xfrm>
            <a:off x="6319100" y="4066005"/>
            <a:ext cx="21723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rgbClr val="CB13BA"/>
                </a:solidFill>
                <a:latin typeface="+mj-lt"/>
              </a:rPr>
              <a:t>Martin Luther King Jr</a:t>
            </a:r>
            <a:endParaRPr lang="en-US" sz="1600" b="1" i="0" u="none" strike="noStrike" dirty="0">
              <a:solidFill>
                <a:srgbClr val="CB13BA"/>
              </a:solidFill>
              <a:effectLst/>
              <a:latin typeface="+mj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0C3F32-1797-BC17-70C3-DE32249A225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BD193F2-DBDC-C1AC-D54B-40C2B09E54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C15336A-6CAB-D45A-063E-24E853D6A078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1092162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997AE8E-0132-D7EA-D279-7C1887E10E2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0A60747-7EDF-5800-48EC-5F2913B8DC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9F9BF9F-9182-CA8A-B776-34E9619456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" y="110360"/>
            <a:ext cx="9533101" cy="310991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C37570B-B627-D2F3-C0B0-41E48B00146A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E06A17-B22F-F3B0-9149-2FD5EE474CBE}"/>
              </a:ext>
            </a:extLst>
          </p:cNvPr>
          <p:cNvSpPr txBox="1"/>
          <p:nvPr/>
        </p:nvSpPr>
        <p:spPr>
          <a:xfrm>
            <a:off x="2306336" y="988277"/>
            <a:ext cx="737916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b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</a:b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4-Democratic Leadership Style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4332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" y="1828800"/>
            <a:ext cx="8795986" cy="3715734"/>
          </a:xfrm>
        </p:spPr>
        <p:txBody>
          <a:bodyPr>
            <a:normAutofit fontScale="92500"/>
          </a:bodyPr>
          <a:lstStyle/>
          <a:p>
            <a:r>
              <a:rPr lang="en-US" sz="2400" i="1" dirty="0">
                <a:solidFill>
                  <a:srgbClr val="002060"/>
                </a:solidFill>
              </a:rPr>
              <a:t>In this leadership style, </a:t>
            </a:r>
            <a:r>
              <a:rPr lang="en-US" sz="2400" b="1" i="1" dirty="0">
                <a:solidFill>
                  <a:srgbClr val="002060"/>
                </a:solidFill>
              </a:rPr>
              <a:t>subordinates are involved in making decisions. </a:t>
            </a:r>
            <a:r>
              <a:rPr lang="en-US" sz="2400" dirty="0">
                <a:solidFill>
                  <a:srgbClr val="002060"/>
                </a:solidFill>
              </a:rPr>
              <a:t>Unlike autocratic.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This leadership is </a:t>
            </a:r>
            <a:r>
              <a:rPr lang="en-US" sz="2400" dirty="0">
                <a:solidFill>
                  <a:srgbClr val="002060"/>
                </a:solidFill>
                <a:highlight>
                  <a:srgbClr val="D0D611"/>
                </a:highlight>
              </a:rPr>
              <a:t>centered on subordinates’ contributions. </a:t>
            </a:r>
          </a:p>
          <a:p>
            <a:r>
              <a:rPr lang="en-US" sz="2400" dirty="0">
                <a:solidFill>
                  <a:srgbClr val="002060"/>
                </a:solidFill>
              </a:rPr>
              <a:t>The democratic leader </a:t>
            </a:r>
            <a:r>
              <a:rPr lang="en-US" sz="2400" b="1" dirty="0">
                <a:solidFill>
                  <a:srgbClr val="002060"/>
                </a:solidFill>
              </a:rPr>
              <a:t>holds final responsibility</a:t>
            </a:r>
            <a:r>
              <a:rPr lang="en-US" sz="2400" dirty="0">
                <a:solidFill>
                  <a:srgbClr val="002060"/>
                </a:solidFill>
              </a:rPr>
              <a:t>, but he or she is known to </a:t>
            </a:r>
            <a:r>
              <a:rPr lang="en-US" sz="2400" b="1" dirty="0">
                <a:solidFill>
                  <a:srgbClr val="002060"/>
                </a:solidFill>
              </a:rPr>
              <a:t>delegate authority to other people, who determine work projects.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His style of authority </a:t>
            </a:r>
            <a:r>
              <a:rPr lang="en-US" sz="2400" u="sng" dirty="0">
                <a:solidFill>
                  <a:srgbClr val="002060"/>
                </a:solidFill>
              </a:rPr>
              <a:t>depends on the group </a:t>
            </a:r>
            <a:r>
              <a:rPr lang="en-US" sz="2400" dirty="0">
                <a:solidFill>
                  <a:srgbClr val="002060"/>
                </a:solidFill>
              </a:rPr>
              <a:t>been counseled and their feelings being esteemed. </a:t>
            </a:r>
          </a:p>
          <a:p>
            <a:endParaRPr lang="en-US" sz="2400" dirty="0">
              <a:solidFill>
                <a:srgbClr val="002060"/>
              </a:solidFill>
            </a:endParaRP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E3606819-DD66-ED4F-B5F4-1085D5EA9A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pic>
        <p:nvPicPr>
          <p:cNvPr id="18434" name="Picture 2" descr="What is Democratic Leadership, Really? | The Upshot Blog">
            <a:extLst>
              <a:ext uri="{FF2B5EF4-FFF2-40B4-BE49-F238E27FC236}">
                <a16:creationId xmlns:a16="http://schemas.microsoft.com/office/drawing/2014/main" id="{577276D3-4E3C-5E44-90FF-8FF284A957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6" r="15417"/>
          <a:stretch/>
        </p:blipFill>
        <p:spPr bwMode="auto">
          <a:xfrm>
            <a:off x="8959390" y="2140982"/>
            <a:ext cx="2977116" cy="2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33687A4-F980-9CAE-004B-4050935D2DC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FA37F9B-683B-9FD0-3708-19B5BADF1B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BB2D8A6-6DCD-5F6E-2A29-3B10F4B7945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6245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85CE6E8-2BC5-DF12-07F5-A9C2CA70EE2C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4-Democratic Leadership Style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7939312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4071" y="2165621"/>
            <a:ext cx="6635948" cy="3293852"/>
          </a:xfrm>
        </p:spPr>
        <p:txBody>
          <a:bodyPr>
            <a:normAutofit/>
          </a:bodyPr>
          <a:lstStyle/>
          <a:p>
            <a:pPr algn="just"/>
            <a:r>
              <a:rPr lang="en-US" sz="2400" dirty="0">
                <a:solidFill>
                  <a:srgbClr val="002060"/>
                </a:solidFill>
              </a:rPr>
              <a:t>Relies on </a:t>
            </a:r>
            <a:r>
              <a:rPr lang="en-US" sz="2400" b="1" dirty="0">
                <a:solidFill>
                  <a:srgbClr val="002060"/>
                </a:solidFill>
              </a:rPr>
              <a:t>the skills and knowledge of team members.</a:t>
            </a:r>
          </a:p>
          <a:p>
            <a:pPr algn="just"/>
            <a:r>
              <a:rPr lang="en-US" sz="2400" dirty="0">
                <a:solidFill>
                  <a:srgbClr val="002060"/>
                </a:solidFill>
              </a:rPr>
              <a:t>Group makes decisions collectively.</a:t>
            </a:r>
          </a:p>
          <a:p>
            <a:pPr algn="just"/>
            <a:endParaRPr lang="en-US" sz="2400" dirty="0">
              <a:solidFill>
                <a:srgbClr val="002060"/>
              </a:solidFill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4593" y="1518428"/>
            <a:ext cx="3993705" cy="2926080"/>
          </a:xfrm>
        </p:spPr>
      </p:pic>
      <p:sp>
        <p:nvSpPr>
          <p:cNvPr id="7" name="TextBox 6"/>
          <p:cNvSpPr txBox="1"/>
          <p:nvPr/>
        </p:nvSpPr>
        <p:spPr>
          <a:xfrm>
            <a:off x="4237186" y="6224584"/>
            <a:ext cx="777771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3.</a:t>
            </a:r>
          </a:p>
          <a:p>
            <a:pPr algn="r"/>
            <a:r>
              <a:rPr lang="en-US" sz="1100" dirty="0"/>
              <a:t>Goleman, Daniel. Primal Leadership: Realizing the Power of Emotional Intelligence. Boston,  Mass. :Harvard Business School Press, 2002.</a:t>
            </a: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E3606819-DD66-ED4F-B5F4-1085D5EA9A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F327171-7A4D-D62D-9F5A-D3AC13F4798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ECC3A96-D0E5-C2A4-95AE-970C9206B5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FBD6956-E479-3B04-E897-AC319A2924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2D151B0-BE88-1A95-1888-F47E392FB444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Democratic Leadership Style (Cont.)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6528283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E3606819-DD66-ED4F-B5F4-1085D5EA9A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F1FC04E-C602-4645-895B-BC9B9BBB2208}"/>
              </a:ext>
            </a:extLst>
          </p:cNvPr>
          <p:cNvSpPr txBox="1">
            <a:spLocks/>
          </p:cNvSpPr>
          <p:nvPr/>
        </p:nvSpPr>
        <p:spPr>
          <a:xfrm>
            <a:off x="0" y="1658678"/>
            <a:ext cx="9533100" cy="494650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u="sng" dirty="0">
                <a:solidFill>
                  <a:srgbClr val="002060"/>
                </a:solidFill>
              </a:rPr>
              <a:t>Pros:  </a:t>
            </a:r>
          </a:p>
          <a:p>
            <a:r>
              <a:rPr lang="en-US" sz="2400" dirty="0">
                <a:solidFill>
                  <a:srgbClr val="002060"/>
                </a:solidFill>
              </a:rPr>
              <a:t>Higher quality work.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Allow follower to say any decision.</a:t>
            </a:r>
          </a:p>
          <a:p>
            <a:r>
              <a:rPr lang="en-US" sz="2400" b="1" dirty="0">
                <a:solidFill>
                  <a:srgbClr val="002060"/>
                </a:solidFill>
              </a:rPr>
              <a:t>Create a well collaborative work place.</a:t>
            </a:r>
          </a:p>
          <a:p>
            <a:r>
              <a:rPr lang="en-US" sz="2400" b="1" u="sng" dirty="0">
                <a:solidFill>
                  <a:srgbClr val="002060"/>
                </a:solidFill>
              </a:rPr>
              <a:t>Cons:  </a:t>
            </a:r>
          </a:p>
          <a:p>
            <a:r>
              <a:rPr lang="en-US" sz="2400" dirty="0">
                <a:solidFill>
                  <a:srgbClr val="002060"/>
                </a:solidFill>
              </a:rPr>
              <a:t>The leader depend on the followers </a:t>
            </a:r>
            <a:r>
              <a:rPr lang="en-US" sz="2400" b="1" dirty="0">
                <a:solidFill>
                  <a:srgbClr val="002060"/>
                </a:solidFill>
              </a:rPr>
              <a:t>level of knowledge</a:t>
            </a:r>
            <a:r>
              <a:rPr lang="en-US" sz="2400" dirty="0">
                <a:solidFill>
                  <a:srgbClr val="002060"/>
                </a:solidFill>
              </a:rPr>
              <a:t>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Leader spend too much time listening.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 Can be </a:t>
            </a:r>
            <a:r>
              <a:rPr lang="en-US" sz="2400" dirty="0">
                <a:solidFill>
                  <a:srgbClr val="002060"/>
                </a:solidFill>
                <a:highlight>
                  <a:srgbClr val="D0D611"/>
                </a:highlight>
              </a:rPr>
              <a:t>time</a:t>
            </a:r>
            <a:r>
              <a:rPr lang="en-US" sz="2400" dirty="0">
                <a:solidFill>
                  <a:srgbClr val="002060"/>
                </a:solidFill>
              </a:rPr>
              <a:t> consuming (</a:t>
            </a:r>
            <a:r>
              <a:rPr lang="en-US" sz="2400" b="1" dirty="0">
                <a:solidFill>
                  <a:srgbClr val="002060"/>
                </a:solidFill>
              </a:rPr>
              <a:t>Collaboration may take time.)</a:t>
            </a:r>
            <a:endParaRPr lang="en-US" sz="2400" dirty="0">
              <a:solidFill>
                <a:srgbClr val="002060"/>
              </a:solidFill>
            </a:endParaRPr>
          </a:p>
          <a:p>
            <a:r>
              <a:rPr lang="en-US" sz="2400" dirty="0">
                <a:solidFill>
                  <a:srgbClr val="002060"/>
                </a:solidFill>
              </a:rPr>
              <a:t> difficult for indecisive teams.</a:t>
            </a:r>
          </a:p>
          <a:p>
            <a:endParaRPr lang="en-US" sz="2400" dirty="0">
              <a:solidFill>
                <a:srgbClr val="002060"/>
              </a:solidFill>
            </a:endParaRPr>
          </a:p>
        </p:txBody>
      </p:sp>
      <p:pic>
        <p:nvPicPr>
          <p:cNvPr id="19458" name="Picture 2" descr="The Pros and Cons of Democratic Leadership | SB">
            <a:extLst>
              <a:ext uri="{FF2B5EF4-FFF2-40B4-BE49-F238E27FC236}">
                <a16:creationId xmlns:a16="http://schemas.microsoft.com/office/drawing/2014/main" id="{80D6011E-054D-2D4E-983D-036DC8E8F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3100" y="1979058"/>
            <a:ext cx="2403405" cy="215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2EDEBB4-B696-9D03-476C-101BCAFCDA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1031" y="6676519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B82E1BF-685B-0AAD-90A5-E1A8757B21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9662"/>
            <a:ext cx="9533101" cy="1610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2A85B0B-FC87-FAF1-5AD9-05FAA63ED79B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Democratic Leadership Style (Cont.)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8432356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4" descr="Billionaire entrepreneur Elon Musk at a red carpet event">
            <a:extLst>
              <a:ext uri="{FF2B5EF4-FFF2-40B4-BE49-F238E27FC236}">
                <a16:creationId xmlns:a16="http://schemas.microsoft.com/office/drawing/2014/main" id="{2D521C9A-7D10-3F40-82F4-E7BA586F89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SA"/>
          </a:p>
        </p:txBody>
      </p:sp>
      <p:pic>
        <p:nvPicPr>
          <p:cNvPr id="9220" name="Picture 4" descr="Image result for John F. Kennedy">
            <a:extLst>
              <a:ext uri="{FF2B5EF4-FFF2-40B4-BE49-F238E27FC236}">
                <a16:creationId xmlns:a16="http://schemas.microsoft.com/office/drawing/2014/main" id="{C4A5EE3E-693B-B944-871B-DA9B7C0329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275" y="1282700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Image result for Jeff Bezos">
            <a:extLst>
              <a:ext uri="{FF2B5EF4-FFF2-40B4-BE49-F238E27FC236}">
                <a16:creationId xmlns:a16="http://schemas.microsoft.com/office/drawing/2014/main" id="{3B1E5AA4-EF15-E548-967E-8D730EF50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75" y="3797893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Image result for Steve Jobs">
            <a:extLst>
              <a:ext uri="{FF2B5EF4-FFF2-40B4-BE49-F238E27FC236}">
                <a16:creationId xmlns:a16="http://schemas.microsoft.com/office/drawing/2014/main" id="{03E95DE8-F5AB-4444-A35E-3F9EAED39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3234" y="1632926"/>
            <a:ext cx="25781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Image result for barack obama">
            <a:extLst>
              <a:ext uri="{FF2B5EF4-FFF2-40B4-BE49-F238E27FC236}">
                <a16:creationId xmlns:a16="http://schemas.microsoft.com/office/drawing/2014/main" id="{A9A3C415-9A97-8E41-80C7-54C1F771F2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7931" y="1295993"/>
            <a:ext cx="20066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F9478DF-686F-4F49-814D-AA580450FD6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44192"/>
            <a:ext cx="1222425" cy="91380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F4F4664-E0CE-0455-2464-32053BF3FF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061E835-2C3C-369B-78F7-28B612209742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865273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AE20FA7-C716-E93D-1068-87BA64E57E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B5DA65E-3D62-2B05-A5BB-9D172317FF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976901A-B406-7854-944E-28C8E4F1CB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" y="110359"/>
            <a:ext cx="10774440" cy="299064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D6D56F0-6BA0-4CBF-1645-C1E4BDBF38E6}"/>
              </a:ext>
            </a:extLst>
          </p:cNvPr>
          <p:cNvSpPr txBox="1"/>
          <p:nvPr/>
        </p:nvSpPr>
        <p:spPr>
          <a:xfrm>
            <a:off x="2831726" y="943963"/>
            <a:ext cx="7557977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br>
              <a:rPr lang="en-US" sz="4000" b="1" dirty="0">
                <a:solidFill>
                  <a:prstClr val="white"/>
                </a:solidFill>
                <a:latin typeface="Calibri" panose="020F0502020204030204"/>
              </a:rPr>
            </a:br>
            <a:r>
              <a:rPr lang="en-US" sz="4000" b="1" dirty="0">
                <a:solidFill>
                  <a:prstClr val="white"/>
                </a:solidFill>
                <a:latin typeface="Calibri" panose="020F0502020204030204"/>
              </a:rPr>
              <a:t>5-Laissez-faire Leadership Style</a:t>
            </a:r>
          </a:p>
        </p:txBody>
      </p:sp>
    </p:spTree>
    <p:extLst>
      <p:ext uri="{BB962C8B-B14F-4D97-AF65-F5344CB8AC3E}">
        <p14:creationId xmlns:p14="http://schemas.microsoft.com/office/powerpoint/2010/main" val="19206146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89731" y="1638820"/>
            <a:ext cx="7744784" cy="3575960"/>
          </a:xfrm>
        </p:spPr>
        <p:txBody>
          <a:bodyPr>
            <a:normAutofit lnSpcReduction="10000"/>
          </a:bodyPr>
          <a:lstStyle/>
          <a:p>
            <a:r>
              <a:rPr lang="en-US" sz="2400" dirty="0">
                <a:solidFill>
                  <a:srgbClr val="002060"/>
                </a:solidFill>
              </a:rPr>
              <a:t>Laissez-faire </a:t>
            </a:r>
            <a:r>
              <a:rPr lang="en-US" sz="2400" i="1" dirty="0">
                <a:solidFill>
                  <a:srgbClr val="002060"/>
                </a:solidFill>
              </a:rPr>
              <a:t>leadership gives </a:t>
            </a:r>
            <a:r>
              <a:rPr lang="en-US" sz="2400" b="1" i="1" dirty="0">
                <a:solidFill>
                  <a:srgbClr val="002060"/>
                </a:solidFill>
              </a:rPr>
              <a:t>authority to employees.  (LEAVE IT BE)</a:t>
            </a:r>
            <a:endParaRPr lang="en-US" sz="2400" b="1" dirty="0">
              <a:solidFill>
                <a:srgbClr val="002060"/>
              </a:solidFill>
            </a:endParaRPr>
          </a:p>
          <a:p>
            <a:r>
              <a:rPr lang="en-US" sz="2400" dirty="0">
                <a:solidFill>
                  <a:srgbClr val="002060"/>
                </a:solidFill>
              </a:rPr>
              <a:t>Subordinates are allowed to work as they choose, with </a:t>
            </a:r>
            <a:r>
              <a:rPr lang="en-US" sz="2400" b="1" dirty="0">
                <a:solidFill>
                  <a:srgbClr val="002060"/>
                </a:solidFill>
                <a:highlight>
                  <a:srgbClr val="C0C0C0"/>
                </a:highlight>
              </a:rPr>
              <a:t>complete freedom </a:t>
            </a:r>
            <a:r>
              <a:rPr lang="en-US" sz="2400" dirty="0">
                <a:solidFill>
                  <a:srgbClr val="002060"/>
                </a:solidFill>
              </a:rPr>
              <a:t>to make decision. with minimal or no interference. </a:t>
            </a:r>
          </a:p>
          <a:p>
            <a:r>
              <a:rPr lang="en-US" sz="2400" i="1" dirty="0">
                <a:solidFill>
                  <a:srgbClr val="002060"/>
                </a:solidFill>
              </a:rPr>
              <a:t>This kind of leadership has been always found to </a:t>
            </a:r>
            <a:r>
              <a:rPr lang="en-US" sz="2400" b="1" i="1" dirty="0">
                <a:solidFill>
                  <a:srgbClr val="002060"/>
                </a:solidFill>
              </a:rPr>
              <a:t>be the least satisfying and least effective management style</a:t>
            </a:r>
            <a:r>
              <a:rPr lang="en-US" sz="2400" b="1" dirty="0">
                <a:solidFill>
                  <a:srgbClr val="002060"/>
                </a:solidFill>
              </a:rPr>
              <a:t>. </a:t>
            </a:r>
          </a:p>
          <a:p>
            <a:pPr marL="0" indent="0">
              <a:buNone/>
            </a:pPr>
            <a:endParaRPr lang="en-US" altLang="en-US" sz="2400" dirty="0">
              <a:solidFill>
                <a:srgbClr val="002060"/>
              </a:solidFill>
              <a:ea typeface="ＭＳ Ｐゴシック" panose="020B0600070205080204" pitchFamily="34" charset="-128"/>
            </a:endParaRPr>
          </a:p>
          <a:p>
            <a:endParaRPr lang="en-US" altLang="en-US" sz="2400" dirty="0">
              <a:solidFill>
                <a:srgbClr val="002060"/>
              </a:solidFill>
              <a:ea typeface="ＭＳ Ｐゴシック" panose="020B0600070205080204" pitchFamily="34" charset="-128"/>
            </a:endParaRPr>
          </a:p>
          <a:p>
            <a:endParaRPr lang="en-US" sz="2400" dirty="0">
              <a:solidFill>
                <a:srgbClr val="002060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EC0ACD8A-2BC6-9345-90C9-AFBFA857B0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pic>
        <p:nvPicPr>
          <p:cNvPr id="20482" name="Picture 2" descr="Laissez faire leadership: Benefits and pitfalls | Perkbox">
            <a:extLst>
              <a:ext uri="{FF2B5EF4-FFF2-40B4-BE49-F238E27FC236}">
                <a16:creationId xmlns:a16="http://schemas.microsoft.com/office/drawing/2014/main" id="{E41AADA2-AA22-644D-9F2C-492811881F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753" y="2017341"/>
            <a:ext cx="3575878" cy="2278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360FFA8-F565-F6A3-5852-423F3E49E9C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546F0B8-A898-6C5B-1F99-03413A0A66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8FEA7AD-E61A-F910-2B0F-E4E326729B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5654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7F964D8-2434-AE51-7E42-46F2C06D150B}"/>
              </a:ext>
            </a:extLst>
          </p:cNvPr>
          <p:cNvSpPr txBox="1"/>
          <p:nvPr/>
        </p:nvSpPr>
        <p:spPr>
          <a:xfrm>
            <a:off x="2593188" y="695890"/>
            <a:ext cx="626827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5-Laissez-faire Leadership Style (delegate leadership)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024826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7165" y="1956375"/>
            <a:ext cx="7465282" cy="3402433"/>
          </a:xfrm>
        </p:spPr>
        <p:txBody>
          <a:bodyPr>
            <a:no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The ‘hands-off’</a:t>
            </a:r>
            <a:r>
              <a:rPr lang="en-US" sz="2400" dirty="0">
                <a:solidFill>
                  <a:srgbClr val="002060"/>
                </a:solidFill>
              </a:rPr>
              <a:t> approach.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Management </a:t>
            </a:r>
            <a:r>
              <a:rPr lang="en-US" sz="2400" b="1" dirty="0">
                <a:solidFill>
                  <a:srgbClr val="002060"/>
                </a:solidFill>
              </a:rPr>
              <a:t>trusts the team </a:t>
            </a:r>
            <a:r>
              <a:rPr lang="en-US" sz="2400" dirty="0">
                <a:solidFill>
                  <a:srgbClr val="002060"/>
                </a:solidFill>
              </a:rPr>
              <a:t>members to make decisions and meaningful progress.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Leaders </a:t>
            </a:r>
            <a:r>
              <a:rPr lang="en-US" sz="2400" dirty="0">
                <a:solidFill>
                  <a:srgbClr val="002060"/>
                </a:solidFill>
                <a:highlight>
                  <a:srgbClr val="C0C0C0"/>
                </a:highlight>
              </a:rPr>
              <a:t>support rather than control.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style is frequently connected when the group is extremely fit, very much inspired and composed. </a:t>
            </a:r>
          </a:p>
          <a:p>
            <a:endParaRPr lang="en-US" sz="2400" dirty="0">
              <a:solidFill>
                <a:srgbClr val="002060"/>
              </a:solidFill>
              <a:highlight>
                <a:srgbClr val="C0C0C0"/>
              </a:highlight>
            </a:endParaRPr>
          </a:p>
          <a:p>
            <a:endParaRPr lang="en-US" sz="2400" dirty="0">
              <a:solidFill>
                <a:srgbClr val="002060"/>
              </a:solidFill>
            </a:endParaRPr>
          </a:p>
          <a:p>
            <a:endParaRPr lang="en-US" sz="2400" dirty="0">
              <a:solidFill>
                <a:srgbClr val="002060"/>
              </a:solidFill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1130" y="1885896"/>
            <a:ext cx="3993705" cy="2926080"/>
          </a:xfrm>
        </p:spPr>
      </p:pic>
      <p:sp>
        <p:nvSpPr>
          <p:cNvPr id="7" name="TextBox 6"/>
          <p:cNvSpPr txBox="1"/>
          <p:nvPr/>
        </p:nvSpPr>
        <p:spPr>
          <a:xfrm rot="10800000" flipV="1">
            <a:off x="4044174" y="6244684"/>
            <a:ext cx="807162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4.</a:t>
            </a:r>
          </a:p>
          <a:p>
            <a:pPr algn="r"/>
            <a:r>
              <a:rPr lang="en-US" sz="1100" dirty="0"/>
              <a:t>Goleman, Daniel. Primal Leadership: Realizing the Power of Emotional Intelligence. Boston,  Mass. :Harvard Business School Press, 2002.</a:t>
            </a: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F21993E6-F569-3C4B-8037-1BA1130979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214E5D2-A992-C0D9-ACEE-CB3D99208ED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FD47140-5D30-2505-9527-F792911307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A1EDC88-FA5D-CBAB-68F3-096739AB63B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815" y="13151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24F8E70-A1AE-F2D2-D36C-8259463125D9}"/>
              </a:ext>
            </a:extLst>
          </p:cNvPr>
          <p:cNvSpPr txBox="1"/>
          <p:nvPr/>
        </p:nvSpPr>
        <p:spPr>
          <a:xfrm>
            <a:off x="2593188" y="695890"/>
            <a:ext cx="626827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Laissez-faire Leadership Style (Cont.)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83218310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5" y="2165621"/>
            <a:ext cx="10496777" cy="3293852"/>
          </a:xfrm>
        </p:spPr>
        <p:txBody>
          <a:bodyPr>
            <a:normAutofit/>
          </a:bodyPr>
          <a:lstStyle/>
          <a:p>
            <a:endParaRPr lang="en-US" altLang="en-US" dirty="0">
              <a:ea typeface="ＭＳ Ｐゴシック" panose="020B0600070205080204" pitchFamily="34" charset="-128"/>
            </a:endParaRPr>
          </a:p>
          <a:p>
            <a:endParaRPr lang="en-US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D0A5236E-F1F7-0142-8D02-1EC8E5929C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59DCBF1-DC4F-3340-9365-D5A24ACABF35}"/>
              </a:ext>
            </a:extLst>
          </p:cNvPr>
          <p:cNvSpPr txBox="1">
            <a:spLocks/>
          </p:cNvSpPr>
          <p:nvPr/>
        </p:nvSpPr>
        <p:spPr>
          <a:xfrm>
            <a:off x="0" y="1735514"/>
            <a:ext cx="8725415" cy="42412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u="sng" dirty="0">
                <a:solidFill>
                  <a:srgbClr val="002060"/>
                </a:solidFill>
              </a:rPr>
              <a:t>Pros:  </a:t>
            </a:r>
          </a:p>
          <a:p>
            <a:r>
              <a:rPr lang="en-US" sz="2400" dirty="0">
                <a:solidFill>
                  <a:srgbClr val="002060"/>
                </a:solidFill>
              </a:rPr>
              <a:t>Can promote creativity.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Easy management style to administer.</a:t>
            </a:r>
          </a:p>
          <a:p>
            <a:r>
              <a:rPr lang="en-US" sz="2400" b="1" dirty="0">
                <a:solidFill>
                  <a:srgbClr val="002060"/>
                </a:solidFill>
              </a:rPr>
              <a:t>Complete empowerment for the followers.</a:t>
            </a:r>
          </a:p>
          <a:p>
            <a:r>
              <a:rPr lang="en-US" sz="2400" b="1" u="sng" dirty="0">
                <a:solidFill>
                  <a:srgbClr val="002060"/>
                </a:solidFill>
              </a:rPr>
              <a:t>Cons:  </a:t>
            </a:r>
          </a:p>
          <a:p>
            <a:r>
              <a:rPr lang="en-US" sz="2400" b="1" dirty="0">
                <a:solidFill>
                  <a:srgbClr val="002060"/>
                </a:solidFill>
                <a:highlight>
                  <a:srgbClr val="B3FF00"/>
                </a:highlight>
              </a:rPr>
              <a:t>The leader plays the least role. </a:t>
            </a:r>
          </a:p>
          <a:p>
            <a:r>
              <a:rPr lang="en-US" sz="2400" dirty="0">
                <a:solidFill>
                  <a:srgbClr val="002060"/>
                </a:solidFill>
              </a:rPr>
              <a:t>Requires self-motivated, hard-working, honest team members</a:t>
            </a:r>
          </a:p>
          <a:p>
            <a:r>
              <a:rPr lang="en-US" sz="2400" dirty="0">
                <a:solidFill>
                  <a:srgbClr val="002060"/>
                </a:solidFill>
              </a:rPr>
              <a:t> Poor decision making may result.</a:t>
            </a:r>
          </a:p>
        </p:txBody>
      </p:sp>
      <p:pic>
        <p:nvPicPr>
          <p:cNvPr id="21506" name="Picture 2" descr="Laissez-Faire Leadership: Why Doing Nothing is as Bad as Doing Something  Wrong | Lead Read Today">
            <a:extLst>
              <a:ext uri="{FF2B5EF4-FFF2-40B4-BE49-F238E27FC236}">
                <a16:creationId xmlns:a16="http://schemas.microsoft.com/office/drawing/2014/main" id="{674C2F45-44FF-B54F-A3BC-0318F78818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1284" y="1583593"/>
            <a:ext cx="4038600" cy="2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78A9F5D-2A48-969D-88FF-10831963E9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6636" y="6653162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DD87ED8-5331-79BB-A7FC-6D36E3B0BD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18880"/>
            <a:ext cx="9533101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E70C5CA-F6D6-7DDC-34DA-A79BD17E9434}"/>
              </a:ext>
            </a:extLst>
          </p:cNvPr>
          <p:cNvSpPr txBox="1"/>
          <p:nvPr/>
        </p:nvSpPr>
        <p:spPr>
          <a:xfrm>
            <a:off x="2593188" y="695890"/>
            <a:ext cx="626827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Laissez-faire Leadership Style (Cont.)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5053507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8" name="AutoShape 4" descr="Billionaire entrepreneur Elon Musk at a red carpet event">
            <a:extLst>
              <a:ext uri="{FF2B5EF4-FFF2-40B4-BE49-F238E27FC236}">
                <a16:creationId xmlns:a16="http://schemas.microsoft.com/office/drawing/2014/main" id="{2D521C9A-7D10-3F40-82F4-E7BA586F89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SA"/>
          </a:p>
        </p:txBody>
      </p:sp>
      <p:pic>
        <p:nvPicPr>
          <p:cNvPr id="10242" name="Picture 2" descr="Image result for Queen Victoria">
            <a:extLst>
              <a:ext uri="{FF2B5EF4-FFF2-40B4-BE49-F238E27FC236}">
                <a16:creationId xmlns:a16="http://schemas.microsoft.com/office/drawing/2014/main" id="{CE05A05A-F706-DE4E-ABFF-FC51FB262D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4600" y="1955800"/>
            <a:ext cx="2082800" cy="294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Image result for Andrew Mellon">
            <a:extLst>
              <a:ext uri="{FF2B5EF4-FFF2-40B4-BE49-F238E27FC236}">
                <a16:creationId xmlns:a16="http://schemas.microsoft.com/office/drawing/2014/main" id="{F74CBBEC-DE54-CA43-B1E1-0D7711EC1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1219200"/>
            <a:ext cx="31369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9FABD01-8331-1445-930B-134CE90BF328}"/>
              </a:ext>
            </a:extLst>
          </p:cNvPr>
          <p:cNvSpPr/>
          <p:nvPr/>
        </p:nvSpPr>
        <p:spPr>
          <a:xfrm>
            <a:off x="1028700" y="3640015"/>
            <a:ext cx="1879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A" b="1" dirty="0">
                <a:solidFill>
                  <a:srgbClr val="CB13BA"/>
                </a:solidFill>
              </a:rPr>
              <a:t>Andrew Mellon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94DB66-190F-1640-B5BC-38E8AA0A6970}"/>
              </a:ext>
            </a:extLst>
          </p:cNvPr>
          <p:cNvSpPr/>
          <p:nvPr/>
        </p:nvSpPr>
        <p:spPr>
          <a:xfrm>
            <a:off x="4997667" y="5102387"/>
            <a:ext cx="18918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A" b="1" dirty="0">
                <a:solidFill>
                  <a:srgbClr val="CB13BA"/>
                </a:solidFill>
              </a:rPr>
              <a:t>Queen Victoria</a:t>
            </a:r>
          </a:p>
        </p:txBody>
      </p:sp>
      <p:pic>
        <p:nvPicPr>
          <p:cNvPr id="13" name="Picture 4" descr="Image result for berkshire hathaway products">
            <a:extLst>
              <a:ext uri="{FF2B5EF4-FFF2-40B4-BE49-F238E27FC236}">
                <a16:creationId xmlns:a16="http://schemas.microsoft.com/office/drawing/2014/main" id="{6E54AD53-E2C3-F84E-B16E-C18910DE3A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968" y="1513281"/>
            <a:ext cx="2903515" cy="191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63520B4-B2F5-4947-9B4B-2C035AA6160E}"/>
              </a:ext>
            </a:extLst>
          </p:cNvPr>
          <p:cNvSpPr/>
          <p:nvPr/>
        </p:nvSpPr>
        <p:spPr>
          <a:xfrm>
            <a:off x="8141186" y="3455349"/>
            <a:ext cx="1779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B13BA"/>
                </a:solidFill>
                <a:latin typeface="Arial" panose="020B0604020202020204" pitchFamily="34" charset="0"/>
              </a:rPr>
              <a:t>Warren Buffett</a:t>
            </a:r>
            <a:endParaRPr lang="en-SA" b="1" dirty="0">
              <a:solidFill>
                <a:srgbClr val="CB13BA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1152C93-147E-9873-8DC3-2A89B430D3A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2E2704E-FB89-8702-8170-FF819B35785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8F5A7FF-2513-1671-9FA8-9D500A9C565E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3806596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635228-9E5B-E508-96AF-FF6E626DD10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609F0C6-ED4A-FD78-5C06-B88CDB0B6A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CC7D671-D035-6182-9CBD-5E86366B75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" y="110359"/>
            <a:ext cx="9533101" cy="281837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C1743EA-600B-03C5-BC42-FB8A4CAE267D}"/>
              </a:ext>
            </a:extLst>
          </p:cNvPr>
          <p:cNvSpPr txBox="1"/>
          <p:nvPr/>
        </p:nvSpPr>
        <p:spPr>
          <a:xfrm>
            <a:off x="2593188" y="695890"/>
            <a:ext cx="626827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br>
              <a:rPr lang="en-US" sz="3600" b="1" dirty="0">
                <a:solidFill>
                  <a:prstClr val="white"/>
                </a:solidFill>
                <a:latin typeface="Calibri" panose="020F0502020204030204"/>
              </a:rPr>
            </a:br>
            <a:r>
              <a:rPr lang="en-US" sz="3600" b="1" dirty="0">
                <a:solidFill>
                  <a:prstClr val="white"/>
                </a:solidFill>
                <a:latin typeface="Calibri" panose="020F0502020204030204"/>
              </a:rPr>
              <a:t>6-Pacesetting Leadership Style</a:t>
            </a:r>
          </a:p>
        </p:txBody>
      </p:sp>
    </p:spTree>
    <p:extLst>
      <p:ext uri="{BB962C8B-B14F-4D97-AF65-F5344CB8AC3E}">
        <p14:creationId xmlns:p14="http://schemas.microsoft.com/office/powerpoint/2010/main" val="183206155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5774" y="1772852"/>
            <a:ext cx="7216981" cy="4040372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rgbClr val="002060"/>
                </a:solidFill>
              </a:rPr>
              <a:t>Pacesetting leadership is when the leader sets an example of </a:t>
            </a:r>
            <a:r>
              <a:rPr lang="en-US" sz="2400" b="1" dirty="0">
                <a:solidFill>
                  <a:srgbClr val="002060"/>
                </a:solidFill>
              </a:rPr>
              <a:t>high performance, high pace and high quality. </a:t>
            </a:r>
          </a:p>
          <a:p>
            <a:r>
              <a:rPr lang="en-US" sz="2400" dirty="0">
                <a:solidFill>
                  <a:srgbClr val="002060"/>
                </a:solidFill>
              </a:rPr>
              <a:t>Team members are expected to follow suit, and the pacesetting leader </a:t>
            </a:r>
            <a:r>
              <a:rPr lang="en-US" sz="2400" b="1" dirty="0">
                <a:solidFill>
                  <a:srgbClr val="002060"/>
                </a:solidFill>
              </a:rPr>
              <a:t>values results more than anything. </a:t>
            </a:r>
          </a:p>
          <a:p>
            <a:endParaRPr lang="en-US" sz="2400" dirty="0">
              <a:solidFill>
                <a:srgbClr val="002060"/>
              </a:solidFill>
            </a:endParaRPr>
          </a:p>
          <a:p>
            <a:endParaRPr lang="en-US" sz="1800" dirty="0">
              <a:solidFill>
                <a:srgbClr val="002060"/>
              </a:solidFill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03F27F4C-AC9E-644E-88BF-C0906556C2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pic>
        <p:nvPicPr>
          <p:cNvPr id="23554" name="Picture 2" descr="pacesetting-leadership-style - SlideModel">
            <a:extLst>
              <a:ext uri="{FF2B5EF4-FFF2-40B4-BE49-F238E27FC236}">
                <a16:creationId xmlns:a16="http://schemas.microsoft.com/office/drawing/2014/main" id="{58C7D94D-BD81-0143-A235-E963A2ECD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4469" y="2104081"/>
            <a:ext cx="37973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7CB3C60-5EDF-9A85-B904-485EBCCF173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7AABB3A-1F3C-F5BE-2BA3-211BC100C0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42504F6-F97E-0AFF-5C9E-B75DBF25546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26632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CB099F1-BE07-7F1A-AFF3-2ACA5C04AE84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6-Pacesetting Leadership Style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5322303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5287" y="2128282"/>
            <a:ext cx="6877261" cy="3331191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rgbClr val="002060"/>
                </a:solidFill>
              </a:rPr>
              <a:t>This is ‘lead by example’ </a:t>
            </a:r>
            <a:r>
              <a:rPr lang="en-US" sz="2400" b="1" dirty="0">
                <a:solidFill>
                  <a:srgbClr val="002060"/>
                </a:solidFill>
              </a:rPr>
              <a:t>(do as I do, now).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Leader is highly </a:t>
            </a:r>
            <a:r>
              <a:rPr lang="en-US" sz="2400" dirty="0">
                <a:solidFill>
                  <a:srgbClr val="002060"/>
                </a:solidFill>
                <a:highlight>
                  <a:srgbClr val="B3FF00"/>
                </a:highlight>
              </a:rPr>
              <a:t>focused on performance and expects the same of the team.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Works best with </a:t>
            </a:r>
            <a:r>
              <a:rPr lang="en-US" sz="2400" b="1" dirty="0">
                <a:solidFill>
                  <a:srgbClr val="002060"/>
                </a:solidFill>
                <a:highlight>
                  <a:srgbClr val="F5FAA4"/>
                </a:highlight>
              </a:rPr>
              <a:t>teams that already perform at a high level.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Role model, high standards.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3446" y="1911033"/>
            <a:ext cx="3993705" cy="2926080"/>
          </a:xfrm>
        </p:spPr>
      </p:pic>
      <p:sp>
        <p:nvSpPr>
          <p:cNvPr id="7" name="TextBox 6"/>
          <p:cNvSpPr txBox="1"/>
          <p:nvPr/>
        </p:nvSpPr>
        <p:spPr>
          <a:xfrm>
            <a:off x="4115856" y="6204486"/>
            <a:ext cx="767139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4.</a:t>
            </a:r>
          </a:p>
          <a:p>
            <a:pPr algn="r"/>
            <a:r>
              <a:rPr lang="en-US" sz="1100" dirty="0"/>
              <a:t>Goleman, Daniel. Primal Leadership: Realizing the Power of Emotional Intelligence. Boston,  Mass. :Harvard Business School Press, 2002.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E924038E-C9F2-234D-A0FB-AD5C644410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CE3C356-B1DB-8278-AFC5-2A31EAFA12C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9B79819-C31A-13C3-BFE0-655F758281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D13601D-F91A-CB85-A714-E6BB34586E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37983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7304B41-3C46-1B25-53C7-237A90336BF1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Pacesetting Leadership Style (Cont.)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53942319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E924038E-C9F2-234D-A0FB-AD5C644410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1809CBF-A997-D74E-B1E1-7C3F1A1BE367}"/>
              </a:ext>
            </a:extLst>
          </p:cNvPr>
          <p:cNvSpPr txBox="1">
            <a:spLocks/>
          </p:cNvSpPr>
          <p:nvPr/>
        </p:nvSpPr>
        <p:spPr>
          <a:xfrm>
            <a:off x="0" y="1689355"/>
            <a:ext cx="8378457" cy="451566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>
                <a:solidFill>
                  <a:srgbClr val="002060"/>
                </a:solidFill>
              </a:rPr>
              <a:t>Pros:  </a:t>
            </a:r>
          </a:p>
          <a:p>
            <a:r>
              <a:rPr lang="en-US" dirty="0">
                <a:solidFill>
                  <a:srgbClr val="002060"/>
                </a:solidFill>
              </a:rPr>
              <a:t>This leadership style can be good to reach </a:t>
            </a:r>
            <a:r>
              <a:rPr lang="en-US" dirty="0">
                <a:solidFill>
                  <a:srgbClr val="002060"/>
                </a:solidFill>
                <a:highlight>
                  <a:srgbClr val="F5FAA4"/>
                </a:highlight>
              </a:rPr>
              <a:t>short term results.</a:t>
            </a:r>
            <a:endParaRPr lang="en-US" dirty="0">
              <a:solidFill>
                <a:srgbClr val="002060"/>
              </a:solidFill>
            </a:endParaRPr>
          </a:p>
          <a:p>
            <a:r>
              <a:rPr lang="en-US" b="1" dirty="0">
                <a:solidFill>
                  <a:srgbClr val="002060"/>
                </a:solidFill>
              </a:rPr>
              <a:t>Ability to achieve results quickly.</a:t>
            </a:r>
          </a:p>
          <a:p>
            <a:r>
              <a:rPr lang="en-US" b="1" dirty="0">
                <a:solidFill>
                  <a:srgbClr val="002060"/>
                </a:solidFill>
              </a:rPr>
              <a:t>Outstanding performance of the team.</a:t>
            </a:r>
          </a:p>
          <a:p>
            <a:r>
              <a:rPr lang="en-US" b="1" u="sng" dirty="0">
                <a:solidFill>
                  <a:srgbClr val="002060"/>
                </a:solidFill>
              </a:rPr>
              <a:t>Cons:  </a:t>
            </a:r>
          </a:p>
          <a:p>
            <a:r>
              <a:rPr lang="en-US" sz="2400" dirty="0">
                <a:solidFill>
                  <a:srgbClr val="002060"/>
                </a:solidFill>
              </a:rPr>
              <a:t>can be </a:t>
            </a:r>
            <a:r>
              <a:rPr lang="en-US" sz="2400" b="1" dirty="0">
                <a:solidFill>
                  <a:srgbClr val="002060"/>
                </a:solidFill>
              </a:rPr>
              <a:t>detrimental for employee engagement a</a:t>
            </a:r>
            <a:r>
              <a:rPr lang="en-US" sz="2400" dirty="0">
                <a:solidFill>
                  <a:srgbClr val="002060"/>
                </a:solidFill>
              </a:rPr>
              <a:t>nd motivation in the long run.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Team can be </a:t>
            </a:r>
            <a:r>
              <a:rPr lang="en-US" sz="2400" b="1" dirty="0">
                <a:solidFill>
                  <a:srgbClr val="002060"/>
                </a:solidFill>
              </a:rPr>
              <a:t>overwhelmed </a:t>
            </a:r>
            <a:r>
              <a:rPr lang="en-US" sz="2400" dirty="0">
                <a:solidFill>
                  <a:srgbClr val="002060"/>
                </a:solidFill>
              </a:rPr>
              <a:t>by the demand on them.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Team members can feel as they’ll never ‘measure up,’ lowering morale.</a:t>
            </a:r>
          </a:p>
          <a:p>
            <a:endParaRPr lang="en-US" sz="2400" dirty="0">
              <a:solidFill>
                <a:srgbClr val="002060"/>
              </a:solidFill>
              <a:highlight>
                <a:srgbClr val="B3FF00"/>
              </a:highlight>
            </a:endParaRPr>
          </a:p>
        </p:txBody>
      </p:sp>
      <p:pic>
        <p:nvPicPr>
          <p:cNvPr id="22530" name="Picture 2" descr="Use the Pacesetting Leadership Style Sparingly">
            <a:extLst>
              <a:ext uri="{FF2B5EF4-FFF2-40B4-BE49-F238E27FC236}">
                <a16:creationId xmlns:a16="http://schemas.microsoft.com/office/drawing/2014/main" id="{500E4225-CF4C-D043-BBB0-B258565B05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457" y="2031769"/>
            <a:ext cx="3479800" cy="233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EC2F392-335C-B58A-1C0C-1B680BF75EB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923" y="6079492"/>
            <a:ext cx="715594" cy="64170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53C140D-5C9E-9FB7-33DB-0F1F5F440F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76636" y="6605185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21D2454-796E-7775-991A-C1AFB57D7D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026F397-1B01-0271-5DD5-5D33FD4C35CF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Pacesetting Leadership Style (Cont.)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83266749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8" name="AutoShape 4" descr="Billionaire entrepreneur Elon Musk at a red carpet event">
            <a:extLst>
              <a:ext uri="{FF2B5EF4-FFF2-40B4-BE49-F238E27FC236}">
                <a16:creationId xmlns:a16="http://schemas.microsoft.com/office/drawing/2014/main" id="{2D521C9A-7D10-3F40-82F4-E7BA586F89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SA"/>
          </a:p>
        </p:txBody>
      </p:sp>
      <p:pic>
        <p:nvPicPr>
          <p:cNvPr id="11266" name="Picture 2" descr="lee-kuan-yew-leadership-style">
            <a:extLst>
              <a:ext uri="{FF2B5EF4-FFF2-40B4-BE49-F238E27FC236}">
                <a16:creationId xmlns:a16="http://schemas.microsoft.com/office/drawing/2014/main" id="{4432C851-416A-6249-AB15-AB04BB1C78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515071"/>
            <a:ext cx="2471956" cy="2595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A252401-5511-4F4E-B490-7CCD08016319}"/>
              </a:ext>
            </a:extLst>
          </p:cNvPr>
          <p:cNvSpPr/>
          <p:nvPr/>
        </p:nvSpPr>
        <p:spPr>
          <a:xfrm>
            <a:off x="8720356" y="3581400"/>
            <a:ext cx="14914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B13BA"/>
                </a:solidFill>
                <a:latin typeface="proxima-nova"/>
              </a:rPr>
              <a:t>Lee </a:t>
            </a:r>
            <a:r>
              <a:rPr lang="en-US" b="1" dirty="0" err="1">
                <a:solidFill>
                  <a:srgbClr val="CB13BA"/>
                </a:solidFill>
                <a:latin typeface="proxima-nova"/>
              </a:rPr>
              <a:t>Kuan</a:t>
            </a:r>
            <a:r>
              <a:rPr lang="en-US" b="1" dirty="0">
                <a:solidFill>
                  <a:srgbClr val="CB13BA"/>
                </a:solidFill>
                <a:latin typeface="proxima-nova"/>
              </a:rPr>
              <a:t> Yew</a:t>
            </a:r>
            <a:endParaRPr lang="en-US" b="1" i="0" u="none" strike="noStrike" dirty="0">
              <a:solidFill>
                <a:srgbClr val="CB13BA"/>
              </a:solidFill>
              <a:effectLst/>
              <a:latin typeface="proxima-nova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4075D1C-194E-594D-BEB7-092F9A16E1B0}"/>
              </a:ext>
            </a:extLst>
          </p:cNvPr>
          <p:cNvSpPr/>
          <p:nvPr/>
        </p:nvSpPr>
        <p:spPr>
          <a:xfrm>
            <a:off x="2738515" y="4133620"/>
            <a:ext cx="12280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B13BA"/>
                </a:solidFill>
                <a:latin typeface="proxima-nova"/>
              </a:rPr>
              <a:t>Jack Welch</a:t>
            </a:r>
            <a:endParaRPr lang="en-US" b="1" i="0" u="none" strike="noStrike" dirty="0">
              <a:solidFill>
                <a:srgbClr val="CB13BA"/>
              </a:solidFill>
              <a:effectLst/>
              <a:latin typeface="proxima-nova"/>
            </a:endParaRPr>
          </a:p>
        </p:txBody>
      </p:sp>
      <p:pic>
        <p:nvPicPr>
          <p:cNvPr id="11268" name="Picture 4" descr="Image result for Jack Welch">
            <a:extLst>
              <a:ext uri="{FF2B5EF4-FFF2-40B4-BE49-F238E27FC236}">
                <a16:creationId xmlns:a16="http://schemas.microsoft.com/office/drawing/2014/main" id="{AF930C84-A0FA-D84F-A586-1AA94D2D81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879" y="1779208"/>
            <a:ext cx="37973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D24FA72-6839-AA77-3B52-0E3EFFDD840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E14B75A-BF19-BC40-7FFC-FA07AE89FC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19BF94A-DFA4-96C0-F0A8-9EE891A03AFB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29031619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44016E7-EDAA-82C5-D025-D5D6922335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D566E17-2EFC-EE3E-06FA-F771BC95AB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2F51FBF-A842-F70F-D5F4-87029AACEC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" y="110360"/>
            <a:ext cx="9533101" cy="296414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C25DE80-5A3E-E1B1-336A-3C14960A119F}"/>
              </a:ext>
            </a:extLst>
          </p:cNvPr>
          <p:cNvSpPr txBox="1"/>
          <p:nvPr/>
        </p:nvSpPr>
        <p:spPr>
          <a:xfrm>
            <a:off x="2593188" y="695890"/>
            <a:ext cx="626827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br>
              <a:rPr lang="en-US" sz="3600" b="1">
                <a:solidFill>
                  <a:prstClr val="white"/>
                </a:solidFill>
                <a:latin typeface="Calibri" panose="020F0502020204030204"/>
              </a:rPr>
            </a:br>
            <a:r>
              <a:rPr lang="en-US" sz="3600" b="1">
                <a:solidFill>
                  <a:prstClr val="white"/>
                </a:solidFill>
                <a:latin typeface="Calibri" panose="020F0502020204030204"/>
              </a:rPr>
              <a:t>7-Transformational / Visionary Leadership Style</a:t>
            </a:r>
            <a:endParaRPr lang="en-US" sz="36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7318603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08BC5E-20D5-1546-9C28-AA71F6EE1B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62552"/>
            <a:ext cx="7410076" cy="4242124"/>
          </a:xfrm>
        </p:spPr>
        <p:txBody>
          <a:bodyPr>
            <a:normAutofit lnSpcReduction="10000"/>
          </a:bodyPr>
          <a:lstStyle/>
          <a:p>
            <a:r>
              <a:rPr lang="en-US" sz="2400" dirty="0">
                <a:solidFill>
                  <a:srgbClr val="002060"/>
                </a:solidFill>
              </a:rPr>
              <a:t>The transformational leadership style is </a:t>
            </a:r>
            <a:r>
              <a:rPr lang="en-US" sz="2400" b="1" dirty="0">
                <a:solidFill>
                  <a:srgbClr val="002060"/>
                </a:solidFill>
              </a:rPr>
              <a:t>one of the most implemented styles.</a:t>
            </a:r>
            <a:r>
              <a:rPr lang="en-US" sz="2400" dirty="0">
                <a:solidFill>
                  <a:srgbClr val="002060"/>
                </a:solidFill>
              </a:rPr>
              <a:t> It has </a:t>
            </a:r>
            <a:r>
              <a:rPr lang="en-US" sz="2400" dirty="0">
                <a:solidFill>
                  <a:srgbClr val="002060"/>
                </a:solidFill>
                <a:highlight>
                  <a:srgbClr val="F5FAA4"/>
                </a:highlight>
              </a:rPr>
              <a:t>integrity, defines clear goals, encourages clear steps to communication and expressive.</a:t>
            </a:r>
            <a:endParaRPr lang="ar-SA" sz="2400" dirty="0">
              <a:solidFill>
                <a:srgbClr val="002060"/>
              </a:solidFill>
              <a:highlight>
                <a:srgbClr val="F5FAA4"/>
              </a:highlight>
            </a:endParaRPr>
          </a:p>
          <a:p>
            <a:r>
              <a:rPr lang="en-US" sz="2400" dirty="0">
                <a:solidFill>
                  <a:srgbClr val="002060"/>
                </a:solidFill>
              </a:rPr>
              <a:t>This type of leader inspires their team to work together towards a common target.</a:t>
            </a:r>
            <a:endParaRPr lang="ar-SA" sz="2400" dirty="0">
              <a:solidFill>
                <a:srgbClr val="002060"/>
              </a:solidFill>
            </a:endParaRPr>
          </a:p>
          <a:p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b="1" dirty="0">
                <a:solidFill>
                  <a:srgbClr val="002060"/>
                </a:solidFill>
              </a:rPr>
              <a:t>Transformational leaders combine the best practices and are leaders who are trusted and can motivate others. </a:t>
            </a:r>
          </a:p>
          <a:p>
            <a:endParaRPr lang="en-SA" sz="2400" dirty="0">
              <a:solidFill>
                <a:srgbClr val="002060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CAD7EAF6-06A3-1243-8B08-B3A530B130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pic>
        <p:nvPicPr>
          <p:cNvPr id="1026" name="Picture 2" descr="Child Cartoon clipart - Leadership, Cartoon, Play, transparent clip art">
            <a:extLst>
              <a:ext uri="{FF2B5EF4-FFF2-40B4-BE49-F238E27FC236}">
                <a16:creationId xmlns:a16="http://schemas.microsoft.com/office/drawing/2014/main" id="{57FCD1FD-A5E2-E94E-B8FE-C6733F56E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573" y="2002558"/>
            <a:ext cx="3796196" cy="2852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E1639EC-2C48-3803-D34F-69808DA502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14" y="5874804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A56D2E1-6E50-914A-1BCB-AF425275CB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9AE79C1-AC01-3FCD-F516-E6D2FC351C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12033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E7740C8-F142-A582-84B0-C5B2BAA60B03}"/>
              </a:ext>
            </a:extLst>
          </p:cNvPr>
          <p:cNvSpPr txBox="1"/>
          <p:nvPr/>
        </p:nvSpPr>
        <p:spPr>
          <a:xfrm>
            <a:off x="2593188" y="695890"/>
            <a:ext cx="626827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7-Transformational / Visionary Leadership Style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7586058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08BC5E-20D5-1546-9C28-AA71F6EE1B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026" y="1919986"/>
            <a:ext cx="7410076" cy="4242124"/>
          </a:xfrm>
        </p:spPr>
        <p:txBody>
          <a:bodyPr>
            <a:normAutofit/>
          </a:bodyPr>
          <a:lstStyle/>
          <a:p>
            <a:pPr algn="just"/>
            <a:r>
              <a:rPr lang="en-US" sz="2800" dirty="0">
                <a:solidFill>
                  <a:srgbClr val="002060"/>
                </a:solidFill>
              </a:rPr>
              <a:t>The transformational style requires a number of different skills. And its primary focus is to </a:t>
            </a:r>
            <a:r>
              <a:rPr lang="en-US" sz="2800" b="1" dirty="0">
                <a:solidFill>
                  <a:srgbClr val="002060"/>
                </a:solidFill>
              </a:rPr>
              <a:t>make change happen in our self, others, groups, and organizations. </a:t>
            </a:r>
          </a:p>
          <a:p>
            <a:pPr algn="just"/>
            <a:endParaRPr lang="en-SA" dirty="0">
              <a:solidFill>
                <a:srgbClr val="002060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CAD7EAF6-06A3-1243-8B08-B3A530B130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pic>
        <p:nvPicPr>
          <p:cNvPr id="2050" name="Picture 2" descr="Team Leader Stock Photos And Images - 123RF">
            <a:extLst>
              <a:ext uri="{FF2B5EF4-FFF2-40B4-BE49-F238E27FC236}">
                <a16:creationId xmlns:a16="http://schemas.microsoft.com/office/drawing/2014/main" id="{74F1B464-859D-1947-AB12-F2C58B0DD0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269" y="200025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162DF9A-7820-A93C-D2FE-63AAC380F01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089D63C-1DA1-4504-1F61-4FF190D034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FA53AE-1197-0D5C-FCB6-577AC18192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0258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6545505-11B1-84DA-B7CB-75526665BB59}"/>
              </a:ext>
            </a:extLst>
          </p:cNvPr>
          <p:cNvSpPr txBox="1"/>
          <p:nvPr/>
        </p:nvSpPr>
        <p:spPr>
          <a:xfrm>
            <a:off x="2593188" y="695890"/>
            <a:ext cx="626827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 dirty="0">
                <a:solidFill>
                  <a:prstClr val="white"/>
                </a:solidFill>
                <a:latin typeface="Calibri" panose="020F0502020204030204"/>
              </a:rPr>
              <a:t>Transformational / Visionary Leadership Style (Cont.)</a:t>
            </a:r>
          </a:p>
        </p:txBody>
      </p:sp>
    </p:spTree>
    <p:extLst>
      <p:ext uri="{BB962C8B-B14F-4D97-AF65-F5344CB8AC3E}">
        <p14:creationId xmlns:p14="http://schemas.microsoft.com/office/powerpoint/2010/main" val="105337953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8296" y="1809192"/>
            <a:ext cx="6615577" cy="3293852"/>
          </a:xfrm>
        </p:spPr>
        <p:txBody>
          <a:bodyPr>
            <a:normAutofit lnSpcReduction="10000"/>
          </a:bodyPr>
          <a:lstStyle/>
          <a:p>
            <a:r>
              <a:rPr lang="en-US" sz="2400" dirty="0">
                <a:solidFill>
                  <a:srgbClr val="002060"/>
                </a:solidFill>
              </a:rPr>
              <a:t>The leader focuses on setting </a:t>
            </a:r>
            <a:r>
              <a:rPr lang="en-US" sz="2400" b="1" dirty="0">
                <a:solidFill>
                  <a:srgbClr val="002060"/>
                </a:solidFill>
              </a:rPr>
              <a:t>a positive vision for the future</a:t>
            </a:r>
            <a:r>
              <a:rPr lang="ar-SA" sz="2400" b="1" dirty="0">
                <a:solidFill>
                  <a:srgbClr val="002060"/>
                </a:solidFill>
              </a:rPr>
              <a:t>.</a:t>
            </a:r>
            <a:endParaRPr lang="en-US" sz="2400" b="1" dirty="0">
              <a:solidFill>
                <a:srgbClr val="002060"/>
              </a:solidFill>
            </a:endParaRPr>
          </a:p>
          <a:p>
            <a:r>
              <a:rPr lang="en-US" sz="2400" dirty="0">
                <a:solidFill>
                  <a:srgbClr val="002060"/>
                </a:solidFill>
              </a:rPr>
              <a:t>Team members </a:t>
            </a:r>
            <a:r>
              <a:rPr lang="en-US" sz="2400" b="1" dirty="0">
                <a:solidFill>
                  <a:srgbClr val="002060"/>
                </a:solidFill>
              </a:rPr>
              <a:t>are infused with a sense of purpose and excitement.</a:t>
            </a:r>
          </a:p>
          <a:p>
            <a:r>
              <a:rPr lang="en-US" altLang="en-US" sz="2400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leaders who stimulate and inspire (transform) followers to achieve </a:t>
            </a:r>
            <a:r>
              <a:rPr lang="en-US" altLang="en-US" sz="2400" b="1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extraordinary outcomes</a:t>
            </a:r>
            <a:r>
              <a:rPr lang="en-US" altLang="en-US" sz="2400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.</a:t>
            </a:r>
          </a:p>
          <a:p>
            <a:endParaRPr lang="en-US" sz="2400" b="1" dirty="0">
              <a:solidFill>
                <a:srgbClr val="002060"/>
              </a:solidFill>
            </a:endParaRPr>
          </a:p>
          <a:p>
            <a:endParaRPr lang="en-US" dirty="0">
              <a:solidFill>
                <a:srgbClr val="002060"/>
              </a:solidFill>
            </a:endParaRPr>
          </a:p>
          <a:p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8064" y="1965960"/>
            <a:ext cx="3993705" cy="2926080"/>
          </a:xfrm>
        </p:spPr>
      </p:pic>
      <p:sp>
        <p:nvSpPr>
          <p:cNvPr id="7" name="TextBox 6"/>
          <p:cNvSpPr txBox="1"/>
          <p:nvPr/>
        </p:nvSpPr>
        <p:spPr>
          <a:xfrm>
            <a:off x="4261295" y="6190166"/>
            <a:ext cx="772160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4.</a:t>
            </a:r>
          </a:p>
          <a:p>
            <a:pPr algn="r"/>
            <a:r>
              <a:rPr lang="en-US" sz="1100" dirty="0"/>
              <a:t>Goleman, Daniel. Primal Leadership: Realizing the Power of Emotional Intelligence. Boston,  Mass. :Harvard Business School Press, 2002.</a:t>
            </a: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722C2CAA-C9F9-3D41-A636-75FF55896B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0B08E6D-302A-8776-40D0-80A25454E73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93BED3-193B-56A2-C4A0-3D622D1EF6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07C2476-7510-AC47-42E2-52E83D1312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950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87AD17B-9438-223C-2D52-33429F14CF0F}"/>
              </a:ext>
            </a:extLst>
          </p:cNvPr>
          <p:cNvSpPr txBox="1"/>
          <p:nvPr/>
        </p:nvSpPr>
        <p:spPr>
          <a:xfrm>
            <a:off x="2593188" y="695890"/>
            <a:ext cx="626827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Transformational / Visionary Leadership Style (Cont.)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17842882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722C2CAA-C9F9-3D41-A636-75FF55896B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68237E9-6CF0-4541-BD69-4D68734EFB3E}"/>
              </a:ext>
            </a:extLst>
          </p:cNvPr>
          <p:cNvSpPr txBox="1">
            <a:spLocks/>
          </p:cNvSpPr>
          <p:nvPr/>
        </p:nvSpPr>
        <p:spPr>
          <a:xfrm>
            <a:off x="225287" y="1535994"/>
            <a:ext cx="8304872" cy="451566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>
                <a:solidFill>
                  <a:srgbClr val="002060"/>
                </a:solidFill>
              </a:rPr>
              <a:t>Pros:  </a:t>
            </a:r>
          </a:p>
          <a:p>
            <a:r>
              <a:rPr lang="en-US" dirty="0">
                <a:solidFill>
                  <a:srgbClr val="002060"/>
                </a:solidFill>
              </a:rPr>
              <a:t> This style of leadership </a:t>
            </a:r>
            <a:r>
              <a:rPr lang="en-US" b="1" dirty="0">
                <a:solidFill>
                  <a:srgbClr val="002060"/>
                </a:solidFill>
              </a:rPr>
              <a:t>encourages, motivates and supports </a:t>
            </a:r>
            <a:r>
              <a:rPr lang="en-US" dirty="0">
                <a:solidFill>
                  <a:srgbClr val="002060"/>
                </a:solidFill>
              </a:rPr>
              <a:t>employers, often involves </a:t>
            </a:r>
            <a:r>
              <a:rPr lang="en-US" b="1" dirty="0">
                <a:solidFill>
                  <a:srgbClr val="002060"/>
                </a:solidFill>
              </a:rPr>
              <a:t>recognizing and rewarding</a:t>
            </a:r>
            <a:r>
              <a:rPr lang="en-US" dirty="0">
                <a:solidFill>
                  <a:srgbClr val="002060"/>
                </a:solidFill>
              </a:rPr>
              <a:t> people for their good work. </a:t>
            </a:r>
          </a:p>
          <a:p>
            <a:r>
              <a:rPr lang="en-US" dirty="0">
                <a:solidFill>
                  <a:srgbClr val="002060"/>
                </a:solidFill>
              </a:rPr>
              <a:t>Enhance innovation.</a:t>
            </a:r>
            <a:endParaRPr lang="ar-SA" dirty="0">
              <a:solidFill>
                <a:srgbClr val="002060"/>
              </a:solidFill>
            </a:endParaRPr>
          </a:p>
          <a:p>
            <a:r>
              <a:rPr lang="en-US" dirty="0">
                <a:solidFill>
                  <a:srgbClr val="002060"/>
                </a:solidFill>
              </a:rPr>
              <a:t>Good for teams that have recently experienced failure</a:t>
            </a:r>
          </a:p>
          <a:p>
            <a:endParaRPr lang="en-US" b="1" u="sng" dirty="0">
              <a:solidFill>
                <a:srgbClr val="002060"/>
              </a:solidFill>
            </a:endParaRPr>
          </a:p>
          <a:p>
            <a:r>
              <a:rPr lang="en-US" b="1" u="sng" dirty="0">
                <a:solidFill>
                  <a:srgbClr val="002060"/>
                </a:solidFill>
              </a:rPr>
              <a:t>Cons:  </a:t>
            </a:r>
          </a:p>
          <a:p>
            <a:r>
              <a:rPr lang="en-US" sz="2400" dirty="0">
                <a:solidFill>
                  <a:srgbClr val="002060"/>
                </a:solidFill>
              </a:rPr>
              <a:t>Can become </a:t>
            </a:r>
            <a:r>
              <a:rPr lang="en-US" sz="2400" b="1" dirty="0">
                <a:solidFill>
                  <a:srgbClr val="002060"/>
                </a:solidFill>
              </a:rPr>
              <a:t>unrealistic and overly optimistic.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Conflicts if other strong individual in the organization with competing vision</a:t>
            </a:r>
          </a:p>
          <a:p>
            <a:endParaRPr lang="en-US" sz="2400" dirty="0">
              <a:solidFill>
                <a:srgbClr val="002060"/>
              </a:solidFill>
              <a:highlight>
                <a:srgbClr val="B3FF00"/>
              </a:highlight>
            </a:endParaRPr>
          </a:p>
        </p:txBody>
      </p:sp>
      <p:pic>
        <p:nvPicPr>
          <p:cNvPr id="3074" name="Picture 2" descr="Visionary Leadership Concept Vector Illustration With Business.. Royalty  Free Cliparts, Vectors, And Stock Illustration. Image 75578237.">
            <a:extLst>
              <a:ext uri="{FF2B5EF4-FFF2-40B4-BE49-F238E27FC236}">
                <a16:creationId xmlns:a16="http://schemas.microsoft.com/office/drawing/2014/main" id="{2A30CBF6-8BCC-9443-9F6E-BF96B4CFA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524" y="1923070"/>
            <a:ext cx="3011859" cy="3011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8671BE1-F521-A495-E99F-A7E53E4A92E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87" y="6154082"/>
            <a:ext cx="845756" cy="75842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BE10280-ADEE-13A6-F0C9-2F56881FA5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D83776-6DCC-289A-74B0-1FF59CC598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8332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5FC3B21-30E0-8661-0FD3-8FBA731E07DA}"/>
              </a:ext>
            </a:extLst>
          </p:cNvPr>
          <p:cNvSpPr txBox="1"/>
          <p:nvPr/>
        </p:nvSpPr>
        <p:spPr>
          <a:xfrm>
            <a:off x="2593188" y="695890"/>
            <a:ext cx="626827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Transformational / Visionary Leadership Style (Cont.)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56493052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4" descr="Billionaire entrepreneur Elon Musk at a red carpet event">
            <a:extLst>
              <a:ext uri="{FF2B5EF4-FFF2-40B4-BE49-F238E27FC236}">
                <a16:creationId xmlns:a16="http://schemas.microsoft.com/office/drawing/2014/main" id="{2D521C9A-7D10-3F40-82F4-E7BA586F89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SA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BD84A74-BC40-3C41-80EA-1553D01B88A3}"/>
              </a:ext>
            </a:extLst>
          </p:cNvPr>
          <p:cNvSpPr/>
          <p:nvPr/>
        </p:nvSpPr>
        <p:spPr>
          <a:xfrm>
            <a:off x="9127260" y="3807317"/>
            <a:ext cx="19912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A" dirty="0"/>
              <a:t>Richard Branson</a:t>
            </a:r>
          </a:p>
        </p:txBody>
      </p:sp>
      <p:pic>
        <p:nvPicPr>
          <p:cNvPr id="12290" name="Picture 2" descr="Image result for Richard Branson, Virgin Group type of leader">
            <a:extLst>
              <a:ext uri="{FF2B5EF4-FFF2-40B4-BE49-F238E27FC236}">
                <a16:creationId xmlns:a16="http://schemas.microsoft.com/office/drawing/2014/main" id="{2ADF59D3-6812-E449-90D3-8CE042CD5B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7476" y="1333528"/>
            <a:ext cx="2590821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Image result for Blake Mycoskie, TOMS Shoes leadership style">
            <a:extLst>
              <a:ext uri="{FF2B5EF4-FFF2-40B4-BE49-F238E27FC236}">
                <a16:creationId xmlns:a16="http://schemas.microsoft.com/office/drawing/2014/main" id="{E5B05057-AF4B-BE46-A270-8347F2ACED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288" y="1282700"/>
            <a:ext cx="37973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Image result for Jeff Bezos">
            <a:extLst>
              <a:ext uri="{FF2B5EF4-FFF2-40B4-BE49-F238E27FC236}">
                <a16:creationId xmlns:a16="http://schemas.microsoft.com/office/drawing/2014/main" id="{5CB94EEB-910B-6D49-9717-A390506F7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78" y="1661017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Image result for Steve Jobs">
            <a:extLst>
              <a:ext uri="{FF2B5EF4-FFF2-40B4-BE49-F238E27FC236}">
                <a16:creationId xmlns:a16="http://schemas.microsoft.com/office/drawing/2014/main" id="{75966FC7-7AC4-AF4C-8876-10ACB9BE7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160" y="3742783"/>
            <a:ext cx="25781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Image result for jack ma">
            <a:extLst>
              <a:ext uri="{FF2B5EF4-FFF2-40B4-BE49-F238E27FC236}">
                <a16:creationId xmlns:a16="http://schemas.microsoft.com/office/drawing/2014/main" id="{D4374BB6-3D03-7844-8231-5C7CE76555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9848" y="3569514"/>
            <a:ext cx="1930400" cy="248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DC38E40-5CA1-8DE8-397C-886BCE61956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9D747D3-38C9-75C2-1412-0B10473B94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D22A0C5-20BB-2AC4-258A-F258CB75DD2E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11140571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F95B56E-FAA9-4175-B277-A809DEA90B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1107B01-0C28-72A2-AD3D-DA638EF099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134FCBE-9301-BAA9-6FF7-5ED6CFB7EF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" y="110359"/>
            <a:ext cx="10396330" cy="331864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68CA4C6-2D06-586B-32E0-462B4AB0C435}"/>
              </a:ext>
            </a:extLst>
          </p:cNvPr>
          <p:cNvSpPr txBox="1"/>
          <p:nvPr/>
        </p:nvSpPr>
        <p:spPr>
          <a:xfrm>
            <a:off x="-640344" y="934429"/>
            <a:ext cx="1345519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br>
              <a:rPr lang="en-US" sz="4000" b="1" dirty="0">
                <a:solidFill>
                  <a:prstClr val="white"/>
                </a:solidFill>
                <a:latin typeface="Calibri" panose="020F0502020204030204"/>
              </a:rPr>
            </a:br>
            <a:r>
              <a:rPr lang="en-US" sz="4000" b="1" dirty="0">
                <a:solidFill>
                  <a:prstClr val="white"/>
                </a:solidFill>
                <a:latin typeface="Calibri" panose="020F0502020204030204"/>
              </a:rPr>
              <a:t>Charismatic Leadership</a:t>
            </a:r>
            <a:br>
              <a:rPr lang="en-US" sz="4000" b="1" dirty="0">
                <a:solidFill>
                  <a:prstClr val="white"/>
                </a:solidFill>
                <a:latin typeface="Calibri" panose="020F0502020204030204"/>
              </a:rPr>
            </a:br>
            <a:r>
              <a:rPr lang="en-US" sz="4000" b="1" dirty="0">
                <a:solidFill>
                  <a:prstClr val="white"/>
                </a:solidFill>
                <a:latin typeface="Calibri" panose="020F0502020204030204"/>
              </a:rPr>
              <a:t>Style</a:t>
            </a:r>
          </a:p>
        </p:txBody>
      </p:sp>
    </p:spTree>
    <p:extLst>
      <p:ext uri="{BB962C8B-B14F-4D97-AF65-F5344CB8AC3E}">
        <p14:creationId xmlns:p14="http://schemas.microsoft.com/office/powerpoint/2010/main" val="288646262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E4BC0F-5A15-4846-86B7-1FD12F4900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740" y="1777925"/>
            <a:ext cx="7491505" cy="329457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400" dirty="0">
                <a:solidFill>
                  <a:srgbClr val="002060"/>
                </a:solidFill>
              </a:rPr>
              <a:t>• In this leadership, </a:t>
            </a:r>
            <a:r>
              <a:rPr lang="en-US" sz="2400" i="1" dirty="0">
                <a:solidFill>
                  <a:srgbClr val="002060"/>
                </a:solidFill>
              </a:rPr>
              <a:t>the charismatic leader shows his or her revolutionary power. </a:t>
            </a:r>
          </a:p>
          <a:p>
            <a:pPr marL="0" indent="0" algn="just">
              <a:buNone/>
            </a:pPr>
            <a:endParaRPr lang="en-US" sz="2400" dirty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r>
              <a:rPr lang="en-US" sz="2400" dirty="0">
                <a:solidFill>
                  <a:srgbClr val="002060"/>
                </a:solidFill>
              </a:rPr>
              <a:t>• </a:t>
            </a:r>
            <a:r>
              <a:rPr lang="en-US" sz="2400" i="1" dirty="0">
                <a:solidFill>
                  <a:srgbClr val="002060"/>
                </a:solidFill>
              </a:rPr>
              <a:t>Charisma does not mean sheer behavioral change. </a:t>
            </a:r>
            <a:r>
              <a:rPr lang="en-US" sz="2400" dirty="0">
                <a:solidFill>
                  <a:srgbClr val="002060"/>
                </a:solidFill>
              </a:rPr>
              <a:t>It actually involves a transformation of followers’ values and beliefs. </a:t>
            </a:r>
          </a:p>
          <a:p>
            <a:pPr algn="just"/>
            <a:endParaRPr lang="en-SA" sz="2400" dirty="0">
              <a:solidFill>
                <a:srgbClr val="002060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29D77C4C-ED61-9349-B7E9-CF5D9CD84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1954" y="0"/>
            <a:ext cx="1170046" cy="1049235"/>
          </a:xfrm>
          <a:prstGeom prst="rect">
            <a:avLst/>
          </a:prstGeom>
        </p:spPr>
      </p:pic>
      <p:pic>
        <p:nvPicPr>
          <p:cNvPr id="1026" name="Picture 2" descr="CHARISMATIC LEADERSHIP – Victor Borchers">
            <a:extLst>
              <a:ext uri="{FF2B5EF4-FFF2-40B4-BE49-F238E27FC236}">
                <a16:creationId xmlns:a16="http://schemas.microsoft.com/office/drawing/2014/main" id="{24A3E160-4C16-0942-AE3D-D80089026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400" y="2002558"/>
            <a:ext cx="3657600" cy="3073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4DBC4B7-5517-AC66-3F90-7A3863B6916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30A9969-60AA-3FDF-8AD8-2F26E1A682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B6D5E45-34C4-DFDF-11D6-BF30E23D11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44833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C27E937-D376-33F3-E924-238C095E26DA}"/>
              </a:ext>
            </a:extLst>
          </p:cNvPr>
          <p:cNvSpPr txBox="1"/>
          <p:nvPr/>
        </p:nvSpPr>
        <p:spPr>
          <a:xfrm>
            <a:off x="3120888" y="524617"/>
            <a:ext cx="6215268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3200" b="1" i="0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Charismatic Leadership</a:t>
            </a:r>
            <a:br>
              <a:rPr kumimoji="0" lang="en-US" sz="3200" b="0" i="0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</a:b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01435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29D77C4C-ED61-9349-B7E9-CF5D9CD84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3055126-C415-7349-90D8-CF30F6DC39AF}"/>
              </a:ext>
            </a:extLst>
          </p:cNvPr>
          <p:cNvSpPr/>
          <p:nvPr/>
        </p:nvSpPr>
        <p:spPr>
          <a:xfrm>
            <a:off x="217840" y="2002559"/>
            <a:ext cx="8643527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2400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A </a:t>
            </a:r>
            <a:r>
              <a:rPr lang="en-US" altLang="en-US" sz="2400" b="1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charismatic leader </a:t>
            </a:r>
            <a:r>
              <a:rPr lang="en-US" altLang="en-US" sz="2400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is an </a:t>
            </a:r>
            <a:r>
              <a:rPr lang="en-US" altLang="en-US" sz="2400" b="1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enthusiastic, self-confident leader </a:t>
            </a:r>
            <a:r>
              <a:rPr lang="en-US" altLang="en-US" sz="2400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whose personality and actions influence people to behave in certain ways. The most comprehensive analysis of charismatic leaders identified the following personal characteristics they share:</a:t>
            </a:r>
          </a:p>
          <a:p>
            <a:pPr algn="just">
              <a:lnSpc>
                <a:spcPct val="90000"/>
              </a:lnSpc>
              <a:buFont typeface="Times" pitchFamily="2" charset="0"/>
              <a:buChar char="•"/>
            </a:pPr>
            <a:r>
              <a:rPr lang="en-US" altLang="en-US" sz="2400" b="1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They have a vision.</a:t>
            </a:r>
          </a:p>
          <a:p>
            <a:pPr algn="just">
              <a:lnSpc>
                <a:spcPct val="90000"/>
              </a:lnSpc>
              <a:buFont typeface="Times" pitchFamily="2" charset="0"/>
              <a:buChar char="•"/>
            </a:pPr>
            <a:r>
              <a:rPr lang="en-US" altLang="en-US" sz="2400" b="1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The have the ability to articulate that vision.</a:t>
            </a:r>
          </a:p>
          <a:p>
            <a:pPr algn="just">
              <a:lnSpc>
                <a:spcPct val="90000"/>
              </a:lnSpc>
              <a:buFont typeface="Times" pitchFamily="2" charset="0"/>
              <a:buChar char="•"/>
            </a:pPr>
            <a:r>
              <a:rPr lang="en-US" altLang="en-US" sz="2400" b="1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They are willing to take risks to achieve that vision.</a:t>
            </a:r>
          </a:p>
          <a:p>
            <a:pPr algn="just">
              <a:lnSpc>
                <a:spcPct val="90000"/>
              </a:lnSpc>
              <a:buFont typeface="Times" pitchFamily="2" charset="0"/>
              <a:buChar char="•"/>
            </a:pPr>
            <a:r>
              <a:rPr lang="en-US" altLang="en-US" sz="2400" b="1" dirty="0">
                <a:solidFill>
                  <a:srgbClr val="002060"/>
                </a:solidFill>
                <a:ea typeface="ＭＳ Ｐゴシック" panose="020B0600070205080204" pitchFamily="34" charset="-128"/>
              </a:rPr>
              <a:t>They demonstrate behaviors that are out of the ordinary.</a:t>
            </a:r>
          </a:p>
          <a:p>
            <a:pPr algn="just">
              <a:lnSpc>
                <a:spcPct val="90000"/>
              </a:lnSpc>
            </a:pPr>
            <a:endParaRPr lang="en-US" altLang="en-US" sz="2400" b="1" dirty="0">
              <a:solidFill>
                <a:srgbClr val="002060"/>
              </a:solidFill>
              <a:ea typeface="ＭＳ Ｐゴシック" panose="020B0600070205080204" pitchFamily="34" charset="-128"/>
            </a:endParaRPr>
          </a:p>
          <a:p>
            <a:pPr algn="just">
              <a:lnSpc>
                <a:spcPct val="90000"/>
              </a:lnSpc>
            </a:pPr>
            <a:endParaRPr lang="en-US" altLang="en-US" sz="2000" dirty="0">
              <a:solidFill>
                <a:srgbClr val="002060"/>
              </a:solidFill>
              <a:ea typeface="ＭＳ Ｐゴシック" panose="020B0600070205080204" pitchFamily="34" charset="-128"/>
            </a:endParaRPr>
          </a:p>
        </p:txBody>
      </p:sp>
      <p:pic>
        <p:nvPicPr>
          <p:cNvPr id="3074" name="Picture 2" descr="Charismatic Leader Images, Stock Photos &amp; Vectors | Shutterstock">
            <a:extLst>
              <a:ext uri="{FF2B5EF4-FFF2-40B4-BE49-F238E27FC236}">
                <a16:creationId xmlns:a16="http://schemas.microsoft.com/office/drawing/2014/main" id="{FA8786E1-236C-8C4F-A80B-8F988359B3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06" t="4260" r="16053" b="10160"/>
          <a:stretch/>
        </p:blipFill>
        <p:spPr bwMode="auto">
          <a:xfrm>
            <a:off x="9506961" y="1812176"/>
            <a:ext cx="2094808" cy="3043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6D68BB2-7CA9-F439-058E-443569BF834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840" y="5866590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A053153-B1F7-385B-4437-4D34CB8B9C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36D0E8D-B3D4-A229-F5E3-DEFD1B961F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8124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1DE7F99-CE6E-84FA-9F2C-81B5ACDBA0C5}"/>
              </a:ext>
            </a:extLst>
          </p:cNvPr>
          <p:cNvSpPr txBox="1"/>
          <p:nvPr/>
        </p:nvSpPr>
        <p:spPr>
          <a:xfrm>
            <a:off x="2593188" y="695890"/>
            <a:ext cx="626827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Charismatic Leadership (Cont.)</a:t>
            </a:r>
            <a:br>
              <a:rPr lang="en-US" sz="3200" b="1">
                <a:solidFill>
                  <a:prstClr val="white"/>
                </a:solidFill>
                <a:latin typeface="Calibri" panose="020F0502020204030204"/>
              </a:rPr>
            </a:b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7345913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29D77C4C-ED61-9349-B7E9-CF5D9CD84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7809" y="183770"/>
            <a:ext cx="1354191" cy="1214366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2300D0A-0802-2242-9386-49E8F0E728D9}"/>
              </a:ext>
            </a:extLst>
          </p:cNvPr>
          <p:cNvSpPr txBox="1">
            <a:spLocks/>
          </p:cNvSpPr>
          <p:nvPr/>
        </p:nvSpPr>
        <p:spPr>
          <a:xfrm>
            <a:off x="185530" y="1713505"/>
            <a:ext cx="8251863" cy="45156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b="1" u="sng" dirty="0">
                <a:solidFill>
                  <a:srgbClr val="002060"/>
                </a:solidFill>
              </a:rPr>
              <a:t>Pros:  </a:t>
            </a:r>
          </a:p>
          <a:p>
            <a:pPr algn="just"/>
            <a:r>
              <a:rPr lang="en-US" sz="2400" dirty="0">
                <a:solidFill>
                  <a:srgbClr val="002060"/>
                </a:solidFill>
              </a:rPr>
              <a:t> Create a vision that make everyone believes that the future will be better.</a:t>
            </a:r>
          </a:p>
          <a:p>
            <a:pPr algn="just"/>
            <a:endParaRPr lang="en-US" sz="2400" b="1" u="sng" dirty="0">
              <a:solidFill>
                <a:srgbClr val="002060"/>
              </a:solidFill>
            </a:endParaRPr>
          </a:p>
          <a:p>
            <a:pPr algn="just"/>
            <a:r>
              <a:rPr lang="en-US" sz="2400" b="1" u="sng" dirty="0">
                <a:solidFill>
                  <a:srgbClr val="002060"/>
                </a:solidFill>
              </a:rPr>
              <a:t>Cons:  </a:t>
            </a:r>
          </a:p>
          <a:p>
            <a:pPr algn="just"/>
            <a:r>
              <a:rPr lang="en-US" sz="2400" dirty="0">
                <a:solidFill>
                  <a:srgbClr val="002060"/>
                </a:solidFill>
              </a:rPr>
              <a:t>Too connected to the leader’s personality.</a:t>
            </a:r>
            <a:endParaRPr lang="en-US" sz="2400" b="1" dirty="0">
              <a:solidFill>
                <a:srgbClr val="002060"/>
              </a:solidFill>
            </a:endParaRPr>
          </a:p>
          <a:p>
            <a:pPr algn="just"/>
            <a:r>
              <a:rPr lang="en-US" sz="2400" dirty="0">
                <a:solidFill>
                  <a:srgbClr val="002060"/>
                </a:solidFill>
              </a:rPr>
              <a:t>Leader can get out of control.</a:t>
            </a:r>
          </a:p>
          <a:p>
            <a:pPr algn="just"/>
            <a:endParaRPr lang="en-US" sz="2400" dirty="0">
              <a:solidFill>
                <a:srgbClr val="002060"/>
              </a:solidFill>
            </a:endParaRPr>
          </a:p>
          <a:p>
            <a:pPr algn="just"/>
            <a:endParaRPr lang="en-US" sz="2400" dirty="0">
              <a:solidFill>
                <a:srgbClr val="002060"/>
              </a:solidFill>
              <a:highlight>
                <a:srgbClr val="B3FF00"/>
              </a:highlight>
            </a:endParaRPr>
          </a:p>
        </p:txBody>
      </p:sp>
      <p:pic>
        <p:nvPicPr>
          <p:cNvPr id="2050" name="Picture 2" descr="Leader clipart charismatic leadership, Picture #2902885 leader clipart  charismatic leadership">
            <a:extLst>
              <a:ext uri="{FF2B5EF4-FFF2-40B4-BE49-F238E27FC236}">
                <a16:creationId xmlns:a16="http://schemas.microsoft.com/office/drawing/2014/main" id="{6009CD35-9359-954E-AFC9-41D192AB1C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8079" y="2536924"/>
            <a:ext cx="3670300" cy="222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59E7AFB-C952-0DFD-C44C-F6B85C6F6E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93492F9-5D3C-4F19-6151-259C25F412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4DBA6FA-5E8D-8ACF-E9FF-B67C8E27CE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14147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C2EB0C2-ED63-DC2B-F9DF-97B19616BB8C}"/>
              </a:ext>
            </a:extLst>
          </p:cNvPr>
          <p:cNvSpPr txBox="1"/>
          <p:nvPr/>
        </p:nvSpPr>
        <p:spPr>
          <a:xfrm>
            <a:off x="2593188" y="695890"/>
            <a:ext cx="626827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Charismatic Leadership (Cont.)</a:t>
            </a:r>
            <a:br>
              <a:rPr lang="en-US" sz="3200" b="1">
                <a:solidFill>
                  <a:prstClr val="white"/>
                </a:solidFill>
                <a:latin typeface="Calibri" panose="020F0502020204030204"/>
              </a:rPr>
            </a:b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33362504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4" descr="Billionaire entrepreneur Elon Musk at a red carpet event">
            <a:extLst>
              <a:ext uri="{FF2B5EF4-FFF2-40B4-BE49-F238E27FC236}">
                <a16:creationId xmlns:a16="http://schemas.microsoft.com/office/drawing/2014/main" id="{2D521C9A-7D10-3F40-82F4-E7BA586F89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SA"/>
          </a:p>
        </p:txBody>
      </p:sp>
      <p:pic>
        <p:nvPicPr>
          <p:cNvPr id="13" name="Picture 8" descr="Image result for Steve Jobs">
            <a:extLst>
              <a:ext uri="{FF2B5EF4-FFF2-40B4-BE49-F238E27FC236}">
                <a16:creationId xmlns:a16="http://schemas.microsoft.com/office/drawing/2014/main" id="{75966FC7-7AC4-AF4C-8876-10ACB9BE7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047" y="3172940"/>
            <a:ext cx="25781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donald trump president">
            <a:extLst>
              <a:ext uri="{FF2B5EF4-FFF2-40B4-BE49-F238E27FC236}">
                <a16:creationId xmlns:a16="http://schemas.microsoft.com/office/drawing/2014/main" id="{085F8485-0ABB-8F40-B082-82641362C4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262" y="575896"/>
            <a:ext cx="2951745" cy="181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satya nadella charismatic">
            <a:extLst>
              <a:ext uri="{FF2B5EF4-FFF2-40B4-BE49-F238E27FC236}">
                <a16:creationId xmlns:a16="http://schemas.microsoft.com/office/drawing/2014/main" id="{41581704-033F-A94B-9609-27E02BA47E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550" y="577064"/>
            <a:ext cx="4564185" cy="2282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Image result for bill gates">
            <a:extLst>
              <a:ext uri="{FF2B5EF4-FFF2-40B4-BE49-F238E27FC236}">
                <a16:creationId xmlns:a16="http://schemas.microsoft.com/office/drawing/2014/main" id="{AB5CF39B-44B5-ED42-9B5C-869B1F7FD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695" y="3011557"/>
            <a:ext cx="3670300" cy="222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EAF9767-1046-AB6E-8725-0CAED5A79D6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1C52E90-0938-90CE-832F-42090183E51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0E6AAC0-3170-D37F-DB35-DFBF88F2493A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46599087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D478AA4-80A3-B246-95FE-851DDAF544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A673CD0-7A3B-292E-32A8-BA3AC4A78A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0E848E8-69CB-96F1-C66C-5EB6C53953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11" y="-64829"/>
            <a:ext cx="9533101" cy="28448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AE1562E-219E-312F-B8F3-A8EF2F6B61F6}"/>
              </a:ext>
            </a:extLst>
          </p:cNvPr>
          <p:cNvSpPr txBox="1"/>
          <p:nvPr/>
        </p:nvSpPr>
        <p:spPr>
          <a:xfrm>
            <a:off x="2593188" y="695890"/>
            <a:ext cx="626827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br>
              <a:rPr lang="en-US" sz="4000" b="1" dirty="0">
                <a:solidFill>
                  <a:prstClr val="white"/>
                </a:solidFill>
                <a:latin typeface="Calibri" panose="020F0502020204030204"/>
              </a:rPr>
            </a:br>
            <a:r>
              <a:rPr lang="en-US" sz="4000" b="1" dirty="0">
                <a:solidFill>
                  <a:prstClr val="white"/>
                </a:solidFill>
                <a:latin typeface="Calibri" panose="020F0502020204030204"/>
              </a:rPr>
              <a:t>3.3-Who We Lead?</a:t>
            </a:r>
          </a:p>
        </p:txBody>
      </p:sp>
    </p:spTree>
    <p:extLst>
      <p:ext uri="{BB962C8B-B14F-4D97-AF65-F5344CB8AC3E}">
        <p14:creationId xmlns:p14="http://schemas.microsoft.com/office/powerpoint/2010/main" val="243112391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3292" y="1708627"/>
            <a:ext cx="8667750" cy="3012643"/>
          </a:xfrm>
        </p:spPr>
      </p:pic>
      <p:sp>
        <p:nvSpPr>
          <p:cNvPr id="6" name="TextBox 5"/>
          <p:cNvSpPr txBox="1"/>
          <p:nvPr/>
        </p:nvSpPr>
        <p:spPr>
          <a:xfrm>
            <a:off x="118534" y="6524953"/>
            <a:ext cx="1199726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12.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609600" y="5067300"/>
            <a:ext cx="10972800" cy="10588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7168" indent="-257168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199" indent="-214308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28" indent="-171446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20" indent="-171446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12" indent="-171446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03" indent="-171446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95" indent="-171446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86" indent="-171446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77" indent="-171446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solidFill>
                  <a:srgbClr val="002060"/>
                </a:solidFill>
                <a:highlight>
                  <a:srgbClr val="F5FAA4"/>
                </a:highlight>
              </a:rPr>
              <a:t>Stakeholders</a:t>
            </a:r>
            <a:r>
              <a:rPr lang="en-US" b="1" dirty="0">
                <a:solidFill>
                  <a:srgbClr val="002060"/>
                </a:solidFill>
              </a:rPr>
              <a:t> are people who can affect or are affected by the execution or outcome of a project</a:t>
            </a: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41B02138-29D1-9B4D-A718-AB2E58E4C8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9318" y="0"/>
            <a:ext cx="1354191" cy="121436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FABCC1B-25BE-249F-859F-FE0A88660B1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34" y="5777458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CA888C-412B-2091-EDFF-F81D493655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E05C42A-9388-E654-6DCE-D153DA1718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491" y="2799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44DFFBB-1CE7-C995-6C17-160396C246B4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Stakeholders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04807684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893E8BB-528B-B5C2-B144-38F76BE7E2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54470D6-D294-3ED7-E5B3-9739A3A395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AD12FB9-41D2-4861-7237-5A72EBF89F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" y="110359"/>
            <a:ext cx="9533101" cy="30436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6FD2F34-1BD9-84C9-9AB0-DF48E9BBDD34}"/>
              </a:ext>
            </a:extLst>
          </p:cNvPr>
          <p:cNvSpPr txBox="1"/>
          <p:nvPr/>
        </p:nvSpPr>
        <p:spPr>
          <a:xfrm>
            <a:off x="2593188" y="695890"/>
            <a:ext cx="626827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br>
              <a:rPr lang="en-US" sz="3600" b="1">
                <a:solidFill>
                  <a:prstClr val="white"/>
                </a:solidFill>
                <a:latin typeface="Calibri" panose="020F0502020204030204"/>
              </a:rPr>
            </a:br>
            <a:r>
              <a:rPr lang="en-US" sz="3600" b="1">
                <a:solidFill>
                  <a:prstClr val="white"/>
                </a:solidFill>
                <a:latin typeface="Calibri" panose="020F0502020204030204"/>
              </a:rPr>
              <a:t>3.4 -Matching Leadership with Culture</a:t>
            </a:r>
            <a:endParaRPr lang="en-US" sz="36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94340351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008" y="1616121"/>
            <a:ext cx="12085983" cy="5652758"/>
          </a:xfrm>
        </p:spPr>
        <p:txBody>
          <a:bodyPr>
            <a:noAutofit/>
          </a:bodyPr>
          <a:lstStyle/>
          <a:p>
            <a:r>
              <a:rPr lang="en-US" dirty="0">
                <a:solidFill>
                  <a:srgbClr val="002060"/>
                </a:solidFill>
              </a:rPr>
              <a:t>IS: </a:t>
            </a:r>
            <a:r>
              <a:rPr lang="en-US" b="1" dirty="0">
                <a:solidFill>
                  <a:srgbClr val="002060"/>
                </a:solidFill>
              </a:rPr>
              <a:t>The set of behaviors or beliefs that determine how an organization or team interacts or carries out work.</a:t>
            </a:r>
          </a:p>
          <a:p>
            <a:r>
              <a:rPr lang="en-US" b="1" dirty="0">
                <a:solidFill>
                  <a:srgbClr val="002060"/>
                </a:solidFill>
              </a:rPr>
              <a:t>Awareness of </a:t>
            </a:r>
            <a:r>
              <a:rPr lang="en-US" b="1" i="1" dirty="0">
                <a:solidFill>
                  <a:srgbClr val="002060"/>
                </a:solidFill>
              </a:rPr>
              <a:t>culture</a:t>
            </a:r>
            <a:r>
              <a:rPr lang="en-US" b="1" dirty="0">
                <a:solidFill>
                  <a:srgbClr val="002060"/>
                </a:solidFill>
              </a:rPr>
              <a:t> and different circumstances/attitudes is key.</a:t>
            </a:r>
          </a:p>
          <a:p>
            <a:r>
              <a:rPr lang="en-US" b="1" u="sng" dirty="0">
                <a:solidFill>
                  <a:srgbClr val="002060"/>
                </a:solidFill>
              </a:rPr>
              <a:t>Influenced by:</a:t>
            </a:r>
          </a:p>
          <a:p>
            <a:pPr lvl="1"/>
            <a:r>
              <a:rPr lang="en-US" sz="2000" dirty="0">
                <a:solidFill>
                  <a:srgbClr val="002060"/>
                </a:solidFill>
              </a:rPr>
              <a:t>The industry, environment, customers, organizational practices.</a:t>
            </a:r>
          </a:p>
          <a:p>
            <a:pPr lvl="1"/>
            <a:r>
              <a:rPr lang="en-US" sz="2000" dirty="0">
                <a:solidFill>
                  <a:srgbClr val="002060"/>
                </a:solidFill>
              </a:rPr>
              <a:t>Personalities, values, principles, etc. of the organization, leader, and team.</a:t>
            </a:r>
          </a:p>
          <a:p>
            <a:r>
              <a:rPr lang="en-US" b="1" u="sng" dirty="0">
                <a:solidFill>
                  <a:srgbClr val="002060"/>
                </a:solidFill>
              </a:rPr>
              <a:t>Influences:</a:t>
            </a:r>
          </a:p>
          <a:p>
            <a:pPr lvl="1"/>
            <a:r>
              <a:rPr lang="en-US" sz="2000" dirty="0">
                <a:solidFill>
                  <a:srgbClr val="002060"/>
                </a:solidFill>
              </a:rPr>
              <a:t>Decision making, risk tolerance, decisiveness, orderliness, competitiveness .</a:t>
            </a:r>
          </a:p>
          <a:p>
            <a:pPr lvl="1"/>
            <a:r>
              <a:rPr lang="en-US" sz="2000" dirty="0">
                <a:solidFill>
                  <a:srgbClr val="002060"/>
                </a:solidFill>
              </a:rPr>
              <a:t>Level of attention to detail, amount of process, emphasis on achievement.</a:t>
            </a:r>
          </a:p>
          <a:p>
            <a:pPr lvl="1"/>
            <a:r>
              <a:rPr lang="en-US" sz="2000" dirty="0">
                <a:solidFill>
                  <a:srgbClr val="002060"/>
                </a:solidFill>
              </a:rPr>
              <a:t>Supportiveness, reward/punishment, team vs. individual contribution.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877861AF-2221-AC43-A493-7AFB99E108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7809" y="0"/>
            <a:ext cx="1354191" cy="121436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225EDF-E2A8-BF8C-1B00-EA0A6DEFE6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653162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FAFE995-D92B-5E15-E46B-BDC5B3D7EC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921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8727FFE-2B46-AD1A-DA90-4208F833E291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Organizational Culture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74292252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5170" y="39068"/>
            <a:ext cx="1368128" cy="1226864"/>
          </a:xfr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857C92A-2224-E389-5969-F974D8C0A25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1597D82-CE3B-84DA-95DC-834CF4390C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21510D1-E45D-6A23-D83C-60B7D4833C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" y="110359"/>
            <a:ext cx="9533101" cy="255332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7B8930D-B2E4-489D-0BDE-97BDDA0EBA80}"/>
              </a:ext>
            </a:extLst>
          </p:cNvPr>
          <p:cNvSpPr txBox="1"/>
          <p:nvPr/>
        </p:nvSpPr>
        <p:spPr>
          <a:xfrm>
            <a:off x="2506499" y="1033079"/>
            <a:ext cx="684236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4000" b="1" dirty="0">
                <a:solidFill>
                  <a:prstClr val="white"/>
                </a:solidFill>
                <a:latin typeface="Calibri" panose="020F0502020204030204"/>
              </a:rPr>
              <a:t>3.5-Summary and Conclusions</a:t>
            </a:r>
          </a:p>
        </p:txBody>
      </p:sp>
    </p:spTree>
    <p:extLst>
      <p:ext uri="{BB962C8B-B14F-4D97-AF65-F5344CB8AC3E}">
        <p14:creationId xmlns:p14="http://schemas.microsoft.com/office/powerpoint/2010/main" val="330985194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1740" y="2171769"/>
            <a:ext cx="10081805" cy="3294576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A leader’s title </a:t>
            </a:r>
            <a:r>
              <a:rPr lang="en-US" sz="2400" dirty="0">
                <a:solidFill>
                  <a:srgbClr val="002060"/>
                </a:solidFill>
              </a:rPr>
              <a:t>can be everything.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Leaders adopt </a:t>
            </a:r>
            <a:r>
              <a:rPr lang="en-US" sz="2400" b="1" dirty="0">
                <a:solidFill>
                  <a:srgbClr val="002060"/>
                </a:solidFill>
              </a:rPr>
              <a:t>different leadership styles</a:t>
            </a:r>
            <a:r>
              <a:rPr lang="ar-SA" sz="2400" b="1" dirty="0">
                <a:solidFill>
                  <a:srgbClr val="002060"/>
                </a:solidFill>
              </a:rPr>
              <a:t> .</a:t>
            </a:r>
            <a:endParaRPr lang="en-US" sz="2400" b="1" dirty="0">
              <a:solidFill>
                <a:srgbClr val="002060"/>
              </a:solidFill>
            </a:endParaRPr>
          </a:p>
          <a:p>
            <a:r>
              <a:rPr lang="en-US" sz="2400" b="1" i="1" dirty="0">
                <a:solidFill>
                  <a:srgbClr val="002060"/>
                </a:solidFill>
              </a:rPr>
              <a:t>Culture</a:t>
            </a:r>
            <a:r>
              <a:rPr lang="en-US" sz="2400" dirty="0">
                <a:solidFill>
                  <a:srgbClr val="002060"/>
                </a:solidFill>
              </a:rPr>
              <a:t> influences every aspect of the organization and team.</a:t>
            </a:r>
          </a:p>
          <a:p>
            <a:r>
              <a:rPr lang="en-US" sz="2400" b="1" i="1" dirty="0">
                <a:solidFill>
                  <a:srgbClr val="002060"/>
                </a:solidFill>
              </a:rPr>
              <a:t>Stakeholders</a:t>
            </a:r>
            <a:r>
              <a:rPr lang="en-US" sz="2400" dirty="0">
                <a:solidFill>
                  <a:srgbClr val="002060"/>
                </a:solidFill>
              </a:rPr>
              <a:t> are key to any project effort, and comprise multiple groups.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3C738918-FB07-4045-8B7E-3737A414BA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430318E-2F43-E669-7F4D-AF1BDCC925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2B6B7A0-68A1-DFDD-048F-014CB4DC24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ABC6835-0D72-25CD-B6DF-EB0255BC1D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B41DA6-0FE2-BE67-96AF-39702826E4D9}"/>
              </a:ext>
            </a:extLst>
          </p:cNvPr>
          <p:cNvSpPr txBox="1"/>
          <p:nvPr/>
        </p:nvSpPr>
        <p:spPr>
          <a:xfrm>
            <a:off x="2593188" y="6958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>
                <a:solidFill>
                  <a:prstClr val="white"/>
                </a:solidFill>
                <a:latin typeface="Calibri" panose="020F0502020204030204"/>
              </a:rPr>
              <a:t>Summary and Conclusions</a:t>
            </a:r>
            <a:endParaRPr lang="en-US" sz="3200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2636305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5170" y="39068"/>
            <a:ext cx="1368128" cy="1226864"/>
          </a:xfr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345F55F-9B0D-B655-C9E3-423FF55E44D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8979C1F-4EDB-274E-9911-823D02628C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EF350D8-B765-33E5-CC40-8F51E2176E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" y="110360"/>
            <a:ext cx="9533101" cy="261958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C6C7830-A16A-DCAB-5365-F72B613B9611}"/>
              </a:ext>
            </a:extLst>
          </p:cNvPr>
          <p:cNvSpPr txBox="1"/>
          <p:nvPr/>
        </p:nvSpPr>
        <p:spPr>
          <a:xfrm>
            <a:off x="2646196" y="1265932"/>
            <a:ext cx="626827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4000" b="1" dirty="0">
                <a:solidFill>
                  <a:prstClr val="white"/>
                </a:solidFill>
                <a:latin typeface="Calibri" panose="020F0502020204030204"/>
              </a:rPr>
              <a:t> 3.6-Assignment</a:t>
            </a:r>
          </a:p>
        </p:txBody>
      </p:sp>
    </p:spTree>
    <p:extLst>
      <p:ext uri="{BB962C8B-B14F-4D97-AF65-F5344CB8AC3E}">
        <p14:creationId xmlns:p14="http://schemas.microsoft.com/office/powerpoint/2010/main" val="108640220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3 great reasons to file your tax return early - FreeAgent">
            <a:extLst>
              <a:ext uri="{FF2B5EF4-FFF2-40B4-BE49-F238E27FC236}">
                <a16:creationId xmlns:a16="http://schemas.microsoft.com/office/drawing/2014/main" id="{7A2D8055-87E5-1047-977C-FF506A0760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9019" y="112967"/>
            <a:ext cx="1329446" cy="664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8CD86E72-CF66-8F41-AF2B-1037EF55E1FA}"/>
              </a:ext>
            </a:extLst>
          </p:cNvPr>
          <p:cNvSpPr txBox="1">
            <a:spLocks/>
          </p:cNvSpPr>
          <p:nvPr/>
        </p:nvSpPr>
        <p:spPr>
          <a:xfrm>
            <a:off x="131657" y="1992212"/>
            <a:ext cx="10733545" cy="360974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>
                <a:solidFill>
                  <a:srgbClr val="002060"/>
                </a:solidFill>
              </a:rPr>
              <a:t>For each of the following situations, which leadership style or styles might be appropriate?</a:t>
            </a:r>
          </a:p>
          <a:p>
            <a:pPr marL="457200" indent="-457200">
              <a:buFont typeface="+mj-lt"/>
              <a:buAutoNum type="arabicPeriod"/>
            </a:pPr>
            <a:r>
              <a:rPr lang="en-US" i="1" dirty="0">
                <a:solidFill>
                  <a:srgbClr val="002060"/>
                </a:solidFill>
              </a:rPr>
              <a:t>A team has recently suffered a rather demoralizing project failure</a:t>
            </a:r>
          </a:p>
          <a:p>
            <a:pPr marL="457200" indent="-457200">
              <a:buFont typeface="+mj-lt"/>
              <a:buAutoNum type="arabicPeriod"/>
            </a:pPr>
            <a:r>
              <a:rPr lang="en-US" i="1" dirty="0">
                <a:solidFill>
                  <a:srgbClr val="002060"/>
                </a:solidFill>
              </a:rPr>
              <a:t>A team considers themselves to be high-performance, and morale is at its highest when they’re achieving at that level</a:t>
            </a:r>
          </a:p>
          <a:p>
            <a:pPr marL="457200" indent="-457200">
              <a:buFont typeface="+mj-lt"/>
              <a:buAutoNum type="arabicPeriod"/>
            </a:pPr>
            <a:r>
              <a:rPr lang="en-US" i="1" dirty="0">
                <a:solidFill>
                  <a:srgbClr val="002060"/>
                </a:solidFill>
              </a:rPr>
              <a:t>A group of equals, the team loves the empowerment of making their own decisions</a:t>
            </a:r>
          </a:p>
          <a:p>
            <a:pPr marL="457200" indent="-457200">
              <a:buFont typeface="+mj-lt"/>
              <a:buAutoNum type="arabicPeriod"/>
            </a:pPr>
            <a:r>
              <a:rPr lang="en-US" i="1" dirty="0">
                <a:solidFill>
                  <a:srgbClr val="002060"/>
                </a:solidFill>
              </a:rPr>
              <a:t>A recent crisis and some disagreement within their ranks means has created a situation where someone needs to ‘take control’ in order to meet their objectives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7ACF20-1358-0689-8D44-E6CC87E45C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41054"/>
            <a:ext cx="1033670" cy="92694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21139F9-4CA7-295E-1862-72286F1BBA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6635" y="6653162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B3EF3D7-8BA8-BEC7-41AB-CAC730F130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"/>
            <a:ext cx="10733545" cy="19613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BE13CFD-C1D0-399E-0DA1-607478F44A1F}"/>
              </a:ext>
            </a:extLst>
          </p:cNvPr>
          <p:cNvSpPr txBox="1"/>
          <p:nvPr/>
        </p:nvSpPr>
        <p:spPr>
          <a:xfrm>
            <a:off x="2314891" y="573787"/>
            <a:ext cx="746868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 dirty="0">
                <a:solidFill>
                  <a:prstClr val="white"/>
                </a:solidFill>
                <a:latin typeface="Calibri" panose="020F0502020204030204"/>
              </a:rPr>
              <a:t> 3.6-Assignment to Be Discussed in Online Lecture</a:t>
            </a:r>
          </a:p>
        </p:txBody>
      </p:sp>
    </p:spTree>
    <p:extLst>
      <p:ext uri="{BB962C8B-B14F-4D97-AF65-F5344CB8AC3E}">
        <p14:creationId xmlns:p14="http://schemas.microsoft.com/office/powerpoint/2010/main" val="33145442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9554" y="45400"/>
            <a:ext cx="1382446" cy="1239704"/>
          </a:xfr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ED8F310-2F60-7F47-87C1-DD593EDB3F91}"/>
              </a:ext>
            </a:extLst>
          </p:cNvPr>
          <p:cNvSpPr/>
          <p:nvPr/>
        </p:nvSpPr>
        <p:spPr>
          <a:xfrm>
            <a:off x="198784" y="2363831"/>
            <a:ext cx="8070573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2060"/>
                </a:solidFill>
                <a:latin typeface="Amazon Ember"/>
              </a:rPr>
              <a:t>Project Team Leadership and Communication by </a:t>
            </a:r>
            <a:r>
              <a:rPr lang="en-US" sz="2800" dirty="0">
                <a:solidFill>
                  <a:srgbClr val="002060"/>
                </a:solidFill>
                <a:latin typeface="Amazon Ember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Samuel Malachowsky</a:t>
            </a:r>
            <a:r>
              <a:rPr lang="en-US" sz="2800" dirty="0">
                <a:solidFill>
                  <a:srgbClr val="002060"/>
                </a:solidFill>
                <a:latin typeface="Amazon Ember"/>
              </a:rPr>
              <a:t>, 2018. 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dirty="0">
              <a:solidFill>
                <a:srgbClr val="0F1111"/>
              </a:solidFill>
              <a:latin typeface="Amazon Ember"/>
            </a:endParaRPr>
          </a:p>
        </p:txBody>
      </p:sp>
      <p:pic>
        <p:nvPicPr>
          <p:cNvPr id="26626" name="Picture 2" descr="Amazon.com: Project Team Leadership and Communication (9781732378902):  Malachowsky, Samuel A: Books">
            <a:extLst>
              <a:ext uri="{FF2B5EF4-FFF2-40B4-BE49-F238E27FC236}">
                <a16:creationId xmlns:a16="http://schemas.microsoft.com/office/drawing/2014/main" id="{3158802A-E071-0D46-A700-7215849CA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1223" y="2008643"/>
            <a:ext cx="2389149" cy="2947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D4C90C-4DBE-41BE-0003-52ECCF21C81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99FDA46-2C03-E68A-9766-92E2C3A342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8E4C519-D63A-AA4B-5355-4E8D46DD8A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954" y="0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B70DC2B-5A10-291D-EAB3-AAF47D32B8BE}"/>
              </a:ext>
            </a:extLst>
          </p:cNvPr>
          <p:cNvSpPr txBox="1"/>
          <p:nvPr/>
        </p:nvSpPr>
        <p:spPr>
          <a:xfrm>
            <a:off x="2632945" y="672992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sz="3200" b="1" dirty="0">
                <a:solidFill>
                  <a:prstClr val="white"/>
                </a:solidFill>
                <a:latin typeface="Calibri" panose="020F0502020204030204"/>
              </a:rPr>
              <a:t>Resources:</a:t>
            </a:r>
          </a:p>
        </p:txBody>
      </p:sp>
    </p:spTree>
    <p:extLst>
      <p:ext uri="{BB962C8B-B14F-4D97-AF65-F5344CB8AC3E}">
        <p14:creationId xmlns:p14="http://schemas.microsoft.com/office/powerpoint/2010/main" val="958102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4974503"/>
            <a:ext cx="1991834" cy="17861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Tajawal Medium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5062572-FCFD-3E0E-207A-E74FD7DBBB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07E01C4-6EA5-F47C-812A-B6D3B88FFFF6}"/>
              </a:ext>
            </a:extLst>
          </p:cNvPr>
          <p:cNvSpPr txBox="1"/>
          <p:nvPr/>
        </p:nvSpPr>
        <p:spPr>
          <a:xfrm>
            <a:off x="2325914" y="543490"/>
            <a:ext cx="18844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Thank You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026" name="Picture 2" descr="Thank You Phrase Animation. Stock Video - Video of symbol, note: 119793339">
            <a:extLst>
              <a:ext uri="{FF2B5EF4-FFF2-40B4-BE49-F238E27FC236}">
                <a16:creationId xmlns:a16="http://schemas.microsoft.com/office/drawing/2014/main" id="{6558B400-8C58-86E3-096C-217D28803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333" y="1610201"/>
            <a:ext cx="6974634" cy="4020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2529399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Gallery">
    <a:dk1>
      <a:sysClr val="windowText" lastClr="000000"/>
    </a:dk1>
    <a:lt1>
      <a:sysClr val="window" lastClr="FFFFFF"/>
    </a:lt1>
    <a:dk2>
      <a:srgbClr val="454545"/>
    </a:dk2>
    <a:lt2>
      <a:srgbClr val="DCDCE0"/>
    </a:lt2>
    <a:accent1>
      <a:srgbClr val="415588"/>
    </a:accent1>
    <a:accent2>
      <a:srgbClr val="4294B6"/>
    </a:accent2>
    <a:accent3>
      <a:srgbClr val="087D7C"/>
    </a:accent3>
    <a:accent4>
      <a:srgbClr val="2CB663"/>
    </a:accent4>
    <a:accent5>
      <a:srgbClr val="DF8822"/>
    </a:accent5>
    <a:accent6>
      <a:srgbClr val="BC410A"/>
    </a:accent6>
    <a:hlink>
      <a:srgbClr val="5977C4"/>
    </a:hlink>
    <a:folHlink>
      <a:srgbClr val="A1A9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37912</TotalTime>
  <Words>4638</Words>
  <Application>Microsoft Office PowerPoint</Application>
  <PresentationFormat>Widescreen</PresentationFormat>
  <Paragraphs>572</Paragraphs>
  <Slides>63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63</vt:i4>
      </vt:variant>
    </vt:vector>
  </HeadingPairs>
  <TitlesOfParts>
    <vt:vector size="76" baseType="lpstr">
      <vt:lpstr>Amazon Ember</vt:lpstr>
      <vt:lpstr>Arial</vt:lpstr>
      <vt:lpstr>Bradley Hand</vt:lpstr>
      <vt:lpstr>Calibri</vt:lpstr>
      <vt:lpstr>Calibri Light</vt:lpstr>
      <vt:lpstr>Century Gothic</vt:lpstr>
      <vt:lpstr>Montserrat</vt:lpstr>
      <vt:lpstr>proxima-nova</vt:lpstr>
      <vt:lpstr>Tajawal Medium</vt:lpstr>
      <vt:lpstr>Times</vt:lpstr>
      <vt:lpstr>Gallery</vt:lpstr>
      <vt:lpstr>2_Office Theme</vt:lpstr>
      <vt:lpstr>3_Office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monaalshry</cp:lastModifiedBy>
  <cp:revision>171</cp:revision>
  <dcterms:created xsi:type="dcterms:W3CDTF">2020-10-15T07:04:09Z</dcterms:created>
  <dcterms:modified xsi:type="dcterms:W3CDTF">2023-02-08T15:49:33Z</dcterms:modified>
</cp:coreProperties>
</file>