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43"/>
  </p:notesMasterIdLst>
  <p:sldIdLst>
    <p:sldId id="299" r:id="rId2"/>
    <p:sldId id="303" r:id="rId3"/>
    <p:sldId id="304" r:id="rId4"/>
    <p:sldId id="259" r:id="rId5"/>
    <p:sldId id="260" r:id="rId6"/>
    <p:sldId id="261" r:id="rId7"/>
    <p:sldId id="262" r:id="rId8"/>
    <p:sldId id="314" r:id="rId9"/>
    <p:sldId id="316" r:id="rId10"/>
    <p:sldId id="315" r:id="rId11"/>
    <p:sldId id="310" r:id="rId12"/>
    <p:sldId id="311" r:id="rId13"/>
    <p:sldId id="312" r:id="rId14"/>
    <p:sldId id="313" r:id="rId15"/>
    <p:sldId id="305" r:id="rId16"/>
    <p:sldId id="264" r:id="rId17"/>
    <p:sldId id="265" r:id="rId18"/>
    <p:sldId id="266" r:id="rId19"/>
    <p:sldId id="267" r:id="rId20"/>
    <p:sldId id="268" r:id="rId21"/>
    <p:sldId id="306" r:id="rId22"/>
    <p:sldId id="270" r:id="rId23"/>
    <p:sldId id="271" r:id="rId24"/>
    <p:sldId id="272" r:id="rId25"/>
    <p:sldId id="273" r:id="rId26"/>
    <p:sldId id="307" r:id="rId27"/>
    <p:sldId id="275" r:id="rId28"/>
    <p:sldId id="276" r:id="rId29"/>
    <p:sldId id="277" r:id="rId30"/>
    <p:sldId id="278" r:id="rId31"/>
    <p:sldId id="308" r:id="rId32"/>
    <p:sldId id="280" r:id="rId33"/>
    <p:sldId id="281" r:id="rId34"/>
    <p:sldId id="282" r:id="rId35"/>
    <p:sldId id="283" r:id="rId36"/>
    <p:sldId id="284" r:id="rId37"/>
    <p:sldId id="309" r:id="rId38"/>
    <p:sldId id="286" r:id="rId39"/>
    <p:sldId id="287" r:id="rId40"/>
    <p:sldId id="297" r:id="rId41"/>
    <p:sldId id="298" r:id="rId42"/>
  </p:sldIdLst>
  <p:sldSz cx="12192000" cy="6858000"/>
  <p:notesSz cx="6858000" cy="9144000"/>
  <p:embeddedFontLst>
    <p:embeddedFont>
      <p:font typeface="Trebuchet MS" panose="020B0603020202020204" pitchFamily="34" charset="0"/>
      <p:regular r:id="rId44"/>
      <p:bold r:id="rId45"/>
      <p:italic r:id="rId46"/>
      <p:boldItalic r:id="rId47"/>
    </p:embeddedFont>
    <p:embeddedFont>
      <p:font typeface="Calibri" panose="020F0502020204030204" pitchFamily="34" charset="0"/>
      <p:regular r:id="rId48"/>
      <p:bold r:id="rId49"/>
      <p:italic r:id="rId50"/>
      <p:boldItalic r:id="rId51"/>
    </p:embeddedFont>
    <p:embeddedFont>
      <p:font typeface="Impact" panose="020B0806030902050204" pitchFamily="34" charset="0"/>
      <p:regular r:id="rId52"/>
    </p:embeddedFont>
    <p:embeddedFont>
      <p:font typeface="Calibri Light" panose="020F0302020204030204" pitchFamily="34" charset="0"/>
      <p:regular r:id="rId53"/>
      <p: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5" roundtripDataSignature="AMtx7mj55FUsuB78Pw9fT9hPsfZzMgJk+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F0097D5-52B0-465F-B52A-580AA0B735CF}">
  <a:tblStyle styleId="{9F0097D5-52B0-465F-B52A-580AA0B735C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F7"/>
          </a:solidFill>
        </a:fill>
      </a:tcStyle>
    </a:wholeTbl>
    <a:band1H>
      <a:tcTxStyle/>
      <a:tcStyle>
        <a:tcBdr/>
        <a:fill>
          <a:solidFill>
            <a:srgbClr val="D0DEEF"/>
          </a:solidFill>
        </a:fill>
      </a:tcStyle>
    </a:band1H>
    <a:band2H>
      <a:tcTxStyle/>
      <a:tcStyle>
        <a:tcBdr/>
      </a:tcStyle>
    </a:band2H>
    <a:band1V>
      <a:tcTxStyle/>
      <a:tcStyle>
        <a:tcBdr/>
        <a:fill>
          <a:solidFill>
            <a:srgbClr val="D0DEEF"/>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8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77593755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351660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5168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3148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17083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23290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9668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69727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08397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2598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21753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38583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57419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48425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3910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39817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5" name="Google Shape;18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39496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9" name="Google Shape;19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55998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98808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1" name="Google Shape;23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669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5" name="Google Shape;24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4838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36007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15024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3" name="Google Shape;28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23490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5" name="Google Shape;29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27508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7" name="Google Shape;30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06501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65751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3" name="Google Shape;33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641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5" name="Google Shape;345;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22282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7" name="Google Shape;35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86811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9" name="Google Shape;36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7274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04186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5" name="Google Shape;39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35530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7" name="Google Shape;407;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52188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9" name="Google Shape;419;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98573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1" name="Google Shape;43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89015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3" name="Google Shape;443;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174932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21327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9" name="Google Shape;469;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26353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1" name="Google Shape;48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3055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666959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20854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38046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81881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176362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80431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587084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074379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64745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79685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066942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580275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06156174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717203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8521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532302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610236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9173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146801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 id="2147483675" r:id="rId14"/>
    <p:sldLayoutId id="2147483676" r:id="rId15"/>
    <p:sldLayoutId id="2147483677" r:id="rId16"/>
    <p:sldLayoutId id="2147483678" r:id="rId1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notesSlide" Target="../notesSlides/notesSlide40.xml"/><Relationship Id="rId1" Type="http://schemas.openxmlformats.org/officeDocument/2006/relationships/slideLayout" Target="../slideLayouts/slideLayout16.xml"/><Relationship Id="rId6" Type="http://schemas.openxmlformats.org/officeDocument/2006/relationships/image" Target="NULL"/><Relationship Id="rId5" Type="http://schemas.openxmlformats.org/officeDocument/2006/relationships/image" Target="../media/image10.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0896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of</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7686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Terminology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the duration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Consists of</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Develop the Schedule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The common Scheduling Failures</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0713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9" name="Google Shape;129;p4"/>
          <p:cNvSpPr txBox="1"/>
          <p:nvPr/>
        </p:nvSpPr>
        <p:spPr>
          <a:xfrm>
            <a:off x="2849966" y="587927"/>
            <a:ext cx="2922529"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Critical Path</a:t>
            </a:r>
            <a:endParaRPr b="1" dirty="0">
              <a:solidFill>
                <a:schemeClr val="tx1"/>
              </a:solidFill>
              <a:effectLst>
                <a:outerShdw blurRad="38100" dist="38100" dir="2700000" algn="tl">
                  <a:srgbClr val="000000">
                    <a:alpha val="43137"/>
                  </a:srgbClr>
                </a:outerShdw>
              </a:effectLst>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Rounded Corners 24">
            <a:extLst>
              <a:ext uri="{FF2B5EF4-FFF2-40B4-BE49-F238E27FC236}">
                <a16:creationId xmlns:a16="http://schemas.microsoft.com/office/drawing/2014/main" xmlns="" id="{2BC869EB-5623-4AA1-9123-4AF9DF916049}"/>
              </a:ext>
            </a:extLst>
          </p:cNvPr>
          <p:cNvSpPr/>
          <p:nvPr/>
        </p:nvSpPr>
        <p:spPr>
          <a:xfrm>
            <a:off x="681235" y="12496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Google Shape;131;p4"/>
          <p:cNvSpPr txBox="1"/>
          <p:nvPr/>
        </p:nvSpPr>
        <p:spPr>
          <a:xfrm>
            <a:off x="1070752" y="1933515"/>
            <a:ext cx="10033685" cy="3002693"/>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400"/>
              <a:buFont typeface="Noto Sans Symbols"/>
              <a:buNone/>
            </a:pPr>
            <a:r>
              <a:rPr lang="en-US" sz="2400" dirty="0">
                <a:solidFill>
                  <a:srgbClr val="000000"/>
                </a:solidFill>
                <a:latin typeface="Arial"/>
                <a:ea typeface="Arial"/>
                <a:cs typeface="Arial"/>
                <a:sym typeface="Arial"/>
              </a:rPr>
              <a:t>One or more continuous chains of </a:t>
            </a:r>
            <a:r>
              <a:rPr lang="en-US" sz="2400" dirty="0">
                <a:solidFill>
                  <a:srgbClr val="C00000"/>
                </a:solidFill>
                <a:latin typeface="Arial"/>
                <a:ea typeface="Arial"/>
                <a:cs typeface="Arial"/>
                <a:sym typeface="Arial"/>
              </a:rPr>
              <a:t>zero</a:t>
            </a:r>
            <a:r>
              <a:rPr lang="en-US" sz="2400" dirty="0">
                <a:solidFill>
                  <a:srgbClr val="000000"/>
                </a:solidFill>
                <a:latin typeface="Arial"/>
                <a:ea typeface="Arial"/>
                <a:cs typeface="Arial"/>
                <a:sym typeface="Arial"/>
              </a:rPr>
              <a:t> or</a:t>
            </a:r>
            <a:r>
              <a:rPr lang="en-US" sz="2400" dirty="0">
                <a:solidFill>
                  <a:srgbClr val="E30127"/>
                </a:solidFill>
                <a:latin typeface="Arial"/>
                <a:ea typeface="Arial"/>
                <a:cs typeface="Arial"/>
                <a:sym typeface="Arial"/>
              </a:rPr>
              <a:t> </a:t>
            </a:r>
            <a:r>
              <a:rPr lang="en-US" sz="2400" dirty="0">
                <a:solidFill>
                  <a:srgbClr val="C00000"/>
                </a:solidFill>
                <a:latin typeface="Arial"/>
                <a:ea typeface="Arial"/>
                <a:cs typeface="Arial"/>
                <a:sym typeface="Arial"/>
              </a:rPr>
              <a:t>negative</a:t>
            </a:r>
            <a:r>
              <a:rPr lang="en-US" sz="2400" dirty="0">
                <a:solidFill>
                  <a:srgbClr val="000000"/>
                </a:solidFill>
                <a:latin typeface="Arial"/>
                <a:ea typeface="Arial"/>
                <a:cs typeface="Arial"/>
                <a:sym typeface="Arial"/>
              </a:rPr>
              <a:t> float activities running from the start event to the finish event in the schedule.</a:t>
            </a:r>
            <a:endParaRPr dirty="0"/>
          </a:p>
          <a:p>
            <a:pPr marL="0" marR="0" lvl="0" indent="0" algn="l" rtl="0">
              <a:lnSpc>
                <a:spcPct val="90000"/>
              </a:lnSpc>
              <a:spcBef>
                <a:spcPts val="1000"/>
              </a:spcBef>
              <a:spcAft>
                <a:spcPts val="0"/>
              </a:spcAft>
              <a:buClr>
                <a:schemeClr val="dk1"/>
              </a:buClr>
              <a:buSzPts val="2400"/>
              <a:buFont typeface="Noto Sans Symbols"/>
              <a:buNone/>
            </a:pPr>
            <a:endParaRPr sz="24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dirty="0">
                <a:solidFill>
                  <a:srgbClr val="000000"/>
                </a:solidFill>
                <a:latin typeface="Arial"/>
                <a:ea typeface="Arial"/>
                <a:cs typeface="Arial"/>
                <a:sym typeface="Arial"/>
              </a:rPr>
              <a:t>The Critical Path is normally the Longest Path (longest series of continuous activities)  in the schedule.</a:t>
            </a:r>
            <a:endParaRPr dirty="0"/>
          </a:p>
          <a:p>
            <a:pPr marL="0" marR="0" lvl="0" indent="0" algn="l" rtl="0">
              <a:lnSpc>
                <a:spcPct val="90000"/>
              </a:lnSpc>
              <a:spcBef>
                <a:spcPts val="1000"/>
              </a:spcBef>
              <a:spcAft>
                <a:spcPts val="0"/>
              </a:spcAft>
              <a:buClr>
                <a:schemeClr val="dk1"/>
              </a:buClr>
              <a:buSzPts val="2400"/>
              <a:buFont typeface="Noto Sans Symbols"/>
              <a:buNone/>
            </a:pPr>
            <a:endParaRPr sz="24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dirty="0">
                <a:solidFill>
                  <a:srgbClr val="000000"/>
                </a:solidFill>
                <a:latin typeface="Arial"/>
                <a:ea typeface="Arial"/>
                <a:cs typeface="Arial"/>
                <a:sym typeface="Arial"/>
              </a:rPr>
              <a:t>Any activity on the critical path is called a </a:t>
            </a:r>
            <a:r>
              <a:rPr lang="en-US" sz="2400" dirty="0">
                <a:solidFill>
                  <a:srgbClr val="C00000"/>
                </a:solidFill>
                <a:latin typeface="Arial"/>
                <a:ea typeface="Arial"/>
                <a:cs typeface="Arial"/>
                <a:sym typeface="Arial"/>
              </a:rPr>
              <a:t>Critical Activity</a:t>
            </a:r>
            <a:r>
              <a:rPr lang="en-US" sz="2400" dirty="0">
                <a:solidFill>
                  <a:srgbClr val="000000"/>
                </a:solidFill>
                <a:latin typeface="Arial"/>
                <a:ea typeface="Arial"/>
                <a:cs typeface="Arial"/>
                <a:sym typeface="Arial"/>
              </a:rPr>
              <a:t>.</a:t>
            </a:r>
            <a:endParaRPr dirty="0"/>
          </a:p>
        </p:txBody>
      </p:sp>
      <p:sp>
        <p:nvSpPr>
          <p:cNvPr id="18" name="Rectangle 17">
            <a:extLst>
              <a:ext uri="{FF2B5EF4-FFF2-40B4-BE49-F238E27FC236}">
                <a16:creationId xmlns="" xmlns:a16="http://schemas.microsoft.com/office/drawing/2014/main" id="{3985EAE6-BFA6-766D-A032-077E4DCB399E}"/>
              </a:ext>
            </a:extLst>
          </p:cNvPr>
          <p:cNvSpPr/>
          <p:nvPr/>
        </p:nvSpPr>
        <p:spPr>
          <a:xfrm>
            <a:off x="1173638"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9" name="TextBox 18">
            <a:extLst>
              <a:ext uri="{FF2B5EF4-FFF2-40B4-BE49-F238E27FC236}">
                <a16:creationId xmlns="" xmlns:a16="http://schemas.microsoft.com/office/drawing/2014/main" id="{463D680D-A11B-0A8A-63D5-DD2C6F3FD516}"/>
              </a:ext>
            </a:extLst>
          </p:cNvPr>
          <p:cNvSpPr txBox="1"/>
          <p:nvPr/>
        </p:nvSpPr>
        <p:spPr>
          <a:xfrm>
            <a:off x="1445509"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xmlns="" id="{05E43288-C9C0-B2CA-0970-EB4E627B30CA}"/>
              </a:ext>
            </a:extLst>
          </p:cNvPr>
          <p:cNvSpPr txBox="1"/>
          <p:nvPr/>
        </p:nvSpPr>
        <p:spPr>
          <a:xfrm>
            <a:off x="1358455"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41" name="Google Shape;141;p5"/>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43" name="Google Shape;143;p5"/>
          <p:cNvSpPr txBox="1"/>
          <p:nvPr/>
        </p:nvSpPr>
        <p:spPr>
          <a:xfrm>
            <a:off x="347520" y="2037450"/>
            <a:ext cx="8657935" cy="1537810"/>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800"/>
              <a:buFont typeface="Arial"/>
              <a:buNone/>
            </a:pPr>
            <a:r>
              <a:rPr lang="en-US" sz="2800" dirty="0">
                <a:solidFill>
                  <a:srgbClr val="000000"/>
                </a:solidFill>
                <a:latin typeface="Calibri"/>
                <a:ea typeface="Calibri"/>
                <a:cs typeface="Calibri"/>
                <a:sym typeface="Calibri"/>
              </a:rPr>
              <a:t>The critical path method (CPM) is a technique that’s used by project managers to create a project schedule and estimate the total duration of a project.</a:t>
            </a:r>
            <a:endParaRPr dirty="0"/>
          </a:p>
          <a:p>
            <a:pPr marL="0" marR="0" lvl="0" indent="0" algn="l" rtl="0">
              <a:lnSpc>
                <a:spcPct val="90000"/>
              </a:lnSpc>
              <a:spcBef>
                <a:spcPts val="1000"/>
              </a:spcBef>
              <a:spcAft>
                <a:spcPts val="0"/>
              </a:spcAft>
              <a:buClr>
                <a:schemeClr val="dk1"/>
              </a:buClr>
              <a:buSzPts val="2800"/>
              <a:buFont typeface="Arial"/>
              <a:buNone/>
            </a:pPr>
            <a:endParaRPr sz="2800" dirty="0">
              <a:solidFill>
                <a:srgbClr val="000000"/>
              </a:solidFill>
              <a:latin typeface="Calibri"/>
              <a:ea typeface="Calibri"/>
              <a:cs typeface="Calibri"/>
              <a:sym typeface="Calibri"/>
            </a:endParaRPr>
          </a:p>
        </p:txBody>
      </p:sp>
      <p:graphicFrame>
        <p:nvGraphicFramePr>
          <p:cNvPr id="144" name="Google Shape;144;p5"/>
          <p:cNvGraphicFramePr/>
          <p:nvPr/>
        </p:nvGraphicFramePr>
        <p:xfrm>
          <a:off x="8801972" y="897598"/>
          <a:ext cx="2890025" cy="4821050"/>
        </p:xfrm>
        <a:graphic>
          <a:graphicData uri="http://schemas.openxmlformats.org/drawingml/2006/table">
            <a:tbl>
              <a:tblPr firstRow="1" bandRow="1">
                <a:noFill/>
                <a:tableStyleId>{9F0097D5-52B0-465F-B52A-580AA0B735CF}</a:tableStyleId>
              </a:tblPr>
              <a:tblGrid>
                <a:gridCol w="956775"/>
                <a:gridCol w="1933250"/>
              </a:tblGrid>
              <a:tr h="370850">
                <a:tc>
                  <a:txBody>
                    <a:bodyPr/>
                    <a:lstStyle/>
                    <a:p>
                      <a:pPr marL="0" marR="0" lvl="0" indent="0" algn="ctr" rtl="0">
                        <a:spcBef>
                          <a:spcPts val="0"/>
                        </a:spcBef>
                        <a:spcAft>
                          <a:spcPts val="0"/>
                        </a:spcAft>
                        <a:buNone/>
                      </a:pPr>
                      <a:r>
                        <a:rPr lang="en-US" sz="1800" u="none" strike="noStrike" cap="none"/>
                        <a:t>Activity</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Duration</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A</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1</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B</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7</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C</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6</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D</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4</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E</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8</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F</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6</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G</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4</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H</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3</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I</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5</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J</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5</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K</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3</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rgbClr val="FF0000"/>
                          </a:solidFill>
                          <a:latin typeface="Calibri"/>
                          <a:ea typeface="Calibri"/>
                          <a:cs typeface="Calibri"/>
                          <a:sym typeface="Calibri"/>
                        </a:rPr>
                        <a:t>Sum</a:t>
                      </a:r>
                      <a:endParaRPr sz="1800" u="none" strike="noStrike" cap="none">
                        <a:solidFill>
                          <a:srgbClr val="FF0000"/>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rgbClr val="FF0000"/>
                          </a:solidFill>
                          <a:latin typeface="Calibri"/>
                          <a:ea typeface="Calibri"/>
                          <a:cs typeface="Calibri"/>
                          <a:sym typeface="Calibri"/>
                        </a:rPr>
                        <a:t>52</a:t>
                      </a:r>
                      <a:endParaRPr sz="1800" u="none" strike="noStrike" cap="none">
                        <a:solidFill>
                          <a:srgbClr val="FF0000"/>
                        </a:solidFill>
                        <a:latin typeface="Calibri"/>
                        <a:ea typeface="Calibri"/>
                        <a:cs typeface="Calibri"/>
                        <a:sym typeface="Calibri"/>
                      </a:endParaRPr>
                    </a:p>
                  </a:txBody>
                  <a:tcPr marL="91450" marR="91450" marT="45725" marB="45725"/>
                </a:tc>
              </a:tr>
            </a:tbl>
          </a:graphicData>
        </a:graphic>
      </p:graphicFrame>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54" name="Google Shape;154;p6"/>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56" name="Google Shape;156;p6"/>
          <p:cNvSpPr txBox="1"/>
          <p:nvPr/>
        </p:nvSpPr>
        <p:spPr>
          <a:xfrm>
            <a:off x="568612" y="2074752"/>
            <a:ext cx="10560626" cy="3068499"/>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800"/>
              <a:buFont typeface="Arial"/>
              <a:buNone/>
            </a:pPr>
            <a:r>
              <a:rPr lang="en-US" sz="2800" b="0" i="0" u="none" strike="noStrike" cap="none">
                <a:solidFill>
                  <a:srgbClr val="000000"/>
                </a:solidFill>
                <a:latin typeface="Calibri"/>
                <a:ea typeface="Calibri"/>
                <a:cs typeface="Calibri"/>
                <a:sym typeface="Calibri"/>
              </a:rPr>
              <a:t>The CPM method, also known as critical path analysis (CPA), consists in using a network diagram to visually represent the sequences of tasks needed to complete a project. </a:t>
            </a:r>
            <a:endParaRPr sz="2800" b="0" i="0" u="none" strike="noStrike" cap="none">
              <a:solidFill>
                <a:srgbClr val="000000"/>
              </a:solidFill>
              <a:latin typeface="Calibri"/>
              <a:ea typeface="Calibri"/>
              <a:cs typeface="Calibri"/>
              <a:sym typeface="Calibri"/>
            </a:endParaRPr>
          </a:p>
          <a:p>
            <a:pPr marL="0" marR="0" lvl="0" indent="0" algn="l" rtl="0">
              <a:lnSpc>
                <a:spcPct val="90000"/>
              </a:lnSpc>
              <a:spcBef>
                <a:spcPts val="1000"/>
              </a:spcBef>
              <a:spcAft>
                <a:spcPts val="0"/>
              </a:spcAft>
              <a:buClr>
                <a:srgbClr val="000000"/>
              </a:buClr>
              <a:buSzPts val="2800"/>
              <a:buFont typeface="Arial"/>
              <a:buNone/>
            </a:pPr>
            <a:r>
              <a:rPr lang="en-US" sz="2800" b="0" i="0" u="none" strike="noStrike" cap="none">
                <a:solidFill>
                  <a:srgbClr val="000000"/>
                </a:solidFill>
                <a:latin typeface="Calibri"/>
                <a:ea typeface="Calibri"/>
                <a:cs typeface="Calibri"/>
                <a:sym typeface="Calibri"/>
              </a:rPr>
              <a:t>Once these task sequences or paths are defined, their duration is calculated to identify the critical path, which determines the total duration of the project.</a:t>
            </a:r>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stretch>
            <a:fillRect/>
          </a:stretch>
        </p:blipFill>
        <p:spPr>
          <a:xfrm>
            <a:off x="1281911" y="1782633"/>
            <a:ext cx="9286875" cy="389407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776114" y="1432517"/>
            <a:ext cx="11424279" cy="5632311"/>
          </a:xfrm>
          <a:prstGeom prst="rect">
            <a:avLst/>
          </a:prstGeom>
        </p:spPr>
        <p:txBody>
          <a:bodyPr wrap="square">
            <a:spAutoFit/>
          </a:bodyPr>
          <a:lstStyle/>
          <a:p>
            <a:pPr fontAlgn="base"/>
            <a:r>
              <a:rPr lang="en-US" sz="2800" b="1" dirty="0">
                <a:latin typeface="Calibri"/>
                <a:ea typeface="Calibri"/>
                <a:cs typeface="Calibri"/>
              </a:rPr>
              <a:t>Why use critical path analysis</a:t>
            </a:r>
            <a:r>
              <a:rPr lang="en-US" sz="2800" b="1" dirty="0" smtClean="0">
                <a:latin typeface="Calibri"/>
                <a:ea typeface="Calibri"/>
                <a:cs typeface="Calibri"/>
              </a:rPr>
              <a:t>?</a:t>
            </a:r>
          </a:p>
          <a:p>
            <a:pPr fontAlgn="base"/>
            <a:endParaRPr lang="en-US" sz="2800" b="1" dirty="0" smtClean="0">
              <a:latin typeface="Calibri"/>
              <a:ea typeface="Calibri"/>
              <a:cs typeface="Calibri"/>
            </a:endParaRPr>
          </a:p>
          <a:p>
            <a:pPr fontAlgn="base"/>
            <a:r>
              <a:rPr lang="en-US" sz="2800" dirty="0" smtClean="0">
                <a:latin typeface="Calibri"/>
                <a:ea typeface="Calibri"/>
                <a:cs typeface="Calibri"/>
              </a:rPr>
              <a:t>CPA </a:t>
            </a:r>
            <a:r>
              <a:rPr lang="en-US" sz="2800" dirty="0">
                <a:latin typeface="Calibri"/>
                <a:ea typeface="Calibri"/>
                <a:cs typeface="Calibri"/>
              </a:rPr>
              <a:t>can provide valuable insight on how to plan projects, allocate resources, pace towards milestones, and schedule tasks. </a:t>
            </a:r>
            <a:endParaRPr lang="en-US" sz="2800" dirty="0" smtClean="0">
              <a:latin typeface="Calibri"/>
              <a:ea typeface="Calibri"/>
              <a:cs typeface="Calibri"/>
            </a:endParaRPr>
          </a:p>
          <a:p>
            <a:pPr fontAlgn="base"/>
            <a:endParaRPr lang="en-US" sz="2800" dirty="0">
              <a:latin typeface="Calibri"/>
              <a:ea typeface="Calibri"/>
              <a:cs typeface="Calibri"/>
            </a:endParaRPr>
          </a:p>
          <a:p>
            <a:pPr fontAlgn="base"/>
            <a:r>
              <a:rPr lang="en-US" sz="2400" dirty="0" smtClean="0">
                <a:latin typeface="Calibri"/>
                <a:ea typeface="Calibri"/>
                <a:cs typeface="Calibri"/>
              </a:rPr>
              <a:t>Here </a:t>
            </a:r>
            <a:r>
              <a:rPr lang="en-US" sz="2400" dirty="0">
                <a:latin typeface="Calibri"/>
                <a:ea typeface="Calibri"/>
                <a:cs typeface="Calibri"/>
              </a:rPr>
              <a:t>are some reasons why you should use the critical path method</a:t>
            </a:r>
            <a:r>
              <a:rPr lang="en-US" sz="2400" dirty="0" smtClean="0">
                <a:latin typeface="Calibri"/>
                <a:ea typeface="Calibri"/>
                <a:cs typeface="Calibri"/>
              </a:rPr>
              <a:t>:</a:t>
            </a:r>
            <a:r>
              <a:rPr lang="en-US" sz="2400" dirty="0">
                <a:latin typeface="Calibri"/>
                <a:ea typeface="Calibri"/>
                <a:cs typeface="Calibri"/>
              </a:rPr>
              <a:t> </a:t>
            </a:r>
          </a:p>
          <a:p>
            <a:pPr marL="457200" indent="-457200" fontAlgn="base">
              <a:buFont typeface="Wingdings" panose="05000000000000000000" pitchFamily="2" charset="2"/>
              <a:buChar char="Ø"/>
            </a:pPr>
            <a:r>
              <a:rPr lang="en-US" sz="2800" b="1" dirty="0">
                <a:latin typeface="Calibri"/>
                <a:ea typeface="Calibri"/>
                <a:cs typeface="Calibri"/>
              </a:rPr>
              <a:t>Improves future planning</a:t>
            </a:r>
            <a:r>
              <a:rPr lang="en-US" sz="2800" dirty="0">
                <a:latin typeface="Calibri"/>
                <a:ea typeface="Calibri"/>
                <a:cs typeface="Calibri"/>
              </a:rPr>
              <a:t>: CPM can be used to compare expectations with actual progress. The data used from current projects can inform future project plans. </a:t>
            </a:r>
          </a:p>
          <a:p>
            <a:pPr marL="457200" indent="-457200" fontAlgn="base">
              <a:buFont typeface="Wingdings" panose="05000000000000000000" pitchFamily="2" charset="2"/>
              <a:buChar char="Ø"/>
            </a:pPr>
            <a:r>
              <a:rPr lang="en-US" sz="2800" b="1" dirty="0" smtClean="0">
                <a:latin typeface="Calibri"/>
                <a:ea typeface="Calibri"/>
                <a:cs typeface="Calibri"/>
              </a:rPr>
              <a:t>Facilitates more effective resource management</a:t>
            </a:r>
            <a:r>
              <a:rPr lang="en-US" sz="2800" dirty="0" smtClean="0">
                <a:latin typeface="Calibri"/>
                <a:ea typeface="Calibri"/>
                <a:cs typeface="Calibri"/>
              </a:rPr>
              <a:t>: CPM helps project managers prioritize tasks, giving them a better idea of how to avoid resource constraints. </a:t>
            </a:r>
          </a:p>
          <a:p>
            <a:pPr marL="457200" indent="-457200" fontAlgn="base">
              <a:buFont typeface="Wingdings" panose="05000000000000000000" pitchFamily="2" charset="2"/>
              <a:buChar char="Ø"/>
            </a:pPr>
            <a:endParaRPr lang="en-US" sz="2800" dirty="0" smtClean="0">
              <a:latin typeface="Calibri"/>
              <a:ea typeface="Calibri"/>
              <a:cs typeface="Calibri"/>
            </a:endParaRPr>
          </a:p>
        </p:txBody>
      </p:sp>
    </p:spTree>
    <p:extLst>
      <p:ext uri="{BB962C8B-B14F-4D97-AF65-F5344CB8AC3E}">
        <p14:creationId xmlns:p14="http://schemas.microsoft.com/office/powerpoint/2010/main" val="1276716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681235" y="1782633"/>
            <a:ext cx="10448728" cy="2246769"/>
          </a:xfrm>
          <a:prstGeom prst="rect">
            <a:avLst/>
          </a:prstGeom>
        </p:spPr>
        <p:txBody>
          <a:bodyPr wrap="square">
            <a:spAutoFit/>
          </a:bodyPr>
          <a:lstStyle/>
          <a:p>
            <a:pPr marL="457200" indent="-457200" fontAlgn="base">
              <a:buFont typeface="Wingdings" panose="05000000000000000000" pitchFamily="2" charset="2"/>
              <a:buChar char="Ø"/>
            </a:pPr>
            <a:r>
              <a:rPr lang="en-US" sz="2800" b="1" dirty="0" smtClean="0">
                <a:latin typeface="Calibri"/>
                <a:ea typeface="Calibri"/>
                <a:cs typeface="Calibri"/>
              </a:rPr>
              <a:t>Helps </a:t>
            </a:r>
            <a:r>
              <a:rPr lang="en-US" sz="2800" b="1" dirty="0">
                <a:latin typeface="Calibri"/>
                <a:ea typeface="Calibri"/>
                <a:cs typeface="Calibri"/>
              </a:rPr>
              <a:t>avoid bottlenecks</a:t>
            </a:r>
            <a:r>
              <a:rPr lang="en-US" sz="2800" dirty="0">
                <a:latin typeface="Calibri"/>
                <a:ea typeface="Calibri"/>
                <a:cs typeface="Calibri"/>
              </a:rPr>
              <a:t>: Bottlenecks in projects can result in lost valuable time. Plotting out project dependencies using a network diagram will give you a better idea of which activities can and can’t run in parallel, allowing you to schedule work accordingly.  </a:t>
            </a:r>
          </a:p>
          <a:p>
            <a:pPr marL="457200" indent="-457200" fontAlgn="base">
              <a:buFont typeface="Wingdings" panose="05000000000000000000" pitchFamily="2" charset="2"/>
              <a:buChar char="Ø"/>
            </a:pPr>
            <a:endParaRPr lang="en-US" sz="2800" dirty="0" smtClean="0">
              <a:latin typeface="Calibri"/>
              <a:ea typeface="Calibri"/>
              <a:cs typeface="Calibri"/>
            </a:endParaRPr>
          </a:p>
        </p:txBody>
      </p:sp>
    </p:spTree>
    <p:extLst>
      <p:ext uri="{BB962C8B-B14F-4D97-AF65-F5344CB8AC3E}">
        <p14:creationId xmlns:p14="http://schemas.microsoft.com/office/powerpoint/2010/main" val="1300748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stretch>
            <a:fillRect/>
          </a:stretch>
        </p:blipFill>
        <p:spPr>
          <a:xfrm>
            <a:off x="1281911" y="1782633"/>
            <a:ext cx="9286875" cy="3894079"/>
          </a:xfrm>
          <a:prstGeom prst="rect">
            <a:avLst/>
          </a:prstGeom>
        </p:spPr>
      </p:pic>
    </p:spTree>
    <p:extLst>
      <p:ext uri="{BB962C8B-B14F-4D97-AF65-F5344CB8AC3E}">
        <p14:creationId xmlns:p14="http://schemas.microsoft.com/office/powerpoint/2010/main" val="2798394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94181" y="1486240"/>
            <a:ext cx="10448728" cy="4401205"/>
          </a:xfrm>
          <a:prstGeom prst="rect">
            <a:avLst/>
          </a:prstGeom>
        </p:spPr>
        <p:txBody>
          <a:bodyPr wrap="square">
            <a:spAutoFit/>
          </a:bodyPr>
          <a:lstStyle/>
          <a:p>
            <a:pPr fontAlgn="base"/>
            <a:r>
              <a:rPr lang="en-US" sz="2800" b="1" dirty="0">
                <a:latin typeface="Calibri"/>
                <a:ea typeface="Calibri"/>
                <a:cs typeface="Calibri"/>
              </a:rPr>
              <a:t>The seven (7) steps in the CPM are: </a:t>
            </a:r>
            <a:endParaRPr lang="en-US" sz="2800" b="1" dirty="0" smtClean="0">
              <a:latin typeface="Calibri"/>
              <a:ea typeface="Calibri"/>
              <a:cs typeface="Calibri"/>
            </a:endParaRPr>
          </a:p>
          <a:p>
            <a:pPr fontAlgn="base"/>
            <a:endParaRPr lang="en-US" sz="2800" b="1" dirty="0" smtClean="0">
              <a:latin typeface="Calibri"/>
              <a:ea typeface="Calibri"/>
              <a:cs typeface="Calibri"/>
            </a:endParaRPr>
          </a:p>
          <a:p>
            <a:pPr marL="457200" indent="-457200" fontAlgn="base">
              <a:buFont typeface="Wingdings" panose="05000000000000000000" pitchFamily="2" charset="2"/>
              <a:buChar char="Ø"/>
            </a:pPr>
            <a:r>
              <a:rPr lang="en-US" sz="2800" dirty="0" smtClean="0">
                <a:latin typeface="Calibri"/>
                <a:ea typeface="Calibri"/>
                <a:cs typeface="Calibri"/>
              </a:rPr>
              <a:t>Step </a:t>
            </a:r>
            <a:r>
              <a:rPr lang="en-US" sz="2800" dirty="0">
                <a:latin typeface="Calibri"/>
                <a:ea typeface="Calibri"/>
                <a:cs typeface="Calibri"/>
              </a:rPr>
              <a:t>1: List of all activities required to complete the project </a:t>
            </a:r>
            <a:endParaRPr lang="en-US" sz="2800" dirty="0" smtClean="0">
              <a:latin typeface="Calibri"/>
              <a:ea typeface="Calibri"/>
              <a:cs typeface="Calibri"/>
            </a:endParaRPr>
          </a:p>
          <a:p>
            <a:pPr marL="457200" indent="-457200" fontAlgn="base">
              <a:buFont typeface="Wingdings" panose="05000000000000000000" pitchFamily="2" charset="2"/>
              <a:buChar char="Ø"/>
            </a:pPr>
            <a:r>
              <a:rPr lang="en-US" sz="2800" dirty="0" smtClean="0">
                <a:latin typeface="Calibri"/>
                <a:ea typeface="Calibri"/>
                <a:cs typeface="Calibri"/>
              </a:rPr>
              <a:t>Step </a:t>
            </a:r>
            <a:r>
              <a:rPr lang="en-US" sz="2800" dirty="0">
                <a:latin typeface="Calibri"/>
                <a:ea typeface="Calibri"/>
                <a:cs typeface="Calibri"/>
              </a:rPr>
              <a:t>2: Determine the sequence of activities</a:t>
            </a:r>
          </a:p>
          <a:p>
            <a:pPr marL="457200" indent="-457200" fontAlgn="base">
              <a:buFont typeface="Wingdings" panose="05000000000000000000" pitchFamily="2" charset="2"/>
              <a:buChar char="Ø"/>
            </a:pPr>
            <a:r>
              <a:rPr lang="en-US" sz="2800" dirty="0">
                <a:latin typeface="Calibri"/>
                <a:ea typeface="Calibri"/>
                <a:cs typeface="Calibri"/>
              </a:rPr>
              <a:t>Step 3: Draw a network diagram</a:t>
            </a:r>
          </a:p>
          <a:p>
            <a:pPr marL="457200" indent="-457200" fontAlgn="base">
              <a:buFont typeface="Wingdings" panose="05000000000000000000" pitchFamily="2" charset="2"/>
              <a:buChar char="Ø"/>
            </a:pPr>
            <a:r>
              <a:rPr lang="en-US" sz="2800" dirty="0" smtClean="0">
                <a:latin typeface="Calibri"/>
                <a:ea typeface="Calibri"/>
                <a:cs typeface="Calibri"/>
              </a:rPr>
              <a:t>Step </a:t>
            </a:r>
            <a:r>
              <a:rPr lang="en-US" sz="2800" dirty="0">
                <a:latin typeface="Calibri"/>
                <a:ea typeface="Calibri"/>
                <a:cs typeface="Calibri"/>
              </a:rPr>
              <a:t>4: Determine the time that each activity will take to completion</a:t>
            </a:r>
          </a:p>
          <a:p>
            <a:pPr marL="457200" indent="-457200" fontAlgn="base">
              <a:buFont typeface="Wingdings" panose="05000000000000000000" pitchFamily="2" charset="2"/>
              <a:buChar char="Ø"/>
            </a:pPr>
            <a:r>
              <a:rPr lang="en-US" sz="2800" dirty="0">
                <a:latin typeface="Calibri"/>
                <a:ea typeface="Calibri"/>
                <a:cs typeface="Calibri"/>
              </a:rPr>
              <a:t>Step 5: Determine the dependencies between the activities</a:t>
            </a:r>
          </a:p>
          <a:p>
            <a:pPr marL="457200" indent="-457200" fontAlgn="base">
              <a:buFont typeface="Wingdings" panose="05000000000000000000" pitchFamily="2" charset="2"/>
              <a:buChar char="Ø"/>
            </a:pPr>
            <a:r>
              <a:rPr lang="en-US" sz="2800" dirty="0">
                <a:latin typeface="Calibri"/>
                <a:ea typeface="Calibri"/>
                <a:cs typeface="Calibri"/>
              </a:rPr>
              <a:t>Step 6: Determine the critical path</a:t>
            </a:r>
          </a:p>
          <a:p>
            <a:pPr marL="457200" indent="-457200" fontAlgn="base">
              <a:buFont typeface="Wingdings" panose="05000000000000000000" pitchFamily="2" charset="2"/>
              <a:buChar char="Ø"/>
            </a:pPr>
            <a:r>
              <a:rPr lang="en-US" sz="2800" dirty="0">
                <a:latin typeface="Calibri"/>
                <a:ea typeface="Calibri"/>
                <a:cs typeface="Calibri"/>
              </a:rPr>
              <a:t>Step 7: Update the network diagram as the project progresses</a:t>
            </a:r>
          </a:p>
        </p:txBody>
      </p:sp>
    </p:spTree>
    <p:extLst>
      <p:ext uri="{BB962C8B-B14F-4D97-AF65-F5344CB8AC3E}">
        <p14:creationId xmlns:p14="http://schemas.microsoft.com/office/powerpoint/2010/main" val="1914264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94180" y="1562260"/>
            <a:ext cx="10892969" cy="4832092"/>
          </a:xfrm>
          <a:prstGeom prst="rect">
            <a:avLst/>
          </a:prstGeom>
        </p:spPr>
        <p:txBody>
          <a:bodyPr wrap="square">
            <a:spAutoFit/>
          </a:bodyPr>
          <a:lstStyle/>
          <a:p>
            <a:pPr fontAlgn="base"/>
            <a:r>
              <a:rPr lang="en-US" sz="2800" b="1" dirty="0">
                <a:latin typeface="Calibri"/>
                <a:ea typeface="Calibri"/>
                <a:cs typeface="Calibri"/>
              </a:rPr>
              <a:t>The seven (7) steps in the CPM are: </a:t>
            </a:r>
            <a:endParaRPr lang="en-US" sz="2800" b="1" dirty="0" smtClean="0">
              <a:latin typeface="Calibri"/>
              <a:ea typeface="Calibri"/>
              <a:cs typeface="Calibri"/>
            </a:endParaRPr>
          </a:p>
          <a:p>
            <a:pPr fontAlgn="base"/>
            <a:endParaRPr lang="en-US" sz="2800" b="1" dirty="0" smtClean="0">
              <a:latin typeface="Calibri"/>
              <a:ea typeface="Calibri"/>
              <a:cs typeface="Calibri"/>
            </a:endParaRPr>
          </a:p>
          <a:p>
            <a:pPr marL="457200" indent="-457200" fontAlgn="base">
              <a:buFont typeface="Wingdings" panose="05000000000000000000" pitchFamily="2" charset="2"/>
              <a:buChar char="Ø"/>
            </a:pPr>
            <a:r>
              <a:rPr lang="en-US" sz="2800" dirty="0" smtClean="0">
                <a:latin typeface="Calibri"/>
                <a:ea typeface="Calibri"/>
                <a:cs typeface="Calibri"/>
              </a:rPr>
              <a:t>Step </a:t>
            </a:r>
            <a:r>
              <a:rPr lang="en-US" sz="2800" dirty="0">
                <a:latin typeface="Calibri"/>
                <a:ea typeface="Calibri"/>
                <a:cs typeface="Calibri"/>
              </a:rPr>
              <a:t>1: List all the activities or tasks required to complete the project, such as measuring, cutting, assembling, painting, etc</a:t>
            </a:r>
            <a:r>
              <a:rPr lang="en-US" sz="2800" dirty="0" smtClean="0">
                <a:latin typeface="Calibri"/>
                <a:ea typeface="Calibri"/>
                <a:cs typeface="Calibri"/>
              </a:rPr>
              <a:t>.</a:t>
            </a:r>
          </a:p>
          <a:p>
            <a:pPr marL="457200" indent="-457200" fontAlgn="base">
              <a:buFont typeface="Wingdings" panose="05000000000000000000" pitchFamily="2" charset="2"/>
              <a:buChar char="Ø"/>
            </a:pPr>
            <a:endParaRPr lang="en-US" sz="2800" dirty="0">
              <a:latin typeface="Calibri"/>
              <a:ea typeface="Calibri"/>
              <a:cs typeface="Calibri"/>
            </a:endParaRPr>
          </a:p>
          <a:p>
            <a:pPr marL="457200" indent="-457200" fontAlgn="base">
              <a:buFont typeface="Wingdings" panose="05000000000000000000" pitchFamily="2" charset="2"/>
              <a:buChar char="Ø"/>
            </a:pPr>
            <a:r>
              <a:rPr lang="en-US" sz="2800" dirty="0">
                <a:latin typeface="Calibri"/>
                <a:ea typeface="Calibri"/>
                <a:cs typeface="Calibri"/>
              </a:rPr>
              <a:t>Step 2: Estimate the duration of each activity or task, based on the resources available and the complexity of the work</a:t>
            </a:r>
            <a:r>
              <a:rPr lang="en-US" sz="2800" dirty="0" smtClean="0">
                <a:latin typeface="Calibri"/>
                <a:ea typeface="Calibri"/>
                <a:cs typeface="Calibri"/>
              </a:rPr>
              <a:t>.</a:t>
            </a:r>
          </a:p>
          <a:p>
            <a:pPr marL="457200" indent="-457200" fontAlgn="base">
              <a:buFont typeface="Wingdings" panose="05000000000000000000" pitchFamily="2" charset="2"/>
              <a:buChar char="Ø"/>
            </a:pPr>
            <a:endParaRPr lang="en-US" sz="2800" dirty="0">
              <a:latin typeface="Calibri"/>
              <a:ea typeface="Calibri"/>
              <a:cs typeface="Calibri"/>
            </a:endParaRPr>
          </a:p>
          <a:p>
            <a:pPr marL="457200" indent="-457200" fontAlgn="base">
              <a:buFont typeface="Wingdings" panose="05000000000000000000" pitchFamily="2" charset="2"/>
              <a:buChar char="Ø"/>
            </a:pPr>
            <a:r>
              <a:rPr lang="en-US" sz="2800" dirty="0">
                <a:latin typeface="Calibri"/>
                <a:ea typeface="Calibri"/>
                <a:cs typeface="Calibri"/>
              </a:rPr>
              <a:t>Step 3: Identify the dependencies between the activities or tasks, such as which ones need to be done before or after others</a:t>
            </a:r>
            <a:r>
              <a:rPr lang="en-US" sz="2800" dirty="0" smtClean="0">
                <a:latin typeface="Calibri"/>
                <a:ea typeface="Calibri"/>
                <a:cs typeface="Calibri"/>
              </a:rPr>
              <a:t>.</a:t>
            </a:r>
          </a:p>
          <a:p>
            <a:pPr marL="457200" indent="-457200" fontAlgn="base">
              <a:buFont typeface="Wingdings" panose="05000000000000000000" pitchFamily="2" charset="2"/>
              <a:buChar char="Ø"/>
            </a:pPr>
            <a:endParaRPr lang="en-US" sz="2800" dirty="0" smtClean="0">
              <a:latin typeface="Calibri"/>
              <a:ea typeface="Calibri"/>
              <a:cs typeface="Calibri"/>
            </a:endParaRPr>
          </a:p>
        </p:txBody>
      </p:sp>
    </p:spTree>
    <p:extLst>
      <p:ext uri="{BB962C8B-B14F-4D97-AF65-F5344CB8AC3E}">
        <p14:creationId xmlns:p14="http://schemas.microsoft.com/office/powerpoint/2010/main" val="42196784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94180" y="1562260"/>
            <a:ext cx="10892969" cy="5262979"/>
          </a:xfrm>
          <a:prstGeom prst="rect">
            <a:avLst/>
          </a:prstGeom>
        </p:spPr>
        <p:txBody>
          <a:bodyPr wrap="square">
            <a:spAutoFit/>
          </a:bodyPr>
          <a:lstStyle/>
          <a:p>
            <a:pPr fontAlgn="base"/>
            <a:r>
              <a:rPr lang="en-US" sz="2800" b="1" dirty="0">
                <a:latin typeface="Calibri"/>
                <a:ea typeface="Calibri"/>
                <a:cs typeface="Calibri"/>
              </a:rPr>
              <a:t>The seven (7) steps in the CPM are: </a:t>
            </a:r>
            <a:endParaRPr lang="en-US" sz="2800" b="1" dirty="0" smtClean="0">
              <a:latin typeface="Calibri"/>
              <a:ea typeface="Calibri"/>
              <a:cs typeface="Calibri"/>
            </a:endParaRPr>
          </a:p>
          <a:p>
            <a:pPr fontAlgn="base"/>
            <a:endParaRPr lang="en-US" sz="2800" dirty="0" smtClean="0">
              <a:latin typeface="Calibri"/>
              <a:ea typeface="Calibri"/>
              <a:cs typeface="Calibri"/>
            </a:endParaRPr>
          </a:p>
          <a:p>
            <a:pPr marL="457200" indent="-457200" fontAlgn="base">
              <a:buFont typeface="Wingdings" panose="05000000000000000000" pitchFamily="2" charset="2"/>
              <a:buChar char="Ø"/>
            </a:pPr>
            <a:r>
              <a:rPr lang="en-US" sz="2800" dirty="0">
                <a:latin typeface="Calibri"/>
                <a:ea typeface="Calibri"/>
                <a:cs typeface="Calibri"/>
              </a:rPr>
              <a:t>Step 4: Draw a network diagram that shows the sequence and dependencies of the activities or tasks, using nodes to represent activities and arrows to represent dependencies</a:t>
            </a:r>
            <a:r>
              <a:rPr lang="en-US" sz="2800" dirty="0" smtClean="0">
                <a:latin typeface="Calibri"/>
                <a:ea typeface="Calibri"/>
                <a:cs typeface="Calibri"/>
              </a:rPr>
              <a:t>.</a:t>
            </a:r>
          </a:p>
          <a:p>
            <a:pPr marL="457200" indent="-457200" fontAlgn="base">
              <a:buFont typeface="Wingdings" panose="05000000000000000000" pitchFamily="2" charset="2"/>
              <a:buChar char="Ø"/>
            </a:pPr>
            <a:endParaRPr lang="en-US" sz="2800" dirty="0" smtClean="0">
              <a:latin typeface="Calibri"/>
              <a:ea typeface="Calibri"/>
              <a:cs typeface="Calibri"/>
            </a:endParaRPr>
          </a:p>
          <a:p>
            <a:pPr marL="457200" indent="-457200" fontAlgn="base">
              <a:buFont typeface="Wingdings" panose="05000000000000000000" pitchFamily="2" charset="2"/>
              <a:buChar char="Ø"/>
            </a:pPr>
            <a:r>
              <a:rPr lang="en-US" sz="2800" dirty="0">
                <a:latin typeface="Calibri"/>
                <a:ea typeface="Calibri"/>
                <a:cs typeface="Calibri"/>
              </a:rPr>
              <a:t>Step 5: Calculate the earliest start time (ES), earliest finish time (EF), latest start time (LS), and latest finish time (LF) for each activity or task, using the forward and backward pass methods</a:t>
            </a:r>
            <a:r>
              <a:rPr lang="en-US" sz="2800" dirty="0" smtClean="0">
                <a:latin typeface="Calibri"/>
                <a:ea typeface="Calibri"/>
                <a:cs typeface="Calibri"/>
              </a:rPr>
              <a:t>.</a:t>
            </a:r>
          </a:p>
          <a:p>
            <a:pPr marL="457200" indent="-457200" fontAlgn="base">
              <a:buFont typeface="Wingdings" panose="05000000000000000000" pitchFamily="2" charset="2"/>
              <a:buChar char="Ø"/>
            </a:pPr>
            <a:endParaRPr lang="en-US" sz="2800" dirty="0">
              <a:latin typeface="Calibri"/>
              <a:ea typeface="Calibri"/>
              <a:cs typeface="Calibri"/>
            </a:endParaRPr>
          </a:p>
          <a:p>
            <a:pPr marL="457200" indent="-457200" fontAlgn="base">
              <a:buFont typeface="Wingdings" panose="05000000000000000000" pitchFamily="2" charset="2"/>
              <a:buChar char="Ø"/>
            </a:pPr>
            <a:endParaRPr lang="en-US" sz="2800" dirty="0">
              <a:latin typeface="Calibri"/>
              <a:ea typeface="Calibri"/>
              <a:cs typeface="Calibri"/>
            </a:endParaRPr>
          </a:p>
          <a:p>
            <a:pPr marL="457200" indent="-457200" fontAlgn="base">
              <a:buFont typeface="Wingdings" panose="05000000000000000000" pitchFamily="2" charset="2"/>
              <a:buChar char="Ø"/>
            </a:pPr>
            <a:endParaRPr lang="en-US" sz="2800" dirty="0">
              <a:latin typeface="Calibri"/>
              <a:ea typeface="Calibri"/>
              <a:cs typeface="Calibri"/>
            </a:endParaRPr>
          </a:p>
        </p:txBody>
      </p:sp>
    </p:spTree>
    <p:extLst>
      <p:ext uri="{BB962C8B-B14F-4D97-AF65-F5344CB8AC3E}">
        <p14:creationId xmlns:p14="http://schemas.microsoft.com/office/powerpoint/2010/main" val="3078055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94180" y="1562260"/>
            <a:ext cx="10892969" cy="6124754"/>
          </a:xfrm>
          <a:prstGeom prst="rect">
            <a:avLst/>
          </a:prstGeom>
        </p:spPr>
        <p:txBody>
          <a:bodyPr wrap="square">
            <a:spAutoFit/>
          </a:bodyPr>
          <a:lstStyle/>
          <a:p>
            <a:pPr fontAlgn="base"/>
            <a:r>
              <a:rPr lang="en-US" sz="2800" b="1" dirty="0">
                <a:latin typeface="Calibri"/>
                <a:ea typeface="Calibri"/>
                <a:cs typeface="Calibri"/>
              </a:rPr>
              <a:t>The seven (7) steps in the CPM are: </a:t>
            </a:r>
            <a:endParaRPr lang="en-US" sz="2800" b="1" dirty="0" smtClean="0">
              <a:latin typeface="Calibri"/>
              <a:ea typeface="Calibri"/>
              <a:cs typeface="Calibri"/>
            </a:endParaRPr>
          </a:p>
          <a:p>
            <a:pPr fontAlgn="base"/>
            <a:endParaRPr lang="en-US" sz="2800" dirty="0" smtClean="0">
              <a:latin typeface="Calibri"/>
              <a:ea typeface="Calibri"/>
              <a:cs typeface="Calibri"/>
            </a:endParaRPr>
          </a:p>
          <a:p>
            <a:pPr marL="457200" indent="-457200" fontAlgn="base">
              <a:buFont typeface="Wingdings" panose="05000000000000000000" pitchFamily="2" charset="2"/>
              <a:buChar char="Ø"/>
            </a:pPr>
            <a:r>
              <a:rPr lang="en-US" sz="2800" dirty="0" smtClean="0">
                <a:latin typeface="Calibri"/>
                <a:ea typeface="Calibri"/>
                <a:cs typeface="Calibri"/>
              </a:rPr>
              <a:t>Step </a:t>
            </a:r>
            <a:r>
              <a:rPr lang="en-US" sz="2800" dirty="0">
                <a:latin typeface="Calibri"/>
                <a:ea typeface="Calibri"/>
                <a:cs typeface="Calibri"/>
              </a:rPr>
              <a:t>6: Calculate the total float (TF) or slack for each activity or task, which is the difference between the LF and EF or between the LS and ES. The float represents how much activity can be delayed without affecting the project completion time. </a:t>
            </a:r>
            <a:endParaRPr lang="en-US" sz="2800" dirty="0" smtClean="0">
              <a:latin typeface="Calibri"/>
              <a:ea typeface="Calibri"/>
              <a:cs typeface="Calibri"/>
            </a:endParaRPr>
          </a:p>
          <a:p>
            <a:pPr marL="457200" indent="-457200" fontAlgn="base">
              <a:buFont typeface="Wingdings" panose="05000000000000000000" pitchFamily="2" charset="2"/>
              <a:buChar char="Ø"/>
            </a:pPr>
            <a:endParaRPr lang="en-US" sz="2800" dirty="0" smtClean="0">
              <a:latin typeface="Calibri"/>
              <a:ea typeface="Calibri"/>
              <a:cs typeface="Calibri"/>
            </a:endParaRPr>
          </a:p>
          <a:p>
            <a:pPr marL="457200" indent="-457200" fontAlgn="base">
              <a:buFont typeface="Wingdings" panose="05000000000000000000" pitchFamily="2" charset="2"/>
              <a:buChar char="Ø"/>
            </a:pPr>
            <a:r>
              <a:rPr lang="en-US" sz="2800" dirty="0">
                <a:latin typeface="Calibri"/>
                <a:ea typeface="Calibri"/>
                <a:cs typeface="Calibri"/>
              </a:rPr>
              <a:t>Step 7: Identify the critical path, the longest path in the network diagram with zero float. The critical path determines the minimum completion time of the project, and any delay in any activity on this path will delay the entire project.</a:t>
            </a:r>
          </a:p>
          <a:p>
            <a:pPr fontAlgn="base"/>
            <a:r>
              <a:rPr lang="en-US" sz="2800" dirty="0">
                <a:latin typeface="Calibri"/>
                <a:ea typeface="Calibri"/>
                <a:cs typeface="Calibri"/>
              </a:rPr>
              <a:t/>
            </a:r>
            <a:br>
              <a:rPr lang="en-US" sz="2800" dirty="0">
                <a:latin typeface="Calibri"/>
                <a:ea typeface="Calibri"/>
                <a:cs typeface="Calibri"/>
              </a:rPr>
            </a:br>
            <a:endParaRPr lang="en-US" sz="2800" dirty="0">
              <a:latin typeface="Calibri"/>
              <a:ea typeface="Calibri"/>
              <a:cs typeface="Calibri"/>
            </a:endParaRPr>
          </a:p>
          <a:p>
            <a:pPr marL="457200" indent="-457200" fontAlgn="base">
              <a:buFont typeface="Wingdings" panose="05000000000000000000" pitchFamily="2" charset="2"/>
              <a:buChar char="Ø"/>
            </a:pPr>
            <a:endParaRPr lang="en-US" sz="2800" dirty="0">
              <a:latin typeface="Calibri"/>
              <a:ea typeface="Calibri"/>
              <a:cs typeface="Calibri"/>
            </a:endParaRPr>
          </a:p>
        </p:txBody>
      </p:sp>
    </p:spTree>
    <p:extLst>
      <p:ext uri="{BB962C8B-B14F-4D97-AF65-F5344CB8AC3E}">
        <p14:creationId xmlns:p14="http://schemas.microsoft.com/office/powerpoint/2010/main" val="2876990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Critical Path method</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the duration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Consists of</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Develop the Schedule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The common Scheduling Failures</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38045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92" name="Google Shape;192;p9"/>
          <p:cNvSpPr txBox="1"/>
          <p:nvPr/>
        </p:nvSpPr>
        <p:spPr>
          <a:xfrm>
            <a:off x="2249972" y="524356"/>
            <a:ext cx="4573909"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194" name="Google Shape;194;p9"/>
          <p:cNvSpPr/>
          <p:nvPr/>
        </p:nvSpPr>
        <p:spPr>
          <a:xfrm>
            <a:off x="402184" y="2018732"/>
            <a:ext cx="2966658"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a:solidFill>
                  <a:srgbClr val="C00000"/>
                </a:solidFill>
                <a:latin typeface="Trebuchet MS"/>
                <a:ea typeface="Trebuchet MS"/>
                <a:cs typeface="Trebuchet MS"/>
                <a:sym typeface="Trebuchet MS"/>
              </a:rPr>
              <a:t>Lead &amp; Lag</a:t>
            </a:r>
            <a:endParaRPr sz="3200" b="1" i="0">
              <a:solidFill>
                <a:srgbClr val="C00000"/>
              </a:solidFill>
              <a:latin typeface="Trebuchet MS"/>
              <a:ea typeface="Trebuchet MS"/>
              <a:cs typeface="Trebuchet MS"/>
              <a:sym typeface="Trebuchet MS"/>
            </a:endParaRPr>
          </a:p>
        </p:txBody>
      </p:sp>
      <p:sp>
        <p:nvSpPr>
          <p:cNvPr id="195" name="Google Shape;195;p9"/>
          <p:cNvSpPr txBox="1"/>
          <p:nvPr/>
        </p:nvSpPr>
        <p:spPr>
          <a:xfrm>
            <a:off x="615374" y="3087935"/>
            <a:ext cx="5027165" cy="1903600"/>
          </a:xfrm>
          <a:prstGeom prst="rect">
            <a:avLst/>
          </a:prstGeom>
          <a:noFill/>
          <a:ln>
            <a:noFill/>
          </a:ln>
        </p:spPr>
        <p:txBody>
          <a:bodyPr spcFirstLastPara="1" wrap="square" lIns="76200" tIns="38100" rIns="76200" bIns="38100" anchor="t" anchorCtr="0">
            <a:normAutofit fontScale="92500" lnSpcReduction="20000"/>
          </a:bodyPr>
          <a:lstStyle/>
          <a:p>
            <a:pPr marL="0" marR="0" lvl="0" indent="0" algn="l" rtl="0">
              <a:lnSpc>
                <a:spcPct val="90000"/>
              </a:lnSpc>
              <a:spcBef>
                <a:spcPts val="0"/>
              </a:spcBef>
              <a:spcAft>
                <a:spcPts val="0"/>
              </a:spcAft>
              <a:buClr>
                <a:srgbClr val="000000"/>
              </a:buClr>
              <a:buSzPct val="100000"/>
              <a:buFont typeface="Arial"/>
              <a:buNone/>
            </a:pPr>
            <a:r>
              <a:rPr lang="en-US" sz="2800">
                <a:solidFill>
                  <a:srgbClr val="000000"/>
                </a:solidFill>
                <a:latin typeface="Calibri"/>
                <a:ea typeface="Calibri"/>
                <a:cs typeface="Calibri"/>
                <a:sym typeface="Calibri"/>
              </a:rPr>
              <a:t>Lead and Lag are the duration unit of tasks.</a:t>
            </a:r>
            <a:endParaRPr/>
          </a:p>
          <a:p>
            <a:pPr marL="0" marR="0" lvl="0" indent="0" algn="l" rtl="0">
              <a:lnSpc>
                <a:spcPct val="90000"/>
              </a:lnSpc>
              <a:spcBef>
                <a:spcPts val="1000"/>
              </a:spcBef>
              <a:spcAft>
                <a:spcPts val="0"/>
              </a:spcAft>
              <a:buClr>
                <a:srgbClr val="000000"/>
              </a:buClr>
              <a:buSzPct val="100000"/>
              <a:buFont typeface="Arial"/>
              <a:buNone/>
            </a:pPr>
            <a:r>
              <a:rPr lang="en-US" sz="2800">
                <a:solidFill>
                  <a:srgbClr val="000000"/>
                </a:solidFill>
                <a:latin typeface="Calibri"/>
                <a:ea typeface="Calibri"/>
                <a:cs typeface="Calibri"/>
                <a:sym typeface="Calibri"/>
              </a:rPr>
              <a:t>Lead is portrayed by negative (-) sign</a:t>
            </a:r>
            <a:endParaRPr/>
          </a:p>
          <a:p>
            <a:pPr marL="0" marR="0" lvl="0" indent="0" algn="l" rtl="0">
              <a:lnSpc>
                <a:spcPct val="90000"/>
              </a:lnSpc>
              <a:spcBef>
                <a:spcPts val="1000"/>
              </a:spcBef>
              <a:spcAft>
                <a:spcPts val="0"/>
              </a:spcAft>
              <a:buClr>
                <a:srgbClr val="000000"/>
              </a:buClr>
              <a:buSzPct val="100000"/>
              <a:buFont typeface="Arial"/>
              <a:buNone/>
            </a:pPr>
            <a:r>
              <a:rPr lang="en-US" sz="2800">
                <a:solidFill>
                  <a:srgbClr val="000000"/>
                </a:solidFill>
                <a:latin typeface="Calibri"/>
                <a:ea typeface="Calibri"/>
                <a:cs typeface="Calibri"/>
                <a:sym typeface="Calibri"/>
              </a:rPr>
              <a:t>whereas Lag is by positive (+) sign.</a:t>
            </a:r>
            <a:endParaRPr sz="2800" b="0" i="0" u="none" strike="noStrike" cap="none">
              <a:solidFill>
                <a:srgbClr val="000000"/>
              </a:solidFill>
              <a:latin typeface="Calibri"/>
              <a:ea typeface="Calibri"/>
              <a:cs typeface="Calibri"/>
              <a:sym typeface="Calibri"/>
            </a:endParaRPr>
          </a:p>
        </p:txBody>
      </p:sp>
      <p:pic>
        <p:nvPicPr>
          <p:cNvPr id="196" name="Google Shape;196;p9"/>
          <p:cNvPicPr preferRelativeResize="0"/>
          <p:nvPr/>
        </p:nvPicPr>
        <p:blipFill rotWithShape="1">
          <a:blip r:embed="rId3">
            <a:alphaModFix/>
          </a:blip>
          <a:srcRect/>
          <a:stretch/>
        </p:blipFill>
        <p:spPr>
          <a:xfrm>
            <a:off x="5997732" y="2747252"/>
            <a:ext cx="5673430" cy="2167104"/>
          </a:xfrm>
          <a:prstGeom prst="rect">
            <a:avLst/>
          </a:prstGeom>
          <a:noFill/>
          <a:ln>
            <a:noFill/>
          </a:ln>
        </p:spPr>
      </p:pic>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Rectangle 13">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6" name="Google Shape;206;p10"/>
          <p:cNvSpPr txBox="1"/>
          <p:nvPr/>
        </p:nvSpPr>
        <p:spPr>
          <a:xfrm>
            <a:off x="2269372" y="587927"/>
            <a:ext cx="445133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208" name="Google Shape;208;p10"/>
          <p:cNvSpPr/>
          <p:nvPr/>
        </p:nvSpPr>
        <p:spPr>
          <a:xfrm>
            <a:off x="786043" y="1752888"/>
            <a:ext cx="2966658"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a:solidFill>
                  <a:srgbClr val="C00000"/>
                </a:solidFill>
                <a:latin typeface="Trebuchet MS"/>
                <a:ea typeface="Trebuchet MS"/>
                <a:cs typeface="Trebuchet MS"/>
                <a:sym typeface="Trebuchet MS"/>
              </a:rPr>
              <a:t>Float</a:t>
            </a:r>
            <a:endParaRPr/>
          </a:p>
        </p:txBody>
      </p:sp>
      <p:grpSp>
        <p:nvGrpSpPr>
          <p:cNvPr id="209" name="Google Shape;209;p10"/>
          <p:cNvGrpSpPr/>
          <p:nvPr/>
        </p:nvGrpSpPr>
        <p:grpSpPr>
          <a:xfrm>
            <a:off x="1080668" y="2709122"/>
            <a:ext cx="9885492" cy="2678113"/>
            <a:chOff x="951385" y="2482206"/>
            <a:chExt cx="9885492" cy="2678113"/>
          </a:xfrm>
        </p:grpSpPr>
        <p:sp>
          <p:nvSpPr>
            <p:cNvPr id="210" name="Google Shape;210;p10"/>
            <p:cNvSpPr/>
            <p:nvPr/>
          </p:nvSpPr>
          <p:spPr>
            <a:xfrm>
              <a:off x="951385" y="2515737"/>
              <a:ext cx="2844800" cy="2644581"/>
            </a:xfrm>
            <a:prstGeom prst="rect">
              <a:avLst/>
            </a:prstGeom>
            <a:solidFill>
              <a:srgbClr val="FFFFFF"/>
            </a:solidFill>
            <a:ln w="508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1" u="none" strike="noStrike" cap="none">
                <a:solidFill>
                  <a:srgbClr val="44546A"/>
                </a:solidFill>
                <a:latin typeface="Impact"/>
                <a:ea typeface="Impact"/>
                <a:cs typeface="Impact"/>
                <a:sym typeface="Impact"/>
              </a:endParaRPr>
            </a:p>
          </p:txBody>
        </p:sp>
        <p:sp>
          <p:nvSpPr>
            <p:cNvPr id="211" name="Google Shape;211;p10"/>
            <p:cNvSpPr/>
            <p:nvPr/>
          </p:nvSpPr>
          <p:spPr>
            <a:xfrm>
              <a:off x="4733451" y="2482206"/>
              <a:ext cx="2638425" cy="2678113"/>
            </a:xfrm>
            <a:prstGeom prst="rect">
              <a:avLst/>
            </a:prstGeom>
            <a:solidFill>
              <a:srgbClr val="FFFFFF"/>
            </a:solidFill>
            <a:ln w="508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1" u="none" strike="noStrike" cap="none">
                <a:solidFill>
                  <a:srgbClr val="44546A"/>
                </a:solidFill>
                <a:latin typeface="Impact"/>
                <a:ea typeface="Impact"/>
                <a:cs typeface="Impact"/>
                <a:sym typeface="Impact"/>
              </a:endParaRPr>
            </a:p>
          </p:txBody>
        </p:sp>
        <p:sp>
          <p:nvSpPr>
            <p:cNvPr id="212" name="Google Shape;212;p10"/>
            <p:cNvSpPr/>
            <p:nvPr/>
          </p:nvSpPr>
          <p:spPr>
            <a:xfrm>
              <a:off x="8119240" y="2482206"/>
              <a:ext cx="2554288" cy="2649732"/>
            </a:xfrm>
            <a:prstGeom prst="rect">
              <a:avLst/>
            </a:prstGeom>
            <a:solidFill>
              <a:srgbClr val="FFFFFF"/>
            </a:solidFill>
            <a:ln w="508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1" u="none" strike="noStrike" cap="none">
                <a:solidFill>
                  <a:srgbClr val="44546A"/>
                </a:solidFill>
                <a:latin typeface="Impact"/>
                <a:ea typeface="Impact"/>
                <a:cs typeface="Impact"/>
                <a:sym typeface="Impact"/>
              </a:endParaRPr>
            </a:p>
          </p:txBody>
        </p:sp>
        <p:sp>
          <p:nvSpPr>
            <p:cNvPr id="213" name="Google Shape;213;p10"/>
            <p:cNvSpPr/>
            <p:nvPr/>
          </p:nvSpPr>
          <p:spPr>
            <a:xfrm>
              <a:off x="1073623" y="2488750"/>
              <a:ext cx="2397125" cy="2376488"/>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C00000"/>
                </a:buClr>
                <a:buSzPts val="2400"/>
                <a:buFont typeface="Noto Sans Symbols"/>
                <a:buNone/>
              </a:pPr>
              <a:r>
                <a:rPr lang="en-US" sz="2400" b="1" i="0" u="sng" strike="noStrike" cap="none">
                  <a:solidFill>
                    <a:srgbClr val="C00000"/>
                  </a:solidFill>
                  <a:latin typeface="Trebuchet MS"/>
                  <a:ea typeface="Trebuchet MS"/>
                  <a:cs typeface="Trebuchet MS"/>
                  <a:sym typeface="Trebuchet MS"/>
                </a:rPr>
                <a:t>Total Float</a:t>
              </a:r>
              <a:endParaRPr/>
            </a:p>
            <a:p>
              <a:pPr marL="0" marR="0" lvl="0" indent="0" algn="l" rtl="0">
                <a:lnSpc>
                  <a:spcPct val="100000"/>
                </a:lnSpc>
                <a:spcBef>
                  <a:spcPts val="0"/>
                </a:spcBef>
                <a:spcAft>
                  <a:spcPts val="0"/>
                </a:spcAft>
                <a:buClr>
                  <a:srgbClr val="44546A"/>
                </a:buClr>
                <a:buSzPts val="1800"/>
                <a:buFont typeface="Noto Sans Symbols"/>
                <a:buNone/>
              </a:pPr>
              <a:r>
                <a:rPr lang="en-US" sz="1800" b="1" i="0" u="none" strike="noStrike" cap="none">
                  <a:solidFill>
                    <a:srgbClr val="44546A"/>
                  </a:solidFill>
                  <a:latin typeface="Trebuchet MS"/>
                  <a:ea typeface="Trebuchet MS"/>
                  <a:cs typeface="Trebuchet MS"/>
                  <a:sym typeface="Trebuchet MS"/>
                </a:rPr>
                <a:t>Amount of time an activity can exceed its early finish date without affecting the project end date or other imposed dates. </a:t>
              </a:r>
              <a:endParaRPr/>
            </a:p>
          </p:txBody>
        </p:sp>
        <p:sp>
          <p:nvSpPr>
            <p:cNvPr id="214" name="Google Shape;214;p10"/>
            <p:cNvSpPr/>
            <p:nvPr/>
          </p:nvSpPr>
          <p:spPr>
            <a:xfrm>
              <a:off x="4865213" y="2483794"/>
              <a:ext cx="2393950" cy="2376487"/>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C00000"/>
                </a:buClr>
                <a:buSzPts val="2400"/>
                <a:buFont typeface="Noto Sans Symbols"/>
                <a:buNone/>
              </a:pPr>
              <a:r>
                <a:rPr lang="en-US" sz="2400" b="1" i="0" u="sng" strike="noStrike" cap="none">
                  <a:solidFill>
                    <a:srgbClr val="C00000"/>
                  </a:solidFill>
                  <a:latin typeface="Trebuchet MS"/>
                  <a:ea typeface="Trebuchet MS"/>
                  <a:cs typeface="Trebuchet MS"/>
                  <a:sym typeface="Trebuchet MS"/>
                </a:rPr>
                <a:t>Free Float</a:t>
              </a:r>
              <a:endParaRPr/>
            </a:p>
            <a:p>
              <a:pPr marL="0" marR="0" lvl="0" indent="0" algn="l" rtl="0">
                <a:lnSpc>
                  <a:spcPct val="100000"/>
                </a:lnSpc>
                <a:spcBef>
                  <a:spcPts val="0"/>
                </a:spcBef>
                <a:spcAft>
                  <a:spcPts val="0"/>
                </a:spcAft>
                <a:buClr>
                  <a:srgbClr val="44546A"/>
                </a:buClr>
                <a:buSzPts val="1800"/>
                <a:buFont typeface="Noto Sans Symbols"/>
                <a:buNone/>
              </a:pPr>
              <a:r>
                <a:rPr lang="en-US" sz="1800" b="1" i="0" u="none" strike="noStrike" cap="none">
                  <a:solidFill>
                    <a:srgbClr val="44546A"/>
                  </a:solidFill>
                  <a:latin typeface="Trebuchet MS"/>
                  <a:ea typeface="Trebuchet MS"/>
                  <a:cs typeface="Trebuchet MS"/>
                  <a:sym typeface="Trebuchet MS"/>
                </a:rPr>
                <a:t>Amount of time by which an activity can exceed its early finish date without affecting the early start date of any successor(s).</a:t>
              </a:r>
              <a:endParaRPr/>
            </a:p>
          </p:txBody>
        </p:sp>
        <p:sp>
          <p:nvSpPr>
            <p:cNvPr id="215" name="Google Shape;215;p10"/>
            <p:cNvSpPr/>
            <p:nvPr/>
          </p:nvSpPr>
          <p:spPr>
            <a:xfrm>
              <a:off x="8233377" y="2515738"/>
              <a:ext cx="2603500" cy="1552575"/>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C00000"/>
                </a:buClr>
                <a:buSzPts val="2400"/>
                <a:buFont typeface="Noto Sans Symbols"/>
                <a:buNone/>
              </a:pPr>
              <a:r>
                <a:rPr lang="en-US" sz="2400" b="1" i="0" u="sng" strike="noStrike" cap="none">
                  <a:solidFill>
                    <a:srgbClr val="C00000"/>
                  </a:solidFill>
                  <a:latin typeface="Trebuchet MS"/>
                  <a:ea typeface="Trebuchet MS"/>
                  <a:cs typeface="Trebuchet MS"/>
                  <a:sym typeface="Trebuchet MS"/>
                </a:rPr>
                <a:t>Negative Float</a:t>
              </a:r>
              <a:endParaRPr/>
            </a:p>
            <a:p>
              <a:pPr marL="0" marR="0" lvl="0" indent="0" algn="l" rtl="0">
                <a:lnSpc>
                  <a:spcPct val="100000"/>
                </a:lnSpc>
                <a:spcBef>
                  <a:spcPts val="0"/>
                </a:spcBef>
                <a:spcAft>
                  <a:spcPts val="0"/>
                </a:spcAft>
                <a:buClr>
                  <a:srgbClr val="44546A"/>
                </a:buClr>
                <a:buSzPts val="1800"/>
                <a:buFont typeface="Noto Sans Symbols"/>
                <a:buNone/>
              </a:pPr>
              <a:r>
                <a:rPr lang="en-US" sz="1800" b="1" i="0" u="none" strike="noStrike" cap="none">
                  <a:solidFill>
                    <a:srgbClr val="44546A"/>
                  </a:solidFill>
                  <a:latin typeface="Trebuchet MS"/>
                  <a:ea typeface="Trebuchet MS"/>
                  <a:cs typeface="Trebuchet MS"/>
                  <a:sym typeface="Trebuchet MS"/>
                </a:rPr>
                <a:t>Amount of time that the start or finish of any activity exceeds the time allowed.</a:t>
              </a:r>
              <a:endParaRPr/>
            </a:p>
          </p:txBody>
        </p:sp>
      </p:grpSp>
      <p:sp>
        <p:nvSpPr>
          <p:cNvPr id="17" name="TextBox 16">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8"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9" name="Rectangle 18">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5" name="Google Shape;225;p11"/>
          <p:cNvSpPr txBox="1"/>
          <p:nvPr/>
        </p:nvSpPr>
        <p:spPr>
          <a:xfrm>
            <a:off x="2221492" y="614921"/>
            <a:ext cx="4684275"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227" name="Google Shape;227;p11"/>
          <p:cNvSpPr/>
          <p:nvPr/>
        </p:nvSpPr>
        <p:spPr>
          <a:xfrm>
            <a:off x="786043" y="1752888"/>
            <a:ext cx="10159048"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dirty="0">
                <a:solidFill>
                  <a:srgbClr val="C00000"/>
                </a:solidFill>
                <a:latin typeface="Trebuchet MS"/>
                <a:ea typeface="Trebuchet MS"/>
                <a:cs typeface="Trebuchet MS"/>
                <a:sym typeface="Trebuchet MS"/>
              </a:rPr>
              <a:t>The disadvantages of showing float on the schedule</a:t>
            </a:r>
            <a:endParaRPr sz="3200" b="1" i="0" u="none" strike="noStrike" cap="none" dirty="0">
              <a:solidFill>
                <a:srgbClr val="C00000"/>
              </a:solidFill>
              <a:latin typeface="Trebuchet MS"/>
              <a:ea typeface="Trebuchet MS"/>
              <a:cs typeface="Trebuchet MS"/>
              <a:sym typeface="Trebuchet MS"/>
            </a:endParaRPr>
          </a:p>
        </p:txBody>
      </p:sp>
      <p:sp>
        <p:nvSpPr>
          <p:cNvPr id="228" name="Google Shape;228;p11"/>
          <p:cNvSpPr txBox="1"/>
          <p:nvPr/>
        </p:nvSpPr>
        <p:spPr>
          <a:xfrm>
            <a:off x="843844" y="2574801"/>
            <a:ext cx="10515600" cy="2433638"/>
          </a:xfrm>
          <a:prstGeom prst="rect">
            <a:avLst/>
          </a:prstGeom>
          <a:solidFill>
            <a:srgbClr val="FBE4D4"/>
          </a:solidFill>
          <a:ln>
            <a:noFill/>
          </a:ln>
        </p:spPr>
        <p:txBody>
          <a:bodyPr spcFirstLastPara="1" wrap="square" lIns="91425" tIns="45700" rIns="91425" bIns="45700" anchor="t" anchorCtr="0">
            <a:normAutofit/>
          </a:bodyPr>
          <a:lstStyle/>
          <a:p>
            <a:pPr marL="336550" marR="0" lvl="0" indent="-336550" algn="l" rtl="0">
              <a:lnSpc>
                <a:spcPct val="100000"/>
              </a:lnSpc>
              <a:spcBef>
                <a:spcPts val="0"/>
              </a:spcBef>
              <a:spcAft>
                <a:spcPts val="0"/>
              </a:spcAft>
              <a:buClr>
                <a:srgbClr val="990000"/>
              </a:buClr>
              <a:buSzPts val="1680"/>
              <a:buFont typeface="Noto Sans Symbols"/>
              <a:buChar char="⬤"/>
            </a:pPr>
            <a:r>
              <a:rPr lang="en-US" sz="2400" b="0" i="0" u="none" strike="noStrike" cap="none" dirty="0">
                <a:solidFill>
                  <a:srgbClr val="000000"/>
                </a:solidFill>
                <a:latin typeface="Arial"/>
                <a:ea typeface="Arial"/>
                <a:cs typeface="Arial"/>
                <a:sym typeface="Arial"/>
              </a:rPr>
              <a:t>End user may delay start of activity thinking there is slack time</a:t>
            </a:r>
            <a:endParaRPr dirty="0"/>
          </a:p>
          <a:p>
            <a:pPr marL="336550" marR="0" lvl="0" indent="-336550" algn="l" rtl="0">
              <a:lnSpc>
                <a:spcPct val="100000"/>
              </a:lnSpc>
              <a:spcBef>
                <a:spcPts val="480"/>
              </a:spcBef>
              <a:spcAft>
                <a:spcPts val="0"/>
              </a:spcAft>
              <a:buClr>
                <a:srgbClr val="990000"/>
              </a:buClr>
              <a:buSzPts val="1680"/>
              <a:buFont typeface="Noto Sans Symbols"/>
              <a:buChar char="⬤"/>
            </a:pPr>
            <a:r>
              <a:rPr lang="en-US" sz="2400" b="0" i="0" u="none" strike="noStrike" cap="none" dirty="0">
                <a:solidFill>
                  <a:srgbClr val="000000"/>
                </a:solidFill>
                <a:latin typeface="Arial"/>
                <a:ea typeface="Arial"/>
                <a:cs typeface="Arial"/>
                <a:sym typeface="Arial"/>
              </a:rPr>
              <a:t>May cause false sense of security</a:t>
            </a:r>
            <a:endParaRPr dirty="0"/>
          </a:p>
          <a:p>
            <a:pPr marL="336550" marR="0" lvl="0" indent="-336550" algn="l" rtl="0">
              <a:lnSpc>
                <a:spcPct val="100000"/>
              </a:lnSpc>
              <a:spcBef>
                <a:spcPts val="480"/>
              </a:spcBef>
              <a:spcAft>
                <a:spcPts val="0"/>
              </a:spcAft>
              <a:buClr>
                <a:srgbClr val="990000"/>
              </a:buClr>
              <a:buSzPts val="1680"/>
              <a:buFont typeface="Noto Sans Symbols"/>
              <a:buChar char="⬤"/>
            </a:pPr>
            <a:r>
              <a:rPr lang="en-US" sz="2400" b="0" i="0" u="none" strike="noStrike" cap="none" dirty="0">
                <a:solidFill>
                  <a:srgbClr val="000000"/>
                </a:solidFill>
                <a:latin typeface="Arial"/>
                <a:ea typeface="Arial"/>
                <a:cs typeface="Arial"/>
                <a:sym typeface="Arial"/>
              </a:rPr>
              <a:t>Once used as an activity -- it’s gone forever</a:t>
            </a:r>
            <a:endParaRPr dirty="0"/>
          </a:p>
          <a:p>
            <a:pPr marL="336550" marR="0" lvl="0" indent="-336550" algn="l" rtl="0">
              <a:lnSpc>
                <a:spcPct val="100000"/>
              </a:lnSpc>
              <a:spcBef>
                <a:spcPts val="480"/>
              </a:spcBef>
              <a:spcAft>
                <a:spcPts val="0"/>
              </a:spcAft>
              <a:buClr>
                <a:srgbClr val="990000"/>
              </a:buClr>
              <a:buSzPts val="1680"/>
              <a:buFont typeface="Noto Sans Symbols"/>
              <a:buChar char="⬤"/>
            </a:pPr>
            <a:r>
              <a:rPr lang="en-US" sz="2400" b="0" i="0" u="none" strike="noStrike" cap="none" dirty="0">
                <a:solidFill>
                  <a:srgbClr val="000000"/>
                </a:solidFill>
                <a:latin typeface="Arial"/>
                <a:ea typeface="Arial"/>
                <a:cs typeface="Arial"/>
                <a:sym typeface="Arial"/>
              </a:rPr>
              <a:t>Assumes CPM is complete with correct logic</a:t>
            </a:r>
            <a:endParaRPr sz="2400" b="0" i="0" u="none" strike="noStrike" cap="none" dirty="0">
              <a:solidFill>
                <a:srgbClr val="000000"/>
              </a:solidFill>
              <a:latin typeface="Arial"/>
              <a:ea typeface="Arial"/>
              <a:cs typeface="Arial"/>
              <a:sym typeface="Arial"/>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8" name="Google Shape;238;p12"/>
          <p:cNvSpPr txBox="1"/>
          <p:nvPr/>
        </p:nvSpPr>
        <p:spPr>
          <a:xfrm>
            <a:off x="2138774" y="545524"/>
            <a:ext cx="4193787"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240" name="Google Shape;240;p12"/>
          <p:cNvSpPr/>
          <p:nvPr/>
        </p:nvSpPr>
        <p:spPr>
          <a:xfrm>
            <a:off x="0" y="2024117"/>
            <a:ext cx="7921625"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a:solidFill>
                  <a:srgbClr val="C00000"/>
                </a:solidFill>
                <a:latin typeface="Trebuchet MS"/>
                <a:ea typeface="Trebuchet MS"/>
                <a:cs typeface="Trebuchet MS"/>
                <a:sym typeface="Trebuchet MS"/>
              </a:rPr>
              <a:t>Duration - Original / Remaining</a:t>
            </a:r>
            <a:endParaRPr/>
          </a:p>
        </p:txBody>
      </p:sp>
      <p:sp>
        <p:nvSpPr>
          <p:cNvPr id="241" name="Google Shape;241;p12"/>
          <p:cNvSpPr/>
          <p:nvPr/>
        </p:nvSpPr>
        <p:spPr>
          <a:xfrm>
            <a:off x="668637" y="2950500"/>
            <a:ext cx="5085618" cy="2018694"/>
          </a:xfrm>
          <a:prstGeom prst="rect">
            <a:avLst/>
          </a:prstGeom>
          <a:noFill/>
          <a:ln>
            <a:noFill/>
          </a:ln>
        </p:spPr>
        <p:txBody>
          <a:bodyPr spcFirstLastPara="1" wrap="square" lIns="91425" tIns="45700" rIns="91425" bIns="45700" anchor="t" anchorCtr="0">
            <a:spAutoFit/>
          </a:bodyPr>
          <a:lstStyle/>
          <a:p>
            <a:pPr marL="0" marR="0" lvl="0" indent="0" algn="l" rtl="0">
              <a:lnSpc>
                <a:spcPct val="70000"/>
              </a:lnSpc>
              <a:spcBef>
                <a:spcPts val="0"/>
              </a:spcBef>
              <a:spcAft>
                <a:spcPts val="0"/>
              </a:spcAft>
              <a:buNone/>
            </a:pPr>
            <a:r>
              <a:rPr lang="en-US" sz="4400" b="1">
                <a:solidFill>
                  <a:srgbClr val="000000"/>
                </a:solidFill>
                <a:latin typeface="Calibri"/>
                <a:ea typeface="Calibri"/>
                <a:cs typeface="Calibri"/>
                <a:sym typeface="Calibri"/>
              </a:rPr>
              <a:t>Duration: </a:t>
            </a:r>
            <a:r>
              <a:rPr lang="en-US" sz="4400">
                <a:solidFill>
                  <a:srgbClr val="000000"/>
                </a:solidFill>
                <a:latin typeface="Calibri"/>
                <a:ea typeface="Calibri"/>
                <a:cs typeface="Calibri"/>
                <a:sym typeface="Calibri"/>
              </a:rPr>
              <a:t>is the amount of time required to complete an activity.</a:t>
            </a:r>
            <a:endParaRPr/>
          </a:p>
        </p:txBody>
      </p:sp>
      <p:pic>
        <p:nvPicPr>
          <p:cNvPr id="242" name="Google Shape;242;p12"/>
          <p:cNvPicPr preferRelativeResize="0"/>
          <p:nvPr/>
        </p:nvPicPr>
        <p:blipFill rotWithShape="1">
          <a:blip r:embed="rId3">
            <a:alphaModFix/>
          </a:blip>
          <a:srcRect/>
          <a:stretch/>
        </p:blipFill>
        <p:spPr>
          <a:xfrm>
            <a:off x="7204363" y="2266869"/>
            <a:ext cx="4764979" cy="3655036"/>
          </a:xfrm>
          <a:prstGeom prst="rect">
            <a:avLst/>
          </a:prstGeom>
          <a:noFill/>
          <a:ln>
            <a:noFill/>
          </a:ln>
        </p:spPr>
      </p:pic>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Rectangle 13">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52" name="Google Shape;252;p13"/>
          <p:cNvSpPr txBox="1"/>
          <p:nvPr/>
        </p:nvSpPr>
        <p:spPr>
          <a:xfrm>
            <a:off x="2085692" y="587927"/>
            <a:ext cx="390516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Scheduling Terminology</a:t>
            </a:r>
            <a:endParaRPr dirty="0"/>
          </a:p>
        </p:txBody>
      </p:sp>
      <p:sp>
        <p:nvSpPr>
          <p:cNvPr id="254" name="Google Shape;254;p13"/>
          <p:cNvSpPr txBox="1"/>
          <p:nvPr/>
        </p:nvSpPr>
        <p:spPr>
          <a:xfrm>
            <a:off x="1080668" y="2059531"/>
            <a:ext cx="9547569" cy="3561209"/>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C00000"/>
              </a:buClr>
              <a:buSzPts val="2800"/>
              <a:buFont typeface="Noto Sans Symbols"/>
              <a:buNone/>
            </a:pPr>
            <a:r>
              <a:rPr lang="en-US" sz="2800" b="0" i="0" u="none" strike="noStrike" cap="none" dirty="0">
                <a:solidFill>
                  <a:srgbClr val="C00000"/>
                </a:solidFill>
                <a:latin typeface="Calibri"/>
                <a:ea typeface="Calibri"/>
                <a:cs typeface="Calibri"/>
                <a:sym typeface="Calibri"/>
              </a:rPr>
              <a:t>Original Duration -</a:t>
            </a:r>
            <a:r>
              <a:rPr lang="en-US" sz="2800" b="0" i="0" u="none" strike="noStrike" cap="none" dirty="0">
                <a:solidFill>
                  <a:srgbClr val="000000"/>
                </a:solidFill>
                <a:latin typeface="Calibri"/>
                <a:ea typeface="Calibri"/>
                <a:cs typeface="Calibri"/>
                <a:sym typeface="Calibri"/>
              </a:rPr>
              <a:t> the planned estimate of the number of work periods required to accomplish an activity.</a:t>
            </a:r>
            <a:endParaRPr dirty="0"/>
          </a:p>
          <a:p>
            <a:pPr marL="228600" marR="0" lvl="0" indent="-228600" algn="l" rtl="0">
              <a:lnSpc>
                <a:spcPct val="90000"/>
              </a:lnSpc>
              <a:spcBef>
                <a:spcPts val="1000"/>
              </a:spcBef>
              <a:spcAft>
                <a:spcPts val="0"/>
              </a:spcAft>
              <a:buClr>
                <a:schemeClr val="dk1"/>
              </a:buClr>
              <a:buSzPts val="2800"/>
              <a:buFont typeface="Noto Sans Symbols"/>
              <a:buNone/>
            </a:pPr>
            <a:endParaRPr sz="2800" b="0" i="0" u="none" strike="noStrike" cap="none" dirty="0">
              <a:solidFill>
                <a:srgbClr val="000000"/>
              </a:solidFill>
              <a:latin typeface="Calibri"/>
              <a:ea typeface="Calibri"/>
              <a:cs typeface="Calibri"/>
              <a:sym typeface="Calibri"/>
            </a:endParaRPr>
          </a:p>
          <a:p>
            <a:pPr marL="0" marR="0" lvl="0" indent="0" algn="l" rtl="0">
              <a:lnSpc>
                <a:spcPct val="90000"/>
              </a:lnSpc>
              <a:spcBef>
                <a:spcPts val="1000"/>
              </a:spcBef>
              <a:spcAft>
                <a:spcPts val="0"/>
              </a:spcAft>
              <a:buClr>
                <a:srgbClr val="C00000"/>
              </a:buClr>
              <a:buSzPts val="2800"/>
              <a:buFont typeface="Noto Sans Symbols"/>
              <a:buNone/>
            </a:pPr>
            <a:r>
              <a:rPr lang="en-US" sz="2800" b="0" i="0" u="none" strike="noStrike" cap="none" dirty="0">
                <a:solidFill>
                  <a:srgbClr val="C00000"/>
                </a:solidFill>
                <a:latin typeface="Calibri"/>
                <a:ea typeface="Calibri"/>
                <a:cs typeface="Calibri"/>
                <a:sym typeface="Calibri"/>
              </a:rPr>
              <a:t>Remaining Duration -</a:t>
            </a:r>
            <a:r>
              <a:rPr lang="en-US" sz="2800" b="0" i="0" u="none" strike="noStrike" cap="none" dirty="0">
                <a:solidFill>
                  <a:srgbClr val="000000"/>
                </a:solidFill>
                <a:latin typeface="Calibri"/>
                <a:ea typeface="Calibri"/>
                <a:cs typeface="Calibri"/>
                <a:sym typeface="Calibri"/>
              </a:rPr>
              <a:t> the number of work periods currently forecast to complete the activity.</a:t>
            </a:r>
            <a:endParaRPr dirty="0"/>
          </a:p>
          <a:p>
            <a:pPr marL="228600" marR="0" lvl="0" indent="-228600" algn="l" rtl="0">
              <a:lnSpc>
                <a:spcPct val="90000"/>
              </a:lnSpc>
              <a:spcBef>
                <a:spcPts val="1000"/>
              </a:spcBef>
              <a:spcAft>
                <a:spcPts val="0"/>
              </a:spcAft>
              <a:buClr>
                <a:schemeClr val="dk1"/>
              </a:buClr>
              <a:buSzPts val="2800"/>
              <a:buFont typeface="Noto Sans Symbols"/>
              <a:buNone/>
            </a:pPr>
            <a:endParaRPr sz="2800" b="0" i="0" u="none" strike="noStrike" cap="none" dirty="0">
              <a:solidFill>
                <a:srgbClr val="000000"/>
              </a:solidFill>
              <a:latin typeface="Calibri"/>
              <a:ea typeface="Calibri"/>
              <a:cs typeface="Calibri"/>
              <a:sym typeface="Calibri"/>
            </a:endParaRPr>
          </a:p>
          <a:p>
            <a:pPr marL="228600" marR="0" lvl="0" indent="-228600" algn="l" rtl="0">
              <a:lnSpc>
                <a:spcPct val="90000"/>
              </a:lnSpc>
              <a:spcBef>
                <a:spcPts val="1000"/>
              </a:spcBef>
              <a:spcAft>
                <a:spcPts val="0"/>
              </a:spcAft>
              <a:buClr>
                <a:srgbClr val="000000"/>
              </a:buClr>
              <a:buSzPts val="2800"/>
              <a:buFont typeface="Noto Sans Symbols"/>
              <a:buNone/>
            </a:pPr>
            <a:r>
              <a:rPr lang="en-US" sz="2800" b="1" i="0" u="none" strike="noStrike" cap="none" dirty="0">
                <a:solidFill>
                  <a:srgbClr val="000000"/>
                </a:solidFill>
                <a:latin typeface="Calibri"/>
                <a:ea typeface="Calibri"/>
                <a:cs typeface="Calibri"/>
                <a:sym typeface="Calibri"/>
              </a:rPr>
              <a:t>Work periods </a:t>
            </a:r>
            <a:r>
              <a:rPr lang="en-US" sz="2800" b="0" i="0" u="none" strike="noStrike" cap="none" dirty="0">
                <a:solidFill>
                  <a:srgbClr val="000000"/>
                </a:solidFill>
                <a:latin typeface="Calibri"/>
                <a:ea typeface="Calibri"/>
                <a:cs typeface="Calibri"/>
                <a:sym typeface="Calibri"/>
              </a:rPr>
              <a:t>can be hours, days, weeks or months.</a:t>
            </a:r>
            <a:endParaRPr dirty="0"/>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Critical Path method</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Terminology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Consists of</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Develop the Schedule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The common Scheduling Failures</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3678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8" name="Google Shape;278;p15"/>
          <p:cNvSpPr txBox="1"/>
          <p:nvPr/>
        </p:nvSpPr>
        <p:spPr>
          <a:xfrm>
            <a:off x="2277267" y="598031"/>
            <a:ext cx="390516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Estimate the duration</a:t>
            </a:r>
            <a:endParaRPr dirty="0">
              <a:sym typeface="Calibri"/>
            </a:endParaRPr>
          </a:p>
        </p:txBody>
      </p:sp>
      <p:sp>
        <p:nvSpPr>
          <p:cNvPr id="280" name="Google Shape;280;p15"/>
          <p:cNvSpPr txBox="1"/>
          <p:nvPr/>
        </p:nvSpPr>
        <p:spPr>
          <a:xfrm>
            <a:off x="1080668" y="1838679"/>
            <a:ext cx="10702925" cy="3670300"/>
          </a:xfrm>
          <a:prstGeom prst="rect">
            <a:avLst/>
          </a:prstGeom>
          <a:solidFill>
            <a:srgbClr val="FBE4D4"/>
          </a:solidFill>
          <a:ln>
            <a:noFill/>
          </a:ln>
        </p:spPr>
        <p:txBody>
          <a:bodyPr spcFirstLastPara="1" wrap="square" lIns="91425" tIns="45700" rIns="91425" bIns="45700" anchor="t" anchorCtr="0">
            <a:normAutofit/>
          </a:bodyPr>
          <a:lstStyle/>
          <a:p>
            <a:pPr marL="336550" marR="0" lvl="0" indent="-336550" algn="l" rtl="0">
              <a:lnSpc>
                <a:spcPct val="120000"/>
              </a:lnSpc>
              <a:spcBef>
                <a:spcPts val="0"/>
              </a:spcBef>
              <a:spcAft>
                <a:spcPts val="0"/>
              </a:spcAft>
              <a:buClr>
                <a:srgbClr val="990000"/>
              </a:buClr>
              <a:buSzPts val="1820"/>
              <a:buFont typeface="Noto Sans Symbols"/>
              <a:buChar char="⬤"/>
            </a:pPr>
            <a:r>
              <a:rPr lang="en-US" sz="2600" b="0" i="0" u="none" strike="noStrike" cap="none" dirty="0">
                <a:solidFill>
                  <a:srgbClr val="000000"/>
                </a:solidFill>
                <a:latin typeface="Arial"/>
                <a:ea typeface="Arial"/>
                <a:cs typeface="Arial"/>
                <a:sym typeface="Arial"/>
              </a:rPr>
              <a:t>Historical information</a:t>
            </a:r>
            <a:endParaRPr dirty="0"/>
          </a:p>
          <a:p>
            <a:pPr marL="336550" marR="0" lvl="0" indent="-336550" algn="l" rtl="0">
              <a:lnSpc>
                <a:spcPct val="120000"/>
              </a:lnSpc>
              <a:spcBef>
                <a:spcPts val="520"/>
              </a:spcBef>
              <a:spcAft>
                <a:spcPts val="0"/>
              </a:spcAft>
              <a:buClr>
                <a:srgbClr val="990000"/>
              </a:buClr>
              <a:buSzPts val="1820"/>
              <a:buFont typeface="Noto Sans Symbols"/>
              <a:buChar char="⬤"/>
            </a:pPr>
            <a:r>
              <a:rPr lang="en-US" sz="2600" b="0" i="0" u="none" strike="noStrike" cap="none" dirty="0">
                <a:solidFill>
                  <a:srgbClr val="000000"/>
                </a:solidFill>
                <a:latin typeface="Arial"/>
                <a:ea typeface="Arial"/>
                <a:cs typeface="Arial"/>
                <a:sym typeface="Arial"/>
              </a:rPr>
              <a:t>Market information</a:t>
            </a:r>
            <a:endParaRPr dirty="0"/>
          </a:p>
          <a:p>
            <a:pPr marL="336550" marR="0" lvl="0" indent="-336550" algn="l" rtl="0">
              <a:lnSpc>
                <a:spcPct val="120000"/>
              </a:lnSpc>
              <a:spcBef>
                <a:spcPts val="520"/>
              </a:spcBef>
              <a:spcAft>
                <a:spcPts val="0"/>
              </a:spcAft>
              <a:buClr>
                <a:srgbClr val="990000"/>
              </a:buClr>
              <a:buSzPts val="1820"/>
              <a:buFont typeface="Noto Sans Symbols"/>
              <a:buChar char="⬤"/>
            </a:pPr>
            <a:r>
              <a:rPr lang="en-US" sz="2600" b="0" i="0" u="none" strike="noStrike" cap="none" dirty="0">
                <a:solidFill>
                  <a:srgbClr val="000000"/>
                </a:solidFill>
                <a:latin typeface="Arial"/>
                <a:ea typeface="Arial"/>
                <a:cs typeface="Arial"/>
                <a:sym typeface="Arial"/>
              </a:rPr>
              <a:t>Rates of installation</a:t>
            </a:r>
            <a:endParaRPr dirty="0"/>
          </a:p>
          <a:p>
            <a:pPr marL="336550" marR="0" lvl="0" indent="-336550" algn="l" rtl="0">
              <a:lnSpc>
                <a:spcPct val="120000"/>
              </a:lnSpc>
              <a:spcBef>
                <a:spcPts val="520"/>
              </a:spcBef>
              <a:spcAft>
                <a:spcPts val="0"/>
              </a:spcAft>
              <a:buClr>
                <a:srgbClr val="990000"/>
              </a:buClr>
              <a:buSzPts val="1820"/>
              <a:buFont typeface="Noto Sans Symbols"/>
              <a:buChar char="⬤"/>
            </a:pPr>
            <a:r>
              <a:rPr lang="en-US" sz="2600" b="0" i="0" u="none" strike="noStrike" cap="none" dirty="0">
                <a:solidFill>
                  <a:srgbClr val="000000"/>
                </a:solidFill>
                <a:latin typeface="Arial"/>
                <a:ea typeface="Arial"/>
                <a:cs typeface="Arial"/>
                <a:sym typeface="Arial"/>
              </a:rPr>
              <a:t>What is a “Normal” rate of installation? How do we come up with this? Varies by area?</a:t>
            </a:r>
            <a:endParaRPr sz="26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90" name="Google Shape;290;p16"/>
          <p:cNvSpPr txBox="1"/>
          <p:nvPr/>
        </p:nvSpPr>
        <p:spPr>
          <a:xfrm>
            <a:off x="2181733" y="563811"/>
            <a:ext cx="2144607"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Calendar(s)</a:t>
            </a:r>
            <a:endParaRPr dirty="0"/>
          </a:p>
        </p:txBody>
      </p:sp>
      <p:sp>
        <p:nvSpPr>
          <p:cNvPr id="292" name="Google Shape;292;p16"/>
          <p:cNvSpPr txBox="1"/>
          <p:nvPr/>
        </p:nvSpPr>
        <p:spPr>
          <a:xfrm>
            <a:off x="877330" y="2069070"/>
            <a:ext cx="9373158" cy="3733800"/>
          </a:xfrm>
          <a:prstGeom prst="rect">
            <a:avLst/>
          </a:prstGeom>
          <a:noFill/>
          <a:ln>
            <a:noFill/>
          </a:ln>
        </p:spPr>
        <p:txBody>
          <a:bodyPr spcFirstLastPara="1" wrap="square" lIns="76200" tIns="38100" rIns="76200" bIns="38100" anchor="t" anchorCtr="0">
            <a:normAutofit/>
          </a:bodyPr>
          <a:lstStyle/>
          <a:p>
            <a:pPr marL="404813" marR="0" lvl="0" indent="-404813" algn="l" rtl="0">
              <a:lnSpc>
                <a:spcPct val="90000"/>
              </a:lnSpc>
              <a:spcBef>
                <a:spcPts val="0"/>
              </a:spcBef>
              <a:spcAft>
                <a:spcPts val="0"/>
              </a:spcAft>
              <a:buClr>
                <a:srgbClr val="000000"/>
              </a:buClr>
              <a:buSzPts val="2400"/>
              <a:buFont typeface="Arial"/>
              <a:buNone/>
            </a:pPr>
            <a:r>
              <a:rPr lang="en-US" sz="2400" dirty="0">
                <a:solidFill>
                  <a:srgbClr val="000000"/>
                </a:solidFill>
                <a:latin typeface="Arial"/>
                <a:ea typeface="Arial"/>
                <a:cs typeface="Arial"/>
                <a:sym typeface="Arial"/>
              </a:rPr>
              <a:t>The work periods and holidays defined for the Project.  </a:t>
            </a:r>
            <a:endParaRPr dirty="0"/>
          </a:p>
          <a:p>
            <a:pPr marL="404813" marR="0" lvl="0" indent="-404813" algn="l" rtl="0">
              <a:lnSpc>
                <a:spcPct val="90000"/>
              </a:lnSpc>
              <a:spcBef>
                <a:spcPts val="10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There can be </a:t>
            </a:r>
            <a:r>
              <a:rPr lang="en-US" sz="2400" b="1" dirty="0">
                <a:solidFill>
                  <a:srgbClr val="000000"/>
                </a:solidFill>
                <a:latin typeface="Arial"/>
                <a:ea typeface="Arial"/>
                <a:cs typeface="Arial"/>
                <a:sym typeface="Arial"/>
              </a:rPr>
              <a:t>multiple Calendars </a:t>
            </a:r>
            <a:r>
              <a:rPr lang="en-US" sz="2400" dirty="0">
                <a:solidFill>
                  <a:srgbClr val="000000"/>
                </a:solidFill>
                <a:latin typeface="Arial"/>
                <a:ea typeface="Arial"/>
                <a:cs typeface="Arial"/>
                <a:sym typeface="Arial"/>
              </a:rPr>
              <a:t>on a Project: </a:t>
            </a:r>
            <a:endParaRPr dirty="0"/>
          </a:p>
          <a:p>
            <a:pPr marL="228600" marR="0" lvl="0" indent="-228600" algn="l" rtl="0">
              <a:lnSpc>
                <a:spcPct val="90000"/>
              </a:lnSpc>
              <a:spcBef>
                <a:spcPts val="1000"/>
              </a:spcBef>
              <a:spcAft>
                <a:spcPts val="0"/>
              </a:spcAft>
              <a:buClr>
                <a:srgbClr val="000000"/>
              </a:buClr>
              <a:buSzPts val="2400"/>
              <a:buFont typeface="Arial"/>
              <a:buChar char="•"/>
            </a:pPr>
            <a:r>
              <a:rPr lang="en-US" sz="2400" dirty="0">
                <a:solidFill>
                  <a:srgbClr val="000000"/>
                </a:solidFill>
                <a:latin typeface="Arial"/>
                <a:ea typeface="Arial"/>
                <a:cs typeface="Arial"/>
                <a:sym typeface="Arial"/>
              </a:rPr>
              <a:t>Engineering - 5 day work week</a:t>
            </a:r>
            <a:endParaRPr dirty="0"/>
          </a:p>
          <a:p>
            <a:pPr marL="228600" marR="0" lvl="0" indent="-228600" algn="l" rtl="0">
              <a:lnSpc>
                <a:spcPct val="90000"/>
              </a:lnSpc>
              <a:spcBef>
                <a:spcPts val="1000"/>
              </a:spcBef>
              <a:spcAft>
                <a:spcPts val="0"/>
              </a:spcAft>
              <a:buClr>
                <a:srgbClr val="000000"/>
              </a:buClr>
              <a:buSzPts val="2400"/>
              <a:buFont typeface="Arial"/>
              <a:buChar char="•"/>
            </a:pPr>
            <a:r>
              <a:rPr lang="en-US" sz="2400" dirty="0">
                <a:solidFill>
                  <a:srgbClr val="000000"/>
                </a:solidFill>
                <a:latin typeface="Arial"/>
                <a:ea typeface="Arial"/>
                <a:cs typeface="Arial"/>
                <a:sym typeface="Arial"/>
              </a:rPr>
              <a:t>Manufacturing - 7 day work week</a:t>
            </a:r>
            <a:endParaRPr dirty="0"/>
          </a:p>
          <a:p>
            <a:pPr marL="228600" marR="0" lvl="0" indent="-228600" algn="l" rtl="0">
              <a:lnSpc>
                <a:spcPct val="90000"/>
              </a:lnSpc>
              <a:spcBef>
                <a:spcPts val="1000"/>
              </a:spcBef>
              <a:spcAft>
                <a:spcPts val="0"/>
              </a:spcAft>
              <a:buClr>
                <a:srgbClr val="000000"/>
              </a:buClr>
              <a:buSzPts val="2400"/>
              <a:buFont typeface="Arial"/>
              <a:buChar char="•"/>
            </a:pPr>
            <a:r>
              <a:rPr lang="en-US" sz="2400" dirty="0">
                <a:solidFill>
                  <a:srgbClr val="000000"/>
                </a:solidFill>
                <a:latin typeface="Arial"/>
                <a:ea typeface="Arial"/>
                <a:cs typeface="Arial"/>
                <a:sym typeface="Arial"/>
              </a:rPr>
              <a:t>Construction - 6 day work week</a:t>
            </a:r>
            <a:endParaRPr dirty="0"/>
          </a:p>
          <a:p>
            <a:pPr marL="228600" marR="0" lvl="0" indent="-228600" algn="l" rtl="0">
              <a:lnSpc>
                <a:spcPct val="90000"/>
              </a:lnSpc>
              <a:spcBef>
                <a:spcPts val="1000"/>
              </a:spcBef>
              <a:spcAft>
                <a:spcPts val="0"/>
              </a:spcAft>
              <a:buClr>
                <a:srgbClr val="000000"/>
              </a:buClr>
              <a:buSzPts val="2400"/>
              <a:buFont typeface="Arial"/>
              <a:buChar char="•"/>
            </a:pPr>
            <a:r>
              <a:rPr lang="en-US" sz="2400" dirty="0">
                <a:solidFill>
                  <a:srgbClr val="000000"/>
                </a:solidFill>
                <a:latin typeface="Arial"/>
                <a:ea typeface="Arial"/>
                <a:cs typeface="Arial"/>
                <a:sym typeface="Arial"/>
              </a:rPr>
              <a:t>Different local Holidays ?</a:t>
            </a:r>
            <a:endParaRPr dirty="0"/>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302" name="Google Shape;302;p17"/>
          <p:cNvSpPr txBox="1"/>
          <p:nvPr/>
        </p:nvSpPr>
        <p:spPr>
          <a:xfrm>
            <a:off x="2250874" y="587927"/>
            <a:ext cx="3604917"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Project Assumptions</a:t>
            </a:r>
            <a:endParaRPr dirty="0">
              <a:sym typeface="Calibri"/>
            </a:endParaRPr>
          </a:p>
        </p:txBody>
      </p:sp>
      <p:sp>
        <p:nvSpPr>
          <p:cNvPr id="304" name="Google Shape;304;p17"/>
          <p:cNvSpPr txBox="1"/>
          <p:nvPr/>
        </p:nvSpPr>
        <p:spPr>
          <a:xfrm>
            <a:off x="877329" y="2069070"/>
            <a:ext cx="9956925" cy="2845286"/>
          </a:xfrm>
          <a:prstGeom prst="rect">
            <a:avLst/>
          </a:prstGeom>
          <a:noFill/>
          <a:ln>
            <a:noFill/>
          </a:ln>
        </p:spPr>
        <p:txBody>
          <a:bodyPr spcFirstLastPara="1" wrap="square" lIns="76200" tIns="38100" rIns="76200" bIns="38100" anchor="t" anchorCtr="0">
            <a:normAutofit/>
          </a:bodyPr>
          <a:lstStyle/>
          <a:p>
            <a:pPr marL="404813" marR="0" lvl="0" indent="-404813" algn="l" rtl="0">
              <a:lnSpc>
                <a:spcPct val="90000"/>
              </a:lnSpc>
              <a:spcBef>
                <a:spcPts val="0"/>
              </a:spcBef>
              <a:spcAft>
                <a:spcPts val="0"/>
              </a:spcAft>
              <a:buClr>
                <a:srgbClr val="000000"/>
              </a:buClr>
              <a:buSzPts val="2400"/>
              <a:buFont typeface="Arial"/>
              <a:buNone/>
            </a:pPr>
            <a:r>
              <a:rPr lang="en-US" sz="2400" dirty="0">
                <a:solidFill>
                  <a:srgbClr val="000000"/>
                </a:solidFill>
                <a:latin typeface="Arial"/>
                <a:ea typeface="Arial"/>
                <a:cs typeface="Arial"/>
                <a:sym typeface="Arial"/>
              </a:rPr>
              <a:t>Project assumptions are identified at the beginning of the project. Throughout the project life cycle, they will be refined and reanalyzed.</a:t>
            </a:r>
            <a:endParaRPr dirty="0"/>
          </a:p>
          <a:p>
            <a:pPr marL="404813" marR="0" lvl="0" indent="-404813"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 </a:t>
            </a:r>
            <a:endParaRPr dirty="0"/>
          </a:p>
          <a:p>
            <a:pPr marL="404813" marR="0" lvl="0" indent="-404813"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An assumption is what you believe to be true. These are anticipated events or circumstances that are expected during your project’s life cycle. You make assumptions based on your experience or the information available on hand.</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14" name="Google Shape;314;p18"/>
          <p:cNvSpPr txBox="1"/>
          <p:nvPr/>
        </p:nvSpPr>
        <p:spPr>
          <a:xfrm>
            <a:off x="2318211" y="587907"/>
            <a:ext cx="3023905"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Project Constraints </a:t>
            </a:r>
            <a:endParaRPr dirty="0">
              <a:sym typeface="Calibri"/>
            </a:endParaRPr>
          </a:p>
        </p:txBody>
      </p:sp>
      <p:sp>
        <p:nvSpPr>
          <p:cNvPr id="316" name="Google Shape;316;p18"/>
          <p:cNvSpPr txBox="1"/>
          <p:nvPr/>
        </p:nvSpPr>
        <p:spPr>
          <a:xfrm>
            <a:off x="905038" y="2014403"/>
            <a:ext cx="9956925" cy="3740170"/>
          </a:xfrm>
          <a:prstGeom prst="rect">
            <a:avLst/>
          </a:prstGeom>
          <a:noFill/>
          <a:ln>
            <a:noFill/>
          </a:ln>
        </p:spPr>
        <p:txBody>
          <a:bodyPr spcFirstLastPara="1" wrap="square" lIns="76200" tIns="38100" rIns="76200" bIns="38100" anchor="t" anchorCtr="0">
            <a:normAutofit lnSpcReduction="10000"/>
          </a:bodyPr>
          <a:lstStyle/>
          <a:p>
            <a:pPr marL="404813" marR="0" lvl="0" indent="-404813" algn="l" rtl="0">
              <a:lnSpc>
                <a:spcPct val="9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Project Constraints are identified at the beginning of the project. Throughout the project life cycle, they will be refined and reanalyzed.</a:t>
            </a:r>
            <a:endParaRPr dirty="0"/>
          </a:p>
          <a:p>
            <a:pPr marL="404813" marR="0" lvl="0" indent="-404813" algn="l" rtl="0">
              <a:lnSpc>
                <a:spcPct val="90000"/>
              </a:lnSpc>
              <a:spcBef>
                <a:spcPts val="100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 </a:t>
            </a:r>
            <a:endParaRPr dirty="0"/>
          </a:p>
          <a:p>
            <a:pPr marL="404813" marR="0" lvl="0" indent="-404813"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These constraints are defined at the beginning of your project, and you must work within their boundaries.</a:t>
            </a:r>
            <a:endParaRPr dirty="0"/>
          </a:p>
          <a:p>
            <a:pPr marL="404813" marR="0" lvl="0" indent="-404813" algn="l" rtl="0">
              <a:lnSpc>
                <a:spcPct val="90000"/>
              </a:lnSpc>
              <a:spcBef>
                <a:spcPts val="10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a:p>
            <a:pPr marL="404813" marR="0" lvl="0" indent="-404813"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A constraint can be of two types:</a:t>
            </a:r>
            <a:endParaRPr dirty="0"/>
          </a:p>
          <a:p>
            <a:pPr marL="404813" marR="0" lvl="0" indent="-404813" algn="l" rtl="0">
              <a:lnSpc>
                <a:spcPct val="90000"/>
              </a:lnSpc>
              <a:spcBef>
                <a:spcPts val="1000"/>
              </a:spcBef>
              <a:spcAft>
                <a:spcPts val="0"/>
              </a:spcAft>
              <a:buClr>
                <a:srgbClr val="FF0000"/>
              </a:buClr>
              <a:buSzPts val="2400"/>
              <a:buFont typeface="Arial"/>
              <a:buNone/>
            </a:pPr>
            <a:r>
              <a:rPr lang="en-US" sz="2400" dirty="0" err="1">
                <a:solidFill>
                  <a:srgbClr val="FF0000"/>
                </a:solidFill>
                <a:latin typeface="Arial"/>
                <a:ea typeface="Arial"/>
                <a:cs typeface="Arial"/>
                <a:sym typeface="Arial"/>
              </a:rPr>
              <a:t>usiness</a:t>
            </a:r>
            <a:r>
              <a:rPr lang="en-US" sz="2400" dirty="0">
                <a:solidFill>
                  <a:srgbClr val="FF0000"/>
                </a:solidFill>
                <a:latin typeface="Arial"/>
                <a:ea typeface="Arial"/>
                <a:cs typeface="Arial"/>
                <a:sym typeface="Arial"/>
              </a:rPr>
              <a:t> Constraints</a:t>
            </a:r>
            <a:endParaRPr dirty="0"/>
          </a:p>
          <a:p>
            <a:pPr marL="404813" marR="0" lvl="0" indent="-404813" algn="l" rtl="0">
              <a:lnSpc>
                <a:spcPct val="90000"/>
              </a:lnSpc>
              <a:spcBef>
                <a:spcPts val="1000"/>
              </a:spcBef>
              <a:spcAft>
                <a:spcPts val="0"/>
              </a:spcAft>
              <a:buClr>
                <a:srgbClr val="FF0000"/>
              </a:buClr>
              <a:buSzPts val="2400"/>
              <a:buFont typeface="Arial"/>
              <a:buNone/>
            </a:pPr>
            <a:r>
              <a:rPr lang="en-US" sz="2400" dirty="0">
                <a:solidFill>
                  <a:srgbClr val="FF0000"/>
                </a:solidFill>
                <a:latin typeface="Arial"/>
                <a:ea typeface="Arial"/>
                <a:cs typeface="Arial"/>
                <a:sym typeface="Arial"/>
              </a:rPr>
              <a:t>Technical Constraints</a:t>
            </a:r>
            <a:endParaRPr sz="2400" b="0" i="0" u="none" strike="noStrike" cap="none" dirty="0">
              <a:solidFill>
                <a:srgbClr val="FF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Critical Path method</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Terminology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the duration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of</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Develop the Schedule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The common Scheduling Failures</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82341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40" name="Google Shape;340;p20"/>
          <p:cNvSpPr txBox="1"/>
          <p:nvPr/>
        </p:nvSpPr>
        <p:spPr>
          <a:xfrm>
            <a:off x="2157616" y="579603"/>
            <a:ext cx="3741395"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a:sym typeface="Calibri"/>
              </a:rPr>
              <a:t>Scheduling Consists of</a:t>
            </a:r>
            <a:endParaRPr/>
          </a:p>
        </p:txBody>
      </p:sp>
      <p:sp>
        <p:nvSpPr>
          <p:cNvPr id="342" name="Google Shape;342;p20"/>
          <p:cNvSpPr/>
          <p:nvPr/>
        </p:nvSpPr>
        <p:spPr>
          <a:xfrm>
            <a:off x="951720" y="1908776"/>
            <a:ext cx="5398174" cy="3234475"/>
          </a:xfrm>
          <a:prstGeom prst="rect">
            <a:avLst/>
          </a:prstGeom>
          <a:noFill/>
          <a:ln>
            <a:noFill/>
          </a:ln>
          <a:effectLst>
            <a:outerShdw blurRad="149987" dist="250190" dir="8460000" algn="ctr">
              <a:srgbClr val="000000">
                <a:alpha val="27843"/>
              </a:srgbClr>
            </a:outerShdw>
          </a:effectLst>
        </p:spPr>
        <p:txBody>
          <a:bodyPr spcFirstLastPara="1" wrap="square" lIns="90475" tIns="44450" rIns="90475" bIns="44450" anchor="t" anchorCtr="0">
            <a:spAutoFit/>
          </a:bodyPr>
          <a:lstStyle/>
          <a:p>
            <a:pPr marL="0" marR="0" lvl="0" indent="-114300" algn="l" rtl="0">
              <a:lnSpc>
                <a:spcPct val="150000"/>
              </a:lnSpc>
              <a:spcBef>
                <a:spcPts val="0"/>
              </a:spcBef>
              <a:spcAft>
                <a:spcPts val="0"/>
              </a:spcAft>
              <a:buClr>
                <a:srgbClr val="0563C1"/>
              </a:buClr>
              <a:buSzPts val="1800"/>
              <a:buFont typeface="Noto Sans Symbols"/>
              <a:buChar char="■"/>
            </a:pPr>
            <a:r>
              <a:rPr lang="en-US" sz="2400" b="0" i="0" dirty="0">
                <a:solidFill>
                  <a:srgbClr val="000000"/>
                </a:solidFill>
                <a:latin typeface="Arial"/>
                <a:ea typeface="Arial"/>
                <a:cs typeface="Arial"/>
                <a:sym typeface="Arial"/>
              </a:rPr>
              <a:t> Determining the </a:t>
            </a:r>
            <a:r>
              <a:rPr lang="en-US" sz="2400" b="1" i="0" dirty="0">
                <a:solidFill>
                  <a:srgbClr val="000000"/>
                </a:solidFill>
                <a:latin typeface="Arial"/>
                <a:ea typeface="Arial"/>
                <a:cs typeface="Arial"/>
                <a:sym typeface="Arial"/>
              </a:rPr>
              <a:t>activity duration's</a:t>
            </a:r>
            <a:r>
              <a:rPr lang="en-US" sz="2400" b="0" i="0" dirty="0">
                <a:solidFill>
                  <a:srgbClr val="000000"/>
                </a:solidFill>
                <a:latin typeface="Arial"/>
                <a:ea typeface="Arial"/>
                <a:cs typeface="Arial"/>
                <a:sym typeface="Arial"/>
              </a:rPr>
              <a:t>.</a:t>
            </a:r>
            <a:endParaRPr dirty="0"/>
          </a:p>
          <a:p>
            <a:pPr marL="0" marR="0" lvl="0" indent="-114300" algn="l" rtl="0">
              <a:lnSpc>
                <a:spcPct val="150000"/>
              </a:lnSpc>
              <a:spcBef>
                <a:spcPts val="720"/>
              </a:spcBef>
              <a:spcAft>
                <a:spcPts val="0"/>
              </a:spcAft>
              <a:buClr>
                <a:srgbClr val="0563C1"/>
              </a:buClr>
              <a:buSzPts val="1800"/>
              <a:buFont typeface="Noto Sans Symbols"/>
              <a:buChar char="■"/>
            </a:pPr>
            <a:r>
              <a:rPr lang="en-US" sz="2400" b="0" i="0" dirty="0">
                <a:solidFill>
                  <a:srgbClr val="000000"/>
                </a:solidFill>
                <a:latin typeface="Arial"/>
                <a:ea typeface="Arial"/>
                <a:cs typeface="Arial"/>
                <a:sym typeface="Arial"/>
              </a:rPr>
              <a:t> </a:t>
            </a:r>
            <a:r>
              <a:rPr lang="en-US" sz="2400" b="1" i="0" dirty="0">
                <a:solidFill>
                  <a:srgbClr val="000000"/>
                </a:solidFill>
                <a:latin typeface="Arial"/>
                <a:ea typeface="Arial"/>
                <a:cs typeface="Arial"/>
                <a:sym typeface="Arial"/>
              </a:rPr>
              <a:t>Ties</a:t>
            </a:r>
            <a:r>
              <a:rPr lang="en-US" sz="2400" b="0" i="0" dirty="0">
                <a:solidFill>
                  <a:srgbClr val="000000"/>
                </a:solidFill>
                <a:latin typeface="Arial"/>
                <a:ea typeface="Arial"/>
                <a:cs typeface="Arial"/>
                <a:sym typeface="Arial"/>
              </a:rPr>
              <a:t> individual plans together.</a:t>
            </a:r>
            <a:endParaRPr dirty="0"/>
          </a:p>
          <a:p>
            <a:pPr marL="0" marR="0" lvl="0" indent="-114300" algn="l" rtl="0">
              <a:lnSpc>
                <a:spcPct val="150000"/>
              </a:lnSpc>
              <a:spcBef>
                <a:spcPts val="720"/>
              </a:spcBef>
              <a:spcAft>
                <a:spcPts val="0"/>
              </a:spcAft>
              <a:buClr>
                <a:srgbClr val="0563C1"/>
              </a:buClr>
              <a:buSzPts val="1800"/>
              <a:buFont typeface="Noto Sans Symbols"/>
              <a:buChar char="■"/>
            </a:pPr>
            <a:r>
              <a:rPr lang="en-US" sz="2400" b="0" i="0" dirty="0">
                <a:solidFill>
                  <a:srgbClr val="000000"/>
                </a:solidFill>
                <a:latin typeface="Arial"/>
                <a:ea typeface="Arial"/>
                <a:cs typeface="Arial"/>
                <a:sym typeface="Arial"/>
              </a:rPr>
              <a:t> </a:t>
            </a:r>
            <a:r>
              <a:rPr lang="en-US" sz="2400" b="1" i="0" dirty="0">
                <a:solidFill>
                  <a:srgbClr val="000000"/>
                </a:solidFill>
                <a:latin typeface="Arial"/>
                <a:ea typeface="Arial"/>
                <a:cs typeface="Arial"/>
                <a:sym typeface="Arial"/>
              </a:rPr>
              <a:t>Timing</a:t>
            </a:r>
            <a:r>
              <a:rPr lang="en-US" sz="2400" b="0" i="0" dirty="0">
                <a:solidFill>
                  <a:srgbClr val="000000"/>
                </a:solidFill>
                <a:latin typeface="Arial"/>
                <a:ea typeface="Arial"/>
                <a:cs typeface="Arial"/>
                <a:sym typeface="Arial"/>
              </a:rPr>
              <a:t> of activities. </a:t>
            </a:r>
            <a:endParaRPr dirty="0"/>
          </a:p>
          <a:p>
            <a:pPr marL="0" marR="0" lvl="0" indent="-106679" algn="l" rtl="0">
              <a:lnSpc>
                <a:spcPct val="150000"/>
              </a:lnSpc>
              <a:spcBef>
                <a:spcPts val="720"/>
              </a:spcBef>
              <a:spcAft>
                <a:spcPts val="0"/>
              </a:spcAft>
              <a:buClr>
                <a:srgbClr val="0563C1"/>
              </a:buClr>
              <a:buSzPts val="1680"/>
              <a:buFont typeface="Noto Sans Symbols"/>
              <a:buChar char="■"/>
            </a:pPr>
            <a:r>
              <a:rPr lang="en-US" sz="2400" b="0" i="0" dirty="0">
                <a:solidFill>
                  <a:srgbClr val="000000"/>
                </a:solidFill>
                <a:latin typeface="Arial"/>
                <a:ea typeface="Arial"/>
                <a:cs typeface="Arial"/>
                <a:sym typeface="Arial"/>
              </a:rPr>
              <a:t> Minimizing </a:t>
            </a:r>
            <a:r>
              <a:rPr lang="en-US" sz="2400" b="1" i="0" dirty="0">
                <a:solidFill>
                  <a:srgbClr val="000000"/>
                </a:solidFill>
                <a:latin typeface="Arial"/>
                <a:ea typeface="Arial"/>
                <a:cs typeface="Arial"/>
                <a:sym typeface="Arial"/>
              </a:rPr>
              <a:t>resource conflicts</a:t>
            </a:r>
            <a:r>
              <a:rPr lang="en-US" sz="2400" b="0" i="0" dirty="0">
                <a:solidFill>
                  <a:srgbClr val="000000"/>
                </a:solidFill>
                <a:latin typeface="Arial"/>
                <a:ea typeface="Arial"/>
                <a:cs typeface="Arial"/>
                <a:sym typeface="Arial"/>
              </a:rPr>
              <a:t>.</a:t>
            </a:r>
            <a:endParaRPr dirty="0"/>
          </a:p>
          <a:p>
            <a:pPr marL="0" marR="0" lvl="0" indent="-114300" algn="l" rtl="0">
              <a:lnSpc>
                <a:spcPct val="150000"/>
              </a:lnSpc>
              <a:spcBef>
                <a:spcPts val="720"/>
              </a:spcBef>
              <a:spcAft>
                <a:spcPts val="0"/>
              </a:spcAft>
              <a:buClr>
                <a:srgbClr val="0563C1"/>
              </a:buClr>
              <a:buSzPts val="1800"/>
              <a:buFont typeface="Noto Sans Symbols"/>
              <a:buChar char="■"/>
            </a:pPr>
            <a:r>
              <a:rPr lang="en-US" sz="2400" b="0" i="0" dirty="0">
                <a:solidFill>
                  <a:srgbClr val="000000"/>
                </a:solidFill>
                <a:latin typeface="Arial"/>
                <a:ea typeface="Arial"/>
                <a:cs typeface="Arial"/>
                <a:sym typeface="Arial"/>
              </a:rPr>
              <a:t> Identifying </a:t>
            </a:r>
            <a:r>
              <a:rPr lang="en-US" sz="2400" b="1" i="0" dirty="0">
                <a:solidFill>
                  <a:srgbClr val="000000"/>
                </a:solidFill>
                <a:latin typeface="Arial"/>
                <a:ea typeface="Arial"/>
                <a:cs typeface="Arial"/>
                <a:sym typeface="Arial"/>
              </a:rPr>
              <a:t>critical</a:t>
            </a:r>
            <a:r>
              <a:rPr lang="en-US" sz="2400" b="0" i="0" dirty="0">
                <a:solidFill>
                  <a:srgbClr val="000000"/>
                </a:solidFill>
                <a:latin typeface="Arial"/>
                <a:ea typeface="Arial"/>
                <a:cs typeface="Arial"/>
                <a:sym typeface="Arial"/>
              </a:rPr>
              <a:t> activities.</a:t>
            </a:r>
            <a:endParaRPr dirty="0"/>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52" name="Google Shape;352;p21"/>
          <p:cNvSpPr txBox="1"/>
          <p:nvPr/>
        </p:nvSpPr>
        <p:spPr>
          <a:xfrm>
            <a:off x="2184110" y="587927"/>
            <a:ext cx="3727747"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a:sym typeface="Calibri"/>
              </a:rPr>
              <a:t>Scheduling Consists of</a:t>
            </a:r>
            <a:endParaRPr/>
          </a:p>
        </p:txBody>
      </p:sp>
      <p:sp>
        <p:nvSpPr>
          <p:cNvPr id="354" name="Google Shape;354;p21"/>
          <p:cNvSpPr/>
          <p:nvPr/>
        </p:nvSpPr>
        <p:spPr>
          <a:xfrm>
            <a:off x="1080668" y="1893123"/>
            <a:ext cx="5934633" cy="3234475"/>
          </a:xfrm>
          <a:prstGeom prst="rect">
            <a:avLst/>
          </a:prstGeom>
          <a:noFill/>
          <a:ln>
            <a:noFill/>
          </a:ln>
          <a:effectLst>
            <a:outerShdw blurRad="44450" dist="27940" dir="5400000" algn="ctr">
              <a:srgbClr val="000000">
                <a:alpha val="31764"/>
              </a:srgbClr>
            </a:outerShdw>
          </a:effectLst>
        </p:spPr>
        <p:txBody>
          <a:bodyPr spcFirstLastPara="1" wrap="square" lIns="90475" tIns="44450" rIns="90475" bIns="44450" anchor="t" anchorCtr="0">
            <a:spAutoFit/>
          </a:bodyPr>
          <a:lstStyle/>
          <a:p>
            <a:pPr marL="0" marR="0" lvl="0" indent="-106679" algn="l" rtl="0">
              <a:lnSpc>
                <a:spcPct val="150000"/>
              </a:lnSpc>
              <a:spcBef>
                <a:spcPts val="0"/>
              </a:spcBef>
              <a:spcAft>
                <a:spcPts val="0"/>
              </a:spcAft>
              <a:buClr>
                <a:srgbClr val="0563C1"/>
              </a:buClr>
              <a:buSzPts val="1680"/>
              <a:buFont typeface="Noto Sans Symbols"/>
              <a:buChar char="■"/>
            </a:pPr>
            <a:r>
              <a:rPr lang="en-US" sz="2400" b="0" i="0">
                <a:solidFill>
                  <a:srgbClr val="000000"/>
                </a:solidFill>
                <a:latin typeface="Arial"/>
                <a:ea typeface="Arial"/>
                <a:cs typeface="Arial"/>
                <a:sym typeface="Arial"/>
              </a:rPr>
              <a:t>  Establishing  the </a:t>
            </a:r>
            <a:r>
              <a:rPr lang="en-US" sz="2400" b="1" i="0">
                <a:solidFill>
                  <a:srgbClr val="000000"/>
                </a:solidFill>
                <a:latin typeface="Arial"/>
                <a:ea typeface="Arial"/>
                <a:cs typeface="Arial"/>
                <a:sym typeface="Arial"/>
              </a:rPr>
              <a:t>baseline</a:t>
            </a:r>
            <a:r>
              <a:rPr lang="en-US" sz="2400" b="0" i="0">
                <a:solidFill>
                  <a:srgbClr val="000000"/>
                </a:solidFill>
                <a:latin typeface="Arial"/>
                <a:ea typeface="Arial"/>
                <a:cs typeface="Arial"/>
                <a:sym typeface="Arial"/>
              </a:rPr>
              <a:t>.</a:t>
            </a:r>
            <a:endParaRPr/>
          </a:p>
          <a:p>
            <a:pPr marL="0" marR="0" lvl="0" indent="-114300" algn="l" rtl="0">
              <a:lnSpc>
                <a:spcPct val="150000"/>
              </a:lnSpc>
              <a:spcBef>
                <a:spcPts val="720"/>
              </a:spcBef>
              <a:spcAft>
                <a:spcPts val="0"/>
              </a:spcAft>
              <a:buClr>
                <a:srgbClr val="0563C1"/>
              </a:buClr>
              <a:buSzPts val="1800"/>
              <a:buFont typeface="Noto Sans Symbols"/>
              <a:buChar char="■"/>
            </a:pPr>
            <a:r>
              <a:rPr lang="en-US" sz="2400" b="0" i="0">
                <a:solidFill>
                  <a:srgbClr val="000000"/>
                </a:solidFill>
                <a:latin typeface="Arial"/>
                <a:ea typeface="Arial"/>
                <a:cs typeface="Arial"/>
                <a:sym typeface="Arial"/>
              </a:rPr>
              <a:t>  Providing a </a:t>
            </a:r>
            <a:r>
              <a:rPr lang="en-US" sz="2400" b="1" i="0">
                <a:solidFill>
                  <a:srgbClr val="000000"/>
                </a:solidFill>
                <a:latin typeface="Arial"/>
                <a:ea typeface="Arial"/>
                <a:cs typeface="Arial"/>
                <a:sym typeface="Arial"/>
              </a:rPr>
              <a:t>tool</a:t>
            </a:r>
            <a:r>
              <a:rPr lang="en-US" sz="2400" b="0" i="0">
                <a:solidFill>
                  <a:srgbClr val="000000"/>
                </a:solidFill>
                <a:latin typeface="Arial"/>
                <a:ea typeface="Arial"/>
                <a:cs typeface="Arial"/>
                <a:sym typeface="Arial"/>
              </a:rPr>
              <a:t> for project </a:t>
            </a:r>
            <a:r>
              <a:rPr lang="en-US" sz="2400" b="1" i="0">
                <a:solidFill>
                  <a:srgbClr val="000000"/>
                </a:solidFill>
                <a:latin typeface="Arial"/>
                <a:ea typeface="Arial"/>
                <a:cs typeface="Arial"/>
                <a:sym typeface="Arial"/>
              </a:rPr>
              <a:t>evaluation</a:t>
            </a:r>
            <a:r>
              <a:rPr lang="en-US" sz="2400" b="0" i="0">
                <a:solidFill>
                  <a:srgbClr val="000000"/>
                </a:solidFill>
                <a:latin typeface="Arial"/>
                <a:ea typeface="Arial"/>
                <a:cs typeface="Arial"/>
                <a:sym typeface="Arial"/>
              </a:rPr>
              <a:t>. </a:t>
            </a:r>
            <a:endParaRPr/>
          </a:p>
          <a:p>
            <a:pPr marL="0" marR="0" lvl="0" indent="-106679" algn="l" rtl="0">
              <a:lnSpc>
                <a:spcPct val="150000"/>
              </a:lnSpc>
              <a:spcBef>
                <a:spcPts val="720"/>
              </a:spcBef>
              <a:spcAft>
                <a:spcPts val="0"/>
              </a:spcAft>
              <a:buClr>
                <a:srgbClr val="0563C1"/>
              </a:buClr>
              <a:buSzPts val="1680"/>
              <a:buFont typeface="Noto Sans Symbols"/>
              <a:buChar char="■"/>
            </a:pPr>
            <a:r>
              <a:rPr lang="en-US" sz="2400" b="0" i="0">
                <a:solidFill>
                  <a:srgbClr val="000000"/>
                </a:solidFill>
                <a:latin typeface="Arial"/>
                <a:ea typeface="Arial"/>
                <a:cs typeface="Arial"/>
                <a:sym typeface="Arial"/>
              </a:rPr>
              <a:t>  Provides outputs for </a:t>
            </a:r>
            <a:r>
              <a:rPr lang="en-US" sz="2400" b="1" i="0">
                <a:solidFill>
                  <a:srgbClr val="000000"/>
                </a:solidFill>
                <a:latin typeface="Arial"/>
                <a:ea typeface="Arial"/>
                <a:cs typeface="Arial"/>
                <a:sym typeface="Arial"/>
              </a:rPr>
              <a:t>analysis</a:t>
            </a:r>
            <a:r>
              <a:rPr lang="en-US" sz="2400" b="0" i="0">
                <a:solidFill>
                  <a:srgbClr val="000000"/>
                </a:solidFill>
                <a:latin typeface="Arial"/>
                <a:ea typeface="Arial"/>
                <a:cs typeface="Arial"/>
                <a:sym typeface="Arial"/>
              </a:rPr>
              <a:t>.</a:t>
            </a:r>
            <a:endParaRPr/>
          </a:p>
          <a:p>
            <a:pPr marL="0" marR="0" lvl="0" indent="-106679" algn="l" rtl="0">
              <a:lnSpc>
                <a:spcPct val="150000"/>
              </a:lnSpc>
              <a:spcBef>
                <a:spcPts val="720"/>
              </a:spcBef>
              <a:spcAft>
                <a:spcPts val="0"/>
              </a:spcAft>
              <a:buClr>
                <a:srgbClr val="0563C1"/>
              </a:buClr>
              <a:buSzPts val="1680"/>
              <a:buFont typeface="Noto Sans Symbols"/>
              <a:buChar char="■"/>
            </a:pPr>
            <a:r>
              <a:rPr lang="en-US" sz="2400" b="0" i="0">
                <a:solidFill>
                  <a:srgbClr val="000000"/>
                </a:solidFill>
                <a:latin typeface="Arial"/>
                <a:ea typeface="Arial"/>
                <a:cs typeface="Arial"/>
                <a:sym typeface="Arial"/>
              </a:rPr>
              <a:t>  </a:t>
            </a:r>
            <a:r>
              <a:rPr lang="en-US" sz="2400" b="1" i="0">
                <a:solidFill>
                  <a:srgbClr val="000000"/>
                </a:solidFill>
                <a:latin typeface="Arial"/>
                <a:ea typeface="Arial"/>
                <a:cs typeface="Arial"/>
                <a:sym typeface="Arial"/>
              </a:rPr>
              <a:t>Monitoring</a:t>
            </a:r>
            <a:r>
              <a:rPr lang="en-US" sz="2400" b="0" i="0">
                <a:solidFill>
                  <a:srgbClr val="000000"/>
                </a:solidFill>
                <a:latin typeface="Arial"/>
                <a:ea typeface="Arial"/>
                <a:cs typeface="Arial"/>
                <a:sym typeface="Arial"/>
              </a:rPr>
              <a:t> and analyzing progress.</a:t>
            </a:r>
            <a:endParaRPr/>
          </a:p>
          <a:p>
            <a:pPr marL="0" marR="0" lvl="0" indent="-106679" algn="l" rtl="0">
              <a:lnSpc>
                <a:spcPct val="150000"/>
              </a:lnSpc>
              <a:spcBef>
                <a:spcPts val="720"/>
              </a:spcBef>
              <a:spcAft>
                <a:spcPts val="0"/>
              </a:spcAft>
              <a:buClr>
                <a:srgbClr val="0563C1"/>
              </a:buClr>
              <a:buSzPts val="1680"/>
              <a:buFont typeface="Noto Sans Symbols"/>
              <a:buChar char="■"/>
            </a:pPr>
            <a:r>
              <a:rPr lang="en-US" sz="2400" b="0" i="0">
                <a:solidFill>
                  <a:srgbClr val="000000"/>
                </a:solidFill>
                <a:latin typeface="Arial"/>
                <a:ea typeface="Arial"/>
                <a:cs typeface="Arial"/>
                <a:sym typeface="Arial"/>
              </a:rPr>
              <a:t>  Assists in developing </a:t>
            </a:r>
            <a:r>
              <a:rPr lang="en-US" sz="2400" b="1" i="0">
                <a:solidFill>
                  <a:srgbClr val="000000"/>
                </a:solidFill>
                <a:latin typeface="Arial"/>
                <a:ea typeface="Arial"/>
                <a:cs typeface="Arial"/>
                <a:sym typeface="Arial"/>
              </a:rPr>
              <a:t>work-arounds</a:t>
            </a:r>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4" name="Google Shape;364;p22"/>
          <p:cNvSpPr txBox="1"/>
          <p:nvPr/>
        </p:nvSpPr>
        <p:spPr>
          <a:xfrm>
            <a:off x="2224855" y="593038"/>
            <a:ext cx="3809634"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Information Gathering</a:t>
            </a:r>
            <a:endParaRPr dirty="0"/>
          </a:p>
        </p:txBody>
      </p:sp>
      <p:sp>
        <p:nvSpPr>
          <p:cNvPr id="366" name="Google Shape;366;p22"/>
          <p:cNvSpPr txBox="1"/>
          <p:nvPr/>
        </p:nvSpPr>
        <p:spPr>
          <a:xfrm>
            <a:off x="781768" y="1658282"/>
            <a:ext cx="10505443" cy="4495800"/>
          </a:xfrm>
          <a:prstGeom prst="rect">
            <a:avLst/>
          </a:prstGeom>
          <a:noFill/>
          <a:ln>
            <a:noFill/>
          </a:ln>
        </p:spPr>
        <p:txBody>
          <a:bodyPr spcFirstLastPara="1" wrap="square" lIns="76200" tIns="38100" rIns="76200" bIns="38100" anchor="t" anchorCtr="0">
            <a:normAutofit/>
          </a:bodyPr>
          <a:lstStyle/>
          <a:p>
            <a:pPr marL="230188" marR="0" lvl="0" indent="-230188" algn="ctr" rtl="0">
              <a:lnSpc>
                <a:spcPct val="95000"/>
              </a:lnSpc>
              <a:spcBef>
                <a:spcPts val="0"/>
              </a:spcBef>
              <a:spcAft>
                <a:spcPts val="0"/>
              </a:spcAft>
              <a:buClr>
                <a:schemeClr val="dk1"/>
              </a:buClr>
              <a:buSzPts val="2400"/>
              <a:buFont typeface="Arial"/>
              <a:buNone/>
            </a:pPr>
            <a:endParaRPr sz="2400" dirty="0">
              <a:solidFill>
                <a:srgbClr val="ED7D31"/>
              </a:solidFill>
              <a:latin typeface="Arial"/>
              <a:ea typeface="Arial"/>
              <a:cs typeface="Arial"/>
              <a:sym typeface="Arial"/>
            </a:endParaRPr>
          </a:p>
          <a:p>
            <a:pPr marL="688975" marR="0" lvl="1" indent="-344488" algn="l" rtl="0">
              <a:lnSpc>
                <a:spcPct val="95000"/>
              </a:lnSpc>
              <a:spcBef>
                <a:spcPts val="5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Information outlining the project is available in many forms and from many sources</a:t>
            </a:r>
            <a:endParaRPr dirty="0"/>
          </a:p>
          <a:p>
            <a:pPr marL="688975" marR="0" lvl="1" indent="-192087" algn="l" rtl="0">
              <a:lnSpc>
                <a:spcPct val="95000"/>
              </a:lnSpc>
              <a:spcBef>
                <a:spcPts val="5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688975" marR="0" lvl="1" indent="-344488" algn="l" rtl="0">
              <a:lnSpc>
                <a:spcPct val="95000"/>
              </a:lnSpc>
              <a:spcBef>
                <a:spcPts val="5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From the project scope description look for similar projects</a:t>
            </a:r>
            <a:endParaRPr dirty="0"/>
          </a:p>
          <a:p>
            <a:pPr marL="688975" marR="0" lvl="1" indent="-192087" algn="l" rtl="0">
              <a:lnSpc>
                <a:spcPct val="95000"/>
              </a:lnSpc>
              <a:spcBef>
                <a:spcPts val="5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688975" marR="0" lvl="1" indent="-344488" algn="l" rtl="0">
              <a:lnSpc>
                <a:spcPct val="95000"/>
              </a:lnSpc>
              <a:spcBef>
                <a:spcPts val="5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The Client - gather as much information about this Project and other similar Projects in which they have been involved.</a:t>
            </a:r>
            <a:endParaRPr dirty="0"/>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6" name="Google Shape;376;p23"/>
          <p:cNvSpPr txBox="1"/>
          <p:nvPr/>
        </p:nvSpPr>
        <p:spPr>
          <a:xfrm>
            <a:off x="2118902" y="598031"/>
            <a:ext cx="3836929"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Information Gathering</a:t>
            </a:r>
            <a:endParaRPr dirty="0"/>
          </a:p>
        </p:txBody>
      </p:sp>
      <p:sp>
        <p:nvSpPr>
          <p:cNvPr id="378" name="Google Shape;378;p23"/>
          <p:cNvSpPr txBox="1"/>
          <p:nvPr/>
        </p:nvSpPr>
        <p:spPr>
          <a:xfrm>
            <a:off x="938988" y="2037450"/>
            <a:ext cx="10033687" cy="3508764"/>
          </a:xfrm>
          <a:prstGeom prst="rect">
            <a:avLst/>
          </a:prstGeom>
          <a:noFill/>
          <a:ln>
            <a:noFill/>
          </a:ln>
        </p:spPr>
        <p:txBody>
          <a:bodyPr spcFirstLastPara="1" wrap="square" lIns="76200" tIns="38100" rIns="76200" bIns="38100" anchor="t" anchorCtr="0">
            <a:noAutofit/>
          </a:bodyPr>
          <a:lstStyle/>
          <a:p>
            <a:pPr marL="228600" marR="0" lvl="0" indent="-228600" algn="l" rtl="0">
              <a:lnSpc>
                <a:spcPct val="90000"/>
              </a:lnSpc>
              <a:spcBef>
                <a:spcPts val="0"/>
              </a:spcBef>
              <a:spcAft>
                <a:spcPts val="0"/>
              </a:spcAft>
              <a:buClr>
                <a:srgbClr val="C00000"/>
              </a:buClr>
              <a:buSzPts val="2400"/>
              <a:buFont typeface="Noto Sans Symbols"/>
              <a:buNone/>
            </a:pPr>
            <a:r>
              <a:rPr lang="en-US" sz="2400" b="1">
                <a:solidFill>
                  <a:srgbClr val="C00000"/>
                </a:solidFill>
                <a:latin typeface="Arial"/>
                <a:ea typeface="Arial"/>
                <a:cs typeface="Arial"/>
                <a:sym typeface="Arial"/>
              </a:rPr>
              <a:t>Asking about these simple questions</a:t>
            </a:r>
            <a:endParaRPr/>
          </a:p>
          <a:p>
            <a:pPr marL="228600" marR="0" lvl="0" indent="-228600" algn="l" rtl="0">
              <a:lnSpc>
                <a:spcPct val="90000"/>
              </a:lnSpc>
              <a:spcBef>
                <a:spcPts val="1000"/>
              </a:spcBef>
              <a:spcAft>
                <a:spcPts val="0"/>
              </a:spcAft>
              <a:buClr>
                <a:schemeClr val="dk1"/>
              </a:buClr>
              <a:buSzPts val="2400"/>
              <a:buFont typeface="Noto Sans Symbols"/>
              <a:buNone/>
            </a:pPr>
            <a:endParaRPr sz="2400">
              <a:solidFill>
                <a:srgbClr val="DF0126"/>
              </a:solidFill>
              <a:latin typeface="Arial"/>
              <a:ea typeface="Arial"/>
              <a:cs typeface="Arial"/>
              <a:sym typeface="Arial"/>
            </a:endParaRPr>
          </a:p>
          <a:p>
            <a:pPr marL="228600" marR="0" lvl="0" indent="-228600" algn="l" rtl="0">
              <a:lnSpc>
                <a:spcPct val="9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What</a:t>
            </a:r>
            <a:r>
              <a:rPr lang="en-US" sz="2400">
                <a:solidFill>
                  <a:srgbClr val="000000"/>
                </a:solidFill>
                <a:latin typeface="Arial"/>
                <a:ea typeface="Arial"/>
                <a:cs typeface="Arial"/>
                <a:sym typeface="Arial"/>
              </a:rPr>
              <a:t> are you </a:t>
            </a:r>
            <a:r>
              <a:rPr lang="en-US" sz="2400" b="1">
                <a:solidFill>
                  <a:srgbClr val="000000"/>
                </a:solidFill>
                <a:latin typeface="Arial"/>
                <a:ea typeface="Arial"/>
                <a:cs typeface="Arial"/>
                <a:sym typeface="Arial"/>
              </a:rPr>
              <a:t>going to do</a:t>
            </a:r>
            <a:r>
              <a:rPr lang="en-US" sz="2400">
                <a:solidFill>
                  <a:srgbClr val="000000"/>
                </a:solidFill>
                <a:latin typeface="Arial"/>
                <a:ea typeface="Arial"/>
                <a:cs typeface="Arial"/>
                <a:sym typeface="Arial"/>
              </a:rPr>
              <a:t>?</a:t>
            </a:r>
            <a:endParaRPr/>
          </a:p>
          <a:p>
            <a:pPr marL="228600" marR="0" lvl="0" indent="-228600" algn="l" rtl="0">
              <a:lnSpc>
                <a:spcPct val="9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How long </a:t>
            </a:r>
            <a:r>
              <a:rPr lang="en-US" sz="2400">
                <a:solidFill>
                  <a:srgbClr val="000000"/>
                </a:solidFill>
                <a:latin typeface="Arial"/>
                <a:ea typeface="Arial"/>
                <a:cs typeface="Arial"/>
                <a:sym typeface="Arial"/>
              </a:rPr>
              <a:t>is it </a:t>
            </a:r>
            <a:r>
              <a:rPr lang="en-US" sz="2400" b="1">
                <a:solidFill>
                  <a:srgbClr val="000000"/>
                </a:solidFill>
                <a:latin typeface="Arial"/>
                <a:ea typeface="Arial"/>
                <a:cs typeface="Arial"/>
                <a:sym typeface="Arial"/>
              </a:rPr>
              <a:t>going to take?</a:t>
            </a:r>
            <a:endParaRPr/>
          </a:p>
          <a:p>
            <a:pPr marL="228600" marR="0" lvl="0" indent="-228600" algn="l" rtl="0">
              <a:lnSpc>
                <a:spcPct val="9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What </a:t>
            </a:r>
            <a:r>
              <a:rPr lang="en-US" sz="2400">
                <a:solidFill>
                  <a:srgbClr val="000000"/>
                </a:solidFill>
                <a:latin typeface="Arial"/>
                <a:ea typeface="Arial"/>
                <a:cs typeface="Arial"/>
                <a:sym typeface="Arial"/>
              </a:rPr>
              <a:t>do you need </a:t>
            </a:r>
            <a:r>
              <a:rPr lang="en-US" sz="2400" b="1">
                <a:solidFill>
                  <a:srgbClr val="000000"/>
                </a:solidFill>
                <a:latin typeface="Arial"/>
                <a:ea typeface="Arial"/>
                <a:cs typeface="Arial"/>
                <a:sym typeface="Arial"/>
              </a:rPr>
              <a:t>to start </a:t>
            </a:r>
            <a:r>
              <a:rPr lang="en-US" sz="2400">
                <a:solidFill>
                  <a:srgbClr val="000000"/>
                </a:solidFill>
                <a:latin typeface="Arial"/>
                <a:ea typeface="Arial"/>
                <a:cs typeface="Arial"/>
                <a:sym typeface="Arial"/>
              </a:rPr>
              <a:t>the activity?</a:t>
            </a:r>
            <a:endParaRPr/>
          </a:p>
          <a:p>
            <a:pPr marL="228600" marR="0" lvl="0" indent="-228600" algn="l" rtl="0">
              <a:lnSpc>
                <a:spcPct val="9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What</a:t>
            </a:r>
            <a:r>
              <a:rPr lang="en-US" sz="2400">
                <a:solidFill>
                  <a:srgbClr val="000000"/>
                </a:solidFill>
                <a:latin typeface="Arial"/>
                <a:ea typeface="Arial"/>
                <a:cs typeface="Arial"/>
                <a:sym typeface="Arial"/>
              </a:rPr>
              <a:t> do you need </a:t>
            </a:r>
            <a:r>
              <a:rPr lang="en-US" sz="2400" b="1">
                <a:solidFill>
                  <a:srgbClr val="000000"/>
                </a:solidFill>
                <a:latin typeface="Arial"/>
                <a:ea typeface="Arial"/>
                <a:cs typeface="Arial"/>
                <a:sym typeface="Arial"/>
              </a:rPr>
              <a:t>to finish </a:t>
            </a:r>
            <a:r>
              <a:rPr lang="en-US" sz="2400">
                <a:solidFill>
                  <a:srgbClr val="000000"/>
                </a:solidFill>
                <a:latin typeface="Arial"/>
                <a:ea typeface="Arial"/>
                <a:cs typeface="Arial"/>
                <a:sym typeface="Arial"/>
              </a:rPr>
              <a:t>the activity?</a:t>
            </a:r>
            <a:endParaRPr sz="240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Critical Path method</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Terminology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the duration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Consists of</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The common Scheduling Failures</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25079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402" name="Google Shape;402;p25"/>
          <p:cNvSpPr txBox="1"/>
          <p:nvPr/>
        </p:nvSpPr>
        <p:spPr>
          <a:xfrm>
            <a:off x="2085692" y="587907"/>
            <a:ext cx="3420295"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Develop the Schedule</a:t>
            </a:r>
            <a:endParaRPr dirty="0">
              <a:sym typeface="Calibri"/>
            </a:endParaRPr>
          </a:p>
        </p:txBody>
      </p:sp>
      <p:sp>
        <p:nvSpPr>
          <p:cNvPr id="404" name="Google Shape;404;p25"/>
          <p:cNvSpPr txBox="1"/>
          <p:nvPr/>
        </p:nvSpPr>
        <p:spPr>
          <a:xfrm>
            <a:off x="841519" y="2180902"/>
            <a:ext cx="6724276" cy="3419472"/>
          </a:xfrm>
          <a:prstGeom prst="rect">
            <a:avLst/>
          </a:prstGeom>
          <a:noFill/>
          <a:ln>
            <a:noFill/>
          </a:ln>
        </p:spPr>
        <p:txBody>
          <a:bodyPr spcFirstLastPara="1" wrap="square" lIns="91425" tIns="45700" rIns="91425" bIns="45700" anchor="t" anchorCtr="0">
            <a:noAutofit/>
          </a:bodyPr>
          <a:lstStyle/>
          <a:p>
            <a:pPr marL="852488" marR="0" lvl="1" indent="-395288" algn="l" rtl="0">
              <a:lnSpc>
                <a:spcPct val="100000"/>
              </a:lnSpc>
              <a:spcBef>
                <a:spcPts val="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Integrate</a:t>
            </a:r>
            <a:r>
              <a:rPr lang="en-US" sz="2400" b="0" i="0" u="none" strike="noStrike" cap="none" dirty="0">
                <a:solidFill>
                  <a:srgbClr val="000000"/>
                </a:solidFill>
                <a:latin typeface="Arial"/>
                <a:ea typeface="Arial"/>
                <a:cs typeface="Arial"/>
                <a:sym typeface="Arial"/>
              </a:rPr>
              <a:t> individual plans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Identify </a:t>
            </a:r>
            <a:r>
              <a:rPr lang="en-US" sz="2400" b="1" i="0" u="none" strike="noStrike" cap="none" dirty="0">
                <a:solidFill>
                  <a:srgbClr val="000000"/>
                </a:solidFill>
                <a:latin typeface="Arial"/>
                <a:ea typeface="Arial"/>
                <a:cs typeface="Arial"/>
                <a:sym typeface="Arial"/>
              </a:rPr>
              <a:t>activities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Determine activity </a:t>
            </a:r>
            <a:r>
              <a:rPr lang="en-US" sz="2400" b="1" i="0" u="none" strike="noStrike" cap="none" dirty="0">
                <a:solidFill>
                  <a:srgbClr val="000000"/>
                </a:solidFill>
                <a:latin typeface="Arial"/>
                <a:ea typeface="Arial"/>
                <a:cs typeface="Arial"/>
                <a:sym typeface="Arial"/>
              </a:rPr>
              <a:t>duration</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Determine activity </a:t>
            </a:r>
            <a:r>
              <a:rPr lang="en-US" sz="2400" b="1" i="0" u="none" strike="noStrike" cap="none" dirty="0">
                <a:solidFill>
                  <a:srgbClr val="000000"/>
                </a:solidFill>
                <a:latin typeface="Arial"/>
                <a:ea typeface="Arial"/>
                <a:cs typeface="Arial"/>
                <a:sym typeface="Arial"/>
              </a:rPr>
              <a:t>sequence</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Establish dependencies and </a:t>
            </a:r>
            <a:r>
              <a:rPr lang="en-US" sz="2400" b="1" i="0" u="none" strike="noStrike" cap="none" dirty="0">
                <a:solidFill>
                  <a:srgbClr val="000000"/>
                </a:solidFill>
                <a:latin typeface="Arial"/>
                <a:ea typeface="Arial"/>
                <a:cs typeface="Arial"/>
                <a:sym typeface="Arial"/>
              </a:rPr>
              <a:t>constraints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Identify </a:t>
            </a:r>
            <a:r>
              <a:rPr lang="en-US" sz="2400" b="1" i="0" u="none" strike="noStrike" cap="none" dirty="0">
                <a:solidFill>
                  <a:srgbClr val="000000"/>
                </a:solidFill>
                <a:latin typeface="Arial"/>
                <a:ea typeface="Arial"/>
                <a:cs typeface="Arial"/>
                <a:sym typeface="Arial"/>
              </a:rPr>
              <a:t>critical activities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Optimize the application of </a:t>
            </a:r>
            <a:r>
              <a:rPr lang="en-US" sz="2400" b="1" i="0" u="none" strike="noStrike" cap="none" dirty="0">
                <a:solidFill>
                  <a:srgbClr val="000000"/>
                </a:solidFill>
                <a:latin typeface="Arial"/>
                <a:ea typeface="Arial"/>
                <a:cs typeface="Arial"/>
                <a:sym typeface="Arial"/>
              </a:rPr>
              <a:t>resources</a:t>
            </a:r>
            <a:endParaRPr dirty="0"/>
          </a:p>
          <a:p>
            <a:pPr marL="852488" marR="0" lvl="1" indent="-242887" algn="l" rtl="0">
              <a:lnSpc>
                <a:spcPct val="100000"/>
              </a:lnSpc>
              <a:spcBef>
                <a:spcPts val="4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852488" marR="0" lvl="1" indent="-242887" algn="l" rtl="0">
              <a:lnSpc>
                <a:spcPct val="100000"/>
              </a:lnSpc>
              <a:spcBef>
                <a:spcPts val="4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228600" marR="0" lvl="0" indent="-76200" algn="l" rtl="0">
              <a:lnSpc>
                <a:spcPct val="91666"/>
              </a:lnSpc>
              <a:spcBef>
                <a:spcPts val="6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14" name="Google Shape;414;p26"/>
          <p:cNvSpPr txBox="1"/>
          <p:nvPr/>
        </p:nvSpPr>
        <p:spPr>
          <a:xfrm>
            <a:off x="2012776" y="715288"/>
            <a:ext cx="5379126"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Types of logic among the activities</a:t>
            </a:r>
            <a:endParaRPr dirty="0">
              <a:sym typeface="Calibri"/>
            </a:endParaRPr>
          </a:p>
        </p:txBody>
      </p:sp>
      <p:sp>
        <p:nvSpPr>
          <p:cNvPr id="416" name="Google Shape;416;p26"/>
          <p:cNvSpPr/>
          <p:nvPr/>
        </p:nvSpPr>
        <p:spPr>
          <a:xfrm>
            <a:off x="578568" y="2112145"/>
            <a:ext cx="7936782" cy="1200329"/>
          </a:xfrm>
          <a:prstGeom prst="rect">
            <a:avLst/>
          </a:prstGeom>
          <a:solidFill>
            <a:srgbClr val="FBE4D4"/>
          </a:solid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Mandatory/Hard logic </a:t>
            </a:r>
            <a:endParaRPr dirty="0"/>
          </a:p>
          <a:p>
            <a:pPr marL="457200" marR="0" lvl="0" indent="-457200" algn="l" rtl="0">
              <a:lnSpc>
                <a:spcPct val="150000"/>
              </a:lnSpc>
              <a:spcBef>
                <a:spcPts val="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Preferential/Preferred/Discretionary/soft logic</a:t>
            </a:r>
            <a:endParaRPr dirty="0"/>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6" name="Google Shape;426;p27"/>
          <p:cNvSpPr txBox="1"/>
          <p:nvPr/>
        </p:nvSpPr>
        <p:spPr>
          <a:xfrm>
            <a:off x="2411331" y="604041"/>
            <a:ext cx="4874159"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Developing an EPC Schedule</a:t>
            </a:r>
            <a:endParaRPr dirty="0"/>
          </a:p>
        </p:txBody>
      </p:sp>
      <p:sp>
        <p:nvSpPr>
          <p:cNvPr id="428" name="Google Shape;428;p27"/>
          <p:cNvSpPr txBox="1"/>
          <p:nvPr/>
        </p:nvSpPr>
        <p:spPr>
          <a:xfrm>
            <a:off x="2082687" y="1607687"/>
            <a:ext cx="7710430" cy="3903804"/>
          </a:xfrm>
          <a:prstGeom prst="rect">
            <a:avLst/>
          </a:prstGeom>
          <a:noFill/>
          <a:ln>
            <a:noFill/>
          </a:ln>
        </p:spPr>
        <p:txBody>
          <a:bodyPr spcFirstLastPara="1" wrap="square" lIns="91425" tIns="45700" rIns="91425" bIns="45700" anchor="t" anchorCtr="0">
            <a:noAutofit/>
          </a:bodyPr>
          <a:lstStyle/>
          <a:p>
            <a:pPr marL="228600" marR="0" lvl="0" indent="-228600" algn="l" rtl="0">
              <a:lnSpc>
                <a:spcPct val="150000"/>
              </a:lnSpc>
              <a:spcBef>
                <a:spcPts val="0"/>
              </a:spcBef>
              <a:spcAft>
                <a:spcPts val="0"/>
              </a:spcAft>
              <a:buClr>
                <a:srgbClr val="000000"/>
              </a:buClr>
              <a:buSzPts val="2000"/>
              <a:buFont typeface="Arial"/>
              <a:buChar char="•"/>
            </a:pPr>
            <a:r>
              <a:rPr lang="en-US" sz="2000" dirty="0">
                <a:solidFill>
                  <a:srgbClr val="000000"/>
                </a:solidFill>
                <a:latin typeface="Arial"/>
                <a:ea typeface="Arial"/>
                <a:cs typeface="Arial"/>
                <a:sym typeface="Arial"/>
              </a:rPr>
              <a:t>Engage in an </a:t>
            </a:r>
            <a:r>
              <a:rPr lang="en-US" sz="2000" b="1" dirty="0">
                <a:solidFill>
                  <a:srgbClr val="C00000"/>
                </a:solidFill>
                <a:latin typeface="Arial"/>
                <a:ea typeface="Arial"/>
                <a:cs typeface="Arial"/>
                <a:sym typeface="Arial"/>
              </a:rPr>
              <a:t>iterative process</a:t>
            </a:r>
            <a:r>
              <a:rPr lang="en-US" sz="2000" dirty="0">
                <a:solidFill>
                  <a:srgbClr val="000000"/>
                </a:solidFill>
                <a:latin typeface="Arial"/>
                <a:ea typeface="Arial"/>
                <a:cs typeface="Arial"/>
                <a:sym typeface="Arial"/>
              </a:rPr>
              <a:t>.</a:t>
            </a:r>
            <a:endParaRPr dirty="0"/>
          </a:p>
          <a:p>
            <a:pPr marL="685800" marR="0" lvl="1" indent="-228600" algn="l" rtl="0">
              <a:lnSpc>
                <a:spcPct val="150000"/>
              </a:lnSpc>
              <a:spcBef>
                <a:spcPts val="600"/>
              </a:spcBef>
              <a:spcAft>
                <a:spcPts val="0"/>
              </a:spcAft>
              <a:buClr>
                <a:srgbClr val="000000"/>
              </a:buClr>
              <a:buSzPts val="2000"/>
              <a:buFont typeface="Calibri"/>
              <a:buChar char="­"/>
            </a:pPr>
            <a:r>
              <a:rPr lang="en-US" sz="2000" b="1" i="0" u="none" strike="noStrike" cap="none" dirty="0">
                <a:solidFill>
                  <a:srgbClr val="000000"/>
                </a:solidFill>
                <a:latin typeface="Arial"/>
                <a:ea typeface="Arial"/>
                <a:cs typeface="Arial"/>
                <a:sym typeface="Arial"/>
              </a:rPr>
              <a:t>Starting</a:t>
            </a:r>
            <a:r>
              <a:rPr lang="en-US" sz="2000" b="0" i="0" u="none" strike="noStrike" cap="none" dirty="0">
                <a:solidFill>
                  <a:srgbClr val="000000"/>
                </a:solidFill>
                <a:latin typeface="Arial"/>
                <a:ea typeface="Arial"/>
                <a:cs typeface="Arial"/>
                <a:sym typeface="Arial"/>
              </a:rPr>
              <a:t> with </a:t>
            </a:r>
            <a:r>
              <a:rPr lang="en-US" sz="2000" b="1" i="0" u="none" strike="noStrike" cap="none" dirty="0">
                <a:solidFill>
                  <a:srgbClr val="000000"/>
                </a:solidFill>
                <a:latin typeface="Arial"/>
                <a:ea typeface="Arial"/>
                <a:cs typeface="Arial"/>
                <a:sym typeface="Arial"/>
              </a:rPr>
              <a:t>Level I and II</a:t>
            </a:r>
            <a:r>
              <a:rPr lang="en-US" sz="2000" b="0" i="0" u="none" strike="noStrike" cap="none" dirty="0">
                <a:solidFill>
                  <a:srgbClr val="000000"/>
                </a:solidFill>
                <a:latin typeface="Arial"/>
                <a:ea typeface="Arial"/>
                <a:cs typeface="Arial"/>
                <a:sym typeface="Arial"/>
              </a:rPr>
              <a:t>, build the schedule.</a:t>
            </a:r>
            <a:endParaRPr dirty="0"/>
          </a:p>
          <a:p>
            <a:pPr marL="685800" marR="0" lvl="1" indent="-228600" algn="l" rtl="0">
              <a:lnSpc>
                <a:spcPct val="150000"/>
              </a:lnSpc>
              <a:spcBef>
                <a:spcPts val="600"/>
              </a:spcBef>
              <a:spcAft>
                <a:spcPts val="0"/>
              </a:spcAft>
              <a:buClr>
                <a:srgbClr val="000000"/>
              </a:buClr>
              <a:buSzPts val="2000"/>
              <a:buFont typeface="Calibri"/>
              <a:buChar char="­"/>
            </a:pPr>
            <a:r>
              <a:rPr lang="en-US" sz="2000" b="1" i="0" u="none" strike="noStrike" cap="none" dirty="0">
                <a:solidFill>
                  <a:srgbClr val="000000"/>
                </a:solidFill>
                <a:latin typeface="Arial"/>
                <a:ea typeface="Arial"/>
                <a:cs typeface="Arial"/>
                <a:sym typeface="Arial"/>
              </a:rPr>
              <a:t>Check viability</a:t>
            </a:r>
            <a:r>
              <a:rPr lang="en-US" sz="2000" b="0" i="0" u="none" strike="noStrike" cap="none" dirty="0">
                <a:solidFill>
                  <a:srgbClr val="000000"/>
                </a:solidFill>
                <a:latin typeface="Arial"/>
                <a:ea typeface="Arial"/>
                <a:cs typeface="Arial"/>
                <a:sym typeface="Arial"/>
              </a:rPr>
              <a:t> (milestone comparisons, curves, etc.). </a:t>
            </a:r>
            <a:endParaRPr dirty="0"/>
          </a:p>
          <a:p>
            <a:pPr marL="685800" marR="0" lvl="1" indent="-228600" algn="l" rtl="0">
              <a:lnSpc>
                <a:spcPct val="150000"/>
              </a:lnSpc>
              <a:spcBef>
                <a:spcPts val="600"/>
              </a:spcBef>
              <a:spcAft>
                <a:spcPts val="0"/>
              </a:spcAft>
              <a:buClr>
                <a:srgbClr val="000000"/>
              </a:buClr>
              <a:buSzPts val="2000"/>
              <a:buFont typeface="Calibri"/>
              <a:buChar char="­"/>
            </a:pPr>
            <a:r>
              <a:rPr lang="en-US" sz="2000" b="0" i="0" u="none" strike="noStrike" cap="none" dirty="0">
                <a:solidFill>
                  <a:srgbClr val="000000"/>
                </a:solidFill>
                <a:latin typeface="Arial"/>
                <a:ea typeface="Arial"/>
                <a:cs typeface="Arial"/>
                <a:sym typeface="Arial"/>
              </a:rPr>
              <a:t>Build </a:t>
            </a:r>
            <a:r>
              <a:rPr lang="en-US" sz="2000" b="1" i="0" u="none" strike="noStrike" cap="none" dirty="0">
                <a:solidFill>
                  <a:srgbClr val="000000"/>
                </a:solidFill>
                <a:latin typeface="Arial"/>
                <a:ea typeface="Arial"/>
                <a:cs typeface="Arial"/>
                <a:sym typeface="Arial"/>
              </a:rPr>
              <a:t>Level III </a:t>
            </a:r>
            <a:r>
              <a:rPr lang="en-US" sz="2000" b="0" i="0" u="none" strike="noStrike" cap="none" dirty="0">
                <a:solidFill>
                  <a:srgbClr val="000000"/>
                </a:solidFill>
                <a:latin typeface="Arial"/>
                <a:ea typeface="Arial"/>
                <a:cs typeface="Arial"/>
                <a:sym typeface="Arial"/>
              </a:rPr>
              <a:t>with activity logic, resources, etc.</a:t>
            </a:r>
            <a:endParaRPr dirty="0"/>
          </a:p>
          <a:p>
            <a:pPr marL="685800" marR="0" lvl="1" indent="-228600" algn="l" rtl="0">
              <a:lnSpc>
                <a:spcPct val="150000"/>
              </a:lnSpc>
              <a:spcBef>
                <a:spcPts val="600"/>
              </a:spcBef>
              <a:spcAft>
                <a:spcPts val="0"/>
              </a:spcAft>
              <a:buClr>
                <a:srgbClr val="000000"/>
              </a:buClr>
              <a:buSzPts val="2000"/>
              <a:buFont typeface="Calibri"/>
              <a:buChar char="­"/>
            </a:pPr>
            <a:r>
              <a:rPr lang="en-US" sz="2000" b="1" i="0" u="none" strike="noStrike" cap="none" dirty="0">
                <a:solidFill>
                  <a:srgbClr val="000000"/>
                </a:solidFill>
                <a:latin typeface="Arial"/>
                <a:ea typeface="Arial"/>
                <a:cs typeface="Arial"/>
                <a:sym typeface="Arial"/>
              </a:rPr>
              <a:t>Confirm</a:t>
            </a:r>
            <a:r>
              <a:rPr lang="en-US" sz="2000" b="0" i="0" u="none" strike="noStrike" cap="none" dirty="0">
                <a:solidFill>
                  <a:srgbClr val="000000"/>
                </a:solidFill>
                <a:latin typeface="Arial"/>
                <a:ea typeface="Arial"/>
                <a:cs typeface="Arial"/>
                <a:sym typeface="Arial"/>
              </a:rPr>
              <a:t> Level I and II, and then finalize Level III baseline.</a:t>
            </a:r>
            <a:endParaRPr dirty="0"/>
          </a:p>
          <a:p>
            <a:pPr marL="228600" marR="0" lvl="0" indent="-228600" algn="l" rtl="0">
              <a:lnSpc>
                <a:spcPct val="150000"/>
              </a:lnSpc>
              <a:spcBef>
                <a:spcPts val="600"/>
              </a:spcBef>
              <a:spcAft>
                <a:spcPts val="0"/>
              </a:spcAft>
              <a:buClr>
                <a:srgbClr val="000000"/>
              </a:buClr>
              <a:buSzPts val="2000"/>
              <a:buFont typeface="Arial"/>
              <a:buChar char="•"/>
            </a:pPr>
            <a:r>
              <a:rPr lang="en-US" sz="2000" b="1" dirty="0">
                <a:solidFill>
                  <a:srgbClr val="000000"/>
                </a:solidFill>
                <a:latin typeface="Arial"/>
                <a:ea typeface="Arial"/>
                <a:cs typeface="Arial"/>
                <a:sym typeface="Arial"/>
              </a:rPr>
              <a:t>Planners facilitate discussions </a:t>
            </a:r>
            <a:r>
              <a:rPr lang="en-US" sz="2000" dirty="0">
                <a:solidFill>
                  <a:srgbClr val="000000"/>
                </a:solidFill>
                <a:latin typeface="Arial"/>
                <a:ea typeface="Arial"/>
                <a:cs typeface="Arial"/>
                <a:sym typeface="Arial"/>
              </a:rPr>
              <a:t>between Engineering, Procurement, Construction, and Startup team members, and interface between workgroups to optimize the overall schedule.</a:t>
            </a:r>
            <a:endParaRPr dirty="0"/>
          </a:p>
          <a:p>
            <a:pPr marL="228600" marR="0" lvl="0" indent="-101600" algn="l" rtl="0">
              <a:lnSpc>
                <a:spcPct val="100000"/>
              </a:lnSpc>
              <a:spcBef>
                <a:spcPts val="600"/>
              </a:spcBef>
              <a:spcAft>
                <a:spcPts val="0"/>
              </a:spcAft>
              <a:buClr>
                <a:schemeClr val="dk1"/>
              </a:buClr>
              <a:buSzPts val="2000"/>
              <a:buFont typeface="Arial"/>
              <a:buNone/>
            </a:pPr>
            <a:endParaRPr sz="20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sp>
        <p:nvSpPr>
          <p:cNvPr id="438" name="Google Shape;438;p28"/>
          <p:cNvSpPr txBox="1"/>
          <p:nvPr/>
        </p:nvSpPr>
        <p:spPr>
          <a:xfrm>
            <a:off x="2440788" y="562910"/>
            <a:ext cx="4297523"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Communicate the Schedule</a:t>
            </a:r>
            <a:endParaRPr dirty="0"/>
          </a:p>
        </p:txBody>
      </p:sp>
      <p:sp>
        <p:nvSpPr>
          <p:cNvPr id="440" name="Google Shape;440;p28"/>
          <p:cNvSpPr txBox="1"/>
          <p:nvPr/>
        </p:nvSpPr>
        <p:spPr>
          <a:xfrm>
            <a:off x="651740" y="2209205"/>
            <a:ext cx="10838937" cy="2782330"/>
          </a:xfrm>
          <a:prstGeom prst="rect">
            <a:avLst/>
          </a:prstGeom>
          <a:noFill/>
          <a:ln>
            <a:noFill/>
          </a:ln>
        </p:spPr>
        <p:txBody>
          <a:bodyPr spcFirstLastPara="1" wrap="square" lIns="76200" tIns="38100" rIns="76200" bIns="38100" anchor="t" anchorCtr="0">
            <a:normAutofit/>
          </a:bodyPr>
          <a:lstStyle/>
          <a:p>
            <a:pPr marL="228600" marR="0" lvl="0" indent="-228600" algn="l" rtl="0">
              <a:lnSpc>
                <a:spcPct val="150000"/>
              </a:lnSpc>
              <a:spcBef>
                <a:spcPts val="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The project’s </a:t>
            </a:r>
            <a:r>
              <a:rPr lang="en-US" sz="2400" b="1" dirty="0">
                <a:solidFill>
                  <a:srgbClr val="000000"/>
                </a:solidFill>
                <a:latin typeface="Arial"/>
                <a:ea typeface="Arial"/>
                <a:cs typeface="Arial"/>
                <a:sym typeface="Arial"/>
              </a:rPr>
              <a:t>principal sequences</a:t>
            </a:r>
            <a:r>
              <a:rPr lang="en-US" sz="2400" b="1" i="1" dirty="0">
                <a:solidFill>
                  <a:srgbClr val="000000"/>
                </a:solidFill>
                <a:latin typeface="Arial"/>
                <a:ea typeface="Arial"/>
                <a:cs typeface="Arial"/>
                <a:sym typeface="Arial"/>
              </a:rPr>
              <a:t> </a:t>
            </a:r>
            <a:r>
              <a:rPr lang="en-US" sz="2400" dirty="0">
                <a:solidFill>
                  <a:srgbClr val="000000"/>
                </a:solidFill>
                <a:latin typeface="Arial"/>
                <a:ea typeface="Arial"/>
                <a:cs typeface="Arial"/>
                <a:sym typeface="Arial"/>
              </a:rPr>
              <a:t>and overall </a:t>
            </a:r>
            <a:r>
              <a:rPr lang="en-US" sz="2400" b="1" dirty="0">
                <a:solidFill>
                  <a:srgbClr val="000000"/>
                </a:solidFill>
                <a:latin typeface="Arial"/>
                <a:ea typeface="Arial"/>
                <a:cs typeface="Arial"/>
                <a:sym typeface="Arial"/>
              </a:rPr>
              <a:t>strategy </a:t>
            </a:r>
            <a:r>
              <a:rPr lang="en-US" sz="2400" dirty="0">
                <a:solidFill>
                  <a:srgbClr val="000000"/>
                </a:solidFill>
                <a:latin typeface="Arial"/>
                <a:ea typeface="Arial"/>
                <a:cs typeface="Arial"/>
                <a:sym typeface="Arial"/>
              </a:rPr>
              <a:t>is clear to the team.</a:t>
            </a:r>
            <a:endParaRPr dirty="0"/>
          </a:p>
          <a:p>
            <a:pPr marL="228600" marR="0" lvl="0" indent="-2286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The project must have </a:t>
            </a:r>
            <a:r>
              <a:rPr lang="en-US" sz="2400" b="1" dirty="0">
                <a:solidFill>
                  <a:srgbClr val="000000"/>
                </a:solidFill>
                <a:latin typeface="Arial"/>
                <a:ea typeface="Arial"/>
                <a:cs typeface="Arial"/>
                <a:sym typeface="Arial"/>
              </a:rPr>
              <a:t>basic boundaries</a:t>
            </a:r>
            <a:r>
              <a:rPr lang="en-US" sz="2400" b="1" i="1" dirty="0">
                <a:solidFill>
                  <a:srgbClr val="000000"/>
                </a:solidFill>
                <a:latin typeface="Arial"/>
                <a:ea typeface="Arial"/>
                <a:cs typeface="Arial"/>
                <a:sym typeface="Arial"/>
              </a:rPr>
              <a:t> </a:t>
            </a:r>
            <a:r>
              <a:rPr lang="en-US" sz="2400" dirty="0">
                <a:solidFill>
                  <a:srgbClr val="000000"/>
                </a:solidFill>
                <a:latin typeface="Arial"/>
                <a:ea typeface="Arial"/>
                <a:cs typeface="Arial"/>
                <a:sym typeface="Arial"/>
              </a:rPr>
              <a:t>and </a:t>
            </a:r>
            <a:r>
              <a:rPr lang="en-US" sz="2400" b="1" dirty="0">
                <a:solidFill>
                  <a:srgbClr val="000000"/>
                </a:solidFill>
                <a:latin typeface="Arial"/>
                <a:ea typeface="Arial"/>
                <a:cs typeface="Arial"/>
                <a:sym typeface="Arial"/>
              </a:rPr>
              <a:t>commitments identified</a:t>
            </a:r>
            <a:r>
              <a:rPr lang="en-US" sz="2400" dirty="0">
                <a:solidFill>
                  <a:srgbClr val="000000"/>
                </a:solidFill>
                <a:latin typeface="Arial"/>
                <a:ea typeface="Arial"/>
                <a:cs typeface="Arial"/>
                <a:sym typeface="Arial"/>
              </a:rPr>
              <a:t>. </a:t>
            </a:r>
            <a:endParaRPr dirty="0"/>
          </a:p>
          <a:p>
            <a:pPr marL="228600" marR="0" lvl="0" indent="-2286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The project needs a </a:t>
            </a:r>
            <a:r>
              <a:rPr lang="en-US" sz="2400" b="1" dirty="0">
                <a:solidFill>
                  <a:srgbClr val="000000"/>
                </a:solidFill>
                <a:latin typeface="Arial"/>
                <a:ea typeface="Arial"/>
                <a:cs typeface="Arial"/>
                <a:sym typeface="Arial"/>
              </a:rPr>
              <a:t>workable </a:t>
            </a:r>
            <a:r>
              <a:rPr lang="en-US" sz="2400" dirty="0">
                <a:solidFill>
                  <a:srgbClr val="000000"/>
                </a:solidFill>
                <a:latin typeface="Arial"/>
                <a:ea typeface="Arial"/>
                <a:cs typeface="Arial"/>
                <a:sym typeface="Arial"/>
              </a:rPr>
              <a:t>plan to accomplish its objectives and everyone </a:t>
            </a:r>
            <a:r>
              <a:rPr lang="en-US" sz="2400" b="1" dirty="0">
                <a:solidFill>
                  <a:srgbClr val="000000"/>
                </a:solidFill>
                <a:latin typeface="Arial"/>
                <a:ea typeface="Arial"/>
                <a:cs typeface="Arial"/>
                <a:sym typeface="Arial"/>
              </a:rPr>
              <a:t>understands their role</a:t>
            </a:r>
            <a:r>
              <a:rPr lang="en-US" sz="2400" dirty="0">
                <a:solidFill>
                  <a:srgbClr val="000000"/>
                </a:solidFill>
                <a:latin typeface="Arial"/>
                <a:ea typeface="Arial"/>
                <a:cs typeface="Arial"/>
                <a:sym typeface="Arial"/>
              </a:rPr>
              <a:t>.</a:t>
            </a:r>
            <a:endParaRPr dirty="0"/>
          </a:p>
          <a:p>
            <a:pPr marL="228600" marR="0" lvl="0" indent="-121920" algn="l" rtl="0">
              <a:lnSpc>
                <a:spcPct val="150000"/>
              </a:lnSpc>
              <a:spcBef>
                <a:spcPts val="1000"/>
              </a:spcBef>
              <a:spcAft>
                <a:spcPts val="0"/>
              </a:spcAft>
              <a:buClr>
                <a:srgbClr val="0563C1"/>
              </a:buClr>
              <a:buSzPts val="1680"/>
              <a:buFont typeface="Arial"/>
              <a:buNone/>
            </a:pPr>
            <a:endParaRPr sz="24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50" name="Google Shape;450;p29"/>
          <p:cNvSpPr txBox="1"/>
          <p:nvPr/>
        </p:nvSpPr>
        <p:spPr>
          <a:xfrm>
            <a:off x="2440788" y="652622"/>
            <a:ext cx="415082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Implement the Schedule</a:t>
            </a:r>
            <a:endParaRPr dirty="0"/>
          </a:p>
        </p:txBody>
      </p:sp>
      <p:sp>
        <p:nvSpPr>
          <p:cNvPr id="452" name="Google Shape;452;p29"/>
          <p:cNvSpPr txBox="1"/>
          <p:nvPr/>
        </p:nvSpPr>
        <p:spPr>
          <a:xfrm>
            <a:off x="651740" y="1989564"/>
            <a:ext cx="11234491" cy="3376764"/>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400"/>
              <a:buFont typeface="Noto Sans Symbols"/>
              <a:buNone/>
            </a:pPr>
            <a:r>
              <a:rPr lang="en-US" sz="2400" b="0" i="0" u="none" strike="noStrike" cap="none" dirty="0">
                <a:solidFill>
                  <a:srgbClr val="000000"/>
                </a:solidFill>
                <a:latin typeface="Arial"/>
                <a:ea typeface="Arial"/>
                <a:cs typeface="Arial"/>
                <a:sym typeface="Arial"/>
              </a:rPr>
              <a:t>Once everyone (including the Client) agrees on the Schedule, it becomes the </a:t>
            </a:r>
            <a:r>
              <a:rPr lang="en-US" sz="2400" b="1" i="0" u="none" strike="noStrike" cap="none" dirty="0">
                <a:solidFill>
                  <a:srgbClr val="000000"/>
                </a:solidFill>
                <a:latin typeface="Arial"/>
                <a:ea typeface="Arial"/>
                <a:cs typeface="Arial"/>
                <a:sym typeface="Arial"/>
              </a:rPr>
              <a:t>BASELINE</a:t>
            </a:r>
            <a:r>
              <a:rPr lang="en-US" sz="2400" b="0" i="0" u="none" strike="noStrike" cap="none" dirty="0">
                <a:solidFill>
                  <a:srgbClr val="000000"/>
                </a:solidFill>
                <a:latin typeface="Arial"/>
                <a:ea typeface="Arial"/>
                <a:cs typeface="Arial"/>
                <a:sym typeface="Arial"/>
              </a:rPr>
              <a:t> Schedule.</a:t>
            </a:r>
            <a:endParaRPr dirty="0"/>
          </a:p>
          <a:p>
            <a:pPr marL="0" marR="0" lvl="0" indent="0" algn="l" rtl="0">
              <a:lnSpc>
                <a:spcPct val="90000"/>
              </a:lnSpc>
              <a:spcBef>
                <a:spcPts val="10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b="0" i="0" u="none" strike="noStrike" cap="none" dirty="0">
                <a:solidFill>
                  <a:srgbClr val="000000"/>
                </a:solidFill>
                <a:latin typeface="Arial"/>
                <a:ea typeface="Arial"/>
                <a:cs typeface="Arial"/>
                <a:sym typeface="Arial"/>
              </a:rPr>
              <a:t>This the reference point from which the Project will be measured from and from which all </a:t>
            </a:r>
            <a:r>
              <a:rPr lang="en-US" sz="2400" b="1" i="0" u="none" strike="noStrike" cap="none" dirty="0">
                <a:solidFill>
                  <a:srgbClr val="000000"/>
                </a:solidFill>
                <a:latin typeface="Arial"/>
                <a:ea typeface="Arial"/>
                <a:cs typeface="Arial"/>
                <a:sym typeface="Arial"/>
              </a:rPr>
              <a:t>VARIANCES/</a:t>
            </a:r>
            <a:r>
              <a:rPr lang="en-US" sz="2400" b="0" i="0" u="none" strike="noStrike" cap="none" dirty="0">
                <a:solidFill>
                  <a:srgbClr val="000000"/>
                </a:solidFill>
                <a:latin typeface="Arial"/>
                <a:ea typeface="Arial"/>
                <a:cs typeface="Arial"/>
                <a:sym typeface="Arial"/>
              </a:rPr>
              <a:t> </a:t>
            </a:r>
            <a:r>
              <a:rPr lang="en-US" sz="2400" b="1" i="0" u="none" strike="noStrike" cap="none" dirty="0">
                <a:solidFill>
                  <a:srgbClr val="000000"/>
                </a:solidFill>
                <a:latin typeface="Arial"/>
                <a:ea typeface="Arial"/>
                <a:cs typeface="Arial"/>
                <a:sym typeface="Arial"/>
              </a:rPr>
              <a:t>CLAIMS</a:t>
            </a:r>
            <a:r>
              <a:rPr lang="en-US" sz="2400" b="0" i="0" u="none" strike="noStrike" cap="none" dirty="0">
                <a:solidFill>
                  <a:srgbClr val="E30127"/>
                </a:solidFill>
                <a:latin typeface="Arial"/>
                <a:ea typeface="Arial"/>
                <a:cs typeface="Arial"/>
                <a:sym typeface="Arial"/>
              </a:rPr>
              <a:t> </a:t>
            </a:r>
            <a:r>
              <a:rPr lang="en-US" sz="2400" b="0" i="0" u="none" strike="noStrike" cap="none" dirty="0">
                <a:solidFill>
                  <a:srgbClr val="000000"/>
                </a:solidFill>
                <a:latin typeface="Arial"/>
                <a:ea typeface="Arial"/>
                <a:cs typeface="Arial"/>
                <a:sym typeface="Arial"/>
              </a:rPr>
              <a:t>will be analyzed.</a:t>
            </a:r>
            <a:endParaRPr dirty="0"/>
          </a:p>
          <a:p>
            <a:pPr marL="0" marR="0" lvl="0" indent="0" algn="l" rtl="0">
              <a:lnSpc>
                <a:spcPct val="90000"/>
              </a:lnSpc>
              <a:spcBef>
                <a:spcPts val="10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b="0" i="0" u="none" strike="noStrike" cap="none" dirty="0">
                <a:solidFill>
                  <a:srgbClr val="000000"/>
                </a:solidFill>
                <a:latin typeface="Arial"/>
                <a:ea typeface="Arial"/>
                <a:cs typeface="Arial"/>
                <a:sym typeface="Arial"/>
              </a:rPr>
              <a:t>A copy of this Schedule will be updated with actual progress and then it becomes the </a:t>
            </a:r>
            <a:r>
              <a:rPr lang="en-US" sz="2400" b="1" i="0" u="none" strike="noStrike" cap="none" dirty="0">
                <a:solidFill>
                  <a:srgbClr val="000000"/>
                </a:solidFill>
                <a:latin typeface="Arial"/>
                <a:ea typeface="Arial"/>
                <a:cs typeface="Arial"/>
                <a:sym typeface="Arial"/>
              </a:rPr>
              <a:t>Current Schedule  </a:t>
            </a:r>
            <a:r>
              <a:rPr lang="en-US" sz="2400" b="0" i="0" u="none" strike="noStrike" cap="none" dirty="0">
                <a:solidFill>
                  <a:srgbClr val="000000"/>
                </a:solidFill>
                <a:latin typeface="Arial"/>
                <a:ea typeface="Arial"/>
                <a:cs typeface="Arial"/>
                <a:sym typeface="Arial"/>
              </a:rPr>
              <a:t>which will change as the Project evolves.</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267761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Critical Path method</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Terminology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the duration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Scheduling Consists of</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Develop the Schedule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12265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7" name="Google Shape;477;p31"/>
          <p:cNvSpPr/>
          <p:nvPr/>
        </p:nvSpPr>
        <p:spPr>
          <a:xfrm>
            <a:off x="1998638" y="562910"/>
            <a:ext cx="6298466"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3200" b="1" dirty="0">
                <a:solidFill>
                  <a:schemeClr val="tx1"/>
                </a:solidFill>
                <a:effectLst>
                  <a:outerShdw blurRad="38100" dist="38100" dir="2700000" algn="tl">
                    <a:srgbClr val="000000">
                      <a:alpha val="43137"/>
                    </a:srgbClr>
                  </a:outerShdw>
                </a:effectLst>
                <a:latin typeface="Calibri"/>
                <a:ea typeface="Calibri"/>
                <a:cs typeface="Calibri"/>
                <a:sym typeface="Calibri"/>
              </a:rPr>
              <a:t>The common Scheduling Failures</a:t>
            </a:r>
            <a:endParaRPr sz="3200" b="1" dirty="0">
              <a:solidFill>
                <a:schemeClr val="tx1"/>
              </a:solidFill>
              <a:effectLst>
                <a:outerShdw blurRad="38100" dist="38100" dir="2700000" algn="tl">
                  <a:srgbClr val="000000">
                    <a:alpha val="43137"/>
                  </a:srgbClr>
                </a:outerShdw>
              </a:effectLst>
              <a:latin typeface="Calibri"/>
              <a:ea typeface="Calibri"/>
              <a:cs typeface="Calibri"/>
            </a:endParaRPr>
          </a:p>
        </p:txBody>
      </p:sp>
      <p:sp>
        <p:nvSpPr>
          <p:cNvPr id="478" name="Google Shape;478;p31"/>
          <p:cNvSpPr txBox="1"/>
          <p:nvPr/>
        </p:nvSpPr>
        <p:spPr>
          <a:xfrm>
            <a:off x="2438358" y="2011191"/>
            <a:ext cx="9442467" cy="2579186"/>
          </a:xfrm>
          <a:prstGeom prst="rect">
            <a:avLst/>
          </a:prstGeom>
          <a:noFill/>
          <a:ln>
            <a:noFill/>
          </a:ln>
        </p:spPr>
        <p:txBody>
          <a:bodyPr spcFirstLastPara="1" wrap="square" lIns="90475" tIns="44450" rIns="90475" bIns="44450" anchor="t" anchorCtr="0">
            <a:normAutofit/>
          </a:bodyPr>
          <a:lstStyle/>
          <a:p>
            <a:pPr marL="519113" marR="0" lvl="0" indent="-519113" algn="l" rtl="0">
              <a:lnSpc>
                <a:spcPct val="95000"/>
              </a:lnSpc>
              <a:spcBef>
                <a:spcPts val="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Lack of </a:t>
            </a:r>
            <a:r>
              <a:rPr lang="en-US" sz="2400" b="1" dirty="0">
                <a:solidFill>
                  <a:srgbClr val="000000"/>
                </a:solidFill>
                <a:latin typeface="Arial"/>
                <a:ea typeface="Arial"/>
                <a:cs typeface="Arial"/>
                <a:sym typeface="Arial"/>
              </a:rPr>
              <a:t>buy-in</a:t>
            </a:r>
            <a:r>
              <a:rPr lang="en-US" sz="2400" dirty="0">
                <a:solidFill>
                  <a:srgbClr val="000000"/>
                </a:solidFill>
                <a:latin typeface="Arial"/>
                <a:ea typeface="Arial"/>
                <a:cs typeface="Arial"/>
                <a:sym typeface="Arial"/>
              </a:rPr>
              <a:t> by all project team members</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Lack of </a:t>
            </a:r>
            <a:r>
              <a:rPr lang="en-US" sz="2400" b="1" dirty="0">
                <a:solidFill>
                  <a:srgbClr val="000000"/>
                </a:solidFill>
                <a:latin typeface="Arial"/>
                <a:ea typeface="Arial"/>
                <a:cs typeface="Arial"/>
                <a:sym typeface="Arial"/>
              </a:rPr>
              <a:t>planning</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Poorly </a:t>
            </a:r>
            <a:r>
              <a:rPr lang="en-US" sz="2400" b="1" dirty="0">
                <a:solidFill>
                  <a:srgbClr val="000000"/>
                </a:solidFill>
                <a:latin typeface="Arial"/>
                <a:ea typeface="Arial"/>
                <a:cs typeface="Arial"/>
                <a:sym typeface="Arial"/>
              </a:rPr>
              <a:t>defined activities</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Inappropriate scheduling </a:t>
            </a:r>
            <a:r>
              <a:rPr lang="en-US" sz="2400" b="1" dirty="0">
                <a:solidFill>
                  <a:srgbClr val="000000"/>
                </a:solidFill>
                <a:latin typeface="Arial"/>
                <a:ea typeface="Arial"/>
                <a:cs typeface="Arial"/>
                <a:sym typeface="Arial"/>
              </a:rPr>
              <a:t>detail</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Inadequate </a:t>
            </a:r>
            <a:r>
              <a:rPr lang="en-US" sz="2400" b="1" dirty="0">
                <a:solidFill>
                  <a:srgbClr val="000000"/>
                </a:solidFill>
                <a:latin typeface="Arial"/>
                <a:ea typeface="Arial"/>
                <a:cs typeface="Arial"/>
                <a:sym typeface="Arial"/>
              </a:rPr>
              <a:t>logic</a:t>
            </a:r>
            <a:r>
              <a:rPr lang="en-US" sz="2400" dirty="0">
                <a:solidFill>
                  <a:srgbClr val="000000"/>
                </a:solidFill>
                <a:latin typeface="Arial"/>
                <a:ea typeface="Arial"/>
                <a:cs typeface="Arial"/>
                <a:sym typeface="Arial"/>
              </a:rPr>
              <a:t> ties</a:t>
            </a:r>
            <a:endParaRPr sz="24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7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7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7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7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7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9" name="Google Shape;489;p32"/>
          <p:cNvSpPr/>
          <p:nvPr/>
        </p:nvSpPr>
        <p:spPr>
          <a:xfrm>
            <a:off x="2085692" y="630393"/>
            <a:ext cx="5807147"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3200" b="1" i="0" u="none" strike="noStrike" cap="none">
                <a:solidFill>
                  <a:schemeClr val="tx1"/>
                </a:solidFill>
                <a:effectLst>
                  <a:outerShdw blurRad="38100" dist="38100" dir="2700000" algn="tl">
                    <a:srgbClr val="000000">
                      <a:alpha val="43137"/>
                    </a:srgbClr>
                  </a:outerShdw>
                </a:effectLst>
                <a:latin typeface="Calibri"/>
                <a:ea typeface="Calibri"/>
                <a:cs typeface="Calibri"/>
                <a:sym typeface="Calibri"/>
              </a:rPr>
              <a:t>The common Scheduling Failures</a:t>
            </a:r>
            <a:endParaRPr sz="1600" b="1">
              <a:solidFill>
                <a:schemeClr val="tx1"/>
              </a:solidFill>
              <a:effectLst>
                <a:outerShdw blurRad="38100" dist="38100" dir="2700000" algn="tl">
                  <a:srgbClr val="000000">
                    <a:alpha val="43137"/>
                  </a:srgbClr>
                </a:outerShdw>
              </a:effectLst>
            </a:endParaRPr>
          </a:p>
        </p:txBody>
      </p:sp>
      <p:sp>
        <p:nvSpPr>
          <p:cNvPr id="490" name="Google Shape;490;p32"/>
          <p:cNvSpPr txBox="1"/>
          <p:nvPr/>
        </p:nvSpPr>
        <p:spPr>
          <a:xfrm>
            <a:off x="2438358" y="1885561"/>
            <a:ext cx="9442467" cy="2590151"/>
          </a:xfrm>
          <a:prstGeom prst="rect">
            <a:avLst/>
          </a:prstGeom>
          <a:noFill/>
          <a:ln>
            <a:noFill/>
          </a:ln>
        </p:spPr>
        <p:txBody>
          <a:bodyPr spcFirstLastPara="1" wrap="square" lIns="90475" tIns="44450" rIns="90475" bIns="44450" anchor="t" anchorCtr="0">
            <a:normAutofit/>
          </a:bodyPr>
          <a:lstStyle/>
          <a:p>
            <a:pPr marL="519113" marR="0" lvl="0" indent="-519113" algn="l" rtl="0">
              <a:lnSpc>
                <a:spcPct val="95000"/>
              </a:lnSpc>
              <a:spcBef>
                <a:spcPts val="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Poor </a:t>
            </a:r>
            <a:r>
              <a:rPr lang="en-US" sz="2400" b="1" i="0" u="none" strike="noStrike" cap="none" dirty="0">
                <a:solidFill>
                  <a:srgbClr val="000000"/>
                </a:solidFill>
                <a:latin typeface="Arial"/>
                <a:ea typeface="Arial"/>
                <a:cs typeface="Arial"/>
                <a:sym typeface="Arial"/>
              </a:rPr>
              <a:t>duration</a:t>
            </a:r>
            <a:r>
              <a:rPr lang="en-US" sz="2400" b="0" i="0" u="none" strike="noStrike" cap="none" dirty="0">
                <a:solidFill>
                  <a:srgbClr val="000000"/>
                </a:solidFill>
                <a:latin typeface="Arial"/>
                <a:ea typeface="Arial"/>
                <a:cs typeface="Arial"/>
                <a:sym typeface="Arial"/>
              </a:rPr>
              <a:t> estimating</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Lack of </a:t>
            </a:r>
            <a:r>
              <a:rPr lang="en-US" sz="2400" b="1" i="0" u="none" strike="noStrike" cap="none" dirty="0">
                <a:solidFill>
                  <a:srgbClr val="000000"/>
                </a:solidFill>
                <a:latin typeface="Arial"/>
                <a:ea typeface="Arial"/>
                <a:cs typeface="Arial"/>
                <a:sym typeface="Arial"/>
              </a:rPr>
              <a:t>information</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Failure to disseminate </a:t>
            </a:r>
            <a:r>
              <a:rPr lang="en-US" sz="2400" b="0" i="0" u="none" strike="noStrike" cap="none" dirty="0">
                <a:solidFill>
                  <a:srgbClr val="000000"/>
                </a:solidFill>
                <a:latin typeface="Arial"/>
                <a:ea typeface="Arial"/>
                <a:cs typeface="Arial"/>
                <a:sym typeface="Arial"/>
              </a:rPr>
              <a:t>the proper information to all parties</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Excessive details</a:t>
            </a:r>
            <a:r>
              <a:rPr lang="en-US" sz="2400" b="0" i="0" u="none" strike="noStrike" cap="none" dirty="0">
                <a:solidFill>
                  <a:srgbClr val="000000"/>
                </a:solidFill>
                <a:latin typeface="Arial"/>
                <a:ea typeface="Arial"/>
                <a:cs typeface="Arial"/>
                <a:sym typeface="Arial"/>
              </a:rPr>
              <a:t> that overwhelm the sanity</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Updates </a:t>
            </a:r>
            <a:r>
              <a:rPr lang="en-US" sz="2400" b="1" i="0" u="none" strike="noStrike" cap="none" dirty="0">
                <a:solidFill>
                  <a:srgbClr val="000000"/>
                </a:solidFill>
                <a:latin typeface="Arial"/>
                <a:ea typeface="Arial"/>
                <a:cs typeface="Arial"/>
                <a:sym typeface="Arial"/>
              </a:rPr>
              <a:t>without analysis</a:t>
            </a:r>
            <a:endParaRPr dirty="0"/>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9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9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9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9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4747920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437264246"/>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Theme2</Template>
  <TotalTime>348</TotalTime>
  <Words>1372</Words>
  <Application>Microsoft Office PowerPoint</Application>
  <PresentationFormat>Widescreen</PresentationFormat>
  <Paragraphs>360</Paragraphs>
  <Slides>41</Slides>
  <Notes>40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Noto Sans Symbols</vt:lpstr>
      <vt:lpstr>Trebuchet MS</vt:lpstr>
      <vt:lpstr>Calibri</vt:lpstr>
      <vt:lpstr>Impact</vt:lpstr>
      <vt:lpstr>Wingdings</vt:lpstr>
      <vt:lpstr>Arial</vt:lpstr>
      <vt:lpstr>Times New Roman</vt:lpstr>
      <vt:lpstr>Alexandria</vt:lpstr>
      <vt:lpstr>Roboto Light</vt:lpstr>
      <vt:lpstr>Calibri Light</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15</cp:revision>
  <dcterms:created xsi:type="dcterms:W3CDTF">2021-08-03T13:03:26Z</dcterms:created>
  <dcterms:modified xsi:type="dcterms:W3CDTF">2024-06-13T23:55:31Z</dcterms:modified>
</cp:coreProperties>
</file>