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layout2.xml" ContentType="application/vnd.openxmlformats-officedocument.drawingml.diagramLayout+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495" r:id="rId5"/>
    <p:sldId id="561" r:id="rId6"/>
    <p:sldId id="562" r:id="rId7"/>
    <p:sldId id="511" r:id="rId8"/>
    <p:sldId id="276" r:id="rId9"/>
    <p:sldId id="496" r:id="rId10"/>
    <p:sldId id="546" r:id="rId11"/>
    <p:sldId id="500" r:id="rId12"/>
    <p:sldId id="547" r:id="rId13"/>
    <p:sldId id="530" r:id="rId14"/>
    <p:sldId id="501" r:id="rId15"/>
    <p:sldId id="256" r:id="rId16"/>
    <p:sldId id="263" r:id="rId17"/>
    <p:sldId id="548" r:id="rId18"/>
    <p:sldId id="503" r:id="rId19"/>
    <p:sldId id="504" r:id="rId20"/>
    <p:sldId id="532" r:id="rId21"/>
    <p:sldId id="531" r:id="rId22"/>
    <p:sldId id="505" r:id="rId23"/>
    <p:sldId id="507" r:id="rId24"/>
    <p:sldId id="508" r:id="rId25"/>
    <p:sldId id="509" r:id="rId26"/>
    <p:sldId id="510" r:id="rId27"/>
    <p:sldId id="534" r:id="rId28"/>
    <p:sldId id="551" r:id="rId29"/>
    <p:sldId id="535" r:id="rId30"/>
    <p:sldId id="559" r:id="rId31"/>
    <p:sldId id="560" r:id="rId32"/>
    <p:sldId id="537" r:id="rId33"/>
    <p:sldId id="552" r:id="rId34"/>
    <p:sldId id="536" r:id="rId35"/>
    <p:sldId id="553" r:id="rId36"/>
    <p:sldId id="538" r:id="rId37"/>
    <p:sldId id="555" r:id="rId38"/>
    <p:sldId id="556" r:id="rId39"/>
    <p:sldId id="557" r:id="rId40"/>
    <p:sldId id="539" r:id="rId41"/>
    <p:sldId id="56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61"/>
            <p14:sldId id="562"/>
            <p14:sldId id="511"/>
            <p14:sldId id="276"/>
            <p14:sldId id="496"/>
            <p14:sldId id="546"/>
            <p14:sldId id="500"/>
            <p14:sldId id="547"/>
            <p14:sldId id="530"/>
            <p14:sldId id="501"/>
            <p14:sldId id="256"/>
            <p14:sldId id="263"/>
            <p14:sldId id="548"/>
            <p14:sldId id="503"/>
            <p14:sldId id="504"/>
            <p14:sldId id="532"/>
            <p14:sldId id="531"/>
            <p14:sldId id="505"/>
            <p14:sldId id="507"/>
            <p14:sldId id="508"/>
            <p14:sldId id="509"/>
            <p14:sldId id="510"/>
            <p14:sldId id="534"/>
            <p14:sldId id="551"/>
            <p14:sldId id="535"/>
            <p14:sldId id="559"/>
            <p14:sldId id="560"/>
            <p14:sldId id="537"/>
            <p14:sldId id="552"/>
            <p14:sldId id="536"/>
            <p14:sldId id="553"/>
            <p14:sldId id="538"/>
            <p14:sldId id="555"/>
            <p14:sldId id="556"/>
            <p14:sldId id="557"/>
            <p14:sldId id="539"/>
            <p14:sldId id="56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91A55-0CE2-464B-A519-3B957AC67DB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377CB2D5-525B-4606-935B-7529B4B1AC72}">
      <dgm:prSet phldrT="[Text]" custT="1"/>
      <dgm:spPr/>
      <dgm:t>
        <a:bodyPr/>
        <a:lstStyle/>
        <a:p>
          <a:r>
            <a:rPr lang="en-CA" sz="3200" dirty="0">
              <a:latin typeface="Times New Roman" panose="02020603050405020304" pitchFamily="18" charset="0"/>
              <a:cs typeface="Times New Roman" panose="02020603050405020304" pitchFamily="18" charset="0"/>
            </a:rPr>
            <a:t>Human capital</a:t>
          </a:r>
        </a:p>
      </dgm:t>
    </dgm:pt>
    <dgm:pt modelId="{1BCA18F0-8D3D-40A1-8A6F-5C947CB48ED7}" type="parTrans" cxnId="{81C7E4B5-0A75-4DCB-8406-5401DAAF9D76}">
      <dgm:prSet/>
      <dgm:spPr/>
      <dgm:t>
        <a:bodyPr/>
        <a:lstStyle/>
        <a:p>
          <a:endParaRPr lang="en-CA" sz="2400">
            <a:latin typeface="Times New Roman" panose="02020603050405020304" pitchFamily="18" charset="0"/>
            <a:cs typeface="Times New Roman" panose="02020603050405020304" pitchFamily="18" charset="0"/>
          </a:endParaRPr>
        </a:p>
      </dgm:t>
    </dgm:pt>
    <dgm:pt modelId="{CF765164-9148-4C08-BF81-3B792A47DBA7}" type="sibTrans" cxnId="{81C7E4B5-0A75-4DCB-8406-5401DAAF9D76}">
      <dgm:prSet/>
      <dgm:spPr/>
      <dgm:t>
        <a:bodyPr/>
        <a:lstStyle/>
        <a:p>
          <a:endParaRPr lang="en-CA" sz="2400">
            <a:latin typeface="Times New Roman" panose="02020603050405020304" pitchFamily="18" charset="0"/>
            <a:cs typeface="Times New Roman" panose="02020603050405020304" pitchFamily="18" charset="0"/>
          </a:endParaRPr>
        </a:p>
      </dgm:t>
    </dgm:pt>
    <dgm:pt modelId="{3B24F344-40AD-4C3C-97D7-24CD46FE6DB3}">
      <dgm:prSet phldrT="[Text]" custT="1"/>
      <dgm:spPr/>
      <dgm:t>
        <a:bodyPr/>
        <a:lstStyle/>
        <a:p>
          <a:r>
            <a:rPr lang="en-CA" sz="3200" dirty="0">
              <a:latin typeface="Times New Roman" panose="02020603050405020304" pitchFamily="18" charset="0"/>
              <a:cs typeface="Times New Roman" panose="02020603050405020304" pitchFamily="18" charset="0"/>
            </a:rPr>
            <a:t>Structural capital</a:t>
          </a:r>
        </a:p>
      </dgm:t>
    </dgm:pt>
    <dgm:pt modelId="{E7F1B7E0-21E3-4F84-BAF5-C79913A9B932}" type="parTrans" cxnId="{09DC59E4-90E2-4926-9FC6-C46BE9409ECB}">
      <dgm:prSet/>
      <dgm:spPr/>
      <dgm:t>
        <a:bodyPr/>
        <a:lstStyle/>
        <a:p>
          <a:endParaRPr lang="en-CA" sz="2400">
            <a:latin typeface="Times New Roman" panose="02020603050405020304" pitchFamily="18" charset="0"/>
            <a:cs typeface="Times New Roman" panose="02020603050405020304" pitchFamily="18" charset="0"/>
          </a:endParaRPr>
        </a:p>
      </dgm:t>
    </dgm:pt>
    <dgm:pt modelId="{EEDBC7C6-9BB1-4DB4-8FB7-3557DFA801DD}" type="sibTrans" cxnId="{09DC59E4-90E2-4926-9FC6-C46BE9409ECB}">
      <dgm:prSet/>
      <dgm:spPr/>
      <dgm:t>
        <a:bodyPr/>
        <a:lstStyle/>
        <a:p>
          <a:endParaRPr lang="en-CA" sz="2400">
            <a:latin typeface="Times New Roman" panose="02020603050405020304" pitchFamily="18" charset="0"/>
            <a:cs typeface="Times New Roman" panose="02020603050405020304" pitchFamily="18" charset="0"/>
          </a:endParaRPr>
        </a:p>
      </dgm:t>
    </dgm:pt>
    <dgm:pt modelId="{9E43C75B-71C2-4F03-9C0D-A97972EB40F1}">
      <dgm:prSet phldrT="[Text]" custT="1"/>
      <dgm:spPr/>
      <dgm: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patents and copyrights, software programs and codified processes, physical facilities and equipment</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C7764E18-D92E-4E9B-86D6-ADE4FD6EBDB3}" type="parTrans" cxnId="{529722E8-C9FF-45F8-B2CB-A8A5DB440B50}">
      <dgm:prSet/>
      <dgm:spPr/>
      <dgm:t>
        <a:bodyPr/>
        <a:lstStyle/>
        <a:p>
          <a:endParaRPr lang="en-CA" sz="2400">
            <a:latin typeface="Times New Roman" panose="02020603050405020304" pitchFamily="18" charset="0"/>
            <a:cs typeface="Times New Roman" panose="02020603050405020304" pitchFamily="18" charset="0"/>
          </a:endParaRPr>
        </a:p>
      </dgm:t>
    </dgm:pt>
    <dgm:pt modelId="{CE720B4B-C817-4E49-B4E2-74000469B242}" type="sibTrans" cxnId="{529722E8-C9FF-45F8-B2CB-A8A5DB440B50}">
      <dgm:prSet/>
      <dgm:spPr/>
      <dgm:t>
        <a:bodyPr/>
        <a:lstStyle/>
        <a:p>
          <a:endParaRPr lang="en-CA" sz="2400">
            <a:latin typeface="Times New Roman" panose="02020603050405020304" pitchFamily="18" charset="0"/>
            <a:cs typeface="Times New Roman" panose="02020603050405020304" pitchFamily="18" charset="0"/>
          </a:endParaRPr>
        </a:p>
      </dgm:t>
    </dgm:pt>
    <dgm:pt modelId="{44A76947-CAB8-4B83-B3CD-B4F8DF6DD243}">
      <dgm:prSet phldrT="[Text]" custT="1"/>
      <dgm:spPr/>
      <dgm:t>
        <a:bodyPr/>
        <a:lstStyle/>
        <a:p>
          <a:r>
            <a:rPr lang="en-CA" sz="3200" dirty="0">
              <a:latin typeface="Times New Roman" panose="02020603050405020304" pitchFamily="18" charset="0"/>
              <a:cs typeface="Times New Roman" panose="02020603050405020304" pitchFamily="18" charset="0"/>
            </a:rPr>
            <a:t>Relational capital</a:t>
          </a:r>
        </a:p>
      </dgm:t>
    </dgm:pt>
    <dgm:pt modelId="{53A18DD4-D2A4-45E4-AFE2-2C9869D2CEB1}" type="parTrans" cxnId="{832130F4-3B99-4D49-8182-5D4F07A708BB}">
      <dgm:prSet/>
      <dgm:spPr/>
      <dgm:t>
        <a:bodyPr/>
        <a:lstStyle/>
        <a:p>
          <a:endParaRPr lang="en-CA" sz="2400">
            <a:latin typeface="Times New Roman" panose="02020603050405020304" pitchFamily="18" charset="0"/>
            <a:cs typeface="Times New Roman" panose="02020603050405020304" pitchFamily="18" charset="0"/>
          </a:endParaRPr>
        </a:p>
      </dgm:t>
    </dgm:pt>
    <dgm:pt modelId="{38E207E6-3C86-4858-A73F-B172515C5783}" type="sibTrans" cxnId="{832130F4-3B99-4D49-8182-5D4F07A708BB}">
      <dgm:prSet/>
      <dgm:spPr/>
      <dgm:t>
        <a:bodyPr/>
        <a:lstStyle/>
        <a:p>
          <a:endParaRPr lang="en-CA" sz="2400">
            <a:latin typeface="Times New Roman" panose="02020603050405020304" pitchFamily="18" charset="0"/>
            <a:cs typeface="Times New Roman" panose="02020603050405020304" pitchFamily="18" charset="0"/>
          </a:endParaRPr>
        </a:p>
      </dgm:t>
    </dgm:pt>
    <dgm:pt modelId="{D4D3CD24-E56C-4DA4-8B8C-641ECF0963D4}">
      <dgm:prSet custT="1"/>
      <dgm:spPr/>
      <dgm:t>
        <a:bodyPr/>
        <a:lstStyle/>
        <a:p>
          <a:pPr marL="228600" lvl="1" indent="-228600" algn="l" defTabSz="1066800">
            <a:lnSpc>
              <a:spcPct val="90000"/>
            </a:lnSpc>
            <a:spcBef>
              <a:spcPct val="0"/>
            </a:spcBef>
            <a:spcAft>
              <a:spcPct val="15000"/>
            </a:spcAft>
            <a:buChar char="•"/>
          </a:pPr>
          <a:r>
            <a:rPr lang="en-US"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knowledge and contacts you have with external stakeholders, which includes everyone who is touched by your organization</a:t>
          </a:r>
          <a:endParaRPr lang="en-CA"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507E967C-76B8-4C99-BB78-D02E557277E8}" type="parTrans" cxnId="{94FDD304-BFA3-4617-9DE5-06E6E886814D}">
      <dgm:prSet/>
      <dgm:spPr/>
      <dgm:t>
        <a:bodyPr/>
        <a:lstStyle/>
        <a:p>
          <a:endParaRPr lang="en-CA" sz="2400">
            <a:latin typeface="Times New Roman" panose="02020603050405020304" pitchFamily="18" charset="0"/>
            <a:cs typeface="Times New Roman" panose="02020603050405020304" pitchFamily="18" charset="0"/>
          </a:endParaRPr>
        </a:p>
      </dgm:t>
    </dgm:pt>
    <dgm:pt modelId="{49052578-B425-451B-BF51-6C377C17B564}" type="sibTrans" cxnId="{94FDD304-BFA3-4617-9DE5-06E6E886814D}">
      <dgm:prSet/>
      <dgm:spPr/>
      <dgm:t>
        <a:bodyPr/>
        <a:lstStyle/>
        <a:p>
          <a:endParaRPr lang="en-CA" sz="2400">
            <a:latin typeface="Times New Roman" panose="02020603050405020304" pitchFamily="18" charset="0"/>
            <a:cs typeface="Times New Roman" panose="02020603050405020304" pitchFamily="18" charset="0"/>
          </a:endParaRPr>
        </a:p>
      </dgm:t>
    </dgm:pt>
    <dgm:pt modelId="{23924159-C384-4970-86F8-9832D2C3FFB8}">
      <dgm:prSet phldrT="[Text]" custT="1"/>
      <dgm:spPr/>
      <dgm:t>
        <a:bodyPr/>
        <a:lstStyle/>
        <a:p>
          <a:r>
            <a:rPr lang="en-CA" sz="2400" dirty="0">
              <a:latin typeface="Times New Roman" panose="02020603050405020304" pitchFamily="18" charset="0"/>
              <a:cs typeface="Times New Roman" panose="02020603050405020304" pitchFamily="18" charset="0"/>
            </a:rPr>
            <a:t>employees</a:t>
          </a:r>
        </a:p>
      </dgm:t>
    </dgm:pt>
    <dgm:pt modelId="{CE3D72F5-1453-4D6A-8E22-B7053017FC3F}" type="parTrans" cxnId="{DC4F2BD9-CB92-4196-BF79-420EC68BAD9A}">
      <dgm:prSet/>
      <dgm:spPr/>
      <dgm:t>
        <a:bodyPr/>
        <a:lstStyle/>
        <a:p>
          <a:endParaRPr lang="en-CA"/>
        </a:p>
      </dgm:t>
    </dgm:pt>
    <dgm:pt modelId="{CE49A887-F870-4A3E-B933-40BECCBB8185}" type="sibTrans" cxnId="{DC4F2BD9-CB92-4196-BF79-420EC68BAD9A}">
      <dgm:prSet/>
      <dgm:spPr/>
      <dgm:t>
        <a:bodyPr/>
        <a:lstStyle/>
        <a:p>
          <a:endParaRPr lang="en-CA"/>
        </a:p>
      </dgm:t>
    </dgm:pt>
    <dgm:pt modelId="{1968AF45-25BD-4A07-9D48-8599F64242E9}" type="pres">
      <dgm:prSet presAssocID="{C1191A55-0CE2-464B-A519-3B957AC67DB7}" presName="Name0" presStyleCnt="0">
        <dgm:presLayoutVars>
          <dgm:dir/>
          <dgm:animLvl val="lvl"/>
          <dgm:resizeHandles/>
        </dgm:presLayoutVars>
      </dgm:prSet>
      <dgm:spPr/>
    </dgm:pt>
    <dgm:pt modelId="{F6882DE2-6EB9-495E-A5C3-3BF6FBC36341}" type="pres">
      <dgm:prSet presAssocID="{377CB2D5-525B-4606-935B-7529B4B1AC72}" presName="linNode" presStyleCnt="0"/>
      <dgm:spPr/>
    </dgm:pt>
    <dgm:pt modelId="{ABD78C48-4409-4DD3-945C-5848ECF62B8C}" type="pres">
      <dgm:prSet presAssocID="{377CB2D5-525B-4606-935B-7529B4B1AC72}" presName="parentShp" presStyleLbl="node1" presStyleIdx="0" presStyleCnt="3">
        <dgm:presLayoutVars>
          <dgm:bulletEnabled val="1"/>
        </dgm:presLayoutVars>
      </dgm:prSet>
      <dgm:spPr/>
    </dgm:pt>
    <dgm:pt modelId="{5293ACB9-1636-455A-84B1-E4C864904C46}" type="pres">
      <dgm:prSet presAssocID="{377CB2D5-525B-4606-935B-7529B4B1AC72}" presName="childShp" presStyleLbl="bgAccFollowNode1" presStyleIdx="0" presStyleCnt="3">
        <dgm:presLayoutVars>
          <dgm:bulletEnabled val="1"/>
        </dgm:presLayoutVars>
      </dgm:prSet>
      <dgm:spPr/>
    </dgm:pt>
    <dgm:pt modelId="{4546E949-ED4C-441F-9B45-CF8EC1014D65}" type="pres">
      <dgm:prSet presAssocID="{CF765164-9148-4C08-BF81-3B792A47DBA7}" presName="spacing" presStyleCnt="0"/>
      <dgm:spPr/>
    </dgm:pt>
    <dgm:pt modelId="{ECD527FD-3BA3-41B8-9FAE-9CEE375CA83F}" type="pres">
      <dgm:prSet presAssocID="{3B24F344-40AD-4C3C-97D7-24CD46FE6DB3}" presName="linNode" presStyleCnt="0"/>
      <dgm:spPr/>
    </dgm:pt>
    <dgm:pt modelId="{4CB66114-B559-4F7C-9854-2A8F1AB1484A}" type="pres">
      <dgm:prSet presAssocID="{3B24F344-40AD-4C3C-97D7-24CD46FE6DB3}" presName="parentShp" presStyleLbl="node1" presStyleIdx="1" presStyleCnt="3">
        <dgm:presLayoutVars>
          <dgm:bulletEnabled val="1"/>
        </dgm:presLayoutVars>
      </dgm:prSet>
      <dgm:spPr/>
    </dgm:pt>
    <dgm:pt modelId="{FE4C579F-9EA0-4534-942C-64E191FE9BD0}" type="pres">
      <dgm:prSet presAssocID="{3B24F344-40AD-4C3C-97D7-24CD46FE6DB3}" presName="childShp" presStyleLbl="bgAccFollowNode1" presStyleIdx="1" presStyleCnt="3" custScaleX="102643" custScaleY="211051">
        <dgm:presLayoutVars>
          <dgm:bulletEnabled val="1"/>
        </dgm:presLayoutVars>
      </dgm:prSet>
      <dgm:spPr/>
    </dgm:pt>
    <dgm:pt modelId="{72A0791D-3719-4A91-9C64-2B6CA520C3CB}" type="pres">
      <dgm:prSet presAssocID="{EEDBC7C6-9BB1-4DB4-8FB7-3557DFA801DD}" presName="spacing" presStyleCnt="0"/>
      <dgm:spPr/>
    </dgm:pt>
    <dgm:pt modelId="{82FD538F-E3E6-46E0-990A-818605F4ECAE}" type="pres">
      <dgm:prSet presAssocID="{44A76947-CAB8-4B83-B3CD-B4F8DF6DD243}" presName="linNode" presStyleCnt="0"/>
      <dgm:spPr/>
    </dgm:pt>
    <dgm:pt modelId="{AC6FE947-75DE-47B6-8770-C44D5362AAE2}" type="pres">
      <dgm:prSet presAssocID="{44A76947-CAB8-4B83-B3CD-B4F8DF6DD243}" presName="parentShp" presStyleLbl="node1" presStyleIdx="2" presStyleCnt="3">
        <dgm:presLayoutVars>
          <dgm:bulletEnabled val="1"/>
        </dgm:presLayoutVars>
      </dgm:prSet>
      <dgm:spPr/>
    </dgm:pt>
    <dgm:pt modelId="{005FF3D5-E65D-4F9E-B1B0-E5007CEB7D4D}" type="pres">
      <dgm:prSet presAssocID="{44A76947-CAB8-4B83-B3CD-B4F8DF6DD243}" presName="childShp" presStyleLbl="bgAccFollowNode1" presStyleIdx="2" presStyleCnt="3" custScaleY="197823">
        <dgm:presLayoutVars>
          <dgm:bulletEnabled val="1"/>
        </dgm:presLayoutVars>
      </dgm:prSet>
      <dgm:spPr/>
    </dgm:pt>
  </dgm:ptLst>
  <dgm:cxnLst>
    <dgm:cxn modelId="{94FDD304-BFA3-4617-9DE5-06E6E886814D}" srcId="{44A76947-CAB8-4B83-B3CD-B4F8DF6DD243}" destId="{D4D3CD24-E56C-4DA4-8B8C-641ECF0963D4}" srcOrd="0" destOrd="0" parTransId="{507E967C-76B8-4C99-BB78-D02E557277E8}" sibTransId="{49052578-B425-451B-BF51-6C377C17B564}"/>
    <dgm:cxn modelId="{9B79E515-FE0D-49E0-8722-B965F099C780}" type="presOf" srcId="{C1191A55-0CE2-464B-A519-3B957AC67DB7}" destId="{1968AF45-25BD-4A07-9D48-8599F64242E9}" srcOrd="0" destOrd="0" presId="urn:microsoft.com/office/officeart/2005/8/layout/vList6"/>
    <dgm:cxn modelId="{6B925A23-DBFC-4C78-B445-DC2122433B43}" type="presOf" srcId="{D4D3CD24-E56C-4DA4-8B8C-641ECF0963D4}" destId="{005FF3D5-E65D-4F9E-B1B0-E5007CEB7D4D}" srcOrd="0" destOrd="0" presId="urn:microsoft.com/office/officeart/2005/8/layout/vList6"/>
    <dgm:cxn modelId="{8D1E222C-F648-412B-8C59-291B115DCD6E}" type="presOf" srcId="{44A76947-CAB8-4B83-B3CD-B4F8DF6DD243}" destId="{AC6FE947-75DE-47B6-8770-C44D5362AAE2}" srcOrd="0" destOrd="0" presId="urn:microsoft.com/office/officeart/2005/8/layout/vList6"/>
    <dgm:cxn modelId="{DA915297-2B7C-4012-B952-1CD75FF35F78}" type="presOf" srcId="{3B24F344-40AD-4C3C-97D7-24CD46FE6DB3}" destId="{4CB66114-B559-4F7C-9854-2A8F1AB1484A}" srcOrd="0" destOrd="0" presId="urn:microsoft.com/office/officeart/2005/8/layout/vList6"/>
    <dgm:cxn modelId="{81C7E4B5-0A75-4DCB-8406-5401DAAF9D76}" srcId="{C1191A55-0CE2-464B-A519-3B957AC67DB7}" destId="{377CB2D5-525B-4606-935B-7529B4B1AC72}" srcOrd="0" destOrd="0" parTransId="{1BCA18F0-8D3D-40A1-8A6F-5C947CB48ED7}" sibTransId="{CF765164-9148-4C08-BF81-3B792A47DBA7}"/>
    <dgm:cxn modelId="{6A653DC1-9CAB-4C85-90EB-A3B377515F0F}" type="presOf" srcId="{23924159-C384-4970-86F8-9832D2C3FFB8}" destId="{5293ACB9-1636-455A-84B1-E4C864904C46}" srcOrd="0" destOrd="0" presId="urn:microsoft.com/office/officeart/2005/8/layout/vList6"/>
    <dgm:cxn modelId="{DC4F2BD9-CB92-4196-BF79-420EC68BAD9A}" srcId="{377CB2D5-525B-4606-935B-7529B4B1AC72}" destId="{23924159-C384-4970-86F8-9832D2C3FFB8}" srcOrd="0" destOrd="0" parTransId="{CE3D72F5-1453-4D6A-8E22-B7053017FC3F}" sibTransId="{CE49A887-F870-4A3E-B933-40BECCBB8185}"/>
    <dgm:cxn modelId="{0F34CCDD-D057-4930-B527-2ECFC5610C62}" type="presOf" srcId="{9E43C75B-71C2-4F03-9C0D-A97972EB40F1}" destId="{FE4C579F-9EA0-4534-942C-64E191FE9BD0}" srcOrd="0" destOrd="0" presId="urn:microsoft.com/office/officeart/2005/8/layout/vList6"/>
    <dgm:cxn modelId="{09DC59E4-90E2-4926-9FC6-C46BE9409ECB}" srcId="{C1191A55-0CE2-464B-A519-3B957AC67DB7}" destId="{3B24F344-40AD-4C3C-97D7-24CD46FE6DB3}" srcOrd="1" destOrd="0" parTransId="{E7F1B7E0-21E3-4F84-BAF5-C79913A9B932}" sibTransId="{EEDBC7C6-9BB1-4DB4-8FB7-3557DFA801DD}"/>
    <dgm:cxn modelId="{529722E8-C9FF-45F8-B2CB-A8A5DB440B50}" srcId="{3B24F344-40AD-4C3C-97D7-24CD46FE6DB3}" destId="{9E43C75B-71C2-4F03-9C0D-A97972EB40F1}" srcOrd="0" destOrd="0" parTransId="{C7764E18-D92E-4E9B-86D6-ADE4FD6EBDB3}" sibTransId="{CE720B4B-C817-4E49-B4E2-74000469B242}"/>
    <dgm:cxn modelId="{832130F4-3B99-4D49-8182-5D4F07A708BB}" srcId="{C1191A55-0CE2-464B-A519-3B957AC67DB7}" destId="{44A76947-CAB8-4B83-B3CD-B4F8DF6DD243}" srcOrd="2" destOrd="0" parTransId="{53A18DD4-D2A4-45E4-AFE2-2C9869D2CEB1}" sibTransId="{38E207E6-3C86-4858-A73F-B172515C5783}"/>
    <dgm:cxn modelId="{7BE36AFD-21DD-4864-BB58-13DEFB50F2B0}" type="presOf" srcId="{377CB2D5-525B-4606-935B-7529B4B1AC72}" destId="{ABD78C48-4409-4DD3-945C-5848ECF62B8C}" srcOrd="0" destOrd="0" presId="urn:microsoft.com/office/officeart/2005/8/layout/vList6"/>
    <dgm:cxn modelId="{BBB9D36C-F229-49BF-92EE-5DA871358FF5}" type="presParOf" srcId="{1968AF45-25BD-4A07-9D48-8599F64242E9}" destId="{F6882DE2-6EB9-495E-A5C3-3BF6FBC36341}" srcOrd="0" destOrd="0" presId="urn:microsoft.com/office/officeart/2005/8/layout/vList6"/>
    <dgm:cxn modelId="{E8B536CD-212E-4012-8D50-98EFBE47C588}" type="presParOf" srcId="{F6882DE2-6EB9-495E-A5C3-3BF6FBC36341}" destId="{ABD78C48-4409-4DD3-945C-5848ECF62B8C}" srcOrd="0" destOrd="0" presId="urn:microsoft.com/office/officeart/2005/8/layout/vList6"/>
    <dgm:cxn modelId="{2034DFF3-B173-4CE0-A7E2-CB793EEC9EC8}" type="presParOf" srcId="{F6882DE2-6EB9-495E-A5C3-3BF6FBC36341}" destId="{5293ACB9-1636-455A-84B1-E4C864904C46}" srcOrd="1" destOrd="0" presId="urn:microsoft.com/office/officeart/2005/8/layout/vList6"/>
    <dgm:cxn modelId="{7A05451D-C701-4E31-AA60-DC886EA7FAFF}" type="presParOf" srcId="{1968AF45-25BD-4A07-9D48-8599F64242E9}" destId="{4546E949-ED4C-441F-9B45-CF8EC1014D65}" srcOrd="1" destOrd="0" presId="urn:microsoft.com/office/officeart/2005/8/layout/vList6"/>
    <dgm:cxn modelId="{CAB6456B-0D33-4B7A-AEAA-ED90039B6411}" type="presParOf" srcId="{1968AF45-25BD-4A07-9D48-8599F64242E9}" destId="{ECD527FD-3BA3-41B8-9FAE-9CEE375CA83F}" srcOrd="2" destOrd="0" presId="urn:microsoft.com/office/officeart/2005/8/layout/vList6"/>
    <dgm:cxn modelId="{2040793C-BF4A-4DDA-BE72-172427403763}" type="presParOf" srcId="{ECD527FD-3BA3-41B8-9FAE-9CEE375CA83F}" destId="{4CB66114-B559-4F7C-9854-2A8F1AB1484A}" srcOrd="0" destOrd="0" presId="urn:microsoft.com/office/officeart/2005/8/layout/vList6"/>
    <dgm:cxn modelId="{5DE18227-3511-427B-BABE-07B2BE595536}" type="presParOf" srcId="{ECD527FD-3BA3-41B8-9FAE-9CEE375CA83F}" destId="{FE4C579F-9EA0-4534-942C-64E191FE9BD0}" srcOrd="1" destOrd="0" presId="urn:microsoft.com/office/officeart/2005/8/layout/vList6"/>
    <dgm:cxn modelId="{DBB202D8-14B7-47D6-A9F3-5C61B2751414}" type="presParOf" srcId="{1968AF45-25BD-4A07-9D48-8599F64242E9}" destId="{72A0791D-3719-4A91-9C64-2B6CA520C3CB}" srcOrd="3" destOrd="0" presId="urn:microsoft.com/office/officeart/2005/8/layout/vList6"/>
    <dgm:cxn modelId="{479219F2-26A8-42E8-BDF8-25B2A9FBDB7F}" type="presParOf" srcId="{1968AF45-25BD-4A07-9D48-8599F64242E9}" destId="{82FD538F-E3E6-46E0-990A-818605F4ECAE}" srcOrd="4" destOrd="0" presId="urn:microsoft.com/office/officeart/2005/8/layout/vList6"/>
    <dgm:cxn modelId="{B9EEE7E9-966B-43FD-B13E-A285DE07B811}" type="presParOf" srcId="{82FD538F-E3E6-46E0-990A-818605F4ECAE}" destId="{AC6FE947-75DE-47B6-8770-C44D5362AAE2}" srcOrd="0" destOrd="0" presId="urn:microsoft.com/office/officeart/2005/8/layout/vList6"/>
    <dgm:cxn modelId="{E9C1D747-F5CD-4499-B8DA-6FB0753104FE}" type="presParOf" srcId="{82FD538F-E3E6-46E0-990A-818605F4ECAE}" destId="{005FF3D5-E65D-4F9E-B1B0-E5007CEB7D4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797429-22B3-47B4-8095-53EFD25A40E5}"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CA"/>
        </a:p>
      </dgm:t>
    </dgm:pt>
    <dgm:pt modelId="{4A79EBE4-D54E-4575-AC97-0EEBFB37997B}">
      <dgm:prSet phldrT="[Tex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First</a:t>
          </a:r>
          <a:r>
            <a:rPr lang="en-US" sz="2000" dirty="0">
              <a:latin typeface="Times New Roman" panose="02020603050405020304" pitchFamily="18" charset="0"/>
              <a:cs typeface="Times New Roman" panose="02020603050405020304" pitchFamily="18" charset="0"/>
            </a:rPr>
            <a:t>, scan lists of potential risks</a:t>
          </a:r>
          <a:endParaRPr lang="en-CA" sz="2000" dirty="0">
            <a:latin typeface="Times New Roman" panose="02020603050405020304" pitchFamily="18" charset="0"/>
            <a:cs typeface="Times New Roman" panose="02020603050405020304" pitchFamily="18" charset="0"/>
          </a:endParaRPr>
        </a:p>
      </dgm:t>
    </dgm:pt>
    <dgm:pt modelId="{8F6AC289-B000-49B6-891D-77AB5B412470}" type="parTrans" cxnId="{8C93AE19-0577-4E01-AA06-3834F3385EE7}">
      <dgm:prSet/>
      <dgm:spPr/>
      <dgm:t>
        <a:bodyPr/>
        <a:lstStyle/>
        <a:p>
          <a:endParaRPr lang="en-CA" sz="2000">
            <a:latin typeface="Times New Roman" panose="02020603050405020304" pitchFamily="18" charset="0"/>
            <a:cs typeface="Times New Roman" panose="02020603050405020304" pitchFamily="18" charset="0"/>
          </a:endParaRPr>
        </a:p>
      </dgm:t>
    </dgm:pt>
    <dgm:pt modelId="{A5FAB4F8-0B03-45DC-A537-A615E5DCE3D3}" type="sibTrans" cxnId="{8C93AE19-0577-4E01-AA06-3834F3385EE7}">
      <dgm:prSet/>
      <dgm:spPr/>
      <dgm:t>
        <a:bodyPr/>
        <a:lstStyle/>
        <a:p>
          <a:endParaRPr lang="en-CA" sz="2000">
            <a:latin typeface="Times New Roman" panose="02020603050405020304" pitchFamily="18" charset="0"/>
            <a:cs typeface="Times New Roman" panose="02020603050405020304" pitchFamily="18" charset="0"/>
          </a:endParaRPr>
        </a:p>
      </dgm:t>
    </dgm:pt>
    <dgm:pt modelId="{F0D4835F-01FE-46A2-B5AF-4E3BF9B561DD}">
      <dgm:prSet phldrT="[Tex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Second</a:t>
          </a:r>
          <a:r>
            <a:rPr lang="en-US" sz="2000" dirty="0">
              <a:solidFill>
                <a:srgbClr val="FF0000"/>
              </a:solidFill>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each risk is rated on a scale </a:t>
          </a:r>
          <a:r>
            <a:rPr lang="en-CA" sz="2000" dirty="0">
              <a:latin typeface="Times New Roman" panose="02020603050405020304" pitchFamily="18" charset="0"/>
              <a:cs typeface="Times New Roman" panose="02020603050405020304" pitchFamily="18" charset="0"/>
            </a:rPr>
            <a:t>regard to its likelihood  of occurring</a:t>
          </a:r>
        </a:p>
        <a:p>
          <a:endParaRPr lang="en-CA" sz="2000" dirty="0">
            <a:latin typeface="Times New Roman" panose="02020603050405020304" pitchFamily="18" charset="0"/>
            <a:cs typeface="Times New Roman" panose="02020603050405020304" pitchFamily="18" charset="0"/>
          </a:endParaRPr>
        </a:p>
      </dgm:t>
    </dgm:pt>
    <dgm:pt modelId="{4A1E8A1A-4328-4FC9-9D8C-6BA4A5EE2BFA}" type="parTrans" cxnId="{B9AECC4A-D0D8-4EDA-B986-3F698A9728F1}">
      <dgm:prSet/>
      <dgm:spPr/>
      <dgm:t>
        <a:bodyPr/>
        <a:lstStyle/>
        <a:p>
          <a:endParaRPr lang="en-CA" sz="2000">
            <a:latin typeface="Times New Roman" panose="02020603050405020304" pitchFamily="18" charset="0"/>
            <a:cs typeface="Times New Roman" panose="02020603050405020304" pitchFamily="18" charset="0"/>
          </a:endParaRPr>
        </a:p>
      </dgm:t>
    </dgm:pt>
    <dgm:pt modelId="{967568E5-DE03-44DF-B6FF-D37FBAA544B5}" type="sibTrans" cxnId="{B9AECC4A-D0D8-4EDA-B986-3F698A9728F1}">
      <dgm:prSet/>
      <dgm:spPr/>
      <dgm:t>
        <a:bodyPr/>
        <a:lstStyle/>
        <a:p>
          <a:endParaRPr lang="en-CA" sz="2000">
            <a:latin typeface="Times New Roman" panose="02020603050405020304" pitchFamily="18" charset="0"/>
            <a:cs typeface="Times New Roman" panose="02020603050405020304" pitchFamily="18" charset="0"/>
          </a:endParaRPr>
        </a:p>
      </dgm:t>
    </dgm:pt>
    <dgm:pt modelId="{9F54767C-1662-4157-AF30-52C4A9015754}">
      <dgm:prSe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Third</a:t>
          </a:r>
          <a:r>
            <a:rPr lang="en-US" sz="2000" dirty="0">
              <a:latin typeface="Times New Roman" panose="02020603050405020304" pitchFamily="18" charset="0"/>
              <a:cs typeface="Times New Roman" panose="02020603050405020304" pitchFamily="18" charset="0"/>
            </a:rPr>
            <a:t>  applying the optional responses. From importance and likelihood, you decide how to mitigate the effects </a:t>
          </a:r>
        </a:p>
        <a:p>
          <a:r>
            <a:rPr lang="en-US" sz="2000" dirty="0">
              <a:latin typeface="Times New Roman" panose="02020603050405020304" pitchFamily="18" charset="0"/>
              <a:cs typeface="Times New Roman" panose="02020603050405020304" pitchFamily="18" charset="0"/>
            </a:rPr>
            <a:t>of risks</a:t>
          </a:r>
          <a:endParaRPr lang="en-CA" sz="2000" dirty="0">
            <a:latin typeface="Times New Roman" panose="02020603050405020304" pitchFamily="18" charset="0"/>
            <a:cs typeface="Times New Roman" panose="02020603050405020304" pitchFamily="18" charset="0"/>
          </a:endParaRPr>
        </a:p>
      </dgm:t>
    </dgm:pt>
    <dgm:pt modelId="{2D03A3D8-D9F0-49EF-BCA4-1028DDC0E5E5}" type="parTrans" cxnId="{7713CFDF-614C-4863-9971-073977383720}">
      <dgm:prSet/>
      <dgm:spPr/>
      <dgm:t>
        <a:bodyPr/>
        <a:lstStyle/>
        <a:p>
          <a:endParaRPr lang="en-CA" sz="2000">
            <a:latin typeface="Times New Roman" panose="02020603050405020304" pitchFamily="18" charset="0"/>
            <a:cs typeface="Times New Roman" panose="02020603050405020304" pitchFamily="18" charset="0"/>
          </a:endParaRPr>
        </a:p>
      </dgm:t>
    </dgm:pt>
    <dgm:pt modelId="{0FB52F33-4FAB-46ED-A73B-DDC408CE8F4B}" type="sibTrans" cxnId="{7713CFDF-614C-4863-9971-073977383720}">
      <dgm:prSet/>
      <dgm:spPr/>
      <dgm:t>
        <a:bodyPr/>
        <a:lstStyle/>
        <a:p>
          <a:endParaRPr lang="en-CA" sz="2000">
            <a:latin typeface="Times New Roman" panose="02020603050405020304" pitchFamily="18" charset="0"/>
            <a:cs typeface="Times New Roman" panose="02020603050405020304" pitchFamily="18" charset="0"/>
          </a:endParaRPr>
        </a:p>
      </dgm:t>
    </dgm:pt>
    <dgm:pt modelId="{4EFC5EFB-C22C-4188-AD76-F47B61D30A44}" type="pres">
      <dgm:prSet presAssocID="{6E797429-22B3-47B4-8095-53EFD25A40E5}" presName="Name0" presStyleCnt="0">
        <dgm:presLayoutVars>
          <dgm:chMax val="11"/>
          <dgm:chPref val="11"/>
          <dgm:dir/>
          <dgm:resizeHandles/>
        </dgm:presLayoutVars>
      </dgm:prSet>
      <dgm:spPr/>
    </dgm:pt>
    <dgm:pt modelId="{FBF528D1-DEC4-498A-8583-81653B001425}" type="pres">
      <dgm:prSet presAssocID="{9F54767C-1662-4157-AF30-52C4A9015754}" presName="Accent3" presStyleCnt="0"/>
      <dgm:spPr/>
    </dgm:pt>
    <dgm:pt modelId="{B8929F54-4C2E-4B88-B171-3AA83D475201}" type="pres">
      <dgm:prSet presAssocID="{9F54767C-1662-4157-AF30-52C4A9015754}" presName="Accent" presStyleLbl="node1" presStyleIdx="0" presStyleCnt="3"/>
      <dgm:spPr/>
    </dgm:pt>
    <dgm:pt modelId="{7A749950-39A2-47E1-A32A-B777F4052420}" type="pres">
      <dgm:prSet presAssocID="{9F54767C-1662-4157-AF30-52C4A9015754}" presName="ParentBackground3" presStyleCnt="0"/>
      <dgm:spPr/>
    </dgm:pt>
    <dgm:pt modelId="{39F5EA96-4D62-4227-AAD4-1276EF67EB7E}" type="pres">
      <dgm:prSet presAssocID="{9F54767C-1662-4157-AF30-52C4A9015754}" presName="ParentBackground" presStyleLbl="fgAcc1" presStyleIdx="0" presStyleCnt="3"/>
      <dgm:spPr/>
    </dgm:pt>
    <dgm:pt modelId="{510B5C59-BCC0-43AA-84F0-29A2C6DED607}" type="pres">
      <dgm:prSet presAssocID="{9F54767C-1662-4157-AF30-52C4A9015754}" presName="Parent3" presStyleLbl="revTx" presStyleIdx="0" presStyleCnt="0">
        <dgm:presLayoutVars>
          <dgm:chMax val="1"/>
          <dgm:chPref val="1"/>
          <dgm:bulletEnabled val="1"/>
        </dgm:presLayoutVars>
      </dgm:prSet>
      <dgm:spPr/>
    </dgm:pt>
    <dgm:pt modelId="{A1E1BB2C-F087-40D7-A04F-BFD4A5BF80EF}" type="pres">
      <dgm:prSet presAssocID="{F0D4835F-01FE-46A2-B5AF-4E3BF9B561DD}" presName="Accent2" presStyleCnt="0"/>
      <dgm:spPr/>
    </dgm:pt>
    <dgm:pt modelId="{CB9DBCAF-93B7-40CE-9C89-F20F5476B85F}" type="pres">
      <dgm:prSet presAssocID="{F0D4835F-01FE-46A2-B5AF-4E3BF9B561DD}" presName="Accent" presStyleLbl="node1" presStyleIdx="1" presStyleCnt="3"/>
      <dgm:spPr/>
    </dgm:pt>
    <dgm:pt modelId="{D1690E2A-44F5-47CA-8A01-CD635B2493BD}" type="pres">
      <dgm:prSet presAssocID="{F0D4835F-01FE-46A2-B5AF-4E3BF9B561DD}" presName="ParentBackground2" presStyleCnt="0"/>
      <dgm:spPr/>
    </dgm:pt>
    <dgm:pt modelId="{F05449CD-80D8-4058-8089-35FA3E1574E7}" type="pres">
      <dgm:prSet presAssocID="{F0D4835F-01FE-46A2-B5AF-4E3BF9B561DD}" presName="ParentBackground" presStyleLbl="fgAcc1" presStyleIdx="1" presStyleCnt="3"/>
      <dgm:spPr/>
    </dgm:pt>
    <dgm:pt modelId="{98DEAB5D-A06D-4DB4-BC83-29C62B6C211C}" type="pres">
      <dgm:prSet presAssocID="{F0D4835F-01FE-46A2-B5AF-4E3BF9B561DD}" presName="Parent2" presStyleLbl="revTx" presStyleIdx="0" presStyleCnt="0">
        <dgm:presLayoutVars>
          <dgm:chMax val="1"/>
          <dgm:chPref val="1"/>
          <dgm:bulletEnabled val="1"/>
        </dgm:presLayoutVars>
      </dgm:prSet>
      <dgm:spPr/>
    </dgm:pt>
    <dgm:pt modelId="{7DDE787F-695E-4066-B04D-95DDD5E8F441}" type="pres">
      <dgm:prSet presAssocID="{4A79EBE4-D54E-4575-AC97-0EEBFB37997B}" presName="Accent1" presStyleCnt="0"/>
      <dgm:spPr/>
    </dgm:pt>
    <dgm:pt modelId="{4F36919E-2E29-47BE-8B65-7F6436C7AC99}" type="pres">
      <dgm:prSet presAssocID="{4A79EBE4-D54E-4575-AC97-0EEBFB37997B}" presName="Accent" presStyleLbl="node1" presStyleIdx="2" presStyleCnt="3"/>
      <dgm:spPr/>
    </dgm:pt>
    <dgm:pt modelId="{B4AEF4F4-C0C1-4298-BECB-409E1A9FD72C}" type="pres">
      <dgm:prSet presAssocID="{4A79EBE4-D54E-4575-AC97-0EEBFB37997B}" presName="ParentBackground1" presStyleCnt="0"/>
      <dgm:spPr/>
    </dgm:pt>
    <dgm:pt modelId="{D8CB037B-1B35-47AD-B125-88CDAA0FC767}" type="pres">
      <dgm:prSet presAssocID="{4A79EBE4-D54E-4575-AC97-0EEBFB37997B}" presName="ParentBackground" presStyleLbl="fgAcc1" presStyleIdx="2" presStyleCnt="3"/>
      <dgm:spPr/>
    </dgm:pt>
    <dgm:pt modelId="{E27A4E8D-552B-400E-99BB-B3F1271233FF}" type="pres">
      <dgm:prSet presAssocID="{4A79EBE4-D54E-4575-AC97-0EEBFB37997B}" presName="Parent1" presStyleLbl="revTx" presStyleIdx="0" presStyleCnt="0">
        <dgm:presLayoutVars>
          <dgm:chMax val="1"/>
          <dgm:chPref val="1"/>
          <dgm:bulletEnabled val="1"/>
        </dgm:presLayoutVars>
      </dgm:prSet>
      <dgm:spPr/>
    </dgm:pt>
  </dgm:ptLst>
  <dgm:cxnLst>
    <dgm:cxn modelId="{F9F48B0D-70D2-4BD1-B57B-CB4F8197D444}" type="presOf" srcId="{F0D4835F-01FE-46A2-B5AF-4E3BF9B561DD}" destId="{98DEAB5D-A06D-4DB4-BC83-29C62B6C211C}" srcOrd="1" destOrd="0" presId="urn:microsoft.com/office/officeart/2011/layout/CircleProcess"/>
    <dgm:cxn modelId="{8C93AE19-0577-4E01-AA06-3834F3385EE7}" srcId="{6E797429-22B3-47B4-8095-53EFD25A40E5}" destId="{4A79EBE4-D54E-4575-AC97-0EEBFB37997B}" srcOrd="0" destOrd="0" parTransId="{8F6AC289-B000-49B6-891D-77AB5B412470}" sibTransId="{A5FAB4F8-0B03-45DC-A537-A615E5DCE3D3}"/>
    <dgm:cxn modelId="{3CF9E234-140B-4F3A-BCC1-5F82AA8C1CC5}" type="presOf" srcId="{9F54767C-1662-4157-AF30-52C4A9015754}" destId="{39F5EA96-4D62-4227-AAD4-1276EF67EB7E}" srcOrd="0" destOrd="0" presId="urn:microsoft.com/office/officeart/2011/layout/CircleProcess"/>
    <dgm:cxn modelId="{B9AECC4A-D0D8-4EDA-B986-3F698A9728F1}" srcId="{6E797429-22B3-47B4-8095-53EFD25A40E5}" destId="{F0D4835F-01FE-46A2-B5AF-4E3BF9B561DD}" srcOrd="1" destOrd="0" parTransId="{4A1E8A1A-4328-4FC9-9D8C-6BA4A5EE2BFA}" sibTransId="{967568E5-DE03-44DF-B6FF-D37FBAA544B5}"/>
    <dgm:cxn modelId="{4584D14D-CA51-4778-BD6A-41EC6431FD70}" type="presOf" srcId="{4A79EBE4-D54E-4575-AC97-0EEBFB37997B}" destId="{E27A4E8D-552B-400E-99BB-B3F1271233FF}" srcOrd="1" destOrd="0" presId="urn:microsoft.com/office/officeart/2011/layout/CircleProcess"/>
    <dgm:cxn modelId="{C9123F7B-5528-49B8-A2AD-4DC171FE2341}" type="presOf" srcId="{6E797429-22B3-47B4-8095-53EFD25A40E5}" destId="{4EFC5EFB-C22C-4188-AD76-F47B61D30A44}" srcOrd="0" destOrd="0" presId="urn:microsoft.com/office/officeart/2011/layout/CircleProcess"/>
    <dgm:cxn modelId="{A8E30D9F-BF9B-4CE6-ABB7-DA485F7CBC37}" type="presOf" srcId="{4A79EBE4-D54E-4575-AC97-0EEBFB37997B}" destId="{D8CB037B-1B35-47AD-B125-88CDAA0FC767}" srcOrd="0" destOrd="0" presId="urn:microsoft.com/office/officeart/2011/layout/CircleProcess"/>
    <dgm:cxn modelId="{C53B68CA-F97F-4DCB-A20B-94C2C903CB35}" type="presOf" srcId="{F0D4835F-01FE-46A2-B5AF-4E3BF9B561DD}" destId="{F05449CD-80D8-4058-8089-35FA3E1574E7}" srcOrd="0" destOrd="0" presId="urn:microsoft.com/office/officeart/2011/layout/CircleProcess"/>
    <dgm:cxn modelId="{A59FEBD9-DB36-4289-BB83-27831CEC7A3E}" type="presOf" srcId="{9F54767C-1662-4157-AF30-52C4A9015754}" destId="{510B5C59-BCC0-43AA-84F0-29A2C6DED607}" srcOrd="1" destOrd="0" presId="urn:microsoft.com/office/officeart/2011/layout/CircleProcess"/>
    <dgm:cxn modelId="{7713CFDF-614C-4863-9971-073977383720}" srcId="{6E797429-22B3-47B4-8095-53EFD25A40E5}" destId="{9F54767C-1662-4157-AF30-52C4A9015754}" srcOrd="2" destOrd="0" parTransId="{2D03A3D8-D9F0-49EF-BCA4-1028DDC0E5E5}" sibTransId="{0FB52F33-4FAB-46ED-A73B-DDC408CE8F4B}"/>
    <dgm:cxn modelId="{324C1D3D-C4E9-4362-84B0-19E5F99D8C22}" type="presParOf" srcId="{4EFC5EFB-C22C-4188-AD76-F47B61D30A44}" destId="{FBF528D1-DEC4-498A-8583-81653B001425}" srcOrd="0" destOrd="0" presId="urn:microsoft.com/office/officeart/2011/layout/CircleProcess"/>
    <dgm:cxn modelId="{DD2DFB03-5617-452E-8CF2-3C142CE45A9D}" type="presParOf" srcId="{FBF528D1-DEC4-498A-8583-81653B001425}" destId="{B8929F54-4C2E-4B88-B171-3AA83D475201}" srcOrd="0" destOrd="0" presId="urn:microsoft.com/office/officeart/2011/layout/CircleProcess"/>
    <dgm:cxn modelId="{C279CC90-2215-4D98-95E3-5D3C1661C978}" type="presParOf" srcId="{4EFC5EFB-C22C-4188-AD76-F47B61D30A44}" destId="{7A749950-39A2-47E1-A32A-B777F4052420}" srcOrd="1" destOrd="0" presId="urn:microsoft.com/office/officeart/2011/layout/CircleProcess"/>
    <dgm:cxn modelId="{3D110B6C-5D75-4897-A0B6-BE4A602C4285}" type="presParOf" srcId="{7A749950-39A2-47E1-A32A-B777F4052420}" destId="{39F5EA96-4D62-4227-AAD4-1276EF67EB7E}" srcOrd="0" destOrd="0" presId="urn:microsoft.com/office/officeart/2011/layout/CircleProcess"/>
    <dgm:cxn modelId="{81B169D8-900A-4264-92F8-0CAFF59A7DB5}" type="presParOf" srcId="{4EFC5EFB-C22C-4188-AD76-F47B61D30A44}" destId="{510B5C59-BCC0-43AA-84F0-29A2C6DED607}" srcOrd="2" destOrd="0" presId="urn:microsoft.com/office/officeart/2011/layout/CircleProcess"/>
    <dgm:cxn modelId="{D49EAE63-A4BC-40A3-A9EF-A2F293C38C2C}" type="presParOf" srcId="{4EFC5EFB-C22C-4188-AD76-F47B61D30A44}" destId="{A1E1BB2C-F087-40D7-A04F-BFD4A5BF80EF}" srcOrd="3" destOrd="0" presId="urn:microsoft.com/office/officeart/2011/layout/CircleProcess"/>
    <dgm:cxn modelId="{6F830DB6-E9F5-4BE8-B7B5-F91027499F63}" type="presParOf" srcId="{A1E1BB2C-F087-40D7-A04F-BFD4A5BF80EF}" destId="{CB9DBCAF-93B7-40CE-9C89-F20F5476B85F}" srcOrd="0" destOrd="0" presId="urn:microsoft.com/office/officeart/2011/layout/CircleProcess"/>
    <dgm:cxn modelId="{C87C7E8F-8D31-40EF-9B11-59EF7878D531}" type="presParOf" srcId="{4EFC5EFB-C22C-4188-AD76-F47B61D30A44}" destId="{D1690E2A-44F5-47CA-8A01-CD635B2493BD}" srcOrd="4" destOrd="0" presId="urn:microsoft.com/office/officeart/2011/layout/CircleProcess"/>
    <dgm:cxn modelId="{1D4FC51D-4929-40EB-9A18-240FA32A0B26}" type="presParOf" srcId="{D1690E2A-44F5-47CA-8A01-CD635B2493BD}" destId="{F05449CD-80D8-4058-8089-35FA3E1574E7}" srcOrd="0" destOrd="0" presId="urn:microsoft.com/office/officeart/2011/layout/CircleProcess"/>
    <dgm:cxn modelId="{B1D1B9F1-6494-4BD3-964B-70111315AB65}" type="presParOf" srcId="{4EFC5EFB-C22C-4188-AD76-F47B61D30A44}" destId="{98DEAB5D-A06D-4DB4-BC83-29C62B6C211C}" srcOrd="5" destOrd="0" presId="urn:microsoft.com/office/officeart/2011/layout/CircleProcess"/>
    <dgm:cxn modelId="{D09DDBBF-B242-479F-8CE2-BB2AD2CF9726}" type="presParOf" srcId="{4EFC5EFB-C22C-4188-AD76-F47B61D30A44}" destId="{7DDE787F-695E-4066-B04D-95DDD5E8F441}" srcOrd="6" destOrd="0" presId="urn:microsoft.com/office/officeart/2011/layout/CircleProcess"/>
    <dgm:cxn modelId="{AF7D6545-72B9-48A2-9C6D-4897120B4DDC}" type="presParOf" srcId="{7DDE787F-695E-4066-B04D-95DDD5E8F441}" destId="{4F36919E-2E29-47BE-8B65-7F6436C7AC99}" srcOrd="0" destOrd="0" presId="urn:microsoft.com/office/officeart/2011/layout/CircleProcess"/>
    <dgm:cxn modelId="{0043FC9A-70C5-43F0-933E-D96F2E51329E}" type="presParOf" srcId="{4EFC5EFB-C22C-4188-AD76-F47B61D30A44}" destId="{B4AEF4F4-C0C1-4298-BECB-409E1A9FD72C}" srcOrd="7" destOrd="0" presId="urn:microsoft.com/office/officeart/2011/layout/CircleProcess"/>
    <dgm:cxn modelId="{70EB36D0-9F79-465B-BA52-72F3C0D8E8F8}" type="presParOf" srcId="{B4AEF4F4-C0C1-4298-BECB-409E1A9FD72C}" destId="{D8CB037B-1B35-47AD-B125-88CDAA0FC767}" srcOrd="0" destOrd="0" presId="urn:microsoft.com/office/officeart/2011/layout/CircleProcess"/>
    <dgm:cxn modelId="{07D11EED-510B-4EDD-9AE4-B2DFD7D0D059}" type="presParOf" srcId="{4EFC5EFB-C22C-4188-AD76-F47B61D30A44}" destId="{E27A4E8D-552B-400E-99BB-B3F1271233FF}"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3ACB9-1636-455A-84B1-E4C864904C46}">
      <dsp:nvSpPr>
        <dsp:cNvPr id="0" name=""/>
        <dsp:cNvSpPr/>
      </dsp:nvSpPr>
      <dsp:spPr>
        <a:xfrm>
          <a:off x="4577714" y="1017"/>
          <a:ext cx="6866572" cy="62636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CA" sz="2400" kern="1200" dirty="0">
              <a:latin typeface="Times New Roman" panose="02020603050405020304" pitchFamily="18" charset="0"/>
              <a:cs typeface="Times New Roman" panose="02020603050405020304" pitchFamily="18" charset="0"/>
            </a:rPr>
            <a:t>employees</a:t>
          </a:r>
        </a:p>
      </dsp:txBody>
      <dsp:txXfrm>
        <a:off x="4577714" y="79312"/>
        <a:ext cx="6631687" cy="469771"/>
      </dsp:txXfrm>
    </dsp:sp>
    <dsp:sp modelId="{ABD78C48-4409-4DD3-945C-5848ECF62B8C}">
      <dsp:nvSpPr>
        <dsp:cNvPr id="0" name=""/>
        <dsp:cNvSpPr/>
      </dsp:nvSpPr>
      <dsp:spPr>
        <a:xfrm>
          <a:off x="0" y="1017"/>
          <a:ext cx="4577714"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Human capital</a:t>
          </a:r>
        </a:p>
      </dsp:txBody>
      <dsp:txXfrm>
        <a:off x="30576" y="31593"/>
        <a:ext cx="4516562" cy="565209"/>
      </dsp:txXfrm>
    </dsp:sp>
    <dsp:sp modelId="{FE4C579F-9EA0-4534-942C-64E191FE9BD0}">
      <dsp:nvSpPr>
        <dsp:cNvPr id="0" name=""/>
        <dsp:cNvSpPr/>
      </dsp:nvSpPr>
      <dsp:spPr>
        <a:xfrm>
          <a:off x="4506272" y="690015"/>
          <a:ext cx="6937929" cy="132194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patents and copyrights, software programs and codified processes, physical facilities and equipment</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06272" y="855258"/>
        <a:ext cx="6442200" cy="991457"/>
      </dsp:txXfrm>
    </dsp:sp>
    <dsp:sp modelId="{4CB66114-B559-4F7C-9854-2A8F1AB1484A}">
      <dsp:nvSpPr>
        <dsp:cNvPr id="0" name=""/>
        <dsp:cNvSpPr/>
      </dsp:nvSpPr>
      <dsp:spPr>
        <a:xfrm>
          <a:off x="84" y="1037806"/>
          <a:ext cx="4506188"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Structural capital</a:t>
          </a:r>
        </a:p>
      </dsp:txBody>
      <dsp:txXfrm>
        <a:off x="30660" y="1068382"/>
        <a:ext cx="4445036" cy="565209"/>
      </dsp:txXfrm>
    </dsp:sp>
    <dsp:sp modelId="{005FF3D5-E65D-4F9E-B1B0-E5007CEB7D4D}">
      <dsp:nvSpPr>
        <dsp:cNvPr id="0" name=""/>
        <dsp:cNvSpPr/>
      </dsp:nvSpPr>
      <dsp:spPr>
        <a:xfrm>
          <a:off x="4578832" y="2074595"/>
          <a:ext cx="6859866" cy="1239088"/>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knowledge and contacts you have with external stakeholders, which includes everyone who is touched by your organization</a:t>
          </a:r>
          <a:endParaRPr lang="en-CA"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78832" y="2229481"/>
        <a:ext cx="6395208" cy="929316"/>
      </dsp:txXfrm>
    </dsp:sp>
    <dsp:sp modelId="{AC6FE947-75DE-47B6-8770-C44D5362AAE2}">
      <dsp:nvSpPr>
        <dsp:cNvPr id="0" name=""/>
        <dsp:cNvSpPr/>
      </dsp:nvSpPr>
      <dsp:spPr>
        <a:xfrm>
          <a:off x="5588" y="2380958"/>
          <a:ext cx="4573244"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Relational capital</a:t>
          </a:r>
        </a:p>
      </dsp:txBody>
      <dsp:txXfrm>
        <a:off x="36164" y="2411534"/>
        <a:ext cx="4512092" cy="565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929F54-4C2E-4B88-B171-3AA83D475201}">
      <dsp:nvSpPr>
        <dsp:cNvPr id="0" name=""/>
        <dsp:cNvSpPr/>
      </dsp:nvSpPr>
      <dsp:spPr>
        <a:xfrm>
          <a:off x="6968858" y="1493181"/>
          <a:ext cx="3039938" cy="3040501"/>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F5EA96-4D62-4227-AAD4-1276EF67EB7E}">
      <dsp:nvSpPr>
        <dsp:cNvPr id="0" name=""/>
        <dsp:cNvSpPr/>
      </dsp:nvSpPr>
      <dsp:spPr>
        <a:xfrm>
          <a:off x="7069793" y="1594549"/>
          <a:ext cx="2838067" cy="2837765"/>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Third</a:t>
          </a:r>
          <a:r>
            <a:rPr lang="en-US" sz="2000" kern="1200" dirty="0">
              <a:latin typeface="Times New Roman" panose="02020603050405020304" pitchFamily="18" charset="0"/>
              <a:cs typeface="Times New Roman" panose="02020603050405020304" pitchFamily="18" charset="0"/>
            </a:rPr>
            <a:t>  applying the optional responses. From importance and likelihood, you decide how to mitigate the effects </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of risks</a:t>
          </a:r>
          <a:endParaRPr lang="en-CA" sz="2000" kern="1200" dirty="0">
            <a:latin typeface="Times New Roman" panose="02020603050405020304" pitchFamily="18" charset="0"/>
            <a:cs typeface="Times New Roman" panose="02020603050405020304" pitchFamily="18" charset="0"/>
          </a:endParaRPr>
        </a:p>
      </dsp:txBody>
      <dsp:txXfrm>
        <a:off x="7475514" y="2000020"/>
        <a:ext cx="2026625" cy="2026823"/>
      </dsp:txXfrm>
    </dsp:sp>
    <dsp:sp modelId="{CB9DBCAF-93B7-40CE-9C89-F20F5476B85F}">
      <dsp:nvSpPr>
        <dsp:cNvPr id="0" name=""/>
        <dsp:cNvSpPr/>
      </dsp:nvSpPr>
      <dsp:spPr>
        <a:xfrm rot="2700000">
          <a:off x="3830655" y="1496857"/>
          <a:ext cx="3032616" cy="3032616"/>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5449CD-80D8-4058-8089-35FA3E1574E7}">
      <dsp:nvSpPr>
        <dsp:cNvPr id="0" name=""/>
        <dsp:cNvSpPr/>
      </dsp:nvSpPr>
      <dsp:spPr>
        <a:xfrm>
          <a:off x="3927929" y="1594549"/>
          <a:ext cx="2838067" cy="2837765"/>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Second</a:t>
          </a:r>
          <a:r>
            <a:rPr lang="en-US" sz="2000" kern="1200" dirty="0">
              <a:solidFill>
                <a:srgbClr val="FF0000"/>
              </a:solidFill>
              <a:latin typeface="Times New Roman" panose="02020603050405020304" pitchFamily="18" charset="0"/>
              <a:cs typeface="Times New Roman" panose="02020603050405020304" pitchFamily="18" charset="0"/>
            </a:rPr>
            <a:t>,</a:t>
          </a:r>
          <a:r>
            <a:rPr lang="en-US" sz="2000" kern="1200" dirty="0">
              <a:latin typeface="Times New Roman" panose="02020603050405020304" pitchFamily="18" charset="0"/>
              <a:cs typeface="Times New Roman" panose="02020603050405020304" pitchFamily="18" charset="0"/>
            </a:rPr>
            <a:t> each risk is rated on a scale </a:t>
          </a:r>
          <a:r>
            <a:rPr lang="en-CA" sz="2000" kern="1200" dirty="0">
              <a:latin typeface="Times New Roman" panose="02020603050405020304" pitchFamily="18" charset="0"/>
              <a:cs typeface="Times New Roman" panose="02020603050405020304" pitchFamily="18" charset="0"/>
            </a:rPr>
            <a:t>regard to its likelihood  of occurring</a:t>
          </a:r>
        </a:p>
        <a:p>
          <a:pPr marL="0" lvl="0" indent="0" algn="ctr" defTabSz="889000">
            <a:lnSpc>
              <a:spcPct val="90000"/>
            </a:lnSpc>
            <a:spcBef>
              <a:spcPct val="0"/>
            </a:spcBef>
            <a:spcAft>
              <a:spcPct val="35000"/>
            </a:spcAft>
            <a:buNone/>
          </a:pPr>
          <a:endParaRPr lang="en-CA" sz="2000" kern="1200" dirty="0">
            <a:latin typeface="Times New Roman" panose="02020603050405020304" pitchFamily="18" charset="0"/>
            <a:cs typeface="Times New Roman" panose="02020603050405020304" pitchFamily="18" charset="0"/>
          </a:endParaRPr>
        </a:p>
      </dsp:txBody>
      <dsp:txXfrm>
        <a:off x="4333650" y="2000020"/>
        <a:ext cx="2026625" cy="2026823"/>
      </dsp:txXfrm>
    </dsp:sp>
    <dsp:sp modelId="{4F36919E-2E29-47BE-8B65-7F6436C7AC99}">
      <dsp:nvSpPr>
        <dsp:cNvPr id="0" name=""/>
        <dsp:cNvSpPr/>
      </dsp:nvSpPr>
      <dsp:spPr>
        <a:xfrm rot="2700000">
          <a:off x="688791" y="1496857"/>
          <a:ext cx="3032616" cy="3032616"/>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B037B-1B35-47AD-B125-88CDAA0FC767}">
      <dsp:nvSpPr>
        <dsp:cNvPr id="0" name=""/>
        <dsp:cNvSpPr/>
      </dsp:nvSpPr>
      <dsp:spPr>
        <a:xfrm>
          <a:off x="786066" y="1594549"/>
          <a:ext cx="2838067" cy="2837765"/>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First</a:t>
          </a:r>
          <a:r>
            <a:rPr lang="en-US" sz="2000" kern="1200" dirty="0">
              <a:latin typeface="Times New Roman" panose="02020603050405020304" pitchFamily="18" charset="0"/>
              <a:cs typeface="Times New Roman" panose="02020603050405020304" pitchFamily="18" charset="0"/>
            </a:rPr>
            <a:t>, scan lists of potential risks</a:t>
          </a:r>
          <a:endParaRPr lang="en-CA" sz="2000" kern="1200" dirty="0">
            <a:latin typeface="Times New Roman" panose="02020603050405020304" pitchFamily="18" charset="0"/>
            <a:cs typeface="Times New Roman" panose="02020603050405020304" pitchFamily="18" charset="0"/>
          </a:endParaRPr>
        </a:p>
      </dsp:txBody>
      <dsp:txXfrm>
        <a:off x="1191787" y="2000020"/>
        <a:ext cx="2026625" cy="2026823"/>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5518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15288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735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03</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1" y="2988610"/>
            <a:ext cx="5391728"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SCAN THE MARKET, MANAGE THE RISK</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03</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2874" y="4911846"/>
            <a:ext cx="5845521" cy="1168077"/>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Environmental Scan— The Big Picture—The Value of Statistical Analysis—The Importance of Risk Assessment—The Employee Value Proposition</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85875" y="1362134"/>
            <a:ext cx="4567364"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An environmental scan studies all forces external to an organization</a:t>
            </a:r>
          </a:p>
          <a:p>
            <a:pPr>
              <a:lnSpc>
                <a:spcPct val="120000"/>
              </a:lnSpc>
            </a:pPr>
            <a:r>
              <a:rPr lang="en-US" sz="2400" dirty="0">
                <a:latin typeface="Times New Roman" panose="02020603050405020304" pitchFamily="18" charset="0"/>
                <a:cs typeface="Times New Roman" panose="02020603050405020304" pitchFamily="18" charset="0"/>
              </a:rPr>
              <a:t>that are relevant to its operation. HCM:21 also looks internally at situations that may need reconfiguring in the new term. The key question a scan answers is: </a:t>
            </a:r>
            <a:r>
              <a:rPr lang="en-US" sz="2400" b="1" dirty="0">
                <a:latin typeface="Times New Roman" panose="02020603050405020304" pitchFamily="18" charset="0"/>
                <a:cs typeface="Times New Roman" panose="02020603050405020304" pitchFamily="18" charset="0"/>
              </a:rPr>
              <a:t>What is going on outside and inside that might affect future operations</a:t>
            </a:r>
            <a:r>
              <a:rPr lang="en-US" sz="2400" dirty="0">
                <a:latin typeface="Times New Roman" panose="02020603050405020304" pitchFamily="18" charset="0"/>
                <a:cs typeface="Times New Roman" panose="02020603050405020304" pitchFamily="18" charset="0"/>
              </a:rPr>
              <a:t>?</a:t>
            </a: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ENVIRONMENTAL SCAN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Difference Between Internal and External Environment (with Comparison  Chart)- Key Differences">
            <a:extLst>
              <a:ext uri="{FF2B5EF4-FFF2-40B4-BE49-F238E27FC236}">
                <a16:creationId xmlns:a16="http://schemas.microsoft.com/office/drawing/2014/main" id="{3284F12E-07A3-4328-BF4F-7AAB8D043C3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29108" y="1740219"/>
            <a:ext cx="4425156" cy="318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STEL Analysis (PEST Analysis) EXPLAINED with EXAMPLES | B2U">
            <a:extLst>
              <a:ext uri="{FF2B5EF4-FFF2-40B4-BE49-F238E27FC236}">
                <a16:creationId xmlns:a16="http://schemas.microsoft.com/office/drawing/2014/main" id="{B777A6CE-61B1-4281-94DA-B6FC70F17B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1000125"/>
            <a:ext cx="11363325" cy="585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265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74BEE2-5DDF-48E5-988C-7678A5305F6C}"/>
              </a:ext>
            </a:extLst>
          </p:cNvPr>
          <p:cNvPicPr>
            <a:picLocks noChangeAspect="1"/>
          </p:cNvPicPr>
          <p:nvPr/>
        </p:nvPicPr>
        <p:blipFill rotWithShape="1">
          <a:blip r:embed="rId2"/>
          <a:srcRect l="4631" t="9167" r="2662" b="6458"/>
          <a:stretch/>
        </p:blipFill>
        <p:spPr>
          <a:xfrm>
            <a:off x="214314" y="214313"/>
            <a:ext cx="9372600" cy="6329363"/>
          </a:xfrm>
          <a:prstGeom prst="rect">
            <a:avLst/>
          </a:prstGeom>
        </p:spPr>
      </p:pic>
    </p:spTree>
    <p:extLst>
      <p:ext uri="{BB962C8B-B14F-4D97-AF65-F5344CB8AC3E}">
        <p14:creationId xmlns:p14="http://schemas.microsoft.com/office/powerpoint/2010/main" val="3168621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486730" cy="4485652"/>
          </a:xfrm>
          <a:prstGeom prst="rect">
            <a:avLst/>
          </a:prstGeom>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How broadly or deeply the SCAN is conducted? </a:t>
            </a:r>
          </a:p>
          <a:p>
            <a:pPr algn="just">
              <a:lnSpc>
                <a:spcPct val="120000"/>
              </a:lnSpc>
            </a:pPr>
            <a:r>
              <a:rPr lang="en-US" sz="2400" dirty="0">
                <a:latin typeface="Times New Roman" panose="02020603050405020304" pitchFamily="18" charset="0"/>
                <a:cs typeface="Times New Roman" panose="02020603050405020304" pitchFamily="18" charset="0"/>
              </a:rPr>
              <a:t>A true scan, however, is both wide and deep. It is not confined to one aspect of the external environment, such as labor </a:t>
            </a:r>
            <a:r>
              <a:rPr lang="en-US" sz="2400" i="1" dirty="0">
                <a:latin typeface="Times New Roman" panose="02020603050405020304" pitchFamily="18" charset="0"/>
                <a:cs typeface="Times New Roman" panose="02020603050405020304" pitchFamily="18" charset="0"/>
              </a:rPr>
              <a:t>demographics</a:t>
            </a:r>
            <a:r>
              <a:rPr lang="en-US" sz="2400" dirty="0">
                <a:latin typeface="Times New Roman" panose="02020603050405020304" pitchFamily="18" charset="0"/>
                <a:cs typeface="Times New Roman" panose="02020603050405020304" pitchFamily="18" charset="0"/>
              </a:rPr>
              <a:t> or </a:t>
            </a:r>
            <a:r>
              <a:rPr lang="en-US" sz="2400" i="1" dirty="0">
                <a:latin typeface="Times New Roman" panose="02020603050405020304" pitchFamily="18" charset="0"/>
                <a:cs typeface="Times New Roman" panose="02020603050405020304" pitchFamily="18" charset="0"/>
              </a:rPr>
              <a:t>economic</a:t>
            </a:r>
            <a:r>
              <a:rPr lang="en-US" sz="2400" dirty="0">
                <a:latin typeface="Times New Roman" panose="02020603050405020304" pitchFamily="18" charset="0"/>
                <a:cs typeface="Times New Roman" panose="02020603050405020304" pitchFamily="18" charset="0"/>
              </a:rPr>
              <a:t> trends. The intent is to find something useful, not just collect information that confirms current or past beliefs. </a:t>
            </a:r>
          </a:p>
        </p:txBody>
      </p:sp>
      <p:sp>
        <p:nvSpPr>
          <p:cNvPr id="17" name="TextBox 16"/>
          <p:cNvSpPr txBox="1"/>
          <p:nvPr/>
        </p:nvSpPr>
        <p:spPr>
          <a:xfrm>
            <a:off x="1133854" y="803880"/>
            <a:ext cx="513394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ENVIRONMENTAL SCAN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074" name="Picture 2" descr="Concept of Environmental Scanning in Risk Identification">
            <a:extLst>
              <a:ext uri="{FF2B5EF4-FFF2-40B4-BE49-F238E27FC236}">
                <a16:creationId xmlns:a16="http://schemas.microsoft.com/office/drawing/2014/main" id="{CF1DA264-F2AE-42B7-ABC3-026C8AE848C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2597" y="1597764"/>
            <a:ext cx="5157682" cy="401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46765" y="1373388"/>
            <a:ext cx="8902927"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Predictive management executes a strategic scan of the external forces and internal factors that can affect the </a:t>
            </a:r>
            <a:r>
              <a:rPr lang="en-US" sz="2400" b="1" i="1" dirty="0">
                <a:latin typeface="Times New Roman" panose="02020603050405020304" pitchFamily="18" charset="0"/>
                <a:cs typeface="Times New Roman" panose="02020603050405020304" pitchFamily="18" charset="0"/>
              </a:rPr>
              <a:t>three fundamentals of an organization</a:t>
            </a:r>
            <a:r>
              <a:rPr lang="en-US" sz="2400" dirty="0">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9533BB-EAD1-431C-82BF-F90C9CF60581}"/>
              </a:ext>
            </a:extLst>
          </p:cNvPr>
          <p:cNvSpPr txBox="1"/>
          <p:nvPr/>
        </p:nvSpPr>
        <p:spPr>
          <a:xfrm>
            <a:off x="2557606" y="975974"/>
            <a:ext cx="6582822"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THE BIG PICTURE</a:t>
            </a:r>
          </a:p>
        </p:txBody>
      </p:sp>
      <p:graphicFrame>
        <p:nvGraphicFramePr>
          <p:cNvPr id="7" name="Diagram 6">
            <a:extLst>
              <a:ext uri="{FF2B5EF4-FFF2-40B4-BE49-F238E27FC236}">
                <a16:creationId xmlns:a16="http://schemas.microsoft.com/office/drawing/2014/main" id="{55DCEE54-6466-4458-B587-0C2343DC5B6C}"/>
              </a:ext>
            </a:extLst>
          </p:cNvPr>
          <p:cNvGraphicFramePr/>
          <p:nvPr>
            <p:extLst>
              <p:ext uri="{D42A27DB-BD31-4B8C-83A1-F6EECF244321}">
                <p14:modId xmlns:p14="http://schemas.microsoft.com/office/powerpoint/2010/main" val="2944851179"/>
              </p:ext>
            </p:extLst>
          </p:nvPr>
        </p:nvGraphicFramePr>
        <p:xfrm>
          <a:off x="1014412" y="2757488"/>
          <a:ext cx="11444287" cy="33147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6" y="1019069"/>
            <a:ext cx="964044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EXTERNAL FORCES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6">
            <a:extLst>
              <a:ext uri="{FF2B5EF4-FFF2-40B4-BE49-F238E27FC236}">
                <a16:creationId xmlns:a16="http://schemas.microsoft.com/office/drawing/2014/main" id="{94585A51-5F1F-4A7A-95BE-B7224B10E3F6}"/>
              </a:ext>
            </a:extLst>
          </p:cNvPr>
          <p:cNvGraphicFramePr>
            <a:graphicFrameLocks noGrp="1"/>
          </p:cNvGraphicFramePr>
          <p:nvPr>
            <p:extLst>
              <p:ext uri="{D42A27DB-BD31-4B8C-83A1-F6EECF244321}">
                <p14:modId xmlns:p14="http://schemas.microsoft.com/office/powerpoint/2010/main" val="2432314143"/>
              </p:ext>
            </p:extLst>
          </p:nvPr>
        </p:nvGraphicFramePr>
        <p:xfrm>
          <a:off x="957263" y="2184726"/>
          <a:ext cx="10923562" cy="3931920"/>
        </p:xfrm>
        <a:graphic>
          <a:graphicData uri="http://schemas.openxmlformats.org/drawingml/2006/table">
            <a:tbl>
              <a:tblPr firstRow="1" bandRow="1">
                <a:tableStyleId>{BDBED569-4797-4DF1-A0F4-6AAB3CD982D8}</a:tableStyleId>
              </a:tblPr>
              <a:tblGrid>
                <a:gridCol w="5461781">
                  <a:extLst>
                    <a:ext uri="{9D8B030D-6E8A-4147-A177-3AD203B41FA5}">
                      <a16:colId xmlns:a16="http://schemas.microsoft.com/office/drawing/2014/main" val="3338271840"/>
                    </a:ext>
                  </a:extLst>
                </a:gridCol>
                <a:gridCol w="5461781">
                  <a:extLst>
                    <a:ext uri="{9D8B030D-6E8A-4147-A177-3AD203B41FA5}">
                      <a16:colId xmlns:a16="http://schemas.microsoft.com/office/drawing/2014/main" val="1152637659"/>
                    </a:ext>
                  </a:extLst>
                </a:gridCol>
              </a:tblGrid>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Industry trends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Customer demands and interests</a:t>
                      </a:r>
                    </a:p>
                  </a:txBody>
                  <a:tcPr/>
                </a:tc>
                <a:extLst>
                  <a:ext uri="{0D108BD9-81ED-4DB2-BD59-A6C34878D82A}">
                    <a16:rowId xmlns:a16="http://schemas.microsoft.com/office/drawing/2014/main" val="390517615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Competitors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Supplier capacity</a:t>
                      </a:r>
                    </a:p>
                  </a:txBody>
                  <a:tcPr/>
                </a:tc>
                <a:extLst>
                  <a:ext uri="{0D108BD9-81ED-4DB2-BD59-A6C34878D82A}">
                    <a16:rowId xmlns:a16="http://schemas.microsoft.com/office/drawing/2014/main" val="1917266401"/>
                  </a:ext>
                </a:extLst>
              </a:tr>
              <a:tr h="810734">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Brand reputation</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Materials quality, prices, and availability </a:t>
                      </a:r>
                      <a:endParaRPr lang="en-CA" sz="2400" b="1" kern="1200" dirty="0">
                        <a:solidFill>
                          <a:schemeClr val="tx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298329152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Technological advancements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Labor supply</a:t>
                      </a:r>
                    </a:p>
                  </a:txBody>
                  <a:tcPr/>
                </a:tc>
                <a:extLst>
                  <a:ext uri="{0D108BD9-81ED-4DB2-BD59-A6C34878D82A}">
                    <a16:rowId xmlns:a16="http://schemas.microsoft.com/office/drawing/2014/main" val="794685897"/>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Regulations and laws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Job applicants </a:t>
                      </a:r>
                    </a:p>
                  </a:txBody>
                  <a:tcPr/>
                </a:tc>
                <a:extLst>
                  <a:ext uri="{0D108BD9-81ED-4DB2-BD59-A6C34878D82A}">
                    <a16:rowId xmlns:a16="http://schemas.microsoft.com/office/drawing/2014/main" val="1405483768"/>
                  </a:ext>
                </a:extLst>
              </a:tr>
              <a:tr h="810734">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Regional, national, and global economic situation</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Educational institutions</a:t>
                      </a:r>
                    </a:p>
                  </a:txBody>
                  <a:tcPr/>
                </a:tc>
                <a:extLst>
                  <a:ext uri="{0D108BD9-81ED-4DB2-BD59-A6C34878D82A}">
                    <a16:rowId xmlns:a16="http://schemas.microsoft.com/office/drawing/2014/main" val="2347867792"/>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Globalization demands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Stockholders</a:t>
                      </a:r>
                    </a:p>
                  </a:txBody>
                  <a:tcPr/>
                </a:tc>
                <a:extLst>
                  <a:ext uri="{0D108BD9-81ED-4DB2-BD59-A6C34878D82A}">
                    <a16:rowId xmlns:a16="http://schemas.microsoft.com/office/drawing/2014/main" val="3633270325"/>
                  </a:ext>
                </a:extLst>
              </a:tr>
            </a:tbl>
          </a:graphicData>
        </a:graphic>
      </p:graphicFrame>
    </p:spTree>
    <p:extLst>
      <p:ext uri="{BB962C8B-B14F-4D97-AF65-F5344CB8AC3E}">
        <p14:creationId xmlns:p14="http://schemas.microsoft.com/office/powerpoint/2010/main" val="366901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6" y="1019069"/>
            <a:ext cx="964044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INTERNAL FORCES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6">
            <a:extLst>
              <a:ext uri="{FF2B5EF4-FFF2-40B4-BE49-F238E27FC236}">
                <a16:creationId xmlns:a16="http://schemas.microsoft.com/office/drawing/2014/main" id="{94585A51-5F1F-4A7A-95BE-B7224B10E3F6}"/>
              </a:ext>
            </a:extLst>
          </p:cNvPr>
          <p:cNvGraphicFramePr>
            <a:graphicFrameLocks noGrp="1"/>
          </p:cNvGraphicFramePr>
          <p:nvPr>
            <p:extLst>
              <p:ext uri="{D42A27DB-BD31-4B8C-83A1-F6EECF244321}">
                <p14:modId xmlns:p14="http://schemas.microsoft.com/office/powerpoint/2010/main" val="3217934747"/>
              </p:ext>
            </p:extLst>
          </p:nvPr>
        </p:nvGraphicFramePr>
        <p:xfrm>
          <a:off x="957263" y="2184726"/>
          <a:ext cx="10923562" cy="3658862"/>
        </p:xfrm>
        <a:graphic>
          <a:graphicData uri="http://schemas.openxmlformats.org/drawingml/2006/table">
            <a:tbl>
              <a:tblPr firstRow="1" bandRow="1">
                <a:tableStyleId>{BDBED569-4797-4DF1-A0F4-6AAB3CD982D8}</a:tableStyleId>
              </a:tblPr>
              <a:tblGrid>
                <a:gridCol w="5461781">
                  <a:extLst>
                    <a:ext uri="{9D8B030D-6E8A-4147-A177-3AD203B41FA5}">
                      <a16:colId xmlns:a16="http://schemas.microsoft.com/office/drawing/2014/main" val="3338271840"/>
                    </a:ext>
                  </a:extLst>
                </a:gridCol>
                <a:gridCol w="5461781">
                  <a:extLst>
                    <a:ext uri="{9D8B030D-6E8A-4147-A177-3AD203B41FA5}">
                      <a16:colId xmlns:a16="http://schemas.microsoft.com/office/drawing/2014/main" val="1152637659"/>
                    </a:ext>
                  </a:extLst>
                </a:gridCol>
              </a:tblGrid>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Vision</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Facilities and equipment</a:t>
                      </a:r>
                    </a:p>
                  </a:txBody>
                  <a:tcPr/>
                </a:tc>
                <a:extLst>
                  <a:ext uri="{0D108BD9-81ED-4DB2-BD59-A6C34878D82A}">
                    <a16:rowId xmlns:a16="http://schemas.microsoft.com/office/drawing/2014/main" val="390517615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Values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Product life cycles</a:t>
                      </a:r>
                    </a:p>
                  </a:txBody>
                  <a:tcPr/>
                </a:tc>
                <a:extLst>
                  <a:ext uri="{0D108BD9-81ED-4DB2-BD59-A6C34878D82A}">
                    <a16:rowId xmlns:a16="http://schemas.microsoft.com/office/drawing/2014/main" val="1917266401"/>
                  </a:ext>
                </a:extLst>
              </a:tr>
              <a:tr h="444174">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Culture</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Employee brand awareness</a:t>
                      </a:r>
                    </a:p>
                  </a:txBody>
                  <a:tcPr/>
                </a:tc>
                <a:extLst>
                  <a:ext uri="{0D108BD9-81ED-4DB2-BD59-A6C34878D82A}">
                    <a16:rowId xmlns:a16="http://schemas.microsoft.com/office/drawing/2014/main" val="298329152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Leadership</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General turnover levels</a:t>
                      </a:r>
                    </a:p>
                  </a:txBody>
                  <a:tcPr/>
                </a:tc>
                <a:extLst>
                  <a:ext uri="{0D108BD9-81ED-4DB2-BD59-A6C34878D82A}">
                    <a16:rowId xmlns:a16="http://schemas.microsoft.com/office/drawing/2014/main" val="794685897"/>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Management wisdom</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Skills and capability levels</a:t>
                      </a:r>
                    </a:p>
                  </a:txBody>
                  <a:tcPr/>
                </a:tc>
                <a:extLst>
                  <a:ext uri="{0D108BD9-81ED-4DB2-BD59-A6C34878D82A}">
                    <a16:rowId xmlns:a16="http://schemas.microsoft.com/office/drawing/2014/main" val="1405483768"/>
                  </a:ext>
                </a:extLst>
              </a:tr>
              <a:tr h="458462">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Mission-critical retention rates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Financial capability</a:t>
                      </a:r>
                    </a:p>
                  </a:txBody>
                  <a:tcPr/>
                </a:tc>
                <a:extLst>
                  <a:ext uri="{0D108BD9-81ED-4DB2-BD59-A6C34878D82A}">
                    <a16:rowId xmlns:a16="http://schemas.microsoft.com/office/drawing/2014/main" val="2347867792"/>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Engagement levels</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Ability to enter new markets</a:t>
                      </a:r>
                    </a:p>
                  </a:txBody>
                  <a:tcPr/>
                </a:tc>
                <a:extLst>
                  <a:ext uri="{0D108BD9-81ED-4DB2-BD59-A6C34878D82A}">
                    <a16:rowId xmlns:a16="http://schemas.microsoft.com/office/drawing/2014/main" val="3633270325"/>
                  </a:ext>
                </a:extLst>
              </a:tr>
              <a:tr h="450408">
                <a:tc gridSpan="2">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Quality, innovation, productivity, service (QIPS) levels</a:t>
                      </a:r>
                    </a:p>
                  </a:txBody>
                  <a:tcPr/>
                </a:tc>
                <a:tc hMerge="1">
                  <a:txBody>
                    <a:bodyPr/>
                    <a:lstStyle/>
                    <a:p>
                      <a:pPr marL="0" algn="l" defTabSz="914400" rtl="0" eaLnBrk="1" latinLnBrk="0" hangingPunct="1"/>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843431196"/>
                  </a:ext>
                </a:extLst>
              </a:tr>
            </a:tbl>
          </a:graphicData>
        </a:graphic>
      </p:graphicFrame>
    </p:spTree>
    <p:extLst>
      <p:ext uri="{BB962C8B-B14F-4D97-AF65-F5344CB8AC3E}">
        <p14:creationId xmlns:p14="http://schemas.microsoft.com/office/powerpoint/2010/main" val="3706893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15521"/>
            <a:ext cx="8306028"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MATRIX, FOR A STRATEGIC SCAN OF AN ORGANIZATION’S ENVIRONMENT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3349" y="2685196"/>
            <a:ext cx="10459489"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Figure 3.1 </a:t>
            </a:r>
            <a:r>
              <a:rPr lang="en-US" sz="2800" dirty="0">
                <a:latin typeface="Times New Roman" panose="02020603050405020304" pitchFamily="18" charset="0"/>
                <a:cs typeface="Times New Roman" panose="02020603050405020304" pitchFamily="18" charset="0"/>
              </a:rPr>
              <a:t>is an outline or template, in the form of a matrix, for a strategic scan of an organization’s environment. It is not all-inclusive; in practice, the list of forces and factors that management generates  can be much larger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92AE8E-381B-4D99-AC92-52DF0DFE2E1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26610" y="165260"/>
            <a:ext cx="8424452" cy="6292690"/>
          </a:xfrm>
          <a:prstGeom prst="rect">
            <a:avLst/>
          </a:prstGeom>
        </p:spPr>
      </p:pic>
      <p:sp>
        <p:nvSpPr>
          <p:cNvPr id="9" name="TextBox 8">
            <a:extLst>
              <a:ext uri="{FF2B5EF4-FFF2-40B4-BE49-F238E27FC236}">
                <a16:creationId xmlns:a16="http://schemas.microsoft.com/office/drawing/2014/main" id="{EC863815-7D22-4C8C-A097-E01E31B802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4109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STATISTICAL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What Is Statistical Analysis? (Definition, Methods) | Built In">
            <a:extLst>
              <a:ext uri="{FF2B5EF4-FFF2-40B4-BE49-F238E27FC236}">
                <a16:creationId xmlns:a16="http://schemas.microsoft.com/office/drawing/2014/main" id="{291B550A-A322-4DC4-AFC6-6E209744B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468236"/>
            <a:ext cx="5767530" cy="302795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B1D42DB-CF50-48A8-BC8C-2D4F816AE092}"/>
              </a:ext>
            </a:extLst>
          </p:cNvPr>
          <p:cNvSpPr txBox="1"/>
          <p:nvPr/>
        </p:nvSpPr>
        <p:spPr>
          <a:xfrm>
            <a:off x="275941" y="2342596"/>
            <a:ext cx="5820059"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value of analysis is in the patterns in data that it uncovers.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These patterns are not readily apparent in standard reviews and reports.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Hence, analytics is more about structure and logic than about statistical procedures. </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3072" y="931887"/>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RISK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2618636" y="1689800"/>
            <a:ext cx="10541000"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Risk is a central element in any kind of planning</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human capital planning must now include risk assessment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Risk assessment has three steps.</a:t>
            </a:r>
          </a:p>
        </p:txBody>
      </p:sp>
      <p:graphicFrame>
        <p:nvGraphicFramePr>
          <p:cNvPr id="7" name="Diagram 6">
            <a:extLst>
              <a:ext uri="{FF2B5EF4-FFF2-40B4-BE49-F238E27FC236}">
                <a16:creationId xmlns:a16="http://schemas.microsoft.com/office/drawing/2014/main" id="{9A2015FF-3D2C-422D-AC43-58125E62BA66}"/>
              </a:ext>
            </a:extLst>
          </p:cNvPr>
          <p:cNvGraphicFramePr/>
          <p:nvPr>
            <p:extLst>
              <p:ext uri="{D42A27DB-BD31-4B8C-83A1-F6EECF244321}">
                <p14:modId xmlns:p14="http://schemas.microsoft.com/office/powerpoint/2010/main" val="294527220"/>
              </p:ext>
            </p:extLst>
          </p:nvPr>
        </p:nvGraphicFramePr>
        <p:xfrm>
          <a:off x="1360486" y="1385884"/>
          <a:ext cx="10069513" cy="602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3165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DDF80DD0-2ADC-4CCF-A18F-EB7C2C8B5EA8}"/>
              </a:ext>
            </a:extLst>
          </p:cNvPr>
          <p:cNvPicPr>
            <a:picLocks noChangeAspect="1"/>
          </p:cNvPicPr>
          <p:nvPr/>
        </p:nvPicPr>
        <p:blipFill>
          <a:blip r:embed="rId2"/>
          <a:stretch>
            <a:fillRect/>
          </a:stretch>
        </p:blipFill>
        <p:spPr>
          <a:xfrm>
            <a:off x="1671796" y="1566601"/>
            <a:ext cx="7886542" cy="4006207"/>
          </a:xfrm>
          <a:prstGeom prst="rect">
            <a:avLst/>
          </a:prstGeom>
        </p:spPr>
      </p:pic>
      <p:sp>
        <p:nvSpPr>
          <p:cNvPr id="11" name="TextBox 10">
            <a:extLst>
              <a:ext uri="{FF2B5EF4-FFF2-40B4-BE49-F238E27FC236}">
                <a16:creationId xmlns:a16="http://schemas.microsoft.com/office/drawing/2014/main" id="{86B6F21D-7DD8-485F-85B0-E9E4B74FA2F8}"/>
              </a:ext>
            </a:extLst>
          </p:cNvPr>
          <p:cNvSpPr txBox="1"/>
          <p:nvPr/>
        </p:nvSpPr>
        <p:spPr>
          <a:xfrm>
            <a:off x="1976097" y="577306"/>
            <a:ext cx="6436985" cy="707886"/>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At The Corporate Level, Examples Of Potential Risks Could Be Immediate </a:t>
            </a:r>
            <a:endParaRPr lang="en-CA"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7FE40-7088-4E09-9B97-8D15388B3AD8}"/>
              </a:ext>
            </a:extLst>
          </p:cNvPr>
          <p:cNvSpPr>
            <a:spLocks noGrp="1"/>
          </p:cNvSpPr>
          <p:nvPr>
            <p:ph type="title"/>
          </p:nvPr>
        </p:nvSpPr>
        <p:spPr>
          <a:xfrm>
            <a:off x="871538" y="414338"/>
            <a:ext cx="10482262" cy="1047750"/>
          </a:xfrm>
        </p:spPr>
        <p:txBody>
          <a:bodyPr>
            <a:normAutofit fontScale="90000"/>
          </a:bodyPr>
          <a:lstStyle/>
          <a:p>
            <a:pPr algn="ctr"/>
            <a:r>
              <a:rPr lang="en-CA" sz="2800" b="1" dirty="0">
                <a:latin typeface="Times New Roman" panose="02020603050405020304" pitchFamily="18" charset="0"/>
                <a:ea typeface="+mn-ea"/>
                <a:cs typeface="Times New Roman" panose="02020603050405020304" pitchFamily="18" charset="0"/>
              </a:rPr>
              <a:t>SECOND STEP :RATING RISKS</a:t>
            </a:r>
            <a:br>
              <a:rPr lang="en-CA" sz="2800" b="1" dirty="0">
                <a:latin typeface="Times New Roman" panose="02020603050405020304" pitchFamily="18" charset="0"/>
                <a:ea typeface="+mn-ea"/>
                <a:cs typeface="Times New Roman" panose="02020603050405020304" pitchFamily="18" charset="0"/>
              </a:rPr>
            </a:br>
            <a:br>
              <a:rPr lang="en-CA" sz="2800" b="1" dirty="0">
                <a:latin typeface="Times New Roman" panose="02020603050405020304" pitchFamily="18" charset="0"/>
                <a:ea typeface="+mn-ea"/>
                <a:cs typeface="Times New Roman" panose="02020603050405020304" pitchFamily="18" charset="0"/>
              </a:rPr>
            </a:br>
            <a:r>
              <a:rPr lang="en-CA" sz="2400" b="1" dirty="0">
                <a:solidFill>
                  <a:srgbClr val="FF0000"/>
                </a:solidFill>
                <a:latin typeface="Times New Roman" panose="02020603050405020304" pitchFamily="18" charset="0"/>
                <a:ea typeface="+mn-ea"/>
                <a:cs typeface="Times New Roman" panose="02020603050405020304" pitchFamily="18" charset="0"/>
              </a:rPr>
              <a:t>RISK MATRIX</a:t>
            </a:r>
            <a:endParaRPr lang="en-CA" sz="2800" b="1" dirty="0">
              <a:solidFill>
                <a:srgbClr val="FF0000"/>
              </a:solidFill>
              <a:latin typeface="Times New Roman" panose="02020603050405020304" pitchFamily="18" charset="0"/>
              <a:ea typeface="+mn-ea"/>
              <a:cs typeface="Times New Roman" panose="02020603050405020304" pitchFamily="18" charset="0"/>
            </a:endParaRPr>
          </a:p>
        </p:txBody>
      </p:sp>
      <p:pic>
        <p:nvPicPr>
          <p:cNvPr id="4" name="Content Placeholder 3">
            <a:extLst>
              <a:ext uri="{FF2B5EF4-FFF2-40B4-BE49-F238E27FC236}">
                <a16:creationId xmlns:a16="http://schemas.microsoft.com/office/drawing/2014/main" id="{848D9C00-A503-4B3C-A4BA-6F4667E4CEB8}"/>
              </a:ext>
            </a:extLst>
          </p:cNvPr>
          <p:cNvPicPr>
            <a:picLocks noGrp="1"/>
          </p:cNvPicPr>
          <p:nvPr>
            <p:ph idx="1"/>
          </p:nvPr>
        </p:nvPicPr>
        <p:blipFill rotWithShape="1">
          <a:blip r:embed="rId2">
            <a:clrChange>
              <a:clrFrom>
                <a:srgbClr val="FFFFFF"/>
              </a:clrFrom>
              <a:clrTo>
                <a:srgbClr val="FFFFFF">
                  <a:alpha val="0"/>
                </a:srgbClr>
              </a:clrTo>
            </a:clrChange>
          </a:blip>
          <a:srcRect l="12537" t="37603" r="41675" b="8790"/>
          <a:stretch/>
        </p:blipFill>
        <p:spPr bwMode="auto">
          <a:xfrm>
            <a:off x="1271588" y="1462088"/>
            <a:ext cx="10082212" cy="4802186"/>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F2ECF74F-83AB-4570-A266-8E1D5C5A0C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76887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A210-9694-4EE1-8C6A-C06DA4CD48C8}"/>
              </a:ext>
            </a:extLst>
          </p:cNvPr>
          <p:cNvSpPr>
            <a:spLocks noGrp="1"/>
          </p:cNvSpPr>
          <p:nvPr>
            <p:ph type="title"/>
          </p:nvPr>
        </p:nvSpPr>
        <p:spPr/>
        <p:txBody>
          <a:bodyPr>
            <a:normAutofit/>
          </a:bodyPr>
          <a:lstStyle/>
          <a:p>
            <a:r>
              <a:rPr lang="en-CA" sz="2800" b="1" dirty="0">
                <a:latin typeface="Times New Roman" panose="02020603050405020304" pitchFamily="18" charset="0"/>
                <a:ea typeface="+mn-ea"/>
                <a:cs typeface="Times New Roman" panose="02020603050405020304" pitchFamily="18" charset="0"/>
              </a:rPr>
              <a:t>RISK MATRIX EXAMPLE</a:t>
            </a:r>
            <a:endParaRPr lang="en-CA" sz="2800" dirty="0"/>
          </a:p>
        </p:txBody>
      </p:sp>
      <p:pic>
        <p:nvPicPr>
          <p:cNvPr id="2050" name="Picture 2" descr="Example of space risk matrix template, illustrated with icons">
            <a:extLst>
              <a:ext uri="{FF2B5EF4-FFF2-40B4-BE49-F238E27FC236}">
                <a16:creationId xmlns:a16="http://schemas.microsoft.com/office/drawing/2014/main" id="{D02A0B39-7451-4261-9FA6-1021669559F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5959" t="16162" r="25795" b="18825"/>
          <a:stretch/>
        </p:blipFill>
        <p:spPr bwMode="auto">
          <a:xfrm>
            <a:off x="2771774" y="1690688"/>
            <a:ext cx="5357813" cy="48993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F444E9F-4FE9-41E6-A4F4-B925E4C0A8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968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THIRD :MITIGATING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812720"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From importance and likelihood, you decide how to mitigate the effects of those risks.</a:t>
            </a:r>
          </a:p>
          <a:p>
            <a:r>
              <a:rPr lang="en-US" sz="2400" b="1" dirty="0">
                <a:latin typeface="Times New Roman" panose="02020603050405020304" pitchFamily="18" charset="0"/>
                <a:cs typeface="Times New Roman" panose="02020603050405020304" pitchFamily="18" charset="0"/>
              </a:rPr>
              <a:t>For example, how will you handle the following?</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Avoid the risk by postponing or not implementing something—or just wait?</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Transfer the risk to a third party—in which case, who could do it better?</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Reduce risk by introducing controls, but how and what controls?</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Accept the risk if the cost outweighs the benefit—but how to balance the situation?</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Capitalize on an unexpected positive result—or how best to stay agile</a:t>
            </a:r>
          </a:p>
          <a:p>
            <a:pPr marL="342900" indent="-342900" algn="ctr">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The task is to develop a risk-mitigation plan that prepares you ahead of any problem’s arrival. </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66631"/>
            <a:ext cx="10541000" cy="3539430"/>
          </a:xfrm>
          <a:prstGeom prst="rect">
            <a:avLst/>
          </a:prstGeom>
          <a:noFill/>
        </p:spPr>
        <p:txBody>
          <a:bodyPr wrap="square" rtlCol="0">
            <a:spAutoFit/>
          </a:bodyPr>
          <a:lstStyle/>
          <a:p>
            <a:pPr algn="ctr"/>
            <a:r>
              <a:rPr lang="en-US" sz="2800" b="1" i="1" dirty="0">
                <a:latin typeface="Times New Roman" panose="02020603050405020304" pitchFamily="18" charset="0"/>
                <a:cs typeface="Times New Roman" panose="02020603050405020304" pitchFamily="18" charset="0"/>
              </a:rPr>
              <a:t>EMPLOYEE VALUE PROPOSITION is the unique set of benefits and experiences a company offers to attract and retain talent.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While measuring the people practices of an organization is not always easy, measuring the results .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What is found that highly engaged, motivated teams outperform their peers.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first step is hiring the right people; the second step is keeping them</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07795" y="1090080"/>
            <a:ext cx="91669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YOUR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2618635" y="1493399"/>
            <a:ext cx="9166925" cy="1015663"/>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Abraham Maslow developed the idea that certain basic needs must be met in each of our lives, and once these needs have been met, it frees us to increase our engagement and continue our development. Maslow’s hierarchy of needs has five levels:</a:t>
            </a:r>
          </a:p>
        </p:txBody>
      </p:sp>
      <p:pic>
        <p:nvPicPr>
          <p:cNvPr id="2" name="Picture 1">
            <a:extLst>
              <a:ext uri="{FF2B5EF4-FFF2-40B4-BE49-F238E27FC236}">
                <a16:creationId xmlns:a16="http://schemas.microsoft.com/office/drawing/2014/main" id="{99A3F395-DD47-430B-A656-2A83B77CEF5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828925" y="2300288"/>
            <a:ext cx="5872263" cy="4392453"/>
          </a:xfrm>
          <a:prstGeom prst="rect">
            <a:avLst/>
          </a:prstGeom>
        </p:spPr>
      </p:pic>
    </p:spTree>
    <p:extLst>
      <p:ext uri="{BB962C8B-B14F-4D97-AF65-F5344CB8AC3E}">
        <p14:creationId xmlns:p14="http://schemas.microsoft.com/office/powerpoint/2010/main" val="4224588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ACE974-1BAA-48FF-8456-1ADB7D5B63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5E0D873C-AA55-47A0-BD0E-8F40409312B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10789" y="371475"/>
            <a:ext cx="8161847" cy="6321266"/>
          </a:xfrm>
          <a:prstGeom prst="rect">
            <a:avLst/>
          </a:prstGeom>
        </p:spPr>
      </p:pic>
    </p:spTree>
    <p:extLst>
      <p:ext uri="{BB962C8B-B14F-4D97-AF65-F5344CB8AC3E}">
        <p14:creationId xmlns:p14="http://schemas.microsoft.com/office/powerpoint/2010/main" val="3807949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19069"/>
            <a:ext cx="938327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ACHIEVE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91778" y="2066631"/>
            <a:ext cx="10668000"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It can be achieved through:</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Compensation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Paycheck and More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Retention Drives Sales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Place They Belong</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One Size No Longer Fits All</a:t>
            </a:r>
          </a:p>
          <a:p>
            <a:pPr marL="457200" indent="-457200">
              <a:buFont typeface="Wingdings" panose="05000000000000000000" pitchFamily="2" charset="2"/>
              <a:buChar char="§"/>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9134" y="2441585"/>
            <a:ext cx="10555911"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find that the most basic employee need to be satisfied is an individual’s compensation and benefits. Typically, the obvious tool for organizations to meet those needs is periodic compensation increases.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However, even in the current recessionary period, a paycheck is easily replicated by competitors; remember—‘‘If people come for money, they will leave for money</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C1EECFA7-03CF-4A5D-B780-FB537E12072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8636" y="1542289"/>
            <a:ext cx="7554064" cy="4950397"/>
          </a:xfrm>
          <a:prstGeom prst="rect">
            <a:avLst/>
          </a:prstGeom>
        </p:spPr>
      </p:pic>
    </p:spTree>
    <p:extLst>
      <p:ext uri="{BB962C8B-B14F-4D97-AF65-F5344CB8AC3E}">
        <p14:creationId xmlns:p14="http://schemas.microsoft.com/office/powerpoint/2010/main" val="14202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F94FAF73-6EEF-4A81-BECE-8EAA4E6EE0CE}"/>
              </a:ext>
            </a:extLst>
          </p:cNvPr>
          <p:cNvPicPr>
            <a:picLocks noChangeAspect="1"/>
          </p:cNvPicPr>
          <p:nvPr/>
        </p:nvPicPr>
        <p:blipFill>
          <a:blip r:embed="rId2">
            <a:clrChange>
              <a:clrFrom>
                <a:srgbClr val="FFFFFF"/>
              </a:clrFrom>
              <a:clrTo>
                <a:srgbClr val="FFFFFF">
                  <a:alpha val="0"/>
                </a:srgbClr>
              </a:clrTo>
            </a:clrChange>
            <a:duotone>
              <a:prstClr val="black"/>
              <a:srgbClr val="D9C3A5">
                <a:tint val="50000"/>
                <a:satMod val="180000"/>
              </a:srgbClr>
            </a:duotone>
          </a:blip>
          <a:stretch>
            <a:fillRect/>
          </a:stretch>
        </p:blipFill>
        <p:spPr>
          <a:xfrm>
            <a:off x="2618636" y="1385884"/>
            <a:ext cx="6645989" cy="5428549"/>
          </a:xfrm>
          <a:prstGeom prst="rect">
            <a:avLst/>
          </a:prstGeom>
        </p:spPr>
      </p:pic>
    </p:spTree>
    <p:extLst>
      <p:ext uri="{BB962C8B-B14F-4D97-AF65-F5344CB8AC3E}">
        <p14:creationId xmlns:p14="http://schemas.microsoft.com/office/powerpoint/2010/main" val="35993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9B459071-9D20-4B06-8332-043EA0DC036F}"/>
              </a:ext>
            </a:extLst>
          </p:cNvPr>
          <p:cNvSpPr txBox="1"/>
          <p:nvPr/>
        </p:nvSpPr>
        <p:spPr>
          <a:xfrm>
            <a:off x="302898" y="2101396"/>
            <a:ext cx="5674038" cy="3785652"/>
          </a:xfrm>
          <a:prstGeom prst="rect">
            <a:avLst/>
          </a:prstGeom>
          <a:noFill/>
        </p:spPr>
        <p:txBody>
          <a:bodyPr wrap="square">
            <a:spAutoFit/>
          </a:bodyPr>
          <a:lstStyle/>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 a look at</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needs hierarchy shows, people do not want just a paycheck—they</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want a paycheck and more.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Part of the ‘‘more’’ most employees want can be seen in the higher</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steps up the hierarchy. </a:t>
            </a:r>
            <a:endParaRPr lang="ar-SA"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They want to grow in their role and have a chance</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move up within the organization, and they want to feel that they are</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appreciated and that they belong.</a:t>
            </a:r>
            <a:endParaRPr lang="en-CA" sz="24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2B0D495-3830-495A-B9AC-9342478489C7}"/>
              </a:ext>
            </a:extLst>
          </p:cNvPr>
          <p:cNvPicPr>
            <a:picLocks noChangeAspect="1"/>
          </p:cNvPicPr>
          <p:nvPr/>
        </p:nvPicPr>
        <p:blipFill>
          <a:blip r:embed="rId2"/>
          <a:stretch>
            <a:fillRect/>
          </a:stretch>
        </p:blipFill>
        <p:spPr>
          <a:xfrm>
            <a:off x="6215064" y="1985964"/>
            <a:ext cx="5674038" cy="3852968"/>
          </a:xfrm>
          <a:prstGeom prst="rect">
            <a:avLst/>
          </a:prstGeom>
        </p:spPr>
      </p:pic>
    </p:spTree>
    <p:extLst>
      <p:ext uri="{BB962C8B-B14F-4D97-AF65-F5344CB8AC3E}">
        <p14:creationId xmlns:p14="http://schemas.microsoft.com/office/powerpoint/2010/main" val="414307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292388"/>
            <a:ext cx="1054100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Many proactive operators have turned to data mining, as ‘‘data mining shows that these personality traits are better predictors of worker productivity (especially turnover) than more traditional ability testing.</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Data mining and predictive analytics help match employees who are most compatible with particular jobs. </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292388"/>
            <a:ext cx="10541000"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Talent assessment and screening firms specialize in helping match applicants to job requirements, assisting companies in streamlining the process.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They help find the best fit that leads to hiring employees with a much longer tenure. </a:t>
            </a:r>
          </a:p>
        </p:txBody>
      </p:sp>
    </p:spTree>
    <p:extLst>
      <p:ext uri="{BB962C8B-B14F-4D97-AF65-F5344CB8AC3E}">
        <p14:creationId xmlns:p14="http://schemas.microsoft.com/office/powerpoint/2010/main" val="1075274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DRIVES SALES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95332" y="2517668"/>
            <a:ext cx="9977481"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Research found that companies that reported the lowest comparable (comp) unit sales also employed general managers with the shortest average tenure.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tenure of general managers impacts the retention of managers and employees as well.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the length of employment for general managers increases, line-level management and hourly employee turnover drops. </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8AFE33-386F-4E80-8F46-54F067FBF53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28748" y="497329"/>
            <a:ext cx="7915277" cy="5863341"/>
          </a:xfrm>
          <a:prstGeom prst="rect">
            <a:avLst/>
          </a:prstGeom>
        </p:spPr>
      </p:pic>
      <p:sp>
        <p:nvSpPr>
          <p:cNvPr id="5" name="TextBox 4">
            <a:extLst>
              <a:ext uri="{FF2B5EF4-FFF2-40B4-BE49-F238E27FC236}">
                <a16:creationId xmlns:a16="http://schemas.microsoft.com/office/drawing/2014/main" id="{14687AFD-3ED9-4982-94EA-6CE87687BF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74027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44EF3E-8A09-4E6E-A80D-5532A7794C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8548AFFC-8DF9-4D36-B44F-6E743758E1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43100" y="694937"/>
            <a:ext cx="8472487" cy="6163063"/>
          </a:xfrm>
          <a:prstGeom prst="rect">
            <a:avLst/>
          </a:prstGeom>
        </p:spPr>
      </p:pic>
    </p:spTree>
    <p:extLst>
      <p:ext uri="{BB962C8B-B14F-4D97-AF65-F5344CB8AC3E}">
        <p14:creationId xmlns:p14="http://schemas.microsoft.com/office/powerpoint/2010/main" val="4556120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PLACE THEY BELONG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134074"/>
            <a:ext cx="10076826" cy="3970318"/>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Creating a workforce where people feel included is important, for this reason: People don’t work where they have to; they work where they want to.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culture of the work environment. Do employees feel like members of the work community? Do they feel as if they have a chance to increase their role in the organization or do they simply feel viewed as ‘‘replaceable cogs in a machine?’’</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59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PLACE THEY BELONG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57587" y="2535853"/>
            <a:ext cx="1007682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One thing is certain: When the work environment begins to get worse, the best employees are often the first ones leave because they have the most options.</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2434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When attempting to satisfy worker needs, it is increasingly clear that you must first identify worker wants. Not all workers want the same things. </a:t>
            </a:r>
          </a:p>
          <a:p>
            <a:pPr marL="457200"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For example</a:t>
            </a:r>
            <a:r>
              <a:rPr lang="en-US" sz="2800" dirty="0">
                <a:latin typeface="Times New Roman" panose="02020603050405020304" pitchFamily="18" charset="0"/>
                <a:cs typeface="Times New Roman" panose="02020603050405020304" pitchFamily="18" charset="0"/>
              </a:rPr>
              <a:t>, the employee value proposition that might appeal to college students may not be as attractive to baby boomers. </a:t>
            </a:r>
          </a:p>
        </p:txBody>
      </p:sp>
    </p:spTree>
    <p:extLst>
      <p:ext uri="{BB962C8B-B14F-4D97-AF65-F5344CB8AC3E}">
        <p14:creationId xmlns:p14="http://schemas.microsoft.com/office/powerpoint/2010/main" val="210835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Instead of trying to appeal to everyone, and in the process satisfying no one, successful companies are taking a novel approach to recruiting and providing for their employees. They carefully identify their target worker audience and then appeal directly to that crowd. </a:t>
            </a:r>
          </a:p>
        </p:txBody>
      </p:sp>
    </p:spTree>
    <p:extLst>
      <p:ext uri="{BB962C8B-B14F-4D97-AF65-F5344CB8AC3E}">
        <p14:creationId xmlns:p14="http://schemas.microsoft.com/office/powerpoint/2010/main" val="3293782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6EED6ECF-0399-4627-8EAA-647864D6B463}"/>
              </a:ext>
            </a:extLst>
          </p:cNvPr>
          <p:cNvPicPr>
            <a:picLocks noChangeAspect="1"/>
          </p:cNvPicPr>
          <p:nvPr/>
        </p:nvPicPr>
        <p:blipFill>
          <a:blip r:embed="rId2"/>
          <a:stretch>
            <a:fillRect/>
          </a:stretch>
        </p:blipFill>
        <p:spPr>
          <a:xfrm>
            <a:off x="2828522" y="1891471"/>
            <a:ext cx="5763429" cy="4801270"/>
          </a:xfrm>
          <a:prstGeom prst="rect">
            <a:avLst/>
          </a:prstGeom>
        </p:spPr>
      </p:pic>
    </p:spTree>
    <p:extLst>
      <p:ext uri="{BB962C8B-B14F-4D97-AF65-F5344CB8AC3E}">
        <p14:creationId xmlns:p14="http://schemas.microsoft.com/office/powerpoint/2010/main" val="3195762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Research indicates that leading companies have long since moved past relying on traditional compensation and benefits offerings to attract and retain a quality workforce.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Instead, they operate with a focus on ‘‘total rewards,’’ offering a combination of competitive compensation and benefits, flexible schedules, lifestyle rewards, switched-on training programs, an inclusive workplace, and a commitment to lifelong learning</a:t>
            </a:r>
          </a:p>
        </p:txBody>
      </p:sp>
    </p:spTree>
    <p:extLst>
      <p:ext uri="{BB962C8B-B14F-4D97-AF65-F5344CB8AC3E}">
        <p14:creationId xmlns:p14="http://schemas.microsoft.com/office/powerpoint/2010/main" val="3381950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same companies think creatively about how they recruit new employees to join them.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They cast wide nets that encompass women, minorities, students, retirees, and candidates from other industries. They count on referrals and recognition as a great place to work to attract candidates to their doors. </a:t>
            </a:r>
          </a:p>
        </p:txBody>
      </p:sp>
    </p:spTree>
    <p:extLst>
      <p:ext uri="{BB962C8B-B14F-4D97-AF65-F5344CB8AC3E}">
        <p14:creationId xmlns:p14="http://schemas.microsoft.com/office/powerpoint/2010/main" val="3204335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approaches enable proactive operators to meet the challenge of the times.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Change is imperative, and in both the near and longer term, human capital excellence will be a textbook advantage for the winners in this marketplace.</a:t>
            </a:r>
          </a:p>
        </p:txBody>
      </p:sp>
    </p:spTree>
    <p:extLst>
      <p:ext uri="{BB962C8B-B14F-4D97-AF65-F5344CB8AC3E}">
        <p14:creationId xmlns:p14="http://schemas.microsoft.com/office/powerpoint/2010/main" val="362822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B3A00DBE-74BB-4D30-A49C-42288857B70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04706" y="1577102"/>
            <a:ext cx="6011114" cy="5115639"/>
          </a:xfrm>
          <a:prstGeom prst="rect">
            <a:avLst/>
          </a:prstGeom>
        </p:spPr>
      </p:pic>
    </p:spTree>
    <p:extLst>
      <p:ext uri="{BB962C8B-B14F-4D97-AF65-F5344CB8AC3E}">
        <p14:creationId xmlns:p14="http://schemas.microsoft.com/office/powerpoint/2010/main" val="1538316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75B14F-1B1F-49A2-974C-987211E01F21}"/>
</file>

<file path=customXml/itemProps2.xml><?xml version="1.0" encoding="utf-8"?>
<ds:datastoreItem xmlns:ds="http://schemas.openxmlformats.org/officeDocument/2006/customXml" ds:itemID="{768A349D-0761-4D91-8BE2-B17D812BA0D0}"/>
</file>

<file path=customXml/itemProps3.xml><?xml version="1.0" encoding="utf-8"?>
<ds:datastoreItem xmlns:ds="http://schemas.openxmlformats.org/officeDocument/2006/customXml" ds:itemID="{F267644B-561A-431B-A577-69CEA33288D8}"/>
</file>

<file path=docProps/app.xml><?xml version="1.0" encoding="utf-8"?>
<Properties xmlns="http://schemas.openxmlformats.org/officeDocument/2006/extended-properties" xmlns:vt="http://schemas.openxmlformats.org/officeDocument/2006/docPropsVTypes">
  <Template/>
  <TotalTime>3008</TotalTime>
  <Words>1778</Words>
  <Application>Microsoft Office PowerPoint</Application>
  <PresentationFormat>Widescreen</PresentationFormat>
  <Paragraphs>244</Paragraphs>
  <Slides>41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SECOND STEP :RATING RISKS  RISK MATRIX</vt:lpstr>
      <vt:lpstr>RISK MATRIX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103</cp:revision>
  <dcterms:created xsi:type="dcterms:W3CDTF">2023-04-29T09:08:00Z</dcterms:created>
  <dcterms:modified xsi:type="dcterms:W3CDTF">2024-02-11T18:32:07Z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