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eb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720" r:id="rId5"/>
    <p:sldId id="701" r:id="rId6"/>
    <p:sldId id="717" r:id="rId7"/>
    <p:sldId id="718" r:id="rId8"/>
    <p:sldId id="723" r:id="rId9"/>
    <p:sldId id="725" r:id="rId10"/>
    <p:sldId id="702" r:id="rId11"/>
    <p:sldId id="703" r:id="rId12"/>
    <p:sldId id="749" r:id="rId13"/>
    <p:sldId id="765" r:id="rId14"/>
    <p:sldId id="766" r:id="rId15"/>
    <p:sldId id="767" r:id="rId16"/>
    <p:sldId id="768" r:id="rId17"/>
    <p:sldId id="704" r:id="rId18"/>
    <p:sldId id="713" r:id="rId19"/>
    <p:sldId id="751" r:id="rId20"/>
    <p:sldId id="752" r:id="rId21"/>
    <p:sldId id="753" r:id="rId22"/>
    <p:sldId id="754" r:id="rId23"/>
    <p:sldId id="755" r:id="rId24"/>
    <p:sldId id="756" r:id="rId25"/>
    <p:sldId id="706" r:id="rId26"/>
    <p:sldId id="707" r:id="rId27"/>
    <p:sldId id="757" r:id="rId28"/>
    <p:sldId id="724" r:id="rId29"/>
    <p:sldId id="759" r:id="rId30"/>
    <p:sldId id="760" r:id="rId31"/>
    <p:sldId id="761" r:id="rId32"/>
    <p:sldId id="762" r:id="rId33"/>
    <p:sldId id="763" r:id="rId34"/>
    <p:sldId id="687" r:id="rId35"/>
    <p:sldId id="686" r:id="rId36"/>
    <p:sldId id="764" r:id="rId37"/>
    <p:sldId id="726" r:id="rId38"/>
    <p:sldId id="729" r:id="rId39"/>
    <p:sldId id="731" r:id="rId40"/>
    <p:sldId id="747" r:id="rId41"/>
    <p:sldId id="728" r:id="rId42"/>
    <p:sldId id="76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20"/>
            <p14:sldId id="701"/>
            <p14:sldId id="717"/>
            <p14:sldId id="718"/>
            <p14:sldId id="723"/>
            <p14:sldId id="725"/>
            <p14:sldId id="702"/>
            <p14:sldId id="703"/>
            <p14:sldId id="749"/>
            <p14:sldId id="765"/>
            <p14:sldId id="766"/>
            <p14:sldId id="767"/>
            <p14:sldId id="768"/>
            <p14:sldId id="704"/>
            <p14:sldId id="713"/>
            <p14:sldId id="751"/>
            <p14:sldId id="752"/>
            <p14:sldId id="753"/>
            <p14:sldId id="754"/>
            <p14:sldId id="755"/>
            <p14:sldId id="756"/>
            <p14:sldId id="706"/>
            <p14:sldId id="707"/>
            <p14:sldId id="757"/>
            <p14:sldId id="724"/>
            <p14:sldId id="759"/>
            <p14:sldId id="760"/>
            <p14:sldId id="761"/>
            <p14:sldId id="762"/>
            <p14:sldId id="763"/>
            <p14:sldId id="687"/>
            <p14:sldId id="686"/>
            <p14:sldId id="764"/>
            <p14:sldId id="726"/>
            <p14:sldId id="729"/>
            <p14:sldId id="731"/>
            <p14:sldId id="747"/>
            <p14:sldId id="728"/>
            <p14:sldId id="76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3F3F4"/>
    <a:srgbClr val="2D3956"/>
    <a:srgbClr val="0A1F61"/>
    <a:srgbClr val="8E5A6D"/>
    <a:srgbClr val="669BBC"/>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0A6007-507A-44AF-B0B8-8FE9A97F113A}" v="52" dt="2025-05-23T15:55:55.0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88" autoAdjust="0"/>
    <p:restoredTop sz="93772" autoAdjust="0"/>
  </p:normalViewPr>
  <p:slideViewPr>
    <p:cSldViewPr snapToGrid="0">
      <p:cViewPr>
        <p:scale>
          <a:sx n="85" d="100"/>
          <a:sy n="85" d="100"/>
        </p:scale>
        <p:origin x="566" y="6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75335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52438-0481-89F7-613B-912988F04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A16D6-56DB-2405-F471-50BD773130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29A9EA-255A-21AF-818D-01C1DD8CC8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977D56-B80B-366E-4786-695D174924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62555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extLst>
      <p:ext uri="{BB962C8B-B14F-4D97-AF65-F5344CB8AC3E}">
        <p14:creationId xmlns:p14="http://schemas.microsoft.com/office/powerpoint/2010/main" val="20388552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1158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861225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6E0C-7CBA-50E1-31C9-45AD3F75A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0AED8-309B-376F-56FD-24FEB4D51D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81647-3640-E73F-DBAC-F4A8F4564D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967CB5-CC35-4718-5F5D-9ACCDD31AD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95999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20229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25099113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17816925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4050300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16110193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6091146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40019477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18720046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73237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37835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97515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053766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91784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94906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40609702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751D2-59E3-3209-791D-77CC016181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1AF64F-2247-B49B-E07D-16364F0BD2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5572BF-E027-F290-EA9B-F26EF75F4F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39FA00-5F88-5018-DA03-F019B2A5463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202905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B2045-7D83-25A7-B0E1-88CC5F9FCD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FF1B11-EC77-0F58-16E3-009E0A804D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C24B8-4076-00EC-B8AA-EFD26D3F8F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977430-F715-81BE-859D-2BF5C693F8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36337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6C866-CCCD-265F-AC90-B654BDA113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844FC8-A60A-07FC-E15A-84390E810B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9C3433-3321-D2C8-3BC8-F6B0CD324B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43ED54-FDD2-38CB-A29C-4200F02FFF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70346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C91E-00E6-B9E1-4C74-B476EF638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84E2-7AA6-67E7-96C3-BFA2FA8DC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443CB-7684-89FE-97BF-AC9E62C252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AB660-7FFA-8CAC-89BA-18B36AF411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957647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C91E-00E6-B9E1-4C74-B476EF638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84E2-7AA6-67E7-96C3-BFA2FA8DC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443CB-7684-89FE-97BF-AC9E62C252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AB660-7FFA-8CAC-89BA-18B36AF411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21505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9/26/2026</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8.jp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2.jp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7"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trends.google.com/trending?geo=SA&amp;hl=ar" TargetMode="External"/><Relationship Id="rId4" Type="http://schemas.openxmlformats.org/officeDocument/2006/relationships/hyperlink" Target="https://trends.google.com/trends"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hyperlink" Target="https://gephi.org/" TargetMode="External"/><Relationship Id="rId7"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hyperlink" Target="https://www.maxqda.com/" TargetMode="External"/><Relationship Id="rId5" Type="http://schemas.openxmlformats.org/officeDocument/2006/relationships/hyperlink" Target="https://www.rabeh.org/ar/blog-show/google-analytics" TargetMode="External"/><Relationship Id="rId4" Type="http://schemas.openxmlformats.org/officeDocument/2006/relationships/hyperlink" Target="https://www.python.org/"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hyperlink" Target="https://vlinzza.com/blo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1.jp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16.jp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7.jp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8.jp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19.jpg"/><Relationship Id="rId4" Type="http://schemas.openxmlformats.org/officeDocument/2006/relationships/image" Target="../media/image8.jp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21.png"/><Relationship Id="rId5" Type="http://schemas.microsoft.com/office/2007/relationships/hdphoto" Target="../media/hdphoto1.wdp"/><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12.jpg"/><Relationship Id="rId4" Type="http://schemas.openxmlformats.org/officeDocument/2006/relationships/image" Target="../media/image8.jp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jp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23.webp"/><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1.xml"/><Relationship Id="rId1" Type="http://schemas.openxmlformats.org/officeDocument/2006/relationships/slideLayout" Target="../slideLayouts/slideLayout13.xml"/><Relationship Id="rId5" Type="http://schemas.openxmlformats.org/officeDocument/2006/relationships/image" Target="../media/image30.pn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jpg"/><Relationship Id="rId1" Type="http://schemas.openxmlformats.org/officeDocument/2006/relationships/slideLayout" Target="../slideLayouts/slideLayout14.xml"/><Relationship Id="rId5" Type="http://schemas.openxmlformats.org/officeDocument/2006/relationships/image" Target="../media/image35.png"/><Relationship Id="rId4"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9093"/>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49567" y="3413265"/>
            <a:ext cx="5035353"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حالات دراسية في الإعلام الرقمي</a:t>
            </a:r>
            <a:endParaRPr lang="ar-EG" sz="36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الأولى</a:t>
            </a:r>
            <a:endParaRPr lang="en-US" sz="2800" b="1" dirty="0">
              <a:solidFill>
                <a:schemeClr val="tx1"/>
              </a:solidFill>
              <a:latin typeface="Alexandria" charset="0"/>
              <a:cs typeface="Alexandria" charset="0"/>
            </a:endParaRPr>
          </a:p>
        </p:txBody>
      </p:sp>
      <p:sp>
        <p:nvSpPr>
          <p:cNvPr id="11" name="TextBox 10"/>
          <p:cNvSpPr txBox="1"/>
          <p:nvPr/>
        </p:nvSpPr>
        <p:spPr>
          <a:xfrm>
            <a:off x="7344048" y="4802552"/>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a:solidFill>
                  <a:srgbClr val="00B0F0"/>
                </a:solidFill>
                <a:latin typeface="Wide Latin" panose="020A0A07050505020404" pitchFamily="18" charset="0"/>
                <a:cs typeface="Alexandria" charset="0"/>
              </a:rPr>
              <a:t>أسامة احمد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69580954"/>
      </p:ext>
    </p:extLst>
  </p:cSld>
  <p:clrMapOvr>
    <a:masterClrMapping/>
  </p:clrMapOvr>
  <mc:AlternateContent xmlns:mc="http://schemas.openxmlformats.org/markup-compatibility/2006" xmlns:p14="http://schemas.microsoft.com/office/powerpoint/2010/main">
    <mc:Choice Requires="p14">
      <p:transition p14:dur="0" advTm="34100"/>
    </mc:Choice>
    <mc:Fallback xmlns="">
      <p:transition advTm="341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8655" y="-9665"/>
            <a:ext cx="6826172" cy="6857998"/>
          </a:xfrm>
        </p:spPr>
      </p:sp>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47637" y="1383805"/>
            <a:ext cx="4113898" cy="769441"/>
          </a:xfrm>
          <a:prstGeom prst="rect">
            <a:avLst/>
          </a:prstGeom>
          <a:noFill/>
        </p:spPr>
        <p:txBody>
          <a:bodyPr wrap="square" rtlCol="0">
            <a:spAutoFit/>
          </a:bodyPr>
          <a:lstStyle/>
          <a:p>
            <a:pPr algn="ctr">
              <a:lnSpc>
                <a:spcPct val="150000"/>
              </a:lnSpc>
              <a:spcBef>
                <a:spcPct val="20000"/>
              </a:spcBef>
            </a:pPr>
            <a:r>
              <a:rPr lang="ar-EG" sz="3200" b="1" dirty="0">
                <a:solidFill>
                  <a:srgbClr val="00B0F0"/>
                </a:solidFill>
                <a:latin typeface="Simplified Arabic" pitchFamily="18" charset="-78"/>
                <a:cs typeface="Simplified Arabic" pitchFamily="18" charset="-78"/>
              </a:rPr>
              <a:t>محتويات المحاضرة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521741" y="2413515"/>
            <a:ext cx="8417320" cy="3970318"/>
          </a:xfrm>
          <a:prstGeom prst="rect">
            <a:avLst/>
          </a:prstGeom>
          <a:noFill/>
        </p:spPr>
        <p:txBody>
          <a:bodyPr wrap="square" rtlCol="0">
            <a:spAutoFit/>
          </a:bodyPr>
          <a:lstStyle/>
          <a:p>
            <a:pPr marL="457200" indent="-457200" algn="just" rtl="1">
              <a:lnSpc>
                <a:spcPct val="150000"/>
              </a:lnSpc>
              <a:buFont typeface="+mj-lt"/>
              <a:buAutoNum type="arabicPeriod"/>
            </a:pPr>
            <a:r>
              <a:rPr lang="ar-EG" sz="1900" spc="30" dirty="0">
                <a:latin typeface="Simplified Arabic" pitchFamily="18" charset="-78"/>
              </a:rPr>
              <a:t> </a:t>
            </a:r>
            <a:r>
              <a:rPr lang="ar-EG" sz="2400" spc="30" dirty="0">
                <a:latin typeface="Simplified Arabic" pitchFamily="18" charset="-78"/>
              </a:rPr>
              <a:t>مقدمة إلى دراسة الحالات في الإعلام الرقمي</a:t>
            </a:r>
            <a:r>
              <a:rPr lang="ar-EG" sz="2400" spc="30" dirty="0">
                <a:latin typeface="Simplified Arabic" pitchFamily="18" charset="-78"/>
                <a:cs typeface="+mj-cs"/>
              </a:rPr>
              <a:t>.</a:t>
            </a:r>
          </a:p>
          <a:p>
            <a:pPr marL="457200" indent="-457200" algn="just" rtl="1">
              <a:lnSpc>
                <a:spcPct val="150000"/>
              </a:lnSpc>
              <a:buFont typeface="+mj-lt"/>
              <a:buAutoNum type="arabicPeriod"/>
            </a:pPr>
            <a:r>
              <a:rPr lang="ar-EG" sz="2400" spc="30" dirty="0">
                <a:latin typeface="Simplified Arabic" pitchFamily="18" charset="-78"/>
                <a:cs typeface="+mj-cs"/>
              </a:rPr>
              <a:t>تعريف دراسة الحالة وأهميتها في البحث الإعلامي الرقمي.</a:t>
            </a:r>
            <a:endParaRPr lang="ar-SA" sz="2400" spc="30" dirty="0">
              <a:latin typeface="Simplified Arabic" pitchFamily="18" charset="-78"/>
              <a:cs typeface="+mj-cs"/>
            </a:endParaRPr>
          </a:p>
          <a:p>
            <a:pPr marL="457200" indent="-457200" algn="just" rtl="1">
              <a:lnSpc>
                <a:spcPct val="150000"/>
              </a:lnSpc>
              <a:buFont typeface="+mj-lt"/>
              <a:buAutoNum type="arabicPeriod"/>
            </a:pPr>
            <a:r>
              <a:rPr lang="ar-EG" sz="2400" spc="30" dirty="0">
                <a:latin typeface="Simplified Arabic" pitchFamily="18" charset="-78"/>
                <a:cs typeface="+mj-cs"/>
              </a:rPr>
              <a:t>أهداف دراسة الحالات</a:t>
            </a:r>
            <a:endParaRPr lang="ar-SA" sz="2400" spc="30" dirty="0">
              <a:latin typeface="Simplified Arabic" pitchFamily="18" charset="-78"/>
              <a:cs typeface="+mj-cs"/>
            </a:endParaRPr>
          </a:p>
          <a:p>
            <a:pPr marL="457200" lvl="0" indent="-457200" algn="just" rtl="1">
              <a:lnSpc>
                <a:spcPct val="150000"/>
              </a:lnSpc>
              <a:buFont typeface="+mj-lt"/>
              <a:buAutoNum type="arabicPeriod"/>
            </a:pPr>
            <a:r>
              <a:rPr lang="ar-EG" sz="2400" spc="30" dirty="0">
                <a:latin typeface="Simplified Arabic" pitchFamily="18" charset="-78"/>
              </a:rPr>
              <a:t>أدوات دراسة الحالة في الإعلام الرقمي</a:t>
            </a:r>
            <a:endParaRPr lang="ar-SA" sz="2400" spc="30" dirty="0">
              <a:latin typeface="Simplified Arabic" pitchFamily="18" charset="-78"/>
              <a:cs typeface="+mj-cs"/>
            </a:endParaRPr>
          </a:p>
          <a:p>
            <a:pPr marL="457200" indent="-457200" algn="just" rtl="1">
              <a:lnSpc>
                <a:spcPct val="150000"/>
              </a:lnSpc>
              <a:buFont typeface="+mj-lt"/>
              <a:buAutoNum type="arabicPeriod"/>
            </a:pPr>
            <a:r>
              <a:rPr lang="ar-SA" sz="2400" spc="30" dirty="0">
                <a:latin typeface="Simplified Arabic" pitchFamily="18" charset="-78"/>
                <a:cs typeface="+mj-cs"/>
              </a:rPr>
              <a:t>موضوعات رئيسية في دراسة الحالات الرقمية</a:t>
            </a:r>
          </a:p>
          <a:p>
            <a:pPr marL="457200" indent="-457200" algn="just" rtl="1">
              <a:lnSpc>
                <a:spcPct val="150000"/>
              </a:lnSpc>
              <a:buFont typeface="+mj-lt"/>
              <a:buAutoNum type="arabicPeriod"/>
            </a:pPr>
            <a:r>
              <a:rPr lang="ar-EG" sz="2400" spc="30" dirty="0">
                <a:latin typeface="Simplified Arabic" pitchFamily="18" charset="-78"/>
                <a:cs typeface="+mj-cs"/>
              </a:rPr>
              <a:t>تطور الإعلام الرقمي وخصائصه</a:t>
            </a:r>
            <a:endParaRPr lang="ar-SA" sz="2400" spc="30" dirty="0">
              <a:latin typeface="Simplified Arabic" pitchFamily="18" charset="-78"/>
              <a:cs typeface="+mj-cs"/>
            </a:endParaRPr>
          </a:p>
          <a:p>
            <a:pPr marL="457200" indent="-457200" algn="just" rtl="1">
              <a:lnSpc>
                <a:spcPct val="150000"/>
              </a:lnSpc>
              <a:buFont typeface="+mj-lt"/>
              <a:buAutoNum type="arabicPeriod"/>
            </a:pPr>
            <a:r>
              <a:rPr lang="ar-EG" sz="2400" spc="30" dirty="0">
                <a:latin typeface="Simplified Arabic" pitchFamily="18" charset="-78"/>
                <a:cs typeface="+mj-cs"/>
              </a:rPr>
              <a:t>التقنيات والاتجاهات الحديثة في الإعلام الرقمي</a:t>
            </a:r>
            <a:endParaRPr lang="ar-SA" sz="2400" spc="30" dirty="0">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1 </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 name="Picture Placeholder 4">
            <a:extLst>
              <a:ext uri="{FF2B5EF4-FFF2-40B4-BE49-F238E27FC236}">
                <a16:creationId xmlns:a16="http://schemas.microsoft.com/office/drawing/2014/main" id="{7A23C5C4-4FD9-93DE-9391-0CA92C90FFA6}"/>
              </a:ext>
            </a:extLst>
          </p:cNvPr>
          <p:cNvPicPr>
            <a:picLocks noChangeAspect="1"/>
          </p:cNvPicPr>
          <p:nvPr/>
        </p:nvPicPr>
        <p:blipFill>
          <a:blip r:embed="rId4">
            <a:extLst>
              <a:ext uri="{28A0092B-C50C-407E-A947-70E740481C1C}">
                <a14:useLocalDpi xmlns:a14="http://schemas.microsoft.com/office/drawing/2010/main" val="0"/>
              </a:ext>
            </a:extLst>
          </a:blip>
          <a:srcRect t="19269" b="19269"/>
          <a:stretch/>
        </p:blipFill>
        <p:spPr>
          <a:xfrm>
            <a:off x="4138" y="1329836"/>
            <a:ext cx="3386537" cy="2149105"/>
          </a:xfrm>
          <a:prstGeom prst="rect">
            <a:avLst/>
          </a:prstGeom>
          <a:solidFill>
            <a:schemeClr val="bg1">
              <a:lumMod val="85000"/>
              <a:alpha val="50000"/>
            </a:schemeClr>
          </a:solidFill>
        </p:spPr>
      </p:pic>
      <p:sp>
        <p:nvSpPr>
          <p:cNvPr id="22" name="Right Triangle 21">
            <a:extLst>
              <a:ext uri="{FF2B5EF4-FFF2-40B4-BE49-F238E27FC236}">
                <a16:creationId xmlns:a16="http://schemas.microsoft.com/office/drawing/2014/main" id="{D52E2043-1E7F-4FB3-99FA-88B6CF1F2478}"/>
              </a:ext>
            </a:extLst>
          </p:cNvPr>
          <p:cNvSpPr/>
          <p:nvPr/>
        </p:nvSpPr>
        <p:spPr>
          <a:xfrm rot="5400000">
            <a:off x="15400" y="-13053"/>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3607556257"/>
      </p:ext>
    </p:extLst>
  </p:cSld>
  <p:clrMapOvr>
    <a:masterClrMapping/>
  </p:clrMapOvr>
  <mc:AlternateContent xmlns:mc="http://schemas.openxmlformats.org/markup-compatibility/2006" xmlns:p14="http://schemas.microsoft.com/office/powerpoint/2010/main">
    <mc:Choice Requires="p14">
      <p:transition p14:dur="0" advTm="171961"/>
    </mc:Choice>
    <mc:Fallback xmlns="">
      <p:transition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182169" y="1739494"/>
            <a:ext cx="4496744" cy="461665"/>
          </a:xfrm>
          <a:prstGeom prst="rect">
            <a:avLst/>
          </a:prstGeom>
          <a:noFill/>
        </p:spPr>
        <p:txBody>
          <a:bodyPr wrap="none" rtlCol="0">
            <a:spAutoFit/>
          </a:bodyPr>
          <a:lstStyle/>
          <a:p>
            <a:pPr algn="just" rtl="1"/>
            <a:r>
              <a:rPr lang="ar-EG" sz="2400" b="1" dirty="0">
                <a:solidFill>
                  <a:srgbClr val="8E5A6D"/>
                </a:solidFill>
                <a:effectLst>
                  <a:outerShdw blurRad="38100" dist="38100" dir="2700000" algn="tl">
                    <a:srgbClr val="000000">
                      <a:alpha val="43137"/>
                    </a:srgbClr>
                  </a:outerShdw>
                </a:effectLst>
                <a:latin typeface="Candara Light" panose="020E0502030303020204" pitchFamily="34" charset="0"/>
                <a:cs typeface="+mj-cs"/>
              </a:rPr>
              <a:t>مقدمة إلى دراسة الحالات في الإعلام الرقمي</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826" b="8826"/>
          <a:stretch/>
        </p:blipFill>
        <p:spPr>
          <a:xfrm>
            <a:off x="1213929" y="1449265"/>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xmlns:p14="http://schemas.microsoft.com/office/powerpoint/2010/main">
    <mc:Choice Requires="p14">
      <p:transition p14:dur="0" advTm="5233"/>
    </mc:Choice>
    <mc:Fallback xmlns="">
      <p:transition advTm="523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63082" y="1497035"/>
            <a:ext cx="4577404"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مقدمة إلى دراسة الحالات في الإعلام الرقمي</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465364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SA" sz="2000" spc="30" dirty="0">
                <a:latin typeface="Simplified Arabic" pitchFamily="18" charset="-78"/>
                <a:cs typeface="+mj-cs"/>
              </a:rPr>
              <a:t>الإعلام الرقمي أصبح جزءا أساسيا من حياتنا اليومية، حيث تتغير طرق إنتاج ونشر واستهلاك المعلومات بسرعة كبيرة. لفهم هذه التحولات، نستخدم دراسة الحالات كأداة تحليلية تساعدنا على الربط بين النظرية والتطبيق، وفهم التحديات والفرص في الواقع الرقمي.</a:t>
            </a:r>
          </a:p>
          <a:p>
            <a:pPr marL="342900" indent="-342900" algn="just" rtl="1">
              <a:lnSpc>
                <a:spcPct val="150000"/>
              </a:lnSpc>
              <a:buFont typeface="Wingdings" pitchFamily="2" charset="2"/>
              <a:buChar char="Ø"/>
            </a:pPr>
            <a:r>
              <a:rPr lang="ar-SA" sz="2000" spc="30" dirty="0">
                <a:latin typeface="Simplified Arabic" pitchFamily="18" charset="-78"/>
                <a:cs typeface="+mj-cs"/>
              </a:rPr>
              <a:t>الإعلام الرقمي يشمل جميع أشكال الاتصال التي تعتمد على التكنولوجيا الرقمية (الإنترنت، وسائل التواصل الاجتماعي، البث المباشر...).</a:t>
            </a:r>
          </a:p>
          <a:p>
            <a:pPr marL="342900" indent="-342900" algn="just" rtl="1">
              <a:lnSpc>
                <a:spcPct val="150000"/>
              </a:lnSpc>
              <a:buFont typeface="Wingdings" pitchFamily="2" charset="2"/>
              <a:buChar char="Ø"/>
            </a:pPr>
            <a:r>
              <a:rPr lang="ar-SA" sz="2000" spc="30" dirty="0">
                <a:latin typeface="Simplified Arabic" pitchFamily="18" charset="-78"/>
                <a:cs typeface="+mj-cs"/>
              </a:rPr>
              <a:t>دراسة الحالات تتيح لنا تحليل أحداث أو ظواهر واقعية لفهم تأثير الإعلام الرقمي على الأفراد والمجتمع.</a:t>
            </a:r>
          </a:p>
          <a:p>
            <a:pPr marL="342900" indent="-342900" algn="just" rtl="1">
              <a:lnSpc>
                <a:spcPct val="150000"/>
              </a:lnSpc>
              <a:buFont typeface="Wingdings" pitchFamily="2" charset="2"/>
              <a:buChar char="Ø"/>
            </a:pPr>
            <a:endParaRPr lang="ar-SA" sz="2000" spc="30" dirty="0">
              <a:latin typeface="Simplified Arabic" pitchFamily="18" charset="-78"/>
              <a:cs typeface="+mj-cs"/>
            </a:endParaRPr>
          </a:p>
          <a:p>
            <a:pPr marL="342900" indent="-342900" algn="just" rtl="1">
              <a:lnSpc>
                <a:spcPct val="150000"/>
              </a:lnSpc>
              <a:buFont typeface="Wingdings" pitchFamily="2" charset="2"/>
              <a:buChar char="Ø"/>
            </a:pPr>
            <a:endParaRPr lang="ar-SA" sz="2000" spc="30" dirty="0">
              <a:latin typeface="Simplified Arabic" pitchFamily="18" charset="-78"/>
              <a:cs typeface="+mj-cs"/>
            </a:endParaRPr>
          </a:p>
          <a:p>
            <a:pPr marL="342900" indent="-342900" algn="just" rtl="1">
              <a:lnSpc>
                <a:spcPct val="150000"/>
              </a:lnSpc>
              <a:buFont typeface="Wingdings" pitchFamily="2" charset="2"/>
              <a:buChar char="Ø"/>
            </a:pPr>
            <a:endParaRPr lang="ar-SA" sz="2000" spc="30" dirty="0">
              <a:latin typeface="Simplified Arabic" pitchFamily="18" charset="-78"/>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2405" b="2405"/>
          <a:stretch/>
        </p:blipFill>
        <p:spPr>
          <a:xfrm>
            <a:off x="0" y="1335074"/>
            <a:ext cx="3386537" cy="2149105"/>
          </a:xfrm>
          <a:prstGeom prst="rect">
            <a:avLst/>
          </a:prstGeom>
        </p:spPr>
      </p:pic>
      <p:pic>
        <p:nvPicPr>
          <p:cNvPr id="11" name="Picture Placeholder 4">
            <a:extLst>
              <a:ext uri="{FF2B5EF4-FFF2-40B4-BE49-F238E27FC236}">
                <a16:creationId xmlns:a16="http://schemas.microsoft.com/office/drawing/2014/main" id="{B5E1696B-EF12-E464-2892-698DAC12BC17}"/>
              </a:ext>
            </a:extLst>
          </p:cNvPr>
          <p:cNvPicPr>
            <a:picLocks noChangeAspect="1"/>
          </p:cNvPicPr>
          <p:nvPr/>
        </p:nvPicPr>
        <p:blipFill rotWithShape="1">
          <a:blip r:embed="rId5">
            <a:extLst>
              <a:ext uri="{28A0092B-C50C-407E-A947-70E740481C1C}">
                <a14:useLocalDpi xmlns:a14="http://schemas.microsoft.com/office/drawing/2010/main" val="0"/>
              </a:ext>
            </a:extLst>
          </a:blip>
          <a:srcRect l="31857" b="-537"/>
          <a:stretch/>
        </p:blipFill>
        <p:spPr>
          <a:xfrm>
            <a:off x="0" y="1307103"/>
            <a:ext cx="3386537" cy="2149105"/>
          </a:xfrm>
          <a:prstGeom prst="rect">
            <a:avLst/>
          </a:prstGeom>
          <a:solidFill>
            <a:schemeClr val="bg1">
              <a:lumMod val="85000"/>
              <a:alpha val="50000"/>
            </a:schemeClr>
          </a:solidFill>
        </p:spPr>
      </p:pic>
    </p:spTree>
    <p:extLst>
      <p:ext uri="{BB962C8B-B14F-4D97-AF65-F5344CB8AC3E}">
        <p14:creationId xmlns:p14="http://schemas.microsoft.com/office/powerpoint/2010/main" val="2766891927"/>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4" name="Picture Placeholder 3"/>
          <p:cNvSpPr>
            <a:spLocks noGrp="1"/>
          </p:cNvSpPr>
          <p:nvPr>
            <p:ph type="pic" sz="quarter" idx="10"/>
          </p:nvPr>
        </p:nvSpPr>
        <p:spPr/>
      </p:sp>
      <p:sp>
        <p:nvSpPr>
          <p:cNvPr id="18" name="Rectangle 17">
            <a:extLst>
              <a:ext uri="{FF2B5EF4-FFF2-40B4-BE49-F238E27FC236}">
                <a16:creationId xmlns:a16="http://schemas.microsoft.com/office/drawing/2014/main" id="{18E2AF00-48EF-B68D-5056-B0133D4CEDB0}"/>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4777181" y="1472730"/>
            <a:ext cx="6702057" cy="7386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تعريف دراسة الحالة وأهميتها في البحث الإعلامي الرقمي</a:t>
            </a: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9E90923-7632-A9D9-7881-378CD37EFFCC}"/>
              </a:ext>
            </a:extLst>
          </p:cNvPr>
          <p:cNvSpPr txBox="1"/>
          <p:nvPr/>
        </p:nvSpPr>
        <p:spPr>
          <a:xfrm>
            <a:off x="3598250" y="2349028"/>
            <a:ext cx="8417320" cy="424731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24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دراسة الحالة هي منهجية بحثية تركز على تحليل متعمق لظاهرة أو حدث معين في سياقه الواقعي، بهدف فهم جميع أبعاده وتقديم حلول أو توصيات.</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24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تُعد دراسة الحالة من الأدوات الأساسية لفهم الظواهر المعقدة في الإعلام الرقمي، حيث تتيح تحليل أحداث واقعية وتطبيق المفاهيم النظرية على مواقف عملية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4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4E10C8B5-ACB1-AD88-3D65-7F70D3E70A5E}"/>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24BB6B8C-40AE-A0B2-6DBF-1529D1D8FB22}"/>
              </a:ext>
            </a:extLst>
          </p:cNvPr>
          <p:cNvPicPr>
            <a:picLocks noChangeAspect="1"/>
          </p:cNvPicPr>
          <p:nvPr/>
        </p:nvPicPr>
        <p:blipFill>
          <a:blip r:embed="rId4">
            <a:extLst>
              <a:ext uri="{28A0092B-C50C-407E-A947-70E740481C1C}">
                <a14:useLocalDpi xmlns:a14="http://schemas.microsoft.com/office/drawing/2010/main" val="0"/>
              </a:ext>
            </a:extLst>
          </a:blip>
          <a:srcRect t="2405" b="2405"/>
          <a:stretch/>
        </p:blipFill>
        <p:spPr>
          <a:xfrm>
            <a:off x="10606" y="1307103"/>
            <a:ext cx="3386537" cy="2149105"/>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467401607"/>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CBB4A-D493-0A7A-0F78-848E4CD640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759A6B-D7D2-1008-7AE5-FAF95B94B673}"/>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E184066-14A9-D82D-A791-32BC4CA8CD9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B77A5BE-6972-A474-EF03-BC765FBA042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3059E2B-C21B-6BE2-C43F-39FC15FF2AA5}"/>
              </a:ext>
            </a:extLst>
          </p:cNvPr>
          <p:cNvSpPr txBox="1"/>
          <p:nvPr/>
        </p:nvSpPr>
        <p:spPr>
          <a:xfrm>
            <a:off x="4689259" y="1412953"/>
            <a:ext cx="5815190" cy="600164"/>
          </a:xfrm>
          <a:prstGeom prst="rect">
            <a:avLst/>
          </a:prstGeom>
          <a:noFill/>
        </p:spPr>
        <p:txBody>
          <a:bodyPr wrap="square" rtlCol="0">
            <a:spAutoFit/>
          </a:bodyPr>
          <a:lstStyle/>
          <a:p>
            <a:pPr lvl="0" algn="just" rtl="1">
              <a:lnSpc>
                <a:spcPct val="150000"/>
              </a:lnSpc>
              <a:defRPr/>
            </a:pPr>
            <a:r>
              <a:rPr lang="ar-SA" sz="2400" b="1" spc="30" dirty="0">
                <a:solidFill>
                  <a:srgbClr val="00B0F0"/>
                </a:solidFill>
                <a:latin typeface="Simplified Arabic" pitchFamily="18" charset="-78"/>
                <a:cs typeface="Times New Roman" panose="02020603050405020304" pitchFamily="18" charset="0"/>
              </a:rPr>
              <a:t>أهمية دراسة الحالة في الإعلام الرقمي</a:t>
            </a:r>
          </a:p>
        </p:txBody>
      </p:sp>
      <p:sp>
        <p:nvSpPr>
          <p:cNvPr id="28" name="Rectangle 27">
            <a:extLst>
              <a:ext uri="{FF2B5EF4-FFF2-40B4-BE49-F238E27FC236}">
                <a16:creationId xmlns:a16="http://schemas.microsoft.com/office/drawing/2014/main" id="{35A29F09-0453-AD1D-5547-3E1471367C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2906B08F-DDFD-D70D-D7FF-7E053623071F}"/>
              </a:ext>
            </a:extLst>
          </p:cNvPr>
          <p:cNvSpPr txBox="1"/>
          <p:nvPr/>
        </p:nvSpPr>
        <p:spPr>
          <a:xfrm>
            <a:off x="3529670" y="2151374"/>
            <a:ext cx="8417320" cy="7017306"/>
          </a:xfrm>
          <a:prstGeom prst="rect">
            <a:avLst/>
          </a:prstGeom>
          <a:noFill/>
        </p:spPr>
        <p:txBody>
          <a:bodyPr wrap="square" rtlCol="0">
            <a:spAutoFit/>
          </a:bodyPr>
          <a:lstStyle/>
          <a:p>
            <a:pPr marL="342900" marR="0" lvl="0" indent="-342900" algn="just" defTabSz="914400" rtl="1" eaLnBrk="1" fontAlgn="auto" latinLnBrk="0" hangingPunct="1">
              <a:lnSpc>
                <a:spcPct val="20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تتيح فهما معمقا لظواهر معقدة مثل انتشار الأخبار الكاذبة أو الحملات الرقمية.</a:t>
            </a:r>
          </a:p>
          <a:p>
            <a:pPr marL="342900" indent="-342900" algn="just" rtl="1">
              <a:lnSpc>
                <a:spcPct val="200000"/>
              </a:lnSpc>
              <a:buFont typeface="Wingdings" pitchFamily="2" charset="2"/>
              <a:buChar char="Ø"/>
              <a:defRPr/>
            </a:pPr>
            <a:r>
              <a:rPr lang="ar-SA" sz="2000" dirty="0"/>
              <a:t>توفر فهماً معمقاً لسلوك المستخدمين على المنصات الرقمية.</a:t>
            </a:r>
          </a:p>
          <a:p>
            <a:pPr marL="342900" indent="-342900" algn="just" rtl="1">
              <a:lnSpc>
                <a:spcPct val="200000"/>
              </a:lnSpc>
              <a:buFont typeface="Wingdings" pitchFamily="2" charset="2"/>
              <a:buChar char="Ø"/>
              <a:defRPr/>
            </a:pPr>
            <a:r>
              <a:rPr lang="ar-SA" sz="2000" dirty="0"/>
              <a:t>تساعد في تحليل استراتيجيات وسائل الإعلام الرقمية في التفاعل مع الجمهور.</a:t>
            </a: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20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تساعد في اختبار النظريات الإعلامية على أرض الواقع.</a:t>
            </a:r>
          </a:p>
          <a:p>
            <a:pPr marL="342900" marR="0" lvl="0" indent="-342900" algn="just" defTabSz="914400" rtl="1" eaLnBrk="1" fontAlgn="auto" latinLnBrk="0" hangingPunct="1">
              <a:lnSpc>
                <a:spcPct val="20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تدعم اتخاذ القرار في المؤسسات الإعلامية من خلال تحليل تجارب سابقة.</a:t>
            </a:r>
            <a:endParaRPr lang="ar-SA" sz="2000" noProof="0" dirty="0"/>
          </a:p>
          <a:p>
            <a:pPr marL="342900" marR="0" lvl="0" indent="-342900" algn="just" defTabSz="914400" rtl="1" eaLnBrk="1" fontAlgn="auto" latinLnBrk="0" hangingPunct="1">
              <a:lnSpc>
                <a:spcPct val="200000"/>
              </a:lnSpc>
              <a:spcBef>
                <a:spcPts val="0"/>
              </a:spcBef>
              <a:spcAft>
                <a:spcPts val="0"/>
              </a:spcAft>
              <a:buClrTx/>
              <a:buSzTx/>
              <a:buFont typeface="Wingdings" pitchFamily="2" charset="2"/>
              <a:buChar char="Ø"/>
              <a:tabLst/>
              <a:defRPr/>
            </a:pPr>
            <a:r>
              <a:rPr lang="ar-SA" sz="2000" dirty="0"/>
              <a:t>تمكّن الباحث من تتبع تطورات حالة إعلامية معينة (مثل حملة رقمية أو حدث إعلامي بارز).</a:t>
            </a:r>
          </a:p>
          <a:p>
            <a:pPr marL="342900" marR="0" lvl="0" indent="-342900" algn="just" defTabSz="914400" rtl="1" eaLnBrk="1" fontAlgn="auto" latinLnBrk="0" hangingPunct="1">
              <a:lnSpc>
                <a:spcPct val="200000"/>
              </a:lnSpc>
              <a:spcBef>
                <a:spcPts val="0"/>
              </a:spcBef>
              <a:spcAft>
                <a:spcPts val="0"/>
              </a:spcAft>
              <a:buClrTx/>
              <a:buSzTx/>
              <a:buFont typeface="Wingdings" pitchFamily="2" charset="2"/>
              <a:buChar char="Ø"/>
              <a:tabLst/>
              <a:defRPr/>
            </a:pPr>
            <a:r>
              <a:rPr lang="ar-SA" sz="2000" dirty="0"/>
              <a:t>تكشف عن العلاقة بين الإعلام الرقمي والسياق الاجتماعي أو الثقافي للمبحوثين.</a:t>
            </a:r>
          </a:p>
          <a:p>
            <a:pPr marL="342900" lvl="0" indent="-342900" algn="just" rtl="1">
              <a:lnSpc>
                <a:spcPct val="150000"/>
              </a:lnSpc>
              <a:buFont typeface="Wingdings" pitchFamily="2" charset="2"/>
              <a:buChar char="Ø"/>
              <a:defRPr/>
            </a:pPr>
            <a:endParaRPr lang="ar-SA" sz="2000" spc="30" dirty="0">
              <a:solidFill>
                <a:prstClr val="black"/>
              </a:solidFill>
              <a:latin typeface="Simplified Arabic" pitchFamily="18" charset="-78"/>
              <a:cs typeface="Times New Roman" panose="02020603050405020304" pitchFamily="18" charset="0"/>
            </a:endParaRPr>
          </a:p>
          <a:p>
            <a:pPr lvl="0" algn="just" rtl="1">
              <a:lnSpc>
                <a:spcPct val="150000"/>
              </a:lnSpc>
              <a:defRPr/>
            </a:pPr>
            <a:endParaRPr lang="ar-SA" sz="2000" spc="30" dirty="0">
              <a:solidFill>
                <a:prstClr val="black"/>
              </a:solidFill>
              <a:latin typeface="Simplified Arabic" pitchFamily="18" charset="-78"/>
              <a:cs typeface="Times New Roman" panose="02020603050405020304" pitchFamily="18" charset="0"/>
            </a:endParaRPr>
          </a:p>
          <a:p>
            <a:pPr marL="342900" lvl="0" indent="-342900" algn="just" rtl="1">
              <a:lnSpc>
                <a:spcPct val="150000"/>
              </a:lnSpc>
              <a:buFont typeface="Wingdings" pitchFamily="2" charset="2"/>
              <a:buChar char="Ø"/>
              <a:defRPr/>
            </a:pPr>
            <a:endParaRPr lang="ar-SA" sz="2000" spc="30" dirty="0">
              <a:solidFill>
                <a:prstClr val="black"/>
              </a:solidFill>
              <a:latin typeface="Simplified Arabic" pitchFamily="18" charset="-78"/>
              <a:cs typeface="Times New Roman" panose="02020603050405020304" pitchFamily="18" charset="0"/>
            </a:endParaRPr>
          </a:p>
          <a:p>
            <a:pPr marL="342900" lvl="0" indent="-342900" algn="just" rtl="1">
              <a:lnSpc>
                <a:spcPct val="150000"/>
              </a:lnSpc>
              <a:buFont typeface="Wingdings" pitchFamily="2" charset="2"/>
              <a:buChar char="Ø"/>
              <a:defRPr/>
            </a:pPr>
            <a:endParaRPr lang="ar-SA" sz="2000" spc="30" dirty="0">
              <a:solidFill>
                <a:prstClr val="black"/>
              </a:solidFill>
              <a:latin typeface="Simplified Arabic" pitchFamily="18" charset="-78"/>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algn="r" rtl="1"/>
            <a:endParaRPr lang="ar-SA" sz="2000" dirty="0"/>
          </a:p>
        </p:txBody>
      </p:sp>
      <p:sp>
        <p:nvSpPr>
          <p:cNvPr id="14" name="TextBox 13">
            <a:extLst>
              <a:ext uri="{FF2B5EF4-FFF2-40B4-BE49-F238E27FC236}">
                <a16:creationId xmlns:a16="http://schemas.microsoft.com/office/drawing/2014/main" id="{BE847E4B-EA51-5620-43C5-85CF0DE6E843}"/>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6" name="Graphic 21">
            <a:extLst>
              <a:ext uri="{FF2B5EF4-FFF2-40B4-BE49-F238E27FC236}">
                <a16:creationId xmlns:a16="http://schemas.microsoft.com/office/drawing/2014/main" id="{BFB98056-A707-DFED-40FF-9370237F48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icture Placeholder 3"/>
          <p:cNvSpPr>
            <a:spLocks noGrp="1"/>
          </p:cNvSpPr>
          <p:nvPr>
            <p:ph type="pic" sz="quarter" idx="10"/>
          </p:nvPr>
        </p:nvSpPr>
        <p:spPr/>
      </p:sp>
      <p:pic>
        <p:nvPicPr>
          <p:cNvPr id="17" name="Picture Placeholder 4">
            <a:extLst>
              <a:ext uri="{FF2B5EF4-FFF2-40B4-BE49-F238E27FC236}">
                <a16:creationId xmlns:a16="http://schemas.microsoft.com/office/drawing/2014/main" id="{DC720B01-9B98-C1B1-375F-8F26E14C41E9}"/>
              </a:ext>
            </a:extLst>
          </p:cNvPr>
          <p:cNvPicPr>
            <a:picLocks noChangeAspect="1"/>
          </p:cNvPicPr>
          <p:nvPr/>
        </p:nvPicPr>
        <p:blipFill>
          <a:blip r:embed="rId4">
            <a:extLst>
              <a:ext uri="{28A0092B-C50C-407E-A947-70E740481C1C}">
                <a14:useLocalDpi xmlns:a14="http://schemas.microsoft.com/office/drawing/2010/main" val="0"/>
              </a:ext>
            </a:extLst>
          </a:blip>
          <a:srcRect t="3007" b="3007"/>
          <a:stretch/>
        </p:blipFill>
        <p:spPr>
          <a:xfrm>
            <a:off x="11770" y="1308196"/>
            <a:ext cx="3386537" cy="2149105"/>
          </a:xfrm>
          <a:prstGeom prst="rect">
            <a:avLst/>
          </a:prstGeom>
          <a:solidFill>
            <a:schemeClr val="bg1">
              <a:lumMod val="85000"/>
              <a:alpha val="50000"/>
            </a:schemeClr>
          </a:solidFill>
        </p:spPr>
      </p:pic>
    </p:spTree>
    <p:extLst>
      <p:ext uri="{BB962C8B-B14F-4D97-AF65-F5344CB8AC3E}">
        <p14:creationId xmlns:p14="http://schemas.microsoft.com/office/powerpoint/2010/main" val="4225978577"/>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322427" y="1739494"/>
            <a:ext cx="4216219"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 أهداف دراسة الحالات في الإعلام الرقمي</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3144636572"/>
      </p:ext>
    </p:extLst>
  </p:cSld>
  <p:clrMapOvr>
    <a:masterClrMapping/>
  </p:clrMapOvr>
  <mc:AlternateContent xmlns:mc="http://schemas.openxmlformats.org/markup-compatibility/2006" xmlns:p14="http://schemas.microsoft.com/office/powerpoint/2010/main">
    <mc:Choice Requires="p14">
      <p:transition p14:dur="0" advTm="4574"/>
    </mc:Choice>
    <mc:Fallback xmlns="">
      <p:transition advTm="457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11389" y="1436032"/>
            <a:ext cx="4744673"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 أهداف دراسة الحالات في الإعلام الرقمي</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4439933"/>
          </a:xfrm>
          <a:prstGeom prst="rect">
            <a:avLst/>
          </a:prstGeom>
          <a:noFill/>
        </p:spPr>
        <p:txBody>
          <a:bodyPr wrap="square" rtlCol="0">
            <a:spAutoFit/>
          </a:bodyPr>
          <a:lstStyle/>
          <a:p>
            <a:pPr marL="342900" indent="-342900" algn="just" rtl="1">
              <a:lnSpc>
                <a:spcPct val="200000"/>
              </a:lnSpc>
              <a:buFont typeface="Wingdings" pitchFamily="2" charset="2"/>
              <a:buChar char="Ø"/>
            </a:pPr>
            <a:r>
              <a:rPr lang="ar-SA" spc="30" dirty="0">
                <a:latin typeface="Simplified Arabic" pitchFamily="18" charset="-78"/>
                <a:cs typeface="+mj-cs"/>
              </a:rPr>
              <a:t>في الإعلام الرقمي، تُستخدم دراسة الحالة لتحليل أحداث أو حملات إعلامية أو ظواهر رقمية، مثل انتشار الأخبار الكاذبة، أو حملات التواصل الاجتماعي، أو تأثير الذكاء الاصطناعي على المحتوى الإعلامي.</a:t>
            </a:r>
          </a:p>
          <a:p>
            <a:pPr marL="342900" indent="-342900" algn="just" rtl="1">
              <a:lnSpc>
                <a:spcPct val="200000"/>
              </a:lnSpc>
              <a:buFont typeface="Wingdings" pitchFamily="2" charset="2"/>
              <a:buChar char="Ø"/>
            </a:pPr>
            <a:r>
              <a:rPr lang="ar-EG" b="1" spc="30" dirty="0">
                <a:latin typeface="Simplified Arabic" pitchFamily="18" charset="-78"/>
                <a:cs typeface="+mj-cs"/>
              </a:rPr>
              <a:t>ربط النظرية بالتطبيق: </a:t>
            </a:r>
            <a:r>
              <a:rPr lang="ar-EG" spc="30" dirty="0">
                <a:latin typeface="Simplified Arabic" pitchFamily="18" charset="-78"/>
                <a:cs typeface="+mj-cs"/>
              </a:rPr>
              <a:t>تحويل المفاهيم النظرية إلى أدوات عملية لتحليل الواقع الإعلامي</a:t>
            </a:r>
            <a:r>
              <a:rPr lang="ar-SA" b="1" dirty="0">
                <a:cs typeface="+mj-cs"/>
              </a:rPr>
              <a:t> وتقديم أمثلة واقعية لتطبيقات الإعلام الرقمي</a:t>
            </a:r>
            <a:r>
              <a:rPr lang="ar-SA" dirty="0">
                <a:cs typeface="+mj-cs"/>
              </a:rPr>
              <a:t> من خلال دراسة تجارب مؤسسات أو حملات رقمية ناجحة أو فاشلة.</a:t>
            </a:r>
            <a:endParaRPr lang="ar-EG" spc="30" dirty="0">
              <a:latin typeface="Simplified Arabic" pitchFamily="18" charset="-78"/>
              <a:cs typeface="+mj-cs"/>
            </a:endParaRPr>
          </a:p>
          <a:p>
            <a:pPr marL="342900" indent="-342900" algn="just" rtl="1">
              <a:lnSpc>
                <a:spcPct val="200000"/>
              </a:lnSpc>
              <a:buFont typeface="Wingdings" pitchFamily="2" charset="2"/>
              <a:buChar char="Ø"/>
            </a:pPr>
            <a:r>
              <a:rPr lang="ar-EG" b="1" spc="30" dirty="0">
                <a:latin typeface="Simplified Arabic" pitchFamily="18" charset="-78"/>
                <a:cs typeface="+mj-cs"/>
              </a:rPr>
              <a:t>تحليل ظواهر واقعية</a:t>
            </a:r>
            <a:r>
              <a:rPr lang="ar-EG" spc="30" dirty="0">
                <a:latin typeface="Simplified Arabic" pitchFamily="18" charset="-78"/>
                <a:cs typeface="+mj-cs"/>
              </a:rPr>
              <a:t>: مثل حملات التضليل، إعلام المواطن، أو تأثير الذكاء الاصطناعي على الإعلام.</a:t>
            </a:r>
          </a:p>
          <a:p>
            <a:pPr marL="342900" indent="-342900" algn="just" rtl="1">
              <a:lnSpc>
                <a:spcPct val="200000"/>
              </a:lnSpc>
              <a:buFont typeface="Wingdings" pitchFamily="2" charset="2"/>
              <a:buChar char="Ø"/>
            </a:pPr>
            <a:r>
              <a:rPr lang="ar-SA" b="1" dirty="0">
                <a:cs typeface="+mj-cs"/>
              </a:rPr>
              <a:t>تعزيز و</a:t>
            </a:r>
            <a:r>
              <a:rPr lang="ar-EG" b="1" spc="30" dirty="0">
                <a:latin typeface="Simplified Arabic" pitchFamily="18" charset="-78"/>
                <a:cs typeface="+mj-cs"/>
              </a:rPr>
              <a:t>تطوير مهارات التفكير النقدي</a:t>
            </a:r>
            <a:r>
              <a:rPr lang="ar-EG" spc="30" dirty="0">
                <a:latin typeface="Simplified Arabic" pitchFamily="18" charset="-78"/>
                <a:cs typeface="+mj-cs"/>
              </a:rPr>
              <a:t>:</a:t>
            </a:r>
            <a:r>
              <a:rPr lang="ar-SA" spc="30" dirty="0">
                <a:latin typeface="Simplified Arabic" pitchFamily="18" charset="-78"/>
                <a:cs typeface="+mj-cs"/>
              </a:rPr>
              <a:t> </a:t>
            </a:r>
            <a:r>
              <a:rPr lang="ar-SA" sz="1600" dirty="0">
                <a:cs typeface="+mj-cs"/>
              </a:rPr>
              <a:t>من خلال التفاعل مع واقع الإعلام الرقمي بدلاً من الاكتفاء بالنظريات و</a:t>
            </a:r>
            <a:r>
              <a:rPr lang="ar-EG" spc="30" dirty="0">
                <a:latin typeface="Simplified Arabic" pitchFamily="18" charset="-78"/>
                <a:cs typeface="+mj-cs"/>
              </a:rPr>
              <a:t>من خلال تقييم الأدلة وتحليل النتائج</a:t>
            </a:r>
          </a:p>
          <a:p>
            <a:pPr marL="342900" indent="-342900" algn="just" rtl="1">
              <a:lnSpc>
                <a:spcPct val="200000"/>
              </a:lnSpc>
              <a:buFont typeface="Wingdings" pitchFamily="2" charset="2"/>
              <a:buChar char="Ø"/>
            </a:pPr>
            <a:r>
              <a:rPr lang="ar-EG" b="1" spc="30" dirty="0">
                <a:latin typeface="Simplified Arabic" pitchFamily="18" charset="-78"/>
                <a:cs typeface="+mj-cs"/>
              </a:rPr>
              <a:t>حل المشكلات: </a:t>
            </a:r>
            <a:r>
              <a:rPr lang="ar-EG" spc="30" dirty="0">
                <a:latin typeface="Simplified Arabic" pitchFamily="18" charset="-78"/>
                <a:cs typeface="+mj-cs"/>
              </a:rPr>
              <a:t>اقتراح حلول عملية بناءً على تحليل الحالة.</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9" name="Picture Placeholder 5"/>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22009" r="22009"/>
          <a:stretch>
            <a:fillRect/>
          </a:stretch>
        </p:blipFill>
        <p:spPr>
          <a:xfrm>
            <a:off x="0" y="856939"/>
            <a:ext cx="5036198" cy="5059679"/>
          </a:xfrm>
        </p:spPr>
      </p:pic>
      <p:sp>
        <p:nvSpPr>
          <p:cNvPr id="20" name="Rectangle 19"/>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1" name="TextBox 20">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spTree>
    <p:extLst>
      <p:ext uri="{BB962C8B-B14F-4D97-AF65-F5344CB8AC3E}">
        <p14:creationId xmlns:p14="http://schemas.microsoft.com/office/powerpoint/2010/main" val="671898642"/>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p:sp>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11389" y="1436032"/>
            <a:ext cx="4744673"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 أهداف دراسة الحالات في الإعلام الرقمي</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454900" y="1942998"/>
            <a:ext cx="8417320" cy="4219810"/>
          </a:xfrm>
          <a:prstGeom prst="rect">
            <a:avLst/>
          </a:prstGeom>
          <a:noFill/>
        </p:spPr>
        <p:txBody>
          <a:bodyPr wrap="square" rtlCol="0">
            <a:spAutoFit/>
          </a:bodyPr>
          <a:lstStyle/>
          <a:p>
            <a:pPr algn="r" rtl="1"/>
            <a:endParaRPr lang="ar-SA" sz="2000" b="1" dirty="0"/>
          </a:p>
          <a:p>
            <a:pPr marL="457200" indent="-457200" algn="r" rtl="1">
              <a:lnSpc>
                <a:spcPct val="200000"/>
              </a:lnSpc>
              <a:buFont typeface="Wingdings" panose="05000000000000000000" pitchFamily="2" charset="2"/>
              <a:buChar char="Ø"/>
            </a:pPr>
            <a:r>
              <a:rPr lang="ar-SA" b="1" dirty="0">
                <a:cs typeface="+mj-cs"/>
              </a:rPr>
              <a:t>تحليل الظواهر الإعلامية الرقمية بعمق</a:t>
            </a:r>
            <a:r>
              <a:rPr lang="ar-SA" dirty="0">
                <a:cs typeface="+mj-cs"/>
              </a:rPr>
              <a:t> لفهم كيفية عمل منصات الإعلام الرقمي وتفاعل الجماهير معها.</a:t>
            </a:r>
          </a:p>
          <a:p>
            <a:pPr marL="457200" indent="-457200" algn="r" rtl="1">
              <a:lnSpc>
                <a:spcPct val="200000"/>
              </a:lnSpc>
              <a:buFont typeface="Wingdings" panose="05000000000000000000" pitchFamily="2" charset="2"/>
              <a:buChar char="Ø"/>
            </a:pPr>
            <a:r>
              <a:rPr lang="ar-SA" b="1" dirty="0">
                <a:cs typeface="+mj-cs"/>
              </a:rPr>
              <a:t>فهم سلوك الجمهور الرقمي</a:t>
            </a:r>
            <a:r>
              <a:rPr lang="ar-SA" dirty="0">
                <a:cs typeface="+mj-cs"/>
              </a:rPr>
              <a:t> من حيث التفاعل، التشارك، صناعة المحتوى، والانتقال بين المنصات.</a:t>
            </a:r>
          </a:p>
          <a:p>
            <a:pPr marL="457200" indent="-457200" algn="r" rtl="1">
              <a:lnSpc>
                <a:spcPct val="200000"/>
              </a:lnSpc>
              <a:buFont typeface="Wingdings" panose="05000000000000000000" pitchFamily="2" charset="2"/>
              <a:buChar char="Ø"/>
            </a:pPr>
            <a:r>
              <a:rPr lang="ar-SA" b="1" dirty="0">
                <a:cs typeface="+mj-cs"/>
              </a:rPr>
              <a:t>اختبار النظريات في بيئات حقيقية</a:t>
            </a:r>
            <a:r>
              <a:rPr lang="ar-SA" dirty="0">
                <a:cs typeface="+mj-cs"/>
              </a:rPr>
              <a:t> باستخدام حالات محددة لتطبيق نظريات الإعلام والاتصال الرقمي.</a:t>
            </a:r>
          </a:p>
          <a:p>
            <a:pPr marL="457200" indent="-457200" algn="r" rtl="1">
              <a:lnSpc>
                <a:spcPct val="200000"/>
              </a:lnSpc>
              <a:buFont typeface="Wingdings" panose="05000000000000000000" pitchFamily="2" charset="2"/>
              <a:buChar char="Ø"/>
            </a:pPr>
            <a:r>
              <a:rPr lang="ar-SA" b="1" dirty="0">
                <a:cs typeface="+mj-cs"/>
              </a:rPr>
              <a:t>دعم الابتكار في استراتيجيات المحتوى الرقمي</a:t>
            </a:r>
            <a:r>
              <a:rPr lang="ar-SA" dirty="0">
                <a:cs typeface="+mj-cs"/>
              </a:rPr>
              <a:t> من خلال دراسة النجاحات والإخفاقات في الحملات الرقمية المختلفة.</a:t>
            </a:r>
          </a:p>
          <a:p>
            <a:pPr marL="457200" indent="-457200" algn="r" rtl="1">
              <a:lnSpc>
                <a:spcPct val="200000"/>
              </a:lnSpc>
              <a:buFont typeface="Wingdings" panose="05000000000000000000" pitchFamily="2" charset="2"/>
              <a:buChar char="Ø"/>
            </a:pPr>
            <a:r>
              <a:rPr lang="ar-SA" b="1" dirty="0">
                <a:cs typeface="+mj-cs"/>
              </a:rPr>
              <a:t>المقارنة بين الأدوات والمنصات</a:t>
            </a:r>
            <a:r>
              <a:rPr lang="ar-SA" dirty="0">
                <a:cs typeface="+mj-cs"/>
              </a:rPr>
              <a:t> لفهم الفروقات في التأثير والجمهور والمحتوى عبر الوسائط المختلفة.</a:t>
            </a:r>
          </a:p>
          <a:p>
            <a:pPr marL="342900" indent="-342900" algn="just" rtl="1">
              <a:lnSpc>
                <a:spcPct val="200000"/>
              </a:lnSpc>
              <a:buFont typeface="Wingdings" pitchFamily="2" charset="2"/>
              <a:buChar char="Ø"/>
            </a:pPr>
            <a:endParaRPr lang="ar-EG" sz="1900" spc="30" dirty="0">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35074"/>
            <a:ext cx="3385474" cy="2139646"/>
          </a:xfrm>
          <a:prstGeom prst="rect">
            <a:avLst/>
          </a:prstGeom>
        </p:spPr>
      </p:pic>
    </p:spTree>
    <p:extLst>
      <p:ext uri="{BB962C8B-B14F-4D97-AF65-F5344CB8AC3E}">
        <p14:creationId xmlns:p14="http://schemas.microsoft.com/office/powerpoint/2010/main" val="3960344704"/>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7024" r="7024"/>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أدوات دراسة الحالة في الإعلام الرقمي</a:t>
            </a: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98250" y="2349028"/>
            <a:ext cx="8417320" cy="360098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تعريف الأدوات: </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تشمل الأدوات المستخدمة في دراسة الحالة في الإعلام الرقمي مجموعة من التقنيات والمنهجيات التي تُستخدم لجمع البيانات، تحليلها، وتقديم النتائج حول الظواهر الرقمية.</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تتيح هذه الأدوات فهمًا دقيقًا للسياقات الرقمية المعقدة، مثل تأثير منصات التواصل الاجتماعي أو الحملات الإعلامية.</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الأنواع الرئيسية:</a:t>
            </a: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أدوات جمع البيانات (</a:t>
            </a:r>
            <a:r>
              <a:rPr lang="ar-EG" sz="1900" b="1" spc="30" dirty="0">
                <a:solidFill>
                  <a:prstClr val="black"/>
                </a:solidFill>
                <a:latin typeface="Simplified Arabic" pitchFamily="18" charset="-78"/>
                <a:cs typeface="Times New Roman" panose="02020603050405020304" pitchFamily="18" charset="0"/>
              </a:rPr>
              <a:t>مثل</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المقابلات، الاستبيانات، تحليل المحتوى).</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أدوات تحليل البيانات (مثل البرمجيات التحليلية وتحليل الشبكات الاجتماعية).</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أدوات تقديم النتائج (مثل الإنفو</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ج</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رافيك، التقارير المرئية).</a:t>
            </a: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74247452"/>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5C51CC1-DE18-E25E-3157-F14BE1D4C42E}"/>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أدوات دراسة الحالة في الإعلام الرقمي</a:t>
            </a: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598250" y="2323527"/>
            <a:ext cx="8417320" cy="447814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A" sz="1900" b="1" i="0" u="none" strike="noStrike" kern="1200" cap="none" spc="30" normalizeH="0" baseline="0" noProof="0" dirty="0">
                <a:ln>
                  <a:noFill/>
                </a:ln>
                <a:solidFill>
                  <a:srgbClr val="C00000"/>
                </a:solidFill>
                <a:effectLst/>
                <a:uLnTx/>
                <a:uFillTx/>
                <a:latin typeface="Simplified Arabic" pitchFamily="18" charset="-78"/>
                <a:ea typeface="+mn-ea"/>
                <a:cs typeface="Times New Roman" panose="02020603050405020304" pitchFamily="18" charset="0"/>
              </a:rPr>
              <a:t>  </a:t>
            </a:r>
            <a:r>
              <a:rPr kumimoji="0" lang="ar-EG" sz="1900" b="1" i="0" u="none" strike="noStrike" kern="1200" cap="none" spc="30" normalizeH="0" baseline="0" noProof="0" dirty="0">
                <a:ln>
                  <a:noFill/>
                </a:ln>
                <a:solidFill>
                  <a:srgbClr val="C00000"/>
                </a:solidFill>
                <a:effectLst/>
                <a:uLnTx/>
                <a:uFillTx/>
                <a:latin typeface="Simplified Arabic" pitchFamily="18" charset="-78"/>
                <a:ea typeface="+mn-ea"/>
                <a:cs typeface="Times New Roman" panose="02020603050405020304" pitchFamily="18" charset="0"/>
              </a:rPr>
              <a:t>أدوات جمع البيانات في دراسة الحالة</a:t>
            </a:r>
            <a:r>
              <a:rPr kumimoji="0" lang="ar-SA" sz="1900" b="1" i="0" u="none" strike="noStrike" kern="1200" cap="none" spc="30" normalizeH="0" baseline="0" noProof="0" dirty="0">
                <a:ln>
                  <a:noFill/>
                </a:ln>
                <a:solidFill>
                  <a:srgbClr val="C00000"/>
                </a:solidFill>
                <a:effectLst/>
                <a:uLnTx/>
                <a:uFillTx/>
                <a:latin typeface="Simplified Arabic" pitchFamily="18" charset="-78"/>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المقابلات شبه المنظمة: </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تُستخدم لفهم وجهات نظر المشاركين (مثل الصحفيين أو المستخدمين) حول ظاهرة رقمية، مثل استخدام الطائرات بدون طيار في الصحافة.</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EG" sz="1900" b="1" spc="30" dirty="0">
                <a:solidFill>
                  <a:prstClr val="black"/>
                </a:solidFill>
                <a:latin typeface="Simplified Arabic" pitchFamily="18" charset="-78"/>
                <a:cs typeface="Times New Roman" panose="02020603050405020304" pitchFamily="18" charset="0"/>
              </a:rPr>
              <a:t>تحليل المحتوى الرقمي</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دراسة النصوص، الصور، أو مقاطع الفيديو على منصات مثل تويتر أو يوتيوب لفهم الاتجاهات أو التفاعلات.</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EG" sz="1900" b="1" spc="30" dirty="0">
                <a:solidFill>
                  <a:prstClr val="black"/>
                </a:solidFill>
                <a:latin typeface="Simplified Arabic" pitchFamily="18" charset="-78"/>
                <a:cs typeface="Times New Roman" panose="02020603050405020304" pitchFamily="18" charset="0"/>
              </a:rPr>
              <a:t>الاستبيانات والاستطلاعات: </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جمع بيانات كمية ونوعية من الجمهور حول استهلاكهم للمحتوى الرقمي.</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EG" sz="1900" b="1" spc="30" dirty="0">
                <a:solidFill>
                  <a:prstClr val="black"/>
                </a:solidFill>
                <a:latin typeface="Simplified Arabic" pitchFamily="18" charset="-78"/>
                <a:cs typeface="Times New Roman" panose="02020603050405020304" pitchFamily="18" charset="0"/>
              </a:rPr>
              <a:t>مراقبة المنصات الرقمية: </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استخدام أدوات مثل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Google Trends</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لتتبع الاتجاهات وأنماط التفاعل.</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lvl="0" algn="just" rtl="1">
              <a:lnSpc>
                <a:spcPct val="150000"/>
              </a:lnSpc>
              <a:defRPr/>
            </a:pPr>
            <a:r>
              <a:rPr lang="en-US" sz="1900" spc="30" dirty="0">
                <a:solidFill>
                  <a:prstClr val="black"/>
                </a:solidFill>
                <a:latin typeface="Simplified Arabic" pitchFamily="18" charset="-78"/>
                <a:cs typeface="Times New Roman" panose="02020603050405020304" pitchFamily="18" charset="0"/>
                <a:hlinkClick r:id="rId4"/>
              </a:rPr>
              <a:t>https://trends.google.com/trends</a:t>
            </a:r>
            <a:r>
              <a:rPr lang="tr-TR" sz="1900" spc="30" dirty="0">
                <a:solidFill>
                  <a:prstClr val="black"/>
                </a:solidFill>
                <a:latin typeface="Simplified Arabic" pitchFamily="18" charset="-78"/>
                <a:cs typeface="Times New Roman" panose="02020603050405020304" pitchFamily="18" charset="0"/>
              </a:rPr>
              <a:t> </a:t>
            </a:r>
            <a:r>
              <a:rPr lang="ar-SA" sz="1900" spc="30" dirty="0">
                <a:solidFill>
                  <a:prstClr val="black"/>
                </a:solidFill>
                <a:latin typeface="Simplified Arabic" pitchFamily="18" charset="-78"/>
                <a:cs typeface="Times New Roman" panose="02020603050405020304" pitchFamily="18" charset="0"/>
              </a:rPr>
              <a:t>      </a:t>
            </a:r>
          </a:p>
          <a:p>
            <a:pPr lvl="0" algn="just" rtl="1">
              <a:lnSpc>
                <a:spcPct val="150000"/>
              </a:lnSpc>
              <a:defRPr/>
            </a:pPr>
            <a:r>
              <a:rPr lang="en-US" sz="1900" spc="30" dirty="0">
                <a:solidFill>
                  <a:prstClr val="black"/>
                </a:solidFill>
                <a:latin typeface="Simplified Arabic" pitchFamily="18" charset="-78"/>
                <a:cs typeface="Times New Roman" panose="02020603050405020304" pitchFamily="18" charset="0"/>
                <a:hlinkClick r:id="rId5"/>
              </a:rPr>
              <a:t>https://trends.google.com/trending?geo=SA&amp;hl=ar</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EG" sz="1900" b="1" spc="30" dirty="0">
                <a:solidFill>
                  <a:prstClr val="black"/>
                </a:solidFill>
                <a:latin typeface="Simplified Arabic" pitchFamily="18" charset="-78"/>
                <a:cs typeface="Times New Roman" panose="02020603050405020304" pitchFamily="18" charset="0"/>
              </a:rPr>
              <a:t>مثال عملي: </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تحليل حملة إعلامية على إنستغرام باستخدام أدوات مراقبة وسائل التواصل الاجتماعي.</a:t>
            </a:r>
            <a:endParaRPr kumimoji="0" lang="tr-TR"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073" y="1335074"/>
            <a:ext cx="3456684" cy="2164387"/>
          </a:xfrm>
          <a:prstGeom prst="rect">
            <a:avLst/>
          </a:prstGeom>
        </p:spPr>
      </p:pic>
    </p:spTree>
    <p:extLst>
      <p:ext uri="{BB962C8B-B14F-4D97-AF65-F5344CB8AC3E}">
        <p14:creationId xmlns:p14="http://schemas.microsoft.com/office/powerpoint/2010/main" val="3627308756"/>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481A3-EED7-4DDB-CCA2-115CF6228EC4}"/>
            </a:ext>
          </a:extLst>
        </p:cNvPr>
        <p:cNvGrpSpPr/>
        <p:nvPr/>
      </p:nvGrpSpPr>
      <p:grpSpPr>
        <a:xfrm>
          <a:off x="0" y="0"/>
          <a:ext cx="0" cy="0"/>
          <a:chOff x="0" y="0"/>
          <a:chExt cx="0" cy="0"/>
        </a:xfrm>
      </p:grpSpPr>
      <p:sp>
        <p:nvSpPr>
          <p:cNvPr id="3" name="Picture Placeholder 2"/>
          <p:cNvSpPr>
            <a:spLocks noGrp="1"/>
          </p:cNvSpPr>
          <p:nvPr>
            <p:ph type="pic" sz="quarter" idx="10"/>
          </p:nvPr>
        </p:nvSpPr>
        <p:spPr/>
      </p:sp>
      <p:sp>
        <p:nvSpPr>
          <p:cNvPr id="16" name="Rectangle 15">
            <a:extLst>
              <a:ext uri="{FF2B5EF4-FFF2-40B4-BE49-F238E27FC236}">
                <a16:creationId xmlns:a16="http://schemas.microsoft.com/office/drawing/2014/main" id="{8F02CC6D-2A1B-07AF-5C46-B38D25206B1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C0AA757D-21E0-4C6E-CF9E-B9BFE1376F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A6A2AAD-DC8C-8DD5-7B1A-2F089BAE251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91CA5E5-9069-401F-D558-6CC405A7A1AB}"/>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أدوات دراسة الحالة في الإعلام الرقمي</a:t>
            </a:r>
          </a:p>
        </p:txBody>
      </p:sp>
      <p:sp>
        <p:nvSpPr>
          <p:cNvPr id="28" name="Rectangle 27">
            <a:extLst>
              <a:ext uri="{FF2B5EF4-FFF2-40B4-BE49-F238E27FC236}">
                <a16:creationId xmlns:a16="http://schemas.microsoft.com/office/drawing/2014/main" id="{1DC50EB5-200C-936B-94F6-58BDF984A3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AA2CFD0-2797-C304-BA63-D59455C10AD4}"/>
              </a:ext>
            </a:extLst>
          </p:cNvPr>
          <p:cNvSpPr txBox="1"/>
          <p:nvPr/>
        </p:nvSpPr>
        <p:spPr>
          <a:xfrm>
            <a:off x="3583010" y="2123403"/>
            <a:ext cx="8417320" cy="459356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A" sz="2000" b="1" i="0" u="none" strike="noStrike" kern="1200" cap="none" spc="30" normalizeH="0" baseline="0" noProof="0" dirty="0">
                <a:ln>
                  <a:noFill/>
                </a:ln>
                <a:solidFill>
                  <a:srgbClr val="C00000"/>
                </a:solidFill>
                <a:effectLst/>
                <a:uLnTx/>
                <a:uFillTx/>
                <a:latin typeface="Simplified Arabic" pitchFamily="18" charset="-78"/>
                <a:ea typeface="+mn-ea"/>
                <a:cs typeface="Times New Roman" panose="02020603050405020304" pitchFamily="18" charset="0"/>
              </a:rPr>
              <a:t>  </a:t>
            </a:r>
            <a:r>
              <a:rPr kumimoji="0" lang="ar-SA" sz="2400" b="1" i="0" u="none" strike="noStrike" kern="1200" cap="none" spc="30" normalizeH="0" baseline="0" noProof="0" dirty="0">
                <a:ln>
                  <a:noFill/>
                </a:ln>
                <a:solidFill>
                  <a:srgbClr val="C00000"/>
                </a:solidFill>
                <a:effectLst/>
                <a:uLnTx/>
                <a:uFillTx/>
                <a:latin typeface="Simplified Arabic" pitchFamily="18" charset="-78"/>
                <a:ea typeface="+mn-ea"/>
                <a:cs typeface="Times New Roman" panose="02020603050405020304" pitchFamily="18" charset="0"/>
              </a:rPr>
              <a:t>أدوات تحليل البيانات</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برمجيات التحليل النوعي: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مثل </a:t>
            </a:r>
            <a:r>
              <a:rPr kumimoji="0" lang="en-US" sz="1900" b="0" i="0" u="none" strike="noStrike" kern="1200" cap="none" spc="30" normalizeH="0" baseline="0" noProof="0" dirty="0" err="1">
                <a:ln>
                  <a:noFill/>
                </a:ln>
                <a:solidFill>
                  <a:prstClr val="black"/>
                </a:solidFill>
                <a:effectLst/>
                <a:uLnTx/>
                <a:uFillTx/>
                <a:latin typeface="Simplified Arabic" pitchFamily="18" charset="-78"/>
                <a:ea typeface="+mn-ea"/>
                <a:cs typeface="Times New Roman" panose="02020603050405020304" pitchFamily="18" charset="0"/>
              </a:rPr>
              <a:t>Nvivo</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أو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MAXQDA</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لتحليل المقابلات أو النصوص.</a:t>
            </a:r>
          </a:p>
          <a:p>
            <a:pPr marL="342900" lvl="0" indent="-342900" algn="just" rtl="1">
              <a:lnSpc>
                <a:spcPct val="150000"/>
              </a:lnSpc>
              <a:buFont typeface="Wingdings" pitchFamily="2" charset="2"/>
              <a:buChar char="Ø"/>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تحليل الشبكات الاجتماعية: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أدوات مثل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Gephi</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لفهم العلاقات بين المستخدمين أو تأثير المؤثرين في حملة رقمية.</a:t>
            </a:r>
            <a:r>
              <a:rPr lang="en-US" sz="1900" spc="30" dirty="0">
                <a:solidFill>
                  <a:prstClr val="black"/>
                </a:solidFill>
                <a:latin typeface="Simplified Arabic" pitchFamily="18" charset="-78"/>
                <a:cs typeface="Times New Roman" panose="02020603050405020304" pitchFamily="18" charset="0"/>
              </a:rPr>
              <a:t> </a:t>
            </a:r>
            <a:r>
              <a:rPr lang="en-US" sz="1900" spc="30" dirty="0">
                <a:solidFill>
                  <a:prstClr val="black"/>
                </a:solidFill>
                <a:latin typeface="Simplified Arabic" pitchFamily="18" charset="-78"/>
                <a:cs typeface="Times New Roman" panose="02020603050405020304" pitchFamily="18" charset="0"/>
                <a:hlinkClick r:id="rId3"/>
              </a:rPr>
              <a:t>https://gephi.org</a:t>
            </a:r>
            <a:r>
              <a:rPr lang="tr-TR" sz="1900" spc="30" dirty="0">
                <a:solidFill>
                  <a:prstClr val="black"/>
                </a:solidFill>
                <a:latin typeface="Simplified Arabic" pitchFamily="18" charset="-78"/>
                <a:cs typeface="Times New Roman" panose="02020603050405020304" pitchFamily="18" charset="0"/>
              </a:rPr>
              <a:t> </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lvl="0" indent="-342900" algn="just" rtl="1">
              <a:lnSpc>
                <a:spcPct val="150000"/>
              </a:lnSpc>
              <a:buFont typeface="Wingdings" pitchFamily="2" charset="2"/>
              <a:buChar char="Ø"/>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تحليلات البيانات الضخمة: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استخدام أدوات مثل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Python</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لتحليل كميات كبيرة من البيانات من منصات التواصل الاجتماعي.</a:t>
            </a:r>
            <a:r>
              <a:rPr lang="tr-TR" sz="1900" spc="30" dirty="0">
                <a:solidFill>
                  <a:prstClr val="black"/>
                </a:solidFill>
                <a:latin typeface="Simplified Arabic" pitchFamily="18" charset="-78"/>
                <a:cs typeface="Times New Roman" panose="02020603050405020304" pitchFamily="18" charset="0"/>
              </a:rPr>
              <a:t> </a:t>
            </a:r>
            <a:r>
              <a:rPr lang="tr-TR" sz="1900" spc="30" dirty="0">
                <a:solidFill>
                  <a:prstClr val="black"/>
                </a:solidFill>
                <a:latin typeface="Simplified Arabic" pitchFamily="18" charset="-78"/>
                <a:cs typeface="Times New Roman" panose="02020603050405020304" pitchFamily="18" charset="0"/>
                <a:hlinkClick r:id="rId4"/>
              </a:rPr>
              <a:t>https://www.python.org</a:t>
            </a:r>
            <a:r>
              <a:rPr lang="tr-TR" sz="1900" spc="30" dirty="0">
                <a:solidFill>
                  <a:prstClr val="black"/>
                </a:solidFill>
                <a:latin typeface="Simplified Arabic" pitchFamily="18" charset="-78"/>
                <a:cs typeface="Times New Roman" panose="02020603050405020304" pitchFamily="18" charset="0"/>
              </a:rPr>
              <a:t> </a:t>
            </a:r>
          </a:p>
          <a:p>
            <a:pPr marL="342900" lvl="0" indent="-342900" algn="just" rtl="1">
              <a:lnSpc>
                <a:spcPct val="150000"/>
              </a:lnSpc>
              <a:buFont typeface="Wingdings" pitchFamily="2" charset="2"/>
              <a:buChar char="Ø"/>
              <a:defRPr/>
            </a:pPr>
            <a:r>
              <a:rPr lang="ar-SA" sz="1900" b="1" spc="30" dirty="0">
                <a:solidFill>
                  <a:prstClr val="black"/>
                </a:solidFill>
                <a:latin typeface="Simplified Arabic" pitchFamily="18" charset="-78"/>
                <a:cs typeface="Times New Roman" panose="02020603050405020304" pitchFamily="18" charset="0"/>
              </a:rPr>
              <a:t>تحليل السلوك الرقمي: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أدوات مثل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Google Analytics</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لفهم سلوك المستخدمين على المواقع الإخبارية. </a:t>
            </a:r>
            <a:r>
              <a:rPr lang="en-US" sz="1900" spc="30" dirty="0">
                <a:solidFill>
                  <a:prstClr val="black"/>
                </a:solidFill>
                <a:latin typeface="Simplified Arabic" pitchFamily="18" charset="-78"/>
                <a:cs typeface="Times New Roman" panose="02020603050405020304" pitchFamily="18" charset="0"/>
                <a:hlinkClick r:id="rId5"/>
              </a:rPr>
              <a:t>https://www.rabeh.org/ar/blog-show/google-analytics</a:t>
            </a:r>
            <a:r>
              <a:rPr lang="ar-SA" sz="1900" spc="30" dirty="0">
                <a:solidFill>
                  <a:prstClr val="black"/>
                </a:solidFill>
                <a:latin typeface="Simplified Arabic" pitchFamily="18" charset="-78"/>
                <a:cs typeface="Times New Roman" panose="02020603050405020304" pitchFamily="18" charset="0"/>
              </a:rPr>
              <a:t> ( ماهو </a:t>
            </a:r>
            <a:r>
              <a:rPr lang="en-US" sz="1900" spc="30" dirty="0">
                <a:solidFill>
                  <a:prstClr val="black"/>
                </a:solidFill>
                <a:latin typeface="Simplified Arabic" pitchFamily="18" charset="-78"/>
                <a:cs typeface="Times New Roman" panose="02020603050405020304" pitchFamily="18" charset="0"/>
              </a:rPr>
              <a:t>Google Analytics</a:t>
            </a:r>
            <a:r>
              <a:rPr lang="ar-SA" sz="1900" spc="30" dirty="0">
                <a:solidFill>
                  <a:prstClr val="black"/>
                </a:solidFill>
                <a:latin typeface="Simplified Arabic" pitchFamily="18" charset="-78"/>
                <a:cs typeface="Times New Roman" panose="02020603050405020304" pitchFamily="18" charset="0"/>
              </a:rPr>
              <a:t> )</a:t>
            </a:r>
          </a:p>
          <a:p>
            <a:pPr marL="342900" lvl="0" indent="-342900" algn="just" rtl="1">
              <a:lnSpc>
                <a:spcPct val="150000"/>
              </a:lnSpc>
              <a:buFont typeface="Wingdings" pitchFamily="2" charset="2"/>
              <a:buChar char="Ø"/>
              <a:defRPr/>
            </a:pPr>
            <a:r>
              <a:rPr lang="tr-TR" sz="1900" spc="30" dirty="0">
                <a:solidFill>
                  <a:prstClr val="black"/>
                </a:solidFill>
                <a:latin typeface="Simplified Arabic" pitchFamily="18" charset="-78"/>
                <a:cs typeface="Times New Roman" panose="02020603050405020304" pitchFamily="18" charset="0"/>
                <a:hlinkClick r:id="rId6"/>
              </a:rPr>
              <a:t> </a:t>
            </a:r>
            <a:r>
              <a:rPr lang="en-US" sz="1900" spc="30" dirty="0">
                <a:solidFill>
                  <a:prstClr val="black"/>
                </a:solidFill>
                <a:latin typeface="Simplified Arabic" pitchFamily="18" charset="-78"/>
                <a:cs typeface="Times New Roman" panose="02020603050405020304" pitchFamily="18" charset="0"/>
                <a:hlinkClick r:id="rId6"/>
              </a:rPr>
              <a:t>https://www.maxqda.com</a:t>
            </a:r>
            <a:r>
              <a:rPr lang="ar-SA" sz="1900" spc="30" dirty="0">
                <a:solidFill>
                  <a:prstClr val="black"/>
                </a:solidFill>
                <a:latin typeface="Simplified Arabic" pitchFamily="18" charset="-78"/>
                <a:cs typeface="Times New Roman" panose="02020603050405020304" pitchFamily="18" charset="0"/>
              </a:rPr>
              <a:t> (لينك موقع </a:t>
            </a:r>
            <a:r>
              <a:rPr lang="tr-TR" sz="1900" spc="30" dirty="0">
                <a:solidFill>
                  <a:prstClr val="black"/>
                </a:solidFill>
                <a:latin typeface="Simplified Arabic" pitchFamily="18" charset="-78"/>
                <a:cs typeface="Times New Roman" panose="02020603050405020304" pitchFamily="18" charset="0"/>
              </a:rPr>
              <a:t>MAXQDA</a:t>
            </a:r>
            <a:r>
              <a:rPr lang="ar-SA" sz="1900" spc="30" dirty="0">
                <a:solidFill>
                  <a:prstClr val="black"/>
                </a:solidFill>
                <a:latin typeface="Simplified Arabic" pitchFamily="18" charset="-78"/>
                <a:cs typeface="Times New Roman" panose="02020603050405020304" pitchFamily="18" charset="0"/>
              </a:rPr>
              <a:t>)</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1C1CFCDC-7B52-BAAF-7C9D-80695B0EA89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EBBE6188-9CA0-68CE-932C-5673BADAAAC5}"/>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5073" y="1335074"/>
            <a:ext cx="3456684" cy="2164387"/>
          </a:xfrm>
          <a:prstGeom prst="rect">
            <a:avLst/>
          </a:prstGeom>
        </p:spPr>
      </p:pic>
    </p:spTree>
    <p:extLst>
      <p:ext uri="{BB962C8B-B14F-4D97-AF65-F5344CB8AC3E}">
        <p14:creationId xmlns:p14="http://schemas.microsoft.com/office/powerpoint/2010/main" val="2358624260"/>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07" b="300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4A2A5A2-38E9-3C22-BBC8-A6DE1E143124}"/>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أدوات دراسة الحالة في الإعلام الرقمي</a:t>
            </a: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598250" y="2349028"/>
            <a:ext cx="8417320" cy="3600986"/>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A" sz="2000" b="1" i="0" u="none" strike="noStrike" kern="1200" cap="none" spc="30" normalizeH="0" baseline="0" noProof="0" dirty="0">
                <a:ln>
                  <a:noFill/>
                </a:ln>
                <a:solidFill>
                  <a:srgbClr val="C00000"/>
                </a:solidFill>
                <a:effectLst/>
                <a:uLnTx/>
                <a:uFillTx/>
                <a:latin typeface="Simplified Arabic" pitchFamily="18" charset="-78"/>
                <a:cs typeface="+mj-cs"/>
              </a:rPr>
              <a:t>أهمية اختيار الأداة المناسبة لدراسة الحالة: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cs typeface="+mj-cs"/>
              </a:rPr>
              <a:t>التوافق مع الهدف: </a:t>
            </a:r>
            <a:r>
              <a:rPr kumimoji="0" lang="ar-SA" sz="1900" b="0" i="0" u="none" strike="noStrike" kern="1200" cap="none" spc="30" normalizeH="0" baseline="0" noProof="0" dirty="0">
                <a:ln>
                  <a:noFill/>
                </a:ln>
                <a:solidFill>
                  <a:prstClr val="black"/>
                </a:solidFill>
                <a:effectLst/>
                <a:uLnTx/>
                <a:uFillTx/>
                <a:latin typeface="Simplified Arabic" pitchFamily="18" charset="-78"/>
                <a:cs typeface="+mj-cs"/>
              </a:rPr>
              <a:t>اختيار الأداة بناءً على نوع دراسة الحالة (مثل تحليل حملة إعلامية أو ظاهرة اجتماعية).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cs typeface="+mj-cs"/>
              </a:rPr>
              <a:t>سهولة الاستخدام:</a:t>
            </a:r>
            <a:r>
              <a:rPr kumimoji="0" lang="ar-SA" sz="1900" b="0" i="0" u="none" strike="noStrike" kern="1200" cap="none" spc="30" normalizeH="0" baseline="0" noProof="0" dirty="0">
                <a:ln>
                  <a:noFill/>
                </a:ln>
                <a:solidFill>
                  <a:prstClr val="black"/>
                </a:solidFill>
                <a:effectLst/>
                <a:uLnTx/>
                <a:uFillTx/>
                <a:latin typeface="Simplified Arabic" pitchFamily="18" charset="-78"/>
                <a:cs typeface="+mj-cs"/>
              </a:rPr>
              <a:t> تفضيل الأدوات التي تتناسب مع مستوى خبرة الباحث.</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SA" sz="1900" b="1" spc="30" dirty="0">
                <a:solidFill>
                  <a:prstClr val="black"/>
                </a:solidFill>
                <a:latin typeface="Simplified Arabic" pitchFamily="18" charset="-78"/>
                <a:cs typeface="+mj-cs"/>
              </a:rPr>
              <a:t>الدقة والموثوقية: </a:t>
            </a:r>
            <a:r>
              <a:rPr kumimoji="0" lang="ar-SA" sz="1900" b="0" i="0" u="none" strike="noStrike" kern="1200" cap="none" spc="30" normalizeH="0" baseline="0" noProof="0" dirty="0">
                <a:ln>
                  <a:noFill/>
                </a:ln>
                <a:solidFill>
                  <a:prstClr val="black"/>
                </a:solidFill>
                <a:effectLst/>
                <a:uLnTx/>
                <a:uFillTx/>
                <a:latin typeface="Simplified Arabic" pitchFamily="18" charset="-78"/>
                <a:cs typeface="+mj-cs"/>
              </a:rPr>
              <a:t>التأكد من أن الأداة توفر نتائج دقيقة وموثوقة.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SA" sz="1900" b="1" spc="30" dirty="0">
                <a:solidFill>
                  <a:prstClr val="black"/>
                </a:solidFill>
                <a:latin typeface="Simplified Arabic" pitchFamily="18" charset="-78"/>
                <a:cs typeface="+mj-cs"/>
              </a:rPr>
              <a:t>التكامل مع المنصات الرقمية: </a:t>
            </a:r>
            <a:r>
              <a:rPr kumimoji="0" lang="ar-SA" sz="1900" b="0" i="0" u="none" strike="noStrike" kern="1200" cap="none" spc="30" normalizeH="0" baseline="0" noProof="0" dirty="0">
                <a:ln>
                  <a:noFill/>
                </a:ln>
                <a:solidFill>
                  <a:prstClr val="black"/>
                </a:solidFill>
                <a:effectLst/>
                <a:uLnTx/>
                <a:uFillTx/>
                <a:latin typeface="Simplified Arabic" pitchFamily="18" charset="-78"/>
                <a:cs typeface="+mj-cs"/>
              </a:rPr>
              <a:t>اختيار أدوات يمكنها التكامل مع منصات مثل منصة إكس ، يوتيوب، أو إنستغرام.</a:t>
            </a:r>
          </a:p>
          <a:p>
            <a:pPr marL="342900" lvl="0" indent="-342900" algn="just" rtl="1">
              <a:lnSpc>
                <a:spcPct val="150000"/>
              </a:lnSpc>
              <a:buFont typeface="Wingdings" pitchFamily="2" charset="2"/>
              <a:buChar char="Ø"/>
              <a:defRPr/>
            </a:pPr>
            <a:r>
              <a:rPr lang="tr-TR" sz="1900" spc="30" dirty="0">
                <a:solidFill>
                  <a:prstClr val="black"/>
                </a:solidFill>
                <a:latin typeface="Simplified Arabic" pitchFamily="18" charset="-78"/>
                <a:cs typeface="+mj-cs"/>
                <a:hlinkClick r:id="rId4"/>
              </a:rPr>
              <a:t> </a:t>
            </a:r>
            <a:r>
              <a:rPr lang="en-US" sz="1900" spc="30" dirty="0">
                <a:solidFill>
                  <a:prstClr val="black"/>
                </a:solidFill>
                <a:latin typeface="Simplified Arabic" pitchFamily="18" charset="-78"/>
                <a:cs typeface="+mj-cs"/>
                <a:hlinkClick r:id="rId4"/>
              </a:rPr>
              <a:t>https://vlinzza.com/blog</a:t>
            </a:r>
            <a:r>
              <a:rPr lang="ar-SA" sz="1900" spc="30" dirty="0">
                <a:solidFill>
                  <a:prstClr val="black"/>
                </a:solidFill>
                <a:latin typeface="Simplified Arabic" pitchFamily="18" charset="-78"/>
                <a:cs typeface="+mj-cs"/>
              </a:rPr>
              <a:t> شرح لاداة احصائيات قوقل </a:t>
            </a:r>
            <a:endParaRPr kumimoji="0" lang="ar-SA" sz="19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23101848"/>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384357" y="1739494"/>
            <a:ext cx="4676280"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موضوعات رئيسية في دراسة الحالات الرقمية</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5429" b="15429"/>
          <a:stretch/>
        </p:blipFill>
        <p:spPr>
          <a:xfrm>
            <a:off x="1124157" y="1422888"/>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extLst>
      <p:ext uri="{BB962C8B-B14F-4D97-AF65-F5344CB8AC3E}">
        <p14:creationId xmlns:p14="http://schemas.microsoft.com/office/powerpoint/2010/main" val="2187216606"/>
      </p:ext>
    </p:extLst>
  </p:cSld>
  <p:clrMapOvr>
    <a:masterClrMapping/>
  </p:clrMapOvr>
  <mc:AlternateContent xmlns:mc="http://schemas.openxmlformats.org/markup-compatibility/2006" xmlns:p14="http://schemas.microsoft.com/office/powerpoint/2010/main">
    <mc:Choice Requires="p14">
      <p:transition p14:dur="0" advTm="3051"/>
    </mc:Choice>
    <mc:Fallback xmlns="">
      <p:transition advTm="30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684939" y="1847672"/>
            <a:ext cx="5636770" cy="684803"/>
          </a:xfrm>
          <a:prstGeom prst="rect">
            <a:avLst/>
          </a:prstGeom>
          <a:noFill/>
        </p:spPr>
        <p:txBody>
          <a:bodyPr wrap="square" rtlCol="0">
            <a:spAutoFit/>
          </a:bodyPr>
          <a:lstStyle/>
          <a:p>
            <a:pPr algn="ctr">
              <a:lnSpc>
                <a:spcPct val="150000"/>
              </a:lnSpc>
              <a:spcBef>
                <a:spcPct val="20000"/>
              </a:spcBef>
            </a:pPr>
            <a:r>
              <a:rPr lang="ar-EG" sz="2800" b="1" dirty="0">
                <a:solidFill>
                  <a:srgbClr val="00B0F0"/>
                </a:solidFill>
                <a:latin typeface="Simplified Arabic" pitchFamily="18" charset="-78"/>
                <a:cs typeface="Simplified Arabic" pitchFamily="18" charset="-78"/>
              </a:rPr>
              <a:t>موضوعات رئيسية في دراسة الحالات الرقمية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51202" y="2623889"/>
            <a:ext cx="8417320" cy="5632311"/>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cs typeface="+mj-cs"/>
              </a:rPr>
              <a:t>إعلام المواطن ودوره في الإعلام الرقمي.</a:t>
            </a:r>
          </a:p>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cs typeface="+mj-cs"/>
              </a:rPr>
              <a:t>التضليل الإعلامي الرقمي وتدقيق الحقائق.</a:t>
            </a:r>
          </a:p>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cs typeface="+mj-cs"/>
              </a:rPr>
              <a:t>الذكاء الاصطناعي في إنتاج وتوجيه المحتوى.</a:t>
            </a:r>
          </a:p>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cs typeface="+mj-cs"/>
              </a:rPr>
              <a:t>التحديات الأخلاقية والتقنية في الإعلام الرقمي.</a:t>
            </a:r>
          </a:p>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cs typeface="+mj-cs"/>
              </a:rPr>
              <a:t>قضايا المصداقية، الرقابة، الخصوصية، وحقوق الملكية الفكرية</a:t>
            </a:r>
            <a:endParaRPr lang="ar-SA"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cs typeface="+mj-cs"/>
              </a:rPr>
              <a:t>أمثلة واقعية من العالم العربي والدولي.</a:t>
            </a: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 name="Picture Placeholder 5"/>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22009" r="22009"/>
          <a:stretch>
            <a:fillRect/>
          </a:stretch>
        </p:blipFill>
        <p:spPr>
          <a:xfrm>
            <a:off x="-26988" y="-11113"/>
            <a:ext cx="6826251" cy="6858001"/>
          </a:xfrm>
        </p:spPr>
      </p:pic>
      <p:sp>
        <p:nvSpPr>
          <p:cNvPr id="16" name="Rectangle 15"/>
          <p:cNvSpPr/>
          <p:nvPr/>
        </p:nvSpPr>
        <p:spPr>
          <a:xfrm>
            <a:off x="3901768" y="16636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926381" y="1858556"/>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spTree>
    <p:extLst>
      <p:ext uri="{BB962C8B-B14F-4D97-AF65-F5344CB8AC3E}">
        <p14:creationId xmlns:p14="http://schemas.microsoft.com/office/powerpoint/2010/main" val="2967486306"/>
      </p:ext>
    </p:extLst>
  </p:cSld>
  <p:clrMapOvr>
    <a:masterClrMapping/>
  </p:clrMapOvr>
  <mc:AlternateContent xmlns:mc="http://schemas.openxmlformats.org/markup-compatibility/2006" xmlns:p14="http://schemas.microsoft.com/office/powerpoint/2010/main">
    <mc:Choice Requires="p14">
      <p:transition p14:dur="0" advTm="17251"/>
    </mc:Choice>
    <mc:Fallback xmlns="">
      <p:transition advTm="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973675" y="143469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51202" y="2623889"/>
            <a:ext cx="8417320" cy="2862322"/>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cs typeface="+mj-cs"/>
              </a:rPr>
              <a:t>إعلام المواطن ودوره في الإعلام الرقمي.</a:t>
            </a: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1"/>
          <p:cNvSpPr>
            <a:spLocks noChangeArrowheads="1"/>
          </p:cNvSpPr>
          <p:nvPr/>
        </p:nvSpPr>
        <p:spPr bwMode="auto">
          <a:xfrm>
            <a:off x="5337777" y="3295228"/>
            <a:ext cx="6503703" cy="1669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342900" marR="0" lvl="0" indent="-34290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a:ln>
                  <a:noFill/>
                </a:ln>
                <a:solidFill>
                  <a:schemeClr val="tx1"/>
                </a:solidFill>
                <a:effectLst/>
                <a:latin typeface="Arial" panose="020B0604020202020204" pitchFamily="34" charset="0"/>
                <a:cs typeface="+mj-cs"/>
              </a:rPr>
              <a:t>يشير إلى مساهمة الأفراد العاديين في إنتاج الأخبار والمحتوى عبر وسائل التواصل</a:t>
            </a:r>
            <a:r>
              <a:rPr kumimoji="0" lang="en-US" altLang="en-US" sz="1800" b="0" i="0" u="none" strike="noStrike" cap="none" normalizeH="0" baseline="0" dirty="0">
                <a:ln>
                  <a:noFill/>
                </a:ln>
                <a:solidFill>
                  <a:schemeClr val="tx1"/>
                </a:solidFill>
                <a:effectLst/>
                <a:latin typeface="Arial" panose="020B0604020202020204" pitchFamily="34" charset="0"/>
                <a:cs typeface="+mj-cs"/>
              </a:rPr>
              <a:t>.</a:t>
            </a:r>
          </a:p>
          <a:p>
            <a:pPr marL="342900" marR="0" lvl="0" indent="-34290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a:ln>
                  <a:noFill/>
                </a:ln>
                <a:solidFill>
                  <a:schemeClr val="tx1"/>
                </a:solidFill>
                <a:effectLst/>
                <a:latin typeface="Arial" panose="020B0604020202020204" pitchFamily="34" charset="0"/>
                <a:cs typeface="+mj-cs"/>
              </a:rPr>
              <a:t>يُعد المواطن مصدرًا للمعلومة، خاصة أثناء الأزمات أو الأحداث العاجلة</a:t>
            </a:r>
            <a:r>
              <a:rPr kumimoji="0" lang="en-US" altLang="en-US" sz="1800" b="0" i="0" u="none" strike="noStrike" cap="none" normalizeH="0" baseline="0" dirty="0">
                <a:ln>
                  <a:noFill/>
                </a:ln>
                <a:solidFill>
                  <a:schemeClr val="tx1"/>
                </a:solidFill>
                <a:effectLst/>
                <a:latin typeface="Arial" panose="020B0604020202020204" pitchFamily="34" charset="0"/>
                <a:cs typeface="+mj-cs"/>
              </a:rPr>
              <a:t>.</a:t>
            </a:r>
          </a:p>
          <a:p>
            <a:pPr marL="342900" marR="0" lvl="0" indent="-34290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a:ln>
                  <a:noFill/>
                </a:ln>
                <a:solidFill>
                  <a:schemeClr val="tx1"/>
                </a:solidFill>
                <a:effectLst/>
                <a:latin typeface="Arial" panose="020B0604020202020204" pitchFamily="34" charset="0"/>
                <a:cs typeface="+mj-cs"/>
              </a:rPr>
              <a:t>يساعد في تعزيز التعددية ووجهات النظر المختلفة</a:t>
            </a:r>
            <a:r>
              <a:rPr kumimoji="0" lang="en-US" altLang="en-US" sz="1800" b="0" i="0" u="none" strike="noStrike" cap="none" normalizeH="0" baseline="0" dirty="0">
                <a:ln>
                  <a:noFill/>
                </a:ln>
                <a:solidFill>
                  <a:schemeClr val="tx1"/>
                </a:solidFill>
                <a:effectLst/>
                <a:latin typeface="Arial" panose="020B0604020202020204" pitchFamily="34" charset="0"/>
                <a:cs typeface="+mj-cs"/>
              </a:rPr>
              <a:t>.</a:t>
            </a:r>
          </a:p>
        </p:txBody>
      </p:sp>
      <p:sp>
        <p:nvSpPr>
          <p:cNvPr id="4" name="Picture Placeholder 3"/>
          <p:cNvSpPr>
            <a:spLocks noGrp="1"/>
          </p:cNvSpPr>
          <p:nvPr>
            <p:ph type="pic" sz="quarter" idx="10"/>
          </p:nvPr>
        </p:nvSpPr>
        <p:spPr>
          <a:xfrm>
            <a:off x="-513890" y="-386079"/>
            <a:ext cx="6826172" cy="6857998"/>
          </a:xfrm>
        </p:spPr>
      </p:sp>
      <p:pic>
        <p:nvPicPr>
          <p:cNvPr id="13" name="Picture Placeholder 4">
            <a:extLst>
              <a:ext uri="{FF2B5EF4-FFF2-40B4-BE49-F238E27FC236}">
                <a16:creationId xmlns:a16="http://schemas.microsoft.com/office/drawing/2014/main" id="{7A23C5C4-4FD9-93DE-9391-0CA92C90FFA6}"/>
              </a:ext>
            </a:extLst>
          </p:cNvPr>
          <p:cNvPicPr>
            <a:picLocks noChangeAspect="1"/>
          </p:cNvPicPr>
          <p:nvPr/>
        </p:nvPicPr>
        <p:blipFill>
          <a:blip r:embed="rId4">
            <a:extLst>
              <a:ext uri="{28A0092B-C50C-407E-A947-70E740481C1C}">
                <a14:useLocalDpi xmlns:a14="http://schemas.microsoft.com/office/drawing/2010/main" val="0"/>
              </a:ext>
            </a:extLst>
          </a:blip>
          <a:srcRect l="5804" r="5804"/>
          <a:stretch/>
        </p:blipFill>
        <p:spPr>
          <a:xfrm>
            <a:off x="0" y="1417440"/>
            <a:ext cx="3973675" cy="2149105"/>
          </a:xfrm>
          <a:prstGeom prst="rect">
            <a:avLst/>
          </a:prstGeom>
          <a:solidFill>
            <a:schemeClr val="bg1">
              <a:lumMod val="85000"/>
              <a:alpha val="50000"/>
            </a:schemeClr>
          </a:solidFill>
        </p:spPr>
      </p:pic>
      <p:sp>
        <p:nvSpPr>
          <p:cNvPr id="17" name="TextBox 16">
            <a:extLst>
              <a:ext uri="{FF2B5EF4-FFF2-40B4-BE49-F238E27FC236}">
                <a16:creationId xmlns:a16="http://schemas.microsoft.com/office/drawing/2014/main" id="{904B7CA6-23A4-2E24-5FFC-ECEA38831F6A}"/>
              </a:ext>
            </a:extLst>
          </p:cNvPr>
          <p:cNvSpPr txBox="1"/>
          <p:nvPr/>
        </p:nvSpPr>
        <p:spPr>
          <a:xfrm>
            <a:off x="5888139" y="1537609"/>
            <a:ext cx="5636770" cy="684803"/>
          </a:xfrm>
          <a:prstGeom prst="rect">
            <a:avLst/>
          </a:prstGeom>
          <a:noFill/>
        </p:spPr>
        <p:txBody>
          <a:bodyPr wrap="square" rtlCol="0">
            <a:spAutoFit/>
          </a:bodyPr>
          <a:lstStyle/>
          <a:p>
            <a:pPr algn="ctr">
              <a:lnSpc>
                <a:spcPct val="150000"/>
              </a:lnSpc>
              <a:spcBef>
                <a:spcPct val="20000"/>
              </a:spcBef>
            </a:pPr>
            <a:r>
              <a:rPr lang="ar-EG" sz="2800" b="1" dirty="0">
                <a:solidFill>
                  <a:srgbClr val="00B0F0"/>
                </a:solidFill>
                <a:latin typeface="Simplified Arabic" pitchFamily="18" charset="-78"/>
                <a:cs typeface="Simplified Arabic" pitchFamily="18" charset="-78"/>
              </a:rPr>
              <a:t>موضوعات رئيسية في دراسة الحالات الرقمية</a:t>
            </a:r>
          </a:p>
        </p:txBody>
      </p:sp>
      <p:sp>
        <p:nvSpPr>
          <p:cNvPr id="18" name="TextBox 17">
            <a:extLst>
              <a:ext uri="{FF2B5EF4-FFF2-40B4-BE49-F238E27FC236}">
                <a16:creationId xmlns:a16="http://schemas.microsoft.com/office/drawing/2014/main" id="{AB738525-DD8E-2E85-F385-345FF64341EB}"/>
              </a:ext>
            </a:extLst>
          </p:cNvPr>
          <p:cNvSpPr txBox="1"/>
          <p:nvPr/>
        </p:nvSpPr>
        <p:spPr>
          <a:xfrm>
            <a:off x="4042038" y="1574981"/>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spTree>
    <p:extLst>
      <p:ext uri="{BB962C8B-B14F-4D97-AF65-F5344CB8AC3E}">
        <p14:creationId xmlns:p14="http://schemas.microsoft.com/office/powerpoint/2010/main" val="2597626631"/>
      </p:ext>
    </p:extLst>
  </p:cSld>
  <p:clrMapOvr>
    <a:masterClrMapping/>
  </p:clrMapOvr>
  <mc:AlternateContent xmlns:mc="http://schemas.openxmlformats.org/markup-compatibility/2006" xmlns:p14="http://schemas.microsoft.com/office/powerpoint/2010/main">
    <mc:Choice Requires="p14">
      <p:transition p14:dur="0" advTm="17251"/>
    </mc:Choice>
    <mc:Fallback xmlns="">
      <p:transition advTm="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fade">
                                      <p:cBhvr>
                                        <p:cTn id="12" dur="1000"/>
                                        <p:tgtEl>
                                          <p:spTgt spid="15">
                                            <p:txEl>
                                              <p:pRg st="0" end="0"/>
                                            </p:txEl>
                                          </p:spTgt>
                                        </p:tgtEl>
                                      </p:cBhvr>
                                    </p:animEffect>
                                    <p:anim calcmode="lin" valueType="num">
                                      <p:cBhvr>
                                        <p:cTn id="13"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p:sp>
      <p:sp>
        <p:nvSpPr>
          <p:cNvPr id="16" name="Rectangle 15"/>
          <p:cNvSpPr/>
          <p:nvPr/>
        </p:nvSpPr>
        <p:spPr>
          <a:xfrm>
            <a:off x="3766827" y="156284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51202" y="2623889"/>
            <a:ext cx="8417320" cy="2862322"/>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rPr>
              <a:t>التضليل الإعلامي الرقمي وتدقيق الحقائق.</a:t>
            </a: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835190" y="1673133"/>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1"/>
          <p:cNvSpPr>
            <a:spLocks noChangeArrowheads="1"/>
          </p:cNvSpPr>
          <p:nvPr/>
        </p:nvSpPr>
        <p:spPr bwMode="auto">
          <a:xfrm>
            <a:off x="5661661" y="3280746"/>
            <a:ext cx="6127646" cy="1669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r" rtl="1">
              <a:lnSpc>
                <a:spcPct val="200000"/>
              </a:lnSpc>
              <a:buFont typeface="Wingdings" panose="05000000000000000000" pitchFamily="2" charset="2"/>
              <a:buChar char="v"/>
            </a:pPr>
            <a:r>
              <a:rPr lang="ar-SA" dirty="0">
                <a:cs typeface="+mj-cs"/>
              </a:rPr>
              <a:t>يشمل انتشار الأخبار الزائفة والمضللة عبر الإنترنت.</a:t>
            </a:r>
          </a:p>
          <a:p>
            <a:pPr marL="285750" indent="-285750" algn="r" rtl="1">
              <a:lnSpc>
                <a:spcPct val="200000"/>
              </a:lnSpc>
              <a:buFont typeface="Wingdings" panose="05000000000000000000" pitchFamily="2" charset="2"/>
              <a:buChar char="v"/>
            </a:pPr>
            <a:r>
              <a:rPr lang="ar-SA" dirty="0">
                <a:cs typeface="+mj-cs"/>
              </a:rPr>
              <a:t>يتطلب أدوات وتقنيات لتدقيق المعلومات وكشف التلاعب.</a:t>
            </a:r>
          </a:p>
          <a:p>
            <a:pPr marL="285750" indent="-285750" algn="r" rtl="1">
              <a:lnSpc>
                <a:spcPct val="200000"/>
              </a:lnSpc>
              <a:buFont typeface="Wingdings" panose="05000000000000000000" pitchFamily="2" charset="2"/>
              <a:buChar char="v"/>
            </a:pPr>
            <a:r>
              <a:rPr lang="ar-SA" dirty="0">
                <a:cs typeface="+mj-cs"/>
              </a:rPr>
              <a:t>يلعب دورًا مهمًا في التأثير على الرأي العام وثقة الجمهور.</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047" y="1562847"/>
            <a:ext cx="3737780" cy="2238525"/>
          </a:xfrm>
          <a:prstGeom prst="rect">
            <a:avLst/>
          </a:prstGeom>
        </p:spPr>
      </p:pic>
      <p:sp>
        <p:nvSpPr>
          <p:cNvPr id="17" name="TextBox 16">
            <a:extLst>
              <a:ext uri="{FF2B5EF4-FFF2-40B4-BE49-F238E27FC236}">
                <a16:creationId xmlns:a16="http://schemas.microsoft.com/office/drawing/2014/main" id="{904B7CA6-23A4-2E24-5FFC-ECEA38831F6A}"/>
              </a:ext>
            </a:extLst>
          </p:cNvPr>
          <p:cNvSpPr txBox="1"/>
          <p:nvPr/>
        </p:nvSpPr>
        <p:spPr>
          <a:xfrm>
            <a:off x="5742702" y="1610657"/>
            <a:ext cx="5636770" cy="684803"/>
          </a:xfrm>
          <a:prstGeom prst="rect">
            <a:avLst/>
          </a:prstGeom>
          <a:noFill/>
        </p:spPr>
        <p:txBody>
          <a:bodyPr wrap="square" rtlCol="0">
            <a:spAutoFit/>
          </a:bodyPr>
          <a:lstStyle/>
          <a:p>
            <a:pPr algn="ctr">
              <a:lnSpc>
                <a:spcPct val="150000"/>
              </a:lnSpc>
              <a:spcBef>
                <a:spcPct val="20000"/>
              </a:spcBef>
            </a:pPr>
            <a:r>
              <a:rPr lang="ar-EG" sz="2800" b="1" dirty="0">
                <a:solidFill>
                  <a:srgbClr val="00B0F0"/>
                </a:solidFill>
                <a:latin typeface="Simplified Arabic" pitchFamily="18" charset="-78"/>
                <a:cs typeface="Simplified Arabic" pitchFamily="18" charset="-78"/>
              </a:rPr>
              <a:t>موضوعات رئيسية في دراسة الحالات الرقمية</a:t>
            </a:r>
          </a:p>
        </p:txBody>
      </p:sp>
    </p:spTree>
    <p:extLst>
      <p:ext uri="{BB962C8B-B14F-4D97-AF65-F5344CB8AC3E}">
        <p14:creationId xmlns:p14="http://schemas.microsoft.com/office/powerpoint/2010/main" val="552216957"/>
      </p:ext>
    </p:extLst>
  </p:cSld>
  <p:clrMapOvr>
    <a:masterClrMapping/>
  </p:clrMapOvr>
  <mc:AlternateContent xmlns:mc="http://schemas.openxmlformats.org/markup-compatibility/2006" xmlns:p14="http://schemas.microsoft.com/office/powerpoint/2010/main">
    <mc:Choice Requires="p14">
      <p:transition p14:dur="0" advTm="17251"/>
    </mc:Choice>
    <mc:Fallback xmlns="">
      <p:transition advTm="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51202" y="2623889"/>
            <a:ext cx="8417320" cy="1687963"/>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rPr>
              <a:t>الذكاء الاصطناعي في إنتاج وتوجيه المحتوى.</a:t>
            </a: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Placeholder 4">
            <a:extLst>
              <a:ext uri="{FF2B5EF4-FFF2-40B4-BE49-F238E27FC236}">
                <a16:creationId xmlns:a16="http://schemas.microsoft.com/office/drawing/2014/main" id="{1F98513A-312B-02A5-D66B-A82A0BB2B146}"/>
              </a:ext>
            </a:extLst>
          </p:cNvPr>
          <p:cNvPicPr>
            <a:picLocks noGrp="1" noChangeAspect="1"/>
          </p:cNvPicPr>
          <p:nvPr>
            <p:ph type="pic" sz="quarter" idx="10"/>
          </p:nvPr>
        </p:nvPicPr>
        <p:blipFill rotWithShape="1">
          <a:blip r:embed="rId4">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3" name="Rectangle 1"/>
          <p:cNvSpPr>
            <a:spLocks noChangeArrowheads="1"/>
          </p:cNvSpPr>
          <p:nvPr/>
        </p:nvSpPr>
        <p:spPr bwMode="auto">
          <a:xfrm>
            <a:off x="5627479" y="3220238"/>
            <a:ext cx="6160661" cy="1669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a:ln>
                  <a:noFill/>
                </a:ln>
                <a:solidFill>
                  <a:schemeClr val="tx1"/>
                </a:solidFill>
                <a:effectLst/>
                <a:latin typeface="Arial" panose="020B0604020202020204" pitchFamily="34" charset="0"/>
                <a:cs typeface="+mj-cs"/>
              </a:rPr>
              <a:t>يستخدم الذكاء الاصطناعي في إنشاء الأخبار، تعديل الصور، واقتراح المحتوى</a:t>
            </a:r>
            <a:r>
              <a:rPr kumimoji="0" lang="en-US" altLang="en-US" sz="1800" b="0" i="0" u="none" strike="noStrike" cap="none" normalizeH="0" baseline="0" dirty="0">
                <a:ln>
                  <a:noFill/>
                </a:ln>
                <a:solidFill>
                  <a:schemeClr val="tx1"/>
                </a:solidFill>
                <a:effectLst/>
                <a:latin typeface="Arial" panose="020B0604020202020204" pitchFamily="34" charset="0"/>
                <a:cs typeface="+mj-cs"/>
              </a:rPr>
              <a:t>.</a:t>
            </a:r>
          </a:p>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a:ln>
                  <a:noFill/>
                </a:ln>
                <a:solidFill>
                  <a:schemeClr val="tx1"/>
                </a:solidFill>
                <a:effectLst/>
                <a:latin typeface="Arial" panose="020B0604020202020204" pitchFamily="34" charset="0"/>
                <a:cs typeface="+mj-cs"/>
              </a:rPr>
              <a:t>تُستخدم الخوارزميات لتحديد ما يظهر للمستخدم من أخبار</a:t>
            </a:r>
            <a:r>
              <a:rPr kumimoji="0" lang="en-US" altLang="en-US" sz="1800" b="0" i="0" u="none" strike="noStrike" cap="none" normalizeH="0" baseline="0" dirty="0">
                <a:ln>
                  <a:noFill/>
                </a:ln>
                <a:solidFill>
                  <a:schemeClr val="tx1"/>
                </a:solidFill>
                <a:effectLst/>
                <a:latin typeface="Arial" panose="020B0604020202020204" pitchFamily="34" charset="0"/>
                <a:cs typeface="+mj-cs"/>
              </a:rPr>
              <a:t>.</a:t>
            </a:r>
          </a:p>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a:ln>
                  <a:noFill/>
                </a:ln>
                <a:solidFill>
                  <a:schemeClr val="tx1"/>
                </a:solidFill>
                <a:effectLst/>
                <a:latin typeface="Arial" panose="020B0604020202020204" pitchFamily="34" charset="0"/>
                <a:cs typeface="+mj-cs"/>
              </a:rPr>
              <a:t>يطرح تساؤلات حول التحيز وتوجيه الرأي</a:t>
            </a:r>
            <a:r>
              <a:rPr kumimoji="0" lang="en-US" altLang="en-US" sz="1800" b="0" i="0" u="none" strike="noStrike" cap="none" normalizeH="0" baseline="0" dirty="0">
                <a:ln>
                  <a:noFill/>
                </a:ln>
                <a:solidFill>
                  <a:schemeClr val="tx1"/>
                </a:solidFill>
                <a:effectLst/>
                <a:latin typeface="Arial" panose="020B0604020202020204" pitchFamily="34" charset="0"/>
                <a:cs typeface="+mj-cs"/>
              </a:rPr>
              <a:t>.</a:t>
            </a:r>
          </a:p>
        </p:txBody>
      </p:sp>
      <p:sp>
        <p:nvSpPr>
          <p:cNvPr id="12" name="TextBox 11">
            <a:extLst>
              <a:ext uri="{FF2B5EF4-FFF2-40B4-BE49-F238E27FC236}">
                <a16:creationId xmlns:a16="http://schemas.microsoft.com/office/drawing/2014/main" id="{904B7CA6-23A4-2E24-5FFC-ECEA38831F6A}"/>
              </a:ext>
            </a:extLst>
          </p:cNvPr>
          <p:cNvSpPr txBox="1"/>
          <p:nvPr/>
        </p:nvSpPr>
        <p:spPr>
          <a:xfrm>
            <a:off x="5552859" y="1609227"/>
            <a:ext cx="5636770" cy="684803"/>
          </a:xfrm>
          <a:prstGeom prst="rect">
            <a:avLst/>
          </a:prstGeom>
          <a:noFill/>
        </p:spPr>
        <p:txBody>
          <a:bodyPr wrap="square" rtlCol="0">
            <a:spAutoFit/>
          </a:bodyPr>
          <a:lstStyle/>
          <a:p>
            <a:pPr algn="ctr">
              <a:lnSpc>
                <a:spcPct val="150000"/>
              </a:lnSpc>
              <a:spcBef>
                <a:spcPct val="20000"/>
              </a:spcBef>
            </a:pPr>
            <a:r>
              <a:rPr lang="ar-EG" sz="2800" b="1" dirty="0">
                <a:solidFill>
                  <a:srgbClr val="00B0F0"/>
                </a:solidFill>
                <a:latin typeface="Simplified Arabic" pitchFamily="18" charset="-78"/>
                <a:cs typeface="Simplified Arabic" pitchFamily="18" charset="-78"/>
              </a:rPr>
              <a:t>موضوعات رئيسية في دراسة الحالات الرقمية</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336502"/>
            <a:ext cx="3385474" cy="2147677"/>
          </a:xfrm>
          <a:prstGeom prst="rect">
            <a:avLst/>
          </a:prstGeom>
        </p:spPr>
      </p:pic>
    </p:spTree>
    <p:extLst>
      <p:ext uri="{BB962C8B-B14F-4D97-AF65-F5344CB8AC3E}">
        <p14:creationId xmlns:p14="http://schemas.microsoft.com/office/powerpoint/2010/main" val="2269996954"/>
      </p:ext>
    </p:extLst>
  </p:cSld>
  <p:clrMapOvr>
    <a:masterClrMapping/>
  </p:clrMapOvr>
  <mc:AlternateContent xmlns:mc="http://schemas.openxmlformats.org/markup-compatibility/2006" xmlns:p14="http://schemas.microsoft.com/office/powerpoint/2010/main">
    <mc:Choice Requires="p14">
      <p:transition p14:dur="0" advTm="17251"/>
    </mc:Choice>
    <mc:Fallback xmlns="">
      <p:transition advTm="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51202" y="2623889"/>
            <a:ext cx="8417320" cy="1687963"/>
          </a:xfrm>
          <a:prstGeom prst="rect">
            <a:avLst/>
          </a:prstGeom>
          <a:noFill/>
        </p:spPr>
        <p:txBody>
          <a:bodyPr wrap="square" rtlCol="0">
            <a:spAutoFit/>
          </a:bodyPr>
          <a:lstStyle/>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Placeholder 4">
            <a:extLst>
              <a:ext uri="{FF2B5EF4-FFF2-40B4-BE49-F238E27FC236}">
                <a16:creationId xmlns:a16="http://schemas.microsoft.com/office/drawing/2014/main" id="{1F98513A-312B-02A5-D66B-A82A0BB2B146}"/>
              </a:ext>
            </a:extLst>
          </p:cNvPr>
          <p:cNvPicPr>
            <a:picLocks noGrp="1" noChangeAspect="1"/>
          </p:cNvPicPr>
          <p:nvPr>
            <p:ph type="pic" sz="quarter" idx="10"/>
          </p:nvPr>
        </p:nvPicPr>
        <p:blipFill rotWithShape="1">
          <a:blip r:embed="rId4">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551202" y="2640197"/>
            <a:ext cx="8417320" cy="579967"/>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rPr>
              <a:t>التحديات الأخلاقية والتقنية في الإعلام الرقمي</a:t>
            </a:r>
            <a:endParaRPr lang="ar-EG" sz="2400" b="1" spc="30" dirty="0">
              <a:effectLst>
                <a:outerShdw blurRad="38100" dist="38100" dir="2700000" algn="tl">
                  <a:srgbClr val="000000">
                    <a:alpha val="43137"/>
                  </a:srgbClr>
                </a:outerShdw>
              </a:effectLst>
              <a:latin typeface="Simplified Arabic" pitchFamily="18" charset="-78"/>
              <a:cs typeface="+mj-cs"/>
            </a:endParaRPr>
          </a:p>
        </p:txBody>
      </p:sp>
      <p:sp>
        <p:nvSpPr>
          <p:cNvPr id="4" name="Rectangle 1"/>
          <p:cNvSpPr>
            <a:spLocks noChangeArrowheads="1"/>
          </p:cNvSpPr>
          <p:nvPr/>
        </p:nvSpPr>
        <p:spPr bwMode="auto">
          <a:xfrm>
            <a:off x="4734560" y="3624487"/>
            <a:ext cx="687832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a:ln>
                  <a:noFill/>
                </a:ln>
                <a:solidFill>
                  <a:schemeClr val="tx1"/>
                </a:solidFill>
                <a:effectLst/>
                <a:latin typeface="Arial" panose="020B0604020202020204" pitchFamily="34" charset="0"/>
                <a:cs typeface="+mj-cs"/>
              </a:rPr>
              <a:t>تتعلق بكيفية استخدام التكنولوجيا دون انتهاك القيم أو حقوق الآخرين</a:t>
            </a:r>
            <a:r>
              <a:rPr kumimoji="0" lang="en-US" altLang="en-US" sz="1800" b="0" i="0" u="none" strike="noStrike" cap="none" normalizeH="0" baseline="0" dirty="0">
                <a:ln>
                  <a:noFill/>
                </a:ln>
                <a:solidFill>
                  <a:schemeClr val="tx1"/>
                </a:solidFill>
                <a:effectLst/>
                <a:latin typeface="Arial" panose="020B0604020202020204" pitchFamily="34" charset="0"/>
                <a:cs typeface="+mj-cs"/>
              </a:rPr>
              <a:t>.</a:t>
            </a:r>
          </a:p>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a:ln>
                  <a:noFill/>
                </a:ln>
                <a:solidFill>
                  <a:schemeClr val="tx1"/>
                </a:solidFill>
                <a:effectLst/>
                <a:latin typeface="Arial" panose="020B0604020202020204" pitchFamily="34" charset="0"/>
                <a:cs typeface="+mj-cs"/>
              </a:rPr>
              <a:t>تشمل قضايا مثل التنمر الإلكتروني، التلاعب بالمحتوى، وحقوق الإنسان</a:t>
            </a:r>
            <a:r>
              <a:rPr kumimoji="0" lang="en-US" altLang="en-US" sz="1800" b="0" i="0" u="none" strike="noStrike" cap="none" normalizeH="0" baseline="0" dirty="0">
                <a:ln>
                  <a:noFill/>
                </a:ln>
                <a:solidFill>
                  <a:schemeClr val="tx1"/>
                </a:solidFill>
                <a:effectLst/>
                <a:latin typeface="Arial" panose="020B0604020202020204" pitchFamily="34" charset="0"/>
                <a:cs typeface="+mj-cs"/>
              </a:rPr>
              <a:t>.</a:t>
            </a:r>
          </a:p>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sz="1800" b="0" i="0" u="none" strike="noStrike" cap="none" normalizeH="0" baseline="0" dirty="0">
                <a:ln>
                  <a:noFill/>
                </a:ln>
                <a:solidFill>
                  <a:schemeClr val="tx1"/>
                </a:solidFill>
                <a:effectLst/>
                <a:latin typeface="Arial" panose="020B0604020202020204" pitchFamily="34" charset="0"/>
                <a:cs typeface="+mj-cs"/>
              </a:rPr>
              <a:t>تحتاج إلى تنظيم قانوني وأخلاقي فعال</a:t>
            </a:r>
            <a:r>
              <a:rPr kumimoji="0" lang="en-US" altLang="en-US" sz="1800" b="0" i="0" u="none" strike="noStrike" cap="none" normalizeH="0" baseline="0" dirty="0">
                <a:ln>
                  <a:noFill/>
                </a:ln>
                <a:solidFill>
                  <a:schemeClr val="tx1"/>
                </a:solidFill>
                <a:effectLst/>
                <a:latin typeface="Arial" panose="020B0604020202020204" pitchFamily="34" charset="0"/>
                <a:cs typeface="+mj-cs"/>
              </a:rPr>
              <a:t>.</a:t>
            </a:r>
          </a:p>
        </p:txBody>
      </p:sp>
      <p:sp>
        <p:nvSpPr>
          <p:cNvPr id="13" name="TextBox 12">
            <a:extLst>
              <a:ext uri="{FF2B5EF4-FFF2-40B4-BE49-F238E27FC236}">
                <a16:creationId xmlns:a16="http://schemas.microsoft.com/office/drawing/2014/main" id="{904B7CA6-23A4-2E24-5FFC-ECEA38831F6A}"/>
              </a:ext>
            </a:extLst>
          </p:cNvPr>
          <p:cNvSpPr txBox="1"/>
          <p:nvPr/>
        </p:nvSpPr>
        <p:spPr>
          <a:xfrm>
            <a:off x="5664619" y="1546263"/>
            <a:ext cx="5636770" cy="684803"/>
          </a:xfrm>
          <a:prstGeom prst="rect">
            <a:avLst/>
          </a:prstGeom>
          <a:noFill/>
        </p:spPr>
        <p:txBody>
          <a:bodyPr wrap="square" rtlCol="0">
            <a:spAutoFit/>
          </a:bodyPr>
          <a:lstStyle/>
          <a:p>
            <a:pPr algn="ctr">
              <a:lnSpc>
                <a:spcPct val="150000"/>
              </a:lnSpc>
              <a:spcBef>
                <a:spcPct val="20000"/>
              </a:spcBef>
            </a:pPr>
            <a:r>
              <a:rPr lang="ar-EG" sz="2800" b="1" dirty="0">
                <a:solidFill>
                  <a:srgbClr val="00B0F0"/>
                </a:solidFill>
                <a:latin typeface="Simplified Arabic" pitchFamily="18" charset="-78"/>
                <a:cs typeface="Simplified Arabic" pitchFamily="18" charset="-78"/>
              </a:rPr>
              <a:t>موضوعات رئيسية في دراسة الحالات الرقمية</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341053"/>
            <a:ext cx="3385474" cy="2198699"/>
          </a:xfrm>
          <a:prstGeom prst="rect">
            <a:avLst/>
          </a:prstGeom>
        </p:spPr>
      </p:pic>
    </p:spTree>
    <p:extLst>
      <p:ext uri="{BB962C8B-B14F-4D97-AF65-F5344CB8AC3E}">
        <p14:creationId xmlns:p14="http://schemas.microsoft.com/office/powerpoint/2010/main" val="44632475"/>
      </p:ext>
    </p:extLst>
  </p:cSld>
  <p:clrMapOvr>
    <a:masterClrMapping/>
  </p:clrMapOvr>
  <mc:AlternateContent xmlns:mc="http://schemas.openxmlformats.org/markup-compatibility/2006" xmlns:p14="http://schemas.microsoft.com/office/powerpoint/2010/main">
    <mc:Choice Requires="p14">
      <p:transition p14:dur="0" advTm="17251"/>
    </mc:Choice>
    <mc:Fallback xmlns="">
      <p:transition advTm="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51202" y="2623889"/>
            <a:ext cx="8417320" cy="1687963"/>
          </a:xfrm>
          <a:prstGeom prst="rect">
            <a:avLst/>
          </a:prstGeom>
          <a:noFill/>
        </p:spPr>
        <p:txBody>
          <a:bodyPr wrap="square" rtlCol="0">
            <a:spAutoFit/>
          </a:bodyPr>
          <a:lstStyle/>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spc="30" dirty="0">
              <a:effectLst>
                <a:outerShdw blurRad="38100" dist="38100" dir="2700000" algn="tl">
                  <a:srgbClr val="000000">
                    <a:alpha val="43137"/>
                  </a:srgbClr>
                </a:outerShdw>
              </a:effectLst>
              <a:latin typeface="Simplified Arabic" pitchFamily="18" charset="-78"/>
              <a:cs typeface="+mj-cs"/>
            </a:endParaRPr>
          </a:p>
          <a:p>
            <a:pPr marL="342900" indent="-342900" algn="r" rtl="1">
              <a:lnSpc>
                <a:spcPct val="150000"/>
              </a:lnSpc>
              <a:buFont typeface="Arial" pitchFamily="34" charset="0"/>
              <a:buChar char="•"/>
            </a:pPr>
            <a:endParaRPr lang="ar-EG" sz="2400" b="1" spc="30" dirty="0">
              <a:effectLst>
                <a:outerShdw blurRad="38100" dist="38100" dir="2700000" algn="tl">
                  <a:srgbClr val="000000">
                    <a:alpha val="43137"/>
                  </a:srgbClr>
                </a:outerShdw>
              </a:effectLst>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Placeholder 4">
            <a:extLst>
              <a:ext uri="{FF2B5EF4-FFF2-40B4-BE49-F238E27FC236}">
                <a16:creationId xmlns:a16="http://schemas.microsoft.com/office/drawing/2014/main" id="{1F98513A-312B-02A5-D66B-A82A0BB2B146}"/>
              </a:ext>
            </a:extLst>
          </p:cNvPr>
          <p:cNvPicPr>
            <a:picLocks noGrp="1" noChangeAspect="1"/>
          </p:cNvPicPr>
          <p:nvPr>
            <p:ph type="pic" sz="quarter" idx="10"/>
          </p:nvPr>
        </p:nvPicPr>
        <p:blipFill rotWithShape="1">
          <a:blip r:embed="rId4">
            <a:extLst>
              <a:ext uri="{BEBA8EAE-BF5A-486C-A8C5-ECC9F3942E4B}">
                <a14:imgProps xmlns:a14="http://schemas.microsoft.com/office/drawing/2010/main">
                  <a14:imgLayer r:embed="rId5">
                    <a14:imgEffect>
                      <a14:artisticBlur/>
                    </a14:imgEffect>
                  </a14:imgLayer>
                </a14:imgProps>
              </a:ex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551202" y="2640197"/>
            <a:ext cx="8417320" cy="579967"/>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spc="30" dirty="0">
                <a:effectLst>
                  <a:outerShdw blurRad="38100" dist="38100" dir="2700000" algn="tl">
                    <a:srgbClr val="000000">
                      <a:alpha val="43137"/>
                    </a:srgbClr>
                  </a:outerShdw>
                </a:effectLst>
                <a:latin typeface="Simplified Arabic" pitchFamily="18" charset="-78"/>
              </a:rPr>
              <a:t>قضايا المصداقية، الرقابة، الخصوصية، وحقوق الملكية الفكرية</a:t>
            </a:r>
            <a:endParaRPr lang="ar-SA" sz="2400" spc="30" dirty="0">
              <a:effectLst>
                <a:outerShdw blurRad="38100" dist="38100" dir="2700000" algn="tl">
                  <a:srgbClr val="000000">
                    <a:alpha val="43137"/>
                  </a:srgbClr>
                </a:outerShdw>
              </a:effectLst>
              <a:latin typeface="Simplified Arabic" pitchFamily="18" charset="-78"/>
            </a:endParaRPr>
          </a:p>
        </p:txBody>
      </p:sp>
      <p:sp>
        <p:nvSpPr>
          <p:cNvPr id="3" name="Rectangle 1"/>
          <p:cNvSpPr>
            <a:spLocks noChangeArrowheads="1"/>
          </p:cNvSpPr>
          <p:nvPr/>
        </p:nvSpPr>
        <p:spPr bwMode="auto">
          <a:xfrm>
            <a:off x="4508774" y="3584208"/>
            <a:ext cx="7073626"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b="1" i="0" u="none" strike="noStrike" cap="none" normalizeH="0" baseline="0" dirty="0">
                <a:ln>
                  <a:noFill/>
                </a:ln>
                <a:solidFill>
                  <a:schemeClr val="tx1"/>
                </a:solidFill>
                <a:effectLst/>
                <a:latin typeface="Arial" panose="020B0604020202020204" pitchFamily="34" charset="0"/>
                <a:cs typeface="+mj-cs"/>
              </a:rPr>
              <a:t>المصداقية</a:t>
            </a:r>
            <a:r>
              <a:rPr kumimoji="0" lang="en-US" altLang="en-US" b="0" i="0" u="none" strike="noStrike" cap="none" normalizeH="0" baseline="0" dirty="0">
                <a:ln>
                  <a:noFill/>
                </a:ln>
                <a:solidFill>
                  <a:schemeClr val="tx1"/>
                </a:solidFill>
                <a:effectLst/>
                <a:latin typeface="Arial" panose="020B0604020202020204" pitchFamily="34" charset="0"/>
                <a:cs typeface="+mj-cs"/>
              </a:rPr>
              <a:t>: </a:t>
            </a:r>
            <a:r>
              <a:rPr kumimoji="0" lang="ar-SA" altLang="en-US" b="0" i="0" u="none" strike="noStrike" cap="none" normalizeH="0" baseline="0" dirty="0">
                <a:ln>
                  <a:noFill/>
                </a:ln>
                <a:solidFill>
                  <a:schemeClr val="tx1"/>
                </a:solidFill>
                <a:effectLst/>
                <a:latin typeface="Arial" panose="020B0604020202020204" pitchFamily="34" charset="0"/>
                <a:cs typeface="+mj-cs"/>
              </a:rPr>
              <a:t>تحدٍ كبير بسبب كثرة المصادر غير الموثوقة</a:t>
            </a:r>
            <a:r>
              <a:rPr kumimoji="0" lang="en-US" altLang="en-US" b="0" i="0" u="none" strike="noStrike" cap="none" normalizeH="0" baseline="0" dirty="0">
                <a:ln>
                  <a:noFill/>
                </a:ln>
                <a:solidFill>
                  <a:schemeClr val="tx1"/>
                </a:solidFill>
                <a:effectLst/>
                <a:latin typeface="Arial" panose="020B0604020202020204" pitchFamily="34" charset="0"/>
                <a:cs typeface="+mj-cs"/>
              </a:rPr>
              <a:t>.</a:t>
            </a:r>
          </a:p>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b="1" i="0" u="none" strike="noStrike" cap="none" normalizeH="0" baseline="0" dirty="0">
                <a:ln>
                  <a:noFill/>
                </a:ln>
                <a:solidFill>
                  <a:schemeClr val="tx1"/>
                </a:solidFill>
                <a:effectLst/>
                <a:latin typeface="Arial" panose="020B0604020202020204" pitchFamily="34" charset="0"/>
                <a:cs typeface="+mj-cs"/>
              </a:rPr>
              <a:t>الرقابة</a:t>
            </a:r>
            <a:r>
              <a:rPr kumimoji="0" lang="en-US" altLang="en-US" b="0" i="0" u="none" strike="noStrike" cap="none" normalizeH="0" baseline="0" dirty="0">
                <a:ln>
                  <a:noFill/>
                </a:ln>
                <a:solidFill>
                  <a:schemeClr val="tx1"/>
                </a:solidFill>
                <a:effectLst/>
                <a:latin typeface="Arial" panose="020B0604020202020204" pitchFamily="34" charset="0"/>
                <a:cs typeface="+mj-cs"/>
              </a:rPr>
              <a:t>: </a:t>
            </a:r>
            <a:r>
              <a:rPr kumimoji="0" lang="ar-SA" altLang="en-US" b="0" i="0" u="none" strike="noStrike" cap="none" normalizeH="0" baseline="0" dirty="0">
                <a:ln>
                  <a:noFill/>
                </a:ln>
                <a:solidFill>
                  <a:schemeClr val="tx1"/>
                </a:solidFill>
                <a:effectLst/>
                <a:latin typeface="Arial" panose="020B0604020202020204" pitchFamily="34" charset="0"/>
                <a:cs typeface="+mj-cs"/>
              </a:rPr>
              <a:t>التوازن بين حرية التعبير والضبط القانوني</a:t>
            </a:r>
            <a:r>
              <a:rPr kumimoji="0" lang="en-US" altLang="en-US" b="0" i="0" u="none" strike="noStrike" cap="none" normalizeH="0" baseline="0" dirty="0">
                <a:ln>
                  <a:noFill/>
                </a:ln>
                <a:solidFill>
                  <a:schemeClr val="tx1"/>
                </a:solidFill>
                <a:effectLst/>
                <a:latin typeface="Arial" panose="020B0604020202020204" pitchFamily="34" charset="0"/>
                <a:cs typeface="+mj-cs"/>
              </a:rPr>
              <a:t>.</a:t>
            </a:r>
          </a:p>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b="1" i="0" u="none" strike="noStrike" cap="none" normalizeH="0" baseline="0" dirty="0">
                <a:ln>
                  <a:noFill/>
                </a:ln>
                <a:solidFill>
                  <a:schemeClr val="tx1"/>
                </a:solidFill>
                <a:effectLst/>
                <a:latin typeface="Arial" panose="020B0604020202020204" pitchFamily="34" charset="0"/>
                <a:cs typeface="+mj-cs"/>
              </a:rPr>
              <a:t>الخصوصية</a:t>
            </a:r>
            <a:r>
              <a:rPr kumimoji="0" lang="en-US" altLang="en-US" b="0" i="0" u="none" strike="noStrike" cap="none" normalizeH="0" baseline="0" dirty="0">
                <a:ln>
                  <a:noFill/>
                </a:ln>
                <a:solidFill>
                  <a:schemeClr val="tx1"/>
                </a:solidFill>
                <a:effectLst/>
                <a:latin typeface="Arial" panose="020B0604020202020204" pitchFamily="34" charset="0"/>
                <a:cs typeface="+mj-cs"/>
              </a:rPr>
              <a:t>: </a:t>
            </a:r>
            <a:r>
              <a:rPr kumimoji="0" lang="ar-SA" altLang="en-US" b="0" i="0" u="none" strike="noStrike" cap="none" normalizeH="0" baseline="0" dirty="0">
                <a:ln>
                  <a:noFill/>
                </a:ln>
                <a:solidFill>
                  <a:schemeClr val="tx1"/>
                </a:solidFill>
                <a:effectLst/>
                <a:latin typeface="Arial" panose="020B0604020202020204" pitchFamily="34" charset="0"/>
                <a:cs typeface="+mj-cs"/>
              </a:rPr>
              <a:t>حماية بيانات المستخدمين من الاستغلال</a:t>
            </a:r>
            <a:r>
              <a:rPr kumimoji="0" lang="en-US" altLang="en-US" b="0" i="0" u="none" strike="noStrike" cap="none" normalizeH="0" baseline="0" dirty="0">
                <a:ln>
                  <a:noFill/>
                </a:ln>
                <a:solidFill>
                  <a:schemeClr val="tx1"/>
                </a:solidFill>
                <a:effectLst/>
                <a:latin typeface="Arial" panose="020B0604020202020204" pitchFamily="34" charset="0"/>
                <a:cs typeface="+mj-cs"/>
              </a:rPr>
              <a:t>.</a:t>
            </a:r>
          </a:p>
          <a:p>
            <a:pPr marL="285750" marR="0" lvl="0" indent="-285750" algn="r" defTabSz="914400" rtl="1" eaLnBrk="0" fontAlgn="base" latinLnBrk="0" hangingPunct="0">
              <a:lnSpc>
                <a:spcPct val="200000"/>
              </a:lnSpc>
              <a:spcBef>
                <a:spcPct val="0"/>
              </a:spcBef>
              <a:spcAft>
                <a:spcPct val="0"/>
              </a:spcAft>
              <a:buClrTx/>
              <a:buSzTx/>
              <a:buFont typeface="Wingdings" panose="05000000000000000000" pitchFamily="2" charset="2"/>
              <a:buChar char="v"/>
              <a:tabLst/>
            </a:pPr>
            <a:r>
              <a:rPr kumimoji="0" lang="ar-SA" altLang="en-US" b="1" i="0" u="none" strike="noStrike" cap="none" normalizeH="0" baseline="0" dirty="0">
                <a:ln>
                  <a:noFill/>
                </a:ln>
                <a:solidFill>
                  <a:schemeClr val="tx1"/>
                </a:solidFill>
                <a:effectLst/>
                <a:latin typeface="Arial" panose="020B0604020202020204" pitchFamily="34" charset="0"/>
                <a:cs typeface="+mj-cs"/>
              </a:rPr>
              <a:t>حقوق الملكية</a:t>
            </a:r>
            <a:r>
              <a:rPr kumimoji="0" lang="en-US" altLang="en-US" b="0" i="0" u="none" strike="noStrike" cap="none" normalizeH="0" baseline="0" dirty="0">
                <a:ln>
                  <a:noFill/>
                </a:ln>
                <a:solidFill>
                  <a:schemeClr val="tx1"/>
                </a:solidFill>
                <a:effectLst/>
                <a:latin typeface="Arial" panose="020B0604020202020204" pitchFamily="34" charset="0"/>
                <a:cs typeface="+mj-cs"/>
              </a:rPr>
              <a:t>: </a:t>
            </a:r>
            <a:r>
              <a:rPr kumimoji="0" lang="ar-SA" altLang="en-US" b="0" i="0" u="none" strike="noStrike" cap="none" normalizeH="0" baseline="0" dirty="0">
                <a:ln>
                  <a:noFill/>
                </a:ln>
                <a:solidFill>
                  <a:schemeClr val="tx1"/>
                </a:solidFill>
                <a:effectLst/>
                <a:latin typeface="Arial" panose="020B0604020202020204" pitchFamily="34" charset="0"/>
                <a:cs typeface="+mj-cs"/>
              </a:rPr>
              <a:t>الحفاظ على حقوق منتجي المحتوى</a:t>
            </a:r>
            <a:endParaRPr kumimoji="0" lang="en-US" altLang="en-US" b="0" i="0" u="none" strike="noStrike" cap="none" normalizeH="0" baseline="0" dirty="0">
              <a:ln>
                <a:noFill/>
              </a:ln>
              <a:solidFill>
                <a:schemeClr val="tx1"/>
              </a:solidFill>
              <a:effectLst/>
              <a:latin typeface="Arial" panose="020B0604020202020204" pitchFamily="34" charset="0"/>
              <a:cs typeface="+mj-cs"/>
            </a:endParaRPr>
          </a:p>
        </p:txBody>
      </p:sp>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478" y="1335074"/>
            <a:ext cx="3419725" cy="3082295"/>
          </a:xfrm>
          <a:prstGeom prst="rect">
            <a:avLst/>
          </a:prstGeom>
        </p:spPr>
      </p:pic>
      <p:sp>
        <p:nvSpPr>
          <p:cNvPr id="17" name="TextBox 16">
            <a:extLst>
              <a:ext uri="{FF2B5EF4-FFF2-40B4-BE49-F238E27FC236}">
                <a16:creationId xmlns:a16="http://schemas.microsoft.com/office/drawing/2014/main" id="{904B7CA6-23A4-2E24-5FFC-ECEA38831F6A}"/>
              </a:ext>
            </a:extLst>
          </p:cNvPr>
          <p:cNvSpPr txBox="1"/>
          <p:nvPr/>
        </p:nvSpPr>
        <p:spPr>
          <a:xfrm>
            <a:off x="5664619" y="1546263"/>
            <a:ext cx="5636770" cy="684803"/>
          </a:xfrm>
          <a:prstGeom prst="rect">
            <a:avLst/>
          </a:prstGeom>
          <a:noFill/>
        </p:spPr>
        <p:txBody>
          <a:bodyPr wrap="square" rtlCol="0">
            <a:spAutoFit/>
          </a:bodyPr>
          <a:lstStyle/>
          <a:p>
            <a:pPr algn="ctr">
              <a:lnSpc>
                <a:spcPct val="150000"/>
              </a:lnSpc>
              <a:spcBef>
                <a:spcPct val="20000"/>
              </a:spcBef>
            </a:pPr>
            <a:r>
              <a:rPr lang="ar-EG" sz="2800" b="1" dirty="0">
                <a:solidFill>
                  <a:srgbClr val="00B0F0"/>
                </a:solidFill>
                <a:latin typeface="Simplified Arabic" pitchFamily="18" charset="-78"/>
                <a:cs typeface="Simplified Arabic" pitchFamily="18" charset="-78"/>
              </a:rPr>
              <a:t>موضوعات رئيسية في دراسة الحالات الرقمية</a:t>
            </a:r>
          </a:p>
        </p:txBody>
      </p:sp>
    </p:spTree>
    <p:extLst>
      <p:ext uri="{BB962C8B-B14F-4D97-AF65-F5344CB8AC3E}">
        <p14:creationId xmlns:p14="http://schemas.microsoft.com/office/powerpoint/2010/main" val="1960984542"/>
      </p:ext>
    </p:extLst>
  </p:cSld>
  <p:clrMapOvr>
    <a:masterClrMapping/>
  </p:clrMapOvr>
  <mc:AlternateContent xmlns:mc="http://schemas.openxmlformats.org/markup-compatibility/2006" xmlns:p14="http://schemas.microsoft.com/office/powerpoint/2010/main">
    <mc:Choice Requires="p14">
      <p:transition p14:dur="0" advTm="17251"/>
    </mc:Choice>
    <mc:Fallback xmlns="">
      <p:transition advTm="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981837" y="136957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51202" y="2623889"/>
            <a:ext cx="8417320" cy="579967"/>
          </a:xfrm>
          <a:prstGeom prst="rect">
            <a:avLst/>
          </a:prstGeom>
          <a:noFill/>
        </p:spPr>
        <p:txBody>
          <a:bodyPr wrap="square" rtlCol="0">
            <a:spAutoFit/>
          </a:bodyPr>
          <a:lstStyle/>
          <a:p>
            <a:pPr marL="342900" indent="-342900" algn="r" rtl="1">
              <a:lnSpc>
                <a:spcPct val="150000"/>
              </a:lnSpc>
              <a:buFont typeface="Arial" pitchFamily="34" charset="0"/>
              <a:buChar char="•"/>
            </a:pPr>
            <a:r>
              <a:rPr lang="ar-EG" sz="2400" spc="30">
                <a:effectLst>
                  <a:outerShdw blurRad="38100" dist="38100" dir="2700000" algn="tl">
                    <a:srgbClr val="000000">
                      <a:alpha val="43137"/>
                    </a:srgbClr>
                  </a:outerShdw>
                </a:effectLst>
                <a:latin typeface="Simplified Arabic" pitchFamily="18" charset="-78"/>
              </a:rPr>
              <a:t>أمثلة واقعية من العالم العربي والدولي.</a:t>
            </a:r>
            <a:endParaRPr lang="ar-EG" sz="2400" spc="30" dirty="0">
              <a:effectLst>
                <a:outerShdw blurRad="38100" dist="38100" dir="2700000" algn="tl">
                  <a:srgbClr val="000000">
                    <a:alpha val="43137"/>
                  </a:srgbClr>
                </a:outerShdw>
              </a:effectLst>
              <a:latin typeface="Simplified Arabic" pitchFamily="18" charset="-78"/>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4052805"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Placeholder 4">
            <a:extLst>
              <a:ext uri="{FF2B5EF4-FFF2-40B4-BE49-F238E27FC236}">
                <a16:creationId xmlns:a16="http://schemas.microsoft.com/office/drawing/2014/main" id="{1F98513A-312B-02A5-D66B-A82A0BB2B146}"/>
              </a:ext>
            </a:extLst>
          </p:cNvPr>
          <p:cNvPicPr>
            <a:picLocks noGrp="1" noChangeAspect="1"/>
          </p:cNvPicPr>
          <p:nvPr>
            <p:ph type="pic" sz="quarter" idx="10"/>
          </p:nvPr>
        </p:nvPicPr>
        <p:blipFill rotWithShape="1">
          <a:blip r:embed="rId4">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4" name="Rectangle 3"/>
          <p:cNvSpPr/>
          <p:nvPr/>
        </p:nvSpPr>
        <p:spPr>
          <a:xfrm>
            <a:off x="4689259" y="3500874"/>
            <a:ext cx="6931241" cy="1754326"/>
          </a:xfrm>
          <a:prstGeom prst="rect">
            <a:avLst/>
          </a:prstGeom>
        </p:spPr>
        <p:txBody>
          <a:bodyPr wrap="square">
            <a:spAutoFit/>
          </a:bodyPr>
          <a:lstStyle/>
          <a:p>
            <a:pPr marL="285750" indent="-285750" algn="r" rtl="1">
              <a:lnSpc>
                <a:spcPct val="200000"/>
              </a:lnSpc>
              <a:buFont typeface="Wingdings" panose="05000000000000000000" pitchFamily="2" charset="2"/>
              <a:buChar char="v"/>
            </a:pPr>
            <a:r>
              <a:rPr lang="ar-SA" dirty="0"/>
              <a:t>دراسات حالة لحملات إعلامية، تغطيات رقمية، أو مبادرات رقمية ناجحة.</a:t>
            </a:r>
          </a:p>
          <a:p>
            <a:pPr marL="285750" indent="-285750" algn="r" rtl="1">
              <a:lnSpc>
                <a:spcPct val="200000"/>
              </a:lnSpc>
              <a:buFont typeface="Wingdings" panose="05000000000000000000" pitchFamily="2" charset="2"/>
              <a:buChar char="v"/>
            </a:pPr>
            <a:r>
              <a:rPr lang="ar-SA" dirty="0"/>
              <a:t>تُستخدم كأدوات تحليلية لفهم تأثير الإعلام الرقمي في البيئات المختلفة.</a:t>
            </a:r>
          </a:p>
          <a:p>
            <a:pPr marL="285750" indent="-285750" algn="r" rtl="1">
              <a:lnSpc>
                <a:spcPct val="200000"/>
              </a:lnSpc>
              <a:buFont typeface="Wingdings" panose="05000000000000000000" pitchFamily="2" charset="2"/>
              <a:buChar char="v"/>
            </a:pPr>
            <a:r>
              <a:rPr lang="ar-SA" dirty="0"/>
              <a:t>تتيح مقارنة التجارب بين المجتمعات والثقافات.</a:t>
            </a:r>
          </a:p>
        </p:txBody>
      </p:sp>
      <p:sp>
        <p:nvSpPr>
          <p:cNvPr id="13" name="TextBox 12">
            <a:extLst>
              <a:ext uri="{FF2B5EF4-FFF2-40B4-BE49-F238E27FC236}">
                <a16:creationId xmlns:a16="http://schemas.microsoft.com/office/drawing/2014/main" id="{904B7CA6-23A4-2E24-5FFC-ECEA38831F6A}"/>
              </a:ext>
            </a:extLst>
          </p:cNvPr>
          <p:cNvSpPr txBox="1"/>
          <p:nvPr/>
        </p:nvSpPr>
        <p:spPr>
          <a:xfrm>
            <a:off x="5664619" y="1546263"/>
            <a:ext cx="5636770" cy="684803"/>
          </a:xfrm>
          <a:prstGeom prst="rect">
            <a:avLst/>
          </a:prstGeom>
          <a:noFill/>
        </p:spPr>
        <p:txBody>
          <a:bodyPr wrap="square" rtlCol="0">
            <a:spAutoFit/>
          </a:bodyPr>
          <a:lstStyle/>
          <a:p>
            <a:pPr algn="ctr">
              <a:lnSpc>
                <a:spcPct val="150000"/>
              </a:lnSpc>
              <a:spcBef>
                <a:spcPct val="20000"/>
              </a:spcBef>
            </a:pPr>
            <a:r>
              <a:rPr lang="ar-EG" sz="2800" b="1" dirty="0">
                <a:solidFill>
                  <a:srgbClr val="00B0F0"/>
                </a:solidFill>
                <a:latin typeface="Simplified Arabic" pitchFamily="18" charset="-78"/>
                <a:cs typeface="Simplified Arabic" pitchFamily="18" charset="-78"/>
              </a:rPr>
              <a:t>موضوعات رئيسية في دراسة الحالات الرقمية</a:t>
            </a:r>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097" y="1369578"/>
            <a:ext cx="4000934" cy="2149105"/>
          </a:xfrm>
          <a:prstGeom prst="rect">
            <a:avLst/>
          </a:prstGeom>
        </p:spPr>
      </p:pic>
    </p:spTree>
    <p:extLst>
      <p:ext uri="{BB962C8B-B14F-4D97-AF65-F5344CB8AC3E}">
        <p14:creationId xmlns:p14="http://schemas.microsoft.com/office/powerpoint/2010/main" val="2789758943"/>
      </p:ext>
    </p:extLst>
  </p:cSld>
  <p:clrMapOvr>
    <a:masterClrMapping/>
  </p:clrMapOvr>
  <mc:AlternateContent xmlns:mc="http://schemas.openxmlformats.org/markup-compatibility/2006" xmlns:p14="http://schemas.microsoft.com/office/powerpoint/2010/main">
    <mc:Choice Requires="p14">
      <p:transition p14:dur="0" advTm="17251"/>
    </mc:Choice>
    <mc:Fallback xmlns="">
      <p:transition advTm="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918447" y="1622658"/>
            <a:ext cx="793835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462467" y="1739494"/>
            <a:ext cx="4095702" cy="523220"/>
          </a:xfrm>
          <a:prstGeom prst="rect">
            <a:avLst/>
          </a:prstGeom>
          <a:noFill/>
        </p:spPr>
        <p:txBody>
          <a:bodyPr wrap="square" rtlCol="0">
            <a:spAutoFit/>
          </a:bodyPr>
          <a:lstStyle/>
          <a:p>
            <a:pPr algn="just" rtl="1"/>
            <a:r>
              <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تطور الإعلام الرقمي وخصائصه</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676123602"/>
      </p:ext>
    </p:extLst>
  </p:cSld>
  <p:clrMapOvr>
    <a:masterClrMapping/>
  </p:clrMapOvr>
  <mc:AlternateContent xmlns:mc="http://schemas.openxmlformats.org/markup-compatibility/2006" xmlns:p14="http://schemas.microsoft.com/office/powerpoint/2010/main">
    <mc:Choice Requires="p14">
      <p:transition p14:dur="0" advTm="20224"/>
    </mc:Choice>
    <mc:Fallback xmlns="">
      <p:transition advTm="202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90492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649273" y="2263309"/>
            <a:ext cx="8417320" cy="510909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SA" sz="1900" spc="30" dirty="0">
                <a:latin typeface="Simplified Arabic" pitchFamily="18" charset="-78"/>
                <a:cs typeface="+mj-cs"/>
              </a:rPr>
              <a:t>الإعلام الرقمي هو شكل من أشكال وسائل الإعلام الحديثة التي ظهرت مع الثورة التكنولوجية، ويعتمد على الأجهزة الإلكترونية لنقل وتداول البيانات عبر الإنترنت.</a:t>
            </a:r>
          </a:p>
          <a:p>
            <a:pPr marL="342900" indent="-342900" algn="just" rtl="1">
              <a:lnSpc>
                <a:spcPct val="150000"/>
              </a:lnSpc>
              <a:buFont typeface="Wingdings" pitchFamily="2" charset="2"/>
              <a:buChar char="Ø"/>
            </a:pPr>
            <a:r>
              <a:rPr lang="ar-EG" sz="1900" b="1" spc="30" dirty="0">
                <a:latin typeface="Simplified Arabic" pitchFamily="18" charset="-78"/>
                <a:cs typeface="+mj-cs"/>
              </a:rPr>
              <a:t>التطور التاريخي: </a:t>
            </a:r>
            <a:r>
              <a:rPr lang="ar-EG" sz="1900" spc="30" dirty="0">
                <a:latin typeface="Simplified Arabic" pitchFamily="18" charset="-78"/>
                <a:cs typeface="+mj-cs"/>
              </a:rPr>
              <a:t>من الصحافة الورقية إلى الإعلام الإلكتروني ثم الإعلام الرقمي التفاعلي.</a:t>
            </a:r>
            <a:endParaRPr lang="ar-SA" sz="1900" spc="30" dirty="0">
              <a:latin typeface="Simplified Arabic" pitchFamily="18" charset="-78"/>
              <a:cs typeface="+mj-cs"/>
            </a:endParaRPr>
          </a:p>
          <a:p>
            <a:pPr marL="342900" lvl="0" indent="-342900" algn="r" rtl="1" eaLnBrk="0" fontAlgn="base" hangingPunct="0">
              <a:lnSpc>
                <a:spcPct val="200000"/>
              </a:lnSpc>
              <a:spcBef>
                <a:spcPct val="0"/>
              </a:spcBef>
              <a:spcAft>
                <a:spcPct val="0"/>
              </a:spcAft>
              <a:buFont typeface="Wingdings" panose="05000000000000000000" pitchFamily="2" charset="2"/>
              <a:buChar char="Ø"/>
            </a:pPr>
            <a:r>
              <a:rPr lang="ar-SA" altLang="en-US" sz="1900" b="1" spc="30" dirty="0">
                <a:latin typeface="Simplified Arabic" pitchFamily="18" charset="-78"/>
                <a:cs typeface="+mj-cs"/>
              </a:rPr>
              <a:t>مرحلة النشأة (أواخر القرن 20)</a:t>
            </a:r>
            <a:endParaRPr lang="en-US" altLang="en-US" sz="1900" b="1" spc="30" dirty="0">
              <a:latin typeface="Simplified Arabic" pitchFamily="18" charset="-78"/>
              <a:cs typeface="+mj-cs"/>
            </a:endParaRPr>
          </a:p>
          <a:p>
            <a:pPr marL="457200" lvl="0" indent="-457200" algn="r" rtl="1" eaLnBrk="0" fontAlgn="base" hangingPunct="0">
              <a:lnSpc>
                <a:spcPct val="200000"/>
              </a:lnSpc>
              <a:spcBef>
                <a:spcPct val="0"/>
              </a:spcBef>
              <a:spcAft>
                <a:spcPct val="0"/>
              </a:spcAft>
              <a:buFont typeface="Arial" panose="020B0604020202020204" pitchFamily="34" charset="0"/>
              <a:buChar char="•"/>
            </a:pPr>
            <a:r>
              <a:rPr lang="ar-SA" altLang="en-US" sz="1600" dirty="0">
                <a:latin typeface="Arial" panose="020B0604020202020204" pitchFamily="34" charset="0"/>
                <a:cs typeface="+mj-cs"/>
              </a:rPr>
              <a:t>بدأت مع ظهور الإنترنت والبريد الإلكتروني</a:t>
            </a:r>
            <a:r>
              <a:rPr lang="en-US" altLang="en-US" sz="1600" dirty="0">
                <a:latin typeface="Arial" panose="020B0604020202020204" pitchFamily="34" charset="0"/>
                <a:cs typeface="+mj-cs"/>
              </a:rPr>
              <a:t>.</a:t>
            </a:r>
          </a:p>
          <a:p>
            <a:pPr marL="457200" lvl="0" indent="-457200" algn="r" rtl="1" eaLnBrk="0" fontAlgn="base" hangingPunct="0">
              <a:lnSpc>
                <a:spcPct val="200000"/>
              </a:lnSpc>
              <a:spcBef>
                <a:spcPct val="0"/>
              </a:spcBef>
              <a:spcAft>
                <a:spcPct val="0"/>
              </a:spcAft>
              <a:buFont typeface="Arial" panose="020B0604020202020204" pitchFamily="34" charset="0"/>
              <a:buChar char="•"/>
            </a:pPr>
            <a:r>
              <a:rPr lang="ar-SA" altLang="en-US" sz="1600" dirty="0">
                <a:latin typeface="Arial" panose="020B0604020202020204" pitchFamily="34" charset="0"/>
                <a:cs typeface="+mj-cs"/>
              </a:rPr>
              <a:t>الاعتماد الأساسي كان على النصوص والمواقع البسيطة</a:t>
            </a:r>
            <a:r>
              <a:rPr lang="en-US" altLang="en-US" sz="1600" dirty="0">
                <a:latin typeface="Arial" panose="020B0604020202020204" pitchFamily="34" charset="0"/>
                <a:cs typeface="+mj-cs"/>
              </a:rPr>
              <a:t>.</a:t>
            </a:r>
          </a:p>
          <a:p>
            <a:pPr marL="342900" lvl="0" indent="-342900" algn="r" rtl="1" eaLnBrk="0" fontAlgn="base" hangingPunct="0">
              <a:lnSpc>
                <a:spcPct val="200000"/>
              </a:lnSpc>
              <a:spcBef>
                <a:spcPct val="0"/>
              </a:spcBef>
              <a:spcAft>
                <a:spcPct val="0"/>
              </a:spcAft>
              <a:buFont typeface="Wingdings" panose="05000000000000000000" pitchFamily="2" charset="2"/>
              <a:buChar char="Ø"/>
            </a:pPr>
            <a:r>
              <a:rPr lang="ar-SA" altLang="en-US" sz="1900" b="1" spc="30" dirty="0">
                <a:latin typeface="Simplified Arabic" pitchFamily="18" charset="-78"/>
                <a:cs typeface="+mj-cs"/>
              </a:rPr>
              <a:t>مرحلة التفاعل (بداية الألفية الجديدة)</a:t>
            </a:r>
            <a:endParaRPr lang="en-US" altLang="en-US" sz="1900" b="1" spc="30" dirty="0">
              <a:latin typeface="Simplified Arabic" pitchFamily="18" charset="-78"/>
              <a:cs typeface="+mj-cs"/>
            </a:endParaRPr>
          </a:p>
          <a:p>
            <a:pPr marL="285750" lvl="0" indent="-285750" algn="r" rtl="1" eaLnBrk="0" fontAlgn="base" hangingPunct="0">
              <a:lnSpc>
                <a:spcPct val="20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دخول وسائل الإعلام التفاعلية (مثل المنتديات، المدونات)</a:t>
            </a:r>
            <a:r>
              <a:rPr lang="en-US" altLang="en-US" dirty="0">
                <a:latin typeface="Arial" panose="020B0604020202020204" pitchFamily="34" charset="0"/>
                <a:cs typeface="+mj-cs"/>
              </a:rPr>
              <a:t>.</a:t>
            </a:r>
          </a:p>
          <a:p>
            <a:pPr marL="285750" lvl="0" indent="-285750" algn="r" rtl="1" eaLnBrk="0" fontAlgn="base" hangingPunct="0">
              <a:lnSpc>
                <a:spcPct val="20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بداية مشاركة الجمهور في صناعة المحتوى</a:t>
            </a:r>
            <a:r>
              <a:rPr lang="en-US" altLang="en-US" dirty="0">
                <a:latin typeface="Arial" panose="020B0604020202020204" pitchFamily="34" charset="0"/>
                <a:cs typeface="+mj-cs"/>
              </a:rPr>
              <a:t>.</a:t>
            </a:r>
          </a:p>
          <a:p>
            <a:pPr marL="342900" indent="-342900" algn="just" rtl="1">
              <a:lnSpc>
                <a:spcPct val="150000"/>
              </a:lnSpc>
              <a:buFont typeface="Wingdings" panose="05000000000000000000" pitchFamily="2" charset="2"/>
              <a:buChar char="Ø"/>
            </a:pPr>
            <a:endParaRPr lang="ar-EG" sz="1900" spc="30" dirty="0">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061150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5074"/>
            <a:ext cx="3385474" cy="1902721"/>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89553" y="1499221"/>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670820" y="1919919"/>
            <a:ext cx="8417320" cy="5539978"/>
          </a:xfrm>
          <a:prstGeom prst="rect">
            <a:avLst/>
          </a:prstGeom>
          <a:noFill/>
        </p:spPr>
        <p:txBody>
          <a:bodyPr wrap="square" rtlCol="0">
            <a:spAutoFit/>
          </a:bodyPr>
          <a:lstStyle/>
          <a:p>
            <a:pPr algn="just" rtl="1">
              <a:lnSpc>
                <a:spcPct val="200000"/>
              </a:lnSpc>
            </a:pPr>
            <a:endParaRPr lang="en-US" altLang="en-US" dirty="0">
              <a:latin typeface="Arial" panose="020B0604020202020204" pitchFamily="34" charset="0"/>
              <a:cs typeface="+mj-cs"/>
            </a:endParaRPr>
          </a:p>
          <a:p>
            <a:pPr marL="342900" lvl="0" indent="-342900" algn="r" rtl="1" eaLnBrk="0" fontAlgn="base" hangingPunct="0">
              <a:lnSpc>
                <a:spcPct val="200000"/>
              </a:lnSpc>
              <a:spcBef>
                <a:spcPct val="0"/>
              </a:spcBef>
              <a:spcAft>
                <a:spcPct val="0"/>
              </a:spcAft>
              <a:buFont typeface="Wingdings" panose="05000000000000000000" pitchFamily="2" charset="2"/>
              <a:buChar char="Ø"/>
            </a:pPr>
            <a:r>
              <a:rPr lang="ar-SA" altLang="en-US" sz="2000" b="1" dirty="0">
                <a:latin typeface="Arial" panose="020B0604020202020204" pitchFamily="34" charset="0"/>
                <a:cs typeface="+mj-cs"/>
              </a:rPr>
              <a:t>مرحلة الشبكات الاجتماعية (2005-حتى اليوم)</a:t>
            </a:r>
            <a:endParaRPr lang="en-US" altLang="en-US" sz="2000" b="1" dirty="0">
              <a:latin typeface="Arial" panose="020B0604020202020204" pitchFamily="34" charset="0"/>
              <a:cs typeface="+mj-cs"/>
            </a:endParaRPr>
          </a:p>
          <a:p>
            <a:pPr marL="342900" lvl="0" indent="-342900" algn="r" rtl="1" eaLnBrk="0" fontAlgn="base" hangingPunct="0">
              <a:lnSpc>
                <a:spcPct val="20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ظهور فيسبوك، تويتر، إنستغرام، يوتيوب... إلخ</a:t>
            </a:r>
            <a:r>
              <a:rPr lang="en-US" altLang="en-US" sz="2000" dirty="0">
                <a:latin typeface="Arial" panose="020B0604020202020204" pitchFamily="34" charset="0"/>
                <a:cs typeface="+mj-cs"/>
              </a:rPr>
              <a:t>.</a:t>
            </a:r>
          </a:p>
          <a:p>
            <a:pPr marL="342900" lvl="0" indent="-342900" algn="r" rtl="1" eaLnBrk="0" fontAlgn="base" hangingPunct="0">
              <a:lnSpc>
                <a:spcPct val="20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انتشار الإعلام المواطن والبث الحي</a:t>
            </a:r>
            <a:r>
              <a:rPr lang="en-US" altLang="en-US" sz="2000" dirty="0">
                <a:latin typeface="Arial" panose="020B0604020202020204" pitchFamily="34" charset="0"/>
                <a:cs typeface="+mj-cs"/>
              </a:rPr>
              <a:t>.</a:t>
            </a:r>
          </a:p>
          <a:p>
            <a:pPr marL="342900" lvl="0" indent="-342900" algn="r" rtl="1" eaLnBrk="0" fontAlgn="base" hangingPunct="0">
              <a:lnSpc>
                <a:spcPct val="200000"/>
              </a:lnSpc>
              <a:spcBef>
                <a:spcPct val="0"/>
              </a:spcBef>
              <a:spcAft>
                <a:spcPct val="0"/>
              </a:spcAft>
              <a:buFont typeface="Wingdings" panose="05000000000000000000" pitchFamily="2" charset="2"/>
              <a:buChar char="Ø"/>
            </a:pPr>
            <a:r>
              <a:rPr lang="ar-SA" altLang="en-US" sz="2000" b="1" dirty="0">
                <a:latin typeface="Arial" panose="020B0604020202020204" pitchFamily="34" charset="0"/>
                <a:cs typeface="+mj-cs"/>
              </a:rPr>
              <a:t>مرحلة الذكاء الاصطناعي والتحول الرقمي الكامل</a:t>
            </a:r>
            <a:endParaRPr lang="en-US" altLang="en-US" sz="2000" b="1" dirty="0">
              <a:latin typeface="Arial" panose="020B0604020202020204" pitchFamily="34" charset="0"/>
              <a:cs typeface="+mj-cs"/>
            </a:endParaRPr>
          </a:p>
          <a:p>
            <a:pPr marL="342900" lvl="0" indent="-342900" algn="r" rtl="1" eaLnBrk="0" fontAlgn="base" hangingPunct="0">
              <a:lnSpc>
                <a:spcPct val="20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استخدام الخوارزميات لتوجيه المحتوى</a:t>
            </a:r>
            <a:r>
              <a:rPr lang="en-US" altLang="en-US" sz="2000" dirty="0">
                <a:latin typeface="Arial" panose="020B0604020202020204" pitchFamily="34" charset="0"/>
                <a:cs typeface="+mj-cs"/>
              </a:rPr>
              <a:t>.</a:t>
            </a:r>
          </a:p>
          <a:p>
            <a:pPr marL="342900" lvl="0" indent="-342900" algn="r" rtl="1" eaLnBrk="0" fontAlgn="base" hangingPunct="0">
              <a:lnSpc>
                <a:spcPct val="20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دور الروبوتات في الصحافة، والواقع المعزز، وتحليل البيانات الضخمة</a:t>
            </a:r>
            <a:r>
              <a:rPr lang="en-US" altLang="en-US" sz="2000" dirty="0">
                <a:latin typeface="Arial" panose="020B0604020202020204" pitchFamily="34" charset="0"/>
                <a:cs typeface="+mj-cs"/>
              </a:rPr>
              <a:t>.</a:t>
            </a:r>
          </a:p>
          <a:p>
            <a:pPr marL="342900" lvl="0" indent="-342900" algn="r" rtl="1" eaLnBrk="0" fontAlgn="base" hangingPunct="0">
              <a:lnSpc>
                <a:spcPct val="200000"/>
              </a:lnSpc>
              <a:spcBef>
                <a:spcPct val="0"/>
              </a:spcBef>
              <a:spcAft>
                <a:spcPct val="0"/>
              </a:spcAft>
              <a:buFont typeface="Wingdings" panose="05000000000000000000" pitchFamily="2" charset="2"/>
              <a:buChar char="Ø"/>
            </a:pPr>
            <a:endParaRPr lang="en-US" altLang="en-US" sz="2000" dirty="0">
              <a:latin typeface="Arial" panose="020B0604020202020204" pitchFamily="34" charset="0"/>
              <a:cs typeface="+mj-cs"/>
            </a:endParaRPr>
          </a:p>
          <a:p>
            <a:pPr marL="342900" indent="-342900" algn="just" rtl="1">
              <a:lnSpc>
                <a:spcPct val="200000"/>
              </a:lnSpc>
              <a:buFont typeface="Wingdings" panose="05000000000000000000" pitchFamily="2" charset="2"/>
              <a:buChar char="Ø"/>
            </a:pPr>
            <a:endParaRPr lang="ar-EG" sz="1900" spc="30" dirty="0">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45934744"/>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063" y="1335074"/>
            <a:ext cx="3386537" cy="1934691"/>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3369F2C-7949-6327-B529-7E9E3DC1F475}"/>
              </a:ext>
            </a:extLst>
          </p:cNvPr>
          <p:cNvSpPr txBox="1"/>
          <p:nvPr/>
        </p:nvSpPr>
        <p:spPr>
          <a:xfrm>
            <a:off x="5972775" y="1495286"/>
            <a:ext cx="4113898"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4939814"/>
          </a:xfrm>
          <a:prstGeom prst="rect">
            <a:avLst/>
          </a:prstGeom>
          <a:noFill/>
        </p:spPr>
        <p:txBody>
          <a:bodyPr wrap="square" rtlCol="0">
            <a:spAutoFit/>
          </a:bodyPr>
          <a:lstStyle/>
          <a:p>
            <a:pPr lvl="1" algn="just" rtl="1">
              <a:lnSpc>
                <a:spcPct val="150000"/>
              </a:lnSpc>
              <a:defRPr/>
            </a:pPr>
            <a:r>
              <a:rPr kumimoji="0" lang="ar-EG" sz="2000" b="1" i="0" u="none" strike="noStrike" kern="1200" cap="none" spc="30" normalizeH="0" baseline="0" noProof="0" dirty="0">
                <a:ln>
                  <a:noFill/>
                </a:ln>
                <a:solidFill>
                  <a:srgbClr val="00B0F0"/>
                </a:solidFill>
                <a:effectLst/>
                <a:uLnTx/>
                <a:uFillTx/>
                <a:latin typeface="Simplified Arabic" pitchFamily="18" charset="-78"/>
                <a:cs typeface="+mj-cs"/>
              </a:rPr>
              <a:t>الخصائص الأساسية</a:t>
            </a:r>
            <a:r>
              <a:rPr kumimoji="0" lang="ar-SA" sz="2000" b="1" i="0" u="none" strike="noStrike" kern="1200" cap="none" spc="30" normalizeH="0" baseline="0" noProof="0" dirty="0">
                <a:ln>
                  <a:noFill/>
                </a:ln>
                <a:solidFill>
                  <a:srgbClr val="00B0F0"/>
                </a:solidFill>
                <a:effectLst/>
                <a:uLnTx/>
                <a:uFillTx/>
                <a:latin typeface="Simplified Arabic" pitchFamily="18" charset="-78"/>
                <a:cs typeface="+mj-cs"/>
              </a:rPr>
              <a:t> ل</a:t>
            </a:r>
            <a:r>
              <a:rPr kumimoji="0" lang="ar-EG" sz="2000" b="1" i="0" u="none" strike="noStrike" kern="1200" cap="none" spc="30" normalizeH="0" baseline="0" noProof="0" dirty="0">
                <a:ln>
                  <a:noFill/>
                </a:ln>
                <a:solidFill>
                  <a:srgbClr val="00B0F0"/>
                </a:solidFill>
                <a:effectLst/>
                <a:uLnTx/>
                <a:uFillTx/>
                <a:latin typeface="Simplified Arabic" pitchFamily="18" charset="-78"/>
                <a:cs typeface="+mj-cs"/>
              </a:rPr>
              <a:t>لإعلام الرقمي :</a:t>
            </a:r>
          </a:p>
          <a:p>
            <a:pPr marL="342900" lvl="0" indent="-342900" algn="just" rtl="1">
              <a:lnSpc>
                <a:spcPct val="150000"/>
              </a:lnSpc>
              <a:buFont typeface="Wingdings" pitchFamily="2" charset="2"/>
              <a:buChar char="Ø"/>
              <a:defRPr/>
            </a:pPr>
            <a:r>
              <a:rPr lang="ar-SA" b="1" dirty="0">
                <a:cs typeface="+mj-cs"/>
              </a:rPr>
              <a:t>التفاعلية  </a:t>
            </a:r>
            <a:r>
              <a:rPr lang="en-US" b="1" dirty="0">
                <a:cs typeface="+mj-cs"/>
              </a:rPr>
              <a:t>Interactivity)</a:t>
            </a:r>
            <a:r>
              <a:rPr lang="ar-SA" b="1" dirty="0">
                <a:cs typeface="+mj-cs"/>
              </a:rPr>
              <a:t> ) </a:t>
            </a:r>
            <a:r>
              <a:rPr kumimoji="0" lang="ar-EG" b="1" i="0" u="none" strike="noStrike" kern="1200" cap="none" spc="30" normalizeH="0" baseline="0" noProof="0" dirty="0">
                <a:ln>
                  <a:noFill/>
                </a:ln>
                <a:solidFill>
                  <a:prstClr val="black"/>
                </a:solidFill>
                <a:effectLst/>
                <a:uLnTx/>
                <a:uFillTx/>
                <a:latin typeface="Simplified Arabic" pitchFamily="18" charset="-78"/>
                <a:cs typeface="+mj-cs"/>
              </a:rPr>
              <a:t>: </a:t>
            </a:r>
            <a:r>
              <a:rPr kumimoji="0" lang="ar-EG" b="0" i="0" u="none" strike="noStrike" kern="1200" cap="none" spc="30" normalizeH="0" baseline="0" noProof="0" dirty="0">
                <a:ln>
                  <a:noFill/>
                </a:ln>
                <a:solidFill>
                  <a:prstClr val="black"/>
                </a:solidFill>
                <a:effectLst/>
                <a:uLnTx/>
                <a:uFillTx/>
                <a:latin typeface="Simplified Arabic" pitchFamily="18" charset="-78"/>
                <a:cs typeface="+mj-cs"/>
              </a:rPr>
              <a:t>مشاركة الجمهور في إنتاج وتوزيع المحتوى.</a:t>
            </a:r>
            <a:endParaRPr kumimoji="0" lang="ar-SA" b="0" i="0" u="none" strike="noStrike" kern="1200" cap="none" spc="30" normalizeH="0" baseline="0" noProof="0" dirty="0">
              <a:ln>
                <a:noFill/>
              </a:ln>
              <a:solidFill>
                <a:prstClr val="black"/>
              </a:solidFill>
              <a:effectLst/>
              <a:uLnTx/>
              <a:uFillTx/>
              <a:latin typeface="Simplified Arabic" pitchFamily="18" charset="-78"/>
              <a:cs typeface="+mj-cs"/>
            </a:endParaRPr>
          </a:p>
          <a:p>
            <a:pPr lvl="0" algn="just" rtl="1">
              <a:lnSpc>
                <a:spcPct val="150000"/>
              </a:lnSpc>
              <a:defRPr/>
            </a:pPr>
            <a:r>
              <a:rPr lang="ar-SA" dirty="0">
                <a:cs typeface="+mj-cs"/>
              </a:rPr>
              <a:t>التفاعلية تعني قدرة الجمهور على المشاركة في العملية الإعلامية، بحيث لا يكون المتلقي مجرد مستقبل سلبي للمعلومة، بل يصبح فاعلاً ومؤثراً في إنتاج وتوجيه المحتوى.</a:t>
            </a:r>
            <a:endParaRPr kumimoji="0" lang="ar-SA" b="0" i="0" u="none" strike="noStrike" kern="1200" cap="none" spc="30" normalizeH="0" baseline="0" noProof="0" dirty="0">
              <a:ln>
                <a:noFill/>
              </a:ln>
              <a:solidFill>
                <a:prstClr val="black"/>
              </a:solidFill>
              <a:effectLst/>
              <a:uLnTx/>
              <a:uFillTx/>
              <a:latin typeface="Simplified Arabic" pitchFamily="18" charset="-78"/>
              <a:cs typeface="+mj-cs"/>
            </a:endParaRPr>
          </a:p>
          <a:p>
            <a:pPr algn="r" rtl="1">
              <a:lnSpc>
                <a:spcPct val="150000"/>
              </a:lnSpc>
            </a:pPr>
            <a:r>
              <a:rPr lang="ar-SA" b="1" dirty="0">
                <a:solidFill>
                  <a:srgbClr val="C00000"/>
                </a:solidFill>
                <a:cs typeface="+mj-cs"/>
              </a:rPr>
              <a:t>كيف تظهر في الإعلام الرقمي؟</a:t>
            </a:r>
          </a:p>
          <a:p>
            <a:pPr marL="342900" indent="-342900" algn="r" rtl="1">
              <a:lnSpc>
                <a:spcPct val="150000"/>
              </a:lnSpc>
              <a:buFont typeface="Arial" panose="020B0604020202020204" pitchFamily="34" charset="0"/>
              <a:buChar char="•"/>
            </a:pPr>
            <a:r>
              <a:rPr lang="ar-SA" sz="1600" dirty="0">
                <a:cs typeface="+mj-cs"/>
              </a:rPr>
              <a:t>إمكانية التعليق على المنشورات، مشاركة المحتوى، الإعجاب به أو التفاعل عبر الرموز التعبيرية.</a:t>
            </a:r>
          </a:p>
          <a:p>
            <a:pPr marL="342900" indent="-342900" algn="r" rtl="1">
              <a:lnSpc>
                <a:spcPct val="150000"/>
              </a:lnSpc>
              <a:buFont typeface="Arial" panose="020B0604020202020204" pitchFamily="34" charset="0"/>
              <a:buChar char="•"/>
            </a:pPr>
            <a:r>
              <a:rPr lang="ar-SA" sz="1600" dirty="0">
                <a:cs typeface="+mj-cs"/>
              </a:rPr>
              <a:t>إجراء استطلاعات الرأي في المنصات مثل تويتر وإنستغرام.</a:t>
            </a:r>
          </a:p>
          <a:p>
            <a:pPr marL="342900" indent="-342900" algn="r" rtl="1">
              <a:lnSpc>
                <a:spcPct val="150000"/>
              </a:lnSpc>
              <a:buFont typeface="Arial" panose="020B0604020202020204" pitchFamily="34" charset="0"/>
              <a:buChar char="•"/>
            </a:pPr>
            <a:r>
              <a:rPr lang="ar-SA" sz="1600" dirty="0">
                <a:cs typeface="+mj-cs"/>
              </a:rPr>
              <a:t>التفاعل المباشر مع البث الحي (</a:t>
            </a:r>
            <a:r>
              <a:rPr lang="en-US" sz="1600" dirty="0">
                <a:cs typeface="+mj-cs"/>
              </a:rPr>
              <a:t>Live</a:t>
            </a:r>
            <a:r>
              <a:rPr lang="ar-SA" sz="1600" dirty="0">
                <a:cs typeface="+mj-cs"/>
              </a:rPr>
              <a:t>)</a:t>
            </a:r>
            <a:r>
              <a:rPr lang="en-US" sz="1600" dirty="0">
                <a:cs typeface="+mj-cs"/>
              </a:rPr>
              <a:t> </a:t>
            </a:r>
            <a:r>
              <a:rPr lang="ar-SA" sz="1600" dirty="0">
                <a:cs typeface="+mj-cs"/>
              </a:rPr>
              <a:t>عبر الأسئلة والردود.</a:t>
            </a:r>
          </a:p>
          <a:p>
            <a:pPr marL="342900" indent="-342900" algn="r" rtl="1">
              <a:lnSpc>
                <a:spcPct val="150000"/>
              </a:lnSpc>
              <a:buFont typeface="Arial" panose="020B0604020202020204" pitchFamily="34" charset="0"/>
              <a:buChar char="•"/>
            </a:pPr>
            <a:r>
              <a:rPr lang="ar-SA" sz="1600" dirty="0">
                <a:cs typeface="+mj-cs"/>
              </a:rPr>
              <a:t>استخدام القصص (</a:t>
            </a:r>
            <a:r>
              <a:rPr lang="en-US" sz="1400" dirty="0">
                <a:cs typeface="+mj-cs"/>
              </a:rPr>
              <a:t>Stories) </a:t>
            </a:r>
            <a:r>
              <a:rPr lang="ar-SA" sz="1600" dirty="0">
                <a:cs typeface="+mj-cs"/>
              </a:rPr>
              <a:t>التفاعلية التي تسمح بمشاركة الجمهور في صناعة الرسالة</a:t>
            </a:r>
            <a:r>
              <a:rPr lang="ar-SA" dirty="0">
                <a:cs typeface="+mj-cs"/>
              </a:rPr>
              <a:t>.</a:t>
            </a:r>
          </a:p>
          <a:p>
            <a:pPr algn="r" rtl="1">
              <a:lnSpc>
                <a:spcPct val="150000"/>
              </a:lnSpc>
            </a:pPr>
            <a:r>
              <a:rPr lang="ar-SA" dirty="0">
                <a:cs typeface="+mj-cs"/>
              </a:rPr>
              <a:t>مثال: في الحملات الإعلامية، يتم سؤال الجمهور عن رأيه في قضايا معينة عبر خاصية "الاستطلاع"، مما يخلق إحساسًا بالمشاركة والتمكين.</a:t>
            </a:r>
          </a:p>
          <a:p>
            <a:pPr marR="0" lvl="0" algn="just" defTabSz="914400" rtl="1" eaLnBrk="1" fontAlgn="auto" latinLnBrk="0" hangingPunct="1">
              <a:lnSpc>
                <a:spcPct val="150000"/>
              </a:lnSpc>
              <a:spcBef>
                <a:spcPts val="0"/>
              </a:spcBef>
              <a:spcAft>
                <a:spcPts val="0"/>
              </a:spcAft>
              <a:buClrTx/>
              <a:buSzTx/>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5491110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5074"/>
            <a:ext cx="3420718" cy="1872687"/>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3369F2C-7949-6327-B529-7E9E3DC1F475}"/>
              </a:ext>
            </a:extLst>
          </p:cNvPr>
          <p:cNvSpPr txBox="1"/>
          <p:nvPr/>
        </p:nvSpPr>
        <p:spPr>
          <a:xfrm>
            <a:off x="5972775" y="1495286"/>
            <a:ext cx="4113898"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4670509"/>
          </a:xfrm>
          <a:prstGeom prst="rect">
            <a:avLst/>
          </a:prstGeom>
          <a:noFill/>
        </p:spPr>
        <p:txBody>
          <a:bodyPr wrap="square" rtlCol="0">
            <a:spAutoFit/>
          </a:bodyPr>
          <a:lstStyle/>
          <a:p>
            <a:pPr lvl="1" algn="just" rtl="1">
              <a:lnSpc>
                <a:spcPct val="150000"/>
              </a:lnSpc>
              <a:defRPr/>
            </a:pPr>
            <a:r>
              <a:rPr lang="ar-EG" sz="1900" b="1" spc="30" dirty="0">
                <a:solidFill>
                  <a:srgbClr val="00B0F0"/>
                </a:solidFill>
                <a:latin typeface="Simplified Arabic" pitchFamily="18" charset="-78"/>
                <a:cs typeface="Times New Roman" panose="02020603050405020304" pitchFamily="18" charset="0"/>
              </a:rPr>
              <a:t>الخصائص الأساسية</a:t>
            </a:r>
            <a:r>
              <a:rPr lang="ar-SA" sz="1900" b="1" spc="30" dirty="0">
                <a:solidFill>
                  <a:srgbClr val="00B0F0"/>
                </a:solidFill>
                <a:latin typeface="Simplified Arabic" pitchFamily="18" charset="-78"/>
                <a:cs typeface="Times New Roman" panose="02020603050405020304" pitchFamily="18" charset="0"/>
              </a:rPr>
              <a:t> ل</a:t>
            </a:r>
            <a:r>
              <a:rPr lang="ar-EG" sz="1900" b="1" spc="30" dirty="0">
                <a:solidFill>
                  <a:srgbClr val="00B0F0"/>
                </a:solidFill>
                <a:latin typeface="Simplified Arabic" pitchFamily="18" charset="-78"/>
                <a:cs typeface="Times New Roman" panose="02020603050405020304" pitchFamily="18" charset="0"/>
              </a:rPr>
              <a:t>لإعلام الرقمي :</a:t>
            </a:r>
          </a:p>
          <a:p>
            <a:pPr marL="342900" indent="-342900" algn="just" rtl="1">
              <a:lnSpc>
                <a:spcPct val="150000"/>
              </a:lnSpc>
              <a:buFont typeface="Wingdings" pitchFamily="2" charset="2"/>
              <a:buChar char="Ø"/>
              <a:defRPr/>
            </a:pPr>
            <a:r>
              <a:rPr lang="ar-SA" b="1" dirty="0"/>
              <a:t>الفورية </a:t>
            </a:r>
            <a:r>
              <a:rPr lang="en-US" b="1" dirty="0"/>
              <a:t>Immediacy)</a:t>
            </a:r>
            <a:r>
              <a:rPr lang="ar-SA" b="1" dirty="0"/>
              <a:t>)</a:t>
            </a:r>
            <a:r>
              <a:rPr lang="ar-SA" b="1" spc="30" dirty="0">
                <a:solidFill>
                  <a:prstClr val="black"/>
                </a:solidFill>
                <a:latin typeface="Simplified Arabic" pitchFamily="18" charset="-78"/>
                <a:cs typeface="Times New Roman" panose="02020603050405020304" pitchFamily="18" charset="0"/>
              </a:rPr>
              <a:t> او </a:t>
            </a:r>
            <a:r>
              <a:rPr kumimoji="0" lang="ar-EG" b="1" i="0" u="none" strike="noStrike" kern="1200" cap="none" spc="30" normalizeH="0" baseline="0" noProof="0" dirty="0">
                <a:ln>
                  <a:noFill/>
                </a:ln>
                <a:solidFill>
                  <a:prstClr val="black"/>
                </a:solidFill>
                <a:effectLst/>
                <a:uLnTx/>
                <a:uFillTx/>
                <a:latin typeface="Simplified Arabic" pitchFamily="18" charset="-78"/>
                <a:cs typeface="Times New Roman" panose="02020603050405020304" pitchFamily="18" charset="0"/>
              </a:rPr>
              <a:t>الانتشار السريع: </a:t>
            </a:r>
            <a:r>
              <a:rPr kumimoji="0" lang="ar-EG" b="0" i="0" u="none" strike="noStrike" kern="1200" cap="none" spc="30" normalizeH="0" baseline="0" noProof="0" dirty="0">
                <a:ln>
                  <a:noFill/>
                </a:ln>
                <a:solidFill>
                  <a:prstClr val="black"/>
                </a:solidFill>
                <a:effectLst/>
                <a:uLnTx/>
                <a:uFillTx/>
                <a:latin typeface="Simplified Arabic" pitchFamily="18" charset="-78"/>
                <a:cs typeface="Times New Roman" panose="02020603050405020304" pitchFamily="18" charset="0"/>
              </a:rPr>
              <a:t>وصول المعلومات إلى ملايين المستخدمين في لحظات.</a:t>
            </a:r>
            <a:r>
              <a:rPr kumimoji="0" lang="ar-SA" b="0" i="0" u="none" strike="noStrike" kern="1200" cap="none" spc="30" normalizeH="0" baseline="0" noProof="0" dirty="0">
                <a:ln>
                  <a:noFill/>
                </a:ln>
                <a:solidFill>
                  <a:prstClr val="black"/>
                </a:solidFill>
                <a:effectLst/>
                <a:uLnTx/>
                <a:uFillTx/>
                <a:latin typeface="Simplified Arabic" pitchFamily="18" charset="-78"/>
                <a:cs typeface="Times New Roman" panose="02020603050405020304" pitchFamily="18" charset="0"/>
              </a:rPr>
              <a:t>بمعني</a:t>
            </a:r>
            <a:r>
              <a:rPr kumimoji="0" lang="ar-SA" b="0" i="0" u="none" strike="noStrike" kern="1200" cap="none" spc="30" normalizeH="0" noProof="0" dirty="0">
                <a:ln>
                  <a:noFill/>
                </a:ln>
                <a:solidFill>
                  <a:prstClr val="black"/>
                </a:solidFill>
                <a:effectLst/>
                <a:uLnTx/>
                <a:uFillTx/>
                <a:latin typeface="Simplified Arabic" pitchFamily="18" charset="-78"/>
                <a:cs typeface="Times New Roman" panose="02020603050405020304" pitchFamily="18" charset="0"/>
              </a:rPr>
              <a:t> السرعة الفائقة </a:t>
            </a:r>
            <a:r>
              <a:rPr kumimoji="0" lang="ar-SA" sz="1900" b="0" i="0" u="none" strike="noStrike" kern="1200" cap="none" spc="30" normalizeH="0" noProof="0" dirty="0">
                <a:ln>
                  <a:noFill/>
                </a:ln>
                <a:solidFill>
                  <a:prstClr val="black"/>
                </a:solidFill>
                <a:effectLst/>
                <a:uLnTx/>
                <a:uFillTx/>
                <a:latin typeface="Simplified Arabic" pitchFamily="18" charset="-78"/>
                <a:ea typeface="+mn-ea"/>
                <a:cs typeface="Times New Roman" panose="02020603050405020304" pitchFamily="18" charset="0"/>
              </a:rPr>
              <a:t>.</a:t>
            </a:r>
            <a:r>
              <a:rPr lang="ar-SA" sz="2000" dirty="0"/>
              <a:t> </a:t>
            </a:r>
            <a:r>
              <a:rPr lang="ar-SA" sz="2000" dirty="0">
                <a:solidFill>
                  <a:schemeClr val="accent2">
                    <a:lumMod val="75000"/>
                  </a:schemeClr>
                </a:solidFill>
              </a:rPr>
              <a:t>يعني أن المعلومات تُنشر وتُستقبل بشكل لحظي، في الزمن الحقيقي، دون تأخير زمني يذكر، وهذا يميز الإعلام الرقمي عن الصحافة التقليدية.</a:t>
            </a:r>
            <a:endParaRPr kumimoji="0" lang="ar-SA" sz="1900" b="0" i="0" u="none" strike="noStrike" kern="1200" cap="none" spc="30" normalizeH="0" noProof="0" dirty="0">
              <a:ln>
                <a:noFill/>
              </a:ln>
              <a:solidFill>
                <a:schemeClr val="accent2">
                  <a:lumMod val="75000"/>
                </a:schemeClr>
              </a:solidFill>
              <a:effectLst/>
              <a:uLnTx/>
              <a:uFillTx/>
              <a:latin typeface="Simplified Arabic" pitchFamily="18" charset="-78"/>
              <a:cs typeface="Times New Roman" panose="02020603050405020304" pitchFamily="18" charset="0"/>
            </a:endParaRPr>
          </a:p>
          <a:p>
            <a:pPr algn="r" rtl="1"/>
            <a:r>
              <a:rPr lang="ar-SA" sz="1900" spc="30" dirty="0">
                <a:solidFill>
                  <a:prstClr val="black"/>
                </a:solidFill>
                <a:latin typeface="Simplified Arabic" pitchFamily="18" charset="-78"/>
                <a:cs typeface="Times New Roman" panose="02020603050405020304" pitchFamily="18" charset="0"/>
              </a:rPr>
              <a:t>مظاهر الفورية:</a:t>
            </a:r>
          </a:p>
          <a:p>
            <a:pPr marL="342900" indent="-342900" algn="r" rtl="1">
              <a:buFont typeface="Arial" panose="020B0604020202020204" pitchFamily="34" charset="0"/>
              <a:buChar char="•"/>
            </a:pPr>
            <a:r>
              <a:rPr lang="ar-SA" sz="1900" spc="30" dirty="0">
                <a:solidFill>
                  <a:prstClr val="black"/>
                </a:solidFill>
                <a:latin typeface="Simplified Arabic" pitchFamily="18" charset="-78"/>
                <a:cs typeface="Times New Roman" panose="02020603050405020304" pitchFamily="18" charset="0"/>
              </a:rPr>
              <a:t>الأخبار العاجلة تظهر فور وقوعها عبر تطبيقات الهاتف أو التنبيهات.</a:t>
            </a:r>
          </a:p>
          <a:p>
            <a:pPr marL="342900" indent="-342900" algn="r" rtl="1">
              <a:buFont typeface="Arial" panose="020B0604020202020204" pitchFamily="34" charset="0"/>
              <a:buChar char="•"/>
            </a:pPr>
            <a:r>
              <a:rPr lang="ar-SA" sz="1900" spc="30" dirty="0">
                <a:solidFill>
                  <a:prstClr val="black"/>
                </a:solidFill>
                <a:latin typeface="Simplified Arabic" pitchFamily="18" charset="-78"/>
                <a:cs typeface="Times New Roman" panose="02020603050405020304" pitchFamily="18" charset="0"/>
              </a:rPr>
              <a:t>البث المباشر للفعاليات والأحداث المهمة.</a:t>
            </a:r>
          </a:p>
          <a:p>
            <a:pPr marL="342900" indent="-342900" algn="r" rtl="1">
              <a:buFont typeface="Arial" panose="020B0604020202020204" pitchFamily="34" charset="0"/>
              <a:buChar char="•"/>
            </a:pPr>
            <a:r>
              <a:rPr lang="ar-SA" sz="1900" spc="30" dirty="0">
                <a:solidFill>
                  <a:prstClr val="black"/>
                </a:solidFill>
                <a:latin typeface="Simplified Arabic" pitchFamily="18" charset="-78"/>
                <a:cs typeface="Times New Roman" panose="02020603050405020304" pitchFamily="18" charset="0"/>
              </a:rPr>
              <a:t>التواصل الفوري مع الشخصيات العامة أو الجهات الرسمية عبر المنصات.</a:t>
            </a:r>
          </a:p>
          <a:p>
            <a:pPr algn="r" rtl="1"/>
            <a:endParaRPr lang="ar-SA" sz="1900" spc="30" dirty="0">
              <a:solidFill>
                <a:prstClr val="black"/>
              </a:solidFill>
              <a:latin typeface="Simplified Arabic" pitchFamily="18" charset="-78"/>
              <a:cs typeface="Times New Roman" panose="02020603050405020304" pitchFamily="18" charset="0"/>
            </a:endParaRPr>
          </a:p>
          <a:p>
            <a:pPr algn="r" rtl="1"/>
            <a:r>
              <a:rPr lang="en-US" sz="1900" spc="30" dirty="0">
                <a:solidFill>
                  <a:prstClr val="black"/>
                </a:solidFill>
                <a:latin typeface="Simplified Arabic" pitchFamily="18" charset="-78"/>
                <a:cs typeface="Times New Roman" panose="02020603050405020304" pitchFamily="18" charset="0"/>
              </a:rPr>
              <a:t> </a:t>
            </a:r>
            <a:r>
              <a:rPr lang="ar-SA" sz="1900" b="1" spc="30" dirty="0">
                <a:solidFill>
                  <a:prstClr val="black"/>
                </a:solidFill>
                <a:latin typeface="Simplified Arabic" pitchFamily="18" charset="-78"/>
                <a:cs typeface="Times New Roman" panose="02020603050405020304" pitchFamily="18" charset="0"/>
              </a:rPr>
              <a:t>مثال:</a:t>
            </a:r>
          </a:p>
          <a:p>
            <a:pPr algn="r" rtl="1"/>
            <a:r>
              <a:rPr lang="ar-SA" sz="1900" spc="30" dirty="0">
                <a:solidFill>
                  <a:prstClr val="black"/>
                </a:solidFill>
                <a:latin typeface="Simplified Arabic" pitchFamily="18" charset="-78"/>
                <a:cs typeface="Times New Roman" panose="02020603050405020304" pitchFamily="18" charset="0"/>
              </a:rPr>
              <a:t>أثناء الزلازل أو الكوارث الطبيعية، يتم تداول الأخبار والفيديوهات من شهود العيان مباشرة عبر تويتر وفيسبوك قبل أن تصل القنوات الفضائية.</a:t>
            </a:r>
          </a:p>
          <a:p>
            <a:pPr marR="0" lvl="0" algn="just" defTabSz="914400" rtl="1" eaLnBrk="1" fontAlgn="auto" latinLnBrk="0" hangingPunct="1">
              <a:lnSpc>
                <a:spcPct val="150000"/>
              </a:lnSpc>
              <a:spcBef>
                <a:spcPts val="0"/>
              </a:spcBef>
              <a:spcAft>
                <a:spcPts val="0"/>
              </a:spcAft>
              <a:buClrTx/>
              <a:buSzTx/>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9781743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904927"/>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3369F2C-7949-6327-B529-7E9E3DC1F475}"/>
              </a:ext>
            </a:extLst>
          </p:cNvPr>
          <p:cNvSpPr txBox="1"/>
          <p:nvPr/>
        </p:nvSpPr>
        <p:spPr>
          <a:xfrm>
            <a:off x="5972775" y="1495286"/>
            <a:ext cx="4113898"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655478" y="2254920"/>
            <a:ext cx="8417320" cy="5147563"/>
          </a:xfrm>
          <a:prstGeom prst="rect">
            <a:avLst/>
          </a:prstGeom>
          <a:noFill/>
        </p:spPr>
        <p:txBody>
          <a:bodyPr wrap="square" rtlCol="0">
            <a:spAutoFit/>
          </a:bodyPr>
          <a:lstStyle/>
          <a:p>
            <a:pPr lvl="1" algn="just" rtl="1">
              <a:lnSpc>
                <a:spcPct val="150000"/>
              </a:lnSpc>
              <a:defRPr/>
            </a:pPr>
            <a:r>
              <a:rPr lang="ar-EG" sz="1900" b="1" spc="30" dirty="0">
                <a:solidFill>
                  <a:srgbClr val="00B0F0"/>
                </a:solidFill>
                <a:latin typeface="Simplified Arabic" pitchFamily="18" charset="-78"/>
                <a:cs typeface="+mj-cs"/>
              </a:rPr>
              <a:t>الخصائص الأساسية</a:t>
            </a:r>
            <a:r>
              <a:rPr lang="ar-SA" sz="1900" b="1" spc="30" dirty="0">
                <a:solidFill>
                  <a:srgbClr val="00B0F0"/>
                </a:solidFill>
                <a:latin typeface="Simplified Arabic" pitchFamily="18" charset="-78"/>
                <a:cs typeface="+mj-cs"/>
              </a:rPr>
              <a:t> ل</a:t>
            </a:r>
            <a:r>
              <a:rPr lang="ar-EG" sz="1900" b="1" spc="30" dirty="0">
                <a:solidFill>
                  <a:srgbClr val="00B0F0"/>
                </a:solidFill>
                <a:latin typeface="Simplified Arabic" pitchFamily="18" charset="-78"/>
                <a:cs typeface="+mj-cs"/>
              </a:rPr>
              <a:t>لإعلام الرقمي :</a:t>
            </a:r>
            <a:endParaRPr lang="ar-SA" sz="1900" b="1" spc="30" dirty="0">
              <a:solidFill>
                <a:prstClr val="black"/>
              </a:solidFill>
              <a:latin typeface="Simplified Arabic" pitchFamily="18" charset="-78"/>
              <a:cs typeface="+mj-cs"/>
            </a:endParaRPr>
          </a:p>
          <a:p>
            <a:pPr marL="342900" lvl="0" indent="-342900" algn="just" rtl="1">
              <a:lnSpc>
                <a:spcPct val="150000"/>
              </a:lnSpc>
              <a:buFont typeface="Wingdings" pitchFamily="2" charset="2"/>
              <a:buChar char="Ø"/>
              <a:defRPr/>
            </a:pPr>
            <a:r>
              <a:rPr kumimoji="0" lang="ar-EG" sz="1900" b="1" u="none" strike="noStrike" kern="1200" cap="none" spc="30" normalizeH="0" baseline="0" noProof="0" dirty="0">
                <a:ln>
                  <a:noFill/>
                </a:ln>
                <a:solidFill>
                  <a:prstClr val="black"/>
                </a:solidFill>
                <a:effectLst/>
                <a:uLnTx/>
                <a:uFillTx/>
                <a:cs typeface="+mj-cs"/>
              </a:rPr>
              <a:t>التخصيص</a:t>
            </a:r>
            <a:r>
              <a:rPr kumimoji="0" lang="ar-SA" sz="1900" b="1" u="none" strike="noStrike" kern="1200" cap="none" spc="30" normalizeH="0" baseline="0" noProof="0" dirty="0">
                <a:ln>
                  <a:noFill/>
                </a:ln>
                <a:solidFill>
                  <a:prstClr val="black"/>
                </a:solidFill>
                <a:effectLst/>
                <a:uLnTx/>
                <a:uFillTx/>
                <a:cs typeface="+mj-cs"/>
              </a:rPr>
              <a:t> (</a:t>
            </a:r>
            <a:r>
              <a:rPr lang="en-US" b="1" dirty="0">
                <a:cs typeface="+mj-cs"/>
              </a:rPr>
              <a:t>Personalization</a:t>
            </a:r>
            <a:r>
              <a:rPr lang="ar-SA" b="1" dirty="0">
                <a:cs typeface="+mj-cs"/>
              </a:rPr>
              <a:t>)</a:t>
            </a:r>
            <a:r>
              <a:rPr kumimoji="0" lang="ar-EG" sz="1900" b="1" u="none" strike="noStrike" kern="1200" cap="none" spc="30" normalizeH="0" baseline="0" noProof="0" dirty="0">
                <a:ln>
                  <a:noFill/>
                </a:ln>
                <a:solidFill>
                  <a:prstClr val="black"/>
                </a:solidFill>
                <a:effectLst/>
                <a:uLnTx/>
                <a:uFillTx/>
                <a:cs typeface="+mj-cs"/>
              </a:rPr>
              <a:t>: </a:t>
            </a:r>
            <a:r>
              <a:rPr kumimoji="0" lang="ar-EG" u="none" strike="noStrike" kern="1200" cap="none" spc="30" normalizeH="0" baseline="0" noProof="0" dirty="0">
                <a:ln>
                  <a:noFill/>
                </a:ln>
                <a:solidFill>
                  <a:prstClr val="black"/>
                </a:solidFill>
                <a:effectLst/>
                <a:uLnTx/>
                <a:uFillTx/>
                <a:cs typeface="+mj-cs"/>
              </a:rPr>
              <a:t>إمكانية توجيه المحتوى بحسب اهتمامات كل مستخدم.</a:t>
            </a:r>
            <a:r>
              <a:rPr lang="ar-SA" spc="30" dirty="0">
                <a:solidFill>
                  <a:prstClr val="black"/>
                </a:solidFill>
                <a:cs typeface="+mj-cs"/>
              </a:rPr>
              <a:t> </a:t>
            </a:r>
            <a:r>
              <a:rPr lang="ar-SA" dirty="0">
                <a:cs typeface="+mj-cs"/>
              </a:rPr>
              <a:t>يقصد به تقديم محتوى يتناسب مع اهتمامات وتفضيلات كل مستخدم بناءً على سلوكه الرقمي، وهو ما يُعرف أيضاً بالإعلام "حسب الطلب". </a:t>
            </a:r>
          </a:p>
          <a:p>
            <a:pPr algn="r" rtl="1">
              <a:lnSpc>
                <a:spcPct val="150000"/>
              </a:lnSpc>
            </a:pPr>
            <a:r>
              <a:rPr lang="ar-SA" dirty="0">
                <a:solidFill>
                  <a:schemeClr val="accent2">
                    <a:lumMod val="75000"/>
                  </a:schemeClr>
                </a:solidFill>
                <a:cs typeface="+mj-cs"/>
              </a:rPr>
              <a:t>كيف يتم التخصيص؟</a:t>
            </a:r>
          </a:p>
          <a:p>
            <a:pPr algn="r" rtl="1">
              <a:lnSpc>
                <a:spcPct val="150000"/>
              </a:lnSpc>
            </a:pPr>
            <a:r>
              <a:rPr lang="ar-SA" dirty="0">
                <a:cs typeface="+mj-cs"/>
              </a:rPr>
              <a:t>عبر خوارزميات الذكاء الاصطناعي التي تحلل تفاعلات المستخدم وتُظهر له محتوى مشابهاً.</a:t>
            </a:r>
          </a:p>
          <a:p>
            <a:pPr algn="r" rtl="1">
              <a:lnSpc>
                <a:spcPct val="150000"/>
              </a:lnSpc>
            </a:pPr>
            <a:r>
              <a:rPr lang="ar-SA" dirty="0">
                <a:cs typeface="+mj-cs"/>
              </a:rPr>
              <a:t>عبر "الكوكيز" التي تتبع ما يزوره المستخدم وتقترح له محتوى أو إعلانات مناسبة.</a:t>
            </a:r>
          </a:p>
          <a:p>
            <a:pPr algn="r" rtl="1">
              <a:lnSpc>
                <a:spcPct val="150000"/>
              </a:lnSpc>
            </a:pPr>
            <a:r>
              <a:rPr lang="ar-SA" dirty="0">
                <a:cs typeface="+mj-cs"/>
              </a:rPr>
              <a:t>منصات مثل نتفليكس ويوتيوب تظهر لك اقتراحات بناء على مشاهداتك السابقة.</a:t>
            </a:r>
          </a:p>
          <a:p>
            <a:pPr algn="r" rtl="1">
              <a:lnSpc>
                <a:spcPct val="150000"/>
              </a:lnSpc>
            </a:pPr>
            <a:r>
              <a:rPr lang="ar-SA" b="1" dirty="0">
                <a:cs typeface="+mj-cs"/>
              </a:rPr>
              <a:t>مثال:</a:t>
            </a:r>
          </a:p>
          <a:p>
            <a:pPr algn="r" rtl="1">
              <a:lnSpc>
                <a:spcPct val="150000"/>
              </a:lnSpc>
            </a:pPr>
            <a:r>
              <a:rPr lang="ar-SA" dirty="0">
                <a:cs typeface="+mj-cs"/>
              </a:rPr>
              <a:t>إذا كان المستخدم يشاهد باستمرار فيديوهات عن التعليم، ستقترح له المنصة مزيدًا من المحتوى في المجال نفسه دون أن يطلبه.</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53943895"/>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1934691"/>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3369F2C-7949-6327-B529-7E9E3DC1F475}"/>
              </a:ext>
            </a:extLst>
          </p:cNvPr>
          <p:cNvSpPr txBox="1"/>
          <p:nvPr/>
        </p:nvSpPr>
        <p:spPr>
          <a:xfrm>
            <a:off x="5972775" y="1495286"/>
            <a:ext cx="4113898"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670820" y="2153246"/>
            <a:ext cx="8417320" cy="5078313"/>
          </a:xfrm>
          <a:prstGeom prst="rect">
            <a:avLst/>
          </a:prstGeom>
          <a:noFill/>
        </p:spPr>
        <p:txBody>
          <a:bodyPr wrap="square" rtlCol="0">
            <a:spAutoFit/>
          </a:bodyPr>
          <a:lstStyle/>
          <a:p>
            <a:pPr lvl="1" algn="just" rtl="1">
              <a:lnSpc>
                <a:spcPct val="150000"/>
              </a:lnSpc>
              <a:defRPr/>
            </a:pPr>
            <a:r>
              <a:rPr lang="ar-EG" sz="2000" b="1" spc="30" dirty="0">
                <a:solidFill>
                  <a:srgbClr val="00B0F0"/>
                </a:solidFill>
                <a:latin typeface="Simplified Arabic" pitchFamily="18" charset="-78"/>
                <a:cs typeface="+mj-cs"/>
              </a:rPr>
              <a:t>الخصائص الأساسية</a:t>
            </a:r>
            <a:r>
              <a:rPr lang="ar-SA" sz="2000" b="1" spc="30" dirty="0">
                <a:solidFill>
                  <a:srgbClr val="00B0F0"/>
                </a:solidFill>
                <a:latin typeface="Simplified Arabic" pitchFamily="18" charset="-78"/>
                <a:cs typeface="+mj-cs"/>
              </a:rPr>
              <a:t> ل</a:t>
            </a:r>
            <a:r>
              <a:rPr lang="ar-EG" sz="2000" b="1" spc="30" dirty="0">
                <a:solidFill>
                  <a:srgbClr val="00B0F0"/>
                </a:solidFill>
                <a:latin typeface="Simplified Arabic" pitchFamily="18" charset="-78"/>
                <a:cs typeface="+mj-cs"/>
              </a:rPr>
              <a:t>لإعلام الرقمي :</a:t>
            </a:r>
            <a:endParaRPr kumimoji="0" lang="ar-SA" sz="2000"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indent="-342900" algn="just" rtl="1">
              <a:lnSpc>
                <a:spcPct val="150000"/>
              </a:lnSpc>
              <a:buFont typeface="Wingdings" pitchFamily="2" charset="2"/>
              <a:buChar char="Ø"/>
              <a:defRPr/>
            </a:pPr>
            <a:r>
              <a:rPr kumimoji="0" lang="ar-EG" b="1" i="0" u="none" strike="noStrike" kern="1200" cap="none" spc="30" normalizeH="0" baseline="0" noProof="0" dirty="0">
                <a:ln>
                  <a:noFill/>
                </a:ln>
                <a:solidFill>
                  <a:prstClr val="black"/>
                </a:solidFill>
                <a:effectLst/>
                <a:uLnTx/>
                <a:uFillTx/>
                <a:latin typeface="Simplified Arabic" pitchFamily="18" charset="-78"/>
                <a:cs typeface="+mj-cs"/>
              </a:rPr>
              <a:t>تعدد المنصات</a:t>
            </a:r>
            <a:r>
              <a:rPr kumimoji="0" lang="ar-SA" b="1" i="0" u="none" strike="noStrike" kern="1200" cap="none" spc="30" normalizeH="0" baseline="0" noProof="0" dirty="0">
                <a:ln>
                  <a:noFill/>
                </a:ln>
                <a:solidFill>
                  <a:prstClr val="black"/>
                </a:solidFill>
                <a:effectLst/>
                <a:uLnTx/>
                <a:uFillTx/>
                <a:latin typeface="Simplified Arabic" pitchFamily="18" charset="-78"/>
                <a:cs typeface="+mj-cs"/>
              </a:rPr>
              <a:t> و</a:t>
            </a:r>
            <a:r>
              <a:rPr lang="ar-SA" sz="1600" b="1" dirty="0">
                <a:cs typeface="+mj-cs"/>
              </a:rPr>
              <a:t>الانتشار الواسع </a:t>
            </a:r>
            <a:r>
              <a:rPr lang="en-US" sz="1600" b="1" dirty="0">
                <a:cs typeface="+mj-cs"/>
              </a:rPr>
              <a:t>Wide Reach</a:t>
            </a:r>
            <a:r>
              <a:rPr lang="ar-SA" sz="1600" b="1" dirty="0">
                <a:cs typeface="+mj-cs"/>
              </a:rPr>
              <a:t> :</a:t>
            </a:r>
            <a:r>
              <a:rPr kumimoji="0" lang="ar-EG" b="0" i="0" u="none" strike="noStrike" kern="1200" cap="none" spc="30" normalizeH="0" baseline="0" noProof="0" dirty="0">
                <a:ln>
                  <a:noFill/>
                </a:ln>
                <a:solidFill>
                  <a:prstClr val="black"/>
                </a:solidFill>
                <a:effectLst/>
                <a:uLnTx/>
                <a:uFillTx/>
                <a:latin typeface="Simplified Arabic" pitchFamily="18" charset="-78"/>
                <a:cs typeface="+mj-cs"/>
              </a:rPr>
              <a:t>المحتوى يُنشر على مواقع، تطبيقات، منصات فيديو وصوت.</a:t>
            </a:r>
            <a:r>
              <a:rPr lang="ar-SA" spc="30" noProof="0" dirty="0">
                <a:solidFill>
                  <a:prstClr val="black"/>
                </a:solidFill>
                <a:latin typeface="Simplified Arabic" pitchFamily="18" charset="-78"/>
                <a:cs typeface="+mj-cs"/>
              </a:rPr>
              <a:t> </a:t>
            </a:r>
            <a:r>
              <a:rPr lang="ar-SA" dirty="0">
                <a:cs typeface="+mj-cs"/>
              </a:rPr>
              <a:t>يعني أن الإعلام الرقمي يستطيع الوصول إلى جمهور عالمي، دون أن يُقيّد بمكان جغرافي أو توقيت زمني، وذلك بفضل الاتصال الدائم بالإنترنت.</a:t>
            </a:r>
          </a:p>
          <a:p>
            <a:pPr algn="r" rtl="1">
              <a:lnSpc>
                <a:spcPct val="150000"/>
              </a:lnSpc>
            </a:pPr>
            <a:r>
              <a:rPr lang="ar-SA" b="1" dirty="0">
                <a:solidFill>
                  <a:schemeClr val="accent2">
                    <a:lumMod val="75000"/>
                  </a:schemeClr>
                </a:solidFill>
                <a:cs typeface="+mj-cs"/>
              </a:rPr>
              <a:t>مظاهره:</a:t>
            </a:r>
          </a:p>
          <a:p>
            <a:pPr marL="342900" indent="-342900" algn="r" rtl="1">
              <a:lnSpc>
                <a:spcPct val="150000"/>
              </a:lnSpc>
              <a:buFont typeface="Arial" panose="020B0604020202020204" pitchFamily="34" charset="0"/>
              <a:buChar char="•"/>
            </a:pPr>
            <a:r>
              <a:rPr lang="ar-SA" dirty="0">
                <a:cs typeface="+mj-cs"/>
              </a:rPr>
              <a:t>يمكن نشر فيديو في الصين ليشاهده متابعون في تركيا أو أمريكا في نفس اللحظة.</a:t>
            </a:r>
          </a:p>
          <a:p>
            <a:pPr marL="342900" indent="-342900" algn="r" rtl="1">
              <a:lnSpc>
                <a:spcPct val="150000"/>
              </a:lnSpc>
              <a:buFont typeface="Arial" panose="020B0604020202020204" pitchFamily="34" charset="0"/>
              <a:buChar char="•"/>
            </a:pPr>
            <a:r>
              <a:rPr lang="ar-SA" dirty="0">
                <a:cs typeface="+mj-cs"/>
              </a:rPr>
              <a:t>المحتوى يبقى متاحًا للمشاهدة في أي وقت (</a:t>
            </a:r>
            <a:r>
              <a:rPr lang="en-US" dirty="0">
                <a:cs typeface="+mj-cs"/>
              </a:rPr>
              <a:t>On-Demand</a:t>
            </a:r>
            <a:r>
              <a:rPr lang="ar-SA" dirty="0">
                <a:cs typeface="+mj-cs"/>
              </a:rPr>
              <a:t>)</a:t>
            </a:r>
            <a:endParaRPr lang="en-US" dirty="0">
              <a:cs typeface="+mj-cs"/>
            </a:endParaRPr>
          </a:p>
          <a:p>
            <a:pPr marL="342900" indent="-342900" algn="r" rtl="1">
              <a:lnSpc>
                <a:spcPct val="150000"/>
              </a:lnSpc>
              <a:buFont typeface="Arial" panose="020B0604020202020204" pitchFamily="34" charset="0"/>
              <a:buChar char="•"/>
            </a:pPr>
            <a:r>
              <a:rPr lang="ar-SA" dirty="0">
                <a:cs typeface="+mj-cs"/>
              </a:rPr>
              <a:t>أدوات الترجمة الفورية وسهولة التبادل بين الثقافات تسهم في الانتشار.</a:t>
            </a:r>
          </a:p>
          <a:p>
            <a:pPr algn="r" rtl="1">
              <a:lnSpc>
                <a:spcPct val="150000"/>
              </a:lnSpc>
            </a:pPr>
            <a:r>
              <a:rPr lang="en-US" b="1" dirty="0">
                <a:cs typeface="+mj-cs"/>
              </a:rPr>
              <a:t> </a:t>
            </a:r>
            <a:r>
              <a:rPr lang="ar-SA" b="1" dirty="0">
                <a:cs typeface="+mj-cs"/>
              </a:rPr>
              <a:t>مثال:</a:t>
            </a:r>
          </a:p>
          <a:p>
            <a:pPr algn="r" rtl="1">
              <a:lnSpc>
                <a:spcPct val="150000"/>
              </a:lnSpc>
            </a:pPr>
            <a:r>
              <a:rPr lang="ar-SA" dirty="0">
                <a:cs typeface="+mj-cs"/>
              </a:rPr>
              <a:t>حملة رقمية أطلقتها منظمة إنسانية باللغة الإنجليزية يمكن أن تُترجم تلقائيًا وتُشارك في عشرات الدول، وتجمع الدعم من أماكن متعددة.</a:t>
            </a:r>
          </a:p>
          <a:p>
            <a:pPr marR="0" lvl="0" algn="just" defTabSz="914400" rtl="1" eaLnBrk="1" fontAlgn="auto" latinLnBrk="0" hangingPunct="1">
              <a:lnSpc>
                <a:spcPct val="150000"/>
              </a:lnSpc>
              <a:spcBef>
                <a:spcPts val="0"/>
              </a:spcBef>
              <a:spcAft>
                <a:spcPts val="0"/>
              </a:spcAft>
              <a:buClrTx/>
              <a:buSzTx/>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03055947"/>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3340" y="1335074"/>
            <a:ext cx="3381560" cy="2149105"/>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3369F2C-7949-6327-B529-7E9E3DC1F475}"/>
              </a:ext>
            </a:extLst>
          </p:cNvPr>
          <p:cNvSpPr txBox="1"/>
          <p:nvPr/>
        </p:nvSpPr>
        <p:spPr>
          <a:xfrm>
            <a:off x="5972775" y="1495286"/>
            <a:ext cx="4113898"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89285" y="2238306"/>
            <a:ext cx="8417320" cy="5539978"/>
          </a:xfrm>
          <a:prstGeom prst="rect">
            <a:avLst/>
          </a:prstGeom>
          <a:noFill/>
        </p:spPr>
        <p:txBody>
          <a:bodyPr wrap="square" rtlCol="0">
            <a:spAutoFit/>
          </a:bodyPr>
          <a:lstStyle/>
          <a:p>
            <a:pPr lvl="1" algn="just" rtl="1">
              <a:lnSpc>
                <a:spcPct val="150000"/>
              </a:lnSpc>
              <a:defRPr/>
            </a:pPr>
            <a:r>
              <a:rPr lang="ar-EG" sz="2000" b="1" spc="30" dirty="0">
                <a:solidFill>
                  <a:srgbClr val="00B0F0"/>
                </a:solidFill>
                <a:latin typeface="Simplified Arabic" pitchFamily="18" charset="-78"/>
                <a:cs typeface="+mj-cs"/>
              </a:rPr>
              <a:t>الخصائص الأساسية</a:t>
            </a:r>
            <a:r>
              <a:rPr lang="ar-SA" sz="2000" b="1" spc="30" dirty="0">
                <a:solidFill>
                  <a:srgbClr val="00B0F0"/>
                </a:solidFill>
                <a:latin typeface="Simplified Arabic" pitchFamily="18" charset="-78"/>
                <a:cs typeface="+mj-cs"/>
              </a:rPr>
              <a:t> ل</a:t>
            </a:r>
            <a:r>
              <a:rPr lang="ar-EG" sz="2000" b="1" spc="30" dirty="0">
                <a:solidFill>
                  <a:srgbClr val="00B0F0"/>
                </a:solidFill>
                <a:latin typeface="Simplified Arabic" pitchFamily="18" charset="-78"/>
                <a:cs typeface="+mj-cs"/>
              </a:rPr>
              <a:t>لإعلام الرقمي :</a:t>
            </a:r>
            <a:endParaRPr kumimoji="0" lang="ar-SA" sz="2000" b="1" i="0" u="none" strike="noStrike" kern="1200" cap="none" spc="30" normalizeH="0" baseline="0" noProof="0" dirty="0">
              <a:ln>
                <a:noFill/>
              </a:ln>
              <a:solidFill>
                <a:prstClr val="black"/>
              </a:solidFill>
              <a:effectLst/>
              <a:uLnTx/>
              <a:uFillTx/>
              <a:latin typeface="Simplified Arabic" pitchFamily="18" charset="-78"/>
              <a:cs typeface="+mj-cs"/>
            </a:endParaRPr>
          </a:p>
          <a:p>
            <a:pPr marL="342900" indent="-342900" algn="just" rtl="1">
              <a:lnSpc>
                <a:spcPct val="150000"/>
              </a:lnSpc>
              <a:buFont typeface="Wingdings" panose="05000000000000000000" pitchFamily="2" charset="2"/>
              <a:buChar char="Ø"/>
              <a:defRPr/>
            </a:pPr>
            <a:r>
              <a:rPr lang="ar-SA" b="1" dirty="0">
                <a:cs typeface="+mj-cs"/>
              </a:rPr>
              <a:t>التحليل الآني (</a:t>
            </a:r>
            <a:r>
              <a:rPr lang="en-US" b="1" dirty="0">
                <a:cs typeface="+mj-cs"/>
              </a:rPr>
              <a:t>Real-Time Analytics)</a:t>
            </a:r>
            <a:r>
              <a:rPr lang="ar-SA" b="1" dirty="0">
                <a:cs typeface="+mj-cs"/>
              </a:rPr>
              <a:t>) </a:t>
            </a:r>
            <a:r>
              <a:rPr lang="ar-EG" spc="30" dirty="0">
                <a:solidFill>
                  <a:prstClr val="black"/>
                </a:solidFill>
                <a:latin typeface="Simplified Arabic" pitchFamily="18" charset="-78"/>
                <a:cs typeface="+mj-cs"/>
              </a:rPr>
              <a:t>الاعتماد على البيانات </a:t>
            </a:r>
            <a:r>
              <a:rPr lang="ar-SA" spc="30" dirty="0">
                <a:solidFill>
                  <a:prstClr val="black"/>
                </a:solidFill>
                <a:latin typeface="Simplified Arabic" pitchFamily="18" charset="-78"/>
                <a:cs typeface="+mj-cs"/>
              </a:rPr>
              <a:t>في </a:t>
            </a:r>
            <a:r>
              <a:rPr lang="ar-EG" spc="30" dirty="0">
                <a:solidFill>
                  <a:prstClr val="black"/>
                </a:solidFill>
                <a:latin typeface="Simplified Arabic" pitchFamily="18" charset="-78"/>
                <a:cs typeface="+mj-cs"/>
              </a:rPr>
              <a:t>تحليل سلوك الجمهور وتخصيص الرسائل الإعلامية</a:t>
            </a:r>
            <a:r>
              <a:rPr lang="ar-SA" spc="30" dirty="0">
                <a:solidFill>
                  <a:prstClr val="black"/>
                </a:solidFill>
                <a:latin typeface="Simplified Arabic" pitchFamily="18" charset="-78"/>
                <a:cs typeface="+mj-cs"/>
              </a:rPr>
              <a:t>.</a:t>
            </a:r>
            <a:r>
              <a:rPr lang="ar-SA" b="1" dirty="0">
                <a:cs typeface="+mj-cs"/>
              </a:rPr>
              <a:t> </a:t>
            </a:r>
            <a:r>
              <a:rPr lang="ar-SA" dirty="0">
                <a:cs typeface="+mj-cs"/>
              </a:rPr>
              <a:t>يقصد به إمكانية تتبع ردود الأفعال وقياس أداء المحتوى الإعلامي في الزمن الحقيقي باستخدام أدوات التحليل الرقمية.</a:t>
            </a:r>
          </a:p>
          <a:p>
            <a:pPr algn="r" rtl="1">
              <a:lnSpc>
                <a:spcPct val="150000"/>
              </a:lnSpc>
            </a:pPr>
            <a:r>
              <a:rPr lang="ar-SA" b="1" dirty="0">
                <a:cs typeface="+mj-cs"/>
              </a:rPr>
              <a:t>أدواته:</a:t>
            </a:r>
          </a:p>
          <a:p>
            <a:pPr marL="342900" indent="-342900" algn="r" rtl="1">
              <a:lnSpc>
                <a:spcPct val="150000"/>
              </a:lnSpc>
              <a:buFont typeface="Arial" panose="020B0604020202020204" pitchFamily="34" charset="0"/>
              <a:buChar char="•"/>
            </a:pPr>
            <a:r>
              <a:rPr lang="en-US" dirty="0">
                <a:cs typeface="+mj-cs"/>
              </a:rPr>
              <a:t>Google Analytics، Facebook Insights، Twitter Analytics، </a:t>
            </a:r>
            <a:r>
              <a:rPr lang="ar-SA" dirty="0">
                <a:cs typeface="+mj-cs"/>
              </a:rPr>
              <a:t>وغيرها.</a:t>
            </a:r>
          </a:p>
          <a:p>
            <a:pPr marL="342900" indent="-342900" algn="r" rtl="1">
              <a:lnSpc>
                <a:spcPct val="150000"/>
              </a:lnSpc>
              <a:buFont typeface="Arial" panose="020B0604020202020204" pitchFamily="34" charset="0"/>
              <a:buChar char="•"/>
            </a:pPr>
            <a:r>
              <a:rPr lang="ar-SA" dirty="0">
                <a:cs typeface="+mj-cs"/>
              </a:rPr>
              <a:t>معرفة عدد المشاهدات، وقت المشاهدة، معدل التفاعل، نسبة النقر .</a:t>
            </a:r>
          </a:p>
          <a:p>
            <a:pPr marL="342900" indent="-342900" algn="r" rtl="1">
              <a:lnSpc>
                <a:spcPct val="150000"/>
              </a:lnSpc>
              <a:buFont typeface="Arial" panose="020B0604020202020204" pitchFamily="34" charset="0"/>
              <a:buChar char="•"/>
            </a:pPr>
            <a:r>
              <a:rPr lang="ar-SA" dirty="0">
                <a:cs typeface="+mj-cs"/>
              </a:rPr>
              <a:t>إمكانية تعديل المحتوى أو توقيت النشر بناءً على النتائج.</a:t>
            </a:r>
          </a:p>
          <a:p>
            <a:pPr algn="r" rtl="1">
              <a:lnSpc>
                <a:spcPct val="150000"/>
              </a:lnSpc>
            </a:pPr>
            <a:r>
              <a:rPr lang="ar-SA" b="1" dirty="0">
                <a:cs typeface="+mj-cs"/>
              </a:rPr>
              <a:t>مثال:</a:t>
            </a:r>
          </a:p>
          <a:p>
            <a:pPr algn="r" rtl="1">
              <a:lnSpc>
                <a:spcPct val="150000"/>
              </a:lnSpc>
            </a:pPr>
            <a:r>
              <a:rPr lang="ar-SA" dirty="0">
                <a:cs typeface="+mj-cs"/>
              </a:rPr>
              <a:t>يمكن لمحرري موقع إخباري تعديل عنوان مقال خلال ساعة من نشره إذا لاحظوا ضعفاً في عدد القراءات، بناءً على بيانات فورية.</a:t>
            </a:r>
          </a:p>
          <a:p>
            <a:pPr marL="342900" indent="-342900" algn="just" rtl="1">
              <a:lnSpc>
                <a:spcPct val="150000"/>
              </a:lnSpc>
              <a:buFont typeface="Wingdings" panose="05000000000000000000" pitchFamily="2" charset="2"/>
              <a:buChar char="Ø"/>
              <a:defRPr/>
            </a:pPr>
            <a:endParaRPr lang="en-US" dirty="0">
              <a:cs typeface="+mj-cs"/>
            </a:endParaRPr>
          </a:p>
          <a:p>
            <a:pPr marR="0" lvl="0" algn="just" defTabSz="914400" rtl="1" eaLnBrk="1" fontAlgn="auto" latinLnBrk="0" hangingPunct="1">
              <a:lnSpc>
                <a:spcPct val="150000"/>
              </a:lnSpc>
              <a:spcBef>
                <a:spcPts val="0"/>
              </a:spcBef>
              <a:spcAft>
                <a:spcPts val="0"/>
              </a:spcAft>
              <a:buClrTx/>
              <a:buSzTx/>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2047798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612636"/>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3369F2C-7949-6327-B529-7E9E3DC1F475}"/>
              </a:ext>
            </a:extLst>
          </p:cNvPr>
          <p:cNvSpPr txBox="1"/>
          <p:nvPr/>
        </p:nvSpPr>
        <p:spPr>
          <a:xfrm>
            <a:off x="5972775" y="1495286"/>
            <a:ext cx="4113898"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تطور الإعلام الرقمي وخصائصه</a:t>
            </a: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3050259"/>
          </a:xfrm>
          <a:prstGeom prst="rect">
            <a:avLst/>
          </a:prstGeom>
          <a:noFill/>
        </p:spPr>
        <p:txBody>
          <a:bodyPr wrap="square" rtlCol="0">
            <a:spAutoFit/>
          </a:bodyPr>
          <a:lstStyle/>
          <a:p>
            <a:pPr algn="r" rtl="1">
              <a:lnSpc>
                <a:spcPct val="200000"/>
              </a:lnSpc>
            </a:pPr>
            <a:r>
              <a:rPr lang="ar-SA" sz="2000" dirty="0">
                <a:cs typeface="+mj-cs"/>
              </a:rPr>
              <a:t>تشكل هذه الخصائص مجتمعة ثورة في طريقة إنتاج واستهلاك المحتوى الإعلامي، وتجعل من الإعلام الرقمي مجالاً أكثر انفتاحًا، ديناميكية، وتفاعلاً. فهم هذه الخصائص يُعد ضروريًا لأي باحث أو ممارس في مجال الإعلام الرقمي، سواء في المجال الأكاديمي أو المهني.</a:t>
            </a:r>
          </a:p>
          <a:p>
            <a:pPr marL="342900" indent="-342900" algn="just" rtl="1">
              <a:lnSpc>
                <a:spcPct val="200000"/>
              </a:lnSpc>
              <a:buFont typeface="Wingdings" panose="05000000000000000000" pitchFamily="2" charset="2"/>
              <a:buChar char="Ø"/>
              <a:defRPr/>
            </a:pPr>
            <a:endParaRPr lang="en-US" sz="2000" dirty="0">
              <a:cs typeface="+mj-cs"/>
            </a:endParaRPr>
          </a:p>
          <a:p>
            <a:pPr marR="0" lvl="0" algn="just" defTabSz="914400" rtl="1" eaLnBrk="1" fontAlgn="auto" latinLnBrk="0" hangingPunct="1">
              <a:lnSpc>
                <a:spcPct val="200000"/>
              </a:lnSpc>
              <a:spcBef>
                <a:spcPts val="0"/>
              </a:spcBef>
              <a:spcAft>
                <a:spcPts val="0"/>
              </a:spcAft>
              <a:buClrTx/>
              <a:buSzTx/>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90510768"/>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270161" y="1622658"/>
            <a:ext cx="7586636"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065945" y="1739494"/>
            <a:ext cx="4729180"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التقنيات والاتجاهات الحديثة في الإعلام الرقمي</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610573622"/>
      </p:ext>
    </p:extLst>
  </p:cSld>
  <p:clrMapOvr>
    <a:masterClrMapping/>
  </p:clrMapOvr>
  <mc:AlternateContent xmlns:mc="http://schemas.openxmlformats.org/markup-compatibility/2006" xmlns:p14="http://schemas.microsoft.com/office/powerpoint/2010/main">
    <mc:Choice Requires="p14">
      <p:transition p14:dur="0" advTm="11984"/>
    </mc:Choice>
    <mc:Fallback xmlns="">
      <p:transition advTm="1198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402" cy="2302754"/>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747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Simplified Arabic" pitchFamily="18" charset="-78"/>
                <a:cs typeface="Simplified Arabic" pitchFamily="18" charset="-78"/>
              </a:rPr>
              <a:t>التقنيات والاتجاهات الحديثة في الإعلام الرقمي</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4316566"/>
          </a:xfrm>
          <a:prstGeom prst="rect">
            <a:avLst/>
          </a:prstGeom>
          <a:noFill/>
        </p:spPr>
        <p:txBody>
          <a:bodyPr wrap="square" rtlCol="0">
            <a:spAutoFit/>
          </a:bodyPr>
          <a:lstStyle/>
          <a:p>
            <a:pPr algn="just" rtl="1">
              <a:lnSpc>
                <a:spcPct val="150000"/>
              </a:lnSpc>
            </a:pPr>
            <a:r>
              <a:rPr lang="ar-EG" sz="1900" b="1" spc="30" dirty="0">
                <a:solidFill>
                  <a:srgbClr val="C00000"/>
                </a:solidFill>
                <a:cs typeface="+mj-cs"/>
              </a:rPr>
              <a:t>شهد الإعلام الرقمي تطور</a:t>
            </a:r>
            <a:r>
              <a:rPr lang="ar-SA" sz="1900" b="1" spc="30" dirty="0">
                <a:solidFill>
                  <a:srgbClr val="C00000"/>
                </a:solidFill>
                <a:cs typeface="+mj-cs"/>
              </a:rPr>
              <a:t>ا</a:t>
            </a:r>
            <a:r>
              <a:rPr lang="ar-EG" sz="1900" b="1" spc="30" dirty="0">
                <a:solidFill>
                  <a:srgbClr val="C00000"/>
                </a:solidFill>
                <a:cs typeface="+mj-cs"/>
              </a:rPr>
              <a:t> هائل</a:t>
            </a:r>
            <a:r>
              <a:rPr lang="ar-SA" sz="1900" b="1" spc="30" dirty="0">
                <a:solidFill>
                  <a:srgbClr val="C00000"/>
                </a:solidFill>
                <a:cs typeface="+mj-cs"/>
              </a:rPr>
              <a:t>ا</a:t>
            </a:r>
            <a:r>
              <a:rPr lang="ar-EG" sz="1900" b="1" spc="30" dirty="0">
                <a:solidFill>
                  <a:srgbClr val="C00000"/>
                </a:solidFill>
                <a:cs typeface="+mj-cs"/>
              </a:rPr>
              <a:t> بفضل التقنيات الحديثة، منها:</a:t>
            </a:r>
          </a:p>
          <a:p>
            <a:pPr marL="342900" indent="-342900" algn="just" rtl="1">
              <a:lnSpc>
                <a:spcPct val="150000"/>
              </a:lnSpc>
              <a:buFont typeface="Wingdings" pitchFamily="2" charset="2"/>
              <a:buChar char="Ø"/>
            </a:pPr>
            <a:r>
              <a:rPr lang="ar-EG" sz="1900" b="1" spc="30" dirty="0">
                <a:cs typeface="+mj-cs"/>
              </a:rPr>
              <a:t>الواقع المعزز/الافتراضي</a:t>
            </a:r>
            <a:r>
              <a:rPr lang="ar-SA" sz="1900" b="1" spc="30" dirty="0">
                <a:cs typeface="+mj-cs"/>
              </a:rPr>
              <a:t> </a:t>
            </a:r>
            <a:r>
              <a:rPr lang="en-US" sz="1900" b="1" spc="30" dirty="0">
                <a:cs typeface="+mj-cs"/>
              </a:rPr>
              <a:t>AR/VR)</a:t>
            </a:r>
            <a:r>
              <a:rPr lang="ar-SA" sz="1900" b="1" spc="30" dirty="0">
                <a:cs typeface="+mj-cs"/>
              </a:rPr>
              <a:t>) </a:t>
            </a:r>
          </a:p>
          <a:p>
            <a:pPr marL="285750" lvl="0" indent="-285750" algn="r" rtl="1" eaLnBrk="0" fontAlgn="base" hangingPunct="0">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تُستخدم لإنشاء تجارب إعلامية غامرة</a:t>
            </a:r>
            <a:r>
              <a:rPr lang="en-US" altLang="en-US" sz="2000" dirty="0">
                <a:latin typeface="Arial" panose="020B0604020202020204" pitchFamily="34" charset="0"/>
                <a:cs typeface="+mj-cs"/>
              </a:rPr>
              <a:t>.</a:t>
            </a:r>
          </a:p>
          <a:p>
            <a:pPr marL="285750" lvl="0" indent="-285750" algn="r" rtl="1" eaLnBrk="0" fontAlgn="base" hangingPunct="0">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مثالية للصحافة التفاعلية، والعروض التعليمية، والتسويق</a:t>
            </a:r>
            <a:r>
              <a:rPr lang="en-US" altLang="en-US" sz="2000" dirty="0">
                <a:latin typeface="Arial" panose="020B0604020202020204" pitchFamily="34" charset="0"/>
                <a:cs typeface="+mj-cs"/>
              </a:rPr>
              <a:t>.</a:t>
            </a:r>
            <a:endParaRPr lang="ar-SA" sz="1900" b="1" spc="30" dirty="0">
              <a:cs typeface="+mj-cs"/>
            </a:endParaRPr>
          </a:p>
          <a:p>
            <a:pPr marL="342900" indent="-342900" algn="just" rtl="1">
              <a:lnSpc>
                <a:spcPct val="150000"/>
              </a:lnSpc>
              <a:buFont typeface="Wingdings" pitchFamily="2" charset="2"/>
              <a:buChar char="Ø"/>
            </a:pPr>
            <a:r>
              <a:rPr lang="ar-EG" sz="1900" b="1" spc="30" dirty="0">
                <a:cs typeface="+mj-cs"/>
              </a:rPr>
              <a:t>الذكاء الاصطناعي	</a:t>
            </a:r>
            <a:endParaRPr lang="ar-SA" sz="1900" b="1" spc="30" dirty="0">
              <a:cs typeface="+mj-cs"/>
            </a:endParaRPr>
          </a:p>
          <a:p>
            <a:pPr marL="285750" lvl="0" indent="-285750" algn="r" rtl="1" eaLnBrk="0" fontAlgn="base" hangingPunct="0">
              <a:spcBef>
                <a:spcPct val="0"/>
              </a:spcBef>
              <a:spcAft>
                <a:spcPct val="0"/>
              </a:spcAft>
              <a:buFont typeface="Arial" panose="020B0604020202020204" pitchFamily="34" charset="0"/>
              <a:buChar char="•"/>
            </a:pPr>
            <a:r>
              <a:rPr lang="ar-SA" altLang="en-US" dirty="0">
                <a:cs typeface="+mj-cs"/>
              </a:rPr>
              <a:t>يُستخدم في كتابة الأخبار، تعديل المحتوى، اقتراح المواضيع</a:t>
            </a:r>
            <a:r>
              <a:rPr lang="en-US" altLang="en-US" dirty="0">
                <a:cs typeface="+mj-cs"/>
              </a:rPr>
              <a:t>.</a:t>
            </a:r>
          </a:p>
          <a:p>
            <a:pPr marL="285750" lvl="0" indent="-285750" algn="r" rtl="1" eaLnBrk="0" fontAlgn="base" hangingPunct="0">
              <a:spcBef>
                <a:spcPct val="0"/>
              </a:spcBef>
              <a:spcAft>
                <a:spcPct val="0"/>
              </a:spcAft>
              <a:buFont typeface="Arial" panose="020B0604020202020204" pitchFamily="34" charset="0"/>
              <a:buChar char="•"/>
            </a:pPr>
            <a:r>
              <a:rPr lang="ar-SA" altLang="en-US" dirty="0">
                <a:cs typeface="+mj-cs"/>
              </a:rPr>
              <a:t>التنبؤ بسلوك الجمهور وتحليل البيانات في الوقت الفعلي</a:t>
            </a:r>
            <a:r>
              <a:rPr lang="en-US" altLang="en-US" dirty="0">
                <a:cs typeface="+mj-cs"/>
              </a:rPr>
              <a:t>.</a:t>
            </a:r>
          </a:p>
          <a:p>
            <a:pPr marL="285750" lvl="0" indent="-285750" algn="r" rtl="1" eaLnBrk="0" fontAlgn="base" hangingPunct="0">
              <a:spcBef>
                <a:spcPct val="0"/>
              </a:spcBef>
              <a:spcAft>
                <a:spcPct val="0"/>
              </a:spcAft>
              <a:buFont typeface="Arial" panose="020B0604020202020204" pitchFamily="34" charset="0"/>
              <a:buChar char="•"/>
            </a:pPr>
            <a:r>
              <a:rPr lang="ar-SA" altLang="en-US" dirty="0">
                <a:cs typeface="+mj-cs"/>
              </a:rPr>
              <a:t>روبوتات المحادثة</a:t>
            </a:r>
            <a:r>
              <a:rPr lang="en-US" altLang="en-US" dirty="0">
                <a:cs typeface="+mj-cs"/>
              </a:rPr>
              <a:t> (</a:t>
            </a:r>
            <a:r>
              <a:rPr lang="en-US" altLang="en-US" dirty="0" err="1">
                <a:cs typeface="+mj-cs"/>
              </a:rPr>
              <a:t>Chatbots</a:t>
            </a:r>
            <a:r>
              <a:rPr lang="en-US" altLang="en-US" dirty="0">
                <a:cs typeface="+mj-cs"/>
              </a:rPr>
              <a:t>) </a:t>
            </a:r>
            <a:r>
              <a:rPr lang="ar-SA" altLang="en-US" dirty="0">
                <a:cs typeface="+mj-cs"/>
              </a:rPr>
              <a:t>في المواقع والمنصات</a:t>
            </a:r>
            <a:r>
              <a:rPr lang="en-US" altLang="en-US" sz="2000" dirty="0">
                <a:cs typeface="+mj-cs"/>
              </a:rPr>
              <a:t>.</a:t>
            </a:r>
            <a:endParaRPr lang="ar-SA" sz="1900" spc="30" dirty="0">
              <a:cs typeface="+mj-cs"/>
            </a:endParaRPr>
          </a:p>
          <a:p>
            <a:pPr marL="342900" indent="-342900" algn="just" rtl="1">
              <a:lnSpc>
                <a:spcPct val="150000"/>
              </a:lnSpc>
              <a:buFont typeface="Wingdings" pitchFamily="2" charset="2"/>
              <a:buChar char="Ø"/>
            </a:pPr>
            <a:r>
              <a:rPr lang="ar-EG" sz="1900" b="1" spc="30" dirty="0">
                <a:cs typeface="+mj-cs"/>
              </a:rPr>
              <a:t>البث المباشر والإنتاج عن بعد	</a:t>
            </a:r>
            <a:endParaRPr lang="ar-SA" sz="1900" b="1" spc="30" dirty="0">
              <a:cs typeface="+mj-cs"/>
            </a:endParaRPr>
          </a:p>
          <a:p>
            <a:pPr marL="285750" lvl="0" indent="-285750" algn="r" rtl="1" eaLnBrk="0" fontAlgn="base" hangingPunct="0">
              <a:spcBef>
                <a:spcPct val="0"/>
              </a:spcBef>
              <a:spcAft>
                <a:spcPct val="0"/>
              </a:spcAft>
              <a:buFont typeface="Arial" panose="020B0604020202020204" pitchFamily="34" charset="0"/>
              <a:buChar char="•"/>
            </a:pPr>
            <a:r>
              <a:rPr lang="ar-SA" altLang="en-US" dirty="0">
                <a:cs typeface="+mj-cs"/>
              </a:rPr>
              <a:t>مكن الإعلاميين من تغطية الأحداث دون الحضور الفعلي</a:t>
            </a:r>
            <a:r>
              <a:rPr lang="en-US" altLang="en-US" dirty="0">
                <a:cs typeface="+mj-cs"/>
              </a:rPr>
              <a:t>.</a:t>
            </a:r>
          </a:p>
          <a:p>
            <a:pPr marL="285750" lvl="0" indent="-285750" algn="r" rtl="1" eaLnBrk="0" fontAlgn="base" hangingPunct="0">
              <a:spcBef>
                <a:spcPct val="0"/>
              </a:spcBef>
              <a:spcAft>
                <a:spcPct val="0"/>
              </a:spcAft>
              <a:buFont typeface="Arial" panose="020B0604020202020204" pitchFamily="34" charset="0"/>
              <a:buChar char="•"/>
            </a:pPr>
            <a:r>
              <a:rPr lang="ar-SA" altLang="en-US" dirty="0">
                <a:cs typeface="+mj-cs"/>
              </a:rPr>
              <a:t>أدوات مثل</a:t>
            </a:r>
            <a:r>
              <a:rPr lang="en-US" altLang="en-US" dirty="0">
                <a:cs typeface="+mj-cs"/>
              </a:rPr>
              <a:t> Zoom، OBS، </a:t>
            </a:r>
            <a:r>
              <a:rPr lang="en-US" altLang="en-US" dirty="0" err="1">
                <a:cs typeface="+mj-cs"/>
              </a:rPr>
              <a:t>StreamYard</a:t>
            </a:r>
            <a:r>
              <a:rPr lang="en-US" altLang="en-US" dirty="0">
                <a:cs typeface="+mj-cs"/>
              </a:rPr>
              <a:t> </a:t>
            </a:r>
            <a:r>
              <a:rPr lang="ar-SA" altLang="en-US" dirty="0">
                <a:cs typeface="+mj-cs"/>
              </a:rPr>
              <a:t> وفّرت إمكانيات عالية بجودة بث متقدمة</a:t>
            </a:r>
            <a:r>
              <a:rPr lang="en-US" altLang="en-US" dirty="0">
                <a:cs typeface="+mj-cs"/>
              </a:rPr>
              <a:t>.</a:t>
            </a:r>
          </a:p>
          <a:p>
            <a:pPr algn="just" rtl="1">
              <a:lnSpc>
                <a:spcPct val="150000"/>
              </a:lnSpc>
            </a:pPr>
            <a:endParaRPr lang="ar-SA" sz="1900" spc="30" dirty="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0337905"/>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xEl>
                                              <p:pRg st="0" end="0"/>
                                            </p:txEl>
                                          </p:spTgt>
                                        </p:tgtEl>
                                        <p:attrNameLst>
                                          <p:attrName>style.visibility</p:attrName>
                                        </p:attrNameLst>
                                      </p:cBhvr>
                                      <p:to>
                                        <p:strVal val="visible"/>
                                      </p:to>
                                    </p:set>
                                    <p:animEffect transition="in" filter="fade">
                                      <p:cBhvr>
                                        <p:cTn id="14" dur="1000"/>
                                        <p:tgtEl>
                                          <p:spTgt spid="15">
                                            <p:txEl>
                                              <p:pRg st="0" end="0"/>
                                            </p:txEl>
                                          </p:spTgt>
                                        </p:tgtEl>
                                      </p:cBhvr>
                                    </p:animEffect>
                                    <p:anim calcmode="lin" valueType="num">
                                      <p:cBhvr>
                                        <p:cTn id="15"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5">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5">
                                            <p:txEl>
                                              <p:pRg st="1" end="1"/>
                                            </p:txEl>
                                          </p:spTgt>
                                        </p:tgtEl>
                                        <p:attrNameLst>
                                          <p:attrName>style.visibility</p:attrName>
                                        </p:attrNameLst>
                                      </p:cBhvr>
                                      <p:to>
                                        <p:strVal val="visible"/>
                                      </p:to>
                                    </p:set>
                                    <p:animEffect transition="in" filter="fade">
                                      <p:cBhvr>
                                        <p:cTn id="19" dur="1000"/>
                                        <p:tgtEl>
                                          <p:spTgt spid="15">
                                            <p:txEl>
                                              <p:pRg st="1" end="1"/>
                                            </p:txEl>
                                          </p:spTgt>
                                        </p:tgtEl>
                                      </p:cBhvr>
                                    </p:animEffect>
                                    <p:anim calcmode="lin" valueType="num">
                                      <p:cBhvr>
                                        <p:cTn id="20"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15">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5">
                                            <p:txEl>
                                              <p:pRg st="2" end="2"/>
                                            </p:txEl>
                                          </p:spTgt>
                                        </p:tgtEl>
                                        <p:attrNameLst>
                                          <p:attrName>style.visibility</p:attrName>
                                        </p:attrNameLst>
                                      </p:cBhvr>
                                      <p:to>
                                        <p:strVal val="visible"/>
                                      </p:to>
                                    </p:set>
                                    <p:animEffect transition="in" filter="fade">
                                      <p:cBhvr>
                                        <p:cTn id="24" dur="1000"/>
                                        <p:tgtEl>
                                          <p:spTgt spid="15">
                                            <p:txEl>
                                              <p:pRg st="2" end="2"/>
                                            </p:txEl>
                                          </p:spTgt>
                                        </p:tgtEl>
                                      </p:cBhvr>
                                    </p:animEffect>
                                    <p:anim calcmode="lin" valueType="num">
                                      <p:cBhvr>
                                        <p:cTn id="25" dur="10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15">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5">
                                            <p:txEl>
                                              <p:pRg st="3" end="3"/>
                                            </p:txEl>
                                          </p:spTgt>
                                        </p:tgtEl>
                                        <p:attrNameLst>
                                          <p:attrName>style.visibility</p:attrName>
                                        </p:attrNameLst>
                                      </p:cBhvr>
                                      <p:to>
                                        <p:strVal val="visible"/>
                                      </p:to>
                                    </p:set>
                                    <p:animEffect transition="in" filter="fade">
                                      <p:cBhvr>
                                        <p:cTn id="29" dur="1000"/>
                                        <p:tgtEl>
                                          <p:spTgt spid="15">
                                            <p:txEl>
                                              <p:pRg st="3" end="3"/>
                                            </p:txEl>
                                          </p:spTgt>
                                        </p:tgtEl>
                                      </p:cBhvr>
                                    </p:animEffect>
                                    <p:anim calcmode="lin" valueType="num">
                                      <p:cBhvr>
                                        <p:cTn id="30" dur="1000" fill="hold"/>
                                        <p:tgtEl>
                                          <p:spTgt spid="15">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15">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5">
                                            <p:txEl>
                                              <p:pRg st="4" end="4"/>
                                            </p:txEl>
                                          </p:spTgt>
                                        </p:tgtEl>
                                        <p:attrNameLst>
                                          <p:attrName>style.visibility</p:attrName>
                                        </p:attrNameLst>
                                      </p:cBhvr>
                                      <p:to>
                                        <p:strVal val="visible"/>
                                      </p:to>
                                    </p:set>
                                    <p:animEffect transition="in" filter="fade">
                                      <p:cBhvr>
                                        <p:cTn id="34" dur="1000"/>
                                        <p:tgtEl>
                                          <p:spTgt spid="15">
                                            <p:txEl>
                                              <p:pRg st="4" end="4"/>
                                            </p:txEl>
                                          </p:spTgt>
                                        </p:tgtEl>
                                      </p:cBhvr>
                                    </p:animEffect>
                                    <p:anim calcmode="lin" valueType="num">
                                      <p:cBhvr>
                                        <p:cTn id="35" dur="1000" fill="hold"/>
                                        <p:tgtEl>
                                          <p:spTgt spid="15">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15">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5">
                                            <p:txEl>
                                              <p:pRg st="5" end="5"/>
                                            </p:txEl>
                                          </p:spTgt>
                                        </p:tgtEl>
                                        <p:attrNameLst>
                                          <p:attrName>style.visibility</p:attrName>
                                        </p:attrNameLst>
                                      </p:cBhvr>
                                      <p:to>
                                        <p:strVal val="visible"/>
                                      </p:to>
                                    </p:set>
                                    <p:animEffect transition="in" filter="fade">
                                      <p:cBhvr>
                                        <p:cTn id="39" dur="1000"/>
                                        <p:tgtEl>
                                          <p:spTgt spid="15">
                                            <p:txEl>
                                              <p:pRg st="5" end="5"/>
                                            </p:txEl>
                                          </p:spTgt>
                                        </p:tgtEl>
                                      </p:cBhvr>
                                    </p:animEffect>
                                    <p:anim calcmode="lin" valueType="num">
                                      <p:cBhvr>
                                        <p:cTn id="40" dur="1000" fill="hold"/>
                                        <p:tgtEl>
                                          <p:spTgt spid="15">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15">
                                            <p:txEl>
                                              <p:pRg st="5" end="5"/>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5">
                                            <p:txEl>
                                              <p:pRg st="6" end="6"/>
                                            </p:txEl>
                                          </p:spTgt>
                                        </p:tgtEl>
                                        <p:attrNameLst>
                                          <p:attrName>style.visibility</p:attrName>
                                        </p:attrNameLst>
                                      </p:cBhvr>
                                      <p:to>
                                        <p:strVal val="visible"/>
                                      </p:to>
                                    </p:set>
                                    <p:animEffect transition="in" filter="fade">
                                      <p:cBhvr>
                                        <p:cTn id="44" dur="1000"/>
                                        <p:tgtEl>
                                          <p:spTgt spid="15">
                                            <p:txEl>
                                              <p:pRg st="6" end="6"/>
                                            </p:txEl>
                                          </p:spTgt>
                                        </p:tgtEl>
                                      </p:cBhvr>
                                    </p:animEffect>
                                    <p:anim calcmode="lin" valueType="num">
                                      <p:cBhvr>
                                        <p:cTn id="45" dur="1000" fill="hold"/>
                                        <p:tgtEl>
                                          <p:spTgt spid="15">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15">
                                            <p:txEl>
                                              <p:pRg st="6" end="6"/>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15">
                                            <p:txEl>
                                              <p:pRg st="7" end="7"/>
                                            </p:txEl>
                                          </p:spTgt>
                                        </p:tgtEl>
                                        <p:attrNameLst>
                                          <p:attrName>style.visibility</p:attrName>
                                        </p:attrNameLst>
                                      </p:cBhvr>
                                      <p:to>
                                        <p:strVal val="visible"/>
                                      </p:to>
                                    </p:set>
                                    <p:animEffect transition="in" filter="fade">
                                      <p:cBhvr>
                                        <p:cTn id="49" dur="1000"/>
                                        <p:tgtEl>
                                          <p:spTgt spid="15">
                                            <p:txEl>
                                              <p:pRg st="7" end="7"/>
                                            </p:txEl>
                                          </p:spTgt>
                                        </p:tgtEl>
                                      </p:cBhvr>
                                    </p:animEffect>
                                    <p:anim calcmode="lin" valueType="num">
                                      <p:cBhvr>
                                        <p:cTn id="50" dur="1000" fill="hold"/>
                                        <p:tgtEl>
                                          <p:spTgt spid="15">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5">
                                            <p:txEl>
                                              <p:pRg st="7" end="7"/>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15">
                                            <p:txEl>
                                              <p:pRg st="8" end="8"/>
                                            </p:txEl>
                                          </p:spTgt>
                                        </p:tgtEl>
                                        <p:attrNameLst>
                                          <p:attrName>style.visibility</p:attrName>
                                        </p:attrNameLst>
                                      </p:cBhvr>
                                      <p:to>
                                        <p:strVal val="visible"/>
                                      </p:to>
                                    </p:set>
                                    <p:animEffect transition="in" filter="fade">
                                      <p:cBhvr>
                                        <p:cTn id="54" dur="1000"/>
                                        <p:tgtEl>
                                          <p:spTgt spid="15">
                                            <p:txEl>
                                              <p:pRg st="8" end="8"/>
                                            </p:txEl>
                                          </p:spTgt>
                                        </p:tgtEl>
                                      </p:cBhvr>
                                    </p:animEffect>
                                    <p:anim calcmode="lin" valueType="num">
                                      <p:cBhvr>
                                        <p:cTn id="55" dur="1000" fill="hold"/>
                                        <p:tgtEl>
                                          <p:spTgt spid="15">
                                            <p:txEl>
                                              <p:pRg st="8" end="8"/>
                                            </p:txEl>
                                          </p:spTgt>
                                        </p:tgtEl>
                                        <p:attrNameLst>
                                          <p:attrName>ppt_x</p:attrName>
                                        </p:attrNameLst>
                                      </p:cBhvr>
                                      <p:tavLst>
                                        <p:tav tm="0">
                                          <p:val>
                                            <p:strVal val="#ppt_x"/>
                                          </p:val>
                                        </p:tav>
                                        <p:tav tm="100000">
                                          <p:val>
                                            <p:strVal val="#ppt_x"/>
                                          </p:val>
                                        </p:tav>
                                      </p:tavLst>
                                    </p:anim>
                                    <p:anim calcmode="lin" valueType="num">
                                      <p:cBhvr>
                                        <p:cTn id="56" dur="1000" fill="hold"/>
                                        <p:tgtEl>
                                          <p:spTgt spid="15">
                                            <p:txEl>
                                              <p:pRg st="8" end="8"/>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15">
                                            <p:txEl>
                                              <p:pRg st="9" end="9"/>
                                            </p:txEl>
                                          </p:spTgt>
                                        </p:tgtEl>
                                        <p:attrNameLst>
                                          <p:attrName>style.visibility</p:attrName>
                                        </p:attrNameLst>
                                      </p:cBhvr>
                                      <p:to>
                                        <p:strVal val="visible"/>
                                      </p:to>
                                    </p:set>
                                    <p:animEffect transition="in" filter="fade">
                                      <p:cBhvr>
                                        <p:cTn id="59" dur="1000"/>
                                        <p:tgtEl>
                                          <p:spTgt spid="15">
                                            <p:txEl>
                                              <p:pRg st="9" end="9"/>
                                            </p:txEl>
                                          </p:spTgt>
                                        </p:tgtEl>
                                      </p:cBhvr>
                                    </p:animEffect>
                                    <p:anim calcmode="lin" valueType="num">
                                      <p:cBhvr>
                                        <p:cTn id="60" dur="1000" fill="hold"/>
                                        <p:tgtEl>
                                          <p:spTgt spid="15">
                                            <p:txEl>
                                              <p:pRg st="9" end="9"/>
                                            </p:txEl>
                                          </p:spTgt>
                                        </p:tgtEl>
                                        <p:attrNameLst>
                                          <p:attrName>ppt_x</p:attrName>
                                        </p:attrNameLst>
                                      </p:cBhvr>
                                      <p:tavLst>
                                        <p:tav tm="0">
                                          <p:val>
                                            <p:strVal val="#ppt_x"/>
                                          </p:val>
                                        </p:tav>
                                        <p:tav tm="100000">
                                          <p:val>
                                            <p:strVal val="#ppt_x"/>
                                          </p:val>
                                        </p:tav>
                                      </p:tavLst>
                                    </p:anim>
                                    <p:anim calcmode="lin" valueType="num">
                                      <p:cBhvr>
                                        <p:cTn id="61" dur="1000" fill="hold"/>
                                        <p:tgtEl>
                                          <p:spTgt spid="15">
                                            <p:txEl>
                                              <p:pRg st="9" end="9"/>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15">
                                            <p:txEl>
                                              <p:pRg st="10" end="10"/>
                                            </p:txEl>
                                          </p:spTgt>
                                        </p:tgtEl>
                                        <p:attrNameLst>
                                          <p:attrName>style.visibility</p:attrName>
                                        </p:attrNameLst>
                                      </p:cBhvr>
                                      <p:to>
                                        <p:strVal val="visible"/>
                                      </p:to>
                                    </p:set>
                                    <p:animEffect transition="in" filter="fade">
                                      <p:cBhvr>
                                        <p:cTn id="64" dur="1000"/>
                                        <p:tgtEl>
                                          <p:spTgt spid="15">
                                            <p:txEl>
                                              <p:pRg st="10" end="10"/>
                                            </p:txEl>
                                          </p:spTgt>
                                        </p:tgtEl>
                                      </p:cBhvr>
                                    </p:animEffect>
                                    <p:anim calcmode="lin" valueType="num">
                                      <p:cBhvr>
                                        <p:cTn id="65" dur="1000" fill="hold"/>
                                        <p:tgtEl>
                                          <p:spTgt spid="15">
                                            <p:txEl>
                                              <p:pRg st="10" end="10"/>
                                            </p:txEl>
                                          </p:spTgt>
                                        </p:tgtEl>
                                        <p:attrNameLst>
                                          <p:attrName>ppt_x</p:attrName>
                                        </p:attrNameLst>
                                      </p:cBhvr>
                                      <p:tavLst>
                                        <p:tav tm="0">
                                          <p:val>
                                            <p:strVal val="#ppt_x"/>
                                          </p:val>
                                        </p:tav>
                                        <p:tav tm="100000">
                                          <p:val>
                                            <p:strVal val="#ppt_x"/>
                                          </p:val>
                                        </p:tav>
                                      </p:tavLst>
                                    </p:anim>
                                    <p:anim calcmode="lin" valueType="num">
                                      <p:cBhvr>
                                        <p:cTn id="66" dur="1000" fill="hold"/>
                                        <p:tgtEl>
                                          <p:spTgt spid="15">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81943" y="1308179"/>
            <a:ext cx="3299612"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Simplified Arabic" pitchFamily="18" charset="-78"/>
                <a:cs typeface="Simplified Arabic" pitchFamily="18" charset="-78"/>
              </a:rPr>
              <a:t>التقنيات والاتجاهات الحديثة في الإعلام الرقمي</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a:solidFill>
                  <a:schemeClr val="bg1"/>
                </a:solidFill>
                <a:latin typeface="Tajawal Medium" panose="00000600000000000000" pitchFamily="2" charset="-78"/>
                <a:cs typeface="Tajawal Medium" panose="00000600000000000000" pitchFamily="2" charset="-78"/>
              </a:rPr>
              <a:t>1</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p:cNvSpPr/>
          <p:nvPr/>
        </p:nvSpPr>
        <p:spPr>
          <a:xfrm>
            <a:off x="4799703" y="2534139"/>
            <a:ext cx="6847300" cy="4662815"/>
          </a:xfrm>
          <a:prstGeom prst="rect">
            <a:avLst/>
          </a:prstGeom>
        </p:spPr>
        <p:txBody>
          <a:bodyPr wrap="square">
            <a:spAutoFit/>
          </a:bodyPr>
          <a:lstStyle/>
          <a:p>
            <a:pPr marL="342900" indent="-342900" algn="just" rtl="1">
              <a:lnSpc>
                <a:spcPct val="150000"/>
              </a:lnSpc>
              <a:buFont typeface="Wingdings" pitchFamily="2" charset="2"/>
              <a:buChar char="Ø"/>
            </a:pPr>
            <a:r>
              <a:rPr lang="ar-EG" b="1" spc="30" dirty="0">
                <a:latin typeface="Simplified Arabic" pitchFamily="18" charset="-78"/>
                <a:cs typeface="+mj-cs"/>
              </a:rPr>
              <a:t>الفيديو القصير (</a:t>
            </a:r>
            <a:r>
              <a:rPr lang="ar-SA" b="1" spc="30" dirty="0">
                <a:latin typeface="Simplified Arabic" pitchFamily="18" charset="-78"/>
                <a:cs typeface="+mj-cs"/>
              </a:rPr>
              <a:t>ثورة الريلز</a:t>
            </a:r>
            <a:r>
              <a:rPr lang="ar-EG" b="1" spc="30" dirty="0">
                <a:latin typeface="Simplified Arabic" pitchFamily="18" charset="-78"/>
                <a:cs typeface="+mj-cs"/>
              </a:rPr>
              <a:t>)</a:t>
            </a:r>
            <a:r>
              <a:rPr lang="ar-SA" b="1" spc="30" dirty="0">
                <a:latin typeface="Simplified Arabic" pitchFamily="18" charset="-78"/>
                <a:cs typeface="+mj-cs"/>
              </a:rPr>
              <a:t> </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تغيّر سلوك المستخدمين نحو محتوى سريع ومختصر</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يُستخدم بشكل واسع في الترويج، التوعية، والردود الفورية على الأحداث</a:t>
            </a:r>
            <a:r>
              <a:rPr lang="en-US" altLang="en-US" dirty="0">
                <a:latin typeface="Arial" panose="020B0604020202020204" pitchFamily="34" charset="0"/>
                <a:cs typeface="+mj-cs"/>
              </a:rPr>
              <a:t>.</a:t>
            </a:r>
          </a:p>
          <a:p>
            <a:pPr marL="285750" indent="-285750" algn="r" rtl="1">
              <a:lnSpc>
                <a:spcPct val="150000"/>
              </a:lnSpc>
              <a:buFont typeface="Wingdings" panose="05000000000000000000" pitchFamily="2" charset="2"/>
              <a:buChar char="Ø"/>
            </a:pPr>
            <a:r>
              <a:rPr lang="ar-SA" b="1" dirty="0">
                <a:cs typeface="+mj-cs"/>
              </a:rPr>
              <a:t>تحليلات البيانات وقياس التفاعلية</a:t>
            </a:r>
          </a:p>
          <a:p>
            <a:pPr algn="r" rtl="1">
              <a:lnSpc>
                <a:spcPct val="150000"/>
              </a:lnSpc>
              <a:buFont typeface="Arial" panose="020B0604020202020204" pitchFamily="34" charset="0"/>
              <a:buChar char="•"/>
            </a:pPr>
            <a:r>
              <a:rPr lang="ar-SA" dirty="0">
                <a:cs typeface="+mj-cs"/>
              </a:rPr>
              <a:t>أدوات مثل </a:t>
            </a:r>
            <a:r>
              <a:rPr lang="en-US" dirty="0">
                <a:cs typeface="+mj-cs"/>
              </a:rPr>
              <a:t>Google Analytics </a:t>
            </a:r>
            <a:r>
              <a:rPr lang="ar-SA" dirty="0">
                <a:cs typeface="+mj-cs"/>
              </a:rPr>
              <a:t> و </a:t>
            </a:r>
            <a:r>
              <a:rPr lang="en-US" dirty="0">
                <a:cs typeface="+mj-cs"/>
              </a:rPr>
              <a:t>Meta Insights </a:t>
            </a:r>
            <a:r>
              <a:rPr lang="ar-SA" dirty="0">
                <a:cs typeface="+mj-cs"/>
              </a:rPr>
              <a:t>تسمح بقياس:</a:t>
            </a:r>
          </a:p>
          <a:p>
            <a:pPr marL="742950" lvl="1" indent="-285750" algn="r" rtl="1">
              <a:lnSpc>
                <a:spcPct val="150000"/>
              </a:lnSpc>
              <a:buFont typeface="Arial" panose="020B0604020202020204" pitchFamily="34" charset="0"/>
              <a:buChar char="•"/>
            </a:pPr>
            <a:r>
              <a:rPr lang="ar-SA" dirty="0">
                <a:cs typeface="+mj-cs"/>
              </a:rPr>
              <a:t>من يشاهد؟</a:t>
            </a:r>
          </a:p>
          <a:p>
            <a:pPr marL="742950" lvl="1" indent="-285750" algn="r" rtl="1">
              <a:lnSpc>
                <a:spcPct val="150000"/>
              </a:lnSpc>
              <a:buFont typeface="Arial" panose="020B0604020202020204" pitchFamily="34" charset="0"/>
              <a:buChar char="•"/>
            </a:pPr>
            <a:r>
              <a:rPr lang="ar-SA" dirty="0">
                <a:cs typeface="+mj-cs"/>
              </a:rPr>
              <a:t>كيف يتفاعل؟</a:t>
            </a:r>
          </a:p>
          <a:p>
            <a:pPr marL="742950" lvl="1" indent="-285750" algn="r" rtl="1">
              <a:lnSpc>
                <a:spcPct val="150000"/>
              </a:lnSpc>
              <a:buFont typeface="Arial" panose="020B0604020202020204" pitchFamily="34" charset="0"/>
              <a:buChar char="•"/>
            </a:pPr>
            <a:r>
              <a:rPr lang="ar-SA" dirty="0">
                <a:cs typeface="+mj-cs"/>
              </a:rPr>
              <a:t>متى وأين؟</a:t>
            </a:r>
          </a:p>
          <a:p>
            <a:pPr algn="r" rtl="1">
              <a:lnSpc>
                <a:spcPct val="150000"/>
              </a:lnSpc>
              <a:buFont typeface="Arial" panose="020B0604020202020204" pitchFamily="34" charset="0"/>
              <a:buChar char="•"/>
            </a:pPr>
            <a:r>
              <a:rPr lang="ar-SA" dirty="0">
                <a:cs typeface="+mj-cs"/>
              </a:rPr>
              <a:t>تسمح بتعديل الاستراتيجيات الإعلامية لحظة بلحظة.</a:t>
            </a:r>
          </a:p>
          <a:p>
            <a:pPr algn="just" rtl="1">
              <a:lnSpc>
                <a:spcPct val="150000"/>
              </a:lnSpc>
            </a:pPr>
            <a:endParaRPr lang="ar-SA" spc="30" dirty="0">
              <a:latin typeface="Simplified Arabic" pitchFamily="18" charset="-78"/>
              <a:cs typeface="+mj-cs"/>
            </a:endParaRPr>
          </a:p>
          <a:p>
            <a:pPr marL="285750" indent="-285750" algn="just" rtl="1">
              <a:lnSpc>
                <a:spcPct val="150000"/>
              </a:lnSpc>
              <a:buFont typeface="Arial" panose="020B0604020202020204" pitchFamily="34" charset="0"/>
              <a:buChar char="•"/>
            </a:pPr>
            <a:endParaRPr lang="ar-EG" spc="30" dirty="0">
              <a:latin typeface="Simplified Arabic" pitchFamily="18" charset="-78"/>
              <a:cs typeface="+mj-cs"/>
            </a:endParaRPr>
          </a:p>
        </p:txBody>
      </p:sp>
    </p:spTree>
    <p:extLst>
      <p:ext uri="{BB962C8B-B14F-4D97-AF65-F5344CB8AC3E}">
        <p14:creationId xmlns:p14="http://schemas.microsoft.com/office/powerpoint/2010/main" val="1197579779"/>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0D5EE-CE1C-D9BD-EBA8-F5F45769D989}"/>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E3251BEC-D478-DAC6-ED0B-DE550179353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6F47C36-2285-3F20-0A8B-772018040CB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1283"/>
            <a:ext cx="3386537" cy="1904927"/>
          </a:xfrm>
          <a:prstGeom prst="rect">
            <a:avLst/>
          </a:prstGeom>
        </p:spPr>
      </p:pic>
      <p:sp>
        <p:nvSpPr>
          <p:cNvPr id="2" name="Right Triangle 1">
            <a:extLst>
              <a:ext uri="{FF2B5EF4-FFF2-40B4-BE49-F238E27FC236}">
                <a16:creationId xmlns:a16="http://schemas.microsoft.com/office/drawing/2014/main" id="{62F19AB1-8520-95B0-CA03-4BCFE450AD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A12380E-1284-5BF2-4C81-D55BC61994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19EFC6E-5E90-BCA6-01E7-4A1D32A18BAC}"/>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التقنيات والاتجاهات الحديثة في الإعلام الرقمي</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D72C68CF-B443-DCCC-11A5-23E0040E67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FE5BA171-F5BD-5CD5-C355-7B27294CB510}"/>
              </a:ext>
            </a:extLst>
          </p:cNvPr>
          <p:cNvSpPr txBox="1"/>
          <p:nvPr/>
        </p:nvSpPr>
        <p:spPr>
          <a:xfrm>
            <a:off x="3598250" y="2349028"/>
            <a:ext cx="8417320" cy="45935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cs typeface="+mj-cs"/>
              </a:rPr>
              <a:t>فهم الجمهور وتخصيص الرسائل الإعلامية</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يُستخدم الذكاء الاصطناعي وتحليلات البيانات لفهم الاهتمامات والعادات</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تخصيص المحتوى لكل جمهور على حسب احتياجاته</a:t>
            </a:r>
            <a:r>
              <a:rPr lang="en-US" altLang="en-US" sz="2000" dirty="0">
                <a:latin typeface="Arial" panose="020B0604020202020204" pitchFamily="34" charset="0"/>
                <a:cs typeface="+mj-cs"/>
              </a:rPr>
              <a:t> (Personalization).</a:t>
            </a:r>
            <a:endParaRPr kumimoji="0" lang="ar-SA" sz="1900"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1" i="0" u="none" strike="noStrike" kern="1200" cap="none" spc="30" normalizeH="0" baseline="0" noProof="0" dirty="0">
                <a:ln>
                  <a:noFill/>
                </a:ln>
                <a:solidFill>
                  <a:prstClr val="black"/>
                </a:solidFill>
                <a:effectLst/>
                <a:uLnTx/>
                <a:uFillTx/>
                <a:latin typeface="Simplified Arabic" pitchFamily="18" charset="-78"/>
                <a:cs typeface="+mj-cs"/>
              </a:rPr>
              <a:t>المنصات التفاعلية	</a:t>
            </a:r>
            <a:r>
              <a:rPr kumimoji="0" lang="ar-SA" sz="1900" b="1" i="0" u="none" strike="noStrike" kern="1200" cap="none" spc="30" normalizeH="0" baseline="0" noProof="0" dirty="0">
                <a:ln>
                  <a:noFill/>
                </a:ln>
                <a:solidFill>
                  <a:prstClr val="black"/>
                </a:solidFill>
                <a:effectLst/>
                <a:uLnTx/>
                <a:uFillTx/>
                <a:latin typeface="Simplified Arabic" pitchFamily="18" charset="-78"/>
                <a:cs typeface="+mj-cs"/>
              </a:rPr>
              <a:t>و</a:t>
            </a:r>
            <a:r>
              <a:rPr kumimoji="0" lang="ar-EG" sz="1900" b="1" i="0" u="none" strike="noStrike" kern="1200" cap="none" spc="30" normalizeH="0" baseline="0" noProof="0" dirty="0">
                <a:ln>
                  <a:noFill/>
                </a:ln>
                <a:solidFill>
                  <a:prstClr val="black"/>
                </a:solidFill>
                <a:effectLst/>
                <a:uLnTx/>
                <a:uFillTx/>
                <a:latin typeface="Simplified Arabic" pitchFamily="18" charset="-78"/>
                <a:cs typeface="+mj-cs"/>
              </a:rPr>
              <a:t>الشبكات الاجتماعية البديلة</a:t>
            </a:r>
            <a:endParaRPr kumimoji="0" lang="ar-SA" sz="1900" b="1" i="0" u="none" strike="noStrike" kern="1200" cap="none" spc="30" normalizeH="0" baseline="0" noProof="0" dirty="0">
              <a:ln>
                <a:noFill/>
              </a:ln>
              <a:solidFill>
                <a:prstClr val="black"/>
              </a:solidFill>
              <a:effectLst/>
              <a:uLnTx/>
              <a:uFillTx/>
              <a:latin typeface="Simplified Arabic" pitchFamily="18" charset="-78"/>
              <a:cs typeface="+mj-cs"/>
            </a:endParaRP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تقدم بيئة تفاعلية أكثر خصوصية أو تخصصاً</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تُعيد تشكيل مشهد التواصل بعد تراجع منصات تقليدية كفيسبوك</a:t>
            </a:r>
          </a:p>
          <a:p>
            <a:pPr marL="342900" lvl="0" indent="-342900" algn="just" rtl="1">
              <a:lnSpc>
                <a:spcPct val="150000"/>
              </a:lnSpc>
              <a:buFont typeface="Wingdings" pitchFamily="2" charset="2"/>
              <a:buChar char="Ø"/>
              <a:defRPr/>
            </a:pPr>
            <a:r>
              <a:rPr lang="ar-EG" sz="2000" spc="30" dirty="0">
                <a:solidFill>
                  <a:prstClr val="black"/>
                </a:solidFill>
                <a:latin typeface="Simplified Arabic" pitchFamily="18" charset="-78"/>
                <a:cs typeface="Times New Roman" panose="02020603050405020304" pitchFamily="18" charset="0"/>
              </a:rPr>
              <a:t>تحرير المحتوى </a:t>
            </a:r>
            <a:r>
              <a:rPr lang="ar-SA" sz="2000" spc="30" dirty="0">
                <a:solidFill>
                  <a:prstClr val="black"/>
                </a:solidFill>
                <a:latin typeface="Simplified Arabic" pitchFamily="18" charset="-78"/>
                <a:cs typeface="Times New Roman" panose="02020603050405020304" pitchFamily="18" charset="0"/>
              </a:rPr>
              <a:t>بسهولة وإنتاجه باحترافية أعلى</a:t>
            </a:r>
          </a:p>
          <a:p>
            <a:pPr marR="0" lvl="0" algn="just" defTabSz="914400" rtl="1" eaLnBrk="1" fontAlgn="auto" latinLnBrk="0" hangingPunct="1">
              <a:lnSpc>
                <a:spcPct val="150000"/>
              </a:lnSpc>
              <a:spcBef>
                <a:spcPts val="0"/>
              </a:spcBef>
              <a:spcAft>
                <a:spcPts val="0"/>
              </a:spcAft>
              <a:buClrTx/>
              <a:buSzTx/>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4" name="TextBox 13">
            <a:extLst>
              <a:ext uri="{FF2B5EF4-FFF2-40B4-BE49-F238E27FC236}">
                <a16:creationId xmlns:a16="http://schemas.microsoft.com/office/drawing/2014/main" id="{E41695BC-A6CB-73D2-30FD-C7D5F61F88C3}"/>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6B342593-D6D4-F499-4E1A-1022D08E7885}"/>
              </a:ext>
            </a:extLst>
          </p:cNvPr>
          <p:cNvSpPr txBox="1"/>
          <p:nvPr/>
        </p:nvSpPr>
        <p:spPr>
          <a:xfrm>
            <a:off x="3508037" y="1585683"/>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a:t>
            </a:r>
            <a:endParaRPr kumimoji="0" lang="en-US" sz="1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032CA7C1-1439-037E-D050-8D54375513A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5758463"/>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8D22F-4C7E-AB76-5872-15A098B16745}"/>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554D015F-1A93-CB22-B619-649FD22584D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A30D544D-8BEC-5984-D6F8-056E9F8702F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982" y="1335074"/>
            <a:ext cx="3386537" cy="1904927"/>
          </a:xfrm>
          <a:prstGeom prst="rect">
            <a:avLst/>
          </a:prstGeom>
        </p:spPr>
      </p:pic>
      <p:sp>
        <p:nvSpPr>
          <p:cNvPr id="2" name="Right Triangle 1">
            <a:extLst>
              <a:ext uri="{FF2B5EF4-FFF2-40B4-BE49-F238E27FC236}">
                <a16:creationId xmlns:a16="http://schemas.microsoft.com/office/drawing/2014/main" id="{59FCE02A-0155-5286-06E1-5A81AFAF83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0622B2F-EDA4-F04F-FC4A-412912A7BB2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482EE6D-0503-1451-4CC1-34E142B4244E}"/>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التقنيات والاتجاهات الحديثة في الإعلام الرقمي</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6F4A46C6-8956-34CD-5186-0DEE6B5A00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855F0579-1F1C-CBFC-94EE-ACA5C73EBADD}"/>
              </a:ext>
            </a:extLst>
          </p:cNvPr>
          <p:cNvSpPr txBox="1"/>
          <p:nvPr/>
        </p:nvSpPr>
        <p:spPr>
          <a:xfrm>
            <a:off x="3670820" y="2367815"/>
            <a:ext cx="8417320" cy="7063472"/>
          </a:xfrm>
          <a:prstGeom prst="rect">
            <a:avLst/>
          </a:prstGeom>
          <a:noFill/>
        </p:spPr>
        <p:txBody>
          <a:bodyPr wrap="square" rtlCol="0">
            <a:spAutoFit/>
          </a:bodyPr>
          <a:lstStyle/>
          <a:p>
            <a:pPr algn="just" rtl="1">
              <a:lnSpc>
                <a:spcPct val="150000"/>
              </a:lnSpc>
              <a:defRPr/>
            </a:pPr>
            <a:r>
              <a:rPr lang="ar-EG" sz="1900" b="1" spc="30" dirty="0">
                <a:solidFill>
                  <a:srgbClr val="C00000"/>
                </a:solidFill>
                <a:latin typeface="Simplified Arabic" pitchFamily="18" charset="-78"/>
              </a:rPr>
              <a:t>المنصات التفاعلية</a:t>
            </a:r>
            <a:r>
              <a:rPr lang="ar-SA" sz="1900" b="1" spc="30" dirty="0">
                <a:solidFill>
                  <a:srgbClr val="C00000"/>
                </a:solidFill>
                <a:latin typeface="Simplified Arabic" pitchFamily="18" charset="-78"/>
              </a:rPr>
              <a:t> و</a:t>
            </a:r>
            <a:r>
              <a:rPr lang="ar-EG" sz="1900" b="1" spc="30" dirty="0">
                <a:solidFill>
                  <a:srgbClr val="C00000"/>
                </a:solidFill>
                <a:latin typeface="Simplified Arabic" pitchFamily="18" charset="-78"/>
              </a:rPr>
              <a:t>الشبكات الاجتماعية البديلة</a:t>
            </a:r>
            <a:endParaRPr kumimoji="0" lang="ar-SA" sz="1900" b="0" i="0" u="none" strike="noStrike" kern="1200" cap="none" spc="30" normalizeH="0" baseline="0" noProof="0" dirty="0">
              <a:ln>
                <a:noFill/>
              </a:ln>
              <a:solidFill>
                <a:srgbClr val="C00000"/>
              </a:solidFill>
              <a:effectLst/>
              <a:uLnTx/>
              <a:uFillTx/>
              <a:latin typeface="Simplified Arabic" pitchFamily="18" charset="-78"/>
              <a:cs typeface="Times New Roman" panose="02020603050405020304" pitchFamily="18" charset="0"/>
            </a:endParaRPr>
          </a:p>
          <a:p>
            <a:pPr marL="342900" lvl="0" indent="-342900" algn="just" rtl="1">
              <a:lnSpc>
                <a:spcPct val="150000"/>
              </a:lnSpc>
              <a:buFont typeface="Wingdings" pitchFamily="2" charset="2"/>
              <a:buChar char="Ø"/>
              <a:defRPr/>
            </a:pPr>
            <a:r>
              <a:rPr lang="ar-SA" spc="30" dirty="0">
                <a:solidFill>
                  <a:prstClr val="black"/>
                </a:solidFill>
                <a:latin typeface="Simplified Arabic" pitchFamily="18" charset="-78"/>
                <a:cs typeface="Times New Roman" panose="02020603050405020304" pitchFamily="18" charset="0"/>
              </a:rPr>
              <a:t>الذكاء الاصطناعي في صناعة وتوزيع المحتوى</a:t>
            </a:r>
          </a:p>
          <a:p>
            <a:pPr marL="342900" lvl="0" indent="-342900" algn="just" rtl="1">
              <a:lnSpc>
                <a:spcPct val="150000"/>
              </a:lnSpc>
              <a:buFont typeface="Wingdings" pitchFamily="2" charset="2"/>
              <a:buChar char="Ø"/>
              <a:defRPr/>
            </a:pPr>
            <a:r>
              <a:rPr lang="ar-SA" spc="30" dirty="0">
                <a:solidFill>
                  <a:prstClr val="black"/>
                </a:solidFill>
                <a:latin typeface="Simplified Arabic" pitchFamily="18" charset="-78"/>
                <a:cs typeface="Times New Roman" panose="02020603050405020304" pitchFamily="18" charset="0"/>
              </a:rPr>
              <a:t>ظهور أشكال جديدة من النشر الرقمي مثل الإنفو جرافيك والبودكاست</a:t>
            </a:r>
            <a:endParaRPr lang="ar-SA" sz="1900" spc="30" dirty="0">
              <a:solidFill>
                <a:prstClr val="black"/>
              </a:solidFill>
              <a:latin typeface="Simplified Arabic" pitchFamily="18" charset="-78"/>
              <a:cs typeface="Times New Roman" panose="02020603050405020304" pitchFamily="18" charset="0"/>
            </a:endParaRPr>
          </a:p>
          <a:p>
            <a:pPr marL="342900" lvl="0" indent="-342900" algn="just" rtl="1">
              <a:lnSpc>
                <a:spcPct val="150000"/>
              </a:lnSpc>
              <a:buFont typeface="Wingdings" pitchFamily="2" charset="2"/>
              <a:buChar char="Ø"/>
              <a:defRPr/>
            </a:pPr>
            <a:r>
              <a:rPr lang="ar-SA" sz="1900" spc="30" dirty="0">
                <a:solidFill>
                  <a:prstClr val="black"/>
                </a:solidFill>
                <a:latin typeface="Simplified Arabic" pitchFamily="18" charset="-78"/>
                <a:cs typeface="Times New Roman" panose="02020603050405020304" pitchFamily="18" charset="0"/>
              </a:rPr>
              <a:t>الإنترنت عالي السرعة تدعم انتشار الفيديو والبث المباشر</a:t>
            </a:r>
          </a:p>
          <a:p>
            <a:pPr marL="342900" lvl="0" indent="-342900" algn="just" rtl="1">
              <a:lnSpc>
                <a:spcPct val="150000"/>
              </a:lnSpc>
              <a:buFont typeface="Wingdings" pitchFamily="2" charset="2"/>
              <a:buChar char="Ø"/>
              <a:defRPr/>
            </a:pPr>
            <a:r>
              <a:rPr lang="ar-SA" sz="1900" spc="30" dirty="0">
                <a:solidFill>
                  <a:prstClr val="black"/>
                </a:solidFill>
                <a:latin typeface="Simplified Arabic" pitchFamily="18" charset="-78"/>
                <a:cs typeface="Times New Roman" panose="02020603050405020304" pitchFamily="18" charset="0"/>
              </a:rPr>
              <a:t>لامركزية الإنتاج الإعلامي، ومساحات جديدة للتواصل</a:t>
            </a:r>
          </a:p>
          <a:p>
            <a:pPr marL="342900" lvl="0" indent="-342900" algn="just" rtl="1">
              <a:lnSpc>
                <a:spcPct val="150000"/>
              </a:lnSpc>
              <a:buFont typeface="Wingdings" pitchFamily="2" charset="2"/>
              <a:buChar char="Ø"/>
              <a:defRPr/>
            </a:pPr>
            <a:r>
              <a:rPr lang="ar-SA" sz="1900" spc="30" dirty="0">
                <a:solidFill>
                  <a:prstClr val="black"/>
                </a:solidFill>
                <a:latin typeface="Simplified Arabic" pitchFamily="18" charset="-78"/>
                <a:cs typeface="Times New Roman" panose="02020603050405020304" pitchFamily="18" charset="0"/>
              </a:rPr>
              <a:t>الكاميرات الذكية والطائرات بدون طيار</a:t>
            </a:r>
          </a:p>
          <a:p>
            <a:pPr marL="342900" lvl="0" indent="-342900" algn="just" rtl="1">
              <a:lnSpc>
                <a:spcPct val="150000"/>
              </a:lnSpc>
              <a:buFont typeface="Wingdings" pitchFamily="2" charset="2"/>
              <a:buChar char="Ø"/>
              <a:defRPr/>
            </a:pPr>
            <a:r>
              <a:rPr lang="ar-SA" sz="1900" spc="30" dirty="0">
                <a:solidFill>
                  <a:prstClr val="black"/>
                </a:solidFill>
                <a:latin typeface="Simplified Arabic" pitchFamily="18" charset="-78"/>
              </a:rPr>
              <a:t>توظيف</a:t>
            </a:r>
            <a:r>
              <a:rPr lang="en-US" sz="1900" spc="30" dirty="0">
                <a:solidFill>
                  <a:prstClr val="black"/>
                </a:solidFill>
                <a:latin typeface="Simplified Arabic" pitchFamily="18" charset="-78"/>
              </a:rPr>
              <a:t>Animation </a:t>
            </a:r>
            <a:r>
              <a:rPr lang="ar-SA" sz="1900" spc="30" dirty="0">
                <a:solidFill>
                  <a:prstClr val="black"/>
                </a:solidFill>
                <a:latin typeface="Simplified Arabic" pitchFamily="18" charset="-78"/>
              </a:rPr>
              <a:t> في المحتوى الرقمي</a:t>
            </a:r>
          </a:p>
          <a:p>
            <a:pPr marL="342900" lvl="0" indent="-342900" algn="just" rtl="1">
              <a:lnSpc>
                <a:spcPct val="150000"/>
              </a:lnSpc>
              <a:buFont typeface="Wingdings" pitchFamily="2" charset="2"/>
              <a:buChar char="Ø"/>
              <a:defRPr/>
            </a:pPr>
            <a:r>
              <a:rPr lang="ar-SA" sz="1900" spc="30" dirty="0">
                <a:solidFill>
                  <a:prstClr val="black"/>
                </a:solidFill>
                <a:latin typeface="Simplified Arabic" pitchFamily="18" charset="-78"/>
              </a:rPr>
              <a:t>تغطية الأحداث الفورية، العمل الجماعي عبر الإنترنت، تقنيات الحفظ  السحابي</a:t>
            </a:r>
          </a:p>
          <a:p>
            <a:pPr marL="342900" lvl="0" indent="-342900" algn="just" rtl="1">
              <a:lnSpc>
                <a:spcPct val="150000"/>
              </a:lnSpc>
              <a:buFont typeface="Wingdings" pitchFamily="2" charset="2"/>
              <a:buChar char="Ø"/>
              <a:defRPr/>
            </a:pPr>
            <a:r>
              <a:rPr lang="ar-SA" sz="1900" spc="30" dirty="0">
                <a:solidFill>
                  <a:prstClr val="black"/>
                </a:solidFill>
                <a:latin typeface="Simplified Arabic" pitchFamily="18" charset="-78"/>
              </a:rPr>
              <a:t>فهم سلوك الجمهور عن طريق الخوارزميات</a:t>
            </a:r>
          </a:p>
          <a:p>
            <a:pPr marL="342900" lvl="0" indent="-342900" algn="just" rtl="1">
              <a:lnSpc>
                <a:spcPct val="150000"/>
              </a:lnSpc>
              <a:buFont typeface="Wingdings" pitchFamily="2" charset="2"/>
              <a:buChar char="Ø"/>
              <a:defRPr/>
            </a:pPr>
            <a:endParaRPr lang="ar-SA" sz="1900" spc="30" dirty="0">
              <a:solidFill>
                <a:prstClr val="black"/>
              </a:solidFill>
              <a:latin typeface="Simplified Arabic" pitchFamily="18" charset="-78"/>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79E90B98-A93A-F563-E77C-1C35466F1F67}"/>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AB4BB157-5D3F-73B6-0353-9323F1298DFE}"/>
              </a:ext>
            </a:extLst>
          </p:cNvPr>
          <p:cNvSpPr txBox="1"/>
          <p:nvPr/>
        </p:nvSpPr>
        <p:spPr>
          <a:xfrm>
            <a:off x="3508037" y="1585683"/>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a:t>
            </a:r>
            <a:endParaRPr kumimoji="0" lang="en-US" sz="1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258633AA-5B6A-6029-5448-A406423A561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28622733"/>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A5988-8EA8-88E5-7DC1-4886E73ABE73}"/>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28C6859E-A858-2A18-48FD-59486B5605D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3390B0C2-0822-8722-AE06-E4BC4A99C4AB}"/>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FC200DE-874F-6341-5506-C4575C93DA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F6FA2EF-05F1-1250-8EAB-282880387F7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D04069-9945-7496-DF60-D65A6C62AF97}"/>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التقنيات والاتجاهات الحديثة في الإعلام الرقمي</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9E4E0558-3B00-E843-8311-108EF5D7FC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2B9FA4-83FE-3637-6EE8-D8887D38BB07}"/>
              </a:ext>
            </a:extLst>
          </p:cNvPr>
          <p:cNvSpPr txBox="1"/>
          <p:nvPr/>
        </p:nvSpPr>
        <p:spPr>
          <a:xfrm>
            <a:off x="3670820" y="2323527"/>
            <a:ext cx="8417320" cy="5355312"/>
          </a:xfrm>
          <a:prstGeom prst="rect">
            <a:avLst/>
          </a:prstGeom>
          <a:noFill/>
        </p:spPr>
        <p:txBody>
          <a:bodyPr wrap="square" rtlCol="0">
            <a:spAutoFit/>
          </a:bodyPr>
          <a:lstStyle/>
          <a:p>
            <a:pPr algn="just" rtl="1">
              <a:lnSpc>
                <a:spcPct val="150000"/>
              </a:lnSpc>
              <a:defRPr/>
            </a:pPr>
            <a:r>
              <a:rPr lang="ar-EG" sz="1900" b="1" spc="30" dirty="0">
                <a:solidFill>
                  <a:srgbClr val="C00000"/>
                </a:solidFill>
                <a:latin typeface="Simplified Arabic" pitchFamily="18" charset="-78"/>
              </a:rPr>
              <a:t>المنصات التفاعلية</a:t>
            </a:r>
            <a:r>
              <a:rPr lang="ar-SA" sz="1900" b="1" spc="30" dirty="0">
                <a:solidFill>
                  <a:srgbClr val="C00000"/>
                </a:solidFill>
                <a:latin typeface="Simplified Arabic" pitchFamily="18" charset="-78"/>
              </a:rPr>
              <a:t> و</a:t>
            </a:r>
            <a:r>
              <a:rPr lang="ar-EG" sz="1900" b="1" spc="30" dirty="0">
                <a:solidFill>
                  <a:srgbClr val="C00000"/>
                </a:solidFill>
                <a:latin typeface="Simplified Arabic" pitchFamily="18" charset="-78"/>
              </a:rPr>
              <a:t>الشبكات الاجتماعية البديلة</a:t>
            </a:r>
            <a:endParaRPr lang="ar-SA" sz="1900" spc="30" dirty="0">
              <a:solidFill>
                <a:srgbClr val="C00000"/>
              </a:solidFill>
              <a:latin typeface="Simplified Arabic" pitchFamily="18" charset="-78"/>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تحليلات البيانات الضخمة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تقنيات الفيديو والصورة المتقدمة </a:t>
            </a:r>
            <a:r>
              <a:rPr kumimoji="0" lang="en-US"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4K/8K, CGI, 3D</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تطبيقات </a:t>
            </a:r>
            <a:r>
              <a:rPr kumimoji="0" lang="ar-SA" sz="1900" b="0" i="0" u="none" strike="noStrike" kern="1200" cap="none" spc="30" normalizeH="0" baseline="0" noProof="0" dirty="0" err="1">
                <a:ln>
                  <a:noFill/>
                </a:ln>
                <a:solidFill>
                  <a:prstClr val="black"/>
                </a:solidFill>
                <a:effectLst/>
                <a:uLnTx/>
                <a:uFillTx/>
                <a:latin typeface="Simplified Arabic" pitchFamily="18" charset="-78"/>
                <a:ea typeface="+mn-ea"/>
                <a:cs typeface="Times New Roman" panose="02020603050405020304" pitchFamily="18" charset="0"/>
              </a:rPr>
              <a:t>البودكاست</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والمحتوى الصوتي</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صحافة الموبايل</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SA" sz="1900" spc="30" dirty="0">
                <a:solidFill>
                  <a:prstClr val="black"/>
                </a:solidFill>
                <a:latin typeface="Simplified Arabic" pitchFamily="18" charset="-78"/>
                <a:cs typeface="Times New Roman" panose="02020603050405020304" pitchFamily="18" charset="0"/>
              </a:rPr>
              <a:t>سينما الموبايل</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3C9A6775-5A22-3217-F0CA-0DE379CB777E}"/>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CC817845-F87A-C84E-BB86-018C130930A5}"/>
              </a:ext>
            </a:extLst>
          </p:cNvPr>
          <p:cNvSpPr txBox="1"/>
          <p:nvPr/>
        </p:nvSpPr>
        <p:spPr>
          <a:xfrm>
            <a:off x="3508037" y="1585683"/>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a:t>
            </a:r>
            <a:endParaRPr kumimoji="0" lang="en-US" sz="1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324892E7-BBD3-7065-1077-9E070CE95C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4">
            <a:extLst>
              <a:ext uri="{FF2B5EF4-FFF2-40B4-BE49-F238E27FC236}">
                <a16:creationId xmlns:a16="http://schemas.microsoft.com/office/drawing/2014/main" id="{E6F47C36-2285-3F20-0A8B-772018040CBA}"/>
              </a:ext>
            </a:extLst>
          </p:cNvPr>
          <p:cNvPicPr>
            <a:picLocks noChangeAspect="1"/>
          </p:cNvPicPr>
          <p:nvPr/>
        </p:nvPicPr>
        <p:blipFill>
          <a:blip r:embed="rId5">
            <a:extLst>
              <a:ext uri="{28A0092B-C50C-407E-A947-70E740481C1C}">
                <a14:useLocalDpi xmlns:a14="http://schemas.microsoft.com/office/drawing/2010/main" val="0"/>
              </a:ext>
            </a:extLst>
          </a:blip>
          <a:srcRect l="7024" r="7024"/>
          <a:stretch/>
        </p:blipFill>
        <p:spPr>
          <a:xfrm>
            <a:off x="-55486" y="1335074"/>
            <a:ext cx="3447145" cy="2187567"/>
          </a:xfrm>
          <a:prstGeom prst="rect">
            <a:avLst/>
          </a:prstGeom>
        </p:spPr>
      </p:pic>
    </p:spTree>
    <p:extLst>
      <p:ext uri="{BB962C8B-B14F-4D97-AF65-F5344CB8AC3E}">
        <p14:creationId xmlns:p14="http://schemas.microsoft.com/office/powerpoint/2010/main" val="1781832544"/>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1EF03-7733-DEA9-1B99-27B836437BB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397724F4-C0E7-B7EB-2D20-ED98890E6F0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270161" y="1622658"/>
            <a:ext cx="7586636" cy="3612684"/>
          </a:xfrm>
        </p:spPr>
      </p:pic>
      <p:sp>
        <p:nvSpPr>
          <p:cNvPr id="6" name="Rectangle 5">
            <a:extLst>
              <a:ext uri="{FF2B5EF4-FFF2-40B4-BE49-F238E27FC236}">
                <a16:creationId xmlns:a16="http://schemas.microsoft.com/office/drawing/2014/main" id="{7CE97791-8255-96DC-D58E-91959DD261F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2C7B3F9-5BD0-4C7D-3BCE-836A817B61EA}"/>
              </a:ext>
            </a:extLst>
          </p:cNvPr>
          <p:cNvSpPr txBox="1"/>
          <p:nvPr/>
        </p:nvSpPr>
        <p:spPr>
          <a:xfrm>
            <a:off x="7846003" y="1708321"/>
            <a:ext cx="1813318" cy="461665"/>
          </a:xfrm>
          <a:prstGeom prst="rect">
            <a:avLst/>
          </a:prstGeom>
          <a:noFill/>
        </p:spPr>
        <p:txBody>
          <a:bodyPr wrap="non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imes New Roman" panose="02020603050405020304" pitchFamily="18" charset="0"/>
              </a:rPr>
              <a:t>خاتمة المحاضرة</a:t>
            </a:r>
          </a:p>
        </p:txBody>
      </p:sp>
      <p:pic>
        <p:nvPicPr>
          <p:cNvPr id="9" name="Graphic 21">
            <a:extLst>
              <a:ext uri="{FF2B5EF4-FFF2-40B4-BE49-F238E27FC236}">
                <a16:creationId xmlns:a16="http://schemas.microsoft.com/office/drawing/2014/main" id="{FCE358F8-1FA8-A99F-F765-BAE018C1DD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123679183"/>
      </p:ext>
    </p:extLst>
  </p:cSld>
  <p:clrMapOvr>
    <a:masterClrMapping/>
  </p:clrMapOvr>
  <mc:AlternateContent xmlns:mc="http://schemas.openxmlformats.org/markup-compatibility/2006" xmlns:p14="http://schemas.microsoft.com/office/powerpoint/2010/main">
    <mc:Choice Requires="p14">
      <p:transition p14:dur="0" advTm="3770"/>
    </mc:Choice>
    <mc:Fallback xmlns="">
      <p:transition advTm="37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1B5B-20B8-ECAD-AA45-C9D212ED756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EB968BE-6659-6D4B-BFBC-55C6446128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EEA78F8-E229-D912-AAD7-01ED84FCCFB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35074"/>
            <a:ext cx="3386537" cy="1872687"/>
          </a:xfrm>
          <a:prstGeom prst="rect">
            <a:avLst/>
          </a:prstGeom>
        </p:spPr>
      </p:pic>
      <p:sp>
        <p:nvSpPr>
          <p:cNvPr id="2" name="Right Triangle 1">
            <a:extLst>
              <a:ext uri="{FF2B5EF4-FFF2-40B4-BE49-F238E27FC236}">
                <a16:creationId xmlns:a16="http://schemas.microsoft.com/office/drawing/2014/main" id="{0ADC4DFD-19C2-AE86-810F-1855B2D6E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F1B354-4E7C-22F2-7D4A-AEAAEC2DB0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904BE8-13A0-66C6-DC86-48D6CF290819}"/>
              </a:ext>
            </a:extLst>
          </p:cNvPr>
          <p:cNvSpPr txBox="1"/>
          <p:nvPr/>
        </p:nvSpPr>
        <p:spPr>
          <a:xfrm>
            <a:off x="4689259" y="1412953"/>
            <a:ext cx="4577404"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خاتمة المحاضرة</a:t>
            </a:r>
          </a:p>
        </p:txBody>
      </p:sp>
      <p:sp>
        <p:nvSpPr>
          <p:cNvPr id="28" name="Rectangle 27">
            <a:extLst>
              <a:ext uri="{FF2B5EF4-FFF2-40B4-BE49-F238E27FC236}">
                <a16:creationId xmlns:a16="http://schemas.microsoft.com/office/drawing/2014/main" id="{C04B4C2B-1C2D-678B-F52A-2F81E3FFC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5D2947-0F7C-938F-EBE4-336F1A27A220}"/>
              </a:ext>
            </a:extLst>
          </p:cNvPr>
          <p:cNvSpPr txBox="1"/>
          <p:nvPr/>
        </p:nvSpPr>
        <p:spPr>
          <a:xfrm>
            <a:off x="3569538" y="2700800"/>
            <a:ext cx="8417320" cy="3347070"/>
          </a:xfrm>
          <a:prstGeom prst="rect">
            <a:avLst/>
          </a:prstGeom>
          <a:noFill/>
        </p:spPr>
        <p:txBody>
          <a:bodyPr wrap="square" rtlCol="0">
            <a:spAutoFit/>
          </a:bodyPr>
          <a:lstStyle/>
          <a:p>
            <a:pPr algn="r" rtl="1">
              <a:lnSpc>
                <a:spcPct val="150000"/>
              </a:lnSpc>
            </a:pPr>
            <a:r>
              <a:rPr lang="ar-SA" sz="2400" dirty="0">
                <a:cs typeface="+mj-cs"/>
              </a:rPr>
              <a:t>تعد دراسة الحالة أداة قوية في تحليل وتحقيق الفهم العميق للظواهر الإعلامية الرقمية، خاصة في ظل تطور بيئة الإعلام وتغير طبيعة الجمهور. من خلال هذا المنهج، يمكن للباحثين الكشف عن أنماط الاستخدام، التفاعل، والتأثير في السياق الرقمي المتغير. إن الفهم الدقيق لهذه العناصر يُعد أساسياً لتطوير محتوى إعلامي يتماشى مع متطلبات العصر الرقمي.</a:t>
            </a:r>
          </a:p>
          <a:p>
            <a:pPr lvl="0" algn="just" rtl="1">
              <a:lnSpc>
                <a:spcPct val="150000"/>
              </a:lnSpc>
              <a:defRPr/>
            </a:pPr>
            <a:endParaRPr lang="ar-SA" sz="2100" spc="30" dirty="0">
              <a:latin typeface="Simplified Arabic" pitchFamily="18" charset="-78"/>
              <a:cs typeface="+mj-cs"/>
            </a:endParaRPr>
          </a:p>
        </p:txBody>
      </p:sp>
      <p:sp>
        <p:nvSpPr>
          <p:cNvPr id="18" name="TextBox 17">
            <a:extLst>
              <a:ext uri="{FF2B5EF4-FFF2-40B4-BE49-F238E27FC236}">
                <a16:creationId xmlns:a16="http://schemas.microsoft.com/office/drawing/2014/main" id="{1016444D-66D9-2617-A315-266E4EC4AEA7}"/>
              </a:ext>
            </a:extLst>
          </p:cNvPr>
          <p:cNvSpPr txBox="1"/>
          <p:nvPr/>
        </p:nvSpPr>
        <p:spPr>
          <a:xfrm>
            <a:off x="3454900" y="1445360"/>
            <a:ext cx="1053874" cy="707886"/>
          </a:xfrm>
          <a:prstGeom prst="rect">
            <a:avLst/>
          </a:prstGeom>
          <a:noFill/>
        </p:spPr>
        <p:txBody>
          <a:bodyPr wrap="square" rtlCol="0">
            <a:spAutoFit/>
          </a:bodyPr>
          <a:lstStyle/>
          <a:p>
            <a:pPr lvl="0" algn="ctr">
              <a:defRPr/>
            </a:pPr>
            <a:r>
              <a:rPr lang="en-US" sz="2000" dirty="0">
                <a:solidFill>
                  <a:prstClr val="white"/>
                </a:solidFill>
                <a:latin typeface="Times New Roman" pitchFamily="18" charset="0"/>
                <a:cs typeface="Times New Roman" pitchFamily="18" charset="0"/>
              </a:rPr>
              <a:t>Lecture</a:t>
            </a:r>
            <a:endParaRPr lang="ar-SA" sz="2000" dirty="0">
              <a:solidFill>
                <a:prstClr val="white"/>
              </a:solidFill>
              <a:latin typeface="Times New Roman" pitchFamily="18" charset="0"/>
              <a:cs typeface="Times New Roman" pitchFamily="18" charset="0"/>
            </a:endParaRPr>
          </a:p>
          <a:p>
            <a:pPr lvl="0" algn="ctr">
              <a:defRPr/>
            </a:pPr>
            <a:r>
              <a:rPr lang="ar-SA" sz="2000" dirty="0">
                <a:solidFill>
                  <a:prstClr val="white"/>
                </a:solidFill>
                <a:latin typeface="Times New Roman" pitchFamily="18" charset="0"/>
                <a:cs typeface="Times New Roman" pitchFamily="18" charset="0"/>
              </a:rPr>
              <a:t>1</a:t>
            </a:r>
            <a:r>
              <a:rPr lang="en-US" sz="2000" dirty="0">
                <a:solidFill>
                  <a:prstClr val="white"/>
                </a:solidFill>
                <a:latin typeface="Times New Roman" pitchFamily="18" charset="0"/>
                <a:cs typeface="Times New Roman" pitchFamily="18" charset="0"/>
              </a:rPr>
              <a:t> </a:t>
            </a:r>
          </a:p>
        </p:txBody>
      </p:sp>
      <p:pic>
        <p:nvPicPr>
          <p:cNvPr id="14" name="Graphic 21">
            <a:extLst>
              <a:ext uri="{FF2B5EF4-FFF2-40B4-BE49-F238E27FC236}">
                <a16:creationId xmlns:a16="http://schemas.microsoft.com/office/drawing/2014/main" id="{BEBA8F4C-9BF5-7EB9-8348-4718D59F8A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53126120"/>
      </p:ext>
    </p:extLst>
  </p:cSld>
  <p:clrMapOvr>
    <a:masterClrMapping/>
  </p:clrMapOvr>
  <mc:AlternateContent xmlns:mc="http://schemas.openxmlformats.org/markup-compatibility/2006" xmlns:p14="http://schemas.microsoft.com/office/powerpoint/2010/main">
    <mc:Choice Requires="p14">
      <p:transition p14:dur="0" advTm="52328"/>
    </mc:Choice>
    <mc:Fallback xmlns="">
      <p:transition advTm="523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1000"/>
                                        <p:tgtEl>
                                          <p:spTgt spid="15">
                                            <p:txEl>
                                              <p:pRg st="0" end="0"/>
                                            </p:txEl>
                                          </p:spTgt>
                                        </p:tgtEl>
                                      </p:cBhvr>
                                    </p:animEffect>
                                    <p:anim calcmode="lin" valueType="num">
                                      <p:cBhvr>
                                        <p:cTn id="8"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1B5B-20B8-ECAD-AA45-C9D212ED756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EB968BE-6659-6D4B-BFBC-55C6446128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EEA78F8-E229-D912-AAD7-01ED84FCCFB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4181" y="1335074"/>
            <a:ext cx="3386537" cy="1896460"/>
          </a:xfrm>
          <a:prstGeom prst="rect">
            <a:avLst/>
          </a:prstGeom>
        </p:spPr>
      </p:pic>
      <p:sp>
        <p:nvSpPr>
          <p:cNvPr id="2" name="Right Triangle 1">
            <a:extLst>
              <a:ext uri="{FF2B5EF4-FFF2-40B4-BE49-F238E27FC236}">
                <a16:creationId xmlns:a16="http://schemas.microsoft.com/office/drawing/2014/main" id="{0ADC4DFD-19C2-AE86-810F-1855B2D6E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F1B354-4E7C-22F2-7D4A-AEAAEC2DB0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904BE8-13A0-66C6-DC86-48D6CF290819}"/>
              </a:ext>
            </a:extLst>
          </p:cNvPr>
          <p:cNvSpPr txBox="1"/>
          <p:nvPr/>
        </p:nvSpPr>
        <p:spPr>
          <a:xfrm>
            <a:off x="4689259" y="1412953"/>
            <a:ext cx="4577404"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المحاضرة القادمة</a:t>
            </a:r>
            <a:r>
              <a:rPr kumimoji="0" lang="ar-SA" sz="2400" b="1" i="0" u="none" strike="noStrike" kern="1200" cap="none" spc="0" normalizeH="0" noProof="0" dirty="0">
                <a:ln>
                  <a:noFill/>
                </a:ln>
                <a:solidFill>
                  <a:srgbClr val="00B0F0"/>
                </a:solidFill>
                <a:effectLst/>
                <a:uLnTx/>
                <a:uFillTx/>
                <a:latin typeface="Simplified Arabic" pitchFamily="18" charset="-78"/>
                <a:ea typeface="+mn-ea"/>
                <a:cs typeface="Simplified Arabic" pitchFamily="18" charset="-78"/>
              </a:rPr>
              <a:t>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C04B4C2B-1C2D-678B-F52A-2F81E3FFC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5D2947-0F7C-938F-EBE4-336F1A27A220}"/>
              </a:ext>
            </a:extLst>
          </p:cNvPr>
          <p:cNvSpPr txBox="1"/>
          <p:nvPr/>
        </p:nvSpPr>
        <p:spPr>
          <a:xfrm>
            <a:off x="3569538" y="2700800"/>
            <a:ext cx="8417320" cy="1950149"/>
          </a:xfrm>
          <a:prstGeom prst="rect">
            <a:avLst/>
          </a:prstGeom>
          <a:noFill/>
        </p:spPr>
        <p:txBody>
          <a:bodyPr wrap="square" rtlCol="0">
            <a:spAutoFit/>
          </a:bodyPr>
          <a:lstStyle/>
          <a:p>
            <a:pPr algn="just" rtl="1">
              <a:lnSpc>
                <a:spcPct val="150000"/>
              </a:lnSpc>
              <a:defRPr/>
            </a:pPr>
            <a:r>
              <a:rPr lang="ar-SA" sz="2100" spc="30" dirty="0">
                <a:latin typeface="Simplified Arabic" pitchFamily="18" charset="-78"/>
              </a:rPr>
              <a:t>في المحاضرات القادمة سوف نفصل الحديث عن هذه الحالات وخصائصها التفاعلية المختلفة</a:t>
            </a:r>
            <a:r>
              <a:rPr lang="en-US" sz="2100" spc="30" dirty="0">
                <a:latin typeface="Simplified Arabic" pitchFamily="18" charset="-78"/>
              </a:rPr>
              <a:t> </a:t>
            </a:r>
            <a:r>
              <a:rPr lang="ar-SA" sz="2100" spc="30" dirty="0">
                <a:latin typeface="Simplified Arabic" pitchFamily="18" charset="-78"/>
              </a:rPr>
              <a:t>والتحديات التي تواجة التقنيات الحديثة و</a:t>
            </a:r>
            <a:r>
              <a:rPr lang="ar-SA" sz="2000" dirty="0">
                <a:latin typeface="Simplified Arabic" pitchFamily="18" charset="-78"/>
              </a:rPr>
              <a:t> الاتجاهات الحديثة في استخدام الفيديو والصوت في الإعلام الرقمي</a:t>
            </a:r>
            <a:endParaRPr lang="ar-SA" sz="2100" spc="30" dirty="0">
              <a:latin typeface="Simplified Arabic" pitchFamily="18" charset="-78"/>
            </a:endParaRPr>
          </a:p>
          <a:p>
            <a:pPr lvl="0" algn="just" rtl="1">
              <a:lnSpc>
                <a:spcPct val="150000"/>
              </a:lnSpc>
              <a:defRPr/>
            </a:pPr>
            <a:endParaRPr kumimoji="0" lang="ar-SA" sz="2100" i="0" u="none" strike="noStrike" kern="1200" cap="none" spc="30" normalizeH="0" baseline="0" noProof="0" dirty="0">
              <a:ln>
                <a:noFill/>
              </a:ln>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1016444D-66D9-2617-A315-266E4EC4AEA7}"/>
              </a:ext>
            </a:extLst>
          </p:cNvPr>
          <p:cNvSpPr txBox="1"/>
          <p:nvPr/>
        </p:nvSpPr>
        <p:spPr>
          <a:xfrm>
            <a:off x="3454900" y="1445360"/>
            <a:ext cx="1053874" cy="1015663"/>
          </a:xfrm>
          <a:prstGeom prst="rect">
            <a:avLst/>
          </a:prstGeom>
          <a:noFill/>
        </p:spPr>
        <p:txBody>
          <a:bodyPr wrap="square" rtlCol="0">
            <a:spAutoFit/>
          </a:bodyPr>
          <a:lstStyle/>
          <a:p>
            <a:pPr lvl="0" algn="ctr">
              <a:defRPr/>
            </a:pPr>
            <a:r>
              <a:rPr lang="en-US" sz="2000" dirty="0">
                <a:solidFill>
                  <a:prstClr val="white"/>
                </a:solidFill>
                <a:latin typeface="Times New Roman" pitchFamily="18" charset="0"/>
                <a:cs typeface="Times New Roman" pitchFamily="18" charset="0"/>
              </a:rPr>
              <a:t>Lecture</a:t>
            </a:r>
            <a:endParaRPr lang="ar-SA" sz="2000" dirty="0">
              <a:solidFill>
                <a:prstClr val="white"/>
              </a:solidFill>
              <a:latin typeface="Times New Roman" pitchFamily="18" charset="0"/>
              <a:cs typeface="Times New Roman" pitchFamily="18" charset="0"/>
            </a:endParaRPr>
          </a:p>
          <a:p>
            <a:pPr lvl="0" algn="ctr">
              <a:defRPr/>
            </a:pPr>
            <a:r>
              <a:rPr lang="ar-SA" sz="2000" dirty="0">
                <a:solidFill>
                  <a:prstClr val="white"/>
                </a:solidFill>
                <a:latin typeface="Times New Roman" pitchFamily="18" charset="0"/>
                <a:cs typeface="Times New Roman" pitchFamily="18" charset="0"/>
              </a:rPr>
              <a:t>1</a:t>
            </a:r>
            <a:r>
              <a:rPr lang="en-US" sz="2000" dirty="0">
                <a:solidFill>
                  <a:prstClr val="white"/>
                </a:solidFill>
                <a:latin typeface="Times New Roman" pitchFamily="18" charset="0"/>
                <a:cs typeface="Times New Roman" pitchFamily="18"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BEBA8F4C-9BF5-7EB9-8348-4718D59F8A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36064539"/>
      </p:ext>
    </p:extLst>
  </p:cSld>
  <p:clrMapOvr>
    <a:masterClrMapping/>
  </p:clrMapOvr>
  <mc:AlternateContent xmlns:mc="http://schemas.openxmlformats.org/markup-compatibility/2006" xmlns:p14="http://schemas.microsoft.com/office/powerpoint/2010/main">
    <mc:Choice Requires="p14">
      <p:transition p14:dur="0" advTm="52328"/>
    </mc:Choice>
    <mc:Fallback xmlns="">
      <p:transition advTm="5232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8"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a:extLst>
              <a:ext uri="{FF2B5EF4-FFF2-40B4-BE49-F238E27FC236}">
                <a16:creationId xmlns:a16="http://schemas.microsoft.com/office/drawing/2014/main" id="{202CC539-35BE-E66A-A4F2-68A4AAF5FB0B}"/>
              </a:ext>
            </a:extLst>
          </p:cNvPr>
          <p:cNvSpPr txBox="1"/>
          <p:nvPr/>
        </p:nvSpPr>
        <p:spPr>
          <a:xfrm>
            <a:off x="73297" y="5565967"/>
            <a:ext cx="7398881" cy="684803"/>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800" b="1" noProof="0" dirty="0">
                <a:solidFill>
                  <a:schemeClr val="bg1"/>
                </a:solidFill>
                <a:latin typeface="A Soraya" panose="00000700000000000000" pitchFamily="2" charset="-78"/>
                <a:cs typeface="A Soraya" panose="00000700000000000000" pitchFamily="2" charset="-78"/>
              </a:rPr>
              <a:t>شكراً  لحضوركم</a:t>
            </a:r>
            <a:endParaRPr kumimoji="0" lang="ar-SA" sz="2800" b="1" i="0" u="none" strike="noStrike" kern="1200" cap="none" spc="0" normalizeH="0" baseline="0" noProof="0" dirty="0">
              <a:ln>
                <a:noFill/>
              </a:ln>
              <a:solidFill>
                <a:schemeClr val="bg1"/>
              </a:solidFill>
              <a:effectLst/>
              <a:uLnTx/>
              <a:uFillTx/>
              <a:latin typeface="A Soraya" panose="00000700000000000000" pitchFamily="2" charset="-78"/>
              <a:cs typeface="A Soraya" panose="00000700000000000000" pitchFamily="2"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advTm="26592"/>
    </mc:Choice>
    <mc:Fallback xmlns="">
      <p:transition advTm="2659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43B2208-52EF-42CA-B965-3CB7DCC87174}">
  <ds:schemaRefs>
    <ds:schemaRef ds:uri="http://schemas.microsoft.com/office/infopath/2007/PartnerControls"/>
    <ds:schemaRef ds:uri="http://schemas.microsoft.com/office/2006/metadata/properties"/>
    <ds:schemaRef ds:uri="http://purl.org/dc/elements/1.1/"/>
    <ds:schemaRef ds:uri="d13aca44-ef33-4cf4-9980-7f0b00e6eeb9"/>
    <ds:schemaRef ds:uri="http://schemas.openxmlformats.org/package/2006/metadata/core-properties"/>
    <ds:schemaRef ds:uri="http://schemas.microsoft.com/office/2006/documentManagement/types"/>
    <ds:schemaRef ds:uri="http://purl.org/dc/terms/"/>
    <ds:schemaRef ds:uri="http://www.w3.org/XML/1998/namespace"/>
    <ds:schemaRef ds:uri="49100919-8a76-4266-be0c-7dc583902cb4"/>
    <ds:schemaRef ds:uri="http://purl.org/dc/dcmitype/"/>
  </ds:schemaRefs>
</ds:datastoreItem>
</file>

<file path=customXml/itemProps2.xml><?xml version="1.0" encoding="utf-8"?>
<ds:datastoreItem xmlns:ds="http://schemas.openxmlformats.org/officeDocument/2006/customXml" ds:itemID="{AFF08534-8F92-4034-9C4D-1970CC3F6F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8F489A2-DBD6-4160-9924-B654DB4B86E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5093</TotalTime>
  <Words>2437</Words>
  <Application>Microsoft Office PowerPoint</Application>
  <PresentationFormat>Widescreen</PresentationFormat>
  <Paragraphs>331</Paragraphs>
  <Slides>40</Slides>
  <Notes>33</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265</cp:revision>
  <dcterms:created xsi:type="dcterms:W3CDTF">2023-04-29T09:08:23Z</dcterms:created>
  <dcterms:modified xsi:type="dcterms:W3CDTF">2026-09-26T21:38:59Z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