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2"/>
  </p:notesMasterIdLst>
  <p:sldIdLst>
    <p:sldId id="480" r:id="rId5"/>
    <p:sldId id="303" r:id="rId6"/>
    <p:sldId id="503" r:id="rId7"/>
    <p:sldId id="505" r:id="rId8"/>
    <p:sldId id="496" r:id="rId9"/>
    <p:sldId id="271" r:id="rId10"/>
    <p:sldId id="313" r:id="rId11"/>
    <p:sldId id="276" r:id="rId12"/>
    <p:sldId id="506" r:id="rId13"/>
    <p:sldId id="256" r:id="rId14"/>
    <p:sldId id="507" r:id="rId15"/>
    <p:sldId id="504" r:id="rId16"/>
    <p:sldId id="499" r:id="rId17"/>
    <p:sldId id="508" r:id="rId18"/>
    <p:sldId id="500" r:id="rId19"/>
    <p:sldId id="509" r:id="rId20"/>
    <p:sldId id="510" r:id="rId21"/>
    <p:sldId id="511" r:id="rId22"/>
    <p:sldId id="512" r:id="rId23"/>
    <p:sldId id="513" r:id="rId24"/>
    <p:sldId id="514" r:id="rId25"/>
    <p:sldId id="502" r:id="rId26"/>
    <p:sldId id="306" r:id="rId27"/>
    <p:sldId id="494" r:id="rId28"/>
    <p:sldId id="497" r:id="rId29"/>
    <p:sldId id="498"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3"/>
            <p14:sldId id="505"/>
            <p14:sldId id="496"/>
            <p14:sldId id="271"/>
            <p14:sldId id="313"/>
            <p14:sldId id="276"/>
            <p14:sldId id="506"/>
            <p14:sldId id="256"/>
            <p14:sldId id="507"/>
            <p14:sldId id="504"/>
            <p14:sldId id="499"/>
            <p14:sldId id="508"/>
            <p14:sldId id="500"/>
            <p14:sldId id="509"/>
            <p14:sldId id="510"/>
            <p14:sldId id="511"/>
            <p14:sldId id="512"/>
            <p14:sldId id="513"/>
            <p14:sldId id="514"/>
            <p14:sldId id="502"/>
            <p14:sldId id="306"/>
            <p14:sldId id="494"/>
            <p14:sldId id="497"/>
            <p14:sldId id="4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D200"/>
    <a:srgbClr val="F58221"/>
    <a:srgbClr val="FAC748"/>
    <a:srgbClr val="F0B7F3"/>
    <a:srgbClr val="8E5A6D"/>
    <a:srgbClr val="00AEE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71"/>
    <p:restoredTop sz="94643"/>
  </p:normalViewPr>
  <p:slideViewPr>
    <p:cSldViewPr snapToGrid="0">
      <p:cViewPr varScale="1">
        <p:scale>
          <a:sx n="107" d="100"/>
          <a:sy n="107" d="100"/>
        </p:scale>
        <p:origin x="192" y="2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51CA3C-ACCD-954A-82D4-EE61922A32E3}" type="doc">
      <dgm:prSet loTypeId="urn:microsoft.com/office/officeart/2005/8/layout/vProcess5" loCatId="" qsTypeId="urn:microsoft.com/office/officeart/2005/8/quickstyle/3d3" qsCatId="3D" csTypeId="urn:microsoft.com/office/officeart/2005/8/colors/accent1_2" csCatId="accent1" phldr="1"/>
      <dgm:spPr/>
      <dgm:t>
        <a:bodyPr/>
        <a:lstStyle/>
        <a:p>
          <a:endParaRPr lang="en-US"/>
        </a:p>
      </dgm:t>
    </dgm:pt>
    <dgm:pt modelId="{ECEC5041-AFA2-1747-BAEC-D5F2972D3E12}">
      <dgm:prSet phldrT="[Text]"/>
      <dgm:spPr/>
      <dgm:t>
        <a:bodyPr/>
        <a:lstStyle/>
        <a:p>
          <a:pPr rtl="1"/>
          <a:r>
            <a:rPr lang="ar-SA" dirty="0"/>
            <a:t>مقدمة في الصحافة الرقمية </a:t>
          </a:r>
          <a:endParaRPr lang="en-US" dirty="0"/>
        </a:p>
      </dgm:t>
    </dgm:pt>
    <dgm:pt modelId="{0D951B17-FF80-584C-952D-D8F5CA002EDE}" type="parTrans" cxnId="{73759B28-1D67-4243-81F0-E8A3B2A26446}">
      <dgm:prSet/>
      <dgm:spPr/>
      <dgm:t>
        <a:bodyPr/>
        <a:lstStyle/>
        <a:p>
          <a:endParaRPr lang="en-US"/>
        </a:p>
      </dgm:t>
    </dgm:pt>
    <dgm:pt modelId="{AB704463-3148-5E49-9102-B950B9462BC5}" type="sibTrans" cxnId="{73759B28-1D67-4243-81F0-E8A3B2A26446}">
      <dgm:prSet/>
      <dgm:spPr/>
      <dgm:t>
        <a:bodyPr/>
        <a:lstStyle/>
        <a:p>
          <a:endParaRPr lang="en-US"/>
        </a:p>
      </dgm:t>
    </dgm:pt>
    <dgm:pt modelId="{63B05325-7680-D34F-8B05-D26BA96237E2}">
      <dgm:prSet phldrT="[Text]"/>
      <dgm:spPr/>
      <dgm:t>
        <a:bodyPr/>
        <a:lstStyle/>
        <a:p>
          <a:pPr rtl="1"/>
          <a:r>
            <a:rPr lang="ar-SA" dirty="0"/>
            <a:t>أدوات انتاج المحتوى الرقمي</a:t>
          </a:r>
          <a:endParaRPr lang="en-US" dirty="0"/>
        </a:p>
      </dgm:t>
    </dgm:pt>
    <dgm:pt modelId="{BF89D26C-54E2-6846-8236-039557BFA362}" type="parTrans" cxnId="{2239EDDC-D433-574C-96B1-8D9E0C479026}">
      <dgm:prSet/>
      <dgm:spPr/>
      <dgm:t>
        <a:bodyPr/>
        <a:lstStyle/>
        <a:p>
          <a:endParaRPr lang="en-US"/>
        </a:p>
      </dgm:t>
    </dgm:pt>
    <dgm:pt modelId="{48B68349-88BA-1D46-8382-DB4770604113}" type="sibTrans" cxnId="{2239EDDC-D433-574C-96B1-8D9E0C479026}">
      <dgm:prSet/>
      <dgm:spPr/>
      <dgm:t>
        <a:bodyPr/>
        <a:lstStyle/>
        <a:p>
          <a:endParaRPr lang="en-US"/>
        </a:p>
      </dgm:t>
    </dgm:pt>
    <dgm:pt modelId="{72DFD02A-ED7F-784F-9E85-A2CDA09DF3E7}">
      <dgm:prSet phldrT="[Text]"/>
      <dgm:spPr/>
      <dgm:t>
        <a:bodyPr/>
        <a:lstStyle/>
        <a:p>
          <a:pPr rtl="1"/>
          <a:r>
            <a:rPr lang="ar-SA" dirty="0"/>
            <a:t>تصميم الحملات الالكترونية</a:t>
          </a:r>
          <a:endParaRPr lang="en-US" dirty="0"/>
        </a:p>
      </dgm:t>
    </dgm:pt>
    <dgm:pt modelId="{F09C9E59-116F-4649-8D5A-6AEE283381E7}" type="parTrans" cxnId="{E7D661CA-0249-8641-9420-02A8E600148E}">
      <dgm:prSet/>
      <dgm:spPr/>
      <dgm:t>
        <a:bodyPr/>
        <a:lstStyle/>
        <a:p>
          <a:endParaRPr lang="en-US"/>
        </a:p>
      </dgm:t>
    </dgm:pt>
    <dgm:pt modelId="{54311A9D-235E-784B-A050-DB425215BE0E}" type="sibTrans" cxnId="{E7D661CA-0249-8641-9420-02A8E600148E}">
      <dgm:prSet/>
      <dgm:spPr/>
      <dgm:t>
        <a:bodyPr/>
        <a:lstStyle/>
        <a:p>
          <a:endParaRPr lang="en-US"/>
        </a:p>
      </dgm:t>
    </dgm:pt>
    <dgm:pt modelId="{DF2904C4-394B-3C46-9A4E-B9C1545BD0F9}">
      <dgm:prSet/>
      <dgm:spPr/>
      <dgm:t>
        <a:bodyPr/>
        <a:lstStyle/>
        <a:p>
          <a:pPr rtl="1"/>
          <a:r>
            <a:rPr lang="ar-SA" dirty="0"/>
            <a:t>إدارة وتقييم الحملات </a:t>
          </a:r>
          <a:endParaRPr lang="en-US" dirty="0"/>
        </a:p>
      </dgm:t>
    </dgm:pt>
    <dgm:pt modelId="{42B8AE52-98D1-FA49-819B-1CF206D5D5DB}" type="parTrans" cxnId="{CCEEF6CF-161F-5B4E-B570-D23DD45FB261}">
      <dgm:prSet/>
      <dgm:spPr/>
      <dgm:t>
        <a:bodyPr/>
        <a:lstStyle/>
        <a:p>
          <a:endParaRPr lang="en-US"/>
        </a:p>
      </dgm:t>
    </dgm:pt>
    <dgm:pt modelId="{955D334F-C9BC-B343-8753-60DF42AA7E68}" type="sibTrans" cxnId="{CCEEF6CF-161F-5B4E-B570-D23DD45FB261}">
      <dgm:prSet/>
      <dgm:spPr/>
      <dgm:t>
        <a:bodyPr/>
        <a:lstStyle/>
        <a:p>
          <a:pPr rtl="1"/>
          <a:endParaRPr lang="en-US"/>
        </a:p>
      </dgm:t>
    </dgm:pt>
    <dgm:pt modelId="{59FC7E6B-C5A4-DB4B-9035-76492564E2BF}">
      <dgm:prSet/>
      <dgm:spPr/>
      <dgm:t>
        <a:bodyPr/>
        <a:lstStyle/>
        <a:p>
          <a:pPr rtl="1"/>
          <a:r>
            <a:rPr lang="ar-SA" dirty="0"/>
            <a:t>القضايا القانونية والأخلاقية </a:t>
          </a:r>
          <a:endParaRPr lang="en-US" dirty="0"/>
        </a:p>
      </dgm:t>
    </dgm:pt>
    <dgm:pt modelId="{0D7635C5-D82C-4D42-A22E-CA801956A448}" type="parTrans" cxnId="{3091A908-F626-BA43-98AC-2FBF1F771F37}">
      <dgm:prSet/>
      <dgm:spPr/>
      <dgm:t>
        <a:bodyPr/>
        <a:lstStyle/>
        <a:p>
          <a:endParaRPr lang="en-US"/>
        </a:p>
      </dgm:t>
    </dgm:pt>
    <dgm:pt modelId="{B7D081B2-3059-8B4E-A098-D373D69B26EB}" type="sibTrans" cxnId="{3091A908-F626-BA43-98AC-2FBF1F771F37}">
      <dgm:prSet/>
      <dgm:spPr/>
      <dgm:t>
        <a:bodyPr/>
        <a:lstStyle/>
        <a:p>
          <a:endParaRPr lang="en-US"/>
        </a:p>
      </dgm:t>
    </dgm:pt>
    <dgm:pt modelId="{98509483-7F08-7842-B639-1EFE10808767}" type="pres">
      <dgm:prSet presAssocID="{1451CA3C-ACCD-954A-82D4-EE61922A32E3}" presName="outerComposite" presStyleCnt="0">
        <dgm:presLayoutVars>
          <dgm:chMax val="5"/>
          <dgm:dir/>
          <dgm:resizeHandles val="exact"/>
        </dgm:presLayoutVars>
      </dgm:prSet>
      <dgm:spPr/>
    </dgm:pt>
    <dgm:pt modelId="{B95E0342-FE91-264E-B796-A615AF403E36}" type="pres">
      <dgm:prSet presAssocID="{1451CA3C-ACCD-954A-82D4-EE61922A32E3}" presName="dummyMaxCanvas" presStyleCnt="0">
        <dgm:presLayoutVars/>
      </dgm:prSet>
      <dgm:spPr/>
    </dgm:pt>
    <dgm:pt modelId="{C859A1ED-BE46-F640-9FD2-405EA57B10B8}" type="pres">
      <dgm:prSet presAssocID="{1451CA3C-ACCD-954A-82D4-EE61922A32E3}" presName="FiveNodes_1" presStyleLbl="node1" presStyleIdx="0" presStyleCnt="5">
        <dgm:presLayoutVars>
          <dgm:bulletEnabled val="1"/>
        </dgm:presLayoutVars>
      </dgm:prSet>
      <dgm:spPr/>
    </dgm:pt>
    <dgm:pt modelId="{E66FD397-9595-954D-816E-25FAB2758987}" type="pres">
      <dgm:prSet presAssocID="{1451CA3C-ACCD-954A-82D4-EE61922A32E3}" presName="FiveNodes_2" presStyleLbl="node1" presStyleIdx="1" presStyleCnt="5">
        <dgm:presLayoutVars>
          <dgm:bulletEnabled val="1"/>
        </dgm:presLayoutVars>
      </dgm:prSet>
      <dgm:spPr/>
    </dgm:pt>
    <dgm:pt modelId="{5C59BB13-8965-344B-B073-0BEA3566B100}" type="pres">
      <dgm:prSet presAssocID="{1451CA3C-ACCD-954A-82D4-EE61922A32E3}" presName="FiveNodes_3" presStyleLbl="node1" presStyleIdx="2" presStyleCnt="5">
        <dgm:presLayoutVars>
          <dgm:bulletEnabled val="1"/>
        </dgm:presLayoutVars>
      </dgm:prSet>
      <dgm:spPr/>
    </dgm:pt>
    <dgm:pt modelId="{26FEF9CC-40D5-F246-8F0E-E9A922318D07}" type="pres">
      <dgm:prSet presAssocID="{1451CA3C-ACCD-954A-82D4-EE61922A32E3}" presName="FiveNodes_4" presStyleLbl="node1" presStyleIdx="3" presStyleCnt="5">
        <dgm:presLayoutVars>
          <dgm:bulletEnabled val="1"/>
        </dgm:presLayoutVars>
      </dgm:prSet>
      <dgm:spPr/>
    </dgm:pt>
    <dgm:pt modelId="{8641A2B8-7AD8-A644-892F-FFDA92FDC812}" type="pres">
      <dgm:prSet presAssocID="{1451CA3C-ACCD-954A-82D4-EE61922A32E3}" presName="FiveNodes_5" presStyleLbl="node1" presStyleIdx="4" presStyleCnt="5">
        <dgm:presLayoutVars>
          <dgm:bulletEnabled val="1"/>
        </dgm:presLayoutVars>
      </dgm:prSet>
      <dgm:spPr/>
    </dgm:pt>
    <dgm:pt modelId="{53DE67DC-4C17-4341-B25F-B4D5CDEFBFE4}" type="pres">
      <dgm:prSet presAssocID="{1451CA3C-ACCD-954A-82D4-EE61922A32E3}" presName="FiveConn_1-2" presStyleLbl="fgAccFollowNode1" presStyleIdx="0" presStyleCnt="4">
        <dgm:presLayoutVars>
          <dgm:bulletEnabled val="1"/>
        </dgm:presLayoutVars>
      </dgm:prSet>
      <dgm:spPr/>
    </dgm:pt>
    <dgm:pt modelId="{CF8BD615-CBD7-944A-B9B5-4DF9F5BA91BC}" type="pres">
      <dgm:prSet presAssocID="{1451CA3C-ACCD-954A-82D4-EE61922A32E3}" presName="FiveConn_2-3" presStyleLbl="fgAccFollowNode1" presStyleIdx="1" presStyleCnt="4">
        <dgm:presLayoutVars>
          <dgm:bulletEnabled val="1"/>
        </dgm:presLayoutVars>
      </dgm:prSet>
      <dgm:spPr/>
    </dgm:pt>
    <dgm:pt modelId="{0E06865D-92E4-2C4B-A7E9-22B02BF2C5ED}" type="pres">
      <dgm:prSet presAssocID="{1451CA3C-ACCD-954A-82D4-EE61922A32E3}" presName="FiveConn_3-4" presStyleLbl="fgAccFollowNode1" presStyleIdx="2" presStyleCnt="4">
        <dgm:presLayoutVars>
          <dgm:bulletEnabled val="1"/>
        </dgm:presLayoutVars>
      </dgm:prSet>
      <dgm:spPr/>
    </dgm:pt>
    <dgm:pt modelId="{93D8EDEF-7D1F-BC4D-AA18-E5A5CA45E62B}" type="pres">
      <dgm:prSet presAssocID="{1451CA3C-ACCD-954A-82D4-EE61922A32E3}" presName="FiveConn_4-5" presStyleLbl="fgAccFollowNode1" presStyleIdx="3" presStyleCnt="4">
        <dgm:presLayoutVars>
          <dgm:bulletEnabled val="1"/>
        </dgm:presLayoutVars>
      </dgm:prSet>
      <dgm:spPr/>
    </dgm:pt>
    <dgm:pt modelId="{30C3B01A-3749-3546-B38F-8635462F0644}" type="pres">
      <dgm:prSet presAssocID="{1451CA3C-ACCD-954A-82D4-EE61922A32E3}" presName="FiveNodes_1_text" presStyleLbl="node1" presStyleIdx="4" presStyleCnt="5">
        <dgm:presLayoutVars>
          <dgm:bulletEnabled val="1"/>
        </dgm:presLayoutVars>
      </dgm:prSet>
      <dgm:spPr/>
    </dgm:pt>
    <dgm:pt modelId="{E42665A4-C1F6-464B-9228-D68D39B33C1D}" type="pres">
      <dgm:prSet presAssocID="{1451CA3C-ACCD-954A-82D4-EE61922A32E3}" presName="FiveNodes_2_text" presStyleLbl="node1" presStyleIdx="4" presStyleCnt="5">
        <dgm:presLayoutVars>
          <dgm:bulletEnabled val="1"/>
        </dgm:presLayoutVars>
      </dgm:prSet>
      <dgm:spPr/>
    </dgm:pt>
    <dgm:pt modelId="{11BA6605-D566-8E44-A15D-B43AA06C54FD}" type="pres">
      <dgm:prSet presAssocID="{1451CA3C-ACCD-954A-82D4-EE61922A32E3}" presName="FiveNodes_3_text" presStyleLbl="node1" presStyleIdx="4" presStyleCnt="5">
        <dgm:presLayoutVars>
          <dgm:bulletEnabled val="1"/>
        </dgm:presLayoutVars>
      </dgm:prSet>
      <dgm:spPr/>
    </dgm:pt>
    <dgm:pt modelId="{2C79BBAE-8F92-4941-8D02-B9B7094E1758}" type="pres">
      <dgm:prSet presAssocID="{1451CA3C-ACCD-954A-82D4-EE61922A32E3}" presName="FiveNodes_4_text" presStyleLbl="node1" presStyleIdx="4" presStyleCnt="5">
        <dgm:presLayoutVars>
          <dgm:bulletEnabled val="1"/>
        </dgm:presLayoutVars>
      </dgm:prSet>
      <dgm:spPr/>
    </dgm:pt>
    <dgm:pt modelId="{53621907-1229-1B45-895D-9FF77DFE596E}" type="pres">
      <dgm:prSet presAssocID="{1451CA3C-ACCD-954A-82D4-EE61922A32E3}" presName="FiveNodes_5_text" presStyleLbl="node1" presStyleIdx="4" presStyleCnt="5">
        <dgm:presLayoutVars>
          <dgm:bulletEnabled val="1"/>
        </dgm:presLayoutVars>
      </dgm:prSet>
      <dgm:spPr/>
    </dgm:pt>
  </dgm:ptLst>
  <dgm:cxnLst>
    <dgm:cxn modelId="{3091A908-F626-BA43-98AC-2FBF1F771F37}" srcId="{1451CA3C-ACCD-954A-82D4-EE61922A32E3}" destId="{59FC7E6B-C5A4-DB4B-9035-76492564E2BF}" srcOrd="4" destOrd="0" parTransId="{0D7635C5-D82C-4D42-A22E-CA801956A448}" sibTransId="{B7D081B2-3059-8B4E-A098-D373D69B26EB}"/>
    <dgm:cxn modelId="{7DD3C90F-7EE8-2E49-9EE7-048AF85F8B9B}" type="presOf" srcId="{1451CA3C-ACCD-954A-82D4-EE61922A32E3}" destId="{98509483-7F08-7842-B639-1EFE10808767}" srcOrd="0" destOrd="0" presId="urn:microsoft.com/office/officeart/2005/8/layout/vProcess5"/>
    <dgm:cxn modelId="{73759B28-1D67-4243-81F0-E8A3B2A26446}" srcId="{1451CA3C-ACCD-954A-82D4-EE61922A32E3}" destId="{ECEC5041-AFA2-1747-BAEC-D5F2972D3E12}" srcOrd="0" destOrd="0" parTransId="{0D951B17-FF80-584C-952D-D8F5CA002EDE}" sibTransId="{AB704463-3148-5E49-9102-B950B9462BC5}"/>
    <dgm:cxn modelId="{36595530-638C-5146-AEE7-60C767FA99CC}" type="presOf" srcId="{AB704463-3148-5E49-9102-B950B9462BC5}" destId="{53DE67DC-4C17-4341-B25F-B4D5CDEFBFE4}" srcOrd="0" destOrd="0" presId="urn:microsoft.com/office/officeart/2005/8/layout/vProcess5"/>
    <dgm:cxn modelId="{B774ED38-103A-3742-BAA5-E73A7FC5F355}" type="presOf" srcId="{72DFD02A-ED7F-784F-9E85-A2CDA09DF3E7}" destId="{5C59BB13-8965-344B-B073-0BEA3566B100}" srcOrd="0" destOrd="0" presId="urn:microsoft.com/office/officeart/2005/8/layout/vProcess5"/>
    <dgm:cxn modelId="{4BB4143F-19E3-3D40-810F-0E4F941FEC29}" type="presOf" srcId="{63B05325-7680-D34F-8B05-D26BA96237E2}" destId="{E42665A4-C1F6-464B-9228-D68D39B33C1D}" srcOrd="1" destOrd="0" presId="urn:microsoft.com/office/officeart/2005/8/layout/vProcess5"/>
    <dgm:cxn modelId="{61F8676C-6FCD-344C-B55B-95739A3C8722}" type="presOf" srcId="{63B05325-7680-D34F-8B05-D26BA96237E2}" destId="{E66FD397-9595-954D-816E-25FAB2758987}" srcOrd="0" destOrd="0" presId="urn:microsoft.com/office/officeart/2005/8/layout/vProcess5"/>
    <dgm:cxn modelId="{40D8FB6E-93FF-9B4F-8E6F-D67C49BDAA34}" type="presOf" srcId="{54311A9D-235E-784B-A050-DB425215BE0E}" destId="{0E06865D-92E4-2C4B-A7E9-22B02BF2C5ED}" srcOrd="0" destOrd="0" presId="urn:microsoft.com/office/officeart/2005/8/layout/vProcess5"/>
    <dgm:cxn modelId="{3D206F98-78A6-7D4C-ADF6-D45B0A43DAE8}" type="presOf" srcId="{955D334F-C9BC-B343-8753-60DF42AA7E68}" destId="{93D8EDEF-7D1F-BC4D-AA18-E5A5CA45E62B}" srcOrd="0" destOrd="0" presId="urn:microsoft.com/office/officeart/2005/8/layout/vProcess5"/>
    <dgm:cxn modelId="{7448A7A8-57C5-504B-A728-06FAF0F33736}" type="presOf" srcId="{59FC7E6B-C5A4-DB4B-9035-76492564E2BF}" destId="{8641A2B8-7AD8-A644-892F-FFDA92FDC812}" srcOrd="0" destOrd="0" presId="urn:microsoft.com/office/officeart/2005/8/layout/vProcess5"/>
    <dgm:cxn modelId="{216602AB-B9C2-C142-909F-137E5C12EC4D}" type="presOf" srcId="{59FC7E6B-C5A4-DB4B-9035-76492564E2BF}" destId="{53621907-1229-1B45-895D-9FF77DFE596E}" srcOrd="1" destOrd="0" presId="urn:microsoft.com/office/officeart/2005/8/layout/vProcess5"/>
    <dgm:cxn modelId="{E7D661CA-0249-8641-9420-02A8E600148E}" srcId="{1451CA3C-ACCD-954A-82D4-EE61922A32E3}" destId="{72DFD02A-ED7F-784F-9E85-A2CDA09DF3E7}" srcOrd="2" destOrd="0" parTransId="{F09C9E59-116F-4649-8D5A-6AEE283381E7}" sibTransId="{54311A9D-235E-784B-A050-DB425215BE0E}"/>
    <dgm:cxn modelId="{CCEEF6CF-161F-5B4E-B570-D23DD45FB261}" srcId="{1451CA3C-ACCD-954A-82D4-EE61922A32E3}" destId="{DF2904C4-394B-3C46-9A4E-B9C1545BD0F9}" srcOrd="3" destOrd="0" parTransId="{42B8AE52-98D1-FA49-819B-1CF206D5D5DB}" sibTransId="{955D334F-C9BC-B343-8753-60DF42AA7E68}"/>
    <dgm:cxn modelId="{8CC125D5-C48C-6243-A684-16E442926F26}" type="presOf" srcId="{72DFD02A-ED7F-784F-9E85-A2CDA09DF3E7}" destId="{11BA6605-D566-8E44-A15D-B43AA06C54FD}" srcOrd="1" destOrd="0" presId="urn:microsoft.com/office/officeart/2005/8/layout/vProcess5"/>
    <dgm:cxn modelId="{E92486D9-6019-1842-97F9-DDD8A3CA9468}" type="presOf" srcId="{DF2904C4-394B-3C46-9A4E-B9C1545BD0F9}" destId="{26FEF9CC-40D5-F246-8F0E-E9A922318D07}" srcOrd="0" destOrd="0" presId="urn:microsoft.com/office/officeart/2005/8/layout/vProcess5"/>
    <dgm:cxn modelId="{6BE6A5DC-0F27-BB4E-8888-9AD372527059}" type="presOf" srcId="{DF2904C4-394B-3C46-9A4E-B9C1545BD0F9}" destId="{2C79BBAE-8F92-4941-8D02-B9B7094E1758}" srcOrd="1" destOrd="0" presId="urn:microsoft.com/office/officeart/2005/8/layout/vProcess5"/>
    <dgm:cxn modelId="{2239EDDC-D433-574C-96B1-8D9E0C479026}" srcId="{1451CA3C-ACCD-954A-82D4-EE61922A32E3}" destId="{63B05325-7680-D34F-8B05-D26BA96237E2}" srcOrd="1" destOrd="0" parTransId="{BF89D26C-54E2-6846-8236-039557BFA362}" sibTransId="{48B68349-88BA-1D46-8382-DB4770604113}"/>
    <dgm:cxn modelId="{0B223DDD-2811-4244-B0A6-89DE63F2CB9B}" type="presOf" srcId="{48B68349-88BA-1D46-8382-DB4770604113}" destId="{CF8BD615-CBD7-944A-B9B5-4DF9F5BA91BC}" srcOrd="0" destOrd="0" presId="urn:microsoft.com/office/officeart/2005/8/layout/vProcess5"/>
    <dgm:cxn modelId="{65128CE6-D64E-CF44-AFDB-209F9B28541D}" type="presOf" srcId="{ECEC5041-AFA2-1747-BAEC-D5F2972D3E12}" destId="{C859A1ED-BE46-F640-9FD2-405EA57B10B8}" srcOrd="0" destOrd="0" presId="urn:microsoft.com/office/officeart/2005/8/layout/vProcess5"/>
    <dgm:cxn modelId="{4E8799F6-AFF2-2D46-AD63-DC28A7F9EAB6}" type="presOf" srcId="{ECEC5041-AFA2-1747-BAEC-D5F2972D3E12}" destId="{30C3B01A-3749-3546-B38F-8635462F0644}" srcOrd="1" destOrd="0" presId="urn:microsoft.com/office/officeart/2005/8/layout/vProcess5"/>
    <dgm:cxn modelId="{7DF12B51-F4BD-3347-B20E-9A96C04FCDBD}" type="presParOf" srcId="{98509483-7F08-7842-B639-1EFE10808767}" destId="{B95E0342-FE91-264E-B796-A615AF403E36}" srcOrd="0" destOrd="0" presId="urn:microsoft.com/office/officeart/2005/8/layout/vProcess5"/>
    <dgm:cxn modelId="{89AF4CA8-28B9-7245-8B9F-ED96A7BA99F2}" type="presParOf" srcId="{98509483-7F08-7842-B639-1EFE10808767}" destId="{C859A1ED-BE46-F640-9FD2-405EA57B10B8}" srcOrd="1" destOrd="0" presId="urn:microsoft.com/office/officeart/2005/8/layout/vProcess5"/>
    <dgm:cxn modelId="{221E9443-745E-534E-A92A-DE214C87A518}" type="presParOf" srcId="{98509483-7F08-7842-B639-1EFE10808767}" destId="{E66FD397-9595-954D-816E-25FAB2758987}" srcOrd="2" destOrd="0" presId="urn:microsoft.com/office/officeart/2005/8/layout/vProcess5"/>
    <dgm:cxn modelId="{0A7BDF5A-F51C-3E41-A202-F84E9B54D529}" type="presParOf" srcId="{98509483-7F08-7842-B639-1EFE10808767}" destId="{5C59BB13-8965-344B-B073-0BEA3566B100}" srcOrd="3" destOrd="0" presId="urn:microsoft.com/office/officeart/2005/8/layout/vProcess5"/>
    <dgm:cxn modelId="{5E1E38AB-B228-8D41-8A18-CF610E599407}" type="presParOf" srcId="{98509483-7F08-7842-B639-1EFE10808767}" destId="{26FEF9CC-40D5-F246-8F0E-E9A922318D07}" srcOrd="4" destOrd="0" presId="urn:microsoft.com/office/officeart/2005/8/layout/vProcess5"/>
    <dgm:cxn modelId="{7B40996D-E46C-1B4A-95CD-D6FBF50E730C}" type="presParOf" srcId="{98509483-7F08-7842-B639-1EFE10808767}" destId="{8641A2B8-7AD8-A644-892F-FFDA92FDC812}" srcOrd="5" destOrd="0" presId="urn:microsoft.com/office/officeart/2005/8/layout/vProcess5"/>
    <dgm:cxn modelId="{3360ED54-91A1-3542-9AF1-0E76EA785A49}" type="presParOf" srcId="{98509483-7F08-7842-B639-1EFE10808767}" destId="{53DE67DC-4C17-4341-B25F-B4D5CDEFBFE4}" srcOrd="6" destOrd="0" presId="urn:microsoft.com/office/officeart/2005/8/layout/vProcess5"/>
    <dgm:cxn modelId="{FF76A17F-2DD2-2042-BCAA-FAD81F90D292}" type="presParOf" srcId="{98509483-7F08-7842-B639-1EFE10808767}" destId="{CF8BD615-CBD7-944A-B9B5-4DF9F5BA91BC}" srcOrd="7" destOrd="0" presId="urn:microsoft.com/office/officeart/2005/8/layout/vProcess5"/>
    <dgm:cxn modelId="{B55A439B-D1B6-A14D-BE4F-7CC874449173}" type="presParOf" srcId="{98509483-7F08-7842-B639-1EFE10808767}" destId="{0E06865D-92E4-2C4B-A7E9-22B02BF2C5ED}" srcOrd="8" destOrd="0" presId="urn:microsoft.com/office/officeart/2005/8/layout/vProcess5"/>
    <dgm:cxn modelId="{B0EB22E3-BC31-B341-B91A-BB1AE52389D9}" type="presParOf" srcId="{98509483-7F08-7842-B639-1EFE10808767}" destId="{93D8EDEF-7D1F-BC4D-AA18-E5A5CA45E62B}" srcOrd="9" destOrd="0" presId="urn:microsoft.com/office/officeart/2005/8/layout/vProcess5"/>
    <dgm:cxn modelId="{B6BCE773-503C-0C4B-B466-5D26491843A7}" type="presParOf" srcId="{98509483-7F08-7842-B639-1EFE10808767}" destId="{30C3B01A-3749-3546-B38F-8635462F0644}" srcOrd="10" destOrd="0" presId="urn:microsoft.com/office/officeart/2005/8/layout/vProcess5"/>
    <dgm:cxn modelId="{5EE59125-560B-A040-92C3-78DC843A4262}" type="presParOf" srcId="{98509483-7F08-7842-B639-1EFE10808767}" destId="{E42665A4-C1F6-464B-9228-D68D39B33C1D}" srcOrd="11" destOrd="0" presId="urn:microsoft.com/office/officeart/2005/8/layout/vProcess5"/>
    <dgm:cxn modelId="{70E54B90-ECB0-4740-A48F-F13A1CDC811B}" type="presParOf" srcId="{98509483-7F08-7842-B639-1EFE10808767}" destId="{11BA6605-D566-8E44-A15D-B43AA06C54FD}" srcOrd="12" destOrd="0" presId="urn:microsoft.com/office/officeart/2005/8/layout/vProcess5"/>
    <dgm:cxn modelId="{E45311C8-5160-CA48-95CA-B366C767136C}" type="presParOf" srcId="{98509483-7F08-7842-B639-1EFE10808767}" destId="{2C79BBAE-8F92-4941-8D02-B9B7094E1758}" srcOrd="13" destOrd="0" presId="urn:microsoft.com/office/officeart/2005/8/layout/vProcess5"/>
    <dgm:cxn modelId="{B14F90E3-DE19-2342-8380-4D4F7530ED2B}" type="presParOf" srcId="{98509483-7F08-7842-B639-1EFE10808767}" destId="{53621907-1229-1B45-895D-9FF77DFE596E}"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4C5D30-8C1D-B041-934E-FFDE5EA58CBA}" type="doc">
      <dgm:prSet loTypeId="urn:microsoft.com/office/officeart/2005/8/layout/equation2" loCatId="" qsTypeId="urn:microsoft.com/office/officeart/2005/8/quickstyle/simple1" qsCatId="simple" csTypeId="urn:microsoft.com/office/officeart/2005/8/colors/accent1_2" csCatId="accent1" phldr="1"/>
      <dgm:spPr/>
    </dgm:pt>
    <dgm:pt modelId="{6D8A1595-FEE8-0E4F-82FD-5065FFEFF5A1}">
      <dgm:prSet phldrT="[Text]"/>
      <dgm:spPr/>
      <dgm:t>
        <a:bodyPr/>
        <a:lstStyle/>
        <a:p>
          <a:pPr rtl="1"/>
          <a:r>
            <a:rPr lang="ar-SA" dirty="0"/>
            <a:t>الاختبارات الأسبوعية القصيرة بمجموع</a:t>
          </a:r>
        </a:p>
        <a:p>
          <a:pPr rtl="1"/>
          <a:r>
            <a:rPr lang="ar-SA" dirty="0"/>
            <a:t>٨٠ درجة</a:t>
          </a:r>
          <a:endParaRPr lang="en-US" dirty="0"/>
        </a:p>
      </dgm:t>
    </dgm:pt>
    <dgm:pt modelId="{05647C19-1B22-3A4B-97E2-D521B15A85B8}" type="parTrans" cxnId="{38F7E29F-856E-FC43-A52F-79617DAC2511}">
      <dgm:prSet/>
      <dgm:spPr/>
      <dgm:t>
        <a:bodyPr/>
        <a:lstStyle/>
        <a:p>
          <a:endParaRPr lang="en-US"/>
        </a:p>
      </dgm:t>
    </dgm:pt>
    <dgm:pt modelId="{DBF0B4BB-E1BF-0244-B859-ECF3DB9A7FD9}" type="sibTrans" cxnId="{38F7E29F-856E-FC43-A52F-79617DAC2511}">
      <dgm:prSet/>
      <dgm:spPr/>
      <dgm:t>
        <a:bodyPr/>
        <a:lstStyle/>
        <a:p>
          <a:endParaRPr lang="en-US"/>
        </a:p>
      </dgm:t>
    </dgm:pt>
    <dgm:pt modelId="{ACA4879F-A703-1447-812C-9A257D9FB574}">
      <dgm:prSet phldrT="[Text]"/>
      <dgm:spPr/>
      <dgm:t>
        <a:bodyPr/>
        <a:lstStyle/>
        <a:p>
          <a:pPr rtl="1"/>
          <a:r>
            <a:rPr lang="ar-SA" dirty="0"/>
            <a:t>الاختبار النهائي  للمساق بمجموع ٢٠ درجة </a:t>
          </a:r>
          <a:endParaRPr lang="en-US" dirty="0"/>
        </a:p>
      </dgm:t>
    </dgm:pt>
    <dgm:pt modelId="{D236B299-0E71-A045-BFEF-A461D37D233F}" type="parTrans" cxnId="{9C526FA7-BA72-764E-8B77-E9AB8962B255}">
      <dgm:prSet/>
      <dgm:spPr/>
      <dgm:t>
        <a:bodyPr/>
        <a:lstStyle/>
        <a:p>
          <a:endParaRPr lang="en-US"/>
        </a:p>
      </dgm:t>
    </dgm:pt>
    <dgm:pt modelId="{57CB241A-94A3-2B47-8A1F-79A16F5AB79D}" type="sibTrans" cxnId="{9C526FA7-BA72-764E-8B77-E9AB8962B255}">
      <dgm:prSet/>
      <dgm:spPr/>
      <dgm:t>
        <a:bodyPr/>
        <a:lstStyle/>
        <a:p>
          <a:endParaRPr lang="en-US"/>
        </a:p>
      </dgm:t>
    </dgm:pt>
    <dgm:pt modelId="{A2F6C164-B6AC-A042-897C-A9E660E227D3}">
      <dgm:prSet phldrT="[Text]"/>
      <dgm:spPr/>
      <dgm:t>
        <a:bodyPr/>
        <a:lstStyle/>
        <a:p>
          <a:pPr rtl="1"/>
          <a:r>
            <a:rPr lang="ar-SA" dirty="0"/>
            <a:t>الدرجة النهائية الكلية من ١٠٠</a:t>
          </a:r>
          <a:endParaRPr lang="en-US" dirty="0"/>
        </a:p>
      </dgm:t>
    </dgm:pt>
    <dgm:pt modelId="{8D56E272-4312-5D4B-9FDB-E0F691D519D6}" type="parTrans" cxnId="{1C8D3D97-6CBB-D845-A50D-59CF49108D93}">
      <dgm:prSet/>
      <dgm:spPr/>
      <dgm:t>
        <a:bodyPr/>
        <a:lstStyle/>
        <a:p>
          <a:endParaRPr lang="en-US"/>
        </a:p>
      </dgm:t>
    </dgm:pt>
    <dgm:pt modelId="{4FBEB7DC-EFA7-EA40-ABD9-A868EAD02926}" type="sibTrans" cxnId="{1C8D3D97-6CBB-D845-A50D-59CF49108D93}">
      <dgm:prSet/>
      <dgm:spPr/>
      <dgm:t>
        <a:bodyPr/>
        <a:lstStyle/>
        <a:p>
          <a:endParaRPr lang="en-US"/>
        </a:p>
      </dgm:t>
    </dgm:pt>
    <dgm:pt modelId="{1C3523B7-4632-1345-BB42-F113727B42D6}" type="pres">
      <dgm:prSet presAssocID="{0B4C5D30-8C1D-B041-934E-FFDE5EA58CBA}" presName="Name0" presStyleCnt="0">
        <dgm:presLayoutVars>
          <dgm:dir/>
          <dgm:resizeHandles val="exact"/>
        </dgm:presLayoutVars>
      </dgm:prSet>
      <dgm:spPr/>
    </dgm:pt>
    <dgm:pt modelId="{4C151B40-FEDF-1D4E-A72B-5F499600E78C}" type="pres">
      <dgm:prSet presAssocID="{0B4C5D30-8C1D-B041-934E-FFDE5EA58CBA}" presName="vNodes" presStyleCnt="0"/>
      <dgm:spPr/>
    </dgm:pt>
    <dgm:pt modelId="{8AD479D6-0E30-224E-A1AB-B2DF3A487B53}" type="pres">
      <dgm:prSet presAssocID="{6D8A1595-FEE8-0E4F-82FD-5065FFEFF5A1}" presName="node" presStyleLbl="node1" presStyleIdx="0" presStyleCnt="3">
        <dgm:presLayoutVars>
          <dgm:bulletEnabled val="1"/>
        </dgm:presLayoutVars>
      </dgm:prSet>
      <dgm:spPr/>
    </dgm:pt>
    <dgm:pt modelId="{83549780-9BAE-3749-8005-0BDC4DA79576}" type="pres">
      <dgm:prSet presAssocID="{DBF0B4BB-E1BF-0244-B859-ECF3DB9A7FD9}" presName="spacerT" presStyleCnt="0"/>
      <dgm:spPr/>
    </dgm:pt>
    <dgm:pt modelId="{D8EB6DE5-DA9B-CC42-A2D4-CA6C87CED453}" type="pres">
      <dgm:prSet presAssocID="{DBF0B4BB-E1BF-0244-B859-ECF3DB9A7FD9}" presName="sibTrans" presStyleLbl="sibTrans2D1" presStyleIdx="0" presStyleCnt="2"/>
      <dgm:spPr/>
    </dgm:pt>
    <dgm:pt modelId="{C071F9D5-5964-AC46-8D8A-FD8198B2A318}" type="pres">
      <dgm:prSet presAssocID="{DBF0B4BB-E1BF-0244-B859-ECF3DB9A7FD9}" presName="spacerB" presStyleCnt="0"/>
      <dgm:spPr/>
    </dgm:pt>
    <dgm:pt modelId="{793A066E-393F-0847-8BCD-219952A2C3FC}" type="pres">
      <dgm:prSet presAssocID="{ACA4879F-A703-1447-812C-9A257D9FB574}" presName="node" presStyleLbl="node1" presStyleIdx="1" presStyleCnt="3">
        <dgm:presLayoutVars>
          <dgm:bulletEnabled val="1"/>
        </dgm:presLayoutVars>
      </dgm:prSet>
      <dgm:spPr/>
    </dgm:pt>
    <dgm:pt modelId="{532873C7-906E-9440-B446-D28206A35B11}" type="pres">
      <dgm:prSet presAssocID="{0B4C5D30-8C1D-B041-934E-FFDE5EA58CBA}" presName="sibTransLast" presStyleLbl="sibTrans2D1" presStyleIdx="1" presStyleCnt="2"/>
      <dgm:spPr/>
    </dgm:pt>
    <dgm:pt modelId="{AEA58E96-3A21-3747-BCD0-E0908E606A67}" type="pres">
      <dgm:prSet presAssocID="{0B4C5D30-8C1D-B041-934E-FFDE5EA58CBA}" presName="connectorText" presStyleLbl="sibTrans2D1" presStyleIdx="1" presStyleCnt="2"/>
      <dgm:spPr/>
    </dgm:pt>
    <dgm:pt modelId="{C6A18C51-CA79-C149-97FC-8810B35C163E}" type="pres">
      <dgm:prSet presAssocID="{0B4C5D30-8C1D-B041-934E-FFDE5EA58CBA}" presName="lastNode" presStyleLbl="node1" presStyleIdx="2" presStyleCnt="3" custScaleX="74470" custScaleY="83580">
        <dgm:presLayoutVars>
          <dgm:bulletEnabled val="1"/>
        </dgm:presLayoutVars>
      </dgm:prSet>
      <dgm:spPr/>
    </dgm:pt>
  </dgm:ptLst>
  <dgm:cxnLst>
    <dgm:cxn modelId="{DD31E006-F169-444D-9215-B9A0BAF4C25B}" type="presOf" srcId="{DBF0B4BB-E1BF-0244-B859-ECF3DB9A7FD9}" destId="{D8EB6DE5-DA9B-CC42-A2D4-CA6C87CED453}" srcOrd="0" destOrd="0" presId="urn:microsoft.com/office/officeart/2005/8/layout/equation2"/>
    <dgm:cxn modelId="{CE56F131-22DD-614E-8DDE-920820E2C63B}" type="presOf" srcId="{57CB241A-94A3-2B47-8A1F-79A16F5AB79D}" destId="{532873C7-906E-9440-B446-D28206A35B11}" srcOrd="0" destOrd="0" presId="urn:microsoft.com/office/officeart/2005/8/layout/equation2"/>
    <dgm:cxn modelId="{7859BB32-5C7B-F049-8B05-9B2760B6AE0E}" type="presOf" srcId="{6D8A1595-FEE8-0E4F-82FD-5065FFEFF5A1}" destId="{8AD479D6-0E30-224E-A1AB-B2DF3A487B53}" srcOrd="0" destOrd="0" presId="urn:microsoft.com/office/officeart/2005/8/layout/equation2"/>
    <dgm:cxn modelId="{D3C7A64E-2B07-2447-B62F-F7A78FAAF7DB}" type="presOf" srcId="{0B4C5D30-8C1D-B041-934E-FFDE5EA58CBA}" destId="{1C3523B7-4632-1345-BB42-F113727B42D6}" srcOrd="0" destOrd="0" presId="urn:microsoft.com/office/officeart/2005/8/layout/equation2"/>
    <dgm:cxn modelId="{0B97C174-0696-D344-A301-4B2252428E37}" type="presOf" srcId="{A2F6C164-B6AC-A042-897C-A9E660E227D3}" destId="{C6A18C51-CA79-C149-97FC-8810B35C163E}" srcOrd="0" destOrd="0" presId="urn:microsoft.com/office/officeart/2005/8/layout/equation2"/>
    <dgm:cxn modelId="{3C18B483-CA1C-514B-BE96-C9C00D0B8B03}" type="presOf" srcId="{ACA4879F-A703-1447-812C-9A257D9FB574}" destId="{793A066E-393F-0847-8BCD-219952A2C3FC}" srcOrd="0" destOrd="0" presId="urn:microsoft.com/office/officeart/2005/8/layout/equation2"/>
    <dgm:cxn modelId="{1C8D3D97-6CBB-D845-A50D-59CF49108D93}" srcId="{0B4C5D30-8C1D-B041-934E-FFDE5EA58CBA}" destId="{A2F6C164-B6AC-A042-897C-A9E660E227D3}" srcOrd="2" destOrd="0" parTransId="{8D56E272-4312-5D4B-9FDB-E0F691D519D6}" sibTransId="{4FBEB7DC-EFA7-EA40-ABD9-A868EAD02926}"/>
    <dgm:cxn modelId="{38F7E29F-856E-FC43-A52F-79617DAC2511}" srcId="{0B4C5D30-8C1D-B041-934E-FFDE5EA58CBA}" destId="{6D8A1595-FEE8-0E4F-82FD-5065FFEFF5A1}" srcOrd="0" destOrd="0" parTransId="{05647C19-1B22-3A4B-97E2-D521B15A85B8}" sibTransId="{DBF0B4BB-E1BF-0244-B859-ECF3DB9A7FD9}"/>
    <dgm:cxn modelId="{9C526FA7-BA72-764E-8B77-E9AB8962B255}" srcId="{0B4C5D30-8C1D-B041-934E-FFDE5EA58CBA}" destId="{ACA4879F-A703-1447-812C-9A257D9FB574}" srcOrd="1" destOrd="0" parTransId="{D236B299-0E71-A045-BFEF-A461D37D233F}" sibTransId="{57CB241A-94A3-2B47-8A1F-79A16F5AB79D}"/>
    <dgm:cxn modelId="{F74B21B9-8B30-6C45-AC13-4BAAF0553336}" type="presOf" srcId="{57CB241A-94A3-2B47-8A1F-79A16F5AB79D}" destId="{AEA58E96-3A21-3747-BCD0-E0908E606A67}" srcOrd="1" destOrd="0" presId="urn:microsoft.com/office/officeart/2005/8/layout/equation2"/>
    <dgm:cxn modelId="{C2A7A6F3-47E4-B349-9527-DDB022AEA434}" type="presParOf" srcId="{1C3523B7-4632-1345-BB42-F113727B42D6}" destId="{4C151B40-FEDF-1D4E-A72B-5F499600E78C}" srcOrd="0" destOrd="0" presId="urn:microsoft.com/office/officeart/2005/8/layout/equation2"/>
    <dgm:cxn modelId="{BEE85239-F1B4-B545-9C49-057B26E14B73}" type="presParOf" srcId="{4C151B40-FEDF-1D4E-A72B-5F499600E78C}" destId="{8AD479D6-0E30-224E-A1AB-B2DF3A487B53}" srcOrd="0" destOrd="0" presId="urn:microsoft.com/office/officeart/2005/8/layout/equation2"/>
    <dgm:cxn modelId="{48AC852D-00F7-6C4F-9CC4-B76AB611D9DA}" type="presParOf" srcId="{4C151B40-FEDF-1D4E-A72B-5F499600E78C}" destId="{83549780-9BAE-3749-8005-0BDC4DA79576}" srcOrd="1" destOrd="0" presId="urn:microsoft.com/office/officeart/2005/8/layout/equation2"/>
    <dgm:cxn modelId="{51170F74-9B57-5E45-A8AB-8807F4C3D373}" type="presParOf" srcId="{4C151B40-FEDF-1D4E-A72B-5F499600E78C}" destId="{D8EB6DE5-DA9B-CC42-A2D4-CA6C87CED453}" srcOrd="2" destOrd="0" presId="urn:microsoft.com/office/officeart/2005/8/layout/equation2"/>
    <dgm:cxn modelId="{7B059121-1FAA-1B4F-9B09-092B5C42A838}" type="presParOf" srcId="{4C151B40-FEDF-1D4E-A72B-5F499600E78C}" destId="{C071F9D5-5964-AC46-8D8A-FD8198B2A318}" srcOrd="3" destOrd="0" presId="urn:microsoft.com/office/officeart/2005/8/layout/equation2"/>
    <dgm:cxn modelId="{1B792484-8101-4742-A373-8BE5D225EB58}" type="presParOf" srcId="{4C151B40-FEDF-1D4E-A72B-5F499600E78C}" destId="{793A066E-393F-0847-8BCD-219952A2C3FC}" srcOrd="4" destOrd="0" presId="urn:microsoft.com/office/officeart/2005/8/layout/equation2"/>
    <dgm:cxn modelId="{0C3AB6FA-C90E-E748-A621-0CAF25FCED00}" type="presParOf" srcId="{1C3523B7-4632-1345-BB42-F113727B42D6}" destId="{532873C7-906E-9440-B446-D28206A35B11}" srcOrd="1" destOrd="0" presId="urn:microsoft.com/office/officeart/2005/8/layout/equation2"/>
    <dgm:cxn modelId="{89880C7E-22D1-C54C-AF77-46FEE174FCB5}" type="presParOf" srcId="{532873C7-906E-9440-B446-D28206A35B11}" destId="{AEA58E96-3A21-3747-BCD0-E0908E606A67}" srcOrd="0" destOrd="0" presId="urn:microsoft.com/office/officeart/2005/8/layout/equation2"/>
    <dgm:cxn modelId="{3CC475BA-E02B-B941-ABA8-3EA110B11728}" type="presParOf" srcId="{1C3523B7-4632-1345-BB42-F113727B42D6}" destId="{C6A18C51-CA79-C149-97FC-8810B35C163E}"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59A1ED-BE46-F640-9FD2-405EA57B10B8}">
      <dsp:nvSpPr>
        <dsp:cNvPr id="0" name=""/>
        <dsp:cNvSpPr/>
      </dsp:nvSpPr>
      <dsp:spPr>
        <a:xfrm>
          <a:off x="0" y="0"/>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مقدمة في الصحافة الرقمية </a:t>
          </a:r>
          <a:endParaRPr lang="en-US" sz="3700" kern="1200" dirty="0"/>
        </a:p>
      </dsp:txBody>
      <dsp:txXfrm>
        <a:off x="25055" y="25055"/>
        <a:ext cx="4625622" cy="805322"/>
      </dsp:txXfrm>
    </dsp:sp>
    <dsp:sp modelId="{E66FD397-9595-954D-816E-25FAB2758987}">
      <dsp:nvSpPr>
        <dsp:cNvPr id="0" name=""/>
        <dsp:cNvSpPr/>
      </dsp:nvSpPr>
      <dsp:spPr>
        <a:xfrm>
          <a:off x="421825" y="974242"/>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أدوات انتاج المحتوى الرقمي</a:t>
          </a:r>
          <a:endParaRPr lang="en-US" sz="3700" kern="1200" dirty="0"/>
        </a:p>
      </dsp:txBody>
      <dsp:txXfrm>
        <a:off x="446880" y="999297"/>
        <a:ext cx="4620820" cy="805322"/>
      </dsp:txXfrm>
    </dsp:sp>
    <dsp:sp modelId="{5C59BB13-8965-344B-B073-0BEA3566B100}">
      <dsp:nvSpPr>
        <dsp:cNvPr id="0" name=""/>
        <dsp:cNvSpPr/>
      </dsp:nvSpPr>
      <dsp:spPr>
        <a:xfrm>
          <a:off x="843650" y="1948484"/>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تصميم الحملات الالكترونية</a:t>
          </a:r>
          <a:endParaRPr lang="en-US" sz="3700" kern="1200" dirty="0"/>
        </a:p>
      </dsp:txBody>
      <dsp:txXfrm>
        <a:off x="868705" y="1973539"/>
        <a:ext cx="4620820" cy="805322"/>
      </dsp:txXfrm>
    </dsp:sp>
    <dsp:sp modelId="{26FEF9CC-40D5-F246-8F0E-E9A922318D07}">
      <dsp:nvSpPr>
        <dsp:cNvPr id="0" name=""/>
        <dsp:cNvSpPr/>
      </dsp:nvSpPr>
      <dsp:spPr>
        <a:xfrm>
          <a:off x="1265475" y="2922727"/>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إدارة وتقييم الحملات </a:t>
          </a:r>
          <a:endParaRPr lang="en-US" sz="3700" kern="1200" dirty="0"/>
        </a:p>
      </dsp:txBody>
      <dsp:txXfrm>
        <a:off x="1290530" y="2947782"/>
        <a:ext cx="4620820" cy="805322"/>
      </dsp:txXfrm>
    </dsp:sp>
    <dsp:sp modelId="{8641A2B8-7AD8-A644-892F-FFDA92FDC812}">
      <dsp:nvSpPr>
        <dsp:cNvPr id="0" name=""/>
        <dsp:cNvSpPr/>
      </dsp:nvSpPr>
      <dsp:spPr>
        <a:xfrm>
          <a:off x="1687300" y="3896969"/>
          <a:ext cx="5648786" cy="85543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rtl="1">
            <a:lnSpc>
              <a:spcPct val="90000"/>
            </a:lnSpc>
            <a:spcBef>
              <a:spcPct val="0"/>
            </a:spcBef>
            <a:spcAft>
              <a:spcPct val="35000"/>
            </a:spcAft>
            <a:buNone/>
          </a:pPr>
          <a:r>
            <a:rPr lang="ar-SA" sz="3700" kern="1200" dirty="0"/>
            <a:t>القضايا القانونية والأخلاقية </a:t>
          </a:r>
          <a:endParaRPr lang="en-US" sz="3700" kern="1200" dirty="0"/>
        </a:p>
      </dsp:txBody>
      <dsp:txXfrm>
        <a:off x="1712355" y="3922024"/>
        <a:ext cx="4620820" cy="805322"/>
      </dsp:txXfrm>
    </dsp:sp>
    <dsp:sp modelId="{53DE67DC-4C17-4341-B25F-B4D5CDEFBFE4}">
      <dsp:nvSpPr>
        <dsp:cNvPr id="0" name=""/>
        <dsp:cNvSpPr/>
      </dsp:nvSpPr>
      <dsp:spPr>
        <a:xfrm>
          <a:off x="5092755" y="624940"/>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5217862" y="624940"/>
        <a:ext cx="305817" cy="418413"/>
      </dsp:txXfrm>
    </dsp:sp>
    <dsp:sp modelId="{CF8BD615-CBD7-944A-B9B5-4DF9F5BA91BC}">
      <dsp:nvSpPr>
        <dsp:cNvPr id="0" name=""/>
        <dsp:cNvSpPr/>
      </dsp:nvSpPr>
      <dsp:spPr>
        <a:xfrm>
          <a:off x="5514580" y="1599183"/>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5639687" y="1599183"/>
        <a:ext cx="305817" cy="418413"/>
      </dsp:txXfrm>
    </dsp:sp>
    <dsp:sp modelId="{0E06865D-92E4-2C4B-A7E9-22B02BF2C5ED}">
      <dsp:nvSpPr>
        <dsp:cNvPr id="0" name=""/>
        <dsp:cNvSpPr/>
      </dsp:nvSpPr>
      <dsp:spPr>
        <a:xfrm>
          <a:off x="5936405" y="2559168"/>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6061512" y="2559168"/>
        <a:ext cx="305817" cy="418413"/>
      </dsp:txXfrm>
    </dsp:sp>
    <dsp:sp modelId="{93D8EDEF-7D1F-BC4D-AA18-E5A5CA45E62B}">
      <dsp:nvSpPr>
        <dsp:cNvPr id="0" name=""/>
        <dsp:cNvSpPr/>
      </dsp:nvSpPr>
      <dsp:spPr>
        <a:xfrm>
          <a:off x="6358230" y="3542915"/>
          <a:ext cx="556031" cy="556031"/>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rtl="1">
            <a:lnSpc>
              <a:spcPct val="90000"/>
            </a:lnSpc>
            <a:spcBef>
              <a:spcPct val="0"/>
            </a:spcBef>
            <a:spcAft>
              <a:spcPct val="35000"/>
            </a:spcAft>
            <a:buNone/>
          </a:pPr>
          <a:endParaRPr lang="en-US" sz="2500" kern="1200"/>
        </a:p>
      </dsp:txBody>
      <dsp:txXfrm>
        <a:off x="6483337" y="3542915"/>
        <a:ext cx="305817" cy="4184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479D6-0E30-224E-A1AB-B2DF3A487B53}">
      <dsp:nvSpPr>
        <dsp:cNvPr id="0" name=""/>
        <dsp:cNvSpPr/>
      </dsp:nvSpPr>
      <dsp:spPr>
        <a:xfrm>
          <a:off x="1014062" y="1963"/>
          <a:ext cx="1974453" cy="19744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الاختبارات الأسبوعية القصيرة بمجموع</a:t>
          </a:r>
        </a:p>
        <a:p>
          <a:pPr marL="0" lvl="0" indent="0" algn="ctr" defTabSz="844550" rtl="1">
            <a:lnSpc>
              <a:spcPct val="90000"/>
            </a:lnSpc>
            <a:spcBef>
              <a:spcPct val="0"/>
            </a:spcBef>
            <a:spcAft>
              <a:spcPct val="35000"/>
            </a:spcAft>
            <a:buNone/>
          </a:pPr>
          <a:r>
            <a:rPr lang="ar-SA" sz="1900" kern="1200" dirty="0"/>
            <a:t>٨٠ درجة</a:t>
          </a:r>
          <a:endParaRPr lang="en-US" sz="1900" kern="1200" dirty="0"/>
        </a:p>
      </dsp:txBody>
      <dsp:txXfrm>
        <a:off x="1303214" y="291115"/>
        <a:ext cx="1396149" cy="1396149"/>
      </dsp:txXfrm>
    </dsp:sp>
    <dsp:sp modelId="{D8EB6DE5-DA9B-CC42-A2D4-CA6C87CED453}">
      <dsp:nvSpPr>
        <dsp:cNvPr id="0" name=""/>
        <dsp:cNvSpPr/>
      </dsp:nvSpPr>
      <dsp:spPr>
        <a:xfrm>
          <a:off x="1428697" y="2136742"/>
          <a:ext cx="1145182" cy="1145182"/>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1580491" y="2574660"/>
        <a:ext cx="841594" cy="269346"/>
      </dsp:txXfrm>
    </dsp:sp>
    <dsp:sp modelId="{793A066E-393F-0847-8BCD-219952A2C3FC}">
      <dsp:nvSpPr>
        <dsp:cNvPr id="0" name=""/>
        <dsp:cNvSpPr/>
      </dsp:nvSpPr>
      <dsp:spPr>
        <a:xfrm>
          <a:off x="1014062" y="3442250"/>
          <a:ext cx="1974453" cy="19744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1">
            <a:lnSpc>
              <a:spcPct val="90000"/>
            </a:lnSpc>
            <a:spcBef>
              <a:spcPct val="0"/>
            </a:spcBef>
            <a:spcAft>
              <a:spcPct val="35000"/>
            </a:spcAft>
            <a:buNone/>
          </a:pPr>
          <a:r>
            <a:rPr lang="ar-SA" sz="1900" kern="1200" dirty="0"/>
            <a:t>الاختبار النهائي  للمساق بمجموع ٢٠ درجة </a:t>
          </a:r>
          <a:endParaRPr lang="en-US" sz="1900" kern="1200" dirty="0"/>
        </a:p>
      </dsp:txBody>
      <dsp:txXfrm>
        <a:off x="1303214" y="3731402"/>
        <a:ext cx="1396149" cy="1396149"/>
      </dsp:txXfrm>
    </dsp:sp>
    <dsp:sp modelId="{532873C7-906E-9440-B446-D28206A35B11}">
      <dsp:nvSpPr>
        <dsp:cNvPr id="0" name=""/>
        <dsp:cNvSpPr/>
      </dsp:nvSpPr>
      <dsp:spPr>
        <a:xfrm>
          <a:off x="3284683" y="2342085"/>
          <a:ext cx="627876" cy="73449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3284683" y="2488984"/>
        <a:ext cx="439513" cy="440698"/>
      </dsp:txXfrm>
    </dsp:sp>
    <dsp:sp modelId="{C6A18C51-CA79-C149-97FC-8810B35C163E}">
      <dsp:nvSpPr>
        <dsp:cNvPr id="0" name=""/>
        <dsp:cNvSpPr/>
      </dsp:nvSpPr>
      <dsp:spPr>
        <a:xfrm>
          <a:off x="4173187" y="1059085"/>
          <a:ext cx="2940750" cy="330049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2070" tIns="52070" rIns="52070" bIns="52070" numCol="1" spcCol="1270" anchor="ctr" anchorCtr="0">
          <a:noAutofit/>
        </a:bodyPr>
        <a:lstStyle/>
        <a:p>
          <a:pPr marL="0" lvl="0" indent="0" algn="ctr" defTabSz="1822450" rtl="1">
            <a:lnSpc>
              <a:spcPct val="90000"/>
            </a:lnSpc>
            <a:spcBef>
              <a:spcPct val="0"/>
            </a:spcBef>
            <a:spcAft>
              <a:spcPct val="35000"/>
            </a:spcAft>
            <a:buNone/>
          </a:pPr>
          <a:r>
            <a:rPr lang="ar-SA" sz="4100" kern="1200" dirty="0"/>
            <a:t>الدرجة النهائية الكلية من ١٠٠</a:t>
          </a:r>
          <a:endParaRPr lang="en-US" sz="4100" kern="1200" dirty="0"/>
        </a:p>
      </dsp:txBody>
      <dsp:txXfrm>
        <a:off x="4603850" y="1542431"/>
        <a:ext cx="2079424" cy="233380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57638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80882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14.svg"/></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youtu.be/xvmOvHEhMfQ?si=do2P-gW6MTyClBcB" TargetMode="External"/><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hyperlink" Target="https://youtu.be/ls5Z2eiHxVE?si=etvXJ5TKb684Z4_L" TargetMode="External"/><Relationship Id="rId4" Type="http://schemas.openxmlformats.org/officeDocument/2006/relationships/hyperlink" Target="https://youtu.be/9uh-6jkJZsQ?si=0ruH5d3NbATkCG6j"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user/socialmediaexaminer?sub_confirmation=1" TargetMode="Externa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youtube.com/@googlenewsinitiative?si=nxe3O64VbHGT6RCp"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7.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01424" y="4315270"/>
            <a:ext cx="5216525" cy="398780"/>
          </a:xfrm>
          <a:prstGeom prst="rect">
            <a:avLst/>
          </a:prstGeom>
          <a:noFill/>
        </p:spPr>
        <p:txBody>
          <a:bodyPr wrap="square" rtlCol="0">
            <a:spAutoFit/>
          </a:bodyPr>
          <a:lstStyle/>
          <a:p>
            <a:r>
              <a:rPr lang="en-US" sz="2000" dirty="0">
                <a:latin typeface="Alexandria" charset="0"/>
                <a:cs typeface="Alexandria" charset="0"/>
              </a:rPr>
              <a:t>Prepared by Dr.</a:t>
            </a:r>
            <a:r>
              <a:rPr lang="ar-SA" sz="2000" dirty="0">
                <a:latin typeface="Alexandria" charset="0"/>
                <a:cs typeface="Alexandria" charset="0"/>
              </a:rPr>
              <a:t> </a:t>
            </a:r>
            <a:r>
              <a:rPr lang="en-US" sz="2000" dirty="0">
                <a:latin typeface="Alexandria" charset="0"/>
                <a:cs typeface="Alexandria" charset="0"/>
              </a:rPr>
              <a:t>Muna AL Masri</a:t>
            </a:r>
          </a:p>
        </p:txBody>
      </p:sp>
      <p:sp>
        <p:nvSpPr>
          <p:cNvPr id="31" name="TextBox 30"/>
          <p:cNvSpPr txBox="1"/>
          <p:nvPr/>
        </p:nvSpPr>
        <p:spPr>
          <a:xfrm>
            <a:off x="401424" y="1687763"/>
            <a:ext cx="3817308" cy="2123658"/>
          </a:xfrm>
          <a:prstGeom prst="rect">
            <a:avLst/>
          </a:prstGeom>
          <a:noFill/>
        </p:spPr>
        <p:txBody>
          <a:bodyPr wrap="square" rtlCol="0">
            <a:spAutoFit/>
          </a:bodyPr>
          <a:lstStyle/>
          <a:p>
            <a:pPr algn="l"/>
            <a:r>
              <a:rPr lang="en-US" sz="4400" b="1" i="0" u="none" strike="noStrike" dirty="0">
                <a:solidFill>
                  <a:schemeClr val="accent1"/>
                </a:solidFill>
                <a:effectLst/>
              </a:rPr>
              <a:t>Journalism and Online Campaigns</a:t>
            </a:r>
          </a:p>
        </p:txBody>
      </p:sp>
      <p:sp>
        <p:nvSpPr>
          <p:cNvPr id="34" name="Rectangle: Rounded Corners 33"/>
          <p:cNvSpPr/>
          <p:nvPr/>
        </p:nvSpPr>
        <p:spPr>
          <a:xfrm>
            <a:off x="-245057" y="589115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p:txBody>
      </p:sp>
      <p:sp>
        <p:nvSpPr>
          <p:cNvPr id="46" name="TextBox 45"/>
          <p:cNvSpPr txBox="1"/>
          <p:nvPr/>
        </p:nvSpPr>
        <p:spPr>
          <a:xfrm>
            <a:off x="450135" y="5078798"/>
            <a:ext cx="1063112" cy="338554"/>
          </a:xfrm>
          <a:prstGeom prst="rect">
            <a:avLst/>
          </a:prstGeom>
          <a:noFill/>
        </p:spPr>
        <p:txBody>
          <a:bodyPr wrap="none" rtlCol="0">
            <a:spAutoFit/>
          </a:bodyPr>
          <a:lstStyle/>
          <a:p>
            <a:r>
              <a:rPr lang="en-US" sz="1600" dirty="0">
                <a:effectLst/>
                <a:latin typeface="Helvetica" pitchFamily="2" charset="0"/>
              </a:rPr>
              <a:t>DGM 325</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47995" y="2286008"/>
            <a:ext cx="5023717" cy="1446550"/>
          </a:xfrm>
          <a:prstGeom prst="rect">
            <a:avLst/>
          </a:prstGeom>
          <a:noFill/>
        </p:spPr>
        <p:txBody>
          <a:bodyPr wrap="square" rtlCol="0">
            <a:spAutoFit/>
          </a:bodyPr>
          <a:lstStyle/>
          <a:p>
            <a:pPr algn="ctr"/>
            <a:r>
              <a:rPr lang="ar-SA" sz="4400" b="1" dirty="0">
                <a:solidFill>
                  <a:srgbClr val="00B0F0"/>
                </a:solidFill>
                <a:latin typeface="Alexandria" charset="0"/>
                <a:cs typeface="Alexandria" charset="0"/>
              </a:rPr>
              <a:t>الصحافة والحملات الالكترونية</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محاضرة تعريفية</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636987" cy="707886"/>
          </a:xfrm>
          <a:prstGeom prst="rect">
            <a:avLst/>
          </a:prstGeom>
          <a:noFill/>
        </p:spPr>
        <p:txBody>
          <a:bodyPr wrap="none" rtlCol="0">
            <a:spAutoFit/>
          </a:bodyPr>
          <a:lstStyle/>
          <a:p>
            <a:r>
              <a:rPr lang="en-US" sz="2000" dirty="0">
                <a:effectLst/>
                <a:latin typeface="Helvetica" pitchFamily="2" charset="0"/>
              </a:rPr>
              <a:t>DGM 325</a:t>
            </a:r>
          </a:p>
          <a:p>
            <a:r>
              <a:rPr lang="ar-SA" sz="2000" dirty="0">
                <a:latin typeface="Alexandria" charset="0"/>
                <a:cs typeface="Alexandria" charset="0"/>
              </a:rPr>
              <a:t>الاعلام والتسويق </a:t>
            </a:r>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Muna AL Masri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7323" y="1345306"/>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1862372" y="807134"/>
            <a:ext cx="3902032" cy="521970"/>
          </a:xfrm>
          <a:prstGeom prst="rect">
            <a:avLst/>
          </a:prstGeom>
          <a:noFill/>
        </p:spPr>
        <p:txBody>
          <a:bodyPr wrap="square" rtlCol="0">
            <a:spAutoFit/>
          </a:bodyPr>
          <a:lstStyle/>
          <a:p>
            <a:pPr algn="ctr"/>
            <a:r>
              <a:rPr lang="ar-SA" sz="2800" b="1" dirty="0">
                <a:latin typeface="Alexandria" charset="0"/>
                <a:cs typeface="Alexandria" charset="0"/>
              </a:rPr>
              <a:t>محاور المحاضرة</a:t>
            </a:r>
            <a:endParaRPr lang="en-US" sz="2800" b="1" dirty="0">
              <a:latin typeface="Alexandria" charset="0"/>
              <a:cs typeface="Alexandria" charset="0"/>
            </a:endParaRPr>
          </a:p>
        </p:txBody>
      </p:sp>
      <p:sp>
        <p:nvSpPr>
          <p:cNvPr id="5" name="Rectangle 4"/>
          <p:cNvSpPr/>
          <p:nvPr/>
        </p:nvSpPr>
        <p:spPr>
          <a:xfrm>
            <a:off x="457916" y="6365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677030" y="83537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2404636" y="1402714"/>
            <a:ext cx="9324385" cy="5035353"/>
          </a:xfrm>
          <a:prstGeom prst="rect">
            <a:avLst/>
          </a:prstGeom>
          <a:noFill/>
        </p:spPr>
        <p:txBody>
          <a:bodyPr wrap="square" rtlCol="0">
            <a:spAutoFit/>
          </a:bodyPr>
          <a:lstStyle/>
          <a:p>
            <a:pPr marL="342900" indent="-342900" algn="r" rtl="1">
              <a:lnSpc>
                <a:spcPct val="150000"/>
              </a:lnSpc>
              <a:buFont typeface="+mj-lt"/>
              <a:buAutoNum type="arabicPeriod"/>
            </a:pPr>
            <a:r>
              <a:rPr lang="ar-SA" b="1" u="sng" dirty="0">
                <a:solidFill>
                  <a:schemeClr val="accent2">
                    <a:lumMod val="75000"/>
                  </a:schemeClr>
                </a:solidFill>
                <a:latin typeface="Alexandria" charset="0"/>
                <a:cs typeface="Alexandria" charset="0"/>
              </a:rPr>
              <a:t>في هذه المحاضرة ستتعرف على ما يلي:</a:t>
            </a:r>
          </a:p>
          <a:p>
            <a:pPr marL="342900" indent="-342900" algn="r" rtl="1">
              <a:lnSpc>
                <a:spcPct val="150000"/>
              </a:lnSpc>
              <a:buFont typeface="+mj-lt"/>
              <a:buAutoNum type="arabicPeriod"/>
            </a:pPr>
            <a:r>
              <a:rPr lang="ar-SA" dirty="0">
                <a:latin typeface="Alexandria" charset="0"/>
                <a:cs typeface="Alexandria" charset="0"/>
              </a:rPr>
              <a:t>مدرس المساق </a:t>
            </a:r>
          </a:p>
          <a:p>
            <a:pPr marL="342900" indent="-342900" algn="r" rtl="1">
              <a:lnSpc>
                <a:spcPct val="150000"/>
              </a:lnSpc>
              <a:buFont typeface="+mj-lt"/>
              <a:buAutoNum type="arabicPeriod"/>
            </a:pPr>
            <a:r>
              <a:rPr lang="ar-SA" dirty="0">
                <a:latin typeface="Alexandria" charset="0"/>
                <a:cs typeface="Alexandria" charset="0"/>
              </a:rPr>
              <a:t>وصف المساق</a:t>
            </a:r>
          </a:p>
          <a:p>
            <a:pPr marL="342900" indent="-342900" algn="r" rtl="1">
              <a:lnSpc>
                <a:spcPct val="150000"/>
              </a:lnSpc>
              <a:buFont typeface="+mj-lt"/>
              <a:buAutoNum type="arabicPeriod"/>
            </a:pPr>
            <a:r>
              <a:rPr lang="ar-SA" dirty="0">
                <a:latin typeface="Alexandria" charset="0"/>
                <a:cs typeface="Alexandria" charset="0"/>
              </a:rPr>
              <a:t>أهداف المساق الدراسية والتطبيقية </a:t>
            </a:r>
          </a:p>
          <a:p>
            <a:pPr marL="342900" indent="-342900" algn="r" rtl="1">
              <a:lnSpc>
                <a:spcPct val="150000"/>
              </a:lnSpc>
              <a:buFont typeface="+mj-lt"/>
              <a:buAutoNum type="arabicPeriod"/>
            </a:pPr>
            <a:r>
              <a:rPr lang="ar-SA" dirty="0">
                <a:solidFill>
                  <a:schemeClr val="accent1"/>
                </a:solidFill>
                <a:latin typeface="Alexandria" charset="0"/>
                <a:cs typeface="Alexandria" charset="0"/>
              </a:rPr>
              <a:t>المخرجات المتوقع تحقيقها في نهاية المساق </a:t>
            </a:r>
          </a:p>
          <a:p>
            <a:pPr marL="342900" indent="-342900" algn="r" rtl="1">
              <a:lnSpc>
                <a:spcPct val="150000"/>
              </a:lnSpc>
              <a:buFont typeface="+mj-lt"/>
              <a:buAutoNum type="arabicPeriod"/>
            </a:pPr>
            <a:r>
              <a:rPr lang="ar-SA" dirty="0">
                <a:latin typeface="Alexandria" charset="0"/>
                <a:cs typeface="Alexandria" charset="0"/>
              </a:rPr>
              <a:t>الموضوعات التي سيتم نقاشها ودراستها خلال المساق </a:t>
            </a:r>
          </a:p>
          <a:p>
            <a:pPr marL="342900" indent="-342900" algn="r" rtl="1">
              <a:lnSpc>
                <a:spcPct val="150000"/>
              </a:lnSpc>
              <a:buFont typeface="+mj-lt"/>
              <a:buAutoNum type="arabicPeriod"/>
            </a:pPr>
            <a:r>
              <a:rPr lang="ar-SA" dirty="0">
                <a:latin typeface="Alexandria" charset="0"/>
                <a:cs typeface="Alexandria" charset="0"/>
              </a:rPr>
              <a:t>التقييم وتقسيم الدرجات للمساق </a:t>
            </a:r>
          </a:p>
          <a:p>
            <a:pPr marL="342900" indent="-342900" algn="r" rtl="1">
              <a:lnSpc>
                <a:spcPct val="150000"/>
              </a:lnSpc>
              <a:buFont typeface="+mj-lt"/>
              <a:buAutoNum type="arabicPeriod"/>
            </a:pPr>
            <a:r>
              <a:rPr lang="ar-SA" dirty="0">
                <a:latin typeface="Alexandria" charset="0"/>
                <a:cs typeface="Alexandria" charset="0"/>
              </a:rPr>
              <a:t>أنشطة تطبيقية للمساق </a:t>
            </a:r>
          </a:p>
          <a:p>
            <a:pPr marL="342900" indent="-342900" algn="r" rtl="1">
              <a:lnSpc>
                <a:spcPct val="150000"/>
              </a:lnSpc>
              <a:buFont typeface="+mj-lt"/>
              <a:buAutoNum type="arabicPeriod"/>
            </a:pPr>
            <a:r>
              <a:rPr lang="ar-SA" dirty="0">
                <a:solidFill>
                  <a:schemeClr val="accent1"/>
                </a:solidFill>
                <a:latin typeface="Alexandria" charset="0"/>
                <a:cs typeface="Alexandria" charset="0"/>
              </a:rPr>
              <a:t>مقدمة عن الصحافة والحملات الالكترونية</a:t>
            </a:r>
          </a:p>
          <a:p>
            <a:pPr marL="342900" indent="-342900" algn="r" rtl="1">
              <a:lnSpc>
                <a:spcPct val="150000"/>
              </a:lnSpc>
              <a:buFont typeface="+mj-lt"/>
              <a:buAutoNum type="arabicPeriod"/>
            </a:pPr>
            <a:r>
              <a:rPr lang="ar-SA" dirty="0">
                <a:latin typeface="Alexandria" charset="0"/>
                <a:cs typeface="Alexandria" charset="0"/>
              </a:rPr>
              <a:t>مراجع مقترحة باللغة العربية – والانجليزية </a:t>
            </a:r>
          </a:p>
          <a:p>
            <a:pPr marL="342900" indent="-342900" algn="r" rtl="1">
              <a:lnSpc>
                <a:spcPct val="150000"/>
              </a:lnSpc>
              <a:buFont typeface="+mj-lt"/>
              <a:buAutoNum type="arabicPeriod"/>
            </a:pPr>
            <a:r>
              <a:rPr lang="ar-SA" dirty="0">
                <a:latin typeface="Alexandria" charset="0"/>
                <a:cs typeface="Alexandria" charset="0"/>
              </a:rPr>
              <a:t>قنوات رقمية مقترحة للمتابعة والنقاش </a:t>
            </a:r>
          </a:p>
          <a:p>
            <a:pPr marL="342900" indent="-342900" algn="r" rtl="1">
              <a:lnSpc>
                <a:spcPct val="150000"/>
              </a:lnSpc>
              <a:buFont typeface="+mj-lt"/>
              <a:buAutoNum type="arabicPeriod"/>
            </a:pPr>
            <a:r>
              <a:rPr lang="ar-SA" dirty="0">
                <a:latin typeface="Alexandria" charset="0"/>
                <a:cs typeface="Alexandria" charset="0"/>
              </a:rPr>
              <a:t>مصادر رقمية مقترحة للمشاهدة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8409;p58">
            <a:extLst>
              <a:ext uri="{FF2B5EF4-FFF2-40B4-BE49-F238E27FC236}">
                <a16:creationId xmlns:a16="http://schemas.microsoft.com/office/drawing/2014/main" id="{D6D9F8C2-B24D-F743-90F6-112BD442941A}"/>
              </a:ext>
            </a:extLst>
          </p:cNvPr>
          <p:cNvGrpSpPr/>
          <p:nvPr/>
        </p:nvGrpSpPr>
        <p:grpSpPr>
          <a:xfrm>
            <a:off x="1000181" y="2773374"/>
            <a:ext cx="1404456" cy="1509259"/>
            <a:chOff x="1049375" y="2318350"/>
            <a:chExt cx="298525" cy="295400"/>
          </a:xfrm>
          <a:solidFill>
            <a:srgbClr val="F58221"/>
          </a:solidFill>
        </p:grpSpPr>
        <p:sp>
          <p:nvSpPr>
            <p:cNvPr id="9" name="Google Shape;8410;p58">
              <a:extLst>
                <a:ext uri="{FF2B5EF4-FFF2-40B4-BE49-F238E27FC236}">
                  <a16:creationId xmlns:a16="http://schemas.microsoft.com/office/drawing/2014/main" id="{9B1F0076-836F-8B43-8966-FAD943A50866}"/>
                </a:ext>
              </a:extLst>
            </p:cNvPr>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grpFill/>
            <a:ln>
              <a:noFill/>
            </a:ln>
          </p:spPr>
          <p:txBody>
            <a:bodyPr spcFirstLastPara="1" wrap="square" lIns="121900" tIns="121900" rIns="121900" bIns="121900" anchor="ctr" anchorCtr="0">
              <a:noAutofit/>
            </a:bodyPr>
            <a:lstStyle/>
            <a:p>
              <a:endParaRPr sz="1865"/>
            </a:p>
          </p:txBody>
        </p:sp>
        <p:sp>
          <p:nvSpPr>
            <p:cNvPr id="11" name="Google Shape;8411;p58">
              <a:extLst>
                <a:ext uri="{FF2B5EF4-FFF2-40B4-BE49-F238E27FC236}">
                  <a16:creationId xmlns:a16="http://schemas.microsoft.com/office/drawing/2014/main" id="{57BD4365-FA9F-2A47-BD26-853C3E4EC1FE}"/>
                </a:ext>
              </a:extLst>
            </p:cNvPr>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412;p58">
              <a:extLst>
                <a:ext uri="{FF2B5EF4-FFF2-40B4-BE49-F238E27FC236}">
                  <a16:creationId xmlns:a16="http://schemas.microsoft.com/office/drawing/2014/main" id="{CB9995E1-DF46-C942-BAA4-97CDB12552E8}"/>
                </a:ext>
              </a:extLst>
            </p:cNvPr>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3;p58">
              <a:extLst>
                <a:ext uri="{FF2B5EF4-FFF2-40B4-BE49-F238E27FC236}">
                  <a16:creationId xmlns:a16="http://schemas.microsoft.com/office/drawing/2014/main" id="{BFFAB4A1-662F-F34A-BC0D-F0773DCED9C2}"/>
                </a:ext>
              </a:extLst>
            </p:cNvPr>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03037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0" y="625033"/>
            <a:ext cx="7972904" cy="6309420"/>
          </a:xfrm>
          <a:prstGeom prst="rect">
            <a:avLst/>
          </a:prstGeom>
          <a:noFill/>
        </p:spPr>
        <p:txBody>
          <a:bodyPr wrap="square" rtlCol="0">
            <a:spAutoFit/>
          </a:bodyPr>
          <a:lstStyle/>
          <a:p>
            <a:pPr algn="just" rtl="1">
              <a:lnSpc>
                <a:spcPct val="150000"/>
              </a:lnSpc>
            </a:pPr>
            <a:r>
              <a:rPr lang="ar-SA" sz="1600" dirty="0">
                <a:latin typeface="Kefa" panose="02000506000000020004" pitchFamily="2" charset="77"/>
                <a:cs typeface="Alexandria" charset="0"/>
              </a:rPr>
              <a:t>دكتوراه في دراسات الاعلام والاتصال من جامعة شرق البحر المتوسط – قبرص </a:t>
            </a:r>
          </a:p>
          <a:p>
            <a:pPr algn="just" rtl="1">
              <a:lnSpc>
                <a:spcPct val="150000"/>
              </a:lnSpc>
            </a:pPr>
            <a:r>
              <a:rPr lang="ar-SA" sz="1600" dirty="0">
                <a:solidFill>
                  <a:srgbClr val="00AEEF"/>
                </a:solidFill>
                <a:latin typeface="Kefa" panose="02000506000000020004" pitchFamily="2" charset="77"/>
                <a:cs typeface="Alexandria" charset="0"/>
              </a:rPr>
              <a:t>ماجستير في الاعلام من جامعة الشرق الأوسط- الأردن </a:t>
            </a:r>
          </a:p>
          <a:p>
            <a:pPr algn="just" rtl="1">
              <a:lnSpc>
                <a:spcPct val="150000"/>
              </a:lnSpc>
            </a:pPr>
            <a:r>
              <a:rPr lang="ar-SA" sz="1600" dirty="0">
                <a:latin typeface="Kefa" panose="02000506000000020004" pitchFamily="2" charset="77"/>
                <a:cs typeface="Alexandria" charset="0"/>
              </a:rPr>
              <a:t>أحمل خبرة أكاديمية وبحثية واسعة ممتدة لأكثر من ١١ سنة</a:t>
            </a:r>
          </a:p>
          <a:p>
            <a:pPr algn="just" rtl="1">
              <a:lnSpc>
                <a:spcPct val="150000"/>
              </a:lnSpc>
            </a:pPr>
            <a:r>
              <a:rPr lang="ar-SA" sz="1600" b="1" u="sng" dirty="0">
                <a:solidFill>
                  <a:srgbClr val="00AEEF"/>
                </a:solidFill>
                <a:latin typeface="Kefa" panose="02000506000000020004" pitchFamily="2" charset="77"/>
                <a:cs typeface="Alexandria" charset="0"/>
              </a:rPr>
              <a:t>أكاديمية ومحاضرة سابقة في :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جامعة الملك عبدالعزيز في جدة-كلية الاتصال والاعلام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كلية لومينوس الجامعية في الأردن كلية العلوم الاساسية</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العديد من المنظمات الدولية والاكاديميات المحلية والدولية العاملة في الأردن، تركيا ودول الخليج العربي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أكاديمية وباحثة مهتمة في مجالات الاعلام الرقمي، التسويق، دراسات سلوك المستهلك، النظريات الإعلامية، المحتوى الرقمي ومنصات التواصل الاجتماعي</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مستشارة ومرشدة تطوير أعمال في معظم المنظمات الدولية العاملة في الاردن وسوريا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مدربة دولية معتمدة في التسويق، تطوير الشركات والمشاريع الصغيرة، التسويق الرقمي والمبيعات والاتصال </a:t>
            </a:r>
          </a:p>
          <a:p>
            <a:pPr marL="285750" indent="-285750" algn="just" rtl="1">
              <a:lnSpc>
                <a:spcPct val="150000"/>
              </a:lnSpc>
              <a:buFont typeface="Arial" panose="020B0604020202020204" pitchFamily="34" charset="0"/>
              <a:buChar char="•"/>
            </a:pPr>
            <a:r>
              <a:rPr lang="ar-SA" sz="1600" dirty="0">
                <a:latin typeface="Kefa" panose="02000506000000020004" pitchFamily="2" charset="77"/>
                <a:cs typeface="Alexandria" charset="0"/>
              </a:rPr>
              <a:t>كاتبة مقالات في عدد من المواقع الإخبارية والصحافية العربية والدولية ومدونة في التسويق الرقمي وتطوير المشاريع مع عدد من المواقع الالكترونية العربية </a:t>
            </a:r>
          </a:p>
          <a:p>
            <a:pPr marL="285750" indent="-285750" algn="just" rtl="1">
              <a:lnSpc>
                <a:spcPct val="150000"/>
              </a:lnSpc>
              <a:buFont typeface="Arial" panose="020B0604020202020204" pitchFamily="34" charset="0"/>
              <a:buChar char="•"/>
            </a:pPr>
            <a:r>
              <a:rPr lang="ar-SA" sz="1600" dirty="0">
                <a:solidFill>
                  <a:srgbClr val="00AEEF"/>
                </a:solidFill>
                <a:latin typeface="Kefa" panose="02000506000000020004" pitchFamily="2" charset="77"/>
                <a:cs typeface="Alexandria" charset="0"/>
              </a:rPr>
              <a:t>مستشارة ومرشدة ساهمت في اطلاق ونجاح واستمرارية أكثر من ١٠٠٠ مشروع ريادي ومشروع قائم في آخر خمس سنوات ضمن برامج رعاية من الاتحاد الأوروبي والبنك الدولي وبرامج الأمم المتحدة لدعم أصحاب الاعمال من الأردنيين والسوريين والفلسطينيين </a:t>
            </a:r>
          </a:p>
          <a:p>
            <a:pPr algn="r" rtl="1"/>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2046" y="-279469"/>
            <a:ext cx="2954655" cy="1379622"/>
          </a:xfrm>
          <a:prstGeom prst="rect">
            <a:avLst/>
          </a:prstGeom>
        </p:spPr>
      </p:pic>
      <p:sp>
        <p:nvSpPr>
          <p:cNvPr id="2" name="Rounded Rectangle 1">
            <a:extLst>
              <a:ext uri="{FF2B5EF4-FFF2-40B4-BE49-F238E27FC236}">
                <a16:creationId xmlns:a16="http://schemas.microsoft.com/office/drawing/2014/main" id="{825BC547-7C1A-154F-A49A-2D64650C444B}"/>
              </a:ext>
            </a:extLst>
          </p:cNvPr>
          <p:cNvSpPr/>
          <p:nvPr/>
        </p:nvSpPr>
        <p:spPr>
          <a:xfrm>
            <a:off x="7972904" y="54425"/>
            <a:ext cx="4219096" cy="69158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JO"/>
          </a:p>
        </p:txBody>
      </p:sp>
      <p:pic>
        <p:nvPicPr>
          <p:cNvPr id="9" name="Picture Placeholder 5">
            <a:extLst>
              <a:ext uri="{FF2B5EF4-FFF2-40B4-BE49-F238E27FC236}">
                <a16:creationId xmlns:a16="http://schemas.microsoft.com/office/drawing/2014/main" id="{2A3D0ADF-0643-674F-9EE6-24C301502E80}"/>
              </a:ext>
            </a:extLst>
          </p:cNvPr>
          <p:cNvPicPr>
            <a:picLocks noChangeAspect="1"/>
          </p:cNvPicPr>
          <p:nvPr/>
        </p:nvPicPr>
        <p:blipFill rotWithShape="1">
          <a:blip r:embed="rId4">
            <a:extLst>
              <a:ext uri="{28A0092B-C50C-407E-A947-70E740481C1C}">
                <a14:useLocalDpi xmlns:a14="http://schemas.microsoft.com/office/drawing/2010/main" val="0"/>
              </a:ext>
            </a:extLst>
          </a:blip>
          <a:srcRect l="22540" t="18824" b="18738"/>
          <a:stretch/>
        </p:blipFill>
        <p:spPr>
          <a:xfrm>
            <a:off x="8610366" y="308499"/>
            <a:ext cx="3052937" cy="4379248"/>
          </a:xfrm>
          <a:prstGeom prst="rect">
            <a:avLst/>
          </a:prstGeom>
        </p:spPr>
      </p:pic>
      <p:sp>
        <p:nvSpPr>
          <p:cNvPr id="31" name="TextBox 30"/>
          <p:cNvSpPr txBox="1"/>
          <p:nvPr/>
        </p:nvSpPr>
        <p:spPr>
          <a:xfrm>
            <a:off x="7888865" y="4850403"/>
            <a:ext cx="4495938" cy="830997"/>
          </a:xfrm>
          <a:prstGeom prst="rect">
            <a:avLst/>
          </a:prstGeom>
          <a:noFill/>
        </p:spPr>
        <p:txBody>
          <a:bodyPr wrap="square" rtlCol="0">
            <a:spAutoFit/>
          </a:bodyPr>
          <a:lstStyle/>
          <a:p>
            <a:pPr algn="ctr"/>
            <a:r>
              <a:rPr lang="ar-SA" sz="2400" b="1" i="0" u="none" strike="noStrike" dirty="0">
                <a:solidFill>
                  <a:srgbClr val="FFFF00"/>
                </a:solidFill>
                <a:effectLst/>
              </a:rPr>
              <a:t>تعرف على أستاذة المادة: د. منى أحمد المصري </a:t>
            </a:r>
            <a:endParaRPr lang="en-US" sz="2400" b="1" i="0" u="none" strike="noStrike" dirty="0">
              <a:solidFill>
                <a:srgbClr val="FFFF00"/>
              </a:solidFill>
              <a:effectLst/>
            </a:endParaRPr>
          </a:p>
        </p:txBody>
      </p:sp>
      <p:grpSp>
        <p:nvGrpSpPr>
          <p:cNvPr id="11" name="Google Shape;8553;p58">
            <a:extLst>
              <a:ext uri="{FF2B5EF4-FFF2-40B4-BE49-F238E27FC236}">
                <a16:creationId xmlns:a16="http://schemas.microsoft.com/office/drawing/2014/main" id="{6FD99278-43C7-B14E-AE09-01E6418F67F1}"/>
              </a:ext>
            </a:extLst>
          </p:cNvPr>
          <p:cNvGrpSpPr/>
          <p:nvPr/>
        </p:nvGrpSpPr>
        <p:grpSpPr>
          <a:xfrm>
            <a:off x="9743807" y="6027003"/>
            <a:ext cx="1009074" cy="780810"/>
            <a:chOff x="580725" y="3617925"/>
            <a:chExt cx="299325" cy="297375"/>
          </a:xfrm>
        </p:grpSpPr>
        <p:sp>
          <p:nvSpPr>
            <p:cNvPr id="12" name="Google Shape;8554;p58">
              <a:extLst>
                <a:ext uri="{FF2B5EF4-FFF2-40B4-BE49-F238E27FC236}">
                  <a16:creationId xmlns:a16="http://schemas.microsoft.com/office/drawing/2014/main" id="{5603A0E9-1BD6-9A4F-BB7F-9BAD66DCD3B2}"/>
                </a:ext>
              </a:extLst>
            </p:cNvPr>
            <p:cNvSpPr/>
            <p:nvPr/>
          </p:nvSpPr>
          <p:spPr>
            <a:xfrm>
              <a:off x="609075" y="3662050"/>
              <a:ext cx="51225" cy="51200"/>
            </a:xfrm>
            <a:custGeom>
              <a:avLst/>
              <a:gdLst/>
              <a:ahLst/>
              <a:cxnLst/>
              <a:rect l="l" t="t" r="r" b="b"/>
              <a:pathLst>
                <a:path w="2049" h="2048" extrusionOk="0">
                  <a:moveTo>
                    <a:pt x="1041" y="0"/>
                  </a:moveTo>
                  <a:cubicBezTo>
                    <a:pt x="473" y="0"/>
                    <a:pt x="1" y="473"/>
                    <a:pt x="1" y="1040"/>
                  </a:cubicBezTo>
                  <a:cubicBezTo>
                    <a:pt x="1" y="1607"/>
                    <a:pt x="473" y="2048"/>
                    <a:pt x="1041" y="2048"/>
                  </a:cubicBezTo>
                  <a:cubicBezTo>
                    <a:pt x="1608" y="2048"/>
                    <a:pt x="2049" y="1607"/>
                    <a:pt x="2049" y="1040"/>
                  </a:cubicBezTo>
                  <a:cubicBezTo>
                    <a:pt x="2049" y="473"/>
                    <a:pt x="1608" y="0"/>
                    <a:pt x="1041" y="0"/>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3" name="Google Shape;8555;p58">
              <a:extLst>
                <a:ext uri="{FF2B5EF4-FFF2-40B4-BE49-F238E27FC236}">
                  <a16:creationId xmlns:a16="http://schemas.microsoft.com/office/drawing/2014/main" id="{32F6505C-8ADE-804F-8CF5-07E8BBD33FC1}"/>
                </a:ext>
              </a:extLst>
            </p:cNvPr>
            <p:cNvSpPr/>
            <p:nvPr/>
          </p:nvSpPr>
          <p:spPr>
            <a:xfrm>
              <a:off x="668950" y="3617925"/>
              <a:ext cx="122875" cy="104475"/>
            </a:xfrm>
            <a:custGeom>
              <a:avLst/>
              <a:gdLst/>
              <a:ahLst/>
              <a:cxnLst/>
              <a:rect l="l" t="t" r="r" b="b"/>
              <a:pathLst>
                <a:path w="4915" h="4179" extrusionOk="0">
                  <a:moveTo>
                    <a:pt x="1040" y="1"/>
                  </a:moveTo>
                  <a:cubicBezTo>
                    <a:pt x="441" y="1"/>
                    <a:pt x="0" y="473"/>
                    <a:pt x="0" y="1072"/>
                  </a:cubicBezTo>
                  <a:lnTo>
                    <a:pt x="0" y="1797"/>
                  </a:lnTo>
                  <a:cubicBezTo>
                    <a:pt x="0" y="2364"/>
                    <a:pt x="473" y="2805"/>
                    <a:pt x="1040" y="2805"/>
                  </a:cubicBezTo>
                  <a:lnTo>
                    <a:pt x="2300" y="2805"/>
                  </a:lnTo>
                  <a:lnTo>
                    <a:pt x="3592" y="4097"/>
                  </a:lnTo>
                  <a:cubicBezTo>
                    <a:pt x="3672" y="4156"/>
                    <a:pt x="3764" y="4178"/>
                    <a:pt x="3853" y="4178"/>
                  </a:cubicBezTo>
                  <a:cubicBezTo>
                    <a:pt x="3905" y="4178"/>
                    <a:pt x="3955" y="4171"/>
                    <a:pt x="4001" y="4160"/>
                  </a:cubicBezTo>
                  <a:cubicBezTo>
                    <a:pt x="4127" y="4097"/>
                    <a:pt x="4190" y="3939"/>
                    <a:pt x="4190" y="3844"/>
                  </a:cubicBezTo>
                  <a:lnTo>
                    <a:pt x="4190" y="2742"/>
                  </a:lnTo>
                  <a:cubicBezTo>
                    <a:pt x="4600" y="2584"/>
                    <a:pt x="4915" y="2206"/>
                    <a:pt x="4915" y="1734"/>
                  </a:cubicBezTo>
                  <a:lnTo>
                    <a:pt x="4915" y="1072"/>
                  </a:lnTo>
                  <a:cubicBezTo>
                    <a:pt x="4915" y="473"/>
                    <a:pt x="4411" y="1"/>
                    <a:pt x="3875" y="1"/>
                  </a:cubicBezTo>
                  <a:close/>
                </a:path>
              </a:pathLst>
            </a:custGeom>
            <a:solidFill>
              <a:srgbClr val="00B0F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5" name="Google Shape;8556;p58">
              <a:extLst>
                <a:ext uri="{FF2B5EF4-FFF2-40B4-BE49-F238E27FC236}">
                  <a16:creationId xmlns:a16="http://schemas.microsoft.com/office/drawing/2014/main" id="{7A998DB9-200D-9149-9B0B-8BCF607BAC0A}"/>
                </a:ext>
              </a:extLst>
            </p:cNvPr>
            <p:cNvSpPr/>
            <p:nvPr/>
          </p:nvSpPr>
          <p:spPr>
            <a:xfrm>
              <a:off x="580725" y="3721900"/>
              <a:ext cx="141800" cy="192025"/>
            </a:xfrm>
            <a:custGeom>
              <a:avLst/>
              <a:gdLst/>
              <a:ahLst/>
              <a:cxnLst/>
              <a:rect l="l" t="t" r="r" b="b"/>
              <a:pathLst>
                <a:path w="5672" h="7681" extrusionOk="0">
                  <a:moveTo>
                    <a:pt x="3340" y="4506"/>
                  </a:moveTo>
                  <a:lnTo>
                    <a:pt x="3718" y="5577"/>
                  </a:lnTo>
                  <a:lnTo>
                    <a:pt x="1229" y="5577"/>
                  </a:lnTo>
                  <a:lnTo>
                    <a:pt x="1450" y="4600"/>
                  </a:lnTo>
                  <a:lnTo>
                    <a:pt x="1450" y="4506"/>
                  </a:lnTo>
                  <a:close/>
                  <a:moveTo>
                    <a:pt x="1450" y="1"/>
                  </a:moveTo>
                  <a:cubicBezTo>
                    <a:pt x="1135" y="1"/>
                    <a:pt x="883" y="221"/>
                    <a:pt x="788" y="505"/>
                  </a:cubicBezTo>
                  <a:lnTo>
                    <a:pt x="95" y="3624"/>
                  </a:lnTo>
                  <a:cubicBezTo>
                    <a:pt x="1" y="4096"/>
                    <a:pt x="316" y="4506"/>
                    <a:pt x="757" y="4506"/>
                  </a:cubicBezTo>
                  <a:lnTo>
                    <a:pt x="95" y="7247"/>
                  </a:lnTo>
                  <a:cubicBezTo>
                    <a:pt x="32" y="7436"/>
                    <a:pt x="158" y="7593"/>
                    <a:pt x="316" y="7656"/>
                  </a:cubicBezTo>
                  <a:cubicBezTo>
                    <a:pt x="350" y="7668"/>
                    <a:pt x="383" y="7673"/>
                    <a:pt x="415" y="7673"/>
                  </a:cubicBezTo>
                  <a:cubicBezTo>
                    <a:pt x="559" y="7673"/>
                    <a:pt x="679" y="7565"/>
                    <a:pt x="757" y="7436"/>
                  </a:cubicBezTo>
                  <a:lnTo>
                    <a:pt x="1040" y="6301"/>
                  </a:lnTo>
                  <a:lnTo>
                    <a:pt x="3939" y="6301"/>
                  </a:lnTo>
                  <a:lnTo>
                    <a:pt x="4254" y="7152"/>
                  </a:lnTo>
                  <a:cubicBezTo>
                    <a:pt x="4358" y="7492"/>
                    <a:pt x="4637" y="7680"/>
                    <a:pt x="4908" y="7680"/>
                  </a:cubicBezTo>
                  <a:cubicBezTo>
                    <a:pt x="4964" y="7680"/>
                    <a:pt x="5019" y="7672"/>
                    <a:pt x="5073" y="7656"/>
                  </a:cubicBezTo>
                  <a:cubicBezTo>
                    <a:pt x="5451" y="7593"/>
                    <a:pt x="5672" y="7184"/>
                    <a:pt x="5609" y="6837"/>
                  </a:cubicBezTo>
                  <a:lnTo>
                    <a:pt x="4569" y="3687"/>
                  </a:lnTo>
                  <a:cubicBezTo>
                    <a:pt x="4506" y="3372"/>
                    <a:pt x="4222" y="3183"/>
                    <a:pt x="3907" y="3183"/>
                  </a:cubicBezTo>
                  <a:lnTo>
                    <a:pt x="3183" y="3183"/>
                  </a:lnTo>
                  <a:cubicBezTo>
                    <a:pt x="2994" y="3183"/>
                    <a:pt x="2836" y="3025"/>
                    <a:pt x="2836" y="2836"/>
                  </a:cubicBezTo>
                  <a:cubicBezTo>
                    <a:pt x="2836" y="2615"/>
                    <a:pt x="2994" y="2458"/>
                    <a:pt x="3183" y="2458"/>
                  </a:cubicBezTo>
                  <a:lnTo>
                    <a:pt x="4222" y="2458"/>
                  </a:lnTo>
                  <a:cubicBezTo>
                    <a:pt x="4600" y="2458"/>
                    <a:pt x="4915" y="2143"/>
                    <a:pt x="4915" y="1765"/>
                  </a:cubicBezTo>
                  <a:cubicBezTo>
                    <a:pt x="4915" y="1355"/>
                    <a:pt x="4600" y="1040"/>
                    <a:pt x="4222" y="1040"/>
                  </a:cubicBezTo>
                  <a:lnTo>
                    <a:pt x="2332" y="1040"/>
                  </a:lnTo>
                  <a:lnTo>
                    <a:pt x="2080" y="379"/>
                  </a:lnTo>
                  <a:cubicBezTo>
                    <a:pt x="1985" y="158"/>
                    <a:pt x="1733" y="1"/>
                    <a:pt x="1450" y="1"/>
                  </a:cubicBezTo>
                  <a:close/>
                </a:path>
              </a:pathLst>
            </a:custGeom>
            <a:solidFill>
              <a:srgbClr val="F0B7F3"/>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6" name="Google Shape;8557;p58">
              <a:extLst>
                <a:ext uri="{FF2B5EF4-FFF2-40B4-BE49-F238E27FC236}">
                  <a16:creationId xmlns:a16="http://schemas.microsoft.com/office/drawing/2014/main" id="{18775808-372B-8C47-A85B-F3E377BF7D1D}"/>
                </a:ext>
              </a:extLst>
            </p:cNvPr>
            <p:cNvSpPr/>
            <p:nvPr/>
          </p:nvSpPr>
          <p:spPr>
            <a:xfrm>
              <a:off x="800475" y="3662050"/>
              <a:ext cx="51225" cy="51200"/>
            </a:xfrm>
            <a:custGeom>
              <a:avLst/>
              <a:gdLst/>
              <a:ahLst/>
              <a:cxnLst/>
              <a:rect l="l" t="t" r="r" b="b"/>
              <a:pathLst>
                <a:path w="2049" h="2048" extrusionOk="0">
                  <a:moveTo>
                    <a:pt x="1009" y="0"/>
                  </a:moveTo>
                  <a:cubicBezTo>
                    <a:pt x="442" y="0"/>
                    <a:pt x="1" y="473"/>
                    <a:pt x="1" y="1040"/>
                  </a:cubicBezTo>
                  <a:cubicBezTo>
                    <a:pt x="1" y="1607"/>
                    <a:pt x="442" y="2048"/>
                    <a:pt x="1009" y="2048"/>
                  </a:cubicBezTo>
                  <a:cubicBezTo>
                    <a:pt x="1576" y="2048"/>
                    <a:pt x="2048" y="1607"/>
                    <a:pt x="2048" y="1040"/>
                  </a:cubicBezTo>
                  <a:cubicBezTo>
                    <a:pt x="2048" y="473"/>
                    <a:pt x="1576" y="0"/>
                    <a:pt x="1009" y="0"/>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7" name="Google Shape;8558;p58">
              <a:extLst>
                <a:ext uri="{FF2B5EF4-FFF2-40B4-BE49-F238E27FC236}">
                  <a16:creationId xmlns:a16="http://schemas.microsoft.com/office/drawing/2014/main" id="{540E0A4B-4BEB-9342-A95B-001A632BDCBC}"/>
                </a:ext>
              </a:extLst>
            </p:cNvPr>
            <p:cNvSpPr/>
            <p:nvPr/>
          </p:nvSpPr>
          <p:spPr>
            <a:xfrm>
              <a:off x="738250" y="3722700"/>
              <a:ext cx="141800" cy="192600"/>
            </a:xfrm>
            <a:custGeom>
              <a:avLst/>
              <a:gdLst/>
              <a:ahLst/>
              <a:cxnLst/>
              <a:rect l="l" t="t" r="r" b="b"/>
              <a:pathLst>
                <a:path w="5672" h="7704" extrusionOk="0">
                  <a:moveTo>
                    <a:pt x="4222" y="4474"/>
                  </a:moveTo>
                  <a:lnTo>
                    <a:pt x="4222" y="4568"/>
                  </a:lnTo>
                  <a:lnTo>
                    <a:pt x="4443" y="5545"/>
                  </a:lnTo>
                  <a:lnTo>
                    <a:pt x="1985" y="5545"/>
                  </a:lnTo>
                  <a:lnTo>
                    <a:pt x="2332" y="4474"/>
                  </a:lnTo>
                  <a:close/>
                  <a:moveTo>
                    <a:pt x="4222" y="0"/>
                  </a:moveTo>
                  <a:cubicBezTo>
                    <a:pt x="3939" y="0"/>
                    <a:pt x="3718" y="158"/>
                    <a:pt x="3592" y="378"/>
                  </a:cubicBezTo>
                  <a:lnTo>
                    <a:pt x="3340" y="1071"/>
                  </a:lnTo>
                  <a:lnTo>
                    <a:pt x="1450" y="1071"/>
                  </a:lnTo>
                  <a:cubicBezTo>
                    <a:pt x="1072" y="1071"/>
                    <a:pt x="757" y="1386"/>
                    <a:pt x="757" y="1764"/>
                  </a:cubicBezTo>
                  <a:cubicBezTo>
                    <a:pt x="757" y="2174"/>
                    <a:pt x="1072" y="2489"/>
                    <a:pt x="1450" y="2489"/>
                  </a:cubicBezTo>
                  <a:lnTo>
                    <a:pt x="2490" y="2489"/>
                  </a:lnTo>
                  <a:cubicBezTo>
                    <a:pt x="2679" y="2489"/>
                    <a:pt x="2836" y="2646"/>
                    <a:pt x="2836" y="2835"/>
                  </a:cubicBezTo>
                  <a:cubicBezTo>
                    <a:pt x="2836" y="3024"/>
                    <a:pt x="2679" y="3182"/>
                    <a:pt x="2490" y="3182"/>
                  </a:cubicBezTo>
                  <a:lnTo>
                    <a:pt x="1765" y="3182"/>
                  </a:lnTo>
                  <a:cubicBezTo>
                    <a:pt x="1450" y="3182"/>
                    <a:pt x="1198" y="3371"/>
                    <a:pt x="1103" y="3686"/>
                  </a:cubicBezTo>
                  <a:lnTo>
                    <a:pt x="95" y="6837"/>
                  </a:lnTo>
                  <a:cubicBezTo>
                    <a:pt x="1" y="7215"/>
                    <a:pt x="190" y="7593"/>
                    <a:pt x="599" y="7687"/>
                  </a:cubicBezTo>
                  <a:cubicBezTo>
                    <a:pt x="643" y="7696"/>
                    <a:pt x="690" y="7701"/>
                    <a:pt x="738" y="7701"/>
                  </a:cubicBezTo>
                  <a:cubicBezTo>
                    <a:pt x="1030" y="7701"/>
                    <a:pt x="1364" y="7531"/>
                    <a:pt x="1418" y="7152"/>
                  </a:cubicBezTo>
                  <a:lnTo>
                    <a:pt x="1733" y="6301"/>
                  </a:lnTo>
                  <a:lnTo>
                    <a:pt x="4632" y="6301"/>
                  </a:lnTo>
                  <a:lnTo>
                    <a:pt x="4915" y="7435"/>
                  </a:lnTo>
                  <a:cubicBezTo>
                    <a:pt x="4967" y="7591"/>
                    <a:pt x="5104" y="7704"/>
                    <a:pt x="5257" y="7704"/>
                  </a:cubicBezTo>
                  <a:cubicBezTo>
                    <a:pt x="5290" y="7704"/>
                    <a:pt x="5323" y="7698"/>
                    <a:pt x="5356" y="7687"/>
                  </a:cubicBezTo>
                  <a:cubicBezTo>
                    <a:pt x="5546" y="7624"/>
                    <a:pt x="5672" y="7435"/>
                    <a:pt x="5577" y="7246"/>
                  </a:cubicBezTo>
                  <a:lnTo>
                    <a:pt x="4915" y="4537"/>
                  </a:lnTo>
                  <a:cubicBezTo>
                    <a:pt x="5356" y="4474"/>
                    <a:pt x="5672" y="4064"/>
                    <a:pt x="5609" y="3623"/>
                  </a:cubicBezTo>
                  <a:lnTo>
                    <a:pt x="4884" y="504"/>
                  </a:lnTo>
                  <a:cubicBezTo>
                    <a:pt x="4821" y="189"/>
                    <a:pt x="4537" y="0"/>
                    <a:pt x="4222" y="0"/>
                  </a:cubicBezTo>
                  <a:close/>
                </a:path>
              </a:pathLst>
            </a:custGeom>
            <a:solidFill>
              <a:schemeClr val="accent2">
                <a:lumMod val="60000"/>
                <a:lumOff val="4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1446990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266218" y="1614637"/>
            <a:ext cx="11827273" cy="4970591"/>
          </a:xfrm>
          <a:prstGeom prst="rect">
            <a:avLst/>
          </a:prstGeom>
          <a:noFill/>
        </p:spPr>
        <p:txBody>
          <a:bodyPr wrap="square" rtlCol="0">
            <a:spAutoFit/>
          </a:bodyPr>
          <a:lstStyle/>
          <a:p>
            <a:pPr algn="just" rtl="1">
              <a:lnSpc>
                <a:spcPct val="150000"/>
              </a:lnSpc>
            </a:pPr>
            <a:r>
              <a:rPr lang="ar-JO" sz="1800" dirty="0">
                <a:effectLst/>
                <a:latin typeface="Calibri" panose="020F0502020204030204" pitchFamily="34" charset="0"/>
                <a:ea typeface="Calibri" panose="020F0502020204030204" pitchFamily="34" charset="0"/>
              </a:rPr>
              <a:t>يأتي مقرر "الصحافة والحملات الإلكترونية" في ظل ثورة إعلامية غير مسبوقة، حيث أصبحت المنصات الرقمية تحتل الصدارة في صناعة المحتوى والتأثير على الرأي العام. مع انخفاض معدلات قراءة الصحف الورقية وارتفاع نسب متابعي الأخبار عبر وسائل التواصل الاجتماعي (حسب تقارير </a:t>
            </a:r>
            <a:r>
              <a:rPr lang="en-US" sz="1800" dirty="0">
                <a:effectLst/>
                <a:latin typeface="Calibri" panose="020F0502020204030204" pitchFamily="34" charset="0"/>
                <a:ea typeface="Calibri" panose="020F0502020204030204" pitchFamily="34" charset="0"/>
              </a:rPr>
              <a:t>Reuters Institute 2023)، </a:t>
            </a:r>
            <a:r>
              <a:rPr lang="ar-JO" sz="1800" dirty="0">
                <a:effectLst/>
                <a:latin typeface="Calibri" panose="020F0502020204030204" pitchFamily="34" charset="0"/>
                <a:ea typeface="Calibri" panose="020F0502020204030204" pitchFamily="34" charset="0"/>
              </a:rPr>
              <a:t>تبرز </a:t>
            </a:r>
            <a:r>
              <a:rPr lang="ar-JO" sz="1800" b="1" u="sng" dirty="0">
                <a:effectLst/>
                <a:latin typeface="Calibri" panose="020F0502020204030204" pitchFamily="34" charset="0"/>
                <a:ea typeface="Calibri" panose="020F0502020204030204" pitchFamily="34" charset="0"/>
              </a:rPr>
              <a:t>الحاجة إلى إعداد صحفيين وإعلاميين قادرين على:</a:t>
            </a:r>
          </a:p>
          <a:p>
            <a:pPr algn="just" rtl="1">
              <a:lnSpc>
                <a:spcPct val="150000"/>
              </a:lnSpc>
            </a:pPr>
            <a:endParaRPr lang="ar-JO" sz="1800" b="1" u="sng" dirty="0">
              <a:effectLst/>
              <a:latin typeface="Calibri" panose="020F0502020204030204" pitchFamily="34" charset="0"/>
              <a:ea typeface="Calibri" panose="020F0502020204030204" pitchFamily="34" charset="0"/>
            </a:endParaRP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فهم آليات عمل الخوارزميات في ترتيب المحتوى والاستفادة من هذا في دعم ونشر الحملات الالكترونية </a:t>
            </a: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توظيف أدوات التحليل الرقمي لقياس تأثير الحملات</a:t>
            </a:r>
          </a:p>
          <a:p>
            <a:pPr marL="285750" indent="-285750" algn="just" rtl="1">
              <a:lnSpc>
                <a:spcPct val="150000"/>
              </a:lnSpc>
              <a:buFont typeface="Wingdings" pitchFamily="2" charset="2"/>
              <a:buChar char="v"/>
            </a:pPr>
            <a:r>
              <a:rPr lang="ar-JO" sz="1800" dirty="0">
                <a:solidFill>
                  <a:schemeClr val="accent1"/>
                </a:solidFill>
                <a:effectLst/>
                <a:latin typeface="Calibri" panose="020F0502020204030204" pitchFamily="34" charset="0"/>
                <a:ea typeface="Calibri" panose="020F0502020204030204" pitchFamily="34" charset="0"/>
              </a:rPr>
              <a:t>دمج القيم الصحفية التقليدية (مثل الدقة والتوازن) مع متطلبات الإعلام الجديد (مثل السرعة والتفاعلية)</a:t>
            </a:r>
          </a:p>
          <a:p>
            <a:pPr algn="just" rtl="1">
              <a:lnSpc>
                <a:spcPct val="150000"/>
              </a:lnSpc>
            </a:pPr>
            <a:endParaRPr lang="ar-JO" sz="1800" dirty="0">
              <a:solidFill>
                <a:schemeClr val="accent1"/>
              </a:solidFill>
              <a:effectLst/>
              <a:latin typeface="Calibri" panose="020F0502020204030204" pitchFamily="34" charset="0"/>
              <a:ea typeface="Calibri" panose="020F0502020204030204" pitchFamily="34" charset="0"/>
            </a:endParaRPr>
          </a:p>
          <a:p>
            <a:pPr algn="just" rtl="1">
              <a:lnSpc>
                <a:spcPct val="150000"/>
              </a:lnSpc>
            </a:pPr>
            <a:r>
              <a:rPr lang="ar-SA" sz="1800" dirty="0">
                <a:effectLst/>
                <a:latin typeface="Calibri" panose="020F0502020204030204" pitchFamily="34" charset="0"/>
                <a:ea typeface="Calibri" panose="020F0502020204030204" pitchFamily="34" charset="0"/>
              </a:rPr>
              <a:t>ويهدف هذا المقرر إلى تزويد الطلاب بالأدوات النظرية والعملية التطبيقية اللازمة لفهم كيفية التفاعل والدمج بين الصحافة التقليدية والحملات الإلكترونية المعاصرة، مع التركيز على كيفية توظيف التقنيات الرقمية في تصميم وتنفيذ الحملات الإعلامية الفعالة وقياس أثرها على الجمهور المستهدف </a:t>
            </a:r>
          </a:p>
          <a:p>
            <a:pPr algn="just" rtl="1">
              <a:lnSpc>
                <a:spcPct val="150000"/>
              </a:lnSpc>
            </a:pP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40573"/>
            <a:ext cx="2954655" cy="1379622"/>
          </a:xfrm>
          <a:prstGeom prst="rect">
            <a:avLst/>
          </a:prstGeom>
        </p:spPr>
      </p:pic>
      <p:sp>
        <p:nvSpPr>
          <p:cNvPr id="19" name="Google Shape;8447;p58">
            <a:extLst>
              <a:ext uri="{FF2B5EF4-FFF2-40B4-BE49-F238E27FC236}">
                <a16:creationId xmlns:a16="http://schemas.microsoft.com/office/drawing/2014/main" id="{42923311-FFEB-B84F-B663-2A2D07557D04}"/>
              </a:ext>
            </a:extLst>
          </p:cNvPr>
          <p:cNvSpPr/>
          <p:nvPr/>
        </p:nvSpPr>
        <p:spPr>
          <a:xfrm>
            <a:off x="960699" y="3274244"/>
            <a:ext cx="919813" cy="1135709"/>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FFD200"/>
          </a:solid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 name="TextBox 2">
            <a:extLst>
              <a:ext uri="{FF2B5EF4-FFF2-40B4-BE49-F238E27FC236}">
                <a16:creationId xmlns:a16="http://schemas.microsoft.com/office/drawing/2014/main" id="{ACE060F8-B140-694B-9C2A-BA3F335457CE}"/>
              </a:ext>
            </a:extLst>
          </p:cNvPr>
          <p:cNvSpPr txBox="1"/>
          <p:nvPr/>
        </p:nvSpPr>
        <p:spPr>
          <a:xfrm>
            <a:off x="4155311" y="682905"/>
            <a:ext cx="3784922" cy="52322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marL="0" algn="ctr" defTabSz="914400" rtl="1" eaLnBrk="1" latinLnBrk="0" hangingPunct="1"/>
            <a:r>
              <a:rPr lang="ar-SA" sz="2800" b="1" dirty="0"/>
              <a:t>وصف المقرر </a:t>
            </a:r>
            <a:endParaRPr lang="en-JO" sz="2800" b="1" dirty="0"/>
          </a:p>
        </p:txBody>
      </p:sp>
    </p:spTree>
    <p:extLst>
      <p:ext uri="{BB962C8B-B14F-4D97-AF65-F5344CB8AC3E}">
        <p14:creationId xmlns:p14="http://schemas.microsoft.com/office/powerpoint/2010/main" val="24133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59757" y="4884389"/>
            <a:ext cx="5405349" cy="1730345"/>
          </a:xfrm>
          <a:prstGeom prst="rect">
            <a:avLst/>
          </a:prstGeom>
          <a:noFill/>
        </p:spPr>
        <p:txBody>
          <a:bodyPr wrap="square" anchor="t">
            <a:spAutoFit/>
          </a:bodyPr>
          <a:lstStyle/>
          <a:p>
            <a:pPr algn="r">
              <a:lnSpc>
                <a:spcPct val="120000"/>
              </a:lnSpc>
            </a:pPr>
            <a:r>
              <a:rPr lang="ar-JO" dirty="0">
                <a:solidFill>
                  <a:schemeClr val="accent1"/>
                </a:solidFill>
                <a:latin typeface="DeepSeek-CJK-patch"/>
              </a:rPr>
              <a:t>ف</a:t>
            </a:r>
            <a:r>
              <a:rPr lang="ar-JO" b="0" i="0" u="none" strike="noStrike" dirty="0">
                <a:solidFill>
                  <a:schemeClr val="accent1"/>
                </a:solidFill>
                <a:effectLst/>
                <a:latin typeface="DeepSeek-CJK-patch"/>
              </a:rPr>
              <a:t>ي هذا المقرر سنربط بين:</a:t>
            </a:r>
            <a:br>
              <a:rPr lang="ar-JO" dirty="0">
                <a:solidFill>
                  <a:schemeClr val="accent1"/>
                </a:solidFill>
              </a:rPr>
            </a:br>
            <a:r>
              <a:rPr lang="ar-JO" b="0" i="0" u="none" strike="noStrike" dirty="0">
                <a:solidFill>
                  <a:schemeClr val="accent1"/>
                </a:solidFill>
                <a:effectLst/>
                <a:latin typeface="DeepSeek-CJK-patch"/>
              </a:rPr>
              <a:t>✓ الأصول الأكاديمية للصحافة</a:t>
            </a:r>
            <a:br>
              <a:rPr lang="ar-JO" dirty="0">
                <a:solidFill>
                  <a:schemeClr val="accent1"/>
                </a:solidFill>
              </a:rPr>
            </a:br>
            <a:r>
              <a:rPr lang="ar-JO" b="0" i="0" u="none" strike="noStrike" dirty="0">
                <a:solidFill>
                  <a:schemeClr val="accent1"/>
                </a:solidFill>
                <a:effectLst/>
                <a:latin typeface="DeepSeek-CJK-patch"/>
              </a:rPr>
              <a:t>✓ أدوات العصر الرقمي</a:t>
            </a:r>
            <a:br>
              <a:rPr lang="ar-JO" dirty="0">
                <a:solidFill>
                  <a:schemeClr val="accent1"/>
                </a:solidFill>
              </a:rPr>
            </a:br>
            <a:r>
              <a:rPr lang="ar-JO" b="0" i="0" u="none" strike="noStrike" dirty="0">
                <a:solidFill>
                  <a:schemeClr val="accent1"/>
                </a:solidFill>
                <a:effectLst/>
                <a:latin typeface="DeepSeek-CJK-patch"/>
              </a:rPr>
              <a:t>✓ مهارات إدارة الحملات الالكترونية </a:t>
            </a:r>
            <a:br>
              <a:rPr lang="ar-JO" dirty="0">
                <a:solidFill>
                  <a:schemeClr val="accent1"/>
                </a:solidFill>
              </a:rPr>
            </a:br>
            <a:r>
              <a:rPr lang="ar-JO" b="0" i="0" u="none" strike="noStrike" dirty="0">
                <a:solidFill>
                  <a:schemeClr val="accent1"/>
                </a:solidFill>
                <a:effectLst/>
                <a:latin typeface="DeepSeek-CJK-patch"/>
              </a:rPr>
              <a:t>لإعدادكم كإعلاميين متمكنين في العصر الرقمي</a:t>
            </a:r>
            <a:endParaRPr lang="en-US" dirty="0">
              <a:solidFill>
                <a:schemeClr val="accent1"/>
              </a:solidFill>
              <a:latin typeface="Alexandria" charset="0"/>
              <a:cs typeface="Alexandria" charset="0"/>
            </a:endParaRPr>
          </a:p>
        </p:txBody>
      </p:sp>
      <p:sp>
        <p:nvSpPr>
          <p:cNvPr id="41" name="TextBox 40"/>
          <p:cNvSpPr txBox="1"/>
          <p:nvPr/>
        </p:nvSpPr>
        <p:spPr>
          <a:xfrm>
            <a:off x="6301339" y="1259391"/>
            <a:ext cx="2260555" cy="523220"/>
          </a:xfrm>
          <a:prstGeom prst="rect">
            <a:avLst/>
          </a:prstGeom>
          <a:noFill/>
        </p:spPr>
        <p:txBody>
          <a:bodyPr wrap="none" rtlCol="0">
            <a:spAutoFit/>
          </a:bodyPr>
          <a:lstStyle/>
          <a:p>
            <a:r>
              <a:rPr lang="ar-SA" sz="2800" b="1" dirty="0">
                <a:solidFill>
                  <a:srgbClr val="00B0F0"/>
                </a:solidFill>
                <a:latin typeface="Kefa" panose="02000506000000020004" pitchFamily="2" charset="77"/>
                <a:cs typeface="Alexandria" charset="0"/>
              </a:rPr>
              <a:t>لماذا هذا المقرر؟</a:t>
            </a:r>
            <a:endParaRPr lang="en-US" sz="2800" b="1" dirty="0">
              <a:solidFill>
                <a:srgbClr val="00B0F0"/>
              </a:solidFill>
              <a:latin typeface="Kefa" panose="02000506000000020004" pitchFamily="2" charset="77"/>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25" name="TextBox 24"/>
          <p:cNvSpPr txBox="1"/>
          <p:nvPr/>
        </p:nvSpPr>
        <p:spPr>
          <a:xfrm>
            <a:off x="6592464" y="1369757"/>
            <a:ext cx="4113898" cy="46037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الأهداف الرئيسية لهذا المساق </a:t>
            </a:r>
            <a:endParaRPr lang="en-US" sz="2400" b="1" dirty="0">
              <a:solidFill>
                <a:srgbClr val="00B0F0"/>
              </a:solidFill>
              <a:latin typeface="Alexandria" charset="0"/>
              <a:cs typeface="Alexandria" charset="0"/>
            </a:endParaRPr>
          </a:p>
        </p:txBody>
      </p:sp>
      <p:sp>
        <p:nvSpPr>
          <p:cNvPr id="31" name="TextBox 30"/>
          <p:cNvSpPr txBox="1"/>
          <p:nvPr/>
        </p:nvSpPr>
        <p:spPr>
          <a:xfrm>
            <a:off x="4214030" y="2094171"/>
            <a:ext cx="7801540" cy="4585871"/>
          </a:xfrm>
          <a:prstGeom prst="rect">
            <a:avLst/>
          </a:prstGeom>
          <a:noFill/>
        </p:spPr>
        <p:txBody>
          <a:bodyPr wrap="square" rtlCol="0">
            <a:spAutoFit/>
          </a:bodyPr>
          <a:lstStyle/>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فهم التحولات الجذرية في صناعة الإعلام وكل واكب هذه التحولات في المجتمع والمحتوى الإعلامي والوسائل الإعلامية </a:t>
            </a:r>
            <a:endParaRPr lang="en-US" sz="1600" b="0" i="0" u="none" strike="noStrike" dirty="0">
              <a:solidFill>
                <a:schemeClr val="accent1"/>
              </a:solidFill>
              <a:effectLst/>
              <a:latin typeface="DeepSeek-CJK-patch"/>
            </a:endParaRP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التعرف على</a:t>
            </a:r>
            <a:r>
              <a:rPr lang="ar-JO" sz="1600" dirty="0">
                <a:solidFill>
                  <a:schemeClr val="accent1"/>
                </a:solidFill>
                <a:latin typeface="DeepSeek-CJK-patch"/>
              </a:rPr>
              <a:t> الصحافة التقليدية والرقمية من حيث المميزات والصعوبات وكل مايجب عليكم كاعلاميين معرفته وممارسته في هذا المجال </a:t>
            </a:r>
            <a:endParaRPr lang="ar-JO" sz="1600" b="0" i="0" u="none" strike="noStrike" dirty="0">
              <a:solidFill>
                <a:schemeClr val="accent1"/>
              </a:solidFill>
              <a:effectLst/>
              <a:latin typeface="DeepSeek-CJK-patch"/>
            </a:endParaRP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إتقان أدوات التحليل الرقمي للجمهور والمجتمع المستهدف المستخدمة في المجال الإعلامي مثل أدوات التحليل وتقارير منصات التواصل الاجتماعي وغيرها العديد من الأدوات التي ستشكل مصدر مهم جدا يمدكم بالمعلومات الدقيقة والمحدثة التي تخص الجمهور والحملات وادآئها </a:t>
            </a: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تصميم حملات إعلامية رقمية فعالة عبر المنصات الرقمية المختلفة: تصميم المحتوى، الاستهداف الصحيح، الاطلاق والنشر. والمشاركة، التفاعل وحشد التأييد، قياس وتقييم الآداء والنتائج </a:t>
            </a:r>
          </a:p>
          <a:p>
            <a:pPr marL="342900" indent="-342900" algn="just" rtl="1">
              <a:lnSpc>
                <a:spcPct val="150000"/>
              </a:lnSpc>
              <a:buFont typeface="+mj-lt"/>
              <a:buAutoNum type="arabicPeriod"/>
            </a:pPr>
            <a:r>
              <a:rPr lang="ar-JO" sz="1600" b="0" i="0" u="none" strike="noStrike" dirty="0">
                <a:solidFill>
                  <a:schemeClr val="accent1"/>
                </a:solidFill>
                <a:effectLst/>
                <a:latin typeface="DeepSeek-CJK-patch"/>
              </a:rPr>
              <a:t>تطبيق المعايير الأخلاقية في البيئة الرقمية: حيث سنتمكن بعد هذا المساق من معرفة وفهم المعايير الأخلاقية التي تحكم وتقنن العمل الإعلامي والصحفي في البيئة الرقمية وأهمية الالتزام بهذه المعايير وتطبيقها </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10824970" y="110571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11010720" y="1261774"/>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a:extLst>
              <a:ext uri="{FF2B5EF4-FFF2-40B4-BE49-F238E27FC236}">
                <a16:creationId xmlns:a16="http://schemas.microsoft.com/office/drawing/2014/main" id="{07846465-2CDF-DF43-9B10-FD7391FC1A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51300"/>
            <a:ext cx="4105155" cy="307886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r>
              <a:rPr lang="ar-SA" sz="2800" b="1" dirty="0">
                <a:latin typeface="Alexandria" charset="0"/>
                <a:cs typeface="Alexandria" charset="0"/>
              </a:rPr>
              <a:t>مخرجات التعلم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762000" y="2095406"/>
            <a:ext cx="10487692" cy="3816429"/>
          </a:xfrm>
          <a:prstGeom prst="rect">
            <a:avLst/>
          </a:prstGeom>
          <a:noFill/>
        </p:spPr>
        <p:txBody>
          <a:bodyPr wrap="square" rtlCol="0">
            <a:spAutoFit/>
          </a:bodyPr>
          <a:lstStyle/>
          <a:p>
            <a:pPr marL="342900" indent="-342900" algn="r" rtl="1">
              <a:lnSpc>
                <a:spcPct val="150000"/>
              </a:lnSpc>
              <a:buFont typeface="Wingdings" pitchFamily="2" charset="2"/>
              <a:buChar char="ü"/>
            </a:pPr>
            <a:r>
              <a:rPr lang="ar-JO" sz="2000" dirty="0">
                <a:latin typeface="Alexandria" charset="0"/>
              </a:rPr>
              <a:t>فهم وتحليل مميزات وخصائص الصحافة الرقمية وآليات إنتاج المحتوى في البيئة الرقمية</a:t>
            </a:r>
          </a:p>
          <a:p>
            <a:pPr marL="342900" indent="-342900" algn="r" rtl="1">
              <a:lnSpc>
                <a:spcPct val="150000"/>
              </a:lnSpc>
              <a:buFont typeface="Wingdings" pitchFamily="2" charset="2"/>
              <a:buChar char="ü"/>
            </a:pPr>
            <a:r>
              <a:rPr lang="ar-JO" sz="2000" dirty="0">
                <a:latin typeface="Alexandria" charset="0"/>
              </a:rPr>
              <a:t> تصميم وتنفيذ حملات إلكترونية تراعي أخلاقيات المهنة ومعايير الجودة الصحفية </a:t>
            </a:r>
          </a:p>
          <a:p>
            <a:pPr marL="342900" indent="-342900" algn="r" rtl="1">
              <a:lnSpc>
                <a:spcPct val="150000"/>
              </a:lnSpc>
              <a:buFont typeface="Wingdings" pitchFamily="2" charset="2"/>
              <a:buChar char="ü"/>
            </a:pPr>
            <a:r>
              <a:rPr lang="ar-JO" sz="2000" dirty="0">
                <a:solidFill>
                  <a:schemeClr val="accent1"/>
                </a:solidFill>
                <a:latin typeface="Alexandria" charset="0"/>
              </a:rPr>
              <a:t>استخدام وتوظيف أدوات التحليل والقياس الرقمية في تقييم فعالية الحملات الإلكترونية </a:t>
            </a:r>
          </a:p>
          <a:p>
            <a:pPr marL="342900" indent="-342900" algn="r" rtl="1">
              <a:lnSpc>
                <a:spcPct val="150000"/>
              </a:lnSpc>
              <a:buFont typeface="Wingdings" pitchFamily="2" charset="2"/>
              <a:buChar char="ü"/>
            </a:pPr>
            <a:r>
              <a:rPr lang="ar-JO" sz="2000" dirty="0">
                <a:latin typeface="Alexandria" charset="0"/>
              </a:rPr>
              <a:t>تطبيق منهجيات التخطيط الاستراتيجي للحملات الإعلامية الرقمية</a:t>
            </a:r>
          </a:p>
          <a:p>
            <a:pPr marL="342900" indent="-342900" algn="r" rtl="1">
              <a:lnSpc>
                <a:spcPct val="150000"/>
              </a:lnSpc>
              <a:buFont typeface="Wingdings" pitchFamily="2" charset="2"/>
              <a:buChar char="ü"/>
            </a:pPr>
            <a:r>
              <a:rPr lang="ar-JO" sz="2000" dirty="0">
                <a:solidFill>
                  <a:schemeClr val="accent1"/>
                </a:solidFill>
                <a:latin typeface="Alexandria" charset="0"/>
              </a:rPr>
              <a:t>استخدام أدوات الذكاء الاصطناعي في إنتاج المحتوى الصحفي</a:t>
            </a:r>
          </a:p>
          <a:p>
            <a:pPr marL="342900" indent="-342900" algn="r" rtl="1">
              <a:lnSpc>
                <a:spcPct val="150000"/>
              </a:lnSpc>
              <a:buFont typeface="Wingdings" pitchFamily="2" charset="2"/>
              <a:buChar char="ü"/>
            </a:pPr>
            <a:r>
              <a:rPr lang="ar-JO" sz="2000" dirty="0">
                <a:latin typeface="Alexandria" charset="0"/>
              </a:rPr>
              <a:t>تحليل تأثير المنصات الرقمية على تشكيل الرأي العام وإدارة سمعة وهوية المنظمات</a:t>
            </a:r>
          </a:p>
          <a:p>
            <a:pPr marL="342900" indent="-342900" algn="r" rtl="1">
              <a:lnSpc>
                <a:spcPct val="150000"/>
              </a:lnSpc>
              <a:buFont typeface="Wingdings" pitchFamily="2" charset="2"/>
              <a:buChar char="ü"/>
            </a:pPr>
            <a:r>
              <a:rPr lang="ar-JO" sz="2000" dirty="0">
                <a:solidFill>
                  <a:schemeClr val="accent1"/>
                </a:solidFill>
                <a:latin typeface="Alexandria" charset="0"/>
              </a:rPr>
              <a:t>تصميم استراتيجيات محتوى متعددة القنوات </a:t>
            </a:r>
            <a:r>
              <a:rPr lang="en-US" sz="2000" dirty="0">
                <a:solidFill>
                  <a:schemeClr val="accent1"/>
                </a:solidFill>
                <a:latin typeface="Alexandria" charset="0"/>
              </a:rPr>
              <a:t>Cross-channel) </a:t>
            </a:r>
            <a:r>
              <a:rPr lang="ar-JO" sz="2000" dirty="0">
                <a:solidFill>
                  <a:schemeClr val="accent1"/>
                </a:solidFill>
                <a:latin typeface="Alexandria" charset="0"/>
              </a:rPr>
              <a:t>للحملات الإلكترونية</a:t>
            </a:r>
            <a:endParaRPr lang="en-US" sz="2000" dirty="0">
              <a:solidFill>
                <a:schemeClr val="accent1"/>
              </a:solidFill>
              <a:latin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8307922-5371-F14A-B4FE-D79F5B03ED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5255854"/>
            <a:ext cx="2635206" cy="13335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8F3EB-4D1F-5547-86BD-AD616C888B92}"/>
              </a:ext>
            </a:extLst>
          </p:cNvPr>
          <p:cNvSpPr>
            <a:spLocks noGrp="1"/>
          </p:cNvSpPr>
          <p:nvPr>
            <p:ph type="title"/>
          </p:nvPr>
        </p:nvSpPr>
        <p:spPr>
          <a:xfrm>
            <a:off x="838200" y="2911556"/>
            <a:ext cx="10515600" cy="1325563"/>
          </a:xfrm>
        </p:spPr>
        <p:txBody>
          <a:bodyPr/>
          <a:lstStyle/>
          <a:p>
            <a:pPr algn="ctr"/>
            <a:r>
              <a:rPr lang="ar-SA" b="1" u="sng" dirty="0">
                <a:solidFill>
                  <a:schemeClr val="accent1"/>
                </a:solidFill>
                <a:cs typeface="+mn-cs"/>
              </a:rPr>
              <a:t>موضوعات المقرر </a:t>
            </a:r>
            <a:endParaRPr lang="en-JO" b="1" u="sng" dirty="0">
              <a:solidFill>
                <a:schemeClr val="accent1"/>
              </a:solidFill>
              <a:cs typeface="+mn-cs"/>
            </a:endParaRPr>
          </a:p>
        </p:txBody>
      </p:sp>
      <p:pic>
        <p:nvPicPr>
          <p:cNvPr id="3" name="Graphic 21">
            <a:extLst>
              <a:ext uri="{FF2B5EF4-FFF2-40B4-BE49-F238E27FC236}">
                <a16:creationId xmlns:a16="http://schemas.microsoft.com/office/drawing/2014/main" id="{E4AD7599-D7FE-7D41-A7A1-C7585E0DD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10" y="0"/>
            <a:ext cx="2305141" cy="1076343"/>
          </a:xfrm>
          <a:prstGeom prst="rect">
            <a:avLst/>
          </a:prstGeom>
        </p:spPr>
      </p:pic>
      <p:sp>
        <p:nvSpPr>
          <p:cNvPr id="4" name="Rectangle 3">
            <a:extLst>
              <a:ext uri="{FF2B5EF4-FFF2-40B4-BE49-F238E27FC236}">
                <a16:creationId xmlns:a16="http://schemas.microsoft.com/office/drawing/2014/main" id="{3A623D4B-DAA0-2C47-BD0A-F327C29F7B4D}"/>
              </a:ext>
            </a:extLst>
          </p:cNvPr>
          <p:cNvSpPr/>
          <p:nvPr/>
        </p:nvSpPr>
        <p:spPr>
          <a:xfrm>
            <a:off x="2639028" y="2967334"/>
            <a:ext cx="6609144" cy="923330"/>
          </a:xfrm>
          <a:prstGeom prst="rect">
            <a:avLst/>
          </a:prstGeom>
        </p:spPr>
        <p:style>
          <a:lnRef idx="0">
            <a:schemeClr val="accent1"/>
          </a:lnRef>
          <a:fillRef idx="3">
            <a:schemeClr val="accent1"/>
          </a:fillRef>
          <a:effectRef idx="3">
            <a:schemeClr val="accent1"/>
          </a:effectRef>
          <a:fontRef idx="minor">
            <a:schemeClr val="lt1"/>
          </a:fontRef>
        </p:style>
        <p:txBody>
          <a:bodyPr wrap="square" lIns="91440" tIns="45720" rIns="91440" bIns="45720">
            <a:spAutoFit/>
          </a:bodyPr>
          <a:lstStyle/>
          <a:p>
            <a:pPr algn="ctr"/>
            <a:r>
              <a:rPr lang="ar-SA" sz="5400" b="1" u="sng"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mn-cs"/>
              </a:rPr>
              <a:t>موضوعات المقرر </a:t>
            </a:r>
            <a:endParaRPr lang="en-JO"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162362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14047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977067"/>
            <a:ext cx="950237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Diagram 1">
            <a:extLst>
              <a:ext uri="{FF2B5EF4-FFF2-40B4-BE49-F238E27FC236}">
                <a16:creationId xmlns:a16="http://schemas.microsoft.com/office/drawing/2014/main" id="{DBC478FF-F193-5C47-84F4-18105E5DE1D8}"/>
              </a:ext>
            </a:extLst>
          </p:cNvPr>
          <p:cNvGraphicFramePr/>
          <p:nvPr>
            <p:extLst>
              <p:ext uri="{D42A27DB-BD31-4B8C-83A1-F6EECF244321}">
                <p14:modId xmlns:p14="http://schemas.microsoft.com/office/powerpoint/2010/main" val="1852880815"/>
              </p:ext>
            </p:extLst>
          </p:nvPr>
        </p:nvGraphicFramePr>
        <p:xfrm>
          <a:off x="2032001" y="977066"/>
          <a:ext cx="7336087" cy="47524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ounded Rectangle 2">
            <a:extLst>
              <a:ext uri="{FF2B5EF4-FFF2-40B4-BE49-F238E27FC236}">
                <a16:creationId xmlns:a16="http://schemas.microsoft.com/office/drawing/2014/main" id="{09DC8F4D-0254-BB43-AC69-D8C2CB8B3F3B}"/>
              </a:ext>
            </a:extLst>
          </p:cNvPr>
          <p:cNvSpPr/>
          <p:nvPr/>
        </p:nvSpPr>
        <p:spPr>
          <a:xfrm>
            <a:off x="3576580" y="5880933"/>
            <a:ext cx="6007260" cy="70670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marL="0" algn="ctr" defTabSz="914400" rtl="1" eaLnBrk="1" latinLnBrk="0" hangingPunct="1"/>
            <a:r>
              <a:rPr lang="ar-SA" sz="3600" b="1" dirty="0"/>
              <a:t>دراسات حالة </a:t>
            </a:r>
            <a:endParaRPr lang="en-JO" sz="36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180431" y="1064873"/>
            <a:ext cx="11745351" cy="5793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5">
            <a:extLst>
              <a:ext uri="{FF2B5EF4-FFF2-40B4-BE49-F238E27FC236}">
                <a16:creationId xmlns:a16="http://schemas.microsoft.com/office/drawing/2014/main" id="{855020ED-2AA3-9A4A-BA95-851A79EAFFB6}"/>
              </a:ext>
            </a:extLst>
          </p:cNvPr>
          <p:cNvSpPr>
            <a:spLocks noGrp="1"/>
          </p:cNvSpPr>
          <p:nvPr>
            <p:ph sz="half" idx="1"/>
          </p:nvPr>
        </p:nvSpPr>
        <p:spPr>
          <a:xfrm>
            <a:off x="266218" y="1064872"/>
            <a:ext cx="5095814" cy="5713602"/>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تصميم الحملات الإلكترونية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مراحل التخطيط الاستراتيجي للحملات</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تحليل الجمهور المستهدف في الفضاء الرقمي</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أنواع الحملات الالكترونية وأهدافها</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إطلاق وتنفيذ الحملات الرقمية: الأدوات والمنصات</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إدارة وتقييم الحملات</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مؤشرات الأداء الرئيسية</a:t>
            </a:r>
            <a:r>
              <a:rPr lang="en-JO" sz="1800" dirty="0">
                <a:effectLst/>
                <a:latin typeface="Times New Roman" panose="02020603050405020304" pitchFamily="18" charset="0"/>
                <a:ea typeface="Calibri" panose="020F0502020204030204" pitchFamily="34" charset="0"/>
                <a:cs typeface="Arial" panose="020B0604020202020204" pitchFamily="34" charset="0"/>
              </a:rPr>
              <a:t> (KPIs) </a:t>
            </a:r>
            <a:r>
              <a:rPr lang="ar-SA" sz="1800" dirty="0">
                <a:effectLst/>
                <a:latin typeface="Calibri" panose="020F0502020204030204" pitchFamily="34" charset="0"/>
                <a:ea typeface="Calibri" panose="020F0502020204030204" pitchFamily="34" charset="0"/>
                <a:cs typeface="Times New Roman" panose="02020603050405020304" pitchFamily="18" charset="0"/>
              </a:rPr>
              <a:t>للحملات الإلكترونية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إدارة الحملات: التفاعل، الانتشار ومدى التأثير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أدوات تحليل البيانات ونتائج الحملات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Content Placeholder 6">
            <a:extLst>
              <a:ext uri="{FF2B5EF4-FFF2-40B4-BE49-F238E27FC236}">
                <a16:creationId xmlns:a16="http://schemas.microsoft.com/office/drawing/2014/main" id="{B74288C2-AE5A-3B40-99C6-8DAC2E64A911}"/>
              </a:ext>
            </a:extLst>
          </p:cNvPr>
          <p:cNvSpPr>
            <a:spLocks noGrp="1"/>
          </p:cNvSpPr>
          <p:nvPr>
            <p:ph sz="half" idx="2"/>
          </p:nvPr>
        </p:nvSpPr>
        <p:spPr>
          <a:xfrm>
            <a:off x="6250329" y="1064872"/>
            <a:ext cx="5587620" cy="5511729"/>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مقدمة في الصحافة الرقمية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التحول الرقمي في الصناعة الإعلامية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الصحافة التقليدية والصحافة الرقمية: الخصائص والاختلافات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نماذج أعمال في الصحافة الرقمية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أدوات إنتاج المحتوى الرقمي</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تقنيات السرد القصصي الرقمي</a:t>
            </a:r>
            <a:r>
              <a:rPr lang="en-JO" sz="1800" dirty="0">
                <a:effectLst/>
                <a:latin typeface="Times New Roman" panose="02020603050405020304" pitchFamily="18" charset="0"/>
                <a:ea typeface="Calibri" panose="020F0502020204030204" pitchFamily="34" charset="0"/>
                <a:cs typeface="Arial" panose="020B0604020202020204" pitchFamily="34" charset="0"/>
              </a:rPr>
              <a:t> (Digital Storytelling)</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استخدام الذكاء الاصطناعي في إنتاج المحتوى الصحفي</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استخدام منصات التواصل الاجتماعي في نشر المحتوى الصحفي والحملات الرقمية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82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223324" y="1018676"/>
            <a:ext cx="11745351" cy="5793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5">
            <a:extLst>
              <a:ext uri="{FF2B5EF4-FFF2-40B4-BE49-F238E27FC236}">
                <a16:creationId xmlns:a16="http://schemas.microsoft.com/office/drawing/2014/main" id="{855020ED-2AA3-9A4A-BA95-851A79EAFFB6}"/>
              </a:ext>
            </a:extLst>
          </p:cNvPr>
          <p:cNvSpPr>
            <a:spLocks noGrp="1"/>
          </p:cNvSpPr>
          <p:nvPr>
            <p:ph sz="half" idx="1"/>
          </p:nvPr>
        </p:nvSpPr>
        <p:spPr>
          <a:xfrm>
            <a:off x="509287" y="1293471"/>
            <a:ext cx="5095814" cy="4271057"/>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دراسات حالة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تحليل اداء حملات إلكترونية سابقة وتقييمها  </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دراسات مقارنة بين حملات صحافية تقليدية ورقمية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مستقبل الصحافة والحملات الإلكترونية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7" name="Content Placeholder 6">
            <a:extLst>
              <a:ext uri="{FF2B5EF4-FFF2-40B4-BE49-F238E27FC236}">
                <a16:creationId xmlns:a16="http://schemas.microsoft.com/office/drawing/2014/main" id="{B74288C2-AE5A-3B40-99C6-8DAC2E64A911}"/>
              </a:ext>
            </a:extLst>
          </p:cNvPr>
          <p:cNvSpPr>
            <a:spLocks noGrp="1"/>
          </p:cNvSpPr>
          <p:nvPr>
            <p:ph sz="half" idx="2"/>
          </p:nvPr>
        </p:nvSpPr>
        <p:spPr>
          <a:xfrm>
            <a:off x="6238754" y="1374494"/>
            <a:ext cx="5587620" cy="3576576"/>
          </a:xfrm>
        </p:spPr>
        <p:txBody>
          <a:bodyPr/>
          <a:lstStyle/>
          <a:p>
            <a:pPr marL="342900" lvl="0" indent="-342900" algn="r" rtl="1">
              <a:lnSpc>
                <a:spcPct val="150000"/>
              </a:lnSpc>
              <a:spcAft>
                <a:spcPts val="0"/>
              </a:spcAft>
              <a:buFont typeface="Courier New" panose="02070309020205020404" pitchFamily="49" charset="0"/>
              <a:buChar char="o"/>
            </a:pPr>
            <a:r>
              <a:rPr lang="ar-SA" sz="1800" b="1" dirty="0">
                <a:effectLst/>
                <a:latin typeface="Calibri" panose="020F0502020204030204" pitchFamily="34" charset="0"/>
                <a:ea typeface="Calibri" panose="020F0502020204030204" pitchFamily="34" charset="0"/>
                <a:cs typeface="Times New Roman" panose="02020603050405020304" pitchFamily="18" charset="0"/>
              </a:rPr>
              <a:t>القضايا القانونية والأخلاقية</a:t>
            </a:r>
            <a:r>
              <a:rPr lang="en-JO" sz="1800" b="1" dirty="0">
                <a:effectLst/>
                <a:latin typeface="Times New Roman" panose="02020603050405020304" pitchFamily="18" charset="0"/>
                <a:ea typeface="Calibri" panose="020F0502020204030204" pitchFamily="34" charset="0"/>
                <a:cs typeface="Arial" panose="020B0604020202020204" pitchFamily="34" charset="0"/>
              </a:rPr>
              <a:t>:</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أخلاقيات الصحافة الرقمية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حماية البيانات والخصوصية</a:t>
            </a:r>
            <a:endParaRPr lang="en-JO"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0"/>
              </a:spcAft>
              <a:buFont typeface="+mj-lt"/>
              <a:buAutoNum type="arabicPeriod"/>
            </a:pPr>
            <a:r>
              <a:rPr lang="ar-SA" sz="1800" dirty="0">
                <a:effectLst/>
                <a:latin typeface="Calibri" panose="020F0502020204030204" pitchFamily="34" charset="0"/>
                <a:ea typeface="Calibri" panose="020F0502020204030204" pitchFamily="34" charset="0"/>
                <a:cs typeface="Times New Roman" panose="02020603050405020304" pitchFamily="18" charset="0"/>
              </a:rPr>
              <a:t>مكافحة التضليل الإعلامي</a:t>
            </a:r>
            <a:r>
              <a:rPr lang="en-JO" sz="1800" dirty="0">
                <a:effectLst/>
                <a:latin typeface="Times New Roman" panose="02020603050405020304" pitchFamily="18" charset="0"/>
                <a:ea typeface="Calibri" panose="020F0502020204030204" pitchFamily="34" charset="0"/>
                <a:cs typeface="Arial" panose="020B0604020202020204" pitchFamily="34" charset="0"/>
              </a:rPr>
              <a:t> (Misinformation)</a:t>
            </a:r>
            <a:endParaRPr lang="en-JO"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E2B396D7-CFDC-7C4E-80F9-264F4DB78707}"/>
              </a:ext>
            </a:extLst>
          </p:cNvPr>
          <p:cNvPicPr>
            <a:picLocks noChangeAspect="1"/>
          </p:cNvPicPr>
          <p:nvPr/>
        </p:nvPicPr>
        <p:blipFill>
          <a:blip r:embed="rId3">
            <a:alphaModFix/>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66966" y="3645952"/>
            <a:ext cx="6048195" cy="3165852"/>
          </a:xfrm>
          <a:prstGeom prst="rect">
            <a:avLst/>
          </a:prstGeom>
        </p:spPr>
      </p:pic>
    </p:spTree>
    <p:extLst>
      <p:ext uri="{BB962C8B-B14F-4D97-AF65-F5344CB8AC3E}">
        <p14:creationId xmlns:p14="http://schemas.microsoft.com/office/powerpoint/2010/main" val="2185548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47803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063578" y="142765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601884" y="977067"/>
            <a:ext cx="10081550"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b="1" dirty="0">
              <a:solidFill>
                <a:srgbClr val="00206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ounded Rectangle 5">
            <a:extLst>
              <a:ext uri="{FF2B5EF4-FFF2-40B4-BE49-F238E27FC236}">
                <a16:creationId xmlns:a16="http://schemas.microsoft.com/office/drawing/2014/main" id="{6160599A-BC68-364B-B4DD-A6D52E2A0741}"/>
              </a:ext>
            </a:extLst>
          </p:cNvPr>
          <p:cNvSpPr/>
          <p:nvPr/>
        </p:nvSpPr>
        <p:spPr>
          <a:xfrm>
            <a:off x="4236333" y="145475"/>
            <a:ext cx="5470325" cy="7108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2400" dirty="0">
                <a:latin typeface="Kefa" panose="02000506000000020004" pitchFamily="2" charset="77"/>
                <a:cs typeface="+mj-cs"/>
              </a:rPr>
              <a:t>التقييم وتوزيع الدرجات في المساق </a:t>
            </a:r>
            <a:endParaRPr lang="en-JO" sz="2400" dirty="0">
              <a:latin typeface="Kefa" panose="02000506000000020004" pitchFamily="2" charset="77"/>
              <a:cs typeface="+mj-cs"/>
            </a:endParaRPr>
          </a:p>
        </p:txBody>
      </p:sp>
      <p:graphicFrame>
        <p:nvGraphicFramePr>
          <p:cNvPr id="7" name="Diagram 6">
            <a:extLst>
              <a:ext uri="{FF2B5EF4-FFF2-40B4-BE49-F238E27FC236}">
                <a16:creationId xmlns:a16="http://schemas.microsoft.com/office/drawing/2014/main" id="{CA2D2579-B43F-D940-8060-226623030714}"/>
              </a:ext>
            </a:extLst>
          </p:cNvPr>
          <p:cNvGraphicFramePr/>
          <p:nvPr>
            <p:extLst>
              <p:ext uri="{D42A27DB-BD31-4B8C-83A1-F6EECF244321}">
                <p14:modId xmlns:p14="http://schemas.microsoft.com/office/powerpoint/2010/main" val="1064740373"/>
              </p:ext>
            </p:extLst>
          </p:nvPr>
        </p:nvGraphicFramePr>
        <p:xfrm>
          <a:off x="1578659" y="1173115"/>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78422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089366" y="1766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289367" y="977067"/>
            <a:ext cx="1172220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544"/>
            <a:ext cx="2305141" cy="1076343"/>
          </a:xfrm>
          <a:prstGeom prst="rect">
            <a:avLst/>
          </a:prstGeom>
        </p:spPr>
      </p:pic>
      <p:sp>
        <p:nvSpPr>
          <p:cNvPr id="2" name="Title 1">
            <a:extLst>
              <a:ext uri="{FF2B5EF4-FFF2-40B4-BE49-F238E27FC236}">
                <a16:creationId xmlns:a16="http://schemas.microsoft.com/office/drawing/2014/main" id="{72D12D4C-F7B2-804B-A77B-48FCEBF49DC9}"/>
              </a:ext>
            </a:extLst>
          </p:cNvPr>
          <p:cNvSpPr>
            <a:spLocks noGrp="1"/>
          </p:cNvSpPr>
          <p:nvPr>
            <p:ph type="title"/>
          </p:nvPr>
        </p:nvSpPr>
        <p:spPr>
          <a:xfrm>
            <a:off x="838200" y="365126"/>
            <a:ext cx="10515600" cy="656026"/>
          </a:xfrm>
        </p:spPr>
        <p:txBody>
          <a:bodyPr>
            <a:normAutofit fontScale="90000"/>
          </a:bodyPr>
          <a:lstStyle/>
          <a:p>
            <a:pPr algn="ctr" defTabSz="914400" rtl="1" eaLnBrk="1" latinLnBrk="0" hangingPunct="1">
              <a:lnSpc>
                <a:spcPct val="90000"/>
              </a:lnSpc>
              <a:spcBef>
                <a:spcPct val="0"/>
              </a:spcBef>
              <a:buNone/>
            </a:pPr>
            <a:r>
              <a:rPr lang="ar-SA" dirty="0">
                <a:solidFill>
                  <a:srgbClr val="002060"/>
                </a:solidFill>
              </a:rPr>
              <a:t>أنشطة تطبيقية</a:t>
            </a:r>
            <a:endParaRPr lang="en-JO" dirty="0">
              <a:solidFill>
                <a:srgbClr val="002060"/>
              </a:solidFill>
            </a:endParaRPr>
          </a:p>
        </p:txBody>
      </p:sp>
      <p:sp>
        <p:nvSpPr>
          <p:cNvPr id="7" name="Content Placeholder 6">
            <a:extLst>
              <a:ext uri="{FF2B5EF4-FFF2-40B4-BE49-F238E27FC236}">
                <a16:creationId xmlns:a16="http://schemas.microsoft.com/office/drawing/2014/main" id="{647439AF-D569-9C42-B1D4-0864A096793E}"/>
              </a:ext>
            </a:extLst>
          </p:cNvPr>
          <p:cNvSpPr>
            <a:spLocks noGrp="1"/>
          </p:cNvSpPr>
          <p:nvPr>
            <p:ph idx="1"/>
          </p:nvPr>
        </p:nvSpPr>
        <p:spPr>
          <a:xfrm>
            <a:off x="370391" y="1021152"/>
            <a:ext cx="11532242" cy="5660241"/>
          </a:xfrm>
        </p:spPr>
        <p:txBody>
          <a:bodyPr>
            <a:normAutofit fontScale="77500" lnSpcReduction="20000"/>
          </a:bodyPr>
          <a:lstStyle/>
          <a:p>
            <a:pPr marL="0" indent="0" algn="ctr" defTabSz="914400" rtl="1" eaLnBrk="1" latinLnBrk="0" hangingPunct="1">
              <a:lnSpc>
                <a:spcPct val="90000"/>
              </a:lnSpc>
              <a:spcBef>
                <a:spcPts val="1000"/>
              </a:spcBef>
              <a:buNone/>
            </a:pPr>
            <a:r>
              <a:rPr lang="ar-JO" b="1" i="0" u="none" strike="noStrike" dirty="0">
                <a:solidFill>
                  <a:schemeClr val="accent1"/>
                </a:solidFill>
                <a:effectLst/>
                <a:latin typeface="DeepSeek-CJK-patch"/>
              </a:rPr>
              <a:t>مشروع المقرر المقترح: تصميم وتنفيذ حملة إعلامية رقمية متكاملة</a:t>
            </a:r>
          </a:p>
          <a:p>
            <a:pPr marL="228600" indent="-228600" algn="r" defTabSz="914400" rtl="1" eaLnBrk="1" latinLnBrk="0" hangingPunct="1">
              <a:lnSpc>
                <a:spcPct val="90000"/>
              </a:lnSpc>
              <a:spcBef>
                <a:spcPts val="1000"/>
              </a:spcBef>
              <a:buFont typeface="Arial" panose="020B0604020202020204" pitchFamily="34" charset="0"/>
              <a:buChar char="•"/>
            </a:pPr>
            <a:r>
              <a:rPr lang="ar-JO" b="1" u="sng" dirty="0">
                <a:solidFill>
                  <a:schemeClr val="accent1"/>
                </a:solidFill>
              </a:rPr>
              <a:t>أهداف المشروع:</a:t>
            </a:r>
            <a:endParaRPr lang="ar-JO" dirty="0">
              <a:solidFill>
                <a:schemeClr val="accent1"/>
              </a:solidFill>
            </a:endParaRP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تطبيق جميع محاور المقرر (الصحافة الرقمية، تحليل الجمهور، إدارة الحملات)</a:t>
            </a: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تنمية مهارات العمل الجماعي والإبداع في البيئة الرقمية</a:t>
            </a:r>
          </a:p>
          <a:p>
            <a:pPr algn="r" defTabSz="914400" rtl="1" eaLnBrk="1" latinLnBrk="0" hangingPunct="1">
              <a:lnSpc>
                <a:spcPct val="90000"/>
              </a:lnSpc>
              <a:spcBef>
                <a:spcPts val="1000"/>
              </a:spcBef>
              <a:buFont typeface="Wingdings" pitchFamily="2" charset="2"/>
              <a:buChar char="ü"/>
            </a:pPr>
            <a:r>
              <a:rPr lang="ar-JO" dirty="0">
                <a:solidFill>
                  <a:schemeClr val="accent1">
                    <a:lumMod val="75000"/>
                  </a:schemeClr>
                </a:solidFill>
              </a:rPr>
              <a:t>إنتاج محتوى قابل للتطبيق في سوق العمل</a:t>
            </a:r>
          </a:p>
          <a:p>
            <a:pPr algn="r" defTabSz="914400" rtl="1" eaLnBrk="1" latinLnBrk="0" hangingPunct="1">
              <a:lnSpc>
                <a:spcPct val="90000"/>
              </a:lnSpc>
              <a:spcBef>
                <a:spcPts val="1000"/>
              </a:spcBef>
              <a:buFont typeface="Wingdings" pitchFamily="2" charset="2"/>
              <a:buChar char="Ø"/>
            </a:pPr>
            <a:r>
              <a:rPr lang="ar-JO" sz="2900" b="1" dirty="0">
                <a:solidFill>
                  <a:schemeClr val="accent1"/>
                </a:solidFill>
              </a:rPr>
              <a:t>الأسبوع 1: البحث والتخطيط</a:t>
            </a:r>
          </a:p>
          <a:p>
            <a:pPr marL="514350" indent="-514350" algn="r" defTabSz="914400" rtl="1" eaLnBrk="1" latinLnBrk="0" hangingPunct="1">
              <a:lnSpc>
                <a:spcPct val="90000"/>
              </a:lnSpc>
              <a:spcBef>
                <a:spcPts val="1000"/>
              </a:spcBef>
              <a:buFont typeface="+mj-lt"/>
              <a:buAutoNum type="arabicPeriod"/>
            </a:pPr>
            <a:r>
              <a:rPr lang="ar-JO" u="sng" dirty="0">
                <a:solidFill>
                  <a:schemeClr val="accent1">
                    <a:lumMod val="75000"/>
                  </a:schemeClr>
                </a:solidFill>
              </a:rPr>
              <a:t>اختيار القضية/الموضوع:</a:t>
            </a:r>
          </a:p>
          <a:p>
            <a:pPr algn="r" rtl="1"/>
            <a:r>
              <a:rPr lang="ar-JO" dirty="0">
                <a:solidFill>
                  <a:schemeClr val="accent1">
                    <a:lumMod val="75000"/>
                  </a:schemeClr>
                </a:solidFill>
              </a:rPr>
              <a:t>موضوع اجتماعي (مثل التوعية بالتنمر الإلكتروني).</a:t>
            </a:r>
          </a:p>
          <a:p>
            <a:pPr algn="r" rtl="1"/>
            <a:r>
              <a:rPr lang="ar-JO" dirty="0">
                <a:solidFill>
                  <a:schemeClr val="accent1">
                    <a:lumMod val="75000"/>
                  </a:schemeClr>
                </a:solidFill>
              </a:rPr>
              <a:t>أو موضوع إعلامي (مثل تغطية قضية محلية بزاوية إبداعية).</a:t>
            </a:r>
          </a:p>
          <a:p>
            <a:pPr marL="514350" indent="-514350" algn="r" defTabSz="914400" rtl="1" eaLnBrk="1" latinLnBrk="0" hangingPunct="1">
              <a:lnSpc>
                <a:spcPct val="90000"/>
              </a:lnSpc>
              <a:spcBef>
                <a:spcPts val="1000"/>
              </a:spcBef>
              <a:buFont typeface="+mj-lt"/>
              <a:buAutoNum type="arabicPeriod" startAt="2"/>
            </a:pPr>
            <a:r>
              <a:rPr lang="ar-JO" u="sng" dirty="0">
                <a:solidFill>
                  <a:schemeClr val="accent1">
                    <a:lumMod val="75000"/>
                  </a:schemeClr>
                </a:solidFill>
              </a:rPr>
              <a:t>تحليل الجمهور المستهدف:</a:t>
            </a:r>
          </a:p>
          <a:p>
            <a:pPr algn="r" rtl="1"/>
            <a:r>
              <a:rPr lang="ar-JO" dirty="0">
                <a:solidFill>
                  <a:schemeClr val="accent1">
                    <a:lumMod val="75000"/>
                  </a:schemeClr>
                </a:solidFill>
              </a:rPr>
              <a:t>تحديد الفئة العمرية، المنصات المفضلة، اهتماماتهم (باستخدام أدوات مثل: </a:t>
            </a:r>
            <a:r>
              <a:rPr lang="en-US" dirty="0">
                <a:solidFill>
                  <a:schemeClr val="accent1">
                    <a:lumMod val="75000"/>
                  </a:schemeClr>
                </a:solidFill>
              </a:rPr>
              <a:t>Google Analytics، Facebook Audience Insights).</a:t>
            </a:r>
            <a:endParaRPr lang="ar-JO" dirty="0">
              <a:solidFill>
                <a:schemeClr val="accent1"/>
              </a:solidFill>
            </a:endParaRPr>
          </a:p>
          <a:p>
            <a:pPr marL="514350" indent="-514350" algn="r" rtl="1">
              <a:buFont typeface="+mj-lt"/>
              <a:buAutoNum type="arabicPeriod" startAt="3"/>
            </a:pPr>
            <a:r>
              <a:rPr lang="ar-JO" sz="2900" u="sng" dirty="0">
                <a:solidFill>
                  <a:schemeClr val="accent1">
                    <a:lumMod val="75000"/>
                  </a:schemeClr>
                </a:solidFill>
              </a:rPr>
              <a:t>إعداد خطة الحملة:</a:t>
            </a:r>
          </a:p>
          <a:p>
            <a:pPr algn="r" rtl="1"/>
            <a:r>
              <a:rPr lang="ar-JO" dirty="0">
                <a:solidFill>
                  <a:schemeClr val="accent1"/>
                </a:solidFill>
              </a:rPr>
              <a:t>تحديد الأهداف (مثال: زيادة الوعي بنسبة 30% خلال شهر)</a:t>
            </a:r>
          </a:p>
          <a:p>
            <a:pPr algn="r" rtl="1"/>
            <a:r>
              <a:rPr lang="ar-JO" dirty="0">
                <a:solidFill>
                  <a:schemeClr val="accent1"/>
                </a:solidFill>
              </a:rPr>
              <a:t>اختيار المنصات (تيك توك للشباب، تويتر للمهتمين بالأخبار)</a:t>
            </a:r>
            <a:br>
              <a:rPr lang="ar-JO" dirty="0">
                <a:solidFill>
                  <a:schemeClr val="accent1"/>
                </a:solidFill>
              </a:rPr>
            </a:br>
            <a:endParaRPr lang="en-JO" dirty="0">
              <a:solidFill>
                <a:schemeClr val="accent1"/>
              </a:solidFill>
            </a:endParaRPr>
          </a:p>
        </p:txBody>
      </p:sp>
    </p:spTree>
    <p:extLst>
      <p:ext uri="{BB962C8B-B14F-4D97-AF65-F5344CB8AC3E}">
        <p14:creationId xmlns:p14="http://schemas.microsoft.com/office/powerpoint/2010/main" val="23886285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089366" y="1766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289367" y="977067"/>
            <a:ext cx="11722202" cy="58014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algn="r" defTabSz="914400" rtl="1" eaLnBrk="1" latinLnBrk="0" hangingPunct="1"/>
            <a:endParaRPr lang="en-US" dirty="0"/>
          </a:p>
        </p:txBody>
      </p:sp>
      <p:pic>
        <p:nvPicPr>
          <p:cNvPr id="14" name="Picture 13">
            <a:extLst>
              <a:ext uri="{FF2B5EF4-FFF2-40B4-BE49-F238E27FC236}">
                <a16:creationId xmlns:a16="http://schemas.microsoft.com/office/drawing/2014/main" id="{CA118ACC-18CE-E142-98BD-E255958C2F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5684" y="4654521"/>
            <a:ext cx="4064919" cy="2123953"/>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544"/>
            <a:ext cx="2305141" cy="1076343"/>
          </a:xfrm>
          <a:prstGeom prst="rect">
            <a:avLst/>
          </a:prstGeom>
        </p:spPr>
      </p:pic>
      <p:sp>
        <p:nvSpPr>
          <p:cNvPr id="7" name="Content Placeholder 6">
            <a:extLst>
              <a:ext uri="{FF2B5EF4-FFF2-40B4-BE49-F238E27FC236}">
                <a16:creationId xmlns:a16="http://schemas.microsoft.com/office/drawing/2014/main" id="{647439AF-D569-9C42-B1D4-0864A096793E}"/>
              </a:ext>
            </a:extLst>
          </p:cNvPr>
          <p:cNvSpPr>
            <a:spLocks noGrp="1"/>
          </p:cNvSpPr>
          <p:nvPr>
            <p:ph sz="half" idx="1"/>
          </p:nvPr>
        </p:nvSpPr>
        <p:spPr>
          <a:xfrm>
            <a:off x="525684" y="1122743"/>
            <a:ext cx="5181600" cy="5220183"/>
          </a:xfrm>
        </p:spPr>
        <p:txBody>
          <a:bodyPr>
            <a:normAutofit fontScale="55000" lnSpcReduction="20000"/>
          </a:bodyPr>
          <a:lstStyle/>
          <a:p>
            <a:pPr marL="0" indent="0" algn="ctr" defTabSz="914400" rtl="1" eaLnBrk="1" latinLnBrk="0" hangingPunct="1">
              <a:lnSpc>
                <a:spcPct val="90000"/>
              </a:lnSpc>
              <a:spcBef>
                <a:spcPts val="1000"/>
              </a:spcBef>
              <a:buNone/>
            </a:pPr>
            <a:endParaRPr lang="ar-JO" b="1" i="0" u="none" strike="noStrike" dirty="0">
              <a:solidFill>
                <a:schemeClr val="accent1"/>
              </a:solidFill>
              <a:effectLst/>
              <a:latin typeface="DeepSeek-CJK-patch"/>
            </a:endParaRPr>
          </a:p>
          <a:p>
            <a:pPr algn="r" rtl="1">
              <a:buFont typeface="Wingdings" pitchFamily="2" charset="2"/>
              <a:buChar char="Ø"/>
            </a:pPr>
            <a:r>
              <a:rPr lang="ar-JO" sz="3300" b="1" dirty="0">
                <a:solidFill>
                  <a:schemeClr val="accent1">
                    <a:lumMod val="75000"/>
                  </a:schemeClr>
                </a:solidFill>
              </a:rPr>
              <a:t>الأسبوع 4: التقييم والعرض</a:t>
            </a:r>
          </a:p>
          <a:p>
            <a:pPr marL="0" indent="0" algn="ctr" defTabSz="914400" rtl="1" eaLnBrk="1" latinLnBrk="0" hangingPunct="1">
              <a:lnSpc>
                <a:spcPct val="90000"/>
              </a:lnSpc>
              <a:spcBef>
                <a:spcPts val="1000"/>
              </a:spcBef>
              <a:buNone/>
            </a:pPr>
            <a:endParaRPr lang="ar-JO" sz="3300" b="1" dirty="0">
              <a:solidFill>
                <a:schemeClr val="accent1">
                  <a:lumMod val="75000"/>
                </a:schemeClr>
              </a:solidFill>
            </a:endParaRPr>
          </a:p>
          <a:p>
            <a:pPr marL="514350" indent="-514350" algn="r" rtl="1">
              <a:buFont typeface="+mj-lt"/>
              <a:buAutoNum type="arabicPeriod"/>
            </a:pPr>
            <a:r>
              <a:rPr lang="ar-JO" sz="3300" dirty="0">
                <a:solidFill>
                  <a:srgbClr val="00B0F0"/>
                </a:solidFill>
              </a:rPr>
              <a:t>تحليل النتائج:</a:t>
            </a:r>
          </a:p>
          <a:p>
            <a:pPr algn="r" rtl="1"/>
            <a:r>
              <a:rPr lang="ar-JO" sz="3300" dirty="0">
                <a:solidFill>
                  <a:srgbClr val="002060"/>
                </a:solidFill>
              </a:rPr>
              <a:t>مقارنة النتائج بالأهداف المخطط لها</a:t>
            </a:r>
          </a:p>
          <a:p>
            <a:pPr algn="r" rtl="1"/>
            <a:r>
              <a:rPr lang="ar-JO" sz="3300" dirty="0">
                <a:solidFill>
                  <a:srgbClr val="002060"/>
                </a:solidFill>
              </a:rPr>
              <a:t>تحديد نقاط القوة والضعف</a:t>
            </a:r>
          </a:p>
          <a:p>
            <a:pPr marL="514350" indent="-514350" algn="r" rtl="1">
              <a:buFont typeface="+mj-lt"/>
              <a:buAutoNum type="arabicPeriod" startAt="2"/>
            </a:pPr>
            <a:r>
              <a:rPr lang="ar-JO" sz="3300" dirty="0">
                <a:solidFill>
                  <a:srgbClr val="00B0F0"/>
                </a:solidFill>
              </a:rPr>
              <a:t>إعداد العرض النهائي:</a:t>
            </a:r>
          </a:p>
          <a:p>
            <a:pPr marL="0" indent="0" algn="r" rtl="1">
              <a:buNone/>
            </a:pPr>
            <a:r>
              <a:rPr lang="ar-JO" sz="3300" dirty="0">
                <a:solidFill>
                  <a:srgbClr val="00B0F0"/>
                </a:solidFill>
              </a:rPr>
              <a:t>عرض تقديمي (10 دقائق) يشمل:</a:t>
            </a:r>
          </a:p>
          <a:p>
            <a:pPr algn="r" rtl="1"/>
            <a:r>
              <a:rPr lang="ar-JO" sz="3300" dirty="0">
                <a:solidFill>
                  <a:srgbClr val="002060"/>
                </a:solidFill>
              </a:rPr>
              <a:t>شرح الفكرة والاستراتيجية</a:t>
            </a:r>
          </a:p>
          <a:p>
            <a:pPr algn="r" rtl="1"/>
            <a:r>
              <a:rPr lang="ar-JO" sz="3300" dirty="0">
                <a:solidFill>
                  <a:srgbClr val="002060"/>
                </a:solidFill>
              </a:rPr>
              <a:t>عينات من المحتوى</a:t>
            </a:r>
          </a:p>
          <a:p>
            <a:pPr algn="r" rtl="1"/>
            <a:r>
              <a:rPr lang="ar-JO" sz="3300" dirty="0">
                <a:solidFill>
                  <a:srgbClr val="002060"/>
                </a:solidFill>
              </a:rPr>
              <a:t>النتائج والتحليل</a:t>
            </a:r>
            <a:endParaRPr lang="en-JO" sz="3300" dirty="0">
              <a:solidFill>
                <a:srgbClr val="002060"/>
              </a:solidFill>
            </a:endParaRPr>
          </a:p>
        </p:txBody>
      </p:sp>
      <p:sp>
        <p:nvSpPr>
          <p:cNvPr id="8" name="Content Placeholder 7">
            <a:extLst>
              <a:ext uri="{FF2B5EF4-FFF2-40B4-BE49-F238E27FC236}">
                <a16:creationId xmlns:a16="http://schemas.microsoft.com/office/drawing/2014/main" id="{0EEC3F72-A6A4-C643-B582-6B217D5D4CC0}"/>
              </a:ext>
            </a:extLst>
          </p:cNvPr>
          <p:cNvSpPr>
            <a:spLocks noGrp="1"/>
          </p:cNvSpPr>
          <p:nvPr>
            <p:ph sz="half" idx="2"/>
          </p:nvPr>
        </p:nvSpPr>
        <p:spPr>
          <a:xfrm>
            <a:off x="6309167" y="879988"/>
            <a:ext cx="5593465" cy="5801406"/>
          </a:xfrm>
        </p:spPr>
        <p:txBody>
          <a:bodyPr>
            <a:normAutofit fontScale="55000" lnSpcReduction="20000"/>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algn="r" defTabSz="914400" rtl="1" eaLnBrk="1" latinLnBrk="0" hangingPunct="1">
              <a:lnSpc>
                <a:spcPct val="90000"/>
              </a:lnSpc>
              <a:spcBef>
                <a:spcPts val="1000"/>
              </a:spcBef>
              <a:buFont typeface="Wingdings" pitchFamily="2" charset="2"/>
              <a:buChar char="Ø"/>
            </a:pPr>
            <a:r>
              <a:rPr lang="ar-JO" sz="3300" b="1" dirty="0">
                <a:solidFill>
                  <a:schemeClr val="accent1">
                    <a:lumMod val="75000"/>
                  </a:schemeClr>
                </a:solidFill>
              </a:rPr>
              <a:t>الأسبوع 2: إنتاج المحتوى</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514350" indent="-514350" algn="r" defTabSz="914400" rtl="1" eaLnBrk="1" latinLnBrk="0" hangingPunct="1">
              <a:lnSpc>
                <a:spcPct val="90000"/>
              </a:lnSpc>
              <a:spcBef>
                <a:spcPts val="1000"/>
              </a:spcBef>
              <a:buFont typeface="+mj-lt"/>
              <a:buAutoNum type="arabicPeriod"/>
            </a:pPr>
            <a:r>
              <a:rPr lang="ar-JO" sz="3300" dirty="0">
                <a:solidFill>
                  <a:srgbClr val="00B0F0"/>
                </a:solidFill>
              </a:rPr>
              <a:t>تصميم المحتوى:</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3 منشورات على الأقل (فيديو، إنفوجرافيك، مقال قصير)</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استخدام أدوات مثل: </a:t>
            </a:r>
            <a:r>
              <a:rPr lang="en-US" sz="3300" dirty="0"/>
              <a:t>Canva، Adobe Spark، </a:t>
            </a:r>
            <a:r>
              <a:rPr lang="en-US" sz="3300" dirty="0" err="1"/>
              <a:t>CapCut</a:t>
            </a:r>
            <a:r>
              <a:rPr lang="en-US" sz="3300" dirty="0"/>
              <a:t>.</a:t>
            </a:r>
          </a:p>
          <a:p>
            <a:pPr marL="514350" indent="-514350" algn="r" defTabSz="914400" rtl="1" eaLnBrk="1" latinLnBrk="0" hangingPunct="1">
              <a:lnSpc>
                <a:spcPct val="90000"/>
              </a:lnSpc>
              <a:spcBef>
                <a:spcPts val="1000"/>
              </a:spcBef>
              <a:buFont typeface="+mj-lt"/>
              <a:buAutoNum type="arabicPeriod" startAt="2"/>
            </a:pPr>
            <a:r>
              <a:rPr lang="ar-JO" sz="3300" dirty="0">
                <a:solidFill>
                  <a:srgbClr val="00B0F0"/>
                </a:solidFill>
              </a:rPr>
              <a:t>إعداد التقويم الزمني:</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جدول للنشر على المنصات (مثال: منشور يومي على إنستغرام لمدة أسبوعين)</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algn="r" rtl="1">
              <a:buFont typeface="Wingdings" pitchFamily="2" charset="2"/>
              <a:buChar char="Ø"/>
            </a:pPr>
            <a:r>
              <a:rPr lang="ar-JO" sz="3300" b="1" dirty="0">
                <a:solidFill>
                  <a:schemeClr val="accent1">
                    <a:lumMod val="75000"/>
                  </a:schemeClr>
                </a:solidFill>
              </a:rPr>
              <a:t>الأسبوع 3: التنفيذ والمراقبة</a:t>
            </a:r>
          </a:p>
          <a:p>
            <a:pPr marL="228600" indent="-228600" algn="r" defTabSz="914400" rtl="1" eaLnBrk="1" latinLnBrk="0" hangingPunct="1">
              <a:lnSpc>
                <a:spcPct val="90000"/>
              </a:lnSpc>
              <a:spcBef>
                <a:spcPts val="1000"/>
              </a:spcBef>
              <a:buFont typeface="Arial" panose="020B0604020202020204" pitchFamily="34" charset="0"/>
              <a:buChar char="•"/>
            </a:pPr>
            <a:endParaRPr lang="ar-JO" sz="3300" dirty="0"/>
          </a:p>
          <a:p>
            <a:pPr marL="514350" indent="-514350" algn="r" rtl="1">
              <a:buFont typeface="+mj-lt"/>
              <a:buAutoNum type="arabicPeriod"/>
            </a:pPr>
            <a:r>
              <a:rPr lang="ar-JO" sz="3300" dirty="0">
                <a:solidFill>
                  <a:srgbClr val="00B0F0"/>
                </a:solidFill>
              </a:rPr>
              <a:t>نشر الحملة:</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تنفيذ الخطة على أرض الواقع (أو محاكاة التنفيذ إذا لم تتوفر منصات حقيقية).</a:t>
            </a:r>
          </a:p>
          <a:p>
            <a:pPr marL="514350" indent="-514350" algn="r" rtl="1">
              <a:buFont typeface="+mj-lt"/>
              <a:buAutoNum type="arabicPeriod" startAt="2"/>
            </a:pPr>
            <a:r>
              <a:rPr lang="ar-JO" sz="3300" dirty="0">
                <a:solidFill>
                  <a:srgbClr val="00B0F0"/>
                </a:solidFill>
              </a:rPr>
              <a:t>رصد التفاعل:</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تحليل الإحصائيات (معدل المشاركة، الوصول، التعليقات).</a:t>
            </a:r>
          </a:p>
          <a:p>
            <a:pPr marL="228600" indent="-228600" algn="r" defTabSz="914400" rtl="1" eaLnBrk="1" latinLnBrk="0" hangingPunct="1">
              <a:lnSpc>
                <a:spcPct val="90000"/>
              </a:lnSpc>
              <a:spcBef>
                <a:spcPts val="1000"/>
              </a:spcBef>
              <a:buFont typeface="Arial" panose="020B0604020202020204" pitchFamily="34" charset="0"/>
              <a:buChar char="•"/>
            </a:pPr>
            <a:r>
              <a:rPr lang="ar-JO" sz="3300" dirty="0"/>
              <a:t>استخدام أدوات مثل: </a:t>
            </a:r>
            <a:r>
              <a:rPr lang="en-US" sz="3300" dirty="0"/>
              <a:t>Facebook Insights، Hootsuite.</a:t>
            </a:r>
            <a:endParaRPr lang="en-JO" sz="3300" dirty="0"/>
          </a:p>
        </p:txBody>
      </p:sp>
    </p:spTree>
    <p:extLst>
      <p:ext uri="{BB962C8B-B14F-4D97-AF65-F5344CB8AC3E}">
        <p14:creationId xmlns:p14="http://schemas.microsoft.com/office/powerpoint/2010/main" val="342135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30179" y="281402"/>
            <a:ext cx="3308919"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مقدمة في الصحافة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356259" y="1208786"/>
            <a:ext cx="11661569" cy="5569688"/>
          </a:xfrm>
        </p:spPr>
        <p:txBody>
          <a:bodyPr>
            <a:normAutofit fontScale="92500" lnSpcReduction="20000"/>
          </a:bodyPr>
          <a:lstStyle/>
          <a:p>
            <a:pPr marL="0" indent="0" algn="r" defTabSz="914400" rtl="1" eaLnBrk="1" latinLnBrk="0" hangingPunct="1">
              <a:lnSpc>
                <a:spcPct val="150000"/>
              </a:lnSpc>
              <a:spcBef>
                <a:spcPts val="1000"/>
              </a:spcBef>
              <a:buNone/>
            </a:pPr>
            <a:r>
              <a:rPr lang="ar-JO" b="1" u="sng" dirty="0">
                <a:solidFill>
                  <a:srgbClr val="002060"/>
                </a:solidFill>
              </a:rPr>
              <a:t>الصحافة التقليدية - النشأة والتطور</a:t>
            </a:r>
          </a:p>
          <a:p>
            <a:pPr marL="0" indent="0" algn="r" defTabSz="914400" rtl="1" eaLnBrk="1" latinLnBrk="0" hangingPunct="1">
              <a:lnSpc>
                <a:spcPct val="150000"/>
              </a:lnSpc>
              <a:spcBef>
                <a:spcPts val="1000"/>
              </a:spcBef>
              <a:buNone/>
            </a:pPr>
            <a:r>
              <a:rPr lang="ar-JO" sz="1900" b="1" dirty="0">
                <a:solidFill>
                  <a:schemeClr val="accent1"/>
                </a:solidFill>
              </a:rPr>
              <a:t>تعريف الصحافة التقليدية:</a:t>
            </a:r>
          </a:p>
          <a:p>
            <a:pPr marL="0" indent="0" algn="r" defTabSz="914400" rtl="1" eaLnBrk="1" latinLnBrk="0" hangingPunct="1">
              <a:lnSpc>
                <a:spcPct val="150000"/>
              </a:lnSpc>
              <a:spcBef>
                <a:spcPts val="1000"/>
              </a:spcBef>
              <a:buNone/>
            </a:pPr>
            <a:r>
              <a:rPr lang="ar-JO" sz="1900" dirty="0">
                <a:solidFill>
                  <a:schemeClr val="accent1"/>
                </a:solidFill>
              </a:rPr>
              <a:t>هي جمع وتحرير ونشر الأخبار عبر الوسائط المطبوعة أو البثية، ظهرت بشكلها الحديث بعد اختراع المطبعة (غوتنبرغ 1440). </a:t>
            </a:r>
          </a:p>
          <a:p>
            <a:pPr marL="0" indent="0" algn="r" rtl="1">
              <a:lnSpc>
                <a:spcPct val="150000"/>
              </a:lnSpc>
              <a:buNone/>
            </a:pPr>
            <a:r>
              <a:rPr lang="ar-JO" sz="1900" b="1" dirty="0">
                <a:solidFill>
                  <a:schemeClr val="accent1"/>
                </a:solidFill>
              </a:rPr>
              <a:t>أهميتها التاريخية:</a:t>
            </a:r>
          </a:p>
          <a:p>
            <a:pPr algn="r" rtl="1">
              <a:lnSpc>
                <a:spcPct val="150000"/>
              </a:lnSpc>
              <a:buFont typeface="Wingdings" pitchFamily="2" charset="2"/>
              <a:buChar char="ü"/>
            </a:pPr>
            <a:r>
              <a:rPr lang="ar-JO" sz="1900" dirty="0">
                <a:solidFill>
                  <a:schemeClr val="accent1">
                    <a:lumMod val="75000"/>
                  </a:schemeClr>
                </a:solidFill>
              </a:rPr>
              <a:t>أداة للتغيير الاجتماعي:</a:t>
            </a:r>
          </a:p>
          <a:p>
            <a:pPr marL="0" indent="0" algn="r" rtl="1">
              <a:lnSpc>
                <a:spcPct val="150000"/>
              </a:lnSpc>
              <a:buNone/>
            </a:pPr>
            <a:r>
              <a:rPr lang="ar-JO" sz="1900" dirty="0">
                <a:solidFill>
                  <a:schemeClr val="accent1">
                    <a:lumMod val="75000"/>
                  </a:schemeClr>
                </a:solidFill>
              </a:rPr>
              <a:t>ساعدت في نشر أفكار التنوير (مثل صحيفة التايمز البريطانية خلال الثورة الصناعية)</a:t>
            </a:r>
          </a:p>
          <a:p>
            <a:pPr algn="r" rtl="1">
              <a:lnSpc>
                <a:spcPct val="150000"/>
              </a:lnSpc>
            </a:pPr>
            <a:r>
              <a:rPr lang="ar-JO" sz="1900" dirty="0">
                <a:solidFill>
                  <a:schemeClr val="accent1">
                    <a:lumMod val="75000"/>
                  </a:schemeClr>
                </a:solidFill>
              </a:rPr>
              <a:t>مراقبة السلطة:</a:t>
            </a:r>
          </a:p>
          <a:p>
            <a:pPr marL="0" indent="0" algn="r" rtl="1">
              <a:lnSpc>
                <a:spcPct val="150000"/>
              </a:lnSpc>
              <a:buNone/>
            </a:pPr>
            <a:r>
              <a:rPr lang="ar-JO" sz="1900" dirty="0">
                <a:solidFill>
                  <a:schemeClr val="accent1">
                    <a:lumMod val="75000"/>
                  </a:schemeClr>
                </a:solidFill>
              </a:rPr>
              <a:t>كشفت فضائح مثل ووترغيت (1974) عبر تحقيقات صحفية استمرت أشهرًا</a:t>
            </a:r>
          </a:p>
          <a:p>
            <a:pPr marL="0" indent="0" algn="r" rtl="1">
              <a:lnSpc>
                <a:spcPct val="150000"/>
              </a:lnSpc>
              <a:buNone/>
            </a:pPr>
            <a:r>
              <a:rPr lang="ar-JO" sz="1900" b="1" dirty="0">
                <a:solidFill>
                  <a:schemeClr val="accent1">
                    <a:lumMod val="75000"/>
                  </a:schemeClr>
                </a:solidFill>
              </a:rPr>
              <a:t>تشكيل الهوية الوطنية:</a:t>
            </a:r>
          </a:p>
          <a:p>
            <a:pPr marL="0" indent="0" algn="r" rtl="1">
              <a:lnSpc>
                <a:spcPct val="150000"/>
              </a:lnSpc>
              <a:buNone/>
            </a:pPr>
            <a:r>
              <a:rPr lang="ar-JO" sz="1900" dirty="0">
                <a:solidFill>
                  <a:schemeClr val="accent1">
                    <a:lumMod val="75000"/>
                  </a:schemeClr>
                </a:solidFill>
              </a:rPr>
              <a:t>لعبت صحف مثل الشرق الأوسط دورًا في تعزيز الخطاب العربي الموحد</a:t>
            </a:r>
          </a:p>
          <a:p>
            <a:pPr marL="0" indent="0" algn="r" rtl="1">
              <a:lnSpc>
                <a:spcPct val="150000"/>
              </a:lnSpc>
              <a:buNone/>
            </a:pPr>
            <a:r>
              <a:rPr lang="ar-JO" sz="1100" dirty="0"/>
              <a:t>(تاريخ الصحافة - د. محمد عبد اللطيف، 2018)</a:t>
            </a:r>
          </a:p>
          <a:p>
            <a:pPr marL="0" indent="0" algn="r" defTabSz="914400" rtl="1" eaLnBrk="1" latinLnBrk="0" hangingPunct="1">
              <a:lnSpc>
                <a:spcPct val="150000"/>
              </a:lnSpc>
              <a:spcBef>
                <a:spcPts val="1000"/>
              </a:spcBef>
              <a:buNone/>
            </a:pPr>
            <a:endParaRPr lang="en-JO" dirty="0"/>
          </a:p>
        </p:txBody>
      </p:sp>
    </p:spTree>
    <p:extLst>
      <p:ext uri="{BB962C8B-B14F-4D97-AF65-F5344CB8AC3E}">
        <p14:creationId xmlns:p14="http://schemas.microsoft.com/office/powerpoint/2010/main" val="263542566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30179" y="281402"/>
            <a:ext cx="3308919"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مقدمة في الصحافة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sz="half" idx="1"/>
          </p:nvPr>
        </p:nvSpPr>
        <p:spPr>
          <a:xfrm>
            <a:off x="273132" y="1155868"/>
            <a:ext cx="6020790" cy="5565565"/>
          </a:xfrm>
        </p:spPr>
        <p:txBody>
          <a:bodyPr>
            <a:normAutofit fontScale="25000" lnSpcReduction="20000"/>
          </a:bodyPr>
          <a:lstStyle/>
          <a:p>
            <a:pPr marL="0" indent="0" algn="r" defTabSz="914400" rtl="1" eaLnBrk="1" latinLnBrk="0" hangingPunct="1">
              <a:lnSpc>
                <a:spcPct val="150000"/>
              </a:lnSpc>
              <a:spcBef>
                <a:spcPts val="1000"/>
              </a:spcBef>
              <a:buNone/>
            </a:pPr>
            <a:r>
              <a:rPr lang="ar-JO" sz="6400" b="1" dirty="0">
                <a:solidFill>
                  <a:srgbClr val="002060"/>
                </a:solidFill>
              </a:rPr>
              <a:t>تحديات الصحافة التقليدية:</a:t>
            </a:r>
          </a:p>
          <a:p>
            <a:pPr algn="r" rtl="1">
              <a:lnSpc>
                <a:spcPct val="150000"/>
              </a:lnSpc>
            </a:pPr>
            <a:r>
              <a:rPr lang="ar-JO" sz="6400" dirty="0">
                <a:solidFill>
                  <a:srgbClr val="002060"/>
                </a:solidFill>
              </a:rPr>
              <a:t>التباطؤ الزمني:</a:t>
            </a:r>
          </a:p>
          <a:p>
            <a:pPr marL="0" indent="0" algn="r" defTabSz="914400" rtl="1" eaLnBrk="1" latinLnBrk="0" hangingPunct="1">
              <a:lnSpc>
                <a:spcPct val="150000"/>
              </a:lnSpc>
              <a:spcBef>
                <a:spcPts val="1000"/>
              </a:spcBef>
              <a:buNone/>
            </a:pPr>
            <a:r>
              <a:rPr lang="ar-JO" sz="6400" dirty="0">
                <a:solidFill>
                  <a:srgbClr val="002060"/>
                </a:solidFill>
              </a:rPr>
              <a:t>حدث مثل سقوط جدار برلين (1989) نُشر بعد 24 ساعة، بينما ينشر الآن خلال دقائق</a:t>
            </a:r>
          </a:p>
          <a:p>
            <a:pPr algn="r" rtl="1">
              <a:lnSpc>
                <a:spcPct val="150000"/>
              </a:lnSpc>
            </a:pPr>
            <a:r>
              <a:rPr lang="ar-JO" sz="6400" dirty="0">
                <a:solidFill>
                  <a:srgbClr val="002060"/>
                </a:solidFill>
              </a:rPr>
              <a:t>التكاليف العالية:</a:t>
            </a:r>
          </a:p>
          <a:p>
            <a:pPr marL="0" indent="0" algn="r" defTabSz="914400" rtl="1" eaLnBrk="1" latinLnBrk="0" hangingPunct="1">
              <a:lnSpc>
                <a:spcPct val="150000"/>
              </a:lnSpc>
              <a:spcBef>
                <a:spcPts val="1000"/>
              </a:spcBef>
              <a:buNone/>
            </a:pPr>
            <a:r>
              <a:rPr lang="ar-JO" sz="6400" dirty="0">
                <a:solidFill>
                  <a:srgbClr val="002060"/>
                </a:solidFill>
              </a:rPr>
              <a:t>طباعة 100 ألف نسخة يوميًا تكلف ~50 ألف دولار (مقارنة بـ 500 دولار للنشر الرقمي)</a:t>
            </a:r>
          </a:p>
          <a:p>
            <a:pPr algn="r" rtl="1">
              <a:lnSpc>
                <a:spcPct val="150000"/>
              </a:lnSpc>
            </a:pPr>
            <a:r>
              <a:rPr lang="ar-JO" sz="6400" dirty="0">
                <a:solidFill>
                  <a:srgbClr val="002060"/>
                </a:solidFill>
              </a:rPr>
              <a:t>انخفاض الانتشار:</a:t>
            </a:r>
          </a:p>
          <a:p>
            <a:pPr marL="0" indent="0" algn="r" rtl="1">
              <a:lnSpc>
                <a:spcPct val="150000"/>
              </a:lnSpc>
              <a:buNone/>
            </a:pPr>
            <a:r>
              <a:rPr lang="ar-JO" sz="6400" dirty="0">
                <a:solidFill>
                  <a:srgbClr val="002060"/>
                </a:solidFill>
              </a:rPr>
              <a:t>أزمة الصحافة التقليدية: تراجع التوزيع بنسبة 52% عالميًا منذ 2008 </a:t>
            </a:r>
            <a:r>
              <a:rPr lang="en-US" sz="6400" dirty="0">
                <a:solidFill>
                  <a:srgbClr val="002060"/>
                </a:solidFill>
              </a:rPr>
              <a:t>Pew Research Center, 2022).</a:t>
            </a:r>
            <a:r>
              <a:rPr lang="ar-SA" sz="6400" dirty="0">
                <a:solidFill>
                  <a:srgbClr val="002060"/>
                </a:solidFill>
              </a:rPr>
              <a:t>)</a:t>
            </a:r>
            <a:endParaRPr lang="ar-JO" sz="6400" dirty="0">
              <a:solidFill>
                <a:srgbClr val="002060"/>
              </a:solidFill>
            </a:endParaRPr>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defTabSz="914400" rtl="1" eaLnBrk="1" latinLnBrk="0" hangingPunct="1">
              <a:lnSpc>
                <a:spcPct val="150000"/>
              </a:lnSpc>
              <a:spcBef>
                <a:spcPts val="1000"/>
              </a:spcBef>
              <a:buNone/>
            </a:pPr>
            <a:endParaRPr lang="ar-SA" dirty="0"/>
          </a:p>
          <a:p>
            <a:pPr marL="0" indent="0" algn="r" rtl="1">
              <a:lnSpc>
                <a:spcPct val="150000"/>
              </a:lnSpc>
              <a:buNone/>
            </a:pPr>
            <a:r>
              <a:rPr lang="ar-JO" sz="2800" dirty="0">
                <a:solidFill>
                  <a:srgbClr val="002060"/>
                </a:solidFill>
              </a:rPr>
              <a:t>(</a:t>
            </a:r>
            <a:r>
              <a:rPr lang="ar-JO" sz="4200" dirty="0">
                <a:solidFill>
                  <a:srgbClr val="002060"/>
                </a:solidFill>
              </a:rPr>
              <a:t>أصول الصحافة. د. علي شلبي، 2020)</a:t>
            </a:r>
          </a:p>
          <a:p>
            <a:pPr marL="0" indent="0" algn="r" defTabSz="914400" rtl="1" eaLnBrk="1" latinLnBrk="0" hangingPunct="1">
              <a:lnSpc>
                <a:spcPct val="150000"/>
              </a:lnSpc>
              <a:spcBef>
                <a:spcPts val="1000"/>
              </a:spcBef>
              <a:buNone/>
            </a:pPr>
            <a:endParaRPr lang="en-JO" dirty="0"/>
          </a:p>
        </p:txBody>
      </p:sp>
      <p:sp>
        <p:nvSpPr>
          <p:cNvPr id="3" name="Content Placeholder 2">
            <a:extLst>
              <a:ext uri="{FF2B5EF4-FFF2-40B4-BE49-F238E27FC236}">
                <a16:creationId xmlns:a16="http://schemas.microsoft.com/office/drawing/2014/main" id="{F5EBCCCA-8827-724A-A099-CA7B4171A2D2}"/>
              </a:ext>
            </a:extLst>
          </p:cNvPr>
          <p:cNvSpPr>
            <a:spLocks noGrp="1"/>
          </p:cNvSpPr>
          <p:nvPr>
            <p:ph sz="half" idx="2"/>
          </p:nvPr>
        </p:nvSpPr>
        <p:spPr>
          <a:xfrm>
            <a:off x="6745185" y="1050620"/>
            <a:ext cx="5266384" cy="5565565"/>
          </a:xfrm>
        </p:spPr>
        <p:txBody>
          <a:bodyPr>
            <a:normAutofit fontScale="25000" lnSpcReduction="20000"/>
          </a:bodyPr>
          <a:lstStyle/>
          <a:p>
            <a:pPr marL="0" indent="0" algn="r" defTabSz="914400" rtl="1" eaLnBrk="1" latinLnBrk="0" hangingPunct="1">
              <a:lnSpc>
                <a:spcPct val="150000"/>
              </a:lnSpc>
              <a:spcBef>
                <a:spcPts val="1000"/>
              </a:spcBef>
              <a:buNone/>
            </a:pPr>
            <a:r>
              <a:rPr lang="ar-JO" sz="6400" b="1" u="sng" dirty="0">
                <a:solidFill>
                  <a:srgbClr val="002060"/>
                </a:solidFill>
              </a:rPr>
              <a:t>أهميتها كوسيلة إعلامية:</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الموثوقية: وفق دراسة لـ جامعة ستانفورد 2019، 68% من الجمهور يثق بالصحف المطبوعة أكثر من المنصات الرقمية</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الأرشفة: توثيق الأحداث بدقة (كأرشيف صحيفة نيويورك تايمز منذ 1851)</a:t>
            </a:r>
          </a:p>
          <a:p>
            <a:pPr marL="342900" indent="-342900" algn="r" defTabSz="914400" rtl="1" eaLnBrk="1" latinLnBrk="0" hangingPunct="1">
              <a:lnSpc>
                <a:spcPct val="150000"/>
              </a:lnSpc>
              <a:spcBef>
                <a:spcPts val="1000"/>
              </a:spcBef>
              <a:buFont typeface="+mj-lt"/>
              <a:buAutoNum type="arabicPeriod"/>
            </a:pPr>
            <a:r>
              <a:rPr lang="ar-JO" sz="6400" dirty="0">
                <a:solidFill>
                  <a:srgbClr val="002060"/>
                </a:solidFill>
              </a:rPr>
              <a:t>الاستدامة: لا تتطلب اتصالاً بالإنترنت (مهم في المناطق النائية)</a:t>
            </a:r>
          </a:p>
          <a:p>
            <a:pPr marL="0" indent="0" algn="r" defTabSz="914400" rtl="1" eaLnBrk="1" latinLnBrk="0" hangingPunct="1">
              <a:lnSpc>
                <a:spcPct val="90000"/>
              </a:lnSpc>
              <a:spcBef>
                <a:spcPts val="1000"/>
              </a:spcBef>
              <a:buNone/>
            </a:pPr>
            <a:endParaRPr lang="ar-SA" sz="6400" dirty="0"/>
          </a:p>
          <a:p>
            <a:pPr marL="0" indent="0" algn="r" defTabSz="914400" rtl="1" eaLnBrk="1" latinLnBrk="0" hangingPunct="1">
              <a:lnSpc>
                <a:spcPct val="150000"/>
              </a:lnSpc>
              <a:spcBef>
                <a:spcPts val="1000"/>
              </a:spcBef>
              <a:buNone/>
            </a:pPr>
            <a:r>
              <a:rPr lang="ar-JO" sz="6400" b="1" dirty="0">
                <a:solidFill>
                  <a:srgbClr val="002060"/>
                </a:solidFill>
              </a:rPr>
              <a:t>لماذا لا تزال مهمة؟</a:t>
            </a:r>
          </a:p>
          <a:p>
            <a:pPr algn="r" rtl="1">
              <a:lnSpc>
                <a:spcPct val="150000"/>
              </a:lnSpc>
            </a:pPr>
            <a:r>
              <a:rPr lang="ar-JO" sz="6400" dirty="0">
                <a:solidFill>
                  <a:srgbClr val="002060"/>
                </a:solidFill>
              </a:rPr>
              <a:t>عمق التحليل: 85% من التقارير التحليلية الجادة تبدأ بتحقيقات ورقية (فوربس 2022)</a:t>
            </a:r>
          </a:p>
          <a:p>
            <a:pPr algn="r" rtl="1">
              <a:lnSpc>
                <a:spcPct val="150000"/>
              </a:lnSpc>
            </a:pPr>
            <a:r>
              <a:rPr lang="ar-JO" sz="6400" dirty="0">
                <a:solidFill>
                  <a:srgbClr val="002060"/>
                </a:solidFill>
              </a:rPr>
              <a:t>الجمهور النخبوي: 40% من صانعي القرار يقرؤون الصحف المطبوعة (دراسة جامعة هارفارد 2023)</a:t>
            </a:r>
          </a:p>
          <a:p>
            <a:pPr marL="0" indent="0" algn="r" defTabSz="914400" rtl="1" eaLnBrk="1" latinLnBrk="0" hangingPunct="1">
              <a:lnSpc>
                <a:spcPct val="90000"/>
              </a:lnSpc>
              <a:spcBef>
                <a:spcPts val="1000"/>
              </a:spcBef>
              <a:buNone/>
            </a:pPr>
            <a:endParaRPr lang="en-JO" dirty="0"/>
          </a:p>
        </p:txBody>
      </p:sp>
      <p:pic>
        <p:nvPicPr>
          <p:cNvPr id="5" name="Graphic 4" descr="Newspaper">
            <a:extLst>
              <a:ext uri="{FF2B5EF4-FFF2-40B4-BE49-F238E27FC236}">
                <a16:creationId xmlns:a16="http://schemas.microsoft.com/office/drawing/2014/main" id="{A8FC1743-51B6-7C49-A536-3E33353E6F0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91886" y="5045678"/>
            <a:ext cx="1570507" cy="1570507"/>
          </a:xfrm>
          <a:prstGeom prst="rect">
            <a:avLst/>
          </a:prstGeom>
        </p:spPr>
      </p:pic>
    </p:spTree>
    <p:extLst>
      <p:ext uri="{BB962C8B-B14F-4D97-AF65-F5344CB8AC3E}">
        <p14:creationId xmlns:p14="http://schemas.microsoft.com/office/powerpoint/2010/main" val="200138122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5000" b="-25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3830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25631" y="1258784"/>
            <a:ext cx="11685320" cy="5379843"/>
          </a:xfrm>
        </p:spPr>
        <p:txBody>
          <a:bodyPr>
            <a:normAutofit fontScale="62500" lnSpcReduction="20000"/>
          </a:bodyPr>
          <a:lstStyle/>
          <a:p>
            <a:pPr marL="0" indent="0" algn="r" rtl="1">
              <a:lnSpc>
                <a:spcPct val="170000"/>
              </a:lnSpc>
              <a:buNone/>
            </a:pPr>
            <a:r>
              <a:rPr lang="ar-JO" sz="2900" dirty="0">
                <a:solidFill>
                  <a:schemeClr val="accent1">
                    <a:lumMod val="75000"/>
                  </a:schemeClr>
                </a:solidFill>
              </a:rPr>
              <a:t>ساهمت الثورة الرقمية في تسريع عملية التحول الرقمي في الصحافة لتصبح متصدرة في الفضاء الرقمي كمصدر أساسي وموثوق للاخبار والمعلومات بشكلها الالكتروني بما يسمى بالصحافة الرقمية أو الالكترونية والتي تعرف بأنها:</a:t>
            </a:r>
            <a:endParaRPr lang="ar-JO" sz="3400" dirty="0"/>
          </a:p>
          <a:p>
            <a:pPr marL="0" indent="0" algn="r" defTabSz="914400" rtl="1" eaLnBrk="1" latinLnBrk="0" hangingPunct="1">
              <a:lnSpc>
                <a:spcPct val="170000"/>
              </a:lnSpc>
              <a:spcBef>
                <a:spcPts val="1000"/>
              </a:spcBef>
              <a:buNone/>
            </a:pPr>
            <a:r>
              <a:rPr lang="ar-JO" sz="2900" dirty="0">
                <a:solidFill>
                  <a:schemeClr val="accent1"/>
                </a:solidFill>
              </a:rPr>
              <a:t>نشر المحتوى الإخباري عبر المنصات الإلكترونية باستخدام الوسائط المتعددة (نص، فيديو، تفاعليات)، مع إمكانية التحديث الفوري والتفاعل المباشر مع الجمهور (</a:t>
            </a:r>
            <a:r>
              <a:rPr lang="en-US" sz="2900" dirty="0">
                <a:solidFill>
                  <a:schemeClr val="accent1"/>
                </a:solidFill>
              </a:rPr>
              <a:t>Newman, 2023).</a:t>
            </a:r>
          </a:p>
          <a:p>
            <a:pPr marL="228600" indent="-228600" algn="r" defTabSz="914400" rtl="1" eaLnBrk="1" latinLnBrk="0" hangingPunct="1">
              <a:lnSpc>
                <a:spcPct val="90000"/>
              </a:lnSpc>
              <a:spcBef>
                <a:spcPts val="1000"/>
              </a:spcBef>
              <a:buFont typeface="Arial" panose="020B0604020202020204" pitchFamily="34" charset="0"/>
              <a:buChar char="•"/>
            </a:pPr>
            <a:endParaRPr lang="en-US" dirty="0"/>
          </a:p>
          <a:p>
            <a:pPr marL="228600" indent="-228600" algn="r" defTabSz="914400" rtl="1" eaLnBrk="1" latinLnBrk="0" hangingPunct="1">
              <a:lnSpc>
                <a:spcPct val="90000"/>
              </a:lnSpc>
              <a:spcBef>
                <a:spcPts val="1000"/>
              </a:spcBef>
              <a:buFont typeface="Arial" panose="020B0604020202020204" pitchFamily="34" charset="0"/>
              <a:buChar char="•"/>
            </a:pPr>
            <a:r>
              <a:rPr lang="ar-JO" b="1" dirty="0">
                <a:solidFill>
                  <a:schemeClr val="accent1">
                    <a:lumMod val="75000"/>
                  </a:schemeClr>
                </a:solidFill>
              </a:rPr>
              <a:t>بداياتها التاريخية:</a:t>
            </a:r>
          </a:p>
          <a:p>
            <a:pPr marL="228600" indent="-228600" algn="r" defTabSz="914400" rtl="1" eaLnBrk="1" latinLnBrk="0" hangingPunct="1">
              <a:lnSpc>
                <a:spcPct val="90000"/>
              </a:lnSpc>
              <a:spcBef>
                <a:spcPts val="1000"/>
              </a:spcBef>
              <a:buFont typeface="Arial" panose="020B0604020202020204" pitchFamily="34" charset="0"/>
              <a:buChar char="•"/>
            </a:pPr>
            <a:endParaRPr lang="ar-JO" dirty="0"/>
          </a:p>
          <a:p>
            <a:pPr marL="228600" indent="-228600" algn="r" defTabSz="914400" rtl="1" eaLnBrk="1" latinLnBrk="0" hangingPunct="1">
              <a:lnSpc>
                <a:spcPct val="170000"/>
              </a:lnSpc>
              <a:spcBef>
                <a:spcPts val="1000"/>
              </a:spcBef>
              <a:buFont typeface="Arial" panose="020B0604020202020204" pitchFamily="34" charset="0"/>
              <a:buChar char="•"/>
            </a:pPr>
            <a:r>
              <a:rPr lang="ar-JO" dirty="0"/>
              <a:t>1993: أول موقع إخباري </a:t>
            </a:r>
            <a:r>
              <a:rPr lang="en-US" dirty="0"/>
              <a:t>The Palo Alto Weekly </a:t>
            </a:r>
            <a:r>
              <a:rPr lang="ar-SA" dirty="0"/>
              <a:t> </a:t>
            </a:r>
            <a:r>
              <a:rPr lang="ar-JO" dirty="0"/>
              <a:t>بالولايات المتحدة</a:t>
            </a:r>
          </a:p>
          <a:p>
            <a:pPr marL="228600" indent="-228600" algn="r" defTabSz="914400" rtl="1" eaLnBrk="1" latinLnBrk="0" hangingPunct="1">
              <a:lnSpc>
                <a:spcPct val="170000"/>
              </a:lnSpc>
              <a:spcBef>
                <a:spcPts val="1000"/>
              </a:spcBef>
              <a:buFont typeface="Arial" panose="020B0604020202020204" pitchFamily="34" charset="0"/>
              <a:buChar char="•"/>
            </a:pPr>
            <a:r>
              <a:rPr lang="ar-JO" dirty="0">
                <a:solidFill>
                  <a:schemeClr val="accent1">
                    <a:lumMod val="75000"/>
                  </a:schemeClr>
                </a:solidFill>
              </a:rPr>
              <a:t>1996: إطلاق صحيفة الجزيرة نت كأول موقع عربي إخباري يومي (الحمود، 2020).</a:t>
            </a:r>
          </a:p>
          <a:p>
            <a:pPr marL="228600" indent="-228600" algn="r" defTabSz="914400" rtl="1" eaLnBrk="1" latinLnBrk="0" hangingPunct="1">
              <a:lnSpc>
                <a:spcPct val="170000"/>
              </a:lnSpc>
              <a:spcBef>
                <a:spcPts val="1000"/>
              </a:spcBef>
              <a:buFont typeface="Arial" panose="020B0604020202020204" pitchFamily="34" charset="0"/>
              <a:buChar char="•"/>
            </a:pPr>
            <a:r>
              <a:rPr lang="ar-JO" dirty="0"/>
              <a:t>2000</a:t>
            </a:r>
            <a:r>
              <a:rPr lang="en-US" dirty="0"/>
              <a:t>: </a:t>
            </a:r>
            <a:r>
              <a:rPr lang="ar-JO" dirty="0"/>
              <a:t>ظهور المدونات الإخبارية (مثل </a:t>
            </a:r>
            <a:r>
              <a:rPr lang="en-US" dirty="0"/>
              <a:t>HuffPost) </a:t>
            </a:r>
            <a:r>
              <a:rPr lang="ar-JO" dirty="0"/>
              <a:t>والصحافة الشعبية (</a:t>
            </a:r>
            <a:r>
              <a:rPr lang="en-US" dirty="0"/>
              <a:t>Citizen Journalism).</a:t>
            </a:r>
          </a:p>
          <a:p>
            <a:pPr marL="0" indent="0" algn="r" defTabSz="914400" rtl="1" eaLnBrk="1" latinLnBrk="0" hangingPunct="1">
              <a:lnSpc>
                <a:spcPct val="90000"/>
              </a:lnSpc>
              <a:spcBef>
                <a:spcPts val="1000"/>
              </a:spcBef>
              <a:buNone/>
            </a:pPr>
            <a:endParaRPr lang="ar-JO" dirty="0"/>
          </a:p>
          <a:p>
            <a:pPr marL="228600" indent="-228600" algn="r" defTabSz="914400" rtl="1" eaLnBrk="1" latinLnBrk="0" hangingPunct="1">
              <a:lnSpc>
                <a:spcPct val="90000"/>
              </a:lnSpc>
              <a:spcBef>
                <a:spcPts val="1000"/>
              </a:spcBef>
              <a:buFont typeface="Arial" panose="020B0604020202020204" pitchFamily="34" charset="0"/>
              <a:buChar char="•"/>
            </a:pPr>
            <a:r>
              <a:rPr lang="en-US" sz="1300" dirty="0"/>
              <a:t>Newman, N. (2023). Digital journalism: Emerging media and the changing horizons of journalism. Springer.</a:t>
            </a:r>
          </a:p>
          <a:p>
            <a:pPr marL="228600" indent="-228600" algn="r" defTabSz="914400" rtl="1" eaLnBrk="1" latinLnBrk="0" hangingPunct="1">
              <a:lnSpc>
                <a:spcPct val="90000"/>
              </a:lnSpc>
              <a:spcBef>
                <a:spcPts val="1000"/>
              </a:spcBef>
              <a:buFont typeface="Arial" panose="020B0604020202020204" pitchFamily="34" charset="0"/>
              <a:buChar char="•"/>
            </a:pPr>
            <a:r>
              <a:rPr lang="ar-JO" sz="1300" dirty="0"/>
              <a:t>الحمود، خ. (2020). الإعلام الرقمي في العالم العربي. دار جامعة الملك سعود.</a:t>
            </a:r>
            <a:endParaRPr lang="en-JO" sz="1300" dirty="0"/>
          </a:p>
        </p:txBody>
      </p:sp>
      <p:sp>
        <p:nvSpPr>
          <p:cNvPr id="4" name="Rectangle 3">
            <a:extLst>
              <a:ext uri="{FF2B5EF4-FFF2-40B4-BE49-F238E27FC236}">
                <a16:creationId xmlns:a16="http://schemas.microsoft.com/office/drawing/2014/main" id="{B41909ED-3C6A-9B4D-82ED-45A5E25149CF}"/>
              </a:ext>
            </a:extLst>
          </p:cNvPr>
          <p:cNvSpPr/>
          <p:nvPr/>
        </p:nvSpPr>
        <p:spPr>
          <a:xfrm>
            <a:off x="3066329" y="219372"/>
            <a:ext cx="5774338" cy="923330"/>
          </a:xfrm>
          <a:prstGeom prst="rect">
            <a:avLst/>
          </a:prstGeom>
          <a:noFill/>
        </p:spPr>
        <p:txBody>
          <a:bodyPr wrap="none" lIns="91440" tIns="45720" rIns="91440" bIns="45720">
            <a:spAutoFit/>
          </a:bodyPr>
          <a:lstStyle/>
          <a:p>
            <a:pPr algn="ctr"/>
            <a:r>
              <a:rPr lang="ar-SA"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الصحافة والتحول الرقمي</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spTree>
    <p:extLst>
      <p:ext uri="{BB962C8B-B14F-4D97-AF65-F5344CB8AC3E}">
        <p14:creationId xmlns:p14="http://schemas.microsoft.com/office/powerpoint/2010/main" val="2146609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53340" y="1258785"/>
            <a:ext cx="11685320" cy="5379843"/>
          </a:xfrm>
        </p:spPr>
        <p:txBody>
          <a:bodyPr>
            <a:normAutofit/>
          </a:bodyPr>
          <a:lstStyle/>
          <a:p>
            <a:pPr marL="0" indent="0" algn="r" rtl="1">
              <a:lnSpc>
                <a:spcPct val="170000"/>
              </a:lnSpc>
              <a:buNone/>
            </a:pPr>
            <a:r>
              <a:rPr lang="ar-JO" sz="2900" b="1" dirty="0">
                <a:solidFill>
                  <a:schemeClr val="accent1">
                    <a:lumMod val="75000"/>
                  </a:schemeClr>
                </a:solidFill>
              </a:rPr>
              <a:t>لماذا الصحافة الإلكترونية؟</a:t>
            </a:r>
            <a:endParaRPr lang="ar-JO" sz="2900" dirty="0">
              <a:solidFill>
                <a:schemeClr val="accent1">
                  <a:lumMod val="75000"/>
                </a:schemeClr>
              </a:solidFill>
            </a:endParaRPr>
          </a:p>
          <a:p>
            <a:pPr algn="r" rtl="1">
              <a:lnSpc>
                <a:spcPct val="170000"/>
              </a:lnSpc>
              <a:buFont typeface="Wingdings" pitchFamily="2" charset="2"/>
              <a:buChar char="ü"/>
            </a:pPr>
            <a:r>
              <a:rPr lang="ar-JO" sz="2000" dirty="0">
                <a:solidFill>
                  <a:schemeClr val="accent1">
                    <a:lumMod val="75000"/>
                  </a:schemeClr>
                </a:solidFill>
              </a:rPr>
              <a:t>الوصول العالمي: يمكن لمقال واحد أن يصل إلى 5 ملايين قارئ خلال ساعة (مقارنة بـ 500 ألف في الصحف المطبوعة).</a:t>
            </a:r>
          </a:p>
          <a:p>
            <a:pPr algn="r" rtl="1">
              <a:lnSpc>
                <a:spcPct val="170000"/>
              </a:lnSpc>
              <a:buFont typeface="Wingdings" pitchFamily="2" charset="2"/>
              <a:buChar char="ü"/>
            </a:pPr>
            <a:r>
              <a:rPr lang="ar-JO" sz="2000" dirty="0">
                <a:solidFill>
                  <a:schemeClr val="accent1">
                    <a:lumMod val="75000"/>
                  </a:schemeClr>
                </a:solidFill>
              </a:rPr>
              <a:t>التفاعلية: 73% من الجمهور يفضل الأخبار المصحوبة بفيديوهات أو اختبارات تفاعلية </a:t>
            </a:r>
            <a:r>
              <a:rPr lang="en-US" sz="2000" dirty="0">
                <a:solidFill>
                  <a:schemeClr val="accent1">
                    <a:lumMod val="75000"/>
                  </a:schemeClr>
                </a:solidFill>
              </a:rPr>
              <a:t>Nielsen, 2023</a:t>
            </a:r>
          </a:p>
          <a:p>
            <a:pPr algn="r" rtl="1">
              <a:lnSpc>
                <a:spcPct val="170000"/>
              </a:lnSpc>
              <a:buFont typeface="Wingdings" pitchFamily="2" charset="2"/>
              <a:buChar char="ü"/>
            </a:pPr>
            <a:r>
              <a:rPr lang="ar-JO" sz="2000" dirty="0">
                <a:solidFill>
                  <a:schemeClr val="accent1">
                    <a:lumMod val="75000"/>
                  </a:schemeClr>
                </a:solidFill>
              </a:rPr>
              <a:t>التكلفة: تخفيض مصاريف الطباعة بنسبة 90% مع زيادة الربحية عبر الاشتراكات الرقمية</a:t>
            </a:r>
          </a:p>
          <a:p>
            <a:pPr algn="r" rtl="1">
              <a:lnSpc>
                <a:spcPct val="170000"/>
              </a:lnSpc>
              <a:buFont typeface="Wingdings" pitchFamily="2" charset="2"/>
              <a:buChar char="ü"/>
            </a:pPr>
            <a:r>
              <a:rPr lang="ar-JO" sz="2000" dirty="0">
                <a:solidFill>
                  <a:schemeClr val="accent1">
                    <a:lumMod val="75000"/>
                  </a:schemeClr>
                </a:solidFill>
              </a:rPr>
              <a:t>تعتمد على النشر الفوري، التفاعل مع الجمهور، وتعددية الوسائط</a:t>
            </a:r>
          </a:p>
          <a:p>
            <a:pPr algn="r" rtl="1">
              <a:lnSpc>
                <a:spcPct val="170000"/>
              </a:lnSpc>
              <a:buFont typeface="Wingdings" pitchFamily="2" charset="2"/>
              <a:buChar char="ü"/>
            </a:pPr>
            <a:r>
              <a:rPr lang="ar-JO" sz="2000" dirty="0">
                <a:solidFill>
                  <a:schemeClr val="accent1">
                    <a:lumMod val="75000"/>
                  </a:schemeClr>
                </a:solidFill>
              </a:rPr>
              <a:t>تمثل 86% من استهلاك الأخبار بين الشباب .</a:t>
            </a:r>
            <a:r>
              <a:rPr lang="en-US" sz="2000" dirty="0">
                <a:solidFill>
                  <a:schemeClr val="accent1">
                    <a:lumMod val="75000"/>
                  </a:schemeClr>
                </a:solidFill>
              </a:rPr>
              <a:t>Digital News Report, 2023</a:t>
            </a:r>
            <a:endParaRPr lang="ar-JO" sz="2000" dirty="0">
              <a:solidFill>
                <a:schemeClr val="accent1">
                  <a:lumMod val="75000"/>
                </a:schemeClr>
              </a:solidFill>
            </a:endParaRPr>
          </a:p>
          <a:p>
            <a:pPr algn="r" rtl="1">
              <a:lnSpc>
                <a:spcPct val="170000"/>
              </a:lnSpc>
              <a:buFont typeface="Wingdings" pitchFamily="2" charset="2"/>
              <a:buChar char="ü"/>
            </a:pPr>
            <a:endParaRPr lang="ar-JO" sz="2000" dirty="0">
              <a:solidFill>
                <a:schemeClr val="accent1">
                  <a:lumMod val="75000"/>
                </a:schemeClr>
              </a:solidFill>
            </a:endParaRPr>
          </a:p>
          <a:p>
            <a:pPr marL="0" indent="0" algn="r" rtl="1">
              <a:lnSpc>
                <a:spcPct val="170000"/>
              </a:lnSpc>
              <a:buNone/>
            </a:pPr>
            <a:r>
              <a:rPr lang="en-US" sz="1400" dirty="0">
                <a:solidFill>
                  <a:schemeClr val="accent1">
                    <a:lumMod val="75000"/>
                  </a:schemeClr>
                </a:solidFill>
              </a:rPr>
              <a:t>UNESCO, 2021 - "Trends in Digital Journalism</a:t>
            </a:r>
          </a:p>
        </p:txBody>
      </p:sp>
      <p:sp>
        <p:nvSpPr>
          <p:cNvPr id="4" name="Rectangle 3">
            <a:extLst>
              <a:ext uri="{FF2B5EF4-FFF2-40B4-BE49-F238E27FC236}">
                <a16:creationId xmlns:a16="http://schemas.microsoft.com/office/drawing/2014/main" id="{B41909ED-3C6A-9B4D-82ED-45A5E25149CF}"/>
              </a:ext>
            </a:extLst>
          </p:cNvPr>
          <p:cNvSpPr/>
          <p:nvPr/>
        </p:nvSpPr>
        <p:spPr>
          <a:xfrm>
            <a:off x="3066329" y="219372"/>
            <a:ext cx="5774338" cy="923330"/>
          </a:xfrm>
          <a:prstGeom prst="rect">
            <a:avLst/>
          </a:prstGeom>
          <a:noFill/>
        </p:spPr>
        <p:txBody>
          <a:bodyPr wrap="none" lIns="91440" tIns="45720" rIns="91440" bIns="45720">
            <a:spAutoFit/>
          </a:bodyPr>
          <a:lstStyle/>
          <a:p>
            <a:pPr algn="ctr"/>
            <a:r>
              <a:rPr lang="ar-SA"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الصحافة والتحول الرقمي</a:t>
            </a:r>
            <a:endPar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spTree>
    <p:extLst>
      <p:ext uri="{BB962C8B-B14F-4D97-AF65-F5344CB8AC3E}">
        <p14:creationId xmlns:p14="http://schemas.microsoft.com/office/powerpoint/2010/main" val="2168692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ED0219C-F1E5-824D-AF8E-D378F7969433}"/>
              </a:ext>
            </a:extLst>
          </p:cNvPr>
          <p:cNvSpPr>
            <a:spLocks noGrp="1"/>
          </p:cNvSpPr>
          <p:nvPr>
            <p:ph idx="1"/>
          </p:nvPr>
        </p:nvSpPr>
        <p:spPr>
          <a:xfrm>
            <a:off x="253340" y="1258785"/>
            <a:ext cx="11685320" cy="5379843"/>
          </a:xfrm>
        </p:spPr>
        <p:txBody>
          <a:bodyPr>
            <a:normAutofit fontScale="70000" lnSpcReduction="20000"/>
          </a:bodyPr>
          <a:lstStyle/>
          <a:p>
            <a:pPr marL="0" indent="0" algn="r" rtl="1">
              <a:lnSpc>
                <a:spcPct val="170000"/>
              </a:lnSpc>
              <a:buNone/>
            </a:pPr>
            <a:r>
              <a:rPr lang="ar-JO" sz="2900" b="1" u="sng" dirty="0">
                <a:solidFill>
                  <a:schemeClr val="accent1">
                    <a:lumMod val="75000"/>
                  </a:schemeClr>
                </a:solidFill>
              </a:rPr>
              <a:t>ماهي الحملات الالكترونية؟ </a:t>
            </a:r>
          </a:p>
          <a:p>
            <a:pPr marL="0" indent="0" algn="r" rtl="1">
              <a:lnSpc>
                <a:spcPct val="170000"/>
              </a:lnSpc>
              <a:buNone/>
            </a:pPr>
            <a:r>
              <a:rPr lang="ar-JO" sz="2900" b="1" dirty="0">
                <a:solidFill>
                  <a:schemeClr val="accent1">
                    <a:lumMod val="75000"/>
                  </a:schemeClr>
                </a:solidFill>
              </a:rPr>
              <a:t>هي استراتيجيات مُمنهجة تستخدم المنصات الرقمية لنشر المحتوى الإخباري أو التوعوي، مع التركيز على:</a:t>
            </a:r>
          </a:p>
          <a:p>
            <a:pPr marL="514350" indent="-514350" algn="r" rtl="1">
              <a:lnSpc>
                <a:spcPct val="170000"/>
              </a:lnSpc>
              <a:buFont typeface="+mj-lt"/>
              <a:buAutoNum type="arabicPeriod"/>
            </a:pPr>
            <a:r>
              <a:rPr lang="ar-JO" sz="2900" b="1" dirty="0">
                <a:solidFill>
                  <a:schemeClr val="accent1">
                    <a:lumMod val="75000"/>
                  </a:schemeClr>
                </a:solidFill>
              </a:rPr>
              <a:t>التفاعل المباشر مع الجمهور</a:t>
            </a:r>
          </a:p>
          <a:p>
            <a:pPr marL="514350" indent="-514350" algn="r" rtl="1">
              <a:lnSpc>
                <a:spcPct val="170000"/>
              </a:lnSpc>
              <a:buFont typeface="+mj-lt"/>
              <a:buAutoNum type="arabicPeriod"/>
            </a:pPr>
            <a:r>
              <a:rPr lang="ar-JO" sz="2900" b="1" dirty="0">
                <a:solidFill>
                  <a:schemeClr val="accent1">
                    <a:lumMod val="75000"/>
                  </a:schemeClr>
                </a:solidFill>
              </a:rPr>
              <a:t>الانتشار الواسع عبر خوارزميات المنصات</a:t>
            </a:r>
          </a:p>
          <a:p>
            <a:pPr marL="514350" indent="-514350" algn="r" rtl="1">
              <a:lnSpc>
                <a:spcPct val="170000"/>
              </a:lnSpc>
              <a:buFont typeface="+mj-lt"/>
              <a:buAutoNum type="arabicPeriod"/>
            </a:pPr>
            <a:r>
              <a:rPr lang="ar-JO" sz="2900" b="1" dirty="0">
                <a:solidFill>
                  <a:schemeClr val="accent1">
                    <a:lumMod val="75000"/>
                  </a:schemeClr>
                </a:solidFill>
              </a:rPr>
              <a:t>قياس الأثر باستخدام التحليلات الرقمية </a:t>
            </a:r>
            <a:r>
              <a:rPr lang="en-US" sz="1400" b="1" dirty="0" err="1">
                <a:solidFill>
                  <a:schemeClr val="accent1">
                    <a:lumMod val="75000"/>
                  </a:schemeClr>
                </a:solidFill>
              </a:rPr>
              <a:t>Tuten</a:t>
            </a:r>
            <a:r>
              <a:rPr lang="en-US" sz="1400" b="1" dirty="0">
                <a:solidFill>
                  <a:schemeClr val="accent1">
                    <a:lumMod val="75000"/>
                  </a:schemeClr>
                </a:solidFill>
              </a:rPr>
              <a:t> &amp; Solomon, 2023).</a:t>
            </a:r>
          </a:p>
          <a:p>
            <a:pPr marL="0" indent="0" algn="r" rtl="1">
              <a:lnSpc>
                <a:spcPct val="170000"/>
              </a:lnSpc>
              <a:buNone/>
            </a:pPr>
            <a:r>
              <a:rPr lang="ar-JO" sz="2900" b="1" u="sng" dirty="0">
                <a:solidFill>
                  <a:schemeClr val="accent1">
                    <a:lumMod val="75000"/>
                  </a:schemeClr>
                </a:solidFill>
              </a:rPr>
              <a:t>أنواعها الرئيسية:</a:t>
            </a:r>
          </a:p>
          <a:p>
            <a:pPr marL="514350" indent="-514350" algn="r" rtl="1">
              <a:lnSpc>
                <a:spcPct val="170000"/>
              </a:lnSpc>
              <a:buFont typeface="+mj-lt"/>
              <a:buAutoNum type="arabicPeriod"/>
            </a:pPr>
            <a:r>
              <a:rPr lang="ar-JO" sz="2900" dirty="0">
                <a:solidFill>
                  <a:schemeClr val="accent1">
                    <a:lumMod val="75000"/>
                  </a:schemeClr>
                </a:solidFill>
              </a:rPr>
              <a:t>حملات الأخبار العاجلة: تحديث لحظي للأحداث (مثل تغطية الانتخابات عبر تويتر</a:t>
            </a:r>
          </a:p>
          <a:p>
            <a:pPr marL="514350" indent="-514350" algn="r" rtl="1">
              <a:lnSpc>
                <a:spcPct val="170000"/>
              </a:lnSpc>
              <a:buFont typeface="+mj-lt"/>
              <a:buAutoNum type="arabicPeriod"/>
            </a:pPr>
            <a:r>
              <a:rPr lang="ar-JO" sz="2900" dirty="0">
                <a:solidFill>
                  <a:schemeClr val="accent1">
                    <a:lumMod val="75000"/>
                  </a:schemeClr>
                </a:solidFill>
              </a:rPr>
              <a:t>حملات التحقيقات الاستقصائية: نشر تحقيقات طويلة بتنسيقات تفاعلية (مثال: "وثائق بنما" من </a:t>
            </a:r>
            <a:r>
              <a:rPr lang="en-US" sz="2900" dirty="0">
                <a:solidFill>
                  <a:schemeClr val="accent1">
                    <a:lumMod val="75000"/>
                  </a:schemeClr>
                </a:solidFill>
              </a:rPr>
              <a:t>ICIJ).</a:t>
            </a:r>
          </a:p>
          <a:p>
            <a:pPr marL="514350" indent="-514350" algn="r" rtl="1">
              <a:lnSpc>
                <a:spcPct val="170000"/>
              </a:lnSpc>
              <a:buFont typeface="+mj-lt"/>
              <a:buAutoNum type="arabicPeriod"/>
            </a:pPr>
            <a:r>
              <a:rPr lang="ar-JO" sz="2900" dirty="0">
                <a:solidFill>
                  <a:schemeClr val="accent1">
                    <a:lumMod val="75000"/>
                  </a:schemeClr>
                </a:solidFill>
              </a:rPr>
              <a:t>حملات التوعية المجتمعية: قضايا الصحة العامة أو البيئة (مثل حملات اليونيسف الرقمية)</a:t>
            </a:r>
          </a:p>
          <a:p>
            <a:pPr marL="0" indent="0" algn="r" rtl="1">
              <a:lnSpc>
                <a:spcPct val="170000"/>
              </a:lnSpc>
              <a:buNone/>
            </a:pPr>
            <a:endParaRPr lang="ar-JO" sz="2900" b="1" dirty="0">
              <a:solidFill>
                <a:schemeClr val="accent1">
                  <a:lumMod val="75000"/>
                </a:schemeClr>
              </a:solidFill>
            </a:endParaRPr>
          </a:p>
        </p:txBody>
      </p:sp>
      <p:sp>
        <p:nvSpPr>
          <p:cNvPr id="4" name="Rectangle 3">
            <a:extLst>
              <a:ext uri="{FF2B5EF4-FFF2-40B4-BE49-F238E27FC236}">
                <a16:creationId xmlns:a16="http://schemas.microsoft.com/office/drawing/2014/main" id="{B41909ED-3C6A-9B4D-82ED-45A5E25149CF}"/>
              </a:ext>
            </a:extLst>
          </p:cNvPr>
          <p:cNvSpPr/>
          <p:nvPr/>
        </p:nvSpPr>
        <p:spPr>
          <a:xfrm>
            <a:off x="2515221" y="186332"/>
            <a:ext cx="7470315" cy="923330"/>
          </a:xfrm>
          <a:prstGeom prst="rect">
            <a:avLst/>
          </a:prstGeom>
          <a:solidFill>
            <a:srgbClr val="203E5F"/>
          </a:solidFill>
          <a:ln>
            <a:solidFill>
              <a:schemeClr val="accent1"/>
            </a:solidFill>
          </a:ln>
        </p:spPr>
        <p:txBody>
          <a:bodyPr wrap="none" lIns="91440" tIns="45720" rIns="91440" bIns="45720">
            <a:spAutoFit/>
          </a:bodyPr>
          <a:lstStyle/>
          <a:p>
            <a:pPr algn="ctr"/>
            <a:r>
              <a:rPr lang="ar-SA"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الحملات الالكترونية في الصحافة</a:t>
            </a:r>
            <a:endPar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Graphic 21">
            <a:extLst>
              <a:ext uri="{FF2B5EF4-FFF2-40B4-BE49-F238E27FC236}">
                <a16:creationId xmlns:a16="http://schemas.microsoft.com/office/drawing/2014/main" id="{AA627215-946E-BE4D-AFC4-E510191CC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5805"/>
            <a:ext cx="2305141" cy="1076343"/>
          </a:xfrm>
          <a:prstGeom prst="rect">
            <a:avLst/>
          </a:prstGeom>
        </p:spPr>
      </p:pic>
    </p:spTree>
    <p:extLst>
      <p:ext uri="{BB962C8B-B14F-4D97-AF65-F5344CB8AC3E}">
        <p14:creationId xmlns:p14="http://schemas.microsoft.com/office/powerpoint/2010/main" val="20737981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48" name="TextBox 47"/>
          <p:cNvSpPr txBox="1"/>
          <p:nvPr/>
        </p:nvSpPr>
        <p:spPr>
          <a:xfrm>
            <a:off x="1145894" y="1949024"/>
            <a:ext cx="10103797" cy="3816429"/>
          </a:xfrm>
          <a:prstGeom prst="rect">
            <a:avLst/>
          </a:prstGeom>
          <a:noFill/>
        </p:spPr>
        <p:txBody>
          <a:bodyPr wrap="square" rtlCol="0" anchor="t">
            <a:spAutoFit/>
          </a:bodyPr>
          <a:lstStyle/>
          <a:p>
            <a:pPr algn="r" rtl="1">
              <a:lnSpc>
                <a:spcPct val="150000"/>
              </a:lnSpc>
            </a:pPr>
            <a:r>
              <a:rPr lang="ar-JO" sz="2800" b="1" i="0" u="none" strike="noStrike" dirty="0">
                <a:solidFill>
                  <a:schemeClr val="accent2">
                    <a:lumMod val="75000"/>
                  </a:schemeClr>
                </a:solidFill>
                <a:effectLst/>
                <a:latin typeface="Kefa" panose="02000506000000020004" pitchFamily="2" charset="77"/>
              </a:rPr>
              <a:t>تذكروا أن هذا المقرر سيكون:</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جسركم للاحترافية في الصحافة والحملات الالكترونية</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فرصة لبناء محفظة أعمال حقيقية تبرز مهاراتكم من خلال الأنشطة التطبيقية </a:t>
            </a:r>
            <a:br>
              <a:rPr lang="ar-JO" sz="2800" dirty="0">
                <a:solidFill>
                  <a:srgbClr val="002060"/>
                </a:solidFill>
                <a:latin typeface="Kefa" panose="02000506000000020004" pitchFamily="2" charset="77"/>
              </a:rPr>
            </a:br>
            <a:r>
              <a:rPr lang="ar-JO" sz="2800" b="0" i="0" u="none" strike="noStrike" dirty="0">
                <a:solidFill>
                  <a:srgbClr val="002060"/>
                </a:solidFill>
                <a:effectLst/>
                <a:latin typeface="Kefa" panose="02000506000000020004" pitchFamily="2" charset="77"/>
              </a:rPr>
              <a:t>✓ خطوة نحو قيادة التحول الرقمي في الإعلام والمجال الصحفي تحديدا</a:t>
            </a:r>
            <a:br>
              <a:rPr lang="ar-JO" sz="2800" dirty="0">
                <a:solidFill>
                  <a:srgbClr val="002060"/>
                </a:solidFill>
                <a:latin typeface="Kefa" panose="02000506000000020004" pitchFamily="2" charset="77"/>
              </a:rPr>
            </a:br>
            <a:r>
              <a:rPr lang="ar-JO" sz="2800" b="1" i="0" u="none" strike="noStrike" dirty="0">
                <a:solidFill>
                  <a:schemeClr val="accent2">
                    <a:lumMod val="75000"/>
                  </a:schemeClr>
                </a:solidFill>
                <a:effectLst/>
                <a:latin typeface="Kefa" panose="02000506000000020004" pitchFamily="2" charset="77"/>
              </a:rPr>
              <a:t>نلتقي في المحاضرة القادمة!</a:t>
            </a:r>
            <a:endParaRPr lang="en-JO" sz="2800" b="1" dirty="0">
              <a:solidFill>
                <a:schemeClr val="accent2">
                  <a:lumMod val="75000"/>
                </a:schemeClr>
              </a:solidFill>
              <a:latin typeface="Kefa" panose="02000506000000020004" pitchFamily="2" charset="77"/>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8512;p58">
            <a:extLst>
              <a:ext uri="{FF2B5EF4-FFF2-40B4-BE49-F238E27FC236}">
                <a16:creationId xmlns:a16="http://schemas.microsoft.com/office/drawing/2014/main" id="{D986426C-EBC3-B749-A6FC-6F5BFA13AF4A}"/>
              </a:ext>
            </a:extLst>
          </p:cNvPr>
          <p:cNvGrpSpPr/>
          <p:nvPr/>
        </p:nvGrpSpPr>
        <p:grpSpPr>
          <a:xfrm rot="19549973">
            <a:off x="1089324" y="446867"/>
            <a:ext cx="1147916" cy="1002830"/>
            <a:chOff x="3962775" y="1990700"/>
            <a:chExt cx="296975" cy="224500"/>
          </a:xfrm>
          <a:solidFill>
            <a:srgbClr val="F58221"/>
          </a:solidFill>
        </p:grpSpPr>
        <p:sp>
          <p:nvSpPr>
            <p:cNvPr id="9" name="Google Shape;8513;p58">
              <a:extLst>
                <a:ext uri="{FF2B5EF4-FFF2-40B4-BE49-F238E27FC236}">
                  <a16:creationId xmlns:a16="http://schemas.microsoft.com/office/drawing/2014/main" id="{9B111DEB-0BEA-EE43-B645-324CC209BC34}"/>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1" name="Google Shape;8514;p58">
              <a:extLst>
                <a:ext uri="{FF2B5EF4-FFF2-40B4-BE49-F238E27FC236}">
                  <a16:creationId xmlns:a16="http://schemas.microsoft.com/office/drawing/2014/main" id="{30176D6A-C819-2F4C-9D7D-04C8781416CE}"/>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grpFill/>
            <a:ln>
              <a:noFill/>
            </a:ln>
          </p:spPr>
          <p:txBody>
            <a:bodyPr spcFirstLastPara="1" wrap="square" lIns="121900" tIns="121900" rIns="121900" bIns="121900" anchor="ctr" anchorCtr="0">
              <a:noAutofit/>
            </a:bodyPr>
            <a:lstStyle/>
            <a:p>
              <a:endParaRPr sz="1865"/>
            </a:p>
          </p:txBody>
        </p:sp>
        <p:sp>
          <p:nvSpPr>
            <p:cNvPr id="12" name="Google Shape;8515;p58">
              <a:extLst>
                <a:ext uri="{FF2B5EF4-FFF2-40B4-BE49-F238E27FC236}">
                  <a16:creationId xmlns:a16="http://schemas.microsoft.com/office/drawing/2014/main" id="{0C1CBAA0-5C70-0E4B-BA9D-5E38FC11A569}"/>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516;p58">
              <a:extLst>
                <a:ext uri="{FF2B5EF4-FFF2-40B4-BE49-F238E27FC236}">
                  <a16:creationId xmlns:a16="http://schemas.microsoft.com/office/drawing/2014/main" id="{08926CEF-BC3B-A146-8181-3F609CA2B554}"/>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grpSp>
        <p:nvGrpSpPr>
          <p:cNvPr id="14" name="Google Shape;8814;p58">
            <a:extLst>
              <a:ext uri="{FF2B5EF4-FFF2-40B4-BE49-F238E27FC236}">
                <a16:creationId xmlns:a16="http://schemas.microsoft.com/office/drawing/2014/main" id="{CBC93F28-1570-3042-A803-FBA87BF7DF58}"/>
              </a:ext>
            </a:extLst>
          </p:cNvPr>
          <p:cNvGrpSpPr/>
          <p:nvPr/>
        </p:nvGrpSpPr>
        <p:grpSpPr>
          <a:xfrm>
            <a:off x="6609144" y="5172505"/>
            <a:ext cx="981635" cy="883402"/>
            <a:chOff x="3859600" y="3591950"/>
            <a:chExt cx="296975" cy="296175"/>
          </a:xfrm>
        </p:grpSpPr>
        <p:sp>
          <p:nvSpPr>
            <p:cNvPr id="15" name="Google Shape;8815;p58">
              <a:extLst>
                <a:ext uri="{FF2B5EF4-FFF2-40B4-BE49-F238E27FC236}">
                  <a16:creationId xmlns:a16="http://schemas.microsoft.com/office/drawing/2014/main" id="{D86A9E5B-8CEE-C843-AB4B-AE76D4C33CBF}"/>
                </a:ext>
              </a:extLst>
            </p:cNvPr>
            <p:cNvSpPr/>
            <p:nvPr/>
          </p:nvSpPr>
          <p:spPr>
            <a:xfrm>
              <a:off x="4034450" y="3766000"/>
              <a:ext cx="122125" cy="122125"/>
            </a:xfrm>
            <a:custGeom>
              <a:avLst/>
              <a:gdLst/>
              <a:ahLst/>
              <a:cxnLst/>
              <a:rect l="l" t="t" r="r" b="b"/>
              <a:pathLst>
                <a:path w="4885" h="4885" extrusionOk="0">
                  <a:moveTo>
                    <a:pt x="2395" y="1324"/>
                  </a:moveTo>
                  <a:cubicBezTo>
                    <a:pt x="2616" y="1324"/>
                    <a:pt x="2773" y="1482"/>
                    <a:pt x="2773" y="1702"/>
                  </a:cubicBezTo>
                  <a:lnTo>
                    <a:pt x="2773" y="2049"/>
                  </a:lnTo>
                  <a:lnTo>
                    <a:pt x="3120" y="2049"/>
                  </a:lnTo>
                  <a:cubicBezTo>
                    <a:pt x="3309" y="2049"/>
                    <a:pt x="3466" y="2206"/>
                    <a:pt x="3466" y="2395"/>
                  </a:cubicBezTo>
                  <a:cubicBezTo>
                    <a:pt x="3466" y="2584"/>
                    <a:pt x="3309" y="2742"/>
                    <a:pt x="3120" y="2742"/>
                  </a:cubicBezTo>
                  <a:lnTo>
                    <a:pt x="2395" y="2742"/>
                  </a:lnTo>
                  <a:cubicBezTo>
                    <a:pt x="2206" y="2742"/>
                    <a:pt x="2049" y="2584"/>
                    <a:pt x="2049" y="2395"/>
                  </a:cubicBezTo>
                  <a:lnTo>
                    <a:pt x="2049" y="1702"/>
                  </a:lnTo>
                  <a:cubicBezTo>
                    <a:pt x="2049" y="1482"/>
                    <a:pt x="2206" y="1324"/>
                    <a:pt x="2395" y="1324"/>
                  </a:cubicBezTo>
                  <a:close/>
                  <a:moveTo>
                    <a:pt x="2458" y="1"/>
                  </a:moveTo>
                  <a:cubicBezTo>
                    <a:pt x="1104" y="1"/>
                    <a:pt x="1" y="1103"/>
                    <a:pt x="1" y="2427"/>
                  </a:cubicBezTo>
                  <a:cubicBezTo>
                    <a:pt x="1" y="3781"/>
                    <a:pt x="1104" y="4884"/>
                    <a:pt x="2458" y="4884"/>
                  </a:cubicBezTo>
                  <a:cubicBezTo>
                    <a:pt x="3782" y="4884"/>
                    <a:pt x="4884" y="3781"/>
                    <a:pt x="4884" y="2427"/>
                  </a:cubicBezTo>
                  <a:cubicBezTo>
                    <a:pt x="4853" y="1072"/>
                    <a:pt x="3782" y="1"/>
                    <a:pt x="2458" y="1"/>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6" name="Google Shape;8816;p58">
              <a:extLst>
                <a:ext uri="{FF2B5EF4-FFF2-40B4-BE49-F238E27FC236}">
                  <a16:creationId xmlns:a16="http://schemas.microsoft.com/office/drawing/2014/main" id="{1C61C697-3449-FA48-848E-35D3C58B653F}"/>
                </a:ext>
              </a:extLst>
            </p:cNvPr>
            <p:cNvSpPr/>
            <p:nvPr/>
          </p:nvSpPr>
          <p:spPr>
            <a:xfrm>
              <a:off x="3860400" y="3679375"/>
              <a:ext cx="260725" cy="173300"/>
            </a:xfrm>
            <a:custGeom>
              <a:avLst/>
              <a:gdLst/>
              <a:ahLst/>
              <a:cxnLst/>
              <a:rect l="l" t="t" r="r" b="b"/>
              <a:pathLst>
                <a:path w="10429" h="6932" extrusionOk="0">
                  <a:moveTo>
                    <a:pt x="2426" y="662"/>
                  </a:moveTo>
                  <a:cubicBezTo>
                    <a:pt x="2647" y="662"/>
                    <a:pt x="2804" y="819"/>
                    <a:pt x="2804" y="1008"/>
                  </a:cubicBezTo>
                  <a:cubicBezTo>
                    <a:pt x="2804" y="1197"/>
                    <a:pt x="2647" y="1355"/>
                    <a:pt x="2426" y="1355"/>
                  </a:cubicBezTo>
                  <a:lnTo>
                    <a:pt x="1733" y="1355"/>
                  </a:lnTo>
                  <a:cubicBezTo>
                    <a:pt x="1544" y="1355"/>
                    <a:pt x="1387" y="1197"/>
                    <a:pt x="1387" y="1008"/>
                  </a:cubicBezTo>
                  <a:cubicBezTo>
                    <a:pt x="1387" y="819"/>
                    <a:pt x="1544" y="662"/>
                    <a:pt x="1733" y="662"/>
                  </a:cubicBezTo>
                  <a:close/>
                  <a:moveTo>
                    <a:pt x="4537" y="662"/>
                  </a:moveTo>
                  <a:cubicBezTo>
                    <a:pt x="4726" y="662"/>
                    <a:pt x="4884" y="819"/>
                    <a:pt x="4884" y="1008"/>
                  </a:cubicBezTo>
                  <a:cubicBezTo>
                    <a:pt x="4884" y="1197"/>
                    <a:pt x="4695" y="1355"/>
                    <a:pt x="4537" y="1355"/>
                  </a:cubicBezTo>
                  <a:lnTo>
                    <a:pt x="3812" y="1355"/>
                  </a:lnTo>
                  <a:cubicBezTo>
                    <a:pt x="3623" y="1355"/>
                    <a:pt x="3466" y="1197"/>
                    <a:pt x="3466" y="1008"/>
                  </a:cubicBezTo>
                  <a:cubicBezTo>
                    <a:pt x="3466" y="819"/>
                    <a:pt x="3623" y="662"/>
                    <a:pt x="3812" y="662"/>
                  </a:cubicBezTo>
                  <a:close/>
                  <a:moveTo>
                    <a:pt x="6648" y="662"/>
                  </a:moveTo>
                  <a:cubicBezTo>
                    <a:pt x="6837" y="662"/>
                    <a:pt x="6994" y="819"/>
                    <a:pt x="6994" y="1008"/>
                  </a:cubicBezTo>
                  <a:cubicBezTo>
                    <a:pt x="6994" y="1197"/>
                    <a:pt x="6837" y="1355"/>
                    <a:pt x="6648" y="1355"/>
                  </a:cubicBezTo>
                  <a:lnTo>
                    <a:pt x="5955" y="1355"/>
                  </a:lnTo>
                  <a:cubicBezTo>
                    <a:pt x="5734" y="1355"/>
                    <a:pt x="5577" y="1197"/>
                    <a:pt x="5577" y="1008"/>
                  </a:cubicBezTo>
                  <a:cubicBezTo>
                    <a:pt x="5577" y="819"/>
                    <a:pt x="5734" y="662"/>
                    <a:pt x="5955" y="662"/>
                  </a:cubicBezTo>
                  <a:close/>
                  <a:moveTo>
                    <a:pt x="8727" y="662"/>
                  </a:moveTo>
                  <a:cubicBezTo>
                    <a:pt x="8948" y="662"/>
                    <a:pt x="9105" y="819"/>
                    <a:pt x="9105" y="1008"/>
                  </a:cubicBezTo>
                  <a:cubicBezTo>
                    <a:pt x="9105" y="1197"/>
                    <a:pt x="8948" y="1355"/>
                    <a:pt x="8727" y="1355"/>
                  </a:cubicBezTo>
                  <a:lnTo>
                    <a:pt x="8034" y="1355"/>
                  </a:lnTo>
                  <a:cubicBezTo>
                    <a:pt x="7845" y="1355"/>
                    <a:pt x="7688" y="1197"/>
                    <a:pt x="7688" y="1008"/>
                  </a:cubicBezTo>
                  <a:cubicBezTo>
                    <a:pt x="7688" y="819"/>
                    <a:pt x="7845" y="662"/>
                    <a:pt x="8034" y="662"/>
                  </a:cubicBezTo>
                  <a:close/>
                  <a:moveTo>
                    <a:pt x="2426" y="2080"/>
                  </a:moveTo>
                  <a:cubicBezTo>
                    <a:pt x="2647" y="2080"/>
                    <a:pt x="2804" y="2237"/>
                    <a:pt x="2804" y="2426"/>
                  </a:cubicBezTo>
                  <a:cubicBezTo>
                    <a:pt x="2804" y="2647"/>
                    <a:pt x="2647" y="2773"/>
                    <a:pt x="2426" y="2773"/>
                  </a:cubicBezTo>
                  <a:lnTo>
                    <a:pt x="1733" y="2773"/>
                  </a:lnTo>
                  <a:cubicBezTo>
                    <a:pt x="1544" y="2773"/>
                    <a:pt x="1387" y="2647"/>
                    <a:pt x="1387" y="2426"/>
                  </a:cubicBezTo>
                  <a:cubicBezTo>
                    <a:pt x="1387" y="2206"/>
                    <a:pt x="1544" y="2080"/>
                    <a:pt x="1733" y="2080"/>
                  </a:cubicBezTo>
                  <a:close/>
                  <a:moveTo>
                    <a:pt x="4537" y="2080"/>
                  </a:moveTo>
                  <a:cubicBezTo>
                    <a:pt x="4726" y="2080"/>
                    <a:pt x="4884" y="2237"/>
                    <a:pt x="4884" y="2426"/>
                  </a:cubicBezTo>
                  <a:cubicBezTo>
                    <a:pt x="4884" y="2647"/>
                    <a:pt x="4695" y="2773"/>
                    <a:pt x="4537" y="2773"/>
                  </a:cubicBezTo>
                  <a:lnTo>
                    <a:pt x="3812" y="2773"/>
                  </a:lnTo>
                  <a:cubicBezTo>
                    <a:pt x="3623" y="2773"/>
                    <a:pt x="3466" y="2647"/>
                    <a:pt x="3466" y="2426"/>
                  </a:cubicBezTo>
                  <a:cubicBezTo>
                    <a:pt x="3466" y="2206"/>
                    <a:pt x="3623" y="2080"/>
                    <a:pt x="3812" y="2080"/>
                  </a:cubicBezTo>
                  <a:close/>
                  <a:moveTo>
                    <a:pt x="6648" y="2080"/>
                  </a:moveTo>
                  <a:cubicBezTo>
                    <a:pt x="6837" y="2080"/>
                    <a:pt x="6994" y="2237"/>
                    <a:pt x="6994" y="2426"/>
                  </a:cubicBezTo>
                  <a:cubicBezTo>
                    <a:pt x="6994" y="2647"/>
                    <a:pt x="6837" y="2773"/>
                    <a:pt x="6648" y="2773"/>
                  </a:cubicBezTo>
                  <a:lnTo>
                    <a:pt x="5955" y="2773"/>
                  </a:lnTo>
                  <a:cubicBezTo>
                    <a:pt x="5734" y="2773"/>
                    <a:pt x="5577" y="2647"/>
                    <a:pt x="5577" y="2426"/>
                  </a:cubicBezTo>
                  <a:cubicBezTo>
                    <a:pt x="5577" y="2206"/>
                    <a:pt x="5734" y="2080"/>
                    <a:pt x="5955" y="2080"/>
                  </a:cubicBezTo>
                  <a:close/>
                  <a:moveTo>
                    <a:pt x="8727" y="2080"/>
                  </a:moveTo>
                  <a:cubicBezTo>
                    <a:pt x="8948" y="2080"/>
                    <a:pt x="9105" y="2237"/>
                    <a:pt x="9105" y="2426"/>
                  </a:cubicBezTo>
                  <a:cubicBezTo>
                    <a:pt x="9105" y="2647"/>
                    <a:pt x="8948" y="2773"/>
                    <a:pt x="8727" y="2773"/>
                  </a:cubicBezTo>
                  <a:lnTo>
                    <a:pt x="8034" y="2773"/>
                  </a:lnTo>
                  <a:cubicBezTo>
                    <a:pt x="7845" y="2773"/>
                    <a:pt x="7688" y="2647"/>
                    <a:pt x="7688" y="2426"/>
                  </a:cubicBezTo>
                  <a:cubicBezTo>
                    <a:pt x="7688" y="2206"/>
                    <a:pt x="7845" y="2080"/>
                    <a:pt x="8034" y="2080"/>
                  </a:cubicBezTo>
                  <a:close/>
                  <a:moveTo>
                    <a:pt x="2426" y="3466"/>
                  </a:moveTo>
                  <a:cubicBezTo>
                    <a:pt x="2647" y="3466"/>
                    <a:pt x="2804" y="3623"/>
                    <a:pt x="2804" y="3812"/>
                  </a:cubicBezTo>
                  <a:cubicBezTo>
                    <a:pt x="2804" y="4001"/>
                    <a:pt x="2647" y="4159"/>
                    <a:pt x="2426" y="4159"/>
                  </a:cubicBezTo>
                  <a:lnTo>
                    <a:pt x="1733" y="4159"/>
                  </a:lnTo>
                  <a:cubicBezTo>
                    <a:pt x="1544" y="4159"/>
                    <a:pt x="1387" y="4001"/>
                    <a:pt x="1387" y="3812"/>
                  </a:cubicBezTo>
                  <a:cubicBezTo>
                    <a:pt x="1387" y="3623"/>
                    <a:pt x="1544" y="3466"/>
                    <a:pt x="1733" y="3466"/>
                  </a:cubicBezTo>
                  <a:close/>
                  <a:moveTo>
                    <a:pt x="4537" y="3466"/>
                  </a:moveTo>
                  <a:cubicBezTo>
                    <a:pt x="4726" y="3466"/>
                    <a:pt x="4884" y="3623"/>
                    <a:pt x="4884" y="3812"/>
                  </a:cubicBezTo>
                  <a:cubicBezTo>
                    <a:pt x="4884" y="4001"/>
                    <a:pt x="4695" y="4159"/>
                    <a:pt x="4537" y="4159"/>
                  </a:cubicBezTo>
                  <a:lnTo>
                    <a:pt x="3812" y="4159"/>
                  </a:lnTo>
                  <a:cubicBezTo>
                    <a:pt x="3623" y="4159"/>
                    <a:pt x="3466" y="4001"/>
                    <a:pt x="3466" y="3812"/>
                  </a:cubicBezTo>
                  <a:cubicBezTo>
                    <a:pt x="3466" y="3623"/>
                    <a:pt x="3623" y="3466"/>
                    <a:pt x="3812" y="3466"/>
                  </a:cubicBezTo>
                  <a:close/>
                  <a:moveTo>
                    <a:pt x="6648" y="3466"/>
                  </a:moveTo>
                  <a:cubicBezTo>
                    <a:pt x="6837" y="3466"/>
                    <a:pt x="6994" y="3623"/>
                    <a:pt x="6994" y="3812"/>
                  </a:cubicBezTo>
                  <a:cubicBezTo>
                    <a:pt x="6994" y="4001"/>
                    <a:pt x="6837" y="4159"/>
                    <a:pt x="6648" y="4159"/>
                  </a:cubicBezTo>
                  <a:lnTo>
                    <a:pt x="5955" y="4159"/>
                  </a:lnTo>
                  <a:cubicBezTo>
                    <a:pt x="5734" y="4159"/>
                    <a:pt x="5577" y="4001"/>
                    <a:pt x="5577" y="3812"/>
                  </a:cubicBezTo>
                  <a:cubicBezTo>
                    <a:pt x="5577" y="3623"/>
                    <a:pt x="5734" y="3466"/>
                    <a:pt x="5955" y="3466"/>
                  </a:cubicBezTo>
                  <a:close/>
                  <a:moveTo>
                    <a:pt x="2426" y="4852"/>
                  </a:moveTo>
                  <a:cubicBezTo>
                    <a:pt x="2647" y="4852"/>
                    <a:pt x="2804" y="5010"/>
                    <a:pt x="2804" y="5199"/>
                  </a:cubicBezTo>
                  <a:cubicBezTo>
                    <a:pt x="2804" y="5388"/>
                    <a:pt x="2647" y="5545"/>
                    <a:pt x="2426" y="5545"/>
                  </a:cubicBezTo>
                  <a:lnTo>
                    <a:pt x="1733" y="5545"/>
                  </a:lnTo>
                  <a:cubicBezTo>
                    <a:pt x="1544" y="5545"/>
                    <a:pt x="1387" y="5388"/>
                    <a:pt x="1387" y="5199"/>
                  </a:cubicBezTo>
                  <a:cubicBezTo>
                    <a:pt x="1387" y="5010"/>
                    <a:pt x="1544" y="4852"/>
                    <a:pt x="1733" y="4852"/>
                  </a:cubicBezTo>
                  <a:close/>
                  <a:moveTo>
                    <a:pt x="4537" y="4852"/>
                  </a:moveTo>
                  <a:cubicBezTo>
                    <a:pt x="4726" y="4852"/>
                    <a:pt x="4884" y="5010"/>
                    <a:pt x="4884" y="5199"/>
                  </a:cubicBezTo>
                  <a:cubicBezTo>
                    <a:pt x="4884" y="5388"/>
                    <a:pt x="4695" y="5545"/>
                    <a:pt x="4537" y="5545"/>
                  </a:cubicBezTo>
                  <a:lnTo>
                    <a:pt x="3812" y="5545"/>
                  </a:lnTo>
                  <a:cubicBezTo>
                    <a:pt x="3623" y="5545"/>
                    <a:pt x="3466" y="5388"/>
                    <a:pt x="3466" y="5199"/>
                  </a:cubicBezTo>
                  <a:cubicBezTo>
                    <a:pt x="3466" y="5010"/>
                    <a:pt x="3623" y="4852"/>
                    <a:pt x="3812" y="4852"/>
                  </a:cubicBezTo>
                  <a:close/>
                  <a:moveTo>
                    <a:pt x="0" y="0"/>
                  </a:moveTo>
                  <a:lnTo>
                    <a:pt x="0" y="5892"/>
                  </a:lnTo>
                  <a:cubicBezTo>
                    <a:pt x="0" y="6459"/>
                    <a:pt x="473" y="6931"/>
                    <a:pt x="1071" y="6931"/>
                  </a:cubicBezTo>
                  <a:lnTo>
                    <a:pt x="6490" y="6931"/>
                  </a:lnTo>
                  <a:cubicBezTo>
                    <a:pt x="6364" y="6616"/>
                    <a:pt x="6301" y="6270"/>
                    <a:pt x="6301" y="5892"/>
                  </a:cubicBezTo>
                  <a:cubicBezTo>
                    <a:pt x="6301" y="5797"/>
                    <a:pt x="6333" y="5671"/>
                    <a:pt x="6333" y="5545"/>
                  </a:cubicBezTo>
                  <a:lnTo>
                    <a:pt x="5955" y="5545"/>
                  </a:lnTo>
                  <a:cubicBezTo>
                    <a:pt x="5734" y="5545"/>
                    <a:pt x="5577" y="5388"/>
                    <a:pt x="5577" y="5199"/>
                  </a:cubicBezTo>
                  <a:cubicBezTo>
                    <a:pt x="5577" y="5010"/>
                    <a:pt x="5734" y="4852"/>
                    <a:pt x="5955" y="4852"/>
                  </a:cubicBezTo>
                  <a:lnTo>
                    <a:pt x="6490" y="4852"/>
                  </a:lnTo>
                  <a:cubicBezTo>
                    <a:pt x="6931" y="3623"/>
                    <a:pt x="8066" y="2741"/>
                    <a:pt x="9420" y="2741"/>
                  </a:cubicBezTo>
                  <a:cubicBezTo>
                    <a:pt x="9767" y="2741"/>
                    <a:pt x="10113" y="2836"/>
                    <a:pt x="10428" y="2962"/>
                  </a:cubicBezTo>
                  <a:lnTo>
                    <a:pt x="10428" y="0"/>
                  </a:ln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7" name="Google Shape;8817;p58">
              <a:extLst>
                <a:ext uri="{FF2B5EF4-FFF2-40B4-BE49-F238E27FC236}">
                  <a16:creationId xmlns:a16="http://schemas.microsoft.com/office/drawing/2014/main" id="{AE1B1DA2-4130-EB46-9456-D32774F589B4}"/>
                </a:ext>
              </a:extLst>
            </p:cNvPr>
            <p:cNvSpPr/>
            <p:nvPr/>
          </p:nvSpPr>
          <p:spPr>
            <a:xfrm>
              <a:off x="3859600" y="3591950"/>
              <a:ext cx="261525" cy="70900"/>
            </a:xfrm>
            <a:custGeom>
              <a:avLst/>
              <a:gdLst/>
              <a:ahLst/>
              <a:cxnLst/>
              <a:rect l="l" t="t" r="r" b="b"/>
              <a:pathLst>
                <a:path w="10461" h="2836" extrusionOk="0">
                  <a:moveTo>
                    <a:pt x="1734" y="0"/>
                  </a:moveTo>
                  <a:cubicBezTo>
                    <a:pt x="1513" y="0"/>
                    <a:pt x="1356" y="158"/>
                    <a:pt x="1356" y="347"/>
                  </a:cubicBezTo>
                  <a:lnTo>
                    <a:pt x="1356" y="693"/>
                  </a:lnTo>
                  <a:lnTo>
                    <a:pt x="1009" y="693"/>
                  </a:lnTo>
                  <a:cubicBezTo>
                    <a:pt x="410" y="693"/>
                    <a:pt x="1" y="1166"/>
                    <a:pt x="1" y="1733"/>
                  </a:cubicBezTo>
                  <a:lnTo>
                    <a:pt x="1" y="2836"/>
                  </a:lnTo>
                  <a:lnTo>
                    <a:pt x="10429" y="2836"/>
                  </a:lnTo>
                  <a:lnTo>
                    <a:pt x="10429" y="1733"/>
                  </a:lnTo>
                  <a:lnTo>
                    <a:pt x="10460" y="1733"/>
                  </a:lnTo>
                  <a:cubicBezTo>
                    <a:pt x="10460" y="1134"/>
                    <a:pt x="9988" y="693"/>
                    <a:pt x="9421" y="693"/>
                  </a:cubicBezTo>
                  <a:lnTo>
                    <a:pt x="9074" y="693"/>
                  </a:lnTo>
                  <a:lnTo>
                    <a:pt x="9074" y="347"/>
                  </a:lnTo>
                  <a:cubicBezTo>
                    <a:pt x="9074" y="158"/>
                    <a:pt x="8917" y="0"/>
                    <a:pt x="8728" y="0"/>
                  </a:cubicBezTo>
                  <a:cubicBezTo>
                    <a:pt x="8539" y="0"/>
                    <a:pt x="8381" y="158"/>
                    <a:pt x="8381" y="347"/>
                  </a:cubicBezTo>
                  <a:lnTo>
                    <a:pt x="8381" y="693"/>
                  </a:lnTo>
                  <a:lnTo>
                    <a:pt x="6995" y="693"/>
                  </a:lnTo>
                  <a:lnTo>
                    <a:pt x="6995" y="347"/>
                  </a:lnTo>
                  <a:cubicBezTo>
                    <a:pt x="6995" y="158"/>
                    <a:pt x="6837" y="0"/>
                    <a:pt x="6648" y="0"/>
                  </a:cubicBezTo>
                  <a:cubicBezTo>
                    <a:pt x="6459" y="0"/>
                    <a:pt x="6302" y="158"/>
                    <a:pt x="6302" y="347"/>
                  </a:cubicBezTo>
                  <a:lnTo>
                    <a:pt x="6302" y="693"/>
                  </a:lnTo>
                  <a:lnTo>
                    <a:pt x="4159" y="693"/>
                  </a:lnTo>
                  <a:lnTo>
                    <a:pt x="4159" y="347"/>
                  </a:lnTo>
                  <a:cubicBezTo>
                    <a:pt x="4159" y="158"/>
                    <a:pt x="4002" y="0"/>
                    <a:pt x="3813" y="0"/>
                  </a:cubicBezTo>
                  <a:cubicBezTo>
                    <a:pt x="3624" y="0"/>
                    <a:pt x="3466" y="158"/>
                    <a:pt x="3466" y="347"/>
                  </a:cubicBezTo>
                  <a:lnTo>
                    <a:pt x="3466" y="693"/>
                  </a:lnTo>
                  <a:lnTo>
                    <a:pt x="2080" y="693"/>
                  </a:lnTo>
                  <a:lnTo>
                    <a:pt x="2080" y="347"/>
                  </a:lnTo>
                  <a:cubicBezTo>
                    <a:pt x="2080" y="158"/>
                    <a:pt x="1923" y="0"/>
                    <a:pt x="1734"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42895874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72945" y="281402"/>
            <a:ext cx="4623382"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العربية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838199" y="1825624"/>
            <a:ext cx="10956403" cy="4691501"/>
          </a:xfrm>
        </p:spPr>
        <p:txBody>
          <a:bodyPr>
            <a:normAutofit fontScale="77500" lnSpcReduction="20000"/>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JO" dirty="0"/>
              <a:t>الزهراني، أحمد، عطية، مروة ) ٢٠٢٠ (. " الصحافة والإعلام الرقمي في عصر الذكاء الاصطناعي</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"خوارزم العلمية .</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الجاسم، محمد ) ٢٠٢٣ (. " استراتيجيات الحملات الإعلامية الرقمية". القاهرة: دار جامعة القاهرة</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إبراهيم، إسماعيل. ) 2021 (. الحملات الصحفية بين الصحافة الورقية والصحافة الإلكترونية. دار</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النشر للجامعات .</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سليم، ح. أ. ) 2018 (. الحملات الإعلامية عبر الإعلام الجديد. دار الكتاب الحديث .</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بدران، ع. ) 2014 (. الحملات الإعلامية والإعلانية: التخطيط - التنفيذ - التقويم. دار المسيرة للنشر</a:t>
            </a:r>
          </a:p>
          <a:p>
            <a:pPr marL="228600" indent="-228600" algn="r" defTabSz="914400" rtl="1" eaLnBrk="1" latinLnBrk="0" hangingPunct="1">
              <a:lnSpc>
                <a:spcPct val="150000"/>
              </a:lnSpc>
              <a:spcBef>
                <a:spcPts val="1000"/>
              </a:spcBef>
              <a:buFont typeface="Arial" panose="020B0604020202020204" pitchFamily="34" charset="0"/>
              <a:buChar char="•"/>
            </a:pPr>
            <a:r>
              <a:rPr lang="ar-JO" dirty="0"/>
              <a:t>والتوزيع.</a:t>
            </a:r>
            <a:endParaRPr lang="en-JO" dirty="0"/>
          </a:p>
        </p:txBody>
      </p:sp>
      <p:grpSp>
        <p:nvGrpSpPr>
          <p:cNvPr id="20" name="Google Shape;8605;p58">
            <a:extLst>
              <a:ext uri="{FF2B5EF4-FFF2-40B4-BE49-F238E27FC236}">
                <a16:creationId xmlns:a16="http://schemas.microsoft.com/office/drawing/2014/main" id="{714577A8-7235-C543-A63E-0B075F78F495}"/>
              </a:ext>
            </a:extLst>
          </p:cNvPr>
          <p:cNvGrpSpPr/>
          <p:nvPr/>
        </p:nvGrpSpPr>
        <p:grpSpPr>
          <a:xfrm>
            <a:off x="838199" y="2394448"/>
            <a:ext cx="1157957" cy="1034552"/>
            <a:chOff x="946175" y="3253275"/>
            <a:chExt cx="298550" cy="296150"/>
          </a:xfrm>
        </p:grpSpPr>
        <p:sp>
          <p:nvSpPr>
            <p:cNvPr id="21" name="Google Shape;8606;p58">
              <a:extLst>
                <a:ext uri="{FF2B5EF4-FFF2-40B4-BE49-F238E27FC236}">
                  <a16:creationId xmlns:a16="http://schemas.microsoft.com/office/drawing/2014/main" id="{7FD228B0-FA13-AD41-A776-8E7A326290D3}"/>
                </a:ext>
              </a:extLst>
            </p:cNvPr>
            <p:cNvSpPr/>
            <p:nvPr/>
          </p:nvSpPr>
          <p:spPr>
            <a:xfrm>
              <a:off x="946175" y="3253275"/>
              <a:ext cx="209550" cy="261500"/>
            </a:xfrm>
            <a:custGeom>
              <a:avLst/>
              <a:gdLst/>
              <a:ahLst/>
              <a:cxnLst/>
              <a:rect l="l" t="t" r="r" b="b"/>
              <a:pathLst>
                <a:path w="8382" h="10460" extrusionOk="0">
                  <a:moveTo>
                    <a:pt x="348" y="0"/>
                  </a:moveTo>
                  <a:cubicBezTo>
                    <a:pt x="158" y="0"/>
                    <a:pt x="1" y="158"/>
                    <a:pt x="1" y="347"/>
                  </a:cubicBezTo>
                  <a:lnTo>
                    <a:pt x="1" y="10113"/>
                  </a:lnTo>
                  <a:cubicBezTo>
                    <a:pt x="1" y="10302"/>
                    <a:pt x="158" y="10460"/>
                    <a:pt x="348" y="10460"/>
                  </a:cubicBezTo>
                  <a:lnTo>
                    <a:pt x="694" y="10460"/>
                  </a:lnTo>
                  <a:lnTo>
                    <a:pt x="694" y="3875"/>
                  </a:lnTo>
                  <a:cubicBezTo>
                    <a:pt x="694" y="3623"/>
                    <a:pt x="820" y="3340"/>
                    <a:pt x="1009" y="3151"/>
                  </a:cubicBezTo>
                  <a:lnTo>
                    <a:pt x="3151" y="1008"/>
                  </a:lnTo>
                  <a:cubicBezTo>
                    <a:pt x="3340" y="819"/>
                    <a:pt x="3624" y="693"/>
                    <a:pt x="3908" y="693"/>
                  </a:cubicBezTo>
                  <a:lnTo>
                    <a:pt x="8381" y="693"/>
                  </a:lnTo>
                  <a:lnTo>
                    <a:pt x="8381" y="347"/>
                  </a:lnTo>
                  <a:cubicBezTo>
                    <a:pt x="8381" y="158"/>
                    <a:pt x="8224" y="0"/>
                    <a:pt x="80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607;p58">
              <a:extLst>
                <a:ext uri="{FF2B5EF4-FFF2-40B4-BE49-F238E27FC236}">
                  <a16:creationId xmlns:a16="http://schemas.microsoft.com/office/drawing/2014/main" id="{B14BC1A5-8BF8-7E4D-8E76-79C77AFDE029}"/>
                </a:ext>
              </a:extLst>
            </p:cNvPr>
            <p:cNvSpPr/>
            <p:nvPr/>
          </p:nvSpPr>
          <p:spPr>
            <a:xfrm>
              <a:off x="986350" y="3293425"/>
              <a:ext cx="47300" cy="48075"/>
            </a:xfrm>
            <a:custGeom>
              <a:avLst/>
              <a:gdLst/>
              <a:ahLst/>
              <a:cxnLst/>
              <a:rect l="l" t="t" r="r" b="b"/>
              <a:pathLst>
                <a:path w="1892" h="1923" extrusionOk="0">
                  <a:moveTo>
                    <a:pt x="1891" y="1"/>
                  </a:moveTo>
                  <a:lnTo>
                    <a:pt x="1" y="1923"/>
                  </a:lnTo>
                  <a:lnTo>
                    <a:pt x="1891" y="1923"/>
                  </a:lnTo>
                  <a:lnTo>
                    <a:pt x="189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8608;p58">
              <a:extLst>
                <a:ext uri="{FF2B5EF4-FFF2-40B4-BE49-F238E27FC236}">
                  <a16:creationId xmlns:a16="http://schemas.microsoft.com/office/drawing/2014/main" id="{C812CCE4-43C4-E24E-A3AF-C7A750490958}"/>
                </a:ext>
              </a:extLst>
            </p:cNvPr>
            <p:cNvSpPr/>
            <p:nvPr/>
          </p:nvSpPr>
          <p:spPr>
            <a:xfrm>
              <a:off x="1051725" y="3359600"/>
              <a:ext cx="122100" cy="121325"/>
            </a:xfrm>
            <a:custGeom>
              <a:avLst/>
              <a:gdLst/>
              <a:ahLst/>
              <a:cxnLst/>
              <a:rect l="l" t="t" r="r" b="b"/>
              <a:pathLst>
                <a:path w="4884" h="4853" extrusionOk="0">
                  <a:moveTo>
                    <a:pt x="2427" y="0"/>
                  </a:moveTo>
                  <a:cubicBezTo>
                    <a:pt x="1103" y="0"/>
                    <a:pt x="1" y="1103"/>
                    <a:pt x="1" y="2426"/>
                  </a:cubicBezTo>
                  <a:cubicBezTo>
                    <a:pt x="1" y="3749"/>
                    <a:pt x="1103" y="4852"/>
                    <a:pt x="2427" y="4852"/>
                  </a:cubicBezTo>
                  <a:cubicBezTo>
                    <a:pt x="3781" y="4852"/>
                    <a:pt x="4884" y="3749"/>
                    <a:pt x="4884" y="2426"/>
                  </a:cubicBezTo>
                  <a:cubicBezTo>
                    <a:pt x="4884" y="1103"/>
                    <a:pt x="3781" y="0"/>
                    <a:pt x="2427" y="0"/>
                  </a:cubicBezTo>
                  <a:close/>
                </a:path>
              </a:pathLst>
            </a:custGeom>
            <a:solidFill>
              <a:srgbClr val="FFC00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25" name="Google Shape;8609;p58">
              <a:extLst>
                <a:ext uri="{FF2B5EF4-FFF2-40B4-BE49-F238E27FC236}">
                  <a16:creationId xmlns:a16="http://schemas.microsoft.com/office/drawing/2014/main" id="{8FB80E80-CB89-654E-99F7-71BDE6F2E94F}"/>
                </a:ext>
              </a:extLst>
            </p:cNvPr>
            <p:cNvSpPr/>
            <p:nvPr/>
          </p:nvSpPr>
          <p:spPr>
            <a:xfrm>
              <a:off x="980050" y="3289500"/>
              <a:ext cx="192200" cy="242600"/>
            </a:xfrm>
            <a:custGeom>
              <a:avLst/>
              <a:gdLst/>
              <a:ahLst/>
              <a:cxnLst/>
              <a:rect l="l" t="t" r="r" b="b"/>
              <a:pathLst>
                <a:path w="7688" h="9704" extrusionOk="0">
                  <a:moveTo>
                    <a:pt x="2868" y="0"/>
                  </a:moveTo>
                  <a:lnTo>
                    <a:pt x="2868" y="2426"/>
                  </a:lnTo>
                  <a:cubicBezTo>
                    <a:pt x="2868" y="2647"/>
                    <a:pt x="2679" y="2804"/>
                    <a:pt x="2490" y="2804"/>
                  </a:cubicBezTo>
                  <a:lnTo>
                    <a:pt x="1" y="2804"/>
                  </a:lnTo>
                  <a:lnTo>
                    <a:pt x="1" y="9357"/>
                  </a:lnTo>
                  <a:cubicBezTo>
                    <a:pt x="1" y="9578"/>
                    <a:pt x="190" y="9704"/>
                    <a:pt x="379" y="9704"/>
                  </a:cubicBezTo>
                  <a:lnTo>
                    <a:pt x="7341" y="9704"/>
                  </a:lnTo>
                  <a:cubicBezTo>
                    <a:pt x="7467" y="9704"/>
                    <a:pt x="7593" y="9641"/>
                    <a:pt x="7625" y="9578"/>
                  </a:cubicBezTo>
                  <a:lnTo>
                    <a:pt x="6239" y="8192"/>
                  </a:lnTo>
                  <a:cubicBezTo>
                    <a:pt x="5924" y="8318"/>
                    <a:pt x="5609" y="8349"/>
                    <a:pt x="5262" y="8349"/>
                  </a:cubicBezTo>
                  <a:cubicBezTo>
                    <a:pt x="3529" y="8349"/>
                    <a:pt x="2143" y="6931"/>
                    <a:pt x="2143" y="5230"/>
                  </a:cubicBezTo>
                  <a:cubicBezTo>
                    <a:pt x="2143" y="3529"/>
                    <a:pt x="3561" y="2111"/>
                    <a:pt x="5262" y="2111"/>
                  </a:cubicBezTo>
                  <a:cubicBezTo>
                    <a:pt x="6239" y="2111"/>
                    <a:pt x="7121" y="2584"/>
                    <a:pt x="7688" y="3308"/>
                  </a:cubicBezTo>
                  <a:lnTo>
                    <a:pt x="7688" y="347"/>
                  </a:lnTo>
                  <a:cubicBezTo>
                    <a:pt x="7688" y="158"/>
                    <a:pt x="7530" y="0"/>
                    <a:pt x="7341" y="0"/>
                  </a:cubicBezTo>
                  <a:close/>
                </a:path>
              </a:pathLst>
            </a:custGeom>
            <a:solidFill>
              <a:srgbClr val="002060"/>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26" name="Google Shape;8610;p58">
              <a:extLst>
                <a:ext uri="{FF2B5EF4-FFF2-40B4-BE49-F238E27FC236}">
                  <a16:creationId xmlns:a16="http://schemas.microsoft.com/office/drawing/2014/main" id="{01CDD3D3-0A86-4947-B336-A826BED509A7}"/>
                </a:ext>
              </a:extLst>
            </p:cNvPr>
            <p:cNvSpPr/>
            <p:nvPr/>
          </p:nvSpPr>
          <p:spPr>
            <a:xfrm>
              <a:off x="1154125" y="3460400"/>
              <a:ext cx="90600" cy="89025"/>
            </a:xfrm>
            <a:custGeom>
              <a:avLst/>
              <a:gdLst/>
              <a:ahLst/>
              <a:cxnLst/>
              <a:rect l="l" t="t" r="r" b="b"/>
              <a:pathLst>
                <a:path w="3624" h="3561" extrusionOk="0">
                  <a:moveTo>
                    <a:pt x="977" y="1"/>
                  </a:moveTo>
                  <a:cubicBezTo>
                    <a:pt x="693" y="410"/>
                    <a:pt x="378" y="757"/>
                    <a:pt x="0" y="1009"/>
                  </a:cubicBezTo>
                  <a:lnTo>
                    <a:pt x="2363" y="3372"/>
                  </a:lnTo>
                  <a:cubicBezTo>
                    <a:pt x="2489" y="3498"/>
                    <a:pt x="2662" y="3561"/>
                    <a:pt x="2840" y="3561"/>
                  </a:cubicBezTo>
                  <a:cubicBezTo>
                    <a:pt x="3017" y="3561"/>
                    <a:pt x="3198" y="3498"/>
                    <a:pt x="3340" y="3372"/>
                  </a:cubicBezTo>
                  <a:cubicBezTo>
                    <a:pt x="3623" y="3088"/>
                    <a:pt x="3623" y="2647"/>
                    <a:pt x="3340" y="2364"/>
                  </a:cubicBezTo>
                  <a:lnTo>
                    <a:pt x="977" y="1"/>
                  </a:lnTo>
                  <a:close/>
                </a:path>
              </a:pathLst>
            </a:custGeom>
            <a:solidFill>
              <a:srgbClr val="5F7D95"/>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grpSp>
        <p:nvGrpSpPr>
          <p:cNvPr id="27" name="Google Shape;8687;p58">
            <a:extLst>
              <a:ext uri="{FF2B5EF4-FFF2-40B4-BE49-F238E27FC236}">
                <a16:creationId xmlns:a16="http://schemas.microsoft.com/office/drawing/2014/main" id="{E3894CC9-6E4C-A84B-8822-6DEE487094C3}"/>
              </a:ext>
            </a:extLst>
          </p:cNvPr>
          <p:cNvGrpSpPr/>
          <p:nvPr/>
        </p:nvGrpSpPr>
        <p:grpSpPr>
          <a:xfrm>
            <a:off x="875935" y="4371765"/>
            <a:ext cx="812761" cy="913507"/>
            <a:chOff x="3167275" y="3227275"/>
            <a:chExt cx="225300" cy="295375"/>
          </a:xfrm>
          <a:solidFill>
            <a:srgbClr val="FAC748"/>
          </a:solidFill>
        </p:grpSpPr>
        <p:sp>
          <p:nvSpPr>
            <p:cNvPr id="28" name="Google Shape;8688;p58">
              <a:extLst>
                <a:ext uri="{FF2B5EF4-FFF2-40B4-BE49-F238E27FC236}">
                  <a16:creationId xmlns:a16="http://schemas.microsoft.com/office/drawing/2014/main" id="{C7DC41DD-E051-E74E-8948-82CD132D9742}"/>
                </a:ext>
              </a:extLst>
            </p:cNvPr>
            <p:cNvSpPr/>
            <p:nvPr/>
          </p:nvSpPr>
          <p:spPr>
            <a:xfrm>
              <a:off x="3167275" y="3227275"/>
              <a:ext cx="225300" cy="207950"/>
            </a:xfrm>
            <a:custGeom>
              <a:avLst/>
              <a:gdLst/>
              <a:ahLst/>
              <a:cxnLst/>
              <a:rect l="l" t="t" r="r" b="b"/>
              <a:pathLst>
                <a:path w="9012" h="8318" extrusionOk="0">
                  <a:moveTo>
                    <a:pt x="4538" y="1"/>
                  </a:moveTo>
                  <a:cubicBezTo>
                    <a:pt x="2112" y="1"/>
                    <a:pt x="1" y="1985"/>
                    <a:pt x="32" y="4537"/>
                  </a:cubicBezTo>
                  <a:cubicBezTo>
                    <a:pt x="32" y="5860"/>
                    <a:pt x="631" y="7184"/>
                    <a:pt x="1797" y="8066"/>
                  </a:cubicBezTo>
                  <a:cubicBezTo>
                    <a:pt x="1923" y="8192"/>
                    <a:pt x="2017" y="8223"/>
                    <a:pt x="2049" y="8318"/>
                  </a:cubicBezTo>
                  <a:lnTo>
                    <a:pt x="4160" y="8318"/>
                  </a:lnTo>
                  <a:lnTo>
                    <a:pt x="4160" y="6900"/>
                  </a:lnTo>
                  <a:lnTo>
                    <a:pt x="2427" y="6900"/>
                  </a:lnTo>
                  <a:cubicBezTo>
                    <a:pt x="2238" y="6900"/>
                    <a:pt x="2080" y="6743"/>
                    <a:pt x="2080" y="6554"/>
                  </a:cubicBezTo>
                  <a:lnTo>
                    <a:pt x="2080" y="5829"/>
                  </a:lnTo>
                  <a:cubicBezTo>
                    <a:pt x="2080" y="4852"/>
                    <a:pt x="2679" y="4033"/>
                    <a:pt x="3498" y="3624"/>
                  </a:cubicBezTo>
                  <a:cubicBezTo>
                    <a:pt x="3277" y="3403"/>
                    <a:pt x="3151" y="3088"/>
                    <a:pt x="3151" y="2678"/>
                  </a:cubicBezTo>
                  <a:cubicBezTo>
                    <a:pt x="3151" y="1922"/>
                    <a:pt x="3782" y="1292"/>
                    <a:pt x="4538" y="1292"/>
                  </a:cubicBezTo>
                  <a:cubicBezTo>
                    <a:pt x="5262" y="1292"/>
                    <a:pt x="5892" y="1922"/>
                    <a:pt x="5892" y="2678"/>
                  </a:cubicBezTo>
                  <a:cubicBezTo>
                    <a:pt x="5892" y="3025"/>
                    <a:pt x="5735" y="3340"/>
                    <a:pt x="5546" y="3624"/>
                  </a:cubicBezTo>
                  <a:cubicBezTo>
                    <a:pt x="6365" y="4033"/>
                    <a:pt x="6964" y="4852"/>
                    <a:pt x="6964" y="5829"/>
                  </a:cubicBezTo>
                  <a:lnTo>
                    <a:pt x="6964" y="6554"/>
                  </a:lnTo>
                  <a:cubicBezTo>
                    <a:pt x="6964" y="6743"/>
                    <a:pt x="6806" y="6900"/>
                    <a:pt x="6617" y="6900"/>
                  </a:cubicBezTo>
                  <a:lnTo>
                    <a:pt x="4884" y="6900"/>
                  </a:lnTo>
                  <a:lnTo>
                    <a:pt x="4884" y="8318"/>
                  </a:lnTo>
                  <a:lnTo>
                    <a:pt x="6995" y="8318"/>
                  </a:lnTo>
                  <a:cubicBezTo>
                    <a:pt x="7027" y="8286"/>
                    <a:pt x="7121" y="8192"/>
                    <a:pt x="7247" y="8129"/>
                  </a:cubicBezTo>
                  <a:cubicBezTo>
                    <a:pt x="8413" y="7184"/>
                    <a:pt x="9011" y="5829"/>
                    <a:pt x="9011" y="4506"/>
                  </a:cubicBezTo>
                  <a:cubicBezTo>
                    <a:pt x="9011" y="2017"/>
                    <a:pt x="6995" y="1"/>
                    <a:pt x="4538" y="1"/>
                  </a:cubicBezTo>
                  <a:close/>
                </a:path>
              </a:pathLst>
            </a:custGeom>
            <a:grpFill/>
            <a:ln>
              <a:noFill/>
            </a:ln>
          </p:spPr>
          <p:txBody>
            <a:bodyPr spcFirstLastPara="1" wrap="square" lIns="121900" tIns="121900" rIns="121900" bIns="121900" anchor="ctr" anchorCtr="0">
              <a:noAutofit/>
            </a:bodyPr>
            <a:lstStyle/>
            <a:p>
              <a:endParaRPr sz="1865"/>
            </a:p>
          </p:txBody>
        </p:sp>
        <p:sp>
          <p:nvSpPr>
            <p:cNvPr id="30" name="Google Shape;8689;p58">
              <a:extLst>
                <a:ext uri="{FF2B5EF4-FFF2-40B4-BE49-F238E27FC236}">
                  <a16:creationId xmlns:a16="http://schemas.microsoft.com/office/drawing/2014/main" id="{0969202F-C604-514A-95C3-E2E8A165D324}"/>
                </a:ext>
              </a:extLst>
            </p:cNvPr>
            <p:cNvSpPr/>
            <p:nvPr/>
          </p:nvSpPr>
          <p:spPr>
            <a:xfrm>
              <a:off x="3262600" y="3278475"/>
              <a:ext cx="35450" cy="35475"/>
            </a:xfrm>
            <a:custGeom>
              <a:avLst/>
              <a:gdLst/>
              <a:ahLst/>
              <a:cxnLst/>
              <a:rect l="l" t="t" r="r" b="b"/>
              <a:pathLst>
                <a:path w="1418" h="1419" extrusionOk="0">
                  <a:moveTo>
                    <a:pt x="725" y="0"/>
                  </a:moveTo>
                  <a:cubicBezTo>
                    <a:pt x="315" y="0"/>
                    <a:pt x="0" y="315"/>
                    <a:pt x="0" y="725"/>
                  </a:cubicBezTo>
                  <a:cubicBezTo>
                    <a:pt x="0" y="1103"/>
                    <a:pt x="315" y="1418"/>
                    <a:pt x="725" y="1418"/>
                  </a:cubicBezTo>
                  <a:cubicBezTo>
                    <a:pt x="1103" y="1418"/>
                    <a:pt x="1418" y="1103"/>
                    <a:pt x="1418" y="725"/>
                  </a:cubicBezTo>
                  <a:cubicBezTo>
                    <a:pt x="1418" y="315"/>
                    <a:pt x="1103" y="0"/>
                    <a:pt x="725" y="0"/>
                  </a:cubicBezTo>
                  <a:close/>
                </a:path>
              </a:pathLst>
            </a:custGeom>
            <a:grpFill/>
            <a:ln>
              <a:noFill/>
            </a:ln>
          </p:spPr>
          <p:txBody>
            <a:bodyPr spcFirstLastPara="1" wrap="square" lIns="121900" tIns="121900" rIns="121900" bIns="121900" anchor="ctr" anchorCtr="0">
              <a:noAutofit/>
            </a:bodyPr>
            <a:lstStyle/>
            <a:p>
              <a:endParaRPr sz="1865"/>
            </a:p>
          </p:txBody>
        </p:sp>
        <p:sp>
          <p:nvSpPr>
            <p:cNvPr id="31" name="Google Shape;8690;p58">
              <a:extLst>
                <a:ext uri="{FF2B5EF4-FFF2-40B4-BE49-F238E27FC236}">
                  <a16:creationId xmlns:a16="http://schemas.microsoft.com/office/drawing/2014/main" id="{53D94F56-C3FD-1047-9564-08DD3B50CAB7}"/>
                </a:ext>
              </a:extLst>
            </p:cNvPr>
            <p:cNvSpPr/>
            <p:nvPr/>
          </p:nvSpPr>
          <p:spPr>
            <a:xfrm>
              <a:off x="3220050" y="3452525"/>
              <a:ext cx="121325" cy="35475"/>
            </a:xfrm>
            <a:custGeom>
              <a:avLst/>
              <a:gdLst/>
              <a:ahLst/>
              <a:cxnLst/>
              <a:rect l="l" t="t" r="r" b="b"/>
              <a:pathLst>
                <a:path w="4853" h="1419" extrusionOk="0">
                  <a:moveTo>
                    <a:pt x="1" y="1"/>
                  </a:moveTo>
                  <a:lnTo>
                    <a:pt x="1" y="347"/>
                  </a:lnTo>
                  <a:cubicBezTo>
                    <a:pt x="1" y="946"/>
                    <a:pt x="473" y="1419"/>
                    <a:pt x="1040" y="1419"/>
                  </a:cubicBezTo>
                  <a:lnTo>
                    <a:pt x="3781" y="1419"/>
                  </a:lnTo>
                  <a:cubicBezTo>
                    <a:pt x="4380" y="1419"/>
                    <a:pt x="4853" y="946"/>
                    <a:pt x="4853" y="347"/>
                  </a:cubicBezTo>
                  <a:lnTo>
                    <a:pt x="4853" y="1"/>
                  </a:lnTo>
                  <a:close/>
                </a:path>
              </a:pathLst>
            </a:custGeom>
            <a:grpFill/>
            <a:ln>
              <a:noFill/>
            </a:ln>
          </p:spPr>
          <p:txBody>
            <a:bodyPr spcFirstLastPara="1" wrap="square" lIns="121900" tIns="121900" rIns="121900" bIns="121900" anchor="ctr" anchorCtr="0">
              <a:noAutofit/>
            </a:bodyPr>
            <a:lstStyle/>
            <a:p>
              <a:endParaRPr sz="1865"/>
            </a:p>
          </p:txBody>
        </p:sp>
        <p:sp>
          <p:nvSpPr>
            <p:cNvPr id="32" name="Google Shape;8691;p58">
              <a:extLst>
                <a:ext uri="{FF2B5EF4-FFF2-40B4-BE49-F238E27FC236}">
                  <a16:creationId xmlns:a16="http://schemas.microsoft.com/office/drawing/2014/main" id="{AF8759EF-2367-F545-95A8-C7958203159C}"/>
                </a:ext>
              </a:extLst>
            </p:cNvPr>
            <p:cNvSpPr/>
            <p:nvPr/>
          </p:nvSpPr>
          <p:spPr>
            <a:xfrm>
              <a:off x="3237375" y="3332025"/>
              <a:ext cx="86675" cy="52000"/>
            </a:xfrm>
            <a:custGeom>
              <a:avLst/>
              <a:gdLst/>
              <a:ahLst/>
              <a:cxnLst/>
              <a:rect l="l" t="t" r="r" b="b"/>
              <a:pathLst>
                <a:path w="3467" h="2080" extrusionOk="0">
                  <a:moveTo>
                    <a:pt x="1734" y="1"/>
                  </a:moveTo>
                  <a:cubicBezTo>
                    <a:pt x="789" y="1"/>
                    <a:pt x="1" y="725"/>
                    <a:pt x="1" y="1733"/>
                  </a:cubicBezTo>
                  <a:lnTo>
                    <a:pt x="1" y="2080"/>
                  </a:lnTo>
                  <a:lnTo>
                    <a:pt x="3466" y="2080"/>
                  </a:lnTo>
                  <a:lnTo>
                    <a:pt x="3466" y="1733"/>
                  </a:lnTo>
                  <a:cubicBezTo>
                    <a:pt x="3466" y="788"/>
                    <a:pt x="2679" y="1"/>
                    <a:pt x="1734" y="1"/>
                  </a:cubicBezTo>
                  <a:close/>
                </a:path>
              </a:pathLst>
            </a:custGeom>
            <a:grpFill/>
            <a:ln>
              <a:solidFill>
                <a:schemeClr val="accent1"/>
              </a:solidFill>
            </a:ln>
          </p:spPr>
          <p:txBody>
            <a:bodyPr spcFirstLastPara="1" wrap="square" lIns="121900" tIns="121900" rIns="121900" bIns="121900" anchor="ctr" anchorCtr="0">
              <a:noAutofit/>
            </a:bodyPr>
            <a:lstStyle/>
            <a:p>
              <a:pPr marL="0" algn="r" defTabSz="914400" rtl="1" eaLnBrk="1" latinLnBrk="0" hangingPunct="1"/>
              <a:endParaRPr sz="1865" dirty="0"/>
            </a:p>
          </p:txBody>
        </p:sp>
        <p:sp>
          <p:nvSpPr>
            <p:cNvPr id="33" name="Google Shape;8692;p58">
              <a:extLst>
                <a:ext uri="{FF2B5EF4-FFF2-40B4-BE49-F238E27FC236}">
                  <a16:creationId xmlns:a16="http://schemas.microsoft.com/office/drawing/2014/main" id="{8D353EB3-9BD3-2E44-AF37-7BA067306520}"/>
                </a:ext>
              </a:extLst>
            </p:cNvPr>
            <p:cNvSpPr/>
            <p:nvPr/>
          </p:nvSpPr>
          <p:spPr>
            <a:xfrm>
              <a:off x="3237375" y="3505300"/>
              <a:ext cx="87450" cy="17350"/>
            </a:xfrm>
            <a:custGeom>
              <a:avLst/>
              <a:gdLst/>
              <a:ahLst/>
              <a:cxnLst/>
              <a:rect l="l" t="t" r="r" b="b"/>
              <a:pathLst>
                <a:path w="3498" h="694" extrusionOk="0">
                  <a:moveTo>
                    <a:pt x="32" y="1"/>
                  </a:moveTo>
                  <a:cubicBezTo>
                    <a:pt x="1" y="379"/>
                    <a:pt x="284" y="694"/>
                    <a:pt x="694" y="694"/>
                  </a:cubicBezTo>
                  <a:lnTo>
                    <a:pt x="2773" y="694"/>
                  </a:lnTo>
                  <a:cubicBezTo>
                    <a:pt x="3183" y="694"/>
                    <a:pt x="3498" y="379"/>
                    <a:pt x="3498" y="1"/>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507222" y="292977"/>
            <a:ext cx="4754828"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المراجع الاجنبية المقترحة  </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617798" y="2075108"/>
            <a:ext cx="10956403" cy="4691501"/>
          </a:xfrm>
        </p:spPr>
        <p:txBody>
          <a:bodyPr>
            <a:normAutofit/>
          </a:bodyPr>
          <a:lstStyle/>
          <a:p>
            <a:pPr marL="228600" indent="-228600" algn="just" defTabSz="914400" eaLnBrk="1" latinLnBrk="0" hangingPunct="1">
              <a:lnSpc>
                <a:spcPct val="150000"/>
              </a:lnSpc>
              <a:spcBef>
                <a:spcPts val="1000"/>
              </a:spcBef>
              <a:buFont typeface="Arial" panose="020B0604020202020204" pitchFamily="34" charset="0"/>
              <a:buChar char="•"/>
            </a:pPr>
            <a:r>
              <a:rPr lang="en-US" dirty="0"/>
              <a:t>Newman, N. (2023). Journalism, media and technology trends and predictions. Reuters Institute for the Study of Journalism</a:t>
            </a:r>
          </a:p>
          <a:p>
            <a:pPr marL="228600" indent="-228600" algn="just" defTabSz="914400" eaLnBrk="1" latinLnBrk="0" hangingPunct="1">
              <a:lnSpc>
                <a:spcPct val="150000"/>
              </a:lnSpc>
              <a:spcBef>
                <a:spcPts val="1000"/>
              </a:spcBef>
              <a:buFont typeface="Arial" panose="020B0604020202020204" pitchFamily="34" charset="0"/>
              <a:buChar char="•"/>
            </a:pPr>
            <a:r>
              <a:rPr lang="en-US" dirty="0"/>
              <a:t>Berger, J. (2020). Contagious: How to build word of mouth in the digital age. Simon &amp; Schuster .</a:t>
            </a:r>
            <a:endParaRPr lang="en-JO" dirty="0"/>
          </a:p>
        </p:txBody>
      </p:sp>
      <p:grpSp>
        <p:nvGrpSpPr>
          <p:cNvPr id="6" name="Google Shape;8802;p58">
            <a:extLst>
              <a:ext uri="{FF2B5EF4-FFF2-40B4-BE49-F238E27FC236}">
                <a16:creationId xmlns:a16="http://schemas.microsoft.com/office/drawing/2014/main" id="{86A50C39-347D-864C-860B-6FB24B2AE467}"/>
              </a:ext>
            </a:extLst>
          </p:cNvPr>
          <p:cNvGrpSpPr/>
          <p:nvPr/>
        </p:nvGrpSpPr>
        <p:grpSpPr>
          <a:xfrm>
            <a:off x="5335930" y="1230706"/>
            <a:ext cx="894482" cy="844402"/>
            <a:chOff x="2037825" y="3981825"/>
            <a:chExt cx="296175" cy="295375"/>
          </a:xfrm>
        </p:grpSpPr>
        <p:sp>
          <p:nvSpPr>
            <p:cNvPr id="7" name="Google Shape;8803;p58">
              <a:extLst>
                <a:ext uri="{FF2B5EF4-FFF2-40B4-BE49-F238E27FC236}">
                  <a16:creationId xmlns:a16="http://schemas.microsoft.com/office/drawing/2014/main" id="{C1E33B63-F1C8-384B-A881-2C1405A841FE}"/>
                </a:ext>
              </a:extLst>
            </p:cNvPr>
            <p:cNvSpPr/>
            <p:nvPr/>
          </p:nvSpPr>
          <p:spPr>
            <a:xfrm>
              <a:off x="2072500" y="4085775"/>
              <a:ext cx="88225" cy="86675"/>
            </a:xfrm>
            <a:custGeom>
              <a:avLst/>
              <a:gdLst/>
              <a:ahLst/>
              <a:cxnLst/>
              <a:rect l="l" t="t" r="r" b="b"/>
              <a:pathLst>
                <a:path w="3529" h="3467" extrusionOk="0">
                  <a:moveTo>
                    <a:pt x="1764" y="1"/>
                  </a:moveTo>
                  <a:cubicBezTo>
                    <a:pt x="819" y="1"/>
                    <a:pt x="0" y="788"/>
                    <a:pt x="0" y="1734"/>
                  </a:cubicBezTo>
                  <a:cubicBezTo>
                    <a:pt x="0" y="2679"/>
                    <a:pt x="819" y="3466"/>
                    <a:pt x="1764" y="3466"/>
                  </a:cubicBezTo>
                  <a:cubicBezTo>
                    <a:pt x="2709" y="3466"/>
                    <a:pt x="3529" y="2679"/>
                    <a:pt x="3529" y="1734"/>
                  </a:cubicBezTo>
                  <a:cubicBezTo>
                    <a:pt x="3529" y="788"/>
                    <a:pt x="2741" y="1"/>
                    <a:pt x="1764" y="1"/>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9" name="Google Shape;8804;p58">
              <a:extLst>
                <a:ext uri="{FF2B5EF4-FFF2-40B4-BE49-F238E27FC236}">
                  <a16:creationId xmlns:a16="http://schemas.microsoft.com/office/drawing/2014/main" id="{A6BAE402-76E0-BA4E-8814-6C284233AB40}"/>
                </a:ext>
              </a:extLst>
            </p:cNvPr>
            <p:cNvSpPr/>
            <p:nvPr/>
          </p:nvSpPr>
          <p:spPr>
            <a:xfrm>
              <a:off x="2176450" y="3981825"/>
              <a:ext cx="157550" cy="155975"/>
            </a:xfrm>
            <a:custGeom>
              <a:avLst/>
              <a:gdLst/>
              <a:ahLst/>
              <a:cxnLst/>
              <a:rect l="l" t="t" r="r" b="b"/>
              <a:pathLst>
                <a:path w="6302" h="6239" extrusionOk="0">
                  <a:moveTo>
                    <a:pt x="3151" y="1733"/>
                  </a:moveTo>
                  <a:cubicBezTo>
                    <a:pt x="3372" y="1733"/>
                    <a:pt x="3529" y="1890"/>
                    <a:pt x="3529" y="2079"/>
                  </a:cubicBezTo>
                  <a:cubicBezTo>
                    <a:pt x="3529" y="2268"/>
                    <a:pt x="3372" y="2426"/>
                    <a:pt x="3151" y="2426"/>
                  </a:cubicBezTo>
                  <a:cubicBezTo>
                    <a:pt x="2962" y="2426"/>
                    <a:pt x="2805" y="2268"/>
                    <a:pt x="2805" y="2079"/>
                  </a:cubicBezTo>
                  <a:cubicBezTo>
                    <a:pt x="2805" y="1890"/>
                    <a:pt x="2962" y="1733"/>
                    <a:pt x="3151" y="1733"/>
                  </a:cubicBezTo>
                  <a:close/>
                  <a:moveTo>
                    <a:pt x="3151" y="2773"/>
                  </a:moveTo>
                  <a:cubicBezTo>
                    <a:pt x="3372" y="2773"/>
                    <a:pt x="3529" y="2930"/>
                    <a:pt x="3529" y="3151"/>
                  </a:cubicBezTo>
                  <a:lnTo>
                    <a:pt x="3529" y="4505"/>
                  </a:lnTo>
                  <a:cubicBezTo>
                    <a:pt x="3529" y="4726"/>
                    <a:pt x="3372" y="4883"/>
                    <a:pt x="3151" y="4883"/>
                  </a:cubicBezTo>
                  <a:cubicBezTo>
                    <a:pt x="2962" y="4883"/>
                    <a:pt x="2805" y="4726"/>
                    <a:pt x="2805" y="4505"/>
                  </a:cubicBezTo>
                  <a:lnTo>
                    <a:pt x="2805" y="3151"/>
                  </a:lnTo>
                  <a:cubicBezTo>
                    <a:pt x="2805" y="2930"/>
                    <a:pt x="2962" y="2773"/>
                    <a:pt x="3151" y="2773"/>
                  </a:cubicBezTo>
                  <a:close/>
                  <a:moveTo>
                    <a:pt x="3151" y="0"/>
                  </a:moveTo>
                  <a:cubicBezTo>
                    <a:pt x="1418" y="0"/>
                    <a:pt x="64" y="1418"/>
                    <a:pt x="64" y="3088"/>
                  </a:cubicBezTo>
                  <a:cubicBezTo>
                    <a:pt x="64" y="3655"/>
                    <a:pt x="158" y="4159"/>
                    <a:pt x="442" y="4631"/>
                  </a:cubicBezTo>
                  <a:lnTo>
                    <a:pt x="64" y="5765"/>
                  </a:lnTo>
                  <a:cubicBezTo>
                    <a:pt x="1" y="5892"/>
                    <a:pt x="64" y="6018"/>
                    <a:pt x="127" y="6112"/>
                  </a:cubicBezTo>
                  <a:cubicBezTo>
                    <a:pt x="190" y="6207"/>
                    <a:pt x="379" y="6238"/>
                    <a:pt x="473" y="6238"/>
                  </a:cubicBezTo>
                  <a:lnTo>
                    <a:pt x="1796" y="5923"/>
                  </a:lnTo>
                  <a:cubicBezTo>
                    <a:pt x="2206" y="6175"/>
                    <a:pt x="2679" y="6238"/>
                    <a:pt x="3214" y="6238"/>
                  </a:cubicBezTo>
                  <a:cubicBezTo>
                    <a:pt x="4947" y="6238"/>
                    <a:pt x="6302" y="4820"/>
                    <a:pt x="6302" y="3119"/>
                  </a:cubicBezTo>
                  <a:cubicBezTo>
                    <a:pt x="6270" y="1418"/>
                    <a:pt x="4884" y="0"/>
                    <a:pt x="3151" y="0"/>
                  </a:cubicBezTo>
                  <a:close/>
                </a:path>
              </a:pathLst>
            </a:custGeom>
            <a:solidFill>
              <a:srgbClr val="FAC748"/>
            </a:solidFill>
            <a:ln>
              <a:noFill/>
            </a:ln>
          </p:spPr>
          <p:txBody>
            <a:bodyPr spcFirstLastPara="1" wrap="square" lIns="121900" tIns="121900" rIns="121900" bIns="121900" anchor="ctr" anchorCtr="0">
              <a:noAutofit/>
            </a:bodyPr>
            <a:lstStyle/>
            <a:p>
              <a:pPr marL="0" algn="r" defTabSz="914400" rtl="1" eaLnBrk="1" latinLnBrk="0" hangingPunct="1"/>
              <a:endParaRPr sz="1865">
                <a:solidFill>
                  <a:srgbClr val="FFFF00"/>
                </a:solidFill>
              </a:endParaRPr>
            </a:p>
          </p:txBody>
        </p:sp>
        <p:sp>
          <p:nvSpPr>
            <p:cNvPr id="10" name="Google Shape;8805;p58">
              <a:extLst>
                <a:ext uri="{FF2B5EF4-FFF2-40B4-BE49-F238E27FC236}">
                  <a16:creationId xmlns:a16="http://schemas.microsoft.com/office/drawing/2014/main" id="{4A85D7E1-2D98-354A-9F3A-7A48446FBC89}"/>
                </a:ext>
              </a:extLst>
            </p:cNvPr>
            <p:cNvSpPr/>
            <p:nvPr/>
          </p:nvSpPr>
          <p:spPr>
            <a:xfrm>
              <a:off x="2037825" y="4168475"/>
              <a:ext cx="157550" cy="108725"/>
            </a:xfrm>
            <a:custGeom>
              <a:avLst/>
              <a:gdLst/>
              <a:ahLst/>
              <a:cxnLst/>
              <a:rect l="l" t="t" r="r" b="b"/>
              <a:pathLst>
                <a:path w="6302" h="4349" extrusionOk="0">
                  <a:moveTo>
                    <a:pt x="1356" y="1"/>
                  </a:moveTo>
                  <a:cubicBezTo>
                    <a:pt x="568" y="568"/>
                    <a:pt x="1" y="1513"/>
                    <a:pt x="1" y="2553"/>
                  </a:cubicBezTo>
                  <a:lnTo>
                    <a:pt x="1" y="3970"/>
                  </a:lnTo>
                  <a:cubicBezTo>
                    <a:pt x="1" y="4222"/>
                    <a:pt x="158" y="4348"/>
                    <a:pt x="347" y="4348"/>
                  </a:cubicBezTo>
                  <a:lnTo>
                    <a:pt x="5955" y="4348"/>
                  </a:lnTo>
                  <a:cubicBezTo>
                    <a:pt x="6144" y="4348"/>
                    <a:pt x="6302" y="4191"/>
                    <a:pt x="6302" y="3970"/>
                  </a:cubicBezTo>
                  <a:lnTo>
                    <a:pt x="6302" y="2553"/>
                  </a:lnTo>
                  <a:cubicBezTo>
                    <a:pt x="6302" y="1513"/>
                    <a:pt x="5798" y="599"/>
                    <a:pt x="4947" y="1"/>
                  </a:cubicBezTo>
                  <a:cubicBezTo>
                    <a:pt x="4538" y="505"/>
                    <a:pt x="3844" y="820"/>
                    <a:pt x="3151" y="820"/>
                  </a:cubicBezTo>
                  <a:cubicBezTo>
                    <a:pt x="2427" y="820"/>
                    <a:pt x="1765" y="505"/>
                    <a:pt x="1356" y="1"/>
                  </a:cubicBezTo>
                  <a:close/>
                </a:path>
              </a:pathLst>
            </a:custGeom>
            <a:solidFill>
              <a:schemeClr val="accent2">
                <a:lumMod val="60000"/>
                <a:lumOff val="4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377449944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395960" y="451414"/>
            <a:ext cx="9398642" cy="15571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4291762" y="340875"/>
            <a:ext cx="5222905"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مراجع رقمية إضافية للمشاهدة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838199" y="1825624"/>
            <a:ext cx="10956403" cy="4691501"/>
          </a:xfrm>
        </p:spPr>
        <p:txBody>
          <a:bodyPr>
            <a:normAutofit/>
          </a:bodyPr>
          <a:lstStyle/>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3"/>
              </a:rPr>
              <a:t>https://youtu.be/xvmOvHEhMfQ?si=do2P-gW6MTyClBcB</a:t>
            </a:r>
            <a:endParaRPr lang="en-US"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4"/>
              </a:rPr>
              <a:t>https://youtu.be/9uh-6jkJZsQ?si=0ruH5d3NbATkCG6j</a:t>
            </a:r>
            <a:r>
              <a:rPr lang="en-US" dirty="0"/>
              <a:t> </a:t>
            </a:r>
            <a:endParaRPr lang="ar-SA" dirty="0"/>
          </a:p>
          <a:p>
            <a:pPr marL="228600" indent="-228600" algn="just" defTabSz="914400" eaLnBrk="1" latinLnBrk="0" hangingPunct="1">
              <a:lnSpc>
                <a:spcPct val="150000"/>
              </a:lnSpc>
              <a:spcBef>
                <a:spcPts val="1000"/>
              </a:spcBef>
              <a:buFont typeface="Arial" panose="020B0604020202020204" pitchFamily="34" charset="0"/>
              <a:buChar char="•"/>
            </a:pPr>
            <a:r>
              <a:rPr lang="en-US" dirty="0">
                <a:hlinkClick r:id="rId5"/>
              </a:rPr>
              <a:t>https://youtu.be/ls5Z2eiHxVE?si=etvXJ5TKb684Z4_L</a:t>
            </a:r>
            <a:endParaRPr lang="en-US" dirty="0"/>
          </a:p>
          <a:p>
            <a:pPr marL="0" indent="0" algn="just" defTabSz="914400" eaLnBrk="1" latinLnBrk="0" hangingPunct="1">
              <a:lnSpc>
                <a:spcPct val="150000"/>
              </a:lnSpc>
              <a:spcBef>
                <a:spcPts val="1000"/>
              </a:spcBef>
              <a:buNone/>
            </a:pPr>
            <a:endParaRPr lang="en-JO" dirty="0"/>
          </a:p>
        </p:txBody>
      </p:sp>
      <p:sp>
        <p:nvSpPr>
          <p:cNvPr id="6" name="Google Shape;8448;p58">
            <a:extLst>
              <a:ext uri="{FF2B5EF4-FFF2-40B4-BE49-F238E27FC236}">
                <a16:creationId xmlns:a16="http://schemas.microsoft.com/office/drawing/2014/main" id="{C8D27A0C-2139-2F4D-BB5A-9B1BDCB37A57}"/>
              </a:ext>
            </a:extLst>
          </p:cNvPr>
          <p:cNvSpPr/>
          <p:nvPr/>
        </p:nvSpPr>
        <p:spPr>
          <a:xfrm>
            <a:off x="952561" y="1150769"/>
            <a:ext cx="760880" cy="679956"/>
          </a:xfrm>
          <a:custGeom>
            <a:avLst/>
            <a:gdLst/>
            <a:ahLst/>
            <a:cxnLst/>
            <a:rect l="l" t="t" r="r" b="b"/>
            <a:pathLst>
              <a:path w="12414" h="11799" extrusionOk="0">
                <a:moveTo>
                  <a:pt x="8979" y="2127"/>
                </a:moveTo>
                <a:cubicBezTo>
                  <a:pt x="9247" y="2127"/>
                  <a:pt x="9515" y="2229"/>
                  <a:pt x="9704" y="2434"/>
                </a:cubicBezTo>
                <a:cubicBezTo>
                  <a:pt x="10113" y="2812"/>
                  <a:pt x="10113" y="3473"/>
                  <a:pt x="9704" y="3883"/>
                </a:cubicBezTo>
                <a:lnTo>
                  <a:pt x="8885" y="4702"/>
                </a:lnTo>
                <a:cubicBezTo>
                  <a:pt x="8790" y="4765"/>
                  <a:pt x="8696" y="4860"/>
                  <a:pt x="8601" y="4891"/>
                </a:cubicBezTo>
                <a:cubicBezTo>
                  <a:pt x="8790" y="4513"/>
                  <a:pt x="8727" y="4041"/>
                  <a:pt x="8412" y="3726"/>
                </a:cubicBezTo>
                <a:cubicBezTo>
                  <a:pt x="8206" y="3520"/>
                  <a:pt x="7933" y="3408"/>
                  <a:pt x="7654" y="3408"/>
                </a:cubicBezTo>
                <a:cubicBezTo>
                  <a:pt x="7507" y="3408"/>
                  <a:pt x="7357" y="3439"/>
                  <a:pt x="7215" y="3505"/>
                </a:cubicBezTo>
                <a:cubicBezTo>
                  <a:pt x="7278" y="3410"/>
                  <a:pt x="7341" y="3316"/>
                  <a:pt x="7436" y="3253"/>
                </a:cubicBezTo>
                <a:lnTo>
                  <a:pt x="8255" y="2434"/>
                </a:lnTo>
                <a:cubicBezTo>
                  <a:pt x="8444" y="2229"/>
                  <a:pt x="8711" y="2127"/>
                  <a:pt x="8979" y="2127"/>
                </a:cubicBezTo>
                <a:close/>
                <a:moveTo>
                  <a:pt x="9027" y="685"/>
                </a:moveTo>
                <a:cubicBezTo>
                  <a:pt x="9649" y="685"/>
                  <a:pt x="10271" y="922"/>
                  <a:pt x="10744" y="1394"/>
                </a:cubicBezTo>
                <a:cubicBezTo>
                  <a:pt x="11689" y="2339"/>
                  <a:pt x="11689" y="3883"/>
                  <a:pt x="10744" y="4828"/>
                </a:cubicBezTo>
                <a:lnTo>
                  <a:pt x="9893" y="5647"/>
                </a:lnTo>
                <a:cubicBezTo>
                  <a:pt x="9431" y="6109"/>
                  <a:pt x="8816" y="6356"/>
                  <a:pt x="8187" y="6356"/>
                </a:cubicBezTo>
                <a:cubicBezTo>
                  <a:pt x="7914" y="6356"/>
                  <a:pt x="7639" y="6310"/>
                  <a:pt x="7373" y="6214"/>
                </a:cubicBezTo>
                <a:lnTo>
                  <a:pt x="7940" y="5647"/>
                </a:lnTo>
                <a:cubicBezTo>
                  <a:pt x="8008" y="5655"/>
                  <a:pt x="8077" y="5659"/>
                  <a:pt x="8146" y="5659"/>
                </a:cubicBezTo>
                <a:cubicBezTo>
                  <a:pt x="8617" y="5659"/>
                  <a:pt x="9087" y="5477"/>
                  <a:pt x="9389" y="5175"/>
                </a:cubicBezTo>
                <a:lnTo>
                  <a:pt x="10208" y="4356"/>
                </a:lnTo>
                <a:cubicBezTo>
                  <a:pt x="10901" y="3694"/>
                  <a:pt x="10901" y="2591"/>
                  <a:pt x="10208" y="1898"/>
                </a:cubicBezTo>
                <a:cubicBezTo>
                  <a:pt x="9877" y="1567"/>
                  <a:pt x="9436" y="1402"/>
                  <a:pt x="8995" y="1402"/>
                </a:cubicBezTo>
                <a:cubicBezTo>
                  <a:pt x="8554" y="1402"/>
                  <a:pt x="8113" y="1567"/>
                  <a:pt x="7782" y="1898"/>
                </a:cubicBezTo>
                <a:lnTo>
                  <a:pt x="6931" y="2749"/>
                </a:lnTo>
                <a:cubicBezTo>
                  <a:pt x="6553" y="3127"/>
                  <a:pt x="6396" y="3694"/>
                  <a:pt x="6490" y="4198"/>
                </a:cubicBezTo>
                <a:lnTo>
                  <a:pt x="5923" y="4734"/>
                </a:lnTo>
                <a:cubicBezTo>
                  <a:pt x="5608" y="3883"/>
                  <a:pt x="5797" y="2906"/>
                  <a:pt x="6490" y="2213"/>
                </a:cubicBezTo>
                <a:lnTo>
                  <a:pt x="7309" y="1394"/>
                </a:lnTo>
                <a:cubicBezTo>
                  <a:pt x="7782" y="922"/>
                  <a:pt x="8404" y="685"/>
                  <a:pt x="9027" y="685"/>
                </a:cubicBezTo>
                <a:close/>
                <a:moveTo>
                  <a:pt x="7703" y="4104"/>
                </a:moveTo>
                <a:cubicBezTo>
                  <a:pt x="7790" y="4104"/>
                  <a:pt x="7877" y="4135"/>
                  <a:pt x="7940" y="4198"/>
                </a:cubicBezTo>
                <a:cubicBezTo>
                  <a:pt x="8066" y="4324"/>
                  <a:pt x="8066" y="4545"/>
                  <a:pt x="7940" y="4671"/>
                </a:cubicBezTo>
                <a:lnTo>
                  <a:pt x="4978" y="7632"/>
                </a:lnTo>
                <a:cubicBezTo>
                  <a:pt x="4915" y="7679"/>
                  <a:pt x="4828" y="7703"/>
                  <a:pt x="4742" y="7703"/>
                </a:cubicBezTo>
                <a:cubicBezTo>
                  <a:pt x="4655" y="7703"/>
                  <a:pt x="4569" y="7679"/>
                  <a:pt x="4506" y="7632"/>
                </a:cubicBezTo>
                <a:cubicBezTo>
                  <a:pt x="4380" y="7506"/>
                  <a:pt x="4380" y="7254"/>
                  <a:pt x="4506" y="7160"/>
                </a:cubicBezTo>
                <a:lnTo>
                  <a:pt x="7467" y="4198"/>
                </a:lnTo>
                <a:cubicBezTo>
                  <a:pt x="7530" y="4135"/>
                  <a:pt x="7617" y="4104"/>
                  <a:pt x="7703" y="4104"/>
                </a:cubicBezTo>
                <a:close/>
                <a:moveTo>
                  <a:pt x="3781" y="6939"/>
                </a:moveTo>
                <a:lnTo>
                  <a:pt x="3781" y="6939"/>
                </a:lnTo>
                <a:cubicBezTo>
                  <a:pt x="3592" y="7349"/>
                  <a:pt x="3686" y="7821"/>
                  <a:pt x="4001" y="8136"/>
                </a:cubicBezTo>
                <a:cubicBezTo>
                  <a:pt x="4198" y="8333"/>
                  <a:pt x="4457" y="8432"/>
                  <a:pt x="4715" y="8432"/>
                </a:cubicBezTo>
                <a:cubicBezTo>
                  <a:pt x="4870" y="8432"/>
                  <a:pt x="5025" y="8396"/>
                  <a:pt x="5167" y="8325"/>
                </a:cubicBezTo>
                <a:lnTo>
                  <a:pt x="5167" y="8325"/>
                </a:lnTo>
                <a:cubicBezTo>
                  <a:pt x="5136" y="8451"/>
                  <a:pt x="5041" y="8514"/>
                  <a:pt x="4978" y="8609"/>
                </a:cubicBezTo>
                <a:lnTo>
                  <a:pt x="4159" y="9428"/>
                </a:lnTo>
                <a:cubicBezTo>
                  <a:pt x="3954" y="9633"/>
                  <a:pt x="3686" y="9735"/>
                  <a:pt x="3419" y="9735"/>
                </a:cubicBezTo>
                <a:cubicBezTo>
                  <a:pt x="3151" y="9735"/>
                  <a:pt x="2883" y="9633"/>
                  <a:pt x="2678" y="9428"/>
                </a:cubicBezTo>
                <a:cubicBezTo>
                  <a:pt x="2300" y="9050"/>
                  <a:pt x="2300" y="8357"/>
                  <a:pt x="2678" y="7979"/>
                </a:cubicBezTo>
                <a:lnTo>
                  <a:pt x="3529" y="7160"/>
                </a:lnTo>
                <a:cubicBezTo>
                  <a:pt x="3592" y="7065"/>
                  <a:pt x="3718" y="7002"/>
                  <a:pt x="3781" y="6939"/>
                </a:cubicBezTo>
                <a:close/>
                <a:moveTo>
                  <a:pt x="4212" y="5467"/>
                </a:moveTo>
                <a:cubicBezTo>
                  <a:pt x="4492" y="5467"/>
                  <a:pt x="4773" y="5516"/>
                  <a:pt x="5041" y="5616"/>
                </a:cubicBezTo>
                <a:lnTo>
                  <a:pt x="4506" y="6151"/>
                </a:lnTo>
                <a:cubicBezTo>
                  <a:pt x="4437" y="6143"/>
                  <a:pt x="4368" y="6139"/>
                  <a:pt x="4299" y="6139"/>
                </a:cubicBezTo>
                <a:cubicBezTo>
                  <a:pt x="3828" y="6139"/>
                  <a:pt x="3358" y="6322"/>
                  <a:pt x="3056" y="6624"/>
                </a:cubicBezTo>
                <a:lnTo>
                  <a:pt x="2206" y="7475"/>
                </a:lnTo>
                <a:cubicBezTo>
                  <a:pt x="1544" y="8136"/>
                  <a:pt x="1544" y="9239"/>
                  <a:pt x="2206" y="9900"/>
                </a:cubicBezTo>
                <a:cubicBezTo>
                  <a:pt x="2552" y="10231"/>
                  <a:pt x="3001" y="10397"/>
                  <a:pt x="3446" y="10397"/>
                </a:cubicBezTo>
                <a:cubicBezTo>
                  <a:pt x="3891" y="10397"/>
                  <a:pt x="4332" y="10231"/>
                  <a:pt x="4663" y="9900"/>
                </a:cubicBezTo>
                <a:lnTo>
                  <a:pt x="5482" y="9081"/>
                </a:lnTo>
                <a:cubicBezTo>
                  <a:pt x="5892" y="8672"/>
                  <a:pt x="6049" y="8136"/>
                  <a:pt x="5955" y="7632"/>
                </a:cubicBezTo>
                <a:lnTo>
                  <a:pt x="6522" y="7065"/>
                </a:lnTo>
                <a:lnTo>
                  <a:pt x="6522" y="7065"/>
                </a:lnTo>
                <a:cubicBezTo>
                  <a:pt x="6837" y="7947"/>
                  <a:pt x="6648" y="8924"/>
                  <a:pt x="5955" y="9585"/>
                </a:cubicBezTo>
                <a:lnTo>
                  <a:pt x="5136" y="10405"/>
                </a:lnTo>
                <a:cubicBezTo>
                  <a:pt x="4663" y="10877"/>
                  <a:pt x="4041" y="11113"/>
                  <a:pt x="3419" y="11113"/>
                </a:cubicBezTo>
                <a:cubicBezTo>
                  <a:pt x="2796" y="11113"/>
                  <a:pt x="2174" y="10877"/>
                  <a:pt x="1702" y="10405"/>
                </a:cubicBezTo>
                <a:cubicBezTo>
                  <a:pt x="756" y="9459"/>
                  <a:pt x="756" y="7916"/>
                  <a:pt x="1702" y="7002"/>
                </a:cubicBezTo>
                <a:lnTo>
                  <a:pt x="2552" y="6151"/>
                </a:lnTo>
                <a:cubicBezTo>
                  <a:pt x="3005" y="5699"/>
                  <a:pt x="3605" y="5467"/>
                  <a:pt x="4212" y="5467"/>
                </a:cubicBezTo>
                <a:close/>
                <a:moveTo>
                  <a:pt x="8999" y="0"/>
                </a:moveTo>
                <a:cubicBezTo>
                  <a:pt x="8200" y="0"/>
                  <a:pt x="7404" y="307"/>
                  <a:pt x="6805" y="922"/>
                </a:cubicBezTo>
                <a:lnTo>
                  <a:pt x="5955" y="1741"/>
                </a:lnTo>
                <a:cubicBezTo>
                  <a:pt x="5136" y="2560"/>
                  <a:pt x="4852" y="3789"/>
                  <a:pt x="5230" y="4891"/>
                </a:cubicBezTo>
                <a:cubicBezTo>
                  <a:pt x="4920" y="4794"/>
                  <a:pt x="4601" y="4746"/>
                  <a:pt x="4283" y="4746"/>
                </a:cubicBezTo>
                <a:cubicBezTo>
                  <a:pt x="3469" y="4746"/>
                  <a:pt x="2669" y="5058"/>
                  <a:pt x="2080" y="5647"/>
                </a:cubicBezTo>
                <a:lnTo>
                  <a:pt x="1229" y="6466"/>
                </a:lnTo>
                <a:cubicBezTo>
                  <a:pt x="0" y="7695"/>
                  <a:pt x="0" y="9680"/>
                  <a:pt x="1229" y="10877"/>
                </a:cubicBezTo>
                <a:cubicBezTo>
                  <a:pt x="1843" y="11491"/>
                  <a:pt x="2647" y="11799"/>
                  <a:pt x="3446" y="11799"/>
                </a:cubicBezTo>
                <a:cubicBezTo>
                  <a:pt x="4246" y="11799"/>
                  <a:pt x="5041" y="11491"/>
                  <a:pt x="5640" y="10877"/>
                </a:cubicBezTo>
                <a:lnTo>
                  <a:pt x="6490" y="10058"/>
                </a:lnTo>
                <a:cubicBezTo>
                  <a:pt x="7309" y="9239"/>
                  <a:pt x="7593" y="8010"/>
                  <a:pt x="7215" y="6908"/>
                </a:cubicBezTo>
                <a:lnTo>
                  <a:pt x="7215" y="6908"/>
                </a:lnTo>
                <a:cubicBezTo>
                  <a:pt x="7525" y="7005"/>
                  <a:pt x="7844" y="7053"/>
                  <a:pt x="8162" y="7053"/>
                </a:cubicBezTo>
                <a:cubicBezTo>
                  <a:pt x="8976" y="7053"/>
                  <a:pt x="9776" y="6740"/>
                  <a:pt x="10365" y="6151"/>
                </a:cubicBezTo>
                <a:lnTo>
                  <a:pt x="11216" y="5332"/>
                </a:lnTo>
                <a:cubicBezTo>
                  <a:pt x="12413" y="4104"/>
                  <a:pt x="12413" y="2150"/>
                  <a:pt x="11216" y="922"/>
                </a:cubicBezTo>
                <a:cubicBezTo>
                  <a:pt x="10602" y="307"/>
                  <a:pt x="9798" y="0"/>
                  <a:pt x="8999" y="0"/>
                </a:cubicBezTo>
                <a:close/>
              </a:path>
            </a:pathLst>
          </a:custGeom>
          <a:solidFill>
            <a:schemeClr val="accent1"/>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nvGrpSpPr>
          <p:cNvPr id="7" name="Google Shape;8796;p58">
            <a:extLst>
              <a:ext uri="{FF2B5EF4-FFF2-40B4-BE49-F238E27FC236}">
                <a16:creationId xmlns:a16="http://schemas.microsoft.com/office/drawing/2014/main" id="{16576F82-E548-664B-ABCD-E7504F957FF3}"/>
              </a:ext>
            </a:extLst>
          </p:cNvPr>
          <p:cNvGrpSpPr/>
          <p:nvPr/>
        </p:nvGrpSpPr>
        <p:grpSpPr>
          <a:xfrm>
            <a:off x="10277939" y="1270921"/>
            <a:ext cx="845332" cy="777798"/>
            <a:chOff x="2034675" y="3617925"/>
            <a:chExt cx="299325" cy="295200"/>
          </a:xfrm>
          <a:solidFill>
            <a:srgbClr val="FFFF00"/>
          </a:solidFill>
        </p:grpSpPr>
        <p:sp>
          <p:nvSpPr>
            <p:cNvPr id="9" name="Google Shape;8797;p58">
              <a:extLst>
                <a:ext uri="{FF2B5EF4-FFF2-40B4-BE49-F238E27FC236}">
                  <a16:creationId xmlns:a16="http://schemas.microsoft.com/office/drawing/2014/main" id="{FFA6DB4B-D56E-C445-9DC8-DB3C81D9B075}"/>
                </a:ext>
              </a:extLst>
            </p:cNvPr>
            <p:cNvSpPr/>
            <p:nvPr/>
          </p:nvSpPr>
          <p:spPr>
            <a:xfrm>
              <a:off x="2195350" y="3721900"/>
              <a:ext cx="69350" cy="33900"/>
            </a:xfrm>
            <a:custGeom>
              <a:avLst/>
              <a:gdLst/>
              <a:ahLst/>
              <a:cxnLst/>
              <a:rect l="l" t="t" r="r" b="b"/>
              <a:pathLst>
                <a:path w="2774" h="1356" extrusionOk="0">
                  <a:moveTo>
                    <a:pt x="1387" y="1"/>
                  </a:moveTo>
                  <a:cubicBezTo>
                    <a:pt x="631" y="1"/>
                    <a:pt x="1" y="631"/>
                    <a:pt x="1" y="1355"/>
                  </a:cubicBezTo>
                  <a:lnTo>
                    <a:pt x="2773" y="1355"/>
                  </a:lnTo>
                  <a:cubicBezTo>
                    <a:pt x="2773" y="599"/>
                    <a:pt x="2143" y="1"/>
                    <a:pt x="1387" y="1"/>
                  </a:cubicBezTo>
                  <a:close/>
                </a:path>
              </a:pathLst>
            </a:custGeom>
            <a:solidFill>
              <a:schemeClr val="accent2">
                <a:lumMod val="75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0" name="Google Shape;8798;p58">
              <a:extLst>
                <a:ext uri="{FF2B5EF4-FFF2-40B4-BE49-F238E27FC236}">
                  <a16:creationId xmlns:a16="http://schemas.microsoft.com/office/drawing/2014/main" id="{FDD01097-E260-5847-A635-C615A210FCD4}"/>
                </a:ext>
              </a:extLst>
            </p:cNvPr>
            <p:cNvSpPr/>
            <p:nvPr/>
          </p:nvSpPr>
          <p:spPr>
            <a:xfrm>
              <a:off x="2211900" y="3669125"/>
              <a:ext cx="35475" cy="35475"/>
            </a:xfrm>
            <a:custGeom>
              <a:avLst/>
              <a:gdLst/>
              <a:ahLst/>
              <a:cxnLst/>
              <a:rect l="l" t="t" r="r" b="b"/>
              <a:pathLst>
                <a:path w="1419" h="1419" extrusionOk="0">
                  <a:moveTo>
                    <a:pt x="725" y="1"/>
                  </a:moveTo>
                  <a:cubicBezTo>
                    <a:pt x="315" y="1"/>
                    <a:pt x="0" y="316"/>
                    <a:pt x="0" y="725"/>
                  </a:cubicBezTo>
                  <a:cubicBezTo>
                    <a:pt x="0" y="1103"/>
                    <a:pt x="315" y="1418"/>
                    <a:pt x="725" y="1418"/>
                  </a:cubicBezTo>
                  <a:cubicBezTo>
                    <a:pt x="1103" y="1418"/>
                    <a:pt x="1418" y="1103"/>
                    <a:pt x="1418" y="725"/>
                  </a:cubicBezTo>
                  <a:cubicBezTo>
                    <a:pt x="1418" y="316"/>
                    <a:pt x="1103" y="1"/>
                    <a:pt x="725" y="1"/>
                  </a:cubicBezTo>
                  <a:close/>
                </a:path>
              </a:pathLst>
            </a:custGeom>
            <a:solidFill>
              <a:schemeClr val="accent2">
                <a:lumMod val="40000"/>
                <a:lumOff val="60000"/>
              </a:schemeClr>
            </a:solid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1" name="Google Shape;8799;p58">
              <a:extLst>
                <a:ext uri="{FF2B5EF4-FFF2-40B4-BE49-F238E27FC236}">
                  <a16:creationId xmlns:a16="http://schemas.microsoft.com/office/drawing/2014/main" id="{3D76C97C-67FD-474F-AF5F-5916E4A5FB03}"/>
                </a:ext>
              </a:extLst>
            </p:cNvPr>
            <p:cNvSpPr/>
            <p:nvPr/>
          </p:nvSpPr>
          <p:spPr>
            <a:xfrm>
              <a:off x="2125250" y="3617925"/>
              <a:ext cx="208750" cy="208750"/>
            </a:xfrm>
            <a:custGeom>
              <a:avLst/>
              <a:gdLst/>
              <a:ahLst/>
              <a:cxnLst/>
              <a:rect l="l" t="t" r="r" b="b"/>
              <a:pathLst>
                <a:path w="8350" h="8350" extrusionOk="0">
                  <a:moveTo>
                    <a:pt x="4128" y="1387"/>
                  </a:moveTo>
                  <a:cubicBezTo>
                    <a:pt x="4884" y="1387"/>
                    <a:pt x="5514" y="2017"/>
                    <a:pt x="5514" y="2773"/>
                  </a:cubicBezTo>
                  <a:cubicBezTo>
                    <a:pt x="5514" y="3120"/>
                    <a:pt x="5357" y="3466"/>
                    <a:pt x="5136" y="3718"/>
                  </a:cubicBezTo>
                  <a:cubicBezTo>
                    <a:pt x="5766" y="4065"/>
                    <a:pt x="6176" y="4727"/>
                    <a:pt x="6176" y="5514"/>
                  </a:cubicBezTo>
                  <a:lnTo>
                    <a:pt x="6176" y="5892"/>
                  </a:lnTo>
                  <a:lnTo>
                    <a:pt x="6270" y="5892"/>
                  </a:lnTo>
                  <a:cubicBezTo>
                    <a:pt x="6270" y="6081"/>
                    <a:pt x="6113" y="6239"/>
                    <a:pt x="5924" y="6239"/>
                  </a:cubicBezTo>
                  <a:lnTo>
                    <a:pt x="2458" y="6239"/>
                  </a:lnTo>
                  <a:cubicBezTo>
                    <a:pt x="2238" y="6239"/>
                    <a:pt x="2080" y="6081"/>
                    <a:pt x="2080" y="5892"/>
                  </a:cubicBezTo>
                  <a:lnTo>
                    <a:pt x="2080" y="5514"/>
                  </a:lnTo>
                  <a:cubicBezTo>
                    <a:pt x="2080" y="4727"/>
                    <a:pt x="2521" y="4065"/>
                    <a:pt x="3151" y="3718"/>
                  </a:cubicBezTo>
                  <a:cubicBezTo>
                    <a:pt x="2931" y="3466"/>
                    <a:pt x="2773" y="3120"/>
                    <a:pt x="2773" y="2773"/>
                  </a:cubicBezTo>
                  <a:cubicBezTo>
                    <a:pt x="2773" y="2017"/>
                    <a:pt x="3403" y="1387"/>
                    <a:pt x="4128" y="1387"/>
                  </a:cubicBezTo>
                  <a:close/>
                  <a:moveTo>
                    <a:pt x="4191" y="1"/>
                  </a:moveTo>
                  <a:cubicBezTo>
                    <a:pt x="1891" y="1"/>
                    <a:pt x="1" y="1860"/>
                    <a:pt x="1" y="4191"/>
                  </a:cubicBezTo>
                  <a:cubicBezTo>
                    <a:pt x="1" y="6522"/>
                    <a:pt x="1860" y="8350"/>
                    <a:pt x="4191" y="8350"/>
                  </a:cubicBezTo>
                  <a:cubicBezTo>
                    <a:pt x="6459" y="8350"/>
                    <a:pt x="8350" y="6522"/>
                    <a:pt x="8350" y="4191"/>
                  </a:cubicBezTo>
                  <a:cubicBezTo>
                    <a:pt x="8350" y="1860"/>
                    <a:pt x="6459" y="1"/>
                    <a:pt x="4191"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800;p58">
              <a:extLst>
                <a:ext uri="{FF2B5EF4-FFF2-40B4-BE49-F238E27FC236}">
                  <a16:creationId xmlns:a16="http://schemas.microsoft.com/office/drawing/2014/main" id="{5A6D1AF6-5DCC-B14B-9891-54BEB9BB88B2}"/>
                </a:ext>
              </a:extLst>
            </p:cNvPr>
            <p:cNvSpPr/>
            <p:nvPr/>
          </p:nvSpPr>
          <p:spPr>
            <a:xfrm>
              <a:off x="2107150" y="3771525"/>
              <a:ext cx="73275" cy="72475"/>
            </a:xfrm>
            <a:custGeom>
              <a:avLst/>
              <a:gdLst/>
              <a:ahLst/>
              <a:cxnLst/>
              <a:rect l="l" t="t" r="r" b="b"/>
              <a:pathLst>
                <a:path w="2931" h="2899" extrusionOk="0">
                  <a:moveTo>
                    <a:pt x="504" y="0"/>
                  </a:moveTo>
                  <a:lnTo>
                    <a:pt x="378" y="126"/>
                  </a:lnTo>
                  <a:cubicBezTo>
                    <a:pt x="0" y="536"/>
                    <a:pt x="0" y="1198"/>
                    <a:pt x="378" y="1576"/>
                  </a:cubicBezTo>
                  <a:lnTo>
                    <a:pt x="1355" y="2584"/>
                  </a:lnTo>
                  <a:cubicBezTo>
                    <a:pt x="1576" y="2773"/>
                    <a:pt x="1828" y="2899"/>
                    <a:pt x="2111" y="2899"/>
                  </a:cubicBezTo>
                  <a:cubicBezTo>
                    <a:pt x="2395" y="2899"/>
                    <a:pt x="2678" y="2773"/>
                    <a:pt x="2867" y="2584"/>
                  </a:cubicBezTo>
                  <a:lnTo>
                    <a:pt x="2930" y="2458"/>
                  </a:lnTo>
                  <a:cubicBezTo>
                    <a:pt x="1828" y="1985"/>
                    <a:pt x="977" y="1071"/>
                    <a:pt x="504" y="0"/>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8801;p58">
              <a:extLst>
                <a:ext uri="{FF2B5EF4-FFF2-40B4-BE49-F238E27FC236}">
                  <a16:creationId xmlns:a16="http://schemas.microsoft.com/office/drawing/2014/main" id="{F28A7050-39F0-6A4F-9815-1D7CEC651CD7}"/>
                </a:ext>
              </a:extLst>
            </p:cNvPr>
            <p:cNvSpPr/>
            <p:nvPr/>
          </p:nvSpPr>
          <p:spPr>
            <a:xfrm>
              <a:off x="2034675" y="3816425"/>
              <a:ext cx="100050" cy="96700"/>
            </a:xfrm>
            <a:custGeom>
              <a:avLst/>
              <a:gdLst/>
              <a:ahLst/>
              <a:cxnLst/>
              <a:rect l="l" t="t" r="r" b="b"/>
              <a:pathLst>
                <a:path w="4002" h="3868" extrusionOk="0">
                  <a:moveTo>
                    <a:pt x="2521" y="0"/>
                  </a:moveTo>
                  <a:lnTo>
                    <a:pt x="410" y="2111"/>
                  </a:lnTo>
                  <a:cubicBezTo>
                    <a:pt x="1" y="2520"/>
                    <a:pt x="1" y="3182"/>
                    <a:pt x="410" y="3560"/>
                  </a:cubicBezTo>
                  <a:cubicBezTo>
                    <a:pt x="599" y="3765"/>
                    <a:pt x="867" y="3867"/>
                    <a:pt x="1135" y="3867"/>
                  </a:cubicBezTo>
                  <a:cubicBezTo>
                    <a:pt x="1403" y="3867"/>
                    <a:pt x="1671" y="3765"/>
                    <a:pt x="1860" y="3560"/>
                  </a:cubicBezTo>
                  <a:lnTo>
                    <a:pt x="4002" y="1449"/>
                  </a:lnTo>
                  <a:cubicBezTo>
                    <a:pt x="3907" y="1418"/>
                    <a:pt x="3844" y="1323"/>
                    <a:pt x="3750" y="1260"/>
                  </a:cubicBezTo>
                  <a:lnTo>
                    <a:pt x="2773" y="252"/>
                  </a:lnTo>
                  <a:cubicBezTo>
                    <a:pt x="2679" y="189"/>
                    <a:pt x="2616" y="95"/>
                    <a:pt x="2521"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191457854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9" name="Rectangle 28"/>
          <p:cNvSpPr/>
          <p:nvPr/>
        </p:nvSpPr>
        <p:spPr>
          <a:xfrm>
            <a:off x="2395960" y="451414"/>
            <a:ext cx="9398642" cy="15571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BFBA0B95-B2B4-5542-994A-6F7726E8B5ED}"/>
              </a:ext>
            </a:extLst>
          </p:cNvPr>
          <p:cNvSpPr/>
          <p:nvPr/>
        </p:nvSpPr>
        <p:spPr>
          <a:xfrm>
            <a:off x="3481451" y="263754"/>
            <a:ext cx="6843541" cy="707886"/>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lIns="91440" tIns="45720" rIns="91440" bIns="45720">
            <a:spAutoFit/>
          </a:bodyPr>
          <a:lstStyle/>
          <a:p>
            <a:pPr algn="ctr"/>
            <a:r>
              <a:rPr lang="ar-SA"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قنوات رقمية مقترحة للمتابعة والمشاهدة</a:t>
            </a:r>
            <a:endParaRPr lang="en-U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14" name="Content Placeholder 13">
            <a:extLst>
              <a:ext uri="{FF2B5EF4-FFF2-40B4-BE49-F238E27FC236}">
                <a16:creationId xmlns:a16="http://schemas.microsoft.com/office/drawing/2014/main" id="{0645DA22-C239-ED43-ACAD-18BF0470F07F}"/>
              </a:ext>
            </a:extLst>
          </p:cNvPr>
          <p:cNvSpPr>
            <a:spLocks noGrp="1"/>
          </p:cNvSpPr>
          <p:nvPr>
            <p:ph idx="1"/>
          </p:nvPr>
        </p:nvSpPr>
        <p:spPr>
          <a:xfrm>
            <a:off x="324091" y="2176041"/>
            <a:ext cx="11470511" cy="4681959"/>
          </a:xfrm>
        </p:spPr>
        <p:txBody>
          <a:bodyPr>
            <a:normAutofit/>
          </a:bodyPr>
          <a:lstStyle/>
          <a:p>
            <a:pPr marL="0" indent="0" algn="just" defTabSz="914400" eaLnBrk="1" latinLnBrk="0" hangingPunct="1">
              <a:lnSpc>
                <a:spcPct val="150000"/>
              </a:lnSpc>
              <a:spcBef>
                <a:spcPts val="1000"/>
              </a:spcBef>
              <a:buNone/>
            </a:pPr>
            <a:r>
              <a:rPr lang="en-US" dirty="0">
                <a:hlinkClick r:id="rId3"/>
              </a:rPr>
              <a:t>https://www.youtube.com/user/socialmediaexaminer?sub_confirmation=1</a:t>
            </a:r>
            <a:r>
              <a:rPr lang="ar-SA" dirty="0"/>
              <a:t> </a:t>
            </a:r>
          </a:p>
          <a:p>
            <a:pPr marL="0" indent="0" algn="just" defTabSz="914400" eaLnBrk="1" latinLnBrk="0" hangingPunct="1">
              <a:lnSpc>
                <a:spcPct val="150000"/>
              </a:lnSpc>
              <a:spcBef>
                <a:spcPts val="1000"/>
              </a:spcBef>
              <a:buNone/>
            </a:pPr>
            <a:r>
              <a:rPr lang="en-US" dirty="0">
                <a:hlinkClick r:id="rId4"/>
              </a:rPr>
              <a:t>https://youtube.com/@googlenewsinitiative?si=nxe3O64VbHGT6RCp</a:t>
            </a:r>
            <a:endParaRPr lang="ar-SA" dirty="0"/>
          </a:p>
          <a:p>
            <a:pPr marL="0" indent="0" algn="just" defTabSz="914400" eaLnBrk="1" latinLnBrk="0" hangingPunct="1">
              <a:lnSpc>
                <a:spcPct val="150000"/>
              </a:lnSpc>
              <a:spcBef>
                <a:spcPts val="1000"/>
              </a:spcBef>
              <a:buNone/>
            </a:pPr>
            <a:endParaRPr lang="en-JO" dirty="0"/>
          </a:p>
        </p:txBody>
      </p:sp>
      <p:grpSp>
        <p:nvGrpSpPr>
          <p:cNvPr id="7" name="Google Shape;8491;p58">
            <a:extLst>
              <a:ext uri="{FF2B5EF4-FFF2-40B4-BE49-F238E27FC236}">
                <a16:creationId xmlns:a16="http://schemas.microsoft.com/office/drawing/2014/main" id="{5368A374-9132-CD4D-A81F-1C6246983F6D}"/>
              </a:ext>
            </a:extLst>
          </p:cNvPr>
          <p:cNvGrpSpPr/>
          <p:nvPr/>
        </p:nvGrpSpPr>
        <p:grpSpPr>
          <a:xfrm rot="19828576">
            <a:off x="782027" y="1438440"/>
            <a:ext cx="712979" cy="494843"/>
            <a:chOff x="5411225" y="2726350"/>
            <a:chExt cx="296950" cy="190625"/>
          </a:xfrm>
          <a:solidFill>
            <a:schemeClr val="accent2">
              <a:lumMod val="75000"/>
            </a:schemeClr>
          </a:solidFill>
        </p:grpSpPr>
        <p:sp>
          <p:nvSpPr>
            <p:cNvPr id="9" name="Google Shape;8492;p58">
              <a:extLst>
                <a:ext uri="{FF2B5EF4-FFF2-40B4-BE49-F238E27FC236}">
                  <a16:creationId xmlns:a16="http://schemas.microsoft.com/office/drawing/2014/main" id="{4D722F5C-D23E-6244-A185-F170F73DC8CA}"/>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0" name="Google Shape;8493;p58">
              <a:extLst>
                <a:ext uri="{FF2B5EF4-FFF2-40B4-BE49-F238E27FC236}">
                  <a16:creationId xmlns:a16="http://schemas.microsoft.com/office/drawing/2014/main" id="{C9C2C792-9D5C-524F-B185-10D25624886C}"/>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dirty="0"/>
            </a:p>
          </p:txBody>
        </p:sp>
      </p:grpSp>
      <p:grpSp>
        <p:nvGrpSpPr>
          <p:cNvPr id="11" name="Google Shape;8491;p58">
            <a:extLst>
              <a:ext uri="{FF2B5EF4-FFF2-40B4-BE49-F238E27FC236}">
                <a16:creationId xmlns:a16="http://schemas.microsoft.com/office/drawing/2014/main" id="{44F96B1F-392A-4E45-8CE9-5034629C9B06}"/>
              </a:ext>
            </a:extLst>
          </p:cNvPr>
          <p:cNvGrpSpPr/>
          <p:nvPr/>
        </p:nvGrpSpPr>
        <p:grpSpPr>
          <a:xfrm rot="19828576">
            <a:off x="1499431" y="1047473"/>
            <a:ext cx="712979" cy="494843"/>
            <a:chOff x="5411225" y="2726350"/>
            <a:chExt cx="296950" cy="190625"/>
          </a:xfrm>
          <a:solidFill>
            <a:schemeClr val="accent2">
              <a:lumMod val="75000"/>
            </a:schemeClr>
          </a:solidFill>
        </p:grpSpPr>
        <p:sp>
          <p:nvSpPr>
            <p:cNvPr id="13" name="Google Shape;8492;p58">
              <a:extLst>
                <a:ext uri="{FF2B5EF4-FFF2-40B4-BE49-F238E27FC236}">
                  <a16:creationId xmlns:a16="http://schemas.microsoft.com/office/drawing/2014/main" id="{4FB80F0D-EF78-354C-8098-5F206D3159F5}"/>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sp>
          <p:nvSpPr>
            <p:cNvPr id="15" name="Google Shape;8493;p58">
              <a:extLst>
                <a:ext uri="{FF2B5EF4-FFF2-40B4-BE49-F238E27FC236}">
                  <a16:creationId xmlns:a16="http://schemas.microsoft.com/office/drawing/2014/main" id="{0C783389-434D-3448-A826-E338D12A59E3}"/>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grpFill/>
            <a:ln>
              <a:noFill/>
            </a:ln>
          </p:spPr>
          <p:txBody>
            <a:bodyPr spcFirstLastPara="1" wrap="square" lIns="121900" tIns="121900" rIns="121900" bIns="121900" anchor="ctr" anchorCtr="0">
              <a:noAutofit/>
            </a:bodyPr>
            <a:lstStyle/>
            <a:p>
              <a:pPr marL="0" algn="r" defTabSz="914400" rtl="1" eaLnBrk="1" latinLnBrk="0" hangingPunct="1"/>
              <a:endParaRPr sz="1865"/>
            </a:p>
          </p:txBody>
        </p:sp>
      </p:grpSp>
    </p:spTree>
    <p:extLst>
      <p:ext uri="{BB962C8B-B14F-4D97-AF65-F5344CB8AC3E}">
        <p14:creationId xmlns:p14="http://schemas.microsoft.com/office/powerpoint/2010/main" val="138395818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7579</TotalTime>
  <Words>1972</Words>
  <Application>Microsoft Macintosh PowerPoint</Application>
  <PresentationFormat>Widescreen</PresentationFormat>
  <Paragraphs>238</Paragraphs>
  <Slides>27</Slides>
  <Notes>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27</vt:i4>
      </vt:variant>
    </vt:vector>
  </HeadingPairs>
  <TitlesOfParts>
    <vt:vector size="38" baseType="lpstr">
      <vt:lpstr>Alexandria</vt:lpstr>
      <vt:lpstr>Arial</vt:lpstr>
      <vt:lpstr>Calibri</vt:lpstr>
      <vt:lpstr>Calibri Light</vt:lpstr>
      <vt:lpstr>Courier New</vt:lpstr>
      <vt:lpstr>DeepSeek-CJK-patch</vt:lpstr>
      <vt:lpstr>Helvetica</vt:lpstr>
      <vt:lpstr>Kefa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موضوعات المقرر </vt:lpstr>
      <vt:lpstr>PowerPoint Presentation</vt:lpstr>
      <vt:lpstr>PowerPoint Presentation</vt:lpstr>
      <vt:lpstr>PowerPoint Presentation</vt:lpstr>
      <vt:lpstr>PowerPoint Presentation</vt:lpstr>
      <vt:lpstr>أنشطة تطبيقية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42</cp:revision>
  <dcterms:created xsi:type="dcterms:W3CDTF">2023-04-29T09:08:00Z</dcterms:created>
  <dcterms:modified xsi:type="dcterms:W3CDTF">2025-05-12T17:14:39Z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