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sldIdLst>
    <p:sldId id="480" r:id="rId5"/>
    <p:sldId id="303" r:id="rId6"/>
    <p:sldId id="516" r:id="rId7"/>
    <p:sldId id="518" r:id="rId8"/>
    <p:sldId id="520" r:id="rId9"/>
    <p:sldId id="521" r:id="rId10"/>
    <p:sldId id="564" r:id="rId11"/>
    <p:sldId id="565" r:id="rId12"/>
    <p:sldId id="566" r:id="rId13"/>
    <p:sldId id="567" r:id="rId14"/>
    <p:sldId id="568" r:id="rId15"/>
    <p:sldId id="569" r:id="rId16"/>
    <p:sldId id="570" r:id="rId17"/>
    <p:sldId id="571" r:id="rId18"/>
    <p:sldId id="561" r:id="rId19"/>
    <p:sldId id="572" r:id="rId20"/>
    <p:sldId id="563" r:id="rId21"/>
    <p:sldId id="573" r:id="rId22"/>
    <p:sldId id="574" r:id="rId23"/>
    <p:sldId id="575" r:id="rId24"/>
    <p:sldId id="576" r:id="rId25"/>
    <p:sldId id="577" r:id="rId26"/>
    <p:sldId id="578" r:id="rId27"/>
    <p:sldId id="579" r:id="rId28"/>
    <p:sldId id="580" r:id="rId29"/>
    <p:sldId id="581" r:id="rId30"/>
    <p:sldId id="582" r:id="rId31"/>
    <p:sldId id="583" r:id="rId32"/>
    <p:sldId id="584" r:id="rId33"/>
    <p:sldId id="585" r:id="rId34"/>
    <p:sldId id="586" r:id="rId35"/>
    <p:sldId id="587" r:id="rId36"/>
    <p:sldId id="588" r:id="rId37"/>
    <p:sldId id="589" r:id="rId38"/>
    <p:sldId id="590" r:id="rId39"/>
    <p:sldId id="591" r:id="rId40"/>
    <p:sldId id="592" r:id="rId41"/>
    <p:sldId id="593" r:id="rId42"/>
    <p:sldId id="594" r:id="rId43"/>
    <p:sldId id="595" r:id="rId44"/>
    <p:sldId id="596" r:id="rId45"/>
    <p:sldId id="597" r:id="rId46"/>
    <p:sldId id="598" r:id="rId47"/>
    <p:sldId id="599" r:id="rId48"/>
    <p:sldId id="600" r:id="rId49"/>
    <p:sldId id="601" r:id="rId50"/>
    <p:sldId id="602" r:id="rId51"/>
    <p:sldId id="603" r:id="rId52"/>
    <p:sldId id="604" r:id="rId53"/>
    <p:sldId id="605" r:id="rId54"/>
    <p:sldId id="606"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6"/>
            <p14:sldId id="518"/>
            <p14:sldId id="520"/>
            <p14:sldId id="521"/>
            <p14:sldId id="564"/>
            <p14:sldId id="565"/>
            <p14:sldId id="566"/>
            <p14:sldId id="567"/>
            <p14:sldId id="568"/>
            <p14:sldId id="569"/>
            <p14:sldId id="570"/>
            <p14:sldId id="571"/>
            <p14:sldId id="561"/>
            <p14:sldId id="572"/>
            <p14:sldId id="563"/>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96"/>
            <p14:sldId id="597"/>
            <p14:sldId id="598"/>
            <p14:sldId id="599"/>
            <p14:sldId id="600"/>
            <p14:sldId id="601"/>
            <p14:sldId id="602"/>
            <p14:sldId id="603"/>
            <p14:sldId id="604"/>
            <p14:sldId id="605"/>
            <p14:sldId id="606"/>
            <p14:sldId id="349"/>
          </p14:sldIdLst>
        </p14:section>
        <p14:section name="Untitled Section" id="{2F6AD2C2-46A9-4BC4-94FF-3A698A8E8EFB}">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956" autoAdjust="0"/>
    <p:restoredTop sz="93738" autoAdjust="0"/>
  </p:normalViewPr>
  <p:slideViewPr>
    <p:cSldViewPr snapToGrid="0">
      <p:cViewPr>
        <p:scale>
          <a:sx n="90" d="100"/>
          <a:sy n="90" d="100"/>
        </p:scale>
        <p:origin x="-108" y="-3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56205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972116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3.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4.xml"/><Relationship Id="rId5" Type="http://schemas.openxmlformats.org/officeDocument/2006/relationships/image" Target="../media/image28.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30" y="269653"/>
            <a:ext cx="5708079" cy="610317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5257" y="3902118"/>
            <a:ext cx="4237787" cy="400110"/>
          </a:xfrm>
          <a:prstGeom prst="rect">
            <a:avLst/>
          </a:prstGeom>
          <a:noFill/>
        </p:spPr>
        <p:txBody>
          <a:bodyPr wrap="square" rtlCol="0">
            <a:spAutoFit/>
          </a:bodyPr>
          <a:lstStyle/>
          <a:p>
            <a:pPr algn="ctr"/>
            <a:r>
              <a:rPr lang="ar-JO" sz="2000" b="1" dirty="0" smtClean="0">
                <a:latin typeface="Alexandria Black" pitchFamily="2" charset="-78"/>
                <a:cs typeface="Alexandria Black" pitchFamily="2" charset="-78"/>
              </a:rPr>
              <a:t>إعداد الدكتور: محمد عودة</a:t>
            </a:r>
            <a:endParaRPr lang="en-US" sz="2000" b="1" dirty="0">
              <a:latin typeface="Alexandria Black" pitchFamily="2" charset="-78"/>
              <a:cs typeface="Alexandria Black" pitchFamily="2" charset="-78"/>
            </a:endParaRPr>
          </a:p>
        </p:txBody>
      </p:sp>
      <p:sp>
        <p:nvSpPr>
          <p:cNvPr id="31" name="TextBox 30"/>
          <p:cNvSpPr txBox="1"/>
          <p:nvPr/>
        </p:nvSpPr>
        <p:spPr>
          <a:xfrm>
            <a:off x="1108644" y="2424037"/>
            <a:ext cx="4883015" cy="400110"/>
          </a:xfrm>
          <a:prstGeom prst="rect">
            <a:avLst/>
          </a:prstGeom>
          <a:noFill/>
        </p:spPr>
        <p:txBody>
          <a:bodyPr wrap="square" rtlCol="0">
            <a:spAutoFit/>
          </a:bodyPr>
          <a:lstStyle/>
          <a:p>
            <a:pPr algn="ctr"/>
            <a:r>
              <a:rPr lang="ar-JO" sz="2000" b="1" dirty="0" smtClean="0">
                <a:solidFill>
                  <a:srgbClr val="00B0F0"/>
                </a:solidFill>
                <a:latin typeface="Alexandria Black" pitchFamily="2" charset="-78"/>
                <a:cs typeface="Alexandria Black" pitchFamily="2" charset="-78"/>
              </a:rPr>
              <a:t>قانون تنظيم التكنولوجيا المالية </a:t>
            </a:r>
            <a:endParaRPr lang="en-US" sz="2000" b="1" dirty="0">
              <a:solidFill>
                <a:srgbClr val="00B0F0"/>
              </a:solidFill>
              <a:latin typeface="Alexandria Black" pitchFamily="2" charset="-78"/>
              <a:cs typeface="Alexandria Black" pitchFamily="2" charset="-78"/>
            </a:endParaRPr>
          </a:p>
        </p:txBody>
      </p:sp>
      <p:sp>
        <p:nvSpPr>
          <p:cNvPr id="34" name="Rectangle: Rounded Corners 33"/>
          <p:cNvSpPr/>
          <p:nvPr/>
        </p:nvSpPr>
        <p:spPr>
          <a:xfrm>
            <a:off x="-1" y="5843657"/>
            <a:ext cx="314927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dirty="0" smtClean="0">
                <a:solidFill>
                  <a:schemeClr val="bg1"/>
                </a:solidFill>
                <a:latin typeface="Alexandria Black" pitchFamily="2" charset="-78"/>
                <a:cs typeface="Alexandria Black" pitchFamily="2" charset="-78"/>
              </a:rPr>
              <a:t>المحاضرة ( الخامسة )</a:t>
            </a:r>
            <a:endParaRPr lang="en-US" sz="2000" dirty="0">
              <a:solidFill>
                <a:schemeClr val="bg1"/>
              </a:solidFill>
              <a:latin typeface="Alexandria Black" pitchFamily="2" charset="-78"/>
              <a:cs typeface="Alexandria Black" pitchFamily="2" charset="-78"/>
            </a:endParaRPr>
          </a:p>
        </p:txBody>
      </p:sp>
      <p:sp>
        <p:nvSpPr>
          <p:cNvPr id="46" name="TextBox 45"/>
          <p:cNvSpPr txBox="1"/>
          <p:nvPr/>
        </p:nvSpPr>
        <p:spPr>
          <a:xfrm>
            <a:off x="329268" y="5104240"/>
            <a:ext cx="1747181" cy="707886"/>
          </a:xfrm>
          <a:prstGeom prst="rect">
            <a:avLst/>
          </a:prstGeom>
          <a:noFill/>
        </p:spPr>
        <p:txBody>
          <a:bodyPr wrap="square" rtlCol="0">
            <a:spAutoFit/>
          </a:bodyPr>
          <a:lstStyle/>
          <a:p>
            <a:r>
              <a:rPr lang="en-US" sz="2000" dirty="0" smtClean="0">
                <a:latin typeface="Alexandria Black" pitchFamily="2" charset="-78"/>
                <a:cs typeface="Alexandria Black" pitchFamily="2" charset="-78"/>
              </a:rPr>
              <a:t>LAW 631</a:t>
            </a:r>
          </a:p>
          <a:p>
            <a:r>
              <a:rPr lang="en-US" sz="2000" dirty="0" smtClean="0">
                <a:latin typeface="Alexandria Black" pitchFamily="2" charset="-78"/>
                <a:cs typeface="Alexandria Black" pitchFamily="2" charset="-78"/>
              </a:rPr>
              <a:t>FinTech</a:t>
            </a:r>
            <a:endParaRPr lang="en-US" sz="2000" dirty="0">
              <a:latin typeface="Alexandria Black" pitchFamily="2" charset="-78"/>
              <a:cs typeface="Alexandria Black" pitchFamily="2" charset="-78"/>
            </a:endParaRPr>
          </a:p>
        </p:txBody>
      </p:sp>
      <p:sp>
        <p:nvSpPr>
          <p:cNvPr id="14" name="Oval 13"/>
          <p:cNvSpPr/>
          <p:nvPr/>
        </p:nvSpPr>
        <p:spPr>
          <a:xfrm>
            <a:off x="6200343" y="498763"/>
            <a:ext cx="5562166" cy="565265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Oval 8"/>
          <p:cNvSpPr/>
          <p:nvPr/>
        </p:nvSpPr>
        <p:spPr>
          <a:xfrm>
            <a:off x="6085815" y="498764"/>
            <a:ext cx="5676693" cy="599901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Tm="25974"/>
    </mc:Choice>
    <mc:Fallback xmlns="">
      <p:transition spd="slow" advTm="25974"/>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5513" y="2785710"/>
            <a:ext cx="4431021" cy="400110"/>
          </a:xfrm>
          <a:prstGeom prst="rect">
            <a:avLst/>
          </a:prstGeom>
          <a:noFill/>
        </p:spPr>
        <p:txBody>
          <a:bodyPr wrap="none" rtlCol="0">
            <a:spAutoFit/>
          </a:bodyPr>
          <a:lstStyle/>
          <a:p>
            <a:pPr algn="ctr"/>
            <a:r>
              <a:rPr lang="ar-JO" sz="2000" b="1" dirty="0">
                <a:solidFill>
                  <a:srgbClr val="00B0F0"/>
                </a:solidFill>
                <a:latin typeface="Alexandria Black" pitchFamily="2" charset="-78"/>
                <a:cs typeface="Alexandria Black" pitchFamily="2" charset="-78"/>
              </a:rPr>
              <a:t>قانون تنظيم التكنولوجيا المالية </a:t>
            </a:r>
            <a:endParaRPr lang="en-US" sz="2000" b="1" dirty="0">
              <a:solidFill>
                <a:srgbClr val="00B0F0"/>
              </a:solidFill>
              <a:latin typeface="Alexandria Black" pitchFamily="2" charset="-78"/>
              <a:cs typeface="Alexandria Black" pitchFamily="2" charset="-78"/>
            </a:endParaRPr>
          </a:p>
        </p:txBody>
      </p:sp>
      <p:sp>
        <p:nvSpPr>
          <p:cNvPr id="10" name="Rectangle: Rounded Corners 9"/>
          <p:cNvSpPr/>
          <p:nvPr/>
        </p:nvSpPr>
        <p:spPr>
          <a:xfrm>
            <a:off x="6418566" y="4273385"/>
            <a:ext cx="460217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smtClean="0">
                <a:solidFill>
                  <a:schemeClr val="tx1"/>
                </a:solidFill>
                <a:latin typeface="Alexandria Black" pitchFamily="2" charset="-78"/>
                <a:cs typeface="Alexandria Black" pitchFamily="2" charset="-78"/>
              </a:rPr>
              <a:t>المحاضرة الخامسة</a:t>
            </a:r>
            <a:endParaRPr lang="en-US" sz="2000" b="1" dirty="0">
              <a:solidFill>
                <a:schemeClr val="tx1"/>
              </a:solidFill>
              <a:latin typeface="Alexandria Black" pitchFamily="2" charset="-78"/>
              <a:cs typeface="Alexandria Black" pitchFamily="2" charset="-78"/>
            </a:endParaRPr>
          </a:p>
        </p:txBody>
      </p:sp>
      <p:sp>
        <p:nvSpPr>
          <p:cNvPr id="11" name="TextBox 10"/>
          <p:cNvSpPr txBox="1"/>
          <p:nvPr/>
        </p:nvSpPr>
        <p:spPr>
          <a:xfrm>
            <a:off x="6370224" y="4802552"/>
            <a:ext cx="1329210" cy="707886"/>
          </a:xfrm>
          <a:prstGeom prst="rect">
            <a:avLst/>
          </a:prstGeom>
          <a:noFill/>
        </p:spPr>
        <p:txBody>
          <a:bodyPr wrap="none" rtlCol="0">
            <a:spAutoFit/>
          </a:bodyPr>
          <a:lstStyle/>
          <a:p>
            <a:r>
              <a:rPr lang="en-US" sz="2000" dirty="0" smtClean="0">
                <a:latin typeface="Alexandria Black" pitchFamily="2" charset="-78"/>
                <a:cs typeface="Alexandria Black" pitchFamily="2" charset="-78"/>
              </a:rPr>
              <a:t>LAW 631</a:t>
            </a:r>
            <a:endParaRPr lang="en-US" sz="2000" dirty="0">
              <a:latin typeface="Alexandria Black" pitchFamily="2" charset="-78"/>
              <a:cs typeface="Alexandria Black" pitchFamily="2" charset="-78"/>
            </a:endParaRPr>
          </a:p>
          <a:p>
            <a:r>
              <a:rPr lang="en-US" sz="2000" dirty="0" smtClean="0">
                <a:latin typeface="Alexandria Black" pitchFamily="2" charset="-78"/>
                <a:cs typeface="Alexandria Black" pitchFamily="2" charset="-78"/>
              </a:rPr>
              <a:t>FinTech</a:t>
            </a:r>
            <a:endParaRPr lang="en-US" sz="2000" dirty="0">
              <a:latin typeface="Alexandria Black" pitchFamily="2" charset="-78"/>
              <a:cs typeface="Alexandria Black" pitchFamily="2" charset="-78"/>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ar-JO" sz="2000" dirty="0" smtClean="0">
                <a:solidFill>
                  <a:srgbClr val="00B0F0"/>
                </a:solidFill>
                <a:latin typeface="Alexandria Black" pitchFamily="2" charset="-78"/>
                <a:cs typeface="Alexandria Black" pitchFamily="2" charset="-78"/>
              </a:rPr>
              <a:t>الأسبوع السادس             </a:t>
            </a:r>
            <a:endParaRPr lang="en-US" sz="2000" dirty="0">
              <a:solidFill>
                <a:srgbClr val="00B0F0"/>
              </a:solidFill>
              <a:latin typeface="Alexandria Black" pitchFamily="2" charset="-78"/>
              <a:cs typeface="Alexandria Black"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189"/>
    </mc:Choice>
    <mc:Fallback xmlns="">
      <p:transition spd="slow" advTm="618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995055" cy="1079086"/>
          </a:xfrm>
          <a:prstGeom prst="rect">
            <a:avLst/>
          </a:prstGeom>
        </p:spPr>
      </p:pic>
      <p:sp>
        <p:nvSpPr>
          <p:cNvPr id="2" name="Title 1"/>
          <p:cNvSpPr>
            <a:spLocks noGrp="1"/>
          </p:cNvSpPr>
          <p:nvPr>
            <p:ph type="title"/>
          </p:nvPr>
        </p:nvSpPr>
        <p:spPr/>
        <p:txBody>
          <a:bodyPr>
            <a:normAutofit/>
          </a:bodyPr>
          <a:lstStyle/>
          <a:p>
            <a:pPr algn="ctr">
              <a:lnSpc>
                <a:spcPct val="150000"/>
              </a:lnSpc>
            </a:pPr>
            <a:r>
              <a:rPr lang="ar-JO" sz="2000" b="1" dirty="0" smtClean="0">
                <a:solidFill>
                  <a:srgbClr val="00B0F0"/>
                </a:solidFill>
                <a:latin typeface="Alexandria Black" pitchFamily="2" charset="-78"/>
                <a:cs typeface="Alexandria Black" pitchFamily="2" charset="-78"/>
              </a:rPr>
              <a:t>المنظومة القانونية لدول الخليج العربي للتكنولوجية المالية</a:t>
            </a:r>
            <a:br>
              <a:rPr lang="ar-JO" sz="2000" b="1" dirty="0" smtClean="0">
                <a:solidFill>
                  <a:srgbClr val="00B0F0"/>
                </a:solidFill>
                <a:latin typeface="Alexandria Black" pitchFamily="2" charset="-78"/>
                <a:cs typeface="Alexandria Black" pitchFamily="2" charset="-78"/>
              </a:rPr>
            </a:br>
            <a:r>
              <a:rPr lang="ar-JO" sz="2000" b="1" dirty="0" smtClean="0">
                <a:solidFill>
                  <a:srgbClr val="00B0F0"/>
                </a:solidFill>
                <a:latin typeface="Alexandria Black" pitchFamily="2" charset="-78"/>
                <a:cs typeface="Alexandria Black" pitchFamily="2" charset="-78"/>
              </a:rPr>
              <a:t>( المملكة العربية السعودية،الامارات العربية المتحدة)</a:t>
            </a:r>
            <a:endParaRPr lang="en-US" sz="2000" b="1"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565564"/>
            <a:ext cx="10515600" cy="5292436"/>
          </a:xfrm>
        </p:spPr>
        <p:txBody>
          <a:bodyPr>
            <a:normAutofit/>
          </a:bodyPr>
          <a:lstStyle/>
          <a:p>
            <a:pPr marL="0" indent="0" algn="r">
              <a:lnSpc>
                <a:spcPct val="160000"/>
              </a:lnSpc>
              <a:buNone/>
            </a:pPr>
            <a:r>
              <a:rPr lang="ar-JO" sz="1600" b="1" dirty="0" smtClean="0">
                <a:solidFill>
                  <a:schemeClr val="accent2">
                    <a:lumMod val="50000"/>
                  </a:schemeClr>
                </a:solidFill>
                <a:latin typeface="Alexandria Black" pitchFamily="2" charset="-78"/>
                <a:cs typeface="Alexandria Black" pitchFamily="2" charset="-78"/>
              </a:rPr>
              <a:t>المحاور الرئيسية للمحاضرة</a:t>
            </a:r>
          </a:p>
          <a:p>
            <a:pPr marL="0" indent="0" algn="r">
              <a:lnSpc>
                <a:spcPct val="160000"/>
              </a:lnSpc>
              <a:buNone/>
            </a:pPr>
            <a:r>
              <a:rPr lang="ar-JO" sz="1600" b="1" dirty="0" smtClean="0">
                <a:solidFill>
                  <a:schemeClr val="accent2">
                    <a:lumMod val="50000"/>
                  </a:schemeClr>
                </a:solidFill>
                <a:latin typeface="Alexandria Black" pitchFamily="2" charset="-78"/>
                <a:cs typeface="Alexandria Black" pitchFamily="2" charset="-78"/>
              </a:rPr>
              <a:t>1-المملكة العربية السعودية </a:t>
            </a:r>
            <a:endParaRPr lang="ar-JO" sz="1600" dirty="0" smtClean="0">
              <a:solidFill>
                <a:schemeClr val="accent2">
                  <a:lumMod val="50000"/>
                </a:schemeClr>
              </a:solidFill>
              <a:latin typeface="Alexandria" pitchFamily="2" charset="-78"/>
              <a:cs typeface="Alexandria" pitchFamily="2" charset="-78"/>
            </a:endParaRPr>
          </a:p>
          <a:p>
            <a:pPr marL="0" indent="0" algn="r">
              <a:lnSpc>
                <a:spcPct val="160000"/>
              </a:lnSpc>
              <a:buNone/>
            </a:pPr>
            <a:r>
              <a:rPr lang="ar-JO" sz="1600" dirty="0" smtClean="0">
                <a:latin typeface="Alexandria Black" pitchFamily="2" charset="-78"/>
                <a:cs typeface="Alexandria Black" pitchFamily="2" charset="-78"/>
              </a:rPr>
              <a:t>أولا"         :   </a:t>
            </a:r>
            <a:r>
              <a:rPr lang="ar-JO" sz="1600" dirty="0">
                <a:latin typeface="Alexandria Black" pitchFamily="2" charset="-78"/>
                <a:cs typeface="Alexandria Black" pitchFamily="2" charset="-78"/>
              </a:rPr>
              <a:t>نظرة </a:t>
            </a:r>
            <a:r>
              <a:rPr lang="ar-JO" sz="1600" dirty="0" smtClean="0">
                <a:latin typeface="Alexandria Black" pitchFamily="2" charset="-78"/>
                <a:cs typeface="Alexandria Black" pitchFamily="2" charset="-78"/>
              </a:rPr>
              <a:t>عامة ( الاهداف و المبادي،مقدموا الطلبات المستهدفون)</a:t>
            </a:r>
          </a:p>
          <a:p>
            <a:pPr marL="0" indent="0" algn="r">
              <a:lnSpc>
                <a:spcPct val="160000"/>
              </a:lnSpc>
              <a:buNone/>
            </a:pPr>
            <a:r>
              <a:rPr lang="ar-JO" sz="1600" dirty="0" smtClean="0">
                <a:latin typeface="Alexandria Black" pitchFamily="2" charset="-78"/>
                <a:cs typeface="Alexandria Black" pitchFamily="2" charset="-78"/>
              </a:rPr>
              <a:t>ثانيا"        :  </a:t>
            </a:r>
            <a:r>
              <a:rPr lang="ar-JO" sz="1600" dirty="0">
                <a:latin typeface="Alexandria Black" pitchFamily="2" charset="-78"/>
                <a:cs typeface="Alexandria Black" pitchFamily="2" charset="-78"/>
              </a:rPr>
              <a:t>متطلبات التقنية </a:t>
            </a:r>
            <a:r>
              <a:rPr lang="ar-JO" sz="1600" dirty="0" smtClean="0">
                <a:latin typeface="Alexandria Black" pitchFamily="2" charset="-78"/>
                <a:cs typeface="Alexandria Black" pitchFamily="2" charset="-78"/>
              </a:rPr>
              <a:t>المالية (متطلبات التصريح،عملية طلب التصريح، المتطلبات</a:t>
            </a:r>
          </a:p>
          <a:p>
            <a:pPr marL="0" indent="0" algn="r">
              <a:lnSpc>
                <a:spcPct val="160000"/>
              </a:lnSpc>
              <a:buNone/>
            </a:pPr>
            <a:r>
              <a:rPr lang="ar-JO" sz="1600" dirty="0">
                <a:latin typeface="Alexandria Black" pitchFamily="2" charset="-78"/>
                <a:cs typeface="Alexandria Black" pitchFamily="2" charset="-78"/>
              </a:rPr>
              <a:t> </a:t>
            </a:r>
            <a:r>
              <a:rPr lang="ar-JO" sz="1600" dirty="0" smtClean="0">
                <a:latin typeface="Alexandria Black" pitchFamily="2" charset="-78"/>
                <a:cs typeface="Alexandria Black" pitchFamily="2" charset="-78"/>
              </a:rPr>
              <a:t>                    التنظيمية الاضافية، استيفاء متطلبات بدء ممارسة العمل،ممارسة العمل، </a:t>
            </a:r>
          </a:p>
          <a:p>
            <a:pPr marL="0" indent="0" algn="r">
              <a:lnSpc>
                <a:spcPct val="160000"/>
              </a:lnSpc>
              <a:buNone/>
            </a:pPr>
            <a:r>
              <a:rPr lang="ar-JO" sz="1600" dirty="0">
                <a:latin typeface="Alexandria Black" pitchFamily="2" charset="-78"/>
                <a:cs typeface="Alexandria Black" pitchFamily="2" charset="-78"/>
              </a:rPr>
              <a:t> </a:t>
            </a:r>
            <a:r>
              <a:rPr lang="ar-JO" sz="1600" dirty="0" smtClean="0">
                <a:latin typeface="Alexandria Black" pitchFamily="2" charset="-78"/>
                <a:cs typeface="Alexandria Black" pitchFamily="2" charset="-78"/>
              </a:rPr>
              <a:t>                     متطلبات الاشراف</a:t>
            </a:r>
            <a:r>
              <a:rPr lang="ar-JO" sz="1600" dirty="0">
                <a:latin typeface="Alexandria Black" pitchFamily="2" charset="-78"/>
                <a:cs typeface="Alexandria Black" pitchFamily="2" charset="-78"/>
              </a:rPr>
              <a:t>، فترة صلاحية </a:t>
            </a:r>
            <a:r>
              <a:rPr lang="ar-JO" sz="1600" dirty="0" smtClean="0">
                <a:latin typeface="Alexandria Black" pitchFamily="2" charset="-78"/>
                <a:cs typeface="Alexandria Black" pitchFamily="2" charset="-78"/>
              </a:rPr>
              <a:t>التصريح،ال</a:t>
            </a:r>
            <a:r>
              <a:rPr lang="ar-JO" sz="1600" dirty="0">
                <a:latin typeface="Alexandria Black" pitchFamily="2" charset="-78"/>
                <a:cs typeface="Alexandria Black" pitchFamily="2" charset="-78"/>
              </a:rPr>
              <a:t>غ</a:t>
            </a:r>
            <a:r>
              <a:rPr lang="ar-JO" sz="1600" dirty="0" smtClean="0">
                <a:latin typeface="Alexandria Black" pitchFamily="2" charset="-78"/>
                <a:cs typeface="Alexandria Black" pitchFamily="2" charset="-78"/>
              </a:rPr>
              <a:t>اء </a:t>
            </a:r>
            <a:r>
              <a:rPr lang="ar-JO" sz="1600" dirty="0">
                <a:latin typeface="Alexandria Black" pitchFamily="2" charset="-78"/>
                <a:cs typeface="Alexandria Black" pitchFamily="2" charset="-78"/>
              </a:rPr>
              <a:t>الموافقة)            </a:t>
            </a:r>
            <a:endParaRPr lang="ar-JO" sz="1600" dirty="0" smtClean="0">
              <a:latin typeface="Alexandria Black" pitchFamily="2" charset="-78"/>
              <a:cs typeface="Alexandria Black" pitchFamily="2" charset="-78"/>
            </a:endParaRPr>
          </a:p>
          <a:p>
            <a:pPr marL="0" indent="0" algn="r">
              <a:lnSpc>
                <a:spcPct val="160000"/>
              </a:lnSpc>
              <a:buNone/>
            </a:pPr>
            <a:r>
              <a:rPr lang="ar-JO" sz="1600" b="1" dirty="0">
                <a:solidFill>
                  <a:schemeClr val="accent2">
                    <a:lumMod val="50000"/>
                  </a:schemeClr>
                </a:solidFill>
                <a:latin typeface="Alexandria Black" pitchFamily="2" charset="-78"/>
                <a:cs typeface="Alexandria Black" pitchFamily="2" charset="-78"/>
              </a:rPr>
              <a:t>2-الامارات العربية المتحدة</a:t>
            </a:r>
          </a:p>
          <a:p>
            <a:pPr marL="0" indent="0" algn="r">
              <a:lnSpc>
                <a:spcPct val="160000"/>
              </a:lnSpc>
              <a:buNone/>
            </a:pPr>
            <a:r>
              <a:rPr lang="ar-JO" sz="1600" dirty="0" smtClean="0">
                <a:latin typeface="Alexandria Black" pitchFamily="2" charset="-78"/>
                <a:cs typeface="Alexandria Black" pitchFamily="2" charset="-78"/>
              </a:rPr>
              <a:t>أولا"        :  التمويل التشاركي باستخدام البلوك تشين وفقا للقانوني الاماراتي</a:t>
            </a:r>
          </a:p>
          <a:p>
            <a:pPr marL="0" indent="0" algn="r">
              <a:lnSpc>
                <a:spcPct val="160000"/>
              </a:lnSpc>
              <a:buNone/>
            </a:pPr>
            <a:r>
              <a:rPr lang="ar-JO" sz="1600" dirty="0" smtClean="0">
                <a:latin typeface="Alexandria Black" pitchFamily="2" charset="-78"/>
                <a:cs typeface="Alexandria Black" pitchFamily="2" charset="-78"/>
              </a:rPr>
              <a:t>ثانيا"       :  </a:t>
            </a:r>
            <a:r>
              <a:rPr lang="ar-JO" sz="1600" dirty="0">
                <a:latin typeface="Alexandria Black" pitchFamily="2" charset="-78"/>
                <a:cs typeface="Alexandria Black" pitchFamily="2" charset="-78"/>
              </a:rPr>
              <a:t>الطبيعة القانونية للتمويل </a:t>
            </a:r>
            <a:r>
              <a:rPr lang="ar-JO" sz="1600" dirty="0" smtClean="0">
                <a:latin typeface="Alexandria Black" pitchFamily="2" charset="-78"/>
                <a:cs typeface="Alexandria Black" pitchFamily="2" charset="-78"/>
              </a:rPr>
              <a:t>التشاركي </a:t>
            </a:r>
            <a:r>
              <a:rPr lang="ar-JO" sz="1600" dirty="0">
                <a:latin typeface="Alexandria Black" pitchFamily="2" charset="-78"/>
                <a:cs typeface="Alexandria Black" pitchFamily="2" charset="-78"/>
              </a:rPr>
              <a:t>باستخدام البلوك </a:t>
            </a:r>
            <a:r>
              <a:rPr lang="ar-JO" sz="1600" dirty="0" smtClean="0">
                <a:latin typeface="Alexandria Black" pitchFamily="2" charset="-78"/>
                <a:cs typeface="Alexandria Black" pitchFamily="2" charset="-78"/>
              </a:rPr>
              <a:t>تشين</a:t>
            </a:r>
          </a:p>
          <a:p>
            <a:pPr marL="0" indent="0" algn="r">
              <a:lnSpc>
                <a:spcPct val="160000"/>
              </a:lnSpc>
              <a:buNone/>
            </a:pPr>
            <a:r>
              <a:rPr lang="ar-JO" sz="1600" b="1" dirty="0">
                <a:solidFill>
                  <a:schemeClr val="accent2">
                    <a:lumMod val="50000"/>
                  </a:schemeClr>
                </a:solidFill>
                <a:latin typeface="Alexandria Black" pitchFamily="2" charset="-78"/>
                <a:cs typeface="Alexandria Black" pitchFamily="2" charset="-78"/>
              </a:rPr>
              <a:t>3-المراجع</a:t>
            </a:r>
            <a:endParaRPr lang="ar-JO" sz="1600" b="1" dirty="0">
              <a:solidFill>
                <a:schemeClr val="accent2">
                  <a:lumMod val="50000"/>
                </a:schemeClr>
              </a:solidFill>
              <a:latin typeface="Alexandria Black" pitchFamily="2" charset="-78"/>
              <a:cs typeface="Alexandria Black" pitchFamily="2" charset="-78"/>
            </a:endParaRPr>
          </a:p>
        </p:txBody>
      </p:sp>
    </p:spTree>
    <p:extLst>
      <p:ext uri="{BB962C8B-B14F-4D97-AF65-F5344CB8AC3E}">
        <p14:creationId xmlns:p14="http://schemas.microsoft.com/office/powerpoint/2010/main" val="2762205815"/>
      </p:ext>
    </p:extLst>
  </p:cSld>
  <p:clrMapOvr>
    <a:masterClrMapping/>
  </p:clrMapOvr>
  <mc:AlternateContent xmlns:mc="http://schemas.openxmlformats.org/markup-compatibility/2006" xmlns:p14="http://schemas.microsoft.com/office/powerpoint/2010/main">
    <mc:Choice Requires="p14">
      <p:transition spd="slow" p14:dur="2000" advTm="103545"/>
    </mc:Choice>
    <mc:Fallback xmlns="">
      <p:transition spd="slow" advTm="10354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lnSpc>
                <a:spcPct val="150000"/>
              </a:lnSpc>
            </a:pPr>
            <a:r>
              <a:rPr lang="ar-JO" sz="1800" dirty="0" smtClean="0">
                <a:solidFill>
                  <a:srgbClr val="00B0F0"/>
                </a:solidFill>
                <a:latin typeface="Alexandria Black" pitchFamily="2" charset="-78"/>
                <a:ea typeface="+mn-ea"/>
                <a:cs typeface="Alexandria Black" pitchFamily="2" charset="-78"/>
              </a:rPr>
              <a:t>1-المملكة العربية السعودية</a:t>
            </a:r>
            <a:br>
              <a:rPr lang="ar-JO" sz="1800" dirty="0" smtClean="0">
                <a:solidFill>
                  <a:srgbClr val="00B0F0"/>
                </a:solidFill>
                <a:latin typeface="Alexandria Black" pitchFamily="2" charset="-78"/>
                <a:ea typeface="+mn-ea"/>
                <a:cs typeface="Alexandria Black" pitchFamily="2" charset="-78"/>
              </a:rPr>
            </a:br>
            <a:r>
              <a:rPr lang="ar-JO" sz="1800" dirty="0" smtClean="0">
                <a:solidFill>
                  <a:srgbClr val="00B0F0"/>
                </a:solidFill>
                <a:latin typeface="Alexandria Black" pitchFamily="2" charset="-78"/>
                <a:ea typeface="+mn-ea"/>
                <a:cs typeface="Alexandria Black" pitchFamily="2" charset="-78"/>
              </a:rPr>
              <a:t>المحور الاول</a:t>
            </a:r>
            <a:r>
              <a:rPr lang="ar-JO" sz="1800" dirty="0">
                <a:solidFill>
                  <a:srgbClr val="00B0F0"/>
                </a:solidFill>
                <a:latin typeface="Alexandria Black" pitchFamily="2" charset="-78"/>
                <a:ea typeface="+mn-ea"/>
                <a:cs typeface="Alexandria Black" pitchFamily="2" charset="-78"/>
              </a:rPr>
              <a:t>: نظرة عامة ( الاهداف و المبادي،مقدموا الطلبات المستهدفون)</a:t>
            </a:r>
            <a:br>
              <a:rPr lang="ar-JO" sz="1800" dirty="0">
                <a:solidFill>
                  <a:srgbClr val="00B0F0"/>
                </a:solidFill>
                <a:latin typeface="Alexandria Black" pitchFamily="2" charset="-78"/>
                <a:ea typeface="+mn-ea"/>
                <a:cs typeface="Alexandria Black" pitchFamily="2" charset="-78"/>
              </a:rPr>
            </a:br>
            <a:endParaRPr lang="en-US" sz="2000" b="1"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595086" y="1444211"/>
            <a:ext cx="10758713" cy="5219825"/>
          </a:xfrm>
        </p:spPr>
        <p:txBody>
          <a:bodyPr>
            <a:normAutofit/>
          </a:bodyPr>
          <a:lstStyle/>
          <a:p>
            <a:pPr marL="0" indent="0" algn="ctr">
              <a:lnSpc>
                <a:spcPct val="160000"/>
              </a:lnSpc>
              <a:buNone/>
            </a:pPr>
            <a:r>
              <a:rPr lang="ar-JO" sz="1600" b="1" dirty="0">
                <a:solidFill>
                  <a:schemeClr val="accent2">
                    <a:lumMod val="50000"/>
                  </a:schemeClr>
                </a:solidFill>
                <a:latin typeface="Alexandria Black" pitchFamily="2" charset="-78"/>
                <a:cs typeface="Alexandria Black" pitchFamily="2" charset="-78"/>
              </a:rPr>
              <a:t>تمهيد </a:t>
            </a:r>
          </a:p>
          <a:p>
            <a:pPr marL="0" indent="0" algn="r">
              <a:lnSpc>
                <a:spcPct val="200000"/>
              </a:lnSpc>
              <a:buNone/>
            </a:pPr>
            <a:r>
              <a:rPr lang="ar-JO" sz="1400" dirty="0">
                <a:latin typeface="Alexandria" pitchFamily="2" charset="-78"/>
                <a:cs typeface="Alexandria" pitchFamily="2" charset="-78"/>
              </a:rPr>
              <a:t>تعليمات تصريح تجربة التقنية المالية الصادرة عن مجلس هيئة السوق المالية بموجب القرار رقم 2018-4-1 وتاريخ 1439/4/23هـ الموافق 2018/1/10 م بنا ًء على نظام السوق المالية الصادر بالمرسوم الملكي رقم م30/ وتاريخ 1424/6/2هـ والمحدثة بموجب قرار مجلس هيئة السوق المالية رقم 2021-90-2 وتاريخ 1442/12/25 هـ الموافق 2021/8/4م </a:t>
            </a:r>
            <a:endParaRPr lang="ar-JO" sz="1400" dirty="0" smtClean="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الغرض من هذه التعليمات هو توفير إطار تنظيمي يدعم ابتكارات التقنية المالية في السوق المالية في المملكة العربية السعودية </a:t>
            </a:r>
            <a:endParaRPr lang="ar-JO" sz="1400" dirty="0" smtClean="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لغرض تطبيق أحكام هذه التعليمات، يُقصد بالكلمات والعبارات الواردة أدناه المعاني الموضحة إزاء كل منها ما لم يقض سياق النص بغير ذلك</a:t>
            </a:r>
          </a:p>
          <a:p>
            <a:pPr marL="0" indent="0" algn="r">
              <a:lnSpc>
                <a:spcPct val="200000"/>
              </a:lnSpc>
              <a:buNone/>
            </a:pPr>
            <a:r>
              <a:rPr lang="ar-JO" sz="1400" dirty="0">
                <a:latin typeface="Alexandria" pitchFamily="2" charset="-78"/>
                <a:cs typeface="Alexandria" pitchFamily="2" charset="-78"/>
              </a:rPr>
              <a:t>منتجات التقنية المالية: منتجات وخدمات ونماذج أعمال ابتكارات التقنية </a:t>
            </a:r>
            <a:r>
              <a:rPr lang="ar-JO" sz="1400" dirty="0" smtClean="0">
                <a:latin typeface="Alexandria" pitchFamily="2" charset="-78"/>
                <a:cs typeface="Alexandria" pitchFamily="2" charset="-78"/>
              </a:rPr>
              <a:t>المالية</a:t>
            </a:r>
          </a:p>
          <a:p>
            <a:pPr marL="0" indent="0" algn="r">
              <a:lnSpc>
                <a:spcPct val="200000"/>
              </a:lnSpc>
              <a:buNone/>
            </a:pPr>
            <a:r>
              <a:rPr lang="ar-JO" sz="1400" dirty="0">
                <a:latin typeface="Alexandria" pitchFamily="2" charset="-78"/>
                <a:cs typeface="Alexandria" pitchFamily="2" charset="-78"/>
              </a:rPr>
              <a:t>تصريح تجربة التقنية المالية: تصريح لتمكين مقدمي الطلبات من المشاركة في مختبر التقنية المالية لتقديم وتجربة منتجات التقنية المالية المبتكرة ذات العلاقة بالسوق المالية ضمن ضوابط وأطر زمنية محددة</a:t>
            </a:r>
          </a:p>
        </p:txBody>
      </p:sp>
      <p:pic>
        <p:nvPicPr>
          <p:cNvPr id="4" name="Picture 3"/>
          <p:cNvPicPr>
            <a:picLocks noChangeAspect="1"/>
          </p:cNvPicPr>
          <p:nvPr/>
        </p:nvPicPr>
        <p:blipFill>
          <a:blip r:embed="rId2"/>
          <a:stretch>
            <a:fillRect/>
          </a:stretch>
        </p:blipFill>
        <p:spPr>
          <a:xfrm>
            <a:off x="33478" y="115743"/>
            <a:ext cx="1609444" cy="1079086"/>
          </a:xfrm>
          <a:prstGeom prst="rect">
            <a:avLst/>
          </a:prstGeom>
        </p:spPr>
      </p:pic>
    </p:spTree>
    <p:extLst>
      <p:ext uri="{BB962C8B-B14F-4D97-AF65-F5344CB8AC3E}">
        <p14:creationId xmlns:p14="http://schemas.microsoft.com/office/powerpoint/2010/main" val="1036312560"/>
      </p:ext>
    </p:extLst>
  </p:cSld>
  <p:clrMapOvr>
    <a:masterClrMapping/>
  </p:clrMapOvr>
  <mc:AlternateContent xmlns:mc="http://schemas.openxmlformats.org/markup-compatibility/2006" xmlns:p14="http://schemas.microsoft.com/office/powerpoint/2010/main">
    <mc:Choice Requires="p14">
      <p:transition spd="slow" p14:dur="2000" advTm="110556"/>
    </mc:Choice>
    <mc:Fallback xmlns="">
      <p:transition spd="slow" advTm="11055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 y="0"/>
            <a:ext cx="1870364" cy="1079086"/>
          </a:xfrm>
          <a:prstGeom prst="rect">
            <a:avLst/>
          </a:prstGeom>
        </p:spPr>
      </p:pic>
      <p:sp>
        <p:nvSpPr>
          <p:cNvPr id="3" name="Content Placeholder 2"/>
          <p:cNvSpPr>
            <a:spLocks noGrp="1"/>
          </p:cNvSpPr>
          <p:nvPr>
            <p:ph idx="4294967295"/>
          </p:nvPr>
        </p:nvSpPr>
        <p:spPr>
          <a:xfrm>
            <a:off x="277090" y="955964"/>
            <a:ext cx="11443855" cy="5902036"/>
          </a:xfrm>
        </p:spPr>
        <p:txBody>
          <a:bodyPr>
            <a:noAutofit/>
          </a:bodyPr>
          <a:lstStyle/>
          <a:p>
            <a:pPr marL="0" indent="0" algn="r">
              <a:lnSpc>
                <a:spcPct val="200000"/>
              </a:lnSpc>
              <a:buNone/>
            </a:pPr>
            <a:r>
              <a:rPr lang="ar-JO" sz="1400" dirty="0">
                <a:latin typeface="Alexandria" pitchFamily="2" charset="-78"/>
                <a:cs typeface="Alexandria" pitchFamily="2" charset="-78"/>
              </a:rPr>
              <a:t>مقدم الطلب: أي شخص طبيعي أو اعتباري يقدم للهيئة طلب الحصول على تصريح تجربة التقنية المالية. </a:t>
            </a:r>
          </a:p>
          <a:p>
            <a:pPr marL="0" indent="0" algn="r">
              <a:lnSpc>
                <a:spcPct val="200000"/>
              </a:lnSpc>
              <a:buNone/>
            </a:pPr>
            <a:r>
              <a:rPr lang="ar-JO" sz="1400" dirty="0">
                <a:latin typeface="Alexandria" pitchFamily="2" charset="-78"/>
                <a:cs typeface="Alexandria" pitchFamily="2" charset="-78"/>
              </a:rPr>
              <a:t>شركة/شركات التقنية المالية: أينما وردت في هذه التعليمات، يقصد بها الشركة/ الشركات الحاصلة على تصريح تجربة التقنية المالية ضمن نطاق اختصاص هيئة السوق المالية</a:t>
            </a:r>
          </a:p>
          <a:p>
            <a:pPr marL="0" indent="0" algn="r">
              <a:lnSpc>
                <a:spcPct val="200000"/>
              </a:lnSpc>
              <a:buNone/>
            </a:pPr>
            <a:r>
              <a:rPr lang="ar-JO" sz="1400" dirty="0" smtClean="0">
                <a:latin typeface="Alexandria" pitchFamily="2" charset="-78"/>
                <a:cs typeface="Alexandria" pitchFamily="2" charset="-78"/>
              </a:rPr>
              <a:t>العميل/العملاء</a:t>
            </a:r>
            <a:r>
              <a:rPr lang="ar-JO" sz="1400" dirty="0">
                <a:latin typeface="Alexandria" pitchFamily="2" charset="-78"/>
                <a:cs typeface="Alexandria" pitchFamily="2" charset="-78"/>
              </a:rPr>
              <a:t>: شخص تقوم شركة تقنية مالية مصرح لها ضمن مختبر التقنية المالية بتنفيذ خدمات ضمن أنشطة الأوراق المالية </a:t>
            </a:r>
            <a:r>
              <a:rPr lang="ar-JO" sz="1400" dirty="0" smtClean="0">
                <a:latin typeface="Alexandria" pitchFamily="2" charset="-78"/>
                <a:cs typeface="Alexandria" pitchFamily="2" charset="-78"/>
              </a:rPr>
              <a:t>لحسابه</a:t>
            </a:r>
          </a:p>
          <a:p>
            <a:pPr marL="0" indent="0" algn="r">
              <a:lnSpc>
                <a:spcPct val="200000"/>
              </a:lnSpc>
              <a:buNone/>
            </a:pPr>
            <a:r>
              <a:rPr lang="ar-JO" sz="1400" dirty="0">
                <a:latin typeface="Alexandria" pitchFamily="2" charset="-78"/>
                <a:cs typeface="Alexandria" pitchFamily="2" charset="-78"/>
              </a:rPr>
              <a:t> 	يحق لهيئة السوق المالية </a:t>
            </a:r>
            <a:r>
              <a:rPr lang="ar-JO" sz="1400" dirty="0" smtClean="0">
                <a:latin typeface="Alexandria" pitchFamily="2" charset="-78"/>
                <a:cs typeface="Alexandria" pitchFamily="2" charset="-78"/>
              </a:rPr>
              <a:t>(لهيئة) : تقديم </a:t>
            </a:r>
            <a:r>
              <a:rPr lang="ar-JO" sz="1400" dirty="0">
                <a:latin typeface="Alexandria" pitchFamily="2" charset="-78"/>
                <a:cs typeface="Alexandria" pitchFamily="2" charset="-78"/>
              </a:rPr>
              <a:t>إعفاءات من تطبيق أي من هذه المتطلبات التنظيمية المنصوص عليها في هذه التعليمات أو تعديلها عند الاقتضاء بحسب </a:t>
            </a:r>
            <a:r>
              <a:rPr lang="ar-JO" sz="1400" dirty="0" smtClean="0">
                <a:latin typeface="Alexandria" pitchFamily="2" charset="-78"/>
                <a:cs typeface="Alexandria" pitchFamily="2" charset="-78"/>
              </a:rPr>
              <a:t>تقديرها</a:t>
            </a:r>
          </a:p>
          <a:p>
            <a:pPr marL="0" indent="0" algn="r">
              <a:lnSpc>
                <a:spcPct val="200000"/>
              </a:lnSpc>
              <a:buNone/>
            </a:pPr>
            <a:r>
              <a:rPr lang="ar-JO" sz="1400" dirty="0">
                <a:latin typeface="Alexandria" pitchFamily="2" charset="-78"/>
                <a:cs typeface="Alexandria" pitchFamily="2" charset="-78"/>
              </a:rPr>
              <a:t>	تستقبل الهيئة طلبات الحصول على تصريح تجربة التقنية المالية خلال السنة ويتم تقييم الطلبات من خلال دفعات يعلن عنها في موقع الهيئة الإلكتروني، وعلى مقدم الطلب أن يستوفي جميع الوثائق والبيانات اللازمة قبل البدء بتقييم الطلبات </a:t>
            </a:r>
            <a:endParaRPr lang="ar-JO" sz="1400" dirty="0" smtClean="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	سوف تأخذ الهيئة في عين الاعتبار خلال كل دفعة، عدد المتقدمين ونماذج أعمال التقنية المالية التي يمكن دعمها بشكل فعال في مختبر التقنية المالية في أي وقت وذلك لضمان توفير التوجيه الكافي لمقدمي الطلبات وتحديد المتطلبات التنظيمية الإضافية ذات الصلة</a:t>
            </a:r>
          </a:p>
        </p:txBody>
      </p:sp>
    </p:spTree>
    <p:extLst>
      <p:ext uri="{BB962C8B-B14F-4D97-AF65-F5344CB8AC3E}">
        <p14:creationId xmlns:p14="http://schemas.microsoft.com/office/powerpoint/2010/main" val="3583053819"/>
      </p:ext>
    </p:extLst>
  </p:cSld>
  <p:clrMapOvr>
    <a:masterClrMapping/>
  </p:clrMapOvr>
  <mc:AlternateContent xmlns:mc="http://schemas.openxmlformats.org/markup-compatibility/2006" xmlns:p14="http://schemas.microsoft.com/office/powerpoint/2010/main">
    <mc:Choice Requires="p14">
      <p:transition spd="slow" p14:dur="2000" advTm="69971"/>
    </mc:Choice>
    <mc:Fallback xmlns="">
      <p:transition spd="slow" advTm="6997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620982" cy="1079086"/>
          </a:xfrm>
          <a:prstGeom prst="rect">
            <a:avLst/>
          </a:prstGeom>
        </p:spPr>
      </p:pic>
      <p:sp>
        <p:nvSpPr>
          <p:cNvPr id="3" name="Content Placeholder 2"/>
          <p:cNvSpPr>
            <a:spLocks noGrp="1"/>
          </p:cNvSpPr>
          <p:nvPr>
            <p:ph idx="4294967295"/>
          </p:nvPr>
        </p:nvSpPr>
        <p:spPr>
          <a:xfrm>
            <a:off x="484909" y="1255887"/>
            <a:ext cx="11222181" cy="5159428"/>
          </a:xfrm>
        </p:spPr>
        <p:txBody>
          <a:bodyPr>
            <a:noAutofit/>
          </a:bodyPr>
          <a:lstStyle/>
          <a:p>
            <a:pPr marL="0" indent="0" algn="ctr">
              <a:lnSpc>
                <a:spcPct val="160000"/>
              </a:lnSpc>
              <a:buNone/>
            </a:pPr>
            <a:r>
              <a:rPr lang="ar-JO" sz="1600" b="1" dirty="0">
                <a:solidFill>
                  <a:schemeClr val="accent2">
                    <a:lumMod val="50000"/>
                  </a:schemeClr>
                </a:solidFill>
                <a:latin typeface="Alexandria Black" pitchFamily="2" charset="-78"/>
                <a:cs typeface="Alexandria Black" pitchFamily="2" charset="-78"/>
              </a:rPr>
              <a:t>1-الاهداف و المبادىء</a:t>
            </a:r>
          </a:p>
          <a:p>
            <a:pPr marL="0" indent="0" algn="r">
              <a:lnSpc>
                <a:spcPct val="15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أ-يوضح </a:t>
            </a:r>
            <a:r>
              <a:rPr lang="ar-JO" sz="1400" dirty="0">
                <a:latin typeface="Alexandria" pitchFamily="2" charset="-78"/>
                <a:cs typeface="Alexandria" pitchFamily="2" charset="-78"/>
              </a:rPr>
              <a:t>هذا القسم أهداف ومبادئ هذه التعليمات، وعناصر أهلية منتج التقنية المالية وملاءمته قبل التقديم على التصريح. 	</a:t>
            </a:r>
            <a:r>
              <a:rPr lang="ar-JO" sz="1400" dirty="0" smtClean="0">
                <a:latin typeface="Alexandria" pitchFamily="2" charset="-78"/>
                <a:cs typeface="Alexandria" pitchFamily="2" charset="-78"/>
              </a:rPr>
              <a:t>ب-يجب </a:t>
            </a:r>
            <a:r>
              <a:rPr lang="ar-JO" sz="1400" dirty="0">
                <a:latin typeface="Alexandria" pitchFamily="2" charset="-78"/>
                <a:cs typeface="Alexandria" pitchFamily="2" charset="-78"/>
              </a:rPr>
              <a:t>على مقدم الطلب أن يفهم بوضوح أهداف ومبادئ هذه التعليمات. كما ويجب التأكيد </a:t>
            </a:r>
            <a:r>
              <a:rPr lang="ar-JO" sz="1400" dirty="0" smtClean="0">
                <a:latin typeface="Alexandria" pitchFamily="2" charset="-78"/>
                <a:cs typeface="Alexandria" pitchFamily="2" charset="-78"/>
              </a:rPr>
              <a:t>على انه لا يمكن استغلال التصريح لتجاوز الانظمة و اللوائح المحلية </a:t>
            </a:r>
          </a:p>
          <a:p>
            <a:pPr marL="0" indent="0" algn="r">
              <a:lnSpc>
                <a:spcPct val="15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ج-لا </a:t>
            </a:r>
            <a:r>
              <a:rPr lang="ar-JO" sz="1400" dirty="0">
                <a:latin typeface="Alexandria" pitchFamily="2" charset="-78"/>
                <a:cs typeface="Alexandria" pitchFamily="2" charset="-78"/>
              </a:rPr>
              <a:t>تخل هذه التعليمات بأحكام نظام السوق المالية ولوائحه التنفيذية. </a:t>
            </a:r>
          </a:p>
          <a:p>
            <a:pPr marL="0" indent="0" algn="r">
              <a:lnSpc>
                <a:spcPct val="15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د-عند </a:t>
            </a:r>
            <a:r>
              <a:rPr lang="ar-JO" sz="1400" dirty="0">
                <a:latin typeface="Alexandria" pitchFamily="2" charset="-78"/>
                <a:cs typeface="Alexandria" pitchFamily="2" charset="-78"/>
              </a:rPr>
              <a:t>النظر في طلب الحصول على التصريح، سوف تأخذ الهيئة في عين الاعتبار -من بين أمور أخرى- ما </a:t>
            </a:r>
            <a:r>
              <a:rPr lang="ar-JO" sz="1400" dirty="0" smtClean="0">
                <a:latin typeface="Alexandria" pitchFamily="2" charset="-78"/>
                <a:cs typeface="Alexandria" pitchFamily="2" charset="-78"/>
              </a:rPr>
              <a:t>يلي</a:t>
            </a:r>
          </a:p>
          <a:p>
            <a:pPr marL="0" indent="0" algn="r">
              <a:lnSpc>
                <a:spcPct val="150000"/>
              </a:lnSpc>
              <a:buNone/>
            </a:pPr>
            <a:r>
              <a:rPr lang="ar-JO" sz="1400" dirty="0" smtClean="0">
                <a:latin typeface="Alexandria" pitchFamily="2" charset="-78"/>
                <a:cs typeface="Alexandria" pitchFamily="2" charset="-78"/>
              </a:rPr>
              <a:t>1. الفوائد </a:t>
            </a:r>
            <a:r>
              <a:rPr lang="ar-JO" sz="1400" dirty="0">
                <a:latin typeface="Alexandria" pitchFamily="2" charset="-78"/>
                <a:cs typeface="Alexandria" pitchFamily="2" charset="-78"/>
              </a:rPr>
              <a:t>المحتملة لمنتج التقنية المالية </a:t>
            </a:r>
            <a:r>
              <a:rPr lang="ar-JO" sz="1400" dirty="0" smtClean="0">
                <a:latin typeface="Alexandria" pitchFamily="2" charset="-78"/>
                <a:cs typeface="Alexandria" pitchFamily="2" charset="-78"/>
              </a:rPr>
              <a:t>المقرحة</a:t>
            </a:r>
          </a:p>
          <a:p>
            <a:pPr marL="0" indent="0" algn="r">
              <a:lnSpc>
                <a:spcPct val="150000"/>
              </a:lnSpc>
              <a:buNone/>
            </a:pPr>
            <a:r>
              <a:rPr lang="ar-JO" sz="1400" dirty="0" smtClean="0">
                <a:latin typeface="Alexandria" pitchFamily="2" charset="-78"/>
                <a:cs typeface="Alexandria" pitchFamily="2" charset="-78"/>
              </a:rPr>
              <a:t>2.المخاطر </a:t>
            </a:r>
            <a:r>
              <a:rPr lang="ar-JO" sz="1400" dirty="0">
                <a:latin typeface="Alexandria" pitchFamily="2" charset="-78"/>
                <a:cs typeface="Alexandria" pitchFamily="2" charset="-78"/>
              </a:rPr>
              <a:t>المحتملة المرتبطة بمنتج التقنية المالية المقترح والتدابير الالزمة للتحكم </a:t>
            </a:r>
            <a:r>
              <a:rPr lang="ar-JO" sz="1400" dirty="0" smtClean="0">
                <a:latin typeface="Alexandria" pitchFamily="2" charset="-78"/>
                <a:cs typeface="Alexandria" pitchFamily="2" charset="-78"/>
              </a:rPr>
              <a:t>بها</a:t>
            </a:r>
          </a:p>
          <a:p>
            <a:pPr marL="0" indent="0" algn="r">
              <a:lnSpc>
                <a:spcPct val="150000"/>
              </a:lnSpc>
              <a:buNone/>
            </a:pPr>
            <a:r>
              <a:rPr lang="ar-JO" sz="1400" dirty="0" smtClean="0">
                <a:latin typeface="Alexandria" pitchFamily="2" charset="-78"/>
                <a:cs typeface="Alexandria" pitchFamily="2" charset="-78"/>
              </a:rPr>
              <a:t>3.نزاهة </a:t>
            </a:r>
            <a:r>
              <a:rPr lang="ar-JO" sz="1400" dirty="0">
                <a:latin typeface="Alexandria" pitchFamily="2" charset="-78"/>
                <a:cs typeface="Alexandria" pitchFamily="2" charset="-78"/>
              </a:rPr>
              <a:t>مقدم الطلب وقدرته </a:t>
            </a:r>
            <a:r>
              <a:rPr lang="ar-JO" sz="1400" dirty="0" smtClean="0">
                <a:latin typeface="Alexandria" pitchFamily="2" charset="-78"/>
                <a:cs typeface="Alexandria" pitchFamily="2" charset="-78"/>
              </a:rPr>
              <a:t>وسجله</a:t>
            </a:r>
          </a:p>
          <a:p>
            <a:pPr marL="0" indent="0" algn="r">
              <a:lnSpc>
                <a:spcPct val="150000"/>
              </a:lnSpc>
              <a:buNone/>
            </a:pPr>
            <a:r>
              <a:rPr lang="ar-JO" sz="1400" dirty="0" smtClean="0">
                <a:latin typeface="Alexandria" pitchFamily="2" charset="-78"/>
                <a:cs typeface="Alexandria" pitchFamily="2" charset="-78"/>
              </a:rPr>
              <a:t>‌</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ه-ليس </a:t>
            </a:r>
            <a:r>
              <a:rPr lang="ar-JO" sz="1400" dirty="0">
                <a:latin typeface="Alexandria" pitchFamily="2" charset="-78"/>
                <a:cs typeface="Alexandria" pitchFamily="2" charset="-78"/>
              </a:rPr>
              <a:t>الهدف من التصريح إيجاد بيئة خالية من المخاطر لمنتجات التقنية المالية، بل يهدف التصريح إلى تعزيز الابتكار في التقنية المالية في بيئة مسيطر عليها يمكن احتواء عواقب الإخفاق فيها</a:t>
            </a: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p:txBody>
      </p:sp>
      <p:pic>
        <p:nvPicPr>
          <p:cNvPr id="5" name="Picture 4"/>
          <p:cNvPicPr>
            <a:picLocks noChangeAspect="1"/>
          </p:cNvPicPr>
          <p:nvPr/>
        </p:nvPicPr>
        <p:blipFill>
          <a:blip r:embed="rId3"/>
          <a:stretch>
            <a:fillRect/>
          </a:stretch>
        </p:blipFill>
        <p:spPr>
          <a:xfrm>
            <a:off x="1620982" y="176800"/>
            <a:ext cx="9187468" cy="902286"/>
          </a:xfrm>
          <a:prstGeom prst="rect">
            <a:avLst/>
          </a:prstGeom>
        </p:spPr>
      </p:pic>
    </p:spTree>
    <p:extLst>
      <p:ext uri="{BB962C8B-B14F-4D97-AF65-F5344CB8AC3E}">
        <p14:creationId xmlns:p14="http://schemas.microsoft.com/office/powerpoint/2010/main" val="2629481096"/>
      </p:ext>
    </p:extLst>
  </p:cSld>
  <p:clrMapOvr>
    <a:masterClrMapping/>
  </p:clrMapOvr>
  <mc:AlternateContent xmlns:mc="http://schemas.openxmlformats.org/markup-compatibility/2006" xmlns:p14="http://schemas.microsoft.com/office/powerpoint/2010/main">
    <mc:Choice Requires="p14">
      <p:transition spd="slow" p14:dur="2000" advTm="67597"/>
    </mc:Choice>
    <mc:Fallback xmlns="">
      <p:transition spd="slow" advTm="67597"/>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488363"/>
            <a:ext cx="10515600" cy="1325563"/>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الاول: نظرة عامة ( الاهداف و المبادي،مقدموا الطلبات المستهدفون)</a:t>
            </a:r>
            <a:br>
              <a:rPr lang="ar-JO" sz="2000" dirty="0">
                <a:solidFill>
                  <a:srgbClr val="00B0F0"/>
                </a:solidFill>
                <a:latin typeface="Alexandria Black" pitchFamily="2" charset="-78"/>
                <a:cs typeface="Alexandria Black" pitchFamily="2" charset="-78"/>
              </a:rPr>
            </a:b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5"/>
            <a:ext cx="10515600" cy="4821918"/>
          </a:xfrm>
        </p:spPr>
        <p:txBody>
          <a:bodyPr>
            <a:normAutofit/>
          </a:bodyPr>
          <a:lstStyle/>
          <a:p>
            <a:pPr marL="0" indent="0" algn="ctr">
              <a:lnSpc>
                <a:spcPct val="160000"/>
              </a:lnSpc>
              <a:buNone/>
            </a:pPr>
            <a:r>
              <a:rPr lang="ar-JO" sz="1600" b="1" dirty="0">
                <a:solidFill>
                  <a:schemeClr val="accent2">
                    <a:lumMod val="50000"/>
                  </a:schemeClr>
                </a:solidFill>
                <a:latin typeface="Alexandria Black" pitchFamily="2" charset="-78"/>
                <a:cs typeface="Alexandria Black" pitchFamily="2" charset="-78"/>
              </a:rPr>
              <a:t>ثانيا: مقدموا الطلبات المستهدفون</a:t>
            </a:r>
          </a:p>
          <a:p>
            <a:pPr marL="0" marR="0" lvl="0" indent="0" algn="just" rtl="1" fontAlgn="base">
              <a:lnSpc>
                <a:spcPct val="151000"/>
              </a:lnSpc>
              <a:spcBef>
                <a:spcPts val="0"/>
              </a:spcBef>
              <a:spcAft>
                <a:spcPts val="25"/>
              </a:spcAft>
              <a:buClr>
                <a:srgbClr val="000000"/>
              </a:buClr>
              <a:buSzPts val="1400"/>
              <a:buNone/>
            </a:pPr>
            <a:r>
              <a:rPr lang="ar-JO" sz="1400" kern="100" dirty="0" smtClean="0">
                <a:solidFill>
                  <a:srgbClr val="000000"/>
                </a:solidFill>
                <a:uFill>
                  <a:solidFill>
                    <a:srgbClr val="000000"/>
                  </a:solidFill>
                </a:uFill>
                <a:latin typeface="Alexandria" pitchFamily="2" charset="-78"/>
                <a:ea typeface="Arial" panose="020B0604020202020204" pitchFamily="34" charset="0"/>
                <a:cs typeface="Alexandria" pitchFamily="2" charset="-78"/>
              </a:rPr>
              <a:t>أ-‌يحق </a:t>
            </a:r>
            <a:r>
              <a:rPr lang="ar-JO"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rPr>
              <a:t>لأي شخص ينوي تقديم منتج تقنية مالية ضمن أنشطة الأوراق المالية التقدم للحصول على التصريح، ولو لم يكن مؤسسة سوق مالية مرخص لها من الهيئة</a:t>
            </a:r>
          </a:p>
          <a:p>
            <a:pPr marL="0" marR="0" lvl="0" indent="0" algn="just" rtl="1" fontAlgn="base">
              <a:lnSpc>
                <a:spcPct val="151000"/>
              </a:lnSpc>
              <a:spcBef>
                <a:spcPts val="0"/>
              </a:spcBef>
              <a:spcAft>
                <a:spcPts val="25"/>
              </a:spcAft>
              <a:buClr>
                <a:srgbClr val="000000"/>
              </a:buClr>
              <a:buSzPts val="1400"/>
              <a:buNone/>
            </a:pPr>
            <a:r>
              <a:rPr lang="ar-JO" sz="1400" kern="100" dirty="0" smtClean="0">
                <a:solidFill>
                  <a:srgbClr val="000000"/>
                </a:solidFill>
                <a:uFill>
                  <a:solidFill>
                    <a:srgbClr val="000000"/>
                  </a:solidFill>
                </a:uFill>
                <a:latin typeface="Alexandria" pitchFamily="2" charset="-78"/>
                <a:ea typeface="Arial" panose="020B0604020202020204" pitchFamily="34" charset="0"/>
                <a:cs typeface="Alexandria" pitchFamily="2" charset="-78"/>
              </a:rPr>
              <a:t>ب-‌لا </a:t>
            </a:r>
            <a:r>
              <a:rPr lang="ar-JO"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rPr>
              <a:t>تحتاج مؤسسة السوق المالية التي بحوزتها الترخيص المناسب للنشاط الذي ترغب العمل به ،إلى الحصول على التصريح لتجربة منتج تقنية مالية تنطبق عليه جميع اللوائح والقواعد ذات الصلة. من ناحية أخرى، إذا لم يكن لدى مؤسسة السوق المالية الترخيص المناسب للنشاط الذي ترغب في العمل به، فإنه يتعين عليها أن تتقدم إلى الهيئة لطلب الترخيص المناسب لممارسة ذلك النشاط وفقاً للائحة مؤسسات السوق المالية</a:t>
            </a:r>
            <a:endParaRPr lang="en-US"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endParaRPr>
          </a:p>
          <a:p>
            <a:pPr marL="0" indent="0" algn="r">
              <a:lnSpc>
                <a:spcPct val="200000"/>
              </a:lnSpc>
              <a:buNone/>
            </a:pPr>
            <a:r>
              <a:rPr lang="ar-JO" sz="1400" dirty="0">
                <a:solidFill>
                  <a:srgbClr val="000000"/>
                </a:solidFill>
                <a:latin typeface="Alexandria" pitchFamily="2" charset="-78"/>
                <a:ea typeface="Arial" panose="020B0604020202020204" pitchFamily="34" charset="0"/>
                <a:cs typeface="Alexandria" pitchFamily="2" charset="-78"/>
              </a:rPr>
              <a:t>	</a:t>
            </a:r>
            <a:r>
              <a:rPr lang="ar-JO" sz="1400" dirty="0" smtClean="0">
                <a:solidFill>
                  <a:srgbClr val="000000"/>
                </a:solidFill>
                <a:latin typeface="Alexandria" pitchFamily="2" charset="-78"/>
                <a:ea typeface="Arial" panose="020B0604020202020204" pitchFamily="34" charset="0"/>
                <a:cs typeface="Alexandria" pitchFamily="2" charset="-78"/>
              </a:rPr>
              <a:t>ج-التصريح </a:t>
            </a:r>
            <a:r>
              <a:rPr lang="ar-JO" sz="1400" dirty="0">
                <a:solidFill>
                  <a:srgbClr val="000000"/>
                </a:solidFill>
                <a:latin typeface="Alexandria" pitchFamily="2" charset="-78"/>
                <a:ea typeface="Arial" panose="020B0604020202020204" pitchFamily="34" charset="0"/>
                <a:cs typeface="Alexandria" pitchFamily="2" charset="-78"/>
              </a:rPr>
              <a:t>ليس منصة للشخص الذي ينوي تقديم منتج تقنية مالية تنطبق عليه جميع اللوائح والقواعد ذات الصلة، ويجب على هذا الشخص أن يتقدم إلى الهيئة بطلب الترخيص لممارسة أعمال أوراق مالية وفقاً للائحة مؤسسات السوق </a:t>
            </a:r>
            <a:r>
              <a:rPr lang="ar-JO" sz="1400" dirty="0" smtClean="0">
                <a:solidFill>
                  <a:srgbClr val="000000"/>
                </a:solidFill>
                <a:latin typeface="Alexandria" pitchFamily="2" charset="-78"/>
                <a:ea typeface="Arial" panose="020B0604020202020204" pitchFamily="34" charset="0"/>
                <a:cs typeface="Alexandria" pitchFamily="2" charset="-78"/>
              </a:rPr>
              <a:t>المالية</a:t>
            </a:r>
          </a:p>
          <a:p>
            <a:pPr marL="0" indent="0" algn="r">
              <a:lnSpc>
                <a:spcPct val="200000"/>
              </a:lnSpc>
              <a:buNone/>
            </a:pPr>
            <a:r>
              <a:rPr lang="ar-JO" sz="1400" dirty="0" smtClean="0">
                <a:solidFill>
                  <a:srgbClr val="000000"/>
                </a:solidFill>
                <a:latin typeface="Alexandria" pitchFamily="2" charset="-78"/>
                <a:ea typeface="Arial" panose="020B0604020202020204" pitchFamily="34" charset="0"/>
                <a:cs typeface="Alexandria" pitchFamily="2" charset="-78"/>
              </a:rPr>
              <a:t>	د-يجوز لمؤسسة السوق المالية / الشخص الذي يرى أن التصريح هو الاطار التنظيمي المناسب والوحيد لتجربة منتج التقنية المالية الخاص به، التقدم بطلب الحصول على التصريح، وللهيئة الحق في قبول الطلب أو رفضه</a:t>
            </a: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214077" y="72058"/>
            <a:ext cx="1780977" cy="1079086"/>
          </a:xfrm>
          <a:prstGeom prst="rect">
            <a:avLst/>
          </a:prstGeom>
        </p:spPr>
      </p:pic>
    </p:spTree>
    <p:extLst>
      <p:ext uri="{BB962C8B-B14F-4D97-AF65-F5344CB8AC3E}">
        <p14:creationId xmlns:p14="http://schemas.microsoft.com/office/powerpoint/2010/main" val="2676396595"/>
      </p:ext>
    </p:extLst>
  </p:cSld>
  <p:clrMapOvr>
    <a:masterClrMapping/>
  </p:clrMapOvr>
  <mc:AlternateContent xmlns:mc="http://schemas.openxmlformats.org/markup-compatibility/2006" xmlns:p14="http://schemas.microsoft.com/office/powerpoint/2010/main">
    <mc:Choice Requires="p14">
      <p:transition spd="slow" p14:dur="2000" advTm="62499"/>
    </mc:Choice>
    <mc:Fallback xmlns="">
      <p:transition spd="slow" advTm="62499"/>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a:t>
            </a:r>
            <a:r>
              <a:rPr lang="ar-JO" sz="2000" dirty="0" smtClean="0">
                <a:solidFill>
                  <a:srgbClr val="00B0F0"/>
                </a:solidFill>
                <a:latin typeface="Alexandria Black" pitchFamily="2" charset="-78"/>
                <a:cs typeface="Alexandria Black" pitchFamily="2" charset="-78"/>
              </a:rPr>
              <a:t>الثاني:متطلبات التقنية المالية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444211"/>
            <a:ext cx="10515600" cy="4732752"/>
          </a:xfrm>
        </p:spPr>
        <p:txBody>
          <a:bodyPr>
            <a:normAutofit/>
          </a:bodyPr>
          <a:lstStyle/>
          <a:p>
            <a:pPr marL="0" indent="0" algn="ctr">
              <a:lnSpc>
                <a:spcPct val="160000"/>
              </a:lnSpc>
              <a:buNone/>
            </a:pPr>
            <a:r>
              <a:rPr lang="ar-JO" sz="1600" b="1" dirty="0">
                <a:solidFill>
                  <a:schemeClr val="accent2">
                    <a:lumMod val="50000"/>
                  </a:schemeClr>
                </a:solidFill>
                <a:latin typeface="Alexandria Black" pitchFamily="2" charset="-78"/>
                <a:cs typeface="Alexandria Black" pitchFamily="2" charset="-78"/>
              </a:rPr>
              <a:t>اولا" : متطلبات التصريح</a:t>
            </a:r>
          </a:p>
          <a:p>
            <a:pPr marL="0" indent="0" algn="r">
              <a:lnSpc>
                <a:spcPct val="160000"/>
              </a:lnSpc>
              <a:buNone/>
            </a:pPr>
            <a:r>
              <a:rPr lang="ar-JO" sz="1600" b="1" dirty="0">
                <a:solidFill>
                  <a:schemeClr val="accent2">
                    <a:lumMod val="50000"/>
                  </a:schemeClr>
                </a:solidFill>
                <a:latin typeface="Alexandria Black" pitchFamily="2" charset="-78"/>
                <a:cs typeface="Alexandria Black" pitchFamily="2" charset="-78"/>
              </a:rPr>
              <a:t>‌أ-يجب </a:t>
            </a:r>
            <a:r>
              <a:rPr lang="ar-JO" sz="1600" b="1" dirty="0">
                <a:solidFill>
                  <a:schemeClr val="accent2">
                    <a:lumMod val="50000"/>
                  </a:schemeClr>
                </a:solidFill>
                <a:latin typeface="Alexandria Black" pitchFamily="2" charset="-78"/>
                <a:cs typeface="Alexandria Black" pitchFamily="2" charset="-78"/>
              </a:rPr>
              <a:t>على مقدم الطلب الالتزام بما </a:t>
            </a:r>
            <a:r>
              <a:rPr lang="ar-JO" sz="1600" b="1" dirty="0">
                <a:solidFill>
                  <a:schemeClr val="accent2">
                    <a:lumMod val="50000"/>
                  </a:schemeClr>
                </a:solidFill>
                <a:latin typeface="Alexandria Black" pitchFamily="2" charset="-78"/>
                <a:cs typeface="Alexandria Black" pitchFamily="2" charset="-78"/>
              </a:rPr>
              <a:t>يلي:</a:t>
            </a:r>
            <a:endParaRPr lang="ar-JO" sz="1600" b="1" dirty="0">
              <a:solidFill>
                <a:schemeClr val="accent2">
                  <a:lumMod val="50000"/>
                </a:schemeClr>
              </a:solidFill>
              <a:latin typeface="Alexandria Black" pitchFamily="2" charset="-78"/>
              <a:cs typeface="Alexandria Black" pitchFamily="2" charset="-78"/>
            </a:endParaRPr>
          </a:p>
          <a:p>
            <a:pPr marL="0" indent="0" algn="r">
              <a:lnSpc>
                <a:spcPct val="20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1.أن </a:t>
            </a:r>
            <a:r>
              <a:rPr lang="ar-JO" sz="1400" dirty="0">
                <a:latin typeface="Alexandria" pitchFamily="2" charset="-78"/>
                <a:cs typeface="Alexandria" pitchFamily="2" charset="-78"/>
              </a:rPr>
              <a:t>لديه موارد كافية ومناسبة، بما في ذلك الموارد المالية، لتطوير منتج التقنية </a:t>
            </a:r>
            <a:r>
              <a:rPr lang="ar-JO" sz="1400" dirty="0" smtClean="0">
                <a:latin typeface="Alexandria" pitchFamily="2" charset="-78"/>
                <a:cs typeface="Alexandria" pitchFamily="2" charset="-78"/>
              </a:rPr>
              <a:t>المالية</a:t>
            </a:r>
          </a:p>
          <a:p>
            <a:pPr marL="0" indent="0" algn="r">
              <a:lnSpc>
                <a:spcPct val="20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2.أنه </a:t>
            </a:r>
            <a:r>
              <a:rPr lang="ar-JO" sz="1400" dirty="0">
                <a:latin typeface="Alexandria" pitchFamily="2" charset="-78"/>
                <a:cs typeface="Alexandria" pitchFamily="2" charset="-78"/>
              </a:rPr>
              <a:t>يتمتع بالقدرة والملاءمة لتجربة منتج التقنية </a:t>
            </a:r>
            <a:r>
              <a:rPr lang="ar-JO" sz="1400" dirty="0" smtClean="0">
                <a:latin typeface="Alexandria" pitchFamily="2" charset="-78"/>
                <a:cs typeface="Alexandria" pitchFamily="2" charset="-78"/>
              </a:rPr>
              <a:t>المالية</a:t>
            </a:r>
            <a:endParaRPr lang="ar-JO" sz="1400" dirty="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3.أنه </a:t>
            </a:r>
            <a:r>
              <a:rPr lang="ar-JO" sz="1400" dirty="0">
                <a:latin typeface="Alexandria" pitchFamily="2" charset="-78"/>
                <a:cs typeface="Alexandria" pitchFamily="2" charset="-78"/>
              </a:rPr>
              <a:t>يتمتع بالنزاهة والقدر الكافي من المهارة والعناية والحرص، بما في ذلك -على سبيل المثال لا الحصر- ما </a:t>
            </a:r>
            <a:r>
              <a:rPr lang="ar-JO" sz="1400" dirty="0" smtClean="0">
                <a:latin typeface="Alexandria" pitchFamily="2" charset="-78"/>
                <a:cs typeface="Alexandria" pitchFamily="2" charset="-78"/>
              </a:rPr>
              <a:t>يلي</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أ-التواصل </a:t>
            </a:r>
            <a:r>
              <a:rPr lang="ar-JO" sz="1400" dirty="0">
                <a:latin typeface="Alexandria" pitchFamily="2" charset="-78"/>
                <a:cs typeface="Alexandria" pitchFamily="2" charset="-78"/>
              </a:rPr>
              <a:t>مع العملاء، وذلك بتزويدهم بالمعلومات بصورة واضحة وعادلة وغير </a:t>
            </a:r>
            <a:r>
              <a:rPr lang="ar-JO" sz="1400" dirty="0" smtClean="0">
                <a:latin typeface="Alexandria" pitchFamily="2" charset="-78"/>
                <a:cs typeface="Alexandria" pitchFamily="2" charset="-78"/>
              </a:rPr>
              <a:t>مضللة</a:t>
            </a:r>
            <a:endParaRPr lang="ar-JO" sz="1400" dirty="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ب-مراعاة </a:t>
            </a:r>
            <a:r>
              <a:rPr lang="ar-JO" sz="1400" dirty="0">
                <a:latin typeface="Alexandria" pitchFamily="2" charset="-78"/>
                <a:cs typeface="Alexandria" pitchFamily="2" charset="-78"/>
              </a:rPr>
              <a:t>مصالح العملاء، وذلك بمعاملتهم بإنصاف وعدل ؛ ج- القدرة على ضمان سرية معلومات العملاء</a:t>
            </a:r>
          </a:p>
          <a:p>
            <a:pPr marL="0" indent="0" algn="r">
              <a:lnSpc>
                <a:spcPct val="20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4.أنه </a:t>
            </a:r>
            <a:r>
              <a:rPr lang="ar-JO" sz="1400" dirty="0">
                <a:latin typeface="Alexandria" pitchFamily="2" charset="-78"/>
                <a:cs typeface="Alexandria" pitchFamily="2" charset="-78"/>
              </a:rPr>
              <a:t>سيفصح للهيئة عن جميع الأحداث المهمة أو التغيرات في نموذج عمله</a:t>
            </a:r>
          </a:p>
        </p:txBody>
      </p:sp>
      <p:pic>
        <p:nvPicPr>
          <p:cNvPr id="4" name="Picture 3"/>
          <p:cNvPicPr>
            <a:picLocks noChangeAspect="1"/>
          </p:cNvPicPr>
          <p:nvPr/>
        </p:nvPicPr>
        <p:blipFill>
          <a:blip r:embed="rId2"/>
          <a:stretch>
            <a:fillRect/>
          </a:stretch>
        </p:blipFill>
        <p:spPr>
          <a:xfrm>
            <a:off x="0" y="0"/>
            <a:ext cx="1685974" cy="1079086"/>
          </a:xfrm>
          <a:prstGeom prst="rect">
            <a:avLst/>
          </a:prstGeom>
        </p:spPr>
      </p:pic>
    </p:spTree>
    <p:extLst>
      <p:ext uri="{BB962C8B-B14F-4D97-AF65-F5344CB8AC3E}">
        <p14:creationId xmlns:p14="http://schemas.microsoft.com/office/powerpoint/2010/main" val="1460864106"/>
      </p:ext>
    </p:extLst>
  </p:cSld>
  <p:clrMapOvr>
    <a:masterClrMapping/>
  </p:clrMapOvr>
  <mc:AlternateContent xmlns:mc="http://schemas.openxmlformats.org/markup-compatibility/2006" xmlns:p14="http://schemas.microsoft.com/office/powerpoint/2010/main">
    <mc:Choice Requires="p14">
      <p:transition spd="slow" p14:dur="2000" advTm="55654"/>
    </mc:Choice>
    <mc:Fallback xmlns="">
      <p:transition spd="slow" advTm="5565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04799"/>
            <a:ext cx="10515600" cy="1364344"/>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509486"/>
            <a:ext cx="10515600" cy="4667477"/>
          </a:xfrm>
        </p:spPr>
        <p:txBody>
          <a:bodyPr>
            <a:normAutofit/>
          </a:bodyPr>
          <a:lstStyle/>
          <a:p>
            <a:pPr marL="0" indent="0" algn="r">
              <a:lnSpc>
                <a:spcPct val="150000"/>
              </a:lnSpc>
              <a:buNone/>
            </a:pPr>
            <a:r>
              <a:rPr lang="ar-JO" sz="1400" dirty="0" smtClean="0">
                <a:latin typeface="Alexandria" pitchFamily="2" charset="-78"/>
                <a:cs typeface="Alexandria" pitchFamily="2" charset="-78"/>
              </a:rPr>
              <a:t>5. أنه </a:t>
            </a:r>
            <a:r>
              <a:rPr lang="ar-JO" sz="1400" dirty="0">
                <a:latin typeface="Alexandria" pitchFamily="2" charset="-78"/>
                <a:cs typeface="Alexandria" pitchFamily="2" charset="-78"/>
              </a:rPr>
              <a:t>قد بذل الحرص الواجب، بما في ذلك معرفة القواعد والمتطلبات التنظيمية ذات الصلة بتقديم منتج التقنية المالية </a:t>
            </a:r>
            <a:r>
              <a:rPr lang="ar-JO" sz="1400" dirty="0" smtClean="0">
                <a:latin typeface="Alexandria" pitchFamily="2" charset="-78"/>
                <a:cs typeface="Alexandria" pitchFamily="2" charset="-78"/>
              </a:rPr>
              <a:t>المقترح</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6</a:t>
            </a:r>
            <a:r>
              <a:rPr lang="ar-JO" sz="1400" dirty="0" smtClean="0">
                <a:latin typeface="Alexandria" pitchFamily="2" charset="-78"/>
                <a:cs typeface="Alexandria" pitchFamily="2" charset="-78"/>
              </a:rPr>
              <a:t>. القدرة </a:t>
            </a:r>
            <a:r>
              <a:rPr lang="ar-JO" sz="1400" dirty="0">
                <a:latin typeface="Alexandria" pitchFamily="2" charset="-78"/>
                <a:cs typeface="Alexandria" pitchFamily="2" charset="-78"/>
              </a:rPr>
              <a:t>على الالتزام بجميع المتطلبات التنظيمية الإضافية التي قد تفرضها </a:t>
            </a:r>
            <a:r>
              <a:rPr lang="ar-JO" sz="1400" dirty="0" smtClean="0">
                <a:latin typeface="Alexandria" pitchFamily="2" charset="-78"/>
                <a:cs typeface="Alexandria" pitchFamily="2" charset="-78"/>
              </a:rPr>
              <a:t>الهيئة</a:t>
            </a:r>
          </a:p>
          <a:p>
            <a:pPr marL="0" indent="0" algn="r">
              <a:lnSpc>
                <a:spcPct val="150000"/>
              </a:lnSpc>
              <a:buNone/>
            </a:pPr>
            <a:r>
              <a:rPr lang="ar-JO" sz="1400" dirty="0">
                <a:solidFill>
                  <a:schemeClr val="accent4"/>
                </a:solidFill>
                <a:latin typeface="Alexandria" pitchFamily="2" charset="-78"/>
                <a:cs typeface="Alexandria" pitchFamily="2" charset="-78"/>
              </a:rPr>
              <a:t>	</a:t>
            </a:r>
            <a:r>
              <a:rPr lang="ar-JO" sz="1600" b="1" dirty="0">
                <a:solidFill>
                  <a:schemeClr val="accent2">
                    <a:lumMod val="50000"/>
                  </a:schemeClr>
                </a:solidFill>
                <a:latin typeface="Alexandria Black" pitchFamily="2" charset="-78"/>
                <a:cs typeface="Alexandria Black" pitchFamily="2" charset="-78"/>
              </a:rPr>
              <a:t>ب-على </a:t>
            </a:r>
            <a:r>
              <a:rPr lang="ar-JO" sz="1600" b="1" dirty="0">
                <a:solidFill>
                  <a:schemeClr val="accent2">
                    <a:lumMod val="50000"/>
                  </a:schemeClr>
                </a:solidFill>
                <a:latin typeface="Alexandria Black" pitchFamily="2" charset="-78"/>
                <a:cs typeface="Alexandria Black" pitchFamily="2" charset="-78"/>
              </a:rPr>
              <a:t>مقدم الطلب ان يقدم في طلبه المستندات والمعلومات ذات العلاقة واللازمة لبيان المتطلبات التالية: </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المعرفة </a:t>
            </a:r>
            <a:r>
              <a:rPr lang="ar-JO" sz="1400" dirty="0">
                <a:latin typeface="Alexandria" pitchFamily="2" charset="-78"/>
                <a:cs typeface="Alexandria" pitchFamily="2" charset="-78"/>
              </a:rPr>
              <a:t>التقنية والتجارية ذات الصلة والخبرة في تطوير منتج التقنية المالية وتجربته. </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القدرة </a:t>
            </a:r>
            <a:r>
              <a:rPr lang="ar-JO" sz="1400" dirty="0">
                <a:latin typeface="Alexandria" pitchFamily="2" charset="-78"/>
                <a:cs typeface="Alexandria" pitchFamily="2" charset="-78"/>
              </a:rPr>
              <a:t>على تحديد العملاء المستهدفين لمنتج التقنية المالية. </a:t>
            </a: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بيان </a:t>
            </a:r>
            <a:r>
              <a:rPr lang="ar-JO" sz="1400" dirty="0">
                <a:latin typeface="Alexandria" pitchFamily="2" charset="-78"/>
                <a:cs typeface="Alexandria" pitchFamily="2" charset="-78"/>
              </a:rPr>
              <a:t>مراحل التجربة الرئيسة والنتائج المرجوة. </a:t>
            </a:r>
          </a:p>
          <a:p>
            <a:pPr marL="0" indent="0" algn="r">
              <a:lnSpc>
                <a:spcPct val="150000"/>
              </a:lnSpc>
              <a:buNone/>
            </a:pPr>
            <a:r>
              <a:rPr lang="ar-JO" sz="1400" dirty="0">
                <a:latin typeface="Alexandria" pitchFamily="2" charset="-78"/>
                <a:cs typeface="Alexandria" pitchFamily="2" charset="-78"/>
              </a:rPr>
              <a:t>4</a:t>
            </a:r>
            <a:r>
              <a:rPr lang="ar-JO" sz="1400" dirty="0" smtClean="0">
                <a:latin typeface="Alexandria" pitchFamily="2" charset="-78"/>
                <a:cs typeface="Alexandria" pitchFamily="2" charset="-78"/>
              </a:rPr>
              <a:t>. المخاطر </a:t>
            </a:r>
            <a:r>
              <a:rPr lang="ar-JO" sz="1400" dirty="0">
                <a:latin typeface="Alexandria" pitchFamily="2" charset="-78"/>
                <a:cs typeface="Alexandria" pitchFamily="2" charset="-78"/>
              </a:rPr>
              <a:t>الجوهرية الناشئة عن منتج التقنية المالية وكيف ينبغي تقييمها والحد منها، وتفاصيل الإجراءات الوقائية </a:t>
            </a:r>
            <a:r>
              <a:rPr lang="ar-JO" sz="1400" dirty="0" smtClean="0">
                <a:latin typeface="Alexandria" pitchFamily="2" charset="-78"/>
                <a:cs typeface="Alexandria" pitchFamily="2" charset="-78"/>
              </a:rPr>
              <a:t>اللازمة</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5</a:t>
            </a:r>
            <a:r>
              <a:rPr lang="ar-JO" sz="1400" dirty="0" smtClean="0">
                <a:latin typeface="Alexandria" pitchFamily="2" charset="-78"/>
                <a:cs typeface="Alexandria" pitchFamily="2" charset="-78"/>
              </a:rPr>
              <a:t>. القدرة </a:t>
            </a:r>
            <a:r>
              <a:rPr lang="ar-JO" sz="1400" dirty="0">
                <a:latin typeface="Alexandria" pitchFamily="2" charset="-78"/>
                <a:cs typeface="Alexandria" pitchFamily="2" charset="-78"/>
              </a:rPr>
              <a:t>على وضع استراتيجية تخارج عادلة ومناسبة للعملاء عند التوقف عن تقديم منتج التقنية المالية لأي سبب كان، على أن تتضمن -على سبيل المثال لا الحصر- ما يلي: </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17273" y="0"/>
            <a:ext cx="1910945" cy="1079086"/>
          </a:xfrm>
          <a:prstGeom prst="rect">
            <a:avLst/>
          </a:prstGeom>
        </p:spPr>
      </p:pic>
    </p:spTree>
    <p:extLst>
      <p:ext uri="{BB962C8B-B14F-4D97-AF65-F5344CB8AC3E}">
        <p14:creationId xmlns:p14="http://schemas.microsoft.com/office/powerpoint/2010/main" val="1410897017"/>
      </p:ext>
    </p:extLst>
  </p:cSld>
  <p:clrMapOvr>
    <a:masterClrMapping/>
  </p:clrMapOvr>
  <mc:AlternateContent xmlns:mc="http://schemas.openxmlformats.org/markup-compatibility/2006" xmlns:p14="http://schemas.microsoft.com/office/powerpoint/2010/main">
    <mc:Choice Requires="p14">
      <p:transition spd="slow" p14:dur="2000" advTm="60561"/>
    </mc:Choice>
    <mc:Fallback xmlns="">
      <p:transition spd="slow" advTm="6056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9528"/>
            <a:ext cx="10515600" cy="1315200"/>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330036"/>
            <a:ext cx="10515600" cy="5430981"/>
          </a:xfrm>
        </p:spPr>
        <p:txBody>
          <a:bodyPr>
            <a:normAutofit lnSpcReduction="10000"/>
          </a:bodyPr>
          <a:lstStyle/>
          <a:p>
            <a:pPr marL="0" indent="0" algn="r">
              <a:lnSpc>
                <a:spcPct val="160000"/>
              </a:lnSpc>
              <a:buNone/>
            </a:pPr>
            <a:r>
              <a:rPr lang="ar-JO" sz="1400" dirty="0" smtClean="0">
                <a:latin typeface="Alexandria" pitchFamily="2" charset="-78"/>
                <a:cs typeface="Alexandria" pitchFamily="2" charset="-78"/>
              </a:rPr>
              <a:t>‌أ-التوقف </a:t>
            </a:r>
            <a:r>
              <a:rPr lang="ar-JO" sz="1400" dirty="0">
                <a:latin typeface="Alexandria" pitchFamily="2" charset="-78"/>
                <a:cs typeface="Alexandria" pitchFamily="2" charset="-78"/>
              </a:rPr>
              <a:t>عن طرح منتجات تقنية مالية للعملاء الجدد </a:t>
            </a:r>
            <a:r>
              <a:rPr lang="ar-JO" sz="1400" dirty="0" smtClean="0">
                <a:latin typeface="Alexandria" pitchFamily="2" charset="-78"/>
                <a:cs typeface="Alexandria" pitchFamily="2" charset="-78"/>
              </a:rPr>
              <a:t>والحاليين</a:t>
            </a:r>
          </a:p>
          <a:p>
            <a:pPr marL="0" indent="0" algn="r">
              <a:lnSpc>
                <a:spcPct val="160000"/>
              </a:lnSpc>
              <a:buNone/>
            </a:pPr>
            <a:r>
              <a:rPr lang="ar-JO" sz="1400" dirty="0" smtClean="0">
                <a:latin typeface="Alexandria" pitchFamily="2" charset="-78"/>
                <a:cs typeface="Alexandria" pitchFamily="2" charset="-78"/>
              </a:rPr>
              <a:t>‌ب-إخطار </a:t>
            </a:r>
            <a:r>
              <a:rPr lang="ar-JO" sz="1400" dirty="0">
                <a:latin typeface="Alexandria" pitchFamily="2" charset="-78"/>
                <a:cs typeface="Alexandria" pitchFamily="2" charset="-78"/>
              </a:rPr>
              <a:t>العملاء بقرار التوقف </a:t>
            </a:r>
            <a:r>
              <a:rPr lang="ar-JO" sz="1400" dirty="0" smtClean="0">
                <a:latin typeface="Alexandria" pitchFamily="2" charset="-78"/>
                <a:cs typeface="Alexandria" pitchFamily="2" charset="-78"/>
              </a:rPr>
              <a:t>وأسبابه</a:t>
            </a:r>
            <a:endParaRPr lang="ar-JO" sz="1400" dirty="0">
              <a:latin typeface="Alexandria" pitchFamily="2" charset="-78"/>
              <a:cs typeface="Alexandria" pitchFamily="2" charset="-78"/>
            </a:endParaRPr>
          </a:p>
          <a:p>
            <a:pPr marL="0" indent="0" algn="r">
              <a:lnSpc>
                <a:spcPct val="160000"/>
              </a:lnSpc>
              <a:buNone/>
            </a:pPr>
            <a:r>
              <a:rPr lang="ar-JO" sz="1400" dirty="0" smtClean="0">
                <a:latin typeface="Alexandria" pitchFamily="2" charset="-78"/>
                <a:cs typeface="Alexandria" pitchFamily="2" charset="-78"/>
              </a:rPr>
              <a:t>‌ج-التخلص </a:t>
            </a:r>
            <a:r>
              <a:rPr lang="ar-JO" sz="1400" dirty="0">
                <a:latin typeface="Alexandria" pitchFamily="2" charset="-78"/>
                <a:cs typeface="Alexandria" pitchFamily="2" charset="-78"/>
              </a:rPr>
              <a:t>من جميع المعلومات السرية بما في ذلك معلومات العملاء الشخصية التي جُمعت خلال فترة </a:t>
            </a:r>
            <a:r>
              <a:rPr lang="ar-JO" sz="1400" dirty="0" smtClean="0">
                <a:latin typeface="Alexandria" pitchFamily="2" charset="-78"/>
                <a:cs typeface="Alexandria" pitchFamily="2" charset="-78"/>
              </a:rPr>
              <a:t>التجربة</a:t>
            </a:r>
            <a:endParaRPr lang="ar-JO" sz="1400" dirty="0">
              <a:latin typeface="Alexandria" pitchFamily="2" charset="-78"/>
              <a:cs typeface="Alexandria" pitchFamily="2" charset="-78"/>
            </a:endParaRPr>
          </a:p>
          <a:p>
            <a:pPr marL="0" indent="0" algn="r">
              <a:lnSpc>
                <a:spcPct val="160000"/>
              </a:lnSpc>
              <a:buNone/>
            </a:pPr>
            <a:r>
              <a:rPr lang="ar-JO" sz="1400" dirty="0" smtClean="0">
                <a:latin typeface="Alexandria" pitchFamily="2" charset="-78"/>
                <a:cs typeface="Alexandria" pitchFamily="2" charset="-78"/>
              </a:rPr>
              <a:t>‌د-تقديم </a:t>
            </a:r>
            <a:r>
              <a:rPr lang="ar-JO" sz="1400" dirty="0">
                <a:latin typeface="Alexandria" pitchFamily="2" charset="-78"/>
                <a:cs typeface="Alexandria" pitchFamily="2" charset="-78"/>
              </a:rPr>
              <a:t>تقرير إلى الهيئة عن الإجراءات المتخذة لتنفيذ استراتيجية </a:t>
            </a:r>
            <a:r>
              <a:rPr lang="ar-JO" sz="1400" dirty="0" smtClean="0">
                <a:latin typeface="Alexandria" pitchFamily="2" charset="-78"/>
                <a:cs typeface="Alexandria" pitchFamily="2" charset="-78"/>
              </a:rPr>
              <a:t>التخارج</a:t>
            </a:r>
          </a:p>
          <a:p>
            <a:pPr marL="0" indent="0" algn="r">
              <a:lnSpc>
                <a:spcPct val="160000"/>
              </a:lnSpc>
              <a:buNone/>
            </a:pPr>
            <a:r>
              <a:rPr lang="ar-JO" sz="1600" b="1" dirty="0">
                <a:solidFill>
                  <a:schemeClr val="accent2">
                    <a:lumMod val="50000"/>
                  </a:schemeClr>
                </a:solidFill>
                <a:latin typeface="Alexandria Black" pitchFamily="2" charset="-78"/>
                <a:cs typeface="Alexandria Black" pitchFamily="2" charset="-78"/>
              </a:rPr>
              <a:t>‌ج-يجب </a:t>
            </a:r>
            <a:r>
              <a:rPr lang="ar-JO" sz="1600" b="1" dirty="0">
                <a:solidFill>
                  <a:schemeClr val="accent2">
                    <a:lumMod val="50000"/>
                  </a:schemeClr>
                </a:solidFill>
                <a:latin typeface="Alexandria Black" pitchFamily="2" charset="-78"/>
                <a:cs typeface="Alexandria Black" pitchFamily="2" charset="-78"/>
              </a:rPr>
              <a:t>على مقدم الطلب أن يتأكد أن منتجَ التقنية المالية المقترح يستوفي المعايير التالية قبل تقديم طلب الحصول على </a:t>
            </a:r>
            <a:r>
              <a:rPr lang="ar-JO" sz="1600" b="1" dirty="0">
                <a:solidFill>
                  <a:schemeClr val="accent2">
                    <a:lumMod val="50000"/>
                  </a:schemeClr>
                </a:solidFill>
                <a:latin typeface="Alexandria Black" pitchFamily="2" charset="-78"/>
                <a:cs typeface="Alexandria Black" pitchFamily="2" charset="-78"/>
              </a:rPr>
              <a:t>التصريح</a:t>
            </a:r>
          </a:p>
          <a:p>
            <a:pPr marL="0" indent="0" algn="r">
              <a:lnSpc>
                <a:spcPct val="16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أن </a:t>
            </a:r>
            <a:r>
              <a:rPr lang="ar-JO" sz="1400" dirty="0">
                <a:latin typeface="Alexandria" pitchFamily="2" charset="-78"/>
                <a:cs typeface="Alexandria" pitchFamily="2" charset="-78"/>
              </a:rPr>
              <a:t>ينطوي على نشاط ذي علاقة بالأوراق المالية </a:t>
            </a:r>
            <a:r>
              <a:rPr lang="ar-JO" sz="1400" dirty="0" smtClean="0">
                <a:latin typeface="Alexandria" pitchFamily="2" charset="-78"/>
                <a:cs typeface="Alexandria" pitchFamily="2" charset="-78"/>
              </a:rPr>
              <a:t>،أي </a:t>
            </a:r>
            <a:r>
              <a:rPr lang="ar-JO" sz="1400" dirty="0">
                <a:latin typeface="Alexandria" pitchFamily="2" charset="-78"/>
                <a:cs typeface="Alexandria" pitchFamily="2" charset="-78"/>
              </a:rPr>
              <a:t>أنه يدخل في نطاق الأنشطة التي تنظمها </a:t>
            </a:r>
            <a:r>
              <a:rPr lang="ar-JO" sz="1400" dirty="0" smtClean="0">
                <a:latin typeface="Alexandria" pitchFamily="2" charset="-78"/>
                <a:cs typeface="Alexandria" pitchFamily="2" charset="-78"/>
              </a:rPr>
              <a:t>الهيئة </a:t>
            </a:r>
            <a:endParaRPr lang="ar-JO" sz="1400" dirty="0">
              <a:latin typeface="Alexandria" pitchFamily="2" charset="-78"/>
              <a:cs typeface="Alexandria" pitchFamily="2" charset="-78"/>
            </a:endParaRPr>
          </a:p>
          <a:p>
            <a:pPr marL="0" indent="0" algn="r">
              <a:lnSpc>
                <a:spcPct val="16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أنه </a:t>
            </a:r>
            <a:r>
              <a:rPr lang="ar-JO" sz="1400" dirty="0">
                <a:latin typeface="Alexandria" pitchFamily="2" charset="-78"/>
                <a:cs typeface="Alexandria" pitchFamily="2" charset="-78"/>
              </a:rPr>
              <a:t>يعزز الابتكار في التقنية المالية، من حيث تطبيقات الأعمال ونموذج تقديم </a:t>
            </a:r>
            <a:r>
              <a:rPr lang="ar-JO" sz="1400" dirty="0" smtClean="0">
                <a:latin typeface="Alexandria" pitchFamily="2" charset="-78"/>
                <a:cs typeface="Alexandria" pitchFamily="2" charset="-78"/>
              </a:rPr>
              <a:t>التقنية</a:t>
            </a:r>
          </a:p>
          <a:p>
            <a:pPr marL="0" indent="0" algn="r">
              <a:lnSpc>
                <a:spcPct val="16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لدى </a:t>
            </a:r>
            <a:r>
              <a:rPr lang="ar-JO" sz="1400" dirty="0">
                <a:latin typeface="Alexandria" pitchFamily="2" charset="-78"/>
                <a:cs typeface="Alexandria" pitchFamily="2" charset="-78"/>
              </a:rPr>
              <a:t>المنتج إمكانية لـ: </a:t>
            </a:r>
          </a:p>
          <a:p>
            <a:pPr marL="0" indent="0" algn="r">
              <a:lnSpc>
                <a:spcPct val="160000"/>
              </a:lnSpc>
              <a:buNone/>
            </a:pPr>
            <a:r>
              <a:rPr lang="ar-JO" sz="1400" dirty="0" smtClean="0">
                <a:latin typeface="Alexandria" pitchFamily="2" charset="-78"/>
                <a:cs typeface="Alexandria" pitchFamily="2" charset="-78"/>
              </a:rPr>
              <a:t>‌أ-تعزيز </a:t>
            </a:r>
            <a:r>
              <a:rPr lang="ar-JO" sz="1400" dirty="0">
                <a:latin typeface="Alexandria" pitchFamily="2" charset="-78"/>
                <a:cs typeface="Alexandria" pitchFamily="2" charset="-78"/>
              </a:rPr>
              <a:t>النمو الكبير والكفاءة أو المنافسة في السوق </a:t>
            </a:r>
            <a:r>
              <a:rPr lang="ar-JO" sz="1400" dirty="0" smtClean="0">
                <a:latin typeface="Alexandria" pitchFamily="2" charset="-78"/>
                <a:cs typeface="Alexandria" pitchFamily="2" charset="-78"/>
              </a:rPr>
              <a:t>المالية</a:t>
            </a:r>
            <a:endParaRPr lang="ar-JO" sz="1400" dirty="0">
              <a:latin typeface="Alexandria" pitchFamily="2" charset="-78"/>
              <a:cs typeface="Alexandria" pitchFamily="2" charset="-78"/>
            </a:endParaRPr>
          </a:p>
          <a:p>
            <a:pPr marL="0" indent="0" algn="r">
              <a:lnSpc>
                <a:spcPct val="160000"/>
              </a:lnSpc>
              <a:buNone/>
            </a:pPr>
            <a:r>
              <a:rPr lang="ar-JO" sz="1400" dirty="0" smtClean="0">
                <a:latin typeface="Alexandria" pitchFamily="2" charset="-78"/>
                <a:cs typeface="Alexandria" pitchFamily="2" charset="-78"/>
              </a:rPr>
              <a:t>‌ب-تعزيز </a:t>
            </a:r>
            <a:r>
              <a:rPr lang="ar-JO" sz="1400" dirty="0">
                <a:latin typeface="Alexandria" pitchFamily="2" charset="-78"/>
                <a:cs typeface="Alexandria" pitchFamily="2" charset="-78"/>
              </a:rPr>
              <a:t>حلول أفضل للمطابقة والالتزام وإدارة المخاطر في السوق </a:t>
            </a:r>
            <a:r>
              <a:rPr lang="ar-JO" sz="1400" dirty="0" smtClean="0">
                <a:latin typeface="Alexandria" pitchFamily="2" charset="-78"/>
                <a:cs typeface="Alexandria" pitchFamily="2" charset="-78"/>
              </a:rPr>
              <a:t>المالية </a:t>
            </a:r>
          </a:p>
          <a:p>
            <a:pPr marL="0" indent="0" algn="r">
              <a:lnSpc>
                <a:spcPct val="160000"/>
              </a:lnSpc>
              <a:buNone/>
            </a:pPr>
            <a:r>
              <a:rPr lang="ar-JO" sz="1400" dirty="0" smtClean="0">
                <a:latin typeface="Alexandria" pitchFamily="2" charset="-78"/>
                <a:cs typeface="Alexandria" pitchFamily="2" charset="-78"/>
              </a:rPr>
              <a:t>ج- </a:t>
            </a:r>
            <a:r>
              <a:rPr lang="ar-JO" sz="1400" dirty="0">
                <a:latin typeface="Alexandria" pitchFamily="2" charset="-78"/>
                <a:cs typeface="Alexandria" pitchFamily="2" charset="-78"/>
              </a:rPr>
              <a:t>تحسين الخيارات المتاحة ورفاهية العملاء</a:t>
            </a:r>
          </a:p>
          <a:p>
            <a:pPr marL="0" indent="0" algn="r">
              <a:lnSpc>
                <a:spcPct val="160000"/>
              </a:lnSpc>
              <a:buNone/>
            </a:pPr>
            <a:r>
              <a:rPr lang="ar-JO" sz="1400" dirty="0">
                <a:latin typeface="Alexandria" pitchFamily="2" charset="-78"/>
                <a:cs typeface="Alexandria" pitchFamily="2" charset="-78"/>
              </a:rPr>
              <a:t>4</a:t>
            </a:r>
            <a:r>
              <a:rPr lang="ar-JO" sz="1400" dirty="0" smtClean="0">
                <a:latin typeface="Alexandria" pitchFamily="2" charset="-78"/>
                <a:cs typeface="Alexandria" pitchFamily="2" charset="-78"/>
              </a:rPr>
              <a:t>. ان </a:t>
            </a:r>
            <a:r>
              <a:rPr lang="ar-JO" sz="1400" dirty="0">
                <a:latin typeface="Alexandria" pitchFamily="2" charset="-78"/>
                <a:cs typeface="Alexandria" pitchFamily="2" charset="-78"/>
              </a:rPr>
              <a:t>يكون في مرحلة متقدمة بما فيه الكفاية من التطوير تسمح بتجربته. </a:t>
            </a:r>
          </a:p>
          <a:p>
            <a:pPr marL="0" indent="0" algn="r">
              <a:lnSpc>
                <a:spcPct val="160000"/>
              </a:lnSpc>
              <a:buNone/>
            </a:pPr>
            <a:endParaRPr lang="ar-JO" sz="1400" dirty="0" smtClean="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39528"/>
            <a:ext cx="1906327" cy="1079086"/>
          </a:xfrm>
          <a:prstGeom prst="rect">
            <a:avLst/>
          </a:prstGeom>
        </p:spPr>
      </p:pic>
    </p:spTree>
    <p:extLst>
      <p:ext uri="{BB962C8B-B14F-4D97-AF65-F5344CB8AC3E}">
        <p14:creationId xmlns:p14="http://schemas.microsoft.com/office/powerpoint/2010/main" val="1609358067"/>
      </p:ext>
    </p:extLst>
  </p:cSld>
  <p:clrMapOvr>
    <a:masterClrMapping/>
  </p:clrMapOvr>
  <mc:AlternateContent xmlns:mc="http://schemas.openxmlformats.org/markup-compatibility/2006" xmlns:p14="http://schemas.microsoft.com/office/powerpoint/2010/main">
    <mc:Choice Requires="p14">
      <p:transition spd="slow" p14:dur="2000" advTm="61786"/>
    </mc:Choice>
    <mc:Fallback xmlns="">
      <p:transition spd="slow" advTm="6178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p:txBody>
          <a:bodyPr>
            <a:normAutofit/>
          </a:bodyPr>
          <a:lstStyle/>
          <a:p>
            <a:pPr marL="0" indent="0" algn="ctr">
              <a:lnSpc>
                <a:spcPct val="150000"/>
              </a:lnSpc>
              <a:buNone/>
            </a:pPr>
            <a:r>
              <a:rPr lang="ar-JO" sz="1600" b="1" dirty="0">
                <a:solidFill>
                  <a:schemeClr val="accent2">
                    <a:lumMod val="50000"/>
                  </a:schemeClr>
                </a:solidFill>
                <a:latin typeface="Alexandria Black" pitchFamily="2" charset="-78"/>
                <a:cs typeface="Alexandria Black" pitchFamily="2" charset="-78"/>
              </a:rPr>
              <a:t>ثانيا" : عملية طلب التصريح </a:t>
            </a:r>
          </a:p>
          <a:p>
            <a:pPr marL="0" indent="0" algn="r">
              <a:lnSpc>
                <a:spcPct val="150000"/>
              </a:lnSpc>
              <a:buNone/>
            </a:pPr>
            <a:r>
              <a:rPr lang="ar-JO" sz="1400" dirty="0" smtClean="0">
                <a:latin typeface="Alexandria" pitchFamily="2" charset="-78"/>
                <a:cs typeface="Alexandria" pitchFamily="2" charset="-78"/>
              </a:rPr>
              <a:t>‌أ-إذا </a:t>
            </a:r>
            <a:r>
              <a:rPr lang="ar-JO" sz="1400" dirty="0">
                <a:latin typeface="Alexandria" pitchFamily="2" charset="-78"/>
                <a:cs typeface="Alexandria" pitchFamily="2" charset="-78"/>
              </a:rPr>
              <a:t>كان مقدم الطلب مناسباً للمشاركة في الإطار التنظيمي للتصريح </a:t>
            </a:r>
            <a:r>
              <a:rPr lang="ar-JO" sz="1400" dirty="0" smtClean="0">
                <a:latin typeface="Alexandria" pitchFamily="2" charset="-78"/>
                <a:cs typeface="Alexandria" pitchFamily="2" charset="-78"/>
              </a:rPr>
              <a:t>كما </a:t>
            </a:r>
            <a:r>
              <a:rPr lang="ar-JO" sz="1400" dirty="0">
                <a:latin typeface="Alexandria" pitchFamily="2" charset="-78"/>
                <a:cs typeface="Alexandria" pitchFamily="2" charset="-78"/>
              </a:rPr>
              <a:t>هو مبين </a:t>
            </a:r>
            <a:r>
              <a:rPr lang="ar-JO" sz="1400" dirty="0" smtClean="0">
                <a:latin typeface="Alexandria" pitchFamily="2" charset="-78"/>
                <a:cs typeface="Alexandria" pitchFamily="2" charset="-78"/>
              </a:rPr>
              <a:t>سابقا ومستوفياً </a:t>
            </a:r>
            <a:r>
              <a:rPr lang="ar-JO" sz="1400" dirty="0">
                <a:latin typeface="Alexandria" pitchFamily="2" charset="-78"/>
                <a:cs typeface="Alexandria" pitchFamily="2" charset="-78"/>
              </a:rPr>
              <a:t>لمتطلبات التصريح </a:t>
            </a:r>
            <a:r>
              <a:rPr lang="ar-JO" sz="1400" dirty="0" smtClean="0">
                <a:latin typeface="Alexandria" pitchFamily="2" charset="-78"/>
                <a:cs typeface="Alexandria" pitchFamily="2" charset="-78"/>
              </a:rPr>
              <a:t>المنصوص </a:t>
            </a:r>
            <a:r>
              <a:rPr lang="ar-JO" sz="1400" dirty="0">
                <a:latin typeface="Alexandria" pitchFamily="2" charset="-78"/>
                <a:cs typeface="Alexandria" pitchFamily="2" charset="-78"/>
              </a:rPr>
              <a:t>عليها </a:t>
            </a:r>
            <a:r>
              <a:rPr lang="ar-JO" sz="1400" dirty="0" smtClean="0">
                <a:latin typeface="Alexandria" pitchFamily="2" charset="-78"/>
                <a:cs typeface="Alexandria" pitchFamily="2" charset="-78"/>
              </a:rPr>
              <a:t>سابقا ،فإنه </a:t>
            </a:r>
            <a:r>
              <a:rPr lang="ar-JO" sz="1400" dirty="0">
                <a:latin typeface="Alexandria" pitchFamily="2" charset="-78"/>
                <a:cs typeface="Alexandria" pitchFamily="2" charset="-78"/>
              </a:rPr>
              <a:t>يحق له تقديم طلب </a:t>
            </a:r>
            <a:r>
              <a:rPr lang="ar-JO" sz="1400" dirty="0" smtClean="0">
                <a:latin typeface="Alexandria" pitchFamily="2" charset="-78"/>
                <a:cs typeface="Alexandria" pitchFamily="2" charset="-78"/>
              </a:rPr>
              <a:t>التصريح</a:t>
            </a:r>
          </a:p>
          <a:p>
            <a:pPr marL="0" indent="0" algn="r">
              <a:lnSpc>
                <a:spcPct val="15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‌ب-يتم </a:t>
            </a:r>
            <a:r>
              <a:rPr lang="ar-JO" sz="1400" dirty="0">
                <a:latin typeface="Alexandria" pitchFamily="2" charset="-78"/>
                <a:cs typeface="Alexandria" pitchFamily="2" charset="-78"/>
              </a:rPr>
              <a:t>تقديم طلب تصريح تجربة التقنية المالية من خلال القنوات المتاحة على صفحة مختبر التقنية المالية في موقع الهيئة الإلكتروني. </a:t>
            </a:r>
          </a:p>
          <a:p>
            <a:pPr marL="0" indent="0" algn="r">
              <a:lnSpc>
                <a:spcPct val="150000"/>
              </a:lnSpc>
              <a:buNone/>
            </a:pPr>
            <a:r>
              <a:rPr lang="ar-JO" sz="1400" dirty="0" smtClean="0">
                <a:latin typeface="Alexandria" pitchFamily="2" charset="-78"/>
                <a:cs typeface="Alexandria" pitchFamily="2" charset="-78"/>
              </a:rPr>
              <a:t>‌ج-بمجرد </a:t>
            </a:r>
            <a:r>
              <a:rPr lang="ar-JO" sz="1400" dirty="0">
                <a:latin typeface="Alexandria" pitchFamily="2" charset="-78"/>
                <a:cs typeface="Alexandria" pitchFamily="2" charset="-78"/>
              </a:rPr>
              <a:t>تقديم الطلب ستراجعه الهيئة وتبلغ مقدم الطلب بمدى أهليته للحصول على </a:t>
            </a:r>
            <a:r>
              <a:rPr lang="ar-JO" sz="1400" dirty="0" smtClean="0">
                <a:latin typeface="Alexandria" pitchFamily="2" charset="-78"/>
                <a:cs typeface="Alexandria" pitchFamily="2" charset="-78"/>
              </a:rPr>
              <a:t>التصريح</a:t>
            </a:r>
          </a:p>
          <a:p>
            <a:pPr marL="0" indent="0" algn="r">
              <a:lnSpc>
                <a:spcPct val="150000"/>
              </a:lnSpc>
              <a:buNone/>
            </a:pPr>
            <a:r>
              <a:rPr lang="ar-JO" sz="1400" dirty="0" smtClean="0">
                <a:latin typeface="Alexandria" pitchFamily="2" charset="-78"/>
                <a:cs typeface="Alexandria" pitchFamily="2" charset="-78"/>
              </a:rPr>
              <a:t>‌د-ستعمل </a:t>
            </a:r>
            <a:r>
              <a:rPr lang="ar-JO" sz="1400" dirty="0">
                <a:latin typeface="Alexandria" pitchFamily="2" charset="-78"/>
                <a:cs typeface="Alexandria" pitchFamily="2" charset="-78"/>
              </a:rPr>
              <a:t>الهيئة مع مقدم الطلب لتحديد المتطلبات التنظيمية الإضافية </a:t>
            </a:r>
            <a:r>
              <a:rPr lang="ar-JO" sz="1400" dirty="0" smtClean="0">
                <a:latin typeface="Alexandria" pitchFamily="2" charset="-78"/>
                <a:cs typeface="Alexandria" pitchFamily="2" charset="-78"/>
              </a:rPr>
              <a:t>(سيتم ذكرها لاحقا</a:t>
            </a:r>
            <a:r>
              <a:rPr lang="ar-JO" sz="1400" dirty="0" smtClean="0">
                <a:latin typeface="Alexandria" pitchFamily="2" charset="-78"/>
                <a:cs typeface="Alexandria" pitchFamily="2" charset="-78"/>
                <a:sym typeface="Wingdings" panose="05000000000000000000" pitchFamily="2" charset="2"/>
              </a:rPr>
              <a:t>) و </a:t>
            </a:r>
            <a:r>
              <a:rPr lang="ar-JO" sz="1400" dirty="0" smtClean="0">
                <a:latin typeface="Alexandria" pitchFamily="2" charset="-78"/>
                <a:cs typeface="Alexandria" pitchFamily="2" charset="-78"/>
              </a:rPr>
              <a:t>التي ستطبقَ </a:t>
            </a:r>
            <a:r>
              <a:rPr lang="ar-JO" sz="1400" dirty="0">
                <a:latin typeface="Alexandria" pitchFamily="2" charset="-78"/>
                <a:cs typeface="Alexandria" pitchFamily="2" charset="-78"/>
              </a:rPr>
              <a:t>على مقدم الطلب ومنتج التقنية المالية خلال فترة التجربة. بعد ذلك يقيم مقدم الطلب ما إذا كان قادراً على استيفاء هذه </a:t>
            </a:r>
            <a:r>
              <a:rPr lang="ar-JO" sz="1400" dirty="0" smtClean="0">
                <a:latin typeface="Alexandria" pitchFamily="2" charset="-78"/>
                <a:cs typeface="Alexandria" pitchFamily="2" charset="-78"/>
              </a:rPr>
              <a:t>المتطلبات</a:t>
            </a:r>
          </a:p>
          <a:p>
            <a:pPr marL="0" indent="0" algn="r">
              <a:lnSpc>
                <a:spcPct val="150000"/>
              </a:lnSpc>
              <a:buNone/>
            </a:pPr>
            <a:r>
              <a:rPr lang="ar-JO" sz="1400" dirty="0" smtClean="0">
                <a:latin typeface="Alexandria" pitchFamily="2" charset="-78"/>
                <a:cs typeface="Alexandria" pitchFamily="2" charset="-78"/>
              </a:rPr>
              <a:t>‌ه-إذا </a:t>
            </a:r>
            <a:r>
              <a:rPr lang="ar-JO" sz="1400" dirty="0">
                <a:latin typeface="Alexandria" pitchFamily="2" charset="-78"/>
                <a:cs typeface="Alexandria" pitchFamily="2" charset="-78"/>
              </a:rPr>
              <a:t>كان مقدم الطلب قادراً ومستعداً لاستيفاء المتطلبات التنظيمية الإضافية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النحو المنصوص عليه من قبل الهيئة خلال فترة التجربة، فسوف يمُنح مقدم الطلب التصريح.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‌و-بمجرد </a:t>
            </a:r>
            <a:r>
              <a:rPr lang="ar-JO" sz="1400" dirty="0">
                <a:latin typeface="Alexandria" pitchFamily="2" charset="-78"/>
                <a:cs typeface="Alexandria" pitchFamily="2" charset="-78"/>
              </a:rPr>
              <a:t>أن تمنح الهيئة التصريح، يحق لمقدم الطلب تجربة منتج التقنية المالية ضمن المتطلبات التنظيمية </a:t>
            </a:r>
            <a:r>
              <a:rPr lang="ar-JO" sz="1400" dirty="0" smtClean="0">
                <a:latin typeface="Alexandria" pitchFamily="2" charset="-78"/>
                <a:cs typeface="Alexandria" pitchFamily="2" charset="-78"/>
              </a:rPr>
              <a:t>الإضافية</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39528"/>
            <a:ext cx="1837714" cy="1079086"/>
          </a:xfrm>
          <a:prstGeom prst="rect">
            <a:avLst/>
          </a:prstGeom>
        </p:spPr>
      </p:pic>
    </p:spTree>
    <p:extLst>
      <p:ext uri="{BB962C8B-B14F-4D97-AF65-F5344CB8AC3E}">
        <p14:creationId xmlns:p14="http://schemas.microsoft.com/office/powerpoint/2010/main" val="2285030486"/>
      </p:ext>
    </p:extLst>
  </p:cSld>
  <p:clrMapOvr>
    <a:masterClrMapping/>
  </p:clrMapOvr>
  <mc:AlternateContent xmlns:mc="http://schemas.openxmlformats.org/markup-compatibility/2006" xmlns:p14="http://schemas.microsoft.com/office/powerpoint/2010/main">
    <mc:Choice Requires="p14">
      <p:transition spd="slow" p14:dur="2000" advTm="71200"/>
    </mc:Choice>
    <mc:Fallback xmlns="">
      <p:transition spd="slow" advTm="712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5"/>
            <a:ext cx="10515600" cy="4893830"/>
          </a:xfrm>
        </p:spPr>
        <p:txBody>
          <a:bodyPr>
            <a:normAutofit/>
          </a:bodyPr>
          <a:lstStyle/>
          <a:p>
            <a:pPr marL="0" indent="0" algn="ctr">
              <a:lnSpc>
                <a:spcPct val="150000"/>
              </a:lnSpc>
              <a:buNone/>
            </a:pPr>
            <a:r>
              <a:rPr lang="ar-JO" sz="1600" b="1" dirty="0">
                <a:solidFill>
                  <a:schemeClr val="accent2">
                    <a:lumMod val="50000"/>
                  </a:schemeClr>
                </a:solidFill>
                <a:latin typeface="Alexandria Black" pitchFamily="2" charset="-78"/>
                <a:cs typeface="Alexandria Black" pitchFamily="2" charset="-78"/>
              </a:rPr>
              <a:t>ثالثا" </a:t>
            </a:r>
            <a:r>
              <a:rPr lang="ar-JO" sz="1600" b="1" dirty="0">
                <a:solidFill>
                  <a:schemeClr val="accent2">
                    <a:lumMod val="50000"/>
                  </a:schemeClr>
                </a:solidFill>
                <a:latin typeface="Alexandria Black" pitchFamily="2" charset="-78"/>
                <a:cs typeface="Alexandria Black" pitchFamily="2" charset="-78"/>
              </a:rPr>
              <a:t>: المتطلبات التنظيمية </a:t>
            </a:r>
            <a:r>
              <a:rPr lang="ar-JO" sz="1600" b="1" dirty="0">
                <a:solidFill>
                  <a:schemeClr val="accent2">
                    <a:lumMod val="50000"/>
                  </a:schemeClr>
                </a:solidFill>
                <a:latin typeface="Alexandria Black" pitchFamily="2" charset="-78"/>
                <a:cs typeface="Alexandria Black" pitchFamily="2" charset="-78"/>
              </a:rPr>
              <a:t>الإضافية</a:t>
            </a:r>
          </a:p>
          <a:p>
            <a:pPr marL="0" indent="0" algn="r">
              <a:lnSpc>
                <a:spcPct val="150000"/>
              </a:lnSpc>
              <a:buNone/>
            </a:pPr>
            <a:r>
              <a:rPr lang="ar-JO" sz="1400" dirty="0" smtClean="0">
                <a:latin typeface="Alexandria" pitchFamily="2" charset="-78"/>
                <a:cs typeface="Alexandria" pitchFamily="2" charset="-78"/>
              </a:rPr>
              <a:t>‌أ-لمنح </a:t>
            </a:r>
            <a:r>
              <a:rPr lang="ar-JO" sz="1400" dirty="0">
                <a:latin typeface="Alexandria" pitchFamily="2" charset="-78"/>
                <a:cs typeface="Alexandria" pitchFamily="2" charset="-78"/>
              </a:rPr>
              <a:t>التصريح، قد تفرض الهيئة متطلبات تنظيمية إضافية بما في ذلك شروط وحدود على مقدم الطلب ومنتج التقنية المالية. ويمكن أن تسُتنبط هذه المتطلبات التنظيمية من لوائح الهيئة التنفيذية الملائمة . </a:t>
            </a:r>
          </a:p>
          <a:p>
            <a:pPr marL="0" indent="0" algn="r">
              <a:lnSpc>
                <a:spcPct val="150000"/>
              </a:lnSpc>
              <a:buNone/>
            </a:pPr>
            <a:r>
              <a:rPr lang="ar-JO" sz="1400" dirty="0" smtClean="0">
                <a:latin typeface="Alexandria" pitchFamily="2" charset="-78"/>
                <a:cs typeface="Alexandria" pitchFamily="2" charset="-78"/>
              </a:rPr>
              <a:t>‌ب-وقد </a:t>
            </a:r>
            <a:r>
              <a:rPr lang="ar-JO" sz="1400" dirty="0">
                <a:latin typeface="Alexandria" pitchFamily="2" charset="-78"/>
                <a:cs typeface="Alexandria" pitchFamily="2" charset="-78"/>
              </a:rPr>
              <a:t>تتضمن هذه المتطلبات التنظيمية -على سبيل المثال لا الحصر- أياً مما يلي: </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عدد </a:t>
            </a:r>
            <a:r>
              <a:rPr lang="ar-JO" sz="1400" dirty="0">
                <a:latin typeface="Alexandria" pitchFamily="2" charset="-78"/>
                <a:cs typeface="Alexandria" pitchFamily="2" charset="-78"/>
              </a:rPr>
              <a:t>ونوع العملاء الذين يحق لمقدم الطلب التعامل معهم ضمن </a:t>
            </a:r>
            <a:r>
              <a:rPr lang="ar-JO" sz="1400" dirty="0" smtClean="0">
                <a:latin typeface="Alexandria" pitchFamily="2" charset="-78"/>
                <a:cs typeface="Alexandria" pitchFamily="2" charset="-78"/>
              </a:rPr>
              <a:t>التصريح</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نوع </a:t>
            </a:r>
            <a:r>
              <a:rPr lang="ar-JO" sz="1400" dirty="0">
                <a:latin typeface="Alexandria" pitchFamily="2" charset="-78"/>
                <a:cs typeface="Alexandria" pitchFamily="2" charset="-78"/>
              </a:rPr>
              <a:t>وحجم صفقات العملاء التي يحق لمقدم الطلب </a:t>
            </a:r>
            <a:r>
              <a:rPr lang="ar-JO" sz="1400" dirty="0" smtClean="0">
                <a:latin typeface="Alexandria" pitchFamily="2" charset="-78"/>
                <a:cs typeface="Alexandria" pitchFamily="2" charset="-78"/>
              </a:rPr>
              <a:t>تنفيذها</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تقييم </a:t>
            </a:r>
            <a:r>
              <a:rPr lang="ar-JO" sz="1400" dirty="0">
                <a:latin typeface="Alexandria" pitchFamily="2" charset="-78"/>
                <a:cs typeface="Alexandria" pitchFamily="2" charset="-78"/>
              </a:rPr>
              <a:t>مدى ملاءمة العملاء وموافقتهم الصريحة قبل </a:t>
            </a:r>
            <a:r>
              <a:rPr lang="ar-JO" sz="1400" dirty="0" smtClean="0">
                <a:latin typeface="Alexandria" pitchFamily="2" charset="-78"/>
                <a:cs typeface="Alexandria" pitchFamily="2" charset="-78"/>
              </a:rPr>
              <a:t>التعاقد</a:t>
            </a:r>
          </a:p>
          <a:p>
            <a:pPr marL="0" indent="0" algn="r">
              <a:lnSpc>
                <a:spcPct val="150000"/>
              </a:lnSpc>
              <a:buNone/>
            </a:pPr>
            <a:r>
              <a:rPr lang="ar-JO" sz="1400" dirty="0" smtClean="0">
                <a:latin typeface="Alexandria" pitchFamily="2" charset="-78"/>
                <a:cs typeface="Alexandria" pitchFamily="2" charset="-78"/>
              </a:rPr>
              <a:t>4. قدرة </a:t>
            </a:r>
            <a:r>
              <a:rPr lang="ar-JO" sz="1400" dirty="0">
                <a:latin typeface="Alexandria" pitchFamily="2" charset="-78"/>
                <a:cs typeface="Alexandria" pitchFamily="2" charset="-78"/>
              </a:rPr>
              <a:t>مقدم الطلب على حماية أصول </a:t>
            </a:r>
            <a:r>
              <a:rPr lang="ar-JO" sz="1400" dirty="0" smtClean="0">
                <a:latin typeface="Alexandria" pitchFamily="2" charset="-78"/>
                <a:cs typeface="Alexandria" pitchFamily="2" charset="-78"/>
              </a:rPr>
              <a:t>العملاء</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5</a:t>
            </a:r>
            <a:r>
              <a:rPr lang="ar-JO" sz="1400" dirty="0" smtClean="0">
                <a:latin typeface="Alexandria" pitchFamily="2" charset="-78"/>
                <a:cs typeface="Alexandria" pitchFamily="2" charset="-78"/>
              </a:rPr>
              <a:t>. المتطلبات </a:t>
            </a:r>
            <a:r>
              <a:rPr lang="ar-JO" sz="1400" dirty="0">
                <a:latin typeface="Alexandria" pitchFamily="2" charset="-78"/>
                <a:cs typeface="Alexandria" pitchFamily="2" charset="-78"/>
              </a:rPr>
              <a:t>ذات العلاقة بتعامل مقدم الطلب مع معلومات العملاء </a:t>
            </a:r>
            <a:r>
              <a:rPr lang="ar-JO" sz="1400" dirty="0" smtClean="0">
                <a:latin typeface="Alexandria" pitchFamily="2" charset="-78"/>
                <a:cs typeface="Alexandria" pitchFamily="2" charset="-78"/>
              </a:rPr>
              <a:t>وحمايتها</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6</a:t>
            </a:r>
            <a:r>
              <a:rPr lang="ar-JO" sz="1400" dirty="0" smtClean="0">
                <a:latin typeface="Alexandria" pitchFamily="2" charset="-78"/>
                <a:cs typeface="Alexandria" pitchFamily="2" charset="-78"/>
              </a:rPr>
              <a:t>. طريقة </a:t>
            </a:r>
            <a:r>
              <a:rPr lang="ar-JO" sz="1400" dirty="0">
                <a:latin typeface="Alexandria" pitchFamily="2" charset="-78"/>
                <a:cs typeface="Alexandria" pitchFamily="2" charset="-78"/>
              </a:rPr>
              <a:t>ونوع الترويج المالي الذي يمكن أن ينفذه مقدم الطلب وتقديم الإفصاحات المرتبطة به إلى </a:t>
            </a:r>
            <a:r>
              <a:rPr lang="ar-JO" sz="1400" dirty="0" smtClean="0">
                <a:latin typeface="Alexandria" pitchFamily="2" charset="-78"/>
                <a:cs typeface="Alexandria" pitchFamily="2" charset="-78"/>
              </a:rPr>
              <a:t>العملاء</a:t>
            </a:r>
            <a:endParaRPr lang="ar-JO" sz="1400" dirty="0">
              <a:latin typeface="Alexandria" pitchFamily="2" charset="-78"/>
              <a:cs typeface="Alexandria" pitchFamily="2" charset="-78"/>
            </a:endParaRPr>
          </a:p>
          <a:p>
            <a:pPr marL="0" indent="0" algn="r">
              <a:lnSpc>
                <a:spcPct val="150000"/>
              </a:lnSpc>
              <a:buNone/>
            </a:pPr>
            <a:endParaRPr lang="ar-JO" sz="1400" dirty="0" smtClean="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23035" y="139528"/>
            <a:ext cx="1844311" cy="1079086"/>
          </a:xfrm>
          <a:prstGeom prst="rect">
            <a:avLst/>
          </a:prstGeom>
        </p:spPr>
      </p:pic>
    </p:spTree>
    <p:extLst>
      <p:ext uri="{BB962C8B-B14F-4D97-AF65-F5344CB8AC3E}">
        <p14:creationId xmlns:p14="http://schemas.microsoft.com/office/powerpoint/2010/main" val="3456679663"/>
      </p:ext>
    </p:extLst>
  </p:cSld>
  <p:clrMapOvr>
    <a:masterClrMapping/>
  </p:clrMapOvr>
  <mc:AlternateContent xmlns:mc="http://schemas.openxmlformats.org/markup-compatibility/2006" xmlns:p14="http://schemas.microsoft.com/office/powerpoint/2010/main">
    <mc:Choice Requires="p14">
      <p:transition spd="slow" p14:dur="2000" advTm="64238"/>
    </mc:Choice>
    <mc:Fallback xmlns="">
      <p:transition spd="slow" advTm="64238"/>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dirty="0">
              <a:solidFill>
                <a:srgbClr val="00B0F0"/>
              </a:solidFill>
            </a:endParaRPr>
          </a:p>
        </p:txBody>
      </p:sp>
      <p:sp>
        <p:nvSpPr>
          <p:cNvPr id="3" name="Content Placeholder 2"/>
          <p:cNvSpPr>
            <a:spLocks noGrp="1"/>
          </p:cNvSpPr>
          <p:nvPr>
            <p:ph idx="1"/>
          </p:nvPr>
        </p:nvSpPr>
        <p:spPr/>
        <p:txBody>
          <a:bodyPr>
            <a:normAutofit/>
          </a:bodyPr>
          <a:lstStyle/>
          <a:p>
            <a:pPr marL="0" indent="0" algn="r">
              <a:lnSpc>
                <a:spcPct val="200000"/>
              </a:lnSpc>
              <a:buNone/>
            </a:pPr>
            <a:r>
              <a:rPr lang="ar-JO" sz="1400" dirty="0">
                <a:latin typeface="Alexandria" pitchFamily="2" charset="-78"/>
                <a:cs typeface="Alexandria" pitchFamily="2" charset="-78"/>
              </a:rPr>
              <a:t>7</a:t>
            </a:r>
            <a:r>
              <a:rPr lang="ar-JO" sz="1400" dirty="0" smtClean="0">
                <a:latin typeface="Alexandria" pitchFamily="2" charset="-78"/>
                <a:cs typeface="Alexandria" pitchFamily="2" charset="-78"/>
              </a:rPr>
              <a:t>. المعلومات </a:t>
            </a:r>
            <a:r>
              <a:rPr lang="ar-JO" sz="1400" dirty="0">
                <a:latin typeface="Alexandria" pitchFamily="2" charset="-78"/>
                <a:cs typeface="Alexandria" pitchFamily="2" charset="-78"/>
              </a:rPr>
              <a:t>الأساسية التي يتعين تضمينها في اتفاقية </a:t>
            </a:r>
            <a:r>
              <a:rPr lang="ar-JO" sz="1400" dirty="0" smtClean="0">
                <a:latin typeface="Alexandria" pitchFamily="2" charset="-78"/>
                <a:cs typeface="Alexandria" pitchFamily="2" charset="-78"/>
              </a:rPr>
              <a:t>العميل</a:t>
            </a:r>
            <a:endParaRPr lang="ar-JO" sz="1400" dirty="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8</a:t>
            </a:r>
            <a:r>
              <a:rPr lang="ar-JO" sz="1400" dirty="0" smtClean="0">
                <a:latin typeface="Alexandria" pitchFamily="2" charset="-78"/>
                <a:cs typeface="Alexandria" pitchFamily="2" charset="-78"/>
              </a:rPr>
              <a:t>. متطلبات </a:t>
            </a:r>
            <a:r>
              <a:rPr lang="ar-JO" sz="1400" dirty="0">
                <a:latin typeface="Alexandria" pitchFamily="2" charset="-78"/>
                <a:cs typeface="Alexandria" pitchFamily="2" charset="-78"/>
              </a:rPr>
              <a:t>الكفاية المالية </a:t>
            </a:r>
            <a:r>
              <a:rPr lang="ar-JO" sz="1400" dirty="0" smtClean="0">
                <a:latin typeface="Alexandria" pitchFamily="2" charset="-78"/>
                <a:cs typeface="Alexandria" pitchFamily="2" charset="-78"/>
              </a:rPr>
              <a:t>إن وجدت</a:t>
            </a:r>
            <a:endParaRPr lang="ar-JO" sz="1400" dirty="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9</a:t>
            </a:r>
            <a:r>
              <a:rPr lang="ar-JO" sz="1400" dirty="0" smtClean="0">
                <a:latin typeface="Alexandria" pitchFamily="2" charset="-78"/>
                <a:cs typeface="Alexandria" pitchFamily="2" charset="-78"/>
              </a:rPr>
              <a:t>. المتطلبات </a:t>
            </a:r>
            <a:r>
              <a:rPr lang="ar-JO" sz="1400" dirty="0">
                <a:latin typeface="Alexandria" pitchFamily="2" charset="-78"/>
                <a:cs typeface="Alexandria" pitchFamily="2" charset="-78"/>
              </a:rPr>
              <a:t>ذات العلاقة بتقديم التقارير المالية لمقدم الطلب وغيرها من </a:t>
            </a:r>
            <a:r>
              <a:rPr lang="ar-JO" sz="1400" dirty="0" smtClean="0">
                <a:latin typeface="Alexandria" pitchFamily="2" charset="-78"/>
                <a:cs typeface="Alexandria" pitchFamily="2" charset="-78"/>
              </a:rPr>
              <a:t>تقارير</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‌ج-يحق </a:t>
            </a:r>
            <a:r>
              <a:rPr lang="ar-JO" sz="1400" dirty="0">
                <a:latin typeface="Alexandria" pitchFamily="2" charset="-78"/>
                <a:cs typeface="Alexandria" pitchFamily="2" charset="-78"/>
              </a:rPr>
              <a:t>للهيئة، في أي وقت خلال فترة صلاحية التصريح، إخطار مقدم الطلب كتابياً، بإلغاء أو تغيير أي من المتطلبات النظامية الإضافية المفروضة على مقدم الطلب أو فرض متطلبات نظامية إضافية أخرى. </a:t>
            </a:r>
          </a:p>
          <a:p>
            <a:pPr marL="0" indent="0" algn="r">
              <a:lnSpc>
                <a:spcPct val="20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52948" y="0"/>
            <a:ext cx="1782296" cy="1079086"/>
          </a:xfrm>
          <a:prstGeom prst="rect">
            <a:avLst/>
          </a:prstGeom>
        </p:spPr>
      </p:pic>
    </p:spTree>
    <p:extLst>
      <p:ext uri="{BB962C8B-B14F-4D97-AF65-F5344CB8AC3E}">
        <p14:creationId xmlns:p14="http://schemas.microsoft.com/office/powerpoint/2010/main" val="1905928036"/>
      </p:ext>
    </p:extLst>
  </p:cSld>
  <p:clrMapOvr>
    <a:masterClrMapping/>
  </p:clrMapOvr>
  <mc:AlternateContent xmlns:mc="http://schemas.openxmlformats.org/markup-compatibility/2006" xmlns:p14="http://schemas.microsoft.com/office/powerpoint/2010/main">
    <mc:Choice Requires="p14">
      <p:transition spd="slow" p14:dur="2000" advTm="33906"/>
    </mc:Choice>
    <mc:Fallback xmlns="">
      <p:transition spd="slow" advTm="3390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dirty="0">
              <a:solidFill>
                <a:srgbClr val="00B0F0"/>
              </a:solidFill>
            </a:endParaRPr>
          </a:p>
        </p:txBody>
      </p:sp>
      <p:sp>
        <p:nvSpPr>
          <p:cNvPr id="3" name="Content Placeholder 2"/>
          <p:cNvSpPr>
            <a:spLocks noGrp="1"/>
          </p:cNvSpPr>
          <p:nvPr>
            <p:ph idx="1"/>
          </p:nvPr>
        </p:nvSpPr>
        <p:spPr/>
        <p:txBody>
          <a:bodyPr>
            <a:normAutofit/>
          </a:bodyPr>
          <a:lstStyle/>
          <a:p>
            <a:pPr marL="0" indent="0" algn="ctr">
              <a:lnSpc>
                <a:spcPct val="150000"/>
              </a:lnSpc>
              <a:buNone/>
            </a:pPr>
            <a:r>
              <a:rPr lang="ar-JO" sz="1600" b="1" dirty="0">
                <a:solidFill>
                  <a:schemeClr val="accent2">
                    <a:lumMod val="50000"/>
                  </a:schemeClr>
                </a:solidFill>
                <a:latin typeface="Alexandria Black" pitchFamily="2" charset="-78"/>
                <a:cs typeface="Alexandria Black" pitchFamily="2" charset="-78"/>
              </a:rPr>
              <a:t>ثالثا" :  استيفاء متطلبات بدء ممارسة </a:t>
            </a:r>
            <a:r>
              <a:rPr lang="ar-JO" sz="1600" b="1" dirty="0">
                <a:solidFill>
                  <a:schemeClr val="accent2">
                    <a:lumMod val="50000"/>
                  </a:schemeClr>
                </a:solidFill>
                <a:latin typeface="Alexandria Black" pitchFamily="2" charset="-78"/>
                <a:cs typeface="Alexandria Black" pitchFamily="2" charset="-78"/>
              </a:rPr>
              <a:t>العمل</a:t>
            </a:r>
          </a:p>
          <a:p>
            <a:pPr marL="0" indent="0" algn="r">
              <a:lnSpc>
                <a:spcPct val="150000"/>
              </a:lnSpc>
              <a:buNone/>
            </a:pPr>
            <a:r>
              <a:rPr lang="ar-JO" sz="1400" dirty="0" smtClean="0">
                <a:latin typeface="Alexandria" pitchFamily="2" charset="-78"/>
                <a:cs typeface="Alexandria" pitchFamily="2" charset="-78"/>
              </a:rPr>
              <a:t>‌أ-إذا </a:t>
            </a:r>
            <a:r>
              <a:rPr lang="ar-JO" sz="1400" dirty="0">
                <a:latin typeface="Alexandria" pitchFamily="2" charset="-78"/>
                <a:cs typeface="Alexandria" pitchFamily="2" charset="-78"/>
              </a:rPr>
              <a:t>قررت الهيئة الموافقة على منح التصريح لمقدم الطلب، فستقوم بإبلاغه بقرارها كتابياً بالشروط والقيود التي تراها مناسبة لبدء ممارسة العمل. ويجب على مقدم الطلب استيفاء متطلبات الهيئة لبدء ممارسة العمل خلال المدة التي تحددها الهيئة من تاريخ الموافقة على طلب منح التصريح .-على سبيل المثال لا </a:t>
            </a:r>
            <a:r>
              <a:rPr lang="ar-JO" sz="1400" dirty="0" smtClean="0">
                <a:latin typeface="Alexandria" pitchFamily="2" charset="-78"/>
                <a:cs typeface="Alexandria" pitchFamily="2" charset="-78"/>
              </a:rPr>
              <a:t>الحصر</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تأسيس </a:t>
            </a:r>
            <a:r>
              <a:rPr lang="ar-JO" sz="1400" dirty="0">
                <a:latin typeface="Alexandria" pitchFamily="2" charset="-78"/>
                <a:cs typeface="Alexandria" pitchFamily="2" charset="-78"/>
              </a:rPr>
              <a:t>كيان تجاري في المملكة، وتقديم كافة مستندات التأسيس النهائية للهيئة، بما في ذلك عقد التأسيس، والنظام الأساسي والسجل التجاري. </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تقديم </a:t>
            </a:r>
            <a:r>
              <a:rPr lang="ar-JO" sz="1400" dirty="0">
                <a:latin typeface="Alexandria" pitchFamily="2" charset="-78"/>
                <a:cs typeface="Alexandria" pitchFamily="2" charset="-78"/>
              </a:rPr>
              <a:t>السياسات والإجراءات المعتمدة لإدارة حالات تضارب المصالح بين عملائه، أو بينه وبين عملائه. </a:t>
            </a: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وفاؤه </a:t>
            </a:r>
            <a:r>
              <a:rPr lang="ar-JO" sz="1400" dirty="0">
                <a:latin typeface="Alexandria" pitchFamily="2" charset="-78"/>
                <a:cs typeface="Alexandria" pitchFamily="2" charset="-78"/>
              </a:rPr>
              <a:t>بجميع التزاماته بموجب نظام مكافحة غسل الأموال ولائحته التنفيذية، ونظام مكافحة جرائم الإرهاب وتمويله ولائحته التنفيذية، واللوائح والقواعد ذات الصلة السارية في المملكة</a:t>
            </a:r>
          </a:p>
          <a:p>
            <a:pPr marL="0" indent="0" algn="r">
              <a:lnSpc>
                <a:spcPct val="150000"/>
              </a:lnSpc>
              <a:buNone/>
            </a:pPr>
            <a:r>
              <a:rPr lang="ar-JO" sz="1400" dirty="0">
                <a:latin typeface="Alexandria" pitchFamily="2" charset="-78"/>
                <a:cs typeface="Alexandria" pitchFamily="2" charset="-78"/>
              </a:rPr>
              <a:t>4</a:t>
            </a:r>
            <a:r>
              <a:rPr lang="ar-JO" sz="1400" dirty="0" smtClean="0">
                <a:latin typeface="Alexandria" pitchFamily="2" charset="-78"/>
                <a:cs typeface="Alexandria" pitchFamily="2" charset="-78"/>
              </a:rPr>
              <a:t>. استيفاء </a:t>
            </a:r>
            <a:r>
              <a:rPr lang="ar-JO" sz="1400" dirty="0">
                <a:latin typeface="Alexandria" pitchFamily="2" charset="-78"/>
                <a:cs typeface="Alexandria" pitchFamily="2" charset="-78"/>
              </a:rPr>
              <a:t>متطلبات أمن المعلومات واختبارات التقنية وفقاً للآلية التي تحددها الهيئة. </a:t>
            </a:r>
          </a:p>
          <a:p>
            <a:pPr marL="0" indent="0" algn="r">
              <a:lnSpc>
                <a:spcPct val="150000"/>
              </a:lnSpc>
              <a:buNone/>
            </a:pPr>
            <a:r>
              <a:rPr lang="ar-JO" sz="1400" dirty="0">
                <a:latin typeface="Alexandria" pitchFamily="2" charset="-78"/>
                <a:cs typeface="Alexandria" pitchFamily="2" charset="-78"/>
              </a:rPr>
              <a:t>5</a:t>
            </a:r>
            <a:r>
              <a:rPr lang="ar-JO" sz="1400" dirty="0" smtClean="0">
                <a:latin typeface="Alexandria" pitchFamily="2" charset="-78"/>
                <a:cs typeface="Alexandria" pitchFamily="2" charset="-78"/>
              </a:rPr>
              <a:t>. تزويد </a:t>
            </a:r>
            <a:r>
              <a:rPr lang="ar-JO" sz="1400" dirty="0">
                <a:latin typeface="Alexandria" pitchFamily="2" charset="-78"/>
                <a:cs typeface="Alexandria" pitchFamily="2" charset="-78"/>
              </a:rPr>
              <a:t>الهيئة بالاتفاقيات النهائية الجوهرية مع أي ارتباطات بأطراف خارجية ذات علاقة بنشاط الشركة الرئيس، وفقاً لما تحدده الهيئة. </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39528"/>
            <a:ext cx="1778997" cy="1079086"/>
          </a:xfrm>
          <a:prstGeom prst="rect">
            <a:avLst/>
          </a:prstGeom>
        </p:spPr>
      </p:pic>
    </p:spTree>
    <p:extLst>
      <p:ext uri="{BB962C8B-B14F-4D97-AF65-F5344CB8AC3E}">
        <p14:creationId xmlns:p14="http://schemas.microsoft.com/office/powerpoint/2010/main" val="4017034390"/>
      </p:ext>
    </p:extLst>
  </p:cSld>
  <p:clrMapOvr>
    <a:masterClrMapping/>
  </p:clrMapOvr>
  <mc:AlternateContent xmlns:mc="http://schemas.openxmlformats.org/markup-compatibility/2006" xmlns:p14="http://schemas.microsoft.com/office/powerpoint/2010/main">
    <mc:Choice Requires="p14">
      <p:transition spd="slow" p14:dur="2000" advTm="103960"/>
    </mc:Choice>
    <mc:Fallback xmlns="">
      <p:transition spd="slow" advTm="10396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6</a:t>
            </a:r>
            <a:r>
              <a:rPr lang="ar-JO" sz="1400" dirty="0" smtClean="0">
                <a:latin typeface="Alexandria" pitchFamily="2" charset="-78"/>
                <a:cs typeface="Alexandria" pitchFamily="2" charset="-78"/>
              </a:rPr>
              <a:t>. تزويد </a:t>
            </a:r>
            <a:r>
              <a:rPr lang="ar-JO" sz="1400" dirty="0">
                <a:latin typeface="Alexandria" pitchFamily="2" charset="-78"/>
                <a:cs typeface="Alexandria" pitchFamily="2" charset="-78"/>
              </a:rPr>
              <a:t>الهيئة بالسياسات والإجراءات التي تنظم حوكمة التعاقدات الخارجية. </a:t>
            </a:r>
          </a:p>
          <a:p>
            <a:pPr marL="0" indent="0" algn="r">
              <a:lnSpc>
                <a:spcPct val="150000"/>
              </a:lnSpc>
              <a:buNone/>
            </a:pPr>
            <a:r>
              <a:rPr lang="ar-JO" sz="1400" dirty="0" smtClean="0">
                <a:latin typeface="Alexandria" pitchFamily="2" charset="-78"/>
                <a:cs typeface="Alexandria" pitchFamily="2" charset="-78"/>
              </a:rPr>
              <a:t>‌ب-يجوز </a:t>
            </a:r>
            <a:r>
              <a:rPr lang="ar-JO" sz="1400" dirty="0">
                <a:latin typeface="Alexandria" pitchFamily="2" charset="-78"/>
                <a:cs typeface="Alexandria" pitchFamily="2" charset="-78"/>
              </a:rPr>
              <a:t>لمقدم الطلب الحاصل على موافقة الهيئة في طلب منح التصريح، التقدم للهيئة بطلب تمديد فترة استيفاء متطلبات بدء ممارسة العمل مع بيان المبررات وتقديم المستندات والمعلومات ذات العلاقة، وللهيئة الحق في: </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قبول </a:t>
            </a:r>
            <a:r>
              <a:rPr lang="ar-JO" sz="1400" dirty="0">
                <a:latin typeface="Alexandria" pitchFamily="2" charset="-78"/>
                <a:cs typeface="Alexandria" pitchFamily="2" charset="-78"/>
              </a:rPr>
              <a:t>الطلب وتمديد الفترة، أو  </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رفض </a:t>
            </a:r>
            <a:r>
              <a:rPr lang="ar-JO" sz="1400" dirty="0">
                <a:latin typeface="Alexandria" pitchFamily="2" charset="-78"/>
                <a:cs typeface="Alexandria" pitchFamily="2" charset="-78"/>
              </a:rPr>
              <a:t>الطلب وإلغاء الموافقة على طلب منح التصريح. </a:t>
            </a:r>
          </a:p>
          <a:p>
            <a:pPr marL="0" indent="0" algn="r">
              <a:lnSpc>
                <a:spcPct val="150000"/>
              </a:lnSpc>
              <a:buNone/>
            </a:pPr>
            <a:r>
              <a:rPr lang="ar-JO" sz="1400" dirty="0" smtClean="0">
                <a:latin typeface="Alexandria" pitchFamily="2" charset="-78"/>
                <a:cs typeface="Alexandria" pitchFamily="2" charset="-78"/>
              </a:rPr>
              <a:t>‌ج-يجب </a:t>
            </a:r>
            <a:r>
              <a:rPr lang="ar-JO" sz="1400" dirty="0">
                <a:latin typeface="Alexandria" pitchFamily="2" charset="-78"/>
                <a:cs typeface="Alexandria" pitchFamily="2" charset="-78"/>
              </a:rPr>
              <a:t>على مقدم الطلب الحاصل على موافقة الهيئة في طلب منح التصريح تقديم ما يوضح تقدم الجاهزية لبدء ممارسة العمل بشكل دوري )وفقاً للمدة المحددة في قرار الموافقة على طلب التصريح( خلال المدة المحددة لاستيفاء المتطلبات. </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39528"/>
            <a:ext cx="1801091" cy="1079086"/>
          </a:xfrm>
          <a:prstGeom prst="rect">
            <a:avLst/>
          </a:prstGeom>
        </p:spPr>
      </p:pic>
    </p:spTree>
    <p:extLst>
      <p:ext uri="{BB962C8B-B14F-4D97-AF65-F5344CB8AC3E}">
        <p14:creationId xmlns:p14="http://schemas.microsoft.com/office/powerpoint/2010/main" val="3111562238"/>
      </p:ext>
    </p:extLst>
  </p:cSld>
  <p:clrMapOvr>
    <a:masterClrMapping/>
  </p:clrMapOvr>
  <mc:AlternateContent xmlns:mc="http://schemas.openxmlformats.org/markup-compatibility/2006" xmlns:p14="http://schemas.microsoft.com/office/powerpoint/2010/main">
    <mc:Choice Requires="p14">
      <p:transition spd="slow" p14:dur="2000" advTm="56390"/>
    </mc:Choice>
    <mc:Fallback xmlns="">
      <p:transition spd="slow" advTm="5639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a:xfrm>
            <a:off x="838200" y="1825624"/>
            <a:ext cx="10515600" cy="5032375"/>
          </a:xfrm>
        </p:spPr>
        <p:txBody>
          <a:bodyPr>
            <a:normAutofit/>
          </a:bodyPr>
          <a:lstStyle/>
          <a:p>
            <a:pPr marL="0" indent="0" algn="ctr">
              <a:lnSpc>
                <a:spcPct val="150000"/>
              </a:lnSpc>
              <a:buNone/>
            </a:pPr>
            <a:r>
              <a:rPr lang="ar-JO" sz="1600" b="1" dirty="0">
                <a:solidFill>
                  <a:schemeClr val="accent2">
                    <a:lumMod val="50000"/>
                  </a:schemeClr>
                </a:solidFill>
                <a:latin typeface="Alexandria Black" pitchFamily="2" charset="-78"/>
                <a:cs typeface="Alexandria Black" pitchFamily="2" charset="-78"/>
              </a:rPr>
              <a:t>رابعا</a:t>
            </a:r>
            <a:r>
              <a:rPr lang="ar-JO" sz="1600" b="1" dirty="0">
                <a:solidFill>
                  <a:schemeClr val="accent2">
                    <a:lumMod val="50000"/>
                  </a:schemeClr>
                </a:solidFill>
                <a:latin typeface="Alexandria Black" pitchFamily="2" charset="-78"/>
                <a:cs typeface="Alexandria Black" pitchFamily="2" charset="-78"/>
              </a:rPr>
              <a:t>" : . ممارسة </a:t>
            </a:r>
            <a:r>
              <a:rPr lang="ar-JO" sz="1600" b="1" dirty="0">
                <a:solidFill>
                  <a:schemeClr val="accent2">
                    <a:lumMod val="50000"/>
                  </a:schemeClr>
                </a:solidFill>
                <a:latin typeface="Alexandria Black" pitchFamily="2" charset="-78"/>
                <a:cs typeface="Alexandria Black" pitchFamily="2" charset="-78"/>
              </a:rPr>
              <a:t>العمل</a:t>
            </a:r>
          </a:p>
          <a:p>
            <a:pPr marL="0" indent="0" algn="r">
              <a:lnSpc>
                <a:spcPct val="150000"/>
              </a:lnSpc>
              <a:buNone/>
            </a:pPr>
            <a:r>
              <a:rPr lang="ar-JO" sz="1400" dirty="0" smtClean="0">
                <a:latin typeface="Alexandria" pitchFamily="2" charset="-78"/>
                <a:cs typeface="Alexandria" pitchFamily="2" charset="-78"/>
              </a:rPr>
              <a:t>‌أ-يجب </a:t>
            </a:r>
            <a:r>
              <a:rPr lang="ar-JO" sz="1400" dirty="0">
                <a:latin typeface="Alexandria" pitchFamily="2" charset="-78"/>
                <a:cs typeface="Alexandria" pitchFamily="2" charset="-78"/>
              </a:rPr>
              <a:t>على شركة التقنية المالية إشعار الهيئة والحصول على موافقتها قبل البدء بممارسة </a:t>
            </a:r>
            <a:r>
              <a:rPr lang="ar-JO" sz="1400" dirty="0" smtClean="0">
                <a:latin typeface="Alexandria" pitchFamily="2" charset="-78"/>
                <a:cs typeface="Alexandria" pitchFamily="2" charset="-78"/>
              </a:rPr>
              <a:t>العمل</a:t>
            </a:r>
          </a:p>
          <a:p>
            <a:pPr marL="0" indent="0" algn="r">
              <a:lnSpc>
                <a:spcPct val="150000"/>
              </a:lnSpc>
              <a:buNone/>
            </a:pPr>
            <a:r>
              <a:rPr lang="ar-JO" sz="1400" dirty="0" smtClean="0">
                <a:latin typeface="Alexandria" pitchFamily="2" charset="-78"/>
                <a:cs typeface="Alexandria" pitchFamily="2" charset="-78"/>
              </a:rPr>
              <a:t>‌ب-إيقاف </a:t>
            </a:r>
            <a:r>
              <a:rPr lang="ar-JO" sz="1400" dirty="0">
                <a:latin typeface="Alexandria" pitchFamily="2" charset="-78"/>
                <a:cs typeface="Alexandria" pitchFamily="2" charset="-78"/>
              </a:rPr>
              <a:t>ممارسة </a:t>
            </a:r>
            <a:r>
              <a:rPr lang="ar-JO" sz="1400" dirty="0" smtClean="0">
                <a:latin typeface="Alexandria" pitchFamily="2" charset="-78"/>
                <a:cs typeface="Alexandria" pitchFamily="2" charset="-78"/>
              </a:rPr>
              <a:t>العمل</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يجوز </a:t>
            </a:r>
            <a:r>
              <a:rPr lang="ar-JO" sz="1400" dirty="0">
                <a:latin typeface="Alexandria" pitchFamily="2" charset="-78"/>
                <a:cs typeface="Alexandria" pitchFamily="2" charset="-78"/>
              </a:rPr>
              <a:t>للهيئة إيقاف نشاط شركة التقنية المالية بالكامل، لتصحيح الأخطاء الجوهرية على أن لا يتجاوز إجمالي فترات الإيقاف ثلاثة أشهر بحد أقصى وتحتسب من المدة الكلية للتجربة. </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للهيئة </a:t>
            </a:r>
            <a:r>
              <a:rPr lang="ar-JO" sz="1400" dirty="0">
                <a:latin typeface="Alexandria" pitchFamily="2" charset="-78"/>
                <a:cs typeface="Alexandria" pitchFamily="2" charset="-78"/>
              </a:rPr>
              <a:t>إيقاف أحد أعمال منتج التقنية المالية إذا رأت وجوب خضوعه لتقييمها. </a:t>
            </a: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بعد </a:t>
            </a:r>
            <a:r>
              <a:rPr lang="ar-JO" sz="1400" dirty="0">
                <a:latin typeface="Alexandria" pitchFamily="2" charset="-78"/>
                <a:cs typeface="Alexandria" pitchFamily="2" charset="-78"/>
              </a:rPr>
              <a:t>بدء شركة التقنية المالية لممارسة العمل، فلا يجوز لها التوقف عن ممارسة العمل خلال فترة التصريح دون إشعار الهيئة مسبقاً وكتابيا بالتاريخ الذي تنوي أن تتوقف فيه بشكل مؤقت، وتقديم المبررات عن أسباب التوقف وخطة العودة لممارسة العمل وإجراءات إشعار العملاء، وفي حال تجاوزت فترة التوقف أكثر من ثلاثة أشهر ،فستقوم الهيئة بإلغاء التصريح وتوجيه شركة التقنية المالية بالتقدم للحصول على التصريح في فترات لاحقة. </a:t>
            </a:r>
          </a:p>
          <a:p>
            <a:pPr marL="0" indent="0" algn="r">
              <a:lnSpc>
                <a:spcPct val="150000"/>
              </a:lnSpc>
              <a:buNone/>
            </a:pPr>
            <a:r>
              <a:rPr lang="ar-JO" sz="1400" dirty="0" smtClean="0">
                <a:latin typeface="Alexandria" pitchFamily="2" charset="-78"/>
                <a:cs typeface="Alexandria" pitchFamily="2" charset="-78"/>
              </a:rPr>
              <a:t>‌ج-يسري </a:t>
            </a:r>
            <a:r>
              <a:rPr lang="ar-JO" sz="1400" dirty="0">
                <a:latin typeface="Alexandria" pitchFamily="2" charset="-78"/>
                <a:cs typeface="Alexandria" pitchFamily="2" charset="-78"/>
              </a:rPr>
              <a:t>هذا القسم على جميع أعمال التقنية المالية التي تمارسها شركة التقنية المالية، داخل المملكة أو خارجها، مع عميل في المملكة أو لحسابه.</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884598" cy="1249382"/>
          </a:xfrm>
          <a:prstGeom prst="rect">
            <a:avLst/>
          </a:prstGeom>
        </p:spPr>
      </p:pic>
    </p:spTree>
    <p:extLst>
      <p:ext uri="{BB962C8B-B14F-4D97-AF65-F5344CB8AC3E}">
        <p14:creationId xmlns:p14="http://schemas.microsoft.com/office/powerpoint/2010/main" val="4005890572"/>
      </p:ext>
    </p:extLst>
  </p:cSld>
  <p:clrMapOvr>
    <a:masterClrMapping/>
  </p:clrMapOvr>
  <mc:AlternateContent xmlns:mc="http://schemas.openxmlformats.org/markup-compatibility/2006" xmlns:p14="http://schemas.microsoft.com/office/powerpoint/2010/main">
    <mc:Choice Requires="p14">
      <p:transition spd="slow" p14:dur="2000" advTm="106061"/>
    </mc:Choice>
    <mc:Fallback xmlns="">
      <p:transition spd="slow" advTm="10606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939636" cy="1288473"/>
          </a:xfrm>
          <a:prstGeom prst="rect">
            <a:avLst/>
          </a:prstGeom>
        </p:spPr>
      </p:pic>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5"/>
            <a:ext cx="10515600" cy="4796848"/>
          </a:xfrm>
        </p:spPr>
        <p:txBody>
          <a:bodyPr>
            <a:normAutofit/>
          </a:bodyPr>
          <a:lstStyle/>
          <a:p>
            <a:pPr marL="0" indent="0" algn="r">
              <a:lnSpc>
                <a:spcPct val="150000"/>
              </a:lnSpc>
              <a:buNone/>
            </a:pPr>
            <a:r>
              <a:rPr lang="ar-JO" sz="1400" dirty="0" smtClean="0">
                <a:latin typeface="Alexandria Medium" pitchFamily="2" charset="-78"/>
                <a:cs typeface="Alexandria Medium" pitchFamily="2" charset="-78"/>
              </a:rPr>
              <a:t>‌د-يجب </a:t>
            </a:r>
            <a:r>
              <a:rPr lang="ar-JO" sz="1400" dirty="0">
                <a:latin typeface="Alexandria Medium" pitchFamily="2" charset="-78"/>
                <a:cs typeface="Alexandria Medium" pitchFamily="2" charset="-78"/>
              </a:rPr>
              <a:t>على شركة التقنية المالية أن تبرز بوضوح حصولها على تصريح لتجربة التقنية المالية من الهيئة في جميع مراسلاتها وإعلاناتها وإشعاراتها الصادرة للجمهور التي يستخدمها موظفوها ووكلاؤها. </a:t>
            </a:r>
          </a:p>
          <a:p>
            <a:pPr marL="0" indent="0" algn="r">
              <a:lnSpc>
                <a:spcPct val="150000"/>
              </a:lnSpc>
              <a:buNone/>
            </a:pPr>
            <a:r>
              <a:rPr lang="ar-JO" sz="1400" dirty="0" smtClean="0">
                <a:latin typeface="Alexandria Medium" pitchFamily="2" charset="-78"/>
                <a:cs typeface="Alexandria Medium" pitchFamily="2" charset="-78"/>
              </a:rPr>
              <a:t>‌ه-الحوافز </a:t>
            </a:r>
            <a:r>
              <a:rPr lang="ar-JO" sz="1400" dirty="0">
                <a:latin typeface="Alexandria Medium" pitchFamily="2" charset="-78"/>
                <a:cs typeface="Alexandria Medium" pitchFamily="2" charset="-78"/>
              </a:rPr>
              <a:t>والمشاركة في الخسائر: </a:t>
            </a:r>
          </a:p>
          <a:p>
            <a:pPr marL="0" indent="0" algn="r">
              <a:lnSpc>
                <a:spcPct val="150000"/>
              </a:lnSpc>
              <a:buNone/>
            </a:pPr>
            <a:r>
              <a:rPr lang="ar-JO" sz="1400" dirty="0">
                <a:latin typeface="Alexandria Medium" pitchFamily="2" charset="-78"/>
                <a:cs typeface="Alexandria Medium" pitchFamily="2" charset="-78"/>
              </a:rPr>
              <a:t>1</a:t>
            </a:r>
            <a:r>
              <a:rPr lang="ar-JO" sz="1400" dirty="0" smtClean="0">
                <a:latin typeface="Alexandria Medium" pitchFamily="2" charset="-78"/>
                <a:cs typeface="Alexandria Medium" pitchFamily="2" charset="-78"/>
              </a:rPr>
              <a:t>. يحظر </a:t>
            </a:r>
            <a:r>
              <a:rPr lang="ar-JO" sz="1400" dirty="0">
                <a:latin typeface="Alexandria Medium" pitchFamily="2" charset="-78"/>
                <a:cs typeface="Alexandria Medium" pitchFamily="2" charset="-78"/>
              </a:rPr>
              <a:t>على شركة التقنية المالية في ممارستها لأعمالها القيام بالآتي: </a:t>
            </a:r>
          </a:p>
          <a:p>
            <a:pPr marL="0" indent="0" algn="r">
              <a:lnSpc>
                <a:spcPct val="150000"/>
              </a:lnSpc>
              <a:buNone/>
            </a:pPr>
            <a:r>
              <a:rPr lang="ar-JO" sz="1400" dirty="0" smtClean="0">
                <a:latin typeface="Alexandria Medium" pitchFamily="2" charset="-78"/>
                <a:cs typeface="Alexandria Medium" pitchFamily="2" charset="-78"/>
              </a:rPr>
              <a:t>أ‌-تشجيع </a:t>
            </a:r>
            <a:r>
              <a:rPr lang="ar-JO" sz="1400" dirty="0">
                <a:latin typeface="Alexandria Medium" pitchFamily="2" charset="-78"/>
                <a:cs typeface="Alexandria Medium" pitchFamily="2" charset="-78"/>
              </a:rPr>
              <a:t>أي عميل على إبرام أي صفقة بعرض أو إعطاء هدايا أو حوافز. </a:t>
            </a:r>
          </a:p>
          <a:p>
            <a:pPr marL="0" indent="0" algn="r">
              <a:lnSpc>
                <a:spcPct val="150000"/>
              </a:lnSpc>
              <a:buNone/>
            </a:pPr>
            <a:r>
              <a:rPr lang="ar-JO" sz="1400" dirty="0" smtClean="0">
                <a:latin typeface="Alexandria Medium" pitchFamily="2" charset="-78"/>
                <a:cs typeface="Alexandria Medium" pitchFamily="2" charset="-78"/>
              </a:rPr>
              <a:t>ب‌-قبول </a:t>
            </a:r>
            <a:r>
              <a:rPr lang="ar-JO" sz="1400" dirty="0">
                <a:latin typeface="Alexandria Medium" pitchFamily="2" charset="-78"/>
                <a:cs typeface="Alexandria Medium" pitchFamily="2" charset="-78"/>
              </a:rPr>
              <a:t>هدايا أو حوافز إذا كان ذلك يؤدي إلى تعارض بشكل جوهري مع أي واجب تكون ملزمة به تجاه العميل. </a:t>
            </a:r>
          </a:p>
          <a:p>
            <a:pPr marL="0" indent="0" algn="r">
              <a:lnSpc>
                <a:spcPct val="150000"/>
              </a:lnSpc>
              <a:buNone/>
            </a:pPr>
            <a:r>
              <a:rPr lang="ar-JO" sz="1400" dirty="0">
                <a:latin typeface="Alexandria Medium" pitchFamily="2" charset="-78"/>
                <a:cs typeface="Alexandria Medium" pitchFamily="2" charset="-78"/>
              </a:rPr>
              <a:t>2</a:t>
            </a:r>
            <a:r>
              <a:rPr lang="ar-JO" sz="1400" dirty="0" smtClean="0">
                <a:latin typeface="Alexandria Medium" pitchFamily="2" charset="-78"/>
                <a:cs typeface="Alexandria Medium" pitchFamily="2" charset="-78"/>
              </a:rPr>
              <a:t>. تعد </a:t>
            </a:r>
            <a:r>
              <a:rPr lang="ar-JO" sz="1400" dirty="0">
                <a:latin typeface="Alexandria Medium" pitchFamily="2" charset="-78"/>
                <a:cs typeface="Alexandria Medium" pitchFamily="2" charset="-78"/>
              </a:rPr>
              <a:t>الهيئة أي هدية أو حافز يعطيه أو يتلقاه تابع لشركة التقنية المالية أو طرف ثالث بتوجيه من شركة التقنية المالية أنه حافز أعطته أو تلقته شركة التقنية المالية</a:t>
            </a:r>
          </a:p>
          <a:p>
            <a:pPr marL="0" indent="0" algn="r">
              <a:lnSpc>
                <a:spcPct val="150000"/>
              </a:lnSpc>
              <a:buNone/>
            </a:pPr>
            <a:r>
              <a:rPr lang="ar-JO" sz="1400" dirty="0">
                <a:latin typeface="Alexandria Medium" pitchFamily="2" charset="-78"/>
                <a:cs typeface="Alexandria Medium" pitchFamily="2" charset="-78"/>
              </a:rPr>
              <a:t>3</a:t>
            </a:r>
            <a:r>
              <a:rPr lang="ar-JO" sz="1400" dirty="0" smtClean="0">
                <a:latin typeface="Alexandria Medium" pitchFamily="2" charset="-78"/>
                <a:cs typeface="Alexandria Medium" pitchFamily="2" charset="-78"/>
              </a:rPr>
              <a:t>. لا </a:t>
            </a:r>
            <a:r>
              <a:rPr lang="ar-JO" sz="1400" dirty="0">
                <a:latin typeface="Alexandria Medium" pitchFamily="2" charset="-78"/>
                <a:cs typeface="Alexandria Medium" pitchFamily="2" charset="-78"/>
              </a:rPr>
              <a:t>يجوز لشركة التقنية المالية المشاركة أو عرض المشاركة في أي خسائر تعرض لها عميل. </a:t>
            </a:r>
          </a:p>
          <a:p>
            <a:pPr marL="0" indent="0" algn="r">
              <a:lnSpc>
                <a:spcPct val="150000"/>
              </a:lnSpc>
              <a:buNone/>
            </a:pPr>
            <a:r>
              <a:rPr lang="ar-JO" sz="1400" dirty="0" smtClean="0">
                <a:latin typeface="Alexandria Medium" pitchFamily="2" charset="-78"/>
                <a:cs typeface="Alexandria Medium" pitchFamily="2" charset="-78"/>
              </a:rPr>
              <a:t>‌و-يحظر </a:t>
            </a:r>
            <a:r>
              <a:rPr lang="ar-JO" sz="1400" dirty="0">
                <a:latin typeface="Alexandria Medium" pitchFamily="2" charset="-78"/>
                <a:cs typeface="Alexandria Medium" pitchFamily="2" charset="-78"/>
              </a:rPr>
              <a:t>تخارج ملاك شركات التقنية المالية كلياً أو جزئياً طيلة مدة سريان التصريح بتجربة التقنية المالية ،على أن يكون دخول شركاء جدد عن طريق زيادة رأس مال شركة التقنية المالية بعد الحصول على موافقة الهيئة</a:t>
            </a:r>
          </a:p>
          <a:p>
            <a:pPr marL="0" indent="0" algn="r">
              <a:lnSpc>
                <a:spcPct val="150000"/>
              </a:lnSpc>
              <a:buNone/>
            </a:pPr>
            <a:endParaRPr lang="ar-JO" sz="1400" dirty="0" smtClean="0">
              <a:latin typeface="Alexandria Medium" pitchFamily="2" charset="-78"/>
              <a:cs typeface="Alexandria Medium" pitchFamily="2" charset="-78"/>
            </a:endParaRPr>
          </a:p>
        </p:txBody>
      </p:sp>
    </p:spTree>
    <p:extLst>
      <p:ext uri="{BB962C8B-B14F-4D97-AF65-F5344CB8AC3E}">
        <p14:creationId xmlns:p14="http://schemas.microsoft.com/office/powerpoint/2010/main" val="251048464"/>
      </p:ext>
    </p:extLst>
  </p:cSld>
  <p:clrMapOvr>
    <a:masterClrMapping/>
  </p:clrMapOvr>
  <mc:AlternateContent xmlns:mc="http://schemas.openxmlformats.org/markup-compatibility/2006" xmlns:p14="http://schemas.microsoft.com/office/powerpoint/2010/main">
    <mc:Choice Requires="p14">
      <p:transition spd="slow" p14:dur="2000" advTm="86440"/>
    </mc:Choice>
    <mc:Fallback xmlns="">
      <p:transition spd="slow" advTm="8644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smtClean="0">
                <a:latin typeface="Alexandria" pitchFamily="2" charset="-78"/>
                <a:cs typeface="Alexandria" pitchFamily="2" charset="-78"/>
              </a:rPr>
              <a:t>‌ز-مسؤولية </a:t>
            </a:r>
            <a:r>
              <a:rPr lang="ar-JO" sz="1400" dirty="0">
                <a:latin typeface="Alexandria" pitchFamily="2" charset="-78"/>
                <a:cs typeface="Alexandria" pitchFamily="2" charset="-78"/>
              </a:rPr>
              <a:t>شركة التقنية المالية:  </a:t>
            </a:r>
          </a:p>
          <a:p>
            <a:pPr marL="0" indent="0" algn="r">
              <a:lnSpc>
                <a:spcPct val="150000"/>
              </a:lnSpc>
              <a:buNone/>
            </a:pPr>
            <a:r>
              <a:rPr lang="ar-JO" sz="1400" dirty="0">
                <a:latin typeface="Alexandria" pitchFamily="2" charset="-78"/>
                <a:cs typeface="Alexandria" pitchFamily="2" charset="-78"/>
              </a:rPr>
              <a:t>لا يجوز لشركة التقنية المالية أن تعفي نفسها من المسؤولية أو تحد منها سواء بموجب شروط تقديم الخدمات أم غير ذلك - إذا كان الإعفاء أو تحديد المسؤولية يتعارض مع التزامات شركة التقنية المالية بموجب نظام السوق المالية أو تعليمات تصريح تجربة التقنية المالية أو المتطلبات التنظيمية الإضافية التي تفرضها الهيئة. </a:t>
            </a:r>
          </a:p>
          <a:p>
            <a:pPr marL="0" indent="0" algn="ctr">
              <a:lnSpc>
                <a:spcPct val="150000"/>
              </a:lnSpc>
              <a:buNone/>
            </a:pPr>
            <a:r>
              <a:rPr lang="ar-JO" sz="1600" b="1" dirty="0">
                <a:solidFill>
                  <a:schemeClr val="accent2">
                    <a:lumMod val="50000"/>
                  </a:schemeClr>
                </a:solidFill>
                <a:latin typeface="Alexandria Black" pitchFamily="2" charset="-78"/>
                <a:cs typeface="Alexandria Black" pitchFamily="2" charset="-78"/>
              </a:rPr>
              <a:t>خامسا" : متطلبات </a:t>
            </a:r>
            <a:r>
              <a:rPr lang="ar-JO" sz="1600" b="1" dirty="0">
                <a:solidFill>
                  <a:schemeClr val="accent2">
                    <a:lumMod val="50000"/>
                  </a:schemeClr>
                </a:solidFill>
                <a:latin typeface="Alexandria Black" pitchFamily="2" charset="-78"/>
                <a:cs typeface="Alexandria Black" pitchFamily="2" charset="-78"/>
              </a:rPr>
              <a:t>الإشراف</a:t>
            </a:r>
          </a:p>
          <a:p>
            <a:pPr marL="0" indent="0" algn="r">
              <a:lnSpc>
                <a:spcPct val="150000"/>
              </a:lnSpc>
              <a:buNone/>
            </a:pPr>
            <a:r>
              <a:rPr lang="ar-JO" sz="1400" dirty="0">
                <a:latin typeface="Alexandria" pitchFamily="2" charset="-78"/>
                <a:cs typeface="Alexandria" pitchFamily="2" charset="-78"/>
              </a:rPr>
              <a:t>تلتزم شركة التقنية المالية برفع التقارير الدورية للهيئة حول المعلومات الدورية والإحصائية ومؤشرات قياس الأداء والبيانات التي تحددها الهيئة، والبيانات المحددة ضمن المتطلبات التنظيمية الإضافية التي يتم إصدارها وقت التصريح على أن تشتمل على كافة شكاوى العملاء وآلية التعامل معها ومعالجتها، وذلك وفقاً لما تحدده الهيئة</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11306" y="0"/>
            <a:ext cx="1938696" cy="1286367"/>
          </a:xfrm>
          <a:prstGeom prst="rect">
            <a:avLst/>
          </a:prstGeom>
        </p:spPr>
      </p:pic>
    </p:spTree>
    <p:extLst>
      <p:ext uri="{BB962C8B-B14F-4D97-AF65-F5344CB8AC3E}">
        <p14:creationId xmlns:p14="http://schemas.microsoft.com/office/powerpoint/2010/main" val="4145488973"/>
      </p:ext>
    </p:extLst>
  </p:cSld>
  <p:clrMapOvr>
    <a:masterClrMapping/>
  </p:clrMapOvr>
  <mc:AlternateContent xmlns:mc="http://schemas.openxmlformats.org/markup-compatibility/2006" xmlns:p14="http://schemas.microsoft.com/office/powerpoint/2010/main">
    <mc:Choice Requires="p14">
      <p:transition spd="slow" p14:dur="2000" advTm="71550"/>
    </mc:Choice>
    <mc:Fallback xmlns="">
      <p:transition spd="slow" advTm="7155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dirty="0"/>
          </a:p>
        </p:txBody>
      </p:sp>
      <p:sp>
        <p:nvSpPr>
          <p:cNvPr id="3" name="Content Placeholder 2"/>
          <p:cNvSpPr>
            <a:spLocks noGrp="1"/>
          </p:cNvSpPr>
          <p:nvPr>
            <p:ph idx="1"/>
          </p:nvPr>
        </p:nvSpPr>
        <p:spPr/>
        <p:txBody>
          <a:bodyPr/>
          <a:lstStyle/>
          <a:p>
            <a:pPr marL="0" indent="0" algn="ctr">
              <a:lnSpc>
                <a:spcPct val="150000"/>
              </a:lnSpc>
              <a:buNone/>
            </a:pPr>
            <a:r>
              <a:rPr lang="ar-JO" sz="1600" b="1" dirty="0">
                <a:solidFill>
                  <a:schemeClr val="accent2">
                    <a:lumMod val="50000"/>
                  </a:schemeClr>
                </a:solidFill>
                <a:latin typeface="Alexandria Black" pitchFamily="2" charset="-78"/>
                <a:cs typeface="Alexandria Black" pitchFamily="2" charset="-78"/>
              </a:rPr>
              <a:t>سادسا" : فترة صلاحية </a:t>
            </a:r>
            <a:r>
              <a:rPr lang="ar-JO" sz="1600" b="1" dirty="0">
                <a:solidFill>
                  <a:schemeClr val="accent2">
                    <a:lumMod val="50000"/>
                  </a:schemeClr>
                </a:solidFill>
                <a:latin typeface="Alexandria Black" pitchFamily="2" charset="-78"/>
                <a:cs typeface="Alexandria Black" pitchFamily="2" charset="-78"/>
              </a:rPr>
              <a:t>التصريح</a:t>
            </a:r>
          </a:p>
          <a:p>
            <a:pPr marL="0" indent="0" algn="r">
              <a:lnSpc>
                <a:spcPct val="150000"/>
              </a:lnSpc>
              <a:buNone/>
            </a:pPr>
            <a:r>
              <a:rPr lang="ar-JO" sz="1400" dirty="0" smtClean="0">
                <a:latin typeface="Alexandria" pitchFamily="2" charset="-78"/>
                <a:cs typeface="Alexandria" pitchFamily="2" charset="-78"/>
              </a:rPr>
              <a:t>‌أ-يجب </a:t>
            </a:r>
            <a:r>
              <a:rPr lang="ar-JO" sz="1400" dirty="0">
                <a:latin typeface="Alexandria" pitchFamily="2" charset="-78"/>
                <a:cs typeface="Alexandria" pitchFamily="2" charset="-78"/>
              </a:rPr>
              <a:t>أن لا تتجاوز فترة صلاحية التصريح )فترة التجربة( عامين من تاريخ بدء ممارسة العمل. </a:t>
            </a:r>
          </a:p>
          <a:p>
            <a:pPr marL="0" indent="0" algn="r">
              <a:lnSpc>
                <a:spcPct val="150000"/>
              </a:lnSpc>
              <a:buNone/>
            </a:pPr>
            <a:r>
              <a:rPr lang="ar-JO" sz="1400" dirty="0" smtClean="0">
                <a:latin typeface="Alexandria" pitchFamily="2" charset="-78"/>
                <a:cs typeface="Alexandria" pitchFamily="2" charset="-78"/>
              </a:rPr>
              <a:t>‌ب-لتمديد </a:t>
            </a:r>
            <a:r>
              <a:rPr lang="ar-JO" sz="1400" dirty="0">
                <a:latin typeface="Alexandria" pitchFamily="2" charset="-78"/>
                <a:cs typeface="Alexandria" pitchFamily="2" charset="-78"/>
              </a:rPr>
              <a:t>فترة التجربة، يجب تقديم طلب خطي من قبل شركة التقنية المالية إلى الهيئة في موعد لا يقل عن ثلاثة أشهر قبل انتهاء فترة التجربة أو في أي وقت توافق عليه الهيئة، ويجب أن يوضح الطلب الوقت الإضافي المطلوب وأسباب طلب التمديد</a:t>
            </a:r>
          </a:p>
          <a:p>
            <a:pPr marL="0" indent="0" algn="r">
              <a:lnSpc>
                <a:spcPct val="150000"/>
              </a:lnSpc>
              <a:buNone/>
            </a:pPr>
            <a:r>
              <a:rPr lang="ar-JO" sz="1400" dirty="0" smtClean="0">
                <a:latin typeface="Alexandria" pitchFamily="2" charset="-78"/>
                <a:cs typeface="Alexandria" pitchFamily="2" charset="-78"/>
              </a:rPr>
              <a:t>‌ج-لا </a:t>
            </a:r>
            <a:r>
              <a:rPr lang="ar-JO" sz="1400" dirty="0">
                <a:latin typeface="Alexandria" pitchFamily="2" charset="-78"/>
                <a:cs typeface="Alexandria" pitchFamily="2" charset="-78"/>
              </a:rPr>
              <a:t>يجوز تمديد فترة التجربة إلا في ظروف استثنائية وتحتفظ الهيئة بحقها في رفض أي طلب للتمديد. </a:t>
            </a:r>
          </a:p>
          <a:p>
            <a:pPr marL="0" indent="0" algn="r">
              <a:lnSpc>
                <a:spcPct val="150000"/>
              </a:lnSpc>
              <a:buNone/>
            </a:pPr>
            <a:r>
              <a:rPr lang="ar-JO" sz="1400" dirty="0" smtClean="0">
                <a:latin typeface="Alexandria" pitchFamily="2" charset="-78"/>
                <a:cs typeface="Alexandria" pitchFamily="2" charset="-78"/>
              </a:rPr>
              <a:t>‌د-عند </a:t>
            </a:r>
            <a:r>
              <a:rPr lang="ar-JO" sz="1400" dirty="0">
                <a:latin typeface="Alexandria" pitchFamily="2" charset="-78"/>
                <a:cs typeface="Alexandria" pitchFamily="2" charset="-78"/>
              </a:rPr>
              <a:t>انتهاء فترة التصريح، يمكن لشركة التقنية المالية اختيار إما: </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تنفيذ </a:t>
            </a:r>
            <a:r>
              <a:rPr lang="ar-JO" sz="1400" dirty="0">
                <a:latin typeface="Alexandria" pitchFamily="2" charset="-78"/>
                <a:cs typeface="Alexandria" pitchFamily="2" charset="-78"/>
              </a:rPr>
              <a:t>استراتيجية التخارج؛ أو </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تقديم </a:t>
            </a:r>
            <a:r>
              <a:rPr lang="ar-JO" sz="1400" dirty="0">
                <a:latin typeface="Alexandria" pitchFamily="2" charset="-78"/>
                <a:cs typeface="Alexandria" pitchFamily="2" charset="-78"/>
              </a:rPr>
              <a:t>منتج التقنية المالية على نطاق أوسع، إذا أثبتت شركة التقنية المالية للهيئة قدرتها على ذلك بشرط أن تكون شركة التقنية المالية قادرة ومستعدة للامتثال الكامل لنظام السوق المالية ولوائحه التنفيذية. </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938696" cy="1286367"/>
          </a:xfrm>
          <a:prstGeom prst="rect">
            <a:avLst/>
          </a:prstGeom>
        </p:spPr>
      </p:pic>
    </p:spTree>
    <p:extLst>
      <p:ext uri="{BB962C8B-B14F-4D97-AF65-F5344CB8AC3E}">
        <p14:creationId xmlns:p14="http://schemas.microsoft.com/office/powerpoint/2010/main" val="1670060357"/>
      </p:ext>
    </p:extLst>
  </p:cSld>
  <p:clrMapOvr>
    <a:masterClrMapping/>
  </p:clrMapOvr>
  <mc:AlternateContent xmlns:mc="http://schemas.openxmlformats.org/markup-compatibility/2006" xmlns:p14="http://schemas.microsoft.com/office/powerpoint/2010/main">
    <mc:Choice Requires="p14">
      <p:transition spd="slow" p14:dur="2000" advTm="82908"/>
    </mc:Choice>
    <mc:Fallback xmlns="">
      <p:transition spd="slow" advTm="8290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p:txBody>
          <a:bodyPr>
            <a:normAutofit/>
          </a:bodyPr>
          <a:lstStyle/>
          <a:p>
            <a:pPr marL="0" indent="0" algn="r">
              <a:lnSpc>
                <a:spcPct val="300000"/>
              </a:lnSpc>
              <a:buNone/>
            </a:pPr>
            <a:r>
              <a:rPr lang="ar-JO" sz="1400" dirty="0" smtClean="0">
                <a:latin typeface="Alexandria" pitchFamily="2" charset="-78"/>
                <a:cs typeface="Alexandria" pitchFamily="2" charset="-78"/>
              </a:rPr>
              <a:t>‌ه-يحق </a:t>
            </a:r>
            <a:r>
              <a:rPr lang="ar-JO" sz="1400" dirty="0">
                <a:latin typeface="Alexandria" pitchFamily="2" charset="-78"/>
                <a:cs typeface="Alexandria" pitchFamily="2" charset="-78"/>
              </a:rPr>
              <a:t>للهيئة حظر تقديم منتج التقنية المالية في السوق بعد انتهاء فترة التجربة للأسباب التالية: </a:t>
            </a:r>
          </a:p>
          <a:p>
            <a:pPr marL="0" indent="0" algn="r">
              <a:lnSpc>
                <a:spcPct val="30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عدم </a:t>
            </a:r>
            <a:r>
              <a:rPr lang="ar-JO" sz="1400" dirty="0">
                <a:latin typeface="Alexandria" pitchFamily="2" charset="-78"/>
                <a:cs typeface="Alexandria" pitchFamily="2" charset="-78"/>
              </a:rPr>
              <a:t>نجاح التجربة استناداً إلى معايير التجربة المتفق عليها؛ أو </a:t>
            </a:r>
          </a:p>
          <a:p>
            <a:pPr marL="0" indent="0" algn="r">
              <a:lnSpc>
                <a:spcPct val="30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أن </a:t>
            </a:r>
            <a:r>
              <a:rPr lang="ar-JO" sz="1400" dirty="0">
                <a:latin typeface="Alexandria" pitchFamily="2" charset="-78"/>
                <a:cs typeface="Alexandria" pitchFamily="2" charset="-78"/>
              </a:rPr>
              <a:t>منتج التقنية المالية له عواقب سلبية غير مقصودة على السوق. </a:t>
            </a:r>
          </a:p>
          <a:p>
            <a:pPr marL="0" indent="0" algn="r">
              <a:lnSpc>
                <a:spcPct val="300000"/>
              </a:lnSpc>
              <a:buNone/>
            </a:pPr>
            <a:r>
              <a:rPr lang="ar-JO" sz="1400" dirty="0">
                <a:latin typeface="Alexandria" pitchFamily="2" charset="-78"/>
                <a:cs typeface="Alexandria" pitchFamily="2" charset="-78"/>
              </a:rPr>
              <a:t>وفي هذه الحالة يجب على شركة التقنية المالية تنفيذ استراتيجية التخارج. </a:t>
            </a:r>
            <a:endParaRPr lang="ar-JO" sz="1400" dirty="0" smtClean="0">
              <a:latin typeface="Alexandria" pitchFamily="2" charset="-78"/>
              <a:cs typeface="Alexandria" pitchFamily="2" charset="-78"/>
            </a:endParaRPr>
          </a:p>
          <a:p>
            <a:pPr marL="0" indent="0" algn="r">
              <a:lnSpc>
                <a:spcPct val="30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773382" cy="1286367"/>
          </a:xfrm>
          <a:prstGeom prst="rect">
            <a:avLst/>
          </a:prstGeom>
        </p:spPr>
      </p:pic>
    </p:spTree>
    <p:extLst>
      <p:ext uri="{BB962C8B-B14F-4D97-AF65-F5344CB8AC3E}">
        <p14:creationId xmlns:p14="http://schemas.microsoft.com/office/powerpoint/2010/main" val="1779340004"/>
      </p:ext>
    </p:extLst>
  </p:cSld>
  <p:clrMapOvr>
    <a:masterClrMapping/>
  </p:clrMapOvr>
  <mc:AlternateContent xmlns:mc="http://schemas.openxmlformats.org/markup-compatibility/2006" xmlns:p14="http://schemas.microsoft.com/office/powerpoint/2010/main">
    <mc:Choice Requires="p14">
      <p:transition spd="slow" p14:dur="2000" advTm="29435"/>
    </mc:Choice>
    <mc:Fallback xmlns="">
      <p:transition spd="slow" advTm="2943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dirty="0"/>
          </a:p>
        </p:txBody>
      </p:sp>
      <p:sp>
        <p:nvSpPr>
          <p:cNvPr id="3" name="Content Placeholder 2"/>
          <p:cNvSpPr>
            <a:spLocks noGrp="1"/>
          </p:cNvSpPr>
          <p:nvPr>
            <p:ph idx="1"/>
          </p:nvPr>
        </p:nvSpPr>
        <p:spPr>
          <a:xfrm>
            <a:off x="838200" y="1825624"/>
            <a:ext cx="10515600" cy="5032375"/>
          </a:xfrm>
        </p:spPr>
        <p:txBody>
          <a:bodyPr>
            <a:noAutofit/>
          </a:bodyPr>
          <a:lstStyle/>
          <a:p>
            <a:pPr marL="0" indent="0" algn="ctr">
              <a:lnSpc>
                <a:spcPct val="150000"/>
              </a:lnSpc>
              <a:buNone/>
            </a:pPr>
            <a:r>
              <a:rPr lang="ar-JO" sz="1600" b="1" dirty="0">
                <a:solidFill>
                  <a:schemeClr val="accent2">
                    <a:lumMod val="50000"/>
                  </a:schemeClr>
                </a:solidFill>
                <a:latin typeface="Alexandria Black" pitchFamily="2" charset="-78"/>
                <a:cs typeface="Alexandria Black" pitchFamily="2" charset="-78"/>
              </a:rPr>
              <a:t>سابعا" : الغاء الموافقة</a:t>
            </a:r>
          </a:p>
          <a:p>
            <a:pPr marL="0" indent="0" algn="r">
              <a:lnSpc>
                <a:spcPct val="150000"/>
              </a:lnSpc>
              <a:buNone/>
            </a:pPr>
            <a:r>
              <a:rPr lang="ar-JO" sz="1400" dirty="0" smtClean="0">
                <a:latin typeface="Alexandria" pitchFamily="2" charset="-78"/>
                <a:cs typeface="Alexandria" pitchFamily="2" charset="-78"/>
              </a:rPr>
              <a:t>أ-يحق </a:t>
            </a:r>
            <a:r>
              <a:rPr lang="ar-JO" sz="1400" dirty="0">
                <a:latin typeface="Alexandria" pitchFamily="2" charset="-78"/>
                <a:cs typeface="Alexandria" pitchFamily="2" charset="-78"/>
              </a:rPr>
              <a:t>للهيئة إلغاء الموافقة على منح التصريح في أي وقت قبل نهاية فترة التجربة في الحالات </a:t>
            </a:r>
          </a:p>
          <a:p>
            <a:pPr marL="0" indent="0" algn="r">
              <a:lnSpc>
                <a:spcPct val="150000"/>
              </a:lnSpc>
              <a:buNone/>
            </a:pPr>
            <a:r>
              <a:rPr lang="ar-JO" sz="1400" dirty="0">
                <a:latin typeface="Alexandria" pitchFamily="2" charset="-78"/>
                <a:cs typeface="Alexandria" pitchFamily="2" charset="-78"/>
              </a:rPr>
              <a:t>التالية:  </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إخفاق </a:t>
            </a:r>
            <a:r>
              <a:rPr lang="ar-JO" sz="1400" dirty="0">
                <a:latin typeface="Alexandria" pitchFamily="2" charset="-78"/>
                <a:cs typeface="Alexandria" pitchFamily="2" charset="-78"/>
              </a:rPr>
              <a:t>شركة التقنية المالية في تحقيق الغرض المنشود، استناداً إلى أحدث سيناريوهات التجربة والنتائج المتوقعة والجدول الزمني؛ </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عدم </a:t>
            </a:r>
            <a:r>
              <a:rPr lang="ar-JO" sz="1400" dirty="0">
                <a:latin typeface="Alexandria" pitchFamily="2" charset="-78"/>
                <a:cs typeface="Alexandria" pitchFamily="2" charset="-78"/>
              </a:rPr>
              <a:t>قدرة شركة التقنية المالية على الامتثال الكامل للمتطلبات التنظيمية ذات الصلة؛  </a:t>
            </a: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اكتشاف </a:t>
            </a:r>
            <a:r>
              <a:rPr lang="ar-JO" sz="1400" dirty="0">
                <a:latin typeface="Alexandria" pitchFamily="2" charset="-78"/>
                <a:cs typeface="Alexandria" pitchFamily="2" charset="-78"/>
              </a:rPr>
              <a:t>عيب في منتج التقنية المالية بحيث تفوق المخاطر فوائد المنتج، مع إقرار شركة التقنية المالية بأن العيب لا يمكن معالجته خلال مدة التجربة؛ </a:t>
            </a:r>
          </a:p>
          <a:p>
            <a:pPr marL="0" indent="0" algn="r">
              <a:lnSpc>
                <a:spcPct val="150000"/>
              </a:lnSpc>
              <a:buNone/>
            </a:pPr>
            <a:r>
              <a:rPr lang="ar-JO" sz="1400" dirty="0">
                <a:latin typeface="Alexandria" pitchFamily="2" charset="-78"/>
                <a:cs typeface="Alexandria" pitchFamily="2" charset="-78"/>
              </a:rPr>
              <a:t>4</a:t>
            </a:r>
            <a:r>
              <a:rPr lang="ar-JO" sz="1400" dirty="0" smtClean="0">
                <a:latin typeface="Alexandria" pitchFamily="2" charset="-78"/>
                <a:cs typeface="Alexandria" pitchFamily="2" charset="-78"/>
              </a:rPr>
              <a:t>. خرق </a:t>
            </a:r>
            <a:r>
              <a:rPr lang="ar-JO" sz="1400" dirty="0">
                <a:latin typeface="Alexandria" pitchFamily="2" charset="-78"/>
                <a:cs typeface="Alexandria" pitchFamily="2" charset="-78"/>
              </a:rPr>
              <a:t>أي من المتطلبات التنظيمية المفروضة خلال فترة التجربة؛ </a:t>
            </a:r>
          </a:p>
          <a:p>
            <a:pPr marL="0" indent="0" algn="r">
              <a:lnSpc>
                <a:spcPct val="150000"/>
              </a:lnSpc>
              <a:buNone/>
            </a:pPr>
            <a:r>
              <a:rPr lang="ar-JO" sz="1400" dirty="0">
                <a:latin typeface="Alexandria" pitchFamily="2" charset="-78"/>
                <a:cs typeface="Alexandria" pitchFamily="2" charset="-78"/>
              </a:rPr>
              <a:t>5</a:t>
            </a:r>
            <a:r>
              <a:rPr lang="ar-JO" sz="1400" dirty="0" smtClean="0">
                <a:latin typeface="Alexandria" pitchFamily="2" charset="-78"/>
                <a:cs typeface="Alexandria" pitchFamily="2" charset="-78"/>
              </a:rPr>
              <a:t>. خرق </a:t>
            </a:r>
            <a:r>
              <a:rPr lang="ar-JO" sz="1400" dirty="0">
                <a:latin typeface="Alexandria" pitchFamily="2" charset="-78"/>
                <a:cs typeface="Alexandria" pitchFamily="2" charset="-78"/>
              </a:rPr>
              <a:t>أي من اللوائح التنفيذية للهيئة أو أي نظام معمول به في المملكة أو في الخارج مما قد يؤثر في نزاهة شركة التقنية المالية وسمعتها. </a:t>
            </a:r>
          </a:p>
          <a:p>
            <a:pPr marL="0" indent="0" algn="r">
              <a:lnSpc>
                <a:spcPct val="15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ب-عند </a:t>
            </a:r>
            <a:r>
              <a:rPr lang="ar-JO" sz="1400" dirty="0">
                <a:latin typeface="Alexandria" pitchFamily="2" charset="-78"/>
                <a:cs typeface="Alexandria" pitchFamily="2" charset="-78"/>
              </a:rPr>
              <a:t>إلغاء الموافقة، يجب على شركة التقنية المالية تنفيذ استراتيجية التخارج </a:t>
            </a:r>
            <a:r>
              <a:rPr lang="ar-JO" sz="1400" dirty="0" smtClean="0">
                <a:latin typeface="Alexandria" pitchFamily="2" charset="-78"/>
                <a:cs typeface="Alexandria" pitchFamily="2" charset="-78"/>
              </a:rPr>
              <a:t>فوراً</a:t>
            </a:r>
            <a:r>
              <a:rPr lang="ar-JO" sz="1400" dirty="0">
                <a:latin typeface="Alexandria" pitchFamily="2" charset="-78"/>
                <a:cs typeface="Alexandria" pitchFamily="2" charset="-78"/>
              </a:rPr>
              <a:t>. </a:t>
            </a:r>
          </a:p>
          <a:p>
            <a:pPr marL="0" indent="0" algn="r">
              <a:lnSpc>
                <a:spcPct val="150000"/>
              </a:lnSpc>
              <a:buNone/>
            </a:pPr>
            <a:r>
              <a:rPr lang="ar-JO" sz="1400" dirty="0">
                <a:latin typeface="Alexandria" pitchFamily="2" charset="-78"/>
                <a:cs typeface="Alexandria" pitchFamily="2" charset="-78"/>
              </a:rPr>
              <a:t> </a:t>
            </a: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
            <a:ext cx="1938696" cy="1108364"/>
          </a:xfrm>
          <a:prstGeom prst="rect">
            <a:avLst/>
          </a:prstGeom>
        </p:spPr>
      </p:pic>
    </p:spTree>
    <p:extLst>
      <p:ext uri="{BB962C8B-B14F-4D97-AF65-F5344CB8AC3E}">
        <p14:creationId xmlns:p14="http://schemas.microsoft.com/office/powerpoint/2010/main" val="1923067477"/>
      </p:ext>
    </p:extLst>
  </p:cSld>
  <p:clrMapOvr>
    <a:masterClrMapping/>
  </p:clrMapOvr>
  <mc:AlternateContent xmlns:mc="http://schemas.openxmlformats.org/markup-compatibility/2006" xmlns:p14="http://schemas.microsoft.com/office/powerpoint/2010/main">
    <mc:Choice Requires="p14">
      <p:transition spd="slow" p14:dur="2000" advTm="78802"/>
    </mc:Choice>
    <mc:Fallback xmlns="">
      <p:transition spd="slow" advTm="7880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365125"/>
            <a:ext cx="10515600" cy="1325563"/>
          </a:xfrm>
        </p:spPr>
        <p:txBody>
          <a:bodyPr>
            <a:normAutofit/>
          </a:bodyPr>
          <a:lstStyle/>
          <a:p>
            <a:pPr algn="r"/>
            <a:r>
              <a:rPr lang="ar-JO" sz="1600" b="1" dirty="0">
                <a:solidFill>
                  <a:schemeClr val="accent2">
                    <a:lumMod val="50000"/>
                  </a:schemeClr>
                </a:solidFill>
                <a:latin typeface="Alexandria Black" pitchFamily="2" charset="-78"/>
                <a:ea typeface="+mn-ea"/>
                <a:cs typeface="Alexandria Black" pitchFamily="2" charset="-78"/>
              </a:rPr>
              <a:t>ع</a:t>
            </a:r>
            <a:r>
              <a:rPr lang="ar-JO" sz="1600" b="1" dirty="0">
                <a:solidFill>
                  <a:schemeClr val="accent2">
                    <a:lumMod val="50000"/>
                  </a:schemeClr>
                </a:solidFill>
                <a:latin typeface="Alexandria Black" pitchFamily="2" charset="-78"/>
                <a:ea typeface="+mn-ea"/>
                <a:cs typeface="Alexandria Black" pitchFamily="2" charset="-78"/>
              </a:rPr>
              <a:t>ملية التقديم</a:t>
            </a:r>
            <a:endParaRPr lang="en-US" sz="1600" b="1" dirty="0">
              <a:solidFill>
                <a:schemeClr val="accent2">
                  <a:lumMod val="50000"/>
                </a:schemeClr>
              </a:solidFill>
              <a:latin typeface="Alexandria Black" pitchFamily="2" charset="-78"/>
              <a:ea typeface="+mn-ea"/>
              <a:cs typeface="Alexandria Black" pitchFamily="2" charset="-78"/>
            </a:endParaRPr>
          </a:p>
        </p:txBody>
      </p:sp>
      <p:pic>
        <p:nvPicPr>
          <p:cNvPr id="4" name="Content Placeholder 3"/>
          <p:cNvPicPr>
            <a:picLocks noGrp="1" noChangeAspect="1"/>
          </p:cNvPicPr>
          <p:nvPr>
            <p:ph idx="4294967295"/>
          </p:nvPr>
        </p:nvPicPr>
        <p:blipFill>
          <a:blip r:embed="rId2"/>
          <a:stretch>
            <a:fillRect/>
          </a:stretch>
        </p:blipFill>
        <p:spPr>
          <a:xfrm>
            <a:off x="1427019" y="1219200"/>
            <a:ext cx="9462654" cy="5278582"/>
          </a:xfrm>
          <a:prstGeom prst="rect">
            <a:avLst/>
          </a:prstGeom>
        </p:spPr>
      </p:pic>
      <p:pic>
        <p:nvPicPr>
          <p:cNvPr id="5" name="Picture 4"/>
          <p:cNvPicPr>
            <a:picLocks noChangeAspect="1"/>
          </p:cNvPicPr>
          <p:nvPr/>
        </p:nvPicPr>
        <p:blipFill>
          <a:blip r:embed="rId3"/>
          <a:stretch>
            <a:fillRect/>
          </a:stretch>
        </p:blipFill>
        <p:spPr>
          <a:xfrm>
            <a:off x="111307" y="148979"/>
            <a:ext cx="1938696" cy="1167203"/>
          </a:xfrm>
          <a:prstGeom prst="rect">
            <a:avLst/>
          </a:prstGeom>
        </p:spPr>
      </p:pic>
    </p:spTree>
    <p:extLst>
      <p:ext uri="{BB962C8B-B14F-4D97-AF65-F5344CB8AC3E}">
        <p14:creationId xmlns:p14="http://schemas.microsoft.com/office/powerpoint/2010/main" val="1124172195"/>
      </p:ext>
    </p:extLst>
  </p:cSld>
  <p:clrMapOvr>
    <a:masterClrMapping/>
  </p:clrMapOvr>
  <mc:AlternateContent xmlns:mc="http://schemas.openxmlformats.org/markup-compatibility/2006" xmlns:p14="http://schemas.microsoft.com/office/powerpoint/2010/main">
    <mc:Choice Requires="p14">
      <p:transition spd="slow" p14:dur="2000" advTm="112135"/>
    </mc:Choice>
    <mc:Fallback xmlns="">
      <p:transition spd="slow" advTm="112135"/>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smtClean="0">
                <a:solidFill>
                  <a:srgbClr val="00B0F0"/>
                </a:solidFill>
                <a:latin typeface="Alexandria Black" pitchFamily="2" charset="-78"/>
                <a:cs typeface="Alexandria Black" pitchFamily="2" charset="-78"/>
              </a:rPr>
              <a:t>2-الامارات العربية المتحدة</a:t>
            </a:r>
            <a:r>
              <a:rPr lang="ar-JO" sz="2000" dirty="0">
                <a:solidFill>
                  <a:srgbClr val="00B0F0"/>
                </a:solidFill>
                <a:latin typeface="Alexandria Black" pitchFamily="2" charset="-78"/>
                <a:cs typeface="Alexandria Black" pitchFamily="2" charset="-78"/>
              </a:rPr>
              <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a:t>
            </a:r>
            <a:r>
              <a:rPr lang="ar-JO" sz="2000" dirty="0" smtClean="0">
                <a:solidFill>
                  <a:srgbClr val="00B0F0"/>
                </a:solidFill>
                <a:latin typeface="Alexandria Black" pitchFamily="2" charset="-78"/>
                <a:cs typeface="Alexandria Black" pitchFamily="2" charset="-78"/>
              </a:rPr>
              <a:t>الاول : </a:t>
            </a:r>
            <a:r>
              <a:rPr lang="ar-JO" sz="1800" dirty="0" smtClean="0">
                <a:solidFill>
                  <a:srgbClr val="00B0F0"/>
                </a:solidFill>
                <a:latin typeface="Alexandria Black" pitchFamily="2" charset="-78"/>
                <a:ea typeface="+mn-ea"/>
                <a:cs typeface="Alexandria Black" pitchFamily="2" charset="-78"/>
              </a:rPr>
              <a:t>التمويل </a:t>
            </a:r>
            <a:r>
              <a:rPr lang="ar-JO" sz="1800" dirty="0">
                <a:solidFill>
                  <a:srgbClr val="00B0F0"/>
                </a:solidFill>
                <a:latin typeface="Alexandria Black" pitchFamily="2" charset="-78"/>
                <a:ea typeface="+mn-ea"/>
                <a:cs typeface="Alexandria Black" pitchFamily="2" charset="-78"/>
              </a:rPr>
              <a:t>التشاركي باستخدام البلوك تشين وفقا للقانوني الاماراتي</a:t>
            </a:r>
            <a:endParaRPr lang="en-US" dirty="0">
              <a:solidFill>
                <a:srgbClr val="00B0F0"/>
              </a:solidFill>
            </a:endParaRPr>
          </a:p>
        </p:txBody>
      </p:sp>
      <p:sp>
        <p:nvSpPr>
          <p:cNvPr id="3" name="Content Placeholder 2"/>
          <p:cNvSpPr>
            <a:spLocks noGrp="1"/>
          </p:cNvSpPr>
          <p:nvPr>
            <p:ph idx="1"/>
          </p:nvPr>
        </p:nvSpPr>
        <p:spPr>
          <a:xfrm>
            <a:off x="838200" y="1825625"/>
            <a:ext cx="10515600" cy="4893830"/>
          </a:xfrm>
        </p:spPr>
        <p:txBody>
          <a:bodyPr>
            <a:normAutofit/>
          </a:bodyPr>
          <a:lstStyle/>
          <a:p>
            <a:pPr marL="0" indent="0" algn="r">
              <a:lnSpc>
                <a:spcPct val="150000"/>
              </a:lnSpc>
              <a:buNone/>
            </a:pPr>
            <a:r>
              <a:rPr lang="ar-JO" sz="1600" b="1" dirty="0">
                <a:solidFill>
                  <a:schemeClr val="accent2">
                    <a:lumMod val="50000"/>
                  </a:schemeClr>
                </a:solidFill>
                <a:latin typeface="Alexandria Black" pitchFamily="2" charset="-78"/>
                <a:cs typeface="Alexandria Black" pitchFamily="2" charset="-78"/>
              </a:rPr>
              <a:t>أولا : التمويل التشاركي</a:t>
            </a:r>
          </a:p>
          <a:p>
            <a:pPr marL="0" indent="0" algn="r">
              <a:lnSpc>
                <a:spcPct val="150000"/>
              </a:lnSpc>
              <a:buNone/>
            </a:pPr>
            <a:r>
              <a:rPr lang="ar-JO" sz="1400" dirty="0" smtClean="0">
                <a:latin typeface="Alexandria" pitchFamily="2" charset="-78"/>
                <a:cs typeface="Alexandria" pitchFamily="2" charset="-78"/>
              </a:rPr>
              <a:t>بدأت </a:t>
            </a:r>
            <a:r>
              <a:rPr lang="ar-JO" sz="1400" dirty="0">
                <a:latin typeface="Alexandria" pitchFamily="2" charset="-78"/>
                <a:cs typeface="Alexandria" pitchFamily="2" charset="-78"/>
              </a:rPr>
              <a:t>فكرة التمويل التشاركي تلُوح في الأفق منذ عام 2003م، والتي كان من شأنها أن تبدل قواعد الاستثمار في المشاريع الصغيرة والمتوسطة الناشئة في العالم، حيث تم إنشاء العديد من المنصات الإلكترونية لتمويل مشاريع وأفكار المبدعين ورواد الأعمال، وكان لتلك المنصات الفضل في تخليص صغار المستثمرين والمبدعين من أبرز المعوقات التي كانت تواجههم؛ بتوفير الدعم المالي اللازم لبدء مشاريعهم. ولعبت الأزمة المالية دورًا بارزًا في انتشار الأدوات القائمة على تقليص الهوة بين السوق المالي والاقتصاد الحقيقي، كما ساهمت الجسور بين التكنولوجيا والتمويل في ظهور تكنولوجيا التمويل.</a:t>
            </a:r>
          </a:p>
          <a:p>
            <a:pPr marL="0" indent="0" algn="r">
              <a:lnSpc>
                <a:spcPct val="150000"/>
              </a:lnSpc>
              <a:buNone/>
            </a:pPr>
            <a:r>
              <a:rPr lang="ar-JO" sz="1400" dirty="0">
                <a:latin typeface="Alexandria" pitchFamily="2" charset="-78"/>
                <a:cs typeface="Alexandria" pitchFamily="2" charset="-78"/>
              </a:rPr>
              <a:t>وتعتبر منصات التمويل </a:t>
            </a:r>
            <a:r>
              <a:rPr lang="ar-JO" sz="1400" dirty="0" smtClean="0">
                <a:latin typeface="Alexandria" pitchFamily="2" charset="-78"/>
                <a:cs typeface="Alexandria" pitchFamily="2" charset="-78"/>
              </a:rPr>
              <a:t>التشاركي أحد </a:t>
            </a:r>
            <a:r>
              <a:rPr lang="ar-JO" sz="1400" dirty="0">
                <a:latin typeface="Alexandria" pitchFamily="2" charset="-78"/>
                <a:cs typeface="Alexandria" pitchFamily="2" charset="-78"/>
              </a:rPr>
              <a:t>الركائز الرئيسية للتكنولوجيا المالية المعاصرة، فالتمويل التشاركي رغم أنه كمفهوم ليس بجديد، لكنه بحالته الراهنة ظهر كأثر لتفاعل تداعيات الأزمة المالية العالمية 2008م، والثورة التكنولوجيا الهائلة، وبرزت أهمية التمويل التشاركي من خلال دعمه تمويل الشركات الناشئة والمبتكرة ، والمشاريع الصغيرة والمتوسطة ومتناهية الصغر خاصةبعد تأثير الأزمة المالية العالمية على منح القروض البنكية واهتزاز ثقة المستهلك فيها، فهو أداة حديثة لتوفيرالتمويل غير البنكي بتكلفة منخفضة</a:t>
            </a:r>
          </a:p>
          <a:p>
            <a:pPr marL="0" indent="0" algn="r">
              <a:lnSpc>
                <a:spcPct val="150000"/>
              </a:lnSpc>
              <a:buNone/>
            </a:pPr>
            <a:r>
              <a:rPr lang="ar-JO" sz="1400" dirty="0">
                <a:latin typeface="Alexandria" pitchFamily="2" charset="-78"/>
                <a:cs typeface="Alexandria" pitchFamily="2" charset="-78"/>
              </a:rPr>
              <a:t> الأكيد أن التمويل التشاركي من أهم عناصر التكنولوجيا المالية ورغم أنَّ ظهوره كان خلال تسعينات القرن الماضي إلا أن الاهتمام بهذه التقنية برَز إثر تفاعل تداعيات الأزمة المالية العالمية والثورة التكنولوجية الهائلة، حيث ارتفع حجم التمويل عالميًا من </a:t>
            </a:r>
            <a:r>
              <a:rPr lang="ar-JO" sz="1400" dirty="0" smtClean="0">
                <a:latin typeface="Alexandria" pitchFamily="2" charset="-78"/>
                <a:cs typeface="Alexandria" pitchFamily="2" charset="-78"/>
              </a:rPr>
              <a:t>5 </a:t>
            </a:r>
            <a:r>
              <a:rPr lang="ar-JO" sz="1400" dirty="0">
                <a:latin typeface="Alexandria" pitchFamily="2" charset="-78"/>
                <a:cs typeface="Alexandria" pitchFamily="2" charset="-78"/>
              </a:rPr>
              <a:t>مليار دولار سنة 2011 إلى ما يقارب </a:t>
            </a:r>
            <a:r>
              <a:rPr lang="ar-JO" sz="1400" dirty="0" smtClean="0">
                <a:latin typeface="Alexandria" pitchFamily="2" charset="-78"/>
                <a:cs typeface="Alexandria" pitchFamily="2" charset="-78"/>
              </a:rPr>
              <a:t>14 مليار دولار </a:t>
            </a:r>
            <a:r>
              <a:rPr lang="ar-JO" sz="1400" dirty="0">
                <a:latin typeface="Alexandria" pitchFamily="2" charset="-78"/>
                <a:cs typeface="Alexandria" pitchFamily="2" charset="-78"/>
              </a:rPr>
              <a:t>سنة 2015، أي بمعدل أكبر من 200 بالمائة في السنة،ويتوقع البنك الدولي أن يصل التمويل عبر التمويل التشاركي ما يعادل 90 مليار دولار خلال سنة  2022.وقد اتجهت الدول العربية لمواكبة هذا التطور السريع </a:t>
            </a:r>
          </a:p>
          <a:p>
            <a:pPr marL="0" indent="0" algn="r">
              <a:lnSpc>
                <a:spcPct val="15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
            <a:ext cx="1938696" cy="1163782"/>
          </a:xfrm>
          <a:prstGeom prst="rect">
            <a:avLst/>
          </a:prstGeom>
        </p:spPr>
      </p:pic>
    </p:spTree>
    <p:extLst>
      <p:ext uri="{BB962C8B-B14F-4D97-AF65-F5344CB8AC3E}">
        <p14:creationId xmlns:p14="http://schemas.microsoft.com/office/powerpoint/2010/main" val="2660086179"/>
      </p:ext>
    </p:extLst>
  </p:cSld>
  <p:clrMapOvr>
    <a:masterClrMapping/>
  </p:clrMapOvr>
  <mc:AlternateContent xmlns:mc="http://schemas.openxmlformats.org/markup-compatibility/2006" xmlns:p14="http://schemas.microsoft.com/office/powerpoint/2010/main">
    <mc:Choice Requires="p14">
      <p:transition spd="slow" p14:dur="2000" advTm="180860"/>
    </mc:Choice>
    <mc:Fallback xmlns="">
      <p:transition spd="slow" advTm="18086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الاول : </a:t>
            </a:r>
            <a:r>
              <a:rPr lang="ar-JO" sz="1800" dirty="0">
                <a:solidFill>
                  <a:srgbClr val="00B0F0"/>
                </a:solidFill>
                <a:latin typeface="Alexandria Black" pitchFamily="2" charset="-78"/>
                <a:cs typeface="Alexandria Black" pitchFamily="2" charset="-78"/>
              </a:rPr>
              <a:t>التمويل التشاركي باستخدام البلوك تشين وفقا للقانوني الاماراتي</a:t>
            </a:r>
            <a:endParaRPr lang="en-US" dirty="0"/>
          </a:p>
        </p:txBody>
      </p:sp>
      <p:sp>
        <p:nvSpPr>
          <p:cNvPr id="3" name="Content Placeholder 2"/>
          <p:cNvSpPr>
            <a:spLocks noGrp="1"/>
          </p:cNvSpPr>
          <p:nvPr>
            <p:ph idx="1"/>
          </p:nvPr>
        </p:nvSpPr>
        <p:spPr>
          <a:xfrm>
            <a:off x="838200" y="1825625"/>
            <a:ext cx="10515600" cy="4866120"/>
          </a:xfrm>
        </p:spPr>
        <p:txBody>
          <a:bodyPr>
            <a:normAutofit/>
          </a:bodyPr>
          <a:lstStyle/>
          <a:p>
            <a:pPr marL="0" indent="0" algn="r">
              <a:lnSpc>
                <a:spcPct val="150000"/>
              </a:lnSpc>
              <a:buNone/>
            </a:pPr>
            <a:r>
              <a:rPr lang="ar-JO" sz="1400" dirty="0">
                <a:latin typeface="Alexandria" pitchFamily="2" charset="-78"/>
                <a:cs typeface="Alexandria" pitchFamily="2" charset="-78"/>
              </a:rPr>
              <a:t>حيث يوجد في منطقة الشرق الأوسط وشمال أفريقيا، أكثر من ستة عشر منصة تمويل تشاركي بناء على تقرير مُعد من ِقبل مؤسسة الكويت للتقدم العلمي 2019م ، فالإمارات العربية المتحدة لديها 9 منصات هي: سمارت كراود، أفلامنا، بيهايف ،كابيتا ورلد، دورايز، يوريكا، انفوراوت، ماليا، بيسلاسيس، وفي مصر عدد 3 منصات هي: يكن، شكره، مونى فيلوز، وفي المغرب منصة كوتيزي ولبنان ذومال، والسعودية سكوبير والأردن ليوا، وقد حققت الإمارات العربية المتحدة الريادة في هذا المجال، فالإمارات كانت الدولة الأولى في منطقة الخليج العربي التي تصدر نظامًا للتمويل الجماعي، وتحديدًا سلطة دبي للخدمات المالية، حيث أطلقت سلطة دبي للخدمات المالية في أغسطس 2017م إطار عمل تنظيمي خاص بمنصات التمويل التشاركي وذلك تحفيزاً للنمو في صناعة التكنولوجيا المالية (فينتيك) في دولة الإمارات أما في الوطن العربي كانت السباقة جمهورية لبنان بإصدار مجلس هيئة الأسواق المالية اللبناني القرار رقم 3 لسنة 2013م والخاص بتنظيم عمليات منصات حشد التمويل، وفي دولة البحرين قام مصرف البحرين المركزي بإصدار لوائح تنظيمية لمنصات التمويل التشاركي عام 2017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وبمطلع شهر أغسطس 2019م صادقت الحكومة المغربية على قانون التمويل التعاوني التمويل الجماعي رقم 18-15 وبتاريخ 8 مارس 2021م وقام مصرف الإمارات العربية المتحدة في يناير 2020م باعتماد نظام التمويل التشاركي القائم على القروض، </a:t>
            </a:r>
            <a:r>
              <a:rPr lang="ar-JO" sz="1400" dirty="0">
                <a:solidFill>
                  <a:srgbClr val="FF0000"/>
                </a:solidFill>
                <a:latin typeface="Alexandria" pitchFamily="2" charset="-78"/>
                <a:cs typeface="Alexandria" pitchFamily="2" charset="-78"/>
              </a:rPr>
              <a:t>وتونس قد صدرالقانون في فبراير </a:t>
            </a:r>
            <a:r>
              <a:rPr lang="ar-JO" sz="1400" dirty="0" smtClean="0">
                <a:solidFill>
                  <a:srgbClr val="FF0000"/>
                </a:solidFill>
                <a:latin typeface="Alexandria" pitchFamily="2" charset="-78"/>
                <a:cs typeface="Alexandria" pitchFamily="2" charset="-78"/>
              </a:rPr>
              <a:t>202</a:t>
            </a:r>
            <a:r>
              <a:rPr lang="ar-JO" sz="1400" dirty="0">
                <a:solidFill>
                  <a:srgbClr val="FF0000"/>
                </a:solidFill>
                <a:latin typeface="Alexandria" pitchFamily="2" charset="-78"/>
                <a:cs typeface="Alexandria" pitchFamily="2" charset="-78"/>
              </a:rPr>
              <a:t>0</a:t>
            </a:r>
            <a:r>
              <a:rPr lang="ar-JO" sz="1400" dirty="0" smtClean="0">
                <a:solidFill>
                  <a:srgbClr val="FF0000"/>
                </a:solidFill>
                <a:latin typeface="Alexandria" pitchFamily="2" charset="-78"/>
                <a:cs typeface="Alexandria" pitchFamily="2" charset="-78"/>
              </a:rPr>
              <a:t>م</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تحت رقم 3 لسنة 2020 ليُنظم التمويل التشاركي ، وجمهورية الجزائرية أصدرت في 4 يونيو 2020م قانون رقم </a:t>
            </a:r>
            <a:r>
              <a:rPr lang="ar-JO" sz="1400" dirty="0" smtClean="0">
                <a:latin typeface="Alexandria" pitchFamily="2" charset="-78"/>
                <a:cs typeface="Alexandria" pitchFamily="2" charset="-78"/>
              </a:rPr>
              <a:t>20-07 </a:t>
            </a:r>
            <a:r>
              <a:rPr lang="ar-JO" sz="1400" dirty="0">
                <a:latin typeface="Alexandria" pitchFamily="2" charset="-78"/>
                <a:cs typeface="Alexandria" pitchFamily="2" charset="-78"/>
              </a:rPr>
              <a:t>والمتضمن </a:t>
            </a:r>
            <a:r>
              <a:rPr lang="ar-JO" sz="1400" dirty="0" smtClean="0">
                <a:latin typeface="Alexandria" pitchFamily="2" charset="-78"/>
                <a:cs typeface="Alexandria" pitchFamily="2" charset="-78"/>
              </a:rPr>
              <a:t>قاِنون </a:t>
            </a:r>
            <a:r>
              <a:rPr lang="ar-JO" sz="1400" dirty="0">
                <a:latin typeface="Alexandria" pitchFamily="2" charset="-78"/>
                <a:cs typeface="Alexandria" pitchFamily="2" charset="-78"/>
              </a:rPr>
              <a:t>المالية التكميلي والذي نظم في المادة 45 منه -لأول مرة- عمل منصات التمويل التشاركي وآخر اللاحقين بالركب المملكة العربية السعودية حيث أصدرت مؤسسة النقد العربي السعودي - المصرف المركزي السعودي - قواعد ممارسة نشاط التمويل التشاركي بالدينَ في  يوليو 2020م</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458" y="0"/>
            <a:ext cx="1609483" cy="1079086"/>
          </a:xfrm>
          <a:prstGeom prst="rect">
            <a:avLst/>
          </a:prstGeom>
        </p:spPr>
      </p:pic>
    </p:spTree>
    <p:extLst>
      <p:ext uri="{BB962C8B-B14F-4D97-AF65-F5344CB8AC3E}">
        <p14:creationId xmlns:p14="http://schemas.microsoft.com/office/powerpoint/2010/main" val="3821841268"/>
      </p:ext>
    </p:extLst>
  </p:cSld>
  <p:clrMapOvr>
    <a:masterClrMapping/>
  </p:clrMapOvr>
  <mc:AlternateContent xmlns:mc="http://schemas.openxmlformats.org/markup-compatibility/2006" xmlns:p14="http://schemas.microsoft.com/office/powerpoint/2010/main">
    <mc:Choice Requires="p14">
      <p:transition spd="slow" p14:dur="2000" advTm="52126"/>
    </mc:Choice>
    <mc:Fallback xmlns="">
      <p:transition spd="slow" advTm="5212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الاول : </a:t>
            </a:r>
            <a:r>
              <a:rPr lang="ar-JO" sz="1800" dirty="0">
                <a:solidFill>
                  <a:srgbClr val="00B0F0"/>
                </a:solidFill>
                <a:latin typeface="Alexandria Black" pitchFamily="2" charset="-78"/>
                <a:cs typeface="Alexandria Black" pitchFamily="2" charset="-78"/>
              </a:rPr>
              <a:t>التمويل التشاركي باستخدام البلوك تشين وفقا للقانوني الاماراتي</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أما في مصر فإن الهيئة العامة للرقابة المالية نظمت قانون رقم 5 لسنة 2022 تحت مسمى: « قانون تنظيم وتنمية استخدام التكنولوجيا المالية في الأنشطة المالية غير المصرفية» وفق الاستراتيجية الشاملة للأنشطة المالية غير المصرفية كما أصدرت الهيئة قرار مجلس إدارتها رقم 58 لسنة 2022م بتاريخ 16-3-2022 بشان الشروط والإجراءات المتطلبة للتأسيس والموافقة للشركات والجهات الراغبة في مزاولة الأنشطة المالية غير المصرفية من خلال تقنيات التكنولوجيا المالية، إلا أن القانون لم يأتِ بأي تنظيم يخص عمليات التمويل التشاركي؛ بل جاء لينظم التمويل الاستهلاكي، وهو الأمر الذي يختلف عن التمويل </a:t>
            </a:r>
            <a:r>
              <a:rPr lang="ar-JO" sz="1400" dirty="0" smtClean="0">
                <a:latin typeface="Alexandria" pitchFamily="2" charset="-78"/>
                <a:cs typeface="Alexandria" pitchFamily="2" charset="-78"/>
              </a:rPr>
              <a:t>التشاركي</a:t>
            </a:r>
          </a:p>
          <a:p>
            <a:pPr marL="0" indent="0" algn="r">
              <a:lnSpc>
                <a:spcPct val="150000"/>
              </a:lnSpc>
              <a:buNone/>
            </a:pPr>
            <a:r>
              <a:rPr lang="ar-JO" sz="1400" dirty="0">
                <a:latin typeface="Alexandria" pitchFamily="2" charset="-78"/>
                <a:cs typeface="Alexandria" pitchFamily="2" charset="-78"/>
              </a:rPr>
              <a:t>في ضوء إصدار دولة الإمارات العربية المتحدة قرار رئيس هيئة الأوراق والسلع رقم 23 ر م لسنة 2020 بشأن تنظيم أنشطة الأصول المشفرة، وقانون إمارة دبي رقم 4 لسنة 2022 الخاص بتنظيم الأصول الافتراضية في دبي، وقرار مجلس الوزراء رقم 36 لسنة 2022 بتنظيم منصات التمويل التشاركي، وذلك لبحث مدى إمكانية ترخيص لمنصة تمويل تشاركي للاستثمار باستخدام تقنية البلوك تشين وإصدار أداه رمزية بدلًا من الأسهم التقليدية، </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458" y="139528"/>
            <a:ext cx="1609483" cy="1079086"/>
          </a:xfrm>
          <a:prstGeom prst="rect">
            <a:avLst/>
          </a:prstGeom>
        </p:spPr>
      </p:pic>
    </p:spTree>
    <p:extLst>
      <p:ext uri="{BB962C8B-B14F-4D97-AF65-F5344CB8AC3E}">
        <p14:creationId xmlns:p14="http://schemas.microsoft.com/office/powerpoint/2010/main" val="2786962286"/>
      </p:ext>
    </p:extLst>
  </p:cSld>
  <p:clrMapOvr>
    <a:masterClrMapping/>
  </p:clrMapOvr>
  <mc:AlternateContent xmlns:mc="http://schemas.openxmlformats.org/markup-compatibility/2006" xmlns:p14="http://schemas.microsoft.com/office/powerpoint/2010/main">
    <mc:Choice Requires="p14">
      <p:transition spd="slow" p14:dur="2000" advTm="93437"/>
    </mc:Choice>
    <mc:Fallback xmlns="">
      <p:transition spd="slow" advTm="9343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37308" y="467879"/>
            <a:ext cx="11111347" cy="6265429"/>
          </a:xfrm>
        </p:spPr>
        <p:txBody>
          <a:bodyPr>
            <a:normAutofit/>
          </a:bodyPr>
          <a:lstStyle/>
          <a:p>
            <a:pPr marL="0" indent="0" algn="r">
              <a:lnSpc>
                <a:spcPct val="150000"/>
              </a:lnSpc>
              <a:buNone/>
            </a:pPr>
            <a:r>
              <a:rPr lang="ar-JO" sz="1400" dirty="0">
                <a:latin typeface="Alexandria" pitchFamily="2" charset="-78"/>
                <a:cs typeface="Alexandria" pitchFamily="2" charset="-78"/>
              </a:rPr>
              <a:t>يعتبر التمويل التشاركي بصفة عامة من المسائل المستحدثة في عالم المال والأعمال، وتعُرف عمليات التمويل التشاركي على أنها: «الممارسات التي تستهدف جمع مبالغ بسيطة، من مجاميع كبيرة، من خلال المنصات الإلكترونية، وذلك بهدف تمويل أي مشروع أو مبادرة أو فكرة».ترجع بعض الدراسات ظهور التمويل التشاركي مصطلحًا وليس مفهومًا لأول مرة في الولايات المتحدة الأمريكية خلال تسعينات القرن الماضي، عندما قام بعض الفنانين بإنشاء مواقع إلكترونية لجمع التبرعات بغرض إنجاز مشاريعهم الفنية، تحوَّل فيما بعد لأداة تمويلية في مجال الأعمال، خاصة بعد الأزمة المالية العالمية التي تعتبر إحدى العوامل الأساسية في انتشار التمويل الجماعي.وقد قام الاتحاد الأوروبي بتبني تعريف مشابه، حيث قام بتعريف التمويل التشاركي على أنه: «دعوة الجمهور لتمويل ودعم مبادرة أو مشروع وعادة ما تكون هذه الدعوة من خلال مواقع إلكترونية على شبكة المعلومات الدولية  وذلك من خلال تسويق هذه الدعوة من خلال وسائل التواصل الاجتماعي، وعادًةً ما تكون المبالغ المساهمة في دعم المشروع محدودة وصغيرة، مع وجود بعض </a:t>
            </a:r>
            <a:r>
              <a:rPr lang="ar-JO" sz="1400" dirty="0" smtClean="0">
                <a:latin typeface="Alexandria" pitchFamily="2" charset="-78"/>
                <a:cs typeface="Alexandria" pitchFamily="2" charset="-78"/>
              </a:rPr>
              <a:t>الاستثناءات</a:t>
            </a:r>
          </a:p>
          <a:p>
            <a:pPr marL="0" indent="0" algn="r">
              <a:lnSpc>
                <a:spcPct val="150000"/>
              </a:lnSpc>
              <a:buNone/>
            </a:pPr>
            <a:r>
              <a:rPr lang="ar-JO" sz="1400" dirty="0">
                <a:latin typeface="Alexandria" pitchFamily="2" charset="-78"/>
                <a:cs typeface="Alexandria" pitchFamily="2" charset="-78"/>
              </a:rPr>
              <a:t>أما اصطلاحًا فعرفته سلطة الخدمات المالية الإنجليزية بأنه: «طريقة يمكن من خلالها للأشخاص، المنظمات ورجال الأعمال، جمع الأموال عن طريق منصات الإنترنت لتمويل أو إعادة تمويل أنشطتهم ومؤسساتهم»وبذلك ركّز هذا التعريف على جمع الأموال باستخدام الإنترنت للقيام بعملية تمويلية، وهو بذلك يعتمد على التعريف الضيّق لعملية التمويل التي تقتصر على الأنشطة التجارية، في حين أن التمويل التشاركي قد يشمل أيضًا الأنشطة التبرعية</a:t>
            </a:r>
            <a:r>
              <a:rPr lang="ar-JO" sz="1400" dirty="0" smtClean="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وقد عرف المشرع الإماراتي نظام التمويل التشاركي لأول مرة بموجب القرار رقم 7 لسنة 2020 الصادر عن مصرف الإمارات العربية المتحدة المركزي حيث نص في مادته الأولى فقرة 10 على أنه: «التمويل التشاركي هو عملية جمع أموال من عدة أشخاص من خلال منصة مخصصة لغرض محدد</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ونجد أن المشرع الإماراتي قد أخذ الاتجاه الموسع للتمويل التشاركي ليتضمن كافة </a:t>
            </a:r>
            <a:r>
              <a:rPr lang="ar-JO" sz="1400" dirty="0" smtClean="0">
                <a:latin typeface="Alexandria" pitchFamily="2" charset="-78"/>
                <a:cs typeface="Alexandria" pitchFamily="2" charset="-78"/>
              </a:rPr>
              <a:t>أساليبه</a:t>
            </a:r>
            <a:endParaRPr lang="en-US" sz="1400" dirty="0">
              <a:latin typeface="Alexandria" pitchFamily="2" charset="-78"/>
              <a:cs typeface="Alexandria" pitchFamily="2" charset="-78"/>
            </a:endParaRPr>
          </a:p>
        </p:txBody>
      </p:sp>
      <p:pic>
        <p:nvPicPr>
          <p:cNvPr id="2" name="Picture 1"/>
          <p:cNvPicPr>
            <a:picLocks noChangeAspect="1"/>
          </p:cNvPicPr>
          <p:nvPr/>
        </p:nvPicPr>
        <p:blipFill>
          <a:blip r:embed="rId2"/>
          <a:stretch>
            <a:fillRect/>
          </a:stretch>
        </p:blipFill>
        <p:spPr>
          <a:xfrm>
            <a:off x="0" y="0"/>
            <a:ext cx="1609483" cy="1079086"/>
          </a:xfrm>
          <a:prstGeom prst="rect">
            <a:avLst/>
          </a:prstGeom>
        </p:spPr>
      </p:pic>
    </p:spTree>
    <p:extLst>
      <p:ext uri="{BB962C8B-B14F-4D97-AF65-F5344CB8AC3E}">
        <p14:creationId xmlns:p14="http://schemas.microsoft.com/office/powerpoint/2010/main" val="2337534788"/>
      </p:ext>
    </p:extLst>
  </p:cSld>
  <p:clrMapOvr>
    <a:masterClrMapping/>
  </p:clrMapOvr>
  <mc:AlternateContent xmlns:mc="http://schemas.openxmlformats.org/markup-compatibility/2006" xmlns:p14="http://schemas.microsoft.com/office/powerpoint/2010/main">
    <mc:Choice Requires="p14">
      <p:transition spd="slow" p14:dur="2000" advTm="112064"/>
    </mc:Choice>
    <mc:Fallback xmlns="">
      <p:transition spd="slow" advTm="11206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الاول : التمويل التشاركي باستخدام البلوك تشين وفقا للقانوني الاماراتي</a:t>
            </a:r>
            <a:endParaRPr lang="en-US" sz="2000"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وعرّفه المشرع الإماراتي مرة أخرى في نظام التمويل الجماعي  التشاركي  للاستثمار بموجب قرار مجلس الوزراء رقم 36 لسنة 2022 على أنه: «وسيلة تمكن طالب التمويل من الحصول على مبالغ مالية من المستثمرين بغرض تمويل مشروعه من خلال المنصة مقابل حصص في رأس مال شركة ستؤسس وشركة مؤسسة لتنفيذ هذا المشروع» </a:t>
            </a:r>
          </a:p>
          <a:p>
            <a:pPr marL="0" indent="0" algn="r">
              <a:lnSpc>
                <a:spcPct val="150000"/>
              </a:lnSpc>
              <a:buNone/>
            </a:pPr>
            <a:r>
              <a:rPr lang="ar-JO" sz="1400" dirty="0">
                <a:latin typeface="Alexandria" pitchFamily="2" charset="-78"/>
                <a:cs typeface="Alexandria" pitchFamily="2" charset="-78"/>
              </a:rPr>
              <a:t>بينما عرّف المشرع الإماراتي أيضًا بموجب قرار مجلس إدارة هيئة الأوراق والسلع بموجب القرار رقم 23 ر م لسنة 2020 بشان النظام الخاص بالأصول المشفرة منصة جمع التمويل الرقمي المشفر على أنها: «الشخص الاعتباري المرخص له من قبل الهيئة بإنشاء وتشغيل منصة جمع التمويل الرقمي المشفر</a:t>
            </a:r>
          </a:p>
          <a:p>
            <a:pPr marL="0" indent="0" algn="r">
              <a:lnSpc>
                <a:spcPct val="150000"/>
              </a:lnSpc>
              <a:buNone/>
            </a:pPr>
            <a:r>
              <a:rPr lang="ar-JO" sz="1600" b="1" dirty="0">
                <a:solidFill>
                  <a:schemeClr val="accent2">
                    <a:lumMod val="50000"/>
                  </a:schemeClr>
                </a:solidFill>
                <a:latin typeface="Alexandria Black" pitchFamily="2" charset="-78"/>
                <a:cs typeface="Alexandria Black" pitchFamily="2" charset="-78"/>
              </a:rPr>
              <a:t>ثانيا" : </a:t>
            </a:r>
            <a:r>
              <a:rPr lang="ar-SA" sz="1600" b="1" dirty="0">
                <a:solidFill>
                  <a:schemeClr val="accent2">
                    <a:lumMod val="50000"/>
                  </a:schemeClr>
                </a:solidFill>
                <a:latin typeface="Alexandria Black" pitchFamily="2" charset="-78"/>
                <a:cs typeface="Alexandria Black" pitchFamily="2" charset="-78"/>
              </a:rPr>
              <a:t>ماهية </a:t>
            </a:r>
            <a:r>
              <a:rPr lang="ar-SA" sz="1600" b="1" dirty="0">
                <a:solidFill>
                  <a:schemeClr val="accent2">
                    <a:lumMod val="50000"/>
                  </a:schemeClr>
                </a:solidFill>
                <a:latin typeface="Alexandria Black" pitchFamily="2" charset="-78"/>
                <a:cs typeface="Alexandria Black" pitchFamily="2" charset="-78"/>
              </a:rPr>
              <a:t>البلوك </a:t>
            </a:r>
            <a:r>
              <a:rPr lang="ar-SA" sz="1600" b="1" dirty="0">
                <a:solidFill>
                  <a:schemeClr val="accent2">
                    <a:lumMod val="50000"/>
                  </a:schemeClr>
                </a:solidFill>
                <a:latin typeface="Alexandria Black" pitchFamily="2" charset="-78"/>
                <a:cs typeface="Alexandria Black" pitchFamily="2" charset="-78"/>
              </a:rPr>
              <a:t>تشين</a:t>
            </a:r>
            <a:endParaRPr lang="ar-JO" sz="1600" b="1" dirty="0">
              <a:solidFill>
                <a:schemeClr val="accent2">
                  <a:lumMod val="50000"/>
                </a:schemeClr>
              </a:solidFill>
              <a:latin typeface="Alexandria Black" pitchFamily="2" charset="-78"/>
              <a:cs typeface="Alexandria Black" pitchFamily="2" charset="-78"/>
            </a:endParaRPr>
          </a:p>
          <a:p>
            <a:pPr marL="0" indent="0" algn="r">
              <a:lnSpc>
                <a:spcPct val="150000"/>
              </a:lnSpc>
              <a:buNone/>
            </a:pPr>
            <a:r>
              <a:rPr lang="ar-JO" sz="1400" dirty="0">
                <a:latin typeface="Alexandria" pitchFamily="2" charset="-78"/>
                <a:cs typeface="Alexandria" pitchFamily="2" charset="-78"/>
              </a:rPr>
              <a:t>سجل حسابات موزع، هي قاعدة بيانات  على شبكة الإنترنت، فضلًا عن أن عملية التحكم فيها تتم عن طريق سلطة مركزية الذي يتم إنشاؤه وإدارته واستخدامه بطريقة غير مركزية من خلال مستخدميه، ومن ثمَ يعرف باسم شبكـة القرين للقـرين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يشتق اسم «بلوك تشين» من طريقة إضافة بيانات جديدة إلى النظام، يكون تاريخ استحقاقها معينًا فضلًا عن استمرارية تدفق البيانات، تستقبل «البلوك تشين» القيم الإجمالية منفصلة، وتسمى بلوك وحدات، هذه البلوكات وحدات مختومًا زمنيًا وبشكل آمن ومرتب، وتشكيل سلسلة غير قابلة للتغيير من البيانات المتعاقبة</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86748" y="139528"/>
            <a:ext cx="1609483" cy="1079086"/>
          </a:xfrm>
          <a:prstGeom prst="rect">
            <a:avLst/>
          </a:prstGeom>
        </p:spPr>
      </p:pic>
    </p:spTree>
    <p:extLst>
      <p:ext uri="{BB962C8B-B14F-4D97-AF65-F5344CB8AC3E}">
        <p14:creationId xmlns:p14="http://schemas.microsoft.com/office/powerpoint/2010/main" val="1649921032"/>
      </p:ext>
    </p:extLst>
  </p:cSld>
  <p:clrMapOvr>
    <a:masterClrMapping/>
  </p:clrMapOvr>
  <mc:AlternateContent xmlns:mc="http://schemas.openxmlformats.org/markup-compatibility/2006" xmlns:p14="http://schemas.microsoft.com/office/powerpoint/2010/main">
    <mc:Choice Requires="p14">
      <p:transition spd="slow" p14:dur="2000" advTm="149068"/>
    </mc:Choice>
    <mc:Fallback xmlns="">
      <p:transition spd="slow" advTm="149068"/>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الاول : التمويل التشاركي باستخدام البلوك تشين وفقا للقانوني الاماراتي</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بينما عرّف المشرّع الإماراتي أيضًا بموجب قرار مجلس إدارة هيئة الأوراق والسلع بموجب القرار رقم 23 ر م لسنة 2020 بشان النظام الخاص بالأصول المشفرة منصة جمع التمويل الرقمي المشفر على أنها: الشخص الاعتباري المرخص له من قبل الهيئة بإنشاء وتشغيل منصة جمع التمويل الرقمي المشفر.</a:t>
            </a:r>
          </a:p>
          <a:p>
            <a:pPr marL="0" indent="0" algn="r">
              <a:lnSpc>
                <a:spcPct val="150000"/>
              </a:lnSpc>
              <a:buNone/>
            </a:pPr>
            <a:r>
              <a:rPr lang="ar-JO" sz="1400" dirty="0">
                <a:latin typeface="Alexandria" pitchFamily="2" charset="-78"/>
                <a:cs typeface="Alexandria" pitchFamily="2" charset="-78"/>
              </a:rPr>
              <a:t>بينما تخضع الشركات أو منصات التمويل التشاركي عبر البلوك تشين في إمارة دبي إلى الرقابة من مُؤسّسة عامّة تسُمّى «سُلطة دبي لتنظيم الأصول الافتراضيّة»، تتمتعّ بالشخصيةّ الاعتباريةّ، والاستقلال المالي والإداري ،والأهليةّ القانونيةّ اللازمة لمبُاشرة الأعمال والتصرفاُّت التي تكفل تحقيق أهدافها، وتلحُق بسُلطة المركز</a:t>
            </a:r>
          </a:p>
          <a:p>
            <a:pPr marL="0" indent="0" algn="r">
              <a:lnSpc>
                <a:spcPct val="150000"/>
              </a:lnSpc>
              <a:buNone/>
            </a:pPr>
            <a:r>
              <a:rPr lang="ar-JO" sz="1400" dirty="0">
                <a:latin typeface="Alexandria" pitchFamily="2" charset="-78"/>
                <a:cs typeface="Alexandria" pitchFamily="2" charset="-78"/>
              </a:rPr>
              <a:t>ونظراً لعدم وجود سلطة مركزية أو نسخة رئيسية، لا يوجد فرد أو كيان واحد لديه السلطة لتعديل «البلوك تشين». وبمجرد إدخال البيانات بطريقة التشفير تنشأ البلوك وحدة بقبول غالبية قاعدة بيانات البلوك تشين، فهو غير قابل للتغيير ويكاد يكون من المستحيل الاخـتراق بسبب سجـل </a:t>
            </a:r>
            <a:r>
              <a:rPr lang="ar-JO" sz="1400" dirty="0" smtClean="0">
                <a:latin typeface="Alexandria" pitchFamily="2" charset="-78"/>
                <a:cs typeface="Alexandria" pitchFamily="2" charset="-78"/>
              </a:rPr>
              <a:t>الحسـابات</a:t>
            </a:r>
          </a:p>
          <a:p>
            <a:pPr marL="0" indent="0" algn="r">
              <a:lnSpc>
                <a:spcPct val="150000"/>
              </a:lnSpc>
              <a:buNone/>
            </a:pPr>
            <a:r>
              <a:rPr lang="ar-JO" sz="1400" dirty="0">
                <a:latin typeface="Alexandria" pitchFamily="2" charset="-78"/>
                <a:cs typeface="Alexandria" pitchFamily="2" charset="-78"/>
              </a:rPr>
              <a:t>«البلوك تشين »</a:t>
            </a:r>
            <a:r>
              <a:rPr lang="ar-JO" sz="1400" dirty="0" smtClean="0">
                <a:latin typeface="Alexandria" pitchFamily="2" charset="-78"/>
                <a:cs typeface="Alexandria" pitchFamily="2" charset="-78"/>
              </a:rPr>
              <a:t>يمكن </a:t>
            </a:r>
            <a:r>
              <a:rPr lang="ar-JO" sz="1400" dirty="0">
                <a:latin typeface="Alexandria" pitchFamily="2" charset="-78"/>
                <a:cs typeface="Alexandria" pitchFamily="2" charset="-78"/>
              </a:rPr>
              <a:t>أن تستخدم في أسواق الأسهم وعليه يكن استخدامه في منصات التمويل التشاركي في </a:t>
            </a:r>
            <a:r>
              <a:rPr lang="ar-JO" sz="1400" dirty="0" smtClean="0">
                <a:latin typeface="Alexandria" pitchFamily="2" charset="-78"/>
                <a:cs typeface="Alexandria" pitchFamily="2" charset="-78"/>
              </a:rPr>
              <a:t>تمويل الشركات </a:t>
            </a:r>
            <a:r>
              <a:rPr lang="ar-JO" sz="1400" dirty="0">
                <a:latin typeface="Alexandria" pitchFamily="2" charset="-78"/>
                <a:cs typeface="Alexandria" pitchFamily="2" charset="-78"/>
              </a:rPr>
              <a:t>الصغيرة والمتوسطة</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59040" y="0"/>
            <a:ext cx="1609483" cy="1079086"/>
          </a:xfrm>
          <a:prstGeom prst="rect">
            <a:avLst/>
          </a:prstGeom>
        </p:spPr>
      </p:pic>
    </p:spTree>
    <p:extLst>
      <p:ext uri="{BB962C8B-B14F-4D97-AF65-F5344CB8AC3E}">
        <p14:creationId xmlns:p14="http://schemas.microsoft.com/office/powerpoint/2010/main" val="2129600465"/>
      </p:ext>
    </p:extLst>
  </p:cSld>
  <p:clrMapOvr>
    <a:masterClrMapping/>
  </p:clrMapOvr>
  <mc:AlternateContent xmlns:mc="http://schemas.openxmlformats.org/markup-compatibility/2006" xmlns:p14="http://schemas.microsoft.com/office/powerpoint/2010/main">
    <mc:Choice Requires="p14">
      <p:transition spd="slow" p14:dur="2000" advTm="108175"/>
    </mc:Choice>
    <mc:Fallback xmlns="">
      <p:transition spd="slow" advTm="10817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الاول : التمويل التشاركي باستخدام البلوك تشين وفقا للقانوني الاماراتي</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يتيح البلوك تشين عده مزايا ومنها قله التكلفة والسرعة وسلامة البيانات المعلنة عبر هذه التقنية مقارنة بالطرق التقليدية للتداول البيانات والمعلومات، فيمكن من خلال استخدام تقنية البلوك تشين في عمليات التمويل التشاركي للاستثمار إثبات ملكية مانح التمويل في الشركة طالبة التمويل بشكل مباشر عبر منصة البلوك تشين ورمز هذه الملكية بصدور أصل افتراضي – أداه رمزية - يتم تداوله عبر منصات التمويل التشاركي  وقد عرّف المشرّع الإماراتي الأصل الافتراضي على أنه: «تمثيل رقمي للقيمة التي يُكِن تداولها رقمياًّ أو تحويلها أو استخدامها كأداة للمُبادلة أو الدّفع أو لأغراض الاستثمار، وتشمل الرمُّوز الممُيزةّ الافتراضيةّ، وأي تمثيل رقمي لأي قيمة أخرى تحُدِّدها السُّلطة في هذا الشأن</a:t>
            </a:r>
            <a:r>
              <a:rPr lang="ar-JO" sz="1400" dirty="0" smtClean="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وتعُد منصات التمويل التشاركي باستخدام تقنية البلوك تشين في هذه الحالة هي منصة أصول افتراضية والتي عرفها القانون على أنها: «منصّة رقميّة مركزيةّ أو غير مركزيةّ، تدُار من قبل مُقدِّم خدمات الأصول الافتراضيّة ،يتم من خلالها بيع وشراء الأصول الافتراضيّة وتداولها وطرحها وإصدارها وحفظها وتسوية وتقاص تداولاتها من خلال تقنيّة السِّجل الموُزعّ» وتعرضت هيئة الأوراق والسلع الأمريكية في الولايات المتحدة الأمريكية على أنها الجهة الإدارية المختصة بالرقابة على إصدار مثل هذه الأصول الافتراضية، لتداولها عبر منصات البلوك تشين، والتي تتسم بالعمليات التشفير وباستخدام المفتاح العام والخاص الذي يصعب اختراقها أو تعديل أي من البيانات المدرجة عليها، ويسهل تداول البيانات والمعلومات بشكل لحظي بين أعضاء المنصة</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1331" y="139528"/>
            <a:ext cx="1609483" cy="1079086"/>
          </a:xfrm>
          <a:prstGeom prst="rect">
            <a:avLst/>
          </a:prstGeom>
        </p:spPr>
      </p:pic>
    </p:spTree>
    <p:extLst>
      <p:ext uri="{BB962C8B-B14F-4D97-AF65-F5344CB8AC3E}">
        <p14:creationId xmlns:p14="http://schemas.microsoft.com/office/powerpoint/2010/main" val="3060930270"/>
      </p:ext>
    </p:extLst>
  </p:cSld>
  <p:clrMapOvr>
    <a:masterClrMapping/>
  </p:clrMapOvr>
  <mc:AlternateContent xmlns:mc="http://schemas.openxmlformats.org/markup-compatibility/2006" xmlns:p14="http://schemas.microsoft.com/office/powerpoint/2010/main">
    <mc:Choice Requires="p14">
      <p:transition spd="slow" p14:dur="2000" advTm="141252"/>
    </mc:Choice>
    <mc:Fallback xmlns="">
      <p:transition spd="slow" advTm="14125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الاول : التمويل التشاركي باستخدام البلوك تشين وفقا للقانوني الاماراتي</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600" b="1" dirty="0">
                <a:solidFill>
                  <a:schemeClr val="accent2">
                    <a:lumMod val="50000"/>
                  </a:schemeClr>
                </a:solidFill>
                <a:latin typeface="Alexandria Black" pitchFamily="2" charset="-78"/>
                <a:cs typeface="Alexandria Black" pitchFamily="2" charset="-78"/>
              </a:rPr>
              <a:t>ثالثا" : شروط إصدار </a:t>
            </a:r>
            <a:r>
              <a:rPr lang="ar-JO" sz="1600" b="1" dirty="0">
                <a:solidFill>
                  <a:schemeClr val="accent2">
                    <a:lumMod val="50000"/>
                  </a:schemeClr>
                </a:solidFill>
                <a:latin typeface="Alexandria Black" pitchFamily="2" charset="-78"/>
                <a:cs typeface="Alexandria Black" pitchFamily="2" charset="-78"/>
              </a:rPr>
              <a:t>الأدوات </a:t>
            </a:r>
            <a:r>
              <a:rPr lang="ar-JO" sz="1600" b="1" dirty="0">
                <a:solidFill>
                  <a:schemeClr val="accent2">
                    <a:lumMod val="50000"/>
                  </a:schemeClr>
                </a:solidFill>
                <a:latin typeface="Alexandria Black" pitchFamily="2" charset="-78"/>
                <a:cs typeface="Alexandria Black" pitchFamily="2" charset="-78"/>
              </a:rPr>
              <a:t>الرمزية المالية للتمويل التشاركي باستخدام البلوك تشين</a:t>
            </a:r>
          </a:p>
          <a:p>
            <a:pPr marL="0" indent="0" algn="r">
              <a:lnSpc>
                <a:spcPct val="150000"/>
              </a:lnSpc>
              <a:buNone/>
            </a:pPr>
            <a:r>
              <a:rPr lang="ar-JO" sz="1400" dirty="0">
                <a:latin typeface="Alexandria" pitchFamily="2" charset="-78"/>
                <a:cs typeface="Alexandria" pitchFamily="2" charset="-78"/>
              </a:rPr>
              <a:t>يخضع طرح وإصدار وترويج الأدوات الرمزية المالية في الدولة الإمارات العربية المتحدة لأنظمة وقرارات هيئة الأوراق والسلع الإماراتية كأحد الأنشطة المالية غير المصرفية. وتشمل التوجيهات الصادرة من الهيئة تحديد الحالات التي تعتبر فيها الأصول المشفرة كأدوات رمزية مالية، في حالة ما إذا كانت الأدوات الرمزية المالية مُؤهلة باعتبارها أكثر من نوع واحد من الأوراق المالية، يجوز لمنصة التمويل الرقمي الذي يعتزم القيام بالأنشطة المالية يتعلق بالأدوات الرمزية المالية طلب الترخيص من الهيئة قبل البدء بمزاولة نشاط التمويل التشاركي باستخدام تقنية البلوك تشين </a:t>
            </a:r>
            <a:r>
              <a:rPr lang="ar-JO" sz="1400" dirty="0" smtClean="0">
                <a:latin typeface="Alexandria" pitchFamily="2" charset="-78"/>
                <a:cs typeface="Alexandria" pitchFamily="2" charset="-78"/>
              </a:rPr>
              <a:t>(التمويل) </a:t>
            </a:r>
            <a:r>
              <a:rPr lang="ar-JO" sz="1400" dirty="0">
                <a:latin typeface="Alexandria" pitchFamily="2" charset="-78"/>
                <a:cs typeface="Alexandria" pitchFamily="2" charset="-78"/>
              </a:rPr>
              <a:t>الرقمي، يجوز للمنصة أن تتمتع بسلطة في تحديد الأدوات الرمزية التي سيتم طرحها في الدولة أو طرحها من الدولة إلى أشخاص خارج الدولة، أن تتقدم المنصة بطلب إلى الهيئة من أجل تعيين ما إذا كانت الأداة الرمزية مؤهلة لتكون ورقة مالية أم لا، وفقًا للتعليمات التي تصدرها الهيئة من وقت لآخر بشان هذه الطلبات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نصّ المشرّع الإماراتي على أنه مع عدم الإخلال بأحكام ترويج الأصول المشفرة في حالة جمع التمويل ،بما في ذلك الأموال والأصول المشفرة، في الدولة لأغراض الاكتتاب بطرح للأصول المشفرة، بخلاف الطرح إلى المستثمرين المؤهلين أو على أساس الترويج العكسي الموثق، يجب مراعاة المتطلبات والشروط التالية</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289767" y="139528"/>
            <a:ext cx="1609483" cy="1079086"/>
          </a:xfrm>
          <a:prstGeom prst="rect">
            <a:avLst/>
          </a:prstGeom>
        </p:spPr>
      </p:pic>
    </p:spTree>
    <p:extLst>
      <p:ext uri="{BB962C8B-B14F-4D97-AF65-F5344CB8AC3E}">
        <p14:creationId xmlns:p14="http://schemas.microsoft.com/office/powerpoint/2010/main" val="2371514839"/>
      </p:ext>
    </p:extLst>
  </p:cSld>
  <p:clrMapOvr>
    <a:masterClrMapping/>
  </p:clrMapOvr>
  <mc:AlternateContent xmlns:mc="http://schemas.openxmlformats.org/markup-compatibility/2006" xmlns:p14="http://schemas.microsoft.com/office/powerpoint/2010/main">
    <mc:Choice Requires="p14">
      <p:transition spd="slow" p14:dur="2000" advTm="126779"/>
    </mc:Choice>
    <mc:Fallback xmlns="">
      <p:transition spd="slow" advTm="12677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الاول : التمويل التشاركي باستخدام البلوك تشين وفقا للقانوني الاماراتي</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الحصول </a:t>
            </a:r>
            <a:r>
              <a:rPr lang="ar-JO" sz="1400" dirty="0">
                <a:latin typeface="Alexandria" pitchFamily="2" charset="-78"/>
                <a:cs typeface="Alexandria" pitchFamily="2" charset="-78"/>
              </a:rPr>
              <a:t>على رخصة من الهيئة لمزاولة نشاط جمع التمويل فيما يتعلق بالأصول المشفرة في الدولة ،ويشمل هذا الترخيص الموافقة على تشغيل منصة جمع التمويل الرقمي المشفر</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لا </a:t>
            </a:r>
            <a:r>
              <a:rPr lang="ar-JO" sz="1400" dirty="0">
                <a:latin typeface="Alexandria" pitchFamily="2" charset="-78"/>
                <a:cs typeface="Alexandria" pitchFamily="2" charset="-78"/>
              </a:rPr>
              <a:t>يجوز السماح لأي عميل باستثمار أكثر من 350000 درهم إماراتي، أو ما يعُادل هذا المبلغ، بأي إصدار للأصول المشفرة، وللهيئة الحق في تعديل المبلغ من وقت لآخر </a:t>
            </a: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تقتصر </a:t>
            </a:r>
            <a:r>
              <a:rPr lang="ar-JO" sz="1400" dirty="0">
                <a:latin typeface="Alexandria" pitchFamily="2" charset="-78"/>
                <a:cs typeface="Alexandria" pitchFamily="2" charset="-78"/>
              </a:rPr>
              <a:t>الأموال والأصول المشفرة التي يكن قبولها في جمع التمويل على الأموال والأصول المشفرة التييكن أن تخضع لضوابط مكافحة جرائم غسل الأموال وتمويل الإرهاب.</a:t>
            </a:r>
          </a:p>
          <a:p>
            <a:pPr marL="0" indent="0" algn="r">
              <a:lnSpc>
                <a:spcPct val="150000"/>
              </a:lnSpc>
              <a:buNone/>
            </a:pPr>
            <a:r>
              <a:rPr lang="ar-JO" sz="1400" dirty="0">
                <a:latin typeface="Alexandria" pitchFamily="2" charset="-78"/>
                <a:cs typeface="Alexandria" pitchFamily="2" charset="-78"/>
              </a:rPr>
              <a:t>4</a:t>
            </a:r>
            <a:r>
              <a:rPr lang="ar-JO" sz="1400" dirty="0" smtClean="0">
                <a:latin typeface="Alexandria" pitchFamily="2" charset="-78"/>
                <a:cs typeface="Alexandria" pitchFamily="2" charset="-78"/>
              </a:rPr>
              <a:t>. يجب </a:t>
            </a:r>
            <a:r>
              <a:rPr lang="ar-JO" sz="1400" dirty="0">
                <a:latin typeface="Alexandria" pitchFamily="2" charset="-78"/>
                <a:cs typeface="Alexandria" pitchFamily="2" charset="-78"/>
              </a:rPr>
              <a:t>على المرخص بجمع التمويل الامتثال لمتطلبات الإفصاح الواردة في هذا النظام فيما يتعلق بالأصول المشفرة ذات الصلة.</a:t>
            </a:r>
          </a:p>
          <a:p>
            <a:pPr marL="0" indent="0" algn="r">
              <a:lnSpc>
                <a:spcPct val="150000"/>
              </a:lnSpc>
              <a:buNone/>
            </a:pPr>
            <a:r>
              <a:rPr lang="ar-JO" sz="1400" dirty="0">
                <a:latin typeface="Alexandria" pitchFamily="2" charset="-78"/>
                <a:cs typeface="Alexandria" pitchFamily="2" charset="-78"/>
              </a:rPr>
              <a:t>5</a:t>
            </a:r>
            <a:r>
              <a:rPr lang="ar-JO" sz="1400" dirty="0" smtClean="0">
                <a:latin typeface="Alexandria" pitchFamily="2" charset="-78"/>
                <a:cs typeface="Alexandria" pitchFamily="2" charset="-78"/>
              </a:rPr>
              <a:t>. عدم </a:t>
            </a:r>
            <a:r>
              <a:rPr lang="ar-JO" sz="1400" dirty="0">
                <a:latin typeface="Alexandria" pitchFamily="2" charset="-78"/>
                <a:cs typeface="Alexandria" pitchFamily="2" charset="-78"/>
              </a:rPr>
              <a:t>السماح للمرخص بجمع التمويل بأي تداول أو تبادل للأصول المشفرة المصدرة، ما لم توافق الهيئة على ذلك.</a:t>
            </a:r>
          </a:p>
          <a:p>
            <a:pPr marL="0" indent="0" algn="r">
              <a:lnSpc>
                <a:spcPct val="150000"/>
              </a:lnSpc>
              <a:buNone/>
            </a:pPr>
            <a:r>
              <a:rPr lang="ar-JO" sz="1400" dirty="0">
                <a:latin typeface="Alexandria" pitchFamily="2" charset="-78"/>
                <a:cs typeface="Alexandria" pitchFamily="2" charset="-78"/>
              </a:rPr>
              <a:t>وقد اشتراط المشرّع الإماراتي عدة شروط على المنصات التمويل التشاركي الراغبة في إصدار للأدوات الرمزية المالية باستخدام البلوك تشين </a:t>
            </a:r>
            <a:r>
              <a:rPr lang="ar-JO" sz="1400" dirty="0" smtClean="0">
                <a:latin typeface="Alexandria" pitchFamily="2" charset="-78"/>
                <a:cs typeface="Alexandria" pitchFamily="2" charset="-78"/>
              </a:rPr>
              <a:t>كالاتي: </a:t>
            </a:r>
            <a:endParaRPr lang="ar-JO" sz="1400" dirty="0">
              <a:latin typeface="Alexandria" pitchFamily="2" charset="-78"/>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65076" y="0"/>
            <a:ext cx="1609483" cy="1079086"/>
          </a:xfrm>
          <a:prstGeom prst="rect">
            <a:avLst/>
          </a:prstGeom>
        </p:spPr>
      </p:pic>
    </p:spTree>
    <p:extLst>
      <p:ext uri="{BB962C8B-B14F-4D97-AF65-F5344CB8AC3E}">
        <p14:creationId xmlns:p14="http://schemas.microsoft.com/office/powerpoint/2010/main" val="3547654951"/>
      </p:ext>
    </p:extLst>
  </p:cSld>
  <p:clrMapOvr>
    <a:masterClrMapping/>
  </p:clrMapOvr>
  <mc:AlternateContent xmlns:mc="http://schemas.openxmlformats.org/markup-compatibility/2006" xmlns:p14="http://schemas.microsoft.com/office/powerpoint/2010/main">
    <mc:Choice Requires="p14">
      <p:transition spd="slow" p14:dur="2000" advTm="70313"/>
    </mc:Choice>
    <mc:Fallback xmlns="">
      <p:transition spd="slow" advTm="70313"/>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الاول : التمويل التشاركي باستخدام البلوك تشين وفقا للقانوني الاماراتي</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أولًا: دون الإخلال بأنظمة وقرارات الهيئة المعمول بها فيما يتعلق بترويج الأوراق المالية الأجنبية في الدولة ،لا يجوز طرح الأدوات الرمزية المالية للاكتتاب و/أو إصدارها في الدولة، إلا من جانب المصدر المؤسس في الدولة أو في منطقة حرة مالية داخل الدولة، إلا بعد القيام بما يلي:</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تقديم </a:t>
            </a:r>
            <a:r>
              <a:rPr lang="ar-JO" sz="1400" dirty="0">
                <a:latin typeface="Alexandria" pitchFamily="2" charset="-78"/>
                <a:cs typeface="Alexandria" pitchFamily="2" charset="-78"/>
              </a:rPr>
              <a:t>مستندات الطرح لدى الهيئة وفقًا لهذا النظام في حال اقتصر الطرح على المستثمرين المؤهلين.</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الحصول </a:t>
            </a:r>
            <a:r>
              <a:rPr lang="ar-JO" sz="1400" dirty="0">
                <a:latin typeface="Alexandria" pitchFamily="2" charset="-78"/>
                <a:cs typeface="Alexandria" pitchFamily="2" charset="-78"/>
              </a:rPr>
              <a:t>على موافقة مسبقة من الهيئة وفقًا لهذه المادة في حال شمل الطرح أشخاصًا غير المستثمرين المؤهلين.</a:t>
            </a:r>
          </a:p>
          <a:p>
            <a:pPr marL="0" indent="0" algn="r">
              <a:lnSpc>
                <a:spcPct val="150000"/>
              </a:lnSpc>
              <a:buNone/>
            </a:pPr>
            <a:r>
              <a:rPr lang="ar-JO" sz="1400" dirty="0">
                <a:latin typeface="Alexandria" pitchFamily="2" charset="-78"/>
                <a:cs typeface="Alexandria" pitchFamily="2" charset="-78"/>
              </a:rPr>
              <a:t> ثانيًا: مع مراعاة أحكام قانون الشركات التجارية، تحتفظ الهيئة بسلطة تقديرية لاعتماد الأشكال القانونية للمصدرين الذين يجوز لهم طرح وإصدار الأدوات الرمزية المالية في الدولة</a:t>
            </a:r>
            <a:r>
              <a:rPr lang="ar-JO" sz="1400" dirty="0" smtClean="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ثالًثًا: مع مراعاة أحكام قانون الشركات، للهيئة القيام بما يلي:</a:t>
            </a:r>
          </a:p>
          <a:p>
            <a:pPr marL="0" indent="0" algn="r">
              <a:lnSpc>
                <a:spcPct val="150000"/>
              </a:lnSpc>
              <a:buNone/>
            </a:pPr>
            <a:r>
              <a:rPr lang="ar-JO" sz="1400" dirty="0">
                <a:latin typeface="Alexandria" pitchFamily="2" charset="-78"/>
                <a:cs typeface="Alexandria" pitchFamily="2" charset="-78"/>
              </a:rPr>
              <a:t>1. الطلب من المصدر الاحتفاظ بالسجل النهائي للملكية في الأوراق المالية ذات الصلة بالأدوات الرمزية المالية عن طريق شبكة إلكترونية أو رقمية أو قاعدة بيانات، دون الإخلال بالمتطلبات المنصوص عليها </a:t>
            </a: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1331" y="0"/>
            <a:ext cx="1609483" cy="1079086"/>
          </a:xfrm>
          <a:prstGeom prst="rect">
            <a:avLst/>
          </a:prstGeom>
        </p:spPr>
      </p:pic>
    </p:spTree>
    <p:extLst>
      <p:ext uri="{BB962C8B-B14F-4D97-AF65-F5344CB8AC3E}">
        <p14:creationId xmlns:p14="http://schemas.microsoft.com/office/powerpoint/2010/main" val="2806362861"/>
      </p:ext>
    </p:extLst>
  </p:cSld>
  <p:clrMapOvr>
    <a:masterClrMapping/>
  </p:clrMapOvr>
  <mc:AlternateContent xmlns:mc="http://schemas.openxmlformats.org/markup-compatibility/2006" xmlns:p14="http://schemas.microsoft.com/office/powerpoint/2010/main">
    <mc:Choice Requires="p14">
      <p:transition spd="slow" p14:dur="2000" advTm="73510"/>
    </mc:Choice>
    <mc:Fallback xmlns="">
      <p:transition spd="slow" advTm="7351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الاول : التمويل التشاركي باستخدام البلوك تشين وفقا للقانوني الاماراتي</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الطلب </a:t>
            </a:r>
            <a:r>
              <a:rPr lang="ar-JO" sz="1400" dirty="0">
                <a:latin typeface="Alexandria" pitchFamily="2" charset="-78"/>
                <a:cs typeface="Alexandria" pitchFamily="2" charset="-78"/>
              </a:rPr>
              <a:t>من المصدر عدم القيام بإصدار شهادات مادية فيما يتعلق بالأوراق المالية ذات الصلة بالأدوات الرمزية المالية ما لم ينص على خلاف ذلك في مستندات التأسيس الخاصة بالمصدر أو شروط الإصدار.</a:t>
            </a: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الطلب </a:t>
            </a:r>
            <a:r>
              <a:rPr lang="ar-JO" sz="1400" dirty="0">
                <a:latin typeface="Alexandria" pitchFamily="2" charset="-78"/>
                <a:cs typeface="Alexandria" pitchFamily="2" charset="-78"/>
              </a:rPr>
              <a:t>من المصدر عدم القيام بعمليات نقل الأدوات الرمزية المالية عن طريق أي مستند </a:t>
            </a:r>
            <a:r>
              <a:rPr lang="ar-JO" sz="1400" dirty="0" smtClean="0">
                <a:latin typeface="Alexandria" pitchFamily="2" charset="-78"/>
                <a:cs typeface="Alexandria" pitchFamily="2" charset="-78"/>
              </a:rPr>
              <a:t>خطي</a:t>
            </a:r>
          </a:p>
          <a:p>
            <a:pPr marL="0" indent="0" algn="r">
              <a:lnSpc>
                <a:spcPct val="150000"/>
              </a:lnSpc>
              <a:buNone/>
            </a:pPr>
            <a:r>
              <a:rPr lang="ar-JO" sz="1400" dirty="0" smtClean="0">
                <a:latin typeface="Alexandria" pitchFamily="2" charset="-78"/>
                <a:cs typeface="Alexandria" pitchFamily="2" charset="-78"/>
              </a:rPr>
              <a:t>رابعا</a:t>
            </a:r>
            <a:r>
              <a:rPr lang="ar-JO" sz="1400" dirty="0">
                <a:latin typeface="Alexandria" pitchFamily="2" charset="-78"/>
                <a:cs typeface="Alexandria" pitchFamily="2" charset="-78"/>
              </a:rPr>
              <a:t>: للحصول على موافقة الهيئة على طرح وإصدار الأدوات الرمزية المالية، يلتزم المصدر بما يلي:</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تحديد </a:t>
            </a:r>
            <a:r>
              <a:rPr lang="ar-JO" sz="1400" dirty="0">
                <a:latin typeface="Alexandria" pitchFamily="2" charset="-78"/>
                <a:cs typeface="Alexandria" pitchFamily="2" charset="-78"/>
              </a:rPr>
              <a:t>الورقة المالية التي ستصنف الأداة الرمزية المالية على أساسها، وفقًا لما تقبله الهيئة .</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تزويد </a:t>
            </a:r>
            <a:r>
              <a:rPr lang="ar-JO" sz="1400" dirty="0">
                <a:latin typeface="Alexandria" pitchFamily="2" charset="-78"/>
                <a:cs typeface="Alexandria" pitchFamily="2" charset="-78"/>
              </a:rPr>
              <a:t>الهيئة بنسخ من مستندات الطرح المطلوبة فيما يتعلق بالأداة الرمزية المالية، بما في ذلك المعلومات المطلوبة، ووفقًا لأنظمة الهيئة الأخرى المعمول بها فيما يتعلق بالورقة المالية ذات الصلة.</a:t>
            </a: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تزويد </a:t>
            </a:r>
            <a:r>
              <a:rPr lang="ar-JO" sz="1400" dirty="0">
                <a:latin typeface="Alexandria" pitchFamily="2" charset="-78"/>
                <a:cs typeface="Alexandria" pitchFamily="2" charset="-78"/>
              </a:rPr>
              <a:t>الهيئة بتفاصيل التطور التكنولوجي لديه فيما يتعلق بالأدوات الرمزية المالية وعمليات التدقيق الخارجي وتفاصيل كبار موظفيه المعنيين بمسؤوليات التطوير التكنولوجي والإشراف عليها، في حال عدم توفر هذه التفاصيل في طلبه المقدم للهيئة سابقة بموجب أنظمة وقرارات الهيئة ذات الصلة بالورقة المالية محل الإصدار.</a:t>
            </a:r>
          </a:p>
          <a:p>
            <a:pPr marL="0" indent="0" algn="r">
              <a:lnSpc>
                <a:spcPct val="150000"/>
              </a:lnSpc>
              <a:buNone/>
            </a:pPr>
            <a:r>
              <a:rPr lang="ar-JO" sz="1400" dirty="0">
                <a:latin typeface="Alexandria" pitchFamily="2" charset="-78"/>
                <a:cs typeface="Alexandria" pitchFamily="2" charset="-78"/>
              </a:rPr>
              <a:t>4</a:t>
            </a:r>
            <a:r>
              <a:rPr lang="ar-JO" sz="1400" dirty="0" smtClean="0">
                <a:latin typeface="Alexandria" pitchFamily="2" charset="-78"/>
                <a:cs typeface="Alexandria" pitchFamily="2" charset="-78"/>
              </a:rPr>
              <a:t>. تقديم </a:t>
            </a:r>
            <a:r>
              <a:rPr lang="ar-JO" sz="1400" dirty="0">
                <a:latin typeface="Alexandria" pitchFamily="2" charset="-78"/>
                <a:cs typeface="Alexandria" pitchFamily="2" charset="-78"/>
              </a:rPr>
              <a:t>مستندات الطلب الأخرى التي تطلبها الهيئة </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51180"/>
            <a:ext cx="1609483" cy="1079086"/>
          </a:xfrm>
          <a:prstGeom prst="rect">
            <a:avLst/>
          </a:prstGeom>
        </p:spPr>
      </p:pic>
    </p:spTree>
    <p:extLst>
      <p:ext uri="{BB962C8B-B14F-4D97-AF65-F5344CB8AC3E}">
        <p14:creationId xmlns:p14="http://schemas.microsoft.com/office/powerpoint/2010/main" val="519104164"/>
      </p:ext>
    </p:extLst>
  </p:cSld>
  <p:clrMapOvr>
    <a:masterClrMapping/>
  </p:clrMapOvr>
  <mc:AlternateContent xmlns:mc="http://schemas.openxmlformats.org/markup-compatibility/2006" xmlns:p14="http://schemas.microsoft.com/office/powerpoint/2010/main">
    <mc:Choice Requires="p14">
      <p:transition spd="slow" p14:dur="2000" advTm="72317"/>
    </mc:Choice>
    <mc:Fallback xmlns="">
      <p:transition spd="slow" advTm="72317"/>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الاول : التمويل التشاركي باستخدام البلوك تشين وفقا للقانوني الاماراتي</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خامسًا: يجوز للهيئة أن تفرض قيود على تداول أي أداة رمزية مالية صادرة في الدولة للفترة التي تراها مناسبة .</a:t>
            </a:r>
          </a:p>
          <a:p>
            <a:pPr marL="0" indent="0" algn="r">
              <a:lnSpc>
                <a:spcPct val="150000"/>
              </a:lnSpc>
              <a:buNone/>
            </a:pPr>
            <a:r>
              <a:rPr lang="ar-JO" sz="1400" dirty="0">
                <a:latin typeface="Alexandria" pitchFamily="2" charset="-78"/>
                <a:cs typeface="Alexandria" pitchFamily="2" charset="-78"/>
              </a:rPr>
              <a:t>سادسًا: يسمح بالترويج للأدوات الرمزية المالية، بما في ذلك تلك المصدرة خارج الدولة، وفقًا ل</a:t>
            </a:r>
            <a:r>
              <a:rPr lang="ar-JO" sz="1400" dirty="0" smtClean="0">
                <a:latin typeface="Alexandria" pitchFamily="2" charset="-78"/>
                <a:cs typeface="Alexandria" pitchFamily="2" charset="-78"/>
              </a:rPr>
              <a:t>أنظمة </a:t>
            </a:r>
            <a:r>
              <a:rPr lang="ar-JO" sz="1400" dirty="0">
                <a:latin typeface="Alexandria" pitchFamily="2" charset="-78"/>
                <a:cs typeface="Alexandria" pitchFamily="2" charset="-78"/>
              </a:rPr>
              <a:t>الترويج والتعريف المعمول بها ووفقًا لمتطلبات الإفصاح الخاصة بالأصول المشفرة.</a:t>
            </a:r>
          </a:p>
          <a:p>
            <a:pPr marL="0" indent="0" algn="r">
              <a:lnSpc>
                <a:spcPct val="150000"/>
              </a:lnSpc>
              <a:buNone/>
            </a:pPr>
            <a:r>
              <a:rPr lang="ar-JO" sz="1400" dirty="0">
                <a:latin typeface="Alexandria" pitchFamily="2" charset="-78"/>
                <a:cs typeface="Alexandria" pitchFamily="2" charset="-78"/>
              </a:rPr>
              <a:t>قد أضاف المشرّع الإماراتي إلى الشروط السالف بيانها يجب على المنصة الراغبة في الطرح موافاة الهيئةبالإضافة إلى مستندات الطرح المطلوبة لطرح وإصدار الأصول المشفرة يجب أن تشتمل المعلومات المفصح عنها فيما يتعلق بالأدوات الرمزية المالية المطروحة في الدولة ما يلي:</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وصف </a:t>
            </a:r>
            <a:r>
              <a:rPr lang="ar-JO" sz="1400" dirty="0">
                <a:latin typeface="Alexandria" pitchFamily="2" charset="-78"/>
                <a:cs typeface="Alexandria" pitchFamily="2" charset="-78"/>
              </a:rPr>
              <a:t>كيف تمثل الأصول المشفرة حق قانوني لمصالح في الورقة المالية ذات الصلة وأي حقوق أو مصالح لأي طرف آخر فيما يتعلق بالورقة المالية أو الأصول الأساسية التي تمثلها الأصول المشفرة.</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وصف </a:t>
            </a:r>
            <a:r>
              <a:rPr lang="ar-JO" sz="1400" dirty="0">
                <a:latin typeface="Alexandria" pitchFamily="2" charset="-78"/>
                <a:cs typeface="Alexandria" pitchFamily="2" charset="-78"/>
              </a:rPr>
              <a:t>الكيفية التي يستطيع المستثمر بها ممارسة حقوقه فيما يتعلق بالاستثمار أو الأوراق المالية الأساسية في حالة فشل أو إعسار أي مشغل لبرنامج كمبيوتر أو تقنية متصلة بالأدوات الرمزية المالية.</a:t>
            </a: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تضمين </a:t>
            </a:r>
            <a:r>
              <a:rPr lang="ar-JO" sz="1400" dirty="0">
                <a:latin typeface="Alexandria" pitchFamily="2" charset="-78"/>
                <a:cs typeface="Alexandria" pitchFamily="2" charset="-78"/>
              </a:rPr>
              <a:t>تفاصيل نوع الأوراق المالية الممثلة أو المنشأة بواسطة الأداة الرمزية المالية، وكيفية تطبيق أنظمة الهيئة المتعلقة بهذه الأوراق المالية وأي استثناءات من هذه المتطلبات</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51222" y="-51180"/>
            <a:ext cx="1609483" cy="1079086"/>
          </a:xfrm>
          <a:prstGeom prst="rect">
            <a:avLst/>
          </a:prstGeom>
        </p:spPr>
      </p:pic>
    </p:spTree>
    <p:extLst>
      <p:ext uri="{BB962C8B-B14F-4D97-AF65-F5344CB8AC3E}">
        <p14:creationId xmlns:p14="http://schemas.microsoft.com/office/powerpoint/2010/main" val="1870988780"/>
      </p:ext>
    </p:extLst>
  </p:cSld>
  <p:clrMapOvr>
    <a:masterClrMapping/>
  </p:clrMapOvr>
  <mc:AlternateContent xmlns:mc="http://schemas.openxmlformats.org/markup-compatibility/2006" xmlns:p14="http://schemas.microsoft.com/office/powerpoint/2010/main">
    <mc:Choice Requires="p14">
      <p:transition spd="slow" p14:dur="2000" advTm="108964"/>
    </mc:Choice>
    <mc:Fallback xmlns="">
      <p:transition spd="slow" advTm="10896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 : الطبيعة القانونية للتمويل التشاركي باستخدام البلوك تشين</a:t>
            </a:r>
            <a:br>
              <a:rPr lang="ar-JO" sz="2000" dirty="0">
                <a:solidFill>
                  <a:srgbClr val="00B0F0"/>
                </a:solidFill>
                <a:latin typeface="Alexandria Black" pitchFamily="2" charset="-78"/>
                <a:cs typeface="Alexandria Black" pitchFamily="2" charset="-78"/>
              </a:rPr>
            </a:b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524000"/>
            <a:ext cx="10515600" cy="4932218"/>
          </a:xfrm>
        </p:spPr>
        <p:txBody>
          <a:bodyPr>
            <a:normAutofit/>
          </a:bodyPr>
          <a:lstStyle/>
          <a:p>
            <a:pPr marL="0" indent="0" algn="r">
              <a:lnSpc>
                <a:spcPct val="150000"/>
              </a:lnSpc>
              <a:buNone/>
            </a:pPr>
            <a:r>
              <a:rPr lang="ar-JO" sz="1400" dirty="0">
                <a:latin typeface="Alexandria" pitchFamily="2" charset="-78"/>
                <a:cs typeface="Alexandria" pitchFamily="2" charset="-78"/>
              </a:rPr>
              <a:t>يعتبر «البلوك تشين» هو تقنية مشفرة؛ أيّ أن الابتكار الأساسي الذي يقوم عليه نظام «البلوك تشين» هو التشفير، ويعمل على حل المشاكل التقنية الهامة لأول مرة على الإطلاق. ويعُد العقد الذكي عقد يتم بشكل تلقائي مع قابلية للتنفيذ. على الرغم من أن بعض الأجزاء قد تتطلب إدخال وتحكم بشري، إلا أنه يكن تشغيلها آليًّا بواسطة الكمبيوتر، وهي قابلة للتنفيذ إما عن طريق الإنفاذ القانوني للحقوق والالتزامات أو عن طريق تنفيذ رمز الكمبيوتر المضاد للتلاعب .</a:t>
            </a:r>
          </a:p>
          <a:p>
            <a:pPr marL="0" indent="0" algn="r">
              <a:lnSpc>
                <a:spcPct val="150000"/>
              </a:lnSpc>
              <a:buNone/>
            </a:pPr>
            <a:r>
              <a:rPr lang="ar-JO" sz="1400" dirty="0">
                <a:latin typeface="Alexandria" pitchFamily="2" charset="-78"/>
                <a:cs typeface="Alexandria" pitchFamily="2" charset="-78"/>
              </a:rPr>
              <a:t>ومن هنا تظهر أهمية العقد الذكي في تبادل الأصول المشفرة والأدوات الرمزية التي تتم من خلال تقنية البلوك تشين في عمليات التمويل التشاركي حيث يكن لأطراف عملية التمويل تداول هذه الأدوات من خلال شبكة البلوك تشين باستخدام العقود الذكية وذلك عند استيفاء شروط معينة والتي توفر الحماية القانونية ليس فقط بين الأطراف ولكن أيضًا تجاه الكافة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وبهذا المعنى، تساعد </a:t>
            </a:r>
            <a:r>
              <a:rPr lang="ar-JO" sz="1400" dirty="0" smtClean="0">
                <a:latin typeface="Alexandria" pitchFamily="2" charset="-78"/>
                <a:cs typeface="Alexandria" pitchFamily="2" charset="-78"/>
              </a:rPr>
              <a:t>البلوك </a:t>
            </a:r>
            <a:r>
              <a:rPr lang="ar-JO" sz="1400" dirty="0">
                <a:latin typeface="Alexandria" pitchFamily="2" charset="-78"/>
                <a:cs typeface="Alexandria" pitchFamily="2" charset="-78"/>
              </a:rPr>
              <a:t>تشين في حل الصعوبات المحُتملة في تنفيذ العقود. ويتحقق ذلك بفضل توليد المعلومات وصيانتها من خلال سجل مشفر ولامركزي يشُرف عليه كل عضو من أعضاء الشبكة. توفر هذه الميزة المفيدة للبلوك تشين  والتي توفر مستوى </a:t>
            </a:r>
            <a:r>
              <a:rPr lang="ar-JO" sz="1400" dirty="0" smtClean="0">
                <a:latin typeface="Alexandria" pitchFamily="2" charset="-78"/>
                <a:cs typeface="Alexandria" pitchFamily="2" charset="-78"/>
              </a:rPr>
              <a:t>عالياً </a:t>
            </a:r>
            <a:r>
              <a:rPr lang="ar-JO" sz="1400" dirty="0">
                <a:latin typeface="Alexandria" pitchFamily="2" charset="-78"/>
                <a:cs typeface="Alexandria" pitchFamily="2" charset="-78"/>
              </a:rPr>
              <a:t>جدًا من الأمان والشفافية التي تتوافق مع أهداف العمليات التي يتم تنفيذها مع العقود الذكية.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وعليه </a:t>
            </a:r>
            <a:r>
              <a:rPr lang="ar-JO" sz="1400" dirty="0" smtClean="0">
                <a:latin typeface="Alexandria" pitchFamily="2" charset="-78"/>
                <a:cs typeface="Alexandria" pitchFamily="2" charset="-78"/>
              </a:rPr>
              <a:t>سيتم الحديث عن  أطراف </a:t>
            </a:r>
            <a:r>
              <a:rPr lang="ar-JO" sz="1400" dirty="0">
                <a:latin typeface="Alexandria" pitchFamily="2" charset="-78"/>
                <a:cs typeface="Alexandria" pitchFamily="2" charset="-78"/>
              </a:rPr>
              <a:t>العقود الذكية في عمليات التمويل التشاركي باستخدام تقنية البلوك تشين، ثم نتعرض إلى ماهية العلاقة القانونية بين أطراف العملية التمويل التشاركي باستخدام تقنية البلوك تشين وذلك كالاتي</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458" y="118548"/>
            <a:ext cx="1609483" cy="1079086"/>
          </a:xfrm>
          <a:prstGeom prst="rect">
            <a:avLst/>
          </a:prstGeom>
        </p:spPr>
      </p:pic>
    </p:spTree>
    <p:extLst>
      <p:ext uri="{BB962C8B-B14F-4D97-AF65-F5344CB8AC3E}">
        <p14:creationId xmlns:p14="http://schemas.microsoft.com/office/powerpoint/2010/main" val="1362008454"/>
      </p:ext>
    </p:extLst>
  </p:cSld>
  <p:clrMapOvr>
    <a:masterClrMapping/>
  </p:clrMapOvr>
  <mc:AlternateContent xmlns:mc="http://schemas.openxmlformats.org/markup-compatibility/2006" xmlns:p14="http://schemas.microsoft.com/office/powerpoint/2010/main">
    <mc:Choice Requires="p14">
      <p:transition spd="slow" p14:dur="2000" advTm="149481"/>
    </mc:Choice>
    <mc:Fallback xmlns="">
      <p:transition spd="slow" advTm="14948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90945"/>
            <a:ext cx="10515600" cy="1191491"/>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 : الطبيعة القانونية للتمويل التشاركي باستخدام البلوك تشين</a:t>
            </a:r>
            <a:br>
              <a:rPr lang="ar-JO" sz="2000" dirty="0">
                <a:solidFill>
                  <a:srgbClr val="00B0F0"/>
                </a:solidFill>
                <a:latin typeface="Alexandria Black" pitchFamily="2" charset="-78"/>
                <a:cs typeface="Alexandria Black" pitchFamily="2" charset="-78"/>
              </a:rPr>
            </a:b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a:xfrm>
            <a:off x="838200" y="1620982"/>
            <a:ext cx="10515600" cy="5140035"/>
          </a:xfrm>
        </p:spPr>
        <p:txBody>
          <a:bodyPr>
            <a:normAutofit/>
          </a:bodyPr>
          <a:lstStyle/>
          <a:p>
            <a:pPr marL="0" indent="0" algn="r">
              <a:lnSpc>
                <a:spcPct val="150000"/>
              </a:lnSpc>
              <a:buNone/>
            </a:pPr>
            <a:r>
              <a:rPr lang="ar-JO" sz="1600" b="1" dirty="0">
                <a:solidFill>
                  <a:schemeClr val="accent2">
                    <a:lumMod val="50000"/>
                  </a:schemeClr>
                </a:solidFill>
                <a:latin typeface="Alexandria Black" pitchFamily="2" charset="-78"/>
                <a:cs typeface="Alexandria Black" pitchFamily="2" charset="-78"/>
              </a:rPr>
              <a:t>اولا: </a:t>
            </a:r>
            <a:r>
              <a:rPr lang="ar-JO" sz="1600" b="1" dirty="0">
                <a:solidFill>
                  <a:schemeClr val="accent2">
                    <a:lumMod val="50000"/>
                  </a:schemeClr>
                </a:solidFill>
                <a:latin typeface="Alexandria Black" pitchFamily="2" charset="-78"/>
                <a:cs typeface="Alexandria Black" pitchFamily="2" charset="-78"/>
              </a:rPr>
              <a:t>أطراف </a:t>
            </a:r>
            <a:r>
              <a:rPr lang="ar-JO" sz="1600" b="1" dirty="0">
                <a:solidFill>
                  <a:schemeClr val="accent2">
                    <a:lumMod val="50000"/>
                  </a:schemeClr>
                </a:solidFill>
                <a:latin typeface="Alexandria Black" pitchFamily="2" charset="-78"/>
                <a:cs typeface="Alexandria Black" pitchFamily="2" charset="-78"/>
              </a:rPr>
              <a:t>العقود الذكية للتمويل التشاركي باستخدام تقنية البلوك </a:t>
            </a:r>
            <a:r>
              <a:rPr lang="ar-JO" sz="1600" b="1" dirty="0">
                <a:solidFill>
                  <a:schemeClr val="accent2">
                    <a:lumMod val="50000"/>
                  </a:schemeClr>
                </a:solidFill>
                <a:latin typeface="Alexandria Black" pitchFamily="2" charset="-78"/>
                <a:cs typeface="Alexandria Black" pitchFamily="2" charset="-78"/>
              </a:rPr>
              <a:t>تشين</a:t>
            </a:r>
          </a:p>
          <a:p>
            <a:pPr marL="0" indent="0" algn="r">
              <a:lnSpc>
                <a:spcPct val="150000"/>
              </a:lnSpc>
              <a:buNone/>
            </a:pPr>
            <a:r>
              <a:rPr lang="ar-JO" sz="1400" dirty="0">
                <a:latin typeface="Alexandria" pitchFamily="2" charset="-78"/>
                <a:cs typeface="Alexandria" pitchFamily="2" charset="-78"/>
              </a:rPr>
              <a:t>تتعدد اطراف العلاقة التعاقدية للتمويل التشاركي باستخدام البلوك تشين بين طالب التمويل وهو صاحب المشروع والمستثمر الذي يرغب في استثمار اموال من خلال منصات التمويل التشاركي واخيرا المشغل وهي منصة التمويل التشاركي ذاتها وقد نص المشرع الاماراتي على بعض الشروط التى يجب توافرها في كل طرف من اطراف عقد التمويل التمويل التشاركي. وعليه </a:t>
            </a:r>
            <a:r>
              <a:rPr lang="ar-JO" sz="1400" dirty="0" smtClean="0">
                <a:latin typeface="Alexandria" pitchFamily="2" charset="-78"/>
                <a:cs typeface="Alexandria" pitchFamily="2" charset="-78"/>
              </a:rPr>
              <a:t>سنعرض هنا لهذه </a:t>
            </a:r>
            <a:r>
              <a:rPr lang="ar-JO" sz="1400" dirty="0">
                <a:latin typeface="Alexandria" pitchFamily="2" charset="-78"/>
                <a:cs typeface="Alexandria" pitchFamily="2" charset="-78"/>
              </a:rPr>
              <a:t>الشروط والالتزامات التى تقع على عاتق كل طرف </a:t>
            </a:r>
            <a:endParaRPr lang="ar-JO" sz="1400" dirty="0" smtClean="0">
              <a:latin typeface="Alexandria" pitchFamily="2" charset="-78"/>
              <a:cs typeface="Alexandria" pitchFamily="2" charset="-78"/>
            </a:endParaRPr>
          </a:p>
          <a:p>
            <a:pPr marL="0" indent="0" algn="r">
              <a:lnSpc>
                <a:spcPct val="150000"/>
              </a:lnSpc>
              <a:buNone/>
            </a:pPr>
            <a:r>
              <a:rPr lang="ar-JO" sz="1600" b="1" dirty="0">
                <a:solidFill>
                  <a:schemeClr val="accent2">
                    <a:lumMod val="50000"/>
                  </a:schemeClr>
                </a:solidFill>
                <a:latin typeface="Alexandria Black" pitchFamily="2" charset="-78"/>
                <a:cs typeface="Alexandria Black" pitchFamily="2" charset="-78"/>
              </a:rPr>
              <a:t>أ-طالب التمويل التشاركي ( الشركات الصغيرة والمتوسطة أو الناشئة </a:t>
            </a:r>
            <a:r>
              <a:rPr lang="ar-JO" sz="1600" b="1" dirty="0">
                <a:solidFill>
                  <a:schemeClr val="accent2">
                    <a:lumMod val="50000"/>
                  </a:schemeClr>
                </a:solidFill>
                <a:latin typeface="Alexandria Black" pitchFamily="2" charset="-78"/>
                <a:cs typeface="Alexandria Black" pitchFamily="2" charset="-78"/>
              </a:rPr>
              <a:t>)</a:t>
            </a:r>
            <a:r>
              <a:rPr lang="ar-JO" sz="1600" dirty="0" smtClean="0">
                <a:solidFill>
                  <a:schemeClr val="accent4"/>
                </a:solidFill>
                <a:latin typeface="Alexandria Medium" pitchFamily="2" charset="-78"/>
                <a:cs typeface="Alexandria Medium" pitchFamily="2" charset="-78"/>
              </a:rPr>
              <a:t> </a:t>
            </a:r>
          </a:p>
          <a:p>
            <a:pPr marL="0" indent="0" algn="r">
              <a:lnSpc>
                <a:spcPct val="150000"/>
              </a:lnSpc>
              <a:buNone/>
            </a:pPr>
            <a:r>
              <a:rPr lang="ar-JO" sz="1400" dirty="0">
                <a:latin typeface="Alexandria" pitchFamily="2" charset="-78"/>
                <a:cs typeface="Alexandria" pitchFamily="2" charset="-78"/>
              </a:rPr>
              <a:t>أن المشرّع الإماراتي جاء في قرار هيئة الأوراق والسلع الإماراتية تنظيم المصدر لأنشطة الأصول المشفرة وعرفه على أنه: « أي شخص يقوم بمشاركة إصدار أو </a:t>
            </a:r>
            <a:r>
              <a:rPr lang="ar-JO" sz="1400" dirty="0" smtClean="0">
                <a:latin typeface="Alexandria" pitchFamily="2" charset="-78"/>
                <a:cs typeface="Alexandria" pitchFamily="2" charset="-78"/>
              </a:rPr>
              <a:t>طرح.</a:t>
            </a:r>
          </a:p>
          <a:p>
            <a:pPr marL="0" indent="0" algn="r">
              <a:lnSpc>
                <a:spcPct val="150000"/>
              </a:lnSpc>
              <a:buNone/>
            </a:pPr>
            <a:r>
              <a:rPr lang="ar-JO" sz="1400" dirty="0">
                <a:latin typeface="Alexandria" pitchFamily="2" charset="-78"/>
                <a:cs typeface="Alexandria" pitchFamily="2" charset="-78"/>
              </a:rPr>
              <a:t>والجدير بالإشارة أن المشرّع الإماراتي قد حظر بعض الجهات الموضحة طلب التمويل التشاركي من خلال المنصة وهي الشركات المساهمة، صناديق الاستثمار، الجهات التي تزاول أنشطة ضمن قطاع الأوراق المالية من التأمين من المصارف، الشركات التي تنوي استخدام التمويل التشاركي لمنح قروض أو الاستثمار في شركات أخرى قائمة وأيّ شركة رأس مالها المدفوع أكثر من ستة ملايين درهم إمارتي. ويبدو </a:t>
            </a:r>
            <a:r>
              <a:rPr lang="ar-JO" sz="1400" dirty="0" smtClean="0">
                <a:latin typeface="Alexandria" pitchFamily="2" charset="-78"/>
                <a:cs typeface="Alexandria" pitchFamily="2" charset="-78"/>
              </a:rPr>
              <a:t>هنا حِرص </a:t>
            </a:r>
            <a:r>
              <a:rPr lang="ar-JO" sz="1400" dirty="0">
                <a:latin typeface="Alexandria" pitchFamily="2" charset="-78"/>
                <a:cs typeface="Alexandria" pitchFamily="2" charset="-78"/>
              </a:rPr>
              <a:t>المشرّع الإماراتي على استخدام نشاط التمويل التشاركي على الشركة الصغيرة والمتوسطة والناشئة وعدم استغلال هذه الوسيلة للتمويل القطاعات الكبيرة حرصًا منه على تنوع النشاط الاقتصادي داخل الدولة وعدم قصره على كبار المستثمرين</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22339"/>
            <a:ext cx="1609483" cy="1079086"/>
          </a:xfrm>
          <a:prstGeom prst="rect">
            <a:avLst/>
          </a:prstGeom>
        </p:spPr>
      </p:pic>
    </p:spTree>
    <p:extLst>
      <p:ext uri="{BB962C8B-B14F-4D97-AF65-F5344CB8AC3E}">
        <p14:creationId xmlns:p14="http://schemas.microsoft.com/office/powerpoint/2010/main" val="3100757719"/>
      </p:ext>
    </p:extLst>
  </p:cSld>
  <p:clrMapOvr>
    <a:masterClrMapping/>
  </p:clrMapOvr>
  <mc:AlternateContent xmlns:mc="http://schemas.openxmlformats.org/markup-compatibility/2006" xmlns:p14="http://schemas.microsoft.com/office/powerpoint/2010/main">
    <mc:Choice Requires="p14">
      <p:transition spd="slow" p14:dur="2000" advTm="189903"/>
    </mc:Choice>
    <mc:Fallback xmlns="">
      <p:transition spd="slow" advTm="189903"/>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103457"/>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 : الطبيعة القانونية للتمويل التشاركي باستخدام البلوك تشين</a:t>
            </a:r>
            <a:br>
              <a:rPr lang="ar-JO" sz="2000" dirty="0">
                <a:solidFill>
                  <a:srgbClr val="00B0F0"/>
                </a:solidFill>
                <a:latin typeface="Alexandria Black" pitchFamily="2" charset="-78"/>
                <a:cs typeface="Alexandria Black" pitchFamily="2" charset="-78"/>
              </a:rPr>
            </a:br>
            <a:endParaRPr lang="en-US" sz="2000" dirty="0"/>
          </a:p>
        </p:txBody>
      </p:sp>
      <p:sp>
        <p:nvSpPr>
          <p:cNvPr id="3" name="Content Placeholder 2"/>
          <p:cNvSpPr>
            <a:spLocks noGrp="1"/>
          </p:cNvSpPr>
          <p:nvPr>
            <p:ph idx="1"/>
          </p:nvPr>
        </p:nvSpPr>
        <p:spPr>
          <a:xfrm>
            <a:off x="838200" y="1468582"/>
            <a:ext cx="10515600" cy="5278582"/>
          </a:xfrm>
        </p:spPr>
        <p:txBody>
          <a:bodyPr>
            <a:normAutofit/>
          </a:bodyPr>
          <a:lstStyle/>
          <a:p>
            <a:pPr marL="0" indent="0" algn="r">
              <a:lnSpc>
                <a:spcPct val="150000"/>
              </a:lnSpc>
              <a:buNone/>
            </a:pPr>
            <a:r>
              <a:rPr lang="ar-JO" sz="1400" dirty="0">
                <a:latin typeface="Alexandria" pitchFamily="2" charset="-78"/>
                <a:cs typeface="Alexandria" pitchFamily="2" charset="-78"/>
              </a:rPr>
              <a:t>وقد وضع المشرّع الإماراتي بعض الالتزامات على طالب التمويل وهي كالآتي: </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الحصول </a:t>
            </a:r>
            <a:r>
              <a:rPr lang="ar-JO" sz="1400" dirty="0">
                <a:latin typeface="Alexandria" pitchFamily="2" charset="-78"/>
                <a:cs typeface="Alexandria" pitchFamily="2" charset="-78"/>
              </a:rPr>
              <a:t>من السلطات المختصة على الموافقات المبدئية اللازمة لمشروعه المزمع عرضه على المنصة .</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الإفصاح </a:t>
            </a:r>
            <a:r>
              <a:rPr lang="ar-JO" sz="1400" dirty="0">
                <a:latin typeface="Alexandria" pitchFamily="2" charset="-78"/>
                <a:cs typeface="Alexandria" pitchFamily="2" charset="-78"/>
              </a:rPr>
              <a:t>فورًا خلال فترة طلب التمويل – وفقًا لإجراءات المشغل – عن البيانات المحددة أدناه: </a:t>
            </a:r>
          </a:p>
          <a:p>
            <a:pPr marL="0" indent="0" algn="r">
              <a:lnSpc>
                <a:spcPct val="150000"/>
              </a:lnSpc>
              <a:buNone/>
            </a:pPr>
            <a:r>
              <a:rPr lang="ar-JO" sz="1400" dirty="0">
                <a:latin typeface="Alexandria" pitchFamily="2" charset="-78"/>
                <a:cs typeface="Alexandria" pitchFamily="2" charset="-78"/>
              </a:rPr>
              <a:t>‌أ</a:t>
            </a:r>
            <a:r>
              <a:rPr lang="ar-JO" sz="1400" dirty="0" smtClean="0">
                <a:latin typeface="Alexandria" pitchFamily="2" charset="-78"/>
                <a:cs typeface="Alexandria" pitchFamily="2" charset="-78"/>
              </a:rPr>
              <a:t>. كافة </a:t>
            </a:r>
            <a:r>
              <a:rPr lang="ar-JO" sz="1400" dirty="0">
                <a:latin typeface="Alexandria" pitchFamily="2" charset="-78"/>
                <a:cs typeface="Alexandria" pitchFamily="2" charset="-78"/>
              </a:rPr>
              <a:t>المعلومات المتعلقة به وبإدارته، وبياناته المالية، وخطة عمله والغرض من المشروع، والمبلغ المطلوب للمشروع، وفترة العرض المقترحة على أن لا </a:t>
            </a:r>
            <a:r>
              <a:rPr lang="ar-JO" sz="1400" dirty="0" smtClean="0">
                <a:latin typeface="Alexandria" pitchFamily="2" charset="-78"/>
                <a:cs typeface="Alexandria" pitchFamily="2" charset="-78"/>
              </a:rPr>
              <a:t>تتجاوز( 15 ) خمسة </a:t>
            </a:r>
            <a:r>
              <a:rPr lang="ar-JO" sz="1400" dirty="0">
                <a:latin typeface="Alexandria" pitchFamily="2" charset="-78"/>
                <a:cs typeface="Alexandria" pitchFamily="2" charset="-78"/>
              </a:rPr>
              <a:t>عشر يوم عمل، ويجوز تمديدها لذات المدة بعد الحصول على موافقة المشغل وبما لا يضر بمصالح المستثمر .</a:t>
            </a:r>
          </a:p>
          <a:p>
            <a:pPr marL="0" indent="0" algn="r">
              <a:lnSpc>
                <a:spcPct val="150000"/>
              </a:lnSpc>
              <a:buNone/>
            </a:pPr>
            <a:r>
              <a:rPr lang="ar-JO" sz="1400" dirty="0">
                <a:latin typeface="Alexandria" pitchFamily="2" charset="-78"/>
                <a:cs typeface="Alexandria" pitchFamily="2" charset="-78"/>
              </a:rPr>
              <a:t>‌ب</a:t>
            </a:r>
            <a:r>
              <a:rPr lang="ar-JO" sz="1400" dirty="0" smtClean="0">
                <a:latin typeface="Alexandria" pitchFamily="2" charset="-78"/>
                <a:cs typeface="Alexandria" pitchFamily="2" charset="-78"/>
              </a:rPr>
              <a:t>. أي </a:t>
            </a:r>
            <a:r>
              <a:rPr lang="ar-JO" sz="1400" dirty="0">
                <a:latin typeface="Alexandria" pitchFamily="2" charset="-78"/>
                <a:cs typeface="Alexandria" pitchFamily="2" charset="-78"/>
              </a:rPr>
              <a:t>بيانات أو معلومات أو أخطاء أو تغيرات جوهرية تتعلق به أو بمشاريعه .</a:t>
            </a:r>
          </a:p>
          <a:p>
            <a:pPr marL="0" indent="0" algn="r">
              <a:lnSpc>
                <a:spcPct val="150000"/>
              </a:lnSpc>
              <a:buNone/>
            </a:pPr>
            <a:r>
              <a:rPr lang="ar-JO" sz="1400" dirty="0">
                <a:latin typeface="Alexandria" pitchFamily="2" charset="-78"/>
                <a:cs typeface="Alexandria" pitchFamily="2" charset="-78"/>
              </a:rPr>
              <a:t>‌ج</a:t>
            </a:r>
            <a:r>
              <a:rPr lang="ar-JO" sz="1400" dirty="0" smtClean="0">
                <a:latin typeface="Alexandria" pitchFamily="2" charset="-78"/>
                <a:cs typeface="Alexandria" pitchFamily="2" charset="-78"/>
              </a:rPr>
              <a:t>. الفوائد</a:t>
            </a:r>
            <a:r>
              <a:rPr lang="ar-JO" sz="1400" dirty="0">
                <a:latin typeface="Alexandria" pitchFamily="2" charset="-78"/>
                <a:cs typeface="Alexandria" pitchFamily="2" charset="-78"/>
              </a:rPr>
              <a:t>، أي مخاطر استثمارية محتملة أو متوقعة.</a:t>
            </a:r>
          </a:p>
          <a:p>
            <a:pPr marL="0" indent="0" algn="r">
              <a:lnSpc>
                <a:spcPct val="150000"/>
              </a:lnSpc>
              <a:buNone/>
            </a:pPr>
            <a:r>
              <a:rPr lang="ar-JO" sz="1400" dirty="0">
                <a:latin typeface="Alexandria" pitchFamily="2" charset="-78"/>
                <a:cs typeface="Alexandria" pitchFamily="2" charset="-78"/>
              </a:rPr>
              <a:t>‌د</a:t>
            </a:r>
            <a:r>
              <a:rPr lang="ar-JO" sz="1400" dirty="0" smtClean="0">
                <a:latin typeface="Alexandria" pitchFamily="2" charset="-78"/>
                <a:cs typeface="Alexandria" pitchFamily="2" charset="-78"/>
              </a:rPr>
              <a:t>. آلية </a:t>
            </a:r>
            <a:r>
              <a:rPr lang="ar-JO" sz="1400" dirty="0">
                <a:latin typeface="Alexandria" pitchFamily="2" charset="-78"/>
                <a:cs typeface="Alexandria" pitchFamily="2" charset="-78"/>
              </a:rPr>
              <a:t>تخارج المستثمرين وإجراءاته وفقًا للقوانين المعمول بها في الدولة .</a:t>
            </a: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الامتناع </a:t>
            </a:r>
            <a:r>
              <a:rPr lang="ar-JO" sz="1400" dirty="0">
                <a:latin typeface="Alexandria" pitchFamily="2" charset="-78"/>
                <a:cs typeface="Alexandria" pitchFamily="2" charset="-78"/>
              </a:rPr>
              <a:t>عن عرض طلب التمويل في ذات الوقت في أكثر من منصة، والامتناع عن تقديم عرضه بأي وسيلة أخرى للمستثمرين خارج المنصة </a:t>
            </a:r>
          </a:p>
          <a:p>
            <a:pPr marL="0" indent="0" algn="r">
              <a:lnSpc>
                <a:spcPct val="150000"/>
              </a:lnSpc>
              <a:buNone/>
            </a:pPr>
            <a:r>
              <a:rPr lang="ar-JO" sz="1400" dirty="0">
                <a:latin typeface="Alexandria" pitchFamily="2" charset="-78"/>
                <a:cs typeface="Alexandria" pitchFamily="2" charset="-78"/>
              </a:rPr>
              <a:t>4</a:t>
            </a:r>
            <a:r>
              <a:rPr lang="ar-JO" sz="1400" dirty="0" smtClean="0">
                <a:latin typeface="Alexandria" pitchFamily="2" charset="-78"/>
                <a:cs typeface="Alexandria" pitchFamily="2" charset="-78"/>
              </a:rPr>
              <a:t>. ألا </a:t>
            </a:r>
            <a:r>
              <a:rPr lang="ar-JO" sz="1400" dirty="0">
                <a:latin typeface="Alexandria" pitchFamily="2" charset="-78"/>
                <a:cs typeface="Alexandria" pitchFamily="2" charset="-78"/>
              </a:rPr>
              <a:t>يتجاوز إجمالي مبالغ طلبات التمويل له والجهات المرتبطة به – الشركة الأم أو التابعة أو الشقيقة أو الحليفة – مبلغ 2500000 درهم إماراتي خلال (</a:t>
            </a:r>
            <a:r>
              <a:rPr lang="ar-JO" sz="1400" dirty="0" smtClean="0">
                <a:latin typeface="Alexandria" pitchFamily="2" charset="-78"/>
                <a:cs typeface="Alexandria" pitchFamily="2" charset="-78"/>
              </a:rPr>
              <a:t>12) </a:t>
            </a:r>
            <a:r>
              <a:rPr lang="ar-JO" sz="1400" dirty="0">
                <a:latin typeface="Alexandria" pitchFamily="2" charset="-78"/>
                <a:cs typeface="Alexandria" pitchFamily="2" charset="-78"/>
              </a:rPr>
              <a:t>اثنى عشر شهراً، </a:t>
            </a:r>
            <a:r>
              <a:rPr lang="ar-JO" sz="1400" dirty="0" smtClean="0">
                <a:latin typeface="Alexandria" pitchFamily="2" charset="-78"/>
                <a:cs typeface="Alexandria" pitchFamily="2" charset="-78"/>
              </a:rPr>
              <a:t>و(  5 )  </a:t>
            </a:r>
            <a:r>
              <a:rPr lang="ar-JO" sz="1400" dirty="0">
                <a:latin typeface="Alexandria" pitchFamily="2" charset="-78"/>
                <a:cs typeface="Alexandria" pitchFamily="2" charset="-78"/>
              </a:rPr>
              <a:t>خمسة ملايين درهم طوال مدة الشركة </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25869" y="0"/>
            <a:ext cx="1552887" cy="1079086"/>
          </a:xfrm>
          <a:prstGeom prst="rect">
            <a:avLst/>
          </a:prstGeom>
        </p:spPr>
      </p:pic>
    </p:spTree>
    <p:extLst>
      <p:ext uri="{BB962C8B-B14F-4D97-AF65-F5344CB8AC3E}">
        <p14:creationId xmlns:p14="http://schemas.microsoft.com/office/powerpoint/2010/main" val="1951610507"/>
      </p:ext>
    </p:extLst>
  </p:cSld>
  <p:clrMapOvr>
    <a:masterClrMapping/>
  </p:clrMapOvr>
  <mc:AlternateContent xmlns:mc="http://schemas.openxmlformats.org/markup-compatibility/2006" xmlns:p14="http://schemas.microsoft.com/office/powerpoint/2010/main">
    <mc:Choice Requires="p14">
      <p:transition spd="slow" p14:dur="2000" advTm="100060"/>
    </mc:Choice>
    <mc:Fallback xmlns="">
      <p:transition spd="slow" advTm="10006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4692"/>
            <a:ext cx="10515600" cy="1163782"/>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 : الطبيعة القانونية للتمويل التشاركي باستخدام البلوك تشين</a:t>
            </a:r>
            <a:br>
              <a:rPr lang="ar-JO" sz="2000" dirty="0">
                <a:solidFill>
                  <a:srgbClr val="00B0F0"/>
                </a:solidFill>
                <a:latin typeface="Alexandria Black" pitchFamily="2" charset="-78"/>
                <a:cs typeface="Alexandria Black" pitchFamily="2" charset="-78"/>
              </a:rPr>
            </a:br>
            <a:endParaRPr lang="en-US" sz="2000" dirty="0"/>
          </a:p>
        </p:txBody>
      </p:sp>
      <p:sp>
        <p:nvSpPr>
          <p:cNvPr id="3" name="Content Placeholder 2"/>
          <p:cNvSpPr>
            <a:spLocks noGrp="1"/>
          </p:cNvSpPr>
          <p:nvPr>
            <p:ph idx="1"/>
          </p:nvPr>
        </p:nvSpPr>
        <p:spPr>
          <a:xfrm>
            <a:off x="838200" y="1039091"/>
            <a:ext cx="10515600" cy="5694218"/>
          </a:xfrm>
        </p:spPr>
        <p:txBody>
          <a:bodyPr>
            <a:normAutofit/>
          </a:bodyPr>
          <a:lstStyle/>
          <a:p>
            <a:pPr marL="0" indent="0" algn="r">
              <a:lnSpc>
                <a:spcPct val="150000"/>
              </a:lnSpc>
              <a:buNone/>
            </a:pPr>
            <a:r>
              <a:rPr lang="ar-JO" sz="1400" dirty="0">
                <a:latin typeface="Alexandria" pitchFamily="2" charset="-78"/>
                <a:cs typeface="Alexandria" pitchFamily="2" charset="-78"/>
              </a:rPr>
              <a:t>5</a:t>
            </a:r>
            <a:r>
              <a:rPr lang="ar-JO" sz="1400" dirty="0" smtClean="0">
                <a:latin typeface="Alexandria" pitchFamily="2" charset="-78"/>
                <a:cs typeface="Alexandria" pitchFamily="2" charset="-78"/>
              </a:rPr>
              <a:t>. سداد </a:t>
            </a:r>
            <a:r>
              <a:rPr lang="ar-JO" sz="1400" dirty="0">
                <a:latin typeface="Alexandria" pitchFamily="2" charset="-78"/>
                <a:cs typeface="Alexandria" pitchFamily="2" charset="-78"/>
              </a:rPr>
              <a:t>الرسوم المستحقة للمشغل .</a:t>
            </a:r>
          </a:p>
          <a:p>
            <a:pPr marL="0" indent="0" algn="r">
              <a:lnSpc>
                <a:spcPct val="150000"/>
              </a:lnSpc>
              <a:buNone/>
            </a:pPr>
            <a:r>
              <a:rPr lang="ar-JO" sz="1400" dirty="0">
                <a:latin typeface="Alexandria" pitchFamily="2" charset="-78"/>
                <a:cs typeface="Alexandria" pitchFamily="2" charset="-78"/>
              </a:rPr>
              <a:t>6</a:t>
            </a:r>
            <a:r>
              <a:rPr lang="ar-JO" sz="1400" dirty="0" smtClean="0">
                <a:latin typeface="Alexandria" pitchFamily="2" charset="-78"/>
                <a:cs typeface="Alexandria" pitchFamily="2" charset="-78"/>
              </a:rPr>
              <a:t>. تنفيذ </a:t>
            </a:r>
            <a:r>
              <a:rPr lang="ar-JO" sz="1400" dirty="0">
                <a:latin typeface="Alexandria" pitchFamily="2" charset="-78"/>
                <a:cs typeface="Alexandria" pitchFamily="2" charset="-78"/>
              </a:rPr>
              <a:t>الغرض من طلب التمويل سواء بتأسيس شركة أو زيادة رأس مال شركة قائمة وفقًا لأحكام قانون الشركات التجارية بعد </a:t>
            </a:r>
            <a:r>
              <a:rPr lang="ar-JO" sz="1400" dirty="0" smtClean="0">
                <a:latin typeface="Alexandria" pitchFamily="2" charset="-78"/>
                <a:cs typeface="Alexandria" pitchFamily="2" charset="-78"/>
              </a:rPr>
              <a:t>(5) </a:t>
            </a:r>
            <a:r>
              <a:rPr lang="ar-JO" sz="1400" dirty="0">
                <a:latin typeface="Alexandria" pitchFamily="2" charset="-78"/>
                <a:cs typeface="Alexandria" pitchFamily="2" charset="-78"/>
              </a:rPr>
              <a:t>خمسة أيام عمل من تاريخ الانتهاء فترة العرض – سواء تم جمع التمويل المطلوب أو الاكتفاء بما تم جمعه – أو بغلق العرض فور استكمال التمويل المطلوب </a:t>
            </a:r>
          </a:p>
          <a:p>
            <a:pPr marL="0" indent="0" algn="r">
              <a:lnSpc>
                <a:spcPct val="150000"/>
              </a:lnSpc>
              <a:buNone/>
            </a:pPr>
            <a:r>
              <a:rPr lang="ar-JO" sz="1600" b="1" dirty="0">
                <a:solidFill>
                  <a:schemeClr val="accent2">
                    <a:lumMod val="50000"/>
                  </a:schemeClr>
                </a:solidFill>
                <a:latin typeface="Alexandria Black" pitchFamily="2" charset="-78"/>
                <a:cs typeface="Alexandria Black" pitchFamily="2" charset="-78"/>
              </a:rPr>
              <a:t>ب-المستثمرين</a:t>
            </a:r>
          </a:p>
          <a:p>
            <a:pPr marL="0" indent="0" algn="r">
              <a:lnSpc>
                <a:spcPct val="150000"/>
              </a:lnSpc>
              <a:buNone/>
            </a:pPr>
            <a:r>
              <a:rPr lang="ar-JO" sz="1400" dirty="0">
                <a:solidFill>
                  <a:schemeClr val="accent4"/>
                </a:solidFill>
                <a:latin typeface="Alexandria" pitchFamily="2" charset="-78"/>
                <a:cs typeface="Alexandria" pitchFamily="2" charset="-78"/>
              </a:rPr>
              <a:t> </a:t>
            </a:r>
            <a:r>
              <a:rPr lang="ar-JO" sz="1400" dirty="0">
                <a:latin typeface="Alexandria" pitchFamily="2" charset="-78"/>
                <a:cs typeface="Alexandria" pitchFamily="2" charset="-78"/>
              </a:rPr>
              <a:t>هم الممولون أو المستثمرون أعضاء منصة البلوك تشين المتواجدون على منصة البلوك تشين لإتمام عمليات التمويل التشاركي، المستثمرين قد يكونوا أشخاص طبيعية أو اعتبارية لهم معارف في مجال المال والأعمال ويتمتعوا بذمة مالية تؤهلهم للمساهمة في تمويل أحد المشاريع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a:t>
            </a:r>
            <a:r>
              <a:rPr lang="ar-JO" sz="1400" dirty="0">
                <a:latin typeface="Alexandria" pitchFamily="2" charset="-78"/>
                <a:cs typeface="Alexandria" pitchFamily="2" charset="-78"/>
              </a:rPr>
              <a:t>هم عدد كبير جدًا من مستخدمي منصة البلوك تشين وهم الأشخاص العاديون أو اعتباريون يساهمون بمبالغ في عمليات التمويل للأفكار الواعدة والمشاريع الناشئة المطروحة على منصة البلوك تشين بناء على رغبة طالب التمويل الشركات الصغيرة أو المتوسطة أو الناشئة وذلك لدعم تمويل المشروعات المؤهلة للحصول على التمويل ضمن برنامج التمويل التشاركي للمشاريع العمومية  بهدف الحصول على عوائد مالية من جراء هذا الاستثمار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وجاء </a:t>
            </a:r>
            <a:r>
              <a:rPr lang="ar-JO" sz="1400" dirty="0">
                <a:latin typeface="Alexandria" pitchFamily="2" charset="-78"/>
                <a:cs typeface="Alexandria" pitchFamily="2" charset="-78"/>
              </a:rPr>
              <a:t>تعريف الممولين أو المستثمر وفقًا لقرار مجلس الوزراء الإماراتي في مادته الأولى على أنه: « الشخص الطبيعي أو الاعتباري القادر على إدارة استثماراته بذاته وفقًا لكتيب القواعد</a:t>
            </a:r>
            <a:r>
              <a:rPr lang="ar-JO" sz="1400" dirty="0" smtClean="0">
                <a:latin typeface="Alexandria" pitchFamily="2" charset="-78"/>
                <a:cs typeface="Alexandria" pitchFamily="2" charset="-78"/>
              </a:rPr>
              <a:t>»</a:t>
            </a:r>
          </a:p>
          <a:p>
            <a:pPr marL="0" indent="0" algn="r">
              <a:lnSpc>
                <a:spcPct val="150000"/>
              </a:lnSpc>
              <a:buNone/>
            </a:pPr>
            <a:r>
              <a:rPr lang="ar-JO" sz="1400" dirty="0" smtClean="0">
                <a:latin typeface="Alexandria" pitchFamily="2" charset="-78"/>
                <a:cs typeface="Alexandria" pitchFamily="2" charset="-78"/>
              </a:rPr>
              <a:t> كما </a:t>
            </a:r>
            <a:r>
              <a:rPr lang="ar-JO" sz="1400" dirty="0">
                <a:latin typeface="Alexandria" pitchFamily="2" charset="-78"/>
                <a:cs typeface="Alexandria" pitchFamily="2" charset="-78"/>
              </a:rPr>
              <a:t>عرّفه المشرّع الإماراتي أيضًا لمستثمر الممول في أنشطة الأصول المشفرة على أنه: «الشخص الطبيعي أو الاعتباري القادر على إدارة استثماراته بذاته وفقًا للشروط أدناه، ما لم يرغب في أن يكون مستثمراً عادياً</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39995"/>
            <a:ext cx="1330036" cy="1079086"/>
          </a:xfrm>
          <a:prstGeom prst="rect">
            <a:avLst/>
          </a:prstGeom>
        </p:spPr>
      </p:pic>
    </p:spTree>
    <p:extLst>
      <p:ext uri="{BB962C8B-B14F-4D97-AF65-F5344CB8AC3E}">
        <p14:creationId xmlns:p14="http://schemas.microsoft.com/office/powerpoint/2010/main" val="3985474962"/>
      </p:ext>
    </p:extLst>
  </p:cSld>
  <p:clrMapOvr>
    <a:masterClrMapping/>
  </p:clrMapOvr>
  <mc:AlternateContent xmlns:mc="http://schemas.openxmlformats.org/markup-compatibility/2006" xmlns:p14="http://schemas.microsoft.com/office/powerpoint/2010/main">
    <mc:Choice Requires="p14">
      <p:transition spd="slow" p14:dur="2000" advTm="155411"/>
    </mc:Choice>
    <mc:Fallback xmlns="">
      <p:transition spd="slow" advTm="15541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4691"/>
            <a:ext cx="10515600" cy="1246910"/>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 : الطبيعة القانونية للتمويل التشاركي باستخدام البلوك تشين</a:t>
            </a:r>
            <a:br>
              <a:rPr lang="ar-JO" sz="2000" dirty="0">
                <a:solidFill>
                  <a:srgbClr val="00B0F0"/>
                </a:solidFill>
                <a:latin typeface="Alexandria Black" pitchFamily="2" charset="-78"/>
                <a:cs typeface="Alexandria Black" pitchFamily="2" charset="-78"/>
              </a:rPr>
            </a:br>
            <a:endParaRPr lang="en-US" sz="2000" dirty="0"/>
          </a:p>
        </p:txBody>
      </p:sp>
      <p:sp>
        <p:nvSpPr>
          <p:cNvPr id="3" name="Content Placeholder 2"/>
          <p:cNvSpPr>
            <a:spLocks noGrp="1"/>
          </p:cNvSpPr>
          <p:nvPr>
            <p:ph idx="1"/>
          </p:nvPr>
        </p:nvSpPr>
        <p:spPr>
          <a:xfrm>
            <a:off x="838200" y="1219200"/>
            <a:ext cx="10515600" cy="5472545"/>
          </a:xfrm>
        </p:spPr>
        <p:txBody>
          <a:bodyPr>
            <a:normAutofit/>
          </a:bodyPr>
          <a:lstStyle/>
          <a:p>
            <a:pPr marL="0" indent="0" algn="r">
              <a:lnSpc>
                <a:spcPct val="150000"/>
              </a:lnSpc>
              <a:buNone/>
            </a:pPr>
            <a:r>
              <a:rPr lang="ar-JO" sz="1400" dirty="0">
                <a:latin typeface="Alexandria" pitchFamily="2" charset="-78"/>
                <a:cs typeface="Alexandria" pitchFamily="2" charset="-78"/>
              </a:rPr>
              <a:t>أولًا: الشخص الاعتباري الذى تتوافر فيه أياًّ من الشروط الآتية: </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الحكومة </a:t>
            </a:r>
            <a:r>
              <a:rPr lang="ar-JO" sz="1400" dirty="0">
                <a:latin typeface="Alexandria" pitchFamily="2" charset="-78"/>
                <a:cs typeface="Alexandria" pitchFamily="2" charset="-78"/>
              </a:rPr>
              <a:t>الاتحادية والحكومات المحلية، والجهات والمؤسسات والهيئات الحكومية، أو الشركات المملوكة بالكامل لأي منهم.</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الحكومات </a:t>
            </a:r>
            <a:r>
              <a:rPr lang="ar-JO" sz="1400" dirty="0">
                <a:latin typeface="Alexandria" pitchFamily="2" charset="-78"/>
                <a:cs typeface="Alexandria" pitchFamily="2" charset="-78"/>
              </a:rPr>
              <a:t>لأجنبية والجهات والمؤسسات والهيئات الخاصة بها، أو الشركات المملوكة بالكامل لأي منها.</a:t>
            </a: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الهيئات </a:t>
            </a:r>
            <a:r>
              <a:rPr lang="ar-JO" sz="1400" dirty="0">
                <a:latin typeface="Alexandria" pitchFamily="2" charset="-78"/>
                <a:cs typeface="Alexandria" pitchFamily="2" charset="-78"/>
              </a:rPr>
              <a:t>والمنظمات الدولية .</a:t>
            </a:r>
          </a:p>
          <a:p>
            <a:pPr marL="0" indent="0" algn="r">
              <a:lnSpc>
                <a:spcPct val="150000"/>
              </a:lnSpc>
              <a:buNone/>
            </a:pPr>
            <a:r>
              <a:rPr lang="ar-JO" sz="1400" dirty="0">
                <a:latin typeface="Alexandria" pitchFamily="2" charset="-78"/>
                <a:cs typeface="Alexandria" pitchFamily="2" charset="-78"/>
              </a:rPr>
              <a:t>4</a:t>
            </a:r>
            <a:r>
              <a:rPr lang="ar-JO" sz="1400" dirty="0" smtClean="0">
                <a:latin typeface="Alexandria" pitchFamily="2" charset="-78"/>
                <a:cs typeface="Alexandria" pitchFamily="2" charset="-78"/>
              </a:rPr>
              <a:t>. الجهات </a:t>
            </a:r>
            <a:r>
              <a:rPr lang="ar-JO" sz="1400" dirty="0">
                <a:latin typeface="Alexandria" pitchFamily="2" charset="-78"/>
                <a:cs typeface="Alexandria" pitchFamily="2" charset="-78"/>
              </a:rPr>
              <a:t>المرخصة من الهيئة أو من جهة رقابية مثيلة لها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5. الشخص </a:t>
            </a:r>
            <a:r>
              <a:rPr lang="ar-JO" sz="1400" dirty="0">
                <a:latin typeface="Alexandria" pitchFamily="2" charset="-78"/>
                <a:cs typeface="Alexandria" pitchFamily="2" charset="-78"/>
              </a:rPr>
              <a:t>الاعتباري المستوفي في تاريخ آخر بيانات مالية له لاثنين على لأقل من المتطلبات الآتية:</a:t>
            </a:r>
          </a:p>
          <a:p>
            <a:pPr marL="0" indent="0" algn="r">
              <a:lnSpc>
                <a:spcPct val="150000"/>
              </a:lnSpc>
              <a:buNone/>
            </a:pPr>
            <a:r>
              <a:rPr lang="ar-JO" sz="1400" dirty="0">
                <a:latin typeface="Alexandria" pitchFamily="2" charset="-78"/>
                <a:cs typeface="Alexandria" pitchFamily="2" charset="-78"/>
              </a:rPr>
              <a:t>أ. إجمالي أصوله </a:t>
            </a:r>
            <a:r>
              <a:rPr lang="ar-JO" sz="1400" dirty="0" smtClean="0">
                <a:latin typeface="Alexandria" pitchFamily="2" charset="-78"/>
                <a:cs typeface="Alexandria" pitchFamily="2" charset="-78"/>
              </a:rPr>
              <a:t>بقيمة 5 </a:t>
            </a:r>
            <a:r>
              <a:rPr lang="ar-JO" sz="1400" dirty="0">
                <a:latin typeface="Alexandria" pitchFamily="2" charset="-78"/>
                <a:cs typeface="Alexandria" pitchFamily="2" charset="-78"/>
              </a:rPr>
              <a:t>مليون درهم </a:t>
            </a:r>
            <a:r>
              <a:rPr lang="ar-JO" sz="1400" dirty="0" smtClean="0">
                <a:latin typeface="Alexandria" pitchFamily="2" charset="-78"/>
                <a:cs typeface="Alexandria" pitchFamily="2" charset="-78"/>
              </a:rPr>
              <a:t>إماراتي</a:t>
            </a:r>
          </a:p>
          <a:p>
            <a:pPr marL="0" indent="0" algn="r">
              <a:lnSpc>
                <a:spcPct val="150000"/>
              </a:lnSpc>
              <a:buNone/>
            </a:pPr>
            <a:r>
              <a:rPr lang="ar-JO" sz="1400" dirty="0" smtClean="0">
                <a:latin typeface="Alexandria" pitchFamily="2" charset="-78"/>
                <a:cs typeface="Alexandria" pitchFamily="2" charset="-78"/>
              </a:rPr>
              <a:t>ب-صافي </a:t>
            </a:r>
            <a:r>
              <a:rPr lang="ar-JO" sz="1400" dirty="0">
                <a:latin typeface="Alexandria" pitchFamily="2" charset="-78"/>
                <a:cs typeface="Alexandria" pitchFamily="2" charset="-78"/>
              </a:rPr>
              <a:t>إيرادات سنوية </a:t>
            </a:r>
            <a:r>
              <a:rPr lang="ar-JO" sz="1400" dirty="0" smtClean="0">
                <a:latin typeface="Alexandria" pitchFamily="2" charset="-78"/>
                <a:cs typeface="Alexandria" pitchFamily="2" charset="-78"/>
              </a:rPr>
              <a:t>بقيمة 150 مليون </a:t>
            </a:r>
            <a:r>
              <a:rPr lang="ar-JO" sz="1400" dirty="0">
                <a:latin typeface="Alexandria" pitchFamily="2" charset="-78"/>
                <a:cs typeface="Alexandria" pitchFamily="2" charset="-78"/>
              </a:rPr>
              <a:t>درهم إماراتي</a:t>
            </a:r>
          </a:p>
          <a:p>
            <a:pPr marL="0" indent="0" algn="r">
              <a:lnSpc>
                <a:spcPct val="150000"/>
              </a:lnSpc>
              <a:buNone/>
            </a:pPr>
            <a:r>
              <a:rPr lang="ar-JO" sz="1400" dirty="0">
                <a:latin typeface="Alexandria" pitchFamily="2" charset="-78"/>
                <a:cs typeface="Alexandria" pitchFamily="2" charset="-78"/>
              </a:rPr>
              <a:t>ج. </a:t>
            </a:r>
            <a:r>
              <a:rPr lang="ar-JO" sz="1400" dirty="0" smtClean="0">
                <a:latin typeface="Alexandria" pitchFamily="2" charset="-78"/>
                <a:cs typeface="Alexandria" pitchFamily="2" charset="-78"/>
              </a:rPr>
              <a:t>يملك </a:t>
            </a:r>
            <a:r>
              <a:rPr lang="ar-JO" sz="1400" dirty="0">
                <a:latin typeface="Alexandria" pitchFamily="2" charset="-78"/>
                <a:cs typeface="Alexandria" pitchFamily="2" charset="-78"/>
              </a:rPr>
              <a:t>صافي حقوق ملكية أو رأس مال مدفوع بحد </a:t>
            </a:r>
            <a:r>
              <a:rPr lang="ar-JO" sz="1400" dirty="0" smtClean="0">
                <a:latin typeface="Alexandria" pitchFamily="2" charset="-78"/>
                <a:cs typeface="Alexandria" pitchFamily="2" charset="-78"/>
              </a:rPr>
              <a:t>أدني مليون </a:t>
            </a:r>
            <a:r>
              <a:rPr lang="ar-JO" sz="1400" dirty="0">
                <a:latin typeface="Alexandria" pitchFamily="2" charset="-78"/>
                <a:cs typeface="Alexandria" pitchFamily="2" charset="-78"/>
              </a:rPr>
              <a:t>درهم إماراتي</a:t>
            </a:r>
            <a:r>
              <a:rPr lang="ar-JO" sz="1400" dirty="0" smtClean="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ثانيًا: الشخص الطبيعي المعتمد من الهيئة أو جهة رقابية مثيلة لها مزاولة أي من المهام المرتبطة بالأنشطة أو الخدمات المالية.</a:t>
            </a:r>
          </a:p>
          <a:p>
            <a:pPr marL="0" indent="0" algn="r">
              <a:lnSpc>
                <a:spcPct val="150000"/>
              </a:lnSpc>
              <a:buNone/>
            </a:pPr>
            <a:r>
              <a:rPr lang="ar-JO" sz="1400" dirty="0">
                <a:latin typeface="Alexandria" pitchFamily="2" charset="-78"/>
                <a:cs typeface="Alexandria" pitchFamily="2" charset="-78"/>
              </a:rPr>
              <a:t>ثالثاً: الشخص الطبيعي الذي تتوافر فيه الشروط </a:t>
            </a:r>
            <a:r>
              <a:rPr lang="ar-JO" sz="1400" dirty="0" smtClean="0">
                <a:latin typeface="Alexandria" pitchFamily="2" charset="-78"/>
                <a:cs typeface="Alexandria" pitchFamily="2" charset="-78"/>
              </a:rPr>
              <a:t>التالية: </a:t>
            </a: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2088246869"/>
      </p:ext>
    </p:extLst>
  </p:cSld>
  <p:clrMapOvr>
    <a:masterClrMapping/>
  </p:clrMapOvr>
  <mc:AlternateContent xmlns:mc="http://schemas.openxmlformats.org/markup-compatibility/2006" xmlns:p14="http://schemas.microsoft.com/office/powerpoint/2010/main">
    <mc:Choice Requires="p14">
      <p:transition spd="slow" p14:dur="2000" advTm="135908"/>
    </mc:Choice>
    <mc:Fallback xmlns="">
      <p:transition spd="slow" advTm="135908"/>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7091"/>
            <a:ext cx="10515600" cy="1163783"/>
          </a:xfrm>
        </p:spPr>
        <p:txBody>
          <a:bodyPr>
            <a:noAutofit/>
          </a:bodyPr>
          <a:lstStyle/>
          <a:p>
            <a:pPr algn="ctr">
              <a:lnSpc>
                <a:spcPct val="150000"/>
              </a:lnSpc>
            </a:pPr>
            <a:r>
              <a:rPr lang="ar-JO" sz="1800" dirty="0">
                <a:solidFill>
                  <a:srgbClr val="00B0F0"/>
                </a:solidFill>
                <a:latin typeface="Alexandria Black" pitchFamily="2" charset="-78"/>
                <a:cs typeface="Alexandria Black" pitchFamily="2" charset="-78"/>
              </a:rPr>
              <a:t>2-الامارات العربية المتحدة</a:t>
            </a:r>
            <a:br>
              <a:rPr lang="ar-JO" sz="1800" dirty="0">
                <a:solidFill>
                  <a:srgbClr val="00B0F0"/>
                </a:solidFill>
                <a:latin typeface="Alexandria Black" pitchFamily="2" charset="-78"/>
                <a:cs typeface="Alexandria Black" pitchFamily="2" charset="-78"/>
              </a:rPr>
            </a:br>
            <a:r>
              <a:rPr lang="ar-JO" sz="1800" dirty="0">
                <a:solidFill>
                  <a:srgbClr val="00B0F0"/>
                </a:solidFill>
                <a:latin typeface="Alexandria Black" pitchFamily="2" charset="-78"/>
                <a:cs typeface="Alexandria Black" pitchFamily="2" charset="-78"/>
              </a:rPr>
              <a:t>المحور الثاني : الطبيعة القانونية للتمويل التشاركي باستخدام البلوك تشين</a:t>
            </a:r>
            <a:br>
              <a:rPr lang="ar-JO" sz="1800" dirty="0">
                <a:solidFill>
                  <a:srgbClr val="00B0F0"/>
                </a:solidFill>
                <a:latin typeface="Alexandria Black" pitchFamily="2" charset="-78"/>
                <a:cs typeface="Alexandria Black" pitchFamily="2" charset="-78"/>
              </a:rPr>
            </a:br>
            <a:endParaRPr lang="en-US" sz="1800"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يملك </a:t>
            </a:r>
            <a:r>
              <a:rPr lang="ar-JO" sz="1400" dirty="0">
                <a:latin typeface="Alexandria" pitchFamily="2" charset="-78"/>
                <a:cs typeface="Alexandria" pitchFamily="2" charset="-78"/>
              </a:rPr>
              <a:t>صافي حقوق ملكية – باستثناء مسكنه الرئيسي </a:t>
            </a:r>
            <a:r>
              <a:rPr lang="ar-JO" sz="1400" dirty="0" smtClean="0">
                <a:latin typeface="Alexandria" pitchFamily="2" charset="-78"/>
                <a:cs typeface="Alexandria" pitchFamily="2" charset="-78"/>
              </a:rPr>
              <a:t>مبلغ 4 </a:t>
            </a:r>
            <a:r>
              <a:rPr lang="ar-JO" sz="1400" dirty="0">
                <a:latin typeface="Alexandria" pitchFamily="2" charset="-78"/>
                <a:cs typeface="Alexandria" pitchFamily="2" charset="-78"/>
              </a:rPr>
              <a:t>مليون درهم إماراتي </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دخله </a:t>
            </a:r>
            <a:r>
              <a:rPr lang="ar-JO" sz="1400" dirty="0">
                <a:latin typeface="Alexandria" pitchFamily="2" charset="-78"/>
                <a:cs typeface="Alexandria" pitchFamily="2" charset="-78"/>
              </a:rPr>
              <a:t>السنوي لا يقل عن </a:t>
            </a:r>
            <a:r>
              <a:rPr lang="ar-JO" sz="1400" dirty="0" smtClean="0">
                <a:latin typeface="Alexandria" pitchFamily="2" charset="-78"/>
                <a:cs typeface="Alexandria" pitchFamily="2" charset="-78"/>
              </a:rPr>
              <a:t>مليون درهم </a:t>
            </a:r>
            <a:r>
              <a:rPr lang="ar-JO" sz="1400" dirty="0">
                <a:latin typeface="Alexandria" pitchFamily="2" charset="-78"/>
                <a:cs typeface="Alexandria" pitchFamily="2" charset="-78"/>
              </a:rPr>
              <a:t>إماراتي سنويا</a:t>
            </a: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أن </a:t>
            </a:r>
            <a:r>
              <a:rPr lang="ar-JO" sz="1400" dirty="0">
                <a:latin typeface="Alexandria" pitchFamily="2" charset="-78"/>
                <a:cs typeface="Alexandria" pitchFamily="2" charset="-78"/>
              </a:rPr>
              <a:t>يقر بأن لديه المعرفة والخبرة الكافيتين في مجال الاستثمار المقدم عليه ومخاطره، أو تمثله جهة مرخصة من قبل الهيئة، بما لا يتعارض مع شروط </a:t>
            </a:r>
            <a:r>
              <a:rPr lang="ar-JO" sz="1400" dirty="0" smtClean="0">
                <a:latin typeface="Alexandria" pitchFamily="2" charset="-78"/>
                <a:cs typeface="Alexandria" pitchFamily="2" charset="-78"/>
              </a:rPr>
              <a:t>ترخيصها</a:t>
            </a:r>
          </a:p>
          <a:p>
            <a:pPr marL="0" indent="0" algn="r">
              <a:lnSpc>
                <a:spcPct val="150000"/>
              </a:lnSpc>
              <a:buNone/>
            </a:pPr>
            <a:r>
              <a:rPr lang="ar-JO" sz="1400" dirty="0">
                <a:latin typeface="Alexandria" pitchFamily="2" charset="-78"/>
                <a:cs typeface="Alexandria" pitchFamily="2" charset="-78"/>
              </a:rPr>
              <a:t>نجد أن المشرّع الإماراتي قد تحّفّظ في فرض الشروط على المستثمر المؤهل الذي يرغب في الاستثمار في الأصول المشفرة وعدم تمكن صغار المستثمرين  الدخول في مشروعات التمويل التشاركي باستخدام البلوك تشين وإصدار الأصول المشفرة الأدوات الرمزية خروجًا عن الغاية الرئيسية للتمويل التشاركي وهي تمويل الشركات الناشئة. إلا أننا نرى أن المشرّع الإماراتي قد أخذ باتجاه المتشدد في حماية صغار المستثمرين خوفاً من ضياع استثماراتهم في الأصول المشفرة والتي ما زالت حديثة الناشئة وغير منظمة في معظم الدول</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4621"/>
            <a:ext cx="1329043" cy="1079086"/>
          </a:xfrm>
          <a:prstGeom prst="rect">
            <a:avLst/>
          </a:prstGeom>
        </p:spPr>
      </p:pic>
    </p:spTree>
    <p:extLst>
      <p:ext uri="{BB962C8B-B14F-4D97-AF65-F5344CB8AC3E}">
        <p14:creationId xmlns:p14="http://schemas.microsoft.com/office/powerpoint/2010/main" val="1293520806"/>
      </p:ext>
    </p:extLst>
  </p:cSld>
  <p:clrMapOvr>
    <a:masterClrMapping/>
  </p:clrMapOvr>
  <mc:AlternateContent xmlns:mc="http://schemas.openxmlformats.org/markup-compatibility/2006" xmlns:p14="http://schemas.microsoft.com/office/powerpoint/2010/main">
    <mc:Choice Requires="p14">
      <p:transition spd="slow" p14:dur="2000" advTm="99379"/>
    </mc:Choice>
    <mc:Fallback xmlns="">
      <p:transition spd="slow" advTm="99379"/>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 : الطبيعة القانونية للتمويل التشاركي باستخدام البلوك تشين</a:t>
            </a:r>
            <a:br>
              <a:rPr lang="ar-JO" sz="2000" dirty="0">
                <a:solidFill>
                  <a:srgbClr val="00B0F0"/>
                </a:solidFill>
                <a:latin typeface="Alexandria Black" pitchFamily="2" charset="-78"/>
                <a:cs typeface="Alexandria Black" pitchFamily="2" charset="-78"/>
              </a:rPr>
            </a:br>
            <a:endParaRPr lang="en-US" sz="2000"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600" b="1" dirty="0">
                <a:solidFill>
                  <a:schemeClr val="accent2">
                    <a:lumMod val="50000"/>
                  </a:schemeClr>
                </a:solidFill>
                <a:latin typeface="Alexandria Black" pitchFamily="2" charset="-78"/>
                <a:cs typeface="Alexandria Black" pitchFamily="2" charset="-78"/>
              </a:rPr>
              <a:t>ج-المشغل</a:t>
            </a:r>
          </a:p>
          <a:p>
            <a:pPr marL="0" indent="0" algn="r">
              <a:lnSpc>
                <a:spcPct val="150000"/>
              </a:lnSpc>
              <a:buNone/>
            </a:pPr>
            <a:r>
              <a:rPr lang="ar-JO" sz="1400" dirty="0">
                <a:latin typeface="Alexandria" pitchFamily="2" charset="-78"/>
                <a:cs typeface="Alexandria" pitchFamily="2" charset="-78"/>
              </a:rPr>
              <a:t>وجاء تعريف المنصة وفقًا قرار مجلس الوزراء الإماراتي في مادته الأولى على أنه: «نظام تشغيل إلكتروني مُبرمَج لعرض طلبات التمويل الجماعي»، بينما عرفّ المشغل على أنه: «الشخص الاعتباري المرُخص له بمزاولة نشاط المشغل لمنصة التمويل التشاركي وفقًا لأحكام هذا القرار</a:t>
            </a:r>
            <a:r>
              <a:rPr lang="ar-JO" sz="1400" dirty="0" smtClean="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وهي المنصة الإلكترونية التي تعمل من خلال تقنية البلوك تشين باستخدام شبكة الإنترنت وتربط طرفي العملية التمويلية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فما </a:t>
            </a:r>
            <a:r>
              <a:rPr lang="ar-JO" sz="1400" dirty="0">
                <a:latin typeface="Alexandria" pitchFamily="2" charset="-78"/>
                <a:cs typeface="Alexandria" pitchFamily="2" charset="-78"/>
              </a:rPr>
              <a:t>الطبيعة القانونية لهذه المنصة وما الفرق بينها وبين المفاهيم المتداولة والتي هي شديدة الشبه بها كالوكيل الإلكتروني والوكيل الذكي عبر تقنية البلوك تشين .</a:t>
            </a:r>
          </a:p>
          <a:p>
            <a:pPr marL="0" indent="0" algn="r">
              <a:lnSpc>
                <a:spcPct val="150000"/>
              </a:lnSpc>
              <a:buNone/>
            </a:pPr>
            <a:r>
              <a:rPr lang="ar-JO" sz="1400" dirty="0">
                <a:latin typeface="Alexandria" pitchFamily="2" charset="-78"/>
                <a:cs typeface="Alexandria" pitchFamily="2" charset="-78"/>
              </a:rPr>
              <a:t>عرّف المشرّع الإماراتي التمويل التشاركي باستخدام تقنية البلوك تشين باعتبارها منصة جمع التمويل الرقمي المشفر على أنها: «منصة إلكترونية </a:t>
            </a:r>
            <a:r>
              <a:rPr lang="ar-JO" sz="1400" dirty="0" smtClean="0">
                <a:latin typeface="Alexandria" pitchFamily="2" charset="-78"/>
                <a:cs typeface="Alexandria" pitchFamily="2" charset="-78"/>
              </a:rPr>
              <a:t>يمكن </a:t>
            </a:r>
            <a:r>
              <a:rPr lang="ar-JO" sz="1400" dirty="0">
                <a:latin typeface="Alexandria" pitchFamily="2" charset="-78"/>
                <a:cs typeface="Alexandria" pitchFamily="2" charset="-78"/>
              </a:rPr>
              <a:t>الوصول إليها عبر الإنترنت يتاح من خلالها وسيلة تسمح للأشخاص بتخصيص أموال للاكتتاب في الأصول المشفرة»، كما عرّف مشغل سوق التمويل التشاركي عبر تقنية البلوك تشين على أنه: «الشخص الاعتباري المرخص له من الهيئة لإنشاء وتشغيل منصة جمع تمويل الرقمي المشفر</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1318564599"/>
      </p:ext>
    </p:extLst>
  </p:cSld>
  <p:clrMapOvr>
    <a:masterClrMapping/>
  </p:clrMapOvr>
  <mc:AlternateContent xmlns:mc="http://schemas.openxmlformats.org/markup-compatibility/2006" xmlns:p14="http://schemas.microsoft.com/office/powerpoint/2010/main">
    <mc:Choice Requires="p14">
      <p:transition spd="slow" p14:dur="2000" advTm="121276"/>
    </mc:Choice>
    <mc:Fallback xmlns="">
      <p:transition spd="slow" advTm="121276"/>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048039"/>
          </a:xfrm>
        </p:spPr>
        <p:txBody>
          <a:bodyPr>
            <a:normAutofit fontScale="90000"/>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 : الطبيعة القانونية للتمويل التشاركي باستخدام البلوك تشين</a:t>
            </a:r>
            <a:br>
              <a:rPr lang="ar-JO" sz="2000" dirty="0">
                <a:solidFill>
                  <a:srgbClr val="00B0F0"/>
                </a:solidFill>
                <a:latin typeface="Alexandria Black" pitchFamily="2" charset="-78"/>
                <a:cs typeface="Alexandria Black" pitchFamily="2" charset="-78"/>
              </a:rPr>
            </a:br>
            <a:endParaRPr lang="en-US" sz="2000" dirty="0"/>
          </a:p>
        </p:txBody>
      </p:sp>
      <p:sp>
        <p:nvSpPr>
          <p:cNvPr id="3" name="Content Placeholder 2"/>
          <p:cNvSpPr>
            <a:spLocks noGrp="1"/>
          </p:cNvSpPr>
          <p:nvPr>
            <p:ph idx="1"/>
          </p:nvPr>
        </p:nvSpPr>
        <p:spPr>
          <a:xfrm>
            <a:off x="838200" y="1413164"/>
            <a:ext cx="10515600" cy="5444836"/>
          </a:xfrm>
        </p:spPr>
        <p:txBody>
          <a:bodyPr>
            <a:normAutofit/>
          </a:bodyPr>
          <a:lstStyle/>
          <a:p>
            <a:pPr marL="0" indent="0" algn="r">
              <a:lnSpc>
                <a:spcPct val="150000"/>
              </a:lnSpc>
              <a:buNone/>
            </a:pPr>
            <a:r>
              <a:rPr lang="ar-JO" sz="1400" dirty="0">
                <a:latin typeface="Alexandria" pitchFamily="2" charset="-78"/>
                <a:cs typeface="Alexandria" pitchFamily="2" charset="-78"/>
              </a:rPr>
              <a:t>وقد اشترط المشرّع الإماراتي عدة شروط لحصول على ترخيص المشغل حيث إنه لا يجوز مزولة نشاط المشغل لمنصة التمويل التشاركي في الدولة دون الحصول على ترخيص من هيئة الأوراق والسلع الإماراتية ــــ إذا كان هذه المنصة للاستثمار </a:t>
            </a:r>
            <a:r>
              <a:rPr lang="ar-JO" sz="1400" dirty="0" smtClean="0">
                <a:latin typeface="Alexandria" pitchFamily="2" charset="-78"/>
                <a:cs typeface="Alexandria" pitchFamily="2" charset="-78"/>
              </a:rPr>
              <a:t>ــــ </a:t>
            </a:r>
            <a:r>
              <a:rPr lang="ar-JO" sz="1400" dirty="0">
                <a:latin typeface="Alexandria" pitchFamily="2" charset="-78"/>
                <a:cs typeface="Alexandria" pitchFamily="2" charset="-78"/>
              </a:rPr>
              <a:t>كما اشترط المشرّع على المشغل للحصول على </a:t>
            </a:r>
            <a:r>
              <a:rPr lang="ar-JO" sz="1400" dirty="0" smtClean="0">
                <a:latin typeface="Alexandria" pitchFamily="2" charset="-78"/>
                <a:cs typeface="Alexandria" pitchFamily="2" charset="-78"/>
              </a:rPr>
              <a:t>الترخيص: </a:t>
            </a:r>
          </a:p>
          <a:p>
            <a:pPr marL="0" indent="0" algn="r">
              <a:lnSpc>
                <a:spcPct val="150000"/>
              </a:lnSpc>
              <a:buNone/>
            </a:pPr>
            <a:r>
              <a:rPr lang="ar-JO" sz="1400" dirty="0">
                <a:latin typeface="Alexandria" pitchFamily="2" charset="-78"/>
                <a:cs typeface="Alexandria" pitchFamily="2" charset="-78"/>
              </a:rPr>
              <a:t>‌أ</a:t>
            </a:r>
            <a:r>
              <a:rPr lang="ar-JO" sz="1400" dirty="0" smtClean="0">
                <a:latin typeface="Alexandria" pitchFamily="2" charset="-78"/>
                <a:cs typeface="Alexandria" pitchFamily="2" charset="-78"/>
              </a:rPr>
              <a:t>. أن </a:t>
            </a:r>
            <a:r>
              <a:rPr lang="ar-JO" sz="1400" dirty="0">
                <a:latin typeface="Alexandria" pitchFamily="2" charset="-78"/>
                <a:cs typeface="Alexandria" pitchFamily="2" charset="-78"/>
              </a:rPr>
              <a:t>يكون طالب الترخيص سوق مرخص من قبل الهيئة أو شركة مؤسسة داخل الدولة وفقًا للقوانين النافذة أو أي شكل آخر توافق عليها الهيئة.</a:t>
            </a:r>
          </a:p>
          <a:p>
            <a:pPr marL="0" indent="0" algn="r">
              <a:lnSpc>
                <a:spcPct val="150000"/>
              </a:lnSpc>
              <a:buNone/>
            </a:pPr>
            <a:r>
              <a:rPr lang="ar-JO" sz="1400" dirty="0">
                <a:latin typeface="Alexandria" pitchFamily="2" charset="-78"/>
                <a:cs typeface="Alexandria" pitchFamily="2" charset="-78"/>
              </a:rPr>
              <a:t>‌ب</a:t>
            </a:r>
            <a:r>
              <a:rPr lang="ar-JO" sz="1400" dirty="0" smtClean="0">
                <a:latin typeface="Alexandria" pitchFamily="2" charset="-78"/>
                <a:cs typeface="Alexandria" pitchFamily="2" charset="-78"/>
              </a:rPr>
              <a:t>. ألا </a:t>
            </a:r>
            <a:r>
              <a:rPr lang="ar-JO" sz="1400" dirty="0">
                <a:latin typeface="Alexandria" pitchFamily="2" charset="-78"/>
                <a:cs typeface="Alexandria" pitchFamily="2" charset="-78"/>
              </a:rPr>
              <a:t>يقل رأس المال المدفوع لطالب الترخيص عن مبلغ مليون درهم إماراتي.</a:t>
            </a:r>
          </a:p>
          <a:p>
            <a:pPr marL="0" indent="0" algn="r">
              <a:lnSpc>
                <a:spcPct val="150000"/>
              </a:lnSpc>
              <a:buNone/>
            </a:pPr>
            <a:r>
              <a:rPr lang="ar-JO" sz="1400" dirty="0">
                <a:latin typeface="Alexandria" pitchFamily="2" charset="-78"/>
                <a:cs typeface="Alexandria" pitchFamily="2" charset="-78"/>
              </a:rPr>
              <a:t>‌ج</a:t>
            </a:r>
            <a:r>
              <a:rPr lang="ar-JO" sz="1400" dirty="0" smtClean="0">
                <a:latin typeface="Alexandria" pitchFamily="2" charset="-78"/>
                <a:cs typeface="Alexandria" pitchFamily="2" charset="-78"/>
              </a:rPr>
              <a:t>. سداد </a:t>
            </a:r>
            <a:r>
              <a:rPr lang="ar-JO" sz="1400" dirty="0">
                <a:latin typeface="Alexandria" pitchFamily="2" charset="-78"/>
                <a:cs typeface="Alexandria" pitchFamily="2" charset="-78"/>
              </a:rPr>
              <a:t>الرسوم المقررة من الهيئة لمزاولة نشاط المشغل.</a:t>
            </a:r>
          </a:p>
          <a:p>
            <a:pPr marL="0" indent="0" algn="r">
              <a:lnSpc>
                <a:spcPct val="150000"/>
              </a:lnSpc>
              <a:buNone/>
            </a:pPr>
            <a:r>
              <a:rPr lang="ar-JO" sz="1400" dirty="0">
                <a:latin typeface="Alexandria" pitchFamily="2" charset="-78"/>
                <a:cs typeface="Alexandria" pitchFamily="2" charset="-78"/>
              </a:rPr>
              <a:t>‌د</a:t>
            </a:r>
            <a:r>
              <a:rPr lang="ar-JO" sz="1400" dirty="0" smtClean="0">
                <a:latin typeface="Alexandria" pitchFamily="2" charset="-78"/>
                <a:cs typeface="Alexandria" pitchFamily="2" charset="-78"/>
              </a:rPr>
              <a:t>. توفير </a:t>
            </a:r>
            <a:r>
              <a:rPr lang="ar-JO" sz="1400" dirty="0">
                <a:latin typeface="Alexandria" pitchFamily="2" charset="-78"/>
                <a:cs typeface="Alexandria" pitchFamily="2" charset="-78"/>
              </a:rPr>
              <a:t>المتطلبات المحددة في كتيب القواعد، ويستثنى من هذه المتطلبات إذا كان طالب الترخيص</a:t>
            </a:r>
          </a:p>
          <a:p>
            <a:pPr marL="0" indent="0" algn="r">
              <a:lnSpc>
                <a:spcPct val="150000"/>
              </a:lnSpc>
              <a:buNone/>
            </a:pPr>
            <a:r>
              <a:rPr lang="ar-JO" sz="1400" dirty="0">
                <a:latin typeface="Alexandria" pitchFamily="2" charset="-78"/>
                <a:cs typeface="Alexandria" pitchFamily="2" charset="-78"/>
              </a:rPr>
              <a:t>كما نص المشرّع الإماراتي على </a:t>
            </a:r>
            <a:r>
              <a:rPr lang="ar-JO" sz="1400" dirty="0" smtClean="0">
                <a:latin typeface="Alexandria" pitchFamily="2" charset="-78"/>
                <a:cs typeface="Alexandria" pitchFamily="2" charset="-78"/>
              </a:rPr>
              <a:t>التزام  </a:t>
            </a:r>
            <a:r>
              <a:rPr lang="ar-JO" sz="1400" dirty="0">
                <a:latin typeface="Alexandria" pitchFamily="2" charset="-78"/>
                <a:cs typeface="Alexandria" pitchFamily="2" charset="-78"/>
              </a:rPr>
              <a:t>المشغل تجاه الهيئة بالآتي: </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إبرام </a:t>
            </a:r>
            <a:r>
              <a:rPr lang="ar-JO" sz="1400" dirty="0">
                <a:latin typeface="Alexandria" pitchFamily="2" charset="-78"/>
                <a:cs typeface="Alexandria" pitchFamily="2" charset="-78"/>
              </a:rPr>
              <a:t>اتفاقية مع طالب التمويل تتضمن حقوق والتزامات الطرفين وقنوات التواصل بينهما بما لا يتعارض مع أحكام هذا القرار.</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الامتناع </a:t>
            </a:r>
            <a:r>
              <a:rPr lang="ar-JO" sz="1400" dirty="0">
                <a:latin typeface="Alexandria" pitchFamily="2" charset="-78"/>
                <a:cs typeface="Alexandria" pitchFamily="2" charset="-78"/>
              </a:rPr>
              <a:t>عن تمويل أو مساعدة أو استمالة أي مستثمر للاستثمار في طلبات التمويل المعروضة على المنصة أو التفاوض في شروطها أو تفضيل مستثمر على آخر أو إغراء المستثمر للاستثمار في طلبات تمويل معينة دون غيرها</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2038007165"/>
      </p:ext>
    </p:extLst>
  </p:cSld>
  <p:clrMapOvr>
    <a:masterClrMapping/>
  </p:clrMapOvr>
  <mc:AlternateContent xmlns:mc="http://schemas.openxmlformats.org/markup-compatibility/2006" xmlns:p14="http://schemas.microsoft.com/office/powerpoint/2010/main">
    <mc:Choice Requires="p14">
      <p:transition spd="slow" p14:dur="2000" advTm="137522"/>
    </mc:Choice>
    <mc:Fallback xmlns="">
      <p:transition spd="slow" advTm="137522"/>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 : الطبيعة القانونية للتمويل التشاركي باستخدام البلوك تشين</a:t>
            </a:r>
            <a:br>
              <a:rPr lang="ar-JO" sz="2000" dirty="0">
                <a:solidFill>
                  <a:srgbClr val="00B0F0"/>
                </a:solidFill>
                <a:latin typeface="Alexandria Black" pitchFamily="2" charset="-78"/>
                <a:cs typeface="Alexandria Black" pitchFamily="2" charset="-78"/>
              </a:rPr>
            </a:br>
            <a:endParaRPr lang="en-US" sz="2000"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الامتناع </a:t>
            </a:r>
            <a:r>
              <a:rPr lang="ar-JO" sz="1400" dirty="0">
                <a:latin typeface="Alexandria" pitchFamily="2" charset="-78"/>
                <a:cs typeface="Alexandria" pitchFamily="2" charset="-78"/>
              </a:rPr>
              <a:t>عن الاستثمار في طلبات التمويل نيابة عن المستثمر.</a:t>
            </a:r>
          </a:p>
          <a:p>
            <a:pPr marL="0" indent="0" algn="r">
              <a:lnSpc>
                <a:spcPct val="150000"/>
              </a:lnSpc>
              <a:buNone/>
            </a:pPr>
            <a:r>
              <a:rPr lang="ar-JO" sz="1400" dirty="0">
                <a:latin typeface="Alexandria" pitchFamily="2" charset="-78"/>
                <a:cs typeface="Alexandria" pitchFamily="2" charset="-78"/>
              </a:rPr>
              <a:t>4</a:t>
            </a:r>
            <a:r>
              <a:rPr lang="ar-JO" sz="1400" dirty="0" smtClean="0">
                <a:latin typeface="Alexandria" pitchFamily="2" charset="-78"/>
                <a:cs typeface="Alexandria" pitchFamily="2" charset="-78"/>
              </a:rPr>
              <a:t>. الامتناع </a:t>
            </a:r>
            <a:r>
              <a:rPr lang="ar-JO" sz="1400" dirty="0">
                <a:latin typeface="Alexandria" pitchFamily="2" charset="-78"/>
                <a:cs typeface="Alexandria" pitchFamily="2" charset="-78"/>
              </a:rPr>
              <a:t>عن الاستثمار بأكثر عن نسبة 10٪ من أي مشروع معروض على المنصة.</a:t>
            </a:r>
          </a:p>
          <a:p>
            <a:pPr marL="0" indent="0" algn="r">
              <a:lnSpc>
                <a:spcPct val="150000"/>
              </a:lnSpc>
              <a:buNone/>
            </a:pPr>
            <a:r>
              <a:rPr lang="ar-JO" sz="1400" dirty="0">
                <a:latin typeface="Alexandria" pitchFamily="2" charset="-78"/>
                <a:cs typeface="Alexandria" pitchFamily="2" charset="-78"/>
              </a:rPr>
              <a:t>5</a:t>
            </a:r>
            <a:r>
              <a:rPr lang="ar-JO" sz="1400" dirty="0" smtClean="0">
                <a:latin typeface="Alexandria" pitchFamily="2" charset="-78"/>
                <a:cs typeface="Alexandria" pitchFamily="2" charset="-78"/>
              </a:rPr>
              <a:t>. الامتناع </a:t>
            </a:r>
            <a:r>
              <a:rPr lang="ar-JO" sz="1400" dirty="0">
                <a:latin typeface="Alexandria" pitchFamily="2" charset="-78"/>
                <a:cs typeface="Alexandria" pitchFamily="2" charset="-78"/>
              </a:rPr>
              <a:t>عن وضع طلبات تمويل خاصة به أو بأي من شركاته الأم أو التابعة أو الشقيقة على المنصة إلا بعد الحصول على موافقة الهيئة ووفقًا لشروطها وإجراءاتها.</a:t>
            </a:r>
          </a:p>
          <a:p>
            <a:pPr marL="0" indent="0" algn="r">
              <a:lnSpc>
                <a:spcPct val="150000"/>
              </a:lnSpc>
              <a:buNone/>
            </a:pPr>
            <a:r>
              <a:rPr lang="ar-JO" sz="1400" dirty="0">
                <a:latin typeface="Alexandria" pitchFamily="2" charset="-78"/>
                <a:cs typeface="Alexandria" pitchFamily="2" charset="-78"/>
              </a:rPr>
              <a:t>6</a:t>
            </a:r>
            <a:r>
              <a:rPr lang="ar-JO" sz="1400" dirty="0" smtClean="0">
                <a:latin typeface="Alexandria" pitchFamily="2" charset="-78"/>
                <a:cs typeface="Alexandria" pitchFamily="2" charset="-78"/>
              </a:rPr>
              <a:t>. مراعاة </a:t>
            </a:r>
            <a:r>
              <a:rPr lang="ar-JO" sz="1400" dirty="0">
                <a:latin typeface="Alexandria" pitchFamily="2" charset="-78"/>
                <a:cs typeface="Alexandria" pitchFamily="2" charset="-78"/>
              </a:rPr>
              <a:t>عدم حصر طلبات التمويل في قطاعات استثمارية معينة تفادياً لمخاطر التركزات </a:t>
            </a:r>
            <a:r>
              <a:rPr lang="ar-JO" sz="1400" dirty="0" smtClean="0">
                <a:latin typeface="Alexandria" pitchFamily="2" charset="-78"/>
                <a:cs typeface="Alexandria" pitchFamily="2" charset="-78"/>
              </a:rPr>
              <a:t>الاستثمارية و </a:t>
            </a:r>
          </a:p>
          <a:p>
            <a:pPr marL="0" indent="0" algn="r">
              <a:lnSpc>
                <a:spcPct val="150000"/>
              </a:lnSpc>
              <a:buNone/>
            </a:pPr>
            <a:r>
              <a:rPr lang="ar-JO" sz="1400" dirty="0">
                <a:latin typeface="Alexandria" pitchFamily="2" charset="-78"/>
                <a:cs typeface="Alexandria" pitchFamily="2" charset="-78"/>
              </a:rPr>
              <a:t>الإفصاح عبر المنصة عن البيانات الأتية:</a:t>
            </a:r>
          </a:p>
          <a:p>
            <a:pPr marL="0" indent="0" algn="r">
              <a:lnSpc>
                <a:spcPct val="150000"/>
              </a:lnSpc>
              <a:buNone/>
            </a:pPr>
            <a:r>
              <a:rPr lang="ar-JO" sz="1400" dirty="0">
                <a:latin typeface="Alexandria" pitchFamily="2" charset="-78"/>
                <a:cs typeface="Alexandria" pitchFamily="2" charset="-78"/>
              </a:rPr>
              <a:t>‌أ</a:t>
            </a:r>
            <a:r>
              <a:rPr lang="ar-JO" sz="1400" dirty="0" smtClean="0">
                <a:latin typeface="Alexandria" pitchFamily="2" charset="-78"/>
                <a:cs typeface="Alexandria" pitchFamily="2" charset="-78"/>
              </a:rPr>
              <a:t>. معلومات </a:t>
            </a:r>
            <a:r>
              <a:rPr lang="ar-JO" sz="1400" dirty="0">
                <a:latin typeface="Alexandria" pitchFamily="2" charset="-78"/>
                <a:cs typeface="Alexandria" pitchFamily="2" charset="-78"/>
              </a:rPr>
              <a:t>المشغل العامة منها على سبيل المثال: أسماء مالكيه، الشكل القانوني، رأس المال، أعضاء مجلس إدارته، ومنصات التمويل الجماعي التي يديرها .</a:t>
            </a:r>
          </a:p>
          <a:p>
            <a:pPr marL="0" indent="0" algn="r">
              <a:lnSpc>
                <a:spcPct val="150000"/>
              </a:lnSpc>
              <a:buNone/>
            </a:pPr>
            <a:r>
              <a:rPr lang="ar-JO" sz="1400" dirty="0">
                <a:latin typeface="Alexandria" pitchFamily="2" charset="-78"/>
                <a:cs typeface="Alexandria" pitchFamily="2" charset="-78"/>
              </a:rPr>
              <a:t>‌ب</a:t>
            </a:r>
            <a:r>
              <a:rPr lang="ar-JO" sz="1400" dirty="0" smtClean="0">
                <a:latin typeface="Alexandria" pitchFamily="2" charset="-78"/>
                <a:cs typeface="Alexandria" pitchFamily="2" charset="-78"/>
              </a:rPr>
              <a:t>. تملك </a:t>
            </a:r>
            <a:r>
              <a:rPr lang="ar-JO" sz="1400" dirty="0">
                <a:latin typeface="Alexandria" pitchFamily="2" charset="-78"/>
                <a:cs typeface="Alexandria" pitchFamily="2" charset="-78"/>
              </a:rPr>
              <a:t>المشغل أو رئيس وأعضاء مجلس إدارته، وإدارته التنفيذية وأي من العاملين لديه أو الشركاء فيه لأي حصص في رأس مال طالب التمويل، وأي من حالات تعارض المصالح بين أي منهم مع المستثمرين أو طالبي التمويل وكيفية إدارتها </a:t>
            </a: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3678" y="0"/>
            <a:ext cx="1329043" cy="1079086"/>
          </a:xfrm>
          <a:prstGeom prst="rect">
            <a:avLst/>
          </a:prstGeom>
        </p:spPr>
      </p:pic>
    </p:spTree>
    <p:extLst>
      <p:ext uri="{BB962C8B-B14F-4D97-AF65-F5344CB8AC3E}">
        <p14:creationId xmlns:p14="http://schemas.microsoft.com/office/powerpoint/2010/main" val="1150738215"/>
      </p:ext>
    </p:extLst>
  </p:cSld>
  <p:clrMapOvr>
    <a:masterClrMapping/>
  </p:clrMapOvr>
  <mc:AlternateContent xmlns:mc="http://schemas.openxmlformats.org/markup-compatibility/2006" xmlns:p14="http://schemas.microsoft.com/office/powerpoint/2010/main">
    <mc:Choice Requires="p14">
      <p:transition spd="slow" p14:dur="2000" advTm="146947"/>
    </mc:Choice>
    <mc:Fallback xmlns="">
      <p:transition spd="slow" advTm="146947"/>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 : الطبيعة القانونية للتمويل التشاركي باستخدام البلوك تشين</a:t>
            </a:r>
            <a:br>
              <a:rPr lang="ar-JO" sz="2000" dirty="0">
                <a:solidFill>
                  <a:srgbClr val="00B0F0"/>
                </a:solidFill>
                <a:latin typeface="Alexandria Black" pitchFamily="2" charset="-78"/>
                <a:cs typeface="Alexandria Black" pitchFamily="2" charset="-78"/>
              </a:rPr>
            </a:br>
            <a:endParaRPr lang="en-US" sz="2000"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‌ج</a:t>
            </a:r>
            <a:r>
              <a:rPr lang="ar-JO" sz="1400" dirty="0" smtClean="0">
                <a:latin typeface="Alexandria" pitchFamily="2" charset="-78"/>
                <a:cs typeface="Alexandria" pitchFamily="2" charset="-78"/>
              </a:rPr>
              <a:t>. الحد </a:t>
            </a:r>
            <a:r>
              <a:rPr lang="ar-JO" sz="1400" dirty="0">
                <a:latin typeface="Alexandria" pitchFamily="2" charset="-78"/>
                <a:cs typeface="Alexandria" pitchFamily="2" charset="-78"/>
              </a:rPr>
              <a:t>الأدنى والأقصى للاستثمار في المنصة وطلبات التمويل.</a:t>
            </a:r>
          </a:p>
          <a:p>
            <a:pPr marL="0" indent="0" algn="r">
              <a:lnSpc>
                <a:spcPct val="150000"/>
              </a:lnSpc>
              <a:buNone/>
            </a:pPr>
            <a:r>
              <a:rPr lang="ar-JO" sz="1400" dirty="0">
                <a:latin typeface="Alexandria" pitchFamily="2" charset="-78"/>
                <a:cs typeface="Alexandria" pitchFamily="2" charset="-78"/>
              </a:rPr>
              <a:t>‌د</a:t>
            </a:r>
            <a:r>
              <a:rPr lang="ar-JO" sz="1400" dirty="0" smtClean="0">
                <a:latin typeface="Alexandria" pitchFamily="2" charset="-78"/>
                <a:cs typeface="Alexandria" pitchFamily="2" charset="-78"/>
              </a:rPr>
              <a:t>. حقوق </a:t>
            </a:r>
            <a:r>
              <a:rPr lang="ar-JO" sz="1400" dirty="0">
                <a:latin typeface="Alexandria" pitchFamily="2" charset="-78"/>
                <a:cs typeface="Alexandria" pitchFamily="2" charset="-78"/>
              </a:rPr>
              <a:t>المستثمرين.</a:t>
            </a:r>
          </a:p>
          <a:p>
            <a:pPr marL="0" indent="0" algn="r">
              <a:lnSpc>
                <a:spcPct val="150000"/>
              </a:lnSpc>
              <a:buNone/>
            </a:pPr>
            <a:r>
              <a:rPr lang="ar-JO" sz="1400" dirty="0">
                <a:latin typeface="Alexandria" pitchFamily="2" charset="-78"/>
                <a:cs typeface="Alexandria" pitchFamily="2" charset="-78"/>
              </a:rPr>
              <a:t>‌ه</a:t>
            </a:r>
            <a:r>
              <a:rPr lang="ar-JO" sz="1400" dirty="0" smtClean="0">
                <a:latin typeface="Alexandria" pitchFamily="2" charset="-78"/>
                <a:cs typeface="Alexandria" pitchFamily="2" charset="-78"/>
              </a:rPr>
              <a:t>. الرسوم </a:t>
            </a:r>
            <a:r>
              <a:rPr lang="ar-JO" sz="1400" dirty="0">
                <a:latin typeface="Alexandria" pitchFamily="2" charset="-78"/>
                <a:cs typeface="Alexandria" pitchFamily="2" charset="-78"/>
              </a:rPr>
              <a:t>المستحقة للمشغل على المستثمر مقابل الاستثمار عبر المنصة.</a:t>
            </a:r>
          </a:p>
          <a:p>
            <a:pPr marL="0" indent="0" algn="r">
              <a:lnSpc>
                <a:spcPct val="150000"/>
              </a:lnSpc>
              <a:buNone/>
            </a:pPr>
            <a:r>
              <a:rPr lang="ar-JO" sz="1400" dirty="0">
                <a:latin typeface="Alexandria" pitchFamily="2" charset="-78"/>
                <a:cs typeface="Alexandria" pitchFamily="2" charset="-78"/>
              </a:rPr>
              <a:t>‌و</a:t>
            </a:r>
            <a:r>
              <a:rPr lang="ar-JO" sz="1400" dirty="0" smtClean="0">
                <a:latin typeface="Alexandria" pitchFamily="2" charset="-78"/>
                <a:cs typeface="Alexandria" pitchFamily="2" charset="-78"/>
              </a:rPr>
              <a:t>. الإجراءات </a:t>
            </a:r>
            <a:r>
              <a:rPr lang="ar-JO" sz="1400" dirty="0">
                <a:latin typeface="Alexandria" pitchFamily="2" charset="-78"/>
                <a:cs typeface="Alexandria" pitchFamily="2" charset="-78"/>
              </a:rPr>
              <a:t>المتفق عليها والتي سيتم اتخاذها حال مخالفة أو عدم التزام طالب التمويل.</a:t>
            </a:r>
          </a:p>
          <a:p>
            <a:pPr marL="0" indent="0" algn="r">
              <a:lnSpc>
                <a:spcPct val="150000"/>
              </a:lnSpc>
              <a:buNone/>
            </a:pPr>
            <a:r>
              <a:rPr lang="ar-JO" sz="1400" dirty="0">
                <a:latin typeface="Alexandria" pitchFamily="2" charset="-78"/>
                <a:cs typeface="Alexandria" pitchFamily="2" charset="-78"/>
              </a:rPr>
              <a:t>‌ز</a:t>
            </a:r>
            <a:r>
              <a:rPr lang="ar-JO" sz="1400" dirty="0" smtClean="0">
                <a:latin typeface="Alexandria" pitchFamily="2" charset="-78"/>
                <a:cs typeface="Alexandria" pitchFamily="2" charset="-78"/>
              </a:rPr>
              <a:t>. المعلومات </a:t>
            </a:r>
            <a:r>
              <a:rPr lang="ar-JO" sz="1400" dirty="0">
                <a:latin typeface="Alexandria" pitchFamily="2" charset="-78"/>
                <a:cs typeface="Alexandria" pitchFamily="2" charset="-78"/>
              </a:rPr>
              <a:t>المتعلقة بالمنصة وطبيعتها وآلية عملها وتشغيلها وخدماتها ومخاطرها .</a:t>
            </a:r>
          </a:p>
          <a:p>
            <a:pPr marL="0" indent="0" algn="r">
              <a:lnSpc>
                <a:spcPct val="150000"/>
              </a:lnSpc>
              <a:buNone/>
            </a:pPr>
            <a:r>
              <a:rPr lang="ar-JO" sz="1400" dirty="0">
                <a:latin typeface="Alexandria" pitchFamily="2" charset="-78"/>
                <a:cs typeface="Alexandria" pitchFamily="2" charset="-78"/>
              </a:rPr>
              <a:t>‌ح</a:t>
            </a:r>
            <a:r>
              <a:rPr lang="ar-JO" sz="1400" dirty="0" smtClean="0">
                <a:latin typeface="Alexandria" pitchFamily="2" charset="-78"/>
                <a:cs typeface="Alexandria" pitchFamily="2" charset="-78"/>
              </a:rPr>
              <a:t>. أي </a:t>
            </a:r>
            <a:r>
              <a:rPr lang="ar-JO" sz="1400" dirty="0">
                <a:latin typeface="Alexandria" pitchFamily="2" charset="-78"/>
                <a:cs typeface="Alexandria" pitchFamily="2" charset="-78"/>
              </a:rPr>
              <a:t>إفصاحات أخرى تطلبها </a:t>
            </a:r>
            <a:r>
              <a:rPr lang="ar-JO" sz="1400" dirty="0" smtClean="0">
                <a:latin typeface="Alexandria" pitchFamily="2" charset="-78"/>
                <a:cs typeface="Alexandria" pitchFamily="2" charset="-78"/>
              </a:rPr>
              <a:t>الهيئة</a:t>
            </a:r>
          </a:p>
          <a:p>
            <a:pPr marL="0" indent="0" algn="r">
              <a:lnSpc>
                <a:spcPct val="150000"/>
              </a:lnSpc>
              <a:buNone/>
            </a:pPr>
            <a:r>
              <a:rPr lang="ar-JO" sz="1400" dirty="0">
                <a:latin typeface="Alexandria" pitchFamily="2" charset="-78"/>
                <a:cs typeface="Alexandria" pitchFamily="2" charset="-78"/>
              </a:rPr>
              <a:t>وجاء المشرّع الإماراتي في قرار مجلس الوزراء الإماراتي ينص في المادة 6 على الالتزامات المشغل لمنصة التمويل كالآتي </a:t>
            </a:r>
          </a:p>
          <a:p>
            <a:pPr marL="0" indent="0" algn="r">
              <a:lnSpc>
                <a:spcPct val="150000"/>
              </a:lnSpc>
              <a:buNone/>
            </a:pPr>
            <a:r>
              <a:rPr lang="ar-JO" sz="1400" dirty="0" smtClean="0">
                <a:latin typeface="Alexandria" pitchFamily="2" charset="-78"/>
                <a:cs typeface="Alexandria" pitchFamily="2" charset="-78"/>
              </a:rPr>
              <a:t>1. إبرام </a:t>
            </a:r>
            <a:r>
              <a:rPr lang="ar-JO" sz="1400" dirty="0">
                <a:latin typeface="Alexandria" pitchFamily="2" charset="-78"/>
                <a:cs typeface="Alexandria" pitchFamily="2" charset="-78"/>
              </a:rPr>
              <a:t>اتفاقية مع المستثمر وفقًا للشروط الواردة في كتيب القواعد، على أن تتضمن بوجه خاص البيانات المتعلقة بالاستثمار في طلبات التمويل، وما يفيد إقرار المستثمر بعلمه بمخاطر الاستثمار والتي من ضمنها عدم إمكانية بيع الحصص أو التنازل عنها إلى مستثمرين آخرين بعد تأسيس الشركة إلا وفقًا للقوانين المعمول بها في الدولة</a:t>
            </a: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3678" y="139528"/>
            <a:ext cx="1329043" cy="1079086"/>
          </a:xfrm>
          <a:prstGeom prst="rect">
            <a:avLst/>
          </a:prstGeom>
        </p:spPr>
      </p:pic>
    </p:spTree>
    <p:extLst>
      <p:ext uri="{BB962C8B-B14F-4D97-AF65-F5344CB8AC3E}">
        <p14:creationId xmlns:p14="http://schemas.microsoft.com/office/powerpoint/2010/main" val="738685139"/>
      </p:ext>
    </p:extLst>
  </p:cSld>
  <p:clrMapOvr>
    <a:masterClrMapping/>
  </p:clrMapOvr>
  <mc:AlternateContent xmlns:mc="http://schemas.openxmlformats.org/markup-compatibility/2006" xmlns:p14="http://schemas.microsoft.com/office/powerpoint/2010/main">
    <mc:Choice Requires="p14">
      <p:transition spd="slow" p14:dur="2000" advTm="156364"/>
    </mc:Choice>
    <mc:Fallback xmlns="">
      <p:transition spd="slow" advTm="156364"/>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 : الطبيعة القانونية للتمويل التشاركي باستخدام البلوك تشين</a:t>
            </a:r>
            <a:br>
              <a:rPr lang="ar-JO" sz="2000" dirty="0">
                <a:solidFill>
                  <a:srgbClr val="00B0F0"/>
                </a:solidFill>
                <a:latin typeface="Alexandria Black" pitchFamily="2" charset="-78"/>
                <a:cs typeface="Alexandria Black" pitchFamily="2" charset="-78"/>
              </a:rPr>
            </a:br>
            <a:endParaRPr lang="en-US" sz="2000"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smtClean="0">
                <a:latin typeface="Alexandria" pitchFamily="2" charset="-78"/>
                <a:cs typeface="Alexandria" pitchFamily="2" charset="-78"/>
              </a:rPr>
              <a:t>2. الإفصاح </a:t>
            </a:r>
            <a:r>
              <a:rPr lang="ar-JO" sz="1400" dirty="0">
                <a:latin typeface="Alexandria" pitchFamily="2" charset="-78"/>
                <a:cs typeface="Alexandria" pitchFamily="2" charset="-78"/>
              </a:rPr>
              <a:t>للمستثمرين عن حقوقهم في التراجع عن قراراتهم الاستثمارية وآليات التخارج من المشاريع الممولة من قبلهم عبر المنصة وذلك بعد الاستثمار فيها وتنفيذها وتوضيح احتمالية صعوبة التخارج وكل ذلك وفقًا لأحكام هذا القرار.</a:t>
            </a:r>
          </a:p>
          <a:p>
            <a:pPr marL="0" indent="0" algn="r">
              <a:lnSpc>
                <a:spcPct val="150000"/>
              </a:lnSpc>
              <a:buNone/>
            </a:pPr>
            <a:r>
              <a:rPr lang="ar-JO" sz="1400" dirty="0" smtClean="0">
                <a:latin typeface="Alexandria" pitchFamily="2" charset="-78"/>
                <a:cs typeface="Alexandria" pitchFamily="2" charset="-78"/>
              </a:rPr>
              <a:t>3. الإفصاح </a:t>
            </a:r>
            <a:r>
              <a:rPr lang="ar-JO" sz="1400" dirty="0">
                <a:latin typeface="Alexandria" pitchFamily="2" charset="-78"/>
                <a:cs typeface="Alexandria" pitchFamily="2" charset="-78"/>
              </a:rPr>
              <a:t>عن آليات استلام المستثمرين لتوزيعات الأرباح الناتجة عن استثماراتهم أو المستحقة لهم من طالب التمويل.</a:t>
            </a:r>
          </a:p>
          <a:p>
            <a:pPr marL="0" indent="0" algn="r">
              <a:lnSpc>
                <a:spcPct val="150000"/>
              </a:lnSpc>
              <a:buNone/>
            </a:pPr>
            <a:r>
              <a:rPr lang="ar-JO" sz="1400" dirty="0" smtClean="0">
                <a:latin typeface="Alexandria" pitchFamily="2" charset="-78"/>
                <a:cs typeface="Alexandria" pitchFamily="2" charset="-78"/>
              </a:rPr>
              <a:t>4. توعية </a:t>
            </a:r>
            <a:r>
              <a:rPr lang="ar-JO" sz="1400" dirty="0">
                <a:latin typeface="Alexandria" pitchFamily="2" charset="-78"/>
                <a:cs typeface="Alexandria" pitchFamily="2" charset="-78"/>
              </a:rPr>
              <a:t>المستثمر بكيفية الاستثمار عبر المنصة، ونوع الاستثمار المعروض عليه.</a:t>
            </a:r>
          </a:p>
          <a:p>
            <a:pPr marL="0" indent="0" algn="r">
              <a:lnSpc>
                <a:spcPct val="150000"/>
              </a:lnSpc>
              <a:buNone/>
            </a:pPr>
            <a:r>
              <a:rPr lang="ar-JO" sz="1400" dirty="0" smtClean="0">
                <a:latin typeface="Alexandria" pitchFamily="2" charset="-78"/>
                <a:cs typeface="Alexandria" pitchFamily="2" charset="-78"/>
              </a:rPr>
              <a:t>5. التأكد </a:t>
            </a:r>
            <a:r>
              <a:rPr lang="ar-JO" sz="1400" dirty="0">
                <a:latin typeface="Alexandria" pitchFamily="2" charset="-78"/>
                <a:cs typeface="Alexandria" pitchFamily="2" charset="-78"/>
              </a:rPr>
              <a:t>من عدم تجاوز استثمارات المستثمر – باستثناء المستثمر المحترف أو الطرف النظير – خلال فترة 12 اثنى عشر شهرة المبالغ الآتية</a:t>
            </a:r>
          </a:p>
          <a:p>
            <a:pPr marL="0" indent="0" algn="r">
              <a:lnSpc>
                <a:spcPct val="150000"/>
              </a:lnSpc>
              <a:buNone/>
            </a:pPr>
            <a:r>
              <a:rPr lang="ar-JO" sz="1400" dirty="0">
                <a:latin typeface="Alexandria" pitchFamily="2" charset="-78"/>
                <a:cs typeface="Alexandria" pitchFamily="2" charset="-78"/>
              </a:rPr>
              <a:t>‌أ</a:t>
            </a:r>
            <a:r>
              <a:rPr lang="ar-JO" sz="1400" dirty="0" smtClean="0">
                <a:latin typeface="Alexandria" pitchFamily="2" charset="-78"/>
                <a:cs typeface="Alexandria" pitchFamily="2" charset="-78"/>
              </a:rPr>
              <a:t>. مبلغ </a:t>
            </a:r>
            <a:r>
              <a:rPr lang="ar-JO" sz="1400" dirty="0">
                <a:latin typeface="Alexandria" pitchFamily="2" charset="-78"/>
                <a:cs typeface="Alexandria" pitchFamily="2" charset="-78"/>
              </a:rPr>
              <a:t>30000 درهم لدى كل طالب تمويل بشأن كافة الطلبات المعروضة منه على المنصة.</a:t>
            </a:r>
          </a:p>
          <a:p>
            <a:pPr marL="0" indent="0" algn="r">
              <a:lnSpc>
                <a:spcPct val="150000"/>
              </a:lnSpc>
              <a:buNone/>
            </a:pPr>
            <a:r>
              <a:rPr lang="ar-JO" sz="1400" dirty="0">
                <a:latin typeface="Alexandria" pitchFamily="2" charset="-78"/>
                <a:cs typeface="Alexandria" pitchFamily="2" charset="-78"/>
              </a:rPr>
              <a:t>‌ب</a:t>
            </a:r>
            <a:r>
              <a:rPr lang="ar-JO" sz="1400" dirty="0" smtClean="0">
                <a:latin typeface="Alexandria" pitchFamily="2" charset="-78"/>
                <a:cs typeface="Alexandria" pitchFamily="2" charset="-78"/>
              </a:rPr>
              <a:t>. مبلغ 100000 </a:t>
            </a:r>
            <a:r>
              <a:rPr lang="ar-JO" sz="1400" dirty="0">
                <a:latin typeface="Alexandria" pitchFamily="2" charset="-78"/>
                <a:cs typeface="Alexandria" pitchFamily="2" charset="-78"/>
              </a:rPr>
              <a:t>درهم لكافة طلبات التمويل المعروضة على المنصة</a:t>
            </a:r>
            <a:r>
              <a:rPr lang="ar-JO" sz="1400" dirty="0" smtClean="0">
                <a:latin typeface="Alexandria" pitchFamily="2" charset="-78"/>
                <a:cs typeface="Alexandria" pitchFamily="2" charset="-78"/>
              </a:rPr>
              <a:t>.</a:t>
            </a:r>
          </a:p>
          <a:p>
            <a:pPr marL="0" indent="0" algn="r">
              <a:lnSpc>
                <a:spcPct val="150000"/>
              </a:lnSpc>
              <a:buNone/>
            </a:pPr>
            <a:r>
              <a:rPr lang="ar-JO" sz="1400" dirty="0" smtClean="0">
                <a:latin typeface="Alexandria" pitchFamily="2" charset="-78"/>
                <a:cs typeface="Alexandria" pitchFamily="2" charset="-78"/>
              </a:rPr>
              <a:t>6. قصر </a:t>
            </a:r>
            <a:r>
              <a:rPr lang="ar-JO" sz="1400" dirty="0">
                <a:latin typeface="Alexandria" pitchFamily="2" charset="-78"/>
                <a:cs typeface="Alexandria" pitchFamily="2" charset="-78"/>
              </a:rPr>
              <a:t>التعامل في المنصة على تجميع الأموال بغرض تأسيس شركة أو زيادة رأس مال شركة، والامتناع عن بيع حصص الشركاء أو التنازل عنها بعد التأسيس إلى مستثمرين آخرين من خلال المنصة</a:t>
            </a: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2430703364"/>
      </p:ext>
    </p:extLst>
  </p:cSld>
  <p:clrMapOvr>
    <a:masterClrMapping/>
  </p:clrMapOvr>
  <mc:AlternateContent xmlns:mc="http://schemas.openxmlformats.org/markup-compatibility/2006" xmlns:p14="http://schemas.microsoft.com/office/powerpoint/2010/main">
    <mc:Choice Requires="p14">
      <p:transition spd="slow" p14:dur="2000" advTm="178809"/>
    </mc:Choice>
    <mc:Fallback xmlns="">
      <p:transition spd="slow" advTm="178809"/>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29490" y="568036"/>
            <a:ext cx="11000510" cy="5608927"/>
          </a:xfrm>
        </p:spPr>
        <p:txBody>
          <a:bodyPr>
            <a:normAutofit/>
          </a:bodyPr>
          <a:lstStyle/>
          <a:p>
            <a:pPr marL="0" indent="0" algn="r">
              <a:lnSpc>
                <a:spcPct val="150000"/>
              </a:lnSpc>
              <a:buNone/>
            </a:pPr>
            <a:r>
              <a:rPr lang="ar-JO" sz="1400" dirty="0" smtClean="0">
                <a:latin typeface="Alexandria" pitchFamily="2" charset="-78"/>
                <a:cs typeface="Alexandria" pitchFamily="2" charset="-78"/>
              </a:rPr>
              <a:t>7. الفصل </a:t>
            </a:r>
            <a:r>
              <a:rPr lang="ar-JO" sz="1400" dirty="0">
                <a:latin typeface="Alexandria" pitchFamily="2" charset="-78"/>
                <a:cs typeface="Alexandria" pitchFamily="2" charset="-78"/>
              </a:rPr>
              <a:t>بين حساباته البنكية الخاصة به وحساباته البنكية الخاصة بأموال المستثمرين  عند إظهار أرصدة البنوك في البيانات </a:t>
            </a:r>
            <a:r>
              <a:rPr lang="ar-JO" sz="1400" dirty="0" smtClean="0">
                <a:latin typeface="Alexandria" pitchFamily="2" charset="-78"/>
                <a:cs typeface="Alexandria" pitchFamily="2" charset="-78"/>
              </a:rPr>
              <a:t>المالية       </a:t>
            </a:r>
            <a:r>
              <a:rPr lang="ar-JO" sz="1400" dirty="0">
                <a:latin typeface="Alexandria" pitchFamily="2" charset="-78"/>
                <a:cs typeface="Alexandria" pitchFamily="2" charset="-78"/>
              </a:rPr>
              <a:t>الخاصة به والإيضاحات المتممة لها.</a:t>
            </a:r>
          </a:p>
          <a:p>
            <a:pPr marL="0" indent="0" algn="r">
              <a:lnSpc>
                <a:spcPct val="150000"/>
              </a:lnSpc>
              <a:buNone/>
            </a:pPr>
            <a:r>
              <a:rPr lang="ar-JO" sz="1400" dirty="0" smtClean="0">
                <a:latin typeface="Alexandria" pitchFamily="2" charset="-78"/>
                <a:cs typeface="Alexandria" pitchFamily="2" charset="-78"/>
              </a:rPr>
              <a:t>8. تحويل </a:t>
            </a:r>
            <a:r>
              <a:rPr lang="ar-JO" sz="1400" dirty="0">
                <a:latin typeface="Alexandria" pitchFamily="2" charset="-78"/>
                <a:cs typeface="Alexandria" pitchFamily="2" charset="-78"/>
              </a:rPr>
              <a:t>الأموال المجمعة إلى طالب التمويل خلال المدة المتفق عليها بينهما – بعد استكمال التمويل المطلوب وفقًا لأحكام هذا القرار - بعد التأكد والتحقق من تنفيذ طالب التمويل لالتزاماته المقررة وفقًا للإجراءات المعمول في الدولة واتخاذه كافة إجراءات التأسيس أو زيادة رأس المال لدى الجهات المعنية في الدولة.</a:t>
            </a:r>
          </a:p>
          <a:p>
            <a:pPr marL="0" indent="0" algn="r">
              <a:lnSpc>
                <a:spcPct val="150000"/>
              </a:lnSpc>
              <a:buNone/>
            </a:pPr>
            <a:r>
              <a:rPr lang="ar-JO" sz="1400" dirty="0" smtClean="0">
                <a:latin typeface="Alexandria" pitchFamily="2" charset="-78"/>
                <a:cs typeface="Alexandria" pitchFamily="2" charset="-78"/>
              </a:rPr>
              <a:t>9. وضع </a:t>
            </a:r>
            <a:r>
              <a:rPr lang="ar-JO" sz="1400" dirty="0">
                <a:latin typeface="Alexandria" pitchFamily="2" charset="-78"/>
                <a:cs typeface="Alexandria" pitchFamily="2" charset="-78"/>
              </a:rPr>
              <a:t>إجراءات لضمان تنفيذ طالب التمويل لالتزاماته تجاه المستثمرين بما فيها إتمام إجراءات تملكهم للحصص.</a:t>
            </a:r>
          </a:p>
          <a:p>
            <a:pPr marL="0" indent="0" algn="r">
              <a:lnSpc>
                <a:spcPct val="150000"/>
              </a:lnSpc>
              <a:buNone/>
            </a:pPr>
            <a:r>
              <a:rPr lang="ar-JO" sz="1400" dirty="0" smtClean="0">
                <a:latin typeface="Alexandria" pitchFamily="2" charset="-78"/>
                <a:cs typeface="Alexandria" pitchFamily="2" charset="-78"/>
              </a:rPr>
              <a:t>10. غلق </a:t>
            </a:r>
            <a:r>
              <a:rPr lang="ar-JO" sz="1400" dirty="0">
                <a:latin typeface="Alexandria" pitchFamily="2" charset="-78"/>
                <a:cs typeface="Alexandria" pitchFamily="2" charset="-78"/>
              </a:rPr>
              <a:t>العرض فور استكمال التمويل المطلوب ولو لم تنته فترة العرض المقترحة من طالب التمويل، والتأكد أن الأموال المجمعة لا تتجاوز المبلغ المستهدف جمعه.</a:t>
            </a:r>
          </a:p>
          <a:p>
            <a:pPr marL="0" indent="0" algn="r">
              <a:lnSpc>
                <a:spcPct val="150000"/>
              </a:lnSpc>
              <a:buNone/>
            </a:pPr>
            <a:r>
              <a:rPr lang="ar-JO" sz="1400" dirty="0" smtClean="0">
                <a:latin typeface="Alexandria" pitchFamily="2" charset="-78"/>
                <a:cs typeface="Alexandria" pitchFamily="2" charset="-78"/>
              </a:rPr>
              <a:t>11. رد </a:t>
            </a:r>
            <a:r>
              <a:rPr lang="ar-JO" sz="1400" dirty="0">
                <a:latin typeface="Alexandria" pitchFamily="2" charset="-78"/>
                <a:cs typeface="Alexandria" pitchFamily="2" charset="-78"/>
              </a:rPr>
              <a:t>الأموال إلى المستثمر </a:t>
            </a:r>
            <a:r>
              <a:rPr lang="ar-JO" sz="1400" dirty="0" smtClean="0">
                <a:latin typeface="Alexandria" pitchFamily="2" charset="-78"/>
                <a:cs typeface="Alexandria" pitchFamily="2" charset="-78"/>
              </a:rPr>
              <a:t>خلال 5 </a:t>
            </a:r>
            <a:r>
              <a:rPr lang="ar-JO" sz="1400" dirty="0">
                <a:latin typeface="Alexandria" pitchFamily="2" charset="-78"/>
                <a:cs typeface="Alexandria" pitchFamily="2" charset="-78"/>
              </a:rPr>
              <a:t>خمسة أيام عمل في الأحوال </a:t>
            </a:r>
            <a:r>
              <a:rPr lang="ar-JO" sz="1400" dirty="0" smtClean="0">
                <a:latin typeface="Alexandria" pitchFamily="2" charset="-78"/>
                <a:cs typeface="Alexandria" pitchFamily="2" charset="-78"/>
              </a:rPr>
              <a:t>الأتية:</a:t>
            </a:r>
          </a:p>
          <a:p>
            <a:pPr marL="0" indent="0" algn="r">
              <a:lnSpc>
                <a:spcPct val="150000"/>
              </a:lnSpc>
              <a:buNone/>
            </a:pPr>
            <a:r>
              <a:rPr lang="ar-JO" sz="1400" dirty="0">
                <a:latin typeface="Alexandria" pitchFamily="2" charset="-78"/>
                <a:cs typeface="Alexandria" pitchFamily="2" charset="-78"/>
              </a:rPr>
              <a:t>‌أ</a:t>
            </a:r>
            <a:r>
              <a:rPr lang="ar-JO" sz="1400" dirty="0" smtClean="0">
                <a:latin typeface="Alexandria" pitchFamily="2" charset="-78"/>
                <a:cs typeface="Alexandria" pitchFamily="2" charset="-78"/>
              </a:rPr>
              <a:t>. من </a:t>
            </a:r>
            <a:r>
              <a:rPr lang="ar-JO" sz="1400" dirty="0">
                <a:latin typeface="Alexandria" pitchFamily="2" charset="-78"/>
                <a:cs typeface="Alexandria" pitchFamily="2" charset="-78"/>
              </a:rPr>
              <a:t>تاريخ انتهاء فترة العرض دون تغطية المبلغ المستهدف جمعه ما لم يكتفي طالب التمويل بالمبلغ المجمع.</a:t>
            </a:r>
          </a:p>
          <a:p>
            <a:pPr marL="0" indent="0" algn="r">
              <a:lnSpc>
                <a:spcPct val="150000"/>
              </a:lnSpc>
              <a:buNone/>
            </a:pPr>
            <a:r>
              <a:rPr lang="ar-JO" sz="1400" dirty="0">
                <a:latin typeface="Alexandria" pitchFamily="2" charset="-78"/>
                <a:cs typeface="Alexandria" pitchFamily="2" charset="-78"/>
              </a:rPr>
              <a:t>‌ب</a:t>
            </a:r>
            <a:r>
              <a:rPr lang="ar-JO" sz="1400" dirty="0" smtClean="0">
                <a:latin typeface="Alexandria" pitchFamily="2" charset="-78"/>
                <a:cs typeface="Alexandria" pitchFamily="2" charset="-78"/>
              </a:rPr>
              <a:t>. من </a:t>
            </a:r>
            <a:r>
              <a:rPr lang="ar-JO" sz="1400" dirty="0">
                <a:latin typeface="Alexandria" pitchFamily="2" charset="-78"/>
                <a:cs typeface="Alexandria" pitchFamily="2" charset="-78"/>
              </a:rPr>
              <a:t>تاريخ إخفاق طالب التمويل في إتمام التزاماته أو حدوث تغير جوهري لديه سواء خلال فترة العرض أو بعد انتهائها.</a:t>
            </a:r>
          </a:p>
          <a:p>
            <a:pPr marL="0" indent="0" algn="r">
              <a:lnSpc>
                <a:spcPct val="150000"/>
              </a:lnSpc>
              <a:buNone/>
            </a:pPr>
            <a:r>
              <a:rPr lang="ar-JO" sz="1400" dirty="0">
                <a:latin typeface="Alexandria" pitchFamily="2" charset="-78"/>
                <a:cs typeface="Alexandria" pitchFamily="2" charset="-78"/>
              </a:rPr>
              <a:t>‌ج</a:t>
            </a:r>
            <a:r>
              <a:rPr lang="ar-JO" sz="1400" dirty="0" smtClean="0">
                <a:latin typeface="Alexandria" pitchFamily="2" charset="-78"/>
                <a:cs typeface="Alexandria" pitchFamily="2" charset="-78"/>
              </a:rPr>
              <a:t>. من </a:t>
            </a:r>
            <a:r>
              <a:rPr lang="ar-JO" sz="1400" dirty="0">
                <a:latin typeface="Alexandria" pitchFamily="2" charset="-78"/>
                <a:cs typeface="Alexandria" pitchFamily="2" charset="-78"/>
              </a:rPr>
              <a:t>تاريخ إلغاء طلب التمويل.</a:t>
            </a:r>
          </a:p>
          <a:p>
            <a:pPr marL="0" indent="0" algn="r">
              <a:lnSpc>
                <a:spcPct val="150000"/>
              </a:lnSpc>
              <a:buNone/>
            </a:pPr>
            <a:r>
              <a:rPr lang="ar-JO" sz="1400" dirty="0">
                <a:latin typeface="Alexandria" pitchFamily="2" charset="-78"/>
                <a:cs typeface="Alexandria" pitchFamily="2" charset="-78"/>
              </a:rPr>
              <a:t>‌د</a:t>
            </a:r>
            <a:r>
              <a:rPr lang="ar-JO" sz="1400" dirty="0" smtClean="0">
                <a:latin typeface="Alexandria" pitchFamily="2" charset="-78"/>
                <a:cs typeface="Alexandria" pitchFamily="2" charset="-78"/>
              </a:rPr>
              <a:t>. من </a:t>
            </a:r>
            <a:r>
              <a:rPr lang="ar-JO" sz="1400" dirty="0">
                <a:latin typeface="Alexandria" pitchFamily="2" charset="-78"/>
                <a:cs typeface="Alexandria" pitchFamily="2" charset="-78"/>
              </a:rPr>
              <a:t>تاريخ تجاوز الأموال المجمعة المبلغ المستهدف جمعه وذلك بالنسبة للأموال الفائضة فقط.</a:t>
            </a:r>
          </a:p>
          <a:p>
            <a:pPr marL="0" indent="0" algn="r">
              <a:lnSpc>
                <a:spcPct val="150000"/>
              </a:lnSpc>
              <a:buNone/>
            </a:pPr>
            <a:r>
              <a:rPr lang="ar-JO" sz="1400" dirty="0">
                <a:latin typeface="Alexandria" pitchFamily="2" charset="-78"/>
                <a:cs typeface="Alexandria" pitchFamily="2" charset="-78"/>
              </a:rPr>
              <a:t>‌ه</a:t>
            </a:r>
            <a:r>
              <a:rPr lang="ar-JO" sz="1400" dirty="0" smtClean="0">
                <a:latin typeface="Alexandria" pitchFamily="2" charset="-78"/>
                <a:cs typeface="Alexandria" pitchFamily="2" charset="-78"/>
              </a:rPr>
              <a:t>. من </a:t>
            </a:r>
            <a:r>
              <a:rPr lang="ar-JO" sz="1400" dirty="0">
                <a:latin typeface="Alexandria" pitchFamily="2" charset="-78"/>
                <a:cs typeface="Alexandria" pitchFamily="2" charset="-78"/>
              </a:rPr>
              <a:t>تاريخ تراجعه عن قراره الاستثماري وفقًا لأحكام هذا القرار </a:t>
            </a: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pic>
        <p:nvPicPr>
          <p:cNvPr id="2" name="Picture 1"/>
          <p:cNvPicPr>
            <a:picLocks noChangeAspect="1"/>
          </p:cNvPicPr>
          <p:nvPr/>
        </p:nvPicPr>
        <p:blipFill>
          <a:blip r:embed="rId2"/>
          <a:stretch>
            <a:fillRect/>
          </a:stretch>
        </p:blipFill>
        <p:spPr>
          <a:xfrm>
            <a:off x="0" y="96981"/>
            <a:ext cx="1329043" cy="997527"/>
          </a:xfrm>
          <a:prstGeom prst="rect">
            <a:avLst/>
          </a:prstGeom>
        </p:spPr>
      </p:pic>
    </p:spTree>
    <p:extLst>
      <p:ext uri="{BB962C8B-B14F-4D97-AF65-F5344CB8AC3E}">
        <p14:creationId xmlns:p14="http://schemas.microsoft.com/office/powerpoint/2010/main" val="3126945577"/>
      </p:ext>
    </p:extLst>
  </p:cSld>
  <p:clrMapOvr>
    <a:masterClrMapping/>
  </p:clrMapOvr>
  <mc:AlternateContent xmlns:mc="http://schemas.openxmlformats.org/markup-compatibility/2006" xmlns:p14="http://schemas.microsoft.com/office/powerpoint/2010/main">
    <mc:Choice Requires="p14">
      <p:transition spd="slow" p14:dur="2000" advTm="175205"/>
    </mc:Choice>
    <mc:Fallback xmlns="">
      <p:transition spd="slow" advTm="175205"/>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263235" y="401782"/>
            <a:ext cx="11443855" cy="6303818"/>
          </a:xfrm>
        </p:spPr>
        <p:txBody>
          <a:bodyPr>
            <a:normAutofit/>
          </a:bodyPr>
          <a:lstStyle/>
          <a:p>
            <a:pPr marL="0" indent="0" algn="r">
              <a:lnSpc>
                <a:spcPct val="150000"/>
              </a:lnSpc>
              <a:buNone/>
            </a:pPr>
            <a:r>
              <a:rPr lang="ar-JO" sz="1400" dirty="0">
                <a:latin typeface="Alexandria" pitchFamily="2" charset="-78"/>
                <a:cs typeface="Alexandria" pitchFamily="2" charset="-78"/>
              </a:rPr>
              <a:t>وقد نظم المشرّع الإماراتي فرضية إذا كانت المنصة الإلكترونية سوف تصدر أصول مشفرة </a:t>
            </a:r>
            <a:r>
              <a:rPr lang="ar-JO" sz="1400" dirty="0" smtClean="0">
                <a:latin typeface="Alexandria" pitchFamily="2" charset="-78"/>
                <a:cs typeface="Alexandria" pitchFamily="2" charset="-78"/>
              </a:rPr>
              <a:t>فيجب </a:t>
            </a:r>
            <a:r>
              <a:rPr lang="ar-JO" sz="1400" dirty="0">
                <a:latin typeface="Alexandria" pitchFamily="2" charset="-78"/>
                <a:cs typeface="Alexandria" pitchFamily="2" charset="-78"/>
              </a:rPr>
              <a:t>عليها أيضًا الحصول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ترخيص </a:t>
            </a:r>
            <a:r>
              <a:rPr lang="ar-JO" sz="1400" dirty="0">
                <a:latin typeface="Alexandria" pitchFamily="2" charset="-78"/>
                <a:cs typeface="Alexandria" pitchFamily="2" charset="-78"/>
              </a:rPr>
              <a:t>لتشغيل منصة لجمع التمويل الرقمي المشفر وفقا للشروط </a:t>
            </a:r>
            <a:r>
              <a:rPr lang="ar-JO" sz="1400" dirty="0" smtClean="0">
                <a:latin typeface="Alexandria" pitchFamily="2" charset="-78"/>
                <a:cs typeface="Alexandria" pitchFamily="2" charset="-78"/>
              </a:rPr>
              <a:t>الآتية</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يجب </a:t>
            </a:r>
            <a:r>
              <a:rPr lang="ar-JO" sz="1400" dirty="0">
                <a:latin typeface="Alexandria" pitchFamily="2" charset="-78"/>
                <a:cs typeface="Alexandria" pitchFamily="2" charset="-78"/>
              </a:rPr>
              <a:t>أن يكون مقدم طلب الترخيص شخصًا اعتبارياًّ متخذًا أحد الأشكال التالية:</a:t>
            </a:r>
          </a:p>
          <a:p>
            <a:pPr marL="0" indent="0" algn="r">
              <a:lnSpc>
                <a:spcPct val="150000"/>
              </a:lnSpc>
              <a:buNone/>
            </a:pPr>
            <a:r>
              <a:rPr lang="ar-JO" sz="1400" dirty="0">
                <a:latin typeface="Alexandria" pitchFamily="2" charset="-78"/>
                <a:cs typeface="Alexandria" pitchFamily="2" charset="-78"/>
              </a:rPr>
              <a:t>‌أ</a:t>
            </a:r>
            <a:r>
              <a:rPr lang="ar-JO" sz="1400" dirty="0" smtClean="0">
                <a:latin typeface="Alexandria" pitchFamily="2" charset="-78"/>
                <a:cs typeface="Alexandria" pitchFamily="2" charset="-78"/>
              </a:rPr>
              <a:t>. سوق </a:t>
            </a:r>
            <a:r>
              <a:rPr lang="ar-JO" sz="1400" dirty="0">
                <a:latin typeface="Alexandria" pitchFamily="2" charset="-78"/>
                <a:cs typeface="Alexandria" pitchFamily="2" charset="-78"/>
              </a:rPr>
              <a:t>مرخص من الهيئة في الدولة.</a:t>
            </a:r>
          </a:p>
          <a:p>
            <a:pPr marL="0" indent="0" algn="r">
              <a:lnSpc>
                <a:spcPct val="150000"/>
              </a:lnSpc>
              <a:buNone/>
            </a:pPr>
            <a:r>
              <a:rPr lang="ar-JO" sz="1400" dirty="0">
                <a:latin typeface="Alexandria" pitchFamily="2" charset="-78"/>
                <a:cs typeface="Alexandria" pitchFamily="2" charset="-78"/>
              </a:rPr>
              <a:t>‌ب</a:t>
            </a:r>
            <a:r>
              <a:rPr lang="ar-JO" sz="1400" dirty="0" smtClean="0">
                <a:latin typeface="Alexandria" pitchFamily="2" charset="-78"/>
                <a:cs typeface="Alexandria" pitchFamily="2" charset="-78"/>
              </a:rPr>
              <a:t>. شركة </a:t>
            </a:r>
            <a:r>
              <a:rPr lang="ar-JO" sz="1400" dirty="0">
                <a:latin typeface="Alexandria" pitchFamily="2" charset="-78"/>
                <a:cs typeface="Alexandria" pitchFamily="2" charset="-78"/>
              </a:rPr>
              <a:t>مؤسسة وفقًا لقانون الشركات التجارية.</a:t>
            </a:r>
          </a:p>
          <a:p>
            <a:pPr marL="0" indent="0" algn="r">
              <a:lnSpc>
                <a:spcPct val="150000"/>
              </a:lnSpc>
              <a:buNone/>
            </a:pPr>
            <a:r>
              <a:rPr lang="ar-JO" sz="1400" dirty="0">
                <a:latin typeface="Alexandria" pitchFamily="2" charset="-78"/>
                <a:cs typeface="Alexandria" pitchFamily="2" charset="-78"/>
              </a:rPr>
              <a:t>‌ج</a:t>
            </a:r>
            <a:r>
              <a:rPr lang="ar-JO" sz="1400" dirty="0" smtClean="0">
                <a:latin typeface="Alexandria" pitchFamily="2" charset="-78"/>
                <a:cs typeface="Alexandria" pitchFamily="2" charset="-78"/>
              </a:rPr>
              <a:t>. مشغل </a:t>
            </a:r>
            <a:r>
              <a:rPr lang="ar-JO" sz="1400" dirty="0">
                <a:latin typeface="Alexandria" pitchFamily="2" charset="-78"/>
                <a:cs typeface="Alexandria" pitchFamily="2" charset="-78"/>
              </a:rPr>
              <a:t>لسوق الأصول المشفرة.</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توافق </a:t>
            </a:r>
            <a:r>
              <a:rPr lang="ar-JO" sz="1400" dirty="0">
                <a:latin typeface="Alexandria" pitchFamily="2" charset="-78"/>
                <a:cs typeface="Alexandria" pitchFamily="2" charset="-78"/>
              </a:rPr>
              <a:t>السياسات والإجراءات مع متطلبات تقديم الطلب </a:t>
            </a:r>
            <a:r>
              <a:rPr lang="ar-JO" sz="1400" dirty="0" smtClean="0">
                <a:latin typeface="Alexandria" pitchFamily="2" charset="-78"/>
                <a:cs typeface="Alexandria" pitchFamily="2" charset="-78"/>
              </a:rPr>
              <a:t>التكنولوجية </a:t>
            </a:r>
          </a:p>
          <a:p>
            <a:pPr marL="0" indent="0" algn="r">
              <a:lnSpc>
                <a:spcPct val="150000"/>
              </a:lnSpc>
              <a:buNone/>
            </a:pPr>
            <a:r>
              <a:rPr lang="ar-JO" sz="1400" dirty="0" smtClean="0">
                <a:latin typeface="Alexandria" pitchFamily="2" charset="-78"/>
                <a:cs typeface="Alexandria" pitchFamily="2" charset="-78"/>
              </a:rPr>
              <a:t>3. أي شروط أو متطلبات إضافية أو توجيهات تحددها الهيئة وفقًا لما لمقتضيات المصلحة العامة</a:t>
            </a:r>
          </a:p>
          <a:p>
            <a:pPr marL="0" indent="0" algn="r">
              <a:lnSpc>
                <a:spcPct val="150000"/>
              </a:lnSpc>
              <a:buNone/>
            </a:pP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ثالثاً: يجوز للهيئة تحديد موارد أو ضمانات مالية إضافية من جانب مشغلي منصات جمع التمويل الرقمي المشفر، وفقًا لما تراه ضرورياًّ لتغطية أي مخاطر قد يتعرض لها العملاء وفي حال عدم إمكانية تغطية هذه المتطلبات بشكل كافٍ بسبب نقص مقدمي الخدمات المتوفرين في السوق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رابعًا: يجب على مشغل منصة جمع التمويل الرقمي المشفر تطبيق ضوابط مكافحة جرائم غسل الأموال وتمويل الإرهاب ذات الصلة على الأشخاص الراغبين في الاستثمار من خلال المنصة، باعتبارهم عملاء لديه.</a:t>
            </a:r>
          </a:p>
          <a:p>
            <a:pPr marL="0" indent="0" algn="r">
              <a:lnSpc>
                <a:spcPct val="150000"/>
              </a:lnSpc>
              <a:buNone/>
            </a:pPr>
            <a:r>
              <a:rPr lang="ar-JO" sz="1400" dirty="0">
                <a:latin typeface="Alexandria" pitchFamily="2" charset="-78"/>
                <a:cs typeface="Alexandria" pitchFamily="2" charset="-78"/>
              </a:rPr>
              <a:t> خامسًا: لا يجوز لمنصة جمع التمويل الرقمي المشفر الاحتفاظ بالأصول المشفرة أو بالأموال أو مزاولة أي نشاط يلزم بشأنها امتلاك ترخيص كحافظ أمين أو حافظ أمين للأصول المشفرة، دون الحصول على الترخيص المناسب من الهيئة</a:t>
            </a: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263235" y="0"/>
            <a:ext cx="1329043" cy="1079086"/>
          </a:xfrm>
          <a:prstGeom prst="rect">
            <a:avLst/>
          </a:prstGeom>
        </p:spPr>
      </p:pic>
    </p:spTree>
    <p:extLst>
      <p:ext uri="{BB962C8B-B14F-4D97-AF65-F5344CB8AC3E}">
        <p14:creationId xmlns:p14="http://schemas.microsoft.com/office/powerpoint/2010/main" val="2420390870"/>
      </p:ext>
    </p:extLst>
  </p:cSld>
  <p:clrMapOvr>
    <a:masterClrMapping/>
  </p:clrMapOvr>
  <mc:AlternateContent xmlns:mc="http://schemas.openxmlformats.org/markup-compatibility/2006" xmlns:p14="http://schemas.microsoft.com/office/powerpoint/2010/main">
    <mc:Choice Requires="p14">
      <p:transition spd="slow" p14:dur="2000" advTm="118818"/>
    </mc:Choice>
    <mc:Fallback xmlns="">
      <p:transition spd="slow" advTm="118818"/>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360217" y="429491"/>
            <a:ext cx="11554691" cy="6262254"/>
          </a:xfrm>
        </p:spPr>
        <p:txBody>
          <a:bodyPr>
            <a:normAutofit/>
          </a:bodyPr>
          <a:lstStyle/>
          <a:p>
            <a:pPr marL="0" indent="0" algn="r">
              <a:lnSpc>
                <a:spcPct val="150000"/>
              </a:lnSpc>
              <a:buNone/>
            </a:pPr>
            <a:r>
              <a:rPr lang="ar-JO" sz="1400" dirty="0">
                <a:latin typeface="Alexandria" pitchFamily="2" charset="-78"/>
                <a:cs typeface="Alexandria" pitchFamily="2" charset="-78"/>
              </a:rPr>
              <a:t> سادسًا: إذا رغب مشغل منصة جمع التمويل الرقمي المشفر بممارسة أنشطة مالية أخرى بخلاف نشاط جمع التمويل الرقمي المشفر</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يجب تحديد هذه الأنشطة في طلب الترخيص الخاص به، مع بيان التفاصيل الخاصة بالأنظمة والضوابط لضمان استقلالية وظائف جمع التمويل الرقمي المشفر لديه والامتثال للمتطلبات الخاصة بجمع التمويل الرقمي المشفر، وكذلك المتطلبات المعمول بها فيما يتعلق بالأنشطة المالية الأخرى، دون الإضرار بعملائه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مع عدم الإخلال بأحكام ترويج الأصول المشفرة في حالة جمع التمويل، بما في ذلك الأموال والأصول المشفرة، في الدولة لأغراض الاكتتاب بطرح للأصول المشفرة، بخلاف الطرح إلى المستثمرين المؤهلين أو على أساس الترويج العكسي الموثق، يجب مراعاة المتطلبات والشروط </a:t>
            </a:r>
            <a:r>
              <a:rPr lang="ar-JO" sz="1400" dirty="0" smtClean="0">
                <a:latin typeface="Alexandria" pitchFamily="2" charset="-78"/>
                <a:cs typeface="Alexandria" pitchFamily="2" charset="-78"/>
              </a:rPr>
              <a:t>التالية</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الحصول </a:t>
            </a:r>
            <a:r>
              <a:rPr lang="ar-JO" sz="1400" dirty="0">
                <a:latin typeface="Alexandria" pitchFamily="2" charset="-78"/>
                <a:cs typeface="Alexandria" pitchFamily="2" charset="-78"/>
              </a:rPr>
              <a:t>على رخصة من الهيئة لمزاولة نشاط جمع التمويل فيما يتعلق بالأصول المشفرة في الدولة ،ويشمل هذا الترخيص الموافقة على تشغيل منصة جمع التمويل الرقمي المشفر</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لا </a:t>
            </a:r>
            <a:r>
              <a:rPr lang="ar-JO" sz="1400" dirty="0">
                <a:latin typeface="Alexandria" pitchFamily="2" charset="-78"/>
                <a:cs typeface="Alexandria" pitchFamily="2" charset="-78"/>
              </a:rPr>
              <a:t>يجوز السماح لأي عميل باستثمار أكثر من 350000 درهم إماراتي، أو ما يعادل هذا المبلغ، بأي إصدار للأصول المشفرة، وللهيئة الحق في تعديل المبلغ من وقت لآخر </a:t>
            </a: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تقتصر </a:t>
            </a:r>
            <a:r>
              <a:rPr lang="ar-JO" sz="1400" dirty="0">
                <a:latin typeface="Alexandria" pitchFamily="2" charset="-78"/>
                <a:cs typeface="Alexandria" pitchFamily="2" charset="-78"/>
              </a:rPr>
              <a:t>الأموال والأصول المشفرة التي يكن قبولها في جمع التمويل على الأموال والأصول المشفرة التي يكن أن تخضع لضوابط مكافحة جرائم غسل الأموال وتمويل الإرهاب </a:t>
            </a:r>
          </a:p>
          <a:p>
            <a:pPr marL="0" indent="0" algn="r">
              <a:lnSpc>
                <a:spcPct val="150000"/>
              </a:lnSpc>
              <a:buNone/>
            </a:pPr>
            <a:r>
              <a:rPr lang="ar-JO" sz="1400" dirty="0">
                <a:latin typeface="Alexandria" pitchFamily="2" charset="-78"/>
                <a:cs typeface="Alexandria" pitchFamily="2" charset="-78"/>
              </a:rPr>
              <a:t>4</a:t>
            </a:r>
            <a:r>
              <a:rPr lang="ar-JO" sz="1400" dirty="0" smtClean="0">
                <a:latin typeface="Alexandria" pitchFamily="2" charset="-78"/>
                <a:cs typeface="Alexandria" pitchFamily="2" charset="-78"/>
              </a:rPr>
              <a:t>. يجب </a:t>
            </a:r>
            <a:r>
              <a:rPr lang="ar-JO" sz="1400" dirty="0">
                <a:latin typeface="Alexandria" pitchFamily="2" charset="-78"/>
                <a:cs typeface="Alexandria" pitchFamily="2" charset="-78"/>
              </a:rPr>
              <a:t>على المرخص بجمع التمويل الامتثال لمتطلبات الإفصاح الواردة في هذا النظام فيما يتعلق بالأصول المشفرة ذات الصلة.</a:t>
            </a:r>
          </a:p>
          <a:p>
            <a:pPr marL="0" indent="0" algn="r">
              <a:lnSpc>
                <a:spcPct val="150000"/>
              </a:lnSpc>
              <a:buNone/>
            </a:pPr>
            <a:r>
              <a:rPr lang="ar-JO" sz="1400" dirty="0">
                <a:latin typeface="Alexandria" pitchFamily="2" charset="-78"/>
                <a:cs typeface="Alexandria" pitchFamily="2" charset="-78"/>
              </a:rPr>
              <a:t>5</a:t>
            </a:r>
            <a:r>
              <a:rPr lang="ar-JO" sz="1400" dirty="0" smtClean="0">
                <a:latin typeface="Alexandria" pitchFamily="2" charset="-78"/>
                <a:cs typeface="Alexandria" pitchFamily="2" charset="-78"/>
              </a:rPr>
              <a:t>. عدم </a:t>
            </a:r>
            <a:r>
              <a:rPr lang="ar-JO" sz="1400" dirty="0">
                <a:latin typeface="Alexandria" pitchFamily="2" charset="-78"/>
                <a:cs typeface="Alexandria" pitchFamily="2" charset="-78"/>
              </a:rPr>
              <a:t>السماح للمرخص بجمع التمويل بأي تداول أو تبادل للأصول المشفرة المصدرة، ما لم توافق الهيئة على ذلك</a:t>
            </a:r>
          </a:p>
          <a:p>
            <a:pPr marL="0" indent="0" algn="r">
              <a:lnSpc>
                <a:spcPct val="150000"/>
              </a:lnSpc>
              <a:buNone/>
            </a:pPr>
            <a:endParaRPr lang="en-US" sz="1400" dirty="0">
              <a:latin typeface="Alexandria" pitchFamily="2" charset="-78"/>
              <a:cs typeface="Alexandria" pitchFamily="2" charset="-78"/>
            </a:endParaRPr>
          </a:p>
        </p:txBody>
      </p:sp>
      <p:pic>
        <p:nvPicPr>
          <p:cNvPr id="2" name="Picture 1"/>
          <p:cNvPicPr>
            <a:picLocks noChangeAspect="1"/>
          </p:cNvPicPr>
          <p:nvPr/>
        </p:nvPicPr>
        <p:blipFill>
          <a:blip r:embed="rId2"/>
          <a:stretch>
            <a:fillRect/>
          </a:stretch>
        </p:blipFill>
        <p:spPr>
          <a:xfrm>
            <a:off x="111332" y="-110052"/>
            <a:ext cx="1329043" cy="1079086"/>
          </a:xfrm>
          <a:prstGeom prst="rect">
            <a:avLst/>
          </a:prstGeom>
        </p:spPr>
      </p:pic>
    </p:spTree>
    <p:extLst>
      <p:ext uri="{BB962C8B-B14F-4D97-AF65-F5344CB8AC3E}">
        <p14:creationId xmlns:p14="http://schemas.microsoft.com/office/powerpoint/2010/main" val="388954133"/>
      </p:ext>
    </p:extLst>
  </p:cSld>
  <p:clrMapOvr>
    <a:masterClrMapping/>
  </p:clrMapOvr>
  <mc:AlternateContent xmlns:mc="http://schemas.openxmlformats.org/markup-compatibility/2006" xmlns:p14="http://schemas.microsoft.com/office/powerpoint/2010/main">
    <mc:Choice Requires="p14">
      <p:transition spd="slow" p14:dur="2000" advTm="89014"/>
    </mc:Choice>
    <mc:Fallback xmlns="">
      <p:transition spd="slow" advTm="89014"/>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6982"/>
            <a:ext cx="10515600" cy="762000"/>
          </a:xfrm>
        </p:spPr>
        <p:txBody>
          <a:bodyPr>
            <a:normAutofit/>
          </a:bodyPr>
          <a:lstStyle/>
          <a:p>
            <a:pPr algn="ctr"/>
            <a:r>
              <a:rPr lang="ar-JO" sz="2000" dirty="0" smtClean="0">
                <a:solidFill>
                  <a:srgbClr val="00B0F0"/>
                </a:solidFill>
                <a:latin typeface="Alexandria Black" pitchFamily="2" charset="-78"/>
                <a:cs typeface="Alexandria Black" pitchFamily="2" charset="-78"/>
              </a:rPr>
              <a:t>3-المراجع</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997528"/>
            <a:ext cx="10515600" cy="5347854"/>
          </a:xfrm>
        </p:spPr>
        <p:txBody>
          <a:bodyPr>
            <a:normAutofit/>
          </a:bodyPr>
          <a:lstStyle/>
          <a:p>
            <a:pPr marL="0" indent="0" algn="r">
              <a:buNone/>
            </a:pPr>
            <a:r>
              <a:rPr lang="ar-JO" sz="1400" dirty="0" smtClean="0">
                <a:latin typeface="Alexandria" pitchFamily="2" charset="-78"/>
                <a:cs typeface="Alexandria" pitchFamily="2" charset="-78"/>
              </a:rPr>
              <a:t>-نظام </a:t>
            </a:r>
            <a:r>
              <a:rPr lang="ar-JO" sz="1400" dirty="0">
                <a:latin typeface="Alexandria" pitchFamily="2" charset="-78"/>
                <a:cs typeface="Alexandria" pitchFamily="2" charset="-78"/>
              </a:rPr>
              <a:t>التمويل الجماعي القائم على القروض، اعتمد المصرف المركزي للإمارات العربية المتحدة هذا النظام في 30 يناير 2020 بأبوظبي متاح للاطلاع والتنزيل على الموقع الإلكتروني: </a:t>
            </a:r>
          </a:p>
          <a:p>
            <a:pPr marL="0" indent="0" algn="r">
              <a:buNone/>
            </a:pPr>
            <a:r>
              <a:rPr lang="ar-JO" sz="1400" dirty="0" smtClean="0">
                <a:latin typeface="Alexandria" pitchFamily="2" charset="-78"/>
                <a:cs typeface="Alexandria" pitchFamily="2" charset="-78"/>
              </a:rPr>
              <a:t> </a:t>
            </a:r>
            <a:r>
              <a:rPr lang="en-US" sz="1400" dirty="0" smtClean="0">
                <a:latin typeface="Alexandria" pitchFamily="2" charset="-78"/>
                <a:cs typeface="Alexandria" pitchFamily="2" charset="-78"/>
              </a:rPr>
              <a:t>https//:www.centeralbank.ac </a:t>
            </a:r>
          </a:p>
          <a:p>
            <a:pPr marL="0" indent="0" algn="r">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المادة 1 </a:t>
            </a:r>
            <a:r>
              <a:rPr lang="ar-JO" sz="1400" dirty="0">
                <a:latin typeface="Alexandria" pitchFamily="2" charset="-78"/>
                <a:cs typeface="Alexandria" pitchFamily="2" charset="-78"/>
              </a:rPr>
              <a:t>من قرار مجلس الوزراء رقم 36 لسنة 2022 بشأن تنظيم نشاط المشغل لمنصة التمويل الجماعي الصادر بتاريخ 11 – أبريل </a:t>
            </a:r>
            <a:r>
              <a:rPr lang="ar-JO" sz="1400" dirty="0" smtClean="0">
                <a:latin typeface="Alexandria" pitchFamily="2" charset="-78"/>
                <a:cs typeface="Alexandria" pitchFamily="2" charset="-78"/>
              </a:rPr>
              <a:t>2022</a:t>
            </a:r>
          </a:p>
          <a:p>
            <a:pPr marL="0" indent="0" algn="r">
              <a:buNone/>
            </a:pPr>
            <a:r>
              <a:rPr lang="ar-JO" sz="1400" dirty="0">
                <a:latin typeface="Alexandria" pitchFamily="2" charset="-78"/>
                <a:cs typeface="Alexandria" pitchFamily="2" charset="-78"/>
              </a:rPr>
              <a:t>-قانون رقم 18- 15 متعلق بالتمويل التعاوني «التمويل الجماعي» نشر في الجريدة الرسمية عدد696) بتاريخ 8 مارس 2021 وصدر اللائحة التنفيذية رقم 1-21-24 بتاريخ 21 فبراير </a:t>
            </a:r>
            <a:r>
              <a:rPr lang="ar-JO" sz="1400" dirty="0" smtClean="0">
                <a:latin typeface="Alexandria" pitchFamily="2" charset="-78"/>
                <a:cs typeface="Alexandria" pitchFamily="2" charset="-78"/>
              </a:rPr>
              <a:t>2021</a:t>
            </a:r>
          </a:p>
          <a:p>
            <a:pPr marL="0" indent="0" algn="r">
              <a:buNone/>
            </a:pPr>
            <a:r>
              <a:rPr lang="ar-JO" sz="1400" dirty="0">
                <a:latin typeface="Alexandria" pitchFamily="2" charset="-78"/>
                <a:cs typeface="Alexandria" pitchFamily="2" charset="-78"/>
              </a:rPr>
              <a:t>-قانون التمويل التشاركي رقم </a:t>
            </a:r>
            <a:r>
              <a:rPr lang="ar-JO" sz="1400" dirty="0" smtClean="0">
                <a:latin typeface="Alexandria" pitchFamily="2" charset="-78"/>
                <a:cs typeface="Alexandria" pitchFamily="2" charset="-78"/>
              </a:rPr>
              <a:t>3 </a:t>
            </a:r>
            <a:r>
              <a:rPr lang="ar-JO" sz="1400" dirty="0">
                <a:latin typeface="Alexandria" pitchFamily="2" charset="-78"/>
                <a:cs typeface="Alexandria" pitchFamily="2" charset="-78"/>
              </a:rPr>
              <a:t>لسنة2020 م هذا القانون في متاح على الموقع الإلكتروني:</a:t>
            </a:r>
          </a:p>
          <a:p>
            <a:pPr marL="0" indent="0" algn="r">
              <a:buNone/>
            </a:pPr>
            <a:r>
              <a:rPr lang="en-US" sz="1400" dirty="0">
                <a:latin typeface="Alexandria" pitchFamily="2" charset="-78"/>
                <a:cs typeface="Alexandria" pitchFamily="2" charset="-78"/>
              </a:rPr>
              <a:t>https//:www.cmf.tn/sites/default/files/pdfs/</a:t>
            </a:r>
            <a:r>
              <a:rPr lang="en-US" sz="1400" dirty="0" err="1">
                <a:latin typeface="Alexandria" pitchFamily="2" charset="-78"/>
                <a:cs typeface="Alexandria" pitchFamily="2" charset="-78"/>
              </a:rPr>
              <a:t>reglementation</a:t>
            </a:r>
            <a:r>
              <a:rPr lang="en-US" sz="1400" dirty="0">
                <a:latin typeface="Alexandria" pitchFamily="2" charset="-78"/>
                <a:cs typeface="Alexandria" pitchFamily="2" charset="-78"/>
              </a:rPr>
              <a:t>/</a:t>
            </a:r>
            <a:r>
              <a:rPr lang="en-US" sz="1400" dirty="0" err="1">
                <a:latin typeface="Alexandria" pitchFamily="2" charset="-78"/>
                <a:cs typeface="Alexandria" pitchFamily="2" charset="-78"/>
              </a:rPr>
              <a:t>textes</a:t>
            </a:r>
            <a:r>
              <a:rPr lang="en-US" sz="1400" dirty="0">
                <a:latin typeface="Alexandria" pitchFamily="2" charset="-78"/>
                <a:cs typeface="Alexandria" pitchFamily="2" charset="-78"/>
              </a:rPr>
              <a:t>-reference/loi_crowfunding_06082020_37_ar.pdf </a:t>
            </a:r>
          </a:p>
          <a:p>
            <a:pPr marL="0" indent="0" algn="r">
              <a:buNone/>
            </a:pPr>
            <a:r>
              <a:rPr lang="ar-JO" sz="1400" dirty="0">
                <a:latin typeface="Alexandria" pitchFamily="2" charset="-78"/>
                <a:cs typeface="Alexandria" pitchFamily="2" charset="-78"/>
              </a:rPr>
              <a:t>-المادة 2 الخاصة بالتعريفات من القانون رقم 4 لسنة 2022 الخاص بتنظيم الأصول الافتراضية في إمارة </a:t>
            </a:r>
            <a:r>
              <a:rPr lang="ar-JO" sz="1400" dirty="0" smtClean="0">
                <a:latin typeface="Alexandria" pitchFamily="2" charset="-78"/>
                <a:cs typeface="Alexandria" pitchFamily="2" charset="-78"/>
              </a:rPr>
              <a:t>دبي</a:t>
            </a:r>
          </a:p>
          <a:p>
            <a:pPr marL="0" indent="0" algn="r">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المادة</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4 </a:t>
            </a:r>
            <a:r>
              <a:rPr lang="ar-JO" sz="1400" dirty="0">
                <a:latin typeface="Alexandria" pitchFamily="2" charset="-78"/>
                <a:cs typeface="Alexandria" pitchFamily="2" charset="-78"/>
              </a:rPr>
              <a:t>من القانون رقم 4 لسنة 2022 بشأن تنظيم الأصول الافتراضية في إمارة دبي </a:t>
            </a:r>
            <a:r>
              <a:rPr lang="ar-JO" sz="1400" dirty="0" smtClean="0">
                <a:latin typeface="Alexandria" pitchFamily="2" charset="-78"/>
                <a:cs typeface="Alexandria" pitchFamily="2" charset="-78"/>
              </a:rPr>
              <a:t>.</a:t>
            </a:r>
          </a:p>
          <a:p>
            <a:pPr marL="0" indent="0" algn="r">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المادة</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2  </a:t>
            </a:r>
            <a:r>
              <a:rPr lang="ar-JO" sz="1400" dirty="0">
                <a:latin typeface="Alexandria" pitchFamily="2" charset="-78"/>
                <a:cs typeface="Alexandria" pitchFamily="2" charset="-78"/>
              </a:rPr>
              <a:t>التعريفات بالقانون رقم 2 لسنة 2022 بشأن تنظيم الأصول الافتراضية في إمارة دبي </a:t>
            </a:r>
          </a:p>
          <a:p>
            <a:pPr marL="0" indent="0" algn="r">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 المادة 2 التعريفات </a:t>
            </a:r>
            <a:r>
              <a:rPr lang="ar-JO" sz="1400" dirty="0">
                <a:latin typeface="Alexandria" pitchFamily="2" charset="-78"/>
                <a:cs typeface="Alexandria" pitchFamily="2" charset="-78"/>
              </a:rPr>
              <a:t>بالقانون رقم 4 لسنة 2022 بشأن تنظيم الأصول الافتراضية في إمارة دبي </a:t>
            </a:r>
          </a:p>
          <a:p>
            <a:pPr marL="0" indent="0" algn="r">
              <a:buNone/>
            </a:pPr>
            <a:r>
              <a:rPr lang="ar-JO" sz="1400" dirty="0" smtClean="0">
                <a:latin typeface="Alexandria" pitchFamily="2" charset="-78"/>
                <a:cs typeface="Alexandria" pitchFamily="2" charset="-78"/>
              </a:rPr>
              <a:t>- المادة 4 </a:t>
            </a:r>
            <a:r>
              <a:rPr lang="ar-JO" sz="1400" dirty="0">
                <a:latin typeface="Alexandria" pitchFamily="2" charset="-78"/>
                <a:cs typeface="Alexandria" pitchFamily="2" charset="-78"/>
              </a:rPr>
              <a:t>من قرار مجلس إدارة هيئة الأوراق والسلع رقم 23 ر م لسنة 2020.</a:t>
            </a:r>
          </a:p>
          <a:p>
            <a:pPr marL="0" indent="0" algn="r">
              <a:buNone/>
            </a:pPr>
            <a:r>
              <a:rPr lang="ar-JO" sz="1400" dirty="0" smtClean="0">
                <a:latin typeface="Alexandria" pitchFamily="2" charset="-78"/>
                <a:cs typeface="Alexandria" pitchFamily="2" charset="-78"/>
              </a:rPr>
              <a:t>- المادة 2 </a:t>
            </a:r>
            <a:r>
              <a:rPr lang="ar-JO" sz="1400" dirty="0">
                <a:latin typeface="Alexandria" pitchFamily="2" charset="-78"/>
                <a:cs typeface="Alexandria" pitchFamily="2" charset="-78"/>
              </a:rPr>
              <a:t>من قرار مجلس إدارة هيئة الأوراق والسلع رقم 23 ر م لسنة 2020.</a:t>
            </a:r>
          </a:p>
          <a:p>
            <a:pPr marL="0" indent="0" algn="r">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 المادة 14من </a:t>
            </a:r>
            <a:r>
              <a:rPr lang="ar-JO" sz="1400" dirty="0">
                <a:latin typeface="Alexandria" pitchFamily="2" charset="-78"/>
                <a:cs typeface="Alexandria" pitchFamily="2" charset="-78"/>
              </a:rPr>
              <a:t>قرار مجلس إدارة هيئة الأوراق والسلع رقم 23 ر م لسنة 2020.</a:t>
            </a:r>
          </a:p>
          <a:p>
            <a:pPr marL="0" indent="0" algn="r">
              <a:buNone/>
            </a:pPr>
            <a:r>
              <a:rPr lang="ar-JO" sz="1400" dirty="0" smtClean="0">
                <a:latin typeface="Alexandria" pitchFamily="2" charset="-78"/>
                <a:cs typeface="Alexandria" pitchFamily="2" charset="-78"/>
              </a:rPr>
              <a:t>-المادة  15 </a:t>
            </a:r>
            <a:r>
              <a:rPr lang="ar-JO" sz="1400" dirty="0">
                <a:latin typeface="Alexandria" pitchFamily="2" charset="-78"/>
                <a:cs typeface="Alexandria" pitchFamily="2" charset="-78"/>
              </a:rPr>
              <a:t>من قرار مجلس إدارة هيئة الأوراق والسلع رقم 23 ر م لسنة 2020.</a:t>
            </a:r>
          </a:p>
          <a:p>
            <a:pPr marL="0" indent="0" algn="r">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 المادة 2  من </a:t>
            </a:r>
            <a:r>
              <a:rPr lang="ar-JO" sz="1400" dirty="0">
                <a:latin typeface="Alexandria" pitchFamily="2" charset="-78"/>
                <a:cs typeface="Alexandria" pitchFamily="2" charset="-78"/>
              </a:rPr>
              <a:t>قرار مجلس إدارة هيئة الأوراق والسلع رقم 23 ر م لسنة 2020</a:t>
            </a:r>
          </a:p>
          <a:p>
            <a:pPr marL="0" indent="0" algn="r">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3678" y="0"/>
            <a:ext cx="1329043" cy="1079086"/>
          </a:xfrm>
          <a:prstGeom prst="rect">
            <a:avLst/>
          </a:prstGeom>
        </p:spPr>
      </p:pic>
    </p:spTree>
    <p:extLst>
      <p:ext uri="{BB962C8B-B14F-4D97-AF65-F5344CB8AC3E}">
        <p14:creationId xmlns:p14="http://schemas.microsoft.com/office/powerpoint/2010/main" val="617071295"/>
      </p:ext>
    </p:extLst>
  </p:cSld>
  <p:clrMapOvr>
    <a:masterClrMapping/>
  </p:clrMapOvr>
  <mc:AlternateContent xmlns:mc="http://schemas.openxmlformats.org/markup-compatibility/2006" xmlns:p14="http://schemas.microsoft.com/office/powerpoint/2010/main">
    <mc:Choice Requires="p14">
      <p:transition spd="slow" p14:dur="2000" advTm="92738"/>
    </mc:Choice>
    <mc:Fallback xmlns="">
      <p:transition spd="slow" advTm="92738"/>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1219200"/>
          </a:xfrm>
        </p:spPr>
        <p:txBody>
          <a:bodyPr/>
          <a:lstStyle/>
          <a:p>
            <a:pPr algn="ctr"/>
            <a:r>
              <a:rPr lang="ar-JO" sz="2000" dirty="0">
                <a:solidFill>
                  <a:srgbClr val="00B0F0"/>
                </a:solidFill>
                <a:latin typeface="Alexandria Black" pitchFamily="2" charset="-78"/>
                <a:cs typeface="Alexandria Black" pitchFamily="2" charset="-78"/>
              </a:rPr>
              <a:t>3-المراجع</a:t>
            </a:r>
            <a:endParaRPr lang="en-US" dirty="0"/>
          </a:p>
        </p:txBody>
      </p:sp>
      <p:sp>
        <p:nvSpPr>
          <p:cNvPr id="3" name="Content Placeholder 2"/>
          <p:cNvSpPr>
            <a:spLocks noGrp="1"/>
          </p:cNvSpPr>
          <p:nvPr>
            <p:ph idx="1"/>
          </p:nvPr>
        </p:nvSpPr>
        <p:spPr>
          <a:xfrm>
            <a:off x="838200" y="886692"/>
            <a:ext cx="10515600" cy="5735782"/>
          </a:xfrm>
        </p:spPr>
        <p:txBody>
          <a:bodyPr>
            <a:noAutofit/>
          </a:bodyPr>
          <a:lstStyle/>
          <a:p>
            <a:pPr marL="0" indent="0" algn="r">
              <a:lnSpc>
                <a:spcPct val="100000"/>
              </a:lnSpc>
              <a:buNone/>
            </a:pPr>
            <a:r>
              <a:rPr lang="ar-JO" sz="1400" dirty="0" smtClean="0">
                <a:latin typeface="Alexandria" pitchFamily="2" charset="-78"/>
                <a:cs typeface="Alexandria" pitchFamily="2" charset="-78"/>
              </a:rPr>
              <a:t>-المادة 21 </a:t>
            </a:r>
            <a:r>
              <a:rPr lang="ar-JO" sz="1400" dirty="0">
                <a:latin typeface="Alexandria" pitchFamily="2" charset="-78"/>
                <a:cs typeface="Alexandria" pitchFamily="2" charset="-78"/>
              </a:rPr>
              <a:t>من قرار مجلس إدارة هيئة الأوراق والسلع رقم 23 ر م لسنة 2020.</a:t>
            </a:r>
          </a:p>
          <a:p>
            <a:pPr marL="0" indent="0" algn="r">
              <a:lnSpc>
                <a:spcPct val="100000"/>
              </a:lnSpc>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 المادة 19 </a:t>
            </a:r>
            <a:r>
              <a:rPr lang="ar-JO" sz="1400" dirty="0">
                <a:latin typeface="Alexandria" pitchFamily="2" charset="-78"/>
                <a:cs typeface="Alexandria" pitchFamily="2" charset="-78"/>
              </a:rPr>
              <a:t>من قرار مجلس إدارة هيئة الأوراق والسلع رقم 23 ر م لسنة 2020.</a:t>
            </a:r>
          </a:p>
          <a:p>
            <a:pPr marL="0" indent="0" algn="r">
              <a:lnSpc>
                <a:spcPct val="100000"/>
              </a:lnSpc>
              <a:buNone/>
            </a:pPr>
            <a:r>
              <a:rPr lang="ar-JO" sz="1400" dirty="0" smtClean="0">
                <a:latin typeface="Alexandria" pitchFamily="2" charset="-78"/>
                <a:cs typeface="Alexandria" pitchFamily="2" charset="-78"/>
              </a:rPr>
              <a:t>- المادة  16 </a:t>
            </a:r>
            <a:r>
              <a:rPr lang="ar-JO" sz="1400" dirty="0">
                <a:latin typeface="Alexandria" pitchFamily="2" charset="-78"/>
                <a:cs typeface="Alexandria" pitchFamily="2" charset="-78"/>
              </a:rPr>
              <a:t>فقرة </a:t>
            </a:r>
            <a:r>
              <a:rPr lang="ar-JO" sz="1400" dirty="0" smtClean="0">
                <a:latin typeface="Alexandria" pitchFamily="2" charset="-78"/>
                <a:cs typeface="Alexandria" pitchFamily="2" charset="-78"/>
              </a:rPr>
              <a:t>6 من </a:t>
            </a:r>
            <a:r>
              <a:rPr lang="ar-JO" sz="1400" dirty="0">
                <a:latin typeface="Alexandria" pitchFamily="2" charset="-78"/>
                <a:cs typeface="Alexandria" pitchFamily="2" charset="-78"/>
              </a:rPr>
              <a:t>قرار مجلس إدارة هيئة الأوراق والسلع رقم 23 لسنة 2020 </a:t>
            </a:r>
            <a:endParaRPr lang="ar-JO" sz="1400" dirty="0" smtClean="0">
              <a:latin typeface="Alexandria" pitchFamily="2" charset="-78"/>
              <a:cs typeface="Alexandria" pitchFamily="2" charset="-78"/>
            </a:endParaRPr>
          </a:p>
          <a:p>
            <a:pPr marL="0" indent="0" algn="r">
              <a:lnSpc>
                <a:spcPct val="100000"/>
              </a:lnSpc>
              <a:buNone/>
            </a:pPr>
            <a:r>
              <a:rPr lang="ar-JO" sz="1400" dirty="0" smtClean="0">
                <a:latin typeface="Alexandria" pitchFamily="2" charset="-78"/>
                <a:cs typeface="Alexandria" pitchFamily="2" charset="-78"/>
              </a:rPr>
              <a:t>- المادة 9 و 10 </a:t>
            </a:r>
            <a:r>
              <a:rPr lang="ar-JO" sz="1400" dirty="0">
                <a:latin typeface="Alexandria" pitchFamily="2" charset="-78"/>
                <a:cs typeface="Alexandria" pitchFamily="2" charset="-78"/>
              </a:rPr>
              <a:t>من قرار مجلس إدارة هيئة الأوراق والسلع رقم 23 ر م لسنة 2020.</a:t>
            </a:r>
          </a:p>
          <a:p>
            <a:pPr marL="0" indent="0" algn="r">
              <a:lnSpc>
                <a:spcPct val="100000"/>
              </a:lnSpc>
              <a:buNone/>
            </a:pPr>
            <a:r>
              <a:rPr lang="ar-JO" sz="1400" dirty="0" smtClean="0">
                <a:latin typeface="Alexandria" pitchFamily="2" charset="-78"/>
                <a:cs typeface="Alexandria" pitchFamily="2" charset="-78"/>
              </a:rPr>
              <a:t>-أحكام </a:t>
            </a:r>
            <a:r>
              <a:rPr lang="ar-JO" sz="1400" dirty="0">
                <a:latin typeface="Alexandria" pitchFamily="2" charset="-78"/>
                <a:cs typeface="Alexandria" pitchFamily="2" charset="-78"/>
              </a:rPr>
              <a:t>الفصل الثالث من قرار مجلس إدارة هيئة الأوراق والسلع رقم 23 ر م لسنة </a:t>
            </a:r>
            <a:r>
              <a:rPr lang="ar-JO" sz="1400" dirty="0" smtClean="0">
                <a:latin typeface="Alexandria" pitchFamily="2" charset="-78"/>
                <a:cs typeface="Alexandria" pitchFamily="2" charset="-78"/>
              </a:rPr>
              <a:t>2020</a:t>
            </a:r>
          </a:p>
          <a:p>
            <a:pPr marL="0" indent="0" algn="r">
              <a:lnSpc>
                <a:spcPct val="100000"/>
              </a:lnSpc>
              <a:buNone/>
            </a:pPr>
            <a:r>
              <a:rPr lang="ar-JO" sz="1400" dirty="0" smtClean="0">
                <a:latin typeface="Alexandria" pitchFamily="2" charset="-78"/>
                <a:cs typeface="Alexandria" pitchFamily="2" charset="-78"/>
              </a:rPr>
              <a:t>-المادة 10 </a:t>
            </a:r>
            <a:r>
              <a:rPr lang="ar-JO" sz="1400" dirty="0">
                <a:latin typeface="Alexandria" pitchFamily="2" charset="-78"/>
                <a:cs typeface="Alexandria" pitchFamily="2" charset="-78"/>
              </a:rPr>
              <a:t>من قرار مجلس إدارة هيئة الأوراق والسلع رقم 23 ر م لسنة 2020</a:t>
            </a:r>
            <a:r>
              <a:rPr lang="ar-JO" sz="1400" dirty="0" smtClean="0">
                <a:latin typeface="Alexandria" pitchFamily="2" charset="-78"/>
                <a:cs typeface="Alexandria" pitchFamily="2" charset="-78"/>
              </a:rPr>
              <a:t>.</a:t>
            </a:r>
          </a:p>
          <a:p>
            <a:pPr marL="0" indent="0" algn="r">
              <a:lnSpc>
                <a:spcPct val="100000"/>
              </a:lnSpc>
              <a:buNone/>
            </a:pPr>
            <a:r>
              <a:rPr lang="ar-JO" sz="1400" dirty="0" smtClean="0">
                <a:latin typeface="Alexandria" pitchFamily="2" charset="-78"/>
                <a:cs typeface="Alexandria" pitchFamily="2" charset="-78"/>
              </a:rPr>
              <a:t> المادة 18 </a:t>
            </a:r>
            <a:r>
              <a:rPr lang="ar-JO" sz="1400" dirty="0">
                <a:latin typeface="Alexandria" pitchFamily="2" charset="-78"/>
                <a:cs typeface="Alexandria" pitchFamily="2" charset="-78"/>
              </a:rPr>
              <a:t>من قرار مجلس إدارة هيئة الأوراق والسلع رقم 23 ر م لسنة 2020.</a:t>
            </a:r>
          </a:p>
          <a:p>
            <a:pPr marL="0" indent="0" algn="r">
              <a:lnSpc>
                <a:spcPct val="100000"/>
              </a:lnSpc>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المادة 11 </a:t>
            </a:r>
            <a:r>
              <a:rPr lang="ar-JO" sz="1400" dirty="0">
                <a:latin typeface="Alexandria" pitchFamily="2" charset="-78"/>
                <a:cs typeface="Alexandria" pitchFamily="2" charset="-78"/>
              </a:rPr>
              <a:t>من قرار مجلس إدارة هيئة الأوراق والسلع رقم 23 ر م لسنة 2020. </a:t>
            </a:r>
          </a:p>
          <a:p>
            <a:pPr marL="0" indent="0" algn="r">
              <a:lnSpc>
                <a:spcPct val="100000"/>
              </a:lnSpc>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 المادة 2 </a:t>
            </a:r>
            <a:r>
              <a:rPr lang="ar-JO" sz="1400" dirty="0">
                <a:latin typeface="Alexandria" pitchFamily="2" charset="-78"/>
                <a:cs typeface="Alexandria" pitchFamily="2" charset="-78"/>
              </a:rPr>
              <a:t>من قرار مجلس إدارة هيئة الأوراق والسلع رقم 23 ر م لسنة 2020</a:t>
            </a:r>
          </a:p>
          <a:p>
            <a:pPr marL="0" indent="0" algn="r">
              <a:lnSpc>
                <a:spcPct val="100000"/>
              </a:lnSpc>
              <a:buNone/>
            </a:pPr>
            <a:r>
              <a:rPr lang="ar-JO" sz="1400" dirty="0">
                <a:latin typeface="Alexandria" pitchFamily="2" charset="-78"/>
                <a:cs typeface="Alexandria" pitchFamily="2" charset="-78"/>
              </a:rPr>
              <a:t>-هبة عبد المنعم، د. رامي يوسف عبيد- منصات التمويل الجماعي والأطر </a:t>
            </a:r>
            <a:r>
              <a:rPr lang="ar-JO" sz="1400" dirty="0" smtClean="0">
                <a:latin typeface="Alexandria" pitchFamily="2" charset="-78"/>
                <a:cs typeface="Alexandria" pitchFamily="2" charset="-78"/>
              </a:rPr>
              <a:t>التنظيمية</a:t>
            </a:r>
          </a:p>
          <a:p>
            <a:pPr marL="0" indent="0" algn="r">
              <a:lnSpc>
                <a:spcPct val="100000"/>
              </a:lnSpc>
              <a:buNone/>
            </a:pPr>
            <a:r>
              <a:rPr lang="ar-JO" sz="1400" dirty="0" smtClean="0">
                <a:latin typeface="Alexandria" pitchFamily="2" charset="-78"/>
                <a:cs typeface="Alexandria" pitchFamily="2" charset="-78"/>
              </a:rPr>
              <a:t>-المادة 1 </a:t>
            </a:r>
            <a:r>
              <a:rPr lang="ar-JO" sz="1400" dirty="0">
                <a:latin typeface="Alexandria" pitchFamily="2" charset="-78"/>
                <a:cs typeface="Alexandria" pitchFamily="2" charset="-78"/>
              </a:rPr>
              <a:t>من قرار مجلس الوزراء بشأن تنظيم نشاط المشغل لمنصة التمويل الجماعي الصادر في 11 أبريل </a:t>
            </a:r>
            <a:r>
              <a:rPr lang="ar-JO" sz="1400" dirty="0" smtClean="0">
                <a:latin typeface="Alexandria" pitchFamily="2" charset="-78"/>
                <a:cs typeface="Alexandria" pitchFamily="2" charset="-78"/>
              </a:rPr>
              <a:t>2022</a:t>
            </a:r>
          </a:p>
          <a:p>
            <a:pPr marL="0" indent="0" algn="r">
              <a:lnSpc>
                <a:spcPct val="100000"/>
              </a:lnSpc>
              <a:buNone/>
            </a:pPr>
            <a:r>
              <a:rPr lang="ar-JO" sz="1400" dirty="0">
                <a:latin typeface="Alexandria" pitchFamily="2" charset="-78"/>
                <a:cs typeface="Alexandria" pitchFamily="2" charset="-78"/>
              </a:rPr>
              <a:t>-سارة لويمي، التمويل التعاوني في ضوء قانون- 18-15 - المجلة الإلكترونية للأبحاث القانونية العدد 2 لعام 2022 </a:t>
            </a:r>
            <a:endParaRPr lang="ar-JO" sz="1400" dirty="0" smtClean="0">
              <a:latin typeface="Alexandria" pitchFamily="2" charset="-78"/>
              <a:cs typeface="Alexandria" pitchFamily="2" charset="-78"/>
            </a:endParaRPr>
          </a:p>
          <a:p>
            <a:pPr marL="0" indent="0" algn="r">
              <a:lnSpc>
                <a:spcPct val="100000"/>
              </a:lnSpc>
              <a:buNone/>
            </a:pPr>
            <a:r>
              <a:rPr lang="ar-JO" sz="1400" dirty="0" smtClean="0">
                <a:latin typeface="Alexandria" pitchFamily="2" charset="-78"/>
                <a:cs typeface="Alexandria" pitchFamily="2" charset="-78"/>
              </a:rPr>
              <a:t>-المادة 3 من </a:t>
            </a:r>
            <a:r>
              <a:rPr lang="ar-JO" sz="1400" dirty="0">
                <a:latin typeface="Alexandria" pitchFamily="2" charset="-78"/>
                <a:cs typeface="Alexandria" pitchFamily="2" charset="-78"/>
              </a:rPr>
              <a:t>قرار مجلس الوزراء رقم 36 لسنة 2022 بشأن تنظيم نشاط المشغل لمنصة التمويل الجماعي الصادر في 11 أبريل </a:t>
            </a:r>
            <a:r>
              <a:rPr lang="ar-JO" sz="1400" dirty="0" smtClean="0">
                <a:latin typeface="Alexandria" pitchFamily="2" charset="-78"/>
                <a:cs typeface="Alexandria" pitchFamily="2" charset="-78"/>
              </a:rPr>
              <a:t>2022</a:t>
            </a:r>
            <a:endParaRPr lang="ar-JO" sz="1400" dirty="0">
              <a:latin typeface="Alexandria" pitchFamily="2" charset="-78"/>
              <a:cs typeface="Alexandria" pitchFamily="2" charset="-78"/>
            </a:endParaRPr>
          </a:p>
          <a:p>
            <a:pPr marL="0" indent="0" algn="r">
              <a:lnSpc>
                <a:spcPct val="100000"/>
              </a:lnSpc>
              <a:buNone/>
            </a:pPr>
            <a:r>
              <a:rPr lang="ar-JO" sz="1400" dirty="0" smtClean="0">
                <a:latin typeface="Alexandria" pitchFamily="2" charset="-78"/>
                <a:cs typeface="Alexandria" pitchFamily="2" charset="-78"/>
              </a:rPr>
              <a:t>-عمران </a:t>
            </a:r>
            <a:r>
              <a:rPr lang="ar-JO" sz="1400" dirty="0">
                <a:latin typeface="Alexandria" pitchFamily="2" charset="-78"/>
                <a:cs typeface="Alexandria" pitchFamily="2" charset="-78"/>
              </a:rPr>
              <a:t>عبد الحكيم، د. فريد مصطفى- منصات التمويل الجماعي كآلية مبتكرة لتمويل المشروعات – عرض تجربة سلطة لندن الكبرى في التمويل الجماعي للمشروعات العمومية، مجلة الاجتهاد للدراسات القانونية والاقتصادية ،</a:t>
            </a:r>
            <a:r>
              <a:rPr lang="ar-JO" sz="1400" dirty="0" smtClean="0">
                <a:latin typeface="Alexandria" pitchFamily="2" charset="-78"/>
                <a:cs typeface="Alexandria" pitchFamily="2" charset="-78"/>
              </a:rPr>
              <a:t>العدد </a:t>
            </a:r>
            <a:r>
              <a:rPr lang="ar-JO" sz="1400" dirty="0">
                <a:latin typeface="Alexandria" pitchFamily="2" charset="-78"/>
                <a:cs typeface="Alexandria" pitchFamily="2" charset="-78"/>
              </a:rPr>
              <a:t>1 لعام </a:t>
            </a:r>
            <a:r>
              <a:rPr lang="ar-JO" sz="1400" dirty="0" smtClean="0">
                <a:latin typeface="Alexandria" pitchFamily="2" charset="-78"/>
                <a:cs typeface="Alexandria" pitchFamily="2" charset="-78"/>
              </a:rPr>
              <a:t>2018</a:t>
            </a:r>
          </a:p>
          <a:p>
            <a:pPr marL="0" indent="0" algn="r">
              <a:lnSpc>
                <a:spcPct val="100000"/>
              </a:lnSpc>
              <a:buNone/>
            </a:pPr>
            <a:r>
              <a:rPr lang="ar-JO" sz="1400" dirty="0" smtClean="0">
                <a:latin typeface="Alexandria" pitchFamily="2" charset="-78"/>
                <a:cs typeface="Alexandria" pitchFamily="2" charset="-78"/>
              </a:rPr>
              <a:t>- المادة 1 </a:t>
            </a:r>
            <a:r>
              <a:rPr lang="ar-JO" sz="1400" dirty="0">
                <a:latin typeface="Alexandria" pitchFamily="2" charset="-78"/>
                <a:cs typeface="Alexandria" pitchFamily="2" charset="-78"/>
              </a:rPr>
              <a:t>من قرار مجلس إدارة هيئة الأوراق والسلع رقم 23 ر م لسنة 2020 بشأن النظام الخاص بالأنشطة الأصول </a:t>
            </a:r>
            <a:r>
              <a:rPr lang="ar-JO" sz="1400" dirty="0" smtClean="0">
                <a:latin typeface="Alexandria" pitchFamily="2" charset="-78"/>
                <a:cs typeface="Alexandria" pitchFamily="2" charset="-78"/>
              </a:rPr>
              <a:t>المشفرة</a:t>
            </a:r>
          </a:p>
          <a:p>
            <a:pPr marL="0" indent="0" algn="r">
              <a:lnSpc>
                <a:spcPct val="100000"/>
              </a:lnSpc>
              <a:buNone/>
            </a:pPr>
            <a:r>
              <a:rPr lang="ar-JO" sz="1400" dirty="0" smtClean="0">
                <a:latin typeface="Alexandria" pitchFamily="2" charset="-78"/>
                <a:cs typeface="Alexandria" pitchFamily="2" charset="-78"/>
              </a:rPr>
              <a:t>- المادة4  </a:t>
            </a:r>
            <a:r>
              <a:rPr lang="ar-JO" sz="1400" dirty="0">
                <a:latin typeface="Alexandria" pitchFamily="2" charset="-78"/>
                <a:cs typeface="Alexandria" pitchFamily="2" charset="-78"/>
              </a:rPr>
              <a:t>من قرار مجلس الوزراء رقم 36 لسنة 2022 بشأن تنظيم نشاط المشغل لمنصة التمويل الجماعي الصادر بتاريخ 11 – أبريل 2022</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3678" y="0"/>
            <a:ext cx="1329043" cy="1079086"/>
          </a:xfrm>
          <a:prstGeom prst="rect">
            <a:avLst/>
          </a:prstGeom>
        </p:spPr>
      </p:pic>
    </p:spTree>
    <p:extLst>
      <p:ext uri="{BB962C8B-B14F-4D97-AF65-F5344CB8AC3E}">
        <p14:creationId xmlns:p14="http://schemas.microsoft.com/office/powerpoint/2010/main" val="2958065968"/>
      </p:ext>
    </p:extLst>
  </p:cSld>
  <p:clrMapOvr>
    <a:masterClrMapping/>
  </p:clrMapOvr>
  <mc:AlternateContent xmlns:mc="http://schemas.openxmlformats.org/markup-compatibility/2006" xmlns:p14="http://schemas.microsoft.com/office/powerpoint/2010/main">
    <mc:Choice Requires="p14">
      <p:transition spd="slow" p14:dur="2000" advTm="49573"/>
    </mc:Choice>
    <mc:Fallback xmlns="">
      <p:transition spd="slow" advTm="49573"/>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12511"/>
          </a:xfrm>
        </p:spPr>
        <p:txBody>
          <a:bodyPr/>
          <a:lstStyle/>
          <a:p>
            <a:pPr algn="ctr"/>
            <a:r>
              <a:rPr lang="ar-JO" sz="2000" dirty="0">
                <a:solidFill>
                  <a:srgbClr val="00B0F0"/>
                </a:solidFill>
                <a:latin typeface="Alexandria Black" pitchFamily="2" charset="-78"/>
                <a:cs typeface="Alexandria Black" pitchFamily="2" charset="-78"/>
              </a:rPr>
              <a:t>3-المراجع</a:t>
            </a:r>
            <a:endParaRPr lang="en-US" dirty="0"/>
          </a:p>
        </p:txBody>
      </p:sp>
      <p:sp>
        <p:nvSpPr>
          <p:cNvPr id="3" name="Content Placeholder 2"/>
          <p:cNvSpPr>
            <a:spLocks noGrp="1"/>
          </p:cNvSpPr>
          <p:nvPr>
            <p:ph idx="1"/>
          </p:nvPr>
        </p:nvSpPr>
        <p:spPr>
          <a:xfrm>
            <a:off x="838200" y="1177636"/>
            <a:ext cx="10515600" cy="4999327"/>
          </a:xfrm>
        </p:spPr>
        <p:txBody>
          <a:bodyPr>
            <a:normAutofit/>
          </a:bodyPr>
          <a:lstStyle/>
          <a:p>
            <a:pPr marL="0" indent="0" algn="r">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المادة 5 </a:t>
            </a:r>
            <a:r>
              <a:rPr lang="ar-JO" sz="1400" dirty="0">
                <a:latin typeface="Alexandria" pitchFamily="2" charset="-78"/>
                <a:cs typeface="Alexandria" pitchFamily="2" charset="-78"/>
              </a:rPr>
              <a:t>من قرار مجلس الوزراء رقم 36 لسنة 2022 بشأن تنظيم نشاط المشغل لمنصة التمويل الجماعي الصادر بتاريخ 11 – أبريل </a:t>
            </a:r>
            <a:r>
              <a:rPr lang="ar-JO" sz="1400" dirty="0" smtClean="0">
                <a:latin typeface="Alexandria" pitchFamily="2" charset="-78"/>
                <a:cs typeface="Alexandria" pitchFamily="2" charset="-78"/>
              </a:rPr>
              <a:t>2022</a:t>
            </a:r>
          </a:p>
          <a:p>
            <a:pPr marL="0" indent="0" algn="r">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االمادة 6 </a:t>
            </a:r>
            <a:r>
              <a:rPr lang="ar-JO" sz="1400" dirty="0">
                <a:latin typeface="Alexandria" pitchFamily="2" charset="-78"/>
                <a:cs typeface="Alexandria" pitchFamily="2" charset="-78"/>
              </a:rPr>
              <a:t>من قرار مجلس الوزراء رقم 36 لسنة 2022 بشأن تنظيم نشاط المشغل لمنصة التمويل الجماعي الصادر بتاريخ 11 – أبريل </a:t>
            </a:r>
            <a:r>
              <a:rPr lang="ar-JO" sz="1400" dirty="0" smtClean="0">
                <a:latin typeface="Alexandria" pitchFamily="2" charset="-78"/>
                <a:cs typeface="Alexandria" pitchFamily="2" charset="-78"/>
              </a:rPr>
              <a:t>2022</a:t>
            </a:r>
          </a:p>
          <a:p>
            <a:pPr marL="0" indent="0" algn="r">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المادة 22من </a:t>
            </a:r>
            <a:r>
              <a:rPr lang="ar-JO" sz="1400" dirty="0">
                <a:latin typeface="Alexandria" pitchFamily="2" charset="-78"/>
                <a:cs typeface="Alexandria" pitchFamily="2" charset="-78"/>
              </a:rPr>
              <a:t>قرار مجلس إدارة هيئة الأوراق والسلع رقم 23 ر م لسنة 2020</a:t>
            </a:r>
            <a:r>
              <a:rPr lang="ar-JO" sz="1400" dirty="0" smtClean="0">
                <a:latin typeface="Alexandria" pitchFamily="2" charset="-78"/>
                <a:cs typeface="Alexandria" pitchFamily="2" charset="-78"/>
              </a:rPr>
              <a:t>.</a:t>
            </a:r>
          </a:p>
          <a:p>
            <a:pPr marL="0" indent="0" algn="r">
              <a:buNone/>
            </a:pPr>
            <a:r>
              <a:rPr lang="ar-JO" sz="1400" dirty="0" smtClean="0">
                <a:latin typeface="Alexandria" pitchFamily="2" charset="-78"/>
                <a:cs typeface="Alexandria" pitchFamily="2" charset="-78"/>
              </a:rPr>
              <a:t>-المادة 21 </a:t>
            </a:r>
            <a:r>
              <a:rPr lang="ar-JO" sz="1400" dirty="0">
                <a:latin typeface="Alexandria" pitchFamily="2" charset="-78"/>
                <a:cs typeface="Alexandria" pitchFamily="2" charset="-78"/>
              </a:rPr>
              <a:t>من قرار </a:t>
            </a:r>
            <a:r>
              <a:rPr lang="ar-JO" sz="1400" dirty="0" smtClean="0">
                <a:latin typeface="Alexandria" pitchFamily="2" charset="-78"/>
                <a:cs typeface="Alexandria" pitchFamily="2" charset="-78"/>
              </a:rPr>
              <a:t>مجس </a:t>
            </a:r>
            <a:r>
              <a:rPr lang="ar-JO" sz="1400" dirty="0">
                <a:latin typeface="Alexandria" pitchFamily="2" charset="-78"/>
                <a:cs typeface="Alexandria" pitchFamily="2" charset="-78"/>
              </a:rPr>
              <a:t>إدارة هيئة الأوراق والسلع رقم 23 ر م لسنة </a:t>
            </a:r>
            <a:r>
              <a:rPr lang="ar-JO" sz="1400" dirty="0" smtClean="0">
                <a:latin typeface="Alexandria" pitchFamily="2" charset="-78"/>
                <a:cs typeface="Alexandria" pitchFamily="2" charset="-78"/>
              </a:rPr>
              <a:t>2020</a:t>
            </a:r>
          </a:p>
          <a:p>
            <a:pPr marL="0" indent="0" algn="r">
              <a:buNone/>
            </a:pPr>
            <a:r>
              <a:rPr lang="ar-JO" sz="1400" dirty="0">
                <a:latin typeface="Alexandria" pitchFamily="2" charset="-78"/>
                <a:cs typeface="Alexandria" pitchFamily="2" charset="-78"/>
              </a:rPr>
              <a:t>-فادي توكل، التمويل التشاركي باستخدام البلوك تشين ،وفقاً للنظام القانوني الإماراتي، المجلة الدولية للفقه والقضاء والتشريع،  المجلد 4،  العدد 1،  2023 </a:t>
            </a:r>
            <a:endParaRPr lang="ar-JO" sz="1400" dirty="0" smtClean="0">
              <a:latin typeface="Alexandria" pitchFamily="2" charset="-78"/>
              <a:cs typeface="Alexandria" pitchFamily="2" charset="-78"/>
            </a:endParaRPr>
          </a:p>
          <a:p>
            <a:pPr marL="0" indent="0" algn="r">
              <a:buNone/>
            </a:pPr>
            <a:r>
              <a:rPr lang="ar-JO" sz="1400" dirty="0">
                <a:latin typeface="Alexandria" pitchFamily="2" charset="-78"/>
                <a:cs typeface="Alexandria" pitchFamily="2" charset="-78"/>
              </a:rPr>
              <a:t>-تعليمات تصريح تجربة التقنية المالية ، الصادرة عن مجلس هيئة السوق المالية، بموجب القرار رقم 2018-4-1 وتاريخ 1439/4/23هـ الموافق 2018/1/10 م بنا ًء على نظام السوق المالية الصادر، بالمرسوم الملكي رقم م30/ وتاريخ 1424/6/2هـ والمحدثة بموجب قرار مجلس هيئة السوق المالية </a:t>
            </a:r>
            <a:r>
              <a:rPr lang="ar-JO" sz="1400" dirty="0" smtClean="0">
                <a:latin typeface="Alexandria" pitchFamily="2" charset="-78"/>
                <a:cs typeface="Alexandria" pitchFamily="2" charset="-78"/>
              </a:rPr>
              <a:t>رقم </a:t>
            </a:r>
            <a:r>
              <a:rPr lang="ar-JO" sz="1400" dirty="0">
                <a:latin typeface="Alexandria" pitchFamily="2" charset="-78"/>
                <a:cs typeface="Alexandria" pitchFamily="2" charset="-78"/>
              </a:rPr>
              <a:t>2-90-،2021/وتاريخ 1442/12/25 هـ الموافق </a:t>
            </a:r>
            <a:r>
              <a:rPr lang="ar-JO" sz="1400" dirty="0" smtClean="0">
                <a:latin typeface="Alexandria" pitchFamily="2" charset="-78"/>
                <a:cs typeface="Alexandria" pitchFamily="2" charset="-78"/>
              </a:rPr>
              <a:t>2021/8/4م/المملكة العربية السعودية</a:t>
            </a:r>
          </a:p>
          <a:p>
            <a:pPr marL="0" indent="0">
              <a:buNone/>
            </a:pPr>
            <a:r>
              <a:rPr lang="ar-JO" sz="1400" dirty="0" smtClean="0">
                <a:latin typeface="Alexandria" pitchFamily="2" charset="-78"/>
                <a:cs typeface="Alexandria" pitchFamily="2" charset="-78"/>
              </a:rPr>
              <a:t>-</a:t>
            </a:r>
            <a:r>
              <a:rPr lang="en-US" sz="1400" dirty="0">
                <a:latin typeface="Alexandria" pitchFamily="2" charset="-78"/>
                <a:cs typeface="Alexandria" pitchFamily="2" charset="-78"/>
              </a:rPr>
              <a:t>Crowdfunding helps small businesses that are unable to borrow funds from banks due to limited resources to raise funds, therefore crowdfunding helped in removing barriers to getting funds to start their own businesses and reduces the banking problems. Bruckner, William. 2018. Regulating </a:t>
            </a:r>
            <a:r>
              <a:rPr lang="en-US" sz="1400" dirty="0" err="1">
                <a:latin typeface="Alexandria" pitchFamily="2" charset="-78"/>
                <a:cs typeface="Alexandria" pitchFamily="2" charset="-78"/>
              </a:rPr>
              <a:t>fintech</a:t>
            </a:r>
            <a:r>
              <a:rPr lang="en-US" sz="1400" dirty="0">
                <a:latin typeface="Alexandria" pitchFamily="2" charset="-78"/>
                <a:cs typeface="Alexandria" pitchFamily="2" charset="-78"/>
              </a:rPr>
              <a:t>. Vanderbilt Law Review 71: 1167–226. </a:t>
            </a:r>
            <a:r>
              <a:rPr lang="en-US" sz="1400" dirty="0" err="1">
                <a:latin typeface="Alexandria" pitchFamily="2" charset="-78"/>
                <a:cs typeface="Alexandria" pitchFamily="2" charset="-78"/>
              </a:rPr>
              <a:t>Cai</a:t>
            </a:r>
            <a:r>
              <a:rPr lang="en-US" sz="1400" dirty="0">
                <a:latin typeface="Alexandria" pitchFamily="2" charset="-78"/>
                <a:cs typeface="Alexandria" pitchFamily="2" charset="-78"/>
              </a:rPr>
              <a:t>, </a:t>
            </a:r>
            <a:r>
              <a:rPr lang="en-US" sz="1400" dirty="0" smtClean="0">
                <a:latin typeface="Alexandria" pitchFamily="2" charset="-78"/>
                <a:cs typeface="Alexandria" pitchFamily="2" charset="-78"/>
              </a:rPr>
              <a:t>--Cynthia </a:t>
            </a:r>
            <a:r>
              <a:rPr lang="en-US" sz="1400" dirty="0">
                <a:latin typeface="Alexandria" pitchFamily="2" charset="-78"/>
                <a:cs typeface="Alexandria" pitchFamily="2" charset="-78"/>
              </a:rPr>
              <a:t>W. 2018. Disruption of financial intermediation by </a:t>
            </a:r>
            <a:r>
              <a:rPr lang="en-US" sz="1400" dirty="0" err="1">
                <a:latin typeface="Alexandria" pitchFamily="2" charset="-78"/>
                <a:cs typeface="Alexandria" pitchFamily="2" charset="-78"/>
              </a:rPr>
              <a:t>FinTech</a:t>
            </a:r>
            <a:r>
              <a:rPr lang="en-US" sz="1400" dirty="0">
                <a:latin typeface="Alexandria" pitchFamily="2" charset="-78"/>
                <a:cs typeface="Alexandria" pitchFamily="2" charset="-78"/>
              </a:rPr>
              <a:t>: A review on crowdfunding and </a:t>
            </a:r>
            <a:r>
              <a:rPr lang="en-US" sz="1400" dirty="0" err="1">
                <a:latin typeface="Alexandria" pitchFamily="2" charset="-78"/>
                <a:cs typeface="Alexandria" pitchFamily="2" charset="-78"/>
              </a:rPr>
              <a:t>blockchain</a:t>
            </a:r>
            <a:r>
              <a:rPr lang="en-US" sz="1400" dirty="0">
                <a:latin typeface="Alexandria" pitchFamily="2" charset="-78"/>
                <a:cs typeface="Alexandria" pitchFamily="2" charset="-78"/>
              </a:rPr>
              <a:t>. Accounting and Finance 58: 965–92</a:t>
            </a:r>
            <a:r>
              <a:rPr lang="en-US" sz="1400" dirty="0" smtClean="0">
                <a:latin typeface="Alexandria" pitchFamily="2" charset="-78"/>
                <a:cs typeface="Alexandria" pitchFamily="2" charset="-78"/>
              </a:rPr>
              <a:t>.</a:t>
            </a:r>
          </a:p>
          <a:p>
            <a:pPr marL="0" indent="0">
              <a:buNone/>
            </a:pPr>
            <a:r>
              <a:rPr lang="en-US" sz="1400" dirty="0">
                <a:latin typeface="Alexandria" pitchFamily="2" charset="-78"/>
                <a:cs typeface="Alexandria" pitchFamily="2" charset="-78"/>
              </a:rPr>
              <a:t>-The first online crowdfunding platform – Artist Share- launched in 2001, and users started to initiate crowdfunding projects from 2003. Since then, around 1250 crowdfunding platforms have been launched worldwide. </a:t>
            </a:r>
            <a:r>
              <a:rPr lang="en-US" sz="1400" dirty="0" err="1">
                <a:latin typeface="Alexandria" pitchFamily="2" charset="-78"/>
                <a:cs typeface="Alexandria" pitchFamily="2" charset="-78"/>
              </a:rPr>
              <a:t>Massolution</a:t>
            </a:r>
            <a:r>
              <a:rPr lang="en-US" sz="1400" dirty="0">
                <a:latin typeface="Alexandria" pitchFamily="2" charset="-78"/>
                <a:cs typeface="Alexandria" pitchFamily="2" charset="-78"/>
              </a:rPr>
              <a:t> </a:t>
            </a:r>
            <a:r>
              <a:rPr lang="en-US" sz="1400" dirty="0" smtClean="0">
                <a:latin typeface="Alexandria" pitchFamily="2" charset="-78"/>
                <a:cs typeface="Alexandria" pitchFamily="2" charset="-78"/>
              </a:rPr>
              <a:t>2015 </a:t>
            </a:r>
            <a:r>
              <a:rPr lang="en-US" sz="1400" dirty="0">
                <a:latin typeface="Alexandria" pitchFamily="2" charset="-78"/>
                <a:cs typeface="Alexandria" pitchFamily="2" charset="-78"/>
              </a:rPr>
              <a:t>2015CF crowdfunding </a:t>
            </a:r>
            <a:r>
              <a:rPr lang="en-US" sz="1400" dirty="0" smtClean="0">
                <a:latin typeface="Alexandria" pitchFamily="2" charset="-78"/>
                <a:cs typeface="Alexandria" pitchFamily="2" charset="-78"/>
              </a:rPr>
              <a:t>industry</a:t>
            </a:r>
          </a:p>
          <a:p>
            <a:pPr marL="0" indent="0">
              <a:buNone/>
            </a:pPr>
            <a:r>
              <a:rPr lang="en-US" sz="1400" dirty="0">
                <a:latin typeface="Alexandria" pitchFamily="2" charset="-78"/>
                <a:cs typeface="Alexandria" pitchFamily="2" charset="-78"/>
              </a:rPr>
              <a:t>-The DFSA “Dubai Financial Service Authority” Rule book Conduct of Business module COB 2021</a:t>
            </a:r>
            <a:endParaRPr lang="ar-JO" sz="1400" dirty="0">
              <a:latin typeface="Alexandria" pitchFamily="2" charset="-78"/>
              <a:cs typeface="Alexandria" pitchFamily="2" charset="-78"/>
            </a:endParaRPr>
          </a:p>
          <a:p>
            <a:pPr marL="0" indent="0" algn="r">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3678" y="0"/>
            <a:ext cx="1329043" cy="1079086"/>
          </a:xfrm>
          <a:prstGeom prst="rect">
            <a:avLst/>
          </a:prstGeom>
        </p:spPr>
      </p:pic>
    </p:spTree>
    <p:extLst>
      <p:ext uri="{BB962C8B-B14F-4D97-AF65-F5344CB8AC3E}">
        <p14:creationId xmlns:p14="http://schemas.microsoft.com/office/powerpoint/2010/main" val="2243030213"/>
      </p:ext>
    </p:extLst>
  </p:cSld>
  <p:clrMapOvr>
    <a:masterClrMapping/>
  </p:clrMapOvr>
  <mc:AlternateContent xmlns:mc="http://schemas.openxmlformats.org/markup-compatibility/2006" xmlns:p14="http://schemas.microsoft.com/office/powerpoint/2010/main">
    <mc:Choice Requires="p14">
      <p:transition spd="slow" p14:dur="2000" advTm="87261"/>
    </mc:Choice>
    <mc:Fallback xmlns="">
      <p:transition spd="slow" advTm="87261"/>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707886"/>
          </a:xfrm>
          <a:prstGeom prst="rect">
            <a:avLst/>
          </a:prstGeom>
          <a:noFill/>
        </p:spPr>
        <p:txBody>
          <a:bodyPr wrap="square" rtlCol="0">
            <a:spAutoFit/>
          </a:bodyPr>
          <a:lstStyle/>
          <a:p>
            <a:r>
              <a:rPr lang="en-US" sz="4000" b="1" dirty="0">
                <a:solidFill>
                  <a:schemeClr val="bg1"/>
                </a:solidFill>
                <a:latin typeface="Alexandria ExtraBold" pitchFamily="2" charset="-78"/>
                <a:cs typeface="Alexandria ExtraBold"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41033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B6D1697-BAD3-49CA-8B80-20CB1B05D9A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DE5DA6E6-70E7-4947-B0B9-60027C0ACE91}">
  <ds:schemaRefs>
    <ds:schemaRef ds:uri="http://schemas.microsoft.com/sharepoint/v3/contenttype/forms"/>
  </ds:schemaRefs>
</ds:datastoreItem>
</file>

<file path=customXml/itemProps3.xml><?xml version="1.0" encoding="utf-8"?>
<ds:datastoreItem xmlns:ds="http://schemas.openxmlformats.org/officeDocument/2006/customXml" ds:itemID="{10AD8A01-806B-4BDF-BCC1-C69EF35DFC7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6952</TotalTime>
  <Words>8023</Words>
  <Application>Microsoft Office PowerPoint</Application>
  <PresentationFormat>مخصص</PresentationFormat>
  <Paragraphs>392</Paragraphs>
  <Slides>52</Slides>
  <Notes>3</Notes>
  <HiddenSlides>0</HiddenSlides>
  <MMClips>0</MMClips>
  <ScaleCrop>false</ScaleCrop>
  <HeadingPairs>
    <vt:vector size="4" baseType="variant">
      <vt:variant>
        <vt:lpstr>نسق</vt:lpstr>
      </vt:variant>
      <vt:variant>
        <vt:i4>1</vt:i4>
      </vt:variant>
      <vt:variant>
        <vt:lpstr>عناوين الشرائح</vt:lpstr>
      </vt:variant>
      <vt:variant>
        <vt:i4>52</vt:i4>
      </vt:variant>
    </vt:vector>
  </HeadingPairs>
  <TitlesOfParts>
    <vt:vector size="53" baseType="lpstr">
      <vt:lpstr>Office Theme</vt:lpstr>
      <vt:lpstr>عرض تقديمي في PowerPoint</vt:lpstr>
      <vt:lpstr>عرض تقديمي في PowerPoint</vt:lpstr>
      <vt:lpstr>المنظومة القانونية لدول الخليج العربي للتكنولوجية المالية ( المملكة العربية السعودية،الامارات العربية المتحدة)</vt:lpstr>
      <vt:lpstr>1-المملكة العربية السعودية المحور الاول: نظرة عامة ( الاهداف و المبادي،مقدموا الطلبات المستهدفون) </vt:lpstr>
      <vt:lpstr>عرض تقديمي في PowerPoint</vt:lpstr>
      <vt:lpstr>عرض تقديمي في PowerPoint</vt:lpstr>
      <vt:lpstr>1-المملكة العربية السعودية المحور الاول: نظرة عامة ( الاهداف و المبادي،مقدموا الطلبات المستهدفون) </vt:lpstr>
      <vt:lpstr>1-المملكة العربية السعودية المحور الثاني:متطلبات التقنية المالية</vt:lpstr>
      <vt:lpstr>1-المملكة العربية السعودية المحور الثاني:متطلبات التقنية المالية</vt:lpstr>
      <vt:lpstr>1-المملكة العربية السعودية المحور الثاني:متطلبات التقنية المالية</vt:lpstr>
      <vt:lpstr>1-المملكة العربية السعودية المحور الثاني:متطلبات التقنية المالية</vt:lpstr>
      <vt:lpstr>1-المملكة العربية السعودية المحور الثاني:متطلبات التقنية المالية</vt:lpstr>
      <vt:lpstr>1-المملكة العربية السعودية المحور الثاني:متطلبات التقنية المالية</vt:lpstr>
      <vt:lpstr>1-المملكة العربية السعودية المحور الثاني:متطلبات التقنية المالية</vt:lpstr>
      <vt:lpstr>1-المملكة العربية السعودية المحور الثاني:متطلبات التقنية المالية</vt:lpstr>
      <vt:lpstr>1-المملكة العربية السعودية المحور الثاني:متطلبات التقنية المالية</vt:lpstr>
      <vt:lpstr>1-المملكة العربية السعودية المحور الثاني:متطلبات التقنية المالية</vt:lpstr>
      <vt:lpstr>1-المملكة العربية السعودية المحور الثاني:متطلبات التقنية المالية</vt:lpstr>
      <vt:lpstr>1-المملكة العربية السعودية المحور الثاني:متطلبات التقنية المالية</vt:lpstr>
      <vt:lpstr>1-المملكة العربية السعودية المحور الثاني:متطلبات التقنية المالية</vt:lpstr>
      <vt:lpstr>1-المملكة العربية السعودية المحور الثاني:متطلبات التقنية المالية</vt:lpstr>
      <vt:lpstr>عملية التقديم</vt:lpstr>
      <vt:lpstr>2-الامارات العربية المتحدة المحور الاول : التمويل التشاركي باستخدام البلوك تشين وفقا للقانوني الاماراتي</vt:lpstr>
      <vt:lpstr>2-الامارات العربية المتحدة المحور الاول : التمويل التشاركي باستخدام البلوك تشين وفقا للقانوني الاماراتي</vt:lpstr>
      <vt:lpstr>2-الامارات العربية المتحدة المحور الاول : التمويل التشاركي باستخدام البلوك تشين وفقا للقانوني الاماراتي</vt:lpstr>
      <vt:lpstr>عرض تقديمي في PowerPoint</vt:lpstr>
      <vt:lpstr>2-الامارات العربية المتحدة المحور الاول : التمويل التشاركي باستخدام البلوك تشين وفقا للقانوني الاماراتي</vt:lpstr>
      <vt:lpstr>2-الامارات العربية المتحدة المحور الاول : التمويل التشاركي باستخدام البلوك تشين وفقا للقانوني الاماراتي</vt:lpstr>
      <vt:lpstr>2-الامارات العربية المتحدة المحور الاول : التمويل التشاركي باستخدام البلوك تشين وفقا للقانوني الاماراتي</vt:lpstr>
      <vt:lpstr>2-الامارات العربية المتحدة المحور الاول : التمويل التشاركي باستخدام البلوك تشين وفقا للقانوني الاماراتي</vt:lpstr>
      <vt:lpstr>2-الامارات العربية المتحدة المحور الاول : التمويل التشاركي باستخدام البلوك تشين وفقا للقانوني الاماراتي</vt:lpstr>
      <vt:lpstr>2-الامارات العربية المتحدة المحور الاول : التمويل التشاركي باستخدام البلوك تشين وفقا للقانوني الاماراتي</vt:lpstr>
      <vt:lpstr>2-الامارات العربية المتحدة المحور الاول : التمويل التشاركي باستخدام البلوك تشين وفقا للقانوني الاماراتي</vt:lpstr>
      <vt:lpstr>2-الامارات العربية المتحدة المحور الاول : التمويل التشاركي باستخدام البلوك تشين وفقا للقانوني الاماراتي</vt:lpstr>
      <vt:lpstr>2-الامارات العربية المتحدة المحور الثاني : الطبيعة القانونية للتمويل التشاركي باستخدام البلوك تشين </vt:lpstr>
      <vt:lpstr>2-الامارات العربية المتحدة المحور الثاني : الطبيعة القانونية للتمويل التشاركي باستخدام البلوك تشين </vt:lpstr>
      <vt:lpstr>2-الامارات العربية المتحدة المحور الثاني : الطبيعة القانونية للتمويل التشاركي باستخدام البلوك تشين </vt:lpstr>
      <vt:lpstr>2-الامارات العربية المتحدة المحور الثاني : الطبيعة القانونية للتمويل التشاركي باستخدام البلوك تشين </vt:lpstr>
      <vt:lpstr>2-الامارات العربية المتحدة المحور الثاني : الطبيعة القانونية للتمويل التشاركي باستخدام البلوك تشين </vt:lpstr>
      <vt:lpstr>2-الامارات العربية المتحدة المحور الثاني : الطبيعة القانونية للتمويل التشاركي باستخدام البلوك تشين </vt:lpstr>
      <vt:lpstr>2-الامارات العربية المتحدة المحور الثاني : الطبيعة القانونية للتمويل التشاركي باستخدام البلوك تشين </vt:lpstr>
      <vt:lpstr>2-الامارات العربية المتحدة المحور الثاني : الطبيعة القانونية للتمويل التشاركي باستخدام البلوك تشين </vt:lpstr>
      <vt:lpstr>2-الامارات العربية المتحدة المحور الثاني : الطبيعة القانونية للتمويل التشاركي باستخدام البلوك تشين </vt:lpstr>
      <vt:lpstr>2-الامارات العربية المتحدة المحور الثاني : الطبيعة القانونية للتمويل التشاركي باستخدام البلوك تشين </vt:lpstr>
      <vt:lpstr>2-الامارات العربية المتحدة المحور الثاني : الطبيعة القانونية للتمويل التشاركي باستخدام البلوك تشين </vt:lpstr>
      <vt:lpstr>عرض تقديمي في PowerPoint</vt:lpstr>
      <vt:lpstr>عرض تقديمي في PowerPoint</vt:lpstr>
      <vt:lpstr>عرض تقديمي في PowerPoint</vt:lpstr>
      <vt:lpstr>3-المراجع</vt:lpstr>
      <vt:lpstr>3-المراجع</vt:lpstr>
      <vt:lpstr>3-المراجع</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EL-TAB3ENN</cp:lastModifiedBy>
  <cp:revision>553</cp:revision>
  <dcterms:created xsi:type="dcterms:W3CDTF">2023-04-29T09:08:00Z</dcterms:created>
  <dcterms:modified xsi:type="dcterms:W3CDTF">2025-03-06T12:51:08Z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