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03" r:id="rId3"/>
    <p:sldId id="313" r:id="rId4"/>
    <p:sldId id="276" r:id="rId5"/>
    <p:sldId id="495" r:id="rId6"/>
    <p:sldId id="496" r:id="rId7"/>
    <p:sldId id="497" r:id="rId8"/>
    <p:sldId id="507" r:id="rId9"/>
    <p:sldId id="508" r:id="rId10"/>
    <p:sldId id="498" r:id="rId11"/>
    <p:sldId id="509" r:id="rId12"/>
    <p:sldId id="510" r:id="rId13"/>
    <p:sldId id="499" r:id="rId14"/>
    <p:sldId id="511" r:id="rId15"/>
    <p:sldId id="512" r:id="rId16"/>
    <p:sldId id="513" r:id="rId17"/>
    <p:sldId id="514" r:id="rId18"/>
    <p:sldId id="515" r:id="rId19"/>
    <p:sldId id="516" r:id="rId20"/>
    <p:sldId id="500" r:id="rId21"/>
    <p:sldId id="517" r:id="rId22"/>
    <p:sldId id="518" r:id="rId23"/>
    <p:sldId id="501" r:id="rId24"/>
    <p:sldId id="519" r:id="rId25"/>
    <p:sldId id="520" r:id="rId26"/>
    <p:sldId id="521" r:id="rId27"/>
    <p:sldId id="522" r:id="rId28"/>
    <p:sldId id="523" r:id="rId29"/>
    <p:sldId id="525" r:id="rId30"/>
    <p:sldId id="524" r:id="rId31"/>
    <p:sldId id="526" r:id="rId32"/>
    <p:sldId id="527" r:id="rId33"/>
    <p:sldId id="528" r:id="rId34"/>
    <p:sldId id="529" r:id="rId35"/>
    <p:sldId id="530" r:id="rId36"/>
    <p:sldId id="531" r:id="rId37"/>
    <p:sldId id="539" r:id="rId38"/>
    <p:sldId id="540" r:id="rId39"/>
    <p:sldId id="533" r:id="rId40"/>
    <p:sldId id="534" r:id="rId41"/>
    <p:sldId id="535" r:id="rId42"/>
    <p:sldId id="536" r:id="rId43"/>
    <p:sldId id="537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5"/>
            <p14:sldId id="496"/>
            <p14:sldId id="497"/>
            <p14:sldId id="507"/>
            <p14:sldId id="508"/>
            <p14:sldId id="498"/>
            <p14:sldId id="509"/>
            <p14:sldId id="510"/>
            <p14:sldId id="499"/>
            <p14:sldId id="511"/>
            <p14:sldId id="512"/>
            <p14:sldId id="513"/>
            <p14:sldId id="514"/>
            <p14:sldId id="515"/>
            <p14:sldId id="516"/>
            <p14:sldId id="500"/>
            <p14:sldId id="517"/>
            <p14:sldId id="518"/>
            <p14:sldId id="501"/>
            <p14:sldId id="519"/>
            <p14:sldId id="520"/>
            <p14:sldId id="521"/>
            <p14:sldId id="522"/>
            <p14:sldId id="523"/>
            <p14:sldId id="525"/>
            <p14:sldId id="524"/>
            <p14:sldId id="526"/>
            <p14:sldId id="527"/>
            <p14:sldId id="528"/>
            <p14:sldId id="529"/>
            <p14:sldId id="530"/>
            <p14:sldId id="531"/>
            <p14:sldId id="539"/>
            <p14:sldId id="540"/>
            <p14:sldId id="533"/>
            <p14:sldId id="534"/>
            <p14:sldId id="535"/>
            <p14:sldId id="536"/>
            <p14:sldId id="53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png"/><Relationship Id="rId7" Type="http://schemas.openxmlformats.org/officeDocument/2006/relationships/image" Target="../media/image3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1.w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8.png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4.bin"/><Relationship Id="rId9" Type="http://schemas.openxmlformats.org/officeDocument/2006/relationships/image" Target="../media/image34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8.png"/><Relationship Id="rId7" Type="http://schemas.openxmlformats.org/officeDocument/2006/relationships/image" Target="../media/image3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35.wmf"/><Relationship Id="rId4" Type="http://schemas.openxmlformats.org/officeDocument/2006/relationships/oleObject" Target="../embeddings/oleObject7.bin"/><Relationship Id="rId9" Type="http://schemas.openxmlformats.org/officeDocument/2006/relationships/image" Target="../media/image37.w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10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39.wmf"/><Relationship Id="rId4" Type="http://schemas.openxmlformats.org/officeDocument/2006/relationships/oleObject" Target="../embeddings/oleObject11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12.bin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openxmlformats.org/officeDocument/2006/relationships/image" Target="../media/image46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4733" y="2299196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82224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NO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10: Linear algebra and applications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b="1" dirty="0" smtClean="0"/>
              <a:t>Powers:  </a:t>
            </a:r>
            <a:r>
              <a:rPr lang="en-US" dirty="0" smtClean="0"/>
              <a:t>positive whole numbers such as  2⁴ which means</a:t>
            </a:r>
          </a:p>
          <a:p>
            <a:r>
              <a:rPr lang="en-US" dirty="0" smtClean="0"/>
              <a:t> 2 x 2 x 2 x 2= 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Variables and letters:  </a:t>
            </a:r>
            <a:r>
              <a:rPr lang="en-US" dirty="0" smtClean="0"/>
              <a:t>when we don’t know the value of quantity, we give that quantity a symbol, such as x</a:t>
            </a:r>
          </a:p>
          <a:p>
            <a:r>
              <a:rPr lang="en-US" dirty="0" smtClean="0"/>
              <a:t>This statements may be expressed as a mathematical equation: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/>
          <a:srcRect l="5767" t="51671" r="21370" b="14317"/>
          <a:stretch/>
        </p:blipFill>
        <p:spPr>
          <a:xfrm>
            <a:off x="2060029" y="4101360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54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18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Subtracting:  </a:t>
            </a:r>
            <a:r>
              <a:rPr lang="en-US" dirty="0" smtClean="0"/>
              <a:t>When subtract any two numbers or any two similar terms, give the answer with the sign of the largest number or terms.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Adding:  </a:t>
            </a:r>
            <a:r>
              <a:rPr lang="en-US" dirty="0" smtClean="0"/>
              <a:t>If all the signs are the same, simply add all the terms and give the answer with the common overall sign.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26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5598" t="54056" r="21819" b="16081"/>
          <a:stretch/>
        </p:blipFill>
        <p:spPr>
          <a:xfrm>
            <a:off x="1161108" y="1805916"/>
            <a:ext cx="9881072" cy="289026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l="44454" t="30728" r="25273" b="59128"/>
          <a:stretch/>
        </p:blipFill>
        <p:spPr>
          <a:xfrm>
            <a:off x="6579535" y="4066697"/>
            <a:ext cx="4109421" cy="7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41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2501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58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2520" t="27007" r="57598" b="39644"/>
          <a:stretch/>
        </p:blipFill>
        <p:spPr>
          <a:xfrm>
            <a:off x="3725334" y="1973176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17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66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586403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541" t="36579" r="30245" b="20858"/>
          <a:stretch/>
        </p:blipFill>
        <p:spPr>
          <a:xfrm>
            <a:off x="2500132" y="1973176"/>
            <a:ext cx="6162679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1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4101" t="34139" r="14305" b="20746"/>
          <a:stretch/>
        </p:blipFill>
        <p:spPr>
          <a:xfrm>
            <a:off x="1966682" y="1973176"/>
            <a:ext cx="7877229" cy="387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6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027" t="34472" r="19221" b="20593"/>
          <a:stretch/>
        </p:blipFill>
        <p:spPr>
          <a:xfrm>
            <a:off x="2513149" y="1973176"/>
            <a:ext cx="6498106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7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186" t="36990" r="19243" b="28084"/>
          <a:stretch/>
        </p:blipFill>
        <p:spPr>
          <a:xfrm>
            <a:off x="2650380" y="2049393"/>
            <a:ext cx="6846708" cy="295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42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5748" t="34621" r="14360" b="21392"/>
          <a:stretch/>
        </p:blipFill>
        <p:spPr>
          <a:xfrm>
            <a:off x="2142297" y="1727199"/>
            <a:ext cx="7261348" cy="3601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45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8285" t="36189" r="18482" b="26126"/>
          <a:stretch/>
        </p:blipFill>
        <p:spPr>
          <a:xfrm>
            <a:off x="2408028" y="1806223"/>
            <a:ext cx="6745850" cy="33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18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3209" t="32170" r="18864" b="19672"/>
          <a:stretch/>
        </p:blipFill>
        <p:spPr>
          <a:xfrm>
            <a:off x="2437666" y="1973176"/>
            <a:ext cx="6175756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98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578" t="34828" r="15449" b="21540"/>
          <a:stretch/>
        </p:blipFill>
        <p:spPr>
          <a:xfrm>
            <a:off x="1888782" y="1817512"/>
            <a:ext cx="7608306" cy="373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71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941" t="32577" r="13170" b="20635"/>
          <a:stretch/>
        </p:blipFill>
        <p:spPr>
          <a:xfrm>
            <a:off x="1828703" y="1973176"/>
            <a:ext cx="7633108" cy="36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82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extLst>
      <p:ext uri="{BB962C8B-B14F-4D97-AF65-F5344CB8AC3E}">
        <p14:creationId xmlns:p14="http://schemas.microsoft.com/office/powerpoint/2010/main" val="88686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&lt; 5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57901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</a:t>
            </a:r>
            <a:r>
              <a:rPr lang="en-US" altLang="en-US" sz="3600" b="1" dirty="0"/>
              <a:t>≥</a:t>
            </a:r>
            <a:r>
              <a:rPr lang="en-US" altLang="en-US" sz="3600" b="1" dirty="0" smtClean="0"/>
              <a:t> -2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</a:t>
            </a:r>
            <a:r>
              <a:rPr lang="en-US" altLang="en-US" sz="2400" dirty="0" smtClean="0"/>
              <a:t>greater </a:t>
            </a:r>
            <a:r>
              <a:rPr lang="en-US" altLang="en-US" sz="2400" dirty="0"/>
              <a:t>than </a:t>
            </a:r>
            <a:r>
              <a:rPr lang="en-US" altLang="en-US" sz="2400" u="sng" dirty="0" smtClean="0"/>
              <a:t>or</a:t>
            </a:r>
            <a:r>
              <a:rPr lang="en-US" altLang="en-US" sz="2400" dirty="0" smtClean="0"/>
              <a:t> equal to -2.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08992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6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38866507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877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9" name="Rectangle 8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10" name="Rectangle 9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</p:spTree>
    <p:extLst>
      <p:ext uri="{BB962C8B-B14F-4D97-AF65-F5344CB8AC3E}">
        <p14:creationId xmlns:p14="http://schemas.microsoft.com/office/powerpoint/2010/main" val="219209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6" name="Rectangle 5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≤</a:t>
            </a:r>
            <a:r>
              <a:rPr lang="en-US" altLang="en-US" sz="2800" dirty="0" smtClean="0"/>
              <a:t> -8</a:t>
            </a:r>
            <a:endParaRPr lang="en-US" altLang="en-US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0" name="Rectangle 9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≥ </a:t>
            </a:r>
            <a:r>
              <a:rPr lang="en-US" altLang="en-US" sz="2800" dirty="0" smtClean="0"/>
              <a:t>4</a:t>
            </a:r>
            <a:endParaRPr lang="en-US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9094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0788" y="103035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838835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Equation" r:id="rId4" imgW="507780" imgH="177723" progId="Equation.3">
                  <p:embed/>
                </p:oleObj>
              </mc:Choice>
              <mc:Fallback>
                <p:oleObj name="Equation" r:id="rId4" imgW="507780" imgH="177723" progId="Equation.3">
                  <p:embed/>
                  <p:pic>
                    <p:nvPicPr>
                      <p:cNvPr id="2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4970970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" name="Equation" r:id="rId6" imgW="558558" imgH="393529" progId="Equation.3">
                  <p:embed/>
                </p:oleObj>
              </mc:Choice>
              <mc:Fallback>
                <p:oleObj name="Equation" r:id="rId6" imgW="558558" imgH="393529" progId="Equation.3">
                  <p:embed/>
                  <p:pic>
                    <p:nvPicPr>
                      <p:cNvPr id="24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4960843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8" imgW="355138" imgH="177569" progId="Equation.3">
                  <p:embed/>
                </p:oleObj>
              </mc:Choice>
              <mc:Fallback>
                <p:oleObj name="Equation" r:id="rId8" imgW="355138" imgH="177569" progId="Equation.3">
                  <p:embed/>
                  <p:pic>
                    <p:nvPicPr>
                      <p:cNvPr id="25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extLst>
      <p:ext uri="{BB962C8B-B14F-4D97-AF65-F5344CB8AC3E}">
        <p14:creationId xmlns:p14="http://schemas.microsoft.com/office/powerpoint/2010/main" val="57772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one-step 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14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6930118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Equation" r:id="rId4" imgW="444307" imgH="393529" progId="Equation.3">
                  <p:embed/>
                </p:oleObj>
              </mc:Choice>
              <mc:Fallback>
                <p:oleObj name="Equation" r:id="rId4" imgW="444307" imgH="393529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9699839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6" name="Equation" r:id="rId6" imgW="812447" imgH="393529" progId="Equation.3">
                  <p:embed/>
                </p:oleObj>
              </mc:Choice>
              <mc:Fallback>
                <p:oleObj name="Equation" r:id="rId6" imgW="812447" imgH="393529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2403362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7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" name="Text Box 16"/>
          <p:cNvSpPr txBox="1">
            <a:spLocks noChangeArrowheads="1"/>
          </p:cNvSpPr>
          <p:nvPr/>
        </p:nvSpPr>
        <p:spPr bwMode="auto">
          <a:xfrm>
            <a:off x="1447800" y="30353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extLst>
      <p:ext uri="{BB962C8B-B14F-4D97-AF65-F5344CB8AC3E}">
        <p14:creationId xmlns:p14="http://schemas.microsoft.com/office/powerpoint/2010/main" val="126518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 autoUpdateAnimBg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400882" y="1527175"/>
            <a:ext cx="8504238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the same 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 smtClean="0"/>
              <a:t>2</a:t>
            </a:r>
            <a:r>
              <a:rPr lang="en-US" altLang="en-US" dirty="0"/>
              <a:t>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			</a:t>
            </a:r>
          </a:p>
        </p:txBody>
      </p:sp>
      <p:sp>
        <p:nvSpPr>
          <p:cNvPr id="7" name="Oval 6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val 11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3" name="Straight Arrow Connector 12"/>
          <p:cNvCxnSpPr>
            <a:stCxn id="12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676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685924" y="1558221"/>
            <a:ext cx="9972675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 smtClean="0"/>
              <a:t>Switching </a:t>
            </a:r>
            <a:r>
              <a:rPr lang="en-US" altLang="en-US" sz="2400" b="1" dirty="0"/>
              <a:t>the signs:</a:t>
            </a:r>
          </a:p>
          <a:p>
            <a:pPr lvl="1"/>
            <a:r>
              <a:rPr lang="en-US" altLang="en-US" dirty="0"/>
              <a:t>Less than becomes Greater </a:t>
            </a:r>
            <a:r>
              <a:rPr lang="en-US" altLang="en-US" dirty="0" smtClean="0"/>
              <a:t>than</a:t>
            </a:r>
            <a:r>
              <a:rPr lang="en-US" altLang="en-US" dirty="0"/>
              <a:t>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 smtClean="0"/>
              <a:t>&gt;    </a:t>
            </a:r>
            <a:r>
              <a:rPr lang="en-US" altLang="en-US" b="1" dirty="0"/>
              <a:t>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347649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9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1909301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Equation" r:id="rId4" imgW="609336" imgH="177723" progId="Equation.3">
                  <p:embed/>
                </p:oleObj>
              </mc:Choice>
              <mc:Fallback>
                <p:oleObj name="Equation" r:id="rId4" imgW="609336" imgH="177723" progId="Equation.3">
                  <p:embed/>
                  <p:pic>
                    <p:nvPicPr>
                      <p:cNvPr id="25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58434453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Equation" r:id="rId6" imgW="685800" imgH="393700" progId="Equation.DSMT4">
                  <p:embed/>
                </p:oleObj>
              </mc:Choice>
              <mc:Fallback>
                <p:oleObj name="Equation" r:id="rId6" imgW="685800" imgH="393700" progId="Equation.DSMT4">
                  <p:embed/>
                  <p:pic>
                    <p:nvPicPr>
                      <p:cNvPr id="26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4860319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Equation" r:id="rId8" imgW="431425" imgH="177646" progId="Equation.3">
                  <p:embed/>
                </p:oleObj>
              </mc:Choice>
              <mc:Fallback>
                <p:oleObj name="Equation" r:id="rId8" imgW="431425" imgH="177646" progId="Equation.3">
                  <p:embed/>
                  <p:pic>
                    <p:nvPicPr>
                      <p:cNvPr id="27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13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4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15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extLst>
      <p:ext uri="{BB962C8B-B14F-4D97-AF65-F5344CB8AC3E}">
        <p14:creationId xmlns:p14="http://schemas.microsoft.com/office/powerpoint/2010/main" val="175943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  <p:bldP spid="15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6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7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9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2510014" y="2387603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Text Box 18"/>
          <p:cNvSpPr txBox="1">
            <a:spLocks noChangeArrowheads="1"/>
          </p:cNvSpPr>
          <p:nvPr/>
        </p:nvSpPr>
        <p:spPr bwMode="auto">
          <a:xfrm>
            <a:off x="2052814" y="3378203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3476802" y="4965703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3" name="Line 21"/>
          <p:cNvSpPr>
            <a:spLocks noChangeShapeType="1"/>
          </p:cNvSpPr>
          <p:nvPr/>
        </p:nvSpPr>
        <p:spPr bwMode="auto">
          <a:xfrm>
            <a:off x="3104654" y="4343460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Line 22"/>
          <p:cNvSpPr>
            <a:spLocks noChangeShapeType="1"/>
          </p:cNvSpPr>
          <p:nvPr/>
        </p:nvSpPr>
        <p:spPr bwMode="auto">
          <a:xfrm>
            <a:off x="6056846" y="5381201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736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 autoUpdateAnimBg="0"/>
      <p:bldP spid="10" grpId="0" animBg="1" autoUpdateAnimBg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975582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/>
          <p:cNvSpPr/>
          <p:nvPr/>
        </p:nvSpPr>
        <p:spPr>
          <a:xfrm>
            <a:off x="7175500" y="4889503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3365500" y="5032028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921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5963884"/>
              </p:ext>
            </p:extLst>
          </p:nvPr>
        </p:nvGraphicFramePr>
        <p:xfrm>
          <a:off x="4541704" y="2128949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2128949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4350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331104"/>
              </p:ext>
            </p:extLst>
          </p:nvPr>
        </p:nvGraphicFramePr>
        <p:xfrm>
          <a:off x="4506892" y="212772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12772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25255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54495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0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16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136" t="34267" r="30423" b="39127"/>
          <a:stretch/>
        </p:blipFill>
        <p:spPr>
          <a:xfrm>
            <a:off x="2858946" y="2404064"/>
            <a:ext cx="6612433" cy="25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76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073" t="33634" r="35557" b="43738"/>
          <a:stretch/>
        </p:blipFill>
        <p:spPr>
          <a:xfrm>
            <a:off x="2720761" y="2528710"/>
            <a:ext cx="5971683" cy="23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4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747" t="34800" r="36109" b="44306"/>
          <a:stretch/>
        </p:blipFill>
        <p:spPr>
          <a:xfrm>
            <a:off x="2713957" y="2404064"/>
            <a:ext cx="5913144" cy="21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13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805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21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</TotalTime>
  <Words>698</Words>
  <Application>Microsoft Office PowerPoint</Application>
  <PresentationFormat>Widescreen</PresentationFormat>
  <Paragraphs>204</Paragraphs>
  <Slides>44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4" baseType="lpstr">
      <vt:lpstr>Arial</vt:lpstr>
      <vt:lpstr>Calibri</vt:lpstr>
      <vt:lpstr>Calibri Light</vt:lpstr>
      <vt:lpstr>Lucida Calligraphy</vt:lpstr>
      <vt:lpstr>Stone Sans OS ITC TT-Semi</vt:lpstr>
      <vt:lpstr>Times New Roman</vt:lpstr>
      <vt:lpstr>Wingdings</vt:lpstr>
      <vt:lpstr>Wingdings 2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33</cp:revision>
  <dcterms:created xsi:type="dcterms:W3CDTF">2023-04-29T09:08:23Z</dcterms:created>
  <dcterms:modified xsi:type="dcterms:W3CDTF">2023-09-19T13:07:16Z</dcterms:modified>
</cp:coreProperties>
</file>