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501" r:id="rId4"/>
    <p:sldId id="482" r:id="rId5"/>
    <p:sldId id="553" r:id="rId6"/>
    <p:sldId id="483" r:id="rId7"/>
    <p:sldId id="484" r:id="rId8"/>
    <p:sldId id="485" r:id="rId9"/>
    <p:sldId id="528" r:id="rId10"/>
    <p:sldId id="529" r:id="rId11"/>
    <p:sldId id="554" r:id="rId12"/>
    <p:sldId id="555" r:id="rId13"/>
    <p:sldId id="556" r:id="rId14"/>
    <p:sldId id="557" r:id="rId15"/>
    <p:sldId id="488" r:id="rId16"/>
    <p:sldId id="489" r:id="rId17"/>
    <p:sldId id="558" r:id="rId18"/>
    <p:sldId id="559" r:id="rId19"/>
    <p:sldId id="490" r:id="rId20"/>
    <p:sldId id="486" r:id="rId21"/>
    <p:sldId id="560" r:id="rId22"/>
    <p:sldId id="530" r:id="rId23"/>
    <p:sldId id="492" r:id="rId24"/>
    <p:sldId id="532" r:id="rId25"/>
    <p:sldId id="533" r:id="rId26"/>
    <p:sldId id="561" r:id="rId27"/>
    <p:sldId id="499" r:id="rId28"/>
    <p:sldId id="534" r:id="rId29"/>
    <p:sldId id="535" r:id="rId30"/>
    <p:sldId id="562" r:id="rId31"/>
    <p:sldId id="563" r:id="rId32"/>
    <p:sldId id="567" r:id="rId33"/>
    <p:sldId id="564" r:id="rId34"/>
    <p:sldId id="536" r:id="rId35"/>
    <p:sldId id="537" r:id="rId36"/>
    <p:sldId id="538" r:id="rId37"/>
    <p:sldId id="565" r:id="rId38"/>
    <p:sldId id="566" r:id="rId39"/>
    <p:sldId id="256"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1"/>
            <p14:sldId id="482"/>
            <p14:sldId id="553"/>
            <p14:sldId id="483"/>
            <p14:sldId id="484"/>
            <p14:sldId id="485"/>
            <p14:sldId id="528"/>
            <p14:sldId id="529"/>
            <p14:sldId id="554"/>
            <p14:sldId id="555"/>
            <p14:sldId id="556"/>
            <p14:sldId id="557"/>
            <p14:sldId id="488"/>
            <p14:sldId id="489"/>
            <p14:sldId id="558"/>
            <p14:sldId id="559"/>
            <p14:sldId id="490"/>
            <p14:sldId id="486"/>
            <p14:sldId id="560"/>
            <p14:sldId id="530"/>
            <p14:sldId id="492"/>
            <p14:sldId id="532"/>
            <p14:sldId id="533"/>
            <p14:sldId id="561"/>
            <p14:sldId id="499"/>
            <p14:sldId id="534"/>
            <p14:sldId id="535"/>
            <p14:sldId id="562"/>
            <p14:sldId id="563"/>
            <p14:sldId id="567"/>
            <p14:sldId id="564"/>
            <p14:sldId id="536"/>
            <p14:sldId id="537"/>
            <p14:sldId id="538"/>
            <p14:sldId id="565"/>
            <p14:sldId id="566"/>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860"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BC8E59-5272-4399-8876-78C8EAB03478}"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zh-CN" altLang="en-US"/>
        </a:p>
      </dgm:t>
    </dgm:pt>
    <dgm:pt modelId="{2F9068F0-38F3-4FA1-93A8-DCBC2932CF89}">
      <dgm:prSet custT="1"/>
      <dgm:spPr>
        <a:solidFill>
          <a:srgbClr val="30B5C5"/>
        </a:solidFill>
      </dgm:spPr>
      <dgm:t>
        <a:bodyPr/>
        <a:lstStyle/>
        <a:p>
          <a:pPr rtl="0"/>
          <a:r>
            <a:rPr sz="2400" b="0" u="none" dirty="0">
              <a:latin typeface="Huawei Sans" panose="020C0503030203020204" pitchFamily="34" charset="0"/>
              <a:ea typeface="+mn-ea"/>
              <a:cs typeface="+mn-ea"/>
              <a:sym typeface="+mn-lt"/>
            </a:rPr>
            <a:t>Relational model and SQL query</a:t>
          </a:r>
          <a:endParaRPr lang="zh-CN" sz="2400" dirty="0">
            <a:latin typeface="Huawei Sans" panose="020C0503030203020204" pitchFamily="34" charset="0"/>
            <a:ea typeface="+mn-ea"/>
            <a:cs typeface="+mn-ea"/>
            <a:sym typeface="+mn-lt"/>
          </a:endParaRPr>
        </a:p>
      </dgm:t>
    </dgm:pt>
    <dgm:pt modelId="{F58D53CA-8A01-4073-AE29-040CB1866134}" type="parTrans" cxnId="{7D2A327E-0FDF-4249-AA90-27B2F0BDB3A5}">
      <dgm:prSet/>
      <dgm:spPr/>
      <dgm:t>
        <a:bodyPr/>
        <a:lstStyle/>
        <a:p>
          <a:endParaRPr lang="zh-CN" altLang="en-US"/>
        </a:p>
      </dgm:t>
    </dgm:pt>
    <dgm:pt modelId="{5A16FBFB-DEB9-49BC-A684-7858DE6D77E8}" type="sibTrans" cxnId="{7D2A327E-0FDF-4249-AA90-27B2F0BDB3A5}">
      <dgm:prSet/>
      <dgm:spPr/>
      <dgm:t>
        <a:bodyPr/>
        <a:lstStyle/>
        <a:p>
          <a:endParaRPr lang="zh-CN" altLang="en-US"/>
        </a:p>
      </dgm:t>
    </dgm:pt>
    <dgm:pt modelId="{CFA259D6-F819-49A2-9D0A-AA850C2A9F62}">
      <dgm:prSet custT="1"/>
      <dgm:spPr>
        <a:solidFill>
          <a:srgbClr val="30B5C5"/>
        </a:solidFill>
      </dgm:spPr>
      <dgm:t>
        <a:bodyPr/>
        <a:lstStyle/>
        <a:p>
          <a:pPr rtl="0"/>
          <a:r>
            <a:rPr sz="2400" b="0" u="none" dirty="0">
              <a:latin typeface="Huawei Sans" panose="020C0503030203020204" pitchFamily="34" charset="0"/>
              <a:ea typeface="+mn-ea"/>
              <a:cs typeface="+mn-ea"/>
              <a:sym typeface="+mn-lt"/>
            </a:rPr>
            <a:t>Data sharding and distributed query</a:t>
          </a:r>
          <a:endParaRPr lang="zh-CN" altLang="en-US" sz="2400" dirty="0">
            <a:latin typeface="Huawei Sans" panose="020C0503030203020204" pitchFamily="34" charset="0"/>
            <a:ea typeface="+mn-ea"/>
            <a:cs typeface="+mn-ea"/>
            <a:sym typeface="+mn-lt"/>
          </a:endParaRPr>
        </a:p>
      </dgm:t>
    </dgm:pt>
    <dgm:pt modelId="{C90AC019-9EE8-46D9-9B34-8FC19D5D4A63}" type="parTrans" cxnId="{E2AD808C-B52B-4AE9-9D2A-32A4C2B47BF3}">
      <dgm:prSet/>
      <dgm:spPr/>
      <dgm:t>
        <a:bodyPr/>
        <a:lstStyle/>
        <a:p>
          <a:endParaRPr lang="zh-CN" altLang="en-US"/>
        </a:p>
      </dgm:t>
    </dgm:pt>
    <dgm:pt modelId="{E27994FF-AC3A-4255-A0BA-C37FAA8AB0A8}" type="sibTrans" cxnId="{E2AD808C-B52B-4AE9-9D2A-32A4C2B47BF3}">
      <dgm:prSet/>
      <dgm:spPr/>
      <dgm:t>
        <a:bodyPr/>
        <a:lstStyle/>
        <a:p>
          <a:endParaRPr lang="zh-CN" altLang="en-US"/>
        </a:p>
      </dgm:t>
    </dgm:pt>
    <dgm:pt modelId="{8C985553-27E8-4682-875F-2BED60EC09BB}">
      <dgm:prSet custT="1"/>
      <dgm:spPr>
        <a:solidFill>
          <a:srgbClr val="30B5C5"/>
        </a:solidFill>
      </dgm:spPr>
      <dgm:t>
        <a:bodyPr/>
        <a:lstStyle/>
        <a:p>
          <a:pPr rtl="0"/>
          <a:r>
            <a:rPr sz="2400" b="0" u="none" dirty="0">
              <a:latin typeface="Huawei Sans" panose="020C0503030203020204" pitchFamily="34" charset="0"/>
              <a:ea typeface="+mn-ea"/>
              <a:cs typeface="+mn-ea"/>
              <a:sym typeface="+mn-lt"/>
            </a:rPr>
            <a:t>Excellent performance</a:t>
          </a:r>
          <a:endParaRPr lang="zh-CN" altLang="en-US" sz="2400" dirty="0">
            <a:latin typeface="Huawei Sans" panose="020C0503030203020204" pitchFamily="34" charset="0"/>
            <a:ea typeface="+mn-ea"/>
            <a:cs typeface="+mn-ea"/>
            <a:sym typeface="+mn-lt"/>
          </a:endParaRPr>
        </a:p>
      </dgm:t>
    </dgm:pt>
    <dgm:pt modelId="{9A059D6C-F09B-4E59-9C5A-8374ABB6FBCA}" type="parTrans" cxnId="{4933548F-536C-4C78-9197-BB183BFC29BA}">
      <dgm:prSet/>
      <dgm:spPr/>
      <dgm:t>
        <a:bodyPr/>
        <a:lstStyle/>
        <a:p>
          <a:endParaRPr lang="zh-CN" altLang="en-US"/>
        </a:p>
      </dgm:t>
    </dgm:pt>
    <dgm:pt modelId="{1A72662E-DDC5-475F-80C9-9455532C7E5D}" type="sibTrans" cxnId="{4933548F-536C-4C78-9197-BB183BFC29BA}">
      <dgm:prSet/>
      <dgm:spPr/>
      <dgm:t>
        <a:bodyPr/>
        <a:lstStyle/>
        <a:p>
          <a:endParaRPr lang="zh-CN" altLang="en-US"/>
        </a:p>
      </dgm:t>
    </dgm:pt>
    <dgm:pt modelId="{2B8D44F1-681B-4A49-9FBC-A92EE963274E}" type="pres">
      <dgm:prSet presAssocID="{72BC8E59-5272-4399-8876-78C8EAB03478}" presName="Name0" presStyleCnt="0">
        <dgm:presLayoutVars>
          <dgm:chPref val="1"/>
          <dgm:dir/>
          <dgm:animOne val="branch"/>
          <dgm:animLvl val="lvl"/>
          <dgm:resizeHandles/>
        </dgm:presLayoutVars>
      </dgm:prSet>
      <dgm:spPr/>
    </dgm:pt>
    <dgm:pt modelId="{CED6C789-E2B3-4649-8DC8-988BC2F416B7}" type="pres">
      <dgm:prSet presAssocID="{2F9068F0-38F3-4FA1-93A8-DCBC2932CF89}" presName="vertOne" presStyleCnt="0"/>
      <dgm:spPr/>
    </dgm:pt>
    <dgm:pt modelId="{7E4A34E0-DCFA-42FF-962C-ABE06FFF9D4A}" type="pres">
      <dgm:prSet presAssocID="{2F9068F0-38F3-4FA1-93A8-DCBC2932CF89}" presName="txOne" presStyleLbl="node0" presStyleIdx="0" presStyleCnt="3">
        <dgm:presLayoutVars>
          <dgm:chPref val="3"/>
        </dgm:presLayoutVars>
      </dgm:prSet>
      <dgm:spPr/>
    </dgm:pt>
    <dgm:pt modelId="{06AF113A-DA34-450F-819D-769D3AF48BAB}" type="pres">
      <dgm:prSet presAssocID="{2F9068F0-38F3-4FA1-93A8-DCBC2932CF89}" presName="horzOne" presStyleCnt="0"/>
      <dgm:spPr/>
    </dgm:pt>
    <dgm:pt modelId="{6ED64CAE-94E6-47CC-990A-7EBFA91D72EA}" type="pres">
      <dgm:prSet presAssocID="{5A16FBFB-DEB9-49BC-A684-7858DE6D77E8}" presName="sibSpaceOne" presStyleCnt="0"/>
      <dgm:spPr/>
    </dgm:pt>
    <dgm:pt modelId="{2396EBA6-1F56-4B22-945C-2CAD24A247C9}" type="pres">
      <dgm:prSet presAssocID="{CFA259D6-F819-49A2-9D0A-AA850C2A9F62}" presName="vertOne" presStyleCnt="0"/>
      <dgm:spPr/>
    </dgm:pt>
    <dgm:pt modelId="{39ABE0DB-BD58-4F9F-AC7F-B6A3BEBD12EF}" type="pres">
      <dgm:prSet presAssocID="{CFA259D6-F819-49A2-9D0A-AA850C2A9F62}" presName="txOne" presStyleLbl="node0" presStyleIdx="1" presStyleCnt="3">
        <dgm:presLayoutVars>
          <dgm:chPref val="3"/>
        </dgm:presLayoutVars>
      </dgm:prSet>
      <dgm:spPr/>
    </dgm:pt>
    <dgm:pt modelId="{25DAB853-8058-49DC-B703-A6E3F18612C0}" type="pres">
      <dgm:prSet presAssocID="{CFA259D6-F819-49A2-9D0A-AA850C2A9F62}" presName="horzOne" presStyleCnt="0"/>
      <dgm:spPr/>
    </dgm:pt>
    <dgm:pt modelId="{4938DCB3-BCAD-42B3-A7F3-976E53E1BC5B}" type="pres">
      <dgm:prSet presAssocID="{E27994FF-AC3A-4255-A0BA-C37FAA8AB0A8}" presName="sibSpaceOne" presStyleCnt="0"/>
      <dgm:spPr/>
    </dgm:pt>
    <dgm:pt modelId="{5522CE40-06BD-4A10-9AB5-0BCA2030C353}" type="pres">
      <dgm:prSet presAssocID="{8C985553-27E8-4682-875F-2BED60EC09BB}" presName="vertOne" presStyleCnt="0"/>
      <dgm:spPr/>
    </dgm:pt>
    <dgm:pt modelId="{479C8820-006F-4A26-8083-03FFE3A9895E}" type="pres">
      <dgm:prSet presAssocID="{8C985553-27E8-4682-875F-2BED60EC09BB}" presName="txOne" presStyleLbl="node0" presStyleIdx="2" presStyleCnt="3" custLinFactNeighborX="247">
        <dgm:presLayoutVars>
          <dgm:chPref val="3"/>
        </dgm:presLayoutVars>
      </dgm:prSet>
      <dgm:spPr/>
    </dgm:pt>
    <dgm:pt modelId="{5C52BDF9-4D59-4F62-B3C4-518CC2178549}" type="pres">
      <dgm:prSet presAssocID="{8C985553-27E8-4682-875F-2BED60EC09BB}" presName="horzOne" presStyleCnt="0"/>
      <dgm:spPr/>
    </dgm:pt>
  </dgm:ptLst>
  <dgm:cxnLst>
    <dgm:cxn modelId="{498ED900-DCAC-417D-AF01-B9FE4CBC48BA}" type="presOf" srcId="{8C985553-27E8-4682-875F-2BED60EC09BB}" destId="{479C8820-006F-4A26-8083-03FFE3A9895E}" srcOrd="0" destOrd="0" presId="urn:microsoft.com/office/officeart/2005/8/layout/hierarchy4"/>
    <dgm:cxn modelId="{D81A970F-0DA7-423C-A1A9-C3FA191FF0EA}" type="presOf" srcId="{2F9068F0-38F3-4FA1-93A8-DCBC2932CF89}" destId="{7E4A34E0-DCFA-42FF-962C-ABE06FFF9D4A}" srcOrd="0" destOrd="0" presId="urn:microsoft.com/office/officeart/2005/8/layout/hierarchy4"/>
    <dgm:cxn modelId="{5BEE8B25-30F6-4446-B173-578D9E9F382B}" type="presOf" srcId="{CFA259D6-F819-49A2-9D0A-AA850C2A9F62}" destId="{39ABE0DB-BD58-4F9F-AC7F-B6A3BEBD12EF}" srcOrd="0" destOrd="0" presId="urn:microsoft.com/office/officeart/2005/8/layout/hierarchy4"/>
    <dgm:cxn modelId="{7D2A327E-0FDF-4249-AA90-27B2F0BDB3A5}" srcId="{72BC8E59-5272-4399-8876-78C8EAB03478}" destId="{2F9068F0-38F3-4FA1-93A8-DCBC2932CF89}" srcOrd="0" destOrd="0" parTransId="{F58D53CA-8A01-4073-AE29-040CB1866134}" sibTransId="{5A16FBFB-DEB9-49BC-A684-7858DE6D77E8}"/>
    <dgm:cxn modelId="{E2AD808C-B52B-4AE9-9D2A-32A4C2B47BF3}" srcId="{72BC8E59-5272-4399-8876-78C8EAB03478}" destId="{CFA259D6-F819-49A2-9D0A-AA850C2A9F62}" srcOrd="1" destOrd="0" parTransId="{C90AC019-9EE8-46D9-9B34-8FC19D5D4A63}" sibTransId="{E27994FF-AC3A-4255-A0BA-C37FAA8AB0A8}"/>
    <dgm:cxn modelId="{4933548F-536C-4C78-9197-BB183BFC29BA}" srcId="{72BC8E59-5272-4399-8876-78C8EAB03478}" destId="{8C985553-27E8-4682-875F-2BED60EC09BB}" srcOrd="2" destOrd="0" parTransId="{9A059D6C-F09B-4E59-9C5A-8374ABB6FBCA}" sibTransId="{1A72662E-DDC5-475F-80C9-9455532C7E5D}"/>
    <dgm:cxn modelId="{B3FDFFF2-72E0-4CFC-9455-BBD839FB549E}" type="presOf" srcId="{72BC8E59-5272-4399-8876-78C8EAB03478}" destId="{2B8D44F1-681B-4A49-9FBC-A92EE963274E}" srcOrd="0" destOrd="0" presId="urn:microsoft.com/office/officeart/2005/8/layout/hierarchy4"/>
    <dgm:cxn modelId="{879A4BB6-9D76-4FA2-B871-309C2BCDDF03}" type="presParOf" srcId="{2B8D44F1-681B-4A49-9FBC-A92EE963274E}" destId="{CED6C789-E2B3-4649-8DC8-988BC2F416B7}" srcOrd="0" destOrd="0" presId="urn:microsoft.com/office/officeart/2005/8/layout/hierarchy4"/>
    <dgm:cxn modelId="{E864D10A-D35F-43F3-AE13-5C3938A60CA5}" type="presParOf" srcId="{CED6C789-E2B3-4649-8DC8-988BC2F416B7}" destId="{7E4A34E0-DCFA-42FF-962C-ABE06FFF9D4A}" srcOrd="0" destOrd="0" presId="urn:microsoft.com/office/officeart/2005/8/layout/hierarchy4"/>
    <dgm:cxn modelId="{7CD980A1-AFEE-4295-BD9A-11D6AE87A39D}" type="presParOf" srcId="{CED6C789-E2B3-4649-8DC8-988BC2F416B7}" destId="{06AF113A-DA34-450F-819D-769D3AF48BAB}" srcOrd="1" destOrd="0" presId="urn:microsoft.com/office/officeart/2005/8/layout/hierarchy4"/>
    <dgm:cxn modelId="{D6C4A384-33DF-438A-8C20-133AE702D246}" type="presParOf" srcId="{2B8D44F1-681B-4A49-9FBC-A92EE963274E}" destId="{6ED64CAE-94E6-47CC-990A-7EBFA91D72EA}" srcOrd="1" destOrd="0" presId="urn:microsoft.com/office/officeart/2005/8/layout/hierarchy4"/>
    <dgm:cxn modelId="{7E100190-D264-4207-9517-D053A3E28DEF}" type="presParOf" srcId="{2B8D44F1-681B-4A49-9FBC-A92EE963274E}" destId="{2396EBA6-1F56-4B22-945C-2CAD24A247C9}" srcOrd="2" destOrd="0" presId="urn:microsoft.com/office/officeart/2005/8/layout/hierarchy4"/>
    <dgm:cxn modelId="{514CC9B4-F4D0-43CA-905F-819600BF28B7}" type="presParOf" srcId="{2396EBA6-1F56-4B22-945C-2CAD24A247C9}" destId="{39ABE0DB-BD58-4F9F-AC7F-B6A3BEBD12EF}" srcOrd="0" destOrd="0" presId="urn:microsoft.com/office/officeart/2005/8/layout/hierarchy4"/>
    <dgm:cxn modelId="{E10D2054-87AA-4550-B8B7-AD7B2AF741D8}" type="presParOf" srcId="{2396EBA6-1F56-4B22-945C-2CAD24A247C9}" destId="{25DAB853-8058-49DC-B703-A6E3F18612C0}" srcOrd="1" destOrd="0" presId="urn:microsoft.com/office/officeart/2005/8/layout/hierarchy4"/>
    <dgm:cxn modelId="{FB535843-CD4E-44E5-8CAC-7409F980A5AC}" type="presParOf" srcId="{2B8D44F1-681B-4A49-9FBC-A92EE963274E}" destId="{4938DCB3-BCAD-42B3-A7F3-976E53E1BC5B}" srcOrd="3" destOrd="0" presId="urn:microsoft.com/office/officeart/2005/8/layout/hierarchy4"/>
    <dgm:cxn modelId="{52C89709-0381-405F-958B-9DC6FB5DD315}" type="presParOf" srcId="{2B8D44F1-681B-4A49-9FBC-A92EE963274E}" destId="{5522CE40-06BD-4A10-9AB5-0BCA2030C353}" srcOrd="4" destOrd="0" presId="urn:microsoft.com/office/officeart/2005/8/layout/hierarchy4"/>
    <dgm:cxn modelId="{2557A0F5-2DBB-44D9-9EB0-0B6EA9D25A88}" type="presParOf" srcId="{5522CE40-06BD-4A10-9AB5-0BCA2030C353}" destId="{479C8820-006F-4A26-8083-03FFE3A9895E}" srcOrd="0" destOrd="0" presId="urn:microsoft.com/office/officeart/2005/8/layout/hierarchy4"/>
    <dgm:cxn modelId="{DEAA5745-7E87-4664-8814-E945B12D9356}" type="presParOf" srcId="{5522CE40-06BD-4A10-9AB5-0BCA2030C353}" destId="{5C52BDF9-4D59-4F62-B3C4-518CC2178549}"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DECDE2-80B8-4C8C-A1A9-6B03E8A914BE}"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zh-CN" altLang="en-US"/>
        </a:p>
      </dgm:t>
    </dgm:pt>
    <dgm:pt modelId="{6946FB2D-1A52-4EE3-827D-49283A05324E}">
      <dgm:prSet custT="1"/>
      <dgm:spPr>
        <a:solidFill>
          <a:srgbClr val="30B5C5"/>
        </a:solidFill>
      </dgm:spPr>
      <dgm:t>
        <a:bodyPr/>
        <a:lstStyle/>
        <a:p>
          <a:pPr rtl="0"/>
          <a:r>
            <a:rPr sz="2400" b="0" u="none" dirty="0">
              <a:latin typeface="Huawei Sans" panose="020C0503030203020204" pitchFamily="34" charset="0"/>
              <a:ea typeface="+mn-ea"/>
              <a:cs typeface="+mn-ea"/>
              <a:sym typeface="+mn-lt"/>
            </a:rPr>
            <a:t>Comprehensive DBMS functions</a:t>
          </a:r>
          <a:endParaRPr lang="zh-CN" sz="2400" dirty="0">
            <a:latin typeface="Huawei Sans" panose="020C0503030203020204" pitchFamily="34" charset="0"/>
            <a:ea typeface="+mn-ea"/>
            <a:cs typeface="+mn-ea"/>
            <a:sym typeface="+mn-lt"/>
          </a:endParaRPr>
        </a:p>
      </dgm:t>
    </dgm:pt>
    <dgm:pt modelId="{BA08BA21-9616-4206-89F0-075A00870AA2}" type="parTrans" cxnId="{B5059670-580D-4CA2-A9A2-D7D7BB532FD3}">
      <dgm:prSet/>
      <dgm:spPr/>
      <dgm:t>
        <a:bodyPr/>
        <a:lstStyle/>
        <a:p>
          <a:endParaRPr lang="zh-CN" altLang="en-US"/>
        </a:p>
      </dgm:t>
    </dgm:pt>
    <dgm:pt modelId="{05A5A23F-2DA9-44C4-94EE-C8D324364235}" type="sibTrans" cxnId="{B5059670-580D-4CA2-A9A2-D7D7BB532FD3}">
      <dgm:prSet/>
      <dgm:spPr/>
      <dgm:t>
        <a:bodyPr/>
        <a:lstStyle/>
        <a:p>
          <a:endParaRPr lang="zh-CN" altLang="en-US"/>
        </a:p>
      </dgm:t>
    </dgm:pt>
    <dgm:pt modelId="{C80D14AB-3A6F-4C08-A7F3-F4B6A67D5D00}">
      <dgm:prSet custT="1"/>
      <dgm:spPr>
        <a:solidFill>
          <a:srgbClr val="30B5C5"/>
        </a:solidFill>
      </dgm:spPr>
      <dgm:t>
        <a:bodyPr/>
        <a:lstStyle/>
        <a:p>
          <a:pPr rtl="0"/>
          <a:r>
            <a:rPr sz="2400" b="0" u="none" dirty="0">
              <a:latin typeface="Huawei Sans" panose="020C0503030203020204" pitchFamily="34" charset="0"/>
              <a:ea typeface="+mn-ea"/>
              <a:cs typeface="+mn-ea"/>
              <a:sym typeface="+mn-lt"/>
            </a:rPr>
            <a:t>Column-oriented storage and data compression</a:t>
          </a:r>
          <a:endParaRPr lang="zh-CN" altLang="en-US" sz="2400" dirty="0">
            <a:latin typeface="Huawei Sans" panose="020C0503030203020204" pitchFamily="34" charset="0"/>
            <a:ea typeface="+mn-ea"/>
            <a:cs typeface="+mn-ea"/>
            <a:sym typeface="+mn-lt"/>
          </a:endParaRPr>
        </a:p>
      </dgm:t>
    </dgm:pt>
    <dgm:pt modelId="{37D5F73C-56F3-46A6-945E-096E6397C356}" type="parTrans" cxnId="{CA68A9DA-0525-4150-85DB-70711FF370B1}">
      <dgm:prSet/>
      <dgm:spPr/>
      <dgm:t>
        <a:bodyPr/>
        <a:lstStyle/>
        <a:p>
          <a:endParaRPr lang="zh-CN" altLang="en-US"/>
        </a:p>
      </dgm:t>
    </dgm:pt>
    <dgm:pt modelId="{ECBF6082-E183-4D4E-8D21-098C97650FE7}" type="sibTrans" cxnId="{CA68A9DA-0525-4150-85DB-70711FF370B1}">
      <dgm:prSet/>
      <dgm:spPr/>
      <dgm:t>
        <a:bodyPr/>
        <a:lstStyle/>
        <a:p>
          <a:endParaRPr lang="zh-CN" altLang="en-US"/>
        </a:p>
      </dgm:t>
    </dgm:pt>
    <dgm:pt modelId="{265D2C67-409D-41A0-A351-CDC147D68597}">
      <dgm:prSet custT="1"/>
      <dgm:spPr>
        <a:solidFill>
          <a:srgbClr val="30B5C5"/>
        </a:solidFill>
      </dgm:spPr>
      <dgm:t>
        <a:bodyPr/>
        <a:lstStyle/>
        <a:p>
          <a:pPr rtl="0"/>
          <a:r>
            <a:rPr sz="2400" b="0" u="none" dirty="0">
              <a:latin typeface="Huawei Sans" panose="020C0503030203020204" pitchFamily="34" charset="0"/>
              <a:ea typeface="+mn-ea"/>
              <a:cs typeface="+mn-ea"/>
              <a:sym typeface="+mn-lt"/>
            </a:rPr>
            <a:t>Vectorized execution engine</a:t>
          </a:r>
          <a:endParaRPr lang="zh-CN" altLang="en-US" sz="2400" dirty="0">
            <a:latin typeface="Huawei Sans" panose="020C0503030203020204" pitchFamily="34" charset="0"/>
            <a:ea typeface="+mn-ea"/>
            <a:cs typeface="+mn-ea"/>
            <a:sym typeface="+mn-lt"/>
          </a:endParaRPr>
        </a:p>
      </dgm:t>
    </dgm:pt>
    <dgm:pt modelId="{C7EF299A-FAA1-4352-BC80-31E6391808D2}" type="parTrans" cxnId="{AEEFB820-C1ED-4099-BF53-E162EE8F38AD}">
      <dgm:prSet/>
      <dgm:spPr/>
      <dgm:t>
        <a:bodyPr/>
        <a:lstStyle/>
        <a:p>
          <a:endParaRPr lang="zh-CN" altLang="en-US"/>
        </a:p>
      </dgm:t>
    </dgm:pt>
    <dgm:pt modelId="{98C6EC80-7F07-4590-B7B9-B0E2F18D1460}" type="sibTrans" cxnId="{AEEFB820-C1ED-4099-BF53-E162EE8F38AD}">
      <dgm:prSet/>
      <dgm:spPr/>
      <dgm:t>
        <a:bodyPr/>
        <a:lstStyle/>
        <a:p>
          <a:endParaRPr lang="zh-CN" altLang="en-US"/>
        </a:p>
      </dgm:t>
    </dgm:pt>
    <dgm:pt modelId="{D6CBE512-BF87-4798-B2F3-69CE7DC46BF9}" type="pres">
      <dgm:prSet presAssocID="{D6DECDE2-80B8-4C8C-A1A9-6B03E8A914BE}" presName="Name0" presStyleCnt="0">
        <dgm:presLayoutVars>
          <dgm:chPref val="1"/>
          <dgm:dir/>
          <dgm:animOne val="branch"/>
          <dgm:animLvl val="lvl"/>
          <dgm:resizeHandles/>
        </dgm:presLayoutVars>
      </dgm:prSet>
      <dgm:spPr/>
    </dgm:pt>
    <dgm:pt modelId="{F5AC770A-3836-439A-B208-C9A4D9101727}" type="pres">
      <dgm:prSet presAssocID="{6946FB2D-1A52-4EE3-827D-49283A05324E}" presName="vertOne" presStyleCnt="0"/>
      <dgm:spPr/>
    </dgm:pt>
    <dgm:pt modelId="{62433DE7-C8A4-4CBF-8AA4-8FB3463045B9}" type="pres">
      <dgm:prSet presAssocID="{6946FB2D-1A52-4EE3-827D-49283A05324E}" presName="txOne" presStyleLbl="node0" presStyleIdx="0" presStyleCnt="3">
        <dgm:presLayoutVars>
          <dgm:chPref val="3"/>
        </dgm:presLayoutVars>
      </dgm:prSet>
      <dgm:spPr/>
    </dgm:pt>
    <dgm:pt modelId="{C424995D-6869-4C4A-A7A6-1E80C731A825}" type="pres">
      <dgm:prSet presAssocID="{6946FB2D-1A52-4EE3-827D-49283A05324E}" presName="horzOne" presStyleCnt="0"/>
      <dgm:spPr/>
    </dgm:pt>
    <dgm:pt modelId="{E5EE5A30-C217-4D52-8CC6-37086E96C942}" type="pres">
      <dgm:prSet presAssocID="{05A5A23F-2DA9-44C4-94EE-C8D324364235}" presName="sibSpaceOne" presStyleCnt="0"/>
      <dgm:spPr/>
    </dgm:pt>
    <dgm:pt modelId="{1EA48326-69A4-4236-B372-8675F278ED09}" type="pres">
      <dgm:prSet presAssocID="{C80D14AB-3A6F-4C08-A7F3-F4B6A67D5D00}" presName="vertOne" presStyleCnt="0"/>
      <dgm:spPr/>
    </dgm:pt>
    <dgm:pt modelId="{18936481-EEFD-4BA2-9E35-62A34FF01FD8}" type="pres">
      <dgm:prSet presAssocID="{C80D14AB-3A6F-4C08-A7F3-F4B6A67D5D00}" presName="txOne" presStyleLbl="node0" presStyleIdx="1" presStyleCnt="3">
        <dgm:presLayoutVars>
          <dgm:chPref val="3"/>
        </dgm:presLayoutVars>
      </dgm:prSet>
      <dgm:spPr/>
    </dgm:pt>
    <dgm:pt modelId="{01196FE8-6074-4AC2-AE67-1CE97EDA4873}" type="pres">
      <dgm:prSet presAssocID="{C80D14AB-3A6F-4C08-A7F3-F4B6A67D5D00}" presName="horzOne" presStyleCnt="0"/>
      <dgm:spPr/>
    </dgm:pt>
    <dgm:pt modelId="{DF4C51A5-8536-428F-8358-F1C88D53E4A9}" type="pres">
      <dgm:prSet presAssocID="{ECBF6082-E183-4D4E-8D21-098C97650FE7}" presName="sibSpaceOne" presStyleCnt="0"/>
      <dgm:spPr/>
    </dgm:pt>
    <dgm:pt modelId="{9969489C-1876-4977-8883-1D1C0EE74D36}" type="pres">
      <dgm:prSet presAssocID="{265D2C67-409D-41A0-A351-CDC147D68597}" presName="vertOne" presStyleCnt="0"/>
      <dgm:spPr/>
    </dgm:pt>
    <dgm:pt modelId="{94AF47CE-AD91-47BA-8C1D-65D40E5B9B3F}" type="pres">
      <dgm:prSet presAssocID="{265D2C67-409D-41A0-A351-CDC147D68597}" presName="txOne" presStyleLbl="node0" presStyleIdx="2" presStyleCnt="3">
        <dgm:presLayoutVars>
          <dgm:chPref val="3"/>
        </dgm:presLayoutVars>
      </dgm:prSet>
      <dgm:spPr/>
    </dgm:pt>
    <dgm:pt modelId="{05D90BD6-22B1-4928-8A3A-55FD94760B59}" type="pres">
      <dgm:prSet presAssocID="{265D2C67-409D-41A0-A351-CDC147D68597}" presName="horzOne" presStyleCnt="0"/>
      <dgm:spPr/>
    </dgm:pt>
  </dgm:ptLst>
  <dgm:cxnLst>
    <dgm:cxn modelId="{248B5E16-5C91-4B7E-A7EE-80E8B011628F}" type="presOf" srcId="{265D2C67-409D-41A0-A351-CDC147D68597}" destId="{94AF47CE-AD91-47BA-8C1D-65D40E5B9B3F}" srcOrd="0" destOrd="0" presId="urn:microsoft.com/office/officeart/2005/8/layout/hierarchy4"/>
    <dgm:cxn modelId="{7DE1B61A-A895-4FE9-8F86-6FB213E6F751}" type="presOf" srcId="{C80D14AB-3A6F-4C08-A7F3-F4B6A67D5D00}" destId="{18936481-EEFD-4BA2-9E35-62A34FF01FD8}" srcOrd="0" destOrd="0" presId="urn:microsoft.com/office/officeart/2005/8/layout/hierarchy4"/>
    <dgm:cxn modelId="{AEEFB820-C1ED-4099-BF53-E162EE8F38AD}" srcId="{D6DECDE2-80B8-4C8C-A1A9-6B03E8A914BE}" destId="{265D2C67-409D-41A0-A351-CDC147D68597}" srcOrd="2" destOrd="0" parTransId="{C7EF299A-FAA1-4352-BC80-31E6391808D2}" sibTransId="{98C6EC80-7F07-4590-B7B9-B0E2F18D1460}"/>
    <dgm:cxn modelId="{B5059670-580D-4CA2-A9A2-D7D7BB532FD3}" srcId="{D6DECDE2-80B8-4C8C-A1A9-6B03E8A914BE}" destId="{6946FB2D-1A52-4EE3-827D-49283A05324E}" srcOrd="0" destOrd="0" parTransId="{BA08BA21-9616-4206-89F0-075A00870AA2}" sibTransId="{05A5A23F-2DA9-44C4-94EE-C8D324364235}"/>
    <dgm:cxn modelId="{DC8E278F-DD39-47F2-A782-92BD713E8940}" type="presOf" srcId="{D6DECDE2-80B8-4C8C-A1A9-6B03E8A914BE}" destId="{D6CBE512-BF87-4798-B2F3-69CE7DC46BF9}" srcOrd="0" destOrd="0" presId="urn:microsoft.com/office/officeart/2005/8/layout/hierarchy4"/>
    <dgm:cxn modelId="{829D7994-EA52-497C-B75B-A804F03C17CF}" type="presOf" srcId="{6946FB2D-1A52-4EE3-827D-49283A05324E}" destId="{62433DE7-C8A4-4CBF-8AA4-8FB3463045B9}" srcOrd="0" destOrd="0" presId="urn:microsoft.com/office/officeart/2005/8/layout/hierarchy4"/>
    <dgm:cxn modelId="{CA68A9DA-0525-4150-85DB-70711FF370B1}" srcId="{D6DECDE2-80B8-4C8C-A1A9-6B03E8A914BE}" destId="{C80D14AB-3A6F-4C08-A7F3-F4B6A67D5D00}" srcOrd="1" destOrd="0" parTransId="{37D5F73C-56F3-46A6-945E-096E6397C356}" sibTransId="{ECBF6082-E183-4D4E-8D21-098C97650FE7}"/>
    <dgm:cxn modelId="{9EDC272E-30D0-42FE-B48A-7D586FAFAE63}" type="presParOf" srcId="{D6CBE512-BF87-4798-B2F3-69CE7DC46BF9}" destId="{F5AC770A-3836-439A-B208-C9A4D9101727}" srcOrd="0" destOrd="0" presId="urn:microsoft.com/office/officeart/2005/8/layout/hierarchy4"/>
    <dgm:cxn modelId="{CF596756-498C-45E5-8E04-AD6EC44AE4FC}" type="presParOf" srcId="{F5AC770A-3836-439A-B208-C9A4D9101727}" destId="{62433DE7-C8A4-4CBF-8AA4-8FB3463045B9}" srcOrd="0" destOrd="0" presId="urn:microsoft.com/office/officeart/2005/8/layout/hierarchy4"/>
    <dgm:cxn modelId="{18C22C33-FF4D-4DA5-9067-3D767C49A2DF}" type="presParOf" srcId="{F5AC770A-3836-439A-B208-C9A4D9101727}" destId="{C424995D-6869-4C4A-A7A6-1E80C731A825}" srcOrd="1" destOrd="0" presId="urn:microsoft.com/office/officeart/2005/8/layout/hierarchy4"/>
    <dgm:cxn modelId="{794DB7DF-0808-469D-B63C-6C0F555329DA}" type="presParOf" srcId="{D6CBE512-BF87-4798-B2F3-69CE7DC46BF9}" destId="{E5EE5A30-C217-4D52-8CC6-37086E96C942}" srcOrd="1" destOrd="0" presId="urn:microsoft.com/office/officeart/2005/8/layout/hierarchy4"/>
    <dgm:cxn modelId="{A563BE59-74EB-4502-BE31-C7C888FE6A5D}" type="presParOf" srcId="{D6CBE512-BF87-4798-B2F3-69CE7DC46BF9}" destId="{1EA48326-69A4-4236-B372-8675F278ED09}" srcOrd="2" destOrd="0" presId="urn:microsoft.com/office/officeart/2005/8/layout/hierarchy4"/>
    <dgm:cxn modelId="{DA0090BE-C466-4BCE-8959-CD70DDAEBC82}" type="presParOf" srcId="{1EA48326-69A4-4236-B372-8675F278ED09}" destId="{18936481-EEFD-4BA2-9E35-62A34FF01FD8}" srcOrd="0" destOrd="0" presId="urn:microsoft.com/office/officeart/2005/8/layout/hierarchy4"/>
    <dgm:cxn modelId="{B3E4B8BE-D744-4086-A749-1611CACFD1AD}" type="presParOf" srcId="{1EA48326-69A4-4236-B372-8675F278ED09}" destId="{01196FE8-6074-4AC2-AE67-1CE97EDA4873}" srcOrd="1" destOrd="0" presId="urn:microsoft.com/office/officeart/2005/8/layout/hierarchy4"/>
    <dgm:cxn modelId="{C196109E-2F10-444C-96F8-74FB5538B288}" type="presParOf" srcId="{D6CBE512-BF87-4798-B2F3-69CE7DC46BF9}" destId="{DF4C51A5-8536-428F-8358-F1C88D53E4A9}" srcOrd="3" destOrd="0" presId="urn:microsoft.com/office/officeart/2005/8/layout/hierarchy4"/>
    <dgm:cxn modelId="{E50F6171-9AE9-4F76-87D5-F7600D004D4D}" type="presParOf" srcId="{D6CBE512-BF87-4798-B2F3-69CE7DC46BF9}" destId="{9969489C-1876-4977-8883-1D1C0EE74D36}" srcOrd="4" destOrd="0" presId="urn:microsoft.com/office/officeart/2005/8/layout/hierarchy4"/>
    <dgm:cxn modelId="{ABF021B9-D668-4039-8AD9-B01D052480E7}" type="presParOf" srcId="{9969489C-1876-4977-8883-1D1C0EE74D36}" destId="{94AF47CE-AD91-47BA-8C1D-65D40E5B9B3F}" srcOrd="0" destOrd="0" presId="urn:microsoft.com/office/officeart/2005/8/layout/hierarchy4"/>
    <dgm:cxn modelId="{42F9D5C1-B589-4287-9CC3-E24C7614E10E}" type="presParOf" srcId="{9969489C-1876-4977-8883-1D1C0EE74D36}" destId="{05D90BD6-22B1-4928-8A3A-55FD94760B59}" srcOrd="1" destOrd="0" presId="urn:microsoft.com/office/officeart/2005/8/layout/hierarchy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A34E0-DCFA-42FF-962C-ABE06FFF9D4A}">
      <dsp:nvSpPr>
        <dsp:cNvPr id="0" name=""/>
        <dsp:cNvSpPr/>
      </dsp:nvSpPr>
      <dsp:spPr>
        <a:xfrm>
          <a:off x="7362" y="0"/>
          <a:ext cx="2977141" cy="1193727"/>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sz="2400" b="0" u="none" kern="1200" dirty="0">
              <a:latin typeface="Huawei Sans" panose="020C0503030203020204" pitchFamily="34" charset="0"/>
              <a:ea typeface="+mn-ea"/>
              <a:cs typeface="+mn-ea"/>
              <a:sym typeface="+mn-lt"/>
            </a:rPr>
            <a:t>Relational model and SQL query</a:t>
          </a:r>
          <a:endParaRPr lang="zh-CN" sz="2400" kern="1200" dirty="0">
            <a:latin typeface="Huawei Sans" panose="020C0503030203020204" pitchFamily="34" charset="0"/>
            <a:ea typeface="+mn-ea"/>
            <a:cs typeface="+mn-ea"/>
            <a:sym typeface="+mn-lt"/>
          </a:endParaRPr>
        </a:p>
      </dsp:txBody>
      <dsp:txXfrm>
        <a:off x="42325" y="34963"/>
        <a:ext cx="2907215" cy="1123801"/>
      </dsp:txXfrm>
    </dsp:sp>
    <dsp:sp modelId="{39ABE0DB-BD58-4F9F-AC7F-B6A3BEBD12EF}">
      <dsp:nvSpPr>
        <dsp:cNvPr id="0" name=""/>
        <dsp:cNvSpPr/>
      </dsp:nvSpPr>
      <dsp:spPr>
        <a:xfrm>
          <a:off x="3484664" y="0"/>
          <a:ext cx="2977141" cy="1193727"/>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sz="2400" b="0" u="none" kern="1200" dirty="0">
              <a:latin typeface="Huawei Sans" panose="020C0503030203020204" pitchFamily="34" charset="0"/>
              <a:ea typeface="+mn-ea"/>
              <a:cs typeface="+mn-ea"/>
              <a:sym typeface="+mn-lt"/>
            </a:rPr>
            <a:t>Data sharding and distributed query</a:t>
          </a:r>
          <a:endParaRPr lang="zh-CN" altLang="en-US" sz="2400" kern="1200" dirty="0">
            <a:latin typeface="Huawei Sans" panose="020C0503030203020204" pitchFamily="34" charset="0"/>
            <a:ea typeface="+mn-ea"/>
            <a:cs typeface="+mn-ea"/>
            <a:sym typeface="+mn-lt"/>
          </a:endParaRPr>
        </a:p>
      </dsp:txBody>
      <dsp:txXfrm>
        <a:off x="3519627" y="34963"/>
        <a:ext cx="2907215" cy="1123801"/>
      </dsp:txXfrm>
    </dsp:sp>
    <dsp:sp modelId="{479C8820-006F-4A26-8083-03FFE3A9895E}">
      <dsp:nvSpPr>
        <dsp:cNvPr id="0" name=""/>
        <dsp:cNvSpPr/>
      </dsp:nvSpPr>
      <dsp:spPr>
        <a:xfrm>
          <a:off x="6969319" y="0"/>
          <a:ext cx="2977141" cy="1193727"/>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sz="2400" b="0" u="none" kern="1200" dirty="0">
              <a:latin typeface="Huawei Sans" panose="020C0503030203020204" pitchFamily="34" charset="0"/>
              <a:ea typeface="+mn-ea"/>
              <a:cs typeface="+mn-ea"/>
              <a:sym typeface="+mn-lt"/>
            </a:rPr>
            <a:t>Excellent performance</a:t>
          </a:r>
          <a:endParaRPr lang="zh-CN" altLang="en-US" sz="2400" kern="1200" dirty="0">
            <a:latin typeface="Huawei Sans" panose="020C0503030203020204" pitchFamily="34" charset="0"/>
            <a:ea typeface="+mn-ea"/>
            <a:cs typeface="+mn-ea"/>
            <a:sym typeface="+mn-lt"/>
          </a:endParaRPr>
        </a:p>
      </dsp:txBody>
      <dsp:txXfrm>
        <a:off x="7004282" y="34963"/>
        <a:ext cx="2907215" cy="11238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433DE7-C8A4-4CBF-8AA4-8FB3463045B9}">
      <dsp:nvSpPr>
        <dsp:cNvPr id="0" name=""/>
        <dsp:cNvSpPr/>
      </dsp:nvSpPr>
      <dsp:spPr>
        <a:xfrm>
          <a:off x="7500" y="0"/>
          <a:ext cx="3032752" cy="1074466"/>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sz="2400" b="0" u="none" kern="1200" dirty="0">
              <a:latin typeface="Huawei Sans" panose="020C0503030203020204" pitchFamily="34" charset="0"/>
              <a:ea typeface="+mn-ea"/>
              <a:cs typeface="+mn-ea"/>
              <a:sym typeface="+mn-lt"/>
            </a:rPr>
            <a:t>Comprehensive DBMS functions</a:t>
          </a:r>
          <a:endParaRPr lang="zh-CN" sz="2400" kern="1200" dirty="0">
            <a:latin typeface="Huawei Sans" panose="020C0503030203020204" pitchFamily="34" charset="0"/>
            <a:ea typeface="+mn-ea"/>
            <a:cs typeface="+mn-ea"/>
            <a:sym typeface="+mn-lt"/>
          </a:endParaRPr>
        </a:p>
      </dsp:txBody>
      <dsp:txXfrm>
        <a:off x="38970" y="31470"/>
        <a:ext cx="2969812" cy="1011526"/>
      </dsp:txXfrm>
    </dsp:sp>
    <dsp:sp modelId="{18936481-EEFD-4BA2-9E35-62A34FF01FD8}">
      <dsp:nvSpPr>
        <dsp:cNvPr id="0" name=""/>
        <dsp:cNvSpPr/>
      </dsp:nvSpPr>
      <dsp:spPr>
        <a:xfrm>
          <a:off x="3549755" y="0"/>
          <a:ext cx="3032752" cy="1074466"/>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sz="2400" b="0" u="none" kern="1200" dirty="0">
              <a:latin typeface="Huawei Sans" panose="020C0503030203020204" pitchFamily="34" charset="0"/>
              <a:ea typeface="+mn-ea"/>
              <a:cs typeface="+mn-ea"/>
              <a:sym typeface="+mn-lt"/>
            </a:rPr>
            <a:t>Column-oriented storage and data compression</a:t>
          </a:r>
          <a:endParaRPr lang="zh-CN" altLang="en-US" sz="2400" kern="1200" dirty="0">
            <a:latin typeface="Huawei Sans" panose="020C0503030203020204" pitchFamily="34" charset="0"/>
            <a:ea typeface="+mn-ea"/>
            <a:cs typeface="+mn-ea"/>
            <a:sym typeface="+mn-lt"/>
          </a:endParaRPr>
        </a:p>
      </dsp:txBody>
      <dsp:txXfrm>
        <a:off x="3581225" y="31470"/>
        <a:ext cx="2969812" cy="1011526"/>
      </dsp:txXfrm>
    </dsp:sp>
    <dsp:sp modelId="{94AF47CE-AD91-47BA-8C1D-65D40E5B9B3F}">
      <dsp:nvSpPr>
        <dsp:cNvPr id="0" name=""/>
        <dsp:cNvSpPr/>
      </dsp:nvSpPr>
      <dsp:spPr>
        <a:xfrm>
          <a:off x="7092010" y="0"/>
          <a:ext cx="3032752" cy="1074466"/>
        </a:xfrm>
        <a:prstGeom prst="roundRect">
          <a:avLst>
            <a:gd name="adj" fmla="val 10000"/>
          </a:avLst>
        </a:prstGeom>
        <a:solidFill>
          <a:srgbClr val="30B5C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sz="2400" b="0" u="none" kern="1200" dirty="0">
              <a:latin typeface="Huawei Sans" panose="020C0503030203020204" pitchFamily="34" charset="0"/>
              <a:ea typeface="+mn-ea"/>
              <a:cs typeface="+mn-ea"/>
              <a:sym typeface="+mn-lt"/>
            </a:rPr>
            <a:t>Vectorized execution engine</a:t>
          </a:r>
          <a:endParaRPr lang="zh-CN" altLang="en-US" sz="2400" kern="1200" dirty="0">
            <a:latin typeface="Huawei Sans" panose="020C0503030203020204" pitchFamily="34" charset="0"/>
            <a:ea typeface="+mn-ea"/>
            <a:cs typeface="+mn-ea"/>
            <a:sym typeface="+mn-lt"/>
          </a:endParaRPr>
        </a:p>
      </dsp:txBody>
      <dsp:txXfrm>
        <a:off x="7123480" y="31470"/>
        <a:ext cx="2969812" cy="101152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extLst>
      <p:ext uri="{BB962C8B-B14F-4D97-AF65-F5344CB8AC3E}">
        <p14:creationId xmlns:p14="http://schemas.microsoft.com/office/powerpoint/2010/main" val="2222185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hyperlink" Target="https://clickhouse.com/cloud" TargetMode="External"/><Relationship Id="rId2" Type="http://schemas.openxmlformats.org/officeDocument/2006/relationships/hyperlink" Target="https://github.com/ClickHouse/ClickHouse"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clickhouse.com/docs/en/intro#what-is-olap" TargetMode="Externa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hyperlink" Target="https://clickhouse.com/docs/en/intro#column-oriented-vs-row-oriented-databases" TargetMode="External"/><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hyperlink" Target="https://clickhouse.com/docs/en/intro#why-is-clickhouse-so-fast" TargetMode="External"/><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1.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98573"/>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 Hagar Muhamed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860971"/>
            <a:ext cx="22653796" cy="307777"/>
          </a:xfrm>
          <a:prstGeom prst="rect">
            <a:avLst/>
          </a:prstGeom>
          <a:noFill/>
        </p:spPr>
        <p:txBody>
          <a:bodyPr wrap="square" rtlCol="0">
            <a:spAutoFit/>
          </a:bodyPr>
          <a:lstStyle/>
          <a:p>
            <a:r>
              <a:rPr lang="en-US" sz="1400" b="1" u="none" dirty="0">
                <a:solidFill>
                  <a:schemeClr val="bg1"/>
                </a:solidFill>
                <a:latin typeface="Huawei Sans" panose="020C0503030203020204" pitchFamily="34" charset="0"/>
                <a:ea typeface="+mn-ea"/>
                <a:cs typeface="+mn-ea"/>
                <a:sym typeface="+mn-lt"/>
              </a:rPr>
              <a:t>ClickHouse </a:t>
            </a:r>
            <a:r>
              <a:rPr lang="en-US" altLang="zh-CN" sz="1400" b="1" u="none" dirty="0">
                <a:solidFill>
                  <a:schemeClr val="bg1"/>
                </a:solidFill>
                <a:latin typeface="Huawei Sans" panose="020C0503030203020204" pitchFamily="34" charset="0"/>
                <a:ea typeface="+mn-ea"/>
                <a:cs typeface="+mn-ea"/>
                <a:sym typeface="+mn-lt"/>
              </a:rPr>
              <a:t>—</a:t>
            </a:r>
            <a:r>
              <a:rPr lang="en-US" sz="1400" b="1" u="none" dirty="0">
                <a:solidFill>
                  <a:schemeClr val="bg1"/>
                </a:solidFill>
                <a:latin typeface="Huawei Sans" panose="020C0503030203020204" pitchFamily="34" charset="0"/>
                <a:ea typeface="+mn-ea"/>
                <a:cs typeface="+mn-ea"/>
                <a:sym typeface="+mn-lt"/>
              </a:rPr>
              <a:t> Online Analytical Processing Database Management System</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27358" y="-61939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2BCC98D1-9758-40C6-B3EC-86426EC9A9CA}"/>
              </a:ext>
            </a:extLst>
          </p:cNvPr>
          <p:cNvSpPr txBox="1"/>
          <p:nvPr/>
        </p:nvSpPr>
        <p:spPr>
          <a:xfrm>
            <a:off x="245059" y="2386072"/>
            <a:ext cx="5197642" cy="307777"/>
          </a:xfrm>
          <a:prstGeom prst="rect">
            <a:avLst/>
          </a:prstGeom>
          <a:noFill/>
        </p:spPr>
        <p:txBody>
          <a:bodyPr wrap="square" rtlCol="0">
            <a:spAutoFit/>
          </a:bodyPr>
          <a:lstStyle/>
          <a:p>
            <a:r>
              <a:rPr lang="en-US" sz="1400" b="1" u="none" dirty="0">
                <a:solidFill>
                  <a:schemeClr val="bg1"/>
                </a:solidFill>
                <a:latin typeface="Huawei Sans" panose="020C0503030203020204" pitchFamily="34" charset="0"/>
                <a:ea typeface="+mn-ea"/>
                <a:cs typeface="+mn-ea"/>
                <a:sym typeface="+mn-lt"/>
              </a:rPr>
              <a:t>Elasticsearch — Distributed Search Engine</a:t>
            </a:r>
            <a:endParaRPr lang="en-US" sz="1400" b="1"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20668"/>
            <a:ext cx="5853334" cy="523220"/>
          </a:xfrm>
          <a:prstGeom prst="rect">
            <a:avLst/>
          </a:prstGeom>
          <a:noFill/>
        </p:spPr>
        <p:txBody>
          <a:bodyPr wrap="none" rtlCol="0">
            <a:spAutoFit/>
          </a:bodyPr>
          <a:lstStyle/>
          <a:p>
            <a:r>
              <a:rPr lang="en-US" sz="1400" b="1" u="none" dirty="0">
                <a:latin typeface="Huawei Sans" panose="020C0503030203020204" pitchFamily="34" charset="0"/>
                <a:ea typeface="+mn-ea"/>
                <a:cs typeface="+mn-ea"/>
                <a:sym typeface="+mn-lt"/>
              </a:rPr>
              <a:t>ClickHouse </a:t>
            </a:r>
            <a:r>
              <a:rPr lang="en-US" altLang="zh-CN" sz="1400" b="1" u="none" dirty="0">
                <a:latin typeface="Huawei Sans" panose="020C0503030203020204" pitchFamily="34" charset="0"/>
                <a:ea typeface="+mn-ea"/>
                <a:cs typeface="+mn-ea"/>
                <a:sym typeface="+mn-lt"/>
              </a:rPr>
              <a:t>—</a:t>
            </a:r>
            <a:r>
              <a:rPr lang="en-US" sz="1400" b="1" u="none" dirty="0">
                <a:latin typeface="Huawei Sans" panose="020C0503030203020204" pitchFamily="34" charset="0"/>
                <a:ea typeface="+mn-ea"/>
                <a:cs typeface="+mn-ea"/>
                <a:sym typeface="+mn-lt"/>
              </a:rPr>
              <a:t> Online Analytical Processing Database Management System &amp;</a:t>
            </a:r>
            <a:br>
              <a:rPr lang="en-US" sz="1400" b="1" u="none" dirty="0">
                <a:latin typeface="Huawei Sans" panose="020C0503030203020204" pitchFamily="34" charset="0"/>
                <a:ea typeface="+mn-ea"/>
                <a:cs typeface="+mn-ea"/>
                <a:sym typeface="+mn-lt"/>
              </a:rPr>
            </a:br>
            <a:r>
              <a:rPr lang="en-US" sz="1400" b="1" dirty="0">
                <a:latin typeface="Huawei Sans" panose="020C0503030203020204" pitchFamily="34" charset="0"/>
                <a:cs typeface="+mn-ea"/>
                <a:sym typeface="+mn-lt"/>
              </a:rPr>
              <a:t>Elasticsearch — Distributed Search Engine</a:t>
            </a:r>
            <a:endParaRPr lang="en-US" sz="1400" b="1" dirty="0">
              <a:latin typeface="Huawei Sans" panose="020C0503030203020204" pitchFamily="34" charset="0"/>
              <a:cs typeface="+mn-ea"/>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Hagar Muhamed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03256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1626856"/>
          </a:xfrm>
          <a:prstGeom prst="rect">
            <a:avLst/>
          </a:prstGeom>
        </p:spPr>
        <p:txBody>
          <a:bodyPr wrap="square">
            <a:spAutoFit/>
          </a:bodyPr>
          <a:lstStyle/>
          <a:p>
            <a:r>
              <a:rPr lang="en-US" sz="2000" b="1" u="none" dirty="0">
                <a:latin typeface="Huawei Sans" panose="020C0503030203020204" pitchFamily="34" charset="0"/>
                <a:ea typeface="+mn-ea"/>
                <a:cs typeface="+mn-ea"/>
                <a:sym typeface="+mn-lt"/>
              </a:rPr>
              <a:t>ClickHouse Overview</a:t>
            </a:r>
            <a:endParaRPr lang="en-US" altLang="zh-CN" sz="2000" b="1" dirty="0">
              <a:latin typeface="Huawei Sans" panose="020C0503030203020204" pitchFamily="34" charset="0"/>
              <a:ea typeface="+mn-ea"/>
              <a:cs typeface="+mn-ea"/>
              <a:sym typeface="+mn-lt"/>
            </a:endParaRPr>
          </a:p>
          <a:p>
            <a:r>
              <a:rPr lang="en-US" sz="2000" b="0" u="none" dirty="0">
                <a:solidFill>
                  <a:schemeClr val="bg1">
                    <a:lumMod val="50000"/>
                  </a:schemeClr>
                </a:solidFill>
                <a:latin typeface="Huawei Sans" panose="020C0503030203020204" pitchFamily="34" charset="0"/>
                <a:ea typeface="+mn-ea"/>
                <a:cs typeface="+mn-ea"/>
                <a:sym typeface="+mn-lt"/>
              </a:rPr>
              <a:t>ClickHouse Architecture and Basic Features</a:t>
            </a:r>
            <a:endParaRPr lang="en-US" altLang="zh-CN" sz="2000" dirty="0">
              <a:solidFill>
                <a:schemeClr val="bg1">
                  <a:lumMod val="50000"/>
                </a:schemeClr>
              </a:solidFill>
              <a:latin typeface="Huawei Sans" panose="020C0503030203020204" pitchFamily="34" charset="0"/>
              <a:ea typeface="+mn-ea"/>
              <a:cs typeface="+mn-ea"/>
              <a:sym typeface="+mn-lt"/>
            </a:endParaRPr>
          </a:p>
          <a:p>
            <a:r>
              <a:rPr lang="en-US" sz="2000" b="0" u="none" dirty="0">
                <a:solidFill>
                  <a:schemeClr val="bg1">
                    <a:lumMod val="50000"/>
                  </a:schemeClr>
                </a:solidFill>
                <a:latin typeface="Huawei Sans" panose="020C0503030203020204" pitchFamily="34" charset="0"/>
                <a:ea typeface="+mn-ea"/>
                <a:cs typeface="+mn-ea"/>
                <a:sym typeface="+mn-lt"/>
              </a:rPr>
              <a:t>Enhanced Features of ClickHouse</a:t>
            </a:r>
          </a:p>
          <a:p>
            <a:r>
              <a:rPr lang="en-US" altLang="zh-CN" sz="2000" dirty="0">
                <a:solidFill>
                  <a:schemeClr val="bg1">
                    <a:lumMod val="50000"/>
                  </a:schemeClr>
                </a:solidFill>
                <a:latin typeface="Huawei Sans" panose="020C0503030203020204" pitchFamily="34" charset="0"/>
                <a:cs typeface="+mn-ea"/>
                <a:sym typeface="+mn-lt"/>
              </a:rPr>
              <a:t>Elasticsearch</a:t>
            </a:r>
            <a:endParaRPr lang="en-US" altLang="zh-CN" sz="2000" dirty="0">
              <a:solidFill>
                <a:schemeClr val="bg1">
                  <a:lumMod val="50000"/>
                </a:schemeClr>
              </a:solidFill>
              <a:latin typeface="Huawei Sans" panose="020C0503030203020204" pitchFamily="34" charset="0"/>
              <a:ea typeface="+mn-ea"/>
              <a:cs typeface="+mn-ea"/>
              <a:sym typeface="+mn-lt"/>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3744221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15882"/>
          </a:xfrm>
          <a:prstGeom prst="rect">
            <a:avLst/>
          </a:prstGeom>
          <a:noFill/>
        </p:spPr>
        <p:txBody>
          <a:bodyPr wrap="square" rtlCol="0">
            <a:spAutoFit/>
          </a:bodyPr>
          <a:lstStyle/>
          <a:p>
            <a:r>
              <a:rPr lang="en-US" sz="2800" b="1" dirty="0">
                <a:effectLst/>
                <a:latin typeface="var(--ifm-heading-font-family)"/>
              </a:rPr>
              <a:t>What Is ClickHouse?</a:t>
            </a:r>
          </a:p>
          <a:p>
            <a:pPr algn="l"/>
            <a:r>
              <a:rPr lang="en-US" sz="2800" b="0" i="0" dirty="0">
                <a:solidFill>
                  <a:srgbClr val="161517"/>
                </a:solidFill>
                <a:effectLst/>
                <a:latin typeface="-apple-system"/>
              </a:rPr>
              <a:t>ClickHouse is a high-performance, column-oriented SQL database management system (DBMS) for online analytical processing (OLAP). It is available as both an </a:t>
            </a:r>
            <a:r>
              <a:rPr lang="en-US" sz="2800" b="0" i="0" dirty="0">
                <a:solidFill>
                  <a:srgbClr val="161517"/>
                </a:solidFill>
                <a:effectLst/>
                <a:latin typeface="-apple-system"/>
                <a:hlinkClick r:id="rId2"/>
              </a:rPr>
              <a:t>open-source software</a:t>
            </a:r>
            <a:r>
              <a:rPr lang="en-US" sz="2800" b="0" i="0" dirty="0">
                <a:solidFill>
                  <a:srgbClr val="161517"/>
                </a:solidFill>
                <a:effectLst/>
                <a:latin typeface="-apple-system"/>
              </a:rPr>
              <a:t> and a </a:t>
            </a:r>
            <a:r>
              <a:rPr lang="en-US" sz="2800" b="0" i="0" dirty="0">
                <a:solidFill>
                  <a:srgbClr val="161517"/>
                </a:solidFill>
                <a:effectLst/>
                <a:latin typeface="-apple-system"/>
                <a:hlinkClick r:id="rId3"/>
              </a:rPr>
              <a:t>cloud offering</a:t>
            </a:r>
            <a:r>
              <a:rPr lang="en-US" sz="2800" b="0" i="0" dirty="0">
                <a:solidFill>
                  <a:srgbClr val="161517"/>
                </a:solidFill>
                <a:effectLst/>
                <a:latin typeface="-apple-system"/>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34081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066631"/>
            <a:ext cx="10541000" cy="2677656"/>
          </a:xfrm>
          <a:prstGeom prst="rect">
            <a:avLst/>
          </a:prstGeom>
          <a:noFill/>
        </p:spPr>
        <p:txBody>
          <a:bodyPr wrap="square" rtlCol="0">
            <a:spAutoFit/>
          </a:bodyPr>
          <a:lstStyle/>
          <a:p>
            <a:r>
              <a:rPr lang="en-US" sz="2800" b="0" u="none" dirty="0">
                <a:latin typeface="Huawei Sans" panose="020C0503030203020204" pitchFamily="34" charset="0"/>
                <a:ea typeface="+mn-ea"/>
                <a:cs typeface="+mn-ea"/>
                <a:sym typeface="+mn-lt"/>
              </a:rPr>
              <a:t>ClickHouse is independent of the Hadoop big data system and features ultimate compression rate and fast query. </a:t>
            </a:r>
            <a:r>
              <a:rPr lang="en-US" altLang="zh-CN" sz="2800" dirty="0">
                <a:ea typeface="+mn-ea"/>
                <a:cs typeface="+mn-ea"/>
              </a:rPr>
              <a:t>It supports SQL query and delivers superior query performance, especially the aggregation analysis and query performance based on large and wide tables. Its query speed is one order of magnitude faster than that of other analytical databases.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15388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98525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54655"/>
          </a:xfrm>
          <a:prstGeom prst="rect">
            <a:avLst/>
          </a:prstGeom>
          <a:noFill/>
        </p:spPr>
        <p:txBody>
          <a:bodyPr wrap="square" rtlCol="0">
            <a:spAutoFit/>
          </a:bodyPr>
          <a:lstStyle/>
          <a:p>
            <a:pPr algn="l"/>
            <a:r>
              <a:rPr lang="en-US" sz="2400" b="1" i="0" dirty="0">
                <a:solidFill>
                  <a:srgbClr val="161517"/>
                </a:solidFill>
                <a:effectLst/>
                <a:latin typeface="var(--ifm-heading-font-family)"/>
              </a:rPr>
              <a:t>What is OLAP?</a:t>
            </a:r>
            <a:r>
              <a:rPr lang="en-US" sz="2400" b="1" i="0" dirty="0">
                <a:solidFill>
                  <a:srgbClr val="161517"/>
                </a:solidFill>
                <a:effectLst/>
                <a:latin typeface="var(--ifm-heading-font-family)"/>
                <a:hlinkClick r:id="rId2" tooltip="Direct link to What is OLAP?"/>
              </a:rPr>
              <a:t>​</a:t>
            </a:r>
            <a:endParaRPr lang="en-US" sz="2400" b="1" i="0" dirty="0">
              <a:solidFill>
                <a:srgbClr val="161517"/>
              </a:solidFill>
              <a:effectLst/>
              <a:latin typeface="var(--ifm-heading-font-family)"/>
            </a:endParaRPr>
          </a:p>
          <a:p>
            <a:pPr algn="l"/>
            <a:r>
              <a:rPr lang="en-US" sz="2400" b="0" i="0" dirty="0">
                <a:solidFill>
                  <a:srgbClr val="161517"/>
                </a:solidFill>
                <a:effectLst/>
                <a:latin typeface="-apple-system"/>
              </a:rPr>
              <a:t>OLAP scenarios require real-time responses on top of large datasets for complex analytical queries with the following characteristics:</a:t>
            </a:r>
          </a:p>
          <a:p>
            <a:pPr algn="l">
              <a:buFont typeface="Arial" panose="020B0604020202020204" pitchFamily="34" charset="0"/>
              <a:buChar char="•"/>
            </a:pPr>
            <a:r>
              <a:rPr lang="en-US" sz="2400" b="0" i="0" dirty="0">
                <a:solidFill>
                  <a:srgbClr val="161517"/>
                </a:solidFill>
                <a:effectLst/>
                <a:latin typeface="-apple-system"/>
              </a:rPr>
              <a:t>Datasets can be massive - billions or trillions of rows</a:t>
            </a:r>
          </a:p>
          <a:p>
            <a:pPr algn="l">
              <a:buFont typeface="Arial" panose="020B0604020202020204" pitchFamily="34" charset="0"/>
              <a:buChar char="•"/>
            </a:pPr>
            <a:r>
              <a:rPr lang="en-US" sz="2400" b="0" i="0" dirty="0">
                <a:solidFill>
                  <a:srgbClr val="161517"/>
                </a:solidFill>
                <a:effectLst/>
                <a:latin typeface="-apple-system"/>
              </a:rPr>
              <a:t>Data is organized in tables that contain many columns</a:t>
            </a:r>
          </a:p>
          <a:p>
            <a:pPr algn="l">
              <a:buFont typeface="Arial" panose="020B0604020202020204" pitchFamily="34" charset="0"/>
              <a:buChar char="•"/>
            </a:pPr>
            <a:r>
              <a:rPr lang="en-US" sz="2400" b="0" i="0" dirty="0">
                <a:solidFill>
                  <a:srgbClr val="161517"/>
                </a:solidFill>
                <a:effectLst/>
                <a:latin typeface="-apple-system"/>
              </a:rPr>
              <a:t>Only a few columns are selected to answer any particular query</a:t>
            </a:r>
          </a:p>
          <a:p>
            <a:pPr algn="l">
              <a:buFont typeface="Arial" panose="020B0604020202020204" pitchFamily="34" charset="0"/>
              <a:buChar char="•"/>
            </a:pPr>
            <a:r>
              <a:rPr lang="en-US" sz="2400" b="0" i="0" dirty="0">
                <a:solidFill>
                  <a:srgbClr val="161517"/>
                </a:solidFill>
                <a:effectLst/>
                <a:latin typeface="-apple-system"/>
              </a:rPr>
              <a:t>Results must be returned in milliseconds or seconds</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19604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783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828"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12508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7EF87D59-4803-47BB-B1A1-B32679F1123C}"/>
              </a:ext>
            </a:extLst>
          </p:cNvPr>
          <p:cNvSpPr txBox="1"/>
          <p:nvPr/>
        </p:nvSpPr>
        <p:spPr>
          <a:xfrm>
            <a:off x="1153149" y="2401363"/>
            <a:ext cx="9746079" cy="2677656"/>
          </a:xfrm>
          <a:prstGeom prst="rect">
            <a:avLst/>
          </a:prstGeom>
          <a:noFill/>
        </p:spPr>
        <p:txBody>
          <a:bodyPr wrap="square">
            <a:spAutoFit/>
          </a:bodyPr>
          <a:lstStyle/>
          <a:p>
            <a:pPr algn="l"/>
            <a:r>
              <a:rPr lang="en-US" sz="2400" b="1" i="0" dirty="0">
                <a:solidFill>
                  <a:srgbClr val="161517"/>
                </a:solidFill>
                <a:effectLst/>
                <a:latin typeface="var(--ifm-heading-font-family)"/>
              </a:rPr>
              <a:t>Column-Oriented vs Row-Oriented Databases</a:t>
            </a:r>
            <a:r>
              <a:rPr lang="en-US" sz="2400" b="1" i="0" dirty="0">
                <a:solidFill>
                  <a:srgbClr val="161517"/>
                </a:solidFill>
                <a:effectLst/>
                <a:latin typeface="var(--ifm-heading-font-family)"/>
                <a:hlinkClick r:id="rId3" tooltip="Direct link to Column-Oriented vs Row-Oriented Databases"/>
              </a:rPr>
              <a:t>​</a:t>
            </a:r>
            <a:endParaRPr lang="en-US" sz="2400" b="1" i="0" dirty="0">
              <a:solidFill>
                <a:srgbClr val="161517"/>
              </a:solidFill>
              <a:effectLst/>
              <a:latin typeface="var(--ifm-heading-font-family)"/>
            </a:endParaRPr>
          </a:p>
          <a:p>
            <a:pPr algn="l"/>
            <a:endParaRPr lang="en-US" sz="2400" b="1" i="0" dirty="0">
              <a:solidFill>
                <a:srgbClr val="161517"/>
              </a:solidFill>
              <a:effectLst/>
              <a:latin typeface="var(--ifm-heading-font-family)"/>
            </a:endParaRPr>
          </a:p>
          <a:p>
            <a:pPr algn="l"/>
            <a:r>
              <a:rPr lang="en-US" sz="2400" b="0" i="0" dirty="0">
                <a:solidFill>
                  <a:srgbClr val="161517"/>
                </a:solidFill>
                <a:effectLst/>
                <a:latin typeface="-apple-system"/>
              </a:rPr>
              <a:t>In a row-oriented DBMS, data is stored in rows, with all the values related to a row physically stored next to each other.</a:t>
            </a:r>
          </a:p>
          <a:p>
            <a:pPr algn="l"/>
            <a:endParaRPr lang="en-US" sz="2400" b="0" i="0" dirty="0">
              <a:solidFill>
                <a:srgbClr val="161517"/>
              </a:solidFill>
              <a:effectLst/>
              <a:latin typeface="-apple-system"/>
            </a:endParaRPr>
          </a:p>
          <a:p>
            <a:pPr algn="l"/>
            <a:r>
              <a:rPr lang="en-US" sz="2400" b="0" i="0" dirty="0">
                <a:solidFill>
                  <a:srgbClr val="161517"/>
                </a:solidFill>
                <a:effectLst/>
                <a:latin typeface="-apple-system"/>
              </a:rPr>
              <a:t>In a column-oriented DBMS, data is stored in columns, with values from the same columns stored together.</a:t>
            </a:r>
          </a:p>
        </p:txBody>
      </p:sp>
    </p:spTree>
    <p:extLst>
      <p:ext uri="{BB962C8B-B14F-4D97-AF65-F5344CB8AC3E}">
        <p14:creationId xmlns:p14="http://schemas.microsoft.com/office/powerpoint/2010/main" val="777368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7F0C5252-1FA1-4901-8F02-A2BB0B28CF61}"/>
              </a:ext>
            </a:extLst>
          </p:cNvPr>
          <p:cNvSpPr txBox="1"/>
          <p:nvPr/>
        </p:nvSpPr>
        <p:spPr>
          <a:xfrm>
            <a:off x="1267264" y="2627770"/>
            <a:ext cx="9657472" cy="1938992"/>
          </a:xfrm>
          <a:prstGeom prst="rect">
            <a:avLst/>
          </a:prstGeom>
          <a:noFill/>
        </p:spPr>
        <p:txBody>
          <a:bodyPr wrap="square">
            <a:spAutoFit/>
          </a:bodyPr>
          <a:lstStyle/>
          <a:p>
            <a:pPr algn="l"/>
            <a:r>
              <a:rPr lang="en-US" sz="2400" b="1" i="0" dirty="0">
                <a:solidFill>
                  <a:srgbClr val="161517"/>
                </a:solidFill>
                <a:effectLst/>
                <a:latin typeface="var(--ifm-heading-font-family)"/>
              </a:rPr>
              <a:t>Why is ClickHouse so fast?</a:t>
            </a:r>
            <a:r>
              <a:rPr lang="en-US" sz="2400" b="1" i="0" dirty="0">
                <a:solidFill>
                  <a:srgbClr val="161517"/>
                </a:solidFill>
                <a:effectLst/>
                <a:latin typeface="var(--ifm-heading-font-family)"/>
                <a:hlinkClick r:id="rId3" tooltip="Direct link to Why is ClickHouse so fast?"/>
              </a:rPr>
              <a:t>​</a:t>
            </a:r>
            <a:endParaRPr lang="en-US" sz="2400" b="1" i="0" dirty="0">
              <a:solidFill>
                <a:srgbClr val="161517"/>
              </a:solidFill>
              <a:effectLst/>
              <a:latin typeface="var(--ifm-heading-font-family)"/>
            </a:endParaRPr>
          </a:p>
          <a:p>
            <a:pPr algn="l"/>
            <a:r>
              <a:rPr lang="en-US" sz="2400" b="0" i="0" dirty="0">
                <a:solidFill>
                  <a:srgbClr val="161517"/>
                </a:solidFill>
                <a:effectLst/>
                <a:latin typeface="-apple-system"/>
              </a:rPr>
              <a:t>ClickHouse uses all available system resources to their full potential to process each analytical query as fast as possible. This is made possible due to a unique combination of analytical capabilities and attention to the low-level details required to implement the fastest OLAP database.</a:t>
            </a:r>
          </a:p>
        </p:txBody>
      </p:sp>
    </p:spTree>
    <p:extLst>
      <p:ext uri="{BB962C8B-B14F-4D97-AF65-F5344CB8AC3E}">
        <p14:creationId xmlns:p14="http://schemas.microsoft.com/office/powerpoint/2010/main" val="9991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标题 4">
            <a:extLst>
              <a:ext uri="{FF2B5EF4-FFF2-40B4-BE49-F238E27FC236}">
                <a16:creationId xmlns:a16="http://schemas.microsoft.com/office/drawing/2014/main" id="{B94DFEF2-FE15-4C20-8D67-C59554458C52}"/>
              </a:ext>
            </a:extLst>
          </p:cNvPr>
          <p:cNvSpPr txBox="1">
            <a:spLocks/>
          </p:cNvSpPr>
          <p:nvPr/>
        </p:nvSpPr>
        <p:spPr>
          <a:xfrm>
            <a:off x="2459842" y="964296"/>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ctr"/>
            <a:r>
              <a:rPr lang="en-US" sz="3200" b="1" dirty="0">
                <a:solidFill>
                  <a:schemeClr val="bg1"/>
                </a:solidFill>
                <a:latin typeface="Huawei Sans" panose="020C0503030203020204" pitchFamily="34" charset="0"/>
              </a:rPr>
              <a:t>ClickHouse Advantages</a:t>
            </a:r>
          </a:p>
        </p:txBody>
      </p:sp>
      <p:graphicFrame>
        <p:nvGraphicFramePr>
          <p:cNvPr id="13" name="图示 11">
            <a:extLst>
              <a:ext uri="{FF2B5EF4-FFF2-40B4-BE49-F238E27FC236}">
                <a16:creationId xmlns:a16="http://schemas.microsoft.com/office/drawing/2014/main" id="{CFF3C141-42E3-4E4C-A370-F7A30CE39B88}"/>
              </a:ext>
            </a:extLst>
          </p:cNvPr>
          <p:cNvGraphicFramePr/>
          <p:nvPr>
            <p:extLst>
              <p:ext uri="{D42A27DB-BD31-4B8C-83A1-F6EECF244321}">
                <p14:modId xmlns:p14="http://schemas.microsoft.com/office/powerpoint/2010/main" val="177818253"/>
              </p:ext>
            </p:extLst>
          </p:nvPr>
        </p:nvGraphicFramePr>
        <p:xfrm>
          <a:off x="1338943" y="4034763"/>
          <a:ext cx="9946470" cy="11937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图示 8">
            <a:extLst>
              <a:ext uri="{FF2B5EF4-FFF2-40B4-BE49-F238E27FC236}">
                <a16:creationId xmlns:a16="http://schemas.microsoft.com/office/drawing/2014/main" id="{921FF645-339E-4B6C-879E-FBA512B93F0E}"/>
              </a:ext>
            </a:extLst>
          </p:cNvPr>
          <p:cNvGraphicFramePr/>
          <p:nvPr>
            <p:extLst>
              <p:ext uri="{D42A27DB-BD31-4B8C-83A1-F6EECF244321}">
                <p14:modId xmlns:p14="http://schemas.microsoft.com/office/powerpoint/2010/main" val="4281625092"/>
              </p:ext>
            </p:extLst>
          </p:nvPr>
        </p:nvGraphicFramePr>
        <p:xfrm>
          <a:off x="1153149" y="2211490"/>
          <a:ext cx="10132264" cy="107446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67023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2505" y="1212844"/>
            <a:ext cx="11806989" cy="52519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444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52679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E72BC710-0305-4CBD-BDA3-7B5E4806524B}"/>
              </a:ext>
            </a:extLst>
          </p:cNvPr>
          <p:cNvSpPr txBox="1"/>
          <p:nvPr/>
        </p:nvSpPr>
        <p:spPr>
          <a:xfrm>
            <a:off x="1002640" y="1546503"/>
            <a:ext cx="10136831" cy="4893647"/>
          </a:xfrm>
          <a:prstGeom prst="rect">
            <a:avLst/>
          </a:prstGeom>
          <a:noFill/>
        </p:spPr>
        <p:txBody>
          <a:bodyPr wrap="square">
            <a:spAutoFit/>
          </a:bodyPr>
          <a:lstStyle/>
          <a:p>
            <a:pPr>
              <a:lnSpc>
                <a:spcPct val="100000"/>
              </a:lnSpc>
            </a:pPr>
            <a:r>
              <a:rPr lang="en-US" sz="2400" b="1" u="none" dirty="0">
                <a:latin typeface="Huawei Sans" panose="020C0503030203020204" pitchFamily="34" charset="0"/>
              </a:rPr>
              <a:t>Comprehensive DBMS functions</a:t>
            </a:r>
            <a:endParaRPr lang="en-US" altLang="zh-CN" sz="2400" b="1" dirty="0">
              <a:latin typeface="Huawei Sans" panose="020C0503030203020204" pitchFamily="34" charset="0"/>
            </a:endParaRPr>
          </a:p>
          <a:p>
            <a:pPr lvl="1">
              <a:lnSpc>
                <a:spcPct val="100000"/>
              </a:lnSpc>
            </a:pPr>
            <a:r>
              <a:rPr lang="en-US" sz="2400" b="0" u="none" dirty="0">
                <a:latin typeface="Huawei Sans" panose="020C0503030203020204" pitchFamily="34" charset="0"/>
              </a:rPr>
              <a:t>ClickHouse has comprehensive database management functions, including the basic functions of a DBMS:</a:t>
            </a:r>
            <a:endParaRPr lang="en-US" altLang="zh-CN" sz="2400" dirty="0">
              <a:latin typeface="Huawei Sans" panose="020C0503030203020204" pitchFamily="34" charset="0"/>
            </a:endParaRPr>
          </a:p>
          <a:p>
            <a:pPr lvl="1">
              <a:lnSpc>
                <a:spcPct val="100000"/>
              </a:lnSpc>
            </a:pPr>
            <a:r>
              <a:rPr lang="en-US" sz="2400" b="0" u="none" dirty="0">
                <a:latin typeface="Huawei Sans" panose="020C0503030203020204" pitchFamily="34" charset="0"/>
              </a:rPr>
              <a:t>Data Definition Language (DDL): allows databases, tables, and views to be dynamically created, modified, or deleted without restarting services.</a:t>
            </a:r>
            <a:endParaRPr lang="en-US" altLang="zh-CN" sz="2400" dirty="0">
              <a:latin typeface="Huawei Sans" panose="020C0503030203020204" pitchFamily="34" charset="0"/>
            </a:endParaRPr>
          </a:p>
          <a:p>
            <a:pPr lvl="1">
              <a:lnSpc>
                <a:spcPct val="100000"/>
              </a:lnSpc>
            </a:pPr>
            <a:r>
              <a:rPr lang="en-US" sz="2400" b="0" u="none" dirty="0">
                <a:latin typeface="Huawei Sans" panose="020C0503030203020204" pitchFamily="34" charset="0"/>
              </a:rPr>
              <a:t>Data Manipulation Language (DML): allows data to be queried, inserted, modified, or deleted dynamically.</a:t>
            </a:r>
            <a:endParaRPr lang="en-US" altLang="zh-CN" sz="2400" dirty="0">
              <a:latin typeface="Huawei Sans" panose="020C0503030203020204" pitchFamily="34" charset="0"/>
            </a:endParaRPr>
          </a:p>
          <a:p>
            <a:pPr lvl="1">
              <a:lnSpc>
                <a:spcPct val="100000"/>
              </a:lnSpc>
            </a:pPr>
            <a:r>
              <a:rPr lang="en-US" sz="2400" b="0" u="none" dirty="0">
                <a:latin typeface="Huawei Sans" panose="020C0503030203020204" pitchFamily="34" charset="0"/>
              </a:rPr>
              <a:t>Permission control: supports user-based database or table operation permission settings to ensure data security.</a:t>
            </a:r>
            <a:endParaRPr lang="en-US" altLang="zh-CN" sz="2400" dirty="0">
              <a:latin typeface="Huawei Sans" panose="020C0503030203020204" pitchFamily="34" charset="0"/>
            </a:endParaRPr>
          </a:p>
          <a:p>
            <a:pPr lvl="1">
              <a:lnSpc>
                <a:spcPct val="100000"/>
              </a:lnSpc>
            </a:pPr>
            <a:r>
              <a:rPr lang="en-US" sz="2400" b="0" u="none" dirty="0">
                <a:latin typeface="Huawei Sans" panose="020C0503030203020204" pitchFamily="34" charset="0"/>
              </a:rPr>
              <a:t>Data backup and restoration: supports data backup, export, import, and restoration.</a:t>
            </a:r>
            <a:endParaRPr lang="en-US" altLang="zh-CN" sz="2400" dirty="0">
              <a:latin typeface="Huawei Sans" panose="020C0503030203020204" pitchFamily="34" charset="0"/>
            </a:endParaRPr>
          </a:p>
          <a:p>
            <a:pPr lvl="1">
              <a:lnSpc>
                <a:spcPct val="100000"/>
              </a:lnSpc>
            </a:pPr>
            <a:r>
              <a:rPr lang="en-US" sz="2400" b="0" u="none" dirty="0">
                <a:latin typeface="Huawei Sans" panose="020C0503030203020204" pitchFamily="34" charset="0"/>
              </a:rPr>
              <a:t>Distributed management: provides the cluster mode to automatically manage multiple database nodes.</a:t>
            </a:r>
            <a:endParaRPr lang="en-US" altLang="zh-CN" sz="3200" dirty="0">
              <a:latin typeface="Huawei Sans" panose="020C0503030203020204" pitchFamily="34" charset="0"/>
            </a:endParaRPr>
          </a:p>
        </p:txBody>
      </p:sp>
      <p:sp>
        <p:nvSpPr>
          <p:cNvPr id="3" name="TextBox 2">
            <a:extLst>
              <a:ext uri="{FF2B5EF4-FFF2-40B4-BE49-F238E27FC236}">
                <a16:creationId xmlns:a16="http://schemas.microsoft.com/office/drawing/2014/main" id="{A98552AB-1A54-45D5-91D4-0A2FF64A77A1}"/>
              </a:ext>
            </a:extLst>
          </p:cNvPr>
          <p:cNvSpPr txBox="1"/>
          <p:nvPr/>
        </p:nvSpPr>
        <p:spPr>
          <a:xfrm>
            <a:off x="1153149" y="896130"/>
            <a:ext cx="1034822" cy="584775"/>
          </a:xfrm>
          <a:prstGeom prst="rect">
            <a:avLst/>
          </a:prstGeom>
          <a:noFill/>
        </p:spPr>
        <p:txBody>
          <a:bodyPr wrap="square" rtlCol="0">
            <a:spAutoFit/>
          </a:bodyPr>
          <a:lstStyle/>
          <a:p>
            <a:pPr algn="ctr"/>
            <a:r>
              <a:rPr lang="en-US" sz="3200" b="1" dirty="0">
                <a:solidFill>
                  <a:schemeClr val="bg1"/>
                </a:solidFill>
              </a:rPr>
              <a:t>09</a:t>
            </a:r>
          </a:p>
        </p:txBody>
      </p:sp>
    </p:spTree>
    <p:extLst>
      <p:ext uri="{BB962C8B-B14F-4D97-AF65-F5344CB8AC3E}">
        <p14:creationId xmlns:p14="http://schemas.microsoft.com/office/powerpoint/2010/main" val="4147388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E72BC710-0305-4CBD-BDA3-7B5E4806524B}"/>
              </a:ext>
            </a:extLst>
          </p:cNvPr>
          <p:cNvSpPr txBox="1"/>
          <p:nvPr/>
        </p:nvSpPr>
        <p:spPr>
          <a:xfrm>
            <a:off x="1354199" y="2141974"/>
            <a:ext cx="10136831" cy="2862322"/>
          </a:xfrm>
          <a:prstGeom prst="rect">
            <a:avLst/>
          </a:prstGeom>
          <a:noFill/>
        </p:spPr>
        <p:txBody>
          <a:bodyPr wrap="square">
            <a:spAutoFit/>
          </a:bodyPr>
          <a:lstStyle/>
          <a:p>
            <a:pPr>
              <a:lnSpc>
                <a:spcPct val="100000"/>
              </a:lnSpc>
            </a:pPr>
            <a:r>
              <a:rPr lang="en-US" sz="2000" b="1" u="none" dirty="0">
                <a:latin typeface="Huawei Sans" panose="020C0503030203020204" pitchFamily="34" charset="0"/>
              </a:rPr>
              <a:t>Column-oriented storage and data compression</a:t>
            </a:r>
            <a:endParaRPr lang="en-US" altLang="zh-CN" sz="2000" b="1" dirty="0">
              <a:latin typeface="Huawei Sans" panose="020C0503030203020204" pitchFamily="34" charset="0"/>
            </a:endParaRPr>
          </a:p>
          <a:p>
            <a:pPr lvl="1">
              <a:lnSpc>
                <a:spcPct val="100000"/>
              </a:lnSpc>
            </a:pPr>
            <a:r>
              <a:rPr lang="en-US" sz="2000" b="0" u="none" dirty="0">
                <a:latin typeface="Huawei Sans" panose="020C0503030203020204" pitchFamily="34" charset="0"/>
              </a:rPr>
              <a:t>ClickHouse is a database that uses column-based storage. Data is organized by column. Data in the same column is stored together, and data in different columns is stored in different files.</a:t>
            </a:r>
            <a:endParaRPr lang="en-US" altLang="zh-CN" sz="2000" dirty="0">
              <a:latin typeface="Huawei Sans" panose="020C0503030203020204" pitchFamily="34" charset="0"/>
            </a:endParaRPr>
          </a:p>
          <a:p>
            <a:pPr lvl="1">
              <a:lnSpc>
                <a:spcPct val="100000"/>
              </a:lnSpc>
            </a:pPr>
            <a:r>
              <a:rPr lang="en-US" sz="2000" b="0" u="none" dirty="0">
                <a:latin typeface="Huawei Sans" panose="020C0503030203020204" pitchFamily="34" charset="0"/>
              </a:rPr>
              <a:t>During data query, column-based storage can reduce the data scanning range and data transmission size, thereby improving data query efficiency.</a:t>
            </a:r>
            <a:endParaRPr lang="en-US" altLang="zh-CN" sz="2000" dirty="0">
              <a:latin typeface="Huawei Sans" panose="020C0503030203020204" pitchFamily="34" charset="0"/>
            </a:endParaRPr>
          </a:p>
          <a:p>
            <a:pPr lvl="1">
              <a:lnSpc>
                <a:spcPct val="100000"/>
              </a:lnSpc>
            </a:pPr>
            <a:r>
              <a:rPr lang="en-US" sz="2000" b="0" u="none" dirty="0">
                <a:latin typeface="Huawei Sans" panose="020C0503030203020204" pitchFamily="34" charset="0"/>
              </a:rPr>
              <a:t>Columnar databases store data in the same column together and data in different columns separately. Columnar databases are more suitable for online analytical processing (OLAP) scenarios.</a:t>
            </a:r>
            <a:endParaRPr lang="en-US" altLang="zh-CN" sz="2000" dirty="0">
              <a:latin typeface="Huawei Sans" panose="020C0503030203020204" pitchFamily="34" charset="0"/>
            </a:endParaRPr>
          </a:p>
        </p:txBody>
      </p:sp>
    </p:spTree>
    <p:extLst>
      <p:ext uri="{BB962C8B-B14F-4D97-AF65-F5344CB8AC3E}">
        <p14:creationId xmlns:p14="http://schemas.microsoft.com/office/powerpoint/2010/main" val="3518535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8310" y="17110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E72BC710-0305-4CBD-BDA3-7B5E4806524B}"/>
              </a:ext>
            </a:extLst>
          </p:cNvPr>
          <p:cNvSpPr txBox="1"/>
          <p:nvPr/>
        </p:nvSpPr>
        <p:spPr>
          <a:xfrm>
            <a:off x="1354199" y="2141974"/>
            <a:ext cx="10136831" cy="3477875"/>
          </a:xfrm>
          <a:prstGeom prst="rect">
            <a:avLst/>
          </a:prstGeom>
          <a:noFill/>
        </p:spPr>
        <p:txBody>
          <a:bodyPr wrap="square">
            <a:spAutoFit/>
          </a:bodyPr>
          <a:lstStyle/>
          <a:p>
            <a:pPr marL="180000" marR="0" lvl="0"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r>
              <a:rPr lang="en-US" sz="2000" b="1" u="none" dirty="0">
                <a:solidFill>
                  <a:prstClr val="black"/>
                </a:solidFill>
                <a:latin typeface="Huawei Sans" panose="020C0503030203020204" pitchFamily="34" charset="0"/>
              </a:rPr>
              <a:t>Vectorized execution engine</a:t>
            </a:r>
            <a:endParaRPr kumimoji="0" lang="en-US" altLang="zh-CN" sz="2000" b="1" i="0" u="none" strike="noStrike" kern="1200" cap="none" spc="0" normalizeH="0" baseline="0" noProof="0" dirty="0">
              <a:ln>
                <a:noFill/>
              </a:ln>
              <a:solidFill>
                <a:prstClr val="black"/>
              </a:solidFill>
              <a:effectLst/>
              <a:uLnTx/>
              <a:uFillTx/>
              <a:latin typeface="Huawei Sans" panose="020C0503030203020204" pitchFamily="34" charset="0"/>
              <a:ea typeface="方正兰亭黑简体" panose="02000000000000000000" pitchFamily="2" charset="-122"/>
              <a:cs typeface="+mn-cs"/>
            </a:endParaRPr>
          </a:p>
          <a:p>
            <a:pPr marL="540000" marR="0" lvl="1"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r>
              <a:rPr lang="en-US" sz="2000" b="0" u="none" dirty="0">
                <a:solidFill>
                  <a:prstClr val="black"/>
                </a:solidFill>
                <a:latin typeface="Huawei Sans" panose="020C0503030203020204" pitchFamily="34" charset="0"/>
              </a:rPr>
              <a:t>ClickHouse uses CPU's Single Instruction Multiple Data (SIMD) for vectorized execution. SIMD is an implementation mode that uses a single instruction to operate multiple pieces of data and improves performance with data parallelism. The principle of SIMD is to implement parallel data operations at the CPU register level.</a:t>
            </a:r>
            <a:endParaRPr kumimoji="0" lang="en-US" altLang="zh-CN" sz="2000" b="0" i="0" u="none" strike="noStrike" kern="1200" cap="none" spc="0" normalizeH="0" baseline="0" noProof="0" dirty="0">
              <a:ln>
                <a:noFill/>
              </a:ln>
              <a:solidFill>
                <a:prstClr val="black"/>
              </a:solidFill>
              <a:effectLst/>
              <a:uLnTx/>
              <a:uFillTx/>
              <a:latin typeface="Huawei Sans" panose="020C0503030203020204" pitchFamily="34" charset="0"/>
              <a:ea typeface="方正兰亭黑简体" panose="02000000000000000000" pitchFamily="2" charset="-122"/>
              <a:cs typeface="+mn-cs"/>
            </a:endParaRPr>
          </a:p>
          <a:p>
            <a:pPr marL="180000" marR="0" lvl="0"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r>
              <a:rPr lang="en-US" sz="2000" b="1" u="none" dirty="0">
                <a:solidFill>
                  <a:prstClr val="black"/>
                </a:solidFill>
                <a:latin typeface="Huawei Sans" panose="020C0503030203020204" pitchFamily="34" charset="0"/>
              </a:rPr>
              <a:t>Relational model and SQL query</a:t>
            </a:r>
            <a:endParaRPr kumimoji="0" lang="en-US" altLang="zh-CN" sz="2000" b="1" i="0" u="none" strike="noStrike" kern="1200" cap="none" spc="0" normalizeH="0" baseline="0" noProof="0" dirty="0">
              <a:ln>
                <a:noFill/>
              </a:ln>
              <a:solidFill>
                <a:prstClr val="black"/>
              </a:solidFill>
              <a:effectLst/>
              <a:uLnTx/>
              <a:uFillTx/>
              <a:latin typeface="Huawei Sans" panose="020C0503030203020204" pitchFamily="34" charset="0"/>
              <a:ea typeface="方正兰亭黑简体" panose="02000000000000000000" pitchFamily="2" charset="-122"/>
              <a:cs typeface="+mn-cs"/>
            </a:endParaRPr>
          </a:p>
          <a:p>
            <a:pPr marL="540000" marR="0" lvl="1"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r>
              <a:rPr lang="en-US" sz="2000" b="0" u="none" dirty="0">
                <a:solidFill>
                  <a:prstClr val="black"/>
                </a:solidFill>
                <a:latin typeface="Huawei Sans" panose="020C0503030203020204" pitchFamily="34" charset="0"/>
              </a:rPr>
              <a:t>ClickHouse uses relational models so the cost of migrating systems built on traditional relational databases or data warehouses to ClickHouse is lower.</a:t>
            </a:r>
            <a:endParaRPr kumimoji="0" lang="en-US" altLang="zh-CN" sz="2000" b="0" i="0" u="none" strike="noStrike" kern="1200" cap="none" spc="0" normalizeH="0" baseline="0" noProof="0" dirty="0">
              <a:ln>
                <a:noFill/>
              </a:ln>
              <a:solidFill>
                <a:prstClr val="black"/>
              </a:solidFill>
              <a:effectLst/>
              <a:uLnTx/>
              <a:uFillTx/>
              <a:latin typeface="Huawei Sans" panose="020C0503030203020204" pitchFamily="34" charset="0"/>
              <a:ea typeface="方正兰亭黑简体" panose="02000000000000000000" pitchFamily="2" charset="-122"/>
              <a:cs typeface="+mn-cs"/>
            </a:endParaRPr>
          </a:p>
          <a:p>
            <a:pPr marL="540000" marR="0" lvl="1"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r>
              <a:rPr lang="en-US" sz="2000" b="0" u="none" dirty="0">
                <a:solidFill>
                  <a:prstClr val="black"/>
                </a:solidFill>
                <a:latin typeface="Huawei Sans" panose="020C0503030203020204" pitchFamily="34" charset="0"/>
              </a:rPr>
              <a:t>ClickHouse uses SQL as the query language and provides standard SQL query APIs for existing third-party analysis visualization systems to easily integrate with ClickHouse.</a:t>
            </a:r>
            <a:endParaRPr lang="en-US" altLang="zh-CN" sz="3600" dirty="0">
              <a:latin typeface="Huawei Sans" panose="020C0503030203020204" pitchFamily="34" charset="0"/>
            </a:endParaRPr>
          </a:p>
        </p:txBody>
      </p:sp>
    </p:spTree>
    <p:extLst>
      <p:ext uri="{BB962C8B-B14F-4D97-AF65-F5344CB8AC3E}">
        <p14:creationId xmlns:p14="http://schemas.microsoft.com/office/powerpoint/2010/main" val="120509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E72BC710-0305-4CBD-BDA3-7B5E4806524B}"/>
              </a:ext>
            </a:extLst>
          </p:cNvPr>
          <p:cNvSpPr txBox="1"/>
          <p:nvPr/>
        </p:nvSpPr>
        <p:spPr>
          <a:xfrm>
            <a:off x="1354199" y="2141974"/>
            <a:ext cx="10136831" cy="3770263"/>
          </a:xfrm>
          <a:prstGeom prst="rect">
            <a:avLst/>
          </a:prstGeom>
          <a:noFill/>
        </p:spPr>
        <p:txBody>
          <a:bodyPr wrap="square">
            <a:spAutoFit/>
          </a:bodyPr>
          <a:lstStyle/>
          <a:p>
            <a:pPr marL="180000" marR="0" lvl="0"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r>
              <a:rPr lang="en-US" sz="2000" b="1" u="none" dirty="0">
                <a:solidFill>
                  <a:prstClr val="black"/>
                </a:solidFill>
                <a:latin typeface="Huawei Sans" panose="020C0503030203020204" pitchFamily="34" charset="0"/>
              </a:rPr>
              <a:t>Data</a:t>
            </a:r>
            <a:r>
              <a:rPr lang="en-US" sz="2000" b="0" u="none" dirty="0">
                <a:solidFill>
                  <a:prstClr val="black"/>
                </a:solidFill>
                <a:latin typeface="Huawei Sans" panose="020C0503030203020204" pitchFamily="34" charset="0"/>
              </a:rPr>
              <a:t> </a:t>
            </a:r>
            <a:r>
              <a:rPr lang="en-US" sz="2000" b="1" u="none" dirty="0">
                <a:solidFill>
                  <a:prstClr val="black"/>
                </a:solidFill>
                <a:latin typeface="Huawei Sans" panose="020C0503030203020204" pitchFamily="34" charset="0"/>
              </a:rPr>
              <a:t>sharding and distributed query</a:t>
            </a:r>
            <a:endParaRPr kumimoji="0" lang="en-US" altLang="zh-CN" sz="2000" b="1" i="0" u="none" strike="noStrike" kern="1200" cap="none" spc="0" normalizeH="0" baseline="0" noProof="0" dirty="0">
              <a:ln>
                <a:noFill/>
              </a:ln>
              <a:solidFill>
                <a:prstClr val="black"/>
              </a:solidFill>
              <a:effectLst/>
              <a:uLnTx/>
              <a:uFillTx/>
              <a:latin typeface="Huawei Sans" panose="020C0503030203020204" pitchFamily="34" charset="0"/>
              <a:ea typeface="方正兰亭黑简体" panose="02000000000000000000" pitchFamily="2" charset="-122"/>
              <a:cs typeface="+mn-cs"/>
            </a:endParaRPr>
          </a:p>
          <a:p>
            <a:pPr marL="540000" marR="0" lvl="1"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r>
              <a:rPr lang="en-US" sz="2000" b="0" u="none" dirty="0">
                <a:solidFill>
                  <a:prstClr val="black"/>
                </a:solidFill>
                <a:latin typeface="Huawei Sans" panose="020C0503030203020204" pitchFamily="34" charset="0"/>
              </a:rPr>
              <a:t>The ClickHouse cluster consists of one or more shards, and each shard corresponds to one ClickHouse service node. The maximum number of shards depends on the number of nodes (one shard corresponds to only one service node).</a:t>
            </a:r>
            <a:endParaRPr kumimoji="0" lang="en-US" altLang="zh-CN" sz="2000" b="0" i="0" u="none" strike="noStrike" kern="1200" cap="none" spc="0" normalizeH="0" baseline="0" noProof="0" dirty="0">
              <a:ln>
                <a:noFill/>
              </a:ln>
              <a:solidFill>
                <a:prstClr val="black"/>
              </a:solidFill>
              <a:effectLst/>
              <a:uLnTx/>
              <a:uFillTx/>
              <a:latin typeface="Huawei Sans" panose="020C0503030203020204" pitchFamily="34" charset="0"/>
              <a:ea typeface="方正兰亭黑简体" panose="02000000000000000000" pitchFamily="2" charset="-122"/>
              <a:cs typeface="+mn-cs"/>
            </a:endParaRPr>
          </a:p>
          <a:p>
            <a:pPr marL="540000" marR="0" lvl="1"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r>
              <a:rPr lang="en-US" sz="2000" b="0" u="none" dirty="0">
                <a:solidFill>
                  <a:prstClr val="black"/>
                </a:solidFill>
                <a:latin typeface="Huawei Sans" panose="020C0503030203020204" pitchFamily="34" charset="0"/>
              </a:rPr>
              <a:t>ClickHouse introduces the concepts of local table and distributed table. A local table is equivalent to a data shard. A distributed table does not store any data. It is an access proxy of the local table and functions as the sharding middleware. With distributed tables, multiple data shards can be accessed by using the proxy, thereby implementing distributed query.</a:t>
            </a:r>
            <a:endParaRPr kumimoji="0" lang="en-US" altLang="zh-CN" sz="2000" b="0" i="0" u="none" strike="noStrike" kern="1200" cap="none" spc="0" normalizeH="0" baseline="0" noProof="0" dirty="0">
              <a:ln>
                <a:noFill/>
              </a:ln>
              <a:solidFill>
                <a:prstClr val="black"/>
              </a:solidFill>
              <a:effectLst/>
              <a:uLnTx/>
              <a:uFillTx/>
              <a:latin typeface="Huawei Sans" panose="020C0503030203020204" pitchFamily="34" charset="0"/>
              <a:ea typeface="方正兰亭黑简体" panose="02000000000000000000" pitchFamily="2" charset="-122"/>
              <a:cs typeface="+mn-cs"/>
            </a:endParaRPr>
          </a:p>
          <a:p>
            <a:pPr marL="180000" marR="0" lvl="0" indent="-180000" algn="l" defTabSz="1219304" rtl="0" eaLnBrk="1" fontAlgn="ctr" latinLnBrk="0" hangingPunct="1">
              <a:lnSpc>
                <a:spcPct val="100000"/>
              </a:lnSpc>
              <a:spcBef>
                <a:spcPts val="0"/>
              </a:spcBef>
              <a:spcAft>
                <a:spcPts val="600"/>
              </a:spcAft>
              <a:buClrTx/>
              <a:buSzTx/>
              <a:buFont typeface="Huawei Sans" panose="020C0503030203020204" pitchFamily="34" charset="0"/>
              <a:buChar char="•"/>
              <a:tabLst/>
              <a:defRPr/>
            </a:pPr>
            <a:endParaRPr lang="en-US" altLang="zh-CN" sz="4400" dirty="0">
              <a:latin typeface="Huawei Sans" panose="020C0503030203020204" pitchFamily="34" charset="0"/>
            </a:endParaRPr>
          </a:p>
        </p:txBody>
      </p:sp>
    </p:spTree>
    <p:extLst>
      <p:ext uri="{BB962C8B-B14F-4D97-AF65-F5344CB8AC3E}">
        <p14:creationId xmlns:p14="http://schemas.microsoft.com/office/powerpoint/2010/main" val="2223708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03256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1626856"/>
          </a:xfrm>
          <a:prstGeom prst="rect">
            <a:avLst/>
          </a:prstGeom>
        </p:spPr>
        <p:txBody>
          <a:bodyPr wrap="square">
            <a:spAutoFit/>
          </a:bodyPr>
          <a:lstStyle/>
          <a:p>
            <a:r>
              <a:rPr lang="en-US" sz="2000" dirty="0">
                <a:solidFill>
                  <a:schemeClr val="bg1">
                    <a:lumMod val="50000"/>
                  </a:schemeClr>
                </a:solidFill>
                <a:latin typeface="Huawei Sans" panose="020C0503030203020204" pitchFamily="34" charset="0"/>
                <a:cs typeface="+mn-ea"/>
                <a:sym typeface="+mn-lt"/>
              </a:rPr>
              <a:t>ClickHouse Overview</a:t>
            </a:r>
            <a:endParaRPr lang="en-US" altLang="zh-CN" sz="2000" dirty="0">
              <a:solidFill>
                <a:schemeClr val="bg1">
                  <a:lumMod val="50000"/>
                </a:schemeClr>
              </a:solidFill>
              <a:latin typeface="Huawei Sans" panose="020C0503030203020204" pitchFamily="34" charset="0"/>
              <a:cs typeface="+mn-ea"/>
              <a:sym typeface="+mn-lt"/>
            </a:endParaRPr>
          </a:p>
          <a:p>
            <a:r>
              <a:rPr lang="en-US" sz="2000" b="1" dirty="0">
                <a:latin typeface="Huawei Sans" panose="020C0503030203020204" pitchFamily="34" charset="0"/>
                <a:cs typeface="+mn-ea"/>
                <a:sym typeface="+mn-lt"/>
              </a:rPr>
              <a:t>ClickHouse Architecture and Basic Features</a:t>
            </a:r>
            <a:endParaRPr lang="en-US" altLang="zh-CN" sz="2000" b="1" dirty="0">
              <a:latin typeface="Huawei Sans" panose="020C0503030203020204" pitchFamily="34" charset="0"/>
              <a:cs typeface="+mn-ea"/>
              <a:sym typeface="+mn-lt"/>
            </a:endParaRPr>
          </a:p>
          <a:p>
            <a:r>
              <a:rPr lang="en-US" sz="2000" b="0" u="none" dirty="0">
                <a:solidFill>
                  <a:schemeClr val="bg1">
                    <a:lumMod val="50000"/>
                  </a:schemeClr>
                </a:solidFill>
                <a:latin typeface="Huawei Sans" panose="020C0503030203020204" pitchFamily="34" charset="0"/>
                <a:ea typeface="+mn-ea"/>
                <a:cs typeface="+mn-ea"/>
                <a:sym typeface="+mn-lt"/>
              </a:rPr>
              <a:t>Enhanced Features of ClickHouse</a:t>
            </a:r>
          </a:p>
          <a:p>
            <a:r>
              <a:rPr lang="en-US" altLang="zh-CN" sz="2000" dirty="0">
                <a:solidFill>
                  <a:schemeClr val="bg1">
                    <a:lumMod val="50000"/>
                  </a:schemeClr>
                </a:solidFill>
                <a:latin typeface="Huawei Sans" panose="020C0503030203020204" pitchFamily="34" charset="0"/>
                <a:cs typeface="+mn-ea"/>
                <a:sym typeface="+mn-lt"/>
              </a:rPr>
              <a:t>Elasticsearch</a:t>
            </a:r>
            <a:endParaRPr lang="en-US" altLang="zh-CN" sz="2000" dirty="0">
              <a:solidFill>
                <a:schemeClr val="bg1">
                  <a:lumMod val="50000"/>
                </a:schemeClr>
              </a:solidFill>
              <a:latin typeface="Huawei Sans" panose="020C0503030203020204" pitchFamily="34" charset="0"/>
              <a:ea typeface="+mn-ea"/>
              <a:cs typeface="+mn-ea"/>
              <a:sym typeface="+mn-lt"/>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7220680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1263545" cy="47955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DB3AB87A-5B08-4A5E-B1A0-E4D37EC78563}"/>
              </a:ext>
            </a:extLst>
          </p:cNvPr>
          <p:cNvSpPr txBox="1"/>
          <p:nvPr/>
        </p:nvSpPr>
        <p:spPr>
          <a:xfrm>
            <a:off x="2459842" y="1043913"/>
            <a:ext cx="6098720" cy="523220"/>
          </a:xfrm>
          <a:prstGeom prst="rect">
            <a:avLst/>
          </a:prstGeom>
          <a:noFill/>
        </p:spPr>
        <p:txBody>
          <a:bodyPr wrap="square">
            <a:spAutoFit/>
          </a:bodyPr>
          <a:lstStyle/>
          <a:p>
            <a:r>
              <a:rPr lang="en-US" sz="2800" b="1" u="none" dirty="0">
                <a:solidFill>
                  <a:schemeClr val="bg1"/>
                </a:solidFill>
                <a:latin typeface="Huawei Sans" panose="020C0503030203020204" pitchFamily="34" charset="0"/>
                <a:ea typeface="+mn-ea"/>
                <a:cs typeface="+mn-ea"/>
                <a:sym typeface="+mn-lt"/>
              </a:rPr>
              <a:t>ClickHouse Architecture</a:t>
            </a:r>
            <a:endParaRPr lang="en-US" sz="2800" b="1" dirty="0">
              <a:solidFill>
                <a:schemeClr val="bg1"/>
              </a:solidFill>
            </a:endParaRPr>
          </a:p>
        </p:txBody>
      </p:sp>
      <p:pic>
        <p:nvPicPr>
          <p:cNvPr id="7" name="Picture 6">
            <a:extLst>
              <a:ext uri="{FF2B5EF4-FFF2-40B4-BE49-F238E27FC236}">
                <a16:creationId xmlns:a16="http://schemas.microsoft.com/office/drawing/2014/main" id="{EB624291-3099-4697-95A4-A10BECAF6AD3}"/>
              </a:ext>
            </a:extLst>
          </p:cNvPr>
          <p:cNvPicPr>
            <a:picLocks noChangeAspect="1"/>
          </p:cNvPicPr>
          <p:nvPr/>
        </p:nvPicPr>
        <p:blipFill>
          <a:blip r:embed="rId3"/>
          <a:stretch>
            <a:fillRect/>
          </a:stretch>
        </p:blipFill>
        <p:spPr>
          <a:xfrm>
            <a:off x="2407795" y="1955142"/>
            <a:ext cx="8396972" cy="4112417"/>
          </a:xfrm>
          <a:prstGeom prst="rect">
            <a:avLst/>
          </a:prstGeom>
        </p:spPr>
      </p:pic>
    </p:spTree>
    <p:extLst>
      <p:ext uri="{BB962C8B-B14F-4D97-AF65-F5344CB8AC3E}">
        <p14:creationId xmlns:p14="http://schemas.microsoft.com/office/powerpoint/2010/main" val="370209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2308" y="134263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ئئ</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7" name="标题 3">
            <a:extLst>
              <a:ext uri="{FF2B5EF4-FFF2-40B4-BE49-F238E27FC236}">
                <a16:creationId xmlns:a16="http://schemas.microsoft.com/office/drawing/2014/main" id="{40161A99-8A77-4783-A156-118638587D9F}"/>
              </a:ext>
            </a:extLst>
          </p:cNvPr>
          <p:cNvSpPr txBox="1">
            <a:spLocks/>
          </p:cNvSpPr>
          <p:nvPr/>
        </p:nvSpPr>
        <p:spPr>
          <a:xfrm>
            <a:off x="2618636" y="804966"/>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chemeClr val="bg1"/>
                </a:solidFill>
                <a:latin typeface="Huawei Sans" panose="020C0503030203020204" pitchFamily="34" charset="0"/>
                <a:ea typeface="+mn-ea"/>
                <a:cs typeface="+mn-ea"/>
                <a:sym typeface="+mn-lt"/>
              </a:rPr>
              <a:t>SQL Capability</a:t>
            </a:r>
            <a:endParaRPr lang="en-US" altLang="zh-CN" sz="3600" b="1" dirty="0">
              <a:solidFill>
                <a:schemeClr val="bg1"/>
              </a:solidFill>
              <a:latin typeface="Huawei Sans" panose="020C0503030203020204" pitchFamily="34" charset="0"/>
              <a:ea typeface="+mn-ea"/>
              <a:cs typeface="+mn-ea"/>
              <a:sym typeface="+mn-lt"/>
            </a:endParaRPr>
          </a:p>
        </p:txBody>
      </p:sp>
      <p:sp>
        <p:nvSpPr>
          <p:cNvPr id="9" name="TextBox 8">
            <a:extLst>
              <a:ext uri="{FF2B5EF4-FFF2-40B4-BE49-F238E27FC236}">
                <a16:creationId xmlns:a16="http://schemas.microsoft.com/office/drawing/2014/main" id="{B9F03272-F175-4078-BCB0-31BCA46F3816}"/>
              </a:ext>
            </a:extLst>
          </p:cNvPr>
          <p:cNvSpPr txBox="1"/>
          <p:nvPr/>
        </p:nvSpPr>
        <p:spPr>
          <a:xfrm>
            <a:off x="2618635" y="1620087"/>
            <a:ext cx="8958321" cy="4109074"/>
          </a:xfrm>
          <a:prstGeom prst="rect">
            <a:avLst/>
          </a:prstGeom>
          <a:noFill/>
        </p:spPr>
        <p:txBody>
          <a:bodyPr wrap="square" rtlCol="0">
            <a:spAutoFit/>
          </a:bodyPr>
          <a:lstStyle/>
          <a:p>
            <a:pPr>
              <a:lnSpc>
                <a:spcPct val="120000"/>
              </a:lnSpc>
              <a:spcBef>
                <a:spcPts val="300"/>
              </a:spcBef>
            </a:pPr>
            <a:r>
              <a:rPr lang="en-US" sz="1800" b="0" u="none" dirty="0">
                <a:latin typeface="Huawei Sans" panose="020C0503030203020204" pitchFamily="34" charset="0"/>
                <a:ea typeface="+mn-ea"/>
                <a:cs typeface="+mn-ea"/>
                <a:sym typeface="+mn-lt"/>
              </a:rPr>
              <a:t>ClickHouse supports a declarative query language based on SQL. Supported queries include </a:t>
            </a:r>
            <a:r>
              <a:rPr lang="en-US" sz="1800" b="1" u="none" dirty="0">
                <a:latin typeface="Huawei Sans" panose="020C0503030203020204" pitchFamily="34" charset="0"/>
                <a:ea typeface="+mn-ea"/>
                <a:cs typeface="+mn-ea"/>
                <a:sym typeface="+mn-lt"/>
              </a:rPr>
              <a:t>GROUP BY</a:t>
            </a:r>
            <a:r>
              <a:rPr lang="en-US" sz="1800" b="0" u="none" dirty="0">
                <a:latin typeface="Huawei Sans" panose="020C0503030203020204" pitchFamily="34" charset="0"/>
                <a:ea typeface="+mn-ea"/>
                <a:cs typeface="+mn-ea"/>
                <a:sym typeface="+mn-lt"/>
              </a:rPr>
              <a:t>, </a:t>
            </a:r>
            <a:r>
              <a:rPr lang="en-US" sz="1800" b="1" u="none" dirty="0">
                <a:latin typeface="Huawei Sans" panose="020C0503030203020204" pitchFamily="34" charset="0"/>
                <a:ea typeface="+mn-ea"/>
                <a:cs typeface="+mn-ea"/>
                <a:sym typeface="+mn-lt"/>
              </a:rPr>
              <a:t>ORDER BY</a:t>
            </a:r>
            <a:r>
              <a:rPr lang="en-US" sz="1800" b="0" u="none" dirty="0">
                <a:latin typeface="Huawei Sans" panose="020C0503030203020204" pitchFamily="34" charset="0"/>
                <a:ea typeface="+mn-ea"/>
                <a:cs typeface="+mn-ea"/>
                <a:sym typeface="+mn-lt"/>
              </a:rPr>
              <a:t>, </a:t>
            </a:r>
            <a:r>
              <a:rPr lang="en-US" sz="1800" b="1" u="none" dirty="0">
                <a:latin typeface="Huawei Sans" panose="020C0503030203020204" pitchFamily="34" charset="0"/>
                <a:ea typeface="+mn-ea"/>
                <a:cs typeface="+mn-ea"/>
                <a:sym typeface="+mn-lt"/>
              </a:rPr>
              <a:t>FROM</a:t>
            </a:r>
            <a:r>
              <a:rPr lang="en-US" sz="1800" b="0" u="none" dirty="0">
                <a:latin typeface="Huawei Sans" panose="020C0503030203020204" pitchFamily="34" charset="0"/>
                <a:ea typeface="+mn-ea"/>
                <a:cs typeface="+mn-ea"/>
                <a:sym typeface="+mn-lt"/>
              </a:rPr>
              <a:t>, </a:t>
            </a:r>
            <a:r>
              <a:rPr lang="en-US" sz="1800" b="1" u="none" dirty="0">
                <a:latin typeface="Huawei Sans" panose="020C0503030203020204" pitchFamily="34" charset="0"/>
                <a:ea typeface="+mn-ea"/>
                <a:cs typeface="+mn-ea"/>
                <a:sym typeface="+mn-lt"/>
              </a:rPr>
              <a:t>JOIN</a:t>
            </a:r>
            <a:r>
              <a:rPr lang="en-US" sz="1800" b="0" u="none" dirty="0">
                <a:latin typeface="Huawei Sans" panose="020C0503030203020204" pitchFamily="34" charset="0"/>
                <a:ea typeface="+mn-ea"/>
                <a:cs typeface="+mn-ea"/>
                <a:sym typeface="+mn-lt"/>
              </a:rPr>
              <a:t>, </a:t>
            </a:r>
            <a:r>
              <a:rPr lang="en-US" sz="1800" b="1" u="none" dirty="0">
                <a:latin typeface="Huawei Sans" panose="020C0503030203020204" pitchFamily="34" charset="0"/>
                <a:ea typeface="+mn-ea"/>
                <a:cs typeface="+mn-ea"/>
                <a:sym typeface="+mn-lt"/>
              </a:rPr>
              <a:t>IN</a:t>
            </a:r>
            <a:r>
              <a:rPr lang="en-US" sz="1800" b="0" u="none" dirty="0">
                <a:latin typeface="Huawei Sans" panose="020C0503030203020204" pitchFamily="34" charset="0"/>
                <a:ea typeface="+mn-ea"/>
                <a:cs typeface="+mn-ea"/>
                <a:sym typeface="+mn-lt"/>
              </a:rPr>
              <a:t>, and uncorrelated subqueries. The language is basically compatible with standard syntax. It supports views and materialized views, but does not support standard </a:t>
            </a:r>
            <a:r>
              <a:rPr lang="en-US" sz="1800" b="1" u="none" dirty="0">
                <a:latin typeface="Huawei Sans" panose="020C0503030203020204" pitchFamily="34" charset="0"/>
                <a:ea typeface="+mn-ea"/>
                <a:cs typeface="+mn-ea"/>
                <a:sym typeface="+mn-lt"/>
              </a:rPr>
              <a:t>UPDATE</a:t>
            </a:r>
            <a:r>
              <a:rPr lang="en-US" sz="1800" b="0" u="none" dirty="0">
                <a:latin typeface="Huawei Sans" panose="020C0503030203020204" pitchFamily="34" charset="0"/>
                <a:ea typeface="+mn-ea"/>
                <a:cs typeface="+mn-ea"/>
                <a:sym typeface="+mn-lt"/>
              </a:rPr>
              <a:t> or </a:t>
            </a:r>
            <a:r>
              <a:rPr lang="en-US" sz="1800" b="1" u="none" dirty="0">
                <a:latin typeface="Huawei Sans" panose="020C0503030203020204" pitchFamily="34" charset="0"/>
                <a:ea typeface="+mn-ea"/>
                <a:cs typeface="+mn-ea"/>
                <a:sym typeface="+mn-lt"/>
              </a:rPr>
              <a:t>DELETE</a:t>
            </a:r>
            <a:r>
              <a:rPr lang="en-US" sz="1800" b="0" u="none" dirty="0">
                <a:latin typeface="Huawei Sans" panose="020C0503030203020204" pitchFamily="34" charset="0"/>
                <a:ea typeface="+mn-ea"/>
                <a:cs typeface="+mn-ea"/>
                <a:sym typeface="+mn-lt"/>
              </a:rPr>
              <a:t>, which is implemented through </a:t>
            </a:r>
            <a:r>
              <a:rPr lang="en-US" sz="1800" b="1" u="none" dirty="0">
                <a:latin typeface="Huawei Sans" panose="020C0503030203020204" pitchFamily="34" charset="0"/>
                <a:ea typeface="+mn-ea"/>
                <a:cs typeface="+mn-ea"/>
                <a:sym typeface="+mn-lt"/>
              </a:rPr>
              <a:t>ALTER TABLE</a:t>
            </a:r>
            <a:r>
              <a:rPr lang="en-US" sz="1800" b="0" u="none" dirty="0">
                <a:latin typeface="Huawei Sans" panose="020C0503030203020204" pitchFamily="34" charset="0"/>
                <a:ea typeface="+mn-ea"/>
                <a:cs typeface="+mn-ea"/>
                <a:sym typeface="+mn-lt"/>
              </a:rPr>
              <a:t>. Correlated (dependent) subqueries and window functions are not supported.</a:t>
            </a:r>
            <a:endParaRPr lang="en-US" altLang="zh-CN" sz="1800" dirty="0">
              <a:latin typeface="Huawei Sans" panose="020C0503030203020204" pitchFamily="34" charset="0"/>
              <a:ea typeface="+mn-ea"/>
              <a:cs typeface="+mn-ea"/>
              <a:sym typeface="+mn-lt"/>
            </a:endParaRPr>
          </a:p>
          <a:p>
            <a:pPr>
              <a:lnSpc>
                <a:spcPct val="120000"/>
              </a:lnSpc>
              <a:spcBef>
                <a:spcPts val="300"/>
              </a:spcBef>
            </a:pPr>
            <a:r>
              <a:rPr lang="en-US" sz="1800" b="0" u="none" dirty="0">
                <a:latin typeface="Huawei Sans" panose="020C0503030203020204" pitchFamily="34" charset="0"/>
                <a:ea typeface="+mn-ea"/>
                <a:cs typeface="+mn-ea"/>
                <a:sym typeface="+mn-lt"/>
              </a:rPr>
              <a:t>Common SQL syntax of ClickHouse</a:t>
            </a:r>
            <a:endParaRPr lang="en-US" altLang="zh-CN" sz="1800" dirty="0">
              <a:latin typeface="Huawei Sans" panose="020C0503030203020204" pitchFamily="34" charset="0"/>
              <a:ea typeface="+mn-ea"/>
              <a:cs typeface="+mn-ea"/>
              <a:sym typeface="+mn-lt"/>
            </a:endParaRPr>
          </a:p>
          <a:p>
            <a:pPr lvl="1">
              <a:lnSpc>
                <a:spcPct val="120000"/>
              </a:lnSpc>
              <a:spcBef>
                <a:spcPts val="300"/>
              </a:spcBef>
            </a:pPr>
            <a:r>
              <a:rPr lang="en-US" sz="1600" b="1" u="none" dirty="0">
                <a:latin typeface="Huawei Sans" panose="020C0503030203020204" pitchFamily="34" charset="0"/>
                <a:ea typeface="+mn-ea"/>
                <a:cs typeface="+mn-ea"/>
                <a:sym typeface="+mn-lt"/>
              </a:rPr>
              <a:t>CREATE DATABASE</a:t>
            </a:r>
            <a:r>
              <a:rPr lang="en-US" sz="1600" b="0" u="none" dirty="0">
                <a:latin typeface="Huawei Sans" panose="020C0503030203020204" pitchFamily="34" charset="0"/>
                <a:ea typeface="+mn-ea"/>
                <a:cs typeface="+mn-ea"/>
                <a:sym typeface="+mn-lt"/>
              </a:rPr>
              <a:t>: Creating a database</a:t>
            </a:r>
          </a:p>
          <a:p>
            <a:pPr lvl="1">
              <a:lnSpc>
                <a:spcPct val="120000"/>
              </a:lnSpc>
              <a:spcBef>
                <a:spcPts val="300"/>
              </a:spcBef>
            </a:pPr>
            <a:r>
              <a:rPr lang="en-US" sz="1600" b="1" u="none" dirty="0">
                <a:latin typeface="Huawei Sans" panose="020C0503030203020204" pitchFamily="34" charset="0"/>
                <a:ea typeface="+mn-ea"/>
                <a:cs typeface="+mn-ea"/>
                <a:sym typeface="+mn-lt"/>
              </a:rPr>
              <a:t>CREATE TABLE</a:t>
            </a:r>
            <a:r>
              <a:rPr lang="en-US" sz="1600" b="0" u="none" dirty="0">
                <a:latin typeface="Huawei Sans" panose="020C0503030203020204" pitchFamily="34" charset="0"/>
                <a:ea typeface="+mn-ea"/>
                <a:cs typeface="+mn-ea"/>
                <a:sym typeface="+mn-lt"/>
              </a:rPr>
              <a:t>: Creating a table</a:t>
            </a:r>
          </a:p>
          <a:p>
            <a:pPr lvl="1">
              <a:lnSpc>
                <a:spcPct val="120000"/>
              </a:lnSpc>
              <a:spcBef>
                <a:spcPts val="300"/>
              </a:spcBef>
            </a:pPr>
            <a:r>
              <a:rPr lang="en-US" sz="1600" b="1" u="none" dirty="0">
                <a:latin typeface="Huawei Sans" panose="020C0503030203020204" pitchFamily="34" charset="0"/>
                <a:ea typeface="+mn-ea"/>
                <a:cs typeface="+mn-ea"/>
                <a:sym typeface="+mn-lt"/>
              </a:rPr>
              <a:t>INSERT INTO</a:t>
            </a:r>
            <a:r>
              <a:rPr lang="en-US" sz="1600" b="0" u="none" dirty="0">
                <a:latin typeface="Huawei Sans" panose="020C0503030203020204" pitchFamily="34" charset="0"/>
                <a:ea typeface="+mn-ea"/>
                <a:cs typeface="+mn-ea"/>
                <a:sym typeface="+mn-lt"/>
              </a:rPr>
              <a:t>: Inserting data into a table</a:t>
            </a:r>
          </a:p>
          <a:p>
            <a:pPr lvl="1">
              <a:lnSpc>
                <a:spcPct val="120000"/>
              </a:lnSpc>
              <a:spcBef>
                <a:spcPts val="300"/>
              </a:spcBef>
            </a:pPr>
            <a:r>
              <a:rPr lang="en-US" sz="1600" b="1" u="none" dirty="0">
                <a:latin typeface="Huawei Sans" panose="020C0503030203020204" pitchFamily="34" charset="0"/>
                <a:ea typeface="+mn-ea"/>
                <a:cs typeface="+mn-ea"/>
                <a:sym typeface="+mn-lt"/>
              </a:rPr>
              <a:t>SELECT</a:t>
            </a:r>
            <a:r>
              <a:rPr lang="en-US" sz="1600" b="0" u="none" dirty="0">
                <a:latin typeface="Huawei Sans" panose="020C0503030203020204" pitchFamily="34" charset="0"/>
                <a:ea typeface="+mn-ea"/>
                <a:cs typeface="+mn-ea"/>
                <a:sym typeface="+mn-lt"/>
              </a:rPr>
              <a:t>: Querying table data</a:t>
            </a:r>
          </a:p>
          <a:p>
            <a:pPr lvl="1">
              <a:lnSpc>
                <a:spcPct val="120000"/>
              </a:lnSpc>
              <a:spcBef>
                <a:spcPts val="300"/>
              </a:spcBef>
            </a:pPr>
            <a:r>
              <a:rPr lang="en-US" sz="1600" b="1" u="none" dirty="0">
                <a:latin typeface="Huawei Sans" panose="020C0503030203020204" pitchFamily="34" charset="0"/>
                <a:ea typeface="+mn-ea"/>
                <a:cs typeface="+mn-ea"/>
                <a:sym typeface="+mn-lt"/>
              </a:rPr>
              <a:t>ALTER TABLE</a:t>
            </a:r>
            <a:r>
              <a:rPr lang="en-US" sz="1600" b="0" u="none" dirty="0">
                <a:latin typeface="Huawei Sans" panose="020C0503030203020204" pitchFamily="34" charset="0"/>
                <a:ea typeface="+mn-ea"/>
                <a:cs typeface="+mn-ea"/>
                <a:sym typeface="+mn-lt"/>
              </a:rPr>
              <a:t>: Modifying a table structure</a:t>
            </a:r>
          </a:p>
          <a:p>
            <a:pPr lvl="1">
              <a:lnSpc>
                <a:spcPct val="120000"/>
              </a:lnSpc>
              <a:spcBef>
                <a:spcPts val="300"/>
              </a:spcBef>
            </a:pPr>
            <a:r>
              <a:rPr lang="en-US" sz="1600" b="1" u="none" dirty="0">
                <a:latin typeface="Huawei Sans" panose="020C0503030203020204" pitchFamily="34" charset="0"/>
                <a:ea typeface="+mn-ea"/>
                <a:cs typeface="+mn-ea"/>
                <a:sym typeface="+mn-lt"/>
              </a:rPr>
              <a:t>DESC</a:t>
            </a:r>
            <a:r>
              <a:rPr lang="en-US" sz="1600" b="0" u="none" dirty="0">
                <a:latin typeface="Huawei Sans" panose="020C0503030203020204" pitchFamily="34" charset="0"/>
                <a:ea typeface="+mn-ea"/>
                <a:cs typeface="+mn-ea"/>
                <a:sym typeface="+mn-lt"/>
              </a:rPr>
              <a:t>: Querying a </a:t>
            </a:r>
            <a:r>
              <a:rPr lang="en-US" sz="1600" b="0" u="none">
                <a:latin typeface="Huawei Sans" panose="020C0503030203020204" pitchFamily="34" charset="0"/>
                <a:ea typeface="+mn-ea"/>
                <a:cs typeface="+mn-ea"/>
                <a:sym typeface="+mn-lt"/>
              </a:rPr>
              <a:t>table structure</a:t>
            </a:r>
            <a:endParaRPr lang="en-US" sz="1600" b="0" u="none" dirty="0">
              <a:latin typeface="Huawei Sans" panose="020C0503030203020204" pitchFamily="34" charset="0"/>
              <a:ea typeface="+mn-ea"/>
              <a:cs typeface="+mn-ea"/>
              <a:sym typeface="+mn-lt"/>
            </a:endParaRPr>
          </a:p>
        </p:txBody>
      </p:sp>
    </p:spTree>
    <p:extLst>
      <p:ext uri="{BB962C8B-B14F-4D97-AF65-F5344CB8AC3E}">
        <p14:creationId xmlns:p14="http://schemas.microsoft.com/office/powerpoint/2010/main" val="3277554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2308" y="134263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ئئ</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7" name="标题 3">
            <a:extLst>
              <a:ext uri="{FF2B5EF4-FFF2-40B4-BE49-F238E27FC236}">
                <a16:creationId xmlns:a16="http://schemas.microsoft.com/office/drawing/2014/main" id="{40161A99-8A77-4783-A156-118638587D9F}"/>
              </a:ext>
            </a:extLst>
          </p:cNvPr>
          <p:cNvSpPr txBox="1">
            <a:spLocks/>
          </p:cNvSpPr>
          <p:nvPr/>
        </p:nvSpPr>
        <p:spPr>
          <a:xfrm>
            <a:off x="2618636" y="804966"/>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u="none" dirty="0">
                <a:solidFill>
                  <a:schemeClr val="bg1"/>
                </a:solidFill>
                <a:latin typeface="Huawei Sans" panose="020C0503030203020204" pitchFamily="34" charset="0"/>
                <a:ea typeface="+mn-ea"/>
                <a:cs typeface="+mn-ea"/>
                <a:sym typeface="+mn-lt"/>
              </a:rPr>
              <a:t>Data Shards vs. Replicas</a:t>
            </a:r>
            <a:endParaRPr lang="en-US" altLang="zh-CN" b="1" dirty="0">
              <a:solidFill>
                <a:schemeClr val="bg1"/>
              </a:solidFill>
              <a:latin typeface="Huawei Sans" panose="020C0503030203020204" pitchFamily="34" charset="0"/>
              <a:ea typeface="+mn-ea"/>
              <a:cs typeface="+mn-ea"/>
              <a:sym typeface="+mn-lt"/>
            </a:endParaRPr>
          </a:p>
        </p:txBody>
      </p:sp>
      <p:sp>
        <p:nvSpPr>
          <p:cNvPr id="9" name="TextBox 8">
            <a:extLst>
              <a:ext uri="{FF2B5EF4-FFF2-40B4-BE49-F238E27FC236}">
                <a16:creationId xmlns:a16="http://schemas.microsoft.com/office/drawing/2014/main" id="{B9F03272-F175-4078-BCB0-31BCA46F3816}"/>
              </a:ext>
            </a:extLst>
          </p:cNvPr>
          <p:cNvSpPr txBox="1"/>
          <p:nvPr/>
        </p:nvSpPr>
        <p:spPr>
          <a:xfrm>
            <a:off x="2618635" y="1620087"/>
            <a:ext cx="8958321" cy="3510448"/>
          </a:xfrm>
          <a:prstGeom prst="rect">
            <a:avLst/>
          </a:prstGeom>
          <a:noFill/>
        </p:spPr>
        <p:txBody>
          <a:bodyPr wrap="square" rtlCol="0">
            <a:spAutoFit/>
          </a:bodyPr>
          <a:lstStyle/>
          <a:p>
            <a:r>
              <a:rPr lang="en-US" b="0" u="none" dirty="0">
                <a:latin typeface="Huawei Sans" panose="020C0503030203020204" pitchFamily="34" charset="0"/>
                <a:ea typeface="+mn-ea"/>
                <a:cs typeface="+mn-ea"/>
                <a:sym typeface="+mn-lt"/>
              </a:rPr>
              <a:t>From the data perspective</a:t>
            </a:r>
            <a:endParaRPr lang="en-US" altLang="zh-CN" dirty="0">
              <a:latin typeface="Huawei Sans" panose="020C0503030203020204" pitchFamily="34" charset="0"/>
              <a:ea typeface="+mn-ea"/>
              <a:cs typeface="+mn-ea"/>
              <a:sym typeface="+mn-lt"/>
            </a:endParaRPr>
          </a:p>
          <a:p>
            <a:pPr lvl="1"/>
            <a:r>
              <a:rPr lang="en-US" b="0" u="none" dirty="0">
                <a:latin typeface="Huawei Sans" panose="020C0503030203020204" pitchFamily="34" charset="0"/>
                <a:ea typeface="+mn-ea"/>
                <a:cs typeface="+mn-ea"/>
                <a:sym typeface="+mn-lt"/>
              </a:rPr>
              <a:t>Assume that </a:t>
            </a:r>
            <a:r>
              <a:rPr lang="en-US" b="0" i="1" u="none" dirty="0">
                <a:latin typeface="Huawei Sans" panose="020C0503030203020204" pitchFamily="34" charset="0"/>
                <a:ea typeface="+mn-ea"/>
                <a:cs typeface="+mn-ea"/>
                <a:sym typeface="+mn-lt"/>
              </a:rPr>
              <a:t>N</a:t>
            </a:r>
            <a:r>
              <a:rPr lang="en-US" b="0" u="none" dirty="0">
                <a:latin typeface="Huawei Sans" panose="020C0503030203020204" pitchFamily="34" charset="0"/>
                <a:ea typeface="+mn-ea"/>
                <a:cs typeface="+mn-ea"/>
                <a:sym typeface="+mn-lt"/>
              </a:rPr>
              <a:t> ClickHouse nodes form a cluster and each node in the cluster has a table Y with the same structure. If data in table Y of N1 is completely different from the data in table Y of N2, N1 and N2 are shards of each other. If their data is the same, they are replicas of each other. In other words, data between shards is different, but data between replicas is exactly the same.</a:t>
            </a:r>
          </a:p>
          <a:p>
            <a:r>
              <a:rPr lang="en-US" b="0" u="none" dirty="0">
                <a:latin typeface="Huawei Sans" panose="020C0503030203020204" pitchFamily="34" charset="0"/>
                <a:ea typeface="+mn-ea"/>
                <a:cs typeface="+mn-ea"/>
                <a:sym typeface="+mn-lt"/>
              </a:rPr>
              <a:t>From the function perspective</a:t>
            </a:r>
            <a:endParaRPr lang="en-US" altLang="zh-CN" dirty="0">
              <a:latin typeface="Huawei Sans" panose="020C0503030203020204" pitchFamily="34" charset="0"/>
              <a:ea typeface="+mn-ea"/>
              <a:cs typeface="+mn-ea"/>
              <a:sym typeface="+mn-lt"/>
            </a:endParaRPr>
          </a:p>
          <a:p>
            <a:pPr lvl="1"/>
            <a:r>
              <a:rPr lang="en-US" b="0" u="none" dirty="0">
                <a:latin typeface="Huawei Sans" panose="020C0503030203020204" pitchFamily="34" charset="0"/>
                <a:ea typeface="+mn-ea"/>
                <a:cs typeface="+mn-ea"/>
                <a:sym typeface="+mn-lt"/>
              </a:rPr>
              <a:t>The main purpose of using replicas is to prevent data loss and increase data storage redundancy, while the main purpose of using shards is to implement horizontal data partitioning.</a:t>
            </a:r>
          </a:p>
          <a:p>
            <a:pPr lvl="1">
              <a:lnSpc>
                <a:spcPct val="120000"/>
              </a:lnSpc>
              <a:spcBef>
                <a:spcPts val="300"/>
              </a:spcBef>
            </a:pPr>
            <a:r>
              <a:rPr lang="en-US" sz="1600" b="1" u="none" dirty="0">
                <a:latin typeface="Huawei Sans" panose="020C0503030203020204" pitchFamily="34" charset="0"/>
                <a:ea typeface="+mn-ea"/>
                <a:cs typeface="+mn-ea"/>
                <a:sym typeface="+mn-lt"/>
              </a:rPr>
              <a:t>DROP</a:t>
            </a:r>
            <a:r>
              <a:rPr lang="en-US" sz="1600" b="0" u="none" dirty="0">
                <a:latin typeface="Huawei Sans" panose="020C0503030203020204" pitchFamily="34" charset="0"/>
                <a:ea typeface="+mn-ea"/>
                <a:cs typeface="+mn-ea"/>
                <a:sym typeface="+mn-lt"/>
              </a:rPr>
              <a:t>: Deleting a table</a:t>
            </a:r>
          </a:p>
          <a:p>
            <a:pPr lvl="1">
              <a:lnSpc>
                <a:spcPct val="120000"/>
              </a:lnSpc>
              <a:spcBef>
                <a:spcPts val="300"/>
              </a:spcBef>
            </a:pPr>
            <a:r>
              <a:rPr lang="en-US" sz="1600" b="1" u="none" dirty="0">
                <a:latin typeface="Huawei Sans" panose="020C0503030203020204" pitchFamily="34" charset="0"/>
                <a:ea typeface="+mn-ea"/>
                <a:cs typeface="+mn-ea"/>
                <a:sym typeface="+mn-lt"/>
              </a:rPr>
              <a:t>SHOW</a:t>
            </a:r>
            <a:r>
              <a:rPr lang="en-US" sz="1600" b="0" u="none" dirty="0">
                <a:latin typeface="Huawei Sans" panose="020C0503030203020204" pitchFamily="34" charset="0"/>
                <a:ea typeface="+mn-ea"/>
                <a:cs typeface="+mn-ea"/>
                <a:sym typeface="+mn-lt"/>
              </a:rPr>
              <a:t>: Displaying information about databases and tables</a:t>
            </a:r>
            <a:endParaRPr lang="en-US" altLang="zh-CN" sz="1600" dirty="0">
              <a:latin typeface="Huawei Sans" panose="020C0503030203020204" pitchFamily="34" charset="0"/>
              <a:ea typeface="+mn-ea"/>
              <a:cs typeface="+mn-ea"/>
              <a:sym typeface="+mn-lt"/>
            </a:endParaRPr>
          </a:p>
        </p:txBody>
      </p:sp>
    </p:spTree>
    <p:extLst>
      <p:ext uri="{BB962C8B-B14F-4D97-AF65-F5344CB8AC3E}">
        <p14:creationId xmlns:p14="http://schemas.microsoft.com/office/powerpoint/2010/main" val="3679345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03256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1626856"/>
          </a:xfrm>
          <a:prstGeom prst="rect">
            <a:avLst/>
          </a:prstGeom>
        </p:spPr>
        <p:txBody>
          <a:bodyPr wrap="square">
            <a:spAutoFit/>
          </a:bodyPr>
          <a:lstStyle/>
          <a:p>
            <a:r>
              <a:rPr lang="en-US" sz="2000" dirty="0">
                <a:solidFill>
                  <a:schemeClr val="bg1">
                    <a:lumMod val="50000"/>
                  </a:schemeClr>
                </a:solidFill>
                <a:latin typeface="Huawei Sans" panose="020C0503030203020204" pitchFamily="34" charset="0"/>
                <a:cs typeface="+mn-ea"/>
                <a:sym typeface="+mn-lt"/>
              </a:rPr>
              <a:t>ClickHouse Overview</a:t>
            </a:r>
            <a:endParaRPr lang="en-US" altLang="zh-CN" sz="2000" dirty="0">
              <a:solidFill>
                <a:schemeClr val="bg1">
                  <a:lumMod val="50000"/>
                </a:schemeClr>
              </a:solidFill>
              <a:latin typeface="Huawei Sans" panose="020C0503030203020204" pitchFamily="34" charset="0"/>
              <a:cs typeface="+mn-ea"/>
              <a:sym typeface="+mn-lt"/>
            </a:endParaRPr>
          </a:p>
          <a:p>
            <a:r>
              <a:rPr lang="en-US" sz="2000" dirty="0">
                <a:solidFill>
                  <a:schemeClr val="bg1">
                    <a:lumMod val="50000"/>
                  </a:schemeClr>
                </a:solidFill>
                <a:latin typeface="Huawei Sans" panose="020C0503030203020204" pitchFamily="34" charset="0"/>
                <a:cs typeface="+mn-ea"/>
                <a:sym typeface="+mn-lt"/>
              </a:rPr>
              <a:t>ClickHouse Architecture and Basic Features</a:t>
            </a:r>
            <a:endParaRPr lang="en-US" altLang="zh-CN" sz="2000" dirty="0">
              <a:solidFill>
                <a:schemeClr val="bg1">
                  <a:lumMod val="50000"/>
                </a:schemeClr>
              </a:solidFill>
              <a:latin typeface="Huawei Sans" panose="020C0503030203020204" pitchFamily="34" charset="0"/>
              <a:cs typeface="+mn-ea"/>
              <a:sym typeface="+mn-lt"/>
            </a:endParaRPr>
          </a:p>
          <a:p>
            <a:r>
              <a:rPr lang="en-US" sz="2000" b="1" dirty="0">
                <a:latin typeface="Huawei Sans" panose="020C0503030203020204" pitchFamily="34" charset="0"/>
                <a:cs typeface="+mn-ea"/>
                <a:sym typeface="+mn-lt"/>
              </a:rPr>
              <a:t>Enhanced Features of ClickHouse</a:t>
            </a:r>
          </a:p>
          <a:p>
            <a:r>
              <a:rPr lang="en-US" altLang="zh-CN" sz="2000" dirty="0">
                <a:solidFill>
                  <a:schemeClr val="bg1">
                    <a:lumMod val="50000"/>
                  </a:schemeClr>
                </a:solidFill>
                <a:latin typeface="Huawei Sans" panose="020C0503030203020204" pitchFamily="34" charset="0"/>
                <a:cs typeface="+mn-ea"/>
                <a:sym typeface="+mn-lt"/>
              </a:rPr>
              <a:t>Elasticsearch</a:t>
            </a:r>
            <a:endParaRPr lang="en-US" altLang="zh-CN" sz="2000" dirty="0">
              <a:solidFill>
                <a:schemeClr val="bg1">
                  <a:lumMod val="50000"/>
                </a:schemeClr>
              </a:solidFill>
              <a:latin typeface="Huawei Sans" panose="020C0503030203020204" pitchFamily="34" charset="0"/>
              <a:ea typeface="+mn-ea"/>
              <a:cs typeface="+mn-ea"/>
              <a:sym typeface="+mn-lt"/>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1118265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532" y="1424070"/>
            <a:ext cx="10899904" cy="4632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0EA7814-3150-4151-8C50-82E59CC49DB0}"/>
              </a:ext>
            </a:extLst>
          </p:cNvPr>
          <p:cNvPicPr>
            <a:picLocks noChangeAspect="1"/>
          </p:cNvPicPr>
          <p:nvPr/>
        </p:nvPicPr>
        <p:blipFill>
          <a:blip r:embed="rId3"/>
          <a:stretch>
            <a:fillRect/>
          </a:stretch>
        </p:blipFill>
        <p:spPr>
          <a:xfrm>
            <a:off x="2452278" y="1509992"/>
            <a:ext cx="9301863" cy="4337737"/>
          </a:xfrm>
          <a:prstGeom prst="rect">
            <a:avLst/>
          </a:prstGeom>
        </p:spPr>
      </p:pic>
    </p:spTree>
    <p:extLst>
      <p:ext uri="{BB962C8B-B14F-4D97-AF65-F5344CB8AC3E}">
        <p14:creationId xmlns:p14="http://schemas.microsoft.com/office/powerpoint/2010/main" val="182502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F3398F43-AD4C-472C-A44E-994737C1D845}"/>
              </a:ext>
            </a:extLst>
          </p:cNvPr>
          <p:cNvSpPr txBox="1"/>
          <p:nvPr/>
        </p:nvSpPr>
        <p:spPr>
          <a:xfrm>
            <a:off x="2355148" y="1140948"/>
            <a:ext cx="8666638" cy="461665"/>
          </a:xfrm>
          <a:prstGeom prst="rect">
            <a:avLst/>
          </a:prstGeom>
          <a:noFill/>
        </p:spPr>
        <p:txBody>
          <a:bodyPr wrap="square">
            <a:spAutoFit/>
          </a:bodyPr>
          <a:lstStyle/>
          <a:p>
            <a:r>
              <a:rPr lang="en-US" sz="2400" b="1" u="none" dirty="0">
                <a:solidFill>
                  <a:schemeClr val="bg1"/>
                </a:solidFill>
                <a:latin typeface="Huawei Sans" panose="020C0503030203020204" pitchFamily="34" charset="0"/>
                <a:ea typeface="+mn-ea"/>
                <a:cs typeface="+mn-ea"/>
                <a:sym typeface="+mn-lt"/>
              </a:rPr>
              <a:t>Automatic Cluster Topology and ZooKeeper Overload Prevention</a:t>
            </a:r>
            <a:endParaRPr lang="en-US" sz="2400" b="1" dirty="0">
              <a:solidFill>
                <a:schemeClr val="bg1"/>
              </a:solidFill>
            </a:endParaRPr>
          </a:p>
        </p:txBody>
      </p:sp>
      <p:grpSp>
        <p:nvGrpSpPr>
          <p:cNvPr id="12" name="组合 37">
            <a:extLst>
              <a:ext uri="{FF2B5EF4-FFF2-40B4-BE49-F238E27FC236}">
                <a16:creationId xmlns:a16="http://schemas.microsoft.com/office/drawing/2014/main" id="{819884F4-CA3F-45B3-8122-290CC90F40E3}"/>
              </a:ext>
            </a:extLst>
          </p:cNvPr>
          <p:cNvGrpSpPr/>
          <p:nvPr/>
        </p:nvGrpSpPr>
        <p:grpSpPr>
          <a:xfrm>
            <a:off x="942308" y="2495308"/>
            <a:ext cx="10079478" cy="3233903"/>
            <a:chOff x="657329" y="1296797"/>
            <a:chExt cx="11071821" cy="3122803"/>
          </a:xfrm>
        </p:grpSpPr>
        <p:grpSp>
          <p:nvGrpSpPr>
            <p:cNvPr id="14" name="组合 7">
              <a:extLst>
                <a:ext uri="{FF2B5EF4-FFF2-40B4-BE49-F238E27FC236}">
                  <a16:creationId xmlns:a16="http://schemas.microsoft.com/office/drawing/2014/main" id="{18440FB9-4752-4F17-A641-8DFE3FAAA02D}"/>
                </a:ext>
              </a:extLst>
            </p:cNvPr>
            <p:cNvGrpSpPr>
              <a:grpSpLocks/>
            </p:cNvGrpSpPr>
            <p:nvPr/>
          </p:nvGrpSpPr>
          <p:grpSpPr bwMode="auto">
            <a:xfrm>
              <a:off x="696372" y="1571943"/>
              <a:ext cx="9662160" cy="2847657"/>
              <a:chOff x="692995" y="2555830"/>
              <a:chExt cx="7582336" cy="3100395"/>
            </a:xfrm>
          </p:grpSpPr>
          <p:sp>
            <p:nvSpPr>
              <p:cNvPr id="19" name="矩形 4">
                <a:extLst>
                  <a:ext uri="{FF2B5EF4-FFF2-40B4-BE49-F238E27FC236}">
                    <a16:creationId xmlns:a16="http://schemas.microsoft.com/office/drawing/2014/main" id="{9828DE1A-8E70-4F50-AEE0-3CD60CDBD521}"/>
                  </a:ext>
                </a:extLst>
              </p:cNvPr>
              <p:cNvSpPr/>
              <p:nvPr/>
            </p:nvSpPr>
            <p:spPr bwMode="auto">
              <a:xfrm>
                <a:off x="1824947" y="2555830"/>
                <a:ext cx="1944800" cy="1238253"/>
              </a:xfrm>
              <a:prstGeom prst="rect">
                <a:avLst/>
              </a:prstGeom>
              <a:noFill/>
              <a:ln>
                <a:solidFill>
                  <a:srgbClr val="0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defTabSz="914478" eaLnBrk="1" hangingPunct="1">
                  <a:buClr>
                    <a:srgbClr val="CC9900"/>
                  </a:buClr>
                  <a:buFont typeface="Wingdings" pitchFamily="2" charset="2"/>
                  <a:buChar char="n"/>
                  <a:defRPr/>
                </a:pPr>
                <a:endParaRPr lang="zh-CN" altLang="en-US" kern="0">
                  <a:solidFill>
                    <a:srgbClr val="000000"/>
                  </a:solidFill>
                  <a:latin typeface="Huawei Sans" panose="020C0503030203020204" pitchFamily="34" charset="0"/>
                  <a:cs typeface="+mn-ea"/>
                  <a:sym typeface="+mn-lt"/>
                </a:endParaRPr>
              </a:p>
            </p:txBody>
          </p:sp>
          <p:sp>
            <p:nvSpPr>
              <p:cNvPr id="20" name="文本框 5">
                <a:extLst>
                  <a:ext uri="{FF2B5EF4-FFF2-40B4-BE49-F238E27FC236}">
                    <a16:creationId xmlns:a16="http://schemas.microsoft.com/office/drawing/2014/main" id="{29547B31-6D41-4B8D-BDA5-8D62726843A3}"/>
                  </a:ext>
                </a:extLst>
              </p:cNvPr>
              <p:cNvSpPr txBox="1"/>
              <p:nvPr/>
            </p:nvSpPr>
            <p:spPr>
              <a:xfrm>
                <a:off x="1836061" y="2555830"/>
                <a:ext cx="1933686" cy="646114"/>
              </a:xfrm>
              <a:prstGeom prst="rect">
                <a:avLst/>
              </a:prstGeom>
              <a:noFill/>
            </p:spPr>
            <p:txBody>
              <a:bodyPr>
                <a:noAutofit/>
              </a:bodyPr>
              <a:lstStyle/>
              <a:p>
                <a:pPr algn="ctr" defTabSz="914478" eaLnBrk="1" hangingPunct="1">
                  <a:defRPr/>
                </a:pPr>
                <a:r>
                  <a:rPr b="0" u="none" dirty="0">
                    <a:solidFill>
                      <a:srgbClr val="000000"/>
                    </a:solidFill>
                    <a:latin typeface="Huawei Sans" panose="020C0503030203020204" pitchFamily="34" charset="0"/>
                    <a:cs typeface="+mn-ea"/>
                    <a:sym typeface="+mn-lt"/>
                  </a:rPr>
                  <a:t>ClickHouse </a:t>
                </a:r>
                <a:r>
                  <a:rPr lang="en-US" b="0" u="none" dirty="0">
                    <a:solidFill>
                      <a:srgbClr val="000000"/>
                    </a:solidFill>
                    <a:latin typeface="Huawei Sans" panose="020C0503030203020204" pitchFamily="34" charset="0"/>
                    <a:cs typeface="+mn-ea"/>
                    <a:sym typeface="+mn-lt"/>
                  </a:rPr>
                  <a:t>n</a:t>
                </a:r>
                <a:r>
                  <a:rPr b="0" u="none" dirty="0">
                    <a:solidFill>
                      <a:srgbClr val="000000"/>
                    </a:solidFill>
                    <a:latin typeface="Huawei Sans" panose="020C0503030203020204" pitchFamily="34" charset="0"/>
                    <a:cs typeface="+mn-ea"/>
                    <a:sym typeface="+mn-lt"/>
                  </a:rPr>
                  <a:t>ode 1</a:t>
                </a:r>
                <a:endParaRPr lang="zh-CN" altLang="en-US" kern="0" dirty="0">
                  <a:solidFill>
                    <a:srgbClr val="000000"/>
                  </a:solidFill>
                  <a:latin typeface="Huawei Sans" panose="020C0503030203020204" pitchFamily="34" charset="0"/>
                  <a:cs typeface="+mn-ea"/>
                  <a:sym typeface="+mn-lt"/>
                </a:endParaRPr>
              </a:p>
            </p:txBody>
          </p:sp>
          <p:sp>
            <p:nvSpPr>
              <p:cNvPr id="21" name="矩形 6">
                <a:extLst>
                  <a:ext uri="{FF2B5EF4-FFF2-40B4-BE49-F238E27FC236}">
                    <a16:creationId xmlns:a16="http://schemas.microsoft.com/office/drawing/2014/main" id="{F1A9C692-6CFF-4CFF-9C4D-B0F1411EAC54}"/>
                  </a:ext>
                </a:extLst>
              </p:cNvPr>
              <p:cNvSpPr/>
              <p:nvPr/>
            </p:nvSpPr>
            <p:spPr bwMode="auto">
              <a:xfrm>
                <a:off x="2082137" y="2925718"/>
                <a:ext cx="1430420" cy="533401"/>
              </a:xfrm>
              <a:prstGeom prst="rect">
                <a:avLst/>
              </a:prstGeom>
              <a:solidFill>
                <a:srgbClr val="BEE9EE"/>
              </a:solidFill>
              <a:ln>
                <a:solidFill>
                  <a:srgbClr val="000000"/>
                </a:solidFill>
              </a:ln>
              <a:effectLst/>
            </p:spPr>
            <p:txBody>
              <a:bodyPr anchor="ctr">
                <a:noAutofit/>
              </a:bodyPr>
              <a:lstStyle/>
              <a:p>
                <a:pPr algn="ctr" defTabSz="914478" eaLnBrk="1" hangingPunct="1">
                  <a:buClr>
                    <a:srgbClr val="CC9900"/>
                  </a:buClr>
                  <a:defRPr/>
                </a:pPr>
                <a:r>
                  <a:rPr b="0" u="none" dirty="0">
                    <a:solidFill>
                      <a:srgbClr val="000000"/>
                    </a:solidFill>
                    <a:latin typeface="Huawei Sans" panose="020C0503030203020204" pitchFamily="34" charset="0"/>
                    <a:cs typeface="+mn-ea"/>
                    <a:sym typeface="+mn-lt"/>
                  </a:rPr>
                  <a:t>Table</a:t>
                </a:r>
                <a:endParaRPr lang="zh-CN" altLang="en-US" kern="0" dirty="0">
                  <a:solidFill>
                    <a:srgbClr val="000000"/>
                  </a:solidFill>
                  <a:latin typeface="Huawei Sans" panose="020C0503030203020204" pitchFamily="34" charset="0"/>
                  <a:cs typeface="+mn-ea"/>
                  <a:sym typeface="+mn-lt"/>
                </a:endParaRPr>
              </a:p>
            </p:txBody>
          </p:sp>
          <p:sp>
            <p:nvSpPr>
              <p:cNvPr id="22" name="文本框 7">
                <a:extLst>
                  <a:ext uri="{FF2B5EF4-FFF2-40B4-BE49-F238E27FC236}">
                    <a16:creationId xmlns:a16="http://schemas.microsoft.com/office/drawing/2014/main" id="{DA0EEC04-94BA-4442-83DE-3801DBE029AE}"/>
                  </a:ext>
                </a:extLst>
              </p:cNvPr>
              <p:cNvSpPr txBox="1"/>
              <p:nvPr/>
            </p:nvSpPr>
            <p:spPr>
              <a:xfrm>
                <a:off x="1896389" y="3413082"/>
                <a:ext cx="1841606" cy="523876"/>
              </a:xfrm>
              <a:prstGeom prst="rect">
                <a:avLst/>
              </a:prstGeom>
              <a:noFill/>
            </p:spPr>
            <p:txBody>
              <a:bodyPr>
                <a:noAutofit/>
              </a:bodyPr>
              <a:lstStyle/>
              <a:p>
                <a:pPr algn="ctr" defTabSz="914478" eaLnBrk="1" hangingPunct="1">
                  <a:defRPr/>
                </a:pPr>
                <a:r>
                  <a:rPr sz="1400" b="0" u="none" dirty="0">
                    <a:solidFill>
                      <a:srgbClr val="FF0000"/>
                    </a:solidFill>
                    <a:latin typeface="Huawei Sans" panose="020C0503030203020204" pitchFamily="34" charset="0"/>
                    <a:cs typeface="+mn-ea"/>
                    <a:sym typeface="+mn-lt"/>
                  </a:rPr>
                  <a:t>ReplicatedMergeTree</a:t>
                </a:r>
                <a:endParaRPr lang="zh-CN" altLang="en-US" sz="1400" kern="0" dirty="0">
                  <a:solidFill>
                    <a:srgbClr val="FF0000"/>
                  </a:solidFill>
                  <a:latin typeface="Huawei Sans" panose="020C0503030203020204" pitchFamily="34" charset="0"/>
                  <a:cs typeface="+mn-ea"/>
                  <a:sym typeface="+mn-lt"/>
                </a:endParaRPr>
              </a:p>
            </p:txBody>
          </p:sp>
          <p:sp>
            <p:nvSpPr>
              <p:cNvPr id="23" name="矩形 8">
                <a:extLst>
                  <a:ext uri="{FF2B5EF4-FFF2-40B4-BE49-F238E27FC236}">
                    <a16:creationId xmlns:a16="http://schemas.microsoft.com/office/drawing/2014/main" id="{92C416DF-3441-4BF9-B005-2AD9964FB956}"/>
                  </a:ext>
                </a:extLst>
              </p:cNvPr>
              <p:cNvSpPr/>
              <p:nvPr/>
            </p:nvSpPr>
            <p:spPr bwMode="auto">
              <a:xfrm>
                <a:off x="5138251" y="2555830"/>
                <a:ext cx="1943212" cy="1238253"/>
              </a:xfrm>
              <a:prstGeom prst="rect">
                <a:avLst/>
              </a:prstGeom>
              <a:noFill/>
              <a:ln>
                <a:solidFill>
                  <a:srgbClr val="0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defTabSz="914478" eaLnBrk="1" hangingPunct="1">
                  <a:buClr>
                    <a:srgbClr val="CC9900"/>
                  </a:buClr>
                  <a:buFont typeface="Wingdings" pitchFamily="2" charset="2"/>
                  <a:buChar char="n"/>
                  <a:defRPr/>
                </a:pPr>
                <a:endParaRPr lang="zh-CN" altLang="en-US" kern="0">
                  <a:solidFill>
                    <a:srgbClr val="000000"/>
                  </a:solidFill>
                  <a:latin typeface="Huawei Sans" panose="020C0503030203020204" pitchFamily="34" charset="0"/>
                  <a:cs typeface="+mn-ea"/>
                  <a:sym typeface="+mn-lt"/>
                </a:endParaRPr>
              </a:p>
            </p:txBody>
          </p:sp>
          <p:sp>
            <p:nvSpPr>
              <p:cNvPr id="24" name="文本框 9">
                <a:extLst>
                  <a:ext uri="{FF2B5EF4-FFF2-40B4-BE49-F238E27FC236}">
                    <a16:creationId xmlns:a16="http://schemas.microsoft.com/office/drawing/2014/main" id="{29765872-CB7C-4FD3-A76C-368FA1702A17}"/>
                  </a:ext>
                </a:extLst>
              </p:cNvPr>
              <p:cNvSpPr txBox="1"/>
              <p:nvPr/>
            </p:nvSpPr>
            <p:spPr>
              <a:xfrm>
                <a:off x="5147776" y="2555830"/>
                <a:ext cx="1933686" cy="646114"/>
              </a:xfrm>
              <a:prstGeom prst="rect">
                <a:avLst/>
              </a:prstGeom>
              <a:noFill/>
            </p:spPr>
            <p:txBody>
              <a:bodyPr>
                <a:noAutofit/>
              </a:bodyPr>
              <a:lstStyle/>
              <a:p>
                <a:pPr algn="ctr" defTabSz="914478" eaLnBrk="1" hangingPunct="1">
                  <a:defRPr/>
                </a:pPr>
                <a:r>
                  <a:rPr b="0" u="none" dirty="0">
                    <a:solidFill>
                      <a:srgbClr val="000000"/>
                    </a:solidFill>
                    <a:latin typeface="Huawei Sans" panose="020C0503030203020204" pitchFamily="34" charset="0"/>
                    <a:cs typeface="+mn-ea"/>
                    <a:sym typeface="+mn-lt"/>
                  </a:rPr>
                  <a:t>ClickHouse </a:t>
                </a:r>
                <a:r>
                  <a:rPr lang="en-US" b="0" u="none" dirty="0">
                    <a:solidFill>
                      <a:srgbClr val="000000"/>
                    </a:solidFill>
                    <a:latin typeface="Huawei Sans" panose="020C0503030203020204" pitchFamily="34" charset="0"/>
                    <a:cs typeface="+mn-ea"/>
                    <a:sym typeface="+mn-lt"/>
                  </a:rPr>
                  <a:t>n</a:t>
                </a:r>
                <a:r>
                  <a:rPr b="0" u="none" dirty="0">
                    <a:solidFill>
                      <a:srgbClr val="000000"/>
                    </a:solidFill>
                    <a:latin typeface="Huawei Sans" panose="020C0503030203020204" pitchFamily="34" charset="0"/>
                    <a:cs typeface="+mn-ea"/>
                    <a:sym typeface="+mn-lt"/>
                  </a:rPr>
                  <a:t>ode 2</a:t>
                </a:r>
                <a:endParaRPr lang="zh-CN" altLang="en-US" kern="0" dirty="0">
                  <a:solidFill>
                    <a:srgbClr val="000000"/>
                  </a:solidFill>
                  <a:latin typeface="Huawei Sans" panose="020C0503030203020204" pitchFamily="34" charset="0"/>
                  <a:cs typeface="+mn-ea"/>
                  <a:sym typeface="+mn-lt"/>
                </a:endParaRPr>
              </a:p>
            </p:txBody>
          </p:sp>
          <p:sp>
            <p:nvSpPr>
              <p:cNvPr id="26" name="矩形 10">
                <a:extLst>
                  <a:ext uri="{FF2B5EF4-FFF2-40B4-BE49-F238E27FC236}">
                    <a16:creationId xmlns:a16="http://schemas.microsoft.com/office/drawing/2014/main" id="{9EDD0C86-F462-42FE-A418-C1E9BF9B2654}"/>
                  </a:ext>
                </a:extLst>
              </p:cNvPr>
              <p:cNvSpPr/>
              <p:nvPr/>
            </p:nvSpPr>
            <p:spPr bwMode="auto">
              <a:xfrm>
                <a:off x="5395440" y="2925718"/>
                <a:ext cx="1428832" cy="533401"/>
              </a:xfrm>
              <a:prstGeom prst="rect">
                <a:avLst/>
              </a:prstGeom>
              <a:solidFill>
                <a:srgbClr val="BEE9EE"/>
              </a:solidFill>
              <a:ln>
                <a:solidFill>
                  <a:srgbClr val="000000"/>
                </a:solidFill>
              </a:ln>
              <a:effectLst/>
            </p:spPr>
            <p:txBody>
              <a:bodyPr anchor="ctr">
                <a:noAutofit/>
              </a:bodyPr>
              <a:lstStyle/>
              <a:p>
                <a:pPr algn="ctr" defTabSz="914478" eaLnBrk="1" hangingPunct="1">
                  <a:buClr>
                    <a:srgbClr val="CC9900"/>
                  </a:buClr>
                  <a:defRPr/>
                </a:pPr>
                <a:r>
                  <a:rPr b="0" u="none" dirty="0">
                    <a:solidFill>
                      <a:srgbClr val="000000"/>
                    </a:solidFill>
                    <a:latin typeface="Huawei Sans" panose="020C0503030203020204" pitchFamily="34" charset="0"/>
                    <a:cs typeface="+mn-ea"/>
                    <a:sym typeface="+mn-lt"/>
                  </a:rPr>
                  <a:t>Table</a:t>
                </a:r>
                <a:endParaRPr lang="zh-CN" altLang="en-US" kern="0" dirty="0">
                  <a:solidFill>
                    <a:srgbClr val="000000"/>
                  </a:solidFill>
                  <a:latin typeface="Huawei Sans" panose="020C0503030203020204" pitchFamily="34" charset="0"/>
                  <a:cs typeface="+mn-ea"/>
                  <a:sym typeface="+mn-lt"/>
                </a:endParaRPr>
              </a:p>
            </p:txBody>
          </p:sp>
          <p:sp>
            <p:nvSpPr>
              <p:cNvPr id="27" name="文本框 11">
                <a:extLst>
                  <a:ext uri="{FF2B5EF4-FFF2-40B4-BE49-F238E27FC236}">
                    <a16:creationId xmlns:a16="http://schemas.microsoft.com/office/drawing/2014/main" id="{0C4552A4-4EE8-4C5B-AE13-9BE56CEA8190}"/>
                  </a:ext>
                </a:extLst>
              </p:cNvPr>
              <p:cNvSpPr txBox="1"/>
              <p:nvPr/>
            </p:nvSpPr>
            <p:spPr>
              <a:xfrm>
                <a:off x="5209692" y="3413082"/>
                <a:ext cx="1841606" cy="523876"/>
              </a:xfrm>
              <a:prstGeom prst="rect">
                <a:avLst/>
              </a:prstGeom>
              <a:noFill/>
            </p:spPr>
            <p:txBody>
              <a:bodyPr>
                <a:noAutofit/>
              </a:bodyPr>
              <a:lstStyle/>
              <a:p>
                <a:pPr algn="ctr" defTabSz="914478" eaLnBrk="1" hangingPunct="1">
                  <a:defRPr/>
                </a:pPr>
                <a:r>
                  <a:rPr sz="1400" b="0" u="none" dirty="0">
                    <a:solidFill>
                      <a:srgbClr val="FF0000"/>
                    </a:solidFill>
                    <a:latin typeface="Huawei Sans" panose="020C0503030203020204" pitchFamily="34" charset="0"/>
                    <a:cs typeface="+mn-ea"/>
                    <a:sym typeface="+mn-lt"/>
                  </a:rPr>
                  <a:t>ReplicatedMergeTree</a:t>
                </a:r>
                <a:endParaRPr lang="zh-CN" altLang="en-US" sz="1400" kern="0" dirty="0">
                  <a:solidFill>
                    <a:srgbClr val="FF0000"/>
                  </a:solidFill>
                  <a:latin typeface="Huawei Sans" panose="020C0503030203020204" pitchFamily="34" charset="0"/>
                  <a:cs typeface="+mn-ea"/>
                  <a:sym typeface="+mn-lt"/>
                </a:endParaRPr>
              </a:p>
            </p:txBody>
          </p:sp>
          <p:cxnSp>
            <p:nvCxnSpPr>
              <p:cNvPr id="28" name="直接箭头连接符 12">
                <a:extLst>
                  <a:ext uri="{FF2B5EF4-FFF2-40B4-BE49-F238E27FC236}">
                    <a16:creationId xmlns:a16="http://schemas.microsoft.com/office/drawing/2014/main" id="{68506C69-B651-4FC8-A42F-5116905842CC}"/>
                  </a:ext>
                </a:extLst>
              </p:cNvPr>
              <p:cNvCxnSpPr/>
              <p:nvPr/>
            </p:nvCxnSpPr>
            <p:spPr bwMode="auto">
              <a:xfrm>
                <a:off x="3923743" y="3213057"/>
                <a:ext cx="1090676" cy="0"/>
              </a:xfrm>
              <a:prstGeom prst="straightConnector1">
                <a:avLst/>
              </a:prstGeom>
              <a:noFill/>
              <a:ln w="38100" cap="flat" cmpd="sng" algn="ctr">
                <a:solidFill>
                  <a:srgbClr val="000000"/>
                </a:solidFill>
                <a:prstDash val="solid"/>
                <a:headEnd type="triangle"/>
                <a:tailEnd type="triangle"/>
              </a:ln>
              <a:effectLst>
                <a:outerShdw blurRad="40000" dist="23000" dir="5400000" rotWithShape="0">
                  <a:srgbClr val="000000">
                    <a:alpha val="35000"/>
                  </a:srgbClr>
                </a:outerShdw>
              </a:effectLst>
            </p:spPr>
          </p:cxnSp>
          <p:sp>
            <p:nvSpPr>
              <p:cNvPr id="29" name="文本框 13">
                <a:extLst>
                  <a:ext uri="{FF2B5EF4-FFF2-40B4-BE49-F238E27FC236}">
                    <a16:creationId xmlns:a16="http://schemas.microsoft.com/office/drawing/2014/main" id="{F443FD42-2328-4910-ABC0-05EF4FFB57EC}"/>
                  </a:ext>
                </a:extLst>
              </p:cNvPr>
              <p:cNvSpPr txBox="1"/>
              <p:nvPr/>
            </p:nvSpPr>
            <p:spPr>
              <a:xfrm>
                <a:off x="4002960" y="2772167"/>
                <a:ext cx="1535994" cy="369333"/>
              </a:xfrm>
              <a:prstGeom prst="rect">
                <a:avLst/>
              </a:prstGeom>
              <a:noFill/>
            </p:spPr>
            <p:txBody>
              <a:bodyPr wrap="square">
                <a:noAutofit/>
              </a:bodyPr>
              <a:lstStyle/>
              <a:p>
                <a:pPr defTabSz="914478" eaLnBrk="1" hangingPunct="1">
                  <a:defRPr/>
                </a:pPr>
                <a:r>
                  <a:rPr b="0" u="none" dirty="0">
                    <a:solidFill>
                      <a:srgbClr val="000000"/>
                    </a:solidFill>
                    <a:latin typeface="Huawei Sans" panose="020C0503030203020204" pitchFamily="34" charset="0"/>
                    <a:cs typeface="+mn-ea"/>
                    <a:sym typeface="+mn-lt"/>
                  </a:rPr>
                  <a:t>Replicate</a:t>
                </a:r>
                <a:endParaRPr lang="zh-CN" altLang="en-US" kern="0" dirty="0">
                  <a:solidFill>
                    <a:srgbClr val="000000"/>
                  </a:solidFill>
                  <a:latin typeface="Huawei Sans" panose="020C0503030203020204" pitchFamily="34" charset="0"/>
                  <a:cs typeface="+mn-ea"/>
                  <a:sym typeface="+mn-lt"/>
                </a:endParaRPr>
              </a:p>
            </p:txBody>
          </p:sp>
          <p:grpSp>
            <p:nvGrpSpPr>
              <p:cNvPr id="30" name="组合 18">
                <a:extLst>
                  <a:ext uri="{FF2B5EF4-FFF2-40B4-BE49-F238E27FC236}">
                    <a16:creationId xmlns:a16="http://schemas.microsoft.com/office/drawing/2014/main" id="{FA9D431E-3834-4474-8068-BB1AB50D8277}"/>
                  </a:ext>
                </a:extLst>
              </p:cNvPr>
              <p:cNvGrpSpPr>
                <a:grpSpLocks/>
              </p:cNvGrpSpPr>
              <p:nvPr/>
            </p:nvGrpSpPr>
            <p:grpSpPr bwMode="auto">
              <a:xfrm>
                <a:off x="692995" y="4648113"/>
                <a:ext cx="1944216" cy="1008112"/>
                <a:chOff x="1187624" y="4648113"/>
                <a:chExt cx="1944216" cy="1008112"/>
              </a:xfrm>
            </p:grpSpPr>
            <p:sp>
              <p:nvSpPr>
                <p:cNvPr id="47" name="矩形 31">
                  <a:extLst>
                    <a:ext uri="{FF2B5EF4-FFF2-40B4-BE49-F238E27FC236}">
                      <a16:creationId xmlns:a16="http://schemas.microsoft.com/office/drawing/2014/main" id="{684CC816-A87F-4D19-AD8B-7C4D8FC2D90E}"/>
                    </a:ext>
                  </a:extLst>
                </p:cNvPr>
                <p:cNvSpPr/>
                <p:nvPr/>
              </p:nvSpPr>
              <p:spPr bwMode="auto">
                <a:xfrm>
                  <a:off x="1187624" y="4648160"/>
                  <a:ext cx="1944799" cy="1008065"/>
                </a:xfrm>
                <a:prstGeom prst="rect">
                  <a:avLst/>
                </a:prstGeom>
                <a:noFill/>
                <a:ln>
                  <a:solidFill>
                    <a:srgbClr val="0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defTabSz="914478" eaLnBrk="1" hangingPunct="1">
                    <a:buClr>
                      <a:srgbClr val="CC9900"/>
                    </a:buClr>
                    <a:buFont typeface="Wingdings" pitchFamily="2" charset="2"/>
                    <a:buChar char="n"/>
                    <a:defRPr/>
                  </a:pPr>
                  <a:endParaRPr lang="zh-CN" altLang="en-US" kern="0">
                    <a:solidFill>
                      <a:srgbClr val="000000"/>
                    </a:solidFill>
                    <a:latin typeface="Huawei Sans" panose="020C0503030203020204" pitchFamily="34" charset="0"/>
                    <a:cs typeface="+mn-ea"/>
                    <a:sym typeface="+mn-lt"/>
                  </a:endParaRPr>
                </a:p>
              </p:txBody>
            </p:sp>
            <p:sp>
              <p:nvSpPr>
                <p:cNvPr id="48" name="文本框 32">
                  <a:extLst>
                    <a:ext uri="{FF2B5EF4-FFF2-40B4-BE49-F238E27FC236}">
                      <a16:creationId xmlns:a16="http://schemas.microsoft.com/office/drawing/2014/main" id="{FA342ED5-ECF2-49C8-956D-21E91ABBF10C}"/>
                    </a:ext>
                  </a:extLst>
                </p:cNvPr>
                <p:cNvSpPr txBox="1"/>
                <p:nvPr/>
              </p:nvSpPr>
              <p:spPr>
                <a:xfrm>
                  <a:off x="1198737" y="4648160"/>
                  <a:ext cx="1933686" cy="369888"/>
                </a:xfrm>
                <a:prstGeom prst="rect">
                  <a:avLst/>
                </a:prstGeom>
                <a:noFill/>
              </p:spPr>
              <p:txBody>
                <a:bodyPr>
                  <a:noAutofit/>
                </a:bodyPr>
                <a:lstStyle/>
                <a:p>
                  <a:pPr algn="ctr" defTabSz="914478" eaLnBrk="1" hangingPunct="1">
                    <a:defRPr/>
                  </a:pPr>
                  <a:r>
                    <a:rPr b="0" u="none" dirty="0">
                      <a:solidFill>
                        <a:srgbClr val="000000"/>
                      </a:solidFill>
                      <a:latin typeface="Huawei Sans" panose="020C0503030203020204" pitchFamily="34" charset="0"/>
                      <a:cs typeface="+mn-ea"/>
                      <a:sym typeface="+mn-lt"/>
                    </a:rPr>
                    <a:t>Zoo</a:t>
                  </a:r>
                  <a:r>
                    <a:rPr lang="en-US" b="0" u="none" dirty="0">
                      <a:solidFill>
                        <a:srgbClr val="000000"/>
                      </a:solidFill>
                      <a:latin typeface="Huawei Sans" panose="020C0503030203020204" pitchFamily="34" charset="0"/>
                      <a:cs typeface="+mn-ea"/>
                      <a:sym typeface="+mn-lt"/>
                    </a:rPr>
                    <a:t>K</a:t>
                  </a:r>
                  <a:r>
                    <a:rPr b="0" u="none" dirty="0">
                      <a:solidFill>
                        <a:srgbClr val="000000"/>
                      </a:solidFill>
                      <a:latin typeface="Huawei Sans" panose="020C0503030203020204" pitchFamily="34" charset="0"/>
                      <a:cs typeface="+mn-ea"/>
                      <a:sym typeface="+mn-lt"/>
                    </a:rPr>
                    <a:t>eeper-1</a:t>
                  </a:r>
                  <a:endParaRPr lang="zh-CN" altLang="en-US" kern="0" dirty="0">
                    <a:solidFill>
                      <a:srgbClr val="000000"/>
                    </a:solidFill>
                    <a:latin typeface="Huawei Sans" panose="020C0503030203020204" pitchFamily="34" charset="0"/>
                    <a:cs typeface="+mn-ea"/>
                    <a:sym typeface="+mn-lt"/>
                  </a:endParaRPr>
                </a:p>
              </p:txBody>
            </p:sp>
            <p:sp>
              <p:nvSpPr>
                <p:cNvPr id="49" name="矩形 33">
                  <a:extLst>
                    <a:ext uri="{FF2B5EF4-FFF2-40B4-BE49-F238E27FC236}">
                      <a16:creationId xmlns:a16="http://schemas.microsoft.com/office/drawing/2014/main" id="{F083CAE5-8A56-4CCF-8770-A5C0DE38827F}"/>
                    </a:ext>
                  </a:extLst>
                </p:cNvPr>
                <p:cNvSpPr/>
                <p:nvPr/>
              </p:nvSpPr>
              <p:spPr bwMode="auto">
                <a:xfrm>
                  <a:off x="1444814" y="5018048"/>
                  <a:ext cx="1430419" cy="533402"/>
                </a:xfrm>
                <a:prstGeom prst="rect">
                  <a:avLst/>
                </a:prstGeom>
                <a:solidFill>
                  <a:srgbClr val="FDE397"/>
                </a:solidFill>
                <a:ln>
                  <a:solidFill>
                    <a:srgbClr val="000000"/>
                  </a:solidFill>
                </a:ln>
                <a:effectLst/>
              </p:spPr>
              <p:txBody>
                <a:bodyPr anchor="ctr">
                  <a:noAutofit/>
                </a:bodyPr>
                <a:lstStyle/>
                <a:p>
                  <a:pPr algn="ctr" defTabSz="914478" eaLnBrk="1" hangingPunct="1">
                    <a:buClr>
                      <a:srgbClr val="CC9900"/>
                    </a:buClr>
                    <a:defRPr/>
                  </a:pPr>
                  <a:r>
                    <a:rPr b="0" u="none" dirty="0">
                      <a:solidFill>
                        <a:srgbClr val="000000"/>
                      </a:solidFill>
                      <a:latin typeface="Huawei Sans" panose="020C0503030203020204" pitchFamily="34" charset="0"/>
                      <a:cs typeface="+mn-ea"/>
                      <a:sym typeface="+mn-lt"/>
                    </a:rPr>
                    <a:t>ZNodes</a:t>
                  </a:r>
                  <a:endParaRPr lang="zh-CN" altLang="en-US" kern="0" dirty="0">
                    <a:solidFill>
                      <a:srgbClr val="000000"/>
                    </a:solidFill>
                    <a:latin typeface="Huawei Sans" panose="020C0503030203020204" pitchFamily="34" charset="0"/>
                    <a:cs typeface="+mn-ea"/>
                    <a:sym typeface="+mn-lt"/>
                  </a:endParaRPr>
                </a:p>
              </p:txBody>
            </p:sp>
          </p:grpSp>
          <p:grpSp>
            <p:nvGrpSpPr>
              <p:cNvPr id="31" name="组合 19">
                <a:extLst>
                  <a:ext uri="{FF2B5EF4-FFF2-40B4-BE49-F238E27FC236}">
                    <a16:creationId xmlns:a16="http://schemas.microsoft.com/office/drawing/2014/main" id="{121D05F8-CA7D-409A-A795-72439A108542}"/>
                  </a:ext>
                </a:extLst>
              </p:cNvPr>
              <p:cNvGrpSpPr>
                <a:grpSpLocks/>
              </p:cNvGrpSpPr>
              <p:nvPr/>
            </p:nvGrpSpPr>
            <p:grpSpPr bwMode="auto">
              <a:xfrm>
                <a:off x="3512055" y="4648113"/>
                <a:ext cx="1944216" cy="1008112"/>
                <a:chOff x="1187624" y="4648113"/>
                <a:chExt cx="1944216" cy="1008112"/>
              </a:xfrm>
            </p:grpSpPr>
            <p:sp>
              <p:nvSpPr>
                <p:cNvPr id="44" name="矩形 28">
                  <a:extLst>
                    <a:ext uri="{FF2B5EF4-FFF2-40B4-BE49-F238E27FC236}">
                      <a16:creationId xmlns:a16="http://schemas.microsoft.com/office/drawing/2014/main" id="{21264844-2FF2-4575-AA8A-EED46FE5341B}"/>
                    </a:ext>
                  </a:extLst>
                </p:cNvPr>
                <p:cNvSpPr/>
                <p:nvPr/>
              </p:nvSpPr>
              <p:spPr bwMode="auto">
                <a:xfrm>
                  <a:off x="1188126" y="4648160"/>
                  <a:ext cx="1943212" cy="1008065"/>
                </a:xfrm>
                <a:prstGeom prst="rect">
                  <a:avLst/>
                </a:prstGeom>
                <a:noFill/>
                <a:ln>
                  <a:solidFill>
                    <a:srgbClr val="0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defTabSz="914478" eaLnBrk="1" hangingPunct="1">
                    <a:buClr>
                      <a:srgbClr val="CC9900"/>
                    </a:buClr>
                    <a:buFont typeface="Wingdings" pitchFamily="2" charset="2"/>
                    <a:buChar char="n"/>
                    <a:defRPr/>
                  </a:pPr>
                  <a:endParaRPr lang="zh-CN" altLang="en-US" kern="0">
                    <a:solidFill>
                      <a:srgbClr val="000000"/>
                    </a:solidFill>
                    <a:latin typeface="Huawei Sans" panose="020C0503030203020204" pitchFamily="34" charset="0"/>
                    <a:cs typeface="+mn-ea"/>
                    <a:sym typeface="+mn-lt"/>
                  </a:endParaRPr>
                </a:p>
              </p:txBody>
            </p:sp>
            <p:sp>
              <p:nvSpPr>
                <p:cNvPr id="45" name="文本框 29">
                  <a:extLst>
                    <a:ext uri="{FF2B5EF4-FFF2-40B4-BE49-F238E27FC236}">
                      <a16:creationId xmlns:a16="http://schemas.microsoft.com/office/drawing/2014/main" id="{62C6EF26-5182-4132-B145-14C71774A134}"/>
                    </a:ext>
                  </a:extLst>
                </p:cNvPr>
                <p:cNvSpPr txBox="1"/>
                <p:nvPr/>
              </p:nvSpPr>
              <p:spPr>
                <a:xfrm>
                  <a:off x="1199239" y="4648160"/>
                  <a:ext cx="1932099" cy="369888"/>
                </a:xfrm>
                <a:prstGeom prst="rect">
                  <a:avLst/>
                </a:prstGeom>
                <a:noFill/>
              </p:spPr>
              <p:txBody>
                <a:bodyPr>
                  <a:noAutofit/>
                </a:bodyPr>
                <a:lstStyle/>
                <a:p>
                  <a:pPr algn="ctr" defTabSz="914478" eaLnBrk="1" hangingPunct="1">
                    <a:defRPr/>
                  </a:pPr>
                  <a:r>
                    <a:rPr b="0" u="none" dirty="0">
                      <a:solidFill>
                        <a:srgbClr val="000000"/>
                      </a:solidFill>
                      <a:latin typeface="Huawei Sans" panose="020C0503030203020204" pitchFamily="34" charset="0"/>
                      <a:cs typeface="+mn-ea"/>
                      <a:sym typeface="+mn-lt"/>
                    </a:rPr>
                    <a:t>Zoo</a:t>
                  </a:r>
                  <a:r>
                    <a:rPr lang="en-US" b="0" u="none" dirty="0">
                      <a:solidFill>
                        <a:srgbClr val="000000"/>
                      </a:solidFill>
                      <a:latin typeface="Huawei Sans" panose="020C0503030203020204" pitchFamily="34" charset="0"/>
                      <a:cs typeface="+mn-ea"/>
                      <a:sym typeface="+mn-lt"/>
                    </a:rPr>
                    <a:t>K</a:t>
                  </a:r>
                  <a:r>
                    <a:rPr b="0" u="none" dirty="0">
                      <a:solidFill>
                        <a:srgbClr val="000000"/>
                      </a:solidFill>
                      <a:latin typeface="Huawei Sans" panose="020C0503030203020204" pitchFamily="34" charset="0"/>
                      <a:cs typeface="+mn-ea"/>
                      <a:sym typeface="+mn-lt"/>
                    </a:rPr>
                    <a:t>eeper-2</a:t>
                  </a:r>
                  <a:endParaRPr lang="zh-CN" altLang="en-US" kern="0" dirty="0">
                    <a:solidFill>
                      <a:srgbClr val="000000"/>
                    </a:solidFill>
                    <a:latin typeface="Huawei Sans" panose="020C0503030203020204" pitchFamily="34" charset="0"/>
                    <a:cs typeface="+mn-ea"/>
                    <a:sym typeface="+mn-lt"/>
                  </a:endParaRPr>
                </a:p>
              </p:txBody>
            </p:sp>
            <p:sp>
              <p:nvSpPr>
                <p:cNvPr id="46" name="矩形 30">
                  <a:extLst>
                    <a:ext uri="{FF2B5EF4-FFF2-40B4-BE49-F238E27FC236}">
                      <a16:creationId xmlns:a16="http://schemas.microsoft.com/office/drawing/2014/main" id="{CA6B8417-8A83-4097-8E82-5CE4FB8250B9}"/>
                    </a:ext>
                  </a:extLst>
                </p:cNvPr>
                <p:cNvSpPr/>
                <p:nvPr/>
              </p:nvSpPr>
              <p:spPr bwMode="auto">
                <a:xfrm>
                  <a:off x="1445316" y="5018048"/>
                  <a:ext cx="1428832" cy="533402"/>
                </a:xfrm>
                <a:prstGeom prst="rect">
                  <a:avLst/>
                </a:prstGeom>
                <a:solidFill>
                  <a:srgbClr val="FDE397"/>
                </a:solidFill>
                <a:ln>
                  <a:solidFill>
                    <a:srgbClr val="000000"/>
                  </a:solidFill>
                </a:ln>
                <a:effectLst/>
              </p:spPr>
              <p:txBody>
                <a:bodyPr anchor="ctr">
                  <a:noAutofit/>
                </a:bodyPr>
                <a:lstStyle/>
                <a:p>
                  <a:pPr algn="ctr" defTabSz="914478" eaLnBrk="1" hangingPunct="1">
                    <a:buClr>
                      <a:srgbClr val="CC9900"/>
                    </a:buClr>
                    <a:defRPr/>
                  </a:pPr>
                  <a:r>
                    <a:rPr b="0" u="none" dirty="0">
                      <a:solidFill>
                        <a:srgbClr val="000000"/>
                      </a:solidFill>
                      <a:latin typeface="Huawei Sans" panose="020C0503030203020204" pitchFamily="34" charset="0"/>
                      <a:cs typeface="+mn-ea"/>
                      <a:sym typeface="+mn-lt"/>
                    </a:rPr>
                    <a:t>ZNodes</a:t>
                  </a:r>
                  <a:endParaRPr lang="zh-CN" altLang="en-US" kern="0" dirty="0">
                    <a:solidFill>
                      <a:srgbClr val="000000"/>
                    </a:solidFill>
                    <a:latin typeface="Huawei Sans" panose="020C0503030203020204" pitchFamily="34" charset="0"/>
                    <a:cs typeface="+mn-ea"/>
                    <a:sym typeface="+mn-lt"/>
                  </a:endParaRPr>
                </a:p>
              </p:txBody>
            </p:sp>
          </p:grpSp>
          <p:grpSp>
            <p:nvGrpSpPr>
              <p:cNvPr id="32" name="组合 20">
                <a:extLst>
                  <a:ext uri="{FF2B5EF4-FFF2-40B4-BE49-F238E27FC236}">
                    <a16:creationId xmlns:a16="http://schemas.microsoft.com/office/drawing/2014/main" id="{18D9B098-5BD5-4C82-B0EB-E3DB88B27425}"/>
                  </a:ext>
                </a:extLst>
              </p:cNvPr>
              <p:cNvGrpSpPr>
                <a:grpSpLocks/>
              </p:cNvGrpSpPr>
              <p:nvPr/>
            </p:nvGrpSpPr>
            <p:grpSpPr bwMode="auto">
              <a:xfrm>
                <a:off x="6331115" y="4648113"/>
                <a:ext cx="1944216" cy="1008112"/>
                <a:chOff x="1187624" y="4648113"/>
                <a:chExt cx="1944216" cy="1008112"/>
              </a:xfrm>
            </p:grpSpPr>
            <p:sp>
              <p:nvSpPr>
                <p:cNvPr id="41" name="矩形 25">
                  <a:extLst>
                    <a:ext uri="{FF2B5EF4-FFF2-40B4-BE49-F238E27FC236}">
                      <a16:creationId xmlns:a16="http://schemas.microsoft.com/office/drawing/2014/main" id="{1B1C9719-5B01-4F1E-A6A2-21760C6F07A7}"/>
                    </a:ext>
                  </a:extLst>
                </p:cNvPr>
                <p:cNvSpPr/>
                <p:nvPr/>
              </p:nvSpPr>
              <p:spPr bwMode="auto">
                <a:xfrm>
                  <a:off x="1187040" y="4648160"/>
                  <a:ext cx="1944800" cy="1008065"/>
                </a:xfrm>
                <a:prstGeom prst="rect">
                  <a:avLst/>
                </a:prstGeom>
                <a:noFill/>
                <a:ln>
                  <a:solidFill>
                    <a:srgbClr val="0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oAutofit/>
                </a:bodyPr>
                <a:lstStyle/>
                <a:p>
                  <a:pPr defTabSz="914478" eaLnBrk="1" hangingPunct="1">
                    <a:buClr>
                      <a:srgbClr val="CC9900"/>
                    </a:buClr>
                    <a:buFont typeface="Wingdings" pitchFamily="2" charset="2"/>
                    <a:buChar char="n"/>
                    <a:defRPr/>
                  </a:pPr>
                  <a:endParaRPr lang="zh-CN" altLang="en-US" kern="0">
                    <a:solidFill>
                      <a:srgbClr val="000000"/>
                    </a:solidFill>
                    <a:latin typeface="Huawei Sans" panose="020C0503030203020204" pitchFamily="34" charset="0"/>
                    <a:cs typeface="+mn-ea"/>
                    <a:sym typeface="+mn-lt"/>
                  </a:endParaRPr>
                </a:p>
              </p:txBody>
            </p:sp>
            <p:sp>
              <p:nvSpPr>
                <p:cNvPr id="42" name="文本框 26">
                  <a:extLst>
                    <a:ext uri="{FF2B5EF4-FFF2-40B4-BE49-F238E27FC236}">
                      <a16:creationId xmlns:a16="http://schemas.microsoft.com/office/drawing/2014/main" id="{E420CB6B-B779-4084-B1BB-35D14E7B4D17}"/>
                    </a:ext>
                  </a:extLst>
                </p:cNvPr>
                <p:cNvSpPr txBox="1"/>
                <p:nvPr/>
              </p:nvSpPr>
              <p:spPr>
                <a:xfrm>
                  <a:off x="1198154" y="4648160"/>
                  <a:ext cx="1933686" cy="369888"/>
                </a:xfrm>
                <a:prstGeom prst="rect">
                  <a:avLst/>
                </a:prstGeom>
                <a:noFill/>
              </p:spPr>
              <p:txBody>
                <a:bodyPr>
                  <a:noAutofit/>
                </a:bodyPr>
                <a:lstStyle/>
                <a:p>
                  <a:pPr algn="ctr" defTabSz="914478" eaLnBrk="1" hangingPunct="1">
                    <a:defRPr/>
                  </a:pPr>
                  <a:r>
                    <a:rPr b="0" u="none" dirty="0">
                      <a:solidFill>
                        <a:srgbClr val="000000"/>
                      </a:solidFill>
                      <a:latin typeface="Huawei Sans" panose="020C0503030203020204" pitchFamily="34" charset="0"/>
                      <a:cs typeface="+mn-ea"/>
                      <a:sym typeface="+mn-lt"/>
                    </a:rPr>
                    <a:t>Zoo</a:t>
                  </a:r>
                  <a:r>
                    <a:rPr lang="en-US" b="0" u="none" dirty="0">
                      <a:solidFill>
                        <a:srgbClr val="000000"/>
                      </a:solidFill>
                      <a:latin typeface="Huawei Sans" panose="020C0503030203020204" pitchFamily="34" charset="0"/>
                      <a:cs typeface="+mn-ea"/>
                      <a:sym typeface="+mn-lt"/>
                    </a:rPr>
                    <a:t>K</a:t>
                  </a:r>
                  <a:r>
                    <a:rPr b="0" u="none" dirty="0">
                      <a:solidFill>
                        <a:srgbClr val="000000"/>
                      </a:solidFill>
                      <a:latin typeface="Huawei Sans" panose="020C0503030203020204" pitchFamily="34" charset="0"/>
                      <a:cs typeface="+mn-ea"/>
                      <a:sym typeface="+mn-lt"/>
                    </a:rPr>
                    <a:t>eeper-3</a:t>
                  </a:r>
                  <a:endParaRPr lang="zh-CN" altLang="en-US" kern="0" dirty="0">
                    <a:solidFill>
                      <a:srgbClr val="000000"/>
                    </a:solidFill>
                    <a:latin typeface="Huawei Sans" panose="020C0503030203020204" pitchFamily="34" charset="0"/>
                    <a:cs typeface="+mn-ea"/>
                    <a:sym typeface="+mn-lt"/>
                  </a:endParaRPr>
                </a:p>
              </p:txBody>
            </p:sp>
            <p:sp>
              <p:nvSpPr>
                <p:cNvPr id="43" name="矩形 27">
                  <a:extLst>
                    <a:ext uri="{FF2B5EF4-FFF2-40B4-BE49-F238E27FC236}">
                      <a16:creationId xmlns:a16="http://schemas.microsoft.com/office/drawing/2014/main" id="{A246225F-462A-49E1-A01F-2BEBF495CABC}"/>
                    </a:ext>
                  </a:extLst>
                </p:cNvPr>
                <p:cNvSpPr/>
                <p:nvPr/>
              </p:nvSpPr>
              <p:spPr bwMode="auto">
                <a:xfrm>
                  <a:off x="1444230" y="5018048"/>
                  <a:ext cx="1430420" cy="533402"/>
                </a:xfrm>
                <a:prstGeom prst="rect">
                  <a:avLst/>
                </a:prstGeom>
                <a:solidFill>
                  <a:srgbClr val="FDE397"/>
                </a:solidFill>
                <a:ln>
                  <a:solidFill>
                    <a:srgbClr val="000000"/>
                  </a:solidFill>
                </a:ln>
                <a:effectLst/>
              </p:spPr>
              <p:txBody>
                <a:bodyPr anchor="ctr">
                  <a:noAutofit/>
                </a:bodyPr>
                <a:lstStyle/>
                <a:p>
                  <a:pPr algn="ctr" defTabSz="914478" eaLnBrk="1" hangingPunct="1">
                    <a:buClr>
                      <a:srgbClr val="CC9900"/>
                    </a:buClr>
                    <a:defRPr/>
                  </a:pPr>
                  <a:r>
                    <a:rPr b="0" u="none" dirty="0">
                      <a:solidFill>
                        <a:srgbClr val="000000"/>
                      </a:solidFill>
                      <a:latin typeface="Huawei Sans" panose="020C0503030203020204" pitchFamily="34" charset="0"/>
                      <a:cs typeface="+mn-ea"/>
                      <a:sym typeface="+mn-lt"/>
                    </a:rPr>
                    <a:t>ZNodes</a:t>
                  </a:r>
                  <a:endParaRPr lang="zh-CN" altLang="en-US" kern="0" dirty="0">
                    <a:solidFill>
                      <a:srgbClr val="000000"/>
                    </a:solidFill>
                    <a:latin typeface="Huawei Sans" panose="020C0503030203020204" pitchFamily="34" charset="0"/>
                    <a:cs typeface="+mn-ea"/>
                    <a:sym typeface="+mn-lt"/>
                  </a:endParaRPr>
                </a:p>
              </p:txBody>
            </p:sp>
          </p:grpSp>
          <p:sp>
            <p:nvSpPr>
              <p:cNvPr id="33" name="左右箭头 17">
                <a:extLst>
                  <a:ext uri="{FF2B5EF4-FFF2-40B4-BE49-F238E27FC236}">
                    <a16:creationId xmlns:a16="http://schemas.microsoft.com/office/drawing/2014/main" id="{814E4FC9-52A6-4D53-940D-B21C758837F0}"/>
                  </a:ext>
                </a:extLst>
              </p:cNvPr>
              <p:cNvSpPr/>
              <p:nvPr/>
            </p:nvSpPr>
            <p:spPr bwMode="auto">
              <a:xfrm>
                <a:off x="2637794" y="5018048"/>
                <a:ext cx="874763" cy="266701"/>
              </a:xfrm>
              <a:prstGeom prst="leftRightArrow">
                <a:avLst/>
              </a:prstGeom>
              <a:solidFill>
                <a:srgbClr val="AFD89C"/>
              </a:solidFill>
              <a:ln>
                <a:solidFill>
                  <a:srgbClr val="000000"/>
                </a:solidFill>
              </a:ln>
              <a:effectLst/>
            </p:spPr>
            <p:txBody>
              <a:bodyPr>
                <a:noAutofit/>
              </a:bodyPr>
              <a:lstStyle/>
              <a:p>
                <a:pPr defTabSz="914478" eaLnBrk="1" hangingPunct="1">
                  <a:buClr>
                    <a:srgbClr val="CC9900"/>
                  </a:buClr>
                  <a:buFont typeface="Wingdings" pitchFamily="2" charset="2"/>
                  <a:buChar char="n"/>
                  <a:defRPr/>
                </a:pPr>
                <a:endParaRPr lang="zh-CN" altLang="en-US" kern="0">
                  <a:solidFill>
                    <a:srgbClr val="000000"/>
                  </a:solidFill>
                  <a:latin typeface="Huawei Sans" panose="020C0503030203020204" pitchFamily="34" charset="0"/>
                  <a:cs typeface="+mn-ea"/>
                  <a:sym typeface="+mn-lt"/>
                </a:endParaRPr>
              </a:p>
            </p:txBody>
          </p:sp>
          <p:sp>
            <p:nvSpPr>
              <p:cNvPr id="34" name="左右箭头 18">
                <a:extLst>
                  <a:ext uri="{FF2B5EF4-FFF2-40B4-BE49-F238E27FC236}">
                    <a16:creationId xmlns:a16="http://schemas.microsoft.com/office/drawing/2014/main" id="{2D84E279-8315-46DC-8563-7A21A7AB6E5B}"/>
                  </a:ext>
                </a:extLst>
              </p:cNvPr>
              <p:cNvSpPr/>
              <p:nvPr/>
            </p:nvSpPr>
            <p:spPr bwMode="auto">
              <a:xfrm>
                <a:off x="5455769" y="5013286"/>
                <a:ext cx="874762" cy="266701"/>
              </a:xfrm>
              <a:prstGeom prst="leftRightArrow">
                <a:avLst/>
              </a:prstGeom>
              <a:solidFill>
                <a:srgbClr val="AFD89C"/>
              </a:solidFill>
              <a:ln>
                <a:solidFill>
                  <a:srgbClr val="000000"/>
                </a:solidFill>
              </a:ln>
              <a:effectLst/>
            </p:spPr>
            <p:txBody>
              <a:bodyPr>
                <a:noAutofit/>
              </a:bodyPr>
              <a:lstStyle/>
              <a:p>
                <a:pPr defTabSz="914478" eaLnBrk="1" hangingPunct="1">
                  <a:buClr>
                    <a:srgbClr val="CC9900"/>
                  </a:buClr>
                  <a:buFont typeface="Wingdings" pitchFamily="2" charset="2"/>
                  <a:buChar char="n"/>
                  <a:defRPr/>
                </a:pPr>
                <a:endParaRPr lang="zh-CN" altLang="en-US" kern="0">
                  <a:solidFill>
                    <a:srgbClr val="000000"/>
                  </a:solidFill>
                  <a:latin typeface="Huawei Sans" panose="020C0503030203020204" pitchFamily="34" charset="0"/>
                  <a:cs typeface="+mn-ea"/>
                  <a:sym typeface="+mn-lt"/>
                </a:endParaRPr>
              </a:p>
            </p:txBody>
          </p:sp>
          <p:cxnSp>
            <p:nvCxnSpPr>
              <p:cNvPr id="35" name="直接连接符 23">
                <a:extLst>
                  <a:ext uri="{FF2B5EF4-FFF2-40B4-BE49-F238E27FC236}">
                    <a16:creationId xmlns:a16="http://schemas.microsoft.com/office/drawing/2014/main" id="{F6A2BEB7-9CD4-48A6-AF7E-6729E38259EF}"/>
                  </a:ext>
                </a:extLst>
              </p:cNvPr>
              <p:cNvCxnSpPr>
                <a:cxnSpLocks noChangeShapeType="1"/>
                <a:stCxn id="19" idx="2"/>
                <a:endCxn id="47" idx="0"/>
              </p:cNvCxnSpPr>
              <p:nvPr/>
            </p:nvCxnSpPr>
            <p:spPr bwMode="auto">
              <a:xfrm flipH="1">
                <a:off x="1665103" y="3793314"/>
                <a:ext cx="1132149" cy="854799"/>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6" name="直接连接符 24">
                <a:extLst>
                  <a:ext uri="{FF2B5EF4-FFF2-40B4-BE49-F238E27FC236}">
                    <a16:creationId xmlns:a16="http://schemas.microsoft.com/office/drawing/2014/main" id="{4D44B4AD-00DA-4D62-804D-11C6051681CB}"/>
                  </a:ext>
                </a:extLst>
              </p:cNvPr>
              <p:cNvCxnSpPr>
                <a:cxnSpLocks noChangeShapeType="1"/>
                <a:stCxn id="19" idx="2"/>
                <a:endCxn id="45" idx="0"/>
              </p:cNvCxnSpPr>
              <p:nvPr/>
            </p:nvCxnSpPr>
            <p:spPr bwMode="auto">
              <a:xfrm>
                <a:off x="2797252" y="3793314"/>
                <a:ext cx="1692187" cy="854799"/>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 name="直接连接符 25">
                <a:extLst>
                  <a:ext uri="{FF2B5EF4-FFF2-40B4-BE49-F238E27FC236}">
                    <a16:creationId xmlns:a16="http://schemas.microsoft.com/office/drawing/2014/main" id="{0F259458-3E61-4DA1-A591-1F61328B16C4}"/>
                  </a:ext>
                </a:extLst>
              </p:cNvPr>
              <p:cNvCxnSpPr>
                <a:cxnSpLocks noChangeShapeType="1"/>
                <a:stCxn id="19" idx="2"/>
              </p:cNvCxnSpPr>
              <p:nvPr/>
            </p:nvCxnSpPr>
            <p:spPr bwMode="auto">
              <a:xfrm>
                <a:off x="2797252" y="3793314"/>
                <a:ext cx="4555785" cy="852028"/>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直接连接符 26">
                <a:extLst>
                  <a:ext uri="{FF2B5EF4-FFF2-40B4-BE49-F238E27FC236}">
                    <a16:creationId xmlns:a16="http://schemas.microsoft.com/office/drawing/2014/main" id="{D52FB3BF-39F6-4B59-9794-8064B3F99B51}"/>
                  </a:ext>
                </a:extLst>
              </p:cNvPr>
              <p:cNvCxnSpPr>
                <a:cxnSpLocks noChangeShapeType="1"/>
                <a:stCxn id="23" idx="2"/>
                <a:endCxn id="41" idx="0"/>
              </p:cNvCxnSpPr>
              <p:nvPr/>
            </p:nvCxnSpPr>
            <p:spPr bwMode="auto">
              <a:xfrm>
                <a:off x="6109620" y="3793314"/>
                <a:ext cx="1193603" cy="854799"/>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直接连接符 27">
                <a:extLst>
                  <a:ext uri="{FF2B5EF4-FFF2-40B4-BE49-F238E27FC236}">
                    <a16:creationId xmlns:a16="http://schemas.microsoft.com/office/drawing/2014/main" id="{ECD86BC8-1524-4832-A629-18204B928EA7}"/>
                  </a:ext>
                </a:extLst>
              </p:cNvPr>
              <p:cNvCxnSpPr>
                <a:cxnSpLocks noChangeShapeType="1"/>
                <a:stCxn id="23" idx="2"/>
                <a:endCxn id="44" idx="0"/>
              </p:cNvCxnSpPr>
              <p:nvPr/>
            </p:nvCxnSpPr>
            <p:spPr bwMode="auto">
              <a:xfrm flipH="1">
                <a:off x="4484163" y="3793314"/>
                <a:ext cx="1625457" cy="854799"/>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直接连接符 28">
                <a:extLst>
                  <a:ext uri="{FF2B5EF4-FFF2-40B4-BE49-F238E27FC236}">
                    <a16:creationId xmlns:a16="http://schemas.microsoft.com/office/drawing/2014/main" id="{67327184-24A4-4448-A108-546D7B5A99B3}"/>
                  </a:ext>
                </a:extLst>
              </p:cNvPr>
              <p:cNvCxnSpPr>
                <a:cxnSpLocks noChangeShapeType="1"/>
                <a:stCxn id="23" idx="2"/>
                <a:endCxn id="48" idx="0"/>
              </p:cNvCxnSpPr>
              <p:nvPr/>
            </p:nvCxnSpPr>
            <p:spPr bwMode="auto">
              <a:xfrm flipH="1">
                <a:off x="1670379" y="3793314"/>
                <a:ext cx="4439241" cy="854799"/>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cxnSp>
          <p:nvCxnSpPr>
            <p:cNvPr id="15" name="肘形连接符 39">
              <a:extLst>
                <a:ext uri="{FF2B5EF4-FFF2-40B4-BE49-F238E27FC236}">
                  <a16:creationId xmlns:a16="http://schemas.microsoft.com/office/drawing/2014/main" id="{B1A58C11-79A0-4735-8266-A47D766B958C}"/>
                </a:ext>
              </a:extLst>
            </p:cNvPr>
            <p:cNvCxnSpPr/>
            <p:nvPr/>
          </p:nvCxnSpPr>
          <p:spPr>
            <a:xfrm>
              <a:off x="1256303" y="1571942"/>
              <a:ext cx="837011" cy="445831"/>
            </a:xfrm>
            <a:prstGeom prst="bentConnector3">
              <a:avLst>
                <a:gd name="adj1" fmla="val 50000"/>
              </a:avLst>
            </a:prstGeom>
            <a:ln>
              <a:tailEnd type="triangle"/>
            </a:ln>
          </p:spPr>
          <p:style>
            <a:lnRef idx="1">
              <a:schemeClr val="dk1"/>
            </a:lnRef>
            <a:fillRef idx="0">
              <a:schemeClr val="dk1"/>
            </a:fillRef>
            <a:effectRef idx="0">
              <a:schemeClr val="dk1"/>
            </a:effectRef>
            <a:fontRef idx="minor">
              <a:schemeClr val="tx1"/>
            </a:fontRef>
          </p:style>
        </p:cxnSp>
        <p:sp>
          <p:nvSpPr>
            <p:cNvPr id="16" name="文本框 38">
              <a:extLst>
                <a:ext uri="{FF2B5EF4-FFF2-40B4-BE49-F238E27FC236}">
                  <a16:creationId xmlns:a16="http://schemas.microsoft.com/office/drawing/2014/main" id="{73AEB7E9-7FF0-480D-8447-A144B571E741}"/>
                </a:ext>
              </a:extLst>
            </p:cNvPr>
            <p:cNvSpPr txBox="1"/>
            <p:nvPr/>
          </p:nvSpPr>
          <p:spPr>
            <a:xfrm>
              <a:off x="657329" y="1296797"/>
              <a:ext cx="1265084" cy="338554"/>
            </a:xfrm>
            <a:prstGeom prst="rect">
              <a:avLst/>
            </a:prstGeom>
            <a:gradFill>
              <a:gsLst>
                <a:gs pos="0">
                  <a:schemeClr val="accent1">
                    <a:lumMod val="5000"/>
                    <a:lumOff val="95000"/>
                  </a:schemeClr>
                </a:gs>
                <a:gs pos="74000">
                  <a:srgbClr val="BEE9EE"/>
                </a:gs>
                <a:gs pos="87000">
                  <a:srgbClr val="94DAE2"/>
                </a:gs>
                <a:gs pos="100000">
                  <a:srgbClr val="56C4D2"/>
                </a:gs>
              </a:gsLst>
              <a:lin ang="5400000" scaled="1"/>
            </a:gradFill>
            <a:ln w="9525" cap="flat" cmpd="sng" algn="ctr">
              <a:solidFill>
                <a:srgbClr val="BEE9EE"/>
              </a:solidFill>
              <a:prstDash val="solid"/>
            </a:ln>
            <a:effectLst>
              <a:outerShdw blurRad="40000" dist="20000" dir="5400000" rotWithShape="0">
                <a:srgbClr val="000000">
                  <a:alpha val="38000"/>
                </a:srgbClr>
              </a:outerShdw>
            </a:effectLst>
          </p:spPr>
          <p:txBody>
            <a:bodyPr wrap="square">
              <a:noAutofit/>
            </a:bodyPr>
            <a:lstStyle/>
            <a:p>
              <a:pPr algn="ctr" defTabSz="914478" eaLnBrk="1" hangingPunct="1">
                <a:defRPr/>
              </a:pPr>
              <a:r>
                <a:rPr sz="1600" b="0" u="none" dirty="0">
                  <a:solidFill>
                    <a:srgbClr val="000000"/>
                  </a:solidFill>
                  <a:latin typeface="Huawei Sans" panose="020C0503030203020204" pitchFamily="34" charset="0"/>
                  <a:cs typeface="+mn-ea"/>
                  <a:sym typeface="+mn-lt"/>
                </a:rPr>
                <a:t>INSERT</a:t>
              </a:r>
              <a:endParaRPr lang="zh-CN" altLang="en-US" sz="1600" kern="0" dirty="0">
                <a:solidFill>
                  <a:srgbClr val="000000"/>
                </a:solidFill>
                <a:latin typeface="Huawei Sans" panose="020C0503030203020204" pitchFamily="34" charset="0"/>
                <a:cs typeface="+mn-ea"/>
                <a:sym typeface="+mn-lt"/>
              </a:endParaRPr>
            </a:p>
          </p:txBody>
        </p:sp>
        <p:sp>
          <p:nvSpPr>
            <p:cNvPr id="17" name="矩形标注 2">
              <a:extLst>
                <a:ext uri="{FF2B5EF4-FFF2-40B4-BE49-F238E27FC236}">
                  <a16:creationId xmlns:a16="http://schemas.microsoft.com/office/drawing/2014/main" id="{4D69E107-A8C7-4024-A7DD-079303E071AA}"/>
                </a:ext>
              </a:extLst>
            </p:cNvPr>
            <p:cNvSpPr/>
            <p:nvPr/>
          </p:nvSpPr>
          <p:spPr>
            <a:xfrm>
              <a:off x="9694503" y="2115939"/>
              <a:ext cx="1894554" cy="1208863"/>
            </a:xfrm>
            <a:prstGeom prst="wedgeRectCallout">
              <a:avLst>
                <a:gd name="adj1" fmla="val -67071"/>
                <a:gd name="adj2" fmla="val 58645"/>
              </a:avLst>
            </a:prstGeom>
            <a:noFill/>
            <a:ln>
              <a:solidFill>
                <a:srgbClr val="30B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cs typeface="+mn-ea"/>
                <a:sym typeface="+mn-lt"/>
              </a:endParaRPr>
            </a:p>
          </p:txBody>
        </p:sp>
        <p:sp>
          <p:nvSpPr>
            <p:cNvPr id="18" name="矩形 34">
              <a:extLst>
                <a:ext uri="{FF2B5EF4-FFF2-40B4-BE49-F238E27FC236}">
                  <a16:creationId xmlns:a16="http://schemas.microsoft.com/office/drawing/2014/main" id="{8CA1E46A-FB53-4072-9AB4-922C67A61466}"/>
                </a:ext>
              </a:extLst>
            </p:cNvPr>
            <p:cNvSpPr/>
            <p:nvPr/>
          </p:nvSpPr>
          <p:spPr>
            <a:xfrm>
              <a:off x="9713870" y="2121951"/>
              <a:ext cx="2015280" cy="738664"/>
            </a:xfrm>
            <a:prstGeom prst="rect">
              <a:avLst/>
            </a:prstGeom>
          </p:spPr>
          <p:txBody>
            <a:bodyPr wrap="square">
              <a:noAutofit/>
            </a:bodyPr>
            <a:lstStyle/>
            <a:p>
              <a:r>
                <a:rPr sz="1200" b="0" u="none" dirty="0">
                  <a:latin typeface="Huawei Sans" panose="020C0503030203020204" pitchFamily="34" charset="0"/>
                  <a:cs typeface="+mn-ea"/>
                  <a:sym typeface="+mn-lt"/>
                </a:rPr>
                <a:t>An alarm is generated when the quota usage exceeds 80%. SQL statements cannot be executed when the quota usage exceeds 100%.</a:t>
              </a:r>
            </a:p>
          </p:txBody>
        </p:sp>
      </p:grpSp>
    </p:spTree>
    <p:extLst>
      <p:ext uri="{BB962C8B-B14F-4D97-AF65-F5344CB8AC3E}">
        <p14:creationId xmlns:p14="http://schemas.microsoft.com/office/powerpoint/2010/main" val="21306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34956" y="100101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427075"/>
          </a:xfrm>
          <a:prstGeom prst="rect">
            <a:avLst/>
          </a:prstGeom>
        </p:spPr>
        <p:txBody>
          <a:bodyPr wrap="square">
            <a:spAutoFit/>
          </a:bodyPr>
          <a:lstStyle/>
          <a:p>
            <a:r>
              <a:rPr lang="en-US" sz="2800" dirty="0">
                <a:solidFill>
                  <a:schemeClr val="bg1">
                    <a:lumMod val="50000"/>
                  </a:schemeClr>
                </a:solidFill>
                <a:latin typeface="Huawei Sans" panose="020C0503030203020204" pitchFamily="34" charset="0"/>
                <a:cs typeface="+mn-ea"/>
                <a:sym typeface="+mn-lt"/>
              </a:rPr>
              <a:t>ClickHouse</a:t>
            </a:r>
            <a:endParaRPr lang="en-US" altLang="zh-CN" sz="2800" dirty="0">
              <a:solidFill>
                <a:schemeClr val="bg1">
                  <a:lumMod val="50000"/>
                </a:schemeClr>
              </a:solidFill>
              <a:latin typeface="Huawei Sans" panose="020C0503030203020204" pitchFamily="34" charset="0"/>
              <a:cs typeface="+mn-ea"/>
              <a:sym typeface="+mn-lt"/>
            </a:endParaRPr>
          </a:p>
          <a:p>
            <a:r>
              <a:rPr lang="en-US" altLang="zh-CN" sz="2800" b="1" dirty="0">
                <a:latin typeface="Huawei Sans" panose="020C0503030203020204" pitchFamily="34" charset="0"/>
                <a:cs typeface="+mn-ea"/>
                <a:sym typeface="+mn-lt"/>
              </a:rPr>
              <a:t>Elasticsearch </a:t>
            </a:r>
            <a:r>
              <a:rPr lang="en-US" sz="2800" b="1" dirty="0">
                <a:latin typeface="Huawei Sans" panose="020C0503030203020204" pitchFamily="34" charset="0"/>
                <a:cs typeface="+mn-ea"/>
                <a:sym typeface="+mn-lt"/>
              </a:rPr>
              <a:t>Overview</a:t>
            </a:r>
          </a:p>
          <a:p>
            <a:r>
              <a:rPr lang="en-US" sz="2800" b="0" u="none" dirty="0">
                <a:solidFill>
                  <a:schemeClr val="bg1">
                    <a:lumMod val="50000"/>
                  </a:schemeClr>
                </a:solidFill>
                <a:latin typeface="Huawei Sans" panose="020C0503030203020204" pitchFamily="34" charset="0"/>
                <a:ea typeface="+mn-ea"/>
                <a:cs typeface="+mn-ea"/>
                <a:sym typeface="+mn-lt"/>
              </a:rPr>
              <a:t>System Architecture</a:t>
            </a:r>
          </a:p>
          <a:p>
            <a:r>
              <a:rPr lang="en-US" sz="2800" b="0" u="none" dirty="0">
                <a:solidFill>
                  <a:schemeClr val="bg1">
                    <a:lumMod val="50000"/>
                  </a:schemeClr>
                </a:solidFill>
                <a:latin typeface="Huawei Sans" panose="020C0503030203020204" pitchFamily="34" charset="0"/>
                <a:ea typeface="+mn-ea"/>
                <a:cs typeface="+mn-ea"/>
                <a:sym typeface="+mn-lt"/>
              </a:rPr>
              <a:t>Key Features</a:t>
            </a:r>
          </a:p>
          <a:p>
            <a:endParaRPr lang="en-US" altLang="zh-CN" sz="2000" dirty="0">
              <a:solidFill>
                <a:schemeClr val="bg1">
                  <a:lumMod val="50000"/>
                </a:schemeClr>
              </a:solidFill>
              <a:latin typeface="Huawei Sans" panose="020C0503030203020204" pitchFamily="34" charset="0"/>
              <a:ea typeface="+mn-ea"/>
              <a:cs typeface="+mn-ea"/>
              <a:sym typeface="+mn-lt"/>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5596193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122383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12C6869-1CD2-4A7F-BA4D-299D58CA487C}"/>
              </a:ext>
            </a:extLst>
          </p:cNvPr>
          <p:cNvSpPr txBox="1"/>
          <p:nvPr/>
        </p:nvSpPr>
        <p:spPr>
          <a:xfrm>
            <a:off x="1214178" y="2357211"/>
            <a:ext cx="10063421" cy="3046988"/>
          </a:xfrm>
          <a:prstGeom prst="rect">
            <a:avLst/>
          </a:prstGeom>
          <a:noFill/>
        </p:spPr>
        <p:txBody>
          <a:bodyPr wrap="square">
            <a:spAutoFit/>
          </a:bodyPr>
          <a:lstStyle/>
          <a:p>
            <a:r>
              <a:rPr lang="en-US" sz="2400" b="0" u="none" dirty="0">
                <a:latin typeface="Huawei Sans" panose="020C0503030203020204" pitchFamily="34" charset="0"/>
                <a:ea typeface="+mn-ea"/>
                <a:cs typeface="+mn-ea"/>
                <a:sym typeface="+mn-lt"/>
              </a:rPr>
              <a:t>Elasticsearch is a high-performance Lucene-based full-text search service. It is a distributed RESTful search and data analysis engine and can also be used as a NoSQL database.</a:t>
            </a:r>
            <a:endParaRPr lang="en-US" altLang="zh-CN" sz="2400" dirty="0">
              <a:latin typeface="Huawei Sans" panose="020C0503030203020204" pitchFamily="34" charset="0"/>
              <a:ea typeface="+mn-ea"/>
              <a:cs typeface="+mn-ea"/>
              <a:sym typeface="+mn-lt"/>
            </a:endParaRPr>
          </a:p>
          <a:p>
            <a:pPr lvl="1"/>
            <a:r>
              <a:rPr lang="en-US" sz="2400" b="0" u="none" dirty="0">
                <a:latin typeface="Huawei Sans" panose="020C0503030203020204" pitchFamily="34" charset="0"/>
                <a:ea typeface="+mn-ea"/>
                <a:cs typeface="+mn-ea"/>
                <a:sym typeface="+mn-lt"/>
              </a:rPr>
              <a:t>Lucene extension</a:t>
            </a:r>
            <a:endParaRPr lang="en-US" altLang="zh-CN" sz="2400" dirty="0">
              <a:latin typeface="Huawei Sans" panose="020C0503030203020204" pitchFamily="34" charset="0"/>
              <a:ea typeface="+mn-ea"/>
              <a:cs typeface="+mn-ea"/>
              <a:sym typeface="+mn-lt"/>
            </a:endParaRPr>
          </a:p>
          <a:p>
            <a:pPr lvl="1"/>
            <a:r>
              <a:rPr lang="en-US" sz="2400" b="0" u="none" dirty="0">
                <a:latin typeface="Huawei Sans" panose="020C0503030203020204" pitchFamily="34" charset="0"/>
                <a:ea typeface="+mn-ea"/>
                <a:cs typeface="+mn-ea"/>
                <a:sym typeface="+mn-lt"/>
              </a:rPr>
              <a:t>Seamless switchover between the prototype environment and production environment</a:t>
            </a:r>
            <a:endParaRPr lang="en-US" altLang="zh-CN" sz="2400" dirty="0">
              <a:latin typeface="Huawei Sans" panose="020C0503030203020204" pitchFamily="34" charset="0"/>
              <a:ea typeface="+mn-ea"/>
              <a:cs typeface="+mn-ea"/>
              <a:sym typeface="+mn-lt"/>
            </a:endParaRPr>
          </a:p>
          <a:p>
            <a:pPr lvl="1"/>
            <a:r>
              <a:rPr lang="en-US" sz="2400" b="0" u="none" dirty="0">
                <a:latin typeface="Huawei Sans" panose="020C0503030203020204" pitchFamily="34" charset="0"/>
                <a:ea typeface="+mn-ea"/>
                <a:cs typeface="+mn-ea"/>
                <a:sym typeface="+mn-lt"/>
              </a:rPr>
              <a:t>Horizontal scaling</a:t>
            </a:r>
            <a:endParaRPr lang="en-US" altLang="zh-CN" sz="2400" dirty="0">
              <a:latin typeface="Huawei Sans" panose="020C0503030203020204" pitchFamily="34" charset="0"/>
              <a:ea typeface="+mn-ea"/>
              <a:cs typeface="+mn-ea"/>
              <a:sym typeface="+mn-lt"/>
            </a:endParaRPr>
          </a:p>
          <a:p>
            <a:pPr lvl="1"/>
            <a:r>
              <a:rPr lang="en-US" sz="2400" b="0" u="none" dirty="0">
                <a:latin typeface="Huawei Sans" panose="020C0503030203020204" pitchFamily="34" charset="0"/>
                <a:ea typeface="+mn-ea"/>
                <a:cs typeface="+mn-ea"/>
                <a:sym typeface="+mn-lt"/>
              </a:rPr>
              <a:t>Support for structured and unstructured data</a:t>
            </a:r>
            <a:endParaRPr lang="en-US" altLang="zh-CN" sz="2400" dirty="0">
              <a:latin typeface="Huawei Sans" panose="020C0503030203020204" pitchFamily="34" charset="0"/>
              <a:ea typeface="+mn-ea"/>
              <a:cs typeface="+mn-ea"/>
              <a:sym typeface="+mn-lt"/>
            </a:endParaRPr>
          </a:p>
        </p:txBody>
      </p:sp>
      <p:sp>
        <p:nvSpPr>
          <p:cNvPr id="9" name="TextBox 8">
            <a:extLst>
              <a:ext uri="{FF2B5EF4-FFF2-40B4-BE49-F238E27FC236}">
                <a16:creationId xmlns:a16="http://schemas.microsoft.com/office/drawing/2014/main" id="{20A1F801-0649-46AC-9711-063B0B6593FA}"/>
              </a:ext>
            </a:extLst>
          </p:cNvPr>
          <p:cNvSpPr txBox="1"/>
          <p:nvPr/>
        </p:nvSpPr>
        <p:spPr>
          <a:xfrm>
            <a:off x="2583054" y="935396"/>
            <a:ext cx="6098720" cy="461665"/>
          </a:xfrm>
          <a:prstGeom prst="rect">
            <a:avLst/>
          </a:prstGeom>
          <a:noFill/>
        </p:spPr>
        <p:txBody>
          <a:bodyPr wrap="square">
            <a:spAutoFit/>
          </a:bodyPr>
          <a:lstStyle/>
          <a:p>
            <a:r>
              <a:rPr lang="en-US" altLang="zh-CN" sz="2400" b="1" dirty="0">
                <a:solidFill>
                  <a:schemeClr val="bg1"/>
                </a:solidFill>
                <a:latin typeface="Huawei Sans" panose="020C0503030203020204" pitchFamily="34" charset="0"/>
                <a:cs typeface="+mn-ea"/>
                <a:sym typeface="+mn-lt"/>
              </a:rPr>
              <a:t>Elasticsearch </a:t>
            </a:r>
            <a:r>
              <a:rPr lang="en-US" sz="2400" b="1" dirty="0">
                <a:solidFill>
                  <a:schemeClr val="bg1"/>
                </a:solidFill>
                <a:latin typeface="Huawei Sans" panose="020C0503030203020204" pitchFamily="34" charset="0"/>
                <a:cs typeface="+mn-ea"/>
                <a:sym typeface="+mn-lt"/>
              </a:rPr>
              <a:t>Overview</a:t>
            </a:r>
          </a:p>
        </p:txBody>
      </p:sp>
    </p:spTree>
    <p:extLst>
      <p:ext uri="{BB962C8B-B14F-4D97-AF65-F5344CB8AC3E}">
        <p14:creationId xmlns:p14="http://schemas.microsoft.com/office/powerpoint/2010/main" val="2913988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60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46" name="标题 1">
            <a:extLst>
              <a:ext uri="{FF2B5EF4-FFF2-40B4-BE49-F238E27FC236}">
                <a16:creationId xmlns:a16="http://schemas.microsoft.com/office/drawing/2014/main" id="{D35B67B8-8E22-4F7E-9E43-7C6005EE0856}"/>
              </a:ext>
            </a:extLst>
          </p:cNvPr>
          <p:cNvSpPr txBox="1">
            <a:spLocks/>
          </p:cNvSpPr>
          <p:nvPr/>
        </p:nvSpPr>
        <p:spPr>
          <a:xfrm>
            <a:off x="2407795" y="101681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ctr"/>
            <a:r>
              <a:rPr lang="en-US" altLang="zh-CN" sz="2800" b="1" dirty="0">
                <a:solidFill>
                  <a:schemeClr val="bg1"/>
                </a:solidFill>
                <a:ea typeface="+mn-ea"/>
                <a:cs typeface="+mn-ea"/>
                <a:sym typeface="+mn-lt"/>
              </a:rPr>
              <a:t>Elasticsearch Features</a:t>
            </a:r>
            <a:endParaRPr lang="en-US" altLang="zh-CN" sz="4000" b="1" dirty="0">
              <a:solidFill>
                <a:schemeClr val="bg1"/>
              </a:solidFill>
              <a:latin typeface="Huawei Sans" panose="020C0503030203020204" pitchFamily="34" charset="0"/>
            </a:endParaRPr>
          </a:p>
        </p:txBody>
      </p:sp>
      <p:grpSp>
        <p:nvGrpSpPr>
          <p:cNvPr id="13" name="249418" descr="本素材由iSlide™ 提供 iSlide™尊重知识产权并注重保护用户享有的各项权利。郑重提醒您： iSlide™插件中提供的任何信息内容的所有权、知识产权归其原始权利人或权利受让人所有，您免费/购买获得的是信息内容的使用权，并受下述条款的约束； 1. 您仅可以个人非商业用途使用该等信息内容，不可将信息内容的全部或部分用于出售，或以出租、出借、转让、分销、发布等其他任何方式供他人使用； 2. 禁止在接入互联网或移动互联网的任何网站、平台、应用或程序上以任何方式为他人提供iSlide™插件资源内容的下载。 The resource is supplied by iSlide™. iSlide™ respects all intellectual property rights and protects all the rights its users acquired.Solemnly remind you: The ownership and intellectual property of the resources supplied in iSlide Add-in belongs to its owner or the assignee of this ownership.you only acquired the usage of the resources supplied in iSlide Add-in, as well as respected the following restrain terms: 1.You are only allowed to use such resource for personal and non-commercial aim, not allowed to use such resource or part of it for the sale; or rent, lend, transfer to others; or distribution or release it in any way. 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25478DD0-5404-44E6-8220-CD4B2B796F93}"/>
              </a:ext>
            </a:extLst>
          </p:cNvPr>
          <p:cNvGrpSpPr>
            <a:grpSpLocks noChangeAspect="1"/>
          </p:cNvGrpSpPr>
          <p:nvPr>
            <p:custDataLst>
              <p:tags r:id="rId1"/>
            </p:custDataLst>
          </p:nvPr>
        </p:nvGrpSpPr>
        <p:grpSpPr>
          <a:xfrm>
            <a:off x="942308" y="2124056"/>
            <a:ext cx="10388823" cy="3517301"/>
            <a:chOff x="986" y="2016163"/>
            <a:chExt cx="12191014" cy="4127462"/>
          </a:xfrm>
        </p:grpSpPr>
        <p:sp>
          <p:nvSpPr>
            <p:cNvPr id="14" name="îṥ1îḍê">
              <a:extLst>
                <a:ext uri="{FF2B5EF4-FFF2-40B4-BE49-F238E27FC236}">
                  <a16:creationId xmlns:a16="http://schemas.microsoft.com/office/drawing/2014/main" id="{B649A3A5-F9CC-468B-B24E-EB2744FCB400}"/>
                </a:ext>
              </a:extLst>
            </p:cNvPr>
            <p:cNvSpPr/>
            <p:nvPr/>
          </p:nvSpPr>
          <p:spPr bwMode="auto">
            <a:xfrm>
              <a:off x="986" y="2484214"/>
              <a:ext cx="12191014" cy="1152128"/>
            </a:xfrm>
            <a:prstGeom prst="rect">
              <a:avLst/>
            </a:prstGeom>
            <a:solidFill>
              <a:srgbClr val="FFFFFF">
                <a:lumMod val="95000"/>
              </a:srgbClr>
            </a:solidFill>
            <a:ln w="19050">
              <a:noFill/>
              <a:round/>
              <a:headEnd/>
              <a:tailEnd/>
            </a:ln>
          </p:spPr>
          <p:txBody>
            <a:bodyPr wrap="none" lIns="0" tIns="0" rIns="0" bIns="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dirty="0">
                <a:ln>
                  <a:noFill/>
                </a:ln>
                <a:solidFill>
                  <a:srgbClr val="000000"/>
                </a:solidFill>
                <a:effectLst/>
                <a:uLnTx/>
                <a:uFillTx/>
                <a:latin typeface="Huawei Sans" panose="020C0503030203020204" pitchFamily="34" charset="0"/>
                <a:cs typeface="+mn-ea"/>
                <a:sym typeface="+mn-lt"/>
              </a:endParaRPr>
            </a:p>
          </p:txBody>
        </p:sp>
        <p:sp>
          <p:nvSpPr>
            <p:cNvPr id="15" name="îś1ïďè">
              <a:extLst>
                <a:ext uri="{FF2B5EF4-FFF2-40B4-BE49-F238E27FC236}">
                  <a16:creationId xmlns:a16="http://schemas.microsoft.com/office/drawing/2014/main" id="{CFB69146-29B5-4A37-BF02-A54B1370D3F3}"/>
                </a:ext>
              </a:extLst>
            </p:cNvPr>
            <p:cNvSpPr/>
            <p:nvPr/>
          </p:nvSpPr>
          <p:spPr bwMode="auto">
            <a:xfrm rot="5400000">
              <a:off x="758551" y="2159299"/>
              <a:ext cx="2075478" cy="1789205"/>
            </a:xfrm>
            <a:prstGeom prst="hexagon">
              <a:avLst/>
            </a:prstGeom>
            <a:solidFill>
              <a:srgbClr val="25B0D2">
                <a:lumMod val="100000"/>
              </a:srgbClr>
            </a:solidFill>
            <a:ln w="57150">
              <a:solidFill>
                <a:srgbClr val="FFFFFF"/>
              </a:solidFill>
              <a:round/>
              <a:headEnd/>
              <a:tailEnd/>
            </a:ln>
          </p:spPr>
          <p:txBody>
            <a:bodyPr rot="0" spcFirstLastPara="0" vert="vert270" wrap="none" lIns="0" tIns="0" rIns="0" bIns="0" anchor="ctr" anchorCtr="1"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b="1" u="none" dirty="0">
                  <a:solidFill>
                    <a:srgbClr val="FFFFFF"/>
                  </a:solidFill>
                  <a:latin typeface="Huawei Sans" panose="020C0503030203020204" pitchFamily="34" charset="0"/>
                  <a:cs typeface="+mn-ea"/>
                  <a:sym typeface="+mn-lt"/>
                </a:rPr>
                <a:t>High </a:t>
              </a:r>
              <a:endParaRPr lang="en-US" b="1" u="none" dirty="0">
                <a:solidFill>
                  <a:srgbClr val="FFFFFF"/>
                </a:solidFill>
                <a:latin typeface="Huawei Sans" panose="020C0503030203020204" pitchFamily="34" charset="0"/>
                <a:cs typeface="+mn-ea"/>
                <a:sym typeface="+mn-lt"/>
              </a:endParaRPr>
            </a:p>
            <a:p>
              <a:pPr marL="0" marR="0" lvl="0" indent="0" algn="ctr" defTabSz="914400" eaLnBrk="1" fontAlgn="auto" latinLnBrk="0" hangingPunct="1">
                <a:lnSpc>
                  <a:spcPct val="100000"/>
                </a:lnSpc>
                <a:spcBef>
                  <a:spcPts val="0"/>
                </a:spcBef>
                <a:spcAft>
                  <a:spcPts val="0"/>
                </a:spcAft>
                <a:buClrTx/>
                <a:buSzTx/>
                <a:buFontTx/>
                <a:buNone/>
                <a:tabLst/>
                <a:defRPr/>
              </a:pPr>
              <a:r>
                <a:rPr b="1" u="none" dirty="0">
                  <a:solidFill>
                    <a:srgbClr val="FFFFFF"/>
                  </a:solidFill>
                  <a:latin typeface="Huawei Sans" panose="020C0503030203020204" pitchFamily="34" charset="0"/>
                  <a:cs typeface="+mn-ea"/>
                  <a:sym typeface="+mn-lt"/>
                </a:rPr>
                <a:t>performance</a:t>
              </a:r>
              <a:endParaRPr kumimoji="0" lang="zh-CN" altLang="en-US" b="1" i="0" u="none" strike="noStrike" kern="0" cap="none" spc="0" normalizeH="0" baseline="0" noProof="0" dirty="0">
                <a:ln>
                  <a:noFill/>
                </a:ln>
                <a:solidFill>
                  <a:srgbClr val="FFFFFF"/>
                </a:solidFill>
                <a:effectLst/>
                <a:uLnTx/>
                <a:uFillTx/>
                <a:latin typeface="Huawei Sans" panose="020C0503030203020204" pitchFamily="34" charset="0"/>
                <a:cs typeface="+mn-ea"/>
                <a:sym typeface="+mn-lt"/>
              </a:endParaRPr>
            </a:p>
          </p:txBody>
        </p:sp>
        <p:sp>
          <p:nvSpPr>
            <p:cNvPr id="16" name="î$ḻiḋè">
              <a:extLst>
                <a:ext uri="{FF2B5EF4-FFF2-40B4-BE49-F238E27FC236}">
                  <a16:creationId xmlns:a16="http://schemas.microsoft.com/office/drawing/2014/main" id="{769B1368-E203-4ACC-8398-A82A12E0CEDC}"/>
                </a:ext>
              </a:extLst>
            </p:cNvPr>
            <p:cNvSpPr/>
            <p:nvPr/>
          </p:nvSpPr>
          <p:spPr bwMode="auto">
            <a:xfrm rot="5400000">
              <a:off x="3633750" y="2159300"/>
              <a:ext cx="2075478" cy="1789205"/>
            </a:xfrm>
            <a:prstGeom prst="hexagon">
              <a:avLst/>
            </a:prstGeom>
            <a:solidFill>
              <a:srgbClr val="30B5C5"/>
            </a:solidFill>
            <a:ln w="57150">
              <a:solidFill>
                <a:srgbClr val="FFFFFF"/>
              </a:solidFill>
              <a:round/>
              <a:headEnd/>
              <a:tailEnd/>
            </a:ln>
          </p:spPr>
          <p:txBody>
            <a:bodyPr rot="0" spcFirstLastPara="0" vert="vert270" wrap="none" lIns="0" tIns="0" rIns="0" bIns="0" anchor="ctr" anchorCtr="1"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b="1" u="none" dirty="0">
                  <a:solidFill>
                    <a:srgbClr val="FFFFFF"/>
                  </a:solidFill>
                  <a:latin typeface="Huawei Sans" panose="020C0503030203020204" pitchFamily="34" charset="0"/>
                  <a:cs typeface="+mn-ea"/>
                  <a:sym typeface="+mn-lt"/>
                </a:rPr>
                <a:t>Scalability</a:t>
              </a:r>
            </a:p>
          </p:txBody>
        </p:sp>
        <p:sp>
          <p:nvSpPr>
            <p:cNvPr id="17" name="ïśļïḍè">
              <a:extLst>
                <a:ext uri="{FF2B5EF4-FFF2-40B4-BE49-F238E27FC236}">
                  <a16:creationId xmlns:a16="http://schemas.microsoft.com/office/drawing/2014/main" id="{D115D8B2-E1C0-47CD-8F3D-2117E3D3E312}"/>
                </a:ext>
              </a:extLst>
            </p:cNvPr>
            <p:cNvSpPr/>
            <p:nvPr/>
          </p:nvSpPr>
          <p:spPr bwMode="auto">
            <a:xfrm rot="5400000">
              <a:off x="6508949" y="2159301"/>
              <a:ext cx="2075478" cy="1789205"/>
            </a:xfrm>
            <a:prstGeom prst="hexagon">
              <a:avLst/>
            </a:prstGeom>
            <a:solidFill>
              <a:srgbClr val="25B0D2">
                <a:lumMod val="100000"/>
              </a:srgbClr>
            </a:solidFill>
            <a:ln w="57150">
              <a:solidFill>
                <a:srgbClr val="FFFFFF"/>
              </a:solidFill>
              <a:round/>
              <a:headEnd/>
              <a:tailEnd/>
            </a:ln>
          </p:spPr>
          <p:txBody>
            <a:bodyPr rot="0" spcFirstLastPara="0" vert="vert270" wrap="none" lIns="0" tIns="0" rIns="0" bIns="0" anchor="ctr" anchorCtr="1"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b="1" u="none" dirty="0">
                  <a:solidFill>
                    <a:srgbClr val="FFFFFF"/>
                  </a:solidFill>
                  <a:latin typeface="Huawei Sans" panose="020C0503030203020204" pitchFamily="34" charset="0"/>
                  <a:cs typeface="+mn-ea"/>
                  <a:sym typeface="+mn-lt"/>
                </a:rPr>
                <a:t>Relevance</a:t>
              </a:r>
              <a:endParaRPr kumimoji="0" lang="zh-CN" altLang="en-US" b="1" i="0" u="none" strike="noStrike" kern="0" cap="none" spc="0" normalizeH="0" baseline="0" noProof="0" dirty="0">
                <a:ln>
                  <a:noFill/>
                </a:ln>
                <a:solidFill>
                  <a:srgbClr val="FFFFFF"/>
                </a:solidFill>
                <a:effectLst/>
                <a:uLnTx/>
                <a:uFillTx/>
                <a:latin typeface="Huawei Sans" panose="020C0503030203020204" pitchFamily="34" charset="0"/>
                <a:cs typeface="+mn-ea"/>
                <a:sym typeface="+mn-lt"/>
              </a:endParaRPr>
            </a:p>
          </p:txBody>
        </p:sp>
        <p:sp>
          <p:nvSpPr>
            <p:cNvPr id="18" name="íŝḷîḍè">
              <a:extLst>
                <a:ext uri="{FF2B5EF4-FFF2-40B4-BE49-F238E27FC236}">
                  <a16:creationId xmlns:a16="http://schemas.microsoft.com/office/drawing/2014/main" id="{9AFB8913-AD39-4F52-B8E3-A8854BBC7916}"/>
                </a:ext>
              </a:extLst>
            </p:cNvPr>
            <p:cNvSpPr/>
            <p:nvPr/>
          </p:nvSpPr>
          <p:spPr bwMode="auto">
            <a:xfrm rot="5400000">
              <a:off x="9384149" y="2159302"/>
              <a:ext cx="2075478" cy="1789205"/>
            </a:xfrm>
            <a:prstGeom prst="hexagon">
              <a:avLst/>
            </a:prstGeom>
            <a:solidFill>
              <a:srgbClr val="30B5C5"/>
            </a:solidFill>
            <a:ln w="57150">
              <a:solidFill>
                <a:srgbClr val="FFFFFF"/>
              </a:solidFill>
              <a:round/>
              <a:headEnd/>
              <a:tailEnd/>
            </a:ln>
          </p:spPr>
          <p:txBody>
            <a:bodyPr rot="0" spcFirstLastPara="0" vert="vert270" wrap="none" lIns="0" tIns="0" rIns="0" bIns="0" anchor="ctr" anchorCtr="1"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b="1" u="none" dirty="0">
                  <a:solidFill>
                    <a:srgbClr val="FFFFFF"/>
                  </a:solidFill>
                  <a:latin typeface="Huawei Sans" panose="020C0503030203020204" pitchFamily="34" charset="0"/>
                  <a:cs typeface="+mn-ea"/>
                  <a:sym typeface="+mn-lt"/>
                </a:rPr>
                <a:t>Reliability</a:t>
              </a:r>
              <a:endParaRPr kumimoji="0" lang="zh-CN" altLang="en-US" b="1" i="0" u="none" strike="noStrike" kern="0" cap="none" spc="0" normalizeH="0" baseline="0" noProof="0" dirty="0">
                <a:ln>
                  <a:noFill/>
                </a:ln>
                <a:solidFill>
                  <a:srgbClr val="FFFFFF"/>
                </a:solidFill>
                <a:effectLst/>
                <a:uLnTx/>
                <a:uFillTx/>
                <a:latin typeface="Huawei Sans" panose="020C0503030203020204" pitchFamily="34" charset="0"/>
                <a:cs typeface="+mn-ea"/>
                <a:sym typeface="+mn-lt"/>
              </a:endParaRPr>
            </a:p>
          </p:txBody>
        </p:sp>
        <p:cxnSp>
          <p:nvCxnSpPr>
            <p:cNvPr id="19" name="直接连接符 26">
              <a:extLst>
                <a:ext uri="{FF2B5EF4-FFF2-40B4-BE49-F238E27FC236}">
                  <a16:creationId xmlns:a16="http://schemas.microsoft.com/office/drawing/2014/main" id="{010DF8A7-BF23-4A07-B139-252C2412C721}"/>
                </a:ext>
              </a:extLst>
            </p:cNvPr>
            <p:cNvCxnSpPr/>
            <p:nvPr/>
          </p:nvCxnSpPr>
          <p:spPr>
            <a:xfrm>
              <a:off x="6096000" y="3989238"/>
              <a:ext cx="0" cy="2154387"/>
            </a:xfrm>
            <a:prstGeom prst="line">
              <a:avLst/>
            </a:prstGeom>
            <a:noFill/>
            <a:ln w="3175" cap="rnd" cmpd="sng" algn="ctr">
              <a:solidFill>
                <a:srgbClr val="FFFFFF">
                  <a:lumMod val="85000"/>
                </a:srgbClr>
              </a:solidFill>
              <a:prstDash val="dash"/>
              <a:round/>
              <a:headEnd type="none"/>
              <a:tailEnd type="none" w="med" len="med"/>
            </a:ln>
            <a:effectLst/>
          </p:spPr>
        </p:cxnSp>
        <p:grpSp>
          <p:nvGrpSpPr>
            <p:cNvPr id="20" name="iṧļîḋé">
              <a:extLst>
                <a:ext uri="{FF2B5EF4-FFF2-40B4-BE49-F238E27FC236}">
                  <a16:creationId xmlns:a16="http://schemas.microsoft.com/office/drawing/2014/main" id="{99BCA6F3-6AD0-45C8-8918-59FD72E4C505}"/>
                </a:ext>
              </a:extLst>
            </p:cNvPr>
            <p:cNvGrpSpPr/>
            <p:nvPr/>
          </p:nvGrpSpPr>
          <p:grpSpPr>
            <a:xfrm>
              <a:off x="3147513" y="3989238"/>
              <a:ext cx="5783487" cy="2154387"/>
              <a:chOff x="3147513" y="3989238"/>
              <a:chExt cx="5783487" cy="1814625"/>
            </a:xfrm>
          </p:grpSpPr>
          <p:cxnSp>
            <p:nvCxnSpPr>
              <p:cNvPr id="21" name="直接连接符 31">
                <a:extLst>
                  <a:ext uri="{FF2B5EF4-FFF2-40B4-BE49-F238E27FC236}">
                    <a16:creationId xmlns:a16="http://schemas.microsoft.com/office/drawing/2014/main" id="{1D2E86D1-5948-4ABA-B123-262B543DA550}"/>
                  </a:ext>
                </a:extLst>
              </p:cNvPr>
              <p:cNvCxnSpPr/>
              <p:nvPr/>
            </p:nvCxnSpPr>
            <p:spPr>
              <a:xfrm>
                <a:off x="3147513" y="3989238"/>
                <a:ext cx="0" cy="1814625"/>
              </a:xfrm>
              <a:prstGeom prst="line">
                <a:avLst/>
              </a:prstGeom>
              <a:noFill/>
              <a:ln w="3175" cap="rnd" cmpd="sng" algn="ctr">
                <a:solidFill>
                  <a:srgbClr val="FFFFFF">
                    <a:lumMod val="85000"/>
                  </a:srgbClr>
                </a:solidFill>
                <a:prstDash val="dash"/>
                <a:round/>
                <a:headEnd type="none"/>
                <a:tailEnd type="none" w="med" len="med"/>
              </a:ln>
              <a:effectLst/>
            </p:spPr>
          </p:cxnSp>
          <p:cxnSp>
            <p:nvCxnSpPr>
              <p:cNvPr id="22" name="直接连接符 32">
                <a:extLst>
                  <a:ext uri="{FF2B5EF4-FFF2-40B4-BE49-F238E27FC236}">
                    <a16:creationId xmlns:a16="http://schemas.microsoft.com/office/drawing/2014/main" id="{D3A81838-8040-4BC9-A61E-AB586AD04274}"/>
                  </a:ext>
                </a:extLst>
              </p:cNvPr>
              <p:cNvCxnSpPr/>
              <p:nvPr/>
            </p:nvCxnSpPr>
            <p:spPr>
              <a:xfrm>
                <a:off x="8931000" y="3989238"/>
                <a:ext cx="0" cy="1814625"/>
              </a:xfrm>
              <a:prstGeom prst="line">
                <a:avLst/>
              </a:prstGeom>
              <a:noFill/>
              <a:ln w="3175" cap="rnd" cmpd="sng" algn="ctr">
                <a:solidFill>
                  <a:srgbClr val="FFFFFF">
                    <a:lumMod val="85000"/>
                  </a:srgbClr>
                </a:solidFill>
                <a:prstDash val="dash"/>
                <a:round/>
                <a:headEnd type="none"/>
                <a:tailEnd type="none" w="med" len="med"/>
              </a:ln>
              <a:effectLst/>
            </p:spPr>
          </p:cxnSp>
        </p:grpSp>
      </p:grpSp>
      <p:sp>
        <p:nvSpPr>
          <p:cNvPr id="23" name="文本占位符 3">
            <a:extLst>
              <a:ext uri="{FF2B5EF4-FFF2-40B4-BE49-F238E27FC236}">
                <a16:creationId xmlns:a16="http://schemas.microsoft.com/office/drawing/2014/main" id="{A97CC71F-ADFC-4995-99CA-A1FB99F3D98B}"/>
              </a:ext>
            </a:extLst>
          </p:cNvPr>
          <p:cNvSpPr txBox="1">
            <a:spLocks/>
          </p:cNvSpPr>
          <p:nvPr/>
        </p:nvSpPr>
        <p:spPr bwMode="auto">
          <a:xfrm>
            <a:off x="1127331" y="3992368"/>
            <a:ext cx="2367279" cy="2083241"/>
          </a:xfrm>
          <a:prstGeom prst="rect">
            <a:avLst/>
          </a:prstGeom>
          <a:noFill/>
          <a:ln w="9525">
            <a:noFill/>
            <a:miter lim="800000"/>
            <a:headEnd/>
            <a:tailEnd/>
          </a:ln>
        </p:spPr>
        <p:txBody>
          <a:bodyPr vert="horz" wrap="square" lIns="80141" tIns="40071" rIns="80141" bIns="40071" numCol="1" anchor="t" anchorCtr="0" compatLnSpc="1">
            <a:prstTxWarp prst="textNoShape">
              <a:avLst/>
            </a:prstTxWarp>
            <a:noAutofit/>
          </a:bodyPr>
          <a:lstStyle>
            <a:lvl1pPr marL="301625" indent="-301625" algn="just" defTabSz="801688" rtl="0" eaLnBrk="1" fontAlgn="base" hangingPunct="1">
              <a:lnSpc>
                <a:spcPct val="140000"/>
              </a:lnSpc>
              <a:spcBef>
                <a:spcPct val="30000"/>
              </a:spcBef>
              <a:spcAft>
                <a:spcPct val="0"/>
              </a:spcAft>
              <a:buClr>
                <a:schemeClr val="bg1">
                  <a:lumMod val="50000"/>
                </a:schemeClr>
              </a:buClr>
              <a:buSzPct val="60000"/>
              <a:buFont typeface="Wingdings" pitchFamily="2" charset="2"/>
              <a:buChar char="l"/>
              <a:defRPr sz="2200">
                <a:solidFill>
                  <a:schemeClr val="tx1"/>
                </a:solidFill>
                <a:latin typeface="Arial"/>
                <a:ea typeface="+mn-ea"/>
                <a:cs typeface="Arial" panose="020B0604020202020204" pitchFamily="34" charset="0"/>
              </a:defRPr>
            </a:lvl1pPr>
            <a:lvl2pPr marL="654050" indent="-252413" algn="l" defTabSz="801688" rtl="0" eaLnBrk="1" fontAlgn="base" hangingPunct="1">
              <a:lnSpc>
                <a:spcPct val="140000"/>
              </a:lnSpc>
              <a:spcBef>
                <a:spcPct val="30000"/>
              </a:spcBef>
              <a:spcAft>
                <a:spcPct val="0"/>
              </a:spcAft>
              <a:buClr>
                <a:schemeClr val="tx1"/>
              </a:buClr>
              <a:buSzPct val="50000"/>
              <a:buFont typeface="Wingdings" pitchFamily="2" charset="2"/>
              <a:buChar char="p"/>
              <a:defRPr sz="2000">
                <a:solidFill>
                  <a:schemeClr val="tx1"/>
                </a:solidFill>
                <a:latin typeface="Arial"/>
                <a:ea typeface="+mn-ea"/>
              </a:defRPr>
            </a:lvl2pPr>
            <a:lvl3pPr marL="1003300" indent="-201613" algn="l" defTabSz="801688" rtl="0" eaLnBrk="1" fontAlgn="base" hangingPunct="1">
              <a:lnSpc>
                <a:spcPct val="140000"/>
              </a:lnSpc>
              <a:spcBef>
                <a:spcPct val="30000"/>
              </a:spcBef>
              <a:spcAft>
                <a:spcPct val="0"/>
              </a:spcAft>
              <a:buSzPct val="50000"/>
              <a:buFont typeface="Wingdings" pitchFamily="2" charset="2"/>
              <a:buChar char="n"/>
              <a:defRPr>
                <a:solidFill>
                  <a:schemeClr val="tx1"/>
                </a:solidFill>
                <a:latin typeface="Arial" pitchFamily="34" charset="0"/>
                <a:ea typeface="+mn-ea"/>
              </a:defRPr>
            </a:lvl3pPr>
            <a:lvl4pPr marL="1400175" indent="-198438" algn="l" defTabSz="801688" rtl="0" eaLnBrk="1" fontAlgn="base" hangingPunct="1">
              <a:lnSpc>
                <a:spcPct val="140000"/>
              </a:lnSpc>
              <a:spcBef>
                <a:spcPct val="30000"/>
              </a:spcBef>
              <a:spcAft>
                <a:spcPct val="0"/>
              </a:spcAft>
              <a:buChar char="–"/>
              <a:defRPr sz="1600">
                <a:solidFill>
                  <a:schemeClr val="tx1"/>
                </a:solidFill>
                <a:latin typeface="Arial"/>
                <a:ea typeface="+mn-ea"/>
              </a:defRPr>
            </a:lvl4pPr>
            <a:lvl5pPr marL="1801813" indent="-201613" algn="l" defTabSz="801688" rtl="0" eaLnBrk="1" fontAlgn="base" hangingPunct="1">
              <a:lnSpc>
                <a:spcPct val="140000"/>
              </a:lnSpc>
              <a:spcBef>
                <a:spcPct val="30000"/>
              </a:spcBef>
              <a:spcAft>
                <a:spcPct val="0"/>
              </a:spcAft>
              <a:buFont typeface="FrutigerNext LT Medium" pitchFamily="34" charset="0"/>
              <a:buChar char="~"/>
              <a:defRPr sz="1600">
                <a:solidFill>
                  <a:schemeClr val="tx1"/>
                </a:solidFill>
                <a:latin typeface="Arial"/>
                <a:ea typeface="+mn-ea"/>
              </a:defRPr>
            </a:lvl5pPr>
            <a:lvl6pPr marL="22590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6pPr>
            <a:lvl7pPr marL="27162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7pPr>
            <a:lvl8pPr marL="31734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8pPr>
            <a:lvl9pPr marL="36306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9pPr>
          </a:lstStyle>
          <a:p>
            <a:pPr algn="l">
              <a:lnSpc>
                <a:spcPct val="100000"/>
              </a:lnSpc>
              <a:buClr>
                <a:schemeClr val="tx1"/>
              </a:buClr>
            </a:pPr>
            <a:r>
              <a:rPr sz="1600" b="0" u="none" dirty="0">
                <a:latin typeface="Huawei Sans" panose="020C0503030203020204" pitchFamily="34" charset="0"/>
                <a:cs typeface="+mn-ea"/>
                <a:sym typeface="+mn-lt"/>
              </a:rPr>
              <a:t>Search results can be obtained immediately, and the inverted index for full-text search is implemented.</a:t>
            </a:r>
            <a:endParaRPr lang="zh-CN" altLang="en-US" sz="1600" kern="0" dirty="0">
              <a:latin typeface="Huawei Sans" panose="020C0503030203020204" pitchFamily="34" charset="0"/>
              <a:cs typeface="+mn-ea"/>
              <a:sym typeface="+mn-lt"/>
            </a:endParaRPr>
          </a:p>
        </p:txBody>
      </p:sp>
      <p:sp>
        <p:nvSpPr>
          <p:cNvPr id="24" name="文本占位符 3">
            <a:extLst>
              <a:ext uri="{FF2B5EF4-FFF2-40B4-BE49-F238E27FC236}">
                <a16:creationId xmlns:a16="http://schemas.microsoft.com/office/drawing/2014/main" id="{4A9433DF-380E-4F27-840D-96AF1FB65306}"/>
              </a:ext>
            </a:extLst>
          </p:cNvPr>
          <p:cNvSpPr txBox="1">
            <a:spLocks/>
          </p:cNvSpPr>
          <p:nvPr/>
        </p:nvSpPr>
        <p:spPr bwMode="auto">
          <a:xfrm>
            <a:off x="3656127" y="3992367"/>
            <a:ext cx="2367279" cy="2083241"/>
          </a:xfrm>
          <a:prstGeom prst="rect">
            <a:avLst/>
          </a:prstGeom>
          <a:noFill/>
          <a:ln w="9525">
            <a:noFill/>
            <a:miter lim="800000"/>
            <a:headEnd/>
            <a:tailEnd/>
          </a:ln>
        </p:spPr>
        <p:txBody>
          <a:bodyPr vert="horz" wrap="square" lIns="80141" tIns="40071" rIns="80141" bIns="40071" numCol="1" anchor="t" anchorCtr="0" compatLnSpc="1">
            <a:prstTxWarp prst="textNoShape">
              <a:avLst/>
            </a:prstTxWarp>
            <a:noAutofit/>
          </a:bodyPr>
          <a:lstStyle>
            <a:lvl1pPr marL="301625" indent="-301625" algn="just" defTabSz="801688" rtl="0" eaLnBrk="1" fontAlgn="base" hangingPunct="1">
              <a:lnSpc>
                <a:spcPct val="140000"/>
              </a:lnSpc>
              <a:spcBef>
                <a:spcPct val="30000"/>
              </a:spcBef>
              <a:spcAft>
                <a:spcPct val="0"/>
              </a:spcAft>
              <a:buClr>
                <a:schemeClr val="bg1">
                  <a:lumMod val="50000"/>
                </a:schemeClr>
              </a:buClr>
              <a:buSzPct val="60000"/>
              <a:buFont typeface="Wingdings" pitchFamily="2" charset="2"/>
              <a:buChar char="l"/>
              <a:defRPr sz="2200">
                <a:solidFill>
                  <a:schemeClr val="tx1"/>
                </a:solidFill>
                <a:latin typeface="Arial"/>
                <a:ea typeface="+mn-ea"/>
                <a:cs typeface="Arial" panose="020B0604020202020204" pitchFamily="34" charset="0"/>
              </a:defRPr>
            </a:lvl1pPr>
            <a:lvl2pPr marL="654050" indent="-252413" algn="l" defTabSz="801688" rtl="0" eaLnBrk="1" fontAlgn="base" hangingPunct="1">
              <a:lnSpc>
                <a:spcPct val="140000"/>
              </a:lnSpc>
              <a:spcBef>
                <a:spcPct val="30000"/>
              </a:spcBef>
              <a:spcAft>
                <a:spcPct val="0"/>
              </a:spcAft>
              <a:buClr>
                <a:schemeClr val="tx1"/>
              </a:buClr>
              <a:buSzPct val="50000"/>
              <a:buFont typeface="Wingdings" pitchFamily="2" charset="2"/>
              <a:buChar char="p"/>
              <a:defRPr sz="2000">
                <a:solidFill>
                  <a:schemeClr val="tx1"/>
                </a:solidFill>
                <a:latin typeface="Arial"/>
                <a:ea typeface="+mn-ea"/>
              </a:defRPr>
            </a:lvl2pPr>
            <a:lvl3pPr marL="1003300" indent="-201613" algn="l" defTabSz="801688" rtl="0" eaLnBrk="1" fontAlgn="base" hangingPunct="1">
              <a:lnSpc>
                <a:spcPct val="140000"/>
              </a:lnSpc>
              <a:spcBef>
                <a:spcPct val="30000"/>
              </a:spcBef>
              <a:spcAft>
                <a:spcPct val="0"/>
              </a:spcAft>
              <a:buSzPct val="50000"/>
              <a:buFont typeface="Wingdings" pitchFamily="2" charset="2"/>
              <a:buChar char="n"/>
              <a:defRPr>
                <a:solidFill>
                  <a:schemeClr val="tx1"/>
                </a:solidFill>
                <a:latin typeface="Arial" pitchFamily="34" charset="0"/>
                <a:ea typeface="+mn-ea"/>
              </a:defRPr>
            </a:lvl3pPr>
            <a:lvl4pPr marL="1400175" indent="-198438" algn="l" defTabSz="801688" rtl="0" eaLnBrk="1" fontAlgn="base" hangingPunct="1">
              <a:lnSpc>
                <a:spcPct val="140000"/>
              </a:lnSpc>
              <a:spcBef>
                <a:spcPct val="30000"/>
              </a:spcBef>
              <a:spcAft>
                <a:spcPct val="0"/>
              </a:spcAft>
              <a:buChar char="–"/>
              <a:defRPr sz="1600">
                <a:solidFill>
                  <a:schemeClr val="tx1"/>
                </a:solidFill>
                <a:latin typeface="Arial"/>
                <a:ea typeface="+mn-ea"/>
              </a:defRPr>
            </a:lvl4pPr>
            <a:lvl5pPr marL="1801813" indent="-201613" algn="l" defTabSz="801688" rtl="0" eaLnBrk="1" fontAlgn="base" hangingPunct="1">
              <a:lnSpc>
                <a:spcPct val="140000"/>
              </a:lnSpc>
              <a:spcBef>
                <a:spcPct val="30000"/>
              </a:spcBef>
              <a:spcAft>
                <a:spcPct val="0"/>
              </a:spcAft>
              <a:buFont typeface="FrutigerNext LT Medium" pitchFamily="34" charset="0"/>
              <a:buChar char="~"/>
              <a:defRPr sz="1600">
                <a:solidFill>
                  <a:schemeClr val="tx1"/>
                </a:solidFill>
                <a:latin typeface="Arial"/>
                <a:ea typeface="+mn-ea"/>
              </a:defRPr>
            </a:lvl5pPr>
            <a:lvl6pPr marL="22590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6pPr>
            <a:lvl7pPr marL="27162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7pPr>
            <a:lvl8pPr marL="31734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8pPr>
            <a:lvl9pPr marL="36306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9pPr>
          </a:lstStyle>
          <a:p>
            <a:pPr algn="l">
              <a:lnSpc>
                <a:spcPct val="100000"/>
              </a:lnSpc>
              <a:buClr>
                <a:schemeClr val="tx1"/>
              </a:buClr>
            </a:pPr>
            <a:r>
              <a:rPr sz="1600" b="0" u="none" dirty="0">
                <a:latin typeface="Huawei Sans" panose="020C0503030203020204" pitchFamily="34" charset="0"/>
                <a:cs typeface="+mn-ea"/>
                <a:sym typeface="+mn-lt"/>
              </a:rPr>
              <a:t>Horizontal scaling is supported. Elasticsearch can run on hundreds or thousands of servers. </a:t>
            </a:r>
            <a:endParaRPr lang="zh-CN" altLang="en-US" sz="1600" kern="0" dirty="0">
              <a:latin typeface="Huawei Sans" panose="020C0503030203020204" pitchFamily="34" charset="0"/>
              <a:cs typeface="+mn-ea"/>
              <a:sym typeface="+mn-lt"/>
            </a:endParaRPr>
          </a:p>
        </p:txBody>
      </p:sp>
      <p:sp>
        <p:nvSpPr>
          <p:cNvPr id="26" name="文本占位符 3">
            <a:extLst>
              <a:ext uri="{FF2B5EF4-FFF2-40B4-BE49-F238E27FC236}">
                <a16:creationId xmlns:a16="http://schemas.microsoft.com/office/drawing/2014/main" id="{9E53261C-FD8F-4092-925F-4FDA1ACD333B}"/>
              </a:ext>
            </a:extLst>
          </p:cNvPr>
          <p:cNvSpPr txBox="1">
            <a:spLocks/>
          </p:cNvSpPr>
          <p:nvPr/>
        </p:nvSpPr>
        <p:spPr bwMode="auto">
          <a:xfrm>
            <a:off x="6165174" y="3992366"/>
            <a:ext cx="2367279" cy="2083241"/>
          </a:xfrm>
          <a:prstGeom prst="rect">
            <a:avLst/>
          </a:prstGeom>
          <a:noFill/>
          <a:ln w="9525">
            <a:noFill/>
            <a:miter lim="800000"/>
            <a:headEnd/>
            <a:tailEnd/>
          </a:ln>
        </p:spPr>
        <p:txBody>
          <a:bodyPr vert="horz" wrap="square" lIns="80141" tIns="40071" rIns="80141" bIns="40071" numCol="1" anchor="t" anchorCtr="0" compatLnSpc="1">
            <a:prstTxWarp prst="textNoShape">
              <a:avLst/>
            </a:prstTxWarp>
            <a:noAutofit/>
          </a:bodyPr>
          <a:lstStyle>
            <a:lvl1pPr marL="301625" indent="-301625" algn="just" defTabSz="801688" rtl="0" eaLnBrk="1" fontAlgn="base" hangingPunct="1">
              <a:lnSpc>
                <a:spcPct val="140000"/>
              </a:lnSpc>
              <a:spcBef>
                <a:spcPct val="30000"/>
              </a:spcBef>
              <a:spcAft>
                <a:spcPct val="0"/>
              </a:spcAft>
              <a:buClr>
                <a:schemeClr val="bg1">
                  <a:lumMod val="50000"/>
                </a:schemeClr>
              </a:buClr>
              <a:buSzPct val="60000"/>
              <a:buFont typeface="Wingdings" pitchFamily="2" charset="2"/>
              <a:buChar char="l"/>
              <a:defRPr sz="2200">
                <a:solidFill>
                  <a:schemeClr val="tx1"/>
                </a:solidFill>
                <a:latin typeface="Arial"/>
                <a:ea typeface="+mn-ea"/>
                <a:cs typeface="Arial" panose="020B0604020202020204" pitchFamily="34" charset="0"/>
              </a:defRPr>
            </a:lvl1pPr>
            <a:lvl2pPr marL="654050" indent="-252413" algn="l" defTabSz="801688" rtl="0" eaLnBrk="1" fontAlgn="base" hangingPunct="1">
              <a:lnSpc>
                <a:spcPct val="140000"/>
              </a:lnSpc>
              <a:spcBef>
                <a:spcPct val="30000"/>
              </a:spcBef>
              <a:spcAft>
                <a:spcPct val="0"/>
              </a:spcAft>
              <a:buClr>
                <a:schemeClr val="tx1"/>
              </a:buClr>
              <a:buSzPct val="50000"/>
              <a:buFont typeface="Wingdings" pitchFamily="2" charset="2"/>
              <a:buChar char="p"/>
              <a:defRPr sz="2000">
                <a:solidFill>
                  <a:schemeClr val="tx1"/>
                </a:solidFill>
                <a:latin typeface="Arial"/>
                <a:ea typeface="+mn-ea"/>
              </a:defRPr>
            </a:lvl2pPr>
            <a:lvl3pPr marL="1003300" indent="-201613" algn="l" defTabSz="801688" rtl="0" eaLnBrk="1" fontAlgn="base" hangingPunct="1">
              <a:lnSpc>
                <a:spcPct val="140000"/>
              </a:lnSpc>
              <a:spcBef>
                <a:spcPct val="30000"/>
              </a:spcBef>
              <a:spcAft>
                <a:spcPct val="0"/>
              </a:spcAft>
              <a:buSzPct val="50000"/>
              <a:buFont typeface="Wingdings" pitchFamily="2" charset="2"/>
              <a:buChar char="n"/>
              <a:defRPr>
                <a:solidFill>
                  <a:schemeClr val="tx1"/>
                </a:solidFill>
                <a:latin typeface="Arial" pitchFamily="34" charset="0"/>
                <a:ea typeface="+mn-ea"/>
              </a:defRPr>
            </a:lvl3pPr>
            <a:lvl4pPr marL="1400175" indent="-198438" algn="l" defTabSz="801688" rtl="0" eaLnBrk="1" fontAlgn="base" hangingPunct="1">
              <a:lnSpc>
                <a:spcPct val="140000"/>
              </a:lnSpc>
              <a:spcBef>
                <a:spcPct val="30000"/>
              </a:spcBef>
              <a:spcAft>
                <a:spcPct val="0"/>
              </a:spcAft>
              <a:buChar char="–"/>
              <a:defRPr sz="1600">
                <a:solidFill>
                  <a:schemeClr val="tx1"/>
                </a:solidFill>
                <a:latin typeface="Arial"/>
                <a:ea typeface="+mn-ea"/>
              </a:defRPr>
            </a:lvl4pPr>
            <a:lvl5pPr marL="1801813" indent="-201613" algn="l" defTabSz="801688" rtl="0" eaLnBrk="1" fontAlgn="base" hangingPunct="1">
              <a:lnSpc>
                <a:spcPct val="140000"/>
              </a:lnSpc>
              <a:spcBef>
                <a:spcPct val="30000"/>
              </a:spcBef>
              <a:spcAft>
                <a:spcPct val="0"/>
              </a:spcAft>
              <a:buFont typeface="FrutigerNext LT Medium" pitchFamily="34" charset="0"/>
              <a:buChar char="~"/>
              <a:defRPr sz="1600">
                <a:solidFill>
                  <a:schemeClr val="tx1"/>
                </a:solidFill>
                <a:latin typeface="Arial"/>
                <a:ea typeface="+mn-ea"/>
              </a:defRPr>
            </a:lvl5pPr>
            <a:lvl6pPr marL="22590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6pPr>
            <a:lvl7pPr marL="27162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7pPr>
            <a:lvl8pPr marL="31734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8pPr>
            <a:lvl9pPr marL="36306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9pPr>
          </a:lstStyle>
          <a:p>
            <a:pPr algn="l">
              <a:lnSpc>
                <a:spcPct val="100000"/>
              </a:lnSpc>
              <a:buClr>
                <a:schemeClr val="tx1"/>
              </a:buClr>
            </a:pPr>
            <a:r>
              <a:rPr sz="1600" b="0" u="none" dirty="0">
                <a:latin typeface="Huawei Sans" panose="020C0503030203020204" pitchFamily="34" charset="0"/>
                <a:cs typeface="+mn-ea"/>
                <a:sym typeface="+mn-lt"/>
              </a:rPr>
              <a:t>Searches results are sorted based on elements (from word frequency ).</a:t>
            </a:r>
            <a:endParaRPr lang="zh-CN" altLang="en-US" sz="1600" kern="0" dirty="0">
              <a:latin typeface="Huawei Sans" panose="020C0503030203020204" pitchFamily="34" charset="0"/>
              <a:cs typeface="+mn-ea"/>
              <a:sym typeface="+mn-lt"/>
            </a:endParaRPr>
          </a:p>
        </p:txBody>
      </p:sp>
      <p:sp>
        <p:nvSpPr>
          <p:cNvPr id="27" name="文本占位符 3">
            <a:extLst>
              <a:ext uri="{FF2B5EF4-FFF2-40B4-BE49-F238E27FC236}">
                <a16:creationId xmlns:a16="http://schemas.microsoft.com/office/drawing/2014/main" id="{7D57D852-745A-4147-B4A5-F56B899142D0}"/>
              </a:ext>
            </a:extLst>
          </p:cNvPr>
          <p:cNvSpPr txBox="1">
            <a:spLocks/>
          </p:cNvSpPr>
          <p:nvPr/>
        </p:nvSpPr>
        <p:spPr bwMode="auto">
          <a:xfrm>
            <a:off x="8639053" y="3992368"/>
            <a:ext cx="2692078" cy="2083241"/>
          </a:xfrm>
          <a:prstGeom prst="rect">
            <a:avLst/>
          </a:prstGeom>
          <a:noFill/>
          <a:ln w="9525">
            <a:noFill/>
            <a:miter lim="800000"/>
            <a:headEnd/>
            <a:tailEnd/>
          </a:ln>
        </p:spPr>
        <p:txBody>
          <a:bodyPr vert="horz" wrap="square" lIns="80141" tIns="40071" rIns="80141" bIns="40071" numCol="1" anchor="t" anchorCtr="0" compatLnSpc="1">
            <a:prstTxWarp prst="textNoShape">
              <a:avLst/>
            </a:prstTxWarp>
            <a:noAutofit/>
          </a:bodyPr>
          <a:lstStyle>
            <a:lvl1pPr marL="301625" indent="-301625" algn="just" defTabSz="801688" rtl="0" eaLnBrk="1" fontAlgn="base" hangingPunct="1">
              <a:lnSpc>
                <a:spcPct val="140000"/>
              </a:lnSpc>
              <a:spcBef>
                <a:spcPct val="30000"/>
              </a:spcBef>
              <a:spcAft>
                <a:spcPct val="0"/>
              </a:spcAft>
              <a:buClr>
                <a:schemeClr val="bg1">
                  <a:lumMod val="50000"/>
                </a:schemeClr>
              </a:buClr>
              <a:buSzPct val="60000"/>
              <a:buFont typeface="Wingdings" pitchFamily="2" charset="2"/>
              <a:buChar char="l"/>
              <a:defRPr sz="2200">
                <a:solidFill>
                  <a:schemeClr val="tx1"/>
                </a:solidFill>
                <a:latin typeface="Arial"/>
                <a:ea typeface="+mn-ea"/>
                <a:cs typeface="Arial" panose="020B0604020202020204" pitchFamily="34" charset="0"/>
              </a:defRPr>
            </a:lvl1pPr>
            <a:lvl2pPr marL="654050" indent="-252413" algn="l" defTabSz="801688" rtl="0" eaLnBrk="1" fontAlgn="base" hangingPunct="1">
              <a:lnSpc>
                <a:spcPct val="140000"/>
              </a:lnSpc>
              <a:spcBef>
                <a:spcPct val="30000"/>
              </a:spcBef>
              <a:spcAft>
                <a:spcPct val="0"/>
              </a:spcAft>
              <a:buClr>
                <a:schemeClr val="tx1"/>
              </a:buClr>
              <a:buSzPct val="50000"/>
              <a:buFont typeface="Wingdings" pitchFamily="2" charset="2"/>
              <a:buChar char="p"/>
              <a:defRPr sz="2000">
                <a:solidFill>
                  <a:schemeClr val="tx1"/>
                </a:solidFill>
                <a:latin typeface="Arial"/>
                <a:ea typeface="+mn-ea"/>
              </a:defRPr>
            </a:lvl2pPr>
            <a:lvl3pPr marL="1003300" indent="-201613" algn="l" defTabSz="801688" rtl="0" eaLnBrk="1" fontAlgn="base" hangingPunct="1">
              <a:lnSpc>
                <a:spcPct val="140000"/>
              </a:lnSpc>
              <a:spcBef>
                <a:spcPct val="30000"/>
              </a:spcBef>
              <a:spcAft>
                <a:spcPct val="0"/>
              </a:spcAft>
              <a:buSzPct val="50000"/>
              <a:buFont typeface="Wingdings" pitchFamily="2" charset="2"/>
              <a:buChar char="n"/>
              <a:defRPr>
                <a:solidFill>
                  <a:schemeClr val="tx1"/>
                </a:solidFill>
                <a:latin typeface="Arial" pitchFamily="34" charset="0"/>
                <a:ea typeface="+mn-ea"/>
              </a:defRPr>
            </a:lvl3pPr>
            <a:lvl4pPr marL="1400175" indent="-198438" algn="l" defTabSz="801688" rtl="0" eaLnBrk="1" fontAlgn="base" hangingPunct="1">
              <a:lnSpc>
                <a:spcPct val="140000"/>
              </a:lnSpc>
              <a:spcBef>
                <a:spcPct val="30000"/>
              </a:spcBef>
              <a:spcAft>
                <a:spcPct val="0"/>
              </a:spcAft>
              <a:buChar char="–"/>
              <a:defRPr sz="1600">
                <a:solidFill>
                  <a:schemeClr val="tx1"/>
                </a:solidFill>
                <a:latin typeface="Arial"/>
                <a:ea typeface="+mn-ea"/>
              </a:defRPr>
            </a:lvl4pPr>
            <a:lvl5pPr marL="1801813" indent="-201613" algn="l" defTabSz="801688" rtl="0" eaLnBrk="1" fontAlgn="base" hangingPunct="1">
              <a:lnSpc>
                <a:spcPct val="140000"/>
              </a:lnSpc>
              <a:spcBef>
                <a:spcPct val="30000"/>
              </a:spcBef>
              <a:spcAft>
                <a:spcPct val="0"/>
              </a:spcAft>
              <a:buFont typeface="FrutigerNext LT Medium" pitchFamily="34" charset="0"/>
              <a:buChar char="~"/>
              <a:defRPr sz="1600">
                <a:solidFill>
                  <a:schemeClr val="tx1"/>
                </a:solidFill>
                <a:latin typeface="Arial"/>
                <a:ea typeface="+mn-ea"/>
              </a:defRPr>
            </a:lvl5pPr>
            <a:lvl6pPr marL="22590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6pPr>
            <a:lvl7pPr marL="27162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7pPr>
            <a:lvl8pPr marL="31734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8pPr>
            <a:lvl9pPr marL="36306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Arial"/>
                <a:ea typeface="+mn-ea"/>
              </a:defRPr>
            </a:lvl9pPr>
          </a:lstStyle>
          <a:p>
            <a:pPr algn="l">
              <a:lnSpc>
                <a:spcPct val="100000"/>
              </a:lnSpc>
              <a:buClr>
                <a:schemeClr val="tx1"/>
              </a:buClr>
            </a:pPr>
            <a:r>
              <a:rPr sz="1600" b="0" u="none" dirty="0">
                <a:latin typeface="Huawei Sans" panose="020C0503030203020204" pitchFamily="34" charset="0"/>
                <a:cs typeface="+mn-ea"/>
                <a:sym typeface="+mn-lt"/>
              </a:rPr>
              <a:t>Faults (such as hardware faults and network segmentation) are automatically detected, ensuring cluster (and data) security and availability.</a:t>
            </a:r>
            <a:endParaRPr lang="zh-CN" altLang="en-US" sz="1600" kern="0" dirty="0">
              <a:latin typeface="Huawei Sans" panose="020C0503030203020204" pitchFamily="34" charset="0"/>
              <a:cs typeface="+mn-ea"/>
              <a:sym typeface="+mn-lt"/>
            </a:endParaRPr>
          </a:p>
        </p:txBody>
      </p:sp>
    </p:spTree>
    <p:extLst>
      <p:ext uri="{BB962C8B-B14F-4D97-AF65-F5344CB8AC3E}">
        <p14:creationId xmlns:p14="http://schemas.microsoft.com/office/powerpoint/2010/main" val="3828390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169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45" name="文本占位符 2">
            <a:extLst>
              <a:ext uri="{FF2B5EF4-FFF2-40B4-BE49-F238E27FC236}">
                <a16:creationId xmlns:a16="http://schemas.microsoft.com/office/drawing/2014/main" id="{5645F34E-764D-4024-8B1B-FA11393F7DB3}"/>
              </a:ext>
            </a:extLst>
          </p:cNvPr>
          <p:cNvSpPr txBox="1">
            <a:spLocks/>
          </p:cNvSpPr>
          <p:nvPr/>
        </p:nvSpPr>
        <p:spPr>
          <a:xfrm>
            <a:off x="442912" y="226456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u="none" dirty="0">
                <a:latin typeface="Huawei Sans" panose="020C0503030203020204" pitchFamily="34" charset="0"/>
                <a:ea typeface="+mn-ea"/>
                <a:cs typeface="+mn-ea"/>
                <a:sym typeface="+mn-lt"/>
              </a:rPr>
              <a:t>Elasticsearch is used for log search and analysis, spatiotemporal search, time sequence search, and intelligent search.</a:t>
            </a:r>
            <a:endParaRPr lang="en-US" altLang="zh-CN" dirty="0">
              <a:latin typeface="Huawei Sans" panose="020C0503030203020204" pitchFamily="34" charset="0"/>
              <a:ea typeface="+mn-ea"/>
              <a:cs typeface="+mn-ea"/>
              <a:sym typeface="+mn-lt"/>
            </a:endParaRPr>
          </a:p>
          <a:p>
            <a:pPr lvl="1"/>
            <a:r>
              <a:rPr lang="en-US" b="1" u="none" dirty="0">
                <a:latin typeface="Huawei Sans" panose="020C0503030203020204" pitchFamily="34" charset="0"/>
                <a:ea typeface="+mn-ea"/>
                <a:cs typeface="+mn-ea"/>
                <a:sym typeface="+mn-lt"/>
              </a:rPr>
              <a:t>Complex data types</a:t>
            </a:r>
            <a:r>
              <a:rPr lang="en-US" b="0" u="none" dirty="0">
                <a:latin typeface="Huawei Sans" panose="020C0503030203020204" pitchFamily="34" charset="0"/>
                <a:ea typeface="+mn-ea"/>
                <a:cs typeface="+mn-ea"/>
                <a:sym typeface="+mn-lt"/>
              </a:rPr>
              <a:t>: Structured data, semi-structured data, and unstructured data need to be queried. Elasticsearch can perform a series of operations such as cleansing, word segmentation, and inverted index creation on the preceding data types, and then provide the full-text search capability.</a:t>
            </a:r>
          </a:p>
          <a:p>
            <a:pPr lvl="1"/>
            <a:r>
              <a:rPr lang="en-US" b="1" u="none" dirty="0">
                <a:latin typeface="Huawei Sans" panose="020C0503030203020204" pitchFamily="34" charset="0"/>
                <a:ea typeface="+mn-ea"/>
                <a:cs typeface="+mn-ea"/>
                <a:sym typeface="+mn-lt"/>
              </a:rPr>
              <a:t>Diversified search criteria: </a:t>
            </a:r>
            <a:r>
              <a:rPr lang="en-US" b="0" u="none" dirty="0">
                <a:latin typeface="Huawei Sans" panose="020C0503030203020204" pitchFamily="34" charset="0"/>
                <a:ea typeface="+mn-ea"/>
                <a:cs typeface="+mn-ea"/>
                <a:sym typeface="+mn-lt"/>
              </a:rPr>
              <a:t>Full-text search criteria contain words or phrases.</a:t>
            </a:r>
          </a:p>
          <a:p>
            <a:pPr lvl="1"/>
            <a:r>
              <a:rPr lang="en-US" b="1" u="none" dirty="0">
                <a:latin typeface="Huawei Sans" panose="020C0503030203020204" pitchFamily="34" charset="0"/>
                <a:ea typeface="+mn-ea"/>
                <a:cs typeface="+mn-ea"/>
                <a:sym typeface="+mn-lt"/>
              </a:rPr>
              <a:t>Write and read</a:t>
            </a:r>
            <a:r>
              <a:rPr lang="en-US" b="0" u="none" dirty="0">
                <a:latin typeface="Huawei Sans" panose="020C0503030203020204" pitchFamily="34" charset="0"/>
                <a:ea typeface="+mn-ea"/>
                <a:cs typeface="+mn-ea"/>
                <a:sym typeface="+mn-lt"/>
              </a:rPr>
              <a:t>: The written data can be searched in real time.</a:t>
            </a:r>
            <a:endParaRPr lang="en-US" altLang="zh-CN" dirty="0">
              <a:latin typeface="Huawei Sans" panose="020C0503030203020204" pitchFamily="34" charset="0"/>
              <a:ea typeface="+mn-ea"/>
              <a:cs typeface="+mn-ea"/>
              <a:sym typeface="+mn-lt"/>
            </a:endParaRPr>
          </a:p>
          <a:p>
            <a:pPr marL="0" indent="0">
              <a:buNone/>
            </a:pPr>
            <a:endParaRPr lang="en-US" altLang="zh-CN" sz="2000" dirty="0">
              <a:latin typeface="Huawei Sans" panose="020C0503030203020204" pitchFamily="34" charset="0"/>
            </a:endParaRPr>
          </a:p>
        </p:txBody>
      </p:sp>
      <p:sp>
        <p:nvSpPr>
          <p:cNvPr id="13" name="标题 2">
            <a:extLst>
              <a:ext uri="{FF2B5EF4-FFF2-40B4-BE49-F238E27FC236}">
                <a16:creationId xmlns:a16="http://schemas.microsoft.com/office/drawing/2014/main" id="{22FA74B3-DA4A-4FC4-A538-1C757A21753F}"/>
              </a:ext>
            </a:extLst>
          </p:cNvPr>
          <p:cNvSpPr txBox="1">
            <a:spLocks/>
          </p:cNvSpPr>
          <p:nvPr/>
        </p:nvSpPr>
        <p:spPr>
          <a:xfrm>
            <a:off x="2398812" y="1093208"/>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solidFill>
                  <a:schemeClr val="bg1"/>
                </a:solidFill>
                <a:latin typeface="Huawei Sans" panose="020C0503030203020204" pitchFamily="34" charset="0"/>
                <a:ea typeface="+mn-ea"/>
                <a:cs typeface="+mn-ea"/>
                <a:sym typeface="+mn-lt"/>
              </a:rPr>
              <a:t>Elasticsearch Application Scenarios</a:t>
            </a:r>
            <a:endParaRPr lang="en-US" altLang="zh-CN" sz="2400" b="1" dirty="0">
              <a:solidFill>
                <a:schemeClr val="bg1"/>
              </a:solidFill>
              <a:latin typeface="Huawei Sans" panose="020C0503030203020204" pitchFamily="34" charset="0"/>
              <a:ea typeface="+mn-ea"/>
              <a:cs typeface="+mn-ea"/>
              <a:sym typeface="+mn-lt"/>
            </a:endParaRPr>
          </a:p>
        </p:txBody>
      </p:sp>
    </p:spTree>
    <p:extLst>
      <p:ext uri="{BB962C8B-B14F-4D97-AF65-F5344CB8AC3E}">
        <p14:creationId xmlns:p14="http://schemas.microsoft.com/office/powerpoint/2010/main" val="3667890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124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3" name="TextBox 12">
            <a:extLst>
              <a:ext uri="{FF2B5EF4-FFF2-40B4-BE49-F238E27FC236}">
                <a16:creationId xmlns:a16="http://schemas.microsoft.com/office/drawing/2014/main" id="{7427D350-5571-4A60-A112-EFAB8A6FA6F0}"/>
              </a:ext>
            </a:extLst>
          </p:cNvPr>
          <p:cNvSpPr txBox="1"/>
          <p:nvPr/>
        </p:nvSpPr>
        <p:spPr>
          <a:xfrm>
            <a:off x="762000" y="2314874"/>
            <a:ext cx="10357063" cy="461665"/>
          </a:xfrm>
          <a:prstGeom prst="rect">
            <a:avLst/>
          </a:prstGeom>
          <a:noFill/>
        </p:spPr>
        <p:txBody>
          <a:bodyPr wrap="square">
            <a:spAutoFit/>
          </a:bodyPr>
          <a:lstStyle/>
          <a:p>
            <a:endParaRPr lang="en-US" sz="2400" b="0" u="none" dirty="0">
              <a:latin typeface="Huawei Sans" panose="020C0503030203020204" pitchFamily="34" charset="0"/>
              <a:ea typeface="+mn-ea"/>
              <a:cs typeface="+mn-ea"/>
              <a:sym typeface="+mn-lt"/>
            </a:endParaRPr>
          </a:p>
        </p:txBody>
      </p:sp>
      <p:grpSp>
        <p:nvGrpSpPr>
          <p:cNvPr id="14" name="组合 7">
            <a:extLst>
              <a:ext uri="{FF2B5EF4-FFF2-40B4-BE49-F238E27FC236}">
                <a16:creationId xmlns:a16="http://schemas.microsoft.com/office/drawing/2014/main" id="{83969C9D-695A-43FC-BE18-998F9854AB4F}"/>
              </a:ext>
            </a:extLst>
          </p:cNvPr>
          <p:cNvGrpSpPr/>
          <p:nvPr/>
        </p:nvGrpSpPr>
        <p:grpSpPr>
          <a:xfrm>
            <a:off x="2971801" y="3145871"/>
            <a:ext cx="5548744" cy="2618730"/>
            <a:chOff x="806797" y="1346823"/>
            <a:chExt cx="6055868" cy="4189455"/>
          </a:xfrm>
        </p:grpSpPr>
        <p:sp>
          <p:nvSpPr>
            <p:cNvPr id="15" name="圆角矩形 31">
              <a:extLst>
                <a:ext uri="{FF2B5EF4-FFF2-40B4-BE49-F238E27FC236}">
                  <a16:creationId xmlns:a16="http://schemas.microsoft.com/office/drawing/2014/main" id="{10BE7F8D-93D1-4C30-9151-4CED3C62E920}"/>
                </a:ext>
              </a:extLst>
            </p:cNvPr>
            <p:cNvSpPr/>
            <p:nvPr/>
          </p:nvSpPr>
          <p:spPr bwMode="auto">
            <a:xfrm>
              <a:off x="806797" y="1346823"/>
              <a:ext cx="5209468" cy="1027180"/>
            </a:xfrm>
            <a:prstGeom prst="roundRect">
              <a:avLst/>
            </a:prstGeom>
            <a:solidFill>
              <a:schemeClr val="bg1"/>
            </a:solidFill>
            <a:ln w="9525" cap="flat" cmpd="sng" algn="ctr">
              <a:solidFill>
                <a:srgbClr val="30B5C5"/>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dirty="0">
                <a:ln>
                  <a:noFill/>
                </a:ln>
                <a:solidFill>
                  <a:schemeClr val="tx1"/>
                </a:solidFill>
                <a:effectLst/>
                <a:latin typeface="Huawei Sans" panose="020C0503030203020204" pitchFamily="34" charset="0"/>
                <a:cs typeface="+mn-ea"/>
                <a:sym typeface="+mn-lt"/>
              </a:endParaRPr>
            </a:p>
          </p:txBody>
        </p:sp>
        <p:sp>
          <p:nvSpPr>
            <p:cNvPr id="16" name="圆角矩形 32">
              <a:extLst>
                <a:ext uri="{FF2B5EF4-FFF2-40B4-BE49-F238E27FC236}">
                  <a16:creationId xmlns:a16="http://schemas.microsoft.com/office/drawing/2014/main" id="{99E09E1D-B8BC-412F-A191-23028DB3D92A}"/>
                </a:ext>
              </a:extLst>
            </p:cNvPr>
            <p:cNvSpPr/>
            <p:nvPr/>
          </p:nvSpPr>
          <p:spPr bwMode="auto">
            <a:xfrm>
              <a:off x="806797" y="2736451"/>
              <a:ext cx="5209468" cy="1092466"/>
            </a:xfrm>
            <a:prstGeom prst="roundRect">
              <a:avLst/>
            </a:prstGeom>
            <a:solidFill>
              <a:schemeClr val="bg1"/>
            </a:solidFill>
            <a:ln w="9525" cap="flat" cmpd="sng" algn="ctr">
              <a:solidFill>
                <a:srgbClr val="30B5C5"/>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a:ln>
                  <a:noFill/>
                </a:ln>
                <a:solidFill>
                  <a:schemeClr val="tx1"/>
                </a:solidFill>
                <a:effectLst/>
                <a:latin typeface="Huawei Sans" panose="020C0503030203020204" pitchFamily="34" charset="0"/>
                <a:cs typeface="+mn-ea"/>
                <a:sym typeface="+mn-lt"/>
              </a:endParaRPr>
            </a:p>
          </p:txBody>
        </p:sp>
        <p:sp>
          <p:nvSpPr>
            <p:cNvPr id="17" name="圆角矩形 33">
              <a:extLst>
                <a:ext uri="{FF2B5EF4-FFF2-40B4-BE49-F238E27FC236}">
                  <a16:creationId xmlns:a16="http://schemas.microsoft.com/office/drawing/2014/main" id="{B99F7720-94C4-4690-B1A7-4B3463F4DB10}"/>
                </a:ext>
              </a:extLst>
            </p:cNvPr>
            <p:cNvSpPr/>
            <p:nvPr/>
          </p:nvSpPr>
          <p:spPr bwMode="auto">
            <a:xfrm>
              <a:off x="812027" y="4188405"/>
              <a:ext cx="5139887" cy="1347871"/>
            </a:xfrm>
            <a:prstGeom prst="roundRect">
              <a:avLst/>
            </a:prstGeom>
            <a:solidFill>
              <a:schemeClr val="bg1"/>
            </a:solidFill>
            <a:ln w="9525" cap="flat" cmpd="sng" algn="ctr">
              <a:solidFill>
                <a:srgbClr val="30B5C5"/>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a:ln>
                  <a:noFill/>
                </a:ln>
                <a:solidFill>
                  <a:schemeClr val="tx1"/>
                </a:solidFill>
                <a:effectLst/>
                <a:latin typeface="Huawei Sans" panose="020C0503030203020204" pitchFamily="34" charset="0"/>
                <a:cs typeface="+mn-ea"/>
                <a:sym typeface="+mn-lt"/>
              </a:endParaRPr>
            </a:p>
          </p:txBody>
        </p:sp>
        <p:sp>
          <p:nvSpPr>
            <p:cNvPr id="18" name="文本框 34">
              <a:extLst>
                <a:ext uri="{FF2B5EF4-FFF2-40B4-BE49-F238E27FC236}">
                  <a16:creationId xmlns:a16="http://schemas.microsoft.com/office/drawing/2014/main" id="{6C5B414F-1573-4D37-A723-0D7F8A92D702}"/>
                </a:ext>
              </a:extLst>
            </p:cNvPr>
            <p:cNvSpPr txBox="1"/>
            <p:nvPr/>
          </p:nvSpPr>
          <p:spPr bwMode="auto">
            <a:xfrm>
              <a:off x="894880" y="1660749"/>
              <a:ext cx="2410517" cy="404262"/>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r>
                <a:rPr sz="1600" b="0" u="none" dirty="0">
                  <a:latin typeface="Huawei Sans" panose="020C0503030203020204" pitchFamily="34" charset="0"/>
                  <a:cs typeface="+mn-ea"/>
                  <a:sym typeface="+mn-lt"/>
                </a:rPr>
                <a:t>User access layer</a:t>
              </a:r>
            </a:p>
          </p:txBody>
        </p:sp>
        <p:sp>
          <p:nvSpPr>
            <p:cNvPr id="19" name="文本框 35">
              <a:extLst>
                <a:ext uri="{FF2B5EF4-FFF2-40B4-BE49-F238E27FC236}">
                  <a16:creationId xmlns:a16="http://schemas.microsoft.com/office/drawing/2014/main" id="{F288F04F-67BA-431B-91F5-A0C01744CCF8}"/>
                </a:ext>
              </a:extLst>
            </p:cNvPr>
            <p:cNvSpPr txBox="1"/>
            <p:nvPr/>
          </p:nvSpPr>
          <p:spPr bwMode="auto">
            <a:xfrm>
              <a:off x="894880" y="3095009"/>
              <a:ext cx="2570150" cy="404262"/>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r>
                <a:rPr sz="1600" b="0" u="none" dirty="0">
                  <a:latin typeface="Huawei Sans" panose="020C0503030203020204" pitchFamily="34" charset="0"/>
                  <a:cs typeface="+mn-ea"/>
                  <a:sym typeface="+mn-lt"/>
                </a:rPr>
                <a:t>Data persistence and analysis layer</a:t>
              </a:r>
            </a:p>
          </p:txBody>
        </p:sp>
        <p:sp>
          <p:nvSpPr>
            <p:cNvPr id="20" name="文本框 36">
              <a:extLst>
                <a:ext uri="{FF2B5EF4-FFF2-40B4-BE49-F238E27FC236}">
                  <a16:creationId xmlns:a16="http://schemas.microsoft.com/office/drawing/2014/main" id="{83898C6C-FB4B-4598-AD22-67ED26BE0F83}"/>
                </a:ext>
              </a:extLst>
            </p:cNvPr>
            <p:cNvSpPr txBox="1"/>
            <p:nvPr/>
          </p:nvSpPr>
          <p:spPr bwMode="auto">
            <a:xfrm>
              <a:off x="894880" y="4679552"/>
              <a:ext cx="2077852" cy="404262"/>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r>
                <a:rPr sz="1600" b="0" u="none" dirty="0">
                  <a:latin typeface="Huawei Sans" panose="020C0503030203020204" pitchFamily="34" charset="0"/>
                  <a:cs typeface="+mn-ea"/>
                  <a:sym typeface="+mn-lt"/>
                </a:rPr>
                <a:t>Data access layer</a:t>
              </a:r>
            </a:p>
          </p:txBody>
        </p:sp>
        <p:sp>
          <p:nvSpPr>
            <p:cNvPr id="21" name="圆角矩形 37">
              <a:extLst>
                <a:ext uri="{FF2B5EF4-FFF2-40B4-BE49-F238E27FC236}">
                  <a16:creationId xmlns:a16="http://schemas.microsoft.com/office/drawing/2014/main" id="{4AC9E88D-367F-407F-B93A-3BC82DCC4F1E}"/>
                </a:ext>
              </a:extLst>
            </p:cNvPr>
            <p:cNvSpPr/>
            <p:nvPr/>
          </p:nvSpPr>
          <p:spPr bwMode="auto">
            <a:xfrm>
              <a:off x="6193431" y="1346824"/>
              <a:ext cx="669234" cy="4189454"/>
            </a:xfrm>
            <a:prstGeom prst="roundRect">
              <a:avLst/>
            </a:prstGeom>
            <a:solidFill>
              <a:schemeClr val="bg1"/>
            </a:solidFill>
            <a:ln w="9525" cap="flat" cmpd="sng" algn="ctr">
              <a:solidFill>
                <a:srgbClr val="30B5C5"/>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100" b="0" i="0" u="none" strike="noStrike" cap="none" normalizeH="0">
                <a:ln>
                  <a:noFill/>
                </a:ln>
                <a:solidFill>
                  <a:schemeClr val="tx1"/>
                </a:solidFill>
                <a:effectLst/>
                <a:latin typeface="Huawei Sans" panose="020C0503030203020204" pitchFamily="34" charset="0"/>
                <a:cs typeface="+mn-ea"/>
                <a:sym typeface="+mn-lt"/>
              </a:endParaRPr>
            </a:p>
          </p:txBody>
        </p:sp>
        <p:sp>
          <p:nvSpPr>
            <p:cNvPr id="22" name="文本框 38">
              <a:extLst>
                <a:ext uri="{FF2B5EF4-FFF2-40B4-BE49-F238E27FC236}">
                  <a16:creationId xmlns:a16="http://schemas.microsoft.com/office/drawing/2014/main" id="{2BB32A18-5677-4D4D-9BDD-1FF73A7CFBE3}"/>
                </a:ext>
              </a:extLst>
            </p:cNvPr>
            <p:cNvSpPr txBox="1"/>
            <p:nvPr/>
          </p:nvSpPr>
          <p:spPr bwMode="auto">
            <a:xfrm>
              <a:off x="6295644" y="1899233"/>
              <a:ext cx="407386" cy="3104692"/>
            </a:xfrm>
            <a:prstGeom prst="rect">
              <a:avLst/>
            </a:prstGeom>
            <a:noFill/>
            <a:ln w="9525" algn="ctr">
              <a:noFill/>
              <a:miter lim="800000"/>
              <a:headEnd/>
              <a:tailEnd/>
            </a:ln>
          </p:spPr>
          <p:txBody>
            <a:bodyPr vert="vert270" wrap="square" lIns="87802" tIns="43901" rIns="87802" bIns="43901"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Plugin extension layer</a:t>
              </a:r>
            </a:p>
          </p:txBody>
        </p:sp>
        <p:sp>
          <p:nvSpPr>
            <p:cNvPr id="23" name="圆角矩形 1">
              <a:extLst>
                <a:ext uri="{FF2B5EF4-FFF2-40B4-BE49-F238E27FC236}">
                  <a16:creationId xmlns:a16="http://schemas.microsoft.com/office/drawing/2014/main" id="{50F40E4C-DF94-4B2F-B541-D03A3178C92C}"/>
                </a:ext>
              </a:extLst>
            </p:cNvPr>
            <p:cNvSpPr/>
            <p:nvPr/>
          </p:nvSpPr>
          <p:spPr>
            <a:xfrm>
              <a:off x="4023360" y="1611509"/>
              <a:ext cx="1163782" cy="522995"/>
            </a:xfrm>
            <a:prstGeom prst="roundRect">
              <a:avLst/>
            </a:prstGeom>
            <a:solidFill>
              <a:srgbClr val="BEE9EE"/>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latin typeface="Huawei Sans" panose="020C0503030203020204" pitchFamily="34" charset="0"/>
                <a:cs typeface="+mn-ea"/>
                <a:sym typeface="+mn-lt"/>
              </a:endParaRPr>
            </a:p>
          </p:txBody>
        </p:sp>
        <p:sp>
          <p:nvSpPr>
            <p:cNvPr id="24" name="文本框 2">
              <a:extLst>
                <a:ext uri="{FF2B5EF4-FFF2-40B4-BE49-F238E27FC236}">
                  <a16:creationId xmlns:a16="http://schemas.microsoft.com/office/drawing/2014/main" id="{5B93FEE0-EB97-43FD-8D04-F61124C7BE4C}"/>
                </a:ext>
              </a:extLst>
            </p:cNvPr>
            <p:cNvSpPr txBox="1"/>
            <p:nvPr/>
          </p:nvSpPr>
          <p:spPr>
            <a:xfrm>
              <a:off x="4146788" y="1685889"/>
              <a:ext cx="1030728" cy="408696"/>
            </a:xfrm>
            <a:prstGeom prst="rect">
              <a:avLst/>
            </a:prstGeom>
            <a:noFill/>
          </p:spPr>
          <p:txBody>
            <a:bodyPr wrap="square" rtlCol="0">
              <a:noAutofit/>
            </a:bodyPr>
            <a:lstStyle/>
            <a:p>
              <a:r>
                <a:rPr sz="1600" b="1" u="none" dirty="0">
                  <a:latin typeface="Huawei Sans" panose="020C0503030203020204" pitchFamily="34" charset="0"/>
                  <a:cs typeface="+mn-ea"/>
                  <a:sym typeface="+mn-lt"/>
                </a:rPr>
                <a:t>Kibana</a:t>
              </a:r>
              <a:endParaRPr lang="zh-CN" altLang="en-US" b="1" dirty="0">
                <a:latin typeface="Huawei Sans" panose="020C0503030203020204" pitchFamily="34" charset="0"/>
                <a:cs typeface="+mn-ea"/>
                <a:sym typeface="+mn-lt"/>
              </a:endParaRPr>
            </a:p>
          </p:txBody>
        </p:sp>
        <p:sp>
          <p:nvSpPr>
            <p:cNvPr id="26" name="圆角矩形 3">
              <a:extLst>
                <a:ext uri="{FF2B5EF4-FFF2-40B4-BE49-F238E27FC236}">
                  <a16:creationId xmlns:a16="http://schemas.microsoft.com/office/drawing/2014/main" id="{05D2F51C-2FBC-4AAD-8308-26806FB52AE0}"/>
                </a:ext>
              </a:extLst>
            </p:cNvPr>
            <p:cNvSpPr/>
            <p:nvPr/>
          </p:nvSpPr>
          <p:spPr>
            <a:xfrm>
              <a:off x="4023360" y="3074311"/>
              <a:ext cx="1695064" cy="415499"/>
            </a:xfrm>
            <a:prstGeom prst="roundRect">
              <a:avLst/>
            </a:prstGeom>
            <a:solidFill>
              <a:srgbClr val="BEE9EE"/>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Huawei Sans" panose="020C0503030203020204" pitchFamily="34" charset="0"/>
                <a:cs typeface="+mn-ea"/>
                <a:sym typeface="+mn-lt"/>
              </a:endParaRPr>
            </a:p>
          </p:txBody>
        </p:sp>
        <p:sp>
          <p:nvSpPr>
            <p:cNvPr id="27" name="文本框 17">
              <a:extLst>
                <a:ext uri="{FF2B5EF4-FFF2-40B4-BE49-F238E27FC236}">
                  <a16:creationId xmlns:a16="http://schemas.microsoft.com/office/drawing/2014/main" id="{EEA9C59A-CA4A-469F-9604-B658F44080B6}"/>
                </a:ext>
              </a:extLst>
            </p:cNvPr>
            <p:cNvSpPr txBox="1"/>
            <p:nvPr/>
          </p:nvSpPr>
          <p:spPr>
            <a:xfrm>
              <a:off x="4081549" y="3089700"/>
              <a:ext cx="1762298" cy="408696"/>
            </a:xfrm>
            <a:prstGeom prst="rect">
              <a:avLst/>
            </a:prstGeom>
            <a:noFill/>
          </p:spPr>
          <p:txBody>
            <a:bodyPr wrap="square" rtlCol="0">
              <a:noAutofit/>
            </a:bodyPr>
            <a:lstStyle/>
            <a:p>
              <a:r>
                <a:rPr sz="1600" b="1" u="none" dirty="0">
                  <a:latin typeface="Huawei Sans" panose="020C0503030203020204" pitchFamily="34" charset="0"/>
                  <a:cs typeface="+mn-ea"/>
                  <a:sym typeface="+mn-lt"/>
                </a:rPr>
                <a:t>Elasticsearch</a:t>
              </a:r>
              <a:endParaRPr lang="zh-CN" altLang="en-US" sz="1600" b="1" dirty="0">
                <a:latin typeface="Huawei Sans" panose="020C0503030203020204" pitchFamily="34" charset="0"/>
                <a:cs typeface="+mn-ea"/>
                <a:sym typeface="+mn-lt"/>
              </a:endParaRPr>
            </a:p>
          </p:txBody>
        </p:sp>
        <p:sp>
          <p:nvSpPr>
            <p:cNvPr id="28" name="圆角矩形 5">
              <a:extLst>
                <a:ext uri="{FF2B5EF4-FFF2-40B4-BE49-F238E27FC236}">
                  <a16:creationId xmlns:a16="http://schemas.microsoft.com/office/drawing/2014/main" id="{36DE1C7A-7990-4179-BA32-28C8B161451A}"/>
                </a:ext>
              </a:extLst>
            </p:cNvPr>
            <p:cNvSpPr/>
            <p:nvPr/>
          </p:nvSpPr>
          <p:spPr>
            <a:xfrm>
              <a:off x="3016213" y="4680544"/>
              <a:ext cx="1347969" cy="461665"/>
            </a:xfrm>
            <a:prstGeom prst="roundRect">
              <a:avLst/>
            </a:prstGeom>
            <a:solidFill>
              <a:srgbClr val="BEE9EE"/>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Huawei Sans" panose="020C0503030203020204" pitchFamily="34" charset="0"/>
                <a:cs typeface="+mn-ea"/>
                <a:sym typeface="+mn-lt"/>
              </a:endParaRPr>
            </a:p>
          </p:txBody>
        </p:sp>
        <p:sp>
          <p:nvSpPr>
            <p:cNvPr id="29" name="文本框 19">
              <a:extLst>
                <a:ext uri="{FF2B5EF4-FFF2-40B4-BE49-F238E27FC236}">
                  <a16:creationId xmlns:a16="http://schemas.microsoft.com/office/drawing/2014/main" id="{1A4F8DFD-72FA-4794-836A-98C4F10791BE}"/>
                </a:ext>
              </a:extLst>
            </p:cNvPr>
            <p:cNvSpPr txBox="1"/>
            <p:nvPr/>
          </p:nvSpPr>
          <p:spPr>
            <a:xfrm>
              <a:off x="3145505" y="4722109"/>
              <a:ext cx="1260241" cy="408696"/>
            </a:xfrm>
            <a:prstGeom prst="rect">
              <a:avLst/>
            </a:prstGeom>
            <a:noFill/>
          </p:spPr>
          <p:txBody>
            <a:bodyPr wrap="square" rtlCol="0">
              <a:noAutofit/>
            </a:bodyPr>
            <a:lstStyle/>
            <a:p>
              <a:r>
                <a:rPr sz="1600" b="1" u="none" dirty="0">
                  <a:latin typeface="Huawei Sans" panose="020C0503030203020204" pitchFamily="34" charset="0"/>
                  <a:cs typeface="+mn-ea"/>
                  <a:sym typeface="+mn-lt"/>
                </a:rPr>
                <a:t>Logstash</a:t>
              </a:r>
              <a:endParaRPr lang="zh-CN" altLang="en-US" sz="1600" b="1" dirty="0">
                <a:latin typeface="Huawei Sans" panose="020C0503030203020204" pitchFamily="34" charset="0"/>
                <a:cs typeface="+mn-ea"/>
                <a:sym typeface="+mn-lt"/>
              </a:endParaRPr>
            </a:p>
          </p:txBody>
        </p:sp>
        <p:sp>
          <p:nvSpPr>
            <p:cNvPr id="30" name="圆角矩形 6">
              <a:extLst>
                <a:ext uri="{FF2B5EF4-FFF2-40B4-BE49-F238E27FC236}">
                  <a16:creationId xmlns:a16="http://schemas.microsoft.com/office/drawing/2014/main" id="{411A4021-42EB-4DAD-B5CC-DF5B1A0CF3D2}"/>
                </a:ext>
              </a:extLst>
            </p:cNvPr>
            <p:cNvSpPr/>
            <p:nvPr/>
          </p:nvSpPr>
          <p:spPr>
            <a:xfrm>
              <a:off x="4679333" y="4680544"/>
              <a:ext cx="873569" cy="461665"/>
            </a:xfrm>
            <a:prstGeom prst="roundRect">
              <a:avLst/>
            </a:prstGeom>
            <a:solidFill>
              <a:srgbClr val="BEE9EE"/>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Huawei Sans" panose="020C0503030203020204" pitchFamily="34" charset="0"/>
                <a:cs typeface="+mn-ea"/>
                <a:sym typeface="+mn-lt"/>
              </a:endParaRPr>
            </a:p>
          </p:txBody>
        </p:sp>
        <p:sp>
          <p:nvSpPr>
            <p:cNvPr id="31" name="文本框 21">
              <a:extLst>
                <a:ext uri="{FF2B5EF4-FFF2-40B4-BE49-F238E27FC236}">
                  <a16:creationId xmlns:a16="http://schemas.microsoft.com/office/drawing/2014/main" id="{35586C63-677A-4798-A10D-A782F75E2882}"/>
                </a:ext>
              </a:extLst>
            </p:cNvPr>
            <p:cNvSpPr txBox="1"/>
            <p:nvPr/>
          </p:nvSpPr>
          <p:spPr>
            <a:xfrm>
              <a:off x="4727902" y="4713615"/>
              <a:ext cx="990522" cy="408696"/>
            </a:xfrm>
            <a:prstGeom prst="rect">
              <a:avLst/>
            </a:prstGeom>
            <a:noFill/>
          </p:spPr>
          <p:txBody>
            <a:bodyPr wrap="square" rtlCol="0">
              <a:noAutofit/>
            </a:bodyPr>
            <a:lstStyle/>
            <a:p>
              <a:r>
                <a:rPr sz="1600" b="1" u="none" dirty="0">
                  <a:latin typeface="Huawei Sans" panose="020C0503030203020204" pitchFamily="34" charset="0"/>
                  <a:cs typeface="+mn-ea"/>
                  <a:sym typeface="+mn-lt"/>
                </a:rPr>
                <a:t>Beats</a:t>
              </a:r>
              <a:endParaRPr lang="zh-CN" altLang="en-US" sz="1600" b="1" dirty="0">
                <a:latin typeface="Huawei Sans" panose="020C0503030203020204" pitchFamily="34" charset="0"/>
                <a:cs typeface="+mn-ea"/>
                <a:sym typeface="+mn-lt"/>
              </a:endParaRPr>
            </a:p>
          </p:txBody>
        </p:sp>
      </p:grpSp>
      <p:sp>
        <p:nvSpPr>
          <p:cNvPr id="32" name="标题 1">
            <a:extLst>
              <a:ext uri="{FF2B5EF4-FFF2-40B4-BE49-F238E27FC236}">
                <a16:creationId xmlns:a16="http://schemas.microsoft.com/office/drawing/2014/main" id="{84C3668A-7C37-4372-9627-8123E6B7B5B9}"/>
              </a:ext>
            </a:extLst>
          </p:cNvPr>
          <p:cNvSpPr txBox="1">
            <a:spLocks/>
          </p:cNvSpPr>
          <p:nvPr/>
        </p:nvSpPr>
        <p:spPr>
          <a:xfrm>
            <a:off x="2741977" y="1973062"/>
            <a:ext cx="9222014" cy="20070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atin typeface="Huawei Sans" panose="020C0503030203020204" pitchFamily="34" charset="0"/>
                <a:ea typeface="+mn-ea"/>
                <a:cs typeface="+mn-ea"/>
                <a:sym typeface="+mn-lt"/>
              </a:rPr>
              <a:t>Elasticsearch Ecosystem</a:t>
            </a:r>
            <a:endParaRPr lang="en-US" altLang="zh-CN" sz="3200" b="1" dirty="0">
              <a:latin typeface="Huawei Sans" panose="020C0503030203020204" pitchFamily="34" charset="0"/>
              <a:ea typeface="+mn-ea"/>
              <a:cs typeface="+mn-ea"/>
              <a:sym typeface="+mn-lt"/>
            </a:endParaRPr>
          </a:p>
        </p:txBody>
      </p:sp>
    </p:spTree>
    <p:extLst>
      <p:ext uri="{BB962C8B-B14F-4D97-AF65-F5344CB8AC3E}">
        <p14:creationId xmlns:p14="http://schemas.microsoft.com/office/powerpoint/2010/main" val="2751905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34956" y="100101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427075"/>
          </a:xfrm>
          <a:prstGeom prst="rect">
            <a:avLst/>
          </a:prstGeom>
        </p:spPr>
        <p:txBody>
          <a:bodyPr wrap="square">
            <a:spAutoFit/>
          </a:bodyPr>
          <a:lstStyle/>
          <a:p>
            <a:r>
              <a:rPr lang="en-US" sz="2800" dirty="0">
                <a:solidFill>
                  <a:schemeClr val="bg1">
                    <a:lumMod val="50000"/>
                  </a:schemeClr>
                </a:solidFill>
                <a:latin typeface="Huawei Sans" panose="020C0503030203020204" pitchFamily="34" charset="0"/>
                <a:cs typeface="+mn-ea"/>
                <a:sym typeface="+mn-lt"/>
              </a:rPr>
              <a:t>ClickHouse</a:t>
            </a:r>
            <a:endParaRPr lang="en-US" altLang="zh-CN" sz="2800" dirty="0">
              <a:solidFill>
                <a:schemeClr val="bg1">
                  <a:lumMod val="50000"/>
                </a:schemeClr>
              </a:solidFill>
              <a:latin typeface="Huawei Sans" panose="020C0503030203020204" pitchFamily="34" charset="0"/>
              <a:cs typeface="+mn-ea"/>
              <a:sym typeface="+mn-lt"/>
            </a:endParaRPr>
          </a:p>
          <a:p>
            <a:r>
              <a:rPr lang="en-US" altLang="zh-CN" sz="2800" dirty="0">
                <a:solidFill>
                  <a:schemeClr val="bg1">
                    <a:lumMod val="50000"/>
                  </a:schemeClr>
                </a:solidFill>
                <a:latin typeface="Huawei Sans" panose="020C0503030203020204" pitchFamily="34" charset="0"/>
                <a:cs typeface="+mn-ea"/>
                <a:sym typeface="+mn-lt"/>
              </a:rPr>
              <a:t>Elasticsearch </a:t>
            </a:r>
            <a:r>
              <a:rPr lang="en-US" sz="2800" dirty="0">
                <a:solidFill>
                  <a:schemeClr val="bg1">
                    <a:lumMod val="50000"/>
                  </a:schemeClr>
                </a:solidFill>
                <a:latin typeface="Huawei Sans" panose="020C0503030203020204" pitchFamily="34" charset="0"/>
                <a:cs typeface="+mn-ea"/>
                <a:sym typeface="+mn-lt"/>
              </a:rPr>
              <a:t>Overview</a:t>
            </a:r>
          </a:p>
          <a:p>
            <a:r>
              <a:rPr lang="en-US" sz="2800" b="1" dirty="0">
                <a:latin typeface="Huawei Sans" panose="020C0503030203020204" pitchFamily="34" charset="0"/>
                <a:cs typeface="+mn-ea"/>
                <a:sym typeface="+mn-lt"/>
              </a:rPr>
              <a:t>System Architecture</a:t>
            </a:r>
          </a:p>
          <a:p>
            <a:r>
              <a:rPr lang="en-US" sz="2800" b="0" u="none" dirty="0">
                <a:solidFill>
                  <a:schemeClr val="bg1">
                    <a:lumMod val="50000"/>
                  </a:schemeClr>
                </a:solidFill>
                <a:latin typeface="Huawei Sans" panose="020C0503030203020204" pitchFamily="34" charset="0"/>
                <a:ea typeface="+mn-ea"/>
                <a:cs typeface="+mn-ea"/>
                <a:sym typeface="+mn-lt"/>
              </a:rPr>
              <a:t>Key Features</a:t>
            </a:r>
          </a:p>
          <a:p>
            <a:endParaRPr lang="en-US" altLang="zh-CN" sz="2000" dirty="0">
              <a:solidFill>
                <a:schemeClr val="bg1">
                  <a:lumMod val="50000"/>
                </a:schemeClr>
              </a:solidFill>
              <a:latin typeface="Huawei Sans" panose="020C0503030203020204" pitchFamily="34" charset="0"/>
              <a:ea typeface="+mn-ea"/>
              <a:cs typeface="+mn-ea"/>
              <a:sym typeface="+mn-lt"/>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6309853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2912" y="1879360"/>
            <a:ext cx="11131808"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36" name="文本占位符 4">
            <a:extLst>
              <a:ext uri="{FF2B5EF4-FFF2-40B4-BE49-F238E27FC236}">
                <a16:creationId xmlns:a16="http://schemas.microsoft.com/office/drawing/2014/main" id="{D0039A02-C4D2-4590-A5EB-6CB39A93B219}"/>
              </a:ext>
            </a:extLst>
          </p:cNvPr>
          <p:cNvSpPr txBox="1">
            <a:spLocks/>
          </p:cNvSpPr>
          <p:nvPr/>
        </p:nvSpPr>
        <p:spPr>
          <a:xfrm>
            <a:off x="486637" y="2392596"/>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endParaRPr>
          </a:p>
        </p:txBody>
      </p:sp>
      <p:sp>
        <p:nvSpPr>
          <p:cNvPr id="13" name="标题 2">
            <a:extLst>
              <a:ext uri="{FF2B5EF4-FFF2-40B4-BE49-F238E27FC236}">
                <a16:creationId xmlns:a16="http://schemas.microsoft.com/office/drawing/2014/main" id="{ABEA406A-BCAC-423C-8CDF-3A8DE19F137B}"/>
              </a:ext>
            </a:extLst>
          </p:cNvPr>
          <p:cNvSpPr txBox="1">
            <a:spLocks/>
          </p:cNvSpPr>
          <p:nvPr/>
        </p:nvSpPr>
        <p:spPr>
          <a:xfrm>
            <a:off x="2452278" y="1230702"/>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solidFill>
                  <a:schemeClr val="bg1"/>
                </a:solidFill>
                <a:latin typeface="Huawei Sans" panose="020C0503030203020204" pitchFamily="34" charset="0"/>
                <a:ea typeface="+mn-ea"/>
                <a:cs typeface="+mn-ea"/>
                <a:sym typeface="+mn-lt"/>
              </a:rPr>
              <a:t>Elasticsearch System Architecture</a:t>
            </a:r>
          </a:p>
        </p:txBody>
      </p:sp>
      <p:sp>
        <p:nvSpPr>
          <p:cNvPr id="86" name="圆角矩形 1">
            <a:extLst>
              <a:ext uri="{FF2B5EF4-FFF2-40B4-BE49-F238E27FC236}">
                <a16:creationId xmlns:a16="http://schemas.microsoft.com/office/drawing/2014/main" id="{6CBC6B61-F1C7-4851-B479-6EED42161B5F}"/>
              </a:ext>
            </a:extLst>
          </p:cNvPr>
          <p:cNvSpPr/>
          <p:nvPr/>
        </p:nvSpPr>
        <p:spPr bwMode="auto">
          <a:xfrm>
            <a:off x="1502801" y="3163378"/>
            <a:ext cx="8476718" cy="1755287"/>
          </a:xfrm>
          <a:prstGeom prst="roundRect">
            <a:avLst/>
          </a:prstGeom>
          <a:solidFill>
            <a:srgbClr val="CCECFF"/>
          </a:solidFill>
          <a:ln w="9525" cap="flat" cmpd="sng" algn="ctr">
            <a:solidFill>
              <a:schemeClr val="tx1"/>
            </a:solidFill>
            <a:prstDash val="lgDashDot"/>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a:ln>
                <a:noFill/>
              </a:ln>
              <a:solidFill>
                <a:schemeClr val="tx1"/>
              </a:solidFill>
              <a:effectLst/>
              <a:latin typeface="Huawei Sans" panose="020C0503030203020204" pitchFamily="34" charset="0"/>
              <a:cs typeface="+mn-ea"/>
              <a:sym typeface="+mn-lt"/>
            </a:endParaRPr>
          </a:p>
        </p:txBody>
      </p:sp>
      <p:sp>
        <p:nvSpPr>
          <p:cNvPr id="87" name="圆角矩形 4">
            <a:extLst>
              <a:ext uri="{FF2B5EF4-FFF2-40B4-BE49-F238E27FC236}">
                <a16:creationId xmlns:a16="http://schemas.microsoft.com/office/drawing/2014/main" id="{C10C921C-89BC-473C-850F-7E0265AC99A8}"/>
              </a:ext>
            </a:extLst>
          </p:cNvPr>
          <p:cNvSpPr/>
          <p:nvPr/>
        </p:nvSpPr>
        <p:spPr bwMode="auto">
          <a:xfrm>
            <a:off x="1695912" y="3589473"/>
            <a:ext cx="1787109" cy="1235813"/>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600" b="0" i="0" u="none" strike="noStrike" cap="none" normalizeH="0" dirty="0">
              <a:ln>
                <a:noFill/>
              </a:ln>
              <a:solidFill>
                <a:schemeClr val="tx1"/>
              </a:solidFill>
              <a:effectLst/>
              <a:latin typeface="Huawei Sans" panose="020C0503030203020204" pitchFamily="34" charset="0"/>
              <a:cs typeface="+mn-ea"/>
              <a:sym typeface="+mn-lt"/>
            </a:endParaRPr>
          </a:p>
        </p:txBody>
      </p:sp>
      <p:sp>
        <p:nvSpPr>
          <p:cNvPr id="88" name="流程图: 终止 14">
            <a:extLst>
              <a:ext uri="{FF2B5EF4-FFF2-40B4-BE49-F238E27FC236}">
                <a16:creationId xmlns:a16="http://schemas.microsoft.com/office/drawing/2014/main" id="{19EBDEB6-721D-44FF-89C1-3FCE171EEBCE}"/>
              </a:ext>
            </a:extLst>
          </p:cNvPr>
          <p:cNvSpPr/>
          <p:nvPr/>
        </p:nvSpPr>
        <p:spPr bwMode="auto">
          <a:xfrm>
            <a:off x="6326305" y="5777690"/>
            <a:ext cx="828092" cy="392012"/>
          </a:xfrm>
          <a:prstGeom prst="flowChartTerminator">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a:t>
            </a:r>
            <a:endParaRPr kumimoji="0" lang="zh-CN" altLang="en-US" sz="1600" b="0" i="0" u="none" strike="noStrike" cap="none" normalizeH="0" dirty="0">
              <a:ln>
                <a:noFill/>
              </a:ln>
              <a:solidFill>
                <a:schemeClr val="tx1"/>
              </a:solidFill>
              <a:effectLst/>
              <a:latin typeface="Huawei Sans" panose="020C0503030203020204" pitchFamily="34" charset="0"/>
              <a:cs typeface="+mn-ea"/>
              <a:sym typeface="+mn-lt"/>
            </a:endParaRPr>
          </a:p>
        </p:txBody>
      </p:sp>
      <p:sp>
        <p:nvSpPr>
          <p:cNvPr id="89" name="圆角矩形 16">
            <a:extLst>
              <a:ext uri="{FF2B5EF4-FFF2-40B4-BE49-F238E27FC236}">
                <a16:creationId xmlns:a16="http://schemas.microsoft.com/office/drawing/2014/main" id="{A3399EE8-1155-4DCB-86D8-ECC2A0197F9B}"/>
              </a:ext>
            </a:extLst>
          </p:cNvPr>
          <p:cNvSpPr/>
          <p:nvPr/>
        </p:nvSpPr>
        <p:spPr bwMode="auto">
          <a:xfrm>
            <a:off x="2798944" y="2072656"/>
            <a:ext cx="1260140" cy="468052"/>
          </a:xfrm>
          <a:prstGeom prst="roundRect">
            <a:avLst/>
          </a:prstGeom>
          <a:solidFill>
            <a:srgbClr val="FCC8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800" b="0" u="none" dirty="0">
                <a:solidFill>
                  <a:schemeClr val="tx1"/>
                </a:solidFill>
                <a:latin typeface="Huawei Sans" panose="020C0503030203020204" pitchFamily="34" charset="0"/>
                <a:cs typeface="+mn-ea"/>
                <a:sym typeface="+mn-lt"/>
              </a:rPr>
              <a:t>Client</a:t>
            </a:r>
            <a:endParaRPr kumimoji="0" lang="zh-CN" altLang="en-US" sz="1800" b="0" i="0" u="none" strike="noStrike" cap="none" normalizeH="0" dirty="0">
              <a:ln>
                <a:noFill/>
              </a:ln>
              <a:solidFill>
                <a:schemeClr val="tx1"/>
              </a:solidFill>
              <a:effectLst/>
              <a:latin typeface="Huawei Sans" panose="020C0503030203020204" pitchFamily="34" charset="0"/>
              <a:cs typeface="+mn-ea"/>
              <a:sym typeface="+mn-lt"/>
            </a:endParaRPr>
          </a:p>
        </p:txBody>
      </p:sp>
      <p:grpSp>
        <p:nvGrpSpPr>
          <p:cNvPr id="90" name="组合 58">
            <a:extLst>
              <a:ext uri="{FF2B5EF4-FFF2-40B4-BE49-F238E27FC236}">
                <a16:creationId xmlns:a16="http://schemas.microsoft.com/office/drawing/2014/main" id="{4A691678-5ADE-4473-86FA-F01305CEBF93}"/>
              </a:ext>
            </a:extLst>
          </p:cNvPr>
          <p:cNvGrpSpPr/>
          <p:nvPr/>
        </p:nvGrpSpPr>
        <p:grpSpPr>
          <a:xfrm>
            <a:off x="2935497" y="5421028"/>
            <a:ext cx="828092" cy="716169"/>
            <a:chOff x="2920184" y="5481228"/>
            <a:chExt cx="828092" cy="716169"/>
          </a:xfrm>
        </p:grpSpPr>
        <p:sp>
          <p:nvSpPr>
            <p:cNvPr id="91" name="流程图: 终止 9">
              <a:extLst>
                <a:ext uri="{FF2B5EF4-FFF2-40B4-BE49-F238E27FC236}">
                  <a16:creationId xmlns:a16="http://schemas.microsoft.com/office/drawing/2014/main" id="{87FD1739-CCCB-42E1-852E-7A8B7692DF50}"/>
                </a:ext>
              </a:extLst>
            </p:cNvPr>
            <p:cNvSpPr/>
            <p:nvPr/>
          </p:nvSpPr>
          <p:spPr bwMode="auto">
            <a:xfrm>
              <a:off x="2920184" y="5801353"/>
              <a:ext cx="828092" cy="396044"/>
            </a:xfrm>
            <a:prstGeom prst="flowChartTerminator">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Disk</a:t>
              </a:r>
              <a:endParaRPr kumimoji="0" lang="zh-CN" altLang="en-US" sz="1600" b="0" i="0" u="none" strike="noStrike" cap="none" normalizeH="0" dirty="0">
                <a:ln>
                  <a:noFill/>
                </a:ln>
                <a:solidFill>
                  <a:schemeClr val="tx1"/>
                </a:solidFill>
                <a:effectLst/>
                <a:latin typeface="Huawei Sans" panose="020C0503030203020204" pitchFamily="34" charset="0"/>
                <a:cs typeface="+mn-ea"/>
                <a:sym typeface="+mn-lt"/>
              </a:endParaRPr>
            </a:p>
          </p:txBody>
        </p:sp>
        <p:cxnSp>
          <p:nvCxnSpPr>
            <p:cNvPr id="92" name="直接连接符 22">
              <a:extLst>
                <a:ext uri="{FF2B5EF4-FFF2-40B4-BE49-F238E27FC236}">
                  <a16:creationId xmlns:a16="http://schemas.microsoft.com/office/drawing/2014/main" id="{3032C335-8460-4904-A515-E3CE99AB9137}"/>
                </a:ext>
              </a:extLst>
            </p:cNvPr>
            <p:cNvCxnSpPr/>
            <p:nvPr/>
          </p:nvCxnSpPr>
          <p:spPr bwMode="auto">
            <a:xfrm flipV="1">
              <a:off x="3334230" y="5481228"/>
              <a:ext cx="0" cy="31538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cxnSp>
        <p:nvCxnSpPr>
          <p:cNvPr id="93" name="直接箭头连接符 28">
            <a:extLst>
              <a:ext uri="{FF2B5EF4-FFF2-40B4-BE49-F238E27FC236}">
                <a16:creationId xmlns:a16="http://schemas.microsoft.com/office/drawing/2014/main" id="{10F81587-025A-45C2-A631-2F067E20A8BC}"/>
              </a:ext>
            </a:extLst>
          </p:cNvPr>
          <p:cNvCxnSpPr/>
          <p:nvPr/>
        </p:nvCxnSpPr>
        <p:spPr bwMode="auto">
          <a:xfrm>
            <a:off x="5931293" y="4934641"/>
            <a:ext cx="0" cy="486387"/>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94" name="文本框 32">
            <a:extLst>
              <a:ext uri="{FF2B5EF4-FFF2-40B4-BE49-F238E27FC236}">
                <a16:creationId xmlns:a16="http://schemas.microsoft.com/office/drawing/2014/main" id="{92608357-5279-4EDE-8314-9DBD9A69BF63}"/>
              </a:ext>
            </a:extLst>
          </p:cNvPr>
          <p:cNvSpPr txBox="1"/>
          <p:nvPr/>
        </p:nvSpPr>
        <p:spPr bwMode="auto">
          <a:xfrm>
            <a:off x="6209386" y="5005549"/>
            <a:ext cx="1731408" cy="33488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r>
              <a:rPr sz="1600" b="0" u="none" dirty="0">
                <a:latin typeface="Huawei Sans" panose="020C0503030203020204" pitchFamily="34" charset="0"/>
                <a:cs typeface="+mn-ea"/>
                <a:sym typeface="+mn-lt"/>
              </a:rPr>
              <a:t>Read index files.</a:t>
            </a:r>
          </a:p>
        </p:txBody>
      </p:sp>
      <p:cxnSp>
        <p:nvCxnSpPr>
          <p:cNvPr id="95" name="肘形连接符 36">
            <a:extLst>
              <a:ext uri="{FF2B5EF4-FFF2-40B4-BE49-F238E27FC236}">
                <a16:creationId xmlns:a16="http://schemas.microsoft.com/office/drawing/2014/main" id="{BEF87D27-98AB-40B7-B204-F2B4CFCCA26E}"/>
              </a:ext>
            </a:extLst>
          </p:cNvPr>
          <p:cNvCxnSpPr>
            <a:stCxn id="89" idx="2"/>
            <a:endCxn id="86" idx="0"/>
          </p:cNvCxnSpPr>
          <p:nvPr/>
        </p:nvCxnSpPr>
        <p:spPr bwMode="auto">
          <a:xfrm rot="16200000" flipH="1">
            <a:off x="4273752" y="1695970"/>
            <a:ext cx="622670" cy="2312146"/>
          </a:xfrm>
          <a:prstGeom prst="bentConnector3">
            <a:avLst/>
          </a:prstGeom>
          <a:solidFill>
            <a:schemeClr val="accent1"/>
          </a:solidFill>
          <a:ln w="9525" cap="flat" cmpd="sng" algn="ctr">
            <a:solidFill>
              <a:schemeClr val="tx1"/>
            </a:solidFill>
            <a:prstDash val="solid"/>
            <a:round/>
            <a:headEnd type="none" w="med" len="med"/>
            <a:tailEnd type="triangle"/>
          </a:ln>
          <a:effectLst/>
        </p:spPr>
      </p:cxnSp>
      <p:sp>
        <p:nvSpPr>
          <p:cNvPr id="96" name="文本框 41">
            <a:extLst>
              <a:ext uri="{FF2B5EF4-FFF2-40B4-BE49-F238E27FC236}">
                <a16:creationId xmlns:a16="http://schemas.microsoft.com/office/drawing/2014/main" id="{8B52914B-CCA0-4D9E-B1C8-80D0AC2E2A27}"/>
              </a:ext>
            </a:extLst>
          </p:cNvPr>
          <p:cNvSpPr txBox="1"/>
          <p:nvPr/>
        </p:nvSpPr>
        <p:spPr bwMode="auto">
          <a:xfrm>
            <a:off x="4607881" y="2384617"/>
            <a:ext cx="2425774" cy="334881"/>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r>
              <a:rPr sz="1600" b="0" u="none" dirty="0">
                <a:latin typeface="Huawei Sans" panose="020C0503030203020204" pitchFamily="34" charset="0"/>
                <a:cs typeface="+mn-ea"/>
                <a:sym typeface="+mn-lt"/>
              </a:rPr>
              <a:t>Perform file indexing and search operations.</a:t>
            </a:r>
          </a:p>
        </p:txBody>
      </p:sp>
      <p:sp>
        <p:nvSpPr>
          <p:cNvPr id="97" name="文本框 27">
            <a:extLst>
              <a:ext uri="{FF2B5EF4-FFF2-40B4-BE49-F238E27FC236}">
                <a16:creationId xmlns:a16="http://schemas.microsoft.com/office/drawing/2014/main" id="{FFEE2D1B-DFAA-4733-8B08-9705A9E006F7}"/>
              </a:ext>
            </a:extLst>
          </p:cNvPr>
          <p:cNvSpPr txBox="1"/>
          <p:nvPr/>
        </p:nvSpPr>
        <p:spPr bwMode="auto">
          <a:xfrm>
            <a:off x="1690393" y="3628767"/>
            <a:ext cx="1800200"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a:r>
              <a:rPr sz="1800" b="0" u="none" dirty="0">
                <a:latin typeface="Huawei Sans" panose="020C0503030203020204" pitchFamily="34" charset="0"/>
                <a:cs typeface="+mn-ea"/>
                <a:sym typeface="+mn-lt"/>
              </a:rPr>
              <a:t>EsMaster</a:t>
            </a:r>
            <a:endParaRPr lang="zh-CN" altLang="en-US" sz="1800" dirty="0">
              <a:latin typeface="Huawei Sans" panose="020C0503030203020204" pitchFamily="34" charset="0"/>
              <a:cs typeface="+mn-ea"/>
              <a:sym typeface="+mn-lt"/>
            </a:endParaRPr>
          </a:p>
        </p:txBody>
      </p:sp>
      <p:sp>
        <p:nvSpPr>
          <p:cNvPr id="98" name="圆角矩形 50">
            <a:extLst>
              <a:ext uri="{FF2B5EF4-FFF2-40B4-BE49-F238E27FC236}">
                <a16:creationId xmlns:a16="http://schemas.microsoft.com/office/drawing/2014/main" id="{413D0DC4-5D9F-451A-A998-16B0A69E16F9}"/>
              </a:ext>
            </a:extLst>
          </p:cNvPr>
          <p:cNvSpPr/>
          <p:nvPr/>
        </p:nvSpPr>
        <p:spPr bwMode="auto">
          <a:xfrm>
            <a:off x="3843533" y="3607243"/>
            <a:ext cx="1787109" cy="1235813"/>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600" b="0" i="0" u="none" strike="noStrike" cap="none" normalizeH="0" dirty="0">
              <a:ln>
                <a:noFill/>
              </a:ln>
              <a:solidFill>
                <a:schemeClr val="tx1"/>
              </a:solidFill>
              <a:effectLst/>
              <a:latin typeface="Huawei Sans" panose="020C0503030203020204" pitchFamily="34" charset="0"/>
              <a:cs typeface="+mn-ea"/>
              <a:sym typeface="+mn-lt"/>
            </a:endParaRPr>
          </a:p>
        </p:txBody>
      </p:sp>
      <p:sp>
        <p:nvSpPr>
          <p:cNvPr id="99" name="圆角矩形 51">
            <a:extLst>
              <a:ext uri="{FF2B5EF4-FFF2-40B4-BE49-F238E27FC236}">
                <a16:creationId xmlns:a16="http://schemas.microsoft.com/office/drawing/2014/main" id="{FBCD3D9A-341A-446D-9382-CCCD6DB01E89}"/>
              </a:ext>
            </a:extLst>
          </p:cNvPr>
          <p:cNvSpPr/>
          <p:nvPr/>
        </p:nvSpPr>
        <p:spPr bwMode="auto">
          <a:xfrm>
            <a:off x="5991154" y="3607584"/>
            <a:ext cx="1787109" cy="1235813"/>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600" b="0" i="0" u="none" strike="noStrike" cap="none" normalizeH="0" dirty="0">
              <a:ln>
                <a:noFill/>
              </a:ln>
              <a:solidFill>
                <a:schemeClr val="tx1"/>
              </a:solidFill>
              <a:effectLst/>
              <a:latin typeface="Huawei Sans" panose="020C0503030203020204" pitchFamily="34" charset="0"/>
              <a:cs typeface="+mn-ea"/>
              <a:sym typeface="+mn-lt"/>
            </a:endParaRPr>
          </a:p>
        </p:txBody>
      </p:sp>
      <p:sp>
        <p:nvSpPr>
          <p:cNvPr id="100" name="圆角矩形 52">
            <a:extLst>
              <a:ext uri="{FF2B5EF4-FFF2-40B4-BE49-F238E27FC236}">
                <a16:creationId xmlns:a16="http://schemas.microsoft.com/office/drawing/2014/main" id="{A81EF9D8-3C96-4548-9540-F359B15E6B45}"/>
              </a:ext>
            </a:extLst>
          </p:cNvPr>
          <p:cNvSpPr/>
          <p:nvPr/>
        </p:nvSpPr>
        <p:spPr bwMode="auto">
          <a:xfrm>
            <a:off x="8037485" y="3588974"/>
            <a:ext cx="1787109" cy="1235813"/>
          </a:xfrm>
          <a:prstGeom prst="round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600" b="0" i="0" u="none" strike="noStrike" cap="none" normalizeH="0" dirty="0">
              <a:ln>
                <a:noFill/>
              </a:ln>
              <a:solidFill>
                <a:schemeClr val="tx1"/>
              </a:solidFill>
              <a:effectLst/>
              <a:latin typeface="Huawei Sans" panose="020C0503030203020204" pitchFamily="34" charset="0"/>
              <a:cs typeface="+mn-ea"/>
              <a:sym typeface="+mn-lt"/>
            </a:endParaRPr>
          </a:p>
        </p:txBody>
      </p:sp>
      <p:grpSp>
        <p:nvGrpSpPr>
          <p:cNvPr id="101" name="组合 59">
            <a:extLst>
              <a:ext uri="{FF2B5EF4-FFF2-40B4-BE49-F238E27FC236}">
                <a16:creationId xmlns:a16="http://schemas.microsoft.com/office/drawing/2014/main" id="{EE2F6D51-D6A4-4BCF-8DBB-3C2893ECF8C4}"/>
              </a:ext>
            </a:extLst>
          </p:cNvPr>
          <p:cNvGrpSpPr/>
          <p:nvPr/>
        </p:nvGrpSpPr>
        <p:grpSpPr>
          <a:xfrm>
            <a:off x="4549986" y="5449187"/>
            <a:ext cx="828092" cy="716169"/>
            <a:chOff x="2920184" y="5481228"/>
            <a:chExt cx="828092" cy="716169"/>
          </a:xfrm>
        </p:grpSpPr>
        <p:sp>
          <p:nvSpPr>
            <p:cNvPr id="102" name="流程图: 终止 60">
              <a:extLst>
                <a:ext uri="{FF2B5EF4-FFF2-40B4-BE49-F238E27FC236}">
                  <a16:creationId xmlns:a16="http://schemas.microsoft.com/office/drawing/2014/main" id="{A8E0C61A-A7B1-41A4-AF3C-D4EA521B65A8}"/>
                </a:ext>
              </a:extLst>
            </p:cNvPr>
            <p:cNvSpPr/>
            <p:nvPr/>
          </p:nvSpPr>
          <p:spPr bwMode="auto">
            <a:xfrm>
              <a:off x="2920184" y="5801353"/>
              <a:ext cx="828092" cy="396044"/>
            </a:xfrm>
            <a:prstGeom prst="flowChartTerminator">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Disk</a:t>
              </a:r>
              <a:endParaRPr kumimoji="0" lang="zh-CN" altLang="en-US" sz="1600" b="0" i="0" u="none" strike="noStrike" cap="none" normalizeH="0" dirty="0">
                <a:ln>
                  <a:noFill/>
                </a:ln>
                <a:solidFill>
                  <a:schemeClr val="tx1"/>
                </a:solidFill>
                <a:effectLst/>
                <a:latin typeface="Huawei Sans" panose="020C0503030203020204" pitchFamily="34" charset="0"/>
                <a:cs typeface="+mn-ea"/>
                <a:sym typeface="+mn-lt"/>
              </a:endParaRPr>
            </a:p>
          </p:txBody>
        </p:sp>
        <p:cxnSp>
          <p:nvCxnSpPr>
            <p:cNvPr id="103" name="直接连接符 61">
              <a:extLst>
                <a:ext uri="{FF2B5EF4-FFF2-40B4-BE49-F238E27FC236}">
                  <a16:creationId xmlns:a16="http://schemas.microsoft.com/office/drawing/2014/main" id="{FFD8FC7D-9714-446F-877B-E11DAADC2ED3}"/>
                </a:ext>
              </a:extLst>
            </p:cNvPr>
            <p:cNvCxnSpPr/>
            <p:nvPr/>
          </p:nvCxnSpPr>
          <p:spPr bwMode="auto">
            <a:xfrm flipV="1">
              <a:off x="3334230" y="5481228"/>
              <a:ext cx="0" cy="31538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grpSp>
        <p:nvGrpSpPr>
          <p:cNvPr id="104" name="组合 62">
            <a:extLst>
              <a:ext uri="{FF2B5EF4-FFF2-40B4-BE49-F238E27FC236}">
                <a16:creationId xmlns:a16="http://schemas.microsoft.com/office/drawing/2014/main" id="{E3D25757-0048-4A80-A0A5-9414A5FF4554}"/>
              </a:ext>
            </a:extLst>
          </p:cNvPr>
          <p:cNvGrpSpPr/>
          <p:nvPr/>
        </p:nvGrpSpPr>
        <p:grpSpPr>
          <a:xfrm>
            <a:off x="7940794" y="5447457"/>
            <a:ext cx="828092" cy="716169"/>
            <a:chOff x="2920184" y="5481228"/>
            <a:chExt cx="828092" cy="716169"/>
          </a:xfrm>
        </p:grpSpPr>
        <p:sp>
          <p:nvSpPr>
            <p:cNvPr id="105" name="流程图: 终止 63">
              <a:extLst>
                <a:ext uri="{FF2B5EF4-FFF2-40B4-BE49-F238E27FC236}">
                  <a16:creationId xmlns:a16="http://schemas.microsoft.com/office/drawing/2014/main" id="{C2300F53-6D0F-4402-BE1A-B3C0B7607A2D}"/>
                </a:ext>
              </a:extLst>
            </p:cNvPr>
            <p:cNvSpPr/>
            <p:nvPr/>
          </p:nvSpPr>
          <p:spPr bwMode="auto">
            <a:xfrm>
              <a:off x="2920184" y="5801353"/>
              <a:ext cx="828092" cy="396044"/>
            </a:xfrm>
            <a:prstGeom prst="flowChartTerminator">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Disk</a:t>
              </a:r>
              <a:endParaRPr kumimoji="0" lang="zh-CN" altLang="en-US" sz="1600" b="0" i="0" u="none" strike="noStrike" cap="none" normalizeH="0" dirty="0">
                <a:ln>
                  <a:noFill/>
                </a:ln>
                <a:solidFill>
                  <a:schemeClr val="tx1"/>
                </a:solidFill>
                <a:effectLst/>
                <a:latin typeface="Huawei Sans" panose="020C0503030203020204" pitchFamily="34" charset="0"/>
                <a:cs typeface="+mn-ea"/>
                <a:sym typeface="+mn-lt"/>
              </a:endParaRPr>
            </a:p>
          </p:txBody>
        </p:sp>
        <p:cxnSp>
          <p:nvCxnSpPr>
            <p:cNvPr id="106" name="直接连接符 64">
              <a:extLst>
                <a:ext uri="{FF2B5EF4-FFF2-40B4-BE49-F238E27FC236}">
                  <a16:creationId xmlns:a16="http://schemas.microsoft.com/office/drawing/2014/main" id="{A8278A49-565B-46D8-8DEE-99788412B04C}"/>
                </a:ext>
              </a:extLst>
            </p:cNvPr>
            <p:cNvCxnSpPr/>
            <p:nvPr/>
          </p:nvCxnSpPr>
          <p:spPr bwMode="auto">
            <a:xfrm flipV="1">
              <a:off x="3334230" y="5481228"/>
              <a:ext cx="0" cy="31538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cxnSp>
        <p:nvCxnSpPr>
          <p:cNvPr id="107" name="直接连接符 65">
            <a:extLst>
              <a:ext uri="{FF2B5EF4-FFF2-40B4-BE49-F238E27FC236}">
                <a16:creationId xmlns:a16="http://schemas.microsoft.com/office/drawing/2014/main" id="{9DFB086E-6207-4148-A8C6-C9AEA946DD8B}"/>
              </a:ext>
            </a:extLst>
          </p:cNvPr>
          <p:cNvCxnSpPr/>
          <p:nvPr/>
        </p:nvCxnSpPr>
        <p:spPr bwMode="auto">
          <a:xfrm flipV="1">
            <a:off x="6740351" y="5447457"/>
            <a:ext cx="0" cy="31538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8" name="直接连接符 67">
            <a:extLst>
              <a:ext uri="{FF2B5EF4-FFF2-40B4-BE49-F238E27FC236}">
                <a16:creationId xmlns:a16="http://schemas.microsoft.com/office/drawing/2014/main" id="{36464522-D81B-4C07-982E-5429C73CF905}"/>
              </a:ext>
            </a:extLst>
          </p:cNvPr>
          <p:cNvCxnSpPr/>
          <p:nvPr/>
        </p:nvCxnSpPr>
        <p:spPr bwMode="auto">
          <a:xfrm>
            <a:off x="3349543" y="5421028"/>
            <a:ext cx="5005297" cy="26429"/>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9" name="圆角矩形 70">
            <a:extLst>
              <a:ext uri="{FF2B5EF4-FFF2-40B4-BE49-F238E27FC236}">
                <a16:creationId xmlns:a16="http://schemas.microsoft.com/office/drawing/2014/main" id="{D88B87A6-847C-4F97-90BD-FDC565A0715E}"/>
              </a:ext>
            </a:extLst>
          </p:cNvPr>
          <p:cNvSpPr/>
          <p:nvPr/>
        </p:nvSpPr>
        <p:spPr bwMode="auto">
          <a:xfrm>
            <a:off x="1900216" y="4014045"/>
            <a:ext cx="1449327" cy="313894"/>
          </a:xfrm>
          <a:prstGeom prst="roundRect">
            <a:avLst/>
          </a:prstGeom>
          <a:solidFill>
            <a:schemeClr val="bg1"/>
          </a:solidFill>
          <a:ln w="19050" cap="flat" cmpd="sng" algn="ctr">
            <a:solidFill>
              <a:srgbClr val="30B5C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Replica 0</a:t>
            </a:r>
            <a:endParaRPr kumimoji="0" lang="zh-CN" altLang="en-US" sz="1600" b="0" i="0" u="none" strike="noStrike" cap="none" normalizeH="0" dirty="0">
              <a:ln>
                <a:noFill/>
              </a:ln>
              <a:effectLst/>
              <a:latin typeface="Huawei Sans" panose="020C0503030203020204" pitchFamily="34" charset="0"/>
              <a:cs typeface="+mn-ea"/>
              <a:sym typeface="+mn-lt"/>
            </a:endParaRPr>
          </a:p>
        </p:txBody>
      </p:sp>
      <p:sp>
        <p:nvSpPr>
          <p:cNvPr id="110" name="圆角矩形 71">
            <a:extLst>
              <a:ext uri="{FF2B5EF4-FFF2-40B4-BE49-F238E27FC236}">
                <a16:creationId xmlns:a16="http://schemas.microsoft.com/office/drawing/2014/main" id="{0F55479E-E721-473B-89E4-D2D79C8A6128}"/>
              </a:ext>
            </a:extLst>
          </p:cNvPr>
          <p:cNvSpPr/>
          <p:nvPr/>
        </p:nvSpPr>
        <p:spPr bwMode="auto">
          <a:xfrm>
            <a:off x="1900215" y="4434863"/>
            <a:ext cx="1449327" cy="278223"/>
          </a:xfrm>
          <a:prstGeom prst="roundRect">
            <a:avLst/>
          </a:prstGeom>
          <a:solidFill>
            <a:schemeClr val="bg1"/>
          </a:solidFill>
          <a:ln w="19050" cap="flat" cmpd="sng" algn="ctr">
            <a:solidFill>
              <a:srgbClr val="30B5C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Shard 1</a:t>
            </a:r>
            <a:endParaRPr kumimoji="0" lang="zh-CN" altLang="en-US" sz="1600" b="0" i="0" u="none" strike="noStrike" cap="none" normalizeH="0" dirty="0">
              <a:ln>
                <a:noFill/>
              </a:ln>
              <a:effectLst/>
              <a:latin typeface="Huawei Sans" panose="020C0503030203020204" pitchFamily="34" charset="0"/>
              <a:cs typeface="+mn-ea"/>
              <a:sym typeface="+mn-lt"/>
            </a:endParaRPr>
          </a:p>
        </p:txBody>
      </p:sp>
      <p:sp>
        <p:nvSpPr>
          <p:cNvPr id="111" name="圆角矩形 76">
            <a:extLst>
              <a:ext uri="{FF2B5EF4-FFF2-40B4-BE49-F238E27FC236}">
                <a16:creationId xmlns:a16="http://schemas.microsoft.com/office/drawing/2014/main" id="{EDBDED24-2F72-415F-BE8F-4FAFC0FB4363}"/>
              </a:ext>
            </a:extLst>
          </p:cNvPr>
          <p:cNvSpPr/>
          <p:nvPr/>
        </p:nvSpPr>
        <p:spPr bwMode="auto">
          <a:xfrm>
            <a:off x="8354840" y="4048601"/>
            <a:ext cx="1251789" cy="332040"/>
          </a:xfrm>
          <a:prstGeom prst="roundRect">
            <a:avLst/>
          </a:prstGeom>
          <a:solidFill>
            <a:schemeClr val="bg1"/>
          </a:solidFill>
          <a:ln w="19050" cap="flat" cmpd="sng" algn="ctr">
            <a:solidFill>
              <a:srgbClr val="30B5C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Replica 1</a:t>
            </a:r>
            <a:endParaRPr kumimoji="0" lang="zh-CN" altLang="en-US" sz="1600" b="0" i="0" u="none" strike="noStrike" cap="none" normalizeH="0" dirty="0">
              <a:ln>
                <a:noFill/>
              </a:ln>
              <a:effectLst/>
              <a:latin typeface="Huawei Sans" panose="020C0503030203020204" pitchFamily="34" charset="0"/>
              <a:cs typeface="+mn-ea"/>
              <a:sym typeface="+mn-lt"/>
            </a:endParaRPr>
          </a:p>
        </p:txBody>
      </p:sp>
      <p:sp>
        <p:nvSpPr>
          <p:cNvPr id="112" name="圆角矩形 77">
            <a:extLst>
              <a:ext uri="{FF2B5EF4-FFF2-40B4-BE49-F238E27FC236}">
                <a16:creationId xmlns:a16="http://schemas.microsoft.com/office/drawing/2014/main" id="{167E33EA-BB14-45B5-BF15-BB81D3F65A5A}"/>
              </a:ext>
            </a:extLst>
          </p:cNvPr>
          <p:cNvSpPr/>
          <p:nvPr/>
        </p:nvSpPr>
        <p:spPr bwMode="auto">
          <a:xfrm>
            <a:off x="8356159" y="4456729"/>
            <a:ext cx="1250470" cy="290874"/>
          </a:xfrm>
          <a:prstGeom prst="roundRect">
            <a:avLst/>
          </a:prstGeom>
          <a:solidFill>
            <a:schemeClr val="bg1"/>
          </a:solidFill>
          <a:ln w="19050" cap="flat" cmpd="sng" algn="ctr">
            <a:solidFill>
              <a:srgbClr val="30B5C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Shard 0</a:t>
            </a:r>
            <a:endParaRPr kumimoji="0" lang="zh-CN" altLang="en-US" sz="1600" b="0" i="0" u="none" strike="noStrike" cap="none" normalizeH="0" dirty="0">
              <a:ln>
                <a:noFill/>
              </a:ln>
              <a:effectLst/>
              <a:latin typeface="Huawei Sans" panose="020C0503030203020204" pitchFamily="34" charset="0"/>
              <a:cs typeface="+mn-ea"/>
              <a:sym typeface="+mn-lt"/>
            </a:endParaRPr>
          </a:p>
        </p:txBody>
      </p:sp>
      <p:sp>
        <p:nvSpPr>
          <p:cNvPr id="113" name="圆角矩形 78">
            <a:extLst>
              <a:ext uri="{FF2B5EF4-FFF2-40B4-BE49-F238E27FC236}">
                <a16:creationId xmlns:a16="http://schemas.microsoft.com/office/drawing/2014/main" id="{AF797741-EFA8-4B45-B945-E35402589712}"/>
              </a:ext>
            </a:extLst>
          </p:cNvPr>
          <p:cNvSpPr/>
          <p:nvPr/>
        </p:nvSpPr>
        <p:spPr bwMode="auto">
          <a:xfrm>
            <a:off x="4115589" y="4049933"/>
            <a:ext cx="1262489" cy="319730"/>
          </a:xfrm>
          <a:prstGeom prst="roundRect">
            <a:avLst/>
          </a:prstGeom>
          <a:solidFill>
            <a:schemeClr val="bg1"/>
          </a:solidFill>
          <a:ln w="19050" cap="flat" cmpd="sng" algn="ctr">
            <a:solidFill>
              <a:srgbClr val="30B5C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Replica 0</a:t>
            </a:r>
            <a:endParaRPr kumimoji="0" lang="zh-CN" altLang="en-US" sz="1600" b="0" i="0" u="none" strike="noStrike" cap="none" normalizeH="0" dirty="0">
              <a:ln>
                <a:noFill/>
              </a:ln>
              <a:effectLst/>
              <a:latin typeface="Huawei Sans" panose="020C0503030203020204" pitchFamily="34" charset="0"/>
              <a:cs typeface="+mn-ea"/>
              <a:sym typeface="+mn-lt"/>
            </a:endParaRPr>
          </a:p>
        </p:txBody>
      </p:sp>
      <p:sp>
        <p:nvSpPr>
          <p:cNvPr id="114" name="圆角矩形 79">
            <a:extLst>
              <a:ext uri="{FF2B5EF4-FFF2-40B4-BE49-F238E27FC236}">
                <a16:creationId xmlns:a16="http://schemas.microsoft.com/office/drawing/2014/main" id="{2F7E7A1F-0CA1-41FC-B6D9-D18CE5DA5A4A}"/>
              </a:ext>
            </a:extLst>
          </p:cNvPr>
          <p:cNvSpPr/>
          <p:nvPr/>
        </p:nvSpPr>
        <p:spPr bwMode="auto">
          <a:xfrm>
            <a:off x="4115589" y="4457893"/>
            <a:ext cx="1262489" cy="313894"/>
          </a:xfrm>
          <a:prstGeom prst="roundRect">
            <a:avLst/>
          </a:prstGeom>
          <a:solidFill>
            <a:schemeClr val="bg1"/>
          </a:solidFill>
          <a:ln w="19050" cap="flat" cmpd="sng" algn="ctr">
            <a:solidFill>
              <a:srgbClr val="30B5C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Replica 1</a:t>
            </a:r>
            <a:endParaRPr kumimoji="0" lang="zh-CN" altLang="en-US" sz="1600" b="0" i="0" u="none" strike="noStrike" cap="none" normalizeH="0" dirty="0">
              <a:ln>
                <a:noFill/>
              </a:ln>
              <a:effectLst/>
              <a:latin typeface="Huawei Sans" panose="020C0503030203020204" pitchFamily="34" charset="0"/>
              <a:cs typeface="+mn-ea"/>
              <a:sym typeface="+mn-lt"/>
            </a:endParaRPr>
          </a:p>
        </p:txBody>
      </p:sp>
      <p:sp>
        <p:nvSpPr>
          <p:cNvPr id="115" name="文本框 30">
            <a:extLst>
              <a:ext uri="{FF2B5EF4-FFF2-40B4-BE49-F238E27FC236}">
                <a16:creationId xmlns:a16="http://schemas.microsoft.com/office/drawing/2014/main" id="{343C284B-27D6-4BE2-8990-7D9F3E501BED}"/>
              </a:ext>
            </a:extLst>
          </p:cNvPr>
          <p:cNvSpPr txBox="1"/>
          <p:nvPr/>
        </p:nvSpPr>
        <p:spPr bwMode="auto">
          <a:xfrm>
            <a:off x="3736626" y="3628767"/>
            <a:ext cx="1980220"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a:r>
              <a:rPr sz="1800" b="0" u="none" dirty="0">
                <a:latin typeface="Huawei Sans" panose="020C0503030203020204" pitchFamily="34" charset="0"/>
                <a:cs typeface="+mn-ea"/>
                <a:sym typeface="+mn-lt"/>
              </a:rPr>
              <a:t>EsNode1</a:t>
            </a:r>
            <a:endParaRPr lang="zh-CN" altLang="en-US" sz="1800" dirty="0">
              <a:latin typeface="Huawei Sans" panose="020C0503030203020204" pitchFamily="34" charset="0"/>
              <a:cs typeface="+mn-ea"/>
              <a:sym typeface="+mn-lt"/>
            </a:endParaRPr>
          </a:p>
        </p:txBody>
      </p:sp>
      <p:sp>
        <p:nvSpPr>
          <p:cNvPr id="116" name="文本框 33">
            <a:extLst>
              <a:ext uri="{FF2B5EF4-FFF2-40B4-BE49-F238E27FC236}">
                <a16:creationId xmlns:a16="http://schemas.microsoft.com/office/drawing/2014/main" id="{2F266254-D6D5-4888-B51E-35A975D0BC29}"/>
              </a:ext>
            </a:extLst>
          </p:cNvPr>
          <p:cNvSpPr txBox="1"/>
          <p:nvPr/>
        </p:nvSpPr>
        <p:spPr bwMode="auto">
          <a:xfrm>
            <a:off x="7944276" y="3642644"/>
            <a:ext cx="1980220"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a:r>
              <a:rPr sz="1800" b="0" u="none" dirty="0">
                <a:latin typeface="Huawei Sans" panose="020C0503030203020204" pitchFamily="34" charset="0"/>
                <a:cs typeface="+mn-ea"/>
                <a:sym typeface="+mn-lt"/>
              </a:rPr>
              <a:t>EsNode9</a:t>
            </a:r>
            <a:endParaRPr lang="zh-CN" altLang="en-US" sz="1800" dirty="0">
              <a:latin typeface="Huawei Sans" panose="020C0503030203020204" pitchFamily="34" charset="0"/>
              <a:cs typeface="+mn-ea"/>
              <a:sym typeface="+mn-lt"/>
            </a:endParaRPr>
          </a:p>
        </p:txBody>
      </p:sp>
      <p:sp>
        <p:nvSpPr>
          <p:cNvPr id="117" name="文本框 35">
            <a:extLst>
              <a:ext uri="{FF2B5EF4-FFF2-40B4-BE49-F238E27FC236}">
                <a16:creationId xmlns:a16="http://schemas.microsoft.com/office/drawing/2014/main" id="{2F525E69-E493-4CC3-827D-DC5E7290DBF1}"/>
              </a:ext>
            </a:extLst>
          </p:cNvPr>
          <p:cNvSpPr txBox="1"/>
          <p:nvPr/>
        </p:nvSpPr>
        <p:spPr bwMode="auto">
          <a:xfrm>
            <a:off x="5862330" y="3562211"/>
            <a:ext cx="1980220"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a:r>
              <a:rPr sz="1800" b="0" u="none" dirty="0">
                <a:latin typeface="Huawei Sans" panose="020C0503030203020204" pitchFamily="34" charset="0"/>
                <a:cs typeface="+mn-ea"/>
                <a:sym typeface="+mn-lt"/>
              </a:rPr>
              <a:t>...</a:t>
            </a:r>
            <a:endParaRPr lang="zh-CN" altLang="en-US" sz="1800" dirty="0">
              <a:latin typeface="Huawei Sans" panose="020C0503030203020204" pitchFamily="34" charset="0"/>
              <a:cs typeface="+mn-ea"/>
              <a:sym typeface="+mn-lt"/>
            </a:endParaRPr>
          </a:p>
        </p:txBody>
      </p:sp>
      <p:sp>
        <p:nvSpPr>
          <p:cNvPr id="118" name="圆角矩形 80">
            <a:extLst>
              <a:ext uri="{FF2B5EF4-FFF2-40B4-BE49-F238E27FC236}">
                <a16:creationId xmlns:a16="http://schemas.microsoft.com/office/drawing/2014/main" id="{EEB544A7-6C22-4FB2-B47C-A5B3E80C88C7}"/>
              </a:ext>
            </a:extLst>
          </p:cNvPr>
          <p:cNvSpPr/>
          <p:nvPr/>
        </p:nvSpPr>
        <p:spPr bwMode="auto">
          <a:xfrm>
            <a:off x="6340392" y="4055769"/>
            <a:ext cx="1236383" cy="324872"/>
          </a:xfrm>
          <a:prstGeom prst="roundRect">
            <a:avLst/>
          </a:prstGeom>
          <a:solidFill>
            <a:schemeClr val="bg1"/>
          </a:solidFill>
          <a:ln w="19050" cap="flat" cmpd="sng" algn="ctr">
            <a:solidFill>
              <a:srgbClr val="30B5C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Replicas</a:t>
            </a:r>
            <a:endParaRPr kumimoji="0" lang="zh-CN" altLang="en-US" sz="1600" b="0" i="0" u="none" strike="noStrike" cap="none" normalizeH="0" dirty="0">
              <a:ln>
                <a:noFill/>
              </a:ln>
              <a:effectLst/>
              <a:latin typeface="Huawei Sans" panose="020C0503030203020204" pitchFamily="34" charset="0"/>
              <a:cs typeface="+mn-ea"/>
              <a:sym typeface="+mn-lt"/>
            </a:endParaRPr>
          </a:p>
        </p:txBody>
      </p:sp>
      <p:sp>
        <p:nvSpPr>
          <p:cNvPr id="119" name="圆角矩形 81">
            <a:extLst>
              <a:ext uri="{FF2B5EF4-FFF2-40B4-BE49-F238E27FC236}">
                <a16:creationId xmlns:a16="http://schemas.microsoft.com/office/drawing/2014/main" id="{9CC2AF43-5643-4C3D-95FA-9D96FBC0A851}"/>
              </a:ext>
            </a:extLst>
          </p:cNvPr>
          <p:cNvSpPr/>
          <p:nvPr/>
        </p:nvSpPr>
        <p:spPr bwMode="auto">
          <a:xfrm>
            <a:off x="6326305" y="4455909"/>
            <a:ext cx="1250470" cy="290874"/>
          </a:xfrm>
          <a:prstGeom prst="roundRect">
            <a:avLst/>
          </a:prstGeom>
          <a:solidFill>
            <a:schemeClr val="bg1"/>
          </a:solidFill>
          <a:ln w="19050" cap="flat" cmpd="sng" algn="ctr">
            <a:solidFill>
              <a:srgbClr val="30B5C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600" b="0" u="none" dirty="0">
                <a:latin typeface="Huawei Sans" panose="020C0503030203020204" pitchFamily="34" charset="0"/>
                <a:cs typeface="+mn-ea"/>
                <a:sym typeface="+mn-lt"/>
              </a:rPr>
              <a:t>Shards</a:t>
            </a:r>
            <a:endParaRPr kumimoji="0" lang="zh-CN" altLang="en-US" sz="1600" b="0" i="0" u="none" strike="noStrike" cap="none" normalizeH="0" dirty="0">
              <a:ln>
                <a:noFill/>
              </a:ln>
              <a:effectLst/>
              <a:latin typeface="Huawei Sans" panose="020C0503030203020204" pitchFamily="34" charset="0"/>
              <a:cs typeface="+mn-ea"/>
              <a:sym typeface="+mn-lt"/>
            </a:endParaRPr>
          </a:p>
        </p:txBody>
      </p:sp>
      <p:sp>
        <p:nvSpPr>
          <p:cNvPr id="120" name="文本框 84">
            <a:extLst>
              <a:ext uri="{FF2B5EF4-FFF2-40B4-BE49-F238E27FC236}">
                <a16:creationId xmlns:a16="http://schemas.microsoft.com/office/drawing/2014/main" id="{BCA1AA67-34C6-455F-8111-FEDB89930F53}"/>
              </a:ext>
            </a:extLst>
          </p:cNvPr>
          <p:cNvSpPr txBox="1"/>
          <p:nvPr/>
        </p:nvSpPr>
        <p:spPr bwMode="auto">
          <a:xfrm>
            <a:off x="4780455" y="3174731"/>
            <a:ext cx="1980220"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a:r>
              <a:rPr sz="1800" b="0" u="none" dirty="0">
                <a:latin typeface="Huawei Sans" panose="020C0503030203020204" pitchFamily="34" charset="0"/>
                <a:cs typeface="+mn-ea"/>
                <a:sym typeface="+mn-lt"/>
              </a:rPr>
              <a:t>Cluster</a:t>
            </a:r>
            <a:endParaRPr lang="zh-CN" altLang="en-US" sz="1800" dirty="0">
              <a:latin typeface="Huawei Sans" panose="020C0503030203020204" pitchFamily="34" charset="0"/>
              <a:cs typeface="+mn-ea"/>
              <a:sym typeface="+mn-lt"/>
            </a:endParaRPr>
          </a:p>
        </p:txBody>
      </p:sp>
    </p:spTree>
    <p:extLst>
      <p:ext uri="{BB962C8B-B14F-4D97-AF65-F5344CB8AC3E}">
        <p14:creationId xmlns:p14="http://schemas.microsoft.com/office/powerpoint/2010/main" val="2900361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6636" y="1879360"/>
            <a:ext cx="11262451" cy="46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3" name="文本占位符 3">
            <a:extLst>
              <a:ext uri="{FF2B5EF4-FFF2-40B4-BE49-F238E27FC236}">
                <a16:creationId xmlns:a16="http://schemas.microsoft.com/office/drawing/2014/main" id="{B5C16B3F-4B90-49C8-BDAF-0A89E475048B}"/>
              </a:ext>
            </a:extLst>
          </p:cNvPr>
          <p:cNvSpPr txBox="1">
            <a:spLocks/>
          </p:cNvSpPr>
          <p:nvPr/>
        </p:nvSpPr>
        <p:spPr>
          <a:xfrm>
            <a:off x="584829" y="2287302"/>
            <a:ext cx="3878928"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Huawei Sans" panose="020C0503030203020204" pitchFamily="34" charset="0"/>
                <a:cs typeface="+mn-ea"/>
                <a:sym typeface="+mn-lt"/>
              </a:rPr>
              <a:t>Elasticsearch provides RESTful APIs or APIs for other languages (such as Java).</a:t>
            </a:r>
            <a:endParaRPr lang="en-US" altLang="zh-CN" sz="1800" dirty="0">
              <a:latin typeface="Huawei Sans" panose="020C0503030203020204" pitchFamily="34" charset="0"/>
              <a:cs typeface="+mn-ea"/>
              <a:sym typeface="+mn-lt"/>
            </a:endParaRPr>
          </a:p>
          <a:p>
            <a:r>
              <a:rPr lang="en-US" sz="1800" dirty="0">
                <a:latin typeface="Huawei Sans" panose="020C0503030203020204" pitchFamily="34" charset="0"/>
                <a:cs typeface="+mn-ea"/>
                <a:sym typeface="+mn-lt"/>
              </a:rPr>
              <a:t>The cluster discovery mechanism is used.</a:t>
            </a:r>
            <a:endParaRPr lang="en-US" altLang="zh-CN" sz="1800" dirty="0">
              <a:latin typeface="Huawei Sans" panose="020C0503030203020204" pitchFamily="34" charset="0"/>
              <a:cs typeface="+mn-ea"/>
              <a:sym typeface="+mn-lt"/>
            </a:endParaRPr>
          </a:p>
          <a:p>
            <a:r>
              <a:rPr lang="en-US" sz="1800" dirty="0">
                <a:latin typeface="Huawei Sans" panose="020C0503030203020204" pitchFamily="34" charset="0"/>
                <a:cs typeface="+mn-ea"/>
                <a:sym typeface="+mn-lt"/>
              </a:rPr>
              <a:t>Script languages are supported.</a:t>
            </a:r>
            <a:endParaRPr lang="en-US" altLang="zh-CN" sz="1800" dirty="0">
              <a:latin typeface="Huawei Sans" panose="020C0503030203020204" pitchFamily="34" charset="0"/>
              <a:cs typeface="+mn-ea"/>
              <a:sym typeface="+mn-lt"/>
            </a:endParaRPr>
          </a:p>
          <a:p>
            <a:r>
              <a:rPr lang="en-US" sz="1800" dirty="0">
                <a:latin typeface="Huawei Sans" panose="020C0503030203020204" pitchFamily="34" charset="0"/>
                <a:cs typeface="+mn-ea"/>
                <a:sym typeface="+mn-lt"/>
              </a:rPr>
              <a:t>The underlying layer is based on Lucene, ensuing absolute independence of Lucene.</a:t>
            </a:r>
            <a:endParaRPr lang="en-US" altLang="zh-CN" sz="1800" dirty="0">
              <a:latin typeface="Huawei Sans" panose="020C0503030203020204" pitchFamily="34" charset="0"/>
              <a:cs typeface="+mn-ea"/>
              <a:sym typeface="+mn-lt"/>
            </a:endParaRPr>
          </a:p>
          <a:p>
            <a:r>
              <a:rPr lang="en-US" sz="1800" dirty="0">
                <a:latin typeface="Huawei Sans" panose="020C0503030203020204" pitchFamily="34" charset="0"/>
                <a:cs typeface="+mn-ea"/>
                <a:sym typeface="+mn-lt"/>
              </a:rPr>
              <a:t>Indexes are stored in local files, shared files, and HDFS.</a:t>
            </a:r>
            <a:endParaRPr lang="en-US" altLang="zh-CN" sz="1800" dirty="0">
              <a:latin typeface="Huawei Sans" panose="020C0503030203020204" pitchFamily="34" charset="0"/>
              <a:cs typeface="+mn-ea"/>
              <a:sym typeface="+mn-lt"/>
            </a:endParaRPr>
          </a:p>
        </p:txBody>
      </p:sp>
      <p:sp>
        <p:nvSpPr>
          <p:cNvPr id="15" name="圆角矩形 1">
            <a:extLst>
              <a:ext uri="{FF2B5EF4-FFF2-40B4-BE49-F238E27FC236}">
                <a16:creationId xmlns:a16="http://schemas.microsoft.com/office/drawing/2014/main" id="{D198BF1F-1834-4253-B9B6-4FFAB2EC36F0}"/>
              </a:ext>
            </a:extLst>
          </p:cNvPr>
          <p:cNvSpPr/>
          <p:nvPr/>
        </p:nvSpPr>
        <p:spPr bwMode="auto">
          <a:xfrm>
            <a:off x="4581934" y="5474910"/>
            <a:ext cx="6984776" cy="864308"/>
          </a:xfrm>
          <a:prstGeom prst="roundRect">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16" name="文本框 7">
            <a:extLst>
              <a:ext uri="{FF2B5EF4-FFF2-40B4-BE49-F238E27FC236}">
                <a16:creationId xmlns:a16="http://schemas.microsoft.com/office/drawing/2014/main" id="{498552DD-740A-407D-A47A-34778631BDCB}"/>
              </a:ext>
            </a:extLst>
          </p:cNvPr>
          <p:cNvSpPr txBox="1"/>
          <p:nvPr/>
        </p:nvSpPr>
        <p:spPr bwMode="auto">
          <a:xfrm>
            <a:off x="7523510" y="5444681"/>
            <a:ext cx="1001416"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algn="ctr"/>
            <a:r>
              <a:rPr sz="1400" b="0" u="none" dirty="0">
                <a:latin typeface="Huawei Sans" panose="020C0503030203020204" pitchFamily="34" charset="0"/>
                <a:cs typeface="+mn-ea"/>
                <a:sym typeface="+mn-lt"/>
              </a:rPr>
              <a:t>Gateway</a:t>
            </a:r>
            <a:endParaRPr lang="zh-CN" altLang="en-US" sz="1400" dirty="0">
              <a:latin typeface="Huawei Sans" panose="020C0503030203020204" pitchFamily="34" charset="0"/>
              <a:cs typeface="+mn-ea"/>
              <a:sym typeface="+mn-lt"/>
            </a:endParaRPr>
          </a:p>
        </p:txBody>
      </p:sp>
      <p:sp>
        <p:nvSpPr>
          <p:cNvPr id="17" name="圆角矩形 9">
            <a:extLst>
              <a:ext uri="{FF2B5EF4-FFF2-40B4-BE49-F238E27FC236}">
                <a16:creationId xmlns:a16="http://schemas.microsoft.com/office/drawing/2014/main" id="{27526495-7F4C-4665-8DD7-980E78A44BC2}"/>
              </a:ext>
            </a:extLst>
          </p:cNvPr>
          <p:cNvSpPr/>
          <p:nvPr/>
        </p:nvSpPr>
        <p:spPr bwMode="auto">
          <a:xfrm>
            <a:off x="4761954" y="5732810"/>
            <a:ext cx="1794050" cy="459668"/>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solidFill>
                  <a:schemeClr val="tx1"/>
                </a:solidFill>
                <a:latin typeface="Huawei Sans" panose="020C0503030203020204" pitchFamily="34" charset="0"/>
                <a:cs typeface="+mn-ea"/>
                <a:sym typeface="+mn-lt"/>
              </a:rPr>
              <a:t>Local file system</a:t>
            </a:r>
            <a:endParaRPr kumimoji="0" lang="en-US" altLang="zh-CN" sz="14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18" name="圆角矩形 10">
            <a:extLst>
              <a:ext uri="{FF2B5EF4-FFF2-40B4-BE49-F238E27FC236}">
                <a16:creationId xmlns:a16="http://schemas.microsoft.com/office/drawing/2014/main" id="{F1588728-73B9-49D0-BC08-4BBFAF618293}"/>
              </a:ext>
            </a:extLst>
          </p:cNvPr>
          <p:cNvSpPr/>
          <p:nvPr/>
        </p:nvSpPr>
        <p:spPr bwMode="auto">
          <a:xfrm>
            <a:off x="6822005" y="5721634"/>
            <a:ext cx="1806350" cy="459668"/>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latin typeface="Huawei Sans" panose="020C0503030203020204" pitchFamily="34" charset="0"/>
                <a:cs typeface="+mn-ea"/>
                <a:sym typeface="+mn-lt"/>
              </a:rPr>
              <a:t>Shared</a:t>
            </a:r>
            <a:r>
              <a:rPr sz="1400" b="0" u="none" dirty="0">
                <a:solidFill>
                  <a:schemeClr val="tx1"/>
                </a:solidFill>
                <a:latin typeface="Huawei Sans" panose="020C0503030203020204" pitchFamily="34" charset="0"/>
                <a:cs typeface="+mn-ea"/>
                <a:sym typeface="+mn-lt"/>
              </a:rPr>
              <a:t> file system</a:t>
            </a:r>
            <a:endParaRPr kumimoji="0" lang="en-US" altLang="zh-CN" sz="14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19" name="圆角矩形 11">
            <a:extLst>
              <a:ext uri="{FF2B5EF4-FFF2-40B4-BE49-F238E27FC236}">
                <a16:creationId xmlns:a16="http://schemas.microsoft.com/office/drawing/2014/main" id="{3E2C1D76-296F-47D7-ADEF-65AFD550D61F}"/>
              </a:ext>
            </a:extLst>
          </p:cNvPr>
          <p:cNvSpPr/>
          <p:nvPr/>
        </p:nvSpPr>
        <p:spPr bwMode="auto">
          <a:xfrm>
            <a:off x="9034968" y="5735779"/>
            <a:ext cx="1967139" cy="445523"/>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a:r>
              <a:rPr sz="1400" b="0" u="none" dirty="0">
                <a:latin typeface="Huawei Sans" panose="020C0503030203020204" pitchFamily="34" charset="0"/>
                <a:cs typeface="+mn-ea"/>
                <a:sym typeface="+mn-lt"/>
              </a:rPr>
              <a:t>Hadoop HDFS</a:t>
            </a:r>
            <a:endParaRPr lang="en-US" altLang="zh-CN" sz="1400" dirty="0">
              <a:latin typeface="Huawei Sans" panose="020C0503030203020204" pitchFamily="34" charset="0"/>
              <a:cs typeface="+mn-ea"/>
              <a:sym typeface="+mn-lt"/>
            </a:endParaRPr>
          </a:p>
        </p:txBody>
      </p:sp>
      <p:sp>
        <p:nvSpPr>
          <p:cNvPr id="20" name="圆角矩形 13">
            <a:extLst>
              <a:ext uri="{FF2B5EF4-FFF2-40B4-BE49-F238E27FC236}">
                <a16:creationId xmlns:a16="http://schemas.microsoft.com/office/drawing/2014/main" id="{611D44C2-6A35-4945-96D6-374D21CBFC7D}"/>
              </a:ext>
            </a:extLst>
          </p:cNvPr>
          <p:cNvSpPr/>
          <p:nvPr/>
        </p:nvSpPr>
        <p:spPr bwMode="auto">
          <a:xfrm>
            <a:off x="4581934" y="4920790"/>
            <a:ext cx="6984776" cy="407380"/>
          </a:xfrm>
          <a:prstGeom prst="roundRect">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Distribute Lucene Directory</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1" name="圆角矩形 14">
            <a:extLst>
              <a:ext uri="{FF2B5EF4-FFF2-40B4-BE49-F238E27FC236}">
                <a16:creationId xmlns:a16="http://schemas.microsoft.com/office/drawing/2014/main" id="{C3A4E685-918D-42B1-8574-ECF5E299C3F9}"/>
              </a:ext>
            </a:extLst>
          </p:cNvPr>
          <p:cNvSpPr/>
          <p:nvPr/>
        </p:nvSpPr>
        <p:spPr bwMode="auto">
          <a:xfrm>
            <a:off x="4562923" y="4341305"/>
            <a:ext cx="1699089" cy="462974"/>
          </a:xfrm>
          <a:prstGeom prst="roundRect">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Index Module</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2" name="圆角矩形 15">
            <a:extLst>
              <a:ext uri="{FF2B5EF4-FFF2-40B4-BE49-F238E27FC236}">
                <a16:creationId xmlns:a16="http://schemas.microsoft.com/office/drawing/2014/main" id="{130252F8-7A1E-4A15-9E44-42E7F2B4B998}"/>
              </a:ext>
            </a:extLst>
          </p:cNvPr>
          <p:cNvSpPr/>
          <p:nvPr/>
        </p:nvSpPr>
        <p:spPr bwMode="auto">
          <a:xfrm>
            <a:off x="6346130" y="4341305"/>
            <a:ext cx="1839272" cy="421569"/>
          </a:xfrm>
          <a:prstGeom prst="roundRect">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Search Module</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3" name="圆角矩形 16">
            <a:extLst>
              <a:ext uri="{FF2B5EF4-FFF2-40B4-BE49-F238E27FC236}">
                <a16:creationId xmlns:a16="http://schemas.microsoft.com/office/drawing/2014/main" id="{0D73A1FE-B679-475E-B47A-90AA34C68535}"/>
              </a:ext>
            </a:extLst>
          </p:cNvPr>
          <p:cNvSpPr/>
          <p:nvPr/>
        </p:nvSpPr>
        <p:spPr bwMode="auto">
          <a:xfrm>
            <a:off x="8235620" y="4316746"/>
            <a:ext cx="1732700" cy="462974"/>
          </a:xfrm>
          <a:prstGeom prst="roundRect">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Mapping</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4" name="圆角矩形 17">
            <a:extLst>
              <a:ext uri="{FF2B5EF4-FFF2-40B4-BE49-F238E27FC236}">
                <a16:creationId xmlns:a16="http://schemas.microsoft.com/office/drawing/2014/main" id="{2797BC16-5BEB-4130-9925-98DE306B6B3A}"/>
              </a:ext>
            </a:extLst>
          </p:cNvPr>
          <p:cNvSpPr/>
          <p:nvPr/>
        </p:nvSpPr>
        <p:spPr bwMode="auto">
          <a:xfrm>
            <a:off x="10018538" y="4341305"/>
            <a:ext cx="1548172" cy="462974"/>
          </a:xfrm>
          <a:prstGeom prst="roundRect">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River</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6" name="圆角矩形 18">
            <a:extLst>
              <a:ext uri="{FF2B5EF4-FFF2-40B4-BE49-F238E27FC236}">
                <a16:creationId xmlns:a16="http://schemas.microsoft.com/office/drawing/2014/main" id="{C48932BC-691E-4ADC-BEE7-FCCDC0260B1E}"/>
              </a:ext>
            </a:extLst>
          </p:cNvPr>
          <p:cNvSpPr/>
          <p:nvPr/>
        </p:nvSpPr>
        <p:spPr bwMode="auto">
          <a:xfrm>
            <a:off x="4561950" y="3494690"/>
            <a:ext cx="1784180" cy="699874"/>
          </a:xfrm>
          <a:prstGeom prst="roundRect">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algn="ctr"/>
            <a:r>
              <a:rPr sz="1600" b="0" u="none" dirty="0">
                <a:latin typeface="Huawei Sans" panose="020C0503030203020204" pitchFamily="34" charset="0"/>
                <a:cs typeface="+mn-ea"/>
                <a:sym typeface="+mn-lt"/>
              </a:rPr>
              <a:t>Discovery Module</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7" name="圆角矩形 19">
            <a:extLst>
              <a:ext uri="{FF2B5EF4-FFF2-40B4-BE49-F238E27FC236}">
                <a16:creationId xmlns:a16="http://schemas.microsoft.com/office/drawing/2014/main" id="{B5A8C045-1887-4B37-A7FC-20F0031F3AFE}"/>
              </a:ext>
            </a:extLst>
          </p:cNvPr>
          <p:cNvSpPr/>
          <p:nvPr/>
        </p:nvSpPr>
        <p:spPr bwMode="auto">
          <a:xfrm>
            <a:off x="6468848" y="3494689"/>
            <a:ext cx="3619574" cy="690241"/>
          </a:xfrm>
          <a:prstGeom prst="roundRect">
            <a:avLst/>
          </a:prstGeom>
          <a:solidFill>
            <a:srgbClr val="CCECFF"/>
          </a:solidFill>
          <a:ln w="9525" cap="flat" cmpd="sng" algn="ctr">
            <a:solidFill>
              <a:schemeClr val="tx1"/>
            </a:solidFill>
            <a:prstDash val="solid"/>
            <a:round/>
            <a:headEnd type="none" w="med" len="med"/>
            <a:tailEnd type="none" w="med" len="med"/>
          </a:ln>
          <a:effectLst/>
        </p:spPr>
        <p:txBody>
          <a:bodyPr vert="horz" wrap="square" lIns="91440" tIns="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Scripting</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8" name="单圆角矩形 20">
            <a:extLst>
              <a:ext uri="{FF2B5EF4-FFF2-40B4-BE49-F238E27FC236}">
                <a16:creationId xmlns:a16="http://schemas.microsoft.com/office/drawing/2014/main" id="{2D8EA767-83E6-4615-BDD7-B67D849E47F3}"/>
              </a:ext>
            </a:extLst>
          </p:cNvPr>
          <p:cNvSpPr/>
          <p:nvPr/>
        </p:nvSpPr>
        <p:spPr bwMode="auto">
          <a:xfrm>
            <a:off x="10369332" y="3494688"/>
            <a:ext cx="1161374" cy="680093"/>
          </a:xfrm>
          <a:custGeom>
            <a:avLst/>
            <a:gdLst>
              <a:gd name="connsiteX0" fmla="*/ 0 w 1001023"/>
              <a:gd name="connsiteY0" fmla="*/ 0 h 756084"/>
              <a:gd name="connsiteX1" fmla="*/ 875006 w 1001023"/>
              <a:gd name="connsiteY1" fmla="*/ 0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981772 w 1001023"/>
              <a:gd name="connsiteY2" fmla="*/ 328147 h 756084"/>
              <a:gd name="connsiteX3" fmla="*/ 1001023 w 1001023"/>
              <a:gd name="connsiteY3" fmla="*/ 756084 h 756084"/>
              <a:gd name="connsiteX4" fmla="*/ 0 w 1001023"/>
              <a:gd name="connsiteY4" fmla="*/ 756084 h 756084"/>
              <a:gd name="connsiteX5" fmla="*/ 0 w 1001023"/>
              <a:gd name="connsiteY5" fmla="*/ 0 h 756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1023" h="756084">
                <a:moveTo>
                  <a:pt x="0" y="0"/>
                </a:moveTo>
                <a:cubicBezTo>
                  <a:pt x="291669" y="0"/>
                  <a:pt x="342705" y="9625"/>
                  <a:pt x="634374" y="9625"/>
                </a:cubicBezTo>
                <a:cubicBezTo>
                  <a:pt x="703971" y="9625"/>
                  <a:pt x="981772" y="258550"/>
                  <a:pt x="981772" y="328147"/>
                </a:cubicBezTo>
                <a:lnTo>
                  <a:pt x="1001023" y="756084"/>
                </a:lnTo>
                <a:lnTo>
                  <a:pt x="0" y="756084"/>
                </a:lnTo>
                <a:lnTo>
                  <a:pt x="0" y="0"/>
                </a:lnTo>
                <a:close/>
              </a:path>
            </a:pathLst>
          </a:cu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000" b="0" u="none" dirty="0">
                <a:solidFill>
                  <a:schemeClr val="tx1"/>
                </a:solidFill>
                <a:latin typeface="Huawei Sans" panose="020C0503030203020204" pitchFamily="34" charset="0"/>
                <a:cs typeface="+mn-ea"/>
                <a:sym typeface="+mn-lt"/>
              </a:rPr>
              <a:t>Plugins</a:t>
            </a:r>
            <a:endParaRPr kumimoji="0" lang="zh-CN" altLang="en-US" sz="10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9" name="圆角矩形 25">
            <a:extLst>
              <a:ext uri="{FF2B5EF4-FFF2-40B4-BE49-F238E27FC236}">
                <a16:creationId xmlns:a16="http://schemas.microsoft.com/office/drawing/2014/main" id="{6D1E981B-22FA-4CB6-ABE2-923DB6E5FE5C}"/>
              </a:ext>
            </a:extLst>
          </p:cNvPr>
          <p:cNvSpPr/>
          <p:nvPr/>
        </p:nvSpPr>
        <p:spPr bwMode="auto">
          <a:xfrm>
            <a:off x="6729722" y="3839399"/>
            <a:ext cx="925575" cy="270647"/>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0" tIns="45720" rIns="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solidFill>
                  <a:schemeClr val="tx1"/>
                </a:solidFill>
                <a:latin typeface="Huawei Sans" panose="020C0503030203020204" pitchFamily="34" charset="0"/>
                <a:cs typeface="+mn-ea"/>
                <a:sym typeface="+mn-lt"/>
              </a:rPr>
              <a:t>JavaScript</a:t>
            </a:r>
            <a:endParaRPr kumimoji="0" lang="en-US" altLang="zh-CN" sz="10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30" name="圆角矩形 26">
            <a:extLst>
              <a:ext uri="{FF2B5EF4-FFF2-40B4-BE49-F238E27FC236}">
                <a16:creationId xmlns:a16="http://schemas.microsoft.com/office/drawing/2014/main" id="{D15AD4D3-5BC4-486B-AA8B-D45FCECDA6A9}"/>
              </a:ext>
            </a:extLst>
          </p:cNvPr>
          <p:cNvSpPr/>
          <p:nvPr/>
        </p:nvSpPr>
        <p:spPr bwMode="auto">
          <a:xfrm>
            <a:off x="8828307" y="3839399"/>
            <a:ext cx="840806" cy="281473"/>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0" tIns="45720" rIns="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latin typeface="Huawei Sans" panose="020C0503030203020204" pitchFamily="34" charset="0"/>
                <a:cs typeface="+mn-ea"/>
                <a:sym typeface="+mn-lt"/>
              </a:rPr>
              <a:t>Python</a:t>
            </a:r>
            <a:endParaRPr kumimoji="0" lang="en-US" altLang="zh-CN" sz="10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31" name="单圆角矩形 20">
            <a:extLst>
              <a:ext uri="{FF2B5EF4-FFF2-40B4-BE49-F238E27FC236}">
                <a16:creationId xmlns:a16="http://schemas.microsoft.com/office/drawing/2014/main" id="{CCF94A53-51E2-4D53-8189-DD08F7FA4EFF}"/>
              </a:ext>
            </a:extLst>
          </p:cNvPr>
          <p:cNvSpPr/>
          <p:nvPr/>
        </p:nvSpPr>
        <p:spPr bwMode="auto">
          <a:xfrm>
            <a:off x="10369331" y="2680571"/>
            <a:ext cx="1161375" cy="680093"/>
          </a:xfrm>
          <a:custGeom>
            <a:avLst/>
            <a:gdLst>
              <a:gd name="connsiteX0" fmla="*/ 0 w 1001023"/>
              <a:gd name="connsiteY0" fmla="*/ 0 h 756084"/>
              <a:gd name="connsiteX1" fmla="*/ 875006 w 1001023"/>
              <a:gd name="connsiteY1" fmla="*/ 0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981772 w 1001023"/>
              <a:gd name="connsiteY2" fmla="*/ 328147 h 756084"/>
              <a:gd name="connsiteX3" fmla="*/ 1001023 w 1001023"/>
              <a:gd name="connsiteY3" fmla="*/ 756084 h 756084"/>
              <a:gd name="connsiteX4" fmla="*/ 0 w 1001023"/>
              <a:gd name="connsiteY4" fmla="*/ 756084 h 756084"/>
              <a:gd name="connsiteX5" fmla="*/ 0 w 1001023"/>
              <a:gd name="connsiteY5" fmla="*/ 0 h 756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1023" h="756084">
                <a:moveTo>
                  <a:pt x="0" y="0"/>
                </a:moveTo>
                <a:cubicBezTo>
                  <a:pt x="291669" y="0"/>
                  <a:pt x="342705" y="9625"/>
                  <a:pt x="634374" y="9625"/>
                </a:cubicBezTo>
                <a:cubicBezTo>
                  <a:pt x="703971" y="9625"/>
                  <a:pt x="981772" y="258550"/>
                  <a:pt x="981772" y="328147"/>
                </a:cubicBezTo>
                <a:lnTo>
                  <a:pt x="1001023" y="756084"/>
                </a:lnTo>
                <a:lnTo>
                  <a:pt x="0" y="756084"/>
                </a:lnTo>
                <a:lnTo>
                  <a:pt x="0" y="0"/>
                </a:lnTo>
                <a:close/>
              </a:path>
            </a:pathLst>
          </a:custGeom>
          <a:solidFill>
            <a:srgbClr val="FFFF99"/>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000" b="0" u="none" dirty="0">
                <a:solidFill>
                  <a:schemeClr val="tx1"/>
                </a:solidFill>
                <a:latin typeface="Huawei Sans" panose="020C0503030203020204" pitchFamily="34" charset="0"/>
                <a:cs typeface="+mn-ea"/>
                <a:sym typeface="+mn-lt"/>
              </a:rPr>
              <a:t>JMX</a:t>
            </a:r>
            <a:endParaRPr kumimoji="0" lang="zh-CN" altLang="en-US" sz="10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32" name="圆角矩形 29">
            <a:extLst>
              <a:ext uri="{FF2B5EF4-FFF2-40B4-BE49-F238E27FC236}">
                <a16:creationId xmlns:a16="http://schemas.microsoft.com/office/drawing/2014/main" id="{59D7C71F-B742-43B1-8D7D-2D602F9A6D89}"/>
              </a:ext>
            </a:extLst>
          </p:cNvPr>
          <p:cNvSpPr/>
          <p:nvPr/>
        </p:nvSpPr>
        <p:spPr bwMode="auto">
          <a:xfrm>
            <a:off x="4601255" y="2683479"/>
            <a:ext cx="5526472" cy="690241"/>
          </a:xfrm>
          <a:prstGeom prst="roundRect">
            <a:avLst/>
          </a:prstGeom>
          <a:solidFill>
            <a:srgbClr val="56C4D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Transport</a:t>
            </a:r>
          </a:p>
        </p:txBody>
      </p:sp>
      <p:sp>
        <p:nvSpPr>
          <p:cNvPr id="33" name="圆角矩形 30">
            <a:extLst>
              <a:ext uri="{FF2B5EF4-FFF2-40B4-BE49-F238E27FC236}">
                <a16:creationId xmlns:a16="http://schemas.microsoft.com/office/drawing/2014/main" id="{B96B68B3-BFBB-4E94-A1DC-7B70BBC08088}"/>
              </a:ext>
            </a:extLst>
          </p:cNvPr>
          <p:cNvSpPr/>
          <p:nvPr/>
        </p:nvSpPr>
        <p:spPr bwMode="auto">
          <a:xfrm>
            <a:off x="5822030" y="3028599"/>
            <a:ext cx="1607962" cy="288466"/>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solidFill>
                  <a:schemeClr val="tx1"/>
                </a:solidFill>
                <a:latin typeface="Huawei Sans" panose="020C0503030203020204" pitchFamily="34" charset="0"/>
                <a:cs typeface="+mn-ea"/>
                <a:sym typeface="+mn-lt"/>
              </a:rPr>
              <a:t>Thrif</a:t>
            </a:r>
            <a:r>
              <a:rPr sz="1400" b="0" u="none" dirty="0">
                <a:latin typeface="Huawei Sans" panose="020C0503030203020204" pitchFamily="34" charset="0"/>
                <a:cs typeface="+mn-ea"/>
                <a:sym typeface="+mn-lt"/>
              </a:rPr>
              <a:t>t</a:t>
            </a:r>
            <a:endParaRPr kumimoji="0" lang="en-US" altLang="zh-CN" sz="10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34" name="圆角矩形 32">
            <a:extLst>
              <a:ext uri="{FF2B5EF4-FFF2-40B4-BE49-F238E27FC236}">
                <a16:creationId xmlns:a16="http://schemas.microsoft.com/office/drawing/2014/main" id="{BD8950FB-3019-4151-8BFC-AA37ED5DDB4E}"/>
              </a:ext>
            </a:extLst>
          </p:cNvPr>
          <p:cNvSpPr/>
          <p:nvPr/>
        </p:nvSpPr>
        <p:spPr bwMode="auto">
          <a:xfrm>
            <a:off x="7725180" y="3022083"/>
            <a:ext cx="1609282" cy="294982"/>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solidFill>
                  <a:schemeClr val="tx1"/>
                </a:solidFill>
                <a:latin typeface="Huawei Sans" panose="020C0503030203020204" pitchFamily="34" charset="0"/>
                <a:cs typeface="+mn-ea"/>
                <a:sym typeface="+mn-lt"/>
              </a:rPr>
              <a:t>HTTP</a:t>
            </a:r>
            <a:endParaRPr kumimoji="0" lang="en-US" altLang="zh-CN" sz="10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35" name="圆角矩形 33">
            <a:extLst>
              <a:ext uri="{FF2B5EF4-FFF2-40B4-BE49-F238E27FC236}">
                <a16:creationId xmlns:a16="http://schemas.microsoft.com/office/drawing/2014/main" id="{AA4EB5D1-7CF3-4B60-8652-2250A98E6C94}"/>
              </a:ext>
            </a:extLst>
          </p:cNvPr>
          <p:cNvSpPr/>
          <p:nvPr/>
        </p:nvSpPr>
        <p:spPr bwMode="auto">
          <a:xfrm>
            <a:off x="4561950" y="2199485"/>
            <a:ext cx="5526472" cy="391354"/>
          </a:xfrm>
          <a:prstGeom prst="roundRect">
            <a:avLst/>
          </a:prstGeom>
          <a:solidFill>
            <a:srgbClr val="56C4D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RESTful Style API</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37" name="单圆角矩形 20">
            <a:extLst>
              <a:ext uri="{FF2B5EF4-FFF2-40B4-BE49-F238E27FC236}">
                <a16:creationId xmlns:a16="http://schemas.microsoft.com/office/drawing/2014/main" id="{BE6F6246-6C12-4346-9C24-14AD3369090D}"/>
              </a:ext>
            </a:extLst>
          </p:cNvPr>
          <p:cNvSpPr/>
          <p:nvPr/>
        </p:nvSpPr>
        <p:spPr bwMode="auto">
          <a:xfrm>
            <a:off x="10369331" y="2192212"/>
            <a:ext cx="1197379" cy="391612"/>
          </a:xfrm>
          <a:custGeom>
            <a:avLst/>
            <a:gdLst>
              <a:gd name="connsiteX0" fmla="*/ 0 w 1001023"/>
              <a:gd name="connsiteY0" fmla="*/ 0 h 756084"/>
              <a:gd name="connsiteX1" fmla="*/ 875006 w 1001023"/>
              <a:gd name="connsiteY1" fmla="*/ 0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981772 w 1001023"/>
              <a:gd name="connsiteY2" fmla="*/ 328147 h 756084"/>
              <a:gd name="connsiteX3" fmla="*/ 1001023 w 1001023"/>
              <a:gd name="connsiteY3" fmla="*/ 756084 h 756084"/>
              <a:gd name="connsiteX4" fmla="*/ 0 w 1001023"/>
              <a:gd name="connsiteY4" fmla="*/ 756084 h 756084"/>
              <a:gd name="connsiteX5" fmla="*/ 0 w 1001023"/>
              <a:gd name="connsiteY5" fmla="*/ 0 h 756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1023" h="756084">
                <a:moveTo>
                  <a:pt x="0" y="0"/>
                </a:moveTo>
                <a:cubicBezTo>
                  <a:pt x="291669" y="0"/>
                  <a:pt x="342705" y="9625"/>
                  <a:pt x="634374" y="9625"/>
                </a:cubicBezTo>
                <a:cubicBezTo>
                  <a:pt x="703971" y="9625"/>
                  <a:pt x="981772" y="258550"/>
                  <a:pt x="981772" y="328147"/>
                </a:cubicBezTo>
                <a:lnTo>
                  <a:pt x="1001023" y="756084"/>
                </a:lnTo>
                <a:lnTo>
                  <a:pt x="0" y="756084"/>
                </a:lnTo>
                <a:lnTo>
                  <a:pt x="0" y="0"/>
                </a:lnTo>
                <a:close/>
              </a:path>
            </a:pathLst>
          </a:custGeom>
          <a:solidFill>
            <a:srgbClr val="56C4D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solidFill>
                  <a:schemeClr val="tx1"/>
                </a:solidFill>
                <a:latin typeface="Huawei Sans" panose="020C0503030203020204" pitchFamily="34" charset="0"/>
                <a:cs typeface="+mn-ea"/>
                <a:sym typeface="+mn-lt"/>
              </a:rPr>
              <a:t>Java</a:t>
            </a:r>
            <a:endParaRPr kumimoji="0" lang="zh-CN" altLang="en-US" sz="14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38" name="单圆角矩形 20">
            <a:extLst>
              <a:ext uri="{FF2B5EF4-FFF2-40B4-BE49-F238E27FC236}">
                <a16:creationId xmlns:a16="http://schemas.microsoft.com/office/drawing/2014/main" id="{FCF63786-D222-459C-8CD4-897F36E9BF92}"/>
              </a:ext>
            </a:extLst>
          </p:cNvPr>
          <p:cNvSpPr/>
          <p:nvPr/>
        </p:nvSpPr>
        <p:spPr bwMode="auto">
          <a:xfrm>
            <a:off x="10367145" y="3477367"/>
            <a:ext cx="1161374" cy="680093"/>
          </a:xfrm>
          <a:custGeom>
            <a:avLst/>
            <a:gdLst>
              <a:gd name="connsiteX0" fmla="*/ 0 w 1001023"/>
              <a:gd name="connsiteY0" fmla="*/ 0 h 756084"/>
              <a:gd name="connsiteX1" fmla="*/ 875006 w 1001023"/>
              <a:gd name="connsiteY1" fmla="*/ 0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981772 w 1001023"/>
              <a:gd name="connsiteY2" fmla="*/ 328147 h 756084"/>
              <a:gd name="connsiteX3" fmla="*/ 1001023 w 1001023"/>
              <a:gd name="connsiteY3" fmla="*/ 756084 h 756084"/>
              <a:gd name="connsiteX4" fmla="*/ 0 w 1001023"/>
              <a:gd name="connsiteY4" fmla="*/ 756084 h 756084"/>
              <a:gd name="connsiteX5" fmla="*/ 0 w 1001023"/>
              <a:gd name="connsiteY5" fmla="*/ 0 h 756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1023" h="756084">
                <a:moveTo>
                  <a:pt x="0" y="0"/>
                </a:moveTo>
                <a:cubicBezTo>
                  <a:pt x="291669" y="0"/>
                  <a:pt x="342705" y="9625"/>
                  <a:pt x="634374" y="9625"/>
                </a:cubicBezTo>
                <a:cubicBezTo>
                  <a:pt x="703971" y="9625"/>
                  <a:pt x="981772" y="258550"/>
                  <a:pt x="981772" y="328147"/>
                </a:cubicBezTo>
                <a:lnTo>
                  <a:pt x="1001023" y="756084"/>
                </a:lnTo>
                <a:lnTo>
                  <a:pt x="0" y="756084"/>
                </a:lnTo>
                <a:lnTo>
                  <a:pt x="0" y="0"/>
                </a:lnTo>
                <a:close/>
              </a:path>
            </a:pathLst>
          </a:custGeom>
          <a:solidFill>
            <a:srgbClr val="CCE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solidFill>
                  <a:schemeClr val="tx1"/>
                </a:solidFill>
                <a:latin typeface="Huawei Sans" panose="020C0503030203020204" pitchFamily="34" charset="0"/>
                <a:cs typeface="+mn-ea"/>
                <a:sym typeface="+mn-lt"/>
              </a:rPr>
              <a:t>Plugins</a:t>
            </a:r>
            <a:endParaRPr kumimoji="0" lang="zh-CN" altLang="en-US" sz="14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39" name="单圆角矩形 20">
            <a:extLst>
              <a:ext uri="{FF2B5EF4-FFF2-40B4-BE49-F238E27FC236}">
                <a16:creationId xmlns:a16="http://schemas.microsoft.com/office/drawing/2014/main" id="{72106220-824D-4544-98A6-B1FCD0D53847}"/>
              </a:ext>
            </a:extLst>
          </p:cNvPr>
          <p:cNvSpPr/>
          <p:nvPr/>
        </p:nvSpPr>
        <p:spPr bwMode="auto">
          <a:xfrm>
            <a:off x="10367144" y="2663250"/>
            <a:ext cx="1161375" cy="680093"/>
          </a:xfrm>
          <a:custGeom>
            <a:avLst/>
            <a:gdLst>
              <a:gd name="connsiteX0" fmla="*/ 0 w 1001023"/>
              <a:gd name="connsiteY0" fmla="*/ 0 h 756084"/>
              <a:gd name="connsiteX1" fmla="*/ 875006 w 1001023"/>
              <a:gd name="connsiteY1" fmla="*/ 0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1001023 w 1001023"/>
              <a:gd name="connsiteY2" fmla="*/ 126017 h 756084"/>
              <a:gd name="connsiteX3" fmla="*/ 1001023 w 1001023"/>
              <a:gd name="connsiteY3" fmla="*/ 756084 h 756084"/>
              <a:gd name="connsiteX4" fmla="*/ 0 w 1001023"/>
              <a:gd name="connsiteY4" fmla="*/ 756084 h 756084"/>
              <a:gd name="connsiteX5" fmla="*/ 0 w 1001023"/>
              <a:gd name="connsiteY5" fmla="*/ 0 h 756084"/>
              <a:gd name="connsiteX0" fmla="*/ 0 w 1001023"/>
              <a:gd name="connsiteY0" fmla="*/ 0 h 756084"/>
              <a:gd name="connsiteX1" fmla="*/ 634374 w 1001023"/>
              <a:gd name="connsiteY1" fmla="*/ 9625 h 756084"/>
              <a:gd name="connsiteX2" fmla="*/ 981772 w 1001023"/>
              <a:gd name="connsiteY2" fmla="*/ 328147 h 756084"/>
              <a:gd name="connsiteX3" fmla="*/ 1001023 w 1001023"/>
              <a:gd name="connsiteY3" fmla="*/ 756084 h 756084"/>
              <a:gd name="connsiteX4" fmla="*/ 0 w 1001023"/>
              <a:gd name="connsiteY4" fmla="*/ 756084 h 756084"/>
              <a:gd name="connsiteX5" fmla="*/ 0 w 1001023"/>
              <a:gd name="connsiteY5" fmla="*/ 0 h 756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1023" h="756084">
                <a:moveTo>
                  <a:pt x="0" y="0"/>
                </a:moveTo>
                <a:cubicBezTo>
                  <a:pt x="291669" y="0"/>
                  <a:pt x="342705" y="9625"/>
                  <a:pt x="634374" y="9625"/>
                </a:cubicBezTo>
                <a:cubicBezTo>
                  <a:pt x="703971" y="9625"/>
                  <a:pt x="981772" y="258550"/>
                  <a:pt x="981772" y="328147"/>
                </a:cubicBezTo>
                <a:lnTo>
                  <a:pt x="1001023" y="756084"/>
                </a:lnTo>
                <a:lnTo>
                  <a:pt x="0" y="756084"/>
                </a:lnTo>
                <a:lnTo>
                  <a:pt x="0" y="0"/>
                </a:lnTo>
                <a:close/>
              </a:path>
            </a:pathLst>
          </a:custGeom>
          <a:solidFill>
            <a:srgbClr val="56C4D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400" b="0" u="none" dirty="0">
                <a:solidFill>
                  <a:schemeClr val="tx1"/>
                </a:solidFill>
                <a:latin typeface="Huawei Sans" panose="020C0503030203020204" pitchFamily="34" charset="0"/>
                <a:cs typeface="+mn-ea"/>
                <a:sym typeface="+mn-lt"/>
              </a:rPr>
              <a:t>JMX</a:t>
            </a:r>
            <a:endParaRPr kumimoji="0" lang="zh-CN" altLang="en-US" sz="14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40" name="圆角矩形 37">
            <a:extLst>
              <a:ext uri="{FF2B5EF4-FFF2-40B4-BE49-F238E27FC236}">
                <a16:creationId xmlns:a16="http://schemas.microsoft.com/office/drawing/2014/main" id="{EE23C68C-70BA-48CB-A3ED-6B62CA6DDDC7}"/>
              </a:ext>
            </a:extLst>
          </p:cNvPr>
          <p:cNvSpPr/>
          <p:nvPr/>
        </p:nvSpPr>
        <p:spPr bwMode="auto">
          <a:xfrm>
            <a:off x="7822907" y="3839399"/>
            <a:ext cx="837791" cy="293056"/>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0" tIns="45720" rIns="0" bIns="45720" numCol="1" rtlCol="0" anchor="ctr" anchorCtr="0" compatLnSpc="1">
            <a:prstTxWarp prst="textNoShape">
              <a:avLst/>
            </a:prstTxWarp>
            <a:noAutofit/>
          </a:bodyPr>
          <a:lstStyle/>
          <a:p>
            <a:pPr algn="ctr"/>
            <a:r>
              <a:rPr sz="1400" b="0" u="none" dirty="0">
                <a:latin typeface="Huawei Sans" panose="020C0503030203020204" pitchFamily="34" charset="0"/>
                <a:cs typeface="+mn-ea"/>
                <a:sym typeface="+mn-lt"/>
              </a:rPr>
              <a:t>Groovy</a:t>
            </a:r>
            <a:endParaRPr kumimoji="0" lang="en-US" altLang="zh-CN" sz="14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41" name="标题 2">
            <a:extLst>
              <a:ext uri="{FF2B5EF4-FFF2-40B4-BE49-F238E27FC236}">
                <a16:creationId xmlns:a16="http://schemas.microsoft.com/office/drawing/2014/main" id="{98BB18D2-118B-4301-90F2-51F4F44BC2EF}"/>
              </a:ext>
            </a:extLst>
          </p:cNvPr>
          <p:cNvSpPr txBox="1">
            <a:spLocks/>
          </p:cNvSpPr>
          <p:nvPr/>
        </p:nvSpPr>
        <p:spPr>
          <a:xfrm>
            <a:off x="2557606" y="1211487"/>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bg1"/>
                </a:solidFill>
                <a:latin typeface="Huawei Sans" panose="020C0503030203020204" pitchFamily="34" charset="0"/>
                <a:ea typeface="+mn-ea"/>
                <a:cs typeface="+mn-ea"/>
                <a:sym typeface="+mn-lt"/>
              </a:rPr>
              <a:t>Elasticsearch Internal Architecture</a:t>
            </a:r>
            <a:endParaRPr lang="en-US" altLang="zh-CN" sz="2800" b="1" dirty="0">
              <a:solidFill>
                <a:schemeClr val="bg1"/>
              </a:solidFill>
              <a:latin typeface="Huawei Sans" panose="020C0503030203020204" pitchFamily="34" charset="0"/>
              <a:ea typeface="+mn-ea"/>
              <a:cs typeface="+mn-ea"/>
              <a:sym typeface="+mn-lt"/>
            </a:endParaRPr>
          </a:p>
        </p:txBody>
      </p:sp>
    </p:spTree>
    <p:extLst>
      <p:ext uri="{BB962C8B-B14F-4D97-AF65-F5344CB8AC3E}">
        <p14:creationId xmlns:p14="http://schemas.microsoft.com/office/powerpoint/2010/main" val="2594758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6636" y="1879360"/>
            <a:ext cx="11262451" cy="46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标题 2">
            <a:extLst>
              <a:ext uri="{FF2B5EF4-FFF2-40B4-BE49-F238E27FC236}">
                <a16:creationId xmlns:a16="http://schemas.microsoft.com/office/drawing/2014/main" id="{AD861825-4575-4775-89DA-6FF42F545166}"/>
              </a:ext>
            </a:extLst>
          </p:cNvPr>
          <p:cNvSpPr txBox="1">
            <a:spLocks/>
          </p:cNvSpPr>
          <p:nvPr/>
        </p:nvSpPr>
        <p:spPr>
          <a:xfrm>
            <a:off x="2398812" y="116605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bg1"/>
                </a:solidFill>
                <a:latin typeface="Huawei Sans" panose="020C0503030203020204" pitchFamily="34" charset="0"/>
                <a:ea typeface="+mn-ea"/>
                <a:cs typeface="+mn-ea"/>
                <a:sym typeface="+mn-lt"/>
              </a:rPr>
              <a:t>Basic Concepts of Elasticsearch (1)</a:t>
            </a:r>
            <a:endParaRPr lang="en-US" altLang="zh-CN" sz="2800" b="1" dirty="0">
              <a:solidFill>
                <a:schemeClr val="bg1"/>
              </a:solidFill>
              <a:latin typeface="Huawei Sans" panose="020C0503030203020204" pitchFamily="34" charset="0"/>
              <a:ea typeface="+mn-ea"/>
              <a:cs typeface="+mn-ea"/>
              <a:sym typeface="+mn-lt"/>
            </a:endParaRPr>
          </a:p>
        </p:txBody>
      </p:sp>
      <p:sp>
        <p:nvSpPr>
          <p:cNvPr id="16" name="文本占位符 1">
            <a:extLst>
              <a:ext uri="{FF2B5EF4-FFF2-40B4-BE49-F238E27FC236}">
                <a16:creationId xmlns:a16="http://schemas.microsoft.com/office/drawing/2014/main" id="{17F8CD10-029E-487E-8C3A-949F786CBE51}"/>
              </a:ext>
            </a:extLst>
          </p:cNvPr>
          <p:cNvSpPr txBox="1">
            <a:spLocks/>
          </p:cNvSpPr>
          <p:nvPr/>
        </p:nvSpPr>
        <p:spPr>
          <a:xfrm>
            <a:off x="864897" y="2289270"/>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prstClr val="black"/>
                </a:solidFill>
                <a:latin typeface="Huawei Sans" panose="020C0503030203020204" pitchFamily="34" charset="0"/>
                <a:cs typeface="+mn-ea"/>
                <a:sym typeface="+mn-lt"/>
              </a:rPr>
              <a:t>Index</a:t>
            </a:r>
          </a:p>
          <a:p>
            <a:pPr lvl="1"/>
            <a:r>
              <a:rPr lang="en-US" dirty="0">
                <a:solidFill>
                  <a:prstClr val="black"/>
                </a:solidFill>
                <a:latin typeface="Huawei Sans" panose="020C0503030203020204" pitchFamily="34" charset="0"/>
                <a:cs typeface="+mn-ea"/>
                <a:sym typeface="+mn-lt"/>
              </a:rPr>
              <a:t>A logical namespace in Elasticsearch</a:t>
            </a:r>
            <a:endParaRPr lang="en-US" altLang="zh-CN" dirty="0">
              <a:solidFill>
                <a:prstClr val="black"/>
              </a:solidFill>
              <a:latin typeface="Huawei Sans" panose="020C0503030203020204" pitchFamily="34" charset="0"/>
              <a:cs typeface="+mn-ea"/>
              <a:sym typeface="+mn-lt"/>
            </a:endParaRPr>
          </a:p>
          <a:p>
            <a:r>
              <a:rPr lang="en-US" dirty="0">
                <a:solidFill>
                  <a:prstClr val="black"/>
                </a:solidFill>
                <a:latin typeface="Huawei Sans" panose="020C0503030203020204" pitchFamily="34" charset="0"/>
                <a:cs typeface="+mn-ea"/>
                <a:sym typeface="+mn-lt"/>
              </a:rPr>
              <a:t>Type</a:t>
            </a:r>
          </a:p>
          <a:p>
            <a:pPr lvl="1"/>
            <a:r>
              <a:rPr lang="en-US" dirty="0">
                <a:solidFill>
                  <a:prstClr val="black"/>
                </a:solidFill>
                <a:latin typeface="Huawei Sans" panose="020C0503030203020204" pitchFamily="34" charset="0"/>
                <a:cs typeface="+mn-ea"/>
                <a:sym typeface="+mn-lt"/>
              </a:rPr>
              <a:t>Used to store different types of documents.</a:t>
            </a:r>
            <a:endParaRPr lang="en-US" altLang="zh-CN" dirty="0">
              <a:solidFill>
                <a:prstClr val="black"/>
              </a:solidFill>
              <a:latin typeface="Huawei Sans" panose="020C0503030203020204" pitchFamily="34" charset="0"/>
              <a:cs typeface="+mn-ea"/>
              <a:sym typeface="+mn-lt"/>
            </a:endParaRPr>
          </a:p>
          <a:p>
            <a:r>
              <a:rPr lang="en-US" dirty="0">
                <a:solidFill>
                  <a:prstClr val="black"/>
                </a:solidFill>
                <a:latin typeface="Huawei Sans" panose="020C0503030203020204" pitchFamily="34" charset="0"/>
                <a:cs typeface="+mn-ea"/>
                <a:sym typeface="+mn-lt"/>
              </a:rPr>
              <a:t>Document</a:t>
            </a:r>
          </a:p>
          <a:p>
            <a:pPr lvl="1"/>
            <a:r>
              <a:rPr lang="en-US" dirty="0">
                <a:solidFill>
                  <a:prstClr val="black"/>
                </a:solidFill>
                <a:latin typeface="Huawei Sans" panose="020C0503030203020204" pitchFamily="34" charset="0"/>
                <a:cs typeface="+mn-ea"/>
                <a:sym typeface="+mn-lt"/>
              </a:rPr>
              <a:t>A basic unit that can be indexed</a:t>
            </a:r>
            <a:endParaRPr lang="en-US" altLang="zh-CN" dirty="0">
              <a:solidFill>
                <a:prstClr val="black"/>
              </a:solidFill>
              <a:latin typeface="Huawei Sans" panose="020C0503030203020204" pitchFamily="34" charset="0"/>
              <a:cs typeface="+mn-ea"/>
              <a:sym typeface="+mn-lt"/>
            </a:endParaRPr>
          </a:p>
          <a:p>
            <a:r>
              <a:rPr lang="en-US" dirty="0">
                <a:solidFill>
                  <a:prstClr val="black"/>
                </a:solidFill>
                <a:latin typeface="Huawei Sans" panose="020C0503030203020204" pitchFamily="34" charset="0"/>
                <a:cs typeface="+mn-ea"/>
                <a:sym typeface="+mn-lt"/>
              </a:rPr>
              <a:t>Mapping</a:t>
            </a:r>
          </a:p>
          <a:p>
            <a:pPr lvl="1"/>
            <a:r>
              <a:rPr lang="en-US" dirty="0">
                <a:solidFill>
                  <a:prstClr val="black"/>
                </a:solidFill>
                <a:latin typeface="Huawei Sans" panose="020C0503030203020204" pitchFamily="34" charset="0"/>
                <a:cs typeface="+mn-ea"/>
                <a:sym typeface="+mn-lt"/>
              </a:rPr>
              <a:t>Used to restrict the field type</a:t>
            </a:r>
            <a:endParaRPr lang="en-US" altLang="zh-CN" dirty="0">
              <a:solidFill>
                <a:prstClr val="black"/>
              </a:solidFill>
              <a:latin typeface="Huawei Sans" panose="020C0503030203020204" pitchFamily="34" charset="0"/>
              <a:cs typeface="+mn-ea"/>
              <a:sym typeface="+mn-lt"/>
            </a:endParaRPr>
          </a:p>
          <a:p>
            <a:endParaRPr lang="en-US" altLang="zh-CN" dirty="0">
              <a:latin typeface="Huawei Sans" panose="020C0503030203020204" pitchFamily="34" charset="0"/>
              <a:cs typeface="+mn-ea"/>
              <a:sym typeface="+mn-lt"/>
            </a:endParaRPr>
          </a:p>
        </p:txBody>
      </p:sp>
    </p:spTree>
    <p:extLst>
      <p:ext uri="{BB962C8B-B14F-4D97-AF65-F5344CB8AC3E}">
        <p14:creationId xmlns:p14="http://schemas.microsoft.com/office/powerpoint/2010/main" val="384751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6636" y="1879360"/>
            <a:ext cx="11262451" cy="46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标题 2">
            <a:extLst>
              <a:ext uri="{FF2B5EF4-FFF2-40B4-BE49-F238E27FC236}">
                <a16:creationId xmlns:a16="http://schemas.microsoft.com/office/drawing/2014/main" id="{AD861825-4575-4775-89DA-6FF42F545166}"/>
              </a:ext>
            </a:extLst>
          </p:cNvPr>
          <p:cNvSpPr txBox="1">
            <a:spLocks/>
          </p:cNvSpPr>
          <p:nvPr/>
        </p:nvSpPr>
        <p:spPr>
          <a:xfrm>
            <a:off x="2398812" y="116605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bg1"/>
                </a:solidFill>
                <a:latin typeface="Huawei Sans" panose="020C0503030203020204" pitchFamily="34" charset="0"/>
                <a:ea typeface="+mn-ea"/>
                <a:cs typeface="+mn-ea"/>
                <a:sym typeface="+mn-lt"/>
              </a:rPr>
              <a:t>Basic Concepts of Elasticsearch (2)</a:t>
            </a:r>
            <a:endParaRPr lang="en-US" altLang="zh-CN" sz="2800" b="1" dirty="0">
              <a:solidFill>
                <a:schemeClr val="bg1"/>
              </a:solidFill>
              <a:latin typeface="Huawei Sans" panose="020C0503030203020204" pitchFamily="34" charset="0"/>
              <a:ea typeface="+mn-ea"/>
              <a:cs typeface="+mn-ea"/>
              <a:sym typeface="+mn-lt"/>
            </a:endParaRPr>
          </a:p>
        </p:txBody>
      </p:sp>
      <p:sp>
        <p:nvSpPr>
          <p:cNvPr id="13" name="文本占位符 1">
            <a:extLst>
              <a:ext uri="{FF2B5EF4-FFF2-40B4-BE49-F238E27FC236}">
                <a16:creationId xmlns:a16="http://schemas.microsoft.com/office/drawing/2014/main" id="{D684003C-9402-4984-887F-E619210A521A}"/>
              </a:ext>
            </a:extLst>
          </p:cNvPr>
          <p:cNvSpPr txBox="1">
            <a:spLocks/>
          </p:cNvSpPr>
          <p:nvPr/>
        </p:nvSpPr>
        <p:spPr>
          <a:xfrm>
            <a:off x="486636" y="2141974"/>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Huawei Sans" panose="020C0503030203020204" pitchFamily="34" charset="0"/>
                <a:cs typeface="+mn-ea"/>
                <a:sym typeface="+mn-lt"/>
              </a:rPr>
              <a:t>Cluster</a:t>
            </a:r>
          </a:p>
          <a:p>
            <a:pPr lvl="1"/>
            <a:r>
              <a:rPr lang="en-US" sz="2000" dirty="0">
                <a:latin typeface="Huawei Sans" panose="020C0503030203020204" pitchFamily="34" charset="0"/>
                <a:cs typeface="+mn-ea"/>
                <a:sym typeface="+mn-lt"/>
              </a:rPr>
              <a:t>Each cluster contains multiple nodes, one of which is the master node (the rest are slave nodes). The master node can be elected.</a:t>
            </a:r>
            <a:endParaRPr lang="en-US" altLang="zh-CN" sz="2000" dirty="0">
              <a:latin typeface="Huawei Sans" panose="020C0503030203020204" pitchFamily="34" charset="0"/>
              <a:cs typeface="+mn-ea"/>
              <a:sym typeface="+mn-lt"/>
            </a:endParaRPr>
          </a:p>
          <a:p>
            <a:r>
              <a:rPr lang="en-US" sz="2400" dirty="0">
                <a:latin typeface="Huawei Sans" panose="020C0503030203020204" pitchFamily="34" charset="0"/>
                <a:cs typeface="+mn-ea"/>
                <a:sym typeface="+mn-lt"/>
              </a:rPr>
              <a:t>EsNode</a:t>
            </a:r>
            <a:endParaRPr lang="en-US" altLang="zh-CN" sz="2400" dirty="0">
              <a:latin typeface="Huawei Sans" panose="020C0503030203020204" pitchFamily="34" charset="0"/>
              <a:cs typeface="+mn-ea"/>
              <a:sym typeface="+mn-lt"/>
            </a:endParaRPr>
          </a:p>
          <a:p>
            <a:pPr lvl="1"/>
            <a:r>
              <a:rPr lang="en-US" sz="2000" dirty="0">
                <a:latin typeface="Huawei Sans" panose="020C0503030203020204" pitchFamily="34" charset="0"/>
                <a:cs typeface="+mn-ea"/>
                <a:sym typeface="+mn-lt"/>
              </a:rPr>
              <a:t>Elasticsearch node. A node is an Elasticsearch instance.</a:t>
            </a:r>
            <a:endParaRPr lang="en-US" altLang="zh-CN" sz="2000" dirty="0">
              <a:latin typeface="Huawei Sans" panose="020C0503030203020204" pitchFamily="34" charset="0"/>
              <a:cs typeface="+mn-ea"/>
              <a:sym typeface="+mn-lt"/>
            </a:endParaRPr>
          </a:p>
          <a:p>
            <a:r>
              <a:rPr lang="en-US" sz="2400" dirty="0">
                <a:latin typeface="Huawei Sans" panose="020C0503030203020204" pitchFamily="34" charset="0"/>
                <a:cs typeface="+mn-ea"/>
                <a:sym typeface="+mn-lt"/>
              </a:rPr>
              <a:t>EsMaster</a:t>
            </a:r>
            <a:endParaRPr lang="en-US" altLang="zh-CN" sz="2400" dirty="0">
              <a:latin typeface="Huawei Sans" panose="020C0503030203020204" pitchFamily="34" charset="0"/>
              <a:cs typeface="+mn-ea"/>
              <a:sym typeface="+mn-lt"/>
            </a:endParaRPr>
          </a:p>
          <a:p>
            <a:pPr lvl="1"/>
            <a:r>
              <a:rPr lang="en-US" sz="2000" dirty="0">
                <a:latin typeface="Huawei Sans" panose="020C0503030203020204" pitchFamily="34" charset="0"/>
                <a:cs typeface="+mn-ea"/>
                <a:sym typeface="+mn-lt"/>
              </a:rPr>
              <a:t>Master node that temporarily manages cluster-level changes, such as creating or deleting indexes and adding or removing nodes. A master node does not involve in document-level change or search. When the traffic increases, the master node does not affect the cluster performance.</a:t>
            </a:r>
            <a:endParaRPr lang="en-US" altLang="zh-CN" sz="2000" dirty="0">
              <a:latin typeface="Huawei Sans" panose="020C0503030203020204" pitchFamily="34" charset="0"/>
              <a:cs typeface="+mn-ea"/>
              <a:sym typeface="+mn-lt"/>
            </a:endParaRPr>
          </a:p>
          <a:p>
            <a:r>
              <a:rPr lang="en-US" sz="2400" dirty="0">
                <a:latin typeface="Huawei Sans" panose="020C0503030203020204" pitchFamily="34" charset="0"/>
                <a:cs typeface="+mn-ea"/>
                <a:sym typeface="+mn-lt"/>
              </a:rPr>
              <a:t>shards</a:t>
            </a:r>
          </a:p>
          <a:p>
            <a:pPr lvl="1"/>
            <a:r>
              <a:rPr lang="en-US" sz="2000" dirty="0">
                <a:latin typeface="Huawei Sans" panose="020C0503030203020204" pitchFamily="34" charset="0"/>
                <a:cs typeface="+mn-ea"/>
                <a:sym typeface="+mn-lt"/>
              </a:rPr>
              <a:t>Index shard. Elasticsearch splits a complete index into multiple shards and distributes them on different nodes.</a:t>
            </a:r>
            <a:endParaRPr lang="en-US" altLang="zh-CN" sz="2000" dirty="0">
              <a:noFill/>
              <a:latin typeface="Huawei Sans" panose="020C0503030203020204" pitchFamily="34" charset="0"/>
              <a:cs typeface="+mn-ea"/>
              <a:sym typeface="+mn-lt"/>
            </a:endParaRPr>
          </a:p>
          <a:p>
            <a:endParaRPr lang="en-US" altLang="zh-CN" sz="3600" dirty="0">
              <a:latin typeface="Huawei Sans" panose="020C0503030203020204" pitchFamily="34" charset="0"/>
              <a:cs typeface="+mn-ea"/>
              <a:sym typeface="+mn-lt"/>
            </a:endParaRPr>
          </a:p>
        </p:txBody>
      </p:sp>
    </p:spTree>
    <p:extLst>
      <p:ext uri="{BB962C8B-B14F-4D97-AF65-F5344CB8AC3E}">
        <p14:creationId xmlns:p14="http://schemas.microsoft.com/office/powerpoint/2010/main" val="3333050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2113" y="1815729"/>
            <a:ext cx="11262451" cy="46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标题 2">
            <a:extLst>
              <a:ext uri="{FF2B5EF4-FFF2-40B4-BE49-F238E27FC236}">
                <a16:creationId xmlns:a16="http://schemas.microsoft.com/office/drawing/2014/main" id="{AD861825-4575-4775-89DA-6FF42F545166}"/>
              </a:ext>
            </a:extLst>
          </p:cNvPr>
          <p:cNvSpPr txBox="1">
            <a:spLocks/>
          </p:cNvSpPr>
          <p:nvPr/>
        </p:nvSpPr>
        <p:spPr>
          <a:xfrm>
            <a:off x="2398812" y="116605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bg1"/>
                </a:solidFill>
                <a:latin typeface="Huawei Sans" panose="020C0503030203020204" pitchFamily="34" charset="0"/>
                <a:ea typeface="+mn-ea"/>
                <a:cs typeface="+mn-ea"/>
                <a:sym typeface="+mn-lt"/>
              </a:rPr>
              <a:t>Basic Concepts of Elasticsearch (3)</a:t>
            </a:r>
            <a:endParaRPr lang="en-US" altLang="zh-CN" sz="2800" b="1" dirty="0">
              <a:solidFill>
                <a:schemeClr val="bg1"/>
              </a:solidFill>
              <a:latin typeface="Huawei Sans" panose="020C0503030203020204" pitchFamily="34" charset="0"/>
              <a:ea typeface="+mn-ea"/>
              <a:cs typeface="+mn-ea"/>
              <a:sym typeface="+mn-lt"/>
            </a:endParaRPr>
          </a:p>
        </p:txBody>
      </p:sp>
      <p:sp>
        <p:nvSpPr>
          <p:cNvPr id="16" name="文本占位符 1">
            <a:extLst>
              <a:ext uri="{FF2B5EF4-FFF2-40B4-BE49-F238E27FC236}">
                <a16:creationId xmlns:a16="http://schemas.microsoft.com/office/drawing/2014/main" id="{8B84CEB4-5281-437F-A6E8-BBF91D1E83DF}"/>
              </a:ext>
            </a:extLst>
          </p:cNvPr>
          <p:cNvSpPr txBox="1">
            <a:spLocks/>
          </p:cNvSpPr>
          <p:nvPr/>
        </p:nvSpPr>
        <p:spPr>
          <a:xfrm>
            <a:off x="486636" y="2197198"/>
            <a:ext cx="11262452" cy="25056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pPr>
            <a:r>
              <a:rPr lang="en-US" sz="2400" dirty="0">
                <a:solidFill>
                  <a:prstClr val="black"/>
                </a:solidFill>
                <a:latin typeface="Huawei Sans" panose="020C0503030203020204" pitchFamily="34" charset="0"/>
                <a:cs typeface="+mn-ea"/>
                <a:sym typeface="+mn-lt"/>
              </a:rPr>
              <a:t>Replicas</a:t>
            </a:r>
          </a:p>
          <a:p>
            <a:pPr lvl="1">
              <a:lnSpc>
                <a:spcPct val="125000"/>
              </a:lnSpc>
            </a:pPr>
            <a:r>
              <a:rPr lang="en-US" sz="2000" dirty="0">
                <a:solidFill>
                  <a:prstClr val="black"/>
                </a:solidFill>
                <a:latin typeface="Huawei Sans" panose="020C0503030203020204" pitchFamily="34" charset="0"/>
                <a:cs typeface="+mn-ea"/>
                <a:sym typeface="+mn-lt"/>
              </a:rPr>
              <a:t>Index replica. Elasticsearch allows you to set multiple replicas for an index. Replicas can improve the fault tolerance of the system. When a shard on a node is damaged or lost, the data can be recovered from the replica</a:t>
            </a:r>
          </a:p>
          <a:p>
            <a:pPr lvl="1">
              <a:lnSpc>
                <a:spcPct val="125000"/>
              </a:lnSpc>
            </a:pPr>
            <a:r>
              <a:rPr lang="en-US" sz="2400" dirty="0">
                <a:solidFill>
                  <a:prstClr val="black"/>
                </a:solidFill>
                <a:latin typeface="Huawei Sans" panose="020C0503030203020204" pitchFamily="34" charset="0"/>
                <a:cs typeface="+mn-ea"/>
                <a:sym typeface="+mn-lt"/>
              </a:rPr>
              <a:t>Recovery</a:t>
            </a:r>
          </a:p>
          <a:p>
            <a:pPr lvl="1">
              <a:lnSpc>
                <a:spcPct val="125000"/>
              </a:lnSpc>
            </a:pPr>
            <a:r>
              <a:rPr lang="en-US" sz="2000" dirty="0">
                <a:solidFill>
                  <a:prstClr val="black"/>
                </a:solidFill>
                <a:latin typeface="Huawei Sans" panose="020C0503030203020204" pitchFamily="34" charset="0"/>
                <a:cs typeface="+mn-ea"/>
                <a:sym typeface="+mn-lt"/>
              </a:rPr>
              <a:t>Data recovery or re-distribution. When a node is added to or deleted from the cluster, Elasticsearch redistributes shards based on the load of the node. When a failed node is restarted, data will be recovered.</a:t>
            </a:r>
          </a:p>
        </p:txBody>
      </p:sp>
    </p:spTree>
    <p:extLst>
      <p:ext uri="{BB962C8B-B14F-4D97-AF65-F5344CB8AC3E}">
        <p14:creationId xmlns:p14="http://schemas.microsoft.com/office/powerpoint/2010/main" val="81642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2113" y="1815729"/>
            <a:ext cx="11262451" cy="46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US" sz="1600" dirty="0">
                <a:solidFill>
                  <a:prstClr val="black"/>
                </a:solidFill>
                <a:latin typeface="Huawei Sans" panose="020C0503030203020204" pitchFamily="34" charset="0"/>
                <a:cs typeface="+mn-ea"/>
                <a:sym typeface="+mn-lt"/>
              </a:rPr>
              <a:t>         </a:t>
            </a:r>
            <a:r>
              <a:rPr lang="en-US" sz="2400" dirty="0">
                <a:solidFill>
                  <a:prstClr val="black"/>
                </a:solidFill>
                <a:latin typeface="Huawei Sans" panose="020C0503030203020204" pitchFamily="34" charset="0"/>
                <a:cs typeface="+mn-ea"/>
                <a:sym typeface="+mn-lt"/>
              </a:rPr>
              <a:t>Gateway</a:t>
            </a:r>
            <a:endParaRPr lang="en-US" altLang="zh-CN" sz="2400" dirty="0">
              <a:solidFill>
                <a:prstClr val="black"/>
              </a:solidFill>
              <a:latin typeface="Huawei Sans" panose="020C0503030203020204" pitchFamily="34" charset="0"/>
              <a:cs typeface="+mn-ea"/>
              <a:sym typeface="+mn-lt"/>
            </a:endParaRPr>
          </a:p>
          <a:p>
            <a:pPr lvl="1">
              <a:lnSpc>
                <a:spcPct val="125000"/>
              </a:lnSpc>
            </a:pPr>
            <a:r>
              <a:rPr lang="en-US" sz="2000" dirty="0">
                <a:solidFill>
                  <a:prstClr val="black"/>
                </a:solidFill>
                <a:latin typeface="Huawei Sans" panose="020C0503030203020204" pitchFamily="34" charset="0"/>
                <a:cs typeface="+mn-ea"/>
                <a:sym typeface="+mn-lt"/>
              </a:rPr>
              <a:t>Mode for storing Elasticsearch index snapshots. By default, Elasticsearch stores indexes in the memory and only makes them persistent on the local hard disk when the memory is full. The gateway stores index snapshots,</a:t>
            </a:r>
          </a:p>
          <a:p>
            <a:pPr lvl="1">
              <a:lnSpc>
                <a:spcPct val="125000"/>
              </a:lnSpc>
            </a:pPr>
            <a:r>
              <a:rPr lang="en-US" sz="2400" dirty="0">
                <a:solidFill>
                  <a:prstClr val="black"/>
                </a:solidFill>
                <a:latin typeface="Huawei Sans" panose="020C0503030203020204" pitchFamily="34" charset="0"/>
                <a:cs typeface="+mn-ea"/>
                <a:sym typeface="+mn-lt"/>
              </a:rPr>
              <a:t>Transport</a:t>
            </a:r>
          </a:p>
          <a:p>
            <a:pPr marL="457200" lvl="1" indent="0">
              <a:lnSpc>
                <a:spcPct val="125000"/>
              </a:lnSpc>
              <a:buNone/>
            </a:pPr>
            <a:r>
              <a:rPr lang="en-US" sz="2000" dirty="0">
                <a:solidFill>
                  <a:prstClr val="black"/>
                </a:solidFill>
                <a:latin typeface="Huawei Sans" panose="020C0503030203020204" pitchFamily="34" charset="0"/>
                <a:cs typeface="+mn-ea"/>
                <a:sym typeface="+mn-lt"/>
              </a:rPr>
              <a:t>Interaction mode between an Elasticsearch internal node or cluster and the client. By default, internal nodes use the TCP protocol </a:t>
            </a:r>
            <a:r>
              <a:rPr lang="en-US" sz="2000">
                <a:solidFill>
                  <a:prstClr val="black"/>
                </a:solidFill>
                <a:latin typeface="Huawei Sans" panose="020C0503030203020204" pitchFamily="34" charset="0"/>
                <a:cs typeface="+mn-ea"/>
                <a:sym typeface="+mn-lt"/>
              </a:rPr>
              <a:t>for interaction.</a:t>
            </a:r>
            <a:endParaRPr lang="en-US" sz="2000" dirty="0">
              <a:solidFill>
                <a:prstClr val="black"/>
              </a:solidFill>
              <a:latin typeface="Huawei Sans" panose="020C0503030203020204" pitchFamily="34" charset="0"/>
              <a:cs typeface="+mn-ea"/>
              <a:sym typeface="+mn-lt"/>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标题 2">
            <a:extLst>
              <a:ext uri="{FF2B5EF4-FFF2-40B4-BE49-F238E27FC236}">
                <a16:creationId xmlns:a16="http://schemas.microsoft.com/office/drawing/2014/main" id="{AD861825-4575-4775-89DA-6FF42F545166}"/>
              </a:ext>
            </a:extLst>
          </p:cNvPr>
          <p:cNvSpPr txBox="1">
            <a:spLocks/>
          </p:cNvSpPr>
          <p:nvPr/>
        </p:nvSpPr>
        <p:spPr>
          <a:xfrm>
            <a:off x="2398812" y="1166050"/>
            <a:ext cx="11293475" cy="49709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bg1"/>
                </a:solidFill>
                <a:latin typeface="Huawei Sans" panose="020C0503030203020204" pitchFamily="34" charset="0"/>
                <a:ea typeface="+mn-ea"/>
                <a:cs typeface="+mn-ea"/>
                <a:sym typeface="+mn-lt"/>
              </a:rPr>
              <a:t>Basic Concepts of Elasticsearch (4)</a:t>
            </a:r>
            <a:endParaRPr lang="en-US" altLang="zh-CN" sz="2800" b="1" dirty="0">
              <a:solidFill>
                <a:schemeClr val="bg1"/>
              </a:solidFill>
              <a:latin typeface="Huawei Sans" panose="020C0503030203020204" pitchFamily="34" charset="0"/>
              <a:ea typeface="+mn-ea"/>
              <a:cs typeface="+mn-ea"/>
              <a:sym typeface="+mn-lt"/>
            </a:endParaRPr>
          </a:p>
        </p:txBody>
      </p:sp>
    </p:spTree>
    <p:extLst>
      <p:ext uri="{BB962C8B-B14F-4D97-AF65-F5344CB8AC3E}">
        <p14:creationId xmlns:p14="http://schemas.microsoft.com/office/powerpoint/2010/main" val="2198356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34956" y="100101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2126429"/>
            <a:ext cx="4740440" cy="2427075"/>
          </a:xfrm>
          <a:prstGeom prst="rect">
            <a:avLst/>
          </a:prstGeom>
        </p:spPr>
        <p:txBody>
          <a:bodyPr wrap="square">
            <a:spAutoFit/>
          </a:bodyPr>
          <a:lstStyle/>
          <a:p>
            <a:r>
              <a:rPr lang="en-US" sz="2800" dirty="0">
                <a:solidFill>
                  <a:schemeClr val="bg1">
                    <a:lumMod val="50000"/>
                  </a:schemeClr>
                </a:solidFill>
                <a:latin typeface="Huawei Sans" panose="020C0503030203020204" pitchFamily="34" charset="0"/>
                <a:cs typeface="+mn-ea"/>
                <a:sym typeface="+mn-lt"/>
              </a:rPr>
              <a:t>ClickHouse</a:t>
            </a:r>
            <a:endParaRPr lang="en-US" altLang="zh-CN" sz="2800" dirty="0">
              <a:solidFill>
                <a:schemeClr val="bg1">
                  <a:lumMod val="50000"/>
                </a:schemeClr>
              </a:solidFill>
              <a:latin typeface="Huawei Sans" panose="020C0503030203020204" pitchFamily="34" charset="0"/>
              <a:cs typeface="+mn-ea"/>
              <a:sym typeface="+mn-lt"/>
            </a:endParaRPr>
          </a:p>
          <a:p>
            <a:r>
              <a:rPr lang="en-US" altLang="zh-CN" sz="2800" dirty="0">
                <a:solidFill>
                  <a:schemeClr val="bg1">
                    <a:lumMod val="50000"/>
                  </a:schemeClr>
                </a:solidFill>
                <a:latin typeface="Huawei Sans" panose="020C0503030203020204" pitchFamily="34" charset="0"/>
                <a:cs typeface="+mn-ea"/>
                <a:sym typeface="+mn-lt"/>
              </a:rPr>
              <a:t>Elasticsearch </a:t>
            </a:r>
            <a:r>
              <a:rPr lang="en-US" sz="2800" dirty="0">
                <a:solidFill>
                  <a:schemeClr val="bg1">
                    <a:lumMod val="50000"/>
                  </a:schemeClr>
                </a:solidFill>
                <a:latin typeface="Huawei Sans" panose="020C0503030203020204" pitchFamily="34" charset="0"/>
                <a:cs typeface="+mn-ea"/>
                <a:sym typeface="+mn-lt"/>
              </a:rPr>
              <a:t>Overview</a:t>
            </a:r>
          </a:p>
          <a:p>
            <a:r>
              <a:rPr lang="en-US" sz="2800" dirty="0">
                <a:solidFill>
                  <a:schemeClr val="bg1">
                    <a:lumMod val="50000"/>
                  </a:schemeClr>
                </a:solidFill>
                <a:latin typeface="Huawei Sans" panose="020C0503030203020204" pitchFamily="34" charset="0"/>
                <a:cs typeface="+mn-ea"/>
                <a:sym typeface="+mn-lt"/>
              </a:rPr>
              <a:t>System Architecture</a:t>
            </a:r>
          </a:p>
          <a:p>
            <a:r>
              <a:rPr lang="en-US" sz="2800" b="1" dirty="0">
                <a:latin typeface="Huawei Sans" panose="020C0503030203020204" pitchFamily="34" charset="0"/>
                <a:cs typeface="+mn-ea"/>
                <a:sym typeface="+mn-lt"/>
              </a:rPr>
              <a:t>Key Features</a:t>
            </a:r>
          </a:p>
          <a:p>
            <a:endParaRPr lang="en-US" altLang="zh-CN" sz="2000" dirty="0">
              <a:solidFill>
                <a:schemeClr val="bg1">
                  <a:lumMod val="50000"/>
                </a:schemeClr>
              </a:solidFill>
              <a:latin typeface="Huawei Sans" panose="020C0503030203020204" pitchFamily="34" charset="0"/>
              <a:ea typeface="+mn-ea"/>
              <a:cs typeface="+mn-ea"/>
              <a:sym typeface="+mn-lt"/>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6161224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6636" y="1879360"/>
            <a:ext cx="11262451" cy="46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Box 13">
            <a:extLst>
              <a:ext uri="{FF2B5EF4-FFF2-40B4-BE49-F238E27FC236}">
                <a16:creationId xmlns:a16="http://schemas.microsoft.com/office/drawing/2014/main" id="{A5D53920-EECE-4312-AADD-6333CACC8418}"/>
              </a:ext>
            </a:extLst>
          </p:cNvPr>
          <p:cNvSpPr txBox="1"/>
          <p:nvPr/>
        </p:nvSpPr>
        <p:spPr>
          <a:xfrm>
            <a:off x="2798944" y="1231789"/>
            <a:ext cx="6098720" cy="523220"/>
          </a:xfrm>
          <a:prstGeom prst="rect">
            <a:avLst/>
          </a:prstGeom>
          <a:noFill/>
        </p:spPr>
        <p:txBody>
          <a:bodyPr wrap="square">
            <a:spAutoFit/>
          </a:bodyPr>
          <a:lstStyle/>
          <a:p>
            <a:r>
              <a:rPr lang="en-US" sz="2800" b="1" u="none" dirty="0">
                <a:solidFill>
                  <a:schemeClr val="bg1"/>
                </a:solidFill>
                <a:latin typeface="Huawei Sans" panose="020C0503030203020204" pitchFamily="34" charset="0"/>
                <a:ea typeface="+mn-ea"/>
                <a:cs typeface="+mn-ea"/>
                <a:sym typeface="+mn-lt"/>
              </a:rPr>
              <a:t>Elasticsearch Inverted Index</a:t>
            </a:r>
            <a:endParaRPr lang="en-US" sz="1600" b="1" dirty="0">
              <a:solidFill>
                <a:schemeClr val="bg1"/>
              </a:solidFill>
            </a:endParaRPr>
          </a:p>
        </p:txBody>
      </p:sp>
      <p:sp>
        <p:nvSpPr>
          <p:cNvPr id="13" name="文本占位符 3">
            <a:extLst>
              <a:ext uri="{FF2B5EF4-FFF2-40B4-BE49-F238E27FC236}">
                <a16:creationId xmlns:a16="http://schemas.microsoft.com/office/drawing/2014/main" id="{7BB8F3E3-D735-40D4-85BE-5AB6B57747B2}"/>
              </a:ext>
            </a:extLst>
          </p:cNvPr>
          <p:cNvSpPr txBox="1">
            <a:spLocks/>
          </p:cNvSpPr>
          <p:nvPr/>
        </p:nvSpPr>
        <p:spPr>
          <a:xfrm>
            <a:off x="486635" y="2350618"/>
            <a:ext cx="4248273"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Huawei Sans" panose="020C0503030203020204" pitchFamily="34" charset="0"/>
                <a:cs typeface="+mn-ea"/>
                <a:sym typeface="+mn-lt"/>
              </a:rPr>
              <a:t>Forward index: Values are searched for based on keys. That is, specific information that meets the search criteria is located based on keys.</a:t>
            </a:r>
            <a:endParaRPr lang="en-US" altLang="zh-CN" sz="2000" dirty="0">
              <a:latin typeface="Huawei Sans" panose="020C0503030203020204" pitchFamily="34" charset="0"/>
              <a:cs typeface="+mn-ea"/>
              <a:sym typeface="+mn-lt"/>
            </a:endParaRPr>
          </a:p>
          <a:p>
            <a:r>
              <a:rPr lang="en-US" sz="2000" dirty="0">
                <a:latin typeface="Huawei Sans" panose="020C0503030203020204" pitchFamily="34" charset="0"/>
                <a:cs typeface="+mn-ea"/>
                <a:sym typeface="+mn-lt"/>
              </a:rPr>
              <a:t>Inverted index: Keys are searched for based on values. In full-text search, a value is the searched keyword. Corresponding documents are located based on values.</a:t>
            </a:r>
          </a:p>
          <a:p>
            <a:endParaRPr lang="en-US" altLang="zh-CN" sz="2000" dirty="0">
              <a:latin typeface="Huawei Sans" panose="020C0503030203020204" pitchFamily="34" charset="0"/>
              <a:cs typeface="+mn-ea"/>
              <a:sym typeface="+mn-lt"/>
            </a:endParaRPr>
          </a:p>
          <a:p>
            <a:endParaRPr lang="en-US" altLang="zh-CN" sz="2000" dirty="0">
              <a:latin typeface="Huawei Sans" panose="020C0503030203020204" pitchFamily="34" charset="0"/>
              <a:cs typeface="+mn-ea"/>
              <a:sym typeface="+mn-lt"/>
            </a:endParaRPr>
          </a:p>
        </p:txBody>
      </p:sp>
      <p:grpSp>
        <p:nvGrpSpPr>
          <p:cNvPr id="16" name="组合 5">
            <a:extLst>
              <a:ext uri="{FF2B5EF4-FFF2-40B4-BE49-F238E27FC236}">
                <a16:creationId xmlns:a16="http://schemas.microsoft.com/office/drawing/2014/main" id="{4527C4ED-6113-413F-87A1-76B466CB2C03}"/>
              </a:ext>
            </a:extLst>
          </p:cNvPr>
          <p:cNvGrpSpPr/>
          <p:nvPr/>
        </p:nvGrpSpPr>
        <p:grpSpPr>
          <a:xfrm>
            <a:off x="5270499" y="2350618"/>
            <a:ext cx="6257259" cy="2835216"/>
            <a:chOff x="2746565" y="2600908"/>
            <a:chExt cx="6883467" cy="3475567"/>
          </a:xfrm>
        </p:grpSpPr>
        <p:sp>
          <p:nvSpPr>
            <p:cNvPr id="17" name="右箭头标注 6">
              <a:extLst>
                <a:ext uri="{FF2B5EF4-FFF2-40B4-BE49-F238E27FC236}">
                  <a16:creationId xmlns:a16="http://schemas.microsoft.com/office/drawing/2014/main" id="{C03DDC91-ABE2-4808-B901-B89E612EC914}"/>
                </a:ext>
              </a:extLst>
            </p:cNvPr>
            <p:cNvSpPr/>
            <p:nvPr/>
          </p:nvSpPr>
          <p:spPr bwMode="auto">
            <a:xfrm>
              <a:off x="2746565" y="2600908"/>
              <a:ext cx="1765259" cy="468746"/>
            </a:xfrm>
            <a:prstGeom prst="rightArrowCallou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Jerry</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18" name="右箭头标注 7">
              <a:extLst>
                <a:ext uri="{FF2B5EF4-FFF2-40B4-BE49-F238E27FC236}">
                  <a16:creationId xmlns:a16="http://schemas.microsoft.com/office/drawing/2014/main" id="{6133ACA2-1ED5-43C7-AF9C-BCEA61FF80C0}"/>
                </a:ext>
              </a:extLst>
            </p:cNvPr>
            <p:cNvSpPr/>
            <p:nvPr/>
          </p:nvSpPr>
          <p:spPr bwMode="auto">
            <a:xfrm>
              <a:off x="2747628" y="3347923"/>
              <a:ext cx="1765259" cy="468746"/>
            </a:xfrm>
            <a:prstGeom prst="rightArrowCallou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Likes</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19" name="右箭头标注 8">
              <a:extLst>
                <a:ext uri="{FF2B5EF4-FFF2-40B4-BE49-F238E27FC236}">
                  <a16:creationId xmlns:a16="http://schemas.microsoft.com/office/drawing/2014/main" id="{AA40B227-25FF-4A08-B2BA-CB3ADDC01FB1}"/>
                </a:ext>
              </a:extLst>
            </p:cNvPr>
            <p:cNvSpPr/>
            <p:nvPr/>
          </p:nvSpPr>
          <p:spPr bwMode="auto">
            <a:xfrm>
              <a:off x="2746565" y="4090333"/>
              <a:ext cx="1765259" cy="468746"/>
            </a:xfrm>
            <a:prstGeom prst="rightArrowCallou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latin typeface="Huawei Sans" panose="020C0503030203020204" pitchFamily="34" charset="0"/>
                  <a:cs typeface="+mn-ea"/>
                  <a:sym typeface="+mn-lt"/>
                </a:rPr>
                <a:t>Watching</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20" name="右箭头标注 9">
              <a:extLst>
                <a:ext uri="{FF2B5EF4-FFF2-40B4-BE49-F238E27FC236}">
                  <a16:creationId xmlns:a16="http://schemas.microsoft.com/office/drawing/2014/main" id="{FC9789CE-6F45-4EEC-B024-1393454A6C4D}"/>
                </a:ext>
              </a:extLst>
            </p:cNvPr>
            <p:cNvSpPr/>
            <p:nvPr/>
          </p:nvSpPr>
          <p:spPr bwMode="auto">
            <a:xfrm>
              <a:off x="2747628" y="4837348"/>
              <a:ext cx="1765259" cy="468746"/>
            </a:xfrm>
            <a:prstGeom prst="rightArrowCallou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Frozen</a:t>
              </a:r>
            </a:p>
          </p:txBody>
        </p:sp>
        <p:sp>
          <p:nvSpPr>
            <p:cNvPr id="21" name="右箭头标注 10">
              <a:extLst>
                <a:ext uri="{FF2B5EF4-FFF2-40B4-BE49-F238E27FC236}">
                  <a16:creationId xmlns:a16="http://schemas.microsoft.com/office/drawing/2014/main" id="{9857D892-3309-4FCA-8717-58D6BEF59A5D}"/>
                </a:ext>
              </a:extLst>
            </p:cNvPr>
            <p:cNvSpPr/>
            <p:nvPr/>
          </p:nvSpPr>
          <p:spPr bwMode="auto">
            <a:xfrm>
              <a:off x="2746565" y="5520643"/>
              <a:ext cx="1765259" cy="468746"/>
            </a:xfrm>
            <a:prstGeom prst="rightArrowCallou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ctr"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grpSp>
          <p:nvGrpSpPr>
            <p:cNvPr id="22" name="组合 11">
              <a:extLst>
                <a:ext uri="{FF2B5EF4-FFF2-40B4-BE49-F238E27FC236}">
                  <a16:creationId xmlns:a16="http://schemas.microsoft.com/office/drawing/2014/main" id="{A3DC54FD-FA1E-4ECD-894E-B44C990ED532}"/>
                </a:ext>
              </a:extLst>
            </p:cNvPr>
            <p:cNvGrpSpPr/>
            <p:nvPr/>
          </p:nvGrpSpPr>
          <p:grpSpPr>
            <a:xfrm>
              <a:off x="4511824" y="2600908"/>
              <a:ext cx="1692188" cy="468746"/>
              <a:chOff x="4511824" y="2600908"/>
              <a:chExt cx="1692188" cy="468746"/>
            </a:xfrm>
          </p:grpSpPr>
          <p:sp>
            <p:nvSpPr>
              <p:cNvPr id="62" name="流程图: 文档 50">
                <a:extLst>
                  <a:ext uri="{FF2B5EF4-FFF2-40B4-BE49-F238E27FC236}">
                    <a16:creationId xmlns:a16="http://schemas.microsoft.com/office/drawing/2014/main" id="{B58A4B08-F470-4A0E-A48F-D1C5F8D9826E}"/>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Doc1</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63" name="右箭头 51">
                <a:extLst>
                  <a:ext uri="{FF2B5EF4-FFF2-40B4-BE49-F238E27FC236}">
                    <a16:creationId xmlns:a16="http://schemas.microsoft.com/office/drawing/2014/main" id="{B1C19308-4641-428F-B901-A3832B859D72}"/>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23" name="组合 12">
              <a:extLst>
                <a:ext uri="{FF2B5EF4-FFF2-40B4-BE49-F238E27FC236}">
                  <a16:creationId xmlns:a16="http://schemas.microsoft.com/office/drawing/2014/main" id="{849B14D3-0D49-47DC-A8ED-E407D35ACBD2}"/>
                </a:ext>
              </a:extLst>
            </p:cNvPr>
            <p:cNvGrpSpPr/>
            <p:nvPr/>
          </p:nvGrpSpPr>
          <p:grpSpPr>
            <a:xfrm>
              <a:off x="4511824" y="3352770"/>
              <a:ext cx="1692188" cy="468746"/>
              <a:chOff x="4511824" y="2600908"/>
              <a:chExt cx="1692188" cy="468746"/>
            </a:xfrm>
          </p:grpSpPr>
          <p:sp>
            <p:nvSpPr>
              <p:cNvPr id="60" name="流程图: 文档 48">
                <a:extLst>
                  <a:ext uri="{FF2B5EF4-FFF2-40B4-BE49-F238E27FC236}">
                    <a16:creationId xmlns:a16="http://schemas.microsoft.com/office/drawing/2014/main" id="{77997315-72DB-4E28-9809-923F8087CE95}"/>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Doc1</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61" name="右箭头 49">
                <a:extLst>
                  <a:ext uri="{FF2B5EF4-FFF2-40B4-BE49-F238E27FC236}">
                    <a16:creationId xmlns:a16="http://schemas.microsoft.com/office/drawing/2014/main" id="{50B57DDE-FE3B-4292-858D-CA3B2AA8F313}"/>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24" name="组合 13">
              <a:extLst>
                <a:ext uri="{FF2B5EF4-FFF2-40B4-BE49-F238E27FC236}">
                  <a16:creationId xmlns:a16="http://schemas.microsoft.com/office/drawing/2014/main" id="{A7700D90-6823-4FFF-8285-F1546443B875}"/>
                </a:ext>
              </a:extLst>
            </p:cNvPr>
            <p:cNvGrpSpPr/>
            <p:nvPr/>
          </p:nvGrpSpPr>
          <p:grpSpPr>
            <a:xfrm>
              <a:off x="4511824" y="4085728"/>
              <a:ext cx="1692188" cy="468746"/>
              <a:chOff x="4511824" y="2600908"/>
              <a:chExt cx="1692188" cy="468746"/>
            </a:xfrm>
          </p:grpSpPr>
          <p:sp>
            <p:nvSpPr>
              <p:cNvPr id="58" name="流程图: 文档 46">
                <a:extLst>
                  <a:ext uri="{FF2B5EF4-FFF2-40B4-BE49-F238E27FC236}">
                    <a16:creationId xmlns:a16="http://schemas.microsoft.com/office/drawing/2014/main" id="{7AA4FCC9-A02E-403D-A1E9-7E907734136A}"/>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Doc1</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59" name="右箭头 47">
                <a:extLst>
                  <a:ext uri="{FF2B5EF4-FFF2-40B4-BE49-F238E27FC236}">
                    <a16:creationId xmlns:a16="http://schemas.microsoft.com/office/drawing/2014/main" id="{B9D275F0-B22E-441B-BCAD-B3D85D6E8ADC}"/>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26" name="组合 14">
              <a:extLst>
                <a:ext uri="{FF2B5EF4-FFF2-40B4-BE49-F238E27FC236}">
                  <a16:creationId xmlns:a16="http://schemas.microsoft.com/office/drawing/2014/main" id="{898D7DAE-A2F2-4ECA-90A7-A754E30B2661}"/>
                </a:ext>
              </a:extLst>
            </p:cNvPr>
            <p:cNvGrpSpPr/>
            <p:nvPr/>
          </p:nvGrpSpPr>
          <p:grpSpPr>
            <a:xfrm>
              <a:off x="4511824" y="4832819"/>
              <a:ext cx="1692188" cy="468746"/>
              <a:chOff x="4511824" y="2600908"/>
              <a:chExt cx="1692188" cy="468746"/>
            </a:xfrm>
          </p:grpSpPr>
          <p:sp>
            <p:nvSpPr>
              <p:cNvPr id="56" name="流程图: 文档 44">
                <a:extLst>
                  <a:ext uri="{FF2B5EF4-FFF2-40B4-BE49-F238E27FC236}">
                    <a16:creationId xmlns:a16="http://schemas.microsoft.com/office/drawing/2014/main" id="{2866309B-C3C3-4488-8539-E3B988071810}"/>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Doc1</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57" name="右箭头 45">
                <a:extLst>
                  <a:ext uri="{FF2B5EF4-FFF2-40B4-BE49-F238E27FC236}">
                    <a16:creationId xmlns:a16="http://schemas.microsoft.com/office/drawing/2014/main" id="{BCA22E25-2A14-497F-984F-1B1DC2F6D998}"/>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27" name="组合 15">
              <a:extLst>
                <a:ext uri="{FF2B5EF4-FFF2-40B4-BE49-F238E27FC236}">
                  <a16:creationId xmlns:a16="http://schemas.microsoft.com/office/drawing/2014/main" id="{E4F2A563-1B0C-4266-9E7F-8CA08356E96A}"/>
                </a:ext>
              </a:extLst>
            </p:cNvPr>
            <p:cNvGrpSpPr/>
            <p:nvPr/>
          </p:nvGrpSpPr>
          <p:grpSpPr>
            <a:xfrm>
              <a:off x="4500121" y="5540018"/>
              <a:ext cx="1692188" cy="468746"/>
              <a:chOff x="4511824" y="2600908"/>
              <a:chExt cx="1692188" cy="468746"/>
            </a:xfrm>
          </p:grpSpPr>
          <p:sp>
            <p:nvSpPr>
              <p:cNvPr id="54" name="流程图: 文档 42">
                <a:extLst>
                  <a:ext uri="{FF2B5EF4-FFF2-40B4-BE49-F238E27FC236}">
                    <a16:creationId xmlns:a16="http://schemas.microsoft.com/office/drawing/2014/main" id="{7E655188-D8F2-45E0-B85B-86FFB805CF64}"/>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algn="ctr"/>
                <a:r>
                  <a:rPr sz="1600" b="0" u="none" dirty="0">
                    <a:latin typeface="Huawei Sans" panose="020C0503030203020204" pitchFamily="34" charset="0"/>
                    <a:cs typeface="+mn-ea"/>
                    <a:sym typeface="+mn-lt"/>
                  </a:rPr>
                  <a:t>...</a:t>
                </a:r>
                <a:endParaRPr lang="zh-CN" altLang="en-US" sz="1600" dirty="0">
                  <a:latin typeface="Huawei Sans" panose="020C0503030203020204" pitchFamily="34" charset="0"/>
                  <a:cs typeface="+mn-ea"/>
                  <a:sym typeface="+mn-lt"/>
                </a:endParaRPr>
              </a:p>
            </p:txBody>
          </p:sp>
          <p:sp>
            <p:nvSpPr>
              <p:cNvPr id="55" name="右箭头 43">
                <a:extLst>
                  <a:ext uri="{FF2B5EF4-FFF2-40B4-BE49-F238E27FC236}">
                    <a16:creationId xmlns:a16="http://schemas.microsoft.com/office/drawing/2014/main" id="{F68FAA3F-6797-44B2-88A5-59C468158B08}"/>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28" name="组合 16">
              <a:extLst>
                <a:ext uri="{FF2B5EF4-FFF2-40B4-BE49-F238E27FC236}">
                  <a16:creationId xmlns:a16="http://schemas.microsoft.com/office/drawing/2014/main" id="{5C6F8F63-507A-4E71-8A36-0DDA2F634B05}"/>
                </a:ext>
              </a:extLst>
            </p:cNvPr>
            <p:cNvGrpSpPr/>
            <p:nvPr/>
          </p:nvGrpSpPr>
          <p:grpSpPr>
            <a:xfrm>
              <a:off x="6223800" y="2600918"/>
              <a:ext cx="1692188" cy="468746"/>
              <a:chOff x="4511824" y="2600908"/>
              <a:chExt cx="1692188" cy="468746"/>
            </a:xfrm>
          </p:grpSpPr>
          <p:sp>
            <p:nvSpPr>
              <p:cNvPr id="52" name="流程图: 文档 40">
                <a:extLst>
                  <a:ext uri="{FF2B5EF4-FFF2-40B4-BE49-F238E27FC236}">
                    <a16:creationId xmlns:a16="http://schemas.microsoft.com/office/drawing/2014/main" id="{858F90A2-3953-4713-A673-59DA1CD14ACD}"/>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algn="ctr"/>
                <a:r>
                  <a:rPr sz="1600" b="0" u="none" dirty="0">
                    <a:latin typeface="Huawei Sans" panose="020C0503030203020204" pitchFamily="34" charset="0"/>
                    <a:cs typeface="+mn-ea"/>
                    <a:sym typeface="+mn-lt"/>
                  </a:rPr>
                  <a:t>...</a:t>
                </a:r>
                <a:endParaRPr lang="zh-CN" altLang="en-US" sz="1600" dirty="0">
                  <a:latin typeface="Huawei Sans" panose="020C0503030203020204" pitchFamily="34" charset="0"/>
                  <a:cs typeface="+mn-ea"/>
                  <a:sym typeface="+mn-lt"/>
                </a:endParaRPr>
              </a:p>
            </p:txBody>
          </p:sp>
          <p:sp>
            <p:nvSpPr>
              <p:cNvPr id="53" name="右箭头 41">
                <a:extLst>
                  <a:ext uri="{FF2B5EF4-FFF2-40B4-BE49-F238E27FC236}">
                    <a16:creationId xmlns:a16="http://schemas.microsoft.com/office/drawing/2014/main" id="{5BE33A85-75A6-43D6-868C-751506663617}"/>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29" name="组合 17">
              <a:extLst>
                <a:ext uri="{FF2B5EF4-FFF2-40B4-BE49-F238E27FC236}">
                  <a16:creationId xmlns:a16="http://schemas.microsoft.com/office/drawing/2014/main" id="{54081F5F-ABBB-40AF-8DA1-EA4E82423B6C}"/>
                </a:ext>
              </a:extLst>
            </p:cNvPr>
            <p:cNvGrpSpPr/>
            <p:nvPr/>
          </p:nvGrpSpPr>
          <p:grpSpPr>
            <a:xfrm>
              <a:off x="6221850" y="3352771"/>
              <a:ext cx="1692188" cy="468746"/>
              <a:chOff x="4511824" y="2600908"/>
              <a:chExt cx="1692188" cy="468746"/>
            </a:xfrm>
          </p:grpSpPr>
          <p:sp>
            <p:nvSpPr>
              <p:cNvPr id="50" name="流程图: 文档 38">
                <a:extLst>
                  <a:ext uri="{FF2B5EF4-FFF2-40B4-BE49-F238E27FC236}">
                    <a16:creationId xmlns:a16="http://schemas.microsoft.com/office/drawing/2014/main" id="{55406C3F-6325-46D8-B78C-D3FEC7F0B02A}"/>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Doc2</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51" name="右箭头 39">
                <a:extLst>
                  <a:ext uri="{FF2B5EF4-FFF2-40B4-BE49-F238E27FC236}">
                    <a16:creationId xmlns:a16="http://schemas.microsoft.com/office/drawing/2014/main" id="{D814F2A1-C831-4B73-A1CF-6DD73EF15CBF}"/>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30" name="组合 18">
              <a:extLst>
                <a:ext uri="{FF2B5EF4-FFF2-40B4-BE49-F238E27FC236}">
                  <a16:creationId xmlns:a16="http://schemas.microsoft.com/office/drawing/2014/main" id="{CA12DB7E-46AF-45E1-AC94-F4E25B910F25}"/>
                </a:ext>
              </a:extLst>
            </p:cNvPr>
            <p:cNvGrpSpPr/>
            <p:nvPr/>
          </p:nvGrpSpPr>
          <p:grpSpPr>
            <a:xfrm>
              <a:off x="6213548" y="4090542"/>
              <a:ext cx="1692188" cy="468746"/>
              <a:chOff x="4511824" y="2600908"/>
              <a:chExt cx="1692188" cy="468746"/>
            </a:xfrm>
          </p:grpSpPr>
          <p:sp>
            <p:nvSpPr>
              <p:cNvPr id="48" name="流程图: 文档 36">
                <a:extLst>
                  <a:ext uri="{FF2B5EF4-FFF2-40B4-BE49-F238E27FC236}">
                    <a16:creationId xmlns:a16="http://schemas.microsoft.com/office/drawing/2014/main" id="{0DF34701-F998-4747-A2AE-3406EE0EFC76}"/>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r>
                  <a:rPr sz="1600" b="0" u="none" dirty="0">
                    <a:solidFill>
                      <a:schemeClr val="tx1"/>
                    </a:solidFill>
                    <a:latin typeface="Huawei Sans" panose="020C0503030203020204" pitchFamily="34" charset="0"/>
                    <a:cs typeface="+mn-ea"/>
                    <a:sym typeface="+mn-lt"/>
                  </a:rPr>
                  <a:t>Doc2</a:t>
                </a:r>
                <a:endParaRPr kumimoji="0" lang="zh-CN" altLang="en-US" sz="1600" b="0" i="0" u="none" strike="noStrike" cap="none" normalizeH="0" baseline="0" dirty="0">
                  <a:ln>
                    <a:noFill/>
                  </a:ln>
                  <a:solidFill>
                    <a:schemeClr val="tx1"/>
                  </a:solidFill>
                  <a:effectLst/>
                  <a:latin typeface="Huawei Sans" panose="020C0503030203020204" pitchFamily="34" charset="0"/>
                  <a:cs typeface="+mn-ea"/>
                  <a:sym typeface="+mn-lt"/>
                </a:endParaRPr>
              </a:p>
            </p:txBody>
          </p:sp>
          <p:sp>
            <p:nvSpPr>
              <p:cNvPr id="49" name="右箭头 37">
                <a:extLst>
                  <a:ext uri="{FF2B5EF4-FFF2-40B4-BE49-F238E27FC236}">
                    <a16:creationId xmlns:a16="http://schemas.microsoft.com/office/drawing/2014/main" id="{306AF051-9E12-4905-8CE3-C8EC60BB4FC8}"/>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sp>
          <p:nvSpPr>
            <p:cNvPr id="31" name="流程图: 文档 19">
              <a:extLst>
                <a:ext uri="{FF2B5EF4-FFF2-40B4-BE49-F238E27FC236}">
                  <a16:creationId xmlns:a16="http://schemas.microsoft.com/office/drawing/2014/main" id="{B8FCA2B2-B9B7-4DFF-BD14-EC40AACBB910}"/>
                </a:ext>
              </a:extLst>
            </p:cNvPr>
            <p:cNvSpPr/>
            <p:nvPr/>
          </p:nvSpPr>
          <p:spPr bwMode="auto">
            <a:xfrm>
              <a:off x="6204012" y="4853730"/>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algn="ctr"/>
              <a:r>
                <a:rPr sz="1600" b="0" u="none" dirty="0">
                  <a:latin typeface="Huawei Sans" panose="020C0503030203020204" pitchFamily="34" charset="0"/>
                  <a:cs typeface="+mn-ea"/>
                  <a:sym typeface="+mn-lt"/>
                </a:rPr>
                <a:t>...</a:t>
              </a:r>
              <a:endParaRPr lang="zh-CN" altLang="en-US" sz="1600" dirty="0">
                <a:latin typeface="Huawei Sans" panose="020C0503030203020204" pitchFamily="34" charset="0"/>
                <a:cs typeface="+mn-ea"/>
                <a:sym typeface="+mn-lt"/>
              </a:endParaRPr>
            </a:p>
          </p:txBody>
        </p:sp>
        <p:grpSp>
          <p:nvGrpSpPr>
            <p:cNvPr id="32" name="组合 20">
              <a:extLst>
                <a:ext uri="{FF2B5EF4-FFF2-40B4-BE49-F238E27FC236}">
                  <a16:creationId xmlns:a16="http://schemas.microsoft.com/office/drawing/2014/main" id="{9E364398-7E4B-465E-A160-7D6F360C20B5}"/>
                </a:ext>
              </a:extLst>
            </p:cNvPr>
            <p:cNvGrpSpPr/>
            <p:nvPr/>
          </p:nvGrpSpPr>
          <p:grpSpPr>
            <a:xfrm>
              <a:off x="6193436" y="5591077"/>
              <a:ext cx="1692188" cy="468746"/>
              <a:chOff x="4511824" y="2600908"/>
              <a:chExt cx="1692188" cy="468746"/>
            </a:xfrm>
          </p:grpSpPr>
          <p:sp>
            <p:nvSpPr>
              <p:cNvPr id="46" name="流程图: 文档 34">
                <a:extLst>
                  <a:ext uri="{FF2B5EF4-FFF2-40B4-BE49-F238E27FC236}">
                    <a16:creationId xmlns:a16="http://schemas.microsoft.com/office/drawing/2014/main" id="{B38BFACB-3271-441B-B98D-80BD03C95858}"/>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algn="ctr"/>
                <a:r>
                  <a:rPr sz="1600" b="0" u="none" dirty="0">
                    <a:latin typeface="Huawei Sans" panose="020C0503030203020204" pitchFamily="34" charset="0"/>
                    <a:cs typeface="+mn-ea"/>
                    <a:sym typeface="+mn-lt"/>
                  </a:rPr>
                  <a:t>...</a:t>
                </a:r>
                <a:endParaRPr lang="zh-CN" altLang="en-US" sz="1600" dirty="0">
                  <a:latin typeface="Huawei Sans" panose="020C0503030203020204" pitchFamily="34" charset="0"/>
                  <a:cs typeface="+mn-ea"/>
                  <a:sym typeface="+mn-lt"/>
                </a:endParaRPr>
              </a:p>
            </p:txBody>
          </p:sp>
          <p:sp>
            <p:nvSpPr>
              <p:cNvPr id="47" name="右箭头 35">
                <a:extLst>
                  <a:ext uri="{FF2B5EF4-FFF2-40B4-BE49-F238E27FC236}">
                    <a16:creationId xmlns:a16="http://schemas.microsoft.com/office/drawing/2014/main" id="{29652AA4-E458-47E7-9DD4-8C01EA10508C}"/>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33" name="组合 21">
              <a:extLst>
                <a:ext uri="{FF2B5EF4-FFF2-40B4-BE49-F238E27FC236}">
                  <a16:creationId xmlns:a16="http://schemas.microsoft.com/office/drawing/2014/main" id="{CB94CB43-194D-4573-A594-46E01B097197}"/>
                </a:ext>
              </a:extLst>
            </p:cNvPr>
            <p:cNvGrpSpPr/>
            <p:nvPr/>
          </p:nvGrpSpPr>
          <p:grpSpPr>
            <a:xfrm>
              <a:off x="7937844" y="3347923"/>
              <a:ext cx="1692188" cy="468746"/>
              <a:chOff x="4511824" y="2600908"/>
              <a:chExt cx="1692188" cy="468746"/>
            </a:xfrm>
          </p:grpSpPr>
          <p:sp>
            <p:nvSpPr>
              <p:cNvPr id="44" name="流程图: 文档 32">
                <a:extLst>
                  <a:ext uri="{FF2B5EF4-FFF2-40B4-BE49-F238E27FC236}">
                    <a16:creationId xmlns:a16="http://schemas.microsoft.com/office/drawing/2014/main" id="{FA7566A5-3977-490A-80F9-51F3DEBAE7BE}"/>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algn="ctr"/>
                <a:r>
                  <a:rPr sz="1600" b="0" u="none" dirty="0">
                    <a:latin typeface="Huawei Sans" panose="020C0503030203020204" pitchFamily="34" charset="0"/>
                    <a:cs typeface="+mn-ea"/>
                    <a:sym typeface="+mn-lt"/>
                  </a:rPr>
                  <a:t>...</a:t>
                </a:r>
                <a:endParaRPr lang="zh-CN" altLang="en-US" sz="1600" dirty="0">
                  <a:latin typeface="Huawei Sans" panose="020C0503030203020204" pitchFamily="34" charset="0"/>
                  <a:cs typeface="+mn-ea"/>
                  <a:sym typeface="+mn-lt"/>
                </a:endParaRPr>
              </a:p>
            </p:txBody>
          </p:sp>
          <p:sp>
            <p:nvSpPr>
              <p:cNvPr id="45" name="右箭头 33">
                <a:extLst>
                  <a:ext uri="{FF2B5EF4-FFF2-40B4-BE49-F238E27FC236}">
                    <a16:creationId xmlns:a16="http://schemas.microsoft.com/office/drawing/2014/main" id="{CA76CA86-88E8-4829-8FF8-413498E0B97E}"/>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34" name="组合 22">
              <a:extLst>
                <a:ext uri="{FF2B5EF4-FFF2-40B4-BE49-F238E27FC236}">
                  <a16:creationId xmlns:a16="http://schemas.microsoft.com/office/drawing/2014/main" id="{90CBDF07-ED78-4BC6-B14E-12AE10E8EAA2}"/>
                </a:ext>
              </a:extLst>
            </p:cNvPr>
            <p:cNvGrpSpPr/>
            <p:nvPr/>
          </p:nvGrpSpPr>
          <p:grpSpPr>
            <a:xfrm>
              <a:off x="7905736" y="4118063"/>
              <a:ext cx="1692188" cy="468746"/>
              <a:chOff x="4511824" y="2600908"/>
              <a:chExt cx="1692188" cy="468746"/>
            </a:xfrm>
          </p:grpSpPr>
          <p:sp>
            <p:nvSpPr>
              <p:cNvPr id="42" name="流程图: 文档 30">
                <a:extLst>
                  <a:ext uri="{FF2B5EF4-FFF2-40B4-BE49-F238E27FC236}">
                    <a16:creationId xmlns:a16="http://schemas.microsoft.com/office/drawing/2014/main" id="{47350E2C-C98A-454B-98A6-4A8701223E44}"/>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algn="ctr"/>
                <a:r>
                  <a:rPr sz="1600" b="0" u="none" dirty="0">
                    <a:latin typeface="Huawei Sans" panose="020C0503030203020204" pitchFamily="34" charset="0"/>
                    <a:cs typeface="+mn-ea"/>
                    <a:sym typeface="+mn-lt"/>
                  </a:rPr>
                  <a:t>...</a:t>
                </a:r>
                <a:endParaRPr lang="zh-CN" altLang="en-US" sz="1600" dirty="0">
                  <a:latin typeface="Huawei Sans" panose="020C0503030203020204" pitchFamily="34" charset="0"/>
                  <a:cs typeface="+mn-ea"/>
                  <a:sym typeface="+mn-lt"/>
                </a:endParaRPr>
              </a:p>
            </p:txBody>
          </p:sp>
          <p:sp>
            <p:nvSpPr>
              <p:cNvPr id="43" name="右箭头 31">
                <a:extLst>
                  <a:ext uri="{FF2B5EF4-FFF2-40B4-BE49-F238E27FC236}">
                    <a16:creationId xmlns:a16="http://schemas.microsoft.com/office/drawing/2014/main" id="{BBA98731-8A3B-466E-B2BA-C6E430A6AE48}"/>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grpSp>
          <p:nvGrpSpPr>
            <p:cNvPr id="35" name="组合 23">
              <a:extLst>
                <a:ext uri="{FF2B5EF4-FFF2-40B4-BE49-F238E27FC236}">
                  <a16:creationId xmlns:a16="http://schemas.microsoft.com/office/drawing/2014/main" id="{E822707F-BD5A-4CA3-A754-8B4EF2C4FC43}"/>
                </a:ext>
              </a:extLst>
            </p:cNvPr>
            <p:cNvGrpSpPr/>
            <p:nvPr/>
          </p:nvGrpSpPr>
          <p:grpSpPr>
            <a:xfrm>
              <a:off x="7905736" y="5607729"/>
              <a:ext cx="1692188" cy="468746"/>
              <a:chOff x="4511824" y="2600908"/>
              <a:chExt cx="1692188" cy="468746"/>
            </a:xfrm>
          </p:grpSpPr>
          <p:sp>
            <p:nvSpPr>
              <p:cNvPr id="40" name="流程图: 文档 28">
                <a:extLst>
                  <a:ext uri="{FF2B5EF4-FFF2-40B4-BE49-F238E27FC236}">
                    <a16:creationId xmlns:a16="http://schemas.microsoft.com/office/drawing/2014/main" id="{18766DA7-3823-450B-A73B-F3A51277E0CF}"/>
                  </a:ext>
                </a:extLst>
              </p:cNvPr>
              <p:cNvSpPr/>
              <p:nvPr/>
            </p:nvSpPr>
            <p:spPr bwMode="auto">
              <a:xfrm>
                <a:off x="4511824" y="2600908"/>
                <a:ext cx="1080120" cy="468746"/>
              </a:xfrm>
              <a:prstGeom prst="flowChartDocumen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algn="ctr"/>
                <a:r>
                  <a:rPr sz="1600" b="0" u="none" dirty="0">
                    <a:latin typeface="Huawei Sans" panose="020C0503030203020204" pitchFamily="34" charset="0"/>
                    <a:cs typeface="+mn-ea"/>
                    <a:sym typeface="+mn-lt"/>
                  </a:rPr>
                  <a:t>...</a:t>
                </a:r>
                <a:endParaRPr lang="zh-CN" altLang="en-US" sz="1600" dirty="0">
                  <a:latin typeface="Huawei Sans" panose="020C0503030203020204" pitchFamily="34" charset="0"/>
                  <a:cs typeface="+mn-ea"/>
                  <a:sym typeface="+mn-lt"/>
                </a:endParaRPr>
              </a:p>
            </p:txBody>
          </p:sp>
          <p:sp>
            <p:nvSpPr>
              <p:cNvPr id="41" name="右箭头 29">
                <a:extLst>
                  <a:ext uri="{FF2B5EF4-FFF2-40B4-BE49-F238E27FC236}">
                    <a16:creationId xmlns:a16="http://schemas.microsoft.com/office/drawing/2014/main" id="{D77AB935-8C18-4B9B-B0FC-10B1D49F6004}"/>
                  </a:ext>
                </a:extLst>
              </p:cNvPr>
              <p:cNvSpPr/>
              <p:nvPr/>
            </p:nvSpPr>
            <p:spPr bwMode="auto">
              <a:xfrm>
                <a:off x="5591944" y="2672916"/>
                <a:ext cx="612068" cy="252028"/>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sp>
          <p:nvSpPr>
            <p:cNvPr id="36" name="右箭头 24">
              <a:extLst>
                <a:ext uri="{FF2B5EF4-FFF2-40B4-BE49-F238E27FC236}">
                  <a16:creationId xmlns:a16="http://schemas.microsoft.com/office/drawing/2014/main" id="{00CADFDE-929B-4492-B3F2-48A4264C60B8}"/>
                </a:ext>
              </a:extLst>
            </p:cNvPr>
            <p:cNvSpPr/>
            <p:nvPr/>
          </p:nvSpPr>
          <p:spPr bwMode="auto">
            <a:xfrm rot="5400000">
              <a:off x="3187969" y="3077546"/>
              <a:ext cx="276137" cy="264616"/>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sp>
          <p:nvSpPr>
            <p:cNvPr id="37" name="右箭头 25">
              <a:extLst>
                <a:ext uri="{FF2B5EF4-FFF2-40B4-BE49-F238E27FC236}">
                  <a16:creationId xmlns:a16="http://schemas.microsoft.com/office/drawing/2014/main" id="{A385B55D-F651-41EE-BEBB-44BD1DC7E56F}"/>
                </a:ext>
              </a:extLst>
            </p:cNvPr>
            <p:cNvSpPr/>
            <p:nvPr/>
          </p:nvSpPr>
          <p:spPr bwMode="auto">
            <a:xfrm rot="5400000">
              <a:off x="3176103" y="3809760"/>
              <a:ext cx="276137" cy="264616"/>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sp>
          <p:nvSpPr>
            <p:cNvPr id="38" name="右箭头 26">
              <a:extLst>
                <a:ext uri="{FF2B5EF4-FFF2-40B4-BE49-F238E27FC236}">
                  <a16:creationId xmlns:a16="http://schemas.microsoft.com/office/drawing/2014/main" id="{35041BF8-8435-4F4C-A216-DFCB29D288E8}"/>
                </a:ext>
              </a:extLst>
            </p:cNvPr>
            <p:cNvSpPr/>
            <p:nvPr/>
          </p:nvSpPr>
          <p:spPr bwMode="auto">
            <a:xfrm rot="5400000">
              <a:off x="3176102" y="4565347"/>
              <a:ext cx="276137" cy="264616"/>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sp>
          <p:nvSpPr>
            <p:cNvPr id="39" name="右箭头 27">
              <a:extLst>
                <a:ext uri="{FF2B5EF4-FFF2-40B4-BE49-F238E27FC236}">
                  <a16:creationId xmlns:a16="http://schemas.microsoft.com/office/drawing/2014/main" id="{989F1FAD-730C-43BF-B700-47F6838385B2}"/>
                </a:ext>
              </a:extLst>
            </p:cNvPr>
            <p:cNvSpPr/>
            <p:nvPr/>
          </p:nvSpPr>
          <p:spPr bwMode="auto">
            <a:xfrm rot="5400000">
              <a:off x="3201557" y="5283232"/>
              <a:ext cx="248962" cy="264616"/>
            </a:xfrm>
            <a:prstGeom prst="rightArrow">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noAutofit/>
            </a:bodyPr>
            <a:lstStyle/>
            <a:p>
              <a:pPr marL="0" marR="0" indent="0" algn="ctr"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cs typeface="+mn-ea"/>
                <a:sym typeface="+mn-lt"/>
              </a:endParaRPr>
            </a:p>
          </p:txBody>
        </p:sp>
      </p:grpSp>
    </p:spTree>
    <p:extLst>
      <p:ext uri="{BB962C8B-B14F-4D97-AF65-F5344CB8AC3E}">
        <p14:creationId xmlns:p14="http://schemas.microsoft.com/office/powerpoint/2010/main" val="137698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6636" y="1879360"/>
            <a:ext cx="11262451" cy="46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4" name="TextBox 13">
            <a:extLst>
              <a:ext uri="{FF2B5EF4-FFF2-40B4-BE49-F238E27FC236}">
                <a16:creationId xmlns:a16="http://schemas.microsoft.com/office/drawing/2014/main" id="{A5D53920-EECE-4312-AADD-6333CACC8418}"/>
              </a:ext>
            </a:extLst>
          </p:cNvPr>
          <p:cNvSpPr txBox="1"/>
          <p:nvPr/>
        </p:nvSpPr>
        <p:spPr>
          <a:xfrm>
            <a:off x="2798944" y="1231789"/>
            <a:ext cx="6098720" cy="523220"/>
          </a:xfrm>
          <a:prstGeom prst="rect">
            <a:avLst/>
          </a:prstGeom>
          <a:noFill/>
        </p:spPr>
        <p:txBody>
          <a:bodyPr wrap="square">
            <a:spAutoFit/>
          </a:bodyPr>
          <a:lstStyle/>
          <a:p>
            <a:r>
              <a:rPr lang="en-US" sz="2800" b="1" u="none" dirty="0">
                <a:solidFill>
                  <a:schemeClr val="bg1"/>
                </a:solidFill>
                <a:latin typeface="Huawei Sans" panose="020C0503030203020204" pitchFamily="34" charset="0"/>
                <a:ea typeface="+mn-ea"/>
                <a:cs typeface="+mn-ea"/>
                <a:sym typeface="+mn-lt"/>
              </a:rPr>
              <a:t>Elasticsearch Capacity Expansion</a:t>
            </a:r>
            <a:endParaRPr lang="en-US" sz="1600" b="1" dirty="0">
              <a:solidFill>
                <a:schemeClr val="bg1"/>
              </a:solidFill>
            </a:endParaRPr>
          </a:p>
        </p:txBody>
      </p:sp>
      <p:sp>
        <p:nvSpPr>
          <p:cNvPr id="13" name="文本占位符 16">
            <a:extLst>
              <a:ext uri="{FF2B5EF4-FFF2-40B4-BE49-F238E27FC236}">
                <a16:creationId xmlns:a16="http://schemas.microsoft.com/office/drawing/2014/main" id="{D5E1A4C4-A781-47CB-9F89-4FBDDCEB40C7}"/>
              </a:ext>
            </a:extLst>
          </p:cNvPr>
          <p:cNvSpPr txBox="1">
            <a:spLocks/>
          </p:cNvSpPr>
          <p:nvPr/>
        </p:nvSpPr>
        <p:spPr>
          <a:xfrm>
            <a:off x="608806" y="2159486"/>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Huawei Sans" panose="020C0503030203020204" pitchFamily="34" charset="0"/>
                <a:cs typeface="+mn-ea"/>
                <a:sym typeface="+mn-lt"/>
              </a:rPr>
              <a:t>Scenarios:</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High physical resource consumption such as high CPU and memory usages of Elasticsearch service nodes, and insufficient disk space</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Excessive index data volume for one Elasticsearch instance, such as 1 billion data records or 1 TB data</a:t>
            </a:r>
            <a:endParaRPr lang="en-US" altLang="zh-CN" dirty="0">
              <a:latin typeface="Huawei Sans" panose="020C0503030203020204" pitchFamily="34" charset="0"/>
              <a:cs typeface="+mn-ea"/>
              <a:sym typeface="+mn-lt"/>
            </a:endParaRPr>
          </a:p>
          <a:p>
            <a:r>
              <a:rPr lang="en-US" dirty="0">
                <a:latin typeface="Huawei Sans" panose="020C0503030203020204" pitchFamily="34" charset="0"/>
                <a:cs typeface="+mn-ea"/>
                <a:sym typeface="+mn-lt"/>
              </a:rPr>
              <a:t>Methods:</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Add EsNode instances.</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Add nodes with EsNode instances.</a:t>
            </a:r>
            <a:endParaRPr lang="en-US" altLang="zh-CN" dirty="0">
              <a:latin typeface="Huawei Sans" panose="020C0503030203020204" pitchFamily="34" charset="0"/>
              <a:cs typeface="+mn-ea"/>
              <a:sym typeface="+mn-lt"/>
            </a:endParaRPr>
          </a:p>
          <a:p>
            <a:r>
              <a:rPr lang="en-US" dirty="0">
                <a:latin typeface="Huawei Sans" panose="020C0503030203020204" pitchFamily="34" charset="0"/>
                <a:cs typeface="+mn-ea"/>
                <a:sym typeface="+mn-lt"/>
              </a:rPr>
              <a:t>After capacity expansion, use the automatic balancing policy.</a:t>
            </a:r>
          </a:p>
        </p:txBody>
      </p:sp>
    </p:spTree>
    <p:extLst>
      <p:ext uri="{BB962C8B-B14F-4D97-AF65-F5344CB8AC3E}">
        <p14:creationId xmlns:p14="http://schemas.microsoft.com/office/powerpoint/2010/main" val="698591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6637" y="1950714"/>
            <a:ext cx="11262451" cy="463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13" name="文本占位符 16">
            <a:extLst>
              <a:ext uri="{FF2B5EF4-FFF2-40B4-BE49-F238E27FC236}">
                <a16:creationId xmlns:a16="http://schemas.microsoft.com/office/drawing/2014/main" id="{3815D7D1-8F99-486C-8F31-0524307B9729}"/>
              </a:ext>
            </a:extLst>
          </p:cNvPr>
          <p:cNvSpPr txBox="1">
            <a:spLocks/>
          </p:cNvSpPr>
          <p:nvPr/>
        </p:nvSpPr>
        <p:spPr>
          <a:xfrm>
            <a:off x="762000" y="2095403"/>
            <a:ext cx="11140282" cy="47110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Huawei Sans" panose="020C0503030203020204" pitchFamily="34" charset="0"/>
                <a:cs typeface="+mn-ea"/>
                <a:sym typeface="+mn-lt"/>
              </a:rPr>
              <a:t>Scenarios:</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OS reinstallation on nodes required</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Reduced amount of cluster data</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Out-of-service</a:t>
            </a:r>
            <a:endParaRPr lang="en-US" altLang="zh-CN" dirty="0">
              <a:latin typeface="Huawei Sans" panose="020C0503030203020204" pitchFamily="34" charset="0"/>
              <a:cs typeface="+mn-ea"/>
              <a:sym typeface="+mn-lt"/>
            </a:endParaRPr>
          </a:p>
          <a:p>
            <a:r>
              <a:rPr lang="en-US" dirty="0">
                <a:latin typeface="Huawei Sans" panose="020C0503030203020204" pitchFamily="34" charset="0"/>
                <a:cs typeface="+mn-ea"/>
                <a:sym typeface="+mn-lt"/>
              </a:rPr>
              <a:t>Method:</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Delete an Elasticsearch instance on the Cloud Search Service (CSS) console.</a:t>
            </a:r>
            <a:endParaRPr lang="en-US" altLang="zh-CN" dirty="0">
              <a:latin typeface="Huawei Sans" panose="020C0503030203020204" pitchFamily="34" charset="0"/>
              <a:cs typeface="+mn-ea"/>
              <a:sym typeface="+mn-lt"/>
            </a:endParaRPr>
          </a:p>
          <a:p>
            <a:r>
              <a:rPr lang="en-US" dirty="0">
                <a:latin typeface="Huawei Sans" panose="020C0503030203020204" pitchFamily="34" charset="0"/>
                <a:cs typeface="+mn-ea"/>
                <a:sym typeface="+mn-lt"/>
              </a:rPr>
              <a:t>Precautions:</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Ensure that replicas in the shard of the instance to be deleted exist in another instance.</a:t>
            </a:r>
            <a:endParaRPr lang="en-US" altLang="zh-CN" dirty="0">
              <a:latin typeface="Huawei Sans" panose="020C0503030203020204" pitchFamily="34" charset="0"/>
              <a:cs typeface="+mn-ea"/>
              <a:sym typeface="+mn-lt"/>
            </a:endParaRPr>
          </a:p>
          <a:p>
            <a:pPr lvl="1"/>
            <a:r>
              <a:rPr lang="en-US" dirty="0">
                <a:latin typeface="Huawei Sans" panose="020C0503030203020204" pitchFamily="34" charset="0"/>
                <a:cs typeface="+mn-ea"/>
                <a:sym typeface="+mn-lt"/>
              </a:rPr>
              <a:t>Ensure that data in the shard of the instance to be deleted has been migrated to another node.</a:t>
            </a:r>
            <a:endParaRPr lang="en-US" altLang="zh-CN" dirty="0">
              <a:latin typeface="Huawei Sans" panose="020C0503030203020204" pitchFamily="34" charset="0"/>
              <a:cs typeface="+mn-ea"/>
              <a:sym typeface="+mn-lt"/>
            </a:endParaRPr>
          </a:p>
        </p:txBody>
      </p:sp>
      <p:sp>
        <p:nvSpPr>
          <p:cNvPr id="15" name="TextBox 14">
            <a:extLst>
              <a:ext uri="{FF2B5EF4-FFF2-40B4-BE49-F238E27FC236}">
                <a16:creationId xmlns:a16="http://schemas.microsoft.com/office/drawing/2014/main" id="{4D02A0E2-965A-4633-A93F-AB9B2332A4F3}"/>
              </a:ext>
            </a:extLst>
          </p:cNvPr>
          <p:cNvSpPr txBox="1"/>
          <p:nvPr/>
        </p:nvSpPr>
        <p:spPr>
          <a:xfrm>
            <a:off x="2727423" y="1251839"/>
            <a:ext cx="6096000" cy="523220"/>
          </a:xfrm>
          <a:prstGeom prst="rect">
            <a:avLst/>
          </a:prstGeom>
          <a:noFill/>
        </p:spPr>
        <p:txBody>
          <a:bodyPr wrap="square">
            <a:spAutoFit/>
          </a:bodyPr>
          <a:lstStyle/>
          <a:p>
            <a:r>
              <a:rPr lang="en-US" sz="2800" b="1" u="none" dirty="0">
                <a:solidFill>
                  <a:schemeClr val="bg1"/>
                </a:solidFill>
                <a:latin typeface="Huawei Sans" panose="020C0503030203020204" pitchFamily="34" charset="0"/>
                <a:ea typeface="+mn-ea"/>
                <a:cs typeface="+mn-ea"/>
                <a:sym typeface="+mn-lt"/>
              </a:rPr>
              <a:t>Elasticsearch Capacity Reduction</a:t>
            </a:r>
            <a:endParaRPr lang="en-US" sz="2800" b="1" dirty="0">
              <a:solidFill>
                <a:schemeClr val="bg1"/>
              </a:solidFill>
            </a:endParaRPr>
          </a:p>
        </p:txBody>
      </p:sp>
    </p:spTree>
    <p:extLst>
      <p:ext uri="{BB962C8B-B14F-4D97-AF65-F5344CB8AC3E}">
        <p14:creationId xmlns:p14="http://schemas.microsoft.com/office/powerpoint/2010/main" val="939194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6636" y="1879360"/>
            <a:ext cx="11262451"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55" name="TextBox 54">
            <a:extLst>
              <a:ext uri="{FF2B5EF4-FFF2-40B4-BE49-F238E27FC236}">
                <a16:creationId xmlns:a16="http://schemas.microsoft.com/office/drawing/2014/main" id="{A3341801-A3C7-4F1F-B03B-8216267164D7}"/>
              </a:ext>
            </a:extLst>
          </p:cNvPr>
          <p:cNvSpPr txBox="1"/>
          <p:nvPr/>
        </p:nvSpPr>
        <p:spPr>
          <a:xfrm>
            <a:off x="2742169" y="1228196"/>
            <a:ext cx="9187225" cy="523220"/>
          </a:xfrm>
          <a:prstGeom prst="rect">
            <a:avLst/>
          </a:prstGeom>
          <a:noFill/>
        </p:spPr>
        <p:txBody>
          <a:bodyPr wrap="square">
            <a:spAutoFit/>
          </a:bodyPr>
          <a:lstStyle/>
          <a:p>
            <a:r>
              <a:rPr lang="en-US" sz="2800" b="1" u="none" dirty="0">
                <a:solidFill>
                  <a:schemeClr val="bg1"/>
                </a:solidFill>
                <a:latin typeface="Huawei Sans" panose="020C0503030203020204" pitchFamily="34" charset="0"/>
                <a:ea typeface="+mn-ea"/>
                <a:cs typeface="+mn-ea"/>
                <a:sym typeface="+mn-lt"/>
              </a:rPr>
              <a:t>Elasticsearch Multi-Instance Deployment on a Node</a:t>
            </a:r>
            <a:endParaRPr lang="en-US" sz="2800" b="1" dirty="0">
              <a:solidFill>
                <a:schemeClr val="bg1"/>
              </a:solidFill>
            </a:endParaRPr>
          </a:p>
        </p:txBody>
      </p:sp>
      <p:sp>
        <p:nvSpPr>
          <p:cNvPr id="56" name="TextBox 55">
            <a:extLst>
              <a:ext uri="{FF2B5EF4-FFF2-40B4-BE49-F238E27FC236}">
                <a16:creationId xmlns:a16="http://schemas.microsoft.com/office/drawing/2014/main" id="{980B7510-7037-4337-A4CA-016AE12D8D7E}"/>
              </a:ext>
            </a:extLst>
          </p:cNvPr>
          <p:cNvSpPr txBox="1"/>
          <p:nvPr/>
        </p:nvSpPr>
        <p:spPr>
          <a:xfrm>
            <a:off x="762000" y="2227508"/>
            <a:ext cx="10668000" cy="923330"/>
          </a:xfrm>
          <a:prstGeom prst="rect">
            <a:avLst/>
          </a:prstGeom>
          <a:noFill/>
        </p:spPr>
        <p:txBody>
          <a:bodyPr wrap="square">
            <a:spAutoFit/>
          </a:bodyPr>
          <a:lstStyle/>
          <a:p>
            <a:r>
              <a:rPr lang="en-US" sz="1800" b="0" u="none" dirty="0">
                <a:latin typeface="Huawei Sans" panose="020C0503030203020204" pitchFamily="34" charset="0"/>
                <a:ea typeface="+mn-ea"/>
                <a:cs typeface="+mn-ea"/>
                <a:sym typeface="+mn-lt"/>
              </a:rPr>
              <a:t>Multiple Elasticsearch instances can be deployed on one node, and are differentiated from each other based on the IP address and port number. This method increases the usages of the single-node CPU, memory, and disk, and also improves the indexing and search capability of Elasticsearch.</a:t>
            </a:r>
          </a:p>
        </p:txBody>
      </p:sp>
      <p:grpSp>
        <p:nvGrpSpPr>
          <p:cNvPr id="57" name="组合 4">
            <a:extLst>
              <a:ext uri="{FF2B5EF4-FFF2-40B4-BE49-F238E27FC236}">
                <a16:creationId xmlns:a16="http://schemas.microsoft.com/office/drawing/2014/main" id="{FA6745D8-8828-42DE-B80A-E072759C8583}"/>
              </a:ext>
            </a:extLst>
          </p:cNvPr>
          <p:cNvGrpSpPr/>
          <p:nvPr/>
        </p:nvGrpSpPr>
        <p:grpSpPr>
          <a:xfrm>
            <a:off x="2180408" y="3494826"/>
            <a:ext cx="7714832" cy="2392186"/>
            <a:chOff x="1828800" y="3716338"/>
            <a:chExt cx="7598477" cy="2665412"/>
          </a:xfrm>
        </p:grpSpPr>
        <p:sp>
          <p:nvSpPr>
            <p:cNvPr id="58" name="矩形 1">
              <a:extLst>
                <a:ext uri="{FF2B5EF4-FFF2-40B4-BE49-F238E27FC236}">
                  <a16:creationId xmlns:a16="http://schemas.microsoft.com/office/drawing/2014/main" id="{08CAA51D-BC7B-4C18-9F33-22873C543B74}"/>
                </a:ext>
              </a:extLst>
            </p:cNvPr>
            <p:cNvSpPr/>
            <p:nvPr/>
          </p:nvSpPr>
          <p:spPr>
            <a:xfrm>
              <a:off x="1828800" y="3716338"/>
              <a:ext cx="2314575" cy="2665412"/>
            </a:xfrm>
            <a:prstGeom prst="rect">
              <a:avLst/>
            </a:prstGeom>
            <a:solidFill>
              <a:srgbClr val="CEEFF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tx1"/>
                </a:solidFill>
                <a:latin typeface="Huawei Sans" panose="020C0503030203020204" pitchFamily="34" charset="0"/>
                <a:cs typeface="+mn-ea"/>
                <a:sym typeface="+mn-lt"/>
              </a:endParaRPr>
            </a:p>
          </p:txBody>
        </p:sp>
        <p:sp>
          <p:nvSpPr>
            <p:cNvPr id="59" name="矩形 7">
              <a:extLst>
                <a:ext uri="{FF2B5EF4-FFF2-40B4-BE49-F238E27FC236}">
                  <a16:creationId xmlns:a16="http://schemas.microsoft.com/office/drawing/2014/main" id="{B6E41917-0F64-472E-9FDB-479A51D3139B}"/>
                </a:ext>
              </a:extLst>
            </p:cNvPr>
            <p:cNvSpPr/>
            <p:nvPr/>
          </p:nvSpPr>
          <p:spPr>
            <a:xfrm>
              <a:off x="2057868" y="5863826"/>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EsNode5</a:t>
              </a:r>
              <a:endParaRPr lang="zh-CN" altLang="en-US" dirty="0">
                <a:solidFill>
                  <a:schemeClr val="tx1"/>
                </a:solidFill>
                <a:latin typeface="Huawei Sans" panose="020C0503030203020204" pitchFamily="34" charset="0"/>
                <a:cs typeface="+mn-ea"/>
                <a:sym typeface="+mn-lt"/>
              </a:endParaRPr>
            </a:p>
          </p:txBody>
        </p:sp>
        <p:sp>
          <p:nvSpPr>
            <p:cNvPr id="60" name="矩形 8">
              <a:extLst>
                <a:ext uri="{FF2B5EF4-FFF2-40B4-BE49-F238E27FC236}">
                  <a16:creationId xmlns:a16="http://schemas.microsoft.com/office/drawing/2014/main" id="{37011A46-AA61-4BCB-94E5-3C254793D9A2}"/>
                </a:ext>
              </a:extLst>
            </p:cNvPr>
            <p:cNvSpPr/>
            <p:nvPr/>
          </p:nvSpPr>
          <p:spPr>
            <a:xfrm>
              <a:off x="2057868" y="5317122"/>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a:t>
              </a:r>
              <a:endParaRPr lang="zh-CN" altLang="en-US" dirty="0">
                <a:solidFill>
                  <a:schemeClr val="tx1"/>
                </a:solidFill>
                <a:latin typeface="Huawei Sans" panose="020C0503030203020204" pitchFamily="34" charset="0"/>
                <a:cs typeface="+mn-ea"/>
                <a:sym typeface="+mn-lt"/>
              </a:endParaRPr>
            </a:p>
          </p:txBody>
        </p:sp>
        <p:sp>
          <p:nvSpPr>
            <p:cNvPr id="61" name="矩形 9">
              <a:extLst>
                <a:ext uri="{FF2B5EF4-FFF2-40B4-BE49-F238E27FC236}">
                  <a16:creationId xmlns:a16="http://schemas.microsoft.com/office/drawing/2014/main" id="{8A0FC23B-0B6E-4E54-B8EA-5532D3FDF1CD}"/>
                </a:ext>
              </a:extLst>
            </p:cNvPr>
            <p:cNvSpPr/>
            <p:nvPr/>
          </p:nvSpPr>
          <p:spPr>
            <a:xfrm>
              <a:off x="2057868" y="4770581"/>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EsNode1</a:t>
              </a:r>
              <a:endParaRPr lang="zh-CN" altLang="en-US" dirty="0">
                <a:solidFill>
                  <a:schemeClr val="tx1"/>
                </a:solidFill>
                <a:latin typeface="Huawei Sans" panose="020C0503030203020204" pitchFamily="34" charset="0"/>
                <a:cs typeface="+mn-ea"/>
                <a:sym typeface="+mn-lt"/>
              </a:endParaRPr>
            </a:p>
          </p:txBody>
        </p:sp>
        <p:sp>
          <p:nvSpPr>
            <p:cNvPr id="62" name="矩形 10">
              <a:extLst>
                <a:ext uri="{FF2B5EF4-FFF2-40B4-BE49-F238E27FC236}">
                  <a16:creationId xmlns:a16="http://schemas.microsoft.com/office/drawing/2014/main" id="{0BFD05C9-9ED4-4F8F-8A69-36F8DFF1721C}"/>
                </a:ext>
              </a:extLst>
            </p:cNvPr>
            <p:cNvSpPr/>
            <p:nvPr/>
          </p:nvSpPr>
          <p:spPr>
            <a:xfrm>
              <a:off x="2057868" y="4223877"/>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EsMaster</a:t>
              </a:r>
              <a:endParaRPr lang="zh-CN" altLang="en-US" dirty="0">
                <a:solidFill>
                  <a:schemeClr val="tx1"/>
                </a:solidFill>
                <a:latin typeface="Huawei Sans" panose="020C0503030203020204" pitchFamily="34" charset="0"/>
                <a:cs typeface="+mn-ea"/>
                <a:sym typeface="+mn-lt"/>
              </a:endParaRPr>
            </a:p>
          </p:txBody>
        </p:sp>
        <p:sp>
          <p:nvSpPr>
            <p:cNvPr id="63" name="文本框 3">
              <a:extLst>
                <a:ext uri="{FF2B5EF4-FFF2-40B4-BE49-F238E27FC236}">
                  <a16:creationId xmlns:a16="http://schemas.microsoft.com/office/drawing/2014/main" id="{AA1098A7-E4DE-4AE2-957A-736F2EA4E4CD}"/>
                </a:ext>
              </a:extLst>
            </p:cNvPr>
            <p:cNvSpPr txBox="1"/>
            <p:nvPr/>
          </p:nvSpPr>
          <p:spPr>
            <a:xfrm>
              <a:off x="2276474" y="3756367"/>
              <a:ext cx="1419225" cy="369332"/>
            </a:xfrm>
            <a:prstGeom prst="rect">
              <a:avLst/>
            </a:prstGeom>
            <a:noFill/>
          </p:spPr>
          <p:txBody>
            <a:bodyPr wrap="square" rtlCol="0">
              <a:noAutofit/>
            </a:bodyPr>
            <a:lstStyle/>
            <a:p>
              <a:pPr algn="ctr"/>
              <a:r>
                <a:rPr b="0" u="none" dirty="0">
                  <a:latin typeface="Huawei Sans" panose="020C0503030203020204" pitchFamily="34" charset="0"/>
                  <a:cs typeface="+mn-ea"/>
                  <a:sym typeface="+mn-lt"/>
                </a:rPr>
                <a:t>Node1</a:t>
              </a:r>
              <a:endParaRPr lang="zh-CN" altLang="en-US" dirty="0">
                <a:latin typeface="Huawei Sans" panose="020C0503030203020204" pitchFamily="34" charset="0"/>
                <a:cs typeface="+mn-ea"/>
                <a:sym typeface="+mn-lt"/>
              </a:endParaRPr>
            </a:p>
          </p:txBody>
        </p:sp>
        <p:sp>
          <p:nvSpPr>
            <p:cNvPr id="64" name="矩形 12">
              <a:extLst>
                <a:ext uri="{FF2B5EF4-FFF2-40B4-BE49-F238E27FC236}">
                  <a16:creationId xmlns:a16="http://schemas.microsoft.com/office/drawing/2014/main" id="{162C98B5-B4A6-40D2-8A9C-F95CB1086471}"/>
                </a:ext>
              </a:extLst>
            </p:cNvPr>
            <p:cNvSpPr/>
            <p:nvPr/>
          </p:nvSpPr>
          <p:spPr>
            <a:xfrm>
              <a:off x="4475926" y="3716338"/>
              <a:ext cx="2314575" cy="2665412"/>
            </a:xfrm>
            <a:prstGeom prst="rect">
              <a:avLst/>
            </a:prstGeom>
            <a:solidFill>
              <a:srgbClr val="CEEFF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tx1"/>
                </a:solidFill>
                <a:latin typeface="Huawei Sans" panose="020C0503030203020204" pitchFamily="34" charset="0"/>
                <a:cs typeface="+mn-ea"/>
                <a:sym typeface="+mn-lt"/>
              </a:endParaRPr>
            </a:p>
          </p:txBody>
        </p:sp>
        <p:sp>
          <p:nvSpPr>
            <p:cNvPr id="65" name="矩形 13">
              <a:extLst>
                <a:ext uri="{FF2B5EF4-FFF2-40B4-BE49-F238E27FC236}">
                  <a16:creationId xmlns:a16="http://schemas.microsoft.com/office/drawing/2014/main" id="{8C2FD711-5AF7-44E0-8E3B-9E804EBBFAEC}"/>
                </a:ext>
              </a:extLst>
            </p:cNvPr>
            <p:cNvSpPr/>
            <p:nvPr/>
          </p:nvSpPr>
          <p:spPr>
            <a:xfrm>
              <a:off x="4704994" y="5863826"/>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EsNode5</a:t>
              </a:r>
              <a:endParaRPr lang="zh-CN" altLang="en-US" dirty="0">
                <a:solidFill>
                  <a:schemeClr val="tx1"/>
                </a:solidFill>
                <a:latin typeface="Huawei Sans" panose="020C0503030203020204" pitchFamily="34" charset="0"/>
                <a:cs typeface="+mn-ea"/>
                <a:sym typeface="+mn-lt"/>
              </a:endParaRPr>
            </a:p>
          </p:txBody>
        </p:sp>
        <p:sp>
          <p:nvSpPr>
            <p:cNvPr id="66" name="矩形 14">
              <a:extLst>
                <a:ext uri="{FF2B5EF4-FFF2-40B4-BE49-F238E27FC236}">
                  <a16:creationId xmlns:a16="http://schemas.microsoft.com/office/drawing/2014/main" id="{0A48C231-8ACC-45A0-A6D8-CEAA1ED1A8BC}"/>
                </a:ext>
              </a:extLst>
            </p:cNvPr>
            <p:cNvSpPr/>
            <p:nvPr/>
          </p:nvSpPr>
          <p:spPr>
            <a:xfrm>
              <a:off x="4704994" y="5317122"/>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a:t>
              </a:r>
              <a:endParaRPr lang="zh-CN" altLang="en-US" dirty="0">
                <a:solidFill>
                  <a:schemeClr val="tx1"/>
                </a:solidFill>
                <a:latin typeface="Huawei Sans" panose="020C0503030203020204" pitchFamily="34" charset="0"/>
                <a:cs typeface="+mn-ea"/>
                <a:sym typeface="+mn-lt"/>
              </a:endParaRPr>
            </a:p>
          </p:txBody>
        </p:sp>
        <p:sp>
          <p:nvSpPr>
            <p:cNvPr id="67" name="矩形 17">
              <a:extLst>
                <a:ext uri="{FF2B5EF4-FFF2-40B4-BE49-F238E27FC236}">
                  <a16:creationId xmlns:a16="http://schemas.microsoft.com/office/drawing/2014/main" id="{69573097-BAB5-4820-8669-52FA31E20C06}"/>
                </a:ext>
              </a:extLst>
            </p:cNvPr>
            <p:cNvSpPr/>
            <p:nvPr/>
          </p:nvSpPr>
          <p:spPr>
            <a:xfrm>
              <a:off x="4704994" y="4770581"/>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EsNode2</a:t>
              </a:r>
              <a:endParaRPr lang="zh-CN" altLang="en-US" dirty="0">
                <a:solidFill>
                  <a:schemeClr val="tx1"/>
                </a:solidFill>
                <a:latin typeface="Huawei Sans" panose="020C0503030203020204" pitchFamily="34" charset="0"/>
                <a:cs typeface="+mn-ea"/>
                <a:sym typeface="+mn-lt"/>
              </a:endParaRPr>
            </a:p>
          </p:txBody>
        </p:sp>
        <p:sp>
          <p:nvSpPr>
            <p:cNvPr id="68" name="矩形 18">
              <a:extLst>
                <a:ext uri="{FF2B5EF4-FFF2-40B4-BE49-F238E27FC236}">
                  <a16:creationId xmlns:a16="http://schemas.microsoft.com/office/drawing/2014/main" id="{90CFF69B-CCCA-46DD-817F-9EF77608F622}"/>
                </a:ext>
              </a:extLst>
            </p:cNvPr>
            <p:cNvSpPr/>
            <p:nvPr/>
          </p:nvSpPr>
          <p:spPr>
            <a:xfrm>
              <a:off x="4704994" y="4223877"/>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EsNode1</a:t>
              </a:r>
              <a:endParaRPr lang="zh-CN" altLang="en-US" dirty="0">
                <a:solidFill>
                  <a:schemeClr val="tx1"/>
                </a:solidFill>
                <a:latin typeface="Huawei Sans" panose="020C0503030203020204" pitchFamily="34" charset="0"/>
                <a:cs typeface="+mn-ea"/>
                <a:sym typeface="+mn-lt"/>
              </a:endParaRPr>
            </a:p>
          </p:txBody>
        </p:sp>
        <p:sp>
          <p:nvSpPr>
            <p:cNvPr id="69" name="文本框 19">
              <a:extLst>
                <a:ext uri="{FF2B5EF4-FFF2-40B4-BE49-F238E27FC236}">
                  <a16:creationId xmlns:a16="http://schemas.microsoft.com/office/drawing/2014/main" id="{42D90547-1B09-40B4-9ECB-12E2E65D570A}"/>
                </a:ext>
              </a:extLst>
            </p:cNvPr>
            <p:cNvSpPr txBox="1"/>
            <p:nvPr/>
          </p:nvSpPr>
          <p:spPr>
            <a:xfrm>
              <a:off x="4923600" y="3756367"/>
              <a:ext cx="1419225" cy="369332"/>
            </a:xfrm>
            <a:prstGeom prst="rect">
              <a:avLst/>
            </a:prstGeom>
            <a:noFill/>
          </p:spPr>
          <p:txBody>
            <a:bodyPr wrap="square" rtlCol="0">
              <a:noAutofit/>
            </a:bodyPr>
            <a:lstStyle/>
            <a:p>
              <a:pPr algn="ctr"/>
              <a:r>
                <a:rPr b="0" u="none" dirty="0">
                  <a:latin typeface="Huawei Sans" panose="020C0503030203020204" pitchFamily="34" charset="0"/>
                  <a:cs typeface="+mn-ea"/>
                  <a:sym typeface="+mn-lt"/>
                </a:rPr>
                <a:t>Node2</a:t>
              </a:r>
              <a:endParaRPr lang="zh-CN" altLang="en-US" dirty="0">
                <a:latin typeface="Huawei Sans" panose="020C0503030203020204" pitchFamily="34" charset="0"/>
                <a:cs typeface="+mn-ea"/>
                <a:sym typeface="+mn-lt"/>
              </a:endParaRPr>
            </a:p>
          </p:txBody>
        </p:sp>
        <p:sp>
          <p:nvSpPr>
            <p:cNvPr id="70" name="矩形 20">
              <a:extLst>
                <a:ext uri="{FF2B5EF4-FFF2-40B4-BE49-F238E27FC236}">
                  <a16:creationId xmlns:a16="http://schemas.microsoft.com/office/drawing/2014/main" id="{4E9EA610-74D6-436A-BA7F-711881578371}"/>
                </a:ext>
              </a:extLst>
            </p:cNvPr>
            <p:cNvSpPr/>
            <p:nvPr/>
          </p:nvSpPr>
          <p:spPr>
            <a:xfrm>
              <a:off x="7112702" y="3716338"/>
              <a:ext cx="2314575" cy="2665412"/>
            </a:xfrm>
            <a:prstGeom prst="rect">
              <a:avLst/>
            </a:prstGeom>
            <a:solidFill>
              <a:srgbClr val="CEEFF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tx1"/>
                </a:solidFill>
                <a:latin typeface="Huawei Sans" panose="020C0503030203020204" pitchFamily="34" charset="0"/>
                <a:cs typeface="+mn-ea"/>
                <a:sym typeface="+mn-lt"/>
              </a:endParaRPr>
            </a:p>
          </p:txBody>
        </p:sp>
        <p:sp>
          <p:nvSpPr>
            <p:cNvPr id="71" name="矩形 21">
              <a:extLst>
                <a:ext uri="{FF2B5EF4-FFF2-40B4-BE49-F238E27FC236}">
                  <a16:creationId xmlns:a16="http://schemas.microsoft.com/office/drawing/2014/main" id="{3329024D-1F1E-415F-A103-0FAC84E8536E}"/>
                </a:ext>
              </a:extLst>
            </p:cNvPr>
            <p:cNvSpPr/>
            <p:nvPr/>
          </p:nvSpPr>
          <p:spPr>
            <a:xfrm>
              <a:off x="7341770" y="5863826"/>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EsNode5</a:t>
              </a:r>
              <a:endParaRPr lang="zh-CN" altLang="en-US" dirty="0">
                <a:solidFill>
                  <a:schemeClr val="tx1"/>
                </a:solidFill>
                <a:latin typeface="Huawei Sans" panose="020C0503030203020204" pitchFamily="34" charset="0"/>
                <a:cs typeface="+mn-ea"/>
                <a:sym typeface="+mn-lt"/>
              </a:endParaRPr>
            </a:p>
          </p:txBody>
        </p:sp>
        <p:sp>
          <p:nvSpPr>
            <p:cNvPr id="72" name="矩形 22">
              <a:extLst>
                <a:ext uri="{FF2B5EF4-FFF2-40B4-BE49-F238E27FC236}">
                  <a16:creationId xmlns:a16="http://schemas.microsoft.com/office/drawing/2014/main" id="{26887427-4B82-43F3-8E55-F7A413479384}"/>
                </a:ext>
              </a:extLst>
            </p:cNvPr>
            <p:cNvSpPr/>
            <p:nvPr/>
          </p:nvSpPr>
          <p:spPr>
            <a:xfrm>
              <a:off x="7341770" y="5317122"/>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a:t>
              </a:r>
              <a:endParaRPr lang="zh-CN" altLang="en-US" dirty="0">
                <a:solidFill>
                  <a:schemeClr val="tx1"/>
                </a:solidFill>
                <a:latin typeface="Huawei Sans" panose="020C0503030203020204" pitchFamily="34" charset="0"/>
                <a:cs typeface="+mn-ea"/>
                <a:sym typeface="+mn-lt"/>
              </a:endParaRPr>
            </a:p>
          </p:txBody>
        </p:sp>
        <p:sp>
          <p:nvSpPr>
            <p:cNvPr id="73" name="矩形 23">
              <a:extLst>
                <a:ext uri="{FF2B5EF4-FFF2-40B4-BE49-F238E27FC236}">
                  <a16:creationId xmlns:a16="http://schemas.microsoft.com/office/drawing/2014/main" id="{0BFD8092-19F4-48FC-94E8-92AB1BB61B66}"/>
                </a:ext>
              </a:extLst>
            </p:cNvPr>
            <p:cNvSpPr/>
            <p:nvPr/>
          </p:nvSpPr>
          <p:spPr>
            <a:xfrm>
              <a:off x="7341770" y="4770581"/>
              <a:ext cx="1856438" cy="410238"/>
            </a:xfrm>
            <a:prstGeom prst="rect">
              <a:avLst/>
            </a:prstGeom>
            <a:solidFill>
              <a:srgbClr val="30B5C5"/>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EsNode1</a:t>
              </a:r>
              <a:endParaRPr lang="zh-CN" altLang="en-US" dirty="0">
                <a:solidFill>
                  <a:schemeClr val="tx1"/>
                </a:solidFill>
                <a:latin typeface="Huawei Sans" panose="020C0503030203020204" pitchFamily="34" charset="0"/>
                <a:cs typeface="+mn-ea"/>
                <a:sym typeface="+mn-lt"/>
              </a:endParaRPr>
            </a:p>
          </p:txBody>
        </p:sp>
        <p:sp>
          <p:nvSpPr>
            <p:cNvPr id="74" name="文本框 25">
              <a:extLst>
                <a:ext uri="{FF2B5EF4-FFF2-40B4-BE49-F238E27FC236}">
                  <a16:creationId xmlns:a16="http://schemas.microsoft.com/office/drawing/2014/main" id="{BDFA2D5C-5A89-4200-9746-113020E2D725}"/>
                </a:ext>
              </a:extLst>
            </p:cNvPr>
            <p:cNvSpPr txBox="1"/>
            <p:nvPr/>
          </p:nvSpPr>
          <p:spPr>
            <a:xfrm>
              <a:off x="7560376" y="3756367"/>
              <a:ext cx="1419225" cy="369332"/>
            </a:xfrm>
            <a:prstGeom prst="rect">
              <a:avLst/>
            </a:prstGeom>
            <a:noFill/>
          </p:spPr>
          <p:txBody>
            <a:bodyPr wrap="square" rtlCol="0">
              <a:noAutofit/>
            </a:bodyPr>
            <a:lstStyle/>
            <a:p>
              <a:pPr algn="ctr"/>
              <a:r>
                <a:rPr b="0" u="none" dirty="0">
                  <a:latin typeface="Huawei Sans" panose="020C0503030203020204" pitchFamily="34" charset="0"/>
                  <a:cs typeface="+mn-ea"/>
                  <a:sym typeface="+mn-lt"/>
                </a:rPr>
                <a:t>NodeN</a:t>
              </a:r>
              <a:endParaRPr lang="zh-CN" altLang="en-US" dirty="0">
                <a:latin typeface="Huawei Sans" panose="020C0503030203020204" pitchFamily="34" charset="0"/>
                <a:cs typeface="+mn-ea"/>
                <a:sym typeface="+mn-lt"/>
              </a:endParaRPr>
            </a:p>
          </p:txBody>
        </p:sp>
      </p:grpSp>
    </p:spTree>
    <p:extLst>
      <p:ext uri="{BB962C8B-B14F-4D97-AF65-F5344CB8AC3E}">
        <p14:creationId xmlns:p14="http://schemas.microsoft.com/office/powerpoint/2010/main" val="1531889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6636" y="1879360"/>
            <a:ext cx="11262451" cy="4521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u="none" dirty="0">
                <a:latin typeface="Huawei Sans" panose="020C0503030203020204" pitchFamily="34" charset="0"/>
              </a:rPr>
              <a:t>In stream processor programming, time processing is very critical. For example, event stream data (such as server log data, web page click data, and transaction data) is continuously generated. In this case, you need to use keys to group events and count the events corresponding to each key at a specified interval. This is our known "big data" application.</a:t>
            </a:r>
            <a:endParaRPr lang="en-US" altLang="zh-CN" dirty="0">
              <a:latin typeface="Huawei Sans" panose="020C0503030203020204" pitchFamily="34" charset="0"/>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内容占位符 2">
            <a:extLst>
              <a:ext uri="{FF2B5EF4-FFF2-40B4-BE49-F238E27FC236}">
                <a16:creationId xmlns:a16="http://schemas.microsoft.com/office/drawing/2014/main" id="{5FC0FA1B-26D9-48EE-A3C8-834ECC486C5A}"/>
              </a:ext>
            </a:extLst>
          </p:cNvPr>
          <p:cNvSpPr txBox="1">
            <a:spLocks/>
          </p:cNvSpPr>
          <p:nvPr/>
        </p:nvSpPr>
        <p:spPr>
          <a:xfrm>
            <a:off x="762000" y="2095404"/>
            <a:ext cx="10987088" cy="38321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dirty="0">
              <a:latin typeface="Huawei Sans" panose="020C0503030203020204" pitchFamily="34" charset="0"/>
              <a:sym typeface="Microsoft YaHei" panose="020B0503020204020204" pitchFamily="34" charset="-122"/>
            </a:endParaRPr>
          </a:p>
        </p:txBody>
      </p:sp>
      <p:sp>
        <p:nvSpPr>
          <p:cNvPr id="12" name="内容占位符 2">
            <a:extLst>
              <a:ext uri="{FF2B5EF4-FFF2-40B4-BE49-F238E27FC236}">
                <a16:creationId xmlns:a16="http://schemas.microsoft.com/office/drawing/2014/main" id="{707BAA22-BC44-407A-8F57-72A4593A2F54}"/>
              </a:ext>
            </a:extLst>
          </p:cNvPr>
          <p:cNvSpPr txBox="1">
            <a:spLocks/>
          </p:cNvSpPr>
          <p:nvPr/>
        </p:nvSpPr>
        <p:spPr>
          <a:xfrm>
            <a:off x="762000" y="2095404"/>
            <a:ext cx="10987088" cy="383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zh-CN" sz="1800" dirty="0">
              <a:latin typeface="Huawei Sans" panose="020C0503030203020204" pitchFamily="34" charset="0"/>
              <a:sym typeface="Microsoft YaHei" panose="020B0503020204020204" pitchFamily="34" charset="-122"/>
            </a:endParaRPr>
          </a:p>
        </p:txBody>
      </p:sp>
      <p:sp>
        <p:nvSpPr>
          <p:cNvPr id="55" name="TextBox 54">
            <a:extLst>
              <a:ext uri="{FF2B5EF4-FFF2-40B4-BE49-F238E27FC236}">
                <a16:creationId xmlns:a16="http://schemas.microsoft.com/office/drawing/2014/main" id="{A3341801-A3C7-4F1F-B03B-8216267164D7}"/>
              </a:ext>
            </a:extLst>
          </p:cNvPr>
          <p:cNvSpPr txBox="1"/>
          <p:nvPr/>
        </p:nvSpPr>
        <p:spPr>
          <a:xfrm>
            <a:off x="2452278" y="1176470"/>
            <a:ext cx="9187225" cy="523220"/>
          </a:xfrm>
          <a:prstGeom prst="rect">
            <a:avLst/>
          </a:prstGeom>
          <a:noFill/>
        </p:spPr>
        <p:txBody>
          <a:bodyPr wrap="square">
            <a:spAutoFit/>
          </a:bodyPr>
          <a:lstStyle/>
          <a:p>
            <a:r>
              <a:rPr lang="en-US" sz="2800" b="1" u="none" dirty="0">
                <a:solidFill>
                  <a:schemeClr val="bg1"/>
                </a:solidFill>
                <a:latin typeface="Huawei Sans" panose="020C0503030203020204" pitchFamily="34" charset="0"/>
                <a:ea typeface="+mn-ea"/>
                <a:cs typeface="+mn-ea"/>
                <a:sym typeface="+mn-lt"/>
              </a:rPr>
              <a:t>Elasticsearch Cross-Node Replica Allocation Policy</a:t>
            </a:r>
            <a:endParaRPr lang="en-US" sz="1600" b="1" dirty="0">
              <a:solidFill>
                <a:schemeClr val="bg1"/>
              </a:solidFill>
            </a:endParaRPr>
          </a:p>
        </p:txBody>
      </p:sp>
      <p:sp>
        <p:nvSpPr>
          <p:cNvPr id="30" name="文本占位符 16">
            <a:extLst>
              <a:ext uri="{FF2B5EF4-FFF2-40B4-BE49-F238E27FC236}">
                <a16:creationId xmlns:a16="http://schemas.microsoft.com/office/drawing/2014/main" id="{B06984C5-1C1E-4D90-9A9C-BFCD80C1A02B}"/>
              </a:ext>
            </a:extLst>
          </p:cNvPr>
          <p:cNvSpPr txBox="1">
            <a:spLocks/>
          </p:cNvSpPr>
          <p:nvPr/>
        </p:nvSpPr>
        <p:spPr>
          <a:xfrm>
            <a:off x="471123" y="2192240"/>
            <a:ext cx="11293476" cy="48750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Huawei Sans" panose="020C0503030203020204" pitchFamily="34" charset="0"/>
                <a:cs typeface="+mn-ea"/>
                <a:sym typeface="+mn-lt"/>
              </a:rPr>
              <a:t>When multiple instances are deployed on a single node with multiple replicas, if the replicas can only be allocated across instances, a single point of failure may occur. To solve this problem, set parameter </a:t>
            </a:r>
            <a:r>
              <a:rPr lang="en-US" sz="2000" b="1" dirty="0">
                <a:latin typeface="Huawei Sans" panose="020C0503030203020204" pitchFamily="34" charset="0"/>
                <a:cs typeface="+mn-ea"/>
                <a:sym typeface="+mn-lt"/>
              </a:rPr>
              <a:t>cluster.routing.allocation.same_shard.host</a:t>
            </a:r>
            <a:r>
              <a:rPr lang="en-US" sz="2000" dirty="0">
                <a:latin typeface="Huawei Sans" panose="020C0503030203020204" pitchFamily="34" charset="0"/>
                <a:cs typeface="+mn-ea"/>
                <a:sym typeface="+mn-lt"/>
              </a:rPr>
              <a:t> to </a:t>
            </a:r>
            <a:r>
              <a:rPr lang="en-US" sz="2000" b="1" dirty="0">
                <a:latin typeface="Huawei Sans" panose="020C0503030203020204" pitchFamily="34" charset="0"/>
                <a:cs typeface="+mn-ea"/>
                <a:sym typeface="+mn-lt"/>
              </a:rPr>
              <a:t>true</a:t>
            </a:r>
            <a:r>
              <a:rPr lang="en-US" sz="2000" dirty="0">
                <a:latin typeface="Huawei Sans" panose="020C0503030203020204" pitchFamily="34" charset="0"/>
                <a:cs typeface="+mn-ea"/>
                <a:sym typeface="+mn-lt"/>
              </a:rPr>
              <a:t>.</a:t>
            </a:r>
          </a:p>
        </p:txBody>
      </p:sp>
      <p:grpSp>
        <p:nvGrpSpPr>
          <p:cNvPr id="31" name="组合 45">
            <a:extLst>
              <a:ext uri="{FF2B5EF4-FFF2-40B4-BE49-F238E27FC236}">
                <a16:creationId xmlns:a16="http://schemas.microsoft.com/office/drawing/2014/main" id="{799C26AE-E4F4-4343-9F44-B5DB66908A82}"/>
              </a:ext>
            </a:extLst>
          </p:cNvPr>
          <p:cNvGrpSpPr/>
          <p:nvPr/>
        </p:nvGrpSpPr>
        <p:grpSpPr>
          <a:xfrm>
            <a:off x="2155405" y="3474337"/>
            <a:ext cx="7881189" cy="2632888"/>
            <a:chOff x="1828795" y="3286125"/>
            <a:chExt cx="7677156" cy="2924175"/>
          </a:xfrm>
        </p:grpSpPr>
        <p:sp>
          <p:nvSpPr>
            <p:cNvPr id="32" name="矩形 5">
              <a:extLst>
                <a:ext uri="{FF2B5EF4-FFF2-40B4-BE49-F238E27FC236}">
                  <a16:creationId xmlns:a16="http://schemas.microsoft.com/office/drawing/2014/main" id="{32ED1062-A5BF-4C0F-8802-C663CE4A6A60}"/>
                </a:ext>
              </a:extLst>
            </p:cNvPr>
            <p:cNvSpPr/>
            <p:nvPr/>
          </p:nvSpPr>
          <p:spPr>
            <a:xfrm>
              <a:off x="1828795" y="3532209"/>
              <a:ext cx="2314575" cy="2665412"/>
            </a:xfrm>
            <a:prstGeom prst="rect">
              <a:avLst/>
            </a:prstGeom>
            <a:solidFill>
              <a:srgbClr val="CEEFF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tx1"/>
                </a:solidFill>
                <a:latin typeface="Huawei Sans" panose="020C0503030203020204" pitchFamily="34" charset="0"/>
                <a:cs typeface="+mn-ea"/>
                <a:sym typeface="+mn-lt"/>
              </a:endParaRPr>
            </a:p>
          </p:txBody>
        </p:sp>
        <p:sp>
          <p:nvSpPr>
            <p:cNvPr id="33" name="矩形 9">
              <a:extLst>
                <a:ext uri="{FF2B5EF4-FFF2-40B4-BE49-F238E27FC236}">
                  <a16:creationId xmlns:a16="http://schemas.microsoft.com/office/drawing/2014/main" id="{799EAE18-6D7D-43D5-BD79-A3170367002E}"/>
                </a:ext>
              </a:extLst>
            </p:cNvPr>
            <p:cNvSpPr/>
            <p:nvPr/>
          </p:nvSpPr>
          <p:spPr>
            <a:xfrm>
              <a:off x="1895702" y="3959130"/>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EsNode1</a:t>
              </a:r>
            </a:p>
            <a:p>
              <a:pPr algn="ctr"/>
              <a:r>
                <a:rPr b="0" u="none" dirty="0">
                  <a:solidFill>
                    <a:schemeClr val="tx1"/>
                  </a:solidFill>
                  <a:latin typeface="Huawei Sans" panose="020C0503030203020204" pitchFamily="34" charset="0"/>
                  <a:cs typeface="+mn-ea"/>
                  <a:sym typeface="+mn-lt"/>
                </a:rPr>
                <a:t>coll_shard_replica1</a:t>
              </a:r>
              <a:endParaRPr lang="zh-CN" altLang="en-US" dirty="0">
                <a:solidFill>
                  <a:schemeClr val="tx1"/>
                </a:solidFill>
                <a:latin typeface="Huawei Sans" panose="020C0503030203020204" pitchFamily="34" charset="0"/>
                <a:cs typeface="+mn-ea"/>
                <a:sym typeface="+mn-lt"/>
              </a:endParaRPr>
            </a:p>
          </p:txBody>
        </p:sp>
        <p:sp>
          <p:nvSpPr>
            <p:cNvPr id="34" name="文本框 10">
              <a:extLst>
                <a:ext uri="{FF2B5EF4-FFF2-40B4-BE49-F238E27FC236}">
                  <a16:creationId xmlns:a16="http://schemas.microsoft.com/office/drawing/2014/main" id="{7A1644D8-E14F-43D5-8ED1-B43B61A95DAD}"/>
                </a:ext>
              </a:extLst>
            </p:cNvPr>
            <p:cNvSpPr txBox="1"/>
            <p:nvPr/>
          </p:nvSpPr>
          <p:spPr>
            <a:xfrm>
              <a:off x="2276469" y="3572238"/>
              <a:ext cx="1419225" cy="369332"/>
            </a:xfrm>
            <a:prstGeom prst="rect">
              <a:avLst/>
            </a:prstGeom>
            <a:noFill/>
          </p:spPr>
          <p:txBody>
            <a:bodyPr wrap="square" rtlCol="0">
              <a:noAutofit/>
            </a:bodyPr>
            <a:lstStyle/>
            <a:p>
              <a:pPr algn="ctr"/>
              <a:r>
                <a:rPr b="0" u="none" dirty="0">
                  <a:latin typeface="Huawei Sans" panose="020C0503030203020204" pitchFamily="34" charset="0"/>
                  <a:cs typeface="+mn-ea"/>
                  <a:sym typeface="+mn-lt"/>
                </a:rPr>
                <a:t>Node1</a:t>
              </a:r>
              <a:endParaRPr lang="zh-CN" altLang="en-US" dirty="0">
                <a:latin typeface="Huawei Sans" panose="020C0503030203020204" pitchFamily="34" charset="0"/>
                <a:cs typeface="+mn-ea"/>
                <a:sym typeface="+mn-lt"/>
              </a:endParaRPr>
            </a:p>
          </p:txBody>
        </p:sp>
        <p:sp>
          <p:nvSpPr>
            <p:cNvPr id="35" name="矩形 24">
              <a:extLst>
                <a:ext uri="{FF2B5EF4-FFF2-40B4-BE49-F238E27FC236}">
                  <a16:creationId xmlns:a16="http://schemas.microsoft.com/office/drawing/2014/main" id="{280DCEB3-6A2E-4D04-B3D1-F85505C576C9}"/>
                </a:ext>
              </a:extLst>
            </p:cNvPr>
            <p:cNvSpPr/>
            <p:nvPr/>
          </p:nvSpPr>
          <p:spPr>
            <a:xfrm>
              <a:off x="1895702" y="4691902"/>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EsNode2</a:t>
              </a:r>
            </a:p>
            <a:p>
              <a:pPr algn="ctr"/>
              <a:r>
                <a:rPr b="0" u="none" dirty="0">
                  <a:solidFill>
                    <a:schemeClr val="tx1"/>
                  </a:solidFill>
                  <a:latin typeface="Huawei Sans" panose="020C0503030203020204" pitchFamily="34" charset="0"/>
                  <a:cs typeface="+mn-ea"/>
                  <a:sym typeface="+mn-lt"/>
                </a:rPr>
                <a:t>coll_shard_replica2</a:t>
              </a:r>
              <a:endParaRPr lang="zh-CN" altLang="en-US" dirty="0">
                <a:solidFill>
                  <a:schemeClr val="tx1"/>
                </a:solidFill>
                <a:latin typeface="Huawei Sans" panose="020C0503030203020204" pitchFamily="34" charset="0"/>
                <a:cs typeface="+mn-ea"/>
                <a:sym typeface="+mn-lt"/>
              </a:endParaRPr>
            </a:p>
          </p:txBody>
        </p:sp>
        <p:sp>
          <p:nvSpPr>
            <p:cNvPr id="36" name="矩形 25">
              <a:extLst>
                <a:ext uri="{FF2B5EF4-FFF2-40B4-BE49-F238E27FC236}">
                  <a16:creationId xmlns:a16="http://schemas.microsoft.com/office/drawing/2014/main" id="{4C8905AF-A098-437E-A671-175DE391B6B5}"/>
                </a:ext>
              </a:extLst>
            </p:cNvPr>
            <p:cNvSpPr/>
            <p:nvPr/>
          </p:nvSpPr>
          <p:spPr>
            <a:xfrm>
              <a:off x="1895702" y="5446099"/>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EsNodeN</a:t>
              </a:r>
              <a:endParaRPr lang="zh-CN" altLang="en-US" dirty="0">
                <a:solidFill>
                  <a:schemeClr val="tx1"/>
                </a:solidFill>
                <a:latin typeface="Huawei Sans" panose="020C0503030203020204" pitchFamily="34" charset="0"/>
                <a:cs typeface="+mn-ea"/>
                <a:sym typeface="+mn-lt"/>
              </a:endParaRPr>
            </a:p>
          </p:txBody>
        </p:sp>
        <p:sp>
          <p:nvSpPr>
            <p:cNvPr id="37" name="矩形 26">
              <a:extLst>
                <a:ext uri="{FF2B5EF4-FFF2-40B4-BE49-F238E27FC236}">
                  <a16:creationId xmlns:a16="http://schemas.microsoft.com/office/drawing/2014/main" id="{8FE13F97-D122-4246-9BC5-372C6A3CA1F8}"/>
                </a:ext>
              </a:extLst>
            </p:cNvPr>
            <p:cNvSpPr/>
            <p:nvPr/>
          </p:nvSpPr>
          <p:spPr>
            <a:xfrm>
              <a:off x="4370285" y="3286125"/>
              <a:ext cx="5135666" cy="2924175"/>
            </a:xfrm>
            <a:prstGeom prst="rect">
              <a:avLst/>
            </a:prstGeom>
            <a:solidFill>
              <a:srgbClr val="CEEFF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tx1"/>
                </a:solidFill>
                <a:latin typeface="Huawei Sans" panose="020C0503030203020204" pitchFamily="34" charset="0"/>
                <a:cs typeface="+mn-ea"/>
                <a:sym typeface="+mn-lt"/>
              </a:endParaRPr>
            </a:p>
          </p:txBody>
        </p:sp>
        <p:sp>
          <p:nvSpPr>
            <p:cNvPr id="38" name="矩形 27">
              <a:extLst>
                <a:ext uri="{FF2B5EF4-FFF2-40B4-BE49-F238E27FC236}">
                  <a16:creationId xmlns:a16="http://schemas.microsoft.com/office/drawing/2014/main" id="{12311BA0-638E-45CF-9FB0-6E9FBA9CB5BD}"/>
                </a:ext>
              </a:extLst>
            </p:cNvPr>
            <p:cNvSpPr/>
            <p:nvPr/>
          </p:nvSpPr>
          <p:spPr>
            <a:xfrm>
              <a:off x="4524139" y="3450929"/>
              <a:ext cx="2314575" cy="2665412"/>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tx1"/>
                </a:solidFill>
                <a:latin typeface="Huawei Sans" panose="020C0503030203020204" pitchFamily="34" charset="0"/>
                <a:cs typeface="+mn-ea"/>
                <a:sym typeface="+mn-lt"/>
              </a:endParaRPr>
            </a:p>
          </p:txBody>
        </p:sp>
        <p:sp>
          <p:nvSpPr>
            <p:cNvPr id="39" name="矩形 28">
              <a:extLst>
                <a:ext uri="{FF2B5EF4-FFF2-40B4-BE49-F238E27FC236}">
                  <a16:creationId xmlns:a16="http://schemas.microsoft.com/office/drawing/2014/main" id="{D5CF57A2-1FF2-4BE5-AD4D-63416B1F659E}"/>
                </a:ext>
              </a:extLst>
            </p:cNvPr>
            <p:cNvSpPr/>
            <p:nvPr/>
          </p:nvSpPr>
          <p:spPr>
            <a:xfrm>
              <a:off x="4591046" y="3877850"/>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EsNode1</a:t>
              </a:r>
            </a:p>
            <a:p>
              <a:pPr algn="ctr"/>
              <a:r>
                <a:rPr b="0" u="none" dirty="0">
                  <a:solidFill>
                    <a:schemeClr val="tx1"/>
                  </a:solidFill>
                  <a:latin typeface="Huawei Sans" panose="020C0503030203020204" pitchFamily="34" charset="0"/>
                  <a:cs typeface="+mn-ea"/>
                  <a:sym typeface="+mn-lt"/>
                </a:rPr>
                <a:t>coll_shard_replica1</a:t>
              </a:r>
              <a:endParaRPr lang="zh-CN" altLang="en-US" dirty="0">
                <a:solidFill>
                  <a:schemeClr val="tx1"/>
                </a:solidFill>
                <a:latin typeface="Huawei Sans" panose="020C0503030203020204" pitchFamily="34" charset="0"/>
                <a:cs typeface="+mn-ea"/>
                <a:sym typeface="+mn-lt"/>
              </a:endParaRPr>
            </a:p>
          </p:txBody>
        </p:sp>
        <p:sp>
          <p:nvSpPr>
            <p:cNvPr id="40" name="文本框 29">
              <a:extLst>
                <a:ext uri="{FF2B5EF4-FFF2-40B4-BE49-F238E27FC236}">
                  <a16:creationId xmlns:a16="http://schemas.microsoft.com/office/drawing/2014/main" id="{FE5D371A-64C6-4CBD-9AF5-B46820E332C2}"/>
                </a:ext>
              </a:extLst>
            </p:cNvPr>
            <p:cNvSpPr txBox="1"/>
            <p:nvPr/>
          </p:nvSpPr>
          <p:spPr>
            <a:xfrm>
              <a:off x="4971813" y="3490958"/>
              <a:ext cx="1419225" cy="369332"/>
            </a:xfrm>
            <a:prstGeom prst="rect">
              <a:avLst/>
            </a:prstGeom>
            <a:noFill/>
          </p:spPr>
          <p:txBody>
            <a:bodyPr wrap="square" rtlCol="0">
              <a:noAutofit/>
            </a:bodyPr>
            <a:lstStyle/>
            <a:p>
              <a:pPr algn="ctr"/>
              <a:r>
                <a:rPr b="0" u="none" dirty="0">
                  <a:latin typeface="Huawei Sans" panose="020C0503030203020204" pitchFamily="34" charset="0"/>
                  <a:cs typeface="+mn-ea"/>
                  <a:sym typeface="+mn-lt"/>
                </a:rPr>
                <a:t>Node1</a:t>
              </a:r>
              <a:endParaRPr lang="zh-CN" altLang="en-US" dirty="0">
                <a:latin typeface="Huawei Sans" panose="020C0503030203020204" pitchFamily="34" charset="0"/>
                <a:cs typeface="+mn-ea"/>
                <a:sym typeface="+mn-lt"/>
              </a:endParaRPr>
            </a:p>
          </p:txBody>
        </p:sp>
        <p:sp>
          <p:nvSpPr>
            <p:cNvPr id="41" name="矩形 30">
              <a:extLst>
                <a:ext uri="{FF2B5EF4-FFF2-40B4-BE49-F238E27FC236}">
                  <a16:creationId xmlns:a16="http://schemas.microsoft.com/office/drawing/2014/main" id="{E4CCD414-41D0-4E5E-8BBB-1CC14E784ACC}"/>
                </a:ext>
              </a:extLst>
            </p:cNvPr>
            <p:cNvSpPr/>
            <p:nvPr/>
          </p:nvSpPr>
          <p:spPr>
            <a:xfrm>
              <a:off x="4591046" y="4610622"/>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EsNode2</a:t>
              </a:r>
            </a:p>
          </p:txBody>
        </p:sp>
        <p:sp>
          <p:nvSpPr>
            <p:cNvPr id="42" name="矩形 31">
              <a:extLst>
                <a:ext uri="{FF2B5EF4-FFF2-40B4-BE49-F238E27FC236}">
                  <a16:creationId xmlns:a16="http://schemas.microsoft.com/office/drawing/2014/main" id="{B8CC16A9-E9B7-46B8-B822-1FD2629198F7}"/>
                </a:ext>
              </a:extLst>
            </p:cNvPr>
            <p:cNvSpPr/>
            <p:nvPr/>
          </p:nvSpPr>
          <p:spPr>
            <a:xfrm>
              <a:off x="4591046" y="5364819"/>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EsNodeN</a:t>
              </a:r>
              <a:endParaRPr lang="zh-CN" altLang="en-US" dirty="0">
                <a:solidFill>
                  <a:schemeClr val="tx1"/>
                </a:solidFill>
                <a:latin typeface="Huawei Sans" panose="020C0503030203020204" pitchFamily="34" charset="0"/>
                <a:cs typeface="+mn-ea"/>
                <a:sym typeface="+mn-lt"/>
              </a:endParaRPr>
            </a:p>
          </p:txBody>
        </p:sp>
        <p:sp>
          <p:nvSpPr>
            <p:cNvPr id="43" name="矩形 37">
              <a:extLst>
                <a:ext uri="{FF2B5EF4-FFF2-40B4-BE49-F238E27FC236}">
                  <a16:creationId xmlns:a16="http://schemas.microsoft.com/office/drawing/2014/main" id="{6DEF7FD7-B5BF-4C86-8378-1EE55523D8F7}"/>
                </a:ext>
              </a:extLst>
            </p:cNvPr>
            <p:cNvSpPr/>
            <p:nvPr/>
          </p:nvSpPr>
          <p:spPr>
            <a:xfrm>
              <a:off x="6992569" y="3450929"/>
              <a:ext cx="2314575" cy="2665412"/>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tx1"/>
                </a:solidFill>
                <a:latin typeface="Huawei Sans" panose="020C0503030203020204" pitchFamily="34" charset="0"/>
                <a:cs typeface="+mn-ea"/>
                <a:sym typeface="+mn-lt"/>
              </a:endParaRPr>
            </a:p>
          </p:txBody>
        </p:sp>
        <p:sp>
          <p:nvSpPr>
            <p:cNvPr id="44" name="矩形 38">
              <a:extLst>
                <a:ext uri="{FF2B5EF4-FFF2-40B4-BE49-F238E27FC236}">
                  <a16:creationId xmlns:a16="http://schemas.microsoft.com/office/drawing/2014/main" id="{3874FC47-0B29-4443-9199-CDA2609CDB07}"/>
                </a:ext>
              </a:extLst>
            </p:cNvPr>
            <p:cNvSpPr/>
            <p:nvPr/>
          </p:nvSpPr>
          <p:spPr>
            <a:xfrm>
              <a:off x="7059476" y="3877850"/>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EsNode1</a:t>
              </a:r>
            </a:p>
          </p:txBody>
        </p:sp>
        <p:sp>
          <p:nvSpPr>
            <p:cNvPr id="45" name="文本框 39">
              <a:extLst>
                <a:ext uri="{FF2B5EF4-FFF2-40B4-BE49-F238E27FC236}">
                  <a16:creationId xmlns:a16="http://schemas.microsoft.com/office/drawing/2014/main" id="{69B7C4F2-BC08-4973-BE9F-BAE1742916E5}"/>
                </a:ext>
              </a:extLst>
            </p:cNvPr>
            <p:cNvSpPr txBox="1"/>
            <p:nvPr/>
          </p:nvSpPr>
          <p:spPr>
            <a:xfrm>
              <a:off x="7440243" y="3490958"/>
              <a:ext cx="1419225" cy="369332"/>
            </a:xfrm>
            <a:prstGeom prst="rect">
              <a:avLst/>
            </a:prstGeom>
            <a:noFill/>
          </p:spPr>
          <p:txBody>
            <a:bodyPr wrap="square" rtlCol="0">
              <a:noAutofit/>
            </a:bodyPr>
            <a:lstStyle/>
            <a:p>
              <a:pPr algn="ctr"/>
              <a:r>
                <a:rPr b="0" u="none" dirty="0">
                  <a:latin typeface="Huawei Sans" panose="020C0503030203020204" pitchFamily="34" charset="0"/>
                  <a:cs typeface="+mn-ea"/>
                  <a:sym typeface="+mn-lt"/>
                </a:rPr>
                <a:t>Node1</a:t>
              </a:r>
              <a:endParaRPr lang="zh-CN" altLang="en-US" dirty="0">
                <a:latin typeface="Huawei Sans" panose="020C0503030203020204" pitchFamily="34" charset="0"/>
                <a:cs typeface="+mn-ea"/>
                <a:sym typeface="+mn-lt"/>
              </a:endParaRPr>
            </a:p>
          </p:txBody>
        </p:sp>
        <p:sp>
          <p:nvSpPr>
            <p:cNvPr id="46" name="矩形 40">
              <a:extLst>
                <a:ext uri="{FF2B5EF4-FFF2-40B4-BE49-F238E27FC236}">
                  <a16:creationId xmlns:a16="http://schemas.microsoft.com/office/drawing/2014/main" id="{373E2513-94DD-4C7F-A2B6-357EF2BEF4FF}"/>
                </a:ext>
              </a:extLst>
            </p:cNvPr>
            <p:cNvSpPr/>
            <p:nvPr/>
          </p:nvSpPr>
          <p:spPr>
            <a:xfrm>
              <a:off x="7059476" y="4610622"/>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EsNode2</a:t>
              </a:r>
            </a:p>
            <a:p>
              <a:pPr algn="ctr"/>
              <a:r>
                <a:rPr b="0" u="none" dirty="0">
                  <a:solidFill>
                    <a:schemeClr val="tx1"/>
                  </a:solidFill>
                  <a:latin typeface="Huawei Sans" panose="020C0503030203020204" pitchFamily="34" charset="0"/>
                  <a:cs typeface="+mn-ea"/>
                  <a:sym typeface="+mn-lt"/>
                </a:rPr>
                <a:t>coll_shard_replica2</a:t>
              </a:r>
              <a:endParaRPr lang="zh-CN" altLang="en-US" dirty="0">
                <a:solidFill>
                  <a:schemeClr val="tx1"/>
                </a:solidFill>
                <a:latin typeface="Huawei Sans" panose="020C0503030203020204" pitchFamily="34" charset="0"/>
                <a:cs typeface="+mn-ea"/>
                <a:sym typeface="+mn-lt"/>
              </a:endParaRPr>
            </a:p>
          </p:txBody>
        </p:sp>
        <p:sp>
          <p:nvSpPr>
            <p:cNvPr id="47" name="矩形 41">
              <a:extLst>
                <a:ext uri="{FF2B5EF4-FFF2-40B4-BE49-F238E27FC236}">
                  <a16:creationId xmlns:a16="http://schemas.microsoft.com/office/drawing/2014/main" id="{0B96009D-A97C-4F6F-A4DE-CC91B7536090}"/>
                </a:ext>
              </a:extLst>
            </p:cNvPr>
            <p:cNvSpPr/>
            <p:nvPr/>
          </p:nvSpPr>
          <p:spPr>
            <a:xfrm>
              <a:off x="7059476" y="5364819"/>
              <a:ext cx="2180758" cy="646823"/>
            </a:xfrm>
            <a:prstGeom prst="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b="0" u="none" dirty="0">
                  <a:solidFill>
                    <a:schemeClr val="tx1"/>
                  </a:solidFill>
                  <a:latin typeface="Huawei Sans" panose="020C0503030203020204" pitchFamily="34" charset="0"/>
                  <a:cs typeface="+mn-ea"/>
                  <a:sym typeface="+mn-lt"/>
                </a:rPr>
                <a:t>EsNodeN</a:t>
              </a:r>
              <a:endParaRPr lang="zh-CN" altLang="en-US" dirty="0">
                <a:solidFill>
                  <a:schemeClr val="tx1"/>
                </a:solidFill>
                <a:latin typeface="Huawei Sans" panose="020C0503030203020204" pitchFamily="34" charset="0"/>
                <a:cs typeface="+mn-ea"/>
                <a:sym typeface="+mn-lt"/>
              </a:endParaRPr>
            </a:p>
          </p:txBody>
        </p:sp>
        <p:cxnSp>
          <p:nvCxnSpPr>
            <p:cNvPr id="48" name="曲线连接符 42">
              <a:extLst>
                <a:ext uri="{FF2B5EF4-FFF2-40B4-BE49-F238E27FC236}">
                  <a16:creationId xmlns:a16="http://schemas.microsoft.com/office/drawing/2014/main" id="{1E9D0863-EE66-4FF3-B2E3-E595BB09EDF2}"/>
                </a:ext>
              </a:extLst>
            </p:cNvPr>
            <p:cNvCxnSpPr/>
            <p:nvPr/>
          </p:nvCxnSpPr>
          <p:spPr>
            <a:xfrm rot="5400000" flipH="1" flipV="1">
              <a:off x="4839058" y="1441942"/>
              <a:ext cx="246084" cy="3952035"/>
            </a:xfrm>
            <a:prstGeom prst="curvedConnector3">
              <a:avLst>
                <a:gd name="adj1" fmla="val 192895"/>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37793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1015663"/>
          </a:xfrm>
          <a:prstGeom prst="rect">
            <a:avLst/>
          </a:prstGeom>
          <a:noFill/>
        </p:spPr>
        <p:txBody>
          <a:bodyPr wrap="square" rtlCol="0">
            <a:spAutoFit/>
          </a:bodyPr>
          <a:lstStyle/>
          <a:p>
            <a:r>
              <a:rPr lang="en-US" sz="2000" dirty="0">
                <a:solidFill>
                  <a:srgbClr val="2D3956"/>
                </a:solidFill>
                <a:latin typeface="Times New Roman" panose="02020603050405020304" pitchFamily="18" charset="0"/>
                <a:cs typeface="Times New Roman" panose="02020603050405020304" pitchFamily="18" charset="0"/>
              </a:rPr>
              <a:t>Summary:</a:t>
            </a:r>
          </a:p>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A2F32BE2-BFF3-4108-BF36-67DB29D36279}"/>
              </a:ext>
            </a:extLst>
          </p:cNvPr>
          <p:cNvSpPr txBox="1"/>
          <p:nvPr/>
        </p:nvSpPr>
        <p:spPr>
          <a:xfrm>
            <a:off x="1488018" y="2236362"/>
            <a:ext cx="8843097" cy="3785652"/>
          </a:xfrm>
          <a:prstGeom prst="rect">
            <a:avLst/>
          </a:prstGeom>
          <a:noFill/>
        </p:spPr>
        <p:txBody>
          <a:bodyPr wrap="square">
            <a:spAutoFit/>
          </a:bodyPr>
          <a:lstStyle/>
          <a:p>
            <a:pPr algn="l"/>
            <a:r>
              <a:rPr lang="en-US" sz="2000" b="0" i="0" dirty="0">
                <a:solidFill>
                  <a:srgbClr val="374151"/>
                </a:solidFill>
                <a:effectLst/>
                <a:latin typeface="Söhne"/>
              </a:rPr>
              <a:t>ClickHouse is an open-source columnar database management system designed for high-performance analytics. It excels at processing large volumes of data quickly and efficiently, making it ideal for real-time analytics and data warehousing. ClickHouse supports a variety of data formats.</a:t>
            </a:r>
            <a:br>
              <a:rPr lang="en-US" sz="2000" b="0" i="0" dirty="0">
                <a:solidFill>
                  <a:srgbClr val="374151"/>
                </a:solidFill>
                <a:effectLst/>
                <a:latin typeface="Söhne"/>
              </a:rPr>
            </a:br>
            <a:br>
              <a:rPr lang="en-US" sz="2000" b="0" i="0" dirty="0">
                <a:solidFill>
                  <a:srgbClr val="374151"/>
                </a:solidFill>
                <a:effectLst/>
                <a:latin typeface="Söhne"/>
              </a:rPr>
            </a:br>
            <a:r>
              <a:rPr lang="en-US" sz="2000" b="0" i="0" dirty="0">
                <a:solidFill>
                  <a:srgbClr val="374151"/>
                </a:solidFill>
                <a:effectLst/>
                <a:latin typeface="Söhne"/>
              </a:rPr>
              <a:t>Elasticsearch is a distributed, open-source search and analytics engine. It is designed for full-text search, real-time data indexing, and analysis of large datasets. for building search functionality in applications, including filtering, aggregations, and geospatial search. Elasticsearch's distributed architecture provides scalability and fault tolerance, making it a popular choice for organizations dealing with diverse data sources and complex querying needs.</a:t>
            </a:r>
            <a:br>
              <a:rPr lang="en-US" sz="2000" b="0" i="0" dirty="0">
                <a:solidFill>
                  <a:srgbClr val="374151"/>
                </a:solidFill>
                <a:effectLst/>
                <a:latin typeface="Söhne"/>
              </a:rPr>
            </a:br>
            <a:endParaRPr lang="en-US" sz="2000" b="0" i="0" dirty="0">
              <a:solidFill>
                <a:srgbClr val="374151"/>
              </a:solidFill>
              <a:effectLst/>
              <a:latin typeface="Söhne"/>
            </a:endParaRPr>
          </a:p>
        </p:txBody>
      </p:sp>
    </p:spTree>
    <p:extLst>
      <p:ext uri="{BB962C8B-B14F-4D97-AF65-F5344CB8AC3E}">
        <p14:creationId xmlns:p14="http://schemas.microsoft.com/office/powerpoint/2010/main" val="34343966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81016" y="1356245"/>
            <a:ext cx="9871077" cy="444392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DIAGRAM" val="249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11646</TotalTime>
  <Words>3304</Words>
  <Application>Microsoft Office PowerPoint</Application>
  <PresentationFormat>Widescreen</PresentationFormat>
  <Paragraphs>424</Paragraphs>
  <Slides>40</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-apple-system</vt:lpstr>
      <vt:lpstr>Arial</vt:lpstr>
      <vt:lpstr>Calibri</vt:lpstr>
      <vt:lpstr>Calibri Light</vt:lpstr>
      <vt:lpstr>Huawei Sans</vt:lpstr>
      <vt:lpstr>Söhne</vt:lpstr>
      <vt:lpstr>Times New Roman</vt:lpstr>
      <vt:lpstr>var(--ifm-heading-font-family)</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111</cp:revision>
  <dcterms:created xsi:type="dcterms:W3CDTF">2023-04-29T09:08:23Z</dcterms:created>
  <dcterms:modified xsi:type="dcterms:W3CDTF">2023-10-02T16:54:03Z</dcterms:modified>
</cp:coreProperties>
</file>