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notesSlides/notesSlide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3"/>
  </p:sldMasterIdLst>
  <p:notesMasterIdLst>
    <p:notesMasterId r:id="rId46"/>
  </p:notesMasterIdLst>
  <p:sldIdLst>
    <p:sldId id="552" r:id="rId4"/>
    <p:sldId id="303" r:id="rId5"/>
    <p:sldId id="510" r:id="rId6"/>
    <p:sldId id="484" r:id="rId7"/>
    <p:sldId id="498" r:id="rId8"/>
    <p:sldId id="512" r:id="rId9"/>
    <p:sldId id="513" r:id="rId10"/>
    <p:sldId id="542" r:id="rId11"/>
    <p:sldId id="541" r:id="rId12"/>
    <p:sldId id="527" r:id="rId13"/>
    <p:sldId id="521" r:id="rId14"/>
    <p:sldId id="524" r:id="rId15"/>
    <p:sldId id="525" r:id="rId16"/>
    <p:sldId id="515" r:id="rId17"/>
    <p:sldId id="537" r:id="rId18"/>
    <p:sldId id="501" r:id="rId19"/>
    <p:sldId id="528" r:id="rId20"/>
    <p:sldId id="511" r:id="rId21"/>
    <p:sldId id="548" r:id="rId22"/>
    <p:sldId id="502" r:id="rId23"/>
    <p:sldId id="529" r:id="rId24"/>
    <p:sldId id="549" r:id="rId25"/>
    <p:sldId id="482" r:id="rId26"/>
    <p:sldId id="550" r:id="rId27"/>
    <p:sldId id="530" r:id="rId28"/>
    <p:sldId id="531" r:id="rId29"/>
    <p:sldId id="271" r:id="rId30"/>
    <p:sldId id="543" r:id="rId31"/>
    <p:sldId id="547" r:id="rId32"/>
    <p:sldId id="490" r:id="rId33"/>
    <p:sldId id="485" r:id="rId34"/>
    <p:sldId id="532" r:id="rId35"/>
    <p:sldId id="500" r:id="rId36"/>
    <p:sldId id="533" r:id="rId37"/>
    <p:sldId id="544" r:id="rId38"/>
    <p:sldId id="545" r:id="rId39"/>
    <p:sldId id="546" r:id="rId40"/>
    <p:sldId id="540" r:id="rId41"/>
    <p:sldId id="551" r:id="rId42"/>
    <p:sldId id="514" r:id="rId43"/>
    <p:sldId id="496" r:id="rId44"/>
    <p:sldId id="553"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2"/>
            <p14:sldId id="303"/>
            <p14:sldId id="510"/>
            <p14:sldId id="484"/>
            <p14:sldId id="498"/>
            <p14:sldId id="512"/>
            <p14:sldId id="513"/>
            <p14:sldId id="542"/>
            <p14:sldId id="541"/>
            <p14:sldId id="527"/>
            <p14:sldId id="521"/>
            <p14:sldId id="524"/>
            <p14:sldId id="525"/>
            <p14:sldId id="515"/>
            <p14:sldId id="537"/>
            <p14:sldId id="501"/>
            <p14:sldId id="528"/>
            <p14:sldId id="511"/>
            <p14:sldId id="548"/>
            <p14:sldId id="502"/>
            <p14:sldId id="529"/>
            <p14:sldId id="549"/>
            <p14:sldId id="482"/>
            <p14:sldId id="550"/>
            <p14:sldId id="530"/>
            <p14:sldId id="531"/>
            <p14:sldId id="271"/>
            <p14:sldId id="543"/>
            <p14:sldId id="547"/>
            <p14:sldId id="490"/>
            <p14:sldId id="485"/>
            <p14:sldId id="532"/>
            <p14:sldId id="500"/>
            <p14:sldId id="533"/>
            <p14:sldId id="544"/>
            <p14:sldId id="545"/>
            <p14:sldId id="546"/>
            <p14:sldId id="540"/>
            <p14:sldId id="551"/>
            <p14:sldId id="514"/>
            <p14:sldId id="496"/>
            <p14:sldId id="55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7F7F7"/>
    <a:srgbClr val="4472C4"/>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738" autoAdjust="0"/>
  </p:normalViewPr>
  <p:slideViewPr>
    <p:cSldViewPr snapToGrid="0">
      <p:cViewPr varScale="1">
        <p:scale>
          <a:sx n="82" d="100"/>
          <a:sy n="82" d="100"/>
        </p:scale>
        <p:origin x="643"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dgm:spPr/>
      <dgm:t>
        <a:bodyPr/>
        <a:lstStyle/>
        <a:p>
          <a:r>
            <a:rPr lang="ar-JO" dirty="0">
              <a:latin typeface="Alexandria" pitchFamily="2" charset="-78"/>
              <a:cs typeface="Alexandria" pitchFamily="2" charset="-78"/>
            </a:rPr>
            <a:t>نشأة التعليم الحديث</a:t>
          </a:r>
          <a:endParaRPr lang="en-US" dirty="0">
            <a:latin typeface="Alexandria" pitchFamily="2" charset="-78"/>
            <a:cs typeface="Alexandria" pitchFamily="2" charset="-78"/>
          </a:endParaRPr>
        </a:p>
      </dgm:t>
    </dgm:pt>
    <dgm:pt modelId="{116D506F-3683-431A-82D1-072D5706B967}" type="parTrans" cxnId="{52AAC9E3-774B-4DF4-BA5F-A6240C55AA0A}">
      <dgm:prSet/>
      <dgm:spPr/>
      <dgm:t>
        <a:bodyPr/>
        <a:lstStyle/>
        <a:p>
          <a:endParaRPr lang="en-US"/>
        </a:p>
      </dgm:t>
    </dgm:pt>
    <dgm:pt modelId="{B993EEB2-B65D-49C6-A488-108321570668}" type="sibTrans" cxnId="{52AAC9E3-774B-4DF4-BA5F-A6240C55AA0A}">
      <dgm:prSet/>
      <dgm:spPr/>
      <dgm:t>
        <a:bodyPr/>
        <a:lstStyle/>
        <a:p>
          <a:endParaRPr lang="en-US"/>
        </a:p>
      </dgm:t>
    </dgm:pt>
    <dgm:pt modelId="{0B48E2DC-DC23-450C-A1F5-930B15E5CFA1}">
      <dgm:prSet phldrT="[Text]"/>
      <dgm:spPr/>
      <dgm:t>
        <a:bodyPr/>
        <a:lstStyle/>
        <a:p>
          <a:r>
            <a:rPr lang="ar-JO" dirty="0">
              <a:latin typeface="Alexandria" pitchFamily="2" charset="-78"/>
              <a:cs typeface="Alexandria" pitchFamily="2" charset="-78"/>
            </a:rPr>
            <a:t>التعليم في العالم الغربي والوطن العربي</a:t>
          </a:r>
          <a:endParaRPr lang="en-US" dirty="0">
            <a:latin typeface="Alexandria" pitchFamily="2" charset="-78"/>
            <a:cs typeface="Alexandria" pitchFamily="2" charset="-78"/>
          </a:endParaRPr>
        </a:p>
      </dgm:t>
    </dgm:pt>
    <dgm:pt modelId="{2635DCF1-8C1F-4B18-8BD5-E07B6768CD5A}" type="parTrans" cxnId="{10D574B4-EAE1-4199-86C8-D574F142DAB2}">
      <dgm:prSet/>
      <dgm:spPr/>
      <dgm:t>
        <a:bodyPr/>
        <a:lstStyle/>
        <a:p>
          <a:endParaRPr lang="en-US"/>
        </a:p>
      </dgm:t>
    </dgm:pt>
    <dgm:pt modelId="{0F42D841-AF00-4457-92A1-51359D60606B}" type="sibTrans" cxnId="{10D574B4-EAE1-4199-86C8-D574F142DAB2}">
      <dgm:prSet/>
      <dgm:spPr/>
      <dgm:t>
        <a:bodyPr/>
        <a:lstStyle/>
        <a:p>
          <a:endParaRPr lang="en-US"/>
        </a:p>
      </dgm:t>
    </dgm:pt>
    <dgm:pt modelId="{D5F73F09-4FAD-4410-AB39-A230B0046A45}">
      <dgm:prSet phldrT="[Text]"/>
      <dgm:spPr/>
      <dgm:t>
        <a:bodyPr/>
        <a:lstStyle/>
        <a:p>
          <a:r>
            <a:rPr lang="ar-JO" dirty="0">
              <a:latin typeface="Alexandria" pitchFamily="2" charset="-78"/>
              <a:cs typeface="Alexandria" pitchFamily="2" charset="-78"/>
            </a:rPr>
            <a:t>تحديات ومشكلات  التعليم في الوطن العربي</a:t>
          </a:r>
          <a:endParaRPr lang="en-US" dirty="0">
            <a:latin typeface="Alexandria" pitchFamily="2" charset="-78"/>
            <a:cs typeface="Alexandria" pitchFamily="2" charset="-78"/>
          </a:endParaRPr>
        </a:p>
      </dgm:t>
    </dgm:pt>
    <dgm:pt modelId="{81B6CF74-0852-4796-8294-C2881F07C844}" type="parTrans" cxnId="{62055D9C-9256-4C62-98F6-7E5868D47AA2}">
      <dgm:prSet/>
      <dgm:spPr/>
      <dgm:t>
        <a:bodyPr/>
        <a:lstStyle/>
        <a:p>
          <a:endParaRPr lang="en-US"/>
        </a:p>
      </dgm:t>
    </dgm:pt>
    <dgm:pt modelId="{E5ECF4E5-827E-4E4C-84F2-C6C573E159C1}" type="sibTrans" cxnId="{62055D9C-9256-4C62-98F6-7E5868D47AA2}">
      <dgm:prSet/>
      <dgm:spPr/>
      <dgm:t>
        <a:bodyPr/>
        <a:lstStyle/>
        <a:p>
          <a:endParaRPr lang="en-US"/>
        </a:p>
      </dgm:t>
    </dgm:pt>
    <dgm:pt modelId="{BB31EF55-2421-4B33-8411-9412C3865829}">
      <dgm:prSet/>
      <dgm:spPr/>
      <dgm:t>
        <a:bodyPr/>
        <a:lstStyle/>
        <a:p>
          <a:r>
            <a:rPr lang="ar-JO" dirty="0">
              <a:latin typeface="Alexandria" pitchFamily="2" charset="-78"/>
              <a:cs typeface="Alexandria" pitchFamily="2" charset="-78"/>
            </a:rPr>
            <a:t>دواعي تطوير سياسات التعليم</a:t>
          </a:r>
          <a:endParaRPr lang="en-US" dirty="0">
            <a:latin typeface="Alexandria" pitchFamily="2" charset="-78"/>
            <a:cs typeface="Alexandria" pitchFamily="2" charset="-78"/>
          </a:endParaRPr>
        </a:p>
      </dgm:t>
    </dgm:pt>
    <dgm:pt modelId="{C819B6B3-DE33-487B-88E7-8E1B5342879E}" type="parTrans" cxnId="{98E7B2CB-90C3-40E2-A124-992EEE50B75D}">
      <dgm:prSet/>
      <dgm:spPr/>
      <dgm:t>
        <a:bodyPr/>
        <a:lstStyle/>
        <a:p>
          <a:endParaRPr lang="en-US"/>
        </a:p>
      </dgm:t>
    </dgm:pt>
    <dgm:pt modelId="{E3EC123A-3001-4F80-BECF-ABE0B2D32F0E}" type="sibTrans" cxnId="{98E7B2CB-90C3-40E2-A124-992EEE50B75D}">
      <dgm:prSet/>
      <dgm:spPr/>
      <dgm:t>
        <a:bodyPr/>
        <a:lstStyle/>
        <a:p>
          <a:endParaRPr lang="en-US"/>
        </a:p>
      </dgm:t>
    </dgm:pt>
    <dgm:pt modelId="{695D1B77-C7F5-4FCC-88E9-B71E20028F4F}">
      <dgm:prSet/>
      <dgm:spPr/>
      <dgm:t>
        <a:bodyPr/>
        <a:lstStyle/>
        <a:p>
          <a:endParaRPr lang="en-US"/>
        </a:p>
      </dgm:t>
    </dgm:pt>
    <dgm:pt modelId="{FB129FFC-012F-45E9-9ED1-C5C7AC340767}" type="parTrans" cxnId="{531B32AD-4BE5-4C00-8CFC-690390769E85}">
      <dgm:prSet/>
      <dgm:spPr/>
      <dgm:t>
        <a:bodyPr/>
        <a:lstStyle/>
        <a:p>
          <a:endParaRPr lang="en-US"/>
        </a:p>
      </dgm:t>
    </dgm:pt>
    <dgm:pt modelId="{CF8B391B-3E93-4F74-BDDB-31718DEEE0F2}" type="sibTrans" cxnId="{531B32AD-4BE5-4C00-8CFC-690390769E85}">
      <dgm:prSet/>
      <dgm:spPr/>
      <dgm:t>
        <a:bodyPr/>
        <a:lstStyle/>
        <a:p>
          <a:endParaRPr lang="en-US"/>
        </a:p>
      </dgm:t>
    </dgm:pt>
    <dgm:pt modelId="{89CFF072-A1A0-4F09-9F67-EE4D236805D3}">
      <dgm:prSet/>
      <dgm:spPr/>
      <dgm:t>
        <a:bodyPr/>
        <a:lstStyle/>
        <a:p>
          <a:r>
            <a:rPr lang="ar-JO" dirty="0">
              <a:latin typeface="Alexandria" pitchFamily="2" charset="-78"/>
              <a:cs typeface="Alexandria" pitchFamily="2" charset="-78"/>
            </a:rPr>
            <a:t>مفهوم تطوير سياسات التعليم</a:t>
          </a:r>
          <a:endParaRPr lang="en-US" dirty="0">
            <a:latin typeface="Alexandria" pitchFamily="2" charset="-78"/>
            <a:cs typeface="Alexandria" pitchFamily="2" charset="-78"/>
          </a:endParaRPr>
        </a:p>
      </dgm:t>
    </dgm:pt>
    <dgm:pt modelId="{AABCCB18-3072-4FFB-838D-EB549A07C1B6}" type="parTrans" cxnId="{16F0926A-67CF-4929-AEC2-EFB875093347}">
      <dgm:prSet/>
      <dgm:spPr/>
      <dgm:t>
        <a:bodyPr/>
        <a:lstStyle/>
        <a:p>
          <a:endParaRPr lang="en-US"/>
        </a:p>
      </dgm:t>
    </dgm:pt>
    <dgm:pt modelId="{B113AC43-1CEC-489F-8372-422940150501}" type="sibTrans" cxnId="{16F0926A-67CF-4929-AEC2-EFB875093347}">
      <dgm:prSet/>
      <dgm:spPr/>
      <dgm:t>
        <a:bodyPr/>
        <a:lstStyle/>
        <a:p>
          <a:endParaRPr lang="en-US"/>
        </a:p>
      </dgm:t>
    </dgm:pt>
    <dgm:pt modelId="{D1600C61-5B18-4335-874D-7213F3EC9984}" type="pres">
      <dgm:prSet presAssocID="{95F60F96-AD7F-48F9-A337-52B047C88AD2}" presName="rootnode" presStyleCnt="0">
        <dgm:presLayoutVars>
          <dgm:chMax/>
          <dgm:chPref/>
          <dgm:dir/>
          <dgm:animLvl val="lvl"/>
        </dgm:presLayoutVars>
      </dgm:prSet>
      <dgm:spPr/>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4"/>
      <dgm:spPr/>
    </dgm:pt>
    <dgm:pt modelId="{F5F26FEB-CEC7-4A5A-90CD-9DEA208F73CC}" type="pres">
      <dgm:prSet presAssocID="{3149DEB9-4BE9-4918-9D3A-4524A6A0CC27}" presName="ParentText" presStyleLbl="node1" presStyleIdx="0" presStyleCnt="5" custScaleX="287718">
        <dgm:presLayoutVars>
          <dgm:chMax val="1"/>
          <dgm:chPref val="1"/>
          <dgm:bulletEnabled val="1"/>
        </dgm:presLayoutVars>
      </dgm:prSet>
      <dgm:spPr/>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4"/>
      <dgm:spPr/>
    </dgm:pt>
    <dgm:pt modelId="{99B531EB-AC65-400E-A17C-5A763DA8A38F}" type="pres">
      <dgm:prSet presAssocID="{0B48E2DC-DC23-450C-A1F5-930B15E5CFA1}" presName="ParentText" presStyleLbl="node1" presStyleIdx="1" presStyleCnt="5" custScaleX="372084" custLinFactNeighborX="-31764" custLinFactNeighborY="8718">
        <dgm:presLayoutVars>
          <dgm:chMax val="1"/>
          <dgm:chPref val="1"/>
          <dgm:bulletEnabled val="1"/>
        </dgm:presLayoutVars>
      </dgm:prSet>
      <dgm:spPr/>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4" custLinFactNeighborY="0"/>
      <dgm:spPr/>
    </dgm:pt>
    <dgm:pt modelId="{EA4ABEC6-B080-41E3-98CF-5FCC5922CC16}" type="pres">
      <dgm:prSet presAssocID="{D5F73F09-4FAD-4410-AB39-A230B0046A45}" presName="ParentText" presStyleLbl="node1" presStyleIdx="2" presStyleCnt="5" custScaleX="432546">
        <dgm:presLayoutVars>
          <dgm:chMax val="1"/>
          <dgm:chPref val="1"/>
          <dgm:bulletEnabled val="1"/>
        </dgm:presLayoutVars>
      </dgm:prSet>
      <dgm:spPr/>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4"/>
      <dgm:spPr/>
    </dgm:pt>
    <dgm:pt modelId="{1C5B7D4A-316A-4BB2-AF37-EE55E83F6900}" type="pres">
      <dgm:prSet presAssocID="{89CFF072-A1A0-4F09-9F67-EE4D236805D3}" presName="ParentText" presStyleLbl="node1" presStyleIdx="3" presStyleCnt="5" custScaleX="463087" custLinFactNeighborX="40086" custLinFactNeighborY="6900">
        <dgm:presLayoutVars>
          <dgm:chMax val="1"/>
          <dgm:chPref val="1"/>
          <dgm:bulletEnabled val="1"/>
        </dgm:presLayoutVars>
      </dgm:prSet>
      <dgm:spPr/>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77A5EE82-C52F-409A-962F-FADD3502A9BB}" type="pres">
      <dgm:prSet presAssocID="{BB31EF55-2421-4B33-8411-9412C3865829}" presName="ParentText" presStyleLbl="node1" presStyleIdx="4" presStyleCnt="5" custScaleX="466651" custLinFactNeighborX="42360" custLinFactNeighborY="21509">
        <dgm:presLayoutVars>
          <dgm:chMax val="1"/>
          <dgm:chPref val="1"/>
          <dgm:bulletEnabled val="1"/>
        </dgm:presLayoutVars>
      </dgm:prSet>
      <dgm:spPr/>
    </dgm:pt>
    <dgm:pt modelId="{FA3048B5-F705-45B0-BE05-78ADFD61AF84}" type="pres">
      <dgm:prSet presAssocID="{BB31EF55-2421-4B33-8411-9412C3865829}" presName="FinalChildText" presStyleLbl="revTx" presStyleIdx="4" presStyleCnt="5">
        <dgm:presLayoutVars>
          <dgm:chMax val="0"/>
          <dgm:chPref val="0"/>
          <dgm:bulletEnabled val="1"/>
        </dgm:presLayoutVars>
      </dgm:prSet>
      <dgm:spPr/>
    </dgm:pt>
  </dgm:ptLst>
  <dgm:cxnLst>
    <dgm:cxn modelId="{E3DCC20B-D2D0-409C-A9D0-04A2D4FBEDA1}" type="presOf" srcId="{D5F73F09-4FAD-4410-AB39-A230B0046A45}" destId="{EA4ABEC6-B080-41E3-98CF-5FCC5922CC16}"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7B631019-07DE-46C7-99CA-319769C16B8C}" type="presOf" srcId="{BB31EF55-2421-4B33-8411-9412C3865829}" destId="{77A5EE82-C52F-409A-962F-FADD3502A9BB}"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17E93452-39BE-4DC7-BB38-2CBA19BB24D7}" type="presOf" srcId="{95F60F96-AD7F-48F9-A337-52B047C88AD2}" destId="{D1600C61-5B18-4335-874D-7213F3EC9984}" srcOrd="0" destOrd="0" presId="urn:microsoft.com/office/officeart/2005/8/layout/StepDownProcess"/>
    <dgm:cxn modelId="{341AE573-A947-4B15-9B2A-1A64B86709D0}" type="presOf" srcId="{0B48E2DC-DC23-450C-A1F5-930B15E5CFA1}" destId="{99B531EB-AC65-400E-A17C-5A763DA8A38F}" srcOrd="0" destOrd="0" presId="urn:microsoft.com/office/officeart/2005/8/layout/StepDownProcess"/>
    <dgm:cxn modelId="{62055D9C-9256-4C62-98F6-7E5868D47AA2}" srcId="{95F60F96-AD7F-48F9-A337-52B047C88AD2}" destId="{D5F73F09-4FAD-4410-AB39-A230B0046A45}" srcOrd="2" destOrd="0" parTransId="{81B6CF74-0852-4796-8294-C2881F07C844}" sibTransId="{E5ECF4E5-827E-4E4C-84F2-C6C573E159C1}"/>
    <dgm:cxn modelId="{531B32AD-4BE5-4C00-8CFC-690390769E85}" srcId="{BB31EF55-2421-4B33-8411-9412C3865829}" destId="{695D1B77-C7F5-4FCC-88E9-B71E20028F4F}" srcOrd="0" destOrd="0" parTransId="{FB129FFC-012F-45E9-9ED1-C5C7AC340767}" sibTransId="{CF8B391B-3E93-4F74-BDDB-31718DEEE0F2}"/>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A17A90DD-2087-4BBF-BE10-1694B27B0A5B}" type="presOf" srcId="{695D1B77-C7F5-4FCC-88E9-B71E20028F4F}" destId="{FA3048B5-F705-45B0-BE05-78ADFD61AF84}" srcOrd="0" destOrd="0" presId="urn:microsoft.com/office/officeart/2005/8/layout/StepDownProcess"/>
    <dgm:cxn modelId="{52AAC9E3-774B-4DF4-BA5F-A6240C55AA0A}" srcId="{95F60F96-AD7F-48F9-A337-52B047C88AD2}" destId="{3149DEB9-4BE9-4918-9D3A-4524A6A0CC27}" srcOrd="0" destOrd="0" parTransId="{116D506F-3683-431A-82D1-072D5706B967}" sibTransId="{B993EEB2-B65D-49C6-A488-108321570668}"/>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D35420B6-DED6-4107-95DE-9BA9FBD1C539}" type="presParOf" srcId="{44505696-04B5-4A64-8494-D476D8093891}" destId="{77A5EE82-C52F-409A-962F-FADD3502A9BB}" srcOrd="0" destOrd="0" presId="urn:microsoft.com/office/officeart/2005/8/layout/StepDownProcess"/>
    <dgm:cxn modelId="{D3563CF3-42CC-4216-9E3B-AA1C4511F913}" type="presParOf" srcId="{44505696-04B5-4A64-8494-D476D8093891}" destId="{FA3048B5-F705-45B0-BE05-78ADFD61AF84}"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dgm:spPr/>
      <dgm:t>
        <a:bodyPr/>
        <a:lstStyle/>
        <a:p>
          <a:r>
            <a:rPr lang="ar-JO" dirty="0">
              <a:latin typeface="Alexandria" pitchFamily="2" charset="-78"/>
              <a:cs typeface="Alexandria" pitchFamily="2" charset="-78"/>
            </a:rPr>
            <a:t>نشأة التعليم الحديث</a:t>
          </a:r>
          <a:endParaRPr lang="en-US" dirty="0">
            <a:latin typeface="Alexandria" pitchFamily="2" charset="-78"/>
            <a:cs typeface="Alexandria" pitchFamily="2" charset="-78"/>
          </a:endParaRPr>
        </a:p>
      </dgm:t>
    </dgm:pt>
    <dgm:pt modelId="{116D506F-3683-431A-82D1-072D5706B967}" type="parTrans" cxnId="{52AAC9E3-774B-4DF4-BA5F-A6240C55AA0A}">
      <dgm:prSet/>
      <dgm:spPr/>
      <dgm:t>
        <a:bodyPr/>
        <a:lstStyle/>
        <a:p>
          <a:endParaRPr lang="en-US"/>
        </a:p>
      </dgm:t>
    </dgm:pt>
    <dgm:pt modelId="{B993EEB2-B65D-49C6-A488-108321570668}" type="sibTrans" cxnId="{52AAC9E3-774B-4DF4-BA5F-A6240C55AA0A}">
      <dgm:prSet/>
      <dgm:spPr/>
      <dgm:t>
        <a:bodyPr/>
        <a:lstStyle/>
        <a:p>
          <a:endParaRPr lang="en-US"/>
        </a:p>
      </dgm:t>
    </dgm:pt>
    <dgm:pt modelId="{0B48E2DC-DC23-450C-A1F5-930B15E5CFA1}">
      <dgm:prSet phldrT="[Text]"/>
      <dgm:spPr/>
      <dgm:t>
        <a:bodyPr/>
        <a:lstStyle/>
        <a:p>
          <a:r>
            <a:rPr lang="ar-JO" dirty="0">
              <a:latin typeface="Alexandria" pitchFamily="2" charset="-78"/>
              <a:cs typeface="Alexandria" pitchFamily="2" charset="-78"/>
            </a:rPr>
            <a:t>التعليم في العالم الغربي والوطن العربي</a:t>
          </a:r>
          <a:endParaRPr lang="en-US" dirty="0">
            <a:latin typeface="Alexandria" pitchFamily="2" charset="-78"/>
            <a:cs typeface="Alexandria" pitchFamily="2" charset="-78"/>
          </a:endParaRPr>
        </a:p>
      </dgm:t>
    </dgm:pt>
    <dgm:pt modelId="{2635DCF1-8C1F-4B18-8BD5-E07B6768CD5A}" type="parTrans" cxnId="{10D574B4-EAE1-4199-86C8-D574F142DAB2}">
      <dgm:prSet/>
      <dgm:spPr/>
      <dgm:t>
        <a:bodyPr/>
        <a:lstStyle/>
        <a:p>
          <a:endParaRPr lang="en-US"/>
        </a:p>
      </dgm:t>
    </dgm:pt>
    <dgm:pt modelId="{0F42D841-AF00-4457-92A1-51359D60606B}" type="sibTrans" cxnId="{10D574B4-EAE1-4199-86C8-D574F142DAB2}">
      <dgm:prSet/>
      <dgm:spPr/>
      <dgm:t>
        <a:bodyPr/>
        <a:lstStyle/>
        <a:p>
          <a:endParaRPr lang="en-US"/>
        </a:p>
      </dgm:t>
    </dgm:pt>
    <dgm:pt modelId="{D5F73F09-4FAD-4410-AB39-A230B0046A45}">
      <dgm:prSet phldrT="[Text]"/>
      <dgm:spPr/>
      <dgm:t>
        <a:bodyPr/>
        <a:lstStyle/>
        <a:p>
          <a:r>
            <a:rPr lang="ar-JO" dirty="0">
              <a:latin typeface="Alexandria" pitchFamily="2" charset="-78"/>
              <a:cs typeface="Alexandria" pitchFamily="2" charset="-78"/>
            </a:rPr>
            <a:t>تحديات ومشكلات  التعليم في الوطن العربي</a:t>
          </a:r>
          <a:endParaRPr lang="en-US" dirty="0">
            <a:latin typeface="Alexandria" pitchFamily="2" charset="-78"/>
            <a:cs typeface="Alexandria" pitchFamily="2" charset="-78"/>
          </a:endParaRPr>
        </a:p>
      </dgm:t>
    </dgm:pt>
    <dgm:pt modelId="{81B6CF74-0852-4796-8294-C2881F07C844}" type="parTrans" cxnId="{62055D9C-9256-4C62-98F6-7E5868D47AA2}">
      <dgm:prSet/>
      <dgm:spPr/>
      <dgm:t>
        <a:bodyPr/>
        <a:lstStyle/>
        <a:p>
          <a:endParaRPr lang="en-US"/>
        </a:p>
      </dgm:t>
    </dgm:pt>
    <dgm:pt modelId="{E5ECF4E5-827E-4E4C-84F2-C6C573E159C1}" type="sibTrans" cxnId="{62055D9C-9256-4C62-98F6-7E5868D47AA2}">
      <dgm:prSet/>
      <dgm:spPr/>
      <dgm:t>
        <a:bodyPr/>
        <a:lstStyle/>
        <a:p>
          <a:endParaRPr lang="en-US"/>
        </a:p>
      </dgm:t>
    </dgm:pt>
    <dgm:pt modelId="{BB31EF55-2421-4B33-8411-9412C3865829}">
      <dgm:prSet/>
      <dgm:spPr/>
      <dgm:t>
        <a:bodyPr/>
        <a:lstStyle/>
        <a:p>
          <a:r>
            <a:rPr lang="ar-JO" dirty="0">
              <a:latin typeface="Alexandria" pitchFamily="2" charset="-78"/>
              <a:cs typeface="Alexandria" pitchFamily="2" charset="-78"/>
            </a:rPr>
            <a:t>دواعي تطوير سياسات التعليم</a:t>
          </a:r>
          <a:endParaRPr lang="en-US" dirty="0">
            <a:latin typeface="Alexandria" pitchFamily="2" charset="-78"/>
            <a:cs typeface="Alexandria" pitchFamily="2" charset="-78"/>
          </a:endParaRPr>
        </a:p>
      </dgm:t>
    </dgm:pt>
    <dgm:pt modelId="{C819B6B3-DE33-487B-88E7-8E1B5342879E}" type="parTrans" cxnId="{98E7B2CB-90C3-40E2-A124-992EEE50B75D}">
      <dgm:prSet/>
      <dgm:spPr/>
      <dgm:t>
        <a:bodyPr/>
        <a:lstStyle/>
        <a:p>
          <a:endParaRPr lang="en-US"/>
        </a:p>
      </dgm:t>
    </dgm:pt>
    <dgm:pt modelId="{E3EC123A-3001-4F80-BECF-ABE0B2D32F0E}" type="sibTrans" cxnId="{98E7B2CB-90C3-40E2-A124-992EEE50B75D}">
      <dgm:prSet/>
      <dgm:spPr/>
      <dgm:t>
        <a:bodyPr/>
        <a:lstStyle/>
        <a:p>
          <a:endParaRPr lang="en-US"/>
        </a:p>
      </dgm:t>
    </dgm:pt>
    <dgm:pt modelId="{695D1B77-C7F5-4FCC-88E9-B71E20028F4F}">
      <dgm:prSet/>
      <dgm:spPr/>
      <dgm:t>
        <a:bodyPr/>
        <a:lstStyle/>
        <a:p>
          <a:endParaRPr lang="en-US">
            <a:latin typeface="Alexandria" pitchFamily="2" charset="-78"/>
            <a:cs typeface="Alexandria" pitchFamily="2" charset="-78"/>
          </a:endParaRPr>
        </a:p>
      </dgm:t>
    </dgm:pt>
    <dgm:pt modelId="{FB129FFC-012F-45E9-9ED1-C5C7AC340767}" type="parTrans" cxnId="{531B32AD-4BE5-4C00-8CFC-690390769E85}">
      <dgm:prSet/>
      <dgm:spPr/>
      <dgm:t>
        <a:bodyPr/>
        <a:lstStyle/>
        <a:p>
          <a:endParaRPr lang="en-US"/>
        </a:p>
      </dgm:t>
    </dgm:pt>
    <dgm:pt modelId="{CF8B391B-3E93-4F74-BDDB-31718DEEE0F2}" type="sibTrans" cxnId="{531B32AD-4BE5-4C00-8CFC-690390769E85}">
      <dgm:prSet/>
      <dgm:spPr/>
      <dgm:t>
        <a:bodyPr/>
        <a:lstStyle/>
        <a:p>
          <a:endParaRPr lang="en-US"/>
        </a:p>
      </dgm:t>
    </dgm:pt>
    <dgm:pt modelId="{89CFF072-A1A0-4F09-9F67-EE4D236805D3}">
      <dgm:prSet/>
      <dgm:spPr/>
      <dgm:t>
        <a:bodyPr/>
        <a:lstStyle/>
        <a:p>
          <a:r>
            <a:rPr lang="ar-JO" dirty="0">
              <a:latin typeface="Alexandria" pitchFamily="2" charset="-78"/>
              <a:cs typeface="Alexandria" pitchFamily="2" charset="-78"/>
            </a:rPr>
            <a:t>مفهوم تطوير سياسات التعليم</a:t>
          </a:r>
          <a:endParaRPr lang="en-US" dirty="0">
            <a:latin typeface="Alexandria" pitchFamily="2" charset="-78"/>
            <a:cs typeface="Alexandria" pitchFamily="2" charset="-78"/>
          </a:endParaRPr>
        </a:p>
      </dgm:t>
    </dgm:pt>
    <dgm:pt modelId="{AABCCB18-3072-4FFB-838D-EB549A07C1B6}" type="parTrans" cxnId="{16F0926A-67CF-4929-AEC2-EFB875093347}">
      <dgm:prSet/>
      <dgm:spPr/>
      <dgm:t>
        <a:bodyPr/>
        <a:lstStyle/>
        <a:p>
          <a:endParaRPr lang="en-US"/>
        </a:p>
      </dgm:t>
    </dgm:pt>
    <dgm:pt modelId="{B113AC43-1CEC-489F-8372-422940150501}" type="sibTrans" cxnId="{16F0926A-67CF-4929-AEC2-EFB875093347}">
      <dgm:prSet/>
      <dgm:spPr/>
      <dgm:t>
        <a:bodyPr/>
        <a:lstStyle/>
        <a:p>
          <a:endParaRPr lang="en-US"/>
        </a:p>
      </dgm:t>
    </dgm:pt>
    <dgm:pt modelId="{D1600C61-5B18-4335-874D-7213F3EC9984}" type="pres">
      <dgm:prSet presAssocID="{95F60F96-AD7F-48F9-A337-52B047C88AD2}" presName="rootnode" presStyleCnt="0">
        <dgm:presLayoutVars>
          <dgm:chMax/>
          <dgm:chPref/>
          <dgm:dir/>
          <dgm:animLvl val="lvl"/>
        </dgm:presLayoutVars>
      </dgm:prSet>
      <dgm:spPr/>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4"/>
      <dgm:spPr/>
    </dgm:pt>
    <dgm:pt modelId="{F5F26FEB-CEC7-4A5A-90CD-9DEA208F73CC}" type="pres">
      <dgm:prSet presAssocID="{3149DEB9-4BE9-4918-9D3A-4524A6A0CC27}" presName="ParentText" presStyleLbl="node1" presStyleIdx="0" presStyleCnt="5" custScaleX="287718">
        <dgm:presLayoutVars>
          <dgm:chMax val="1"/>
          <dgm:chPref val="1"/>
          <dgm:bulletEnabled val="1"/>
        </dgm:presLayoutVars>
      </dgm:prSet>
      <dgm:spPr/>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4"/>
      <dgm:spPr/>
    </dgm:pt>
    <dgm:pt modelId="{99B531EB-AC65-400E-A17C-5A763DA8A38F}" type="pres">
      <dgm:prSet presAssocID="{0B48E2DC-DC23-450C-A1F5-930B15E5CFA1}" presName="ParentText" presStyleLbl="node1" presStyleIdx="1" presStyleCnt="5" custScaleX="372084">
        <dgm:presLayoutVars>
          <dgm:chMax val="1"/>
          <dgm:chPref val="1"/>
          <dgm:bulletEnabled val="1"/>
        </dgm:presLayoutVars>
      </dgm:prSet>
      <dgm:spPr/>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4" custLinFactNeighborY="0"/>
      <dgm:spPr/>
    </dgm:pt>
    <dgm:pt modelId="{EA4ABEC6-B080-41E3-98CF-5FCC5922CC16}" type="pres">
      <dgm:prSet presAssocID="{D5F73F09-4FAD-4410-AB39-A230B0046A45}" presName="ParentText" presStyleLbl="node1" presStyleIdx="2" presStyleCnt="5" custScaleX="432546">
        <dgm:presLayoutVars>
          <dgm:chMax val="1"/>
          <dgm:chPref val="1"/>
          <dgm:bulletEnabled val="1"/>
        </dgm:presLayoutVars>
      </dgm:prSet>
      <dgm:spPr/>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4"/>
      <dgm:spPr/>
    </dgm:pt>
    <dgm:pt modelId="{1C5B7D4A-316A-4BB2-AF37-EE55E83F6900}" type="pres">
      <dgm:prSet presAssocID="{89CFF072-A1A0-4F09-9F67-EE4D236805D3}" presName="ParentText" presStyleLbl="node1" presStyleIdx="3" presStyleCnt="5" custScaleX="463087">
        <dgm:presLayoutVars>
          <dgm:chMax val="1"/>
          <dgm:chPref val="1"/>
          <dgm:bulletEnabled val="1"/>
        </dgm:presLayoutVars>
      </dgm:prSet>
      <dgm:spPr/>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77A5EE82-C52F-409A-962F-FADD3502A9BB}" type="pres">
      <dgm:prSet presAssocID="{BB31EF55-2421-4B33-8411-9412C3865829}" presName="ParentText" presStyleLbl="node1" presStyleIdx="4" presStyleCnt="5" custScaleX="466651" custLinFactNeighborX="1936" custLinFactNeighborY="15175">
        <dgm:presLayoutVars>
          <dgm:chMax val="1"/>
          <dgm:chPref val="1"/>
          <dgm:bulletEnabled val="1"/>
        </dgm:presLayoutVars>
      </dgm:prSet>
      <dgm:spPr/>
    </dgm:pt>
    <dgm:pt modelId="{FA3048B5-F705-45B0-BE05-78ADFD61AF84}" type="pres">
      <dgm:prSet presAssocID="{BB31EF55-2421-4B33-8411-9412C3865829}" presName="FinalChildText" presStyleLbl="revTx" presStyleIdx="4" presStyleCnt="5">
        <dgm:presLayoutVars>
          <dgm:chMax val="0"/>
          <dgm:chPref val="0"/>
          <dgm:bulletEnabled val="1"/>
        </dgm:presLayoutVars>
      </dgm:prSet>
      <dgm:spPr/>
    </dgm:pt>
  </dgm:ptLst>
  <dgm:cxnLst>
    <dgm:cxn modelId="{E3DCC20B-D2D0-409C-A9D0-04A2D4FBEDA1}" type="presOf" srcId="{D5F73F09-4FAD-4410-AB39-A230B0046A45}" destId="{EA4ABEC6-B080-41E3-98CF-5FCC5922CC16}"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7B631019-07DE-46C7-99CA-319769C16B8C}" type="presOf" srcId="{BB31EF55-2421-4B33-8411-9412C3865829}" destId="{77A5EE82-C52F-409A-962F-FADD3502A9BB}"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17E93452-39BE-4DC7-BB38-2CBA19BB24D7}" type="presOf" srcId="{95F60F96-AD7F-48F9-A337-52B047C88AD2}" destId="{D1600C61-5B18-4335-874D-7213F3EC9984}" srcOrd="0" destOrd="0" presId="urn:microsoft.com/office/officeart/2005/8/layout/StepDownProcess"/>
    <dgm:cxn modelId="{341AE573-A947-4B15-9B2A-1A64B86709D0}" type="presOf" srcId="{0B48E2DC-DC23-450C-A1F5-930B15E5CFA1}" destId="{99B531EB-AC65-400E-A17C-5A763DA8A38F}" srcOrd="0" destOrd="0" presId="urn:microsoft.com/office/officeart/2005/8/layout/StepDownProcess"/>
    <dgm:cxn modelId="{62055D9C-9256-4C62-98F6-7E5868D47AA2}" srcId="{95F60F96-AD7F-48F9-A337-52B047C88AD2}" destId="{D5F73F09-4FAD-4410-AB39-A230B0046A45}" srcOrd="2" destOrd="0" parTransId="{81B6CF74-0852-4796-8294-C2881F07C844}" sibTransId="{E5ECF4E5-827E-4E4C-84F2-C6C573E159C1}"/>
    <dgm:cxn modelId="{531B32AD-4BE5-4C00-8CFC-690390769E85}" srcId="{BB31EF55-2421-4B33-8411-9412C3865829}" destId="{695D1B77-C7F5-4FCC-88E9-B71E20028F4F}" srcOrd="0" destOrd="0" parTransId="{FB129FFC-012F-45E9-9ED1-C5C7AC340767}" sibTransId="{CF8B391B-3E93-4F74-BDDB-31718DEEE0F2}"/>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A17A90DD-2087-4BBF-BE10-1694B27B0A5B}" type="presOf" srcId="{695D1B77-C7F5-4FCC-88E9-B71E20028F4F}" destId="{FA3048B5-F705-45B0-BE05-78ADFD61AF84}" srcOrd="0" destOrd="0" presId="urn:microsoft.com/office/officeart/2005/8/layout/StepDownProcess"/>
    <dgm:cxn modelId="{52AAC9E3-774B-4DF4-BA5F-A6240C55AA0A}" srcId="{95F60F96-AD7F-48F9-A337-52B047C88AD2}" destId="{3149DEB9-4BE9-4918-9D3A-4524A6A0CC27}" srcOrd="0" destOrd="0" parTransId="{116D506F-3683-431A-82D1-072D5706B967}" sibTransId="{B993EEB2-B65D-49C6-A488-108321570668}"/>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D35420B6-DED6-4107-95DE-9BA9FBD1C539}" type="presParOf" srcId="{44505696-04B5-4A64-8494-D476D8093891}" destId="{77A5EE82-C52F-409A-962F-FADD3502A9BB}" srcOrd="0" destOrd="0" presId="urn:microsoft.com/office/officeart/2005/8/layout/StepDownProcess"/>
    <dgm:cxn modelId="{D3563CF3-42CC-4216-9E3B-AA1C4511F913}" type="presParOf" srcId="{44505696-04B5-4A64-8494-D476D8093891}" destId="{FA3048B5-F705-45B0-BE05-78ADFD61AF84}"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840173" y="1039248"/>
          <a:ext cx="452458" cy="51510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5400" y="537689"/>
          <a:ext cx="2191471" cy="53314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ar-JO" sz="1300" kern="1200" dirty="0">
              <a:latin typeface="Alexandria" pitchFamily="2" charset="-78"/>
              <a:cs typeface="Alexandria" pitchFamily="2" charset="-78"/>
            </a:rPr>
            <a:t>نشأة التعليم الحديث</a:t>
          </a:r>
          <a:endParaRPr lang="en-US" sz="1300" kern="1200" dirty="0">
            <a:latin typeface="Alexandria" pitchFamily="2" charset="-78"/>
            <a:cs typeface="Alexandria" pitchFamily="2" charset="-78"/>
          </a:endParaRPr>
        </a:p>
      </dsp:txBody>
      <dsp:txXfrm>
        <a:off x="31431" y="563720"/>
        <a:ext cx="2139409" cy="481084"/>
      </dsp:txXfrm>
    </dsp:sp>
    <dsp:sp modelId="{89960AC2-0694-4799-87D3-3CEE9BDADCE4}">
      <dsp:nvSpPr>
        <dsp:cNvPr id="0" name=""/>
        <dsp:cNvSpPr/>
      </dsp:nvSpPr>
      <dsp:spPr>
        <a:xfrm>
          <a:off x="2837755" y="444276"/>
          <a:ext cx="2374376" cy="430912"/>
        </a:xfrm>
        <a:prstGeom prst="rect">
          <a:avLst/>
        </a:prstGeom>
        <a:noFill/>
        <a:ln>
          <a:noFill/>
        </a:ln>
        <a:effectLst/>
      </dsp:spPr>
      <dsp:style>
        <a:lnRef idx="0">
          <a:scrgbClr r="0" g="0" b="0"/>
        </a:lnRef>
        <a:fillRef idx="0">
          <a:scrgbClr r="0" g="0" b="0"/>
        </a:fillRef>
        <a:effectRef idx="0">
          <a:scrgbClr r="0" g="0" b="0"/>
        </a:effectRef>
        <a:fontRef idx="minor"/>
      </dsp:style>
    </dsp:sp>
    <dsp:sp modelId="{D2B7CAAA-B227-4E0A-8B83-DCF53DE5FF8C}">
      <dsp:nvSpPr>
        <dsp:cNvPr id="0" name=""/>
        <dsp:cNvSpPr/>
      </dsp:nvSpPr>
      <dsp:spPr>
        <a:xfrm rot="5400000">
          <a:off x="2573027" y="1638148"/>
          <a:ext cx="452458" cy="51510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1175020" y="1183069"/>
          <a:ext cx="2834064" cy="53314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ar-JO" sz="1300" kern="1200" dirty="0">
              <a:latin typeface="Alexandria" pitchFamily="2" charset="-78"/>
              <a:cs typeface="Alexandria" pitchFamily="2" charset="-78"/>
            </a:rPr>
            <a:t>التعليم في العالم الغربي والوطن العربي</a:t>
          </a:r>
          <a:endParaRPr lang="en-US" sz="1300" kern="1200" dirty="0">
            <a:latin typeface="Alexandria" pitchFamily="2" charset="-78"/>
            <a:cs typeface="Alexandria" pitchFamily="2" charset="-78"/>
          </a:endParaRPr>
        </a:p>
      </dsp:txBody>
      <dsp:txXfrm>
        <a:off x="1201051" y="1209100"/>
        <a:ext cx="2782002" cy="481084"/>
      </dsp:txXfrm>
    </dsp:sp>
    <dsp:sp modelId="{6EDD9BAD-0086-421D-8F3A-65C576AA67DC}">
      <dsp:nvSpPr>
        <dsp:cNvPr id="0" name=""/>
        <dsp:cNvSpPr/>
      </dsp:nvSpPr>
      <dsp:spPr>
        <a:xfrm>
          <a:off x="3214827" y="1187437"/>
          <a:ext cx="553968" cy="430912"/>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4214846" y="2237048"/>
          <a:ext cx="452458" cy="51510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828515" y="1735489"/>
          <a:ext cx="3294587" cy="53314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ar-JO" sz="1300" kern="1200" dirty="0">
              <a:latin typeface="Alexandria" pitchFamily="2" charset="-78"/>
              <a:cs typeface="Alexandria" pitchFamily="2" charset="-78"/>
            </a:rPr>
            <a:t>تحديات ومشكلات  التعليم في الوطن العربي</a:t>
          </a:r>
          <a:endParaRPr lang="en-US" sz="1300" kern="1200" dirty="0">
            <a:latin typeface="Alexandria" pitchFamily="2" charset="-78"/>
            <a:cs typeface="Alexandria" pitchFamily="2" charset="-78"/>
          </a:endParaRPr>
        </a:p>
      </dsp:txBody>
      <dsp:txXfrm>
        <a:off x="2854546" y="1761520"/>
        <a:ext cx="3242525" cy="481084"/>
      </dsp:txXfrm>
    </dsp:sp>
    <dsp:sp modelId="{C7E54DB4-5269-4080-9D9F-A5B297E1FEC0}">
      <dsp:nvSpPr>
        <dsp:cNvPr id="0" name=""/>
        <dsp:cNvSpPr/>
      </dsp:nvSpPr>
      <dsp:spPr>
        <a:xfrm>
          <a:off x="4856646" y="1786336"/>
          <a:ext cx="553968" cy="430912"/>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742715" y="2835947"/>
          <a:ext cx="452458" cy="51510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4545397" y="2371175"/>
          <a:ext cx="3527210" cy="53314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ar-JO" sz="1300" kern="1200" dirty="0">
              <a:latin typeface="Alexandria" pitchFamily="2" charset="-78"/>
              <a:cs typeface="Alexandria" pitchFamily="2" charset="-78"/>
            </a:rPr>
            <a:t>مفهوم تطوير سياسات التعليم</a:t>
          </a:r>
          <a:endParaRPr lang="en-US" sz="1300" kern="1200" dirty="0">
            <a:latin typeface="Alexandria" pitchFamily="2" charset="-78"/>
            <a:cs typeface="Alexandria" pitchFamily="2" charset="-78"/>
          </a:endParaRPr>
        </a:p>
      </dsp:txBody>
      <dsp:txXfrm>
        <a:off x="4571428" y="2397206"/>
        <a:ext cx="3475148" cy="481084"/>
      </dsp:txXfrm>
    </dsp:sp>
    <dsp:sp modelId="{228855C6-F372-45F0-939A-45180865521C}">
      <dsp:nvSpPr>
        <dsp:cNvPr id="0" name=""/>
        <dsp:cNvSpPr/>
      </dsp:nvSpPr>
      <dsp:spPr>
        <a:xfrm>
          <a:off x="6384515" y="2385236"/>
          <a:ext cx="553968" cy="430912"/>
        </a:xfrm>
        <a:prstGeom prst="rect">
          <a:avLst/>
        </a:prstGeom>
        <a:noFill/>
        <a:ln>
          <a:noFill/>
        </a:ln>
        <a:effectLst/>
      </dsp:spPr>
      <dsp:style>
        <a:lnRef idx="0">
          <a:scrgbClr r="0" g="0" b="0"/>
        </a:lnRef>
        <a:fillRef idx="0">
          <a:scrgbClr r="0" g="0" b="0"/>
        </a:fillRef>
        <a:effectRef idx="0">
          <a:scrgbClr r="0" g="0" b="0"/>
        </a:effectRef>
        <a:fontRef idx="minor"/>
      </dsp:style>
    </dsp:sp>
    <dsp:sp modelId="{77A5EE82-C52F-409A-962F-FADD3502A9BB}">
      <dsp:nvSpPr>
        <dsp:cNvPr id="0" name=""/>
        <dsp:cNvSpPr/>
      </dsp:nvSpPr>
      <dsp:spPr>
        <a:xfrm>
          <a:off x="5657031" y="3047963"/>
          <a:ext cx="3554356" cy="53314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ar-JO" sz="1300" kern="1200" dirty="0">
              <a:latin typeface="Alexandria" pitchFamily="2" charset="-78"/>
              <a:cs typeface="Alexandria" pitchFamily="2" charset="-78"/>
            </a:rPr>
            <a:t>دواعي تطوير سياسات التعليم</a:t>
          </a:r>
          <a:endParaRPr lang="en-US" sz="1300" kern="1200" dirty="0">
            <a:latin typeface="Alexandria" pitchFamily="2" charset="-78"/>
            <a:cs typeface="Alexandria" pitchFamily="2" charset="-78"/>
          </a:endParaRPr>
        </a:p>
      </dsp:txBody>
      <dsp:txXfrm>
        <a:off x="5683062" y="3073994"/>
        <a:ext cx="3502294" cy="481084"/>
      </dsp:txXfrm>
    </dsp:sp>
    <dsp:sp modelId="{FA3048B5-F705-45B0-BE05-78ADFD61AF84}">
      <dsp:nvSpPr>
        <dsp:cNvPr id="0" name=""/>
        <dsp:cNvSpPr/>
      </dsp:nvSpPr>
      <dsp:spPr>
        <a:xfrm>
          <a:off x="7809645" y="2984136"/>
          <a:ext cx="553968" cy="430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ctr" anchorCtr="0">
          <a:noAutofit/>
        </a:bodyPr>
        <a:lstStyle/>
        <a:p>
          <a:pPr marL="171450" lvl="1" indent="-171450" algn="l" defTabSz="800100">
            <a:lnSpc>
              <a:spcPct val="90000"/>
            </a:lnSpc>
            <a:spcBef>
              <a:spcPct val="0"/>
            </a:spcBef>
            <a:spcAft>
              <a:spcPct val="15000"/>
            </a:spcAft>
            <a:buChar char="•"/>
          </a:pPr>
          <a:endParaRPr lang="en-US" sz="1800" kern="1200"/>
        </a:p>
      </dsp:txBody>
      <dsp:txXfrm>
        <a:off x="7809645" y="2984136"/>
        <a:ext cx="553968" cy="4309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773532" y="111089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875" y="646654"/>
          <a:ext cx="2028403"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JO" sz="1200" kern="1200" dirty="0">
              <a:latin typeface="Alexandria" pitchFamily="2" charset="-78"/>
              <a:cs typeface="Alexandria" pitchFamily="2" charset="-78"/>
            </a:rPr>
            <a:t>نشأة التعليم الحديث</a:t>
          </a:r>
          <a:endParaRPr lang="en-US" sz="1200" kern="1200" dirty="0">
            <a:latin typeface="Alexandria" pitchFamily="2" charset="-78"/>
            <a:cs typeface="Alexandria" pitchFamily="2" charset="-78"/>
          </a:endParaRPr>
        </a:p>
      </dsp:txBody>
      <dsp:txXfrm>
        <a:off x="24969" y="670748"/>
        <a:ext cx="1980215" cy="445287"/>
      </dsp:txXfrm>
    </dsp:sp>
    <dsp:sp modelId="{89960AC2-0694-4799-87D3-3CEE9BDADCE4}">
      <dsp:nvSpPr>
        <dsp:cNvPr id="0" name=""/>
        <dsp:cNvSpPr/>
      </dsp:nvSpPr>
      <dsp:spPr>
        <a:xfrm>
          <a:off x="2622474" y="560191"/>
          <a:ext cx="2197698" cy="398848"/>
        </a:xfrm>
        <a:prstGeom prst="rect">
          <a:avLst/>
        </a:prstGeom>
        <a:noFill/>
        <a:ln>
          <a:noFill/>
        </a:ln>
        <a:effectLst/>
      </dsp:spPr>
      <dsp:style>
        <a:lnRef idx="0">
          <a:scrgbClr r="0" g="0" b="0"/>
        </a:lnRef>
        <a:fillRef idx="0">
          <a:scrgbClr r="0" g="0" b="0"/>
        </a:fillRef>
        <a:effectRef idx="0">
          <a:scrgbClr r="0" g="0" b="0"/>
        </a:effectRef>
        <a:fontRef idx="minor"/>
      </dsp:style>
    </dsp:sp>
    <dsp:sp modelId="{D2B7CAAA-B227-4E0A-8B83-DCF53DE5FF8C}">
      <dsp:nvSpPr>
        <dsp:cNvPr id="0" name=""/>
        <dsp:cNvSpPr/>
      </dsp:nvSpPr>
      <dsp:spPr>
        <a:xfrm rot="5400000">
          <a:off x="2377444" y="1665227"/>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1307398" y="1200989"/>
          <a:ext cx="2623181"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JO" sz="1200" kern="1200" dirty="0">
              <a:latin typeface="Alexandria" pitchFamily="2" charset="-78"/>
              <a:cs typeface="Alexandria" pitchFamily="2" charset="-78"/>
            </a:rPr>
            <a:t>التعليم في العالم الغربي والوطن العربي</a:t>
          </a:r>
          <a:endParaRPr lang="en-US" sz="1200" kern="1200" dirty="0">
            <a:latin typeface="Alexandria" pitchFamily="2" charset="-78"/>
            <a:cs typeface="Alexandria" pitchFamily="2" charset="-78"/>
          </a:endParaRPr>
        </a:p>
      </dsp:txBody>
      <dsp:txXfrm>
        <a:off x="1331492" y="1225083"/>
        <a:ext cx="2574993" cy="445287"/>
      </dsp:txXfrm>
    </dsp:sp>
    <dsp:sp modelId="{6EDD9BAD-0086-421D-8F3A-65C576AA67DC}">
      <dsp:nvSpPr>
        <dsp:cNvPr id="0" name=""/>
        <dsp:cNvSpPr/>
      </dsp:nvSpPr>
      <dsp:spPr>
        <a:xfrm>
          <a:off x="2971487" y="1248053"/>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3897095" y="221956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613921" y="1755324"/>
          <a:ext cx="3049437"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JO" sz="1200" kern="1200" dirty="0">
              <a:latin typeface="Alexandria" pitchFamily="2" charset="-78"/>
              <a:cs typeface="Alexandria" pitchFamily="2" charset="-78"/>
            </a:rPr>
            <a:t>تحديات ومشكلات  التعليم في الوطن العربي</a:t>
          </a:r>
          <a:endParaRPr lang="en-US" sz="1200" kern="1200" dirty="0">
            <a:latin typeface="Alexandria" pitchFamily="2" charset="-78"/>
            <a:cs typeface="Alexandria" pitchFamily="2" charset="-78"/>
          </a:endParaRPr>
        </a:p>
      </dsp:txBody>
      <dsp:txXfrm>
        <a:off x="2638015" y="1779418"/>
        <a:ext cx="3001249" cy="445287"/>
      </dsp:txXfrm>
    </dsp:sp>
    <dsp:sp modelId="{C7E54DB4-5269-4080-9D9F-A5B297E1FEC0}">
      <dsp:nvSpPr>
        <dsp:cNvPr id="0" name=""/>
        <dsp:cNvSpPr/>
      </dsp:nvSpPr>
      <dsp:spPr>
        <a:xfrm>
          <a:off x="4491138" y="1802389"/>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311275" y="2773898"/>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3920445" y="2309660"/>
          <a:ext cx="3264750"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JO" sz="1200" kern="1200" dirty="0">
              <a:latin typeface="Alexandria" pitchFamily="2" charset="-78"/>
              <a:cs typeface="Alexandria" pitchFamily="2" charset="-78"/>
            </a:rPr>
            <a:t>مفهوم تطوير سياسات التعليم</a:t>
          </a:r>
          <a:endParaRPr lang="en-US" sz="1200" kern="1200" dirty="0">
            <a:latin typeface="Alexandria" pitchFamily="2" charset="-78"/>
            <a:cs typeface="Alexandria" pitchFamily="2" charset="-78"/>
          </a:endParaRPr>
        </a:p>
      </dsp:txBody>
      <dsp:txXfrm>
        <a:off x="3944539" y="2333754"/>
        <a:ext cx="3216562" cy="445287"/>
      </dsp:txXfrm>
    </dsp:sp>
    <dsp:sp modelId="{228855C6-F372-45F0-939A-45180865521C}">
      <dsp:nvSpPr>
        <dsp:cNvPr id="0" name=""/>
        <dsp:cNvSpPr/>
      </dsp:nvSpPr>
      <dsp:spPr>
        <a:xfrm>
          <a:off x="5905318" y="2356724"/>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77A5EE82-C52F-409A-962F-FADD3502A9BB}">
      <dsp:nvSpPr>
        <dsp:cNvPr id="0" name=""/>
        <dsp:cNvSpPr/>
      </dsp:nvSpPr>
      <dsp:spPr>
        <a:xfrm>
          <a:off x="5227843" y="2938880"/>
          <a:ext cx="3289876"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JO" sz="1200" kern="1200" dirty="0">
              <a:latin typeface="Alexandria" pitchFamily="2" charset="-78"/>
              <a:cs typeface="Alexandria" pitchFamily="2" charset="-78"/>
            </a:rPr>
            <a:t>دواعي تطوير سياسات التعليم</a:t>
          </a:r>
          <a:endParaRPr lang="en-US" sz="1200" kern="1200" dirty="0">
            <a:latin typeface="Alexandria" pitchFamily="2" charset="-78"/>
            <a:cs typeface="Alexandria" pitchFamily="2" charset="-78"/>
          </a:endParaRPr>
        </a:p>
      </dsp:txBody>
      <dsp:txXfrm>
        <a:off x="5251937" y="2962974"/>
        <a:ext cx="3241688" cy="445287"/>
      </dsp:txXfrm>
    </dsp:sp>
    <dsp:sp modelId="{FA3048B5-F705-45B0-BE05-78ADFD61AF84}">
      <dsp:nvSpPr>
        <dsp:cNvPr id="0" name=""/>
        <dsp:cNvSpPr/>
      </dsp:nvSpPr>
      <dsp:spPr>
        <a:xfrm>
          <a:off x="7224405" y="2911059"/>
          <a:ext cx="512747" cy="398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latin typeface="Alexandria" pitchFamily="2" charset="-78"/>
            <a:cs typeface="Alexandria" pitchFamily="2" charset="-78"/>
          </a:endParaRPr>
        </a:p>
      </dsp:txBody>
      <dsp:txXfrm>
        <a:off x="7224405" y="2911059"/>
        <a:ext cx="512747" cy="398848"/>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616044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5288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4575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999625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205972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10600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914235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55433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0523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941873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93406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789146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636360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5522378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34516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54292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1382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73058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733753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83454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0674011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9714751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9443253"/>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6032586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38369813"/>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3883232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04688143"/>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6097639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8095800"/>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 id="2147483756" r:id="rId18"/>
    <p:sldLayoutId id="2147483680" r:id="rId19"/>
    <p:sldLayoutId id="2147483681" r:id="rId20"/>
    <p:sldLayoutId id="2147483682" r:id="rId21"/>
    <p:sldLayoutId id="2147483683" r:id="rId22"/>
    <p:sldLayoutId id="2147483662" r:id="rId23"/>
    <p:sldLayoutId id="2147483664" r:id="rId24"/>
    <p:sldLayoutId id="2147483696" r:id="rId25"/>
    <p:sldLayoutId id="2147483697" r:id="rId26"/>
    <p:sldLayoutId id="2147483698" r:id="rId27"/>
    <p:sldLayoutId id="2147483699" r:id="rId28"/>
  </p:sldLayoutIdLst>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14.xml"/><Relationship Id="rId1" Type="http://schemas.openxmlformats.org/officeDocument/2006/relationships/tags" Target="../tags/ta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0" Type="http://schemas.openxmlformats.org/officeDocument/2006/relationships/image" Target="../media/image2.png"/><Relationship Id="rId9"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4.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3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14.xml"/><Relationship Id="rId1" Type="http://schemas.openxmlformats.org/officeDocument/2006/relationships/tags" Target="../tags/tag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tarbiyaa.com/%D9%85%D8%B4%D8%A7%D9%83%D9%84-%D8%A7%25" TargetMode="External"/><Relationship Id="rId2" Type="http://schemas.openxmlformats.org/officeDocument/2006/relationships/hyperlink" Target="https://drasah.com/Description.aspx?id=6306" TargetMode="Externa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1177421" y="5600640"/>
            <a:ext cx="1162498"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ELD</a:t>
            </a:r>
            <a:r>
              <a:rPr kumimoji="0" lang="ar-JO"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0F0"/>
                </a:solidFill>
                <a:effectLst/>
                <a:uLnTx/>
                <a:uFillTx/>
                <a:latin typeface="Alexandria ExtraBold" pitchFamily="2" charset="-78"/>
                <a:ea typeface="+mn-ea"/>
                <a:cs typeface="Alexandria ExtraBold" pitchFamily="2" charset="-78"/>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rPr>
              <a:t>سياسات التعليم</a:t>
            </a:r>
            <a:endParaRPr kumimoji="0" lang="en-US"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rPr>
              <a:t>Prepared by Dr. Eman </a:t>
            </a:r>
            <a:r>
              <a:rPr kumimoji="0" lang="en-US" sz="2400" b="0" i="0" u="none" strike="noStrike" kern="1200" cap="none" spc="0" normalizeH="0" baseline="0" noProof="0" dirty="0" err="1">
                <a:ln>
                  <a:noFill/>
                </a:ln>
                <a:solidFill>
                  <a:prstClr val="black"/>
                </a:solidFill>
                <a:effectLst/>
                <a:uLnTx/>
                <a:uFillTx/>
                <a:latin typeface="Alexandria ExtraBold" pitchFamily="2" charset="-78"/>
                <a:ea typeface="+mn-ea"/>
                <a:cs typeface="Alexandria ExtraBold" pitchFamily="2" charset="-78"/>
              </a:rPr>
              <a:t>Almasri</a:t>
            </a:r>
            <a:endParaRPr kumimoji="0" lang="en-US" sz="2400" b="0"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endParaRP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313752" y="605918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المحاضرة الثالثة</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00"/>
    </mc:Choice>
    <mc:Fallback xmlns="">
      <p:transition spd="slow" advTm="27000"/>
    </mc:Fallback>
  </mc:AlternateContent>
  <p:extLst>
    <p:ext uri="{E180D4A7-C9FB-4DFB-919C-405C955672EB}">
      <p14:showEvtLst xmlns:p14="http://schemas.microsoft.com/office/powerpoint/2010/main">
        <p14:playEvt time="0" objId="2"/>
        <p14:pauseEvt time="0"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1" y="-1254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5030300" y="3754502"/>
            <a:ext cx="5725827" cy="152057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المحاضرة الثالثة:</a:t>
            </a:r>
          </a:p>
          <a:p>
            <a:pPr marL="0" marR="0" lvl="0" indent="0" algn="ctr" defTabSz="4572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 التطورات التاريخية والحديثة والمنهجية للسياسات التعليمية</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rPr>
              <a:t>Dr. Eman </a:t>
            </a:r>
            <a:r>
              <a:rPr kumimoji="0" lang="en-US" sz="2800" b="1" i="0" u="none" strike="noStrike" kern="1200" cap="none" spc="0" normalizeH="0" baseline="0" noProof="0" dirty="0" err="1">
                <a:ln>
                  <a:noFill/>
                </a:ln>
                <a:solidFill>
                  <a:srgbClr val="00B0F0"/>
                </a:solidFill>
                <a:effectLst/>
                <a:uLnTx/>
                <a:uFillTx/>
                <a:latin typeface="Alexandria SemiBold" pitchFamily="2" charset="-78"/>
                <a:ea typeface="+mn-ea"/>
                <a:cs typeface="Alexandria SemiBold" pitchFamily="2" charset="-78"/>
              </a:rPr>
              <a:t>ALmasri</a:t>
            </a:r>
            <a:endParaRPr kumimoji="0" lang="en-US" sz="2800" b="1"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213635" y="1226730"/>
            <a:ext cx="4718180" cy="984885"/>
          </a:xfrm>
          <a:prstGeom prst="rect">
            <a:avLst/>
          </a:prstGeom>
          <a:noFill/>
        </p:spPr>
        <p:txBody>
          <a:bodyPr wrap="square" rtlCol="0">
            <a:spAutoFit/>
          </a:bodyPr>
          <a:lstStyle/>
          <a:p>
            <a:pPr marL="0" marR="0" lvl="0" indent="0" algn="ctr" defTabSz="457200" rtl="1" eaLnBrk="1" fontAlgn="auto" latinLnBrk="0" hangingPunct="1">
              <a:lnSpc>
                <a:spcPct val="100000"/>
              </a:lnSpc>
              <a:spcBef>
                <a:spcPts val="0"/>
              </a:spcBef>
              <a:spcAft>
                <a:spcPts val="0"/>
              </a:spcAft>
              <a:buClrTx/>
              <a:buSzTx/>
              <a:buFontTx/>
              <a:buNone/>
              <a:tabLst/>
              <a:defRPr/>
            </a:pPr>
            <a:r>
              <a:rPr kumimoji="0" lang="ar-JO" altLang="en-US" b="1" i="0" u="none" strike="noStrike" kern="1200" cap="none" spc="0" normalizeH="0" baseline="0" noProof="0" dirty="0">
                <a:ln>
                  <a:noFill/>
                </a:ln>
                <a:solidFill>
                  <a:srgbClr val="00B0F0"/>
                </a:solidFill>
                <a:effectLst/>
                <a:uLnTx/>
                <a:uFillTx/>
                <a:latin typeface="Alexandria" pitchFamily="2" charset="-78"/>
                <a:cs typeface="Alexandria" pitchFamily="2" charset="-78"/>
              </a:rPr>
              <a:t>ماجستير القيادة التربوية</a:t>
            </a:r>
            <a:endParaRPr kumimoji="0" lang="en-US" altLang="en-US"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a:p>
            <a:pPr marL="0" marR="0" lvl="0" indent="0" algn="ctr" defTabSz="457200" rtl="1" eaLnBrk="1" fontAlgn="auto" latinLnBrk="0" hangingPunct="1">
              <a:lnSpc>
                <a:spcPct val="100000"/>
              </a:lnSpc>
              <a:spcBef>
                <a:spcPts val="0"/>
              </a:spcBef>
              <a:spcAft>
                <a:spcPts val="0"/>
              </a:spcAft>
              <a:buClrTx/>
              <a:buSzTx/>
              <a:buFontTx/>
              <a:buNone/>
              <a:tabLst/>
              <a:defRPr/>
            </a:pPr>
            <a:r>
              <a:rPr kumimoji="0" lang="en-US" alt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Education policy</a:t>
            </a:r>
            <a:endParaRPr kumimoji="0" lang="ar-JO" alt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a:p>
            <a:pPr marL="0" marR="0" lvl="0" indent="0" algn="ctr" defTabSz="457200" rtl="1"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سياسات التعليم</a:t>
            </a:r>
            <a:endParaRPr kumimoji="0" lang="en-US" alt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608133"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ELD721 </a:t>
            </a:r>
            <a:r>
              <a:rPr kumimoji="0" lang="ar-JO"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      </a:t>
            </a:r>
            <a:endParaRPr kumimoji="0" lang="en-US"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9" name="Rectangle 8">
            <a:extLst>
              <a:ext uri="{FF2B5EF4-FFF2-40B4-BE49-F238E27FC236}">
                <a16:creationId xmlns:a16="http://schemas.microsoft.com/office/drawing/2014/main" id="{D617676B-6832-0ECE-484F-86E9ED0D1404}"/>
              </a:ext>
            </a:extLst>
          </p:cNvPr>
          <p:cNvSpPr/>
          <p:nvPr/>
        </p:nvSpPr>
        <p:spPr>
          <a:xfrm>
            <a:off x="10786843" y="32602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4C3FEAC9-E3CB-9890-A979-7B1FE2DC74FB}"/>
              </a:ext>
            </a:extLst>
          </p:cNvPr>
          <p:cNvSpPr/>
          <p:nvPr/>
        </p:nvSpPr>
        <p:spPr>
          <a:xfrm>
            <a:off x="9144790" y="106886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8">
            <a:extLst>
              <a:ext uri="{FF2B5EF4-FFF2-40B4-BE49-F238E27FC236}">
                <a16:creationId xmlns:a16="http://schemas.microsoft.com/office/drawing/2014/main" id="{ACEEB4C9-DE98-7B2B-0A40-836EC68153C4}"/>
              </a:ext>
            </a:extLst>
          </p:cNvPr>
          <p:cNvSpPr/>
          <p:nvPr/>
        </p:nvSpPr>
        <p:spPr>
          <a:xfrm>
            <a:off x="1651518" y="1498741"/>
            <a:ext cx="9650789" cy="42267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681F3599-CF3D-C008-1704-81BCC2073AD1}"/>
              </a:ext>
            </a:extLst>
          </p:cNvPr>
          <p:cNvSpPr txBox="1"/>
          <p:nvPr/>
        </p:nvSpPr>
        <p:spPr>
          <a:xfrm>
            <a:off x="2255143" y="1775607"/>
            <a:ext cx="8443537" cy="461665"/>
          </a:xfrm>
          <a:prstGeom prst="rect">
            <a:avLst/>
          </a:prstGeom>
          <a:noFill/>
        </p:spPr>
        <p:txBody>
          <a:bodyPr wrap="square" rtlCol="0">
            <a:spAutoFit/>
          </a:bodyPr>
          <a:lstStyle/>
          <a:p>
            <a:pPr algn="ctr"/>
            <a:r>
              <a:rPr lang="ar-JO" altLang="en-US" sz="2400" b="1" dirty="0">
                <a:solidFill>
                  <a:srgbClr val="00B0F0"/>
                </a:solidFill>
                <a:latin typeface="Alexandria" pitchFamily="2" charset="-78"/>
                <a:cs typeface="Alexandria" pitchFamily="2" charset="-78"/>
              </a:rPr>
              <a:t>مراجعة لأهم مواضيع </a:t>
            </a:r>
            <a:r>
              <a:rPr lang="ar-JO" altLang="en-US" sz="2400" b="1" u="sng" dirty="0">
                <a:solidFill>
                  <a:srgbClr val="00B0F0"/>
                </a:solidFill>
                <a:latin typeface="Alexandria" pitchFamily="2" charset="-78"/>
                <a:cs typeface="Alexandria" pitchFamily="2" charset="-78"/>
              </a:rPr>
              <a:t>المحاضرة السابقة</a:t>
            </a:r>
          </a:p>
        </p:txBody>
      </p:sp>
      <p:sp>
        <p:nvSpPr>
          <p:cNvPr id="7" name="TextBox 6">
            <a:extLst>
              <a:ext uri="{FF2B5EF4-FFF2-40B4-BE49-F238E27FC236}">
                <a16:creationId xmlns:a16="http://schemas.microsoft.com/office/drawing/2014/main" id="{24BEEDFF-358A-BF33-4D26-1E5574EBB113}"/>
              </a:ext>
            </a:extLst>
          </p:cNvPr>
          <p:cNvSpPr txBox="1"/>
          <p:nvPr/>
        </p:nvSpPr>
        <p:spPr>
          <a:xfrm>
            <a:off x="3666930" y="2788500"/>
            <a:ext cx="7133597" cy="2092881"/>
          </a:xfrm>
          <a:prstGeom prst="rect">
            <a:avLst/>
          </a:prstGeom>
          <a:noFill/>
        </p:spPr>
        <p:txBody>
          <a:bodyPr wrap="square" rtlCol="0">
            <a:spAutoFit/>
          </a:bodyPr>
          <a:lstStyle/>
          <a:p>
            <a:pPr marL="457200" lvl="0" indent="-457200" algn="r" rtl="1">
              <a:buFont typeface="Wingdings" panose="05000000000000000000" pitchFamily="2" charset="2"/>
              <a:buChar char="ü"/>
            </a:pPr>
            <a:r>
              <a:rPr lang="ar-JO" sz="2800" dirty="0">
                <a:latin typeface="Alexandria" pitchFamily="2" charset="-78"/>
                <a:cs typeface="Alexandria" pitchFamily="2" charset="-78"/>
              </a:rPr>
              <a:t>خصائص سياسات التعليم</a:t>
            </a:r>
            <a:endParaRPr lang="en-US" sz="2800" dirty="0">
              <a:latin typeface="Alexandria" pitchFamily="2" charset="-78"/>
              <a:cs typeface="Alexandria" pitchFamily="2" charset="-78"/>
            </a:endParaRPr>
          </a:p>
          <a:p>
            <a:pPr marL="457200" lvl="0" indent="-457200" algn="r" rtl="1">
              <a:buFont typeface="Wingdings" panose="05000000000000000000" pitchFamily="2" charset="2"/>
              <a:buChar char="ü"/>
            </a:pPr>
            <a:r>
              <a:rPr lang="ar-JO" sz="2800" dirty="0">
                <a:latin typeface="Alexandria" pitchFamily="2" charset="-78"/>
                <a:cs typeface="Alexandria" pitchFamily="2" charset="-78"/>
              </a:rPr>
              <a:t>العوامل المؤثرة في سياسات التعليم</a:t>
            </a:r>
            <a:endParaRPr lang="en-US" sz="2800" dirty="0">
              <a:latin typeface="Alexandria" pitchFamily="2" charset="-78"/>
              <a:cs typeface="Alexandria" pitchFamily="2" charset="-78"/>
            </a:endParaRPr>
          </a:p>
          <a:p>
            <a:pPr marL="457200" lvl="0" indent="-457200" algn="r" rtl="1">
              <a:buFont typeface="Wingdings" panose="05000000000000000000" pitchFamily="2" charset="2"/>
              <a:buChar char="ü"/>
            </a:pPr>
            <a:r>
              <a:rPr lang="ar-JO" sz="2800" dirty="0">
                <a:latin typeface="Alexandria" pitchFamily="2" charset="-78"/>
                <a:cs typeface="Alexandria" pitchFamily="2" charset="-78"/>
              </a:rPr>
              <a:t>وظائف سياسات التعليم</a:t>
            </a:r>
            <a:endParaRPr lang="en-US" sz="2800" dirty="0">
              <a:latin typeface="Alexandria" pitchFamily="2" charset="-78"/>
              <a:cs typeface="Alexandria" pitchFamily="2" charset="-78"/>
            </a:endParaRPr>
          </a:p>
          <a:p>
            <a:pPr marL="457200" indent="-457200" algn="r" rtl="1">
              <a:buFont typeface="Wingdings" panose="05000000000000000000" pitchFamily="2" charset="2"/>
              <a:buChar char="ü"/>
            </a:pPr>
            <a:r>
              <a:rPr lang="ar-JO" sz="2800" dirty="0">
                <a:latin typeface="Alexandria" pitchFamily="2" charset="-78"/>
                <a:cs typeface="Alexandria" pitchFamily="2" charset="-78"/>
              </a:rPr>
              <a:t>تصنيف سياسات التعليم</a:t>
            </a:r>
          </a:p>
          <a:p>
            <a:pPr algn="r" rtl="1"/>
            <a:r>
              <a:rPr lang="ar-JO" dirty="0"/>
              <a:t>  </a:t>
            </a:r>
            <a:endParaRPr lang="en-US" dirty="0"/>
          </a:p>
        </p:txBody>
      </p:sp>
      <p:pic>
        <p:nvPicPr>
          <p:cNvPr id="6" name="Graphic 21">
            <a:extLst>
              <a:ext uri="{FF2B5EF4-FFF2-40B4-BE49-F238E27FC236}">
                <a16:creationId xmlns:a16="http://schemas.microsoft.com/office/drawing/2014/main" id="{21EC4708-6059-046A-F366-E10AABA75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8" y="269653"/>
            <a:ext cx="2427056" cy="1312404"/>
          </a:xfrm>
          <a:prstGeom prst="rect">
            <a:avLst/>
          </a:prstGeom>
        </p:spPr>
      </p:pic>
    </p:spTree>
    <p:extLst>
      <p:ext uri="{BB962C8B-B14F-4D97-AF65-F5344CB8AC3E}">
        <p14:creationId xmlns:p14="http://schemas.microsoft.com/office/powerpoint/2010/main" val="6056026"/>
      </p:ext>
    </p:extLst>
  </p:cSld>
  <p:clrMapOvr>
    <a:masterClrMapping/>
  </p:clrMapOvr>
  <p:transition spd="slow" advTm="79132">
    <p:wheel spokes="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B637DAB-D8A1-4022-F8EE-99ED51B4C408}"/>
              </a:ext>
            </a:extLst>
          </p:cNvPr>
          <p:cNvSpPr/>
          <p:nvPr/>
        </p:nvSpPr>
        <p:spPr>
          <a:xfrm>
            <a:off x="1270605" y="1358279"/>
            <a:ext cx="10224709" cy="504248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075680" y="1527689"/>
            <a:ext cx="6370320" cy="461665"/>
          </a:xfrm>
          <a:prstGeom prst="rect">
            <a:avLst/>
          </a:prstGeom>
          <a:noFill/>
        </p:spPr>
        <p:txBody>
          <a:bodyPr wrap="square" rtlCol="0">
            <a:spAutoFit/>
          </a:bodyPr>
          <a:lstStyle/>
          <a:p>
            <a:pPr algn="ctr" rtl="1"/>
            <a:r>
              <a:rPr lang="ar-JO" sz="2400" b="1" dirty="0">
                <a:solidFill>
                  <a:srgbClr val="00B0F0"/>
                </a:solidFill>
                <a:latin typeface="Alexandria" pitchFamily="2" charset="-78"/>
                <a:cs typeface="Alexandria" pitchFamily="2" charset="-78"/>
              </a:rPr>
              <a:t>محتوى المادة الدراسية والجدول الزّمني</a:t>
            </a:r>
            <a:endParaRPr lang="en-US" sz="2400" b="1" dirty="0">
              <a:solidFill>
                <a:srgbClr val="00B0F0"/>
              </a:solidFill>
              <a:latin typeface="Alexandria" pitchFamily="2" charset="-78"/>
              <a:cs typeface="Alexandria" pitchFamily="2" charset="-78"/>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3045344812"/>
              </p:ext>
            </p:extLst>
          </p:nvPr>
        </p:nvGraphicFramePr>
        <p:xfrm>
          <a:off x="2176847" y="2158764"/>
          <a:ext cx="7785920" cy="3781561"/>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a:effectLst/>
                        </a:rPr>
                        <a:t>خصخصة التعليم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pic>
        <p:nvPicPr>
          <p:cNvPr id="4" name="Graphic 21">
            <a:extLst>
              <a:ext uri="{FF2B5EF4-FFF2-40B4-BE49-F238E27FC236}">
                <a16:creationId xmlns:a16="http://schemas.microsoft.com/office/drawing/2014/main" id="{BE32CCF0-15F1-076D-1C43-516F37EC76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8648" y="0"/>
            <a:ext cx="2427056" cy="1312404"/>
          </a:xfrm>
          <a:prstGeom prst="rect">
            <a:avLst/>
          </a:prstGeom>
        </p:spPr>
      </p:pic>
      <p:cxnSp>
        <p:nvCxnSpPr>
          <p:cNvPr id="12" name="Straight Connector 11">
            <a:extLst>
              <a:ext uri="{FF2B5EF4-FFF2-40B4-BE49-F238E27FC236}">
                <a16:creationId xmlns:a16="http://schemas.microsoft.com/office/drawing/2014/main" id="{A8651776-7B2B-B16A-5930-AA3C6313B64F}"/>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6985379"/>
      </p:ext>
    </p:extLst>
  </p:cSld>
  <p:clrMapOvr>
    <a:masterClrMapping/>
  </p:clrMapOvr>
  <p:transition spd="slow" advTm="110718">
    <p:wheel spokes="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5454924" y="401747"/>
            <a:ext cx="1657826" cy="584775"/>
          </a:xfrm>
          <a:prstGeom prst="rect">
            <a:avLst/>
          </a:prstGeom>
          <a:noFill/>
        </p:spPr>
        <p:txBody>
          <a:bodyPr wrap="none" rtlCol="0">
            <a:spAutoFit/>
          </a:bodyPr>
          <a:lstStyle/>
          <a:p>
            <a:r>
              <a:rPr lang="ar-JO" sz="3200" b="1" dirty="0">
                <a:solidFill>
                  <a:srgbClr val="00B0F0"/>
                </a:solidFill>
                <a:latin typeface="Alexandria" pitchFamily="2" charset="-78"/>
                <a:cs typeface="Alexandria" pitchFamily="2" charset="-78"/>
              </a:rPr>
              <a:t>مقدمة</a:t>
            </a:r>
            <a:endParaRPr lang="ar-JO" altLang="en-US" sz="3200" b="1" dirty="0">
              <a:solidFill>
                <a:srgbClr val="00B0F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5DD4A0D-0179-3228-F25D-75D6B11059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5069" y="37933"/>
            <a:ext cx="2427056" cy="1312404"/>
          </a:xfrm>
          <a:prstGeom prst="rect">
            <a:avLst/>
          </a:prstGeom>
        </p:spPr>
      </p:pic>
      <p:sp>
        <p:nvSpPr>
          <p:cNvPr id="4" name="Rectangle: Rounded Corners 3">
            <a:extLst>
              <a:ext uri="{FF2B5EF4-FFF2-40B4-BE49-F238E27FC236}">
                <a16:creationId xmlns:a16="http://schemas.microsoft.com/office/drawing/2014/main" id="{07F5560F-3831-4CC3-91D3-97FA7034E5FE}"/>
              </a:ext>
            </a:extLst>
          </p:cNvPr>
          <p:cNvSpPr/>
          <p:nvPr/>
        </p:nvSpPr>
        <p:spPr>
          <a:xfrm>
            <a:off x="305069" y="1166327"/>
            <a:ext cx="11404849" cy="502211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r>
              <a:rPr kumimoji="0" lang="ar-JO" sz="1600" b="0" i="0" u="none" strike="noStrike" kern="1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يحظى التعليم العالي باهتمام بالغ من قبل المجتمعات لما له أثر في رقيها وتطورها وتقدمها العلمي، و لما يوكل له من مهمة تخريج </a:t>
            </a:r>
            <a:r>
              <a:rPr kumimoji="0" lang="ar-JO" sz="1600" b="0" i="0" u="none" strike="noStrike" kern="100" cap="none" spc="0" normalizeH="0" baseline="0" noProof="0" dirty="0">
                <a:ln>
                  <a:noFill/>
                </a:ln>
                <a:solidFill>
                  <a:prstClr val="black"/>
                </a:solidFill>
                <a:effectLst/>
                <a:uLnTx/>
                <a:uFillTx/>
                <a:latin typeface="Alexandria" pitchFamily="2" charset="-78"/>
                <a:cs typeface="Alexandria" pitchFamily="2" charset="-78"/>
              </a:rPr>
              <a:t>كوادر بشرية من أجل التنمية الوطنية، لذا شهد العالم خلال العقود الماضية تغييرات سريعة و متلاحقة في ميادين العلوم التطبيقية وتكنولوجيا المعلومات والاتصالات ومن خلال تلك التغييرات التي تواجه مؤسسات التعليم العالي في كافة دول العالم لذلك كان لزامًا على الدول تطوير  سياساتها التعليمية لتتمكن من استيعاب التغيرات والتكيف معها</a:t>
            </a:r>
            <a:endParaRPr kumimoji="0" lang="en-US" sz="1600" b="0" i="0" u="none" strike="noStrike" kern="1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JO" sz="1600" b="0" i="0" u="none" strike="noStrike" kern="100" cap="none" spc="0" normalizeH="0" baseline="0" noProof="0" dirty="0">
                <a:ln>
                  <a:noFill/>
                </a:ln>
                <a:solidFill>
                  <a:prstClr val="black"/>
                </a:solidFill>
                <a:effectLst/>
                <a:uLnTx/>
                <a:uFillTx/>
                <a:latin typeface="Alexandria" pitchFamily="2" charset="-78"/>
                <a:cs typeface="Alexandria" pitchFamily="2" charset="-78"/>
              </a:rPr>
              <a:t> </a:t>
            </a:r>
            <a:r>
              <a:rPr kumimoji="0" lang="ar-SA" sz="1600" b="0" i="0" u="none" strike="noStrike" kern="100" cap="none" spc="0" normalizeH="0" baseline="0" noProof="0" dirty="0">
                <a:ln>
                  <a:noFill/>
                </a:ln>
                <a:solidFill>
                  <a:prstClr val="black"/>
                </a:solidFill>
                <a:effectLst/>
                <a:uLnTx/>
                <a:uFillTx/>
                <a:latin typeface="Alexandria" pitchFamily="2" charset="-78"/>
                <a:cs typeface="Alexandria" pitchFamily="2" charset="-78"/>
              </a:rPr>
              <a:t>وفي ظل العولمة، وعصر المعرفة، والتجارة العالمية، لم تقتصِر حدة المنافسة بين مؤسسات التعليم محلياً، أو إقليماً، إنما أصبحت المنافسة عالمية، </a:t>
            </a:r>
            <a:r>
              <a:rPr kumimoji="0" lang="ar-JO" sz="1600" b="0" i="0" u="none" strike="noStrike" kern="100" cap="none" spc="0" normalizeH="0" baseline="0" noProof="0" dirty="0">
                <a:ln>
                  <a:noFill/>
                </a:ln>
                <a:solidFill>
                  <a:prstClr val="black"/>
                </a:solidFill>
                <a:effectLst/>
                <a:uLnTx/>
                <a:uFillTx/>
                <a:latin typeface="Alexandria" pitchFamily="2" charset="-78"/>
                <a:cs typeface="Alexandria" pitchFamily="2" charset="-78"/>
              </a:rPr>
              <a:t>مما</a:t>
            </a:r>
            <a:r>
              <a:rPr kumimoji="0" lang="ar-SA" sz="1600" b="0" i="0" u="none" strike="noStrike" kern="100" cap="none" spc="0" normalizeH="0" baseline="0" noProof="0" dirty="0">
                <a:ln>
                  <a:noFill/>
                </a:ln>
                <a:solidFill>
                  <a:prstClr val="black"/>
                </a:solidFill>
                <a:effectLst/>
                <a:uLnTx/>
                <a:uFillTx/>
                <a:latin typeface="Alexandria" pitchFamily="2" charset="-78"/>
                <a:cs typeface="Alexandria" pitchFamily="2" charset="-78"/>
              </a:rPr>
              <a:t> يتطلب من مؤسسات التعليم في الدول العربية تطوير سياساتها ونظمها، لضمان استمراريتها في تأدية أدوارها المستقبلية بصورة تحقق متطلبات </a:t>
            </a:r>
            <a:r>
              <a:rPr kumimoji="0" lang="ar-JO" sz="1600" b="0" i="0" u="none" strike="noStrike" kern="100" cap="none" spc="0" normalizeH="0" baseline="0" noProof="0" dirty="0">
                <a:ln>
                  <a:noFill/>
                </a:ln>
                <a:solidFill>
                  <a:prstClr val="black"/>
                </a:solidFill>
                <a:effectLst/>
                <a:uLnTx/>
                <a:uFillTx/>
                <a:latin typeface="Alexandria" pitchFamily="2" charset="-78"/>
                <a:cs typeface="Alexandria" pitchFamily="2" charset="-78"/>
              </a:rPr>
              <a:t>م</a:t>
            </a:r>
            <a:r>
              <a:rPr kumimoji="0" lang="ar-SA" sz="1600" b="0" i="0" u="none" strike="noStrike" kern="100" cap="none" spc="0" normalizeH="0" baseline="0" noProof="0" dirty="0" err="1">
                <a:ln>
                  <a:noFill/>
                </a:ln>
                <a:solidFill>
                  <a:prstClr val="black"/>
                </a:solidFill>
                <a:effectLst/>
                <a:uLnTx/>
                <a:uFillTx/>
                <a:latin typeface="Alexandria" pitchFamily="2" charset="-78"/>
                <a:cs typeface="Alexandria" pitchFamily="2" charset="-78"/>
              </a:rPr>
              <a:t>جتمعها</a:t>
            </a:r>
            <a:r>
              <a:rPr kumimoji="0" lang="ar-SA" sz="1600" b="0" i="0" u="none" strike="noStrike" kern="100" cap="none" spc="0" normalizeH="0" baseline="0" noProof="0" dirty="0">
                <a:ln>
                  <a:noFill/>
                </a:ln>
                <a:solidFill>
                  <a:prstClr val="black"/>
                </a:solidFill>
                <a:effectLst/>
                <a:uLnTx/>
                <a:uFillTx/>
                <a:latin typeface="Alexandria" pitchFamily="2" charset="-78"/>
                <a:cs typeface="Alexandria" pitchFamily="2" charset="-78"/>
              </a:rPr>
              <a:t> الثقافية، والاجتماعية، والتربوية، والاقتصادية، والأمنية</a:t>
            </a:r>
            <a:r>
              <a:rPr kumimoji="0" lang="en-US" sz="1600" b="0" i="0" u="none" strike="noStrike" kern="100" cap="none" spc="0" normalizeH="0" baseline="0" noProof="0" dirty="0">
                <a:ln>
                  <a:noFill/>
                </a:ln>
                <a:solidFill>
                  <a:prstClr val="black"/>
                </a:solidFill>
                <a:effectLst/>
                <a:uLnTx/>
                <a:uFillTx/>
                <a:latin typeface="Alexandria" pitchFamily="2" charset="-78"/>
                <a:cs typeface="Alexandria" pitchFamily="2" charset="-78"/>
              </a:rPr>
              <a:t>.</a:t>
            </a:r>
            <a:r>
              <a:rPr kumimoji="0" lang="ar-SA"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endParaRPr kumimoji="0" lang="ar-JO"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just" defTabSz="914400" rtl="1" eaLnBrk="1" fontAlgn="auto" latinLnBrk="0" hangingPunct="1">
              <a:lnSpc>
                <a:spcPct val="150000"/>
              </a:lnSpc>
              <a:spcBef>
                <a:spcPts val="0"/>
              </a:spcBef>
              <a:spcAft>
                <a:spcPts val="80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r>
              <a:rPr kumimoji="0" lang="ar-JO" sz="2000" b="1" i="0" u="none" strike="noStrike" kern="1200" cap="none" spc="0" normalizeH="0" baseline="0" noProof="0" dirty="0">
                <a:ln>
                  <a:noFill/>
                </a:ln>
                <a:solidFill>
                  <a:srgbClr val="0070C0"/>
                </a:solidFill>
                <a:effectLst/>
                <a:uLnTx/>
                <a:uFillTx/>
                <a:latin typeface="Alexandria" pitchFamily="2" charset="-78"/>
                <a:ea typeface="Calibri" panose="020F0502020204030204" pitchFamily="34" charset="0"/>
                <a:cs typeface="Alexandria" pitchFamily="2" charset="-78"/>
              </a:rPr>
              <a:t>فما هي أهم التطورات التي طرأت على السياسات التعليمية التاريخية والحديثة؟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768746275"/>
      </p:ext>
    </p:extLst>
  </p:cSld>
  <p:clrMapOvr>
    <a:masterClrMapping/>
  </p:clrMapOvr>
  <p:transition spd="slow" advTm="107576">
    <p:wheel spokes="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6201B7E-056D-C84F-5445-2B38B8567450}"/>
              </a:ext>
            </a:extLst>
          </p:cNvPr>
          <p:cNvSpPr/>
          <p:nvPr/>
        </p:nvSpPr>
        <p:spPr>
          <a:xfrm>
            <a:off x="758889" y="1375281"/>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a:extLst>
              <a:ext uri="{FF2B5EF4-FFF2-40B4-BE49-F238E27FC236}">
                <a16:creationId xmlns:a16="http://schemas.microsoft.com/office/drawing/2014/main" id="{D4CEA5D8-F6B2-7478-E517-50642F83BCBD}"/>
              </a:ext>
            </a:extLst>
          </p:cNvPr>
          <p:cNvSpPr txBox="1"/>
          <p:nvPr/>
        </p:nvSpPr>
        <p:spPr>
          <a:xfrm>
            <a:off x="4591957" y="284523"/>
            <a:ext cx="3747770" cy="461665"/>
          </a:xfrm>
          <a:prstGeom prst="rect">
            <a:avLst/>
          </a:prstGeom>
          <a:noFill/>
        </p:spPr>
        <p:txBody>
          <a:bodyPr wrap="square" rtlCol="0">
            <a:spAutoFit/>
          </a:bodyPr>
          <a:lstStyle/>
          <a:p>
            <a:pPr algn="r" rtl="1"/>
            <a:r>
              <a:rPr lang="ar-JO" sz="2400" b="1" dirty="0">
                <a:latin typeface="Alexandria Medium" pitchFamily="2" charset="-78"/>
                <a:cs typeface="Alexandria Medium" pitchFamily="2" charset="-78"/>
              </a:rPr>
              <a:t>سياسات التعليم</a:t>
            </a:r>
            <a:endParaRPr lang="en-US" sz="2400" b="1" dirty="0">
              <a:latin typeface="Alexandria Medium" pitchFamily="2" charset="-78"/>
              <a:cs typeface="Alexandria Medium" pitchFamily="2" charset="-78"/>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graphicFrame>
        <p:nvGraphicFramePr>
          <p:cNvPr id="13" name="Diagram 12">
            <a:extLst>
              <a:ext uri="{FF2B5EF4-FFF2-40B4-BE49-F238E27FC236}">
                <a16:creationId xmlns:a16="http://schemas.microsoft.com/office/drawing/2014/main" id="{B706DE47-AB56-4378-1C85-B3D4F7ACA803}"/>
              </a:ext>
            </a:extLst>
          </p:cNvPr>
          <p:cNvGraphicFramePr/>
          <p:nvPr>
            <p:extLst>
              <p:ext uri="{D42A27DB-BD31-4B8C-83A1-F6EECF244321}">
                <p14:modId xmlns:p14="http://schemas.microsoft.com/office/powerpoint/2010/main" val="3490689873"/>
              </p:ext>
            </p:extLst>
          </p:nvPr>
        </p:nvGraphicFramePr>
        <p:xfrm>
          <a:off x="1555619" y="1660826"/>
          <a:ext cx="9211388" cy="4004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 name="TextBox 19">
            <a:extLst>
              <a:ext uri="{FF2B5EF4-FFF2-40B4-BE49-F238E27FC236}">
                <a16:creationId xmlns:a16="http://schemas.microsoft.com/office/drawing/2014/main" id="{54830403-E990-F3FA-DBB4-38F3C4883622}"/>
              </a:ext>
            </a:extLst>
          </p:cNvPr>
          <p:cNvSpPr txBox="1"/>
          <p:nvPr/>
        </p:nvSpPr>
        <p:spPr>
          <a:xfrm>
            <a:off x="4057608" y="1429994"/>
            <a:ext cx="3725839" cy="461665"/>
          </a:xfrm>
          <a:prstGeom prst="rect">
            <a:avLst/>
          </a:prstGeom>
          <a:noFill/>
        </p:spPr>
        <p:txBody>
          <a:bodyPr wrap="square" rtlCol="0">
            <a:spAutoFit/>
          </a:bodyPr>
          <a:lstStyle/>
          <a:p>
            <a:pPr algn="ctr"/>
            <a:r>
              <a:rPr lang="ar-JO" sz="2400" b="1" dirty="0">
                <a:ln w="0"/>
                <a:solidFill>
                  <a:srgbClr val="00B0F0"/>
                </a:solidFill>
                <a:effectLst>
                  <a:outerShdw blurRad="38100" dist="19050" dir="2700000" algn="tl" rotWithShape="0">
                    <a:schemeClr val="dk1">
                      <a:alpha val="40000"/>
                    </a:schemeClr>
                  </a:outerShdw>
                </a:effectLst>
                <a:latin typeface="Alexandria" pitchFamily="2" charset="-78"/>
                <a:cs typeface="Alexandria" pitchFamily="2" charset="-78"/>
              </a:rPr>
              <a:t>نتاجات المحاضرة الثالثة</a:t>
            </a:r>
            <a:endParaRPr lang="en-US" sz="2400" b="1" dirty="0">
              <a:ln w="0"/>
              <a:solidFill>
                <a:srgbClr val="00B0F0"/>
              </a:solidFill>
              <a:effectLst>
                <a:outerShdw blurRad="38100" dist="19050" dir="2700000" algn="tl" rotWithShape="0">
                  <a:schemeClr val="dk1">
                    <a:alpha val="40000"/>
                  </a:schemeClr>
                </a:outerShdw>
              </a:effectLst>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ECD922A9-C82D-1896-C5AA-DF885B8E54F3}"/>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id="{CCE5344C-0751-03B7-DE19-B070D046E12B}"/>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569933940"/>
      </p:ext>
    </p:extLst>
  </p:cSld>
  <p:clrMapOvr>
    <a:masterClrMapping/>
  </p:clrMapOvr>
  <p:transition spd="slow" advTm="55814">
    <p:wheel spokes="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C6DB030-997F-6078-9A5B-008B5CF98ACA}"/>
              </a:ext>
            </a:extLst>
          </p:cNvPr>
          <p:cNvSpPr/>
          <p:nvPr/>
        </p:nvSpPr>
        <p:spPr>
          <a:xfrm>
            <a:off x="693575" y="1354007"/>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126220" y="632657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205274" y="1731727"/>
            <a:ext cx="5527343" cy="461665"/>
          </a:xfrm>
          <a:prstGeom prst="rect">
            <a:avLst/>
          </a:prstGeom>
          <a:noFill/>
        </p:spPr>
        <p:txBody>
          <a:bodyPr wrap="square" rtlCol="0">
            <a:spAutoFit/>
          </a:bodyPr>
          <a:lstStyle/>
          <a:p>
            <a:pPr algn="ctr" rtl="1"/>
            <a:r>
              <a:rPr lang="ar-JO" sz="2400" b="1" dirty="0">
                <a:solidFill>
                  <a:srgbClr val="00B0F0"/>
                </a:solidFill>
                <a:latin typeface="Alexandria" pitchFamily="2" charset="-78"/>
                <a:cs typeface="Alexandria" pitchFamily="2" charset="-78"/>
              </a:rPr>
              <a:t>نشأة التعليم في العالم الغربي</a:t>
            </a:r>
            <a:endParaRPr lang="en-US" sz="2400" b="1" dirty="0">
              <a:solidFill>
                <a:srgbClr val="00B0F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245078" y="2322707"/>
            <a:ext cx="10170832" cy="3525837"/>
          </a:xfrm>
          <a:prstGeom prst="rect">
            <a:avLst/>
          </a:prstGeom>
          <a:noFill/>
        </p:spPr>
        <p:txBody>
          <a:bodyPr wrap="square" rtlCol="0">
            <a:spAutoFit/>
          </a:bodyPr>
          <a:lstStyle/>
          <a:p>
            <a:pPr algn="just" rtl="1" fontAlgn="base">
              <a:lnSpc>
                <a:spcPct val="150000"/>
              </a:lnSpc>
            </a:pPr>
            <a:r>
              <a:rPr lang="ar-JO" sz="1400" dirty="0">
                <a:effectLst/>
                <a:latin typeface="Alexandria" pitchFamily="2" charset="-78"/>
                <a:ea typeface="Calibri" panose="020F0502020204030204" pitchFamily="34" charset="0"/>
                <a:cs typeface="Alexandria" pitchFamily="2" charset="-78"/>
              </a:rPr>
              <a:t>   </a:t>
            </a:r>
            <a:r>
              <a:rPr lang="ar-JO" b="0" i="0" dirty="0">
                <a:solidFill>
                  <a:srgbClr val="232323"/>
                </a:solidFill>
                <a:effectLst/>
                <a:latin typeface="Alexandria" pitchFamily="2" charset="-78"/>
                <a:cs typeface="Alexandria" pitchFamily="2" charset="-78"/>
              </a:rPr>
              <a:t>        </a:t>
            </a:r>
            <a:r>
              <a:rPr lang="ar-YE" i="0" dirty="0">
                <a:solidFill>
                  <a:srgbClr val="232323"/>
                </a:solidFill>
                <a:effectLst/>
                <a:latin typeface="Alexandria" pitchFamily="2" charset="-78"/>
                <a:cs typeface="Alexandria" pitchFamily="2" charset="-78"/>
              </a:rPr>
              <a:t>نشأ التعليم النظامي بشكله الحالي </a:t>
            </a:r>
            <a:r>
              <a:rPr lang="ar-JO" i="0" dirty="0">
                <a:solidFill>
                  <a:srgbClr val="232323"/>
                </a:solidFill>
                <a:effectLst/>
                <a:latin typeface="Alexandria" pitchFamily="2" charset="-78"/>
                <a:cs typeface="Alexandria" pitchFamily="2" charset="-78"/>
              </a:rPr>
              <a:t>في العصر الحديث </a:t>
            </a:r>
            <a:r>
              <a:rPr lang="ar-YE" i="0" dirty="0">
                <a:solidFill>
                  <a:srgbClr val="232323"/>
                </a:solidFill>
                <a:effectLst/>
                <a:latin typeface="Alexandria" pitchFamily="2" charset="-78"/>
                <a:cs typeface="Alexandria" pitchFamily="2" charset="-78"/>
              </a:rPr>
              <a:t>خلال فترة الثورة الصناعية في القرنين الـ 18 والـ 19 حيث تم تصميم نظام تعليمي منبثقًا من الثقافة الفكرية والثورة التنويرية التي نشأت آنذاك بالإضافة للثورة الصناعية الكبرى</a:t>
            </a:r>
            <a:r>
              <a:rPr lang="ar-JO" i="0" dirty="0">
                <a:solidFill>
                  <a:srgbClr val="232323"/>
                </a:solidFill>
                <a:effectLst/>
                <a:latin typeface="Alexandria" pitchFamily="2" charset="-78"/>
                <a:cs typeface="Alexandria" pitchFamily="2" charset="-78"/>
              </a:rPr>
              <a:t> وتأثيرها على الاقتصاد</a:t>
            </a:r>
            <a:r>
              <a:rPr lang="ar-YE" i="0" dirty="0">
                <a:solidFill>
                  <a:srgbClr val="232323"/>
                </a:solidFill>
                <a:effectLst/>
                <a:latin typeface="Alexandria" pitchFamily="2" charset="-78"/>
                <a:cs typeface="Alexandria" pitchFamily="2" charset="-78"/>
              </a:rPr>
              <a:t>.</a:t>
            </a:r>
          </a:p>
          <a:p>
            <a:pPr algn="just" rtl="1" fontAlgn="base">
              <a:lnSpc>
                <a:spcPct val="200000"/>
              </a:lnSpc>
            </a:pPr>
            <a:r>
              <a:rPr lang="ar-YE" i="0" dirty="0">
                <a:solidFill>
                  <a:srgbClr val="232323"/>
                </a:solidFill>
                <a:effectLst/>
                <a:latin typeface="Alexandria" pitchFamily="2" charset="-78"/>
                <a:cs typeface="Alexandria" pitchFamily="2" charset="-78"/>
              </a:rPr>
              <a:t>فقبل ذلك كان التعليم مقصورًا على الطبقة العليا والأثرياء عن طريق معلمين خصوصين ويتم من خلالهم تدريس علوم معينة بشكل يتماشى مع الطفل أو المتعلم، ويحيط بالمتعلمين طبقة أخرى غير متعلمة تقوم على خدمتهم والقيام بالأعمال اليدوية – حيث كان كل شيء يدويًا – وتوفير الاحتياجات الأخرى</a:t>
            </a:r>
            <a:r>
              <a:rPr lang="ar-YE" sz="2000" i="0" dirty="0">
                <a:solidFill>
                  <a:srgbClr val="232323"/>
                </a:solidFill>
                <a:effectLst/>
                <a:latin typeface="Alexandria" pitchFamily="2" charset="-78"/>
                <a:cs typeface="Alexandria" pitchFamily="2" charset="-78"/>
              </a:rPr>
              <a:t>.</a:t>
            </a:r>
          </a:p>
        </p:txBody>
      </p:sp>
      <p:cxnSp>
        <p:nvCxnSpPr>
          <p:cNvPr id="4" name="Straight Connector 3">
            <a:extLst>
              <a:ext uri="{FF2B5EF4-FFF2-40B4-BE49-F238E27FC236}">
                <a16:creationId xmlns:a16="http://schemas.microsoft.com/office/drawing/2014/main" id="{C3BB4F3D-C86D-910A-3FC2-B161D8A9C60D}"/>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Graphic 21">
            <a:extLst>
              <a:ext uri="{FF2B5EF4-FFF2-40B4-BE49-F238E27FC236}">
                <a16:creationId xmlns:a16="http://schemas.microsoft.com/office/drawing/2014/main" id="{0A8D438C-8259-9109-AFCE-0A37883BFE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2358661837"/>
      </p:ext>
    </p:extLst>
  </p:cSld>
  <p:clrMapOvr>
    <a:masterClrMapping/>
  </p:clrMapOvr>
  <p:transition spd="slow" advTm="172835">
    <p:wheel spokes="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40D624A8-94AD-6AAA-C789-0B62E8F6BFA7}"/>
              </a:ext>
            </a:extLst>
          </p:cNvPr>
          <p:cNvSpPr/>
          <p:nvPr/>
        </p:nvSpPr>
        <p:spPr>
          <a:xfrm>
            <a:off x="825811" y="2045645"/>
            <a:ext cx="10744148" cy="385380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142605" y="1429804"/>
            <a:ext cx="5527343" cy="400110"/>
          </a:xfrm>
          <a:prstGeom prst="rect">
            <a:avLst/>
          </a:prstGeom>
          <a:noFill/>
        </p:spPr>
        <p:txBody>
          <a:bodyPr wrap="square" rtlCol="0">
            <a:spAutoFit/>
          </a:bodyPr>
          <a:lstStyle/>
          <a:p>
            <a:pPr algn="ctr" rtl="1"/>
            <a:r>
              <a:rPr lang="ar-JO" sz="2000" b="1" dirty="0">
                <a:solidFill>
                  <a:srgbClr val="00B0F0"/>
                </a:solidFill>
                <a:latin typeface="Alexandria" pitchFamily="2" charset="-78"/>
                <a:cs typeface="Alexandria" pitchFamily="2" charset="-78"/>
              </a:rPr>
              <a:t>تابع نشأة التعليم في العالم الغربي</a:t>
            </a:r>
            <a:endParaRPr lang="en-US" sz="2000" b="1" dirty="0">
              <a:solidFill>
                <a:srgbClr val="00B0F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443794" y="2035194"/>
            <a:ext cx="10054903" cy="3704219"/>
          </a:xfrm>
          <a:prstGeom prst="rect">
            <a:avLst/>
          </a:prstGeom>
          <a:noFill/>
        </p:spPr>
        <p:txBody>
          <a:bodyPr wrap="square" rtlCol="0">
            <a:spAutoFit/>
          </a:bodyPr>
          <a:lstStyle/>
          <a:p>
            <a:pPr algn="ctr" rtl="1" fontAlgn="base">
              <a:lnSpc>
                <a:spcPct val="200000"/>
              </a:lnSpc>
            </a:pPr>
            <a:r>
              <a:rPr lang="ar-JO" b="0" i="0" dirty="0">
                <a:solidFill>
                  <a:srgbClr val="232323"/>
                </a:solidFill>
                <a:effectLst/>
                <a:latin typeface="IBM Plex Sans Arabic"/>
              </a:rPr>
              <a:t>       </a:t>
            </a:r>
            <a:r>
              <a:rPr lang="ar-YE" sz="1600" b="0" i="0" dirty="0">
                <a:solidFill>
                  <a:srgbClr val="232323"/>
                </a:solidFill>
                <a:effectLst/>
                <a:latin typeface="Alexandria" pitchFamily="2" charset="-78"/>
                <a:cs typeface="Alexandria" pitchFamily="2" charset="-78"/>
              </a:rPr>
              <a:t>مع قيام الثورة الصناعية والإنتاج العالي ونشأة الاحتياج للوظائف، ظهرت الحاجة لوجود أفراد متعلمين – بشكل معين – لسد الحاجة للوظائف والموظفين، ومع ازدياد الإنتاج وجدت السلع التي يجب أن يتم تصريفها وهذا التصريف لن يتم إلا عبر أفراد يعملون بشكل مستمر للحصول – ليس على الأكل والشرب وأساسيات الحياة  – بل للحصول على الرفاهيات والمحافظة على كل جديد، التي تنتج بشكل مستمر أي أن الأمر أشبه بدائرة مغلقة.</a:t>
            </a:r>
          </a:p>
          <a:p>
            <a:pPr algn="ctr" rtl="1" fontAlgn="base">
              <a:lnSpc>
                <a:spcPct val="200000"/>
              </a:lnSpc>
            </a:pPr>
            <a:r>
              <a:rPr lang="ar-YE" sz="1600" b="0" i="0" dirty="0">
                <a:solidFill>
                  <a:srgbClr val="232323"/>
                </a:solidFill>
                <a:effectLst/>
                <a:latin typeface="Alexandria" pitchFamily="2" charset="-78"/>
                <a:cs typeface="Alexandria" pitchFamily="2" charset="-78"/>
              </a:rPr>
              <a:t>و</a:t>
            </a:r>
            <a:r>
              <a:rPr lang="ar-JO" sz="1600" b="0" i="0" dirty="0">
                <a:solidFill>
                  <a:srgbClr val="232323"/>
                </a:solidFill>
                <a:effectLst/>
                <a:latin typeface="Alexandria" pitchFamily="2" charset="-78"/>
                <a:cs typeface="Alexandria" pitchFamily="2" charset="-78"/>
              </a:rPr>
              <a:t>قد </a:t>
            </a:r>
            <a:r>
              <a:rPr lang="ar-YE" sz="1600" b="0" i="0" dirty="0">
                <a:solidFill>
                  <a:srgbClr val="232323"/>
                </a:solidFill>
                <a:effectLst/>
                <a:latin typeface="Alexandria" pitchFamily="2" charset="-78"/>
                <a:cs typeface="Alexandria" pitchFamily="2" charset="-78"/>
              </a:rPr>
              <a:t>أُسس النظام التعليمي بحيث يعطي جميع الطلبة نفس المادة في نفس السن من أجل استمرار عملية توليد الموظفين والقائمين على العملية الاقتصادية، ومع مرور الوقت وتغير الزمن بدأت تظهر آثار خطيرة على المجتمعات وحرية الأفراد بسبب هذا النظام</a:t>
            </a:r>
            <a:r>
              <a:rPr lang="ar-YE" b="0" i="0" dirty="0">
                <a:solidFill>
                  <a:srgbClr val="232323"/>
                </a:solidFill>
                <a:effectLst/>
                <a:latin typeface="Alexandria" pitchFamily="2" charset="-78"/>
                <a:cs typeface="Alexandria" pitchFamily="2" charset="-78"/>
              </a:rPr>
              <a:t>.</a:t>
            </a:r>
          </a:p>
        </p:txBody>
      </p:sp>
      <p:pic>
        <p:nvPicPr>
          <p:cNvPr id="4" name="Graphic 21">
            <a:extLst>
              <a:ext uri="{FF2B5EF4-FFF2-40B4-BE49-F238E27FC236}">
                <a16:creationId xmlns:a16="http://schemas.microsoft.com/office/drawing/2014/main" id="{50A0884D-EE8F-CB5C-47A9-7E5CCB31DD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1429" y="0"/>
            <a:ext cx="2427056" cy="1312404"/>
          </a:xfrm>
          <a:prstGeom prst="rect">
            <a:avLst/>
          </a:prstGeom>
        </p:spPr>
      </p:pic>
      <p:cxnSp>
        <p:nvCxnSpPr>
          <p:cNvPr id="12" name="Straight Connector 11">
            <a:extLst>
              <a:ext uri="{FF2B5EF4-FFF2-40B4-BE49-F238E27FC236}">
                <a16:creationId xmlns:a16="http://schemas.microsoft.com/office/drawing/2014/main" id="{24EDA4A9-C1E2-814F-2687-22F238967CB2}"/>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4431471"/>
      </p:ext>
    </p:extLst>
  </p:cSld>
  <p:clrMapOvr>
    <a:masterClrMapping/>
  </p:clrMapOvr>
  <p:transition spd="slow" advTm="73973">
    <p:wheel spokes="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0DB4D9A-86FE-9650-C165-2C5286C5A895}"/>
              </a:ext>
            </a:extLst>
          </p:cNvPr>
          <p:cNvSpPr/>
          <p:nvPr/>
        </p:nvSpPr>
        <p:spPr>
          <a:xfrm>
            <a:off x="693575" y="1354007"/>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306631" y="1869335"/>
            <a:ext cx="5527343" cy="461665"/>
          </a:xfrm>
          <a:prstGeom prst="rect">
            <a:avLst/>
          </a:prstGeom>
          <a:noFill/>
        </p:spPr>
        <p:txBody>
          <a:bodyPr wrap="square" rtlCol="0">
            <a:spAutoFit/>
          </a:bodyPr>
          <a:lstStyle/>
          <a:p>
            <a:pPr algn="ctr" rtl="1"/>
            <a:r>
              <a:rPr lang="ar-JO" sz="2400" b="1" dirty="0">
                <a:solidFill>
                  <a:srgbClr val="00B0F0"/>
                </a:solidFill>
                <a:latin typeface="Alexandria" pitchFamily="2" charset="-78"/>
                <a:cs typeface="Alexandria" pitchFamily="2" charset="-78"/>
              </a:rPr>
              <a:t>نشأة التعليم في الدول العربية</a:t>
            </a:r>
            <a:endParaRPr lang="en-US" sz="2400" b="1" dirty="0">
              <a:solidFill>
                <a:srgbClr val="00B0F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815152" y="2634018"/>
            <a:ext cx="9116705" cy="2780889"/>
          </a:xfrm>
          <a:prstGeom prst="rect">
            <a:avLst/>
          </a:prstGeom>
          <a:noFill/>
        </p:spPr>
        <p:txBody>
          <a:bodyPr wrap="square" rtlCol="0">
            <a:spAutoFit/>
          </a:bodyPr>
          <a:lstStyle/>
          <a:p>
            <a:pPr algn="ctr" rtl="1">
              <a:lnSpc>
                <a:spcPct val="200000"/>
              </a:lnSpc>
            </a:pPr>
            <a:r>
              <a:rPr lang="ar-JO" sz="1400" dirty="0">
                <a:effectLst/>
                <a:latin typeface="Calibri" panose="020F0502020204030204" pitchFamily="34" charset="0"/>
                <a:ea typeface="Calibri" panose="020F0502020204030204" pitchFamily="34" charset="0"/>
                <a:cs typeface="Simplified Arabic" panose="02020603050405020304" pitchFamily="18" charset="-78"/>
              </a:rPr>
              <a:t>      </a:t>
            </a:r>
            <a:r>
              <a:rPr lang="ar-JO" sz="1800" dirty="0">
                <a:effectLst/>
                <a:latin typeface="Alexandria" pitchFamily="2" charset="-78"/>
                <a:ea typeface="Calibri" panose="020F0502020204030204" pitchFamily="34" charset="0"/>
                <a:cs typeface="Alexandria" pitchFamily="2" charset="-78"/>
              </a:rPr>
              <a:t>أورد تقرير اليونسكو (2018) المتعلق بالأحوال التعليمية بأن</a:t>
            </a:r>
            <a:r>
              <a:rPr lang="ar-SA" sz="1800" dirty="0">
                <a:effectLst/>
                <a:latin typeface="Alexandria" pitchFamily="2" charset="-78"/>
                <a:ea typeface="Calibri" panose="020F0502020204030204" pitchFamily="34" charset="0"/>
                <a:cs typeface="Alexandria" pitchFamily="2" charset="-78"/>
              </a:rPr>
              <a:t> نظام التعليم في الدول العربية</a:t>
            </a:r>
            <a:r>
              <a:rPr lang="ar-JO" sz="1800" dirty="0">
                <a:effectLst/>
                <a:latin typeface="Alexandria" pitchFamily="2" charset="-78"/>
                <a:ea typeface="Calibri" panose="020F0502020204030204" pitchFamily="34" charset="0"/>
                <a:cs typeface="Alexandria" pitchFamily="2" charset="-78"/>
              </a:rPr>
              <a:t> يُعد </a:t>
            </a:r>
            <a:r>
              <a:rPr lang="ar-SA" sz="1800" dirty="0">
                <a:effectLst/>
                <a:latin typeface="Alexandria" pitchFamily="2" charset="-78"/>
                <a:ea typeface="Calibri" panose="020F0502020204030204" pitchFamily="34" charset="0"/>
                <a:cs typeface="Alexandria" pitchFamily="2" charset="-78"/>
              </a:rPr>
              <a:t>حديث العهد بالمعنى المعاصر </a:t>
            </a:r>
            <a:r>
              <a:rPr lang="ar-JO" sz="1800" dirty="0">
                <a:effectLst/>
                <a:latin typeface="Alexandria" pitchFamily="2" charset="-78"/>
                <a:ea typeface="Calibri" panose="020F0502020204030204" pitchFamily="34" charset="0"/>
                <a:cs typeface="Alexandria" pitchFamily="2" charset="-78"/>
              </a:rPr>
              <a:t>فقد بدأ</a:t>
            </a:r>
            <a:r>
              <a:rPr lang="ar-SA" sz="1800" dirty="0">
                <a:effectLst/>
                <a:latin typeface="Alexandria" pitchFamily="2" charset="-78"/>
                <a:ea typeface="Calibri" panose="020F0502020204030204" pitchFamily="34" charset="0"/>
                <a:cs typeface="Alexandria" pitchFamily="2" charset="-78"/>
              </a:rPr>
              <a:t> </a:t>
            </a:r>
            <a:r>
              <a:rPr lang="ar-JO" sz="1800" dirty="0">
                <a:effectLst/>
                <a:latin typeface="Alexandria" pitchFamily="2" charset="-78"/>
                <a:ea typeface="Calibri" panose="020F0502020204030204" pitchFamily="34" charset="0"/>
                <a:cs typeface="Alexandria" pitchFamily="2" charset="-78"/>
              </a:rPr>
              <a:t>ظهورالتعليم</a:t>
            </a:r>
            <a:r>
              <a:rPr lang="ar-SA" sz="1800" dirty="0">
                <a:effectLst/>
                <a:latin typeface="Alexandria" pitchFamily="2" charset="-78"/>
                <a:ea typeface="Calibri" panose="020F0502020204030204" pitchFamily="34" charset="0"/>
                <a:cs typeface="Alexandria" pitchFamily="2" charset="-78"/>
              </a:rPr>
              <a:t> </a:t>
            </a:r>
            <a:r>
              <a:rPr lang="ar-JO" sz="1800" dirty="0">
                <a:effectLst/>
                <a:latin typeface="Alexandria" pitchFamily="2" charset="-78"/>
                <a:ea typeface="Calibri" panose="020F0502020204030204" pitchFamily="34" charset="0"/>
                <a:cs typeface="Alexandria" pitchFamily="2" charset="-78"/>
              </a:rPr>
              <a:t>بعد </a:t>
            </a:r>
            <a:r>
              <a:rPr lang="ar-SA" sz="1800" dirty="0">
                <a:effectLst/>
                <a:latin typeface="Alexandria" pitchFamily="2" charset="-78"/>
                <a:ea typeface="Calibri" panose="020F0502020204030204" pitchFamily="34" charset="0"/>
                <a:cs typeface="Alexandria" pitchFamily="2" charset="-78"/>
              </a:rPr>
              <a:t>استقلال العديد من الدول العربية </a:t>
            </a:r>
            <a:r>
              <a:rPr lang="ar-JO" sz="1800" dirty="0">
                <a:effectLst/>
                <a:latin typeface="Alexandria" pitchFamily="2" charset="-78"/>
                <a:ea typeface="Calibri" panose="020F0502020204030204" pitchFamily="34" charset="0"/>
                <a:cs typeface="Alexandria" pitchFamily="2" charset="-78"/>
              </a:rPr>
              <a:t>ثم انتشر بشكل بسيط في</a:t>
            </a:r>
            <a:r>
              <a:rPr lang="ar-SA" sz="1800" dirty="0">
                <a:effectLst/>
                <a:latin typeface="Alexandria" pitchFamily="2" charset="-78"/>
                <a:ea typeface="Calibri" panose="020F0502020204030204" pitchFamily="34" charset="0"/>
                <a:cs typeface="Alexandria" pitchFamily="2" charset="-78"/>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1800" dirty="0">
                <a:effectLst/>
                <a:latin typeface="Alexandria" pitchFamily="2" charset="-78"/>
                <a:ea typeface="Calibri" panose="020F0502020204030204" pitchFamily="34" charset="0"/>
                <a:cs typeface="Alexandria" pitchFamily="2" charset="-78"/>
              </a:rPr>
              <a:t> (1866)، </a:t>
            </a:r>
            <a:endParaRPr lang="en-US" dirty="0">
              <a:latin typeface="Alexandria" pitchFamily="2" charset="-78"/>
              <a:cs typeface="Alexandria" pitchFamily="2" charset="-78"/>
            </a:endParaRPr>
          </a:p>
        </p:txBody>
      </p:sp>
      <p:cxnSp>
        <p:nvCxnSpPr>
          <p:cNvPr id="4" name="Straight Connector 3">
            <a:extLst>
              <a:ext uri="{FF2B5EF4-FFF2-40B4-BE49-F238E27FC236}">
                <a16:creationId xmlns:a16="http://schemas.microsoft.com/office/drawing/2014/main" id="{E2C75F39-5F1B-980E-7D78-5C57A8CCB617}"/>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Graphic 21">
            <a:extLst>
              <a:ext uri="{FF2B5EF4-FFF2-40B4-BE49-F238E27FC236}">
                <a16:creationId xmlns:a16="http://schemas.microsoft.com/office/drawing/2014/main" id="{A13B1432-DE46-1544-E36F-77EC55C1F2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422424654"/>
      </p:ext>
    </p:extLst>
  </p:cSld>
  <p:clrMapOvr>
    <a:masterClrMapping/>
  </p:clrMapOvr>
  <p:transition spd="slow" advTm="83864">
    <p:wheel spokes="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268E34A-6599-507D-3EF1-668B6BAC32B7}"/>
              </a:ext>
            </a:extLst>
          </p:cNvPr>
          <p:cNvSpPr/>
          <p:nvPr/>
        </p:nvSpPr>
        <p:spPr>
          <a:xfrm>
            <a:off x="693575" y="1354007"/>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632818" y="1625235"/>
            <a:ext cx="5220956" cy="400110"/>
          </a:xfrm>
          <a:prstGeom prst="rect">
            <a:avLst/>
          </a:prstGeom>
          <a:noFill/>
        </p:spPr>
        <p:txBody>
          <a:bodyPr wrap="square" rtlCol="0">
            <a:spAutoFit/>
          </a:bodyPr>
          <a:lstStyle/>
          <a:p>
            <a:pPr algn="ctr" rtl="1"/>
            <a:r>
              <a:rPr lang="ar-JO" sz="2000" b="1" dirty="0">
                <a:solidFill>
                  <a:srgbClr val="00B0F0"/>
                </a:solidFill>
                <a:latin typeface="Alexandria" pitchFamily="2" charset="-78"/>
                <a:cs typeface="Alexandria" pitchFamily="2" charset="-78"/>
              </a:rPr>
              <a:t>السياسات التعليمية في الوطن العربي</a:t>
            </a:r>
            <a:endParaRPr lang="ar-JO" altLang="en-US" sz="20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15844" y="2237670"/>
            <a:ext cx="10054904" cy="3334887"/>
          </a:xfrm>
          <a:prstGeom prst="rect">
            <a:avLst/>
          </a:prstGeom>
          <a:noFill/>
        </p:spPr>
        <p:txBody>
          <a:bodyPr wrap="square" rtlCol="0">
            <a:spAutoFit/>
          </a:bodyPr>
          <a:lstStyle/>
          <a:p>
            <a:pPr algn="just" rtl="1">
              <a:lnSpc>
                <a:spcPct val="200000"/>
              </a:lnSpc>
            </a:pPr>
            <a:r>
              <a:rPr lang="ar-JO" dirty="0">
                <a:effectLst/>
                <a:latin typeface="Alexandria" pitchFamily="2" charset="-78"/>
                <a:ea typeface="Calibri" panose="020F0502020204030204" pitchFamily="34" charset="0"/>
                <a:cs typeface="Alexandria" pitchFamily="2" charset="-78"/>
              </a:rPr>
              <a:t>ثم </a:t>
            </a:r>
            <a:r>
              <a:rPr lang="ar-SA" dirty="0">
                <a:effectLst/>
                <a:latin typeface="Alexandria" pitchFamily="2" charset="-78"/>
                <a:ea typeface="Calibri" panose="020F0502020204030204" pitchFamily="34" charset="0"/>
                <a:cs typeface="Alexandria" pitchFamily="2" charset="-78"/>
              </a:rPr>
              <a:t>ركزت الدول العربية </a:t>
            </a:r>
            <a:r>
              <a:rPr lang="ar-JO" dirty="0">
                <a:effectLst/>
                <a:latin typeface="Alexandria" pitchFamily="2" charset="-78"/>
                <a:ea typeface="Calibri" panose="020F0502020204030204" pitchFamily="34" charset="0"/>
                <a:cs typeface="Alexandria" pitchFamily="2" charset="-78"/>
              </a:rPr>
              <a:t>- بعد استقلالها واسثمار مواردها- </a:t>
            </a:r>
            <a:r>
              <a:rPr lang="ar-SA" dirty="0">
                <a:effectLst/>
                <a:latin typeface="Alexandria" pitchFamily="2" charset="-78"/>
                <a:ea typeface="Calibri" panose="020F0502020204030204" pitchFamily="34" charset="0"/>
                <a:cs typeface="Alexandria" pitchFamily="2" charset="-78"/>
              </a:rPr>
              <a:t>بقوة على التعليم لا بل أنشأت ن</a:t>
            </a:r>
            <a:r>
              <a:rPr lang="ar-JO"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ظم تعليم مدرسي موسّعة، وقد كان التعليم المدرسي إلزامي</a:t>
            </a:r>
            <a:r>
              <a:rPr lang="ar-JO" dirty="0">
                <a:effectLst/>
                <a:latin typeface="Alexandria" pitchFamily="2" charset="-78"/>
                <a:ea typeface="Calibri" panose="020F0502020204030204" pitchFamily="34" charset="0"/>
                <a:cs typeface="Alexandria" pitchFamily="2" charset="-78"/>
              </a:rPr>
              <a:t>ًا</a:t>
            </a:r>
            <a:r>
              <a:rPr lang="ar-SA" dirty="0">
                <a:effectLst/>
                <a:latin typeface="Alexandria" pitchFamily="2" charset="-78"/>
                <a:ea typeface="Calibri" panose="020F0502020204030204" pitchFamily="34" charset="0"/>
                <a:cs typeface="Alexandria" pitchFamily="2" charset="-78"/>
              </a:rPr>
              <a:t> في كل الدول العربية كما وأنه كان مجاني</a:t>
            </a:r>
            <a:r>
              <a:rPr lang="ar-JO" dirty="0">
                <a:effectLst/>
                <a:latin typeface="Alexandria" pitchFamily="2" charset="-78"/>
                <a:ea typeface="Calibri" panose="020F0502020204030204" pitchFamily="34" charset="0"/>
                <a:cs typeface="Alexandria" pitchFamily="2" charset="-78"/>
              </a:rPr>
              <a:t>ًا </a:t>
            </a:r>
            <a:r>
              <a:rPr lang="ar-SA" dirty="0">
                <a:effectLst/>
                <a:latin typeface="Alexandria" pitchFamily="2" charset="-78"/>
                <a:ea typeface="Calibri" panose="020F0502020204030204" pitchFamily="34" charset="0"/>
                <a:cs typeface="Alexandria" pitchFamily="2" charset="-78"/>
              </a:rPr>
              <a:t>في العديد منها وفي بعض الحالات كان يغطي مرحلة التعليم الثانوي كذلك حتى سن ال (18)، في أغلب الأحيان ويشمل التعليم المجاني أو التعليم المدعوم من الحكومة</a:t>
            </a:r>
            <a:r>
              <a:rPr lang="ar-JO" dirty="0">
                <a:effectLst/>
                <a:latin typeface="Alexandria" pitchFamily="2" charset="-78"/>
                <a:ea typeface="Calibri" panose="020F0502020204030204" pitchFamily="34" charset="0"/>
                <a:cs typeface="Alexandria" pitchFamily="2" charset="-78"/>
              </a:rPr>
              <a:t>.</a:t>
            </a:r>
          </a:p>
          <a:p>
            <a:pPr algn="just" rtl="1">
              <a:lnSpc>
                <a:spcPct val="200000"/>
              </a:lnSpc>
            </a:pPr>
            <a:r>
              <a:rPr lang="ar-JO" b="0" i="0" u="none" strike="noStrike" baseline="0" dirty="0">
                <a:latin typeface="Alexandria" pitchFamily="2" charset="-78"/>
                <a:cs typeface="Alexandria" pitchFamily="2" charset="-78"/>
              </a:rPr>
              <a:t>ومع ظهور المدارس النظامية بدأت الدول تضع القوانين والتعليمات التي تنظم وتوجه العملية التعليمية فشكلت هذه القواعد والتعليمات </a:t>
            </a:r>
            <a:r>
              <a:rPr lang="ar-JO" dirty="0">
                <a:latin typeface="Alexandria" pitchFamily="2" charset="-78"/>
                <a:cs typeface="Alexandria" pitchFamily="2" charset="-78"/>
              </a:rPr>
              <a:t>نواة السياسات التعليمية.</a:t>
            </a:r>
            <a:endParaRPr lang="ar-JO" sz="2000" b="0" i="0" u="none" strike="noStrike" baseline="0" dirty="0">
              <a:latin typeface="Alexandria" pitchFamily="2" charset="-78"/>
              <a:cs typeface="Alexandria" pitchFamily="2" charset="-78"/>
            </a:endParaRP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pic>
        <p:nvPicPr>
          <p:cNvPr id="3" name="Graphic 21">
            <a:extLst>
              <a:ext uri="{FF2B5EF4-FFF2-40B4-BE49-F238E27FC236}">
                <a16:creationId xmlns:a16="http://schemas.microsoft.com/office/drawing/2014/main" id="{C154D731-11BB-1CFD-261E-0226600B0188}"/>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id="{F5106D01-3D4D-305B-81A0-014FB2A5F4D3}"/>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759987"/>
      </p:ext>
    </p:extLst>
  </p:cSld>
  <p:clrMapOvr>
    <a:masterClrMapping/>
  </p:clrMapOvr>
  <p:transition spd="slow" advTm="91603">
    <p:wheel spokes="1"/>
  </p:transition>
  <p:extLst>
    <p:ext uri="{3A86A75C-4F4B-4683-9AE1-C65F6400EC91}">
      <p14:laserTraceLst xmlns:p14="http://schemas.microsoft.com/office/powerpoint/2010/main">
        <p14:tracePtLst>
          <p14:tracePt t="65064" x="3419475" y="6303963"/>
          <p14:tracePt t="66543" x="0" y="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9567BE1-1CE0-E865-DA6E-AE64B3AC389E}"/>
              </a:ext>
            </a:extLst>
          </p:cNvPr>
          <p:cNvSpPr/>
          <p:nvPr/>
        </p:nvSpPr>
        <p:spPr>
          <a:xfrm>
            <a:off x="693575" y="1354007"/>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2671586" y="1570250"/>
            <a:ext cx="6459794" cy="461665"/>
          </a:xfrm>
          <a:prstGeom prst="rect">
            <a:avLst/>
          </a:prstGeom>
          <a:noFill/>
        </p:spPr>
        <p:txBody>
          <a:bodyPr wrap="square" rtlCol="0">
            <a:spAutoFit/>
          </a:bodyPr>
          <a:lstStyle/>
          <a:p>
            <a:pPr algn="ctr" rtl="1"/>
            <a:r>
              <a:rPr lang="ar-JO" sz="2400" b="1" dirty="0">
                <a:solidFill>
                  <a:srgbClr val="00B0F0"/>
                </a:solidFill>
                <a:latin typeface="Alexandria" pitchFamily="2" charset="-78"/>
                <a:cs typeface="Alexandria" pitchFamily="2" charset="-78"/>
              </a:rPr>
              <a:t>تقارير عن التعليم في الوطن العربي</a:t>
            </a:r>
            <a:endParaRPr lang="ar-JO" altLang="en-US" sz="2400" b="1" dirty="0">
              <a:solidFill>
                <a:srgbClr val="00B0F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075373" y="2031915"/>
            <a:ext cx="9921909" cy="3888885"/>
          </a:xfrm>
          <a:prstGeom prst="rect">
            <a:avLst/>
          </a:prstGeom>
          <a:noFill/>
        </p:spPr>
        <p:txBody>
          <a:bodyPr wrap="square" rtlCol="0">
            <a:spAutoFit/>
          </a:bodyPr>
          <a:lstStyle/>
          <a:p>
            <a:pPr algn="just" rtl="1">
              <a:lnSpc>
                <a:spcPct val="200000"/>
              </a:lnSpc>
            </a:pPr>
            <a:r>
              <a:rPr lang="ar-JO" dirty="0">
                <a:latin typeface="Alexandria" pitchFamily="2" charset="-78"/>
                <a:cs typeface="Alexandria" pitchFamily="2" charset="-78"/>
              </a:rPr>
              <a:t>في ما يختص بالجانب التعليمي، فتشير معظم التقارير العربية والإقليمية والدولية الصادرة خلال السنوات الخمس الماضية إلى أن الواقع التعليمي في الوطن العربي يواجه ظرفاً دقيقاً، وربما حرجًا. نظرا للأحداث الراهنة التي انعكست آثارها على التعليم، كميّا ونوعيًا. فقد أشار تقرير اليونسكو الإقليمي للتعليم للجميع والخاص بالدول العربية والصادر عام (2014) أن الظروف التي تمر بها المنطقة قد أعاقت الاستمرارية المنتظمة لتحقيق التعليم للجميع بحلول عام (2015) حسب (مؤتمر داكار لليونسكو، تمهيداً للانتقال لخطة اليونسكو ما بعد (2015) من أجل تعليم أفضل في المستقبل يلبي مطالب المجتمعات وطموحات شعوبها نحو نوعية أفضل للحياة.  </a:t>
            </a:r>
            <a:endParaRPr lang="en-US" sz="4400" dirty="0">
              <a:latin typeface="Alexandria" pitchFamily="2" charset="-78"/>
              <a:cs typeface="Alexandria" pitchFamily="2" charset="-78"/>
            </a:endParaRPr>
          </a:p>
        </p:txBody>
      </p:sp>
      <p:cxnSp>
        <p:nvCxnSpPr>
          <p:cNvPr id="11" name="Straight Connector 10">
            <a:extLst>
              <a:ext uri="{FF2B5EF4-FFF2-40B4-BE49-F238E27FC236}">
                <a16:creationId xmlns:a16="http://schemas.microsoft.com/office/drawing/2014/main" id="{6889EC91-05ED-651B-5269-896E1044C92D}"/>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Graphic 21">
            <a:extLst>
              <a:ext uri="{FF2B5EF4-FFF2-40B4-BE49-F238E27FC236}">
                <a16:creationId xmlns:a16="http://schemas.microsoft.com/office/drawing/2014/main" id="{51D3EF4E-08C2-0D88-3B73-3A199D6B83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p:transition spd="slow" advTm="87687">
    <p:wheel spokes="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9F131D1-322D-CF26-5A3C-213EBAA859B9}"/>
              </a:ext>
            </a:extLst>
          </p:cNvPr>
          <p:cNvSpPr/>
          <p:nvPr/>
        </p:nvSpPr>
        <p:spPr>
          <a:xfrm>
            <a:off x="693575" y="1354007"/>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1127760" y="1544260"/>
            <a:ext cx="10213530" cy="4442883"/>
          </a:xfrm>
          <a:prstGeom prst="rect">
            <a:avLst/>
          </a:prstGeom>
          <a:noFill/>
        </p:spPr>
        <p:txBody>
          <a:bodyPr wrap="square" rtlCol="0">
            <a:spAutoFit/>
          </a:bodyPr>
          <a:lstStyle/>
          <a:p>
            <a:pPr algn="just" rtl="1">
              <a:lnSpc>
                <a:spcPct val="200000"/>
              </a:lnSpc>
            </a:pPr>
            <a:r>
              <a:rPr lang="ar-JO" dirty="0">
                <a:latin typeface="Alexandria Light" pitchFamily="2" charset="-78"/>
                <a:cs typeface="Alexandria Light" pitchFamily="2" charset="-78"/>
              </a:rPr>
              <a:t>     </a:t>
            </a:r>
            <a:r>
              <a:rPr lang="ar-JO" dirty="0">
                <a:latin typeface="Alexandria" pitchFamily="2" charset="-78"/>
                <a:cs typeface="Alexandria" pitchFamily="2" charset="-78"/>
              </a:rPr>
              <a:t>فنسبة الالتحاق بالتعليم ما قبل المدرسي لا تتجاوز (</a:t>
            </a:r>
            <a:r>
              <a:rPr lang="en-US" dirty="0">
                <a:latin typeface="Alexandria" pitchFamily="2" charset="-78"/>
                <a:cs typeface="Alexandria" pitchFamily="2" charset="-78"/>
              </a:rPr>
              <a:t>21% </a:t>
            </a:r>
            <a:r>
              <a:rPr lang="ar-JO" dirty="0">
                <a:latin typeface="Alexandria" pitchFamily="2" charset="-78"/>
                <a:cs typeface="Alexandria" pitchFamily="2" charset="-78"/>
              </a:rPr>
              <a:t>)مع توسع بطيء، بينما تتراوح النسبة في المجتمعات الغربية ما بين (80-%95) واتسع نطاق التعليم الابتدائي ليصل إلى (</a:t>
            </a:r>
            <a:r>
              <a:rPr lang="en-US" dirty="0">
                <a:latin typeface="Alexandria" pitchFamily="2" charset="-78"/>
                <a:cs typeface="Alexandria" pitchFamily="2" charset="-78"/>
              </a:rPr>
              <a:t>89%</a:t>
            </a:r>
            <a:r>
              <a:rPr lang="ar-JO" dirty="0">
                <a:latin typeface="Alexandria" pitchFamily="2" charset="-78"/>
                <a:cs typeface="Alexandria" pitchFamily="2" charset="-78"/>
              </a:rPr>
              <a:t>) عام (2011) وبلغت نسبة إكمال المرحلة (</a:t>
            </a:r>
            <a:r>
              <a:rPr lang="en-US" dirty="0">
                <a:latin typeface="Alexandria" pitchFamily="2" charset="-78"/>
                <a:cs typeface="Alexandria" pitchFamily="2" charset="-78"/>
              </a:rPr>
              <a:t>87%</a:t>
            </a:r>
            <a:r>
              <a:rPr lang="ar-JO" dirty="0">
                <a:latin typeface="Alexandria" pitchFamily="2" charset="-78"/>
                <a:cs typeface="Alexandria" pitchFamily="2" charset="-78"/>
              </a:rPr>
              <a:t>) من الملتحقين بالمرحلة الابتدائية. وحقق التعليم الثانوي تقدما ملموسًا إذ بلغ متوسط المعدل الإجمالي للالتحاق (</a:t>
            </a:r>
            <a:r>
              <a:rPr lang="en-US" dirty="0">
                <a:latin typeface="Alexandria" pitchFamily="2" charset="-78"/>
                <a:cs typeface="Alexandria" pitchFamily="2" charset="-78"/>
              </a:rPr>
              <a:t>71%</a:t>
            </a:r>
            <a:r>
              <a:rPr lang="ar-JO" dirty="0">
                <a:latin typeface="Alexandria" pitchFamily="2" charset="-78"/>
                <a:cs typeface="Alexandria" pitchFamily="2" charset="-78"/>
              </a:rPr>
              <a:t>) مع تراجع في التعليم المهني من (</a:t>
            </a:r>
            <a:r>
              <a:rPr lang="en-US" dirty="0">
                <a:latin typeface="Alexandria" pitchFamily="2" charset="-78"/>
                <a:cs typeface="Alexandria" pitchFamily="2" charset="-78"/>
              </a:rPr>
              <a:t>14%</a:t>
            </a:r>
            <a:r>
              <a:rPr lang="ar-JO" dirty="0">
                <a:latin typeface="Alexandria" pitchFamily="2" charset="-78"/>
                <a:cs typeface="Alexandria" pitchFamily="2" charset="-78"/>
              </a:rPr>
              <a:t>) عام 1999 إلى (%10) عام 2011. ويشير التقرير نفسه إلى أن قضية (نوعية التعليم) مازالت مؤرقة للمنظومات التعليمية العربية . فنتائج المشاركة المحدودة في الاختبارات الدولية في العلوم والرياضيات والقراءة كانت بدرجة منخفضة على سلم التقييم المكون من درجات متقدمة وعالية ومتوسطة ومنخفضة.</a:t>
            </a:r>
            <a:endParaRPr lang="en-US" b="1" i="0" u="none" strike="noStrike" baseline="0" dirty="0">
              <a:solidFill>
                <a:srgbClr val="00B0F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9EA8695A-9ABC-D16C-F32D-701F5A26E0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id="{EBEC1106-92E0-D9D3-6405-739ACDA1A2B4}"/>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846032"/>
      </p:ext>
    </p:extLst>
  </p:cSld>
  <p:clrMapOvr>
    <a:masterClrMapping/>
  </p:clrMapOvr>
  <p:transition spd="slow" advTm="102091">
    <p:wheel spokes="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1BE00B9-C685-EA68-ABE7-81F2E3AEA699}"/>
              </a:ext>
            </a:extLst>
          </p:cNvPr>
          <p:cNvSpPr/>
          <p:nvPr/>
        </p:nvSpPr>
        <p:spPr>
          <a:xfrm>
            <a:off x="693575" y="1354007"/>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9191835" y="6338100"/>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181350" y="1551855"/>
            <a:ext cx="6459794" cy="400110"/>
          </a:xfrm>
          <a:prstGeom prst="rect">
            <a:avLst/>
          </a:prstGeom>
          <a:noFill/>
        </p:spPr>
        <p:txBody>
          <a:bodyPr wrap="square" rtlCol="0">
            <a:spAutoFit/>
          </a:bodyPr>
          <a:lstStyle/>
          <a:p>
            <a:pPr algn="ctr" rtl="1"/>
            <a:r>
              <a:rPr lang="ar-JO" sz="2000" b="1" dirty="0">
                <a:solidFill>
                  <a:srgbClr val="00B0F0"/>
                </a:solidFill>
                <a:latin typeface="Alexandria" pitchFamily="2" charset="-78"/>
                <a:cs typeface="Alexandria" pitchFamily="2" charset="-78"/>
              </a:rPr>
              <a:t>التعليم العالي في الوطن العربي</a:t>
            </a:r>
            <a:endParaRPr lang="en-US" sz="2000" b="1" dirty="0">
              <a:solidFill>
                <a:srgbClr val="00B0F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693575" y="1989799"/>
            <a:ext cx="10385947" cy="4200509"/>
          </a:xfrm>
          <a:prstGeom prst="rect">
            <a:avLst/>
          </a:prstGeom>
          <a:noFill/>
        </p:spPr>
        <p:txBody>
          <a:bodyPr wrap="square" rtlCol="0">
            <a:spAutoFit/>
          </a:bodyPr>
          <a:lstStyle/>
          <a:p>
            <a:pPr algn="r" rtl="1">
              <a:lnSpc>
                <a:spcPct val="150000"/>
              </a:lnSpc>
            </a:pPr>
            <a:r>
              <a:rPr lang="ar-JO" dirty="0">
                <a:solidFill>
                  <a:srgbClr val="000000"/>
                </a:solidFill>
                <a:effectLst/>
                <a:latin typeface="Alexandria" pitchFamily="2" charset="-78"/>
                <a:ea typeface="Calibri" panose="020F0502020204030204" pitchFamily="34" charset="0"/>
                <a:cs typeface="Alexandria" pitchFamily="2" charset="-78"/>
              </a:rPr>
              <a:t>يضم </a:t>
            </a:r>
            <a:r>
              <a:rPr lang="ar-SA" dirty="0">
                <a:solidFill>
                  <a:srgbClr val="000000"/>
                </a:solidFill>
                <a:effectLst/>
                <a:latin typeface="Alexandria" pitchFamily="2" charset="-78"/>
                <a:ea typeface="Times New Roman" panose="02020603050405020304" pitchFamily="18" charset="0"/>
                <a:cs typeface="Alexandria" pitchFamily="2" charset="-78"/>
              </a:rPr>
              <a:t>التعلیم العالي </a:t>
            </a:r>
            <a:r>
              <a:rPr lang="ar-SA" dirty="0">
                <a:solidFill>
                  <a:srgbClr val="000000"/>
                </a:solidFill>
                <a:effectLst/>
                <a:latin typeface="Alexandria" pitchFamily="2" charset="-78"/>
                <a:ea typeface="Calibri" panose="020F0502020204030204" pitchFamily="34" charset="0"/>
                <a:cs typeface="Alexandria" pitchFamily="2" charset="-78"/>
              </a:rPr>
              <a:t>عدة أنواع من المؤسسات، ومنها</a:t>
            </a:r>
            <a:r>
              <a:rPr lang="ar-JO" dirty="0">
                <a:solidFill>
                  <a:srgbClr val="000000"/>
                </a:solidFill>
                <a:effectLst/>
                <a:latin typeface="Alexandria" pitchFamily="2" charset="-78"/>
                <a:ea typeface="Calibri" panose="020F0502020204030204" pitchFamily="34" charset="0"/>
                <a:cs typeface="Alexandria" pitchFamily="2" charset="-78"/>
              </a:rPr>
              <a:t>: </a:t>
            </a:r>
            <a:r>
              <a:rPr lang="ar-SA" dirty="0">
                <a:solidFill>
                  <a:srgbClr val="000000"/>
                </a:solidFill>
                <a:effectLst/>
                <a:latin typeface="Alexandria" pitchFamily="2" charset="-78"/>
                <a:ea typeface="Calibri" panose="020F0502020204030204" pitchFamily="34" charset="0"/>
                <a:cs typeface="Alexandria" pitchFamily="2" charset="-78"/>
              </a:rPr>
              <a:t> الجامعات، والكلیات، والمعاهد</a:t>
            </a:r>
            <a:r>
              <a:rPr lang="ar-SA" dirty="0">
                <a:solidFill>
                  <a:srgbClr val="000000"/>
                </a:solidFill>
                <a:effectLst/>
                <a:latin typeface="Alexandria" pitchFamily="2" charset="-78"/>
                <a:ea typeface="Times New Roman" panose="02020603050405020304" pitchFamily="18" charset="0"/>
                <a:cs typeface="Alexandria" pitchFamily="2" charset="-78"/>
              </a:rPr>
              <a:t>، </a:t>
            </a:r>
            <a:r>
              <a:rPr lang="ar-JO" dirty="0">
                <a:solidFill>
                  <a:srgbClr val="000000"/>
                </a:solidFill>
                <a:effectLst/>
                <a:latin typeface="Alexandria" pitchFamily="2" charset="-78"/>
                <a:ea typeface="Calibri" panose="020F0502020204030204" pitchFamily="34" charset="0"/>
                <a:cs typeface="Alexandria" pitchFamily="2" charset="-78"/>
              </a:rPr>
              <a:t>إلا </a:t>
            </a:r>
            <a:r>
              <a:rPr lang="ar-SA" dirty="0">
                <a:solidFill>
                  <a:srgbClr val="000000"/>
                </a:solidFill>
                <a:effectLst/>
                <a:latin typeface="Alexandria" pitchFamily="2" charset="-78"/>
                <a:ea typeface="Times New Roman" panose="02020603050405020304" pitchFamily="18" charset="0"/>
                <a:cs typeface="Alexandria" pitchFamily="2" charset="-78"/>
              </a:rPr>
              <a:t>أن الجامعة تبقى النمط الأكثر انتشارًا واعتبارًا. حیث </a:t>
            </a:r>
            <a:r>
              <a:rPr lang="ar-SA" dirty="0">
                <a:solidFill>
                  <a:srgbClr val="000000"/>
                </a:solidFill>
                <a:effectLst/>
                <a:latin typeface="Alexandria" pitchFamily="2" charset="-78"/>
                <a:ea typeface="Calibri" panose="020F0502020204030204" pitchFamily="34" charset="0"/>
                <a:cs typeface="Alexandria" pitchFamily="2" charset="-78"/>
              </a:rPr>
              <a:t>نجد في الكثیر من الأحیان المعاهد،</a:t>
            </a:r>
            <a:r>
              <a:rPr lang="ar-SA" dirty="0">
                <a:solidFill>
                  <a:srgbClr val="000000"/>
                </a:solidFill>
                <a:effectLst/>
                <a:latin typeface="Alexandria" pitchFamily="2" charset="-78"/>
                <a:ea typeface="Times New Roman" panose="02020603050405020304" pitchFamily="18" charset="0"/>
                <a:cs typeface="Alexandria" pitchFamily="2" charset="-78"/>
              </a:rPr>
              <a:t> والكلیات </a:t>
            </a:r>
            <a:r>
              <a:rPr lang="ar-SA" dirty="0">
                <a:solidFill>
                  <a:srgbClr val="000000"/>
                </a:solidFill>
                <a:effectLst/>
                <a:latin typeface="Alexandria" pitchFamily="2" charset="-78"/>
                <a:ea typeface="Calibri" panose="020F0502020204030204" pitchFamily="34" charset="0"/>
                <a:cs typeface="Alexandria" pitchFamily="2" charset="-78"/>
              </a:rPr>
              <a:t>تتبع</a:t>
            </a:r>
            <a:r>
              <a:rPr lang="ar-SA" dirty="0">
                <a:solidFill>
                  <a:srgbClr val="000000"/>
                </a:solidFill>
                <a:effectLst/>
                <a:latin typeface="Alexandria" pitchFamily="2" charset="-78"/>
                <a:ea typeface="Times New Roman" panose="02020603050405020304" pitchFamily="18" charset="0"/>
                <a:cs typeface="Alexandria" pitchFamily="2" charset="-78"/>
              </a:rPr>
              <a:t> إداری</a:t>
            </a:r>
            <a:r>
              <a:rPr lang="ar-SA" dirty="0">
                <a:solidFill>
                  <a:srgbClr val="000000"/>
                </a:solidFill>
                <a:effectLst/>
                <a:latin typeface="Alexandria" pitchFamily="2" charset="-78"/>
                <a:ea typeface="Calibri" panose="020F0502020204030204" pitchFamily="34" charset="0"/>
                <a:cs typeface="Alexandria" pitchFamily="2" charset="-78"/>
              </a:rPr>
              <a:t>ً</a:t>
            </a:r>
            <a:r>
              <a:rPr lang="ar-SA" dirty="0">
                <a:solidFill>
                  <a:srgbClr val="000000"/>
                </a:solidFill>
                <a:effectLst/>
                <a:latin typeface="Alexandria" pitchFamily="2" charset="-78"/>
                <a:ea typeface="Times New Roman" panose="02020603050405020304" pitchFamily="18" charset="0"/>
                <a:cs typeface="Alexandria" pitchFamily="2" charset="-78"/>
              </a:rPr>
              <a:t>ا وعلمی</a:t>
            </a:r>
            <a:r>
              <a:rPr lang="ar-SA" dirty="0">
                <a:solidFill>
                  <a:srgbClr val="000000"/>
                </a:solidFill>
                <a:effectLst/>
                <a:latin typeface="Alexandria" pitchFamily="2" charset="-78"/>
                <a:ea typeface="Calibri" panose="020F0502020204030204" pitchFamily="34" charset="0"/>
                <a:cs typeface="Alexandria" pitchFamily="2" charset="-78"/>
              </a:rPr>
              <a:t>ًا إلى سلطة الجامعة. وهذا یفسر لنا </a:t>
            </a:r>
            <a:r>
              <a:rPr lang="ar-SA" dirty="0">
                <a:solidFill>
                  <a:srgbClr val="000000"/>
                </a:solidFill>
                <a:effectLst/>
                <a:latin typeface="Alexandria" pitchFamily="2" charset="-78"/>
                <a:ea typeface="Times New Roman" panose="02020603050405020304" pitchFamily="18" charset="0"/>
                <a:cs typeface="Alexandria" pitchFamily="2" charset="-78"/>
              </a:rPr>
              <a:t>قوة بعض الجامعات في استق</a:t>
            </a:r>
            <a:r>
              <a:rPr lang="ar-SA" dirty="0">
                <a:solidFill>
                  <a:srgbClr val="000000"/>
                </a:solidFill>
                <a:effectLst/>
                <a:latin typeface="Alexandria" pitchFamily="2" charset="-78"/>
                <a:ea typeface="Calibri" panose="020F0502020204030204" pitchFamily="34" charset="0"/>
                <a:cs typeface="Alexandria" pitchFamily="2" charset="-78"/>
              </a:rPr>
              <a:t>بال عدد كبیر من الطلبة واحتوائها لمختلف فروع المعرفة وتخصصاتها</a:t>
            </a:r>
            <a:r>
              <a:rPr lang="en-US" dirty="0">
                <a:solidFill>
                  <a:srgbClr val="000000"/>
                </a:solidFill>
                <a:effectLst/>
                <a:latin typeface="Alexandria" pitchFamily="2" charset="-78"/>
                <a:ea typeface="Times New Roman" panose="02020603050405020304" pitchFamily="18" charset="0"/>
                <a:cs typeface="Alexandria" pitchFamily="2" charset="-78"/>
              </a:rPr>
              <a:t>.</a:t>
            </a:r>
            <a:r>
              <a:rPr lang="ar-JO" dirty="0">
                <a:solidFill>
                  <a:srgbClr val="000000"/>
                </a:solidFill>
                <a:effectLst/>
                <a:latin typeface="Alexandria" pitchFamily="2" charset="-78"/>
                <a:ea typeface="Calibri" panose="020F0502020204030204" pitchFamily="34" charset="0"/>
                <a:cs typeface="Alexandria" pitchFamily="2" charset="-78"/>
              </a:rPr>
              <a:t> و</a:t>
            </a:r>
            <a:r>
              <a:rPr lang="ar-SA" dirty="0">
                <a:solidFill>
                  <a:srgbClr val="000000"/>
                </a:solidFill>
                <a:effectLst/>
                <a:latin typeface="Alexandria" pitchFamily="2" charset="-78"/>
                <a:ea typeface="Times New Roman" panose="02020603050405020304" pitchFamily="18" charset="0"/>
                <a:cs typeface="Alexandria" pitchFamily="2" charset="-78"/>
              </a:rPr>
              <a:t>یعتبر التعلیم العالي في الوطن العربي </a:t>
            </a:r>
            <a:r>
              <a:rPr lang="ar-SA" dirty="0">
                <a:solidFill>
                  <a:srgbClr val="000000"/>
                </a:solidFill>
                <a:latin typeface="Alexandria" pitchFamily="2" charset="-78"/>
                <a:cs typeface="Alexandria" pitchFamily="2" charset="-78"/>
              </a:rPr>
              <a:t>حدیث النشأة، اعتمد في إعداد برامجه على فلسفة ومناهج البلدان المتقدمة</a:t>
            </a:r>
            <a:r>
              <a:rPr lang="en-US" dirty="0">
                <a:solidFill>
                  <a:srgbClr val="000000"/>
                </a:solidFill>
                <a:latin typeface="Alexandria" pitchFamily="2" charset="-78"/>
                <a:cs typeface="Alexandria" pitchFamily="2" charset="-78"/>
              </a:rPr>
              <a:t>.</a:t>
            </a:r>
            <a:endParaRPr lang="ar-JO" dirty="0">
              <a:solidFill>
                <a:srgbClr val="000000"/>
              </a:solidFill>
              <a:latin typeface="Alexandria" pitchFamily="2" charset="-78"/>
              <a:cs typeface="Alexandria" pitchFamily="2" charset="-78"/>
            </a:endParaRPr>
          </a:p>
          <a:p>
            <a:pPr marL="0" marR="0" algn="just" rtl="1">
              <a:lnSpc>
                <a:spcPct val="150000"/>
              </a:lnSpc>
              <a:spcBef>
                <a:spcPts val="0"/>
              </a:spcBef>
              <a:spcAft>
                <a:spcPts val="0"/>
              </a:spcAft>
            </a:pPr>
            <a:r>
              <a:rPr lang="ar-SA" dirty="0">
                <a:solidFill>
                  <a:srgbClr val="000000"/>
                </a:solidFill>
                <a:latin typeface="Alexandria" pitchFamily="2" charset="-78"/>
                <a:cs typeface="Alexandria" pitchFamily="2" charset="-78"/>
              </a:rPr>
              <a:t>فقد وصل عدد الجامعات بالوطن العربي في سنة (</a:t>
            </a:r>
            <a:r>
              <a:rPr lang="en-US" dirty="0">
                <a:solidFill>
                  <a:srgbClr val="000000"/>
                </a:solidFill>
                <a:latin typeface="Alexandria" pitchFamily="2" charset="-78"/>
                <a:cs typeface="Alexandria" pitchFamily="2" charset="-78"/>
              </a:rPr>
              <a:t>  (1992</a:t>
            </a:r>
            <a:r>
              <a:rPr lang="ar-SA" dirty="0">
                <a:solidFill>
                  <a:srgbClr val="000000"/>
                </a:solidFill>
                <a:latin typeface="Alexandria" pitchFamily="2" charset="-78"/>
                <a:cs typeface="Alexandria" pitchFamily="2" charset="-78"/>
              </a:rPr>
              <a:t>إلى</a:t>
            </a:r>
            <a:r>
              <a:rPr lang="en-US" dirty="0">
                <a:solidFill>
                  <a:srgbClr val="000000"/>
                </a:solidFill>
                <a:latin typeface="Alexandria" pitchFamily="2" charset="-78"/>
                <a:cs typeface="Alexandria" pitchFamily="2" charset="-78"/>
              </a:rPr>
              <a:t>(112) </a:t>
            </a:r>
            <a:r>
              <a:rPr lang="ar-JO" dirty="0">
                <a:solidFill>
                  <a:srgbClr val="000000"/>
                </a:solidFill>
                <a:latin typeface="Alexandria" pitchFamily="2" charset="-78"/>
                <a:cs typeface="Alexandria" pitchFamily="2" charset="-78"/>
              </a:rPr>
              <a:t> جامعة وكان توزيعها حسب النشأة </a:t>
            </a:r>
            <a:r>
              <a:rPr lang="ar-SA" dirty="0">
                <a:solidFill>
                  <a:srgbClr val="000000"/>
                </a:solidFill>
                <a:latin typeface="Alexandria" pitchFamily="2" charset="-78"/>
                <a:cs typeface="Alexandria" pitchFamily="2" charset="-78"/>
              </a:rPr>
              <a:t>كما يأتي: </a:t>
            </a:r>
            <a:endParaRPr lang="en-US" dirty="0">
              <a:solidFill>
                <a:srgbClr val="000000"/>
              </a:solidFill>
              <a:latin typeface="Alexandria" pitchFamily="2" charset="-78"/>
              <a:cs typeface="Alexandria" pitchFamily="2" charset="-78"/>
            </a:endParaRPr>
          </a:p>
          <a:p>
            <a:pPr marL="342900" marR="0" lvl="0" indent="-342900" algn="r" rtl="1">
              <a:lnSpc>
                <a:spcPct val="150000"/>
              </a:lnSpc>
              <a:spcBef>
                <a:spcPts val="0"/>
              </a:spcBef>
              <a:spcAft>
                <a:spcPts val="0"/>
              </a:spcAft>
              <a:buFont typeface="Symbol" panose="05050102010706020507" pitchFamily="18" charset="2"/>
              <a:buChar char=""/>
            </a:pPr>
            <a:r>
              <a:rPr lang="en-US" dirty="0">
                <a:solidFill>
                  <a:srgbClr val="000000"/>
                </a:solidFill>
                <a:latin typeface="Alexandria" pitchFamily="2" charset="-78"/>
                <a:cs typeface="Alexandria" pitchFamily="2" charset="-78"/>
              </a:rPr>
              <a:t>10</a:t>
            </a:r>
            <a:r>
              <a:rPr lang="ar-SA" dirty="0">
                <a:solidFill>
                  <a:srgbClr val="000000"/>
                </a:solidFill>
                <a:latin typeface="Alexandria" pitchFamily="2" charset="-78"/>
                <a:cs typeface="Alexandria" pitchFamily="2" charset="-78"/>
              </a:rPr>
              <a:t>جامعات قبل سنة </a:t>
            </a:r>
            <a:r>
              <a:rPr lang="en-US" dirty="0">
                <a:solidFill>
                  <a:srgbClr val="000000"/>
                </a:solidFill>
                <a:latin typeface="Alexandria" pitchFamily="2" charset="-78"/>
                <a:cs typeface="Alexandria" pitchFamily="2" charset="-78"/>
              </a:rPr>
              <a:t>1950)</a:t>
            </a:r>
            <a:r>
              <a:rPr lang="ar-SA" dirty="0">
                <a:solidFill>
                  <a:srgbClr val="000000"/>
                </a:solidFill>
                <a:latin typeface="Alexandria" pitchFamily="2" charset="-78"/>
                <a:cs typeface="Alexandria" pitchFamily="2" charset="-78"/>
              </a:rPr>
              <a:t>)</a:t>
            </a:r>
            <a:endParaRPr lang="en-US" dirty="0">
              <a:solidFill>
                <a:srgbClr val="000000"/>
              </a:solidFill>
              <a:latin typeface="Alexandria" pitchFamily="2" charset="-78"/>
              <a:cs typeface="Alexandria" pitchFamily="2" charset="-78"/>
            </a:endParaRPr>
          </a:p>
          <a:p>
            <a:pPr marL="342900" marR="0" lvl="0" indent="-342900" algn="r" rtl="1">
              <a:lnSpc>
                <a:spcPct val="150000"/>
              </a:lnSpc>
              <a:spcBef>
                <a:spcPts val="0"/>
              </a:spcBef>
              <a:spcAft>
                <a:spcPts val="0"/>
              </a:spcAft>
              <a:buFont typeface="Symbol" panose="05050102010706020507" pitchFamily="18" charset="2"/>
              <a:buChar char=""/>
            </a:pPr>
            <a:r>
              <a:rPr lang="en-US" dirty="0">
                <a:solidFill>
                  <a:srgbClr val="000000"/>
                </a:solidFill>
                <a:latin typeface="Alexandria" pitchFamily="2" charset="-78"/>
                <a:cs typeface="Alexandria" pitchFamily="2" charset="-78"/>
              </a:rPr>
              <a:t>23</a:t>
            </a:r>
            <a:r>
              <a:rPr lang="ar-SA" dirty="0">
                <a:solidFill>
                  <a:srgbClr val="000000"/>
                </a:solidFill>
                <a:latin typeface="Alexandria" pitchFamily="2" charset="-78"/>
                <a:cs typeface="Alexandria" pitchFamily="2" charset="-78"/>
              </a:rPr>
              <a:t> جامعة في الفترة ما بين (1950- 1969).</a:t>
            </a:r>
            <a:endParaRPr lang="en-US" dirty="0">
              <a:solidFill>
                <a:srgbClr val="000000"/>
              </a:solidFill>
              <a:latin typeface="Alexandria" pitchFamily="2" charset="-78"/>
              <a:cs typeface="Alexandria" pitchFamily="2" charset="-78"/>
            </a:endParaRPr>
          </a:p>
          <a:p>
            <a:pPr marL="342900" marR="0" lvl="0" indent="-342900" algn="r" rtl="1">
              <a:lnSpc>
                <a:spcPct val="150000"/>
              </a:lnSpc>
              <a:spcBef>
                <a:spcPts val="0"/>
              </a:spcBef>
              <a:spcAft>
                <a:spcPts val="0"/>
              </a:spcAft>
              <a:buFont typeface="Symbol" panose="05050102010706020507" pitchFamily="18" charset="2"/>
              <a:buChar char=""/>
            </a:pPr>
            <a:r>
              <a:rPr lang="en-US" dirty="0">
                <a:solidFill>
                  <a:srgbClr val="000000"/>
                </a:solidFill>
                <a:latin typeface="Alexandria" pitchFamily="2" charset="-78"/>
                <a:cs typeface="Alexandria" pitchFamily="2" charset="-78"/>
              </a:rPr>
              <a:t>79</a:t>
            </a:r>
            <a:r>
              <a:rPr lang="ar-SA" dirty="0">
                <a:solidFill>
                  <a:srgbClr val="000000"/>
                </a:solidFill>
                <a:latin typeface="Alexandria" pitchFamily="2" charset="-78"/>
                <a:cs typeface="Alexandria" pitchFamily="2" charset="-78"/>
              </a:rPr>
              <a:t> جامعة في الفترة ما بين (1970 – 1992)</a:t>
            </a:r>
            <a:endParaRPr lang="en-US" dirty="0">
              <a:solidFill>
                <a:srgbClr val="000000"/>
              </a:solidFill>
              <a:latin typeface="Alexandria" pitchFamily="2" charset="-78"/>
              <a:cs typeface="Alexandria" pitchFamily="2" charset="-78"/>
            </a:endParaRPr>
          </a:p>
        </p:txBody>
      </p:sp>
      <p:cxnSp>
        <p:nvCxnSpPr>
          <p:cNvPr id="12" name="Straight Connector 11">
            <a:extLst>
              <a:ext uri="{FF2B5EF4-FFF2-40B4-BE49-F238E27FC236}">
                <a16:creationId xmlns:a16="http://schemas.microsoft.com/office/drawing/2014/main" id="{5BC321A2-6FB4-09B0-A665-4AF990A0830E}"/>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Graphic 21">
            <a:extLst>
              <a:ext uri="{FF2B5EF4-FFF2-40B4-BE49-F238E27FC236}">
                <a16:creationId xmlns:a16="http://schemas.microsoft.com/office/drawing/2014/main" id="{B6095CB5-F2C5-4CFF-AE6C-59DE765A42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132521891"/>
      </p:ext>
    </p:extLst>
  </p:cSld>
  <p:clrMapOvr>
    <a:masterClrMapping/>
  </p:clrMapOvr>
  <p:transition spd="slow" advTm="117864">
    <p:wheel spokes="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178D919-BB13-851E-CCE0-DE1005CF11D7}"/>
              </a:ext>
            </a:extLst>
          </p:cNvPr>
          <p:cNvSpPr/>
          <p:nvPr/>
        </p:nvSpPr>
        <p:spPr>
          <a:xfrm>
            <a:off x="693574" y="1665752"/>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860945" y="1143434"/>
            <a:ext cx="4470106" cy="400110"/>
          </a:xfrm>
          <a:prstGeom prst="rect">
            <a:avLst/>
          </a:prstGeom>
          <a:noFill/>
        </p:spPr>
        <p:txBody>
          <a:bodyPr wrap="square" rtlCol="0">
            <a:spAutoFit/>
          </a:bodyPr>
          <a:lstStyle/>
          <a:p>
            <a:pPr algn="ctr" rtl="1"/>
            <a:r>
              <a:rPr lang="ar-JO" sz="2000" b="1" dirty="0">
                <a:solidFill>
                  <a:srgbClr val="00B0F0"/>
                </a:solidFill>
                <a:latin typeface="Alexandria" pitchFamily="2" charset="-78"/>
                <a:cs typeface="Alexandria" pitchFamily="2" charset="-78"/>
              </a:rPr>
              <a:t>التعليم العالي في الوطن العربي</a:t>
            </a:r>
            <a:endParaRPr lang="ar-JO" altLang="en-US" sz="20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568054" y="2027726"/>
            <a:ext cx="10719989" cy="3959417"/>
          </a:xfrm>
          <a:prstGeom prst="rect">
            <a:avLst/>
          </a:prstGeom>
          <a:noFill/>
        </p:spPr>
        <p:txBody>
          <a:bodyPr wrap="square" rtlCol="0">
            <a:spAutoFit/>
          </a:bodyPr>
          <a:lstStyle/>
          <a:p>
            <a:pPr marL="0" marR="0" algn="r" rtl="1">
              <a:lnSpc>
                <a:spcPct val="200000"/>
              </a:lnSpc>
              <a:spcBef>
                <a:spcPts val="0"/>
              </a:spcBef>
              <a:spcAft>
                <a:spcPts val="0"/>
              </a:spcAft>
            </a:pPr>
            <a:r>
              <a:rPr lang="ar-SA" sz="1600" dirty="0">
                <a:solidFill>
                  <a:srgbClr val="000000"/>
                </a:solidFill>
                <a:effectLst/>
                <a:latin typeface="Alexandria" pitchFamily="2" charset="-78"/>
                <a:ea typeface="Times New Roman" panose="02020603050405020304" pitchFamily="18" charset="0"/>
                <a:cs typeface="Alexandria" pitchFamily="2" charset="-78"/>
              </a:rPr>
              <a:t>إن النمو السریع في عدد </a:t>
            </a:r>
            <a:r>
              <a:rPr lang="ar-SA" sz="1600" dirty="0">
                <a:solidFill>
                  <a:srgbClr val="000000"/>
                </a:solidFill>
                <a:effectLst/>
                <a:latin typeface="Alexandria" pitchFamily="2" charset="-78"/>
                <a:ea typeface="Calibri" panose="020F0502020204030204" pitchFamily="34" charset="0"/>
                <a:cs typeface="Alexandria" pitchFamily="2" charset="-78"/>
              </a:rPr>
              <a:t>هذه المؤسسات خلال السبعينيات والثمانينيات </a:t>
            </a:r>
            <a:r>
              <a:rPr lang="ar-SA" sz="1600" dirty="0">
                <a:solidFill>
                  <a:srgbClr val="000000"/>
                </a:solidFill>
                <a:effectLst/>
                <a:latin typeface="Alexandria" pitchFamily="2" charset="-78"/>
                <a:ea typeface="Times New Roman" panose="02020603050405020304" pitchFamily="18" charset="0"/>
                <a:cs typeface="Alexandria" pitchFamily="2" charset="-78"/>
              </a:rPr>
              <a:t>كان </a:t>
            </a:r>
            <a:r>
              <a:rPr lang="ar-SA" sz="1600" dirty="0">
                <a:solidFill>
                  <a:srgbClr val="000000"/>
                </a:solidFill>
                <a:effectLst/>
                <a:latin typeface="Alexandria" pitchFamily="2" charset="-78"/>
                <a:ea typeface="Calibri" panose="020F0502020204030204" pitchFamily="34" charset="0"/>
                <a:cs typeface="Alexandria" pitchFamily="2" charset="-78"/>
              </a:rPr>
              <a:t>يهدف  إلى </a:t>
            </a:r>
            <a:r>
              <a:rPr lang="ar-SA" sz="1600" dirty="0">
                <a:solidFill>
                  <a:srgbClr val="000000"/>
                </a:solidFill>
                <a:effectLst/>
                <a:latin typeface="Alexandria" pitchFamily="2" charset="-78"/>
                <a:ea typeface="Times New Roman" panose="02020603050405020304" pitchFamily="18" charset="0"/>
                <a:cs typeface="Alexandria" pitchFamily="2" charset="-78"/>
              </a:rPr>
              <a:t>تحقیق </a:t>
            </a:r>
            <a:r>
              <a:rPr lang="ar-SA" sz="1600" dirty="0">
                <a:solidFill>
                  <a:srgbClr val="000000"/>
                </a:solidFill>
                <a:effectLst/>
                <a:latin typeface="Alexandria" pitchFamily="2" charset="-78"/>
                <a:ea typeface="Calibri" panose="020F0502020204030204" pitchFamily="34" charset="0"/>
                <a:cs typeface="Alexandria" pitchFamily="2" charset="-78"/>
              </a:rPr>
              <a:t>السياسات الآتية</a:t>
            </a:r>
            <a:r>
              <a:rPr lang="en-US" sz="1600" dirty="0">
                <a:solidFill>
                  <a:srgbClr val="000000"/>
                </a:solidFill>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R="0" lvl="0" algn="r" rtl="1">
              <a:lnSpc>
                <a:spcPct val="200000"/>
              </a:lnSpc>
              <a:spcBef>
                <a:spcPts val="0"/>
              </a:spcBef>
              <a:spcAft>
                <a:spcPts val="0"/>
              </a:spcAft>
            </a:pPr>
            <a:r>
              <a:rPr lang="ar-JO" sz="1600" dirty="0">
                <a:solidFill>
                  <a:srgbClr val="000000"/>
                </a:solidFill>
                <a:effectLst/>
                <a:latin typeface="Alexandria" pitchFamily="2" charset="-78"/>
                <a:ea typeface="Calibri" panose="020F0502020204030204" pitchFamily="34" charset="0"/>
                <a:cs typeface="Alexandria" pitchFamily="2" charset="-78"/>
              </a:rPr>
              <a:t>- </a:t>
            </a:r>
            <a:r>
              <a:rPr lang="ar-SA" sz="1600" dirty="0">
                <a:solidFill>
                  <a:srgbClr val="000000"/>
                </a:solidFill>
                <a:effectLst/>
                <a:latin typeface="Alexandria" pitchFamily="2" charset="-78"/>
                <a:ea typeface="Calibri" panose="020F0502020204030204" pitchFamily="34" charset="0"/>
                <a:cs typeface="Alexandria" pitchFamily="2" charset="-78"/>
              </a:rPr>
              <a:t>توفیر التعلیم العالي للأجیال الشابة وذلك لإمداد بلدان الوطن العربي بالقوى البشریة المؤهلة في المیادین العلمیة المختلفة</a:t>
            </a:r>
            <a:r>
              <a:rPr lang="en-US" sz="1600" dirty="0">
                <a:solidFill>
                  <a:srgbClr val="000000"/>
                </a:solidFill>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R="0" lvl="0" algn="r" rtl="1">
              <a:lnSpc>
                <a:spcPct val="200000"/>
              </a:lnSpc>
              <a:spcBef>
                <a:spcPts val="0"/>
              </a:spcBef>
              <a:spcAft>
                <a:spcPts val="0"/>
              </a:spcAft>
            </a:pPr>
            <a:r>
              <a:rPr lang="ar-JO" sz="1600" dirty="0">
                <a:solidFill>
                  <a:srgbClr val="000000"/>
                </a:solidFill>
                <a:effectLst/>
                <a:latin typeface="Alexandria" pitchFamily="2" charset="-78"/>
                <a:ea typeface="Calibri" panose="020F0502020204030204" pitchFamily="34" charset="0"/>
                <a:cs typeface="Alexandria" pitchFamily="2" charset="-78"/>
              </a:rPr>
              <a:t>- </a:t>
            </a:r>
            <a:r>
              <a:rPr lang="ar-SA" sz="1600" dirty="0">
                <a:solidFill>
                  <a:srgbClr val="000000"/>
                </a:solidFill>
                <a:effectLst/>
                <a:latin typeface="Alexandria" pitchFamily="2" charset="-78"/>
                <a:ea typeface="Calibri" panose="020F0502020204030204" pitchFamily="34" charset="0"/>
                <a:cs typeface="Alexandria" pitchFamily="2" charset="-78"/>
              </a:rPr>
              <a:t>العمل على تطویر البحث العلمي والتقني لكونه ركیزة أساسیة لدعم وإنجاح مخططات التنمیة</a:t>
            </a:r>
            <a:r>
              <a:rPr lang="en-US" sz="1600" dirty="0">
                <a:solidFill>
                  <a:srgbClr val="000000"/>
                </a:solidFill>
                <a:effectLst/>
                <a:latin typeface="Alexandria" pitchFamily="2" charset="-78"/>
                <a:ea typeface="Calibri" panose="020F0502020204030204" pitchFamily="34" charset="0"/>
                <a:cs typeface="Alexandria" pitchFamily="2" charset="-78"/>
              </a:rPr>
              <a:t>.</a:t>
            </a:r>
            <a:endParaRPr lang="ar-JO" sz="1600" dirty="0">
              <a:solidFill>
                <a:srgbClr val="000000"/>
              </a:solidFill>
              <a:latin typeface="Alexandria" pitchFamily="2" charset="-78"/>
              <a:ea typeface="Calibri" panose="020F0502020204030204" pitchFamily="34" charset="0"/>
              <a:cs typeface="Alexandria" pitchFamily="2" charset="-78"/>
            </a:endParaRPr>
          </a:p>
          <a:p>
            <a:pPr marR="0" lvl="0" algn="r" rtl="1">
              <a:lnSpc>
                <a:spcPct val="200000"/>
              </a:lnSpc>
              <a:spcBef>
                <a:spcPts val="0"/>
              </a:spcBef>
              <a:spcAft>
                <a:spcPts val="0"/>
              </a:spcAft>
            </a:pPr>
            <a:r>
              <a:rPr lang="ar-JO" sz="1600" dirty="0">
                <a:solidFill>
                  <a:srgbClr val="000000"/>
                </a:solidFill>
                <a:effectLst/>
                <a:latin typeface="Alexandria" pitchFamily="2" charset="-78"/>
                <a:ea typeface="Calibri" panose="020F0502020204030204" pitchFamily="34" charset="0"/>
                <a:cs typeface="Alexandria" pitchFamily="2" charset="-78"/>
              </a:rPr>
              <a:t>- </a:t>
            </a:r>
            <a:r>
              <a:rPr lang="ar-SA" sz="1600" dirty="0">
                <a:solidFill>
                  <a:srgbClr val="000000"/>
                </a:solidFill>
                <a:latin typeface="Alexandria" pitchFamily="2" charset="-78"/>
                <a:cs typeface="Alexandria" pitchFamily="2" charset="-78"/>
              </a:rPr>
              <a:t>القیام بنشر المعرفة والثقافة في هذه المجتمعات</a:t>
            </a:r>
            <a:endParaRPr lang="ar-JO" sz="1600" dirty="0">
              <a:solidFill>
                <a:srgbClr val="000000"/>
              </a:solidFill>
              <a:latin typeface="Alexandria" pitchFamily="2" charset="-78"/>
              <a:cs typeface="Alexandria" pitchFamily="2" charset="-78"/>
            </a:endParaRPr>
          </a:p>
          <a:p>
            <a:pPr marR="0" lvl="0" algn="r" rtl="1">
              <a:lnSpc>
                <a:spcPct val="200000"/>
              </a:lnSpc>
              <a:spcBef>
                <a:spcPts val="0"/>
              </a:spcBef>
              <a:spcAft>
                <a:spcPts val="0"/>
              </a:spcAft>
            </a:pPr>
            <a:r>
              <a:rPr lang="ar-SA" sz="1600" dirty="0">
                <a:solidFill>
                  <a:srgbClr val="000000"/>
                </a:solidFill>
                <a:latin typeface="Alexandria" pitchFamily="2" charset="-78"/>
                <a:cs typeface="Alexandria" pitchFamily="2" charset="-78"/>
              </a:rPr>
              <a:t>وتشير الإحصائيات بوضوح إلى ارتفاع الإقبال على التعليم العالي في الدول العربية  وكذلك الزيادة في أعداد الجامعات والكليات.ومن الأمثلة على زيادة أعداد الطلبة خلال الفترة بين (1981 -1998) قد بلغت (9%) وهي من </a:t>
            </a:r>
            <a:r>
              <a:rPr lang="ar-JO" sz="1600" dirty="0">
                <a:solidFill>
                  <a:srgbClr val="000000"/>
                </a:solidFill>
                <a:latin typeface="Alexandria" pitchFamily="2" charset="-78"/>
                <a:cs typeface="Alexandria" pitchFamily="2" charset="-78"/>
              </a:rPr>
              <a:t>أ</a:t>
            </a:r>
            <a:r>
              <a:rPr lang="ar-SA" sz="1600" dirty="0">
                <a:solidFill>
                  <a:srgbClr val="000000"/>
                </a:solidFill>
                <a:latin typeface="Alexandria" pitchFamily="2" charset="-78"/>
                <a:cs typeface="Alexandria" pitchFamily="2" charset="-78"/>
              </a:rPr>
              <a:t>على النسب العالمية</a:t>
            </a:r>
            <a:endParaRPr lang="en-US" sz="1600" dirty="0">
              <a:solidFill>
                <a:srgbClr val="000000"/>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692A71B7-F48A-AA88-91D8-C3013A4324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1" name="Straight Connector 10">
            <a:extLst>
              <a:ext uri="{FF2B5EF4-FFF2-40B4-BE49-F238E27FC236}">
                <a16:creationId xmlns:a16="http://schemas.microsoft.com/office/drawing/2014/main" id="{0866C011-4E47-4E07-F479-1A6767948AF3}"/>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116067"/>
      </p:ext>
    </p:extLst>
  </p:cSld>
  <p:clrMapOvr>
    <a:masterClrMapping/>
  </p:clrMapOvr>
  <p:transition spd="slow" advTm="112808">
    <p:wheel spokes="1"/>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1" name="Graphic 21">
            <a:extLst>
              <a:ext uri="{FF2B5EF4-FFF2-40B4-BE49-F238E27FC236}">
                <a16:creationId xmlns:a16="http://schemas.microsoft.com/office/drawing/2014/main" id="{C3C35D7C-4F4B-3DCC-0F57-F0CB8D29ED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
        <p:nvSpPr>
          <p:cNvPr id="6" name="Rectangle 5">
            <a:extLst>
              <a:ext uri="{FF2B5EF4-FFF2-40B4-BE49-F238E27FC236}">
                <a16:creationId xmlns:a16="http://schemas.microsoft.com/office/drawing/2014/main" id="{76263AE8-8D3F-3FCA-D453-B916582FA60F}"/>
              </a:ext>
            </a:extLst>
          </p:cNvPr>
          <p:cNvSpPr/>
          <p:nvPr/>
        </p:nvSpPr>
        <p:spPr>
          <a:xfrm>
            <a:off x="1203248" y="1278936"/>
            <a:ext cx="4955591" cy="441456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TextBox 13">
            <a:extLst>
              <a:ext uri="{FF2B5EF4-FFF2-40B4-BE49-F238E27FC236}">
                <a16:creationId xmlns:a16="http://schemas.microsoft.com/office/drawing/2014/main" id="{0B07DB19-5948-9899-F498-9EF1648EDCF9}"/>
              </a:ext>
            </a:extLst>
          </p:cNvPr>
          <p:cNvSpPr txBox="1"/>
          <p:nvPr/>
        </p:nvSpPr>
        <p:spPr>
          <a:xfrm>
            <a:off x="1203248" y="2773120"/>
            <a:ext cx="4765469" cy="1569660"/>
          </a:xfrm>
          <a:prstGeom prst="rect">
            <a:avLst/>
          </a:prstGeom>
          <a:noFill/>
        </p:spPr>
        <p:txBody>
          <a:bodyPr wrap="square" rtlCol="0">
            <a:spAutoFit/>
          </a:bodyPr>
          <a:lstStyle/>
          <a:p>
            <a:pPr algn="ctr" rtl="1"/>
            <a:r>
              <a:rPr lang="ar-EG" sz="2400" b="1" dirty="0">
                <a:solidFill>
                  <a:srgbClr val="00B0F0"/>
                </a:solidFill>
                <a:latin typeface="Alexandria" pitchFamily="2" charset="-78"/>
                <a:cs typeface="Alexandria" pitchFamily="2" charset="-78"/>
              </a:rPr>
              <a:t>تحديات ومشاكل نظام التعليم (العام/المدارس) و(العالي/الجامعات)</a:t>
            </a:r>
          </a:p>
          <a:p>
            <a:pPr algn="ctr" rtl="1"/>
            <a:r>
              <a:rPr lang="ar-EG" sz="2400" b="1" dirty="0">
                <a:solidFill>
                  <a:srgbClr val="00B0F0"/>
                </a:solidFill>
                <a:latin typeface="Alexandria" pitchFamily="2" charset="-78"/>
                <a:cs typeface="Alexandria" pitchFamily="2" charset="-78"/>
              </a:rPr>
              <a:t>في الوطن العربي</a:t>
            </a:r>
          </a:p>
        </p:txBody>
      </p:sp>
      <p:sp>
        <p:nvSpPr>
          <p:cNvPr id="18" name="Rectangle 17">
            <a:extLst>
              <a:ext uri="{FF2B5EF4-FFF2-40B4-BE49-F238E27FC236}">
                <a16:creationId xmlns:a16="http://schemas.microsoft.com/office/drawing/2014/main" id="{130D152C-E628-50A6-D23B-2809F3552F8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6ACF531A-4C49-9A04-E9CC-708743263877}"/>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25" name="Picture 24">
            <a:extLst>
              <a:ext uri="{FF2B5EF4-FFF2-40B4-BE49-F238E27FC236}">
                <a16:creationId xmlns:a16="http://schemas.microsoft.com/office/drawing/2014/main" id="{138A2E14-65E1-F1D2-B999-FC2CF35160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84636" y="1453877"/>
            <a:ext cx="5227093" cy="3022907"/>
          </a:xfrm>
          <a:prstGeom prst="rect">
            <a:avLst/>
          </a:prstGeom>
        </p:spPr>
      </p:pic>
      <p:sp>
        <p:nvSpPr>
          <p:cNvPr id="15" name="Rectangle 14">
            <a:extLst>
              <a:ext uri="{FF2B5EF4-FFF2-40B4-BE49-F238E27FC236}">
                <a16:creationId xmlns:a16="http://schemas.microsoft.com/office/drawing/2014/main" id="{E44A5672-A61C-52E3-E0D1-0AC28F7E711A}"/>
              </a:ext>
            </a:extLst>
          </p:cNvPr>
          <p:cNvSpPr/>
          <p:nvPr/>
        </p:nvSpPr>
        <p:spPr>
          <a:xfrm>
            <a:off x="5563539" y="386467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3268138689"/>
      </p:ext>
    </p:extLst>
  </p:cSld>
  <p:clrMapOvr>
    <a:masterClrMapping/>
  </p:clrMapOvr>
  <p:transition spd="slow" advTm="48171">
    <p:wheel spokes="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EB8C421-2199-68CD-EEC8-A734E24C72A1}"/>
              </a:ext>
            </a:extLst>
          </p:cNvPr>
          <p:cNvSpPr/>
          <p:nvPr/>
        </p:nvSpPr>
        <p:spPr>
          <a:xfrm>
            <a:off x="693575" y="1349739"/>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2822842" y="1431749"/>
            <a:ext cx="7163054" cy="400110"/>
          </a:xfrm>
          <a:prstGeom prst="rect">
            <a:avLst/>
          </a:prstGeom>
          <a:noFill/>
        </p:spPr>
        <p:txBody>
          <a:bodyPr wrap="square" rtlCol="0">
            <a:spAutoFit/>
          </a:bodyPr>
          <a:lstStyle/>
          <a:p>
            <a:r>
              <a:rPr lang="ar-JO" sz="2000" b="1" dirty="0">
                <a:solidFill>
                  <a:srgbClr val="00B0F0"/>
                </a:solidFill>
                <a:latin typeface="Alexandria" pitchFamily="2" charset="-78"/>
                <a:cs typeface="Alexandria" pitchFamily="2" charset="-78"/>
              </a:rPr>
              <a:t>التحديات التي تواجه قطاع التعليم في الوطن العربي</a:t>
            </a:r>
            <a:endParaRPr lang="en-US" sz="20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663E696-5E6E-86A0-1BCC-CF18A434FEBA}"/>
              </a:ext>
            </a:extLst>
          </p:cNvPr>
          <p:cNvSpPr txBox="1"/>
          <p:nvPr/>
        </p:nvSpPr>
        <p:spPr>
          <a:xfrm>
            <a:off x="2671213" y="2254655"/>
            <a:ext cx="8707737" cy="3357137"/>
          </a:xfrm>
          <a:prstGeom prst="rect">
            <a:avLst/>
          </a:prstGeom>
          <a:noFill/>
        </p:spPr>
        <p:txBody>
          <a:bodyPr wrap="square" rtlCol="0">
            <a:spAutoFit/>
          </a:bodyPr>
          <a:lstStyle/>
          <a:p>
            <a:pPr algn="r" rtl="1"/>
            <a:r>
              <a:rPr lang="ar-EG" sz="2000" b="1" dirty="0">
                <a:latin typeface="Alexandria" pitchFamily="2" charset="-78"/>
                <a:cs typeface="Alexandria" pitchFamily="2" charset="-78"/>
              </a:rPr>
              <a:t>أولًا: </a:t>
            </a:r>
            <a:r>
              <a:rPr lang="ar-JO" sz="2000" b="1" i="0" u="none" strike="noStrike" baseline="0" dirty="0">
                <a:latin typeface="Alexandria" pitchFamily="2" charset="-78"/>
                <a:cs typeface="Alexandria" pitchFamily="2" charset="-78"/>
              </a:rPr>
              <a:t>ضعف الموارد المالية</a:t>
            </a:r>
          </a:p>
          <a:p>
            <a:pPr algn="r" rtl="1"/>
            <a:endParaRPr lang="ar-JO" b="0" i="0" u="none" strike="noStrike" baseline="0" dirty="0">
              <a:latin typeface="Alexandria" pitchFamily="2" charset="-78"/>
              <a:cs typeface="Alexandria" pitchFamily="2" charset="-78"/>
            </a:endParaRPr>
          </a:p>
          <a:p>
            <a:pPr algn="just" rtl="1">
              <a:lnSpc>
                <a:spcPct val="150000"/>
              </a:lnSpc>
            </a:pPr>
            <a:r>
              <a:rPr lang="ar-YE" sz="2800" b="0" i="0" u="none" strike="noStrike" baseline="0" dirty="0">
                <a:latin typeface="Alexandria" pitchFamily="2" charset="-78"/>
                <a:cs typeface="Alexandria" pitchFamily="2" charset="-78"/>
              </a:rPr>
              <a:t> </a:t>
            </a:r>
            <a:r>
              <a:rPr lang="ar-JO" sz="2800" b="0" i="0" u="none" strike="noStrike" baseline="0" dirty="0">
                <a:latin typeface="Alexandria" pitchFamily="2" charset="-78"/>
                <a:cs typeface="Alexandria" pitchFamily="2" charset="-78"/>
              </a:rPr>
              <a:t> </a:t>
            </a:r>
            <a:r>
              <a:rPr lang="ar-JO" b="0" i="0" dirty="0">
                <a:solidFill>
                  <a:srgbClr val="2C2F34"/>
                </a:solidFill>
                <a:effectLst/>
                <a:latin typeface="Alexandria" pitchFamily="2" charset="-78"/>
                <a:cs typeface="Alexandria" pitchFamily="2" charset="-78"/>
              </a:rPr>
              <a:t>لا شك </a:t>
            </a:r>
            <a:r>
              <a:rPr lang="ar-YE" b="0" i="0" dirty="0">
                <a:solidFill>
                  <a:srgbClr val="2C2F34"/>
                </a:solidFill>
                <a:effectLst/>
                <a:latin typeface="Alexandria" pitchFamily="2" charset="-78"/>
                <a:cs typeface="Alexandria" pitchFamily="2" charset="-78"/>
              </a:rPr>
              <a:t>أن التعليم يحتاج إلى دعم مالي كبير لنجاح المؤسسات التعليمية، وقد تفتقر بعض الدول العربية إلى ذلك. </a:t>
            </a:r>
            <a:r>
              <a:rPr lang="ar-JO" b="0" i="0" dirty="0">
                <a:solidFill>
                  <a:srgbClr val="2C2F34"/>
                </a:solidFill>
                <a:effectLst/>
                <a:latin typeface="Alexandria" pitchFamily="2" charset="-78"/>
                <a:cs typeface="Alexandria" pitchFamily="2" charset="-78"/>
              </a:rPr>
              <a:t>فالتعليم بحاجة إلى تمويل كبير لتغطية النفقات الأساسية وتوفير المواد اللازمة وتحديث البنية التحتية للمدارس والجامعات، بالإضافة إلى أن </a:t>
            </a:r>
            <a:r>
              <a:rPr lang="ar-YE" b="0" i="0" dirty="0">
                <a:solidFill>
                  <a:srgbClr val="2C2F34"/>
                </a:solidFill>
                <a:effectLst/>
                <a:latin typeface="Alexandria" pitchFamily="2" charset="-78"/>
                <a:cs typeface="Alexandria" pitchFamily="2" charset="-78"/>
              </a:rPr>
              <a:t>أجورالمعلمين المنخفضة وعدم القدرة على دعم الطلاب من خلال المنح الدراسية وإعداد </a:t>
            </a:r>
            <a:r>
              <a:rPr lang="ar-JO" b="0" i="0" dirty="0">
                <a:solidFill>
                  <a:srgbClr val="2C2F34"/>
                </a:solidFill>
                <a:effectLst/>
                <a:latin typeface="Alexandria" pitchFamily="2" charset="-78"/>
                <a:cs typeface="Alexandria" pitchFamily="2" charset="-78"/>
              </a:rPr>
              <a:t>المختبرات</a:t>
            </a:r>
            <a:r>
              <a:rPr lang="ar-YE" b="0" i="0" dirty="0">
                <a:solidFill>
                  <a:srgbClr val="2C2F34"/>
                </a:solidFill>
                <a:effectLst/>
                <a:latin typeface="Alexandria" pitchFamily="2" charset="-78"/>
                <a:cs typeface="Alexandria" pitchFamily="2" charset="-78"/>
              </a:rPr>
              <a:t> والمكتبات، كل ذلك يؤدي إلى ضعف مخرجات التعلم</a:t>
            </a:r>
            <a:r>
              <a:rPr lang="ar-JO" b="0" i="0" dirty="0">
                <a:solidFill>
                  <a:srgbClr val="2C2F34"/>
                </a:solidFill>
                <a:effectLst/>
                <a:latin typeface="Alexandria" pitchFamily="2" charset="-78"/>
                <a:cs typeface="Alexandria" pitchFamily="2" charset="-78"/>
              </a:rPr>
              <a:t> بعكس الدول الغنية ذات الموارد الضخمة </a:t>
            </a:r>
            <a:endParaRPr lang="en-US" sz="4000"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F275C280-BB21-84E9-A9AF-120514EBE566}"/>
              </a:ext>
            </a:extLst>
          </p:cNvPr>
          <p:cNvPicPr>
            <a:picLocks noChangeAspect="1"/>
          </p:cNvPicPr>
          <p:nvPr/>
        </p:nvPicPr>
        <p:blipFill rotWithShape="1">
          <a:blip r:embed="rId2">
            <a:extLst>
              <a:ext uri="{28A0092B-C50C-407E-A947-70E740481C1C}">
                <a14:useLocalDpi xmlns:a14="http://schemas.microsoft.com/office/drawing/2010/main" val="0"/>
              </a:ext>
            </a:extLst>
          </a:blip>
          <a:srcRect l="12109" b="12479"/>
          <a:stretch/>
        </p:blipFill>
        <p:spPr>
          <a:xfrm>
            <a:off x="506243" y="3120660"/>
            <a:ext cx="2057629" cy="223526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1" name="Graphic 21">
            <a:extLst>
              <a:ext uri="{FF2B5EF4-FFF2-40B4-BE49-F238E27FC236}">
                <a16:creationId xmlns:a16="http://schemas.microsoft.com/office/drawing/2014/main" id="{3AC038A5-423A-E9CB-2F14-DD19968E1C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3448" y="37335"/>
            <a:ext cx="2427056" cy="1312404"/>
          </a:xfrm>
          <a:prstGeom prst="rect">
            <a:avLst/>
          </a:prstGeom>
        </p:spPr>
      </p:pic>
      <p:cxnSp>
        <p:nvCxnSpPr>
          <p:cNvPr id="12" name="Straight Connector 11">
            <a:extLst>
              <a:ext uri="{FF2B5EF4-FFF2-40B4-BE49-F238E27FC236}">
                <a16:creationId xmlns:a16="http://schemas.microsoft.com/office/drawing/2014/main" id="{42EE594B-4C7F-B1E4-E30A-0B8155D8DE68}"/>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7981440"/>
      </p:ext>
    </p:extLst>
  </p:cSld>
  <p:clrMapOvr>
    <a:masterClrMapping/>
  </p:clrMapOvr>
  <p:transition spd="slow" advTm="122481">
    <p:wheel spokes="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D539B6E-81E4-4B64-D688-7A577D6B273E}"/>
              </a:ext>
            </a:extLst>
          </p:cNvPr>
          <p:cNvSpPr/>
          <p:nvPr/>
        </p:nvSpPr>
        <p:spPr>
          <a:xfrm>
            <a:off x="602084" y="1319375"/>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22BD2AE-F78B-38E7-4D38-C117AB0E66B9}"/>
              </a:ext>
            </a:extLst>
          </p:cNvPr>
          <p:cNvSpPr txBox="1"/>
          <p:nvPr/>
        </p:nvSpPr>
        <p:spPr>
          <a:xfrm>
            <a:off x="798696" y="1789890"/>
            <a:ext cx="10411624" cy="4062009"/>
          </a:xfrm>
          <a:prstGeom prst="rect">
            <a:avLst/>
          </a:prstGeom>
          <a:noFill/>
        </p:spPr>
        <p:txBody>
          <a:bodyPr wrap="square" rtlCol="0">
            <a:spAutoFit/>
          </a:bodyPr>
          <a:lstStyle/>
          <a:p>
            <a:pPr algn="just" rtl="1">
              <a:lnSpc>
                <a:spcPct val="150000"/>
              </a:lnSpc>
            </a:pPr>
            <a:r>
              <a:rPr lang="ar-JO" sz="2800" b="1" i="0" dirty="0">
                <a:solidFill>
                  <a:srgbClr val="2C2F34"/>
                </a:solidFill>
                <a:effectLst/>
                <a:latin typeface="Alexandria" pitchFamily="2" charset="-78"/>
                <a:cs typeface="Alexandria" pitchFamily="2" charset="-78"/>
              </a:rPr>
              <a:t>ثانيًا: التفاوت في استخدام التكنولوجيا</a:t>
            </a:r>
          </a:p>
          <a:p>
            <a:pPr algn="just" rtl="1">
              <a:lnSpc>
                <a:spcPct val="150000"/>
              </a:lnSpc>
            </a:pPr>
            <a:r>
              <a:rPr lang="ar-JO" sz="2000" b="0" i="0" dirty="0">
                <a:solidFill>
                  <a:srgbClr val="2C2F34"/>
                </a:solidFill>
                <a:effectLst/>
                <a:latin typeface="Alexandria" pitchFamily="2" charset="-78"/>
                <a:cs typeface="Alexandria" pitchFamily="2" charset="-78"/>
              </a:rPr>
              <a:t>  </a:t>
            </a:r>
            <a:r>
              <a:rPr lang="ar-JO" b="0" i="0" dirty="0">
                <a:solidFill>
                  <a:srgbClr val="2C2F34"/>
                </a:solidFill>
                <a:effectLst/>
                <a:latin typeface="Alexandria" pitchFamily="2" charset="-78"/>
                <a:cs typeface="Alexandria" pitchFamily="2" charset="-78"/>
              </a:rPr>
              <a:t>من المعلوم أن الدول العربية تختلف في استثمارها للتكنولوجيا والثورة المعلوماتية وذلك يعود لقوة أو ضعف اقتصاد الدولة، ف</a:t>
            </a:r>
            <a:r>
              <a:rPr lang="ar-YE" b="0" i="0" dirty="0">
                <a:solidFill>
                  <a:srgbClr val="2C2F34"/>
                </a:solidFill>
                <a:effectLst/>
                <a:latin typeface="Alexandria" pitchFamily="2" charset="-78"/>
                <a:cs typeface="Alexandria" pitchFamily="2" charset="-78"/>
              </a:rPr>
              <a:t>بسبب قلة الإمكانيات المادية أصبحت التكنولوجيا مهملة ب</a:t>
            </a:r>
            <a:r>
              <a:rPr lang="ar-JO" b="0" i="0" dirty="0">
                <a:solidFill>
                  <a:srgbClr val="2C2F34"/>
                </a:solidFill>
                <a:effectLst/>
                <a:latin typeface="Alexandria" pitchFamily="2" charset="-78"/>
                <a:cs typeface="Alexandria" pitchFamily="2" charset="-78"/>
              </a:rPr>
              <a:t>بعض </a:t>
            </a:r>
            <a:r>
              <a:rPr lang="ar-YE" b="0" i="0" dirty="0">
                <a:solidFill>
                  <a:srgbClr val="2C2F34"/>
                </a:solidFill>
                <a:effectLst/>
                <a:latin typeface="Alexandria" pitchFamily="2" charset="-78"/>
                <a:cs typeface="Alexandria" pitchFamily="2" charset="-78"/>
              </a:rPr>
              <a:t>المدارس </a:t>
            </a:r>
            <a:r>
              <a:rPr lang="ar-JO" b="0" i="0" dirty="0">
                <a:solidFill>
                  <a:srgbClr val="2C2F34"/>
                </a:solidFill>
                <a:effectLst/>
                <a:latin typeface="Alexandria" pitchFamily="2" charset="-78"/>
                <a:cs typeface="Alexandria" pitchFamily="2" charset="-78"/>
              </a:rPr>
              <a:t>وكذلك لعدم </a:t>
            </a:r>
            <a:r>
              <a:rPr lang="ar-YE" b="0" i="0" dirty="0">
                <a:solidFill>
                  <a:srgbClr val="2C2F34"/>
                </a:solidFill>
                <a:effectLst/>
                <a:latin typeface="Alexandria" pitchFamily="2" charset="-78"/>
                <a:cs typeface="Alexandria" pitchFamily="2" charset="-78"/>
              </a:rPr>
              <a:t>وعي المعلمين بضرورة استخدام التكنولوجيا في العصر الذي نعيشه اليوم. واتباع نظم التعليم القديمة جعلت التكنولوجيا عنصرًا مهمشًا بالتعليم مما يؤثر على مستوى الطلاب ويخرج جيلًا لا يستطيع التعامل مع مقتضيات العصر</a:t>
            </a:r>
            <a:r>
              <a:rPr lang="ar-JO" b="0" i="0" dirty="0">
                <a:solidFill>
                  <a:srgbClr val="2C2F34"/>
                </a:solidFill>
                <a:effectLst/>
                <a:latin typeface="Alexandria" pitchFamily="2" charset="-78"/>
                <a:cs typeface="Alexandria" pitchFamily="2" charset="-78"/>
              </a:rPr>
              <a:t>. والعكس صحيح بما يختص بالدول التي سعت إلى تجذير التكنولوجيا واستثمارها في التعليم فأصبحت من الدول المتقدمة وظهر أثر ذلك على تمكين معلميها وتطور مهارات طلبتها مما جعلها تنافس المدارس العالمية في هذا المجال وخاصة في مجال الروبوت والذكاء الاصطناعي</a:t>
            </a:r>
            <a:r>
              <a:rPr lang="ar-YE" sz="1600" b="0" i="0" dirty="0">
                <a:solidFill>
                  <a:srgbClr val="2C2F34"/>
                </a:solidFill>
                <a:effectLst/>
                <a:latin typeface="-apple-system"/>
              </a:rPr>
              <a:t>.</a:t>
            </a:r>
            <a:endParaRPr lang="en-US" dirty="0"/>
          </a:p>
        </p:txBody>
      </p:sp>
      <p:pic>
        <p:nvPicPr>
          <p:cNvPr id="4" name="Picture 3">
            <a:extLst>
              <a:ext uri="{FF2B5EF4-FFF2-40B4-BE49-F238E27FC236}">
                <a16:creationId xmlns:a16="http://schemas.microsoft.com/office/drawing/2014/main" id="{51DDBF99-D58D-682C-40AB-1FC170D1C4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7636" y="1340259"/>
            <a:ext cx="2590800" cy="1267377"/>
          </a:xfrm>
          <a:prstGeom prst="rect">
            <a:avLst/>
          </a:prstGeom>
        </p:spPr>
      </p:pic>
      <p:cxnSp>
        <p:nvCxnSpPr>
          <p:cNvPr id="10" name="Straight Connector 9">
            <a:extLst>
              <a:ext uri="{FF2B5EF4-FFF2-40B4-BE49-F238E27FC236}">
                <a16:creationId xmlns:a16="http://schemas.microsoft.com/office/drawing/2014/main" id="{F7FCA672-15D0-A4A4-9B6A-FDD9263FABBD}"/>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Graphic 21">
            <a:extLst>
              <a:ext uri="{FF2B5EF4-FFF2-40B4-BE49-F238E27FC236}">
                <a16:creationId xmlns:a16="http://schemas.microsoft.com/office/drawing/2014/main" id="{F84A2DF8-CB48-6555-F409-1BC8A955779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150743867"/>
      </p:ext>
    </p:extLst>
  </p:cSld>
  <p:clrMapOvr>
    <a:masterClrMapping/>
  </p:clrMapOvr>
  <p:transition spd="slow" advTm="145431">
    <p:wheel spokes="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9415BAE-CBC6-DE32-DE01-2C354B3871F3}"/>
              </a:ext>
            </a:extLst>
          </p:cNvPr>
          <p:cNvSpPr/>
          <p:nvPr/>
        </p:nvSpPr>
        <p:spPr>
          <a:xfrm>
            <a:off x="294174" y="1293298"/>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917856" y="1695437"/>
            <a:ext cx="10066266" cy="4218975"/>
          </a:xfrm>
          <a:prstGeom prst="rect">
            <a:avLst/>
          </a:prstGeom>
          <a:noFill/>
        </p:spPr>
        <p:txBody>
          <a:bodyPr wrap="square" rtlCol="0">
            <a:spAutoFit/>
          </a:bodyPr>
          <a:lstStyle/>
          <a:p>
            <a:pPr algn="r" rtl="1"/>
            <a:r>
              <a:rPr lang="ar-JO" sz="2000" b="1" i="0" u="none" strike="noStrike" baseline="0" dirty="0">
                <a:latin typeface="Alexandria" pitchFamily="2" charset="-78"/>
                <a:cs typeface="Alexandria" pitchFamily="2" charset="-78"/>
              </a:rPr>
              <a:t>ثالثًا: انتشار العنف والسلوكات غير المرغوبة في مؤسسات التعليم</a:t>
            </a:r>
            <a:endParaRPr lang="ar-YE" sz="2000" b="1" i="0" u="none" strike="noStrike" baseline="0" dirty="0">
              <a:latin typeface="Alexandria" pitchFamily="2" charset="-78"/>
              <a:cs typeface="Alexandria" pitchFamily="2" charset="-78"/>
            </a:endParaRPr>
          </a:p>
          <a:p>
            <a:pPr algn="r" rtl="1">
              <a:lnSpc>
                <a:spcPct val="200000"/>
              </a:lnSpc>
            </a:pPr>
            <a:r>
              <a:rPr lang="ar-YE" sz="2000" b="0" i="0" dirty="0">
                <a:solidFill>
                  <a:srgbClr val="2C2F34"/>
                </a:solidFill>
                <a:effectLst/>
                <a:latin typeface="Alexandria" pitchFamily="2" charset="-78"/>
                <a:cs typeface="Alexandria" pitchFamily="2" charset="-78"/>
              </a:rPr>
              <a:t>لا تنتشر ظاهر العنف في الوطن العربي بالمدارس فقط بل توجد في الشوارع والبيوت والمواصلات. ولذلك يجد الطالب العنف في كل مكان. </a:t>
            </a:r>
            <a:r>
              <a:rPr lang="ar-JO" sz="2000" b="0" i="0" dirty="0">
                <a:solidFill>
                  <a:srgbClr val="2C2F34"/>
                </a:solidFill>
                <a:effectLst/>
                <a:latin typeface="Alexandria" pitchFamily="2" charset="-78"/>
                <a:cs typeface="Alexandria" pitchFamily="2" charset="-78"/>
              </a:rPr>
              <a:t>والأخطر من ذلك </a:t>
            </a:r>
            <a:r>
              <a:rPr lang="ar-YE" sz="2000" b="0" i="0" dirty="0">
                <a:solidFill>
                  <a:srgbClr val="2C2F34"/>
                </a:solidFill>
                <a:effectLst/>
                <a:latin typeface="Alexandria" pitchFamily="2" charset="-78"/>
                <a:cs typeface="Alexandria" pitchFamily="2" charset="-78"/>
              </a:rPr>
              <a:t>أن يجد الطالب العنف في المكان الذي يتعلم به ومن مدرسيه </a:t>
            </a:r>
            <a:r>
              <a:rPr lang="ar-JO" sz="2000" b="0" i="0" dirty="0">
                <a:solidFill>
                  <a:srgbClr val="2C2F34"/>
                </a:solidFill>
                <a:effectLst/>
                <a:latin typeface="Alexandria" pitchFamily="2" charset="-78"/>
                <a:cs typeface="Alexandria" pitchFamily="2" charset="-78"/>
              </a:rPr>
              <a:t>وزملائه </a:t>
            </a:r>
            <a:r>
              <a:rPr lang="ar-YE" sz="2000" b="0" i="0" dirty="0">
                <a:solidFill>
                  <a:srgbClr val="2C2F34"/>
                </a:solidFill>
                <a:effectLst/>
                <a:latin typeface="Alexandria" pitchFamily="2" charset="-78"/>
                <a:cs typeface="Alexandria" pitchFamily="2" charset="-78"/>
              </a:rPr>
              <a:t>الذين من المفترض أن يكونوا قدوته ومثله الأعلى. وبسبب ذلك يخرج التعليم بالوطن العربي شخصيات مشوهة تكره التعليم والمدرسة وتصبح ناقمة على المجتمع الذي تعيش به</a:t>
            </a:r>
            <a:r>
              <a:rPr lang="ar-JO" sz="2000" b="0" i="0" dirty="0">
                <a:solidFill>
                  <a:srgbClr val="2C2F34"/>
                </a:solidFill>
                <a:effectLst/>
                <a:latin typeface="Alexandria" pitchFamily="2" charset="-78"/>
                <a:cs typeface="Alexandria" pitchFamily="2" charset="-78"/>
              </a:rPr>
              <a:t>.</a:t>
            </a:r>
            <a:br>
              <a:rPr lang="ar-YE" sz="2800" dirty="0"/>
            </a:br>
            <a:endParaRPr lang="en-US" sz="2800" dirty="0"/>
          </a:p>
        </p:txBody>
      </p:sp>
      <p:pic>
        <p:nvPicPr>
          <p:cNvPr id="4" name="Picture 3">
            <a:extLst>
              <a:ext uri="{FF2B5EF4-FFF2-40B4-BE49-F238E27FC236}">
                <a16:creationId xmlns:a16="http://schemas.microsoft.com/office/drawing/2014/main" id="{23A2400D-39A9-5930-CC2E-4993D28862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977" y="4446269"/>
            <a:ext cx="2762250" cy="1681463"/>
          </a:xfrm>
          <a:prstGeom prst="rect">
            <a:avLst/>
          </a:prstGeom>
        </p:spPr>
      </p:pic>
      <p:pic>
        <p:nvPicPr>
          <p:cNvPr id="10" name="Graphic 21">
            <a:extLst>
              <a:ext uri="{FF2B5EF4-FFF2-40B4-BE49-F238E27FC236}">
                <a16:creationId xmlns:a16="http://schemas.microsoft.com/office/drawing/2014/main" id="{BD03294C-2F2B-FB04-F58B-0CB3A896A9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1" name="Straight Connector 10">
            <a:extLst>
              <a:ext uri="{FF2B5EF4-FFF2-40B4-BE49-F238E27FC236}">
                <a16:creationId xmlns:a16="http://schemas.microsoft.com/office/drawing/2014/main" id="{75F78C4C-BF14-79AB-C9C9-FB64C68B5816}"/>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3254967"/>
      </p:ext>
    </p:extLst>
  </p:cSld>
  <p:clrMapOvr>
    <a:masterClrMapping/>
  </p:clrMapOvr>
  <p:transition spd="slow" advTm="83530">
    <p:wheel spokes="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3A6AB78-8B07-EEB6-6ACD-E893E5A7D428}"/>
              </a:ext>
            </a:extLst>
          </p:cNvPr>
          <p:cNvSpPr/>
          <p:nvPr/>
        </p:nvSpPr>
        <p:spPr>
          <a:xfrm>
            <a:off x="294174" y="1293298"/>
            <a:ext cx="11331769" cy="498620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4379439" y="1579381"/>
            <a:ext cx="4175793" cy="461665"/>
          </a:xfrm>
          <a:prstGeom prst="rect">
            <a:avLst/>
          </a:prstGeom>
          <a:noFill/>
        </p:spPr>
        <p:txBody>
          <a:bodyPr wrap="square" rtlCol="0">
            <a:spAutoFit/>
          </a:bodyPr>
          <a:lstStyle/>
          <a:p>
            <a:pPr algn="ctr" rtl="1"/>
            <a:r>
              <a:rPr lang="ar-JO" sz="2400" b="1" i="0" u="none" strike="noStrike" baseline="0" dirty="0">
                <a:solidFill>
                  <a:srgbClr val="00B0F0"/>
                </a:solidFill>
                <a:latin typeface="Alexandria" pitchFamily="2" charset="-78"/>
                <a:cs typeface="Alexandria" pitchFamily="2" charset="-78"/>
              </a:rPr>
              <a:t>أشكال العنف في التعليم</a:t>
            </a:r>
            <a:endParaRPr lang="en-US" sz="2000" dirty="0">
              <a:solidFill>
                <a:srgbClr val="00B0F0"/>
              </a:solidFill>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93E8B10B-AAF0-6DAF-7635-E8D66FBAFD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3572" y="3313587"/>
            <a:ext cx="2762250" cy="1657350"/>
          </a:xfrm>
          <a:prstGeom prst="rect">
            <a:avLst/>
          </a:prstGeom>
        </p:spPr>
      </p:pic>
      <p:pic>
        <p:nvPicPr>
          <p:cNvPr id="12" name="Picture 11">
            <a:extLst>
              <a:ext uri="{FF2B5EF4-FFF2-40B4-BE49-F238E27FC236}">
                <a16:creationId xmlns:a16="http://schemas.microsoft.com/office/drawing/2014/main" id="{4823E48E-D10F-A78F-B79F-A8E34EA359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3122" y="2101755"/>
            <a:ext cx="2857500" cy="1600200"/>
          </a:xfrm>
          <a:prstGeom prst="rect">
            <a:avLst/>
          </a:prstGeom>
        </p:spPr>
      </p:pic>
      <p:pic>
        <p:nvPicPr>
          <p:cNvPr id="14" name="Picture 13">
            <a:extLst>
              <a:ext uri="{FF2B5EF4-FFF2-40B4-BE49-F238E27FC236}">
                <a16:creationId xmlns:a16="http://schemas.microsoft.com/office/drawing/2014/main" id="{A9BA49AC-8BFC-74FA-988E-F841E580A1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55232" y="4394842"/>
            <a:ext cx="2857500" cy="1600200"/>
          </a:xfrm>
          <a:prstGeom prst="rect">
            <a:avLst/>
          </a:prstGeom>
        </p:spPr>
      </p:pic>
      <p:pic>
        <p:nvPicPr>
          <p:cNvPr id="16" name="Picture 15">
            <a:extLst>
              <a:ext uri="{FF2B5EF4-FFF2-40B4-BE49-F238E27FC236}">
                <a16:creationId xmlns:a16="http://schemas.microsoft.com/office/drawing/2014/main" id="{14CB9151-BEF8-C339-076A-424D32C530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3274" y="4394843"/>
            <a:ext cx="3239636" cy="1600200"/>
          </a:xfrm>
          <a:prstGeom prst="rect">
            <a:avLst/>
          </a:prstGeom>
        </p:spPr>
      </p:pic>
      <p:pic>
        <p:nvPicPr>
          <p:cNvPr id="19" name="Picture 18">
            <a:extLst>
              <a:ext uri="{FF2B5EF4-FFF2-40B4-BE49-F238E27FC236}">
                <a16:creationId xmlns:a16="http://schemas.microsoft.com/office/drawing/2014/main" id="{A99D9F52-348A-6CA9-3E78-F28166F3152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7760" y="2101755"/>
            <a:ext cx="3105150" cy="1600200"/>
          </a:xfrm>
          <a:prstGeom prst="rect">
            <a:avLst/>
          </a:prstGeom>
        </p:spPr>
      </p:pic>
      <p:cxnSp>
        <p:nvCxnSpPr>
          <p:cNvPr id="4" name="Straight Connector 3">
            <a:extLst>
              <a:ext uri="{FF2B5EF4-FFF2-40B4-BE49-F238E27FC236}">
                <a16:creationId xmlns:a16="http://schemas.microsoft.com/office/drawing/2014/main" id="{626258C9-6A3C-6B09-C559-EC8C8B414F93}"/>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Graphic 21">
            <a:extLst>
              <a:ext uri="{FF2B5EF4-FFF2-40B4-BE49-F238E27FC236}">
                <a16:creationId xmlns:a16="http://schemas.microsoft.com/office/drawing/2014/main" id="{BAC73425-CA4F-AF8D-695E-BCA7A54985A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3279" y="0"/>
            <a:ext cx="2427056" cy="1312404"/>
          </a:xfrm>
          <a:prstGeom prst="rect">
            <a:avLst/>
          </a:prstGeom>
        </p:spPr>
      </p:pic>
    </p:spTree>
    <p:extLst>
      <p:ext uri="{BB962C8B-B14F-4D97-AF65-F5344CB8AC3E}">
        <p14:creationId xmlns:p14="http://schemas.microsoft.com/office/powerpoint/2010/main" val="3631861593"/>
      </p:ext>
    </p:extLst>
  </p:cSld>
  <p:clrMapOvr>
    <a:masterClrMapping/>
  </p:clrMapOvr>
  <p:transition spd="slow" advTm="109561">
    <p:wheel spokes="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97FC54F-2B2F-E807-0C38-C4F61FFFD882}"/>
              </a:ext>
            </a:extLst>
          </p:cNvPr>
          <p:cNvSpPr/>
          <p:nvPr/>
        </p:nvSpPr>
        <p:spPr>
          <a:xfrm>
            <a:off x="294174" y="1293298"/>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879983" y="1643667"/>
            <a:ext cx="9931779" cy="4133696"/>
          </a:xfrm>
          <a:prstGeom prst="rect">
            <a:avLst/>
          </a:prstGeom>
          <a:noFill/>
        </p:spPr>
        <p:txBody>
          <a:bodyPr wrap="square" rtlCol="0">
            <a:spAutoFit/>
          </a:bodyPr>
          <a:lstStyle/>
          <a:p>
            <a:pPr algn="r" rtl="1"/>
            <a:r>
              <a:rPr lang="ar-JO" sz="2000" b="1" dirty="0">
                <a:latin typeface="Alexandria" pitchFamily="2" charset="-78"/>
                <a:cs typeface="Alexandria" pitchFamily="2" charset="-78"/>
              </a:rPr>
              <a:t>رابعًا: المناهج التقليدية</a:t>
            </a:r>
          </a:p>
          <a:p>
            <a:pPr algn="just" rtl="1">
              <a:lnSpc>
                <a:spcPct val="150000"/>
              </a:lnSpc>
            </a:pPr>
            <a:r>
              <a:rPr lang="ar-JO" sz="2400" b="0" i="0" dirty="0">
                <a:solidFill>
                  <a:srgbClr val="2C2F34"/>
                </a:solidFill>
                <a:effectLst/>
                <a:latin typeface="Alexandria" pitchFamily="2" charset="-78"/>
                <a:cs typeface="Alexandria" pitchFamily="2" charset="-78"/>
              </a:rPr>
              <a:t>    </a:t>
            </a:r>
            <a:r>
              <a:rPr lang="ar-JO" sz="2000" b="0" i="0" dirty="0">
                <a:solidFill>
                  <a:srgbClr val="2C2F34"/>
                </a:solidFill>
                <a:effectLst/>
                <a:latin typeface="Alexandria" pitchFamily="2" charset="-78"/>
                <a:cs typeface="Alexandria" pitchFamily="2" charset="-78"/>
              </a:rPr>
              <a:t>من</a:t>
            </a:r>
            <a:r>
              <a:rPr lang="ar-YE" sz="2000" b="0" i="0" dirty="0">
                <a:solidFill>
                  <a:srgbClr val="2C2F34"/>
                </a:solidFill>
                <a:effectLst/>
                <a:latin typeface="Alexandria" pitchFamily="2" charset="-78"/>
                <a:cs typeface="Alexandria" pitchFamily="2" charset="-78"/>
              </a:rPr>
              <a:t> مشاكل التعليم في الوطن العربي أنه ما زال يتمسك بمناهج قديمة لا تخدم عصرنا الحالي. وهو ما يؤثر على المستوى المهني للطلاب. </a:t>
            </a:r>
            <a:r>
              <a:rPr lang="ar-JO" sz="2000" b="0" i="0" dirty="0">
                <a:solidFill>
                  <a:srgbClr val="2C2F34"/>
                </a:solidFill>
                <a:effectLst/>
                <a:latin typeface="Alexandria" pitchFamily="2" charset="-78"/>
                <a:cs typeface="Alexandria" pitchFamily="2" charset="-78"/>
              </a:rPr>
              <a:t>فتظهر </a:t>
            </a:r>
            <a:r>
              <a:rPr lang="ar-YE" sz="2000" b="0" i="0" dirty="0">
                <a:solidFill>
                  <a:srgbClr val="2C2F34"/>
                </a:solidFill>
                <a:effectLst/>
                <a:latin typeface="Alexandria" pitchFamily="2" charset="-78"/>
                <a:cs typeface="Alexandria" pitchFamily="2" charset="-78"/>
              </a:rPr>
              <a:t>المناهج المكدسة والمليئة بالحشو والتعقيد. حيث تقيس مستوى الحفظ عند الطلاب وليس مستوى الفهم والتفكير. ولا تهتم بتنمية الجوانب المهارية للطلاب وتشجيعهم على التجربة الاكتشاف وتنمية الإبداع والذكاء والتفكير المنطقي وحل المشكلات</a:t>
            </a:r>
            <a:r>
              <a:rPr lang="ar-JO" sz="2000" b="0" i="0" dirty="0">
                <a:solidFill>
                  <a:srgbClr val="2C2F34"/>
                </a:solidFill>
                <a:effectLst/>
                <a:latin typeface="Alexandria" pitchFamily="2" charset="-78"/>
                <a:cs typeface="Alexandria" pitchFamily="2" charset="-78"/>
              </a:rPr>
              <a:t>.</a:t>
            </a:r>
          </a:p>
          <a:p>
            <a:pPr algn="just" rtl="1">
              <a:lnSpc>
                <a:spcPct val="150000"/>
              </a:lnSpc>
            </a:pPr>
            <a:r>
              <a:rPr lang="ar-JO" sz="2000" b="0" i="0" dirty="0">
                <a:solidFill>
                  <a:srgbClr val="2C2F34"/>
                </a:solidFill>
                <a:effectLst/>
                <a:latin typeface="Alexandria" pitchFamily="2" charset="-78"/>
                <a:cs typeface="Alexandria" pitchFamily="2" charset="-78"/>
              </a:rPr>
              <a:t>وبعد تخرجهم وبحثهم عن وظيفة بتخصصهم يصابوا بخيبة أمل</a:t>
            </a:r>
            <a:r>
              <a:rPr lang="ar-YE" sz="2000" b="0" i="0" dirty="0">
                <a:solidFill>
                  <a:srgbClr val="2C2F34"/>
                </a:solidFill>
                <a:effectLst/>
                <a:latin typeface="Alexandria" pitchFamily="2" charset="-78"/>
                <a:cs typeface="Alexandria" pitchFamily="2" charset="-78"/>
              </a:rPr>
              <a:t> بالواقع بسبب متطلبات سوق العمل التي لم يتدربوا عليها، والتخصصات </a:t>
            </a:r>
            <a:r>
              <a:rPr lang="ar-JO" sz="2000" b="0" i="0" dirty="0">
                <a:solidFill>
                  <a:srgbClr val="2C2F34"/>
                </a:solidFill>
                <a:effectLst/>
                <a:latin typeface="Alexandria" pitchFamily="2" charset="-78"/>
                <a:cs typeface="Alexandria" pitchFamily="2" charset="-78"/>
              </a:rPr>
              <a:t>الحديثة ذات مهارات نوعية:</a:t>
            </a:r>
          </a:p>
          <a:p>
            <a:pPr algn="just" rtl="1">
              <a:lnSpc>
                <a:spcPct val="150000"/>
              </a:lnSpc>
            </a:pPr>
            <a:r>
              <a:rPr lang="ar-JO" sz="2000" b="0" i="0" dirty="0">
                <a:solidFill>
                  <a:srgbClr val="2C2F34"/>
                </a:solidFill>
                <a:effectLst/>
                <a:latin typeface="Alexandria" pitchFamily="2" charset="-78"/>
                <a:cs typeface="Alexandria" pitchFamily="2" charset="-78"/>
              </a:rPr>
              <a:t> ( شخصية أكانت أم تكنولوجية أم تخصصية) </a:t>
            </a:r>
            <a:r>
              <a:rPr lang="ar-YE" sz="2000" b="0" i="0" dirty="0">
                <a:solidFill>
                  <a:srgbClr val="2C2F34"/>
                </a:solidFill>
                <a:effectLst/>
                <a:latin typeface="Alexandria" pitchFamily="2" charset="-78"/>
                <a:cs typeface="Alexandria" pitchFamily="2" charset="-78"/>
              </a:rPr>
              <a:t>و</a:t>
            </a:r>
            <a:r>
              <a:rPr lang="ar-JO" sz="2000" b="0" i="0" dirty="0">
                <a:solidFill>
                  <a:srgbClr val="2C2F34"/>
                </a:solidFill>
                <a:effectLst/>
                <a:latin typeface="Alexandria" pitchFamily="2" charset="-78"/>
                <a:cs typeface="Alexandria" pitchFamily="2" charset="-78"/>
              </a:rPr>
              <a:t>التي </a:t>
            </a:r>
            <a:r>
              <a:rPr lang="ar-YE" sz="2000" b="0" i="0" dirty="0">
                <a:solidFill>
                  <a:srgbClr val="2C2F34"/>
                </a:solidFill>
                <a:effectLst/>
                <a:latin typeface="Alexandria" pitchFamily="2" charset="-78"/>
                <a:cs typeface="Alexandria" pitchFamily="2" charset="-78"/>
              </a:rPr>
              <a:t>لم تهتم  الجهات التعليمي</a:t>
            </a:r>
            <a:r>
              <a:rPr lang="ar-JO" sz="2000" b="0" i="0" dirty="0">
                <a:solidFill>
                  <a:srgbClr val="2C2F34"/>
                </a:solidFill>
                <a:effectLst/>
                <a:latin typeface="Alexandria" pitchFamily="2" charset="-78"/>
                <a:cs typeface="Alexandria" pitchFamily="2" charset="-78"/>
              </a:rPr>
              <a:t>ة بتنميتها</a:t>
            </a:r>
            <a:endParaRPr lang="ar-YE" b="0" i="0" u="none" strike="noStrike" baseline="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053EE02D-7CA5-06AB-D2A9-82F7889E46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0" name="Straight Connector 9">
            <a:extLst>
              <a:ext uri="{FF2B5EF4-FFF2-40B4-BE49-F238E27FC236}">
                <a16:creationId xmlns:a16="http://schemas.microsoft.com/office/drawing/2014/main" id="{AFC8DF8A-BDDA-4222-C202-C4936177FCC1}"/>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9300774"/>
      </p:ext>
    </p:extLst>
  </p:cSld>
  <p:clrMapOvr>
    <a:masterClrMapping/>
  </p:clrMapOvr>
  <p:transition spd="slow" advTm="116999">
    <p:wheel spokes="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118ACD7-6130-DBB7-585D-5E00371C7BA1}"/>
              </a:ext>
            </a:extLst>
          </p:cNvPr>
          <p:cNvSpPr/>
          <p:nvPr/>
        </p:nvSpPr>
        <p:spPr>
          <a:xfrm>
            <a:off x="294174" y="1293298"/>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936517" y="1678805"/>
            <a:ext cx="10012680" cy="4063420"/>
          </a:xfrm>
          <a:prstGeom prst="rect">
            <a:avLst/>
          </a:prstGeom>
          <a:noFill/>
        </p:spPr>
        <p:txBody>
          <a:bodyPr wrap="square" rtlCol="0">
            <a:spAutoFit/>
          </a:bodyPr>
          <a:lstStyle/>
          <a:p>
            <a:pPr algn="r" rtl="1"/>
            <a:r>
              <a:rPr lang="ar-JO" sz="2000" b="1" i="0" u="none" strike="noStrike" baseline="0" dirty="0">
                <a:latin typeface="Alexandria" pitchFamily="2" charset="-78"/>
                <a:cs typeface="Alexandria" pitchFamily="2" charset="-78"/>
              </a:rPr>
              <a:t>خامسًا: طرق التعليم التقليدية</a:t>
            </a:r>
            <a:endParaRPr lang="ar-YE" sz="2000" b="1" i="0" u="none" strike="noStrike" baseline="0" dirty="0">
              <a:latin typeface="Alexandria" pitchFamily="2" charset="-78"/>
              <a:cs typeface="Alexandria" pitchFamily="2" charset="-78"/>
            </a:endParaRPr>
          </a:p>
          <a:p>
            <a:pPr algn="just" rtl="1"/>
            <a:r>
              <a:rPr lang="ar-JO" sz="2800" dirty="0">
                <a:solidFill>
                  <a:srgbClr val="2C2F34"/>
                </a:solidFill>
                <a:latin typeface="Alexandria" pitchFamily="2" charset="-78"/>
                <a:cs typeface="Alexandria" pitchFamily="2" charset="-78"/>
              </a:rPr>
              <a:t>   </a:t>
            </a:r>
          </a:p>
          <a:p>
            <a:pPr algn="r" rtl="1">
              <a:lnSpc>
                <a:spcPct val="200000"/>
              </a:lnSpc>
            </a:pPr>
            <a:r>
              <a:rPr lang="ar-JO" sz="2800" dirty="0">
                <a:solidFill>
                  <a:srgbClr val="2C2F34"/>
                </a:solidFill>
                <a:latin typeface="Alexandria" pitchFamily="2" charset="-78"/>
                <a:cs typeface="Alexandria" pitchFamily="2" charset="-78"/>
              </a:rPr>
              <a:t>   </a:t>
            </a:r>
            <a:r>
              <a:rPr lang="ar-JO" sz="2000" dirty="0">
                <a:solidFill>
                  <a:srgbClr val="2C2F34"/>
                </a:solidFill>
                <a:latin typeface="Alexandria" pitchFamily="2" charset="-78"/>
                <a:cs typeface="Alexandria" pitchFamily="2" charset="-78"/>
              </a:rPr>
              <a:t>ما زلنا نجد في وقتنا الحاضر </a:t>
            </a:r>
            <a:r>
              <a:rPr lang="ar-JO" sz="2000" b="0" i="0" dirty="0">
                <a:solidFill>
                  <a:srgbClr val="2C2F34"/>
                </a:solidFill>
                <a:effectLst/>
                <a:latin typeface="Alexandria" pitchFamily="2" charset="-78"/>
                <a:cs typeface="Alexandria" pitchFamily="2" charset="-78"/>
              </a:rPr>
              <a:t>تركيز بعض المعلمين على استخدام الطرق التقليدية القائمة على المحاضرة ودور المعلم الأساسي في التعليم، وإغفال استراتيجيات التعلم النشط القائمة على التعلم وإعطاء الدور الأكبر للطالب للبحث عن المعرفة واكتسباها وإنتاجها واكتشافها بنفسه مما يزيد من الإبداع والابتكار وتنمية المهارات العقلية العليا مما يؤدي إلى جودة المخرجات التعلمية</a:t>
            </a:r>
            <a:endParaRPr lang="ar-YE" sz="2400" b="1" i="0" u="none" strike="noStrike" baseline="0" dirty="0">
              <a:latin typeface="Alexandria" pitchFamily="2" charset="-78"/>
              <a:cs typeface="Alexandria" pitchFamily="2" charset="-78"/>
            </a:endParaRPr>
          </a:p>
        </p:txBody>
      </p:sp>
      <p:cxnSp>
        <p:nvCxnSpPr>
          <p:cNvPr id="3" name="Straight Connector 2">
            <a:extLst>
              <a:ext uri="{FF2B5EF4-FFF2-40B4-BE49-F238E27FC236}">
                <a16:creationId xmlns:a16="http://schemas.microsoft.com/office/drawing/2014/main" id="{D2938ED0-9AD5-518B-1A91-7F5227A04F81}"/>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Graphic 21">
            <a:extLst>
              <a:ext uri="{FF2B5EF4-FFF2-40B4-BE49-F238E27FC236}">
                <a16:creationId xmlns:a16="http://schemas.microsoft.com/office/drawing/2014/main" id="{B2C91969-DA9B-0374-88C7-63EFDE71F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772873958"/>
      </p:ext>
    </p:extLst>
  </p:cSld>
  <p:clrMapOvr>
    <a:masterClrMapping/>
  </p:clrMapOvr>
  <p:transition spd="slow" advTm="115107">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A7193F0-80AD-94E5-B6CD-E05718B85766}"/>
              </a:ext>
            </a:extLst>
          </p:cNvPr>
          <p:cNvSpPr/>
          <p:nvPr/>
        </p:nvSpPr>
        <p:spPr>
          <a:xfrm>
            <a:off x="294174" y="1293298"/>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4170012" y="1386544"/>
            <a:ext cx="3851975" cy="461665"/>
          </a:xfrm>
          <a:prstGeom prst="rect">
            <a:avLst/>
          </a:prstGeom>
          <a:noFill/>
        </p:spPr>
        <p:txBody>
          <a:bodyPr wrap="square" rtlCol="0">
            <a:spAutoFit/>
          </a:bodyPr>
          <a:lstStyle/>
          <a:p>
            <a:pPr algn="ctr" rtl="1"/>
            <a:r>
              <a:rPr lang="ar-JO" sz="2400" b="1" dirty="0">
                <a:solidFill>
                  <a:srgbClr val="00B0F0"/>
                </a:solidFill>
                <a:latin typeface="Alexandria" pitchFamily="2" charset="-78"/>
                <a:cs typeface="Alexandria" pitchFamily="2" charset="-78"/>
              </a:rPr>
              <a:t>المنهاج القديم والحديث</a:t>
            </a:r>
            <a:endParaRPr lang="ar-YE" sz="2000" b="1" i="0" u="none" strike="noStrike" baseline="0" dirty="0">
              <a:solidFill>
                <a:srgbClr val="00B0F0"/>
              </a:solidFill>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DD98A080-6235-6F21-C7D8-022B6EF409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6928" y="2007801"/>
            <a:ext cx="5271817" cy="3672665"/>
          </a:xfrm>
          <a:prstGeom prst="rect">
            <a:avLst/>
          </a:prstGeom>
        </p:spPr>
      </p:pic>
      <p:grpSp>
        <p:nvGrpSpPr>
          <p:cNvPr id="8" name="Group 7">
            <a:extLst>
              <a:ext uri="{FF2B5EF4-FFF2-40B4-BE49-F238E27FC236}">
                <a16:creationId xmlns:a16="http://schemas.microsoft.com/office/drawing/2014/main" id="{F6DB5065-2A90-1DB9-FF86-F4389AE22E77}"/>
              </a:ext>
            </a:extLst>
          </p:cNvPr>
          <p:cNvGrpSpPr/>
          <p:nvPr/>
        </p:nvGrpSpPr>
        <p:grpSpPr>
          <a:xfrm>
            <a:off x="456688" y="2007801"/>
            <a:ext cx="5271818" cy="3659193"/>
            <a:chOff x="456688" y="2007801"/>
            <a:chExt cx="5271818" cy="3659193"/>
          </a:xfrm>
        </p:grpSpPr>
        <p:pic>
          <p:nvPicPr>
            <p:cNvPr id="11" name="Picture 10">
              <a:extLst>
                <a:ext uri="{FF2B5EF4-FFF2-40B4-BE49-F238E27FC236}">
                  <a16:creationId xmlns:a16="http://schemas.microsoft.com/office/drawing/2014/main" id="{2CEDE654-8613-0531-3B54-A4F1E1C69E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6688" y="2007801"/>
              <a:ext cx="5271818" cy="3659193"/>
            </a:xfrm>
            <a:prstGeom prst="rect">
              <a:avLst/>
            </a:prstGeom>
          </p:spPr>
        </p:pic>
        <p:sp>
          <p:nvSpPr>
            <p:cNvPr id="13" name="Rectangle 12">
              <a:extLst>
                <a:ext uri="{FF2B5EF4-FFF2-40B4-BE49-F238E27FC236}">
                  <a16:creationId xmlns:a16="http://schemas.microsoft.com/office/drawing/2014/main" id="{099546A1-0101-D63E-3BD8-619F14C7A1E4}"/>
                </a:ext>
              </a:extLst>
            </p:cNvPr>
            <p:cNvSpPr/>
            <p:nvPr/>
          </p:nvSpPr>
          <p:spPr>
            <a:xfrm>
              <a:off x="4525709" y="5206708"/>
              <a:ext cx="1140972" cy="460286"/>
            </a:xfrm>
            <a:prstGeom prst="rect">
              <a:avLst/>
            </a:prstGeom>
            <a:solidFill>
              <a:srgbClr val="F7F7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0" name="Graphic 21">
            <a:extLst>
              <a:ext uri="{FF2B5EF4-FFF2-40B4-BE49-F238E27FC236}">
                <a16:creationId xmlns:a16="http://schemas.microsoft.com/office/drawing/2014/main" id="{6C14E76B-D45C-1C8C-8078-752A1A3328A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2" name="Straight Connector 11">
            <a:extLst>
              <a:ext uri="{FF2B5EF4-FFF2-40B4-BE49-F238E27FC236}">
                <a16:creationId xmlns:a16="http://schemas.microsoft.com/office/drawing/2014/main" id="{4245410B-6BB5-4B2A-7571-5DB07FFCF7D1}"/>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8466719"/>
      </p:ext>
    </p:extLst>
  </p:cSld>
  <p:clrMapOvr>
    <a:masterClrMapping/>
  </p:clrMapOvr>
  <p:transition spd="slow" advTm="231675">
    <p:wheel spokes="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7278DFB-D626-1B42-458C-B9E69D50868F}"/>
              </a:ext>
            </a:extLst>
          </p:cNvPr>
          <p:cNvSpPr/>
          <p:nvPr/>
        </p:nvSpPr>
        <p:spPr>
          <a:xfrm>
            <a:off x="855458" y="1422403"/>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323862" y="2194565"/>
            <a:ext cx="10012680" cy="3061736"/>
          </a:xfrm>
          <a:prstGeom prst="rect">
            <a:avLst/>
          </a:prstGeom>
          <a:noFill/>
        </p:spPr>
        <p:txBody>
          <a:bodyPr wrap="square" rtlCol="0">
            <a:spAutoFit/>
          </a:bodyPr>
          <a:lstStyle/>
          <a:p>
            <a:pPr algn="r" rtl="1"/>
            <a:r>
              <a:rPr lang="ar-JO" sz="2800" b="1" i="0" u="none" strike="noStrike" baseline="0" dirty="0">
                <a:latin typeface="Alexandria" pitchFamily="2" charset="-78"/>
                <a:cs typeface="Alexandria" pitchFamily="2" charset="-78"/>
              </a:rPr>
              <a:t>سادسًا: انخفاض الروح المعنوية</a:t>
            </a:r>
          </a:p>
          <a:p>
            <a:pPr algn="r" rtl="1"/>
            <a:endParaRPr lang="ar-JO" sz="2400" b="0" i="0" u="none" strike="noStrike" baseline="0" dirty="0">
              <a:latin typeface="Alexandria" pitchFamily="2" charset="-78"/>
              <a:cs typeface="Alexandria" pitchFamily="2" charset="-78"/>
            </a:endParaRPr>
          </a:p>
          <a:p>
            <a:pPr algn="just" rtl="1">
              <a:lnSpc>
                <a:spcPct val="150000"/>
              </a:lnSpc>
            </a:pPr>
            <a:r>
              <a:rPr lang="ar-JO" sz="2400" b="0" i="0" dirty="0">
                <a:solidFill>
                  <a:srgbClr val="2C2F34"/>
                </a:solidFill>
                <a:effectLst/>
                <a:latin typeface="Alexandria" pitchFamily="2" charset="-78"/>
                <a:cs typeface="Alexandria" pitchFamily="2" charset="-78"/>
              </a:rPr>
              <a:t>    </a:t>
            </a:r>
            <a:r>
              <a:rPr lang="ar-YE" b="0" i="0" dirty="0">
                <a:solidFill>
                  <a:srgbClr val="2C2F34"/>
                </a:solidFill>
                <a:effectLst/>
                <a:latin typeface="Alexandria" pitchFamily="2" charset="-78"/>
                <a:cs typeface="Alexandria" pitchFamily="2" charset="-78"/>
              </a:rPr>
              <a:t>بسبب </a:t>
            </a:r>
            <a:r>
              <a:rPr lang="ar-JO" b="0" i="0" dirty="0">
                <a:solidFill>
                  <a:srgbClr val="2C2F34"/>
                </a:solidFill>
                <a:effectLst/>
                <a:latin typeface="Alexandria" pitchFamily="2" charset="-78"/>
                <a:cs typeface="Alexandria" pitchFamily="2" charset="-78"/>
              </a:rPr>
              <a:t>قلة الإنفاق وعدم توفر أدوات التعليم واستخدام الطرق التقليدية في التعليم وعدم تقدير قطاع التعليم</a:t>
            </a:r>
            <a:r>
              <a:rPr lang="ar-YE" b="0" i="0" dirty="0">
                <a:solidFill>
                  <a:srgbClr val="2C2F34"/>
                </a:solidFill>
                <a:effectLst/>
                <a:latin typeface="Alexandria" pitchFamily="2" charset="-78"/>
                <a:cs typeface="Alexandria" pitchFamily="2" charset="-78"/>
              </a:rPr>
              <a:t> </a:t>
            </a:r>
            <a:r>
              <a:rPr lang="ar-JO" b="0" i="0" dirty="0">
                <a:solidFill>
                  <a:srgbClr val="2C2F34"/>
                </a:solidFill>
                <a:effectLst/>
                <a:latin typeface="Alexandria" pitchFamily="2" charset="-78"/>
                <a:cs typeface="Alexandria" pitchFamily="2" charset="-78"/>
              </a:rPr>
              <a:t>ينعكس أثر ذلك سلبًا على</a:t>
            </a:r>
            <a:r>
              <a:rPr lang="ar-YE" b="0" i="0" dirty="0">
                <a:solidFill>
                  <a:srgbClr val="2C2F34"/>
                </a:solidFill>
                <a:effectLst/>
                <a:latin typeface="Alexandria" pitchFamily="2" charset="-78"/>
                <a:cs typeface="Alexandria" pitchFamily="2" charset="-78"/>
              </a:rPr>
              <a:t> </a:t>
            </a:r>
            <a:r>
              <a:rPr lang="ar-JO" dirty="0">
                <a:solidFill>
                  <a:srgbClr val="2C2F34"/>
                </a:solidFill>
                <a:latin typeface="Alexandria" pitchFamily="2" charset="-78"/>
                <a:cs typeface="Alexandria" pitchFamily="2" charset="-78"/>
              </a:rPr>
              <a:t>ا</a:t>
            </a:r>
            <a:r>
              <a:rPr lang="ar-YE" b="0" i="0" dirty="0">
                <a:solidFill>
                  <a:srgbClr val="2C2F34"/>
                </a:solidFill>
                <a:effectLst/>
                <a:latin typeface="Alexandria" pitchFamily="2" charset="-78"/>
                <a:cs typeface="Alexandria" pitchFamily="2" charset="-78"/>
              </a:rPr>
              <a:t>لطلاب والمعلمين </a:t>
            </a:r>
            <a:r>
              <a:rPr lang="ar-JO" b="0" i="0" dirty="0">
                <a:solidFill>
                  <a:srgbClr val="2C2F34"/>
                </a:solidFill>
                <a:effectLst/>
                <a:latin typeface="Alexandria" pitchFamily="2" charset="-78"/>
                <a:cs typeface="Alexandria" pitchFamily="2" charset="-78"/>
              </a:rPr>
              <a:t>فتنشأ </a:t>
            </a:r>
            <a:r>
              <a:rPr lang="ar-YE" b="0" i="0" dirty="0">
                <a:solidFill>
                  <a:srgbClr val="2C2F34"/>
                </a:solidFill>
                <a:effectLst/>
                <a:latin typeface="Alexandria" pitchFamily="2" charset="-78"/>
                <a:cs typeface="Alexandria" pitchFamily="2" charset="-78"/>
              </a:rPr>
              <a:t>حالة من اللامبالاة وعدم السعي لتقديم الأفضل. لأنهم لا يجدون تشجيعًا من مؤسسات التعليم. وبسبب انخفاض معدل الرواتب للمعلمين وسوء تقدير الطلاب المتفوقين، وعدم الاهتمام بالعملية التعليمية، تنخفض الروح المعنوية لدى جميع أعضاء المؤسسة</a:t>
            </a:r>
            <a:r>
              <a:rPr lang="ar-JO" b="0" i="0" dirty="0">
                <a:solidFill>
                  <a:srgbClr val="2C2F34"/>
                </a:solidFill>
                <a:effectLst/>
                <a:latin typeface="Alexandria" pitchFamily="2" charset="-78"/>
                <a:cs typeface="Alexandria" pitchFamily="2" charset="-78"/>
              </a:rPr>
              <a:t>.</a:t>
            </a:r>
            <a:endParaRPr lang="ar-YE" sz="1800" b="0" i="0" u="none" strike="noStrike" baseline="0" dirty="0">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4C066A05-B97F-FDBF-A7E3-E36AD88A2C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9799" y="1601699"/>
            <a:ext cx="2343150" cy="1409312"/>
          </a:xfrm>
          <a:prstGeom prst="rect">
            <a:avLst/>
          </a:prstGeom>
        </p:spPr>
      </p:pic>
      <p:cxnSp>
        <p:nvCxnSpPr>
          <p:cNvPr id="2" name="Straight Connector 1">
            <a:extLst>
              <a:ext uri="{FF2B5EF4-FFF2-40B4-BE49-F238E27FC236}">
                <a16:creationId xmlns:a16="http://schemas.microsoft.com/office/drawing/2014/main" id="{5DF1F068-1D4C-AA76-77A5-60361E794929}"/>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D9F3690B-FB61-EE47-FA62-B8F5C0B143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299787679"/>
      </p:ext>
    </p:extLst>
  </p:cSld>
  <p:clrMapOvr>
    <a:masterClrMapping/>
  </p:clrMapOvr>
  <p:transition spd="slow" advTm="134340">
    <p:wheel spokes="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8685223-7751-0960-C71C-E5D439934FEB}"/>
              </a:ext>
            </a:extLst>
          </p:cNvPr>
          <p:cNvSpPr/>
          <p:nvPr/>
        </p:nvSpPr>
        <p:spPr>
          <a:xfrm>
            <a:off x="436507" y="1290021"/>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5267586" y="6193819"/>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163943" y="2152359"/>
            <a:ext cx="10012680" cy="2771080"/>
          </a:xfrm>
          <a:prstGeom prst="rect">
            <a:avLst/>
          </a:prstGeom>
          <a:noFill/>
        </p:spPr>
        <p:txBody>
          <a:bodyPr wrap="square" rtlCol="0">
            <a:spAutoFit/>
          </a:bodyPr>
          <a:lstStyle/>
          <a:p>
            <a:pPr algn="r" rtl="1"/>
            <a:r>
              <a:rPr lang="ar-JO" sz="2400" b="1" i="0" u="none" strike="noStrike" baseline="0" dirty="0">
                <a:latin typeface="Alexandria" pitchFamily="2" charset="-78"/>
                <a:cs typeface="Alexandria" pitchFamily="2" charset="-78"/>
              </a:rPr>
              <a:t>سابعًا: سوء الإدارات أو القائمين على عملية التعليم</a:t>
            </a:r>
            <a:endParaRPr lang="ar-JO" sz="1600" b="1" dirty="0">
              <a:latin typeface="Alexandria" pitchFamily="2" charset="-78"/>
              <a:cs typeface="Alexandria" pitchFamily="2" charset="-78"/>
            </a:endParaRPr>
          </a:p>
          <a:p>
            <a:pPr algn="r" rtl="1">
              <a:lnSpc>
                <a:spcPct val="150000"/>
              </a:lnSpc>
            </a:pPr>
            <a:r>
              <a:rPr lang="ar-YE" sz="3200" dirty="0">
                <a:latin typeface="Alexandria" pitchFamily="2" charset="-78"/>
                <a:cs typeface="Alexandria" pitchFamily="2" charset="-78"/>
              </a:rPr>
              <a:t> </a:t>
            </a:r>
            <a:r>
              <a:rPr lang="ar-YE" sz="2000" b="0" i="0" dirty="0">
                <a:solidFill>
                  <a:srgbClr val="2C2F34"/>
                </a:solidFill>
                <a:effectLst/>
                <a:latin typeface="Alexandria" pitchFamily="2" charset="-78"/>
                <a:cs typeface="Alexandria" pitchFamily="2" charset="-78"/>
              </a:rPr>
              <a:t>يفتقد التعليم بالوطن العربي إلى إدارة </a:t>
            </a:r>
            <a:r>
              <a:rPr lang="ar-JO" sz="2000" b="0" i="0" dirty="0">
                <a:solidFill>
                  <a:srgbClr val="2C2F34"/>
                </a:solidFill>
                <a:effectLst/>
                <a:latin typeface="Alexandria" pitchFamily="2" charset="-78"/>
                <a:cs typeface="Alexandria" pitchFamily="2" charset="-78"/>
              </a:rPr>
              <a:t>وقيادة </a:t>
            </a:r>
            <a:r>
              <a:rPr lang="ar-YE" sz="2000" b="0" i="0" dirty="0">
                <a:solidFill>
                  <a:srgbClr val="2C2F34"/>
                </a:solidFill>
                <a:effectLst/>
                <a:latin typeface="Alexandria" pitchFamily="2" charset="-78"/>
                <a:cs typeface="Alexandria" pitchFamily="2" charset="-78"/>
              </a:rPr>
              <a:t>حكيمة تنجح في توظيف المؤهلين والمتخصصين بمجال التربية وهو عكس ما يحدث من توظيف غير المتخصصين. كما تحتاج إلى تدريب العاملين على كيفية التخطيط والتنظيم والإدارة والتعامل مع الطلاب وتسيير عملية التعليم بشكل إيجابي ناجح</a:t>
            </a:r>
            <a:r>
              <a:rPr lang="ar-JO" sz="2000" b="0" i="0" dirty="0">
                <a:solidFill>
                  <a:srgbClr val="2C2F34"/>
                </a:solidFill>
                <a:effectLst/>
                <a:latin typeface="Alexandria" pitchFamily="2" charset="-78"/>
                <a:cs typeface="Alexandria" pitchFamily="2" charset="-78"/>
              </a:rPr>
              <a:t>واتخاذ القرارات المناسبة لتسهيل وتطوير عملية التعليم</a:t>
            </a:r>
            <a:r>
              <a:rPr lang="ar-JO" sz="3200" b="0" i="0" dirty="0">
                <a:solidFill>
                  <a:srgbClr val="2C2F34"/>
                </a:solidFill>
                <a:effectLst/>
                <a:latin typeface="Alexandria" pitchFamily="2" charset="-78"/>
                <a:cs typeface="Alexandria" pitchFamily="2" charset="-78"/>
              </a:rPr>
              <a:t>.</a:t>
            </a:r>
            <a:endParaRPr lang="ar-YE" sz="3200" b="0" i="0" u="none" strike="noStrike" baseline="0" dirty="0">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CC200996-4C2D-07B2-9AC5-ADAAB845C1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7334" y="1480735"/>
            <a:ext cx="2383737" cy="1140289"/>
          </a:xfrm>
          <a:prstGeom prst="rect">
            <a:avLst/>
          </a:prstGeom>
        </p:spPr>
      </p:pic>
      <p:pic>
        <p:nvPicPr>
          <p:cNvPr id="3" name="Graphic 21">
            <a:extLst>
              <a:ext uri="{FF2B5EF4-FFF2-40B4-BE49-F238E27FC236}">
                <a16:creationId xmlns:a16="http://schemas.microsoft.com/office/drawing/2014/main" id="{5F7D1CF0-FC15-1F1B-121F-B14529882D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id="{1222D1D3-D3A2-51F8-C9BB-7C03964499AE}"/>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1780133"/>
      </p:ext>
    </p:extLst>
  </p:cSld>
  <p:clrMapOvr>
    <a:masterClrMapping/>
  </p:clrMapOvr>
  <p:transition spd="slow" advTm="124484">
    <p:wheel spokes="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F967E70-ED93-DE9E-A087-6D7E5C2F916F}"/>
              </a:ext>
            </a:extLst>
          </p:cNvPr>
          <p:cNvSpPr/>
          <p:nvPr/>
        </p:nvSpPr>
        <p:spPr>
          <a:xfrm>
            <a:off x="294174" y="1293298"/>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860248" y="1844843"/>
            <a:ext cx="10012680" cy="4348113"/>
          </a:xfrm>
          <a:prstGeom prst="rect">
            <a:avLst/>
          </a:prstGeom>
          <a:noFill/>
        </p:spPr>
        <p:txBody>
          <a:bodyPr wrap="square" rtlCol="0">
            <a:spAutoFit/>
          </a:bodyPr>
          <a:lstStyle/>
          <a:p>
            <a:pPr algn="r" rtl="1"/>
            <a:r>
              <a:rPr lang="ar-JO" sz="2000" b="1" i="0" u="none" strike="noStrike" baseline="0" dirty="0">
                <a:latin typeface="Alexandria" pitchFamily="2" charset="-78"/>
                <a:cs typeface="Alexandria" pitchFamily="2" charset="-78"/>
              </a:rPr>
              <a:t>ثامنًا: </a:t>
            </a:r>
            <a:r>
              <a:rPr lang="ar-YE" sz="2000" b="1" i="0" u="none" strike="noStrike" baseline="0" dirty="0">
                <a:latin typeface="Alexandria" pitchFamily="2" charset="-78"/>
                <a:cs typeface="Alexandria" pitchFamily="2" charset="-78"/>
              </a:rPr>
              <a:t> </a:t>
            </a:r>
            <a:r>
              <a:rPr lang="ar-JO" sz="2000" b="1" i="0" u="none" strike="noStrike" baseline="0" dirty="0">
                <a:latin typeface="Alexandria" pitchFamily="2" charset="-78"/>
                <a:cs typeface="Alexandria" pitchFamily="2" charset="-78"/>
              </a:rPr>
              <a:t>عدم التركيز على الأهداف</a:t>
            </a:r>
          </a:p>
          <a:p>
            <a:pPr algn="r" rtl="1"/>
            <a:r>
              <a:rPr lang="ar-JO" sz="2400" b="1" dirty="0">
                <a:latin typeface="Alexandria" pitchFamily="2" charset="-78"/>
                <a:cs typeface="Alexandria" pitchFamily="2" charset="-78"/>
              </a:rPr>
              <a:t>  </a:t>
            </a:r>
          </a:p>
          <a:p>
            <a:pPr algn="r" rtl="1">
              <a:lnSpc>
                <a:spcPct val="200000"/>
              </a:lnSpc>
            </a:pPr>
            <a:r>
              <a:rPr lang="ar-JO" sz="2400" dirty="0">
                <a:solidFill>
                  <a:srgbClr val="2C2F34"/>
                </a:solidFill>
                <a:latin typeface="Alexandria" pitchFamily="2" charset="-78"/>
                <a:cs typeface="Alexandria" pitchFamily="2" charset="-78"/>
              </a:rPr>
              <a:t>    </a:t>
            </a:r>
            <a:r>
              <a:rPr lang="ar-JO" dirty="0">
                <a:solidFill>
                  <a:srgbClr val="2C2F34"/>
                </a:solidFill>
                <a:latin typeface="Alexandria" pitchFamily="2" charset="-78"/>
                <a:cs typeface="Alexandria" pitchFamily="2" charset="-78"/>
              </a:rPr>
              <a:t>قد يغفل من يعمل في التعليم عن التركيز على نتاجات عمليات التعليم بجميع أشكالها بسبب كثرة المهام الروتينية والمشاكل التي يواجهونها ف</a:t>
            </a:r>
            <a:r>
              <a:rPr lang="ar-YE" dirty="0">
                <a:solidFill>
                  <a:srgbClr val="2C2F34"/>
                </a:solidFill>
                <a:latin typeface="Alexandria" pitchFamily="2" charset="-78"/>
                <a:cs typeface="Alexandria" pitchFamily="2" charset="-78"/>
              </a:rPr>
              <a:t>تضيع أهداف التعليم بين الطالب والمعلم والمدير في الوطن العربي. ويضيع معها نجاح العملية التعليمية، ذلك أنه ليس هناك هدف </a:t>
            </a:r>
            <a:r>
              <a:rPr lang="ar-JO" dirty="0">
                <a:solidFill>
                  <a:srgbClr val="2C2F34"/>
                </a:solidFill>
                <a:latin typeface="Alexandria" pitchFamily="2" charset="-78"/>
                <a:cs typeface="Alexandria" pitchFamily="2" charset="-78"/>
              </a:rPr>
              <a:t>واضح</a:t>
            </a:r>
            <a:r>
              <a:rPr lang="ar-YE" dirty="0">
                <a:solidFill>
                  <a:srgbClr val="2C2F34"/>
                </a:solidFill>
                <a:latin typeface="Alexandria" pitchFamily="2" charset="-78"/>
                <a:cs typeface="Alexandria" pitchFamily="2" charset="-78"/>
              </a:rPr>
              <a:t>. ولا توجد خطة محددة يتعارف عليها الجميع ويسع</a:t>
            </a:r>
            <a:r>
              <a:rPr lang="ar-JO" dirty="0">
                <a:solidFill>
                  <a:srgbClr val="2C2F34"/>
                </a:solidFill>
                <a:latin typeface="Alexandria" pitchFamily="2" charset="-78"/>
                <a:cs typeface="Alexandria" pitchFamily="2" charset="-78"/>
              </a:rPr>
              <a:t>ون</a:t>
            </a:r>
            <a:r>
              <a:rPr lang="ar-YE" dirty="0">
                <a:solidFill>
                  <a:srgbClr val="2C2F34"/>
                </a:solidFill>
                <a:latin typeface="Alexandria" pitchFamily="2" charset="-78"/>
                <a:cs typeface="Alexandria" pitchFamily="2" charset="-78"/>
              </a:rPr>
              <a:t> </a:t>
            </a:r>
            <a:r>
              <a:rPr lang="ar-JO" dirty="0">
                <a:solidFill>
                  <a:srgbClr val="2C2F34"/>
                </a:solidFill>
                <a:latin typeface="Alexandria" pitchFamily="2" charset="-78"/>
                <a:cs typeface="Alexandria" pitchFamily="2" charset="-78"/>
              </a:rPr>
              <a:t>ل</a:t>
            </a:r>
            <a:r>
              <a:rPr lang="ar-YE" dirty="0">
                <a:solidFill>
                  <a:srgbClr val="2C2F34"/>
                </a:solidFill>
                <a:latin typeface="Alexandria" pitchFamily="2" charset="-78"/>
                <a:cs typeface="Alexandria" pitchFamily="2" charset="-78"/>
              </a:rPr>
              <a:t>تحقيقها، بل يسير الأمر بعشوائية وطريقة تقليدية مملة دون أهداف تولد العزيمة والإرادة</a:t>
            </a:r>
            <a:r>
              <a:rPr lang="ar-JO" dirty="0">
                <a:solidFill>
                  <a:srgbClr val="2C2F34"/>
                </a:solidFill>
                <a:latin typeface="Alexandria" pitchFamily="2" charset="-78"/>
                <a:cs typeface="Alexandria" pitchFamily="2" charset="-78"/>
              </a:rPr>
              <a:t> وتشجع على الابتكار والتغيير</a:t>
            </a:r>
            <a:br>
              <a:rPr lang="ar-YE" dirty="0"/>
            </a:br>
            <a:endParaRPr lang="ar-YE" sz="2400" b="0" i="0" u="none" strike="noStrike" baseline="0" dirty="0">
              <a:latin typeface="TraditionalArabic"/>
            </a:endParaRPr>
          </a:p>
        </p:txBody>
      </p:sp>
      <p:pic>
        <p:nvPicPr>
          <p:cNvPr id="3" name="Picture 2">
            <a:extLst>
              <a:ext uri="{FF2B5EF4-FFF2-40B4-BE49-F238E27FC236}">
                <a16:creationId xmlns:a16="http://schemas.microsoft.com/office/drawing/2014/main" id="{334B8048-1AD9-335E-8286-EEAF724DD5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982" y="1422403"/>
            <a:ext cx="2990850" cy="1273183"/>
          </a:xfrm>
          <a:prstGeom prst="rect">
            <a:avLst/>
          </a:prstGeom>
        </p:spPr>
      </p:pic>
      <p:cxnSp>
        <p:nvCxnSpPr>
          <p:cNvPr id="4" name="Straight Connector 3">
            <a:extLst>
              <a:ext uri="{FF2B5EF4-FFF2-40B4-BE49-F238E27FC236}">
                <a16:creationId xmlns:a16="http://schemas.microsoft.com/office/drawing/2014/main" id="{7F26E083-B1DD-57A7-04B7-50DB31155011}"/>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9BDA87F8-60CE-50A9-2C2C-C7BE4FCBAE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509188632"/>
      </p:ext>
    </p:extLst>
  </p:cSld>
  <p:clrMapOvr>
    <a:masterClrMapping/>
  </p:clrMapOvr>
  <p:transition spd="slow" advTm="98290">
    <p:wheel spokes="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5B6B75F-4857-E05B-85FD-05193FD0E590}"/>
              </a:ext>
            </a:extLst>
          </p:cNvPr>
          <p:cNvSpPr/>
          <p:nvPr/>
        </p:nvSpPr>
        <p:spPr>
          <a:xfrm>
            <a:off x="294174" y="1293297"/>
            <a:ext cx="11051850" cy="495820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659992" y="1708053"/>
            <a:ext cx="10320214" cy="4128694"/>
          </a:xfrm>
          <a:prstGeom prst="rect">
            <a:avLst/>
          </a:prstGeom>
          <a:noFill/>
        </p:spPr>
        <p:txBody>
          <a:bodyPr wrap="square" rtlCol="0">
            <a:spAutoFit/>
          </a:bodyPr>
          <a:lstStyle/>
          <a:p>
            <a:pPr algn="just" rtl="1">
              <a:lnSpc>
                <a:spcPct val="150000"/>
              </a:lnSpc>
            </a:pPr>
            <a:r>
              <a:rPr lang="ar-JO" b="1" dirty="0">
                <a:effectLst/>
                <a:latin typeface="Alexandria" pitchFamily="2" charset="-78"/>
                <a:ea typeface="Calibri" panose="020F0502020204030204" pitchFamily="34" charset="0"/>
                <a:cs typeface="Alexandria" pitchFamily="2" charset="-78"/>
              </a:rPr>
              <a:t>تاسعًا: تدني نوعية وجودة التعليم</a:t>
            </a:r>
          </a:p>
          <a:p>
            <a:pPr algn="just" rtl="1">
              <a:lnSpc>
                <a:spcPct val="200000"/>
              </a:lnSpc>
            </a:pPr>
            <a:r>
              <a:rPr lang="ar-JO" sz="2400" b="0" i="0" u="none" strike="noStrike" baseline="0" dirty="0">
                <a:latin typeface="Alexandria" pitchFamily="2" charset="-78"/>
                <a:cs typeface="Alexandria" pitchFamily="2" charset="-78"/>
              </a:rPr>
              <a:t> </a:t>
            </a:r>
            <a:r>
              <a:rPr lang="ar-YE" sz="1600" b="0" i="0" dirty="0">
                <a:solidFill>
                  <a:srgbClr val="2C2F34"/>
                </a:solidFill>
                <a:effectLst/>
                <a:latin typeface="Alexandria" pitchFamily="2" charset="-78"/>
                <a:cs typeface="Alexandria" pitchFamily="2" charset="-78"/>
              </a:rPr>
              <a:t>تشير معظم الأبحاث والدراسات الميدانية التي تم تنفيذها في مختلف بلادنا العربية إلى تراجع نوعية التعليم، وضعف مستو</a:t>
            </a:r>
            <a:r>
              <a:rPr lang="ar-JO" sz="1600" b="0" i="0" dirty="0">
                <a:solidFill>
                  <a:srgbClr val="2C2F34"/>
                </a:solidFill>
                <a:effectLst/>
                <a:latin typeface="Alexandria" pitchFamily="2" charset="-78"/>
                <a:cs typeface="Alexandria" pitchFamily="2" charset="-78"/>
              </a:rPr>
              <a:t>ى</a:t>
            </a:r>
            <a:r>
              <a:rPr lang="ar-YE" sz="1600" b="0" i="0" dirty="0">
                <a:solidFill>
                  <a:srgbClr val="2C2F34"/>
                </a:solidFill>
                <a:effectLst/>
                <a:latin typeface="Alexandria" pitchFamily="2" charset="-78"/>
                <a:cs typeface="Alexandria" pitchFamily="2" charset="-78"/>
              </a:rPr>
              <a:t> الطالب والمعلم على حد سواء، والمقصود بنوعية التعليم هو ضعف المهارات والقدرات التي يصنعها التعليم في شخصية وعقل التلميذ، فالتعليم العربي اعتاد أن يعلم التلميذ القراءة والكتابة وبعض العمليات الحسابية وتدريسه ثقافة عامة، وتحسين نوعية التعليم تتطلب الاهتمام ببناء القدرات والمهارات التي يحتاجها طالب اليوم، ومواطن الغد، ولعل من أهم القدرات المرتبطة بتحسين النوعية هي بناء قدرات التحليل، والتركيب، والاستنتاج، والتطبيق، وتدريب الطالب على توظيف المعلومات والمعارف التي يتلقاها في كل نظام عقلي ومنطقي متناسق مرتبط ببعضه بعضاً</a:t>
            </a:r>
            <a:endParaRPr lang="ar-YE" sz="2400" b="0" i="0" u="none" strike="noStrike" baseline="0" dirty="0">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1E5D2719-BBBC-7853-097E-9B30AC9CFF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5976" y="1293298"/>
            <a:ext cx="2819635" cy="979854"/>
          </a:xfrm>
          <a:prstGeom prst="rect">
            <a:avLst/>
          </a:prstGeom>
        </p:spPr>
      </p:pic>
      <p:pic>
        <p:nvPicPr>
          <p:cNvPr id="4" name="Graphic 21">
            <a:extLst>
              <a:ext uri="{FF2B5EF4-FFF2-40B4-BE49-F238E27FC236}">
                <a16:creationId xmlns:a16="http://schemas.microsoft.com/office/drawing/2014/main" id="{9906D086-32F7-0EC2-4E57-F08BCDCCBA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1" name="Straight Connector 10">
            <a:extLst>
              <a:ext uri="{FF2B5EF4-FFF2-40B4-BE49-F238E27FC236}">
                <a16:creationId xmlns:a16="http://schemas.microsoft.com/office/drawing/2014/main" id="{47B3A23E-68F4-476C-55BA-A2C808C17CB6}"/>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2561832"/>
      </p:ext>
    </p:extLst>
  </p:cSld>
  <p:clrMapOvr>
    <a:masterClrMapping/>
  </p:clrMapOvr>
  <p:transition spd="slow" advTm="145501">
    <p:wheel spokes="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2173652" y="1098286"/>
            <a:ext cx="7232474" cy="669094"/>
          </a:xfrm>
          <a:prstGeom prst="rect">
            <a:avLst/>
          </a:prstGeom>
          <a:noFill/>
        </p:spPr>
        <p:txBody>
          <a:bodyPr wrap="square" rtlCol="0">
            <a:spAutoFit/>
          </a:bodyPr>
          <a:lstStyle/>
          <a:p>
            <a:pPr algn="ctr" rtl="1">
              <a:lnSpc>
                <a:spcPct val="150000"/>
              </a:lnSpc>
            </a:pPr>
            <a:r>
              <a:rPr lang="ar-JO" sz="2800" i="0" u="none" strike="noStrike" baseline="0" dirty="0">
                <a:latin typeface="Alexandria" pitchFamily="2" charset="-78"/>
                <a:cs typeface="Alexandria" pitchFamily="2" charset="-78"/>
              </a:rPr>
              <a:t>   </a:t>
            </a:r>
            <a:r>
              <a:rPr lang="ar-JO" sz="2000" b="1" dirty="0">
                <a:solidFill>
                  <a:srgbClr val="00B0F0"/>
                </a:solidFill>
                <a:latin typeface="Alexandria" pitchFamily="2" charset="-78"/>
                <a:cs typeface="Alexandria" pitchFamily="2" charset="-78"/>
              </a:rPr>
              <a:t>مفهوم </a:t>
            </a:r>
            <a:r>
              <a:rPr lang="ar-JO" sz="2000" b="1" i="0" u="sng" strike="noStrike" baseline="0" dirty="0">
                <a:solidFill>
                  <a:srgbClr val="00B0F0"/>
                </a:solidFill>
                <a:latin typeface="Alexandria" pitchFamily="2" charset="-78"/>
                <a:cs typeface="Alexandria" pitchFamily="2" charset="-78"/>
              </a:rPr>
              <a:t>تطوير</a:t>
            </a:r>
            <a:r>
              <a:rPr lang="ar-JO" sz="2000" b="1" i="0" u="none" strike="noStrike" baseline="0" dirty="0">
                <a:solidFill>
                  <a:srgbClr val="00B0F0"/>
                </a:solidFill>
                <a:latin typeface="Alexandria" pitchFamily="2" charset="-78"/>
                <a:cs typeface="Alexandria" pitchFamily="2" charset="-78"/>
              </a:rPr>
              <a:t> سياسات التعليم العام والعالي</a:t>
            </a:r>
            <a:r>
              <a:rPr lang="ar-JO" sz="2000" b="1" dirty="0">
                <a:solidFill>
                  <a:srgbClr val="00B0F0"/>
                </a:solidFill>
                <a:latin typeface="Alexandria" pitchFamily="2" charset="-78"/>
                <a:cs typeface="Alexandria" pitchFamily="2" charset="-78"/>
              </a:rPr>
              <a:t> </a:t>
            </a:r>
            <a:r>
              <a:rPr lang="ar-JO" sz="2000" b="1" u="sng" dirty="0">
                <a:solidFill>
                  <a:srgbClr val="00B0F0"/>
                </a:solidFill>
                <a:latin typeface="Alexandria" pitchFamily="2" charset="-78"/>
                <a:cs typeface="Alexandria" pitchFamily="2" charset="-78"/>
              </a:rPr>
              <a:t>ودواعيه</a:t>
            </a:r>
            <a:endParaRPr lang="en-US" sz="4000" b="1" u="sng" dirty="0">
              <a:solidFill>
                <a:srgbClr val="00B0F0"/>
              </a:solidFill>
              <a:effectLst/>
              <a:latin typeface="Alexandria" pitchFamily="2" charset="-78"/>
              <a:ea typeface="Calibri" panose="020F0502020204030204" pitchFamily="34" charset="0"/>
              <a:cs typeface="Alexandria" pitchFamily="2" charset="-78"/>
            </a:endParaRPr>
          </a:p>
        </p:txBody>
      </p:sp>
      <p:pic>
        <p:nvPicPr>
          <p:cNvPr id="10" name="Picture 9">
            <a:extLst>
              <a:ext uri="{FF2B5EF4-FFF2-40B4-BE49-F238E27FC236}">
                <a16:creationId xmlns:a16="http://schemas.microsoft.com/office/drawing/2014/main" id="{08BA1ACC-670A-5D6B-935A-5CB13D2DDB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8377" y="2911060"/>
            <a:ext cx="5345723" cy="3414954"/>
          </a:xfrm>
          <a:prstGeom prst="rect">
            <a:avLst/>
          </a:prstGeom>
          <a:ln w="38100">
            <a:solidFill>
              <a:schemeClr val="tx1"/>
            </a:solidFill>
          </a:ln>
        </p:spPr>
      </p:pic>
      <p:cxnSp>
        <p:nvCxnSpPr>
          <p:cNvPr id="2" name="Straight Connector 1">
            <a:extLst>
              <a:ext uri="{FF2B5EF4-FFF2-40B4-BE49-F238E27FC236}">
                <a16:creationId xmlns:a16="http://schemas.microsoft.com/office/drawing/2014/main" id="{C365D029-24EA-0BDD-814E-D66F47942D6E}"/>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Graphic 21">
            <a:extLst>
              <a:ext uri="{FF2B5EF4-FFF2-40B4-BE49-F238E27FC236}">
                <a16:creationId xmlns:a16="http://schemas.microsoft.com/office/drawing/2014/main" id="{F6894ACD-23C0-59EF-89EF-DF8B4E3809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2257388018"/>
      </p:ext>
    </p:extLst>
  </p:cSld>
  <p:clrMapOvr>
    <a:masterClrMapping/>
  </p:clrMapOvr>
  <p:transition spd="slow" advTm="38392">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D4680F2-0A3B-DD89-C566-6616D4F12A1F}"/>
              </a:ext>
            </a:extLst>
          </p:cNvPr>
          <p:cNvSpPr/>
          <p:nvPr/>
        </p:nvSpPr>
        <p:spPr>
          <a:xfrm>
            <a:off x="294174" y="1293298"/>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2422544" y="1507197"/>
            <a:ext cx="7074544" cy="583878"/>
          </a:xfrm>
          <a:prstGeom prst="rect">
            <a:avLst/>
          </a:prstGeom>
          <a:noFill/>
        </p:spPr>
        <p:txBody>
          <a:bodyPr wrap="square" rtlCol="0">
            <a:spAutoFit/>
          </a:bodyPr>
          <a:lstStyle/>
          <a:p>
            <a:pPr algn="ctr" rtl="1">
              <a:lnSpc>
                <a:spcPct val="150000"/>
              </a:lnSpc>
            </a:pPr>
            <a:r>
              <a:rPr lang="ar-JO" sz="2000" i="0" u="none" strike="noStrike" baseline="0" dirty="0">
                <a:latin typeface="Alexandria" pitchFamily="2" charset="-78"/>
                <a:cs typeface="Alexandria" pitchFamily="2" charset="-78"/>
              </a:rPr>
              <a:t>   </a:t>
            </a:r>
            <a:r>
              <a:rPr lang="ar-JO" sz="2400" b="1" i="0" u="none" strike="noStrike" baseline="0" dirty="0">
                <a:solidFill>
                  <a:srgbClr val="00B0F0"/>
                </a:solidFill>
                <a:latin typeface="Alexandria" pitchFamily="2" charset="-78"/>
                <a:cs typeface="Alexandria" pitchFamily="2" charset="-78"/>
              </a:rPr>
              <a:t>تطوير سياسات التعليم</a:t>
            </a:r>
            <a:endParaRPr lang="en-US" sz="3200" b="1" u="sng" dirty="0">
              <a:solidFill>
                <a:srgbClr val="00B0F0"/>
              </a:solidFill>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E7758CAA-5E28-4210-8ABB-396AD03A324E}"/>
              </a:ext>
            </a:extLst>
          </p:cNvPr>
          <p:cNvSpPr txBox="1"/>
          <p:nvPr/>
        </p:nvSpPr>
        <p:spPr>
          <a:xfrm>
            <a:off x="1127760" y="2291277"/>
            <a:ext cx="9931780" cy="3548920"/>
          </a:xfrm>
          <a:prstGeom prst="rect">
            <a:avLst/>
          </a:prstGeom>
          <a:noFill/>
        </p:spPr>
        <p:txBody>
          <a:bodyPr wrap="square" rtlCol="0">
            <a:spAutoFit/>
          </a:bodyPr>
          <a:lstStyle/>
          <a:p>
            <a:pPr algn="just" rtl="1">
              <a:lnSpc>
                <a:spcPct val="200000"/>
              </a:lnSpc>
            </a:pPr>
            <a:r>
              <a:rPr lang="ar-JO" b="1" dirty="0">
                <a:effectLst/>
                <a:latin typeface="Alexandria" pitchFamily="2" charset="-78"/>
                <a:ea typeface="Calibri" panose="020F0502020204030204" pitchFamily="34" charset="0"/>
                <a:cs typeface="Alexandria" pitchFamily="2" charset="-78"/>
              </a:rPr>
              <a:t>مفهوم تطوير سياسات التعليم</a:t>
            </a:r>
          </a:p>
          <a:p>
            <a:pPr algn="just" rtl="1">
              <a:lnSpc>
                <a:spcPct val="200000"/>
              </a:lnSpc>
            </a:pPr>
            <a:endParaRPr lang="ar-JO" sz="600" b="1" dirty="0">
              <a:effectLst/>
              <a:latin typeface="Alexandria" pitchFamily="2" charset="-78"/>
              <a:ea typeface="Calibri" panose="020F0502020204030204" pitchFamily="34" charset="0"/>
              <a:cs typeface="Alexandria" pitchFamily="2" charset="-78"/>
            </a:endParaRPr>
          </a:p>
          <a:p>
            <a:pPr algn="just" rtl="1">
              <a:lnSpc>
                <a:spcPct val="150000"/>
              </a:lnSpc>
            </a:pPr>
            <a:r>
              <a:rPr lang="ar-JO" sz="1800" dirty="0">
                <a:effectLst/>
                <a:latin typeface="Alexandria" pitchFamily="2" charset="-78"/>
                <a:ea typeface="Calibri" panose="020F0502020204030204" pitchFamily="34" charset="0"/>
                <a:cs typeface="Alexandria" pitchFamily="2" charset="-78"/>
              </a:rPr>
              <a:t>    </a:t>
            </a:r>
            <a:r>
              <a:rPr lang="ar-JO" sz="2000" dirty="0">
                <a:effectLst/>
                <a:latin typeface="Alexandria" pitchFamily="2" charset="-78"/>
                <a:ea typeface="Calibri" panose="020F0502020204030204" pitchFamily="34" charset="0"/>
                <a:cs typeface="Alexandria" pitchFamily="2" charset="-78"/>
              </a:rPr>
              <a:t>يشير مفهوم تطوير سياسات التعليم في المدارس والجامعات إلى أنها عملية هادفة لتغيير وتحسين طبيعة التعليم العام والعالي نحو الأفضل، والانتقال به إلى وضع أرقى نظريًا وعملياً، وذلك من خلال البحث المتأني في فلسفة التعليم، وسياساته، ونظمه، ومؤسساته، وكفايته الداخلية والخارجية، ووالبحث عن طرق محددة ودقيقة لتغييره بإجراء تغيرات بسيطة، فيكون التطوير محدوداً، أو بتغيرات في النظام التعليمي وما يتعلق به من أنظمة أخرى فيكون إصلاحاً</a:t>
            </a:r>
            <a:r>
              <a:rPr lang="ar-JO" sz="1600" dirty="0">
                <a:effectLst/>
                <a:latin typeface="Alexandria" pitchFamily="2" charset="-78"/>
                <a:ea typeface="Calibri" panose="020F0502020204030204" pitchFamily="34" charset="0"/>
                <a:cs typeface="Alexandria" pitchFamily="2" charset="-78"/>
              </a:rPr>
              <a:t>.</a:t>
            </a:r>
            <a:endParaRPr lang="en-US"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5A28D0BF-B9D4-F829-EDDF-1ABB77E80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081" y="1310647"/>
            <a:ext cx="2143125" cy="1760864"/>
          </a:xfrm>
          <a:prstGeom prst="rect">
            <a:avLst/>
          </a:prstGeom>
        </p:spPr>
      </p:pic>
      <p:sp>
        <p:nvSpPr>
          <p:cNvPr id="10" name="Rectangle 9">
            <a:extLst>
              <a:ext uri="{FF2B5EF4-FFF2-40B4-BE49-F238E27FC236}">
                <a16:creationId xmlns:a16="http://schemas.microsoft.com/office/drawing/2014/main" id="{294A7740-697F-6CE9-584A-F61C80728232}"/>
              </a:ext>
            </a:extLst>
          </p:cNvPr>
          <p:cNvSpPr/>
          <p:nvPr/>
        </p:nvSpPr>
        <p:spPr>
          <a:xfrm>
            <a:off x="464512" y="2766026"/>
            <a:ext cx="2143125" cy="2696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A3E7387A-EE0C-02DD-0CDA-4286DD1012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3" name="Straight Connector 12">
            <a:extLst>
              <a:ext uri="{FF2B5EF4-FFF2-40B4-BE49-F238E27FC236}">
                <a16:creationId xmlns:a16="http://schemas.microsoft.com/office/drawing/2014/main" id="{A1FAEAA7-046D-166F-B459-D013E451B479}"/>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4067511"/>
      </p:ext>
    </p:extLst>
  </p:cSld>
  <p:clrMapOvr>
    <a:masterClrMapping/>
  </p:clrMapOvr>
  <p:transition spd="slow" advTm="183183">
    <p:wheel spokes="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BD13526-2922-BDA7-5281-EC5DBBCC5BB3}"/>
              </a:ext>
            </a:extLst>
          </p:cNvPr>
          <p:cNvSpPr/>
          <p:nvPr/>
        </p:nvSpPr>
        <p:spPr>
          <a:xfrm>
            <a:off x="591099" y="1507197"/>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2422544" y="1507197"/>
            <a:ext cx="7074544" cy="751488"/>
          </a:xfrm>
          <a:prstGeom prst="rect">
            <a:avLst/>
          </a:prstGeom>
          <a:noFill/>
        </p:spPr>
        <p:txBody>
          <a:bodyPr wrap="square" rtlCol="0">
            <a:spAutoFit/>
          </a:bodyPr>
          <a:lstStyle/>
          <a:p>
            <a:pPr algn="ctr" rtl="1">
              <a:lnSpc>
                <a:spcPct val="150000"/>
              </a:lnSpc>
            </a:pPr>
            <a:r>
              <a:rPr lang="ar-JO" sz="3200" i="0" u="none" strike="noStrike" baseline="0" dirty="0">
                <a:latin typeface="Alexandria" pitchFamily="2" charset="-78"/>
                <a:cs typeface="Alexandria" pitchFamily="2" charset="-78"/>
              </a:rPr>
              <a:t>   </a:t>
            </a:r>
            <a:r>
              <a:rPr lang="ar-JO" sz="2400" b="1" i="0" u="none" strike="noStrike" baseline="0" dirty="0">
                <a:solidFill>
                  <a:srgbClr val="00B0F0"/>
                </a:solidFill>
                <a:latin typeface="Alexandria" pitchFamily="2" charset="-78"/>
                <a:cs typeface="Alexandria" pitchFamily="2" charset="-78"/>
              </a:rPr>
              <a:t>تطوير سياسات التعليم</a:t>
            </a:r>
            <a:endParaRPr lang="en-US" sz="4400" b="1" u="sng" dirty="0">
              <a:solidFill>
                <a:srgbClr val="00B0F0"/>
              </a:solidFill>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E7758CAA-5E28-4210-8ABB-396AD03A324E}"/>
              </a:ext>
            </a:extLst>
          </p:cNvPr>
          <p:cNvSpPr txBox="1"/>
          <p:nvPr/>
        </p:nvSpPr>
        <p:spPr>
          <a:xfrm>
            <a:off x="1127760" y="2191757"/>
            <a:ext cx="9931780" cy="4077398"/>
          </a:xfrm>
          <a:prstGeom prst="rect">
            <a:avLst/>
          </a:prstGeom>
          <a:noFill/>
        </p:spPr>
        <p:txBody>
          <a:bodyPr wrap="square" rtlCol="0">
            <a:spAutoFit/>
          </a:bodyPr>
          <a:lstStyle/>
          <a:p>
            <a:pPr algn="just" rtl="1">
              <a:lnSpc>
                <a:spcPct val="200000"/>
              </a:lnSpc>
            </a:pPr>
            <a:r>
              <a:rPr lang="ar-SA" b="1" dirty="0">
                <a:effectLst/>
                <a:latin typeface="Alexandria" pitchFamily="2" charset="-78"/>
                <a:ea typeface="Calibri" panose="020F0502020204030204" pitchFamily="34" charset="0"/>
                <a:cs typeface="Alexandria" pitchFamily="2" charset="-78"/>
              </a:rPr>
              <a:t>وتتمحور علمية تطوير السياسات التربوية </a:t>
            </a:r>
            <a:r>
              <a:rPr lang="ar-JO" b="1" dirty="0">
                <a:effectLst/>
                <a:latin typeface="Alexandria" pitchFamily="2" charset="-78"/>
                <a:ea typeface="Calibri" panose="020F0502020204030204" pitchFamily="34" charset="0"/>
                <a:cs typeface="Alexandria" pitchFamily="2" charset="-78"/>
              </a:rPr>
              <a:t>للمدارس و</a:t>
            </a:r>
            <a:r>
              <a:rPr lang="ar-JO" b="1" dirty="0">
                <a:latin typeface="Alexandria" pitchFamily="2" charset="-78"/>
                <a:ea typeface="Calibri" panose="020F0502020204030204" pitchFamily="34" charset="0"/>
                <a:cs typeface="Alexandria" pitchFamily="2" charset="-78"/>
              </a:rPr>
              <a:t>ا</a:t>
            </a:r>
            <a:r>
              <a:rPr lang="ar-SA" b="1" dirty="0">
                <a:effectLst/>
                <a:latin typeface="Alexandria" pitchFamily="2" charset="-78"/>
                <a:ea typeface="Calibri" panose="020F0502020204030204" pitchFamily="34" charset="0"/>
                <a:cs typeface="Alexandria" pitchFamily="2" charset="-78"/>
              </a:rPr>
              <a:t>لجامعات حول</a:t>
            </a:r>
            <a:r>
              <a:rPr lang="ar-JO" sz="1600" b="1" dirty="0">
                <a:effectLst/>
                <a:latin typeface="Alexandria" pitchFamily="2" charset="-78"/>
                <a:ea typeface="Calibri" panose="020F0502020204030204" pitchFamily="34" charset="0"/>
                <a:cs typeface="Alexandria" pitchFamily="2" charset="-78"/>
              </a:rPr>
              <a:t>:</a:t>
            </a:r>
          </a:p>
          <a:p>
            <a:pPr algn="just" rtl="1">
              <a:lnSpc>
                <a:spcPct val="200000"/>
              </a:lnSpc>
            </a:pPr>
            <a:endParaRPr lang="ar-JO" sz="1400" b="1" dirty="0">
              <a:effectLst/>
              <a:latin typeface="Alexandria" pitchFamily="2" charset="-78"/>
              <a:ea typeface="Calibri" panose="020F0502020204030204" pitchFamily="34" charset="0"/>
              <a:cs typeface="Alexandria" pitchFamily="2" charset="-78"/>
            </a:endParaRPr>
          </a:p>
          <a:p>
            <a:pPr algn="just" rtl="1">
              <a:lnSpc>
                <a:spcPct val="150000"/>
              </a:lnSpc>
            </a:pPr>
            <a:r>
              <a:rPr lang="ar-JO" sz="2400" dirty="0">
                <a:latin typeface="Alexandria" pitchFamily="2" charset="-78"/>
                <a:ea typeface="Calibri" panose="020F0502020204030204" pitchFamily="34" charset="0"/>
                <a:cs typeface="Alexandria" pitchFamily="2" charset="-78"/>
              </a:rPr>
              <a:t>- </a:t>
            </a:r>
            <a:r>
              <a:rPr lang="ar-SA" sz="2400"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إعادة صياغة الفلسفة الأساسية، وتحديث رؤية ورسالة </a:t>
            </a:r>
            <a:r>
              <a:rPr lang="ar-JO" dirty="0">
                <a:effectLst/>
                <a:latin typeface="Alexandria" pitchFamily="2" charset="-78"/>
                <a:ea typeface="Calibri" panose="020F0502020204030204" pitchFamily="34" charset="0"/>
                <a:cs typeface="Alexandria" pitchFamily="2" charset="-78"/>
              </a:rPr>
              <a:t>المدارس وال</a:t>
            </a:r>
            <a:r>
              <a:rPr lang="ar-SA" dirty="0">
                <a:effectLst/>
                <a:latin typeface="Alexandria" pitchFamily="2" charset="-78"/>
                <a:ea typeface="Calibri" panose="020F0502020204030204" pitchFamily="34" charset="0"/>
                <a:cs typeface="Alexandria" pitchFamily="2" charset="-78"/>
              </a:rPr>
              <a:t>جامع</a:t>
            </a:r>
            <a:r>
              <a:rPr lang="ar-JO" dirty="0">
                <a:effectLst/>
                <a:latin typeface="Alexandria" pitchFamily="2" charset="-78"/>
                <a:ea typeface="Calibri" panose="020F0502020204030204" pitchFamily="34" charset="0"/>
                <a:cs typeface="Alexandria" pitchFamily="2" charset="-78"/>
              </a:rPr>
              <a:t>ات</a:t>
            </a:r>
            <a:r>
              <a:rPr lang="ar-SA" dirty="0">
                <a:effectLst/>
                <a:latin typeface="Alexandria" pitchFamily="2" charset="-78"/>
                <a:ea typeface="Calibri" panose="020F0502020204030204" pitchFamily="34" charset="0"/>
                <a:cs typeface="Alexandria" pitchFamily="2" charset="-78"/>
              </a:rPr>
              <a:t> بما يعكس سمات ومعطيات العصر</a:t>
            </a:r>
            <a:r>
              <a:rPr lang="ar-JO" dirty="0">
                <a:effectLst/>
                <a:latin typeface="Alexandria" pitchFamily="2" charset="-78"/>
                <a:ea typeface="Calibri" panose="020F0502020204030204" pitchFamily="34" charset="0"/>
                <a:cs typeface="Alexandria" pitchFamily="2" charset="-78"/>
              </a:rPr>
              <a:t>.</a:t>
            </a:r>
          </a:p>
          <a:p>
            <a:pPr algn="just" rtl="1">
              <a:lnSpc>
                <a:spcPct val="150000"/>
              </a:lnSpc>
            </a:pPr>
            <a:r>
              <a:rPr lang="ar-JO" dirty="0">
                <a:latin typeface="Alexandria" pitchFamily="2" charset="-78"/>
                <a:ea typeface="Calibri" panose="020F0502020204030204" pitchFamily="34" charset="0"/>
                <a:cs typeface="Alexandria" pitchFamily="2" charset="-78"/>
              </a:rPr>
              <a:t>إعادة النظر في القوانين والتعليمات المنظمة لهذه العمليات وإصلاحها وإدخال روح الابتكار والتجديد</a:t>
            </a:r>
            <a:endParaRPr lang="ar-JO" dirty="0">
              <a:effectLst/>
              <a:latin typeface="Alexandria" pitchFamily="2" charset="-78"/>
              <a:ea typeface="Calibri" panose="020F0502020204030204" pitchFamily="34" charset="0"/>
              <a:cs typeface="Alexandria" pitchFamily="2" charset="-78"/>
            </a:endParaRPr>
          </a:p>
          <a:p>
            <a:pPr algn="just" rtl="1">
              <a:lnSpc>
                <a:spcPct val="150000"/>
              </a:lnSpc>
            </a:pPr>
            <a:r>
              <a:rPr lang="ar-JO" dirty="0">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إعادة تصميم هياكل </a:t>
            </a:r>
            <a:r>
              <a:rPr lang="ar-JO" dirty="0">
                <a:effectLst/>
                <a:latin typeface="Alexandria" pitchFamily="2" charset="-78"/>
                <a:ea typeface="Calibri" panose="020F0502020204030204" pitchFamily="34" charset="0"/>
                <a:cs typeface="Alexandria" pitchFamily="2" charset="-78"/>
              </a:rPr>
              <a:t>التنظيمات الإدارية والفنية </a:t>
            </a:r>
            <a:r>
              <a:rPr lang="ar-SA" dirty="0">
                <a:effectLst/>
                <a:latin typeface="Alexandria" pitchFamily="2" charset="-78"/>
                <a:ea typeface="Calibri" panose="020F0502020204030204" pitchFamily="34" charset="0"/>
                <a:cs typeface="Alexandria" pitchFamily="2" charset="-78"/>
              </a:rPr>
              <a:t>باعتماد المرونة واللامركزية، وتطوير مبادئ التواصل والترابط بينها</a:t>
            </a:r>
            <a:r>
              <a:rPr lang="ar-JO" dirty="0">
                <a:effectLst/>
                <a:latin typeface="Alexandria" pitchFamily="2" charset="-78"/>
                <a:ea typeface="Calibri" panose="020F0502020204030204" pitchFamily="34" charset="0"/>
                <a:cs typeface="Alexandria" pitchFamily="2" charset="-78"/>
              </a:rPr>
              <a:t>.</a:t>
            </a:r>
          </a:p>
          <a:p>
            <a:pPr algn="just" rtl="1">
              <a:lnSpc>
                <a:spcPct val="150000"/>
              </a:lnSpc>
            </a:pPr>
            <a:r>
              <a:rPr lang="ar-SA" dirty="0">
                <a:effectLst/>
                <a:latin typeface="Alexandria" pitchFamily="2" charset="-78"/>
                <a:ea typeface="Calibri" panose="020F0502020204030204" pitchFamily="34" charset="0"/>
                <a:cs typeface="Alexandria" pitchFamily="2" charset="-78"/>
              </a:rPr>
              <a:t> </a:t>
            </a:r>
            <a:r>
              <a:rPr lang="ar-JO"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وأخيراً الالتزام بالتطوير والتحديث منهاجاً أساسياً فيها، وتكريس التميز والاختلاف فيما بينها</a:t>
            </a:r>
            <a:endParaRPr lang="en-US"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C0702F9B-AE13-E4C0-BCDF-E200D44DC6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1352" y="1762842"/>
            <a:ext cx="2828925" cy="1385236"/>
          </a:xfrm>
          <a:prstGeom prst="rect">
            <a:avLst/>
          </a:prstGeom>
        </p:spPr>
      </p:pic>
      <p:pic>
        <p:nvPicPr>
          <p:cNvPr id="10" name="Graphic 21">
            <a:extLst>
              <a:ext uri="{FF2B5EF4-FFF2-40B4-BE49-F238E27FC236}">
                <a16:creationId xmlns:a16="http://schemas.microsoft.com/office/drawing/2014/main" id="{12DB8D93-03C9-CBEC-6DD6-82D9C9EA36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1" name="Straight Connector 10">
            <a:extLst>
              <a:ext uri="{FF2B5EF4-FFF2-40B4-BE49-F238E27FC236}">
                <a16:creationId xmlns:a16="http://schemas.microsoft.com/office/drawing/2014/main" id="{5116F6B3-BE7F-9967-CE70-C06AD43748BB}"/>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129622"/>
      </p:ext>
    </p:extLst>
  </p:cSld>
  <p:clrMapOvr>
    <a:masterClrMapping/>
  </p:clrMapOvr>
  <p:transition spd="slow" advTm="101291">
    <p:wheel spokes="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8E222CE-FFD8-82B5-91D0-9BBFBB1B7D9F}"/>
              </a:ext>
            </a:extLst>
          </p:cNvPr>
          <p:cNvSpPr/>
          <p:nvPr/>
        </p:nvSpPr>
        <p:spPr>
          <a:xfrm>
            <a:off x="294174" y="1293298"/>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2258009" y="1434983"/>
            <a:ext cx="6956330" cy="486928"/>
          </a:xfrm>
          <a:prstGeom prst="rect">
            <a:avLst/>
          </a:prstGeom>
          <a:noFill/>
        </p:spPr>
        <p:txBody>
          <a:bodyPr wrap="square" rtlCol="0">
            <a:spAutoFit/>
          </a:bodyPr>
          <a:lstStyle/>
          <a:p>
            <a:pPr marR="0" lvl="0" algn="ctr" rtl="1">
              <a:lnSpc>
                <a:spcPct val="115000"/>
              </a:lnSpc>
              <a:spcBef>
                <a:spcPts val="200"/>
              </a:spcBef>
              <a:spcAft>
                <a:spcPts val="200"/>
              </a:spcAft>
              <a:tabLst>
                <a:tab pos="365760" algn="l"/>
                <a:tab pos="731520" algn="l"/>
                <a:tab pos="1097280" algn="l"/>
                <a:tab pos="1463040" algn="l"/>
                <a:tab pos="457200" algn="l"/>
              </a:tabLst>
            </a:pPr>
            <a:r>
              <a:rPr lang="ar-JO" sz="2400" b="1" dirty="0">
                <a:solidFill>
                  <a:srgbClr val="00B0F0"/>
                </a:solidFill>
                <a:effectLst/>
                <a:latin typeface="Alexandria" pitchFamily="2" charset="-78"/>
                <a:ea typeface="Times New Roman" panose="02020603050405020304" pitchFamily="18" charset="0"/>
                <a:cs typeface="Alexandria" pitchFamily="2" charset="-78"/>
              </a:rPr>
              <a:t>دواعي تطوير سياسات التعليم</a:t>
            </a:r>
            <a:r>
              <a:rPr lang="ar-JO" b="1" dirty="0">
                <a:effectLst/>
                <a:latin typeface="Alexandria" pitchFamily="2" charset="-78"/>
                <a:ea typeface="Times New Roman" panose="02020603050405020304" pitchFamily="18" charset="0"/>
                <a:cs typeface="Alexandria" pitchFamily="2" charset="-78"/>
              </a:rPr>
              <a:t>  </a:t>
            </a:r>
            <a:r>
              <a:rPr lang="ar-JO" sz="2400" b="1" dirty="0">
                <a:solidFill>
                  <a:srgbClr val="00B0F0"/>
                </a:solidFill>
                <a:latin typeface="Alexandria" pitchFamily="2" charset="-78"/>
                <a:cs typeface="Alexandria" pitchFamily="2" charset="-78"/>
              </a:rPr>
              <a:t>في المدارس</a:t>
            </a:r>
            <a:endParaRPr lang="en-US" sz="2400" b="1" dirty="0">
              <a:solidFill>
                <a:srgbClr val="00B0F0"/>
              </a:solidFill>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531953" y="1889525"/>
            <a:ext cx="10471355" cy="4374724"/>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sz="2400" kern="0" dirty="0">
                <a:solidFill>
                  <a:srgbClr val="000000"/>
                </a:solidFill>
                <a:latin typeface="Calibri" panose="020F0502020204030204" pitchFamily="34" charset="0"/>
                <a:cs typeface="Arial" panose="020B0604020202020204" pitchFamily="34" charset="0"/>
              </a:rPr>
              <a:t>       </a:t>
            </a:r>
            <a:r>
              <a:rPr lang="ar-YE" sz="2000" kern="0" dirty="0">
                <a:solidFill>
                  <a:srgbClr val="000000"/>
                </a:solidFill>
                <a:latin typeface="Alexandria" pitchFamily="2" charset="-78"/>
                <a:cs typeface="Alexandria" pitchFamily="2" charset="-78"/>
              </a:rPr>
              <a:t>هناك العديد من المبررات للاهتمام بتطوير السياسات التعليمية في القرن الحادي والعشرين نظراً</a:t>
            </a:r>
            <a:r>
              <a:rPr lang="ar-JO" sz="2000" kern="0" dirty="0">
                <a:solidFill>
                  <a:srgbClr val="000000"/>
                </a:solidFill>
                <a:latin typeface="Alexandria" pitchFamily="2" charset="-78"/>
                <a:cs typeface="Alexandria" pitchFamily="2" charset="-78"/>
              </a:rPr>
              <a:t> لل</a:t>
            </a:r>
            <a:r>
              <a:rPr lang="ar-YE" sz="2000" kern="0" dirty="0">
                <a:solidFill>
                  <a:srgbClr val="000000"/>
                </a:solidFill>
                <a:latin typeface="Alexandria" pitchFamily="2" charset="-78"/>
                <a:cs typeface="Alexandria" pitchFamily="2" charset="-78"/>
              </a:rPr>
              <a:t>تطورات في جميع المجالات مما يتطلب أن يكون النظام التعليمي مواكب لها لتمكين الأجيال الجديدة من التعامل مع مستحدثات هذا العصر ومواكبة التغير السريع في الأنظمة بمختلف المجالات</a:t>
            </a:r>
            <a:r>
              <a:rPr lang="ar-YE" kern="0" dirty="0">
                <a:solidFill>
                  <a:srgbClr val="000000"/>
                </a:solidFill>
                <a:latin typeface="Alexandria" pitchFamily="2" charset="-78"/>
                <a:cs typeface="Alexandria" pitchFamily="2" charset="-78"/>
              </a:rPr>
              <a:t>.</a:t>
            </a:r>
            <a:endParaRPr lang="ar-JO" kern="0" dirty="0">
              <a:solidFill>
                <a:srgbClr val="000000"/>
              </a:solidFill>
              <a:latin typeface="Alexandria" pitchFamily="2" charset="-78"/>
              <a:cs typeface="Alexandria" pitchFamily="2" charset="-78"/>
            </a:endParaRPr>
          </a:p>
          <a:p>
            <a:pPr marL="342900" marR="285750" lvl="0" indent="-342900" algn="just" rtl="1">
              <a:lnSpc>
                <a:spcPct val="150000"/>
              </a:lnSpc>
              <a:spcBef>
                <a:spcPts val="0"/>
              </a:spcBef>
              <a:spcAft>
                <a:spcPts val="0"/>
              </a:spcAft>
              <a:tabLst>
                <a:tab pos="457200" algn="l"/>
              </a:tabLst>
            </a:pPr>
            <a:r>
              <a:rPr lang="ar-JO" sz="2000" b="1" kern="0" dirty="0">
                <a:solidFill>
                  <a:srgbClr val="000000"/>
                </a:solidFill>
                <a:effectLst/>
                <a:latin typeface="Alexandria" pitchFamily="2" charset="-78"/>
                <a:ea typeface="Times New Roman" panose="02020603050405020304" pitchFamily="18" charset="0"/>
                <a:cs typeface="Alexandria" pitchFamily="2" charset="-78"/>
              </a:rPr>
              <a:t>أولًا: تفعيل</a:t>
            </a:r>
            <a:r>
              <a:rPr lang="ar-SA" sz="2000" b="1" kern="0" dirty="0">
                <a:solidFill>
                  <a:srgbClr val="000000"/>
                </a:solidFill>
                <a:effectLst/>
                <a:latin typeface="Alexandria" pitchFamily="2" charset="-78"/>
                <a:ea typeface="Times New Roman" panose="02020603050405020304" pitchFamily="18" charset="0"/>
                <a:cs typeface="Alexandria" pitchFamily="2" charset="-78"/>
              </a:rPr>
              <a:t> أفضل الممارسات </a:t>
            </a:r>
            <a:r>
              <a:rPr lang="ar-SA" sz="2000" kern="0" dirty="0">
                <a:solidFill>
                  <a:srgbClr val="000000"/>
                </a:solidFill>
                <a:effectLst/>
                <a:latin typeface="Alexandria" pitchFamily="2" charset="-78"/>
                <a:ea typeface="Times New Roman" panose="02020603050405020304" pitchFamily="18" charset="0"/>
                <a:cs typeface="Alexandria" pitchFamily="2" charset="-78"/>
              </a:rPr>
              <a:t>التي تحقق الحفاظ على الجودة كونها بديل للمعايير التشريعية الإلزامية والتي من الممكن أن تستند إلى إجراء التقييم </a:t>
            </a:r>
            <a:r>
              <a:rPr lang="ar-JO" sz="2000" kern="0" dirty="0">
                <a:solidFill>
                  <a:srgbClr val="000000"/>
                </a:solidFill>
                <a:effectLst/>
                <a:latin typeface="Alexandria" pitchFamily="2" charset="-78"/>
                <a:ea typeface="Times New Roman" panose="02020603050405020304" pitchFamily="18" charset="0"/>
                <a:cs typeface="Alexandria" pitchFamily="2" charset="-78"/>
              </a:rPr>
              <a:t>.</a:t>
            </a:r>
            <a:r>
              <a:rPr lang="ar-SA" sz="2000" kern="0" dirty="0">
                <a:solidFill>
                  <a:srgbClr val="000000"/>
                </a:solidFill>
                <a:effectLst/>
                <a:latin typeface="Alexandria" pitchFamily="2" charset="-78"/>
                <a:ea typeface="Times New Roman" panose="02020603050405020304" pitchFamily="18" charset="0"/>
                <a:cs typeface="Alexandria" pitchFamily="2" charset="-78"/>
              </a:rPr>
              <a:t>.</a:t>
            </a:r>
            <a:endParaRPr lang="en-US" sz="2000" kern="100" dirty="0">
              <a:effectLst/>
              <a:latin typeface="Alexandria" pitchFamily="2" charset="-78"/>
              <a:ea typeface="Calibri" panose="020F0502020204030204" pitchFamily="34" charset="0"/>
              <a:cs typeface="Alexandria" pitchFamily="2" charset="-78"/>
            </a:endParaRPr>
          </a:p>
          <a:p>
            <a:pPr marL="342900" marR="285750" lvl="0" indent="-342900" algn="just" rtl="1">
              <a:lnSpc>
                <a:spcPct val="150000"/>
              </a:lnSpc>
              <a:spcBef>
                <a:spcPts val="0"/>
              </a:spcBef>
              <a:spcAft>
                <a:spcPts val="0"/>
              </a:spcAft>
              <a:tabLst>
                <a:tab pos="457200" algn="l"/>
              </a:tabLst>
            </a:pPr>
            <a:r>
              <a:rPr lang="ar-JO" sz="2000" b="1" kern="0" dirty="0">
                <a:latin typeface="Alexandria" pitchFamily="2" charset="-78"/>
                <a:ea typeface="Times New Roman" panose="02020603050405020304" pitchFamily="18" charset="0"/>
                <a:cs typeface="Alexandria" pitchFamily="2" charset="-78"/>
              </a:rPr>
              <a:t>ثانيًا: </a:t>
            </a:r>
            <a:r>
              <a:rPr lang="ar-SA" sz="2000" b="1" kern="0" dirty="0">
                <a:effectLst/>
                <a:latin typeface="Alexandria" pitchFamily="2" charset="-78"/>
                <a:ea typeface="Times New Roman" panose="02020603050405020304" pitchFamily="18" charset="0"/>
                <a:cs typeface="Alexandria" pitchFamily="2" charset="-78"/>
              </a:rPr>
              <a:t>النهوض بمستوى النظام التعليمي </a:t>
            </a:r>
            <a:r>
              <a:rPr lang="ar-SA" sz="2000" kern="0" dirty="0">
                <a:effectLst/>
                <a:latin typeface="Alexandria" pitchFamily="2" charset="-78"/>
                <a:ea typeface="Times New Roman" panose="02020603050405020304" pitchFamily="18" charset="0"/>
                <a:cs typeface="Alexandria" pitchFamily="2" charset="-78"/>
              </a:rPr>
              <a:t>وبشكل خاص مرحلة التعليم الأساسي وما تتطلبه من معدات وتجهيزات وأبنية ومناهج وكتب ومعلمين يتميزون بالكفاءة.</a:t>
            </a:r>
            <a:endParaRPr lang="ar-JO" sz="2000" kern="0" dirty="0">
              <a:effectLst/>
              <a:latin typeface="Alexandria" pitchFamily="2" charset="-78"/>
              <a:ea typeface="Times New Roman" panose="02020603050405020304" pitchFamily="18" charset="0"/>
              <a:cs typeface="Alexandria" pitchFamily="2" charset="-78"/>
            </a:endParaRPr>
          </a:p>
          <a:p>
            <a:pPr marL="342900" marR="285750" lvl="0" indent="-342900" algn="just" rtl="1">
              <a:lnSpc>
                <a:spcPct val="150000"/>
              </a:lnSpc>
              <a:spcBef>
                <a:spcPts val="0"/>
              </a:spcBef>
              <a:spcAft>
                <a:spcPts val="0"/>
              </a:spcAft>
              <a:tabLst>
                <a:tab pos="457200" algn="l"/>
              </a:tabLst>
            </a:pP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3" name="Straight Connector 2">
            <a:extLst>
              <a:ext uri="{FF2B5EF4-FFF2-40B4-BE49-F238E27FC236}">
                <a16:creationId xmlns:a16="http://schemas.microsoft.com/office/drawing/2014/main" id="{02136214-757F-4FE7-2A19-40C7C5C1535B}"/>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Graphic 21">
            <a:extLst>
              <a:ext uri="{FF2B5EF4-FFF2-40B4-BE49-F238E27FC236}">
                <a16:creationId xmlns:a16="http://schemas.microsoft.com/office/drawing/2014/main" id="{9896ADD0-EF8D-EA27-8204-DF2DC5AF9A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901050378"/>
      </p:ext>
    </p:extLst>
  </p:cSld>
  <p:clrMapOvr>
    <a:masterClrMapping/>
  </p:clrMapOvr>
  <p:transition spd="slow" advTm="181188">
    <p:wheel spokes="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4307C00-8320-4392-A325-1FF1D9DFE569}"/>
              </a:ext>
            </a:extLst>
          </p:cNvPr>
          <p:cNvSpPr/>
          <p:nvPr/>
        </p:nvSpPr>
        <p:spPr>
          <a:xfrm>
            <a:off x="693575" y="1339951"/>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9C9875EF-80DB-20F8-E488-43537262612C}"/>
              </a:ext>
            </a:extLst>
          </p:cNvPr>
          <p:cNvSpPr txBox="1"/>
          <p:nvPr/>
        </p:nvSpPr>
        <p:spPr>
          <a:xfrm>
            <a:off x="578498" y="1309272"/>
            <a:ext cx="10695991" cy="4795415"/>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endParaRPr lang="ar-JO" b="1" kern="0" dirty="0">
              <a:solidFill>
                <a:srgbClr val="000000"/>
              </a:solidFill>
              <a:effectLst/>
              <a:latin typeface="Alexandria Medium" pitchFamily="2" charset="-78"/>
              <a:ea typeface="Times New Roman" panose="02020603050405020304" pitchFamily="18" charset="0"/>
              <a:cs typeface="Alexandria Medium" pitchFamily="2" charset="-78"/>
            </a:endParaRPr>
          </a:p>
          <a:p>
            <a:pPr marL="342900" marR="285750" lvl="0" indent="-342900" algn="just" rtl="1">
              <a:lnSpc>
                <a:spcPct val="150000"/>
              </a:lnSpc>
              <a:spcBef>
                <a:spcPts val="0"/>
              </a:spcBef>
              <a:spcAft>
                <a:spcPts val="0"/>
              </a:spcAft>
              <a:tabLst>
                <a:tab pos="457200" algn="l"/>
              </a:tabLst>
            </a:pPr>
            <a:r>
              <a:rPr lang="ar-JO" b="1" kern="0" dirty="0">
                <a:solidFill>
                  <a:srgbClr val="000000"/>
                </a:solidFill>
                <a:effectLst/>
                <a:latin typeface="Alexandria" pitchFamily="2" charset="-78"/>
                <a:ea typeface="Times New Roman" panose="02020603050405020304" pitchFamily="18" charset="0"/>
                <a:cs typeface="Alexandria" pitchFamily="2" charset="-78"/>
              </a:rPr>
              <a:t>ثالثًا: </a:t>
            </a:r>
            <a:r>
              <a:rPr lang="ar-SA" b="1" kern="0" dirty="0">
                <a:solidFill>
                  <a:srgbClr val="000000"/>
                </a:solidFill>
                <a:effectLst/>
                <a:latin typeface="Alexandria" pitchFamily="2" charset="-78"/>
                <a:ea typeface="Times New Roman" panose="02020603050405020304" pitchFamily="18" charset="0"/>
                <a:cs typeface="Alexandria" pitchFamily="2" charset="-78"/>
              </a:rPr>
              <a:t>تبني أفضل الممارسات التي تمكن من إجراء التحليل للسياسات التعليمية </a:t>
            </a:r>
            <a:r>
              <a:rPr lang="ar-SA" kern="0" dirty="0">
                <a:solidFill>
                  <a:srgbClr val="000000"/>
                </a:solidFill>
                <a:effectLst/>
                <a:latin typeface="Alexandria" pitchFamily="2" charset="-78"/>
                <a:ea typeface="Times New Roman" panose="02020603050405020304" pitchFamily="18" charset="0"/>
                <a:cs typeface="Alexandria" pitchFamily="2" charset="-78"/>
              </a:rPr>
              <a:t>وذلك من خلال تحليل السلوك </a:t>
            </a:r>
            <a:r>
              <a:rPr lang="ar-JO" kern="0" dirty="0">
                <a:solidFill>
                  <a:srgbClr val="000000"/>
                </a:solidFill>
                <a:effectLst/>
                <a:latin typeface="Alexandria" pitchFamily="2" charset="-78"/>
                <a:ea typeface="Times New Roman" panose="02020603050405020304" pitchFamily="18" charset="0"/>
                <a:cs typeface="Alexandria" pitchFamily="2" charset="-78"/>
              </a:rPr>
              <a:t>الواقع </a:t>
            </a:r>
            <a:r>
              <a:rPr lang="ar-SA" kern="0" dirty="0">
                <a:solidFill>
                  <a:srgbClr val="000000"/>
                </a:solidFill>
                <a:effectLst/>
                <a:latin typeface="Alexandria" pitchFamily="2" charset="-78"/>
                <a:ea typeface="Times New Roman" panose="02020603050405020304" pitchFamily="18" charset="0"/>
                <a:cs typeface="Alexandria" pitchFamily="2" charset="-78"/>
              </a:rPr>
              <a:t>لمعلمي القرن الحالي بالإضافة إلى إجراء تحليل للقضايا التي تتعلق بالظاهرة موضوع الدراسة والاستفادة من الممارسات المماثلة و</a:t>
            </a:r>
            <a:r>
              <a:rPr lang="ar-JO" kern="0" dirty="0">
                <a:solidFill>
                  <a:srgbClr val="000000"/>
                </a:solidFill>
                <a:effectLst/>
                <a:latin typeface="Alexandria" pitchFamily="2" charset="-78"/>
                <a:ea typeface="Times New Roman" panose="02020603050405020304" pitchFamily="18" charset="0"/>
                <a:cs typeface="Alexandria" pitchFamily="2" charset="-78"/>
              </a:rPr>
              <a:t>ال</a:t>
            </a:r>
            <a:r>
              <a:rPr lang="ar-SA" kern="0" dirty="0">
                <a:solidFill>
                  <a:srgbClr val="000000"/>
                </a:solidFill>
                <a:effectLst/>
                <a:latin typeface="Alexandria" pitchFamily="2" charset="-78"/>
                <a:ea typeface="Times New Roman" panose="02020603050405020304" pitchFamily="18" charset="0"/>
                <a:cs typeface="Alexandria" pitchFamily="2" charset="-78"/>
              </a:rPr>
              <a:t>تقليل </a:t>
            </a:r>
            <a:r>
              <a:rPr lang="ar-JO" kern="0" dirty="0">
                <a:solidFill>
                  <a:srgbClr val="000000"/>
                </a:solidFill>
                <a:effectLst/>
                <a:latin typeface="Alexandria" pitchFamily="2" charset="-78"/>
                <a:ea typeface="Times New Roman" panose="02020603050405020304" pitchFamily="18" charset="0"/>
                <a:cs typeface="Alexandria" pitchFamily="2" charset="-78"/>
              </a:rPr>
              <a:t>من الهدر والبحث عن بدائل لتمويل التعليم.</a:t>
            </a:r>
            <a:endParaRPr lang="ar-JO" kern="0" dirty="0">
              <a:solidFill>
                <a:srgbClr val="000000"/>
              </a:solidFill>
              <a:latin typeface="Alexandria" pitchFamily="2" charset="-78"/>
              <a:ea typeface="Times New Roman" panose="02020603050405020304" pitchFamily="18" charset="0"/>
              <a:cs typeface="Alexandria" pitchFamily="2" charset="-78"/>
            </a:endParaRPr>
          </a:p>
          <a:p>
            <a:pPr marL="342900" marR="285750" lvl="0" indent="-342900" algn="just" rtl="1">
              <a:lnSpc>
                <a:spcPct val="150000"/>
              </a:lnSpc>
              <a:spcBef>
                <a:spcPts val="0"/>
              </a:spcBef>
              <a:spcAft>
                <a:spcPts val="0"/>
              </a:spcAft>
              <a:tabLst>
                <a:tab pos="457200" algn="l"/>
              </a:tabLst>
            </a:pPr>
            <a:r>
              <a:rPr lang="ar-JO" b="1" kern="0" dirty="0">
                <a:solidFill>
                  <a:srgbClr val="000000"/>
                </a:solidFill>
                <a:latin typeface="Alexandria" pitchFamily="2" charset="-78"/>
                <a:ea typeface="Times New Roman" panose="02020603050405020304" pitchFamily="18" charset="0"/>
                <a:cs typeface="Alexandria" pitchFamily="2" charset="-78"/>
              </a:rPr>
              <a:t>رابعًا: </a:t>
            </a:r>
            <a:r>
              <a:rPr lang="ar-SA" b="1" kern="0" dirty="0">
                <a:solidFill>
                  <a:srgbClr val="000000"/>
                </a:solidFill>
                <a:latin typeface="Alexandria" pitchFamily="2" charset="-78"/>
                <a:ea typeface="Times New Roman" panose="02020603050405020304" pitchFamily="18" charset="0"/>
                <a:cs typeface="Alexandria" pitchFamily="2" charset="-78"/>
              </a:rPr>
              <a:t>أن تطوير السياسة التعليمية بالاستناد إلى الممارسات </a:t>
            </a:r>
            <a:r>
              <a:rPr lang="ar-JO" b="1" kern="0" dirty="0">
                <a:solidFill>
                  <a:srgbClr val="000000"/>
                </a:solidFill>
                <a:latin typeface="Alexandria" pitchFamily="2" charset="-78"/>
                <a:ea typeface="Times New Roman" panose="02020603050405020304" pitchFamily="18" charset="0"/>
                <a:cs typeface="Alexandria" pitchFamily="2" charset="-78"/>
              </a:rPr>
              <a:t>والأهداف </a:t>
            </a:r>
            <a:r>
              <a:rPr lang="ar-SA" sz="2400" kern="0" dirty="0">
                <a:solidFill>
                  <a:srgbClr val="000000"/>
                </a:solidFill>
                <a:effectLst/>
                <a:latin typeface="Alexandria" pitchFamily="2" charset="-78"/>
                <a:ea typeface="Times New Roman" panose="02020603050405020304" pitchFamily="18" charset="0"/>
                <a:cs typeface="Alexandria" pitchFamily="2" charset="-78"/>
              </a:rPr>
              <a:t>القابلة للتحقيق </a:t>
            </a:r>
            <a:r>
              <a:rPr lang="ar-SA" kern="0" dirty="0">
                <a:solidFill>
                  <a:srgbClr val="000000"/>
                </a:solidFill>
                <a:latin typeface="Alexandria" pitchFamily="2" charset="-78"/>
                <a:ea typeface="Times New Roman" panose="02020603050405020304" pitchFamily="18" charset="0"/>
                <a:cs typeface="Alexandria" pitchFamily="2" charset="-78"/>
              </a:rPr>
              <a:t>يساهم في زيادة الوعي وتحقيق الكفاءة والمرونة في العمل</a:t>
            </a:r>
            <a:r>
              <a:rPr lang="ar-JO" kern="0" dirty="0">
                <a:solidFill>
                  <a:srgbClr val="000000"/>
                </a:solidFill>
                <a:latin typeface="Alexandria" pitchFamily="2" charset="-78"/>
                <a:ea typeface="Times New Roman" panose="02020603050405020304" pitchFamily="18" charset="0"/>
                <a:cs typeface="Alexandria" pitchFamily="2" charset="-78"/>
              </a:rPr>
              <a:t>.</a:t>
            </a:r>
            <a:r>
              <a:rPr lang="ar-SA" kern="0" dirty="0">
                <a:solidFill>
                  <a:srgbClr val="000000"/>
                </a:solidFill>
                <a:latin typeface="Alexandria" pitchFamily="2" charset="-78"/>
                <a:ea typeface="Times New Roman" panose="02020603050405020304" pitchFamily="18" charset="0"/>
                <a:cs typeface="Alexandria" pitchFamily="2" charset="-78"/>
              </a:rPr>
              <a:t> </a:t>
            </a:r>
            <a:endParaRPr lang="ar-JO" kern="0" dirty="0">
              <a:solidFill>
                <a:srgbClr val="000000"/>
              </a:solidFill>
              <a:latin typeface="Alexandria" pitchFamily="2" charset="-78"/>
              <a:ea typeface="Times New Roman" panose="02020603050405020304" pitchFamily="18" charset="0"/>
              <a:cs typeface="Alexandria" pitchFamily="2" charset="-78"/>
            </a:endParaRPr>
          </a:p>
          <a:p>
            <a:pPr marL="342900" marR="285750" lvl="0" indent="-342900" algn="just" rtl="1">
              <a:lnSpc>
                <a:spcPct val="150000"/>
              </a:lnSpc>
              <a:spcBef>
                <a:spcPts val="0"/>
              </a:spcBef>
              <a:spcAft>
                <a:spcPts val="0"/>
              </a:spcAft>
              <a:tabLst>
                <a:tab pos="457200" algn="l"/>
              </a:tabLst>
            </a:pPr>
            <a:r>
              <a:rPr lang="ar-JO" b="1" kern="0" dirty="0">
                <a:solidFill>
                  <a:srgbClr val="000000"/>
                </a:solidFill>
                <a:latin typeface="Alexandria" pitchFamily="2" charset="-78"/>
                <a:ea typeface="Times New Roman" panose="02020603050405020304" pitchFamily="18" charset="0"/>
                <a:cs typeface="Alexandria" pitchFamily="2" charset="-78"/>
              </a:rPr>
              <a:t>خامسًا:</a:t>
            </a:r>
            <a:r>
              <a:rPr lang="ar-SA" b="1" kern="0" dirty="0">
                <a:solidFill>
                  <a:srgbClr val="000000"/>
                </a:solidFill>
                <a:latin typeface="Alexandria" pitchFamily="2" charset="-78"/>
                <a:ea typeface="Times New Roman" panose="02020603050405020304" pitchFamily="18" charset="0"/>
                <a:cs typeface="Alexandria" pitchFamily="2" charset="-78"/>
              </a:rPr>
              <a:t>زيادة وعي القائمين على صناعة القرار </a:t>
            </a:r>
            <a:r>
              <a:rPr lang="ar-SA" kern="0" dirty="0">
                <a:solidFill>
                  <a:srgbClr val="000000"/>
                </a:solidFill>
                <a:latin typeface="Alexandria" pitchFamily="2" charset="-78"/>
                <a:ea typeface="Times New Roman" panose="02020603050405020304" pitchFamily="18" charset="0"/>
                <a:cs typeface="Alexandria" pitchFamily="2" charset="-78"/>
              </a:rPr>
              <a:t>في جميع المستويات وذلك بالحلول المتاحة والممكنة للتحديات التي تواجه التعليم في القرن الحالي</a:t>
            </a:r>
            <a:r>
              <a:rPr lang="ar-JO" kern="0" dirty="0">
                <a:solidFill>
                  <a:srgbClr val="000000"/>
                </a:solidFill>
                <a:latin typeface="Alexandria" pitchFamily="2" charset="-78"/>
                <a:ea typeface="Times New Roman" panose="02020603050405020304" pitchFamily="18" charset="0"/>
                <a:cs typeface="Alexandria" pitchFamily="2" charset="-78"/>
              </a:rPr>
              <a:t>.</a:t>
            </a:r>
          </a:p>
          <a:p>
            <a:pPr marL="342900" marR="285750" lvl="0" indent="-342900" algn="just" rtl="1">
              <a:lnSpc>
                <a:spcPct val="150000"/>
              </a:lnSpc>
              <a:spcBef>
                <a:spcPts val="0"/>
              </a:spcBef>
              <a:spcAft>
                <a:spcPts val="0"/>
              </a:spcAft>
              <a:tabLst>
                <a:tab pos="457200" algn="l"/>
              </a:tabLst>
            </a:pPr>
            <a:r>
              <a:rPr lang="ar-JO" b="1" kern="0" dirty="0">
                <a:solidFill>
                  <a:srgbClr val="000000"/>
                </a:solidFill>
                <a:latin typeface="Alexandria" pitchFamily="2" charset="-78"/>
                <a:ea typeface="Times New Roman" panose="02020603050405020304" pitchFamily="18" charset="0"/>
                <a:cs typeface="Alexandria" pitchFamily="2" charset="-78"/>
              </a:rPr>
              <a:t>سادسًا: </a:t>
            </a:r>
            <a:r>
              <a:rPr lang="ar-SA" b="1" kern="0" dirty="0">
                <a:solidFill>
                  <a:srgbClr val="000000"/>
                </a:solidFill>
                <a:latin typeface="Alexandria" pitchFamily="2" charset="-78"/>
                <a:ea typeface="Times New Roman" panose="02020603050405020304" pitchFamily="18" charset="0"/>
                <a:cs typeface="Alexandria" pitchFamily="2" charset="-78"/>
              </a:rPr>
              <a:t>نقل التجارب والمعارف والخبرات </a:t>
            </a:r>
            <a:r>
              <a:rPr lang="ar-SA" kern="0" dirty="0">
                <a:solidFill>
                  <a:srgbClr val="000000"/>
                </a:solidFill>
                <a:latin typeface="Alexandria" pitchFamily="2" charset="-78"/>
                <a:ea typeface="Times New Roman" panose="02020603050405020304" pitchFamily="18" charset="0"/>
                <a:cs typeface="Alexandria" pitchFamily="2" charset="-78"/>
              </a:rPr>
              <a:t>من خلال إقامة شبكات اتصال فعالة وقوية لتطوير السياسة التعليمية</a:t>
            </a:r>
            <a:r>
              <a:rPr lang="ar-JO" sz="2000" kern="0" dirty="0">
                <a:solidFill>
                  <a:srgbClr val="000000"/>
                </a:solidFill>
                <a:latin typeface="Alexandria" pitchFamily="2" charset="-78"/>
                <a:cs typeface="Alexandria" pitchFamily="2" charset="-78"/>
              </a:rPr>
              <a:t>.</a:t>
            </a:r>
            <a:r>
              <a:rPr lang="ar-SA" sz="2000" kern="0" dirty="0">
                <a:solidFill>
                  <a:srgbClr val="000000"/>
                </a:solidFill>
                <a:latin typeface="Alexandria" pitchFamily="2" charset="-78"/>
                <a:cs typeface="Alexandria" pitchFamily="2" charset="-78"/>
              </a:rPr>
              <a:t> </a:t>
            </a:r>
            <a:endParaRPr lang="en-US" sz="2000" kern="0" dirty="0">
              <a:solidFill>
                <a:srgbClr val="00000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0BDB607E-20B3-D90A-3AAF-35C59A7E11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0" name="Straight Connector 9">
            <a:extLst>
              <a:ext uri="{FF2B5EF4-FFF2-40B4-BE49-F238E27FC236}">
                <a16:creationId xmlns:a16="http://schemas.microsoft.com/office/drawing/2014/main" id="{D6938FDB-397C-5033-9675-CC254B1826F6}"/>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363791"/>
      </p:ext>
    </p:extLst>
  </p:cSld>
  <p:clrMapOvr>
    <a:masterClrMapping/>
  </p:clrMapOvr>
  <p:transition spd="slow" advTm="231205">
    <p:wheel spokes="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A4C356C-366C-4D85-5B11-89108F0C58B8}"/>
              </a:ext>
            </a:extLst>
          </p:cNvPr>
          <p:cNvSpPr/>
          <p:nvPr/>
        </p:nvSpPr>
        <p:spPr>
          <a:xfrm>
            <a:off x="294174" y="1293298"/>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9C9875EF-80DB-20F8-E488-43537262612C}"/>
              </a:ext>
            </a:extLst>
          </p:cNvPr>
          <p:cNvSpPr txBox="1"/>
          <p:nvPr/>
        </p:nvSpPr>
        <p:spPr>
          <a:xfrm>
            <a:off x="708394" y="1626681"/>
            <a:ext cx="10193085" cy="4339008"/>
          </a:xfrm>
          <a:prstGeom prst="rect">
            <a:avLst/>
          </a:prstGeom>
          <a:noFill/>
        </p:spPr>
        <p:txBody>
          <a:bodyPr wrap="square" rtlCol="0">
            <a:spAutoFit/>
          </a:bodyPr>
          <a:lstStyle/>
          <a:p>
            <a:pPr algn="just" rtl="1">
              <a:lnSpc>
                <a:spcPct val="150000"/>
              </a:lnSpc>
            </a:pPr>
            <a:r>
              <a:rPr lang="ar-JO" b="1" kern="0" dirty="0">
                <a:solidFill>
                  <a:srgbClr val="000000"/>
                </a:solidFill>
                <a:effectLst/>
                <a:latin typeface="Alexandria" pitchFamily="2" charset="-78"/>
                <a:ea typeface="Times New Roman" panose="02020603050405020304" pitchFamily="18" charset="0"/>
                <a:cs typeface="Alexandria" pitchFamily="2" charset="-78"/>
              </a:rPr>
              <a:t>سابعًا: </a:t>
            </a:r>
            <a:r>
              <a:rPr lang="ar-SA" b="1" kern="0" dirty="0">
                <a:solidFill>
                  <a:srgbClr val="000000"/>
                </a:solidFill>
                <a:effectLst/>
                <a:latin typeface="Alexandria" pitchFamily="2" charset="-78"/>
                <a:ea typeface="Times New Roman" panose="02020603050405020304" pitchFamily="18" charset="0"/>
                <a:cs typeface="Alexandria" pitchFamily="2" charset="-78"/>
              </a:rPr>
              <a:t>أن الغاية من تطوير السياسات التربوية هو إحداث تغير إيجابي </a:t>
            </a:r>
            <a:r>
              <a:rPr lang="ar-SA" kern="0" dirty="0">
                <a:solidFill>
                  <a:srgbClr val="000000"/>
                </a:solidFill>
                <a:effectLst/>
                <a:latin typeface="Alexandria" pitchFamily="2" charset="-78"/>
                <a:ea typeface="Times New Roman" panose="02020603050405020304" pitchFamily="18" charset="0"/>
                <a:cs typeface="Alexandria" pitchFamily="2" charset="-78"/>
              </a:rPr>
              <a:t>في جهود كلا من المعلمين والمتعلمين حتى يكون هناك تطور ملحوظ في مستوى الأداء المدرسي، وكذلك نوعيه النتائج التربوية وقيمة المهارات والمعارف المكتسبة، وأساليب التنظيم والتسيير بحيث تصبح أوضاع التعليم وظروف النشاط التعليمي أفضل ما يمكن، ويتحقق ذلك عندما يكون المردود متكافئ مع الجهود التي يتم بذلها</a:t>
            </a:r>
            <a:r>
              <a:rPr lang="ar-JO" kern="0" dirty="0">
                <a:solidFill>
                  <a:srgbClr val="000000"/>
                </a:solidFill>
                <a:effectLst/>
                <a:latin typeface="Alexandria" pitchFamily="2" charset="-78"/>
                <a:ea typeface="Times New Roman" panose="02020603050405020304" pitchFamily="18" charset="0"/>
                <a:cs typeface="Alexandria" pitchFamily="2" charset="-78"/>
              </a:rPr>
              <a:t>.</a:t>
            </a:r>
          </a:p>
          <a:p>
            <a:pPr algn="just" rtl="1">
              <a:lnSpc>
                <a:spcPct val="150000"/>
              </a:lnSpc>
            </a:pP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SA" sz="2400" kern="0" dirty="0">
                <a:solidFill>
                  <a:srgbClr val="000000"/>
                </a:solidFill>
                <a:effectLst/>
                <a:latin typeface="Alexandria" pitchFamily="2" charset="-78"/>
                <a:ea typeface="Times New Roman" panose="02020603050405020304" pitchFamily="18" charset="0"/>
                <a:cs typeface="Alexandria" pitchFamily="2" charset="-78"/>
              </a:rPr>
              <a:t> </a:t>
            </a:r>
            <a:r>
              <a:rPr lang="ar-JO" b="1" kern="0" dirty="0">
                <a:solidFill>
                  <a:srgbClr val="000000"/>
                </a:solidFill>
                <a:effectLst/>
                <a:latin typeface="Alexandria" pitchFamily="2" charset="-78"/>
                <a:ea typeface="Times New Roman" panose="02020603050405020304" pitchFamily="18" charset="0"/>
                <a:cs typeface="Alexandria" pitchFamily="2" charset="-78"/>
              </a:rPr>
              <a:t>ثامنًا</a:t>
            </a:r>
            <a:r>
              <a:rPr lang="ar-JO" b="1" kern="0" dirty="0">
                <a:solidFill>
                  <a:srgbClr val="000000"/>
                </a:solidFill>
                <a:latin typeface="Alexandria" pitchFamily="2" charset="-78"/>
                <a:cs typeface="Alexandria" pitchFamily="2" charset="-78"/>
              </a:rPr>
              <a:t>: </a:t>
            </a:r>
            <a:r>
              <a:rPr lang="ar-SA" b="1" kern="0" dirty="0">
                <a:solidFill>
                  <a:srgbClr val="000000"/>
                </a:solidFill>
                <a:latin typeface="Alexandria" pitchFamily="2" charset="-78"/>
                <a:cs typeface="Alexandria" pitchFamily="2" charset="-78"/>
              </a:rPr>
              <a:t>تثمين دور القائمين على النظام التعليمي </a:t>
            </a:r>
            <a:r>
              <a:rPr lang="ar-SA" kern="0" dirty="0">
                <a:solidFill>
                  <a:srgbClr val="000000"/>
                </a:solidFill>
                <a:latin typeface="Alexandria" pitchFamily="2" charset="-78"/>
                <a:cs typeface="Alexandria" pitchFamily="2" charset="-78"/>
              </a:rPr>
              <a:t>وتمكينهم من فرص التكوين والتثقيف التي تساهم في إثراء خبراتهم وترفع من مستوياتهم، كذلك فمراجعة المحتويات التعليمية والمناهج الدراسية بطريقة علمية تحقق الانسجام مع الأهداف العامة للتعليم ومواكبة المستجدات الحضارية والعلمية والتحولات الاقتصادية والسياسية التي يعيشها المجتمع</a:t>
            </a:r>
            <a:r>
              <a:rPr lang="ar-JO" kern="0" dirty="0">
                <a:solidFill>
                  <a:srgbClr val="000000"/>
                </a:solidFill>
                <a:latin typeface="Alexandria" pitchFamily="2" charset="-78"/>
                <a:cs typeface="Alexandria" pitchFamily="2" charset="-78"/>
              </a:rPr>
              <a:t>.</a:t>
            </a:r>
            <a:r>
              <a:rPr lang="ar-SA" kern="0" dirty="0">
                <a:solidFill>
                  <a:srgbClr val="000000"/>
                </a:solidFill>
                <a:latin typeface="Alexandria" pitchFamily="2" charset="-78"/>
                <a:cs typeface="Alexandria" pitchFamily="2" charset="-78"/>
              </a:rPr>
              <a:t> </a:t>
            </a:r>
            <a:endParaRPr lang="en-US" kern="0" dirty="0">
              <a:solidFill>
                <a:srgbClr val="000000"/>
              </a:solidFill>
              <a:latin typeface="Alexandria" pitchFamily="2" charset="-78"/>
              <a:cs typeface="Alexandria" pitchFamily="2" charset="-78"/>
            </a:endParaRPr>
          </a:p>
        </p:txBody>
      </p:sp>
      <p:cxnSp>
        <p:nvCxnSpPr>
          <p:cNvPr id="4" name="Straight Connector 3">
            <a:extLst>
              <a:ext uri="{FF2B5EF4-FFF2-40B4-BE49-F238E27FC236}">
                <a16:creationId xmlns:a16="http://schemas.microsoft.com/office/drawing/2014/main" id="{D6198ADA-3133-5298-729C-123BA41DF069}"/>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9ECF8CFA-D0C6-3B64-3164-E426F5A99D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522565828"/>
      </p:ext>
    </p:extLst>
  </p:cSld>
  <p:clrMapOvr>
    <a:masterClrMapping/>
  </p:clrMapOvr>
  <p:transition spd="slow" advTm="131831">
    <p:wheel spokes="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4FAFED5-DF41-39C7-6719-552035F0F694}"/>
              </a:ext>
            </a:extLst>
          </p:cNvPr>
          <p:cNvSpPr/>
          <p:nvPr/>
        </p:nvSpPr>
        <p:spPr>
          <a:xfrm>
            <a:off x="693575" y="1522657"/>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693575" y="1786892"/>
            <a:ext cx="10603473" cy="4002891"/>
          </a:xfrm>
          <a:prstGeom prst="rect">
            <a:avLst/>
          </a:prstGeom>
          <a:noFill/>
        </p:spPr>
        <p:txBody>
          <a:bodyPr wrap="square" rtlCol="0">
            <a:spAutoFit/>
          </a:bodyPr>
          <a:lstStyle/>
          <a:p>
            <a:pPr algn="r" rtl="1">
              <a:lnSpc>
                <a:spcPct val="200000"/>
              </a:lnSpc>
            </a:pPr>
            <a:r>
              <a:rPr lang="ar-YE" sz="2000" dirty="0">
                <a:latin typeface="Alexandria" pitchFamily="2" charset="-78"/>
                <a:cs typeface="Alexandria" pitchFamily="2" charset="-78"/>
              </a:rPr>
              <a:t>  </a:t>
            </a:r>
            <a:r>
              <a:rPr lang="ar-JO" sz="1600" b="1" dirty="0">
                <a:latin typeface="Alexandria" pitchFamily="2" charset="-78"/>
                <a:cs typeface="Alexandria" pitchFamily="2" charset="-78"/>
              </a:rPr>
              <a:t>تاسعًا: ال</a:t>
            </a:r>
            <a:r>
              <a:rPr lang="ar-YE" sz="1600" b="1" i="0" dirty="0">
                <a:effectLst/>
                <a:latin typeface="Alexandria" pitchFamily="2" charset="-78"/>
                <a:cs typeface="Alexandria" pitchFamily="2" charset="-78"/>
              </a:rPr>
              <a:t>حاجة </a:t>
            </a:r>
            <a:r>
              <a:rPr lang="ar-JO" sz="1600" b="1" i="0" dirty="0">
                <a:effectLst/>
                <a:latin typeface="Alexandria" pitchFamily="2" charset="-78"/>
                <a:cs typeface="Alexandria" pitchFamily="2" charset="-78"/>
              </a:rPr>
              <a:t>ال</a:t>
            </a:r>
            <a:r>
              <a:rPr lang="ar-YE" sz="1600" b="1" i="0" dirty="0">
                <a:effectLst/>
                <a:latin typeface="Alexandria" pitchFamily="2" charset="-78"/>
                <a:cs typeface="Alexandria" pitchFamily="2" charset="-78"/>
              </a:rPr>
              <a:t>ضرورية لمواكبة التغيرات التي تحدث في المجتمعات المتقدمة </a:t>
            </a:r>
            <a:r>
              <a:rPr lang="ar-YE" b="0" i="0" dirty="0">
                <a:effectLst/>
                <a:latin typeface="Alexandria" pitchFamily="2" charset="-78"/>
                <a:cs typeface="Alexandria" pitchFamily="2" charset="-78"/>
              </a:rPr>
              <a:t>وفي المجالات الاجتماعية والاقتصادية، وضرورة استيعاب الانفجار المعرفي وكذلك التطورات التكنولوجية والعلمية على المستوى العالمي والتي تتمثل في ثورة المعلومات والاتصال وكذلك الاستفادة من التطورات الحديثة في الفكر التربوي والعمل على إصلاح النظام التعليمي وربط التعليم العالي بالتعليم العام والتعليم التقني والمهني، وكذلك سوق العمل والاستجابة لمتطلبات المهارات الإدارية والمهنية الجديدة التي يتطلبها سوق العمل، والعمل على توسيع قاعدة التعليم العالي حتى يكون متاح لأكبر عدد ممكن من السكان وتوفير الفرص العادلة بشكل أفضل لقبول الطلاب المبتكرين والموهوبين</a:t>
            </a:r>
            <a:r>
              <a:rPr lang="ar-YE" sz="2000" b="0" i="0" dirty="0">
                <a:effectLst/>
                <a:latin typeface="Alexandria Light" pitchFamily="2" charset="-78"/>
                <a:cs typeface="Alexandria Light" pitchFamily="2" charset="-78"/>
              </a:rPr>
              <a:t>.</a:t>
            </a:r>
            <a:r>
              <a:rPr lang="ar-YE" sz="1400" b="0" i="0" u="none" strike="noStrike" baseline="0" dirty="0">
                <a:latin typeface="Alexandria Light" pitchFamily="2" charset="-78"/>
                <a:cs typeface="Alexandria Light" pitchFamily="2" charset="-78"/>
              </a:rPr>
              <a:t>.</a:t>
            </a:r>
            <a:endParaRPr lang="en-US" sz="3200" dirty="0">
              <a:latin typeface="Alexandria Light" pitchFamily="2" charset="-78"/>
              <a:cs typeface="Alexandria Light" pitchFamily="2" charset="-78"/>
            </a:endParaRPr>
          </a:p>
        </p:txBody>
      </p:sp>
      <p:pic>
        <p:nvPicPr>
          <p:cNvPr id="3" name="Graphic 21">
            <a:extLst>
              <a:ext uri="{FF2B5EF4-FFF2-40B4-BE49-F238E27FC236}">
                <a16:creationId xmlns:a16="http://schemas.microsoft.com/office/drawing/2014/main" id="{F9AA87C9-2B2F-DACF-5DC3-5CCB3A9334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id="{840CF36D-3D74-CCD0-1898-63454609997B}"/>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9815605"/>
      </p:ext>
    </p:extLst>
  </p:cSld>
  <p:clrMapOvr>
    <a:masterClrMapping/>
  </p:clrMapOvr>
  <p:transition spd="slow" advTm="123723">
    <p:wheel spokes="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C4370A5-B61D-712C-46F8-BA561D0F1692}"/>
              </a:ext>
            </a:extLst>
          </p:cNvPr>
          <p:cNvSpPr/>
          <p:nvPr/>
        </p:nvSpPr>
        <p:spPr>
          <a:xfrm>
            <a:off x="693575" y="1422403"/>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794262" y="1500836"/>
            <a:ext cx="10603473" cy="3642664"/>
          </a:xfrm>
          <a:prstGeom prst="rect">
            <a:avLst/>
          </a:prstGeom>
          <a:noFill/>
        </p:spPr>
        <p:txBody>
          <a:bodyPr wrap="square" rtlCol="0">
            <a:spAutoFit/>
          </a:bodyPr>
          <a:lstStyle/>
          <a:p>
            <a:pPr algn="r" rtl="1"/>
            <a:r>
              <a:rPr lang="ar-YE" sz="3600" b="1" i="0" dirty="0">
                <a:effectLst/>
                <a:latin typeface="arial black" panose="020B0A04020102020204" pitchFamily="34" charset="0"/>
              </a:rPr>
              <a:t> </a:t>
            </a:r>
            <a:endParaRPr lang="ar-JO" sz="3600" b="1" u="none" strike="noStrike" baseline="0" dirty="0">
              <a:latin typeface="Alexandria" pitchFamily="2" charset="-78"/>
              <a:cs typeface="Alexandria" pitchFamily="2" charset="-78"/>
            </a:endParaRPr>
          </a:p>
          <a:p>
            <a:pPr algn="just" rtl="1">
              <a:lnSpc>
                <a:spcPct val="200000"/>
              </a:lnSpc>
            </a:pPr>
            <a:r>
              <a:rPr lang="ar-JO" sz="2000" b="1" i="0" dirty="0">
                <a:effectLst/>
                <a:latin typeface="Alexandria" pitchFamily="2" charset="-78"/>
                <a:cs typeface="Alexandria" pitchFamily="2" charset="-78"/>
              </a:rPr>
              <a:t>عاشرًا: </a:t>
            </a:r>
            <a:r>
              <a:rPr lang="ar-YE" sz="2000" b="1" i="0" dirty="0">
                <a:effectLst/>
                <a:latin typeface="Alexandria" pitchFamily="2" charset="-78"/>
                <a:cs typeface="Alexandria" pitchFamily="2" charset="-78"/>
              </a:rPr>
              <a:t>تطوير السياسات التعليمية أيض</a:t>
            </a:r>
            <a:r>
              <a:rPr lang="ar-JO" sz="2000" b="1" i="0" dirty="0">
                <a:effectLst/>
                <a:latin typeface="Alexandria" pitchFamily="2" charset="-78"/>
                <a:cs typeface="Alexandria" pitchFamily="2" charset="-78"/>
              </a:rPr>
              <a:t>ً</a:t>
            </a:r>
            <a:r>
              <a:rPr lang="ar-YE" sz="2000" b="1" i="0" dirty="0">
                <a:effectLst/>
                <a:latin typeface="Alexandria" pitchFamily="2" charset="-78"/>
                <a:cs typeface="Alexandria" pitchFamily="2" charset="-78"/>
              </a:rPr>
              <a:t>ا </a:t>
            </a:r>
            <a:r>
              <a:rPr lang="ar-JO" sz="2000" b="1" i="0" dirty="0">
                <a:effectLst/>
                <a:latin typeface="Alexandria" pitchFamily="2" charset="-78"/>
                <a:cs typeface="Alexandria" pitchFamily="2" charset="-78"/>
              </a:rPr>
              <a:t>ل</a:t>
            </a:r>
            <a:r>
              <a:rPr lang="ar-YE" sz="2000" b="1" i="0" dirty="0">
                <a:effectLst/>
                <a:latin typeface="Alexandria" pitchFamily="2" charset="-78"/>
                <a:cs typeface="Alexandria" pitchFamily="2" charset="-78"/>
              </a:rPr>
              <a:t>تحسين ظروف التعليم</a:t>
            </a:r>
            <a:r>
              <a:rPr lang="ar-YE" sz="2800" b="1" i="0" dirty="0">
                <a:effectLst/>
                <a:latin typeface="Alexandria" pitchFamily="2" charset="-78"/>
                <a:cs typeface="Alexandria" pitchFamily="2" charset="-78"/>
              </a:rPr>
              <a:t> </a:t>
            </a:r>
            <a:r>
              <a:rPr lang="ar-YE" b="0" i="0" dirty="0">
                <a:effectLst/>
                <a:latin typeface="Alexandria" pitchFamily="2" charset="-78"/>
                <a:cs typeface="Alexandria" pitchFamily="2" charset="-78"/>
              </a:rPr>
              <a:t>وتطوير الوسائل الخاصة بالعمل من خلال توفير العدد اللازم للمنشآت والمرافق، وبذل أقصى جهد لتأسيس الخدمات اللازمة للمؤسسات التعليمية، واستخدام الأساليب والطرق الحديثة التي تساهم في تطوير التعليم والتي تتيح للمتعلمين إمكانية المشاركة الفعالة والايجابية في التعبير بحرية عن أفكارهم واهتماماتهم على اعتبار كونهم طرف أساسي في عملية التعليم</a:t>
            </a:r>
            <a:endParaRPr lang="en-US" sz="2800" dirty="0">
              <a:latin typeface="Alexandria" pitchFamily="2" charset="-78"/>
              <a:cs typeface="Alexandria" pitchFamily="2" charset="-78"/>
            </a:endParaRPr>
          </a:p>
        </p:txBody>
      </p:sp>
      <p:cxnSp>
        <p:nvCxnSpPr>
          <p:cNvPr id="2" name="Straight Connector 1">
            <a:extLst>
              <a:ext uri="{FF2B5EF4-FFF2-40B4-BE49-F238E27FC236}">
                <a16:creationId xmlns:a16="http://schemas.microsoft.com/office/drawing/2014/main" id="{5A174140-25F4-5648-7FCC-82EC3DC215DA}"/>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Graphic 21">
            <a:extLst>
              <a:ext uri="{FF2B5EF4-FFF2-40B4-BE49-F238E27FC236}">
                <a16:creationId xmlns:a16="http://schemas.microsoft.com/office/drawing/2014/main" id="{BD027A9F-1479-9E87-129A-84DD3ACEDD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855775445"/>
      </p:ext>
    </p:extLst>
  </p:cSld>
  <p:clrMapOvr>
    <a:masterClrMapping/>
  </p:clrMapOvr>
  <p:transition spd="slow" advTm="113924">
    <p:wheel spokes="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AB98C37-30F1-4356-42F7-AE05F98A1DE0}"/>
              </a:ext>
            </a:extLst>
          </p:cNvPr>
          <p:cNvSpPr/>
          <p:nvPr/>
        </p:nvSpPr>
        <p:spPr>
          <a:xfrm>
            <a:off x="508778" y="1308302"/>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10730" y="1658045"/>
            <a:ext cx="10603473" cy="4788042"/>
          </a:xfrm>
          <a:prstGeom prst="rect">
            <a:avLst/>
          </a:prstGeom>
          <a:noFill/>
        </p:spPr>
        <p:txBody>
          <a:bodyPr wrap="square" rtlCol="0">
            <a:spAutoFit/>
          </a:bodyPr>
          <a:lstStyle/>
          <a:p>
            <a:pPr marL="0" marR="0" algn="ctr" rtl="1">
              <a:lnSpc>
                <a:spcPct val="107000"/>
              </a:lnSpc>
              <a:spcBef>
                <a:spcPts val="0"/>
              </a:spcBef>
              <a:spcAft>
                <a:spcPts val="800"/>
              </a:spcAft>
            </a:pPr>
            <a:r>
              <a:rPr lang="ar-JO" sz="2000" b="1" dirty="0">
                <a:solidFill>
                  <a:srgbClr val="00B0F0"/>
                </a:solidFill>
                <a:effectLst/>
                <a:latin typeface="Alexandria" pitchFamily="2" charset="-78"/>
                <a:ea typeface="Calibri" panose="020F0502020204030204" pitchFamily="34" charset="0"/>
                <a:cs typeface="Alexandria" pitchFamily="2" charset="-78"/>
              </a:rPr>
              <a:t>دواعي </a:t>
            </a:r>
            <a:r>
              <a:rPr lang="ar-JO" sz="2000" b="1" u="sng" dirty="0">
                <a:solidFill>
                  <a:srgbClr val="00B0F0"/>
                </a:solidFill>
                <a:effectLst/>
                <a:latin typeface="Alexandria" pitchFamily="2" charset="-78"/>
                <a:ea typeface="Calibri" panose="020F0502020204030204" pitchFamily="34" charset="0"/>
                <a:cs typeface="Alexandria" pitchFamily="2" charset="-78"/>
              </a:rPr>
              <a:t>تطوير سياسات التعليم العالي </a:t>
            </a:r>
            <a:r>
              <a:rPr lang="ar-JO" sz="2000" b="1" dirty="0">
                <a:solidFill>
                  <a:srgbClr val="00B0F0"/>
                </a:solidFill>
                <a:effectLst/>
                <a:latin typeface="Alexandria" pitchFamily="2" charset="-78"/>
                <a:ea typeface="Calibri" panose="020F0502020204030204" pitchFamily="34" charset="0"/>
                <a:cs typeface="Alexandria" pitchFamily="2" charset="-78"/>
              </a:rPr>
              <a:t>في العالم العربي</a:t>
            </a:r>
          </a:p>
          <a:p>
            <a:pPr marL="0" marR="0" algn="just" rtl="1">
              <a:lnSpc>
                <a:spcPct val="200000"/>
              </a:lnSpc>
              <a:spcBef>
                <a:spcPts val="0"/>
              </a:spcBef>
              <a:spcAft>
                <a:spcPts val="800"/>
              </a:spcAft>
            </a:pPr>
            <a:r>
              <a:rPr lang="ar-SA" dirty="0">
                <a:effectLst/>
                <a:latin typeface="Alexandria" pitchFamily="2" charset="-78"/>
                <a:ea typeface="Calibri" panose="020F0502020204030204" pitchFamily="34" charset="0"/>
                <a:cs typeface="Alexandria" pitchFamily="2" charset="-78"/>
              </a:rPr>
              <a:t>تتنوع </a:t>
            </a:r>
            <a:r>
              <a:rPr lang="ar-JO" dirty="0">
                <a:effectLst/>
                <a:latin typeface="Alexandria" pitchFamily="2" charset="-78"/>
                <a:ea typeface="Calibri" panose="020F0502020204030204" pitchFamily="34" charset="0"/>
                <a:cs typeface="Alexandria" pitchFamily="2" charset="-78"/>
              </a:rPr>
              <a:t>الدواعي</a:t>
            </a:r>
            <a:r>
              <a:rPr lang="ar-SA" dirty="0">
                <a:effectLst/>
                <a:latin typeface="Alexandria" pitchFamily="2" charset="-78"/>
                <a:ea typeface="Calibri" panose="020F0502020204030204" pitchFamily="34" charset="0"/>
                <a:cs typeface="Alexandria" pitchFamily="2" charset="-78"/>
              </a:rPr>
              <a:t> التي تدعو معظم دول الوطن العربي إلى ضرورة أخذ قرار يقتضي بتطوير سياساتها التعليمية وذلك لتراجع دور مؤسسات التعليم العالي بتأدية وظائفها بكل فاعلية وكفاءة ومن هذه </a:t>
            </a:r>
            <a:r>
              <a:rPr lang="ar-JO" dirty="0">
                <a:effectLst/>
                <a:latin typeface="Alexandria" pitchFamily="2" charset="-78"/>
                <a:ea typeface="Calibri" panose="020F0502020204030204" pitchFamily="34" charset="0"/>
                <a:cs typeface="Alexandria" pitchFamily="2" charset="-78"/>
              </a:rPr>
              <a:t>الدواعي</a:t>
            </a:r>
            <a:r>
              <a:rPr lang="ar-SA" dirty="0">
                <a:effectLst/>
                <a:latin typeface="Alexandria" pitchFamily="2" charset="-78"/>
                <a:ea typeface="Calibri" panose="020F0502020204030204" pitchFamily="34" charset="0"/>
                <a:cs typeface="Alexandria" pitchFamily="2" charset="-78"/>
              </a:rPr>
              <a:t>:</a:t>
            </a:r>
            <a:endParaRPr lang="en-US"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تواضع البحث العلمي في الجامعات العربية</a:t>
            </a:r>
            <a:r>
              <a:rPr lang="en-US" dirty="0">
                <a:effectLst/>
                <a:latin typeface="Alexandria" pitchFamily="2" charset="-78"/>
                <a:ea typeface="Calibri" panose="020F0502020204030204" pitchFamily="34" charset="0"/>
                <a:cs typeface="Alexandria" pitchFamily="2" charset="-78"/>
              </a:rPr>
              <a:t>. </a:t>
            </a: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إهمال براءات الاختراع</a:t>
            </a:r>
            <a:r>
              <a:rPr lang="en-US" dirty="0">
                <a:effectLst/>
                <a:latin typeface="Alexandria" pitchFamily="2" charset="-78"/>
                <a:ea typeface="Calibri" panose="020F0502020204030204" pitchFamily="34" charset="0"/>
                <a:cs typeface="Alexandria" pitchFamily="2" charset="-78"/>
              </a:rPr>
              <a:t>.</a:t>
            </a: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ضعف تطبيق مبدأ تكافؤ الفرص التعليمية في التعليم الجامعي</a:t>
            </a:r>
            <a:r>
              <a:rPr lang="ar-JO" dirty="0">
                <a:effectLst/>
                <a:latin typeface="Alexandria" pitchFamily="2" charset="-78"/>
                <a:ea typeface="Calibri" panose="020F0502020204030204" pitchFamily="34" charset="0"/>
                <a:cs typeface="Alexandria" pitchFamily="2" charset="-78"/>
              </a:rPr>
              <a:t>.</a:t>
            </a:r>
            <a:endParaRPr lang="en-US" dirty="0">
              <a:effectLst/>
              <a:latin typeface="Alexandria" pitchFamily="2" charset="-78"/>
              <a:ea typeface="Calibri" panose="020F0502020204030204" pitchFamily="34" charset="0"/>
              <a:cs typeface="Alexandria" pitchFamily="2" charset="-78"/>
            </a:endParaRPr>
          </a:p>
          <a:p>
            <a:pPr algn="just" rtl="1">
              <a:lnSpc>
                <a:spcPct val="200000"/>
              </a:lnSpc>
            </a:pPr>
            <a:r>
              <a:rPr lang="ar-SA" dirty="0">
                <a:effectLst/>
                <a:latin typeface="Alexandria" pitchFamily="2" charset="-78"/>
                <a:ea typeface="Calibri" panose="020F0502020204030204" pitchFamily="34" charset="0"/>
                <a:cs typeface="Alexandria" pitchFamily="2" charset="-78"/>
              </a:rPr>
              <a:t>ضعف أعداد ونسب الطلاب الملتحقين بالأقسام العلمية بالجامعات</a:t>
            </a:r>
            <a:r>
              <a:rPr lang="ar-JO" dirty="0">
                <a:effectLst/>
                <a:latin typeface="Alexandria" pitchFamily="2" charset="-78"/>
                <a:ea typeface="Calibri" panose="020F0502020204030204" pitchFamily="34" charset="0"/>
                <a:cs typeface="Alexandria" pitchFamily="2" charset="-78"/>
              </a:rPr>
              <a:t> مقابل الأقسام الإنسانية.</a:t>
            </a:r>
            <a:endParaRPr lang="ar-JO" sz="2400" b="1" dirty="0">
              <a:solidFill>
                <a:schemeClr val="accent1">
                  <a:lumMod val="60000"/>
                  <a:lumOff val="40000"/>
                </a:schemeClr>
              </a:solidFill>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7239A8B4-5063-94D5-B488-8A037642E1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9687" y="87611"/>
            <a:ext cx="2427056" cy="1312404"/>
          </a:xfrm>
          <a:prstGeom prst="rect">
            <a:avLst/>
          </a:prstGeom>
        </p:spPr>
      </p:pic>
      <p:cxnSp>
        <p:nvCxnSpPr>
          <p:cNvPr id="4" name="Straight Connector 3">
            <a:extLst>
              <a:ext uri="{FF2B5EF4-FFF2-40B4-BE49-F238E27FC236}">
                <a16:creationId xmlns:a16="http://schemas.microsoft.com/office/drawing/2014/main" id="{6C761875-42A6-E80D-34E7-A53F82B42FFE}"/>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1796069"/>
      </p:ext>
    </p:extLst>
  </p:cSld>
  <p:clrMapOvr>
    <a:masterClrMapping/>
  </p:clrMapOvr>
  <p:transition spd="slow" advTm="125430">
    <p:wheel spokes="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9A55BE4-AA66-09BA-E34E-7FBE136A53B6}"/>
              </a:ext>
            </a:extLst>
          </p:cNvPr>
          <p:cNvSpPr/>
          <p:nvPr/>
        </p:nvSpPr>
        <p:spPr>
          <a:xfrm>
            <a:off x="592886" y="1566332"/>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693575" y="1790881"/>
            <a:ext cx="10603473" cy="3644716"/>
          </a:xfrm>
          <a:prstGeom prst="rect">
            <a:avLst/>
          </a:prstGeom>
          <a:noFill/>
        </p:spPr>
        <p:txBody>
          <a:bodyPr wrap="square" rtlCol="0">
            <a:spAutoFit/>
          </a:bodyPr>
          <a:lstStyle/>
          <a:p>
            <a:pPr marL="0" marR="0" algn="ctr" rtl="1">
              <a:lnSpc>
                <a:spcPct val="107000"/>
              </a:lnSpc>
              <a:spcBef>
                <a:spcPts val="0"/>
              </a:spcBef>
              <a:spcAft>
                <a:spcPts val="800"/>
              </a:spcAft>
            </a:pPr>
            <a:r>
              <a:rPr lang="ar-JO" sz="2000" b="1" dirty="0">
                <a:solidFill>
                  <a:srgbClr val="00B0F0"/>
                </a:solidFill>
                <a:effectLst/>
                <a:latin typeface="Alexandria" pitchFamily="2" charset="-78"/>
                <a:ea typeface="Calibri" panose="020F0502020204030204" pitchFamily="34" charset="0"/>
                <a:cs typeface="Alexandria" pitchFamily="2" charset="-78"/>
              </a:rPr>
              <a:t>دواعي تطوير سياسات </a:t>
            </a:r>
            <a:r>
              <a:rPr lang="ar-JO" sz="2000" b="1" u="sng" dirty="0">
                <a:solidFill>
                  <a:srgbClr val="00B0F0"/>
                </a:solidFill>
                <a:effectLst/>
                <a:latin typeface="Alexandria" pitchFamily="2" charset="-78"/>
                <a:ea typeface="Calibri" panose="020F0502020204030204" pitchFamily="34" charset="0"/>
                <a:cs typeface="Alexandria" pitchFamily="2" charset="-78"/>
              </a:rPr>
              <a:t>التعليم العالي </a:t>
            </a:r>
            <a:r>
              <a:rPr lang="ar-JO" sz="2000" b="1" dirty="0">
                <a:solidFill>
                  <a:srgbClr val="00B0F0"/>
                </a:solidFill>
                <a:effectLst/>
                <a:latin typeface="Alexandria" pitchFamily="2" charset="-78"/>
                <a:ea typeface="Calibri" panose="020F0502020204030204" pitchFamily="34" charset="0"/>
                <a:cs typeface="Alexandria" pitchFamily="2" charset="-78"/>
              </a:rPr>
              <a:t>العام في العالم العربي</a:t>
            </a:r>
          </a:p>
          <a:p>
            <a:pPr marL="0" marR="0" algn="ctr" rtl="1">
              <a:lnSpc>
                <a:spcPct val="107000"/>
              </a:lnSpc>
              <a:spcBef>
                <a:spcPts val="0"/>
              </a:spcBef>
              <a:spcAft>
                <a:spcPts val="800"/>
              </a:spcAft>
            </a:pPr>
            <a:endParaRPr lang="ar-JO" sz="2000" b="1" dirty="0">
              <a:solidFill>
                <a:srgbClr val="00B0F0"/>
              </a:solidFill>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هجرة العقول </a:t>
            </a:r>
            <a:r>
              <a:rPr lang="ar-JO" dirty="0">
                <a:effectLst/>
                <a:latin typeface="Alexandria" pitchFamily="2" charset="-78"/>
                <a:ea typeface="Calibri" panose="020F0502020204030204" pitchFamily="34" charset="0"/>
                <a:cs typeface="Alexandria" pitchFamily="2" charset="-78"/>
              </a:rPr>
              <a:t>من القادة الأكاديميين وأعضاء هيئة التدريس </a:t>
            </a:r>
            <a:r>
              <a:rPr lang="ar-SA" dirty="0">
                <a:effectLst/>
                <a:latin typeface="Alexandria" pitchFamily="2" charset="-78"/>
                <a:ea typeface="Calibri" panose="020F0502020204030204" pitchFamily="34" charset="0"/>
                <a:cs typeface="Alexandria" pitchFamily="2" charset="-78"/>
              </a:rPr>
              <a:t>للخارج.</a:t>
            </a:r>
            <a:endParaRPr lang="en-US"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غياب الجامعات العربية عن التصنيفات العالمية </a:t>
            </a:r>
            <a:endParaRPr lang="ar-JO"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استيعاب الانفجار المعرفي، والتطورات العلمية والتكنولوجية العالمية المتلاحقة، والمتمثلة في ثورة المعلومات والاتصال</a:t>
            </a:r>
            <a:r>
              <a:rPr lang="en-US" dirty="0">
                <a:effectLst/>
                <a:latin typeface="Alexandria" pitchFamily="2" charset="-78"/>
                <a:ea typeface="Calibri" panose="020F0502020204030204" pitchFamily="34" charset="0"/>
                <a:cs typeface="Alexandria" pitchFamily="2" charset="-78"/>
              </a:rPr>
              <a:t>.</a:t>
            </a:r>
          </a:p>
          <a:p>
            <a:pPr marL="342900" indent="-342900" algn="just" rtl="1">
              <a:lnSpc>
                <a:spcPct val="200000"/>
              </a:lnSpc>
              <a:buFont typeface="Arial" panose="020B0604020202020204" pitchFamily="34" charset="0"/>
              <a:buChar char="•"/>
            </a:pPr>
            <a:r>
              <a:rPr lang="ar-SA" dirty="0">
                <a:effectLst/>
                <a:latin typeface="Alexandria" pitchFamily="2" charset="-78"/>
                <a:ea typeface="Calibri" panose="020F0502020204030204" pitchFamily="34" charset="0"/>
                <a:cs typeface="Alexandria" pitchFamily="2" charset="-78"/>
              </a:rPr>
              <a:t>الاستفادة من التطورات الحديثة في الفكر التربوي وإصلاح التعليم العالي في ضوئها</a:t>
            </a:r>
            <a:endParaRPr lang="en-US" dirty="0">
              <a:effectLst/>
              <a:latin typeface="Alexandria" pitchFamily="2" charset="-78"/>
              <a:ea typeface="Calibri" panose="020F0502020204030204" pitchFamily="34" charset="0"/>
              <a:cs typeface="Alexandria" pitchFamily="2" charset="-78"/>
            </a:endParaRPr>
          </a:p>
        </p:txBody>
      </p:sp>
      <p:pic>
        <p:nvPicPr>
          <p:cNvPr id="3" name="Graphic 21">
            <a:extLst>
              <a:ext uri="{FF2B5EF4-FFF2-40B4-BE49-F238E27FC236}">
                <a16:creationId xmlns:a16="http://schemas.microsoft.com/office/drawing/2014/main" id="{C248C677-BB4A-88FA-4DDB-A4DEC23EF9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id="{C26A913D-703C-5856-DFD6-127D052A3088}"/>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4403533"/>
      </p:ext>
    </p:extLst>
  </p:cSld>
  <p:clrMapOvr>
    <a:masterClrMapping/>
  </p:clrMapOvr>
  <p:transition spd="slow" advTm="173191">
    <p:wheel spokes="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9D1B429-A2ED-1827-EF5B-8C95E5B77C55}"/>
              </a:ext>
            </a:extLst>
          </p:cNvPr>
          <p:cNvSpPr/>
          <p:nvPr/>
        </p:nvSpPr>
        <p:spPr>
          <a:xfrm>
            <a:off x="771559" y="1389415"/>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771559" y="1496127"/>
            <a:ext cx="10517548" cy="4621009"/>
          </a:xfrm>
          <a:prstGeom prst="rect">
            <a:avLst/>
          </a:prstGeom>
          <a:noFill/>
        </p:spPr>
        <p:txBody>
          <a:bodyPr wrap="square" rtlCol="0">
            <a:spAutoFit/>
          </a:bodyPr>
          <a:lstStyle/>
          <a:p>
            <a:pPr marL="0" marR="0" algn="ctr" rtl="1">
              <a:lnSpc>
                <a:spcPct val="107000"/>
              </a:lnSpc>
              <a:spcBef>
                <a:spcPts val="0"/>
              </a:spcBef>
              <a:spcAft>
                <a:spcPts val="800"/>
              </a:spcAft>
            </a:pPr>
            <a:r>
              <a:rPr lang="ar-JO" sz="2000" b="1" dirty="0">
                <a:solidFill>
                  <a:srgbClr val="00B0F0"/>
                </a:solidFill>
                <a:effectLst/>
                <a:latin typeface="Alexandria" pitchFamily="2" charset="-78"/>
                <a:ea typeface="Calibri" panose="020F0502020204030204" pitchFamily="34" charset="0"/>
                <a:cs typeface="Alexandria" pitchFamily="2" charset="-78"/>
              </a:rPr>
              <a:t>دواعي تطوير </a:t>
            </a:r>
            <a:r>
              <a:rPr lang="ar-JO" sz="2000" b="1" u="sng" dirty="0">
                <a:solidFill>
                  <a:srgbClr val="00B0F0"/>
                </a:solidFill>
                <a:effectLst/>
                <a:latin typeface="Alexandria" pitchFamily="2" charset="-78"/>
                <a:ea typeface="Calibri" panose="020F0502020204030204" pitchFamily="34" charset="0"/>
                <a:cs typeface="Alexandria" pitchFamily="2" charset="-78"/>
              </a:rPr>
              <a:t>سياسات التعليم العالي </a:t>
            </a:r>
            <a:r>
              <a:rPr lang="ar-JO" sz="2000" b="1" dirty="0">
                <a:solidFill>
                  <a:srgbClr val="00B0F0"/>
                </a:solidFill>
                <a:effectLst/>
                <a:latin typeface="Alexandria" pitchFamily="2" charset="-78"/>
                <a:ea typeface="Calibri" panose="020F0502020204030204" pitchFamily="34" charset="0"/>
                <a:cs typeface="Alexandria" pitchFamily="2" charset="-78"/>
              </a:rPr>
              <a:t>العام في العالم العربي</a:t>
            </a:r>
          </a:p>
          <a:p>
            <a:pPr marL="0" marR="0" algn="ctr" rtl="1">
              <a:lnSpc>
                <a:spcPct val="107000"/>
              </a:lnSpc>
              <a:spcBef>
                <a:spcPts val="0"/>
              </a:spcBef>
              <a:spcAft>
                <a:spcPts val="800"/>
              </a:spcAft>
            </a:pPr>
            <a:endParaRPr lang="ar-JO" sz="1200" b="1" dirty="0">
              <a:solidFill>
                <a:schemeClr val="accent1">
                  <a:lumMod val="60000"/>
                  <a:lumOff val="40000"/>
                </a:schemeClr>
              </a:solidFill>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العمل على ربط التعليم العالي بالتعليم العام، والتعليم المهني، والتقني، وربط مناهج التعليم العالي بسوق العمل، والاستجابة لمتطلبات المهارات المهنية والإدارية الجديدة التي يتطلبها اقتصاد سوق العمل</a:t>
            </a:r>
            <a:r>
              <a:rPr lang="en-US" dirty="0">
                <a:effectLst/>
                <a:latin typeface="Alexandria" pitchFamily="2" charset="-78"/>
                <a:ea typeface="Calibri" panose="020F0502020204030204" pitchFamily="34" charset="0"/>
                <a:cs typeface="Alexandria" pitchFamily="2" charset="-78"/>
              </a:rPr>
              <a:t>.</a:t>
            </a:r>
          </a:p>
          <a:p>
            <a:pPr marL="342900" marR="0" lvl="0" indent="-342900" algn="just" rtl="1">
              <a:lnSpc>
                <a:spcPct val="200000"/>
              </a:lnSpc>
              <a:spcBef>
                <a:spcPts val="0"/>
              </a:spcBef>
              <a:spcAft>
                <a:spcPts val="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توسيع قاعدة التعليم العالي، بحيث يكون متاحاً لأكبر نسبة من السكان، وتيسير فرص عادلة أفضل لقبول الطلاب الموهوبين من المحتاجي</a:t>
            </a:r>
            <a:r>
              <a:rPr lang="ar-JO" dirty="0">
                <a:effectLst/>
                <a:latin typeface="Alexandria" pitchFamily="2" charset="-78"/>
                <a:ea typeface="Calibri" panose="020F0502020204030204" pitchFamily="34" charset="0"/>
                <a:cs typeface="Alexandria" pitchFamily="2" charset="-78"/>
              </a:rPr>
              <a:t>ن. </a:t>
            </a:r>
          </a:p>
          <a:p>
            <a:pPr algn="r" rtl="1">
              <a:lnSpc>
                <a:spcPct val="200000"/>
              </a:lnSpc>
            </a:pPr>
            <a:r>
              <a:rPr lang="ar-JO" dirty="0">
                <a:latin typeface="Alexandria" pitchFamily="2" charset="-78"/>
                <a:ea typeface="Calibri" panose="020F0502020204030204" pitchFamily="34" charset="0"/>
                <a:cs typeface="Alexandria" pitchFamily="2" charset="-78"/>
              </a:rPr>
              <a:t>*</a:t>
            </a:r>
            <a:r>
              <a:rPr lang="ar-JO"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انفتاح التعليم العالي على الثقافات العالمية بسبب العولمة وبفضل تكنولوجيا المعلومات والاتصال والانفتاح </a:t>
            </a:r>
            <a:r>
              <a:rPr lang="ar-JO"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على السو</a:t>
            </a:r>
            <a:r>
              <a:rPr lang="ar-JO" dirty="0">
                <a:effectLst/>
                <a:latin typeface="Alexandria" pitchFamily="2" charset="-78"/>
                <a:ea typeface="Calibri" panose="020F0502020204030204" pitchFamily="34" charset="0"/>
                <a:cs typeface="Alexandria" pitchFamily="2" charset="-78"/>
              </a:rPr>
              <a:t>ق</a:t>
            </a:r>
            <a:endParaRPr lang="en-US" sz="2400" dirty="0">
              <a:effectLst/>
              <a:latin typeface="Alexandria" pitchFamily="2" charset="-78"/>
              <a:ea typeface="Calibri" panose="020F0502020204030204" pitchFamily="34" charset="0"/>
              <a:cs typeface="Alexandria" pitchFamily="2" charset="-78"/>
            </a:endParaRPr>
          </a:p>
        </p:txBody>
      </p:sp>
      <p:cxnSp>
        <p:nvCxnSpPr>
          <p:cNvPr id="3" name="Straight Connector 2">
            <a:extLst>
              <a:ext uri="{FF2B5EF4-FFF2-40B4-BE49-F238E27FC236}">
                <a16:creationId xmlns:a16="http://schemas.microsoft.com/office/drawing/2014/main" id="{09A0F150-C3FC-0132-17D6-7AD6F2CC62FD}"/>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Graphic 21">
            <a:extLst>
              <a:ext uri="{FF2B5EF4-FFF2-40B4-BE49-F238E27FC236}">
                <a16:creationId xmlns:a16="http://schemas.microsoft.com/office/drawing/2014/main" id="{E98C93E6-455A-1933-3845-8E3B9DD0DE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1974258128"/>
      </p:ext>
    </p:extLst>
  </p:cSld>
  <p:clrMapOvr>
    <a:masterClrMapping/>
  </p:clrMapOvr>
  <p:transition spd="slow" advTm="83927">
    <p:wheel spokes="1"/>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6AEDE27-991E-A6B2-472F-D6CAB401FC11}"/>
              </a:ext>
            </a:extLst>
          </p:cNvPr>
          <p:cNvSpPr/>
          <p:nvPr/>
        </p:nvSpPr>
        <p:spPr>
          <a:xfrm>
            <a:off x="798026" y="1630062"/>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1037078" y="1706039"/>
            <a:ext cx="10117844" cy="4442883"/>
          </a:xfrm>
          <a:prstGeom prst="rect">
            <a:avLst/>
          </a:prstGeom>
          <a:noFill/>
        </p:spPr>
        <p:txBody>
          <a:bodyPr wrap="square" rtlCol="0">
            <a:spAutoFit/>
          </a:bodyPr>
          <a:lstStyle/>
          <a:p>
            <a:pPr algn="ctr"/>
            <a:r>
              <a:rPr lang="ar-JO" sz="3600" kern="0" dirty="0">
                <a:solidFill>
                  <a:srgbClr val="00B0F0"/>
                </a:solidFill>
                <a:effectLst/>
                <a:latin typeface="Alexandria" pitchFamily="2" charset="-78"/>
                <a:ea typeface="Times New Roman" panose="02020603050405020304" pitchFamily="18" charset="0"/>
                <a:cs typeface="Alexandria" pitchFamily="2" charset="-78"/>
              </a:rPr>
              <a:t>خاتمة</a:t>
            </a:r>
            <a:endParaRPr lang="ar-JO" sz="18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200000"/>
              </a:lnSpc>
            </a:pPr>
            <a:r>
              <a:rPr lang="ar-JO"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بذلك نرى أن تطوير السياسات التعليمية له العديد من ال</a:t>
            </a:r>
            <a:r>
              <a:rPr lang="ar-JO" kern="0" dirty="0">
                <a:solidFill>
                  <a:srgbClr val="000000"/>
                </a:solidFill>
                <a:effectLst/>
                <a:latin typeface="Alexandria" pitchFamily="2" charset="-78"/>
                <a:ea typeface="Times New Roman" panose="02020603050405020304" pitchFamily="18" charset="0"/>
                <a:cs typeface="Alexandria" pitchFamily="2" charset="-78"/>
              </a:rPr>
              <a:t>إ</a:t>
            </a:r>
            <a:r>
              <a:rPr lang="ar-SA" kern="0" dirty="0">
                <a:solidFill>
                  <a:srgbClr val="000000"/>
                </a:solidFill>
                <a:effectLst/>
                <a:latin typeface="Alexandria" pitchFamily="2" charset="-78"/>
                <a:ea typeface="Times New Roman" panose="02020603050405020304" pitchFamily="18" charset="0"/>
                <a:cs typeface="Alexandria" pitchFamily="2" charset="-78"/>
              </a:rPr>
              <a:t>يجابيات </a:t>
            </a:r>
            <a:r>
              <a:rPr lang="ar-JO" kern="0" dirty="0">
                <a:solidFill>
                  <a:srgbClr val="000000"/>
                </a:solidFill>
                <a:effectLst/>
                <a:latin typeface="Alexandria" pitchFamily="2" charset="-78"/>
                <a:ea typeface="Times New Roman" panose="02020603050405020304" pitchFamily="18" charset="0"/>
                <a:cs typeface="Alexandria" pitchFamily="2" charset="-78"/>
              </a:rPr>
              <a:t>و</a:t>
            </a:r>
            <a:r>
              <a:rPr lang="ar-SA" kern="0" dirty="0">
                <a:solidFill>
                  <a:srgbClr val="000000"/>
                </a:solidFill>
                <a:effectLst/>
                <a:latin typeface="Alexandria" pitchFamily="2" charset="-78"/>
                <a:ea typeface="Times New Roman" panose="02020603050405020304" pitchFamily="18" charset="0"/>
                <a:cs typeface="Alexandria" pitchFamily="2" charset="-78"/>
              </a:rPr>
              <a:t>التي من أهمها رصد رسالة ورؤية معاصرة للتعليم تتوافق مع الاتجاهات الحديثة في التعليم العالي، والاستفادة من الخبرات العالمية لتحقيق الرؤية والرسالة </a:t>
            </a:r>
            <a:r>
              <a:rPr lang="ar-JO" kern="0" dirty="0">
                <a:solidFill>
                  <a:srgbClr val="000000"/>
                </a:solidFill>
                <a:effectLst/>
                <a:latin typeface="Alexandria" pitchFamily="2" charset="-78"/>
                <a:ea typeface="Times New Roman" panose="02020603050405020304" pitchFamily="18" charset="0"/>
                <a:cs typeface="Alexandria" pitchFamily="2" charset="-78"/>
              </a:rPr>
              <a:t>للتعليم</a:t>
            </a:r>
            <a:r>
              <a:rPr lang="ar-SA" kern="0" dirty="0">
                <a:solidFill>
                  <a:srgbClr val="000000"/>
                </a:solidFill>
                <a:effectLst/>
                <a:latin typeface="Alexandria" pitchFamily="2" charset="-78"/>
                <a:ea typeface="Times New Roman" panose="02020603050405020304" pitchFamily="18" charset="0"/>
                <a:cs typeface="Alexandria" pitchFamily="2" charset="-78"/>
              </a:rPr>
              <a:t> وتصميم البرامج التي تتلاءم مع متطلبات السوق المحلي والعالمي، واتباع نظام خاص في تصميم البرامج الأكاديمية وإيجاد الشراكة الحقيقية مع مؤسسات سوق العمل وذلك من خلال التعليم التعاوني بمختلف أنماطه وتوظيف التقنيات الحديثة وتكنولوجيا المعلومات والاتصالات لتنفيذ البرامج الأكاديمية بكفاءة وفاعلية، وخلق بيئة تعليمية تتيح للطالب حرية اكتساب المعرفة الشاملة من جميع المصادر المتاحة</a:t>
            </a:r>
            <a:r>
              <a:rPr lang="ar-JO" kern="0" dirty="0">
                <a:solidFill>
                  <a:srgbClr val="000000"/>
                </a:solidFill>
                <a:effectLst/>
                <a:latin typeface="Alexandria" pitchFamily="2" charset="-78"/>
                <a:ea typeface="Times New Roman" panose="02020603050405020304" pitchFamily="18" charset="0"/>
                <a:cs typeface="Alexandria" pitchFamily="2" charset="-78"/>
              </a:rPr>
              <a:t>.</a:t>
            </a:r>
            <a:endParaRPr lang="en-US"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1419EF60-4DDD-D014-9E78-C1FB3940F0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12" name="Straight Connector 11">
            <a:extLst>
              <a:ext uri="{FF2B5EF4-FFF2-40B4-BE49-F238E27FC236}">
                <a16:creationId xmlns:a16="http://schemas.microsoft.com/office/drawing/2014/main" id="{A96EF315-7982-7522-1DEC-7AAF59FF3090}"/>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104281993"/>
      </p:ext>
    </p:extLst>
  </p:cSld>
  <p:clrMapOvr>
    <a:masterClrMapping/>
  </p:clrMapOvr>
  <p:transition spd="slow" advTm="145400">
    <p:wheel spokes="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627B1DB-4863-DD9D-177D-6F61A1EEA5A3}"/>
              </a:ext>
            </a:extLst>
          </p:cNvPr>
          <p:cNvSpPr/>
          <p:nvPr/>
        </p:nvSpPr>
        <p:spPr>
          <a:xfrm>
            <a:off x="667382" y="1422403"/>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graphicFrame>
        <p:nvGraphicFramePr>
          <p:cNvPr id="13" name="Diagram 12">
            <a:extLst>
              <a:ext uri="{FF2B5EF4-FFF2-40B4-BE49-F238E27FC236}">
                <a16:creationId xmlns:a16="http://schemas.microsoft.com/office/drawing/2014/main" id="{B706DE47-AB56-4378-1C85-B3D4F7ACA803}"/>
              </a:ext>
            </a:extLst>
          </p:cNvPr>
          <p:cNvGraphicFramePr/>
          <p:nvPr>
            <p:extLst>
              <p:ext uri="{D42A27DB-BD31-4B8C-83A1-F6EECF244321}">
                <p14:modId xmlns:p14="http://schemas.microsoft.com/office/powerpoint/2010/main" val="2699355367"/>
              </p:ext>
            </p:extLst>
          </p:nvPr>
        </p:nvGraphicFramePr>
        <p:xfrm>
          <a:off x="1425509" y="1811638"/>
          <a:ext cx="8517720" cy="4004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 name="TextBox 19">
            <a:extLst>
              <a:ext uri="{FF2B5EF4-FFF2-40B4-BE49-F238E27FC236}">
                <a16:creationId xmlns:a16="http://schemas.microsoft.com/office/drawing/2014/main" id="{54830403-E990-F3FA-DBB4-38F3C4883622}"/>
              </a:ext>
            </a:extLst>
          </p:cNvPr>
          <p:cNvSpPr txBox="1"/>
          <p:nvPr/>
        </p:nvSpPr>
        <p:spPr>
          <a:xfrm>
            <a:off x="3044803" y="1614428"/>
            <a:ext cx="6492111" cy="400110"/>
          </a:xfrm>
          <a:prstGeom prst="rect">
            <a:avLst/>
          </a:prstGeom>
          <a:noFill/>
        </p:spPr>
        <p:txBody>
          <a:bodyPr wrap="square" rtlCol="0">
            <a:spAutoFit/>
          </a:bodyPr>
          <a:lstStyle/>
          <a:p>
            <a:pPr algn="ctr"/>
            <a:r>
              <a:rPr lang="ar-JO" sz="2000" b="1" dirty="0">
                <a:ln w="0"/>
                <a:solidFill>
                  <a:srgbClr val="00B0F0"/>
                </a:solidFill>
                <a:effectLst>
                  <a:outerShdw blurRad="38100" dist="19050" dir="2700000" algn="tl" rotWithShape="0">
                    <a:schemeClr val="dk1">
                      <a:alpha val="40000"/>
                    </a:schemeClr>
                  </a:outerShdw>
                </a:effectLst>
                <a:latin typeface="Alexandria" pitchFamily="2" charset="-78"/>
                <a:cs typeface="Alexandria" pitchFamily="2" charset="-78"/>
              </a:rPr>
              <a:t>وأخيرًا نستذكر أهم نتاجات المحاضرة الثالثة</a:t>
            </a:r>
            <a:endParaRPr lang="en-US" sz="2000" b="1" dirty="0">
              <a:ln w="0"/>
              <a:solidFill>
                <a:srgbClr val="00B0F0"/>
              </a:solidFill>
              <a:effectLst>
                <a:outerShdw blurRad="38100" dist="19050" dir="2700000" algn="tl" rotWithShape="0">
                  <a:schemeClr val="dk1">
                    <a:alpha val="40000"/>
                  </a:schemeClr>
                </a:outerShdw>
              </a:effectLst>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FE910AF8-411E-52CE-3CFB-7027DF8F4FD9}"/>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cxnSp>
        <p:nvCxnSpPr>
          <p:cNvPr id="4" name="Straight Connector 3">
            <a:extLst>
              <a:ext uri="{FF2B5EF4-FFF2-40B4-BE49-F238E27FC236}">
                <a16:creationId xmlns:a16="http://schemas.microsoft.com/office/drawing/2014/main" id="{3689A84E-E496-8C49-3C67-C130949DF71F}"/>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4181479772"/>
      </p:ext>
    </p:extLst>
  </p:cSld>
  <p:clrMapOvr>
    <a:masterClrMapping/>
  </p:clrMapOvr>
  <p:transition spd="slow" advTm="258610">
    <p:wheel spokes="1"/>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E03A475-02E7-2D8F-DB7F-FEFD79DDBABA}"/>
              </a:ext>
            </a:extLst>
          </p:cNvPr>
          <p:cNvSpPr/>
          <p:nvPr/>
        </p:nvSpPr>
        <p:spPr>
          <a:xfrm>
            <a:off x="574093" y="1304250"/>
            <a:ext cx="1080484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D4CEA5D8-F6B2-7478-E517-50642F83BCBD}"/>
              </a:ext>
            </a:extLst>
          </p:cNvPr>
          <p:cNvSpPr txBox="1"/>
          <p:nvPr/>
        </p:nvSpPr>
        <p:spPr>
          <a:xfrm>
            <a:off x="8590867" y="1435393"/>
            <a:ext cx="3198987" cy="584775"/>
          </a:xfrm>
          <a:prstGeom prst="rect">
            <a:avLst/>
          </a:prstGeom>
          <a:noFill/>
        </p:spPr>
        <p:txBody>
          <a:bodyPr wrap="square" rtlCol="0">
            <a:spAutoFit/>
          </a:bodyPr>
          <a:lstStyle/>
          <a:p>
            <a:r>
              <a:rPr lang="ar-JO" sz="3200" b="1" dirty="0">
                <a:solidFill>
                  <a:srgbClr val="00B0F0"/>
                </a:solidFill>
                <a:latin typeface="Alexandria" pitchFamily="2" charset="-78"/>
                <a:cs typeface="Alexandria" pitchFamily="2" charset="-78"/>
              </a:rPr>
              <a:t>المراجع</a:t>
            </a:r>
            <a:endParaRPr lang="en-US" sz="3200" b="1" dirty="0">
              <a:solidFill>
                <a:srgbClr val="00B0F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00487EAE-94F8-5DE1-F19F-9DD94F022D53}"/>
              </a:ext>
            </a:extLst>
          </p:cNvPr>
          <p:cNvSpPr txBox="1"/>
          <p:nvPr/>
        </p:nvSpPr>
        <p:spPr>
          <a:xfrm>
            <a:off x="1651819" y="3665228"/>
            <a:ext cx="9247239" cy="954107"/>
          </a:xfrm>
          <a:prstGeom prst="rect">
            <a:avLst/>
          </a:prstGeom>
          <a:noFill/>
        </p:spPr>
        <p:txBody>
          <a:bodyPr wrap="square" rtlCol="0">
            <a:spAutoFit/>
          </a:bodyPr>
          <a:lstStyle/>
          <a:p>
            <a:pPr algn="r" rtl="1"/>
            <a:r>
              <a:rPr lang="ar-JO" sz="2000" dirty="0">
                <a:latin typeface="Alexandria" pitchFamily="2" charset="-78"/>
                <a:cs typeface="Alexandria" pitchFamily="2" charset="-78"/>
              </a:rPr>
              <a:t>الموسى، عبدالله(2022) تطوير السياسات التعليمية</a:t>
            </a:r>
            <a:endParaRPr lang="ar-JO" sz="2000" b="0" i="0" dirty="0">
              <a:effectLst/>
              <a:latin typeface="Alexandria" pitchFamily="2" charset="-78"/>
              <a:cs typeface="Alexandria" pitchFamily="2" charset="-78"/>
            </a:endParaRPr>
          </a:p>
          <a:p>
            <a:pPr rtl="1"/>
            <a:r>
              <a:rPr lang="en-US" dirty="0">
                <a:hlinkClick r:id="rId2"/>
              </a:rPr>
              <a:t>https://drasah.com/Description.aspx?id=6306</a:t>
            </a:r>
            <a:endParaRPr lang="ar-JO" dirty="0"/>
          </a:p>
          <a:p>
            <a:pPr rtl="1"/>
            <a:endParaRPr lang="en-US" dirty="0"/>
          </a:p>
        </p:txBody>
      </p:sp>
      <p:sp>
        <p:nvSpPr>
          <p:cNvPr id="14" name="TextBox 13">
            <a:extLst>
              <a:ext uri="{FF2B5EF4-FFF2-40B4-BE49-F238E27FC236}">
                <a16:creationId xmlns:a16="http://schemas.microsoft.com/office/drawing/2014/main" id="{3B77D9D1-4001-732B-D531-EF4C13C6FCF0}"/>
              </a:ext>
            </a:extLst>
          </p:cNvPr>
          <p:cNvSpPr txBox="1"/>
          <p:nvPr/>
        </p:nvSpPr>
        <p:spPr>
          <a:xfrm>
            <a:off x="914400" y="2905240"/>
            <a:ext cx="10067731" cy="775084"/>
          </a:xfrm>
          <a:prstGeom prst="rect">
            <a:avLst/>
          </a:prstGeom>
          <a:noFill/>
        </p:spPr>
        <p:txBody>
          <a:bodyPr wrap="square" rtlCol="0">
            <a:spAutoFit/>
          </a:bodyPr>
          <a:lstStyle/>
          <a:p>
            <a:pPr algn="r">
              <a:lnSpc>
                <a:spcPct val="115000"/>
              </a:lnSpc>
            </a:pPr>
            <a:r>
              <a:rPr lang="ar-SA" sz="2000" dirty="0">
                <a:solidFill>
                  <a:srgbClr val="000000"/>
                </a:solidFill>
                <a:effectLst/>
                <a:latin typeface="Alexandria" pitchFamily="2" charset="-78"/>
                <a:ea typeface="Times New Roman" panose="02020603050405020304" pitchFamily="18" charset="0"/>
                <a:cs typeface="Alexandria" pitchFamily="2" charset="-78"/>
              </a:rPr>
              <a:t>الحسين, أحمد (2002). </a:t>
            </a:r>
            <a:r>
              <a:rPr lang="ar-SA" sz="2000" b="1" dirty="0">
                <a:solidFill>
                  <a:srgbClr val="000000"/>
                </a:solidFill>
                <a:effectLst/>
                <a:latin typeface="Alexandria" pitchFamily="2" charset="-78"/>
                <a:ea typeface="Times New Roman" panose="02020603050405020304" pitchFamily="18" charset="0"/>
                <a:cs typeface="Alexandria" pitchFamily="2" charset="-78"/>
              </a:rPr>
              <a:t>مدخل إلى تحليل السياسات العامة</a:t>
            </a:r>
            <a:r>
              <a:rPr lang="ar-SA" sz="2000" dirty="0">
                <a:solidFill>
                  <a:srgbClr val="000000"/>
                </a:solidFill>
                <a:effectLst/>
                <a:latin typeface="Alexandria" pitchFamily="2" charset="-78"/>
                <a:ea typeface="Times New Roman" panose="02020603050405020304" pitchFamily="18" charset="0"/>
                <a:cs typeface="Alexandria" pitchFamily="2" charset="-78"/>
              </a:rPr>
              <a:t>، المركز العلمي للدراسات السياسية.</a:t>
            </a:r>
            <a:endParaRPr lang="en-US" sz="2000"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1651819" y="2051447"/>
            <a:ext cx="9247239" cy="775084"/>
          </a:xfrm>
          <a:prstGeom prst="rect">
            <a:avLst/>
          </a:prstGeom>
          <a:noFill/>
        </p:spPr>
        <p:txBody>
          <a:bodyPr wrap="square" rtlCol="0">
            <a:spAutoFit/>
          </a:bodyPr>
          <a:lstStyle/>
          <a:p>
            <a:pPr algn="r">
              <a:lnSpc>
                <a:spcPct val="115000"/>
              </a:lnSpc>
            </a:pPr>
            <a:r>
              <a:rPr lang="ar-YE" sz="2000" b="0" i="0" u="none" strike="noStrike" baseline="0" dirty="0">
                <a:latin typeface="Alexandria" pitchFamily="2" charset="-78"/>
                <a:cs typeface="Alexandria" pitchFamily="2" charset="-78"/>
              </a:rPr>
              <a:t>جرادات عزت دراسة التعايش والتعددية والمذهبية مؤشر عالمي منتدى الوسطية عمان 2015</a:t>
            </a:r>
            <a:r>
              <a:rPr lang="ar-YE" sz="1800" b="0" i="0" u="none" strike="noStrike" baseline="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7DEB9135-7D6B-5245-3047-82A2CAE0C328}"/>
              </a:ext>
            </a:extLst>
          </p:cNvPr>
          <p:cNvSpPr txBox="1"/>
          <p:nvPr/>
        </p:nvSpPr>
        <p:spPr>
          <a:xfrm>
            <a:off x="1637731" y="4843462"/>
            <a:ext cx="9048466" cy="646331"/>
          </a:xfrm>
          <a:prstGeom prst="rect">
            <a:avLst/>
          </a:prstGeom>
          <a:noFill/>
        </p:spPr>
        <p:txBody>
          <a:bodyPr wrap="square" rtlCol="0">
            <a:spAutoFit/>
          </a:bodyPr>
          <a:lstStyle/>
          <a:p>
            <a:r>
              <a:rPr lang="en-US" dirty="0">
                <a:hlinkClick r:id="rId3"/>
              </a:rPr>
              <a:t>https://tarbiyaa.com/%D9%85%D8%B4%D8%A7%D9%83%D9%84-%D8%A7%</a:t>
            </a:r>
            <a:endParaRPr lang="ar-JO" dirty="0"/>
          </a:p>
          <a:p>
            <a:endParaRPr lang="en-US" dirty="0"/>
          </a:p>
        </p:txBody>
      </p:sp>
      <p:cxnSp>
        <p:nvCxnSpPr>
          <p:cNvPr id="10" name="Straight Connector 9">
            <a:extLst>
              <a:ext uri="{FF2B5EF4-FFF2-40B4-BE49-F238E27FC236}">
                <a16:creationId xmlns:a16="http://schemas.microsoft.com/office/drawing/2014/main" id="{C0EF5D6D-C07D-29FD-2CCE-13BC30D60E47}"/>
              </a:ext>
            </a:extLst>
          </p:cNvPr>
          <p:cNvCxnSpPr>
            <a:cxnSpLocks/>
          </p:cNvCxnSpPr>
          <p:nvPr/>
        </p:nvCxnSpPr>
        <p:spPr>
          <a:xfrm flipH="1">
            <a:off x="2786743" y="870857"/>
            <a:ext cx="788125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Graphic 21">
            <a:extLst>
              <a:ext uri="{FF2B5EF4-FFF2-40B4-BE49-F238E27FC236}">
                <a16:creationId xmlns:a16="http://schemas.microsoft.com/office/drawing/2014/main" id="{EB8696C0-4688-6821-F879-73B2F37AC1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3261152654"/>
      </p:ext>
    </p:extLst>
  </p:cSld>
  <p:clrMapOvr>
    <a:masterClrMapping/>
  </p:clrMapOvr>
  <p:transition spd="slow" advTm="119142">
    <p:wheel spokes="1"/>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lnSpc>
                <a:spcPct val="115000"/>
              </a:lnSpc>
            </a:pPr>
            <a:r>
              <a:rPr lang="ar-SA" sz="2000" dirty="0">
                <a:solidFill>
                  <a:srgbClr val="F7F7F7"/>
                </a:solidFill>
                <a:latin typeface="Alexandria" pitchFamily="2" charset="-78"/>
                <a:ea typeface="Times New Roman" panose="02020603050405020304" pitchFamily="18" charset="0"/>
                <a:cs typeface="Alexandria" pitchFamily="2" charset="-78"/>
              </a:rPr>
              <a:t>الحسين, أحمد (2002). </a:t>
            </a:r>
            <a:r>
              <a:rPr lang="ar-SA" sz="2000" b="1" dirty="0">
                <a:solidFill>
                  <a:srgbClr val="F7F7F7"/>
                </a:solidFill>
                <a:latin typeface="Alexandria" pitchFamily="2" charset="-78"/>
                <a:ea typeface="Times New Roman" panose="02020603050405020304" pitchFamily="18" charset="0"/>
                <a:cs typeface="Alexandria" pitchFamily="2" charset="-78"/>
              </a:rPr>
              <a:t>مدخل إلى تحليل السياسات العامة</a:t>
            </a:r>
            <a:r>
              <a:rPr lang="ar-SA" sz="2000" dirty="0">
                <a:solidFill>
                  <a:srgbClr val="F7F7F7"/>
                </a:solidFill>
                <a:latin typeface="Alexandria" pitchFamily="2" charset="-78"/>
                <a:ea typeface="Times New Roman" panose="02020603050405020304" pitchFamily="18" charset="0"/>
                <a:cs typeface="Alexandria" pitchFamily="2" charset="-78"/>
              </a:rPr>
              <a:t>، المركز العلمي للدراسات السياسية.</a:t>
            </a:r>
            <a:endParaRPr lang="en-US" sz="2000" dirty="0">
              <a:solidFill>
                <a:srgbClr val="F7F7F7"/>
              </a:solidFill>
              <a:latin typeface="Alexandria" pitchFamily="2" charset="-78"/>
              <a:cs typeface="Alexandria" pitchFamily="2" charset="-78"/>
            </a:endParaRPr>
          </a:p>
          <a:p>
            <a:pPr lvl="0" algn="r">
              <a:lnSpc>
                <a:spcPct val="115000"/>
              </a:lnSpc>
            </a:pPr>
            <a:endParaRPr lang="ar-JO" dirty="0">
              <a:solidFill>
                <a:srgbClr val="F7F7F7"/>
              </a:solidFill>
              <a:latin typeface="Simplified Arabic" panose="02020603050405020304" pitchFamily="18" charset="-78"/>
              <a:ea typeface="Times New Roman" panose="02020603050405020304" pitchFamily="18" charset="0"/>
              <a:cs typeface="Times New Roman" panose="02020603050405020304" pitchFamily="18" charset="0"/>
            </a:endParaRPr>
          </a:p>
          <a:p>
            <a:pPr lvl="0" algn="just">
              <a:lnSpc>
                <a:spcPct val="115000"/>
              </a:lnSpc>
            </a:pPr>
            <a:endParaRPr lang="ar-JO" dirty="0">
              <a:solidFill>
                <a:srgbClr val="F7F7F7"/>
              </a:solidFill>
              <a:latin typeface="Simplified Arabic" panose="02020603050405020304" pitchFamily="18" charset="-78"/>
              <a:ea typeface="Times New Roman" panose="02020603050405020304" pitchFamily="18" charset="0"/>
              <a:cs typeface="Times New Roman" panose="02020603050405020304" pitchFamily="18" charset="0"/>
            </a:endParaRPr>
          </a:p>
          <a:p>
            <a:pPr lvl="0" algn="just">
              <a:lnSpc>
                <a:spcPct val="115000"/>
              </a:lnSpc>
            </a:pPr>
            <a:r>
              <a:rPr lang="en-GB" dirty="0" err="1">
                <a:solidFill>
                  <a:srgbClr val="F7F7F7"/>
                </a:solidFill>
                <a:latin typeface="Rockwell Condensed" panose="02060603050405020104" pitchFamily="18" charset="0"/>
                <a:ea typeface="Times New Roman" panose="02020603050405020304" pitchFamily="18" charset="0"/>
                <a:cs typeface="Times New Roman" panose="02020603050405020304" pitchFamily="18" charset="0"/>
              </a:rPr>
              <a:t>Tagler</a:t>
            </a:r>
            <a:r>
              <a:rPr lang="en-GB" dirty="0">
                <a:solidFill>
                  <a:srgbClr val="F7F7F7"/>
                </a:solidFill>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dirty="0">
                <a:solidFill>
                  <a:srgbClr val="F7F7F7"/>
                </a:solidFill>
                <a:latin typeface="Simplified Arabic" panose="02020603050405020304" pitchFamily="18" charset="-78"/>
                <a:ea typeface="Times New Roman" panose="02020603050405020304" pitchFamily="18" charset="0"/>
                <a:cs typeface="Times New Roman" panose="02020603050405020304" pitchFamily="18" charset="0"/>
              </a:rPr>
              <a:t>.</a:t>
            </a:r>
            <a:endParaRPr lang="ar-JO" dirty="0">
              <a:solidFill>
                <a:srgbClr val="F7F7F7"/>
              </a:solidFill>
              <a:latin typeface="Simplified Arabic" panose="02020603050405020304" pitchFamily="18" charset="-78"/>
              <a:ea typeface="Times New Roman" panose="02020603050405020304" pitchFamily="18" charset="0"/>
              <a:cs typeface="Times New Roman" panose="02020603050405020304" pitchFamily="18" charset="0"/>
            </a:endParaRPr>
          </a:p>
          <a:p>
            <a:pPr lvl="0" algn="just">
              <a:lnSpc>
                <a:spcPct val="115000"/>
              </a:lnSpc>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53953" y="1333489"/>
            <a:ext cx="4942047" cy="3719512"/>
          </a:xfrm>
          <a:prstGeom prst="rect">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8" name="TextBox 7">
            <a:extLst>
              <a:ext uri="{FF2B5EF4-FFF2-40B4-BE49-F238E27FC236}">
                <a16:creationId xmlns:a16="http://schemas.microsoft.com/office/drawing/2014/main" id="{D4CEA5D8-F6B2-7478-E517-50642F83BCBD}"/>
              </a:ext>
            </a:extLst>
          </p:cNvPr>
          <p:cNvSpPr txBox="1"/>
          <p:nvPr/>
        </p:nvSpPr>
        <p:spPr>
          <a:xfrm>
            <a:off x="6732502" y="1507197"/>
            <a:ext cx="4937346" cy="461665"/>
          </a:xfrm>
          <a:prstGeom prst="rect">
            <a:avLst/>
          </a:prstGeom>
          <a:noFill/>
        </p:spPr>
        <p:txBody>
          <a:bodyPr wrap="square" rtlCol="0">
            <a:spAutoFit/>
          </a:bodyPr>
          <a:lstStyle/>
          <a:p>
            <a:pPr algn="ctr"/>
            <a:r>
              <a:rPr lang="ar-JO" sz="2400" b="1" dirty="0">
                <a:solidFill>
                  <a:srgbClr val="00B0F0"/>
                </a:solidFill>
                <a:latin typeface="Alexandria" pitchFamily="2" charset="-78"/>
                <a:cs typeface="Alexandria" pitchFamily="2" charset="-78"/>
              </a:rPr>
              <a:t>مراجع المادة المعتمدة </a:t>
            </a:r>
            <a:endParaRPr lang="en-US" sz="2400" b="1" dirty="0">
              <a:solidFill>
                <a:srgbClr val="00B0F0"/>
              </a:solidFill>
              <a:latin typeface="Alexandria" pitchFamily="2" charset="-78"/>
              <a:cs typeface="Alexandria" pitchFamily="2" charset="-78"/>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2682" y="1322426"/>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19" name="Picture 18">
            <a:extLst>
              <a:ext uri="{FF2B5EF4-FFF2-40B4-BE49-F238E27FC236}">
                <a16:creationId xmlns:a16="http://schemas.microsoft.com/office/drawing/2014/main" id="{6EBBB157-BA76-70AA-776A-1DD14266A1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7698" y="1560924"/>
            <a:ext cx="4742090" cy="4626739"/>
          </a:xfrm>
          <a:prstGeom prst="rect">
            <a:avLst/>
          </a:prstGeom>
        </p:spPr>
      </p:pic>
      <p:pic>
        <p:nvPicPr>
          <p:cNvPr id="3" name="Graphic 21">
            <a:extLst>
              <a:ext uri="{FF2B5EF4-FFF2-40B4-BE49-F238E27FC236}">
                <a16:creationId xmlns:a16="http://schemas.microsoft.com/office/drawing/2014/main" id="{DEA0EE81-1769-5E83-52A0-B27E0DBB09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0730" y="109999"/>
            <a:ext cx="2427056" cy="1312404"/>
          </a:xfrm>
          <a:prstGeom prst="rect">
            <a:avLst/>
          </a:prstGeom>
        </p:spPr>
      </p:pic>
    </p:spTree>
    <p:extLst>
      <p:ext uri="{BB962C8B-B14F-4D97-AF65-F5344CB8AC3E}">
        <p14:creationId xmlns:p14="http://schemas.microsoft.com/office/powerpoint/2010/main" val="644688886"/>
      </p:ext>
    </p:extLst>
  </p:cSld>
  <p:clrMapOvr>
    <a:masterClrMapping/>
  </p:clrMapOvr>
  <p:transition spd="slow" advTm="14306">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07D90584-B461-1256-8AE7-6FA1DF24D95B}"/>
              </a:ext>
            </a:extLst>
          </p:cNvPr>
          <p:cNvGrpSpPr/>
          <p:nvPr/>
        </p:nvGrpSpPr>
        <p:grpSpPr>
          <a:xfrm>
            <a:off x="0" y="0"/>
            <a:ext cx="12193454" cy="6858000"/>
            <a:chOff x="0" y="0"/>
            <a:chExt cx="12193454" cy="685800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4099"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pitchFamily="2" charset="-78"/>
                <a:cs typeface="Alexandria"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pic>
        <p:nvPicPr>
          <p:cNvPr id="3" name="Picture 2">
            <a:extLst>
              <a:ext uri="{FF2B5EF4-FFF2-40B4-BE49-F238E27FC236}">
                <a16:creationId xmlns:a16="http://schemas.microsoft.com/office/drawing/2014/main" id="{87210E87-07E0-21E8-48CD-D5CA2E58A415}"/>
              </a:ext>
            </a:extLst>
          </p:cNvPr>
          <p:cNvPicPr>
            <a:picLocks noChangeAspect="1"/>
          </p:cNvPicPr>
          <p:nvPr/>
        </p:nvPicPr>
        <p:blipFill>
          <a:blip r:embed="rId6"/>
          <a:stretch>
            <a:fillRect/>
          </a:stretch>
        </p:blipFill>
        <p:spPr>
          <a:xfrm>
            <a:off x="4571868" y="2572438"/>
            <a:ext cx="3048264" cy="17131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
</p:tagLst>
</file>

<file path=ppt/tags/tag2.xml><?xml version="1.0" encoding="utf-8"?>
<p:tagLst xmlns:a="http://schemas.openxmlformats.org/drawingml/2006/main" xmlns:r="http://schemas.openxmlformats.org/officeDocument/2006/relationships" xmlns:p="http://schemas.openxmlformats.org/presentationml/2006/main">
  <p:tag name="TIMING" val="|5.1"/>
</p:tagLst>
</file>

<file path=ppt/tags/tag3.xml><?xml version="1.0" encoding="utf-8"?>
<p:tagLst xmlns:a="http://schemas.openxmlformats.org/drawingml/2006/main" xmlns:r="http://schemas.openxmlformats.org/officeDocument/2006/relationships" xmlns:p="http://schemas.openxmlformats.org/presentationml/2006/main">
  <p:tag name="TIMING" val="|5"/>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393CFFF-6ED4-4A0C-8359-A27B6462E0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A128AA6-5DB4-4B7E-822A-89B3A5C87E3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4186</TotalTime>
  <Words>3349</Words>
  <Application>Microsoft Office PowerPoint</Application>
  <PresentationFormat>Widescreen</PresentationFormat>
  <Paragraphs>288</Paragraphs>
  <Slides>42</Slides>
  <Notes>5</Notes>
  <HiddenSlides>0</HiddenSlides>
  <MMClips>0</MMClips>
  <ScaleCrop>false</ScaleCrop>
  <HeadingPairs>
    <vt:vector size="6" baseType="variant">
      <vt:variant>
        <vt:lpstr>Fonts Used</vt:lpstr>
      </vt:variant>
      <vt:variant>
        <vt:i4>19</vt:i4>
      </vt:variant>
      <vt:variant>
        <vt:lpstr>Theme</vt:lpstr>
      </vt:variant>
      <vt:variant>
        <vt:i4>1</vt:i4>
      </vt:variant>
      <vt:variant>
        <vt:lpstr>Slide Titles</vt:lpstr>
      </vt:variant>
      <vt:variant>
        <vt:i4>42</vt:i4>
      </vt:variant>
    </vt:vector>
  </HeadingPairs>
  <TitlesOfParts>
    <vt:vector size="62" baseType="lpstr">
      <vt:lpstr>Alexandria</vt:lpstr>
      <vt:lpstr>Alexandria Black</vt:lpstr>
      <vt:lpstr>Alexandria ExtraBold</vt:lpstr>
      <vt:lpstr>Alexandria Light</vt:lpstr>
      <vt:lpstr>Alexandria Medium</vt:lpstr>
      <vt:lpstr>Alexandria SemiBold</vt:lpstr>
      <vt:lpstr>-apple-system</vt:lpstr>
      <vt:lpstr>Arial</vt:lpstr>
      <vt:lpstr>arial black</vt:lpstr>
      <vt:lpstr>Calibri</vt:lpstr>
      <vt:lpstr>Calibri Light</vt:lpstr>
      <vt:lpstr>IBM Plex Sans Arabic</vt:lpstr>
      <vt:lpstr>Roboto Light</vt:lpstr>
      <vt:lpstr>Rockwell Condensed</vt:lpstr>
      <vt:lpstr>Simplified Arabic</vt:lpstr>
      <vt:lpstr>Symbol</vt:lpstr>
      <vt:lpstr>Times New Roman</vt:lpstr>
      <vt:lpstr>TraditionalArabic</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556</cp:revision>
  <dcterms:created xsi:type="dcterms:W3CDTF">2023-04-29T09:08:23Z</dcterms:created>
  <dcterms:modified xsi:type="dcterms:W3CDTF">2024-06-26T09:46:45Z</dcterms:modified>
</cp:coreProperties>
</file>