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1"/>
  </p:notesMasterIdLst>
  <p:sldIdLst>
    <p:sldId id="480" r:id="rId5"/>
    <p:sldId id="553" r:id="rId6"/>
    <p:sldId id="497" r:id="rId7"/>
    <p:sldId id="623" r:id="rId8"/>
    <p:sldId id="624" r:id="rId9"/>
    <p:sldId id="625" r:id="rId10"/>
    <p:sldId id="626" r:id="rId11"/>
    <p:sldId id="589" r:id="rId12"/>
    <p:sldId id="590" r:id="rId13"/>
    <p:sldId id="591" r:id="rId14"/>
    <p:sldId id="629" r:id="rId15"/>
    <p:sldId id="592" r:id="rId16"/>
    <p:sldId id="627" r:id="rId17"/>
    <p:sldId id="593" r:id="rId18"/>
    <p:sldId id="630" r:id="rId19"/>
    <p:sldId id="594" r:id="rId20"/>
    <p:sldId id="631" r:id="rId21"/>
    <p:sldId id="632" r:id="rId22"/>
    <p:sldId id="595" r:id="rId23"/>
    <p:sldId id="633" r:id="rId24"/>
    <p:sldId id="596" r:id="rId25"/>
    <p:sldId id="635" r:id="rId26"/>
    <p:sldId id="597" r:id="rId27"/>
    <p:sldId id="636" r:id="rId28"/>
    <p:sldId id="637" r:id="rId29"/>
    <p:sldId id="503" r:id="rId30"/>
    <p:sldId id="638" r:id="rId31"/>
    <p:sldId id="639" r:id="rId32"/>
    <p:sldId id="640" r:id="rId33"/>
    <p:sldId id="641" r:id="rId34"/>
    <p:sldId id="642" r:id="rId35"/>
    <p:sldId id="643" r:id="rId36"/>
    <p:sldId id="644" r:id="rId37"/>
    <p:sldId id="557" r:id="rId38"/>
    <p:sldId id="645" r:id="rId39"/>
    <p:sldId id="34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53"/>
            <p14:sldId id="497"/>
            <p14:sldId id="623"/>
            <p14:sldId id="624"/>
            <p14:sldId id="625"/>
            <p14:sldId id="626"/>
            <p14:sldId id="589"/>
            <p14:sldId id="590"/>
            <p14:sldId id="591"/>
            <p14:sldId id="629"/>
            <p14:sldId id="592"/>
            <p14:sldId id="627"/>
            <p14:sldId id="593"/>
            <p14:sldId id="630"/>
            <p14:sldId id="594"/>
            <p14:sldId id="631"/>
            <p14:sldId id="632"/>
            <p14:sldId id="595"/>
            <p14:sldId id="633"/>
            <p14:sldId id="596"/>
            <p14:sldId id="635"/>
            <p14:sldId id="597"/>
            <p14:sldId id="636"/>
            <p14:sldId id="637"/>
            <p14:sldId id="503"/>
            <p14:sldId id="638"/>
            <p14:sldId id="639"/>
            <p14:sldId id="640"/>
            <p14:sldId id="641"/>
            <p14:sldId id="642"/>
            <p14:sldId id="643"/>
            <p14:sldId id="644"/>
            <p14:sldId id="557"/>
            <p14:sldId id="64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58221"/>
    <a:srgbClr val="203E5F"/>
    <a:srgbClr val="000000"/>
    <a:srgbClr val="FFD2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12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FE6703-09FD-4280-A136-4F268E3C1D12}" type="doc">
      <dgm:prSet loTypeId="urn:microsoft.com/office/officeart/2005/8/layout/vList5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pPr rtl="1"/>
          <a:endParaRPr lang="ar-SA"/>
        </a:p>
      </dgm:t>
    </dgm:pt>
    <dgm:pt modelId="{4849D7A6-E332-48D8-A701-C4826B5AF1D4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 rtl="1"/>
          <a:r>
            <a:rPr lang="en-US" sz="3600" b="1" dirty="0">
              <a:latin typeface="Alexandria"/>
            </a:rPr>
            <a:t>Validity </a:t>
          </a:r>
          <a:endParaRPr lang="ar-SA" sz="3600" dirty="0">
            <a:latin typeface="Alexandria"/>
          </a:endParaRPr>
        </a:p>
      </dgm:t>
    </dgm:pt>
    <dgm:pt modelId="{712EAB2C-097E-4DD5-A279-1F6A8129BF75}" type="parTrans" cxnId="{C934FEEA-DCA1-4BF1-B864-45C2E8D6F6BC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FFACB9C4-175E-409A-9E5F-CAF4555CCDDD}" type="sibTrans" cxnId="{C934FEEA-DCA1-4BF1-B864-45C2E8D6F6BC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068D4ACA-B1B5-418F-ABBE-095FC4C5FA2B}">
      <dgm:prSet phldrT="[Text]" custT="1"/>
      <dgm:spPr/>
      <dgm:t>
        <a:bodyPr/>
        <a:lstStyle/>
        <a:p>
          <a:pPr algn="l" rtl="0"/>
          <a:r>
            <a:rPr lang="en-US" sz="2800" dirty="0">
              <a:latin typeface="Alexandria"/>
            </a:rPr>
            <a:t>Does the KPI measure what it is supposed to measure? </a:t>
          </a:r>
          <a:endParaRPr lang="ar-SA" sz="2800" dirty="0">
            <a:latin typeface="Alexandria"/>
          </a:endParaRPr>
        </a:p>
      </dgm:t>
    </dgm:pt>
    <dgm:pt modelId="{5A2EA36E-8B46-4492-8A4C-25EDD7C01D01}" type="parTrans" cxnId="{BF7F8BFA-7EDE-4237-BEC7-DD504D8E537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DEFD42F7-A6C5-49BA-B27A-FD0B4CB53C44}" type="sibTrans" cxnId="{BF7F8BFA-7EDE-4237-BEC7-DD504D8E537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26FE80AA-E886-4723-A1D5-6F767D7112E5}">
      <dgm:prSet phldrT="[Text]" custT="1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 algn="ctr" rtl="1"/>
          <a:r>
            <a:rPr lang="en-US" sz="3600" b="1" dirty="0">
              <a:latin typeface="Alexandria"/>
            </a:rPr>
            <a:t>Reliability </a:t>
          </a:r>
          <a:endParaRPr lang="ar-SA" sz="3600" dirty="0">
            <a:latin typeface="Alexandria"/>
          </a:endParaRPr>
        </a:p>
      </dgm:t>
    </dgm:pt>
    <dgm:pt modelId="{05CB0B9D-614F-4ABF-854E-E114EAE8356B}" type="parTrans" cxnId="{AB7044C0-B54B-4FE8-AE3F-B01DD3284F8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65047F92-D20C-42F1-BA9C-6762DCBDC8FD}" type="sibTrans" cxnId="{AB7044C0-B54B-4FE8-AE3F-B01DD3284F8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EF2F1217-E9BF-4369-9C5B-239F5B03A26A}">
      <dgm:prSet phldrT="[Text]" custT="1"/>
      <dgm:spPr/>
      <dgm:t>
        <a:bodyPr/>
        <a:lstStyle/>
        <a:p>
          <a:pPr algn="l" rtl="0"/>
          <a:r>
            <a:rPr lang="en-US" sz="2800" dirty="0">
              <a:latin typeface="Alexandria"/>
            </a:rPr>
            <a:t>Does the KPI provide a consistent measure? </a:t>
          </a:r>
          <a:endParaRPr lang="ar-SA" sz="2800" dirty="0">
            <a:latin typeface="Alexandria"/>
          </a:endParaRPr>
        </a:p>
      </dgm:t>
    </dgm:pt>
    <dgm:pt modelId="{C16848B8-E8CC-4B21-B8AC-A116AE42125A}" type="parTrans" cxnId="{2631088A-FE17-4508-995A-DD9AD9D2972F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6EE2E4A6-F070-438A-9ECD-EF8DBF4A2D38}" type="sibTrans" cxnId="{2631088A-FE17-4508-995A-DD9AD9D2972F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C14C3346-F980-4685-A9D7-FF2E06F2EE78}">
      <dgm:prSet phldrT="[Text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 algn="ctr" rtl="1"/>
          <a:r>
            <a:rPr lang="en-US" sz="3200" b="1" dirty="0">
              <a:latin typeface="Alexandria"/>
            </a:rPr>
            <a:t>Explicit evidence base </a:t>
          </a:r>
          <a:endParaRPr lang="ar-SA" sz="3200" dirty="0">
            <a:latin typeface="Alexandria"/>
          </a:endParaRPr>
        </a:p>
      </dgm:t>
    </dgm:pt>
    <dgm:pt modelId="{725474A2-F0C3-49A6-8CF8-F1D0680E7870}" type="parTrans" cxnId="{616375B9-D4D3-496E-8673-47BA3D50706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851892FC-AE8F-479F-8E92-16F6DF7EF894}" type="sibTrans" cxnId="{616375B9-D4D3-496E-8673-47BA3D50706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D41F8782-96B0-4056-BD8F-DB299CB55336}">
      <dgm:prSet phldrT="[Text]"/>
      <dgm:spPr/>
      <dgm:t>
        <a:bodyPr/>
        <a:lstStyle/>
        <a:p>
          <a:pPr algn="l" rtl="0"/>
          <a:r>
            <a:rPr lang="en-US" dirty="0">
              <a:latin typeface="Alexandria"/>
            </a:rPr>
            <a:t>Is the KPI supported by scientific evidence or the consensus of experts? </a:t>
          </a:r>
          <a:endParaRPr lang="ar-SA" dirty="0">
            <a:latin typeface="Alexandria"/>
          </a:endParaRPr>
        </a:p>
      </dgm:t>
    </dgm:pt>
    <dgm:pt modelId="{2A14C10C-9606-4969-AEEB-1C1E8A844B03}" type="parTrans" cxnId="{3A0D3B65-3B09-4E5F-9770-661667C69D22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A1D4AF4E-C7DE-44E9-9673-C52ABA86AC4F}" type="sibTrans" cxnId="{3A0D3B65-3B09-4E5F-9770-661667C69D22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84597A7D-25D7-4DFD-8651-1778C1200421}">
      <dgm:prSet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2">
            <a:lumMod val="75000"/>
          </a:schemeClr>
        </a:solidFill>
      </dgm:spPr>
      <dgm:t>
        <a:bodyPr/>
        <a:lstStyle/>
        <a:p>
          <a:pPr algn="ctr" rtl="1"/>
          <a:r>
            <a:rPr lang="en-US" sz="3600" b="1" dirty="0">
              <a:latin typeface="Alexandria"/>
            </a:rPr>
            <a:t>Acceptability</a:t>
          </a:r>
          <a:endParaRPr lang="ar-SA" sz="3600" b="1" dirty="0">
            <a:latin typeface="Alexandria"/>
          </a:endParaRPr>
        </a:p>
      </dgm:t>
    </dgm:pt>
    <dgm:pt modelId="{41243024-EE0A-4343-83C8-812F384291FC}" type="parTrans" cxnId="{D19D7B04-1400-463A-965A-7DA9076CAED6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17819DC9-F70E-4697-B7E5-EA2AD1426DEB}" type="sibTrans" cxnId="{D19D7B04-1400-463A-965A-7DA9076CAED6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CFBC4244-8906-4FB5-B7BB-2BF471A3937B}">
      <dgm:prSet custT="1"/>
      <dgm:spPr/>
      <dgm:t>
        <a:bodyPr/>
        <a:lstStyle/>
        <a:p>
          <a:pPr algn="l" rtl="0"/>
          <a:r>
            <a:rPr lang="en-US" sz="2800" dirty="0">
              <a:latin typeface="Alexandria"/>
            </a:rPr>
            <a:t>Are the KPIs acceptable? </a:t>
          </a:r>
          <a:endParaRPr lang="ar-SA" sz="2800" b="1" dirty="0">
            <a:latin typeface="Alexandria"/>
          </a:endParaRPr>
        </a:p>
      </dgm:t>
    </dgm:pt>
    <dgm:pt modelId="{BAA321FA-1BFF-413B-9F35-14CCE476B139}" type="parTrans" cxnId="{A206B76A-794B-4021-B04B-A0DD3BEAD6B9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1A9B7F07-B500-4A2B-BF85-9AB41FFC6585}" type="sibTrans" cxnId="{A206B76A-794B-4021-B04B-A0DD3BEAD6B9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65EA55AA-66B0-47FD-9470-FA7BA6E7148C}" type="pres">
      <dgm:prSet presAssocID="{BDFE6703-09FD-4280-A136-4F268E3C1D1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5A9E40-4877-4F9A-A6C0-8937642E8963}" type="pres">
      <dgm:prSet presAssocID="{4849D7A6-E332-48D8-A701-C4826B5AF1D4}" presName="linNode" presStyleCnt="0"/>
      <dgm:spPr/>
    </dgm:pt>
    <dgm:pt modelId="{E731B3D6-35C5-4876-B742-159070D181CA}" type="pres">
      <dgm:prSet presAssocID="{4849D7A6-E332-48D8-A701-C4826B5AF1D4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2241D4-5325-46EF-A7AF-4CB84D7FE200}" type="pres">
      <dgm:prSet presAssocID="{4849D7A6-E332-48D8-A701-C4826B5AF1D4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31FCD1-7FBE-411A-8975-B5B6F92EC451}" type="pres">
      <dgm:prSet presAssocID="{FFACB9C4-175E-409A-9E5F-CAF4555CCDDD}" presName="sp" presStyleCnt="0"/>
      <dgm:spPr/>
    </dgm:pt>
    <dgm:pt modelId="{D89AD4F0-C52B-45BF-AE2D-116E3A078BA9}" type="pres">
      <dgm:prSet presAssocID="{26FE80AA-E886-4723-A1D5-6F767D7112E5}" presName="linNode" presStyleCnt="0"/>
      <dgm:spPr/>
    </dgm:pt>
    <dgm:pt modelId="{692A9194-FF02-41FA-A263-014FE58363EC}" type="pres">
      <dgm:prSet presAssocID="{26FE80AA-E886-4723-A1D5-6F767D7112E5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E49FE1-58F4-446C-BFF7-4355B9F46E91}" type="pres">
      <dgm:prSet presAssocID="{26FE80AA-E886-4723-A1D5-6F767D7112E5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20E656-ED39-4923-AA10-1EA9494E0944}" type="pres">
      <dgm:prSet presAssocID="{65047F92-D20C-42F1-BA9C-6762DCBDC8FD}" presName="sp" presStyleCnt="0"/>
      <dgm:spPr/>
    </dgm:pt>
    <dgm:pt modelId="{B67AAE99-7746-4223-BD74-210E892EAF47}" type="pres">
      <dgm:prSet presAssocID="{C14C3346-F980-4685-A9D7-FF2E06F2EE78}" presName="linNode" presStyleCnt="0"/>
      <dgm:spPr/>
    </dgm:pt>
    <dgm:pt modelId="{CF019006-57CC-497B-8BCA-3802E9A71C10}" type="pres">
      <dgm:prSet presAssocID="{C14C3346-F980-4685-A9D7-FF2E06F2EE78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4B5E45-3D62-467F-85B3-578CDF09DA4F}" type="pres">
      <dgm:prSet presAssocID="{C14C3346-F980-4685-A9D7-FF2E06F2EE78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3801A31-5F5D-4968-9349-37394599E6EC}" type="pres">
      <dgm:prSet presAssocID="{851892FC-AE8F-479F-8E92-16F6DF7EF894}" presName="sp" presStyleCnt="0"/>
      <dgm:spPr/>
    </dgm:pt>
    <dgm:pt modelId="{4B689360-DDAE-4456-9DCD-DB9A8ECA2533}" type="pres">
      <dgm:prSet presAssocID="{84597A7D-25D7-4DFD-8651-1778C1200421}" presName="linNode" presStyleCnt="0"/>
      <dgm:spPr/>
    </dgm:pt>
    <dgm:pt modelId="{DA69F1D7-4873-40C8-876D-91FD48E0E0ED}" type="pres">
      <dgm:prSet presAssocID="{84597A7D-25D7-4DFD-8651-1778C120042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680739-677F-4395-B5BF-EBF4131344E0}" type="pres">
      <dgm:prSet presAssocID="{84597A7D-25D7-4DFD-8651-1778C1200421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16375B9-D4D3-496E-8673-47BA3D50706B}" srcId="{BDFE6703-09FD-4280-A136-4F268E3C1D12}" destId="{C14C3346-F980-4685-A9D7-FF2E06F2EE78}" srcOrd="2" destOrd="0" parTransId="{725474A2-F0C3-49A6-8CF8-F1D0680E7870}" sibTransId="{851892FC-AE8F-479F-8E92-16F6DF7EF894}"/>
    <dgm:cxn modelId="{3A0D3B65-3B09-4E5F-9770-661667C69D22}" srcId="{C14C3346-F980-4685-A9D7-FF2E06F2EE78}" destId="{D41F8782-96B0-4056-BD8F-DB299CB55336}" srcOrd="0" destOrd="0" parTransId="{2A14C10C-9606-4969-AEEB-1C1E8A844B03}" sibTransId="{A1D4AF4E-C7DE-44E9-9673-C52ABA86AC4F}"/>
    <dgm:cxn modelId="{4B37338D-D08F-4DE7-AE18-C0980B190AB7}" type="presOf" srcId="{D41F8782-96B0-4056-BD8F-DB299CB55336}" destId="{804B5E45-3D62-467F-85B3-578CDF09DA4F}" srcOrd="0" destOrd="0" presId="urn:microsoft.com/office/officeart/2005/8/layout/vList5"/>
    <dgm:cxn modelId="{C934FEEA-DCA1-4BF1-B864-45C2E8D6F6BC}" srcId="{BDFE6703-09FD-4280-A136-4F268E3C1D12}" destId="{4849D7A6-E332-48D8-A701-C4826B5AF1D4}" srcOrd="0" destOrd="0" parTransId="{712EAB2C-097E-4DD5-A279-1F6A8129BF75}" sibTransId="{FFACB9C4-175E-409A-9E5F-CAF4555CCDDD}"/>
    <dgm:cxn modelId="{D19D7B04-1400-463A-965A-7DA9076CAED6}" srcId="{BDFE6703-09FD-4280-A136-4F268E3C1D12}" destId="{84597A7D-25D7-4DFD-8651-1778C1200421}" srcOrd="3" destOrd="0" parTransId="{41243024-EE0A-4343-83C8-812F384291FC}" sibTransId="{17819DC9-F70E-4697-B7E5-EA2AD1426DEB}"/>
    <dgm:cxn modelId="{AE61E838-410E-40C1-A23C-B93ACF68E7BA}" type="presOf" srcId="{26FE80AA-E886-4723-A1D5-6F767D7112E5}" destId="{692A9194-FF02-41FA-A263-014FE58363EC}" srcOrd="0" destOrd="0" presId="urn:microsoft.com/office/officeart/2005/8/layout/vList5"/>
    <dgm:cxn modelId="{08E448A4-C1BC-46E8-ABF1-46B9E394EEED}" type="presOf" srcId="{84597A7D-25D7-4DFD-8651-1778C1200421}" destId="{DA69F1D7-4873-40C8-876D-91FD48E0E0ED}" srcOrd="0" destOrd="0" presId="urn:microsoft.com/office/officeart/2005/8/layout/vList5"/>
    <dgm:cxn modelId="{BBC19FC4-5E18-4738-A8BB-BE89FEA8F454}" type="presOf" srcId="{CFBC4244-8906-4FB5-B7BB-2BF471A3937B}" destId="{A5680739-677F-4395-B5BF-EBF4131344E0}" srcOrd="0" destOrd="0" presId="urn:microsoft.com/office/officeart/2005/8/layout/vList5"/>
    <dgm:cxn modelId="{2631088A-FE17-4508-995A-DD9AD9D2972F}" srcId="{26FE80AA-E886-4723-A1D5-6F767D7112E5}" destId="{EF2F1217-E9BF-4369-9C5B-239F5B03A26A}" srcOrd="0" destOrd="0" parTransId="{C16848B8-E8CC-4B21-B8AC-A116AE42125A}" sibTransId="{6EE2E4A6-F070-438A-9ECD-EF8DBF4A2D38}"/>
    <dgm:cxn modelId="{A206B76A-794B-4021-B04B-A0DD3BEAD6B9}" srcId="{84597A7D-25D7-4DFD-8651-1778C1200421}" destId="{CFBC4244-8906-4FB5-B7BB-2BF471A3937B}" srcOrd="0" destOrd="0" parTransId="{BAA321FA-1BFF-413B-9F35-14CCE476B139}" sibTransId="{1A9B7F07-B500-4A2B-BF85-9AB41FFC6585}"/>
    <dgm:cxn modelId="{80101A52-F2DB-4962-B56B-A5F47A93A97F}" type="presOf" srcId="{4849D7A6-E332-48D8-A701-C4826B5AF1D4}" destId="{E731B3D6-35C5-4876-B742-159070D181CA}" srcOrd="0" destOrd="0" presId="urn:microsoft.com/office/officeart/2005/8/layout/vList5"/>
    <dgm:cxn modelId="{445A41CD-AA27-4678-9B53-66044BFD38F8}" type="presOf" srcId="{068D4ACA-B1B5-418F-ABBE-095FC4C5FA2B}" destId="{B02241D4-5325-46EF-A7AF-4CB84D7FE200}" srcOrd="0" destOrd="0" presId="urn:microsoft.com/office/officeart/2005/8/layout/vList5"/>
    <dgm:cxn modelId="{43333B04-9C4E-4412-BA40-4FABEAE69CAF}" type="presOf" srcId="{C14C3346-F980-4685-A9D7-FF2E06F2EE78}" destId="{CF019006-57CC-497B-8BCA-3802E9A71C10}" srcOrd="0" destOrd="0" presId="urn:microsoft.com/office/officeart/2005/8/layout/vList5"/>
    <dgm:cxn modelId="{BF7F8BFA-7EDE-4237-BEC7-DD504D8E537B}" srcId="{4849D7A6-E332-48D8-A701-C4826B5AF1D4}" destId="{068D4ACA-B1B5-418F-ABBE-095FC4C5FA2B}" srcOrd="0" destOrd="0" parTransId="{5A2EA36E-8B46-4492-8A4C-25EDD7C01D01}" sibTransId="{DEFD42F7-A6C5-49BA-B27A-FD0B4CB53C44}"/>
    <dgm:cxn modelId="{AB7044C0-B54B-4FE8-AE3F-B01DD3284F8B}" srcId="{BDFE6703-09FD-4280-A136-4F268E3C1D12}" destId="{26FE80AA-E886-4723-A1D5-6F767D7112E5}" srcOrd="1" destOrd="0" parTransId="{05CB0B9D-614F-4ABF-854E-E114EAE8356B}" sibTransId="{65047F92-D20C-42F1-BA9C-6762DCBDC8FD}"/>
    <dgm:cxn modelId="{EB7C713B-B802-4E28-8F9D-408D8C0F3D0A}" type="presOf" srcId="{BDFE6703-09FD-4280-A136-4F268E3C1D12}" destId="{65EA55AA-66B0-47FD-9470-FA7BA6E7148C}" srcOrd="0" destOrd="0" presId="urn:microsoft.com/office/officeart/2005/8/layout/vList5"/>
    <dgm:cxn modelId="{F473EE20-58B5-49C6-B08A-085FCA38E461}" type="presOf" srcId="{EF2F1217-E9BF-4369-9C5B-239F5B03A26A}" destId="{05E49FE1-58F4-446C-BFF7-4355B9F46E91}" srcOrd="0" destOrd="0" presId="urn:microsoft.com/office/officeart/2005/8/layout/vList5"/>
    <dgm:cxn modelId="{C0312E95-1E79-41CC-912E-CB171D626D27}" type="presParOf" srcId="{65EA55AA-66B0-47FD-9470-FA7BA6E7148C}" destId="{135A9E40-4877-4F9A-A6C0-8937642E8963}" srcOrd="0" destOrd="0" presId="urn:microsoft.com/office/officeart/2005/8/layout/vList5"/>
    <dgm:cxn modelId="{FA66BA12-A136-4A87-9A18-E734F79E2BCA}" type="presParOf" srcId="{135A9E40-4877-4F9A-A6C0-8937642E8963}" destId="{E731B3D6-35C5-4876-B742-159070D181CA}" srcOrd="0" destOrd="0" presId="urn:microsoft.com/office/officeart/2005/8/layout/vList5"/>
    <dgm:cxn modelId="{08B7F76A-2274-4679-B54A-2B5CC890B331}" type="presParOf" srcId="{135A9E40-4877-4F9A-A6C0-8937642E8963}" destId="{B02241D4-5325-46EF-A7AF-4CB84D7FE200}" srcOrd="1" destOrd="0" presId="urn:microsoft.com/office/officeart/2005/8/layout/vList5"/>
    <dgm:cxn modelId="{6D83ED26-7F32-46E5-A867-4723D93F60AC}" type="presParOf" srcId="{65EA55AA-66B0-47FD-9470-FA7BA6E7148C}" destId="{1931FCD1-7FBE-411A-8975-B5B6F92EC451}" srcOrd="1" destOrd="0" presId="urn:microsoft.com/office/officeart/2005/8/layout/vList5"/>
    <dgm:cxn modelId="{49AA5241-8805-4D96-BFD1-16DAA4947303}" type="presParOf" srcId="{65EA55AA-66B0-47FD-9470-FA7BA6E7148C}" destId="{D89AD4F0-C52B-45BF-AE2D-116E3A078BA9}" srcOrd="2" destOrd="0" presId="urn:microsoft.com/office/officeart/2005/8/layout/vList5"/>
    <dgm:cxn modelId="{912B9EB6-85B7-4685-BA51-84A6AC6E7090}" type="presParOf" srcId="{D89AD4F0-C52B-45BF-AE2D-116E3A078BA9}" destId="{692A9194-FF02-41FA-A263-014FE58363EC}" srcOrd="0" destOrd="0" presId="urn:microsoft.com/office/officeart/2005/8/layout/vList5"/>
    <dgm:cxn modelId="{AB882DA3-EE09-4BBA-8CF8-3F143E2FD266}" type="presParOf" srcId="{D89AD4F0-C52B-45BF-AE2D-116E3A078BA9}" destId="{05E49FE1-58F4-446C-BFF7-4355B9F46E91}" srcOrd="1" destOrd="0" presId="urn:microsoft.com/office/officeart/2005/8/layout/vList5"/>
    <dgm:cxn modelId="{90E6B6E5-5A82-47AC-A7AE-A6E1E51542A6}" type="presParOf" srcId="{65EA55AA-66B0-47FD-9470-FA7BA6E7148C}" destId="{4720E656-ED39-4923-AA10-1EA9494E0944}" srcOrd="3" destOrd="0" presId="urn:microsoft.com/office/officeart/2005/8/layout/vList5"/>
    <dgm:cxn modelId="{6DB5D6E0-E6F6-4C7F-8DB7-178197F42994}" type="presParOf" srcId="{65EA55AA-66B0-47FD-9470-FA7BA6E7148C}" destId="{B67AAE99-7746-4223-BD74-210E892EAF47}" srcOrd="4" destOrd="0" presId="urn:microsoft.com/office/officeart/2005/8/layout/vList5"/>
    <dgm:cxn modelId="{80E00155-29A1-46A9-A7C3-5B951886BADA}" type="presParOf" srcId="{B67AAE99-7746-4223-BD74-210E892EAF47}" destId="{CF019006-57CC-497B-8BCA-3802E9A71C10}" srcOrd="0" destOrd="0" presId="urn:microsoft.com/office/officeart/2005/8/layout/vList5"/>
    <dgm:cxn modelId="{BF11B22B-22FB-465A-B213-708F23C8F95E}" type="presParOf" srcId="{B67AAE99-7746-4223-BD74-210E892EAF47}" destId="{804B5E45-3D62-467F-85B3-578CDF09DA4F}" srcOrd="1" destOrd="0" presId="urn:microsoft.com/office/officeart/2005/8/layout/vList5"/>
    <dgm:cxn modelId="{47FC14EA-E259-450C-98F7-E991637571AE}" type="presParOf" srcId="{65EA55AA-66B0-47FD-9470-FA7BA6E7148C}" destId="{13801A31-5F5D-4968-9349-37394599E6EC}" srcOrd="5" destOrd="0" presId="urn:microsoft.com/office/officeart/2005/8/layout/vList5"/>
    <dgm:cxn modelId="{290E6EA4-105B-48EE-A66F-3A971FBB485F}" type="presParOf" srcId="{65EA55AA-66B0-47FD-9470-FA7BA6E7148C}" destId="{4B689360-DDAE-4456-9DCD-DB9A8ECA2533}" srcOrd="6" destOrd="0" presId="urn:microsoft.com/office/officeart/2005/8/layout/vList5"/>
    <dgm:cxn modelId="{5E4289AC-3444-4847-AE8A-00D1501FF275}" type="presParOf" srcId="{4B689360-DDAE-4456-9DCD-DB9A8ECA2533}" destId="{DA69F1D7-4873-40C8-876D-91FD48E0E0ED}" srcOrd="0" destOrd="0" presId="urn:microsoft.com/office/officeart/2005/8/layout/vList5"/>
    <dgm:cxn modelId="{254DED67-04BA-4726-A5A0-7B9C0DE53A5D}" type="presParOf" srcId="{4B689360-DDAE-4456-9DCD-DB9A8ECA2533}" destId="{A5680739-677F-4395-B5BF-EBF4131344E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E6703-09FD-4280-A136-4F268E3C1D12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pPr rtl="1"/>
          <a:endParaRPr lang="ar-SA"/>
        </a:p>
      </dgm:t>
    </dgm:pt>
    <dgm:pt modelId="{4849D7A6-E332-48D8-A701-C4826B5AF1D4}">
      <dgm:prSet phldrT="[Text]" custT="1"/>
      <dgm:spPr/>
      <dgm:t>
        <a:bodyPr/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Feasibility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gm:t>
    </dgm:pt>
    <dgm:pt modelId="{712EAB2C-097E-4DD5-A279-1F6A8129BF75}" type="parTrans" cxnId="{C934FEEA-DCA1-4BF1-B864-45C2E8D6F6BC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FFACB9C4-175E-409A-9E5F-CAF4555CCDDD}" type="sibTrans" cxnId="{C934FEEA-DCA1-4BF1-B864-45C2E8D6F6BC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068D4ACA-B1B5-418F-ABBE-095FC4C5FA2B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Is it possible to collect the required data and is it worth the resources? 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gm:t>
    </dgm:pt>
    <dgm:pt modelId="{5A2EA36E-8B46-4492-8A4C-25EDD7C01D01}" type="parTrans" cxnId="{BF7F8BFA-7EDE-4237-BEC7-DD504D8E537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DEFD42F7-A6C5-49BA-B27A-FD0B4CB53C44}" type="sibTrans" cxnId="{BF7F8BFA-7EDE-4237-BEC7-DD504D8E537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26FE80AA-E886-4723-A1D5-6F767D7112E5}">
      <dgm:prSet phldrT="[Text]" custT="1"/>
      <dgm:spPr/>
      <dgm:t>
        <a:bodyPr/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Sensitivity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gm:t>
    </dgm:pt>
    <dgm:pt modelId="{05CB0B9D-614F-4ABF-854E-E114EAE8356B}" type="parTrans" cxnId="{AB7044C0-B54B-4FE8-AE3F-B01DD3284F8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65047F92-D20C-42F1-BA9C-6762DCBDC8FD}" type="sibTrans" cxnId="{AB7044C0-B54B-4FE8-AE3F-B01DD3284F8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EF2F1217-E9BF-4369-9C5B-239F5B03A26A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Are small changes reflected in the results? 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gm:t>
    </dgm:pt>
    <dgm:pt modelId="{C16848B8-E8CC-4B21-B8AC-A116AE42125A}" type="parTrans" cxnId="{2631088A-FE17-4508-995A-DD9AD9D2972F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6EE2E4A6-F070-438A-9ECD-EF8DBF4A2D38}" type="sibTrans" cxnId="{2631088A-FE17-4508-995A-DD9AD9D2972F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C14C3346-F980-4685-A9D7-FF2E06F2EE78}">
      <dgm:prSet phldrT="[Text]" custT="1"/>
      <dgm:spPr/>
      <dgm:t>
        <a:bodyPr/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Specificity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gm:t>
    </dgm:pt>
    <dgm:pt modelId="{725474A2-F0C3-49A6-8CF8-F1D0680E7870}" type="parTrans" cxnId="{616375B9-D4D3-496E-8673-47BA3D50706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851892FC-AE8F-479F-8E92-16F6DF7EF894}" type="sibTrans" cxnId="{616375B9-D4D3-496E-8673-47BA3D50706B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D41F8782-96B0-4056-BD8F-DB299CB55336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Does the KPI actually capture changes that occur in the service for which the measure is intended? 	</a:t>
          </a:r>
          <a:endParaRPr lang="ar-SA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gm:t>
    </dgm:pt>
    <dgm:pt modelId="{2A14C10C-9606-4969-AEEB-1C1E8A844B03}" type="parTrans" cxnId="{3A0D3B65-3B09-4E5F-9770-661667C69D22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A1D4AF4E-C7DE-44E9-9673-C52ABA86AC4F}" type="sibTrans" cxnId="{3A0D3B65-3B09-4E5F-9770-661667C69D22}">
      <dgm:prSet/>
      <dgm:spPr/>
      <dgm:t>
        <a:bodyPr/>
        <a:lstStyle/>
        <a:p>
          <a:pPr algn="l" rtl="0"/>
          <a:endParaRPr lang="ar-SA">
            <a:latin typeface="Alexandria"/>
          </a:endParaRPr>
        </a:p>
      </dgm:t>
    </dgm:pt>
    <dgm:pt modelId="{35478AA6-C7EC-487E-BB0E-61DFFD334F06}">
      <dgm:prSet custT="1"/>
      <dgm:spPr/>
      <dgm:t>
        <a:bodyPr/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Relevance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gm:t>
    </dgm:pt>
    <dgm:pt modelId="{8E89CC7B-6D2F-4095-AABC-D94A1ABDD788}" type="parTrans" cxnId="{267E0F96-C471-44F9-8794-38D8FF8C54DD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53F51BBE-9E42-42B7-93A3-C7718F1CD53D}" type="sibTrans" cxnId="{267E0F96-C471-44F9-8794-38D8FF8C54DD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C627C019-CD78-48A2-8971-68BE58A88137}">
      <dgm:prSet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What useful decisions can be made from the KPI?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gm:t>
    </dgm:pt>
    <dgm:pt modelId="{91799BAB-6131-448F-95E6-C63079E19B81}" type="parTrans" cxnId="{B5F9D4F2-EFAA-450D-B4AB-2D813C33F583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6851B439-ED67-4428-B917-0D3D5E4B7A35}" type="sibTrans" cxnId="{B5F9D4F2-EFAA-450D-B4AB-2D813C33F583}">
      <dgm:prSet/>
      <dgm:spPr/>
      <dgm:t>
        <a:bodyPr/>
        <a:lstStyle/>
        <a:p>
          <a:pPr rtl="1"/>
          <a:endParaRPr lang="ar-SA">
            <a:latin typeface="Alexandria"/>
          </a:endParaRPr>
        </a:p>
      </dgm:t>
    </dgm:pt>
    <dgm:pt modelId="{65EA55AA-66B0-47FD-9470-FA7BA6E7148C}" type="pres">
      <dgm:prSet presAssocID="{BDFE6703-09FD-4280-A136-4F268E3C1D1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5A9E40-4877-4F9A-A6C0-8937642E8963}" type="pres">
      <dgm:prSet presAssocID="{4849D7A6-E332-48D8-A701-C4826B5AF1D4}" presName="linNode" presStyleCnt="0"/>
      <dgm:spPr/>
    </dgm:pt>
    <dgm:pt modelId="{E731B3D6-35C5-4876-B742-159070D181CA}" type="pres">
      <dgm:prSet presAssocID="{4849D7A6-E332-48D8-A701-C4826B5AF1D4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2241D4-5325-46EF-A7AF-4CB84D7FE200}" type="pres">
      <dgm:prSet presAssocID="{4849D7A6-E332-48D8-A701-C4826B5AF1D4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31FCD1-7FBE-411A-8975-B5B6F92EC451}" type="pres">
      <dgm:prSet presAssocID="{FFACB9C4-175E-409A-9E5F-CAF4555CCDDD}" presName="sp" presStyleCnt="0"/>
      <dgm:spPr/>
    </dgm:pt>
    <dgm:pt modelId="{D89AD4F0-C52B-45BF-AE2D-116E3A078BA9}" type="pres">
      <dgm:prSet presAssocID="{26FE80AA-E886-4723-A1D5-6F767D7112E5}" presName="linNode" presStyleCnt="0"/>
      <dgm:spPr/>
    </dgm:pt>
    <dgm:pt modelId="{692A9194-FF02-41FA-A263-014FE58363EC}" type="pres">
      <dgm:prSet presAssocID="{26FE80AA-E886-4723-A1D5-6F767D7112E5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E49FE1-58F4-446C-BFF7-4355B9F46E91}" type="pres">
      <dgm:prSet presAssocID="{26FE80AA-E886-4723-A1D5-6F767D7112E5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20E656-ED39-4923-AA10-1EA9494E0944}" type="pres">
      <dgm:prSet presAssocID="{65047F92-D20C-42F1-BA9C-6762DCBDC8FD}" presName="sp" presStyleCnt="0"/>
      <dgm:spPr/>
    </dgm:pt>
    <dgm:pt modelId="{B67AAE99-7746-4223-BD74-210E892EAF47}" type="pres">
      <dgm:prSet presAssocID="{C14C3346-F980-4685-A9D7-FF2E06F2EE78}" presName="linNode" presStyleCnt="0"/>
      <dgm:spPr/>
    </dgm:pt>
    <dgm:pt modelId="{CF019006-57CC-497B-8BCA-3802E9A71C10}" type="pres">
      <dgm:prSet presAssocID="{C14C3346-F980-4685-A9D7-FF2E06F2EE78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4B5E45-3D62-467F-85B3-578CDF09DA4F}" type="pres">
      <dgm:prSet presAssocID="{C14C3346-F980-4685-A9D7-FF2E06F2EE78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861566-58B1-4213-B614-86EDD8B288A6}" type="pres">
      <dgm:prSet presAssocID="{851892FC-AE8F-479F-8E92-16F6DF7EF894}" presName="sp" presStyleCnt="0"/>
      <dgm:spPr/>
    </dgm:pt>
    <dgm:pt modelId="{4F75429F-0A02-4F0D-A3D4-4C1864AC646E}" type="pres">
      <dgm:prSet presAssocID="{35478AA6-C7EC-487E-BB0E-61DFFD334F06}" presName="linNode" presStyleCnt="0"/>
      <dgm:spPr/>
    </dgm:pt>
    <dgm:pt modelId="{83449AE9-D153-494F-BD4C-BE225EB28CE6}" type="pres">
      <dgm:prSet presAssocID="{35478AA6-C7EC-487E-BB0E-61DFFD334F06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946153-BFB2-4B42-9B75-2D56B705631C}" type="pres">
      <dgm:prSet presAssocID="{35478AA6-C7EC-487E-BB0E-61DFFD334F06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16375B9-D4D3-496E-8673-47BA3D50706B}" srcId="{BDFE6703-09FD-4280-A136-4F268E3C1D12}" destId="{C14C3346-F980-4685-A9D7-FF2E06F2EE78}" srcOrd="2" destOrd="0" parTransId="{725474A2-F0C3-49A6-8CF8-F1D0680E7870}" sibTransId="{851892FC-AE8F-479F-8E92-16F6DF7EF894}"/>
    <dgm:cxn modelId="{3A0D3B65-3B09-4E5F-9770-661667C69D22}" srcId="{C14C3346-F980-4685-A9D7-FF2E06F2EE78}" destId="{D41F8782-96B0-4056-BD8F-DB299CB55336}" srcOrd="0" destOrd="0" parTransId="{2A14C10C-9606-4969-AEEB-1C1E8A844B03}" sibTransId="{A1D4AF4E-C7DE-44E9-9673-C52ABA86AC4F}"/>
    <dgm:cxn modelId="{60D5A144-28D4-4127-ABE3-5470BECB5AFA}" type="presOf" srcId="{C627C019-CD78-48A2-8971-68BE58A88137}" destId="{70946153-BFB2-4B42-9B75-2D56B705631C}" srcOrd="0" destOrd="0" presId="urn:microsoft.com/office/officeart/2005/8/layout/vList5"/>
    <dgm:cxn modelId="{E29C6002-BECF-4307-A724-8E05D93EAAE6}" type="presOf" srcId="{068D4ACA-B1B5-418F-ABBE-095FC4C5FA2B}" destId="{B02241D4-5325-46EF-A7AF-4CB84D7FE200}" srcOrd="0" destOrd="0" presId="urn:microsoft.com/office/officeart/2005/8/layout/vList5"/>
    <dgm:cxn modelId="{C934FEEA-DCA1-4BF1-B864-45C2E8D6F6BC}" srcId="{BDFE6703-09FD-4280-A136-4F268E3C1D12}" destId="{4849D7A6-E332-48D8-A701-C4826B5AF1D4}" srcOrd="0" destOrd="0" parTransId="{712EAB2C-097E-4DD5-A279-1F6A8129BF75}" sibTransId="{FFACB9C4-175E-409A-9E5F-CAF4555CCDDD}"/>
    <dgm:cxn modelId="{B5F9D4F2-EFAA-450D-B4AB-2D813C33F583}" srcId="{35478AA6-C7EC-487E-BB0E-61DFFD334F06}" destId="{C627C019-CD78-48A2-8971-68BE58A88137}" srcOrd="0" destOrd="0" parTransId="{91799BAB-6131-448F-95E6-C63079E19B81}" sibTransId="{6851B439-ED67-4428-B917-0D3D5E4B7A35}"/>
    <dgm:cxn modelId="{2C8DA3FF-3F20-4ACF-BDDC-DB3446557F93}" type="presOf" srcId="{C14C3346-F980-4685-A9D7-FF2E06F2EE78}" destId="{CF019006-57CC-497B-8BCA-3802E9A71C10}" srcOrd="0" destOrd="0" presId="urn:microsoft.com/office/officeart/2005/8/layout/vList5"/>
    <dgm:cxn modelId="{2631088A-FE17-4508-995A-DD9AD9D2972F}" srcId="{26FE80AA-E886-4723-A1D5-6F767D7112E5}" destId="{EF2F1217-E9BF-4369-9C5B-239F5B03A26A}" srcOrd="0" destOrd="0" parTransId="{C16848B8-E8CC-4B21-B8AC-A116AE42125A}" sibTransId="{6EE2E4A6-F070-438A-9ECD-EF8DBF4A2D38}"/>
    <dgm:cxn modelId="{A26FAEB8-7A44-4F66-A0B8-0728ABB663D9}" type="presOf" srcId="{35478AA6-C7EC-487E-BB0E-61DFFD334F06}" destId="{83449AE9-D153-494F-BD4C-BE225EB28CE6}" srcOrd="0" destOrd="0" presId="urn:microsoft.com/office/officeart/2005/8/layout/vList5"/>
    <dgm:cxn modelId="{267E0F96-C471-44F9-8794-38D8FF8C54DD}" srcId="{BDFE6703-09FD-4280-A136-4F268E3C1D12}" destId="{35478AA6-C7EC-487E-BB0E-61DFFD334F06}" srcOrd="3" destOrd="0" parTransId="{8E89CC7B-6D2F-4095-AABC-D94A1ABDD788}" sibTransId="{53F51BBE-9E42-42B7-93A3-C7718F1CD53D}"/>
    <dgm:cxn modelId="{03271BC9-D020-4317-9383-835987B1E5AC}" type="presOf" srcId="{EF2F1217-E9BF-4369-9C5B-239F5B03A26A}" destId="{05E49FE1-58F4-446C-BFF7-4355B9F46E91}" srcOrd="0" destOrd="0" presId="urn:microsoft.com/office/officeart/2005/8/layout/vList5"/>
    <dgm:cxn modelId="{FBE53C75-109A-488F-AFFE-96645807F506}" type="presOf" srcId="{D41F8782-96B0-4056-BD8F-DB299CB55336}" destId="{804B5E45-3D62-467F-85B3-578CDF09DA4F}" srcOrd="0" destOrd="0" presId="urn:microsoft.com/office/officeart/2005/8/layout/vList5"/>
    <dgm:cxn modelId="{6C802F28-9755-487C-991A-0DC236BAAE63}" type="presOf" srcId="{26FE80AA-E886-4723-A1D5-6F767D7112E5}" destId="{692A9194-FF02-41FA-A263-014FE58363EC}" srcOrd="0" destOrd="0" presId="urn:microsoft.com/office/officeart/2005/8/layout/vList5"/>
    <dgm:cxn modelId="{FD1D338E-DA5C-40A4-99A0-DD5EEF0A3D5F}" type="presOf" srcId="{BDFE6703-09FD-4280-A136-4F268E3C1D12}" destId="{65EA55AA-66B0-47FD-9470-FA7BA6E7148C}" srcOrd="0" destOrd="0" presId="urn:microsoft.com/office/officeart/2005/8/layout/vList5"/>
    <dgm:cxn modelId="{BF7F8BFA-7EDE-4237-BEC7-DD504D8E537B}" srcId="{4849D7A6-E332-48D8-A701-C4826B5AF1D4}" destId="{068D4ACA-B1B5-418F-ABBE-095FC4C5FA2B}" srcOrd="0" destOrd="0" parTransId="{5A2EA36E-8B46-4492-8A4C-25EDD7C01D01}" sibTransId="{DEFD42F7-A6C5-49BA-B27A-FD0B4CB53C44}"/>
    <dgm:cxn modelId="{5A9C44B4-1C90-4430-AAF7-CB7819E439D9}" type="presOf" srcId="{4849D7A6-E332-48D8-A701-C4826B5AF1D4}" destId="{E731B3D6-35C5-4876-B742-159070D181CA}" srcOrd="0" destOrd="0" presId="urn:microsoft.com/office/officeart/2005/8/layout/vList5"/>
    <dgm:cxn modelId="{AB7044C0-B54B-4FE8-AE3F-B01DD3284F8B}" srcId="{BDFE6703-09FD-4280-A136-4F268E3C1D12}" destId="{26FE80AA-E886-4723-A1D5-6F767D7112E5}" srcOrd="1" destOrd="0" parTransId="{05CB0B9D-614F-4ABF-854E-E114EAE8356B}" sibTransId="{65047F92-D20C-42F1-BA9C-6762DCBDC8FD}"/>
    <dgm:cxn modelId="{78F08F5A-016F-472F-AF6A-A96AAEF855FF}" type="presParOf" srcId="{65EA55AA-66B0-47FD-9470-FA7BA6E7148C}" destId="{135A9E40-4877-4F9A-A6C0-8937642E8963}" srcOrd="0" destOrd="0" presId="urn:microsoft.com/office/officeart/2005/8/layout/vList5"/>
    <dgm:cxn modelId="{21E2F2FD-577F-4D50-A89A-B01ED7CA00EC}" type="presParOf" srcId="{135A9E40-4877-4F9A-A6C0-8937642E8963}" destId="{E731B3D6-35C5-4876-B742-159070D181CA}" srcOrd="0" destOrd="0" presId="urn:microsoft.com/office/officeart/2005/8/layout/vList5"/>
    <dgm:cxn modelId="{B5421146-7D39-4A29-8BDD-3C7F2075AD2F}" type="presParOf" srcId="{135A9E40-4877-4F9A-A6C0-8937642E8963}" destId="{B02241D4-5325-46EF-A7AF-4CB84D7FE200}" srcOrd="1" destOrd="0" presId="urn:microsoft.com/office/officeart/2005/8/layout/vList5"/>
    <dgm:cxn modelId="{389EACF2-2434-4361-B674-3D811CBBD85C}" type="presParOf" srcId="{65EA55AA-66B0-47FD-9470-FA7BA6E7148C}" destId="{1931FCD1-7FBE-411A-8975-B5B6F92EC451}" srcOrd="1" destOrd="0" presId="urn:microsoft.com/office/officeart/2005/8/layout/vList5"/>
    <dgm:cxn modelId="{97BDF4EB-8AD8-4A56-99A3-750A38B8ECC0}" type="presParOf" srcId="{65EA55AA-66B0-47FD-9470-FA7BA6E7148C}" destId="{D89AD4F0-C52B-45BF-AE2D-116E3A078BA9}" srcOrd="2" destOrd="0" presId="urn:microsoft.com/office/officeart/2005/8/layout/vList5"/>
    <dgm:cxn modelId="{DFAE93A8-AF47-4DDC-9656-4350D22DAC2E}" type="presParOf" srcId="{D89AD4F0-C52B-45BF-AE2D-116E3A078BA9}" destId="{692A9194-FF02-41FA-A263-014FE58363EC}" srcOrd="0" destOrd="0" presId="urn:microsoft.com/office/officeart/2005/8/layout/vList5"/>
    <dgm:cxn modelId="{6BA46DBA-B1E8-4CC3-B25E-DC00529C32D0}" type="presParOf" srcId="{D89AD4F0-C52B-45BF-AE2D-116E3A078BA9}" destId="{05E49FE1-58F4-446C-BFF7-4355B9F46E91}" srcOrd="1" destOrd="0" presId="urn:microsoft.com/office/officeart/2005/8/layout/vList5"/>
    <dgm:cxn modelId="{311D8833-C2F0-42C2-AB01-DF0DD8FB84FA}" type="presParOf" srcId="{65EA55AA-66B0-47FD-9470-FA7BA6E7148C}" destId="{4720E656-ED39-4923-AA10-1EA9494E0944}" srcOrd="3" destOrd="0" presId="urn:microsoft.com/office/officeart/2005/8/layout/vList5"/>
    <dgm:cxn modelId="{138E950B-EAFA-45F2-9F4E-8C9019421917}" type="presParOf" srcId="{65EA55AA-66B0-47FD-9470-FA7BA6E7148C}" destId="{B67AAE99-7746-4223-BD74-210E892EAF47}" srcOrd="4" destOrd="0" presId="urn:microsoft.com/office/officeart/2005/8/layout/vList5"/>
    <dgm:cxn modelId="{66F912A2-A9F8-49D5-97AF-D8808952EA0A}" type="presParOf" srcId="{B67AAE99-7746-4223-BD74-210E892EAF47}" destId="{CF019006-57CC-497B-8BCA-3802E9A71C10}" srcOrd="0" destOrd="0" presId="urn:microsoft.com/office/officeart/2005/8/layout/vList5"/>
    <dgm:cxn modelId="{E1716470-0E96-4A4E-B030-3BF93B8BA94F}" type="presParOf" srcId="{B67AAE99-7746-4223-BD74-210E892EAF47}" destId="{804B5E45-3D62-467F-85B3-578CDF09DA4F}" srcOrd="1" destOrd="0" presId="urn:microsoft.com/office/officeart/2005/8/layout/vList5"/>
    <dgm:cxn modelId="{A52582E4-ECF2-49E2-9BD1-87EBC783AEA7}" type="presParOf" srcId="{65EA55AA-66B0-47FD-9470-FA7BA6E7148C}" destId="{52861566-58B1-4213-B614-86EDD8B288A6}" srcOrd="5" destOrd="0" presId="urn:microsoft.com/office/officeart/2005/8/layout/vList5"/>
    <dgm:cxn modelId="{B659D4F9-D76F-4ADD-B6D1-2470C08B8E71}" type="presParOf" srcId="{65EA55AA-66B0-47FD-9470-FA7BA6E7148C}" destId="{4F75429F-0A02-4F0D-A3D4-4C1864AC646E}" srcOrd="6" destOrd="0" presId="urn:microsoft.com/office/officeart/2005/8/layout/vList5"/>
    <dgm:cxn modelId="{95851E72-E595-4F5A-84B4-179CB60A6FB2}" type="presParOf" srcId="{4F75429F-0A02-4F0D-A3D4-4C1864AC646E}" destId="{83449AE9-D153-494F-BD4C-BE225EB28CE6}" srcOrd="0" destOrd="0" presId="urn:microsoft.com/office/officeart/2005/8/layout/vList5"/>
    <dgm:cxn modelId="{D893E8F0-F8A1-4FEB-92F1-6D8095AE82EB}" type="presParOf" srcId="{4F75429F-0A02-4F0D-A3D4-4C1864AC646E}" destId="{70946153-BFB2-4B42-9B75-2D56B705631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7164E1-9934-4913-B118-3D126FFC6010}" type="doc">
      <dgm:prSet loTypeId="urn:microsoft.com/office/officeart/2005/8/layout/vList4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pPr rtl="1"/>
          <a:endParaRPr lang="ar-EG"/>
        </a:p>
      </dgm:t>
    </dgm:pt>
    <dgm:pt modelId="{C493C428-D198-40D9-BEE2-7AF6FF76177F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srgbClr val="C00000"/>
              </a:solidFill>
              <a:latin typeface="Alexandria"/>
              <a:ea typeface="+mn-ea"/>
              <a:cs typeface="+mn-cs"/>
            </a:rPr>
            <a:t>Input </a:t>
          </a:r>
          <a:r>
            <a:rPr lang="en-US" sz="3200" b="1" kern="1200" dirty="0" smtClean="0">
              <a:solidFill>
                <a:srgbClr val="C00000"/>
              </a:solidFill>
              <a:latin typeface="Alexandria"/>
              <a:ea typeface="+mn-ea"/>
              <a:cs typeface="+mn-cs"/>
            </a:rPr>
            <a:t>KPIs: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smtClean="0">
              <a:solidFill>
                <a:srgbClr val="7030A0"/>
              </a:solidFill>
              <a:latin typeface="Alexandria"/>
            </a:rPr>
            <a:t>Measure assets &amp; resources.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smtClean="0">
              <a:solidFill>
                <a:srgbClr val="7030A0"/>
              </a:solidFill>
              <a:latin typeface="Alexandria"/>
            </a:rPr>
            <a:t>Ex: Funding for training.</a:t>
          </a:r>
          <a:endParaRPr lang="ar-EG" sz="3200" b="1" kern="1200" dirty="0">
            <a:solidFill>
              <a:srgbClr val="C00000"/>
            </a:solidFill>
            <a:latin typeface="Alexandria"/>
            <a:ea typeface="+mn-ea"/>
            <a:cs typeface="+mn-cs"/>
          </a:endParaRPr>
        </a:p>
      </dgm:t>
    </dgm:pt>
    <dgm:pt modelId="{4C076FDE-7F43-46D3-81FC-E46D28214A97}" type="parTrans" cxnId="{6DEB0E96-C78C-47BC-AF9C-1024F337E0D1}">
      <dgm:prSet/>
      <dgm:spPr/>
      <dgm:t>
        <a:bodyPr/>
        <a:lstStyle/>
        <a:p>
          <a:pPr rtl="1"/>
          <a:endParaRPr lang="ar-EG"/>
        </a:p>
      </dgm:t>
    </dgm:pt>
    <dgm:pt modelId="{30EC39DE-227A-4909-B385-DC90312DB820}" type="sibTrans" cxnId="{6DEB0E96-C78C-47BC-AF9C-1024F337E0D1}">
      <dgm:prSet/>
      <dgm:spPr/>
      <dgm:t>
        <a:bodyPr/>
        <a:lstStyle/>
        <a:p>
          <a:pPr rtl="1"/>
          <a:endParaRPr lang="ar-EG"/>
        </a:p>
      </dgm:t>
    </dgm:pt>
    <dgm:pt modelId="{FBDA9DCA-F58B-4A23-BBCB-69C15801C923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Process KPIs:</a:t>
          </a:r>
          <a:endParaRPr lang="ar-EG" sz="3200" b="1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gm:t>
    </dgm:pt>
    <dgm:pt modelId="{6F16ACB8-A5BB-4CB6-819C-625CC2490C7F}" type="parTrans" cxnId="{59C0B892-6651-4EF6-AEF2-BA19FA276E2D}">
      <dgm:prSet/>
      <dgm:spPr/>
      <dgm:t>
        <a:bodyPr/>
        <a:lstStyle/>
        <a:p>
          <a:pPr rtl="1"/>
          <a:endParaRPr lang="ar-EG"/>
        </a:p>
      </dgm:t>
    </dgm:pt>
    <dgm:pt modelId="{71623060-071D-4E3C-8F34-69E3F964E62F}" type="sibTrans" cxnId="{59C0B892-6651-4EF6-AEF2-BA19FA276E2D}">
      <dgm:prSet/>
      <dgm:spPr/>
      <dgm:t>
        <a:bodyPr/>
        <a:lstStyle/>
        <a:p>
          <a:pPr rtl="1"/>
          <a:endParaRPr lang="ar-EG"/>
        </a:p>
      </dgm:t>
    </dgm:pt>
    <dgm:pt modelId="{0F350F5D-E8CC-4E1C-9CEF-2C0211564F1D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solidFill>
                <a:srgbClr val="FF0000"/>
              </a:solidFill>
              <a:latin typeface="Alexandria"/>
              <a:ea typeface="+mn-ea"/>
              <a:cs typeface="+mn-cs"/>
            </a:rPr>
            <a:t>Measure the efficiency or productivity of the business processes.</a:t>
          </a:r>
          <a:endParaRPr lang="ar-EG" sz="2400" kern="1200" dirty="0">
            <a:solidFill>
              <a:srgbClr val="FF0000"/>
            </a:solidFill>
            <a:latin typeface="Alexandria"/>
            <a:ea typeface="+mn-ea"/>
            <a:cs typeface="+mn-cs"/>
          </a:endParaRPr>
        </a:p>
      </dgm:t>
    </dgm:pt>
    <dgm:pt modelId="{8D7870FE-4E91-481A-A713-AF59BD55A3C2}" type="parTrans" cxnId="{08CCEE3A-E643-4FD5-AB69-4229F8A32EB0}">
      <dgm:prSet/>
      <dgm:spPr/>
      <dgm:t>
        <a:bodyPr/>
        <a:lstStyle/>
        <a:p>
          <a:pPr rtl="1"/>
          <a:endParaRPr lang="ar-EG"/>
        </a:p>
      </dgm:t>
    </dgm:pt>
    <dgm:pt modelId="{7BFF76B1-DAD1-46F0-A37E-E268F21DF11A}" type="sibTrans" cxnId="{08CCEE3A-E643-4FD5-AB69-4229F8A32EB0}">
      <dgm:prSet/>
      <dgm:spPr/>
      <dgm:t>
        <a:bodyPr/>
        <a:lstStyle/>
        <a:p>
          <a:pPr rtl="1"/>
          <a:endParaRPr lang="ar-EG"/>
        </a:p>
      </dgm:t>
    </dgm:pt>
    <dgm:pt modelId="{C8910C2B-EA9A-4110-A721-103A311345A4}">
      <dgm:prSet phldrT="[Text]" custT="1"/>
      <dgm:spPr/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solidFill>
                <a:srgbClr val="FF0000"/>
              </a:solidFill>
              <a:latin typeface="Alexandria"/>
              <a:ea typeface="+mn-ea"/>
              <a:cs typeface="+mn-cs"/>
            </a:rPr>
            <a:t>Ex: Door to Cath lab. time.</a:t>
          </a:r>
          <a:endParaRPr lang="ar-EG" sz="2400" kern="1200" dirty="0">
            <a:solidFill>
              <a:srgbClr val="FF0000"/>
            </a:solidFill>
            <a:latin typeface="Alexandria"/>
            <a:ea typeface="+mn-ea"/>
            <a:cs typeface="+mn-cs"/>
          </a:endParaRPr>
        </a:p>
      </dgm:t>
    </dgm:pt>
    <dgm:pt modelId="{6B2FB887-13DE-45D9-B942-50B5E2A21662}" type="parTrans" cxnId="{F830B0D5-7181-4A40-A41C-35CA62D33159}">
      <dgm:prSet/>
      <dgm:spPr/>
      <dgm:t>
        <a:bodyPr/>
        <a:lstStyle/>
        <a:p>
          <a:pPr rtl="1"/>
          <a:endParaRPr lang="ar-EG"/>
        </a:p>
      </dgm:t>
    </dgm:pt>
    <dgm:pt modelId="{30EA1CE3-6C60-410B-8348-A0BA490ABC59}" type="sibTrans" cxnId="{F830B0D5-7181-4A40-A41C-35CA62D33159}">
      <dgm:prSet/>
      <dgm:spPr/>
      <dgm:t>
        <a:bodyPr/>
        <a:lstStyle/>
        <a:p>
          <a:pPr rtl="1"/>
          <a:endParaRPr lang="ar-EG"/>
        </a:p>
      </dgm:t>
    </dgm:pt>
    <dgm:pt modelId="{FE2A73F7-EA7A-421E-A9D3-47597D699422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srgbClr val="7030A0"/>
              </a:solidFill>
              <a:latin typeface="Book Antiqua" panose="02040602050305030304" pitchFamily="18" charset="0"/>
              <a:ea typeface="+mn-ea"/>
              <a:cs typeface="+mn-cs"/>
            </a:rPr>
            <a:t>Outcome KPIs:</a:t>
          </a:r>
          <a:endParaRPr lang="ar-EG" sz="3200" b="1" kern="1200" dirty="0">
            <a:solidFill>
              <a:srgbClr val="7030A0"/>
            </a:solidFill>
            <a:latin typeface="Book Antiqua" panose="02040602050305030304" pitchFamily="18" charset="0"/>
            <a:ea typeface="+mn-ea"/>
            <a:cs typeface="+mn-cs"/>
          </a:endParaRPr>
        </a:p>
      </dgm:t>
    </dgm:pt>
    <dgm:pt modelId="{24691606-7EC2-4954-ADCF-D0746A427DB2}" type="parTrans" cxnId="{D365B6B5-90D9-4D96-A0D6-62E3EB2D79B2}">
      <dgm:prSet/>
      <dgm:spPr/>
      <dgm:t>
        <a:bodyPr/>
        <a:lstStyle/>
        <a:p>
          <a:pPr rtl="1"/>
          <a:endParaRPr lang="ar-EG"/>
        </a:p>
      </dgm:t>
    </dgm:pt>
    <dgm:pt modelId="{FFEB8D37-E0A1-4F11-9113-37E2B2B7C5E1}" type="sibTrans" cxnId="{D365B6B5-90D9-4D96-A0D6-62E3EB2D79B2}">
      <dgm:prSet/>
      <dgm:spPr/>
      <dgm:t>
        <a:bodyPr/>
        <a:lstStyle/>
        <a:p>
          <a:pPr rtl="1"/>
          <a:endParaRPr lang="ar-EG"/>
        </a:p>
      </dgm:t>
    </dgm:pt>
    <dgm:pt modelId="{EE7183C2-68F3-4019-BA11-5F4779A0EF6F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marL="285750" lvl="1" indent="-285750" algn="just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solidFill>
                <a:schemeClr val="accent2">
                  <a:lumMod val="75000"/>
                </a:schemeClr>
              </a:solidFill>
              <a:latin typeface="Book Antiqua" panose="02040602050305030304" pitchFamily="18" charset="0"/>
              <a:ea typeface="+mn-ea"/>
              <a:cs typeface="+mn-cs"/>
            </a:rPr>
            <a:t>Measures benefits of performance as an outcome of a business activity.</a:t>
          </a:r>
          <a:endParaRPr lang="ar-EG" sz="2400" kern="1200" dirty="0">
            <a:solidFill>
              <a:schemeClr val="accent2">
                <a:lumMod val="75000"/>
              </a:schemeClr>
            </a:solidFill>
            <a:latin typeface="Book Antiqua" panose="02040602050305030304" pitchFamily="18" charset="0"/>
            <a:ea typeface="+mn-ea"/>
            <a:cs typeface="+mn-cs"/>
          </a:endParaRPr>
        </a:p>
      </dgm:t>
    </dgm:pt>
    <dgm:pt modelId="{16FD2A28-8FD5-4415-8CEF-37F031AB5747}" type="parTrans" cxnId="{94F1360F-D5C4-48A8-BD1A-D04C8E43B31E}">
      <dgm:prSet/>
      <dgm:spPr/>
      <dgm:t>
        <a:bodyPr/>
        <a:lstStyle/>
        <a:p>
          <a:pPr rtl="1"/>
          <a:endParaRPr lang="ar-EG"/>
        </a:p>
      </dgm:t>
    </dgm:pt>
    <dgm:pt modelId="{35D2AA00-51CD-4ED7-BAF6-5D08D2CE3EE1}" type="sibTrans" cxnId="{94F1360F-D5C4-48A8-BD1A-D04C8E43B31E}">
      <dgm:prSet/>
      <dgm:spPr/>
      <dgm:t>
        <a:bodyPr/>
        <a:lstStyle/>
        <a:p>
          <a:pPr rtl="1"/>
          <a:endParaRPr lang="ar-EG"/>
        </a:p>
      </dgm:t>
    </dgm:pt>
    <dgm:pt modelId="{1CDDDA1A-4B84-448A-B8F9-01696A5D08A8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marL="228600" lvl="1" indent="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ar-EG" sz="2000" kern="1200" dirty="0">
            <a:latin typeface="Book Antiqua" panose="02040602050305030304" pitchFamily="18" charset="0"/>
          </a:endParaRPr>
        </a:p>
      </dgm:t>
    </dgm:pt>
    <dgm:pt modelId="{99844CEE-FEC5-4ED9-B075-C31C861C61D5}" type="parTrans" cxnId="{02E35BE7-BA2F-49F9-A3C7-A8B5B45611C1}">
      <dgm:prSet/>
      <dgm:spPr/>
      <dgm:t>
        <a:bodyPr/>
        <a:lstStyle/>
        <a:p>
          <a:pPr rtl="1"/>
          <a:endParaRPr lang="ar-EG"/>
        </a:p>
      </dgm:t>
    </dgm:pt>
    <dgm:pt modelId="{CDE20460-E994-4BCF-8EC3-00A5FF98F0B6}" type="sibTrans" cxnId="{02E35BE7-BA2F-49F9-A3C7-A8B5B45611C1}">
      <dgm:prSet/>
      <dgm:spPr/>
      <dgm:t>
        <a:bodyPr/>
        <a:lstStyle/>
        <a:p>
          <a:pPr rtl="1"/>
          <a:endParaRPr lang="ar-EG"/>
        </a:p>
      </dgm:t>
    </dgm:pt>
    <dgm:pt modelId="{F85AC1F9-101A-4CA9-A85E-FCC4C46C5FAB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solidFill>
                <a:schemeClr val="accent2">
                  <a:lumMod val="75000"/>
                </a:schemeClr>
              </a:solidFill>
              <a:latin typeface="Book Antiqua" panose="02040602050305030304" pitchFamily="18" charset="0"/>
              <a:ea typeface="+mn-ea"/>
              <a:cs typeface="+mn-cs"/>
            </a:rPr>
            <a:t>Ex: Employees’ satisfaction rate.   </a:t>
          </a:r>
          <a:endParaRPr lang="ar-EG" sz="2400" kern="1200" dirty="0">
            <a:solidFill>
              <a:schemeClr val="accent2">
                <a:lumMod val="75000"/>
              </a:schemeClr>
            </a:solidFill>
            <a:latin typeface="Book Antiqua" panose="02040602050305030304" pitchFamily="18" charset="0"/>
            <a:ea typeface="+mn-ea"/>
            <a:cs typeface="+mn-cs"/>
          </a:endParaRPr>
        </a:p>
      </dgm:t>
    </dgm:pt>
    <dgm:pt modelId="{D8479E38-0EA5-4BF4-801D-F90240E65FF5}" type="parTrans" cxnId="{5264A6BD-2A5F-4E83-9BAC-CBF3433115BF}">
      <dgm:prSet/>
      <dgm:spPr/>
      <dgm:t>
        <a:bodyPr/>
        <a:lstStyle/>
        <a:p>
          <a:pPr rtl="1"/>
          <a:endParaRPr lang="ar-EG"/>
        </a:p>
      </dgm:t>
    </dgm:pt>
    <dgm:pt modelId="{F460FC64-54E0-4C62-90D9-C4507E2FF3F2}" type="sibTrans" cxnId="{5264A6BD-2A5F-4E83-9BAC-CBF3433115BF}">
      <dgm:prSet/>
      <dgm:spPr/>
      <dgm:t>
        <a:bodyPr/>
        <a:lstStyle/>
        <a:p>
          <a:pPr rtl="1"/>
          <a:endParaRPr lang="ar-EG"/>
        </a:p>
      </dgm:t>
    </dgm:pt>
    <dgm:pt modelId="{EEFE5194-E3AC-48F8-8725-1AC69B687F96}" type="pres">
      <dgm:prSet presAssocID="{967164E1-9934-4913-B118-3D126FFC601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56A4898-7D40-4E25-89B3-D6386E8FE0CA}" type="pres">
      <dgm:prSet presAssocID="{C493C428-D198-40D9-BEE2-7AF6FF76177F}" presName="comp" presStyleCnt="0"/>
      <dgm:spPr/>
    </dgm:pt>
    <dgm:pt modelId="{9A608A1D-D6C1-4463-AAC6-D13DA209E222}" type="pres">
      <dgm:prSet presAssocID="{C493C428-D198-40D9-BEE2-7AF6FF76177F}" presName="box" presStyleLbl="node1" presStyleIdx="0" presStyleCnt="3"/>
      <dgm:spPr/>
      <dgm:t>
        <a:bodyPr/>
        <a:lstStyle/>
        <a:p>
          <a:endParaRPr lang="en-US"/>
        </a:p>
      </dgm:t>
    </dgm:pt>
    <dgm:pt modelId="{F0A56BEB-B202-411D-8BCD-421D33A35B96}" type="pres">
      <dgm:prSet presAssocID="{C493C428-D198-40D9-BEE2-7AF6FF76177F}" presName="img" presStyleLbl="f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 t="-39000" b="-39000"/>
          </a:stretch>
        </a:blipFill>
      </dgm:spPr>
      <dgm:t>
        <a:bodyPr/>
        <a:lstStyle/>
        <a:p>
          <a:endParaRPr lang="en-US"/>
        </a:p>
      </dgm:t>
    </dgm:pt>
    <dgm:pt modelId="{0BCA9BC0-E60F-4C2C-89E2-0E1D34A192D9}" type="pres">
      <dgm:prSet presAssocID="{C493C428-D198-40D9-BEE2-7AF6FF76177F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4550E8-509C-4C88-BBE7-84F4C6BB08D5}" type="pres">
      <dgm:prSet presAssocID="{30EC39DE-227A-4909-B385-DC90312DB820}" presName="spacer" presStyleCnt="0"/>
      <dgm:spPr/>
    </dgm:pt>
    <dgm:pt modelId="{5CB3081E-341F-4EE0-BAEE-2A1D9DDC044A}" type="pres">
      <dgm:prSet presAssocID="{FBDA9DCA-F58B-4A23-BBCB-69C15801C923}" presName="comp" presStyleCnt="0"/>
      <dgm:spPr/>
    </dgm:pt>
    <dgm:pt modelId="{2775F351-20AD-4344-B216-0B6FFB3FEED4}" type="pres">
      <dgm:prSet presAssocID="{FBDA9DCA-F58B-4A23-BBCB-69C15801C923}" presName="box" presStyleLbl="node1" presStyleIdx="1" presStyleCnt="3"/>
      <dgm:spPr/>
      <dgm:t>
        <a:bodyPr/>
        <a:lstStyle/>
        <a:p>
          <a:endParaRPr lang="en-US"/>
        </a:p>
      </dgm:t>
    </dgm:pt>
    <dgm:pt modelId="{213555D9-E713-4C38-B4E2-8DB57204F4CF}" type="pres">
      <dgm:prSet presAssocID="{FBDA9DCA-F58B-4A23-BBCB-69C15801C923}" presName="img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t="-9000" b="-9000"/>
          </a:stretch>
        </a:blipFill>
      </dgm:spPr>
      <dgm:t>
        <a:bodyPr/>
        <a:lstStyle/>
        <a:p>
          <a:endParaRPr lang="en-US"/>
        </a:p>
      </dgm:t>
    </dgm:pt>
    <dgm:pt modelId="{F504CE0D-0439-4A57-840D-B9E24A247ED8}" type="pres">
      <dgm:prSet presAssocID="{FBDA9DCA-F58B-4A23-BBCB-69C15801C923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D00BAD-A110-423B-BA47-73958DBDB489}" type="pres">
      <dgm:prSet presAssocID="{71623060-071D-4E3C-8F34-69E3F964E62F}" presName="spacer" presStyleCnt="0"/>
      <dgm:spPr/>
    </dgm:pt>
    <dgm:pt modelId="{0CA17BF4-4138-4B93-8CEE-8D9436E1F737}" type="pres">
      <dgm:prSet presAssocID="{FE2A73F7-EA7A-421E-A9D3-47597D699422}" presName="comp" presStyleCnt="0"/>
      <dgm:spPr/>
    </dgm:pt>
    <dgm:pt modelId="{8D718C7A-8CE8-4686-91D0-747B26242396}" type="pres">
      <dgm:prSet presAssocID="{FE2A73F7-EA7A-421E-A9D3-47597D699422}" presName="box" presStyleLbl="node1" presStyleIdx="2" presStyleCnt="3"/>
      <dgm:spPr/>
      <dgm:t>
        <a:bodyPr/>
        <a:lstStyle/>
        <a:p>
          <a:endParaRPr lang="en-US"/>
        </a:p>
      </dgm:t>
    </dgm:pt>
    <dgm:pt modelId="{F13B235D-DDAF-4F29-B92E-4A422311FD85}" type="pres">
      <dgm:prSet presAssocID="{FE2A73F7-EA7A-421E-A9D3-47597D699422}" presName="img" presStyleLbl="f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t="-10000" b="-10000"/>
          </a:stretch>
        </a:blipFill>
      </dgm:spPr>
      <dgm:t>
        <a:bodyPr/>
        <a:lstStyle/>
        <a:p>
          <a:endParaRPr lang="en-US"/>
        </a:p>
      </dgm:t>
    </dgm:pt>
    <dgm:pt modelId="{76649EF0-DB40-4EFD-9B71-B04718FFB020}" type="pres">
      <dgm:prSet presAssocID="{FE2A73F7-EA7A-421E-A9D3-47597D699422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965D259-5195-4612-8DC1-C6F84D15F36A}" type="presOf" srcId="{FBDA9DCA-F58B-4A23-BBCB-69C15801C923}" destId="{2775F351-20AD-4344-B216-0B6FFB3FEED4}" srcOrd="0" destOrd="0" presId="urn:microsoft.com/office/officeart/2005/8/layout/vList4"/>
    <dgm:cxn modelId="{F830B0D5-7181-4A40-A41C-35CA62D33159}" srcId="{FBDA9DCA-F58B-4A23-BBCB-69C15801C923}" destId="{C8910C2B-EA9A-4110-A721-103A311345A4}" srcOrd="1" destOrd="0" parTransId="{6B2FB887-13DE-45D9-B942-50B5E2A21662}" sibTransId="{30EA1CE3-6C60-410B-8348-A0BA490ABC59}"/>
    <dgm:cxn modelId="{5986AC09-AB58-41CA-BCB1-709BD54B78D0}" type="presOf" srcId="{0F350F5D-E8CC-4E1C-9CEF-2C0211564F1D}" destId="{F504CE0D-0439-4A57-840D-B9E24A247ED8}" srcOrd="1" destOrd="1" presId="urn:microsoft.com/office/officeart/2005/8/layout/vList4"/>
    <dgm:cxn modelId="{59C0B892-6651-4EF6-AEF2-BA19FA276E2D}" srcId="{967164E1-9934-4913-B118-3D126FFC6010}" destId="{FBDA9DCA-F58B-4A23-BBCB-69C15801C923}" srcOrd="1" destOrd="0" parTransId="{6F16ACB8-A5BB-4CB6-819C-625CC2490C7F}" sibTransId="{71623060-071D-4E3C-8F34-69E3F964E62F}"/>
    <dgm:cxn modelId="{F7FDDF53-1B63-4DC1-A518-CFC28D812AF9}" type="presOf" srcId="{FE2A73F7-EA7A-421E-A9D3-47597D699422}" destId="{8D718C7A-8CE8-4686-91D0-747B26242396}" srcOrd="0" destOrd="0" presId="urn:microsoft.com/office/officeart/2005/8/layout/vList4"/>
    <dgm:cxn modelId="{05B5B44A-F0C5-48F8-B980-6AF6A8EDD04F}" type="presOf" srcId="{F85AC1F9-101A-4CA9-A85E-FCC4C46C5FAB}" destId="{8D718C7A-8CE8-4686-91D0-747B26242396}" srcOrd="0" destOrd="2" presId="urn:microsoft.com/office/officeart/2005/8/layout/vList4"/>
    <dgm:cxn modelId="{59594F60-7C37-48DA-9436-F8E05A8B824C}" type="presOf" srcId="{FBDA9DCA-F58B-4A23-BBCB-69C15801C923}" destId="{F504CE0D-0439-4A57-840D-B9E24A247ED8}" srcOrd="1" destOrd="0" presId="urn:microsoft.com/office/officeart/2005/8/layout/vList4"/>
    <dgm:cxn modelId="{E44F5D1E-39B4-4791-A033-3580F1879160}" type="presOf" srcId="{F85AC1F9-101A-4CA9-A85E-FCC4C46C5FAB}" destId="{76649EF0-DB40-4EFD-9B71-B04718FFB020}" srcOrd="1" destOrd="2" presId="urn:microsoft.com/office/officeart/2005/8/layout/vList4"/>
    <dgm:cxn modelId="{1881FE1C-E581-4828-95A5-33DDAC6EB2D5}" type="presOf" srcId="{C8910C2B-EA9A-4110-A721-103A311345A4}" destId="{2775F351-20AD-4344-B216-0B6FFB3FEED4}" srcOrd="0" destOrd="2" presId="urn:microsoft.com/office/officeart/2005/8/layout/vList4"/>
    <dgm:cxn modelId="{7CEA2BF4-A249-4A84-AA71-FF9F295A36EA}" type="presOf" srcId="{C493C428-D198-40D9-BEE2-7AF6FF76177F}" destId="{9A608A1D-D6C1-4463-AAC6-D13DA209E222}" srcOrd="0" destOrd="0" presId="urn:microsoft.com/office/officeart/2005/8/layout/vList4"/>
    <dgm:cxn modelId="{16175915-9EE7-4BCE-A02C-5369F9D77B43}" type="presOf" srcId="{C8910C2B-EA9A-4110-A721-103A311345A4}" destId="{F504CE0D-0439-4A57-840D-B9E24A247ED8}" srcOrd="1" destOrd="2" presId="urn:microsoft.com/office/officeart/2005/8/layout/vList4"/>
    <dgm:cxn modelId="{A7A31639-E5B4-43F8-A729-93CEA3C221DE}" type="presOf" srcId="{1CDDDA1A-4B84-448A-B8F9-01696A5D08A8}" destId="{76649EF0-DB40-4EFD-9B71-B04718FFB020}" srcOrd="1" destOrd="3" presId="urn:microsoft.com/office/officeart/2005/8/layout/vList4"/>
    <dgm:cxn modelId="{6DEB0E96-C78C-47BC-AF9C-1024F337E0D1}" srcId="{967164E1-9934-4913-B118-3D126FFC6010}" destId="{C493C428-D198-40D9-BEE2-7AF6FF76177F}" srcOrd="0" destOrd="0" parTransId="{4C076FDE-7F43-46D3-81FC-E46D28214A97}" sibTransId="{30EC39DE-227A-4909-B385-DC90312DB820}"/>
    <dgm:cxn modelId="{15A03602-7A54-46C0-AEC8-AE0CE40AFDE3}" type="presOf" srcId="{C493C428-D198-40D9-BEE2-7AF6FF76177F}" destId="{0BCA9BC0-E60F-4C2C-89E2-0E1D34A192D9}" srcOrd="1" destOrd="0" presId="urn:microsoft.com/office/officeart/2005/8/layout/vList4"/>
    <dgm:cxn modelId="{8BECACED-C9C5-4A54-969B-F11D400CB638}" type="presOf" srcId="{EE7183C2-68F3-4019-BA11-5F4779A0EF6F}" destId="{8D718C7A-8CE8-4686-91D0-747B26242396}" srcOrd="0" destOrd="1" presId="urn:microsoft.com/office/officeart/2005/8/layout/vList4"/>
    <dgm:cxn modelId="{65B75A6F-D64F-4E72-B26F-74C7C28E9F33}" type="presOf" srcId="{967164E1-9934-4913-B118-3D126FFC6010}" destId="{EEFE5194-E3AC-48F8-8725-1AC69B687F96}" srcOrd="0" destOrd="0" presId="urn:microsoft.com/office/officeart/2005/8/layout/vList4"/>
    <dgm:cxn modelId="{CD0C6E22-3CDE-4614-B002-43A1EE4DC58D}" type="presOf" srcId="{0F350F5D-E8CC-4E1C-9CEF-2C0211564F1D}" destId="{2775F351-20AD-4344-B216-0B6FFB3FEED4}" srcOrd="0" destOrd="1" presId="urn:microsoft.com/office/officeart/2005/8/layout/vList4"/>
    <dgm:cxn modelId="{5A88735B-C20C-40BD-BF43-98B244FF1BD8}" type="presOf" srcId="{1CDDDA1A-4B84-448A-B8F9-01696A5D08A8}" destId="{8D718C7A-8CE8-4686-91D0-747B26242396}" srcOrd="0" destOrd="3" presId="urn:microsoft.com/office/officeart/2005/8/layout/vList4"/>
    <dgm:cxn modelId="{94F1360F-D5C4-48A8-BD1A-D04C8E43B31E}" srcId="{FE2A73F7-EA7A-421E-A9D3-47597D699422}" destId="{EE7183C2-68F3-4019-BA11-5F4779A0EF6F}" srcOrd="0" destOrd="0" parTransId="{16FD2A28-8FD5-4415-8CEF-37F031AB5747}" sibTransId="{35D2AA00-51CD-4ED7-BAF6-5D08D2CE3EE1}"/>
    <dgm:cxn modelId="{5264A6BD-2A5F-4E83-9BAC-CBF3433115BF}" srcId="{FE2A73F7-EA7A-421E-A9D3-47597D699422}" destId="{F85AC1F9-101A-4CA9-A85E-FCC4C46C5FAB}" srcOrd="1" destOrd="0" parTransId="{D8479E38-0EA5-4BF4-801D-F90240E65FF5}" sibTransId="{F460FC64-54E0-4C62-90D9-C4507E2FF3F2}"/>
    <dgm:cxn modelId="{08CCEE3A-E643-4FD5-AB69-4229F8A32EB0}" srcId="{FBDA9DCA-F58B-4A23-BBCB-69C15801C923}" destId="{0F350F5D-E8CC-4E1C-9CEF-2C0211564F1D}" srcOrd="0" destOrd="0" parTransId="{8D7870FE-4E91-481A-A713-AF59BD55A3C2}" sibTransId="{7BFF76B1-DAD1-46F0-A37E-E268F21DF11A}"/>
    <dgm:cxn modelId="{2A25FF2B-3194-4ED9-977F-F3559E214DBF}" type="presOf" srcId="{EE7183C2-68F3-4019-BA11-5F4779A0EF6F}" destId="{76649EF0-DB40-4EFD-9B71-B04718FFB020}" srcOrd="1" destOrd="1" presId="urn:microsoft.com/office/officeart/2005/8/layout/vList4"/>
    <dgm:cxn modelId="{898F353F-FC33-45FC-B58A-91F0B485D1CD}" type="presOf" srcId="{FE2A73F7-EA7A-421E-A9D3-47597D699422}" destId="{76649EF0-DB40-4EFD-9B71-B04718FFB020}" srcOrd="1" destOrd="0" presId="urn:microsoft.com/office/officeart/2005/8/layout/vList4"/>
    <dgm:cxn modelId="{02E35BE7-BA2F-49F9-A3C7-A8B5B45611C1}" srcId="{FE2A73F7-EA7A-421E-A9D3-47597D699422}" destId="{1CDDDA1A-4B84-448A-B8F9-01696A5D08A8}" srcOrd="2" destOrd="0" parTransId="{99844CEE-FEC5-4ED9-B075-C31C861C61D5}" sibTransId="{CDE20460-E994-4BCF-8EC3-00A5FF98F0B6}"/>
    <dgm:cxn modelId="{D365B6B5-90D9-4D96-A0D6-62E3EB2D79B2}" srcId="{967164E1-9934-4913-B118-3D126FFC6010}" destId="{FE2A73F7-EA7A-421E-A9D3-47597D699422}" srcOrd="2" destOrd="0" parTransId="{24691606-7EC2-4954-ADCF-D0746A427DB2}" sibTransId="{FFEB8D37-E0A1-4F11-9113-37E2B2B7C5E1}"/>
    <dgm:cxn modelId="{2134C873-04A0-40F7-956E-D31CBF4F4B70}" type="presParOf" srcId="{EEFE5194-E3AC-48F8-8725-1AC69B687F96}" destId="{456A4898-7D40-4E25-89B3-D6386E8FE0CA}" srcOrd="0" destOrd="0" presId="urn:microsoft.com/office/officeart/2005/8/layout/vList4"/>
    <dgm:cxn modelId="{650AE426-B6DD-4A97-8DDC-FA335380D6C5}" type="presParOf" srcId="{456A4898-7D40-4E25-89B3-D6386E8FE0CA}" destId="{9A608A1D-D6C1-4463-AAC6-D13DA209E222}" srcOrd="0" destOrd="0" presId="urn:microsoft.com/office/officeart/2005/8/layout/vList4"/>
    <dgm:cxn modelId="{4426E741-C961-4EAE-BC4E-91FBEE4F1A38}" type="presParOf" srcId="{456A4898-7D40-4E25-89B3-D6386E8FE0CA}" destId="{F0A56BEB-B202-411D-8BCD-421D33A35B96}" srcOrd="1" destOrd="0" presId="urn:microsoft.com/office/officeart/2005/8/layout/vList4"/>
    <dgm:cxn modelId="{62A04FAB-B1FC-4B3C-9202-87A8480B764A}" type="presParOf" srcId="{456A4898-7D40-4E25-89B3-D6386E8FE0CA}" destId="{0BCA9BC0-E60F-4C2C-89E2-0E1D34A192D9}" srcOrd="2" destOrd="0" presId="urn:microsoft.com/office/officeart/2005/8/layout/vList4"/>
    <dgm:cxn modelId="{0D32BA50-0D47-4BA8-8227-4525F317903F}" type="presParOf" srcId="{EEFE5194-E3AC-48F8-8725-1AC69B687F96}" destId="{CD4550E8-509C-4C88-BBE7-84F4C6BB08D5}" srcOrd="1" destOrd="0" presId="urn:microsoft.com/office/officeart/2005/8/layout/vList4"/>
    <dgm:cxn modelId="{959D9A50-6E4D-4C41-B861-6703C8B0B637}" type="presParOf" srcId="{EEFE5194-E3AC-48F8-8725-1AC69B687F96}" destId="{5CB3081E-341F-4EE0-BAEE-2A1D9DDC044A}" srcOrd="2" destOrd="0" presId="urn:microsoft.com/office/officeart/2005/8/layout/vList4"/>
    <dgm:cxn modelId="{8EC7B97F-57BC-4E40-BF26-9C62C6C47D2C}" type="presParOf" srcId="{5CB3081E-341F-4EE0-BAEE-2A1D9DDC044A}" destId="{2775F351-20AD-4344-B216-0B6FFB3FEED4}" srcOrd="0" destOrd="0" presId="urn:microsoft.com/office/officeart/2005/8/layout/vList4"/>
    <dgm:cxn modelId="{785111F5-995E-4EFB-9F84-B051986EADAB}" type="presParOf" srcId="{5CB3081E-341F-4EE0-BAEE-2A1D9DDC044A}" destId="{213555D9-E713-4C38-B4E2-8DB57204F4CF}" srcOrd="1" destOrd="0" presId="urn:microsoft.com/office/officeart/2005/8/layout/vList4"/>
    <dgm:cxn modelId="{4685E155-4CCE-4785-92EA-B30B1E89E31B}" type="presParOf" srcId="{5CB3081E-341F-4EE0-BAEE-2A1D9DDC044A}" destId="{F504CE0D-0439-4A57-840D-B9E24A247ED8}" srcOrd="2" destOrd="0" presId="urn:microsoft.com/office/officeart/2005/8/layout/vList4"/>
    <dgm:cxn modelId="{EDDFEB0A-8972-4211-8526-F7466588BA8F}" type="presParOf" srcId="{EEFE5194-E3AC-48F8-8725-1AC69B687F96}" destId="{95D00BAD-A110-423B-BA47-73958DBDB489}" srcOrd="3" destOrd="0" presId="urn:microsoft.com/office/officeart/2005/8/layout/vList4"/>
    <dgm:cxn modelId="{8AF62482-F708-490C-ADBB-FBCD729415C5}" type="presParOf" srcId="{EEFE5194-E3AC-48F8-8725-1AC69B687F96}" destId="{0CA17BF4-4138-4B93-8CEE-8D9436E1F737}" srcOrd="4" destOrd="0" presId="urn:microsoft.com/office/officeart/2005/8/layout/vList4"/>
    <dgm:cxn modelId="{86F8D6D9-8AE9-43B6-94F1-D5356E22632A}" type="presParOf" srcId="{0CA17BF4-4138-4B93-8CEE-8D9436E1F737}" destId="{8D718C7A-8CE8-4686-91D0-747B26242396}" srcOrd="0" destOrd="0" presId="urn:microsoft.com/office/officeart/2005/8/layout/vList4"/>
    <dgm:cxn modelId="{B2EE38BC-479A-40FC-A8C7-9D49E6260A23}" type="presParOf" srcId="{0CA17BF4-4138-4B93-8CEE-8D9436E1F737}" destId="{F13B235D-DDAF-4F29-B92E-4A422311FD85}" srcOrd="1" destOrd="0" presId="urn:microsoft.com/office/officeart/2005/8/layout/vList4"/>
    <dgm:cxn modelId="{9F5859DF-135C-4167-8253-3E76EB549592}" type="presParOf" srcId="{0CA17BF4-4138-4B93-8CEE-8D9436E1F737}" destId="{76649EF0-DB40-4EFD-9B71-B04718FFB02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2241D4-5325-46EF-A7AF-4CB84D7FE200}">
      <dsp:nvSpPr>
        <dsp:cNvPr id="0" name=""/>
        <dsp:cNvSpPr/>
      </dsp:nvSpPr>
      <dsp:spPr>
        <a:xfrm rot="5400000">
          <a:off x="6863609" y="-2846228"/>
          <a:ext cx="978080" cy="69201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8120" tIns="99060" rIns="198120" bIns="9906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latin typeface="Alexandria"/>
            </a:rPr>
            <a:t>Does the KPI measure what it is supposed to measure? </a:t>
          </a:r>
          <a:endParaRPr lang="ar-SA" sz="2800" kern="1200" dirty="0">
            <a:latin typeface="Alexandria"/>
          </a:endParaRPr>
        </a:p>
      </dsp:txBody>
      <dsp:txXfrm rot="-5400000">
        <a:off x="3892579" y="172548"/>
        <a:ext cx="6872395" cy="882588"/>
      </dsp:txXfrm>
    </dsp:sp>
    <dsp:sp modelId="{E731B3D6-35C5-4876-B742-159070D181CA}">
      <dsp:nvSpPr>
        <dsp:cNvPr id="0" name=""/>
        <dsp:cNvSpPr/>
      </dsp:nvSpPr>
      <dsp:spPr>
        <a:xfrm>
          <a:off x="0" y="2541"/>
          <a:ext cx="3892579" cy="1222601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  <a:scene3d>
          <a:camera prst="orthographicFront"/>
          <a:lightRig rig="flat" dir="t"/>
        </a:scene3d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kern="1200" dirty="0">
              <a:latin typeface="Alexandria"/>
            </a:rPr>
            <a:t>Validity </a:t>
          </a:r>
          <a:endParaRPr lang="ar-SA" sz="3600" kern="1200" dirty="0">
            <a:latin typeface="Alexandria"/>
          </a:endParaRPr>
        </a:p>
      </dsp:txBody>
      <dsp:txXfrm>
        <a:off x="59682" y="62223"/>
        <a:ext cx="3773215" cy="1103237"/>
      </dsp:txXfrm>
    </dsp:sp>
    <dsp:sp modelId="{05E49FE1-58F4-446C-BFF7-4355B9F46E91}">
      <dsp:nvSpPr>
        <dsp:cNvPr id="0" name=""/>
        <dsp:cNvSpPr/>
      </dsp:nvSpPr>
      <dsp:spPr>
        <a:xfrm rot="5400000">
          <a:off x="6863609" y="-1562496"/>
          <a:ext cx="978080" cy="6920141"/>
        </a:xfrm>
        <a:prstGeom prst="round2SameRect">
          <a:avLst/>
        </a:prstGeom>
        <a:solidFill>
          <a:schemeClr val="accent3">
            <a:tint val="40000"/>
            <a:alpha val="90000"/>
            <a:hueOff val="676380"/>
            <a:satOff val="33333"/>
            <a:lumOff val="593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676380"/>
              <a:satOff val="33333"/>
              <a:lumOff val="59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8120" tIns="99060" rIns="198120" bIns="9906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latin typeface="Alexandria"/>
            </a:rPr>
            <a:t>Does the KPI provide a consistent measure? </a:t>
          </a:r>
          <a:endParaRPr lang="ar-SA" sz="2800" kern="1200" dirty="0">
            <a:latin typeface="Alexandria"/>
          </a:endParaRPr>
        </a:p>
      </dsp:txBody>
      <dsp:txXfrm rot="-5400000">
        <a:off x="3892579" y="1456280"/>
        <a:ext cx="6872395" cy="882588"/>
      </dsp:txXfrm>
    </dsp:sp>
    <dsp:sp modelId="{692A9194-FF02-41FA-A263-014FE58363EC}">
      <dsp:nvSpPr>
        <dsp:cNvPr id="0" name=""/>
        <dsp:cNvSpPr/>
      </dsp:nvSpPr>
      <dsp:spPr>
        <a:xfrm>
          <a:off x="0" y="1286273"/>
          <a:ext cx="3892579" cy="1222601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  <a:scene3d>
          <a:camera prst="orthographicFront"/>
          <a:lightRig rig="flat" dir="t"/>
        </a:scene3d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kern="1200" dirty="0">
              <a:latin typeface="Alexandria"/>
            </a:rPr>
            <a:t>Reliability </a:t>
          </a:r>
          <a:endParaRPr lang="ar-SA" sz="3600" kern="1200" dirty="0">
            <a:latin typeface="Alexandria"/>
          </a:endParaRPr>
        </a:p>
      </dsp:txBody>
      <dsp:txXfrm>
        <a:off x="59682" y="1345955"/>
        <a:ext cx="3773215" cy="1103237"/>
      </dsp:txXfrm>
    </dsp:sp>
    <dsp:sp modelId="{804B5E45-3D62-467F-85B3-578CDF09DA4F}">
      <dsp:nvSpPr>
        <dsp:cNvPr id="0" name=""/>
        <dsp:cNvSpPr/>
      </dsp:nvSpPr>
      <dsp:spPr>
        <a:xfrm rot="5400000">
          <a:off x="6863609" y="-278765"/>
          <a:ext cx="978080" cy="6920141"/>
        </a:xfrm>
        <a:prstGeom prst="round2SameRect">
          <a:avLst/>
        </a:prstGeom>
        <a:solidFill>
          <a:schemeClr val="accent3">
            <a:tint val="40000"/>
            <a:alpha val="90000"/>
            <a:hueOff val="1352761"/>
            <a:satOff val="66667"/>
            <a:lumOff val="1186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1352761"/>
              <a:satOff val="66667"/>
              <a:lumOff val="118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>
              <a:latin typeface="Alexandria"/>
            </a:rPr>
            <a:t>Is the KPI supported by scientific evidence or the consensus of experts? </a:t>
          </a:r>
          <a:endParaRPr lang="ar-SA" sz="2900" kern="1200" dirty="0">
            <a:latin typeface="Alexandria"/>
          </a:endParaRPr>
        </a:p>
      </dsp:txBody>
      <dsp:txXfrm rot="-5400000">
        <a:off x="3892579" y="2740011"/>
        <a:ext cx="6872395" cy="882588"/>
      </dsp:txXfrm>
    </dsp:sp>
    <dsp:sp modelId="{CF019006-57CC-497B-8BCA-3802E9A71C10}">
      <dsp:nvSpPr>
        <dsp:cNvPr id="0" name=""/>
        <dsp:cNvSpPr/>
      </dsp:nvSpPr>
      <dsp:spPr>
        <a:xfrm>
          <a:off x="0" y="2570004"/>
          <a:ext cx="3892579" cy="1222601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  <a:scene3d>
          <a:camera prst="orthographicFront"/>
          <a:lightRig rig="flat" dir="t"/>
        </a:scene3d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>
              <a:latin typeface="Alexandria"/>
            </a:rPr>
            <a:t>Explicit evidence base </a:t>
          </a:r>
          <a:endParaRPr lang="ar-SA" sz="3200" kern="1200" dirty="0">
            <a:latin typeface="Alexandria"/>
          </a:endParaRPr>
        </a:p>
      </dsp:txBody>
      <dsp:txXfrm>
        <a:off x="59682" y="2629686"/>
        <a:ext cx="3773215" cy="1103237"/>
      </dsp:txXfrm>
    </dsp:sp>
    <dsp:sp modelId="{A5680739-677F-4395-B5BF-EBF4131344E0}">
      <dsp:nvSpPr>
        <dsp:cNvPr id="0" name=""/>
        <dsp:cNvSpPr/>
      </dsp:nvSpPr>
      <dsp:spPr>
        <a:xfrm rot="5400000">
          <a:off x="6863609" y="1004965"/>
          <a:ext cx="978080" cy="6920141"/>
        </a:xfrm>
        <a:prstGeom prst="round2SameRect">
          <a:avLst/>
        </a:prstGeom>
        <a:solidFill>
          <a:schemeClr val="accent3">
            <a:tint val="40000"/>
            <a:alpha val="90000"/>
            <a:hueOff val="2029141"/>
            <a:satOff val="100000"/>
            <a:lumOff val="1779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latin typeface="Alexandria"/>
            </a:rPr>
            <a:t>Are the KPIs acceptable? </a:t>
          </a:r>
          <a:endParaRPr lang="ar-SA" sz="2800" b="1" kern="1200" dirty="0">
            <a:latin typeface="Alexandria"/>
          </a:endParaRPr>
        </a:p>
      </dsp:txBody>
      <dsp:txXfrm rot="-5400000">
        <a:off x="3892579" y="4023741"/>
        <a:ext cx="6872395" cy="882588"/>
      </dsp:txXfrm>
    </dsp:sp>
    <dsp:sp modelId="{DA69F1D7-4873-40C8-876D-91FD48E0E0ED}">
      <dsp:nvSpPr>
        <dsp:cNvPr id="0" name=""/>
        <dsp:cNvSpPr/>
      </dsp:nvSpPr>
      <dsp:spPr>
        <a:xfrm>
          <a:off x="0" y="3853735"/>
          <a:ext cx="3892579" cy="1222601"/>
        </a:xfrm>
        <a:prstGeom prst="round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  <a:scene3d>
          <a:camera prst="orthographicFront"/>
          <a:lightRig rig="flat" dir="t"/>
        </a:scene3d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kern="1200" dirty="0">
              <a:latin typeface="Alexandria"/>
            </a:rPr>
            <a:t>Acceptability</a:t>
          </a:r>
          <a:endParaRPr lang="ar-SA" sz="3600" b="1" kern="1200" dirty="0">
            <a:latin typeface="Alexandria"/>
          </a:endParaRPr>
        </a:p>
      </dsp:txBody>
      <dsp:txXfrm>
        <a:off x="59682" y="3913417"/>
        <a:ext cx="3773215" cy="1103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2241D4-5325-46EF-A7AF-4CB84D7FE200}">
      <dsp:nvSpPr>
        <dsp:cNvPr id="0" name=""/>
        <dsp:cNvSpPr/>
      </dsp:nvSpPr>
      <dsp:spPr>
        <a:xfrm rot="5400000">
          <a:off x="7330068" y="-3063500"/>
          <a:ext cx="983786" cy="736184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Is it possible to collect the required data and is it worth the resources? 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sp:txBody>
      <dsp:txXfrm rot="-5400000">
        <a:off x="4141038" y="173554"/>
        <a:ext cx="7313822" cy="887738"/>
      </dsp:txXfrm>
    </dsp:sp>
    <dsp:sp modelId="{E731B3D6-35C5-4876-B742-159070D181CA}">
      <dsp:nvSpPr>
        <dsp:cNvPr id="0" name=""/>
        <dsp:cNvSpPr/>
      </dsp:nvSpPr>
      <dsp:spPr>
        <a:xfrm>
          <a:off x="0" y="2556"/>
          <a:ext cx="4141038" cy="1229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Feasibility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sp:txBody>
      <dsp:txXfrm>
        <a:off x="60031" y="62587"/>
        <a:ext cx="4020976" cy="1109670"/>
      </dsp:txXfrm>
    </dsp:sp>
    <dsp:sp modelId="{05E49FE1-58F4-446C-BFF7-4355B9F46E91}">
      <dsp:nvSpPr>
        <dsp:cNvPr id="0" name=""/>
        <dsp:cNvSpPr/>
      </dsp:nvSpPr>
      <dsp:spPr>
        <a:xfrm rot="5400000">
          <a:off x="7330068" y="-1772280"/>
          <a:ext cx="983786" cy="7361846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Are small changes reflected in the results? 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sp:txBody>
      <dsp:txXfrm rot="-5400000">
        <a:off x="4141038" y="1464774"/>
        <a:ext cx="7313822" cy="887738"/>
      </dsp:txXfrm>
    </dsp:sp>
    <dsp:sp modelId="{692A9194-FF02-41FA-A263-014FE58363EC}">
      <dsp:nvSpPr>
        <dsp:cNvPr id="0" name=""/>
        <dsp:cNvSpPr/>
      </dsp:nvSpPr>
      <dsp:spPr>
        <a:xfrm>
          <a:off x="0" y="1293776"/>
          <a:ext cx="4141038" cy="122973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Sensitivity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sp:txBody>
      <dsp:txXfrm>
        <a:off x="60031" y="1353807"/>
        <a:ext cx="4020976" cy="1109670"/>
      </dsp:txXfrm>
    </dsp:sp>
    <dsp:sp modelId="{804B5E45-3D62-467F-85B3-578CDF09DA4F}">
      <dsp:nvSpPr>
        <dsp:cNvPr id="0" name=""/>
        <dsp:cNvSpPr/>
      </dsp:nvSpPr>
      <dsp:spPr>
        <a:xfrm rot="5400000">
          <a:off x="7330068" y="-481061"/>
          <a:ext cx="983786" cy="7361846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Does the KPI actually capture changes that occur in the service for which the measure is intended? 	</a:t>
          </a:r>
          <a:endParaRPr lang="ar-SA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sp:txBody>
      <dsp:txXfrm rot="-5400000">
        <a:off x="4141038" y="2755993"/>
        <a:ext cx="7313822" cy="887738"/>
      </dsp:txXfrm>
    </dsp:sp>
    <dsp:sp modelId="{CF019006-57CC-497B-8BCA-3802E9A71C10}">
      <dsp:nvSpPr>
        <dsp:cNvPr id="0" name=""/>
        <dsp:cNvSpPr/>
      </dsp:nvSpPr>
      <dsp:spPr>
        <a:xfrm>
          <a:off x="0" y="2584995"/>
          <a:ext cx="4141038" cy="122973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Specificity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sp:txBody>
      <dsp:txXfrm>
        <a:off x="60031" y="2645026"/>
        <a:ext cx="4020976" cy="1109670"/>
      </dsp:txXfrm>
    </dsp:sp>
    <dsp:sp modelId="{70946153-BFB2-4B42-9B75-2D56B705631C}">
      <dsp:nvSpPr>
        <dsp:cNvPr id="0" name=""/>
        <dsp:cNvSpPr/>
      </dsp:nvSpPr>
      <dsp:spPr>
        <a:xfrm rot="5400000">
          <a:off x="7330068" y="810157"/>
          <a:ext cx="983786" cy="7361846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What useful decisions can be made from the KPI?</a:t>
          </a:r>
          <a:endParaRPr lang="ar-SA" sz="28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</dsp:txBody>
      <dsp:txXfrm rot="-5400000">
        <a:off x="4141038" y="4047211"/>
        <a:ext cx="7313822" cy="887738"/>
      </dsp:txXfrm>
    </dsp:sp>
    <dsp:sp modelId="{83449AE9-D153-494F-BD4C-BE225EB28CE6}">
      <dsp:nvSpPr>
        <dsp:cNvPr id="0" name=""/>
        <dsp:cNvSpPr/>
      </dsp:nvSpPr>
      <dsp:spPr>
        <a:xfrm>
          <a:off x="0" y="3876214"/>
          <a:ext cx="4141038" cy="122973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prstClr val="black"/>
              </a:solidFill>
              <a:latin typeface="Alexandria"/>
              <a:ea typeface="+mn-ea"/>
              <a:cs typeface="+mn-cs"/>
            </a:rPr>
            <a:t>Relevance </a:t>
          </a:r>
          <a:endParaRPr lang="ar-SA" sz="3600" b="1" kern="1200" dirty="0">
            <a:solidFill>
              <a:prstClr val="black"/>
            </a:solidFill>
            <a:latin typeface="Alexandria"/>
            <a:ea typeface="+mn-ea"/>
            <a:cs typeface="+mn-cs"/>
          </a:endParaRPr>
        </a:p>
      </dsp:txBody>
      <dsp:txXfrm>
        <a:off x="60031" y="3936245"/>
        <a:ext cx="4020976" cy="1109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08A1D-D6C1-4463-AAC6-D13DA209E222}">
      <dsp:nvSpPr>
        <dsp:cNvPr id="0" name=""/>
        <dsp:cNvSpPr/>
      </dsp:nvSpPr>
      <dsp:spPr>
        <a:xfrm>
          <a:off x="0" y="0"/>
          <a:ext cx="11993218" cy="1722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srgbClr val="C00000"/>
              </a:solidFill>
              <a:latin typeface="Alexandria"/>
              <a:ea typeface="+mn-ea"/>
              <a:cs typeface="+mn-cs"/>
            </a:rPr>
            <a:t>Input </a:t>
          </a:r>
          <a:r>
            <a:rPr lang="en-US" sz="3200" b="1" kern="1200" dirty="0" smtClean="0">
              <a:solidFill>
                <a:srgbClr val="C00000"/>
              </a:solidFill>
              <a:latin typeface="Alexandria"/>
              <a:ea typeface="+mn-ea"/>
              <a:cs typeface="+mn-cs"/>
            </a:rPr>
            <a:t>KPIs: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smtClean="0">
              <a:solidFill>
                <a:srgbClr val="7030A0"/>
              </a:solidFill>
              <a:latin typeface="Alexandria"/>
            </a:rPr>
            <a:t>Measure assets &amp; resources.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smtClean="0">
              <a:solidFill>
                <a:srgbClr val="7030A0"/>
              </a:solidFill>
              <a:latin typeface="Alexandria"/>
            </a:rPr>
            <a:t>Ex: Funding for training.</a:t>
          </a:r>
          <a:endParaRPr lang="ar-EG" sz="3200" b="1" kern="1200" dirty="0">
            <a:solidFill>
              <a:srgbClr val="C00000"/>
            </a:solidFill>
            <a:latin typeface="Alexandria"/>
            <a:ea typeface="+mn-ea"/>
            <a:cs typeface="+mn-cs"/>
          </a:endParaRPr>
        </a:p>
      </dsp:txBody>
      <dsp:txXfrm>
        <a:off x="2570915" y="0"/>
        <a:ext cx="9422302" cy="1722716"/>
      </dsp:txXfrm>
    </dsp:sp>
    <dsp:sp modelId="{F0A56BEB-B202-411D-8BCD-421D33A35B96}">
      <dsp:nvSpPr>
        <dsp:cNvPr id="0" name=""/>
        <dsp:cNvSpPr/>
      </dsp:nvSpPr>
      <dsp:spPr>
        <a:xfrm>
          <a:off x="172271" y="172271"/>
          <a:ext cx="2398643" cy="137817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39000" b="-39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2775F351-20AD-4344-B216-0B6FFB3FEED4}">
      <dsp:nvSpPr>
        <dsp:cNvPr id="0" name=""/>
        <dsp:cNvSpPr/>
      </dsp:nvSpPr>
      <dsp:spPr>
        <a:xfrm>
          <a:off x="0" y="1894988"/>
          <a:ext cx="11993218" cy="1722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lexandria"/>
              <a:ea typeface="+mn-ea"/>
              <a:cs typeface="+mn-cs"/>
            </a:rPr>
            <a:t>Process KPIs:</a:t>
          </a:r>
          <a:endParaRPr lang="ar-EG" sz="3200" b="1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lexandria"/>
            <a:ea typeface="+mn-ea"/>
            <a:cs typeface="+mn-cs"/>
          </a:endParaRP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>
              <a:solidFill>
                <a:srgbClr val="FF0000"/>
              </a:solidFill>
              <a:latin typeface="Alexandria"/>
              <a:ea typeface="+mn-ea"/>
              <a:cs typeface="+mn-cs"/>
            </a:rPr>
            <a:t>Measure the efficiency or productivity of the business processes.</a:t>
          </a:r>
          <a:endParaRPr lang="ar-EG" sz="2400" kern="1200" dirty="0">
            <a:solidFill>
              <a:srgbClr val="FF0000"/>
            </a:solidFill>
            <a:latin typeface="Alexandria"/>
            <a:ea typeface="+mn-ea"/>
            <a:cs typeface="+mn-cs"/>
          </a:endParaRP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>
              <a:solidFill>
                <a:srgbClr val="FF0000"/>
              </a:solidFill>
              <a:latin typeface="Alexandria"/>
              <a:ea typeface="+mn-ea"/>
              <a:cs typeface="+mn-cs"/>
            </a:rPr>
            <a:t>Ex: Door to Cath lab. time.</a:t>
          </a:r>
          <a:endParaRPr lang="ar-EG" sz="2400" kern="1200" dirty="0">
            <a:solidFill>
              <a:srgbClr val="FF0000"/>
            </a:solidFill>
            <a:latin typeface="Alexandria"/>
            <a:ea typeface="+mn-ea"/>
            <a:cs typeface="+mn-cs"/>
          </a:endParaRPr>
        </a:p>
      </dsp:txBody>
      <dsp:txXfrm>
        <a:off x="2570915" y="1894988"/>
        <a:ext cx="9422302" cy="1722716"/>
      </dsp:txXfrm>
    </dsp:sp>
    <dsp:sp modelId="{213555D9-E713-4C38-B4E2-8DB57204F4CF}">
      <dsp:nvSpPr>
        <dsp:cNvPr id="0" name=""/>
        <dsp:cNvSpPr/>
      </dsp:nvSpPr>
      <dsp:spPr>
        <a:xfrm>
          <a:off x="172271" y="2067260"/>
          <a:ext cx="2398643" cy="137817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rcRect/>
          <a:stretch>
            <a:fillRect t="-9000" b="-9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8D718C7A-8CE8-4686-91D0-747B26242396}">
      <dsp:nvSpPr>
        <dsp:cNvPr id="0" name=""/>
        <dsp:cNvSpPr/>
      </dsp:nvSpPr>
      <dsp:spPr>
        <a:xfrm>
          <a:off x="0" y="3789977"/>
          <a:ext cx="11993218" cy="1722716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b="1" kern="1200" dirty="0">
              <a:solidFill>
                <a:srgbClr val="7030A0"/>
              </a:solidFill>
              <a:latin typeface="Book Antiqua" panose="02040602050305030304" pitchFamily="18" charset="0"/>
              <a:ea typeface="+mn-ea"/>
              <a:cs typeface="+mn-cs"/>
            </a:rPr>
            <a:t>Outcome KPIs:</a:t>
          </a:r>
          <a:endParaRPr lang="ar-EG" sz="3200" b="1" kern="1200" dirty="0">
            <a:solidFill>
              <a:srgbClr val="7030A0"/>
            </a:solidFill>
            <a:latin typeface="Book Antiqua" panose="02040602050305030304" pitchFamily="18" charset="0"/>
            <a:ea typeface="+mn-ea"/>
            <a:cs typeface="+mn-cs"/>
          </a:endParaRPr>
        </a:p>
        <a:p>
          <a:pPr marL="285750" lvl="1" indent="-285750" algn="just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>
              <a:solidFill>
                <a:schemeClr val="accent2">
                  <a:lumMod val="75000"/>
                </a:schemeClr>
              </a:solidFill>
              <a:latin typeface="Book Antiqua" panose="02040602050305030304" pitchFamily="18" charset="0"/>
              <a:ea typeface="+mn-ea"/>
              <a:cs typeface="+mn-cs"/>
            </a:rPr>
            <a:t>Measures benefits of performance as an outcome of a business activity.</a:t>
          </a:r>
          <a:endParaRPr lang="ar-EG" sz="2400" kern="1200" dirty="0">
            <a:solidFill>
              <a:schemeClr val="accent2">
                <a:lumMod val="75000"/>
              </a:schemeClr>
            </a:solidFill>
            <a:latin typeface="Book Antiqua" panose="02040602050305030304" pitchFamily="18" charset="0"/>
            <a:ea typeface="+mn-ea"/>
            <a:cs typeface="+mn-cs"/>
          </a:endParaRP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>
              <a:solidFill>
                <a:schemeClr val="accent2">
                  <a:lumMod val="75000"/>
                </a:schemeClr>
              </a:solidFill>
              <a:latin typeface="Book Antiqua" panose="02040602050305030304" pitchFamily="18" charset="0"/>
              <a:ea typeface="+mn-ea"/>
              <a:cs typeface="+mn-cs"/>
            </a:rPr>
            <a:t>Ex: Employees’ satisfaction rate.   </a:t>
          </a:r>
          <a:endParaRPr lang="ar-EG" sz="2400" kern="1200" dirty="0">
            <a:solidFill>
              <a:schemeClr val="accent2">
                <a:lumMod val="75000"/>
              </a:schemeClr>
            </a:solidFill>
            <a:latin typeface="Book Antiqua" panose="02040602050305030304" pitchFamily="18" charset="0"/>
            <a:ea typeface="+mn-ea"/>
            <a:cs typeface="+mn-cs"/>
          </a:endParaRPr>
        </a:p>
        <a:p>
          <a:pPr marL="228600" lvl="1" indent="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ar-EG" sz="2000" kern="1200" dirty="0">
            <a:latin typeface="Book Antiqua" panose="02040602050305030304" pitchFamily="18" charset="0"/>
          </a:endParaRPr>
        </a:p>
      </dsp:txBody>
      <dsp:txXfrm>
        <a:off x="2570915" y="3789977"/>
        <a:ext cx="9422302" cy="1722716"/>
      </dsp:txXfrm>
    </dsp:sp>
    <dsp:sp modelId="{F13B235D-DDAF-4F29-B92E-4A422311FD85}">
      <dsp:nvSpPr>
        <dsp:cNvPr id="0" name=""/>
        <dsp:cNvSpPr/>
      </dsp:nvSpPr>
      <dsp:spPr>
        <a:xfrm>
          <a:off x="172271" y="3962248"/>
          <a:ext cx="2398643" cy="137817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t="-10000" b="-10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586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353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3.png"/><Relationship Id="rId4" Type="http://schemas.openxmlformats.org/officeDocument/2006/relationships/image" Target="../media/image2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340839" y="-720725"/>
            <a:ext cx="749594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Hesham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Mousli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0" y="1901994"/>
            <a:ext cx="64090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Healthcare </a:t>
            </a:r>
            <a:r>
              <a:rPr lang="en-US" sz="40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Performance Measurement</a:t>
            </a:r>
            <a:endParaRPr lang="en-US" sz="40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  <a:endParaRPr lang="en-US" sz="2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197291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MHA623</a:t>
            </a:r>
          </a:p>
          <a:p>
            <a:r>
              <a:rPr lang="en-US" b="1" dirty="0"/>
              <a:t>Healthcare Quality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728591" y="-320675"/>
            <a:ext cx="6882202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85495"/>
            <a:ext cx="11362543" cy="479025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14693" y="837474"/>
            <a:ext cx="5689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Intended Objectives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73100" y="2357211"/>
            <a:ext cx="1097279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 smtClean="0">
                <a:latin typeface="Alexandria"/>
              </a:rPr>
              <a:t>Define </a:t>
            </a:r>
            <a:r>
              <a:rPr lang="en-US" altLang="en-US" sz="2000" dirty="0">
                <a:latin typeface="Alexandria"/>
              </a:rPr>
              <a:t>the concept of performance measurement and its role in decision-making within healthcare settings.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latin typeface="Alexandria"/>
              </a:rPr>
              <a:t>Explain the attributes of effective information, including accuracy, relevance, and consistency, in performance measurement.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latin typeface="Alexandria"/>
              </a:rPr>
              <a:t>Discuss the measurement, assessment, and improvement cycle for enhancing organizational performance.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latin typeface="Alexandria"/>
              </a:rPr>
              <a:t>Identify the significance of patient experience measures and Key Performance Indicators (KPIs) in assessing healthcare quality</a:t>
            </a:r>
            <a:r>
              <a:rPr lang="en-US" altLang="en-US" sz="2000" dirty="0" smtClean="0">
                <a:latin typeface="Alexandria"/>
              </a:rPr>
              <a:t>.</a:t>
            </a:r>
            <a:endParaRPr lang="en-US" altLang="en-US" sz="20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2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40112" y="807134"/>
            <a:ext cx="6638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to Measurement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61808" y="2095405"/>
            <a:ext cx="10195384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Definition</a:t>
            </a:r>
            <a:r>
              <a:rPr lang="en-US" sz="2400" dirty="0">
                <a:solidFill>
                  <a:srgbClr val="00AEEF"/>
                </a:solidFill>
                <a:latin typeface="Alexandria"/>
              </a:rPr>
              <a:t>: </a:t>
            </a:r>
            <a:r>
              <a:rPr lang="en-US" sz="2400" dirty="0">
                <a:latin typeface="Alexandria"/>
              </a:rPr>
              <a:t>The process of gathering information to support </a:t>
            </a:r>
            <a:r>
              <a:rPr lang="en-US" sz="2400" dirty="0" smtClean="0">
                <a:latin typeface="Alexandria"/>
              </a:rPr>
              <a:t>decision-making.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00AEEF"/>
                </a:solidFill>
                <a:latin typeface="Alexandria"/>
              </a:rPr>
              <a:t>Everyday </a:t>
            </a:r>
            <a:r>
              <a:rPr lang="en-US" sz="2400" b="1" dirty="0">
                <a:solidFill>
                  <a:srgbClr val="00AEEF"/>
                </a:solidFill>
                <a:latin typeface="Alexandria"/>
              </a:rPr>
              <a:t>Analogy</a:t>
            </a:r>
            <a:r>
              <a:rPr lang="en-US" sz="2400" dirty="0">
                <a:solidFill>
                  <a:srgbClr val="00AEEF"/>
                </a:solidFill>
                <a:latin typeface="Alexandria"/>
              </a:rPr>
              <a:t>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A car dashboard displays essential data like speed, fuel levels, and engine health.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Enables informed decisions: When to refuel, adjust speed, or address mechanical issues.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32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40112" y="807134"/>
            <a:ext cx="6638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to Measurement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25948" y="2203574"/>
            <a:ext cx="1019538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00AEEF"/>
                </a:solidFill>
                <a:latin typeface="Alexandria"/>
              </a:rPr>
              <a:t>Purpose of Measurement</a:t>
            </a:r>
            <a:endParaRPr lang="en-US" sz="2400" dirty="0">
              <a:solidFill>
                <a:srgbClr val="00AEEF"/>
              </a:solidFill>
              <a:latin typeface="Alexandria"/>
            </a:endParaRP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Key Goals</a:t>
            </a:r>
            <a:r>
              <a:rPr lang="en-US" sz="2800" dirty="0">
                <a:solidFill>
                  <a:srgbClr val="F58221"/>
                </a:solidFill>
                <a:latin typeface="Alexandria"/>
              </a:rPr>
              <a:t>: </a:t>
            </a:r>
            <a:endParaRPr lang="en-US" sz="2400" dirty="0">
              <a:solidFill>
                <a:srgbClr val="F58221"/>
              </a:solidFill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Understand the current situation.</a:t>
            </a:r>
            <a:endParaRPr lang="en-US" sz="24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Make decisions to improve outcomes.</a:t>
            </a:r>
            <a:endParaRPr lang="en-US" sz="24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Identify and mitigate risks (e.g., running out of fuel).</a:t>
            </a:r>
            <a:endParaRPr lang="en-US" sz="24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5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67306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40112" y="807134"/>
            <a:ext cx="6638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to Measurement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25948" y="2141974"/>
            <a:ext cx="101953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00AEEF"/>
                </a:solidFill>
                <a:latin typeface="Alexandria"/>
              </a:rPr>
              <a:t>Attributes of Effective Information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Accuracy</a:t>
            </a:r>
            <a:r>
              <a:rPr lang="en-US" sz="2400" dirty="0">
                <a:solidFill>
                  <a:srgbClr val="F58221"/>
                </a:solidFill>
                <a:latin typeface="Alexandria"/>
              </a:rPr>
              <a:t>: </a:t>
            </a:r>
            <a:r>
              <a:rPr lang="en-US" sz="2400" dirty="0">
                <a:latin typeface="Alexandria"/>
              </a:rPr>
              <a:t>Data must be correct and reliable.</a:t>
            </a:r>
            <a:endParaRPr lang="en-US" sz="2000" dirty="0"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Relevance</a:t>
            </a:r>
            <a:r>
              <a:rPr lang="en-US" sz="2400" dirty="0">
                <a:solidFill>
                  <a:srgbClr val="F58221"/>
                </a:solidFill>
                <a:latin typeface="Alexandria"/>
              </a:rPr>
              <a:t>: </a:t>
            </a:r>
            <a:r>
              <a:rPr lang="en-US" sz="2400" dirty="0">
                <a:latin typeface="Alexandria"/>
              </a:rPr>
              <a:t>Only meaningful data should be included.</a:t>
            </a:r>
            <a:endParaRPr lang="en-US" sz="2000" dirty="0"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Example</a:t>
            </a:r>
            <a:r>
              <a:rPr lang="en-US" sz="2400" dirty="0">
                <a:latin typeface="Alexandria"/>
              </a:rPr>
              <a:t>: </a:t>
            </a:r>
            <a:endParaRPr lang="en-US" sz="20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“Check engine” </a:t>
            </a:r>
            <a:r>
              <a:rPr lang="en-US" sz="2400" dirty="0">
                <a:latin typeface="Alexandria"/>
              </a:rPr>
              <a:t>light as accurate but misunderstood if it malfunctions.</a:t>
            </a:r>
            <a:endParaRPr lang="en-US" sz="20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RPM gauge </a:t>
            </a:r>
            <a:r>
              <a:rPr lang="en-US" sz="2400" dirty="0">
                <a:latin typeface="Alexandria"/>
              </a:rPr>
              <a:t>may not be relevant to all drivers.</a:t>
            </a:r>
            <a:endParaRPr lang="en-US" sz="20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71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559854"/>
            <a:ext cx="10812720" cy="467306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/>
              <a:t>Interpreting Information</a:t>
            </a:r>
            <a:endParaRPr lang="en-US" sz="1400"/>
          </a:p>
          <a:p>
            <a:pPr lvl="0"/>
            <a:r>
              <a:rPr lang="en-US" b="1"/>
              <a:t>Challenges</a:t>
            </a:r>
            <a:r>
              <a:rPr lang="en-US"/>
              <a:t>: </a:t>
            </a:r>
            <a:endParaRPr lang="en-US" sz="1600"/>
          </a:p>
          <a:p>
            <a:pPr lvl="1"/>
            <a:r>
              <a:rPr lang="en-US"/>
              <a:t>Understanding metrics like kilometers/hour instead of miles/hour.</a:t>
            </a:r>
            <a:endParaRPr lang="en-US" sz="1600"/>
          </a:p>
          <a:p>
            <a:pPr lvl="1"/>
            <a:r>
              <a:rPr lang="en-US"/>
              <a:t>Ensuring consistent units for comparison (e.g., fuel efficiency).</a:t>
            </a:r>
            <a:endParaRPr lang="en-US" sz="1600"/>
          </a:p>
        </p:txBody>
      </p:sp>
      <p:sp>
        <p:nvSpPr>
          <p:cNvPr id="3" name="TextBox 2"/>
          <p:cNvSpPr txBox="1"/>
          <p:nvPr/>
        </p:nvSpPr>
        <p:spPr>
          <a:xfrm>
            <a:off x="2671793" y="483084"/>
            <a:ext cx="6638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to Measurement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5278" y="1190352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25948" y="1969764"/>
            <a:ext cx="101953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00AEEF"/>
                </a:solidFill>
                <a:latin typeface="Alexandria"/>
              </a:rPr>
              <a:t>Interpreting Information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Challenges: </a:t>
            </a: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Understanding metrics like kilometers/hour instead of miles/hour.</a:t>
            </a: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Ensuring consistent units for comparison (e.g., fuel efficiency).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4131" y="5046543"/>
            <a:ext cx="2488227" cy="17482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5122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6B74F-ACB7-0E2E-A27C-2F06D4126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81BD370-B70B-1898-BBD6-E0CAC46C600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BEF532-15E9-5AF6-F5FD-87D95194C82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A3F34D-ACA4-A222-4D3D-0111CAFD413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493184-99AC-E00E-BBDA-3D1A845D646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224E3A-E59F-6E20-1B3A-3D81972283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825250" y="268963"/>
            <a:ext cx="2305141" cy="1076343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7C884C-47F9-3888-9EBB-027FD4E54F1F}"/>
              </a:ext>
            </a:extLst>
          </p:cNvPr>
          <p:cNvSpPr/>
          <p:nvPr/>
        </p:nvSpPr>
        <p:spPr>
          <a:xfrm>
            <a:off x="1356852" y="2483865"/>
            <a:ext cx="5680980" cy="276851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i="1" dirty="0" smtClean="0">
                <a:solidFill>
                  <a:srgbClr val="203E5F"/>
                </a:solidFill>
                <a:latin typeface="Alexandria"/>
              </a:rPr>
              <a:t>Measurement </a:t>
            </a:r>
            <a:r>
              <a:rPr lang="en-US" sz="4800" b="1" i="1" dirty="0">
                <a:solidFill>
                  <a:srgbClr val="203E5F"/>
                </a:solidFill>
                <a:latin typeface="Alexandria"/>
              </a:rPr>
              <a:t>in Quality </a:t>
            </a:r>
            <a:r>
              <a:rPr lang="en-US" sz="4800" b="1" i="1" dirty="0" smtClean="0">
                <a:solidFill>
                  <a:srgbClr val="203E5F"/>
                </a:solidFill>
                <a:latin typeface="Alexandria"/>
              </a:rPr>
              <a:t>Management</a:t>
            </a:r>
            <a:endParaRPr lang="en-US" sz="4800" b="1" i="1" dirty="0">
              <a:solidFill>
                <a:srgbClr val="203E5F"/>
              </a:solidFill>
              <a:latin typeface="Alexandria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802" y="1840240"/>
            <a:ext cx="3327772" cy="4055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356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178833" y="268963"/>
            <a:ext cx="5689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Measurement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 Quality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Management </a:t>
            </a:r>
            <a:endParaRPr lang="en-US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43502" y="2203564"/>
            <a:ext cx="1036027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Definition</a:t>
            </a:r>
            <a:r>
              <a:rPr lang="en-US" sz="2800" dirty="0">
                <a:solidFill>
                  <a:srgbClr val="F58221"/>
                </a:solidFill>
                <a:latin typeface="Alexandria"/>
              </a:rPr>
              <a:t>: </a:t>
            </a:r>
            <a:r>
              <a:rPr lang="en-US" sz="2800" dirty="0">
                <a:latin typeface="Alexandria"/>
              </a:rPr>
              <a:t>Using data to </a:t>
            </a:r>
            <a:r>
              <a:rPr lang="en-US" sz="2800" dirty="0" smtClean="0">
                <a:latin typeface="Alexandria"/>
              </a:rPr>
              <a:t>monitor </a:t>
            </a:r>
            <a:r>
              <a:rPr lang="en-US" sz="2800" dirty="0">
                <a:latin typeface="Alexandria"/>
              </a:rPr>
              <a:t>and improve organizational performance.</a:t>
            </a:r>
            <a:endParaRPr lang="en-US" sz="2400" dirty="0">
              <a:latin typeface="Alexandria"/>
            </a:endParaRPr>
          </a:p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 smtClean="0">
                <a:solidFill>
                  <a:srgbClr val="F58221"/>
                </a:solidFill>
                <a:latin typeface="Alexandria"/>
              </a:rPr>
              <a:t>Applications: </a:t>
            </a:r>
            <a:r>
              <a:rPr lang="en-US" sz="2800" dirty="0" smtClean="0">
                <a:latin typeface="Alexandria"/>
              </a:rPr>
              <a:t>Costs</a:t>
            </a:r>
            <a:r>
              <a:rPr lang="en-US" sz="2800" dirty="0">
                <a:latin typeface="Alexandria"/>
              </a:rPr>
              <a:t>, quality, efficiency, productivity, and customer satisfaction.</a:t>
            </a:r>
            <a:endParaRPr lang="en-US" sz="2400" dirty="0">
              <a:latin typeface="Alexandria"/>
            </a:endParaRP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Analogy: </a:t>
            </a:r>
            <a:r>
              <a:rPr lang="en-US" sz="2800" dirty="0">
                <a:latin typeface="Alexandria"/>
              </a:rPr>
              <a:t>Works like a car dashboard guiding improvements.</a:t>
            </a:r>
            <a:endParaRPr lang="en-US" sz="44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77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314693" y="396787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Measurement, Assessment, and Improvement Cycle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11994" y="2485706"/>
            <a:ext cx="10223291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Steps in the Cycle</a:t>
            </a:r>
            <a:r>
              <a:rPr lang="en-US" sz="3200" dirty="0">
                <a:solidFill>
                  <a:srgbClr val="F58221"/>
                </a:solidFill>
                <a:latin typeface="Alexandria"/>
              </a:rPr>
              <a:t>: </a:t>
            </a:r>
            <a:endParaRPr lang="en-US" sz="2800" dirty="0">
              <a:solidFill>
                <a:srgbClr val="F58221"/>
              </a:solidFill>
              <a:latin typeface="Alexandria"/>
            </a:endParaRPr>
          </a:p>
          <a:p>
            <a:pPr marL="971550" lvl="1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800" b="1" dirty="0">
                <a:latin typeface="Alexandria"/>
              </a:rPr>
              <a:t>Measure Performance</a:t>
            </a:r>
            <a:r>
              <a:rPr lang="en-US" sz="2800" dirty="0">
                <a:latin typeface="Alexandria"/>
              </a:rPr>
              <a:t>: Gather data.</a:t>
            </a:r>
            <a:endParaRPr lang="en-US" sz="2400" dirty="0">
              <a:latin typeface="Alexandria"/>
            </a:endParaRPr>
          </a:p>
          <a:p>
            <a:pPr marL="971550" lvl="1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800" b="1" dirty="0">
                <a:latin typeface="Alexandria"/>
              </a:rPr>
              <a:t>Assess Performance</a:t>
            </a:r>
            <a:r>
              <a:rPr lang="en-US" sz="2800" dirty="0">
                <a:latin typeface="Alexandria"/>
              </a:rPr>
              <a:t>: Determine acceptability.</a:t>
            </a:r>
            <a:endParaRPr lang="en-US" sz="2400" dirty="0">
              <a:latin typeface="Alexandria"/>
            </a:endParaRPr>
          </a:p>
          <a:p>
            <a:pPr marL="971550" lvl="1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800" b="1" dirty="0">
                <a:latin typeface="Alexandria"/>
              </a:rPr>
              <a:t>Implement Improvements</a:t>
            </a:r>
            <a:r>
              <a:rPr lang="en-US" sz="2800" dirty="0">
                <a:latin typeface="Alexandria"/>
              </a:rPr>
              <a:t>: Adjust processes as needed.</a:t>
            </a:r>
            <a:endParaRPr lang="en-US" sz="24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88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 rotWithShape="1">
          <a:blip r:embed="rId3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2" t="2321" r="21668" b="2128"/>
          <a:stretch/>
        </p:blipFill>
        <p:spPr bwMode="auto">
          <a:xfrm>
            <a:off x="2305201" y="1345306"/>
            <a:ext cx="7373650" cy="5070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851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6B74F-ACB7-0E2E-A27C-2F06D4126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81BD370-B70B-1898-BBD6-E0CAC46C600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BEF532-15E9-5AF6-F5FD-87D95194C82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A3F34D-ACA4-A222-4D3D-0111CAFD413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493184-99AC-E00E-BBDA-3D1A845D646F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224E3A-E59F-6E20-1B3A-3D81972283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825250" y="268963"/>
            <a:ext cx="2305141" cy="1076343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7C884C-47F9-3888-9EBB-027FD4E54F1F}"/>
              </a:ext>
            </a:extLst>
          </p:cNvPr>
          <p:cNvSpPr/>
          <p:nvPr/>
        </p:nvSpPr>
        <p:spPr>
          <a:xfrm>
            <a:off x="1286892" y="2483865"/>
            <a:ext cx="6033299" cy="276851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i="1" dirty="0" smtClean="0">
                <a:solidFill>
                  <a:srgbClr val="00B0F0"/>
                </a:solidFill>
                <a:latin typeface="Alexandria"/>
              </a:rPr>
              <a:t>Basic characteristics of good measurement practices</a:t>
            </a:r>
            <a:endParaRPr lang="en-US" sz="4000" b="1" i="1" dirty="0">
              <a:solidFill>
                <a:srgbClr val="00B0F0"/>
              </a:solidFill>
              <a:latin typeface="Alexandria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802" y="1840240"/>
            <a:ext cx="3327772" cy="4055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4404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EA62F-8B7F-AB25-EF14-3B687B0B6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651093-A9BE-55B2-4105-0917E90BF46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5E7A8-0727-E054-8C5C-633CB300D1B6}"/>
              </a:ext>
            </a:extLst>
          </p:cNvPr>
          <p:cNvSpPr txBox="1"/>
          <p:nvPr/>
        </p:nvSpPr>
        <p:spPr>
          <a:xfrm>
            <a:off x="3178833" y="519896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Accuracy </a:t>
            </a: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 Performance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Measurement</a:t>
            </a:r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284F7D-1B11-F005-87DE-9206EB158DB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7B097-9A38-8138-09AA-1022AC63C8C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BCF8AE-2B5F-B21A-08F6-E7C80DFA009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5BA4C5E-9C77-218B-E70C-42938B72D31F}"/>
              </a:ext>
            </a:extLst>
          </p:cNvPr>
          <p:cNvSpPr txBox="1"/>
          <p:nvPr/>
        </p:nvSpPr>
        <p:spPr>
          <a:xfrm>
            <a:off x="389744" y="2555157"/>
            <a:ext cx="108709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200" b="1" dirty="0" smtClean="0">
                <a:latin typeface="Alexandria"/>
              </a:rPr>
              <a:t>Definition</a:t>
            </a:r>
            <a:r>
              <a:rPr lang="en-US" sz="3200" dirty="0">
                <a:latin typeface="Alexandria"/>
              </a:rPr>
              <a:t>: Correctly capturing what is </a:t>
            </a:r>
            <a:r>
              <a:rPr lang="en-US" sz="3200" dirty="0" smtClean="0">
                <a:latin typeface="Alexandria"/>
              </a:rPr>
              <a:t>intended.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200" b="1" dirty="0" smtClean="0">
                <a:latin typeface="Alexandria"/>
              </a:rPr>
              <a:t>Example</a:t>
            </a:r>
            <a:r>
              <a:rPr lang="en-US" sz="3200" dirty="0" smtClean="0">
                <a:latin typeface="Alexandria"/>
              </a:rPr>
              <a:t>: </a:t>
            </a:r>
            <a:endParaRPr lang="en-US" sz="32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latin typeface="Alexandria"/>
              </a:rPr>
              <a:t>Recording </a:t>
            </a:r>
            <a:r>
              <a:rPr lang="en-US" sz="3200" b="1" dirty="0">
                <a:latin typeface="Alexandria"/>
              </a:rPr>
              <a:t>exact patient sign-in times </a:t>
            </a:r>
            <a:r>
              <a:rPr lang="en-US" sz="3200" dirty="0">
                <a:latin typeface="Alexandria"/>
              </a:rPr>
              <a:t>for accurate wait time analysis.</a:t>
            </a:r>
            <a:endParaRPr lang="en-US" sz="4000" dirty="0"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6383D39-73F5-D865-EC48-166AFAA947E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65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EA62F-8B7F-AB25-EF14-3B687B0B6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651093-A9BE-55B2-4105-0917E90BF46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5E7A8-0727-E054-8C5C-633CB300D1B6}"/>
              </a:ext>
            </a:extLst>
          </p:cNvPr>
          <p:cNvSpPr txBox="1"/>
          <p:nvPr/>
        </p:nvSpPr>
        <p:spPr>
          <a:xfrm>
            <a:off x="3178833" y="760531"/>
            <a:ext cx="56896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Font typeface="+mj-lt"/>
              <a:buAutoNum type="arabicPeriod" startAt="2"/>
            </a:pP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Validity </a:t>
            </a: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of Measures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284F7D-1B11-F005-87DE-9206EB158DB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7B097-9A38-8138-09AA-1022AC63C8C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BCF8AE-2B5F-B21A-08F6-E7C80DFA009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5BA4C5E-9C77-218B-E70C-42938B72D31F}"/>
              </a:ext>
            </a:extLst>
          </p:cNvPr>
          <p:cNvSpPr txBox="1"/>
          <p:nvPr/>
        </p:nvSpPr>
        <p:spPr>
          <a:xfrm>
            <a:off x="942308" y="2370491"/>
            <a:ext cx="101803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lexandria"/>
              </a:rPr>
              <a:t>Definition:</a:t>
            </a:r>
            <a:r>
              <a:rPr lang="en-US" sz="2400" dirty="0" smtClean="0">
                <a:latin typeface="Alexandria"/>
              </a:rPr>
              <a:t> Refers </a:t>
            </a:r>
            <a:r>
              <a:rPr lang="en-US" sz="2400" dirty="0">
                <a:latin typeface="Alexandria"/>
              </a:rPr>
              <a:t>to the extent to which a healthcare measurement tool or method accurately measures what it is intended to measure</a:t>
            </a:r>
            <a:r>
              <a:rPr lang="en-US" sz="2400" dirty="0" smtClean="0">
                <a:latin typeface="Alexandria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lexandria"/>
              </a:rPr>
              <a:t>Example</a:t>
            </a:r>
            <a:r>
              <a:rPr lang="en-US" sz="2400" dirty="0">
                <a:latin typeface="Alexandria"/>
              </a:rPr>
              <a:t>: </a:t>
            </a:r>
            <a:endParaRPr lang="en-US" sz="2000" dirty="0"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Feedback question: </a:t>
            </a:r>
            <a:r>
              <a:rPr lang="en-US" sz="2400" dirty="0">
                <a:latin typeface="Alexandria"/>
              </a:rPr>
              <a:t>“Rate the quality of customer service</a:t>
            </a:r>
            <a:r>
              <a:rPr lang="en-US" sz="2400" dirty="0" smtClean="0">
                <a:latin typeface="Alexandria"/>
              </a:rPr>
              <a:t>.”</a:t>
            </a:r>
            <a:endParaRPr lang="en-US" sz="2000" dirty="0"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 smtClean="0">
                <a:latin typeface="Alexandria"/>
              </a:rPr>
              <a:t>Issue</a:t>
            </a:r>
            <a:r>
              <a:rPr lang="en-US" sz="2400" b="1" dirty="0">
                <a:latin typeface="Alexandria"/>
              </a:rPr>
              <a:t>: </a:t>
            </a:r>
            <a:r>
              <a:rPr lang="en-US" sz="2400" dirty="0">
                <a:latin typeface="Alexandria"/>
              </a:rPr>
              <a:t>Patients may interpret “customer service” </a:t>
            </a:r>
            <a:r>
              <a:rPr lang="en-US" sz="2400" dirty="0" smtClean="0">
                <a:latin typeface="Alexandria"/>
              </a:rPr>
              <a:t>differently.</a:t>
            </a:r>
            <a:endParaRPr lang="en-US" sz="2000" dirty="0">
              <a:latin typeface="Alexandria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b="1" i="1" dirty="0" smtClean="0">
                <a:solidFill>
                  <a:srgbClr val="F58221"/>
                </a:solidFill>
                <a:latin typeface="Alexandria"/>
              </a:rPr>
              <a:t>Validity </a:t>
            </a:r>
            <a:r>
              <a:rPr lang="en-US" sz="2400" b="1" i="1" dirty="0">
                <a:solidFill>
                  <a:srgbClr val="F58221"/>
                </a:solidFill>
                <a:latin typeface="Alexandria"/>
              </a:rPr>
              <a:t>ensures relevance to specific performance goals.</a:t>
            </a:r>
            <a:endParaRPr lang="en-US" sz="2000" b="1" i="1" dirty="0">
              <a:solidFill>
                <a:srgbClr val="F58221"/>
              </a:solidFill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6383D39-73F5-D865-EC48-166AFAA947E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05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883DD-DE14-034E-7AF2-31A90D634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F5F078D-1ADB-B0A8-D551-F9BBF1C064A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8BB1AC-D7CA-A9E2-591D-DF88CCB35E6D}"/>
              </a:ext>
            </a:extLst>
          </p:cNvPr>
          <p:cNvSpPr txBox="1"/>
          <p:nvPr/>
        </p:nvSpPr>
        <p:spPr>
          <a:xfrm>
            <a:off x="3168000" y="396787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 algn="ctr">
              <a:buFont typeface="+mj-lt"/>
              <a:buAutoNum type="arabicPeriod" startAt="3"/>
            </a:pP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Usefulness </a:t>
            </a: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of Performance Measures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5E32F9-1A69-4746-77D1-41A4DA1E5C1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7F95D-8F43-1912-ADC9-7176E7679C9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DC1685-C6DE-629A-6567-2CB6A00A50E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98733A8-1CA4-F623-811A-AF9E68167212}"/>
              </a:ext>
            </a:extLst>
          </p:cNvPr>
          <p:cNvSpPr txBox="1"/>
          <p:nvPr/>
        </p:nvSpPr>
        <p:spPr>
          <a:xfrm>
            <a:off x="942308" y="2095405"/>
            <a:ext cx="101953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lphaUcPeriod"/>
            </a:pPr>
            <a:r>
              <a:rPr lang="en-US" altLang="en-US" sz="2400" b="1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Relevance</a:t>
            </a:r>
            <a:r>
              <a:rPr lang="en-US" altLang="en-US" sz="2400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endParaRPr lang="en-US" altLang="en-US" sz="2400" dirty="0">
              <a:latin typeface="Alexandria"/>
            </a:endParaRP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b="1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Focus: </a:t>
            </a:r>
            <a:r>
              <a:rPr lang="en-US" altLang="en-US" sz="2400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US" altLang="en-US" sz="2400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should provide actionable insights.</a:t>
            </a:r>
            <a:endParaRPr lang="en-US" altLang="en-US" sz="2400" dirty="0">
              <a:latin typeface="Alexandria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b="1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Example: </a:t>
            </a:r>
            <a:r>
              <a:rPr lang="en-US" altLang="en-US" sz="2400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Demographic data’s limited utility unless tied to clinic performance.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lphaUcPeriod"/>
            </a:pPr>
            <a:r>
              <a:rPr lang="en-US" altLang="en-US" sz="2400" b="1" dirty="0" smtClean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Avoiding Irrelevant Data: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b="1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Focus: </a:t>
            </a:r>
            <a:r>
              <a:rPr lang="en-US" altLang="en-US" sz="2400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Select data aligned with organizational goals.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b="1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Example: </a:t>
            </a:r>
            <a:r>
              <a:rPr lang="en-US" altLang="en-US" sz="2400" dirty="0"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Overloaded billing system with unhelpful statistics.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ED194FB-82CB-4D58-E158-6D24D66E48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987BC0-4F5A-A1D2-49A9-31EC44691C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8498" y="4718804"/>
            <a:ext cx="2075493" cy="20872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36986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883DD-DE14-034E-7AF2-31A90D634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F5F078D-1ADB-B0A8-D551-F9BBF1C064A5}"/>
              </a:ext>
            </a:extLst>
          </p:cNvPr>
          <p:cNvSpPr/>
          <p:nvPr/>
        </p:nvSpPr>
        <p:spPr>
          <a:xfrm>
            <a:off x="344774" y="1685495"/>
            <a:ext cx="11085226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8BB1AC-D7CA-A9E2-591D-DF88CCB35E6D}"/>
              </a:ext>
            </a:extLst>
          </p:cNvPr>
          <p:cNvSpPr txBox="1"/>
          <p:nvPr/>
        </p:nvSpPr>
        <p:spPr>
          <a:xfrm>
            <a:off x="3168000" y="332438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Font typeface="+mj-lt"/>
              <a:buAutoNum type="arabicPeriod" startAt="4"/>
            </a:pP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Ease </a:t>
            </a: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of Data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Interpretation</a:t>
            </a:r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5E32F9-1A69-4746-77D1-41A4DA1E5C1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7F95D-8F43-1912-ADC9-7176E7679C9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DC1685-C6DE-629A-6567-2CB6A00A50E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98733A8-1CA4-F623-811A-AF9E68167212}"/>
              </a:ext>
            </a:extLst>
          </p:cNvPr>
          <p:cNvSpPr txBox="1"/>
          <p:nvPr/>
        </p:nvSpPr>
        <p:spPr>
          <a:xfrm>
            <a:off x="421993" y="2141974"/>
            <a:ext cx="612829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Best Practices</a:t>
            </a:r>
            <a:r>
              <a:rPr lang="en-US" sz="2800" dirty="0">
                <a:solidFill>
                  <a:srgbClr val="F58221"/>
                </a:solidFill>
                <a:latin typeface="Alexandria"/>
              </a:rPr>
              <a:t>: </a:t>
            </a:r>
            <a:endParaRPr lang="en-US" sz="2400" dirty="0">
              <a:solidFill>
                <a:srgbClr val="F58221"/>
              </a:solidFill>
              <a:latin typeface="Alexandria"/>
            </a:endParaRP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lexandria"/>
              </a:rPr>
              <a:t>Simplify complex datasets.</a:t>
            </a:r>
            <a:endParaRPr lang="en-US" sz="2000" dirty="0">
              <a:latin typeface="Alexandria"/>
            </a:endParaRP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lexandria"/>
              </a:rPr>
              <a:t>Use visual aids like graphs for clarity.</a:t>
            </a:r>
            <a:endParaRPr lang="en-US" sz="2000" dirty="0"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ED194FB-82CB-4D58-E158-6D24D66E48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52882" y="1409656"/>
            <a:ext cx="5356485" cy="510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35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4D9D30-320E-FE9C-5BB4-9435CE2C7A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756512D-4D56-1132-979B-DACA8FE4C7A4}"/>
              </a:ext>
            </a:extLst>
          </p:cNvPr>
          <p:cNvSpPr/>
          <p:nvPr/>
        </p:nvSpPr>
        <p:spPr>
          <a:xfrm>
            <a:off x="269823" y="1685495"/>
            <a:ext cx="11160177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E7B197-EC35-2E16-7CB8-5DA117093BAF}"/>
              </a:ext>
            </a:extLst>
          </p:cNvPr>
          <p:cNvSpPr txBox="1"/>
          <p:nvPr/>
        </p:nvSpPr>
        <p:spPr>
          <a:xfrm>
            <a:off x="3178833" y="315071"/>
            <a:ext cx="5689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 algn="ctr">
              <a:buFont typeface="+mj-lt"/>
              <a:buAutoNum type="arabicPeriod" startAt="5"/>
            </a:pP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Importance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of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Consistency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610D88-B454-BA3E-8F53-56ED9FA0DBE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3FD41-1B35-F74D-69FB-AB63DD060ED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A4C6FC-0C4E-9A8D-79AB-D5BB6BC6DD3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44ED8F3-0D9D-42FF-EF23-A627B4FC9AF4}"/>
              </a:ext>
            </a:extLst>
          </p:cNvPr>
          <p:cNvSpPr txBox="1"/>
          <p:nvPr/>
        </p:nvSpPr>
        <p:spPr>
          <a:xfrm>
            <a:off x="382360" y="2095405"/>
            <a:ext cx="654374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Uniform Data Reporting</a:t>
            </a:r>
            <a:r>
              <a:rPr lang="en-US" sz="2800" dirty="0">
                <a:solidFill>
                  <a:srgbClr val="F58221"/>
                </a:solidFill>
                <a:latin typeface="Alexandria"/>
              </a:rPr>
              <a:t>: </a:t>
            </a:r>
            <a:endParaRPr lang="en-US" sz="2800" dirty="0" smtClean="0">
              <a:solidFill>
                <a:srgbClr val="F58221"/>
              </a:solidFill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 smtClean="0">
                <a:latin typeface="Alexandria"/>
              </a:rPr>
              <a:t>Essential </a:t>
            </a:r>
            <a:r>
              <a:rPr lang="en-US" sz="2400" dirty="0">
                <a:latin typeface="Alexandria"/>
              </a:rPr>
              <a:t>for comparing trends.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Example: </a:t>
            </a:r>
            <a:endParaRPr lang="en-US" sz="2400" b="1" dirty="0" smtClean="0">
              <a:solidFill>
                <a:srgbClr val="F58221"/>
              </a:solidFill>
              <a:latin typeface="Alexandria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lexandria"/>
              </a:rPr>
              <a:t>Changing the definition of </a:t>
            </a:r>
            <a:r>
              <a:rPr lang="en-US" sz="2400" dirty="0" smtClean="0">
                <a:latin typeface="Alexandria"/>
              </a:rPr>
              <a:t>waiting </a:t>
            </a:r>
            <a:r>
              <a:rPr lang="en-US" sz="2400" dirty="0">
                <a:latin typeface="Alexandria"/>
              </a:rPr>
              <a:t>time endpoints affects analysis.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9FA83EF-839F-3BA3-2269-F8CBE446D1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945"/>
          <a:stretch/>
        </p:blipFill>
        <p:spPr>
          <a:xfrm>
            <a:off x="7197972" y="1615964"/>
            <a:ext cx="4503899" cy="471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2344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6B74F-ACB7-0E2E-A27C-2F06D4126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81BD370-B70B-1898-BBD6-E0CAC46C600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BEF532-15E9-5AF6-F5FD-87D95194C82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A3F34D-ACA4-A222-4D3D-0111CAFD413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493184-99AC-E00E-BBDA-3D1A845D646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224E3A-E59F-6E20-1B3A-3D81972283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825250" y="268963"/>
            <a:ext cx="2305141" cy="1076343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7C884C-47F9-3888-9EBB-027FD4E54F1F}"/>
              </a:ext>
            </a:extLst>
          </p:cNvPr>
          <p:cNvSpPr/>
          <p:nvPr/>
        </p:nvSpPr>
        <p:spPr>
          <a:xfrm>
            <a:off x="1286892" y="2483865"/>
            <a:ext cx="6033299" cy="276851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i="1" dirty="0" smtClean="0">
                <a:solidFill>
                  <a:srgbClr val="F58221"/>
                </a:solidFill>
                <a:latin typeface="Alexandria"/>
              </a:rPr>
              <a:t>Patient </a:t>
            </a:r>
            <a:r>
              <a:rPr lang="en-US" sz="4000" b="1" i="1" dirty="0">
                <a:solidFill>
                  <a:srgbClr val="F58221"/>
                </a:solidFill>
                <a:latin typeface="Alexandria"/>
              </a:rPr>
              <a:t>Experience Measures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802" y="1840240"/>
            <a:ext cx="3327772" cy="4055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2911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DADEA-67C8-163C-F305-04938688D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CAAA555-6084-9275-9487-B64DE6A7FB4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6BBC0-DB62-DED3-4291-35504883F99D}"/>
              </a:ext>
            </a:extLst>
          </p:cNvPr>
          <p:cNvSpPr txBox="1"/>
          <p:nvPr/>
        </p:nvSpPr>
        <p:spPr>
          <a:xfrm>
            <a:off x="3847662" y="268963"/>
            <a:ext cx="4330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 smtClean="0">
                <a:solidFill>
                  <a:srgbClr val="F58221"/>
                </a:solidFill>
                <a:latin typeface="Alexandria"/>
              </a:rPr>
              <a:t>Patient </a:t>
            </a:r>
            <a:r>
              <a:rPr lang="en-US" sz="3600" b="1" i="1" dirty="0">
                <a:solidFill>
                  <a:srgbClr val="F58221"/>
                </a:solidFill>
                <a:latin typeface="Alexandria"/>
              </a:rPr>
              <a:t>Experience Measures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 </a:t>
            </a:r>
            <a:endParaRPr lang="en-US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7EE500-2300-13BF-EECC-45D0EBB0132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796B9-0ECE-CF85-8F88-CBB7FF85B35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ABD3E3-ABA1-7B57-188D-E531B9FAE47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30FC17-ECA5-DC74-0F8B-897C9FD4987F}"/>
              </a:ext>
            </a:extLst>
          </p:cNvPr>
          <p:cNvSpPr txBox="1"/>
          <p:nvPr/>
        </p:nvSpPr>
        <p:spPr>
          <a:xfrm>
            <a:off x="866198" y="2203564"/>
            <a:ext cx="1031488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Definition</a:t>
            </a:r>
            <a:r>
              <a:rPr lang="en-US" altLang="en-US" sz="2800" dirty="0">
                <a:solidFill>
                  <a:srgbClr val="F58221"/>
                </a:solidFill>
                <a:latin typeface="Alexandria"/>
              </a:rPr>
              <a:t>:</a:t>
            </a:r>
          </a:p>
          <a:p>
            <a:pPr marL="800100" lvl="1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lexandria"/>
              </a:rPr>
              <a:t>Patient experience measures combine </a:t>
            </a:r>
            <a:r>
              <a:rPr lang="en-US" altLang="en-US" sz="2400" b="1" dirty="0">
                <a:latin typeface="Alexandria"/>
              </a:rPr>
              <a:t>process indicators</a:t>
            </a:r>
            <a:r>
              <a:rPr lang="en-US" altLang="en-US" sz="2400" dirty="0">
                <a:latin typeface="Alexandria"/>
              </a:rPr>
              <a:t> (what was done during care) and </a:t>
            </a:r>
            <a:r>
              <a:rPr lang="en-US" altLang="en-US" sz="2400" b="1" dirty="0">
                <a:latin typeface="Alexandria"/>
              </a:rPr>
              <a:t>outcome indicators</a:t>
            </a:r>
            <a:r>
              <a:rPr lang="en-US" altLang="en-US" sz="2400" dirty="0">
                <a:latin typeface="Alexandria"/>
              </a:rPr>
              <a:t> (the results of the care provided).</a:t>
            </a:r>
            <a:endParaRPr lang="en-US" altLang="en-US" sz="2800" dirty="0">
              <a:latin typeface="Alexandria"/>
            </a:endParaRP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Why It Matters:</a:t>
            </a:r>
          </a:p>
          <a:p>
            <a:pPr marL="800100" lvl="1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lexandria"/>
              </a:rPr>
              <a:t>These measures help assess the quality of care </a:t>
            </a:r>
            <a:r>
              <a:rPr lang="en-US" altLang="en-US" sz="2400" b="1" dirty="0">
                <a:latin typeface="Alexandria"/>
              </a:rPr>
              <a:t>from the patient’s perspective</a:t>
            </a:r>
            <a:r>
              <a:rPr lang="en-US" altLang="en-US" sz="2400" dirty="0">
                <a:latin typeface="Alexandria"/>
              </a:rPr>
              <a:t>, influencing overall satisfaction and trust in healthcare systems.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8D5DA29-6C16-6CCC-2029-1296C49D80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787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DADEA-67C8-163C-F305-04938688D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CAAA555-6084-9275-9487-B64DE6A7FB47}"/>
              </a:ext>
            </a:extLst>
          </p:cNvPr>
          <p:cNvSpPr/>
          <p:nvPr/>
        </p:nvSpPr>
        <p:spPr>
          <a:xfrm>
            <a:off x="617280" y="1685494"/>
            <a:ext cx="10812720" cy="47452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7EE500-2300-13BF-EECC-45D0EBB0132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796B9-0ECE-CF85-8F88-CBB7FF85B35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ABD3E3-ABA1-7B57-188D-E531B9FAE47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30FC17-ECA5-DC74-0F8B-897C9FD4987F}"/>
              </a:ext>
            </a:extLst>
          </p:cNvPr>
          <p:cNvSpPr txBox="1"/>
          <p:nvPr/>
        </p:nvSpPr>
        <p:spPr>
          <a:xfrm>
            <a:off x="925948" y="2122165"/>
            <a:ext cx="1019538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3200" b="1" dirty="0" smtClean="0">
                <a:solidFill>
                  <a:srgbClr val="F58221"/>
                </a:solidFill>
                <a:latin typeface="Alexandria"/>
              </a:rPr>
              <a:t>Examples</a:t>
            </a:r>
            <a:r>
              <a:rPr lang="en-US" altLang="en-US" sz="3200" dirty="0">
                <a:solidFill>
                  <a:srgbClr val="F58221"/>
                </a:solidFill>
                <a:latin typeface="Alexandria"/>
              </a:rPr>
              <a:t>:</a:t>
            </a:r>
          </a:p>
          <a:p>
            <a:pPr marL="914400" lvl="1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800" b="1" i="1" dirty="0">
                <a:latin typeface="Alexandria"/>
              </a:rPr>
              <a:t>Effectiveness of pain management</a:t>
            </a:r>
            <a:r>
              <a:rPr lang="en-US" altLang="en-US" sz="2800" b="1" dirty="0">
                <a:latin typeface="Alexandria"/>
              </a:rPr>
              <a:t>: </a:t>
            </a:r>
            <a:r>
              <a:rPr lang="en-US" altLang="en-US" sz="2800" dirty="0">
                <a:latin typeface="Alexandria"/>
              </a:rPr>
              <a:t>Were patients' pain levels adequately addressed during their stay?</a:t>
            </a:r>
          </a:p>
          <a:p>
            <a:pPr marL="914400" lvl="1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800" b="1" i="1" dirty="0">
                <a:latin typeface="Alexandria"/>
              </a:rPr>
              <a:t>Communication on medications</a:t>
            </a:r>
            <a:r>
              <a:rPr lang="en-US" altLang="en-US" sz="2800" b="1" dirty="0">
                <a:latin typeface="Alexandria"/>
              </a:rPr>
              <a:t>: </a:t>
            </a:r>
            <a:r>
              <a:rPr lang="en-US" altLang="en-US" sz="2800" dirty="0">
                <a:latin typeface="Alexandria"/>
              </a:rPr>
              <a:t>Were the purposes, side effects, and administration instructions clearly explained to the patient before use</a:t>
            </a:r>
            <a:r>
              <a:rPr lang="en-US" altLang="en-US" sz="2800" dirty="0" smtClean="0">
                <a:latin typeface="Alexandria"/>
              </a:rPr>
              <a:t>?</a:t>
            </a:r>
            <a:endParaRPr lang="en-US" altLang="en-US" sz="2800" dirty="0"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8D5DA29-6C16-6CCC-2029-1296C49D80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96BBC0-DB62-DED3-4291-35504883F99D}"/>
              </a:ext>
            </a:extLst>
          </p:cNvPr>
          <p:cNvSpPr txBox="1"/>
          <p:nvPr/>
        </p:nvSpPr>
        <p:spPr>
          <a:xfrm>
            <a:off x="3847662" y="268963"/>
            <a:ext cx="4330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 smtClean="0">
                <a:solidFill>
                  <a:srgbClr val="F58221"/>
                </a:solidFill>
                <a:latin typeface="Alexandria"/>
              </a:rPr>
              <a:t>Patient </a:t>
            </a:r>
            <a:r>
              <a:rPr lang="en-US" sz="3600" b="1" i="1" dirty="0">
                <a:solidFill>
                  <a:srgbClr val="F58221"/>
                </a:solidFill>
                <a:latin typeface="Alexandria"/>
              </a:rPr>
              <a:t>Experience Measures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 </a:t>
            </a:r>
            <a:endParaRPr lang="en-US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28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6B74F-ACB7-0E2E-A27C-2F06D4126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81BD370-B70B-1898-BBD6-E0CAC46C600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BEF532-15E9-5AF6-F5FD-87D95194C82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A3F34D-ACA4-A222-4D3D-0111CAFD413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493184-99AC-E00E-BBDA-3D1A845D646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224E3A-E59F-6E20-1B3A-3D81972283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825250" y="268963"/>
            <a:ext cx="2305141" cy="1076343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7C884C-47F9-3888-9EBB-027FD4E54F1F}"/>
              </a:ext>
            </a:extLst>
          </p:cNvPr>
          <p:cNvSpPr/>
          <p:nvPr/>
        </p:nvSpPr>
        <p:spPr>
          <a:xfrm>
            <a:off x="1286892" y="2483865"/>
            <a:ext cx="6033299" cy="276851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i="1" dirty="0" smtClean="0">
                <a:solidFill>
                  <a:srgbClr val="00AEEF"/>
                </a:solidFill>
                <a:latin typeface="Alexandria"/>
              </a:rPr>
              <a:t>Key Performance Indicators (KPIs)</a:t>
            </a:r>
            <a:endParaRPr lang="en-US" sz="4000" b="1" i="1" dirty="0">
              <a:solidFill>
                <a:srgbClr val="00AEEF"/>
              </a:solidFill>
              <a:latin typeface="Alexandria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802" y="1840240"/>
            <a:ext cx="3327772" cy="4055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46965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4F895-6BFE-82D6-6082-CFBE6BD42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DC2DAF6-183D-4586-9E83-F5CFB47F25F8}"/>
              </a:ext>
            </a:extLst>
          </p:cNvPr>
          <p:cNvSpPr/>
          <p:nvPr/>
        </p:nvSpPr>
        <p:spPr>
          <a:xfrm>
            <a:off x="617280" y="1685495"/>
            <a:ext cx="10812720" cy="446962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A6134F-8571-1CA8-0815-F1EF1EE48795}"/>
              </a:ext>
            </a:extLst>
          </p:cNvPr>
          <p:cNvSpPr txBox="1"/>
          <p:nvPr/>
        </p:nvSpPr>
        <p:spPr>
          <a:xfrm>
            <a:off x="2977421" y="315071"/>
            <a:ext cx="63641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Key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Performance Indicators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(KPIs)</a:t>
            </a:r>
            <a:endParaRPr lang="en-US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C8E0E3-62DF-B9AC-AE56-F50D90EF80B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7A077F-E3E9-0489-F8C8-ADECA555E84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341CB8-7CFF-DBB5-8F6F-10ADAC1BC9E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3F859CD-F44E-FD12-F4F5-64FFB3EBC99D}"/>
              </a:ext>
            </a:extLst>
          </p:cNvPr>
          <p:cNvSpPr txBox="1"/>
          <p:nvPr/>
        </p:nvSpPr>
        <p:spPr>
          <a:xfrm>
            <a:off x="942308" y="2000139"/>
            <a:ext cx="101953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Definition</a:t>
            </a:r>
            <a:r>
              <a:rPr lang="en-US" altLang="en-US" sz="2800" dirty="0">
                <a:solidFill>
                  <a:srgbClr val="F58221"/>
                </a:solidFill>
                <a:latin typeface="Alexandria"/>
              </a:rPr>
              <a:t>: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lexandria"/>
              </a:rPr>
              <a:t>KPIs are performance measures derived from </a:t>
            </a:r>
            <a:r>
              <a:rPr lang="en-US" altLang="en-US" sz="2400" b="1" dirty="0">
                <a:latin typeface="Alexandria"/>
              </a:rPr>
              <a:t>evidence-based standards</a:t>
            </a:r>
            <a:r>
              <a:rPr lang="en-US" altLang="en-US" sz="2400" dirty="0">
                <a:latin typeface="Alexandria"/>
              </a:rPr>
              <a:t> or </a:t>
            </a:r>
            <a:r>
              <a:rPr lang="en-US" altLang="en-US" sz="2400" b="1" dirty="0">
                <a:latin typeface="Alexandria"/>
              </a:rPr>
              <a:t>expert consensus</a:t>
            </a:r>
            <a:r>
              <a:rPr lang="en-US" altLang="en-US" sz="2400" dirty="0">
                <a:latin typeface="Alexandria"/>
              </a:rPr>
              <a:t> (when evidence is unavailable).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Purpose: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lexandria"/>
              </a:rPr>
              <a:t>Act as </a:t>
            </a:r>
            <a:r>
              <a:rPr lang="en-US" altLang="en-US" sz="2400" b="1" dirty="0">
                <a:latin typeface="Alexandria"/>
              </a:rPr>
              <a:t>indicators or alerts </a:t>
            </a:r>
            <a:r>
              <a:rPr lang="en-US" altLang="en-US" sz="2400" dirty="0">
                <a:latin typeface="Alexandria"/>
              </a:rPr>
              <a:t>rather than direct measures of quality.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lexandria"/>
              </a:rPr>
              <a:t>Highlight </a:t>
            </a:r>
            <a:r>
              <a:rPr lang="en-US" altLang="en-US" sz="2400" b="1" dirty="0">
                <a:latin typeface="Alexandria"/>
              </a:rPr>
              <a:t>areas needing improvement </a:t>
            </a:r>
            <a:r>
              <a:rPr lang="en-US" altLang="en-US" sz="2400" dirty="0">
                <a:latin typeface="Alexandria"/>
              </a:rPr>
              <a:t>in processes and outcomes of care</a:t>
            </a:r>
            <a:r>
              <a:rPr lang="en-US" altLang="en-US" sz="2400" dirty="0" smtClean="0">
                <a:latin typeface="Alexandria"/>
              </a:rPr>
              <a:t>.</a:t>
            </a:r>
            <a:endParaRPr lang="en-US" altLang="en-US" sz="2400" dirty="0">
              <a:latin typeface="Alexandria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ADDEB70-AB34-ECBC-E40F-E1D9D37E18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62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36A61B-5DD0-43B9-8AA7-D3949EA79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099" y="1916005"/>
            <a:ext cx="3472070" cy="39093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9" name="Thought Bubble: Cloud 6">
            <a:extLst>
              <a:ext uri="{FF2B5EF4-FFF2-40B4-BE49-F238E27FC236}">
                <a16:creationId xmlns:a16="http://schemas.microsoft.com/office/drawing/2014/main" id="{63F82DF9-CE65-4105-8F45-C5ABD30CE335}"/>
              </a:ext>
            </a:extLst>
          </p:cNvPr>
          <p:cNvSpPr/>
          <p:nvPr/>
        </p:nvSpPr>
        <p:spPr>
          <a:xfrm>
            <a:off x="176405" y="975974"/>
            <a:ext cx="7129670" cy="5409836"/>
          </a:xfrm>
          <a:prstGeom prst="cloudCallout">
            <a:avLst>
              <a:gd name="adj1" fmla="val 68002"/>
              <a:gd name="adj2" fmla="val -24863"/>
            </a:avLst>
          </a:prstGeom>
          <a:solidFill>
            <a:schemeClr val="bg2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203E5F"/>
                </a:solidFill>
                <a:latin typeface="Alexandria"/>
              </a:rPr>
              <a:t>How can I determine the suitable KPIs for my </a:t>
            </a:r>
            <a:r>
              <a:rPr lang="en-US" sz="3600" b="1" dirty="0" smtClean="0">
                <a:solidFill>
                  <a:srgbClr val="203E5F"/>
                </a:solidFill>
                <a:latin typeface="Alexandria"/>
              </a:rPr>
              <a:t>healthcare facility?</a:t>
            </a:r>
            <a:endParaRPr lang="ar-EG" sz="3600" b="1" dirty="0">
              <a:solidFill>
                <a:srgbClr val="203E5F"/>
              </a:solidFill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51702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4B019-2E7A-ACC1-880A-D936E6805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FFE65D9-4E4B-A3E5-40DF-F0D1EA1F0D33}"/>
              </a:ext>
            </a:extLst>
          </p:cNvPr>
          <p:cNvSpPr/>
          <p:nvPr/>
        </p:nvSpPr>
        <p:spPr>
          <a:xfrm>
            <a:off x="617280" y="1685495"/>
            <a:ext cx="10812720" cy="479025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837925-FE0C-41E5-30DE-CD1B7C545A3B}"/>
              </a:ext>
            </a:extLst>
          </p:cNvPr>
          <p:cNvSpPr txBox="1"/>
          <p:nvPr/>
        </p:nvSpPr>
        <p:spPr>
          <a:xfrm>
            <a:off x="3178833" y="375809"/>
            <a:ext cx="5689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F58221"/>
                </a:solidFill>
                <a:latin typeface="Alexandria"/>
              </a:rPr>
              <a:t>Areas </a:t>
            </a:r>
            <a:r>
              <a:rPr lang="en-US" sz="3600" b="1" dirty="0">
                <a:solidFill>
                  <a:srgbClr val="F58221"/>
                </a:solidFill>
                <a:latin typeface="Alexandria"/>
              </a:rPr>
              <a:t>to select KPIs from</a:t>
            </a:r>
            <a:r>
              <a:rPr lang="en-US" sz="3600" b="1" dirty="0" smtClean="0">
                <a:solidFill>
                  <a:srgbClr val="F58221"/>
                </a:solidFill>
                <a:latin typeface="Alexandria"/>
                <a:cs typeface="Alexandria" charset="0"/>
              </a:rPr>
              <a:t> </a:t>
            </a:r>
            <a:endParaRPr lang="en-US" sz="3600" b="1" dirty="0">
              <a:solidFill>
                <a:srgbClr val="F58221"/>
              </a:solidFill>
              <a:latin typeface="Alexandria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1C2966-35D4-3527-58C9-2A9C30C43DF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BB6B5B-EC08-9437-CF70-84182BCFDB9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C5BC14-B8A6-ECE9-EE68-5D1BCC4B97E3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983B04E-8A8A-E38A-79D0-35CDA8BEB24D}"/>
              </a:ext>
            </a:extLst>
          </p:cNvPr>
          <p:cNvSpPr txBox="1"/>
          <p:nvPr/>
        </p:nvSpPr>
        <p:spPr>
          <a:xfrm>
            <a:off x="925948" y="2646023"/>
            <a:ext cx="10195384" cy="3281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High volume: </a:t>
            </a:r>
            <a:r>
              <a:rPr lang="en-US" sz="3200" dirty="0">
                <a:solidFill>
                  <a:srgbClr val="0070C0"/>
                </a:solidFill>
                <a:latin typeface="Alexandria"/>
              </a:rPr>
              <a:t>Diagnostics or procedures.</a:t>
            </a:r>
          </a:p>
          <a:p>
            <a:pPr marL="457200" indent="-457200" algn="just">
              <a:lnSpc>
                <a:spcPct val="30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High risk: </a:t>
            </a:r>
            <a:r>
              <a:rPr lang="en-US" sz="3200" dirty="0">
                <a:solidFill>
                  <a:srgbClr val="0070C0"/>
                </a:solidFill>
                <a:latin typeface="Alexandria"/>
              </a:rPr>
              <a:t>For patients, employees, or infrastructure.</a:t>
            </a:r>
          </a:p>
          <a:p>
            <a:pPr marL="457200" indent="-457200" algn="just">
              <a:lnSpc>
                <a:spcPct val="30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Problem prone: </a:t>
            </a:r>
            <a:r>
              <a:rPr lang="en-US" sz="3200" dirty="0">
                <a:solidFill>
                  <a:srgbClr val="0070C0"/>
                </a:solidFill>
                <a:latin typeface="Alexandria"/>
              </a:rPr>
              <a:t>According to daily operations.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95EFB-8404-04EB-F8EC-EF3147BAF9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55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4B019-2E7A-ACC1-880A-D936E6805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837925-FE0C-41E5-30DE-CD1B7C545A3B}"/>
              </a:ext>
            </a:extLst>
          </p:cNvPr>
          <p:cNvSpPr txBox="1"/>
          <p:nvPr/>
        </p:nvSpPr>
        <p:spPr>
          <a:xfrm>
            <a:off x="3147218" y="268088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smtClean="0">
                <a:solidFill>
                  <a:srgbClr val="00AEEF"/>
                </a:solidFill>
                <a:latin typeface="Alexandria"/>
              </a:rPr>
              <a:t>What about KPIs </a:t>
            </a:r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Selection Criteria?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95EFB-8404-04EB-F8EC-EF3147BAF9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9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91164311"/>
              </p:ext>
            </p:extLst>
          </p:nvPr>
        </p:nvGraphicFramePr>
        <p:xfrm>
          <a:off x="707219" y="1516793"/>
          <a:ext cx="10812721" cy="5078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585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4B019-2E7A-ACC1-880A-D936E6805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837925-FE0C-41E5-30DE-CD1B7C545A3B}"/>
              </a:ext>
            </a:extLst>
          </p:cNvPr>
          <p:cNvSpPr txBox="1"/>
          <p:nvPr/>
        </p:nvSpPr>
        <p:spPr>
          <a:xfrm>
            <a:off x="3147218" y="268088"/>
            <a:ext cx="56896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smtClean="0">
                <a:solidFill>
                  <a:srgbClr val="00AEEF"/>
                </a:solidFill>
                <a:latin typeface="Alexandria"/>
              </a:rPr>
              <a:t>What about KPIs </a:t>
            </a:r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Selection Criteria?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95EFB-8404-04EB-F8EC-EF3147BAF9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0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9400289"/>
              </p:ext>
            </p:extLst>
          </p:nvPr>
        </p:nvGraphicFramePr>
        <p:xfrm>
          <a:off x="344557" y="1371478"/>
          <a:ext cx="11502885" cy="5108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03307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57819" y="288237"/>
            <a:ext cx="5689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Types </a:t>
            </a:r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of </a:t>
            </a:r>
            <a:r>
              <a:rPr lang="en-US" sz="36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KPIs</a:t>
            </a:r>
            <a:endParaRPr lang="ar-EG" sz="36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61859756-5F40-4044-B3CD-6093DBDDCE9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6216445"/>
              </p:ext>
            </p:extLst>
          </p:nvPr>
        </p:nvGraphicFramePr>
        <p:xfrm>
          <a:off x="106017" y="1149573"/>
          <a:ext cx="11993218" cy="5512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253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940B70-1607-424D-9C38-BD3166F6B0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74" y="1149573"/>
            <a:ext cx="11502452" cy="547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30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85A85C0-F44D-4817-83C3-F86381F98B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1105" y="210296"/>
            <a:ext cx="8467725" cy="6400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3371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C1974D-2EA7-40BA-BB7E-A0C9AAE3B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9607" y="73230"/>
            <a:ext cx="8189223" cy="6712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3257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6E5BA9-3ABA-48F5-850D-881E3A4902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9" t="15829" r="20977" b="5485"/>
          <a:stretch/>
        </p:blipFill>
        <p:spPr>
          <a:xfrm>
            <a:off x="239842" y="1149573"/>
            <a:ext cx="11774129" cy="570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4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FC7366-2E95-432A-83AE-ABFC1F6830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7" t="33422" r="2174" b="30151"/>
          <a:stretch/>
        </p:blipFill>
        <p:spPr>
          <a:xfrm>
            <a:off x="239842" y="1149573"/>
            <a:ext cx="11774129" cy="522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37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56259B-D039-4924-8C82-5492396CC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595" y="0"/>
            <a:ext cx="9051235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9064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08830" y="73230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149573"/>
            <a:ext cx="12192000" cy="5708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965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9" y="179042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 smtClean="0">
                <a:solidFill>
                  <a:schemeClr val="tx1"/>
                </a:solidFill>
                <a:latin typeface="Alexandria"/>
              </a:rPr>
              <a:t>Performance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measurement is crucial for monitoring and improving healthcare quality and efficiency.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Effective measurement relies on accurate, relevant, and consistent data aligned with organizational goals.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The measurement, assessment, and improvement cycle guides continuous quality enhancements.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Patient experience measures evaluate both process and outcome indicators to ensure holistic care quality.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64989" y="725147"/>
            <a:ext cx="63172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Wrap Up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63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5"/>
            </a:pPr>
            <a:r>
              <a:rPr lang="en-US" altLang="en-US" sz="2000" dirty="0" smtClean="0">
                <a:solidFill>
                  <a:schemeClr val="tx1"/>
                </a:solidFill>
                <a:latin typeface="Alexandria"/>
              </a:rPr>
              <a:t>KPIs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serve as alerts, highlighting areas for improvement in processes and outcomes.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5"/>
            </a:pP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Selecting suitable KPIs involves focusing on high-volume, high-risk, or problem-prone areas within the organization.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5"/>
            </a:pPr>
            <a:r>
              <a:rPr lang="en-US" altLang="en-US" sz="2000" dirty="0" smtClean="0">
                <a:solidFill>
                  <a:schemeClr val="tx1"/>
                </a:solidFill>
                <a:latin typeface="Alexandria"/>
              </a:rPr>
              <a:t>Best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practices include simplifying data interpretation and using visual tools for clarity.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5"/>
            </a:pP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Consistency in data reporting is essential for meaningful trend comparisons and reliable performance evaluations.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64990" y="698975"/>
            <a:ext cx="63172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Wrap Up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92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96DC42-F88F-4795-8F79-A37EC80BE125}"/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3242</TotalTime>
  <Words>1060</Words>
  <Application>Microsoft Office PowerPoint</Application>
  <PresentationFormat>Widescreen</PresentationFormat>
  <Paragraphs>184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Alexandria</vt:lpstr>
      <vt:lpstr>Arial</vt:lpstr>
      <vt:lpstr>Book Antiqua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 HISHAM</cp:lastModifiedBy>
  <cp:revision>320</cp:revision>
  <dcterms:created xsi:type="dcterms:W3CDTF">2023-04-29T09:08:00Z</dcterms:created>
  <dcterms:modified xsi:type="dcterms:W3CDTF">2025-02-10T19:49:39Z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