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Lst>
  <p:sldSz cy="6858000" cx="12192000"/>
  <p:notesSz cx="6858000" cy="9144000"/>
  <p:embeddedFontLst>
    <p:embeddedFont>
      <p:font typeface="Tajawal Medium"/>
      <p:regular r:id="rId43"/>
      <p:bold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5" roundtripDataSignature="AMtx7mg1EajZA8q7xBWcZx3AqUxa8LuSo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font" Target="fonts/TajawalMedium-bold.fntdata"/><Relationship Id="rId21" Type="http://schemas.openxmlformats.org/officeDocument/2006/relationships/slide" Target="slides/slide17.xml"/><Relationship Id="rId43" Type="http://schemas.openxmlformats.org/officeDocument/2006/relationships/font" Target="fonts/TajawalMedium-regular.fntdata"/><Relationship Id="rId24" Type="http://schemas.openxmlformats.org/officeDocument/2006/relationships/slide" Target="slides/slide20.xml"/><Relationship Id="rId23" Type="http://schemas.openxmlformats.org/officeDocument/2006/relationships/slide" Target="slides/slide19.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8"/>
          <p:cNvSpPr/>
          <p:nvPr>
            <p:ph idx="2" type="pic"/>
          </p:nvPr>
        </p:nvSpPr>
        <p:spPr>
          <a:xfrm>
            <a:off x="5183188" y="987425"/>
            <a:ext cx="6172200" cy="4873625"/>
          </a:xfrm>
          <a:prstGeom prst="rect">
            <a:avLst/>
          </a:prstGeom>
          <a:noFill/>
          <a:ln>
            <a:noFill/>
          </a:ln>
        </p:spPr>
      </p:sp>
      <p:sp>
        <p:nvSpPr>
          <p:cNvPr id="64" name="Google Shape;64;p4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6.png"/><Relationship Id="rId6" Type="http://schemas.openxmlformats.org/officeDocument/2006/relationships/image" Target="../media/image5.pn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1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1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1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1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1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90" name="Google Shape;90;p1"/>
          <p:cNvSpPr txBox="1"/>
          <p:nvPr/>
        </p:nvSpPr>
        <p:spPr>
          <a:xfrm>
            <a:off x="474133" y="715791"/>
            <a:ext cx="5604932"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Organizational Behavior</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Walid K. El Leithy</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2</a:t>
            </a:r>
            <a:endParaRPr/>
          </a:p>
        </p:txBody>
      </p:sp>
      <p:sp>
        <p:nvSpPr>
          <p:cNvPr id="91" name="Google Shape;91;p1"/>
          <p:cNvSpPr txBox="1"/>
          <p:nvPr/>
        </p:nvSpPr>
        <p:spPr>
          <a:xfrm>
            <a:off x="6995710" y="3159395"/>
            <a:ext cx="512512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ORG 123</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Organizational Behavior</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01" name="Google Shape;101;p2"/>
          <p:cNvSpPr txBox="1"/>
          <p:nvPr/>
        </p:nvSpPr>
        <p:spPr>
          <a:xfrm>
            <a:off x="2650377" y="543490"/>
            <a:ext cx="434445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Tajawal Medium"/>
                <a:ea typeface="Tajawal Medium"/>
                <a:cs typeface="Tajawal Medium"/>
                <a:sym typeface="Tajawal Medium"/>
              </a:rPr>
              <a:t>Attitudes &amp; Job Satisfaction</a:t>
            </a:r>
            <a:endParaRPr sz="2400">
              <a:solidFill>
                <a:srgbClr val="FF9518"/>
              </a:solidFill>
              <a:latin typeface="Tajawal Medium"/>
              <a:ea typeface="Tajawal Medium"/>
              <a:cs typeface="Tajawal Medium"/>
              <a:sym typeface="Tajawal Medium"/>
            </a:endParaRPr>
          </a:p>
        </p:txBody>
      </p:sp>
      <p:sp>
        <p:nvSpPr>
          <p:cNvPr id="102" name="Google Shape;102;p2"/>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103" name="Google Shape;103;p2"/>
          <p:cNvSpPr txBox="1"/>
          <p:nvPr/>
        </p:nvSpPr>
        <p:spPr>
          <a:xfrm>
            <a:off x="2335237" y="1610200"/>
            <a:ext cx="6889652" cy="90178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Chapter Learning Objectives</a:t>
            </a:r>
            <a:endParaRPr/>
          </a:p>
          <a:p>
            <a:pPr indent="-381000" lvl="0" marL="381000" marR="0" rtl="0" algn="l">
              <a:spcBef>
                <a:spcPts val="0"/>
              </a:spcBef>
              <a:spcAft>
                <a:spcPts val="0"/>
              </a:spcAft>
              <a:buClr>
                <a:schemeClr val="dk1"/>
              </a:buClr>
              <a:buSzPts val="2800"/>
              <a:buFont typeface="Verdana"/>
              <a:buAutoNum type="arabicPeriod"/>
            </a:pPr>
            <a:r>
              <a:rPr lang="en-US" sz="2800">
                <a:solidFill>
                  <a:schemeClr val="dk1"/>
                </a:solidFill>
                <a:latin typeface="Calibri"/>
                <a:ea typeface="Calibri"/>
                <a:cs typeface="Calibri"/>
                <a:sym typeface="Calibri"/>
              </a:rPr>
              <a:t>Contrast the three components of an attitude.</a:t>
            </a:r>
            <a:endParaRPr/>
          </a:p>
          <a:p>
            <a:pPr indent="-381000" lvl="0" marL="381000" marR="0" rtl="0" algn="l">
              <a:spcBef>
                <a:spcPts val="1400"/>
              </a:spcBef>
              <a:spcAft>
                <a:spcPts val="0"/>
              </a:spcAft>
              <a:buClr>
                <a:schemeClr val="dk1"/>
              </a:buClr>
              <a:buSzPts val="2800"/>
              <a:buFont typeface="Verdana"/>
              <a:buAutoNum type="arabicPeriod"/>
            </a:pPr>
            <a:r>
              <a:rPr lang="en-US" sz="2800">
                <a:solidFill>
                  <a:schemeClr val="dk1"/>
                </a:solidFill>
                <a:latin typeface="Calibri"/>
                <a:ea typeface="Calibri"/>
                <a:cs typeface="Calibri"/>
                <a:sym typeface="Calibri"/>
              </a:rPr>
              <a:t>Summarize the relationship between attitudes and behavior.</a:t>
            </a:r>
            <a:endParaRPr/>
          </a:p>
          <a:p>
            <a:pPr indent="-381000" lvl="0" marL="381000" marR="0" rtl="0" algn="l">
              <a:spcBef>
                <a:spcPts val="1400"/>
              </a:spcBef>
              <a:spcAft>
                <a:spcPts val="0"/>
              </a:spcAft>
              <a:buClr>
                <a:schemeClr val="dk1"/>
              </a:buClr>
              <a:buSzPts val="2800"/>
              <a:buFont typeface="Verdana"/>
              <a:buAutoNum type="arabicPeriod"/>
            </a:pPr>
            <a:r>
              <a:rPr lang="en-US" sz="2800">
                <a:solidFill>
                  <a:schemeClr val="dk1"/>
                </a:solidFill>
                <a:latin typeface="Calibri"/>
                <a:ea typeface="Calibri"/>
                <a:cs typeface="Calibri"/>
                <a:sym typeface="Calibri"/>
              </a:rPr>
              <a:t>Compare and contrast the major job attitudes.</a:t>
            </a:r>
            <a:endParaRPr/>
          </a:p>
          <a:p>
            <a:pPr indent="-381000" lvl="0" marL="381000" marR="0" rtl="0" algn="l">
              <a:spcBef>
                <a:spcPts val="1400"/>
              </a:spcBef>
              <a:spcAft>
                <a:spcPts val="0"/>
              </a:spcAft>
              <a:buClr>
                <a:schemeClr val="dk1"/>
              </a:buClr>
              <a:buSzPts val="2800"/>
              <a:buFont typeface="Verdana"/>
              <a:buAutoNum type="arabicPeriod"/>
            </a:pPr>
            <a:r>
              <a:rPr lang="en-US" sz="2800">
                <a:solidFill>
                  <a:schemeClr val="dk1"/>
                </a:solidFill>
                <a:latin typeface="Calibri"/>
                <a:ea typeface="Calibri"/>
                <a:cs typeface="Calibri"/>
                <a:sym typeface="Calibri"/>
              </a:rPr>
              <a:t>Define job satisfaction and show how it can be measured.</a:t>
            </a:r>
            <a:endParaRPr/>
          </a:p>
          <a:p>
            <a:pPr indent="0" lvl="0" marL="0" marR="0" rtl="0" algn="l">
              <a:spcBef>
                <a:spcPts val="140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120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09" name="Google Shape;109;p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10" name="Google Shape;110;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11" name="Google Shape;111;p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12" name="Google Shape;112;p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13" name="Google Shape;113;p3"/>
          <p:cNvSpPr txBox="1"/>
          <p:nvPr/>
        </p:nvSpPr>
        <p:spPr>
          <a:xfrm>
            <a:off x="2650377" y="543490"/>
            <a:ext cx="434445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Tajawal Medium"/>
                <a:ea typeface="Tajawal Medium"/>
                <a:cs typeface="Tajawal Medium"/>
                <a:sym typeface="Tajawal Medium"/>
              </a:rPr>
              <a:t>Attitudes &amp; Job Satisfaction</a:t>
            </a:r>
            <a:endParaRPr sz="2400">
              <a:solidFill>
                <a:srgbClr val="FF9518"/>
              </a:solidFill>
              <a:latin typeface="Tajawal Medium"/>
              <a:ea typeface="Tajawal Medium"/>
              <a:cs typeface="Tajawal Medium"/>
              <a:sym typeface="Tajawal Medium"/>
            </a:endParaRPr>
          </a:p>
        </p:txBody>
      </p:sp>
      <p:sp>
        <p:nvSpPr>
          <p:cNvPr id="114" name="Google Shape;114;p3"/>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115" name="Google Shape;115;p3"/>
          <p:cNvSpPr txBox="1"/>
          <p:nvPr/>
        </p:nvSpPr>
        <p:spPr>
          <a:xfrm>
            <a:off x="2335237" y="1610200"/>
            <a:ext cx="6889652" cy="794063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Chapter Learning Objectives</a:t>
            </a:r>
            <a:endParaRPr/>
          </a:p>
          <a:p>
            <a:pPr indent="-381000" lvl="0" marL="381000" marR="0" rtl="0" algn="l">
              <a:spcBef>
                <a:spcPts val="0"/>
              </a:spcBef>
              <a:spcAft>
                <a:spcPts val="0"/>
              </a:spcAft>
              <a:buClr>
                <a:schemeClr val="dk1"/>
              </a:buClr>
              <a:buSzPts val="2800"/>
              <a:buFont typeface="Verdana"/>
              <a:buAutoNum type="arabicPeriod"/>
            </a:pPr>
            <a:r>
              <a:rPr lang="en-US" sz="2800">
                <a:solidFill>
                  <a:schemeClr val="dk1"/>
                </a:solidFill>
                <a:latin typeface="Calibri"/>
                <a:ea typeface="Calibri"/>
                <a:cs typeface="Calibri"/>
                <a:sym typeface="Calibri"/>
              </a:rPr>
              <a:t>Summarize the main causes of job satisfaction.</a:t>
            </a:r>
            <a:endParaRPr/>
          </a:p>
          <a:p>
            <a:pPr indent="-381000" lvl="0" marL="381000" marR="0" rtl="0" algn="l">
              <a:spcBef>
                <a:spcPts val="1400"/>
              </a:spcBef>
              <a:spcAft>
                <a:spcPts val="0"/>
              </a:spcAft>
              <a:buClr>
                <a:schemeClr val="dk1"/>
              </a:buClr>
              <a:buSzPts val="2800"/>
              <a:buFont typeface="Verdana"/>
              <a:buAutoNum type="arabicPeriod"/>
            </a:pPr>
            <a:r>
              <a:rPr lang="en-US" sz="2800">
                <a:solidFill>
                  <a:schemeClr val="dk1"/>
                </a:solidFill>
                <a:latin typeface="Calibri"/>
                <a:ea typeface="Calibri"/>
                <a:cs typeface="Calibri"/>
                <a:sym typeface="Calibri"/>
              </a:rPr>
              <a:t>Identify four employee responses to dissatisfaction.</a:t>
            </a:r>
            <a:endParaRPr/>
          </a:p>
          <a:p>
            <a:pPr indent="-381000" lvl="0" marL="381000" marR="0" rtl="0" algn="l">
              <a:spcBef>
                <a:spcPts val="1400"/>
              </a:spcBef>
              <a:spcAft>
                <a:spcPts val="0"/>
              </a:spcAft>
              <a:buClr>
                <a:schemeClr val="dk1"/>
              </a:buClr>
              <a:buSzPts val="2800"/>
              <a:buFont typeface="Verdana"/>
              <a:buAutoNum type="arabicPeriod"/>
            </a:pPr>
            <a:r>
              <a:rPr lang="en-US" sz="2800">
                <a:solidFill>
                  <a:schemeClr val="dk1"/>
                </a:solidFill>
                <a:latin typeface="Calibri"/>
                <a:ea typeface="Calibri"/>
                <a:cs typeface="Calibri"/>
                <a:sym typeface="Calibri"/>
              </a:rPr>
              <a:t>Show whether job satisfaction is a relevant concept in all cultures.</a:t>
            </a:r>
            <a:endParaRPr/>
          </a:p>
          <a:p>
            <a:pPr indent="0" lvl="0" marL="0" marR="0" rtl="0" algn="l">
              <a:spcBef>
                <a:spcPts val="140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120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21" name="Google Shape;121;p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22" name="Google Shape;122;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3" name="Google Shape;123;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24" name="Google Shape;124;p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25" name="Google Shape;125;p4"/>
          <p:cNvSpPr txBox="1"/>
          <p:nvPr/>
        </p:nvSpPr>
        <p:spPr>
          <a:xfrm>
            <a:off x="2650377" y="543490"/>
            <a:ext cx="434445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Attitudes </a:t>
            </a:r>
            <a:endParaRPr sz="2800">
              <a:solidFill>
                <a:srgbClr val="FF9518"/>
              </a:solidFill>
              <a:latin typeface="Tajawal Medium"/>
              <a:ea typeface="Tajawal Medium"/>
              <a:cs typeface="Tajawal Medium"/>
              <a:sym typeface="Tajawal Medium"/>
            </a:endParaRPr>
          </a:p>
        </p:txBody>
      </p:sp>
      <p:sp>
        <p:nvSpPr>
          <p:cNvPr id="126" name="Google Shape;126;p4"/>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127" name="Google Shape;127;p4"/>
          <p:cNvSpPr txBox="1"/>
          <p:nvPr/>
        </p:nvSpPr>
        <p:spPr>
          <a:xfrm>
            <a:off x="1103312" y="2204822"/>
            <a:ext cx="9666288" cy="2862322"/>
          </a:xfrm>
          <a:prstGeom prst="rect">
            <a:avLst/>
          </a:prstGeom>
          <a:noFill/>
          <a:ln>
            <a:noFill/>
          </a:ln>
        </p:spPr>
        <p:txBody>
          <a:bodyPr anchorCtr="0" anchor="t" bIns="45700" lIns="91425" spcFirstLastPara="1" rIns="91425" wrap="square" tIns="45700">
            <a:spAutoFit/>
          </a:bodyPr>
          <a:lstStyle/>
          <a:p>
            <a:pPr indent="-6350" lvl="0" marL="6350" marR="0" rtl="0" algn="l">
              <a:spcBef>
                <a:spcPts val="0"/>
              </a:spcBef>
              <a:spcAft>
                <a:spcPts val="0"/>
              </a:spcAft>
              <a:buClr>
                <a:srgbClr val="00A15F"/>
              </a:buClr>
              <a:buSzPts val="1800"/>
              <a:buFont typeface="Noto Sans Symbols"/>
              <a:buNone/>
            </a:pPr>
            <a:r>
              <a:rPr lang="en-US" sz="1800">
                <a:solidFill>
                  <a:srgbClr val="00A15F"/>
                </a:solidFill>
                <a:latin typeface="Calibri"/>
                <a:ea typeface="Calibri"/>
                <a:cs typeface="Calibri"/>
                <a:sym typeface="Calibri"/>
              </a:rPr>
              <a:t>Attitudes</a:t>
            </a:r>
            <a:r>
              <a:rPr lang="en-US" sz="1800">
                <a:solidFill>
                  <a:schemeClr val="dk1"/>
                </a:solidFill>
                <a:latin typeface="Calibri"/>
                <a:ea typeface="Calibri"/>
                <a:cs typeface="Calibri"/>
                <a:sym typeface="Calibri"/>
              </a:rPr>
              <a:t> are evaluative statements or judgments concerning objects, people, or events.</a:t>
            </a:r>
            <a:endParaRPr/>
          </a:p>
          <a:p>
            <a:pPr indent="-6350" lvl="0" marL="6350" marR="0" rtl="0" algn="l">
              <a:spcBef>
                <a:spcPts val="0"/>
              </a:spcBef>
              <a:spcAft>
                <a:spcPts val="0"/>
              </a:spcAft>
              <a:buClr>
                <a:schemeClr val="dk1"/>
              </a:buClr>
              <a:buSzPts val="1800"/>
              <a:buFont typeface="Noto Sans Symbols"/>
              <a:buNone/>
            </a:pPr>
            <a:r>
              <a:rPr b="1" lang="en-US" sz="1800">
                <a:solidFill>
                  <a:schemeClr val="dk1"/>
                </a:solidFill>
                <a:latin typeface="Calibri"/>
                <a:ea typeface="Calibri"/>
                <a:cs typeface="Calibri"/>
                <a:sym typeface="Calibri"/>
              </a:rPr>
              <a:t>Three components of an attitude:</a:t>
            </a:r>
            <a:endParaRPr/>
          </a:p>
          <a:p>
            <a:pPr indent="-6350" lvl="0" marL="6350" marR="0" rtl="0" algn="l">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6350" lvl="0" marL="6350" marR="0" rtl="0" algn="l">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6350" lvl="0" marL="6350" marR="0" rtl="0" algn="l">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6350" lvl="0" marL="6350" marR="0" rtl="0" algn="l">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6350" lvl="0" marL="6350" marR="0" rtl="0" algn="l">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6350" lvl="0" marL="6350" marR="0" rtl="0" algn="l">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6350" lvl="0" marL="6350" marR="0" rtl="0" algn="l">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 name="Google Shape;128;p4"/>
          <p:cNvSpPr/>
          <p:nvPr/>
        </p:nvSpPr>
        <p:spPr>
          <a:xfrm>
            <a:off x="1676400" y="2883876"/>
            <a:ext cx="5562600" cy="321212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14300" lvl="1" marL="114300" marR="0" rtl="0" algn="l">
              <a:lnSpc>
                <a:spcPct val="75000"/>
              </a:lnSpc>
              <a:spcBef>
                <a:spcPts val="0"/>
              </a:spcBef>
              <a:spcAft>
                <a:spcPts val="0"/>
              </a:spcAft>
              <a:buClr>
                <a:srgbClr val="FFFFFF"/>
              </a:buClr>
              <a:buSzPts val="1800"/>
              <a:buFont typeface="Verdana"/>
              <a:buChar char="•"/>
            </a:pPr>
            <a:r>
              <a:rPr b="0" i="0" lang="en-US" sz="1800" u="none" cap="none" strike="noStrike">
                <a:solidFill>
                  <a:srgbClr val="FFFFFF"/>
                </a:solidFill>
                <a:latin typeface="Verdana"/>
                <a:ea typeface="Verdana"/>
                <a:cs typeface="Verdana"/>
                <a:sym typeface="Verdana"/>
              </a:rPr>
              <a:t>Affective</a:t>
            </a:r>
            <a:endParaRPr/>
          </a:p>
          <a:p>
            <a:pPr indent="-114300" lvl="1" marL="114300" marR="0" rtl="0" algn="l">
              <a:lnSpc>
                <a:spcPct val="75000"/>
              </a:lnSpc>
              <a:spcBef>
                <a:spcPts val="180"/>
              </a:spcBef>
              <a:spcAft>
                <a:spcPts val="0"/>
              </a:spcAft>
              <a:buClr>
                <a:srgbClr val="000000"/>
              </a:buClr>
              <a:buSzPts val="1800"/>
              <a:buFont typeface="Verdana"/>
              <a:buChar char="•"/>
            </a:pPr>
            <a:r>
              <a:rPr b="0" i="0" lang="en-US" sz="1800" u="none" cap="none" strike="noStrike">
                <a:solidFill>
                  <a:srgbClr val="000000"/>
                </a:solidFill>
                <a:latin typeface="Verdana"/>
                <a:ea typeface="Verdana"/>
                <a:cs typeface="Verdana"/>
                <a:sym typeface="Verdana"/>
              </a:rPr>
              <a:t>Cognitive</a:t>
            </a:r>
            <a:endParaRPr/>
          </a:p>
          <a:p>
            <a:pPr indent="-114300" lvl="1" marL="114300" marR="0" rtl="0" algn="l">
              <a:lnSpc>
                <a:spcPct val="75000"/>
              </a:lnSpc>
              <a:spcBef>
                <a:spcPts val="180"/>
              </a:spcBef>
              <a:spcAft>
                <a:spcPts val="0"/>
              </a:spcAft>
              <a:buClr>
                <a:srgbClr val="000000"/>
              </a:buClr>
              <a:buSzPts val="1800"/>
              <a:buFont typeface="Verdana"/>
              <a:buChar char="•"/>
            </a:pPr>
            <a:r>
              <a:rPr b="0" i="0" lang="en-US" sz="1800" u="none" cap="none" strike="noStrike">
                <a:solidFill>
                  <a:srgbClr val="000000"/>
                </a:solidFill>
                <a:latin typeface="Verdana"/>
                <a:ea typeface="Verdana"/>
                <a:cs typeface="Verdana"/>
                <a:sym typeface="Verdana"/>
              </a:rPr>
              <a:t>Behavioral</a:t>
            </a:r>
            <a:endParaRPr/>
          </a:p>
          <a:p>
            <a:pPr indent="-114300" lvl="1" marL="114300" marR="0" rtl="0" algn="l">
              <a:lnSpc>
                <a:spcPct val="75000"/>
              </a:lnSpc>
              <a:spcBef>
                <a:spcPts val="180"/>
              </a:spcBef>
              <a:spcAft>
                <a:spcPts val="0"/>
              </a:spcAft>
              <a:buClr>
                <a:srgbClr val="000000"/>
              </a:buClr>
              <a:buSzPts val="1800"/>
              <a:buFont typeface="Verdana"/>
              <a:buChar char="•"/>
            </a:pPr>
            <a:r>
              <a:rPr b="0" i="0" lang="en-US" sz="1800" u="none" cap="none" strike="noStrike">
                <a:solidFill>
                  <a:srgbClr val="000000"/>
                </a:solidFill>
                <a:latin typeface="Verdana"/>
                <a:ea typeface="Verdana"/>
                <a:cs typeface="Verdana"/>
                <a:sym typeface="Verdana"/>
              </a:rPr>
              <a:t>Attitude</a:t>
            </a:r>
            <a:endParaRPr/>
          </a:p>
        </p:txBody>
      </p:sp>
      <p:sp>
        <p:nvSpPr>
          <p:cNvPr id="129" name="Google Shape;129;p4"/>
          <p:cNvSpPr/>
          <p:nvPr/>
        </p:nvSpPr>
        <p:spPr>
          <a:xfrm>
            <a:off x="533400" y="3581400"/>
            <a:ext cx="2362200" cy="1143000"/>
          </a:xfrm>
          <a:prstGeom prst="wedgeRoundRectCallout">
            <a:avLst>
              <a:gd fmla="val 87396" name="adj1"/>
              <a:gd fmla="val -46888" name="adj2"/>
              <a:gd fmla="val 16667" name="adj3"/>
            </a:avLst>
          </a:prstGeom>
          <a:solidFill>
            <a:srgbClr val="C6C93F"/>
          </a:solidFill>
          <a:ln cap="flat" cmpd="sng" w="9525">
            <a:solidFill>
              <a:schemeClr val="dk1"/>
            </a:solidFill>
            <a:prstDash val="solid"/>
            <a:round/>
            <a:headEnd len="sm" w="sm" type="none"/>
            <a:tailEnd len="sm" w="sm" type="none"/>
          </a:ln>
        </p:spPr>
        <p:txBody>
          <a:bodyPr anchorCtr="1" anchor="ctr" bIns="45700" lIns="91425" spcFirstLastPara="1" rIns="91425" wrap="square" tIns="45700">
            <a:noAutofit/>
          </a:bodyPr>
          <a:lstStyle/>
          <a:p>
            <a:pPr indent="0" lvl="0" marL="0" marR="0" rtl="0" algn="ctr">
              <a:spcBef>
                <a:spcPts val="0"/>
              </a:spcBef>
              <a:spcAft>
                <a:spcPts val="0"/>
              </a:spcAft>
              <a:buNone/>
            </a:pPr>
            <a:r>
              <a:rPr lang="en-US" sz="2200">
                <a:solidFill>
                  <a:schemeClr val="dk1"/>
                </a:solidFill>
                <a:latin typeface="Calibri"/>
                <a:ea typeface="Calibri"/>
                <a:cs typeface="Calibri"/>
                <a:sym typeface="Calibri"/>
              </a:rPr>
              <a:t>The opinion or belief segment of an attitude</a:t>
            </a:r>
            <a:endParaRPr/>
          </a:p>
        </p:txBody>
      </p:sp>
      <p:sp>
        <p:nvSpPr>
          <p:cNvPr id="130" name="Google Shape;130;p4"/>
          <p:cNvSpPr/>
          <p:nvPr/>
        </p:nvSpPr>
        <p:spPr>
          <a:xfrm>
            <a:off x="6400800" y="2743200"/>
            <a:ext cx="2438400" cy="1219200"/>
          </a:xfrm>
          <a:prstGeom prst="wedgeRoundRectCallout">
            <a:avLst>
              <a:gd fmla="val -114966" name="adj1"/>
              <a:gd fmla="val 2806" name="adj2"/>
              <a:gd fmla="val 16667" name="adj3"/>
            </a:avLst>
          </a:prstGeom>
          <a:solidFill>
            <a:schemeClr val="accent6"/>
          </a:solidFill>
          <a:ln cap="flat" cmpd="sng" w="9525">
            <a:solidFill>
              <a:schemeClr val="dk1"/>
            </a:solidFill>
            <a:prstDash val="solid"/>
            <a:round/>
            <a:headEnd len="sm" w="sm" type="none"/>
            <a:tailEnd len="sm" w="sm" type="none"/>
          </a:ln>
        </p:spPr>
        <p:txBody>
          <a:bodyPr anchorCtr="1" anchor="ctr" bIns="45700" lIns="91425" spcFirstLastPara="1" rIns="91425" wrap="square" tIns="45700">
            <a:noAutofit/>
          </a:bodyPr>
          <a:lstStyle/>
          <a:p>
            <a:pPr indent="0" lvl="0" marL="0" marR="0" rtl="0" algn="l">
              <a:spcBef>
                <a:spcPts val="0"/>
              </a:spcBef>
              <a:spcAft>
                <a:spcPts val="0"/>
              </a:spcAft>
              <a:buNone/>
            </a:pPr>
            <a:r>
              <a:rPr lang="en-US" sz="2200">
                <a:solidFill>
                  <a:schemeClr val="lt1"/>
                </a:solidFill>
                <a:latin typeface="Calibri"/>
                <a:ea typeface="Calibri"/>
                <a:cs typeface="Calibri"/>
                <a:sym typeface="Calibri"/>
              </a:rPr>
              <a:t>The emotional or feeling segment of an attitude</a:t>
            </a:r>
            <a:endParaRPr/>
          </a:p>
        </p:txBody>
      </p:sp>
      <p:sp>
        <p:nvSpPr>
          <p:cNvPr id="131" name="Google Shape;131;p4"/>
          <p:cNvSpPr/>
          <p:nvPr/>
        </p:nvSpPr>
        <p:spPr>
          <a:xfrm>
            <a:off x="5548313" y="4392613"/>
            <a:ext cx="3048000" cy="1295400"/>
          </a:xfrm>
          <a:prstGeom prst="wedgeRoundRectCallout">
            <a:avLst>
              <a:gd fmla="val -72262" name="adj1"/>
              <a:gd fmla="val -54187" name="adj2"/>
              <a:gd fmla="val 16667" name="adj3"/>
            </a:avLst>
          </a:prstGeom>
          <a:solidFill>
            <a:srgbClr val="336699">
              <a:alpha val="37647"/>
            </a:srgbClr>
          </a:solidFill>
          <a:ln cap="flat" cmpd="sng" w="9525">
            <a:solidFill>
              <a:schemeClr val="dk1"/>
            </a:solidFill>
            <a:prstDash val="solid"/>
            <a:round/>
            <a:headEnd len="sm" w="sm" type="none"/>
            <a:tailEnd len="sm" w="sm" type="none"/>
          </a:ln>
        </p:spPr>
        <p:txBody>
          <a:bodyPr anchorCtr="1" anchor="ctr"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Calibri"/>
                <a:ea typeface="Calibri"/>
                <a:cs typeface="Calibri"/>
                <a:sym typeface="Calibri"/>
              </a:rPr>
              <a:t>An intention to behave in a certain way toward someone or something</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id="136" name="Google Shape;136;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37" name="Google Shape;137;p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38" name="Google Shape;138;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9" name="Google Shape;139;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0" name="Google Shape;140;p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41" name="Google Shape;141;p5"/>
          <p:cNvSpPr txBox="1"/>
          <p:nvPr/>
        </p:nvSpPr>
        <p:spPr>
          <a:xfrm>
            <a:off x="2650377" y="543490"/>
            <a:ext cx="434445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Attitudes </a:t>
            </a:r>
            <a:endParaRPr sz="2800">
              <a:solidFill>
                <a:srgbClr val="FF9518"/>
              </a:solidFill>
              <a:latin typeface="Tajawal Medium"/>
              <a:ea typeface="Tajawal Medium"/>
              <a:cs typeface="Tajawal Medium"/>
              <a:sym typeface="Tajawal Medium"/>
            </a:endParaRPr>
          </a:p>
        </p:txBody>
      </p:sp>
      <p:sp>
        <p:nvSpPr>
          <p:cNvPr id="142" name="Google Shape;142;p5"/>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pic>
        <p:nvPicPr>
          <p:cNvPr id="143" name="Google Shape;143;p5"/>
          <p:cNvPicPr preferRelativeResize="0"/>
          <p:nvPr/>
        </p:nvPicPr>
        <p:blipFill rotWithShape="1">
          <a:blip r:embed="rId7">
            <a:alphaModFix/>
          </a:blip>
          <a:srcRect b="0" l="0" r="0" t="0"/>
          <a:stretch/>
        </p:blipFill>
        <p:spPr>
          <a:xfrm>
            <a:off x="2010589" y="1066710"/>
            <a:ext cx="7697788" cy="551021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pic>
        <p:nvPicPr>
          <p:cNvPr id="148" name="Google Shape;148;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49" name="Google Shape;149;p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50" name="Google Shape;150;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1" name="Google Shape;151;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52" name="Google Shape;152;p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53" name="Google Shape;153;p6"/>
          <p:cNvSpPr txBox="1"/>
          <p:nvPr/>
        </p:nvSpPr>
        <p:spPr>
          <a:xfrm>
            <a:off x="2486284" y="625549"/>
            <a:ext cx="4344459"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Does Behavior Always Follow from Attitudes?</a:t>
            </a:r>
            <a:endParaRPr sz="2000">
              <a:solidFill>
                <a:schemeClr val="lt1"/>
              </a:solidFill>
              <a:latin typeface="Calibri"/>
              <a:ea typeface="Calibri"/>
              <a:cs typeface="Calibri"/>
              <a:sym typeface="Calibri"/>
            </a:endParaRPr>
          </a:p>
        </p:txBody>
      </p:sp>
      <p:sp>
        <p:nvSpPr>
          <p:cNvPr id="154" name="Google Shape;154;p6"/>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155" name="Google Shape;155;p6"/>
          <p:cNvSpPr txBox="1"/>
          <p:nvPr/>
        </p:nvSpPr>
        <p:spPr>
          <a:xfrm>
            <a:off x="1167618" y="1846924"/>
            <a:ext cx="9312813" cy="2893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A15F"/>
              </a:buClr>
              <a:buSzPts val="2800"/>
              <a:buFont typeface="Verdana"/>
              <a:buNone/>
            </a:pPr>
            <a:r>
              <a:rPr i="1" lang="en-US" sz="2800">
                <a:solidFill>
                  <a:srgbClr val="00A15F"/>
                </a:solidFill>
                <a:latin typeface="Calibri"/>
                <a:ea typeface="Calibri"/>
                <a:cs typeface="Calibri"/>
                <a:sym typeface="Calibri"/>
              </a:rPr>
              <a:t>No, the reverse is sometimes true!</a:t>
            </a:r>
            <a:endParaRPr/>
          </a:p>
          <a:p>
            <a:pPr indent="0" lvl="0" marL="0" marR="0" rtl="0" algn="l">
              <a:spcBef>
                <a:spcPts val="0"/>
              </a:spcBef>
              <a:spcAft>
                <a:spcPts val="0"/>
              </a:spcAft>
              <a:buClr>
                <a:schemeClr val="dk1"/>
              </a:buClr>
              <a:buSzPts val="2800"/>
              <a:buFont typeface="Verdana"/>
              <a:buNone/>
            </a:pPr>
            <a:r>
              <a:rPr lang="en-US" sz="2800">
                <a:solidFill>
                  <a:schemeClr val="dk1"/>
                </a:solidFill>
                <a:latin typeface="Calibri"/>
                <a:ea typeface="Calibri"/>
                <a:cs typeface="Calibri"/>
                <a:sym typeface="Calibri"/>
              </a:rPr>
              <a:t>Leon Festinger</a:t>
            </a:r>
            <a:endParaRPr/>
          </a:p>
          <a:p>
            <a:pPr indent="0" lvl="0" marL="0" marR="0" rtl="0" algn="l">
              <a:spcBef>
                <a:spcPts val="1400"/>
              </a:spcBef>
              <a:spcAft>
                <a:spcPts val="0"/>
              </a:spcAft>
              <a:buClr>
                <a:srgbClr val="3FA85D"/>
              </a:buClr>
              <a:buSzPts val="2800"/>
              <a:buFont typeface="Verdana"/>
              <a:buNone/>
            </a:pPr>
            <a:r>
              <a:rPr lang="en-US" sz="2800">
                <a:solidFill>
                  <a:srgbClr val="3FA85D"/>
                </a:solidFill>
                <a:latin typeface="Calibri"/>
                <a:ea typeface="Calibri"/>
                <a:cs typeface="Calibri"/>
                <a:sym typeface="Calibri"/>
              </a:rPr>
              <a:t>Cognitive Dissonance</a:t>
            </a:r>
            <a:r>
              <a:rPr lang="en-US" sz="2800">
                <a:solidFill>
                  <a:schemeClr val="dk1"/>
                </a:solidFill>
                <a:latin typeface="Calibri"/>
                <a:ea typeface="Calibri"/>
                <a:cs typeface="Calibri"/>
                <a:sym typeface="Calibri"/>
              </a:rPr>
              <a:t> is any incompatibility between two or more attitudes or between behavior and attitudes.</a:t>
            </a:r>
            <a:endParaRPr/>
          </a:p>
          <a:p>
            <a:pPr indent="-265113" lvl="1" marL="446088" marR="0" rtl="0" algn="l">
              <a:spcBef>
                <a:spcPts val="0"/>
              </a:spcBef>
              <a:spcAft>
                <a:spcPts val="0"/>
              </a:spcAft>
              <a:buNone/>
            </a:pPr>
            <a:r>
              <a:rPr b="0" i="0" lang="en-US" sz="2800" u="none" cap="none" strike="noStrike">
                <a:solidFill>
                  <a:schemeClr val="dk1"/>
                </a:solidFill>
                <a:latin typeface="Calibri"/>
                <a:ea typeface="Calibri"/>
                <a:cs typeface="Calibri"/>
                <a:sym typeface="Calibri"/>
              </a:rPr>
              <a:t>Individuals seek to reduce this uncomfortable gap, or </a:t>
            </a:r>
            <a:r>
              <a:rPr b="0" i="1" lang="en-US" sz="2800" u="none" cap="none" strike="noStrike">
                <a:solidFill>
                  <a:schemeClr val="dk1"/>
                </a:solidFill>
                <a:latin typeface="Calibri"/>
                <a:ea typeface="Calibri"/>
                <a:cs typeface="Calibri"/>
                <a:sym typeface="Calibri"/>
              </a:rPr>
              <a:t>dissonance</a:t>
            </a:r>
            <a:r>
              <a:rPr b="0" i="0" lang="en-US" sz="2800" u="none" cap="none" strike="noStrike">
                <a:solidFill>
                  <a:schemeClr val="dk1"/>
                </a:solidFill>
                <a:latin typeface="Calibri"/>
                <a:ea typeface="Calibri"/>
                <a:cs typeface="Calibri"/>
                <a:sym typeface="Calibri"/>
              </a:rPr>
              <a:t>, to reach stability and consistency.</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pic>
        <p:nvPicPr>
          <p:cNvPr id="160" name="Google Shape;160;p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61" name="Google Shape;161;p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62" name="Google Shape;162;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63" name="Google Shape;163;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64" name="Google Shape;164;p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65" name="Google Shape;165;p7"/>
          <p:cNvSpPr txBox="1"/>
          <p:nvPr/>
        </p:nvSpPr>
        <p:spPr>
          <a:xfrm>
            <a:off x="2486284" y="625549"/>
            <a:ext cx="4344459"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Does Behavior Always Follow from Attitudes?</a:t>
            </a:r>
            <a:endParaRPr sz="2000">
              <a:solidFill>
                <a:schemeClr val="lt1"/>
              </a:solidFill>
              <a:latin typeface="Calibri"/>
              <a:ea typeface="Calibri"/>
              <a:cs typeface="Calibri"/>
              <a:sym typeface="Calibri"/>
            </a:endParaRPr>
          </a:p>
        </p:txBody>
      </p:sp>
      <p:sp>
        <p:nvSpPr>
          <p:cNvPr id="166" name="Google Shape;166;p7"/>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167" name="Google Shape;167;p7"/>
          <p:cNvSpPr txBox="1"/>
          <p:nvPr/>
        </p:nvSpPr>
        <p:spPr>
          <a:xfrm>
            <a:off x="1747098" y="1846924"/>
            <a:ext cx="9141296" cy="3323987"/>
          </a:xfrm>
          <a:prstGeom prst="rect">
            <a:avLst/>
          </a:prstGeom>
          <a:noFill/>
          <a:ln>
            <a:noFill/>
          </a:ln>
        </p:spPr>
        <p:txBody>
          <a:bodyPr anchorCtr="0" anchor="t" bIns="45700" lIns="91425" spcFirstLastPara="1" rIns="91425" wrap="square" tIns="45700">
            <a:spAutoFit/>
          </a:bodyPr>
          <a:lstStyle/>
          <a:p>
            <a:pPr indent="-265113" lvl="1" marL="446088" marR="0" rtl="0" algn="l">
              <a:spcBef>
                <a:spcPts val="0"/>
              </a:spcBef>
              <a:spcAft>
                <a:spcPts val="0"/>
              </a:spcAft>
              <a:buNone/>
            </a:pPr>
            <a:r>
              <a:rPr b="0" i="0" lang="en-US" sz="2800" u="none" cap="none" strike="noStrike">
                <a:solidFill>
                  <a:schemeClr val="dk1"/>
                </a:solidFill>
                <a:latin typeface="Calibri"/>
                <a:ea typeface="Calibri"/>
                <a:cs typeface="Calibri"/>
                <a:sym typeface="Calibri"/>
              </a:rPr>
              <a:t>Consistency is achieved by changing the attitudes, modifying the behaviors, or through rationalization.</a:t>
            </a:r>
            <a:endParaRPr/>
          </a:p>
          <a:p>
            <a:pPr indent="-265113" lvl="1" marL="446088" marR="0" rtl="0" algn="l">
              <a:spcBef>
                <a:spcPts val="0"/>
              </a:spcBef>
              <a:spcAft>
                <a:spcPts val="0"/>
              </a:spcAft>
              <a:buNone/>
            </a:pPr>
            <a:r>
              <a:rPr b="0" i="0" lang="en-US" sz="2800" u="none" cap="none" strike="noStrike">
                <a:solidFill>
                  <a:schemeClr val="dk1"/>
                </a:solidFill>
                <a:latin typeface="Calibri"/>
                <a:ea typeface="Calibri"/>
                <a:cs typeface="Calibri"/>
                <a:sym typeface="Calibri"/>
              </a:rPr>
              <a:t>Desire to reduce dissonance depends on:</a:t>
            </a:r>
            <a:endParaRPr/>
          </a:p>
          <a:p>
            <a:pPr indent="-266700" lvl="2" marL="893763" marR="0" rtl="0" algn="l">
              <a:spcBef>
                <a:spcPts val="1400"/>
              </a:spcBef>
              <a:spcAft>
                <a:spcPts val="0"/>
              </a:spcAft>
              <a:buNone/>
            </a:pPr>
            <a:r>
              <a:rPr b="0" i="0" lang="en-US" sz="2800" u="none" cap="none" strike="noStrike">
                <a:solidFill>
                  <a:schemeClr val="dk1"/>
                </a:solidFill>
                <a:latin typeface="Calibri"/>
                <a:ea typeface="Calibri"/>
                <a:cs typeface="Calibri"/>
                <a:sym typeface="Calibri"/>
              </a:rPr>
              <a:t>importance of elements;</a:t>
            </a:r>
            <a:endParaRPr/>
          </a:p>
          <a:p>
            <a:pPr indent="-266700" lvl="2" marL="893763" marR="0" rtl="0" algn="l">
              <a:spcBef>
                <a:spcPts val="1400"/>
              </a:spcBef>
              <a:spcAft>
                <a:spcPts val="0"/>
              </a:spcAft>
              <a:buNone/>
            </a:pPr>
            <a:r>
              <a:rPr b="0" i="0" lang="en-US" sz="2800" u="none" cap="none" strike="noStrike">
                <a:solidFill>
                  <a:schemeClr val="dk1"/>
                </a:solidFill>
                <a:latin typeface="Calibri"/>
                <a:ea typeface="Calibri"/>
                <a:cs typeface="Calibri"/>
                <a:sym typeface="Calibri"/>
              </a:rPr>
              <a:t>degree of individual influence;</a:t>
            </a:r>
            <a:endParaRPr/>
          </a:p>
          <a:p>
            <a:pPr indent="-266700" lvl="2" marL="893763" marR="0" rtl="0" algn="l">
              <a:spcBef>
                <a:spcPts val="1400"/>
              </a:spcBef>
              <a:spcAft>
                <a:spcPts val="0"/>
              </a:spcAft>
              <a:buNone/>
            </a:pPr>
            <a:r>
              <a:rPr b="0" i="0" lang="en-US" sz="2800" u="none" cap="none" strike="noStrike">
                <a:solidFill>
                  <a:schemeClr val="dk1"/>
                </a:solidFill>
                <a:latin typeface="Calibri"/>
                <a:ea typeface="Calibri"/>
                <a:cs typeface="Calibri"/>
                <a:sym typeface="Calibri"/>
              </a:rPr>
              <a:t>rewards involved in dissonance.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73" name="Google Shape;173;p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74" name="Google Shape;174;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5" name="Google Shape;175;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76" name="Google Shape;176;p8"/>
          <p:cNvPicPr preferRelativeResize="0"/>
          <p:nvPr/>
        </p:nvPicPr>
        <p:blipFill rotWithShape="1">
          <a:blip r:embed="rId6">
            <a:alphaModFix/>
          </a:blip>
          <a:srcRect b="0" l="0" r="0" t="0"/>
          <a:stretch/>
        </p:blipFill>
        <p:spPr>
          <a:xfrm>
            <a:off x="56055" y="97878"/>
            <a:ext cx="9533101" cy="1610200"/>
          </a:xfrm>
          <a:prstGeom prst="rect">
            <a:avLst/>
          </a:prstGeom>
          <a:noFill/>
          <a:ln>
            <a:noFill/>
          </a:ln>
        </p:spPr>
      </p:pic>
      <p:sp>
        <p:nvSpPr>
          <p:cNvPr id="177" name="Google Shape;177;p8"/>
          <p:cNvSpPr txBox="1"/>
          <p:nvPr/>
        </p:nvSpPr>
        <p:spPr>
          <a:xfrm>
            <a:off x="2650377" y="543490"/>
            <a:ext cx="434445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Predicting Behavior from Attitudes</a:t>
            </a:r>
            <a:endParaRPr sz="2000">
              <a:solidFill>
                <a:schemeClr val="lt1"/>
              </a:solidFill>
              <a:latin typeface="Calibri"/>
              <a:ea typeface="Calibri"/>
              <a:cs typeface="Calibri"/>
              <a:sym typeface="Calibri"/>
            </a:endParaRPr>
          </a:p>
        </p:txBody>
      </p:sp>
      <p:sp>
        <p:nvSpPr>
          <p:cNvPr id="178" name="Google Shape;178;p8"/>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179" name="Google Shape;179;p8"/>
          <p:cNvSpPr txBox="1"/>
          <p:nvPr/>
        </p:nvSpPr>
        <p:spPr>
          <a:xfrm>
            <a:off x="1103312" y="1846924"/>
            <a:ext cx="9658473" cy="2308324"/>
          </a:xfrm>
          <a:prstGeom prst="rect">
            <a:avLst/>
          </a:prstGeom>
          <a:noFill/>
          <a:ln>
            <a:noFill/>
          </a:ln>
        </p:spPr>
        <p:txBody>
          <a:bodyPr anchorCtr="0" anchor="t" bIns="45700" lIns="91425" spcFirstLastPara="1" rIns="91425" wrap="square" tIns="45700">
            <a:spAutoFit/>
          </a:bodyPr>
          <a:lstStyle/>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Important attitudes have a strong relationship to behavior.</a:t>
            </a:r>
            <a:endParaRPr/>
          </a:p>
          <a:p>
            <a:pPr indent="-271463" lvl="1" marL="450850" marR="0" rtl="0" algn="l">
              <a:spcBef>
                <a:spcPts val="1440"/>
              </a:spcBef>
              <a:spcAft>
                <a:spcPts val="0"/>
              </a:spcAft>
              <a:buNone/>
            </a:pPr>
            <a:r>
              <a:rPr b="0" i="0" lang="en-US" sz="2400" u="none" cap="none" strike="noStrike">
                <a:solidFill>
                  <a:schemeClr val="dk1"/>
                </a:solidFill>
                <a:latin typeface="Calibri"/>
                <a:ea typeface="Calibri"/>
                <a:cs typeface="Calibri"/>
                <a:sym typeface="Calibri"/>
              </a:rPr>
              <a:t>The closer the match between attitude and behavior, the stronger the relationship:</a:t>
            </a:r>
            <a:endParaRPr/>
          </a:p>
          <a:p>
            <a:pPr indent="-273050" lvl="2" marL="903288" marR="0" rtl="0" algn="l">
              <a:spcBef>
                <a:spcPts val="480"/>
              </a:spcBef>
              <a:spcAft>
                <a:spcPts val="0"/>
              </a:spcAft>
              <a:buNone/>
            </a:pPr>
            <a:r>
              <a:rPr b="0" i="0" lang="en-US" sz="2400" u="none" cap="none" strike="noStrike">
                <a:solidFill>
                  <a:schemeClr val="dk1"/>
                </a:solidFill>
                <a:latin typeface="Calibri"/>
                <a:ea typeface="Calibri"/>
                <a:cs typeface="Calibri"/>
                <a:sym typeface="Calibri"/>
              </a:rPr>
              <a:t>Specific attitudes predict specific behavior.</a:t>
            </a:r>
            <a:endParaRPr/>
          </a:p>
          <a:p>
            <a:pPr indent="-273050" lvl="2" marL="903288" marR="0" rtl="0" algn="l">
              <a:spcBef>
                <a:spcPts val="480"/>
              </a:spcBef>
              <a:spcAft>
                <a:spcPts val="0"/>
              </a:spcAft>
              <a:buNone/>
            </a:pPr>
            <a:r>
              <a:rPr b="0" i="0" lang="en-US" sz="2400" u="none" cap="none" strike="noStrike">
                <a:solidFill>
                  <a:schemeClr val="dk1"/>
                </a:solidFill>
                <a:latin typeface="Calibri"/>
                <a:ea typeface="Calibri"/>
                <a:cs typeface="Calibri"/>
                <a:sym typeface="Calibri"/>
              </a:rPr>
              <a:t>General attitudes predict general behavior.</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pic>
        <p:nvPicPr>
          <p:cNvPr id="184" name="Google Shape;184;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85" name="Google Shape;185;p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86" name="Google Shape;186;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87" name="Google Shape;187;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88" name="Google Shape;188;p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89" name="Google Shape;189;p9"/>
          <p:cNvSpPr txBox="1"/>
          <p:nvPr/>
        </p:nvSpPr>
        <p:spPr>
          <a:xfrm>
            <a:off x="2650377" y="543490"/>
            <a:ext cx="579023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Predicting Behavior from Attitudes</a:t>
            </a:r>
            <a:endParaRPr sz="2800">
              <a:solidFill>
                <a:schemeClr val="lt1"/>
              </a:solidFill>
              <a:latin typeface="Calibri"/>
              <a:ea typeface="Calibri"/>
              <a:cs typeface="Calibri"/>
              <a:sym typeface="Calibri"/>
            </a:endParaRPr>
          </a:p>
        </p:txBody>
      </p:sp>
      <p:sp>
        <p:nvSpPr>
          <p:cNvPr id="190" name="Google Shape;190;p9"/>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191" name="Google Shape;191;p9"/>
          <p:cNvSpPr txBox="1"/>
          <p:nvPr/>
        </p:nvSpPr>
        <p:spPr>
          <a:xfrm>
            <a:off x="1103312" y="2204822"/>
            <a:ext cx="9666288" cy="1569660"/>
          </a:xfrm>
          <a:prstGeom prst="rect">
            <a:avLst/>
          </a:prstGeom>
          <a:noFill/>
          <a:ln>
            <a:noFill/>
          </a:ln>
        </p:spPr>
        <p:txBody>
          <a:bodyPr anchorCtr="0" anchor="t" bIns="45700" lIns="91425" spcFirstLastPara="1" rIns="91425" wrap="square" tIns="45700">
            <a:spAutoFit/>
          </a:bodyPr>
          <a:lstStyle/>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The more frequently expressed an attitude is, the better predictor it is.</a:t>
            </a:r>
            <a:endParaRPr/>
          </a:p>
          <a:p>
            <a:pPr indent="-271463" lvl="1" marL="450850" marR="0" rtl="0" algn="l">
              <a:spcBef>
                <a:spcPts val="1200"/>
              </a:spcBef>
              <a:spcAft>
                <a:spcPts val="0"/>
              </a:spcAft>
              <a:buNone/>
            </a:pPr>
            <a:r>
              <a:rPr b="0" i="0" lang="en-US" sz="2400" u="none" cap="none" strike="noStrike">
                <a:solidFill>
                  <a:schemeClr val="dk1"/>
                </a:solidFill>
                <a:latin typeface="Calibri"/>
                <a:ea typeface="Calibri"/>
                <a:cs typeface="Calibri"/>
                <a:sym typeface="Calibri"/>
              </a:rPr>
              <a:t>High social pressures reduce the relationship and may cause dissonance.</a:t>
            </a:r>
            <a:endParaRPr/>
          </a:p>
          <a:p>
            <a:pPr indent="-271463" lvl="1" marL="450850" marR="0" rtl="0" algn="l">
              <a:spcBef>
                <a:spcPts val="1200"/>
              </a:spcBef>
              <a:spcAft>
                <a:spcPts val="0"/>
              </a:spcAft>
              <a:buNone/>
            </a:pPr>
            <a:r>
              <a:rPr b="0" i="0" lang="en-US" sz="2400" u="none" cap="none" strike="noStrike">
                <a:solidFill>
                  <a:schemeClr val="dk1"/>
                </a:solidFill>
                <a:latin typeface="Calibri"/>
                <a:ea typeface="Calibri"/>
                <a:cs typeface="Calibri"/>
                <a:sym typeface="Calibri"/>
              </a:rPr>
              <a:t>Attitudes based on personal experience are stronger predictors</a:t>
            </a:r>
            <a:r>
              <a:rPr b="0" i="0" lang="en-US" sz="1800" u="none" cap="none" strike="noStrike">
                <a:solidFill>
                  <a:schemeClr val="dk1"/>
                </a:solidFill>
                <a:latin typeface="Calibri"/>
                <a:ea typeface="Calibri"/>
                <a:cs typeface="Calibri"/>
                <a:sym typeface="Calibri"/>
              </a:rPr>
              <a: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97" name="Google Shape;197;p1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98" name="Google Shape;198;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9" name="Google Shape;199;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00" name="Google Shape;200;p1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01" name="Google Shape;201;p10"/>
          <p:cNvSpPr txBox="1"/>
          <p:nvPr/>
        </p:nvSpPr>
        <p:spPr>
          <a:xfrm>
            <a:off x="2650377" y="543490"/>
            <a:ext cx="434445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02" name="Google Shape;202;p10"/>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03" name="Google Shape;203;p10"/>
          <p:cNvSpPr txBox="1"/>
          <p:nvPr/>
        </p:nvSpPr>
        <p:spPr>
          <a:xfrm>
            <a:off x="2440787" y="395288"/>
            <a:ext cx="6153937" cy="900112"/>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2800"/>
              <a:buFont typeface="Calibri"/>
              <a:buNone/>
            </a:pPr>
            <a:r>
              <a:rPr lang="en-US" sz="2800">
                <a:solidFill>
                  <a:schemeClr val="lt1"/>
                </a:solidFill>
                <a:latin typeface="Calibri"/>
                <a:ea typeface="Calibri"/>
                <a:cs typeface="Calibri"/>
                <a:sym typeface="Calibri"/>
              </a:rPr>
              <a:t>Predicting Behavior from Attitudes (cont’d)</a:t>
            </a:r>
            <a:endParaRPr/>
          </a:p>
        </p:txBody>
      </p:sp>
      <p:pic>
        <p:nvPicPr>
          <p:cNvPr descr="h_09168251" id="204" name="Google Shape;204;p10"/>
          <p:cNvPicPr preferRelativeResize="0"/>
          <p:nvPr/>
        </p:nvPicPr>
        <p:blipFill rotWithShape="1">
          <a:blip r:embed="rId7">
            <a:alphaModFix/>
          </a:blip>
          <a:srcRect b="0" l="0" r="0" t="0"/>
          <a:stretch/>
        </p:blipFill>
        <p:spPr>
          <a:xfrm>
            <a:off x="3140474" y="1485951"/>
            <a:ext cx="4754562" cy="317023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id="209" name="Google Shape;209;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10" name="Google Shape;210;p1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11" name="Google Shape;211;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2" name="Google Shape;212;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13" name="Google Shape;213;p1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14" name="Google Shape;214;p11"/>
          <p:cNvSpPr txBox="1"/>
          <p:nvPr/>
        </p:nvSpPr>
        <p:spPr>
          <a:xfrm>
            <a:off x="2650377" y="543490"/>
            <a:ext cx="639514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Predicting Behavior from Attitudes (cont’d)</a:t>
            </a:r>
            <a:endParaRPr/>
          </a:p>
        </p:txBody>
      </p:sp>
      <p:sp>
        <p:nvSpPr>
          <p:cNvPr id="215" name="Google Shape;215;p11"/>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16" name="Google Shape;216;p11"/>
          <p:cNvSpPr txBox="1"/>
          <p:nvPr/>
        </p:nvSpPr>
        <p:spPr>
          <a:xfrm>
            <a:off x="1103312" y="2224994"/>
            <a:ext cx="966628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70C0"/>
              </a:buClr>
              <a:buSzPts val="1800"/>
              <a:buFont typeface="Calibri"/>
              <a:buNone/>
            </a:pPr>
            <a:r>
              <a:rPr lang="en-US" sz="1800">
                <a:solidFill>
                  <a:srgbClr val="0070C0"/>
                </a:solidFill>
                <a:latin typeface="Calibri"/>
                <a:ea typeface="Calibri"/>
                <a:cs typeface="Calibri"/>
                <a:sym typeface="Calibri"/>
              </a:rPr>
              <a:t>Marriott Hotels strives for consistency between attitudes and behavior through its motto ‘Spirit to Serve.’</a:t>
            </a:r>
            <a:endParaRPr sz="1800">
              <a:solidFill>
                <a:srgbClr val="0070C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p1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22" name="Google Shape;222;p1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23" name="Google Shape;223;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24" name="Google Shape;224;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25" name="Google Shape;225;p1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26" name="Google Shape;226;p12"/>
          <p:cNvSpPr txBox="1"/>
          <p:nvPr/>
        </p:nvSpPr>
        <p:spPr>
          <a:xfrm>
            <a:off x="2650377" y="543490"/>
            <a:ext cx="605752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p:txBody>
      </p:sp>
      <p:sp>
        <p:nvSpPr>
          <p:cNvPr id="227" name="Google Shape;227;p12"/>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28" name="Google Shape;228;p12"/>
          <p:cNvSpPr txBox="1"/>
          <p:nvPr/>
        </p:nvSpPr>
        <p:spPr>
          <a:xfrm>
            <a:off x="1103312" y="2204822"/>
            <a:ext cx="9666288"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Job satisfaction</a:t>
            </a:r>
            <a:endParaRPr/>
          </a:p>
          <a:p>
            <a:pPr indent="-266700" lvl="1" marL="446088" marR="0" rtl="0" algn="l">
              <a:spcBef>
                <a:spcPts val="0"/>
              </a:spcBef>
              <a:spcAft>
                <a:spcPts val="0"/>
              </a:spcAft>
              <a:buClr>
                <a:schemeClr val="dk1"/>
              </a:buClr>
              <a:buSzPts val="2400"/>
              <a:buFont typeface="Calibri"/>
              <a:buChar char="•"/>
            </a:pPr>
            <a:r>
              <a:rPr b="0" i="0" lang="en-US" sz="2400" u="none" cap="none" strike="noStrike">
                <a:solidFill>
                  <a:schemeClr val="dk1"/>
                </a:solidFill>
                <a:latin typeface="Calibri"/>
                <a:ea typeface="Calibri"/>
                <a:cs typeface="Calibri"/>
                <a:sym typeface="Calibri"/>
              </a:rPr>
              <a:t>A positive feeling about the job resulting from an evaluation of its characteristics.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pic>
        <p:nvPicPr>
          <p:cNvPr id="233" name="Google Shape;233;p1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34" name="Google Shape;234;p1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35" name="Google Shape;235;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6" name="Google Shape;236;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7" name="Google Shape;237;p1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38" name="Google Shape;238;p13"/>
          <p:cNvSpPr txBox="1"/>
          <p:nvPr/>
        </p:nvSpPr>
        <p:spPr>
          <a:xfrm>
            <a:off x="2574388" y="476351"/>
            <a:ext cx="5978769"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39" name="Google Shape;239;p13"/>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40" name="Google Shape;240;p13"/>
          <p:cNvSpPr txBox="1"/>
          <p:nvPr/>
        </p:nvSpPr>
        <p:spPr>
          <a:xfrm>
            <a:off x="1103312" y="2204822"/>
            <a:ext cx="9666288"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Job involvement</a:t>
            </a:r>
            <a:endParaRPr/>
          </a:p>
          <a:p>
            <a:pPr indent="-266700"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Degree of psychological identification with the job where perceived performance is important to self-worth.</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6" name="Google Shape;246;p1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47" name="Google Shape;247;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8" name="Google Shape;248;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9" name="Google Shape;249;p1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50" name="Google Shape;250;p14"/>
          <p:cNvSpPr txBox="1"/>
          <p:nvPr/>
        </p:nvSpPr>
        <p:spPr>
          <a:xfrm>
            <a:off x="2650377" y="543490"/>
            <a:ext cx="555108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p:txBody>
      </p:sp>
      <p:sp>
        <p:nvSpPr>
          <p:cNvPr id="251" name="Google Shape;251;p14"/>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52" name="Google Shape;252;p14"/>
          <p:cNvSpPr txBox="1"/>
          <p:nvPr/>
        </p:nvSpPr>
        <p:spPr>
          <a:xfrm>
            <a:off x="1103312" y="2204822"/>
            <a:ext cx="9666288"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Psychological Empowerment:</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Employees’ beliefs in the degree to which they influence their work environment, their competence, the meaningfulness of their job, and their perceived autonomy.</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12 One study of nursing managers in Singapore found that good leaders empower their employees by involving them in decisions, making them feel their work is important, and giving them discretion to “do their own thing</a:t>
            </a:r>
            <a:endParaRPr b="1" sz="24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id="257" name="Google Shape;257;p1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8" name="Google Shape;258;p1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59" name="Google Shape;259;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0" name="Google Shape;260;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1" name="Google Shape;261;p15"/>
          <p:cNvPicPr preferRelativeResize="0"/>
          <p:nvPr/>
        </p:nvPicPr>
        <p:blipFill rotWithShape="1">
          <a:blip r:embed="rId6">
            <a:alphaModFix/>
          </a:blip>
          <a:srcRect b="0" l="0" r="0" t="0"/>
          <a:stretch/>
        </p:blipFill>
        <p:spPr>
          <a:xfrm>
            <a:off x="-108036" y="-45711"/>
            <a:ext cx="9533101" cy="1610200"/>
          </a:xfrm>
          <a:prstGeom prst="rect">
            <a:avLst/>
          </a:prstGeom>
          <a:noFill/>
          <a:ln>
            <a:noFill/>
          </a:ln>
        </p:spPr>
      </p:pic>
      <p:sp>
        <p:nvSpPr>
          <p:cNvPr id="262" name="Google Shape;262;p15"/>
          <p:cNvSpPr txBox="1"/>
          <p:nvPr/>
        </p:nvSpPr>
        <p:spPr>
          <a:xfrm>
            <a:off x="2766935" y="656093"/>
            <a:ext cx="5518936"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p:txBody>
      </p:sp>
      <p:sp>
        <p:nvSpPr>
          <p:cNvPr id="263" name="Google Shape;263;p15"/>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64" name="Google Shape;264;p15"/>
          <p:cNvSpPr txBox="1"/>
          <p:nvPr/>
        </p:nvSpPr>
        <p:spPr>
          <a:xfrm>
            <a:off x="1014365" y="2204822"/>
            <a:ext cx="9666288"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Organizational Commitment</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Identifying with a particular organization and its goals, while wishing to maintain membership in the organization.</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Three dimensions:</a:t>
            </a:r>
            <a:endParaRPr/>
          </a:p>
          <a:p>
            <a:pPr indent="-266700" lvl="2" marL="893763" marR="0" rtl="0" algn="l">
              <a:spcBef>
                <a:spcPts val="0"/>
              </a:spcBef>
              <a:spcAft>
                <a:spcPts val="0"/>
              </a:spcAft>
              <a:buNone/>
            </a:pPr>
            <a:r>
              <a:rPr b="0" i="0" lang="en-US" sz="2400" u="none" cap="none" strike="noStrike">
                <a:solidFill>
                  <a:schemeClr val="dk1"/>
                </a:solidFill>
                <a:latin typeface="Calibri"/>
                <a:ea typeface="Calibri"/>
                <a:cs typeface="Calibri"/>
                <a:sym typeface="Calibri"/>
              </a:rPr>
              <a:t>Affective commitment: emotional attachment to organization.</a:t>
            </a:r>
            <a:endParaRPr/>
          </a:p>
          <a:p>
            <a:pPr indent="-266700" lvl="2" marL="893763" marR="0" rtl="0" algn="l">
              <a:spcBef>
                <a:spcPts val="0"/>
              </a:spcBef>
              <a:spcAft>
                <a:spcPts val="0"/>
              </a:spcAft>
              <a:buNone/>
            </a:pPr>
            <a:r>
              <a:rPr b="0" i="0" lang="en-US" sz="2400" u="none" cap="none" strike="noStrike">
                <a:solidFill>
                  <a:schemeClr val="dk1"/>
                </a:solidFill>
                <a:latin typeface="Calibri"/>
                <a:ea typeface="Calibri"/>
                <a:cs typeface="Calibri"/>
                <a:sym typeface="Calibri"/>
              </a:rPr>
              <a:t>Continuance commitment: economic value of staying.</a:t>
            </a:r>
            <a:endParaRPr/>
          </a:p>
          <a:p>
            <a:pPr indent="-266700" lvl="2" marL="893763" marR="0" rtl="0" algn="l">
              <a:spcBef>
                <a:spcPts val="0"/>
              </a:spcBef>
              <a:spcAft>
                <a:spcPts val="0"/>
              </a:spcAft>
              <a:buNone/>
            </a:pPr>
            <a:r>
              <a:rPr b="0" i="0" lang="en-US" sz="2400" u="none" cap="none" strike="noStrike">
                <a:solidFill>
                  <a:schemeClr val="dk1"/>
                </a:solidFill>
                <a:latin typeface="Calibri"/>
                <a:ea typeface="Calibri"/>
                <a:cs typeface="Calibri"/>
                <a:sym typeface="Calibri"/>
              </a:rPr>
              <a:t>Normative commitment: moral or ethical obligations</a:t>
            </a:r>
            <a:r>
              <a:rPr b="0" i="0" lang="en-US" sz="1800" u="none" cap="none" strike="noStrike">
                <a:solidFill>
                  <a:schemeClr val="dk1"/>
                </a:solidFill>
                <a:latin typeface="Calibri"/>
                <a:ea typeface="Calibri"/>
                <a:cs typeface="Calibri"/>
                <a:sym typeface="Calibri"/>
              </a:rPr>
              <a: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70" name="Google Shape;270;p1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71" name="Google Shape;271;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2" name="Google Shape;272;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73" name="Google Shape;273;p1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74" name="Google Shape;274;p16"/>
          <p:cNvSpPr txBox="1"/>
          <p:nvPr/>
        </p:nvSpPr>
        <p:spPr>
          <a:xfrm>
            <a:off x="2650377" y="543490"/>
            <a:ext cx="571990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75" name="Google Shape;275;p16"/>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76" name="Google Shape;276;p16"/>
          <p:cNvSpPr txBox="1"/>
          <p:nvPr/>
        </p:nvSpPr>
        <p:spPr>
          <a:xfrm>
            <a:off x="1103312" y="2204822"/>
            <a:ext cx="9666288" cy="1200329"/>
          </a:xfrm>
          <a:prstGeom prst="rect">
            <a:avLst/>
          </a:prstGeom>
          <a:noFill/>
          <a:ln>
            <a:noFill/>
          </a:ln>
        </p:spPr>
        <p:txBody>
          <a:bodyPr anchorCtr="0" anchor="t" bIns="45700" lIns="91425" spcFirstLastPara="1" rIns="91425" wrap="square" tIns="45700">
            <a:spAutoFit/>
          </a:bodyPr>
          <a:lstStyle/>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Has some relation to performance, especially for new employees.</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Less important now than in past—now perhaps more of </a:t>
            </a:r>
            <a:r>
              <a:rPr b="0" i="1" lang="en-US" sz="2400" u="none" cap="none" strike="noStrike">
                <a:solidFill>
                  <a:schemeClr val="dk1"/>
                </a:solidFill>
                <a:latin typeface="Calibri"/>
                <a:ea typeface="Calibri"/>
                <a:cs typeface="Calibri"/>
                <a:sym typeface="Calibri"/>
              </a:rPr>
              <a:t>occupational commitment</a:t>
            </a:r>
            <a:r>
              <a:rPr b="0" i="0" lang="en-US" sz="2400" u="none" cap="none" strike="noStrike">
                <a:solidFill>
                  <a:schemeClr val="dk1"/>
                </a:solidFill>
                <a:latin typeface="Calibri"/>
                <a:ea typeface="Calibri"/>
                <a:cs typeface="Calibri"/>
                <a:sym typeface="Calibri"/>
              </a:rPr>
              <a:t>, loyalty to profession rather than a given employer.</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pic>
        <p:nvPicPr>
          <p:cNvPr id="281" name="Google Shape;281;p1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82" name="Google Shape;282;p1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83" name="Google Shape;283;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84" name="Google Shape;284;p1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85" name="Google Shape;285;p1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86" name="Google Shape;286;p17"/>
          <p:cNvSpPr txBox="1"/>
          <p:nvPr/>
        </p:nvSpPr>
        <p:spPr>
          <a:xfrm>
            <a:off x="2650377" y="543490"/>
            <a:ext cx="593091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p:txBody>
      </p:sp>
      <p:sp>
        <p:nvSpPr>
          <p:cNvPr id="287" name="Google Shape;287;p17"/>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288" name="Google Shape;288;p17"/>
          <p:cNvSpPr txBox="1"/>
          <p:nvPr/>
        </p:nvSpPr>
        <p:spPr>
          <a:xfrm>
            <a:off x="1103312" y="2204822"/>
            <a:ext cx="9666288" cy="24622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Perceived organizational support (POS)</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The degree to which employees believe the organization values their contribution and cares about their well-being.</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Higher when rewards are fair, employees are involved in decision-making, and supervisors are seen as supportive.</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High POS is related to higher OCBs and performance.</a:t>
            </a:r>
            <a:endParaRPr/>
          </a:p>
          <a:p>
            <a:pPr indent="-271463" lvl="1" marL="450850" marR="0" rtl="0" algn="l">
              <a:spcBef>
                <a:spcPts val="0"/>
              </a:spcBef>
              <a:spcAft>
                <a:spcPts val="0"/>
              </a:spcAft>
              <a:buNone/>
            </a:pPr>
            <a:r>
              <a:t/>
            </a:r>
            <a:endParaRPr b="0" i="0" sz="1000" u="none" cap="none" strike="noStrike">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pic>
        <p:nvPicPr>
          <p:cNvPr id="293" name="Google Shape;293;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94" name="Google Shape;294;p1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95" name="Google Shape;295;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6" name="Google Shape;296;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97" name="Google Shape;297;p1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98" name="Google Shape;298;p18"/>
          <p:cNvSpPr txBox="1"/>
          <p:nvPr/>
        </p:nvSpPr>
        <p:spPr>
          <a:xfrm>
            <a:off x="2650377" y="543490"/>
            <a:ext cx="590278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p:txBody>
      </p:sp>
      <p:sp>
        <p:nvSpPr>
          <p:cNvPr id="299" name="Google Shape;299;p18"/>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300" name="Google Shape;300;p18"/>
          <p:cNvSpPr txBox="1"/>
          <p:nvPr/>
        </p:nvSpPr>
        <p:spPr>
          <a:xfrm>
            <a:off x="1103312" y="2204822"/>
            <a:ext cx="9666288"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Employee engagement</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The degree of involvement with, satisfaction with, and enthusiasm for the job.</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Engaged employees are passionate about their work and company.</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pic>
        <p:nvPicPr>
          <p:cNvPr id="305" name="Google Shape;305;p1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06" name="Google Shape;306;p1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07" name="Google Shape;307;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8" name="Google Shape;308;p1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9" name="Google Shape;309;p1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10" name="Google Shape;310;p19"/>
          <p:cNvSpPr txBox="1"/>
          <p:nvPr/>
        </p:nvSpPr>
        <p:spPr>
          <a:xfrm>
            <a:off x="2650377" y="543490"/>
            <a:ext cx="602938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p:txBody>
      </p:sp>
      <p:sp>
        <p:nvSpPr>
          <p:cNvPr id="311" name="Google Shape;311;p19"/>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pic>
        <p:nvPicPr>
          <p:cNvPr descr="BWYM10" id="312" name="Google Shape;312;p19"/>
          <p:cNvPicPr preferRelativeResize="0"/>
          <p:nvPr/>
        </p:nvPicPr>
        <p:blipFill rotWithShape="1">
          <a:blip r:embed="rId7">
            <a:alphaModFix/>
          </a:blip>
          <a:srcRect b="0" l="0" r="0" t="0"/>
          <a:stretch/>
        </p:blipFill>
        <p:spPr>
          <a:xfrm>
            <a:off x="3218733" y="1441548"/>
            <a:ext cx="4892675" cy="3089275"/>
          </a:xfrm>
          <a:prstGeom prst="rect">
            <a:avLst/>
          </a:prstGeom>
          <a:noFill/>
          <a:ln>
            <a:noFill/>
          </a:ln>
        </p:spPr>
      </p:pic>
      <p:sp>
        <p:nvSpPr>
          <p:cNvPr id="313" name="Google Shape;313;p19"/>
          <p:cNvSpPr txBox="1"/>
          <p:nvPr/>
        </p:nvSpPr>
        <p:spPr>
          <a:xfrm>
            <a:off x="2883877" y="4810477"/>
            <a:ext cx="6246055"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1800"/>
              <a:buFont typeface="Verdana"/>
              <a:buNone/>
            </a:pPr>
            <a:r>
              <a:rPr b="0" i="0" lang="en-US" sz="1800" u="none" cap="none" strike="noStrike">
                <a:solidFill>
                  <a:srgbClr val="0070C0"/>
                </a:solidFill>
                <a:latin typeface="Verdana"/>
                <a:ea typeface="Verdana"/>
                <a:cs typeface="Verdana"/>
                <a:sym typeface="Verdana"/>
              </a:rPr>
              <a:t>To encourage employee engagement, Phillips has a program rewarding entrepreneurship in 22 Arab League states.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p2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9" name="Google Shape;319;p2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20" name="Google Shape;320;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1" name="Google Shape;321;p2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22" name="Google Shape;322;p2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23" name="Google Shape;323;p20"/>
          <p:cNvSpPr txBox="1"/>
          <p:nvPr/>
        </p:nvSpPr>
        <p:spPr>
          <a:xfrm>
            <a:off x="2650377" y="543490"/>
            <a:ext cx="5621426"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324" name="Google Shape;324;p20"/>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325" name="Google Shape;325;p20"/>
          <p:cNvSpPr txBox="1"/>
          <p:nvPr/>
        </p:nvSpPr>
        <p:spPr>
          <a:xfrm>
            <a:off x="1103312" y="2204822"/>
            <a:ext cx="9666288" cy="295465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Job Satisfaction</a:t>
            </a:r>
            <a:endParaRPr/>
          </a:p>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Job satisfaction is one of the primary job attitudes measured</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Broad term involving a complex individual summation of a number of discrete job elements.</a:t>
            </a:r>
            <a:endParaRPr/>
          </a:p>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How to measure it?</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Single global rating (one question/one answer) – Best.</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Summation score (many questions/one average) – OK.</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pic>
        <p:nvPicPr>
          <p:cNvPr id="330" name="Google Shape;330;p2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31" name="Google Shape;331;p2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32" name="Google Shape;332;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3" name="Google Shape;333;p2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34" name="Google Shape;334;p2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35" name="Google Shape;335;p21"/>
          <p:cNvSpPr txBox="1"/>
          <p:nvPr/>
        </p:nvSpPr>
        <p:spPr>
          <a:xfrm>
            <a:off x="2650377" y="543490"/>
            <a:ext cx="591684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What Are the Major Job Attitudes?</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336" name="Google Shape;336;p21"/>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337" name="Google Shape;337;p21"/>
          <p:cNvSpPr txBox="1"/>
          <p:nvPr/>
        </p:nvSpPr>
        <p:spPr>
          <a:xfrm>
            <a:off x="1103312" y="2204822"/>
            <a:ext cx="9666288"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Are people satisfied in their jobs?</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Results depend on how job satisfaction is measured.</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Pay and promotion are the most problematic elements.</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Figures 3-2 and 3-3 show motivation and satisfaction levels in the Arab world.</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id="342" name="Google Shape;342;p2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43" name="Google Shape;343;p2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44" name="Google Shape;344;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45" name="Google Shape;345;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46" name="Google Shape;346;p2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47" name="Google Shape;347;p22"/>
          <p:cNvSpPr txBox="1"/>
          <p:nvPr/>
        </p:nvSpPr>
        <p:spPr>
          <a:xfrm>
            <a:off x="2650377" y="543490"/>
            <a:ext cx="434445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Job Satisfaction</a:t>
            </a:r>
            <a:endParaRPr sz="2800">
              <a:solidFill>
                <a:srgbClr val="FF9518"/>
              </a:solidFill>
              <a:latin typeface="Tajawal Medium"/>
              <a:ea typeface="Tajawal Medium"/>
              <a:cs typeface="Tajawal Medium"/>
              <a:sym typeface="Tajawal Medium"/>
            </a:endParaRPr>
          </a:p>
        </p:txBody>
      </p:sp>
      <p:sp>
        <p:nvSpPr>
          <p:cNvPr id="348" name="Google Shape;348;p22"/>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pic>
        <p:nvPicPr>
          <p:cNvPr id="349" name="Google Shape;349;p22"/>
          <p:cNvPicPr preferRelativeResize="0"/>
          <p:nvPr/>
        </p:nvPicPr>
        <p:blipFill rotWithShape="1">
          <a:blip r:embed="rId7">
            <a:alphaModFix/>
          </a:blip>
          <a:srcRect b="0" l="0" r="0" t="0"/>
          <a:stretch/>
        </p:blipFill>
        <p:spPr>
          <a:xfrm>
            <a:off x="2766935" y="1266938"/>
            <a:ext cx="6080125" cy="47847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pic>
        <p:nvPicPr>
          <p:cNvPr id="354" name="Google Shape;354;p2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55" name="Google Shape;355;p2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56" name="Google Shape;356;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7" name="Google Shape;357;p2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58" name="Google Shape;358;p2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59" name="Google Shape;359;p23"/>
          <p:cNvSpPr txBox="1"/>
          <p:nvPr/>
        </p:nvSpPr>
        <p:spPr>
          <a:xfrm>
            <a:off x="2650377" y="543490"/>
            <a:ext cx="591684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Job Satisfaction</a:t>
            </a:r>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360" name="Google Shape;360;p23"/>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pic>
        <p:nvPicPr>
          <p:cNvPr id="361" name="Google Shape;361;p23"/>
          <p:cNvPicPr preferRelativeResize="0"/>
          <p:nvPr/>
        </p:nvPicPr>
        <p:blipFill rotWithShape="1">
          <a:blip r:embed="rId7">
            <a:alphaModFix/>
          </a:blip>
          <a:srcRect b="0" l="0" r="0" t="0"/>
          <a:stretch/>
        </p:blipFill>
        <p:spPr>
          <a:xfrm>
            <a:off x="2136766" y="1190831"/>
            <a:ext cx="7404857" cy="48768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pic>
        <p:nvPicPr>
          <p:cNvPr id="366" name="Google Shape;366;p2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67" name="Google Shape;367;p2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68" name="Google Shape;368;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9" name="Google Shape;369;p2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70" name="Google Shape;370;p2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71" name="Google Shape;371;p24"/>
          <p:cNvSpPr txBox="1"/>
          <p:nvPr/>
        </p:nvSpPr>
        <p:spPr>
          <a:xfrm>
            <a:off x="2650377" y="543490"/>
            <a:ext cx="591684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Causes of Job Satisfaction</a:t>
            </a:r>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372" name="Google Shape;372;p24"/>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373" name="Google Shape;373;p24"/>
          <p:cNvSpPr txBox="1"/>
          <p:nvPr/>
        </p:nvSpPr>
        <p:spPr>
          <a:xfrm>
            <a:off x="1103312" y="2204822"/>
            <a:ext cx="9666288"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Pay influences job satisfaction only to a point</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Money may bring happiness, but not necessarily job satisfaction.</a:t>
            </a:r>
            <a:endParaRPr/>
          </a:p>
          <a:p>
            <a:pPr indent="0" lvl="0" marL="0" marR="0" rtl="0" algn="l">
              <a:spcBef>
                <a:spcPts val="0"/>
              </a:spcBef>
              <a:spcAft>
                <a:spcPts val="0"/>
              </a:spcAft>
              <a:buClr>
                <a:schemeClr val="dk1"/>
              </a:buClr>
              <a:buSzPts val="2400"/>
              <a:buFont typeface="Verdana"/>
              <a:buNone/>
            </a:pPr>
            <a:r>
              <a:t/>
            </a:r>
            <a:endParaRPr sz="2400">
              <a:solidFill>
                <a:srgbClr val="3FA85D"/>
              </a:solidFill>
              <a:latin typeface="Calibri"/>
              <a:ea typeface="Calibri"/>
              <a:cs typeface="Calibri"/>
              <a:sym typeface="Calibri"/>
            </a:endParaRPr>
          </a:p>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Personality can influence job satisfaction</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Negative people are usually not satisfied with their jobs.</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Those with </a:t>
            </a:r>
            <a:r>
              <a:rPr b="0" i="0" lang="en-US" sz="2400" u="none" cap="none" strike="noStrike">
                <a:solidFill>
                  <a:srgbClr val="00A15F"/>
                </a:solidFill>
                <a:latin typeface="Calibri"/>
                <a:ea typeface="Calibri"/>
                <a:cs typeface="Calibri"/>
                <a:sym typeface="Calibri"/>
              </a:rPr>
              <a:t>positive core self-evaluation</a:t>
            </a:r>
            <a:r>
              <a:rPr b="1" i="1" lang="en-US" sz="2400" u="none" cap="none" strike="noStrike">
                <a:solidFill>
                  <a:schemeClr val="dk1"/>
                </a:solidFill>
                <a:latin typeface="Calibri"/>
                <a:ea typeface="Calibri"/>
                <a:cs typeface="Calibri"/>
                <a:sym typeface="Calibri"/>
              </a:rPr>
              <a:t> </a:t>
            </a:r>
            <a:r>
              <a:rPr b="0" i="0" lang="en-US" sz="2400" u="none" cap="none" strike="noStrike">
                <a:solidFill>
                  <a:schemeClr val="dk1"/>
                </a:solidFill>
                <a:latin typeface="Calibri"/>
                <a:ea typeface="Calibri"/>
                <a:cs typeface="Calibri"/>
                <a:sym typeface="Calibri"/>
              </a:rPr>
              <a:t>are more satisfied with their jobs.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pic>
        <p:nvPicPr>
          <p:cNvPr id="378" name="Google Shape;378;p2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79" name="Google Shape;379;p2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80" name="Google Shape;380;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1" name="Google Shape;381;p2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82" name="Google Shape;382;p2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83" name="Google Shape;383;p25"/>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Causes of Job Satisfaction</a:t>
            </a:r>
            <a:endParaRPr/>
          </a:p>
        </p:txBody>
      </p:sp>
      <p:sp>
        <p:nvSpPr>
          <p:cNvPr id="384" name="Google Shape;384;p25"/>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pic>
        <p:nvPicPr>
          <p:cNvPr id="385" name="Google Shape;385;p25"/>
          <p:cNvPicPr preferRelativeResize="0"/>
          <p:nvPr/>
        </p:nvPicPr>
        <p:blipFill rotWithShape="1">
          <a:blip r:embed="rId7">
            <a:alphaModFix/>
          </a:blip>
          <a:srcRect b="0" l="0" r="0" t="0"/>
          <a:stretch/>
        </p:blipFill>
        <p:spPr>
          <a:xfrm>
            <a:off x="2440788" y="1336303"/>
            <a:ext cx="7153377" cy="43910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pic>
        <p:nvPicPr>
          <p:cNvPr id="390" name="Google Shape;390;p2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91" name="Google Shape;391;p2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92" name="Google Shape;392;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3" name="Google Shape;393;p2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4" name="Google Shape;394;p26"/>
          <p:cNvPicPr preferRelativeResize="0"/>
          <p:nvPr/>
        </p:nvPicPr>
        <p:blipFill rotWithShape="1">
          <a:blip r:embed="rId6">
            <a:alphaModFix/>
          </a:blip>
          <a:srcRect b="0" l="0" r="0" t="0"/>
          <a:stretch/>
        </p:blipFill>
        <p:spPr>
          <a:xfrm>
            <a:off x="8522" y="34557"/>
            <a:ext cx="9533101" cy="1610200"/>
          </a:xfrm>
          <a:prstGeom prst="rect">
            <a:avLst/>
          </a:prstGeom>
          <a:noFill/>
          <a:ln>
            <a:noFill/>
          </a:ln>
        </p:spPr>
      </p:pic>
      <p:sp>
        <p:nvSpPr>
          <p:cNvPr id="395" name="Google Shape;395;p26"/>
          <p:cNvSpPr txBox="1"/>
          <p:nvPr/>
        </p:nvSpPr>
        <p:spPr>
          <a:xfrm>
            <a:off x="2650377" y="543490"/>
            <a:ext cx="591684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Employee Responses to Dissatisfaction</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396" name="Google Shape;396;p26"/>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397" name="Google Shape;397;p26"/>
          <p:cNvSpPr/>
          <p:nvPr/>
        </p:nvSpPr>
        <p:spPr>
          <a:xfrm>
            <a:off x="1561514" y="1448972"/>
            <a:ext cx="6210886" cy="4037428"/>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14300" lvl="1" marL="114300" marR="0" rtl="0" algn="l">
              <a:lnSpc>
                <a:spcPct val="75000"/>
              </a:lnSpc>
              <a:spcBef>
                <a:spcPts val="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Exit</a:t>
            </a:r>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Behavior directed toward leaving the organization</a:t>
            </a:r>
            <a:endParaRPr b="0" i="0" sz="1800" u="none" cap="none" strike="noStrike">
              <a:solidFill>
                <a:schemeClr val="dk1"/>
              </a:solidFill>
              <a:latin typeface="Calibri"/>
              <a:ea typeface="Calibri"/>
              <a:cs typeface="Calibri"/>
              <a:sym typeface="Calibri"/>
            </a:endParaRPr>
          </a:p>
          <a:p>
            <a:pPr indent="-114300" lvl="1" marL="1143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Voice</a:t>
            </a:r>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Active and constructive attempts to improve conditions</a:t>
            </a:r>
            <a:endParaRPr b="0" i="0" sz="1800" u="none" cap="none" strike="noStrike">
              <a:solidFill>
                <a:schemeClr val="dk1"/>
              </a:solidFill>
              <a:latin typeface="Calibri"/>
              <a:ea typeface="Calibri"/>
              <a:cs typeface="Calibri"/>
              <a:sym typeface="Calibri"/>
            </a:endParaRPr>
          </a:p>
          <a:p>
            <a:pPr indent="-114300" lvl="1" marL="1143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Neglect</a:t>
            </a:r>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Allowing conditions to worsen</a:t>
            </a:r>
            <a:endParaRPr b="0" i="0" sz="1800" u="none" cap="none" strike="noStrike">
              <a:solidFill>
                <a:schemeClr val="dk1"/>
              </a:solidFill>
              <a:latin typeface="Calibri"/>
              <a:ea typeface="Calibri"/>
              <a:cs typeface="Calibri"/>
              <a:sym typeface="Calibri"/>
            </a:endParaRPr>
          </a:p>
          <a:p>
            <a:pPr indent="-114300" lvl="1" marL="1143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Loyalty</a:t>
            </a:r>
            <a:endParaRPr/>
          </a:p>
          <a:p>
            <a:pPr indent="-114300" lvl="2" marL="228600" marR="0" rtl="0" algn="l">
              <a:lnSpc>
                <a:spcPct val="75000"/>
              </a:lnSpc>
              <a:spcBef>
                <a:spcPts val="180"/>
              </a:spcBef>
              <a:spcAft>
                <a:spcPts val="0"/>
              </a:spcAft>
              <a:buClr>
                <a:schemeClr val="dk1"/>
              </a:buClr>
              <a:buSzPts val="1800"/>
              <a:buFont typeface="Calibri"/>
              <a:buChar char="•"/>
            </a:pPr>
            <a:r>
              <a:rPr b="0" i="0" lang="en-US" sz="1800" u="none" cap="none" strike="noStrike">
                <a:solidFill>
                  <a:schemeClr val="dk1"/>
                </a:solidFill>
                <a:latin typeface="Calibri"/>
                <a:ea typeface="Calibri"/>
                <a:cs typeface="Calibri"/>
                <a:sym typeface="Calibri"/>
              </a:rPr>
              <a:t>Passively waiting for conditions to improve</a:t>
            </a:r>
            <a:endParaRPr b="0" i="0" sz="1800" u="none" cap="none" strike="noStrike">
              <a:solidFill>
                <a:schemeClr val="dk1"/>
              </a:solidFill>
              <a:latin typeface="Calibri"/>
              <a:ea typeface="Calibri"/>
              <a:cs typeface="Calibri"/>
              <a:sym typeface="Calibri"/>
            </a:endParaRPr>
          </a:p>
          <a:p>
            <a:pPr indent="0" lvl="1" marL="114300" marR="0" rtl="0" algn="l">
              <a:lnSpc>
                <a:spcPct val="75000"/>
              </a:lnSpc>
              <a:spcBef>
                <a:spcPts val="18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98" name="Google Shape;398;p26"/>
          <p:cNvSpPr txBox="1"/>
          <p:nvPr/>
        </p:nvSpPr>
        <p:spPr>
          <a:xfrm>
            <a:off x="4191000" y="1295400"/>
            <a:ext cx="900113" cy="4000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70C0"/>
                </a:solidFill>
                <a:latin typeface="Calibri"/>
                <a:ea typeface="Calibri"/>
                <a:cs typeface="Calibri"/>
                <a:sym typeface="Calibri"/>
              </a:rPr>
              <a:t>Active</a:t>
            </a:r>
            <a:endParaRPr/>
          </a:p>
        </p:txBody>
      </p:sp>
      <p:sp>
        <p:nvSpPr>
          <p:cNvPr id="399" name="Google Shape;399;p26"/>
          <p:cNvSpPr txBox="1"/>
          <p:nvPr/>
        </p:nvSpPr>
        <p:spPr>
          <a:xfrm>
            <a:off x="1371600" y="3276600"/>
            <a:ext cx="1536700" cy="4000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70C0"/>
                </a:solidFill>
                <a:latin typeface="Calibri"/>
                <a:ea typeface="Calibri"/>
                <a:cs typeface="Calibri"/>
                <a:sym typeface="Calibri"/>
              </a:rPr>
              <a:t>Destructive</a:t>
            </a:r>
            <a:endParaRPr/>
          </a:p>
        </p:txBody>
      </p:sp>
      <p:sp>
        <p:nvSpPr>
          <p:cNvPr id="400" name="Google Shape;400;p26"/>
          <p:cNvSpPr txBox="1"/>
          <p:nvPr/>
        </p:nvSpPr>
        <p:spPr>
          <a:xfrm>
            <a:off x="6400800" y="3276600"/>
            <a:ext cx="1666875" cy="4000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70C0"/>
                </a:solidFill>
                <a:latin typeface="Calibri"/>
                <a:ea typeface="Calibri"/>
                <a:cs typeface="Calibri"/>
                <a:sym typeface="Calibri"/>
              </a:rPr>
              <a:t>Constructive</a:t>
            </a:r>
            <a:endParaRPr/>
          </a:p>
        </p:txBody>
      </p:sp>
      <p:sp>
        <p:nvSpPr>
          <p:cNvPr id="401" name="Google Shape;401;p26"/>
          <p:cNvSpPr txBox="1"/>
          <p:nvPr/>
        </p:nvSpPr>
        <p:spPr>
          <a:xfrm>
            <a:off x="4114800" y="5257800"/>
            <a:ext cx="1046163" cy="4000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70C0"/>
                </a:solidFill>
                <a:latin typeface="Calibri"/>
                <a:ea typeface="Calibri"/>
                <a:cs typeface="Calibri"/>
                <a:sym typeface="Calibri"/>
              </a:rPr>
              <a:t>Passive</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pic>
        <p:nvPicPr>
          <p:cNvPr id="406" name="Google Shape;406;p2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7" name="Google Shape;407;p2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08" name="Google Shape;408;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9" name="Google Shape;409;p2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10" name="Google Shape;410;p2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11" name="Google Shape;411;p27"/>
          <p:cNvSpPr txBox="1"/>
          <p:nvPr/>
        </p:nvSpPr>
        <p:spPr>
          <a:xfrm>
            <a:off x="2766935" y="610160"/>
            <a:ext cx="5916900" cy="954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412" name="Google Shape;412;p27"/>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413" name="Google Shape;413;p27"/>
          <p:cNvSpPr txBox="1"/>
          <p:nvPr/>
        </p:nvSpPr>
        <p:spPr>
          <a:xfrm>
            <a:off x="1103312" y="2204822"/>
            <a:ext cx="9666288"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Job performance</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Satisfied workers are more productive AND more productive workers are more satisfied! </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The causality may run both ways.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pic>
        <p:nvPicPr>
          <p:cNvPr id="418" name="Google Shape;418;p2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9" name="Google Shape;419;p2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20" name="Google Shape;420;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1" name="Google Shape;421;p2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2" name="Google Shape;422;p2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23" name="Google Shape;423;p28"/>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sz="2800">
              <a:solidFill>
                <a:schemeClr val="lt1"/>
              </a:solidFill>
              <a:latin typeface="Calibri"/>
              <a:ea typeface="Calibri"/>
              <a:cs typeface="Calibri"/>
              <a:sym typeface="Calibri"/>
            </a:endParaRPr>
          </a:p>
        </p:txBody>
      </p:sp>
      <p:sp>
        <p:nvSpPr>
          <p:cNvPr id="424" name="Google Shape;424;p28"/>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425" name="Google Shape;425;p28"/>
          <p:cNvSpPr txBox="1"/>
          <p:nvPr/>
        </p:nvSpPr>
        <p:spPr>
          <a:xfrm>
            <a:off x="1103312" y="2204822"/>
            <a:ext cx="966628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Organizational citizenship behaviors</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Satisfaction influences OCB through perceptions of fairness.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id="430" name="Google Shape;430;p2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31" name="Google Shape;431;p2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32" name="Google Shape;432;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3" name="Google Shape;433;p2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4" name="Google Shape;434;p2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35" name="Google Shape;435;p29"/>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sz="2800">
              <a:solidFill>
                <a:schemeClr val="lt1"/>
              </a:solidFill>
              <a:latin typeface="Calibri"/>
              <a:ea typeface="Calibri"/>
              <a:cs typeface="Calibri"/>
              <a:sym typeface="Calibri"/>
            </a:endParaRPr>
          </a:p>
        </p:txBody>
      </p:sp>
      <p:sp>
        <p:nvSpPr>
          <p:cNvPr id="436" name="Google Shape;436;p29"/>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437" name="Google Shape;437;p29"/>
          <p:cNvSpPr txBox="1"/>
          <p:nvPr/>
        </p:nvSpPr>
        <p:spPr>
          <a:xfrm>
            <a:off x="1103312" y="2204822"/>
            <a:ext cx="966628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Customer satisfaction</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Satisfied frontline employees increase customer satisfaction and loyalty.</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pic>
        <p:nvPicPr>
          <p:cNvPr id="442" name="Google Shape;442;p3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43" name="Google Shape;443;p3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44" name="Google Shape;444;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5" name="Google Shape;445;p3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46" name="Google Shape;446;p3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47" name="Google Shape;447;p30"/>
          <p:cNvSpPr txBox="1"/>
          <p:nvPr/>
        </p:nvSpPr>
        <p:spPr>
          <a:xfrm>
            <a:off x="2627657" y="600356"/>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sz="2800">
              <a:solidFill>
                <a:schemeClr val="lt1"/>
              </a:solidFill>
              <a:latin typeface="Calibri"/>
              <a:ea typeface="Calibri"/>
              <a:cs typeface="Calibri"/>
              <a:sym typeface="Calibri"/>
            </a:endParaRPr>
          </a:p>
        </p:txBody>
      </p:sp>
      <p:sp>
        <p:nvSpPr>
          <p:cNvPr id="448" name="Google Shape;448;p30"/>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449" name="Google Shape;449;p30"/>
          <p:cNvSpPr txBox="1"/>
          <p:nvPr/>
        </p:nvSpPr>
        <p:spPr>
          <a:xfrm>
            <a:off x="1103312" y="2204822"/>
            <a:ext cx="966628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t/>
            </a:r>
            <a:endParaRPr sz="2400">
              <a:solidFill>
                <a:schemeClr val="dk1"/>
              </a:solidFill>
              <a:latin typeface="Calibri"/>
              <a:ea typeface="Calibri"/>
              <a:cs typeface="Calibri"/>
              <a:sym typeface="Calibri"/>
            </a:endParaRPr>
          </a:p>
        </p:txBody>
      </p:sp>
      <p:sp>
        <p:nvSpPr>
          <p:cNvPr id="450" name="Google Shape;450;p30"/>
          <p:cNvSpPr txBox="1"/>
          <p:nvPr/>
        </p:nvSpPr>
        <p:spPr>
          <a:xfrm>
            <a:off x="1747098" y="2225720"/>
            <a:ext cx="7477791"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Absenteeism</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Satisfied employees are moderately less likely to miss work.</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pic>
        <p:nvPicPr>
          <p:cNvPr id="455" name="Google Shape;455;p3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56" name="Google Shape;456;p3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57" name="Google Shape;457;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8" name="Google Shape;458;p3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59" name="Google Shape;459;p3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60" name="Google Shape;460;p31"/>
          <p:cNvSpPr txBox="1"/>
          <p:nvPr/>
        </p:nvSpPr>
        <p:spPr>
          <a:xfrm>
            <a:off x="2650377" y="543490"/>
            <a:ext cx="591684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461" name="Google Shape;461;p31"/>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pic>
        <p:nvPicPr>
          <p:cNvPr descr="PA-4834271" id="462" name="Google Shape;462;p31"/>
          <p:cNvPicPr preferRelativeResize="0"/>
          <p:nvPr/>
        </p:nvPicPr>
        <p:blipFill rotWithShape="1">
          <a:blip r:embed="rId7">
            <a:alphaModFix/>
          </a:blip>
          <a:srcRect b="0" l="0" r="0" t="0"/>
          <a:stretch/>
        </p:blipFill>
        <p:spPr>
          <a:xfrm>
            <a:off x="3298988" y="1304600"/>
            <a:ext cx="4619625" cy="3170237"/>
          </a:xfrm>
          <a:prstGeom prst="rect">
            <a:avLst/>
          </a:prstGeom>
          <a:noFill/>
          <a:ln>
            <a:noFill/>
          </a:ln>
        </p:spPr>
      </p:pic>
      <p:sp>
        <p:nvSpPr>
          <p:cNvPr id="463" name="Google Shape;463;p31"/>
          <p:cNvSpPr txBox="1"/>
          <p:nvPr/>
        </p:nvSpPr>
        <p:spPr>
          <a:xfrm flipH="1">
            <a:off x="2794575" y="4927506"/>
            <a:ext cx="6411994"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70C0"/>
              </a:buClr>
              <a:buSzPts val="1800"/>
              <a:buFont typeface="Calibri"/>
              <a:buNone/>
            </a:pPr>
            <a:r>
              <a:rPr lang="en-US" sz="1800">
                <a:solidFill>
                  <a:srgbClr val="0070C0"/>
                </a:solidFill>
                <a:latin typeface="Calibri"/>
                <a:ea typeface="Calibri"/>
                <a:cs typeface="Calibri"/>
                <a:sym typeface="Calibri"/>
              </a:rPr>
              <a:t>A major focus of Nissan Motor Company’s Diversity Development Office in Japan is helping female employees develop their careers.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pic>
        <p:nvPicPr>
          <p:cNvPr id="468" name="Google Shape;468;p3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69" name="Google Shape;469;p3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70" name="Google Shape;470;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71" name="Google Shape;471;p3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72" name="Google Shape;472;p3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73" name="Google Shape;473;p32"/>
          <p:cNvSpPr txBox="1"/>
          <p:nvPr/>
        </p:nvSpPr>
        <p:spPr>
          <a:xfrm>
            <a:off x="2650377" y="543490"/>
            <a:ext cx="591684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474" name="Google Shape;474;p32"/>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475" name="Google Shape;475;p32"/>
          <p:cNvSpPr txBox="1"/>
          <p:nvPr/>
        </p:nvSpPr>
        <p:spPr>
          <a:xfrm>
            <a:off x="1103312" y="2204822"/>
            <a:ext cx="9666288"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Lower turnover</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Satisfied employees are less likely to quit.</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Many moderating variables in this relationship.</a:t>
            </a:r>
            <a:endParaRPr/>
          </a:p>
          <a:p>
            <a:pPr indent="-273050" lvl="2" marL="9032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Economic environment and tenure.</a:t>
            </a:r>
            <a:endParaRPr/>
          </a:p>
          <a:p>
            <a:pPr indent="-273050" lvl="2" marL="9032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Organizational actions taken to retain high performers and to weed out lower performers.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pic>
        <p:nvPicPr>
          <p:cNvPr id="480" name="Google Shape;480;p3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81" name="Google Shape;481;p3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82" name="Google Shape;482;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3" name="Google Shape;483;p3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84" name="Google Shape;484;p3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85" name="Google Shape;485;p33"/>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a:p>
        </p:txBody>
      </p:sp>
      <p:sp>
        <p:nvSpPr>
          <p:cNvPr id="486" name="Google Shape;486;p33"/>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487" name="Google Shape;487;p33"/>
          <p:cNvSpPr txBox="1"/>
          <p:nvPr/>
        </p:nvSpPr>
        <p:spPr>
          <a:xfrm>
            <a:off x="1103312" y="2204822"/>
            <a:ext cx="9666288"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Workplace deviance</a:t>
            </a:r>
            <a:endParaRPr/>
          </a:p>
          <a:p>
            <a:pPr indent="-271463" lvl="1" marL="45085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Dissatisfied workers are more likely to unionize, abuse substances, steal, be tardy, and withdraw.</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pic>
        <p:nvPicPr>
          <p:cNvPr id="492" name="Google Shape;492;p3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93" name="Google Shape;493;p3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94" name="Google Shape;494;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95" name="Google Shape;495;p3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96" name="Google Shape;496;p3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97" name="Google Shape;497;p34"/>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Outcomes of Job Satisfaction</a:t>
            </a:r>
            <a:endParaRPr/>
          </a:p>
        </p:txBody>
      </p:sp>
      <p:sp>
        <p:nvSpPr>
          <p:cNvPr id="498" name="Google Shape;498;p34"/>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499" name="Google Shape;499;p34"/>
          <p:cNvSpPr txBox="1"/>
          <p:nvPr/>
        </p:nvSpPr>
        <p:spPr>
          <a:xfrm>
            <a:off x="1103312" y="2204822"/>
            <a:ext cx="9666288"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800"/>
              <a:buFont typeface="Noto Sans Symbols"/>
              <a:buNone/>
            </a:pPr>
            <a:r>
              <a:rPr i="1" lang="en-US" sz="2800">
                <a:solidFill>
                  <a:schemeClr val="dk1"/>
                </a:solidFill>
                <a:latin typeface="Calibri"/>
                <a:ea typeface="Calibri"/>
                <a:cs typeface="Calibri"/>
                <a:sym typeface="Calibri"/>
              </a:rPr>
              <a:t>Despite the overwhelming evidence of the impact of job satisfaction on the bottom line, most managers are either unconcerned about, or overestimate, worker satisfaction</a:t>
            </a:r>
            <a:r>
              <a:rPr lang="en-US" sz="2800">
                <a:solidFill>
                  <a:schemeClr val="dk1"/>
                </a:solidFill>
                <a:latin typeface="Calibri"/>
                <a:ea typeface="Calibri"/>
                <a:cs typeface="Calibri"/>
                <a:sym typeface="Calibri"/>
              </a:rPr>
              <a:t>.</a:t>
            </a:r>
            <a:endParaRPr sz="28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pic>
        <p:nvPicPr>
          <p:cNvPr id="504" name="Google Shape;504;p3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05" name="Google Shape;505;p3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06" name="Google Shape;506;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7" name="Google Shape;507;p3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08" name="Google Shape;508;p3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09" name="Google Shape;509;p35"/>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Global Implications</a:t>
            </a:r>
            <a:endParaRPr sz="2800">
              <a:solidFill>
                <a:schemeClr val="lt1"/>
              </a:solidFill>
              <a:latin typeface="Calibri"/>
              <a:ea typeface="Calibri"/>
              <a:cs typeface="Calibri"/>
              <a:sym typeface="Calibri"/>
            </a:endParaRPr>
          </a:p>
        </p:txBody>
      </p:sp>
      <p:sp>
        <p:nvSpPr>
          <p:cNvPr id="510" name="Google Shape;510;p35"/>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511" name="Google Shape;511;p35"/>
          <p:cNvSpPr txBox="1"/>
          <p:nvPr/>
        </p:nvSpPr>
        <p:spPr>
          <a:xfrm>
            <a:off x="1103312" y="2204822"/>
            <a:ext cx="9666288"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Is job satisfaction specific to cultures?</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Most of the research so far has been in the U. S., but the concept of job satisfaction is not specific to the U.S. </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More research is needed elsewhere.</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pic>
        <p:nvPicPr>
          <p:cNvPr id="516" name="Google Shape;516;p3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17" name="Google Shape;517;p3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18" name="Google Shape;518;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9" name="Google Shape;519;p3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20" name="Google Shape;520;p3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21" name="Google Shape;521;p36"/>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Global Implications</a:t>
            </a:r>
            <a:endParaRPr sz="2800">
              <a:solidFill>
                <a:schemeClr val="lt1"/>
              </a:solidFill>
              <a:latin typeface="Calibri"/>
              <a:ea typeface="Calibri"/>
              <a:cs typeface="Calibri"/>
              <a:sym typeface="Calibri"/>
            </a:endParaRPr>
          </a:p>
        </p:txBody>
      </p:sp>
      <p:sp>
        <p:nvSpPr>
          <p:cNvPr id="522" name="Google Shape;522;p36"/>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523" name="Google Shape;523;p36"/>
          <p:cNvSpPr txBox="1"/>
          <p:nvPr/>
        </p:nvSpPr>
        <p:spPr>
          <a:xfrm>
            <a:off x="1103312" y="2204822"/>
            <a:ext cx="9666288"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Are employees in Western cultures more satisfied with their jobs?</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Western workers appear to be more satisfied than those in Eastern cultures.</a:t>
            </a:r>
            <a:endParaRPr/>
          </a:p>
          <a:p>
            <a:pPr indent="-265113"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Perhaps because Westerners emphasize positive emotions and individual happiness more than do those in Eastern cultures.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pic>
        <p:nvPicPr>
          <p:cNvPr id="528" name="Google Shape;528;p3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29" name="Google Shape;529;p3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30" name="Google Shape;530;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1" name="Google Shape;531;p3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32" name="Google Shape;532;p3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33" name="Google Shape;533;p37"/>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Global Implications</a:t>
            </a:r>
            <a:endParaRPr sz="2800">
              <a:solidFill>
                <a:schemeClr val="lt1"/>
              </a:solidFill>
              <a:latin typeface="Calibri"/>
              <a:ea typeface="Calibri"/>
              <a:cs typeface="Calibri"/>
              <a:sym typeface="Calibri"/>
            </a:endParaRPr>
          </a:p>
        </p:txBody>
      </p:sp>
      <p:sp>
        <p:nvSpPr>
          <p:cNvPr id="534" name="Google Shape;534;p37"/>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pic>
        <p:nvPicPr>
          <p:cNvPr id="535" name="Google Shape;535;p37"/>
          <p:cNvPicPr preferRelativeResize="0"/>
          <p:nvPr/>
        </p:nvPicPr>
        <p:blipFill rotWithShape="1">
          <a:blip r:embed="rId7">
            <a:alphaModFix/>
          </a:blip>
          <a:srcRect b="0" l="0" r="0" t="0"/>
          <a:stretch/>
        </p:blipFill>
        <p:spPr>
          <a:xfrm>
            <a:off x="2440788" y="1190831"/>
            <a:ext cx="6696075" cy="49339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pic>
        <p:nvPicPr>
          <p:cNvPr id="540" name="Google Shape;540;p3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41" name="Google Shape;541;p3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42" name="Google Shape;542;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3" name="Google Shape;543;p3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4" name="Google Shape;544;p3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45" name="Google Shape;545;p38"/>
          <p:cNvSpPr txBox="1"/>
          <p:nvPr/>
        </p:nvSpPr>
        <p:spPr>
          <a:xfrm>
            <a:off x="2650377" y="543490"/>
            <a:ext cx="59168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Summary and Managerial Implications</a:t>
            </a:r>
            <a:endParaRPr sz="2800">
              <a:solidFill>
                <a:schemeClr val="lt1"/>
              </a:solidFill>
              <a:latin typeface="Calibri"/>
              <a:ea typeface="Calibri"/>
              <a:cs typeface="Calibri"/>
              <a:sym typeface="Calibri"/>
            </a:endParaRPr>
          </a:p>
        </p:txBody>
      </p:sp>
      <p:sp>
        <p:nvSpPr>
          <p:cNvPr id="546" name="Google Shape;546;p38"/>
          <p:cNvSpPr txBox="1"/>
          <p:nvPr/>
        </p:nvSpPr>
        <p:spPr>
          <a:xfrm>
            <a:off x="281632" y="236724"/>
            <a:ext cx="14654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02</a:t>
            </a:r>
            <a:endParaRPr sz="2800">
              <a:solidFill>
                <a:srgbClr val="FF9518"/>
              </a:solidFill>
              <a:latin typeface="Tajawal Medium"/>
              <a:ea typeface="Tajawal Medium"/>
              <a:cs typeface="Tajawal Medium"/>
              <a:sym typeface="Tajawal Medium"/>
            </a:endParaRPr>
          </a:p>
        </p:txBody>
      </p:sp>
      <p:sp>
        <p:nvSpPr>
          <p:cNvPr id="547" name="Google Shape;547;p38"/>
          <p:cNvSpPr txBox="1"/>
          <p:nvPr/>
        </p:nvSpPr>
        <p:spPr>
          <a:xfrm>
            <a:off x="1103312" y="1846924"/>
            <a:ext cx="9686608"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Managers should watch employee attitudes</a:t>
            </a:r>
            <a:endParaRPr sz="2400">
              <a:solidFill>
                <a:srgbClr val="FF6600"/>
              </a:solidFill>
              <a:latin typeface="Calibri"/>
              <a:ea typeface="Calibri"/>
              <a:cs typeface="Calibri"/>
              <a:sym typeface="Calibri"/>
            </a:endParaRPr>
          </a:p>
          <a:p>
            <a:pPr indent="-266700"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They give warnings of potential problems.</a:t>
            </a:r>
            <a:endParaRPr/>
          </a:p>
          <a:p>
            <a:pPr indent="-266700"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They influence behavior.</a:t>
            </a:r>
            <a:endParaRPr/>
          </a:p>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Managers should try to increase job satisfaction and generate positive job attitudes</a:t>
            </a:r>
            <a:endParaRPr/>
          </a:p>
          <a:p>
            <a:pPr indent="-266700"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Reduces costs by lowering turnover, absenteeism, tardiness, theft, and increasing OCB.</a:t>
            </a:r>
            <a:endParaRPr/>
          </a:p>
          <a:p>
            <a:pPr indent="0" lvl="0" marL="0" marR="0" rtl="0" algn="l">
              <a:spcBef>
                <a:spcPts val="0"/>
              </a:spcBef>
              <a:spcAft>
                <a:spcPts val="0"/>
              </a:spcAft>
              <a:buClr>
                <a:schemeClr val="dk1"/>
              </a:buClr>
              <a:buSzPts val="2400"/>
              <a:buFont typeface="Verdana"/>
              <a:buNone/>
            </a:pPr>
            <a:r>
              <a:rPr b="1" lang="en-US" sz="2400">
                <a:solidFill>
                  <a:schemeClr val="dk1"/>
                </a:solidFill>
                <a:latin typeface="Calibri"/>
                <a:ea typeface="Calibri"/>
                <a:cs typeface="Calibri"/>
                <a:sym typeface="Calibri"/>
              </a:rPr>
              <a:t>Focus on the intrinsic parts of the job</a:t>
            </a:r>
            <a:endParaRPr b="1" i="1" sz="2400">
              <a:solidFill>
                <a:schemeClr val="dk1"/>
              </a:solidFill>
              <a:latin typeface="Calibri"/>
              <a:ea typeface="Calibri"/>
              <a:cs typeface="Calibri"/>
              <a:sym typeface="Calibri"/>
            </a:endParaRPr>
          </a:p>
          <a:p>
            <a:pPr indent="-266700"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Make work challenging and interesting.</a:t>
            </a:r>
            <a:endParaRPr/>
          </a:p>
          <a:p>
            <a:pPr indent="-266700" lvl="1" marL="446088" marR="0" rtl="0" algn="l">
              <a:spcBef>
                <a:spcPts val="0"/>
              </a:spcBef>
              <a:spcAft>
                <a:spcPts val="0"/>
              </a:spcAft>
              <a:buNone/>
            </a:pPr>
            <a:r>
              <a:rPr b="0" i="0" lang="en-US" sz="2400" u="none" cap="none" strike="noStrike">
                <a:solidFill>
                  <a:schemeClr val="dk1"/>
                </a:solidFill>
                <a:latin typeface="Calibri"/>
                <a:ea typeface="Calibri"/>
                <a:cs typeface="Calibri"/>
                <a:sym typeface="Calibri"/>
              </a:rPr>
              <a:t>Pay is not enough.</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2022-05-27T10:44:51Z</dcterms:created>
  <dc:creator>Walid  El Leithy</dc:creator>
</cp:coreProperties>
</file>