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20" r:id="rId7"/>
    <p:sldId id="306" r:id="rId8"/>
    <p:sldId id="481" r:id="rId9"/>
    <p:sldId id="523" r:id="rId10"/>
    <p:sldId id="525" r:id="rId11"/>
    <p:sldId id="524" r:id="rId12"/>
    <p:sldId id="526" r:id="rId13"/>
    <p:sldId id="527" r:id="rId14"/>
    <p:sldId id="529" r:id="rId15"/>
    <p:sldId id="530" r:id="rId16"/>
    <p:sldId id="531" r:id="rId17"/>
    <p:sldId id="532" r:id="rId18"/>
    <p:sldId id="550" r:id="rId19"/>
    <p:sldId id="533" r:id="rId20"/>
    <p:sldId id="534" r:id="rId21"/>
    <p:sldId id="535" r:id="rId22"/>
    <p:sldId id="546" r:id="rId23"/>
    <p:sldId id="547" r:id="rId24"/>
    <p:sldId id="548" r:id="rId25"/>
    <p:sldId id="549" r:id="rId26"/>
    <p:sldId id="551" r:id="rId27"/>
    <p:sldId id="536" r:id="rId28"/>
    <p:sldId id="537" r:id="rId29"/>
    <p:sldId id="539" r:id="rId30"/>
    <p:sldId id="540" r:id="rId31"/>
    <p:sldId id="538" r:id="rId32"/>
    <p:sldId id="541" r:id="rId33"/>
    <p:sldId id="552" r:id="rId34"/>
    <p:sldId id="542" r:id="rId35"/>
    <p:sldId id="543" r:id="rId36"/>
    <p:sldId id="544" r:id="rId37"/>
    <p:sldId id="545" r:id="rId38"/>
    <p:sldId id="553" r:id="rId39"/>
    <p:sldId id="554" r:id="rId40"/>
    <p:sldId id="555" r:id="rId41"/>
    <p:sldId id="557" r:id="rId42"/>
    <p:sldId id="556" r:id="rId43"/>
    <p:sldId id="51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3"/>
            <p14:sldId id="525"/>
            <p14:sldId id="524"/>
            <p14:sldId id="526"/>
            <p14:sldId id="527"/>
            <p14:sldId id="529"/>
            <p14:sldId id="530"/>
            <p14:sldId id="531"/>
            <p14:sldId id="532"/>
            <p14:sldId id="550"/>
            <p14:sldId id="533"/>
            <p14:sldId id="534"/>
            <p14:sldId id="535"/>
            <p14:sldId id="546"/>
            <p14:sldId id="547"/>
            <p14:sldId id="548"/>
            <p14:sldId id="549"/>
            <p14:sldId id="551"/>
            <p14:sldId id="536"/>
            <p14:sldId id="537"/>
            <p14:sldId id="539"/>
            <p14:sldId id="540"/>
            <p14:sldId id="538"/>
            <p14:sldId id="541"/>
            <p14:sldId id="552"/>
            <p14:sldId id="542"/>
            <p14:sldId id="543"/>
            <p14:sldId id="544"/>
            <p14:sldId id="545"/>
            <p14:sldId id="553"/>
            <p14:sldId id="554"/>
            <p14:sldId id="555"/>
            <p14:sldId id="557"/>
            <p14:sldId id="556"/>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AC748"/>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507795-01E6-4DB5-B643-03F25F7016D1}" v="42" dt="2025-11-09T15:56:26.571"/>
    <p1510:client id="{FDCE7559-E75B-45C3-87F6-EA8F09072BCE}" v="107" dt="2025-11-10T10:08:22.6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894" autoAdjust="0"/>
  </p:normalViewPr>
  <p:slideViewPr>
    <p:cSldViewPr snapToGrid="0">
      <p:cViewPr varScale="1">
        <p:scale>
          <a:sx n="54" d="100"/>
          <a:sy n="54" d="100"/>
        </p:scale>
        <p:origin x="1124" y="4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1FCBD97F-472D-432A-BF15-6F092E283004}"/>
    <pc:docChg chg="undo custSel addSld delSld modSld sldOrd modSection">
      <pc:chgData name="Kareem Ahmed" userId="668b7c42-9793-4d96-80a6-ccc644a66bcf" providerId="ADAL" clId="{1FCBD97F-472D-432A-BF15-6F092E283004}" dt="2025-11-10T10:13:55.570" v="767" actId="113"/>
      <pc:docMkLst>
        <pc:docMk/>
      </pc:docMkLst>
      <pc:sldChg chg="modSp mod">
        <pc:chgData name="Kareem Ahmed" userId="668b7c42-9793-4d96-80a6-ccc644a66bcf" providerId="ADAL" clId="{1FCBD97F-472D-432A-BF15-6F092E283004}" dt="2025-11-10T10:08:54.215" v="766" actId="20577"/>
        <pc:sldMkLst>
          <pc:docMk/>
          <pc:sldMk cId="0" sldId="306"/>
        </pc:sldMkLst>
        <pc:spChg chg="mod">
          <ac:chgData name="Kareem Ahmed" userId="668b7c42-9793-4d96-80a6-ccc644a66bcf" providerId="ADAL" clId="{1FCBD97F-472D-432A-BF15-6F092E283004}" dt="2025-11-10T10:08:54.215" v="766" actId="20577"/>
          <ac:spMkLst>
            <pc:docMk/>
            <pc:sldMk cId="0" sldId="306"/>
            <ac:spMk id="3" creationId="{7B53571D-A004-8C53-A225-977B469DD658}"/>
          </ac:spMkLst>
        </pc:spChg>
      </pc:sldChg>
      <pc:sldChg chg="modSp mod">
        <pc:chgData name="Kareem Ahmed" userId="668b7c42-9793-4d96-80a6-ccc644a66bcf" providerId="ADAL" clId="{1FCBD97F-472D-432A-BF15-6F092E283004}" dt="2025-11-10T10:08:14.267" v="739" actId="113"/>
        <pc:sldMkLst>
          <pc:docMk/>
          <pc:sldMk cId="3373065567" sldId="481"/>
        </pc:sldMkLst>
        <pc:spChg chg="mod">
          <ac:chgData name="Kareem Ahmed" userId="668b7c42-9793-4d96-80a6-ccc644a66bcf" providerId="ADAL" clId="{1FCBD97F-472D-432A-BF15-6F092E283004}" dt="2025-11-10T10:08:11.777" v="738" actId="1076"/>
          <ac:spMkLst>
            <pc:docMk/>
            <pc:sldMk cId="3373065567" sldId="481"/>
            <ac:spMk id="9" creationId="{C9F9222E-79E5-0B8E-6763-8243081E0122}"/>
          </ac:spMkLst>
        </pc:spChg>
        <pc:spChg chg="mod">
          <ac:chgData name="Kareem Ahmed" userId="668b7c42-9793-4d96-80a6-ccc644a66bcf" providerId="ADAL" clId="{1FCBD97F-472D-432A-BF15-6F092E283004}" dt="2025-11-10T10:08:14.267" v="739" actId="113"/>
          <ac:spMkLst>
            <pc:docMk/>
            <pc:sldMk cId="3373065567" sldId="481"/>
            <ac:spMk id="10" creationId="{F283AAF7-BFF2-D8AE-AC4B-F661CBCAF021}"/>
          </ac:spMkLst>
        </pc:spChg>
      </pc:sldChg>
      <pc:sldChg chg="addSp delSp modSp mod">
        <pc:chgData name="Kareem Ahmed" userId="668b7c42-9793-4d96-80a6-ccc644a66bcf" providerId="ADAL" clId="{1FCBD97F-472D-432A-BF15-6F092E283004}" dt="2025-11-10T10:13:55.570" v="767" actId="113"/>
        <pc:sldMkLst>
          <pc:docMk/>
          <pc:sldMk cId="681969876" sldId="519"/>
        </pc:sldMkLst>
        <pc:spChg chg="add del">
          <ac:chgData name="Kareem Ahmed" userId="668b7c42-9793-4d96-80a6-ccc644a66bcf" providerId="ADAL" clId="{1FCBD97F-472D-432A-BF15-6F092E283004}" dt="2025-11-10T10:02:40.263" v="676" actId="478"/>
          <ac:spMkLst>
            <pc:docMk/>
            <pc:sldMk cId="681969876" sldId="519"/>
            <ac:spMk id="3" creationId="{824E2D84-A6F8-13F2-496E-A41FBBCE9122}"/>
          </ac:spMkLst>
        </pc:spChg>
        <pc:spChg chg="mod">
          <ac:chgData name="Kareem Ahmed" userId="668b7c42-9793-4d96-80a6-ccc644a66bcf" providerId="ADAL" clId="{1FCBD97F-472D-432A-BF15-6F092E283004}" dt="2025-11-10T10:13:55.570" v="767" actId="113"/>
          <ac:spMkLst>
            <pc:docMk/>
            <pc:sldMk cId="681969876" sldId="519"/>
            <ac:spMk id="10" creationId="{8FBEAC5C-4DEB-465E-3D4B-F487D1C48593}"/>
          </ac:spMkLst>
        </pc:spChg>
      </pc:sldChg>
      <pc:sldChg chg="modSp mod">
        <pc:chgData name="Kareem Ahmed" userId="668b7c42-9793-4d96-80a6-ccc644a66bcf" providerId="ADAL" clId="{1FCBD97F-472D-432A-BF15-6F092E283004}" dt="2025-11-10T09:15:11.375" v="507" actId="20577"/>
        <pc:sldMkLst>
          <pc:docMk/>
          <pc:sldMk cId="649050000" sldId="520"/>
        </pc:sldMkLst>
        <pc:spChg chg="mod">
          <ac:chgData name="Kareem Ahmed" userId="668b7c42-9793-4d96-80a6-ccc644a66bcf" providerId="ADAL" clId="{1FCBD97F-472D-432A-BF15-6F092E283004}" dt="2025-11-10T09:15:11.375" v="507" actId="20577"/>
          <ac:spMkLst>
            <pc:docMk/>
            <pc:sldMk cId="649050000" sldId="520"/>
            <ac:spMk id="2" creationId="{A73DF97C-BD30-CF17-D304-6E1C14C5658A}"/>
          </ac:spMkLst>
        </pc:spChg>
      </pc:sldChg>
      <pc:sldChg chg="addSp modSp">
        <pc:chgData name="Kareem Ahmed" userId="668b7c42-9793-4d96-80a6-ccc644a66bcf" providerId="ADAL" clId="{1FCBD97F-472D-432A-BF15-6F092E283004}" dt="2025-11-10T09:20:25.310" v="514" actId="1076"/>
        <pc:sldMkLst>
          <pc:docMk/>
          <pc:sldMk cId="3920025405" sldId="524"/>
        </pc:sldMkLst>
        <pc:picChg chg="add mod">
          <ac:chgData name="Kareem Ahmed" userId="668b7c42-9793-4d96-80a6-ccc644a66bcf" providerId="ADAL" clId="{1FCBD97F-472D-432A-BF15-6F092E283004}" dt="2025-11-10T09:20:25.310" v="514" actId="1076"/>
          <ac:picMkLst>
            <pc:docMk/>
            <pc:sldMk cId="3920025405" sldId="524"/>
            <ac:picMk id="6146" creationId="{CECD0E2D-2AC1-7D28-774A-0EBA6B69B01A}"/>
          </ac:picMkLst>
        </pc:picChg>
      </pc:sldChg>
      <pc:sldChg chg="addSp modSp">
        <pc:chgData name="Kareem Ahmed" userId="668b7c42-9793-4d96-80a6-ccc644a66bcf" providerId="ADAL" clId="{1FCBD97F-472D-432A-BF15-6F092E283004}" dt="2025-11-10T09:16:53.129" v="510" actId="14100"/>
        <pc:sldMkLst>
          <pc:docMk/>
          <pc:sldMk cId="1583965691" sldId="525"/>
        </pc:sldMkLst>
        <pc:picChg chg="add mod">
          <ac:chgData name="Kareem Ahmed" userId="668b7c42-9793-4d96-80a6-ccc644a66bcf" providerId="ADAL" clId="{1FCBD97F-472D-432A-BF15-6F092E283004}" dt="2025-11-10T09:16:53.129" v="510" actId="14100"/>
          <ac:picMkLst>
            <pc:docMk/>
            <pc:sldMk cId="1583965691" sldId="525"/>
            <ac:picMk id="5122" creationId="{9E3A5761-B789-D865-D1E5-672DD9792706}"/>
          </ac:picMkLst>
        </pc:picChg>
      </pc:sldChg>
      <pc:sldChg chg="addSp delSp modSp">
        <pc:chgData name="Kareem Ahmed" userId="668b7c42-9793-4d96-80a6-ccc644a66bcf" providerId="ADAL" clId="{1FCBD97F-472D-432A-BF15-6F092E283004}" dt="2025-11-10T09:21:29.201" v="517" actId="478"/>
        <pc:sldMkLst>
          <pc:docMk/>
          <pc:sldMk cId="3521904595" sldId="527"/>
        </pc:sldMkLst>
        <pc:picChg chg="add del mod">
          <ac:chgData name="Kareem Ahmed" userId="668b7c42-9793-4d96-80a6-ccc644a66bcf" providerId="ADAL" clId="{1FCBD97F-472D-432A-BF15-6F092E283004}" dt="2025-11-10T09:21:29.201" v="517" actId="478"/>
          <ac:picMkLst>
            <pc:docMk/>
            <pc:sldMk cId="3521904595" sldId="527"/>
            <ac:picMk id="7170" creationId="{D29CA931-A662-AFF9-EDF7-16AF82752B5A}"/>
          </ac:picMkLst>
        </pc:picChg>
      </pc:sldChg>
      <pc:sldChg chg="del">
        <pc:chgData name="Kareem Ahmed" userId="668b7c42-9793-4d96-80a6-ccc644a66bcf" providerId="ADAL" clId="{1FCBD97F-472D-432A-BF15-6F092E283004}" dt="2025-11-10T09:23:11.927" v="518" actId="47"/>
        <pc:sldMkLst>
          <pc:docMk/>
          <pc:sldMk cId="1546280934" sldId="528"/>
        </pc:sldMkLst>
      </pc:sldChg>
      <pc:sldChg chg="addSp modSp">
        <pc:chgData name="Kareem Ahmed" userId="668b7c42-9793-4d96-80a6-ccc644a66bcf" providerId="ADAL" clId="{1FCBD97F-472D-432A-BF15-6F092E283004}" dt="2025-11-10T09:23:45.106" v="521" actId="14100"/>
        <pc:sldMkLst>
          <pc:docMk/>
          <pc:sldMk cId="1741747381" sldId="529"/>
        </pc:sldMkLst>
        <pc:picChg chg="add mod">
          <ac:chgData name="Kareem Ahmed" userId="668b7c42-9793-4d96-80a6-ccc644a66bcf" providerId="ADAL" clId="{1FCBD97F-472D-432A-BF15-6F092E283004}" dt="2025-11-10T09:23:45.106" v="521" actId="14100"/>
          <ac:picMkLst>
            <pc:docMk/>
            <pc:sldMk cId="1741747381" sldId="529"/>
            <ac:picMk id="8194" creationId="{89C71D89-4629-2551-D30F-A18BDDC6CE3A}"/>
          </ac:picMkLst>
        </pc:picChg>
      </pc:sldChg>
      <pc:sldChg chg="modSp mod">
        <pc:chgData name="Kareem Ahmed" userId="668b7c42-9793-4d96-80a6-ccc644a66bcf" providerId="ADAL" clId="{1FCBD97F-472D-432A-BF15-6F092E283004}" dt="2025-11-10T00:11:56.447" v="348" actId="13900"/>
        <pc:sldMkLst>
          <pc:docMk/>
          <pc:sldMk cId="1217299549" sldId="531"/>
        </pc:sldMkLst>
        <pc:spChg chg="mod">
          <ac:chgData name="Kareem Ahmed" userId="668b7c42-9793-4d96-80a6-ccc644a66bcf" providerId="ADAL" clId="{1FCBD97F-472D-432A-BF15-6F092E283004}" dt="2025-11-10T00:11:56.447" v="348" actId="13900"/>
          <ac:spMkLst>
            <pc:docMk/>
            <pc:sldMk cId="1217299549" sldId="531"/>
            <ac:spMk id="10" creationId="{A0A7D428-710F-D954-F7EB-BD4311F91968}"/>
          </ac:spMkLst>
        </pc:spChg>
      </pc:sldChg>
      <pc:sldChg chg="modSp mod">
        <pc:chgData name="Kareem Ahmed" userId="668b7c42-9793-4d96-80a6-ccc644a66bcf" providerId="ADAL" clId="{1FCBD97F-472D-432A-BF15-6F092E283004}" dt="2025-11-09T22:45:20.234" v="82" actId="20577"/>
        <pc:sldMkLst>
          <pc:docMk/>
          <pc:sldMk cId="821407532" sldId="538"/>
        </pc:sldMkLst>
        <pc:spChg chg="mod">
          <ac:chgData name="Kareem Ahmed" userId="668b7c42-9793-4d96-80a6-ccc644a66bcf" providerId="ADAL" clId="{1FCBD97F-472D-432A-BF15-6F092E283004}" dt="2025-11-09T22:45:20.234" v="82" actId="20577"/>
          <ac:spMkLst>
            <pc:docMk/>
            <pc:sldMk cId="821407532" sldId="538"/>
            <ac:spMk id="10" creationId="{38CCE39E-6645-B3DE-2970-69C07443D09C}"/>
          </ac:spMkLst>
        </pc:spChg>
      </pc:sldChg>
      <pc:sldChg chg="add del">
        <pc:chgData name="Kareem Ahmed" userId="668b7c42-9793-4d96-80a6-ccc644a66bcf" providerId="ADAL" clId="{1FCBD97F-472D-432A-BF15-6F092E283004}" dt="2025-11-09T22:41:12.815" v="19" actId="47"/>
        <pc:sldMkLst>
          <pc:docMk/>
          <pc:sldMk cId="934293861" sldId="539"/>
        </pc:sldMkLst>
      </pc:sldChg>
      <pc:sldChg chg="modSp add mod ord">
        <pc:chgData name="Kareem Ahmed" userId="668b7c42-9793-4d96-80a6-ccc644a66bcf" providerId="ADAL" clId="{1FCBD97F-472D-432A-BF15-6F092E283004}" dt="2025-11-09T22:41:41.224" v="41"/>
        <pc:sldMkLst>
          <pc:docMk/>
          <pc:sldMk cId="3349475289" sldId="539"/>
        </pc:sldMkLst>
        <pc:spChg chg="mod">
          <ac:chgData name="Kareem Ahmed" userId="668b7c42-9793-4d96-80a6-ccc644a66bcf" providerId="ADAL" clId="{1FCBD97F-472D-432A-BF15-6F092E283004}" dt="2025-11-09T22:41:35.256" v="39" actId="20577"/>
          <ac:spMkLst>
            <pc:docMk/>
            <pc:sldMk cId="3349475289" sldId="539"/>
            <ac:spMk id="10" creationId="{A4D8AE8C-0810-B50F-F238-C82481FC55AE}"/>
          </ac:spMkLst>
        </pc:spChg>
      </pc:sldChg>
      <pc:sldChg chg="modSp add mod ord">
        <pc:chgData name="Kareem Ahmed" userId="668b7c42-9793-4d96-80a6-ccc644a66bcf" providerId="ADAL" clId="{1FCBD97F-472D-432A-BF15-6F092E283004}" dt="2025-11-09T22:44:35.495" v="65"/>
        <pc:sldMkLst>
          <pc:docMk/>
          <pc:sldMk cId="1836712393" sldId="540"/>
        </pc:sldMkLst>
        <pc:spChg chg="mod">
          <ac:chgData name="Kareem Ahmed" userId="668b7c42-9793-4d96-80a6-ccc644a66bcf" providerId="ADAL" clId="{1FCBD97F-472D-432A-BF15-6F092E283004}" dt="2025-11-09T22:44:28.972" v="63" actId="20577"/>
          <ac:spMkLst>
            <pc:docMk/>
            <pc:sldMk cId="1836712393" sldId="540"/>
            <ac:spMk id="10" creationId="{FA745C74-432C-200A-9C79-178007650F73}"/>
          </ac:spMkLst>
        </pc:spChg>
      </pc:sldChg>
      <pc:sldChg chg="addSp delSp modSp add mod">
        <pc:chgData name="Kareem Ahmed" userId="668b7c42-9793-4d96-80a6-ccc644a66bcf" providerId="ADAL" clId="{1FCBD97F-472D-432A-BF15-6F092E283004}" dt="2025-11-10T09:33:13.293" v="568" actId="478"/>
        <pc:sldMkLst>
          <pc:docMk/>
          <pc:sldMk cId="380150102" sldId="541"/>
        </pc:sldMkLst>
        <pc:spChg chg="mod">
          <ac:chgData name="Kareem Ahmed" userId="668b7c42-9793-4d96-80a6-ccc644a66bcf" providerId="ADAL" clId="{1FCBD97F-472D-432A-BF15-6F092E283004}" dt="2025-11-10T09:32:12.574" v="566"/>
          <ac:spMkLst>
            <pc:docMk/>
            <pc:sldMk cId="380150102" sldId="541"/>
            <ac:spMk id="10" creationId="{E2C69AFA-6053-3522-97D0-D2E9242E07AC}"/>
          </ac:spMkLst>
        </pc:spChg>
        <pc:picChg chg="add del">
          <ac:chgData name="Kareem Ahmed" userId="668b7c42-9793-4d96-80a6-ccc644a66bcf" providerId="ADAL" clId="{1FCBD97F-472D-432A-BF15-6F092E283004}" dt="2025-11-10T09:33:13.293" v="568" actId="478"/>
          <ac:picMkLst>
            <pc:docMk/>
            <pc:sldMk cId="380150102" sldId="541"/>
            <ac:picMk id="11266" creationId="{BECC17B0-6310-0515-E63D-A8DCBC419B13}"/>
          </ac:picMkLst>
        </pc:picChg>
      </pc:sldChg>
      <pc:sldChg chg="modSp add mod">
        <pc:chgData name="Kareem Ahmed" userId="668b7c42-9793-4d96-80a6-ccc644a66bcf" providerId="ADAL" clId="{1FCBD97F-472D-432A-BF15-6F092E283004}" dt="2025-11-09T23:28:02.772" v="134" actId="20577"/>
        <pc:sldMkLst>
          <pc:docMk/>
          <pc:sldMk cId="430478544" sldId="542"/>
        </pc:sldMkLst>
        <pc:spChg chg="mod">
          <ac:chgData name="Kareem Ahmed" userId="668b7c42-9793-4d96-80a6-ccc644a66bcf" providerId="ADAL" clId="{1FCBD97F-472D-432A-BF15-6F092E283004}" dt="2025-11-09T23:28:02.772" v="134" actId="20577"/>
          <ac:spMkLst>
            <pc:docMk/>
            <pc:sldMk cId="430478544" sldId="542"/>
            <ac:spMk id="10" creationId="{39E756CF-347A-81BB-301F-8752FD141EA2}"/>
          </ac:spMkLst>
        </pc:spChg>
      </pc:sldChg>
      <pc:sldChg chg="modSp add mod">
        <pc:chgData name="Kareem Ahmed" userId="668b7c42-9793-4d96-80a6-ccc644a66bcf" providerId="ADAL" clId="{1FCBD97F-472D-432A-BF15-6F092E283004}" dt="2025-11-09T23:35:18.411" v="328" actId="20577"/>
        <pc:sldMkLst>
          <pc:docMk/>
          <pc:sldMk cId="2610319361" sldId="543"/>
        </pc:sldMkLst>
        <pc:spChg chg="mod">
          <ac:chgData name="Kareem Ahmed" userId="668b7c42-9793-4d96-80a6-ccc644a66bcf" providerId="ADAL" clId="{1FCBD97F-472D-432A-BF15-6F092E283004}" dt="2025-11-09T23:35:18.411" v="328" actId="20577"/>
          <ac:spMkLst>
            <pc:docMk/>
            <pc:sldMk cId="2610319361" sldId="543"/>
            <ac:spMk id="10" creationId="{875CCA9E-FB2B-0572-353C-64B02D749591}"/>
          </ac:spMkLst>
        </pc:spChg>
      </pc:sldChg>
      <pc:sldChg chg="add del">
        <pc:chgData name="Kareem Ahmed" userId="668b7c42-9793-4d96-80a6-ccc644a66bcf" providerId="ADAL" clId="{1FCBD97F-472D-432A-BF15-6F092E283004}" dt="2025-11-09T23:27:53.941" v="132" actId="47"/>
        <pc:sldMkLst>
          <pc:docMk/>
          <pc:sldMk cId="2861860330" sldId="543"/>
        </pc:sldMkLst>
      </pc:sldChg>
      <pc:sldChg chg="modSp add mod">
        <pc:chgData name="Kareem Ahmed" userId="668b7c42-9793-4d96-80a6-ccc644a66bcf" providerId="ADAL" clId="{1FCBD97F-472D-432A-BF15-6F092E283004}" dt="2025-11-09T23:59:24.447" v="339" actId="5793"/>
        <pc:sldMkLst>
          <pc:docMk/>
          <pc:sldMk cId="435795327" sldId="544"/>
        </pc:sldMkLst>
        <pc:spChg chg="mod">
          <ac:chgData name="Kareem Ahmed" userId="668b7c42-9793-4d96-80a6-ccc644a66bcf" providerId="ADAL" clId="{1FCBD97F-472D-432A-BF15-6F092E283004}" dt="2025-11-09T23:59:24.447" v="339" actId="5793"/>
          <ac:spMkLst>
            <pc:docMk/>
            <pc:sldMk cId="435795327" sldId="544"/>
            <ac:spMk id="10" creationId="{A4CEB8D0-4620-6850-0C7E-676FF7538F55}"/>
          </ac:spMkLst>
        </pc:spChg>
      </pc:sldChg>
      <pc:sldChg chg="modSp add mod">
        <pc:chgData name="Kareem Ahmed" userId="668b7c42-9793-4d96-80a6-ccc644a66bcf" providerId="ADAL" clId="{1FCBD97F-472D-432A-BF15-6F092E283004}" dt="2025-11-10T00:06:39.771" v="347" actId="20577"/>
        <pc:sldMkLst>
          <pc:docMk/>
          <pc:sldMk cId="1327058463" sldId="545"/>
        </pc:sldMkLst>
        <pc:spChg chg="mod">
          <ac:chgData name="Kareem Ahmed" userId="668b7c42-9793-4d96-80a6-ccc644a66bcf" providerId="ADAL" clId="{1FCBD97F-472D-432A-BF15-6F092E283004}" dt="2025-11-10T00:06:39.771" v="347" actId="20577"/>
          <ac:spMkLst>
            <pc:docMk/>
            <pc:sldMk cId="1327058463" sldId="545"/>
            <ac:spMk id="10" creationId="{DA8A7F2A-9B1C-2F95-B006-541C10088766}"/>
          </ac:spMkLst>
        </pc:spChg>
      </pc:sldChg>
      <pc:sldChg chg="addSp delSp modSp add mod">
        <pc:chgData name="Kareem Ahmed" userId="668b7c42-9793-4d96-80a6-ccc644a66bcf" providerId="ADAL" clId="{1FCBD97F-472D-432A-BF15-6F092E283004}" dt="2025-11-10T09:11:20.760" v="395" actId="20577"/>
        <pc:sldMkLst>
          <pc:docMk/>
          <pc:sldMk cId="4050618520" sldId="546"/>
        </pc:sldMkLst>
        <pc:spChg chg="add del">
          <ac:chgData name="Kareem Ahmed" userId="668b7c42-9793-4d96-80a6-ccc644a66bcf" providerId="ADAL" clId="{1FCBD97F-472D-432A-BF15-6F092E283004}" dt="2025-11-10T09:10:58.068" v="389" actId="478"/>
          <ac:spMkLst>
            <pc:docMk/>
            <pc:sldMk cId="4050618520" sldId="546"/>
            <ac:spMk id="4" creationId="{0AD1D798-1666-809B-F6E9-156EDB0C794F}"/>
          </ac:spMkLst>
        </pc:spChg>
        <pc:spChg chg="mod">
          <ac:chgData name="Kareem Ahmed" userId="668b7c42-9793-4d96-80a6-ccc644a66bcf" providerId="ADAL" clId="{1FCBD97F-472D-432A-BF15-6F092E283004}" dt="2025-11-10T09:11:20.760" v="395" actId="20577"/>
          <ac:spMkLst>
            <pc:docMk/>
            <pc:sldMk cId="4050618520" sldId="546"/>
            <ac:spMk id="10" creationId="{4D0E7C8E-5FA6-FC67-BDDC-4FD9104181A9}"/>
          </ac:spMkLst>
        </pc:spChg>
      </pc:sldChg>
      <pc:sldChg chg="modSp add mod">
        <pc:chgData name="Kareem Ahmed" userId="668b7c42-9793-4d96-80a6-ccc644a66bcf" providerId="ADAL" clId="{1FCBD97F-472D-432A-BF15-6F092E283004}" dt="2025-11-10T09:11:42.864" v="412" actId="20577"/>
        <pc:sldMkLst>
          <pc:docMk/>
          <pc:sldMk cId="2047136910" sldId="547"/>
        </pc:sldMkLst>
        <pc:spChg chg="mod">
          <ac:chgData name="Kareem Ahmed" userId="668b7c42-9793-4d96-80a6-ccc644a66bcf" providerId="ADAL" clId="{1FCBD97F-472D-432A-BF15-6F092E283004}" dt="2025-11-10T09:11:42.864" v="412" actId="20577"/>
          <ac:spMkLst>
            <pc:docMk/>
            <pc:sldMk cId="2047136910" sldId="547"/>
            <ac:spMk id="10" creationId="{5534FD49-36FC-08C4-DFF3-D82DCA3ED2C9}"/>
          </ac:spMkLst>
        </pc:spChg>
      </pc:sldChg>
      <pc:sldChg chg="addSp delSp modSp add mod">
        <pc:chgData name="Kareem Ahmed" userId="668b7c42-9793-4d96-80a6-ccc644a66bcf" providerId="ADAL" clId="{1FCBD97F-472D-432A-BF15-6F092E283004}" dt="2025-11-10T09:12:36.536" v="429" actId="20577"/>
        <pc:sldMkLst>
          <pc:docMk/>
          <pc:sldMk cId="844780708" sldId="548"/>
        </pc:sldMkLst>
        <pc:spChg chg="add del">
          <ac:chgData name="Kareem Ahmed" userId="668b7c42-9793-4d96-80a6-ccc644a66bcf" providerId="ADAL" clId="{1FCBD97F-472D-432A-BF15-6F092E283004}" dt="2025-11-10T09:12:16.504" v="419" actId="478"/>
          <ac:spMkLst>
            <pc:docMk/>
            <pc:sldMk cId="844780708" sldId="548"/>
            <ac:spMk id="4" creationId="{90883A1C-11FF-03D8-A0C3-80DBE5B7D1D4}"/>
          </ac:spMkLst>
        </pc:spChg>
        <pc:spChg chg="mod">
          <ac:chgData name="Kareem Ahmed" userId="668b7c42-9793-4d96-80a6-ccc644a66bcf" providerId="ADAL" clId="{1FCBD97F-472D-432A-BF15-6F092E283004}" dt="2025-11-10T09:12:36.536" v="429" actId="20577"/>
          <ac:spMkLst>
            <pc:docMk/>
            <pc:sldMk cId="844780708" sldId="548"/>
            <ac:spMk id="10" creationId="{D6B413AD-D77A-124E-0964-66C401BF3341}"/>
          </ac:spMkLst>
        </pc:spChg>
      </pc:sldChg>
      <pc:sldChg chg="addSp delSp modSp add mod">
        <pc:chgData name="Kareem Ahmed" userId="668b7c42-9793-4d96-80a6-ccc644a66bcf" providerId="ADAL" clId="{1FCBD97F-472D-432A-BF15-6F092E283004}" dt="2025-11-10T09:13:24.398" v="448" actId="20577"/>
        <pc:sldMkLst>
          <pc:docMk/>
          <pc:sldMk cId="3152588191" sldId="549"/>
        </pc:sldMkLst>
        <pc:spChg chg="add del">
          <ac:chgData name="Kareem Ahmed" userId="668b7c42-9793-4d96-80a6-ccc644a66bcf" providerId="ADAL" clId="{1FCBD97F-472D-432A-BF15-6F092E283004}" dt="2025-11-10T09:13:08.450" v="438" actId="478"/>
          <ac:spMkLst>
            <pc:docMk/>
            <pc:sldMk cId="3152588191" sldId="549"/>
            <ac:spMk id="4" creationId="{3F7F74CF-3603-A036-6900-F7EDB1DBDD8D}"/>
          </ac:spMkLst>
        </pc:spChg>
        <pc:spChg chg="mod">
          <ac:chgData name="Kareem Ahmed" userId="668b7c42-9793-4d96-80a6-ccc644a66bcf" providerId="ADAL" clId="{1FCBD97F-472D-432A-BF15-6F092E283004}" dt="2025-11-10T09:13:24.398" v="448" actId="20577"/>
          <ac:spMkLst>
            <pc:docMk/>
            <pc:sldMk cId="3152588191" sldId="549"/>
            <ac:spMk id="10" creationId="{94643C9F-8EF0-B468-A673-4C468DF79400}"/>
          </ac:spMkLst>
        </pc:spChg>
      </pc:sldChg>
      <pc:sldChg chg="addSp delSp modSp add mod">
        <pc:chgData name="Kareem Ahmed" userId="668b7c42-9793-4d96-80a6-ccc644a66bcf" providerId="ADAL" clId="{1FCBD97F-472D-432A-BF15-6F092E283004}" dt="2025-11-10T09:26:38.907" v="535" actId="14100"/>
        <pc:sldMkLst>
          <pc:docMk/>
          <pc:sldMk cId="3710955764" sldId="550"/>
        </pc:sldMkLst>
        <pc:spChg chg="add">
          <ac:chgData name="Kareem Ahmed" userId="668b7c42-9793-4d96-80a6-ccc644a66bcf" providerId="ADAL" clId="{1FCBD97F-472D-432A-BF15-6F092E283004}" dt="2025-11-10T09:25:57.985" v="524"/>
          <ac:spMkLst>
            <pc:docMk/>
            <pc:sldMk cId="3710955764" sldId="550"/>
            <ac:spMk id="4" creationId="{8A362D79-A975-31CE-6328-ECED9B1EB3E2}"/>
          </ac:spMkLst>
        </pc:spChg>
        <pc:spChg chg="add mod">
          <ac:chgData name="Kareem Ahmed" userId="668b7c42-9793-4d96-80a6-ccc644a66bcf" providerId="ADAL" clId="{1FCBD97F-472D-432A-BF15-6F092E283004}" dt="2025-11-10T09:26:38.907" v="535" actId="14100"/>
          <ac:spMkLst>
            <pc:docMk/>
            <pc:sldMk cId="3710955764" sldId="550"/>
            <ac:spMk id="6" creationId="{88A24990-C10F-777A-7643-5A32F49DAE75}"/>
          </ac:spMkLst>
        </pc:spChg>
        <pc:spChg chg="del">
          <ac:chgData name="Kareem Ahmed" userId="668b7c42-9793-4d96-80a6-ccc644a66bcf" providerId="ADAL" clId="{1FCBD97F-472D-432A-BF15-6F092E283004}" dt="2025-11-10T09:25:46.970" v="523" actId="478"/>
          <ac:spMkLst>
            <pc:docMk/>
            <pc:sldMk cId="3710955764" sldId="550"/>
            <ac:spMk id="10" creationId="{71907978-16F1-D518-B8DC-3A726D99851C}"/>
          </ac:spMkLst>
        </pc:spChg>
        <pc:picChg chg="add mod">
          <ac:chgData name="Kareem Ahmed" userId="668b7c42-9793-4d96-80a6-ccc644a66bcf" providerId="ADAL" clId="{1FCBD97F-472D-432A-BF15-6F092E283004}" dt="2025-11-10T09:26:02.980" v="526" actId="1076"/>
          <ac:picMkLst>
            <pc:docMk/>
            <pc:sldMk cId="3710955764" sldId="550"/>
            <ac:picMk id="5" creationId="{9433577E-91EB-6CE2-7502-C086059125AE}"/>
          </ac:picMkLst>
        </pc:picChg>
      </pc:sldChg>
      <pc:sldChg chg="addSp delSp modSp add mod">
        <pc:chgData name="Kareem Ahmed" userId="668b7c42-9793-4d96-80a6-ccc644a66bcf" providerId="ADAL" clId="{1FCBD97F-472D-432A-BF15-6F092E283004}" dt="2025-11-10T09:29:59.923" v="542" actId="1076"/>
        <pc:sldMkLst>
          <pc:docMk/>
          <pc:sldMk cId="1473315017" sldId="551"/>
        </pc:sldMkLst>
        <pc:spChg chg="mod">
          <ac:chgData name="Kareem Ahmed" userId="668b7c42-9793-4d96-80a6-ccc644a66bcf" providerId="ADAL" clId="{1FCBD97F-472D-432A-BF15-6F092E283004}" dt="2025-11-10T09:29:58.179" v="541" actId="1076"/>
          <ac:spMkLst>
            <pc:docMk/>
            <pc:sldMk cId="1473315017" sldId="551"/>
            <ac:spMk id="6" creationId="{98734B6B-ED4E-1AC8-5065-403B32CB6113}"/>
          </ac:spMkLst>
        </pc:spChg>
        <pc:picChg chg="del">
          <ac:chgData name="Kareem Ahmed" userId="668b7c42-9793-4d96-80a6-ccc644a66bcf" providerId="ADAL" clId="{1FCBD97F-472D-432A-BF15-6F092E283004}" dt="2025-11-10T09:29:41.296" v="537" actId="478"/>
          <ac:picMkLst>
            <pc:docMk/>
            <pc:sldMk cId="1473315017" sldId="551"/>
            <ac:picMk id="5" creationId="{6387B05D-E89C-AC13-61BC-BF876A9AD04B}"/>
          </ac:picMkLst>
        </pc:picChg>
        <pc:picChg chg="add mod">
          <ac:chgData name="Kareem Ahmed" userId="668b7c42-9793-4d96-80a6-ccc644a66bcf" providerId="ADAL" clId="{1FCBD97F-472D-432A-BF15-6F092E283004}" dt="2025-11-10T09:29:59.923" v="542" actId="1076"/>
          <ac:picMkLst>
            <pc:docMk/>
            <pc:sldMk cId="1473315017" sldId="551"/>
            <ac:picMk id="10242" creationId="{AC7B0D33-3E36-BADE-8EE1-872E28EC4280}"/>
          </ac:picMkLst>
        </pc:picChg>
      </pc:sldChg>
      <pc:sldChg chg="addSp modSp add mod">
        <pc:chgData name="Kareem Ahmed" userId="668b7c42-9793-4d96-80a6-ccc644a66bcf" providerId="ADAL" clId="{1FCBD97F-472D-432A-BF15-6F092E283004}" dt="2025-11-10T09:45:30.956" v="588" actId="14100"/>
        <pc:sldMkLst>
          <pc:docMk/>
          <pc:sldMk cId="3570312144" sldId="552"/>
        </pc:sldMkLst>
        <pc:spChg chg="mod">
          <ac:chgData name="Kareem Ahmed" userId="668b7c42-9793-4d96-80a6-ccc644a66bcf" providerId="ADAL" clId="{1FCBD97F-472D-432A-BF15-6F092E283004}" dt="2025-11-10T09:45:30.956" v="588" actId="14100"/>
          <ac:spMkLst>
            <pc:docMk/>
            <pc:sldMk cId="3570312144" sldId="552"/>
            <ac:spMk id="10" creationId="{5CA76D1D-EFBB-A261-FD50-6BD245A99498}"/>
          </ac:spMkLst>
        </pc:spChg>
        <pc:picChg chg="add mod">
          <ac:chgData name="Kareem Ahmed" userId="668b7c42-9793-4d96-80a6-ccc644a66bcf" providerId="ADAL" clId="{1FCBD97F-472D-432A-BF15-6F092E283004}" dt="2025-11-10T09:45:03.332" v="574" actId="14100"/>
          <ac:picMkLst>
            <pc:docMk/>
            <pc:sldMk cId="3570312144" sldId="552"/>
            <ac:picMk id="12290" creationId="{59EDB839-E9C7-2F3C-8F7F-01811B1C4232}"/>
          </ac:picMkLst>
        </pc:picChg>
      </pc:sldChg>
      <pc:sldChg chg="modSp add mod">
        <pc:chgData name="Kareem Ahmed" userId="668b7c42-9793-4d96-80a6-ccc644a66bcf" providerId="ADAL" clId="{1FCBD97F-472D-432A-BF15-6F092E283004}" dt="2025-11-10T09:51:25.347" v="630" actId="1036"/>
        <pc:sldMkLst>
          <pc:docMk/>
          <pc:sldMk cId="225625368" sldId="553"/>
        </pc:sldMkLst>
        <pc:spChg chg="mod">
          <ac:chgData name="Kareem Ahmed" userId="668b7c42-9793-4d96-80a6-ccc644a66bcf" providerId="ADAL" clId="{1FCBD97F-472D-432A-BF15-6F092E283004}" dt="2025-11-10T09:51:25.347" v="630" actId="1036"/>
          <ac:spMkLst>
            <pc:docMk/>
            <pc:sldMk cId="225625368" sldId="553"/>
            <ac:spMk id="3" creationId="{DF93CB2E-61D3-5E55-3492-249A66B11615}"/>
          </ac:spMkLst>
        </pc:spChg>
        <pc:spChg chg="mod">
          <ac:chgData name="Kareem Ahmed" userId="668b7c42-9793-4d96-80a6-ccc644a66bcf" providerId="ADAL" clId="{1FCBD97F-472D-432A-BF15-6F092E283004}" dt="2025-11-10T09:49:11.270" v="624" actId="20577"/>
          <ac:spMkLst>
            <pc:docMk/>
            <pc:sldMk cId="225625368" sldId="553"/>
            <ac:spMk id="10" creationId="{9FC57805-CC58-387A-A396-7B74A28224FE}"/>
          </ac:spMkLst>
        </pc:spChg>
      </pc:sldChg>
      <pc:sldChg chg="modSp add mod">
        <pc:chgData name="Kareem Ahmed" userId="668b7c42-9793-4d96-80a6-ccc644a66bcf" providerId="ADAL" clId="{1FCBD97F-472D-432A-BF15-6F092E283004}" dt="2025-11-10T09:52:12.015" v="639" actId="20577"/>
        <pc:sldMkLst>
          <pc:docMk/>
          <pc:sldMk cId="79208676" sldId="554"/>
        </pc:sldMkLst>
        <pc:spChg chg="mod">
          <ac:chgData name="Kareem Ahmed" userId="668b7c42-9793-4d96-80a6-ccc644a66bcf" providerId="ADAL" clId="{1FCBD97F-472D-432A-BF15-6F092E283004}" dt="2025-11-10T09:52:12.015" v="639" actId="20577"/>
          <ac:spMkLst>
            <pc:docMk/>
            <pc:sldMk cId="79208676" sldId="554"/>
            <ac:spMk id="10" creationId="{C04E80EB-F1F4-9FAE-2EFF-35723DE1966F}"/>
          </ac:spMkLst>
        </pc:spChg>
      </pc:sldChg>
      <pc:sldChg chg="modSp add mod">
        <pc:chgData name="Kareem Ahmed" userId="668b7c42-9793-4d96-80a6-ccc644a66bcf" providerId="ADAL" clId="{1FCBD97F-472D-432A-BF15-6F092E283004}" dt="2025-11-10T09:54:23.898" v="654" actId="20577"/>
        <pc:sldMkLst>
          <pc:docMk/>
          <pc:sldMk cId="4157024922" sldId="555"/>
        </pc:sldMkLst>
        <pc:spChg chg="mod">
          <ac:chgData name="Kareem Ahmed" userId="668b7c42-9793-4d96-80a6-ccc644a66bcf" providerId="ADAL" clId="{1FCBD97F-472D-432A-BF15-6F092E283004}" dt="2025-11-10T09:54:23.898" v="654" actId="20577"/>
          <ac:spMkLst>
            <pc:docMk/>
            <pc:sldMk cId="4157024922" sldId="555"/>
            <ac:spMk id="10" creationId="{1337BCB5-1E72-CEC5-494D-CB23F4331902}"/>
          </ac:spMkLst>
        </pc:spChg>
      </pc:sldChg>
      <pc:sldChg chg="modSp add mod">
        <pc:chgData name="Kareem Ahmed" userId="668b7c42-9793-4d96-80a6-ccc644a66bcf" providerId="ADAL" clId="{1FCBD97F-472D-432A-BF15-6F092E283004}" dt="2025-11-10T09:55:13.857" v="667" actId="20577"/>
        <pc:sldMkLst>
          <pc:docMk/>
          <pc:sldMk cId="938157080" sldId="556"/>
        </pc:sldMkLst>
        <pc:spChg chg="mod">
          <ac:chgData name="Kareem Ahmed" userId="668b7c42-9793-4d96-80a6-ccc644a66bcf" providerId="ADAL" clId="{1FCBD97F-472D-432A-BF15-6F092E283004}" dt="2025-11-10T09:55:13.857" v="667" actId="20577"/>
          <ac:spMkLst>
            <pc:docMk/>
            <pc:sldMk cId="938157080" sldId="556"/>
            <ac:spMk id="10" creationId="{C6B726F4-177A-F459-DE15-E978A641CB55}"/>
          </ac:spMkLst>
        </pc:spChg>
      </pc:sldChg>
      <pc:sldChg chg="addSp delSp modSp add mod">
        <pc:chgData name="Kareem Ahmed" userId="668b7c42-9793-4d96-80a6-ccc644a66bcf" providerId="ADAL" clId="{1FCBD97F-472D-432A-BF15-6F092E283004}" dt="2025-11-10T09:56:27.849" v="672" actId="1076"/>
        <pc:sldMkLst>
          <pc:docMk/>
          <pc:sldMk cId="4148986984" sldId="557"/>
        </pc:sldMkLst>
        <pc:spChg chg="del">
          <ac:chgData name="Kareem Ahmed" userId="668b7c42-9793-4d96-80a6-ccc644a66bcf" providerId="ADAL" clId="{1FCBD97F-472D-432A-BF15-6F092E283004}" dt="2025-11-10T09:56:07.980" v="669" actId="478"/>
          <ac:spMkLst>
            <pc:docMk/>
            <pc:sldMk cId="4148986984" sldId="557"/>
            <ac:spMk id="10" creationId="{454158F0-6A4E-5052-29BE-EE202228CA98}"/>
          </ac:spMkLst>
        </pc:spChg>
        <pc:picChg chg="add mod">
          <ac:chgData name="Kareem Ahmed" userId="668b7c42-9793-4d96-80a6-ccc644a66bcf" providerId="ADAL" clId="{1FCBD97F-472D-432A-BF15-6F092E283004}" dt="2025-11-10T09:56:27.849" v="672" actId="1076"/>
          <ac:picMkLst>
            <pc:docMk/>
            <pc:sldMk cId="4148986984" sldId="557"/>
            <ac:picMk id="13314" creationId="{C99785C7-6EB5-3C1F-B792-1304A2E7E1DA}"/>
          </ac:picMkLst>
        </pc:picChg>
      </pc:sldChg>
      <pc:sldChg chg="add del">
        <pc:chgData name="Kareem Ahmed" userId="668b7c42-9793-4d96-80a6-ccc644a66bcf" providerId="ADAL" clId="{1FCBD97F-472D-432A-BF15-6F092E283004}" dt="2025-11-10T10:04:56.046" v="694" actId="47"/>
        <pc:sldMkLst>
          <pc:docMk/>
          <pc:sldMk cId="3325952837" sldId="5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hyperlink" Target="https://www.mmaglobal.com/case-study-hub/case_studies/view/36700"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السابعة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تفاعلات عناصر بيئة التسويق </a:t>
            </a:r>
          </a:p>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عبر الهاتف المحمول</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847806" y="1876551"/>
            <a:ext cx="10901171" cy="4457567"/>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lvl="0" indent="-457200" algn="r" rtl="1" eaLnBrk="0" fontAlgn="base" hangingPunct="0">
              <a:lnSpc>
                <a:spcPct val="150000"/>
              </a:lnSpc>
              <a:spcBef>
                <a:spcPct val="0"/>
              </a:spcBef>
              <a:spcAft>
                <a:spcPct val="0"/>
              </a:spcAft>
              <a:buFont typeface="+mj-lt"/>
              <a:buAutoNum type="arabicPeriod"/>
            </a:pPr>
            <a:r>
              <a:rPr lang="ar-EG" altLang="en-US" sz="2400" dirty="0">
                <a:solidFill>
                  <a:schemeClr val="tx1"/>
                </a:solidFill>
                <a:latin typeface="Times New Roman" panose="02020603050405020304" pitchFamily="18" charset="0"/>
                <a:cs typeface="+mj-cs"/>
              </a:rPr>
              <a:t> </a:t>
            </a:r>
            <a:r>
              <a:rPr lang="ar-EG" sz="2400" dirty="0"/>
              <a:t>توضيح التطور التاريخي لمنظومة التسويق عبر الهاتف المحمول.</a:t>
            </a:r>
          </a:p>
          <a:p>
            <a:pPr marL="457200" lvl="0" indent="-457200" algn="r" rtl="1" eaLnBrk="0" fontAlgn="base" hangingPunct="0">
              <a:lnSpc>
                <a:spcPct val="150000"/>
              </a:lnSpc>
              <a:spcBef>
                <a:spcPct val="0"/>
              </a:spcBef>
              <a:spcAft>
                <a:spcPct val="0"/>
              </a:spcAft>
              <a:buFont typeface="+mj-lt"/>
              <a:buAutoNum type="arabicPeriod"/>
            </a:pPr>
            <a:r>
              <a:rPr lang="ar-EG" sz="2400" dirty="0"/>
              <a:t>تحليل منظومة التسويق عبر الهاتف المحمول وفهم مكوناتها الأساسية والعلاقات بين الأطراف المختلفة في السوق.</a:t>
            </a:r>
          </a:p>
          <a:p>
            <a:pPr marL="457200" lvl="0" indent="-457200" algn="r" rtl="1" eaLnBrk="0" fontAlgn="base" hangingPunct="0">
              <a:lnSpc>
                <a:spcPct val="150000"/>
              </a:lnSpc>
              <a:spcBef>
                <a:spcPct val="0"/>
              </a:spcBef>
              <a:spcAft>
                <a:spcPct val="0"/>
              </a:spcAft>
              <a:buFont typeface="+mj-lt"/>
              <a:buAutoNum type="arabicPeriod"/>
            </a:pPr>
            <a:r>
              <a:rPr lang="ar-EG" sz="2400" dirty="0"/>
              <a:t>التعرف على أبرز التقنيات الحديثة في التسويق الرقمي.</a:t>
            </a:r>
          </a:p>
          <a:p>
            <a:pPr marL="457200" lvl="0" indent="-457200" algn="r" rtl="1" eaLnBrk="0" fontAlgn="base" hangingPunct="0">
              <a:lnSpc>
                <a:spcPct val="150000"/>
              </a:lnSpc>
              <a:spcBef>
                <a:spcPct val="0"/>
              </a:spcBef>
              <a:spcAft>
                <a:spcPct val="0"/>
              </a:spcAft>
              <a:buFont typeface="+mj-lt"/>
              <a:buAutoNum type="arabicPeriod"/>
            </a:pPr>
            <a:r>
              <a:rPr lang="ar-EG" sz="2400" dirty="0"/>
              <a:t>تقديم إطار </a:t>
            </a:r>
            <a:r>
              <a:rPr lang="en-US" sz="2400" dirty="0"/>
              <a:t>Gartner Hype Cycle</a:t>
            </a:r>
            <a:r>
              <a:rPr lang="ar-EG" sz="2400" dirty="0"/>
              <a:t> كأداة لتقييم نضج التقنيات الناشئة وتحديد أولويات الاستثمار في التسويق عبر الهاتف المحمول.</a:t>
            </a:r>
          </a:p>
          <a:p>
            <a:pPr marL="457200" indent="-457200" algn="r" rtl="1" eaLnBrk="0" fontAlgn="base" hangingPunct="0">
              <a:lnSpc>
                <a:spcPct val="150000"/>
              </a:lnSpc>
              <a:spcBef>
                <a:spcPct val="0"/>
              </a:spcBef>
              <a:spcAft>
                <a:spcPct val="0"/>
              </a:spcAft>
              <a:buFont typeface="+mj-lt"/>
              <a:buAutoNum type="arabicPeriod"/>
            </a:pPr>
            <a:r>
              <a:rPr lang="ar-EG" sz="2400" dirty="0"/>
              <a:t>فهم استراتيجيات </a:t>
            </a:r>
            <a:r>
              <a:rPr lang="ar-EG" sz="2400" dirty="0">
                <a:latin typeface="Times New Roman" panose="02020603050405020304" pitchFamily="18" charset="0"/>
                <a:ea typeface="Tajawal Medium"/>
                <a:sym typeface="Tajawal Medium"/>
              </a:rPr>
              <a:t>التعاون مع شركاء النظام البيئي للهاتف المحمول. </a:t>
            </a:r>
            <a:endParaRPr lang="ar-EG" altLang="en-US" sz="2400" dirty="0">
              <a:solidFill>
                <a:schemeClr val="tx1"/>
              </a:solidFill>
              <a:latin typeface="Times New Roman" panose="02020603050405020304" pitchFamily="18" charset="0"/>
              <a:cs typeface="+mj-cs"/>
            </a:endParaRP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1001984"/>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1814807"/>
            <a:ext cx="11150600" cy="496366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lvl="0" indent="-457200" algn="r" rtl="1" eaLnBrk="0" fontAlgn="base" hangingPunct="0">
              <a:lnSpc>
                <a:spcPct val="200000"/>
              </a:lnSpc>
              <a:spcBef>
                <a:spcPct val="0"/>
              </a:spcBef>
              <a:spcAft>
                <a:spcPct val="0"/>
              </a:spcAft>
              <a:buFont typeface="+mj-lt"/>
              <a:buAutoNum type="arabicPeriod"/>
            </a:pPr>
            <a:r>
              <a:rPr lang="ar-EG" sz="2400" dirty="0">
                <a:solidFill>
                  <a:schemeClr val="tx1">
                    <a:lumMod val="95000"/>
                    <a:lumOff val="5000"/>
                  </a:schemeClr>
                </a:solidFill>
                <a:latin typeface="Times New Roman" panose="02020603050405020304" pitchFamily="18" charset="0"/>
                <a:cs typeface="Times New Roman" panose="02020603050405020304" pitchFamily="18" charset="0"/>
              </a:rPr>
              <a:t> </a:t>
            </a:r>
            <a:r>
              <a:rPr lang="ar-SA" altLang="ar-EG" sz="2400" dirty="0">
                <a:solidFill>
                  <a:schemeClr val="tx1"/>
                </a:solidFill>
                <a:latin typeface="Arial" panose="020B0604020202020204" pitchFamily="34" charset="0"/>
              </a:rPr>
              <a:t>مقدمة </a:t>
            </a:r>
            <a:endParaRPr lang="ar-EG" altLang="ar-EG" sz="2400" dirty="0">
              <a:solidFill>
                <a:schemeClr val="tx1"/>
              </a:solidFill>
              <a:latin typeface="Arial" panose="020B0604020202020204" pitchFamily="34" charset="0"/>
            </a:endParaRPr>
          </a:p>
          <a:p>
            <a:pPr marL="457200" lvl="0" indent="-457200" algn="r" rtl="1" eaLnBrk="0" fontAlgn="base" hangingPunct="0">
              <a:lnSpc>
                <a:spcPct val="20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منظومة التسويق عبر الهاتف المحمول</a:t>
            </a:r>
            <a:endParaRPr lang="ar-EG" altLang="ar-EG" sz="2400" dirty="0">
              <a:solidFill>
                <a:schemeClr val="tx1"/>
              </a:solidFill>
              <a:latin typeface="Arial" panose="020B0604020202020204" pitchFamily="34" charset="0"/>
            </a:endParaRPr>
          </a:p>
          <a:p>
            <a:pPr marL="457200" lvl="0" indent="-457200" algn="r" rtl="1" eaLnBrk="0" fontAlgn="base" hangingPunct="0">
              <a:lnSpc>
                <a:spcPct val="20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تقنيات التسويق عبر الهاتف المحمول</a:t>
            </a:r>
            <a:endParaRPr lang="ar-EG" altLang="ar-EG" sz="2400" dirty="0">
              <a:solidFill>
                <a:schemeClr val="tx1"/>
              </a:solidFill>
              <a:latin typeface="Arial" panose="020B0604020202020204" pitchFamily="34" charset="0"/>
            </a:endParaRPr>
          </a:p>
          <a:p>
            <a:pPr marL="457200" lvl="0" indent="-457200" algn="r" rtl="1" eaLnBrk="0" fontAlgn="base" hangingPunct="0">
              <a:lnSpc>
                <a:spcPct val="20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إطار</a:t>
            </a:r>
            <a:r>
              <a:rPr lang="ar-EG" altLang="ar-EG" sz="2400" dirty="0">
                <a:solidFill>
                  <a:schemeClr val="tx1"/>
                </a:solidFill>
                <a:latin typeface="Arial" panose="020B0604020202020204" pitchFamily="34" charset="0"/>
              </a:rPr>
              <a:t> Gartner Hype Cycle</a:t>
            </a:r>
          </a:p>
          <a:p>
            <a:pPr marL="457200" indent="-457200" algn="r" rtl="1" eaLnBrk="0" fontAlgn="base" hangingPunct="0">
              <a:lnSpc>
                <a:spcPct val="200000"/>
              </a:lnSpc>
              <a:spcBef>
                <a:spcPct val="0"/>
              </a:spcBef>
              <a:spcAft>
                <a:spcPct val="0"/>
              </a:spcAft>
              <a:buFont typeface="+mj-lt"/>
              <a:buAutoNum type="arabicPeriod"/>
            </a:pPr>
            <a:r>
              <a:rPr lang="ar-EG" sz="2400" dirty="0">
                <a:latin typeface="Times New Roman" panose="02020603050405020304" pitchFamily="18" charset="0"/>
                <a:ea typeface="Tajawal Medium"/>
                <a:sym typeface="Tajawal Medium"/>
              </a:rPr>
              <a:t>التعاون مع شركاء النظام البيئي للهاتف المحمول</a:t>
            </a:r>
            <a:endParaRPr lang="ar-EG" altLang="ar-EG" sz="2400" dirty="0">
              <a:solidFill>
                <a:schemeClr val="tx1"/>
              </a:solidFill>
              <a:latin typeface="Arial" panose="020B0604020202020204" pitchFamily="34" charset="0"/>
            </a:endParaRPr>
          </a:p>
          <a:p>
            <a:pPr marL="457200" lvl="0" indent="-457200" algn="r" rtl="1" eaLnBrk="0" fontAlgn="base" hangingPunct="0">
              <a:lnSpc>
                <a:spcPct val="200000"/>
              </a:lnSpc>
              <a:spcBef>
                <a:spcPct val="0"/>
              </a:spcBef>
              <a:spcAft>
                <a:spcPct val="0"/>
              </a:spcAft>
              <a:buFont typeface="+mj-lt"/>
              <a:buAutoNum type="arabicPeriod"/>
            </a:pPr>
            <a:r>
              <a:rPr lang="ar-EG" altLang="ar-EG" sz="2400" dirty="0">
                <a:solidFill>
                  <a:schemeClr val="tx1"/>
                </a:solidFill>
                <a:latin typeface="Arial" panose="020B0604020202020204" pitchFamily="34" charset="0"/>
              </a:rPr>
              <a:t>دراسة حالة: </a:t>
            </a:r>
            <a:r>
              <a:rPr lang="en-US" altLang="ar-EG" sz="2400" dirty="0">
                <a:solidFill>
                  <a:schemeClr val="tx1"/>
                </a:solidFill>
                <a:latin typeface="Arial" panose="020B0604020202020204" pitchFamily="34" charset="0"/>
              </a:rPr>
              <a:t>Share Your Blood</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8F300-8BE4-A7DC-D55C-B5613D304E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C16A30-0CDE-0501-A276-8B90BE0EA0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D802E-EF60-7718-AC02-28E68734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C877DA-9BD0-8196-4734-8923D837FB4E}"/>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شهد التسويق عبر الأجهزة المحمولة تطورًا ملحوظًا منذ بداية استخدام الرسائل النصية التجارية في فنلندا عام 1997، حيث انتقل من كونه ظاهرة جديدة إلى ممارسة متخصصة، ثم إلى ممارسة مقبولة، وصولًا إلى اعتباره ضرورة استراتيجية في عالم الأعمال. وقد أكدت ويندي كلارك، الرائدة في مجال التسويق الرقمي</a:t>
            </a:r>
            <a:r>
              <a:rPr lang="en-US" sz="2400" dirty="0"/>
              <a:t>، </a:t>
            </a:r>
            <a:r>
              <a:rPr lang="ar-EG" sz="2400" dirty="0"/>
              <a:t>على أهمية هذا التحول بقولها: </a:t>
            </a:r>
            <a:r>
              <a:rPr lang="ar-EG" sz="2400" i="1" dirty="0"/>
              <a:t>"إذا لم تتضمن خططك الهاتف المحمول، فإن خططك غير مكتملة."</a:t>
            </a:r>
            <a:endParaRPr lang="ar-EG" sz="2400" dirty="0"/>
          </a:p>
        </p:txBody>
      </p:sp>
      <p:sp>
        <p:nvSpPr>
          <p:cNvPr id="2" name="Rectangle 1">
            <a:extLst>
              <a:ext uri="{FF2B5EF4-FFF2-40B4-BE49-F238E27FC236}">
                <a16:creationId xmlns:a16="http://schemas.microsoft.com/office/drawing/2014/main" id="{59969DF2-62FE-C94B-6B7F-4052FA5BF6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574E42BA-444D-670F-81A0-206B9BA7174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4" name="Picture 2" descr="Wendy Clark">
            <a:extLst>
              <a:ext uri="{FF2B5EF4-FFF2-40B4-BE49-F238E27FC236}">
                <a16:creationId xmlns:a16="http://schemas.microsoft.com/office/drawing/2014/main" id="{4C354D67-4DF3-063D-7FFC-16D8593B08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3740893"/>
            <a:ext cx="2800350" cy="2800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53997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0B1CF-1CD7-1CB9-8306-4251156F4E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A3A0F1-1CA4-F370-21FF-01316B330AD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FF2D00C-F871-45A7-8968-69311BD041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B270E4C-A020-870D-6E9E-E89607112267}"/>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لا يزال مجال التسويق عبر الأجهزة المحمولة يشهد تغيرات سريعة نتيجة التطورات التكنولوجية واعتماد حلول وتقنيات جديدة، في ظل سعي الحكومات والصناعة لمواكبة هذه التغيرات. يقدم هذا الفصل تحليلًا لمكونات سوق التسويق عبر الأجهزة المحمولة والعوامل المؤثرة في تفاعلاتها، كما يوفر نظرة شاملة على أفضل الممارسات والمعايير التنظيمية المعتمدة في القطاع. بالإضافة إلى ذلك، يوضح كيفية الاستفادة من الموارد والحلول الرائدة في الصناعة، ويستعرض آليات اختيار الشركاء المناسبين والعمل معهم بفعالية.</a:t>
            </a:r>
          </a:p>
        </p:txBody>
      </p:sp>
      <p:sp>
        <p:nvSpPr>
          <p:cNvPr id="2" name="Rectangle 1">
            <a:extLst>
              <a:ext uri="{FF2B5EF4-FFF2-40B4-BE49-F238E27FC236}">
                <a16:creationId xmlns:a16="http://schemas.microsoft.com/office/drawing/2014/main" id="{9B0BCDCE-4A92-DEDD-202D-12850FFB550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30B1A803-C5FD-EC5D-9440-2A23F10A9913}"/>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122" name="Picture 2" descr="‫التسويق عبر الهاتف المحمول – أكاديمية DM Arts‬‎">
            <a:extLst>
              <a:ext uri="{FF2B5EF4-FFF2-40B4-BE49-F238E27FC236}">
                <a16:creationId xmlns:a16="http://schemas.microsoft.com/office/drawing/2014/main" id="{9E3A5761-B789-D865-D1E5-672DD97927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4378460"/>
            <a:ext cx="3907812" cy="1978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96569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56A27-744D-965E-E1E4-AC247209181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F1C82A0-9011-BA49-5FBF-143892D1638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E6D45E-6574-C1BE-6445-F6541ED061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6AF582B-BA2B-B792-4541-F45886E4CA71}"/>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تُعد منظومة التسويق عبر الهاتف المحمول شبكة معقدة تضم منظمات عامة وخاصة، تشمل العلامات التجارية وتجار التجزئة، ومزودي حلول التطبيقات، ومشغلي شبكات الهواتف المحمولة، إضافة إلى الحكومات والمستهلكين الذين تخدمهم هذه الأطراف بشكل جماعي. هذه المنظومة تمثل إطارًا ديناميكيًا يربط بين مختلف الفاعلين في السوق بهدف تحقيق التكامل في تقديم الخدمات والحلول الرقمية.</a:t>
            </a:r>
          </a:p>
          <a:p>
            <a:pPr algn="r" rtl="1">
              <a:lnSpc>
                <a:spcPct val="150000"/>
              </a:lnSpc>
            </a:pPr>
            <a:endParaRPr lang="ar-EG" sz="2400" dirty="0"/>
          </a:p>
        </p:txBody>
      </p:sp>
      <p:sp>
        <p:nvSpPr>
          <p:cNvPr id="2" name="Rectangle 1">
            <a:extLst>
              <a:ext uri="{FF2B5EF4-FFF2-40B4-BE49-F238E27FC236}">
                <a16:creationId xmlns:a16="http://schemas.microsoft.com/office/drawing/2014/main" id="{0DE5A539-FAD5-B042-CA46-820233472C9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C5E5EF65-2337-DEAD-CA85-BB0CB5AD64D4}"/>
              </a:ext>
            </a:extLst>
          </p:cNvPr>
          <p:cNvSpPr txBox="1"/>
          <p:nvPr/>
        </p:nvSpPr>
        <p:spPr>
          <a:xfrm>
            <a:off x="6590805" y="894259"/>
            <a:ext cx="5080495"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منظومة التسويق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6146" name="Picture 2" descr="Mobile Ecosystem PowerPoint and Google Slides Template - PPT Slides">
            <a:extLst>
              <a:ext uri="{FF2B5EF4-FFF2-40B4-BE49-F238E27FC236}">
                <a16:creationId xmlns:a16="http://schemas.microsoft.com/office/drawing/2014/main" id="{CECD0E2D-2AC1-7D28-774A-0EBA6B69B0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333" y="3289465"/>
            <a:ext cx="4686795" cy="3328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02540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77439-6F67-8195-A275-A8D1BB6CC76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0BBBAA-0F47-A80F-EC04-757F415CAE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7C0B67-ECD1-67D9-E6E8-D1DDDA318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1FAB144-03B7-D517-44B2-8DEBD5A23952}"/>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يتكون هذا النظام من أربع دوائر مترابطة:</a:t>
            </a:r>
          </a:p>
          <a:p>
            <a:pPr algn="r" rtl="1">
              <a:lnSpc>
                <a:spcPct val="150000"/>
              </a:lnSpc>
            </a:pPr>
            <a:r>
              <a:rPr lang="ar-EG" sz="2400" b="1" dirty="0"/>
              <a:t>الجهات المعنية بالمنتجات والخدمات</a:t>
            </a:r>
            <a:r>
              <a:rPr lang="ar-EG" sz="2400" dirty="0"/>
              <a:t>: وتشمل العلامات التجارية، مالكي المحتوى، ووكالات التسويق.</a:t>
            </a:r>
          </a:p>
          <a:p>
            <a:pPr algn="r" rtl="1">
              <a:lnSpc>
                <a:spcPct val="150000"/>
              </a:lnSpc>
            </a:pPr>
            <a:r>
              <a:rPr lang="ar-EG" sz="2400" b="1" dirty="0"/>
              <a:t>مزودو التطبيقات</a:t>
            </a:r>
            <a:r>
              <a:rPr lang="ar-EG" sz="2400" dirty="0"/>
              <a:t>: ويشمل ذلك مزودي التطبيقات المستقلة وخدمات تطبيقات الهاتف المحمول مثل مزودي الرسائل، مطوري التطبيقات، ومزودي شبكات الإعلانات.</a:t>
            </a:r>
          </a:p>
          <a:p>
            <a:pPr algn="r" rtl="1">
              <a:lnSpc>
                <a:spcPct val="150000"/>
              </a:lnSpc>
            </a:pPr>
            <a:r>
              <a:rPr lang="ar-EG" sz="2400" b="1" dirty="0"/>
              <a:t>مُمكِّنات الاتصال</a:t>
            </a:r>
            <a:r>
              <a:rPr lang="ar-EG" sz="2400" dirty="0"/>
              <a:t>: مثل المجمعين ومشغلي الشبكات اللاسلكية الذين يتيحون الربط بين المستخدمين والخدمات.</a:t>
            </a:r>
          </a:p>
          <a:p>
            <a:pPr algn="r" rtl="1">
              <a:lnSpc>
                <a:spcPct val="150000"/>
              </a:lnSpc>
            </a:pPr>
            <a:r>
              <a:rPr lang="ar-EG" sz="2400" b="1" dirty="0"/>
              <a:t>الجهات الإعلامية وتجار التجزئة</a:t>
            </a:r>
            <a:r>
              <a:rPr lang="ar-EG" sz="2400" dirty="0"/>
              <a:t>: وتشمل المنصات الإعلامية والمتاجر التقليدية والافتراضية.</a:t>
            </a:r>
          </a:p>
          <a:p>
            <a:pPr algn="r" rtl="1">
              <a:lnSpc>
                <a:spcPct val="150000"/>
              </a:lnSpc>
            </a:pPr>
            <a:r>
              <a:rPr lang="ar-EG" sz="2400" dirty="0"/>
              <a:t>وتعتمد كل دائرة من هذه الدوائر على مجموعة من المُمكِّنات التي توفر الأساس اللازم لعملها، مما يجعل هذه المنظومة بيئة متكاملة تتطلب التنسيق بين مختلف الأطراف لضمان تحقيق الأهداف التسويقية بكفاءة.</a:t>
            </a:r>
          </a:p>
        </p:txBody>
      </p:sp>
      <p:sp>
        <p:nvSpPr>
          <p:cNvPr id="2" name="Rectangle 1">
            <a:extLst>
              <a:ext uri="{FF2B5EF4-FFF2-40B4-BE49-F238E27FC236}">
                <a16:creationId xmlns:a16="http://schemas.microsoft.com/office/drawing/2014/main" id="{6B2AA25E-E415-F5CA-3FDF-C17F8579E8F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F01CD840-0DEF-F90D-4049-C73936ACB0B0}"/>
              </a:ext>
            </a:extLst>
          </p:cNvPr>
          <p:cNvSpPr txBox="1"/>
          <p:nvPr/>
        </p:nvSpPr>
        <p:spPr>
          <a:xfrm>
            <a:off x="6590805" y="894259"/>
            <a:ext cx="5080495"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منظومة التسويق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44192192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AF9D1-A5B3-1218-A370-06AF8ECA8B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24A10BA-867B-1FD9-8A89-36B3F101C0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7FD490-C477-1F88-3E5F-D42D63752C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7818B27-A79C-1F82-61EA-2DEF1BB527A8}"/>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بناءً على ما سبق، يمكن النظر إلى المنظومة باعتبارها شبكة واسعة تضم مليارات المشتركين في خدمات الهاتف المحمول الذين يتفاعلون مع آلاف مشغلي الشبكات وملايين العلامات التجارية بشكل مباشر. ويُسهم في تمكين هذه التفاعلات آلاف الجهات الفاعلة في صناعة التسويق عبر الهاتف المحمول إلى جانب مئات الحكومات، مما يجعل هذه المنظومة بيئة معقدة تتطلب تنسيقًا عالي المستوى بين مختلف الأطراف لضمان تحقيق الأهداف الاستراتيجية.</a:t>
            </a:r>
          </a:p>
        </p:txBody>
      </p:sp>
      <p:sp>
        <p:nvSpPr>
          <p:cNvPr id="2" name="Rectangle 1">
            <a:extLst>
              <a:ext uri="{FF2B5EF4-FFF2-40B4-BE49-F238E27FC236}">
                <a16:creationId xmlns:a16="http://schemas.microsoft.com/office/drawing/2014/main" id="{15793722-9DE3-DC30-1A62-5D3D3FB5705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DCC5E52F-9774-3C7A-C7EC-B554745A35BB}"/>
              </a:ext>
            </a:extLst>
          </p:cNvPr>
          <p:cNvSpPr txBox="1"/>
          <p:nvPr/>
        </p:nvSpPr>
        <p:spPr>
          <a:xfrm>
            <a:off x="6590805" y="894259"/>
            <a:ext cx="5080495"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منظومة التسويق عبر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52190459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35F08-C773-B6CD-6741-737160E1A2D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B52D6BE-B3F5-F198-939E-564DD128431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13D7FD-0EF9-D454-B5D6-5D6C59C2D2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B17C348-1951-E373-8B5E-CE7519743922}"/>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خلال العقد الماضي، أصبحت ممارسة التسويق تعتمد بشكل متزايد على التكنولوجيا. عند النظر إلى عام 2010، كان هناك حوالي 150 مزودًا معتمدًا لتقنيات التسويق؛ أما اليوم، فقد ارتفع العدد إلى الآلاف، حيث بلغ 14,106 مزودًا بالفعل. وفي عام 2023، أنفقت الشركات ما يقارب 669 مليار دولار عالميًا على تقنيات التسويق والمبيعات. </a:t>
            </a:r>
          </a:p>
        </p:txBody>
      </p:sp>
      <p:sp>
        <p:nvSpPr>
          <p:cNvPr id="2" name="Rectangle 1">
            <a:extLst>
              <a:ext uri="{FF2B5EF4-FFF2-40B4-BE49-F238E27FC236}">
                <a16:creationId xmlns:a16="http://schemas.microsoft.com/office/drawing/2014/main" id="{911D87C9-1686-AE85-0015-6963AA4E1B5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7630B85D-5D8F-D6DB-38BA-06807A13667B}"/>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8194" name="Picture 2" descr="52 التسويق عبر الهاتف المحمول الصور والصور وصور الخلفية للتنزيل المجاني">
            <a:extLst>
              <a:ext uri="{FF2B5EF4-FFF2-40B4-BE49-F238E27FC236}">
                <a16:creationId xmlns:a16="http://schemas.microsoft.com/office/drawing/2014/main" id="{89C71D89-4629-2551-D30F-A18BDDC6CE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3214535"/>
            <a:ext cx="4181358" cy="2782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74738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CFAB0-BC61-D690-7BAC-FAF42C66119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D80311F-0E09-CE16-92DB-AD6872B36B4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1C3CFC-5E21-09BF-4CA4-ADF34DBEA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56FA192-2470-AEE7-C782-D1D4FD21E7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325D6A02-EE6F-1775-E138-B76032344AF6}"/>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026" name="Picture 2">
            <a:extLst>
              <a:ext uri="{FF2B5EF4-FFF2-40B4-BE49-F238E27FC236}">
                <a16:creationId xmlns:a16="http://schemas.microsoft.com/office/drawing/2014/main" id="{40311CA0-083A-C1A2-8747-EC75DF7E9C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62398" y="1524358"/>
            <a:ext cx="9045121" cy="436338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58954EF-F96D-2B04-8197-289780663558}"/>
              </a:ext>
            </a:extLst>
          </p:cNvPr>
          <p:cNvSpPr txBox="1"/>
          <p:nvPr/>
        </p:nvSpPr>
        <p:spPr>
          <a:xfrm>
            <a:off x="265216" y="5951810"/>
            <a:ext cx="11661568" cy="830997"/>
          </a:xfrm>
          <a:prstGeom prst="rect">
            <a:avLst/>
          </a:prstGeom>
          <a:noFill/>
        </p:spPr>
        <p:txBody>
          <a:bodyPr wrap="square">
            <a:spAutoFit/>
          </a:bodyPr>
          <a:lstStyle/>
          <a:p>
            <a:pPr algn="ctr" rtl="1"/>
            <a:r>
              <a:rPr lang="ar-EG" sz="2400" dirty="0">
                <a:solidFill>
                  <a:schemeClr val="dk1"/>
                </a:solidFill>
              </a:rPr>
              <a:t>خريطة </a:t>
            </a:r>
            <a:r>
              <a:rPr lang="en-US" sz="2400" dirty="0" err="1">
                <a:solidFill>
                  <a:schemeClr val="dk1"/>
                </a:solidFill>
              </a:rPr>
              <a:t>Chiefmartec</a:t>
            </a:r>
            <a:r>
              <a:rPr lang="en-US" sz="2400" dirty="0">
                <a:solidFill>
                  <a:schemeClr val="dk1"/>
                </a:solidFill>
              </a:rPr>
              <a:t> </a:t>
            </a:r>
            <a:r>
              <a:rPr lang="ar-EG" sz="2400" dirty="0">
                <a:solidFill>
                  <a:schemeClr val="dk1"/>
                </a:solidFill>
              </a:rPr>
              <a:t> لعام 2025</a:t>
            </a:r>
            <a:br>
              <a:rPr lang="ar-EG" sz="2400" dirty="0">
                <a:solidFill>
                  <a:schemeClr val="dk1"/>
                </a:solidFill>
              </a:rPr>
            </a:br>
            <a:r>
              <a:rPr lang="ar-EG" sz="2400" dirty="0">
                <a:solidFill>
                  <a:schemeClr val="dk1"/>
                </a:solidFill>
              </a:rPr>
              <a:t>قم بزيارة الموقع التالي للتعرف على تصنيفات هذه التطبيقات بشكل أفضل </a:t>
            </a:r>
            <a:r>
              <a:rPr lang="en-US" sz="2400" dirty="0">
                <a:solidFill>
                  <a:schemeClr val="dk1"/>
                </a:solidFill>
              </a:rPr>
              <a:t>https://martechmap.com/</a:t>
            </a:r>
            <a:endParaRPr lang="ar-EG" sz="2400" dirty="0">
              <a:solidFill>
                <a:schemeClr val="dk1"/>
              </a:solidFill>
            </a:endParaRPr>
          </a:p>
        </p:txBody>
      </p:sp>
    </p:spTree>
    <p:extLst>
      <p:ext uri="{BB962C8B-B14F-4D97-AF65-F5344CB8AC3E}">
        <p14:creationId xmlns:p14="http://schemas.microsoft.com/office/powerpoint/2010/main" val="246140552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5C61D-3F98-2127-24E8-344EE23191C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B8B6026-8861-7313-91B7-0D0B14CF69D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F781A10-F1AE-1190-A4E8-5C504A1619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0A7D428-710F-D954-F7EB-BD4311F91968}"/>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تتسم التكنولوجيا بالتطور المستمر، مما يفرض على المؤسسات والمسوقين تخصيص وقت كافٍ لتقييم التقنيات الحديثة والناشئة من منظور فردي ومؤسسي. تكمن أهمية ذلك في أن هذه التقنيات لا تؤثر فقط على ممارسات الأعمال، بل قد تشكل أيضًا مسار التطور المهني للعاملين في المجال التسويقي.</a:t>
            </a:r>
          </a:p>
          <a:p>
            <a:pPr algn="just" rtl="1">
              <a:lnSpc>
                <a:spcPct val="150000"/>
              </a:lnSpc>
            </a:pPr>
            <a:r>
              <a:rPr lang="ar-EG" sz="2400" dirty="0"/>
              <a:t>تشمل أبرز التقنيات التي تعيد تشكيل مشهد التسويق الرقمي: الأجهزة الحديثة، والذكاء الاصطناعي بأنواعه وتطبيقاته المختلفة، وتقنيات حماية الخصوصية، والمحافظ الرقمية القائمة على الهوية الذاتية، وأنظمة إدارة المعلومات الشخصية. هذه الابتكارات تمثل تحولًا جوهريًا في كيفية تفاعل الشركات مع المستهلكين وإدارة البيانات. ومن الأطر المرجعية الرائدة التي يُوصى بمراقبتها إطار </a:t>
            </a:r>
            <a:r>
              <a:rPr lang="en-US" sz="2400" dirty="0"/>
              <a:t>Gartner Hype Cycle، </a:t>
            </a:r>
            <a:r>
              <a:rPr lang="ar-EG" sz="2400" dirty="0"/>
              <a:t>وخاصة النسخة المخصصة للتسويق الرقمي، لما يوفره من تصور شامل لمراحل تبني التقنيات الجديدة.</a:t>
            </a:r>
          </a:p>
        </p:txBody>
      </p:sp>
      <p:sp>
        <p:nvSpPr>
          <p:cNvPr id="2" name="Rectangle 1">
            <a:extLst>
              <a:ext uri="{FF2B5EF4-FFF2-40B4-BE49-F238E27FC236}">
                <a16:creationId xmlns:a16="http://schemas.microsoft.com/office/drawing/2014/main" id="{D5B56CD5-34F8-8680-8634-97EADF329FE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33C9CE02-99F7-D4A4-22DF-5E4BB0515EB2}"/>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21729954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72B30-7C96-7B80-8639-B34F3E0BB70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D1FB051-4F66-EEB1-A26F-AA2457DDA5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F665C9-0EBF-34BD-3AA6-0E4D28C9E1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CBD3BF9-A0D2-4E90-9812-25D695D81467}"/>
              </a:ext>
            </a:extLst>
          </p:cNvPr>
          <p:cNvSpPr txBox="1"/>
          <p:nvPr/>
        </p:nvSpPr>
        <p:spPr>
          <a:xfrm>
            <a:off x="510067" y="1501049"/>
            <a:ext cx="11150600" cy="46635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600"/>
              </a:lnSpc>
            </a:pPr>
            <a:r>
              <a:rPr lang="ar-EG" sz="2400" b="1" dirty="0"/>
              <a:t>ما هو </a:t>
            </a:r>
            <a:r>
              <a:rPr lang="en-US" sz="2400" b="1" dirty="0"/>
              <a:t>Gartner Hype Cycle؟</a:t>
            </a:r>
          </a:p>
          <a:p>
            <a:pPr algn="r" rtl="1">
              <a:lnSpc>
                <a:spcPts val="3600"/>
              </a:lnSpc>
            </a:pPr>
            <a:r>
              <a:rPr lang="ar-EG" sz="2400" dirty="0"/>
              <a:t>إطار </a:t>
            </a:r>
            <a:r>
              <a:rPr lang="en-US" sz="2400" b="1" dirty="0"/>
              <a:t>Gartner Hype Cycle</a:t>
            </a:r>
            <a:r>
              <a:rPr lang="en-US" sz="2400" dirty="0"/>
              <a:t> </a:t>
            </a:r>
            <a:r>
              <a:rPr lang="ar-EG" sz="2400" dirty="0"/>
              <a:t> يقدم خريطة موضوعية لمراحل تبني التقنيات الجديدة، ويساعد المؤسسات على فهم المخاطر والفرص المرتبطة بالابتكار. يهدف إلى تجنب الأخطاء الشائعة مثل التبني المبكر جدًا أو المتأخر جدًا، أو التخلي عن التقنية قبل نضجها.</a:t>
            </a:r>
          </a:p>
          <a:p>
            <a:pPr algn="r" rtl="1">
              <a:lnSpc>
                <a:spcPts val="3600"/>
              </a:lnSpc>
            </a:pPr>
            <a:r>
              <a:rPr lang="ar-EG" sz="2400" dirty="0"/>
              <a:t>الإطار يتكون من </a:t>
            </a:r>
            <a:r>
              <a:rPr lang="ar-EG" sz="2400" b="1" dirty="0"/>
              <a:t>خمس مراحل رئيسية</a:t>
            </a:r>
            <a:r>
              <a:rPr lang="ar-EG" sz="2400" dirty="0"/>
              <a:t>:</a:t>
            </a:r>
          </a:p>
          <a:p>
            <a:pPr algn="r" rtl="1">
              <a:lnSpc>
                <a:spcPts val="3600"/>
              </a:lnSpc>
            </a:pPr>
            <a:r>
              <a:rPr lang="ar-EG" sz="2400" b="1" dirty="0"/>
              <a:t>1- مرحلة ظهور التكنولوجيا</a:t>
            </a:r>
          </a:p>
          <a:p>
            <a:pPr algn="r" rtl="1">
              <a:lnSpc>
                <a:spcPts val="3600"/>
              </a:lnSpc>
            </a:pPr>
            <a:r>
              <a:rPr lang="ar-EG" sz="2400" b="1" dirty="0"/>
              <a:t>2-</a:t>
            </a:r>
            <a:r>
              <a:rPr lang="en-US" sz="2400" b="1" dirty="0"/>
              <a:t> </a:t>
            </a:r>
            <a:r>
              <a:rPr lang="ar-EG" sz="2400" b="1" dirty="0"/>
              <a:t>ذروة التوقعات المبالغ فيها</a:t>
            </a:r>
          </a:p>
          <a:p>
            <a:pPr algn="r" rtl="1">
              <a:lnSpc>
                <a:spcPts val="3600"/>
              </a:lnSpc>
            </a:pPr>
            <a:r>
              <a:rPr lang="ar-EG" sz="2400" b="1" dirty="0"/>
              <a:t>3- مرحلة خيبة الأمل </a:t>
            </a:r>
          </a:p>
          <a:p>
            <a:pPr algn="r" rtl="1">
              <a:lnSpc>
                <a:spcPts val="3600"/>
              </a:lnSpc>
            </a:pPr>
            <a:r>
              <a:rPr lang="ar-EG" sz="2400" b="1" dirty="0"/>
              <a:t>4- مرحلة نضج التكنولوجيا </a:t>
            </a:r>
          </a:p>
          <a:p>
            <a:pPr algn="r" rtl="1">
              <a:lnSpc>
                <a:spcPts val="3600"/>
              </a:lnSpc>
            </a:pPr>
            <a:r>
              <a:rPr lang="ar-EG" sz="2400" b="1" dirty="0"/>
              <a:t>5- مرحلة الإنتاجية المستقرة </a:t>
            </a:r>
          </a:p>
        </p:txBody>
      </p:sp>
      <p:sp>
        <p:nvSpPr>
          <p:cNvPr id="2" name="Rectangle 1">
            <a:extLst>
              <a:ext uri="{FF2B5EF4-FFF2-40B4-BE49-F238E27FC236}">
                <a16:creationId xmlns:a16="http://schemas.microsoft.com/office/drawing/2014/main" id="{C415FBC0-F07A-5BEA-F07E-D3A72604E7C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7D359633-08FA-925C-AE10-09F73AF3E091}"/>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15747611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038D8-2CED-0756-34B5-FD46C506633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68EA283-8397-CABC-4EF2-D430C84C8A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0D22A0E-DBCE-33F7-464B-52634A3066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C3698DC-382E-18D4-27D2-47380B2EF2B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81AB6FF5-392C-8210-8B9F-53044F865E1D}"/>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9433577E-91EB-6CE2-7502-C086059125AE}"/>
              </a:ext>
            </a:extLst>
          </p:cNvPr>
          <p:cNvPicPr>
            <a:picLocks noChangeAspect="1"/>
          </p:cNvPicPr>
          <p:nvPr/>
        </p:nvPicPr>
        <p:blipFill>
          <a:blip r:embed="rId3"/>
          <a:stretch>
            <a:fillRect/>
          </a:stretch>
        </p:blipFill>
        <p:spPr>
          <a:xfrm>
            <a:off x="3433762" y="2044597"/>
            <a:ext cx="5324475" cy="3457575"/>
          </a:xfrm>
          <a:prstGeom prst="rect">
            <a:avLst/>
          </a:prstGeom>
        </p:spPr>
      </p:pic>
      <p:sp>
        <p:nvSpPr>
          <p:cNvPr id="6" name="TextBox 5">
            <a:extLst>
              <a:ext uri="{FF2B5EF4-FFF2-40B4-BE49-F238E27FC236}">
                <a16:creationId xmlns:a16="http://schemas.microsoft.com/office/drawing/2014/main" id="{88A24990-C10F-777A-7643-5A32F49DAE75}"/>
              </a:ext>
            </a:extLst>
          </p:cNvPr>
          <p:cNvSpPr txBox="1"/>
          <p:nvPr/>
        </p:nvSpPr>
        <p:spPr>
          <a:xfrm>
            <a:off x="3433761" y="5839651"/>
            <a:ext cx="5324475" cy="5174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lnSpc>
                <a:spcPts val="3600"/>
              </a:lnSpc>
            </a:pPr>
            <a:r>
              <a:rPr lang="ar-EG" sz="2400" b="1" dirty="0"/>
              <a:t>إطار </a:t>
            </a:r>
            <a:r>
              <a:rPr lang="en-US" sz="2400" b="1" dirty="0"/>
              <a:t>Gartner Hype Cycle</a:t>
            </a:r>
            <a:endParaRPr lang="ar-EG" sz="2400" b="1" dirty="0"/>
          </a:p>
        </p:txBody>
      </p:sp>
    </p:spTree>
    <p:extLst>
      <p:ext uri="{BB962C8B-B14F-4D97-AF65-F5344CB8AC3E}">
        <p14:creationId xmlns:p14="http://schemas.microsoft.com/office/powerpoint/2010/main" val="371095576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85EDB-7C6D-6037-6032-FFFDCAB61D6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F39BB88-F977-4095-C86D-01AF5A4A90B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F7D31F9-D4F7-3B49-E2AE-C670B01197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0C4F037-717E-6198-976F-CCB733EC86C3}"/>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مراحل إطار </a:t>
            </a:r>
            <a:r>
              <a:rPr lang="en-US" sz="2400" b="1" dirty="0"/>
              <a:t>Gartner Hype Cycle</a:t>
            </a:r>
          </a:p>
          <a:p>
            <a:pPr algn="r" rtl="1">
              <a:lnSpc>
                <a:spcPct val="150000"/>
              </a:lnSpc>
            </a:pPr>
            <a:r>
              <a:rPr lang="ar-EG" sz="2400" b="1" dirty="0"/>
              <a:t>1- مرحلة ظهور التكنولوجيا</a:t>
            </a:r>
          </a:p>
          <a:p>
            <a:pPr algn="r" rtl="1">
              <a:lnSpc>
                <a:spcPct val="150000"/>
              </a:lnSpc>
            </a:pPr>
            <a:r>
              <a:rPr lang="ar-EG" sz="2400" dirty="0"/>
              <a:t>تمثل هذه المرحلة بداية الاهتمام نتيجة ظهور اختراق تقني أو إطلاق منتج جديد.</a:t>
            </a:r>
            <a:br>
              <a:rPr lang="ar-EG" sz="2400" dirty="0"/>
            </a:br>
            <a:r>
              <a:rPr lang="ar-EG" sz="2400" dirty="0"/>
              <a:t>هذه المرحلة تمثل ظهور تقنيات جديدة مثل الذكاء الاصطناعي التوليدي في الإعلانات أو تقنيات الدفع عبر الهواتف الذكية. غالبًا ما تكون هناك ضجة إعلامية كبيرة، لكن التطبيقات العملية لا تزال محدودة.</a:t>
            </a:r>
          </a:p>
          <a:p>
            <a:pPr algn="r" rtl="1">
              <a:lnSpc>
                <a:spcPct val="150000"/>
              </a:lnSpc>
            </a:pPr>
            <a:r>
              <a:rPr lang="ar-EG" sz="2400" b="1" dirty="0"/>
              <a:t>2-</a:t>
            </a:r>
            <a:r>
              <a:rPr lang="en-US" sz="2400" b="1" dirty="0"/>
              <a:t> </a:t>
            </a:r>
            <a:r>
              <a:rPr lang="ar-EG" sz="2400" b="1" dirty="0"/>
              <a:t>ذروة التوقعات المبالغ فيها</a:t>
            </a:r>
          </a:p>
          <a:p>
            <a:pPr algn="r" rtl="1">
              <a:lnSpc>
                <a:spcPct val="150000"/>
              </a:lnSpc>
            </a:pPr>
            <a:r>
              <a:rPr lang="ar-EG" sz="2400" dirty="0"/>
              <a:t>تمثل مرحلة التوقعات العالية مع قصص نجاح وفشل متداولة.</a:t>
            </a:r>
            <a:br>
              <a:rPr lang="ar-EG" sz="2400" dirty="0"/>
            </a:br>
            <a:r>
              <a:rPr lang="ar-EG" sz="2400" dirty="0"/>
              <a:t>الشركات تبدأ في الاستثمار بكثافة في تقنيات مثل الواقع المعزز في الحملات الإعلانية، معتقدة أنها ستحدث ثورة، لكن النتائج غالبًا لا تكون متوافقة مع التوقعات.</a:t>
            </a:r>
          </a:p>
        </p:txBody>
      </p:sp>
      <p:sp>
        <p:nvSpPr>
          <p:cNvPr id="2" name="Rectangle 1">
            <a:extLst>
              <a:ext uri="{FF2B5EF4-FFF2-40B4-BE49-F238E27FC236}">
                <a16:creationId xmlns:a16="http://schemas.microsoft.com/office/drawing/2014/main" id="{0AB0FED4-A64E-0168-9884-970074EAD87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A245D8C9-08C3-D37D-1251-0FD940E7FCA5}"/>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54488345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6668B-3297-7F7D-0C82-C74F1945DB3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6571515-AA77-1807-572E-99CC36B4AB4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5B036A-397D-511D-FBDB-7501DC21CF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ABE550D-9F60-2E6A-8EE1-99429C0EEF86}"/>
              </a:ext>
            </a:extLst>
          </p:cNvPr>
          <p:cNvSpPr txBox="1"/>
          <p:nvPr/>
        </p:nvSpPr>
        <p:spPr>
          <a:xfrm>
            <a:off x="510067" y="1501049"/>
            <a:ext cx="11150600" cy="503868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900"/>
              </a:lnSpc>
            </a:pPr>
            <a:r>
              <a:rPr lang="ar-EG" sz="2400" b="1" dirty="0"/>
              <a:t>مراحل إطار </a:t>
            </a:r>
            <a:r>
              <a:rPr lang="en-US" sz="2400" b="1" dirty="0"/>
              <a:t>Gartner Hype Cycle</a:t>
            </a:r>
          </a:p>
          <a:p>
            <a:pPr algn="r" rtl="1">
              <a:lnSpc>
                <a:spcPts val="3900"/>
              </a:lnSpc>
            </a:pPr>
            <a:r>
              <a:rPr lang="ar-EG" sz="2400" b="1" dirty="0"/>
              <a:t>3- مرحلة خيبة الأمل </a:t>
            </a:r>
          </a:p>
          <a:p>
            <a:pPr algn="r" rtl="1">
              <a:lnSpc>
                <a:spcPts val="3900"/>
              </a:lnSpc>
            </a:pPr>
            <a:r>
              <a:rPr lang="ar-EG" sz="2400" dirty="0"/>
              <a:t>بعد أن تتضح التحديات التقنية أو ضعف العائد على الاستثمار، تبدأ الشركات في التراجع أو التخلي عن التقنية. الاهتمام الإعلامي يقل، ويبدأ السوق في إعادة تقييم جدوى الاستخدام.</a:t>
            </a:r>
            <a:br>
              <a:rPr lang="ar-EG" sz="2400" dirty="0"/>
            </a:br>
            <a:r>
              <a:rPr lang="ar-EG" sz="2400" b="1" dirty="0"/>
              <a:t>مثال:</a:t>
            </a:r>
            <a:r>
              <a:rPr lang="ar-EG" sz="2400" dirty="0"/>
              <a:t> شركات التسويق التي توقفت عن استخدام الواقع الافتراضي بعد اكتشاف أن الجمهور لا يتفاعل معه كما كان متوقعًا.</a:t>
            </a:r>
          </a:p>
          <a:p>
            <a:pPr algn="r" rtl="1">
              <a:lnSpc>
                <a:spcPts val="3900"/>
              </a:lnSpc>
            </a:pPr>
            <a:r>
              <a:rPr lang="ar-EG" sz="2400" b="1" dirty="0"/>
              <a:t>4- مرحلة نضج التكنولوجيا </a:t>
            </a:r>
          </a:p>
          <a:p>
            <a:pPr algn="r" rtl="1">
              <a:lnSpc>
                <a:spcPts val="3900"/>
              </a:lnSpc>
            </a:pPr>
            <a:r>
              <a:rPr lang="ar-EG" sz="2400" dirty="0"/>
              <a:t>في هذه المرحلة، تبدأ التطبيقات الواقعية للتقنية في الظهور، وتبدأ الشركات في فهم كيف يمكن استخدامها بشكل فعّال. يتم تطوير نماذج أعمال أكثر نضجًا، وتبدأ التجارب الناجحة في التزايد.</a:t>
            </a:r>
            <a:br>
              <a:rPr lang="ar-EG" sz="2400" dirty="0"/>
            </a:br>
            <a:r>
              <a:rPr lang="ar-EG" sz="2400" b="1" dirty="0"/>
              <a:t>مثال:</a:t>
            </a:r>
            <a:r>
              <a:rPr lang="ar-EG" sz="2400" dirty="0"/>
              <a:t> استخدام منصات التواصل الاجتماعي لتخصيص المحتوى الإعلاني بشكل أكثر دقة.</a:t>
            </a:r>
          </a:p>
        </p:txBody>
      </p:sp>
      <p:sp>
        <p:nvSpPr>
          <p:cNvPr id="2" name="Rectangle 1">
            <a:extLst>
              <a:ext uri="{FF2B5EF4-FFF2-40B4-BE49-F238E27FC236}">
                <a16:creationId xmlns:a16="http://schemas.microsoft.com/office/drawing/2014/main" id="{C7B82F3F-0538-3381-A97F-53D8D4D5EC9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AFA1241B-A097-A828-A219-1C14E8CF1082}"/>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01470193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7AF3E-2DFC-0DE4-2AFF-E8F57F8D8D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85026C7-C07E-1793-2418-8A5876FA3EE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14585C-7B6B-7066-F4D8-235945C3DD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84177ED-6918-7ADD-363F-20A85256CF78}"/>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مراحل إطار </a:t>
            </a:r>
            <a:r>
              <a:rPr lang="en-US" sz="2400" b="1" dirty="0"/>
              <a:t>Gartner Hype Cycle</a:t>
            </a:r>
          </a:p>
          <a:p>
            <a:pPr algn="r" rtl="1">
              <a:lnSpc>
                <a:spcPct val="150000"/>
              </a:lnSpc>
            </a:pPr>
            <a:r>
              <a:rPr lang="ar-EG" sz="2400" b="1" dirty="0"/>
              <a:t>5- مرحلة الإنتاجية المستقرة </a:t>
            </a:r>
          </a:p>
          <a:p>
            <a:pPr algn="r" rtl="1">
              <a:lnSpc>
                <a:spcPct val="150000"/>
              </a:lnSpc>
            </a:pPr>
            <a:r>
              <a:rPr lang="ar-EG" sz="2400" dirty="0"/>
              <a:t>تصل التقنية إلى مرحلة النضج، وتصبح جزءًا من العمليات اليومية في الشركات. يتم اعتمادها على نطاق واسع، وتبدأ في تحقيق قيمة حقيقية ومستدامة.</a:t>
            </a:r>
            <a:br>
              <a:rPr lang="ar-EG" sz="2400" dirty="0"/>
            </a:br>
            <a:r>
              <a:rPr lang="ar-EG" sz="2400" b="1" dirty="0"/>
              <a:t>مثال:</a:t>
            </a:r>
            <a:r>
              <a:rPr lang="ar-EG" sz="2400" dirty="0"/>
              <a:t> اعتماد تقنيات الدفع عبر الهاتف المحمول كوسيلة رئيسية في التجارة الإلكترونية، مع تكاملها في تطبيقات التسويق والولاء.</a:t>
            </a:r>
          </a:p>
        </p:txBody>
      </p:sp>
      <p:sp>
        <p:nvSpPr>
          <p:cNvPr id="2" name="Rectangle 1">
            <a:extLst>
              <a:ext uri="{FF2B5EF4-FFF2-40B4-BE49-F238E27FC236}">
                <a16:creationId xmlns:a16="http://schemas.microsoft.com/office/drawing/2014/main" id="{3C237E7E-B676-7424-5889-309BC45057B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3E4FC9B3-FDBD-7FAE-CFC7-D01FE21CAB75}"/>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75089802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180E9-29C4-A1A2-607F-423B5BAB9FA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17DDF23-6270-C92A-B6F7-0506CE41D48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B4EE97-287F-FDAF-7D10-AFE068EBE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D0E7C8E-5FA6-FC67-BDDC-4FD9104181A9}"/>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استخدامات إطار </a:t>
            </a:r>
            <a:r>
              <a:rPr lang="en-US" sz="2400" b="1" dirty="0"/>
              <a:t>Gartner Hype Cycle</a:t>
            </a:r>
            <a:r>
              <a:rPr lang="ar-EG" sz="2400" b="1" dirty="0"/>
              <a:t> في تقييم تقنيات التسويق عبر الهاتف المحمول: </a:t>
            </a:r>
            <a:endParaRPr lang="en-US" sz="2400" b="1" dirty="0"/>
          </a:p>
          <a:p>
            <a:pPr algn="r" rtl="1">
              <a:lnSpc>
                <a:spcPct val="150000"/>
              </a:lnSpc>
            </a:pPr>
            <a:r>
              <a:rPr lang="ar-EG" sz="2400" dirty="0"/>
              <a:t>يمثل إطار</a:t>
            </a:r>
            <a:r>
              <a:rPr lang="en-US" sz="2400" dirty="0"/>
              <a:t>Gartner Hype Cycle </a:t>
            </a:r>
            <a:r>
              <a:rPr lang="ar-EG" sz="2400" dirty="0"/>
              <a:t> أداة استراتيجية لتقييم مستوى النضج والجاهزية التقنية، وهو ذو أهمية خاصة في مجال التسويق عبر الهاتف المحمول الذي يشهد تطورًا سريعًا وتغيرًا مستمرًا في الابتكارات. يعتمد هذا الإطار على قياس الفجوة بين التوقعات السوقية والقدرة الفعلية للتقنية على تحقيق قيمة عملية، مما يساعد الشركات على اتخاذ قرارات استثمارية أكثر وعيًا.</a:t>
            </a:r>
          </a:p>
        </p:txBody>
      </p:sp>
      <p:sp>
        <p:nvSpPr>
          <p:cNvPr id="2" name="Rectangle 1">
            <a:extLst>
              <a:ext uri="{FF2B5EF4-FFF2-40B4-BE49-F238E27FC236}">
                <a16:creationId xmlns:a16="http://schemas.microsoft.com/office/drawing/2014/main" id="{C8042CE7-11F6-E310-1B80-4A350BF5038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BD01625B-8456-5EF0-39CD-9C7920C5F114}"/>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05061852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9B257-D518-37FB-2F54-E6EBC698D8A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6EF4EF3-BC1A-23B5-88CA-2651501677D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D1C87E-882A-1E3B-9C31-FDAEC2FFCD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534FD49-36FC-08C4-DFF3-D82DCA3ED2C9}"/>
              </a:ext>
            </a:extLst>
          </p:cNvPr>
          <p:cNvSpPr txBox="1"/>
          <p:nvPr/>
        </p:nvSpPr>
        <p:spPr>
          <a:xfrm>
            <a:off x="510067" y="1501049"/>
            <a:ext cx="11150600" cy="37856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استخدامات إطار </a:t>
            </a:r>
            <a:r>
              <a:rPr lang="en-US" sz="2400" b="1" dirty="0"/>
              <a:t>Gartner Hype Cycle</a:t>
            </a:r>
            <a:r>
              <a:rPr lang="ar-EG" sz="2400" b="1" dirty="0"/>
              <a:t> في تقييم تقنيات التسويق عبر الهاتف المحمول: </a:t>
            </a:r>
            <a:endParaRPr lang="en-US" sz="2400" b="1" dirty="0"/>
          </a:p>
          <a:p>
            <a:pPr algn="r" rtl="1">
              <a:lnSpc>
                <a:spcPct val="150000"/>
              </a:lnSpc>
            </a:pPr>
            <a:r>
              <a:rPr lang="ar-EG" sz="2400" dirty="0"/>
              <a:t>في سياق التسويق عبر الهاتف المحمول، يمكن للإطار أن يحقق الاستخدامات التالية:</a:t>
            </a:r>
          </a:p>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1- </a:t>
            </a:r>
            <a:r>
              <a:rPr lang="ar-SA" altLang="ar-EG" sz="2400" b="1" dirty="0">
                <a:solidFill>
                  <a:schemeClr val="tx1"/>
                </a:solidFill>
                <a:latin typeface="Arial" panose="020B0604020202020204" pitchFamily="34" charset="0"/>
              </a:rPr>
              <a:t>تحديد أولويات الاستثمار</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يساعد المسوقين على التمييز بين التقنيات التي تستحق التجربة الفورية وتلك التي ينبغي تأجيلها حتى تصل إلى مستوى نضج يضمن عائدًا ملموسًا. على سبيل المثال، تقنيات مثل الذكاء الاصطناعي التوليدي أو الواقع المعزز قد تكون مثيرة للاهتمام، لكن الإطار يكشف ما إذا كانت جاهزة للتطبيق العملي أم لا</a:t>
            </a:r>
            <a:r>
              <a:rPr lang="ar-EG" altLang="ar-EG" sz="2400" dirty="0">
                <a:solidFill>
                  <a:schemeClr val="tx1"/>
                </a:solidFill>
                <a:latin typeface="Arial" panose="020B0604020202020204" pitchFamily="34" charset="0"/>
              </a:rPr>
              <a:t>.</a:t>
            </a:r>
          </a:p>
          <a:p>
            <a:pPr lvl="0" eaLnBrk="0" fontAlgn="base" hangingPunct="0">
              <a:spcBef>
                <a:spcPct val="0"/>
              </a:spcBef>
              <a:spcAft>
                <a:spcPct val="0"/>
              </a:spcAft>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204935E5-54E6-C9FB-BE89-4BFE56E8EAB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72495718-D78F-B345-5E0C-8B3235E494C0}"/>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04713691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06990-74A0-261D-F7C5-620F81F20D8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9300125-C4DC-3812-3EAE-CF0E6AABD38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8E5CD24-CF7D-0A3C-4730-827EEE6803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6B413AD-D77A-124E-0964-66C401BF3341}"/>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استخدامات إطار </a:t>
            </a:r>
            <a:r>
              <a:rPr lang="en-US" sz="2400" b="1" dirty="0"/>
              <a:t>Gartner Hype Cycle</a:t>
            </a:r>
            <a:r>
              <a:rPr lang="ar-EG" sz="2400" b="1" dirty="0"/>
              <a:t> في تقييم تقنيات التسويق عبر الهاتف المحمول: </a:t>
            </a:r>
            <a:endParaRPr lang="en-US" sz="2400" b="1" dirty="0"/>
          </a:p>
          <a:p>
            <a:pPr algn="r" rtl="1">
              <a:lnSpc>
                <a:spcPct val="150000"/>
              </a:lnSpc>
            </a:pPr>
            <a:r>
              <a:rPr lang="ar-EG" sz="2400" dirty="0"/>
              <a:t>في سياق التسويق عبر الهاتف المحمول، يمكن للإطار أن يحقق الاستخدامات التالية:</a:t>
            </a:r>
          </a:p>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2- </a:t>
            </a:r>
            <a:r>
              <a:rPr lang="ar-SA" altLang="ar-EG" sz="2400" b="1" dirty="0">
                <a:solidFill>
                  <a:schemeClr val="tx1"/>
                </a:solidFill>
                <a:latin typeface="Arial" panose="020B0604020202020204" pitchFamily="34" charset="0"/>
              </a:rPr>
              <a:t>إدارة المخاطر المرتبطة بالتقنيات الناشئة</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من خلال فهم موقع التقنية على منحنى التوقعات، يمكن للشركات تجنب القرارات القائمة على الضجة الإعلامية، والتركيز على الأدلة العملية التي تدعم جدوى الاستثمار</a:t>
            </a:r>
            <a:r>
              <a:rPr lang="ar-EG" altLang="ar-EG" sz="2400" dirty="0">
                <a:solidFill>
                  <a:schemeClr val="tx1"/>
                </a:solidFill>
                <a:latin typeface="Arial" panose="020B0604020202020204" pitchFamily="34" charset="0"/>
              </a:rPr>
              <a:t>.</a:t>
            </a:r>
          </a:p>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3- </a:t>
            </a:r>
            <a:r>
              <a:rPr lang="ar-SA" altLang="ar-EG" sz="2400" b="1" dirty="0">
                <a:solidFill>
                  <a:schemeClr val="tx1"/>
                </a:solidFill>
                <a:latin typeface="Arial" panose="020B0604020202020204" pitchFamily="34" charset="0"/>
              </a:rPr>
              <a:t>التخطيط الاستراتيجي طويل الأمد</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يوفر الإطار رؤية مستقبلية تساعد في وضع خطط تدريجية لتبني التقنيات، بما يضمن التوازن بين الابتكار والجدوى الاقتصادية، خاصة في بيئة تنافسية تعتمد على سرعة التكيف مع التغيرات</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789CCE75-D563-640B-C0FB-CBE73784F7A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5DD7A9B6-EEFC-9A31-A9FF-5F536D0E53BF}"/>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84478070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D823A-4EDE-AEDF-49D0-C0FBC734DB6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CBA2FE5-F4CF-2BC8-DBCF-73A49269A6E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4E2A3C-D76A-73AB-9F07-F464985E6C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4643C9F-8EF0-B468-A673-4C468DF79400}"/>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استخدامات إطار </a:t>
            </a:r>
            <a:r>
              <a:rPr lang="en-US" sz="2400" b="1" dirty="0"/>
              <a:t>Gartner Hype Cycle</a:t>
            </a:r>
            <a:r>
              <a:rPr lang="ar-EG" sz="2400" b="1" dirty="0"/>
              <a:t> في تقييم تقنيات التسويق عبر الهاتف المحمول: </a:t>
            </a:r>
            <a:endParaRPr lang="en-US" sz="2400" b="1" dirty="0"/>
          </a:p>
          <a:p>
            <a:pPr algn="r" rtl="1">
              <a:lnSpc>
                <a:spcPct val="150000"/>
              </a:lnSpc>
            </a:pPr>
            <a:r>
              <a:rPr lang="ar-EG" sz="2400" dirty="0"/>
              <a:t>في سياق التسويق عبر الهاتف المحمول، يمكن للإطار أن يحقق الاستخدامات التالية:</a:t>
            </a:r>
          </a:p>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4- </a:t>
            </a:r>
            <a:r>
              <a:rPr lang="ar-SA" altLang="ar-EG" sz="2400" b="1" dirty="0">
                <a:solidFill>
                  <a:schemeClr val="tx1"/>
                </a:solidFill>
                <a:latin typeface="Arial" panose="020B0604020202020204" pitchFamily="34" charset="0"/>
              </a:rPr>
              <a:t>تحسين تخصيص الموارد</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من خلال تقييم مستوى النضج، يمكن للشركات توجيه ميزانياتها نحو التقنيات التي تقدم قيمة حقيقية، بدلاً من إنفاق الموارد على حلول غير مكتملة أو غير مدعومة بسوق مستقر</a:t>
            </a:r>
            <a:r>
              <a:rPr lang="ar-EG" altLang="ar-EG" sz="2400" dirty="0">
                <a:solidFill>
                  <a:schemeClr val="tx1"/>
                </a:solidFill>
                <a:latin typeface="Arial" panose="020B0604020202020204" pitchFamily="34" charset="0"/>
              </a:rPr>
              <a:t>.</a:t>
            </a:r>
          </a:p>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5- </a:t>
            </a:r>
            <a:r>
              <a:rPr lang="ar-SA" altLang="ar-EG" sz="2400" b="1" dirty="0">
                <a:solidFill>
                  <a:schemeClr val="tx1"/>
                </a:solidFill>
                <a:latin typeface="Arial" panose="020B0604020202020204" pitchFamily="34" charset="0"/>
              </a:rPr>
              <a:t>تعزيز الابتكار المسؤول</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يتيح الإطار للمسوقين اختبار التقنيات الجديدة ضمن نطاقات محدودة قبل التوسع، مما يقلل من المخاطر التشغيلية ويعزز فرص النجاح عند التطبيق على نطاق واسع</a:t>
            </a:r>
            <a:r>
              <a:rPr lang="ar-EG" altLang="ar-EG" sz="2400" dirty="0">
                <a:solidFill>
                  <a:schemeClr val="tx1"/>
                </a:solidFill>
                <a:latin typeface="Arial" panose="020B0604020202020204" pitchFamily="34" charset="0"/>
              </a:rPr>
              <a:t>.</a:t>
            </a:r>
          </a:p>
          <a:p>
            <a:pPr lvl="0" algn="r" rtl="1" eaLnBrk="0" fontAlgn="base" hangingPunct="0">
              <a:lnSpc>
                <a:spcPct val="150000"/>
              </a:lnSpc>
              <a:spcBef>
                <a:spcPct val="0"/>
              </a:spcBef>
              <a:spcAft>
                <a:spcPct val="0"/>
              </a:spcAft>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57CC3E0D-1C0C-636A-94E5-6D89BA14925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E14ADE42-C1F7-5E1E-6F7E-FF0FE103D022}"/>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15258819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529E6-5929-5D6D-0FE3-DE78C8485B2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C3F9DAE-8D3F-A59E-1253-1794C71B027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609224-7516-68D9-0A60-8EFABD0FF2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D36998B-246C-862E-7564-C9E0289FAD3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0F29A8E6-1855-EAC2-3BAB-D29476297425}"/>
              </a:ext>
            </a:extLst>
          </p:cNvPr>
          <p:cNvSpPr txBox="1"/>
          <p:nvPr/>
        </p:nvSpPr>
        <p:spPr>
          <a:xfrm>
            <a:off x="6590805" y="894259"/>
            <a:ext cx="5080495"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تقنيات التسويق عبر الهاتف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
        <p:nvSpPr>
          <p:cNvPr id="6" name="TextBox 5">
            <a:extLst>
              <a:ext uri="{FF2B5EF4-FFF2-40B4-BE49-F238E27FC236}">
                <a16:creationId xmlns:a16="http://schemas.microsoft.com/office/drawing/2014/main" id="{98734B6B-ED4E-1AC8-5065-403B32CB6113}"/>
              </a:ext>
            </a:extLst>
          </p:cNvPr>
          <p:cNvSpPr txBox="1"/>
          <p:nvPr/>
        </p:nvSpPr>
        <p:spPr>
          <a:xfrm>
            <a:off x="3433762" y="6258808"/>
            <a:ext cx="5324475" cy="5174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lnSpc>
                <a:spcPts val="3600"/>
              </a:lnSpc>
            </a:pPr>
            <a:r>
              <a:rPr lang="ar-EG" sz="2400" b="1" dirty="0"/>
              <a:t>إطار </a:t>
            </a:r>
            <a:r>
              <a:rPr lang="en-US" sz="2400" b="1" dirty="0"/>
              <a:t>Gartner Hype Cycle</a:t>
            </a:r>
            <a:endParaRPr lang="ar-EG" sz="2400" b="1" dirty="0"/>
          </a:p>
        </p:txBody>
      </p:sp>
      <p:pic>
        <p:nvPicPr>
          <p:cNvPr id="10242" name="Picture 2" descr="Hype Cycle for Digital Marketing">
            <a:extLst>
              <a:ext uri="{FF2B5EF4-FFF2-40B4-BE49-F238E27FC236}">
                <a16:creationId xmlns:a16="http://schemas.microsoft.com/office/drawing/2014/main" id="{AC7B0D33-3E36-BADE-8EE1-872E28EC42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8549" y="1442296"/>
            <a:ext cx="7454900" cy="4791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31501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3B350-DCBA-E899-F798-EC90995E346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C553ED-F06E-7E60-06AA-00579A213DD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3914692-C186-BE3B-041A-C8ACCDC89F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CCD0D2C-2BA5-2EA5-375D-094402D7EAA5}"/>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يمثل التسويق عبر الهاتف المحمول مجالًا غنيًا بالفرص لكل من الشركات والعملاء، حيث يوفر إمكانات واسعة لا يمكن لشركة واحدة استغلالها بمفردها. مع تطور البيئة الرقمية، أصبح دمج المسارات الإعلامية المتنوعة للهاتف المحمول، والعوامل المُمكِّنة، ونقاط التكامل بين القنوات التقليدية والرقمية، يفتح آفاقًا شبه غير محدودة أمام المسوقين. هذه الإمكانات تتزايد يوميًا مع ظهور أجهزة جديدة متصلة بالإنترنت، والخدمات السحابية، ووحدات الإعلانات، وتجارب التجارة الإلكترونية، والمبادرات الإبداعية المدعومة بالتقنيات المحمولة، مما يعزز ديناميكية النظام البيئي الرقمي.</a:t>
            </a:r>
          </a:p>
        </p:txBody>
      </p:sp>
      <p:sp>
        <p:nvSpPr>
          <p:cNvPr id="2" name="Rectangle 1">
            <a:extLst>
              <a:ext uri="{FF2B5EF4-FFF2-40B4-BE49-F238E27FC236}">
                <a16:creationId xmlns:a16="http://schemas.microsoft.com/office/drawing/2014/main" id="{6EF4A208-0306-B679-446E-C004E637F6E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C97886B6-3E5C-5745-75D9-7DC6D8638E0B}"/>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9970280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A81621-57B4-68E3-F8D0-E8FDF2A6C53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82E2BFC-9C90-F105-F586-C23EFE358B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067289-7043-5EB5-05E1-F3A02463A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8CB6C90-C1C6-08DA-B88D-5297F0B23008}"/>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لتحقيق الاستفادة القصوى من هذه الإمكانات، يجب على المسوقين التركيز على المجالات التي يتقنونها، مع الاستعانة بشركاء متخصصين في الجوانب الأخرى. فالتسويق عبر الهاتف المحمول يُعد ممارسة معقدة تتطلب التعاون بين أطراف متعددة، إذ لا يمكن للمسوقين تنفيذ جميع المهام بمفردهم. الشراكات الاستراتيجية لا تقتصر على دعم العمليات، بل تمثل عنصرًا أساسيًا في بناء منظومة متكاملة قادرة على مواكبة الابتكار وتحقيق القيمة المضافة. ومن ثم، فإن التعاون الفعّال بين الشركاء داخل النظام البيئي للهاتف المحمول يعد ضرورة لتحقيق النجاح في بيئة تسويقية تتسم بالتغير المستمر.</a:t>
            </a:r>
          </a:p>
        </p:txBody>
      </p:sp>
      <p:sp>
        <p:nvSpPr>
          <p:cNvPr id="2" name="Rectangle 1">
            <a:extLst>
              <a:ext uri="{FF2B5EF4-FFF2-40B4-BE49-F238E27FC236}">
                <a16:creationId xmlns:a16="http://schemas.microsoft.com/office/drawing/2014/main" id="{5D0E0178-BB6D-5066-4E1D-488DBD43F45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C08D6AA4-ACC8-CAA0-5BEA-E064394FFCAC}"/>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4994205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BC34E-2323-6D10-AB82-0F087C5D8B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CAD0CDB-76CE-1BCE-6DBA-ADFF698383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4FCA14A-E668-D4C0-5F56-0BA42F18CB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4D8AE8C-0810-B50F-F238-C82481FC55AE}"/>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عند البحث عن شراكات في مجال التسويق عبر الهاتف المحمول، ينبغي على المسوقين مراعاة الخطوات الأساسية التالية:</a:t>
            </a:r>
          </a:p>
          <a:p>
            <a:pPr marL="342900" indent="-342900" algn="r" rtl="1">
              <a:lnSpc>
                <a:spcPct val="150000"/>
              </a:lnSpc>
              <a:buFont typeface="Arial" panose="020B0604020202020204" pitchFamily="34" charset="0"/>
              <a:buChar char="•"/>
            </a:pPr>
            <a:r>
              <a:rPr lang="ar-EG" sz="2400" dirty="0"/>
              <a:t>تحديد الأهداف المرجوة بوضوح، مع فهم التوقيت المناسب والميزانية المتاحة.</a:t>
            </a:r>
          </a:p>
          <a:p>
            <a:pPr marL="342900" indent="-342900" algn="r" rtl="1">
              <a:lnSpc>
                <a:spcPct val="150000"/>
              </a:lnSpc>
              <a:buFont typeface="Arial" panose="020B0604020202020204" pitchFamily="34" charset="0"/>
              <a:buChar char="•"/>
            </a:pPr>
            <a:r>
              <a:rPr lang="ar-EG" sz="2400" dirty="0"/>
              <a:t>يجب تقييم أكبر عدد ممكن من الشركاء المحتملين ضمن الإطار الزمني والميزانية المتاحة. كلما زاد عدد الشركات والأشخاص الذين يتم تقييمهم، زادت المعرفة المكتسبة، مما يعزز فهم إمكانات التعاون مع شركاء مختلفين.</a:t>
            </a:r>
          </a:p>
          <a:p>
            <a:pPr marL="342900" indent="-342900" algn="r" rtl="1">
              <a:lnSpc>
                <a:spcPct val="150000"/>
              </a:lnSpc>
              <a:buFont typeface="Arial" panose="020B0604020202020204" pitchFamily="34" charset="0"/>
              <a:buChar char="•"/>
            </a:pPr>
            <a:r>
              <a:rPr lang="ar-EG" sz="2400" dirty="0"/>
              <a:t>تقييم مقترح الشريك بشكل شامل، بما في ذلك الأشخاص والعمليات والثقافة المؤسسية، وليس القدرات فقط. فالثقافة تمثل العنصر الأكثر أهمية لضمان توافق أسلوب العمل والقيم لدى الشريك المحتمل مع نشاط المسوق.</a:t>
            </a:r>
          </a:p>
        </p:txBody>
      </p:sp>
      <p:sp>
        <p:nvSpPr>
          <p:cNvPr id="2" name="Rectangle 1">
            <a:extLst>
              <a:ext uri="{FF2B5EF4-FFF2-40B4-BE49-F238E27FC236}">
                <a16:creationId xmlns:a16="http://schemas.microsoft.com/office/drawing/2014/main" id="{B8CDC14D-502D-EE2E-F5B1-AD6D055635B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DC1A9C57-70D7-A6A7-6CA2-551934F3033B}"/>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34947528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6E0FD-A9B3-938E-1855-75E12E2D6E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0070F1A-8FC5-A354-37C4-8FFF37F93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0979C51-3F53-C1D9-1936-62AA0EFD8F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A745C74-432C-200A-9C79-178007650F73}"/>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عند البحث عن شراكات في مجال التسويق عبر الهاتف المحمول، ينبغي على المسوقين مراعاة الخطوات الأساسية التالية:</a:t>
            </a:r>
          </a:p>
          <a:p>
            <a:pPr marL="342900" indent="-342900" algn="r" rtl="1">
              <a:lnSpc>
                <a:spcPct val="150000"/>
              </a:lnSpc>
              <a:buFont typeface="Arial" panose="020B0604020202020204" pitchFamily="34" charset="0"/>
              <a:buChar char="•"/>
            </a:pPr>
            <a:r>
              <a:rPr lang="ar-EG" sz="2400" dirty="0"/>
              <a:t>بالنسبة للشركاء التقنيين، يجب إجراء مراجعة دقيقة لتاريخهم وقدراتهم من خلال: </a:t>
            </a:r>
          </a:p>
          <a:p>
            <a:pPr lvl="1" algn="r" rtl="1">
              <a:lnSpc>
                <a:spcPct val="150000"/>
              </a:lnSpc>
            </a:pPr>
            <a:r>
              <a:rPr lang="ar-EG" sz="2400" dirty="0"/>
              <a:t>مراجعة الأعمال السابقة.</a:t>
            </a:r>
          </a:p>
          <a:p>
            <a:pPr lvl="1" algn="r" rtl="1">
              <a:lnSpc>
                <a:spcPct val="150000"/>
              </a:lnSpc>
            </a:pPr>
            <a:r>
              <a:rPr lang="ar-EG" sz="2400" dirty="0"/>
              <a:t>إجراء مقابلات مع العملاء الحاليين والسابقين والحصول على المراجعات والتقييمات.</a:t>
            </a:r>
          </a:p>
          <a:p>
            <a:pPr marL="342900" indent="-342900" algn="r" rtl="1">
              <a:lnSpc>
                <a:spcPct val="150000"/>
              </a:lnSpc>
              <a:buFont typeface="Arial" panose="020B0604020202020204" pitchFamily="34" charset="0"/>
              <a:buChar char="•"/>
            </a:pPr>
            <a:r>
              <a:rPr lang="ar-EG" sz="2400" dirty="0"/>
              <a:t>إذا كان الشريك يقدم منصة للهاتف المحمول مثل أداة الرسائل النصية أو المواقع المحمولة، يجب طلب عرضها وتقييمها.</a:t>
            </a:r>
          </a:p>
          <a:p>
            <a:pPr marL="342900" indent="-342900" algn="r" rtl="1">
              <a:lnSpc>
                <a:spcPct val="150000"/>
              </a:lnSpc>
              <a:buFont typeface="Arial" panose="020B0604020202020204" pitchFamily="34" charset="0"/>
              <a:buChar char="•"/>
            </a:pPr>
            <a:r>
              <a:rPr lang="ar-EG" sz="2400" dirty="0"/>
              <a:t>الحصول على خارطة طريق واضحة حول توجهات التكنولوجيا لديهم، إذ تمثل المنصة والتقنية أساسًا لتقييم استدامة الشراكة.</a:t>
            </a:r>
          </a:p>
        </p:txBody>
      </p:sp>
      <p:sp>
        <p:nvSpPr>
          <p:cNvPr id="2" name="Rectangle 1">
            <a:extLst>
              <a:ext uri="{FF2B5EF4-FFF2-40B4-BE49-F238E27FC236}">
                <a16:creationId xmlns:a16="http://schemas.microsoft.com/office/drawing/2014/main" id="{848AA5A8-2DCE-47A8-9A30-472BFAF9A90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27DE1CA0-9688-2420-3B9C-861276EB0F65}"/>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83671239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0F760-22EC-9B0E-6085-4D6B53AD5E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ACD018B-E265-CA56-1864-3D1E35BC642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88F979-AC01-F2C7-6B38-9759D3123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8CCE39E-6645-B3DE-2970-69C07443D09C}"/>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عند البحث عن شراكات في مجال التسويق عبر الهاتف المحمول، ينبغي على المسوقين مراعاة الخطوات الأساسية التالية:</a:t>
            </a:r>
          </a:p>
          <a:p>
            <a:pPr marL="342900" indent="-342900" algn="r" rtl="1">
              <a:lnSpc>
                <a:spcPct val="150000"/>
              </a:lnSpc>
              <a:buFont typeface="Arial" panose="020B0604020202020204" pitchFamily="34" charset="0"/>
              <a:buChar char="•"/>
            </a:pPr>
            <a:r>
              <a:rPr lang="ar-EG" sz="2400" dirty="0"/>
              <a:t>مراجعة تفصيلية لقدرات القياس وإعداد التقارير، مع التحقق من ملكية البيانات سواء للشركة أو الشريك. يجب أن يسعى المسوق لامتلاك بيانات شركته، وفي حال عدم وضوح الملكية يجب الاستفسار عنها.</a:t>
            </a:r>
          </a:p>
          <a:p>
            <a:pPr marL="342900" indent="-342900" algn="r" rtl="1">
              <a:lnSpc>
                <a:spcPct val="150000"/>
              </a:lnSpc>
              <a:buFont typeface="Arial" panose="020B0604020202020204" pitchFamily="34" charset="0"/>
              <a:buChar char="•"/>
            </a:pPr>
            <a:r>
              <a:rPr lang="ar-EG" sz="2400" dirty="0"/>
              <a:t>إجراء تدقيق شامل لنموذج الأعمال والتسعير، لفهم كيفية تحقيق الشريك للأرباح وآلية فرض الرسوم، لتجنب أي مفاجآت غير مرغوبة.</a:t>
            </a:r>
          </a:p>
          <a:p>
            <a:pPr marL="342900" indent="-342900" algn="r" rtl="1">
              <a:lnSpc>
                <a:spcPct val="150000"/>
              </a:lnSpc>
              <a:buFont typeface="Arial" panose="020B0604020202020204" pitchFamily="34" charset="0"/>
              <a:buChar char="•"/>
            </a:pPr>
            <a:r>
              <a:rPr lang="ar-EG" sz="2400" dirty="0"/>
              <a:t>توثيق جميع الخطوات كتابيًا، بما في ذلك المقترحات والعقود وتحديثات الحالة وأي تغييرات محتملة في الخطة أثناء العلاقة التعاقدية، إذ لا يوجد ما يسمى بالإفراط في التفاصيل عند إدارة الشراكات.</a:t>
            </a:r>
          </a:p>
        </p:txBody>
      </p:sp>
      <p:sp>
        <p:nvSpPr>
          <p:cNvPr id="2" name="Rectangle 1">
            <a:extLst>
              <a:ext uri="{FF2B5EF4-FFF2-40B4-BE49-F238E27FC236}">
                <a16:creationId xmlns:a16="http://schemas.microsoft.com/office/drawing/2014/main" id="{8A250167-A9D1-C399-393B-91EA930B901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90689D50-4296-6DDF-8B6A-A26706285962}"/>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82140753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776C4-2F2A-202D-07F2-CC876FD69B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CF3DCC-7DE1-874A-C4BE-2BE9FD86ED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90A6E7-6561-A851-D3CB-F6B23C125A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2C69AFA-6053-3522-97D0-D2E9242E07AC}"/>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يُعد إعداد </a:t>
            </a:r>
            <a:r>
              <a:rPr lang="ar-EG" sz="2400" b="1" dirty="0"/>
              <a:t>طلب تقديم العروض</a:t>
            </a:r>
            <a:r>
              <a:rPr lang="en-US" sz="2400" b="1" dirty="0"/>
              <a:t>RFP</a:t>
            </a:r>
            <a:r>
              <a:rPr lang="en-US" sz="2400" dirty="0"/>
              <a:t> </a:t>
            </a:r>
            <a:r>
              <a:rPr lang="ar-EG" sz="2400" dirty="0"/>
              <a:t> (</a:t>
            </a:r>
            <a:r>
              <a:rPr lang="en-US" sz="2400" dirty="0"/>
              <a:t>Request for Proposal</a:t>
            </a:r>
            <a:r>
              <a:rPr lang="ar-EG" sz="2400" dirty="0"/>
              <a:t>) أحد الأساليب الفعّالة التي تساعد المسوقين على تنظيم أفكارهم واختيار الشركاء المناسبين بكفاءة. ويمكن تعريفه بأنه وثيقة تصف احتياجات المشروع المراد تنفيذه وتسأل عن الحلول المقترحة من الباعة المؤهلين لتنفيذ المشروع.</a:t>
            </a:r>
          </a:p>
          <a:p>
            <a:pPr algn="just" rtl="1">
              <a:lnSpc>
                <a:spcPct val="150000"/>
              </a:lnSpc>
            </a:pPr>
            <a:r>
              <a:rPr lang="ar-EG" sz="2400" dirty="0"/>
              <a:t>يمثل هذا الطلب وثيقة معيارية تتضمن الأهداف والأسئلة الموجهة للشركاء المحتملين، مما يتيح مقارنة الردود وتحليلها بشكل منهجي، إلى جانب الاستفادة من المعلومات الإضافية المستخلصة من المقابلات المباشرة قبل اتخاذ القرار النهائي.</a:t>
            </a:r>
          </a:p>
        </p:txBody>
      </p:sp>
      <p:sp>
        <p:nvSpPr>
          <p:cNvPr id="2" name="Rectangle 1">
            <a:extLst>
              <a:ext uri="{FF2B5EF4-FFF2-40B4-BE49-F238E27FC236}">
                <a16:creationId xmlns:a16="http://schemas.microsoft.com/office/drawing/2014/main" id="{36FB378C-61EB-70E6-9ABC-F599C8C7BE6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07AC2188-3324-CBEC-FFFE-A16323A4C02D}"/>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8015010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B0794-98CA-9971-5DF2-C0FC7936522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1A986DB-6327-54E7-0EA8-3C7DD687B06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6AEF3F4-F605-E9D7-F693-1ADB6F474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CA76D1D-EFBB-A261-FD50-6BD245A99498}"/>
              </a:ext>
            </a:extLst>
          </p:cNvPr>
          <p:cNvSpPr txBox="1"/>
          <p:nvPr/>
        </p:nvSpPr>
        <p:spPr>
          <a:xfrm>
            <a:off x="2626180" y="6191775"/>
            <a:ext cx="7028460" cy="58669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lnSpc>
                <a:spcPct val="150000"/>
              </a:lnSpc>
            </a:pPr>
            <a:r>
              <a:rPr lang="ar-EG" sz="2400" dirty="0"/>
              <a:t>نموذج </a:t>
            </a:r>
            <a:r>
              <a:rPr lang="ar-EG" sz="2400" b="1" dirty="0"/>
              <a:t>طلب تقديم العروض</a:t>
            </a:r>
            <a:r>
              <a:rPr lang="en-US" sz="2400" b="1" dirty="0"/>
              <a:t>RFP</a:t>
            </a:r>
            <a:r>
              <a:rPr lang="en-US" sz="2400" dirty="0"/>
              <a:t> </a:t>
            </a:r>
            <a:r>
              <a:rPr lang="ar-EG" sz="2400" dirty="0"/>
              <a:t> (</a:t>
            </a:r>
            <a:r>
              <a:rPr lang="en-US" sz="2400" dirty="0"/>
              <a:t>Request for Proposal</a:t>
            </a:r>
            <a:r>
              <a:rPr lang="ar-EG" sz="2400" dirty="0"/>
              <a:t>)</a:t>
            </a:r>
          </a:p>
        </p:txBody>
      </p:sp>
      <p:sp>
        <p:nvSpPr>
          <p:cNvPr id="2" name="Rectangle 1">
            <a:extLst>
              <a:ext uri="{FF2B5EF4-FFF2-40B4-BE49-F238E27FC236}">
                <a16:creationId xmlns:a16="http://schemas.microsoft.com/office/drawing/2014/main" id="{DCA48F7B-59D3-5BD7-5853-8DA05A8142B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2D873835-B240-3860-88C8-83E55C223067}"/>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2290" name="Picture 2" descr="Request for proposal template">
            <a:extLst>
              <a:ext uri="{FF2B5EF4-FFF2-40B4-BE49-F238E27FC236}">
                <a16:creationId xmlns:a16="http://schemas.microsoft.com/office/drawing/2014/main" id="{59EDB839-E9C7-2F3C-8F7F-01811B1C42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2313" y="1417479"/>
            <a:ext cx="5667375" cy="4839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31214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B8D62-CCA6-E841-4ECE-F531F795DFD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E4A667-1083-59D0-78DE-54FFCB1595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8B65EB-4011-73E2-38E2-5BA3077754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9E756CF-347A-81BB-301F-8752FD141EA2}"/>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بعد أن يحدد المسوقون أهدافهم، يجب عليهم تكوين قائمة بالشركاء المحتملين لإجراء المقابلات معهم، وهي عملية قد تكون معقدة نظرًا لكثرة اللاعبين في السوق عالميًا. يمكن أن يكون البحث عبر </a:t>
            </a:r>
            <a:r>
              <a:rPr lang="en-US" sz="2400" dirty="0"/>
              <a:t>Google</a:t>
            </a:r>
            <a:r>
              <a:rPr lang="ar-EG" sz="2400" dirty="0"/>
              <a:t> نقطة بداية جيدة، لكنه لا يوفر صورة واضحة عن الصناعة. فيما يلي بعض المصادر الموثوقة للبدء:</a:t>
            </a:r>
          </a:p>
          <a:p>
            <a:pPr marL="342900" indent="-342900" algn="r" rtl="1">
              <a:lnSpc>
                <a:spcPct val="150000"/>
              </a:lnSpc>
              <a:buFont typeface="Arial" panose="020B0604020202020204" pitchFamily="34" charset="0"/>
              <a:buChar char="•"/>
            </a:pPr>
            <a:r>
              <a:rPr lang="ar-EG" sz="2400" b="1" dirty="0"/>
              <a:t>المنافسون:</a:t>
            </a:r>
            <a:r>
              <a:rPr lang="ar-EG" sz="2400" dirty="0"/>
              <a:t> محاولة معرفة الشركاء الذين تعتمد عليهم الشركات المنافسة.</a:t>
            </a:r>
          </a:p>
          <a:p>
            <a:pPr marL="342900" indent="-342900" algn="r" rtl="1">
              <a:lnSpc>
                <a:spcPct val="150000"/>
              </a:lnSpc>
              <a:buFont typeface="Arial" panose="020B0604020202020204" pitchFamily="34" charset="0"/>
              <a:buChar char="•"/>
            </a:pPr>
            <a:r>
              <a:rPr lang="ar-EG" sz="2400" b="1" dirty="0"/>
              <a:t>الجمعيات المهنية:</a:t>
            </a:r>
            <a:r>
              <a:rPr lang="ar-EG" sz="2400" dirty="0"/>
              <a:t> مراجعة قوائم العضوية في الجمعيات ذات الصلة مثل جمعية التسويق عبر الهاتف المحمول، والتواصل مع قياداتها للحصول على توصيات.</a:t>
            </a:r>
          </a:p>
        </p:txBody>
      </p:sp>
      <p:sp>
        <p:nvSpPr>
          <p:cNvPr id="2" name="Rectangle 1">
            <a:extLst>
              <a:ext uri="{FF2B5EF4-FFF2-40B4-BE49-F238E27FC236}">
                <a16:creationId xmlns:a16="http://schemas.microsoft.com/office/drawing/2014/main" id="{669787D3-4C9B-4EF7-46C4-242485E2B11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0A7A7273-BE7B-D3D6-127B-B46BA7798088}"/>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3047854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CF0F2-74B5-F819-C2F6-C0996ABF7F2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5BDF82C-6C69-0CB4-79E7-9FE32647338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3E1490-50A3-5042-21AA-FA408B2937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75CCA9E-FB2B-0572-353C-64B02D749591}"/>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Arial" panose="020B0604020202020204" pitchFamily="34" charset="0"/>
              <a:buChar char="•"/>
            </a:pPr>
            <a:r>
              <a:rPr lang="ar-EG" sz="2400" b="1" dirty="0"/>
              <a:t>برامج الجوائز:</a:t>
            </a:r>
            <a:r>
              <a:rPr lang="ar-EG" sz="2400" dirty="0"/>
              <a:t> متابعة الجوائز الصناعية وبرامج التقدير في مجال التسويق عبر الهاتف المحمول للتعرف على الشركات المتميزة، مثل جوائز</a:t>
            </a:r>
            <a:r>
              <a:rPr lang="en-US" sz="2400" dirty="0"/>
              <a:t>Smarties </a:t>
            </a:r>
            <a:r>
              <a:rPr lang="ar-EG" sz="2400" dirty="0"/>
              <a:t> السنوية التي تقدمها جمعية التسويق عبر الهاتف المحمول.</a:t>
            </a:r>
          </a:p>
          <a:p>
            <a:pPr marL="342900" indent="-342900" algn="just" rtl="1">
              <a:lnSpc>
                <a:spcPct val="150000"/>
              </a:lnSpc>
              <a:buFont typeface="Arial" panose="020B0604020202020204" pitchFamily="34" charset="0"/>
              <a:buChar char="•"/>
            </a:pPr>
            <a:r>
              <a:rPr lang="ar-EG" sz="2400" b="1" dirty="0"/>
              <a:t>أدلة الموردين والصناعة:</a:t>
            </a:r>
            <a:r>
              <a:rPr lang="ar-EG" sz="2400" dirty="0"/>
              <a:t> الاطلاع على الأدلة التي تنشرها المجلات الرائدة مثل </a:t>
            </a:r>
            <a:r>
              <a:rPr lang="en-US" sz="2400" dirty="0"/>
              <a:t>Advertising Age، </a:t>
            </a:r>
            <a:r>
              <a:rPr lang="ar-EG" sz="2400" dirty="0"/>
              <a:t>بالإضافة إلى القوائم التي توفرها مجتمعات التكنولوجيا والاستثمار مثل </a:t>
            </a:r>
            <a:r>
              <a:rPr lang="en-US" sz="2400" dirty="0"/>
              <a:t>Techcrunch.com، AngelList.com، Venture Beat، Luma Partners، </a:t>
            </a:r>
            <a:r>
              <a:rPr lang="ar-EG" sz="2400" dirty="0"/>
              <a:t>و</a:t>
            </a:r>
            <a:r>
              <a:rPr lang="en-US" sz="2400" dirty="0"/>
              <a:t>Chiefmartec.com، </a:t>
            </a:r>
            <a:r>
              <a:rPr lang="ar-EG" sz="2400" dirty="0"/>
              <a:t>إلى جانب الأدلة التي تجمعها الجمعيات المهنية ذات الصلة.</a:t>
            </a:r>
          </a:p>
          <a:p>
            <a:pPr marL="342900" indent="-342900" algn="just" rtl="1">
              <a:lnSpc>
                <a:spcPct val="150000"/>
              </a:lnSpc>
              <a:buFont typeface="Arial" panose="020B0604020202020204" pitchFamily="34" charset="0"/>
              <a:buChar char="•"/>
            </a:pPr>
            <a:r>
              <a:rPr lang="ar-EG" sz="2400" b="1" dirty="0"/>
              <a:t>قنوات التواصل الاجتماعي: </a:t>
            </a:r>
            <a:r>
              <a:rPr lang="ar-EG" sz="2400" dirty="0"/>
              <a:t>يمكن استخدام شبكات التواصل الاجتماعي لطلب التواصل مع الشركاء. وتمثل منصة لينكد إن خيار مثالي في هذا السياق، يجب على المسوقين الاهتمام بها. </a:t>
            </a:r>
          </a:p>
        </p:txBody>
      </p:sp>
      <p:sp>
        <p:nvSpPr>
          <p:cNvPr id="2" name="Rectangle 1">
            <a:extLst>
              <a:ext uri="{FF2B5EF4-FFF2-40B4-BE49-F238E27FC236}">
                <a16:creationId xmlns:a16="http://schemas.microsoft.com/office/drawing/2014/main" id="{2B6FA509-B1BA-3B33-9865-F92DC1D9DF5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C910E049-6FCB-950C-985F-965C26EEC106}"/>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61031936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E0ECE-9702-D8F5-8EEC-1E3E81A4374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7C4A934-628A-B26C-6861-AC3E39DE4B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C1A9F19-3FD6-D6F3-9422-DED97B64D3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4CEB8D0-4620-6850-0C7E-676FF7538F55}"/>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يُعد العثور على الشريك المناسب الخطوة الأولى فقط؛ إذ يجب بعد ذلك استثمار الوقت لضمان نجاح العلاقة وتحقيق أهدافها. من الضروري وضع آلية للتواصل المستمر من خلال اجتماعات دورية، مع الحرص على بناء علاقة قائمة على الشفافية والتفاهم المتبادل، خاصة في المراحل الأولى من التعاون. </a:t>
            </a:r>
          </a:p>
          <a:p>
            <a:pPr algn="just" rtl="1">
              <a:lnSpc>
                <a:spcPct val="150000"/>
              </a:lnSpc>
            </a:pPr>
            <a:r>
              <a:rPr lang="ar-EG" sz="2400" dirty="0"/>
              <a:t>كما ينبغي الاحتفاء بالإنجازات المشتركة والتقدم المحرز، ومعالجة المشكلات فور ظهورها دون تجاهلها. فالشراكات تحتاج إلى إدارة نشطة، حيث إن ترك المشكلات أو الإحباطات البسيطة دون معالجة يؤدي إلى تفاقمها بمرور الوقت. إن التعامل المبكر مع التحديات الصغيرة يسهم في تعزيز متانة الشراكة، ويؤسس لنجاح طويل الأمد في التفاعلات المستقبلية.</a:t>
            </a:r>
          </a:p>
        </p:txBody>
      </p:sp>
      <p:sp>
        <p:nvSpPr>
          <p:cNvPr id="2" name="Rectangle 1">
            <a:extLst>
              <a:ext uri="{FF2B5EF4-FFF2-40B4-BE49-F238E27FC236}">
                <a16:creationId xmlns:a16="http://schemas.microsoft.com/office/drawing/2014/main" id="{4714064C-695D-FE85-8BBA-053DC0C1A71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04AD96B1-1C44-820F-8DC4-C37D56F08FA8}"/>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3579532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64BC9-A2D6-7BDD-63AC-69C075ABBF1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FA21878-AF4D-247E-7486-D8894893EC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01967C-324F-55F0-25A3-7DB5868E89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A8A7F2A-9B1C-2F95-B006-541C10088766}"/>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ينبغي أن يدرك المسوقون أن الشركاء المحتملين يسعون لبيع خدماتهم لهم، وأن المسوقين هم المشترون ويمتلكون زمام السيطرة في عملية الاختيار. لذلك، يجب ألا يخضعوا لضغوط تؤدي إلى اتخاذ قرارات غير مناسبة أو غير مفهومة. من المهم إدراك أن هناك أكثر من طريقة لتحقيق الأهداف، مما يستلزم طرح الأسئلة باستمرار حتى تتضح الصورة بشكل كامل. كما يجب تجنب الوقوع في فخ الاعتماد على العلاقات الشخصية؛ فمعرفة شخص أو تلقي توصية من صديق لا يعني بالضرورة أن الشريك مناسب. على المسوقين القيام بعملية تدقيق شخصي دقيقة، والانفتاح على مقابلة شركات جديدة ولاعبين مختلفين في السوق، لضمان اختيار الشركاء القادرين على دعم تحقيق الأهداف التجارية بفعالية.</a:t>
            </a:r>
          </a:p>
        </p:txBody>
      </p:sp>
      <p:sp>
        <p:nvSpPr>
          <p:cNvPr id="2" name="Rectangle 1">
            <a:extLst>
              <a:ext uri="{FF2B5EF4-FFF2-40B4-BE49-F238E27FC236}">
                <a16:creationId xmlns:a16="http://schemas.microsoft.com/office/drawing/2014/main" id="{603B22B9-4AE7-50B1-EAC9-D46B56CD4A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18063ED9-9BE2-29DA-57C7-7EC635BC8E2D}"/>
              </a:ext>
            </a:extLst>
          </p:cNvPr>
          <p:cNvSpPr txBox="1"/>
          <p:nvPr/>
        </p:nvSpPr>
        <p:spPr>
          <a:xfrm>
            <a:off x="5154387" y="894259"/>
            <a:ext cx="6516914" cy="523220"/>
          </a:xfrm>
          <a:prstGeom prst="rect">
            <a:avLst/>
          </a:prstGeom>
          <a:solidFill>
            <a:schemeClr val="accent5">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التعاون مع شركاء النظام البيئي للهاتف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32705846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BA6AA-E89D-5AFF-88B9-3FE5FA7676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2593FEC-0448-A29B-C3CD-DB35E6A5455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378D5CC-5972-9B3D-92B3-0CB68C8CA2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FC57805-CC58-387A-A396-7B74A28224FE}"/>
              </a:ext>
            </a:extLst>
          </p:cNvPr>
          <p:cNvSpPr txBox="1"/>
          <p:nvPr/>
        </p:nvSpPr>
        <p:spPr>
          <a:xfrm>
            <a:off x="510067" y="1501049"/>
            <a:ext cx="11150600" cy="36798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EG" sz="2400" dirty="0"/>
              <a:t>أطلقت </a:t>
            </a:r>
            <a:r>
              <a:rPr lang="en-US" sz="2400" b="1" dirty="0"/>
              <a:t>Singapore Red Cross</a:t>
            </a:r>
            <a:r>
              <a:rPr lang="en-US" sz="2400" dirty="0"/>
              <a:t> </a:t>
            </a:r>
            <a:r>
              <a:rPr lang="ar-EG" sz="2400" dirty="0"/>
              <a:t> حملة مبتكرة بعنوان </a:t>
            </a:r>
            <a:r>
              <a:rPr lang="en-US" sz="2400" i="1" dirty="0"/>
              <a:t>Share Your Blood</a:t>
            </a:r>
            <a:r>
              <a:rPr lang="en-US" sz="2400" dirty="0"/>
              <a:t> </a:t>
            </a:r>
            <a:r>
              <a:rPr lang="ar-EG" sz="2400" dirty="0"/>
              <a:t>عام 2015 بهدف مواجهة التحدي المتمثل في زيادة عدد المتبرعين بالدم في مجتمع يقل عدد سكانه عن خمسة ملايين نسمة. كان التركيز الأساسي على استقطاب الشباب لضمان استدامة قاعدة المتبرعين، مع الاستفادة من الشبكات الاجتماعية لتوسيع نطاق الوصول.</a:t>
            </a:r>
          </a:p>
          <a:p>
            <a:pPr algn="r" rtl="1">
              <a:lnSpc>
                <a:spcPct val="200000"/>
              </a:lnSpc>
            </a:pPr>
            <a:r>
              <a:rPr lang="ar-EG" sz="2400" dirty="0"/>
              <a:t>للاطلاع </a:t>
            </a:r>
            <a:r>
              <a:rPr lang="en-US" sz="2400" dirty="0">
                <a:hlinkClick r:id="rId3"/>
              </a:rPr>
              <a:t>Mobile: The Closest You Can Get to Your Consumers</a:t>
            </a:r>
            <a:endParaRPr lang="ar-EG" sz="2400" dirty="0"/>
          </a:p>
        </p:txBody>
      </p:sp>
      <p:sp>
        <p:nvSpPr>
          <p:cNvPr id="2" name="Rectangle 1">
            <a:extLst>
              <a:ext uri="{FF2B5EF4-FFF2-40B4-BE49-F238E27FC236}">
                <a16:creationId xmlns:a16="http://schemas.microsoft.com/office/drawing/2014/main" id="{41AD4802-2E21-E805-F3B2-D9AC52E94C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DF93CB2E-61D3-5E55-3492-249A66B11615}"/>
              </a:ext>
            </a:extLst>
          </p:cNvPr>
          <p:cNvSpPr txBox="1"/>
          <p:nvPr/>
        </p:nvSpPr>
        <p:spPr>
          <a:xfrm>
            <a:off x="3201307" y="782080"/>
            <a:ext cx="5366740"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dirty="0">
                <a:latin typeface="Times New Roman" panose="02020603050405020304" pitchFamily="18" charset="0"/>
                <a:ea typeface="Tajawal Medium"/>
                <a:cs typeface="+mj-cs"/>
                <a:sym typeface="Tajawal Medium"/>
              </a:rPr>
              <a:t>دراسة حالة: </a:t>
            </a:r>
            <a:r>
              <a:rPr lang="en-US" sz="2800" dirty="0"/>
              <a:t>Share Your Blood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25625368"/>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3EA94-7AB9-CD9D-8027-BA313B4B0D5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605542A-FB3D-52DA-447F-DAAE21E459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88F7B9-2015-B347-BF71-80BDAB686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04E80EB-F1F4-9FAE-2EFF-35723DE1966F}"/>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الأهداف الاستراتيجية</a:t>
            </a:r>
          </a:p>
          <a:p>
            <a:pPr algn="r" rtl="1">
              <a:lnSpc>
                <a:spcPct val="150000"/>
              </a:lnSpc>
            </a:pPr>
            <a:r>
              <a:rPr lang="ar-EG" sz="2400" dirty="0"/>
              <a:t>وضعت الحملة مجموعة من الأهداف الواضحة، شملت زيادة إجمالي التبرعات السنوية، استقطاب متبرعين جدد، وتفعيل المتبرعين عند الحاجة لأنواع دم محددة. كما سعت إلى إنشاء منصة دائمة للتواصل مع المتبرعين، تكون منخفضة التكلفة وقادرة على جذب الشباب بشكل مستمر.</a:t>
            </a:r>
          </a:p>
          <a:p>
            <a:pPr algn="r" rtl="1">
              <a:lnSpc>
                <a:spcPct val="150000"/>
              </a:lnSpc>
            </a:pPr>
            <a:endParaRPr lang="ar-EG" sz="2400" dirty="0"/>
          </a:p>
          <a:p>
            <a:pPr algn="r" rtl="1">
              <a:lnSpc>
                <a:spcPct val="150000"/>
              </a:lnSpc>
            </a:pPr>
            <a:r>
              <a:rPr lang="ar-EG" sz="2400" b="1" dirty="0"/>
              <a:t>التحديات التي واجهتها الحملة</a:t>
            </a:r>
          </a:p>
          <a:p>
            <a:pPr algn="r" rtl="1">
              <a:lnSpc>
                <a:spcPct val="150000"/>
              </a:lnSpc>
            </a:pPr>
            <a:r>
              <a:rPr lang="ar-EG" sz="2400" dirty="0"/>
              <a:t>رغم الدعم من المتبرعين الحاليين، واجهت الحملة تحديات كبيرة أبرزها ارتفاع الطلب على الدم، محدودية الميزانية التي بلغت 25,000 دولار فقط، والحاجة إلى حلول مبتكرة تتناسب مع سلوكيات الشباب في العصر الرقمي.</a:t>
            </a:r>
          </a:p>
        </p:txBody>
      </p:sp>
      <p:sp>
        <p:nvSpPr>
          <p:cNvPr id="2" name="Rectangle 1">
            <a:extLst>
              <a:ext uri="{FF2B5EF4-FFF2-40B4-BE49-F238E27FC236}">
                <a16:creationId xmlns:a16="http://schemas.microsoft.com/office/drawing/2014/main" id="{373CE942-14CA-0A77-ADBF-F9058470F04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FDD961C0-3C5C-4A31-413D-AAE907E47142}"/>
              </a:ext>
            </a:extLst>
          </p:cNvPr>
          <p:cNvSpPr txBox="1"/>
          <p:nvPr/>
        </p:nvSpPr>
        <p:spPr>
          <a:xfrm>
            <a:off x="3201307" y="782080"/>
            <a:ext cx="5366740"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dirty="0">
                <a:latin typeface="Times New Roman" panose="02020603050405020304" pitchFamily="18" charset="0"/>
                <a:ea typeface="Tajawal Medium"/>
                <a:cs typeface="+mj-cs"/>
                <a:sym typeface="Tajawal Medium"/>
              </a:rPr>
              <a:t>دراسة حالة: </a:t>
            </a:r>
            <a:r>
              <a:rPr lang="en-US" sz="2800" dirty="0"/>
              <a:t>Share Your Blood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79208676"/>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541E2-207A-4DE1-A99F-B487341FFB3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0148A0-20F4-45AD-265F-FE4ACCF517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464E24-E882-B7A8-6639-E0388EA7B7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337BCB5-1E72-CEC5-494D-CB23F4331902}"/>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الاستراتيجية المعتمدة</a:t>
            </a:r>
          </a:p>
          <a:p>
            <a:pPr algn="r" rtl="1">
              <a:lnSpc>
                <a:spcPct val="150000"/>
              </a:lnSpc>
            </a:pPr>
            <a:r>
              <a:rPr lang="ar-EG" sz="2400" dirty="0"/>
              <a:t>اعتمدت الحملة على تطوير تطبيق</a:t>
            </a:r>
            <a:r>
              <a:rPr lang="en-US" sz="2400" b="1" dirty="0"/>
              <a:t>Red Cross Connection</a:t>
            </a:r>
            <a:r>
              <a:rPr lang="en-US" sz="2400" dirty="0"/>
              <a:t> </a:t>
            </a:r>
            <a:r>
              <a:rPr lang="ar-EG" sz="2400" dirty="0"/>
              <a:t> الذي يتيح للمستخدمين تلقي إشعارات فورية عند الحاجة لأنواع دم معينة، تحديد مواقع مراكز التبرع، وتوفير معلومات للمتبرعين الجدد. كما تم دمج التطبيق مع </a:t>
            </a:r>
            <a:r>
              <a:rPr lang="en-US" sz="2400" b="1" dirty="0"/>
              <a:t>Facebook</a:t>
            </a:r>
            <a:r>
              <a:rPr lang="ar-EG" sz="2400" dirty="0"/>
              <a:t> لتشجيع المستخدمين على مشاركة التنبيهات مع شبكاتهم الاجتماعية، مما عزز فعالية الحملة من خلال العلاقات الشخصية.</a:t>
            </a:r>
            <a:endParaRPr lang="en-US" sz="2400" dirty="0"/>
          </a:p>
          <a:p>
            <a:pPr algn="r" rtl="1">
              <a:lnSpc>
                <a:spcPct val="150000"/>
              </a:lnSpc>
            </a:pPr>
            <a:r>
              <a:rPr lang="ar-EG" sz="2400" b="1" dirty="0"/>
              <a:t>آلية التفاعل عبر التطبيق</a:t>
            </a:r>
          </a:p>
          <a:p>
            <a:pPr algn="r" rtl="1">
              <a:lnSpc>
                <a:spcPct val="150000"/>
              </a:lnSpc>
            </a:pPr>
            <a:r>
              <a:rPr lang="ar-EG" sz="2400" dirty="0"/>
              <a:t>أتاح التطبيق للمستخدمين تسجيل تبرعاتهم عبر إدخال رمز أو مسح رمز</a:t>
            </a:r>
            <a:r>
              <a:rPr lang="en-US" sz="2400" dirty="0"/>
              <a:t>QR </a:t>
            </a:r>
            <a:r>
              <a:rPr lang="ar-EG" sz="2400" dirty="0"/>
              <a:t> في مراكز التبرع، مع تقديم مكافآت رمزية مثل الرسوم المتحركة التي تشكرهم على مساهمتهم. كما وفر التطبيق ميزات إضافية مثل دعوة الأصدقاء، مشاركة التنبيهات، وتلقي عروض من شركاء تجاريين، مما ساعد في تعزيز المشاركة المستمرة.</a:t>
            </a:r>
          </a:p>
        </p:txBody>
      </p:sp>
      <p:sp>
        <p:nvSpPr>
          <p:cNvPr id="2" name="Rectangle 1">
            <a:extLst>
              <a:ext uri="{FF2B5EF4-FFF2-40B4-BE49-F238E27FC236}">
                <a16:creationId xmlns:a16="http://schemas.microsoft.com/office/drawing/2014/main" id="{090D8C43-2B60-DA5B-779F-6D47AB6075C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4E5FD5EE-68F1-766B-FD81-EA32279D7B0F}"/>
              </a:ext>
            </a:extLst>
          </p:cNvPr>
          <p:cNvSpPr txBox="1"/>
          <p:nvPr/>
        </p:nvSpPr>
        <p:spPr>
          <a:xfrm>
            <a:off x="3201307" y="782080"/>
            <a:ext cx="5366740"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dirty="0">
                <a:latin typeface="Times New Roman" panose="02020603050405020304" pitchFamily="18" charset="0"/>
                <a:ea typeface="Tajawal Medium"/>
                <a:cs typeface="+mj-cs"/>
                <a:sym typeface="Tajawal Medium"/>
              </a:rPr>
              <a:t>دراسة حالة: </a:t>
            </a:r>
            <a:r>
              <a:rPr lang="en-US" sz="2800" dirty="0"/>
              <a:t>Share Your Blood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15702492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D0D80-A1E5-95D8-A00F-CF69AF10E0B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4D1A4A-42DD-7410-C3B3-F2E2C15BF8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4B2F0E3-574B-C8CB-91CF-AF725F956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A304142C-28C3-1E42-D18B-1E6E1FCDB21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011E964C-69FA-B4B0-CB66-AF63F4325488}"/>
              </a:ext>
            </a:extLst>
          </p:cNvPr>
          <p:cNvSpPr txBox="1"/>
          <p:nvPr/>
        </p:nvSpPr>
        <p:spPr>
          <a:xfrm>
            <a:off x="3201307" y="782080"/>
            <a:ext cx="5366740"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dirty="0">
                <a:latin typeface="Times New Roman" panose="02020603050405020304" pitchFamily="18" charset="0"/>
                <a:ea typeface="Tajawal Medium"/>
                <a:cs typeface="+mj-cs"/>
                <a:sym typeface="Tajawal Medium"/>
              </a:rPr>
              <a:t>دراسة حالة: </a:t>
            </a:r>
            <a:r>
              <a:rPr lang="en-US" sz="2800" dirty="0"/>
              <a:t>Share Your Blood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3314" name="Picture 2" descr="Singapore Red Cross gamifies blood donations with new app">
            <a:extLst>
              <a:ext uri="{FF2B5EF4-FFF2-40B4-BE49-F238E27FC236}">
                <a16:creationId xmlns:a16="http://schemas.microsoft.com/office/drawing/2014/main" id="{C99785C7-6EB5-3C1F-B792-1304A2E7E1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190" y="1864736"/>
            <a:ext cx="10207880" cy="4409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898698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2CFDE-173D-2E6A-31BB-3C2C7531B3B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CCAEF27-3196-2B50-846D-C6E92B76356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321E11-CE53-1C98-991A-2F5D0026B1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6B726F4-177A-F459-DE15-E978A641CB55}"/>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النتائج المحققة</a:t>
            </a:r>
          </a:p>
          <a:p>
            <a:pPr algn="r" rtl="1">
              <a:lnSpc>
                <a:spcPct val="150000"/>
              </a:lnSpc>
            </a:pPr>
            <a:r>
              <a:rPr lang="ar-EG" sz="2400" dirty="0"/>
              <a:t>حققت الحملة نجاحًا ملحوظًا، حيث تم تحميل التطبيق أكثر من 15,000 مرة، واكتشاف 20,000 متبرع جديد بزيادة 20% عن القاعدة السابقة، إضافة إلى جمع 121,360 تبرع بالدم، متجاوزة الهدف السنوي بنسبة 21%. كما ارتفع التفاعل على صفحة </a:t>
            </a:r>
            <a:r>
              <a:rPr lang="en-US" sz="2400" b="1" dirty="0"/>
              <a:t>Facebook</a:t>
            </a:r>
            <a:r>
              <a:rPr lang="ar-EG" sz="2400" b="1" dirty="0"/>
              <a:t> </a:t>
            </a:r>
            <a:r>
              <a:rPr lang="ar-EG" sz="2400" dirty="0"/>
              <a:t>إلى 55,000 إعجاب. </a:t>
            </a:r>
          </a:p>
          <a:p>
            <a:pPr algn="r" rtl="1">
              <a:lnSpc>
                <a:spcPct val="150000"/>
              </a:lnSpc>
            </a:pPr>
            <a:r>
              <a:rPr lang="ar-EG" sz="2400" b="1" dirty="0"/>
              <a:t>الدروس المستفادة</a:t>
            </a:r>
          </a:p>
          <a:p>
            <a:pPr algn="r" rtl="1">
              <a:lnSpc>
                <a:spcPct val="150000"/>
              </a:lnSpc>
            </a:pPr>
            <a:r>
              <a:rPr lang="ar-EG" sz="2400" dirty="0"/>
              <a:t>أظهرت الحملة أن التسويق عبر الهاتف المحمول يوفر منصة دائمة للتفاعل، مقارنة بالقنوات التقليدية الموسمية. كما أبرزت أهمية الاستفادة من السلوك الاجتماعي القائم على العلاقات الشخصية، وتقديم حوافز رمزية لتعزيز المشاركة. هذا النموذج يمكن تكراره وتكييفه في سياقات أخرى، سواء في حملات التبرع بالأعضاء أو جمع التبرعات المالية.</a:t>
            </a:r>
          </a:p>
        </p:txBody>
      </p:sp>
      <p:sp>
        <p:nvSpPr>
          <p:cNvPr id="2" name="Rectangle 1">
            <a:extLst>
              <a:ext uri="{FF2B5EF4-FFF2-40B4-BE49-F238E27FC236}">
                <a16:creationId xmlns:a16="http://schemas.microsoft.com/office/drawing/2014/main" id="{A81F0182-92FF-51F7-C32F-0F03CF2095E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7</a:t>
            </a:r>
            <a:endParaRPr lang="en-US" b="1" dirty="0"/>
          </a:p>
        </p:txBody>
      </p:sp>
      <p:sp>
        <p:nvSpPr>
          <p:cNvPr id="3" name="TextBox 2">
            <a:extLst>
              <a:ext uri="{FF2B5EF4-FFF2-40B4-BE49-F238E27FC236}">
                <a16:creationId xmlns:a16="http://schemas.microsoft.com/office/drawing/2014/main" id="{19C3FB50-150E-1A1E-E363-3F186B0FA131}"/>
              </a:ext>
            </a:extLst>
          </p:cNvPr>
          <p:cNvSpPr txBox="1"/>
          <p:nvPr/>
        </p:nvSpPr>
        <p:spPr>
          <a:xfrm>
            <a:off x="3201307" y="782080"/>
            <a:ext cx="5366740"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dirty="0">
                <a:latin typeface="Times New Roman" panose="02020603050405020304" pitchFamily="18" charset="0"/>
                <a:ea typeface="Tajawal Medium"/>
                <a:cs typeface="+mj-cs"/>
                <a:sym typeface="Tajawal Medium"/>
              </a:rPr>
              <a:t>دراسة حالة: </a:t>
            </a:r>
            <a:r>
              <a:rPr lang="en-US" sz="2800" dirty="0"/>
              <a:t>Share Your Blood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3815708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508677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EG" sz="2200" b="1" dirty="0">
                <a:solidFill>
                  <a:schemeClr val="tx1"/>
                </a:solidFill>
                <a:cs typeface="+mj-cs"/>
              </a:rPr>
              <a:t>في هذه المحاضرة، ناقشنا الموضوعات التالية:</a:t>
            </a:r>
          </a:p>
          <a:p>
            <a:pPr lvl="0" algn="r" rtl="1" eaLnBrk="0" fontAlgn="base" hangingPunct="0">
              <a:lnSpc>
                <a:spcPct val="200000"/>
              </a:lnSpc>
              <a:spcBef>
                <a:spcPct val="0"/>
              </a:spcBef>
              <a:spcAft>
                <a:spcPct val="0"/>
              </a:spcAft>
            </a:pPr>
            <a:r>
              <a:rPr lang="ar-SA" altLang="ar-EG" sz="2400" b="1" dirty="0">
                <a:solidFill>
                  <a:schemeClr val="tx1"/>
                </a:solidFill>
                <a:latin typeface="Arial" panose="020B0604020202020204" pitchFamily="34" charset="0"/>
              </a:rPr>
              <a:t>مقدمة </a:t>
            </a:r>
            <a:endParaRPr lang="ar-EG" altLang="ar-EG" sz="2400" b="1"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SA" altLang="ar-EG" sz="2400" b="1" dirty="0">
                <a:solidFill>
                  <a:schemeClr val="tx1"/>
                </a:solidFill>
                <a:latin typeface="Arial" panose="020B0604020202020204" pitchFamily="34" charset="0"/>
              </a:rPr>
              <a:t>منظومة التسويق عبر الهاتف المحمول</a:t>
            </a:r>
            <a:endParaRPr lang="ar-EG" altLang="ar-EG"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SA" altLang="ar-EG" sz="2400" b="1" dirty="0">
                <a:solidFill>
                  <a:schemeClr val="tx1"/>
                </a:solidFill>
                <a:latin typeface="Arial" panose="020B0604020202020204" pitchFamily="34" charset="0"/>
              </a:rPr>
              <a:t>تقنيات التسويق عبر الهاتف المحمول</a:t>
            </a:r>
            <a:endParaRPr lang="ar-EG" altLang="ar-EG"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SA" altLang="ar-EG" sz="2400" b="1" dirty="0">
                <a:solidFill>
                  <a:schemeClr val="tx1"/>
                </a:solidFill>
                <a:latin typeface="Arial" panose="020B0604020202020204" pitchFamily="34" charset="0"/>
              </a:rPr>
              <a:t>إطار</a:t>
            </a:r>
            <a:r>
              <a:rPr lang="ar-EG" altLang="ar-EG" sz="2400" b="1" dirty="0">
                <a:solidFill>
                  <a:schemeClr val="tx1"/>
                </a:solidFill>
                <a:latin typeface="Arial" panose="020B0604020202020204" pitchFamily="34" charset="0"/>
              </a:rPr>
              <a:t> Gartner Hype Cycle</a:t>
            </a:r>
          </a:p>
          <a:p>
            <a:pPr algn="r" rtl="1" eaLnBrk="0" fontAlgn="base" hangingPunct="0">
              <a:lnSpc>
                <a:spcPct val="200000"/>
              </a:lnSpc>
              <a:spcBef>
                <a:spcPct val="0"/>
              </a:spcBef>
              <a:spcAft>
                <a:spcPct val="0"/>
              </a:spcAft>
            </a:pPr>
            <a:r>
              <a:rPr lang="ar-EG" sz="2400" b="1" dirty="0">
                <a:latin typeface="Times New Roman" panose="02020603050405020304" pitchFamily="18" charset="0"/>
                <a:ea typeface="Tajawal Medium"/>
                <a:sym typeface="Tajawal Medium"/>
              </a:rPr>
              <a:t>التعاون مع شركاء النظام البيئي للهاتف المحمول</a:t>
            </a:r>
            <a:r>
              <a:rPr lang="ar-EG" altLang="ar-EG" sz="2400" b="1" dirty="0">
                <a:solidFill>
                  <a:schemeClr val="tx1"/>
                </a:solidFill>
                <a:latin typeface="Arial" panose="020B0604020202020204" pitchFamily="34" charset="0"/>
              </a:rPr>
              <a:t> </a:t>
            </a:r>
            <a:endParaRPr lang="ar-EG" altLang="ar-EG" sz="2400" dirty="0">
              <a:solidFill>
                <a:schemeClr val="tx1"/>
              </a:solidFill>
              <a:latin typeface="Arial" panose="020B0604020202020204" pitchFamily="34" charset="0"/>
            </a:endParaRPr>
          </a:p>
          <a:p>
            <a:pPr lvl="0" algn="r" rtl="1" eaLnBrk="0" fontAlgn="base" hangingPunct="0">
              <a:lnSpc>
                <a:spcPct val="200000"/>
              </a:lnSpc>
              <a:spcBef>
                <a:spcPct val="0"/>
              </a:spcBef>
              <a:spcAft>
                <a:spcPct val="0"/>
              </a:spcAft>
            </a:pPr>
            <a:r>
              <a:rPr lang="ar-EG" altLang="ar-EG" sz="2400" b="1" dirty="0">
                <a:solidFill>
                  <a:schemeClr val="tx1"/>
                </a:solidFill>
                <a:latin typeface="Arial" panose="020B0604020202020204" pitchFamily="34" charset="0"/>
              </a:rPr>
              <a:t>دراسة حالة: </a:t>
            </a:r>
            <a:r>
              <a:rPr lang="en-US" altLang="ar-EG" sz="2400" b="1" dirty="0">
                <a:solidFill>
                  <a:schemeClr val="tx1"/>
                </a:solidFill>
                <a:latin typeface="Arial" panose="020B0604020202020204" pitchFamily="34" charset="0"/>
              </a:rPr>
              <a:t>Share Your Blood</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a:t>المحاضرة 7</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schemas.openxmlformats.org/package/2006/metadata/core-properties"/>
    <ds:schemaRef ds:uri="http://schemas.microsoft.com/office/2006/metadata/properties"/>
    <ds:schemaRef ds:uri="http://purl.org/dc/dcmitype/"/>
    <ds:schemaRef ds:uri="http://purl.org/dc/terms/"/>
    <ds:schemaRef ds:uri="http://purl.org/dc/elements/1.1/"/>
    <ds:schemaRef ds:uri="http://www.w3.org/XML/1998/namespace"/>
    <ds:schemaRef ds:uri="http://schemas.microsoft.com/office/infopath/2007/PartnerControls"/>
    <ds:schemaRef ds:uri="aca13214-df29-4e3c-a050-857c0bf7bd8e"/>
  </ds:schemaRefs>
</ds:datastoreItem>
</file>

<file path=customXml/itemProps3.xml><?xml version="1.0" encoding="utf-8"?>
<ds:datastoreItem xmlns:ds="http://schemas.openxmlformats.org/officeDocument/2006/customXml" ds:itemID="{3D5F4AD1-9C89-4A93-8277-454378592141}"/>
</file>

<file path=docProps/app.xml><?xml version="1.0" encoding="utf-8"?>
<Properties xmlns="http://schemas.openxmlformats.org/officeDocument/2006/extended-properties" xmlns:vt="http://schemas.openxmlformats.org/officeDocument/2006/docPropsVTypes">
  <TotalTime>11163</TotalTime>
  <Words>3107</Words>
  <Application>Microsoft Office PowerPoint</Application>
  <PresentationFormat>Widescreen</PresentationFormat>
  <Paragraphs>203</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110</cp:revision>
  <dcterms:created xsi:type="dcterms:W3CDTF">2023-04-29T09:08:00Z</dcterms:created>
  <dcterms:modified xsi:type="dcterms:W3CDTF">2025-11-10T10:14:03Z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