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12.xml" ContentType="application/vnd.openxmlformats-officedocument.presentationml.slide+xml"/>
  <Override PartName="/ppt/slides/slide11.xml" ContentType="application/vnd.openxmlformats-officedocument.presentationml.slide+xml"/>
  <Override PartName="/ppt/slides/slide10.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35.xml" ContentType="application/vnd.openxmlformats-officedocument.presentationml.slide+xml"/>
  <Override PartName="/ppt/slides/slide21.xml" ContentType="application/vnd.openxmlformats-officedocument.presentationml.slide+xml"/>
  <Override PartName="/ppt/slides/slide23.xml" ContentType="application/vnd.openxmlformats-officedocument.presentationml.slide+xml"/>
  <Override PartName="/ppt/slides/slide43.xml" ContentType="application/vnd.openxmlformats-officedocument.presentationml.slide+xml"/>
  <Override PartName="/ppt/slides/slide42.xml" ContentType="application/vnd.openxmlformats-officedocument.presentationml.slide+xml"/>
  <Override PartName="/ppt/slides/slide41.xml" ContentType="application/vnd.openxmlformats-officedocument.presentationml.slide+xml"/>
  <Override PartName="/ppt/slides/slide40.xml" ContentType="application/vnd.openxmlformats-officedocument.presentationml.slide+xml"/>
  <Override PartName="/ppt/slides/slide39.xml" ContentType="application/vnd.openxmlformats-officedocument.presentationml.slide+xml"/>
  <Override PartName="/ppt/slides/slide38.xml" ContentType="application/vnd.openxmlformats-officedocument.presentationml.slide+xml"/>
  <Override PartName="/ppt/slides/slide37.xml" ContentType="application/vnd.openxmlformats-officedocument.presentationml.slide+xml"/>
  <Override PartName="/ppt/slides/slide36.xml" ContentType="application/vnd.openxmlformats-officedocument.presentationml.slide+xml"/>
  <Override PartName="/ppt/slides/slide22.xml" ContentType="application/vnd.openxmlformats-officedocument.presentationml.slide+xml"/>
  <Override PartName="/ppt/slides/slide34.xml" ContentType="application/vnd.openxmlformats-officedocument.presentationml.slide+xml"/>
  <Override PartName="/ppt/slides/slide32.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33.xml" ContentType="application/vnd.openxmlformats-officedocument.presentationml.slide+xml"/>
  <Override PartName="/ppt/slides/slide27.xml" ContentType="application/vnd.openxmlformats-officedocument.presentationml.slide+xml"/>
  <Override PartName="/ppt/slides/slide26.xml" ContentType="application/vnd.openxmlformats-officedocument.presentationml.slide+xml"/>
  <Override PartName="/ppt/slides/slide29.xml" ContentType="application/vnd.openxmlformats-officedocument.presentationml.slide+xml"/>
  <Override PartName="/ppt/slides/slide31.xml" ContentType="application/vnd.openxmlformats-officedocument.presentationml.slide+xml"/>
  <Override PartName="/ppt/slides/slide28.xml" ContentType="application/vnd.openxmlformats-officedocument.presentationml.slide+xml"/>
  <Override PartName="/ppt/slides/slide30.xml" ContentType="application/vnd.openxmlformats-officedocument.presentationml.slide+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notesSlides/notesSlide8.xml" ContentType="application/vnd.openxmlformats-officedocument.presentationml.notesSlide+xml"/>
  <Override PartName="/ppt/notesSlides/notesSlide7.xml" ContentType="application/vnd.openxmlformats-officedocument.presentationml.notesSlide+xml"/>
  <Override PartName="/ppt/notesSlides/notesSlide6.xml" ContentType="application/vnd.openxmlformats-officedocument.presentationml.notesSlide+xml"/>
  <Override PartName="/ppt/notesSlides/notesSlide5.xml" ContentType="application/vnd.openxmlformats-officedocument.presentationml.notesSlide+xml"/>
  <Override PartName="/ppt/notesSlides/notesSlide4.xml" ContentType="application/vnd.openxmlformats-officedocument.presentationml.notesSlide+xml"/>
  <Override PartName="/ppt/notesSlides/notesSlide3.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6.xml" ContentType="application/vnd.openxmlformats-officedocument.presentationml.notesSlide+xml"/>
  <Override PartName="/ppt/notesSlides/notesSlide15.xml" ContentType="application/vnd.openxmlformats-officedocument.presentationml.notesSlide+xml"/>
  <Override PartName="/ppt/notesSlides/notesSlide13.xml" ContentType="application/vnd.openxmlformats-officedocument.presentationml.notesSlide+xml"/>
  <Override PartName="/ppt/notesSlides/notesSlide12.xml" ContentType="application/vnd.openxmlformats-officedocument.presentationml.notesSlide+xml"/>
  <Override PartName="/ppt/notesSlides/notesSlide2.xml" ContentType="application/vnd.openxmlformats-officedocument.presentationml.notesSlide+xml"/>
  <Override PartName="/ppt/notesSlides/notesSlide1.xml" ContentType="application/vnd.openxmlformats-officedocument.presentationml.notesSlide+xml"/>
  <Override PartName="/ppt/slideLayouts/slideLayout15.xml" ContentType="application/vnd.openxmlformats-officedocument.presentationml.slideLayout+xml"/>
  <Override PartName="/ppt/slideLayouts/slideLayout6.xml" ContentType="application/vnd.openxmlformats-officedocument.presentationml.slideLayout+xml"/>
  <Override PartName="/ppt/slideLayouts/slideLayout5.xml" ContentType="application/vnd.openxmlformats-officedocument.presentationml.slideLayout+xml"/>
  <Override PartName="/ppt/slideLayouts/slideLayout4.xml" ContentType="application/vnd.openxmlformats-officedocument.presentationml.slideLayout+xml"/>
  <Override PartName="/ppt/slideLayouts/slideLayout3.xml" ContentType="application/vnd.openxmlformats-officedocument.presentationml.slideLayout+xml"/>
  <Override PartName="/ppt/slideLayouts/slideLayout2.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4.xml" ContentType="application/vnd.openxmlformats-officedocument.presentationml.slideLayout+xml"/>
  <Override PartName="/ppt/slideLayouts/slideLayout13.xml" ContentType="application/vnd.openxmlformats-officedocument.presentationml.slideLayout+xml"/>
  <Override PartName="/ppt/slideLayouts/slideLayout12.xml" ContentType="application/vnd.openxmlformats-officedocument.presentationml.slideLayout+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notesSlides/notesSlide17.xml" ContentType="application/vnd.openxmlformats-officedocument.presentationml.notesSlide+xml"/>
  <Override PartName="/ppt/notesSlides/notesSlide14.xml" ContentType="application/vnd.openxmlformats-officedocument.presentationml.notesSlide+xml"/>
  <Override PartName="/ppt/notesSlides/notesSlide25.xml" ContentType="application/vnd.openxmlformats-officedocument.presentationml.notesSlide+xml"/>
  <Override PartName="/ppt/notesSlides/notesSlide32.xml" ContentType="application/vnd.openxmlformats-officedocument.presentationml.notesSlide+xml"/>
  <Override PartName="/ppt/notesSlides/notesSlide22.xml" ContentType="application/vnd.openxmlformats-officedocument.presentationml.notesSlide+xml"/>
  <Override PartName="/ppt/notesSlides/notesSlide31.xml" ContentType="application/vnd.openxmlformats-officedocument.presentationml.notesSlide+xml"/>
  <Override PartName="/ppt/notesSlides/notesSlide23.xml" ContentType="application/vnd.openxmlformats-officedocument.presentationml.notesSlide+xml"/>
  <Override PartName="/ppt/notesSlides/notesSlide30.xml" ContentType="application/vnd.openxmlformats-officedocument.presentationml.notesSlide+xml"/>
  <Override PartName="/ppt/notesSlides/notesSlide24.xml" ContentType="application/vnd.openxmlformats-officedocument.presentationml.notesSlide+xml"/>
  <Override PartName="/ppt/notesSlides/notesSlide29.xml" ContentType="application/vnd.openxmlformats-officedocument.presentationml.notesSlide+xml"/>
  <Override PartName="/ppt/notesSlides/notesSlide21.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8.xml" ContentType="application/vnd.openxmlformats-officedocument.presentationml.notesSlide+xml"/>
  <Override PartName="/ppt/notesSlides/notesSlide20.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theme/theme2.xml" ContentType="application/vnd.openxmlformats-officedocument.theme+xml"/>
  <Override PartName="/ppt/theme/theme1.xml" ContentType="application/vnd.openxmlformats-officedocument.them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core.xml" ContentType="application/vnd.openxmlformats-package.core-properties+xml"/>
  <Override PartName="/docProps/app.xml" ContentType="application/vnd.openxmlformats-officedocument.extended-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5"/>
  </p:notesMasterIdLst>
  <p:sldIdLst>
    <p:sldId id="644" r:id="rId2"/>
    <p:sldId id="271" r:id="rId3"/>
    <p:sldId id="585" r:id="rId4"/>
    <p:sldId id="586" r:id="rId5"/>
    <p:sldId id="641" r:id="rId6"/>
    <p:sldId id="313" r:id="rId7"/>
    <p:sldId id="624" r:id="rId8"/>
    <p:sldId id="481" r:id="rId9"/>
    <p:sldId id="619" r:id="rId10"/>
    <p:sldId id="639" r:id="rId11"/>
    <p:sldId id="589" r:id="rId12"/>
    <p:sldId id="620" r:id="rId13"/>
    <p:sldId id="640" r:id="rId14"/>
    <p:sldId id="621" r:id="rId15"/>
    <p:sldId id="622" r:id="rId16"/>
    <p:sldId id="599" r:id="rId17"/>
    <p:sldId id="590" r:id="rId18"/>
    <p:sldId id="625" r:id="rId19"/>
    <p:sldId id="626" r:id="rId20"/>
    <p:sldId id="591" r:id="rId21"/>
    <p:sldId id="593" r:id="rId22"/>
    <p:sldId id="627" r:id="rId23"/>
    <p:sldId id="594" r:id="rId24"/>
    <p:sldId id="595" r:id="rId25"/>
    <p:sldId id="642" r:id="rId26"/>
    <p:sldId id="628" r:id="rId27"/>
    <p:sldId id="596" r:id="rId28"/>
    <p:sldId id="597" r:id="rId29"/>
    <p:sldId id="629" r:id="rId30"/>
    <p:sldId id="598" r:id="rId31"/>
    <p:sldId id="630" r:id="rId32"/>
    <p:sldId id="643" r:id="rId33"/>
    <p:sldId id="631" r:id="rId34"/>
    <p:sldId id="632" r:id="rId35"/>
    <p:sldId id="633" r:id="rId36"/>
    <p:sldId id="634" r:id="rId37"/>
    <p:sldId id="635" r:id="rId38"/>
    <p:sldId id="636" r:id="rId39"/>
    <p:sldId id="637" r:id="rId40"/>
    <p:sldId id="638" r:id="rId41"/>
    <p:sldId id="587" r:id="rId42"/>
    <p:sldId id="588" r:id="rId43"/>
    <p:sldId id="349" r:id="rId4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644"/>
            <p14:sldId id="271"/>
            <p14:sldId id="585"/>
            <p14:sldId id="586"/>
            <p14:sldId id="641"/>
            <p14:sldId id="313"/>
            <p14:sldId id="624"/>
            <p14:sldId id="481"/>
            <p14:sldId id="619"/>
            <p14:sldId id="639"/>
            <p14:sldId id="589"/>
            <p14:sldId id="620"/>
            <p14:sldId id="640"/>
            <p14:sldId id="621"/>
            <p14:sldId id="622"/>
            <p14:sldId id="599"/>
            <p14:sldId id="590"/>
            <p14:sldId id="625"/>
            <p14:sldId id="626"/>
            <p14:sldId id="591"/>
            <p14:sldId id="593"/>
            <p14:sldId id="627"/>
            <p14:sldId id="594"/>
            <p14:sldId id="595"/>
            <p14:sldId id="642"/>
            <p14:sldId id="628"/>
            <p14:sldId id="596"/>
            <p14:sldId id="597"/>
            <p14:sldId id="629"/>
            <p14:sldId id="598"/>
            <p14:sldId id="630"/>
            <p14:sldId id="643"/>
            <p14:sldId id="631"/>
            <p14:sldId id="632"/>
            <p14:sldId id="633"/>
            <p14:sldId id="634"/>
            <p14:sldId id="635"/>
            <p14:sldId id="636"/>
            <p14:sldId id="637"/>
            <p14:sldId id="638"/>
            <p14:sldId id="587"/>
            <p14:sldId id="588"/>
            <p14:sldId id="349"/>
          </p14:sldIdLst>
        </p14:section>
        <p14:section name="Untitled Section" id="{2F6AD2C2-46A9-4BC4-94FF-3A698A8E8EFB}">
          <p14:sldIdLst/>
        </p14:section>
      </p14:section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A1F61"/>
    <a:srgbClr val="8E5A6D"/>
    <a:srgbClr val="2D3956"/>
    <a:srgbClr val="669BBC"/>
    <a:srgbClr val="FAC748"/>
    <a:srgbClr val="852F4A"/>
    <a:srgbClr val="000000"/>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588" autoAdjust="0"/>
    <p:restoredTop sz="93772" autoAdjust="0"/>
  </p:normalViewPr>
  <p:slideViewPr>
    <p:cSldViewPr snapToGrid="0">
      <p:cViewPr>
        <p:scale>
          <a:sx n="60" d="100"/>
          <a:sy n="60" d="100"/>
        </p:scale>
        <p:origin x="-996" y="-192"/>
      </p:cViewPr>
      <p:guideLst>
        <p:guide orient="horz" pos="2160"/>
        <p:guide pos="3840"/>
      </p:guideLst>
    </p:cSldViewPr>
  </p:slideViewPr>
  <p:outlineViewPr>
    <p:cViewPr>
      <p:scale>
        <a:sx n="33" d="100"/>
        <a:sy n="33" d="100"/>
      </p:scale>
      <p:origin x="0" y="0"/>
    </p:cViewPr>
  </p:outlineViewPr>
  <p:notesTextViewPr>
    <p:cViewPr>
      <p:scale>
        <a:sx n="1" d="1"/>
        <a:sy n="1" d="1"/>
      </p:scale>
      <p:origin x="0" y="0"/>
    </p:cViewPr>
  </p:notesTextViewPr>
  <p:sorterViewPr>
    <p:cViewPr>
      <p:scale>
        <a:sx n="100" d="100"/>
        <a:sy n="100" d="100"/>
      </p:scale>
      <p:origin x="0" y="8688"/>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viewProps" Target="viewProps.xml"/><Relationship Id="rId50" Type="http://schemas.openxmlformats.org/officeDocument/2006/relationships/customXml" Target="../customXml/item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customXml" Target="../customXml/item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theme" Target="theme/theme1.xml"/><Relationship Id="rId8" Type="http://schemas.openxmlformats.org/officeDocument/2006/relationships/slide" Target="slides/slide7.xml"/><Relationship Id="rId51" Type="http://schemas.openxmlformats.org/officeDocument/2006/relationships/customXml" Target="../customXml/item2.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presProps" Target="presProps.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1/8/2025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10</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11</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13</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14</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15</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17</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18</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20</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21</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23</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24</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25</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27</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28</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30</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31</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32</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34</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35</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36</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37</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38</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39</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40</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41</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42</a:t>
            </a:fld>
            <a:endParaRPr lang="en-US"/>
          </a:p>
        </p:txBody>
      </p:sp>
    </p:spTree>
    <p:extLst>
      <p:ext uri="{BB962C8B-B14F-4D97-AF65-F5344CB8AC3E}">
        <p14:creationId xmlns:p14="http://schemas.microsoft.com/office/powerpoint/2010/main" val="388551640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1/8/2025</a:t>
            </a:fld>
            <a:endParaRPr lang="en-US"/>
          </a:p>
        </p:txBody>
      </p:sp>
      <p:sp>
        <p:nvSpPr>
          <p:cNvPr id="5" name="Footer Placeholder 4">
            <a:extLst>
              <a:ext uri="{FF2B5EF4-FFF2-40B4-BE49-F238E27FC236}">
                <a16:creationId xmlns=""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1/8/2025</a:t>
            </a:fld>
            <a:endParaRPr lang="en-US"/>
          </a:p>
        </p:txBody>
      </p:sp>
      <p:sp>
        <p:nvSpPr>
          <p:cNvPr id="5" name="Footer Placeholder 4">
            <a:extLst>
              <a:ext uri="{FF2B5EF4-FFF2-40B4-BE49-F238E27FC236}">
                <a16:creationId xmlns=""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1/8/2025</a:t>
            </a:fld>
            <a:endParaRPr lang="en-US"/>
          </a:p>
        </p:txBody>
      </p:sp>
      <p:sp>
        <p:nvSpPr>
          <p:cNvPr id="5" name="Footer Placeholder 4">
            <a:extLst>
              <a:ext uri="{FF2B5EF4-FFF2-40B4-BE49-F238E27FC236}">
                <a16:creationId xmlns=""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1/8/2025</a:t>
            </a:fld>
            <a:endParaRPr lang="en-US"/>
          </a:p>
        </p:txBody>
      </p:sp>
      <p:sp>
        <p:nvSpPr>
          <p:cNvPr id="6" name="Footer Placeholder 5">
            <a:extLst>
              <a:ext uri="{FF2B5EF4-FFF2-40B4-BE49-F238E27FC236}">
                <a16:creationId xmlns=""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1/8/2025</a:t>
            </a:fld>
            <a:endParaRPr lang="en-US"/>
          </a:p>
        </p:txBody>
      </p:sp>
      <p:sp>
        <p:nvSpPr>
          <p:cNvPr id="8" name="Footer Placeholder 7">
            <a:extLst>
              <a:ext uri="{FF2B5EF4-FFF2-40B4-BE49-F238E27FC236}">
                <a16:creationId xmlns=""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1/8/2025</a:t>
            </a:fld>
            <a:endParaRPr lang="en-US"/>
          </a:p>
        </p:txBody>
      </p:sp>
      <p:sp>
        <p:nvSpPr>
          <p:cNvPr id="4" name="Footer Placeholder 3">
            <a:extLst>
              <a:ext uri="{FF2B5EF4-FFF2-40B4-BE49-F238E27FC236}">
                <a16:creationId xmlns=""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1/8/2025</a:t>
            </a:fld>
            <a:endParaRPr lang="en-US"/>
          </a:p>
        </p:txBody>
      </p:sp>
      <p:sp>
        <p:nvSpPr>
          <p:cNvPr id="3" name="Footer Placeholder 2">
            <a:extLst>
              <a:ext uri="{FF2B5EF4-FFF2-40B4-BE49-F238E27FC236}">
                <a16:creationId xmlns=""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1/8/2025</a:t>
            </a:fld>
            <a:endParaRPr lang="en-US"/>
          </a:p>
        </p:txBody>
      </p:sp>
      <p:sp>
        <p:nvSpPr>
          <p:cNvPr id="6" name="Footer Placeholder 5">
            <a:extLst>
              <a:ext uri="{FF2B5EF4-FFF2-40B4-BE49-F238E27FC236}">
                <a16:creationId xmlns=""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1/8/2025</a:t>
            </a:fld>
            <a:endParaRPr lang="en-US"/>
          </a:p>
        </p:txBody>
      </p:sp>
      <p:sp>
        <p:nvSpPr>
          <p:cNvPr id="6" name="Footer Placeholder 5">
            <a:extLst>
              <a:ext uri="{FF2B5EF4-FFF2-40B4-BE49-F238E27FC236}">
                <a16:creationId xmlns=""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1/8/2025</a:t>
            </a:fld>
            <a:endParaRPr lang="en-US"/>
          </a:p>
        </p:txBody>
      </p:sp>
      <p:sp>
        <p:nvSpPr>
          <p:cNvPr id="5" name="Footer Placeholder 4">
            <a:extLst>
              <a:ext uri="{FF2B5EF4-FFF2-40B4-BE49-F238E27FC236}">
                <a16:creationId xmlns=""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1/8/2025</a:t>
            </a:fld>
            <a:endParaRPr lang="en-US"/>
          </a:p>
        </p:txBody>
      </p:sp>
      <p:sp>
        <p:nvSpPr>
          <p:cNvPr id="5" name="Footer Placeholder 4">
            <a:extLst>
              <a:ext uri="{FF2B5EF4-FFF2-40B4-BE49-F238E27FC236}">
                <a16:creationId xmlns=""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564587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5851412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alphaModFix amt="76000"/>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1/8/2025</a:t>
            </a:fld>
            <a:endParaRPr lang="en-US"/>
          </a:p>
        </p:txBody>
      </p:sp>
      <p:sp>
        <p:nvSpPr>
          <p:cNvPr id="5" name="Footer Placeholder 4">
            <a:extLst>
              <a:ext uri="{FF2B5EF4-FFF2-40B4-BE49-F238E27FC236}">
                <a16:creationId xmlns=""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4" r:id="rId12"/>
    <p:sldLayoutId id="2147483665" r:id="rId13"/>
    <p:sldLayoutId id="2147483667" r:id="rId14"/>
    <p:sldLayoutId id="2147483668"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5.xml"/><Relationship Id="rId5" Type="http://schemas.openxmlformats.org/officeDocument/2006/relationships/image" Target="../media/image4.pn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eg"/><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2.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3.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5.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4.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6.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5.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7.jpg"/><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6.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9.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7.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10.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8.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11.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9.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12.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0.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13.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1.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14.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2.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15.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3.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1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9.jpg"/><Relationship Id="rId1" Type="http://schemas.openxmlformats.org/officeDocument/2006/relationships/slideLayout" Target="../slideLayouts/slideLayout12.xml"/></Relationships>
</file>

<file path=ppt/slides/_rels/slide17.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14.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18.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15.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1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1.jpg"/><Relationship Id="rId1" Type="http://schemas.openxmlformats.org/officeDocument/2006/relationships/slideLayout" Target="../slideLayouts/slideLayout12.xml"/></Relationships>
</file>

<file path=ppt/slides/_rels/slide20.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16.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21.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17.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2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3.jpg"/><Relationship Id="rId1" Type="http://schemas.openxmlformats.org/officeDocument/2006/relationships/slideLayout" Target="../slideLayouts/slideLayout12.xml"/></Relationships>
</file>

<file path=ppt/slides/_rels/slide23.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notesSlide" Target="../notesSlides/notesSlide18.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24.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notesSlide" Target="../notesSlides/notesSlide19.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25.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notesSlide" Target="../notesSlides/notesSlide20.xml"/><Relationship Id="rId1" Type="http://schemas.openxmlformats.org/officeDocument/2006/relationships/slideLayout" Target="../slideLayouts/slideLayout13.xml"/><Relationship Id="rId5" Type="http://schemas.openxmlformats.org/officeDocument/2006/relationships/image" Target="../media/image4.png"/><Relationship Id="rId4" Type="http://schemas.openxmlformats.org/officeDocument/2006/relationships/image" Target="../media/image14.jpeg"/></Relationships>
</file>

<file path=ppt/slides/_rels/slide2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5.jpg"/><Relationship Id="rId1" Type="http://schemas.openxmlformats.org/officeDocument/2006/relationships/slideLayout" Target="../slideLayouts/slideLayout12.xml"/></Relationships>
</file>

<file path=ppt/slides/_rels/slide27.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21.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28.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22.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2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7.jpg"/><Relationship Id="rId1" Type="http://schemas.openxmlformats.org/officeDocument/2006/relationships/slideLayout" Target="../slideLayouts/slideLayout12.xml"/></Relationships>
</file>

<file path=ppt/slides/_rels/slide30.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23.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31.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24.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32.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25.xml"/><Relationship Id="rId1" Type="http://schemas.openxmlformats.org/officeDocument/2006/relationships/slideLayout" Target="../slideLayouts/slideLayout13.xml"/><Relationship Id="rId5" Type="http://schemas.openxmlformats.org/officeDocument/2006/relationships/image" Target="../media/image4.png"/><Relationship Id="rId4" Type="http://schemas.openxmlformats.org/officeDocument/2006/relationships/image" Target="../media/image19.jpeg"/></Relationships>
</file>

<file path=ppt/slides/_rels/slide3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0.jpg"/><Relationship Id="rId1" Type="http://schemas.openxmlformats.org/officeDocument/2006/relationships/slideLayout" Target="../slideLayouts/slideLayout12.xml"/></Relationships>
</file>

<file path=ppt/slides/_rels/slide34.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notesSlide" Target="../notesSlides/notesSlide26.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35.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notesSlide" Target="../notesSlides/notesSlide27.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36.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notesSlide" Target="../notesSlides/notesSlide28.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37.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notesSlide" Target="../notesSlides/notesSlide29.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38.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notesSlide" Target="../notesSlides/notesSlide30.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39.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notesSlide" Target="../notesSlides/notesSlide31.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40.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notesSlide" Target="../notesSlides/notesSlide32.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41.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33.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42.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34.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43.xml.rels><?xml version="1.0" encoding="UTF-8" standalone="yes"?>
<Relationships xmlns="http://schemas.openxmlformats.org/package/2006/relationships"><Relationship Id="rId8" Type="http://schemas.openxmlformats.org/officeDocument/2006/relationships/image" Target="../media/image20.svg"/><Relationship Id="rId3" Type="http://schemas.openxmlformats.org/officeDocument/2006/relationships/image" Target="../media/image23.png"/><Relationship Id="rId2" Type="http://schemas.openxmlformats.org/officeDocument/2006/relationships/image" Target="../media/image22.jpeg"/><Relationship Id="rId1" Type="http://schemas.openxmlformats.org/officeDocument/2006/relationships/slideLayout" Target="../slideLayouts/slideLayout14.xml"/><Relationship Id="rId4" Type="http://schemas.openxmlformats.org/officeDocument/2006/relationships/image" Target="../media/image24.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472760" y="3410079"/>
            <a:ext cx="3371436" cy="769441"/>
          </a:xfrm>
          <a:prstGeom prst="rect">
            <a:avLst/>
          </a:prstGeom>
          <a:noFill/>
        </p:spPr>
        <p:txBody>
          <a:bodyPr wrap="none" rtlCol="0">
            <a:spAutoFit/>
          </a:bodyPr>
          <a:lstStyle/>
          <a:p>
            <a:r>
              <a:rPr lang="ar-EG" sz="4400" b="1" dirty="0">
                <a:solidFill>
                  <a:srgbClr val="00B0F0"/>
                </a:solidFill>
                <a:latin typeface="Alexandria" charset="0"/>
                <a:cs typeface="Alexandria" charset="0"/>
              </a:rPr>
              <a:t>الاتصال التسويقى</a:t>
            </a:r>
          </a:p>
        </p:txBody>
      </p:sp>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smtClean="0">
                <a:solidFill>
                  <a:schemeClr val="tx1"/>
                </a:solidFill>
                <a:latin typeface="Alexandria" charset="0"/>
                <a:cs typeface="Alexandria" charset="0"/>
              </a:rPr>
              <a:t>Lecture </a:t>
            </a:r>
            <a:r>
              <a:rPr lang="ar-EG" sz="2800" b="1" dirty="0" smtClean="0">
                <a:solidFill>
                  <a:schemeClr val="tx1"/>
                </a:solidFill>
                <a:latin typeface="Alexandria" charset="0"/>
                <a:cs typeface="Alexandria" charset="0"/>
              </a:rPr>
              <a:t>7</a:t>
            </a:r>
            <a:endParaRPr lang="en-US" sz="2800" b="1" dirty="0">
              <a:solidFill>
                <a:schemeClr val="tx1"/>
              </a:solidFill>
              <a:latin typeface="Alexandria" charset="0"/>
              <a:cs typeface="Alexandria" charset="0"/>
            </a:endParaRPr>
          </a:p>
        </p:txBody>
      </p:sp>
      <p:sp>
        <p:nvSpPr>
          <p:cNvPr id="11" name="TextBox 10"/>
          <p:cNvSpPr txBox="1"/>
          <p:nvPr/>
        </p:nvSpPr>
        <p:spPr>
          <a:xfrm>
            <a:off x="7542364" y="4802552"/>
            <a:ext cx="1201355" cy="400110"/>
          </a:xfrm>
          <a:prstGeom prst="rect">
            <a:avLst/>
          </a:prstGeom>
          <a:noFill/>
        </p:spPr>
        <p:txBody>
          <a:bodyPr wrap="none" rtlCol="0">
            <a:spAutoFit/>
          </a:bodyPr>
          <a:lstStyle/>
          <a:p>
            <a:pPr algn="ctr"/>
            <a:r>
              <a:rPr lang="en-US" sz="2000" dirty="0">
                <a:latin typeface="Alexandria" charset="0"/>
                <a:cs typeface="Alexandria" charset="0"/>
              </a:rPr>
              <a:t>MKT </a:t>
            </a:r>
            <a:r>
              <a:rPr lang="en-US" sz="2000" dirty="0" smtClean="0">
                <a:latin typeface="Alexandria" charset="0"/>
                <a:cs typeface="Alexandria" charset="0"/>
              </a:rPr>
              <a:t>112</a:t>
            </a:r>
            <a:endParaRPr lang="en-US" sz="2000" dirty="0">
              <a:latin typeface="Alexandria" charset="0"/>
              <a:cs typeface="Alexandria" charset="0"/>
            </a:endParaRPr>
          </a:p>
        </p:txBody>
      </p:sp>
      <p:sp>
        <p:nvSpPr>
          <p:cNvPr id="12" name="TextBox 11"/>
          <p:cNvSpPr txBox="1"/>
          <p:nvPr/>
        </p:nvSpPr>
        <p:spPr>
          <a:xfrm>
            <a:off x="382985" y="6225639"/>
            <a:ext cx="4886463" cy="521970"/>
          </a:xfrm>
          <a:prstGeom prst="rect">
            <a:avLst/>
          </a:prstGeom>
          <a:noFill/>
        </p:spPr>
        <p:txBody>
          <a:bodyPr wrap="square" rtlCol="0">
            <a:spAutoFit/>
          </a:bodyPr>
          <a:lstStyle/>
          <a:p>
            <a:r>
              <a:rPr lang="ar-EG" sz="2800" b="1" dirty="0">
                <a:solidFill>
                  <a:srgbClr val="00B0F0"/>
                </a:solidFill>
                <a:latin typeface="Alexandria" charset="0"/>
                <a:cs typeface="Alexandria" charset="0"/>
              </a:rPr>
              <a:t>د. معتز نبيل </a:t>
            </a:r>
          </a:p>
        </p:txBody>
      </p:sp>
      <p:sp>
        <p:nvSpPr>
          <p:cNvPr id="13" name="TextBox 12"/>
          <p:cNvSpPr txBox="1"/>
          <p:nvPr/>
        </p:nvSpPr>
        <p:spPr>
          <a:xfrm>
            <a:off x="774495" y="5814080"/>
            <a:ext cx="4886463" cy="553998"/>
          </a:xfrm>
          <a:prstGeom prst="rect">
            <a:avLst/>
          </a:prstGeom>
          <a:noFill/>
        </p:spPr>
        <p:txBody>
          <a:bodyPr wrap="square" rtlCol="0">
            <a:spAutoFit/>
          </a:bodyPr>
          <a:lstStyle/>
          <a:p>
            <a:r>
              <a:rPr lang="ar-EG" sz="3000" b="1" dirty="0" smtClean="0">
                <a:solidFill>
                  <a:srgbClr val="00B0F0"/>
                </a:solidFill>
                <a:effectLst>
                  <a:outerShdw blurRad="38100" dist="38100" dir="2700000" algn="tl">
                    <a:srgbClr val="000000">
                      <a:alpha val="43137"/>
                    </a:srgbClr>
                  </a:outerShdw>
                </a:effectLst>
                <a:latin typeface="Alexandria" charset="0"/>
                <a:cs typeface="Alexandria" charset="0"/>
              </a:rPr>
              <a:t>إعداد</a:t>
            </a:r>
            <a:endParaRPr lang="en-US" sz="3000" b="1" dirty="0">
              <a:solidFill>
                <a:srgbClr val="00B0F0"/>
              </a:solidFill>
              <a:effectLst>
                <a:outerShdw blurRad="38100" dist="38100" dir="2700000" algn="tl">
                  <a:srgbClr val="000000">
                    <a:alpha val="43137"/>
                  </a:srgbClr>
                </a:outerShdw>
              </a:effectLst>
              <a:latin typeface="Alexandria" charset="0"/>
              <a:cs typeface="Alexandria" charset="0"/>
            </a:endParaRP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412580387"/>
      </p:ext>
    </p:extLst>
  </p:cSld>
  <p:clrMapOvr>
    <a:masterClrMapping/>
  </p:clrMapOvr>
  <mc:AlternateContent xmlns:mc="http://schemas.openxmlformats.org/markup-compatibility/2006" xmlns:p14="http://schemas.microsoft.com/office/powerpoint/2010/main">
    <mc:Choice Requires="p14">
      <p:transition spd="slow" p14:dur="2000" advTm="16550"/>
    </mc:Choice>
    <mc:Fallback xmlns="">
      <p:transition spd="slow" advTm="16550"/>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Placeholder 3">
            <a:extLst>
              <a:ext uri="{FF2B5EF4-FFF2-40B4-BE49-F238E27FC236}">
                <a16:creationId xmlns="" xmlns:a16="http://schemas.microsoft.com/office/drawing/2014/main" id="{04AD71DD-ADB0-9694-FD1A-34ACE3FE1D52}"/>
              </a:ext>
            </a:extLst>
          </p:cNvPr>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tretch>
            <a:fillRect/>
          </a:stretch>
        </p:blipFill>
        <p:spPr>
          <a:xfrm>
            <a:off x="1364043" y="1622658"/>
            <a:ext cx="9656053" cy="3612684"/>
          </a:xfrm>
        </p:spPr>
      </p:pic>
      <p:sp>
        <p:nvSpPr>
          <p:cNvPr id="41" name="TextBox 40">
            <a:extLst>
              <a:ext uri="{FF2B5EF4-FFF2-40B4-BE49-F238E27FC236}">
                <a16:creationId xmlns="" xmlns:a16="http://schemas.microsoft.com/office/drawing/2014/main" id="{C7D257D7-D9C6-8F63-F8F8-E2BE53F2E2DB}"/>
              </a:ext>
            </a:extLst>
          </p:cNvPr>
          <p:cNvSpPr txBox="1"/>
          <p:nvPr/>
        </p:nvSpPr>
        <p:spPr>
          <a:xfrm>
            <a:off x="6408789" y="1739494"/>
            <a:ext cx="1867819" cy="461665"/>
          </a:xfrm>
          <a:prstGeom prst="rect">
            <a:avLst/>
          </a:prstGeom>
          <a:noFill/>
        </p:spPr>
        <p:txBody>
          <a:bodyPr wrap="none" rtlCol="0">
            <a:spAutoFit/>
          </a:bodyPr>
          <a:lstStyle/>
          <a:p>
            <a:pPr algn="just" rtl="1"/>
            <a:r>
              <a:rPr lang="ar-EG" sz="2400" b="1" dirty="0" smtClean="0">
                <a:solidFill>
                  <a:srgbClr val="00B0F0"/>
                </a:solidFill>
                <a:effectLst>
                  <a:outerShdw blurRad="38100" dist="38100" dir="2700000" algn="tl">
                    <a:srgbClr val="000000">
                      <a:alpha val="43137"/>
                    </a:srgbClr>
                  </a:outerShdw>
                </a:effectLst>
                <a:latin typeface="Tajawal Medium" panose="00000600000000000000" pitchFamily="2" charset="-78"/>
                <a:cs typeface="+mj-cs"/>
              </a:rPr>
              <a:t>الوسائل الإعلانية</a:t>
            </a:r>
            <a:endParaRPr lang="ar-EG" sz="2400" b="1" dirty="0">
              <a:solidFill>
                <a:srgbClr val="00B0F0"/>
              </a:solidFill>
              <a:effectLst>
                <a:outerShdw blurRad="38100" dist="38100" dir="2700000" algn="tl">
                  <a:srgbClr val="000000">
                    <a:alpha val="43137"/>
                  </a:srgbClr>
                </a:outerShdw>
              </a:effectLst>
              <a:latin typeface="Tajawal Medium" panose="00000600000000000000" pitchFamily="2" charset="-78"/>
              <a:cs typeface="+mj-cs"/>
            </a:endParaRPr>
          </a:p>
        </p:txBody>
      </p:sp>
      <p:sp>
        <p:nvSpPr>
          <p:cNvPr id="9" name="Rectangle 8">
            <a:extLst>
              <a:ext uri="{FF2B5EF4-FFF2-40B4-BE49-F238E27FC236}">
                <a16:creationId xmlns="" xmlns:a16="http://schemas.microsoft.com/office/drawing/2014/main" id="{625A65B4-F2A8-05FC-5604-83D2080647B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0"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66034" y="88047"/>
            <a:ext cx="2305141" cy="1076343"/>
          </a:xfrm>
          <a:prstGeom prst="rect">
            <a:avLst/>
          </a:prstGeom>
        </p:spPr>
      </p:pic>
      <p:sp>
        <p:nvSpPr>
          <p:cNvPr id="11" name="Rectangle 10">
            <a:extLst>
              <a:ext uri="{FF2B5EF4-FFF2-40B4-BE49-F238E27FC236}">
                <a16:creationId xmlns:a16="http://schemas.microsoft.com/office/drawing/2014/main" xmlns="" id="{6FE380F3-A68B-26EA-9084-2C15BB9E43F9}"/>
              </a:ext>
            </a:extLst>
          </p:cNvPr>
          <p:cNvSpPr/>
          <p:nvPr/>
        </p:nvSpPr>
        <p:spPr>
          <a:xfrm>
            <a:off x="5010385" y="1596105"/>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2" name="TextBox 11">
            <a:extLst>
              <a:ext uri="{FF2B5EF4-FFF2-40B4-BE49-F238E27FC236}">
                <a16:creationId xmlns:a16="http://schemas.microsoft.com/office/drawing/2014/main" xmlns="" id="{AB738525-DD8E-2E85-F385-345FF64341EB}"/>
              </a:ext>
            </a:extLst>
          </p:cNvPr>
          <p:cNvSpPr txBox="1"/>
          <p:nvPr/>
        </p:nvSpPr>
        <p:spPr>
          <a:xfrm>
            <a:off x="5147111" y="1631849"/>
            <a:ext cx="917148" cy="369332"/>
          </a:xfrm>
          <a:prstGeom prst="rect">
            <a:avLst/>
          </a:prstGeom>
          <a:noFill/>
        </p:spPr>
        <p:txBody>
          <a:bodyPr wrap="square" rtlCol="0">
            <a:spAutoFit/>
          </a:bodyPr>
          <a:lstStyle/>
          <a:p>
            <a:pPr algn="ctr"/>
            <a:r>
              <a:rPr lang="en-US" dirty="0" smtClean="0">
                <a:solidFill>
                  <a:schemeClr val="bg1"/>
                </a:solidFill>
                <a:latin typeface="Times New Roman" pitchFamily="18" charset="0"/>
                <a:cs typeface="Times New Roman" pitchFamily="18" charset="0"/>
              </a:rPr>
              <a:t>Lecture </a:t>
            </a:r>
            <a:endParaRPr lang="en-US" dirty="0">
              <a:solidFill>
                <a:schemeClr val="bg1"/>
              </a:solidFill>
              <a:latin typeface="Times New Roman" pitchFamily="18" charset="0"/>
              <a:cs typeface="Times New Roman" pitchFamily="18" charset="0"/>
            </a:endParaRPr>
          </a:p>
        </p:txBody>
      </p:sp>
      <p:sp>
        <p:nvSpPr>
          <p:cNvPr id="13" name="TextBox 12">
            <a:extLst>
              <a:ext uri="{FF2B5EF4-FFF2-40B4-BE49-F238E27FC236}">
                <a16:creationId xmlns:a16="http://schemas.microsoft.com/office/drawing/2014/main" xmlns="" id="{183B5688-FE98-684A-8FDB-4023CCDDD82C}"/>
              </a:ext>
            </a:extLst>
          </p:cNvPr>
          <p:cNvSpPr txBox="1"/>
          <p:nvPr/>
        </p:nvSpPr>
        <p:spPr>
          <a:xfrm>
            <a:off x="5131885" y="1846714"/>
            <a:ext cx="942618" cy="830997"/>
          </a:xfrm>
          <a:prstGeom prst="rect">
            <a:avLst/>
          </a:prstGeom>
          <a:noFill/>
        </p:spPr>
        <p:txBody>
          <a:bodyPr wrap="square" rtlCol="0">
            <a:spAutoFit/>
          </a:bodyPr>
          <a:lstStyle/>
          <a:p>
            <a:pPr algn="ctr"/>
            <a:r>
              <a:rPr lang="en-US" sz="4800" b="1" dirty="0" smtClean="0">
                <a:solidFill>
                  <a:schemeClr val="bg1"/>
                </a:solidFill>
                <a:latin typeface="Tajawal Medium" panose="00000600000000000000" pitchFamily="2" charset="-78"/>
                <a:cs typeface="Tajawal Medium" panose="00000600000000000000" pitchFamily="2" charset="-78"/>
              </a:rPr>
              <a:t>7</a:t>
            </a:r>
            <a:endParaRPr lang="en-US" sz="14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257388018"/>
      </p:ext>
    </p:extLst>
  </p:cSld>
  <p:clrMapOvr>
    <a:masterClrMapping/>
  </p:clrMapOvr>
  <mc:AlternateContent xmlns:mc="http://schemas.openxmlformats.org/markup-compatibility/2006" xmlns:p14="http://schemas.microsoft.com/office/powerpoint/2010/main">
    <mc:Choice Requires="p14">
      <p:transition spd="slow" p14:dur="2000" advTm="23626"/>
    </mc:Choice>
    <mc:Fallback xmlns="">
      <p:transition spd="slow" advTm="23626"/>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tretch>
            <a:fillRect/>
          </a:stretch>
        </p:blipFill>
        <p:spPr>
          <a:xfrm>
            <a:off x="0" y="1347448"/>
            <a:ext cx="3386537" cy="2105200"/>
          </a:xfrm>
          <a:prstGeom prst="rect">
            <a:avLst/>
          </a:prstGeom>
        </p:spPr>
      </p:pic>
      <p:sp>
        <p:nvSpPr>
          <p:cNvPr id="3" name="Rounded Rectangle 2"/>
          <p:cNvSpPr/>
          <p:nvPr/>
        </p:nvSpPr>
        <p:spPr>
          <a:xfrm>
            <a:off x="8405386" y="1323064"/>
            <a:ext cx="3778587" cy="573116"/>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8078102" y="1403484"/>
            <a:ext cx="4113898" cy="461665"/>
          </a:xfrm>
          <a:prstGeom prst="rect">
            <a:avLst/>
          </a:prstGeom>
          <a:noFill/>
        </p:spPr>
        <p:txBody>
          <a:bodyPr wrap="square" rtlCol="0">
            <a:spAutoFit/>
          </a:bodyPr>
          <a:lstStyle/>
          <a:p>
            <a:pPr algn="ctr"/>
            <a:r>
              <a:rPr lang="ar-EG" sz="2400" b="1" dirty="0" smtClean="0">
                <a:solidFill>
                  <a:schemeClr val="bg1"/>
                </a:solidFill>
              </a:rPr>
              <a:t>محتويات المحاضرة </a:t>
            </a:r>
            <a:endParaRPr lang="en-US" sz="2400" b="1" dirty="0">
              <a:solidFill>
                <a:schemeClr val="bg1"/>
              </a:solidFill>
              <a:latin typeface="Tajawal Medium" panose="00000600000000000000" pitchFamily="2" charset="-78"/>
              <a:cs typeface="Tajawal Medium" panose="00000600000000000000" pitchFamily="2" charset="-78"/>
            </a:endParaRPr>
          </a:p>
        </p:txBody>
      </p:sp>
      <p:sp>
        <p:nvSpPr>
          <p:cNvPr id="31" name="TextBox 30">
            <a:extLst>
              <a:ext uri="{FF2B5EF4-FFF2-40B4-BE49-F238E27FC236}">
                <a16:creationId xmlns:a16="http://schemas.microsoft.com/office/drawing/2014/main" xmlns="" id="{4527402C-3F97-690D-9C20-A459E375AEB7}"/>
              </a:ext>
            </a:extLst>
          </p:cNvPr>
          <p:cNvSpPr txBox="1"/>
          <p:nvPr/>
        </p:nvSpPr>
        <p:spPr>
          <a:xfrm>
            <a:off x="3598250" y="1883934"/>
            <a:ext cx="8417320" cy="4408899"/>
          </a:xfrm>
          <a:prstGeom prst="rect">
            <a:avLst/>
          </a:prstGeom>
          <a:noFill/>
        </p:spPr>
        <p:txBody>
          <a:bodyPr wrap="square" rtlCol="0">
            <a:spAutoFit/>
          </a:bodyPr>
          <a:lstStyle/>
          <a:p>
            <a:pPr marL="342900" indent="-342900" algn="just" rtl="1">
              <a:lnSpc>
                <a:spcPct val="150000"/>
              </a:lnSpc>
              <a:buSzPct val="170000"/>
              <a:buFont typeface="+mj-lt"/>
              <a:buAutoNum type="arabicPeriod"/>
            </a:pPr>
            <a:r>
              <a:rPr lang="ar-EG" sz="1700" b="1" dirty="0" smtClean="0">
                <a:latin typeface="Tajawal ExtraBold" panose="00000800000000000000" pitchFamily="2" charset="-78"/>
                <a:cs typeface="+mj-cs"/>
              </a:rPr>
              <a:t>تمهيد.</a:t>
            </a:r>
          </a:p>
          <a:p>
            <a:pPr marL="342900" indent="-342900" algn="just" rtl="1">
              <a:lnSpc>
                <a:spcPct val="150000"/>
              </a:lnSpc>
              <a:buSzPct val="170000"/>
              <a:buFont typeface="+mj-lt"/>
              <a:buAutoNum type="arabicPeriod"/>
            </a:pPr>
            <a:r>
              <a:rPr lang="ar-EG" sz="1700" b="1" dirty="0" smtClean="0">
                <a:latin typeface="Tajawal ExtraBold" panose="00000800000000000000" pitchFamily="2" charset="-78"/>
                <a:cs typeface="+mj-cs"/>
              </a:rPr>
              <a:t>الوسائل الإعلانية المستخدمة فى الاتصال التسويقى.</a:t>
            </a:r>
          </a:p>
          <a:p>
            <a:pPr marL="342900" indent="-342900" algn="just" rtl="1">
              <a:lnSpc>
                <a:spcPct val="150000"/>
              </a:lnSpc>
              <a:buSzPct val="170000"/>
              <a:buFont typeface="+mj-lt"/>
              <a:buAutoNum type="arabicPeriod"/>
            </a:pPr>
            <a:r>
              <a:rPr lang="ar-EG" sz="1700" b="1" dirty="0" smtClean="0">
                <a:latin typeface="Tajawal ExtraBold" panose="00000800000000000000" pitchFamily="2" charset="-78"/>
                <a:cs typeface="+mj-cs"/>
              </a:rPr>
              <a:t>الإعلان التليفزيونى.</a:t>
            </a:r>
          </a:p>
          <a:p>
            <a:pPr marL="342900" indent="-342900" algn="just" rtl="1">
              <a:lnSpc>
                <a:spcPct val="150000"/>
              </a:lnSpc>
              <a:buSzPct val="170000"/>
              <a:buFont typeface="+mj-lt"/>
              <a:buAutoNum type="arabicPeriod"/>
            </a:pPr>
            <a:r>
              <a:rPr lang="ar-EG" sz="1700" b="1" dirty="0" smtClean="0">
                <a:latin typeface="Tajawal ExtraBold" panose="00000800000000000000" pitchFamily="2" charset="-78"/>
                <a:cs typeface="+mj-cs"/>
              </a:rPr>
              <a:t>الإعلان الإذاعى.</a:t>
            </a:r>
          </a:p>
          <a:p>
            <a:pPr marL="342900" indent="-342900" algn="just" rtl="1">
              <a:lnSpc>
                <a:spcPct val="150000"/>
              </a:lnSpc>
              <a:buSzPct val="170000"/>
              <a:buFont typeface="+mj-lt"/>
              <a:buAutoNum type="arabicPeriod"/>
            </a:pPr>
            <a:r>
              <a:rPr lang="ar-EG" sz="1700" b="1" dirty="0" smtClean="0">
                <a:latin typeface="Tajawal ExtraBold" panose="00000800000000000000" pitchFamily="2" charset="-78"/>
                <a:cs typeface="+mj-cs"/>
              </a:rPr>
              <a:t>إعلان الصحف.</a:t>
            </a:r>
          </a:p>
          <a:p>
            <a:pPr marL="342900" indent="-342900" algn="just" rtl="1">
              <a:lnSpc>
                <a:spcPct val="150000"/>
              </a:lnSpc>
              <a:buSzPct val="170000"/>
              <a:buFont typeface="+mj-lt"/>
              <a:buAutoNum type="arabicPeriod"/>
            </a:pPr>
            <a:r>
              <a:rPr lang="ar-EG" sz="1700" b="1" dirty="0" smtClean="0">
                <a:latin typeface="Tajawal ExtraBold" panose="00000800000000000000" pitchFamily="2" charset="-78"/>
                <a:cs typeface="+mj-cs"/>
              </a:rPr>
              <a:t>إعلانات الملصقات واللوحات الإعلانية.</a:t>
            </a:r>
          </a:p>
          <a:p>
            <a:pPr marL="342900" indent="-342900" algn="just" rtl="1">
              <a:lnSpc>
                <a:spcPct val="150000"/>
              </a:lnSpc>
              <a:buSzPct val="170000"/>
              <a:buFont typeface="+mj-lt"/>
              <a:buAutoNum type="arabicPeriod"/>
            </a:pPr>
            <a:r>
              <a:rPr lang="ar-EG" sz="1700" b="1" dirty="0" smtClean="0">
                <a:latin typeface="Tajawal ExtraBold" panose="00000800000000000000" pitchFamily="2" charset="-78"/>
                <a:cs typeface="+mj-cs"/>
              </a:rPr>
              <a:t>إعلان المجلة.</a:t>
            </a:r>
          </a:p>
          <a:p>
            <a:pPr marL="342900" indent="-342900" algn="just" rtl="1">
              <a:lnSpc>
                <a:spcPct val="150000"/>
              </a:lnSpc>
              <a:buSzPct val="170000"/>
              <a:buFont typeface="+mj-lt"/>
              <a:buAutoNum type="arabicPeriod"/>
            </a:pPr>
            <a:r>
              <a:rPr lang="ar-EG" sz="1700" b="1" dirty="0" smtClean="0">
                <a:latin typeface="Tajawal ExtraBold" panose="00000800000000000000" pitchFamily="2" charset="-78"/>
                <a:cs typeface="+mj-cs"/>
              </a:rPr>
              <a:t>إعلان الإنترنت.</a:t>
            </a:r>
          </a:p>
          <a:p>
            <a:pPr marL="342900" indent="-342900" algn="just" rtl="1">
              <a:lnSpc>
                <a:spcPct val="150000"/>
              </a:lnSpc>
              <a:buSzPct val="170000"/>
              <a:buFont typeface="+mj-lt"/>
              <a:buAutoNum type="arabicPeriod"/>
            </a:pPr>
            <a:r>
              <a:rPr lang="ar-EG" sz="1700" b="1" dirty="0" smtClean="0">
                <a:latin typeface="Tajawal ExtraBold" panose="00000800000000000000" pitchFamily="2" charset="-78"/>
                <a:cs typeface="+mj-cs"/>
              </a:rPr>
              <a:t>تخطيط اختيار الوسائل الإعلانية. </a:t>
            </a:r>
          </a:p>
          <a:p>
            <a:pPr marL="342900" indent="-342900" algn="just" rtl="1">
              <a:lnSpc>
                <a:spcPct val="150000"/>
              </a:lnSpc>
              <a:buSzPct val="170000"/>
              <a:buFont typeface="+mj-lt"/>
              <a:buAutoNum type="arabicPeriod"/>
            </a:pPr>
            <a:r>
              <a:rPr lang="ar-EG" sz="1700" b="1" dirty="0" smtClean="0">
                <a:latin typeface="Tajawal ExtraBold" panose="00000800000000000000" pitchFamily="2" charset="-78"/>
                <a:cs typeface="+mj-cs"/>
              </a:rPr>
              <a:t>الخاتمة. </a:t>
            </a:r>
          </a:p>
          <a:p>
            <a:pPr marL="342900" indent="-342900" algn="just" rtl="1">
              <a:lnSpc>
                <a:spcPct val="150000"/>
              </a:lnSpc>
              <a:buSzPct val="170000"/>
              <a:buFont typeface="+mj-lt"/>
              <a:buAutoNum type="arabicPeriod"/>
            </a:pPr>
            <a:r>
              <a:rPr lang="ar-EG" sz="1700" b="1" dirty="0" smtClean="0">
                <a:latin typeface="Tajawal ExtraBold" panose="00000800000000000000" pitchFamily="2" charset="-78"/>
                <a:cs typeface="+mj-cs"/>
              </a:rPr>
              <a:t>المراجع.</a:t>
            </a:r>
          </a:p>
        </p:txBody>
      </p:sp>
      <p:sp>
        <p:nvSpPr>
          <p:cNvPr id="32" name="Rectangle 31">
            <a:extLst>
              <a:ext uri="{FF2B5EF4-FFF2-40B4-BE49-F238E27FC236}">
                <a16:creationId xmlns:a16="http://schemas.microsoft.com/office/drawing/2014/main" xmlns=""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9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15" name="TextBox 14">
            <a:extLst>
              <a:ext uri="{FF2B5EF4-FFF2-40B4-BE49-F238E27FC236}">
                <a16:creationId xmlns:a16="http://schemas.microsoft.com/office/drawing/2014/main" xmlns="" id="{AB738525-DD8E-2E85-F385-345FF64341EB}"/>
              </a:ext>
            </a:extLst>
          </p:cNvPr>
          <p:cNvSpPr txBox="1"/>
          <p:nvPr/>
        </p:nvSpPr>
        <p:spPr>
          <a:xfrm>
            <a:off x="3523263" y="1370818"/>
            <a:ext cx="917148" cy="369332"/>
          </a:xfrm>
          <a:prstGeom prst="rect">
            <a:avLst/>
          </a:prstGeom>
          <a:noFill/>
        </p:spPr>
        <p:txBody>
          <a:bodyPr wrap="square" rtlCol="0">
            <a:spAutoFit/>
          </a:bodyPr>
          <a:lstStyle/>
          <a:p>
            <a:pPr algn="ctr"/>
            <a:r>
              <a:rPr lang="en-US" dirty="0" smtClean="0">
                <a:solidFill>
                  <a:schemeClr val="bg1"/>
                </a:solidFill>
                <a:latin typeface="Times New Roman" pitchFamily="18" charset="0"/>
                <a:cs typeface="Times New Roman" pitchFamily="18" charset="0"/>
              </a:rPr>
              <a:t>Lecture </a:t>
            </a:r>
            <a:endParaRPr lang="en-US" dirty="0">
              <a:solidFill>
                <a:schemeClr val="bg1"/>
              </a:solidFill>
              <a:latin typeface="Times New Roman" pitchFamily="18" charset="0"/>
              <a:cs typeface="Times New Roman" pitchFamily="18" charset="0"/>
            </a:endParaRPr>
          </a:p>
        </p:txBody>
      </p:sp>
      <p:sp>
        <p:nvSpPr>
          <p:cNvPr id="16" name="TextBox 15">
            <a:extLst>
              <a:ext uri="{FF2B5EF4-FFF2-40B4-BE49-F238E27FC236}">
                <a16:creationId xmlns:a16="http://schemas.microsoft.com/office/drawing/2014/main" xmlns="" id="{183B5688-FE98-684A-8FDB-4023CCDDD82C}"/>
              </a:ext>
            </a:extLst>
          </p:cNvPr>
          <p:cNvSpPr txBox="1"/>
          <p:nvPr/>
        </p:nvSpPr>
        <p:spPr>
          <a:xfrm>
            <a:off x="3508037" y="1585683"/>
            <a:ext cx="942618" cy="830997"/>
          </a:xfrm>
          <a:prstGeom prst="rect">
            <a:avLst/>
          </a:prstGeom>
          <a:noFill/>
        </p:spPr>
        <p:txBody>
          <a:bodyPr wrap="square" rtlCol="0">
            <a:spAutoFit/>
          </a:bodyPr>
          <a:lstStyle/>
          <a:p>
            <a:pPr algn="ctr"/>
            <a:r>
              <a:rPr lang="en-US" sz="4800" b="1" dirty="0" smtClean="0">
                <a:solidFill>
                  <a:schemeClr val="bg1"/>
                </a:solidFill>
                <a:latin typeface="Tajawal Medium" panose="00000600000000000000" pitchFamily="2" charset="-78"/>
                <a:cs typeface="Tajawal Medium" panose="00000600000000000000" pitchFamily="2" charset="-78"/>
              </a:rPr>
              <a:t>7</a:t>
            </a:r>
            <a:endParaRPr lang="en-US" sz="1400" b="1" dirty="0">
              <a:solidFill>
                <a:schemeClr val="bg1"/>
              </a:solidFill>
              <a:latin typeface="Tajawal Medium" panose="00000600000000000000" pitchFamily="2" charset="-78"/>
              <a:cs typeface="Tajawal Medium" panose="00000600000000000000" pitchFamily="2" charset="-78"/>
            </a:endParaRPr>
          </a:p>
        </p:txBody>
      </p:sp>
      <p:sp>
        <p:nvSpPr>
          <p:cNvPr id="17" name="Rectangle 16">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9"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508513251"/>
      </p:ext>
    </p:extLst>
  </p:cSld>
  <p:clrMapOvr>
    <a:masterClrMapping/>
  </p:clrMapOvr>
  <mc:AlternateContent xmlns:mc="http://schemas.openxmlformats.org/markup-compatibility/2006" xmlns:p14="http://schemas.microsoft.com/office/powerpoint/2010/main">
    <mc:Choice Requires="p14">
      <p:transition spd="slow" p14:dur="2000" advTm="41762"/>
    </mc:Choice>
    <mc:Fallback xmlns="">
      <p:transition spd="slow" advTm="41762"/>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tretch>
            <a:fillRect/>
          </a:stretch>
        </p:blipFill>
        <p:spPr>
          <a:xfrm>
            <a:off x="0" y="1347448"/>
            <a:ext cx="3386537" cy="2105200"/>
          </a:xfrm>
          <a:prstGeom prst="rect">
            <a:avLst/>
          </a:prstGeo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689259" y="1412953"/>
            <a:ext cx="4113898" cy="461665"/>
          </a:xfrm>
          <a:prstGeom prst="rect">
            <a:avLst/>
          </a:prstGeom>
          <a:noFill/>
        </p:spPr>
        <p:txBody>
          <a:bodyPr wrap="square" rtlCol="0">
            <a:spAutoFit/>
          </a:bodyPr>
          <a:lstStyle/>
          <a:p>
            <a:pPr algn="ctr"/>
            <a:r>
              <a:rPr lang="ar-EG" sz="2400" b="1" dirty="0" smtClean="0">
                <a:solidFill>
                  <a:srgbClr val="00B0F0"/>
                </a:solidFill>
                <a:effectLst>
                  <a:outerShdw blurRad="38100" dist="38100" dir="2700000" algn="tl">
                    <a:srgbClr val="000000">
                      <a:alpha val="43137"/>
                    </a:srgbClr>
                  </a:outerShdw>
                </a:effectLst>
              </a:rPr>
              <a:t>تمهيد </a:t>
            </a:r>
            <a:endParaRPr lang="en-US" sz="2400" b="1" dirty="0">
              <a:solidFill>
                <a:srgbClr val="00B0F0"/>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
        <p:nvSpPr>
          <p:cNvPr id="31" name="TextBox 30">
            <a:extLst>
              <a:ext uri="{FF2B5EF4-FFF2-40B4-BE49-F238E27FC236}">
                <a16:creationId xmlns="" xmlns:a16="http://schemas.microsoft.com/office/drawing/2014/main" id="{4527402C-3F97-690D-9C20-A459E375AEB7}"/>
              </a:ext>
            </a:extLst>
          </p:cNvPr>
          <p:cNvSpPr txBox="1"/>
          <p:nvPr/>
        </p:nvSpPr>
        <p:spPr>
          <a:xfrm>
            <a:off x="3598250" y="2224675"/>
            <a:ext cx="8417320" cy="2942729"/>
          </a:xfrm>
          <a:prstGeom prst="rect">
            <a:avLst/>
          </a:prstGeom>
          <a:noFill/>
        </p:spPr>
        <p:txBody>
          <a:bodyPr wrap="square" rtlCol="0">
            <a:spAutoFit/>
          </a:bodyPr>
          <a:lstStyle/>
          <a:p>
            <a:pPr marL="342900" indent="-342900" algn="just" rtl="1">
              <a:lnSpc>
                <a:spcPct val="150000"/>
              </a:lnSpc>
              <a:buFont typeface="Arial" pitchFamily="34" charset="0"/>
              <a:buChar char="•"/>
            </a:pPr>
            <a:r>
              <a:rPr lang="ar-EG" sz="2100" spc="20" dirty="0">
                <a:latin typeface="Tajawal ExtraBold" panose="00000800000000000000" pitchFamily="2" charset="-78"/>
                <a:cs typeface="+mj-cs"/>
              </a:rPr>
              <a:t>يعد </a:t>
            </a:r>
            <a:r>
              <a:rPr lang="ar-EG" sz="2100" spc="20" dirty="0" smtClean="0">
                <a:latin typeface="Tajawal ExtraBold" panose="00000800000000000000" pitchFamily="2" charset="-78"/>
                <a:cs typeface="+mj-cs"/>
              </a:rPr>
              <a:t>اختيار الوسيلة الإعلانية من أهم الخطوات التى يتوقف عندها القائم بعملية الاتصال كثيرًا فى التفكير؛ ذلك بسبب كثرة الظروف المحيطة بالمنتج والمتغيرات المحيطه بالمستهلك للسلعة. هذا بالإضافة إلى أن وضع </a:t>
            </a:r>
            <a:r>
              <a:rPr lang="ar-EG" sz="2100" spc="20" dirty="0">
                <a:latin typeface="Tajawal ExtraBold" panose="00000800000000000000" pitchFamily="2" charset="-78"/>
                <a:cs typeface="+mj-cs"/>
              </a:rPr>
              <a:t>خطة الوسائل الإعلانية المقرر استخدامها في الحملة الإعلانية إحدى الخطوات المهمة التي تؤثر على مدى نجاح الحملة أو فشلها، وتشتمل خطة الوسائل الإعلانية على قسمين رئيسيين: الأول هو اختيار وسائل الإعلان التي تتضمنها الحملة؛ والثاني هو كيفية استخدام تلك الوسائل أو جدولة الحملة الإعلانية.</a:t>
            </a:r>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9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15" name="Rectangle 14">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7"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8" name="Rectangle 17">
            <a:extLst>
              <a:ext uri="{FF2B5EF4-FFF2-40B4-BE49-F238E27FC236}">
                <a16:creationId xmlns:a16="http://schemas.microsoft.com/office/drawing/2014/main" xmlns=""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a:extLst>
              <a:ext uri="{FF2B5EF4-FFF2-40B4-BE49-F238E27FC236}">
                <a16:creationId xmlns:a16="http://schemas.microsoft.com/office/drawing/2014/main" xmlns="" id="{AB738525-DD8E-2E85-F385-345FF64341EB}"/>
              </a:ext>
            </a:extLst>
          </p:cNvPr>
          <p:cNvSpPr txBox="1"/>
          <p:nvPr/>
        </p:nvSpPr>
        <p:spPr>
          <a:xfrm>
            <a:off x="3523263" y="1370818"/>
            <a:ext cx="917148" cy="369332"/>
          </a:xfrm>
          <a:prstGeom prst="rect">
            <a:avLst/>
          </a:prstGeom>
          <a:noFill/>
        </p:spPr>
        <p:txBody>
          <a:bodyPr wrap="square" rtlCol="0">
            <a:spAutoFit/>
          </a:bodyPr>
          <a:lstStyle/>
          <a:p>
            <a:pPr algn="ctr"/>
            <a:r>
              <a:rPr lang="en-US" dirty="0" smtClean="0">
                <a:solidFill>
                  <a:schemeClr val="bg1"/>
                </a:solidFill>
                <a:latin typeface="Times New Roman" pitchFamily="18" charset="0"/>
                <a:cs typeface="Times New Roman" pitchFamily="18" charset="0"/>
              </a:rPr>
              <a:t>Lecture </a:t>
            </a:r>
            <a:endParaRPr lang="en-US" dirty="0">
              <a:solidFill>
                <a:schemeClr val="bg1"/>
              </a:solidFill>
              <a:latin typeface="Times New Roman" pitchFamily="18" charset="0"/>
              <a:cs typeface="Times New Roman" pitchFamily="18" charset="0"/>
            </a:endParaRPr>
          </a:p>
        </p:txBody>
      </p:sp>
      <p:sp>
        <p:nvSpPr>
          <p:cNvPr id="20" name="TextBox 19">
            <a:extLst>
              <a:ext uri="{FF2B5EF4-FFF2-40B4-BE49-F238E27FC236}">
                <a16:creationId xmlns:a16="http://schemas.microsoft.com/office/drawing/2014/main" xmlns="" id="{183B5688-FE98-684A-8FDB-4023CCDDD82C}"/>
              </a:ext>
            </a:extLst>
          </p:cNvPr>
          <p:cNvSpPr txBox="1"/>
          <p:nvPr/>
        </p:nvSpPr>
        <p:spPr>
          <a:xfrm>
            <a:off x="3508037" y="1585683"/>
            <a:ext cx="942618" cy="830997"/>
          </a:xfrm>
          <a:prstGeom prst="rect">
            <a:avLst/>
          </a:prstGeom>
          <a:noFill/>
        </p:spPr>
        <p:txBody>
          <a:bodyPr wrap="square" rtlCol="0">
            <a:spAutoFit/>
          </a:bodyPr>
          <a:lstStyle/>
          <a:p>
            <a:pPr algn="ctr"/>
            <a:r>
              <a:rPr lang="en-US" sz="4800" b="1" dirty="0" smtClean="0">
                <a:solidFill>
                  <a:schemeClr val="bg1"/>
                </a:solidFill>
                <a:latin typeface="Tajawal Medium" panose="00000600000000000000" pitchFamily="2" charset="-78"/>
                <a:cs typeface="Tajawal Medium" panose="00000600000000000000" pitchFamily="2" charset="-78"/>
              </a:rPr>
              <a:t>7</a:t>
            </a:r>
            <a:endParaRPr lang="en-US" sz="14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899611177"/>
      </p:ext>
    </p:extLst>
  </p:cSld>
  <p:clrMapOvr>
    <a:masterClrMapping/>
  </p:clrMapOvr>
  <mc:AlternateContent xmlns:mc="http://schemas.openxmlformats.org/markup-compatibility/2006" xmlns:p14="http://schemas.microsoft.com/office/powerpoint/2010/main">
    <mc:Choice Requires="p14">
      <p:transition spd="slow" p14:dur="2000" advTm="155865"/>
    </mc:Choice>
    <mc:Fallback xmlns="">
      <p:transition spd="slow" advTm="155865"/>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tretch>
            <a:fillRect/>
          </a:stretch>
        </p:blipFill>
        <p:spPr>
          <a:xfrm>
            <a:off x="0" y="1347448"/>
            <a:ext cx="3386537" cy="2105200"/>
          </a:xfrm>
          <a:prstGeom prst="rect">
            <a:avLst/>
          </a:prstGeo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689259" y="1412953"/>
            <a:ext cx="4113898" cy="461665"/>
          </a:xfrm>
          <a:prstGeom prst="rect">
            <a:avLst/>
          </a:prstGeom>
          <a:noFill/>
        </p:spPr>
        <p:txBody>
          <a:bodyPr wrap="square" rtlCol="0">
            <a:spAutoFit/>
          </a:bodyPr>
          <a:lstStyle/>
          <a:p>
            <a:pPr algn="ctr"/>
            <a:r>
              <a:rPr lang="ar-EG" sz="2400" b="1" dirty="0" smtClean="0">
                <a:solidFill>
                  <a:srgbClr val="00B0F0"/>
                </a:solidFill>
                <a:effectLst>
                  <a:outerShdw blurRad="38100" dist="38100" dir="2700000" algn="tl">
                    <a:srgbClr val="000000">
                      <a:alpha val="43137"/>
                    </a:srgbClr>
                  </a:outerShdw>
                </a:effectLst>
              </a:rPr>
              <a:t>تمهيد </a:t>
            </a:r>
            <a:endParaRPr lang="en-US" sz="2400" b="1" dirty="0">
              <a:solidFill>
                <a:srgbClr val="00B0F0"/>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9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14" name="TextBox 13">
            <a:extLst>
              <a:ext uri="{FF2B5EF4-FFF2-40B4-BE49-F238E27FC236}">
                <a16:creationId xmlns="" xmlns:a16="http://schemas.microsoft.com/office/drawing/2014/main" id="{4527402C-3F97-690D-9C20-A459E375AEB7}"/>
              </a:ext>
            </a:extLst>
          </p:cNvPr>
          <p:cNvSpPr txBox="1"/>
          <p:nvPr/>
        </p:nvSpPr>
        <p:spPr>
          <a:xfrm>
            <a:off x="3598250" y="2606196"/>
            <a:ext cx="8417320" cy="1973232"/>
          </a:xfrm>
          <a:prstGeom prst="rect">
            <a:avLst/>
          </a:prstGeom>
          <a:noFill/>
        </p:spPr>
        <p:txBody>
          <a:bodyPr wrap="square" rtlCol="0">
            <a:spAutoFit/>
          </a:bodyPr>
          <a:lstStyle/>
          <a:p>
            <a:pPr marL="342900" indent="-342900" algn="just" rtl="1">
              <a:lnSpc>
                <a:spcPct val="150000"/>
              </a:lnSpc>
              <a:buFont typeface="Arial" pitchFamily="34" charset="0"/>
              <a:buChar char="•"/>
            </a:pPr>
            <a:r>
              <a:rPr lang="ar-EG" sz="2100" spc="20" dirty="0" smtClean="0">
                <a:latin typeface="Tajawal ExtraBold" panose="00000800000000000000" pitchFamily="2" charset="-78"/>
                <a:cs typeface="+mj-cs"/>
              </a:rPr>
              <a:t>التخطيط </a:t>
            </a:r>
            <a:r>
              <a:rPr lang="ar-EG" sz="2100" spc="20" dirty="0">
                <a:latin typeface="Tajawal ExtraBold" panose="00000800000000000000" pitchFamily="2" charset="-78"/>
                <a:cs typeface="+mj-cs"/>
              </a:rPr>
              <a:t>للوسائل الإعلانية </a:t>
            </a:r>
            <a:r>
              <a:rPr lang="en-US" sz="2100" spc="20" dirty="0" smtClean="0">
                <a:latin typeface="Times New Roman" pitchFamily="18" charset="0"/>
                <a:cs typeface="Times New Roman" pitchFamily="18" charset="0"/>
              </a:rPr>
              <a:t>Media Planning</a:t>
            </a:r>
            <a:r>
              <a:rPr lang="ar-EG" sz="2100" spc="20" dirty="0" smtClean="0">
                <a:latin typeface="Tajawal ExtraBold" panose="00000800000000000000" pitchFamily="2" charset="-78"/>
                <a:cs typeface="+mj-cs"/>
              </a:rPr>
              <a:t> هو </a:t>
            </a:r>
            <a:r>
              <a:rPr lang="ar-EG" sz="2100" spc="20" dirty="0">
                <a:latin typeface="Tajawal ExtraBold" panose="00000800000000000000" pitchFamily="2" charset="-78"/>
                <a:cs typeface="+mj-cs"/>
              </a:rPr>
              <a:t>عملية تتكون من مجموعة من القرارات الإعلانية تقدم حلولاً لمجموعة من المشكلات وتهدف إلى اختيار وسائل الإعلان التي تحمل الرسائل الإعلانية بطريقة فعالة إلى الجمهور المستهدف خلال فترة زمنية معينة وفي حدود المخصصات الإعلانية.</a:t>
            </a:r>
          </a:p>
        </p:txBody>
      </p:sp>
      <p:sp>
        <p:nvSpPr>
          <p:cNvPr id="15" name="Rectangle 14">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7"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8" name="Rectangle 17">
            <a:extLst>
              <a:ext uri="{FF2B5EF4-FFF2-40B4-BE49-F238E27FC236}">
                <a16:creationId xmlns:a16="http://schemas.microsoft.com/office/drawing/2014/main" xmlns=""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a:extLst>
              <a:ext uri="{FF2B5EF4-FFF2-40B4-BE49-F238E27FC236}">
                <a16:creationId xmlns:a16="http://schemas.microsoft.com/office/drawing/2014/main" xmlns="" id="{AB738525-DD8E-2E85-F385-345FF64341EB}"/>
              </a:ext>
            </a:extLst>
          </p:cNvPr>
          <p:cNvSpPr txBox="1"/>
          <p:nvPr/>
        </p:nvSpPr>
        <p:spPr>
          <a:xfrm>
            <a:off x="3523263" y="1370818"/>
            <a:ext cx="917148" cy="369332"/>
          </a:xfrm>
          <a:prstGeom prst="rect">
            <a:avLst/>
          </a:prstGeom>
          <a:noFill/>
        </p:spPr>
        <p:txBody>
          <a:bodyPr wrap="square" rtlCol="0">
            <a:spAutoFit/>
          </a:bodyPr>
          <a:lstStyle/>
          <a:p>
            <a:pPr algn="ctr"/>
            <a:r>
              <a:rPr lang="en-US" dirty="0" smtClean="0">
                <a:solidFill>
                  <a:schemeClr val="bg1"/>
                </a:solidFill>
                <a:latin typeface="Times New Roman" pitchFamily="18" charset="0"/>
                <a:cs typeface="Times New Roman" pitchFamily="18" charset="0"/>
              </a:rPr>
              <a:t>Lecture </a:t>
            </a:r>
            <a:endParaRPr lang="en-US" dirty="0">
              <a:solidFill>
                <a:schemeClr val="bg1"/>
              </a:solidFill>
              <a:latin typeface="Times New Roman" pitchFamily="18" charset="0"/>
              <a:cs typeface="Times New Roman" pitchFamily="18" charset="0"/>
            </a:endParaRPr>
          </a:p>
        </p:txBody>
      </p:sp>
      <p:sp>
        <p:nvSpPr>
          <p:cNvPr id="20" name="TextBox 19">
            <a:extLst>
              <a:ext uri="{FF2B5EF4-FFF2-40B4-BE49-F238E27FC236}">
                <a16:creationId xmlns:a16="http://schemas.microsoft.com/office/drawing/2014/main" xmlns="" id="{183B5688-FE98-684A-8FDB-4023CCDDD82C}"/>
              </a:ext>
            </a:extLst>
          </p:cNvPr>
          <p:cNvSpPr txBox="1"/>
          <p:nvPr/>
        </p:nvSpPr>
        <p:spPr>
          <a:xfrm>
            <a:off x="3508037" y="1585683"/>
            <a:ext cx="942618" cy="830997"/>
          </a:xfrm>
          <a:prstGeom prst="rect">
            <a:avLst/>
          </a:prstGeom>
          <a:noFill/>
        </p:spPr>
        <p:txBody>
          <a:bodyPr wrap="square" rtlCol="0">
            <a:spAutoFit/>
          </a:bodyPr>
          <a:lstStyle/>
          <a:p>
            <a:pPr algn="ctr"/>
            <a:r>
              <a:rPr lang="en-US" sz="4800" b="1" dirty="0" smtClean="0">
                <a:solidFill>
                  <a:schemeClr val="bg1"/>
                </a:solidFill>
                <a:latin typeface="Tajawal Medium" panose="00000600000000000000" pitchFamily="2" charset="-78"/>
                <a:cs typeface="Tajawal Medium" panose="00000600000000000000" pitchFamily="2" charset="-78"/>
              </a:rPr>
              <a:t>7</a:t>
            </a:r>
            <a:endParaRPr lang="en-US" sz="14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767475461"/>
      </p:ext>
    </p:extLst>
  </p:cSld>
  <p:clrMapOvr>
    <a:masterClrMapping/>
  </p:clrMapOvr>
  <mc:AlternateContent xmlns:mc="http://schemas.openxmlformats.org/markup-compatibility/2006" xmlns:p14="http://schemas.microsoft.com/office/powerpoint/2010/main">
    <mc:Choice Requires="p14">
      <p:transition spd="slow" p14:dur="2000" advTm="124751"/>
    </mc:Choice>
    <mc:Fallback xmlns="">
      <p:transition spd="slow" advTm="124751"/>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tretch>
            <a:fillRect/>
          </a:stretch>
        </p:blipFill>
        <p:spPr>
          <a:xfrm>
            <a:off x="0" y="1347448"/>
            <a:ext cx="3386537" cy="2105200"/>
          </a:xfrm>
          <a:prstGeom prst="rect">
            <a:avLst/>
          </a:prstGeo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689258" y="1412953"/>
            <a:ext cx="5652921" cy="461665"/>
          </a:xfrm>
          <a:prstGeom prst="rect">
            <a:avLst/>
          </a:prstGeom>
          <a:noFill/>
        </p:spPr>
        <p:txBody>
          <a:bodyPr wrap="square" rtlCol="0">
            <a:spAutoFit/>
          </a:bodyPr>
          <a:lstStyle/>
          <a:p>
            <a:pPr algn="ctr"/>
            <a:r>
              <a:rPr lang="ar-EG" sz="2400" b="1" dirty="0">
                <a:solidFill>
                  <a:srgbClr val="00B0F0"/>
                </a:solidFill>
                <a:effectLst>
                  <a:outerShdw blurRad="38100" dist="38100" dir="2700000" algn="tl">
                    <a:srgbClr val="000000">
                      <a:alpha val="43137"/>
                    </a:srgbClr>
                  </a:outerShdw>
                </a:effectLst>
              </a:rPr>
              <a:t>الوسائل الإعلانية المستخدمة فى </a:t>
            </a:r>
            <a:r>
              <a:rPr lang="ar-EG" sz="2400" b="1" dirty="0" smtClean="0">
                <a:solidFill>
                  <a:srgbClr val="00B0F0"/>
                </a:solidFill>
                <a:effectLst>
                  <a:outerShdw blurRad="38100" dist="38100" dir="2700000" algn="tl">
                    <a:srgbClr val="000000">
                      <a:alpha val="43137"/>
                    </a:srgbClr>
                  </a:outerShdw>
                </a:effectLst>
              </a:rPr>
              <a:t>الاتصال التسويقي</a:t>
            </a:r>
            <a:endParaRPr lang="ar-EG" sz="2400" b="1" dirty="0">
              <a:solidFill>
                <a:srgbClr val="00B0F0"/>
              </a:solidFill>
              <a:effectLst>
                <a:outerShdw blurRad="38100" dist="38100" dir="2700000" algn="tl">
                  <a:srgbClr val="000000">
                    <a:alpha val="43137"/>
                  </a:srgbClr>
                </a:outerShdw>
              </a:effectLst>
            </a:endParaRPr>
          </a:p>
        </p:txBody>
      </p:sp>
      <p:sp>
        <p:nvSpPr>
          <p:cNvPr id="31" name="TextBox 30">
            <a:extLst>
              <a:ext uri="{FF2B5EF4-FFF2-40B4-BE49-F238E27FC236}">
                <a16:creationId xmlns="" xmlns:a16="http://schemas.microsoft.com/office/drawing/2014/main" id="{4527402C-3F97-690D-9C20-A459E375AEB7}"/>
              </a:ext>
            </a:extLst>
          </p:cNvPr>
          <p:cNvSpPr txBox="1"/>
          <p:nvPr/>
        </p:nvSpPr>
        <p:spPr>
          <a:xfrm>
            <a:off x="3598250" y="2369387"/>
            <a:ext cx="8417320" cy="3139321"/>
          </a:xfrm>
          <a:prstGeom prst="rect">
            <a:avLst/>
          </a:prstGeom>
          <a:noFill/>
        </p:spPr>
        <p:txBody>
          <a:bodyPr wrap="square" rtlCol="0">
            <a:spAutoFit/>
          </a:bodyPr>
          <a:lstStyle/>
          <a:p>
            <a:pPr marL="457200" indent="-457200" algn="just" rtl="1">
              <a:lnSpc>
                <a:spcPct val="150000"/>
              </a:lnSpc>
              <a:buSzPct val="90000"/>
              <a:buFont typeface="+mj-lt"/>
              <a:buAutoNum type="arabicPeriod"/>
            </a:pPr>
            <a:r>
              <a:rPr lang="ar-EG" sz="2200" b="1" dirty="0">
                <a:latin typeface="Times New Roman (Headings)"/>
                <a:cs typeface="+mj-cs"/>
              </a:rPr>
              <a:t>الإعلان التليفزيونى.</a:t>
            </a:r>
          </a:p>
          <a:p>
            <a:pPr marL="457200" indent="-457200" algn="just" rtl="1">
              <a:lnSpc>
                <a:spcPct val="150000"/>
              </a:lnSpc>
              <a:buSzPct val="90000"/>
              <a:buFont typeface="+mj-lt"/>
              <a:buAutoNum type="arabicPeriod"/>
            </a:pPr>
            <a:r>
              <a:rPr lang="ar-EG" sz="2200" b="1" dirty="0">
                <a:latin typeface="Times New Roman (Headings)"/>
                <a:cs typeface="+mj-cs"/>
              </a:rPr>
              <a:t>الإعلان الإذاعى.</a:t>
            </a:r>
          </a:p>
          <a:p>
            <a:pPr marL="457200" indent="-457200" algn="just" rtl="1">
              <a:lnSpc>
                <a:spcPct val="150000"/>
              </a:lnSpc>
              <a:buSzPct val="90000"/>
              <a:buFont typeface="+mj-lt"/>
              <a:buAutoNum type="arabicPeriod"/>
            </a:pPr>
            <a:r>
              <a:rPr lang="ar-EG" sz="2200" b="1" dirty="0">
                <a:latin typeface="Times New Roman (Headings)"/>
                <a:cs typeface="+mj-cs"/>
              </a:rPr>
              <a:t>إعلانات الصحف.</a:t>
            </a:r>
          </a:p>
          <a:p>
            <a:pPr marL="457200" indent="-457200" algn="just" rtl="1">
              <a:lnSpc>
                <a:spcPct val="150000"/>
              </a:lnSpc>
              <a:buSzPct val="90000"/>
              <a:buFont typeface="+mj-lt"/>
              <a:buAutoNum type="arabicPeriod"/>
            </a:pPr>
            <a:r>
              <a:rPr lang="ar-EG" sz="2200" b="1" dirty="0">
                <a:latin typeface="Times New Roman (Headings)"/>
                <a:cs typeface="+mj-cs"/>
              </a:rPr>
              <a:t>إعلانات الملصقات واللوحات الإعلانية.</a:t>
            </a:r>
          </a:p>
          <a:p>
            <a:pPr marL="457200" indent="-457200" algn="just" rtl="1">
              <a:lnSpc>
                <a:spcPct val="150000"/>
              </a:lnSpc>
              <a:buSzPct val="90000"/>
              <a:buFont typeface="+mj-lt"/>
              <a:buAutoNum type="arabicPeriod"/>
            </a:pPr>
            <a:r>
              <a:rPr lang="ar-EG" sz="2200" b="1" dirty="0">
                <a:latin typeface="Times New Roman (Headings)"/>
                <a:cs typeface="+mj-cs"/>
              </a:rPr>
              <a:t>إعلان المجلة.</a:t>
            </a:r>
          </a:p>
          <a:p>
            <a:pPr marL="457200" indent="-457200" algn="just" rtl="1">
              <a:lnSpc>
                <a:spcPct val="150000"/>
              </a:lnSpc>
              <a:buSzPct val="90000"/>
              <a:buFont typeface="+mj-lt"/>
              <a:buAutoNum type="arabicPeriod"/>
            </a:pPr>
            <a:r>
              <a:rPr lang="ar-EG" sz="2200" b="1" dirty="0">
                <a:latin typeface="Times New Roman (Headings)"/>
                <a:cs typeface="+mj-cs"/>
              </a:rPr>
              <a:t>إعلان الأنترنت.</a:t>
            </a:r>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9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16" name="Rectangle 15">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7"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8" name="Rectangle 17">
            <a:extLst>
              <a:ext uri="{FF2B5EF4-FFF2-40B4-BE49-F238E27FC236}">
                <a16:creationId xmlns:a16="http://schemas.microsoft.com/office/drawing/2014/main" xmlns=""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a:extLst>
              <a:ext uri="{FF2B5EF4-FFF2-40B4-BE49-F238E27FC236}">
                <a16:creationId xmlns:a16="http://schemas.microsoft.com/office/drawing/2014/main" xmlns="" id="{AB738525-DD8E-2E85-F385-345FF64341EB}"/>
              </a:ext>
            </a:extLst>
          </p:cNvPr>
          <p:cNvSpPr txBox="1"/>
          <p:nvPr/>
        </p:nvSpPr>
        <p:spPr>
          <a:xfrm>
            <a:off x="3523263" y="1370818"/>
            <a:ext cx="917148" cy="369332"/>
          </a:xfrm>
          <a:prstGeom prst="rect">
            <a:avLst/>
          </a:prstGeom>
          <a:noFill/>
        </p:spPr>
        <p:txBody>
          <a:bodyPr wrap="square" rtlCol="0">
            <a:spAutoFit/>
          </a:bodyPr>
          <a:lstStyle/>
          <a:p>
            <a:pPr algn="ctr"/>
            <a:r>
              <a:rPr lang="en-US" dirty="0" smtClean="0">
                <a:solidFill>
                  <a:schemeClr val="bg1"/>
                </a:solidFill>
                <a:latin typeface="Times New Roman" pitchFamily="18" charset="0"/>
                <a:cs typeface="Times New Roman" pitchFamily="18" charset="0"/>
              </a:rPr>
              <a:t>Lecture </a:t>
            </a:r>
            <a:endParaRPr lang="en-US" dirty="0">
              <a:solidFill>
                <a:schemeClr val="bg1"/>
              </a:solidFill>
              <a:latin typeface="Times New Roman" pitchFamily="18" charset="0"/>
              <a:cs typeface="Times New Roman" pitchFamily="18" charset="0"/>
            </a:endParaRPr>
          </a:p>
        </p:txBody>
      </p:sp>
      <p:sp>
        <p:nvSpPr>
          <p:cNvPr id="20" name="TextBox 19">
            <a:extLst>
              <a:ext uri="{FF2B5EF4-FFF2-40B4-BE49-F238E27FC236}">
                <a16:creationId xmlns:a16="http://schemas.microsoft.com/office/drawing/2014/main" xmlns="" id="{183B5688-FE98-684A-8FDB-4023CCDDD82C}"/>
              </a:ext>
            </a:extLst>
          </p:cNvPr>
          <p:cNvSpPr txBox="1"/>
          <p:nvPr/>
        </p:nvSpPr>
        <p:spPr>
          <a:xfrm>
            <a:off x="3508037" y="1585683"/>
            <a:ext cx="942618" cy="830997"/>
          </a:xfrm>
          <a:prstGeom prst="rect">
            <a:avLst/>
          </a:prstGeom>
          <a:noFill/>
        </p:spPr>
        <p:txBody>
          <a:bodyPr wrap="square" rtlCol="0">
            <a:spAutoFit/>
          </a:bodyPr>
          <a:lstStyle/>
          <a:p>
            <a:pPr algn="ctr"/>
            <a:r>
              <a:rPr lang="en-US" sz="4800" b="1" dirty="0" smtClean="0">
                <a:solidFill>
                  <a:schemeClr val="bg1"/>
                </a:solidFill>
                <a:latin typeface="Tajawal Medium" panose="00000600000000000000" pitchFamily="2" charset="-78"/>
                <a:cs typeface="Tajawal Medium" panose="00000600000000000000" pitchFamily="2" charset="-78"/>
              </a:rPr>
              <a:t>7</a:t>
            </a:r>
            <a:endParaRPr lang="en-US" sz="14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569408148"/>
      </p:ext>
    </p:extLst>
  </p:cSld>
  <p:clrMapOvr>
    <a:masterClrMapping/>
  </p:clrMapOvr>
  <mc:AlternateContent xmlns:mc="http://schemas.openxmlformats.org/markup-compatibility/2006" xmlns:p14="http://schemas.microsoft.com/office/powerpoint/2010/main">
    <mc:Choice Requires="p14">
      <p:transition spd="slow" p14:dur="2000" advTm="40452"/>
    </mc:Choice>
    <mc:Fallback xmlns="">
      <p:transition spd="slow" advTm="40452"/>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Placeholder 3">
            <a:extLst>
              <a:ext uri="{FF2B5EF4-FFF2-40B4-BE49-F238E27FC236}">
                <a16:creationId xmlns="" xmlns:a16="http://schemas.microsoft.com/office/drawing/2014/main" id="{04AD71DD-ADB0-9694-FD1A-34ACE3FE1D52}"/>
              </a:ext>
            </a:extLst>
          </p:cNvPr>
          <p:cNvPicPr>
            <a:picLocks noGrp="1" noChangeAspect="1"/>
          </p:cNvPicPr>
          <p:nvPr>
            <p:ph type="pic" sz="quarter" idx="10"/>
          </p:nvPr>
        </p:nvPicPr>
        <p:blipFill rotWithShape="1">
          <a:blip r:embed="rId2">
            <a:extLst>
              <a:ext uri="{28A0092B-C50C-407E-A947-70E740481C1C}">
                <a14:useLocalDpi xmlns:a14="http://schemas.microsoft.com/office/drawing/2010/main" val="0"/>
              </a:ext>
            </a:extLst>
          </a:blip>
          <a:srcRect b="7628"/>
          <a:stretch/>
        </p:blipFill>
        <p:spPr>
          <a:xfrm>
            <a:off x="1529255" y="1622658"/>
            <a:ext cx="8529145" cy="4052928"/>
          </a:xfrm>
        </p:spPr>
      </p:pic>
      <p:sp>
        <p:nvSpPr>
          <p:cNvPr id="41" name="TextBox 40">
            <a:extLst>
              <a:ext uri="{FF2B5EF4-FFF2-40B4-BE49-F238E27FC236}">
                <a16:creationId xmlns="" xmlns:a16="http://schemas.microsoft.com/office/drawing/2014/main" id="{C7D257D7-D9C6-8F63-F8F8-E2BE53F2E2DB}"/>
              </a:ext>
            </a:extLst>
          </p:cNvPr>
          <p:cNvSpPr txBox="1"/>
          <p:nvPr/>
        </p:nvSpPr>
        <p:spPr>
          <a:xfrm>
            <a:off x="6751642" y="1739494"/>
            <a:ext cx="2064989" cy="461665"/>
          </a:xfrm>
          <a:prstGeom prst="rect">
            <a:avLst/>
          </a:prstGeom>
          <a:noFill/>
        </p:spPr>
        <p:txBody>
          <a:bodyPr wrap="none" rtlCol="0">
            <a:spAutoFit/>
          </a:bodyPr>
          <a:lstStyle/>
          <a:p>
            <a:pPr algn="just" rtl="1"/>
            <a:r>
              <a:rPr lang="ar-EG" sz="2400" b="1" dirty="0" smtClean="0">
                <a:solidFill>
                  <a:srgbClr val="00B0F0"/>
                </a:solidFill>
                <a:effectLst>
                  <a:outerShdw blurRad="38100" dist="38100" dir="2700000" algn="tl">
                    <a:srgbClr val="000000">
                      <a:alpha val="43137"/>
                    </a:srgbClr>
                  </a:outerShdw>
                </a:effectLst>
                <a:latin typeface="Tajawal Medium" panose="00000600000000000000" pitchFamily="2" charset="-78"/>
                <a:cs typeface="+mj-cs"/>
              </a:rPr>
              <a:t>الإعلان التليفزيونى</a:t>
            </a:r>
            <a:endParaRPr lang="ar-EG" sz="2400" b="1" dirty="0">
              <a:solidFill>
                <a:srgbClr val="00B0F0"/>
              </a:solidFill>
              <a:effectLst>
                <a:outerShdw blurRad="38100" dist="38100" dir="2700000" algn="tl">
                  <a:srgbClr val="000000">
                    <a:alpha val="43137"/>
                  </a:srgbClr>
                </a:outerShdw>
              </a:effectLst>
              <a:latin typeface="Tajawal Medium" panose="00000600000000000000" pitchFamily="2" charset="-78"/>
              <a:cs typeface="+mj-cs"/>
            </a:endParaRPr>
          </a:p>
        </p:txBody>
      </p:sp>
      <p:sp>
        <p:nvSpPr>
          <p:cNvPr id="11" name="Rectangle 10">
            <a:extLst>
              <a:ext uri="{FF2B5EF4-FFF2-40B4-BE49-F238E27FC236}">
                <a16:creationId xmlns="" xmlns:a16="http://schemas.microsoft.com/office/drawing/2014/main" id="{625A65B4-F2A8-05FC-5604-83D2080647B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2"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66034" y="88047"/>
            <a:ext cx="2305141" cy="1076343"/>
          </a:xfrm>
          <a:prstGeom prst="rect">
            <a:avLst/>
          </a:prstGeom>
        </p:spPr>
      </p:pic>
      <p:sp>
        <p:nvSpPr>
          <p:cNvPr id="13" name="Rectangle 12">
            <a:extLst>
              <a:ext uri="{FF2B5EF4-FFF2-40B4-BE49-F238E27FC236}">
                <a16:creationId xmlns:a16="http://schemas.microsoft.com/office/drawing/2014/main" xmlns="" id="{6FE380F3-A68B-26EA-9084-2C15BB9E43F9}"/>
              </a:ext>
            </a:extLst>
          </p:cNvPr>
          <p:cNvSpPr/>
          <p:nvPr/>
        </p:nvSpPr>
        <p:spPr>
          <a:xfrm>
            <a:off x="4577137" y="1608890"/>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4" name="TextBox 13">
            <a:extLst>
              <a:ext uri="{FF2B5EF4-FFF2-40B4-BE49-F238E27FC236}">
                <a16:creationId xmlns:a16="http://schemas.microsoft.com/office/drawing/2014/main" xmlns="" id="{AB738525-DD8E-2E85-F385-345FF64341EB}"/>
              </a:ext>
            </a:extLst>
          </p:cNvPr>
          <p:cNvSpPr txBox="1"/>
          <p:nvPr/>
        </p:nvSpPr>
        <p:spPr>
          <a:xfrm>
            <a:off x="4713863" y="1644634"/>
            <a:ext cx="917148" cy="369332"/>
          </a:xfrm>
          <a:prstGeom prst="rect">
            <a:avLst/>
          </a:prstGeom>
          <a:noFill/>
        </p:spPr>
        <p:txBody>
          <a:bodyPr wrap="square" rtlCol="0">
            <a:spAutoFit/>
          </a:bodyPr>
          <a:lstStyle/>
          <a:p>
            <a:pPr algn="ctr"/>
            <a:r>
              <a:rPr lang="en-US" dirty="0" smtClean="0">
                <a:solidFill>
                  <a:schemeClr val="bg1"/>
                </a:solidFill>
                <a:latin typeface="Times New Roman" pitchFamily="18" charset="0"/>
                <a:cs typeface="Times New Roman" pitchFamily="18" charset="0"/>
              </a:rPr>
              <a:t>Lecture </a:t>
            </a:r>
            <a:endParaRPr lang="en-US" dirty="0">
              <a:solidFill>
                <a:schemeClr val="bg1"/>
              </a:solidFill>
              <a:latin typeface="Times New Roman" pitchFamily="18" charset="0"/>
              <a:cs typeface="Times New Roman" pitchFamily="18" charset="0"/>
            </a:endParaRPr>
          </a:p>
        </p:txBody>
      </p:sp>
      <p:sp>
        <p:nvSpPr>
          <p:cNvPr id="15" name="TextBox 14">
            <a:extLst>
              <a:ext uri="{FF2B5EF4-FFF2-40B4-BE49-F238E27FC236}">
                <a16:creationId xmlns:a16="http://schemas.microsoft.com/office/drawing/2014/main" xmlns="" id="{183B5688-FE98-684A-8FDB-4023CCDDD82C}"/>
              </a:ext>
            </a:extLst>
          </p:cNvPr>
          <p:cNvSpPr txBox="1"/>
          <p:nvPr/>
        </p:nvSpPr>
        <p:spPr>
          <a:xfrm>
            <a:off x="4698637" y="1859499"/>
            <a:ext cx="942618" cy="830997"/>
          </a:xfrm>
          <a:prstGeom prst="rect">
            <a:avLst/>
          </a:prstGeom>
          <a:noFill/>
        </p:spPr>
        <p:txBody>
          <a:bodyPr wrap="square" rtlCol="0">
            <a:spAutoFit/>
          </a:bodyPr>
          <a:lstStyle/>
          <a:p>
            <a:pPr algn="ctr"/>
            <a:r>
              <a:rPr lang="en-US" sz="4800" b="1" dirty="0" smtClean="0">
                <a:solidFill>
                  <a:schemeClr val="bg1"/>
                </a:solidFill>
                <a:latin typeface="Tajawal Medium" panose="00000600000000000000" pitchFamily="2" charset="-78"/>
                <a:cs typeface="Tajawal Medium" panose="00000600000000000000" pitchFamily="2" charset="-78"/>
              </a:rPr>
              <a:t>7</a:t>
            </a:r>
            <a:endParaRPr lang="en-US" sz="14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4003904276"/>
      </p:ext>
    </p:extLst>
  </p:cSld>
  <p:clrMapOvr>
    <a:masterClrMapping/>
  </p:clrMapOvr>
  <mc:AlternateContent xmlns:mc="http://schemas.openxmlformats.org/markup-compatibility/2006" xmlns:p14="http://schemas.microsoft.com/office/powerpoint/2010/main">
    <mc:Choice Requires="p14">
      <p:transition spd="slow" p14:dur="2000" advTm="10945"/>
    </mc:Choice>
    <mc:Fallback xmlns="">
      <p:transition spd="slow" advTm="10945"/>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rotWithShape="1">
          <a:blip r:embed="rId3" cstate="print">
            <a:extLst>
              <a:ext uri="{28A0092B-C50C-407E-A947-70E740481C1C}">
                <a14:useLocalDpi xmlns:a14="http://schemas.microsoft.com/office/drawing/2010/main" val="0"/>
              </a:ext>
            </a:extLst>
          </a:blip>
          <a:srcRect b="7611"/>
          <a:stretch/>
        </p:blipFill>
        <p:spPr>
          <a:xfrm>
            <a:off x="1" y="1347447"/>
            <a:ext cx="3385474" cy="2105201"/>
          </a:xfrm>
          <a:prstGeom prst="rect">
            <a:avLst/>
          </a:prstGeom>
        </p:spPr>
      </p:pic>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689259" y="1412953"/>
            <a:ext cx="4113898" cy="415498"/>
          </a:xfrm>
          <a:prstGeom prst="rect">
            <a:avLst/>
          </a:prstGeom>
          <a:noFill/>
        </p:spPr>
        <p:txBody>
          <a:bodyPr wrap="square" rtlCol="0">
            <a:spAutoFit/>
          </a:bodyPr>
          <a:lstStyle/>
          <a:p>
            <a:pPr algn="ctr"/>
            <a:r>
              <a:rPr lang="ar-EG" sz="2100" b="1" dirty="0" smtClean="0">
                <a:solidFill>
                  <a:srgbClr val="00B0F0"/>
                </a:solidFill>
                <a:effectLst>
                  <a:outerShdw blurRad="38100" dist="38100" dir="2700000" algn="tl">
                    <a:srgbClr val="000000">
                      <a:alpha val="43137"/>
                    </a:srgbClr>
                  </a:outerShdw>
                </a:effectLst>
                <a:cs typeface="+mj-cs"/>
              </a:rPr>
              <a:t>الإعلان التليفزيونى</a:t>
            </a:r>
            <a:endParaRPr lang="ar-EG" sz="2100" b="1" dirty="0">
              <a:solidFill>
                <a:srgbClr val="00B0F0"/>
              </a:solidFill>
              <a:effectLst>
                <a:outerShdw blurRad="38100" dist="38100" dir="2700000" algn="tl">
                  <a:srgbClr val="000000">
                    <a:alpha val="43137"/>
                  </a:srgbClr>
                </a:outerShdw>
              </a:effectLst>
              <a:cs typeface="+mj-cs"/>
            </a:endParaRPr>
          </a:p>
        </p:txBody>
      </p:sp>
      <p:sp>
        <p:nvSpPr>
          <p:cNvPr id="31" name="TextBox 30">
            <a:extLst>
              <a:ext uri="{FF2B5EF4-FFF2-40B4-BE49-F238E27FC236}">
                <a16:creationId xmlns="" xmlns:a16="http://schemas.microsoft.com/office/drawing/2014/main" id="{4527402C-3F97-690D-9C20-A459E375AEB7}"/>
              </a:ext>
            </a:extLst>
          </p:cNvPr>
          <p:cNvSpPr txBox="1"/>
          <p:nvPr/>
        </p:nvSpPr>
        <p:spPr>
          <a:xfrm>
            <a:off x="3598250" y="2323527"/>
            <a:ext cx="8417320" cy="1973232"/>
          </a:xfrm>
          <a:prstGeom prst="rect">
            <a:avLst/>
          </a:prstGeom>
          <a:noFill/>
        </p:spPr>
        <p:txBody>
          <a:bodyPr wrap="square" rtlCol="0">
            <a:spAutoFit/>
          </a:bodyPr>
          <a:lstStyle/>
          <a:p>
            <a:pPr marL="342900" indent="-342900" algn="just" rtl="1">
              <a:lnSpc>
                <a:spcPct val="150000"/>
              </a:lnSpc>
              <a:buFont typeface="Arial" pitchFamily="34" charset="0"/>
              <a:buChar char="•"/>
            </a:pPr>
            <a:r>
              <a:rPr lang="ar-EG" sz="2100" spc="20" dirty="0">
                <a:latin typeface="Times New Roman" pitchFamily="18" charset="0"/>
                <a:cs typeface="Times New Roman" pitchFamily="18" charset="0"/>
              </a:rPr>
              <a:t>يعد تعريف الإِعْلاَن </a:t>
            </a:r>
            <a:r>
              <a:rPr lang="ar-EG" sz="2100" spc="20" dirty="0" smtClean="0">
                <a:latin typeface="Times New Roman" pitchFamily="18" charset="0"/>
                <a:cs typeface="Times New Roman" pitchFamily="18" charset="0"/>
              </a:rPr>
              <a:t>التليفزيوني</a:t>
            </a:r>
            <a:r>
              <a:rPr lang="en-US" sz="2100" spc="20" dirty="0" smtClean="0">
                <a:latin typeface="Times New Roman" pitchFamily="18" charset="0"/>
                <a:cs typeface="Times New Roman" pitchFamily="18" charset="0"/>
              </a:rPr>
              <a:t>(TV Advertisement) </a:t>
            </a:r>
            <a:r>
              <a:rPr lang="ar-EG" sz="2100" spc="20" dirty="0" smtClean="0">
                <a:latin typeface="Times New Roman" pitchFamily="18" charset="0"/>
                <a:cs typeface="Times New Roman" pitchFamily="18" charset="0"/>
              </a:rPr>
              <a:t> مجموعة </a:t>
            </a:r>
            <a:r>
              <a:rPr lang="ar-EG" sz="2100" spc="20" dirty="0">
                <a:latin typeface="Times New Roman" pitchFamily="18" charset="0"/>
                <a:cs typeface="Times New Roman" pitchFamily="18" charset="0"/>
              </a:rPr>
              <a:t>من الوسائل الفنية المتنوعة المُستخدمة من خلال الوقت المُباع من التليفزيون إلى الجمهور, بقصد تعريفه بسلعة أو خدمة أو فكرة بالشكل والمضمون المناسبين, للتأثير في معلوماته وميوله وقيمه وسلوكه الاستهلاكي.</a:t>
            </a:r>
          </a:p>
        </p:txBody>
      </p:sp>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5" name="Rectangle 14">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7" name="Rectangle 16">
            <a:extLst>
              <a:ext uri="{FF2B5EF4-FFF2-40B4-BE49-F238E27FC236}">
                <a16:creationId xmlns:a16="http://schemas.microsoft.com/office/drawing/2014/main" xmlns=""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8" name="TextBox 17">
            <a:extLst>
              <a:ext uri="{FF2B5EF4-FFF2-40B4-BE49-F238E27FC236}">
                <a16:creationId xmlns:a16="http://schemas.microsoft.com/office/drawing/2014/main" xmlns="" id="{AB738525-DD8E-2E85-F385-345FF64341EB}"/>
              </a:ext>
            </a:extLst>
          </p:cNvPr>
          <p:cNvSpPr txBox="1"/>
          <p:nvPr/>
        </p:nvSpPr>
        <p:spPr>
          <a:xfrm>
            <a:off x="3523263" y="1370818"/>
            <a:ext cx="917148" cy="369332"/>
          </a:xfrm>
          <a:prstGeom prst="rect">
            <a:avLst/>
          </a:prstGeom>
          <a:noFill/>
        </p:spPr>
        <p:txBody>
          <a:bodyPr wrap="square" rtlCol="0">
            <a:spAutoFit/>
          </a:bodyPr>
          <a:lstStyle/>
          <a:p>
            <a:pPr algn="ctr"/>
            <a:r>
              <a:rPr lang="en-US" dirty="0" smtClean="0">
                <a:solidFill>
                  <a:schemeClr val="bg1"/>
                </a:solidFill>
                <a:latin typeface="Times New Roman" pitchFamily="18" charset="0"/>
                <a:cs typeface="Times New Roman" pitchFamily="18" charset="0"/>
              </a:rPr>
              <a:t>Lecture </a:t>
            </a:r>
            <a:endParaRPr lang="en-US" dirty="0">
              <a:solidFill>
                <a:schemeClr val="bg1"/>
              </a:solidFill>
              <a:latin typeface="Times New Roman" pitchFamily="18" charset="0"/>
              <a:cs typeface="Times New Roman" pitchFamily="18" charset="0"/>
            </a:endParaRPr>
          </a:p>
        </p:txBody>
      </p:sp>
      <p:sp>
        <p:nvSpPr>
          <p:cNvPr id="19" name="TextBox 18">
            <a:extLst>
              <a:ext uri="{FF2B5EF4-FFF2-40B4-BE49-F238E27FC236}">
                <a16:creationId xmlns:a16="http://schemas.microsoft.com/office/drawing/2014/main" xmlns="" id="{183B5688-FE98-684A-8FDB-4023CCDDD82C}"/>
              </a:ext>
            </a:extLst>
          </p:cNvPr>
          <p:cNvSpPr txBox="1"/>
          <p:nvPr/>
        </p:nvSpPr>
        <p:spPr>
          <a:xfrm>
            <a:off x="3508037" y="1585683"/>
            <a:ext cx="942618" cy="830997"/>
          </a:xfrm>
          <a:prstGeom prst="rect">
            <a:avLst/>
          </a:prstGeom>
          <a:noFill/>
        </p:spPr>
        <p:txBody>
          <a:bodyPr wrap="square" rtlCol="0">
            <a:spAutoFit/>
          </a:bodyPr>
          <a:lstStyle/>
          <a:p>
            <a:pPr algn="ctr"/>
            <a:r>
              <a:rPr lang="en-US" sz="4800" b="1" dirty="0" smtClean="0">
                <a:solidFill>
                  <a:schemeClr val="bg1"/>
                </a:solidFill>
                <a:latin typeface="Tajawal Medium" panose="00000600000000000000" pitchFamily="2" charset="-78"/>
                <a:cs typeface="Tajawal Medium" panose="00000600000000000000" pitchFamily="2" charset="-78"/>
              </a:rPr>
              <a:t>7</a:t>
            </a:r>
            <a:endParaRPr lang="en-US" sz="14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101136315"/>
      </p:ext>
    </p:extLst>
  </p:cSld>
  <p:clrMapOvr>
    <a:masterClrMapping/>
  </p:clrMapOvr>
  <mc:AlternateContent xmlns:mc="http://schemas.openxmlformats.org/markup-compatibility/2006" xmlns:p14="http://schemas.microsoft.com/office/powerpoint/2010/main">
    <mc:Choice Requires="p14">
      <p:transition spd="slow" p14:dur="2000" advTm="125476"/>
    </mc:Choice>
    <mc:Fallback xmlns="">
      <p:transition spd="slow" advTm="125476"/>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689259" y="1412953"/>
            <a:ext cx="4113898" cy="415498"/>
          </a:xfrm>
          <a:prstGeom prst="rect">
            <a:avLst/>
          </a:prstGeom>
          <a:noFill/>
        </p:spPr>
        <p:txBody>
          <a:bodyPr wrap="square" rtlCol="0">
            <a:spAutoFit/>
          </a:bodyPr>
          <a:lstStyle/>
          <a:p>
            <a:pPr algn="ctr"/>
            <a:r>
              <a:rPr lang="ar-EG" sz="2100" b="1" dirty="0">
                <a:solidFill>
                  <a:srgbClr val="00B0F0"/>
                </a:solidFill>
                <a:effectLst>
                  <a:outerShdw blurRad="38100" dist="38100" dir="2700000" algn="tl">
                    <a:srgbClr val="000000">
                      <a:alpha val="43137"/>
                    </a:srgbClr>
                  </a:outerShdw>
                </a:effectLst>
                <a:cs typeface="+mj-cs"/>
              </a:rPr>
              <a:t>مميزات  الإعلان </a:t>
            </a:r>
            <a:r>
              <a:rPr lang="ar-EG" sz="2100" b="1" dirty="0" smtClean="0">
                <a:solidFill>
                  <a:srgbClr val="00B0F0"/>
                </a:solidFill>
                <a:effectLst>
                  <a:outerShdw blurRad="38100" dist="38100" dir="2700000" algn="tl">
                    <a:srgbClr val="000000">
                      <a:alpha val="43137"/>
                    </a:srgbClr>
                  </a:outerShdw>
                </a:effectLst>
                <a:cs typeface="+mj-cs"/>
              </a:rPr>
              <a:t>التليفزيونى</a:t>
            </a:r>
            <a:endParaRPr lang="ar-EG" sz="2100" b="1" dirty="0">
              <a:solidFill>
                <a:srgbClr val="00B0F0"/>
              </a:solidFill>
              <a:effectLst>
                <a:outerShdw blurRad="38100" dist="38100" dir="2700000" algn="tl">
                  <a:srgbClr val="000000">
                    <a:alpha val="43137"/>
                  </a:srgbClr>
                </a:outerShdw>
              </a:effectLst>
              <a:cs typeface="+mj-cs"/>
            </a:endParaRPr>
          </a:p>
        </p:txBody>
      </p:sp>
      <p:sp>
        <p:nvSpPr>
          <p:cNvPr id="31" name="TextBox 30">
            <a:extLst>
              <a:ext uri="{FF2B5EF4-FFF2-40B4-BE49-F238E27FC236}">
                <a16:creationId xmlns="" xmlns:a16="http://schemas.microsoft.com/office/drawing/2014/main" id="{4527402C-3F97-690D-9C20-A459E375AEB7}"/>
              </a:ext>
            </a:extLst>
          </p:cNvPr>
          <p:cNvSpPr txBox="1"/>
          <p:nvPr/>
        </p:nvSpPr>
        <p:spPr>
          <a:xfrm>
            <a:off x="3598250" y="2777782"/>
            <a:ext cx="8417320" cy="2031325"/>
          </a:xfrm>
          <a:prstGeom prst="rect">
            <a:avLst/>
          </a:prstGeom>
          <a:noFill/>
        </p:spPr>
        <p:txBody>
          <a:bodyPr wrap="square" rtlCol="0">
            <a:spAutoFit/>
          </a:bodyPr>
          <a:lstStyle/>
          <a:p>
            <a:pPr marL="342900" indent="-342900" algn="just" rtl="1">
              <a:lnSpc>
                <a:spcPct val="150000"/>
              </a:lnSpc>
              <a:buFont typeface="Wingdings" pitchFamily="2" charset="2"/>
              <a:buChar char="Ø"/>
            </a:pPr>
            <a:r>
              <a:rPr lang="ar-EG" sz="2100" b="1" spc="20" dirty="0" smtClean="0">
                <a:latin typeface="Times New Roman" pitchFamily="18" charset="0"/>
                <a:cs typeface="Times New Roman" pitchFamily="18" charset="0"/>
              </a:rPr>
              <a:t>إعلان </a:t>
            </a:r>
            <a:r>
              <a:rPr lang="ar-EG" sz="2100" b="1" spc="20" dirty="0">
                <a:latin typeface="Times New Roman" pitchFamily="18" charset="0"/>
                <a:cs typeface="Times New Roman" pitchFamily="18" charset="0"/>
              </a:rPr>
              <a:t>موحد:</a:t>
            </a:r>
          </a:p>
          <a:p>
            <a:pPr marL="346075" algn="just" rtl="1">
              <a:lnSpc>
                <a:spcPct val="150000"/>
              </a:lnSpc>
            </a:pPr>
            <a:r>
              <a:rPr lang="ar-EG" sz="2100" spc="20" dirty="0">
                <a:latin typeface="Times New Roman" pitchFamily="18" charset="0"/>
                <a:cs typeface="Times New Roman" pitchFamily="18" charset="0"/>
              </a:rPr>
              <a:t>يتميز الإِعْلاَن التليفزيوني بأنه ينقل الرسالة الإِعْلاَنية إلى العائلة كوحدة, بحيث تشاهد الأسرة مجتمعة الرسالة الإِعْلاَنية المعروضة, مما يتيح فرصة التأثير من خلال الكلمة على أفراد الأسرة </a:t>
            </a:r>
            <a:r>
              <a:rPr lang="ar-EG" sz="2100" spc="20" dirty="0" smtClean="0">
                <a:latin typeface="Times New Roman" pitchFamily="18" charset="0"/>
                <a:cs typeface="Times New Roman" pitchFamily="18" charset="0"/>
              </a:rPr>
              <a:t>جميعًا.</a:t>
            </a:r>
          </a:p>
        </p:txBody>
      </p:sp>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1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rotWithShape="1">
          <a:blip r:embed="rId3" cstate="print">
            <a:extLst>
              <a:ext uri="{28A0092B-C50C-407E-A947-70E740481C1C}">
                <a14:useLocalDpi xmlns:a14="http://schemas.microsoft.com/office/drawing/2010/main" val="0"/>
              </a:ext>
            </a:extLst>
          </a:blip>
          <a:srcRect b="7611"/>
          <a:stretch/>
        </p:blipFill>
        <p:spPr>
          <a:xfrm>
            <a:off x="1" y="1347447"/>
            <a:ext cx="3385474" cy="2105201"/>
          </a:xfrm>
          <a:prstGeom prst="rect">
            <a:avLst/>
          </a:prstGeom>
        </p:spPr>
      </p:pic>
      <p:sp>
        <p:nvSpPr>
          <p:cNvPr id="16" name="Rectangle 15">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7"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8" name="Rectangle 17">
            <a:extLst>
              <a:ext uri="{FF2B5EF4-FFF2-40B4-BE49-F238E27FC236}">
                <a16:creationId xmlns:a16="http://schemas.microsoft.com/office/drawing/2014/main" xmlns=""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a:extLst>
              <a:ext uri="{FF2B5EF4-FFF2-40B4-BE49-F238E27FC236}">
                <a16:creationId xmlns:a16="http://schemas.microsoft.com/office/drawing/2014/main" xmlns="" id="{AB738525-DD8E-2E85-F385-345FF64341EB}"/>
              </a:ext>
            </a:extLst>
          </p:cNvPr>
          <p:cNvSpPr txBox="1"/>
          <p:nvPr/>
        </p:nvSpPr>
        <p:spPr>
          <a:xfrm>
            <a:off x="3523263" y="1370818"/>
            <a:ext cx="917148" cy="369332"/>
          </a:xfrm>
          <a:prstGeom prst="rect">
            <a:avLst/>
          </a:prstGeom>
          <a:noFill/>
        </p:spPr>
        <p:txBody>
          <a:bodyPr wrap="square" rtlCol="0">
            <a:spAutoFit/>
          </a:bodyPr>
          <a:lstStyle/>
          <a:p>
            <a:pPr algn="ctr"/>
            <a:r>
              <a:rPr lang="en-US" dirty="0" smtClean="0">
                <a:solidFill>
                  <a:schemeClr val="bg1"/>
                </a:solidFill>
                <a:latin typeface="Times New Roman" pitchFamily="18" charset="0"/>
                <a:cs typeface="Times New Roman" pitchFamily="18" charset="0"/>
              </a:rPr>
              <a:t>Lecture </a:t>
            </a:r>
            <a:endParaRPr lang="en-US" dirty="0">
              <a:solidFill>
                <a:schemeClr val="bg1"/>
              </a:solidFill>
              <a:latin typeface="Times New Roman" pitchFamily="18" charset="0"/>
              <a:cs typeface="Times New Roman" pitchFamily="18" charset="0"/>
            </a:endParaRPr>
          </a:p>
        </p:txBody>
      </p:sp>
      <p:sp>
        <p:nvSpPr>
          <p:cNvPr id="20" name="TextBox 19">
            <a:extLst>
              <a:ext uri="{FF2B5EF4-FFF2-40B4-BE49-F238E27FC236}">
                <a16:creationId xmlns:a16="http://schemas.microsoft.com/office/drawing/2014/main" xmlns="" id="{183B5688-FE98-684A-8FDB-4023CCDDD82C}"/>
              </a:ext>
            </a:extLst>
          </p:cNvPr>
          <p:cNvSpPr txBox="1"/>
          <p:nvPr/>
        </p:nvSpPr>
        <p:spPr>
          <a:xfrm>
            <a:off x="3508037" y="1585683"/>
            <a:ext cx="942618" cy="830997"/>
          </a:xfrm>
          <a:prstGeom prst="rect">
            <a:avLst/>
          </a:prstGeom>
          <a:noFill/>
        </p:spPr>
        <p:txBody>
          <a:bodyPr wrap="square" rtlCol="0">
            <a:spAutoFit/>
          </a:bodyPr>
          <a:lstStyle/>
          <a:p>
            <a:pPr algn="ctr"/>
            <a:r>
              <a:rPr lang="en-US" sz="4800" b="1" dirty="0" smtClean="0">
                <a:solidFill>
                  <a:schemeClr val="bg1"/>
                </a:solidFill>
                <a:latin typeface="Tajawal Medium" panose="00000600000000000000" pitchFamily="2" charset="-78"/>
                <a:cs typeface="Tajawal Medium" panose="00000600000000000000" pitchFamily="2" charset="-78"/>
              </a:rPr>
              <a:t>7</a:t>
            </a:r>
            <a:endParaRPr lang="en-US" sz="14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225574714"/>
      </p:ext>
    </p:extLst>
  </p:cSld>
  <p:clrMapOvr>
    <a:masterClrMapping/>
  </p:clrMapOvr>
  <mc:AlternateContent xmlns:mc="http://schemas.openxmlformats.org/markup-compatibility/2006" xmlns:p14="http://schemas.microsoft.com/office/powerpoint/2010/main">
    <mc:Choice Requires="p14">
      <p:transition spd="slow" p14:dur="2000" advTm="142868"/>
    </mc:Choice>
    <mc:Fallback xmlns="">
      <p:transition spd="slow" advTm="142868"/>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rotWithShape="1">
          <a:blip r:embed="rId3" cstate="print">
            <a:extLst>
              <a:ext uri="{28A0092B-C50C-407E-A947-70E740481C1C}">
                <a14:useLocalDpi xmlns:a14="http://schemas.microsoft.com/office/drawing/2010/main" val="0"/>
              </a:ext>
            </a:extLst>
          </a:blip>
          <a:srcRect b="7611"/>
          <a:stretch/>
        </p:blipFill>
        <p:spPr>
          <a:xfrm>
            <a:off x="1" y="1347447"/>
            <a:ext cx="3385474" cy="2105201"/>
          </a:xfrm>
          <a:prstGeom prst="rect">
            <a:avLst/>
          </a:prstGeom>
        </p:spPr>
      </p:pic>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689259" y="1412953"/>
            <a:ext cx="4113898" cy="415498"/>
          </a:xfrm>
          <a:prstGeom prst="rect">
            <a:avLst/>
          </a:prstGeom>
          <a:noFill/>
        </p:spPr>
        <p:txBody>
          <a:bodyPr wrap="square" rtlCol="0">
            <a:spAutoFit/>
          </a:bodyPr>
          <a:lstStyle/>
          <a:p>
            <a:pPr algn="ctr"/>
            <a:r>
              <a:rPr lang="ar-EG" sz="2100" b="1" dirty="0">
                <a:solidFill>
                  <a:srgbClr val="00B0F0"/>
                </a:solidFill>
                <a:effectLst>
                  <a:outerShdw blurRad="38100" dist="38100" dir="2700000" algn="tl">
                    <a:srgbClr val="000000">
                      <a:alpha val="43137"/>
                    </a:srgbClr>
                  </a:outerShdw>
                </a:effectLst>
                <a:cs typeface="+mj-cs"/>
              </a:rPr>
              <a:t>مميزات  الإعلان </a:t>
            </a:r>
            <a:r>
              <a:rPr lang="ar-EG" sz="2100" b="1" dirty="0" smtClean="0">
                <a:solidFill>
                  <a:srgbClr val="00B0F0"/>
                </a:solidFill>
                <a:effectLst>
                  <a:outerShdw blurRad="38100" dist="38100" dir="2700000" algn="tl">
                    <a:srgbClr val="000000">
                      <a:alpha val="43137"/>
                    </a:srgbClr>
                  </a:outerShdw>
                </a:effectLst>
                <a:cs typeface="+mj-cs"/>
              </a:rPr>
              <a:t>التليفزيونى</a:t>
            </a:r>
            <a:endParaRPr lang="ar-EG" sz="2100" b="1" dirty="0">
              <a:solidFill>
                <a:srgbClr val="00B0F0"/>
              </a:solidFill>
              <a:effectLst>
                <a:outerShdw blurRad="38100" dist="38100" dir="2700000" algn="tl">
                  <a:srgbClr val="000000">
                    <a:alpha val="43137"/>
                  </a:srgbClr>
                </a:outerShdw>
              </a:effectLst>
              <a:cs typeface="+mj-cs"/>
            </a:endParaRPr>
          </a:p>
        </p:txBody>
      </p:sp>
      <p:sp>
        <p:nvSpPr>
          <p:cNvPr id="31" name="TextBox 30">
            <a:extLst>
              <a:ext uri="{FF2B5EF4-FFF2-40B4-BE49-F238E27FC236}">
                <a16:creationId xmlns="" xmlns:a16="http://schemas.microsoft.com/office/drawing/2014/main" id="{4527402C-3F97-690D-9C20-A459E375AEB7}"/>
              </a:ext>
            </a:extLst>
          </p:cNvPr>
          <p:cNvSpPr txBox="1"/>
          <p:nvPr/>
        </p:nvSpPr>
        <p:spPr>
          <a:xfrm>
            <a:off x="3575843" y="2551300"/>
            <a:ext cx="8417320" cy="3000821"/>
          </a:xfrm>
          <a:prstGeom prst="rect">
            <a:avLst/>
          </a:prstGeom>
          <a:noFill/>
        </p:spPr>
        <p:txBody>
          <a:bodyPr wrap="square" rtlCol="0">
            <a:spAutoFit/>
          </a:bodyPr>
          <a:lstStyle/>
          <a:p>
            <a:pPr marL="342900" indent="-342900" algn="just" rtl="1">
              <a:lnSpc>
                <a:spcPct val="150000"/>
              </a:lnSpc>
              <a:buFont typeface="Wingdings" pitchFamily="2" charset="2"/>
              <a:buChar char="Ø"/>
            </a:pPr>
            <a:r>
              <a:rPr lang="ar-EG" sz="2100" b="1" spc="20" dirty="0" smtClean="0">
                <a:latin typeface="Times New Roman" pitchFamily="18" charset="0"/>
                <a:cs typeface="Times New Roman" pitchFamily="18" charset="0"/>
              </a:rPr>
              <a:t>إِعْلاَن انتقائي: </a:t>
            </a:r>
          </a:p>
          <a:p>
            <a:pPr marL="346075" algn="just" rtl="1">
              <a:lnSpc>
                <a:spcPct val="150000"/>
              </a:lnSpc>
            </a:pPr>
            <a:r>
              <a:rPr lang="ar-EG" sz="2100" spc="20" dirty="0" smtClean="0">
                <a:latin typeface="Times New Roman" pitchFamily="18" charset="0"/>
                <a:cs typeface="Times New Roman" pitchFamily="18" charset="0"/>
              </a:rPr>
              <a:t>يحقق ميزة انتقاء المشاهدين, حيث يجد المعلن الفئة المناسبة من المشاهدين الذين يمثلون بالنسبة له القطاع المستهدف, من خلال طرق مختلفة, منها:</a:t>
            </a:r>
          </a:p>
          <a:p>
            <a:pPr marL="346075" algn="just" rtl="1">
              <a:lnSpc>
                <a:spcPct val="150000"/>
              </a:lnSpc>
            </a:pPr>
            <a:r>
              <a:rPr lang="ar-EG" sz="2100" spc="20" dirty="0" smtClean="0">
                <a:latin typeface="Times New Roman" pitchFamily="18" charset="0"/>
                <a:cs typeface="Times New Roman" pitchFamily="18" charset="0"/>
              </a:rPr>
              <a:t>1.اختيار اليوم الذي يُذاع فيه الإِعْلاَن خلال الأسبوع.</a:t>
            </a:r>
          </a:p>
          <a:p>
            <a:pPr marL="346075" algn="just" rtl="1">
              <a:lnSpc>
                <a:spcPct val="150000"/>
              </a:lnSpc>
            </a:pPr>
            <a:r>
              <a:rPr lang="ar-EG" sz="2100" spc="20" dirty="0" smtClean="0">
                <a:latin typeface="Times New Roman" pitchFamily="18" charset="0"/>
                <a:cs typeface="Times New Roman" pitchFamily="18" charset="0"/>
              </a:rPr>
              <a:t>2.اختيار وقت بث الإِعْلاَن. </a:t>
            </a:r>
          </a:p>
          <a:p>
            <a:pPr marL="346075" algn="just" rtl="1">
              <a:lnSpc>
                <a:spcPct val="150000"/>
              </a:lnSpc>
            </a:pPr>
            <a:r>
              <a:rPr lang="ar-EG" sz="2100" spc="20" dirty="0" smtClean="0">
                <a:latin typeface="Times New Roman" pitchFamily="18" charset="0"/>
                <a:cs typeface="Times New Roman" pitchFamily="18" charset="0"/>
              </a:rPr>
              <a:t>3. اختيار نوعية البرنامج التليفزيوني الذي يُذاع الإِعْلاَن خلاله.</a:t>
            </a:r>
            <a:endParaRPr lang="ar-EG" sz="2100" spc="20" dirty="0">
              <a:latin typeface="Times New Roman" pitchFamily="18" charset="0"/>
              <a:cs typeface="Times New Roman" pitchFamily="18" charset="0"/>
            </a:endParaRPr>
          </a:p>
        </p:txBody>
      </p:sp>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6" name="Rectangle 15">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7"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8" name="Rectangle 17">
            <a:extLst>
              <a:ext uri="{FF2B5EF4-FFF2-40B4-BE49-F238E27FC236}">
                <a16:creationId xmlns:a16="http://schemas.microsoft.com/office/drawing/2014/main" xmlns=""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a:extLst>
              <a:ext uri="{FF2B5EF4-FFF2-40B4-BE49-F238E27FC236}">
                <a16:creationId xmlns:a16="http://schemas.microsoft.com/office/drawing/2014/main" xmlns="" id="{AB738525-DD8E-2E85-F385-345FF64341EB}"/>
              </a:ext>
            </a:extLst>
          </p:cNvPr>
          <p:cNvSpPr txBox="1"/>
          <p:nvPr/>
        </p:nvSpPr>
        <p:spPr>
          <a:xfrm>
            <a:off x="3523263" y="1370818"/>
            <a:ext cx="917148" cy="369332"/>
          </a:xfrm>
          <a:prstGeom prst="rect">
            <a:avLst/>
          </a:prstGeom>
          <a:noFill/>
        </p:spPr>
        <p:txBody>
          <a:bodyPr wrap="square" rtlCol="0">
            <a:spAutoFit/>
          </a:bodyPr>
          <a:lstStyle/>
          <a:p>
            <a:pPr algn="ctr"/>
            <a:r>
              <a:rPr lang="en-US" dirty="0" smtClean="0">
                <a:solidFill>
                  <a:schemeClr val="bg1"/>
                </a:solidFill>
                <a:latin typeface="Times New Roman" pitchFamily="18" charset="0"/>
                <a:cs typeface="Times New Roman" pitchFamily="18" charset="0"/>
              </a:rPr>
              <a:t>Lecture </a:t>
            </a:r>
            <a:endParaRPr lang="en-US" dirty="0">
              <a:solidFill>
                <a:schemeClr val="bg1"/>
              </a:solidFill>
              <a:latin typeface="Times New Roman" pitchFamily="18" charset="0"/>
              <a:cs typeface="Times New Roman" pitchFamily="18" charset="0"/>
            </a:endParaRPr>
          </a:p>
        </p:txBody>
      </p:sp>
      <p:sp>
        <p:nvSpPr>
          <p:cNvPr id="20" name="TextBox 19">
            <a:extLst>
              <a:ext uri="{FF2B5EF4-FFF2-40B4-BE49-F238E27FC236}">
                <a16:creationId xmlns:a16="http://schemas.microsoft.com/office/drawing/2014/main" xmlns="" id="{183B5688-FE98-684A-8FDB-4023CCDDD82C}"/>
              </a:ext>
            </a:extLst>
          </p:cNvPr>
          <p:cNvSpPr txBox="1"/>
          <p:nvPr/>
        </p:nvSpPr>
        <p:spPr>
          <a:xfrm>
            <a:off x="3508037" y="1585683"/>
            <a:ext cx="942618" cy="830997"/>
          </a:xfrm>
          <a:prstGeom prst="rect">
            <a:avLst/>
          </a:prstGeom>
          <a:noFill/>
        </p:spPr>
        <p:txBody>
          <a:bodyPr wrap="square" rtlCol="0">
            <a:spAutoFit/>
          </a:bodyPr>
          <a:lstStyle/>
          <a:p>
            <a:pPr algn="ctr"/>
            <a:r>
              <a:rPr lang="en-US" sz="4800" b="1" dirty="0" smtClean="0">
                <a:solidFill>
                  <a:schemeClr val="bg1"/>
                </a:solidFill>
                <a:latin typeface="Tajawal Medium" panose="00000600000000000000" pitchFamily="2" charset="-78"/>
                <a:cs typeface="Tajawal Medium" panose="00000600000000000000" pitchFamily="2" charset="-78"/>
              </a:rPr>
              <a:t>7</a:t>
            </a:r>
            <a:endParaRPr lang="en-US" sz="14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725884219"/>
      </p:ext>
    </p:extLst>
  </p:cSld>
  <p:clrMapOvr>
    <a:masterClrMapping/>
  </p:clrMapOvr>
  <mc:AlternateContent xmlns:mc="http://schemas.openxmlformats.org/markup-compatibility/2006" xmlns:p14="http://schemas.microsoft.com/office/powerpoint/2010/main">
    <mc:Choice Requires="p14">
      <p:transition spd="slow" p14:dur="2000" advTm="191275"/>
    </mc:Choice>
    <mc:Fallback xmlns="">
      <p:transition spd="slow" advTm="191275"/>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rotWithShape="1">
          <a:blip r:embed="rId3" cstate="print">
            <a:extLst>
              <a:ext uri="{28A0092B-C50C-407E-A947-70E740481C1C}">
                <a14:useLocalDpi xmlns:a14="http://schemas.microsoft.com/office/drawing/2010/main" val="0"/>
              </a:ext>
            </a:extLst>
          </a:blip>
          <a:srcRect b="7611"/>
          <a:stretch/>
        </p:blipFill>
        <p:spPr>
          <a:xfrm>
            <a:off x="1" y="1347447"/>
            <a:ext cx="3385474" cy="2105201"/>
          </a:xfrm>
          <a:prstGeom prst="rect">
            <a:avLst/>
          </a:prstGeom>
        </p:spPr>
      </p:pic>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689259" y="1412953"/>
            <a:ext cx="4113898" cy="415498"/>
          </a:xfrm>
          <a:prstGeom prst="rect">
            <a:avLst/>
          </a:prstGeom>
          <a:noFill/>
        </p:spPr>
        <p:txBody>
          <a:bodyPr wrap="square" rtlCol="0">
            <a:spAutoFit/>
          </a:bodyPr>
          <a:lstStyle/>
          <a:p>
            <a:pPr algn="ctr"/>
            <a:r>
              <a:rPr lang="ar-EG" sz="2100" b="1" dirty="0">
                <a:solidFill>
                  <a:srgbClr val="00B0F0"/>
                </a:solidFill>
                <a:effectLst>
                  <a:outerShdw blurRad="38100" dist="38100" dir="2700000" algn="tl">
                    <a:srgbClr val="000000">
                      <a:alpha val="43137"/>
                    </a:srgbClr>
                  </a:outerShdw>
                </a:effectLst>
                <a:cs typeface="+mj-cs"/>
              </a:rPr>
              <a:t>مميزات  الإعلان التليفزيونى</a:t>
            </a:r>
          </a:p>
        </p:txBody>
      </p:sp>
      <p:sp>
        <p:nvSpPr>
          <p:cNvPr id="31" name="TextBox 30">
            <a:extLst>
              <a:ext uri="{FF2B5EF4-FFF2-40B4-BE49-F238E27FC236}">
                <a16:creationId xmlns="" xmlns:a16="http://schemas.microsoft.com/office/drawing/2014/main" id="{4527402C-3F97-690D-9C20-A459E375AEB7}"/>
              </a:ext>
            </a:extLst>
          </p:cNvPr>
          <p:cNvSpPr txBox="1"/>
          <p:nvPr/>
        </p:nvSpPr>
        <p:spPr>
          <a:xfrm>
            <a:off x="3551202" y="1984666"/>
            <a:ext cx="8417320" cy="2054409"/>
          </a:xfrm>
          <a:prstGeom prst="rect">
            <a:avLst/>
          </a:prstGeom>
          <a:noFill/>
        </p:spPr>
        <p:txBody>
          <a:bodyPr wrap="square" rtlCol="0">
            <a:spAutoFit/>
          </a:bodyPr>
          <a:lstStyle/>
          <a:p>
            <a:pPr marL="342900" indent="-342900" algn="just" rtl="1">
              <a:lnSpc>
                <a:spcPct val="150000"/>
              </a:lnSpc>
              <a:buFont typeface="Wingdings" pitchFamily="2" charset="2"/>
              <a:buChar char="Ø"/>
            </a:pPr>
            <a:r>
              <a:rPr lang="ar-EG" sz="2200" spc="20" dirty="0">
                <a:latin typeface="Times New Roman" pitchFamily="18" charset="0"/>
                <a:cs typeface="Times New Roman" pitchFamily="18" charset="0"/>
              </a:rPr>
              <a:t>إِعْلاَن السلعة الواحدة: </a:t>
            </a:r>
          </a:p>
          <a:p>
            <a:pPr marL="693738" algn="just" rtl="1">
              <a:lnSpc>
                <a:spcPct val="150000"/>
              </a:lnSpc>
            </a:pPr>
            <a:r>
              <a:rPr lang="ar-EG" sz="2100" spc="20" dirty="0">
                <a:latin typeface="Times New Roman" pitchFamily="18" charset="0"/>
                <a:cs typeface="Times New Roman" pitchFamily="18" charset="0"/>
              </a:rPr>
              <a:t>عندما يتم عرض الإِعْلاَن التليفزيوني لسلعة أو خدمة ما, فإن الرسالة تظهر خلال هذه اللحظات وحدها دون منافسة من وسائل اتِّصَالية أخرى, مثل إِعْلاَنات المنافسين أو بعض الموضوعات التحريرية كما في الصحف والمجلات, مما قد يؤثر على تركيز القارئ</a:t>
            </a:r>
            <a:r>
              <a:rPr lang="ar-EG" sz="2100" spc="20" dirty="0" smtClean="0">
                <a:latin typeface="Times New Roman" pitchFamily="18" charset="0"/>
                <a:cs typeface="Times New Roman" pitchFamily="18" charset="0"/>
              </a:rPr>
              <a:t>.</a:t>
            </a:r>
            <a:endParaRPr lang="ar-EG" sz="2100" spc="20" dirty="0">
              <a:latin typeface="Times New Roman" pitchFamily="18" charset="0"/>
              <a:cs typeface="Times New Roman" pitchFamily="18" charset="0"/>
            </a:endParaRPr>
          </a:p>
        </p:txBody>
      </p:sp>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6" name="TextBox 15">
            <a:extLst>
              <a:ext uri="{FF2B5EF4-FFF2-40B4-BE49-F238E27FC236}">
                <a16:creationId xmlns="" xmlns:a16="http://schemas.microsoft.com/office/drawing/2014/main" id="{4527402C-3F97-690D-9C20-A459E375AEB7}"/>
              </a:ext>
            </a:extLst>
          </p:cNvPr>
          <p:cNvSpPr txBox="1"/>
          <p:nvPr/>
        </p:nvSpPr>
        <p:spPr>
          <a:xfrm>
            <a:off x="3598250" y="4126338"/>
            <a:ext cx="8417320" cy="1555041"/>
          </a:xfrm>
          <a:prstGeom prst="rect">
            <a:avLst/>
          </a:prstGeom>
          <a:noFill/>
        </p:spPr>
        <p:txBody>
          <a:bodyPr wrap="square" rtlCol="0">
            <a:spAutoFit/>
          </a:bodyPr>
          <a:lstStyle/>
          <a:p>
            <a:pPr marL="342900" indent="-342900" algn="just" rtl="1">
              <a:lnSpc>
                <a:spcPct val="150000"/>
              </a:lnSpc>
              <a:buFont typeface="Wingdings" pitchFamily="2" charset="2"/>
              <a:buChar char="Ø"/>
            </a:pPr>
            <a:r>
              <a:rPr lang="ar-EG" sz="2200" spc="20" dirty="0">
                <a:latin typeface="Times New Roman" pitchFamily="18" charset="0"/>
                <a:cs typeface="Times New Roman" pitchFamily="18" charset="0"/>
              </a:rPr>
              <a:t>إِعْلاَن فني: </a:t>
            </a:r>
          </a:p>
          <a:p>
            <a:pPr marL="741363" algn="just" rtl="1">
              <a:lnSpc>
                <a:spcPct val="150000"/>
              </a:lnSpc>
            </a:pPr>
            <a:r>
              <a:rPr lang="ar-EG" sz="2100" spc="20" dirty="0">
                <a:latin typeface="Times New Roman" pitchFamily="18" charset="0"/>
                <a:cs typeface="Times New Roman" pitchFamily="18" charset="0"/>
              </a:rPr>
              <a:t>يمد التليفزيون المعلن بفرصة العمل الخلاق من الناحية الفنية, من حيث استخدام الأفراد والحركة والألوان وعرض السلعة والصوت.</a:t>
            </a:r>
          </a:p>
        </p:txBody>
      </p:sp>
      <p:sp>
        <p:nvSpPr>
          <p:cNvPr id="18" name="Rectangle 17">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9"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20" name="Rectangle 19">
            <a:extLst>
              <a:ext uri="{FF2B5EF4-FFF2-40B4-BE49-F238E27FC236}">
                <a16:creationId xmlns:a16="http://schemas.microsoft.com/office/drawing/2014/main" xmlns=""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3" name="TextBox 22">
            <a:extLst>
              <a:ext uri="{FF2B5EF4-FFF2-40B4-BE49-F238E27FC236}">
                <a16:creationId xmlns:a16="http://schemas.microsoft.com/office/drawing/2014/main" xmlns="" id="{AB738525-DD8E-2E85-F385-345FF64341EB}"/>
              </a:ext>
            </a:extLst>
          </p:cNvPr>
          <p:cNvSpPr txBox="1"/>
          <p:nvPr/>
        </p:nvSpPr>
        <p:spPr>
          <a:xfrm>
            <a:off x="3523263" y="1370818"/>
            <a:ext cx="917148" cy="369332"/>
          </a:xfrm>
          <a:prstGeom prst="rect">
            <a:avLst/>
          </a:prstGeom>
          <a:noFill/>
        </p:spPr>
        <p:txBody>
          <a:bodyPr wrap="square" rtlCol="0">
            <a:spAutoFit/>
          </a:bodyPr>
          <a:lstStyle/>
          <a:p>
            <a:pPr algn="ctr"/>
            <a:r>
              <a:rPr lang="en-US" dirty="0" smtClean="0">
                <a:solidFill>
                  <a:schemeClr val="bg1"/>
                </a:solidFill>
                <a:latin typeface="Times New Roman" pitchFamily="18" charset="0"/>
                <a:cs typeface="Times New Roman" pitchFamily="18" charset="0"/>
              </a:rPr>
              <a:t>Lecture </a:t>
            </a:r>
            <a:endParaRPr lang="en-US" dirty="0">
              <a:solidFill>
                <a:schemeClr val="bg1"/>
              </a:solidFill>
              <a:latin typeface="Times New Roman" pitchFamily="18" charset="0"/>
              <a:cs typeface="Times New Roman" pitchFamily="18" charset="0"/>
            </a:endParaRPr>
          </a:p>
        </p:txBody>
      </p:sp>
      <p:sp>
        <p:nvSpPr>
          <p:cNvPr id="24" name="TextBox 23">
            <a:extLst>
              <a:ext uri="{FF2B5EF4-FFF2-40B4-BE49-F238E27FC236}">
                <a16:creationId xmlns:a16="http://schemas.microsoft.com/office/drawing/2014/main" xmlns="" id="{183B5688-FE98-684A-8FDB-4023CCDDD82C}"/>
              </a:ext>
            </a:extLst>
          </p:cNvPr>
          <p:cNvSpPr txBox="1"/>
          <p:nvPr/>
        </p:nvSpPr>
        <p:spPr>
          <a:xfrm>
            <a:off x="3508037" y="1585683"/>
            <a:ext cx="942618" cy="830997"/>
          </a:xfrm>
          <a:prstGeom prst="rect">
            <a:avLst/>
          </a:prstGeom>
          <a:noFill/>
        </p:spPr>
        <p:txBody>
          <a:bodyPr wrap="square" rtlCol="0">
            <a:spAutoFit/>
          </a:bodyPr>
          <a:lstStyle/>
          <a:p>
            <a:pPr algn="ctr"/>
            <a:r>
              <a:rPr lang="en-US" sz="4800" b="1" dirty="0" smtClean="0">
                <a:solidFill>
                  <a:schemeClr val="bg1"/>
                </a:solidFill>
                <a:latin typeface="Tajawal Medium" panose="00000600000000000000" pitchFamily="2" charset="-78"/>
                <a:cs typeface="Tajawal Medium" panose="00000600000000000000" pitchFamily="2" charset="-78"/>
              </a:rPr>
              <a:t>7</a:t>
            </a:r>
            <a:endParaRPr lang="en-US" sz="14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964842954"/>
      </p:ext>
    </p:extLst>
  </p:cSld>
  <p:clrMapOvr>
    <a:masterClrMapping/>
  </p:clrMapOvr>
  <mc:AlternateContent xmlns:mc="http://schemas.openxmlformats.org/markup-compatibility/2006" xmlns:p14="http://schemas.microsoft.com/office/powerpoint/2010/main">
    <mc:Choice Requires="p14">
      <p:transition spd="slow" p14:dur="2000" advTm="206204"/>
    </mc:Choice>
    <mc:Fallback xmlns="">
      <p:transition spd="slow" advTm="206204"/>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rotWithShape="1">
          <a:blip r:embed="rId3" cstate="print">
            <a:extLst>
              <a:ext uri="{28A0092B-C50C-407E-A947-70E740481C1C}">
                <a14:useLocalDpi xmlns:a14="http://schemas.microsoft.com/office/drawing/2010/main" val="0"/>
              </a:ext>
            </a:extLst>
          </a:blip>
          <a:srcRect b="7611"/>
          <a:stretch/>
        </p:blipFill>
        <p:spPr>
          <a:xfrm>
            <a:off x="1" y="1347447"/>
            <a:ext cx="3385474" cy="2105201"/>
          </a:xfrm>
          <a:prstGeom prst="rect">
            <a:avLst/>
          </a:prstGeom>
        </p:spPr>
      </p:pic>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689259" y="1412953"/>
            <a:ext cx="4113898" cy="415498"/>
          </a:xfrm>
          <a:prstGeom prst="rect">
            <a:avLst/>
          </a:prstGeom>
          <a:noFill/>
        </p:spPr>
        <p:txBody>
          <a:bodyPr wrap="square" rtlCol="0">
            <a:spAutoFit/>
          </a:bodyPr>
          <a:lstStyle/>
          <a:p>
            <a:pPr algn="ctr"/>
            <a:r>
              <a:rPr lang="ar-EG" sz="2100" b="1" dirty="0">
                <a:solidFill>
                  <a:srgbClr val="00B0F0"/>
                </a:solidFill>
                <a:effectLst>
                  <a:outerShdw blurRad="38100" dist="38100" dir="2700000" algn="tl">
                    <a:srgbClr val="000000">
                      <a:alpha val="43137"/>
                    </a:srgbClr>
                  </a:outerShdw>
                </a:effectLst>
                <a:cs typeface="+mj-cs"/>
              </a:rPr>
              <a:t>مميزات  الإعلان التليفزيونى</a:t>
            </a:r>
          </a:p>
        </p:txBody>
      </p:sp>
      <p:sp>
        <p:nvSpPr>
          <p:cNvPr id="31" name="TextBox 30">
            <a:extLst>
              <a:ext uri="{FF2B5EF4-FFF2-40B4-BE49-F238E27FC236}">
                <a16:creationId xmlns="" xmlns:a16="http://schemas.microsoft.com/office/drawing/2014/main" id="{4527402C-3F97-690D-9C20-A459E375AEB7}"/>
              </a:ext>
            </a:extLst>
          </p:cNvPr>
          <p:cNvSpPr txBox="1"/>
          <p:nvPr/>
        </p:nvSpPr>
        <p:spPr>
          <a:xfrm>
            <a:off x="3522259" y="2369387"/>
            <a:ext cx="8417320" cy="2570704"/>
          </a:xfrm>
          <a:prstGeom prst="rect">
            <a:avLst/>
          </a:prstGeom>
          <a:noFill/>
        </p:spPr>
        <p:txBody>
          <a:bodyPr wrap="square" rtlCol="0">
            <a:spAutoFit/>
          </a:bodyPr>
          <a:lstStyle/>
          <a:p>
            <a:pPr marL="342900" indent="-342900" algn="just" rtl="1">
              <a:lnSpc>
                <a:spcPct val="150000"/>
              </a:lnSpc>
              <a:buFont typeface="Wingdings" pitchFamily="2" charset="2"/>
              <a:buChar char="Ø"/>
            </a:pPr>
            <a:r>
              <a:rPr lang="ar-EG" sz="2200" spc="20" dirty="0">
                <a:latin typeface="Times New Roman" pitchFamily="18" charset="0"/>
                <a:cs typeface="Times New Roman" pitchFamily="18" charset="0"/>
              </a:rPr>
              <a:t>إِعْلاَن جماهيري:</a:t>
            </a:r>
          </a:p>
          <a:p>
            <a:pPr marL="693738" algn="just" rtl="1">
              <a:lnSpc>
                <a:spcPct val="150000"/>
              </a:lnSpc>
            </a:pPr>
            <a:r>
              <a:rPr lang="ar-EG" sz="2100" spc="20" dirty="0">
                <a:latin typeface="Times New Roman" pitchFamily="18" charset="0"/>
                <a:cs typeface="Times New Roman" pitchFamily="18" charset="0"/>
              </a:rPr>
              <a:t>يقدم التليفزيون الفرصة للمعلنين للوصول إلى أكبر عدد ممكن من المشاهدين من خلال رسالة إِعْلاَنية واحدة، حيث يرتفع عدد المشاهدين للرسالة الإِعْلاَنية في أوقات واحدة, خاصةً مع ارتفاع نسب امتلاك الأفراد للأجهزة التليفزيونية.</a:t>
            </a:r>
          </a:p>
          <a:p>
            <a:pPr algn="just" rtl="1">
              <a:lnSpc>
                <a:spcPct val="150000"/>
              </a:lnSpc>
            </a:pPr>
            <a:endParaRPr lang="ar-EG" sz="2200" spc="20" dirty="0">
              <a:latin typeface="Times New Roman" pitchFamily="18" charset="0"/>
              <a:cs typeface="Times New Roman" pitchFamily="18" charset="0"/>
            </a:endParaRPr>
          </a:p>
        </p:txBody>
      </p:sp>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6" name="Rectangle 15">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7"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8" name="Rectangle 17">
            <a:extLst>
              <a:ext uri="{FF2B5EF4-FFF2-40B4-BE49-F238E27FC236}">
                <a16:creationId xmlns:a16="http://schemas.microsoft.com/office/drawing/2014/main" xmlns=""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a:extLst>
              <a:ext uri="{FF2B5EF4-FFF2-40B4-BE49-F238E27FC236}">
                <a16:creationId xmlns:a16="http://schemas.microsoft.com/office/drawing/2014/main" xmlns="" id="{AB738525-DD8E-2E85-F385-345FF64341EB}"/>
              </a:ext>
            </a:extLst>
          </p:cNvPr>
          <p:cNvSpPr txBox="1"/>
          <p:nvPr/>
        </p:nvSpPr>
        <p:spPr>
          <a:xfrm>
            <a:off x="3523263" y="1370818"/>
            <a:ext cx="917148" cy="369332"/>
          </a:xfrm>
          <a:prstGeom prst="rect">
            <a:avLst/>
          </a:prstGeom>
          <a:noFill/>
        </p:spPr>
        <p:txBody>
          <a:bodyPr wrap="square" rtlCol="0">
            <a:spAutoFit/>
          </a:bodyPr>
          <a:lstStyle/>
          <a:p>
            <a:pPr algn="ctr"/>
            <a:r>
              <a:rPr lang="en-US" dirty="0" smtClean="0">
                <a:solidFill>
                  <a:schemeClr val="bg1"/>
                </a:solidFill>
                <a:latin typeface="Times New Roman" pitchFamily="18" charset="0"/>
                <a:cs typeface="Times New Roman" pitchFamily="18" charset="0"/>
              </a:rPr>
              <a:t>Lecture </a:t>
            </a:r>
            <a:endParaRPr lang="en-US" dirty="0">
              <a:solidFill>
                <a:schemeClr val="bg1"/>
              </a:solidFill>
              <a:latin typeface="Times New Roman" pitchFamily="18" charset="0"/>
              <a:cs typeface="Times New Roman" pitchFamily="18" charset="0"/>
            </a:endParaRPr>
          </a:p>
        </p:txBody>
      </p:sp>
      <p:sp>
        <p:nvSpPr>
          <p:cNvPr id="20" name="TextBox 19">
            <a:extLst>
              <a:ext uri="{FF2B5EF4-FFF2-40B4-BE49-F238E27FC236}">
                <a16:creationId xmlns:a16="http://schemas.microsoft.com/office/drawing/2014/main" xmlns="" id="{183B5688-FE98-684A-8FDB-4023CCDDD82C}"/>
              </a:ext>
            </a:extLst>
          </p:cNvPr>
          <p:cNvSpPr txBox="1"/>
          <p:nvPr/>
        </p:nvSpPr>
        <p:spPr>
          <a:xfrm>
            <a:off x="3508037" y="1585683"/>
            <a:ext cx="942618" cy="830997"/>
          </a:xfrm>
          <a:prstGeom prst="rect">
            <a:avLst/>
          </a:prstGeom>
          <a:noFill/>
        </p:spPr>
        <p:txBody>
          <a:bodyPr wrap="square" rtlCol="0">
            <a:spAutoFit/>
          </a:bodyPr>
          <a:lstStyle/>
          <a:p>
            <a:pPr algn="ctr"/>
            <a:r>
              <a:rPr lang="en-US" sz="4800" b="1" dirty="0" smtClean="0">
                <a:solidFill>
                  <a:schemeClr val="bg1"/>
                </a:solidFill>
                <a:latin typeface="Tajawal Medium" panose="00000600000000000000" pitchFamily="2" charset="-78"/>
                <a:cs typeface="Tajawal Medium" panose="00000600000000000000" pitchFamily="2" charset="-78"/>
              </a:rPr>
              <a:t>7</a:t>
            </a:r>
            <a:endParaRPr lang="en-US" sz="14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17151520"/>
      </p:ext>
    </p:extLst>
  </p:cSld>
  <p:clrMapOvr>
    <a:masterClrMapping/>
  </p:clrMapOvr>
  <mc:AlternateContent xmlns:mc="http://schemas.openxmlformats.org/markup-compatibility/2006" xmlns:p14="http://schemas.microsoft.com/office/powerpoint/2010/main">
    <mc:Choice Requires="p14">
      <p:transition spd="slow" p14:dur="2000" advTm="112365"/>
    </mc:Choice>
    <mc:Fallback xmlns="">
      <p:transition spd="slow" advTm="112365"/>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rotWithShape="1">
          <a:blip r:embed="rId3" cstate="print">
            <a:extLst>
              <a:ext uri="{28A0092B-C50C-407E-A947-70E740481C1C}">
                <a14:useLocalDpi xmlns:a14="http://schemas.microsoft.com/office/drawing/2010/main" val="0"/>
              </a:ext>
            </a:extLst>
          </a:blip>
          <a:srcRect b="7611"/>
          <a:stretch/>
        </p:blipFill>
        <p:spPr>
          <a:xfrm>
            <a:off x="1" y="1347447"/>
            <a:ext cx="3385474" cy="2105201"/>
          </a:xfrm>
          <a:prstGeom prst="rect">
            <a:avLst/>
          </a:prstGeom>
        </p:spPr>
      </p:pic>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689259" y="1412953"/>
            <a:ext cx="4113898" cy="415498"/>
          </a:xfrm>
          <a:prstGeom prst="rect">
            <a:avLst/>
          </a:prstGeom>
          <a:noFill/>
        </p:spPr>
        <p:txBody>
          <a:bodyPr wrap="square" rtlCol="0">
            <a:spAutoFit/>
          </a:bodyPr>
          <a:lstStyle/>
          <a:p>
            <a:pPr algn="ctr"/>
            <a:r>
              <a:rPr lang="ar-EG" sz="2100" b="1" dirty="0">
                <a:solidFill>
                  <a:srgbClr val="00B0F0"/>
                </a:solidFill>
                <a:effectLst>
                  <a:outerShdw blurRad="38100" dist="38100" dir="2700000" algn="tl">
                    <a:srgbClr val="000000">
                      <a:alpha val="43137"/>
                    </a:srgbClr>
                  </a:outerShdw>
                </a:effectLst>
                <a:cs typeface="+mj-cs"/>
              </a:rPr>
              <a:t>مميزات  الإعلان التليفزيونى</a:t>
            </a:r>
          </a:p>
        </p:txBody>
      </p:sp>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5" name="TextBox 14">
            <a:extLst>
              <a:ext uri="{FF2B5EF4-FFF2-40B4-BE49-F238E27FC236}">
                <a16:creationId xmlns="" xmlns:a16="http://schemas.microsoft.com/office/drawing/2014/main" id="{4527402C-3F97-690D-9C20-A459E375AEB7}"/>
              </a:ext>
            </a:extLst>
          </p:cNvPr>
          <p:cNvSpPr txBox="1"/>
          <p:nvPr/>
        </p:nvSpPr>
        <p:spPr>
          <a:xfrm>
            <a:off x="3598250" y="2551300"/>
            <a:ext cx="8417320" cy="2062872"/>
          </a:xfrm>
          <a:prstGeom prst="rect">
            <a:avLst/>
          </a:prstGeom>
          <a:noFill/>
        </p:spPr>
        <p:txBody>
          <a:bodyPr wrap="square" rtlCol="0">
            <a:spAutoFit/>
          </a:bodyPr>
          <a:lstStyle/>
          <a:p>
            <a:pPr marL="342900" indent="-342900" algn="just" rtl="1">
              <a:lnSpc>
                <a:spcPct val="150000"/>
              </a:lnSpc>
              <a:buFont typeface="Wingdings" pitchFamily="2" charset="2"/>
              <a:buChar char="Ø"/>
            </a:pPr>
            <a:r>
              <a:rPr lang="ar-EG" sz="2200" spc="20" dirty="0">
                <a:latin typeface="Times New Roman" pitchFamily="18" charset="0"/>
                <a:cs typeface="Times New Roman" pitchFamily="18" charset="0"/>
              </a:rPr>
              <a:t>إِعْلاَن منخفض التكاليف:</a:t>
            </a:r>
          </a:p>
          <a:p>
            <a:pPr marL="741363" algn="just" rtl="1">
              <a:lnSpc>
                <a:spcPct val="150000"/>
              </a:lnSpc>
            </a:pPr>
            <a:r>
              <a:rPr lang="ar-EG" sz="2100" spc="20" dirty="0">
                <a:latin typeface="Times New Roman" pitchFamily="18" charset="0"/>
                <a:cs typeface="Times New Roman" pitchFamily="18" charset="0"/>
              </a:rPr>
              <a:t>يتميز التليفزيون بانخفاض تكلفة الإِعْلاَن من خلاله بسبب تميزه بتغطية كبيرة من حيث أعداد أفراد الجمهور الذين يشاهدونه, مما يحقق ميزة للمعلن, رغم ارتفاع المبلغ الإجمالي المطلوب للإِعْلاَن التليفزيوني.</a:t>
            </a:r>
          </a:p>
        </p:txBody>
      </p:sp>
      <p:sp>
        <p:nvSpPr>
          <p:cNvPr id="17" name="Rectangle 16">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8"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9" name="Rectangle 18">
            <a:extLst>
              <a:ext uri="{FF2B5EF4-FFF2-40B4-BE49-F238E27FC236}">
                <a16:creationId xmlns:a16="http://schemas.microsoft.com/office/drawing/2014/main" xmlns=""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0" name="TextBox 19">
            <a:extLst>
              <a:ext uri="{FF2B5EF4-FFF2-40B4-BE49-F238E27FC236}">
                <a16:creationId xmlns:a16="http://schemas.microsoft.com/office/drawing/2014/main" xmlns="" id="{AB738525-DD8E-2E85-F385-345FF64341EB}"/>
              </a:ext>
            </a:extLst>
          </p:cNvPr>
          <p:cNvSpPr txBox="1"/>
          <p:nvPr/>
        </p:nvSpPr>
        <p:spPr>
          <a:xfrm>
            <a:off x="3523263" y="1370818"/>
            <a:ext cx="917148" cy="369332"/>
          </a:xfrm>
          <a:prstGeom prst="rect">
            <a:avLst/>
          </a:prstGeom>
          <a:noFill/>
        </p:spPr>
        <p:txBody>
          <a:bodyPr wrap="square" rtlCol="0">
            <a:spAutoFit/>
          </a:bodyPr>
          <a:lstStyle/>
          <a:p>
            <a:pPr algn="ctr"/>
            <a:r>
              <a:rPr lang="en-US" dirty="0" smtClean="0">
                <a:solidFill>
                  <a:schemeClr val="bg1"/>
                </a:solidFill>
                <a:latin typeface="Times New Roman" pitchFamily="18" charset="0"/>
                <a:cs typeface="Times New Roman" pitchFamily="18" charset="0"/>
              </a:rPr>
              <a:t>Lecture </a:t>
            </a:r>
            <a:endParaRPr lang="en-US" dirty="0">
              <a:solidFill>
                <a:schemeClr val="bg1"/>
              </a:solidFill>
              <a:latin typeface="Times New Roman" pitchFamily="18" charset="0"/>
              <a:cs typeface="Times New Roman" pitchFamily="18" charset="0"/>
            </a:endParaRPr>
          </a:p>
        </p:txBody>
      </p:sp>
      <p:sp>
        <p:nvSpPr>
          <p:cNvPr id="23" name="TextBox 22">
            <a:extLst>
              <a:ext uri="{FF2B5EF4-FFF2-40B4-BE49-F238E27FC236}">
                <a16:creationId xmlns:a16="http://schemas.microsoft.com/office/drawing/2014/main" xmlns="" id="{183B5688-FE98-684A-8FDB-4023CCDDD82C}"/>
              </a:ext>
            </a:extLst>
          </p:cNvPr>
          <p:cNvSpPr txBox="1"/>
          <p:nvPr/>
        </p:nvSpPr>
        <p:spPr>
          <a:xfrm>
            <a:off x="3508037" y="1585683"/>
            <a:ext cx="942618" cy="830997"/>
          </a:xfrm>
          <a:prstGeom prst="rect">
            <a:avLst/>
          </a:prstGeom>
          <a:noFill/>
        </p:spPr>
        <p:txBody>
          <a:bodyPr wrap="square" rtlCol="0">
            <a:spAutoFit/>
          </a:bodyPr>
          <a:lstStyle/>
          <a:p>
            <a:pPr algn="ctr"/>
            <a:r>
              <a:rPr lang="en-US" sz="4800" b="1" dirty="0" smtClean="0">
                <a:solidFill>
                  <a:schemeClr val="bg1"/>
                </a:solidFill>
                <a:latin typeface="Tajawal Medium" panose="00000600000000000000" pitchFamily="2" charset="-78"/>
                <a:cs typeface="Tajawal Medium" panose="00000600000000000000" pitchFamily="2" charset="-78"/>
              </a:rPr>
              <a:t>7</a:t>
            </a:r>
            <a:endParaRPr lang="en-US" sz="14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741267326"/>
      </p:ext>
    </p:extLst>
  </p:cSld>
  <p:clrMapOvr>
    <a:masterClrMapping/>
  </p:clrMapOvr>
  <mc:AlternateContent xmlns:mc="http://schemas.openxmlformats.org/markup-compatibility/2006" xmlns:p14="http://schemas.microsoft.com/office/powerpoint/2010/main">
    <mc:Choice Requires="p14">
      <p:transition spd="slow" p14:dur="2000" advTm="107450"/>
    </mc:Choice>
    <mc:Fallback xmlns="">
      <p:transition spd="slow" advTm="107450"/>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rotWithShape="1">
          <a:blip r:embed="rId3" cstate="print">
            <a:extLst>
              <a:ext uri="{28A0092B-C50C-407E-A947-70E740481C1C}">
                <a14:useLocalDpi xmlns:a14="http://schemas.microsoft.com/office/drawing/2010/main" val="0"/>
              </a:ext>
            </a:extLst>
          </a:blip>
          <a:srcRect b="7611"/>
          <a:stretch/>
        </p:blipFill>
        <p:spPr>
          <a:xfrm>
            <a:off x="1" y="1347447"/>
            <a:ext cx="3385474" cy="2105201"/>
          </a:xfrm>
          <a:prstGeom prst="rect">
            <a:avLst/>
          </a:prstGeom>
        </p:spPr>
      </p:pic>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689259" y="1412953"/>
            <a:ext cx="4113898" cy="415498"/>
          </a:xfrm>
          <a:prstGeom prst="rect">
            <a:avLst/>
          </a:prstGeom>
          <a:noFill/>
        </p:spPr>
        <p:txBody>
          <a:bodyPr wrap="square" rtlCol="0">
            <a:spAutoFit/>
          </a:bodyPr>
          <a:lstStyle/>
          <a:p>
            <a:pPr algn="ctr"/>
            <a:r>
              <a:rPr lang="ar-EG" sz="2100" b="1" dirty="0">
                <a:solidFill>
                  <a:srgbClr val="00B0F0"/>
                </a:solidFill>
                <a:effectLst>
                  <a:outerShdw blurRad="38100" dist="38100" dir="2700000" algn="tl">
                    <a:srgbClr val="000000">
                      <a:alpha val="43137"/>
                    </a:srgbClr>
                  </a:outerShdw>
                </a:effectLst>
                <a:cs typeface="+mj-cs"/>
              </a:rPr>
              <a:t>مميزات  الإعلان التليفزيونى</a:t>
            </a:r>
          </a:p>
        </p:txBody>
      </p:sp>
      <p:sp>
        <p:nvSpPr>
          <p:cNvPr id="31" name="TextBox 30">
            <a:extLst>
              <a:ext uri="{FF2B5EF4-FFF2-40B4-BE49-F238E27FC236}">
                <a16:creationId xmlns="" xmlns:a16="http://schemas.microsoft.com/office/drawing/2014/main" id="{4527402C-3F97-690D-9C20-A459E375AEB7}"/>
              </a:ext>
            </a:extLst>
          </p:cNvPr>
          <p:cNvSpPr txBox="1"/>
          <p:nvPr/>
        </p:nvSpPr>
        <p:spPr>
          <a:xfrm>
            <a:off x="3551202" y="1984666"/>
            <a:ext cx="8417320" cy="3139321"/>
          </a:xfrm>
          <a:prstGeom prst="rect">
            <a:avLst/>
          </a:prstGeom>
          <a:noFill/>
        </p:spPr>
        <p:txBody>
          <a:bodyPr wrap="square" rtlCol="0">
            <a:spAutoFit/>
          </a:bodyPr>
          <a:lstStyle/>
          <a:p>
            <a:pPr marL="342900" indent="-342900" algn="just" rtl="1">
              <a:lnSpc>
                <a:spcPct val="150000"/>
              </a:lnSpc>
              <a:buFont typeface="Wingdings" pitchFamily="2" charset="2"/>
              <a:buChar char="Ø"/>
            </a:pPr>
            <a:r>
              <a:rPr lang="ar-EG" sz="2200" spc="20" dirty="0" smtClean="0">
                <a:latin typeface="Times New Roman" pitchFamily="18" charset="0"/>
                <a:cs typeface="Times New Roman" pitchFamily="18" charset="0"/>
              </a:rPr>
              <a:t>إِعْلاَن </a:t>
            </a:r>
            <a:r>
              <a:rPr lang="ar-EG" sz="2200" spc="20" dirty="0">
                <a:latin typeface="Times New Roman" pitchFamily="18" charset="0"/>
                <a:cs typeface="Times New Roman" pitchFamily="18" charset="0"/>
              </a:rPr>
              <a:t>معلوم المصدر:</a:t>
            </a:r>
          </a:p>
          <a:p>
            <a:pPr marL="915988" algn="just" rtl="1">
              <a:lnSpc>
                <a:spcPct val="150000"/>
              </a:lnSpc>
            </a:pPr>
            <a:r>
              <a:rPr lang="ar-EG" sz="2200" spc="20" dirty="0">
                <a:latin typeface="Times New Roman" pitchFamily="18" charset="0"/>
                <a:cs typeface="Times New Roman" pitchFamily="18" charset="0"/>
              </a:rPr>
              <a:t>حيث يتميز الإعلان بوضوح شخصية المعلن في الرسالة الإِعْلاَنية.</a:t>
            </a:r>
          </a:p>
          <a:p>
            <a:pPr marL="342900" indent="-342900" algn="just" rtl="1">
              <a:lnSpc>
                <a:spcPct val="150000"/>
              </a:lnSpc>
              <a:buFont typeface="Wingdings" pitchFamily="2" charset="2"/>
              <a:buChar char="Ø"/>
            </a:pPr>
            <a:r>
              <a:rPr lang="ar-EG" sz="2200" spc="20" dirty="0">
                <a:latin typeface="Times New Roman" pitchFamily="18" charset="0"/>
                <a:cs typeface="Times New Roman" pitchFamily="18" charset="0"/>
              </a:rPr>
              <a:t>الإِعْلاَن مدفوع الأجر:</a:t>
            </a:r>
          </a:p>
          <a:p>
            <a:pPr marL="915988" algn="just" rtl="1">
              <a:lnSpc>
                <a:spcPct val="150000"/>
              </a:lnSpc>
            </a:pPr>
            <a:r>
              <a:rPr lang="ar-EG" sz="2200" spc="20" dirty="0">
                <a:latin typeface="Times New Roman" pitchFamily="18" charset="0"/>
                <a:cs typeface="Times New Roman" pitchFamily="18" charset="0"/>
              </a:rPr>
              <a:t>تعد المادة الإِعْلاَنية التليفزيونية مدفوعة الأجر، يتحملها المعلن نظير توجيه رسالته الإِعْلاَنية.</a:t>
            </a:r>
          </a:p>
          <a:p>
            <a:pPr marL="342900" indent="-342900" algn="just" rtl="1">
              <a:lnSpc>
                <a:spcPct val="150000"/>
              </a:lnSpc>
              <a:buFont typeface="Arial" pitchFamily="34" charset="0"/>
              <a:buChar char="•"/>
            </a:pPr>
            <a:endParaRPr lang="ar-EG" sz="2200" spc="20" dirty="0">
              <a:latin typeface="Times New Roman" pitchFamily="18" charset="0"/>
              <a:cs typeface="Times New Roman" pitchFamily="18" charset="0"/>
            </a:endParaRPr>
          </a:p>
        </p:txBody>
      </p:sp>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6" name="Rectangle 15">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7"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8" name="Rectangle 17">
            <a:extLst>
              <a:ext uri="{FF2B5EF4-FFF2-40B4-BE49-F238E27FC236}">
                <a16:creationId xmlns:a16="http://schemas.microsoft.com/office/drawing/2014/main" xmlns=""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a:extLst>
              <a:ext uri="{FF2B5EF4-FFF2-40B4-BE49-F238E27FC236}">
                <a16:creationId xmlns:a16="http://schemas.microsoft.com/office/drawing/2014/main" xmlns="" id="{AB738525-DD8E-2E85-F385-345FF64341EB}"/>
              </a:ext>
            </a:extLst>
          </p:cNvPr>
          <p:cNvSpPr txBox="1"/>
          <p:nvPr/>
        </p:nvSpPr>
        <p:spPr>
          <a:xfrm>
            <a:off x="3523263" y="1370818"/>
            <a:ext cx="917148" cy="369332"/>
          </a:xfrm>
          <a:prstGeom prst="rect">
            <a:avLst/>
          </a:prstGeom>
          <a:noFill/>
        </p:spPr>
        <p:txBody>
          <a:bodyPr wrap="square" rtlCol="0">
            <a:spAutoFit/>
          </a:bodyPr>
          <a:lstStyle/>
          <a:p>
            <a:pPr algn="ctr"/>
            <a:r>
              <a:rPr lang="en-US" dirty="0" smtClean="0">
                <a:solidFill>
                  <a:schemeClr val="bg1"/>
                </a:solidFill>
                <a:latin typeface="Times New Roman" pitchFamily="18" charset="0"/>
                <a:cs typeface="Times New Roman" pitchFamily="18" charset="0"/>
              </a:rPr>
              <a:t>Lecture </a:t>
            </a:r>
            <a:endParaRPr lang="en-US" dirty="0">
              <a:solidFill>
                <a:schemeClr val="bg1"/>
              </a:solidFill>
              <a:latin typeface="Times New Roman" pitchFamily="18" charset="0"/>
              <a:cs typeface="Times New Roman" pitchFamily="18" charset="0"/>
            </a:endParaRPr>
          </a:p>
        </p:txBody>
      </p:sp>
      <p:sp>
        <p:nvSpPr>
          <p:cNvPr id="20" name="TextBox 19">
            <a:extLst>
              <a:ext uri="{FF2B5EF4-FFF2-40B4-BE49-F238E27FC236}">
                <a16:creationId xmlns:a16="http://schemas.microsoft.com/office/drawing/2014/main" xmlns="" id="{183B5688-FE98-684A-8FDB-4023CCDDD82C}"/>
              </a:ext>
            </a:extLst>
          </p:cNvPr>
          <p:cNvSpPr txBox="1"/>
          <p:nvPr/>
        </p:nvSpPr>
        <p:spPr>
          <a:xfrm>
            <a:off x="3508037" y="1585683"/>
            <a:ext cx="942618" cy="830997"/>
          </a:xfrm>
          <a:prstGeom prst="rect">
            <a:avLst/>
          </a:prstGeom>
          <a:noFill/>
        </p:spPr>
        <p:txBody>
          <a:bodyPr wrap="square" rtlCol="0">
            <a:spAutoFit/>
          </a:bodyPr>
          <a:lstStyle/>
          <a:p>
            <a:pPr algn="ctr"/>
            <a:r>
              <a:rPr lang="en-US" sz="4800" b="1" dirty="0" smtClean="0">
                <a:solidFill>
                  <a:schemeClr val="bg1"/>
                </a:solidFill>
                <a:latin typeface="Tajawal Medium" panose="00000600000000000000" pitchFamily="2" charset="-78"/>
                <a:cs typeface="Tajawal Medium" panose="00000600000000000000" pitchFamily="2" charset="-78"/>
              </a:rPr>
              <a:t>7</a:t>
            </a:r>
            <a:endParaRPr lang="en-US" sz="14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889061915"/>
      </p:ext>
    </p:extLst>
  </p:cSld>
  <p:clrMapOvr>
    <a:masterClrMapping/>
  </p:clrMapOvr>
  <mc:AlternateContent xmlns:mc="http://schemas.openxmlformats.org/markup-compatibility/2006" xmlns:p14="http://schemas.microsoft.com/office/powerpoint/2010/main">
    <mc:Choice Requires="p14">
      <p:transition spd="slow" p14:dur="2000" advTm="234922"/>
    </mc:Choice>
    <mc:Fallback xmlns="">
      <p:transition spd="slow" advTm="234922"/>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rotWithShape="1">
          <a:blip r:embed="rId3" cstate="print">
            <a:extLst>
              <a:ext uri="{28A0092B-C50C-407E-A947-70E740481C1C}">
                <a14:useLocalDpi xmlns:a14="http://schemas.microsoft.com/office/drawing/2010/main" val="0"/>
              </a:ext>
            </a:extLst>
          </a:blip>
          <a:srcRect b="7611"/>
          <a:stretch/>
        </p:blipFill>
        <p:spPr>
          <a:xfrm>
            <a:off x="1" y="1347447"/>
            <a:ext cx="3385474" cy="2105201"/>
          </a:xfrm>
          <a:prstGeom prst="rect">
            <a:avLst/>
          </a:prstGeom>
        </p:spPr>
      </p:pic>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689259" y="1412953"/>
            <a:ext cx="4113898" cy="415498"/>
          </a:xfrm>
          <a:prstGeom prst="rect">
            <a:avLst/>
          </a:prstGeom>
          <a:noFill/>
        </p:spPr>
        <p:txBody>
          <a:bodyPr wrap="square" rtlCol="0">
            <a:spAutoFit/>
          </a:bodyPr>
          <a:lstStyle/>
          <a:p>
            <a:pPr algn="ctr"/>
            <a:r>
              <a:rPr lang="ar-EG" sz="2100" b="1" dirty="0" smtClean="0">
                <a:solidFill>
                  <a:srgbClr val="00B0F0"/>
                </a:solidFill>
                <a:effectLst>
                  <a:outerShdw blurRad="38100" dist="38100" dir="2700000" algn="tl">
                    <a:srgbClr val="000000">
                      <a:alpha val="43137"/>
                    </a:srgbClr>
                  </a:outerShdw>
                </a:effectLst>
                <a:cs typeface="+mj-cs"/>
              </a:rPr>
              <a:t>عيوب </a:t>
            </a:r>
            <a:r>
              <a:rPr lang="ar-EG" sz="2100" b="1" dirty="0">
                <a:solidFill>
                  <a:srgbClr val="00B0F0"/>
                </a:solidFill>
                <a:effectLst>
                  <a:outerShdw blurRad="38100" dist="38100" dir="2700000" algn="tl">
                    <a:srgbClr val="000000">
                      <a:alpha val="43137"/>
                    </a:srgbClr>
                  </a:outerShdw>
                </a:effectLst>
                <a:cs typeface="+mj-cs"/>
              </a:rPr>
              <a:t>الإِعْلاَن التليفزيوني</a:t>
            </a:r>
          </a:p>
        </p:txBody>
      </p:sp>
      <p:sp>
        <p:nvSpPr>
          <p:cNvPr id="31" name="TextBox 30">
            <a:extLst>
              <a:ext uri="{FF2B5EF4-FFF2-40B4-BE49-F238E27FC236}">
                <a16:creationId xmlns="" xmlns:a16="http://schemas.microsoft.com/office/drawing/2014/main" id="{4527402C-3F97-690D-9C20-A459E375AEB7}"/>
              </a:ext>
            </a:extLst>
          </p:cNvPr>
          <p:cNvSpPr txBox="1"/>
          <p:nvPr/>
        </p:nvSpPr>
        <p:spPr>
          <a:xfrm>
            <a:off x="3551202" y="2047973"/>
            <a:ext cx="8417320" cy="3485570"/>
          </a:xfrm>
          <a:prstGeom prst="rect">
            <a:avLst/>
          </a:prstGeom>
          <a:noFill/>
        </p:spPr>
        <p:txBody>
          <a:bodyPr wrap="square" rtlCol="0">
            <a:spAutoFit/>
          </a:bodyPr>
          <a:lstStyle/>
          <a:p>
            <a:pPr marL="342900" indent="-342900" algn="just" rtl="1">
              <a:lnSpc>
                <a:spcPct val="150000"/>
              </a:lnSpc>
              <a:buFont typeface="Wingdings" pitchFamily="2" charset="2"/>
              <a:buChar char="Ø"/>
            </a:pPr>
            <a:r>
              <a:rPr lang="ar-EG" sz="2100" spc="20" dirty="0" smtClean="0">
                <a:latin typeface="Times New Roman" pitchFamily="18" charset="0"/>
                <a:cs typeface="Times New Roman" pitchFamily="18" charset="0"/>
              </a:rPr>
              <a:t>محدودية </a:t>
            </a:r>
            <a:r>
              <a:rPr lang="ar-EG" sz="2100" spc="20" dirty="0">
                <a:latin typeface="Times New Roman" pitchFamily="18" charset="0"/>
                <a:cs typeface="Times New Roman" pitchFamily="18" charset="0"/>
              </a:rPr>
              <a:t>الوقت المتاح للإِعْلاَن.</a:t>
            </a:r>
          </a:p>
          <a:p>
            <a:pPr marL="342900" indent="-342900" algn="just" rtl="1">
              <a:lnSpc>
                <a:spcPct val="150000"/>
              </a:lnSpc>
              <a:buFont typeface="Wingdings" pitchFamily="2" charset="2"/>
              <a:buChar char="Ø"/>
            </a:pPr>
            <a:r>
              <a:rPr lang="ar-EG" sz="2100" spc="20" dirty="0">
                <a:latin typeface="Times New Roman" pitchFamily="18" charset="0"/>
                <a:cs typeface="Times New Roman" pitchFamily="18" charset="0"/>
              </a:rPr>
              <a:t>عدم إمكانية الرجوع إلى الرسالة الإِعْلاَنية المعروضة مرة أخرى (بعكس الصحف).</a:t>
            </a:r>
          </a:p>
          <a:p>
            <a:pPr marL="342900" indent="-342900" algn="just" rtl="1">
              <a:lnSpc>
                <a:spcPct val="150000"/>
              </a:lnSpc>
              <a:buFont typeface="Wingdings" pitchFamily="2" charset="2"/>
              <a:buChar char="Ø"/>
            </a:pPr>
            <a:r>
              <a:rPr lang="ar-EG" sz="2100" spc="20" dirty="0" smtClean="0">
                <a:latin typeface="Times New Roman" pitchFamily="18" charset="0"/>
                <a:cs typeface="Times New Roman" pitchFamily="18" charset="0"/>
              </a:rPr>
              <a:t>جزء </a:t>
            </a:r>
            <a:r>
              <a:rPr lang="ar-EG" sz="2100" spc="20" dirty="0">
                <a:latin typeface="Times New Roman" pitchFamily="18" charset="0"/>
                <a:cs typeface="Times New Roman" pitchFamily="18" charset="0"/>
              </a:rPr>
              <a:t>كبير من التغطية ضائع (يصل إلى جمهور غير مستهدف).</a:t>
            </a:r>
          </a:p>
          <a:p>
            <a:pPr marL="342900" indent="-342900" algn="just" rtl="1">
              <a:lnSpc>
                <a:spcPct val="150000"/>
              </a:lnSpc>
              <a:buFont typeface="Wingdings" pitchFamily="2" charset="2"/>
              <a:buChar char="Ø"/>
            </a:pPr>
            <a:r>
              <a:rPr lang="ar-EG" sz="2100" spc="20" dirty="0">
                <a:latin typeface="Times New Roman" pitchFamily="18" charset="0"/>
                <a:cs typeface="Times New Roman" pitchFamily="18" charset="0"/>
              </a:rPr>
              <a:t>تكلفة الإنتاج الإِعْلاَني كبيرة.</a:t>
            </a:r>
          </a:p>
          <a:p>
            <a:pPr marL="342900" indent="-342900" algn="just" rtl="1">
              <a:lnSpc>
                <a:spcPct val="150000"/>
              </a:lnSpc>
              <a:buFont typeface="Wingdings" pitchFamily="2" charset="2"/>
              <a:buChar char="Ø"/>
            </a:pPr>
            <a:r>
              <a:rPr lang="ar-EG" sz="2100" spc="20" dirty="0" smtClean="0">
                <a:latin typeface="Times New Roman" pitchFamily="18" charset="0"/>
                <a:cs typeface="Times New Roman" pitchFamily="18" charset="0"/>
              </a:rPr>
              <a:t>لا </a:t>
            </a:r>
            <a:r>
              <a:rPr lang="ar-EG" sz="2100" spc="20" dirty="0">
                <a:latin typeface="Times New Roman" pitchFamily="18" charset="0"/>
                <a:cs typeface="Times New Roman" pitchFamily="18" charset="0"/>
              </a:rPr>
              <a:t>يناسب صغار المعلنين.</a:t>
            </a:r>
          </a:p>
          <a:p>
            <a:pPr marL="342900" indent="-342900" algn="just" rtl="1">
              <a:lnSpc>
                <a:spcPct val="150000"/>
              </a:lnSpc>
              <a:buFont typeface="Wingdings" pitchFamily="2" charset="2"/>
              <a:buChar char="Ø"/>
            </a:pPr>
            <a:r>
              <a:rPr lang="ar-EG" sz="2100" spc="20" dirty="0" smtClean="0">
                <a:latin typeface="Times New Roman" pitchFamily="18" charset="0"/>
                <a:cs typeface="Times New Roman" pitchFamily="18" charset="0"/>
              </a:rPr>
              <a:t>كثرة </a:t>
            </a:r>
            <a:r>
              <a:rPr lang="ar-EG" sz="2100" spc="20" dirty="0">
                <a:latin typeface="Times New Roman" pitchFamily="18" charset="0"/>
                <a:cs typeface="Times New Roman" pitchFamily="18" charset="0"/>
              </a:rPr>
              <a:t>الإِعْلاَنات وطول الفترة الإِعْلاَنية.</a:t>
            </a:r>
          </a:p>
          <a:p>
            <a:pPr marL="342900" indent="-342900" algn="just" rtl="1">
              <a:lnSpc>
                <a:spcPct val="150000"/>
              </a:lnSpc>
              <a:buFont typeface="Wingdings" pitchFamily="2" charset="2"/>
              <a:buChar char="Ø"/>
            </a:pPr>
            <a:r>
              <a:rPr lang="ar-EG" sz="2100" spc="20" dirty="0" smtClean="0">
                <a:latin typeface="Times New Roman" pitchFamily="18" charset="0"/>
                <a:cs typeface="Times New Roman" pitchFamily="18" charset="0"/>
              </a:rPr>
              <a:t>الانطباع </a:t>
            </a:r>
            <a:r>
              <a:rPr lang="ar-EG" sz="2100" spc="20" dirty="0">
                <a:latin typeface="Times New Roman" pitchFamily="18" charset="0"/>
                <a:cs typeface="Times New Roman" pitchFamily="18" charset="0"/>
              </a:rPr>
              <a:t>والتأثير الإِعْلاَني مؤقت</a:t>
            </a:r>
            <a:r>
              <a:rPr lang="ar-EG" sz="2100" spc="20" dirty="0" smtClean="0">
                <a:latin typeface="Times New Roman" pitchFamily="18" charset="0"/>
                <a:cs typeface="Times New Roman" pitchFamily="18" charset="0"/>
              </a:rPr>
              <a:t>.</a:t>
            </a:r>
            <a:endParaRPr lang="ar-EG" sz="2100" spc="20" dirty="0">
              <a:latin typeface="Times New Roman" pitchFamily="18" charset="0"/>
              <a:cs typeface="Times New Roman" pitchFamily="18" charset="0"/>
            </a:endParaRPr>
          </a:p>
        </p:txBody>
      </p:sp>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6" name="Rectangle 15">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7"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8" name="Rectangle 17">
            <a:extLst>
              <a:ext uri="{FF2B5EF4-FFF2-40B4-BE49-F238E27FC236}">
                <a16:creationId xmlns:a16="http://schemas.microsoft.com/office/drawing/2014/main" xmlns=""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a:extLst>
              <a:ext uri="{FF2B5EF4-FFF2-40B4-BE49-F238E27FC236}">
                <a16:creationId xmlns:a16="http://schemas.microsoft.com/office/drawing/2014/main" xmlns="" id="{AB738525-DD8E-2E85-F385-345FF64341EB}"/>
              </a:ext>
            </a:extLst>
          </p:cNvPr>
          <p:cNvSpPr txBox="1"/>
          <p:nvPr/>
        </p:nvSpPr>
        <p:spPr>
          <a:xfrm>
            <a:off x="3523263" y="1370818"/>
            <a:ext cx="917148" cy="369332"/>
          </a:xfrm>
          <a:prstGeom prst="rect">
            <a:avLst/>
          </a:prstGeom>
          <a:noFill/>
        </p:spPr>
        <p:txBody>
          <a:bodyPr wrap="square" rtlCol="0">
            <a:spAutoFit/>
          </a:bodyPr>
          <a:lstStyle/>
          <a:p>
            <a:pPr algn="ctr"/>
            <a:r>
              <a:rPr lang="en-US" dirty="0" smtClean="0">
                <a:solidFill>
                  <a:schemeClr val="bg1"/>
                </a:solidFill>
                <a:latin typeface="Times New Roman" pitchFamily="18" charset="0"/>
                <a:cs typeface="Times New Roman" pitchFamily="18" charset="0"/>
              </a:rPr>
              <a:t>Lecture </a:t>
            </a:r>
            <a:endParaRPr lang="en-US" dirty="0">
              <a:solidFill>
                <a:schemeClr val="bg1"/>
              </a:solidFill>
              <a:latin typeface="Times New Roman" pitchFamily="18" charset="0"/>
              <a:cs typeface="Times New Roman" pitchFamily="18" charset="0"/>
            </a:endParaRPr>
          </a:p>
        </p:txBody>
      </p:sp>
      <p:sp>
        <p:nvSpPr>
          <p:cNvPr id="20" name="TextBox 19">
            <a:extLst>
              <a:ext uri="{FF2B5EF4-FFF2-40B4-BE49-F238E27FC236}">
                <a16:creationId xmlns:a16="http://schemas.microsoft.com/office/drawing/2014/main" xmlns="" id="{183B5688-FE98-684A-8FDB-4023CCDDD82C}"/>
              </a:ext>
            </a:extLst>
          </p:cNvPr>
          <p:cNvSpPr txBox="1"/>
          <p:nvPr/>
        </p:nvSpPr>
        <p:spPr>
          <a:xfrm>
            <a:off x="3508037" y="1585683"/>
            <a:ext cx="942618" cy="830997"/>
          </a:xfrm>
          <a:prstGeom prst="rect">
            <a:avLst/>
          </a:prstGeom>
          <a:noFill/>
        </p:spPr>
        <p:txBody>
          <a:bodyPr wrap="square" rtlCol="0">
            <a:spAutoFit/>
          </a:bodyPr>
          <a:lstStyle/>
          <a:p>
            <a:pPr algn="ctr"/>
            <a:r>
              <a:rPr lang="en-US" sz="4800" b="1" dirty="0" smtClean="0">
                <a:solidFill>
                  <a:schemeClr val="bg1"/>
                </a:solidFill>
                <a:latin typeface="Tajawal Medium" panose="00000600000000000000" pitchFamily="2" charset="-78"/>
                <a:cs typeface="Tajawal Medium" panose="00000600000000000000" pitchFamily="2" charset="-78"/>
              </a:rPr>
              <a:t>7</a:t>
            </a:r>
            <a:endParaRPr lang="en-US" sz="14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496594367"/>
      </p:ext>
    </p:extLst>
  </p:cSld>
  <p:clrMapOvr>
    <a:masterClrMapping/>
  </p:clrMapOvr>
  <mc:AlternateContent xmlns:mc="http://schemas.openxmlformats.org/markup-compatibility/2006" xmlns:p14="http://schemas.microsoft.com/office/powerpoint/2010/main">
    <mc:Choice Requires="p14">
      <p:transition spd="slow" p14:dur="2000" advTm="389629"/>
    </mc:Choice>
    <mc:Fallback xmlns="">
      <p:transition spd="slow" advTm="389629"/>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Placeholder 3">
            <a:extLst>
              <a:ext uri="{FF2B5EF4-FFF2-40B4-BE49-F238E27FC236}">
                <a16:creationId xmlns="" xmlns:a16="http://schemas.microsoft.com/office/drawing/2014/main" id="{04AD71DD-ADB0-9694-FD1A-34ACE3FE1D52}"/>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tretch>
            <a:fillRect/>
          </a:stretch>
        </p:blipFill>
        <p:spPr>
          <a:xfrm>
            <a:off x="1513490" y="1622658"/>
            <a:ext cx="9238593" cy="3612684"/>
          </a:xfrm>
        </p:spPr>
      </p:pic>
      <p:sp>
        <p:nvSpPr>
          <p:cNvPr id="41" name="TextBox 40">
            <a:extLst>
              <a:ext uri="{FF2B5EF4-FFF2-40B4-BE49-F238E27FC236}">
                <a16:creationId xmlns="" xmlns:a16="http://schemas.microsoft.com/office/drawing/2014/main" id="{C7D257D7-D9C6-8F63-F8F8-E2BE53F2E2DB}"/>
              </a:ext>
            </a:extLst>
          </p:cNvPr>
          <p:cNvSpPr txBox="1"/>
          <p:nvPr/>
        </p:nvSpPr>
        <p:spPr>
          <a:xfrm>
            <a:off x="6452070" y="1739494"/>
            <a:ext cx="1781257" cy="461665"/>
          </a:xfrm>
          <a:prstGeom prst="rect">
            <a:avLst/>
          </a:prstGeom>
          <a:noFill/>
        </p:spPr>
        <p:txBody>
          <a:bodyPr wrap="none" rtlCol="0">
            <a:spAutoFit/>
          </a:bodyPr>
          <a:lstStyle/>
          <a:p>
            <a:pPr algn="just"/>
            <a:r>
              <a:rPr lang="ar-EG" sz="2400" b="1" dirty="0">
                <a:solidFill>
                  <a:srgbClr val="00B0F0"/>
                </a:solidFill>
                <a:effectLst>
                  <a:outerShdw blurRad="38100" dist="38100" dir="2700000" algn="tl">
                    <a:srgbClr val="000000">
                      <a:alpha val="43137"/>
                    </a:srgbClr>
                  </a:outerShdw>
                </a:effectLst>
                <a:latin typeface="Tajawal Medium" panose="00000600000000000000" pitchFamily="2" charset="-78"/>
                <a:cs typeface="+mj-cs"/>
              </a:rPr>
              <a:t>الإعلان الإذاعى </a:t>
            </a:r>
          </a:p>
        </p:txBody>
      </p:sp>
      <p:sp>
        <p:nvSpPr>
          <p:cNvPr id="9" name="Rectangle 8">
            <a:extLst>
              <a:ext uri="{FF2B5EF4-FFF2-40B4-BE49-F238E27FC236}">
                <a16:creationId xmlns="" xmlns:a16="http://schemas.microsoft.com/office/drawing/2014/main" id="{625A65B4-F2A8-05FC-5604-83D2080647B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0"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66034" y="88047"/>
            <a:ext cx="2305141" cy="1076343"/>
          </a:xfrm>
          <a:prstGeom prst="rect">
            <a:avLst/>
          </a:prstGeom>
        </p:spPr>
      </p:pic>
      <p:sp>
        <p:nvSpPr>
          <p:cNvPr id="11" name="Rectangle 10">
            <a:extLst>
              <a:ext uri="{FF2B5EF4-FFF2-40B4-BE49-F238E27FC236}">
                <a16:creationId xmlns:a16="http://schemas.microsoft.com/office/drawing/2014/main" xmlns="" id="{6FE380F3-A68B-26EA-9084-2C15BB9E43F9}"/>
              </a:ext>
            </a:extLst>
          </p:cNvPr>
          <p:cNvSpPr/>
          <p:nvPr/>
        </p:nvSpPr>
        <p:spPr>
          <a:xfrm>
            <a:off x="4915792" y="1608890"/>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2" name="TextBox 11">
            <a:extLst>
              <a:ext uri="{FF2B5EF4-FFF2-40B4-BE49-F238E27FC236}">
                <a16:creationId xmlns:a16="http://schemas.microsoft.com/office/drawing/2014/main" xmlns="" id="{AB738525-DD8E-2E85-F385-345FF64341EB}"/>
              </a:ext>
            </a:extLst>
          </p:cNvPr>
          <p:cNvSpPr txBox="1"/>
          <p:nvPr/>
        </p:nvSpPr>
        <p:spPr>
          <a:xfrm>
            <a:off x="5052518" y="1644634"/>
            <a:ext cx="917148" cy="369332"/>
          </a:xfrm>
          <a:prstGeom prst="rect">
            <a:avLst/>
          </a:prstGeom>
          <a:noFill/>
        </p:spPr>
        <p:txBody>
          <a:bodyPr wrap="square" rtlCol="0">
            <a:spAutoFit/>
          </a:bodyPr>
          <a:lstStyle/>
          <a:p>
            <a:pPr algn="ctr"/>
            <a:r>
              <a:rPr lang="en-US" dirty="0" smtClean="0">
                <a:solidFill>
                  <a:schemeClr val="bg1"/>
                </a:solidFill>
                <a:latin typeface="Times New Roman" pitchFamily="18" charset="0"/>
                <a:cs typeface="Times New Roman" pitchFamily="18" charset="0"/>
              </a:rPr>
              <a:t>Lecture </a:t>
            </a:r>
            <a:endParaRPr lang="en-US" dirty="0">
              <a:solidFill>
                <a:schemeClr val="bg1"/>
              </a:solidFill>
              <a:latin typeface="Times New Roman" pitchFamily="18" charset="0"/>
              <a:cs typeface="Times New Roman" pitchFamily="18" charset="0"/>
            </a:endParaRPr>
          </a:p>
        </p:txBody>
      </p:sp>
      <p:sp>
        <p:nvSpPr>
          <p:cNvPr id="13" name="TextBox 12">
            <a:extLst>
              <a:ext uri="{FF2B5EF4-FFF2-40B4-BE49-F238E27FC236}">
                <a16:creationId xmlns:a16="http://schemas.microsoft.com/office/drawing/2014/main" xmlns="" id="{183B5688-FE98-684A-8FDB-4023CCDDD82C}"/>
              </a:ext>
            </a:extLst>
          </p:cNvPr>
          <p:cNvSpPr txBox="1"/>
          <p:nvPr/>
        </p:nvSpPr>
        <p:spPr>
          <a:xfrm>
            <a:off x="5037292" y="1859499"/>
            <a:ext cx="942618" cy="830997"/>
          </a:xfrm>
          <a:prstGeom prst="rect">
            <a:avLst/>
          </a:prstGeom>
          <a:noFill/>
        </p:spPr>
        <p:txBody>
          <a:bodyPr wrap="square" rtlCol="0">
            <a:spAutoFit/>
          </a:bodyPr>
          <a:lstStyle/>
          <a:p>
            <a:pPr algn="ctr"/>
            <a:r>
              <a:rPr lang="en-US" sz="4800" b="1" dirty="0" smtClean="0">
                <a:solidFill>
                  <a:schemeClr val="bg1"/>
                </a:solidFill>
                <a:latin typeface="Tajawal Medium" panose="00000600000000000000" pitchFamily="2" charset="-78"/>
                <a:cs typeface="Tajawal Medium" panose="00000600000000000000" pitchFamily="2" charset="-78"/>
              </a:rPr>
              <a:t>7</a:t>
            </a:r>
            <a:endParaRPr lang="en-US" sz="14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634774518"/>
      </p:ext>
    </p:extLst>
  </p:cSld>
  <p:clrMapOvr>
    <a:masterClrMapping/>
  </p:clrMapOvr>
  <mc:AlternateContent xmlns:mc="http://schemas.openxmlformats.org/markup-compatibility/2006" xmlns:p14="http://schemas.microsoft.com/office/powerpoint/2010/main">
    <mc:Choice Requires="p14">
      <p:transition spd="slow" p14:dur="2000" advTm="19102"/>
    </mc:Choice>
    <mc:Fallback xmlns="">
      <p:transition spd="slow" advTm="19102"/>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tretch>
            <a:fillRect/>
          </a:stretch>
        </p:blipFill>
        <p:spPr>
          <a:xfrm>
            <a:off x="0" y="1333086"/>
            <a:ext cx="3386537" cy="2031922"/>
          </a:xfrm>
          <a:prstGeom prst="rect">
            <a:avLst/>
          </a:prstGeom>
        </p:spPr>
      </p:pic>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689259" y="1412953"/>
            <a:ext cx="4113898" cy="415498"/>
          </a:xfrm>
          <a:prstGeom prst="rect">
            <a:avLst/>
          </a:prstGeom>
          <a:noFill/>
        </p:spPr>
        <p:txBody>
          <a:bodyPr wrap="square" rtlCol="0">
            <a:spAutoFit/>
          </a:bodyPr>
          <a:lstStyle/>
          <a:p>
            <a:pPr algn="ctr"/>
            <a:r>
              <a:rPr lang="ar-EG" sz="2100" b="1" dirty="0">
                <a:solidFill>
                  <a:srgbClr val="00B0F0"/>
                </a:solidFill>
                <a:effectLst>
                  <a:outerShdw blurRad="38100" dist="38100" dir="2700000" algn="tl">
                    <a:srgbClr val="000000">
                      <a:alpha val="43137"/>
                    </a:srgbClr>
                  </a:outerShdw>
                </a:effectLst>
                <a:cs typeface="+mj-cs"/>
              </a:rPr>
              <a:t>مزايا الإعلان </a:t>
            </a:r>
            <a:r>
              <a:rPr lang="ar-EG" sz="2100" b="1" dirty="0" smtClean="0">
                <a:solidFill>
                  <a:srgbClr val="00B0F0"/>
                </a:solidFill>
                <a:effectLst>
                  <a:outerShdw blurRad="38100" dist="38100" dir="2700000" algn="tl">
                    <a:srgbClr val="000000">
                      <a:alpha val="43137"/>
                    </a:srgbClr>
                  </a:outerShdw>
                </a:effectLst>
                <a:cs typeface="+mj-cs"/>
              </a:rPr>
              <a:t>الإذاعى</a:t>
            </a:r>
            <a:endParaRPr lang="ar-EG" sz="2100" b="1" dirty="0">
              <a:solidFill>
                <a:srgbClr val="00B0F0"/>
              </a:solidFill>
              <a:effectLst>
                <a:outerShdw blurRad="38100" dist="38100" dir="2700000" algn="tl">
                  <a:srgbClr val="000000">
                    <a:alpha val="43137"/>
                  </a:srgbClr>
                </a:outerShdw>
              </a:effectLst>
              <a:cs typeface="+mj-cs"/>
            </a:endParaRPr>
          </a:p>
        </p:txBody>
      </p:sp>
      <p:sp>
        <p:nvSpPr>
          <p:cNvPr id="31" name="TextBox 30">
            <a:extLst>
              <a:ext uri="{FF2B5EF4-FFF2-40B4-BE49-F238E27FC236}">
                <a16:creationId xmlns="" xmlns:a16="http://schemas.microsoft.com/office/drawing/2014/main" id="{4527402C-3F97-690D-9C20-A459E375AEB7}"/>
              </a:ext>
            </a:extLst>
          </p:cNvPr>
          <p:cNvSpPr txBox="1"/>
          <p:nvPr/>
        </p:nvSpPr>
        <p:spPr>
          <a:xfrm>
            <a:off x="3598250" y="1984666"/>
            <a:ext cx="8417320" cy="3139321"/>
          </a:xfrm>
          <a:prstGeom prst="rect">
            <a:avLst/>
          </a:prstGeom>
          <a:noFill/>
        </p:spPr>
        <p:txBody>
          <a:bodyPr wrap="square" rtlCol="0">
            <a:spAutoFit/>
          </a:bodyPr>
          <a:lstStyle/>
          <a:p>
            <a:pPr marL="1025525" indent="-457200" algn="just" rtl="1">
              <a:lnSpc>
                <a:spcPct val="150000"/>
              </a:lnSpc>
              <a:buFont typeface="+mj-lt"/>
              <a:buAutoNum type="arabicPeriod"/>
            </a:pPr>
            <a:r>
              <a:rPr lang="ar-EG" sz="2200" spc="20" dirty="0" smtClean="0">
                <a:latin typeface="Times New Roman" pitchFamily="18" charset="0"/>
                <a:cs typeface="Times New Roman" pitchFamily="18" charset="0"/>
              </a:rPr>
              <a:t>تغطية </a:t>
            </a:r>
            <a:r>
              <a:rPr lang="ar-EG" sz="2200" spc="20" dirty="0">
                <a:latin typeface="Times New Roman" pitchFamily="18" charset="0"/>
                <a:cs typeface="Times New Roman" pitchFamily="18" charset="0"/>
              </a:rPr>
              <a:t>جغرافية واسعة وشاملة.</a:t>
            </a:r>
          </a:p>
          <a:p>
            <a:pPr marL="1025525" indent="-457200" algn="just" rtl="1">
              <a:lnSpc>
                <a:spcPct val="150000"/>
              </a:lnSpc>
              <a:buFont typeface="+mj-lt"/>
              <a:buAutoNum type="arabicPeriod"/>
            </a:pPr>
            <a:r>
              <a:rPr lang="ar-EG" sz="2200" spc="20" dirty="0">
                <a:latin typeface="Times New Roman" pitchFamily="18" charset="0"/>
                <a:cs typeface="Times New Roman" pitchFamily="18" charset="0"/>
              </a:rPr>
              <a:t>إمكانية الوصول إلى أسواق ومناطق جغرافية معينة.</a:t>
            </a:r>
          </a:p>
          <a:p>
            <a:pPr marL="1025525" indent="-457200" algn="just" rtl="1">
              <a:lnSpc>
                <a:spcPct val="150000"/>
              </a:lnSpc>
              <a:buFont typeface="+mj-lt"/>
              <a:buAutoNum type="arabicPeriod"/>
            </a:pPr>
            <a:r>
              <a:rPr lang="ar-EG" sz="2200" spc="20" dirty="0" smtClean="0">
                <a:latin typeface="Times New Roman" pitchFamily="18" charset="0"/>
                <a:cs typeface="Times New Roman" pitchFamily="18" charset="0"/>
              </a:rPr>
              <a:t>الانخفاض </a:t>
            </a:r>
            <a:r>
              <a:rPr lang="ar-EG" sz="2200" spc="20" dirty="0">
                <a:latin typeface="Times New Roman" pitchFamily="18" charset="0"/>
                <a:cs typeface="Times New Roman" pitchFamily="18" charset="0"/>
              </a:rPr>
              <a:t>النسبي للتكلفة.</a:t>
            </a:r>
          </a:p>
          <a:p>
            <a:pPr marL="1025525" indent="-457200" algn="just" rtl="1">
              <a:lnSpc>
                <a:spcPct val="150000"/>
              </a:lnSpc>
              <a:buFont typeface="+mj-lt"/>
              <a:buAutoNum type="arabicPeriod"/>
            </a:pPr>
            <a:r>
              <a:rPr lang="ar-EG" sz="2200" spc="20" dirty="0">
                <a:latin typeface="Times New Roman" pitchFamily="18" charset="0"/>
                <a:cs typeface="Times New Roman" pitchFamily="18" charset="0"/>
              </a:rPr>
              <a:t>يسمح بتكرار الإِعْلاَن بمعدل كبير.</a:t>
            </a:r>
          </a:p>
          <a:p>
            <a:pPr marL="1025525" indent="-457200" algn="just" rtl="1">
              <a:lnSpc>
                <a:spcPct val="150000"/>
              </a:lnSpc>
              <a:buFont typeface="+mj-lt"/>
              <a:buAutoNum type="arabicPeriod"/>
            </a:pPr>
            <a:r>
              <a:rPr lang="ar-EG" sz="2200" spc="20" dirty="0">
                <a:latin typeface="Times New Roman" pitchFamily="18" charset="0"/>
                <a:cs typeface="Times New Roman" pitchFamily="18" charset="0"/>
              </a:rPr>
              <a:t>يخاطب الأمييّن.</a:t>
            </a:r>
          </a:p>
          <a:p>
            <a:pPr marL="1025525" indent="-457200" algn="just" rtl="1">
              <a:lnSpc>
                <a:spcPct val="150000"/>
              </a:lnSpc>
              <a:buFont typeface="+mj-lt"/>
              <a:buAutoNum type="arabicPeriod"/>
            </a:pPr>
            <a:r>
              <a:rPr lang="ar-EG" sz="2200" spc="20" dirty="0">
                <a:latin typeface="Times New Roman" pitchFamily="18" charset="0"/>
                <a:cs typeface="Times New Roman" pitchFamily="18" charset="0"/>
              </a:rPr>
              <a:t>تعدد المحطات الإِعْلاَنية.</a:t>
            </a:r>
          </a:p>
        </p:txBody>
      </p:sp>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5" name="Rectangle 14">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7" name="Rectangle 16">
            <a:extLst>
              <a:ext uri="{FF2B5EF4-FFF2-40B4-BE49-F238E27FC236}">
                <a16:creationId xmlns:a16="http://schemas.microsoft.com/office/drawing/2014/main" xmlns=""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8" name="TextBox 17">
            <a:extLst>
              <a:ext uri="{FF2B5EF4-FFF2-40B4-BE49-F238E27FC236}">
                <a16:creationId xmlns:a16="http://schemas.microsoft.com/office/drawing/2014/main" xmlns="" id="{AB738525-DD8E-2E85-F385-345FF64341EB}"/>
              </a:ext>
            </a:extLst>
          </p:cNvPr>
          <p:cNvSpPr txBox="1"/>
          <p:nvPr/>
        </p:nvSpPr>
        <p:spPr>
          <a:xfrm>
            <a:off x="3523263" y="1370818"/>
            <a:ext cx="917148" cy="369332"/>
          </a:xfrm>
          <a:prstGeom prst="rect">
            <a:avLst/>
          </a:prstGeom>
          <a:noFill/>
        </p:spPr>
        <p:txBody>
          <a:bodyPr wrap="square" rtlCol="0">
            <a:spAutoFit/>
          </a:bodyPr>
          <a:lstStyle/>
          <a:p>
            <a:pPr algn="ctr"/>
            <a:r>
              <a:rPr lang="en-US" dirty="0" smtClean="0">
                <a:solidFill>
                  <a:schemeClr val="bg1"/>
                </a:solidFill>
                <a:latin typeface="Times New Roman" pitchFamily="18" charset="0"/>
                <a:cs typeface="Times New Roman" pitchFamily="18" charset="0"/>
              </a:rPr>
              <a:t>Lecture </a:t>
            </a:r>
            <a:endParaRPr lang="en-US" dirty="0">
              <a:solidFill>
                <a:schemeClr val="bg1"/>
              </a:solidFill>
              <a:latin typeface="Times New Roman" pitchFamily="18" charset="0"/>
              <a:cs typeface="Times New Roman" pitchFamily="18" charset="0"/>
            </a:endParaRPr>
          </a:p>
        </p:txBody>
      </p:sp>
      <p:sp>
        <p:nvSpPr>
          <p:cNvPr id="19" name="TextBox 18">
            <a:extLst>
              <a:ext uri="{FF2B5EF4-FFF2-40B4-BE49-F238E27FC236}">
                <a16:creationId xmlns:a16="http://schemas.microsoft.com/office/drawing/2014/main" xmlns="" id="{183B5688-FE98-684A-8FDB-4023CCDDD82C}"/>
              </a:ext>
            </a:extLst>
          </p:cNvPr>
          <p:cNvSpPr txBox="1"/>
          <p:nvPr/>
        </p:nvSpPr>
        <p:spPr>
          <a:xfrm>
            <a:off x="3508037" y="1585683"/>
            <a:ext cx="942618" cy="830997"/>
          </a:xfrm>
          <a:prstGeom prst="rect">
            <a:avLst/>
          </a:prstGeom>
          <a:noFill/>
        </p:spPr>
        <p:txBody>
          <a:bodyPr wrap="square" rtlCol="0">
            <a:spAutoFit/>
          </a:bodyPr>
          <a:lstStyle/>
          <a:p>
            <a:pPr algn="ctr"/>
            <a:r>
              <a:rPr lang="en-US" sz="4800" b="1" dirty="0" smtClean="0">
                <a:solidFill>
                  <a:schemeClr val="bg1"/>
                </a:solidFill>
                <a:latin typeface="Tajawal Medium" panose="00000600000000000000" pitchFamily="2" charset="-78"/>
                <a:cs typeface="Tajawal Medium" panose="00000600000000000000" pitchFamily="2" charset="-78"/>
              </a:rPr>
              <a:t>7</a:t>
            </a:r>
            <a:endParaRPr lang="en-US" sz="14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189856666"/>
      </p:ext>
    </p:extLst>
  </p:cSld>
  <p:clrMapOvr>
    <a:masterClrMapping/>
  </p:clrMapOvr>
  <mc:AlternateContent xmlns:mc="http://schemas.openxmlformats.org/markup-compatibility/2006" xmlns:p14="http://schemas.microsoft.com/office/powerpoint/2010/main">
    <mc:Choice Requires="p14">
      <p:transition spd="slow" p14:dur="2000" advTm="205969"/>
    </mc:Choice>
    <mc:Fallback xmlns="">
      <p:transition spd="slow" advTm="205969"/>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tretch>
            <a:fillRect/>
          </a:stretch>
        </p:blipFill>
        <p:spPr>
          <a:xfrm>
            <a:off x="-1" y="1417218"/>
            <a:ext cx="3402843" cy="2031922"/>
          </a:xfrm>
          <a:prstGeom prst="rect">
            <a:avLst/>
          </a:prstGeom>
        </p:spPr>
      </p:pic>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689259" y="1412953"/>
            <a:ext cx="4113898" cy="415498"/>
          </a:xfrm>
          <a:prstGeom prst="rect">
            <a:avLst/>
          </a:prstGeom>
          <a:noFill/>
        </p:spPr>
        <p:txBody>
          <a:bodyPr wrap="square" rtlCol="0">
            <a:spAutoFit/>
          </a:bodyPr>
          <a:lstStyle/>
          <a:p>
            <a:pPr algn="ctr"/>
            <a:r>
              <a:rPr lang="ar-EG" sz="2100" b="1" dirty="0">
                <a:solidFill>
                  <a:srgbClr val="00B0F0"/>
                </a:solidFill>
                <a:effectLst>
                  <a:outerShdw blurRad="38100" dist="38100" dir="2700000" algn="tl">
                    <a:srgbClr val="000000">
                      <a:alpha val="43137"/>
                    </a:srgbClr>
                  </a:outerShdw>
                </a:effectLst>
                <a:cs typeface="+mj-cs"/>
              </a:rPr>
              <a:t>عيوب الإعلان </a:t>
            </a:r>
            <a:r>
              <a:rPr lang="ar-EG" sz="2100" b="1" dirty="0" smtClean="0">
                <a:solidFill>
                  <a:srgbClr val="00B0F0"/>
                </a:solidFill>
                <a:effectLst>
                  <a:outerShdw blurRad="38100" dist="38100" dir="2700000" algn="tl">
                    <a:srgbClr val="000000">
                      <a:alpha val="43137"/>
                    </a:srgbClr>
                  </a:outerShdw>
                </a:effectLst>
                <a:cs typeface="+mj-cs"/>
              </a:rPr>
              <a:t>الإذاعى</a:t>
            </a:r>
            <a:endParaRPr lang="ar-EG" sz="2100" b="1" dirty="0">
              <a:solidFill>
                <a:srgbClr val="00B0F0"/>
              </a:solidFill>
              <a:effectLst>
                <a:outerShdw blurRad="38100" dist="38100" dir="2700000" algn="tl">
                  <a:srgbClr val="000000">
                    <a:alpha val="43137"/>
                  </a:srgbClr>
                </a:outerShdw>
              </a:effectLst>
              <a:cs typeface="+mj-cs"/>
            </a:endParaRPr>
          </a:p>
        </p:txBody>
      </p:sp>
      <p:sp>
        <p:nvSpPr>
          <p:cNvPr id="31" name="TextBox 30">
            <a:extLst>
              <a:ext uri="{FF2B5EF4-FFF2-40B4-BE49-F238E27FC236}">
                <a16:creationId xmlns="" xmlns:a16="http://schemas.microsoft.com/office/drawing/2014/main" id="{4527402C-3F97-690D-9C20-A459E375AEB7}"/>
              </a:ext>
            </a:extLst>
          </p:cNvPr>
          <p:cNvSpPr txBox="1"/>
          <p:nvPr/>
        </p:nvSpPr>
        <p:spPr>
          <a:xfrm>
            <a:off x="3598250" y="1984666"/>
            <a:ext cx="8417320" cy="2123658"/>
          </a:xfrm>
          <a:prstGeom prst="rect">
            <a:avLst/>
          </a:prstGeom>
          <a:noFill/>
        </p:spPr>
        <p:txBody>
          <a:bodyPr wrap="square" rtlCol="0">
            <a:spAutoFit/>
          </a:bodyPr>
          <a:lstStyle/>
          <a:p>
            <a:pPr marL="977900" indent="-284163" algn="just" rtl="1">
              <a:lnSpc>
                <a:spcPct val="150000"/>
              </a:lnSpc>
              <a:buFont typeface="+mj-lt"/>
              <a:buAutoNum type="arabicPeriod"/>
            </a:pPr>
            <a:r>
              <a:rPr lang="ar-EG" sz="2200" spc="20" dirty="0" smtClean="0">
                <a:latin typeface="Times New Roman" pitchFamily="18" charset="0"/>
                <a:cs typeface="Times New Roman" pitchFamily="18" charset="0"/>
              </a:rPr>
              <a:t>محدودية </a:t>
            </a:r>
            <a:r>
              <a:rPr lang="ar-EG" sz="2200" spc="20" dirty="0">
                <a:latin typeface="Times New Roman" pitchFamily="18" charset="0"/>
                <a:cs typeface="Times New Roman" pitchFamily="18" charset="0"/>
              </a:rPr>
              <a:t>الوقت.</a:t>
            </a:r>
          </a:p>
          <a:p>
            <a:pPr marL="977900" indent="-284163" algn="just" rtl="1">
              <a:lnSpc>
                <a:spcPct val="150000"/>
              </a:lnSpc>
              <a:buFont typeface="+mj-lt"/>
              <a:buAutoNum type="arabicPeriod"/>
            </a:pPr>
            <a:r>
              <a:rPr lang="ar-EG" sz="2200" spc="20" dirty="0">
                <a:latin typeface="Times New Roman" pitchFamily="18" charset="0"/>
                <a:cs typeface="Times New Roman" pitchFamily="18" charset="0"/>
              </a:rPr>
              <a:t>عدم إمكانية الرجوع إلى </a:t>
            </a:r>
            <a:r>
              <a:rPr lang="ar-EG" sz="2200" spc="20" dirty="0" smtClean="0">
                <a:latin typeface="Times New Roman" pitchFamily="18" charset="0"/>
                <a:cs typeface="Times New Roman" pitchFamily="18" charset="0"/>
              </a:rPr>
              <a:t>الرسالة.</a:t>
            </a:r>
            <a:endParaRPr lang="ar-EG" sz="2200" spc="20" dirty="0">
              <a:latin typeface="Times New Roman" pitchFamily="18" charset="0"/>
              <a:cs typeface="Times New Roman" pitchFamily="18" charset="0"/>
            </a:endParaRPr>
          </a:p>
          <a:p>
            <a:pPr marL="977900" indent="-284163" algn="just" rtl="1">
              <a:lnSpc>
                <a:spcPct val="150000"/>
              </a:lnSpc>
              <a:buFont typeface="+mj-lt"/>
              <a:buAutoNum type="arabicPeriod"/>
            </a:pPr>
            <a:r>
              <a:rPr lang="ar-EG" sz="2200" spc="20" dirty="0">
                <a:latin typeface="Times New Roman" pitchFamily="18" charset="0"/>
                <a:cs typeface="Times New Roman" pitchFamily="18" charset="0"/>
              </a:rPr>
              <a:t>الاعتماد على حاسة السمع فقط.</a:t>
            </a:r>
          </a:p>
          <a:p>
            <a:pPr marL="977900" indent="-284163" algn="just" rtl="1">
              <a:lnSpc>
                <a:spcPct val="150000"/>
              </a:lnSpc>
              <a:buFont typeface="+mj-lt"/>
              <a:buAutoNum type="arabicPeriod"/>
            </a:pPr>
            <a:r>
              <a:rPr lang="ar-EG" sz="2200" spc="20" dirty="0">
                <a:latin typeface="Times New Roman" pitchFamily="18" charset="0"/>
                <a:cs typeface="Times New Roman" pitchFamily="18" charset="0"/>
              </a:rPr>
              <a:t>جزء كبير من التغطية ضائع</a:t>
            </a:r>
            <a:r>
              <a:rPr lang="ar-EG" sz="2200" spc="20" dirty="0" smtClean="0">
                <a:latin typeface="Times New Roman" pitchFamily="18" charset="0"/>
                <a:cs typeface="Times New Roman" pitchFamily="18" charset="0"/>
              </a:rPr>
              <a:t>.</a:t>
            </a:r>
            <a:endParaRPr lang="ar-EG" sz="2200" spc="20" dirty="0">
              <a:latin typeface="Times New Roman" pitchFamily="18" charset="0"/>
              <a:cs typeface="Times New Roman" pitchFamily="18" charset="0"/>
            </a:endParaRPr>
          </a:p>
        </p:txBody>
      </p:sp>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6" name="Rectangle 15">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7"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8" name="Rectangle 17">
            <a:extLst>
              <a:ext uri="{FF2B5EF4-FFF2-40B4-BE49-F238E27FC236}">
                <a16:creationId xmlns:a16="http://schemas.microsoft.com/office/drawing/2014/main" xmlns="" id="{6FE380F3-A68B-26EA-9084-2C15BB9E43F9}"/>
              </a:ext>
            </a:extLst>
          </p:cNvPr>
          <p:cNvSpPr/>
          <p:nvPr/>
        </p:nvSpPr>
        <p:spPr>
          <a:xfrm>
            <a:off x="3402843" y="1412171"/>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a:extLst>
              <a:ext uri="{FF2B5EF4-FFF2-40B4-BE49-F238E27FC236}">
                <a16:creationId xmlns:a16="http://schemas.microsoft.com/office/drawing/2014/main" xmlns="" id="{AB738525-DD8E-2E85-F385-345FF64341EB}"/>
              </a:ext>
            </a:extLst>
          </p:cNvPr>
          <p:cNvSpPr txBox="1"/>
          <p:nvPr/>
        </p:nvSpPr>
        <p:spPr>
          <a:xfrm>
            <a:off x="3539569" y="1447915"/>
            <a:ext cx="917148" cy="369332"/>
          </a:xfrm>
          <a:prstGeom prst="rect">
            <a:avLst/>
          </a:prstGeom>
          <a:noFill/>
        </p:spPr>
        <p:txBody>
          <a:bodyPr wrap="square" rtlCol="0">
            <a:spAutoFit/>
          </a:bodyPr>
          <a:lstStyle/>
          <a:p>
            <a:pPr algn="ctr"/>
            <a:r>
              <a:rPr lang="en-US" dirty="0" smtClean="0">
                <a:solidFill>
                  <a:schemeClr val="bg1"/>
                </a:solidFill>
                <a:latin typeface="Times New Roman" pitchFamily="18" charset="0"/>
                <a:cs typeface="Times New Roman" pitchFamily="18" charset="0"/>
              </a:rPr>
              <a:t>Lecture </a:t>
            </a:r>
            <a:endParaRPr lang="en-US" dirty="0">
              <a:solidFill>
                <a:schemeClr val="bg1"/>
              </a:solidFill>
              <a:latin typeface="Times New Roman" pitchFamily="18" charset="0"/>
              <a:cs typeface="Times New Roman" pitchFamily="18" charset="0"/>
            </a:endParaRPr>
          </a:p>
        </p:txBody>
      </p:sp>
      <p:sp>
        <p:nvSpPr>
          <p:cNvPr id="20" name="TextBox 19">
            <a:extLst>
              <a:ext uri="{FF2B5EF4-FFF2-40B4-BE49-F238E27FC236}">
                <a16:creationId xmlns:a16="http://schemas.microsoft.com/office/drawing/2014/main" xmlns="" id="{183B5688-FE98-684A-8FDB-4023CCDDD82C}"/>
              </a:ext>
            </a:extLst>
          </p:cNvPr>
          <p:cNvSpPr txBox="1"/>
          <p:nvPr/>
        </p:nvSpPr>
        <p:spPr>
          <a:xfrm>
            <a:off x="3524343" y="1662780"/>
            <a:ext cx="942618" cy="830997"/>
          </a:xfrm>
          <a:prstGeom prst="rect">
            <a:avLst/>
          </a:prstGeom>
          <a:noFill/>
        </p:spPr>
        <p:txBody>
          <a:bodyPr wrap="square" rtlCol="0">
            <a:spAutoFit/>
          </a:bodyPr>
          <a:lstStyle/>
          <a:p>
            <a:pPr algn="ctr"/>
            <a:r>
              <a:rPr lang="en-US" sz="4800" b="1" dirty="0" smtClean="0">
                <a:solidFill>
                  <a:schemeClr val="bg1"/>
                </a:solidFill>
                <a:latin typeface="Tajawal Medium" panose="00000600000000000000" pitchFamily="2" charset="-78"/>
                <a:cs typeface="Tajawal Medium" panose="00000600000000000000" pitchFamily="2" charset="-78"/>
              </a:rPr>
              <a:t>7</a:t>
            </a:r>
            <a:endParaRPr lang="en-US" sz="14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159553554"/>
      </p:ext>
    </p:extLst>
  </p:cSld>
  <p:clrMapOvr>
    <a:masterClrMapping/>
  </p:clrMapOvr>
  <mc:AlternateContent xmlns:mc="http://schemas.openxmlformats.org/markup-compatibility/2006" xmlns:p14="http://schemas.microsoft.com/office/powerpoint/2010/main">
    <mc:Choice Requires="p14">
      <p:transition spd="slow" p14:dur="2000" advTm="139915"/>
    </mc:Choice>
    <mc:Fallback xmlns="">
      <p:transition spd="slow" advTm="139915"/>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Placeholder 3">
            <a:extLst>
              <a:ext uri="{FF2B5EF4-FFF2-40B4-BE49-F238E27FC236}">
                <a16:creationId xmlns="" xmlns:a16="http://schemas.microsoft.com/office/drawing/2014/main" id="{04AD71DD-ADB0-9694-FD1A-34ACE3FE1D52}"/>
              </a:ext>
            </a:extLst>
          </p:cNvPr>
          <p:cNvPicPr>
            <a:picLocks noGrp="1" noChangeAspect="1"/>
          </p:cNvPicPr>
          <p:nvPr>
            <p:ph type="pic" sz="quarter" idx="10"/>
          </p:nvPr>
        </p:nvPicPr>
        <p:blipFill rotWithShape="1">
          <a:blip r:embed="rId2">
            <a:extLst>
              <a:ext uri="{28A0092B-C50C-407E-A947-70E740481C1C}">
                <a14:useLocalDpi xmlns:a14="http://schemas.microsoft.com/office/drawing/2010/main" val="0"/>
              </a:ext>
            </a:extLst>
          </a:blip>
          <a:srcRect b="8779"/>
          <a:stretch/>
        </p:blipFill>
        <p:spPr>
          <a:xfrm>
            <a:off x="1364043" y="1428065"/>
            <a:ext cx="9183088" cy="4210583"/>
          </a:xfrm>
        </p:spPr>
      </p:pic>
      <p:sp>
        <p:nvSpPr>
          <p:cNvPr id="41" name="TextBox 40">
            <a:extLst>
              <a:ext uri="{FF2B5EF4-FFF2-40B4-BE49-F238E27FC236}">
                <a16:creationId xmlns="" xmlns:a16="http://schemas.microsoft.com/office/drawing/2014/main" id="{C7D257D7-D9C6-8F63-F8F8-E2BE53F2E2DB}"/>
              </a:ext>
            </a:extLst>
          </p:cNvPr>
          <p:cNvSpPr txBox="1"/>
          <p:nvPr/>
        </p:nvSpPr>
        <p:spPr>
          <a:xfrm>
            <a:off x="6452070" y="1739494"/>
            <a:ext cx="1781257" cy="461665"/>
          </a:xfrm>
          <a:prstGeom prst="rect">
            <a:avLst/>
          </a:prstGeom>
          <a:noFill/>
        </p:spPr>
        <p:txBody>
          <a:bodyPr wrap="none" rtlCol="0">
            <a:spAutoFit/>
          </a:bodyPr>
          <a:lstStyle/>
          <a:p>
            <a:pPr algn="just"/>
            <a:r>
              <a:rPr lang="ar-EG" sz="2400" b="1" dirty="0">
                <a:solidFill>
                  <a:srgbClr val="00B0F0"/>
                </a:solidFill>
                <a:effectLst>
                  <a:outerShdw blurRad="38100" dist="38100" dir="2700000" algn="tl">
                    <a:srgbClr val="000000">
                      <a:alpha val="43137"/>
                    </a:srgbClr>
                  </a:outerShdw>
                </a:effectLst>
                <a:latin typeface="Tajawal Medium" panose="00000600000000000000" pitchFamily="2" charset="-78"/>
                <a:cs typeface="+mj-cs"/>
              </a:rPr>
              <a:t>إعلانات الصحف</a:t>
            </a:r>
          </a:p>
        </p:txBody>
      </p:sp>
      <p:sp>
        <p:nvSpPr>
          <p:cNvPr id="9" name="Rectangle 8">
            <a:extLst>
              <a:ext uri="{FF2B5EF4-FFF2-40B4-BE49-F238E27FC236}">
                <a16:creationId xmlns="" xmlns:a16="http://schemas.microsoft.com/office/drawing/2014/main" id="{625A65B4-F2A8-05FC-5604-83D2080647B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0"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66034" y="88047"/>
            <a:ext cx="2305141" cy="1076343"/>
          </a:xfrm>
          <a:prstGeom prst="rect">
            <a:avLst/>
          </a:prstGeom>
        </p:spPr>
      </p:pic>
      <p:sp>
        <p:nvSpPr>
          <p:cNvPr id="11" name="Rectangle 10">
            <a:extLst>
              <a:ext uri="{FF2B5EF4-FFF2-40B4-BE49-F238E27FC236}">
                <a16:creationId xmlns:a16="http://schemas.microsoft.com/office/drawing/2014/main" xmlns="" id="{6FE380F3-A68B-26EA-9084-2C15BB9E43F9}"/>
              </a:ext>
            </a:extLst>
          </p:cNvPr>
          <p:cNvSpPr/>
          <p:nvPr/>
        </p:nvSpPr>
        <p:spPr>
          <a:xfrm>
            <a:off x="4789668" y="14242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2" name="TextBox 11">
            <a:extLst>
              <a:ext uri="{FF2B5EF4-FFF2-40B4-BE49-F238E27FC236}">
                <a16:creationId xmlns:a16="http://schemas.microsoft.com/office/drawing/2014/main" xmlns="" id="{AB738525-DD8E-2E85-F385-345FF64341EB}"/>
              </a:ext>
            </a:extLst>
          </p:cNvPr>
          <p:cNvSpPr txBox="1"/>
          <p:nvPr/>
        </p:nvSpPr>
        <p:spPr>
          <a:xfrm>
            <a:off x="4926394" y="1459968"/>
            <a:ext cx="917148" cy="369332"/>
          </a:xfrm>
          <a:prstGeom prst="rect">
            <a:avLst/>
          </a:prstGeom>
          <a:noFill/>
        </p:spPr>
        <p:txBody>
          <a:bodyPr wrap="square" rtlCol="0">
            <a:spAutoFit/>
          </a:bodyPr>
          <a:lstStyle/>
          <a:p>
            <a:pPr algn="ctr"/>
            <a:r>
              <a:rPr lang="en-US" dirty="0" smtClean="0">
                <a:solidFill>
                  <a:schemeClr val="bg1"/>
                </a:solidFill>
                <a:latin typeface="Times New Roman" pitchFamily="18" charset="0"/>
                <a:cs typeface="Times New Roman" pitchFamily="18" charset="0"/>
              </a:rPr>
              <a:t>Lecture </a:t>
            </a:r>
            <a:endParaRPr lang="en-US" dirty="0">
              <a:solidFill>
                <a:schemeClr val="bg1"/>
              </a:solidFill>
              <a:latin typeface="Times New Roman" pitchFamily="18" charset="0"/>
              <a:cs typeface="Times New Roman" pitchFamily="18" charset="0"/>
            </a:endParaRPr>
          </a:p>
        </p:txBody>
      </p:sp>
      <p:sp>
        <p:nvSpPr>
          <p:cNvPr id="13" name="TextBox 12">
            <a:extLst>
              <a:ext uri="{FF2B5EF4-FFF2-40B4-BE49-F238E27FC236}">
                <a16:creationId xmlns:a16="http://schemas.microsoft.com/office/drawing/2014/main" xmlns="" id="{183B5688-FE98-684A-8FDB-4023CCDDD82C}"/>
              </a:ext>
            </a:extLst>
          </p:cNvPr>
          <p:cNvSpPr txBox="1"/>
          <p:nvPr/>
        </p:nvSpPr>
        <p:spPr>
          <a:xfrm>
            <a:off x="4911168" y="1674833"/>
            <a:ext cx="942618" cy="830997"/>
          </a:xfrm>
          <a:prstGeom prst="rect">
            <a:avLst/>
          </a:prstGeom>
          <a:noFill/>
        </p:spPr>
        <p:txBody>
          <a:bodyPr wrap="square" rtlCol="0">
            <a:spAutoFit/>
          </a:bodyPr>
          <a:lstStyle/>
          <a:p>
            <a:pPr algn="ctr"/>
            <a:r>
              <a:rPr lang="en-US" sz="4800" b="1" dirty="0" smtClean="0">
                <a:solidFill>
                  <a:schemeClr val="bg1"/>
                </a:solidFill>
                <a:latin typeface="Tajawal Medium" panose="00000600000000000000" pitchFamily="2" charset="-78"/>
                <a:cs typeface="Tajawal Medium" panose="00000600000000000000" pitchFamily="2" charset="-78"/>
              </a:rPr>
              <a:t>7</a:t>
            </a:r>
            <a:endParaRPr lang="en-US" sz="14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661379779"/>
      </p:ext>
    </p:extLst>
  </p:cSld>
  <p:clrMapOvr>
    <a:masterClrMapping/>
  </p:clrMapOvr>
  <mc:AlternateContent xmlns:mc="http://schemas.openxmlformats.org/markup-compatibility/2006" xmlns:p14="http://schemas.microsoft.com/office/powerpoint/2010/main">
    <mc:Choice Requires="p14">
      <p:transition spd="slow" p14:dur="2000" advTm="10745"/>
    </mc:Choice>
    <mc:Fallback xmlns="">
      <p:transition spd="slow" advTm="10745"/>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rotWithShape="1">
          <a:blip r:embed="rId3" cstate="print">
            <a:extLst>
              <a:ext uri="{28A0092B-C50C-407E-A947-70E740481C1C}">
                <a14:useLocalDpi xmlns:a14="http://schemas.microsoft.com/office/drawing/2010/main" val="0"/>
              </a:ext>
            </a:extLst>
          </a:blip>
          <a:srcRect b="7489"/>
          <a:stretch/>
        </p:blipFill>
        <p:spPr>
          <a:xfrm>
            <a:off x="0" y="1347448"/>
            <a:ext cx="3385473" cy="1947545"/>
          </a:xfrm>
          <a:prstGeom prst="rect">
            <a:avLst/>
          </a:prstGeom>
        </p:spPr>
      </p:pic>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689259" y="1412953"/>
            <a:ext cx="4113898" cy="415498"/>
          </a:xfrm>
          <a:prstGeom prst="rect">
            <a:avLst/>
          </a:prstGeom>
          <a:noFill/>
        </p:spPr>
        <p:txBody>
          <a:bodyPr wrap="square" rtlCol="0">
            <a:spAutoFit/>
          </a:bodyPr>
          <a:lstStyle/>
          <a:p>
            <a:pPr algn="ctr"/>
            <a:r>
              <a:rPr lang="ar-EG" sz="2100" b="1" dirty="0">
                <a:solidFill>
                  <a:srgbClr val="00B0F0"/>
                </a:solidFill>
                <a:effectLst>
                  <a:outerShdw blurRad="38100" dist="38100" dir="2700000" algn="tl">
                    <a:srgbClr val="000000">
                      <a:alpha val="43137"/>
                    </a:srgbClr>
                  </a:outerShdw>
                </a:effectLst>
                <a:cs typeface="+mj-cs"/>
              </a:rPr>
              <a:t>مزايا إعلانات </a:t>
            </a:r>
            <a:r>
              <a:rPr lang="ar-EG" sz="2100" b="1" dirty="0" smtClean="0">
                <a:solidFill>
                  <a:srgbClr val="00B0F0"/>
                </a:solidFill>
                <a:effectLst>
                  <a:outerShdw blurRad="38100" dist="38100" dir="2700000" algn="tl">
                    <a:srgbClr val="000000">
                      <a:alpha val="43137"/>
                    </a:srgbClr>
                  </a:outerShdw>
                </a:effectLst>
                <a:cs typeface="+mj-cs"/>
              </a:rPr>
              <a:t>الصحف</a:t>
            </a:r>
            <a:endParaRPr lang="ar-EG" sz="2100" b="1" dirty="0">
              <a:solidFill>
                <a:srgbClr val="00B0F0"/>
              </a:solidFill>
              <a:effectLst>
                <a:outerShdw blurRad="38100" dist="38100" dir="2700000" algn="tl">
                  <a:srgbClr val="000000">
                    <a:alpha val="43137"/>
                  </a:srgbClr>
                </a:outerShdw>
              </a:effectLst>
              <a:cs typeface="+mj-cs"/>
            </a:endParaRPr>
          </a:p>
        </p:txBody>
      </p:sp>
      <p:sp>
        <p:nvSpPr>
          <p:cNvPr id="31" name="TextBox 30">
            <a:extLst>
              <a:ext uri="{FF2B5EF4-FFF2-40B4-BE49-F238E27FC236}">
                <a16:creationId xmlns="" xmlns:a16="http://schemas.microsoft.com/office/drawing/2014/main" id="{4527402C-3F97-690D-9C20-A459E375AEB7}"/>
              </a:ext>
            </a:extLst>
          </p:cNvPr>
          <p:cNvSpPr txBox="1"/>
          <p:nvPr/>
        </p:nvSpPr>
        <p:spPr>
          <a:xfrm>
            <a:off x="3598250" y="2069023"/>
            <a:ext cx="8417320" cy="3970318"/>
          </a:xfrm>
          <a:prstGeom prst="rect">
            <a:avLst/>
          </a:prstGeom>
          <a:noFill/>
        </p:spPr>
        <p:txBody>
          <a:bodyPr wrap="square" rtlCol="0">
            <a:spAutoFit/>
          </a:bodyPr>
          <a:lstStyle/>
          <a:p>
            <a:pPr marL="1025525" indent="-331788" algn="just" rtl="1">
              <a:lnSpc>
                <a:spcPct val="150000"/>
              </a:lnSpc>
              <a:buFont typeface="+mj-lt"/>
              <a:buAutoNum type="arabicPeriod"/>
            </a:pPr>
            <a:r>
              <a:rPr lang="ar-EG" sz="2100" spc="20" dirty="0" smtClean="0">
                <a:latin typeface="Times New Roman" pitchFamily="18" charset="0"/>
                <a:cs typeface="Times New Roman" pitchFamily="18" charset="0"/>
              </a:rPr>
              <a:t>التركيز </a:t>
            </a:r>
            <a:r>
              <a:rPr lang="ar-EG" sz="2100" spc="20" dirty="0">
                <a:latin typeface="Times New Roman" pitchFamily="18" charset="0"/>
                <a:cs typeface="Times New Roman" pitchFamily="18" charset="0"/>
              </a:rPr>
              <a:t>على أسواق ومناطق جغرافية معينة.</a:t>
            </a:r>
          </a:p>
          <a:p>
            <a:pPr marL="1025525" indent="-331788" algn="just" rtl="1">
              <a:lnSpc>
                <a:spcPct val="150000"/>
              </a:lnSpc>
              <a:buFont typeface="+mj-lt"/>
              <a:buAutoNum type="arabicPeriod"/>
            </a:pPr>
            <a:r>
              <a:rPr lang="ar-EG" sz="2100" spc="20" dirty="0">
                <a:latin typeface="Times New Roman" pitchFamily="18" charset="0"/>
                <a:cs typeface="Times New Roman" pitchFamily="18" charset="0"/>
              </a:rPr>
              <a:t>تغيير مضمون الرسالة الإِعْلاَنية بسرعة.</a:t>
            </a:r>
          </a:p>
          <a:p>
            <a:pPr marL="1025525" indent="-331788" algn="just" rtl="1">
              <a:lnSpc>
                <a:spcPct val="150000"/>
              </a:lnSpc>
              <a:buFont typeface="+mj-lt"/>
              <a:buAutoNum type="arabicPeriod"/>
            </a:pPr>
            <a:r>
              <a:rPr lang="ar-EG" sz="2100" spc="20" dirty="0">
                <a:latin typeface="Times New Roman" pitchFamily="18" charset="0"/>
                <a:cs typeface="Times New Roman" pitchFamily="18" charset="0"/>
              </a:rPr>
              <a:t>الانخفاض النسبي للتكلفة.</a:t>
            </a:r>
          </a:p>
          <a:p>
            <a:pPr marL="1025525" indent="-331788" algn="just" rtl="1">
              <a:lnSpc>
                <a:spcPct val="150000"/>
              </a:lnSpc>
              <a:buFont typeface="+mj-lt"/>
              <a:buAutoNum type="arabicPeriod"/>
            </a:pPr>
            <a:r>
              <a:rPr lang="ar-EG" sz="2100" spc="20" dirty="0" smtClean="0">
                <a:latin typeface="Times New Roman" pitchFamily="18" charset="0"/>
                <a:cs typeface="Times New Roman" pitchFamily="18" charset="0"/>
              </a:rPr>
              <a:t>درجة </a:t>
            </a:r>
            <a:r>
              <a:rPr lang="ar-EG" sz="2100" spc="20" dirty="0">
                <a:latin typeface="Times New Roman" pitchFamily="18" charset="0"/>
                <a:cs typeface="Times New Roman" pitchFamily="18" charset="0"/>
              </a:rPr>
              <a:t>المصداقية العالية للجريدة</a:t>
            </a:r>
            <a:r>
              <a:rPr lang="ar-EG" sz="2100" spc="20" dirty="0" smtClean="0">
                <a:latin typeface="Times New Roman" pitchFamily="18" charset="0"/>
                <a:cs typeface="Times New Roman" pitchFamily="18" charset="0"/>
              </a:rPr>
              <a:t>.</a:t>
            </a:r>
          </a:p>
          <a:p>
            <a:pPr marL="1025525" indent="-331788" algn="just" rtl="1">
              <a:lnSpc>
                <a:spcPct val="150000"/>
              </a:lnSpc>
              <a:buFont typeface="+mj-lt"/>
              <a:buAutoNum type="arabicPeriod"/>
            </a:pPr>
            <a:r>
              <a:rPr lang="ar-EG" sz="2100" spc="20" dirty="0">
                <a:latin typeface="Times New Roman" pitchFamily="18" charset="0"/>
                <a:cs typeface="Times New Roman" pitchFamily="18" charset="0"/>
              </a:rPr>
              <a:t>الإِعْلاَن الصحفي مكتوب ومحسوس, ويمكن الاحتفاظ به والرجوع إليه أكثر من مرة.</a:t>
            </a:r>
          </a:p>
          <a:p>
            <a:pPr marL="1025525" indent="-331788" algn="just" rtl="1">
              <a:lnSpc>
                <a:spcPct val="150000"/>
              </a:lnSpc>
              <a:buFont typeface="+mj-lt"/>
              <a:buAutoNum type="arabicPeriod"/>
            </a:pPr>
            <a:r>
              <a:rPr lang="ar-EG" sz="2100" spc="20" dirty="0">
                <a:latin typeface="Times New Roman" pitchFamily="18" charset="0"/>
                <a:cs typeface="Times New Roman" pitchFamily="18" charset="0"/>
              </a:rPr>
              <a:t>غالبية القراء مثقفون.</a:t>
            </a:r>
          </a:p>
          <a:p>
            <a:pPr marL="1025525" indent="-331788" algn="just" rtl="1">
              <a:lnSpc>
                <a:spcPct val="150000"/>
              </a:lnSpc>
              <a:buFont typeface="+mj-lt"/>
              <a:buAutoNum type="arabicPeriod"/>
            </a:pPr>
            <a:r>
              <a:rPr lang="ar-EG" sz="2100" spc="20" dirty="0">
                <a:latin typeface="Times New Roman" pitchFamily="18" charset="0"/>
                <a:cs typeface="Times New Roman" pitchFamily="18" charset="0"/>
              </a:rPr>
              <a:t>شمولية المضمون مما يساعد على الوصول إلى نوعيات متعددة من القراء.</a:t>
            </a:r>
          </a:p>
          <a:p>
            <a:pPr marL="1025525" indent="-331788" algn="just" rtl="1">
              <a:lnSpc>
                <a:spcPct val="150000"/>
              </a:lnSpc>
              <a:buFont typeface="+mj-lt"/>
              <a:buAutoNum type="arabicPeriod"/>
            </a:pPr>
            <a:endParaRPr lang="ar-EG" sz="2100" spc="20" dirty="0">
              <a:latin typeface="Times New Roman" pitchFamily="18" charset="0"/>
              <a:cs typeface="Times New Roman" pitchFamily="18" charset="0"/>
            </a:endParaRPr>
          </a:p>
        </p:txBody>
      </p:sp>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5" name="Rectangle 14">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7" name="Rectangle 16">
            <a:extLst>
              <a:ext uri="{FF2B5EF4-FFF2-40B4-BE49-F238E27FC236}">
                <a16:creationId xmlns:a16="http://schemas.microsoft.com/office/drawing/2014/main" xmlns=""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8" name="TextBox 17">
            <a:extLst>
              <a:ext uri="{FF2B5EF4-FFF2-40B4-BE49-F238E27FC236}">
                <a16:creationId xmlns:a16="http://schemas.microsoft.com/office/drawing/2014/main" xmlns="" id="{AB738525-DD8E-2E85-F385-345FF64341EB}"/>
              </a:ext>
            </a:extLst>
          </p:cNvPr>
          <p:cNvSpPr txBox="1"/>
          <p:nvPr/>
        </p:nvSpPr>
        <p:spPr>
          <a:xfrm>
            <a:off x="3523263" y="1370818"/>
            <a:ext cx="917148" cy="369332"/>
          </a:xfrm>
          <a:prstGeom prst="rect">
            <a:avLst/>
          </a:prstGeom>
          <a:noFill/>
        </p:spPr>
        <p:txBody>
          <a:bodyPr wrap="square" rtlCol="0">
            <a:spAutoFit/>
          </a:bodyPr>
          <a:lstStyle/>
          <a:p>
            <a:pPr algn="ctr"/>
            <a:r>
              <a:rPr lang="en-US" dirty="0" smtClean="0">
                <a:solidFill>
                  <a:schemeClr val="bg1"/>
                </a:solidFill>
                <a:latin typeface="Times New Roman" pitchFamily="18" charset="0"/>
                <a:cs typeface="Times New Roman" pitchFamily="18" charset="0"/>
              </a:rPr>
              <a:t>Lecture </a:t>
            </a:r>
            <a:endParaRPr lang="en-US" dirty="0">
              <a:solidFill>
                <a:schemeClr val="bg1"/>
              </a:solidFill>
              <a:latin typeface="Times New Roman" pitchFamily="18" charset="0"/>
              <a:cs typeface="Times New Roman" pitchFamily="18" charset="0"/>
            </a:endParaRPr>
          </a:p>
        </p:txBody>
      </p:sp>
      <p:sp>
        <p:nvSpPr>
          <p:cNvPr id="19" name="TextBox 18">
            <a:extLst>
              <a:ext uri="{FF2B5EF4-FFF2-40B4-BE49-F238E27FC236}">
                <a16:creationId xmlns:a16="http://schemas.microsoft.com/office/drawing/2014/main" xmlns="" id="{183B5688-FE98-684A-8FDB-4023CCDDD82C}"/>
              </a:ext>
            </a:extLst>
          </p:cNvPr>
          <p:cNvSpPr txBox="1"/>
          <p:nvPr/>
        </p:nvSpPr>
        <p:spPr>
          <a:xfrm>
            <a:off x="3508037" y="1585683"/>
            <a:ext cx="942618" cy="830997"/>
          </a:xfrm>
          <a:prstGeom prst="rect">
            <a:avLst/>
          </a:prstGeom>
          <a:noFill/>
        </p:spPr>
        <p:txBody>
          <a:bodyPr wrap="square" rtlCol="0">
            <a:spAutoFit/>
          </a:bodyPr>
          <a:lstStyle/>
          <a:p>
            <a:pPr algn="ctr"/>
            <a:r>
              <a:rPr lang="en-US" sz="4800" b="1" dirty="0" smtClean="0">
                <a:solidFill>
                  <a:schemeClr val="bg1"/>
                </a:solidFill>
                <a:latin typeface="Tajawal Medium" panose="00000600000000000000" pitchFamily="2" charset="-78"/>
                <a:cs typeface="Tajawal Medium" panose="00000600000000000000" pitchFamily="2" charset="-78"/>
              </a:rPr>
              <a:t>7</a:t>
            </a:r>
            <a:endParaRPr lang="en-US" sz="14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973661914"/>
      </p:ext>
    </p:extLst>
  </p:cSld>
  <p:clrMapOvr>
    <a:masterClrMapping/>
  </p:clrMapOvr>
  <mc:AlternateContent xmlns:mc="http://schemas.openxmlformats.org/markup-compatibility/2006" xmlns:p14="http://schemas.microsoft.com/office/powerpoint/2010/main">
    <mc:Choice Requires="p14">
      <p:transition spd="slow" p14:dur="2000" advTm="237462"/>
    </mc:Choice>
    <mc:Fallback xmlns="">
      <p:transition spd="slow" advTm="237462"/>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rotWithShape="1">
          <a:blip r:embed="rId3" cstate="print">
            <a:extLst>
              <a:ext uri="{28A0092B-C50C-407E-A947-70E740481C1C}">
                <a14:useLocalDpi xmlns:a14="http://schemas.microsoft.com/office/drawing/2010/main" val="0"/>
              </a:ext>
            </a:extLst>
          </a:blip>
          <a:srcRect b="7489"/>
          <a:stretch/>
        </p:blipFill>
        <p:spPr>
          <a:xfrm>
            <a:off x="0" y="1347448"/>
            <a:ext cx="3385473" cy="1947545"/>
          </a:xfrm>
          <a:prstGeom prst="rect">
            <a:avLst/>
          </a:prstGeom>
        </p:spPr>
      </p:pic>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689259" y="1412953"/>
            <a:ext cx="4113898" cy="415498"/>
          </a:xfrm>
          <a:prstGeom prst="rect">
            <a:avLst/>
          </a:prstGeom>
          <a:noFill/>
        </p:spPr>
        <p:txBody>
          <a:bodyPr wrap="square" rtlCol="0">
            <a:spAutoFit/>
          </a:bodyPr>
          <a:lstStyle/>
          <a:p>
            <a:pPr algn="ctr"/>
            <a:r>
              <a:rPr lang="ar-EG" sz="2100" b="1" dirty="0">
                <a:solidFill>
                  <a:srgbClr val="00B0F0"/>
                </a:solidFill>
                <a:effectLst>
                  <a:outerShdw blurRad="38100" dist="38100" dir="2700000" algn="tl">
                    <a:srgbClr val="000000">
                      <a:alpha val="43137"/>
                    </a:srgbClr>
                  </a:outerShdw>
                </a:effectLst>
                <a:cs typeface="+mj-cs"/>
              </a:rPr>
              <a:t>عيوب إعلانات الصحف</a:t>
            </a:r>
          </a:p>
        </p:txBody>
      </p:sp>
      <p:sp>
        <p:nvSpPr>
          <p:cNvPr id="31" name="TextBox 30">
            <a:extLst>
              <a:ext uri="{FF2B5EF4-FFF2-40B4-BE49-F238E27FC236}">
                <a16:creationId xmlns="" xmlns:a16="http://schemas.microsoft.com/office/drawing/2014/main" id="{4527402C-3F97-690D-9C20-A459E375AEB7}"/>
              </a:ext>
            </a:extLst>
          </p:cNvPr>
          <p:cNvSpPr txBox="1"/>
          <p:nvPr/>
        </p:nvSpPr>
        <p:spPr>
          <a:xfrm>
            <a:off x="3598250" y="2052472"/>
            <a:ext cx="8417320" cy="3139321"/>
          </a:xfrm>
          <a:prstGeom prst="rect">
            <a:avLst/>
          </a:prstGeom>
          <a:noFill/>
        </p:spPr>
        <p:txBody>
          <a:bodyPr wrap="square" rtlCol="0">
            <a:spAutoFit/>
          </a:bodyPr>
          <a:lstStyle/>
          <a:p>
            <a:pPr marL="1025525" indent="-457200" algn="just" rtl="1">
              <a:lnSpc>
                <a:spcPct val="150000"/>
              </a:lnSpc>
              <a:buFont typeface="+mj-lt"/>
              <a:buAutoNum type="arabicPeriod"/>
            </a:pPr>
            <a:r>
              <a:rPr lang="ar-EG" sz="2200" spc="20" dirty="0" smtClean="0">
                <a:latin typeface="Times New Roman" pitchFamily="18" charset="0"/>
                <a:cs typeface="Times New Roman" pitchFamily="18" charset="0"/>
              </a:rPr>
              <a:t>قصر </a:t>
            </a:r>
            <a:r>
              <a:rPr lang="ar-EG" sz="2200" spc="20" dirty="0">
                <a:latin typeface="Times New Roman" pitchFamily="18" charset="0"/>
                <a:cs typeface="Times New Roman" pitchFamily="18" charset="0"/>
              </a:rPr>
              <a:t>عمر دورة حياة الرسالة الإِعْلاَنية.</a:t>
            </a:r>
          </a:p>
          <a:p>
            <a:pPr marL="1025525" indent="-457200" algn="just" rtl="1">
              <a:lnSpc>
                <a:spcPct val="150000"/>
              </a:lnSpc>
              <a:buFont typeface="+mj-lt"/>
              <a:buAutoNum type="arabicPeriod"/>
            </a:pPr>
            <a:r>
              <a:rPr lang="ar-EG" sz="2200" spc="20" dirty="0">
                <a:latin typeface="Times New Roman" pitchFamily="18" charset="0"/>
                <a:cs typeface="Times New Roman" pitchFamily="18" charset="0"/>
              </a:rPr>
              <a:t>جزء من التغطية الجغرافية ضائع لوصوله إلى مستهلكين غير مستهدفين.</a:t>
            </a:r>
          </a:p>
          <a:p>
            <a:pPr marL="1025525" indent="-457200" algn="just" rtl="1">
              <a:lnSpc>
                <a:spcPct val="150000"/>
              </a:lnSpc>
              <a:buFont typeface="+mj-lt"/>
              <a:buAutoNum type="arabicPeriod"/>
            </a:pPr>
            <a:r>
              <a:rPr lang="ar-EG" sz="2200" spc="20" dirty="0">
                <a:latin typeface="Times New Roman" pitchFamily="18" charset="0"/>
                <a:cs typeface="Times New Roman" pitchFamily="18" charset="0"/>
              </a:rPr>
              <a:t>لا يسمح مستوى طباعة الصحف بصفة عامة باتقان طباعة الصور واستخدام الألوان</a:t>
            </a:r>
            <a:r>
              <a:rPr lang="ar-EG" sz="2200" spc="20" dirty="0" smtClean="0">
                <a:latin typeface="Times New Roman" pitchFamily="18" charset="0"/>
                <a:cs typeface="Times New Roman" pitchFamily="18" charset="0"/>
              </a:rPr>
              <a:t>.</a:t>
            </a:r>
          </a:p>
          <a:p>
            <a:pPr marL="1025525" indent="-457200" algn="just" rtl="1">
              <a:lnSpc>
                <a:spcPct val="150000"/>
              </a:lnSpc>
              <a:buFont typeface="+mj-lt"/>
              <a:buAutoNum type="arabicPeriod"/>
            </a:pPr>
            <a:r>
              <a:rPr lang="ar-EG" sz="2200" spc="20" dirty="0" smtClean="0">
                <a:latin typeface="Times New Roman" pitchFamily="18" charset="0"/>
                <a:cs typeface="Times New Roman" pitchFamily="18" charset="0"/>
              </a:rPr>
              <a:t>كثرة </a:t>
            </a:r>
            <a:r>
              <a:rPr lang="ar-EG" sz="2200" spc="20" dirty="0">
                <a:latin typeface="Times New Roman" pitchFamily="18" charset="0"/>
                <a:cs typeface="Times New Roman" pitchFamily="18" charset="0"/>
              </a:rPr>
              <a:t>الإِعْلاَنات المنشورة ومنافستها لبعضها بعضًا.</a:t>
            </a:r>
          </a:p>
          <a:p>
            <a:pPr marL="1025525" indent="-457200" algn="just" rtl="1">
              <a:lnSpc>
                <a:spcPct val="150000"/>
              </a:lnSpc>
              <a:buFont typeface="+mj-lt"/>
              <a:buAutoNum type="arabicPeriod"/>
            </a:pPr>
            <a:r>
              <a:rPr lang="ar-EG" sz="2200" spc="20" dirty="0" smtClean="0">
                <a:latin typeface="Times New Roman" pitchFamily="18" charset="0"/>
                <a:cs typeface="Times New Roman" pitchFamily="18" charset="0"/>
              </a:rPr>
              <a:t>محدودية </a:t>
            </a:r>
            <a:r>
              <a:rPr lang="ar-EG" sz="2200" spc="20" dirty="0">
                <a:latin typeface="Times New Roman" pitchFamily="18" charset="0"/>
                <a:cs typeface="Times New Roman" pitchFamily="18" charset="0"/>
              </a:rPr>
              <a:t>المواقع المتميزة في الجريدة، وصعوبة اختيار الموقع المناسب أحيانًا</a:t>
            </a:r>
            <a:r>
              <a:rPr lang="ar-EG" sz="2200" spc="20" dirty="0" smtClean="0">
                <a:latin typeface="Times New Roman" pitchFamily="18" charset="0"/>
                <a:cs typeface="Times New Roman" pitchFamily="18" charset="0"/>
              </a:rPr>
              <a:t>.</a:t>
            </a:r>
            <a:endParaRPr lang="ar-EG" sz="2200" spc="20" dirty="0">
              <a:latin typeface="Times New Roman" pitchFamily="18" charset="0"/>
              <a:cs typeface="Times New Roman" pitchFamily="18" charset="0"/>
            </a:endParaRPr>
          </a:p>
        </p:txBody>
      </p:sp>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5" name="Rectangle 14">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7"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8" name="Rectangle 17">
            <a:extLst>
              <a:ext uri="{FF2B5EF4-FFF2-40B4-BE49-F238E27FC236}">
                <a16:creationId xmlns:a16="http://schemas.microsoft.com/office/drawing/2014/main" xmlns=""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a:extLst>
              <a:ext uri="{FF2B5EF4-FFF2-40B4-BE49-F238E27FC236}">
                <a16:creationId xmlns:a16="http://schemas.microsoft.com/office/drawing/2014/main" xmlns="" id="{AB738525-DD8E-2E85-F385-345FF64341EB}"/>
              </a:ext>
            </a:extLst>
          </p:cNvPr>
          <p:cNvSpPr txBox="1"/>
          <p:nvPr/>
        </p:nvSpPr>
        <p:spPr>
          <a:xfrm>
            <a:off x="3523263" y="1370818"/>
            <a:ext cx="917148" cy="369332"/>
          </a:xfrm>
          <a:prstGeom prst="rect">
            <a:avLst/>
          </a:prstGeom>
          <a:noFill/>
        </p:spPr>
        <p:txBody>
          <a:bodyPr wrap="square" rtlCol="0">
            <a:spAutoFit/>
          </a:bodyPr>
          <a:lstStyle/>
          <a:p>
            <a:pPr algn="ctr"/>
            <a:r>
              <a:rPr lang="en-US" dirty="0" smtClean="0">
                <a:solidFill>
                  <a:schemeClr val="bg1"/>
                </a:solidFill>
                <a:latin typeface="Times New Roman" pitchFamily="18" charset="0"/>
                <a:cs typeface="Times New Roman" pitchFamily="18" charset="0"/>
              </a:rPr>
              <a:t>Lecture </a:t>
            </a:r>
            <a:endParaRPr lang="en-US" dirty="0">
              <a:solidFill>
                <a:schemeClr val="bg1"/>
              </a:solidFill>
              <a:latin typeface="Times New Roman" pitchFamily="18" charset="0"/>
              <a:cs typeface="Times New Roman" pitchFamily="18" charset="0"/>
            </a:endParaRPr>
          </a:p>
        </p:txBody>
      </p:sp>
      <p:sp>
        <p:nvSpPr>
          <p:cNvPr id="20" name="TextBox 19">
            <a:extLst>
              <a:ext uri="{FF2B5EF4-FFF2-40B4-BE49-F238E27FC236}">
                <a16:creationId xmlns:a16="http://schemas.microsoft.com/office/drawing/2014/main" xmlns="" id="{183B5688-FE98-684A-8FDB-4023CCDDD82C}"/>
              </a:ext>
            </a:extLst>
          </p:cNvPr>
          <p:cNvSpPr txBox="1"/>
          <p:nvPr/>
        </p:nvSpPr>
        <p:spPr>
          <a:xfrm>
            <a:off x="3508037" y="1585683"/>
            <a:ext cx="942618" cy="830997"/>
          </a:xfrm>
          <a:prstGeom prst="rect">
            <a:avLst/>
          </a:prstGeom>
          <a:noFill/>
        </p:spPr>
        <p:txBody>
          <a:bodyPr wrap="square" rtlCol="0">
            <a:spAutoFit/>
          </a:bodyPr>
          <a:lstStyle/>
          <a:p>
            <a:pPr algn="ctr"/>
            <a:r>
              <a:rPr lang="en-US" sz="4800" b="1" dirty="0" smtClean="0">
                <a:solidFill>
                  <a:schemeClr val="bg1"/>
                </a:solidFill>
                <a:latin typeface="Tajawal Medium" panose="00000600000000000000" pitchFamily="2" charset="-78"/>
                <a:cs typeface="Tajawal Medium" panose="00000600000000000000" pitchFamily="2" charset="-78"/>
              </a:rPr>
              <a:t>7</a:t>
            </a:r>
            <a:endParaRPr lang="en-US" sz="14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68390355"/>
      </p:ext>
    </p:extLst>
  </p:cSld>
  <p:clrMapOvr>
    <a:masterClrMapping/>
  </p:clrMapOvr>
  <mc:AlternateContent xmlns:mc="http://schemas.openxmlformats.org/markup-compatibility/2006" xmlns:p14="http://schemas.microsoft.com/office/powerpoint/2010/main">
    <mc:Choice Requires="p14">
      <p:transition spd="slow" p14:dur="2000" advTm="273869"/>
    </mc:Choice>
    <mc:Fallback xmlns="">
      <p:transition spd="slow" advTm="273869"/>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Placeholder 3">
            <a:extLst>
              <a:ext uri="{FF2B5EF4-FFF2-40B4-BE49-F238E27FC236}">
                <a16:creationId xmlns="" xmlns:a16="http://schemas.microsoft.com/office/drawing/2014/main" id="{04AD71DD-ADB0-9694-FD1A-34ACE3FE1D52}"/>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tretch>
            <a:fillRect/>
          </a:stretch>
        </p:blipFill>
        <p:spPr>
          <a:xfrm>
            <a:off x="1364043" y="1622658"/>
            <a:ext cx="9261915" cy="3612684"/>
          </a:xfrm>
        </p:spPr>
      </p:pic>
      <p:sp>
        <p:nvSpPr>
          <p:cNvPr id="41" name="TextBox 40">
            <a:extLst>
              <a:ext uri="{FF2B5EF4-FFF2-40B4-BE49-F238E27FC236}">
                <a16:creationId xmlns="" xmlns:a16="http://schemas.microsoft.com/office/drawing/2014/main" id="{C7D257D7-D9C6-8F63-F8F8-E2BE53F2E2DB}"/>
              </a:ext>
            </a:extLst>
          </p:cNvPr>
          <p:cNvSpPr txBox="1"/>
          <p:nvPr/>
        </p:nvSpPr>
        <p:spPr>
          <a:xfrm>
            <a:off x="6437818" y="1739494"/>
            <a:ext cx="3890809" cy="461665"/>
          </a:xfrm>
          <a:prstGeom prst="rect">
            <a:avLst/>
          </a:prstGeom>
          <a:noFill/>
        </p:spPr>
        <p:txBody>
          <a:bodyPr wrap="none" rtlCol="0">
            <a:spAutoFit/>
          </a:bodyPr>
          <a:lstStyle/>
          <a:p>
            <a:pPr algn="just" rtl="1"/>
            <a:r>
              <a:rPr lang="ar-EG" sz="2400" b="1" dirty="0">
                <a:solidFill>
                  <a:srgbClr val="00B0F0"/>
                </a:solidFill>
                <a:effectLst>
                  <a:outerShdw blurRad="38100" dist="38100" dir="2700000" algn="tl">
                    <a:srgbClr val="000000">
                      <a:alpha val="43137"/>
                    </a:srgbClr>
                  </a:outerShdw>
                </a:effectLst>
                <a:latin typeface="Tajawal Medium" panose="00000600000000000000" pitchFamily="2" charset="-78"/>
                <a:cs typeface="+mj-cs"/>
              </a:rPr>
              <a:t>إعلانات الملصقات واللوحات الإعلانية</a:t>
            </a:r>
          </a:p>
        </p:txBody>
      </p:sp>
      <p:sp>
        <p:nvSpPr>
          <p:cNvPr id="9" name="Rectangle 8">
            <a:extLst>
              <a:ext uri="{FF2B5EF4-FFF2-40B4-BE49-F238E27FC236}">
                <a16:creationId xmlns="" xmlns:a16="http://schemas.microsoft.com/office/drawing/2014/main" id="{625A65B4-F2A8-05FC-5604-83D2080647B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0"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66034" y="88047"/>
            <a:ext cx="2305141" cy="1076343"/>
          </a:xfrm>
          <a:prstGeom prst="rect">
            <a:avLst/>
          </a:prstGeom>
        </p:spPr>
      </p:pic>
      <p:sp>
        <p:nvSpPr>
          <p:cNvPr id="11" name="Rectangle 10">
            <a:extLst>
              <a:ext uri="{FF2B5EF4-FFF2-40B4-BE49-F238E27FC236}">
                <a16:creationId xmlns:a16="http://schemas.microsoft.com/office/drawing/2014/main" xmlns="" id="{6FE380F3-A68B-26EA-9084-2C15BB9E43F9}"/>
              </a:ext>
            </a:extLst>
          </p:cNvPr>
          <p:cNvSpPr/>
          <p:nvPr/>
        </p:nvSpPr>
        <p:spPr>
          <a:xfrm>
            <a:off x="4805973" y="1608890"/>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2" name="TextBox 11">
            <a:extLst>
              <a:ext uri="{FF2B5EF4-FFF2-40B4-BE49-F238E27FC236}">
                <a16:creationId xmlns:a16="http://schemas.microsoft.com/office/drawing/2014/main" xmlns="" id="{AB738525-DD8E-2E85-F385-345FF64341EB}"/>
              </a:ext>
            </a:extLst>
          </p:cNvPr>
          <p:cNvSpPr txBox="1"/>
          <p:nvPr/>
        </p:nvSpPr>
        <p:spPr>
          <a:xfrm>
            <a:off x="4942699" y="1644634"/>
            <a:ext cx="917148" cy="369332"/>
          </a:xfrm>
          <a:prstGeom prst="rect">
            <a:avLst/>
          </a:prstGeom>
          <a:noFill/>
        </p:spPr>
        <p:txBody>
          <a:bodyPr wrap="square" rtlCol="0">
            <a:spAutoFit/>
          </a:bodyPr>
          <a:lstStyle/>
          <a:p>
            <a:pPr algn="ctr"/>
            <a:r>
              <a:rPr lang="en-US" dirty="0" smtClean="0">
                <a:solidFill>
                  <a:schemeClr val="bg1"/>
                </a:solidFill>
                <a:latin typeface="Times New Roman" pitchFamily="18" charset="0"/>
                <a:cs typeface="Times New Roman" pitchFamily="18" charset="0"/>
              </a:rPr>
              <a:t>Lecture </a:t>
            </a:r>
            <a:endParaRPr lang="en-US" dirty="0">
              <a:solidFill>
                <a:schemeClr val="bg1"/>
              </a:solidFill>
              <a:latin typeface="Times New Roman" pitchFamily="18" charset="0"/>
              <a:cs typeface="Times New Roman" pitchFamily="18" charset="0"/>
            </a:endParaRPr>
          </a:p>
        </p:txBody>
      </p:sp>
      <p:sp>
        <p:nvSpPr>
          <p:cNvPr id="13" name="TextBox 12">
            <a:extLst>
              <a:ext uri="{FF2B5EF4-FFF2-40B4-BE49-F238E27FC236}">
                <a16:creationId xmlns:a16="http://schemas.microsoft.com/office/drawing/2014/main" xmlns="" id="{183B5688-FE98-684A-8FDB-4023CCDDD82C}"/>
              </a:ext>
            </a:extLst>
          </p:cNvPr>
          <p:cNvSpPr txBox="1"/>
          <p:nvPr/>
        </p:nvSpPr>
        <p:spPr>
          <a:xfrm>
            <a:off x="4927473" y="1859499"/>
            <a:ext cx="942618" cy="830997"/>
          </a:xfrm>
          <a:prstGeom prst="rect">
            <a:avLst/>
          </a:prstGeom>
          <a:noFill/>
        </p:spPr>
        <p:txBody>
          <a:bodyPr wrap="square" rtlCol="0">
            <a:spAutoFit/>
          </a:bodyPr>
          <a:lstStyle/>
          <a:p>
            <a:pPr algn="ctr"/>
            <a:r>
              <a:rPr lang="en-US" sz="4800" b="1" dirty="0" smtClean="0">
                <a:solidFill>
                  <a:schemeClr val="bg1"/>
                </a:solidFill>
                <a:latin typeface="Tajawal Medium" panose="00000600000000000000" pitchFamily="2" charset="-78"/>
                <a:cs typeface="Tajawal Medium" panose="00000600000000000000" pitchFamily="2" charset="-78"/>
              </a:rPr>
              <a:t>7</a:t>
            </a:r>
            <a:endParaRPr lang="en-US" sz="14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401397645"/>
      </p:ext>
    </p:extLst>
  </p:cSld>
  <p:clrMapOvr>
    <a:masterClrMapping/>
  </p:clrMapOvr>
  <mc:AlternateContent xmlns:mc="http://schemas.openxmlformats.org/markup-compatibility/2006" xmlns:p14="http://schemas.microsoft.com/office/powerpoint/2010/main">
    <mc:Choice Requires="p14">
      <p:transition spd="slow" p14:dur="2000" advTm="11990"/>
    </mc:Choice>
    <mc:Fallback xmlns="">
      <p:transition spd="slow" advTm="11990"/>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tretch>
            <a:fillRect/>
          </a:stretch>
        </p:blipFill>
        <p:spPr>
          <a:xfrm>
            <a:off x="0" y="1347448"/>
            <a:ext cx="3385474" cy="2105200"/>
          </a:xfrm>
          <a:prstGeom prst="rect">
            <a:avLst/>
          </a:prstGeom>
        </p:spPr>
      </p:pic>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689259" y="1412953"/>
            <a:ext cx="4113898" cy="415498"/>
          </a:xfrm>
          <a:prstGeom prst="rect">
            <a:avLst/>
          </a:prstGeom>
          <a:noFill/>
        </p:spPr>
        <p:txBody>
          <a:bodyPr wrap="square" rtlCol="0">
            <a:spAutoFit/>
          </a:bodyPr>
          <a:lstStyle/>
          <a:p>
            <a:pPr algn="ctr"/>
            <a:r>
              <a:rPr lang="ar-EG" sz="2100" b="1" spc="20" dirty="0">
                <a:solidFill>
                  <a:srgbClr val="00B0F0"/>
                </a:solidFill>
                <a:effectLst>
                  <a:outerShdw blurRad="38100" dist="38100" dir="2700000" algn="tl">
                    <a:srgbClr val="000000">
                      <a:alpha val="43137"/>
                    </a:srgbClr>
                  </a:outerShdw>
                </a:effectLst>
                <a:cs typeface="+mj-cs"/>
              </a:rPr>
              <a:t>مزايا إعلانات الملصقات واللوحات </a:t>
            </a:r>
            <a:r>
              <a:rPr lang="ar-EG" sz="2100" b="1" spc="20" dirty="0" smtClean="0">
                <a:solidFill>
                  <a:srgbClr val="00B0F0"/>
                </a:solidFill>
                <a:effectLst>
                  <a:outerShdw blurRad="38100" dist="38100" dir="2700000" algn="tl">
                    <a:srgbClr val="000000">
                      <a:alpha val="43137"/>
                    </a:srgbClr>
                  </a:outerShdw>
                </a:effectLst>
                <a:cs typeface="+mj-cs"/>
              </a:rPr>
              <a:t>الإعلانية</a:t>
            </a:r>
            <a:endParaRPr lang="ar-EG" sz="2100" b="1" spc="20" dirty="0">
              <a:solidFill>
                <a:srgbClr val="00B0F0"/>
              </a:solidFill>
              <a:effectLst>
                <a:outerShdw blurRad="38100" dist="38100" dir="2700000" algn="tl">
                  <a:srgbClr val="000000">
                    <a:alpha val="43137"/>
                  </a:srgbClr>
                </a:outerShdw>
              </a:effectLst>
              <a:cs typeface="+mj-cs"/>
            </a:endParaRPr>
          </a:p>
        </p:txBody>
      </p:sp>
      <p:sp>
        <p:nvSpPr>
          <p:cNvPr id="31" name="TextBox 30">
            <a:extLst>
              <a:ext uri="{FF2B5EF4-FFF2-40B4-BE49-F238E27FC236}">
                <a16:creationId xmlns="" xmlns:a16="http://schemas.microsoft.com/office/drawing/2014/main" id="{4527402C-3F97-690D-9C20-A459E375AEB7}"/>
              </a:ext>
            </a:extLst>
          </p:cNvPr>
          <p:cNvSpPr txBox="1"/>
          <p:nvPr/>
        </p:nvSpPr>
        <p:spPr>
          <a:xfrm>
            <a:off x="3598250" y="2193396"/>
            <a:ext cx="8417320" cy="4662815"/>
          </a:xfrm>
          <a:prstGeom prst="rect">
            <a:avLst/>
          </a:prstGeom>
          <a:noFill/>
        </p:spPr>
        <p:txBody>
          <a:bodyPr wrap="square" rtlCol="0">
            <a:spAutoFit/>
          </a:bodyPr>
          <a:lstStyle/>
          <a:p>
            <a:pPr marL="457200" indent="-457200" algn="just" rtl="1">
              <a:lnSpc>
                <a:spcPct val="150000"/>
              </a:lnSpc>
              <a:buFont typeface="+mj-lt"/>
              <a:buAutoNum type="arabicPeriod"/>
            </a:pPr>
            <a:r>
              <a:rPr lang="ar-EG" sz="2200" spc="20" dirty="0">
                <a:latin typeface="Times New Roman" pitchFamily="18" charset="0"/>
                <a:cs typeface="Times New Roman" pitchFamily="18" charset="0"/>
              </a:rPr>
              <a:t>اختيار الإطار الجغرافي المناسب والأسواق الجغرافية المستهدفة والمواقع المتميزة.</a:t>
            </a:r>
          </a:p>
          <a:p>
            <a:pPr marL="457200" indent="-457200" algn="just" rtl="1">
              <a:lnSpc>
                <a:spcPct val="150000"/>
              </a:lnSpc>
              <a:buFont typeface="+mj-lt"/>
              <a:buAutoNum type="arabicPeriod"/>
            </a:pPr>
            <a:r>
              <a:rPr lang="ar-EG" sz="2200" spc="20" dirty="0">
                <a:latin typeface="Times New Roman" pitchFamily="18" charset="0"/>
                <a:cs typeface="Times New Roman" pitchFamily="18" charset="0"/>
              </a:rPr>
              <a:t>المعدل التكراري العالي في التعرض للرسالة الإِعْلاَنية.</a:t>
            </a:r>
          </a:p>
          <a:p>
            <a:pPr marL="457200" indent="-457200" algn="just" rtl="1">
              <a:lnSpc>
                <a:spcPct val="150000"/>
              </a:lnSpc>
              <a:buFont typeface="+mj-lt"/>
              <a:buAutoNum type="arabicPeriod"/>
            </a:pPr>
            <a:r>
              <a:rPr lang="ar-EG" sz="2200" spc="20" dirty="0">
                <a:latin typeface="Times New Roman" pitchFamily="18" charset="0"/>
                <a:cs typeface="Times New Roman" pitchFamily="18" charset="0"/>
              </a:rPr>
              <a:t>المرونة في استخدام أحجام معينة تتناسب مع الرسالة.</a:t>
            </a:r>
          </a:p>
          <a:p>
            <a:pPr marL="457200" indent="-457200" algn="just" rtl="1">
              <a:lnSpc>
                <a:spcPct val="150000"/>
              </a:lnSpc>
              <a:buFont typeface="+mj-lt"/>
              <a:buAutoNum type="arabicPeriod"/>
            </a:pPr>
            <a:r>
              <a:rPr lang="ar-EG" sz="2200" spc="20" dirty="0">
                <a:latin typeface="Times New Roman" pitchFamily="18" charset="0"/>
                <a:cs typeface="Times New Roman" pitchFamily="18" charset="0"/>
              </a:rPr>
              <a:t>إمكانية عرض السلعة بحجم كبير بالألوان</a:t>
            </a:r>
            <a:r>
              <a:rPr lang="ar-EG" sz="2200" spc="20" dirty="0" smtClean="0">
                <a:latin typeface="Times New Roman" pitchFamily="18" charset="0"/>
                <a:cs typeface="Times New Roman" pitchFamily="18" charset="0"/>
              </a:rPr>
              <a:t>.</a:t>
            </a:r>
          </a:p>
          <a:p>
            <a:pPr marL="457200" indent="-457200" algn="just" rtl="1">
              <a:lnSpc>
                <a:spcPct val="150000"/>
              </a:lnSpc>
              <a:buFont typeface="+mj-lt"/>
              <a:buAutoNum type="arabicPeriod"/>
            </a:pPr>
            <a:r>
              <a:rPr lang="ar-EG" sz="2200" spc="20" dirty="0" smtClean="0">
                <a:latin typeface="Times New Roman" pitchFamily="18" charset="0"/>
                <a:cs typeface="Times New Roman" pitchFamily="18" charset="0"/>
              </a:rPr>
              <a:t>الإِعْلاَن </a:t>
            </a:r>
            <a:r>
              <a:rPr lang="ar-EG" sz="2200" spc="20" dirty="0">
                <a:latin typeface="Times New Roman" pitchFamily="18" charset="0"/>
                <a:cs typeface="Times New Roman" pitchFamily="18" charset="0"/>
              </a:rPr>
              <a:t>بوسائل النقل ينتقل إلى الجمهور ويغطي مناطق جغرافية </a:t>
            </a:r>
            <a:r>
              <a:rPr lang="ar-EG" sz="2200" spc="20" dirty="0" smtClean="0">
                <a:latin typeface="Times New Roman" pitchFamily="18" charset="0"/>
                <a:cs typeface="Times New Roman" pitchFamily="18" charset="0"/>
              </a:rPr>
              <a:t>كبيرة.</a:t>
            </a:r>
          </a:p>
          <a:p>
            <a:pPr marL="457200" indent="-457200" algn="just" rtl="1">
              <a:lnSpc>
                <a:spcPct val="150000"/>
              </a:lnSpc>
              <a:buFont typeface="+mj-lt"/>
              <a:buAutoNum type="arabicPeriod"/>
            </a:pPr>
            <a:r>
              <a:rPr lang="ar-EG" sz="2200" spc="20" dirty="0" smtClean="0">
                <a:latin typeface="Times New Roman" pitchFamily="18" charset="0"/>
                <a:cs typeface="Times New Roman" pitchFamily="18" charset="0"/>
              </a:rPr>
              <a:t>وجود </a:t>
            </a:r>
            <a:r>
              <a:rPr lang="ar-EG" sz="2200" spc="20" dirty="0">
                <a:latin typeface="Times New Roman" pitchFamily="18" charset="0"/>
                <a:cs typeface="Times New Roman" pitchFamily="18" charset="0"/>
              </a:rPr>
              <a:t>جمهور متحرك.</a:t>
            </a:r>
          </a:p>
          <a:p>
            <a:pPr marL="457200" indent="-457200" algn="just" rtl="1">
              <a:lnSpc>
                <a:spcPct val="150000"/>
              </a:lnSpc>
              <a:buFont typeface="+mj-lt"/>
              <a:buAutoNum type="arabicPeriod"/>
            </a:pPr>
            <a:r>
              <a:rPr lang="ar-EG" sz="2200" spc="20" dirty="0" smtClean="0">
                <a:latin typeface="Times New Roman" pitchFamily="18" charset="0"/>
                <a:cs typeface="Times New Roman" pitchFamily="18" charset="0"/>
              </a:rPr>
              <a:t>وسيلة </a:t>
            </a:r>
            <a:r>
              <a:rPr lang="ar-EG" sz="2200" spc="20" dirty="0">
                <a:latin typeface="Times New Roman" pitchFamily="18" charset="0"/>
                <a:cs typeface="Times New Roman" pitchFamily="18" charset="0"/>
              </a:rPr>
              <a:t>إِعْلاَنية تُستخدم لتحقيق هدف للتذكير.</a:t>
            </a:r>
          </a:p>
          <a:p>
            <a:pPr marL="457200" indent="-457200" algn="just" rtl="1">
              <a:lnSpc>
                <a:spcPct val="150000"/>
              </a:lnSpc>
              <a:buFont typeface="+mj-lt"/>
              <a:buAutoNum type="arabicPeriod"/>
            </a:pPr>
            <a:r>
              <a:rPr lang="ar-EG" sz="2200" spc="20" dirty="0" smtClean="0">
                <a:latin typeface="Times New Roman" pitchFamily="18" charset="0"/>
                <a:cs typeface="Times New Roman" pitchFamily="18" charset="0"/>
              </a:rPr>
              <a:t>التكلفة </a:t>
            </a:r>
            <a:r>
              <a:rPr lang="ar-EG" sz="2200" spc="20" dirty="0">
                <a:latin typeface="Times New Roman" pitchFamily="18" charset="0"/>
                <a:cs typeface="Times New Roman" pitchFamily="18" charset="0"/>
              </a:rPr>
              <a:t>المنخفضة نسبيًا إذا ما قيست بالمعدل الألفي أو المليوني للتعرض.</a:t>
            </a:r>
          </a:p>
          <a:p>
            <a:pPr marL="457200" indent="-457200" algn="just" rtl="1">
              <a:lnSpc>
                <a:spcPct val="150000"/>
              </a:lnSpc>
              <a:buFont typeface="+mj-lt"/>
              <a:buAutoNum type="arabicPeriod"/>
            </a:pPr>
            <a:endParaRPr lang="ar-EG" sz="2200" spc="20" dirty="0">
              <a:latin typeface="Times New Roman" pitchFamily="18" charset="0"/>
              <a:cs typeface="Times New Roman" pitchFamily="18" charset="0"/>
            </a:endParaRPr>
          </a:p>
        </p:txBody>
      </p:sp>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5" name="Rectangle 14">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9" name="Rectangle 18">
            <a:extLst>
              <a:ext uri="{FF2B5EF4-FFF2-40B4-BE49-F238E27FC236}">
                <a16:creationId xmlns:a16="http://schemas.microsoft.com/office/drawing/2014/main" xmlns=""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0" name="TextBox 19">
            <a:extLst>
              <a:ext uri="{FF2B5EF4-FFF2-40B4-BE49-F238E27FC236}">
                <a16:creationId xmlns:a16="http://schemas.microsoft.com/office/drawing/2014/main" xmlns="" id="{AB738525-DD8E-2E85-F385-345FF64341EB}"/>
              </a:ext>
            </a:extLst>
          </p:cNvPr>
          <p:cNvSpPr txBox="1"/>
          <p:nvPr/>
        </p:nvSpPr>
        <p:spPr>
          <a:xfrm>
            <a:off x="3523263" y="1370818"/>
            <a:ext cx="917148" cy="369332"/>
          </a:xfrm>
          <a:prstGeom prst="rect">
            <a:avLst/>
          </a:prstGeom>
          <a:noFill/>
        </p:spPr>
        <p:txBody>
          <a:bodyPr wrap="square" rtlCol="0">
            <a:spAutoFit/>
          </a:bodyPr>
          <a:lstStyle/>
          <a:p>
            <a:pPr algn="ctr"/>
            <a:r>
              <a:rPr lang="en-US" dirty="0" smtClean="0">
                <a:solidFill>
                  <a:schemeClr val="bg1"/>
                </a:solidFill>
                <a:latin typeface="Times New Roman" pitchFamily="18" charset="0"/>
                <a:cs typeface="Times New Roman" pitchFamily="18" charset="0"/>
              </a:rPr>
              <a:t>Lecture </a:t>
            </a:r>
            <a:endParaRPr lang="en-US" dirty="0">
              <a:solidFill>
                <a:schemeClr val="bg1"/>
              </a:solidFill>
              <a:latin typeface="Times New Roman" pitchFamily="18" charset="0"/>
              <a:cs typeface="Times New Roman" pitchFamily="18" charset="0"/>
            </a:endParaRPr>
          </a:p>
        </p:txBody>
      </p:sp>
      <p:sp>
        <p:nvSpPr>
          <p:cNvPr id="23" name="TextBox 22">
            <a:extLst>
              <a:ext uri="{FF2B5EF4-FFF2-40B4-BE49-F238E27FC236}">
                <a16:creationId xmlns:a16="http://schemas.microsoft.com/office/drawing/2014/main" xmlns="" id="{183B5688-FE98-684A-8FDB-4023CCDDD82C}"/>
              </a:ext>
            </a:extLst>
          </p:cNvPr>
          <p:cNvSpPr txBox="1"/>
          <p:nvPr/>
        </p:nvSpPr>
        <p:spPr>
          <a:xfrm>
            <a:off x="3508037" y="1585683"/>
            <a:ext cx="942618" cy="830997"/>
          </a:xfrm>
          <a:prstGeom prst="rect">
            <a:avLst/>
          </a:prstGeom>
          <a:noFill/>
        </p:spPr>
        <p:txBody>
          <a:bodyPr wrap="square" rtlCol="0">
            <a:spAutoFit/>
          </a:bodyPr>
          <a:lstStyle/>
          <a:p>
            <a:pPr algn="ctr"/>
            <a:r>
              <a:rPr lang="en-US" sz="4800" b="1" dirty="0" smtClean="0">
                <a:solidFill>
                  <a:schemeClr val="bg1"/>
                </a:solidFill>
                <a:latin typeface="Tajawal Medium" panose="00000600000000000000" pitchFamily="2" charset="-78"/>
                <a:cs typeface="Tajawal Medium" panose="00000600000000000000" pitchFamily="2" charset="-78"/>
              </a:rPr>
              <a:t>7</a:t>
            </a:r>
            <a:endParaRPr lang="en-US" sz="14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473957547"/>
      </p:ext>
    </p:extLst>
  </p:cSld>
  <p:clrMapOvr>
    <a:masterClrMapping/>
  </p:clrMapOvr>
  <mc:AlternateContent xmlns:mc="http://schemas.openxmlformats.org/markup-compatibility/2006" xmlns:p14="http://schemas.microsoft.com/office/powerpoint/2010/main">
    <mc:Choice Requires="p14">
      <p:transition spd="slow" p14:dur="2000" advTm="319045"/>
    </mc:Choice>
    <mc:Fallback xmlns="">
      <p:transition spd="slow" advTm="319045"/>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tretch>
            <a:fillRect/>
          </a:stretch>
        </p:blipFill>
        <p:spPr>
          <a:xfrm>
            <a:off x="0" y="1347448"/>
            <a:ext cx="3385474" cy="2105200"/>
          </a:xfrm>
          <a:prstGeom prst="rect">
            <a:avLst/>
          </a:prstGeom>
        </p:spPr>
      </p:pic>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689259" y="1412953"/>
            <a:ext cx="4113898" cy="415498"/>
          </a:xfrm>
          <a:prstGeom prst="rect">
            <a:avLst/>
          </a:prstGeom>
          <a:noFill/>
        </p:spPr>
        <p:txBody>
          <a:bodyPr wrap="square" rtlCol="0">
            <a:spAutoFit/>
          </a:bodyPr>
          <a:lstStyle/>
          <a:p>
            <a:pPr algn="ctr"/>
            <a:r>
              <a:rPr lang="ar-EG" sz="2100" b="1" dirty="0">
                <a:solidFill>
                  <a:srgbClr val="00B0F0"/>
                </a:solidFill>
                <a:effectLst>
                  <a:outerShdw blurRad="38100" dist="38100" dir="2700000" algn="tl">
                    <a:srgbClr val="000000">
                      <a:alpha val="43137"/>
                    </a:srgbClr>
                  </a:outerShdw>
                </a:effectLst>
                <a:cs typeface="+mj-cs"/>
              </a:rPr>
              <a:t>عيوب إعلانات الملصقات واللوحات </a:t>
            </a:r>
            <a:r>
              <a:rPr lang="ar-EG" sz="2100" b="1" dirty="0" smtClean="0">
                <a:solidFill>
                  <a:srgbClr val="00B0F0"/>
                </a:solidFill>
                <a:effectLst>
                  <a:outerShdw blurRad="38100" dist="38100" dir="2700000" algn="tl">
                    <a:srgbClr val="000000">
                      <a:alpha val="43137"/>
                    </a:srgbClr>
                  </a:outerShdw>
                </a:effectLst>
                <a:cs typeface="+mj-cs"/>
              </a:rPr>
              <a:t>الإعلانية</a:t>
            </a:r>
            <a:endParaRPr lang="ar-EG" sz="2100" b="1" dirty="0">
              <a:solidFill>
                <a:srgbClr val="00B0F0"/>
              </a:solidFill>
              <a:effectLst>
                <a:outerShdw blurRad="38100" dist="38100" dir="2700000" algn="tl">
                  <a:srgbClr val="000000">
                    <a:alpha val="43137"/>
                  </a:srgbClr>
                </a:outerShdw>
              </a:effectLst>
              <a:cs typeface="+mj-cs"/>
            </a:endParaRPr>
          </a:p>
        </p:txBody>
      </p:sp>
      <p:sp>
        <p:nvSpPr>
          <p:cNvPr id="31" name="TextBox 30">
            <a:extLst>
              <a:ext uri="{FF2B5EF4-FFF2-40B4-BE49-F238E27FC236}">
                <a16:creationId xmlns="" xmlns:a16="http://schemas.microsoft.com/office/drawing/2014/main" id="{4527402C-3F97-690D-9C20-A459E375AEB7}"/>
              </a:ext>
            </a:extLst>
          </p:cNvPr>
          <p:cNvSpPr txBox="1"/>
          <p:nvPr/>
        </p:nvSpPr>
        <p:spPr>
          <a:xfrm>
            <a:off x="3598250" y="2045080"/>
            <a:ext cx="8417320" cy="4154984"/>
          </a:xfrm>
          <a:prstGeom prst="rect">
            <a:avLst/>
          </a:prstGeom>
          <a:noFill/>
        </p:spPr>
        <p:txBody>
          <a:bodyPr wrap="square" rtlCol="0">
            <a:spAutoFit/>
          </a:bodyPr>
          <a:lstStyle/>
          <a:p>
            <a:pPr marL="457200" indent="-457200" algn="just" rtl="1">
              <a:lnSpc>
                <a:spcPct val="150000"/>
              </a:lnSpc>
              <a:buFont typeface="+mj-lt"/>
              <a:buAutoNum type="arabicPeriod"/>
            </a:pPr>
            <a:r>
              <a:rPr lang="ar-EG" sz="2200" spc="20" dirty="0">
                <a:latin typeface="Times New Roman" pitchFamily="18" charset="0"/>
                <a:cs typeface="Times New Roman" pitchFamily="18" charset="0"/>
              </a:rPr>
              <a:t>محدودية المنطقة الجغرافية التي يحدث فيها التعرض للرسالة.</a:t>
            </a:r>
          </a:p>
          <a:p>
            <a:pPr marL="457200" indent="-457200" algn="just" rtl="1">
              <a:lnSpc>
                <a:spcPct val="150000"/>
              </a:lnSpc>
              <a:buFont typeface="+mj-lt"/>
              <a:buAutoNum type="arabicPeriod"/>
            </a:pPr>
            <a:r>
              <a:rPr lang="ar-EG" sz="2200" spc="20" dirty="0">
                <a:latin typeface="Times New Roman" pitchFamily="18" charset="0"/>
                <a:cs typeface="Times New Roman" pitchFamily="18" charset="0"/>
              </a:rPr>
              <a:t>ارتفاع تكلفة الإنتاج والإيجار لبعض أنواع الملصقات واللوحات.</a:t>
            </a:r>
          </a:p>
          <a:p>
            <a:pPr marL="457200" indent="-457200" algn="just" rtl="1">
              <a:lnSpc>
                <a:spcPct val="150000"/>
              </a:lnSpc>
              <a:buFont typeface="+mj-lt"/>
              <a:buAutoNum type="arabicPeriod"/>
            </a:pPr>
            <a:r>
              <a:rPr lang="ar-EG" sz="2200" spc="20" dirty="0">
                <a:latin typeface="Times New Roman" pitchFamily="18" charset="0"/>
                <a:cs typeface="Times New Roman" pitchFamily="18" charset="0"/>
              </a:rPr>
              <a:t>لابد أن تكون الرسالة محدودة جدًا.</a:t>
            </a:r>
          </a:p>
          <a:p>
            <a:pPr marL="457200" indent="-457200" algn="just" rtl="1">
              <a:lnSpc>
                <a:spcPct val="150000"/>
              </a:lnSpc>
              <a:buFont typeface="+mj-lt"/>
              <a:buAutoNum type="arabicPeriod"/>
            </a:pPr>
            <a:r>
              <a:rPr lang="ar-EG" sz="2200" spc="20" dirty="0">
                <a:latin typeface="Times New Roman" pitchFamily="18" charset="0"/>
                <a:cs typeface="Times New Roman" pitchFamily="18" charset="0"/>
              </a:rPr>
              <a:t>لا تُستخدم إلا للتذكير فقط.</a:t>
            </a:r>
          </a:p>
          <a:p>
            <a:pPr marL="457200" indent="-457200" algn="just" rtl="1">
              <a:lnSpc>
                <a:spcPct val="150000"/>
              </a:lnSpc>
              <a:buFont typeface="+mj-lt"/>
              <a:buAutoNum type="arabicPeriod"/>
            </a:pPr>
            <a:r>
              <a:rPr lang="ar-EG" sz="2200" spc="20" dirty="0">
                <a:latin typeface="Times New Roman" pitchFamily="18" charset="0"/>
                <a:cs typeface="Times New Roman" pitchFamily="18" charset="0"/>
              </a:rPr>
              <a:t>تتأثر كثيرًا بالعوامل الجوية.</a:t>
            </a:r>
          </a:p>
          <a:p>
            <a:pPr marL="457200" indent="-457200" algn="just" rtl="1">
              <a:lnSpc>
                <a:spcPct val="150000"/>
              </a:lnSpc>
              <a:buFont typeface="+mj-lt"/>
              <a:buAutoNum type="arabicPeriod"/>
            </a:pPr>
            <a:r>
              <a:rPr lang="ar-EG" sz="2200" spc="20" dirty="0">
                <a:latin typeface="Times New Roman" pitchFamily="18" charset="0"/>
                <a:cs typeface="Times New Roman" pitchFamily="18" charset="0"/>
              </a:rPr>
              <a:t>احتمال تأثير بعض العوامل الأخرى عليها كالازدحام الإِعْلاَني ومنافسة الإِعْلاَنات الأخرى وضغط حركة المرور في بعض الشوارع أو الميادين, مما يعيق عملية التعرض.</a:t>
            </a:r>
          </a:p>
        </p:txBody>
      </p:sp>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6" name="Rectangle 15">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7"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8" name="Rectangle 17">
            <a:extLst>
              <a:ext uri="{FF2B5EF4-FFF2-40B4-BE49-F238E27FC236}">
                <a16:creationId xmlns:a16="http://schemas.microsoft.com/office/drawing/2014/main" xmlns=""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a:extLst>
              <a:ext uri="{FF2B5EF4-FFF2-40B4-BE49-F238E27FC236}">
                <a16:creationId xmlns:a16="http://schemas.microsoft.com/office/drawing/2014/main" xmlns="" id="{AB738525-DD8E-2E85-F385-345FF64341EB}"/>
              </a:ext>
            </a:extLst>
          </p:cNvPr>
          <p:cNvSpPr txBox="1"/>
          <p:nvPr/>
        </p:nvSpPr>
        <p:spPr>
          <a:xfrm>
            <a:off x="3523263" y="1370818"/>
            <a:ext cx="917148" cy="369332"/>
          </a:xfrm>
          <a:prstGeom prst="rect">
            <a:avLst/>
          </a:prstGeom>
          <a:noFill/>
        </p:spPr>
        <p:txBody>
          <a:bodyPr wrap="square" rtlCol="0">
            <a:spAutoFit/>
          </a:bodyPr>
          <a:lstStyle/>
          <a:p>
            <a:pPr algn="ctr"/>
            <a:r>
              <a:rPr lang="en-US" dirty="0" smtClean="0">
                <a:solidFill>
                  <a:schemeClr val="bg1"/>
                </a:solidFill>
                <a:latin typeface="Times New Roman" pitchFamily="18" charset="0"/>
                <a:cs typeface="Times New Roman" pitchFamily="18" charset="0"/>
              </a:rPr>
              <a:t>Lecture </a:t>
            </a:r>
            <a:endParaRPr lang="en-US" dirty="0">
              <a:solidFill>
                <a:schemeClr val="bg1"/>
              </a:solidFill>
              <a:latin typeface="Times New Roman" pitchFamily="18" charset="0"/>
              <a:cs typeface="Times New Roman" pitchFamily="18" charset="0"/>
            </a:endParaRPr>
          </a:p>
        </p:txBody>
      </p:sp>
      <p:sp>
        <p:nvSpPr>
          <p:cNvPr id="20" name="TextBox 19">
            <a:extLst>
              <a:ext uri="{FF2B5EF4-FFF2-40B4-BE49-F238E27FC236}">
                <a16:creationId xmlns:a16="http://schemas.microsoft.com/office/drawing/2014/main" xmlns="" id="{183B5688-FE98-684A-8FDB-4023CCDDD82C}"/>
              </a:ext>
            </a:extLst>
          </p:cNvPr>
          <p:cNvSpPr txBox="1"/>
          <p:nvPr/>
        </p:nvSpPr>
        <p:spPr>
          <a:xfrm>
            <a:off x="3508037" y="1585683"/>
            <a:ext cx="942618" cy="830997"/>
          </a:xfrm>
          <a:prstGeom prst="rect">
            <a:avLst/>
          </a:prstGeom>
          <a:noFill/>
        </p:spPr>
        <p:txBody>
          <a:bodyPr wrap="square" rtlCol="0">
            <a:spAutoFit/>
          </a:bodyPr>
          <a:lstStyle/>
          <a:p>
            <a:pPr algn="ctr"/>
            <a:r>
              <a:rPr lang="en-US" sz="4800" b="1" dirty="0" smtClean="0">
                <a:solidFill>
                  <a:schemeClr val="bg1"/>
                </a:solidFill>
                <a:latin typeface="Tajawal Medium" panose="00000600000000000000" pitchFamily="2" charset="-78"/>
                <a:cs typeface="Tajawal Medium" panose="00000600000000000000" pitchFamily="2" charset="-78"/>
              </a:rPr>
              <a:t>7</a:t>
            </a:r>
            <a:endParaRPr lang="en-US" sz="14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892112545"/>
      </p:ext>
    </p:extLst>
  </p:cSld>
  <p:clrMapOvr>
    <a:masterClrMapping/>
  </p:clrMapOvr>
  <mc:AlternateContent xmlns:mc="http://schemas.openxmlformats.org/markup-compatibility/2006" xmlns:p14="http://schemas.microsoft.com/office/powerpoint/2010/main">
    <mc:Choice Requires="p14">
      <p:transition spd="slow" p14:dur="2000" advTm="208605"/>
    </mc:Choice>
    <mc:Fallback xmlns="">
      <p:transition spd="slow" advTm="208605"/>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tretch>
            <a:fillRect/>
          </a:stretch>
        </p:blipFill>
        <p:spPr>
          <a:xfrm>
            <a:off x="0" y="1347448"/>
            <a:ext cx="3385474" cy="2105200"/>
          </a:xfrm>
          <a:prstGeom prst="rect">
            <a:avLst/>
          </a:prstGeom>
        </p:spPr>
      </p:pic>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689259" y="1412953"/>
            <a:ext cx="4113898" cy="415498"/>
          </a:xfrm>
          <a:prstGeom prst="rect">
            <a:avLst/>
          </a:prstGeom>
          <a:noFill/>
        </p:spPr>
        <p:txBody>
          <a:bodyPr wrap="square" rtlCol="0">
            <a:spAutoFit/>
          </a:bodyPr>
          <a:lstStyle/>
          <a:p>
            <a:pPr algn="ctr"/>
            <a:r>
              <a:rPr lang="ar-EG" sz="2100" b="1" dirty="0" smtClean="0">
                <a:solidFill>
                  <a:srgbClr val="00B0F0"/>
                </a:solidFill>
                <a:effectLst>
                  <a:outerShdw blurRad="38100" dist="38100" dir="2700000" algn="tl">
                    <a:srgbClr val="000000">
                      <a:alpha val="43137"/>
                    </a:srgbClr>
                  </a:outerShdw>
                </a:effectLst>
                <a:cs typeface="+mj-cs"/>
              </a:rPr>
              <a:t>إعلانات </a:t>
            </a:r>
            <a:r>
              <a:rPr lang="ar-EG" sz="2100" b="1" dirty="0">
                <a:solidFill>
                  <a:srgbClr val="00B0F0"/>
                </a:solidFill>
                <a:effectLst>
                  <a:outerShdw blurRad="38100" dist="38100" dir="2700000" algn="tl">
                    <a:srgbClr val="000000">
                      <a:alpha val="43137"/>
                    </a:srgbClr>
                  </a:outerShdw>
                </a:effectLst>
                <a:cs typeface="+mj-cs"/>
              </a:rPr>
              <a:t>الملصقات واللوحات </a:t>
            </a:r>
            <a:r>
              <a:rPr lang="ar-EG" sz="2100" b="1" dirty="0" smtClean="0">
                <a:solidFill>
                  <a:srgbClr val="00B0F0"/>
                </a:solidFill>
                <a:effectLst>
                  <a:outerShdw blurRad="38100" dist="38100" dir="2700000" algn="tl">
                    <a:srgbClr val="000000">
                      <a:alpha val="43137"/>
                    </a:srgbClr>
                  </a:outerShdw>
                </a:effectLst>
                <a:cs typeface="+mj-cs"/>
              </a:rPr>
              <a:t>الإعلانية</a:t>
            </a:r>
            <a:endParaRPr lang="ar-EG" sz="2100" b="1" dirty="0">
              <a:solidFill>
                <a:srgbClr val="00B0F0"/>
              </a:solidFill>
              <a:effectLst>
                <a:outerShdw blurRad="38100" dist="38100" dir="2700000" algn="tl">
                  <a:srgbClr val="000000">
                    <a:alpha val="43137"/>
                  </a:srgbClr>
                </a:outerShdw>
              </a:effectLst>
              <a:cs typeface="+mj-cs"/>
            </a:endParaRPr>
          </a:p>
        </p:txBody>
      </p:sp>
      <p:sp>
        <p:nvSpPr>
          <p:cNvPr id="31" name="TextBox 30">
            <a:extLst>
              <a:ext uri="{FF2B5EF4-FFF2-40B4-BE49-F238E27FC236}">
                <a16:creationId xmlns="" xmlns:a16="http://schemas.microsoft.com/office/drawing/2014/main" id="{4527402C-3F97-690D-9C20-A459E375AEB7}"/>
              </a:ext>
            </a:extLst>
          </p:cNvPr>
          <p:cNvSpPr txBox="1"/>
          <p:nvPr/>
        </p:nvSpPr>
        <p:spPr>
          <a:xfrm>
            <a:off x="3598250" y="2045080"/>
            <a:ext cx="8417320" cy="539378"/>
          </a:xfrm>
          <a:prstGeom prst="rect">
            <a:avLst/>
          </a:prstGeom>
          <a:noFill/>
        </p:spPr>
        <p:txBody>
          <a:bodyPr wrap="square" rtlCol="0">
            <a:spAutoFit/>
          </a:bodyPr>
          <a:lstStyle/>
          <a:p>
            <a:pPr marL="231775" indent="-231775" algn="just" rtl="1">
              <a:lnSpc>
                <a:spcPct val="150000"/>
              </a:lnSpc>
              <a:buFont typeface="Arial" pitchFamily="34" charset="0"/>
              <a:buChar char="•"/>
            </a:pPr>
            <a:r>
              <a:rPr lang="ar-EG" sz="2200" b="1" u="sng" spc="20" dirty="0" smtClean="0">
                <a:effectLst>
                  <a:outerShdw blurRad="38100" dist="38100" dir="2700000" algn="tl">
                    <a:srgbClr val="000000">
                      <a:alpha val="43137"/>
                    </a:srgbClr>
                  </a:outerShdw>
                </a:effectLst>
                <a:latin typeface="Times New Roman" pitchFamily="18" charset="0"/>
                <a:cs typeface="Times New Roman" pitchFamily="18" charset="0"/>
              </a:rPr>
              <a:t>حالة عملية عن إعلانات الملصقات واللوحات الإعلانية:</a:t>
            </a:r>
            <a:endParaRPr lang="ar-EG" sz="2200" b="1" u="sng" spc="20" dirty="0">
              <a:effectLst>
                <a:outerShdw blurRad="38100" dist="38100" dir="2700000" algn="tl">
                  <a:srgbClr val="000000">
                    <a:alpha val="43137"/>
                  </a:srgbClr>
                </a:outerShdw>
              </a:effectLst>
              <a:latin typeface="Times New Roman" pitchFamily="18" charset="0"/>
              <a:cs typeface="Times New Roman" pitchFamily="18" charset="0"/>
            </a:endParaRPr>
          </a:p>
        </p:txBody>
      </p:sp>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1027" name="Picture 3" descr="D:\Work\IAEMS 2\الاتصال التسويقى\Lecture 7\Case Study\1.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5445457" y="2734516"/>
            <a:ext cx="3603007" cy="2508861"/>
          </a:xfrm>
          <a:prstGeom prst="rect">
            <a:avLst/>
          </a:prstGeom>
          <a:solidFill>
            <a:srgbClr val="FFFFFF">
              <a:shade val="85000"/>
            </a:srgbClr>
          </a:solidFill>
          <a:ln w="88900" cap="sq">
            <a:solidFill>
              <a:schemeClr val="accent1">
                <a:lumMod val="50000"/>
              </a:schemeClr>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a:extLst/>
        </p:spPr>
      </p:pic>
      <p:sp>
        <p:nvSpPr>
          <p:cNvPr id="4" name="TextBox 3"/>
          <p:cNvSpPr txBox="1"/>
          <p:nvPr/>
        </p:nvSpPr>
        <p:spPr>
          <a:xfrm>
            <a:off x="4176215" y="5513696"/>
            <a:ext cx="6059606" cy="461665"/>
          </a:xfrm>
          <a:prstGeom prst="rect">
            <a:avLst/>
          </a:prstGeom>
          <a:noFill/>
        </p:spPr>
        <p:txBody>
          <a:bodyPr wrap="square" rtlCol="0">
            <a:spAutoFit/>
          </a:bodyPr>
          <a:lstStyle/>
          <a:p>
            <a:pPr algn="ctr"/>
            <a:r>
              <a:rPr lang="en-US" sz="2400" b="1" dirty="0" smtClean="0">
                <a:effectLst>
                  <a:outerShdw blurRad="38100" dist="38100" dir="2700000" algn="tl">
                    <a:srgbClr val="000000">
                      <a:alpha val="43137"/>
                    </a:srgbClr>
                  </a:outerShdw>
                </a:effectLst>
                <a:latin typeface="Simplified Arabic" pitchFamily="18" charset="-78"/>
                <a:cs typeface="Simplified Arabic" pitchFamily="18" charset="-78"/>
              </a:rPr>
              <a:t>PEPSI </a:t>
            </a:r>
            <a:r>
              <a:rPr lang="ar-EG" sz="2400" b="1" dirty="0" smtClean="0">
                <a:effectLst>
                  <a:outerShdw blurRad="38100" dist="38100" dir="2700000" algn="tl">
                    <a:srgbClr val="000000">
                      <a:alpha val="43137"/>
                    </a:srgbClr>
                  </a:outerShdw>
                </a:effectLst>
                <a:latin typeface="Simplified Arabic" pitchFamily="18" charset="-78"/>
                <a:cs typeface="Simplified Arabic" pitchFamily="18" charset="-78"/>
              </a:rPr>
              <a:t>إعلان</a:t>
            </a:r>
            <a:endParaRPr lang="en-US" sz="2400" b="1" dirty="0">
              <a:effectLst>
                <a:outerShdw blurRad="38100" dist="38100" dir="2700000" algn="tl">
                  <a:srgbClr val="000000">
                    <a:alpha val="43137"/>
                  </a:srgbClr>
                </a:outerShdw>
              </a:effectLst>
              <a:latin typeface="Simplified Arabic" pitchFamily="18" charset="-78"/>
              <a:cs typeface="Simplified Arabic" pitchFamily="18" charset="-78"/>
            </a:endParaRPr>
          </a:p>
        </p:txBody>
      </p:sp>
      <p:sp>
        <p:nvSpPr>
          <p:cNvPr id="17" name="Rectangle 16">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8"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9" name="Rectangle 18">
            <a:extLst>
              <a:ext uri="{FF2B5EF4-FFF2-40B4-BE49-F238E27FC236}">
                <a16:creationId xmlns:a16="http://schemas.microsoft.com/office/drawing/2014/main" xmlns=""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0" name="TextBox 19">
            <a:extLst>
              <a:ext uri="{FF2B5EF4-FFF2-40B4-BE49-F238E27FC236}">
                <a16:creationId xmlns:a16="http://schemas.microsoft.com/office/drawing/2014/main" xmlns="" id="{AB738525-DD8E-2E85-F385-345FF64341EB}"/>
              </a:ext>
            </a:extLst>
          </p:cNvPr>
          <p:cNvSpPr txBox="1"/>
          <p:nvPr/>
        </p:nvSpPr>
        <p:spPr>
          <a:xfrm>
            <a:off x="3523263" y="1370818"/>
            <a:ext cx="917148" cy="369332"/>
          </a:xfrm>
          <a:prstGeom prst="rect">
            <a:avLst/>
          </a:prstGeom>
          <a:noFill/>
        </p:spPr>
        <p:txBody>
          <a:bodyPr wrap="square" rtlCol="0">
            <a:spAutoFit/>
          </a:bodyPr>
          <a:lstStyle/>
          <a:p>
            <a:pPr algn="ctr"/>
            <a:r>
              <a:rPr lang="en-US" dirty="0" smtClean="0">
                <a:solidFill>
                  <a:schemeClr val="bg1"/>
                </a:solidFill>
                <a:latin typeface="Times New Roman" pitchFamily="18" charset="0"/>
                <a:cs typeface="Times New Roman" pitchFamily="18" charset="0"/>
              </a:rPr>
              <a:t>Lecture </a:t>
            </a:r>
            <a:endParaRPr lang="en-US" dirty="0">
              <a:solidFill>
                <a:schemeClr val="bg1"/>
              </a:solidFill>
              <a:latin typeface="Times New Roman" pitchFamily="18" charset="0"/>
              <a:cs typeface="Times New Roman" pitchFamily="18" charset="0"/>
            </a:endParaRPr>
          </a:p>
        </p:txBody>
      </p:sp>
      <p:sp>
        <p:nvSpPr>
          <p:cNvPr id="23" name="TextBox 22">
            <a:extLst>
              <a:ext uri="{FF2B5EF4-FFF2-40B4-BE49-F238E27FC236}">
                <a16:creationId xmlns:a16="http://schemas.microsoft.com/office/drawing/2014/main" xmlns="" id="{183B5688-FE98-684A-8FDB-4023CCDDD82C}"/>
              </a:ext>
            </a:extLst>
          </p:cNvPr>
          <p:cNvSpPr txBox="1"/>
          <p:nvPr/>
        </p:nvSpPr>
        <p:spPr>
          <a:xfrm>
            <a:off x="3508037" y="1585683"/>
            <a:ext cx="942618" cy="830997"/>
          </a:xfrm>
          <a:prstGeom prst="rect">
            <a:avLst/>
          </a:prstGeom>
          <a:noFill/>
        </p:spPr>
        <p:txBody>
          <a:bodyPr wrap="square" rtlCol="0">
            <a:spAutoFit/>
          </a:bodyPr>
          <a:lstStyle/>
          <a:p>
            <a:pPr algn="ctr"/>
            <a:r>
              <a:rPr lang="en-US" sz="4800" b="1" dirty="0" smtClean="0">
                <a:solidFill>
                  <a:schemeClr val="bg1"/>
                </a:solidFill>
                <a:latin typeface="Tajawal Medium" panose="00000600000000000000" pitchFamily="2" charset="-78"/>
                <a:cs typeface="Tajawal Medium" panose="00000600000000000000" pitchFamily="2" charset="-78"/>
              </a:rPr>
              <a:t>7</a:t>
            </a:r>
            <a:endParaRPr lang="en-US" sz="14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4077796844"/>
      </p:ext>
    </p:extLst>
  </p:cSld>
  <p:clrMapOvr>
    <a:masterClrMapping/>
  </p:clrMapOvr>
  <mc:AlternateContent xmlns:mc="http://schemas.openxmlformats.org/markup-compatibility/2006" xmlns:p14="http://schemas.microsoft.com/office/powerpoint/2010/main">
    <mc:Choice Requires="p14">
      <p:transition spd="slow" p14:dur="2000" advTm="68193"/>
    </mc:Choice>
    <mc:Fallback xmlns="">
      <p:transition spd="slow" advTm="68193"/>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Placeholder 3">
            <a:extLst>
              <a:ext uri="{FF2B5EF4-FFF2-40B4-BE49-F238E27FC236}">
                <a16:creationId xmlns="" xmlns:a16="http://schemas.microsoft.com/office/drawing/2014/main" id="{04AD71DD-ADB0-9694-FD1A-34ACE3FE1D52}"/>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tretch>
            <a:fillRect/>
          </a:stretch>
        </p:blipFill>
        <p:spPr>
          <a:xfrm>
            <a:off x="1364043" y="1622658"/>
            <a:ext cx="9498926" cy="4147521"/>
          </a:xfrm>
        </p:spPr>
      </p:pic>
      <p:sp>
        <p:nvSpPr>
          <p:cNvPr id="41" name="TextBox 40">
            <a:extLst>
              <a:ext uri="{FF2B5EF4-FFF2-40B4-BE49-F238E27FC236}">
                <a16:creationId xmlns="" xmlns:a16="http://schemas.microsoft.com/office/drawing/2014/main" id="{C7D257D7-D9C6-8F63-F8F8-E2BE53F2E2DB}"/>
              </a:ext>
            </a:extLst>
          </p:cNvPr>
          <p:cNvSpPr txBox="1"/>
          <p:nvPr/>
        </p:nvSpPr>
        <p:spPr>
          <a:xfrm>
            <a:off x="7632536" y="1739494"/>
            <a:ext cx="1501373" cy="461665"/>
          </a:xfrm>
          <a:prstGeom prst="rect">
            <a:avLst/>
          </a:prstGeom>
          <a:noFill/>
        </p:spPr>
        <p:txBody>
          <a:bodyPr wrap="none" rtlCol="0">
            <a:spAutoFit/>
          </a:bodyPr>
          <a:lstStyle/>
          <a:p>
            <a:pPr algn="just" rtl="1"/>
            <a:r>
              <a:rPr lang="ar-EG" sz="2400" b="1" spc="30" dirty="0">
                <a:solidFill>
                  <a:srgbClr val="00B0F0"/>
                </a:solidFill>
                <a:effectLst>
                  <a:outerShdw blurRad="38100" dist="38100" dir="2700000" algn="tl">
                    <a:srgbClr val="000000">
                      <a:alpha val="43137"/>
                    </a:srgbClr>
                  </a:outerShdw>
                </a:effectLst>
                <a:latin typeface="Tajawal Medium" panose="00000600000000000000" pitchFamily="2" charset="-78"/>
                <a:cs typeface="+mj-cs"/>
              </a:rPr>
              <a:t>إعلان </a:t>
            </a:r>
            <a:r>
              <a:rPr lang="ar-EG" sz="2400" b="1" spc="30" dirty="0" smtClean="0">
                <a:solidFill>
                  <a:srgbClr val="00B0F0"/>
                </a:solidFill>
                <a:effectLst>
                  <a:outerShdw blurRad="38100" dist="38100" dir="2700000" algn="tl">
                    <a:srgbClr val="000000">
                      <a:alpha val="43137"/>
                    </a:srgbClr>
                  </a:outerShdw>
                </a:effectLst>
                <a:latin typeface="Tajawal Medium" panose="00000600000000000000" pitchFamily="2" charset="-78"/>
                <a:cs typeface="+mj-cs"/>
              </a:rPr>
              <a:t>المجلة</a:t>
            </a:r>
            <a:endParaRPr lang="ar-EG" sz="2400" b="1" spc="30" dirty="0">
              <a:solidFill>
                <a:srgbClr val="00B0F0"/>
              </a:solidFill>
              <a:effectLst>
                <a:outerShdw blurRad="38100" dist="38100" dir="2700000" algn="tl">
                  <a:srgbClr val="000000">
                    <a:alpha val="43137"/>
                  </a:srgbClr>
                </a:outerShdw>
              </a:effectLst>
              <a:latin typeface="Tajawal Medium" panose="00000600000000000000" pitchFamily="2" charset="-78"/>
              <a:cs typeface="+mj-cs"/>
            </a:endParaRPr>
          </a:p>
        </p:txBody>
      </p:sp>
      <p:sp>
        <p:nvSpPr>
          <p:cNvPr id="9" name="Rectangle 8">
            <a:extLst>
              <a:ext uri="{FF2B5EF4-FFF2-40B4-BE49-F238E27FC236}">
                <a16:creationId xmlns="" xmlns:a16="http://schemas.microsoft.com/office/drawing/2014/main" id="{625A65B4-F2A8-05FC-5604-83D2080647B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0"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66034" y="88047"/>
            <a:ext cx="2305141" cy="1076343"/>
          </a:xfrm>
          <a:prstGeom prst="rect">
            <a:avLst/>
          </a:prstGeom>
        </p:spPr>
      </p:pic>
      <p:sp>
        <p:nvSpPr>
          <p:cNvPr id="11" name="Rectangle 10">
            <a:extLst>
              <a:ext uri="{FF2B5EF4-FFF2-40B4-BE49-F238E27FC236}">
                <a16:creationId xmlns:a16="http://schemas.microsoft.com/office/drawing/2014/main" xmlns="" id="{6FE380F3-A68B-26EA-9084-2C15BB9E43F9}"/>
              </a:ext>
            </a:extLst>
          </p:cNvPr>
          <p:cNvSpPr/>
          <p:nvPr/>
        </p:nvSpPr>
        <p:spPr>
          <a:xfrm>
            <a:off x="4900026" y="1608890"/>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2" name="TextBox 11">
            <a:extLst>
              <a:ext uri="{FF2B5EF4-FFF2-40B4-BE49-F238E27FC236}">
                <a16:creationId xmlns:a16="http://schemas.microsoft.com/office/drawing/2014/main" xmlns="" id="{AB738525-DD8E-2E85-F385-345FF64341EB}"/>
              </a:ext>
            </a:extLst>
          </p:cNvPr>
          <p:cNvSpPr txBox="1"/>
          <p:nvPr/>
        </p:nvSpPr>
        <p:spPr>
          <a:xfrm>
            <a:off x="5036752" y="1644634"/>
            <a:ext cx="917148" cy="369332"/>
          </a:xfrm>
          <a:prstGeom prst="rect">
            <a:avLst/>
          </a:prstGeom>
          <a:noFill/>
        </p:spPr>
        <p:txBody>
          <a:bodyPr wrap="square" rtlCol="0">
            <a:spAutoFit/>
          </a:bodyPr>
          <a:lstStyle/>
          <a:p>
            <a:pPr algn="ctr"/>
            <a:r>
              <a:rPr lang="en-US" dirty="0" smtClean="0">
                <a:solidFill>
                  <a:schemeClr val="bg1"/>
                </a:solidFill>
                <a:latin typeface="Times New Roman" pitchFamily="18" charset="0"/>
                <a:cs typeface="Times New Roman" pitchFamily="18" charset="0"/>
              </a:rPr>
              <a:t>Lecture </a:t>
            </a:r>
            <a:endParaRPr lang="en-US" dirty="0">
              <a:solidFill>
                <a:schemeClr val="bg1"/>
              </a:solidFill>
              <a:latin typeface="Times New Roman" pitchFamily="18" charset="0"/>
              <a:cs typeface="Times New Roman" pitchFamily="18" charset="0"/>
            </a:endParaRPr>
          </a:p>
        </p:txBody>
      </p:sp>
      <p:sp>
        <p:nvSpPr>
          <p:cNvPr id="13" name="TextBox 12">
            <a:extLst>
              <a:ext uri="{FF2B5EF4-FFF2-40B4-BE49-F238E27FC236}">
                <a16:creationId xmlns:a16="http://schemas.microsoft.com/office/drawing/2014/main" xmlns="" id="{183B5688-FE98-684A-8FDB-4023CCDDD82C}"/>
              </a:ext>
            </a:extLst>
          </p:cNvPr>
          <p:cNvSpPr txBox="1"/>
          <p:nvPr/>
        </p:nvSpPr>
        <p:spPr>
          <a:xfrm>
            <a:off x="5021526" y="1859499"/>
            <a:ext cx="942618" cy="830997"/>
          </a:xfrm>
          <a:prstGeom prst="rect">
            <a:avLst/>
          </a:prstGeom>
          <a:noFill/>
        </p:spPr>
        <p:txBody>
          <a:bodyPr wrap="square" rtlCol="0">
            <a:spAutoFit/>
          </a:bodyPr>
          <a:lstStyle/>
          <a:p>
            <a:pPr algn="ctr"/>
            <a:r>
              <a:rPr lang="en-US" sz="4800" b="1" dirty="0" smtClean="0">
                <a:solidFill>
                  <a:schemeClr val="bg1"/>
                </a:solidFill>
                <a:latin typeface="Tajawal Medium" panose="00000600000000000000" pitchFamily="2" charset="-78"/>
                <a:cs typeface="Tajawal Medium" panose="00000600000000000000" pitchFamily="2" charset="-78"/>
              </a:rPr>
              <a:t>7</a:t>
            </a:r>
            <a:endParaRPr lang="en-US" sz="14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869720718"/>
      </p:ext>
    </p:extLst>
  </p:cSld>
  <p:clrMapOvr>
    <a:masterClrMapping/>
  </p:clrMapOvr>
  <mc:AlternateContent xmlns:mc="http://schemas.openxmlformats.org/markup-compatibility/2006" xmlns:p14="http://schemas.microsoft.com/office/powerpoint/2010/main">
    <mc:Choice Requires="p14">
      <p:transition spd="slow" p14:dur="2000" advTm="12811"/>
    </mc:Choice>
    <mc:Fallback xmlns="">
      <p:transition spd="slow" advTm="12811"/>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tretch>
            <a:fillRect/>
          </a:stretch>
        </p:blipFill>
        <p:spPr>
          <a:xfrm>
            <a:off x="1" y="1341070"/>
            <a:ext cx="3385474" cy="2105200"/>
          </a:xfrm>
          <a:prstGeom prst="rect">
            <a:avLst/>
          </a:prstGeom>
        </p:spPr>
      </p:pic>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689259" y="1412953"/>
            <a:ext cx="4113898" cy="415498"/>
          </a:xfrm>
          <a:prstGeom prst="rect">
            <a:avLst/>
          </a:prstGeom>
          <a:noFill/>
        </p:spPr>
        <p:txBody>
          <a:bodyPr wrap="square" rtlCol="0">
            <a:spAutoFit/>
          </a:bodyPr>
          <a:lstStyle/>
          <a:p>
            <a:pPr algn="ctr"/>
            <a:r>
              <a:rPr lang="ar-EG" sz="2100" b="1" dirty="0">
                <a:solidFill>
                  <a:srgbClr val="00B0F0"/>
                </a:solidFill>
                <a:effectLst>
                  <a:outerShdw blurRad="38100" dist="38100" dir="2700000" algn="tl">
                    <a:srgbClr val="000000">
                      <a:alpha val="43137"/>
                    </a:srgbClr>
                  </a:outerShdw>
                </a:effectLst>
                <a:cs typeface="+mj-cs"/>
              </a:rPr>
              <a:t>مزايا إعلان المجلة </a:t>
            </a:r>
          </a:p>
        </p:txBody>
      </p:sp>
      <p:sp>
        <p:nvSpPr>
          <p:cNvPr id="31" name="TextBox 30">
            <a:extLst>
              <a:ext uri="{FF2B5EF4-FFF2-40B4-BE49-F238E27FC236}">
                <a16:creationId xmlns="" xmlns:a16="http://schemas.microsoft.com/office/drawing/2014/main" id="{4527402C-3F97-690D-9C20-A459E375AEB7}"/>
              </a:ext>
            </a:extLst>
          </p:cNvPr>
          <p:cNvSpPr txBox="1"/>
          <p:nvPr/>
        </p:nvSpPr>
        <p:spPr>
          <a:xfrm>
            <a:off x="3551202" y="2323527"/>
            <a:ext cx="8417320" cy="3647152"/>
          </a:xfrm>
          <a:prstGeom prst="rect">
            <a:avLst/>
          </a:prstGeom>
          <a:noFill/>
        </p:spPr>
        <p:txBody>
          <a:bodyPr wrap="square" rtlCol="0">
            <a:spAutoFit/>
          </a:bodyPr>
          <a:lstStyle/>
          <a:p>
            <a:pPr marL="457200" indent="-457200" algn="just" rtl="1">
              <a:lnSpc>
                <a:spcPct val="150000"/>
              </a:lnSpc>
              <a:buFont typeface="+mj-lt"/>
              <a:buAutoNum type="arabicPeriod"/>
            </a:pPr>
            <a:r>
              <a:rPr lang="ar-EG" sz="2200" spc="20" dirty="0">
                <a:latin typeface="Times New Roman" pitchFamily="18" charset="0"/>
                <a:cs typeface="Times New Roman" pitchFamily="18" charset="0"/>
              </a:rPr>
              <a:t>انتقائية بدرجة كبيرة.</a:t>
            </a:r>
          </a:p>
          <a:p>
            <a:pPr marL="457200" indent="-457200" algn="just" rtl="1">
              <a:lnSpc>
                <a:spcPct val="150000"/>
              </a:lnSpc>
              <a:buFont typeface="+mj-lt"/>
              <a:buAutoNum type="arabicPeriod"/>
            </a:pPr>
            <a:r>
              <a:rPr lang="ar-EG" sz="2200" spc="20" dirty="0">
                <a:latin typeface="Times New Roman" pitchFamily="18" charset="0"/>
                <a:cs typeface="Times New Roman" pitchFamily="18" charset="0"/>
              </a:rPr>
              <a:t>سهولة قياس فاعلية الإِعْلاَنات المنشورة بها.</a:t>
            </a:r>
          </a:p>
          <a:p>
            <a:pPr marL="457200" indent="-457200" algn="just" rtl="1">
              <a:lnSpc>
                <a:spcPct val="150000"/>
              </a:lnSpc>
              <a:buFont typeface="+mj-lt"/>
              <a:buAutoNum type="arabicPeriod"/>
            </a:pPr>
            <a:r>
              <a:rPr lang="ar-EG" sz="2200" spc="20" dirty="0">
                <a:latin typeface="Times New Roman" pitchFamily="18" charset="0"/>
                <a:cs typeface="Times New Roman" pitchFamily="18" charset="0"/>
              </a:rPr>
              <a:t>ارتفاع مستوى الطباعة والورق بما يتيح تقديم الإِعْلاَن بمستوى طباعي متميز.</a:t>
            </a:r>
          </a:p>
          <a:p>
            <a:pPr marL="457200" indent="-457200" algn="just" rtl="1">
              <a:lnSpc>
                <a:spcPct val="150000"/>
              </a:lnSpc>
              <a:buFont typeface="+mj-lt"/>
              <a:buAutoNum type="arabicPeriod"/>
            </a:pPr>
            <a:r>
              <a:rPr lang="ar-EG" sz="2200" spc="20" dirty="0">
                <a:latin typeface="Times New Roman" pitchFamily="18" charset="0"/>
                <a:cs typeface="Times New Roman" pitchFamily="18" charset="0"/>
              </a:rPr>
              <a:t>دورة حياة الإِعْلاَن أطول من الجرائد والتليفزيون والإذاعة (أسبوع أو شهر</a:t>
            </a:r>
            <a:r>
              <a:rPr lang="ar-EG" sz="2200" spc="20" dirty="0" smtClean="0">
                <a:latin typeface="Times New Roman" pitchFamily="18" charset="0"/>
                <a:cs typeface="Times New Roman" pitchFamily="18" charset="0"/>
              </a:rPr>
              <a:t>).</a:t>
            </a:r>
          </a:p>
          <a:p>
            <a:pPr marL="457200" indent="-457200" algn="just" rtl="1">
              <a:lnSpc>
                <a:spcPct val="150000"/>
              </a:lnSpc>
              <a:buFont typeface="+mj-lt"/>
              <a:buAutoNum type="arabicPeriod"/>
            </a:pPr>
            <a:r>
              <a:rPr lang="ar-EG" sz="2200" spc="20" dirty="0">
                <a:latin typeface="Times New Roman" pitchFamily="18" charset="0"/>
                <a:cs typeface="Times New Roman" pitchFamily="18" charset="0"/>
              </a:rPr>
              <a:t>تصل المجلات المتخصصة والنوعية إلى جمهور معين وقطاعات محددة.</a:t>
            </a:r>
          </a:p>
          <a:p>
            <a:pPr marL="457200" indent="-457200" algn="just" rtl="1">
              <a:lnSpc>
                <a:spcPct val="150000"/>
              </a:lnSpc>
              <a:buFont typeface="+mj-lt"/>
              <a:buAutoNum type="arabicPeriod"/>
            </a:pPr>
            <a:r>
              <a:rPr lang="ar-EG" sz="2200" spc="20" dirty="0">
                <a:latin typeface="Times New Roman" pitchFamily="18" charset="0"/>
                <a:cs typeface="Times New Roman" pitchFamily="18" charset="0"/>
              </a:rPr>
              <a:t>ازدياد إمكانية رؤية الإِعْلاَن وملاحظته.</a:t>
            </a:r>
          </a:p>
          <a:p>
            <a:pPr marL="457200" indent="-457200" algn="just" rtl="1">
              <a:lnSpc>
                <a:spcPct val="150000"/>
              </a:lnSpc>
              <a:buFont typeface="+mj-lt"/>
              <a:buAutoNum type="arabicPeriod"/>
            </a:pPr>
            <a:r>
              <a:rPr lang="ar-EG" sz="2200" spc="20" dirty="0">
                <a:latin typeface="Times New Roman" pitchFamily="18" charset="0"/>
                <a:cs typeface="Times New Roman" pitchFamily="18" charset="0"/>
              </a:rPr>
              <a:t>ازدياد عدد قراء النسخة الواحدة، وزيادة تداولها بين القراء</a:t>
            </a:r>
            <a:r>
              <a:rPr lang="ar-EG" sz="2200" spc="20" dirty="0" smtClean="0">
                <a:latin typeface="Times New Roman" pitchFamily="18" charset="0"/>
                <a:cs typeface="Times New Roman" pitchFamily="18" charset="0"/>
              </a:rPr>
              <a:t>.</a:t>
            </a:r>
            <a:endParaRPr lang="ar-EG" sz="2200" spc="20" dirty="0">
              <a:latin typeface="Times New Roman" pitchFamily="18" charset="0"/>
              <a:cs typeface="Times New Roman" pitchFamily="18" charset="0"/>
            </a:endParaRPr>
          </a:p>
        </p:txBody>
      </p:sp>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5" name="Rectangle 14">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7" name="Rectangle 16">
            <a:extLst>
              <a:ext uri="{FF2B5EF4-FFF2-40B4-BE49-F238E27FC236}">
                <a16:creationId xmlns:a16="http://schemas.microsoft.com/office/drawing/2014/main" xmlns=""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8" name="TextBox 17">
            <a:extLst>
              <a:ext uri="{FF2B5EF4-FFF2-40B4-BE49-F238E27FC236}">
                <a16:creationId xmlns:a16="http://schemas.microsoft.com/office/drawing/2014/main" xmlns="" id="{AB738525-DD8E-2E85-F385-345FF64341EB}"/>
              </a:ext>
            </a:extLst>
          </p:cNvPr>
          <p:cNvSpPr txBox="1"/>
          <p:nvPr/>
        </p:nvSpPr>
        <p:spPr>
          <a:xfrm>
            <a:off x="3523263" y="1370818"/>
            <a:ext cx="917148" cy="369332"/>
          </a:xfrm>
          <a:prstGeom prst="rect">
            <a:avLst/>
          </a:prstGeom>
          <a:noFill/>
        </p:spPr>
        <p:txBody>
          <a:bodyPr wrap="square" rtlCol="0">
            <a:spAutoFit/>
          </a:bodyPr>
          <a:lstStyle/>
          <a:p>
            <a:pPr algn="ctr"/>
            <a:r>
              <a:rPr lang="en-US" dirty="0" smtClean="0">
                <a:solidFill>
                  <a:schemeClr val="bg1"/>
                </a:solidFill>
                <a:latin typeface="Times New Roman" pitchFamily="18" charset="0"/>
                <a:cs typeface="Times New Roman" pitchFamily="18" charset="0"/>
              </a:rPr>
              <a:t>Lecture </a:t>
            </a:r>
            <a:endParaRPr lang="en-US" dirty="0">
              <a:solidFill>
                <a:schemeClr val="bg1"/>
              </a:solidFill>
              <a:latin typeface="Times New Roman" pitchFamily="18" charset="0"/>
              <a:cs typeface="Times New Roman" pitchFamily="18" charset="0"/>
            </a:endParaRPr>
          </a:p>
        </p:txBody>
      </p:sp>
      <p:sp>
        <p:nvSpPr>
          <p:cNvPr id="19" name="TextBox 18">
            <a:extLst>
              <a:ext uri="{FF2B5EF4-FFF2-40B4-BE49-F238E27FC236}">
                <a16:creationId xmlns:a16="http://schemas.microsoft.com/office/drawing/2014/main" xmlns="" id="{183B5688-FE98-684A-8FDB-4023CCDDD82C}"/>
              </a:ext>
            </a:extLst>
          </p:cNvPr>
          <p:cNvSpPr txBox="1"/>
          <p:nvPr/>
        </p:nvSpPr>
        <p:spPr>
          <a:xfrm>
            <a:off x="3508037" y="1585683"/>
            <a:ext cx="942618" cy="830997"/>
          </a:xfrm>
          <a:prstGeom prst="rect">
            <a:avLst/>
          </a:prstGeom>
          <a:noFill/>
        </p:spPr>
        <p:txBody>
          <a:bodyPr wrap="square" rtlCol="0">
            <a:spAutoFit/>
          </a:bodyPr>
          <a:lstStyle/>
          <a:p>
            <a:pPr algn="ctr"/>
            <a:r>
              <a:rPr lang="en-US" sz="4800" b="1" dirty="0" smtClean="0">
                <a:solidFill>
                  <a:schemeClr val="bg1"/>
                </a:solidFill>
                <a:latin typeface="Tajawal Medium" panose="00000600000000000000" pitchFamily="2" charset="-78"/>
                <a:cs typeface="Tajawal Medium" panose="00000600000000000000" pitchFamily="2" charset="-78"/>
              </a:rPr>
              <a:t>7</a:t>
            </a:r>
            <a:endParaRPr lang="en-US" sz="14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866474237"/>
      </p:ext>
    </p:extLst>
  </p:cSld>
  <p:clrMapOvr>
    <a:masterClrMapping/>
  </p:clrMapOvr>
  <mc:AlternateContent xmlns:mc="http://schemas.openxmlformats.org/markup-compatibility/2006" xmlns:p14="http://schemas.microsoft.com/office/powerpoint/2010/main">
    <mc:Choice Requires="p14">
      <p:transition spd="slow" p14:dur="2000" advTm="200966"/>
    </mc:Choice>
    <mc:Fallback xmlns="">
      <p:transition spd="slow" advTm="200966"/>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tretch>
            <a:fillRect/>
          </a:stretch>
        </p:blipFill>
        <p:spPr>
          <a:xfrm>
            <a:off x="1" y="1341070"/>
            <a:ext cx="3385474" cy="2105200"/>
          </a:xfrm>
          <a:prstGeom prst="rect">
            <a:avLst/>
          </a:prstGeom>
        </p:spPr>
      </p:pic>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689259" y="1412953"/>
            <a:ext cx="4113898" cy="415498"/>
          </a:xfrm>
          <a:prstGeom prst="rect">
            <a:avLst/>
          </a:prstGeom>
          <a:noFill/>
        </p:spPr>
        <p:txBody>
          <a:bodyPr wrap="square" rtlCol="0">
            <a:spAutoFit/>
          </a:bodyPr>
          <a:lstStyle/>
          <a:p>
            <a:pPr algn="ctr"/>
            <a:r>
              <a:rPr lang="ar-EG" sz="2100" b="1" dirty="0">
                <a:solidFill>
                  <a:srgbClr val="00B0F0"/>
                </a:solidFill>
                <a:effectLst>
                  <a:outerShdw blurRad="38100" dist="38100" dir="2700000" algn="tl">
                    <a:srgbClr val="000000">
                      <a:alpha val="43137"/>
                    </a:srgbClr>
                  </a:outerShdw>
                </a:effectLst>
                <a:cs typeface="+mj-cs"/>
              </a:rPr>
              <a:t>عيوب إعلان </a:t>
            </a:r>
            <a:r>
              <a:rPr lang="ar-EG" sz="2100" b="1" dirty="0" smtClean="0">
                <a:solidFill>
                  <a:srgbClr val="00B0F0"/>
                </a:solidFill>
                <a:effectLst>
                  <a:outerShdw blurRad="38100" dist="38100" dir="2700000" algn="tl">
                    <a:srgbClr val="000000">
                      <a:alpha val="43137"/>
                    </a:srgbClr>
                  </a:outerShdw>
                </a:effectLst>
                <a:cs typeface="+mj-cs"/>
              </a:rPr>
              <a:t>المجلة</a:t>
            </a:r>
            <a:endParaRPr lang="ar-EG" sz="2100" b="1" dirty="0">
              <a:solidFill>
                <a:srgbClr val="00B0F0"/>
              </a:solidFill>
              <a:effectLst>
                <a:outerShdw blurRad="38100" dist="38100" dir="2700000" algn="tl">
                  <a:srgbClr val="000000">
                    <a:alpha val="43137"/>
                  </a:srgbClr>
                </a:outerShdw>
              </a:effectLst>
              <a:cs typeface="+mj-cs"/>
            </a:endParaRPr>
          </a:p>
        </p:txBody>
      </p:sp>
      <p:sp>
        <p:nvSpPr>
          <p:cNvPr id="31" name="TextBox 30">
            <a:extLst>
              <a:ext uri="{FF2B5EF4-FFF2-40B4-BE49-F238E27FC236}">
                <a16:creationId xmlns="" xmlns:a16="http://schemas.microsoft.com/office/drawing/2014/main" id="{4527402C-3F97-690D-9C20-A459E375AEB7}"/>
              </a:ext>
            </a:extLst>
          </p:cNvPr>
          <p:cNvSpPr txBox="1"/>
          <p:nvPr/>
        </p:nvSpPr>
        <p:spPr>
          <a:xfrm>
            <a:off x="3598250" y="2323527"/>
            <a:ext cx="8417320" cy="3139321"/>
          </a:xfrm>
          <a:prstGeom prst="rect">
            <a:avLst/>
          </a:prstGeom>
          <a:noFill/>
        </p:spPr>
        <p:txBody>
          <a:bodyPr wrap="square" rtlCol="0">
            <a:spAutoFit/>
          </a:bodyPr>
          <a:lstStyle/>
          <a:p>
            <a:pPr marL="457200" indent="-457200" algn="just" rtl="1">
              <a:lnSpc>
                <a:spcPct val="150000"/>
              </a:lnSpc>
              <a:buFont typeface="+mj-lt"/>
              <a:buAutoNum type="arabicPeriod"/>
            </a:pPr>
            <a:r>
              <a:rPr lang="ar-EG" sz="2200" spc="20" dirty="0">
                <a:latin typeface="Times New Roman" pitchFamily="18" charset="0"/>
                <a:cs typeface="Times New Roman" pitchFamily="18" charset="0"/>
              </a:rPr>
              <a:t>ذات توزيع على المستوى الوطني لا يلائم المعلن المحلي.</a:t>
            </a:r>
          </a:p>
          <a:p>
            <a:pPr marL="457200" indent="-457200" algn="just" rtl="1">
              <a:lnSpc>
                <a:spcPct val="150000"/>
              </a:lnSpc>
              <a:buFont typeface="+mj-lt"/>
              <a:buAutoNum type="arabicPeriod"/>
            </a:pPr>
            <a:r>
              <a:rPr lang="ar-EG" sz="2200" spc="20" dirty="0">
                <a:latin typeface="Times New Roman" pitchFamily="18" charset="0"/>
                <a:cs typeface="Times New Roman" pitchFamily="18" charset="0"/>
              </a:rPr>
              <a:t>احتمال تقادم رسالة الإِعْلاَن بها.</a:t>
            </a:r>
          </a:p>
          <a:p>
            <a:pPr marL="457200" indent="-457200" algn="just" rtl="1">
              <a:lnSpc>
                <a:spcPct val="150000"/>
              </a:lnSpc>
              <a:buFont typeface="+mj-lt"/>
              <a:buAutoNum type="arabicPeriod"/>
            </a:pPr>
            <a:r>
              <a:rPr lang="ar-EG" sz="2200" spc="20" dirty="0">
                <a:latin typeface="Times New Roman" pitchFamily="18" charset="0"/>
                <a:cs typeface="Times New Roman" pitchFamily="18" charset="0"/>
              </a:rPr>
              <a:t>الارتفاع النسبي لتكلفة الإِعْلاَن بها</a:t>
            </a:r>
            <a:r>
              <a:rPr lang="ar-EG" sz="2200" spc="20" dirty="0" smtClean="0">
                <a:latin typeface="Times New Roman" pitchFamily="18" charset="0"/>
                <a:cs typeface="Times New Roman" pitchFamily="18" charset="0"/>
              </a:rPr>
              <a:t>.</a:t>
            </a:r>
            <a:endParaRPr lang="ar-EG" sz="2200" spc="20" dirty="0">
              <a:latin typeface="Times New Roman" pitchFamily="18" charset="0"/>
              <a:cs typeface="Times New Roman" pitchFamily="18" charset="0"/>
            </a:endParaRPr>
          </a:p>
          <a:p>
            <a:pPr marL="457200" indent="-457200" algn="just" rtl="1">
              <a:lnSpc>
                <a:spcPct val="150000"/>
              </a:lnSpc>
              <a:buFont typeface="+mj-lt"/>
              <a:buAutoNum type="arabicPeriod"/>
            </a:pPr>
            <a:r>
              <a:rPr lang="ar-EG" sz="2200" spc="20" dirty="0">
                <a:latin typeface="Times New Roman" pitchFamily="18" charset="0"/>
                <a:cs typeface="Times New Roman" pitchFamily="18" charset="0"/>
              </a:rPr>
              <a:t>صعوبة حجز المساحات الإِعْلاَنية بها, خاصة في المواقع الممتازة, لضغوط الوقت ومحدودية هذه المواقع.</a:t>
            </a:r>
          </a:p>
          <a:p>
            <a:pPr marL="457200" indent="-457200" algn="just" rtl="1">
              <a:lnSpc>
                <a:spcPct val="150000"/>
              </a:lnSpc>
              <a:buFont typeface="+mj-lt"/>
              <a:buAutoNum type="arabicPeriod"/>
            </a:pPr>
            <a:r>
              <a:rPr lang="ar-EG" sz="2200" spc="20" dirty="0">
                <a:latin typeface="Times New Roman" pitchFamily="18" charset="0"/>
                <a:cs typeface="Times New Roman" pitchFamily="18" charset="0"/>
              </a:rPr>
              <a:t>معدل وصول الرسالة الإِعْلاَنية المنشورة بها أبطأ من الجرائد والتليفزيون والإذاعة</a:t>
            </a:r>
            <a:r>
              <a:rPr lang="ar-EG" sz="2200" spc="20" dirty="0" smtClean="0">
                <a:latin typeface="Times New Roman" pitchFamily="18" charset="0"/>
                <a:cs typeface="Times New Roman" pitchFamily="18" charset="0"/>
              </a:rPr>
              <a:t>.</a:t>
            </a:r>
          </a:p>
        </p:txBody>
      </p:sp>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6" name="Rectangle 15">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7"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8" name="Rectangle 17">
            <a:extLst>
              <a:ext uri="{FF2B5EF4-FFF2-40B4-BE49-F238E27FC236}">
                <a16:creationId xmlns:a16="http://schemas.microsoft.com/office/drawing/2014/main" xmlns=""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a:extLst>
              <a:ext uri="{FF2B5EF4-FFF2-40B4-BE49-F238E27FC236}">
                <a16:creationId xmlns:a16="http://schemas.microsoft.com/office/drawing/2014/main" xmlns="" id="{AB738525-DD8E-2E85-F385-345FF64341EB}"/>
              </a:ext>
            </a:extLst>
          </p:cNvPr>
          <p:cNvSpPr txBox="1"/>
          <p:nvPr/>
        </p:nvSpPr>
        <p:spPr>
          <a:xfrm>
            <a:off x="3523263" y="1370818"/>
            <a:ext cx="917148" cy="369332"/>
          </a:xfrm>
          <a:prstGeom prst="rect">
            <a:avLst/>
          </a:prstGeom>
          <a:noFill/>
        </p:spPr>
        <p:txBody>
          <a:bodyPr wrap="square" rtlCol="0">
            <a:spAutoFit/>
          </a:bodyPr>
          <a:lstStyle/>
          <a:p>
            <a:pPr algn="ctr"/>
            <a:r>
              <a:rPr lang="en-US" dirty="0" smtClean="0">
                <a:solidFill>
                  <a:schemeClr val="bg1"/>
                </a:solidFill>
                <a:latin typeface="Times New Roman" pitchFamily="18" charset="0"/>
                <a:cs typeface="Times New Roman" pitchFamily="18" charset="0"/>
              </a:rPr>
              <a:t>Lecture </a:t>
            </a:r>
            <a:endParaRPr lang="en-US" dirty="0">
              <a:solidFill>
                <a:schemeClr val="bg1"/>
              </a:solidFill>
              <a:latin typeface="Times New Roman" pitchFamily="18" charset="0"/>
              <a:cs typeface="Times New Roman" pitchFamily="18" charset="0"/>
            </a:endParaRPr>
          </a:p>
        </p:txBody>
      </p:sp>
      <p:sp>
        <p:nvSpPr>
          <p:cNvPr id="20" name="TextBox 19">
            <a:extLst>
              <a:ext uri="{FF2B5EF4-FFF2-40B4-BE49-F238E27FC236}">
                <a16:creationId xmlns:a16="http://schemas.microsoft.com/office/drawing/2014/main" xmlns="" id="{183B5688-FE98-684A-8FDB-4023CCDDD82C}"/>
              </a:ext>
            </a:extLst>
          </p:cNvPr>
          <p:cNvSpPr txBox="1"/>
          <p:nvPr/>
        </p:nvSpPr>
        <p:spPr>
          <a:xfrm>
            <a:off x="3508037" y="1585683"/>
            <a:ext cx="942618" cy="830997"/>
          </a:xfrm>
          <a:prstGeom prst="rect">
            <a:avLst/>
          </a:prstGeom>
          <a:noFill/>
        </p:spPr>
        <p:txBody>
          <a:bodyPr wrap="square" rtlCol="0">
            <a:spAutoFit/>
          </a:bodyPr>
          <a:lstStyle/>
          <a:p>
            <a:pPr algn="ctr"/>
            <a:r>
              <a:rPr lang="en-US" sz="4800" b="1" dirty="0" smtClean="0">
                <a:solidFill>
                  <a:schemeClr val="bg1"/>
                </a:solidFill>
                <a:latin typeface="Tajawal Medium" panose="00000600000000000000" pitchFamily="2" charset="-78"/>
                <a:cs typeface="Tajawal Medium" panose="00000600000000000000" pitchFamily="2" charset="-78"/>
              </a:rPr>
              <a:t>7</a:t>
            </a:r>
            <a:endParaRPr lang="en-US" sz="14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000341498"/>
      </p:ext>
    </p:extLst>
  </p:cSld>
  <p:clrMapOvr>
    <a:masterClrMapping/>
  </p:clrMapOvr>
  <mc:AlternateContent xmlns:mc="http://schemas.openxmlformats.org/markup-compatibility/2006" xmlns:p14="http://schemas.microsoft.com/office/powerpoint/2010/main">
    <mc:Choice Requires="p14">
      <p:transition spd="slow" p14:dur="2000" advTm="138697"/>
    </mc:Choice>
    <mc:Fallback xmlns="">
      <p:transition spd="slow" advTm="138697"/>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Placeholder 3">
            <a:extLst>
              <a:ext uri="{FF2B5EF4-FFF2-40B4-BE49-F238E27FC236}">
                <a16:creationId xmlns="" xmlns:a16="http://schemas.microsoft.com/office/drawing/2014/main" id="{04AD71DD-ADB0-9694-FD1A-34ACE3FE1D52}"/>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tretch>
            <a:fillRect/>
          </a:stretch>
        </p:blipFill>
        <p:spPr>
          <a:xfrm>
            <a:off x="1623848" y="1428066"/>
            <a:ext cx="8923283" cy="4152928"/>
          </a:xfrm>
        </p:spPr>
      </p:pic>
      <p:sp>
        <p:nvSpPr>
          <p:cNvPr id="41" name="TextBox 40">
            <a:extLst>
              <a:ext uri="{FF2B5EF4-FFF2-40B4-BE49-F238E27FC236}">
                <a16:creationId xmlns="" xmlns:a16="http://schemas.microsoft.com/office/drawing/2014/main" id="{C7D257D7-D9C6-8F63-F8F8-E2BE53F2E2DB}"/>
              </a:ext>
            </a:extLst>
          </p:cNvPr>
          <p:cNvSpPr txBox="1"/>
          <p:nvPr/>
        </p:nvSpPr>
        <p:spPr>
          <a:xfrm>
            <a:off x="7545653" y="1739494"/>
            <a:ext cx="1675139" cy="461665"/>
          </a:xfrm>
          <a:prstGeom prst="rect">
            <a:avLst/>
          </a:prstGeom>
          <a:noFill/>
        </p:spPr>
        <p:txBody>
          <a:bodyPr wrap="none" rtlCol="0">
            <a:spAutoFit/>
          </a:bodyPr>
          <a:lstStyle/>
          <a:p>
            <a:pPr algn="just" rtl="1"/>
            <a:r>
              <a:rPr lang="ar-EG" sz="2400" b="1" spc="30" dirty="0">
                <a:solidFill>
                  <a:srgbClr val="00B0F0"/>
                </a:solidFill>
                <a:effectLst>
                  <a:outerShdw blurRad="38100" dist="38100" dir="2700000" algn="tl">
                    <a:srgbClr val="000000">
                      <a:alpha val="43137"/>
                    </a:srgbClr>
                  </a:outerShdw>
                </a:effectLst>
                <a:latin typeface="Tajawal Medium" panose="00000600000000000000" pitchFamily="2" charset="-78"/>
                <a:cs typeface="+mj-cs"/>
              </a:rPr>
              <a:t>إعلان </a:t>
            </a:r>
            <a:r>
              <a:rPr lang="ar-EG" sz="2400" b="1" spc="30" dirty="0" smtClean="0">
                <a:solidFill>
                  <a:srgbClr val="00B0F0"/>
                </a:solidFill>
                <a:effectLst>
                  <a:outerShdw blurRad="38100" dist="38100" dir="2700000" algn="tl">
                    <a:srgbClr val="000000">
                      <a:alpha val="43137"/>
                    </a:srgbClr>
                  </a:outerShdw>
                </a:effectLst>
                <a:latin typeface="Tajawal Medium" panose="00000600000000000000" pitchFamily="2" charset="-78"/>
                <a:cs typeface="+mj-cs"/>
              </a:rPr>
              <a:t>الإنترنت</a:t>
            </a:r>
            <a:endParaRPr lang="ar-EG" sz="2400" b="1" spc="30" dirty="0">
              <a:solidFill>
                <a:srgbClr val="00B0F0"/>
              </a:solidFill>
              <a:effectLst>
                <a:outerShdw blurRad="38100" dist="38100" dir="2700000" algn="tl">
                  <a:srgbClr val="000000">
                    <a:alpha val="43137"/>
                  </a:srgbClr>
                </a:outerShdw>
              </a:effectLst>
              <a:latin typeface="Tajawal Medium" panose="00000600000000000000" pitchFamily="2" charset="-78"/>
              <a:cs typeface="+mj-cs"/>
            </a:endParaRPr>
          </a:p>
        </p:txBody>
      </p:sp>
      <p:sp>
        <p:nvSpPr>
          <p:cNvPr id="9" name="Rectangle 8">
            <a:extLst>
              <a:ext uri="{FF2B5EF4-FFF2-40B4-BE49-F238E27FC236}">
                <a16:creationId xmlns="" xmlns:a16="http://schemas.microsoft.com/office/drawing/2014/main" id="{625A65B4-F2A8-05FC-5604-83D2080647B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0"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66034" y="88047"/>
            <a:ext cx="2305141" cy="1076343"/>
          </a:xfrm>
          <a:prstGeom prst="rect">
            <a:avLst/>
          </a:prstGeom>
        </p:spPr>
      </p:pic>
      <p:sp>
        <p:nvSpPr>
          <p:cNvPr id="11" name="Rectangle 10">
            <a:extLst>
              <a:ext uri="{FF2B5EF4-FFF2-40B4-BE49-F238E27FC236}">
                <a16:creationId xmlns:a16="http://schemas.microsoft.com/office/drawing/2014/main" xmlns="" id="{6FE380F3-A68B-26EA-9084-2C15BB9E43F9}"/>
              </a:ext>
            </a:extLst>
          </p:cNvPr>
          <p:cNvSpPr/>
          <p:nvPr/>
        </p:nvSpPr>
        <p:spPr>
          <a:xfrm>
            <a:off x="4868496" y="14242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2" name="TextBox 11">
            <a:extLst>
              <a:ext uri="{FF2B5EF4-FFF2-40B4-BE49-F238E27FC236}">
                <a16:creationId xmlns:a16="http://schemas.microsoft.com/office/drawing/2014/main" xmlns="" id="{AB738525-DD8E-2E85-F385-345FF64341EB}"/>
              </a:ext>
            </a:extLst>
          </p:cNvPr>
          <p:cNvSpPr txBox="1"/>
          <p:nvPr/>
        </p:nvSpPr>
        <p:spPr>
          <a:xfrm>
            <a:off x="5005222" y="1459968"/>
            <a:ext cx="917148" cy="369332"/>
          </a:xfrm>
          <a:prstGeom prst="rect">
            <a:avLst/>
          </a:prstGeom>
          <a:noFill/>
        </p:spPr>
        <p:txBody>
          <a:bodyPr wrap="square" rtlCol="0">
            <a:spAutoFit/>
          </a:bodyPr>
          <a:lstStyle/>
          <a:p>
            <a:pPr algn="ctr"/>
            <a:r>
              <a:rPr lang="en-US" dirty="0" smtClean="0">
                <a:solidFill>
                  <a:schemeClr val="bg1"/>
                </a:solidFill>
                <a:latin typeface="Times New Roman" pitchFamily="18" charset="0"/>
                <a:cs typeface="Times New Roman" pitchFamily="18" charset="0"/>
              </a:rPr>
              <a:t>Lecture </a:t>
            </a:r>
            <a:endParaRPr lang="en-US" dirty="0">
              <a:solidFill>
                <a:schemeClr val="bg1"/>
              </a:solidFill>
              <a:latin typeface="Times New Roman" pitchFamily="18" charset="0"/>
              <a:cs typeface="Times New Roman" pitchFamily="18" charset="0"/>
            </a:endParaRPr>
          </a:p>
        </p:txBody>
      </p:sp>
      <p:sp>
        <p:nvSpPr>
          <p:cNvPr id="13" name="TextBox 12">
            <a:extLst>
              <a:ext uri="{FF2B5EF4-FFF2-40B4-BE49-F238E27FC236}">
                <a16:creationId xmlns:a16="http://schemas.microsoft.com/office/drawing/2014/main" xmlns="" id="{183B5688-FE98-684A-8FDB-4023CCDDD82C}"/>
              </a:ext>
            </a:extLst>
          </p:cNvPr>
          <p:cNvSpPr txBox="1"/>
          <p:nvPr/>
        </p:nvSpPr>
        <p:spPr>
          <a:xfrm>
            <a:off x="4989996" y="1674833"/>
            <a:ext cx="942618" cy="830997"/>
          </a:xfrm>
          <a:prstGeom prst="rect">
            <a:avLst/>
          </a:prstGeom>
          <a:noFill/>
        </p:spPr>
        <p:txBody>
          <a:bodyPr wrap="square" rtlCol="0">
            <a:spAutoFit/>
          </a:bodyPr>
          <a:lstStyle/>
          <a:p>
            <a:pPr algn="ctr"/>
            <a:r>
              <a:rPr lang="en-US" sz="4800" b="1" dirty="0" smtClean="0">
                <a:solidFill>
                  <a:schemeClr val="bg1"/>
                </a:solidFill>
                <a:latin typeface="Tajawal Medium" panose="00000600000000000000" pitchFamily="2" charset="-78"/>
                <a:cs typeface="Tajawal Medium" panose="00000600000000000000" pitchFamily="2" charset="-78"/>
              </a:rPr>
              <a:t>7</a:t>
            </a:r>
            <a:endParaRPr lang="en-US" sz="14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404577666"/>
      </p:ext>
    </p:extLst>
  </p:cSld>
  <p:clrMapOvr>
    <a:masterClrMapping/>
  </p:clrMapOvr>
  <mc:AlternateContent xmlns:mc="http://schemas.openxmlformats.org/markup-compatibility/2006" xmlns:p14="http://schemas.microsoft.com/office/powerpoint/2010/main">
    <mc:Choice Requires="p14">
      <p:transition spd="slow" p14:dur="2000" advTm="8152"/>
    </mc:Choice>
    <mc:Fallback xmlns="">
      <p:transition spd="slow" advTm="8152"/>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tretch>
            <a:fillRect/>
          </a:stretch>
        </p:blipFill>
        <p:spPr>
          <a:xfrm>
            <a:off x="9108" y="1347448"/>
            <a:ext cx="3368320" cy="2105200"/>
          </a:xfrm>
          <a:prstGeom prst="rect">
            <a:avLst/>
          </a:prstGeom>
        </p:spPr>
      </p:pic>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689259" y="1412953"/>
            <a:ext cx="4113898" cy="415498"/>
          </a:xfrm>
          <a:prstGeom prst="rect">
            <a:avLst/>
          </a:prstGeom>
          <a:noFill/>
        </p:spPr>
        <p:txBody>
          <a:bodyPr wrap="square" rtlCol="0">
            <a:spAutoFit/>
          </a:bodyPr>
          <a:lstStyle/>
          <a:p>
            <a:pPr algn="ctr"/>
            <a:r>
              <a:rPr lang="ar-EG" sz="2100" b="1" dirty="0">
                <a:solidFill>
                  <a:srgbClr val="00B0F0"/>
                </a:solidFill>
                <a:effectLst>
                  <a:outerShdw blurRad="38100" dist="38100" dir="2700000" algn="tl">
                    <a:srgbClr val="000000">
                      <a:alpha val="43137"/>
                    </a:srgbClr>
                  </a:outerShdw>
                </a:effectLst>
                <a:cs typeface="+mj-cs"/>
              </a:rPr>
              <a:t>مزايا إعلان </a:t>
            </a:r>
            <a:r>
              <a:rPr lang="ar-EG" sz="2100" b="1" dirty="0" smtClean="0">
                <a:solidFill>
                  <a:srgbClr val="00B0F0"/>
                </a:solidFill>
                <a:effectLst>
                  <a:outerShdw blurRad="38100" dist="38100" dir="2700000" algn="tl">
                    <a:srgbClr val="000000">
                      <a:alpha val="43137"/>
                    </a:srgbClr>
                  </a:outerShdw>
                </a:effectLst>
                <a:cs typeface="+mj-cs"/>
              </a:rPr>
              <a:t>ال</a:t>
            </a:r>
            <a:r>
              <a:rPr lang="ar-EG" sz="2100" b="1" dirty="0">
                <a:solidFill>
                  <a:srgbClr val="00B0F0"/>
                </a:solidFill>
                <a:effectLst>
                  <a:outerShdw blurRad="38100" dist="38100" dir="2700000" algn="tl">
                    <a:srgbClr val="000000">
                      <a:alpha val="43137"/>
                    </a:srgbClr>
                  </a:outerShdw>
                </a:effectLst>
                <a:cs typeface="+mj-cs"/>
              </a:rPr>
              <a:t>إ</a:t>
            </a:r>
            <a:r>
              <a:rPr lang="ar-EG" sz="2100" b="1" dirty="0" smtClean="0">
                <a:solidFill>
                  <a:srgbClr val="00B0F0"/>
                </a:solidFill>
                <a:effectLst>
                  <a:outerShdw blurRad="38100" dist="38100" dir="2700000" algn="tl">
                    <a:srgbClr val="000000">
                      <a:alpha val="43137"/>
                    </a:srgbClr>
                  </a:outerShdw>
                </a:effectLst>
                <a:cs typeface="+mj-cs"/>
              </a:rPr>
              <a:t>نترنت</a:t>
            </a:r>
            <a:endParaRPr lang="ar-EG" sz="2100" b="1" dirty="0">
              <a:solidFill>
                <a:srgbClr val="00B0F0"/>
              </a:solidFill>
              <a:effectLst>
                <a:outerShdw blurRad="38100" dist="38100" dir="2700000" algn="tl">
                  <a:srgbClr val="000000">
                    <a:alpha val="43137"/>
                  </a:srgbClr>
                </a:outerShdw>
              </a:effectLst>
              <a:cs typeface="+mj-cs"/>
            </a:endParaRPr>
          </a:p>
        </p:txBody>
      </p:sp>
      <p:sp>
        <p:nvSpPr>
          <p:cNvPr id="31" name="TextBox 30">
            <a:extLst>
              <a:ext uri="{FF2B5EF4-FFF2-40B4-BE49-F238E27FC236}">
                <a16:creationId xmlns="" xmlns:a16="http://schemas.microsoft.com/office/drawing/2014/main" id="{4527402C-3F97-690D-9C20-A459E375AEB7}"/>
              </a:ext>
            </a:extLst>
          </p:cNvPr>
          <p:cNvSpPr txBox="1"/>
          <p:nvPr/>
        </p:nvSpPr>
        <p:spPr>
          <a:xfrm>
            <a:off x="3598250" y="2551300"/>
            <a:ext cx="8417320" cy="3139321"/>
          </a:xfrm>
          <a:prstGeom prst="rect">
            <a:avLst/>
          </a:prstGeom>
          <a:noFill/>
        </p:spPr>
        <p:txBody>
          <a:bodyPr wrap="square" rtlCol="0">
            <a:spAutoFit/>
          </a:bodyPr>
          <a:lstStyle/>
          <a:p>
            <a:pPr marL="457200" indent="-457200" algn="just" rtl="1">
              <a:lnSpc>
                <a:spcPct val="150000"/>
              </a:lnSpc>
              <a:buFont typeface="+mj-lt"/>
              <a:buAutoNum type="arabicPeriod"/>
            </a:pPr>
            <a:r>
              <a:rPr lang="ar-EG" sz="2200" spc="20" dirty="0">
                <a:latin typeface="Times New Roman" pitchFamily="18" charset="0"/>
                <a:cs typeface="Times New Roman" pitchFamily="18" charset="0"/>
              </a:rPr>
              <a:t>الاستفادة من خصائص الصوت والصورة والحركة والألوان.</a:t>
            </a:r>
          </a:p>
          <a:p>
            <a:pPr marL="457200" indent="-457200" algn="just" rtl="1">
              <a:lnSpc>
                <a:spcPct val="150000"/>
              </a:lnSpc>
              <a:buFont typeface="+mj-lt"/>
              <a:buAutoNum type="arabicPeriod"/>
            </a:pPr>
            <a:r>
              <a:rPr lang="ar-EG" sz="2200" spc="20" dirty="0">
                <a:latin typeface="Times New Roman" pitchFamily="18" charset="0"/>
                <a:cs typeface="Times New Roman" pitchFamily="18" charset="0"/>
              </a:rPr>
              <a:t>الوصول إلى عدد كبير من أفراد الجمهور.</a:t>
            </a:r>
          </a:p>
          <a:p>
            <a:pPr marL="457200" indent="-457200" algn="just" rtl="1">
              <a:lnSpc>
                <a:spcPct val="150000"/>
              </a:lnSpc>
              <a:buFont typeface="+mj-lt"/>
              <a:buAutoNum type="arabicPeriod"/>
            </a:pPr>
            <a:r>
              <a:rPr lang="ar-EG" sz="2200" spc="20" dirty="0">
                <a:latin typeface="Times New Roman" pitchFamily="18" charset="0"/>
                <a:cs typeface="Times New Roman" pitchFamily="18" charset="0"/>
              </a:rPr>
              <a:t>إمكانية قياس عدد الذين تعرضوا للإِعْلاَن.</a:t>
            </a:r>
          </a:p>
          <a:p>
            <a:pPr marL="457200" indent="-457200" algn="just" rtl="1">
              <a:lnSpc>
                <a:spcPct val="150000"/>
              </a:lnSpc>
              <a:buFont typeface="+mj-lt"/>
              <a:buAutoNum type="arabicPeriod"/>
            </a:pPr>
            <a:r>
              <a:rPr lang="ar-EG" sz="2200" spc="20" dirty="0">
                <a:latin typeface="Times New Roman" pitchFamily="18" charset="0"/>
                <a:cs typeface="Times New Roman" pitchFamily="18" charset="0"/>
              </a:rPr>
              <a:t>تغطية مساحات جغرافية ضخمة.</a:t>
            </a:r>
          </a:p>
          <a:p>
            <a:pPr marL="457200" indent="-457200" algn="just" rtl="1">
              <a:lnSpc>
                <a:spcPct val="150000"/>
              </a:lnSpc>
              <a:buFont typeface="+mj-lt"/>
              <a:buAutoNum type="arabicPeriod"/>
            </a:pPr>
            <a:r>
              <a:rPr lang="ar-EG" sz="2200" spc="20" dirty="0">
                <a:latin typeface="Times New Roman" pitchFamily="18" charset="0"/>
                <a:cs typeface="Times New Roman" pitchFamily="18" charset="0"/>
              </a:rPr>
              <a:t>إمكانية وضع التفاصيل الدقيقة واستخدامها في الرسائل الإِعْلاَنية التعليمية</a:t>
            </a:r>
            <a:r>
              <a:rPr lang="ar-EG" sz="2200" spc="20" dirty="0" smtClean="0">
                <a:latin typeface="Times New Roman" pitchFamily="18" charset="0"/>
                <a:cs typeface="Times New Roman" pitchFamily="18" charset="0"/>
              </a:rPr>
              <a:t>.</a:t>
            </a:r>
            <a:endParaRPr lang="ar-EG" sz="2200" spc="20" dirty="0">
              <a:latin typeface="Times New Roman" pitchFamily="18" charset="0"/>
              <a:cs typeface="Times New Roman" pitchFamily="18" charset="0"/>
            </a:endParaRPr>
          </a:p>
          <a:p>
            <a:pPr marL="457200" indent="-457200" algn="just" rtl="1">
              <a:lnSpc>
                <a:spcPct val="150000"/>
              </a:lnSpc>
              <a:buFont typeface="+mj-lt"/>
              <a:buAutoNum type="arabicPeriod"/>
            </a:pPr>
            <a:r>
              <a:rPr lang="ar-EG" sz="2200" spc="20" dirty="0">
                <a:latin typeface="Times New Roman" pitchFamily="18" charset="0"/>
                <a:cs typeface="Times New Roman" pitchFamily="18" charset="0"/>
              </a:rPr>
              <a:t>تحديد الفئات المستهدفة من خلال وضع الإِعْلاَن في مواقع متخصصة</a:t>
            </a:r>
            <a:r>
              <a:rPr lang="ar-EG" sz="2200" spc="20" dirty="0" smtClean="0">
                <a:latin typeface="Times New Roman" pitchFamily="18" charset="0"/>
                <a:cs typeface="Times New Roman" pitchFamily="18" charset="0"/>
              </a:rPr>
              <a:t>.</a:t>
            </a:r>
            <a:endParaRPr lang="ar-EG" sz="2200" spc="20" dirty="0">
              <a:latin typeface="Times New Roman" pitchFamily="18" charset="0"/>
              <a:cs typeface="Times New Roman" pitchFamily="18" charset="0"/>
            </a:endParaRPr>
          </a:p>
        </p:txBody>
      </p:sp>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5" name="Rectangle 14">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7" name="Rectangle 16">
            <a:extLst>
              <a:ext uri="{FF2B5EF4-FFF2-40B4-BE49-F238E27FC236}">
                <a16:creationId xmlns:a16="http://schemas.microsoft.com/office/drawing/2014/main" xmlns=""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8" name="TextBox 17">
            <a:extLst>
              <a:ext uri="{FF2B5EF4-FFF2-40B4-BE49-F238E27FC236}">
                <a16:creationId xmlns:a16="http://schemas.microsoft.com/office/drawing/2014/main" xmlns="" id="{AB738525-DD8E-2E85-F385-345FF64341EB}"/>
              </a:ext>
            </a:extLst>
          </p:cNvPr>
          <p:cNvSpPr txBox="1"/>
          <p:nvPr/>
        </p:nvSpPr>
        <p:spPr>
          <a:xfrm>
            <a:off x="3523263" y="1370818"/>
            <a:ext cx="917148" cy="369332"/>
          </a:xfrm>
          <a:prstGeom prst="rect">
            <a:avLst/>
          </a:prstGeom>
          <a:noFill/>
        </p:spPr>
        <p:txBody>
          <a:bodyPr wrap="square" rtlCol="0">
            <a:spAutoFit/>
          </a:bodyPr>
          <a:lstStyle/>
          <a:p>
            <a:pPr algn="ctr"/>
            <a:r>
              <a:rPr lang="en-US" dirty="0" smtClean="0">
                <a:solidFill>
                  <a:schemeClr val="bg1"/>
                </a:solidFill>
                <a:latin typeface="Times New Roman" pitchFamily="18" charset="0"/>
                <a:cs typeface="Times New Roman" pitchFamily="18" charset="0"/>
              </a:rPr>
              <a:t>Lecture </a:t>
            </a:r>
            <a:endParaRPr lang="en-US" dirty="0">
              <a:solidFill>
                <a:schemeClr val="bg1"/>
              </a:solidFill>
              <a:latin typeface="Times New Roman" pitchFamily="18" charset="0"/>
              <a:cs typeface="Times New Roman" pitchFamily="18" charset="0"/>
            </a:endParaRPr>
          </a:p>
        </p:txBody>
      </p:sp>
      <p:sp>
        <p:nvSpPr>
          <p:cNvPr id="19" name="TextBox 18">
            <a:extLst>
              <a:ext uri="{FF2B5EF4-FFF2-40B4-BE49-F238E27FC236}">
                <a16:creationId xmlns:a16="http://schemas.microsoft.com/office/drawing/2014/main" xmlns="" id="{183B5688-FE98-684A-8FDB-4023CCDDD82C}"/>
              </a:ext>
            </a:extLst>
          </p:cNvPr>
          <p:cNvSpPr txBox="1"/>
          <p:nvPr/>
        </p:nvSpPr>
        <p:spPr>
          <a:xfrm>
            <a:off x="3508037" y="1585683"/>
            <a:ext cx="942618" cy="830997"/>
          </a:xfrm>
          <a:prstGeom prst="rect">
            <a:avLst/>
          </a:prstGeom>
          <a:noFill/>
        </p:spPr>
        <p:txBody>
          <a:bodyPr wrap="square" rtlCol="0">
            <a:spAutoFit/>
          </a:bodyPr>
          <a:lstStyle/>
          <a:p>
            <a:pPr algn="ctr"/>
            <a:r>
              <a:rPr lang="en-US" sz="4800" b="1" dirty="0" smtClean="0">
                <a:solidFill>
                  <a:schemeClr val="bg1"/>
                </a:solidFill>
                <a:latin typeface="Tajawal Medium" panose="00000600000000000000" pitchFamily="2" charset="-78"/>
                <a:cs typeface="Tajawal Medium" panose="00000600000000000000" pitchFamily="2" charset="-78"/>
              </a:rPr>
              <a:t>7</a:t>
            </a:r>
            <a:endParaRPr lang="en-US" sz="14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411420138"/>
      </p:ext>
    </p:extLst>
  </p:cSld>
  <p:clrMapOvr>
    <a:masterClrMapping/>
  </p:clrMapOvr>
  <mc:AlternateContent xmlns:mc="http://schemas.openxmlformats.org/markup-compatibility/2006" xmlns:p14="http://schemas.microsoft.com/office/powerpoint/2010/main">
    <mc:Choice Requires="p14">
      <p:transition spd="slow" p14:dur="2000" advTm="242289"/>
    </mc:Choice>
    <mc:Fallback xmlns="">
      <p:transition spd="slow" advTm="242289"/>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tretch>
            <a:fillRect/>
          </a:stretch>
        </p:blipFill>
        <p:spPr>
          <a:xfrm>
            <a:off x="9108" y="1347448"/>
            <a:ext cx="3368320" cy="2105200"/>
          </a:xfrm>
          <a:prstGeom prst="rect">
            <a:avLst/>
          </a:prstGeom>
        </p:spPr>
      </p:pic>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689259" y="1412953"/>
            <a:ext cx="4113898" cy="415498"/>
          </a:xfrm>
          <a:prstGeom prst="rect">
            <a:avLst/>
          </a:prstGeom>
          <a:noFill/>
        </p:spPr>
        <p:txBody>
          <a:bodyPr wrap="square" rtlCol="0">
            <a:spAutoFit/>
          </a:bodyPr>
          <a:lstStyle/>
          <a:p>
            <a:pPr algn="ctr"/>
            <a:r>
              <a:rPr lang="ar-EG" sz="2100" b="1" dirty="0" smtClean="0">
                <a:solidFill>
                  <a:srgbClr val="00B0F0"/>
                </a:solidFill>
                <a:effectLst>
                  <a:outerShdw blurRad="38100" dist="38100" dir="2700000" algn="tl">
                    <a:srgbClr val="000000">
                      <a:alpha val="43137"/>
                    </a:srgbClr>
                  </a:outerShdw>
                </a:effectLst>
                <a:cs typeface="+mj-cs"/>
              </a:rPr>
              <a:t>عيوب إعلان الإنترنت</a:t>
            </a:r>
            <a:endParaRPr lang="ar-EG" sz="2100" b="1" dirty="0">
              <a:solidFill>
                <a:srgbClr val="00B0F0"/>
              </a:solidFill>
              <a:effectLst>
                <a:outerShdw blurRad="38100" dist="38100" dir="2700000" algn="tl">
                  <a:srgbClr val="000000">
                    <a:alpha val="43137"/>
                  </a:srgbClr>
                </a:outerShdw>
              </a:effectLst>
              <a:cs typeface="+mj-cs"/>
            </a:endParaRPr>
          </a:p>
        </p:txBody>
      </p:sp>
      <p:sp>
        <p:nvSpPr>
          <p:cNvPr id="31" name="TextBox 30">
            <a:extLst>
              <a:ext uri="{FF2B5EF4-FFF2-40B4-BE49-F238E27FC236}">
                <a16:creationId xmlns="" xmlns:a16="http://schemas.microsoft.com/office/drawing/2014/main" id="{4527402C-3F97-690D-9C20-A459E375AEB7}"/>
              </a:ext>
            </a:extLst>
          </p:cNvPr>
          <p:cNvSpPr txBox="1"/>
          <p:nvPr/>
        </p:nvSpPr>
        <p:spPr>
          <a:xfrm>
            <a:off x="3598250" y="2929672"/>
            <a:ext cx="8417320" cy="1047210"/>
          </a:xfrm>
          <a:prstGeom prst="rect">
            <a:avLst/>
          </a:prstGeom>
          <a:noFill/>
        </p:spPr>
        <p:txBody>
          <a:bodyPr wrap="square" rtlCol="0">
            <a:spAutoFit/>
          </a:bodyPr>
          <a:lstStyle/>
          <a:p>
            <a:pPr marL="457200" indent="-457200" algn="just" rtl="1">
              <a:lnSpc>
                <a:spcPct val="150000"/>
              </a:lnSpc>
              <a:buFont typeface="+mj-lt"/>
              <a:buAutoNum type="arabicPeriod"/>
            </a:pPr>
            <a:r>
              <a:rPr lang="ar-EG" sz="2200" spc="20" dirty="0">
                <a:latin typeface="Times New Roman" pitchFamily="18" charset="0"/>
                <a:cs typeface="Times New Roman" pitchFamily="18" charset="0"/>
              </a:rPr>
              <a:t>لا يصل إلا إلى جمهور يستخدم الإنترنت, ولا يصل إلى عموم الناس.</a:t>
            </a:r>
          </a:p>
          <a:p>
            <a:pPr marL="457200" indent="-457200" algn="just" rtl="1">
              <a:lnSpc>
                <a:spcPct val="150000"/>
              </a:lnSpc>
              <a:buFont typeface="+mj-lt"/>
              <a:buAutoNum type="arabicPeriod"/>
            </a:pPr>
            <a:r>
              <a:rPr lang="ar-EG" sz="2200" spc="20" dirty="0">
                <a:latin typeface="Times New Roman" pitchFamily="18" charset="0"/>
                <a:cs typeface="Times New Roman" pitchFamily="18" charset="0"/>
              </a:rPr>
              <a:t>تكون احتمالات التعرض أقل عندما يكون المتصفح مستغرقًا في مضمون الصفحة.</a:t>
            </a:r>
          </a:p>
        </p:txBody>
      </p:sp>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5" name="Rectangle 14">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7" name="Rectangle 16">
            <a:extLst>
              <a:ext uri="{FF2B5EF4-FFF2-40B4-BE49-F238E27FC236}">
                <a16:creationId xmlns:a16="http://schemas.microsoft.com/office/drawing/2014/main" xmlns=""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8" name="TextBox 17">
            <a:extLst>
              <a:ext uri="{FF2B5EF4-FFF2-40B4-BE49-F238E27FC236}">
                <a16:creationId xmlns:a16="http://schemas.microsoft.com/office/drawing/2014/main" xmlns="" id="{AB738525-DD8E-2E85-F385-345FF64341EB}"/>
              </a:ext>
            </a:extLst>
          </p:cNvPr>
          <p:cNvSpPr txBox="1"/>
          <p:nvPr/>
        </p:nvSpPr>
        <p:spPr>
          <a:xfrm>
            <a:off x="3523263" y="1370818"/>
            <a:ext cx="917148" cy="369332"/>
          </a:xfrm>
          <a:prstGeom prst="rect">
            <a:avLst/>
          </a:prstGeom>
          <a:noFill/>
        </p:spPr>
        <p:txBody>
          <a:bodyPr wrap="square" rtlCol="0">
            <a:spAutoFit/>
          </a:bodyPr>
          <a:lstStyle/>
          <a:p>
            <a:pPr algn="ctr"/>
            <a:r>
              <a:rPr lang="en-US" dirty="0" smtClean="0">
                <a:solidFill>
                  <a:schemeClr val="bg1"/>
                </a:solidFill>
                <a:latin typeface="Times New Roman" pitchFamily="18" charset="0"/>
                <a:cs typeface="Times New Roman" pitchFamily="18" charset="0"/>
              </a:rPr>
              <a:t>Lecture </a:t>
            </a:r>
            <a:endParaRPr lang="en-US" dirty="0">
              <a:solidFill>
                <a:schemeClr val="bg1"/>
              </a:solidFill>
              <a:latin typeface="Times New Roman" pitchFamily="18" charset="0"/>
              <a:cs typeface="Times New Roman" pitchFamily="18" charset="0"/>
            </a:endParaRPr>
          </a:p>
        </p:txBody>
      </p:sp>
      <p:sp>
        <p:nvSpPr>
          <p:cNvPr id="19" name="TextBox 18">
            <a:extLst>
              <a:ext uri="{FF2B5EF4-FFF2-40B4-BE49-F238E27FC236}">
                <a16:creationId xmlns:a16="http://schemas.microsoft.com/office/drawing/2014/main" xmlns="" id="{183B5688-FE98-684A-8FDB-4023CCDDD82C}"/>
              </a:ext>
            </a:extLst>
          </p:cNvPr>
          <p:cNvSpPr txBox="1"/>
          <p:nvPr/>
        </p:nvSpPr>
        <p:spPr>
          <a:xfrm>
            <a:off x="3508037" y="1585683"/>
            <a:ext cx="942618" cy="830997"/>
          </a:xfrm>
          <a:prstGeom prst="rect">
            <a:avLst/>
          </a:prstGeom>
          <a:noFill/>
        </p:spPr>
        <p:txBody>
          <a:bodyPr wrap="square" rtlCol="0">
            <a:spAutoFit/>
          </a:bodyPr>
          <a:lstStyle/>
          <a:p>
            <a:pPr algn="ctr"/>
            <a:r>
              <a:rPr lang="en-US" sz="4800" b="1" dirty="0" smtClean="0">
                <a:solidFill>
                  <a:schemeClr val="bg1"/>
                </a:solidFill>
                <a:latin typeface="Tajawal Medium" panose="00000600000000000000" pitchFamily="2" charset="-78"/>
                <a:cs typeface="Tajawal Medium" panose="00000600000000000000" pitchFamily="2" charset="-78"/>
              </a:rPr>
              <a:t>7</a:t>
            </a:r>
            <a:endParaRPr lang="en-US" sz="14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825764906"/>
      </p:ext>
    </p:extLst>
  </p:cSld>
  <p:clrMapOvr>
    <a:masterClrMapping/>
  </p:clrMapOvr>
  <mc:AlternateContent xmlns:mc="http://schemas.openxmlformats.org/markup-compatibility/2006" xmlns:p14="http://schemas.microsoft.com/office/powerpoint/2010/main">
    <mc:Choice Requires="p14">
      <p:transition spd="slow" p14:dur="2000" advTm="82500"/>
    </mc:Choice>
    <mc:Fallback xmlns="">
      <p:transition spd="slow" advTm="82500"/>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tretch>
            <a:fillRect/>
          </a:stretch>
        </p:blipFill>
        <p:spPr>
          <a:xfrm>
            <a:off x="9108" y="1347448"/>
            <a:ext cx="3368320" cy="2105200"/>
          </a:xfrm>
          <a:prstGeom prst="rect">
            <a:avLst/>
          </a:prstGeom>
        </p:spPr>
      </p:pic>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689259" y="1412953"/>
            <a:ext cx="4113898" cy="415498"/>
          </a:xfrm>
          <a:prstGeom prst="rect">
            <a:avLst/>
          </a:prstGeom>
          <a:noFill/>
        </p:spPr>
        <p:txBody>
          <a:bodyPr wrap="square" rtlCol="0">
            <a:spAutoFit/>
          </a:bodyPr>
          <a:lstStyle/>
          <a:p>
            <a:pPr algn="ctr"/>
            <a:r>
              <a:rPr lang="ar-EG" sz="2100" b="1" dirty="0" smtClean="0">
                <a:solidFill>
                  <a:srgbClr val="00B0F0"/>
                </a:solidFill>
                <a:effectLst>
                  <a:outerShdw blurRad="38100" dist="38100" dir="2700000" algn="tl">
                    <a:srgbClr val="000000">
                      <a:alpha val="43137"/>
                    </a:srgbClr>
                  </a:outerShdw>
                </a:effectLst>
                <a:cs typeface="+mj-cs"/>
              </a:rPr>
              <a:t>إعلان الإنترنت</a:t>
            </a:r>
            <a:endParaRPr lang="ar-EG" sz="2100" b="1" dirty="0">
              <a:solidFill>
                <a:srgbClr val="00B0F0"/>
              </a:solidFill>
              <a:effectLst>
                <a:outerShdw blurRad="38100" dist="38100" dir="2700000" algn="tl">
                  <a:srgbClr val="000000">
                    <a:alpha val="43137"/>
                  </a:srgbClr>
                </a:outerShdw>
              </a:effectLst>
              <a:cs typeface="+mj-cs"/>
            </a:endParaRPr>
          </a:p>
        </p:txBody>
      </p:sp>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5" name="TextBox 14">
            <a:extLst>
              <a:ext uri="{FF2B5EF4-FFF2-40B4-BE49-F238E27FC236}">
                <a16:creationId xmlns="" xmlns:a16="http://schemas.microsoft.com/office/drawing/2014/main" id="{4527402C-3F97-690D-9C20-A459E375AEB7}"/>
              </a:ext>
            </a:extLst>
          </p:cNvPr>
          <p:cNvSpPr txBox="1"/>
          <p:nvPr/>
        </p:nvSpPr>
        <p:spPr>
          <a:xfrm>
            <a:off x="3598250" y="2045080"/>
            <a:ext cx="8417320" cy="539378"/>
          </a:xfrm>
          <a:prstGeom prst="rect">
            <a:avLst/>
          </a:prstGeom>
          <a:noFill/>
        </p:spPr>
        <p:txBody>
          <a:bodyPr wrap="square" rtlCol="0">
            <a:spAutoFit/>
          </a:bodyPr>
          <a:lstStyle/>
          <a:p>
            <a:pPr marL="231775" indent="-231775" algn="just" rtl="1">
              <a:lnSpc>
                <a:spcPct val="150000"/>
              </a:lnSpc>
              <a:buFont typeface="Arial" pitchFamily="34" charset="0"/>
              <a:buChar char="•"/>
            </a:pPr>
            <a:r>
              <a:rPr lang="ar-EG" sz="2200" b="1" u="sng" spc="20" dirty="0" smtClean="0">
                <a:effectLst>
                  <a:outerShdw blurRad="38100" dist="38100" dir="2700000" algn="tl">
                    <a:srgbClr val="000000">
                      <a:alpha val="43137"/>
                    </a:srgbClr>
                  </a:outerShdw>
                </a:effectLst>
                <a:latin typeface="Times New Roman" pitchFamily="18" charset="0"/>
                <a:cs typeface="Times New Roman" pitchFamily="18" charset="0"/>
              </a:rPr>
              <a:t>حالة عملية عن إعلان الإنترنت:</a:t>
            </a:r>
            <a:endParaRPr lang="ar-EG" sz="2200" b="1" u="sng" spc="20" dirty="0">
              <a:effectLst>
                <a:outerShdw blurRad="38100" dist="38100" dir="2700000" algn="tl">
                  <a:srgbClr val="000000">
                    <a:alpha val="43137"/>
                  </a:srgbClr>
                </a:outerShdw>
              </a:effectLst>
              <a:latin typeface="Times New Roman" pitchFamily="18" charset="0"/>
              <a:cs typeface="Times New Roman" pitchFamily="18" charset="0"/>
            </a:endParaRPr>
          </a:p>
        </p:txBody>
      </p:sp>
      <p:pic>
        <p:nvPicPr>
          <p:cNvPr id="2050" name="Picture 2" descr="D:\Work\IAEMS 2\الاتصال التسويقى\Lecture 7\Case Study\9.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933514" y="2650674"/>
            <a:ext cx="4115895" cy="2851492"/>
          </a:xfrm>
          <a:prstGeom prst="rect">
            <a:avLst/>
          </a:prstGeom>
          <a:solidFill>
            <a:srgbClr val="FFFFFF">
              <a:shade val="85000"/>
            </a:srgbClr>
          </a:solidFill>
          <a:ln w="88900" cap="sq">
            <a:solidFill>
              <a:schemeClr val="accent1">
                <a:lumMod val="50000"/>
              </a:schemeClr>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a:extLst/>
        </p:spPr>
      </p:pic>
      <p:sp>
        <p:nvSpPr>
          <p:cNvPr id="17" name="TextBox 16"/>
          <p:cNvSpPr txBox="1"/>
          <p:nvPr/>
        </p:nvSpPr>
        <p:spPr>
          <a:xfrm>
            <a:off x="4176215" y="5608292"/>
            <a:ext cx="6059606" cy="461665"/>
          </a:xfrm>
          <a:prstGeom prst="rect">
            <a:avLst/>
          </a:prstGeom>
          <a:noFill/>
        </p:spPr>
        <p:txBody>
          <a:bodyPr wrap="square" rtlCol="0">
            <a:spAutoFit/>
          </a:bodyPr>
          <a:lstStyle/>
          <a:p>
            <a:pPr algn="ctr"/>
            <a:r>
              <a:rPr lang="en-US" sz="2400" b="1" dirty="0" smtClean="0">
                <a:effectLst>
                  <a:outerShdw blurRad="38100" dist="38100" dir="2700000" algn="tl">
                    <a:srgbClr val="000000">
                      <a:alpha val="43137"/>
                    </a:srgbClr>
                  </a:outerShdw>
                </a:effectLst>
                <a:latin typeface="Simplified Arabic" pitchFamily="18" charset="-78"/>
                <a:cs typeface="Simplified Arabic" pitchFamily="18" charset="-78"/>
              </a:rPr>
              <a:t>noon</a:t>
            </a:r>
            <a:r>
              <a:rPr lang="ar-EG" sz="2400" b="1" dirty="0" smtClean="0">
                <a:effectLst>
                  <a:outerShdw blurRad="38100" dist="38100" dir="2700000" algn="tl">
                    <a:srgbClr val="000000">
                      <a:alpha val="43137"/>
                    </a:srgbClr>
                  </a:outerShdw>
                </a:effectLst>
                <a:latin typeface="Simplified Arabic" pitchFamily="18" charset="-78"/>
                <a:cs typeface="Simplified Arabic" pitchFamily="18" charset="-78"/>
              </a:rPr>
              <a:t> إعلان تطبيق </a:t>
            </a:r>
            <a:endParaRPr lang="en-US" sz="2400" b="1" dirty="0">
              <a:effectLst>
                <a:outerShdw blurRad="38100" dist="38100" dir="2700000" algn="tl">
                  <a:srgbClr val="000000">
                    <a:alpha val="43137"/>
                  </a:srgbClr>
                </a:outerShdw>
              </a:effectLst>
              <a:latin typeface="Simplified Arabic" pitchFamily="18" charset="-78"/>
              <a:cs typeface="Simplified Arabic" pitchFamily="18" charset="-78"/>
            </a:endParaRPr>
          </a:p>
        </p:txBody>
      </p:sp>
      <p:sp>
        <p:nvSpPr>
          <p:cNvPr id="18" name="Rectangle 17">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9"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20" name="Rectangle 19">
            <a:extLst>
              <a:ext uri="{FF2B5EF4-FFF2-40B4-BE49-F238E27FC236}">
                <a16:creationId xmlns:a16="http://schemas.microsoft.com/office/drawing/2014/main" xmlns=""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3" name="TextBox 22">
            <a:extLst>
              <a:ext uri="{FF2B5EF4-FFF2-40B4-BE49-F238E27FC236}">
                <a16:creationId xmlns:a16="http://schemas.microsoft.com/office/drawing/2014/main" xmlns="" id="{AB738525-DD8E-2E85-F385-345FF64341EB}"/>
              </a:ext>
            </a:extLst>
          </p:cNvPr>
          <p:cNvSpPr txBox="1"/>
          <p:nvPr/>
        </p:nvSpPr>
        <p:spPr>
          <a:xfrm>
            <a:off x="3523263" y="1370818"/>
            <a:ext cx="917148" cy="369332"/>
          </a:xfrm>
          <a:prstGeom prst="rect">
            <a:avLst/>
          </a:prstGeom>
          <a:noFill/>
        </p:spPr>
        <p:txBody>
          <a:bodyPr wrap="square" rtlCol="0">
            <a:spAutoFit/>
          </a:bodyPr>
          <a:lstStyle/>
          <a:p>
            <a:pPr algn="ctr"/>
            <a:r>
              <a:rPr lang="en-US" dirty="0" smtClean="0">
                <a:solidFill>
                  <a:schemeClr val="bg1"/>
                </a:solidFill>
                <a:latin typeface="Times New Roman" pitchFamily="18" charset="0"/>
                <a:cs typeface="Times New Roman" pitchFamily="18" charset="0"/>
              </a:rPr>
              <a:t>Lecture </a:t>
            </a:r>
            <a:endParaRPr lang="en-US" dirty="0">
              <a:solidFill>
                <a:schemeClr val="bg1"/>
              </a:solidFill>
              <a:latin typeface="Times New Roman" pitchFamily="18" charset="0"/>
              <a:cs typeface="Times New Roman" pitchFamily="18" charset="0"/>
            </a:endParaRPr>
          </a:p>
        </p:txBody>
      </p:sp>
      <p:sp>
        <p:nvSpPr>
          <p:cNvPr id="24" name="TextBox 23">
            <a:extLst>
              <a:ext uri="{FF2B5EF4-FFF2-40B4-BE49-F238E27FC236}">
                <a16:creationId xmlns:a16="http://schemas.microsoft.com/office/drawing/2014/main" xmlns="" id="{183B5688-FE98-684A-8FDB-4023CCDDD82C}"/>
              </a:ext>
            </a:extLst>
          </p:cNvPr>
          <p:cNvSpPr txBox="1"/>
          <p:nvPr/>
        </p:nvSpPr>
        <p:spPr>
          <a:xfrm>
            <a:off x="3508037" y="1585683"/>
            <a:ext cx="942618" cy="830997"/>
          </a:xfrm>
          <a:prstGeom prst="rect">
            <a:avLst/>
          </a:prstGeom>
          <a:noFill/>
        </p:spPr>
        <p:txBody>
          <a:bodyPr wrap="square" rtlCol="0">
            <a:spAutoFit/>
          </a:bodyPr>
          <a:lstStyle/>
          <a:p>
            <a:pPr algn="ctr"/>
            <a:r>
              <a:rPr lang="en-US" sz="4800" b="1" dirty="0" smtClean="0">
                <a:solidFill>
                  <a:schemeClr val="bg1"/>
                </a:solidFill>
                <a:latin typeface="Tajawal Medium" panose="00000600000000000000" pitchFamily="2" charset="-78"/>
                <a:cs typeface="Tajawal Medium" panose="00000600000000000000" pitchFamily="2" charset="-78"/>
              </a:rPr>
              <a:t>7</a:t>
            </a:r>
            <a:endParaRPr lang="en-US" sz="14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147605554"/>
      </p:ext>
    </p:extLst>
  </p:cSld>
  <p:clrMapOvr>
    <a:masterClrMapping/>
  </p:clrMapOvr>
  <mc:AlternateContent xmlns:mc="http://schemas.openxmlformats.org/markup-compatibility/2006" xmlns:p14="http://schemas.microsoft.com/office/powerpoint/2010/main">
    <mc:Choice Requires="p14">
      <p:transition spd="slow" p14:dur="2000" advTm="76308"/>
    </mc:Choice>
    <mc:Fallback xmlns="">
      <p:transition spd="slow" advTm="76308"/>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Placeholder 3">
            <a:extLst>
              <a:ext uri="{FF2B5EF4-FFF2-40B4-BE49-F238E27FC236}">
                <a16:creationId xmlns="" xmlns:a16="http://schemas.microsoft.com/office/drawing/2014/main" id="{04AD71DD-ADB0-9694-FD1A-34ACE3FE1D52}"/>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tretch>
            <a:fillRect/>
          </a:stretch>
        </p:blipFill>
        <p:spPr>
          <a:xfrm>
            <a:off x="1364044" y="1428066"/>
            <a:ext cx="9388040" cy="4152928"/>
          </a:xfrm>
        </p:spPr>
      </p:pic>
      <p:sp>
        <p:nvSpPr>
          <p:cNvPr id="41" name="TextBox 40">
            <a:extLst>
              <a:ext uri="{FF2B5EF4-FFF2-40B4-BE49-F238E27FC236}">
                <a16:creationId xmlns="" xmlns:a16="http://schemas.microsoft.com/office/drawing/2014/main" id="{C7D257D7-D9C6-8F63-F8F8-E2BE53F2E2DB}"/>
              </a:ext>
            </a:extLst>
          </p:cNvPr>
          <p:cNvSpPr txBox="1"/>
          <p:nvPr/>
        </p:nvSpPr>
        <p:spPr>
          <a:xfrm>
            <a:off x="6691734" y="1529714"/>
            <a:ext cx="3382977" cy="461665"/>
          </a:xfrm>
          <a:prstGeom prst="rect">
            <a:avLst/>
          </a:prstGeom>
          <a:noFill/>
        </p:spPr>
        <p:txBody>
          <a:bodyPr wrap="none" rtlCol="0">
            <a:spAutoFit/>
          </a:bodyPr>
          <a:lstStyle/>
          <a:p>
            <a:pPr algn="just" rtl="1"/>
            <a:r>
              <a:rPr lang="ar-EG" sz="2400" b="1" spc="30" dirty="0">
                <a:solidFill>
                  <a:srgbClr val="00B0F0"/>
                </a:solidFill>
                <a:effectLst>
                  <a:outerShdw blurRad="38100" dist="38100" dir="2700000" algn="tl">
                    <a:srgbClr val="000000">
                      <a:alpha val="43137"/>
                    </a:srgbClr>
                  </a:outerShdw>
                </a:effectLst>
                <a:latin typeface="Tajawal Medium" panose="00000600000000000000" pitchFamily="2" charset="-78"/>
                <a:cs typeface="+mj-cs"/>
              </a:rPr>
              <a:t>تخطيط اختيار الوسائل الإعلانية</a:t>
            </a:r>
          </a:p>
        </p:txBody>
      </p:sp>
      <p:sp>
        <p:nvSpPr>
          <p:cNvPr id="9" name="Rectangle 8">
            <a:extLst>
              <a:ext uri="{FF2B5EF4-FFF2-40B4-BE49-F238E27FC236}">
                <a16:creationId xmlns="" xmlns:a16="http://schemas.microsoft.com/office/drawing/2014/main" id="{625A65B4-F2A8-05FC-5604-83D2080647B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0"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66034" y="88047"/>
            <a:ext cx="2305141" cy="1076343"/>
          </a:xfrm>
          <a:prstGeom prst="rect">
            <a:avLst/>
          </a:prstGeom>
        </p:spPr>
      </p:pic>
      <p:sp>
        <p:nvSpPr>
          <p:cNvPr id="11" name="Rectangle 10">
            <a:extLst>
              <a:ext uri="{FF2B5EF4-FFF2-40B4-BE49-F238E27FC236}">
                <a16:creationId xmlns:a16="http://schemas.microsoft.com/office/drawing/2014/main" xmlns="" id="{6FE380F3-A68B-26EA-9084-2C15BB9E43F9}"/>
              </a:ext>
            </a:extLst>
          </p:cNvPr>
          <p:cNvSpPr/>
          <p:nvPr/>
        </p:nvSpPr>
        <p:spPr>
          <a:xfrm>
            <a:off x="4852730" y="1428885"/>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2" name="TextBox 11">
            <a:extLst>
              <a:ext uri="{FF2B5EF4-FFF2-40B4-BE49-F238E27FC236}">
                <a16:creationId xmlns:a16="http://schemas.microsoft.com/office/drawing/2014/main" xmlns="" id="{AB738525-DD8E-2E85-F385-345FF64341EB}"/>
              </a:ext>
            </a:extLst>
          </p:cNvPr>
          <p:cNvSpPr txBox="1"/>
          <p:nvPr/>
        </p:nvSpPr>
        <p:spPr>
          <a:xfrm>
            <a:off x="4989456" y="1464629"/>
            <a:ext cx="917148" cy="369332"/>
          </a:xfrm>
          <a:prstGeom prst="rect">
            <a:avLst/>
          </a:prstGeom>
          <a:noFill/>
        </p:spPr>
        <p:txBody>
          <a:bodyPr wrap="square" rtlCol="0">
            <a:spAutoFit/>
          </a:bodyPr>
          <a:lstStyle/>
          <a:p>
            <a:pPr algn="ctr"/>
            <a:r>
              <a:rPr lang="en-US" dirty="0" smtClean="0">
                <a:solidFill>
                  <a:schemeClr val="bg1"/>
                </a:solidFill>
                <a:latin typeface="Times New Roman" pitchFamily="18" charset="0"/>
                <a:cs typeface="Times New Roman" pitchFamily="18" charset="0"/>
              </a:rPr>
              <a:t>Lecture </a:t>
            </a:r>
            <a:endParaRPr lang="en-US" dirty="0">
              <a:solidFill>
                <a:schemeClr val="bg1"/>
              </a:solidFill>
              <a:latin typeface="Times New Roman" pitchFamily="18" charset="0"/>
              <a:cs typeface="Times New Roman" pitchFamily="18" charset="0"/>
            </a:endParaRPr>
          </a:p>
        </p:txBody>
      </p:sp>
      <p:sp>
        <p:nvSpPr>
          <p:cNvPr id="13" name="TextBox 12">
            <a:extLst>
              <a:ext uri="{FF2B5EF4-FFF2-40B4-BE49-F238E27FC236}">
                <a16:creationId xmlns:a16="http://schemas.microsoft.com/office/drawing/2014/main" xmlns="" id="{183B5688-FE98-684A-8FDB-4023CCDDD82C}"/>
              </a:ext>
            </a:extLst>
          </p:cNvPr>
          <p:cNvSpPr txBox="1"/>
          <p:nvPr/>
        </p:nvSpPr>
        <p:spPr>
          <a:xfrm>
            <a:off x="4974230" y="1679494"/>
            <a:ext cx="942618" cy="830997"/>
          </a:xfrm>
          <a:prstGeom prst="rect">
            <a:avLst/>
          </a:prstGeom>
          <a:noFill/>
        </p:spPr>
        <p:txBody>
          <a:bodyPr wrap="square" rtlCol="0">
            <a:spAutoFit/>
          </a:bodyPr>
          <a:lstStyle/>
          <a:p>
            <a:pPr algn="ctr"/>
            <a:r>
              <a:rPr lang="en-US" sz="4800" b="1" dirty="0" smtClean="0">
                <a:solidFill>
                  <a:schemeClr val="bg1"/>
                </a:solidFill>
                <a:latin typeface="Tajawal Medium" panose="00000600000000000000" pitchFamily="2" charset="-78"/>
                <a:cs typeface="Tajawal Medium" panose="00000600000000000000" pitchFamily="2" charset="-78"/>
              </a:rPr>
              <a:t>7</a:t>
            </a:r>
            <a:endParaRPr lang="en-US" sz="14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276937845"/>
      </p:ext>
    </p:extLst>
  </p:cSld>
  <p:clrMapOvr>
    <a:masterClrMapping/>
  </p:clrMapOvr>
  <mc:AlternateContent xmlns:mc="http://schemas.openxmlformats.org/markup-compatibility/2006" xmlns:p14="http://schemas.microsoft.com/office/powerpoint/2010/main">
    <mc:Choice Requires="p14">
      <p:transition spd="slow" p14:dur="2000" advTm="10891"/>
    </mc:Choice>
    <mc:Fallback xmlns="">
      <p:transition spd="slow" advTm="10891"/>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tretch>
            <a:fillRect/>
          </a:stretch>
        </p:blipFill>
        <p:spPr>
          <a:xfrm>
            <a:off x="9108" y="1335075"/>
            <a:ext cx="3368320" cy="2012314"/>
          </a:xfrm>
          <a:prstGeom prst="rect">
            <a:avLst/>
          </a:prstGeom>
        </p:spPr>
      </p:pic>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689259" y="1412953"/>
            <a:ext cx="4113898" cy="415498"/>
          </a:xfrm>
          <a:prstGeom prst="rect">
            <a:avLst/>
          </a:prstGeom>
          <a:noFill/>
        </p:spPr>
        <p:txBody>
          <a:bodyPr wrap="square" rtlCol="0">
            <a:spAutoFit/>
          </a:bodyPr>
          <a:lstStyle/>
          <a:p>
            <a:pPr algn="ctr"/>
            <a:r>
              <a:rPr lang="ar-EG" sz="2100" b="1" dirty="0">
                <a:solidFill>
                  <a:srgbClr val="00B0F0"/>
                </a:solidFill>
                <a:effectLst>
                  <a:outerShdw blurRad="38100" dist="38100" dir="2700000" algn="tl">
                    <a:srgbClr val="000000">
                      <a:alpha val="43137"/>
                    </a:srgbClr>
                  </a:outerShdw>
                </a:effectLst>
                <a:cs typeface="+mj-cs"/>
              </a:rPr>
              <a:t>تخطيط اختيار الوسائل الإعلانية</a:t>
            </a:r>
          </a:p>
        </p:txBody>
      </p:sp>
      <p:sp>
        <p:nvSpPr>
          <p:cNvPr id="31" name="TextBox 30">
            <a:extLst>
              <a:ext uri="{FF2B5EF4-FFF2-40B4-BE49-F238E27FC236}">
                <a16:creationId xmlns="" xmlns:a16="http://schemas.microsoft.com/office/drawing/2014/main" id="{4527402C-3F97-690D-9C20-A459E375AEB7}"/>
              </a:ext>
            </a:extLst>
          </p:cNvPr>
          <p:cNvSpPr txBox="1"/>
          <p:nvPr/>
        </p:nvSpPr>
        <p:spPr>
          <a:xfrm>
            <a:off x="3598250" y="1885996"/>
            <a:ext cx="8417320" cy="4455066"/>
          </a:xfrm>
          <a:prstGeom prst="rect">
            <a:avLst/>
          </a:prstGeom>
          <a:noFill/>
        </p:spPr>
        <p:txBody>
          <a:bodyPr wrap="square" rtlCol="0">
            <a:spAutoFit/>
          </a:bodyPr>
          <a:lstStyle/>
          <a:p>
            <a:pPr marL="342900" indent="-342900" algn="just" rtl="1">
              <a:lnSpc>
                <a:spcPct val="150000"/>
              </a:lnSpc>
              <a:buFont typeface="Arial" pitchFamily="34" charset="0"/>
              <a:buChar char="•"/>
            </a:pPr>
            <a:r>
              <a:rPr lang="ar-EG" sz="2100" b="1" spc="20" dirty="0" smtClean="0">
                <a:solidFill>
                  <a:srgbClr val="0A1F61"/>
                </a:solidFill>
                <a:effectLst>
                  <a:outerShdw blurRad="38100" dist="38100" dir="2700000" algn="tl">
                    <a:srgbClr val="000000">
                      <a:alpha val="43137"/>
                    </a:srgbClr>
                  </a:outerShdw>
                </a:effectLst>
                <a:latin typeface="Times New Roman" pitchFamily="18" charset="0"/>
                <a:cs typeface="Times New Roman" pitchFamily="18" charset="0"/>
              </a:rPr>
              <a:t>التغييرات </a:t>
            </a:r>
            <a:r>
              <a:rPr lang="ar-EG" sz="2100" b="1" spc="20" dirty="0">
                <a:solidFill>
                  <a:srgbClr val="0A1F61"/>
                </a:solidFill>
                <a:effectLst>
                  <a:outerShdw blurRad="38100" dist="38100" dir="2700000" algn="tl">
                    <a:srgbClr val="000000">
                      <a:alpha val="43137"/>
                    </a:srgbClr>
                  </a:outerShdw>
                </a:effectLst>
                <a:latin typeface="Times New Roman" pitchFamily="18" charset="0"/>
                <a:cs typeface="Times New Roman" pitchFamily="18" charset="0"/>
              </a:rPr>
              <a:t>المؤثرة في التخطيط للوسائل الإعلانية:</a:t>
            </a:r>
          </a:p>
          <a:p>
            <a:pPr marL="568325" algn="just" rtl="1">
              <a:lnSpc>
                <a:spcPct val="150000"/>
              </a:lnSpc>
            </a:pPr>
            <a:r>
              <a:rPr lang="ar-EG" sz="2100" spc="20" dirty="0" smtClean="0">
                <a:solidFill>
                  <a:srgbClr val="0A1F61"/>
                </a:solidFill>
                <a:latin typeface="Times New Roman" pitchFamily="18" charset="0"/>
                <a:cs typeface="Times New Roman" pitchFamily="18" charset="0"/>
              </a:rPr>
              <a:t>وقد </a:t>
            </a:r>
            <a:r>
              <a:rPr lang="ar-EG" sz="2100" spc="20" dirty="0">
                <a:solidFill>
                  <a:srgbClr val="0A1F61"/>
                </a:solidFill>
                <a:latin typeface="Times New Roman" pitchFamily="18" charset="0"/>
                <a:cs typeface="Times New Roman" pitchFamily="18" charset="0"/>
              </a:rPr>
              <a:t>تأثر التخطيط للوسائل الإعلانية بالتغييرات العديدة والمتعاقبة التي حدثت في السنوات الأخيرة، والتي يمكن إيجاز أهمها فيما يلي:</a:t>
            </a:r>
          </a:p>
          <a:p>
            <a:pPr marL="457200" indent="-457200" algn="just" rtl="1">
              <a:lnSpc>
                <a:spcPct val="150000"/>
              </a:lnSpc>
              <a:buFont typeface="+mj-lt"/>
              <a:buAutoNum type="arabicPeriod"/>
            </a:pPr>
            <a:r>
              <a:rPr lang="ar-EG" sz="2100" spc="20" dirty="0">
                <a:solidFill>
                  <a:srgbClr val="0A1F61"/>
                </a:solidFill>
                <a:latin typeface="Times New Roman" pitchFamily="18" charset="0"/>
                <a:cs typeface="Times New Roman" pitchFamily="18" charset="0"/>
              </a:rPr>
              <a:t>ظهور وسائل إعلانية جديدة: مثل الإنترنت والتليفزيون الكابلي </a:t>
            </a:r>
            <a:r>
              <a:rPr lang="en-US" sz="2100" spc="20" dirty="0">
                <a:solidFill>
                  <a:srgbClr val="0A1F61"/>
                </a:solidFill>
                <a:latin typeface="Times New Roman" pitchFamily="18" charset="0"/>
                <a:cs typeface="Times New Roman" pitchFamily="18" charset="0"/>
              </a:rPr>
              <a:t>Cable television </a:t>
            </a:r>
            <a:r>
              <a:rPr lang="ar-EG" sz="2100" spc="20" dirty="0">
                <a:solidFill>
                  <a:srgbClr val="0A1F61"/>
                </a:solidFill>
                <a:latin typeface="Times New Roman" pitchFamily="18" charset="0"/>
                <a:cs typeface="Times New Roman" pitchFamily="18" charset="0"/>
              </a:rPr>
              <a:t>والفيديو بما </a:t>
            </a:r>
            <a:r>
              <a:rPr lang="ar-EG" sz="2100" spc="20" dirty="0" smtClean="0">
                <a:solidFill>
                  <a:srgbClr val="0A1F61"/>
                </a:solidFill>
                <a:latin typeface="Times New Roman" pitchFamily="18" charset="0"/>
                <a:cs typeface="Times New Roman" pitchFamily="18" charset="0"/>
              </a:rPr>
              <a:t>تحتوي </a:t>
            </a:r>
            <a:r>
              <a:rPr lang="ar-EG" sz="2100" spc="20" dirty="0">
                <a:solidFill>
                  <a:srgbClr val="0A1F61"/>
                </a:solidFill>
                <a:latin typeface="Times New Roman" pitchFamily="18" charset="0"/>
                <a:cs typeface="Times New Roman" pitchFamily="18" charset="0"/>
              </a:rPr>
              <a:t>من خصائص ومميزات جديدة تؤثر في عملية اتخاذ القرارات الإعلانية. فقد أظهرت دراسة أن حوالي نصف مليار شخص على مستوى العالم تمكنوا من زيارة مواقع شبكة الإنترنت بنهاية عام 2001، وأوضحت دراسة أخرى أن 11% من سكان المملكة المتحدة يستخدمون الإنترنت في المنزل وأن مشترياتهم عن </a:t>
            </a:r>
            <a:r>
              <a:rPr lang="ar-EG" sz="2100" spc="20" dirty="0" smtClean="0">
                <a:solidFill>
                  <a:srgbClr val="0A1F61"/>
                </a:solidFill>
                <a:latin typeface="Times New Roman" pitchFamily="18" charset="0"/>
                <a:cs typeface="Times New Roman" pitchFamily="18" charset="0"/>
              </a:rPr>
              <a:t>طريقه </a:t>
            </a:r>
            <a:r>
              <a:rPr lang="ar-EG" sz="2100" spc="20" dirty="0">
                <a:solidFill>
                  <a:srgbClr val="0A1F61"/>
                </a:solidFill>
                <a:latin typeface="Times New Roman" pitchFamily="18" charset="0"/>
                <a:cs typeface="Times New Roman" pitchFamily="18" charset="0"/>
              </a:rPr>
              <a:t>ستصل إلى 3.1 بليون جنيه عام 2003</a:t>
            </a:r>
            <a:r>
              <a:rPr lang="ar-EG" sz="2100" spc="20" dirty="0" smtClean="0">
                <a:solidFill>
                  <a:srgbClr val="0A1F61"/>
                </a:solidFill>
                <a:latin typeface="Times New Roman" pitchFamily="18" charset="0"/>
                <a:cs typeface="Times New Roman" pitchFamily="18" charset="0"/>
              </a:rPr>
              <a:t>.</a:t>
            </a:r>
            <a:endParaRPr lang="ar-EG" sz="2100" spc="20" dirty="0">
              <a:solidFill>
                <a:srgbClr val="0A1F61"/>
              </a:solidFill>
              <a:latin typeface="Times New Roman" pitchFamily="18" charset="0"/>
              <a:cs typeface="Times New Roman" pitchFamily="18" charset="0"/>
            </a:endParaRPr>
          </a:p>
        </p:txBody>
      </p:sp>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6" name="Rectangle 15">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7"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8" name="Rectangle 17">
            <a:extLst>
              <a:ext uri="{FF2B5EF4-FFF2-40B4-BE49-F238E27FC236}">
                <a16:creationId xmlns:a16="http://schemas.microsoft.com/office/drawing/2014/main" xmlns=""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a:extLst>
              <a:ext uri="{FF2B5EF4-FFF2-40B4-BE49-F238E27FC236}">
                <a16:creationId xmlns:a16="http://schemas.microsoft.com/office/drawing/2014/main" xmlns="" id="{AB738525-DD8E-2E85-F385-345FF64341EB}"/>
              </a:ext>
            </a:extLst>
          </p:cNvPr>
          <p:cNvSpPr txBox="1"/>
          <p:nvPr/>
        </p:nvSpPr>
        <p:spPr>
          <a:xfrm>
            <a:off x="3523263" y="1370818"/>
            <a:ext cx="917148" cy="369332"/>
          </a:xfrm>
          <a:prstGeom prst="rect">
            <a:avLst/>
          </a:prstGeom>
          <a:noFill/>
        </p:spPr>
        <p:txBody>
          <a:bodyPr wrap="square" rtlCol="0">
            <a:spAutoFit/>
          </a:bodyPr>
          <a:lstStyle/>
          <a:p>
            <a:pPr algn="ctr"/>
            <a:r>
              <a:rPr lang="en-US" dirty="0" smtClean="0">
                <a:solidFill>
                  <a:schemeClr val="bg1"/>
                </a:solidFill>
                <a:latin typeface="Times New Roman" pitchFamily="18" charset="0"/>
                <a:cs typeface="Times New Roman" pitchFamily="18" charset="0"/>
              </a:rPr>
              <a:t>Lecture </a:t>
            </a:r>
            <a:endParaRPr lang="en-US" dirty="0">
              <a:solidFill>
                <a:schemeClr val="bg1"/>
              </a:solidFill>
              <a:latin typeface="Times New Roman" pitchFamily="18" charset="0"/>
              <a:cs typeface="Times New Roman" pitchFamily="18" charset="0"/>
            </a:endParaRPr>
          </a:p>
        </p:txBody>
      </p:sp>
      <p:sp>
        <p:nvSpPr>
          <p:cNvPr id="20" name="TextBox 19">
            <a:extLst>
              <a:ext uri="{FF2B5EF4-FFF2-40B4-BE49-F238E27FC236}">
                <a16:creationId xmlns:a16="http://schemas.microsoft.com/office/drawing/2014/main" xmlns="" id="{183B5688-FE98-684A-8FDB-4023CCDDD82C}"/>
              </a:ext>
            </a:extLst>
          </p:cNvPr>
          <p:cNvSpPr txBox="1"/>
          <p:nvPr/>
        </p:nvSpPr>
        <p:spPr>
          <a:xfrm>
            <a:off x="3508037" y="1585683"/>
            <a:ext cx="942618" cy="830997"/>
          </a:xfrm>
          <a:prstGeom prst="rect">
            <a:avLst/>
          </a:prstGeom>
          <a:noFill/>
        </p:spPr>
        <p:txBody>
          <a:bodyPr wrap="square" rtlCol="0">
            <a:spAutoFit/>
          </a:bodyPr>
          <a:lstStyle/>
          <a:p>
            <a:pPr algn="ctr"/>
            <a:r>
              <a:rPr lang="en-US" sz="4800" b="1" dirty="0" smtClean="0">
                <a:solidFill>
                  <a:schemeClr val="bg1"/>
                </a:solidFill>
                <a:latin typeface="Tajawal Medium" panose="00000600000000000000" pitchFamily="2" charset="-78"/>
                <a:cs typeface="Tajawal Medium" panose="00000600000000000000" pitchFamily="2" charset="-78"/>
              </a:rPr>
              <a:t>7</a:t>
            </a:r>
            <a:endParaRPr lang="en-US" sz="14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908833991"/>
      </p:ext>
    </p:extLst>
  </p:cSld>
  <p:clrMapOvr>
    <a:masterClrMapping/>
  </p:clrMapOvr>
  <mc:AlternateContent xmlns:mc="http://schemas.openxmlformats.org/markup-compatibility/2006" xmlns:p14="http://schemas.microsoft.com/office/powerpoint/2010/main">
    <mc:Choice Requires="p14">
      <p:transition spd="slow" p14:dur="2000" advTm="104619"/>
    </mc:Choice>
    <mc:Fallback xmlns="">
      <p:transition spd="slow" advTm="104619"/>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tretch>
            <a:fillRect/>
          </a:stretch>
        </p:blipFill>
        <p:spPr>
          <a:xfrm>
            <a:off x="9108" y="1335075"/>
            <a:ext cx="3368320" cy="2012314"/>
          </a:xfrm>
          <a:prstGeom prst="rect">
            <a:avLst/>
          </a:prstGeom>
        </p:spPr>
      </p:pic>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689259" y="1412953"/>
            <a:ext cx="4113898" cy="415498"/>
          </a:xfrm>
          <a:prstGeom prst="rect">
            <a:avLst/>
          </a:prstGeom>
          <a:noFill/>
        </p:spPr>
        <p:txBody>
          <a:bodyPr wrap="square" rtlCol="0">
            <a:spAutoFit/>
          </a:bodyPr>
          <a:lstStyle/>
          <a:p>
            <a:pPr algn="ctr"/>
            <a:r>
              <a:rPr lang="ar-EG" sz="2100" b="1" dirty="0">
                <a:solidFill>
                  <a:srgbClr val="00B0F0"/>
                </a:solidFill>
                <a:effectLst>
                  <a:outerShdw blurRad="38100" dist="38100" dir="2700000" algn="tl">
                    <a:srgbClr val="000000">
                      <a:alpha val="43137"/>
                    </a:srgbClr>
                  </a:outerShdw>
                </a:effectLst>
                <a:cs typeface="+mj-cs"/>
              </a:rPr>
              <a:t>تخطيط اختيار الوسائل الإعلانية</a:t>
            </a:r>
          </a:p>
        </p:txBody>
      </p:sp>
      <p:sp>
        <p:nvSpPr>
          <p:cNvPr id="31" name="TextBox 30">
            <a:extLst>
              <a:ext uri="{FF2B5EF4-FFF2-40B4-BE49-F238E27FC236}">
                <a16:creationId xmlns="" xmlns:a16="http://schemas.microsoft.com/office/drawing/2014/main" id="{4527402C-3F97-690D-9C20-A459E375AEB7}"/>
              </a:ext>
            </a:extLst>
          </p:cNvPr>
          <p:cNvSpPr txBox="1"/>
          <p:nvPr/>
        </p:nvSpPr>
        <p:spPr>
          <a:xfrm>
            <a:off x="3598250" y="2201306"/>
            <a:ext cx="8417320" cy="3970318"/>
          </a:xfrm>
          <a:prstGeom prst="rect">
            <a:avLst/>
          </a:prstGeom>
          <a:noFill/>
        </p:spPr>
        <p:txBody>
          <a:bodyPr wrap="square" rtlCol="0">
            <a:spAutoFit/>
          </a:bodyPr>
          <a:lstStyle/>
          <a:p>
            <a:pPr marL="457200" indent="-457200" algn="just" rtl="1">
              <a:lnSpc>
                <a:spcPct val="150000"/>
              </a:lnSpc>
              <a:buFont typeface="+mj-lt"/>
              <a:buAutoNum type="arabicPeriod" startAt="2"/>
            </a:pPr>
            <a:r>
              <a:rPr lang="ar-EG" sz="2100" spc="20" dirty="0">
                <a:latin typeface="Times New Roman" pitchFamily="18" charset="0"/>
                <a:cs typeface="Times New Roman" pitchFamily="18" charset="0"/>
              </a:rPr>
              <a:t>زيادة عدد وسائل الإعلان الرئيسية والفرعية: الزيادة الهائلة في عدد وسائل الإعلان </a:t>
            </a:r>
            <a:r>
              <a:rPr lang="ar-EG" sz="2100" spc="20" dirty="0" smtClean="0">
                <a:latin typeface="Times New Roman" pitchFamily="18" charset="0"/>
                <a:cs typeface="Times New Roman" pitchFamily="18" charset="0"/>
              </a:rPr>
              <a:t>الرئيسية والفرعية </a:t>
            </a:r>
            <a:r>
              <a:rPr lang="ar-EG" sz="2100" spc="20" dirty="0">
                <a:latin typeface="Times New Roman" pitchFamily="18" charset="0"/>
                <a:cs typeface="Times New Roman" pitchFamily="18" charset="0"/>
              </a:rPr>
              <a:t>بما يعقد عملية </a:t>
            </a:r>
            <a:r>
              <a:rPr lang="ar-EG" sz="2100" spc="20" dirty="0" smtClean="0">
                <a:latin typeface="Times New Roman" pitchFamily="18" charset="0"/>
                <a:cs typeface="Times New Roman" pitchFamily="18" charset="0"/>
              </a:rPr>
              <a:t>اختيار </a:t>
            </a:r>
            <a:r>
              <a:rPr lang="ar-EG" sz="2100" spc="20" dirty="0">
                <a:latin typeface="Times New Roman" pitchFamily="18" charset="0"/>
                <a:cs typeface="Times New Roman" pitchFamily="18" charset="0"/>
              </a:rPr>
              <a:t>الوسائل الإعلانية، فالمعلن المصري على سبيل المثال أصبح عليه أن يختار بين العديد من القنوات الرئيسية والفضائية في وسيلة إعلانية واحدة وهي التليفزيون وفي دولة متقدمة مثل </a:t>
            </a:r>
            <a:r>
              <a:rPr lang="ar-EG" sz="2100" spc="20" dirty="0" smtClean="0">
                <a:latin typeface="Times New Roman" pitchFamily="18" charset="0"/>
                <a:cs typeface="Times New Roman" pitchFamily="18" charset="0"/>
              </a:rPr>
              <a:t>المملكة المتحدة </a:t>
            </a:r>
            <a:r>
              <a:rPr lang="ar-EG" sz="2100" spc="20" dirty="0">
                <a:latin typeface="Times New Roman" pitchFamily="18" charset="0"/>
                <a:cs typeface="Times New Roman" pitchFamily="18" charset="0"/>
              </a:rPr>
              <a:t>وصل عدد قنوات التليفزيون إلى مائتين وخمسين قناة</a:t>
            </a:r>
            <a:r>
              <a:rPr lang="ar-EG" sz="2100" spc="20" dirty="0" smtClean="0">
                <a:latin typeface="Times New Roman" pitchFamily="18" charset="0"/>
                <a:cs typeface="Times New Roman" pitchFamily="18" charset="0"/>
              </a:rPr>
              <a:t>.</a:t>
            </a:r>
          </a:p>
          <a:p>
            <a:pPr marL="457200" indent="-457200" algn="just" rtl="1">
              <a:lnSpc>
                <a:spcPct val="150000"/>
              </a:lnSpc>
              <a:buFont typeface="+mj-lt"/>
              <a:buAutoNum type="arabicPeriod" startAt="2"/>
            </a:pPr>
            <a:r>
              <a:rPr lang="ar-EG" sz="2100" spc="20" dirty="0">
                <a:latin typeface="Times New Roman" pitchFamily="18" charset="0"/>
                <a:cs typeface="Times New Roman" pitchFamily="18" charset="0"/>
              </a:rPr>
              <a:t>التغييرات التكنولوجية في وسائل الإعلان: فقد ظهرت في السنوات الأخيرة العديد من المخترعات التي أضافت أبعاداً ومتغيرات جديدة عند اختيار الوسائل الإعلانية مثل الأقمارالصناعية، تكنولوجيا البث الرقمي، </a:t>
            </a:r>
            <a:r>
              <a:rPr lang="ar-EG" sz="2100" spc="20" dirty="0" smtClean="0">
                <a:latin typeface="Times New Roman" pitchFamily="18" charset="0"/>
                <a:cs typeface="Times New Roman" pitchFamily="18" charset="0"/>
              </a:rPr>
              <a:t>الأوفست الطباعة بالألوان </a:t>
            </a:r>
            <a:r>
              <a:rPr lang="ar-EG" sz="2100" spc="20" dirty="0">
                <a:latin typeface="Times New Roman" pitchFamily="18" charset="0"/>
                <a:cs typeface="Times New Roman" pitchFamily="18" charset="0"/>
              </a:rPr>
              <a:t>...إلخ</a:t>
            </a:r>
            <a:r>
              <a:rPr lang="ar-EG" sz="2100" spc="20" dirty="0" smtClean="0">
                <a:latin typeface="Times New Roman" pitchFamily="18" charset="0"/>
                <a:cs typeface="Times New Roman" pitchFamily="18" charset="0"/>
              </a:rPr>
              <a:t>.</a:t>
            </a:r>
            <a:endParaRPr lang="ar-EG" sz="2100" spc="20" dirty="0">
              <a:latin typeface="Times New Roman" pitchFamily="18" charset="0"/>
              <a:cs typeface="Times New Roman" pitchFamily="18" charset="0"/>
            </a:endParaRPr>
          </a:p>
        </p:txBody>
      </p:sp>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5" name="Rectangle 14">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8" name="Rectangle 17">
            <a:extLst>
              <a:ext uri="{FF2B5EF4-FFF2-40B4-BE49-F238E27FC236}">
                <a16:creationId xmlns:a16="http://schemas.microsoft.com/office/drawing/2014/main" xmlns=""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a:extLst>
              <a:ext uri="{FF2B5EF4-FFF2-40B4-BE49-F238E27FC236}">
                <a16:creationId xmlns:a16="http://schemas.microsoft.com/office/drawing/2014/main" xmlns="" id="{AB738525-DD8E-2E85-F385-345FF64341EB}"/>
              </a:ext>
            </a:extLst>
          </p:cNvPr>
          <p:cNvSpPr txBox="1"/>
          <p:nvPr/>
        </p:nvSpPr>
        <p:spPr>
          <a:xfrm>
            <a:off x="3523263" y="1370818"/>
            <a:ext cx="917148" cy="369332"/>
          </a:xfrm>
          <a:prstGeom prst="rect">
            <a:avLst/>
          </a:prstGeom>
          <a:noFill/>
        </p:spPr>
        <p:txBody>
          <a:bodyPr wrap="square" rtlCol="0">
            <a:spAutoFit/>
          </a:bodyPr>
          <a:lstStyle/>
          <a:p>
            <a:pPr algn="ctr"/>
            <a:r>
              <a:rPr lang="en-US" dirty="0" smtClean="0">
                <a:solidFill>
                  <a:schemeClr val="bg1"/>
                </a:solidFill>
                <a:latin typeface="Times New Roman" pitchFamily="18" charset="0"/>
                <a:cs typeface="Times New Roman" pitchFamily="18" charset="0"/>
              </a:rPr>
              <a:t>Lecture </a:t>
            </a:r>
            <a:endParaRPr lang="en-US" dirty="0">
              <a:solidFill>
                <a:schemeClr val="bg1"/>
              </a:solidFill>
              <a:latin typeface="Times New Roman" pitchFamily="18" charset="0"/>
              <a:cs typeface="Times New Roman" pitchFamily="18" charset="0"/>
            </a:endParaRPr>
          </a:p>
        </p:txBody>
      </p:sp>
      <p:sp>
        <p:nvSpPr>
          <p:cNvPr id="20" name="TextBox 19">
            <a:extLst>
              <a:ext uri="{FF2B5EF4-FFF2-40B4-BE49-F238E27FC236}">
                <a16:creationId xmlns:a16="http://schemas.microsoft.com/office/drawing/2014/main" xmlns="" id="{183B5688-FE98-684A-8FDB-4023CCDDD82C}"/>
              </a:ext>
            </a:extLst>
          </p:cNvPr>
          <p:cNvSpPr txBox="1"/>
          <p:nvPr/>
        </p:nvSpPr>
        <p:spPr>
          <a:xfrm>
            <a:off x="3508037" y="1585683"/>
            <a:ext cx="942618" cy="830997"/>
          </a:xfrm>
          <a:prstGeom prst="rect">
            <a:avLst/>
          </a:prstGeom>
          <a:noFill/>
        </p:spPr>
        <p:txBody>
          <a:bodyPr wrap="square" rtlCol="0">
            <a:spAutoFit/>
          </a:bodyPr>
          <a:lstStyle/>
          <a:p>
            <a:pPr algn="ctr"/>
            <a:r>
              <a:rPr lang="en-US" sz="4800" b="1" dirty="0" smtClean="0">
                <a:solidFill>
                  <a:schemeClr val="bg1"/>
                </a:solidFill>
                <a:latin typeface="Tajawal Medium" panose="00000600000000000000" pitchFamily="2" charset="-78"/>
                <a:cs typeface="Tajawal Medium" panose="00000600000000000000" pitchFamily="2" charset="-78"/>
              </a:rPr>
              <a:t>7</a:t>
            </a:r>
            <a:endParaRPr lang="en-US" sz="14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50617977"/>
      </p:ext>
    </p:extLst>
  </p:cSld>
  <p:clrMapOvr>
    <a:masterClrMapping/>
  </p:clrMapOvr>
  <mc:AlternateContent xmlns:mc="http://schemas.openxmlformats.org/markup-compatibility/2006" xmlns:p14="http://schemas.microsoft.com/office/powerpoint/2010/main">
    <mc:Choice Requires="p14">
      <p:transition spd="slow" p14:dur="2000" advTm="101952"/>
    </mc:Choice>
    <mc:Fallback xmlns="">
      <p:transition spd="slow" advTm="101952"/>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tretch>
            <a:fillRect/>
          </a:stretch>
        </p:blipFill>
        <p:spPr>
          <a:xfrm>
            <a:off x="9108" y="1335075"/>
            <a:ext cx="3368320" cy="2012314"/>
          </a:xfrm>
          <a:prstGeom prst="rect">
            <a:avLst/>
          </a:prstGeom>
        </p:spPr>
      </p:pic>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689259" y="1412953"/>
            <a:ext cx="4113898" cy="415498"/>
          </a:xfrm>
          <a:prstGeom prst="rect">
            <a:avLst/>
          </a:prstGeom>
          <a:noFill/>
        </p:spPr>
        <p:txBody>
          <a:bodyPr wrap="square" rtlCol="0">
            <a:spAutoFit/>
          </a:bodyPr>
          <a:lstStyle/>
          <a:p>
            <a:pPr algn="ctr"/>
            <a:r>
              <a:rPr lang="ar-EG" sz="2100" b="1" dirty="0">
                <a:solidFill>
                  <a:srgbClr val="00B0F0"/>
                </a:solidFill>
                <a:effectLst>
                  <a:outerShdw blurRad="38100" dist="38100" dir="2700000" algn="tl">
                    <a:srgbClr val="000000">
                      <a:alpha val="43137"/>
                    </a:srgbClr>
                  </a:outerShdw>
                </a:effectLst>
                <a:cs typeface="+mj-cs"/>
              </a:rPr>
              <a:t>تخطيط اختيار الوسائل الإعلانية</a:t>
            </a:r>
          </a:p>
        </p:txBody>
      </p:sp>
      <p:sp>
        <p:nvSpPr>
          <p:cNvPr id="31" name="TextBox 30">
            <a:extLst>
              <a:ext uri="{FF2B5EF4-FFF2-40B4-BE49-F238E27FC236}">
                <a16:creationId xmlns="" xmlns:a16="http://schemas.microsoft.com/office/drawing/2014/main" id="{4527402C-3F97-690D-9C20-A459E375AEB7}"/>
              </a:ext>
            </a:extLst>
          </p:cNvPr>
          <p:cNvSpPr txBox="1"/>
          <p:nvPr/>
        </p:nvSpPr>
        <p:spPr>
          <a:xfrm>
            <a:off x="3551202" y="2541530"/>
            <a:ext cx="8417320" cy="3485570"/>
          </a:xfrm>
          <a:prstGeom prst="rect">
            <a:avLst/>
          </a:prstGeom>
          <a:noFill/>
        </p:spPr>
        <p:txBody>
          <a:bodyPr wrap="square" rtlCol="0">
            <a:spAutoFit/>
          </a:bodyPr>
          <a:lstStyle/>
          <a:p>
            <a:pPr marL="284163" indent="-284163" algn="just" rtl="1">
              <a:lnSpc>
                <a:spcPct val="150000"/>
              </a:lnSpc>
              <a:buFont typeface="+mj-lt"/>
              <a:buAutoNum type="arabicPeriod" startAt="4"/>
            </a:pPr>
            <a:r>
              <a:rPr lang="ar-EG" sz="2100" b="1" spc="20" dirty="0">
                <a:latin typeface="Times New Roman" pitchFamily="18" charset="0"/>
                <a:cs typeface="Times New Roman" pitchFamily="18" charset="0"/>
              </a:rPr>
              <a:t>التغييرات الاقتصادية والاجتماعية والتسويقية في المجتمع </a:t>
            </a:r>
            <a:r>
              <a:rPr lang="ar-EG" sz="2100" b="1" spc="20" dirty="0" smtClean="0">
                <a:latin typeface="Times New Roman" pitchFamily="18" charset="0"/>
                <a:cs typeface="Times New Roman" pitchFamily="18" charset="0"/>
              </a:rPr>
              <a:t>خلال </a:t>
            </a:r>
            <a:r>
              <a:rPr lang="ar-EG" sz="2100" b="1" spc="20" dirty="0">
                <a:latin typeface="Times New Roman" pitchFamily="18" charset="0"/>
                <a:cs typeface="Times New Roman" pitchFamily="18" charset="0"/>
              </a:rPr>
              <a:t>السنوات الأخيرة:</a:t>
            </a:r>
            <a:r>
              <a:rPr lang="ar-EG" sz="2100" spc="20" dirty="0">
                <a:latin typeface="Times New Roman" pitchFamily="18" charset="0"/>
                <a:cs typeface="Times New Roman" pitchFamily="18" charset="0"/>
              </a:rPr>
              <a:t> ويتمثل أهمها في زيادة عدد السكان، ظهور فئات جديدة تتمتع بقوى شرائية، واتباع سياسة السوق الحر</a:t>
            </a:r>
            <a:r>
              <a:rPr lang="ar-EG" sz="2100" spc="20" dirty="0" smtClean="0">
                <a:latin typeface="Times New Roman" pitchFamily="18" charset="0"/>
                <a:cs typeface="Times New Roman" pitchFamily="18" charset="0"/>
              </a:rPr>
              <a:t>.</a:t>
            </a:r>
          </a:p>
          <a:p>
            <a:pPr marL="284163" indent="-284163" algn="just" rtl="1">
              <a:lnSpc>
                <a:spcPct val="150000"/>
              </a:lnSpc>
              <a:buFont typeface="+mj-lt"/>
              <a:buAutoNum type="arabicPeriod" startAt="4"/>
            </a:pPr>
            <a:r>
              <a:rPr lang="ar-EG" sz="2100" b="1" spc="20" dirty="0">
                <a:latin typeface="Times New Roman" pitchFamily="18" charset="0"/>
                <a:cs typeface="Times New Roman" pitchFamily="18" charset="0"/>
              </a:rPr>
              <a:t>زيادة حجم وتكاليف الإعلان:</a:t>
            </a:r>
            <a:r>
              <a:rPr lang="ar-EG" sz="2100" spc="20" dirty="0">
                <a:latin typeface="Times New Roman" pitchFamily="18" charset="0"/>
                <a:cs typeface="Times New Roman" pitchFamily="18" charset="0"/>
              </a:rPr>
              <a:t> تتسم السنوات الأخيرة بزيادة هائلة في حجم وتكاليف </a:t>
            </a:r>
            <a:r>
              <a:rPr lang="ar-EG" sz="2100" spc="20" dirty="0" smtClean="0">
                <a:latin typeface="Times New Roman" pitchFamily="18" charset="0"/>
                <a:cs typeface="Times New Roman" pitchFamily="18" charset="0"/>
              </a:rPr>
              <a:t>الإعلان.</a:t>
            </a:r>
          </a:p>
          <a:p>
            <a:pPr marL="284163" indent="-284163" algn="just" rtl="1">
              <a:lnSpc>
                <a:spcPct val="150000"/>
              </a:lnSpc>
              <a:buFont typeface="+mj-lt"/>
              <a:buAutoNum type="arabicPeriod" startAt="4"/>
            </a:pPr>
            <a:r>
              <a:rPr lang="ar-EG" sz="2100" b="1" spc="20" dirty="0">
                <a:latin typeface="Times New Roman" pitchFamily="18" charset="0"/>
                <a:cs typeface="Times New Roman" pitchFamily="18" charset="0"/>
              </a:rPr>
              <a:t>اختلاف الأهمية النسبية للوسائل الإعلانية:</a:t>
            </a:r>
            <a:r>
              <a:rPr lang="ar-EG" sz="2100" spc="20" dirty="0">
                <a:latin typeface="Times New Roman" pitchFamily="18" charset="0"/>
                <a:cs typeface="Times New Roman" pitchFamily="18" charset="0"/>
              </a:rPr>
              <a:t> فقد ازدادت أهمية بعض الوسائل، وانخفضت أهمية البعض الآخر. </a:t>
            </a:r>
            <a:endParaRPr lang="ar-EG" sz="2100" spc="20" dirty="0" smtClean="0">
              <a:latin typeface="Times New Roman" pitchFamily="18" charset="0"/>
              <a:cs typeface="Times New Roman" pitchFamily="18" charset="0"/>
            </a:endParaRPr>
          </a:p>
          <a:p>
            <a:pPr marL="284163" indent="-284163" algn="just" rtl="1">
              <a:lnSpc>
                <a:spcPct val="150000"/>
              </a:lnSpc>
              <a:buFont typeface="+mj-lt"/>
              <a:buAutoNum type="arabicPeriod" startAt="4"/>
            </a:pPr>
            <a:endParaRPr lang="ar-EG" sz="2100" spc="20" dirty="0">
              <a:latin typeface="Times New Roman" pitchFamily="18" charset="0"/>
              <a:cs typeface="Times New Roman" pitchFamily="18" charset="0"/>
            </a:endParaRPr>
          </a:p>
        </p:txBody>
      </p:sp>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5" name="Rectangle 14">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7" name="Rectangle 16">
            <a:extLst>
              <a:ext uri="{FF2B5EF4-FFF2-40B4-BE49-F238E27FC236}">
                <a16:creationId xmlns:a16="http://schemas.microsoft.com/office/drawing/2014/main" xmlns=""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8" name="TextBox 17">
            <a:extLst>
              <a:ext uri="{FF2B5EF4-FFF2-40B4-BE49-F238E27FC236}">
                <a16:creationId xmlns:a16="http://schemas.microsoft.com/office/drawing/2014/main" xmlns="" id="{AB738525-DD8E-2E85-F385-345FF64341EB}"/>
              </a:ext>
            </a:extLst>
          </p:cNvPr>
          <p:cNvSpPr txBox="1"/>
          <p:nvPr/>
        </p:nvSpPr>
        <p:spPr>
          <a:xfrm>
            <a:off x="3523263" y="1370818"/>
            <a:ext cx="917148" cy="369332"/>
          </a:xfrm>
          <a:prstGeom prst="rect">
            <a:avLst/>
          </a:prstGeom>
          <a:noFill/>
        </p:spPr>
        <p:txBody>
          <a:bodyPr wrap="square" rtlCol="0">
            <a:spAutoFit/>
          </a:bodyPr>
          <a:lstStyle/>
          <a:p>
            <a:pPr algn="ctr"/>
            <a:r>
              <a:rPr lang="en-US" dirty="0" smtClean="0">
                <a:solidFill>
                  <a:schemeClr val="bg1"/>
                </a:solidFill>
                <a:latin typeface="Times New Roman" pitchFamily="18" charset="0"/>
                <a:cs typeface="Times New Roman" pitchFamily="18" charset="0"/>
              </a:rPr>
              <a:t>Lecture </a:t>
            </a:r>
            <a:endParaRPr lang="en-US" dirty="0">
              <a:solidFill>
                <a:schemeClr val="bg1"/>
              </a:solidFill>
              <a:latin typeface="Times New Roman" pitchFamily="18" charset="0"/>
              <a:cs typeface="Times New Roman" pitchFamily="18" charset="0"/>
            </a:endParaRPr>
          </a:p>
        </p:txBody>
      </p:sp>
      <p:sp>
        <p:nvSpPr>
          <p:cNvPr id="20" name="TextBox 19">
            <a:extLst>
              <a:ext uri="{FF2B5EF4-FFF2-40B4-BE49-F238E27FC236}">
                <a16:creationId xmlns:a16="http://schemas.microsoft.com/office/drawing/2014/main" xmlns="" id="{183B5688-FE98-684A-8FDB-4023CCDDD82C}"/>
              </a:ext>
            </a:extLst>
          </p:cNvPr>
          <p:cNvSpPr txBox="1"/>
          <p:nvPr/>
        </p:nvSpPr>
        <p:spPr>
          <a:xfrm>
            <a:off x="3508037" y="1585683"/>
            <a:ext cx="942618" cy="830997"/>
          </a:xfrm>
          <a:prstGeom prst="rect">
            <a:avLst/>
          </a:prstGeom>
          <a:noFill/>
        </p:spPr>
        <p:txBody>
          <a:bodyPr wrap="square" rtlCol="0">
            <a:spAutoFit/>
          </a:bodyPr>
          <a:lstStyle/>
          <a:p>
            <a:pPr algn="ctr"/>
            <a:r>
              <a:rPr lang="en-US" sz="4800" b="1" dirty="0" smtClean="0">
                <a:solidFill>
                  <a:schemeClr val="bg1"/>
                </a:solidFill>
                <a:latin typeface="Tajawal Medium" panose="00000600000000000000" pitchFamily="2" charset="-78"/>
                <a:cs typeface="Tajawal Medium" panose="00000600000000000000" pitchFamily="2" charset="-78"/>
              </a:rPr>
              <a:t>7</a:t>
            </a:r>
            <a:endParaRPr lang="en-US" sz="14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61608838"/>
      </p:ext>
    </p:extLst>
  </p:cSld>
  <p:clrMapOvr>
    <a:masterClrMapping/>
  </p:clrMapOvr>
  <mc:AlternateContent xmlns:mc="http://schemas.openxmlformats.org/markup-compatibility/2006" xmlns:p14="http://schemas.microsoft.com/office/powerpoint/2010/main">
    <mc:Choice Requires="p14">
      <p:transition spd="slow" p14:dur="2000" advTm="123096"/>
    </mc:Choice>
    <mc:Fallback xmlns="">
      <p:transition spd="slow" advTm="123096"/>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tretch>
            <a:fillRect/>
          </a:stretch>
        </p:blipFill>
        <p:spPr>
          <a:xfrm>
            <a:off x="9108" y="1335075"/>
            <a:ext cx="3368320" cy="2012314"/>
          </a:xfrm>
          <a:prstGeom prst="rect">
            <a:avLst/>
          </a:prstGeom>
        </p:spPr>
      </p:pic>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689259" y="1412953"/>
            <a:ext cx="4113898" cy="415498"/>
          </a:xfrm>
          <a:prstGeom prst="rect">
            <a:avLst/>
          </a:prstGeom>
          <a:noFill/>
        </p:spPr>
        <p:txBody>
          <a:bodyPr wrap="square" rtlCol="0">
            <a:spAutoFit/>
          </a:bodyPr>
          <a:lstStyle/>
          <a:p>
            <a:pPr algn="ctr"/>
            <a:r>
              <a:rPr lang="ar-EG" sz="2100" b="1" dirty="0">
                <a:solidFill>
                  <a:srgbClr val="00B0F0"/>
                </a:solidFill>
                <a:effectLst>
                  <a:outerShdw blurRad="38100" dist="38100" dir="2700000" algn="tl">
                    <a:srgbClr val="000000">
                      <a:alpha val="43137"/>
                    </a:srgbClr>
                  </a:outerShdw>
                </a:effectLst>
                <a:cs typeface="+mj-cs"/>
              </a:rPr>
              <a:t>تخطيط اختيار الوسائل الإعلانية</a:t>
            </a:r>
          </a:p>
        </p:txBody>
      </p:sp>
      <p:sp>
        <p:nvSpPr>
          <p:cNvPr id="31" name="TextBox 30">
            <a:extLst>
              <a:ext uri="{FF2B5EF4-FFF2-40B4-BE49-F238E27FC236}">
                <a16:creationId xmlns="" xmlns:a16="http://schemas.microsoft.com/office/drawing/2014/main" id="{4527402C-3F97-690D-9C20-A459E375AEB7}"/>
              </a:ext>
            </a:extLst>
          </p:cNvPr>
          <p:cNvSpPr txBox="1"/>
          <p:nvPr/>
        </p:nvSpPr>
        <p:spPr>
          <a:xfrm>
            <a:off x="3551202" y="2541530"/>
            <a:ext cx="8417320" cy="1546577"/>
          </a:xfrm>
          <a:prstGeom prst="rect">
            <a:avLst/>
          </a:prstGeom>
          <a:noFill/>
        </p:spPr>
        <p:txBody>
          <a:bodyPr wrap="square" rtlCol="0">
            <a:spAutoFit/>
          </a:bodyPr>
          <a:lstStyle/>
          <a:p>
            <a:pPr marL="457200" indent="-457200" algn="just" rtl="1">
              <a:lnSpc>
                <a:spcPct val="150000"/>
              </a:lnSpc>
              <a:buFont typeface="+mj-lt"/>
              <a:buAutoNum type="arabicPeriod" startAt="7"/>
            </a:pPr>
            <a:r>
              <a:rPr lang="ar-EG" sz="2100" b="1" spc="20" dirty="0">
                <a:effectLst>
                  <a:outerShdw blurRad="38100" dist="38100" dir="2700000" algn="tl">
                    <a:srgbClr val="000000">
                      <a:alpha val="43137"/>
                    </a:srgbClr>
                  </a:outerShdw>
                </a:effectLst>
                <a:latin typeface="Times New Roman" pitchFamily="18" charset="0"/>
                <a:cs typeface="Times New Roman" pitchFamily="18" charset="0"/>
              </a:rPr>
              <a:t>دخول الحاسبات الإلكترونية ميدان اختيار وجدولة وسائل الإعلان: </a:t>
            </a:r>
            <a:r>
              <a:rPr lang="ar-EG" sz="2100" spc="20" dirty="0">
                <a:latin typeface="Times New Roman" pitchFamily="18" charset="0"/>
                <a:cs typeface="Times New Roman" pitchFamily="18" charset="0"/>
              </a:rPr>
              <a:t>فقد أظهرت دراسة حديثة أجريت عام 1996 في مصر أن 66.6%، من الوكالات الإعلانية الكبرى في مصر تستخدم نماذج الكمبيوتر في مجال اختيار الوسائل الإعلانية.</a:t>
            </a:r>
          </a:p>
        </p:txBody>
      </p:sp>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6" name="Rectangle 15">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7"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8" name="Rectangle 17">
            <a:extLst>
              <a:ext uri="{FF2B5EF4-FFF2-40B4-BE49-F238E27FC236}">
                <a16:creationId xmlns:a16="http://schemas.microsoft.com/office/drawing/2014/main" xmlns=""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a:extLst>
              <a:ext uri="{FF2B5EF4-FFF2-40B4-BE49-F238E27FC236}">
                <a16:creationId xmlns:a16="http://schemas.microsoft.com/office/drawing/2014/main" xmlns="" id="{AB738525-DD8E-2E85-F385-345FF64341EB}"/>
              </a:ext>
            </a:extLst>
          </p:cNvPr>
          <p:cNvSpPr txBox="1"/>
          <p:nvPr/>
        </p:nvSpPr>
        <p:spPr>
          <a:xfrm>
            <a:off x="3523263" y="1370818"/>
            <a:ext cx="917148" cy="369332"/>
          </a:xfrm>
          <a:prstGeom prst="rect">
            <a:avLst/>
          </a:prstGeom>
          <a:noFill/>
        </p:spPr>
        <p:txBody>
          <a:bodyPr wrap="square" rtlCol="0">
            <a:spAutoFit/>
          </a:bodyPr>
          <a:lstStyle/>
          <a:p>
            <a:pPr algn="ctr"/>
            <a:r>
              <a:rPr lang="en-US" dirty="0" smtClean="0">
                <a:solidFill>
                  <a:schemeClr val="bg1"/>
                </a:solidFill>
                <a:latin typeface="Times New Roman" pitchFamily="18" charset="0"/>
                <a:cs typeface="Times New Roman" pitchFamily="18" charset="0"/>
              </a:rPr>
              <a:t>Lecture </a:t>
            </a:r>
            <a:endParaRPr lang="en-US" dirty="0">
              <a:solidFill>
                <a:schemeClr val="bg1"/>
              </a:solidFill>
              <a:latin typeface="Times New Roman" pitchFamily="18" charset="0"/>
              <a:cs typeface="Times New Roman" pitchFamily="18" charset="0"/>
            </a:endParaRPr>
          </a:p>
        </p:txBody>
      </p:sp>
      <p:sp>
        <p:nvSpPr>
          <p:cNvPr id="20" name="TextBox 19">
            <a:extLst>
              <a:ext uri="{FF2B5EF4-FFF2-40B4-BE49-F238E27FC236}">
                <a16:creationId xmlns:a16="http://schemas.microsoft.com/office/drawing/2014/main" xmlns="" id="{183B5688-FE98-684A-8FDB-4023CCDDD82C}"/>
              </a:ext>
            </a:extLst>
          </p:cNvPr>
          <p:cNvSpPr txBox="1"/>
          <p:nvPr/>
        </p:nvSpPr>
        <p:spPr>
          <a:xfrm>
            <a:off x="3508037" y="1585683"/>
            <a:ext cx="942618" cy="830997"/>
          </a:xfrm>
          <a:prstGeom prst="rect">
            <a:avLst/>
          </a:prstGeom>
          <a:noFill/>
        </p:spPr>
        <p:txBody>
          <a:bodyPr wrap="square" rtlCol="0">
            <a:spAutoFit/>
          </a:bodyPr>
          <a:lstStyle/>
          <a:p>
            <a:pPr algn="ctr"/>
            <a:r>
              <a:rPr lang="en-US" sz="4800" b="1" dirty="0" smtClean="0">
                <a:solidFill>
                  <a:schemeClr val="bg1"/>
                </a:solidFill>
                <a:latin typeface="Tajawal Medium" panose="00000600000000000000" pitchFamily="2" charset="-78"/>
                <a:cs typeface="Tajawal Medium" panose="00000600000000000000" pitchFamily="2" charset="-78"/>
              </a:rPr>
              <a:t>7</a:t>
            </a:r>
            <a:endParaRPr lang="en-US" sz="14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4058381027"/>
      </p:ext>
    </p:extLst>
  </p:cSld>
  <p:clrMapOvr>
    <a:masterClrMapping/>
  </p:clrMapOvr>
  <mc:AlternateContent xmlns:mc="http://schemas.openxmlformats.org/markup-compatibility/2006" xmlns:p14="http://schemas.microsoft.com/office/powerpoint/2010/main">
    <mc:Choice Requires="p14">
      <p:transition spd="slow" p14:dur="2000" advTm="67811"/>
    </mc:Choice>
    <mc:Fallback xmlns="">
      <p:transition spd="slow" advTm="67811"/>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tretch>
            <a:fillRect/>
          </a:stretch>
        </p:blipFill>
        <p:spPr>
          <a:xfrm>
            <a:off x="9108" y="1335075"/>
            <a:ext cx="3368320" cy="2012314"/>
          </a:xfrm>
          <a:prstGeom prst="rect">
            <a:avLst/>
          </a:prstGeom>
        </p:spPr>
      </p:pic>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689259" y="1412953"/>
            <a:ext cx="5463734" cy="415498"/>
          </a:xfrm>
          <a:prstGeom prst="rect">
            <a:avLst/>
          </a:prstGeom>
          <a:noFill/>
        </p:spPr>
        <p:txBody>
          <a:bodyPr wrap="square" rtlCol="0">
            <a:spAutoFit/>
          </a:bodyPr>
          <a:lstStyle/>
          <a:p>
            <a:pPr algn="ctr" rtl="1"/>
            <a:r>
              <a:rPr lang="ar-EG" sz="2100" b="1" dirty="0" smtClean="0">
                <a:solidFill>
                  <a:srgbClr val="00B0F0"/>
                </a:solidFill>
                <a:effectLst>
                  <a:outerShdw blurRad="38100" dist="38100" dir="2700000" algn="tl">
                    <a:srgbClr val="000000">
                      <a:alpha val="43137"/>
                    </a:srgbClr>
                  </a:outerShdw>
                </a:effectLst>
                <a:cs typeface="+mj-cs"/>
              </a:rPr>
              <a:t>الصعوبات </a:t>
            </a:r>
            <a:r>
              <a:rPr lang="ar-EG" sz="2100" b="1" dirty="0">
                <a:solidFill>
                  <a:srgbClr val="00B0F0"/>
                </a:solidFill>
                <a:effectLst>
                  <a:outerShdw blurRad="38100" dist="38100" dir="2700000" algn="tl">
                    <a:srgbClr val="000000">
                      <a:alpha val="43137"/>
                    </a:srgbClr>
                  </a:outerShdw>
                </a:effectLst>
                <a:cs typeface="+mj-cs"/>
              </a:rPr>
              <a:t>التي تواجه </a:t>
            </a:r>
            <a:r>
              <a:rPr lang="ar-EG" sz="2100" b="1" dirty="0" smtClean="0">
                <a:solidFill>
                  <a:srgbClr val="00B0F0"/>
                </a:solidFill>
                <a:effectLst>
                  <a:outerShdw blurRad="38100" dist="38100" dir="2700000" algn="tl">
                    <a:srgbClr val="000000">
                      <a:alpha val="43137"/>
                    </a:srgbClr>
                  </a:outerShdw>
                </a:effectLst>
                <a:cs typeface="+mj-cs"/>
              </a:rPr>
              <a:t>مخطط الحملة الإعلانية</a:t>
            </a:r>
            <a:endParaRPr lang="ar-EG" sz="2100" b="1" dirty="0">
              <a:solidFill>
                <a:srgbClr val="00B0F0"/>
              </a:solidFill>
              <a:effectLst>
                <a:outerShdw blurRad="38100" dist="38100" dir="2700000" algn="tl">
                  <a:srgbClr val="000000">
                    <a:alpha val="43137"/>
                  </a:srgbClr>
                </a:outerShdw>
              </a:effectLst>
              <a:cs typeface="+mj-cs"/>
            </a:endParaRPr>
          </a:p>
        </p:txBody>
      </p:sp>
      <p:sp>
        <p:nvSpPr>
          <p:cNvPr id="31" name="TextBox 30">
            <a:extLst>
              <a:ext uri="{FF2B5EF4-FFF2-40B4-BE49-F238E27FC236}">
                <a16:creationId xmlns="" xmlns:a16="http://schemas.microsoft.com/office/drawing/2014/main" id="{4527402C-3F97-690D-9C20-A459E375AEB7}"/>
              </a:ext>
            </a:extLst>
          </p:cNvPr>
          <p:cNvSpPr txBox="1"/>
          <p:nvPr/>
        </p:nvSpPr>
        <p:spPr>
          <a:xfrm>
            <a:off x="3551202" y="2541530"/>
            <a:ext cx="8417320" cy="3970318"/>
          </a:xfrm>
          <a:prstGeom prst="rect">
            <a:avLst/>
          </a:prstGeom>
          <a:noFill/>
        </p:spPr>
        <p:txBody>
          <a:bodyPr wrap="square" rtlCol="0">
            <a:spAutoFit/>
          </a:bodyPr>
          <a:lstStyle/>
          <a:p>
            <a:pPr marL="457200" indent="-457200" algn="just" rtl="1">
              <a:lnSpc>
                <a:spcPct val="150000"/>
              </a:lnSpc>
              <a:buFont typeface="Wingdings" pitchFamily="2" charset="2"/>
              <a:buChar char="Ø"/>
            </a:pPr>
            <a:r>
              <a:rPr lang="ar-EG" sz="2100" spc="20" dirty="0" smtClean="0">
                <a:latin typeface="Times New Roman" pitchFamily="18" charset="0"/>
                <a:cs typeface="Times New Roman" pitchFamily="18" charset="0"/>
              </a:rPr>
              <a:t>بالإضافة </a:t>
            </a:r>
            <a:r>
              <a:rPr lang="ar-EG" sz="2100" spc="20" dirty="0">
                <a:latin typeface="Times New Roman" pitchFamily="18" charset="0"/>
                <a:cs typeface="Times New Roman" pitchFamily="18" charset="0"/>
              </a:rPr>
              <a:t>إلى المتغيرات السابقة وتأثيرها على اختيار وسائل الإعلان؛ فهناك العديد من المشكلات والصعوبات التي تواجه مخطط الحملة الإعلانية عند وضع خطة وسائل الإعلان؛ من أهمها</a:t>
            </a:r>
            <a:r>
              <a:rPr lang="ar-EG" sz="2100" spc="20" dirty="0" smtClean="0">
                <a:latin typeface="Times New Roman" pitchFamily="18" charset="0"/>
                <a:cs typeface="Times New Roman" pitchFamily="18" charset="0"/>
              </a:rPr>
              <a:t>:</a:t>
            </a:r>
          </a:p>
          <a:p>
            <a:pPr marL="457200" indent="-457200" algn="just" rtl="1">
              <a:lnSpc>
                <a:spcPct val="150000"/>
              </a:lnSpc>
              <a:buFont typeface="+mj-lt"/>
              <a:buAutoNum type="arabicPeriod"/>
            </a:pPr>
            <a:r>
              <a:rPr lang="ar-EG" sz="2100" spc="20" dirty="0">
                <a:latin typeface="Times New Roman" pitchFamily="18" charset="0"/>
                <a:cs typeface="Times New Roman" pitchFamily="18" charset="0"/>
              </a:rPr>
              <a:t>نقص البيانات اللازمة لعملية الاختيار والاستخدام السليم للوسائل الإعلانية؛ وترجع إلى أسباب عديدة منها صعوبة القياس أو التكاليف الباهظة التي يتطلبها إجراء بحوث معينة.</a:t>
            </a:r>
          </a:p>
          <a:p>
            <a:pPr marL="457200" indent="-457200" algn="just" rtl="1">
              <a:lnSpc>
                <a:spcPct val="150000"/>
              </a:lnSpc>
              <a:buFont typeface="+mj-lt"/>
              <a:buAutoNum type="arabicPeriod"/>
            </a:pPr>
            <a:r>
              <a:rPr lang="ar-EG" sz="2100" spc="20" dirty="0">
                <a:latin typeface="Times New Roman" pitchFamily="18" charset="0"/>
                <a:cs typeface="Times New Roman" pitchFamily="18" charset="0"/>
              </a:rPr>
              <a:t>ضيق الوقت؛ يعاني غالبية مخططي الحملات من عدم توافر الوقت الكافي اللازم للحصول على البيانات والمعلومات المطلوبة.</a:t>
            </a:r>
          </a:p>
          <a:p>
            <a:pPr marL="457200" indent="-457200" algn="just" rtl="1">
              <a:lnSpc>
                <a:spcPct val="150000"/>
              </a:lnSpc>
              <a:buFont typeface="+mj-lt"/>
              <a:buAutoNum type="arabicPeriod"/>
            </a:pPr>
            <a:endParaRPr lang="ar-EG" sz="2100" spc="20" dirty="0">
              <a:latin typeface="Times New Roman" pitchFamily="18" charset="0"/>
              <a:cs typeface="Times New Roman" pitchFamily="18" charset="0"/>
            </a:endParaRPr>
          </a:p>
        </p:txBody>
      </p:sp>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6" name="Rectangle 15">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7"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8" name="Rectangle 17">
            <a:extLst>
              <a:ext uri="{FF2B5EF4-FFF2-40B4-BE49-F238E27FC236}">
                <a16:creationId xmlns:a16="http://schemas.microsoft.com/office/drawing/2014/main" xmlns=""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a:extLst>
              <a:ext uri="{FF2B5EF4-FFF2-40B4-BE49-F238E27FC236}">
                <a16:creationId xmlns:a16="http://schemas.microsoft.com/office/drawing/2014/main" xmlns="" id="{AB738525-DD8E-2E85-F385-345FF64341EB}"/>
              </a:ext>
            </a:extLst>
          </p:cNvPr>
          <p:cNvSpPr txBox="1"/>
          <p:nvPr/>
        </p:nvSpPr>
        <p:spPr>
          <a:xfrm>
            <a:off x="3523263" y="1370818"/>
            <a:ext cx="917148" cy="369332"/>
          </a:xfrm>
          <a:prstGeom prst="rect">
            <a:avLst/>
          </a:prstGeom>
          <a:noFill/>
        </p:spPr>
        <p:txBody>
          <a:bodyPr wrap="square" rtlCol="0">
            <a:spAutoFit/>
          </a:bodyPr>
          <a:lstStyle/>
          <a:p>
            <a:pPr algn="ctr"/>
            <a:r>
              <a:rPr lang="en-US" dirty="0" smtClean="0">
                <a:solidFill>
                  <a:schemeClr val="bg1"/>
                </a:solidFill>
                <a:latin typeface="Times New Roman" pitchFamily="18" charset="0"/>
                <a:cs typeface="Times New Roman" pitchFamily="18" charset="0"/>
              </a:rPr>
              <a:t>Lecture </a:t>
            </a:r>
            <a:endParaRPr lang="en-US" dirty="0">
              <a:solidFill>
                <a:schemeClr val="bg1"/>
              </a:solidFill>
              <a:latin typeface="Times New Roman" pitchFamily="18" charset="0"/>
              <a:cs typeface="Times New Roman" pitchFamily="18" charset="0"/>
            </a:endParaRPr>
          </a:p>
        </p:txBody>
      </p:sp>
      <p:sp>
        <p:nvSpPr>
          <p:cNvPr id="20" name="TextBox 19">
            <a:extLst>
              <a:ext uri="{FF2B5EF4-FFF2-40B4-BE49-F238E27FC236}">
                <a16:creationId xmlns:a16="http://schemas.microsoft.com/office/drawing/2014/main" xmlns="" id="{183B5688-FE98-684A-8FDB-4023CCDDD82C}"/>
              </a:ext>
            </a:extLst>
          </p:cNvPr>
          <p:cNvSpPr txBox="1"/>
          <p:nvPr/>
        </p:nvSpPr>
        <p:spPr>
          <a:xfrm>
            <a:off x="3508037" y="1585683"/>
            <a:ext cx="942618" cy="830997"/>
          </a:xfrm>
          <a:prstGeom prst="rect">
            <a:avLst/>
          </a:prstGeom>
          <a:noFill/>
        </p:spPr>
        <p:txBody>
          <a:bodyPr wrap="square" rtlCol="0">
            <a:spAutoFit/>
          </a:bodyPr>
          <a:lstStyle/>
          <a:p>
            <a:pPr algn="ctr"/>
            <a:r>
              <a:rPr lang="en-US" sz="4800" b="1" dirty="0" smtClean="0">
                <a:solidFill>
                  <a:schemeClr val="bg1"/>
                </a:solidFill>
                <a:latin typeface="Tajawal Medium" panose="00000600000000000000" pitchFamily="2" charset="-78"/>
                <a:cs typeface="Tajawal Medium" panose="00000600000000000000" pitchFamily="2" charset="-78"/>
              </a:rPr>
              <a:t>7</a:t>
            </a:r>
            <a:endParaRPr lang="en-US" sz="14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0655009"/>
      </p:ext>
    </p:extLst>
  </p:cSld>
  <p:clrMapOvr>
    <a:masterClrMapping/>
  </p:clrMapOvr>
  <mc:AlternateContent xmlns:mc="http://schemas.openxmlformats.org/markup-compatibility/2006" xmlns:p14="http://schemas.microsoft.com/office/powerpoint/2010/main">
    <mc:Choice Requires="p14">
      <p:transition spd="slow" p14:dur="2000" advTm="109454"/>
    </mc:Choice>
    <mc:Fallback xmlns="">
      <p:transition spd="slow" advTm="109454"/>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tretch>
            <a:fillRect/>
          </a:stretch>
        </p:blipFill>
        <p:spPr>
          <a:xfrm>
            <a:off x="9108" y="1335075"/>
            <a:ext cx="3368320" cy="2012314"/>
          </a:xfrm>
          <a:prstGeom prst="rect">
            <a:avLst/>
          </a:prstGeom>
        </p:spPr>
      </p:pic>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417350" y="1412953"/>
            <a:ext cx="5463734" cy="415498"/>
          </a:xfrm>
          <a:prstGeom prst="rect">
            <a:avLst/>
          </a:prstGeom>
          <a:noFill/>
        </p:spPr>
        <p:txBody>
          <a:bodyPr wrap="square" rtlCol="0">
            <a:spAutoFit/>
          </a:bodyPr>
          <a:lstStyle/>
          <a:p>
            <a:pPr algn="ctr" rtl="1"/>
            <a:r>
              <a:rPr lang="ar-EG" sz="2100" b="1" dirty="0" smtClean="0">
                <a:solidFill>
                  <a:srgbClr val="00B0F0"/>
                </a:solidFill>
                <a:effectLst>
                  <a:outerShdw blurRad="38100" dist="38100" dir="2700000" algn="tl">
                    <a:srgbClr val="000000">
                      <a:alpha val="43137"/>
                    </a:srgbClr>
                  </a:outerShdw>
                </a:effectLst>
                <a:cs typeface="+mj-cs"/>
              </a:rPr>
              <a:t>الصعوبات </a:t>
            </a:r>
            <a:r>
              <a:rPr lang="ar-EG" sz="2100" b="1" dirty="0">
                <a:solidFill>
                  <a:srgbClr val="00B0F0"/>
                </a:solidFill>
                <a:effectLst>
                  <a:outerShdw blurRad="38100" dist="38100" dir="2700000" algn="tl">
                    <a:srgbClr val="000000">
                      <a:alpha val="43137"/>
                    </a:srgbClr>
                  </a:outerShdw>
                </a:effectLst>
                <a:cs typeface="+mj-cs"/>
              </a:rPr>
              <a:t>التي تواجه </a:t>
            </a:r>
            <a:r>
              <a:rPr lang="ar-EG" sz="2100" b="1" dirty="0" smtClean="0">
                <a:solidFill>
                  <a:srgbClr val="00B0F0"/>
                </a:solidFill>
                <a:effectLst>
                  <a:outerShdw blurRad="38100" dist="38100" dir="2700000" algn="tl">
                    <a:srgbClr val="000000">
                      <a:alpha val="43137"/>
                    </a:srgbClr>
                  </a:outerShdw>
                </a:effectLst>
                <a:cs typeface="+mj-cs"/>
              </a:rPr>
              <a:t>مخطط الحملة الإعلانية</a:t>
            </a:r>
            <a:endParaRPr lang="ar-EG" sz="2100" b="1" dirty="0">
              <a:solidFill>
                <a:srgbClr val="00B0F0"/>
              </a:solidFill>
              <a:effectLst>
                <a:outerShdw blurRad="38100" dist="38100" dir="2700000" algn="tl">
                  <a:srgbClr val="000000">
                    <a:alpha val="43137"/>
                  </a:srgbClr>
                </a:outerShdw>
              </a:effectLst>
              <a:cs typeface="+mj-cs"/>
            </a:endParaRPr>
          </a:p>
        </p:txBody>
      </p:sp>
      <p:sp>
        <p:nvSpPr>
          <p:cNvPr id="31" name="TextBox 30">
            <a:extLst>
              <a:ext uri="{FF2B5EF4-FFF2-40B4-BE49-F238E27FC236}">
                <a16:creationId xmlns="" xmlns:a16="http://schemas.microsoft.com/office/drawing/2014/main" id="{4527402C-3F97-690D-9C20-A459E375AEB7}"/>
              </a:ext>
            </a:extLst>
          </p:cNvPr>
          <p:cNvSpPr txBox="1"/>
          <p:nvPr/>
        </p:nvSpPr>
        <p:spPr>
          <a:xfrm>
            <a:off x="3551202" y="2541530"/>
            <a:ext cx="8417320" cy="3485570"/>
          </a:xfrm>
          <a:prstGeom prst="rect">
            <a:avLst/>
          </a:prstGeom>
          <a:noFill/>
        </p:spPr>
        <p:txBody>
          <a:bodyPr wrap="square" rtlCol="0">
            <a:spAutoFit/>
          </a:bodyPr>
          <a:lstStyle/>
          <a:p>
            <a:pPr marL="457200" indent="-457200" algn="just" rtl="1">
              <a:lnSpc>
                <a:spcPct val="150000"/>
              </a:lnSpc>
              <a:buFont typeface="+mj-lt"/>
              <a:buAutoNum type="arabicPeriod" startAt="3"/>
            </a:pPr>
            <a:r>
              <a:rPr lang="ar-EG" sz="2100" spc="20" dirty="0">
                <a:latin typeface="Times New Roman" pitchFamily="18" charset="0"/>
                <a:cs typeface="Times New Roman" pitchFamily="18" charset="0"/>
              </a:rPr>
              <a:t>نقص الموضوعية عند اتخاذ القرارات الإعلانية بسبب نقص البيانات أو الاعتماد على بيانات هناك شك في صحتها ـ مثل كثير من البيانات الخاصة بأرقام التوزيع والتعرض للوسيلة مما يدفع المخطط إلى الاعتماد على الخبرة الشخصية</a:t>
            </a:r>
            <a:r>
              <a:rPr lang="ar-EG" sz="2100" spc="20" dirty="0" smtClean="0">
                <a:latin typeface="Times New Roman" pitchFamily="18" charset="0"/>
                <a:cs typeface="Times New Roman" pitchFamily="18" charset="0"/>
              </a:rPr>
              <a:t>.</a:t>
            </a:r>
          </a:p>
          <a:p>
            <a:pPr marL="457200" indent="-457200" algn="just" rtl="1">
              <a:lnSpc>
                <a:spcPct val="150000"/>
              </a:lnSpc>
              <a:buFont typeface="+mj-lt"/>
              <a:buAutoNum type="arabicPeriod" startAt="3"/>
            </a:pPr>
            <a:r>
              <a:rPr lang="ar-EG" sz="2100" spc="20" dirty="0">
                <a:latin typeface="Times New Roman" pitchFamily="18" charset="0"/>
                <a:cs typeface="Times New Roman" pitchFamily="18" charset="0"/>
              </a:rPr>
              <a:t>صعوبة اختيار التوقيت أو المكان المناسب لنشر وعرض الإعلان بسبب شغل الوقت أو المساحة الإعلانية بإعلانات أخرى.</a:t>
            </a:r>
          </a:p>
          <a:p>
            <a:pPr marL="457200" indent="-457200" algn="just" rtl="1">
              <a:lnSpc>
                <a:spcPct val="150000"/>
              </a:lnSpc>
              <a:buFont typeface="+mj-lt"/>
              <a:buAutoNum type="arabicPeriod" startAt="3"/>
            </a:pPr>
            <a:r>
              <a:rPr lang="ar-EG" sz="2100" spc="20" dirty="0">
                <a:latin typeface="Times New Roman" pitchFamily="18" charset="0"/>
                <a:cs typeface="Times New Roman" pitchFamily="18" charset="0"/>
              </a:rPr>
              <a:t>وجود تأثيرات خارجية على عملية اتخاذ القرار الإعلاني مثل تدخل المعلن لاختيار وسيلة أو وسائل إعلانية معينة</a:t>
            </a:r>
            <a:r>
              <a:rPr lang="ar-EG" sz="2100" spc="20" dirty="0" smtClean="0">
                <a:latin typeface="Times New Roman" pitchFamily="18" charset="0"/>
                <a:cs typeface="Times New Roman" pitchFamily="18" charset="0"/>
              </a:rPr>
              <a:t>.</a:t>
            </a:r>
            <a:endParaRPr lang="ar-EG" sz="2100" spc="20" dirty="0">
              <a:latin typeface="Times New Roman" pitchFamily="18" charset="0"/>
              <a:cs typeface="Times New Roman" pitchFamily="18" charset="0"/>
            </a:endParaRPr>
          </a:p>
        </p:txBody>
      </p:sp>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6" name="Rectangle 15">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7"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8" name="Rectangle 17">
            <a:extLst>
              <a:ext uri="{FF2B5EF4-FFF2-40B4-BE49-F238E27FC236}">
                <a16:creationId xmlns:a16="http://schemas.microsoft.com/office/drawing/2014/main" xmlns=""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a:extLst>
              <a:ext uri="{FF2B5EF4-FFF2-40B4-BE49-F238E27FC236}">
                <a16:creationId xmlns:a16="http://schemas.microsoft.com/office/drawing/2014/main" xmlns="" id="{AB738525-DD8E-2E85-F385-345FF64341EB}"/>
              </a:ext>
            </a:extLst>
          </p:cNvPr>
          <p:cNvSpPr txBox="1"/>
          <p:nvPr/>
        </p:nvSpPr>
        <p:spPr>
          <a:xfrm>
            <a:off x="3523263" y="1370818"/>
            <a:ext cx="917148" cy="369332"/>
          </a:xfrm>
          <a:prstGeom prst="rect">
            <a:avLst/>
          </a:prstGeom>
          <a:noFill/>
        </p:spPr>
        <p:txBody>
          <a:bodyPr wrap="square" rtlCol="0">
            <a:spAutoFit/>
          </a:bodyPr>
          <a:lstStyle/>
          <a:p>
            <a:pPr algn="ctr"/>
            <a:r>
              <a:rPr lang="en-US" dirty="0" smtClean="0">
                <a:solidFill>
                  <a:schemeClr val="bg1"/>
                </a:solidFill>
                <a:latin typeface="Times New Roman" pitchFamily="18" charset="0"/>
                <a:cs typeface="Times New Roman" pitchFamily="18" charset="0"/>
              </a:rPr>
              <a:t>Lecture </a:t>
            </a:r>
            <a:endParaRPr lang="en-US" dirty="0">
              <a:solidFill>
                <a:schemeClr val="bg1"/>
              </a:solidFill>
              <a:latin typeface="Times New Roman" pitchFamily="18" charset="0"/>
              <a:cs typeface="Times New Roman" pitchFamily="18" charset="0"/>
            </a:endParaRPr>
          </a:p>
        </p:txBody>
      </p:sp>
      <p:sp>
        <p:nvSpPr>
          <p:cNvPr id="20" name="TextBox 19">
            <a:extLst>
              <a:ext uri="{FF2B5EF4-FFF2-40B4-BE49-F238E27FC236}">
                <a16:creationId xmlns:a16="http://schemas.microsoft.com/office/drawing/2014/main" xmlns="" id="{183B5688-FE98-684A-8FDB-4023CCDDD82C}"/>
              </a:ext>
            </a:extLst>
          </p:cNvPr>
          <p:cNvSpPr txBox="1"/>
          <p:nvPr/>
        </p:nvSpPr>
        <p:spPr>
          <a:xfrm>
            <a:off x="3508037" y="1585683"/>
            <a:ext cx="942618" cy="830997"/>
          </a:xfrm>
          <a:prstGeom prst="rect">
            <a:avLst/>
          </a:prstGeom>
          <a:noFill/>
        </p:spPr>
        <p:txBody>
          <a:bodyPr wrap="square" rtlCol="0">
            <a:spAutoFit/>
          </a:bodyPr>
          <a:lstStyle/>
          <a:p>
            <a:pPr algn="ctr"/>
            <a:r>
              <a:rPr lang="en-US" sz="4800" b="1" dirty="0" smtClean="0">
                <a:solidFill>
                  <a:schemeClr val="bg1"/>
                </a:solidFill>
                <a:latin typeface="Tajawal Medium" panose="00000600000000000000" pitchFamily="2" charset="-78"/>
                <a:cs typeface="Tajawal Medium" panose="00000600000000000000" pitchFamily="2" charset="-78"/>
              </a:rPr>
              <a:t>7</a:t>
            </a:r>
            <a:endParaRPr lang="en-US" sz="14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4061797032"/>
      </p:ext>
    </p:extLst>
  </p:cSld>
  <p:clrMapOvr>
    <a:masterClrMapping/>
  </p:clrMapOvr>
  <mc:AlternateContent xmlns:mc="http://schemas.openxmlformats.org/markup-compatibility/2006" xmlns:p14="http://schemas.microsoft.com/office/powerpoint/2010/main">
    <mc:Choice Requires="p14">
      <p:transition spd="slow" p14:dur="2000" advTm="156823"/>
    </mc:Choice>
    <mc:Fallback xmlns="">
      <p:transition spd="slow" advTm="156823"/>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tretch>
            <a:fillRect/>
          </a:stretch>
        </p:blipFill>
        <p:spPr>
          <a:xfrm>
            <a:off x="9108" y="1335075"/>
            <a:ext cx="3368320" cy="2012314"/>
          </a:xfrm>
          <a:prstGeom prst="rect">
            <a:avLst/>
          </a:prstGeom>
        </p:spPr>
      </p:pic>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417350" y="1412953"/>
            <a:ext cx="5463734" cy="415498"/>
          </a:xfrm>
          <a:prstGeom prst="rect">
            <a:avLst/>
          </a:prstGeom>
          <a:noFill/>
        </p:spPr>
        <p:txBody>
          <a:bodyPr wrap="square" rtlCol="0">
            <a:spAutoFit/>
          </a:bodyPr>
          <a:lstStyle/>
          <a:p>
            <a:pPr algn="ctr" rtl="1"/>
            <a:r>
              <a:rPr lang="ar-EG" sz="2100" b="1" dirty="0" smtClean="0">
                <a:solidFill>
                  <a:srgbClr val="00B0F0"/>
                </a:solidFill>
                <a:effectLst>
                  <a:outerShdw blurRad="38100" dist="38100" dir="2700000" algn="tl">
                    <a:srgbClr val="000000">
                      <a:alpha val="43137"/>
                    </a:srgbClr>
                  </a:outerShdw>
                </a:effectLst>
                <a:cs typeface="+mj-cs"/>
              </a:rPr>
              <a:t>الصعوبات </a:t>
            </a:r>
            <a:r>
              <a:rPr lang="ar-EG" sz="2100" b="1" dirty="0">
                <a:solidFill>
                  <a:srgbClr val="00B0F0"/>
                </a:solidFill>
                <a:effectLst>
                  <a:outerShdw blurRad="38100" dist="38100" dir="2700000" algn="tl">
                    <a:srgbClr val="000000">
                      <a:alpha val="43137"/>
                    </a:srgbClr>
                  </a:outerShdw>
                </a:effectLst>
                <a:cs typeface="+mj-cs"/>
              </a:rPr>
              <a:t>التي تواجه </a:t>
            </a:r>
            <a:r>
              <a:rPr lang="ar-EG" sz="2100" b="1" dirty="0" smtClean="0">
                <a:solidFill>
                  <a:srgbClr val="00B0F0"/>
                </a:solidFill>
                <a:effectLst>
                  <a:outerShdw blurRad="38100" dist="38100" dir="2700000" algn="tl">
                    <a:srgbClr val="000000">
                      <a:alpha val="43137"/>
                    </a:srgbClr>
                  </a:outerShdw>
                </a:effectLst>
                <a:cs typeface="+mj-cs"/>
              </a:rPr>
              <a:t>مخطط الحملة الإعلانية</a:t>
            </a:r>
            <a:endParaRPr lang="ar-EG" sz="2100" b="1" dirty="0">
              <a:solidFill>
                <a:srgbClr val="00B0F0"/>
              </a:solidFill>
              <a:effectLst>
                <a:outerShdw blurRad="38100" dist="38100" dir="2700000" algn="tl">
                  <a:srgbClr val="000000">
                    <a:alpha val="43137"/>
                  </a:srgbClr>
                </a:outerShdw>
              </a:effectLst>
              <a:cs typeface="+mj-cs"/>
            </a:endParaRPr>
          </a:p>
        </p:txBody>
      </p:sp>
      <p:sp>
        <p:nvSpPr>
          <p:cNvPr id="31" name="TextBox 30">
            <a:extLst>
              <a:ext uri="{FF2B5EF4-FFF2-40B4-BE49-F238E27FC236}">
                <a16:creationId xmlns="" xmlns:a16="http://schemas.microsoft.com/office/drawing/2014/main" id="{4527402C-3F97-690D-9C20-A459E375AEB7}"/>
              </a:ext>
            </a:extLst>
          </p:cNvPr>
          <p:cNvSpPr txBox="1"/>
          <p:nvPr/>
        </p:nvSpPr>
        <p:spPr>
          <a:xfrm>
            <a:off x="3551202" y="2541530"/>
            <a:ext cx="8417320" cy="3485570"/>
          </a:xfrm>
          <a:prstGeom prst="rect">
            <a:avLst/>
          </a:prstGeom>
          <a:noFill/>
        </p:spPr>
        <p:txBody>
          <a:bodyPr wrap="square" rtlCol="0">
            <a:spAutoFit/>
          </a:bodyPr>
          <a:lstStyle/>
          <a:p>
            <a:pPr marL="457200" indent="-457200" algn="just" rtl="1">
              <a:lnSpc>
                <a:spcPct val="150000"/>
              </a:lnSpc>
              <a:buFont typeface="+mj-lt"/>
              <a:buAutoNum type="arabicPeriod" startAt="6"/>
            </a:pPr>
            <a:r>
              <a:rPr lang="ar-EG" sz="2100" spc="20" dirty="0">
                <a:latin typeface="Times New Roman" pitchFamily="18" charset="0"/>
                <a:cs typeface="Times New Roman" pitchFamily="18" charset="0"/>
              </a:rPr>
              <a:t>عدم توحيد المعايير والمصطلحات العلمية المستخدمة في اختيار الوسائل الإعلانية في بعض الأحيان؛ مما يؤدي إلى استخدام معايير مختلفة للقياس عند المقارنة بين الوسائل الإعلانية المختلفة</a:t>
            </a:r>
            <a:r>
              <a:rPr lang="ar-EG" sz="2100" spc="20" dirty="0" smtClean="0">
                <a:latin typeface="Times New Roman" pitchFamily="18" charset="0"/>
                <a:cs typeface="Times New Roman" pitchFamily="18" charset="0"/>
              </a:rPr>
              <a:t>.</a:t>
            </a:r>
          </a:p>
          <a:p>
            <a:pPr marL="457200" indent="-457200" algn="just" rtl="1">
              <a:lnSpc>
                <a:spcPct val="150000"/>
              </a:lnSpc>
              <a:buFont typeface="+mj-lt"/>
              <a:buAutoNum type="arabicPeriod" startAt="6"/>
            </a:pPr>
            <a:r>
              <a:rPr lang="ar-EG" sz="2100" spc="20" dirty="0">
                <a:latin typeface="Times New Roman" pitchFamily="18" charset="0"/>
                <a:cs typeface="Times New Roman" pitchFamily="18" charset="0"/>
              </a:rPr>
              <a:t>قيام المعلنين في كثير من الأحيان بتحديد ميزانية الحملة قبل البدء في تخطيطها مما يؤدي إلى اختيار الوسائل في ضوء الأموال السابق تحديدها.</a:t>
            </a:r>
          </a:p>
          <a:p>
            <a:pPr marL="457200" indent="-457200" algn="just" rtl="1">
              <a:lnSpc>
                <a:spcPct val="150000"/>
              </a:lnSpc>
              <a:buFont typeface="+mj-lt"/>
              <a:buAutoNum type="arabicPeriod" startAt="6"/>
            </a:pPr>
            <a:r>
              <a:rPr lang="ar-EG" sz="2100" spc="20" dirty="0">
                <a:latin typeface="Times New Roman" pitchFamily="18" charset="0"/>
                <a:cs typeface="Times New Roman" pitchFamily="18" charset="0"/>
              </a:rPr>
              <a:t>صعوبة قياس مدى فاعلية وتأثير الوسائل الإعلانية المختارة، وصعوبة تحديد تأثير كل وسيلة إعلانية على حدة</a:t>
            </a:r>
            <a:r>
              <a:rPr lang="ar-EG" sz="2100" spc="20" dirty="0" smtClean="0">
                <a:latin typeface="Times New Roman" pitchFamily="18" charset="0"/>
                <a:cs typeface="Times New Roman" pitchFamily="18" charset="0"/>
              </a:rPr>
              <a:t>.</a:t>
            </a:r>
            <a:endParaRPr lang="ar-EG" sz="2100" spc="20" dirty="0">
              <a:latin typeface="Times New Roman" pitchFamily="18" charset="0"/>
              <a:cs typeface="Times New Roman" pitchFamily="18" charset="0"/>
            </a:endParaRPr>
          </a:p>
        </p:txBody>
      </p:sp>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6" name="Rectangle 15">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7"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8" name="Rectangle 17">
            <a:extLst>
              <a:ext uri="{FF2B5EF4-FFF2-40B4-BE49-F238E27FC236}">
                <a16:creationId xmlns:a16="http://schemas.microsoft.com/office/drawing/2014/main" xmlns=""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a:extLst>
              <a:ext uri="{FF2B5EF4-FFF2-40B4-BE49-F238E27FC236}">
                <a16:creationId xmlns:a16="http://schemas.microsoft.com/office/drawing/2014/main" xmlns="" id="{AB738525-DD8E-2E85-F385-345FF64341EB}"/>
              </a:ext>
            </a:extLst>
          </p:cNvPr>
          <p:cNvSpPr txBox="1"/>
          <p:nvPr/>
        </p:nvSpPr>
        <p:spPr>
          <a:xfrm>
            <a:off x="3523263" y="1370818"/>
            <a:ext cx="917148" cy="369332"/>
          </a:xfrm>
          <a:prstGeom prst="rect">
            <a:avLst/>
          </a:prstGeom>
          <a:noFill/>
        </p:spPr>
        <p:txBody>
          <a:bodyPr wrap="square" rtlCol="0">
            <a:spAutoFit/>
          </a:bodyPr>
          <a:lstStyle/>
          <a:p>
            <a:pPr algn="ctr"/>
            <a:r>
              <a:rPr lang="en-US" dirty="0" smtClean="0">
                <a:solidFill>
                  <a:schemeClr val="bg1"/>
                </a:solidFill>
                <a:latin typeface="Times New Roman" pitchFamily="18" charset="0"/>
                <a:cs typeface="Times New Roman" pitchFamily="18" charset="0"/>
              </a:rPr>
              <a:t>Lecture </a:t>
            </a:r>
            <a:endParaRPr lang="en-US" dirty="0">
              <a:solidFill>
                <a:schemeClr val="bg1"/>
              </a:solidFill>
              <a:latin typeface="Times New Roman" pitchFamily="18" charset="0"/>
              <a:cs typeface="Times New Roman" pitchFamily="18" charset="0"/>
            </a:endParaRPr>
          </a:p>
        </p:txBody>
      </p:sp>
      <p:sp>
        <p:nvSpPr>
          <p:cNvPr id="20" name="TextBox 19">
            <a:extLst>
              <a:ext uri="{FF2B5EF4-FFF2-40B4-BE49-F238E27FC236}">
                <a16:creationId xmlns:a16="http://schemas.microsoft.com/office/drawing/2014/main" xmlns="" id="{183B5688-FE98-684A-8FDB-4023CCDDD82C}"/>
              </a:ext>
            </a:extLst>
          </p:cNvPr>
          <p:cNvSpPr txBox="1"/>
          <p:nvPr/>
        </p:nvSpPr>
        <p:spPr>
          <a:xfrm>
            <a:off x="3508037" y="1585683"/>
            <a:ext cx="942618" cy="830997"/>
          </a:xfrm>
          <a:prstGeom prst="rect">
            <a:avLst/>
          </a:prstGeom>
          <a:noFill/>
        </p:spPr>
        <p:txBody>
          <a:bodyPr wrap="square" rtlCol="0">
            <a:spAutoFit/>
          </a:bodyPr>
          <a:lstStyle/>
          <a:p>
            <a:pPr algn="ctr"/>
            <a:r>
              <a:rPr lang="en-US" sz="4800" b="1" dirty="0" smtClean="0">
                <a:solidFill>
                  <a:schemeClr val="bg1"/>
                </a:solidFill>
                <a:latin typeface="Tajawal Medium" panose="00000600000000000000" pitchFamily="2" charset="-78"/>
                <a:cs typeface="Tajawal Medium" panose="00000600000000000000" pitchFamily="2" charset="-78"/>
              </a:rPr>
              <a:t>7</a:t>
            </a:r>
            <a:endParaRPr lang="en-US" sz="14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096359508"/>
      </p:ext>
    </p:extLst>
  </p:cSld>
  <p:clrMapOvr>
    <a:masterClrMapping/>
  </p:clrMapOvr>
  <mc:AlternateContent xmlns:mc="http://schemas.openxmlformats.org/markup-compatibility/2006" xmlns:p14="http://schemas.microsoft.com/office/powerpoint/2010/main">
    <mc:Choice Requires="p14">
      <p:transition spd="slow" p14:dur="2000" advTm="164464"/>
    </mc:Choice>
    <mc:Fallback xmlns="">
      <p:transition spd="slow" advTm="164464"/>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tretch>
            <a:fillRect/>
          </a:stretch>
        </p:blipFill>
        <p:spPr>
          <a:xfrm>
            <a:off x="0" y="1347448"/>
            <a:ext cx="3386537" cy="2105200"/>
          </a:xfrm>
          <a:prstGeom prst="rect">
            <a:avLst/>
          </a:prstGeom>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4689259" y="1412953"/>
            <a:ext cx="4113898" cy="600164"/>
          </a:xfrm>
          <a:prstGeom prst="rect">
            <a:avLst/>
          </a:prstGeom>
          <a:noFill/>
        </p:spPr>
        <p:txBody>
          <a:bodyPr wrap="square" rtlCol="0">
            <a:spAutoFit/>
          </a:bodyPr>
          <a:lstStyle/>
          <a:p>
            <a:pPr algn="ctr">
              <a:lnSpc>
                <a:spcPct val="150000"/>
              </a:lnSpc>
              <a:spcBef>
                <a:spcPct val="20000"/>
              </a:spcBef>
            </a:pPr>
            <a:r>
              <a:rPr lang="ar-EG" sz="2400" b="1" dirty="0" smtClean="0">
                <a:solidFill>
                  <a:srgbClr val="00B0F0"/>
                </a:solidFill>
                <a:latin typeface="Simplified Arabic" pitchFamily="18" charset="-78"/>
                <a:cs typeface="Simplified Arabic" pitchFamily="18" charset="-78"/>
              </a:rPr>
              <a:t>خاتمة</a:t>
            </a:r>
            <a:endParaRPr lang="en-US" sz="2400" b="1" dirty="0">
              <a:solidFill>
                <a:srgbClr val="00B0F0"/>
              </a:solidFill>
              <a:latin typeface="Simplified Arabic" pitchFamily="18" charset="-78"/>
              <a:cs typeface="Simplified Arabic" pitchFamily="18" charset="-78"/>
            </a:endParaRPr>
          </a:p>
        </p:txBody>
      </p:sp>
      <p:sp>
        <p:nvSpPr>
          <p:cNvPr id="15" name="TextBox 14">
            <a:extLst>
              <a:ext uri="{FF2B5EF4-FFF2-40B4-BE49-F238E27FC236}">
                <a16:creationId xmlns:a16="http://schemas.microsoft.com/office/drawing/2014/main" xmlns="" id="{4527402C-3F97-690D-9C20-A459E375AEB7}"/>
              </a:ext>
            </a:extLst>
          </p:cNvPr>
          <p:cNvSpPr txBox="1"/>
          <p:nvPr/>
        </p:nvSpPr>
        <p:spPr>
          <a:xfrm>
            <a:off x="3598250" y="2428101"/>
            <a:ext cx="8417320" cy="3462486"/>
          </a:xfrm>
          <a:prstGeom prst="rect">
            <a:avLst/>
          </a:prstGeom>
          <a:noFill/>
        </p:spPr>
        <p:txBody>
          <a:bodyPr wrap="square" rtlCol="0">
            <a:spAutoFit/>
          </a:bodyPr>
          <a:lstStyle/>
          <a:p>
            <a:pPr marL="342900" indent="-342900" algn="just" rtl="1">
              <a:lnSpc>
                <a:spcPct val="150000"/>
              </a:lnSpc>
              <a:buFont typeface="Wingdings" pitchFamily="2" charset="2"/>
              <a:buChar char="Ø"/>
            </a:pPr>
            <a:r>
              <a:rPr lang="ar-EG" sz="2100" b="1" spc="30" dirty="0" smtClean="0">
                <a:latin typeface="Simplified Arabic" pitchFamily="18" charset="-78"/>
                <a:cs typeface="+mj-cs"/>
              </a:rPr>
              <a:t>ناقشت المحاضرة السابعة أنواع الوسائل الإعلانية المستخدمة من خلال عملية الاتصال التسويقى؛ بالإضافة إلى إبراز مزايا وعيوب كل وسيلة إعلانية، لتسهيل اختيارها من قبل القائم بعملية الاتصال للوصول إلى متلقى الرسالة الإعلانية بما يتناسب مع خصائص كل وسيلة إعلانية مع متغيرات العينة المستهدفة من الرسالة الإعلانية .</a:t>
            </a:r>
          </a:p>
          <a:p>
            <a:pPr marL="342900" indent="-342900" algn="just" rtl="1">
              <a:lnSpc>
                <a:spcPct val="150000"/>
              </a:lnSpc>
              <a:buFont typeface="Wingdings" pitchFamily="2" charset="2"/>
              <a:buChar char="Ø"/>
            </a:pPr>
            <a:r>
              <a:rPr lang="ar-EG" sz="2100" b="1" spc="30" dirty="0" smtClean="0">
                <a:latin typeface="Simplified Arabic" pitchFamily="18" charset="-78"/>
                <a:cs typeface="+mj-cs"/>
              </a:rPr>
              <a:t>كما أوضحت وناقشت المحاضرة التغييرات المؤثرة فى عملية التخطيط فى اختيار الوسيلة الإعلانية</a:t>
            </a:r>
            <a:r>
              <a:rPr lang="ar-EG" sz="2100" b="1" spc="30" dirty="0">
                <a:latin typeface="Simplified Arabic" pitchFamily="18" charset="-78"/>
                <a:cs typeface="+mj-cs"/>
              </a:rPr>
              <a:t>، الصعوبات التي تواجه مخطط الحملة </a:t>
            </a:r>
            <a:r>
              <a:rPr lang="ar-EG" sz="2100" b="1" spc="30" dirty="0" smtClean="0">
                <a:latin typeface="Simplified Arabic" pitchFamily="18" charset="-78"/>
                <a:cs typeface="+mj-cs"/>
              </a:rPr>
              <a:t>الإعلانية عند البدء فى هذه المرحلة.</a:t>
            </a:r>
            <a:endParaRPr lang="ar-EG" sz="2100" b="1" spc="30" dirty="0">
              <a:latin typeface="Simplified Arabic" pitchFamily="18" charset="-78"/>
              <a:cs typeface="+mj-cs"/>
            </a:endParaRPr>
          </a:p>
          <a:p>
            <a:pPr algn="just" rtl="1">
              <a:lnSpc>
                <a:spcPct val="150000"/>
              </a:lnSpc>
            </a:pPr>
            <a:endParaRPr lang="ar-EG" sz="2000" b="1" spc="30" dirty="0">
              <a:latin typeface="Simplified Arabic" pitchFamily="18" charset="-78"/>
              <a:cs typeface="Simplified Arabic" pitchFamily="18" charset="-78"/>
            </a:endParaRPr>
          </a:p>
        </p:txBody>
      </p:sp>
      <p:sp>
        <p:nvSpPr>
          <p:cNvPr id="17" name="Rectangle 16">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9"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20" name="Rectangle 19">
            <a:extLst>
              <a:ext uri="{FF2B5EF4-FFF2-40B4-BE49-F238E27FC236}">
                <a16:creationId xmlns:a16="http://schemas.microsoft.com/office/drawing/2014/main" xmlns=""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1" name="TextBox 20">
            <a:extLst>
              <a:ext uri="{FF2B5EF4-FFF2-40B4-BE49-F238E27FC236}">
                <a16:creationId xmlns:a16="http://schemas.microsoft.com/office/drawing/2014/main" xmlns="" id="{AB738525-DD8E-2E85-F385-345FF64341EB}"/>
              </a:ext>
            </a:extLst>
          </p:cNvPr>
          <p:cNvSpPr txBox="1"/>
          <p:nvPr/>
        </p:nvSpPr>
        <p:spPr>
          <a:xfrm>
            <a:off x="3523263" y="1370818"/>
            <a:ext cx="917148" cy="369332"/>
          </a:xfrm>
          <a:prstGeom prst="rect">
            <a:avLst/>
          </a:prstGeom>
          <a:noFill/>
        </p:spPr>
        <p:txBody>
          <a:bodyPr wrap="square" rtlCol="0">
            <a:spAutoFit/>
          </a:bodyPr>
          <a:lstStyle/>
          <a:p>
            <a:pPr algn="ctr"/>
            <a:r>
              <a:rPr lang="en-US" dirty="0" smtClean="0">
                <a:solidFill>
                  <a:schemeClr val="bg1"/>
                </a:solidFill>
                <a:latin typeface="Times New Roman" pitchFamily="18" charset="0"/>
                <a:cs typeface="Times New Roman" pitchFamily="18" charset="0"/>
              </a:rPr>
              <a:t>Lecture </a:t>
            </a:r>
            <a:endParaRPr lang="en-US" dirty="0">
              <a:solidFill>
                <a:schemeClr val="bg1"/>
              </a:solidFill>
              <a:latin typeface="Times New Roman" pitchFamily="18" charset="0"/>
              <a:cs typeface="Times New Roman" pitchFamily="18" charset="0"/>
            </a:endParaRPr>
          </a:p>
        </p:txBody>
      </p:sp>
      <p:sp>
        <p:nvSpPr>
          <p:cNvPr id="22" name="TextBox 21">
            <a:extLst>
              <a:ext uri="{FF2B5EF4-FFF2-40B4-BE49-F238E27FC236}">
                <a16:creationId xmlns:a16="http://schemas.microsoft.com/office/drawing/2014/main" xmlns="" id="{183B5688-FE98-684A-8FDB-4023CCDDD82C}"/>
              </a:ext>
            </a:extLst>
          </p:cNvPr>
          <p:cNvSpPr txBox="1"/>
          <p:nvPr/>
        </p:nvSpPr>
        <p:spPr>
          <a:xfrm>
            <a:off x="3508037" y="1585683"/>
            <a:ext cx="942618" cy="830997"/>
          </a:xfrm>
          <a:prstGeom prst="rect">
            <a:avLst/>
          </a:prstGeom>
          <a:noFill/>
        </p:spPr>
        <p:txBody>
          <a:bodyPr wrap="square" rtlCol="0">
            <a:spAutoFit/>
          </a:bodyPr>
          <a:lstStyle/>
          <a:p>
            <a:pPr algn="ctr"/>
            <a:r>
              <a:rPr lang="en-US" sz="4800" b="1" dirty="0" smtClean="0">
                <a:solidFill>
                  <a:schemeClr val="bg1"/>
                </a:solidFill>
                <a:latin typeface="Tajawal Medium" panose="00000600000000000000" pitchFamily="2" charset="-78"/>
                <a:cs typeface="Tajawal Medium" panose="00000600000000000000" pitchFamily="2" charset="-78"/>
              </a:rPr>
              <a:t>7</a:t>
            </a:r>
            <a:endParaRPr lang="en-US" sz="14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771765251"/>
      </p:ext>
    </p:extLst>
  </p:cSld>
  <p:clrMapOvr>
    <a:masterClrMapping/>
  </p:clrMapOvr>
  <mc:AlternateContent xmlns:mc="http://schemas.openxmlformats.org/markup-compatibility/2006" xmlns:p14="http://schemas.microsoft.com/office/powerpoint/2010/main">
    <mc:Choice Requires="p14">
      <p:transition spd="slow" p14:dur="2000" advTm="61627"/>
    </mc:Choice>
    <mc:Fallback xmlns="">
      <p:transition spd="slow" advTm="61627"/>
    </mc:Fallback>
  </mc:AlternateContent>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tretch>
            <a:fillRect/>
          </a:stretch>
        </p:blipFill>
        <p:spPr>
          <a:xfrm>
            <a:off x="0" y="1347448"/>
            <a:ext cx="3386537" cy="2105200"/>
          </a:xfrm>
          <a:prstGeom prst="rect">
            <a:avLst/>
          </a:prstGeom>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4689259" y="1412953"/>
            <a:ext cx="4113898" cy="600164"/>
          </a:xfrm>
          <a:prstGeom prst="rect">
            <a:avLst/>
          </a:prstGeom>
          <a:noFill/>
        </p:spPr>
        <p:txBody>
          <a:bodyPr wrap="square" rtlCol="0">
            <a:spAutoFit/>
          </a:bodyPr>
          <a:lstStyle/>
          <a:p>
            <a:pPr algn="ctr">
              <a:lnSpc>
                <a:spcPct val="150000"/>
              </a:lnSpc>
              <a:spcBef>
                <a:spcPct val="20000"/>
              </a:spcBef>
            </a:pPr>
            <a:r>
              <a:rPr lang="ar-EG" sz="2400" b="1" dirty="0" smtClean="0">
                <a:solidFill>
                  <a:srgbClr val="00B0F0"/>
                </a:solidFill>
                <a:latin typeface="Simplified Arabic" pitchFamily="18" charset="-78"/>
                <a:cs typeface="Simplified Arabic" pitchFamily="18" charset="-78"/>
              </a:rPr>
              <a:t>مراجع المحاضرة</a:t>
            </a:r>
            <a:endParaRPr lang="en-US" sz="2400" b="1" dirty="0">
              <a:solidFill>
                <a:srgbClr val="00B0F0"/>
              </a:solidFill>
              <a:latin typeface="Simplified Arabic" pitchFamily="18" charset="-78"/>
              <a:cs typeface="Simplified Arabic" pitchFamily="18" charset="-78"/>
            </a:endParaRPr>
          </a:p>
        </p:txBody>
      </p:sp>
      <p:sp>
        <p:nvSpPr>
          <p:cNvPr id="15" name="TextBox 14">
            <a:extLst>
              <a:ext uri="{FF2B5EF4-FFF2-40B4-BE49-F238E27FC236}">
                <a16:creationId xmlns:a16="http://schemas.microsoft.com/office/drawing/2014/main" xmlns="" id="{4527402C-3F97-690D-9C20-A459E375AEB7}"/>
              </a:ext>
            </a:extLst>
          </p:cNvPr>
          <p:cNvSpPr txBox="1"/>
          <p:nvPr/>
        </p:nvSpPr>
        <p:spPr>
          <a:xfrm>
            <a:off x="3598250" y="2428101"/>
            <a:ext cx="8417320" cy="2400657"/>
          </a:xfrm>
          <a:prstGeom prst="rect">
            <a:avLst/>
          </a:prstGeom>
          <a:noFill/>
        </p:spPr>
        <p:txBody>
          <a:bodyPr wrap="square" rtlCol="0">
            <a:spAutoFit/>
          </a:bodyPr>
          <a:lstStyle/>
          <a:p>
            <a:pPr marL="457200" indent="-457200" algn="just" rtl="1">
              <a:lnSpc>
                <a:spcPct val="150000"/>
              </a:lnSpc>
              <a:buFont typeface="+mj-lt"/>
              <a:buAutoNum type="arabicPeriod"/>
            </a:pPr>
            <a:r>
              <a:rPr lang="ar-EG" sz="2000" b="1" dirty="0" smtClean="0">
                <a:latin typeface="Simplified Arabic" pitchFamily="18" charset="-78"/>
                <a:cs typeface="Simplified Arabic" pitchFamily="18" charset="-78"/>
              </a:rPr>
              <a:t>سلوى </a:t>
            </a:r>
            <a:r>
              <a:rPr lang="ar-EG" sz="2000" b="1" dirty="0">
                <a:latin typeface="Simplified Arabic" pitchFamily="18" charset="-78"/>
                <a:cs typeface="Simplified Arabic" pitchFamily="18" charset="-78"/>
              </a:rPr>
              <a:t>العوادلي، الإعلان وسلوك المستهلك، القاهرة: دار النهضة العربية، 2016.</a:t>
            </a:r>
          </a:p>
          <a:p>
            <a:pPr marL="457200" indent="-457200" algn="just" rtl="1">
              <a:lnSpc>
                <a:spcPct val="150000"/>
              </a:lnSpc>
              <a:buFont typeface="+mj-lt"/>
              <a:buAutoNum type="arabicPeriod"/>
            </a:pPr>
            <a:r>
              <a:rPr lang="ar-EG" sz="2000" b="1" dirty="0" smtClean="0">
                <a:latin typeface="Simplified Arabic" pitchFamily="18" charset="-78"/>
                <a:cs typeface="Simplified Arabic" pitchFamily="18" charset="-78"/>
              </a:rPr>
              <a:t>صفوت </a:t>
            </a:r>
            <a:r>
              <a:rPr lang="ar-EG" sz="2000" b="1" dirty="0">
                <a:latin typeface="Simplified Arabic" pitchFamily="18" charset="-78"/>
                <a:cs typeface="Simplified Arabic" pitchFamily="18" charset="-78"/>
              </a:rPr>
              <a:t>العالم، عملية الإتصال الإعلاني، القاهرة: مكتبة النهضة المصرية، 2004.</a:t>
            </a:r>
          </a:p>
          <a:p>
            <a:pPr marL="457200" indent="-457200" algn="just" rtl="1">
              <a:lnSpc>
                <a:spcPct val="150000"/>
              </a:lnSpc>
              <a:buFont typeface="+mj-lt"/>
              <a:buAutoNum type="arabicPeriod"/>
            </a:pPr>
            <a:r>
              <a:rPr lang="ar-EG" sz="2000" b="1" dirty="0" smtClean="0">
                <a:latin typeface="Simplified Arabic" pitchFamily="18" charset="-78"/>
                <a:cs typeface="Simplified Arabic" pitchFamily="18" charset="-78"/>
              </a:rPr>
              <a:t>طلعت </a:t>
            </a:r>
            <a:r>
              <a:rPr lang="ar-EG" sz="2000" b="1" dirty="0">
                <a:latin typeface="Simplified Arabic" pitchFamily="18" charset="-78"/>
                <a:cs typeface="Simplified Arabic" pitchFamily="18" charset="-78"/>
              </a:rPr>
              <a:t>أسعد عبد الحميد، الاتصالات التسويقية المتكاملة طريقك المباشر إلى قلب وفكر العميل، الطبعة الرابعة، القاهرة: دار الفجر للتوزيع والنشر، 2014</a:t>
            </a:r>
            <a:r>
              <a:rPr lang="ar-EG" sz="2000" b="1" dirty="0" smtClean="0">
                <a:latin typeface="Simplified Arabic" pitchFamily="18" charset="-78"/>
                <a:cs typeface="Simplified Arabic" pitchFamily="18" charset="-78"/>
              </a:rPr>
              <a:t>.</a:t>
            </a:r>
          </a:p>
          <a:p>
            <a:pPr algn="just" rtl="1">
              <a:lnSpc>
                <a:spcPct val="150000"/>
              </a:lnSpc>
            </a:pPr>
            <a:endParaRPr lang="ar-EG" sz="2000" b="1" dirty="0" smtClean="0">
              <a:latin typeface="Simplified Arabic" pitchFamily="18" charset="-78"/>
              <a:cs typeface="Simplified Arabic" pitchFamily="18" charset="-78"/>
            </a:endParaRPr>
          </a:p>
        </p:txBody>
      </p:sp>
      <p:sp>
        <p:nvSpPr>
          <p:cNvPr id="17" name="Rectangle 16">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9"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20" name="Rectangle 19">
            <a:extLst>
              <a:ext uri="{FF2B5EF4-FFF2-40B4-BE49-F238E27FC236}">
                <a16:creationId xmlns:a16="http://schemas.microsoft.com/office/drawing/2014/main" xmlns=""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1" name="TextBox 20">
            <a:extLst>
              <a:ext uri="{FF2B5EF4-FFF2-40B4-BE49-F238E27FC236}">
                <a16:creationId xmlns:a16="http://schemas.microsoft.com/office/drawing/2014/main" xmlns="" id="{AB738525-DD8E-2E85-F385-345FF64341EB}"/>
              </a:ext>
            </a:extLst>
          </p:cNvPr>
          <p:cNvSpPr txBox="1"/>
          <p:nvPr/>
        </p:nvSpPr>
        <p:spPr>
          <a:xfrm>
            <a:off x="3523263" y="1370818"/>
            <a:ext cx="917148" cy="369332"/>
          </a:xfrm>
          <a:prstGeom prst="rect">
            <a:avLst/>
          </a:prstGeom>
          <a:noFill/>
        </p:spPr>
        <p:txBody>
          <a:bodyPr wrap="square" rtlCol="0">
            <a:spAutoFit/>
          </a:bodyPr>
          <a:lstStyle/>
          <a:p>
            <a:pPr algn="ctr"/>
            <a:r>
              <a:rPr lang="en-US" dirty="0" smtClean="0">
                <a:solidFill>
                  <a:schemeClr val="bg1"/>
                </a:solidFill>
                <a:latin typeface="Times New Roman" pitchFamily="18" charset="0"/>
                <a:cs typeface="Times New Roman" pitchFamily="18" charset="0"/>
              </a:rPr>
              <a:t>Lecture </a:t>
            </a:r>
            <a:endParaRPr lang="en-US" dirty="0">
              <a:solidFill>
                <a:schemeClr val="bg1"/>
              </a:solidFill>
              <a:latin typeface="Times New Roman" pitchFamily="18" charset="0"/>
              <a:cs typeface="Times New Roman" pitchFamily="18" charset="0"/>
            </a:endParaRPr>
          </a:p>
        </p:txBody>
      </p:sp>
      <p:sp>
        <p:nvSpPr>
          <p:cNvPr id="22" name="TextBox 21">
            <a:extLst>
              <a:ext uri="{FF2B5EF4-FFF2-40B4-BE49-F238E27FC236}">
                <a16:creationId xmlns:a16="http://schemas.microsoft.com/office/drawing/2014/main" xmlns="" id="{183B5688-FE98-684A-8FDB-4023CCDDD82C}"/>
              </a:ext>
            </a:extLst>
          </p:cNvPr>
          <p:cNvSpPr txBox="1"/>
          <p:nvPr/>
        </p:nvSpPr>
        <p:spPr>
          <a:xfrm>
            <a:off x="3508037" y="1585683"/>
            <a:ext cx="942618" cy="830997"/>
          </a:xfrm>
          <a:prstGeom prst="rect">
            <a:avLst/>
          </a:prstGeom>
          <a:noFill/>
        </p:spPr>
        <p:txBody>
          <a:bodyPr wrap="square" rtlCol="0">
            <a:spAutoFit/>
          </a:bodyPr>
          <a:lstStyle/>
          <a:p>
            <a:pPr algn="ctr"/>
            <a:r>
              <a:rPr lang="en-US" sz="4800" b="1" dirty="0" smtClean="0">
                <a:solidFill>
                  <a:schemeClr val="bg1"/>
                </a:solidFill>
                <a:latin typeface="Tajawal Medium" panose="00000600000000000000" pitchFamily="2" charset="-78"/>
                <a:cs typeface="Tajawal Medium" panose="00000600000000000000" pitchFamily="2" charset="-78"/>
              </a:rPr>
              <a:t>7</a:t>
            </a:r>
            <a:endParaRPr lang="en-US" sz="14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004417407"/>
      </p:ext>
    </p:extLst>
  </p:cSld>
  <p:clrMapOvr>
    <a:masterClrMapping/>
  </p:clrMapOvr>
  <mc:AlternateContent xmlns:mc="http://schemas.openxmlformats.org/markup-compatibility/2006" xmlns:p14="http://schemas.microsoft.com/office/powerpoint/2010/main">
    <mc:Choice Requires="p14">
      <p:transition spd="slow" p14:dur="2000" advTm="10585"/>
    </mc:Choice>
    <mc:Fallback xmlns="">
      <p:transition spd="slow" advTm="10585"/>
    </mc:Fallback>
  </mc:AlternateContent>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10"/>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2252" y="0"/>
            <a:ext cx="12192000" cy="6873766"/>
          </a:xfrm>
          <a:prstGeom prst="rect">
            <a:avLst/>
          </a:prstGeom>
        </p:spPr>
      </p:pic>
      <p:sp>
        <p:nvSpPr>
          <p:cNvPr id="12" name="Right Triangle 11"/>
          <p:cNvSpPr/>
          <p:nvPr/>
        </p:nvSpPr>
        <p:spPr>
          <a:xfrm flipH="1">
            <a:off x="6510393" y="3144448"/>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5" name="Parallelogram 13"/>
          <p:cNvSpPr/>
          <p:nvPr/>
        </p:nvSpPr>
        <p:spPr>
          <a:xfrm rot="16200000" flipV="1">
            <a:off x="-2061196" y="4392760"/>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1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3558" y="194546"/>
            <a:ext cx="2580006" cy="1204686"/>
          </a:xfrm>
          <a:prstGeom prst="rect">
            <a:avLst/>
          </a:prstGeom>
        </p:spPr>
      </p:pic>
      <p:pic>
        <p:nvPicPr>
          <p:cNvPr id="17" name="Graphic 12">
            <a:extLst>
              <a:ext uri="{FF2B5EF4-FFF2-40B4-BE49-F238E27FC236}">
                <a16:creationId xmlns:a16="http://schemas.microsoft.com/office/drawing/2014/main" xmlns="" id="{6632DC9F-5757-0B8A-BF9A-324C5DCF66B9}"/>
              </a:ext>
            </a:extLst>
          </p:cNvPr>
          <p:cNvPicPr>
            <a:picLocks noChangeAspect="1"/>
          </p:cNvPicPr>
          <p:nvPr/>
        </p:nvPicPr>
        <p:blipFill>
          <a:blip r:embed="rId4">
            <a:extLst>
              <a:ext uri="{96DAC541-7B7A-43D3-8B79-37D633B846F1}">
                <asvg:svgBlip xmlns:asvg="http://schemas.microsoft.com/office/drawing/2016/SVG/main" xmlns="" r:embed="rId8"/>
              </a:ext>
            </a:extLst>
          </a:blip>
          <a:stretch>
            <a:fillRect/>
          </a:stretch>
        </p:blipFill>
        <p:spPr>
          <a:xfrm>
            <a:off x="9576180" y="6168740"/>
            <a:ext cx="2279266" cy="384052"/>
          </a:xfrm>
          <a:prstGeom prst="rect">
            <a:avLst/>
          </a:prstGeom>
        </p:spPr>
      </p:pic>
      <p:sp>
        <p:nvSpPr>
          <p:cNvPr id="18" name="TextBox 17">
            <a:extLst>
              <a:ext uri="{FF2B5EF4-FFF2-40B4-BE49-F238E27FC236}">
                <a16:creationId xmlns:a16="http://schemas.microsoft.com/office/drawing/2014/main" xmlns=""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ajawal Medium" panose="00000600000000000000" pitchFamily="2" charset="-78"/>
                <a:cs typeface="Tajawal Medium" panose="00000600000000000000" pitchFamily="2" charset="-78"/>
              </a:rPr>
              <a:t>Thank You</a:t>
            </a:r>
          </a:p>
        </p:txBody>
      </p:sp>
    </p:spTree>
    <p:extLst>
      <p:ext uri="{BB962C8B-B14F-4D97-AF65-F5344CB8AC3E}">
        <p14:creationId xmlns:p14="http://schemas.microsoft.com/office/powerpoint/2010/main" val="2269687913"/>
      </p:ext>
    </p:extLst>
  </p:cSld>
  <p:clrMapOvr>
    <a:masterClrMapping/>
  </p:clrMapOvr>
  <mc:AlternateContent xmlns:mc="http://schemas.openxmlformats.org/markup-compatibility/2006" xmlns:p14="http://schemas.microsoft.com/office/powerpoint/2010/main">
    <mc:Choice Requires="p14">
      <p:transition spd="slow" p14:dur="2000" advTm="24657"/>
    </mc:Choice>
    <mc:Fallback xmlns="">
      <p:transition spd="slow" advTm="24657"/>
    </mc:Fallback>
  </mc:AlternateContent>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6e64d47f71d2a9ba87fe3cd7a346a88d">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daa90b9493292b7dd7fda0f2404ecac5"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3:SharedWithUsers" minOccurs="0"/>
                <xsd:element ref="ns3:SharedWithDetails"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fbce9ccb-a055-48b1-a76c-139ecd114ee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9F7DE389-00AD-4D39-9158-14372B7DAE46}"/>
</file>

<file path=customXml/itemProps2.xml><?xml version="1.0" encoding="utf-8"?>
<ds:datastoreItem xmlns:ds="http://schemas.openxmlformats.org/officeDocument/2006/customXml" ds:itemID="{96403400-61F5-43C0-8E96-2E81DF3CCB89}"/>
</file>

<file path=customXml/itemProps3.xml><?xml version="1.0" encoding="utf-8"?>
<ds:datastoreItem xmlns:ds="http://schemas.openxmlformats.org/officeDocument/2006/customXml" ds:itemID="{62F8B1AB-2773-442F-AE22-3E6C1188D317}"/>
</file>

<file path=docProps/app.xml><?xml version="1.0" encoding="utf-8"?>
<Properties xmlns="http://schemas.openxmlformats.org/officeDocument/2006/extended-properties" xmlns:vt="http://schemas.openxmlformats.org/officeDocument/2006/docPropsVTypes">
  <TotalTime>2363</TotalTime>
  <Words>1862</Words>
  <Application>Microsoft Office PowerPoint</Application>
  <PresentationFormat>Custom</PresentationFormat>
  <Paragraphs>292</Paragraphs>
  <Slides>43</Slides>
  <Notes>34</Notes>
  <HiddenSlides>0</HiddenSlides>
  <MMClips>0</MMClips>
  <ScaleCrop>false</ScaleCrop>
  <HeadingPairs>
    <vt:vector size="4" baseType="variant">
      <vt:variant>
        <vt:lpstr>Theme</vt:lpstr>
      </vt:variant>
      <vt:variant>
        <vt:i4>1</vt:i4>
      </vt:variant>
      <vt:variant>
        <vt:lpstr>Slide Titles</vt:lpstr>
      </vt:variant>
      <vt:variant>
        <vt:i4>43</vt:i4>
      </vt:variant>
    </vt:vector>
  </HeadingPairs>
  <TitlesOfParts>
    <vt:vector size="44" baseType="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Dr.Moataz Nabil</cp:lastModifiedBy>
  <cp:revision>150</cp:revision>
  <dcterms:created xsi:type="dcterms:W3CDTF">2023-04-29T09:08:23Z</dcterms:created>
  <dcterms:modified xsi:type="dcterms:W3CDTF">2025-01-08T18:03:05Z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