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4"/>
  </p:sldMasterIdLst>
  <p:notesMasterIdLst>
    <p:notesMasterId r:id="rId45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</p:sldIdLst>
  <p:sldSz cx="12192000" cy="6858000"/>
  <p:notesSz cx="6858000" cy="9144000"/>
  <p:embeddedFontLst>
    <p:embeddedFont>
      <p:font typeface="Alexandria" panose="020B0604020202020204" charset="-78"/>
      <p:regular r:id="rId46"/>
      <p:bold r:id="rId47"/>
    </p:embeddedFont>
    <p:embeddedFont>
      <p:font typeface="Chivo" panose="020B0604020202020204" charset="0"/>
      <p:regular r:id="rId48"/>
      <p:bold r:id="rId49"/>
      <p:italic r:id="rId50"/>
      <p:boldItalic r:id="rId5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5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1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4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3.fntdata"/><Relationship Id="rId8" Type="http://schemas.openxmlformats.org/officeDocument/2006/relationships/slide" Target="slides/slide4.xml"/><Relationship Id="rId51" Type="http://schemas.openxmlformats.org/officeDocument/2006/relationships/font" Target="fonts/font6.fntdata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2d32ee3df2a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3" name="Google Shape;123;g2d32ee3df2a_0_6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g2d32ee3df2a_0_6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3720069e30c_0_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g3720069e30c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720069e30c_0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4" name="Google Shape;144;g3720069e30c_0_1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g3720069e30c_0_1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720069e30c_0_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g3720069e30c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720069e30c_0_4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g3720069e30c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720069e30c_0_6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g3720069e30c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720069e30c_0_7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g3720069e30c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3720069e30c_0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7" name="Google Shape;207;g3720069e30c_0_3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g3720069e30c_0_33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3720069e30c_0_9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g3720069e30c_0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3720069e30c_0_10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g3720069e30c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3720069e30c_0_1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g3720069e30c_0_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3720069e30c_0_40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g3720069e30c_0_4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3720069e30c_0_39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g3720069e30c_0_3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g3720069e30c_0_1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" name="Google Shape;280;g3720069e30c_0_1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3720069e30c_0_3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3" name="Google Shape;293;g3720069e30c_0_3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4" name="Google Shape;294;g3720069e30c_0_33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3720069e30c_0_1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g3720069e30c_0_1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g3720069e30c_0_16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3" name="Google Shape;313;g3720069e30c_0_1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g3720069e30c_0_17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g3720069e30c_0_1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3720069e30c_0_3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9" name="Google Shape;339;g3720069e30c_0_3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0" name="Google Shape;340;g3720069e30c_0_34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3720069e30c_0_18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6" name="Google Shape;346;g3720069e30c_0_1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g3720069e30c_0_20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9" name="Google Shape;359;g3720069e30c_0_2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3720069e30c_0_37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2" name="Google Shape;372;g3720069e30c_0_3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3720069e30c_0_2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5" name="Google Shape;385;g3720069e30c_0_2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g3720069e30c_0_2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g3720069e30c_0_2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g3720069e30c_0_3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1" name="Google Shape;411;g3720069e30c_0_35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2" name="Google Shape;412;g3720069e30c_0_35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g3720069e30c_0_24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g3720069e30c_0_2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g3720069e30c_0_25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g3720069e30c_0_2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g3720069e30c_0_4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4" name="Google Shape;444;g3720069e30c_0_4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g3720069e30c_0_4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7" name="Google Shape;457;g3720069e30c_0_4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g3720069e30c_0_36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0" name="Google Shape;470;g3720069e30c_0_3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g3720069e30c_0_26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3" name="Google Shape;483;g3720069e30c_0_2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g3720069e30c_0_27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6" name="Google Shape;496;g3720069e30c_0_2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g3720069e30c_0_3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9" name="Google Shape;509;g3720069e30c_0_35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0" name="Google Shape;510;g3720069e30c_0_35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g3720069e30c_0_29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6" name="Google Shape;516;g3720069e30c_0_2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g3720069e30c_0_3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9" name="Google Shape;529;g3720069e30c_0_3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g3720069e30c_0_30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2" name="Google Shape;542;g3720069e30c_0_3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g3714e84c099_0_4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55" name="Google Shape;555;g3714e84c099_0_44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6" name="Google Shape;556;g3714e84c099_0_44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39</a:t>
            </a:fld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3" name="Google Shape;56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/>
        </p:nvSpPr>
        <p:spPr>
          <a:xfrm>
            <a:off x="763270" y="3794125"/>
            <a:ext cx="52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Prepared by </a:t>
            </a: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Eng. Yousef Salah Kassem</a:t>
            </a:r>
            <a:endParaRPr/>
          </a:p>
        </p:txBody>
      </p:sp>
      <p:sp>
        <p:nvSpPr>
          <p:cNvPr id="104" name="Google Shape;104;p20"/>
          <p:cNvSpPr txBox="1"/>
          <p:nvPr/>
        </p:nvSpPr>
        <p:spPr>
          <a:xfrm>
            <a:off x="661469" y="2253487"/>
            <a:ext cx="48291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rgbClr val="00B0F0"/>
                </a:solidFill>
                <a:latin typeface="Alexandria"/>
                <a:ea typeface="Alexandria"/>
                <a:cs typeface="Alexandria"/>
                <a:sym typeface="Alexandria"/>
              </a:rPr>
              <a:t>Flutter &amp; Dart Complete Guide</a:t>
            </a:r>
            <a:endParaRPr/>
          </a:p>
        </p:txBody>
      </p:sp>
      <p:sp>
        <p:nvSpPr>
          <p:cNvPr id="105" name="Google Shape;105;p20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Lecture 8</a:t>
            </a:r>
            <a:endParaRPr sz="2800" b="1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06" name="Google Shape;106;p20"/>
          <p:cNvSpPr txBox="1"/>
          <p:nvPr/>
        </p:nvSpPr>
        <p:spPr>
          <a:xfrm>
            <a:off x="329274" y="5104250"/>
            <a:ext cx="61113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DAFL 8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SOLID Principles</a:t>
            </a:r>
            <a:endParaRPr/>
          </a:p>
        </p:txBody>
      </p:sp>
      <p:sp>
        <p:nvSpPr>
          <p:cNvPr id="107" name="Google Shape;107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9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2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1"/>
          <p:cNvSpPr/>
          <p:nvPr/>
        </p:nvSpPr>
        <p:spPr>
          <a:xfrm>
            <a:off x="617277" y="1685500"/>
            <a:ext cx="68619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21"/>
          <p:cNvSpPr txBox="1"/>
          <p:nvPr/>
        </p:nvSpPr>
        <p:spPr>
          <a:xfrm>
            <a:off x="2513150" y="1019069"/>
            <a:ext cx="3902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Table Of Content</a:t>
            </a:r>
            <a:endParaRPr/>
          </a:p>
        </p:txBody>
      </p:sp>
      <p:sp>
        <p:nvSpPr>
          <p:cNvPr id="115" name="Google Shape;115;p2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21"/>
          <p:cNvSpPr txBox="1"/>
          <p:nvPr/>
        </p:nvSpPr>
        <p:spPr>
          <a:xfrm>
            <a:off x="1111584" y="975974"/>
            <a:ext cx="1193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  <a:endParaRPr sz="2800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17" name="Google Shape;117;p21"/>
          <p:cNvSpPr txBox="1"/>
          <p:nvPr/>
        </p:nvSpPr>
        <p:spPr>
          <a:xfrm>
            <a:off x="1214179" y="1231789"/>
            <a:ext cx="9663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08</a:t>
            </a:r>
            <a:endParaRPr sz="4400" b="1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789775" y="2195055"/>
            <a:ext cx="6689400" cy="343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"/>
              <a:buChar char="●"/>
            </a:pPr>
            <a:r>
              <a:rPr lang="en-US" sz="1600" b="1">
                <a:solidFill>
                  <a:schemeClr val="dk1"/>
                </a:solidFill>
              </a:rPr>
              <a:t>SOLID in Flutter</a:t>
            </a:r>
            <a:endParaRPr sz="1600" b="1">
              <a:solidFill>
                <a:schemeClr val="dk1"/>
              </a:solidFill>
            </a:endParaRPr>
          </a:p>
          <a:p>
            <a:pPr marL="457200" lvl="0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"/>
              <a:buChar char="●"/>
            </a:pPr>
            <a:r>
              <a:rPr lang="en-US" sz="1600" b="1">
                <a:solidFill>
                  <a:schemeClr val="dk1"/>
                </a:solidFill>
              </a:rPr>
              <a:t>SOLID Principles Overview</a:t>
            </a:r>
            <a:endParaRPr sz="1600" b="1">
              <a:solidFill>
                <a:schemeClr val="dk1"/>
              </a:solidFill>
            </a:endParaRPr>
          </a:p>
          <a:p>
            <a:pPr marL="457200" lvl="0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"/>
              <a:buChar char="●"/>
            </a:pPr>
            <a:r>
              <a:rPr lang="en-US" sz="1600" b="1">
                <a:solidFill>
                  <a:schemeClr val="dk1"/>
                </a:solidFill>
              </a:rPr>
              <a:t>SRP</a:t>
            </a:r>
            <a:endParaRPr sz="1600" b="1">
              <a:solidFill>
                <a:schemeClr val="dk1"/>
              </a:solidFill>
            </a:endParaRPr>
          </a:p>
          <a:p>
            <a:pPr marL="457200" lvl="0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"/>
              <a:buChar char="●"/>
            </a:pPr>
            <a:r>
              <a:rPr lang="en-US" sz="1600" b="1">
                <a:solidFill>
                  <a:schemeClr val="dk1"/>
                </a:solidFill>
              </a:rPr>
              <a:t>OPC</a:t>
            </a:r>
            <a:endParaRPr sz="1600" b="1">
              <a:solidFill>
                <a:schemeClr val="dk1"/>
              </a:solidFill>
            </a:endParaRPr>
          </a:p>
          <a:p>
            <a:pPr marL="457200" lvl="0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"/>
              <a:buChar char="●"/>
            </a:pPr>
            <a:r>
              <a:rPr lang="en-US" sz="1600" b="1">
                <a:solidFill>
                  <a:schemeClr val="dk1"/>
                </a:solidFill>
              </a:rPr>
              <a:t>LSP</a:t>
            </a:r>
            <a:endParaRPr sz="1600" b="1">
              <a:solidFill>
                <a:schemeClr val="dk1"/>
              </a:solidFill>
            </a:endParaRPr>
          </a:p>
          <a:p>
            <a:pPr marL="457200" lvl="0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"/>
              <a:buChar char="●"/>
            </a:pPr>
            <a:r>
              <a:rPr lang="en-US" sz="1600" b="1">
                <a:solidFill>
                  <a:schemeClr val="dk1"/>
                </a:solidFill>
              </a:rPr>
              <a:t>ISP</a:t>
            </a:r>
            <a:endParaRPr sz="1600" b="1">
              <a:solidFill>
                <a:schemeClr val="dk1"/>
              </a:solidFill>
            </a:endParaRPr>
          </a:p>
          <a:p>
            <a:pPr marL="457200" lvl="0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lexandria"/>
              <a:buChar char="●"/>
            </a:pPr>
            <a:r>
              <a:rPr lang="en-US" sz="1600" b="1">
                <a:solidFill>
                  <a:schemeClr val="dk1"/>
                </a:solidFill>
              </a:rPr>
              <a:t>DSP</a:t>
            </a:r>
            <a:endParaRPr sz="1600" b="1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chemeClr val="dk1"/>
              </a:solidFill>
            </a:endParaRPr>
          </a:p>
        </p:txBody>
      </p:sp>
      <p:pic>
        <p:nvPicPr>
          <p:cNvPr id="119" name="Google Shape;119;p2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7825741" y="1900627"/>
            <a:ext cx="4366259" cy="42081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2"/>
          <p:cNvSpPr txBox="1"/>
          <p:nvPr/>
        </p:nvSpPr>
        <p:spPr>
          <a:xfrm>
            <a:off x="2799147" y="2849900"/>
            <a:ext cx="65937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 dirty="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Introduction</a:t>
            </a:r>
            <a:endParaRPr sz="6000" dirty="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127" name="Google Shape;127;p2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D0B2A332-560A-DEE6-F403-84A5953545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4"/>
          <p:cNvSpPr txBox="1"/>
          <p:nvPr/>
        </p:nvSpPr>
        <p:spPr>
          <a:xfrm>
            <a:off x="2602501" y="1738855"/>
            <a:ext cx="6593700" cy="28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 dirty="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Single Responsibility Principle</a:t>
            </a:r>
            <a:endParaRPr sz="6000" dirty="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148" name="Google Shape;148;p2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4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61FE7BBE-9916-6CE4-CE5B-355742124D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C8BA7D61-C35C-8556-4E96-FC5748EC77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959C3217-F920-4431-9EE7-2C78DB22FB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6806F4BC-D2F6-36C3-1222-2C8DE71875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9"/>
          <p:cNvSpPr txBox="1"/>
          <p:nvPr/>
        </p:nvSpPr>
        <p:spPr>
          <a:xfrm>
            <a:off x="2799147" y="2849900"/>
            <a:ext cx="6593700" cy="193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 dirty="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Open Closed Principle</a:t>
            </a:r>
            <a:endParaRPr sz="6000" dirty="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211" name="Google Shape;211;p2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29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3B43C0C-E5D4-CF67-4FB8-A65E5E230C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5929AC08-EA1D-F822-02C6-52039258C8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1CF7859-33F1-AA38-2908-0E3C1F97FD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EBE77FEF-4339-7F94-FEED-C9C1B25538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44B7A692-F996-6BFA-FF8D-A5713552C5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6100CDDB-AF6A-0D55-83E8-2A6D232A5B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36"/>
          <p:cNvSpPr txBox="1"/>
          <p:nvPr/>
        </p:nvSpPr>
        <p:spPr>
          <a:xfrm>
            <a:off x="2799147" y="2849900"/>
            <a:ext cx="6593700" cy="28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Liskov Substitution Principle</a:t>
            </a:r>
            <a:endParaRPr sz="6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297" name="Google Shape;297;p3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B61F15A-E575-361B-7D75-ED5158B923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EAF9B9F-0AF5-FB9C-F94F-0589C327C0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EA8CA0E-091D-63B1-124F-C1B35FC7DE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40"/>
          <p:cNvSpPr txBox="1"/>
          <p:nvPr/>
        </p:nvSpPr>
        <p:spPr>
          <a:xfrm>
            <a:off x="2799147" y="2849900"/>
            <a:ext cx="6593700" cy="28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Interface Segregation Principle</a:t>
            </a:r>
            <a:endParaRPr sz="6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343" name="Google Shape;343;p4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E93163B-2D00-47FF-9C97-CDF4518AE6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9FB593F-B607-FE45-987A-187A85C8B4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9BBDB4E-0AF9-97FF-8DA8-E4F4A6393D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E209749-C268-F614-02B5-4E93FF2354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3EEC4C1-335B-0FD0-9B72-6BAA798A18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46"/>
          <p:cNvSpPr txBox="1"/>
          <p:nvPr/>
        </p:nvSpPr>
        <p:spPr>
          <a:xfrm>
            <a:off x="2799147" y="2849900"/>
            <a:ext cx="6593700" cy="28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Dependency Inversion Principle</a:t>
            </a:r>
            <a:endParaRPr sz="6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415" name="Google Shape;415;p4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66D94B5-C506-5381-81AE-45E1FDA4AC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8E05841-107B-73B1-6FE0-82E08B8FFF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C8A51D4-F084-3999-571C-E4878025B1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633C351-F9BE-D7BC-BF2C-58CDA10A56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47F58F5-954E-C6A6-A3D2-37CAD69981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C9BD355-0C58-E6D5-432A-EDE5FAA211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B97C2D9-FE9B-CE9F-DDF6-B59F211C24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54"/>
          <p:cNvSpPr txBox="1"/>
          <p:nvPr/>
        </p:nvSpPr>
        <p:spPr>
          <a:xfrm>
            <a:off x="2799147" y="2849900"/>
            <a:ext cx="65937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Scenarios</a:t>
            </a:r>
            <a:endParaRPr sz="6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513" name="Google Shape;513;p5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A624BDE-1977-D5CF-DBA2-FBEA0B1E92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17F5A30-54E5-CA0D-D186-C726B591F3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53B4643-147C-3A87-1DFA-E22373ABBE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58"/>
          <p:cNvSpPr txBox="1"/>
          <p:nvPr/>
        </p:nvSpPr>
        <p:spPr>
          <a:xfrm>
            <a:off x="2799147" y="2849900"/>
            <a:ext cx="65937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What is Next ?</a:t>
            </a:r>
            <a:endParaRPr sz="6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559" name="Google Shape;559;p5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560" name="Google Shape;560;p58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5" name="Google Shape;565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566" name="Google Shape;566;p59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7" name="Google Shape;567;p5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/>
          </a:p>
        </p:txBody>
      </p:sp>
      <p:pic>
        <p:nvPicPr>
          <p:cNvPr id="568" name="Google Shape;568;p5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569" name="Google Shape;569;p59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70" name="Google Shape;570;p59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B0914B5-4486-45F1-9FD6-987A29BD946A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F3E16D13-4A4D-456F-86F8-85CF106D429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482E9CB-9ACC-4810-A135-CE2B2AA926D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66</Words>
  <Application>Microsoft Office PowerPoint</Application>
  <PresentationFormat>Widescreen</PresentationFormat>
  <Paragraphs>33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Alexandria</vt:lpstr>
      <vt:lpstr>Chivo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HP 0116</dc:creator>
  <cp:lastModifiedBy>Tareef Al-klzlee</cp:lastModifiedBy>
  <cp:revision>3</cp:revision>
  <dcterms:modified xsi:type="dcterms:W3CDTF">2025-07-31T17:44:58Z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