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303" r:id="rId2"/>
    <p:sldId id="351" r:id="rId3"/>
    <p:sldId id="371" r:id="rId4"/>
    <p:sldId id="372" r:id="rId5"/>
    <p:sldId id="373" r:id="rId6"/>
    <p:sldId id="374" r:id="rId7"/>
    <p:sldId id="375" r:id="rId8"/>
    <p:sldId id="376" r:id="rId9"/>
    <p:sldId id="377" r:id="rId10"/>
    <p:sldId id="378" r:id="rId11"/>
    <p:sldId id="379" r:id="rId12"/>
    <p:sldId id="380" r:id="rId13"/>
    <p:sldId id="381" r:id="rId14"/>
    <p:sldId id="382" r:id="rId15"/>
    <p:sldId id="383" r:id="rId16"/>
    <p:sldId id="384" r:id="rId17"/>
    <p:sldId id="385" r:id="rId18"/>
    <p:sldId id="386" r:id="rId19"/>
    <p:sldId id="387" r:id="rId20"/>
    <p:sldId id="389" r:id="rId21"/>
    <p:sldId id="390" r:id="rId22"/>
    <p:sldId id="391" r:id="rId23"/>
    <p:sldId id="392" r:id="rId24"/>
    <p:sldId id="393" r:id="rId25"/>
    <p:sldId id="394" r:id="rId26"/>
    <p:sldId id="395" r:id="rId27"/>
    <p:sldId id="396" r:id="rId28"/>
    <p:sldId id="397" r:id="rId29"/>
    <p:sldId id="398" r:id="rId30"/>
    <p:sldId id="399" r:id="rId31"/>
    <p:sldId id="400" r:id="rId32"/>
    <p:sldId id="401" r:id="rId33"/>
    <p:sldId id="402" r:id="rId34"/>
    <p:sldId id="403" r:id="rId35"/>
    <p:sldId id="404" r:id="rId36"/>
    <p:sldId id="405" r:id="rId37"/>
    <p:sldId id="406" r:id="rId38"/>
    <p:sldId id="407" r:id="rId39"/>
    <p:sldId id="408" r:id="rId40"/>
    <p:sldId id="410" r:id="rId41"/>
    <p:sldId id="424" r:id="rId42"/>
    <p:sldId id="42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51"/>
            <p14:sldId id="371"/>
            <p14:sldId id="372"/>
            <p14:sldId id="373"/>
            <p14:sldId id="374"/>
            <p14:sldId id="375"/>
            <p14:sldId id="376"/>
            <p14:sldId id="377"/>
            <p14:sldId id="378"/>
            <p14:sldId id="379"/>
            <p14:sldId id="380"/>
            <p14:sldId id="381"/>
            <p14:sldId id="382"/>
            <p14:sldId id="383"/>
            <p14:sldId id="384"/>
            <p14:sldId id="385"/>
            <p14:sldId id="386"/>
            <p14:sldId id="387"/>
            <p14:sldId id="389"/>
            <p14:sldId id="390"/>
            <p14:sldId id="391"/>
            <p14:sldId id="392"/>
            <p14:sldId id="393"/>
            <p14:sldId id="394"/>
            <p14:sldId id="395"/>
            <p14:sldId id="396"/>
            <p14:sldId id="397"/>
            <p14:sldId id="398"/>
            <p14:sldId id="399"/>
            <p14:sldId id="400"/>
            <p14:sldId id="401"/>
            <p14:sldId id="402"/>
            <p14:sldId id="403"/>
            <p14:sldId id="404"/>
            <p14:sldId id="405"/>
            <p14:sldId id="406"/>
            <p14:sldId id="407"/>
            <p14:sldId id="408"/>
            <p14:sldId id="410"/>
            <p14:sldId id="424"/>
            <p14:sldId id="4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5.png"/><Relationship Id="rId7" Type="http://schemas.openxmlformats.org/officeDocument/2006/relationships/image" Target="../media/image5.png"/><Relationship Id="rId2" Type="http://schemas.openxmlformats.org/officeDocument/2006/relationships/image" Target="../media/image24.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5416868"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Managing People </a:t>
            </a:r>
          </a:p>
          <a:p>
            <a:r>
              <a:rPr lang="en-US" sz="4000" b="1" dirty="0">
                <a:solidFill>
                  <a:schemeClr val="bg1"/>
                </a:solidFill>
                <a:latin typeface="Tajawal Medium" panose="00000600000000000000" pitchFamily="2" charset="-78"/>
                <a:cs typeface="Tajawal Medium" panose="00000600000000000000" pitchFamily="2" charset="-78"/>
              </a:rPr>
              <a:t>and Organizations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MGM603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3831818"/>
          </a:xfrm>
          <a:prstGeom prst="rect">
            <a:avLst/>
          </a:prstGeom>
          <a:noFill/>
        </p:spPr>
        <p:txBody>
          <a:bodyPr wrap="square" rtlCol="0">
            <a:spAutoFit/>
          </a:bodyPr>
          <a:lstStyle/>
          <a:p>
            <a:pPr marL="285750" lvl="0" indent="-285750" algn="just">
              <a:lnSpc>
                <a:spcPct val="150000"/>
              </a:lnSpc>
              <a:buFont typeface="Wingdings" panose="05000000000000000000" pitchFamily="2" charset="2"/>
              <a:buChar char="§"/>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lvl="0" indent="-285750">
              <a:lnSpc>
                <a:spcPct val="150000"/>
              </a:lnSpc>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Explain the nature of individual differences, the concept of fit, and the role of realistic job previews.</a:t>
            </a:r>
          </a:p>
          <a:p>
            <a:pPr marL="285750" lvl="0" indent="-285750">
              <a:lnSpc>
                <a:spcPct val="150000"/>
              </a:lnSpc>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Define personality and describe general personality frameworks and attributes that affect behavior in organizations.</a:t>
            </a:r>
          </a:p>
          <a:p>
            <a:pPr marL="285750" lvl="0" indent="-285750">
              <a:lnSpc>
                <a:spcPct val="150000"/>
              </a:lnSpc>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Identify and discuss other important personality traits that affect behavior in organizations.</a:t>
            </a:r>
          </a:p>
          <a:p>
            <a:pPr marL="285750" lvl="0" indent="-285750">
              <a:lnSpc>
                <a:spcPct val="150000"/>
              </a:lnSpc>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Discuss different kinds of intelligence that affect behavior in organizations.</a:t>
            </a:r>
          </a:p>
          <a:p>
            <a:pPr marL="285750" lvl="0" indent="-285750">
              <a:lnSpc>
                <a:spcPct val="150000"/>
              </a:lnSpc>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Describe different learning styles that influence how people process information and that affect behavior in organizations.</a:t>
            </a:r>
          </a:p>
        </p:txBody>
      </p:sp>
    </p:spTree>
    <p:extLst>
      <p:ext uri="{BB962C8B-B14F-4D97-AF65-F5344CB8AC3E}">
        <p14:creationId xmlns:p14="http://schemas.microsoft.com/office/powerpoint/2010/main" val="405650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458074"/>
          </a:xfrm>
          <a:prstGeom prst="rect">
            <a:avLst/>
          </a:prstGeom>
          <a:noFill/>
        </p:spPr>
        <p:txBody>
          <a:bodyPr wrap="square" rtlCol="0">
            <a:spAutoFit/>
          </a:bodyP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30388" y="1519512"/>
            <a:ext cx="8529637" cy="447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016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3416320"/>
          </a:xfrm>
          <a:prstGeom prst="rect">
            <a:avLst/>
          </a:prstGeom>
          <a:noFill/>
        </p:spPr>
        <p:txBody>
          <a:bodyPr wrap="square" rtlCol="0">
            <a:spAutoFit/>
          </a:bodyPr>
          <a:lstStyle/>
          <a:p>
            <a:r>
              <a:rPr lang="en-US" b="1" u="sng" dirty="0">
                <a:solidFill>
                  <a:srgbClr val="AF5C23"/>
                </a:solidFill>
                <a:latin typeface="Helvetica" panose="020B0604020202020204" pitchFamily="34" charset="0"/>
              </a:rPr>
              <a:t>Individual Differences That Make a Difference at Southwest Airlines: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Fun and friendly customer service is essential to the success of Southwest Airlines’ business strategy.</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Because Southwest believes that fun is about attitude, it hires for personality and attitude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airline wants employees who have a drive to excel and innovate, who put others first, and who take their work seriously but not themselves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 Airlines’ mission statement is “Dedication to the highest quality of Customer Service delivered with a sense of warmth, friendliness, individual pride, and Company Spirit.”</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Southwest’s learning-oriented, fun culture gives employees the freedom to be themselves and become passionate about their jobs.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 asks for your advice about how to better hire empathetic employees with creativity and fun-loving characteristics who fit with the company’s unique culture.</a:t>
            </a:r>
          </a:p>
        </p:txBody>
      </p:sp>
    </p:spTree>
    <p:extLst>
      <p:ext uri="{BB962C8B-B14F-4D97-AF65-F5344CB8AC3E}">
        <p14:creationId xmlns:p14="http://schemas.microsoft.com/office/powerpoint/2010/main" val="3638606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369332"/>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39773" y="2520438"/>
            <a:ext cx="9321800" cy="3303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98746" y="1824717"/>
            <a:ext cx="9955213" cy="67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1996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697273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Think about human behavior as a jigsaw puzzle.</a:t>
            </a:r>
          </a:p>
          <a:p>
            <a:pPr marL="285750" lvl="0" indent="-28575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Puzzles consist of various pieces that fit together in precise ways. And of course, no two puzzles are exactly alike.</a:t>
            </a:r>
          </a:p>
          <a:p>
            <a:pPr marL="285750" lvl="0" indent="-28575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They have different numbers of pieces, the pieces are of different sizes and shapes, and they fit together in different ways.</a:t>
            </a:r>
          </a:p>
          <a:p>
            <a:pPr marL="285750" lvl="0" indent="-28575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The same can be said of human behavior and its determinants</a:t>
            </a:r>
          </a:p>
          <a:p>
            <a:pPr marL="285750" lvl="0" indent="-28575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 Each of us is a whole picture, like a fully assembled jigsaw puzzle, but the puzzle pieces that define us and the way those pieces fit together are unique. </a:t>
            </a:r>
          </a:p>
          <a:p>
            <a:pPr marL="285750" lvl="0" indent="-28575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Every person in an organization is fundamentally different from everyone else. To be successful, managers must recognize that these differences exist and attempt to understand them.</a:t>
            </a: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8" name="Picture 17">
            <a:extLst>
              <a:ext uri="{FF2B5EF4-FFF2-40B4-BE49-F238E27FC236}">
                <a16:creationId xmlns:a16="http://schemas.microsoft.com/office/drawing/2014/main" id="{4F7B5080-7D8A-4058-8804-ACA904343E2A}"/>
              </a:ext>
            </a:extLst>
          </p:cNvPr>
          <p:cNvPicPr>
            <a:picLocks noChangeAspect="1"/>
          </p:cNvPicPr>
          <p:nvPr/>
        </p:nvPicPr>
        <p:blipFill>
          <a:blip r:embed="rId8"/>
          <a:stretch>
            <a:fillRect/>
          </a:stretch>
        </p:blipFill>
        <p:spPr>
          <a:xfrm>
            <a:off x="8682760" y="2064975"/>
            <a:ext cx="3267502" cy="3411861"/>
          </a:xfrm>
          <a:prstGeom prst="rect">
            <a:avLst/>
          </a:prstGeom>
        </p:spPr>
      </p:pic>
    </p:spTree>
    <p:extLst>
      <p:ext uri="{BB962C8B-B14F-4D97-AF65-F5344CB8AC3E}">
        <p14:creationId xmlns:p14="http://schemas.microsoft.com/office/powerpoint/2010/main" val="2772479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369332"/>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p:txBody>
      </p:sp>
      <p:graphicFrame>
        <p:nvGraphicFramePr>
          <p:cNvPr id="11"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1504699069"/>
              </p:ext>
            </p:extLst>
          </p:nvPr>
        </p:nvGraphicFramePr>
        <p:xfrm>
          <a:off x="1423126" y="2039951"/>
          <a:ext cx="10117134" cy="3668122"/>
        </p:xfrm>
        <a:graphic>
          <a:graphicData uri="http://schemas.openxmlformats.org/drawingml/2006/table">
            <a:tbl>
              <a:tblPr firstRow="1" bandRow="1"/>
              <a:tblGrid>
                <a:gridCol w="2675211">
                  <a:extLst>
                    <a:ext uri="{9D8B030D-6E8A-4147-A177-3AD203B41FA5}">
                      <a16:colId xmlns:a16="http://schemas.microsoft.com/office/drawing/2014/main" val="3966072766"/>
                    </a:ext>
                  </a:extLst>
                </a:gridCol>
                <a:gridCol w="7441923">
                  <a:extLst>
                    <a:ext uri="{9D8B030D-6E8A-4147-A177-3AD203B41FA5}">
                      <a16:colId xmlns:a16="http://schemas.microsoft.com/office/drawing/2014/main" val="3536453227"/>
                    </a:ext>
                  </a:extLst>
                </a:gridCol>
              </a:tblGrid>
              <a:tr h="366812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 Individual differences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Categories of individual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Concept of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defined as personal attributes that vary from one person to another. Individual differences may be </a:t>
                      </a:r>
                      <a:r>
                        <a:rPr lang="en-US" b="1" i="1" u="sng" dirty="0">
                          <a:solidFill>
                            <a:schemeClr val="tx1"/>
                          </a:solidFill>
                          <a:latin typeface="Times New Roman" panose="02020603050405020304" pitchFamily="18" charset="0"/>
                          <a:cs typeface="Times New Roman" panose="02020603050405020304" pitchFamily="18" charset="0"/>
                        </a:rPr>
                        <a:t>physical, psychological, and emotional</a:t>
                      </a:r>
                      <a:r>
                        <a:rPr lang="en-US" b="0"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basic categories of individual differences include </a:t>
                      </a:r>
                      <a:r>
                        <a:rPr lang="en-US" b="1" i="1" u="sng" dirty="0">
                          <a:solidFill>
                            <a:schemeClr val="tx1"/>
                          </a:solidFill>
                          <a:latin typeface="Times New Roman" panose="02020603050405020304" pitchFamily="18" charset="0"/>
                          <a:cs typeface="Times New Roman" panose="02020603050405020304" pitchFamily="18" charset="0"/>
                        </a:rPr>
                        <a:t>personality, intelligence, learning styles, attitudes, values and emotions, perception, and stress.</a:t>
                      </a:r>
                    </a:p>
                    <a:p>
                      <a:pPr marL="0" indent="0" algn="just">
                        <a:buFont typeface="Wingdings" panose="05000000000000000000" pitchFamily="2" charset="2"/>
                        <a:buNone/>
                      </a:pPr>
                      <a:endParaRPr lang="en-US" b="1"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0" kern="1200" dirty="0">
                          <a:solidFill>
                            <a:schemeClr val="tx1"/>
                          </a:solidFill>
                          <a:latin typeface="Times New Roman" panose="02020603050405020304" pitchFamily="18" charset="0"/>
                          <a:ea typeface="+mn-ea"/>
                          <a:cs typeface="Times New Roman" panose="02020603050405020304" pitchFamily="18" charset="0"/>
                        </a:rPr>
                        <a:t>Why are some very talented people undesirable coworkers or employees despite being very talented at what they do? The answer lies in the many ways in which people need to fit with an employment opportunity to be a successful match.</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922873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873572"/>
          </a:xfrm>
          <a:prstGeom prst="rect">
            <a:avLst/>
          </a:prstGeom>
          <a:noFill/>
        </p:spPr>
        <p:txBody>
          <a:bodyPr wrap="square" rtlCol="0">
            <a:spAutoFit/>
          </a:bodyPr>
          <a:lstStyle/>
          <a:p>
            <a:pPr lvl="0"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Dimensions of Fit</a:t>
            </a:r>
          </a:p>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pic>
        <p:nvPicPr>
          <p:cNvPr id="4098"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39773" y="2293425"/>
            <a:ext cx="9875837" cy="353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0623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873572"/>
          </a:xfrm>
          <a:prstGeom prst="rect">
            <a:avLst/>
          </a:prstGeom>
          <a:noFill/>
        </p:spPr>
        <p:txBody>
          <a:bodyPr wrap="square" rtlCol="0">
            <a:spAutoFit/>
          </a:bodyPr>
          <a:lstStyle/>
          <a:p>
            <a:pPr lvl="0"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Dimensions of Fit</a:t>
            </a:r>
          </a:p>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pic>
        <p:nvPicPr>
          <p:cNvPr id="512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93442" y="2355378"/>
            <a:ext cx="9875837" cy="2798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5914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3327737472"/>
              </p:ext>
            </p:extLst>
          </p:nvPr>
        </p:nvGraphicFramePr>
        <p:xfrm>
          <a:off x="1639773" y="1850441"/>
          <a:ext cx="9161697" cy="3566686"/>
        </p:xfrm>
        <a:graphic>
          <a:graphicData uri="http://schemas.openxmlformats.org/drawingml/2006/table">
            <a:tbl>
              <a:tblPr firstRow="1" bandRow="1"/>
              <a:tblGrid>
                <a:gridCol w="2422571">
                  <a:extLst>
                    <a:ext uri="{9D8B030D-6E8A-4147-A177-3AD203B41FA5}">
                      <a16:colId xmlns:a16="http://schemas.microsoft.com/office/drawing/2014/main" val="3966072766"/>
                    </a:ext>
                  </a:extLst>
                </a:gridCol>
                <a:gridCol w="6739126">
                  <a:extLst>
                    <a:ext uri="{9D8B030D-6E8A-4147-A177-3AD203B41FA5}">
                      <a16:colId xmlns:a16="http://schemas.microsoft.com/office/drawing/2014/main" val="3536453227"/>
                    </a:ext>
                  </a:extLst>
                </a:gridCol>
              </a:tblGrid>
              <a:tr h="356668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rgbClr val="FF0000"/>
                          </a:solidFill>
                          <a:latin typeface="Times New Roman" panose="02020603050405020304" pitchFamily="18" charset="0"/>
                          <a:cs typeface="Times New Roman" panose="02020603050405020304" pitchFamily="18" charset="0"/>
                        </a:rPr>
                        <a:t>Person-Job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is the fit between a person’s abilities and the demands of the job and the fit between a person’s desires and motivations and the attributes and rewards of a job</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It is important to consider not only the fit between an individual’s talents and the job requirements, but also the fit between an individual’s motivations and the rewards offered by the job.</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Research suggests that person-job fit leads to higher job </a:t>
                      </a:r>
                      <a:r>
                        <a:rPr lang="en-US" b="1" i="1" u="sng" dirty="0">
                          <a:solidFill>
                            <a:schemeClr val="tx1"/>
                          </a:solidFill>
                          <a:latin typeface="Times New Roman" panose="02020603050405020304" pitchFamily="18" charset="0"/>
                          <a:cs typeface="Times New Roman" panose="02020603050405020304" pitchFamily="18" charset="0"/>
                        </a:rPr>
                        <a:t>performance, satisfaction, organizational commitment, and intent to stay with the company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892830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D7FCA29B-EAA4-4622-BC8A-F7009249DC97}"/>
              </a:ext>
            </a:extLst>
          </p:cNvPr>
          <p:cNvGrpSpPr/>
          <p:nvPr/>
        </p:nvGrpSpPr>
        <p:grpSpPr>
          <a:xfrm>
            <a:off x="1960706" y="1793523"/>
            <a:ext cx="9250488" cy="3771143"/>
            <a:chOff x="2449853" y="2254106"/>
            <a:chExt cx="9250488" cy="3771143"/>
          </a:xfrm>
        </p:grpSpPr>
        <p:pic>
          <p:nvPicPr>
            <p:cNvPr id="15" name="Picture 14">
              <a:extLst>
                <a:ext uri="{FF2B5EF4-FFF2-40B4-BE49-F238E27FC236}">
                  <a16:creationId xmlns:a16="http://schemas.microsoft.com/office/drawing/2014/main" id="{BDAA357A-B550-43AC-873B-F20F76CF15C1}"/>
                </a:ext>
              </a:extLst>
            </p:cNvPr>
            <p:cNvPicPr>
              <a:picLocks noChangeAspect="1"/>
            </p:cNvPicPr>
            <p:nvPr/>
          </p:nvPicPr>
          <p:blipFill>
            <a:blip r:embed="rId8"/>
            <a:stretch>
              <a:fillRect/>
            </a:stretch>
          </p:blipFill>
          <p:spPr>
            <a:xfrm>
              <a:off x="2466336" y="2254106"/>
              <a:ext cx="9234005" cy="2666275"/>
            </a:xfrm>
            <a:prstGeom prst="rect">
              <a:avLst/>
            </a:prstGeom>
          </p:spPr>
        </p:pic>
        <p:sp>
          <p:nvSpPr>
            <p:cNvPr id="16" name="TextBox 15">
              <a:extLst>
                <a:ext uri="{FF2B5EF4-FFF2-40B4-BE49-F238E27FC236}">
                  <a16:creationId xmlns:a16="http://schemas.microsoft.com/office/drawing/2014/main" id="{71686A1C-B7EF-4314-82D3-5784044D5479}"/>
                </a:ext>
              </a:extLst>
            </p:cNvPr>
            <p:cNvSpPr txBox="1"/>
            <p:nvPr/>
          </p:nvSpPr>
          <p:spPr>
            <a:xfrm>
              <a:off x="2449853" y="4824920"/>
              <a:ext cx="9090407" cy="1200329"/>
            </a:xfrm>
            <a:prstGeom prst="rect">
              <a:avLst/>
            </a:prstGeom>
            <a:solidFill>
              <a:srgbClr val="FF9518"/>
            </a:solidFill>
          </p:spPr>
          <p:txBody>
            <a:bodyPr wrap="square">
              <a:spAutoFit/>
            </a:bodyPr>
            <a:lstStyle/>
            <a:p>
              <a:pPr algn="just"/>
              <a:r>
                <a:rPr lang="en-US" i="1" dirty="0">
                  <a:effectLst/>
                  <a:latin typeface="Times New Roman" panose="02020603050405020304" pitchFamily="18" charset="0"/>
                  <a:cs typeface="Times New Roman" panose="02020603050405020304" pitchFamily="18" charset="0"/>
                </a:rPr>
                <a:t>Fit is an important concept in organizations. Take this woman, for example. Her job appears to require her to deal with binders full of information. She may find this work interesting, or she may find it tedious and boring. Person-job, person-group, person organization, and person-vocation fit are all important factors in organizational behavior.</a:t>
              </a:r>
              <a:endParaRPr lang="en-US" i="1"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60229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7"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4144568725"/>
              </p:ext>
            </p:extLst>
          </p:nvPr>
        </p:nvGraphicFramePr>
        <p:xfrm>
          <a:off x="1423124" y="1793523"/>
          <a:ext cx="10044566" cy="3657600"/>
        </p:xfrm>
        <a:graphic>
          <a:graphicData uri="http://schemas.openxmlformats.org/drawingml/2006/table">
            <a:tbl>
              <a:tblPr firstRow="1" bandRow="1"/>
              <a:tblGrid>
                <a:gridCol w="1846497">
                  <a:extLst>
                    <a:ext uri="{9D8B030D-6E8A-4147-A177-3AD203B41FA5}">
                      <a16:colId xmlns:a16="http://schemas.microsoft.com/office/drawing/2014/main" val="3966072766"/>
                    </a:ext>
                  </a:extLst>
                </a:gridCol>
                <a:gridCol w="8198069">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rgbClr val="FF0000"/>
                          </a:solidFill>
                          <a:latin typeface="Times New Roman" panose="02020603050405020304" pitchFamily="18" charset="0"/>
                          <a:cs typeface="Times New Roman" panose="02020603050405020304" pitchFamily="18" charset="0"/>
                        </a:rPr>
                        <a:t>Person-Group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is the fit between the employee and his or her workgroup and supervisor.</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Person-group fit leads to improved </a:t>
                      </a:r>
                      <a:r>
                        <a:rPr lang="en-US" b="1" i="1" u="sng" dirty="0">
                          <a:solidFill>
                            <a:schemeClr val="tx1"/>
                          </a:solidFill>
                          <a:latin typeface="Times New Roman" panose="02020603050405020304" pitchFamily="18" charset="0"/>
                          <a:cs typeface="Times New Roman" panose="02020603050405020304" pitchFamily="18" charset="0"/>
                        </a:rPr>
                        <a:t>job satisfaction, organizational commitment, and intent to stay with the company.</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Teamwork, communication, and interpersonal competencies can be as critical to team performance as team members’ ability to perform core job duties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u="sng" kern="1200" dirty="0">
                          <a:solidFill>
                            <a:srgbClr val="C00000"/>
                          </a:solidFill>
                          <a:latin typeface="Times New Roman" panose="02020603050405020304" pitchFamily="18" charset="0"/>
                          <a:ea typeface="+mn-ea"/>
                          <a:cs typeface="Times New Roman" panose="02020603050405020304" pitchFamily="18" charset="0"/>
                        </a:rPr>
                        <a:t>Example: </a:t>
                      </a:r>
                      <a:r>
                        <a:rPr lang="en-US" sz="1800" b="0" kern="1200" dirty="0">
                          <a:solidFill>
                            <a:schemeClr val="tx1"/>
                          </a:solidFill>
                          <a:latin typeface="Times New Roman" panose="02020603050405020304" pitchFamily="18" charset="0"/>
                          <a:ea typeface="+mn-ea"/>
                          <a:cs typeface="Times New Roman" panose="02020603050405020304" pitchFamily="18" charset="0"/>
                        </a:rPr>
                        <a:t>An executive at Men’s Wearhouse once terminated one of the men’s suits retail store’s most successful salesperson because he focused only on maximizing his own sales as opposed to working with the other sales staff as a team. After firing the salesperson, sales at the store where he worked increased significantly.</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39001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1802808094"/>
              </p:ext>
            </p:extLst>
          </p:nvPr>
        </p:nvGraphicFramePr>
        <p:xfrm>
          <a:off x="1423124" y="1728558"/>
          <a:ext cx="10401410" cy="3931920"/>
        </p:xfrm>
        <a:graphic>
          <a:graphicData uri="http://schemas.openxmlformats.org/drawingml/2006/table">
            <a:tbl>
              <a:tblPr firstRow="1" bandRow="1"/>
              <a:tblGrid>
                <a:gridCol w="2010049">
                  <a:extLst>
                    <a:ext uri="{9D8B030D-6E8A-4147-A177-3AD203B41FA5}">
                      <a16:colId xmlns:a16="http://schemas.microsoft.com/office/drawing/2014/main" val="3966072766"/>
                    </a:ext>
                  </a:extLst>
                </a:gridCol>
                <a:gridCol w="8391361">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rgbClr val="FF0000"/>
                          </a:solidFill>
                          <a:latin typeface="Times New Roman" panose="02020603050405020304" pitchFamily="18" charset="0"/>
                          <a:cs typeface="Times New Roman" panose="02020603050405020304" pitchFamily="18" charset="0"/>
                        </a:rPr>
                        <a:t>Person-Organization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is the fit between an individual’s values, beliefs, and personality and the values, norms, and culture of the organization.</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Organizational values and norms that are important for person-organization fit include integrity, fairness, work ethic, competitiveness, cooperativeness, and compassion for fellow employees and customers.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Person-organization fit has a strong positive relationship with</a:t>
                      </a:r>
                      <a:r>
                        <a:rPr lang="en-US" b="1" i="1" u="sng" dirty="0">
                          <a:solidFill>
                            <a:schemeClr val="tx1"/>
                          </a:solidFill>
                          <a:latin typeface="Times New Roman" panose="02020603050405020304" pitchFamily="18" charset="0"/>
                          <a:cs typeface="Times New Roman" panose="02020603050405020304" pitchFamily="18" charset="0"/>
                        </a:rPr>
                        <a:t> job satisfaction, organizational commitment, and intent to stay with the company and can influence employee attitudes and citizenship behaviors </a:t>
                      </a:r>
                      <a:r>
                        <a:rPr lang="en-US" b="0" dirty="0">
                          <a:solidFill>
                            <a:schemeClr val="tx1"/>
                          </a:solidFill>
                          <a:latin typeface="Times New Roman" panose="02020603050405020304" pitchFamily="18" charset="0"/>
                          <a:cs typeface="Times New Roman" panose="02020603050405020304" pitchFamily="18" charset="0"/>
                        </a:rPr>
                        <a:t>beyond the job requirements, such as helping others or talking positively about the firm</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10142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600166659"/>
              </p:ext>
            </p:extLst>
          </p:nvPr>
        </p:nvGraphicFramePr>
        <p:xfrm>
          <a:off x="1639773" y="1827519"/>
          <a:ext cx="6055890" cy="3657600"/>
        </p:xfrm>
        <a:graphic>
          <a:graphicData uri="http://schemas.openxmlformats.org/drawingml/2006/table">
            <a:tbl>
              <a:tblPr firstRow="1" bandRow="1"/>
              <a:tblGrid>
                <a:gridCol w="1705937">
                  <a:extLst>
                    <a:ext uri="{9D8B030D-6E8A-4147-A177-3AD203B41FA5}">
                      <a16:colId xmlns:a16="http://schemas.microsoft.com/office/drawing/2014/main" val="20000"/>
                    </a:ext>
                  </a:extLst>
                </a:gridCol>
                <a:gridCol w="4349953">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Person-Organization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dirty="0">
                          <a:solidFill>
                            <a:srgbClr val="C00000"/>
                          </a:solidFill>
                          <a:latin typeface="Times New Roman" panose="02020603050405020304" pitchFamily="18" charset="0"/>
                          <a:cs typeface="Times New Roman" panose="02020603050405020304" pitchFamily="18" charset="0"/>
                        </a:rPr>
                        <a:t>Example:</a:t>
                      </a:r>
                    </a:p>
                    <a:p>
                      <a:pPr marL="285750" indent="-285750" algn="just" defTabSz="914400" rtl="0" eaLnBrk="1" latinLnBrk="0" hangingPunct="1">
                        <a:buFont typeface="Wingdings" panose="05000000000000000000" pitchFamily="2" charset="2"/>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 even if Maria is technically well qualified as a researcher, if she avoids risk, is indecisive, and tends to ruminate over a decision, she may be unsuccessful in an innovative, fast-paced company. </a:t>
                      </a: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Both online retailer Amazon.com and online shoe retailer Zappos.com offer new employees thousands of dollars to quit to ensure that they are committed to their jobs and to dissuade poor fits from staying.</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pSp>
        <p:nvGrpSpPr>
          <p:cNvPr id="14" name="Group 13">
            <a:extLst>
              <a:ext uri="{FF2B5EF4-FFF2-40B4-BE49-F238E27FC236}">
                <a16:creationId xmlns:a16="http://schemas.microsoft.com/office/drawing/2014/main" id="{72FF2C2D-6C69-4A53-B08F-98CF853A4540}"/>
              </a:ext>
            </a:extLst>
          </p:cNvPr>
          <p:cNvGrpSpPr/>
          <p:nvPr/>
        </p:nvGrpSpPr>
        <p:grpSpPr>
          <a:xfrm>
            <a:off x="7815897" y="1793523"/>
            <a:ext cx="3986897" cy="3759270"/>
            <a:chOff x="8450445" y="2204822"/>
            <a:chExt cx="3471218" cy="3759270"/>
          </a:xfrm>
        </p:grpSpPr>
        <p:pic>
          <p:nvPicPr>
            <p:cNvPr id="15" name="Picture 14">
              <a:extLst>
                <a:ext uri="{FF2B5EF4-FFF2-40B4-BE49-F238E27FC236}">
                  <a16:creationId xmlns:a16="http://schemas.microsoft.com/office/drawing/2014/main" id="{BB55DC79-9735-4442-BD73-E302B90D3E35}"/>
                </a:ext>
              </a:extLst>
            </p:cNvPr>
            <p:cNvPicPr>
              <a:picLocks noChangeAspect="1"/>
            </p:cNvPicPr>
            <p:nvPr/>
          </p:nvPicPr>
          <p:blipFill>
            <a:blip r:embed="rId8"/>
            <a:stretch>
              <a:fillRect/>
            </a:stretch>
          </p:blipFill>
          <p:spPr>
            <a:xfrm>
              <a:off x="8450445" y="2204822"/>
              <a:ext cx="3466507" cy="2051746"/>
            </a:xfrm>
            <a:prstGeom prst="rect">
              <a:avLst/>
            </a:prstGeom>
          </p:spPr>
        </p:pic>
        <p:sp>
          <p:nvSpPr>
            <p:cNvPr id="16" name="TextBox 15">
              <a:extLst>
                <a:ext uri="{FF2B5EF4-FFF2-40B4-BE49-F238E27FC236}">
                  <a16:creationId xmlns:a16="http://schemas.microsoft.com/office/drawing/2014/main" id="{7B494918-50AC-4E48-857E-97E8A9AA9863}"/>
                </a:ext>
              </a:extLst>
            </p:cNvPr>
            <p:cNvSpPr txBox="1"/>
            <p:nvPr/>
          </p:nvSpPr>
          <p:spPr>
            <a:xfrm>
              <a:off x="8623739" y="4209766"/>
              <a:ext cx="3297924" cy="1754326"/>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Person-group fit is the fit between an individual and their group or team. The bored individual on the left may not be a good fit with the rest of her team members, who seem engaged and attentive.</a:t>
              </a:r>
            </a:p>
          </p:txBody>
        </p:sp>
      </p:grpSp>
    </p:spTree>
    <p:extLst>
      <p:ext uri="{BB962C8B-B14F-4D97-AF65-F5344CB8AC3E}">
        <p14:creationId xmlns:p14="http://schemas.microsoft.com/office/powerpoint/2010/main" val="161483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952183663"/>
              </p:ext>
            </p:extLst>
          </p:nvPr>
        </p:nvGraphicFramePr>
        <p:xfrm>
          <a:off x="1639773" y="1719491"/>
          <a:ext cx="10399826" cy="3657600"/>
        </p:xfrm>
        <a:graphic>
          <a:graphicData uri="http://schemas.openxmlformats.org/drawingml/2006/table">
            <a:tbl>
              <a:tblPr firstRow="1" bandRow="1"/>
              <a:tblGrid>
                <a:gridCol w="1823382">
                  <a:extLst>
                    <a:ext uri="{9D8B030D-6E8A-4147-A177-3AD203B41FA5}">
                      <a16:colId xmlns:a16="http://schemas.microsoft.com/office/drawing/2014/main" val="20000"/>
                    </a:ext>
                  </a:extLst>
                </a:gridCol>
                <a:gridCol w="8576444">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Person-Vocation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is the fit between a person’s interests, abilities, values, and personality and a profession.</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solidFill>
                            <a:schemeClr val="tx1"/>
                          </a:solidFill>
                          <a:latin typeface="Times New Roman" panose="02020603050405020304" pitchFamily="18" charset="0"/>
                          <a:cs typeface="Times New Roman" panose="02020603050405020304" pitchFamily="18" charset="0"/>
                        </a:rPr>
                        <a:t>For example, </a:t>
                      </a:r>
                      <a:r>
                        <a:rPr lang="en-US" b="0" dirty="0">
                          <a:solidFill>
                            <a:schemeClr val="tx1"/>
                          </a:solidFill>
                          <a:latin typeface="Times New Roman" panose="02020603050405020304" pitchFamily="18" charset="0"/>
                          <a:cs typeface="Times New Roman" panose="02020603050405020304" pitchFamily="18" charset="0"/>
                        </a:rPr>
                        <a:t>a social individual who is low in conscientiousness and dislikes working with numbers would be a poor fit with the engineering vocation.</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Although individuals usually choose a vocation long before applying to an organization, understanding person-vocation fit can still be useful to organizations and managers.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Companies wanting to develop their own future leaders, or smaller organizations that need employees to fill multiple roles, may be able to use vocational interests in determining whether job applicants would be a good fit with the organization’s future needs.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609703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101406071"/>
              </p:ext>
            </p:extLst>
          </p:nvPr>
        </p:nvGraphicFramePr>
        <p:xfrm>
          <a:off x="1639773" y="1813664"/>
          <a:ext cx="10399826" cy="3631172"/>
        </p:xfrm>
        <a:graphic>
          <a:graphicData uri="http://schemas.openxmlformats.org/drawingml/2006/table">
            <a:tbl>
              <a:tblPr firstRow="1" bandRow="1"/>
              <a:tblGrid>
                <a:gridCol w="1823382">
                  <a:extLst>
                    <a:ext uri="{9D8B030D-6E8A-4147-A177-3AD203B41FA5}">
                      <a16:colId xmlns:a16="http://schemas.microsoft.com/office/drawing/2014/main" val="20000"/>
                    </a:ext>
                  </a:extLst>
                </a:gridCol>
                <a:gridCol w="8576444">
                  <a:extLst>
                    <a:ext uri="{9D8B030D-6E8A-4147-A177-3AD203B41FA5}">
                      <a16:colId xmlns:a16="http://schemas.microsoft.com/office/drawing/2014/main" val="20001"/>
                    </a:ext>
                  </a:extLst>
                </a:gridCol>
              </a:tblGrid>
              <a:tr h="363117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Realistic job previews (RJPs)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involve the presentation of both positive and potentially negative information to job candidates. Rather than trying to sell candidates on the job and company by presenting the job opportunity in the most positive light, the company strives to present an accurate picture through an RJP.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Giving applicants the opportunity to self-select out of the hiring process if they do not perceive themselves to be good fits with the position or organization increases the likelihood that the applicants ultimately hired will be good fits and will be better employees as a result.</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If a common reason for employees leaving an organization is that the job is not what they expected, this is a good sign that the recruiting message can be improved.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925674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sp>
        <p:nvSpPr>
          <p:cNvPr id="14" name="TextBox 13">
            <a:extLst>
              <a:ext uri="{FF2B5EF4-FFF2-40B4-BE49-F238E27FC236}">
                <a16:creationId xmlns:a16="http://schemas.microsoft.com/office/drawing/2014/main" id="{9AE9F0D8-F838-4E10-96FF-8A5404BC756C}"/>
              </a:ext>
            </a:extLst>
          </p:cNvPr>
          <p:cNvSpPr txBox="1"/>
          <p:nvPr/>
        </p:nvSpPr>
        <p:spPr>
          <a:xfrm>
            <a:off x="1960706" y="2129888"/>
            <a:ext cx="5223831" cy="4247317"/>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r>
              <a:rPr lang="en-US" dirty="0">
                <a:solidFill>
                  <a:prstClr val="black"/>
                </a:solidFill>
                <a:latin typeface="Times New Roman" panose="02020603050405020304" pitchFamily="18" charset="0"/>
                <a:cs typeface="Times New Roman" panose="02020603050405020304" pitchFamily="18" charset="0"/>
              </a:rPr>
              <a:t>Researchers have identified five fundamental personality traits that are especially relevant to organizations.</a:t>
            </a:r>
          </a:p>
          <a:p>
            <a:pPr algn="just"/>
            <a:r>
              <a:rPr lang="en-US" u="sng" dirty="0">
                <a:solidFill>
                  <a:srgbClr val="C00000"/>
                </a:solidFill>
                <a:latin typeface="Times New Roman" panose="02020603050405020304" pitchFamily="18" charset="0"/>
                <a:cs typeface="Times New Roman" panose="02020603050405020304" pitchFamily="18" charset="0"/>
              </a:rPr>
              <a:t>Figure 3.1 </a:t>
            </a:r>
            <a:r>
              <a:rPr lang="en-US" dirty="0">
                <a:solidFill>
                  <a:prstClr val="black"/>
                </a:solidFill>
                <a:latin typeface="Times New Roman" panose="02020603050405020304" pitchFamily="18" charset="0"/>
                <a:cs typeface="Times New Roman" panose="02020603050405020304" pitchFamily="18" charset="0"/>
              </a:rPr>
              <a:t>shows  the “Big Five” personality traits. which is currently very popular among researchers and managers. These five dimensions represent fundamental personality traits presumed to be important in determining the behaviors of individuals in organizations. In general, experts agree that personality traits closer to the left end of each dimension are more positive in organizational settings, whereas traits closer to the right are less positive.</a:t>
            </a:r>
          </a:p>
          <a:p>
            <a:pPr algn="just"/>
            <a:endParaRPr lang="en-US" dirty="0">
              <a:solidFill>
                <a:prstClr val="black"/>
              </a:solidFill>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id="{CA1FC779-EECF-4BE7-9051-D110BC5630DC}"/>
              </a:ext>
            </a:extLst>
          </p:cNvPr>
          <p:cNvPicPr>
            <a:picLocks noChangeAspect="1"/>
          </p:cNvPicPr>
          <p:nvPr/>
        </p:nvPicPr>
        <p:blipFill>
          <a:blip r:embed="rId8"/>
          <a:stretch>
            <a:fillRect/>
          </a:stretch>
        </p:blipFill>
        <p:spPr>
          <a:xfrm>
            <a:off x="7478205" y="2129888"/>
            <a:ext cx="4184875" cy="3433136"/>
          </a:xfrm>
          <a:prstGeom prst="rect">
            <a:avLst/>
          </a:prstGeom>
        </p:spPr>
      </p:pic>
    </p:spTree>
    <p:extLst>
      <p:ext uri="{BB962C8B-B14F-4D97-AF65-F5344CB8AC3E}">
        <p14:creationId xmlns:p14="http://schemas.microsoft.com/office/powerpoint/2010/main" val="3102098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p:txBody>
      </p:sp>
      <p:graphicFrame>
        <p:nvGraphicFramePr>
          <p:cNvPr id="4" name="Table 3"/>
          <p:cNvGraphicFramePr>
            <a:graphicFrameLocks noGrp="1"/>
          </p:cNvGraphicFramePr>
          <p:nvPr>
            <p:extLst>
              <p:ext uri="{D42A27DB-BD31-4B8C-83A1-F6EECF244321}">
                <p14:modId xmlns:p14="http://schemas.microsoft.com/office/powerpoint/2010/main" val="185092127"/>
              </p:ext>
            </p:extLst>
          </p:nvPr>
        </p:nvGraphicFramePr>
        <p:xfrm>
          <a:off x="1960706" y="2190223"/>
          <a:ext cx="9666096" cy="3188591"/>
        </p:xfrm>
        <a:graphic>
          <a:graphicData uri="http://schemas.openxmlformats.org/drawingml/2006/table">
            <a:tbl>
              <a:tblPr firstRow="1" bandRow="1"/>
              <a:tblGrid>
                <a:gridCol w="1694738">
                  <a:extLst>
                    <a:ext uri="{9D8B030D-6E8A-4147-A177-3AD203B41FA5}">
                      <a16:colId xmlns:a16="http://schemas.microsoft.com/office/drawing/2014/main" val="20000"/>
                    </a:ext>
                  </a:extLst>
                </a:gridCol>
                <a:gridCol w="7971358">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Agreeableness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Agreeableness refers to a person’s ability to get along with others. Agreeableness causes some people to be gentle, cooperative, forgiving, understanding, and good-natured in their dealings with others.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Researchers have not yet fully investigated the effects of agreeableness, but it seems likely that highly agreeable people </a:t>
                      </a:r>
                      <a:r>
                        <a:rPr lang="en-US" b="1" i="1" dirty="0">
                          <a:solidFill>
                            <a:schemeClr val="tx1"/>
                          </a:solidFill>
                          <a:latin typeface="Times New Roman" panose="02020603050405020304" pitchFamily="18" charset="0"/>
                          <a:cs typeface="Times New Roman" panose="02020603050405020304" pitchFamily="18" charset="0"/>
                        </a:rPr>
                        <a:t>are better at developing good working relationships with coworkers, subordinates, and higher-level managers, </a:t>
                      </a:r>
                      <a:r>
                        <a:rPr lang="en-US" b="0" dirty="0">
                          <a:solidFill>
                            <a:schemeClr val="tx1"/>
                          </a:solidFill>
                          <a:latin typeface="Times New Roman" panose="02020603050405020304" pitchFamily="18" charset="0"/>
                          <a:cs typeface="Times New Roman" panose="02020603050405020304" pitchFamily="18" charset="0"/>
                        </a:rPr>
                        <a:t>whereas less-agreeable people are not likely to have particularly good working relationships. The same pattern might extend to relationships with customers, suppliers, and other key organizational constituents.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914020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p:txBody>
      </p:sp>
      <p:graphicFrame>
        <p:nvGraphicFramePr>
          <p:cNvPr id="6" name="Table 5"/>
          <p:cNvGraphicFramePr>
            <a:graphicFrameLocks noGrp="1"/>
          </p:cNvGraphicFramePr>
          <p:nvPr>
            <p:extLst>
              <p:ext uri="{D42A27DB-BD31-4B8C-83A1-F6EECF244321}">
                <p14:modId xmlns:p14="http://schemas.microsoft.com/office/powerpoint/2010/main" val="2219385809"/>
              </p:ext>
            </p:extLst>
          </p:nvPr>
        </p:nvGraphicFramePr>
        <p:xfrm>
          <a:off x="1639773" y="2301354"/>
          <a:ext cx="9666096" cy="3188591"/>
        </p:xfrm>
        <a:graphic>
          <a:graphicData uri="http://schemas.openxmlformats.org/drawingml/2006/table">
            <a:tbl>
              <a:tblPr firstRow="1" bandRow="1"/>
              <a:tblGrid>
                <a:gridCol w="2173179">
                  <a:extLst>
                    <a:ext uri="{9D8B030D-6E8A-4147-A177-3AD203B41FA5}">
                      <a16:colId xmlns:a16="http://schemas.microsoft.com/office/drawing/2014/main" val="20000"/>
                    </a:ext>
                  </a:extLst>
                </a:gridCol>
                <a:gridCol w="7492917">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Conscientiousness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Conscientiousness</a:t>
                      </a:r>
                      <a:r>
                        <a:rPr lang="en-US" b="0" dirty="0">
                          <a:solidFill>
                            <a:schemeClr val="tx1"/>
                          </a:solidFill>
                          <a:latin typeface="Times New Roman" panose="02020603050405020304" pitchFamily="18" charset="0"/>
                          <a:cs typeface="Times New Roman" panose="02020603050405020304" pitchFamily="18" charset="0"/>
                        </a:rPr>
                        <a:t> refers to the extent to which a person can be counted on to get things done. Some people, for example, are </a:t>
                      </a:r>
                      <a:r>
                        <a:rPr lang="en-US" b="1" i="1" dirty="0">
                          <a:solidFill>
                            <a:schemeClr val="tx1"/>
                          </a:solidFill>
                          <a:latin typeface="Times New Roman" panose="02020603050405020304" pitchFamily="18" charset="0"/>
                          <a:cs typeface="Times New Roman" panose="02020603050405020304" pitchFamily="18" charset="0"/>
                        </a:rPr>
                        <a:t>organized, detail oriented, responsible, dependable, and plan carefully </a:t>
                      </a:r>
                      <a:r>
                        <a:rPr lang="en-US" b="0" dirty="0">
                          <a:solidFill>
                            <a:schemeClr val="tx1"/>
                          </a:solidFill>
                          <a:latin typeface="Times New Roman" panose="02020603050405020304" pitchFamily="18" charset="0"/>
                          <a:cs typeface="Times New Roman" panose="02020603050405020304" pitchFamily="18" charset="0"/>
                        </a:rPr>
                        <a:t>to meet deadlines.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Less-conscientious people may be prone to missing deadlines, overlooking various tasks, being unorganized, and being generally less dependable. In general, research suggests that being strong on conscientiousness is often a good predictor of job performance for many jobs.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281594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p:txBody>
      </p:sp>
      <p:graphicFrame>
        <p:nvGraphicFramePr>
          <p:cNvPr id="6" name="Table 5"/>
          <p:cNvGraphicFramePr>
            <a:graphicFrameLocks noGrp="1"/>
          </p:cNvGraphicFramePr>
          <p:nvPr>
            <p:extLst>
              <p:ext uri="{D42A27DB-BD31-4B8C-83A1-F6EECF244321}">
                <p14:modId xmlns:p14="http://schemas.microsoft.com/office/powerpoint/2010/main" val="3048171417"/>
              </p:ext>
            </p:extLst>
          </p:nvPr>
        </p:nvGraphicFramePr>
        <p:xfrm>
          <a:off x="1771923" y="2301354"/>
          <a:ext cx="9666096" cy="3188591"/>
        </p:xfrm>
        <a:graphic>
          <a:graphicData uri="http://schemas.openxmlformats.org/drawingml/2006/table">
            <a:tbl>
              <a:tblPr firstRow="1" bandRow="1"/>
              <a:tblGrid>
                <a:gridCol w="1483632">
                  <a:extLst>
                    <a:ext uri="{9D8B030D-6E8A-4147-A177-3AD203B41FA5}">
                      <a16:colId xmlns:a16="http://schemas.microsoft.com/office/drawing/2014/main" val="20000"/>
                    </a:ext>
                  </a:extLst>
                </a:gridCol>
                <a:gridCol w="8182464">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Extroversion</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Introversion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Extroversion </a:t>
                      </a:r>
                      <a:r>
                        <a:rPr lang="en-US" b="0" i="0" u="none" dirty="0">
                          <a:solidFill>
                            <a:schemeClr val="tx1"/>
                          </a:solidFill>
                          <a:latin typeface="Times New Roman" panose="02020603050405020304" pitchFamily="18" charset="0"/>
                          <a:cs typeface="Times New Roman" panose="02020603050405020304" pitchFamily="18" charset="0"/>
                        </a:rPr>
                        <a:t>reflects a person’s comfort level with relationships. Extroverts are sociable, talkative, assertive, and open to establishing new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Introverts are much less sociable, talkative, and assertive and more reluctant to begin new relationships. Research suggests that extroverts tend to be higher overall job performers than introverts and that they are more likely to be attracted to jobs based on personal relationships, such as sales and marketing positions.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introversion. An introvert tends to be less comfortable in social situations.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93462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p:txBody>
      </p:sp>
      <p:graphicFrame>
        <p:nvGraphicFramePr>
          <p:cNvPr id="4" name="Table 3"/>
          <p:cNvGraphicFramePr>
            <a:graphicFrameLocks noGrp="1"/>
          </p:cNvGraphicFramePr>
          <p:nvPr>
            <p:extLst>
              <p:ext uri="{D42A27DB-BD31-4B8C-83A1-F6EECF244321}">
                <p14:modId xmlns:p14="http://schemas.microsoft.com/office/powerpoint/2010/main" val="2758009068"/>
              </p:ext>
            </p:extLst>
          </p:nvPr>
        </p:nvGraphicFramePr>
        <p:xfrm>
          <a:off x="1771923" y="2407516"/>
          <a:ext cx="9666096" cy="3188591"/>
        </p:xfrm>
        <a:graphic>
          <a:graphicData uri="http://schemas.openxmlformats.org/drawingml/2006/table">
            <a:tbl>
              <a:tblPr firstRow="1" bandRow="1"/>
              <a:tblGrid>
                <a:gridCol w="1483632">
                  <a:extLst>
                    <a:ext uri="{9D8B030D-6E8A-4147-A177-3AD203B41FA5}">
                      <a16:colId xmlns:a16="http://schemas.microsoft.com/office/drawing/2014/main" val="20000"/>
                    </a:ext>
                  </a:extLst>
                </a:gridCol>
                <a:gridCol w="8182464">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Openness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openness </a:t>
                      </a:r>
                      <a:r>
                        <a:rPr lang="en-US" b="0" i="0" u="none" dirty="0">
                          <a:solidFill>
                            <a:schemeClr val="tx1"/>
                          </a:solidFill>
                          <a:latin typeface="Times New Roman" panose="02020603050405020304" pitchFamily="18" charset="0"/>
                          <a:cs typeface="Times New Roman" panose="02020603050405020304" pitchFamily="18" charset="0"/>
                        </a:rPr>
                        <a:t>reflects a person’s rigidity of beliefs and range of interests. People with high levels of openness are willing to listen to new ideas and to change their own ideas, beliefs, and attitudes in response to new information.</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People with more openness might be expected to be better performers due to their flexibility and the likelihood that they will be better accepted by others in the organization. Openness may also encompass a person’s willingness to accept change; people with high levels of openness may be more receptive to change, whereas people with little openness may resist change.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732607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p:txBody>
      </p:sp>
      <p:grpSp>
        <p:nvGrpSpPr>
          <p:cNvPr id="14" name="Group 13">
            <a:extLst>
              <a:ext uri="{FF2B5EF4-FFF2-40B4-BE49-F238E27FC236}">
                <a16:creationId xmlns:a16="http://schemas.microsoft.com/office/drawing/2014/main" id="{B5E72781-5349-4425-8E31-8B77F635E5A7}"/>
              </a:ext>
            </a:extLst>
          </p:cNvPr>
          <p:cNvGrpSpPr/>
          <p:nvPr/>
        </p:nvGrpSpPr>
        <p:grpSpPr>
          <a:xfrm>
            <a:off x="1942463" y="2204822"/>
            <a:ext cx="9730971" cy="3598457"/>
            <a:chOff x="1942463" y="2204822"/>
            <a:chExt cx="9730971" cy="3598457"/>
          </a:xfrm>
        </p:grpSpPr>
        <p:pic>
          <p:nvPicPr>
            <p:cNvPr id="15" name="Picture 14">
              <a:extLst>
                <a:ext uri="{FF2B5EF4-FFF2-40B4-BE49-F238E27FC236}">
                  <a16:creationId xmlns:a16="http://schemas.microsoft.com/office/drawing/2014/main" id="{3C47CB3D-9D30-4B2D-AC97-4F6585F4E9DE}"/>
                </a:ext>
              </a:extLst>
            </p:cNvPr>
            <p:cNvPicPr>
              <a:picLocks noChangeAspect="1"/>
            </p:cNvPicPr>
            <p:nvPr/>
          </p:nvPicPr>
          <p:blipFill>
            <a:blip r:embed="rId8"/>
            <a:stretch>
              <a:fillRect/>
            </a:stretch>
          </p:blipFill>
          <p:spPr>
            <a:xfrm>
              <a:off x="6340839" y="2204822"/>
              <a:ext cx="5332595" cy="3598457"/>
            </a:xfrm>
            <a:prstGeom prst="rect">
              <a:avLst/>
            </a:prstGeom>
          </p:spPr>
        </p:pic>
        <p:sp>
          <p:nvSpPr>
            <p:cNvPr id="16" name="TextBox 15">
              <a:extLst>
                <a:ext uri="{FF2B5EF4-FFF2-40B4-BE49-F238E27FC236}">
                  <a16:creationId xmlns:a16="http://schemas.microsoft.com/office/drawing/2014/main" id="{6B620340-7B0A-440A-A129-5BA96C6ACAB9}"/>
                </a:ext>
              </a:extLst>
            </p:cNvPr>
            <p:cNvSpPr txBox="1"/>
            <p:nvPr/>
          </p:nvSpPr>
          <p:spPr>
            <a:xfrm>
              <a:off x="1942463" y="2572188"/>
              <a:ext cx="4153537" cy="2862322"/>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Conscientiousness refers to the extent that a person can be counted on to get things done. This group is acknowledging the work of one of their colleagues and his efforts to help them complete a project on time. He most likely has a high level of conscientiousness. Further, given how his colleagues seem to genuinely like him he most likely also has a high degree of agreeableness.</a:t>
              </a:r>
            </a:p>
          </p:txBody>
        </p:sp>
      </p:grpSp>
    </p:spTree>
    <p:extLst>
      <p:ext uri="{BB962C8B-B14F-4D97-AF65-F5344CB8AC3E}">
        <p14:creationId xmlns:p14="http://schemas.microsoft.com/office/powerpoint/2010/main" val="3866318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927686"/>
            <a:ext cx="10616475" cy="4258282"/>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Even assessment using the most rigorous and valid measures is likely to be</a:t>
            </a:r>
            <a:r>
              <a:rPr lang="en-US" b="1" dirty="0">
                <a:solidFill>
                  <a:prstClr val="black"/>
                </a:solidFill>
                <a:latin typeface="Times New Roman" panose="02020603050405020304" pitchFamily="18" charset="0"/>
                <a:cs typeface="Times New Roman" panose="02020603050405020304" pitchFamily="18" charset="0"/>
              </a:rPr>
              <a:t> somewhat imprecise</a:t>
            </a:r>
            <a:r>
              <a:rPr lang="en-US" dirty="0">
                <a:solidFill>
                  <a:prstClr val="black"/>
                </a:solidFill>
                <a:latin typeface="Times New Roman" panose="02020603050405020304" pitchFamily="18" charset="0"/>
                <a:cs typeface="Times New Roman" panose="02020603050405020304" pitchFamily="18" charset="0"/>
              </a:rPr>
              <a:t>. </a:t>
            </a:r>
          </a:p>
          <a:p>
            <a:pPr marL="285750" lvl="0" indent="-285750" algn="just">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There are also times when using more specific personality traits to predict outcomes such as turnover or performance are more useful than the more general Big Five traits because the more specific trait more directly influences the intended outcome. </a:t>
            </a:r>
          </a:p>
          <a:p>
            <a:pPr marL="285750" lvl="0" indent="-285750" algn="just">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For example, if you are trying to hire a strong team player for a diverse creative team, individual differences including a preference for teamwork and other group orientation (a preference for working with diverse others) may </a:t>
            </a:r>
            <a:r>
              <a:rPr lang="en-US" b="1" u="sng" dirty="0">
                <a:solidFill>
                  <a:prstClr val="black"/>
                </a:solidFill>
                <a:latin typeface="Times New Roman" panose="02020603050405020304" pitchFamily="18" charset="0"/>
                <a:cs typeface="Times New Roman" panose="02020603050405020304" pitchFamily="18" charset="0"/>
              </a:rPr>
              <a:t>outperform </a:t>
            </a:r>
            <a:r>
              <a:rPr lang="en-US" dirty="0">
                <a:solidFill>
                  <a:prstClr val="black"/>
                </a:solidFill>
                <a:latin typeface="Times New Roman" panose="02020603050405020304" pitchFamily="18" charset="0"/>
                <a:cs typeface="Times New Roman" panose="02020603050405020304" pitchFamily="18" charset="0"/>
              </a:rPr>
              <a:t>any of the Big Five traits in predicting performance. </a:t>
            </a:r>
          </a:p>
          <a:p>
            <a:pPr marL="285750" lvl="0" indent="-285750" algn="just">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
            </a:pPr>
            <a:r>
              <a:rPr lang="en-US" dirty="0">
                <a:solidFill>
                  <a:prstClr val="black"/>
                </a:solidFill>
                <a:latin typeface="Times New Roman" panose="02020603050405020304" pitchFamily="18" charset="0"/>
                <a:cs typeface="Times New Roman" panose="02020603050405020304" pitchFamily="18" charset="0"/>
              </a:rPr>
              <a:t>Another limitation of the Big Five framework is that it is primarily based on research conducted in the United States.</a:t>
            </a:r>
            <a:r>
              <a:rPr lang="en-US" b="1" u="sng" dirty="0">
                <a:solidFill>
                  <a:prstClr val="black"/>
                </a:solidFill>
                <a:latin typeface="Times New Roman" panose="02020603050405020304" pitchFamily="18" charset="0"/>
                <a:cs typeface="Times New Roman" panose="02020603050405020304" pitchFamily="18" charset="0"/>
              </a:rPr>
              <a:t> </a:t>
            </a:r>
            <a:r>
              <a:rPr lang="en-US" dirty="0">
                <a:solidFill>
                  <a:prstClr val="black"/>
                </a:solidFill>
                <a:latin typeface="Times New Roman" panose="02020603050405020304" pitchFamily="18" charset="0"/>
                <a:cs typeface="Times New Roman" panose="02020603050405020304" pitchFamily="18" charset="0"/>
              </a:rPr>
              <a:t>Thus, generalizing it to other cultures presents unanswered questions. Even within the United States, a variety of other factors and traits are also likely to affect behavior in organizations</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7" name="TextBox 16"/>
          <p:cNvSpPr txBox="1"/>
          <p:nvPr/>
        </p:nvSpPr>
        <p:spPr>
          <a:xfrm>
            <a:off x="1771923" y="1469612"/>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The “Big Five” Framework: Limitations </a:t>
            </a:r>
          </a:p>
        </p:txBody>
      </p:sp>
    </p:spTree>
    <p:extLst>
      <p:ext uri="{BB962C8B-B14F-4D97-AF65-F5344CB8AC3E}">
        <p14:creationId xmlns:p14="http://schemas.microsoft.com/office/powerpoint/2010/main" val="2892469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p:txBody>
      </p:sp>
      <p:graphicFrame>
        <p:nvGraphicFramePr>
          <p:cNvPr id="14"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381275861"/>
              </p:ext>
            </p:extLst>
          </p:nvPr>
        </p:nvGraphicFramePr>
        <p:xfrm>
          <a:off x="1582896" y="2367592"/>
          <a:ext cx="10219898" cy="3315528"/>
        </p:xfrm>
        <a:graphic>
          <a:graphicData uri="http://schemas.openxmlformats.org/drawingml/2006/table">
            <a:tbl>
              <a:tblPr firstRow="1" bandRow="1"/>
              <a:tblGrid>
                <a:gridCol w="1568634">
                  <a:extLst>
                    <a:ext uri="{9D8B030D-6E8A-4147-A177-3AD203B41FA5}">
                      <a16:colId xmlns:a16="http://schemas.microsoft.com/office/drawing/2014/main" val="3966072766"/>
                    </a:ext>
                  </a:extLst>
                </a:gridCol>
                <a:gridCol w="8651264">
                  <a:extLst>
                    <a:ext uri="{9D8B030D-6E8A-4147-A177-3AD203B41FA5}">
                      <a16:colId xmlns:a16="http://schemas.microsoft.com/office/drawing/2014/main" val="3536453227"/>
                    </a:ext>
                  </a:extLst>
                </a:gridCol>
              </a:tblGrid>
              <a:tr h="331552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The Myers-Briggs framework </a:t>
                      </a:r>
                      <a:r>
                        <a:rPr lang="en-US" b="0" i="0" u="none" dirty="0">
                          <a:solidFill>
                            <a:schemeClr val="tx1"/>
                          </a:solidFill>
                          <a:latin typeface="Times New Roman" panose="02020603050405020304" pitchFamily="18" charset="0"/>
                          <a:cs typeface="Times New Roman" panose="02020603050405020304" pitchFamily="18" charset="0"/>
                        </a:rPr>
                        <a:t>is also a popular framework that some people use to characterize personality. Many people know of this framework through a widely used questionnaire called </a:t>
                      </a:r>
                      <a:r>
                        <a:rPr lang="en-US" b="1" i="1" u="sng" dirty="0">
                          <a:solidFill>
                            <a:srgbClr val="FF0000"/>
                          </a:solidFill>
                          <a:latin typeface="Times New Roman" panose="02020603050405020304" pitchFamily="18" charset="0"/>
                          <a:cs typeface="Times New Roman" panose="02020603050405020304" pitchFamily="18" charset="0"/>
                        </a:rPr>
                        <a:t>the Myers-Briggs Type Indicator (MBTI).</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It is based upon Carl Jung’s work on psychological types. Psychologist Carl Jung was a contemporary of Sigmund Freud and a leading exponent of Gestalt personality theory. </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 MBTI was first developed by Isabel Briggs Myers (1897–1979) and her mother, Katharine Cook Briggs, to help people understand themselves and each other so that they could find work that matches their personality.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411054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p:txBody>
      </p:sp>
      <p:graphicFrame>
        <p:nvGraphicFramePr>
          <p:cNvPr id="4" name="Table 3"/>
          <p:cNvGraphicFramePr>
            <a:graphicFrameLocks noGrp="1"/>
          </p:cNvGraphicFramePr>
          <p:nvPr>
            <p:extLst>
              <p:ext uri="{D42A27DB-BD31-4B8C-83A1-F6EECF244321}">
                <p14:modId xmlns:p14="http://schemas.microsoft.com/office/powerpoint/2010/main" val="479992511"/>
              </p:ext>
            </p:extLst>
          </p:nvPr>
        </p:nvGraphicFramePr>
        <p:xfrm>
          <a:off x="1771923" y="2153447"/>
          <a:ext cx="9902229" cy="3657600"/>
        </p:xfrm>
        <a:graphic>
          <a:graphicData uri="http://schemas.openxmlformats.org/drawingml/2006/table">
            <a:tbl>
              <a:tblPr firstRow="1" bandRow="1"/>
              <a:tblGrid>
                <a:gridCol w="1519876">
                  <a:extLst>
                    <a:ext uri="{9D8B030D-6E8A-4147-A177-3AD203B41FA5}">
                      <a16:colId xmlns:a16="http://schemas.microsoft.com/office/drawing/2014/main" val="20000"/>
                    </a:ext>
                  </a:extLst>
                </a:gridCol>
                <a:gridCol w="8382353">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MBTI uses four scales with opposite poles to assess four sets of preferences. </a:t>
                      </a:r>
                    </a:p>
                    <a:p>
                      <a:pPr marL="0" indent="0" algn="just">
                        <a:buFont typeface="Wingdings" panose="05000000000000000000" pitchFamily="2" charset="2"/>
                        <a:buNone/>
                      </a:pPr>
                      <a:endParaRPr lang="en-US" b="1"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rgbClr val="C00000"/>
                          </a:solidFill>
                          <a:latin typeface="Times New Roman" panose="02020603050405020304" pitchFamily="18" charset="0"/>
                          <a:cs typeface="Times New Roman" panose="02020603050405020304" pitchFamily="18" charset="0"/>
                        </a:rPr>
                        <a:t>1- Extroversion (E)/Introversion (I): </a:t>
                      </a:r>
                      <a:r>
                        <a:rPr lang="en-US" b="0" i="0" u="none" dirty="0">
                          <a:solidFill>
                            <a:schemeClr val="tx1"/>
                          </a:solidFill>
                          <a:latin typeface="Times New Roman" panose="02020603050405020304" pitchFamily="18" charset="0"/>
                          <a:cs typeface="Times New Roman" panose="02020603050405020304" pitchFamily="18" charset="0"/>
                        </a:rPr>
                        <a:t>Extroverts are energized by things and people. They are interactors and “on the fly” thinkers whose motto is “ready, fire, aim.” Introverts find energy in ideas, concepts, and abstractions.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2- Sensing (S)/Intuition (N): </a:t>
                      </a:r>
                      <a:r>
                        <a:rPr lang="en-US" b="0" i="0" u="none" dirty="0">
                          <a:solidFill>
                            <a:schemeClr val="tx1"/>
                          </a:solidFill>
                          <a:latin typeface="Times New Roman" panose="02020603050405020304" pitchFamily="18" charset="0"/>
                          <a:cs typeface="Times New Roman" panose="02020603050405020304" pitchFamily="18" charset="0"/>
                        </a:rPr>
                        <a:t>Sensing people are detail oriented. They want and trust facts. Intuitive people seek out patterns and relationships among the facts that they have learned. </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3- Thinking (T)/Feeling (F): </a:t>
                      </a:r>
                      <a:r>
                        <a:rPr lang="en-US" b="0" i="0" u="none" dirty="0">
                          <a:solidFill>
                            <a:schemeClr val="tx1"/>
                          </a:solidFill>
                          <a:latin typeface="Times New Roman" panose="02020603050405020304" pitchFamily="18" charset="0"/>
                          <a:cs typeface="Times New Roman" panose="02020603050405020304" pitchFamily="18" charset="0"/>
                        </a:rPr>
                        <a:t>Thinkers value fairness and decide things impersonally based on objective criteria and logic. Feelers value harmony and focus on human values and needs as they make decisions or judgments.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165848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p:txBody>
      </p:sp>
      <p:graphicFrame>
        <p:nvGraphicFramePr>
          <p:cNvPr id="6" name="Table 5"/>
          <p:cNvGraphicFramePr>
            <a:graphicFrameLocks noGrp="1"/>
          </p:cNvGraphicFramePr>
          <p:nvPr>
            <p:extLst>
              <p:ext uri="{D42A27DB-BD31-4B8C-83A1-F6EECF244321}">
                <p14:modId xmlns:p14="http://schemas.microsoft.com/office/powerpoint/2010/main" val="1135152454"/>
              </p:ext>
            </p:extLst>
          </p:nvPr>
        </p:nvGraphicFramePr>
        <p:xfrm>
          <a:off x="1662180" y="2153447"/>
          <a:ext cx="9902229" cy="3383280"/>
        </p:xfrm>
        <a:graphic>
          <a:graphicData uri="http://schemas.openxmlformats.org/drawingml/2006/table">
            <a:tbl>
              <a:tblPr firstRow="1" bandRow="1"/>
              <a:tblGrid>
                <a:gridCol w="1519876">
                  <a:extLst>
                    <a:ext uri="{9D8B030D-6E8A-4147-A177-3AD203B41FA5}">
                      <a16:colId xmlns:a16="http://schemas.microsoft.com/office/drawing/2014/main" val="20000"/>
                    </a:ext>
                  </a:extLst>
                </a:gridCol>
                <a:gridCol w="8382353">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i="1" u="sng" dirty="0">
                          <a:solidFill>
                            <a:srgbClr val="C00000"/>
                          </a:solidFill>
                          <a:latin typeface="Times New Roman" panose="02020603050405020304" pitchFamily="18" charset="0"/>
                          <a:cs typeface="Times New Roman" panose="02020603050405020304" pitchFamily="18" charset="0"/>
                        </a:rPr>
                        <a:t>4- Judging (J)/Perceiving (P): </a:t>
                      </a:r>
                      <a:r>
                        <a:rPr lang="en-US" b="1" i="1" u="sng" dirty="0">
                          <a:solidFill>
                            <a:schemeClr val="tx1"/>
                          </a:solidFill>
                          <a:latin typeface="Times New Roman" panose="02020603050405020304" pitchFamily="18" charset="0"/>
                          <a:cs typeface="Times New Roman" panose="02020603050405020304" pitchFamily="18" charset="0"/>
                        </a:rPr>
                        <a:t>Judging</a:t>
                      </a:r>
                      <a:r>
                        <a:rPr lang="en-US" b="0" i="0" u="none" dirty="0">
                          <a:solidFill>
                            <a:schemeClr val="tx1"/>
                          </a:solidFill>
                          <a:latin typeface="Times New Roman" panose="02020603050405020304" pitchFamily="18" charset="0"/>
                          <a:cs typeface="Times New Roman" panose="02020603050405020304" pitchFamily="18" charset="0"/>
                        </a:rPr>
                        <a:t> people are decisive and tend to plan. They focus on completing tasks, take action quickly, and want to know the essentials. They develop plans and follow them, adhering to deadlines. </a:t>
                      </a:r>
                      <a:r>
                        <a:rPr lang="en-US" b="1" i="1" u="sng" dirty="0">
                          <a:solidFill>
                            <a:schemeClr val="tx1"/>
                          </a:solidFill>
                          <a:latin typeface="Times New Roman" panose="02020603050405020304" pitchFamily="18" charset="0"/>
                          <a:cs typeface="Times New Roman" panose="02020603050405020304" pitchFamily="18" charset="0"/>
                        </a:rPr>
                        <a:t>Perceptive</a:t>
                      </a:r>
                      <a:r>
                        <a:rPr lang="en-US" b="0" i="0" u="none" dirty="0">
                          <a:solidFill>
                            <a:schemeClr val="tx1"/>
                          </a:solidFill>
                          <a:latin typeface="Times New Roman" panose="02020603050405020304" pitchFamily="18" charset="0"/>
                          <a:cs typeface="Times New Roman" panose="02020603050405020304" pitchFamily="18" charset="0"/>
                        </a:rPr>
                        <a:t> people are adaptable, spontaneous, and curious. They start many tasks and often find it difficult to complete them. Deadlines are meant to be stretched.</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 possible combinations of these preferences result in </a:t>
                      </a:r>
                      <a:r>
                        <a:rPr lang="en-US" b="1" i="0" u="sng" dirty="0">
                          <a:solidFill>
                            <a:schemeClr val="tx1"/>
                          </a:solidFill>
                          <a:latin typeface="Times New Roman" panose="02020603050405020304" pitchFamily="18" charset="0"/>
                          <a:cs typeface="Times New Roman" panose="02020603050405020304" pitchFamily="18" charset="0"/>
                        </a:rPr>
                        <a:t>sixteen personality types</a:t>
                      </a:r>
                      <a:r>
                        <a:rPr lang="en-US" b="0" i="0" u="none" dirty="0">
                          <a:solidFill>
                            <a:schemeClr val="tx1"/>
                          </a:solidFill>
                          <a:latin typeface="Times New Roman" panose="02020603050405020304" pitchFamily="18" charset="0"/>
                          <a:cs typeface="Times New Roman" panose="02020603050405020304" pitchFamily="18" charset="0"/>
                        </a:rPr>
                        <a:t>, which are identified by the four letters that represent one’s tendencies on the four scales. For example, ENTJ reflects extraversion, intuition, thinking, and judging. </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You can complete a brief Myers-Briggs type self-assessment online </a:t>
                      </a:r>
                      <a:r>
                        <a:rPr lang="en-US" b="0" i="1" u="none" dirty="0">
                          <a:solidFill>
                            <a:schemeClr val="tx1"/>
                          </a:solidFill>
                          <a:latin typeface="Times New Roman" panose="02020603050405020304" pitchFamily="18" charset="0"/>
                          <a:cs typeface="Times New Roman" panose="02020603050405020304" pitchFamily="18" charset="0"/>
                        </a:rPr>
                        <a:t>at</a:t>
                      </a:r>
                      <a:r>
                        <a:rPr lang="en-US" b="0" i="1" u="none" dirty="0">
                          <a:solidFill>
                            <a:srgbClr val="C00000"/>
                          </a:solidFill>
                          <a:latin typeface="Times New Roman" panose="02020603050405020304" pitchFamily="18" charset="0"/>
                          <a:cs typeface="Times New Roman" panose="02020603050405020304" pitchFamily="18" charset="0"/>
                        </a:rPr>
                        <a:t> http://www.humanmetrics.com/cgi-win/JTypes2.asp.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438265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3- Other Important Personality Traits:</a:t>
            </a:r>
          </a:p>
        </p:txBody>
      </p:sp>
      <p:graphicFrame>
        <p:nvGraphicFramePr>
          <p:cNvPr id="4" name="Table 3"/>
          <p:cNvGraphicFramePr>
            <a:graphicFrameLocks noGrp="1"/>
          </p:cNvGraphicFramePr>
          <p:nvPr>
            <p:extLst>
              <p:ext uri="{D42A27DB-BD31-4B8C-83A1-F6EECF244321}">
                <p14:modId xmlns:p14="http://schemas.microsoft.com/office/powerpoint/2010/main" val="800604214"/>
              </p:ext>
            </p:extLst>
          </p:nvPr>
        </p:nvGraphicFramePr>
        <p:xfrm>
          <a:off x="1662180" y="2462935"/>
          <a:ext cx="10266584" cy="3188591"/>
        </p:xfrm>
        <a:graphic>
          <a:graphicData uri="http://schemas.openxmlformats.org/drawingml/2006/table">
            <a:tbl>
              <a:tblPr firstRow="1" bandRow="1"/>
              <a:tblGrid>
                <a:gridCol w="1575800">
                  <a:extLst>
                    <a:ext uri="{9D8B030D-6E8A-4147-A177-3AD203B41FA5}">
                      <a16:colId xmlns:a16="http://schemas.microsoft.com/office/drawing/2014/main" val="20000"/>
                    </a:ext>
                  </a:extLst>
                </a:gridCol>
                <a:gridCol w="8690784">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Other Important Personality Traits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Besides these complex models of personality, several other specific personality traits are also likely to influence behavior in organizations. Among the most important </a:t>
                      </a:r>
                      <a:r>
                        <a:rPr lang="en-US" b="1" i="1" u="none" dirty="0">
                          <a:solidFill>
                            <a:schemeClr val="tx1"/>
                          </a:solidFill>
                          <a:latin typeface="Times New Roman" panose="02020603050405020304" pitchFamily="18" charset="0"/>
                          <a:cs typeface="Times New Roman" panose="02020603050405020304" pitchFamily="18" charset="0"/>
                        </a:rPr>
                        <a:t>are locus of control, self-efficacy, authoritarianism, Machiavellianism, self-esteem, and risk propensity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545617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3-1 Locus of Control:</a:t>
            </a:r>
            <a:endParaRPr lang="en-US" dirty="0">
              <a:solidFill>
                <a:prstClr val="black"/>
              </a:solidFill>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96211125"/>
              </p:ext>
            </p:extLst>
          </p:nvPr>
        </p:nvGraphicFramePr>
        <p:xfrm>
          <a:off x="1725794" y="2181156"/>
          <a:ext cx="9902229" cy="3383280"/>
        </p:xfrm>
        <a:graphic>
          <a:graphicData uri="http://schemas.openxmlformats.org/drawingml/2006/table">
            <a:tbl>
              <a:tblPr firstRow="1" bandRow="1"/>
              <a:tblGrid>
                <a:gridCol w="1519876">
                  <a:extLst>
                    <a:ext uri="{9D8B030D-6E8A-4147-A177-3AD203B41FA5}">
                      <a16:colId xmlns:a16="http://schemas.microsoft.com/office/drawing/2014/main" val="20000"/>
                    </a:ext>
                  </a:extLst>
                </a:gridCol>
                <a:gridCol w="8382353">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Locus of Control</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Locus of control: </a:t>
                      </a:r>
                      <a:r>
                        <a:rPr lang="en-US" b="0" i="0" u="none" dirty="0">
                          <a:solidFill>
                            <a:schemeClr val="tx1"/>
                          </a:solidFill>
                          <a:latin typeface="Times New Roman" panose="02020603050405020304" pitchFamily="18" charset="0"/>
                          <a:cs typeface="Times New Roman" panose="02020603050405020304" pitchFamily="18" charset="0"/>
                        </a:rPr>
                        <a:t>is the extent to which people believe that their behavior has a real effect on what happens to them.</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Some people, for example, believe that if they work hard, they will succeed.</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They may also believe that people who fail do so because they lack ability or motivation. People who believe that individuals are in control of their lives are said to have </a:t>
                      </a:r>
                      <a:r>
                        <a:rPr lang="en-US" b="1" i="0" u="none" dirty="0">
                          <a:solidFill>
                            <a:schemeClr val="tx1"/>
                          </a:solidFill>
                          <a:latin typeface="Times New Roman" panose="02020603050405020304" pitchFamily="18" charset="0"/>
                          <a:cs typeface="Times New Roman" panose="02020603050405020304" pitchFamily="18" charset="0"/>
                        </a:rPr>
                        <a:t>an internal locus of control</a:t>
                      </a:r>
                      <a:r>
                        <a:rPr lang="en-US" b="0" i="0" u="none"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b="1" i="1" u="none" dirty="0">
                          <a:solidFill>
                            <a:schemeClr val="tx1"/>
                          </a:solidFill>
                          <a:latin typeface="Times New Roman" panose="02020603050405020304" pitchFamily="18" charset="0"/>
                          <a:cs typeface="Times New Roman" panose="02020603050405020304" pitchFamily="18" charset="0"/>
                        </a:rPr>
                        <a:t>For example,</a:t>
                      </a:r>
                      <a:r>
                        <a:rPr lang="en-US" b="0" i="0" u="none" dirty="0">
                          <a:solidFill>
                            <a:schemeClr val="tx1"/>
                          </a:solidFill>
                          <a:latin typeface="Times New Roman" panose="02020603050405020304" pitchFamily="18" charset="0"/>
                          <a:cs typeface="Times New Roman" panose="02020603050405020304" pitchFamily="18" charset="0"/>
                        </a:rPr>
                        <a:t> an employee who fails to get a promotion may attribute that failure to a politically motivated boss or just bad luck, rather than to his or her own lack of skills or poor performance record.</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People who think that forces beyond their control dictate what happens to them are said to have </a:t>
                      </a:r>
                      <a:r>
                        <a:rPr lang="en-US" b="1" i="0" u="none" dirty="0">
                          <a:solidFill>
                            <a:schemeClr val="tx1"/>
                          </a:solidFill>
                          <a:latin typeface="Times New Roman" panose="02020603050405020304" pitchFamily="18" charset="0"/>
                          <a:cs typeface="Times New Roman" panose="02020603050405020304" pitchFamily="18" charset="0"/>
                        </a:rPr>
                        <a:t>an external locus of control.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765475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1200329"/>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3-1 Locus of Control:</a:t>
            </a:r>
          </a:p>
          <a:p>
            <a:pPr lvl="0" algn="just"/>
            <a:endParaRPr lang="en-US" b="1" u="sng" dirty="0">
              <a:solidFill>
                <a:srgbClr val="C00000"/>
              </a:solidFill>
              <a:latin typeface="Times New Roman" panose="02020603050405020304" pitchFamily="18" charset="0"/>
              <a:cs typeface="Times New Roman" panose="02020603050405020304" pitchFamily="18" charset="0"/>
            </a:endParaRPr>
          </a:p>
          <a:p>
            <a:pPr lvl="0"/>
            <a:r>
              <a:rPr lang="en-US" dirty="0">
                <a:solidFill>
                  <a:srgbClr val="C00000"/>
                </a:solidFill>
                <a:latin typeface="Times New Roman" panose="02020603050405020304" pitchFamily="18" charset="0"/>
                <a:cs typeface="Times New Roman" panose="02020603050405020304" pitchFamily="18" charset="0"/>
              </a:rPr>
              <a:t>Effects of Locus of Control on Organizational Outcomes</a:t>
            </a:r>
          </a:p>
          <a:p>
            <a:pPr lvl="0" algn="just"/>
            <a:endParaRPr lang="en-US" dirty="0">
              <a:solidFill>
                <a:prstClr val="black"/>
              </a:solidFill>
              <a:latin typeface="Times New Roman" panose="02020603050405020304" pitchFamily="18"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BAE099B1-3E8A-45C2-A8DA-A303C67E670C}"/>
              </a:ext>
            </a:extLst>
          </p:cNvPr>
          <p:cNvGraphicFramePr>
            <a:graphicFrameLocks noGrp="1"/>
          </p:cNvGraphicFramePr>
          <p:nvPr>
            <p:extLst>
              <p:ext uri="{D42A27DB-BD31-4B8C-83A1-F6EECF244321}">
                <p14:modId xmlns:p14="http://schemas.microsoft.com/office/powerpoint/2010/main" val="3920242927"/>
              </p:ext>
            </p:extLst>
          </p:nvPr>
        </p:nvGraphicFramePr>
        <p:xfrm>
          <a:off x="1960706" y="3010958"/>
          <a:ext cx="9488380" cy="2393208"/>
        </p:xfrm>
        <a:graphic>
          <a:graphicData uri="http://schemas.openxmlformats.org/drawingml/2006/table">
            <a:tbl>
              <a:tblPr/>
              <a:tblGrid>
                <a:gridCol w="2677663">
                  <a:extLst>
                    <a:ext uri="{9D8B030D-6E8A-4147-A177-3AD203B41FA5}">
                      <a16:colId xmlns:a16="http://schemas.microsoft.com/office/drawing/2014/main" val="3832219185"/>
                    </a:ext>
                  </a:extLst>
                </a:gridCol>
                <a:gridCol w="6810717">
                  <a:extLst>
                    <a:ext uri="{9D8B030D-6E8A-4147-A177-3AD203B41FA5}">
                      <a16:colId xmlns:a16="http://schemas.microsoft.com/office/drawing/2014/main" val="4193979471"/>
                    </a:ext>
                  </a:extLst>
                </a:gridCol>
              </a:tblGrid>
              <a:tr h="36148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800" b="1" u="none" strike="noStrike" dirty="0">
                          <a:solidFill>
                            <a:schemeClr val="tx1"/>
                          </a:solidFill>
                          <a:effectLst/>
                          <a:latin typeface="Times New Roman" panose="02020603050405020304" pitchFamily="18" charset="0"/>
                          <a:cs typeface="Times New Roman" panose="02020603050405020304" pitchFamily="18" charset="0"/>
                        </a:rPr>
                        <a:t>Organizational Outcome</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800" b="1" u="none" strike="noStrike" dirty="0">
                          <a:solidFill>
                            <a:schemeClr val="tx1"/>
                          </a:solidFill>
                          <a:effectLst/>
                          <a:latin typeface="Times New Roman" panose="02020603050405020304" pitchFamily="18" charset="0"/>
                          <a:cs typeface="Times New Roman" panose="02020603050405020304" pitchFamily="18" charset="0"/>
                        </a:rPr>
                        <a:t>Internal versus External Locus of Control</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343099107"/>
                  </a:ext>
                </a:extLst>
              </a:tr>
              <a:tr h="60472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800" b="1" u="none" strike="noStrike" dirty="0">
                          <a:solidFill>
                            <a:schemeClr val="tx1"/>
                          </a:solidFill>
                          <a:effectLst/>
                          <a:latin typeface="Times New Roman" panose="02020603050405020304" pitchFamily="18" charset="0"/>
                          <a:cs typeface="Times New Roman" panose="02020603050405020304" pitchFamily="18" charset="0"/>
                        </a:rPr>
                        <a:t>Job satisfaction</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Internals are generally more satisfied with their job,</a:t>
                      </a:r>
                    </a:p>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pay, supervisor, and coworkers.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46065549"/>
                  </a:ext>
                </a:extLst>
              </a:tr>
              <a:tr h="60472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Commitment</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Internals are more committed and have lower</a:t>
                      </a:r>
                    </a:p>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absenteeism.</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016909656"/>
                  </a:ext>
                </a:extLst>
              </a:tr>
              <a:tr h="60472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800" b="1" u="none" strike="noStrike" dirty="0">
                          <a:solidFill>
                            <a:schemeClr val="tx1"/>
                          </a:solidFill>
                          <a:effectLst/>
                          <a:latin typeface="Times New Roman" panose="02020603050405020304" pitchFamily="18" charset="0"/>
                          <a:cs typeface="Times New Roman" panose="02020603050405020304" pitchFamily="18" charset="0"/>
                        </a:rPr>
                        <a:t>Job motivation</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have greater task motivation, job involvement,</a:t>
                      </a:r>
                    </a:p>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and self-confidence than do 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15861076"/>
                  </a:ext>
                </a:extLst>
              </a:tr>
            </a:tbl>
          </a:graphicData>
        </a:graphic>
      </p:graphicFrame>
    </p:spTree>
    <p:extLst>
      <p:ext uri="{BB962C8B-B14F-4D97-AF65-F5344CB8AC3E}">
        <p14:creationId xmlns:p14="http://schemas.microsoft.com/office/powerpoint/2010/main" val="3545335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1200329"/>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3-1 Locus of Control:</a:t>
            </a:r>
          </a:p>
          <a:p>
            <a:pPr lvl="0" algn="just"/>
            <a:endParaRPr lang="en-US" b="1" u="sng" dirty="0">
              <a:solidFill>
                <a:srgbClr val="C00000"/>
              </a:solidFill>
              <a:latin typeface="Times New Roman" panose="02020603050405020304" pitchFamily="18" charset="0"/>
              <a:cs typeface="Times New Roman" panose="02020603050405020304" pitchFamily="18" charset="0"/>
            </a:endParaRPr>
          </a:p>
          <a:p>
            <a:pPr lvl="0"/>
            <a:r>
              <a:rPr lang="en-US" dirty="0">
                <a:solidFill>
                  <a:srgbClr val="C00000"/>
                </a:solidFill>
                <a:latin typeface="Times New Roman" panose="02020603050405020304" pitchFamily="18" charset="0"/>
                <a:cs typeface="Times New Roman" panose="02020603050405020304" pitchFamily="18" charset="0"/>
              </a:rPr>
              <a:t>Effects of Locus of Control on Organizational Outcomes</a:t>
            </a:r>
          </a:p>
          <a:p>
            <a:pPr lvl="0" algn="just"/>
            <a:endParaRPr lang="en-US" dirty="0">
              <a:solidFill>
                <a:prstClr val="black"/>
              </a:solidFill>
              <a:latin typeface="Times New Roman" panose="02020603050405020304" pitchFamily="18" charset="0"/>
              <a:cs typeface="Times New Roman" panose="02020603050405020304" pitchFamily="18" charset="0"/>
            </a:endParaRPr>
          </a:p>
        </p:txBody>
      </p:sp>
      <p:graphicFrame>
        <p:nvGraphicFramePr>
          <p:cNvPr id="15" name="Table 14">
            <a:extLst>
              <a:ext uri="{FF2B5EF4-FFF2-40B4-BE49-F238E27FC236}">
                <a16:creationId xmlns:a16="http://schemas.microsoft.com/office/drawing/2014/main" id="{BAE099B1-3E8A-45C2-A8DA-A303C67E670C}"/>
              </a:ext>
            </a:extLst>
          </p:cNvPr>
          <p:cNvGraphicFramePr>
            <a:graphicFrameLocks noGrp="1"/>
          </p:cNvGraphicFramePr>
          <p:nvPr>
            <p:extLst>
              <p:ext uri="{D42A27DB-BD31-4B8C-83A1-F6EECF244321}">
                <p14:modId xmlns:p14="http://schemas.microsoft.com/office/powerpoint/2010/main" val="1823282094"/>
              </p:ext>
            </p:extLst>
          </p:nvPr>
        </p:nvGraphicFramePr>
        <p:xfrm>
          <a:off x="1771923" y="2775431"/>
          <a:ext cx="9488380" cy="2785770"/>
        </p:xfrm>
        <a:graphic>
          <a:graphicData uri="http://schemas.openxmlformats.org/drawingml/2006/table">
            <a:tbl>
              <a:tblPr/>
              <a:tblGrid>
                <a:gridCol w="2677663">
                  <a:extLst>
                    <a:ext uri="{9D8B030D-6E8A-4147-A177-3AD203B41FA5}">
                      <a16:colId xmlns:a16="http://schemas.microsoft.com/office/drawing/2014/main" val="3832219185"/>
                    </a:ext>
                  </a:extLst>
                </a:gridCol>
                <a:gridCol w="6810717">
                  <a:extLst>
                    <a:ext uri="{9D8B030D-6E8A-4147-A177-3AD203B41FA5}">
                      <a16:colId xmlns:a16="http://schemas.microsoft.com/office/drawing/2014/main" val="4193979471"/>
                    </a:ext>
                  </a:extLst>
                </a:gridCol>
              </a:tblGrid>
              <a:tr h="36148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800" b="1" u="none" strike="noStrike" dirty="0">
                          <a:solidFill>
                            <a:schemeClr val="tx1"/>
                          </a:solidFill>
                          <a:effectLst/>
                          <a:latin typeface="Times New Roman" panose="02020603050405020304" pitchFamily="18" charset="0"/>
                          <a:cs typeface="Times New Roman" panose="02020603050405020304" pitchFamily="18" charset="0"/>
                        </a:rPr>
                        <a:t>Organizational Outcome</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800" b="1" u="none" strike="noStrike" dirty="0">
                          <a:solidFill>
                            <a:schemeClr val="tx1"/>
                          </a:solidFill>
                          <a:effectLst/>
                          <a:latin typeface="Times New Roman" panose="02020603050405020304" pitchFamily="18" charset="0"/>
                          <a:cs typeface="Times New Roman" panose="02020603050405020304" pitchFamily="18" charset="0"/>
                        </a:rPr>
                        <a:t>Internal versus External Locus of Control</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343099107"/>
                  </a:ext>
                </a:extLst>
              </a:tr>
              <a:tr h="60472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800" b="1" u="none" strike="noStrike" dirty="0">
                          <a:solidFill>
                            <a:schemeClr val="tx1"/>
                          </a:solidFill>
                          <a:effectLst/>
                          <a:latin typeface="Times New Roman" panose="02020603050405020304" pitchFamily="18" charset="0"/>
                          <a:cs typeface="Times New Roman" panose="02020603050405020304" pitchFamily="18" charset="0"/>
                        </a:rPr>
                        <a:t>Job performance</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tend to have higher job performance than</a:t>
                      </a:r>
                    </a:p>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2521657895"/>
                  </a:ext>
                </a:extLst>
              </a:tr>
              <a:tr h="36148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Career success</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Internals tend to earn a higher salary than do 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07466547"/>
                  </a:ext>
                </a:extLst>
              </a:tr>
              <a:tr h="60472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Conflict and stress</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report lower role conflict, work-family conflict, burnout, and stress than do 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61413750"/>
                  </a:ext>
                </a:extLst>
              </a:tr>
              <a:tr h="60472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800" b="1" u="none" strike="noStrike" dirty="0">
                          <a:solidFill>
                            <a:schemeClr val="tx1"/>
                          </a:solidFill>
                          <a:effectLst/>
                          <a:latin typeface="Times New Roman" panose="02020603050405020304" pitchFamily="18" charset="0"/>
                          <a:cs typeface="Times New Roman" panose="02020603050405020304" pitchFamily="18" charset="0"/>
                        </a:rPr>
                        <a:t>Social integration</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tend to be more socially integrated at work and</a:t>
                      </a:r>
                    </a:p>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report more favorable relationships with their supervisors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59526720"/>
                  </a:ext>
                </a:extLst>
              </a:tr>
            </a:tbl>
          </a:graphicData>
        </a:graphic>
      </p:graphicFrame>
    </p:spTree>
    <p:extLst>
      <p:ext uri="{BB962C8B-B14F-4D97-AF65-F5344CB8AC3E}">
        <p14:creationId xmlns:p14="http://schemas.microsoft.com/office/powerpoint/2010/main" val="3562815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3-2 Authoritarianism:</a:t>
            </a:r>
          </a:p>
        </p:txBody>
      </p:sp>
      <p:graphicFrame>
        <p:nvGraphicFramePr>
          <p:cNvPr id="4" name="Table 3"/>
          <p:cNvGraphicFramePr>
            <a:graphicFrameLocks noGrp="1"/>
          </p:cNvGraphicFramePr>
          <p:nvPr>
            <p:extLst>
              <p:ext uri="{D42A27DB-BD31-4B8C-83A1-F6EECF244321}">
                <p14:modId xmlns:p14="http://schemas.microsoft.com/office/powerpoint/2010/main" val="343554168"/>
              </p:ext>
            </p:extLst>
          </p:nvPr>
        </p:nvGraphicFramePr>
        <p:xfrm>
          <a:off x="1662180" y="2064705"/>
          <a:ext cx="9902229" cy="3657600"/>
        </p:xfrm>
        <a:graphic>
          <a:graphicData uri="http://schemas.openxmlformats.org/drawingml/2006/table">
            <a:tbl>
              <a:tblPr firstRow="1" bandRow="1"/>
              <a:tblGrid>
                <a:gridCol w="2218151">
                  <a:extLst>
                    <a:ext uri="{9D8B030D-6E8A-4147-A177-3AD203B41FA5}">
                      <a16:colId xmlns:a16="http://schemas.microsoft.com/office/drawing/2014/main" val="20000"/>
                    </a:ext>
                  </a:extLst>
                </a:gridCol>
                <a:gridCol w="7684078">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Authoritarianism</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authoritarianism, </a:t>
                      </a:r>
                      <a:r>
                        <a:rPr lang="en-US" b="0" i="0" u="none" dirty="0">
                          <a:solidFill>
                            <a:schemeClr val="tx1"/>
                          </a:solidFill>
                          <a:latin typeface="Times New Roman" panose="02020603050405020304" pitchFamily="18" charset="0"/>
                          <a:cs typeface="Times New Roman" panose="02020603050405020304" pitchFamily="18" charset="0"/>
                        </a:rPr>
                        <a:t>the extent to which a person believes that power and status differences are appropriate within hierarchical social systems such as organizations</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For example, a person who is highly authoritarian may accept directives or orders from someone with more authority purely because the other person is “the boss.” On the other hand, a person who is not highly authoritarian, although he or she may still carry out reasonable directives from the boss, is more likely to question things, express disagreement with the boss, and even refuse to carry out orders if they are for some reason objectionable.</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sng" dirty="0">
                          <a:solidFill>
                            <a:srgbClr val="C00000"/>
                          </a:solidFill>
                          <a:latin typeface="Times New Roman" panose="02020603050405020304" pitchFamily="18" charset="0"/>
                          <a:cs typeface="Times New Roman" panose="02020603050405020304" pitchFamily="18" charset="0"/>
                        </a:rPr>
                        <a:t>Example</a:t>
                      </a:r>
                      <a:r>
                        <a:rPr lang="en-US" b="0" i="0" u="none" dirty="0">
                          <a:solidFill>
                            <a:schemeClr val="tx1"/>
                          </a:solidFill>
                          <a:latin typeface="Times New Roman" panose="02020603050405020304" pitchFamily="18" charset="0"/>
                          <a:cs typeface="Times New Roman" panose="02020603050405020304" pitchFamily="18" charset="0"/>
                        </a:rPr>
                        <a:t> During the aftermath of the Enron and Arthur Anderson scandals that destroyed both firms, charges were brought against some accountants who shredded important documents before they could be seized by the authorities.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486436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4F2164CF-1068-4692-B32C-CE2D43E661F7}"/>
              </a:ext>
            </a:extLst>
          </p:cNvPr>
          <p:cNvGrpSpPr/>
          <p:nvPr/>
        </p:nvGrpSpPr>
        <p:grpSpPr>
          <a:xfrm>
            <a:off x="1620709" y="1702709"/>
            <a:ext cx="9919551" cy="4115426"/>
            <a:chOff x="1620709" y="1702709"/>
            <a:chExt cx="9919551" cy="4115426"/>
          </a:xfrm>
        </p:grpSpPr>
        <p:pic>
          <p:nvPicPr>
            <p:cNvPr id="15" name="Picture 14">
              <a:extLst>
                <a:ext uri="{FF2B5EF4-FFF2-40B4-BE49-F238E27FC236}">
                  <a16:creationId xmlns:a16="http://schemas.microsoft.com/office/drawing/2014/main" id="{53875DC5-33FF-437E-B8D5-F504E7AD8B52}"/>
                </a:ext>
              </a:extLst>
            </p:cNvPr>
            <p:cNvPicPr>
              <a:picLocks noChangeAspect="1"/>
            </p:cNvPicPr>
            <p:nvPr/>
          </p:nvPicPr>
          <p:blipFill>
            <a:blip r:embed="rId8"/>
            <a:stretch>
              <a:fillRect/>
            </a:stretch>
          </p:blipFill>
          <p:spPr>
            <a:xfrm>
              <a:off x="6387235" y="1702709"/>
              <a:ext cx="5153025" cy="4115426"/>
            </a:xfrm>
            <a:prstGeom prst="rect">
              <a:avLst/>
            </a:prstGeom>
          </p:spPr>
        </p:pic>
        <p:sp>
          <p:nvSpPr>
            <p:cNvPr id="16" name="TextBox 15">
              <a:extLst>
                <a:ext uri="{FF2B5EF4-FFF2-40B4-BE49-F238E27FC236}">
                  <a16:creationId xmlns:a16="http://schemas.microsoft.com/office/drawing/2014/main" id="{E0BC62EC-DAD5-4476-8BE4-22EFB21EF7B7}"/>
                </a:ext>
              </a:extLst>
            </p:cNvPr>
            <p:cNvSpPr txBox="1"/>
            <p:nvPr/>
          </p:nvSpPr>
          <p:spPr>
            <a:xfrm>
              <a:off x="1620709" y="2405427"/>
              <a:ext cx="4616624" cy="2308324"/>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Authoritarianism is the extent to which a person believes that power and status differences within organizations are appropriate. This individual is listening closely to instructions from his boss and seems intent on following those instructions. A person lower on authoritarianism might not be as receptive to direction.</a:t>
              </a:r>
            </a:p>
          </p:txBody>
        </p:sp>
      </p:grpSp>
    </p:spTree>
    <p:extLst>
      <p:ext uri="{BB962C8B-B14F-4D97-AF65-F5344CB8AC3E}">
        <p14:creationId xmlns:p14="http://schemas.microsoft.com/office/powerpoint/2010/main" val="2019463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3-3 Machiavellianism:</a:t>
            </a:r>
            <a:endParaRPr lang="en-US" dirty="0">
              <a:solidFill>
                <a:prstClr val="black"/>
              </a:solidFill>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399628682"/>
              </p:ext>
            </p:extLst>
          </p:nvPr>
        </p:nvGraphicFramePr>
        <p:xfrm>
          <a:off x="1639773" y="2147160"/>
          <a:ext cx="10044567" cy="3657600"/>
        </p:xfrm>
        <a:graphic>
          <a:graphicData uri="http://schemas.openxmlformats.org/drawingml/2006/table">
            <a:tbl>
              <a:tblPr firstRow="1" bandRow="1"/>
              <a:tblGrid>
                <a:gridCol w="2101623">
                  <a:extLst>
                    <a:ext uri="{9D8B030D-6E8A-4147-A177-3AD203B41FA5}">
                      <a16:colId xmlns:a16="http://schemas.microsoft.com/office/drawing/2014/main" val="20000"/>
                    </a:ext>
                  </a:extLst>
                </a:gridCol>
                <a:gridCol w="7942944">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Machiavellianism</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term “Machiavellianism” </a:t>
                      </a:r>
                      <a:r>
                        <a:rPr lang="en-US" b="0" i="0" u="none" dirty="0">
                          <a:solidFill>
                            <a:schemeClr val="tx1"/>
                          </a:solidFill>
                          <a:latin typeface="Times New Roman" panose="02020603050405020304" pitchFamily="18" charset="0"/>
                          <a:cs typeface="Times New Roman" panose="02020603050405020304" pitchFamily="18" charset="0"/>
                        </a:rPr>
                        <a:t>is now used to describe behavior directed at gaining power and controlling the behavior of others.</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More Machiavellian individuals tend to be rational and unemotional, may be willing to lie to attain their personal goals, put little emphasis on loyalty and friendship, and enjoy manipulating others’ behavior.</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Less Machiavellian individuals are more emotional, less willing to lie to succeed, value loyalty and friendship highly, and get little personal pleasure from manipulating others.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sng" dirty="0">
                          <a:solidFill>
                            <a:srgbClr val="C00000"/>
                          </a:solidFill>
                          <a:latin typeface="Times New Roman" panose="02020603050405020304" pitchFamily="18" charset="0"/>
                          <a:cs typeface="Times New Roman" panose="02020603050405020304" pitchFamily="18" charset="0"/>
                        </a:rPr>
                        <a:t>Example: </a:t>
                      </a:r>
                      <a:r>
                        <a:rPr lang="en-US" b="0" i="0" u="none" dirty="0">
                          <a:solidFill>
                            <a:schemeClr val="tx1"/>
                          </a:solidFill>
                          <a:latin typeface="Times New Roman" panose="02020603050405020304" pitchFamily="18" charset="0"/>
                          <a:cs typeface="Times New Roman" panose="02020603050405020304" pitchFamily="18" charset="0"/>
                        </a:rPr>
                        <a:t>By all accounts, Dennis Kozlowski, the indicted former CEO of Tyco International, had a high degree of Machiavellianism. He apparently came to believe that his position of power in the company gave him the right to do just about anything he wanted with company resources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545791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3-4 Tolerance for Risk and Ambiguity:</a:t>
            </a:r>
            <a:endParaRPr lang="en-US" dirty="0">
              <a:solidFill>
                <a:prstClr val="black"/>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4076419550"/>
              </p:ext>
            </p:extLst>
          </p:nvPr>
        </p:nvGraphicFramePr>
        <p:xfrm>
          <a:off x="1771923" y="2293786"/>
          <a:ext cx="10013037" cy="3188591"/>
        </p:xfrm>
        <a:graphic>
          <a:graphicData uri="http://schemas.openxmlformats.org/drawingml/2006/table">
            <a:tbl>
              <a:tblPr firstRow="1" bandRow="1"/>
              <a:tblGrid>
                <a:gridCol w="1987348">
                  <a:extLst>
                    <a:ext uri="{9D8B030D-6E8A-4147-A177-3AD203B41FA5}">
                      <a16:colId xmlns:a16="http://schemas.microsoft.com/office/drawing/2014/main" val="20000"/>
                    </a:ext>
                  </a:extLst>
                </a:gridCol>
                <a:gridCol w="8025689">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Tolerance for risk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 Tolerance for risk (also called risk propensity): </a:t>
                      </a:r>
                      <a:r>
                        <a:rPr lang="en-US" b="0" i="0" u="none" dirty="0">
                          <a:solidFill>
                            <a:schemeClr val="tx1"/>
                          </a:solidFill>
                          <a:latin typeface="Times New Roman" panose="02020603050405020304" pitchFamily="18" charset="0"/>
                          <a:cs typeface="Times New Roman" panose="02020603050405020304" pitchFamily="18" charset="0"/>
                        </a:rPr>
                        <a:t>is the degree to which a person is comfortable accepting risk and is willing to take chances and to make risky decisions.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A manager with a high tolerance for risk, for example, might experiment with new ideas and gamble on new products. Such a manager might also lead the organization in new and different directions. </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A manager with low tolerance for risk might lead an organization to stagnation and excessive conservatism or might help the organization successfully weather turbulent and unpredictable times by maintaining stability and calm.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539608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3-4 Tolerance for Risk and Ambiguity:</a:t>
            </a:r>
            <a:endParaRPr lang="en-US" dirty="0">
              <a:solidFill>
                <a:prstClr val="black"/>
              </a:solidFill>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513622604"/>
              </p:ext>
            </p:extLst>
          </p:nvPr>
        </p:nvGraphicFramePr>
        <p:xfrm>
          <a:off x="1780247" y="2193840"/>
          <a:ext cx="9902228" cy="3657600"/>
        </p:xfrm>
        <a:graphic>
          <a:graphicData uri="http://schemas.openxmlformats.org/drawingml/2006/table">
            <a:tbl>
              <a:tblPr firstRow="1" bandRow="1"/>
              <a:tblGrid>
                <a:gridCol w="1603320">
                  <a:extLst>
                    <a:ext uri="{9D8B030D-6E8A-4147-A177-3AD203B41FA5}">
                      <a16:colId xmlns:a16="http://schemas.microsoft.com/office/drawing/2014/main" val="20000"/>
                    </a:ext>
                  </a:extLst>
                </a:gridCol>
                <a:gridCol w="8298908">
                  <a:extLst>
                    <a:ext uri="{9D8B030D-6E8A-4147-A177-3AD203B41FA5}">
                      <a16:colId xmlns:a16="http://schemas.microsoft.com/office/drawing/2014/main" val="20001"/>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Tolerance for ambiguity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 Tolerance for ambiguity </a:t>
                      </a:r>
                      <a:r>
                        <a:rPr lang="en-US" b="0" i="0" u="none" dirty="0">
                          <a:solidFill>
                            <a:schemeClr val="tx1"/>
                          </a:solidFill>
                          <a:latin typeface="Times New Roman" panose="02020603050405020304" pitchFamily="18" charset="0"/>
                          <a:cs typeface="Times New Roman" panose="02020603050405020304" pitchFamily="18" charset="0"/>
                        </a:rPr>
                        <a:t>reflects the tendency to view ambiguous situations as either threatening or desirable.</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Intolerance for ambiguity reflects a tendency to perceive or interpret vague, incomplete, or fragmented information or information with multiple, inconsistent, or contradictory meanings as an actual or potential source of psychological discomfort or threat.</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Being tolerant of ambiguity is related to creativity, positive attitudes toward risk, and orientation to diversity</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Managers with a low tolerance for ambiguity tend to be more directive with their staff and do not empower them to make their own decisions at work. The best managerial strategy is to place individuals with a low tolerance for ambiguity in well-defined and regulated tasks.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740905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4- Type A and B Traits :</a:t>
            </a:r>
            <a:endParaRPr lang="en-US" dirty="0">
              <a:solidFill>
                <a:prstClr val="black"/>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85018455"/>
              </p:ext>
            </p:extLst>
          </p:nvPr>
        </p:nvGraphicFramePr>
        <p:xfrm>
          <a:off x="1639773" y="2147160"/>
          <a:ext cx="9902229" cy="3261251"/>
        </p:xfrm>
        <a:graphic>
          <a:graphicData uri="http://schemas.openxmlformats.org/drawingml/2006/table">
            <a:tbl>
              <a:tblPr firstRow="1" bandRow="1"/>
              <a:tblGrid>
                <a:gridCol w="2287934">
                  <a:extLst>
                    <a:ext uri="{9D8B030D-6E8A-4147-A177-3AD203B41FA5}">
                      <a16:colId xmlns:a16="http://schemas.microsoft.com/office/drawing/2014/main" val="20000"/>
                    </a:ext>
                  </a:extLst>
                </a:gridCol>
                <a:gridCol w="7614295">
                  <a:extLst>
                    <a:ext uri="{9D8B030D-6E8A-4147-A177-3AD203B41FA5}">
                      <a16:colId xmlns:a16="http://schemas.microsoft.com/office/drawing/2014/main" val="20001"/>
                    </a:ext>
                  </a:extLst>
                </a:gridCol>
              </a:tblGrid>
              <a:tr h="326125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 A and B Traits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The Type A personality </a:t>
                      </a:r>
                      <a:r>
                        <a:rPr lang="en-US" b="0" i="0" u="none" dirty="0">
                          <a:solidFill>
                            <a:schemeClr val="tx1"/>
                          </a:solidFill>
                          <a:latin typeface="Times New Roman" panose="02020603050405020304" pitchFamily="18" charset="0"/>
                          <a:cs typeface="Times New Roman" panose="02020603050405020304" pitchFamily="18" charset="0"/>
                        </a:rPr>
                        <a:t>is impatient, competitive, ambitious, and uptight.</a:t>
                      </a:r>
                    </a:p>
                    <a:p>
                      <a:pPr marL="285750" indent="-285750" algn="just">
                        <a:buFont typeface="Wingdings" panose="05000000000000000000" pitchFamily="2" charset="2"/>
                        <a:buChar char="§"/>
                      </a:pPr>
                      <a:r>
                        <a:rPr lang="en-US" sz="1800" b="1" i="1" u="sng" kern="1200" dirty="0">
                          <a:solidFill>
                            <a:schemeClr val="tx1"/>
                          </a:solidFill>
                          <a:latin typeface="Times New Roman" panose="02020603050405020304" pitchFamily="18" charset="0"/>
                          <a:ea typeface="+mn-ea"/>
                          <a:cs typeface="Times New Roman" panose="02020603050405020304" pitchFamily="18" charset="0"/>
                        </a:rPr>
                        <a:t>The Type B personality </a:t>
                      </a:r>
                      <a:r>
                        <a:rPr lang="en-US" b="0" i="0" u="none" dirty="0">
                          <a:solidFill>
                            <a:schemeClr val="tx1"/>
                          </a:solidFill>
                          <a:latin typeface="Times New Roman" panose="02020603050405020304" pitchFamily="18" charset="0"/>
                          <a:cs typeface="Times New Roman" panose="02020603050405020304" pitchFamily="18" charset="0"/>
                        </a:rPr>
                        <a:t>is more relaxed and easygoing and less overtly competitive than Type A.  </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Type Bs are not without stress, but they confront challenges and external threats less frantically. Unlike Type As, </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Type B personalities rarely experience a frustrated sense of wasting time when not actively engaged in productive activity</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Although Type As often have higher job performance than Type Bs, Type As are also more prone to stress and coronary heart disease.</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481429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4- Type A and B Traits :</a:t>
            </a:r>
            <a:endParaRPr lang="en-US" dirty="0">
              <a:solidFill>
                <a:prstClr val="black"/>
              </a:solidFill>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E75CE000-4BDF-47DA-AE8A-D4EC37390107}"/>
              </a:ext>
            </a:extLst>
          </p:cNvPr>
          <p:cNvGrpSpPr/>
          <p:nvPr/>
        </p:nvGrpSpPr>
        <p:grpSpPr>
          <a:xfrm>
            <a:off x="1557859" y="2204078"/>
            <a:ext cx="10347003" cy="3325124"/>
            <a:chOff x="1416372" y="2362150"/>
            <a:chExt cx="10347003" cy="3325124"/>
          </a:xfrm>
        </p:grpSpPr>
        <p:pic>
          <p:nvPicPr>
            <p:cNvPr id="15" name="Picture 14">
              <a:extLst>
                <a:ext uri="{FF2B5EF4-FFF2-40B4-BE49-F238E27FC236}">
                  <a16:creationId xmlns:a16="http://schemas.microsoft.com/office/drawing/2014/main" id="{4081CE31-69D4-48E2-94B2-FEEAF5691F90}"/>
                </a:ext>
              </a:extLst>
            </p:cNvPr>
            <p:cNvPicPr>
              <a:picLocks noChangeAspect="1"/>
            </p:cNvPicPr>
            <p:nvPr/>
          </p:nvPicPr>
          <p:blipFill>
            <a:blip r:embed="rId8"/>
            <a:stretch>
              <a:fillRect/>
            </a:stretch>
          </p:blipFill>
          <p:spPr>
            <a:xfrm>
              <a:off x="6096000" y="2362150"/>
              <a:ext cx="5667375" cy="3325124"/>
            </a:xfrm>
            <a:prstGeom prst="rect">
              <a:avLst/>
            </a:prstGeom>
          </p:spPr>
        </p:pic>
        <p:sp>
          <p:nvSpPr>
            <p:cNvPr id="16" name="TextBox 15">
              <a:extLst>
                <a:ext uri="{FF2B5EF4-FFF2-40B4-BE49-F238E27FC236}">
                  <a16:creationId xmlns:a16="http://schemas.microsoft.com/office/drawing/2014/main" id="{48AD0133-ECD7-4766-873A-BC943FAEC5A3}"/>
                </a:ext>
              </a:extLst>
            </p:cNvPr>
            <p:cNvSpPr txBox="1"/>
            <p:nvPr/>
          </p:nvSpPr>
          <p:spPr>
            <a:xfrm>
              <a:off x="1416372" y="3147549"/>
              <a:ext cx="4449737" cy="1754326"/>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A Type B personality describes someone who is relaxed, easygoing, and less overtly competitive. This manager seems to be calm and relaxed as she completes a project. While we can’t be certain, it would appear likely that she has a Type B personality.</a:t>
              </a:r>
            </a:p>
          </p:txBody>
        </p:sp>
      </p:grpSp>
    </p:spTree>
    <p:extLst>
      <p:ext uri="{BB962C8B-B14F-4D97-AF65-F5344CB8AC3E}">
        <p14:creationId xmlns:p14="http://schemas.microsoft.com/office/powerpoint/2010/main" val="229662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4- Type A and B Traits :</a:t>
            </a:r>
            <a:endParaRPr lang="en-US" dirty="0">
              <a:solidFill>
                <a:prstClr val="black"/>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522922320"/>
              </p:ext>
            </p:extLst>
          </p:nvPr>
        </p:nvGraphicFramePr>
        <p:xfrm>
          <a:off x="1666847" y="2218808"/>
          <a:ext cx="5409506" cy="3657600"/>
        </p:xfrm>
        <a:graphic>
          <a:graphicData uri="http://schemas.openxmlformats.org/drawingml/2006/table">
            <a:tbl>
              <a:tblPr firstRow="1" bandRow="1"/>
              <a:tblGrid>
                <a:gridCol w="1249880">
                  <a:extLst>
                    <a:ext uri="{9D8B030D-6E8A-4147-A177-3AD203B41FA5}">
                      <a16:colId xmlns:a16="http://schemas.microsoft.com/office/drawing/2014/main" val="20000"/>
                    </a:ext>
                  </a:extLst>
                </a:gridCol>
                <a:gridCol w="4159626">
                  <a:extLst>
                    <a:ext uri="{9D8B030D-6E8A-4147-A177-3AD203B41FA5}">
                      <a16:colId xmlns:a16="http://schemas.microsoft.com/office/drawing/2014/main" val="20001"/>
                    </a:ext>
                  </a:extLst>
                </a:gridCol>
              </a:tblGrid>
              <a:tr h="269761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 A and B Traits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 managers, having a high Type A personality and an external locus of control is associated with greater levels of perceived stress, lower job satisfaction, and poorer physical and mental health compared to those with a Type B personality and an internal locus of control. Some researchers have even suggested that negative health consequences may outweigh the superficial attractiveness of the Type A personality in a managerial position.</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pSp>
        <p:nvGrpSpPr>
          <p:cNvPr id="17" name="Group 16">
            <a:extLst>
              <a:ext uri="{FF2B5EF4-FFF2-40B4-BE49-F238E27FC236}">
                <a16:creationId xmlns:a16="http://schemas.microsoft.com/office/drawing/2014/main" id="{C7A7F888-A9A2-4DE7-BACF-13AF658C191E}"/>
              </a:ext>
            </a:extLst>
          </p:cNvPr>
          <p:cNvGrpSpPr/>
          <p:nvPr/>
        </p:nvGrpSpPr>
        <p:grpSpPr>
          <a:xfrm>
            <a:off x="7385512" y="1759908"/>
            <a:ext cx="4392173" cy="3989704"/>
            <a:chOff x="7475492" y="1964212"/>
            <a:chExt cx="4392173" cy="3989704"/>
          </a:xfrm>
        </p:grpSpPr>
        <p:pic>
          <p:nvPicPr>
            <p:cNvPr id="18" name="Picture 17">
              <a:extLst>
                <a:ext uri="{FF2B5EF4-FFF2-40B4-BE49-F238E27FC236}">
                  <a16:creationId xmlns:a16="http://schemas.microsoft.com/office/drawing/2014/main" id="{B3FC5874-FA7B-47CF-AF51-4549BFC89377}"/>
                </a:ext>
              </a:extLst>
            </p:cNvPr>
            <p:cNvPicPr>
              <a:picLocks noChangeAspect="1"/>
            </p:cNvPicPr>
            <p:nvPr/>
          </p:nvPicPr>
          <p:blipFill>
            <a:blip r:embed="rId8"/>
            <a:stretch>
              <a:fillRect/>
            </a:stretch>
          </p:blipFill>
          <p:spPr>
            <a:xfrm>
              <a:off x="7475492" y="1964212"/>
              <a:ext cx="4392173" cy="2512376"/>
            </a:xfrm>
            <a:prstGeom prst="rect">
              <a:avLst/>
            </a:prstGeom>
          </p:spPr>
        </p:pic>
        <p:sp>
          <p:nvSpPr>
            <p:cNvPr id="19" name="TextBox 18">
              <a:extLst>
                <a:ext uri="{FF2B5EF4-FFF2-40B4-BE49-F238E27FC236}">
                  <a16:creationId xmlns:a16="http://schemas.microsoft.com/office/drawing/2014/main" id="{70AB77C0-731E-4E58-9C9D-AFBAAA8C4C1B}"/>
                </a:ext>
              </a:extLst>
            </p:cNvPr>
            <p:cNvSpPr txBox="1"/>
            <p:nvPr/>
          </p:nvSpPr>
          <p:spPr>
            <a:xfrm>
              <a:off x="7570456" y="4476588"/>
              <a:ext cx="4202243" cy="1477328"/>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Few people have extreme Type A or Type B personality profiles. Instead, people tend toward one type or the other. This is reflected by the overlap between the profiles shown here</a:t>
              </a:r>
            </a:p>
          </p:txBody>
        </p:sp>
      </p:grpSp>
    </p:spTree>
    <p:extLst>
      <p:ext uri="{BB962C8B-B14F-4D97-AF65-F5344CB8AC3E}">
        <p14:creationId xmlns:p14="http://schemas.microsoft.com/office/powerpoint/2010/main" val="2501653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5- The Bullying Personality:</a:t>
            </a:r>
            <a:endParaRPr lang="en-US" dirty="0">
              <a:solidFill>
                <a:prstClr val="black"/>
              </a:solidFill>
              <a:latin typeface="Times New Roman" panose="02020603050405020304" pitchFamily="18" charset="0"/>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3708495784"/>
              </p:ext>
            </p:extLst>
          </p:nvPr>
        </p:nvGraphicFramePr>
        <p:xfrm>
          <a:off x="1771923" y="2301354"/>
          <a:ext cx="9666096" cy="3108960"/>
        </p:xfrm>
        <a:graphic>
          <a:graphicData uri="http://schemas.openxmlformats.org/drawingml/2006/table">
            <a:tbl>
              <a:tblPr firstRow="1" bandRow="1"/>
              <a:tblGrid>
                <a:gridCol w="2319464">
                  <a:extLst>
                    <a:ext uri="{9D8B030D-6E8A-4147-A177-3AD203B41FA5}">
                      <a16:colId xmlns:a16="http://schemas.microsoft.com/office/drawing/2014/main" val="20000"/>
                    </a:ext>
                  </a:extLst>
                </a:gridCol>
                <a:gridCol w="7346632">
                  <a:extLst>
                    <a:ext uri="{9D8B030D-6E8A-4147-A177-3AD203B41FA5}">
                      <a16:colId xmlns:a16="http://schemas.microsoft.com/office/drawing/2014/main" val="20001"/>
                    </a:ext>
                  </a:extLst>
                </a:gridCol>
              </a:tblGrid>
              <a:tr h="269761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Workplace bullying: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i="1" u="none" dirty="0">
                          <a:solidFill>
                            <a:schemeClr val="tx1"/>
                          </a:solidFill>
                          <a:latin typeface="Times New Roman" panose="02020603050405020304" pitchFamily="18" charset="0"/>
                          <a:cs typeface="Times New Roman" panose="02020603050405020304" pitchFamily="18" charset="0"/>
                        </a:rPr>
                        <a:t>Workplace bullying: </a:t>
                      </a:r>
                      <a:r>
                        <a:rPr lang="en-US" b="0" i="0" u="none" dirty="0">
                          <a:solidFill>
                            <a:schemeClr val="tx1"/>
                          </a:solidFill>
                          <a:latin typeface="Times New Roman" panose="02020603050405020304" pitchFamily="18" charset="0"/>
                          <a:cs typeface="Times New Roman" panose="02020603050405020304" pitchFamily="18" charset="0"/>
                        </a:rPr>
                        <a:t>is a repeated mistreatment of another employee through verbal abuse; conduct that is threatening, humiliating, or intimidating; or sabotage that interferes with the other person’s work.</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Bullying costs employers through higher turnover, greater absenteeism, higher workers’ compensation costs, and higher disability insurance rates, not to mention a diminished reputation as a desirable place to work.</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Who tends to become a bully? Bullying is complex and comes in a variety of forms, but common to all types is the abuse of authority and power, stemming from the bully’s need to control another person. Machiavellianism may lead to bullying.</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88093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lgn="just"/>
            <a:r>
              <a:rPr lang="en-US" b="1" u="sng" dirty="0">
                <a:solidFill>
                  <a:srgbClr val="C00000"/>
                </a:solidFill>
                <a:latin typeface="Times New Roman" panose="02020603050405020304" pitchFamily="18" charset="0"/>
                <a:cs typeface="Times New Roman" panose="02020603050405020304" pitchFamily="18" charset="0"/>
              </a:rPr>
              <a:t>5- The Bullying Personality:</a:t>
            </a:r>
            <a:endParaRPr lang="en-US" dirty="0">
              <a:solidFill>
                <a:prstClr val="black"/>
              </a:solidFill>
              <a:latin typeface="Times New Roman" panose="02020603050405020304" pitchFamily="18" charset="0"/>
              <a:cs typeface="Times New Roman" panose="02020603050405020304" pitchFamily="18"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860678861"/>
              </p:ext>
            </p:extLst>
          </p:nvPr>
        </p:nvGraphicFramePr>
        <p:xfrm>
          <a:off x="1792075" y="2405953"/>
          <a:ext cx="9666096" cy="2697614"/>
        </p:xfrm>
        <a:graphic>
          <a:graphicData uri="http://schemas.openxmlformats.org/drawingml/2006/table">
            <a:tbl>
              <a:tblPr firstRow="1" bandRow="1"/>
              <a:tblGrid>
                <a:gridCol w="2319464">
                  <a:extLst>
                    <a:ext uri="{9D8B030D-6E8A-4147-A177-3AD203B41FA5}">
                      <a16:colId xmlns:a16="http://schemas.microsoft.com/office/drawing/2014/main" val="20000"/>
                    </a:ext>
                  </a:extLst>
                </a:gridCol>
                <a:gridCol w="7346632">
                  <a:extLst>
                    <a:ext uri="{9D8B030D-6E8A-4147-A177-3AD203B41FA5}">
                      <a16:colId xmlns:a16="http://schemas.microsoft.com/office/drawing/2014/main" val="20001"/>
                    </a:ext>
                  </a:extLst>
                </a:gridCol>
              </a:tblGrid>
              <a:tr h="269761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Workplace bullying: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i="1" u="none" dirty="0">
                          <a:solidFill>
                            <a:schemeClr val="tx1"/>
                          </a:solidFill>
                          <a:latin typeface="Times New Roman" panose="02020603050405020304" pitchFamily="18" charset="0"/>
                          <a:cs typeface="Times New Roman" panose="02020603050405020304" pitchFamily="18" charset="0"/>
                        </a:rPr>
                        <a:t> </a:t>
                      </a:r>
                      <a:r>
                        <a:rPr lang="en-US" b="0" i="0" u="none" dirty="0">
                          <a:solidFill>
                            <a:schemeClr val="tx1"/>
                          </a:solidFill>
                          <a:latin typeface="Times New Roman" panose="02020603050405020304" pitchFamily="18" charset="0"/>
                          <a:cs typeface="Times New Roman" panose="02020603050405020304" pitchFamily="18" charset="0"/>
                        </a:rPr>
                        <a:t>If personality helps to explain why some people are bullies, can it also help us understand why some people are more likely to be targets of bullying? Although there is no clear personality profile that predicts who will be targeted, people who are more introverted, less agreeable, less conscientious, less open to experience, and more emotionally unstable seem to be more likely to be bullied</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Many companies, including </a:t>
                      </a:r>
                      <a:r>
                        <a:rPr lang="en-US" b="1" i="1" u="none" dirty="0">
                          <a:solidFill>
                            <a:schemeClr val="tx1"/>
                          </a:solidFill>
                          <a:latin typeface="Times New Roman" panose="02020603050405020304" pitchFamily="18" charset="0"/>
                          <a:cs typeface="Times New Roman" panose="02020603050405020304" pitchFamily="18" charset="0"/>
                        </a:rPr>
                        <a:t>Berkshire Hathaway, Google, IDEO, and Barclays Capital </a:t>
                      </a:r>
                      <a:r>
                        <a:rPr lang="en-US" b="0" i="0" u="none" dirty="0">
                          <a:solidFill>
                            <a:schemeClr val="tx1"/>
                          </a:solidFill>
                          <a:latin typeface="Times New Roman" panose="02020603050405020304" pitchFamily="18" charset="0"/>
                          <a:cs typeface="Times New Roman" panose="02020603050405020304" pitchFamily="18" charset="0"/>
                        </a:rPr>
                        <a:t>have explicit “no jerks” policies and rules that help prevent and quickly resolve bullying issues.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964372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70844" y="1599605"/>
            <a:ext cx="9666096" cy="458074"/>
          </a:xfrm>
          <a:prstGeom prst="rect">
            <a:avLst/>
          </a:prstGeom>
          <a:noFill/>
        </p:spPr>
        <p:txBody>
          <a:bodyPr wrap="square" rtlCol="0">
            <a:spAutoFit/>
          </a:bodyPr>
          <a:lstStyle/>
          <a:p>
            <a:pPr lvl="0"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Summary :</a:t>
            </a:r>
          </a:p>
        </p:txBody>
      </p:sp>
      <p:sp>
        <p:nvSpPr>
          <p:cNvPr id="14" name="TextBox 13">
            <a:extLst>
              <a:ext uri="{FF2B5EF4-FFF2-40B4-BE49-F238E27FC236}">
                <a16:creationId xmlns:a16="http://schemas.microsoft.com/office/drawing/2014/main" id="{01A74BEB-9EC0-4DE3-B292-3C1601D6F4A7}"/>
              </a:ext>
            </a:extLst>
          </p:cNvPr>
          <p:cNvSpPr txBox="1"/>
          <p:nvPr/>
        </p:nvSpPr>
        <p:spPr>
          <a:xfrm>
            <a:off x="1487372" y="2147159"/>
            <a:ext cx="10552227" cy="3139321"/>
          </a:xfrm>
          <a:prstGeom prst="rect">
            <a:avLst/>
          </a:prstGeom>
          <a:noFill/>
        </p:spPr>
        <p:txBody>
          <a:bodyPr wrap="square">
            <a:spAutoFit/>
          </a:bodyPr>
          <a:lstStyle/>
          <a:p>
            <a:pPr marL="285750" indent="-285750">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Organizations strive to achieve an optimal person-job fit, but this process is complicated by the existence of individual differences.</a:t>
            </a:r>
          </a:p>
          <a:p>
            <a:pPr marL="285750" indent="-285750">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Personalities are the relatively stable sets of psychological and behavioral attributes that distinguish one person from another. </a:t>
            </a:r>
          </a:p>
          <a:p>
            <a:pPr marL="285750" indent="-285750">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The Big Five personality traits are agreeableness, conscientiousness, neuroticism, extraversion, and openness.</a:t>
            </a:r>
          </a:p>
          <a:p>
            <a:pPr marL="285750" indent="-285750">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Myers-Briggs dimensions and emotional intelligence also offer insights into personalities in organizations. </a:t>
            </a:r>
          </a:p>
          <a:p>
            <a:pPr marL="285750" indent="-285750">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Other important personality traits include locus of control, self-efficacy, authoritarianism, Machiavellianism, self-esteem, and risk propensity. </a:t>
            </a:r>
          </a:p>
          <a:p>
            <a:pPr marL="285750" indent="-285750">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 Learning styles, or individual differences and preferences in how we process information while problem solving, learning, or engaging in similar activities, are also important individual differences and preferences, and there are numerous typologies, measures, and models that capture them. </a:t>
            </a:r>
          </a:p>
        </p:txBody>
      </p:sp>
    </p:spTree>
    <p:extLst>
      <p:ext uri="{BB962C8B-B14F-4D97-AF65-F5344CB8AC3E}">
        <p14:creationId xmlns:p14="http://schemas.microsoft.com/office/powerpoint/2010/main" val="323436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3</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70844" y="1599605"/>
            <a:ext cx="9666096" cy="458074"/>
          </a:xfrm>
          <a:prstGeom prst="rect">
            <a:avLst/>
          </a:prstGeom>
          <a:noFill/>
        </p:spPr>
        <p:txBody>
          <a:bodyPr wrap="square" rtlCol="0">
            <a:spAutoFit/>
          </a:bodyPr>
          <a:lstStyle/>
          <a:p>
            <a:pPr lvl="0"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Discussion Questions :</a:t>
            </a:r>
          </a:p>
        </p:txBody>
      </p:sp>
      <p:sp>
        <p:nvSpPr>
          <p:cNvPr id="15" name="TextBox 14">
            <a:extLst>
              <a:ext uri="{FF2B5EF4-FFF2-40B4-BE49-F238E27FC236}">
                <a16:creationId xmlns:a16="http://schemas.microsoft.com/office/drawing/2014/main" id="{01A74BEB-9EC0-4DE3-B292-3C1601D6F4A7}"/>
              </a:ext>
            </a:extLst>
          </p:cNvPr>
          <p:cNvSpPr txBox="1"/>
          <p:nvPr/>
        </p:nvSpPr>
        <p:spPr>
          <a:xfrm>
            <a:off x="1837422" y="2323599"/>
            <a:ext cx="9902229" cy="2862322"/>
          </a:xfrm>
          <a:prstGeom prst="rect">
            <a:avLst/>
          </a:prstGeom>
          <a:noFill/>
        </p:spPr>
        <p:txBody>
          <a:bodyPr wrap="square">
            <a:spAutoFit/>
          </a:bodyPr>
          <a:lstStyle/>
          <a:p>
            <a:pPr marL="342900" indent="-342900">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What is a psychological contract? Why is it important? What psychological contracts do you currently have?</a:t>
            </a:r>
          </a:p>
          <a:p>
            <a:pPr marL="342900" indent="-342900">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What individual differences do you feel are most important to organizations? Why?</a:t>
            </a:r>
          </a:p>
          <a:p>
            <a:pPr marL="342900" indent="-342900">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If you were denied a job because of your score on a personality test, what would be your reaction?</a:t>
            </a:r>
          </a:p>
          <a:p>
            <a:pPr marL="342900" indent="-342900">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If your supervisor exhibited bullying behaviors, what would you do?</a:t>
            </a:r>
          </a:p>
          <a:p>
            <a:pPr marL="342900" indent="-342900">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Which of Gardner’s multiple intelligences do you feel are most important for managers?</a:t>
            </a:r>
          </a:p>
          <a:p>
            <a:pPr marL="342900" indent="-342900">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Do you think emotional intelligence is important to managers? How would you assess emotional intelligence in deciding who to promote to a managerial position?</a:t>
            </a:r>
          </a:p>
          <a:p>
            <a:pPr marL="342900" indent="-342900">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If you were a manager, what individual differences would be important to you in hiring an assistant? Why?</a:t>
            </a:r>
          </a:p>
        </p:txBody>
      </p:sp>
    </p:spTree>
    <p:extLst>
      <p:ext uri="{BB962C8B-B14F-4D97-AF65-F5344CB8AC3E}">
        <p14:creationId xmlns:p14="http://schemas.microsoft.com/office/powerpoint/2010/main" val="3383586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619</TotalTime>
  <Words>4321</Words>
  <Application>Microsoft Office PowerPoint</Application>
  <PresentationFormat>Widescreen</PresentationFormat>
  <Paragraphs>431</Paragraphs>
  <Slides>43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Helvetica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89</cp:revision>
  <dcterms:created xsi:type="dcterms:W3CDTF">2023-04-29T09:08:23Z</dcterms:created>
  <dcterms:modified xsi:type="dcterms:W3CDTF">2023-06-21T23:26:15Z</dcterms:modified>
</cp:coreProperties>
</file>