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webp" ContentType="image/webp"/>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46" r:id="rId7"/>
    <p:sldId id="629" r:id="rId8"/>
    <p:sldId id="313" r:id="rId9"/>
    <p:sldId id="652" r:id="rId10"/>
    <p:sldId id="653" r:id="rId11"/>
    <p:sldId id="610" r:id="rId12"/>
    <p:sldId id="654" r:id="rId13"/>
    <p:sldId id="630" r:id="rId14"/>
    <p:sldId id="671" r:id="rId15"/>
    <p:sldId id="612" r:id="rId16"/>
    <p:sldId id="631" r:id="rId17"/>
    <p:sldId id="655" r:id="rId18"/>
    <p:sldId id="632" r:id="rId19"/>
    <p:sldId id="672" r:id="rId20"/>
    <p:sldId id="633" r:id="rId21"/>
    <p:sldId id="635" r:id="rId22"/>
    <p:sldId id="656" r:id="rId23"/>
    <p:sldId id="634" r:id="rId24"/>
    <p:sldId id="673" r:id="rId25"/>
    <p:sldId id="657" r:id="rId26"/>
    <p:sldId id="636" r:id="rId27"/>
    <p:sldId id="658" r:id="rId28"/>
    <p:sldId id="659" r:id="rId29"/>
    <p:sldId id="660" r:id="rId30"/>
    <p:sldId id="661" r:id="rId31"/>
    <p:sldId id="662" r:id="rId32"/>
    <p:sldId id="664" r:id="rId33"/>
    <p:sldId id="663" r:id="rId34"/>
    <p:sldId id="643" r:id="rId35"/>
    <p:sldId id="580" r:id="rId36"/>
    <p:sldId id="644" r:id="rId37"/>
    <p:sldId id="665" r:id="rId38"/>
    <p:sldId id="666" r:id="rId39"/>
    <p:sldId id="667" r:id="rId40"/>
    <p:sldId id="668" r:id="rId41"/>
    <p:sldId id="670" r:id="rId42"/>
    <p:sldId id="60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6"/>
            <p14:sldId id="629"/>
            <p14:sldId id="313"/>
            <p14:sldId id="652"/>
            <p14:sldId id="653"/>
            <p14:sldId id="610"/>
            <p14:sldId id="654"/>
            <p14:sldId id="630"/>
            <p14:sldId id="671"/>
            <p14:sldId id="612"/>
            <p14:sldId id="631"/>
            <p14:sldId id="655"/>
            <p14:sldId id="632"/>
            <p14:sldId id="672"/>
            <p14:sldId id="633"/>
            <p14:sldId id="635"/>
            <p14:sldId id="656"/>
            <p14:sldId id="634"/>
            <p14:sldId id="673"/>
            <p14:sldId id="657"/>
            <p14:sldId id="636"/>
            <p14:sldId id="658"/>
            <p14:sldId id="659"/>
            <p14:sldId id="660"/>
            <p14:sldId id="661"/>
            <p14:sldId id="662"/>
            <p14:sldId id="664"/>
            <p14:sldId id="663"/>
            <p14:sldId id="643"/>
            <p14:sldId id="580"/>
            <p14:sldId id="644"/>
            <p14:sldId id="665"/>
            <p14:sldId id="666"/>
            <p14:sldId id="667"/>
            <p14:sldId id="668"/>
            <p14:sldId id="670"/>
            <p14:sldId id="60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899" autoAdjust="0"/>
    <p:restoredTop sz="93741" autoAdjust="0"/>
  </p:normalViewPr>
  <p:slideViewPr>
    <p:cSldViewPr snapToGrid="0">
      <p:cViewPr varScale="1">
        <p:scale>
          <a:sx n="66" d="100"/>
          <a:sy n="66" d="100"/>
        </p:scale>
        <p:origin x="444" y="4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9648918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653353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7EB088-8174-A31F-61DC-E748B22D2E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9DFF28-1A84-DFC5-9ED2-2673B0FDBB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AF7CC1-84D8-1904-30D9-12A312221B4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63CCE8E-4516-2A7E-8B84-FF4CD4172B30}"/>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1366122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5EBBC-21EC-DA61-1A7D-B308AC3527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2CC2B2-DB3C-4DBB-2859-18BBB05C82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CA8946-B0BB-9A0E-57A3-7792AF44895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D6F3A64-571B-CC62-6C26-33BD849B9698}"/>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005577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AADE6-8552-4871-FEDC-15B5BF64AA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EB84AA-8550-EFE3-123B-98356C357B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E78F5D-545F-7B2C-C87E-460C5F3CD90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D44BE6E-C567-3A2C-D8C3-0D610B916084}"/>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939847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136AC-EC47-FE81-D9D4-BCAADC64B9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55B3DA-1D47-F7F0-483A-C3A89D790E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65598E-DC03-8B63-DF5E-327D01319DB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F8DBCDF-AF98-B8EB-1014-C43CFF57EE4A}"/>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978238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20840-CAE9-517F-CFF6-5833123539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8C58FF-7F98-2363-382B-76C7359052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E446E9-C846-6E71-72C3-A9DE8EB7564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DBDDB9D-5583-2DB8-4E82-673AB89663A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431829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EE120-0760-A35A-FF94-50A60E6A84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B893CF-FB05-A06F-4CE6-D0EEDD0E10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495008-60CA-1D5F-07E2-EE575275082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D7FCB71-3665-011C-7BAB-5F8BD007DBCD}"/>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6746976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32BA5B-FF1B-5558-76B9-E887069A68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4EA935-C83C-6A29-C48D-BB2542AE54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2BE52E-A941-5CD6-3CAE-0EBDFF75C2A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1440982-FEB9-DE65-9197-B9027C1DB4CB}"/>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461166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16952-83D3-EF6F-F9E1-6AFC3C17B0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F601EC-EB39-44A3-26A6-D8DFDE531D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69F71C-548F-8E0C-4C24-B0AEA45CE64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3AB7BB9-60DA-8475-3844-F9A2D8FE0F88}"/>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1186340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1B8EF-20FC-6C2E-9311-5DA3EAEC40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B8087C-21FC-F062-CF31-956323A99F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AC3886-115B-99CD-AB5D-AD43FBB921C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2E2FE40-9E54-EAEB-B944-0653C35B4B11}"/>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2331693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B7F7F-4269-6BE1-63C8-D926038EFA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A4ED77-EEEF-25C7-E0C2-74BA12F16E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C68A20-67FC-B2A8-729B-C9943ED2228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4EAA989-5E85-E6F2-FA4A-30B9FA7F8704}"/>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7981161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16FF27-5899-B138-7627-8C94C46E9C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F36E5F-2D42-BF3D-E4E7-72BDDBC2DE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65CC92-3872-FE8F-7CD4-2E20600C25A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E046BDA-BB61-EA82-3005-198C94B8AF7E}"/>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9242664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50AC25-1412-600E-7187-BB7EF761BA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C6A838-CF10-48B6-2B21-8E9132AD0E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2F3729-F380-1BE6-BB72-36BC7AAFC10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8B253E0-543E-2998-0E04-FB7F8CA28377}"/>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1085423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C20836-C19E-A773-7916-ABC1BB1EED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D97C00-120C-DE5D-5175-6A6B212911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9923E8-5FD1-225E-5E30-251145EDEA3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5306A9B-4C77-F0E9-0CDF-8F5CB31A19B5}"/>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5801134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BC7A6-05BF-5D3E-F107-1C2D3A6AF2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1058C7-CF58-A483-441E-71E6467C11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D50D3C-E372-5D00-5E59-C03DA45E79AC}"/>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81FB2F2-DD66-B15F-D08C-E72D64E644C2}"/>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945364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6DA13-1E68-B7A8-F316-7BCE9C1E40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80F635-FEB4-D5A1-113E-26CE0DAD8D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537E38-2120-5F25-6ECD-FB09F3CC308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DA90CA3-17B0-D1E1-7FB0-CED80BA85A01}"/>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1918883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370E2B-798F-2016-C3DD-343E43F79B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875497-6A4C-0130-D67D-DAE4E04C5E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ECD0AB-D38C-7B11-24D1-64A4B820B22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D97EF68-11E7-2815-1B6C-3ABF9BE6B7E7}"/>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9790495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BCEB9F-0FA5-5A0F-1002-0333082284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DCA4A3-5414-81CA-DD55-39D6A3627F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F388A8-AC25-4CC0-F16C-FD622121013C}"/>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446C52F-A634-49CC-147F-DD16BDBB2A98}"/>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4465568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9F472-818E-61AB-6EFB-A03CEE78D9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EE47BC-92AC-FEFE-5BCE-B5D09F8BA4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7FA112-5EB8-EC1B-FC1E-82CA43CCB9F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40C9A9F-B315-CAF2-F320-D10679C91D7E}"/>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447233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39463-8A0D-A38B-FA71-288598A158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C68353-1059-D029-5040-DFDDF8438F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1CB51D-111A-6412-46B8-355AD2F3E2E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98A91AA4-DE07-3FD3-EB6C-4E293F792BED}"/>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1735077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C76CE1-AEDC-92FC-E346-1AD7B97E6D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8AE5CD-4D90-2CC5-987D-A3490F8DAC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8B4F16-C026-B105-C225-402ED7EC4B3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43FD419-55BE-32F5-CD53-3633086C0B60}"/>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5833492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870A7-1A6A-9D85-1219-4C86796C7C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6ED3B3-E039-E538-F278-951236C1C2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03824E-6483-CC5D-AAFD-DFCC3A5C313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0268D7E-7891-15D4-2BC2-3EA28A1431CE}"/>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6101674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A905E-3EBE-CBDB-1700-98AE246449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B1892A-D1FA-1717-6A55-C927741A55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AE14EE-7505-7650-0B05-98FF9BC86F6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5460E82-9799-0F08-99C6-4C6AC685B392}"/>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257267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C4FAC-6BC2-5C8C-7F7D-876C9777F7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A68078-9715-B96E-3B26-B1D61629B7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6C1CE7-1C5F-A4D5-F1EE-055F45D9188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A3E1FE4-9ECA-0154-7814-F2DCD58D7FC8}"/>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982408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A1406-3CC0-B8F8-C17A-555ACCEBF7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B447E5-86A9-6C4E-7735-563770FC2F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98955E-0A0C-A957-5EF3-3F99DD70470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0A817A4-C811-4C90-74DB-2433330EF0D8}"/>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9806928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6F595-C14C-5786-91BD-74F622415D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367208-1FA3-7AD6-F008-FE98FFE22B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4A27A6-17C8-C429-C1D0-5E54D1B7797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9870E21-10DA-0220-348F-4A4BCF0911AB}"/>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70496101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D7DBA-A7A3-1E29-B77F-9B5060D1C8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DBD3D0-5F48-3B28-01E9-34F0979C27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2EBAC2-AFA4-0978-F2B8-E0B19981B81E}"/>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1F64241-AAC4-B569-D9B8-A27D8A2BE29E}"/>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1278231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67652-6D56-1584-86DE-722BD77E3C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6B944D-98EB-845F-B9D4-5ECD4E545C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04132F-3440-5836-5E90-3E5A88500DF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ACE71FF-CA20-354D-1215-BF02E9B18BAD}"/>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5275189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29A4B-58F2-914D-6532-E16D215D3A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611ABD-386A-1CBE-6C13-17CC918D21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611B65-4B3C-84DE-6A38-2C2A40657BA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F714FDE-B436-2ADD-164E-E3E9585CD0A1}"/>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2987845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F4E84-282B-4A3C-3A9D-9ABBB5333E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4DD811-CAE9-108E-D02A-8D910E4CF5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61C1C0-D479-C035-7B4E-8DA5829A3F3C}"/>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446D146-ADF9-E737-D1D7-A490393D9D85}"/>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34399967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87198F-9997-ADBB-3DC5-951FC52C4F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9895DE-A2AB-6605-13C6-E08156992A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88E0FC-7E40-BC05-7946-E2065E3A43A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22968FE-74CE-D10E-924A-21EACA1E1EB4}"/>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93928766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EBB0A-A278-87FA-5681-5927AA8986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5FF42F-6823-3279-6ADB-3F6FFA52F9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D75868-3E92-21AA-A710-79203AF68DE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A5612F4-13CF-F9E6-0716-F2D5DFAA20C0}"/>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6572550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3A989-0389-4CD1-B84D-699F169D31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5E42AD-EF1F-534A-A8D7-F1FD22A069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E6A0BF-9C10-FA02-5EAA-B489F5EF68C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BE6F8E8-7B17-B51B-365F-FD4A0E85B83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66181671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D43C60-3DE6-3E98-7BD9-5516F4B210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BB3BD8-930C-3604-F801-53C5D45ACE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DCD063-3346-53C1-FF73-FB604661FD1C}"/>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ABB3E12-DE7A-A47C-481F-897EF8FE7266}"/>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63246503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0000B-FB1B-96A3-B3AE-0B6D04DB57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5D6746-52DD-4F95-1640-2D76FD422F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35C8A9-927B-AF6E-5109-7C3B5C56E5E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BBD72D0-96B4-90A3-7A60-2C5391AD4F17}"/>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62879109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08C8D-7731-0F47-3A88-37AF28E334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64C982-C4D1-13CA-AF4F-30A1A75558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A617D9-E620-A8D9-A726-29116D234EE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8D9C39E-AABE-4E07-6206-C259879990E8}"/>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679438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9.webp"/></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10.jp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11.jp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13.jp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2.png"/><Relationship Id="rId5" Type="http://schemas.openxmlformats.org/officeDocument/2006/relationships/image" Target="../media/image6.png"/><Relationship Id="rId4"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84802" y="3647010"/>
            <a:ext cx="4886463" cy="461665"/>
          </a:xfrm>
          <a:prstGeom prst="rect">
            <a:avLst/>
          </a:prstGeom>
          <a:noFill/>
        </p:spPr>
        <p:txBody>
          <a:bodyPr wrap="square" rtlCol="0">
            <a:spAutoFit/>
          </a:bodyPr>
          <a:lstStyle/>
          <a:p>
            <a:r>
              <a:rPr lang="en-US" sz="2400" dirty="0">
                <a:latin typeface="Alexandria"/>
                <a:cs typeface="Times New Roman" panose="02020603050405020304" pitchFamily="18" charset="0"/>
              </a:rPr>
              <a:t>Prepared by Dr. Omar Al-</a:t>
            </a:r>
            <a:r>
              <a:rPr lang="en-US" sz="2400" dirty="0" err="1">
                <a:latin typeface="Alexandria"/>
                <a:cs typeface="Times New Roman" panose="02020603050405020304" pitchFamily="18" charset="0"/>
              </a:rPr>
              <a:t>kasasbeh</a:t>
            </a:r>
            <a:endParaRPr lang="en-US" sz="2400" dirty="0">
              <a:latin typeface="Alexandria"/>
              <a:cs typeface="Times New Roman" panose="02020603050405020304" pitchFamily="18" charset="0"/>
            </a:endParaRPr>
          </a:p>
        </p:txBody>
      </p:sp>
      <p:sp>
        <p:nvSpPr>
          <p:cNvPr id="31" name="TextBox 30"/>
          <p:cNvSpPr txBox="1"/>
          <p:nvPr/>
        </p:nvSpPr>
        <p:spPr>
          <a:xfrm>
            <a:off x="747653" y="1754184"/>
            <a:ext cx="5080783" cy="2123658"/>
          </a:xfrm>
          <a:prstGeom prst="rect">
            <a:avLst/>
          </a:prstGeom>
          <a:noFill/>
        </p:spPr>
        <p:txBody>
          <a:bodyPr wrap="square" rtlCol="0">
            <a:spAutoFit/>
          </a:bodyPr>
          <a:lstStyle/>
          <a:p>
            <a:r>
              <a:rPr lang="en-US" sz="4400" b="1" dirty="0">
                <a:solidFill>
                  <a:srgbClr val="00B0F0"/>
                </a:solidFill>
                <a:latin typeface="Alexandria"/>
                <a:cs typeface="Times New Roman" panose="02020603050405020304" pitchFamily="18" charset="0"/>
              </a:rPr>
              <a:t> </a:t>
            </a:r>
            <a:r>
              <a:rPr lang="en-US" sz="4400" b="1" dirty="0">
                <a:solidFill>
                  <a:srgbClr val="00B0F0"/>
                </a:solidFill>
                <a:latin typeface="Alexandria" charset="0"/>
              </a:rPr>
              <a:t>Master of Financial Technology</a:t>
            </a:r>
          </a:p>
          <a:p>
            <a:endParaRPr lang="en-US" sz="4400" b="1" dirty="0">
              <a:solidFill>
                <a:srgbClr val="00B0F0"/>
              </a:solidFill>
              <a:latin typeface="Alexandria" charset="0"/>
            </a:endParaRPr>
          </a:p>
        </p:txBody>
      </p:sp>
      <p:sp>
        <p:nvSpPr>
          <p:cNvPr id="46" name="TextBox 45"/>
          <p:cNvSpPr txBox="1"/>
          <p:nvPr/>
        </p:nvSpPr>
        <p:spPr>
          <a:xfrm>
            <a:off x="693077" y="4566297"/>
            <a:ext cx="4521180" cy="830997"/>
          </a:xfrm>
          <a:prstGeom prst="rect">
            <a:avLst/>
          </a:prstGeom>
          <a:noFill/>
        </p:spPr>
        <p:txBody>
          <a:bodyPr wrap="square" rtlCol="0">
            <a:spAutoFit/>
          </a:bodyPr>
          <a:lstStyle/>
          <a:p>
            <a:r>
              <a:rPr lang="en-GB" sz="2400" dirty="0">
                <a:effectLst/>
                <a:latin typeface="Alexandria"/>
                <a:ea typeface="Times New Roman" panose="02020603050405020304" pitchFamily="18" charset="0"/>
              </a:rPr>
              <a:t>FNT</a:t>
            </a:r>
            <a:r>
              <a:rPr lang="en-US" sz="2400" dirty="0">
                <a:latin typeface="Alexandria"/>
              </a:rPr>
              <a:t>628</a:t>
            </a:r>
          </a:p>
          <a:p>
            <a:r>
              <a:rPr lang="en-US" sz="2400" dirty="0">
                <a:latin typeface="Alexandria"/>
              </a:rPr>
              <a:t>Blockchain and Cryptocurrencies</a:t>
            </a:r>
            <a:endParaRPr lang="en-US" sz="2400" dirty="0">
              <a:latin typeface="Alexandri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4B16C1A8-712A-6EF4-5007-31E270F2C68E}"/>
              </a:ext>
            </a:extLst>
          </p:cNvPr>
          <p:cNvSpPr/>
          <p:nvPr/>
        </p:nvSpPr>
        <p:spPr>
          <a:xfrm>
            <a:off x="405479" y="5826834"/>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Alexandria"/>
                <a:cs typeface="Times New Roman" panose="02020603050405020304" pitchFamily="18" charset="0"/>
              </a:rPr>
              <a:t>Lecture 3</a:t>
            </a:r>
          </a:p>
        </p:txBody>
      </p:sp>
    </p:spTree>
  </p:cSld>
  <p:clrMapOvr>
    <a:masterClrMapping/>
  </p:clrMapOvr>
  <mc:AlternateContent xmlns:mc="http://schemas.openxmlformats.org/markup-compatibility/2006" xmlns:p14="http://schemas.microsoft.com/office/powerpoint/2010/main">
    <mc:Choice Requires="p14">
      <p:transition spd="slow" p14:dur="2000" advTm="92355"/>
    </mc:Choice>
    <mc:Fallback xmlns="">
      <p:transition spd="slow" advTm="9235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Alexandria"/>
                <a:cs typeface="Times New Roman" panose="02020603050405020304" pitchFamily="18" charset="0"/>
              </a:rPr>
              <a:t>Blockchain and Cryptocurrencies</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sp>
        <p:nvSpPr>
          <p:cNvPr id="3" name="TextBox 2"/>
          <p:cNvSpPr txBox="1"/>
          <p:nvPr/>
        </p:nvSpPr>
        <p:spPr>
          <a:xfrm>
            <a:off x="8659664" y="6292631"/>
            <a:ext cx="3221161" cy="400110"/>
          </a:xfrm>
          <a:prstGeom prst="rect">
            <a:avLst/>
          </a:prstGeom>
          <a:noFill/>
        </p:spPr>
        <p:txBody>
          <a:bodyPr wrap="square" rtlCol="0">
            <a:spAutoFit/>
          </a:bodyPr>
          <a:lstStyle/>
          <a:p>
            <a:pPr algn="ctr"/>
            <a:r>
              <a:rPr lang="en-US" sz="2000" b="1" dirty="0">
                <a:solidFill>
                  <a:schemeClr val="bg1"/>
                </a:solidFill>
              </a:rPr>
              <a:t>https://midocean.edu.km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effectLst/>
                <a:ea typeface="Times New Roman" panose="02020603050405020304" pitchFamily="18" charset="0"/>
              </a:rPr>
              <a:t>FNT 6</a:t>
            </a:r>
            <a:r>
              <a:rPr lang="en-US" sz="2000" dirty="0">
                <a:effectLst/>
                <a:ea typeface="Times New Roman" panose="02020603050405020304" pitchFamily="18" charset="0"/>
              </a:rPr>
              <a:t>28</a:t>
            </a:r>
            <a:endParaRPr lang="en-US" sz="2000" dirty="0">
              <a:cs typeface="Times New Roman" panose="02020603050405020304" pitchFamily="18" charset="0"/>
            </a:endParaRPr>
          </a:p>
          <a:p>
            <a:r>
              <a:rPr lang="en-US" sz="2000" dirty="0"/>
              <a:t>Blockchain and Cryptocurrencies</a:t>
            </a:r>
            <a:endParaRPr lang="en-US" sz="2000" dirty="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710"/>
    </mc:Choice>
    <mc:Fallback xmlns="">
      <p:transition spd="slow" advTm="171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1091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208039" y="2562480"/>
            <a:ext cx="7197741" cy="2308324"/>
          </a:xfrm>
          <a:prstGeom prst="rect">
            <a:avLst/>
          </a:prstGeom>
          <a:noFill/>
        </p:spPr>
        <p:txBody>
          <a:bodyPr wrap="square" rtlCol="0">
            <a:spAutoFit/>
          </a:bodyPr>
          <a:lstStyle/>
          <a:p>
            <a:r>
              <a:rPr lang="en-EG" sz="3600" b="1" dirty="0">
                <a:solidFill>
                  <a:srgbClr val="00B0F0"/>
                </a:solidFill>
                <a:latin typeface="Alexandria"/>
                <a:cs typeface="Times New Roman" panose="02020603050405020304" pitchFamily="18" charset="0"/>
              </a:rPr>
              <a:t> </a:t>
            </a:r>
            <a:endParaRPr lang="en-US" dirty="0"/>
          </a:p>
          <a:p>
            <a:r>
              <a:rPr lang="en-US" sz="3600" b="1" dirty="0">
                <a:solidFill>
                  <a:srgbClr val="00B0F0"/>
                </a:solidFill>
                <a:latin typeface="Alexandria"/>
                <a:cs typeface="Times New Roman" panose="02020603050405020304" pitchFamily="18" charset="0"/>
              </a:rPr>
              <a:t>Decentralized Applications – </a:t>
            </a:r>
            <a:r>
              <a:rPr lang="en-US" sz="3600" b="1" dirty="0" err="1">
                <a:solidFill>
                  <a:srgbClr val="00B0F0"/>
                </a:solidFill>
                <a:latin typeface="Alexandria"/>
                <a:cs typeface="Times New Roman" panose="02020603050405020304" pitchFamily="18" charset="0"/>
              </a:rPr>
              <a:t>DApps</a:t>
            </a:r>
            <a:endParaRPr lang="en-US" sz="3600" b="1" dirty="0">
              <a:solidFill>
                <a:srgbClr val="00B0F0"/>
              </a:solidFill>
              <a:latin typeface="Alexandria"/>
              <a:cs typeface="Times New Roman" panose="02020603050405020304" pitchFamily="18" charset="0"/>
            </a:endParaRPr>
          </a:p>
          <a:p>
            <a:r>
              <a:rPr lang="en-US" sz="3600" b="1" dirty="0">
                <a:solidFill>
                  <a:srgbClr val="00B0F0"/>
                </a:solidFill>
                <a:latin typeface="Alexandria"/>
                <a:cs typeface="Times New Roman" panose="02020603050405020304" pitchFamily="18" charset="0"/>
              </a:rPr>
              <a:t> </a:t>
            </a:r>
          </a:p>
          <a:p>
            <a:endParaRPr lang="en-US" sz="3600" b="1" dirty="0">
              <a:solidFill>
                <a:srgbClr val="00B0F0"/>
              </a:solidFill>
              <a:latin typeface="Alexandria"/>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02</a:t>
            </a:r>
            <a:endParaRPr lang="en-US" sz="1200" b="1" dirty="0">
              <a:solidFill>
                <a:schemeClr val="bg1"/>
              </a:solidFill>
              <a:latin typeface="Alexandria"/>
              <a:cs typeface="Times New Roman" panose="02020603050405020304" pitchFamily="18" charset="0"/>
            </a:endParaRPr>
          </a:p>
        </p:txBody>
      </p:sp>
      <p:sp>
        <p:nvSpPr>
          <p:cNvPr id="3" name="TextBox 2"/>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872642885"/>
      </p:ext>
    </p:extLst>
  </p:cSld>
  <p:clrMapOvr>
    <a:masterClrMapping/>
  </p:clrMapOvr>
  <mc:AlternateContent xmlns:mc="http://schemas.openxmlformats.org/markup-compatibility/2006" xmlns:p14="http://schemas.microsoft.com/office/powerpoint/2010/main">
    <mc:Choice Requires="p14">
      <p:transition spd="slow" p14:dur="2000" advTm="38234"/>
    </mc:Choice>
    <mc:Fallback xmlns="">
      <p:transition spd="slow" advTm="3823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CFB75-7B88-5EF2-12DF-166FBDF4C38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6825E4E-5F83-1CA3-BD4C-B2DB833D6C1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DBE6783-BEEB-81CA-1924-5D9541442D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4AFA35C-BCCC-05CB-812C-A7C31E4B32F1}"/>
              </a:ext>
            </a:extLst>
          </p:cNvPr>
          <p:cNvSpPr txBox="1"/>
          <p:nvPr/>
        </p:nvSpPr>
        <p:spPr>
          <a:xfrm>
            <a:off x="8556859" y="6292631"/>
            <a:ext cx="3323966"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87F2D44B-1D1F-5BB8-B1BB-B56630B74E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7" name="Picture 6">
            <a:extLst>
              <a:ext uri="{FF2B5EF4-FFF2-40B4-BE49-F238E27FC236}">
                <a16:creationId xmlns:a16="http://schemas.microsoft.com/office/drawing/2014/main" id="{A5B306D2-6185-32F8-4287-3AB5D71F64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4105" y="2067847"/>
            <a:ext cx="7620000" cy="3526837"/>
          </a:xfrm>
          <a:prstGeom prst="rect">
            <a:avLst/>
          </a:prstGeom>
        </p:spPr>
      </p:pic>
    </p:spTree>
    <p:extLst>
      <p:ext uri="{BB962C8B-B14F-4D97-AF65-F5344CB8AC3E}">
        <p14:creationId xmlns:p14="http://schemas.microsoft.com/office/powerpoint/2010/main" val="226894176"/>
      </p:ext>
    </p:extLst>
  </p:cSld>
  <p:clrMapOvr>
    <a:masterClrMapping/>
  </p:clrMapOvr>
  <mc:AlternateContent xmlns:mc="http://schemas.openxmlformats.org/markup-compatibility/2006" xmlns:p14="http://schemas.microsoft.com/office/powerpoint/2010/main">
    <mc:Choice Requires="p14">
      <p:transition spd="slow" p14:dur="2000" advTm="1907"/>
    </mc:Choice>
    <mc:Fallback xmlns="">
      <p:transition spd="slow" advTm="190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1386038" y="1235305"/>
            <a:ext cx="10377702" cy="584775"/>
          </a:xfrm>
          <a:prstGeom prst="rect">
            <a:avLst/>
          </a:prstGeom>
          <a:noFill/>
        </p:spPr>
        <p:txBody>
          <a:bodyPr wrap="square" rtlCol="0">
            <a:spAutoFit/>
          </a:bodyPr>
          <a:lstStyle/>
          <a:p>
            <a:r>
              <a:rPr lang="en-EG" sz="3200" b="1" dirty="0">
                <a:solidFill>
                  <a:srgbClr val="00B0F0"/>
                </a:solidFill>
                <a:latin typeface="Alexandria"/>
                <a:cs typeface="Times New Roman" panose="02020603050405020304" pitchFamily="18" charset="0"/>
              </a:rPr>
              <a:t>Introduction</a:t>
            </a:r>
            <a:r>
              <a:rPr lang="en-US" sz="3200" b="1" dirty="0">
                <a:solidFill>
                  <a:srgbClr val="00B0F0"/>
                </a:solidFill>
                <a:latin typeface="Alexandria"/>
                <a:cs typeface="Times New Roman" panose="02020603050405020304" pitchFamily="18" charset="0"/>
              </a:rPr>
              <a:t> to Decentralized Applications (</a:t>
            </a:r>
            <a:r>
              <a:rPr lang="en-US" sz="3200" b="1" dirty="0" err="1">
                <a:solidFill>
                  <a:srgbClr val="00B0F0"/>
                </a:solidFill>
                <a:latin typeface="Alexandria"/>
                <a:cs typeface="Times New Roman" panose="02020603050405020304" pitchFamily="18" charset="0"/>
              </a:rPr>
              <a:t>DApps</a:t>
            </a:r>
            <a:r>
              <a:rPr lang="en-US" sz="3200" b="1" dirty="0">
                <a:solidFill>
                  <a:srgbClr val="00B0F0"/>
                </a:solidFill>
                <a:latin typeface="Alexandria"/>
                <a:cs typeface="Times New Roman" panose="02020603050405020304" pitchFamily="18" charset="0"/>
              </a:rPr>
              <a: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p:cNvSpPr txBox="1"/>
          <p:nvPr/>
        </p:nvSpPr>
        <p:spPr>
          <a:xfrm>
            <a:off x="8816741" y="6292631"/>
            <a:ext cx="3064084" cy="400110"/>
          </a:xfrm>
          <a:prstGeom prst="rect">
            <a:avLst/>
          </a:prstGeom>
          <a:noFill/>
        </p:spPr>
        <p:txBody>
          <a:bodyPr wrap="square" rtlCol="0">
            <a:spAutoFit/>
          </a:bodyPr>
          <a:lstStyle/>
          <a:p>
            <a:pPr algn="ctr"/>
            <a:r>
              <a:rPr lang="en-US" sz="2000" b="1" dirty="0"/>
              <a:t>https://midocean.edu.km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1386038" y="2260803"/>
            <a:ext cx="9201751" cy="4093428"/>
          </a:xfrm>
          <a:prstGeom prst="rect">
            <a:avLst/>
          </a:prstGeom>
          <a:noFill/>
        </p:spPr>
        <p:txBody>
          <a:bodyPr wrap="square">
            <a:spAutoFit/>
          </a:bodyPr>
          <a:lstStyle/>
          <a:p>
            <a:pPr algn="just"/>
            <a:r>
              <a:rPr lang="en-US" sz="2000" dirty="0">
                <a:latin typeface="Alexandria"/>
                <a:cs typeface="Times New Roman" panose="02020603050405020304" pitchFamily="18" charset="0"/>
              </a:rPr>
              <a:t>Decentralized Applications, commonly referred to as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represent a transformative evolution in software architecture enabled by blockchain technology. Unlike traditional applications that rely on centralized servers controlled by a single organization,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operate on decentralized peer-to-peer networks where no single entity has complete authority over the system.</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emergence of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is closely linked to the development of blockchain platforms such as Ethereum, which introduced programmable smart contracts. These smart contracts allow developers to build applications whose backend logic runs on a distributed ledger rather than a centralized database. This structural shift fundamentally changes how trust, security, and control are managed in digital systems.</a:t>
            </a:r>
          </a:p>
          <a:p>
            <a:pPr algn="just"/>
            <a:r>
              <a:rPr lang="en-US" sz="2000" dirty="0">
                <a:latin typeface="Alexandria"/>
                <a:cs typeface="Times New Roman" panose="02020603050405020304" pitchFamily="18" charset="0"/>
              </a:rPr>
              <a:t>In conventional web applications, users must trust the service provider to store their data securely, manage transactions fairly, and maintain operational integrity. </a:t>
            </a:r>
          </a:p>
        </p:txBody>
      </p:sp>
    </p:spTree>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79106C-DEFE-C5FC-A5D8-1AB052067CF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DFCF8D6-1900-9BFC-4B8D-0D9AB159C28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0CA2259-BEDB-C05D-F6A5-F82E07FC56A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CEA711D-B021-5E71-4CCC-4C0C1C74559F}"/>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28A92445-9213-5AC7-D3F6-C94A3F5291A2}"/>
              </a:ext>
            </a:extLst>
          </p:cNvPr>
          <p:cNvSpPr txBox="1"/>
          <p:nvPr/>
        </p:nvSpPr>
        <p:spPr>
          <a:xfrm>
            <a:off x="8816741" y="6292631"/>
            <a:ext cx="306408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8FC02796-1206-8C02-2D8B-75C0948284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44C5940-936C-83C7-295D-F93EDA08DA30}"/>
              </a:ext>
            </a:extLst>
          </p:cNvPr>
          <p:cNvSpPr/>
          <p:nvPr/>
        </p:nvSpPr>
        <p:spPr>
          <a:xfrm>
            <a:off x="1320286" y="1356028"/>
            <a:ext cx="9028497" cy="3785652"/>
          </a:xfrm>
          <a:prstGeom prst="rect">
            <a:avLst/>
          </a:prstGeom>
          <a:noFill/>
        </p:spPr>
        <p:txBody>
          <a:bodyPr wrap="square">
            <a:spAutoFit/>
          </a:bodyPr>
          <a:lstStyle/>
          <a:p>
            <a:pPr algn="just"/>
            <a:r>
              <a:rPr lang="en-US" sz="2000" dirty="0">
                <a:latin typeface="Alexandria"/>
                <a:cs typeface="Times New Roman" panose="02020603050405020304" pitchFamily="18" charset="0"/>
              </a:rPr>
              <a:t>However,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eliminate or significantly reduce this dependency by embedding trust directly into cryptographic protocols and consensus mechanisms. Transactions are validated collectively by network participants rather than approved by a central authority.</a:t>
            </a:r>
          </a:p>
          <a:p>
            <a:pPr algn="just"/>
            <a:r>
              <a:rPr lang="en-US" sz="2000" dirty="0">
                <a:latin typeface="Alexandria"/>
                <a:cs typeface="Times New Roman" panose="02020603050405020304" pitchFamily="18" charset="0"/>
              </a:rPr>
              <a:t>Academically,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are considered a foundational component of Web3, the next generation of the internet characterized by decentralization, user ownership, transparency, and token-based economies. They enable new economic models, governance systems, and digital ownership structures that were not possible under centralized infrastructures.</a:t>
            </a:r>
          </a:p>
          <a:p>
            <a:pPr algn="just"/>
            <a:r>
              <a:rPr lang="en-US" sz="2000" dirty="0">
                <a:latin typeface="Alexandria"/>
                <a:cs typeface="Times New Roman" panose="02020603050405020304" pitchFamily="18" charset="0"/>
              </a:rPr>
              <a:t>Thus,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are not merely software applications running on blockchain; they represent a paradigm shift in digital system design, governance, and trust management.</a:t>
            </a:r>
          </a:p>
        </p:txBody>
      </p:sp>
    </p:spTree>
    <p:extLst>
      <p:ext uri="{BB962C8B-B14F-4D97-AF65-F5344CB8AC3E}">
        <p14:creationId xmlns:p14="http://schemas.microsoft.com/office/powerpoint/2010/main" val="4233870398"/>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3C74CA-B1A1-F4A6-79E7-6710D4D6AF3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CED3F8D-5B00-0710-BE15-A75504064E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F80A8617-7F29-5C72-2067-D9AD77E6846D}"/>
              </a:ext>
            </a:extLst>
          </p:cNvPr>
          <p:cNvSpPr txBox="1"/>
          <p:nvPr/>
        </p:nvSpPr>
        <p:spPr>
          <a:xfrm>
            <a:off x="1386038" y="1235305"/>
            <a:ext cx="10377702" cy="1077218"/>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Historical Evolution of Decentralized Applications</a:t>
            </a:r>
          </a:p>
          <a:p>
            <a:endParaRPr lang="en-US" sz="32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2A7D0378-3D72-DEF2-9E57-4A936EE0148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9C08559-E366-B424-8F85-FB0921801D86}"/>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A6BB742E-A046-1B44-E206-AB2EEC044E8D}"/>
              </a:ext>
            </a:extLst>
          </p:cNvPr>
          <p:cNvSpPr txBox="1"/>
          <p:nvPr/>
        </p:nvSpPr>
        <p:spPr>
          <a:xfrm>
            <a:off x="8816741" y="6292631"/>
            <a:ext cx="306408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1FF10BFE-3C4E-05C6-0AAB-88CA09B80D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052EDA7-B1F5-65C1-56D8-D6CDDF870C2B}"/>
              </a:ext>
            </a:extLst>
          </p:cNvPr>
          <p:cNvSpPr/>
          <p:nvPr/>
        </p:nvSpPr>
        <p:spPr>
          <a:xfrm>
            <a:off x="1386038" y="2260803"/>
            <a:ext cx="9201751" cy="4093428"/>
          </a:xfrm>
          <a:prstGeom prst="rect">
            <a:avLst/>
          </a:prstGeom>
          <a:noFill/>
        </p:spPr>
        <p:txBody>
          <a:bodyPr wrap="square">
            <a:spAutoFit/>
          </a:bodyPr>
          <a:lstStyle/>
          <a:p>
            <a:pPr algn="just"/>
            <a:r>
              <a:rPr lang="en-US" sz="2000" dirty="0">
                <a:latin typeface="Alexandria"/>
                <a:cs typeface="Times New Roman" panose="02020603050405020304" pitchFamily="18" charset="0"/>
              </a:rPr>
              <a:t>The concept of decentralized applications did not emerge in isolation; rather, it evolved gradually alongside advancements in distributed systems, cryptography, and peer-to-peer networking. The intellectual roots of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can be traced back to early distributed computing models, where multiple nodes shared computational responsibilities without relying on a single controlling authority. Systems such as BitTorrent demonstrated that decentralized coordination was both feasible and scalable long before blockchain technology became mainstream.</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pivotal turning point occurred in 2008 with the publication of the Bitcoin whitepaper by the pseudonymous Satoshi Nakamoto. Bitcoin introduced the first successful implementation of a decentralized ledger secured by cryptographic consensus. However, Bitcoin’s scripting language was intentionally limited, restricting its functionality to financial transactions.</a:t>
            </a:r>
          </a:p>
        </p:txBody>
      </p:sp>
    </p:spTree>
    <p:extLst>
      <p:ext uri="{BB962C8B-B14F-4D97-AF65-F5344CB8AC3E}">
        <p14:creationId xmlns:p14="http://schemas.microsoft.com/office/powerpoint/2010/main" val="2954214398"/>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19522-AA12-A248-8D7D-AE6E966EAD8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4EAE312-2E19-6766-F3A9-A886C79D6C2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F19087E-1A8A-1D85-904B-92ECDC3B129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F64DC20-6A53-2A69-84DB-C07230A95F3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CC3EAFAF-F02C-2A6E-8BF8-B87C16DF711E}"/>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FB1B885D-9047-D055-54BA-EC4FD98BF3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8CA0D87-264E-C99D-3016-03BFBFE26A1B}"/>
              </a:ext>
            </a:extLst>
          </p:cNvPr>
          <p:cNvSpPr/>
          <p:nvPr/>
        </p:nvSpPr>
        <p:spPr>
          <a:xfrm>
            <a:off x="1434164" y="1242555"/>
            <a:ext cx="8797491" cy="5016758"/>
          </a:xfrm>
          <a:prstGeom prst="rect">
            <a:avLst/>
          </a:prstGeom>
          <a:noFill/>
        </p:spPr>
        <p:txBody>
          <a:bodyPr wrap="square">
            <a:spAutoFit/>
          </a:bodyPr>
          <a:lstStyle/>
          <a:p>
            <a:pPr algn="just"/>
            <a:r>
              <a:rPr lang="en-US" sz="2000" dirty="0">
                <a:latin typeface="Alexandria"/>
                <a:cs typeface="Times New Roman" panose="02020603050405020304" pitchFamily="18" charset="0"/>
              </a:rPr>
              <a:t>The next major milestone came in 2015 with the launch of Ethereum. Ethereum expanded blockchain capabilities by introducing a Turing-complete programming environment, enabling developers to write complex smart contracts. This innovation allowed for the creation of fully programmable decentralized applications rather than simple peer-to-peer transaction systems.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From an academic standpoint, the emergence of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marks a transition from decentralized currency systems to decentralized computational infrastructures. This shift represents a movement from “Blockchain 1.0” (cryptocurrencies) to “Blockchain 2.0” (programmable smart contracts and decentralized applications).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In recent years, the </a:t>
            </a:r>
            <a:r>
              <a:rPr lang="en-US" sz="2000" dirty="0" err="1">
                <a:latin typeface="Alexandria"/>
                <a:cs typeface="Times New Roman" panose="02020603050405020304" pitchFamily="18" charset="0"/>
              </a:rPr>
              <a:t>DApp</a:t>
            </a:r>
            <a:r>
              <a:rPr lang="en-US" sz="2000" dirty="0">
                <a:latin typeface="Alexandria"/>
                <a:cs typeface="Times New Roman" panose="02020603050405020304" pitchFamily="18" charset="0"/>
              </a:rPr>
              <a:t> ecosystem has expanded significantly, incorporating decentralized finance (DeFi), non-fungible tokens (NFTs), decentralized autonomous organizations (DAOs), and cross-chain interoperability solutions. This rapid evolution highlights the dynamic and experimental nature of decentralized technologies and their growing impact on digital economies.</a:t>
            </a:r>
          </a:p>
        </p:txBody>
      </p:sp>
    </p:spTree>
    <p:extLst>
      <p:ext uri="{BB962C8B-B14F-4D97-AF65-F5344CB8AC3E}">
        <p14:creationId xmlns:p14="http://schemas.microsoft.com/office/powerpoint/2010/main" val="3802464861"/>
      </p:ext>
    </p:extLst>
  </p:cSld>
  <p:clrMapOvr>
    <a:masterClrMapping/>
  </p:clrMapOvr>
  <mc:AlternateContent xmlns:mc="http://schemas.openxmlformats.org/markup-compatibility/2006" xmlns:p14="http://schemas.microsoft.com/office/powerpoint/2010/main">
    <mc:Choice Requires="p14">
      <p:transition spd="slow" p14:dur="2000" advTm="135178"/>
    </mc:Choice>
    <mc:Fallback xmlns="">
      <p:transition spd="slow" advTm="13517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297BF5-0EEA-D37B-64E6-196C2896409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8F52857-8C77-E069-2F87-36AA04E39C4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BE5BC4E6-2B55-3872-6E92-508B36F8C659}"/>
              </a:ext>
            </a:extLst>
          </p:cNvPr>
          <p:cNvSpPr txBox="1"/>
          <p:nvPr/>
        </p:nvSpPr>
        <p:spPr>
          <a:xfrm>
            <a:off x="2367814" y="863391"/>
            <a:ext cx="10377702" cy="584775"/>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Core Architectural Principles of </a:t>
            </a:r>
            <a:r>
              <a:rPr lang="en-US" sz="3200" b="1" dirty="0" err="1">
                <a:solidFill>
                  <a:srgbClr val="00B0F0"/>
                </a:solidFill>
                <a:latin typeface="Alexandria"/>
                <a:cs typeface="Times New Roman" panose="02020603050405020304" pitchFamily="18" charset="0"/>
              </a:rPr>
              <a:t>DApps</a:t>
            </a:r>
            <a:endParaRPr lang="en-US" sz="32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177EF3C8-6675-4D57-A9DA-28815CE2FC5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BC75E20-DC32-FB8C-495C-5E8EEBC28D9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FC7C70F7-F7ED-B20A-11CF-EF0072AF412E}"/>
              </a:ext>
            </a:extLst>
          </p:cNvPr>
          <p:cNvSpPr txBox="1"/>
          <p:nvPr/>
        </p:nvSpPr>
        <p:spPr>
          <a:xfrm>
            <a:off x="8816741" y="6292631"/>
            <a:ext cx="306408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0A9604E6-463D-DE9A-2CE2-CAF6EEF9F7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5686C85-0C2F-1F20-9D33-35C9ECA5B35E}"/>
              </a:ext>
            </a:extLst>
          </p:cNvPr>
          <p:cNvSpPr/>
          <p:nvPr/>
        </p:nvSpPr>
        <p:spPr>
          <a:xfrm>
            <a:off x="702644" y="1401562"/>
            <a:ext cx="10260531" cy="4708981"/>
          </a:xfrm>
          <a:prstGeom prst="rect">
            <a:avLst/>
          </a:prstGeom>
          <a:noFill/>
        </p:spPr>
        <p:txBody>
          <a:bodyPr wrap="square">
            <a:spAutoFit/>
          </a:bodyPr>
          <a:lstStyle/>
          <a:p>
            <a:pPr algn="just"/>
            <a:r>
              <a:rPr lang="en-US" sz="2000" dirty="0">
                <a:latin typeface="Alexandria"/>
                <a:cs typeface="Times New Roman" panose="02020603050405020304" pitchFamily="18" charset="0"/>
              </a:rPr>
              <a:t>The architecture of Decentralized Applications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is fundamentally different from that of traditional centralized systems. At its core, a </a:t>
            </a:r>
            <a:r>
              <a:rPr lang="en-US" sz="2000" dirty="0" err="1">
                <a:latin typeface="Alexandria"/>
                <a:cs typeface="Times New Roman" panose="02020603050405020304" pitchFamily="18" charset="0"/>
              </a:rPr>
              <a:t>DApp</a:t>
            </a:r>
            <a:r>
              <a:rPr lang="en-US" sz="2000" dirty="0">
                <a:latin typeface="Alexandria"/>
                <a:cs typeface="Times New Roman" panose="02020603050405020304" pitchFamily="18" charset="0"/>
              </a:rPr>
              <a:t> is built upon distributed network infrastructure, cryptographic validation mechanisms, and autonomous execution logic. These foundational principles redefine how digital systems are designed, maintained, and governed.</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first architectural principle is decentralization. In a </a:t>
            </a:r>
            <a:r>
              <a:rPr lang="en-US" sz="2000" dirty="0" err="1">
                <a:latin typeface="Alexandria"/>
                <a:cs typeface="Times New Roman" panose="02020603050405020304" pitchFamily="18" charset="0"/>
              </a:rPr>
              <a:t>DApp</a:t>
            </a:r>
            <a:r>
              <a:rPr lang="en-US" sz="2000" dirty="0">
                <a:latin typeface="Alexandria"/>
                <a:cs typeface="Times New Roman" panose="02020603050405020304" pitchFamily="18" charset="0"/>
              </a:rPr>
              <a:t>, data and computational processes are distributed across multiple nodes within a blockchain network. No single entity controls the database or application logic. Instead, all participating nodes maintain a synchronized copy of the ledger, ensuring redundancy, resilience, and resistance to censorship.</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second principle is deterministic smart contract execution. Smart contracts serve as the backend logic of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and are deployed onto the blockchain. Once deployed, they execute automatically according to predefined rules. Because blockchain nodes independently validate and replicate contract execution, the output must be deterministic meaning identical inputs always produce identical outputs. This ensures consistency across the network.</a:t>
            </a:r>
          </a:p>
        </p:txBody>
      </p:sp>
    </p:spTree>
    <p:extLst>
      <p:ext uri="{BB962C8B-B14F-4D97-AF65-F5344CB8AC3E}">
        <p14:creationId xmlns:p14="http://schemas.microsoft.com/office/powerpoint/2010/main" val="448847810"/>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A66F1A-F627-161F-096F-E6905199996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B0D17EE-A689-EDA1-19C9-CE95DF06E18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7D8AB1D-A90F-D60F-C727-8D4027760CA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3B37968-4373-7F40-7053-9398A02AF361}"/>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0D0BB698-AAB6-9BE7-B8CF-81D9612DEB00}"/>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3CE9B1DB-69AC-C215-C7FD-59541F2B76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2431FE74-F48C-3B1C-6CAE-C543E3E64130}"/>
              </a:ext>
            </a:extLst>
          </p:cNvPr>
          <p:cNvSpPr/>
          <p:nvPr/>
        </p:nvSpPr>
        <p:spPr>
          <a:xfrm>
            <a:off x="1546185" y="899652"/>
            <a:ext cx="8797491" cy="5324535"/>
          </a:xfrm>
          <a:prstGeom prst="rect">
            <a:avLst/>
          </a:prstGeom>
          <a:noFill/>
        </p:spPr>
        <p:txBody>
          <a:bodyPr wrap="square">
            <a:spAutoFit/>
          </a:bodyPr>
          <a:lstStyle/>
          <a:p>
            <a:pPr algn="just"/>
            <a:r>
              <a:rPr lang="en-US" sz="2000" dirty="0">
                <a:latin typeface="Alexandria"/>
                <a:cs typeface="Times New Roman" panose="02020603050405020304" pitchFamily="18" charset="0"/>
              </a:rPr>
              <a:t>The third principle is consensus-driven validation. Unlike centralized systems where a server validates transactions,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rely on consensus algorithms such as Proof of Work (PoW) or Proof of Stake (</a:t>
            </a:r>
            <a:r>
              <a:rPr lang="en-US" sz="2000" dirty="0" err="1">
                <a:latin typeface="Alexandria"/>
                <a:cs typeface="Times New Roman" panose="02020603050405020304" pitchFamily="18" charset="0"/>
              </a:rPr>
              <a:t>PoS</a:t>
            </a:r>
            <a:r>
              <a:rPr lang="en-US" sz="2000" dirty="0">
                <a:latin typeface="Alexandria"/>
                <a:cs typeface="Times New Roman" panose="02020603050405020304" pitchFamily="18" charset="0"/>
              </a:rPr>
              <a:t>). These mechanisms allow distributed participants to agree on the state of the ledger without requiring mutual trust.</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Another critical architectural aspect is cryptographic security. Public-key cryptography ensures that users can securely sign transactions and verify ownership without exposing private keys. This eliminates the need for centralized authentication systems.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Finally,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often incorporate token-based economic models. Tokens incentivize network participants, compensate validators, and enable governance mechanisms. This economic layer is deeply embedded in the architecture and distinguishes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from traditional applications.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Collectively, these principles establish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as autonomous, transparent, and resilient systems capable of operating without centralized intermediaries.</a:t>
            </a:r>
          </a:p>
        </p:txBody>
      </p:sp>
    </p:spTree>
    <p:extLst>
      <p:ext uri="{BB962C8B-B14F-4D97-AF65-F5344CB8AC3E}">
        <p14:creationId xmlns:p14="http://schemas.microsoft.com/office/powerpoint/2010/main" val="3890516901"/>
      </p:ext>
    </p:extLst>
  </p:cSld>
  <p:clrMapOvr>
    <a:masterClrMapping/>
  </p:clrMapOvr>
  <mc:AlternateContent xmlns:mc="http://schemas.openxmlformats.org/markup-compatibility/2006" xmlns:p14="http://schemas.microsoft.com/office/powerpoint/2010/main">
    <mc:Choice Requires="p14">
      <p:transition spd="slow" p14:dur="2000" advTm="96463"/>
    </mc:Choice>
    <mc:Fallback xmlns="">
      <p:transition spd="slow" advTm="9646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6318EC-E03B-B664-C6FF-76C6EAF3A30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564AF91-11AD-7776-890B-AFC9C53D0A1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53BFEA7-7F89-28FC-7315-DA0BFD91AC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111D1C2-173A-DBDF-286A-F3587B83AC6E}"/>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7DD90D73-A08E-AEC0-03AC-D232C32FFCCE}"/>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0A396A4E-C1A5-2038-DA73-5EAD228C27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5" name="Picture 4">
            <a:extLst>
              <a:ext uri="{FF2B5EF4-FFF2-40B4-BE49-F238E27FC236}">
                <a16:creationId xmlns:a16="http://schemas.microsoft.com/office/drawing/2014/main" id="{DCC6D268-7492-70D3-E674-79C1CECEFA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33644" y="949289"/>
            <a:ext cx="8248415" cy="4959421"/>
          </a:xfrm>
          <a:prstGeom prst="rect">
            <a:avLst/>
          </a:prstGeom>
        </p:spPr>
      </p:pic>
    </p:spTree>
    <p:extLst>
      <p:ext uri="{BB962C8B-B14F-4D97-AF65-F5344CB8AC3E}">
        <p14:creationId xmlns:p14="http://schemas.microsoft.com/office/powerpoint/2010/main" val="1245237723"/>
      </p:ext>
    </p:extLst>
  </p:cSld>
  <p:clrMapOvr>
    <a:masterClrMapping/>
  </p:clrMapOvr>
  <mc:AlternateContent xmlns:mc="http://schemas.openxmlformats.org/markup-compatibility/2006" xmlns:p14="http://schemas.microsoft.com/office/powerpoint/2010/main">
    <mc:Choice Requires="p14">
      <p:transition spd="slow" p14:dur="2000" advTm="96463"/>
    </mc:Choice>
    <mc:Fallback xmlns="">
      <p:transition spd="slow" advTm="9646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59014-DEB2-ED31-189F-C83DA7956BB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ACC3CC2-2609-168D-1751-938AB87C22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4637856E-7C5B-9657-930A-EFF58D70B186}"/>
              </a:ext>
            </a:extLst>
          </p:cNvPr>
          <p:cNvSpPr txBox="1"/>
          <p:nvPr/>
        </p:nvSpPr>
        <p:spPr>
          <a:xfrm>
            <a:off x="2732848" y="899652"/>
            <a:ext cx="6726303" cy="1200329"/>
          </a:xfrm>
          <a:prstGeom prst="rect">
            <a:avLst/>
          </a:prstGeom>
          <a:noFill/>
        </p:spPr>
        <p:txBody>
          <a:bodyPr wrap="square" rtlCol="0">
            <a:spAutoFit/>
          </a:bodyPr>
          <a:lstStyle/>
          <a:p>
            <a:pPr algn="ctr"/>
            <a:r>
              <a:rPr lang="en-US" sz="3600" b="1" dirty="0">
                <a:solidFill>
                  <a:srgbClr val="00B0F0"/>
                </a:solidFill>
                <a:latin typeface="Alexandria"/>
                <a:cs typeface="Times New Roman" panose="02020603050405020304" pitchFamily="18" charset="0"/>
              </a:rPr>
              <a:t>Smart Contracts as the Operational Backbone of </a:t>
            </a:r>
            <a:r>
              <a:rPr lang="en-US" sz="3600" b="1" dirty="0" err="1">
                <a:solidFill>
                  <a:srgbClr val="00B0F0"/>
                </a:solidFill>
                <a:latin typeface="Alexandria"/>
                <a:cs typeface="Times New Roman" panose="02020603050405020304" pitchFamily="18" charset="0"/>
              </a:rPr>
              <a:t>DApps</a:t>
            </a:r>
            <a:endParaRPr lang="en-US" sz="36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AC179BE8-9564-2A99-72A8-330D4DA924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753C8D3-A310-4C92-0264-A1A713F0827D}"/>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AEC40FE9-B1D7-1C09-52F0-AFF913D75FF8}"/>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B61E5235-DE6F-BCAD-FB16-96FADDA430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45D383BF-CB81-58F6-D6EC-E957750B3176}"/>
              </a:ext>
            </a:extLst>
          </p:cNvPr>
          <p:cNvSpPr/>
          <p:nvPr/>
        </p:nvSpPr>
        <p:spPr>
          <a:xfrm>
            <a:off x="1790952" y="2181125"/>
            <a:ext cx="8417319" cy="4093428"/>
          </a:xfrm>
          <a:prstGeom prst="rect">
            <a:avLst/>
          </a:prstGeom>
          <a:noFill/>
        </p:spPr>
        <p:txBody>
          <a:bodyPr wrap="square">
            <a:spAutoFit/>
          </a:bodyPr>
          <a:lstStyle/>
          <a:p>
            <a:pPr algn="just"/>
            <a:r>
              <a:rPr lang="en-US" sz="2000" dirty="0">
                <a:latin typeface="Alexandria"/>
                <a:cs typeface="Times New Roman" panose="02020603050405020304" pitchFamily="18" charset="0"/>
              </a:rPr>
              <a:t>Smart contracts constitute the operational core of decentralized applications. They are self-executing programs deployed on a blockchain that automatically enforce predefined rules and conditions without requiring human intervention. Conceptually, a smart contract functions as a deterministic state machine: it receives inputs (transactions), processes them according to encoded logic, and updates the blockchain’s state accordingly.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Unlike traditional backend systems hosted on centralized servers, smart contracts operate within a decentralized virtual machine environment, such as the Ethereum Virtual Machine (EVM). Once deployed, the contract code becomes immutable, meaning it cannot be altered unless explicitly designed to allow upgrades. This immutability enhances security and trust, as users can verify the code and be confident that its behavior will not change arbitrarily.</a:t>
            </a:r>
          </a:p>
        </p:txBody>
      </p:sp>
    </p:spTree>
    <p:extLst>
      <p:ext uri="{BB962C8B-B14F-4D97-AF65-F5344CB8AC3E}">
        <p14:creationId xmlns:p14="http://schemas.microsoft.com/office/powerpoint/2010/main" val="549736529"/>
      </p:ext>
    </p:extLst>
  </p:cSld>
  <p:clrMapOvr>
    <a:masterClrMapping/>
  </p:clrMapOvr>
  <mc:AlternateContent xmlns:mc="http://schemas.openxmlformats.org/markup-compatibility/2006" xmlns:p14="http://schemas.microsoft.com/office/powerpoint/2010/main">
    <mc:Choice Requires="p14">
      <p:transition spd="slow" p14:dur="2000" advTm="102919"/>
    </mc:Choice>
    <mc:Fallback xmlns="">
      <p:transition spd="slow" advTm="10291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44923F-5192-F080-C467-BAD0CF1B731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A682BF8-92CF-EEEE-221C-C985A3D714F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A23B9E7-6BF0-8E3A-A488-FF76A9FEF08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2FCD157-7479-18C5-BAB8-EE28069B79B5}"/>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DF2F8A3C-6815-26D0-BF86-A318989B4AFD}"/>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AB4A36EE-4491-D396-C9FD-44AB4B8F80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1FE3DBB9-1B4A-5D13-A883-BECAD43D5EAD}"/>
              </a:ext>
            </a:extLst>
          </p:cNvPr>
          <p:cNvSpPr/>
          <p:nvPr/>
        </p:nvSpPr>
        <p:spPr>
          <a:xfrm>
            <a:off x="760396" y="950018"/>
            <a:ext cx="10501162" cy="5632311"/>
          </a:xfrm>
          <a:prstGeom prst="rect">
            <a:avLst/>
          </a:prstGeom>
          <a:noFill/>
        </p:spPr>
        <p:txBody>
          <a:bodyPr wrap="square">
            <a:spAutoFit/>
          </a:bodyPr>
          <a:lstStyle/>
          <a:p>
            <a:pPr algn="just"/>
            <a:r>
              <a:rPr lang="en-US" sz="2000" dirty="0">
                <a:latin typeface="Alexandria"/>
                <a:cs typeface="Times New Roman" panose="02020603050405020304" pitchFamily="18" charset="0"/>
              </a:rPr>
              <a:t>From a computational perspective, smart contracts execute in a sandboxed environment to ensure network security. Each computational step requires a fee commonly referred to as “gas” which prevents infinite loops and resource abuse. This economic constraint introduces a cost model into program execution, distinguishing blockchain computing from traditional server-based computing.</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Smart contracts also eliminate intermediaries by automating processes traditionally managed by third parties. For example, in financial applications, contracts can autonomously manage lending, borrowing, trading, and settlement processes. In governance systems, they can facilitate transparent voting and decision-making procedures.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However, the deterministic and immutable nature of smart contracts also introduces risks. Coding errors cannot be easily corrected after deployment, and vulnerabilities may be exploited if not thoroughly audited. Therefore, rigorous testing, formal verification, and security audits are essential components of </a:t>
            </a:r>
            <a:r>
              <a:rPr lang="en-US" sz="2000" dirty="0" err="1">
                <a:latin typeface="Alexandria"/>
                <a:cs typeface="Times New Roman" panose="02020603050405020304" pitchFamily="18" charset="0"/>
              </a:rPr>
              <a:t>DApp</a:t>
            </a:r>
            <a:r>
              <a:rPr lang="en-US" sz="2000" dirty="0">
                <a:latin typeface="Alexandria"/>
                <a:cs typeface="Times New Roman" panose="02020603050405020304" pitchFamily="18" charset="0"/>
              </a:rPr>
              <a:t> development.</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In summary, smart contracts serve as the programmable logic layer of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enabling automation, transparency, and decentralized trust while simultaneously introducing new technical and economic considerations.</a:t>
            </a:r>
          </a:p>
        </p:txBody>
      </p:sp>
    </p:spTree>
    <p:extLst>
      <p:ext uri="{BB962C8B-B14F-4D97-AF65-F5344CB8AC3E}">
        <p14:creationId xmlns:p14="http://schemas.microsoft.com/office/powerpoint/2010/main" val="737271337"/>
      </p:ext>
    </p:extLst>
  </p:cSld>
  <p:clrMapOvr>
    <a:masterClrMapping/>
  </p:clrMapOvr>
  <mc:AlternateContent xmlns:mc="http://schemas.openxmlformats.org/markup-compatibility/2006" xmlns:p14="http://schemas.microsoft.com/office/powerpoint/2010/main">
    <mc:Choice Requires="p14">
      <p:transition spd="slow" p14:dur="2000" advTm="148464"/>
    </mc:Choice>
    <mc:Fallback xmlns="">
      <p:transition spd="slow" advTm="14846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272EB-370F-84B2-BAA4-ED8EEAE68BA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5B86AE8-9481-2E0E-FD87-A23105F96D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0A5CFD20-F83A-20F7-B874-F7E743E3177A}"/>
              </a:ext>
            </a:extLst>
          </p:cNvPr>
          <p:cNvSpPr txBox="1"/>
          <p:nvPr/>
        </p:nvSpPr>
        <p:spPr>
          <a:xfrm>
            <a:off x="2367814" y="863391"/>
            <a:ext cx="10377702" cy="1077218"/>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Blockchain Infrastructure Supporting </a:t>
            </a:r>
            <a:r>
              <a:rPr lang="en-US" sz="3200" b="1" dirty="0" err="1">
                <a:solidFill>
                  <a:srgbClr val="00B0F0"/>
                </a:solidFill>
                <a:latin typeface="Alexandria"/>
                <a:cs typeface="Times New Roman" panose="02020603050405020304" pitchFamily="18" charset="0"/>
              </a:rPr>
              <a:t>DApps</a:t>
            </a:r>
            <a:endParaRPr lang="en-US" sz="3200" b="1" dirty="0">
              <a:solidFill>
                <a:srgbClr val="00B0F0"/>
              </a:solidFill>
              <a:latin typeface="Alexandria"/>
              <a:cs typeface="Times New Roman" panose="02020603050405020304" pitchFamily="18" charset="0"/>
            </a:endParaRPr>
          </a:p>
          <a:p>
            <a:endParaRPr lang="en-US" sz="32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D8FEB663-18BF-7C4A-BCF2-B3BDE95FED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3FDFF74-1AB8-F704-7306-D4F261EE6C38}"/>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C00DFB88-46E4-BD89-2877-381276D09587}"/>
              </a:ext>
            </a:extLst>
          </p:cNvPr>
          <p:cNvSpPr txBox="1"/>
          <p:nvPr/>
        </p:nvSpPr>
        <p:spPr>
          <a:xfrm>
            <a:off x="8816741" y="6292631"/>
            <a:ext cx="306408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674CAC2D-9DFD-B4D0-B0CF-23B8C8FCB4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31364432-B2EA-76EB-FDBC-BA86A941C894}"/>
              </a:ext>
            </a:extLst>
          </p:cNvPr>
          <p:cNvSpPr/>
          <p:nvPr/>
        </p:nvSpPr>
        <p:spPr>
          <a:xfrm>
            <a:off x="702644" y="1401562"/>
            <a:ext cx="10260531" cy="3477875"/>
          </a:xfrm>
          <a:prstGeom prst="rect">
            <a:avLst/>
          </a:prstGeom>
          <a:noFill/>
        </p:spPr>
        <p:txBody>
          <a:bodyPr wrap="square">
            <a:spAutoFit/>
          </a:bodyPr>
          <a:lstStyle/>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Imagine you are building a financial application that allows people around the world to lend and borrow money without banks. In a traditional system, you would need servers, databases, security teams, compliance departments, and a trusted authority to verify every transaction. Now imagine removing all of that and replacing it with a global network that maintains itself.</a:t>
            </a:r>
          </a:p>
          <a:p>
            <a:pPr algn="just"/>
            <a:r>
              <a:rPr lang="en-US" sz="2000" dirty="0">
                <a:latin typeface="Alexandria"/>
                <a:cs typeface="Times New Roman" panose="02020603050405020304" pitchFamily="18" charset="0"/>
              </a:rPr>
              <a:t>This global network is the blockchain infrastructure that powers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a:t>
            </a:r>
          </a:p>
          <a:p>
            <a:pPr algn="just"/>
            <a:r>
              <a:rPr lang="en-US" sz="2000" dirty="0">
                <a:latin typeface="Alexandria"/>
                <a:cs typeface="Times New Roman" panose="02020603050405020304" pitchFamily="18" charset="0"/>
              </a:rPr>
              <a:t>At its core, blockchain acts as a distributed ledger maintained by thousands of independent nodes. Each node stores a synchronized copy of the transaction history. When a user interacts with a Dapp whether sending funds, voting in a DAO, or minting an NFT the request is broadcast to the network. Validators then verify the transaction according to consensus rules before permanently recording it in a block.</a:t>
            </a:r>
          </a:p>
        </p:txBody>
      </p:sp>
    </p:spTree>
    <p:extLst>
      <p:ext uri="{BB962C8B-B14F-4D97-AF65-F5344CB8AC3E}">
        <p14:creationId xmlns:p14="http://schemas.microsoft.com/office/powerpoint/2010/main" val="338071463"/>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D8D9F-6B32-8B8D-A8B6-71F507051C5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8F5D7A-9F90-D17C-214F-0B62732A84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DACF13B-C7D1-6405-A240-DD11E5B6C5C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C5F8CAE-6E4C-1742-65CD-D4CE5B2CE509}"/>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D90DDE44-5607-BFF0-90DC-D9AE2C2C7FE2}"/>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A9D97E11-99A3-2F4F-C62F-EF7400608A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B36C2AA-530D-BD99-9AB7-230F6088DE29}"/>
              </a:ext>
            </a:extLst>
          </p:cNvPr>
          <p:cNvSpPr/>
          <p:nvPr/>
        </p:nvSpPr>
        <p:spPr>
          <a:xfrm>
            <a:off x="981778" y="950018"/>
            <a:ext cx="10360024" cy="5324535"/>
          </a:xfrm>
          <a:prstGeom prst="rect">
            <a:avLst/>
          </a:prstGeom>
          <a:noFill/>
        </p:spPr>
        <p:txBody>
          <a:bodyPr wrap="square">
            <a:spAutoFit/>
          </a:bodyPr>
          <a:lstStyle/>
          <a:p>
            <a:pPr algn="just"/>
            <a:r>
              <a:rPr lang="en-US" sz="2000" dirty="0">
                <a:latin typeface="Alexandria"/>
                <a:cs typeface="Times New Roman" panose="02020603050405020304" pitchFamily="18" charset="0"/>
              </a:rPr>
              <a:t>For example, suppose a user named Ahmed wants to lend 5 ETH using a decentralized finance (DeFi) </a:t>
            </a:r>
            <a:r>
              <a:rPr lang="en-US" sz="2000" dirty="0" err="1">
                <a:latin typeface="Alexandria"/>
                <a:cs typeface="Times New Roman" panose="02020603050405020304" pitchFamily="18" charset="0"/>
              </a:rPr>
              <a:t>DApp</a:t>
            </a:r>
            <a:r>
              <a:rPr lang="en-US" sz="2000" dirty="0">
                <a:latin typeface="Alexandria"/>
                <a:cs typeface="Times New Roman" panose="02020603050405020304" pitchFamily="18" charset="0"/>
              </a:rPr>
              <a:t>. he connects his digital wallet and confirms the transaction. Instead of a bank approving it, the blockchain network validates that Ahmed owns the funds, checks the smart contract conditions, deducts gas fees, and records the transaction on-chain. Within seconds or minutes, the loan is executed without any centralized institution.</a:t>
            </a:r>
          </a:p>
          <a:p>
            <a:pPr algn="just"/>
            <a:r>
              <a:rPr lang="en-US" sz="2000" dirty="0">
                <a:latin typeface="Alexandria"/>
                <a:cs typeface="Times New Roman" panose="02020603050405020304" pitchFamily="18" charset="0"/>
              </a:rPr>
              <a:t>This infrastructure relies on three critical layers: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Consensus Layer – Ensures agreement on the state of the ledger.</a:t>
            </a:r>
          </a:p>
          <a:p>
            <a:pPr algn="just"/>
            <a:r>
              <a:rPr lang="en-US" sz="2000" dirty="0">
                <a:latin typeface="Alexandria"/>
                <a:cs typeface="Times New Roman" panose="02020603050405020304" pitchFamily="18" charset="0"/>
              </a:rPr>
              <a:t>Execution Layer – Runs smart contracts and processes transactions.</a:t>
            </a:r>
          </a:p>
          <a:p>
            <a:pPr algn="just"/>
            <a:r>
              <a:rPr lang="en-US" sz="2000" dirty="0">
                <a:latin typeface="Alexandria"/>
                <a:cs typeface="Times New Roman" panose="02020603050405020304" pitchFamily="18" charset="0"/>
              </a:rPr>
              <a:t>Data Layer – Stores the immutable transaction history.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blockchain infrastructure transforms the internet from a system of centralized platforms into a distributed computational network. Instead of trusting institutions, users trust mathematics, cryptography, and consensus algorithms.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In academic terms, blockchain serves as the decentralized trust infrastructure that replaces centralized authority with algorithmic governance.</a:t>
            </a:r>
          </a:p>
        </p:txBody>
      </p:sp>
    </p:spTree>
    <p:extLst>
      <p:ext uri="{BB962C8B-B14F-4D97-AF65-F5344CB8AC3E}">
        <p14:creationId xmlns:p14="http://schemas.microsoft.com/office/powerpoint/2010/main" val="255675175"/>
      </p:ext>
    </p:extLst>
  </p:cSld>
  <p:clrMapOvr>
    <a:masterClrMapping/>
  </p:clrMapOvr>
  <mc:AlternateContent xmlns:mc="http://schemas.openxmlformats.org/markup-compatibility/2006" xmlns:p14="http://schemas.microsoft.com/office/powerpoint/2010/main">
    <mc:Choice Requires="p14">
      <p:transition spd="slow" p14:dur="2000" advTm="134501"/>
    </mc:Choice>
    <mc:Fallback xmlns="">
      <p:transition spd="slow" advTm="13450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02897-D3A3-4F15-5C45-70C51877E33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3AEBF96-92A9-C697-6A79-CE9E2995581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2D487D4-C390-D2C3-6694-39039B2B9E8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E252154-85BD-7C97-A24D-505BD32DCD27}"/>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9854D726-B64E-7033-7180-B9311F393BDB}"/>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7531EA45-489D-FE08-C389-32E50AAB46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5" name="Picture 4">
            <a:extLst>
              <a:ext uri="{FF2B5EF4-FFF2-40B4-BE49-F238E27FC236}">
                <a16:creationId xmlns:a16="http://schemas.microsoft.com/office/drawing/2014/main" id="{84A83E14-B88D-E41A-9D38-76D3E8B6C3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48471" y="1737733"/>
            <a:ext cx="6072017" cy="3192706"/>
          </a:xfrm>
          <a:prstGeom prst="rect">
            <a:avLst/>
          </a:prstGeom>
        </p:spPr>
      </p:pic>
    </p:spTree>
    <p:extLst>
      <p:ext uri="{BB962C8B-B14F-4D97-AF65-F5344CB8AC3E}">
        <p14:creationId xmlns:p14="http://schemas.microsoft.com/office/powerpoint/2010/main" val="1107965393"/>
      </p:ext>
    </p:extLst>
  </p:cSld>
  <p:clrMapOvr>
    <a:masterClrMapping/>
  </p:clrMapOvr>
  <mc:AlternateContent xmlns:mc="http://schemas.openxmlformats.org/markup-compatibility/2006" xmlns:p14="http://schemas.microsoft.com/office/powerpoint/2010/main">
    <mc:Choice Requires="p14">
      <p:transition spd="slow" p14:dur="2000" advTm="148464"/>
    </mc:Choice>
    <mc:Fallback xmlns="">
      <p:transition spd="slow" advTm="14846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00542-4349-0117-C1B3-92C1E9A99F2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4856DC5-DC33-B453-73F0-D1CF9A31E8D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5D92044-04F8-266A-3B5E-9F935B84640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7B89463-7C24-46E4-AC4A-773110F00FA1}"/>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33031AE9-361F-FCE8-F4B0-DC21E7AF56B9}"/>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9BBAA481-B3B0-383D-91C4-FC307943DB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4A7A714-B91A-5610-641D-3BF94817F228}"/>
              </a:ext>
            </a:extLst>
          </p:cNvPr>
          <p:cNvSpPr/>
          <p:nvPr/>
        </p:nvSpPr>
        <p:spPr>
          <a:xfrm>
            <a:off x="1078029" y="1402406"/>
            <a:ext cx="9721516" cy="4093428"/>
          </a:xfrm>
          <a:prstGeom prst="rect">
            <a:avLst/>
          </a:prstGeom>
          <a:noFill/>
        </p:spPr>
        <p:txBody>
          <a:bodyPr wrap="square">
            <a:spAutoFit/>
          </a:bodyPr>
          <a:lstStyle/>
          <a:p>
            <a:pPr algn="just"/>
            <a:r>
              <a:rPr lang="en-US" sz="2000" b="1" dirty="0"/>
              <a:t>The User Experience in Decentralized Applications (</a:t>
            </a:r>
            <a:r>
              <a:rPr lang="en-US" sz="2000" b="1" dirty="0" err="1"/>
              <a:t>DApps</a:t>
            </a:r>
            <a:r>
              <a:rPr lang="en-US" sz="2000" b="1" dirty="0"/>
              <a:t>)</a:t>
            </a:r>
          </a:p>
          <a:p>
            <a:pPr algn="just"/>
            <a:br>
              <a:rPr lang="en-US" sz="2000" dirty="0"/>
            </a:br>
            <a:r>
              <a:rPr lang="en-US" sz="2000" dirty="0"/>
              <a:t>Let us shift perspective for a moment. Instead of focusing on infrastructure, imagine you are an ordinary user interacting with a </a:t>
            </a:r>
            <a:r>
              <a:rPr lang="en-US" sz="2000" dirty="0" err="1"/>
              <a:t>DApp</a:t>
            </a:r>
            <a:r>
              <a:rPr lang="en-US" sz="2000" dirty="0"/>
              <a:t> for the first time.</a:t>
            </a:r>
          </a:p>
          <a:p>
            <a:pPr algn="just"/>
            <a:r>
              <a:rPr lang="en-US" sz="2000" dirty="0"/>
              <a:t>You open a decentralized exchange (DEX) website. Unlike traditional platforms, there is no “Sign up with email” button. Instead, you see an option: Connect Wallet.</a:t>
            </a:r>
          </a:p>
          <a:p>
            <a:pPr algn="just"/>
            <a:r>
              <a:rPr lang="en-US" sz="2000" dirty="0"/>
              <a:t>This simple difference represents a fundamental transformation in digital identity.</a:t>
            </a:r>
          </a:p>
          <a:p>
            <a:pPr algn="just"/>
            <a:r>
              <a:rPr lang="en-US" sz="2000" dirty="0"/>
              <a:t>In traditional applications, users create accounts stored on centralized databases. Passwords, personal information, and transaction histories are managed by the platform provider. In contrast, </a:t>
            </a:r>
            <a:r>
              <a:rPr lang="en-US" sz="2000" dirty="0" err="1"/>
              <a:t>DApps</a:t>
            </a:r>
            <a:r>
              <a:rPr lang="en-US" sz="2000" dirty="0"/>
              <a:t> rely on cryptographic wallets such as MetaMask as identity mechanisms. Your wallet is not just a payment tool; it is your authentication system, digital signature provider, and asset manager simultaneously.</a:t>
            </a:r>
          </a:p>
          <a:p>
            <a:pPr algn="just"/>
            <a:r>
              <a:rPr lang="en-US" sz="2000" dirty="0"/>
              <a:t>For example, suppose you want to swap ETH for USDC on a decentralized exchange. </a:t>
            </a:r>
          </a:p>
        </p:txBody>
      </p:sp>
    </p:spTree>
    <p:extLst>
      <p:ext uri="{BB962C8B-B14F-4D97-AF65-F5344CB8AC3E}">
        <p14:creationId xmlns:p14="http://schemas.microsoft.com/office/powerpoint/2010/main" val="3140433963"/>
      </p:ext>
    </p:extLst>
  </p:cSld>
  <p:clrMapOvr>
    <a:masterClrMapping/>
  </p:clrMapOvr>
  <mc:AlternateContent xmlns:mc="http://schemas.openxmlformats.org/markup-compatibility/2006" xmlns:p14="http://schemas.microsoft.com/office/powerpoint/2010/main">
    <mc:Choice Requires="p14">
      <p:transition spd="slow" p14:dur="2000" advTm="151899"/>
    </mc:Choice>
    <mc:Fallback xmlns="">
      <p:transition spd="slow" advTm="15189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1766FE-2509-5ADF-6C19-73D4374EAEF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DD7C9EF-5697-DC73-1CCC-44A1032DFFF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3BC6275-43AD-A0D0-8A98-ACA5037B10A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4FB4D15-BD77-9DD9-C3B1-E5141A08BDAC}"/>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9E6062EC-13B7-D3BE-5F90-7E20AC57E189}"/>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EF0C4124-F805-A9A9-D125-32E85DEC02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F4E94B2-ED26-E9FA-A5C5-3A3C160135F2}"/>
              </a:ext>
            </a:extLst>
          </p:cNvPr>
          <p:cNvSpPr/>
          <p:nvPr/>
        </p:nvSpPr>
        <p:spPr>
          <a:xfrm>
            <a:off x="1655545" y="1772922"/>
            <a:ext cx="9033339" cy="4093428"/>
          </a:xfrm>
          <a:prstGeom prst="rect">
            <a:avLst/>
          </a:prstGeom>
          <a:noFill/>
        </p:spPr>
        <p:txBody>
          <a:bodyPr wrap="square">
            <a:spAutoFit/>
          </a:bodyPr>
          <a:lstStyle/>
          <a:p>
            <a:pPr algn="just"/>
            <a:r>
              <a:rPr lang="en-US" sz="2000" dirty="0"/>
              <a:t>You connect your wallet, approve the smart contract interaction, and confirm the transaction. Instead of submitting personal information or trusting a company to execute the trade, you directly authorize a blockchain transaction. The smart contract performs the swap algorithmically, and the blockchain records it permanently.</a:t>
            </a:r>
          </a:p>
          <a:p>
            <a:pPr algn="just"/>
            <a:r>
              <a:rPr lang="en-US" sz="2000" dirty="0"/>
              <a:t>However, this model introduces new usability challenges. Users must understand private keys, gas fees, transaction confirmations, and blockchain delays. If a user loses their private key, access to funds may be permanently lost there is no “Forgot Password” option in decentralized systems.</a:t>
            </a:r>
          </a:p>
          <a:p>
            <a:pPr algn="just"/>
            <a:r>
              <a:rPr lang="en-US" sz="2000" dirty="0"/>
              <a:t>From an academic standpoint, </a:t>
            </a:r>
            <a:r>
              <a:rPr lang="en-US" sz="2000" dirty="0" err="1"/>
              <a:t>DApps</a:t>
            </a:r>
            <a:r>
              <a:rPr lang="en-US" sz="2000" dirty="0"/>
              <a:t> shift responsibility from institutions to individuals. This transformation enhances autonomy and ownership but simultaneously increases cognitive and technical demands on users.</a:t>
            </a:r>
          </a:p>
          <a:p>
            <a:pPr algn="just"/>
            <a:r>
              <a:rPr lang="en-US" sz="2000" dirty="0"/>
              <a:t>Therefore, while </a:t>
            </a:r>
            <a:r>
              <a:rPr lang="en-US" sz="2000" dirty="0" err="1"/>
              <a:t>DApps</a:t>
            </a:r>
            <a:r>
              <a:rPr lang="en-US" sz="2000" dirty="0"/>
              <a:t> promise decentralization and empowerment, improving user experience (UX) remains one of the most critical areas for widespread adoption.</a:t>
            </a:r>
          </a:p>
        </p:txBody>
      </p:sp>
    </p:spTree>
    <p:extLst>
      <p:ext uri="{BB962C8B-B14F-4D97-AF65-F5344CB8AC3E}">
        <p14:creationId xmlns:p14="http://schemas.microsoft.com/office/powerpoint/2010/main" val="2963531505"/>
      </p:ext>
    </p:extLst>
  </p:cSld>
  <p:clrMapOvr>
    <a:masterClrMapping/>
  </p:clrMapOvr>
  <mc:AlternateContent xmlns:mc="http://schemas.openxmlformats.org/markup-compatibility/2006" xmlns:p14="http://schemas.microsoft.com/office/powerpoint/2010/main">
    <mc:Choice Requires="p14">
      <p:transition spd="slow" p14:dur="2000" advTm="127242"/>
    </mc:Choice>
    <mc:Fallback xmlns="">
      <p:transition spd="slow" advTm="12724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858BC-A1E6-5A70-E060-5BDA3C265A1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99236ED-896E-4246-DB5D-B5216ED9E0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A0327F2A-DDA4-0C08-78C1-69D69618A6ED}"/>
              </a:ext>
            </a:extLst>
          </p:cNvPr>
          <p:cNvSpPr txBox="1"/>
          <p:nvPr/>
        </p:nvSpPr>
        <p:spPr>
          <a:xfrm>
            <a:off x="2367814" y="863391"/>
            <a:ext cx="10377702" cy="1077218"/>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Consensus Mechanisms and Their Role in </a:t>
            </a:r>
            <a:r>
              <a:rPr lang="en-US" sz="3200" b="1" dirty="0" err="1">
                <a:solidFill>
                  <a:srgbClr val="00B0F0"/>
                </a:solidFill>
                <a:latin typeface="Alexandria"/>
                <a:cs typeface="Times New Roman" panose="02020603050405020304" pitchFamily="18" charset="0"/>
              </a:rPr>
              <a:t>DApps</a:t>
            </a:r>
            <a:endParaRPr lang="en-US" sz="3200" b="1" dirty="0">
              <a:solidFill>
                <a:srgbClr val="00B0F0"/>
              </a:solidFill>
              <a:latin typeface="Alexandria"/>
              <a:cs typeface="Times New Roman" panose="02020603050405020304" pitchFamily="18" charset="0"/>
            </a:endParaRPr>
          </a:p>
          <a:p>
            <a:endParaRPr lang="en-US" sz="32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2065A894-A616-30C4-7337-BCBAB2F4BE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A2554CE-674E-0CA3-B607-2A0106BBCC3B}"/>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AECA31B2-34F8-CAEF-E357-72AFFCEEA2BA}"/>
              </a:ext>
            </a:extLst>
          </p:cNvPr>
          <p:cNvSpPr txBox="1"/>
          <p:nvPr/>
        </p:nvSpPr>
        <p:spPr>
          <a:xfrm>
            <a:off x="8816741" y="6292631"/>
            <a:ext cx="306408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67E56439-86DB-64B9-8F61-83C0FE8B8F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AFD57A86-13FF-2A9D-4AE8-F5D58082F479}"/>
              </a:ext>
            </a:extLst>
          </p:cNvPr>
          <p:cNvSpPr/>
          <p:nvPr/>
        </p:nvSpPr>
        <p:spPr>
          <a:xfrm>
            <a:off x="702644" y="1565572"/>
            <a:ext cx="10260531" cy="4708981"/>
          </a:xfrm>
          <a:prstGeom prst="rect">
            <a:avLst/>
          </a:prstGeom>
          <a:noFill/>
        </p:spPr>
        <p:txBody>
          <a:bodyPr wrap="square">
            <a:spAutoFit/>
          </a:bodyPr>
          <a:lstStyle/>
          <a:p>
            <a:pPr algn="just"/>
            <a:r>
              <a:rPr lang="en-US" sz="2000" dirty="0">
                <a:latin typeface="Alexandria"/>
                <a:cs typeface="Times New Roman" panose="02020603050405020304" pitchFamily="18" charset="0"/>
              </a:rPr>
              <a:t>Imagine a global network where thousands of computers owned by strangers across different countries must agree on a single version of truth. No central authority exists. No administrator resolves disputes. Yet, the system must decide: Is this transaction valid or not?</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This is where consensus mechanisms become the invisible engine behind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 consensus mechanism is a protocol that enables distributed network participants to agree on the current state of the blockchain. Without consensus, decentralization would collapse into chaos. It ensures that every node maintains the same transaction history and prevents fraudulent activities such as double spending.</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Let us consider an example. Suppose John attempts to send the same 1 ETH to two different people at the same time. In a centralized bank, the bank would detect and block the duplicate transaction. In a decentralized system, there is no bank. Instead, the network relies on consensus rules.</a:t>
            </a:r>
          </a:p>
        </p:txBody>
      </p:sp>
    </p:spTree>
    <p:extLst>
      <p:ext uri="{BB962C8B-B14F-4D97-AF65-F5344CB8AC3E}">
        <p14:creationId xmlns:p14="http://schemas.microsoft.com/office/powerpoint/2010/main" val="3087013544"/>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654C3-08FE-F04A-32B3-76947A44334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70CFC37-0F0E-2E6B-655C-0E70A4906F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3422E70-2D9F-A6AD-F6B2-2E0872A6673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207AFE8-B8B1-7F57-CB20-B964C939D964}"/>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46F22E97-9A47-8186-71E8-2D47C87B618C}"/>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59D1918C-7870-49FE-B6C6-3461B80F6B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6E48C4E-650C-0F15-54AC-78CFAC21CD07}"/>
              </a:ext>
            </a:extLst>
          </p:cNvPr>
          <p:cNvSpPr/>
          <p:nvPr/>
        </p:nvSpPr>
        <p:spPr>
          <a:xfrm>
            <a:off x="539015" y="950018"/>
            <a:ext cx="10327907" cy="5324535"/>
          </a:xfrm>
          <a:prstGeom prst="rect">
            <a:avLst/>
          </a:prstGeom>
          <a:noFill/>
        </p:spPr>
        <p:txBody>
          <a:bodyPr wrap="square">
            <a:spAutoFit/>
          </a:bodyPr>
          <a:lstStyle/>
          <a:p>
            <a:pPr algn="just"/>
            <a:r>
              <a:rPr lang="en-US" sz="2000" dirty="0">
                <a:latin typeface="Alexandria"/>
                <a:cs typeface="Times New Roman" panose="02020603050405020304" pitchFamily="18" charset="0"/>
              </a:rPr>
              <a:t>- In Proof of Work (PoW) systems like early Bitcoin and Ethereum, miners compete to solve complex cryptographic puzzles. The first to solve it earns the right to add the next block of transactions. This process requires computational effort, making fraud economically expensive.</a:t>
            </a:r>
          </a:p>
          <a:p>
            <a:pPr algn="just"/>
            <a:r>
              <a:rPr lang="en-US" sz="2000" dirty="0">
                <a:latin typeface="Alexandria"/>
                <a:cs typeface="Times New Roman" panose="02020603050405020304" pitchFamily="18" charset="0"/>
              </a:rPr>
              <a:t>- In Proof of Stake (</a:t>
            </a:r>
            <a:r>
              <a:rPr lang="en-US" sz="2000" dirty="0" err="1">
                <a:latin typeface="Alexandria"/>
                <a:cs typeface="Times New Roman" panose="02020603050405020304" pitchFamily="18" charset="0"/>
              </a:rPr>
              <a:t>PoS</a:t>
            </a:r>
            <a:r>
              <a:rPr lang="en-US" sz="2000" dirty="0">
                <a:latin typeface="Alexandria"/>
                <a:cs typeface="Times New Roman" panose="02020603050405020304" pitchFamily="18" charset="0"/>
              </a:rPr>
              <a:t>) systems, validators are selected based on the amount of cryptocurrency they stake as collateral. If they act dishonestly, they risk losing their stake. This aligns economic incentives with network integrity.</a:t>
            </a:r>
          </a:p>
          <a:p>
            <a:pPr algn="just"/>
            <a:r>
              <a:rPr lang="en-US" sz="2000" dirty="0">
                <a:latin typeface="Alexandria"/>
                <a:cs typeface="Times New Roman" panose="02020603050405020304" pitchFamily="18" charset="0"/>
              </a:rPr>
              <a:t>Consensus mechanisms therefore serve two essential purposes:</a:t>
            </a:r>
          </a:p>
          <a:p>
            <a:pPr algn="just"/>
            <a:r>
              <a:rPr lang="en-US" sz="2000" dirty="0">
                <a:latin typeface="Alexandria"/>
                <a:cs typeface="Times New Roman" panose="02020603050405020304" pitchFamily="18" charset="0"/>
              </a:rPr>
              <a:t>They secure the network.</a:t>
            </a:r>
          </a:p>
          <a:p>
            <a:pPr algn="just"/>
            <a:r>
              <a:rPr lang="en-US" sz="2000" dirty="0">
                <a:latin typeface="Alexandria"/>
                <a:cs typeface="Times New Roman" panose="02020603050405020304" pitchFamily="18" charset="0"/>
              </a:rPr>
              <a:t>They align economic incentives to maintain honest behavior.</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From an academic perspective, consensus algorithms represent a breakthrough in distributed systems theory. They solve the classical “Byzantine Generals Problem,” demonstrating how decentralized actors can achieve agreement in an environment where some participants may act maliciously.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Thus, consensus is not merely a technical detail it is the foundation that enables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to function securely without centralized oversight.</a:t>
            </a:r>
          </a:p>
        </p:txBody>
      </p:sp>
    </p:spTree>
    <p:extLst>
      <p:ext uri="{BB962C8B-B14F-4D97-AF65-F5344CB8AC3E}">
        <p14:creationId xmlns:p14="http://schemas.microsoft.com/office/powerpoint/2010/main" val="368215237"/>
      </p:ext>
    </p:extLst>
  </p:cSld>
  <p:clrMapOvr>
    <a:masterClrMapping/>
  </p:clrMapOvr>
  <mc:AlternateContent xmlns:mc="http://schemas.openxmlformats.org/markup-compatibility/2006" xmlns:p14="http://schemas.microsoft.com/office/powerpoint/2010/main">
    <mc:Choice Requires="p14">
      <p:transition spd="slow" p14:dur="2000" advTm="107586"/>
    </mc:Choice>
    <mc:Fallback xmlns="">
      <p:transition spd="slow" advTm="10758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4144C-0E74-D715-6AB7-4F29742F938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D600B22-8BAA-9F5A-32CE-997DAC9B783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DA8D172-6A6B-D994-C42A-F5735806304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22A5860-51A8-B556-7BB7-4BA29D67F27A}"/>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FCE8242E-59A8-E465-B549-B892A836923D}"/>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7E281E5A-D9A3-845E-887A-0DE8E70B28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5" name="Picture 4">
            <a:extLst>
              <a:ext uri="{FF2B5EF4-FFF2-40B4-BE49-F238E27FC236}">
                <a16:creationId xmlns:a16="http://schemas.microsoft.com/office/drawing/2014/main" id="{44380293-A9B8-A920-7AED-47CC9A99CA3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71400" y="946640"/>
            <a:ext cx="9242547" cy="5202784"/>
          </a:xfrm>
          <a:prstGeom prst="rect">
            <a:avLst/>
          </a:prstGeom>
        </p:spPr>
      </p:pic>
    </p:spTree>
    <p:extLst>
      <p:ext uri="{BB962C8B-B14F-4D97-AF65-F5344CB8AC3E}">
        <p14:creationId xmlns:p14="http://schemas.microsoft.com/office/powerpoint/2010/main" val="2249313962"/>
      </p:ext>
    </p:extLst>
  </p:cSld>
  <p:clrMapOvr>
    <a:masterClrMapping/>
  </p:clrMapOvr>
  <mc:AlternateContent xmlns:mc="http://schemas.openxmlformats.org/markup-compatibility/2006" xmlns:p14="http://schemas.microsoft.com/office/powerpoint/2010/main">
    <mc:Choice Requires="p14">
      <p:transition spd="slow" p14:dur="2000" advTm="107586"/>
    </mc:Choice>
    <mc:Fallback xmlns="">
      <p:transition spd="slow" advTm="10758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FD4EA-1D44-05B4-863B-5AF182C1949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DD7D52E-4F61-72FC-2489-6C9FFDDA053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F9FF672A-E2BC-8640-84A2-11FEF6A3AE3B}"/>
              </a:ext>
            </a:extLst>
          </p:cNvPr>
          <p:cNvSpPr txBox="1"/>
          <p:nvPr/>
        </p:nvSpPr>
        <p:spPr>
          <a:xfrm>
            <a:off x="1503123" y="768705"/>
            <a:ext cx="10377702" cy="1569660"/>
          </a:xfrm>
          <a:prstGeom prst="rect">
            <a:avLst/>
          </a:prstGeom>
          <a:noFill/>
        </p:spPr>
        <p:txBody>
          <a:bodyPr wrap="square" rtlCol="0">
            <a:spAutoFit/>
          </a:bodyPr>
          <a:lstStyle/>
          <a:p>
            <a:pPr algn="ctr"/>
            <a:r>
              <a:rPr lang="en-US" sz="3200" b="1" dirty="0" err="1">
                <a:solidFill>
                  <a:srgbClr val="00B0F0"/>
                </a:solidFill>
                <a:latin typeface="Alexandria"/>
                <a:cs typeface="Times New Roman" panose="02020603050405020304" pitchFamily="18" charset="0"/>
              </a:rPr>
              <a:t>Tokenomics</a:t>
            </a:r>
            <a:r>
              <a:rPr lang="en-US" sz="3200" b="1" dirty="0">
                <a:solidFill>
                  <a:srgbClr val="00B0F0"/>
                </a:solidFill>
                <a:latin typeface="Alexandria"/>
                <a:cs typeface="Times New Roman" panose="02020603050405020304" pitchFamily="18" charset="0"/>
              </a:rPr>
              <a:t> and Economic Incentives in Decentralized Applications </a:t>
            </a:r>
            <a:r>
              <a:rPr lang="en-US" sz="3200" b="1" dirty="0" err="1">
                <a:solidFill>
                  <a:srgbClr val="00B0F0"/>
                </a:solidFill>
                <a:latin typeface="Alexandria"/>
                <a:cs typeface="Times New Roman" panose="02020603050405020304" pitchFamily="18" charset="0"/>
              </a:rPr>
              <a:t>DApps</a:t>
            </a:r>
            <a:endParaRPr lang="en-US" sz="3200" b="1" dirty="0">
              <a:solidFill>
                <a:srgbClr val="00B0F0"/>
              </a:solidFill>
              <a:latin typeface="Alexandria"/>
              <a:cs typeface="Times New Roman" panose="02020603050405020304" pitchFamily="18" charset="0"/>
            </a:endParaRPr>
          </a:p>
          <a:p>
            <a:endParaRPr lang="en-US" sz="32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12398FE2-57B0-27DF-84F7-B4E314EB8F7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CE0FAFF-50F1-66FB-CE99-FC280AFF7A42}"/>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33838EA1-C1D3-6ACE-F364-C8BE27541F20}"/>
              </a:ext>
            </a:extLst>
          </p:cNvPr>
          <p:cNvSpPr txBox="1"/>
          <p:nvPr/>
        </p:nvSpPr>
        <p:spPr>
          <a:xfrm>
            <a:off x="8816741" y="6292631"/>
            <a:ext cx="306408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1A293655-FE37-A50F-B072-96857752CF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4E83E13-2A5E-6183-4A6D-5A3933E61799}"/>
              </a:ext>
            </a:extLst>
          </p:cNvPr>
          <p:cNvSpPr/>
          <p:nvPr/>
        </p:nvSpPr>
        <p:spPr>
          <a:xfrm>
            <a:off x="529389" y="1675983"/>
            <a:ext cx="10608708" cy="5016758"/>
          </a:xfrm>
          <a:prstGeom prst="rect">
            <a:avLst/>
          </a:prstGeom>
          <a:noFill/>
        </p:spPr>
        <p:txBody>
          <a:bodyPr wrap="square">
            <a:spAutoFit/>
          </a:bodyPr>
          <a:lstStyle/>
          <a:p>
            <a:pPr algn="just"/>
            <a:endParaRPr lang="en-US" sz="2000" dirty="0">
              <a:latin typeface="Alexandria"/>
              <a:cs typeface="Times New Roman" panose="02020603050405020304" pitchFamily="18" charset="0"/>
            </a:endParaRPr>
          </a:p>
          <a:p>
            <a:pPr algn="just"/>
            <a:r>
              <a:rPr lang="en-US" sz="2000" dirty="0" err="1">
                <a:latin typeface="Alexandria"/>
                <a:cs typeface="Times New Roman" panose="02020603050405020304" pitchFamily="18" charset="0"/>
              </a:rPr>
              <a:t>Tokenomics</a:t>
            </a:r>
            <a:r>
              <a:rPr lang="en-US" sz="2000" dirty="0">
                <a:latin typeface="Alexandria"/>
                <a:cs typeface="Times New Roman" panose="02020603050405020304" pitchFamily="18" charset="0"/>
              </a:rPr>
              <a:t> refers to the economic framework that governs the creation, distribution, utility, and value dynamics of tokens within a decentralized application (</a:t>
            </a:r>
            <a:r>
              <a:rPr lang="en-US" sz="2000" dirty="0" err="1">
                <a:latin typeface="Alexandria"/>
                <a:cs typeface="Times New Roman" panose="02020603050405020304" pitchFamily="18" charset="0"/>
              </a:rPr>
              <a:t>DApp</a:t>
            </a:r>
            <a:r>
              <a:rPr lang="en-US" sz="2000" dirty="0">
                <a:latin typeface="Alexandria"/>
                <a:cs typeface="Times New Roman" panose="02020603050405020304" pitchFamily="18" charset="0"/>
              </a:rPr>
              <a:t>). At the master’s level, </a:t>
            </a:r>
            <a:r>
              <a:rPr lang="en-US" sz="2000" dirty="0" err="1">
                <a:latin typeface="Alexandria"/>
                <a:cs typeface="Times New Roman" panose="02020603050405020304" pitchFamily="18" charset="0"/>
              </a:rPr>
              <a:t>tokenomics</a:t>
            </a:r>
            <a:r>
              <a:rPr lang="en-US" sz="2000" dirty="0">
                <a:latin typeface="Alexandria"/>
                <a:cs typeface="Times New Roman" panose="02020603050405020304" pitchFamily="18" charset="0"/>
              </a:rPr>
              <a:t> can be understood as a mechanism design problem in which economic incentives are structured to align the behavior of participants with the long-term objectives of the protocol. Unlike traditional centralized platforms,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rely on cryptographic protocols and distributed consensus rather than institutional authority; therefore, well-designed token economies are essential to ensure participation, security, and sustainability.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In decentralized systems, tokens serve multiple economic and functional roles. Utility tokens facilitate access to services, enable transaction processing, or represent digital rights within the application. Governance tokens embed decision-making power into the protocol by allowing holders to vote on upgrades, parameter changes, and treasury allocations. In some cases, tokens also function as reward mechanisms, compensating users for contributing computational resources, liquidity, content, or other forms of value to the ecosystem. These diverse functions transform tokens into core coordination instruments within decentralized networks.</a:t>
            </a:r>
          </a:p>
        </p:txBody>
      </p:sp>
    </p:spTree>
    <p:extLst>
      <p:ext uri="{BB962C8B-B14F-4D97-AF65-F5344CB8AC3E}">
        <p14:creationId xmlns:p14="http://schemas.microsoft.com/office/powerpoint/2010/main" val="572221073"/>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54FCA-6DF8-ECE3-F697-E99A3407DF5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61488F4-F87F-B52D-A0EA-741B4E31BCE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3A3C0C7-C6C3-E89F-5B6E-AF6B9BCB64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4FAB9BD-92A6-2707-1A0C-B666AFC9E6FD}"/>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3FFFD337-1302-B8B0-0884-8E6F49AE26C5}"/>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AB3A1B99-9A2A-42F3-D2D6-90B3C44BD3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120CFD49-7FE8-9064-C000-9CFC550E0A04}"/>
              </a:ext>
            </a:extLst>
          </p:cNvPr>
          <p:cNvSpPr/>
          <p:nvPr/>
        </p:nvSpPr>
        <p:spPr>
          <a:xfrm>
            <a:off x="433137" y="826918"/>
            <a:ext cx="10770669" cy="5632311"/>
          </a:xfrm>
          <a:prstGeom prst="rect">
            <a:avLst/>
          </a:prstGeom>
          <a:noFill/>
        </p:spPr>
        <p:txBody>
          <a:bodyPr wrap="square">
            <a:spAutoFit/>
          </a:bodyPr>
          <a:lstStyle/>
          <a:p>
            <a:pPr algn="just"/>
            <a:r>
              <a:rPr lang="en-US" sz="2000" dirty="0">
                <a:latin typeface="Alexandria"/>
                <a:cs typeface="Times New Roman" panose="02020603050405020304" pitchFamily="18" charset="0"/>
              </a:rPr>
              <a:t>Economic incentives in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are commonly structured around participation and security. For example, staking mechanisms require users to lock tokens as collateral, thereby contributing to network validation or governance processes. In return, participants receive rewards, which may originate from inflationary token issuance or transaction fees. This model not only incentivizes honest behavior but also increases economic security by making malicious actions financially costly. Similarly, liquidity provision in decentralized finance (DeFi) platforms rewards users who supply capital to liquidity pools, ensuring efficient market functioning.</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From a theoretical perspective, </a:t>
            </a:r>
            <a:r>
              <a:rPr lang="en-US" sz="2000" dirty="0" err="1">
                <a:latin typeface="Alexandria"/>
                <a:cs typeface="Times New Roman" panose="02020603050405020304" pitchFamily="18" charset="0"/>
              </a:rPr>
              <a:t>tokenomics</a:t>
            </a:r>
            <a:r>
              <a:rPr lang="en-US" sz="2000" dirty="0">
                <a:latin typeface="Alexandria"/>
                <a:cs typeface="Times New Roman" panose="02020603050405020304" pitchFamily="18" charset="0"/>
              </a:rPr>
              <a:t> integrates principles from game theory, behavioral economics, and monetary economics. The system must carefully balance token supply, reward distribution, and demand drivers to prevent issues such as hyperinflation, speculative bubbles, or governance centralization. Moreover, sustainable token design often requires mechanisms such as token burning, capped supply, vesting schedules, or dynamic reward adjustments to maintain long-term equilibrium.</a:t>
            </a:r>
          </a:p>
          <a:p>
            <a:pPr algn="just"/>
            <a:r>
              <a:rPr lang="en-US" sz="2000" dirty="0">
                <a:latin typeface="Alexandria"/>
                <a:cs typeface="Times New Roman" panose="02020603050405020304" pitchFamily="18" charset="0"/>
              </a:rPr>
              <a:t>Ultimately, </a:t>
            </a:r>
            <a:r>
              <a:rPr lang="en-US" sz="2000" dirty="0" err="1">
                <a:latin typeface="Alexandria"/>
                <a:cs typeface="Times New Roman" panose="02020603050405020304" pitchFamily="18" charset="0"/>
              </a:rPr>
              <a:t>tokenomics</a:t>
            </a:r>
            <a:r>
              <a:rPr lang="en-US" sz="2000" dirty="0">
                <a:latin typeface="Alexandria"/>
                <a:cs typeface="Times New Roman" panose="02020603050405020304" pitchFamily="18" charset="0"/>
              </a:rPr>
              <a:t> plays a foundational role in determining whether a </a:t>
            </a:r>
            <a:r>
              <a:rPr lang="en-US" sz="2000" dirty="0" err="1">
                <a:latin typeface="Alexandria"/>
                <a:cs typeface="Times New Roman" panose="02020603050405020304" pitchFamily="18" charset="0"/>
              </a:rPr>
              <a:t>DApp</a:t>
            </a:r>
            <a:r>
              <a:rPr lang="en-US" sz="2000" dirty="0">
                <a:latin typeface="Alexandria"/>
                <a:cs typeface="Times New Roman" panose="02020603050405020304" pitchFamily="18" charset="0"/>
              </a:rPr>
              <a:t> achieves network effects and durable adoption. By aligning incentives among developers, users, validators, and investors, a well-designed economic model transforms decentralized protocols from purely technical infrastructures into self-sustaining digital economies.</a:t>
            </a:r>
          </a:p>
        </p:txBody>
      </p:sp>
    </p:spTree>
    <p:extLst>
      <p:ext uri="{BB962C8B-B14F-4D97-AF65-F5344CB8AC3E}">
        <p14:creationId xmlns:p14="http://schemas.microsoft.com/office/powerpoint/2010/main" val="3187194983"/>
      </p:ext>
    </p:extLst>
  </p:cSld>
  <p:clrMapOvr>
    <a:masterClrMapping/>
  </p:clrMapOvr>
  <mc:AlternateContent xmlns:mc="http://schemas.openxmlformats.org/markup-compatibility/2006" xmlns:p14="http://schemas.microsoft.com/office/powerpoint/2010/main">
    <mc:Choice Requires="p14">
      <p:transition spd="slow" p14:dur="2000" advTm="97634"/>
    </mc:Choice>
    <mc:Fallback xmlns="">
      <p:transition spd="slow" advTm="9763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E41907-59AC-4F09-9945-6194226BE3D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33E110E-5ABE-9A97-EE5D-BA9D1976AD1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8F2D7498-465F-08FC-3084-62AE494EAFAF}"/>
              </a:ext>
            </a:extLst>
          </p:cNvPr>
          <p:cNvSpPr txBox="1"/>
          <p:nvPr/>
        </p:nvSpPr>
        <p:spPr>
          <a:xfrm>
            <a:off x="1503123" y="768705"/>
            <a:ext cx="10377702" cy="1077218"/>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Decentralized Finance (DeFi) as a </a:t>
            </a:r>
            <a:r>
              <a:rPr lang="en-US" sz="3200" b="1" dirty="0" err="1">
                <a:solidFill>
                  <a:srgbClr val="00B0F0"/>
                </a:solidFill>
                <a:latin typeface="Alexandria"/>
                <a:cs typeface="Times New Roman" panose="02020603050405020304" pitchFamily="18" charset="0"/>
              </a:rPr>
              <a:t>DApp</a:t>
            </a:r>
            <a:r>
              <a:rPr lang="en-US" sz="3200" b="1" dirty="0">
                <a:solidFill>
                  <a:srgbClr val="00B0F0"/>
                </a:solidFill>
                <a:latin typeface="Alexandria"/>
                <a:cs typeface="Times New Roman" panose="02020603050405020304" pitchFamily="18" charset="0"/>
              </a:rPr>
              <a:t> Ecosystem</a:t>
            </a:r>
          </a:p>
          <a:p>
            <a:endParaRPr lang="en-US" sz="32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6641DEFF-3A15-5905-3439-978905C318E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244D63A-253D-C911-A192-260163C41762}"/>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C75F85C6-6244-A051-91B0-31050ECAA0C6}"/>
              </a:ext>
            </a:extLst>
          </p:cNvPr>
          <p:cNvSpPr txBox="1"/>
          <p:nvPr/>
        </p:nvSpPr>
        <p:spPr>
          <a:xfrm>
            <a:off x="8816741" y="6292631"/>
            <a:ext cx="306408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CCF18DA1-B9B7-51BE-5AF4-86F0B11065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776AFFE-4FEC-D421-4927-76517AF285EF}"/>
              </a:ext>
            </a:extLst>
          </p:cNvPr>
          <p:cNvSpPr/>
          <p:nvPr/>
        </p:nvSpPr>
        <p:spPr>
          <a:xfrm>
            <a:off x="529389" y="1553535"/>
            <a:ext cx="10608708" cy="4093428"/>
          </a:xfrm>
          <a:prstGeom prst="rect">
            <a:avLst/>
          </a:prstGeom>
          <a:noFill/>
        </p:spPr>
        <p:txBody>
          <a:bodyPr wrap="square">
            <a:spAutoFit/>
          </a:bodyPr>
          <a:lstStyle/>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To understand the real impact of decentralized applications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one must examine Decentralized Finance (DeFi)the most mature and economically significant </a:t>
            </a:r>
            <a:r>
              <a:rPr lang="en-US" sz="2000" dirty="0" err="1">
                <a:latin typeface="Alexandria"/>
                <a:cs typeface="Times New Roman" panose="02020603050405020304" pitchFamily="18" charset="0"/>
              </a:rPr>
              <a:t>DApp</a:t>
            </a:r>
            <a:r>
              <a:rPr lang="en-US" sz="2000" dirty="0">
                <a:latin typeface="Alexandria"/>
                <a:cs typeface="Times New Roman" panose="02020603050405020304" pitchFamily="18" charset="0"/>
              </a:rPr>
              <a:t> ecosystem to date.</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Imagine rebuilding the entire global financial system banks, stock exchanges, lending institutions, insurance companies but without physical branches, centralized control, or traditional intermediaries. Instead, everything operates through smart contracts on blockchain networks. This vision defines DeFi.</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Decentralized Finance refers to a network of financial applications built primarily on programmable blockchains such as Ethereum. These applications replicate and expand traditional financial services including lending, borrowing, trading, asset management, derivatives, and insurance through decentralized protocols.</a:t>
            </a:r>
          </a:p>
        </p:txBody>
      </p:sp>
    </p:spTree>
    <p:extLst>
      <p:ext uri="{BB962C8B-B14F-4D97-AF65-F5344CB8AC3E}">
        <p14:creationId xmlns:p14="http://schemas.microsoft.com/office/powerpoint/2010/main" val="1653674528"/>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7EFEE6-67F2-6806-2EA2-CBA31650267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5BF7D8-FB0F-340D-FA32-BF2BF7A150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076E030-07EA-C5A6-8944-EDDE552BFB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3D0B3A1-8AF3-BE1D-45BB-8B05E6E0F73F}"/>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2344B262-BAEC-6ED0-31C4-9C1981DB6AEB}"/>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2DC2F2A9-7569-F845-A705-1B0C708AD6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D53429F-973D-B8DA-434F-9C7F86719445}"/>
              </a:ext>
            </a:extLst>
          </p:cNvPr>
          <p:cNvSpPr/>
          <p:nvPr/>
        </p:nvSpPr>
        <p:spPr>
          <a:xfrm>
            <a:off x="433137" y="1260055"/>
            <a:ext cx="10770669" cy="4801314"/>
          </a:xfrm>
          <a:prstGeom prst="rect">
            <a:avLst/>
          </a:prstGeom>
          <a:noFill/>
        </p:spPr>
        <p:txBody>
          <a:bodyPr wrap="square">
            <a:spAutoFit/>
          </a:bodyPr>
          <a:lstStyle/>
          <a:p>
            <a:pPr algn="just"/>
            <a:r>
              <a:rPr lang="en-US" dirty="0">
                <a:latin typeface="Alexandria"/>
                <a:cs typeface="Times New Roman" panose="02020603050405020304" pitchFamily="18" charset="0"/>
              </a:rPr>
              <a:t>Unlike traditional finance (</a:t>
            </a:r>
            <a:r>
              <a:rPr lang="en-US" dirty="0" err="1">
                <a:latin typeface="Alexandria"/>
                <a:cs typeface="Times New Roman" panose="02020603050405020304" pitchFamily="18" charset="0"/>
              </a:rPr>
              <a:t>TradFi</a:t>
            </a:r>
            <a:r>
              <a:rPr lang="en-US" dirty="0">
                <a:latin typeface="Alexandria"/>
                <a:cs typeface="Times New Roman" panose="02020603050405020304" pitchFamily="18" charset="0"/>
              </a:rPr>
              <a:t>), where institutions act as custodians and intermediaries, DeFi replaces institutional trust with algorithmic trust. Smart contracts automatically execute financial logic according to transparent, pre-defined rules. Users maintain custody of their assets through cryptographic wallets rather than depositing funds into centralized entities.</a:t>
            </a:r>
          </a:p>
          <a:p>
            <a:pPr algn="just"/>
            <a:r>
              <a:rPr lang="en-US" dirty="0">
                <a:latin typeface="Alexandria"/>
                <a:cs typeface="Times New Roman" panose="02020603050405020304" pitchFamily="18" charset="0"/>
              </a:rPr>
              <a:t>For example, consider a decentralized lending protocol such as </a:t>
            </a:r>
            <a:r>
              <a:rPr lang="en-US" dirty="0" err="1">
                <a:latin typeface="Alexandria"/>
                <a:cs typeface="Times New Roman" panose="02020603050405020304" pitchFamily="18" charset="0"/>
              </a:rPr>
              <a:t>Aave</a:t>
            </a:r>
            <a:r>
              <a:rPr lang="en-US" dirty="0">
                <a:latin typeface="Alexandria"/>
                <a:cs typeface="Times New Roman" panose="02020603050405020304" pitchFamily="18" charset="0"/>
              </a:rPr>
              <a:t>. A user deposits cryptocurrency into a liquidity pool. That capital is then algorithmically made available to borrowers who provide collateral. Interest rates adjust dynamically based on supply and demand conditions, without any human loan officer evaluating creditworthiness. The protocol governs itself through code and community-based governance tokens.</a:t>
            </a:r>
          </a:p>
          <a:p>
            <a:pPr algn="just"/>
            <a:r>
              <a:rPr lang="en-US" dirty="0">
                <a:latin typeface="Alexandria"/>
                <a:cs typeface="Times New Roman" panose="02020603050405020304" pitchFamily="18" charset="0"/>
              </a:rPr>
              <a:t>From an ecosystem perspective, DeFi is not a single application but an interconnected financial network. Protocols are composable a feature often described as “money </a:t>
            </a:r>
            <a:r>
              <a:rPr lang="en-US" dirty="0" err="1">
                <a:latin typeface="Alexandria"/>
                <a:cs typeface="Times New Roman" panose="02020603050405020304" pitchFamily="18" charset="0"/>
              </a:rPr>
              <a:t>legos</a:t>
            </a:r>
            <a:r>
              <a:rPr lang="en-US" dirty="0">
                <a:latin typeface="Alexandria"/>
                <a:cs typeface="Times New Roman" panose="02020603050405020304" pitchFamily="18" charset="0"/>
              </a:rPr>
              <a:t>.” One </a:t>
            </a:r>
            <a:r>
              <a:rPr lang="en-US" dirty="0" err="1">
                <a:latin typeface="Alexandria"/>
                <a:cs typeface="Times New Roman" panose="02020603050405020304" pitchFamily="18" charset="0"/>
              </a:rPr>
              <a:t>DApp</a:t>
            </a:r>
            <a:r>
              <a:rPr lang="en-US" dirty="0">
                <a:latin typeface="Alexandria"/>
                <a:cs typeface="Times New Roman" panose="02020603050405020304" pitchFamily="18" charset="0"/>
              </a:rPr>
              <a:t> can integrate with another seamlessly. For instance, a user might borrow assets on one protocol, trade them on a decentralized exchange, and stake the resulting tokens in a yield farm all within an integrated blockchain environment.</a:t>
            </a:r>
          </a:p>
          <a:p>
            <a:pPr algn="just"/>
            <a:r>
              <a:rPr lang="en-US" dirty="0">
                <a:latin typeface="Alexandria"/>
                <a:cs typeface="Times New Roman" panose="02020603050405020304" pitchFamily="18" charset="0"/>
              </a:rPr>
              <a:t>Academically, DeFi represents a shift toward open financial infrastructure, characterized by transparency, programmability, global accessibility, and reduced barriers to entry. However, it also introduces systemic risks, including smart contract vulnerabilities, liquidity crises, governance manipulation, and regulatory uncertainty.</a:t>
            </a:r>
          </a:p>
          <a:p>
            <a:pPr algn="just"/>
            <a:r>
              <a:rPr lang="en-US" dirty="0">
                <a:latin typeface="Alexandria"/>
                <a:cs typeface="Times New Roman" panose="02020603050405020304" pitchFamily="18" charset="0"/>
              </a:rPr>
              <a:t>Thus, DeFi functions as a living laboratory for decentralized economic coordination demonstrating both the transformative potential and the structural fragility of blockchain-based financial systems.</a:t>
            </a:r>
          </a:p>
        </p:txBody>
      </p:sp>
    </p:spTree>
    <p:extLst>
      <p:ext uri="{BB962C8B-B14F-4D97-AF65-F5344CB8AC3E}">
        <p14:creationId xmlns:p14="http://schemas.microsoft.com/office/powerpoint/2010/main" val="3882779589"/>
      </p:ext>
    </p:extLst>
  </p:cSld>
  <p:clrMapOvr>
    <a:masterClrMapping/>
  </p:clrMapOvr>
  <mc:AlternateContent xmlns:mc="http://schemas.openxmlformats.org/markup-compatibility/2006" xmlns:p14="http://schemas.microsoft.com/office/powerpoint/2010/main">
    <mc:Choice Requires="p14">
      <p:transition spd="slow" p14:dur="2000" advTm="97634"/>
    </mc:Choice>
    <mc:Fallback xmlns="">
      <p:transition spd="slow" advTm="9763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2712F-4F07-ABB9-D5F2-B86623E0FFD9}"/>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C8072058-2E19-55DF-F076-15B76B9BDB28}"/>
              </a:ext>
            </a:extLst>
          </p:cNvPr>
          <p:cNvSpPr txBox="1"/>
          <p:nvPr/>
        </p:nvSpPr>
        <p:spPr>
          <a:xfrm>
            <a:off x="1503123" y="768705"/>
            <a:ext cx="10377702" cy="1077218"/>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Real-World Use Cases Beyond Finance</a:t>
            </a:r>
          </a:p>
          <a:p>
            <a:endParaRPr lang="en-US" sz="32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269472D7-9944-1B8F-39CF-B2F7F6DD49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608A1C3-2F88-C282-0646-1D8B22429764}"/>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4E7D7F9E-7AA8-C6C1-8008-9A223ABAE512}"/>
              </a:ext>
            </a:extLst>
          </p:cNvPr>
          <p:cNvSpPr txBox="1"/>
          <p:nvPr/>
        </p:nvSpPr>
        <p:spPr>
          <a:xfrm>
            <a:off x="8816741" y="6292631"/>
            <a:ext cx="306408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EB022174-1A1B-B57A-0C9A-8E02B78281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365BC78-D7FC-5BF6-3672-2DD265584618}"/>
              </a:ext>
            </a:extLst>
          </p:cNvPr>
          <p:cNvSpPr/>
          <p:nvPr/>
        </p:nvSpPr>
        <p:spPr>
          <a:xfrm>
            <a:off x="529389" y="1553535"/>
            <a:ext cx="10608708" cy="4708981"/>
          </a:xfrm>
          <a:prstGeom prst="rect">
            <a:avLst/>
          </a:prstGeom>
          <a:noFill/>
        </p:spPr>
        <p:txBody>
          <a:bodyPr wrap="square">
            <a:spAutoFit/>
          </a:bodyPr>
          <a:lstStyle/>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While blockchain technology and decentralized applications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initially gained prominence through financial use cases particularly cryptocurrencies and decentralized finance (DeFi) their transformative potential extends far beyond the financial sector. The underlying properties of decentralization, immutability, transparency, and trust minimization enable applications across multiple industries, reshaping traditional governance, data management, and coordination mechanisms.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One significant domain of application is supply chain management. Blockchain-based systems can provide end-to-end traceability of goods by recording every transaction and transfer of ownership on a distributed ledger. This enhances transparency, reduces fraud, and improves accountability among stakeholders. For example, in industries such as pharmaceuticals and food production, blockchain can verify product authenticity, monitor storage conditions, and ensure compliance with regulatory standards. The immutability of records strengthens trust among participants who may not share prior institutional relationships.</a:t>
            </a:r>
          </a:p>
        </p:txBody>
      </p:sp>
    </p:spTree>
    <p:extLst>
      <p:ext uri="{BB962C8B-B14F-4D97-AF65-F5344CB8AC3E}">
        <p14:creationId xmlns:p14="http://schemas.microsoft.com/office/powerpoint/2010/main" val="2490755205"/>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315AD0-36FF-F616-FE13-8E416C2101C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8B7203C-D3BA-A64A-803E-EB267E05ED1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BB04AFC-7986-065D-9D92-3A4285D333A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E2AD841-DF62-2288-66B7-2D618EA1FFAB}"/>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BFCE833B-541C-20A2-7490-883F599CC582}"/>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A8E956D8-B290-2E47-09D2-ADA9C9118E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1A52A3C-74BA-C7BA-9BC5-53A7FCF27D48}"/>
              </a:ext>
            </a:extLst>
          </p:cNvPr>
          <p:cNvSpPr/>
          <p:nvPr/>
        </p:nvSpPr>
        <p:spPr>
          <a:xfrm>
            <a:off x="433137" y="1260055"/>
            <a:ext cx="10770669" cy="5078313"/>
          </a:xfrm>
          <a:prstGeom prst="rect">
            <a:avLst/>
          </a:prstGeom>
          <a:noFill/>
        </p:spPr>
        <p:txBody>
          <a:bodyPr wrap="square">
            <a:spAutoFit/>
          </a:bodyPr>
          <a:lstStyle/>
          <a:p>
            <a:pPr algn="just"/>
            <a:r>
              <a:rPr lang="en-US" dirty="0">
                <a:latin typeface="Alexandria"/>
                <a:cs typeface="Times New Roman" panose="02020603050405020304" pitchFamily="18" charset="0"/>
              </a:rPr>
              <a:t>Another critical application lies in digital identity management. Traditional identity systems are centralized, often fragmented, and vulnerable to data breaches. Decentralized identity (DID) frameworks allow individuals to maintain control over their personal credentials through cryptographic keys and verifiable credentials stored on blockchain networks. This model reduces reliance on centralized authorities, enhances privacy, and facilitates secure cross-border authentication. Such systems are particularly relevant in contexts where populations lack formal identification or where identity fraud is prevalent.</a:t>
            </a:r>
          </a:p>
          <a:p>
            <a:pPr algn="just"/>
            <a:endParaRPr lang="en-US" dirty="0">
              <a:latin typeface="Alexandria"/>
              <a:cs typeface="Times New Roman" panose="02020603050405020304" pitchFamily="18" charset="0"/>
            </a:endParaRPr>
          </a:p>
          <a:p>
            <a:pPr algn="just"/>
            <a:r>
              <a:rPr lang="en-US" dirty="0">
                <a:latin typeface="Alexandria"/>
                <a:cs typeface="Times New Roman" panose="02020603050405020304" pitchFamily="18" charset="0"/>
              </a:rPr>
              <a:t>In the public sector, blockchain technologies offer new paradigms for governance and public administration. Smart contracts can automate bureaucratic processes, such as land registration, licensing, and voting systems. Blockchain-based voting mechanisms, for instance, can enhance transparency and reduce electoral fraud by ensuring that votes are securely recorded and verifiable. Similarly, land registry systems implemented on blockchain can mitigate corruption and disputes over property ownership by providing tamper-resistant records.</a:t>
            </a:r>
          </a:p>
          <a:p>
            <a:pPr algn="just"/>
            <a:endParaRPr lang="en-US" dirty="0">
              <a:latin typeface="Alexandria"/>
              <a:cs typeface="Times New Roman" panose="02020603050405020304" pitchFamily="18" charset="0"/>
            </a:endParaRPr>
          </a:p>
          <a:p>
            <a:pPr algn="just"/>
            <a:r>
              <a:rPr lang="en-US" dirty="0">
                <a:latin typeface="Alexandria"/>
                <a:cs typeface="Times New Roman" panose="02020603050405020304" pitchFamily="18" charset="0"/>
              </a:rPr>
              <a:t>Healthcare represents another promising area. Blockchain can facilitate secure sharing of medical records among authorized providers while preserving patient privacy. Instead of storing health data in siloed institutional databases, decentralized systems enable interoperable and encrypted access, ensuring data integrity and traceability. This approach improves coordination among healthcare institutions and empowers patients with greater control over their personal medical information.</a:t>
            </a:r>
          </a:p>
        </p:txBody>
      </p:sp>
    </p:spTree>
    <p:extLst>
      <p:ext uri="{BB962C8B-B14F-4D97-AF65-F5344CB8AC3E}">
        <p14:creationId xmlns:p14="http://schemas.microsoft.com/office/powerpoint/2010/main" val="3578292481"/>
      </p:ext>
    </p:extLst>
  </p:cSld>
  <p:clrMapOvr>
    <a:masterClrMapping/>
  </p:clrMapOvr>
  <mc:AlternateContent xmlns:mc="http://schemas.openxmlformats.org/markup-compatibility/2006" xmlns:p14="http://schemas.microsoft.com/office/powerpoint/2010/main">
    <mc:Choice Requires="p14">
      <p:transition spd="slow" p14:dur="2000" advTm="97634"/>
    </mc:Choice>
    <mc:Fallback xmlns="">
      <p:transition spd="slow" advTm="9763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9AFEB-71D0-77DE-F3A0-F508E807A84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52E996B-55F9-AE52-E9D2-ED8418CF2BB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38CB75C-FBB3-9A07-99D8-26434F2691B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42C5718-2E85-4FA1-7521-2543B9FB1165}"/>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F64EC2DD-3E0F-66B6-75D2-2B4A56EBCB4F}"/>
              </a:ext>
            </a:extLst>
          </p:cNvPr>
          <p:cNvSpPr txBox="1"/>
          <p:nvPr/>
        </p:nvSpPr>
        <p:spPr>
          <a:xfrm>
            <a:off x="8816741" y="6292631"/>
            <a:ext cx="306408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8C4B8642-128B-020F-7790-22F62F6EF0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45275"/>
            <a:ext cx="2305141" cy="1076343"/>
          </a:xfrm>
          <a:prstGeom prst="rect">
            <a:avLst/>
          </a:prstGeom>
        </p:spPr>
      </p:pic>
      <p:sp>
        <p:nvSpPr>
          <p:cNvPr id="7" name="Rectangle 6">
            <a:extLst>
              <a:ext uri="{FF2B5EF4-FFF2-40B4-BE49-F238E27FC236}">
                <a16:creationId xmlns:a16="http://schemas.microsoft.com/office/drawing/2014/main" id="{1E818A28-79DA-215E-2215-16B79FD5B047}"/>
              </a:ext>
            </a:extLst>
          </p:cNvPr>
          <p:cNvSpPr/>
          <p:nvPr/>
        </p:nvSpPr>
        <p:spPr>
          <a:xfrm>
            <a:off x="519763" y="752653"/>
            <a:ext cx="10732169" cy="5940088"/>
          </a:xfrm>
          <a:prstGeom prst="rect">
            <a:avLst/>
          </a:prstGeom>
          <a:noFill/>
        </p:spPr>
        <p:txBody>
          <a:bodyPr wrap="square">
            <a:spAutoFit/>
          </a:bodyPr>
          <a:lstStyle/>
          <a:p>
            <a:pPr algn="just"/>
            <a:r>
              <a:rPr lang="en-US" sz="2000" dirty="0">
                <a:latin typeface="Alexandria"/>
                <a:cs typeface="Times New Roman" panose="02020603050405020304" pitchFamily="18" charset="0"/>
              </a:rPr>
              <a:t>In the creative and intellectual property sectors, blockchain enables new models of ownership and monetization. Through non-fungible tokens (NFTs) and decentralized platforms, artists and content creators can tokenize digital assets, establish provenance, and receive automated royalty payments via smart contracts. This reduces dependency on centralized intermediaries and enhances transparency in revenue distribution.</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From a theoretical perspective, these non-financial applications demonstrate that blockchain is not merely a financial innovation but a broader institutional technology. It introduces alternative trust architectures, where cryptographic verification and distributed consensus replace centralized authority. Consequently, blockchain systems have the potential to reconfigure organizational structures, redefine property rights, and reshape governance models across various socio-economic domains.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In conclusion, real-world use cases beyond finance illustrate the expansive applicability of decentralized technologies. By enabling secure, transparent, and automated coordination mechanisms, blockchain and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contribute to institutional innovation in supply chains, identity systems, governance, healthcare, and creative industries. These developments underscore the broader significance of decentralization as a foundational paradigm in the digital transformation of society.</a:t>
            </a:r>
          </a:p>
        </p:txBody>
      </p:sp>
    </p:spTree>
    <p:extLst>
      <p:ext uri="{BB962C8B-B14F-4D97-AF65-F5344CB8AC3E}">
        <p14:creationId xmlns:p14="http://schemas.microsoft.com/office/powerpoint/2010/main" val="4019093895"/>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9F77E3-7A6E-CD5D-97A7-AF2B9ECF9117}"/>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4D3E5A31-94D7-5A4A-7954-E2E976D8D517}"/>
              </a:ext>
            </a:extLst>
          </p:cNvPr>
          <p:cNvSpPr txBox="1"/>
          <p:nvPr/>
        </p:nvSpPr>
        <p:spPr>
          <a:xfrm>
            <a:off x="2792908" y="859229"/>
            <a:ext cx="10377702" cy="1569660"/>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Supply Chain and Logistics </a:t>
            </a:r>
            <a:r>
              <a:rPr lang="en-US" sz="3200" b="1" dirty="0" err="1">
                <a:solidFill>
                  <a:srgbClr val="00B0F0"/>
                </a:solidFill>
                <a:latin typeface="Alexandria"/>
                <a:cs typeface="Times New Roman" panose="02020603050405020304" pitchFamily="18" charset="0"/>
              </a:rPr>
              <a:t>DApps</a:t>
            </a:r>
            <a:endParaRPr lang="en-US" sz="3200" b="1" dirty="0">
              <a:solidFill>
                <a:srgbClr val="00B0F0"/>
              </a:solidFill>
              <a:latin typeface="Alexandria"/>
              <a:cs typeface="Times New Roman" panose="02020603050405020304" pitchFamily="18" charset="0"/>
            </a:endParaRPr>
          </a:p>
          <a:p>
            <a:endParaRPr lang="en-US" sz="3200" b="1" dirty="0">
              <a:solidFill>
                <a:srgbClr val="00B0F0"/>
              </a:solidFill>
              <a:latin typeface="Alexandria"/>
              <a:cs typeface="Times New Roman" panose="02020603050405020304" pitchFamily="18" charset="0"/>
            </a:endParaRPr>
          </a:p>
          <a:p>
            <a:endParaRPr lang="en-US" sz="32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970053E6-9867-57B1-3471-72CD904720C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016DBCD-B1D6-EEE1-90F0-4FC9C9133E6B}"/>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62BDBC7F-0E6B-3C6F-7BAE-F9237806BD30}"/>
              </a:ext>
            </a:extLst>
          </p:cNvPr>
          <p:cNvSpPr txBox="1"/>
          <p:nvPr/>
        </p:nvSpPr>
        <p:spPr>
          <a:xfrm>
            <a:off x="8816741" y="6292631"/>
            <a:ext cx="306408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E8D07C3F-EBA7-FC57-4660-864887D12B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2542805A-4096-AAC2-832D-8F0487B698F8}"/>
              </a:ext>
            </a:extLst>
          </p:cNvPr>
          <p:cNvSpPr/>
          <p:nvPr/>
        </p:nvSpPr>
        <p:spPr>
          <a:xfrm>
            <a:off x="500513" y="1167337"/>
            <a:ext cx="11059428" cy="5632311"/>
          </a:xfrm>
          <a:prstGeom prst="rect">
            <a:avLst/>
          </a:prstGeom>
          <a:noFill/>
        </p:spPr>
        <p:txBody>
          <a:bodyPr wrap="square">
            <a:spAutoFit/>
          </a:bodyPr>
          <a:lstStyle/>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Imagine purchasing a product labeled “organic coffee from Colombia.” As a consumer, you trust the label but how can you verify its authenticity? How do you know the beans were ethically sourced, properly transported, and not substituted along the way?</a:t>
            </a:r>
          </a:p>
          <a:p>
            <a:pPr algn="just"/>
            <a:r>
              <a:rPr lang="en-US" sz="2000" dirty="0">
                <a:latin typeface="Alexandria"/>
                <a:cs typeface="Times New Roman" panose="02020603050405020304" pitchFamily="18" charset="0"/>
              </a:rPr>
              <a:t>Supply chain systems today are largely fragmented and centralized. Data is stored in isolated databases controlled by manufacturers, logistics providers, customs authorities, and retailers. This fragmentation creates information asymmetry, inefficiencies, fraud risks, and limited transparency.</a:t>
            </a:r>
          </a:p>
          <a:p>
            <a:pPr algn="just"/>
            <a:r>
              <a:rPr lang="en-US" sz="2000" dirty="0">
                <a:latin typeface="Alexandria"/>
                <a:cs typeface="Times New Roman" panose="02020603050405020304" pitchFamily="18" charset="0"/>
              </a:rPr>
              <a:t>Supply Chain and Logistics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aim to transform this model by introducing blockchain-based traceability and decentralized data verification.</a:t>
            </a:r>
          </a:p>
          <a:p>
            <a:pPr algn="just"/>
            <a:r>
              <a:rPr lang="en-US" sz="2000" dirty="0">
                <a:latin typeface="Alexandria"/>
                <a:cs typeface="Times New Roman" panose="02020603050405020304" pitchFamily="18" charset="0"/>
              </a:rPr>
              <a:t>In a blockchain-enabled supply chain, every stage of a product’s life cycle production, packaging, shipping, warehousing, and retail is recorded as a transaction on a distributed ledger. Each participant in the supply chain acts as a node that validates and shares information. Because records are immutable, they cannot be altered retroactively without network consensus.</a:t>
            </a:r>
          </a:p>
          <a:p>
            <a:pPr algn="just"/>
            <a:r>
              <a:rPr lang="en-US" sz="2000" dirty="0">
                <a:latin typeface="Alexandria"/>
                <a:cs typeface="Times New Roman" panose="02020603050405020304" pitchFamily="18" charset="0"/>
              </a:rPr>
              <a:t>For example, consider a pharmaceutical company distributing vaccines globally. Each shipment can be assigned a unique digital identifier recorded on the blockchain. IoT sensors monitor temperature conditions during transportation and automatically update the ledger via smart contracts. If temperature thresholds are exceeded, alerts are triggered instantly. Regulators, hospitals, and distributors can verify product authenticity and compliance in real time.</a:t>
            </a:r>
          </a:p>
        </p:txBody>
      </p:sp>
    </p:spTree>
    <p:extLst>
      <p:ext uri="{BB962C8B-B14F-4D97-AF65-F5344CB8AC3E}">
        <p14:creationId xmlns:p14="http://schemas.microsoft.com/office/powerpoint/2010/main" val="331381917"/>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F82B8-6D2E-E3F8-5C74-66F0AA07C9B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3FF0731-647E-BB82-6D6F-968DA08596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E97BDEE-6A2E-0E2B-5078-20E1ABB0EAC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48FEDF2-116D-ABB6-22DF-5582DEED0CD4}"/>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0829792F-CBED-C1C4-18D8-8B24FBBF8D37}"/>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97847541-2794-A4BE-CAC5-4C609B069A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F2905D8E-F72E-9DB8-A4AE-B6821BAFBA00}"/>
              </a:ext>
            </a:extLst>
          </p:cNvPr>
          <p:cNvSpPr/>
          <p:nvPr/>
        </p:nvSpPr>
        <p:spPr>
          <a:xfrm>
            <a:off x="433137" y="1260055"/>
            <a:ext cx="10770669" cy="5078313"/>
          </a:xfrm>
          <a:prstGeom prst="rect">
            <a:avLst/>
          </a:prstGeom>
          <a:noFill/>
        </p:spPr>
        <p:txBody>
          <a:bodyPr wrap="square">
            <a:spAutoFit/>
          </a:bodyPr>
          <a:lstStyle/>
          <a:p>
            <a:pPr algn="just"/>
            <a:r>
              <a:rPr lang="en-US" dirty="0">
                <a:latin typeface="Alexandria"/>
                <a:cs typeface="Times New Roman" panose="02020603050405020304" pitchFamily="18" charset="0"/>
              </a:rPr>
              <a:t>from an academic perspective, blockchain in supply chains enhances:</a:t>
            </a:r>
          </a:p>
          <a:p>
            <a:pPr algn="just"/>
            <a:endParaRPr lang="en-US" dirty="0">
              <a:latin typeface="Alexandria"/>
              <a:cs typeface="Times New Roman" panose="02020603050405020304" pitchFamily="18" charset="0"/>
            </a:endParaRPr>
          </a:p>
          <a:p>
            <a:pPr algn="just"/>
            <a:r>
              <a:rPr lang="en-US" dirty="0">
                <a:latin typeface="Alexandria"/>
                <a:cs typeface="Times New Roman" panose="02020603050405020304" pitchFamily="18" charset="0"/>
              </a:rPr>
              <a:t>Transparency – All authorized participants can access a shared version of truth.</a:t>
            </a:r>
          </a:p>
          <a:p>
            <a:pPr algn="just"/>
            <a:endParaRPr lang="en-US" dirty="0">
              <a:latin typeface="Alexandria"/>
              <a:cs typeface="Times New Roman" panose="02020603050405020304" pitchFamily="18" charset="0"/>
            </a:endParaRPr>
          </a:p>
          <a:p>
            <a:pPr algn="just"/>
            <a:r>
              <a:rPr lang="en-US" dirty="0">
                <a:latin typeface="Alexandria"/>
                <a:cs typeface="Times New Roman" panose="02020603050405020304" pitchFamily="18" charset="0"/>
              </a:rPr>
              <a:t>Traceability – Products can be tracked from origin to final consumer.</a:t>
            </a:r>
          </a:p>
          <a:p>
            <a:pPr algn="just"/>
            <a:endParaRPr lang="en-US" dirty="0">
              <a:latin typeface="Alexandria"/>
              <a:cs typeface="Times New Roman" panose="02020603050405020304" pitchFamily="18" charset="0"/>
            </a:endParaRPr>
          </a:p>
          <a:p>
            <a:pPr algn="just"/>
            <a:r>
              <a:rPr lang="en-US" dirty="0">
                <a:latin typeface="Alexandria"/>
                <a:cs typeface="Times New Roman" panose="02020603050405020304" pitchFamily="18" charset="0"/>
              </a:rPr>
              <a:t>Accountability – Responsibility is clearly documented at each stage.</a:t>
            </a:r>
          </a:p>
          <a:p>
            <a:pPr algn="just"/>
            <a:endParaRPr lang="en-US" dirty="0">
              <a:latin typeface="Alexandria"/>
              <a:cs typeface="Times New Roman" panose="02020603050405020304" pitchFamily="18" charset="0"/>
            </a:endParaRPr>
          </a:p>
          <a:p>
            <a:pPr algn="just"/>
            <a:r>
              <a:rPr lang="en-US" dirty="0">
                <a:latin typeface="Alexandria"/>
                <a:cs typeface="Times New Roman" panose="02020603050405020304" pitchFamily="18" charset="0"/>
              </a:rPr>
              <a:t>Efficiency – Reduced paperwork and automated verification processes.</a:t>
            </a:r>
          </a:p>
          <a:p>
            <a:pPr algn="just"/>
            <a:endParaRPr lang="en-US" dirty="0">
              <a:latin typeface="Alexandria"/>
              <a:cs typeface="Times New Roman" panose="02020603050405020304" pitchFamily="18" charset="0"/>
            </a:endParaRPr>
          </a:p>
          <a:p>
            <a:pPr algn="just"/>
            <a:r>
              <a:rPr lang="en-US" dirty="0">
                <a:latin typeface="Alexandria"/>
                <a:cs typeface="Times New Roman" panose="02020603050405020304" pitchFamily="18" charset="0"/>
              </a:rPr>
              <a:t>Moreover, smart contracts can automate payments upon delivery confirmation, reducing administrative delays and counterparty risk.</a:t>
            </a:r>
          </a:p>
          <a:p>
            <a:pPr algn="just"/>
            <a:r>
              <a:rPr lang="en-US" dirty="0">
                <a:latin typeface="Alexandria"/>
                <a:cs typeface="Times New Roman" panose="02020603050405020304" pitchFamily="18" charset="0"/>
              </a:rPr>
              <a:t>However, challenges remain. Integrating blockchain with legacy enterprise systems is complex. Data accuracy at the input stage (the “oracle problem”) remains critical blockchain ensures immutability of data, but it cannot guarantee that the original data entered was truthful. Additionally, scalability and privacy concerns must be addressed for global logistics operations.</a:t>
            </a:r>
          </a:p>
          <a:p>
            <a:pPr algn="just"/>
            <a:r>
              <a:rPr lang="en-US" dirty="0">
                <a:latin typeface="Alexandria"/>
                <a:cs typeface="Times New Roman" panose="02020603050405020304" pitchFamily="18" charset="0"/>
              </a:rPr>
              <a:t>Thus, Supply Chain and Logistics </a:t>
            </a:r>
            <a:r>
              <a:rPr lang="en-US" dirty="0" err="1">
                <a:latin typeface="Alexandria"/>
                <a:cs typeface="Times New Roman" panose="02020603050405020304" pitchFamily="18" charset="0"/>
              </a:rPr>
              <a:t>DApps</a:t>
            </a:r>
            <a:r>
              <a:rPr lang="en-US" dirty="0">
                <a:latin typeface="Alexandria"/>
                <a:cs typeface="Times New Roman" panose="02020603050405020304" pitchFamily="18" charset="0"/>
              </a:rPr>
              <a:t> represent a significant step toward transparent, automated, and trust-minimized global trade systems, potentially reshaping how goods move across international markets.</a:t>
            </a:r>
          </a:p>
        </p:txBody>
      </p:sp>
    </p:spTree>
    <p:extLst>
      <p:ext uri="{BB962C8B-B14F-4D97-AF65-F5344CB8AC3E}">
        <p14:creationId xmlns:p14="http://schemas.microsoft.com/office/powerpoint/2010/main" val="3695284299"/>
      </p:ext>
    </p:extLst>
  </p:cSld>
  <p:clrMapOvr>
    <a:masterClrMapping/>
  </p:clrMapOvr>
  <mc:AlternateContent xmlns:mc="http://schemas.openxmlformats.org/markup-compatibility/2006" xmlns:p14="http://schemas.microsoft.com/office/powerpoint/2010/main">
    <mc:Choice Requires="p14">
      <p:transition spd="slow" p14:dur="2000" advTm="97634"/>
    </mc:Choice>
    <mc:Fallback xmlns="">
      <p:transition spd="slow" advTm="9763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1E0CA-AB24-DA11-6177-2C527074143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86CE8E7-6954-69B5-2015-37267DC0D90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4971821C-756F-5DEC-4497-28C481E8AF86}"/>
              </a:ext>
            </a:extLst>
          </p:cNvPr>
          <p:cNvSpPr txBox="1"/>
          <p:nvPr/>
        </p:nvSpPr>
        <p:spPr>
          <a:xfrm>
            <a:off x="1819884" y="1428849"/>
            <a:ext cx="9531927" cy="1631216"/>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Healthcare and Data Sharing Applications</a:t>
            </a:r>
          </a:p>
          <a:p>
            <a:endParaRPr lang="en-US" sz="3200" b="1" dirty="0">
              <a:solidFill>
                <a:srgbClr val="00B0F0"/>
              </a:solidFill>
              <a:latin typeface="Alexandria"/>
              <a:cs typeface="Times New Roman" panose="02020603050405020304" pitchFamily="18" charset="0"/>
            </a:endParaRPr>
          </a:p>
          <a:p>
            <a:endParaRPr lang="en-US" sz="36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B40E74BC-D43E-D09A-81A8-43955B2DC77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AEF7AFD-0D3D-3737-2F4F-8235645C7541}"/>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6756AFDD-7B16-314F-9DEC-1C43144808FB}"/>
              </a:ext>
            </a:extLst>
          </p:cNvPr>
          <p:cNvSpPr txBox="1"/>
          <p:nvPr/>
        </p:nvSpPr>
        <p:spPr>
          <a:xfrm>
            <a:off x="8633861" y="6292631"/>
            <a:ext cx="324696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4D801CA9-E23B-39E0-341D-9C5D44858E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E571961B-D727-C812-936E-046258681F46}"/>
              </a:ext>
            </a:extLst>
          </p:cNvPr>
          <p:cNvSpPr/>
          <p:nvPr/>
        </p:nvSpPr>
        <p:spPr>
          <a:xfrm>
            <a:off x="477519" y="1998235"/>
            <a:ext cx="11217175" cy="4524315"/>
          </a:xfrm>
          <a:prstGeom prst="rect">
            <a:avLst/>
          </a:prstGeom>
          <a:noFill/>
        </p:spPr>
        <p:txBody>
          <a:bodyPr wrap="square">
            <a:spAutoFit/>
          </a:bodyPr>
          <a:lstStyle/>
          <a:p>
            <a:pPr algn="just"/>
            <a:r>
              <a:rPr lang="en-US" dirty="0">
                <a:latin typeface="Alexandria"/>
              </a:rPr>
              <a:t>Healthcare systems around the world face a persistent challenge: fragmented data. A patient’s medical history is often scattered across hospitals, laboratories, insurance companies, and private clinics. These institutions maintain separate databases that rarely communicate seamlessly. As a result, inefficiencies arise, medical errors increase, and patients have limited control over their own health information.</a:t>
            </a:r>
          </a:p>
          <a:p>
            <a:pPr algn="just"/>
            <a:r>
              <a:rPr lang="en-US" dirty="0">
                <a:latin typeface="Alexandria"/>
              </a:rPr>
              <a:t>By leveraging blockchain technology, healthcare data can be managed through a distributed ledger system where patients, providers, and authorized entities share access to a secure and unified source of truth. Instead of storing sensitive medical records directly on-chain which would raise privacy and scalability concerns most systems store encrypted references (hashes) of medical records on the blockchain while keeping actual data in secure off-chain storage.</a:t>
            </a:r>
          </a:p>
          <a:p>
            <a:pPr algn="just"/>
            <a:r>
              <a:rPr lang="en-US" dirty="0">
                <a:latin typeface="Alexandria"/>
              </a:rPr>
              <a:t>Imagine a patient named Maria who moves from one country to another. In a traditional system, transferring her medical records might take weeks and involve administrative barriers. In a blockchain-enabled healthcare </a:t>
            </a:r>
            <a:r>
              <a:rPr lang="en-US" dirty="0" err="1">
                <a:latin typeface="Alexandria"/>
              </a:rPr>
              <a:t>DApp</a:t>
            </a:r>
            <a:r>
              <a:rPr lang="en-US" dirty="0">
                <a:latin typeface="Alexandria"/>
              </a:rPr>
              <a:t>, Maria controls access to her encrypted health data through her cryptographic private key. She can grant temporary access to a new doctor, who can instantly verify the authenticity of her medical history through blockchain-validated records.</a:t>
            </a:r>
          </a:p>
          <a:p>
            <a:pPr algn="just"/>
            <a:r>
              <a:rPr lang="en-US" dirty="0">
                <a:latin typeface="Alexandria"/>
              </a:rPr>
              <a:t>Smart contracts further enhance automation. Insurance claims, for example, could be processed automatically once predefined medical conditions are verified. Clinical trial data can be timestamped immutably, ensuring research transparency and preventing data manipulation.</a:t>
            </a:r>
          </a:p>
        </p:txBody>
      </p:sp>
    </p:spTree>
    <p:extLst>
      <p:ext uri="{BB962C8B-B14F-4D97-AF65-F5344CB8AC3E}">
        <p14:creationId xmlns:p14="http://schemas.microsoft.com/office/powerpoint/2010/main" val="2798179856"/>
      </p:ext>
    </p:extLst>
  </p:cSld>
  <p:clrMapOvr>
    <a:masterClrMapping/>
  </p:clrMapOvr>
  <mc:AlternateContent xmlns:mc="http://schemas.openxmlformats.org/markup-compatibility/2006" xmlns:p14="http://schemas.microsoft.com/office/powerpoint/2010/main">
    <mc:Choice Requires="p14">
      <p:transition spd="slow" p14:dur="2000" advTm="166224"/>
    </mc:Choice>
    <mc:Fallback xmlns="">
      <p:transition spd="slow" advTm="166224"/>
    </mc:Fallback>
  </mc:AlternateContent>
  <p:extLst>
    <p:ext uri="{3A86A75C-4F4B-4683-9AE1-C65F6400EC91}">
      <p14:laserTraceLst xmlns:p14="http://schemas.microsoft.com/office/powerpoint/2010/main">
        <p14:tracePtLst>
          <p14:tracePt t="35303" x="3168650" y="6178550"/>
          <p14:tracePt t="35735" x="3598863" y="6008688"/>
          <p14:tracePt t="35743" x="4246563" y="5514975"/>
          <p14:tracePt t="35752" x="4448175" y="5360988"/>
          <p14:tracePt t="35757" x="5141913" y="4903788"/>
          <p14:tracePt t="35764" x="5241925" y="4840288"/>
          <p14:tracePt t="35778" x="5808663" y="4429125"/>
          <p14:tracePt t="35794" x="6310313" y="4073525"/>
          <p14:tracePt t="35813" x="6511925" y="3944938"/>
          <p14:tracePt t="35817" x="6621463" y="3871913"/>
          <p14:tracePt t="35824" x="6711950" y="3789363"/>
          <p14:tracePt t="35831" x="6831013" y="3735388"/>
          <p14:tracePt t="35837" x="6959600" y="3652838"/>
          <p14:tracePt t="35846" x="6996113" y="3633788"/>
          <p14:tracePt t="35860" x="7086600" y="3589338"/>
          <p14:tracePt t="35879" x="7169150" y="3552825"/>
          <p14:tracePt t="35893" x="7169150" y="3543300"/>
          <p14:tracePt t="35900" x="7186613" y="3543300"/>
          <p14:tracePt t="35910" x="7196138" y="3543300"/>
          <p14:tracePt t="35934" x="7251700" y="3524250"/>
          <p14:tracePt t="35947" x="7288213" y="3524250"/>
          <p14:tracePt t="35955" x="7370763" y="3524250"/>
          <p14:tracePt t="35959" x="7397750" y="3524250"/>
          <p14:tracePt t="35966" x="7451725" y="3516313"/>
          <p14:tracePt t="35981" x="7570788" y="3487738"/>
          <p14:tracePt t="35996" x="7699375" y="3443288"/>
          <p14:tracePt t="36002" x="7716838" y="3433763"/>
          <p14:tracePt t="36010" x="7735888" y="3424238"/>
          <p14:tracePt t="36027" x="7780338" y="3397250"/>
          <p14:tracePt t="36046" x="7835900" y="3370263"/>
          <p14:tracePt t="36060" x="7935913" y="3305175"/>
          <p14:tracePt t="36077" x="8045450" y="3214688"/>
          <p14:tracePt t="36097" x="8210550" y="3059113"/>
          <p14:tracePt t="36105" x="8256588" y="3022600"/>
          <p14:tracePt t="36119" x="8310563" y="2959100"/>
          <p14:tracePt t="36127" x="8347075" y="2940050"/>
          <p14:tracePt t="36143" x="8383588" y="2913063"/>
          <p14:tracePt t="36161" x="8402638" y="2876550"/>
          <p14:tracePt t="36178" x="8410575" y="2867025"/>
          <p14:tracePt t="36203" x="8420100" y="2867025"/>
          <p14:tracePt t="36232" x="8420100" y="2857500"/>
          <p14:tracePt t="36239" x="8439150" y="2857500"/>
          <p14:tracePt t="36277" x="8439150" y="2849563"/>
          <p14:tracePt t="36282" x="8447088" y="2849563"/>
          <p14:tracePt t="36297" x="8466138" y="2830513"/>
          <p14:tracePt t="36312" x="8502650" y="2776538"/>
          <p14:tracePt t="36327" x="8548688" y="2747963"/>
          <p14:tracePt t="36344" x="8575675" y="2720975"/>
          <p14:tracePt t="36361" x="8593138" y="2711450"/>
          <p14:tracePt t="36379" x="8602663" y="2693988"/>
          <p14:tracePt t="36394" x="8602663" y="2684463"/>
          <p14:tracePt t="36414" x="8602663" y="2674938"/>
          <p14:tracePt t="36451" x="8602663" y="2667000"/>
          <p14:tracePt t="36468" x="8602663" y="2657475"/>
          <p14:tracePt t="36479" x="8585200" y="2638425"/>
          <p14:tracePt t="36493" x="8575675" y="2630488"/>
          <p14:tracePt t="36510" x="8512175" y="2593975"/>
          <p14:tracePt t="36529" x="8493125" y="2584450"/>
          <p14:tracePt t="36543" x="8483600" y="2574925"/>
          <p14:tracePt t="36561" x="8456613" y="2574925"/>
          <p14:tracePt t="36579" x="8447088" y="2565400"/>
          <p14:tracePt t="36596" x="8439150" y="2511425"/>
          <p14:tracePt t="36611" x="8439150" y="2484438"/>
          <p14:tracePt t="36615" x="8439150" y="2465388"/>
          <p14:tracePt t="36627" x="8439150" y="2447925"/>
          <p14:tracePt t="36645" x="8447088" y="2411413"/>
          <p14:tracePt t="36661" x="8466138" y="2392363"/>
          <p14:tracePt t="36677" x="8483600" y="2382838"/>
          <p14:tracePt t="36696" x="8502650" y="2374900"/>
          <p14:tracePt t="36710" x="8512175" y="2374900"/>
          <p14:tracePt t="36727" x="8539163" y="2374900"/>
          <p14:tracePt t="36747" x="8556625" y="2365375"/>
          <p14:tracePt t="36760" x="8566150" y="2346325"/>
          <p14:tracePt t="36763" x="8575675" y="2346325"/>
          <p14:tracePt t="36766" x="8585200" y="2346325"/>
          <p14:tracePt t="36776" x="8593138" y="2346325"/>
          <p14:tracePt t="36794" x="8621713" y="2346325"/>
          <p14:tracePt t="36831" x="8629650" y="2346325"/>
          <p14:tracePt t="36839" x="8639175" y="2355850"/>
          <p14:tracePt t="36846" x="8658225" y="2374900"/>
          <p14:tracePt t="36862" x="8694738" y="2474913"/>
          <p14:tracePt t="36877" x="8694738" y="2520950"/>
          <p14:tracePt t="36893" x="8694738" y="2574925"/>
          <p14:tracePt t="36912" x="8694738" y="2620963"/>
          <p14:tracePt t="36928" x="8694738" y="2630488"/>
          <p14:tracePt t="36936" x="8694738" y="2657475"/>
          <p14:tracePt t="36940" x="8685213" y="2657475"/>
          <p14:tracePt t="36947" x="8675688" y="2674938"/>
          <p14:tracePt t="36962" x="8639175" y="2720975"/>
          <p14:tracePt t="36977" x="8548688" y="2767013"/>
          <p14:tracePt t="36994" x="8247063" y="2820988"/>
          <p14:tracePt t="37010" x="8164513" y="2820988"/>
          <p14:tracePt t="37029" x="8091488" y="2820988"/>
          <p14:tracePt t="37034" x="8081963" y="2820988"/>
          <p14:tracePt t="37045" x="8072438" y="2820988"/>
          <p14:tracePt t="37066" x="8054975" y="2820988"/>
          <p14:tracePt t="37073" x="8045450" y="2820988"/>
          <p14:tracePt t="37084" x="8045450" y="2813050"/>
          <p14:tracePt t="37094" x="8045450" y="2794000"/>
          <p14:tracePt t="37110" x="8045450" y="2747963"/>
          <p14:tracePt t="37130" x="8137525" y="2638425"/>
          <p14:tracePt t="37135" x="8183563" y="2601913"/>
          <p14:tracePt t="37154" x="8264525" y="2565400"/>
          <p14:tracePt t="37163" x="8320088" y="2528888"/>
          <p14:tracePt t="37165" x="8337550" y="2520950"/>
          <p14:tracePt t="37179" x="8402638" y="2492375"/>
          <p14:tracePt t="37194" x="8429625" y="2484438"/>
          <p14:tracePt t="37196" x="8475663" y="2484438"/>
          <p14:tracePt t="37210" x="8529638" y="2484438"/>
          <p14:tracePt t="37227" x="8602663" y="2484438"/>
          <p14:tracePt t="37245" x="8666163" y="2511425"/>
          <p14:tracePt t="37261" x="8685213" y="2520950"/>
          <p14:tracePt t="37277" x="8712200" y="2547938"/>
          <p14:tracePt t="37296" x="8739188" y="2574925"/>
          <p14:tracePt t="37310" x="8748713" y="2593975"/>
          <p14:tracePt t="37327" x="8748713" y="2630488"/>
          <p14:tracePt t="37331" x="8748713" y="2638425"/>
          <p14:tracePt t="37348" x="8748713" y="2667000"/>
          <p14:tracePt t="37361" x="8694738" y="2740025"/>
          <p14:tracePt t="37377" x="8621713" y="2784475"/>
          <p14:tracePt t="37396" x="8575675" y="2813050"/>
          <p14:tracePt t="37410" x="8566150" y="2830513"/>
          <p14:tracePt t="37413" x="8556625" y="2840038"/>
          <p14:tracePt t="37417" x="8548688" y="2840038"/>
          <p14:tracePt t="37426" x="8539163" y="2840038"/>
          <p14:tracePt t="37449" x="8529638" y="2840038"/>
          <p14:tracePt t="37535" x="8529638" y="2813050"/>
          <p14:tracePt t="37543" x="8529638" y="2794000"/>
          <p14:tracePt t="37556" x="8529638" y="2767013"/>
          <p14:tracePt t="37563" x="8548688" y="2747963"/>
          <p14:tracePt t="37576" x="8556625" y="2711450"/>
          <p14:tracePt t="37593" x="8566150" y="2703513"/>
          <p14:tracePt t="37611" x="8575675" y="2693988"/>
          <p14:tracePt t="37627" x="8629650" y="2638425"/>
          <p14:tracePt t="37630" x="8658225" y="2620963"/>
          <p14:tracePt t="37634" x="8675688" y="2611438"/>
          <p14:tracePt t="37643" x="8721725" y="2593975"/>
          <p14:tracePt t="37660" x="8785225" y="2557463"/>
          <p14:tracePt t="37679" x="8877300" y="2511425"/>
          <p14:tracePt t="37693" x="8913813" y="2484438"/>
          <p14:tracePt t="37716" x="8950325" y="2484438"/>
          <p14:tracePt t="37720" x="8959850" y="2484438"/>
          <p14:tracePt t="37729" x="8967788" y="2484438"/>
          <p14:tracePt t="37746" x="8977313" y="2484438"/>
          <p14:tracePt t="37749" x="8986838" y="2484438"/>
          <p14:tracePt t="37765" x="8996363" y="2484438"/>
          <p14:tracePt t="37779" x="9004300" y="2484438"/>
          <p14:tracePt t="37793" x="9023350" y="2484438"/>
          <p14:tracePt t="37796" x="9032875" y="2484438"/>
          <p14:tracePt t="37799" x="9050338" y="2474913"/>
          <p14:tracePt t="37810" x="9069388" y="2474913"/>
          <p14:tracePt t="37814" x="9077325" y="2474913"/>
          <p14:tracePt t="37826" x="9096375" y="2465388"/>
          <p14:tracePt t="37843" x="9150350" y="2465388"/>
          <p14:tracePt t="37846" x="9169400" y="2465388"/>
          <p14:tracePt t="37866" x="9205913" y="2465388"/>
          <p14:tracePt t="37868" x="9223375" y="2465388"/>
          <p14:tracePt t="37877" x="9232900" y="2465388"/>
          <p14:tracePt t="37895" x="9259888" y="2455863"/>
          <p14:tracePt t="37909" x="9288463" y="2455863"/>
          <p14:tracePt t="37915" x="9296400" y="2455863"/>
          <p14:tracePt t="37926" x="9305925" y="2455863"/>
          <p14:tracePt t="37945" x="9315450" y="2455863"/>
          <p14:tracePt t="37960" x="9324975" y="2455863"/>
          <p14:tracePt t="37977" x="9332913" y="2455863"/>
          <p14:tracePt t="37996" x="9342438" y="2455863"/>
          <p14:tracePt t="38011" x="9369425" y="2455863"/>
          <p14:tracePt t="38026" x="9378950" y="2455863"/>
          <p14:tracePt t="38043" x="9388475" y="2455863"/>
          <p14:tracePt t="38061" x="9398000" y="2455863"/>
          <p14:tracePt t="38082" x="9405938" y="2455863"/>
          <p14:tracePt t="38104" x="9415463" y="2455863"/>
          <p14:tracePt t="38142" x="9424988" y="2455863"/>
          <p14:tracePt t="38162" x="9442450" y="2455863"/>
          <p14:tracePt t="38183" x="9451975" y="2455863"/>
          <p14:tracePt t="38190" x="9461500" y="2465388"/>
          <p14:tracePt t="38197" x="9461500" y="2474913"/>
          <p14:tracePt t="38213" x="9478963" y="2492375"/>
          <p14:tracePt t="38229" x="9478963" y="2511425"/>
          <p14:tracePt t="38237" x="9488488" y="2520950"/>
          <p14:tracePt t="38241" x="9488488" y="2528888"/>
          <p14:tracePt t="38247" x="9488488" y="2538413"/>
          <p14:tracePt t="38262" x="9488488" y="2547938"/>
          <p14:tracePt t="38291" x="9488488" y="2557463"/>
          <p14:tracePt t="38328" x="9488488" y="2565400"/>
          <p14:tracePt t="38363" x="9488488" y="2574925"/>
          <p14:tracePt t="38432" x="9488488" y="2584450"/>
          <p14:tracePt t="38445" x="9488488" y="2593975"/>
          <p14:tracePt t="38451" x="9488488" y="2611438"/>
          <p14:tracePt t="38460" x="9488488" y="2620963"/>
          <p14:tracePt t="38480" x="9478963" y="2638425"/>
          <p14:tracePt t="38498" x="9461500" y="2657475"/>
          <p14:tracePt t="38505" x="9451975" y="2667000"/>
          <p14:tracePt t="38513" x="9434513" y="2674938"/>
          <p14:tracePt t="38522" x="9424988" y="2674938"/>
          <p14:tracePt t="38529" x="9415463" y="2693988"/>
          <p14:tracePt t="38546" x="9398000" y="2693988"/>
          <p14:tracePt t="38560" x="9398000" y="2703513"/>
          <p14:tracePt t="38577" x="9388475" y="2703513"/>
          <p14:tracePt t="38596" x="9378950" y="2703513"/>
          <p14:tracePt t="38631" x="9369425" y="2703513"/>
          <p14:tracePt t="38645" x="9361488" y="2703513"/>
          <p14:tracePt t="38653" x="9351963" y="2703513"/>
          <p14:tracePt t="38663" x="9342438" y="2703513"/>
          <p14:tracePt t="38667" x="9332913" y="2703513"/>
          <p14:tracePt t="38676" x="9332913" y="2684463"/>
          <p14:tracePt t="38693" x="9324975" y="2674938"/>
          <p14:tracePt t="38709" x="9324975" y="2667000"/>
          <p14:tracePt t="38727" x="9315450" y="2657475"/>
          <p14:tracePt t="38747" x="9305925" y="2647950"/>
          <p14:tracePt t="38750" x="9305925" y="2638425"/>
          <p14:tracePt t="38761" x="9305925" y="2620963"/>
          <p14:tracePt t="38776" x="9305925" y="2593975"/>
          <p14:tracePt t="38793" x="9305925" y="2584450"/>
          <p14:tracePt t="38812" x="9305925" y="2565400"/>
          <p14:tracePt t="38826" x="9305925" y="2557463"/>
          <p14:tracePt t="38843" x="9342438" y="2511425"/>
          <p14:tracePt t="38866" x="9398000" y="2465388"/>
          <p14:tracePt t="38869" x="9405938" y="2455863"/>
          <p14:tracePt t="38879" x="9415463" y="2447925"/>
          <p14:tracePt t="38883" x="9424988" y="2447925"/>
          <p14:tracePt t="38893" x="9434513" y="2447925"/>
          <p14:tracePt t="38910" x="9451975" y="2447925"/>
          <p14:tracePt t="38916" x="9461500" y="2447925"/>
          <p14:tracePt t="38928" x="9478963" y="2447925"/>
          <p14:tracePt t="38944" x="9498013" y="2447925"/>
          <p14:tracePt t="38973" x="9507538" y="2447925"/>
          <p14:tracePt t="38995" x="9515475" y="2447925"/>
          <p14:tracePt t="38999" x="9534525" y="2447925"/>
          <p14:tracePt t="39009" x="9544050" y="2455863"/>
          <p14:tracePt t="39031" x="9561513" y="2484438"/>
          <p14:tracePt t="39036" x="9561513" y="2492375"/>
          <p14:tracePt t="39043" x="9571038" y="2501900"/>
          <p14:tracePt t="39059" x="9580563" y="2520950"/>
          <p14:tracePt t="39076" x="9588500" y="2538413"/>
          <p14:tracePt t="39094" x="9588500" y="2557463"/>
          <p14:tracePt t="39109" x="9598025" y="2565400"/>
          <p14:tracePt t="39130" x="9598025" y="2584450"/>
          <p14:tracePt t="39148" x="9598025" y="2630488"/>
          <p14:tracePt t="39160" x="9598025" y="2638425"/>
          <p14:tracePt t="39164" x="9598025" y="2647950"/>
          <p14:tracePt t="39176" x="9598025" y="2657475"/>
          <p14:tracePt t="39196" x="9580563" y="2703513"/>
          <p14:tracePt t="39211" x="9561513" y="2711450"/>
          <p14:tracePt t="39228" x="9551988" y="2730500"/>
          <p14:tracePt t="39244" x="9478963" y="2767013"/>
          <p14:tracePt t="39260" x="9451975" y="2794000"/>
          <p14:tracePt t="39265" x="9424988" y="2803525"/>
          <p14:tracePt t="39267" x="9398000" y="2813050"/>
          <p14:tracePt t="39276" x="9378950" y="2813050"/>
          <p14:tracePt t="39294" x="9324975" y="2813050"/>
          <p14:tracePt t="39310" x="9296400" y="2813050"/>
          <p14:tracePt t="39326" x="9278938" y="2813050"/>
          <p14:tracePt t="39343" x="9259888" y="2813050"/>
          <p14:tracePt t="39362" x="9232900" y="2813050"/>
          <p14:tracePt t="39376" x="9215438" y="2794000"/>
          <p14:tracePt t="39394" x="9196388" y="2767013"/>
          <p14:tracePt t="39411" x="9186863" y="2730500"/>
          <p14:tracePt t="39426" x="9186863" y="2674938"/>
          <p14:tracePt t="39443" x="9186863" y="2657475"/>
          <p14:tracePt t="39462" x="9186863" y="2630488"/>
          <p14:tracePt t="39465" x="9186863" y="2620963"/>
          <p14:tracePt t="39477" x="9196388" y="2593975"/>
          <p14:tracePt t="39483" x="9223375" y="2574925"/>
          <p14:tracePt t="39493" x="9242425" y="2565400"/>
          <p14:tracePt t="39510" x="9288463" y="2547938"/>
          <p14:tracePt t="39531" x="9361488" y="2538413"/>
          <p14:tracePt t="39537" x="9369425" y="2538413"/>
          <p14:tracePt t="39552" x="9405938" y="2538413"/>
          <p14:tracePt t="39559" x="9424988" y="2538413"/>
          <p14:tracePt t="39578" x="9471025" y="2538413"/>
          <p14:tracePt t="39593" x="9488488" y="2538413"/>
          <p14:tracePt t="39637" x="9498013" y="2538413"/>
          <p14:tracePt t="39649" x="9507538" y="2547938"/>
          <p14:tracePt t="39656" x="9525000" y="2557463"/>
          <p14:tracePt t="39664" x="9534525" y="2574925"/>
          <p14:tracePt t="39678" x="9534525" y="2601913"/>
          <p14:tracePt t="39698" x="9534525" y="2630488"/>
          <p14:tracePt t="39716" x="9534525" y="2711450"/>
          <p14:tracePt t="39727" x="9534525" y="2730500"/>
          <p14:tracePt t="39729" x="9515475" y="2757488"/>
          <p14:tracePt t="39743" x="9478963" y="2803525"/>
          <p14:tracePt t="39746" x="9378950" y="2849563"/>
          <p14:tracePt t="39760" x="9169400" y="2922588"/>
          <p14:tracePt t="39776" x="9059863" y="2949575"/>
          <p14:tracePt t="39794" x="8959850" y="2949575"/>
          <p14:tracePt t="39811" x="8940800" y="2949575"/>
          <p14:tracePt t="39833" x="8913813" y="2949575"/>
          <p14:tracePt t="39845" x="8904288" y="2949575"/>
          <p14:tracePt t="39866" x="8904288" y="2940050"/>
          <p14:tracePt t="39876" x="8904288" y="2922588"/>
          <p14:tracePt t="39892" x="8904288" y="2857500"/>
          <p14:tracePt t="39903" x="8940800" y="2803525"/>
          <p14:tracePt t="39917" x="9004300" y="2703513"/>
          <p14:tracePt t="39926" x="9069388" y="2684463"/>
          <p14:tracePt t="39943" x="9178925" y="2638425"/>
          <p14:tracePt t="39961" x="9278938" y="2593975"/>
          <p14:tracePt t="39976" x="9315450" y="2593975"/>
          <p14:tracePt t="39993" x="9361488" y="2593975"/>
          <p14:tracePt t="40011" x="9388475" y="2593975"/>
          <p14:tracePt t="40026" x="9405938" y="2593975"/>
          <p14:tracePt t="40042" x="9424988" y="2593975"/>
          <p14:tracePt t="40062" x="9461500" y="2611438"/>
          <p14:tracePt t="40077" x="9471025" y="2620963"/>
          <p14:tracePt t="40092" x="9478963" y="2630488"/>
          <p14:tracePt t="40112" x="9498013" y="2638425"/>
          <p14:tracePt t="40126" x="9507538" y="2657475"/>
          <p14:tracePt t="40143" x="9507538" y="2667000"/>
          <p14:tracePt t="40163" x="9507538" y="2674938"/>
          <p14:tracePt t="40178" x="9507538" y="2693988"/>
          <p14:tracePt t="40192" x="9507538" y="2703513"/>
          <p14:tracePt t="40209" x="9507538" y="2711450"/>
          <p14:tracePt t="40234" x="9507538" y="2720975"/>
          <p14:tracePt t="40271" x="9507538" y="2730500"/>
          <p14:tracePt t="40307" x="9507538" y="2740025"/>
          <p14:tracePt t="40373" x="9507538" y="2747963"/>
          <p14:tracePt t="40408" x="9507538" y="2767013"/>
          <p14:tracePt t="40437" x="9507538" y="2776538"/>
          <p14:tracePt t="40445" x="9507538" y="2784475"/>
          <p14:tracePt t="40468" x="9507538" y="2794000"/>
          <p14:tracePt t="40480" x="9507538" y="2803525"/>
          <p14:tracePt t="40510" x="9507538" y="2813050"/>
          <p14:tracePt t="40541" x="9507538" y="2820988"/>
          <p14:tracePt t="40566" x="9507538" y="2830513"/>
          <p14:tracePt t="40604" x="9507538" y="2840038"/>
          <p14:tracePt t="40639" x="9498013" y="2840038"/>
          <p14:tracePt t="40668" x="9498013" y="2857500"/>
          <p14:tracePt t="41138" x="9488488" y="2857500"/>
          <p14:tracePt t="41145" x="9488488" y="2867025"/>
          <p14:tracePt t="41160" x="9478963" y="2867025"/>
          <p14:tracePt t="41175" x="9471025" y="2886075"/>
          <p14:tracePt t="41192" x="9461500" y="2894013"/>
          <p14:tracePt t="41210" x="9442450" y="2913063"/>
          <p14:tracePt t="41225" x="9434513" y="2922588"/>
          <p14:tracePt t="41245" x="9434513" y="2930525"/>
          <p14:tracePt t="41264" x="9424988" y="2930525"/>
          <p14:tracePt t="41291" x="9415463" y="2940050"/>
          <p14:tracePt t="41318" x="9405938" y="2940050"/>
          <p14:tracePt t="41325" x="9405938" y="2949575"/>
          <p14:tracePt t="41354" x="9405938" y="2968625"/>
          <p14:tracePt t="41411" x="9405938" y="2976563"/>
          <p14:tracePt t="41442" x="9398000" y="2976563"/>
          <p14:tracePt t="87781" x="9259888" y="2976563"/>
          <p14:tracePt t="87788" x="9186863" y="2976563"/>
          <p14:tracePt t="87796" x="9004300" y="2976563"/>
          <p14:tracePt t="87813" x="8840788" y="2976563"/>
          <p14:tracePt t="87832" x="8593138" y="3013075"/>
          <p14:tracePt t="87846" x="8566150" y="3022600"/>
          <p14:tracePt t="87850" x="8548688" y="3032125"/>
          <p14:tracePt t="87853" x="8529638" y="3032125"/>
          <p14:tracePt t="87863" x="8493125" y="3041650"/>
          <p14:tracePt t="87881" x="8466138" y="3049588"/>
          <p14:tracePt t="87898" x="8447088" y="3059113"/>
          <p14:tracePt t="87913" x="8420100" y="3086100"/>
          <p14:tracePt t="87919" x="8393113" y="3105150"/>
          <p14:tracePt t="87931" x="8374063" y="3114675"/>
          <p14:tracePt t="87934" x="8347075" y="3141663"/>
          <p14:tracePt t="87948" x="8210550" y="3232150"/>
          <p14:tracePt t="87963" x="8064500" y="3360738"/>
          <p14:tracePt t="87979" x="7981950" y="3424238"/>
          <p14:tracePt t="87999" x="7889875" y="3497263"/>
          <p14:tracePt t="88013" x="7872413" y="3524250"/>
          <p14:tracePt t="88015" x="7862888" y="3560763"/>
          <p14:tracePt t="88020" x="7853363" y="3579813"/>
          <p14:tracePt t="88029" x="7845425" y="3597275"/>
          <p14:tracePt t="88048" x="7808913" y="3652838"/>
          <p14:tracePt t="88063" x="7789863" y="3670300"/>
          <p14:tracePt t="88080" x="7780338" y="3698875"/>
          <p14:tracePt t="88098" x="7726363" y="3743325"/>
          <p14:tracePt t="88101" x="7699375" y="3762375"/>
          <p14:tracePt t="88114" x="7580313" y="3808413"/>
          <p14:tracePt t="88130" x="7424738" y="3835400"/>
          <p14:tracePt t="88152" x="7269163" y="3835400"/>
          <p14:tracePt t="88157" x="7242175" y="3835400"/>
          <p14:tracePt t="88165" x="7223125" y="3835400"/>
          <p14:tracePt t="88179" x="7169150" y="3835400"/>
          <p14:tracePt t="88196" x="7132638" y="3835400"/>
          <p14:tracePt t="88215" x="7086600" y="3835400"/>
          <p14:tracePt t="88232" x="7069138" y="3835400"/>
          <p14:tracePt t="88246" x="7050088" y="3835400"/>
          <p14:tracePt t="88262" x="7023100" y="3835400"/>
          <p14:tracePt t="88279" x="6977063" y="3808413"/>
          <p14:tracePt t="88282" x="6950075" y="3789363"/>
          <p14:tracePt t="88286" x="6931025" y="3762375"/>
          <p14:tracePt t="88296" x="6913563" y="3735388"/>
          <p14:tracePt t="88300" x="6886575" y="3716338"/>
          <p14:tracePt t="88313" x="6867525" y="3698875"/>
          <p14:tracePt t="88334" x="6831013" y="3652838"/>
          <p14:tracePt t="88348" x="6804025" y="3633788"/>
          <p14:tracePt t="88355" x="6794500" y="3625850"/>
          <p14:tracePt t="88359" x="6784975" y="3625850"/>
          <p14:tracePt t="88366" x="6777038" y="3606800"/>
          <p14:tracePt t="88382" x="6757988" y="3589338"/>
          <p14:tracePt t="88396" x="6731000" y="3451225"/>
          <p14:tracePt t="88414" x="6711950" y="3370263"/>
          <p14:tracePt t="88432" x="6711950" y="3187700"/>
          <p14:tracePt t="88446" x="6711950" y="3095625"/>
          <p14:tracePt t="88463" x="6721475" y="3041650"/>
          <p14:tracePt t="88480" x="6731000" y="3005138"/>
          <p14:tracePt t="88497" x="6731000" y="2976563"/>
          <p14:tracePt t="88505" x="6731000" y="2959100"/>
          <p14:tracePt t="88514" x="6731000" y="2949575"/>
          <p14:tracePt t="88519" x="6731000" y="2930525"/>
          <p14:tracePt t="88526" x="6740525" y="2922588"/>
          <p14:tracePt t="88532" x="6748463" y="2903538"/>
          <p14:tracePt t="88548" x="6794500" y="2876550"/>
          <p14:tracePt t="88563" x="6850063" y="2830513"/>
          <p14:tracePt t="88579" x="6877050" y="2813050"/>
          <p14:tracePt t="88599" x="6959600" y="2784475"/>
          <p14:tracePt t="88614" x="7059613" y="2740025"/>
          <p14:tracePt t="88618" x="7105650" y="2730500"/>
          <p14:tracePt t="88629" x="7132638" y="2711450"/>
          <p14:tracePt t="88650" x="7169150" y="2711450"/>
          <p14:tracePt t="88670" x="7178675" y="2711450"/>
          <p14:tracePt t="88674" x="7196138" y="2711450"/>
          <p14:tracePt t="88679" x="7215188" y="2711450"/>
          <p14:tracePt t="88683" x="7242175" y="2711450"/>
          <p14:tracePt t="88690" x="7259638" y="2711450"/>
          <p14:tracePt t="88698" x="7278688" y="2711450"/>
          <p14:tracePt t="88714" x="7315200" y="2711450"/>
          <p14:tracePt t="88730" x="7415213" y="2730500"/>
          <p14:tracePt t="88735" x="7461250" y="2747963"/>
          <p14:tracePt t="88746" x="7507288" y="2776538"/>
          <p14:tracePt t="88765" x="7561263" y="2803525"/>
          <p14:tracePt t="88772" x="7570788" y="2803525"/>
          <p14:tracePt t="88787" x="7580313" y="2803525"/>
          <p14:tracePt t="88796" x="7589838" y="2803525"/>
          <p14:tracePt t="88828" x="7597775" y="2803525"/>
          <p14:tracePt t="88843" x="7597775" y="2813050"/>
          <p14:tracePt t="88871" x="7597775" y="2820988"/>
          <p14:tracePt t="88882" x="7597775" y="2840038"/>
          <p14:tracePt t="88887" x="7597775" y="2849563"/>
          <p14:tracePt t="88904" x="7597775" y="2867025"/>
          <p14:tracePt t="88908" x="7597775" y="2876550"/>
          <p14:tracePt t="88917" x="7597775" y="2886075"/>
          <p14:tracePt t="88931" x="7597775" y="2949575"/>
          <p14:tracePt t="88936" x="7589838" y="2968625"/>
          <p14:tracePt t="88945" x="7561263" y="2995613"/>
          <p14:tracePt t="88964" x="7524750" y="3059113"/>
          <p14:tracePt t="88988" x="7470775" y="3151188"/>
          <p14:tracePt t="88995" x="7461250" y="3159125"/>
          <p14:tracePt t="89013" x="7434263" y="3178175"/>
          <p14:tracePt t="89033" x="7361238" y="3232150"/>
          <p14:tracePt t="89048" x="7305675" y="3260725"/>
          <p14:tracePt t="89053" x="7288213" y="3268663"/>
          <p14:tracePt t="89062" x="7278688" y="3268663"/>
          <p14:tracePt t="89081" x="7196138" y="3314700"/>
          <p14:tracePt t="89098" x="7150100" y="3333750"/>
          <p14:tracePt t="89105" x="7123113" y="3341688"/>
          <p14:tracePt t="89118" x="7096125" y="3360738"/>
          <p14:tracePt t="89128" x="7077075" y="3370263"/>
          <p14:tracePt t="89147" x="7023100" y="3406775"/>
          <p14:tracePt t="89162" x="7004050" y="3406775"/>
          <p14:tracePt t="89179" x="6986588" y="3406775"/>
          <p14:tracePt t="89198" x="6959600" y="3406775"/>
          <p14:tracePt t="89212" x="6931025" y="3406775"/>
          <p14:tracePt t="89229" x="6923088" y="3406775"/>
          <p14:tracePt t="89251" x="6894513" y="3406775"/>
          <p14:tracePt t="89265" x="6886575" y="3406775"/>
          <p14:tracePt t="89271" x="6877050" y="3406775"/>
          <p14:tracePt t="89279" x="6867525" y="3406775"/>
          <p14:tracePt t="89297" x="6840538" y="3406775"/>
          <p14:tracePt t="89313" x="6821488" y="3406775"/>
          <p14:tracePt t="89329" x="6813550" y="3406775"/>
          <p14:tracePt t="89351" x="6777038" y="3387725"/>
          <p14:tracePt t="89357" x="6767513" y="3378200"/>
          <p14:tracePt t="89366" x="6757988" y="3351213"/>
          <p14:tracePt t="89379" x="6731000" y="3314700"/>
          <p14:tracePt t="89396" x="6721475" y="3268663"/>
          <p14:tracePt t="89414" x="6711950" y="3232150"/>
          <p14:tracePt t="89429" x="6704013" y="3224213"/>
          <p14:tracePt t="89446" x="6704013" y="3205163"/>
          <p14:tracePt t="89463" x="6704013" y="3187700"/>
          <p14:tracePt t="89481" x="6704013" y="3178175"/>
          <p14:tracePt t="89516" x="6704013" y="3168650"/>
          <p14:tracePt t="89536" x="6704013" y="3159125"/>
          <p14:tracePt t="89550" x="6704013" y="3151188"/>
          <p14:tracePt t="89557" x="6721475" y="3122613"/>
          <p14:tracePt t="89565" x="6740525" y="3105150"/>
          <p14:tracePt t="89583" x="6813550" y="3059113"/>
          <p14:tracePt t="89589" x="6831013" y="3049588"/>
          <p14:tracePt t="89602" x="6858000" y="3041650"/>
          <p14:tracePt t="89612" x="6867525" y="3032125"/>
          <p14:tracePt t="89631" x="6894513" y="3032125"/>
          <p14:tracePt t="89648" x="6904038" y="3032125"/>
          <p14:tracePt t="89682" x="6913563" y="3032125"/>
          <p14:tracePt t="89705" x="6913563" y="3022600"/>
          <p14:tracePt t="90464" x="6913563" y="3013075"/>
          <p14:tracePt t="90473" x="6894513" y="2986088"/>
          <p14:tracePt t="90479" x="6886575" y="2968625"/>
          <p14:tracePt t="90483" x="6867525" y="2959100"/>
          <p14:tracePt t="90497" x="6850063" y="2930525"/>
          <p14:tracePt t="90513" x="6840538" y="2930525"/>
          <p14:tracePt t="90518" x="6840538" y="2922588"/>
          <p14:tracePt t="90529" x="6831013" y="2922588"/>
          <p14:tracePt t="90546" x="6831013" y="2913063"/>
          <p14:tracePt t="90565" x="6821488" y="2903538"/>
          <p14:tracePt t="90594" x="6821488" y="2894013"/>
          <p14:tracePt t="90600" x="6813550" y="2894013"/>
          <p14:tracePt t="90615" x="6794500" y="2849563"/>
          <p14:tracePt t="90629" x="6767513" y="2803525"/>
          <p14:tracePt t="90646" x="6757988" y="2794000"/>
          <p14:tracePt t="90667" x="6748463" y="2757488"/>
          <p14:tracePt t="90675" x="6748463" y="2747963"/>
          <p14:tracePt t="90682" x="6748463" y="2740025"/>
          <p14:tracePt t="90696" x="6740525" y="2740025"/>
          <p14:tracePt t="90714" x="6740525" y="2730500"/>
          <p14:tracePt t="90752" x="6740525" y="2720975"/>
          <p14:tracePt t="91581" x="6740525" y="2730500"/>
          <p14:tracePt t="91597" x="6740525" y="2740025"/>
          <p14:tracePt t="91602" x="6740525" y="2747963"/>
          <p14:tracePt t="91612" x="6740525" y="2776538"/>
          <p14:tracePt t="91629" x="6740525" y="2794000"/>
          <p14:tracePt t="91649" x="6740525" y="2813050"/>
          <p14:tracePt t="91664" x="6740525" y="2840038"/>
          <p14:tracePt t="91678" x="6740525" y="2867025"/>
          <p14:tracePt t="91696" x="6740525" y="2922588"/>
          <p14:tracePt t="91711" x="6740525" y="2968625"/>
          <p14:tracePt t="91729" x="6740525" y="2986088"/>
          <p14:tracePt t="91750" x="6740525" y="3013075"/>
          <p14:tracePt t="91756" x="6740525" y="3032125"/>
          <p14:tracePt t="91764" x="6740525" y="3041650"/>
          <p14:tracePt t="91805" x="6740525" y="3049588"/>
          <p14:tracePt t="91844" x="6740525" y="3059113"/>
          <p14:tracePt t="91906" x="6740525" y="3068638"/>
          <p14:tracePt t="92516" x="6740525" y="3078163"/>
          <p14:tracePt t="93040" x="6748463" y="3078163"/>
          <p14:tracePt t="93071" x="6748463" y="3086100"/>
          <p14:tracePt t="97678" x="6804025" y="3105150"/>
          <p14:tracePt t="97684" x="6877050" y="3132138"/>
          <p14:tracePt t="97695" x="6913563" y="3151188"/>
          <p14:tracePt t="97700" x="6959600" y="3168650"/>
          <p14:tracePt t="97710" x="7023100" y="3214688"/>
          <p14:tracePt t="97730" x="7196138" y="3314700"/>
          <p14:tracePt t="97744" x="7259638" y="3360738"/>
          <p14:tracePt t="97750" x="7324725" y="3414713"/>
          <p14:tracePt t="97760" x="7361238" y="3460750"/>
          <p14:tracePt t="97780" x="7415213" y="3516313"/>
          <p14:tracePt t="97795" x="7443788" y="3524250"/>
          <p14:tracePt t="97811" x="7480300" y="3579813"/>
          <p14:tracePt t="97814" x="7497763" y="3597275"/>
          <p14:tracePt t="97826" x="7516813" y="3616325"/>
          <p14:tracePt t="97844" x="7580313" y="3643313"/>
          <p14:tracePt t="97846" x="7597775" y="3652838"/>
          <p14:tracePt t="97851" x="7607300" y="3662363"/>
          <p14:tracePt t="97860" x="7616825" y="3670300"/>
          <p14:tracePt t="97876" x="7634288" y="3679825"/>
          <p14:tracePt t="97894" x="7643813" y="3679825"/>
          <p14:tracePt t="97909" x="7653338" y="3689350"/>
          <p14:tracePt t="97939" x="7662863" y="3698875"/>
          <p14:tracePt t="97949" x="7670800" y="3706813"/>
          <p14:tracePt t="97955" x="7689850" y="3716338"/>
          <p14:tracePt t="97965" x="7699375" y="3752850"/>
          <p14:tracePt t="97977" x="7735888" y="3798888"/>
          <p14:tracePt t="97993" x="7753350" y="3835400"/>
          <p14:tracePt t="98014" x="7772400" y="3871913"/>
          <p14:tracePt t="98032" x="7772400" y="3889375"/>
          <p14:tracePt t="98045" x="7780338" y="3898900"/>
          <p14:tracePt t="98059" x="7780338" y="3917950"/>
          <p14:tracePt t="98076" x="7789863" y="3917950"/>
          <p14:tracePt t="98093" x="7789863" y="3927475"/>
          <p14:tracePt t="98112" x="7799388" y="3935413"/>
          <p14:tracePt t="98132" x="7808913" y="3935413"/>
          <p14:tracePt t="98144" x="7816850" y="3944938"/>
          <p14:tracePt t="98162" x="7826375" y="3954463"/>
          <p14:tracePt t="98165" x="7835900" y="3954463"/>
          <p14:tracePt t="98179" x="7845425" y="3954463"/>
          <p14:tracePt t="98198" x="7853363" y="3954463"/>
          <p14:tracePt t="98236" x="7862888" y="3963988"/>
          <p14:tracePt t="112379" x="7881938" y="3981450"/>
          <p14:tracePt t="112386" x="7899400" y="3990975"/>
          <p14:tracePt t="112393" x="7918450" y="4000500"/>
          <p14:tracePt t="112408" x="7972425" y="4037013"/>
          <p14:tracePt t="112423" x="8054975" y="4110038"/>
          <p14:tracePt t="112439" x="8128000" y="4173538"/>
          <p14:tracePt t="112456" x="8191500" y="4227513"/>
          <p14:tracePt t="112474" x="8283575" y="4292600"/>
          <p14:tracePt t="112489" x="8320088" y="4310063"/>
          <p14:tracePt t="112508" x="8393113" y="4329113"/>
          <p14:tracePt t="112511" x="8429625" y="4337050"/>
          <p14:tracePt t="112525" x="8475663" y="4337050"/>
          <p14:tracePt t="112540" x="8520113" y="4337050"/>
          <p14:tracePt t="112556" x="8548688" y="4346575"/>
          <p14:tracePt t="112575" x="8612188" y="4346575"/>
          <p14:tracePt t="112589" x="8629650" y="4346575"/>
          <p14:tracePt t="112606" x="8658225" y="4346575"/>
          <p14:tracePt t="112622" x="8685213" y="4346575"/>
          <p14:tracePt t="112642" x="8721725" y="4356100"/>
          <p14:tracePt t="112647" x="8731250" y="4373563"/>
          <p14:tracePt t="112655" x="8775700" y="4383088"/>
          <p14:tracePt t="112662" x="8794750" y="4383088"/>
          <p14:tracePt t="112678" x="8840788" y="4410075"/>
          <p14:tracePt t="112690" x="8921750" y="4429125"/>
          <p14:tracePt t="112706" x="8977313" y="4446588"/>
          <p14:tracePt t="112723" x="9013825" y="4456113"/>
          <p14:tracePt t="112743" x="9105900" y="4483100"/>
          <p14:tracePt t="112757" x="9159875" y="4502150"/>
          <p14:tracePt t="112762" x="9205913" y="4511675"/>
          <p14:tracePt t="112773" x="9232900" y="4519613"/>
          <p14:tracePt t="112791" x="9315450" y="4529138"/>
          <p14:tracePt t="112807" x="9361488" y="4538663"/>
          <p14:tracePt t="112823" x="9388475" y="4538663"/>
          <p14:tracePt t="112840" x="9398000" y="4538663"/>
          <p14:tracePt t="112863" x="9405938" y="4538663"/>
          <p14:tracePt t="112928" x="9415463" y="4538663"/>
          <p14:tracePt t="112972" x="9424988" y="4538663"/>
          <p14:tracePt t="112996" x="9442450" y="4538663"/>
          <p14:tracePt t="113000" x="9451975" y="4529138"/>
          <p14:tracePt t="113008" x="9461500" y="4519613"/>
          <p14:tracePt t="113014" x="9461500" y="4511675"/>
          <p14:tracePt t="113029" x="9461500" y="4502150"/>
          <p14:tracePt t="113052" x="9461500" y="4483100"/>
          <p14:tracePt t="113067" x="9461500" y="4475163"/>
          <p14:tracePt t="113101" x="9461500" y="4465638"/>
          <p14:tracePt t="113139" x="9461500" y="4456113"/>
          <p14:tracePt t="113148" x="9461500" y="4446588"/>
          <p14:tracePt t="113182" x="9461500" y="4438650"/>
          <p14:tracePt t="113190" x="9461500" y="4429125"/>
          <p14:tracePt t="113195" x="9461500" y="4419600"/>
          <p14:tracePt t="113202" x="9461500" y="4402138"/>
          <p14:tracePt t="113209" x="9461500" y="4392613"/>
          <p14:tracePt t="113225" x="9461500" y="4383088"/>
          <p14:tracePt t="113243" x="9461500" y="4373563"/>
          <p14:tracePt t="113263" x="9461500" y="4365625"/>
          <p14:tracePt t="113282" x="9461500" y="4356100"/>
          <p14:tracePt t="113297" x="9461500" y="4346575"/>
          <p14:tracePt t="113318" x="9461500" y="4337050"/>
          <p14:tracePt t="113325" x="9471025" y="4337050"/>
          <p14:tracePt t="113342" x="9471025" y="4329113"/>
          <p14:tracePt t="113358" x="9471025" y="4319588"/>
          <p14:tracePt t="113373" x="9471025" y="4310063"/>
          <p14:tracePt t="113398" x="9471025" y="4300538"/>
          <p14:tracePt t="113436" x="9471025" y="4292600"/>
          <p14:tracePt t="113470" x="9471025" y="4283075"/>
          <p14:tracePt t="113545" x="9471025" y="4273550"/>
          <p14:tracePt t="128178" x="9471025" y="4264025"/>
          <p14:tracePt t="128199" x="9471025" y="4256088"/>
          <p14:tracePt t="128237" x="9471025" y="4246563"/>
          <p14:tracePt t="128272" x="9471025" y="4237038"/>
          <p14:tracePt t="128280" x="9461500" y="4227513"/>
          <p14:tracePt t="128294" x="9461500" y="4219575"/>
          <p14:tracePt t="128323" x="9451975" y="4219575"/>
          <p14:tracePt t="128331" x="9451975" y="4210050"/>
          <p14:tracePt t="128358" x="9451975" y="4191000"/>
          <p14:tracePt t="128389" x="9451975" y="4183063"/>
          <p14:tracePt t="128424" x="9451975" y="4173538"/>
          <p14:tracePt t="128472" x="9451975" y="4164013"/>
          <p14:tracePt t="128735" x="9442450" y="4164013"/>
          <p14:tracePt t="128757" x="9434513" y="4164013"/>
          <p14:tracePt t="128763" x="9424988" y="4164013"/>
          <p14:tracePt t="128778" x="9405938" y="4173538"/>
          <p14:tracePt t="128786" x="9398000" y="4183063"/>
          <p14:tracePt t="128802" x="9361488" y="4227513"/>
          <p14:tracePt t="128807" x="9342438" y="4246563"/>
          <p14:tracePt t="128823" x="9305925" y="4273550"/>
          <p14:tracePt t="128828" x="9259888" y="4310063"/>
          <p14:tracePt t="128836" x="9223375" y="4329113"/>
          <p14:tracePt t="128851" x="9186863" y="4337050"/>
          <p14:tracePt t="128868" x="9105900" y="4383088"/>
          <p14:tracePt t="128887" x="9040813" y="4383088"/>
          <p14:tracePt t="128901" x="8996363" y="4383088"/>
          <p14:tracePt t="128918" x="8967788" y="4383088"/>
          <p14:tracePt t="128938" x="8877300" y="4373563"/>
          <p14:tracePt t="128954" x="8867775" y="4373563"/>
          <p14:tracePt t="128959" x="8804275" y="4373563"/>
          <p14:tracePt t="128968" x="8785225" y="4373563"/>
          <p14:tracePt t="128986" x="8775700" y="4373563"/>
          <p14:tracePt t="129004" x="8748713" y="4373563"/>
          <p14:tracePt t="129018" x="8721725" y="4373563"/>
          <p14:tracePt t="129037" x="8712200" y="4373563"/>
          <p14:tracePt t="129081" x="8702675" y="4373563"/>
          <p14:tracePt t="129442" x="8721725" y="4373563"/>
          <p14:tracePt t="129449" x="8739188" y="4373563"/>
          <p14:tracePt t="129456" x="8758238" y="4373563"/>
          <p14:tracePt t="129468" x="8785225" y="4392613"/>
          <p14:tracePt t="129487" x="8877300" y="4402138"/>
          <p14:tracePt t="129503" x="8885238" y="4402138"/>
          <p14:tracePt t="129511" x="8921750" y="4402138"/>
          <p14:tracePt t="129523" x="8940800" y="4402138"/>
          <p14:tracePt t="129537" x="8967788" y="4402138"/>
          <p14:tracePt t="129551" x="8977313" y="4402138"/>
          <p14:tracePt t="129568" x="8986838" y="4402138"/>
          <p14:tracePt t="129586" x="9004300" y="4402138"/>
          <p14:tracePt t="129601" x="9013825" y="4402138"/>
          <p14:tracePt t="129605" x="9023350" y="4402138"/>
          <p14:tracePt t="129610" x="9032875" y="4402138"/>
          <p14:tracePt t="129625" x="9040813" y="4402138"/>
          <p14:tracePt t="129634" x="9050338" y="4402138"/>
          <p14:tracePt t="129638" x="9059863" y="4392613"/>
          <p14:tracePt t="129646" x="9069388" y="4392613"/>
          <p14:tracePt t="129654" x="9077325" y="4392613"/>
          <p14:tracePt t="129673" x="9086850" y="4392613"/>
          <p14:tracePt t="129689" x="9096375" y="4373563"/>
          <p14:tracePt t="129725" x="9096375" y="4365625"/>
          <p14:tracePt t="129731" x="9113838" y="4365625"/>
          <p14:tracePt t="129753" x="9123363" y="4365625"/>
          <p14:tracePt t="129760" x="9123363" y="4356100"/>
          <p14:tracePt t="129774" x="9132888" y="4356100"/>
          <p14:tracePt t="129789" x="9142413" y="4356100"/>
          <p14:tracePt t="129805" x="9150350" y="4346575"/>
          <p14:tracePt t="129823" x="9159875" y="4337050"/>
          <p14:tracePt t="129834" x="9169400" y="4337050"/>
          <p14:tracePt t="129841" x="9196388" y="4337050"/>
          <p14:tracePt t="129862" x="9205913" y="4337050"/>
          <p14:tracePt t="129892" x="9215438" y="4329113"/>
          <p14:tracePt t="129906" x="9215438" y="4319588"/>
          <p14:tracePt t="129913" x="9223375" y="4310063"/>
          <p14:tracePt t="129919" x="9232900" y="4310063"/>
          <p14:tracePt t="129934" x="9242425" y="4292600"/>
          <p14:tracePt t="129951" x="9251950" y="4292600"/>
          <p14:tracePt t="129968" x="9259888" y="4292600"/>
          <p14:tracePt t="129987" x="9269413" y="4292600"/>
          <p14:tracePt t="130001" x="9269413" y="4283075"/>
          <p14:tracePt t="130029" x="9269413" y="4273550"/>
          <p14:tracePt t="130065" x="9269413" y="4264025"/>
          <p14:tracePt t="148098" x="9251950" y="4273550"/>
          <p14:tracePt t="148105" x="9223375" y="4292600"/>
          <p14:tracePt t="148115" x="9178925" y="4319588"/>
          <p14:tracePt t="148129" x="9132888" y="4356100"/>
          <p14:tracePt t="148149" x="9077325" y="4392613"/>
          <p14:tracePt t="148166" x="9050338" y="4419600"/>
          <p14:tracePt t="148172" x="9032875" y="4429125"/>
          <p14:tracePt t="148186" x="8996363" y="4456113"/>
          <p14:tracePt t="148199" x="8959850" y="4475163"/>
          <p14:tracePt t="148214" x="8950325" y="4483100"/>
          <p14:tracePt t="148229" x="8904288" y="4511675"/>
          <p14:tracePt t="148247" x="8885238" y="4529138"/>
          <p14:tracePt t="148266" x="8867775" y="4548188"/>
          <p14:tracePt t="148273" x="8858250" y="4556125"/>
          <p14:tracePt t="148280" x="8840788" y="4565650"/>
          <p14:tracePt t="148296" x="8804275" y="4584700"/>
          <p14:tracePt t="148314" x="8775700" y="4602163"/>
          <p14:tracePt t="148330" x="8731250" y="4629150"/>
          <p14:tracePt t="148346" x="8712200" y="4638675"/>
          <p14:tracePt t="148363" x="8694738" y="4648200"/>
          <p14:tracePt t="148380" x="8666163" y="4657725"/>
          <p14:tracePt t="149475" x="8775700" y="4721225"/>
          <p14:tracePt t="149481" x="9032875" y="4867275"/>
          <p14:tracePt t="149496" x="9315450" y="5049838"/>
          <p14:tracePt t="149514" x="9653588" y="5259388"/>
          <p14:tracePt t="149530" x="9753600" y="5314950"/>
          <p14:tracePt t="149536" x="9836150" y="5351463"/>
          <p14:tracePt t="149540" x="9899650" y="5405438"/>
          <p14:tracePt t="149546" x="9963150" y="5441950"/>
          <p14:tracePt t="149553" x="10009188" y="5470525"/>
          <p14:tracePt t="149557" x="10028238" y="5478463"/>
          <p14:tracePt t="149565" x="10064750" y="5507038"/>
          <p14:tracePt t="149581" x="10091738" y="5534025"/>
          <p14:tracePt t="149595" x="10109200" y="5551488"/>
          <p14:tracePt t="149614" x="10145713" y="5580063"/>
          <p14:tracePt t="149618" x="10164763" y="5607050"/>
          <p14:tracePt t="149624" x="10210800" y="5643563"/>
          <p14:tracePt t="149632" x="10228263" y="5670550"/>
          <p14:tracePt t="149638" x="10274300" y="5716588"/>
          <p14:tracePt t="149644" x="10310813" y="5753100"/>
          <p14:tracePt t="149652" x="10374313" y="5789613"/>
          <p14:tracePt t="149662" x="10420350" y="5835650"/>
          <p14:tracePt t="149683" x="10566400" y="5918200"/>
          <p14:tracePt t="149689" x="10602913" y="5954713"/>
          <p14:tracePt t="149706" x="10648950" y="5981700"/>
          <p14:tracePt t="149712" x="10658475" y="5991225"/>
          <p14:tracePt t="149730" x="10685463" y="5999163"/>
          <p14:tracePt t="149746" x="10694988" y="5999163"/>
          <p14:tracePt t="149796" x="10702925" y="5999163"/>
          <p14:tracePt t="149803" x="10712450" y="5999163"/>
          <p14:tracePt t="149817" x="10731500" y="5999163"/>
          <p14:tracePt t="149831" x="10739438" y="5999163"/>
          <p14:tracePt t="149847" x="10748963" y="5999163"/>
          <p14:tracePt t="149862" x="10758488" y="5999163"/>
          <p14:tracePt t="149878" x="10768013" y="5981700"/>
          <p14:tracePt t="149898" x="10795000" y="5926138"/>
          <p14:tracePt t="149905" x="10795000" y="5908675"/>
          <p14:tracePt t="149913" x="10812463" y="5889625"/>
          <p14:tracePt t="149929" x="10841038" y="5816600"/>
          <p14:tracePt t="149951" x="10848975" y="5716588"/>
          <p14:tracePt t="149963" x="10848975" y="5680075"/>
          <p14:tracePt t="149979" x="10848975" y="5634038"/>
          <p14:tracePt t="149995" x="10848975" y="5597525"/>
          <p14:tracePt t="150014" x="10848975" y="5497513"/>
          <p14:tracePt t="150029" x="10848975" y="5451475"/>
          <p14:tracePt t="150034" x="10848975" y="5441950"/>
          <p14:tracePt t="150049" x="10841038" y="5434013"/>
          <p14:tracePt t="150066" x="10812463" y="5405438"/>
          <p14:tracePt t="150071" x="10804525" y="5397500"/>
          <p14:tracePt t="150079" x="10785475" y="5387975"/>
          <p14:tracePt t="150097" x="10675938" y="5332413"/>
          <p14:tracePt t="150101" x="10648950" y="5324475"/>
          <p14:tracePt t="150114" x="10593388" y="5324475"/>
          <p14:tracePt t="150128" x="10575925" y="5324475"/>
          <p14:tracePt t="150147" x="10547350" y="5324475"/>
          <p14:tracePt t="150153" x="10539413" y="5324475"/>
          <p14:tracePt t="150158" x="10510838" y="5324475"/>
          <p14:tracePt t="150164" x="10493375" y="5324475"/>
          <p14:tracePt t="150179" x="10466388" y="5324475"/>
          <p14:tracePt t="150195" x="10374313" y="5368925"/>
          <p14:tracePt t="150215" x="10247313" y="5434013"/>
          <p14:tracePt t="150232" x="10182225" y="5451475"/>
          <p14:tracePt t="150238" x="10145713" y="5478463"/>
          <p14:tracePt t="150247" x="10137775" y="5487988"/>
          <p14:tracePt t="150251" x="10128250" y="5497513"/>
          <p14:tracePt t="150263" x="10118725" y="5507038"/>
          <p14:tracePt t="150282" x="10091738" y="5524500"/>
          <p14:tracePt t="150297" x="10082213" y="5534025"/>
          <p14:tracePt t="150312" x="10082213" y="5570538"/>
          <p14:tracePt t="150331" x="10118725" y="5624513"/>
          <p14:tracePt t="150345" x="10164763" y="5670550"/>
          <p14:tracePt t="150362" x="10228263" y="5707063"/>
          <p14:tracePt t="150381" x="10356850" y="5780088"/>
          <p14:tracePt t="150396" x="10410825" y="5780088"/>
          <p14:tracePt t="150412" x="10456863" y="5780088"/>
          <p14:tracePt t="150429" x="10493375" y="5780088"/>
          <p14:tracePt t="150431" x="10502900" y="5780088"/>
          <p14:tracePt t="150449" x="10520363" y="5753100"/>
          <p14:tracePt t="150465" x="10539413" y="5726113"/>
          <p14:tracePt t="150471" x="10547350" y="5707063"/>
          <p14:tracePt t="150476" x="10556875" y="5689600"/>
          <p14:tracePt t="150485" x="10556875" y="5680075"/>
          <p14:tracePt t="150497" x="10556875" y="5643563"/>
          <p14:tracePt t="150512" x="10556875" y="5634038"/>
          <p14:tracePt t="150529" x="10556875" y="5616575"/>
          <p14:tracePt t="150548" x="10483850" y="5551488"/>
          <p14:tracePt t="150564" x="10466388" y="5543550"/>
          <p14:tracePt t="150568" x="10456863" y="5543550"/>
          <p14:tracePt t="150579" x="10447338" y="5534025"/>
          <p14:tracePt t="150597" x="10420350" y="5534025"/>
          <p14:tracePt t="150615" x="10410825" y="5534025"/>
          <p14:tracePt t="150620" x="10401300" y="5534025"/>
          <p14:tracePt t="150642" x="10393363" y="5534025"/>
          <p14:tracePt t="150648" x="10383838" y="5534025"/>
          <p14:tracePt t="150664" x="10374313" y="5534025"/>
          <p14:tracePt t="150736" x="10364788" y="5534025"/>
          <p14:tracePt t="150763" x="10347325" y="5534025"/>
          <p14:tracePt t="150952" x="10337800" y="5534025"/>
          <p14:tracePt t="150960" x="10328275" y="5534025"/>
          <p14:tracePt t="150968" x="10320338" y="5524500"/>
          <p14:tracePt t="150984" x="10310813" y="5487988"/>
          <p14:tracePt t="150991" x="10301288" y="5470525"/>
          <p14:tracePt t="150997" x="10291763" y="5461000"/>
          <p14:tracePt t="151002" x="10283825" y="5441950"/>
          <p14:tracePt t="151008" x="10247313" y="5414963"/>
          <p14:tracePt t="151016" x="10218738" y="5378450"/>
          <p14:tracePt t="151032" x="10109200" y="5324475"/>
          <p14:tracePt t="151050" x="10028238" y="5278438"/>
          <p14:tracePt t="151057" x="9991725" y="5268913"/>
          <p14:tracePt t="151067" x="9963150" y="5259388"/>
          <p14:tracePt t="151075" x="9918700" y="5251450"/>
          <p14:tracePt t="151083" x="9872663" y="5251450"/>
          <p14:tracePt t="151098" x="9817100" y="5251450"/>
          <p14:tracePt t="151113" x="9772650" y="5251450"/>
          <p14:tracePt t="151129" x="9698038" y="5251450"/>
          <p14:tracePt t="151148" x="9607550" y="5251450"/>
          <p14:tracePt t="151163" x="9588500" y="5251450"/>
          <p14:tracePt t="151167" x="9580563" y="5251450"/>
          <p14:tracePt t="151178" x="9544050" y="5251450"/>
          <p14:tracePt t="151200" x="9488488" y="5251450"/>
          <p14:tracePt t="151207" x="9478963" y="5251450"/>
          <p14:tracePt t="151214" x="9471025" y="5251450"/>
          <p14:tracePt t="151229" x="9451975" y="5251450"/>
          <p14:tracePt t="151248" x="9398000" y="5251450"/>
          <p14:tracePt t="151270" x="9351963" y="5251450"/>
          <p14:tracePt t="151277" x="9315450" y="5251450"/>
          <p14:tracePt t="151284" x="9296400" y="5251450"/>
          <p14:tracePt t="151297" x="9269413" y="5251450"/>
          <p14:tracePt t="151300" x="9251950" y="5251450"/>
          <p14:tracePt t="151314" x="9215438" y="5251450"/>
          <p14:tracePt t="151328" x="9186863" y="5251450"/>
          <p14:tracePt t="151345" x="9123363" y="5251450"/>
          <p14:tracePt t="151364" x="9023350" y="5268913"/>
          <p14:tracePt t="151378" x="8977313" y="5295900"/>
          <p14:tracePt t="151395" x="8921750" y="5324475"/>
          <p14:tracePt t="151414" x="8867775" y="5351463"/>
          <p14:tracePt t="151430" x="8848725" y="5368925"/>
          <p14:tracePt t="151436" x="8840788" y="5378450"/>
          <p14:tracePt t="151446" x="8831263" y="5387975"/>
          <p14:tracePt t="151463" x="8812213" y="5405438"/>
          <p14:tracePt t="151466" x="8804275" y="5414963"/>
          <p14:tracePt t="151479" x="8794750" y="5414963"/>
          <p14:tracePt t="151482" x="8794750" y="5424488"/>
          <p14:tracePt t="151496" x="8785225" y="5424488"/>
          <p14:tracePt t="151517" x="8785225" y="5434013"/>
          <p14:tracePt t="151522" x="8775700" y="5434013"/>
          <p14:tracePt t="151987" x="8758238" y="5424488"/>
          <p14:tracePt t="151998" x="8721725" y="5397500"/>
          <p14:tracePt t="152013" x="8675688" y="5368925"/>
          <p14:tracePt t="152028" x="8575675" y="5360988"/>
          <p14:tracePt t="152045" x="8548688" y="5360988"/>
          <p14:tracePt t="152062" x="8493125" y="5368925"/>
          <p14:tracePt t="152078" x="8483600" y="5368925"/>
          <p14:tracePt t="152095" x="8456613" y="5397500"/>
          <p14:tracePt t="152112" x="8439150" y="5414963"/>
          <p14:tracePt t="152130" x="8420100" y="5470525"/>
          <p14:tracePt t="152144" x="8420100" y="5514975"/>
          <p14:tracePt t="152161" x="8439150" y="5570538"/>
          <p14:tracePt t="152182" x="8447088" y="5597525"/>
          <p14:tracePt t="152197" x="8466138" y="5616575"/>
          <p14:tracePt t="152202" x="8483600" y="5624513"/>
          <p14:tracePt t="152212" x="8512175" y="5634038"/>
          <p14:tracePt t="152230" x="8566150" y="5634038"/>
          <p14:tracePt t="152244" x="8602663" y="5624513"/>
          <p14:tracePt t="152261" x="8629650" y="5570538"/>
          <p14:tracePt t="152280" x="8675688" y="5441950"/>
          <p14:tracePt t="152295" x="8675688" y="5414963"/>
          <p14:tracePt t="152298" x="8675688" y="5397500"/>
          <p14:tracePt t="152302" x="8675688" y="5360988"/>
          <p14:tracePt t="152312" x="8675688" y="5332413"/>
          <p14:tracePt t="152328" x="8675688" y="5232400"/>
          <p14:tracePt t="152351" x="8675688" y="5159375"/>
          <p14:tracePt t="152356" x="8675688" y="5122863"/>
          <p14:tracePt t="152361" x="8675688" y="5086350"/>
          <p14:tracePt t="152368" x="8666163" y="5032375"/>
          <p14:tracePt t="152378" x="8648700" y="4986338"/>
          <p14:tracePt t="152396" x="8575675" y="4876800"/>
          <p14:tracePt t="152411" x="8556625" y="4840288"/>
          <p14:tracePt t="152428" x="8529638" y="4811713"/>
          <p14:tracePt t="152449" x="8456613" y="4738688"/>
          <p14:tracePt t="152457" x="8429625" y="4721225"/>
          <p14:tracePt t="152465" x="8356600" y="4694238"/>
          <p14:tracePt t="152478" x="8220075" y="4648200"/>
          <p14:tracePt t="152497" x="8101013" y="4648200"/>
          <p14:tracePt t="152515" x="8045450" y="4648200"/>
          <p14:tracePt t="152529" x="7972425" y="4648200"/>
          <p14:tracePt t="152534" x="7935913" y="4657725"/>
          <p14:tracePt t="152545" x="7908925" y="4675188"/>
          <p14:tracePt t="152563" x="7845425" y="4702175"/>
          <p14:tracePt t="152579" x="7780338" y="4738688"/>
          <p14:tracePt t="152585" x="7762875" y="4748213"/>
          <p14:tracePt t="152600" x="7699375" y="4794250"/>
          <p14:tracePt t="152613" x="7634288" y="4857750"/>
          <p14:tracePt t="152628" x="7580313" y="4940300"/>
          <p14:tracePt t="152645" x="7543800" y="5003800"/>
          <p14:tracePt t="152665" x="7497763" y="5059363"/>
          <p14:tracePt t="152671" x="7488238" y="5086350"/>
          <p14:tracePt t="152680" x="7480300" y="5095875"/>
          <p14:tracePt t="152694" x="7480300" y="5113338"/>
          <p14:tracePt t="152712" x="7470775" y="5132388"/>
          <p14:tracePt t="152729" x="7461250" y="5195888"/>
          <p14:tracePt t="152745" x="7461250" y="5241925"/>
          <p14:tracePt t="152762" x="7461250" y="5278438"/>
          <p14:tracePt t="152781" x="7461250" y="5351463"/>
          <p14:tracePt t="152787" x="7461250" y="5360988"/>
          <p14:tracePt t="152798" x="7461250" y="5368925"/>
          <p14:tracePt t="152812" x="7461250" y="5378450"/>
          <p14:tracePt t="152815" x="7461250" y="5387975"/>
          <p14:tracePt t="152831" x="7451725" y="5405438"/>
          <p14:tracePt t="152846" x="7451725" y="5424488"/>
          <p14:tracePt t="152895" x="7451725" y="5434013"/>
          <p14:tracePt t="152974" x="7443788" y="5434013"/>
          <p14:tracePt t="152981" x="7443788" y="5414963"/>
          <p14:tracePt t="152996" x="7443788" y="5360988"/>
          <p14:tracePt t="153011" x="7443788" y="5332413"/>
          <p14:tracePt t="153028" x="7443788" y="5305425"/>
          <p14:tracePt t="153048" x="7443788" y="5278438"/>
          <p14:tracePt t="153063" x="7443788" y="5268913"/>
          <p14:tracePt t="153078" x="7443788" y="5259388"/>
          <p14:tracePt t="153097" x="7443788" y="5232400"/>
          <p14:tracePt t="153114" x="7443788" y="5222875"/>
          <p14:tracePt t="153129" x="7443788" y="5214938"/>
          <p14:tracePt t="153184" x="7443788" y="5205413"/>
          <p14:tracePt t="153616" x="7497763" y="5141913"/>
          <p14:tracePt t="153624" x="7534275" y="5068888"/>
          <p14:tracePt t="153631" x="7561263" y="5040313"/>
          <p14:tracePt t="153646" x="7607300" y="4967288"/>
          <p14:tracePt t="153661" x="7626350" y="4930775"/>
          <p14:tracePt t="153678" x="7634288" y="4903788"/>
          <p14:tracePt t="153682" x="7634288" y="4884738"/>
          <p14:tracePt t="153696" x="7634288" y="4867275"/>
          <p14:tracePt t="153711" x="7634288" y="4848225"/>
          <p14:tracePt t="153728" x="7616825" y="4794250"/>
          <p14:tracePt t="153746" x="7507288" y="4730750"/>
          <p14:tracePt t="153761" x="7480300" y="4721225"/>
          <p14:tracePt t="153777" x="7388225" y="4721225"/>
          <p14:tracePt t="153794" x="7305675" y="4730750"/>
          <p14:tracePt t="153812" x="7205663" y="4767263"/>
          <p14:tracePt t="153828" x="7142163" y="4803775"/>
          <p14:tracePt t="153848" x="7096125" y="4830763"/>
          <p14:tracePt t="153862" x="7050088" y="4867275"/>
          <p14:tracePt t="153878" x="6996113" y="4959350"/>
          <p14:tracePt t="153895" x="6959600" y="5040313"/>
          <p14:tracePt t="153898" x="6959600" y="5076825"/>
          <p14:tracePt t="153913" x="6931025" y="5186363"/>
          <p14:tracePt t="153927" x="6931025" y="5232400"/>
          <p14:tracePt t="153945" x="6923088" y="5259388"/>
          <p14:tracePt t="153963" x="6923088" y="5295900"/>
          <p14:tracePt t="153978" x="6923088" y="5305425"/>
          <p14:tracePt t="154006" x="6923088" y="5314950"/>
          <p14:tracePt t="154014" x="6913563" y="5324475"/>
          <p14:tracePt t="154027" x="6913563" y="5341938"/>
          <p14:tracePt t="154029" x="6904038" y="5360988"/>
          <p14:tracePt t="154044" x="6886575" y="5434013"/>
          <p14:tracePt t="154063" x="6877050" y="5487988"/>
          <p14:tracePt t="154065" x="6877050" y="5507038"/>
          <p14:tracePt t="154080" x="6867525" y="5534025"/>
          <p14:tracePt t="154095" x="6867525" y="5561013"/>
          <p14:tracePt t="154111" x="6867525" y="5588000"/>
          <p14:tracePt t="154137" x="6867525" y="5597525"/>
          <p14:tracePt t="154151" x="6867525" y="5607050"/>
          <p14:tracePt t="154161" x="6867525" y="5616575"/>
          <p14:tracePt t="154182" x="6959600" y="5680075"/>
          <p14:tracePt t="154196" x="7013575" y="5707063"/>
          <p14:tracePt t="154211" x="7105650" y="5743575"/>
          <p14:tracePt t="154228" x="7178675" y="5762625"/>
          <p14:tracePt t="154246" x="7259638" y="5816600"/>
          <p14:tracePt t="154260" x="7324725" y="5835650"/>
          <p14:tracePt t="154277" x="7361238" y="5853113"/>
          <p14:tracePt t="154297" x="7424738" y="5881688"/>
          <p14:tracePt t="154310" x="7461250" y="5899150"/>
          <p14:tracePt t="154327" x="7497763" y="5935663"/>
          <p14:tracePt t="154346" x="7561263" y="5945188"/>
          <p14:tracePt t="154362" x="7570788" y="5945188"/>
          <p14:tracePt t="154378" x="7607300" y="5945188"/>
          <p14:tracePt t="154397" x="7670800" y="5945188"/>
          <p14:tracePt t="154413" x="7689850" y="5945188"/>
          <p14:tracePt t="154427" x="7726363" y="5945188"/>
          <p14:tracePt t="154444" x="7743825" y="5945188"/>
          <p14:tracePt t="154463" x="7762875" y="5945188"/>
          <p14:tracePt t="154477" x="7772400" y="5945188"/>
          <p14:tracePt t="154497" x="7780338" y="5945188"/>
          <p14:tracePt t="154528" x="7780338" y="5935663"/>
          <p14:tracePt t="154534" x="7799388" y="5935663"/>
          <p14:tracePt t="154629" x="7789863" y="5935663"/>
          <p14:tracePt t="154634" x="7753350" y="5954713"/>
          <p14:tracePt t="154644" x="7699375" y="5999163"/>
          <p14:tracePt t="154662" x="7507288" y="6072188"/>
          <p14:tracePt t="154680" x="7305675" y="6118225"/>
          <p14:tracePt t="154694" x="7251700" y="6118225"/>
          <p14:tracePt t="154711" x="7159625" y="6118225"/>
          <p14:tracePt t="154732" x="7086600" y="6118225"/>
          <p14:tracePt t="154740" x="7077075" y="6118225"/>
          <p14:tracePt t="154753" x="7050088" y="6091238"/>
          <p14:tracePt t="154758" x="7032625" y="6064250"/>
          <p14:tracePt t="154765" x="6996113" y="5991225"/>
          <p14:tracePt t="154780" x="6967538" y="5926138"/>
          <p14:tracePt t="154795" x="6959600" y="5853113"/>
          <p14:tracePt t="154798" x="6959600" y="5762625"/>
          <p14:tracePt t="154802" x="6959600" y="5716588"/>
          <p14:tracePt t="154811" x="6959600" y="5634038"/>
          <p14:tracePt t="154830" x="6959600" y="5470525"/>
          <p14:tracePt t="154833" x="6959600" y="5424488"/>
          <p14:tracePt t="154847" x="6977063" y="5241925"/>
          <p14:tracePt t="154874" x="6977063" y="5095875"/>
          <p14:tracePt t="154882" x="6977063" y="5040313"/>
          <p14:tracePt t="154889" x="6986588" y="4995863"/>
          <p14:tracePt t="154898" x="6996113" y="4949825"/>
          <p14:tracePt t="154911" x="6996113" y="4913313"/>
          <p14:tracePt t="154928" x="7023100" y="4884738"/>
          <p14:tracePt t="154945" x="7040563" y="4848225"/>
          <p14:tracePt t="154961" x="7059613" y="4821238"/>
          <p14:tracePt t="154977" x="7123113" y="4767263"/>
          <p14:tracePt t="154996" x="7169150" y="4748213"/>
          <p14:tracePt t="155016" x="7242175" y="4721225"/>
          <p14:tracePt t="155020" x="7251700" y="4721225"/>
          <p14:tracePt t="155028" x="7259638" y="4721225"/>
          <p14:tracePt t="155077" x="7269163" y="4721225"/>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18A49E-0028-E929-CE12-4A74FF847DC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8DEC1BA-1A28-5C23-FD8B-909B67260E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dirty="0">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D370A3C0-009B-6704-7271-CB8E2C2D59B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cs typeface="Times New Roman" panose="02020603050405020304" pitchFamily="18" charset="0"/>
            </a:endParaRPr>
          </a:p>
        </p:txBody>
      </p:sp>
      <p:sp>
        <p:nvSpPr>
          <p:cNvPr id="31" name="TextBox 30">
            <a:extLst>
              <a:ext uri="{FF2B5EF4-FFF2-40B4-BE49-F238E27FC236}">
                <a16:creationId xmlns:a16="http://schemas.microsoft.com/office/drawing/2014/main" id="{C17C9464-87AF-8B8C-91F0-0D38710E0CC4}"/>
              </a:ext>
            </a:extLst>
          </p:cNvPr>
          <p:cNvSpPr txBox="1"/>
          <p:nvPr/>
        </p:nvSpPr>
        <p:spPr>
          <a:xfrm>
            <a:off x="3598250" y="2495028"/>
            <a:ext cx="8417320" cy="707886"/>
          </a:xfrm>
          <a:prstGeom prst="rect">
            <a:avLst/>
          </a:prstGeom>
          <a:noFill/>
        </p:spPr>
        <p:txBody>
          <a:bodyPr wrap="square" rtlCol="0">
            <a:spAutoFit/>
          </a:bodyPr>
          <a:lstStyle/>
          <a:p>
            <a:endParaRPr lang="en-US" sz="2000" dirty="0">
              <a:latin typeface="Alexandria"/>
              <a:cs typeface="Times New Roman" panose="02020603050405020304" pitchFamily="18" charset="0"/>
            </a:endParaRPr>
          </a:p>
          <a:p>
            <a:endParaRPr lang="en-US" sz="2000"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DC23B6CB-70FC-AAF2-881E-9DE8AD9C4B65}"/>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0E29343B-9EF4-C88C-2384-12FC8442DA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F98A257-F3B9-BC6D-8AFD-B3DE887AE5AB}"/>
              </a:ext>
            </a:extLst>
          </p:cNvPr>
          <p:cNvSpPr/>
          <p:nvPr/>
        </p:nvSpPr>
        <p:spPr>
          <a:xfrm>
            <a:off x="1193533" y="444877"/>
            <a:ext cx="9519351" cy="5940088"/>
          </a:xfrm>
          <a:prstGeom prst="rect">
            <a:avLst/>
          </a:prstGeom>
          <a:noFill/>
        </p:spPr>
        <p:txBody>
          <a:bodyPr wrap="square">
            <a:spAutoFit/>
          </a:bodyPr>
          <a:lstStyle/>
          <a:p>
            <a:pPr algn="just"/>
            <a:endParaRPr lang="en-US" sz="2000" dirty="0">
              <a:latin typeface="Alexandria"/>
            </a:endParaRPr>
          </a:p>
          <a:p>
            <a:pPr algn="just"/>
            <a:r>
              <a:rPr lang="en-US" sz="2000" b="1" dirty="0">
                <a:latin typeface="Alexandria"/>
              </a:rPr>
              <a:t>blockchain in healthcare promotes:</a:t>
            </a:r>
          </a:p>
          <a:p>
            <a:pPr algn="just"/>
            <a:endParaRPr lang="en-US" sz="2000" dirty="0">
              <a:latin typeface="Alexandria"/>
            </a:endParaRPr>
          </a:p>
          <a:p>
            <a:pPr algn="just"/>
            <a:r>
              <a:rPr lang="en-US" sz="2000" dirty="0">
                <a:latin typeface="Alexandria"/>
              </a:rPr>
              <a:t>Data Integrity – Medical records cannot be altered retroactively.</a:t>
            </a:r>
          </a:p>
          <a:p>
            <a:pPr algn="just"/>
            <a:endParaRPr lang="en-US" sz="2000" dirty="0">
              <a:latin typeface="Alexandria"/>
            </a:endParaRPr>
          </a:p>
          <a:p>
            <a:pPr algn="just"/>
            <a:r>
              <a:rPr lang="en-US" sz="2000" dirty="0">
                <a:latin typeface="Alexandria"/>
              </a:rPr>
              <a:t>Interoperability – Multiple institutions access standardized data securely.</a:t>
            </a:r>
          </a:p>
          <a:p>
            <a:pPr algn="just"/>
            <a:endParaRPr lang="en-US" sz="2000" dirty="0">
              <a:latin typeface="Alexandria"/>
            </a:endParaRPr>
          </a:p>
          <a:p>
            <a:pPr algn="just"/>
            <a:r>
              <a:rPr lang="en-US" sz="2000" dirty="0">
                <a:latin typeface="Alexandria"/>
              </a:rPr>
              <a:t>Patient-Centered Control – Individuals manage consent and data sharing.</a:t>
            </a:r>
          </a:p>
          <a:p>
            <a:pPr algn="just"/>
            <a:endParaRPr lang="en-US" sz="2000" dirty="0">
              <a:latin typeface="Alexandria"/>
            </a:endParaRPr>
          </a:p>
          <a:p>
            <a:pPr algn="just"/>
            <a:r>
              <a:rPr lang="en-US" sz="2000" dirty="0">
                <a:latin typeface="Alexandria"/>
              </a:rPr>
              <a:t>Security and Privacy – Cryptographic mechanisms reduce unauthorized access risks.</a:t>
            </a:r>
          </a:p>
          <a:p>
            <a:pPr algn="just"/>
            <a:endParaRPr lang="en-US" sz="2000" dirty="0">
              <a:latin typeface="Alexandria"/>
            </a:endParaRPr>
          </a:p>
          <a:p>
            <a:pPr algn="just"/>
            <a:r>
              <a:rPr lang="en-US" sz="2000" dirty="0">
                <a:latin typeface="Alexandria"/>
              </a:rPr>
              <a:t>However, significant challenges remain. Healthcare data is highly sensitive and subject to strict regulations such as HIPAA and GDPR. Ensuring compliance while maintaining decentralization requires advanced cryptographic techniques, including zero-knowledge proofs and secure multi-party computation. Additionally, integrating blockchain with existing hospital information systems is technologically complex and resource-intensive.</a:t>
            </a:r>
          </a:p>
          <a:p>
            <a:pPr algn="just"/>
            <a:r>
              <a:rPr lang="en-US" sz="2000" dirty="0">
                <a:latin typeface="Alexandria"/>
              </a:rPr>
              <a:t>Thus, Healthcare </a:t>
            </a:r>
            <a:r>
              <a:rPr lang="en-US" sz="2000" dirty="0" err="1">
                <a:latin typeface="Alexandria"/>
              </a:rPr>
              <a:t>DApps</a:t>
            </a:r>
            <a:r>
              <a:rPr lang="en-US" sz="2000" dirty="0">
                <a:latin typeface="Alexandria"/>
              </a:rPr>
              <a:t> represent a promising yet evolving frontier. They aim to shift healthcare data governance from institution-centered models toward patient-centric, secure, and interoperable digital ecosystems.</a:t>
            </a:r>
            <a:endParaRPr lang="en-EG" sz="2000" dirty="0"/>
          </a:p>
        </p:txBody>
      </p:sp>
    </p:spTree>
    <p:extLst>
      <p:ext uri="{BB962C8B-B14F-4D97-AF65-F5344CB8AC3E}">
        <p14:creationId xmlns:p14="http://schemas.microsoft.com/office/powerpoint/2010/main" val="3892066137"/>
      </p:ext>
    </p:extLst>
  </p:cSld>
  <p:clrMapOvr>
    <a:masterClrMapping/>
  </p:clrMapOvr>
  <mc:AlternateContent xmlns:mc="http://schemas.openxmlformats.org/markup-compatibility/2006" xmlns:p14="http://schemas.microsoft.com/office/powerpoint/2010/main">
    <mc:Choice Requires="p14">
      <p:transition spd="slow" p14:dur="2000" advTm="98433"/>
    </mc:Choice>
    <mc:Fallback xmlns="">
      <p:transition spd="slow" advTm="98433"/>
    </mc:Fallback>
  </mc:AlternateContent>
  <p:extLst>
    <p:ext uri="{3A86A75C-4F4B-4683-9AE1-C65F6400EC91}">
      <p14:laserTraceLst xmlns:p14="http://schemas.microsoft.com/office/powerpoint/2010/main">
        <p14:tracePtLst>
          <p14:tracePt t="88393" x="7251700" y="4721225"/>
          <p14:tracePt t="88402" x="7196138" y="4757738"/>
          <p14:tracePt t="88408" x="7096125" y="4794250"/>
          <p14:tracePt t="88419" x="6996113" y="4884738"/>
          <p14:tracePt t="88431" x="6694488" y="5105400"/>
          <p14:tracePt t="88451" x="6429375" y="5360988"/>
          <p14:tracePt t="88465" x="6256338" y="5551488"/>
          <p14:tracePt t="88467" x="6200775" y="5634038"/>
          <p14:tracePt t="88470" x="6037263" y="5780088"/>
          <p14:tracePt t="88481" x="5935663" y="5853113"/>
          <p14:tracePt t="88500" x="5597525" y="6137275"/>
          <p14:tracePt t="88514" x="5507038" y="6237288"/>
          <p14:tracePt t="88531" x="5141913" y="6602413"/>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0DF688-49E4-673C-D4AE-3AC970BFFC6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C29E706-A771-CB3D-993A-A35AA844CDC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B63B01F-EAD9-8F46-E4AB-791FED3802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29983D6-2523-DEB0-338F-1F54F1039DDF}"/>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46C35F30-504F-7C7D-434B-98EF64625FDC}"/>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A6A3CD09-3288-9C7E-8428-5596A0A27AE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5" name="Audio 4">
            <a:hlinkClick r:id="" action="ppaction://media"/>
            <a:extLst>
              <a:ext uri="{FF2B5EF4-FFF2-40B4-BE49-F238E27FC236}">
                <a16:creationId xmlns:a16="http://schemas.microsoft.com/office/drawing/2014/main" id="{FA4FC50D-C227-6ED4-530D-17FD9C5E9A5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5000" t="-160938" r="-325000" b="-160938"/>
          <a:stretch>
            <a:fillRect/>
          </a:stretch>
        </p:blipFill>
        <p:spPr>
          <a:xfrm>
            <a:off x="9144000" y="5143500"/>
            <a:ext cx="3048000" cy="1714500"/>
          </a:xfrm>
          <a:prstGeom prst="rect">
            <a:avLst/>
          </a:prstGeom>
        </p:spPr>
      </p:pic>
      <p:pic>
        <p:nvPicPr>
          <p:cNvPr id="8" name="Picture 7">
            <a:extLst>
              <a:ext uri="{FF2B5EF4-FFF2-40B4-BE49-F238E27FC236}">
                <a16:creationId xmlns:a16="http://schemas.microsoft.com/office/drawing/2014/main" id="{B8115840-1841-91C9-C0F5-E62C58D4617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26046" y="1767213"/>
            <a:ext cx="4994442" cy="3323574"/>
          </a:xfrm>
          <a:prstGeom prst="rect">
            <a:avLst/>
          </a:prstGeom>
        </p:spPr>
      </p:pic>
    </p:spTree>
    <p:extLst>
      <p:ext uri="{BB962C8B-B14F-4D97-AF65-F5344CB8AC3E}">
        <p14:creationId xmlns:p14="http://schemas.microsoft.com/office/powerpoint/2010/main" val="113196076"/>
      </p:ext>
    </p:extLst>
  </p:cSld>
  <p:clrMapOvr>
    <a:masterClrMapping/>
  </p:clrMapOvr>
  <mc:AlternateContent xmlns:mc="http://schemas.openxmlformats.org/markup-compatibility/2006" xmlns:p14="http://schemas.microsoft.com/office/powerpoint/2010/main">
    <mc:Choice Requires="p14">
      <p:transition spd="slow" p14:dur="2000" advTm="51491"/>
    </mc:Choice>
    <mc:Fallback xmlns="">
      <p:transition spd="slow" advTm="514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extLst>
    <p:ext uri="{3A86A75C-4F4B-4683-9AE1-C65F6400EC91}">
      <p14:laserTraceLst xmlns:p14="http://schemas.microsoft.com/office/powerpoint/2010/main">
        <p14:tracePtLst>
          <p14:tracePt t="9492" x="265113" y="5141913"/>
          <p14:tracePt t="9513" x="566738" y="5168900"/>
          <p14:tracePt t="9519" x="839788" y="5214938"/>
          <p14:tracePt t="9526" x="949325" y="5214938"/>
          <p14:tracePt t="9542" x="1095375" y="5214938"/>
          <p14:tracePt t="9559" x="1196975" y="5214938"/>
          <p14:tracePt t="9576" x="1296988" y="5195888"/>
          <p14:tracePt t="9593" x="1343025" y="5195888"/>
          <p14:tracePt t="9609" x="1406525" y="5186363"/>
          <p14:tracePt t="9627" x="1506538" y="5168900"/>
          <p14:tracePt t="9641" x="1579563" y="5159375"/>
          <p14:tracePt t="9659" x="1717675" y="5141913"/>
          <p14:tracePt t="9678" x="1881188" y="5095875"/>
          <p14:tracePt t="9692" x="1936750" y="5076825"/>
          <p14:tracePt t="9709" x="1973263" y="5059363"/>
          <p14:tracePt t="9726" x="2027238" y="5040313"/>
          <p14:tracePt t="9729" x="2036763" y="5032375"/>
          <p14:tracePt t="9757" x="2046288" y="5022850"/>
          <p14:tracePt t="9764" x="2054225" y="4995863"/>
          <p14:tracePt t="9775" x="2063750" y="4986338"/>
          <p14:tracePt t="9794" x="2063750" y="4903788"/>
          <p14:tracePt t="9809" x="2063750" y="4894263"/>
          <p14:tracePt t="10529" x="2063750" y="4876800"/>
          <p14:tracePt t="10537" x="2054225" y="4857750"/>
          <p14:tracePt t="10544" x="2046288" y="4840288"/>
          <p14:tracePt t="10559" x="2027238" y="4803775"/>
          <p14:tracePt t="10575" x="2017713" y="4775200"/>
          <p14:tracePt t="10592" x="2017713" y="4767263"/>
          <p14:tracePt t="10613" x="2009775" y="4711700"/>
          <p14:tracePt t="10619" x="1990725" y="4694238"/>
          <p14:tracePt t="10632" x="1990725" y="4684713"/>
          <p14:tracePt t="10643" x="1990725" y="4675188"/>
          <p14:tracePt t="10663" x="1990725" y="4657725"/>
          <p14:tracePt t="10717" x="1990725" y="4638675"/>
          <p14:tracePt t="10756" x="1990725" y="4629150"/>
          <p14:tracePt t="10782" x="1990725" y="4621213"/>
          <p14:tracePt t="10790" x="1990725" y="4611688"/>
          <p14:tracePt t="10796" x="1990725" y="4602163"/>
          <p14:tracePt t="10809" x="2000250" y="4592638"/>
          <p14:tracePt t="10827" x="2009775" y="4565650"/>
          <p14:tracePt t="10841" x="2027238" y="4538663"/>
          <p14:tracePt t="10861" x="2036763" y="4519613"/>
          <p14:tracePt t="10878" x="2054225" y="4502150"/>
          <p14:tracePt t="10891" x="2054225" y="4483100"/>
          <p14:tracePt t="10908" x="2063750" y="4465638"/>
          <p14:tracePt t="10926" x="2063750" y="4456113"/>
          <p14:tracePt t="10929" x="2073275" y="4438650"/>
          <p14:tracePt t="10945" x="2090738" y="4402138"/>
          <p14:tracePt t="10951" x="2100263" y="4365625"/>
          <p14:tracePt t="10957" x="2109788" y="4365625"/>
          <p14:tracePt t="10965" x="2119313" y="4346575"/>
          <p14:tracePt t="10976" x="2119313" y="4329113"/>
          <p14:tracePt t="10979" x="2119313" y="4319588"/>
          <p14:tracePt t="10992" x="2119313" y="4310063"/>
          <p14:tracePt t="11009" x="2119313" y="4300538"/>
          <p14:tracePt t="11026" x="2119313" y="4283075"/>
          <p14:tracePt t="11051" x="2127250" y="4283075"/>
          <p14:tracePt t="11064" x="2146300" y="4273550"/>
          <p14:tracePt t="11074" x="2146300" y="4264025"/>
          <p14:tracePt t="11097" x="2155825" y="4246563"/>
          <p14:tracePt t="11104" x="2155825" y="4237038"/>
          <p14:tracePt t="11112" x="2163763" y="4227513"/>
          <p14:tracePt t="11121" x="2173288" y="4219575"/>
          <p14:tracePt t="11129" x="2182813" y="4210050"/>
          <p14:tracePt t="11141" x="2182813" y="4200525"/>
          <p14:tracePt t="11158" x="2192338" y="4183063"/>
          <p14:tracePt t="11195" x="2192338" y="4173538"/>
          <p14:tracePt t="11202" x="2200275" y="4173538"/>
          <p14:tracePt t="20909" x="2228850" y="4173538"/>
          <p14:tracePt t="20917" x="2273300" y="4173538"/>
          <p14:tracePt t="20924" x="2309813" y="4173538"/>
          <p14:tracePt t="20938" x="2328863" y="4173538"/>
          <p14:tracePt t="20955" x="2401888" y="4173538"/>
          <p14:tracePt t="20972" x="2447925" y="4173538"/>
          <p14:tracePt t="20989" x="2547938" y="4173538"/>
          <p14:tracePt t="21005" x="2657475" y="4173538"/>
          <p14:tracePt t="21022" x="2720975" y="4173538"/>
          <p14:tracePt t="21040" x="2830513" y="4173538"/>
          <p14:tracePt t="21055" x="2876550" y="4173538"/>
          <p14:tracePt t="21072" x="2940050" y="4164013"/>
          <p14:tracePt t="21090" x="3013075" y="4154488"/>
          <p14:tracePt t="21105" x="3041650" y="4154488"/>
          <p14:tracePt t="21122" x="3078163" y="4146550"/>
          <p14:tracePt t="21126" x="3105150" y="4146550"/>
          <p14:tracePt t="21139" x="3122613" y="4137025"/>
          <p14:tracePt t="21142" x="3159125" y="4127500"/>
          <p14:tracePt t="21155" x="3205163" y="4117975"/>
          <p14:tracePt t="21172" x="3241675" y="4110038"/>
          <p14:tracePt t="21188" x="3270250" y="4110038"/>
          <p14:tracePt t="21209" x="3297238" y="4100513"/>
          <p14:tracePt t="21216" x="3306763" y="4100513"/>
          <p14:tracePt t="21230" x="3314700" y="4100513"/>
          <p14:tracePt t="21236" x="3324225" y="4100513"/>
          <p14:tracePt t="21242" x="3333750" y="4100513"/>
          <p14:tracePt t="21258" x="3343275" y="4100513"/>
          <p14:tracePt t="21274" x="3351213" y="4100513"/>
          <p14:tracePt t="21278" x="3370263" y="4100513"/>
          <p14:tracePt t="21293" x="3379788" y="4100513"/>
          <p14:tracePt t="21329" x="3387725" y="4100513"/>
          <p14:tracePt t="21458" x="3397250" y="4100513"/>
          <p14:tracePt t="21604" x="3406775" y="4100513"/>
          <p14:tracePt t="21618" x="3416300" y="4100513"/>
          <p14:tracePt t="21633" x="3424238" y="4100513"/>
          <p14:tracePt t="21641" x="3433763" y="4100513"/>
          <p14:tracePt t="21655" x="3452813" y="4100513"/>
          <p14:tracePt t="21675" x="3460750" y="4100513"/>
          <p14:tracePt t="21692" x="3470275" y="4100513"/>
          <p14:tracePt t="21699" x="3479800" y="4100513"/>
          <p14:tracePt t="21717" x="3489325" y="4100513"/>
          <p14:tracePt t="21726" x="3497263" y="4100513"/>
          <p14:tracePt t="21740" x="3506788" y="4100513"/>
          <p14:tracePt t="21757" x="3533775" y="4100513"/>
          <p14:tracePt t="21772" x="3552825" y="4100513"/>
          <p14:tracePt t="21776" x="3562350" y="4100513"/>
          <p14:tracePt t="21791" x="3579813" y="4100513"/>
          <p14:tracePt t="21820" x="3589338" y="4100513"/>
          <p14:tracePt t="21827" x="3616325" y="4100513"/>
          <p14:tracePt t="21839" x="3625850" y="4100513"/>
          <p14:tracePt t="21856" x="3635375" y="4100513"/>
          <p14:tracePt t="21872" x="3643313" y="4100513"/>
          <p14:tracePt t="21900" x="3652838" y="4100513"/>
          <p14:tracePt t="21973" x="3662363" y="4100513"/>
          <p14:tracePt t="31444" x="3671888" y="4100513"/>
          <p14:tracePt t="31455" x="3679825" y="4100513"/>
          <p14:tracePt t="31473" x="3679825" y="4110038"/>
          <p14:tracePt t="31488" x="3689350" y="4110038"/>
          <p14:tracePt t="31507" x="3689350" y="4117975"/>
          <p14:tracePt t="31515" x="3698875" y="4117975"/>
          <p14:tracePt t="31521" x="3698875" y="4127500"/>
          <p14:tracePt t="31543" x="3698875" y="4137025"/>
          <p14:tracePt t="31553" x="3708400" y="4137025"/>
          <p14:tracePt t="31569" x="3708400" y="4146550"/>
          <p14:tracePt t="31588" x="3716338" y="4154488"/>
          <p14:tracePt t="31609" x="3716338" y="4173538"/>
          <p14:tracePt t="31620" x="3725863" y="4173538"/>
          <p14:tracePt t="31637" x="3744913" y="4173538"/>
          <p14:tracePt t="31653" x="3752850" y="4183063"/>
          <p14:tracePt t="31669" x="3771900" y="4200525"/>
          <p14:tracePt t="31688" x="3789363" y="4210050"/>
          <p14:tracePt t="31710" x="3798888" y="4210050"/>
          <p14:tracePt t="31724" x="3798888" y="4219575"/>
          <p14:tracePt t="31745" x="3808413" y="4219575"/>
          <p14:tracePt t="31759" x="3808413" y="4227513"/>
          <p14:tracePt t="31781" x="3825875" y="4227513"/>
          <p14:tracePt t="31817" x="3835400" y="4227513"/>
          <p14:tracePt t="31897" x="3862388" y="4237038"/>
          <p14:tracePt t="31904" x="4008438" y="4256088"/>
          <p14:tracePt t="31911" x="4156075" y="4292600"/>
          <p14:tracePt t="31920" x="4329113" y="4319588"/>
          <p14:tracePt t="31936" x="4565650" y="4365625"/>
          <p14:tracePt t="31956" x="4648200" y="4373563"/>
          <p14:tracePt t="31971" x="4667250" y="4373563"/>
          <p14:tracePt t="31986" x="4694238" y="4373563"/>
          <p14:tracePt t="32004" x="4784725" y="4373563"/>
          <p14:tracePt t="32009" x="4876800" y="4346575"/>
          <p14:tracePt t="32015" x="5005388" y="4329113"/>
          <p14:tracePt t="32022" x="5122863" y="4300538"/>
          <p14:tracePt t="32035" x="5387975" y="4246563"/>
          <p14:tracePt t="32053" x="5497513" y="4246563"/>
          <p14:tracePt t="32071" x="5597525" y="4227513"/>
          <p14:tracePt t="32085" x="5653088" y="4227513"/>
          <p14:tracePt t="32103" x="5689600" y="4227513"/>
          <p14:tracePt t="32121" x="5762625" y="4256088"/>
          <p14:tracePt t="32135" x="5799138" y="4256088"/>
          <p14:tracePt t="32152" x="5845175" y="4256088"/>
          <p14:tracePt t="32171" x="5891213" y="4256088"/>
          <p14:tracePt t="32187" x="5918200" y="4256088"/>
          <p14:tracePt t="32202" x="5935663" y="4256088"/>
          <p14:tracePt t="32225" x="5954713" y="4256088"/>
          <p14:tracePt t="32244" x="5964238" y="4256088"/>
          <p14:tracePt t="32265" x="5972175" y="4256088"/>
          <p14:tracePt t="32279" x="5991225" y="4246563"/>
          <p14:tracePt t="32288" x="6018213" y="4237038"/>
          <p14:tracePt t="32303" x="6037263" y="4237038"/>
          <p14:tracePt t="32319" x="6054725" y="4219575"/>
          <p14:tracePt t="32338" x="6091238" y="4219575"/>
          <p14:tracePt t="32366" x="6100763" y="4219575"/>
          <p14:tracePt t="32382" x="6100763" y="4210050"/>
          <p14:tracePt t="32404" x="6110288" y="4210050"/>
          <p14:tracePt t="32431" x="6110288" y="4200525"/>
          <p14:tracePt t="32475" x="6118225" y="4191000"/>
          <p14:tracePt t="32496" x="6118225" y="4183063"/>
          <p14:tracePt t="44242" x="6118225" y="4210050"/>
          <p14:tracePt t="44251" x="6118225" y="4227513"/>
          <p14:tracePt t="44256" x="6118225" y="4246563"/>
          <p14:tracePt t="44265" x="6118225" y="4264025"/>
          <p14:tracePt t="44282" x="6118225" y="4283075"/>
          <p14:tracePt t="44299" x="6118225" y="4292600"/>
          <p14:tracePt t="44329" x="6118225" y="4300538"/>
          <p14:tracePt t="44518" x="6118225" y="4292600"/>
          <p14:tracePt t="44545" x="6118225" y="4283075"/>
          <p14:tracePt t="44552" x="6118225" y="4273550"/>
          <p14:tracePt t="44568" x="6137275" y="4256088"/>
          <p14:tracePt t="44583" x="6146800" y="4246563"/>
          <p14:tracePt t="44599" x="6210300" y="4219575"/>
          <p14:tracePt t="44618" x="6256338" y="4210050"/>
          <p14:tracePt t="44633" x="6264275" y="4210050"/>
          <p14:tracePt t="44649" x="6329363" y="4183063"/>
          <p14:tracePt t="44668" x="6402388" y="4154488"/>
          <p14:tracePt t="44685" x="6438900" y="4137025"/>
          <p14:tracePt t="44689" x="6456363" y="4127500"/>
          <p14:tracePt t="44699" x="6492875" y="4117975"/>
          <p14:tracePt t="44716" x="6529388" y="4110038"/>
          <p14:tracePt t="44735" x="6557963" y="4110038"/>
          <p14:tracePt t="44749" x="6575425" y="4100513"/>
          <p14:tracePt t="44765" x="6594475" y="4081463"/>
          <p14:tracePt t="44787" x="6602413" y="4073525"/>
          <p14:tracePt t="44798" x="6621463" y="4073525"/>
          <p14:tracePt t="44815" x="6621463" y="4064000"/>
          <p14:tracePt t="44834" x="6657975" y="4064000"/>
          <p14:tracePt t="44851" x="6667500" y="4054475"/>
          <p14:tracePt t="44865" x="6684963" y="4037013"/>
          <p14:tracePt t="44882" x="6694488" y="4027488"/>
          <p14:tracePt t="44898" x="6721475" y="4027488"/>
          <p14:tracePt t="44901" x="6748463" y="4000500"/>
          <p14:tracePt t="44915" x="6767513" y="3990975"/>
          <p14:tracePt t="44932" x="6804025" y="3981450"/>
          <p14:tracePt t="44954" x="6831013" y="3981450"/>
          <p14:tracePt t="44970" x="6850063" y="3971925"/>
          <p14:tracePt t="44975" x="6867525" y="3963988"/>
          <p14:tracePt t="44982" x="6877050" y="3963988"/>
          <p14:tracePt t="44988" x="6894513" y="3954463"/>
          <p14:tracePt t="45009" x="6931025" y="3935413"/>
          <p14:tracePt t="45025" x="6959600" y="3917950"/>
          <p14:tracePt t="45036" x="7004050" y="3898900"/>
          <p14:tracePt t="45050" x="7040563" y="3889375"/>
          <p14:tracePt t="45065" x="7059613" y="3881438"/>
          <p14:tracePt t="45067" x="7077075" y="3871913"/>
          <p14:tracePt t="45082" x="7142163" y="3852863"/>
          <p14:tracePt t="45098" x="7178675" y="3844925"/>
          <p14:tracePt t="45115" x="7251700" y="3816350"/>
          <p14:tracePt t="45132" x="7370763" y="3798888"/>
          <p14:tracePt t="45148" x="7443788" y="3789363"/>
          <p14:tracePt t="45167" x="7553325" y="3771900"/>
          <p14:tracePt t="45182" x="7607300" y="3771900"/>
          <p14:tracePt t="45199" x="7662863" y="3771900"/>
          <p14:tracePt t="45203" x="7680325" y="3771900"/>
          <p14:tracePt t="45217" x="7735888" y="3771900"/>
          <p14:tracePt t="45231" x="7772400" y="3771900"/>
          <p14:tracePt t="45248" x="7845425" y="3771900"/>
          <p14:tracePt t="45267" x="7945438" y="3771900"/>
          <p14:tracePt t="45284" x="8054975" y="3771900"/>
          <p14:tracePt t="45298" x="8154988" y="3771900"/>
          <p14:tracePt t="45315" x="8247063" y="3771900"/>
          <p14:tracePt t="45334" x="8310563" y="3771900"/>
          <p14:tracePt t="45349" x="8383588" y="3771900"/>
          <p14:tracePt t="45366" x="8456613" y="3779838"/>
          <p14:tracePt t="45383" x="8556625" y="3789363"/>
          <p14:tracePt t="45398" x="8621713" y="3789363"/>
          <p14:tracePt t="45415" x="8702675" y="3798888"/>
          <p14:tracePt t="45433" x="8831263" y="3825875"/>
          <p14:tracePt t="45448" x="8950325" y="3844925"/>
          <p14:tracePt t="45465" x="9086850" y="3889375"/>
          <p14:tracePt t="45483" x="9332913" y="3990975"/>
          <p14:tracePt t="45498" x="9488488" y="4037013"/>
          <p14:tracePt t="45515" x="9598025" y="4081463"/>
          <p14:tracePt t="45532" x="9644063" y="4100513"/>
          <p14:tracePt t="45550" x="9707563" y="4146550"/>
          <p14:tracePt t="45566" x="9763125" y="4183063"/>
          <p14:tracePt t="45581" x="9790113" y="4210050"/>
          <p14:tracePt t="45600" x="9845675" y="4256088"/>
          <p14:tracePt t="45615" x="9863138" y="4273550"/>
          <p14:tracePt t="45631" x="9872663" y="4292600"/>
          <p14:tracePt t="45651" x="9918700" y="4356100"/>
          <p14:tracePt t="45667" x="9936163" y="4383088"/>
          <p14:tracePt t="45682" x="9972675" y="4475163"/>
          <p14:tracePt t="45699" x="10028238" y="4538663"/>
          <p14:tracePt t="45715" x="10045700" y="4602163"/>
          <p14:tracePt t="45718" x="10055225" y="4621213"/>
          <p14:tracePt t="45731" x="10072688" y="4675188"/>
          <p14:tracePt t="45752" x="10091738" y="4721225"/>
          <p14:tracePt t="45756" x="10101263" y="4738688"/>
          <p14:tracePt t="45767" x="10137775" y="4811713"/>
          <p14:tracePt t="45781" x="10155238" y="4867275"/>
          <p14:tracePt t="45799" x="10155238" y="4995863"/>
          <p14:tracePt t="45803" x="10155238" y="5068888"/>
          <p14:tracePt t="45827" x="10045700" y="5295900"/>
          <p14:tracePt t="45833" x="9972675" y="5397500"/>
          <p14:tracePt t="45841" x="9890125" y="5478463"/>
          <p14:tracePt t="45848" x="9763125" y="5616575"/>
          <p14:tracePt t="45867" x="9442450" y="5918200"/>
          <p14:tracePt t="45881" x="9242425" y="6045200"/>
          <p14:tracePt t="45898" x="9105900" y="6137275"/>
          <p14:tracePt t="45918" x="8931275" y="6246813"/>
          <p14:tracePt t="45933" x="8785225" y="6327775"/>
          <p14:tracePt t="45948" x="8612188" y="6419850"/>
          <p14:tracePt t="45965" x="8383588" y="6465888"/>
          <p14:tracePt t="45982" x="8174038" y="6519863"/>
          <p14:tracePt t="45985" x="8081963" y="6538913"/>
          <p14:tracePt t="45998" x="7753350" y="6565900"/>
          <p14:tracePt t="46015" x="7407275" y="6575425"/>
          <p14:tracePt t="46034" x="6858000" y="6519863"/>
          <p14:tracePt t="46048" x="6548438" y="6465888"/>
          <p14:tracePt t="46067" x="6337300" y="6437313"/>
          <p14:tracePt t="46071" x="6210300" y="6419850"/>
          <p14:tracePt t="46077" x="6081713" y="6410325"/>
          <p14:tracePt t="46092" x="5862638" y="6410325"/>
          <p14:tracePt t="46099" x="5745163" y="6429375"/>
          <p14:tracePt t="46109" x="5653088" y="6437313"/>
          <p14:tracePt t="46118" x="5561013" y="6437313"/>
          <p14:tracePt t="46122" x="5480050" y="6456363"/>
          <p14:tracePt t="46129" x="5334000" y="6465888"/>
          <p14:tracePt t="46135" x="5168900" y="6483350"/>
          <p14:tracePt t="46142" x="5022850" y="6483350"/>
          <p14:tracePt t="46153" x="4895850" y="6483350"/>
          <p14:tracePt t="46165" x="4711700" y="6465888"/>
          <p14:tracePt t="46182" x="4502150" y="6456363"/>
          <p14:tracePt t="46199" x="4365625" y="6410325"/>
          <p14:tracePt t="46201" x="4273550" y="6400800"/>
          <p14:tracePt t="46215" x="4127500" y="6337300"/>
          <p14:tracePt t="46231" x="4037013" y="6291263"/>
          <p14:tracePt t="46251" x="3871913" y="6200775"/>
          <p14:tracePt t="46265" x="3798888" y="6181725"/>
          <p14:tracePt t="46282" x="3689350" y="6127750"/>
          <p14:tracePt t="46300" x="3570288" y="6091238"/>
          <p14:tracePt t="46315" x="3470275" y="6072188"/>
          <p14:tracePt t="46332" x="3416300" y="6054725"/>
          <p14:tracePt t="46349" x="3297238" y="5991225"/>
          <p14:tracePt t="46351" x="3270250" y="5981700"/>
          <p14:tracePt t="46365" x="3232150" y="5972175"/>
          <p14:tracePt t="46368" x="3214688" y="5972175"/>
          <p14:tracePt t="46382" x="3214688" y="5954713"/>
          <p14:tracePt t="46830" x="3159125" y="5954713"/>
          <p14:tracePt t="46836" x="3059113" y="5962650"/>
          <p14:tracePt t="46850" x="2822575" y="5962650"/>
          <p14:tracePt t="46865" x="2620963" y="5945188"/>
          <p14:tracePt t="46881" x="2484438" y="5908675"/>
          <p14:tracePt t="46899" x="2219325" y="5780088"/>
          <p14:tracePt t="46915" x="2119313" y="5743575"/>
          <p14:tracePt t="46931" x="1981200" y="5616575"/>
          <p14:tracePt t="46950" x="1854200" y="5487988"/>
          <p14:tracePt t="46953" x="1827213" y="5441950"/>
          <p14:tracePt t="46968" x="1698625" y="5259388"/>
          <p14:tracePt t="46984" x="1662113" y="5186363"/>
          <p14:tracePt t="46997" x="1652588" y="5132388"/>
          <p14:tracePt t="47017" x="1652588" y="5022850"/>
          <p14:tracePt t="47032" x="1652588" y="4930775"/>
          <p14:tracePt t="47037" x="1681163" y="4894263"/>
          <p14:tracePt t="47048" x="1689100" y="4857750"/>
          <p14:tracePt t="47067" x="1808163" y="4730750"/>
          <p14:tracePt t="47083" x="1908175" y="4675188"/>
          <p14:tracePt t="47091" x="2073275" y="4575175"/>
          <p14:tracePt t="47097" x="2155825" y="4548188"/>
          <p14:tracePt t="47106" x="2236788" y="4511675"/>
          <p14:tracePt t="47114" x="2328863" y="4483100"/>
          <p14:tracePt t="47118" x="2447925" y="4456113"/>
          <p14:tracePt t="47126" x="2538413" y="4438650"/>
          <p14:tracePt t="47132" x="2684463" y="4429125"/>
          <p14:tracePt t="47149" x="2932113" y="4383088"/>
          <p14:tracePt t="47167" x="3059113" y="4365625"/>
          <p14:tracePt t="47169" x="3159125" y="4356100"/>
          <p14:tracePt t="47183" x="3387725" y="4346575"/>
          <p14:tracePt t="47198" x="3552825" y="4319588"/>
          <p14:tracePt t="47215" x="3725863" y="4300538"/>
          <p14:tracePt t="47233" x="4137025" y="4283075"/>
          <p14:tracePt t="47248" x="4448175" y="4283075"/>
          <p14:tracePt t="47265" x="4667250" y="4292600"/>
          <p14:tracePt t="47283" x="5178425" y="4283075"/>
          <p14:tracePt t="47298" x="5451475" y="4310063"/>
          <p14:tracePt t="47315" x="5726113" y="4346575"/>
          <p14:tracePt t="47334" x="6227763" y="4410075"/>
          <p14:tracePt t="47353" x="6419850" y="4438650"/>
          <p14:tracePt t="47357" x="6548438" y="4438650"/>
          <p14:tracePt t="47364" x="6638925" y="4438650"/>
          <p14:tracePt t="47384" x="6913563" y="4429125"/>
          <p14:tracePt t="47400" x="7050088" y="4429125"/>
          <p14:tracePt t="47415" x="7142163" y="4429125"/>
          <p14:tracePt t="47436" x="7242175" y="4429125"/>
          <p14:tracePt t="47439" x="7278688" y="4429125"/>
          <p14:tracePt t="47451" x="7351713" y="4429125"/>
          <p14:tracePt t="47466" x="7388225" y="4429125"/>
          <p14:tracePt t="47483" x="7434263" y="4429125"/>
          <p14:tracePt t="47503" x="7461250" y="4429125"/>
          <p14:tracePt t="47630" x="7443788" y="4419600"/>
          <p14:tracePt t="47637" x="7424738" y="4410075"/>
          <p14:tracePt t="47648" x="7397750" y="4402138"/>
          <p14:tracePt t="47670" x="7315200" y="4373563"/>
          <p14:tracePt t="47676" x="7269163" y="4356100"/>
          <p14:tracePt t="47684" x="7223125" y="4346575"/>
          <p14:tracePt t="47698" x="7123113" y="4319588"/>
          <p14:tracePt t="47718" x="7023100" y="4300538"/>
          <p14:tracePt t="47735" x="6923088" y="4292600"/>
          <p14:tracePt t="47742" x="6886575" y="4292600"/>
          <p14:tracePt t="47747" x="6831013" y="4283075"/>
          <p14:tracePt t="47755" x="6804025" y="4283075"/>
          <p14:tracePt t="47767" x="6784975" y="4283075"/>
          <p14:tracePt t="47769" x="6748463" y="4283075"/>
          <p14:tracePt t="47783" x="6704013" y="4283075"/>
          <p14:tracePt t="47798" x="6648450" y="4283075"/>
          <p14:tracePt t="47815" x="6575425" y="4283075"/>
          <p14:tracePt t="47839" x="6337300" y="4264025"/>
          <p14:tracePt t="47841" x="6283325" y="4264025"/>
          <p14:tracePt t="47848" x="6256338" y="4264025"/>
          <p14:tracePt t="47864" x="6219825" y="4264025"/>
          <p14:tracePt t="47883" x="6183313" y="4264025"/>
          <p14:tracePt t="47898" x="6173788" y="4264025"/>
          <p14:tracePt t="47916" x="6164263" y="4264025"/>
          <p14:tracePt t="47949" x="6154738" y="426402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4BFC96-61EE-556B-21B0-E8BFB1791D04}"/>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F215A1F1-F39A-88B2-A61C-DA7251F4D3DC}"/>
              </a:ext>
            </a:extLst>
          </p:cNvPr>
          <p:cNvSpPr txBox="1"/>
          <p:nvPr/>
        </p:nvSpPr>
        <p:spPr>
          <a:xfrm>
            <a:off x="1503123" y="925805"/>
            <a:ext cx="10377702" cy="2062103"/>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Programming Languages and Development Frameworks</a:t>
            </a:r>
          </a:p>
          <a:p>
            <a:endParaRPr lang="en-US" sz="3200" b="1" dirty="0">
              <a:solidFill>
                <a:srgbClr val="00B0F0"/>
              </a:solidFill>
              <a:latin typeface="Alexandria"/>
              <a:cs typeface="Times New Roman" panose="02020603050405020304" pitchFamily="18" charset="0"/>
            </a:endParaRPr>
          </a:p>
          <a:p>
            <a:endParaRPr lang="en-US" sz="3200" b="1" dirty="0">
              <a:solidFill>
                <a:srgbClr val="00B0F0"/>
              </a:solidFill>
              <a:latin typeface="Alexandria"/>
              <a:cs typeface="Times New Roman" panose="02020603050405020304" pitchFamily="18" charset="0"/>
            </a:endParaRPr>
          </a:p>
          <a:p>
            <a:endParaRPr lang="en-US" sz="32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387E787A-AD64-5F6D-4F40-DE10CD5FA56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41ECE62-EFCF-CFBA-1938-9CDD8FC4C7A1}"/>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A10019D5-8B44-9AB9-06F0-EDFBB0247A59}"/>
              </a:ext>
            </a:extLst>
          </p:cNvPr>
          <p:cNvSpPr txBox="1"/>
          <p:nvPr/>
        </p:nvSpPr>
        <p:spPr>
          <a:xfrm>
            <a:off x="8816741" y="6292631"/>
            <a:ext cx="306408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88FFB532-61B2-8EE6-2063-1F1BFBBC84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F78C7189-D19F-4DE5-B317-9E5B0E0641D4}"/>
              </a:ext>
            </a:extLst>
          </p:cNvPr>
          <p:cNvSpPr/>
          <p:nvPr/>
        </p:nvSpPr>
        <p:spPr>
          <a:xfrm>
            <a:off x="566286" y="1207825"/>
            <a:ext cx="11059428" cy="5324535"/>
          </a:xfrm>
          <a:prstGeom prst="rect">
            <a:avLst/>
          </a:prstGeom>
          <a:noFill/>
        </p:spPr>
        <p:txBody>
          <a:bodyPr wrap="square">
            <a:spAutoFit/>
          </a:bodyPr>
          <a:lstStyle/>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development of decentralized applications (</a:t>
            </a:r>
            <a:r>
              <a:rPr lang="en-US" sz="2000" dirty="0" err="1">
                <a:latin typeface="Alexandria"/>
                <a:cs typeface="Times New Roman" panose="02020603050405020304" pitchFamily="18" charset="0"/>
              </a:rPr>
              <a:t>DApps</a:t>
            </a:r>
            <a:r>
              <a:rPr lang="en-US" sz="2000" dirty="0">
                <a:latin typeface="Alexandria"/>
                <a:cs typeface="Times New Roman" panose="02020603050405020304" pitchFamily="18" charset="0"/>
              </a:rPr>
              <a:t>) and blockchain-based systems relies on a specialized ecosystem of programming languages and development frameworks designed to support distributed, trust-minimized architectures. Unlike traditional software development, blockchain programming requires attention to immutability, consensus mechanisms, cryptographic security, and economic logic embedded within smart contracts. Consequently, both language design and development tooling play a critical role in ensuring system reliability, scalability, and security.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At the core of many blockchain platforms particularly Ethereum is the concept of smart contracts, which are self-executing programs deployed on a blockchain. These contracts automatically enforce predefined rules and agreements without the need for intermediaries. Solidity is the most widely used programming language for writing smart contracts on Ethereum and other Ethereum Virtual Machine (EVM)-compatible blockchains. It is a statically typed, contract-oriented language influenced by JavaScript, C++, and Python. Solidity enables developers to define data structures, implement business logic, and interact with tokens and decentralized protocols. However, due to the immutable nature of deployed contracts, programming errors can lead to irreversible financial and operational consequences, necessitating rigorous testing and formal verification.</a:t>
            </a:r>
          </a:p>
        </p:txBody>
      </p:sp>
    </p:spTree>
    <p:extLst>
      <p:ext uri="{BB962C8B-B14F-4D97-AF65-F5344CB8AC3E}">
        <p14:creationId xmlns:p14="http://schemas.microsoft.com/office/powerpoint/2010/main" val="3417910044"/>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ED0C5-408F-E4C7-305D-F1BC92C8187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2DF0DCF-680D-1689-3964-FEAA06804AD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B355382-20BA-25CF-B879-5CF485EF34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36268B9-CCDD-515A-FE1F-7BDED129C5E1}"/>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CF6403F4-61DD-475F-7C46-25CAA6C2FA6E}"/>
              </a:ext>
            </a:extLst>
          </p:cNvPr>
          <p:cNvSpPr txBox="1"/>
          <p:nvPr/>
        </p:nvSpPr>
        <p:spPr>
          <a:xfrm>
            <a:off x="8720488" y="6292631"/>
            <a:ext cx="316033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68B6D593-CE40-E265-9201-D5ECFB844B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AF331561-C7C9-821F-C2A3-D8986D7A398F}"/>
              </a:ext>
            </a:extLst>
          </p:cNvPr>
          <p:cNvSpPr/>
          <p:nvPr/>
        </p:nvSpPr>
        <p:spPr>
          <a:xfrm>
            <a:off x="452388" y="860375"/>
            <a:ext cx="10770669" cy="5632311"/>
          </a:xfrm>
          <a:prstGeom prst="rect">
            <a:avLst/>
          </a:prstGeom>
          <a:noFill/>
        </p:spPr>
        <p:txBody>
          <a:bodyPr wrap="square">
            <a:spAutoFit/>
          </a:bodyPr>
          <a:lstStyle/>
          <a:p>
            <a:pPr algn="just"/>
            <a:r>
              <a:rPr lang="en-US" dirty="0">
                <a:latin typeface="Alexandria"/>
                <a:cs typeface="Times New Roman" panose="02020603050405020304" pitchFamily="18" charset="0"/>
              </a:rPr>
              <a:t>In addition to Solidity, other programming languages are used across various blockchain ecosystems. For example, </a:t>
            </a:r>
            <a:r>
              <a:rPr lang="en-US" dirty="0" err="1">
                <a:latin typeface="Alexandria"/>
                <a:cs typeface="Times New Roman" panose="02020603050405020304" pitchFamily="18" charset="0"/>
              </a:rPr>
              <a:t>Vyper</a:t>
            </a:r>
            <a:r>
              <a:rPr lang="en-US" dirty="0">
                <a:latin typeface="Alexandria"/>
                <a:cs typeface="Times New Roman" panose="02020603050405020304" pitchFamily="18" charset="0"/>
              </a:rPr>
              <a:t> offers a more restrictive and security-focused alternative to Solidity, emphasizing simplicity and auditability. Rust is widely adopted in blockchains such as Solana, </a:t>
            </a:r>
            <a:r>
              <a:rPr lang="en-US" dirty="0" err="1">
                <a:latin typeface="Alexandria"/>
                <a:cs typeface="Times New Roman" panose="02020603050405020304" pitchFamily="18" charset="0"/>
              </a:rPr>
              <a:t>Polkadot</a:t>
            </a:r>
            <a:r>
              <a:rPr lang="en-US" dirty="0">
                <a:latin typeface="Alexandria"/>
                <a:cs typeface="Times New Roman" panose="02020603050405020304" pitchFamily="18" charset="0"/>
              </a:rPr>
              <a:t>, and Near, due to its memory safety guarantees and performance efficiency. Go (Golang) is used in blockchain infrastructure development, notably in the implementation of Ethereum clients (e.g., Go-Ethereum). Meanwhile, Move, developed initially for the Diem blockchain, introduces resource-oriented programming concepts tailored to digital asset management.</a:t>
            </a:r>
          </a:p>
          <a:p>
            <a:pPr algn="just"/>
            <a:r>
              <a:rPr lang="en-US" dirty="0">
                <a:latin typeface="Alexandria"/>
                <a:cs typeface="Times New Roman" panose="02020603050405020304" pitchFamily="18" charset="0"/>
              </a:rPr>
              <a:t>Beyond programming languages, development frameworks and toolchains are essential for streamlining the blockchain development lifecycle. Frameworks such as Truffle and Hardhat provide comprehensive environments for compiling, testing, debugging, and deploying smart contracts. These tools integrate with local blockchain simulators, enabling developers to replicate on-chain environments for experimentation before </a:t>
            </a:r>
            <a:r>
              <a:rPr lang="en-US" dirty="0" err="1">
                <a:latin typeface="Alexandria"/>
                <a:cs typeface="Times New Roman" panose="02020603050405020304" pitchFamily="18" charset="0"/>
              </a:rPr>
              <a:t>mainnet</a:t>
            </a:r>
            <a:r>
              <a:rPr lang="en-US" dirty="0">
                <a:latin typeface="Alexandria"/>
                <a:cs typeface="Times New Roman" panose="02020603050405020304" pitchFamily="18" charset="0"/>
              </a:rPr>
              <a:t> deployment. Similarly, Foundry has emerged as a modern toolkit offering high-performance testing and scripting capabilities for Ethereum development.</a:t>
            </a:r>
          </a:p>
          <a:p>
            <a:pPr algn="just"/>
            <a:r>
              <a:rPr lang="en-US" dirty="0">
                <a:latin typeface="Alexandria"/>
                <a:cs typeface="Times New Roman" panose="02020603050405020304" pitchFamily="18" charset="0"/>
              </a:rPr>
              <a:t>The selection of programming languages and frameworks in blockchain development reflects broader considerations in software engineering, including security assurance, performance optimization, maintainability, and ecosystem maturity. Given the financial and institutional implications of smart contract execution, developers must adopt secure coding standards, conduct formal audits, and implement robust testing methodologies.</a:t>
            </a:r>
          </a:p>
          <a:p>
            <a:pPr algn="just"/>
            <a:r>
              <a:rPr lang="en-US" dirty="0">
                <a:latin typeface="Alexandria"/>
                <a:cs typeface="Times New Roman" panose="02020603050405020304" pitchFamily="18" charset="0"/>
              </a:rPr>
              <a:t>In conclusion, programming languages and development frameworks constitute the foundational infrastructure of decentralized application development. They enable the translation of economic models and governance mechanisms into executable code, thereby transforming theoretical blockchain concepts into operational digital ecosystems.</a:t>
            </a:r>
          </a:p>
        </p:txBody>
      </p:sp>
    </p:spTree>
    <p:extLst>
      <p:ext uri="{BB962C8B-B14F-4D97-AF65-F5344CB8AC3E}">
        <p14:creationId xmlns:p14="http://schemas.microsoft.com/office/powerpoint/2010/main" val="1640324076"/>
      </p:ext>
    </p:extLst>
  </p:cSld>
  <p:clrMapOvr>
    <a:masterClrMapping/>
  </p:clrMapOvr>
  <mc:AlternateContent xmlns:mc="http://schemas.openxmlformats.org/markup-compatibility/2006" xmlns:p14="http://schemas.microsoft.com/office/powerpoint/2010/main">
    <mc:Choice Requires="p14">
      <p:transition spd="slow" p14:dur="2000" advTm="97634"/>
    </mc:Choice>
    <mc:Fallback xmlns="">
      <p:transition spd="slow" advTm="9763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125F4-B936-D49C-DB8F-2F825E176364}"/>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63F826EF-EC17-890B-81C6-FDA94F61CF44}"/>
              </a:ext>
            </a:extLst>
          </p:cNvPr>
          <p:cNvSpPr txBox="1"/>
          <p:nvPr/>
        </p:nvSpPr>
        <p:spPr>
          <a:xfrm>
            <a:off x="1833644" y="662237"/>
            <a:ext cx="9531927" cy="1631216"/>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Economic Sustainability of </a:t>
            </a:r>
            <a:r>
              <a:rPr lang="en-US" sz="3200" b="1" dirty="0" err="1">
                <a:solidFill>
                  <a:srgbClr val="00B0F0"/>
                </a:solidFill>
                <a:latin typeface="Alexandria"/>
                <a:cs typeface="Times New Roman" panose="02020603050405020304" pitchFamily="18" charset="0"/>
              </a:rPr>
              <a:t>DApp</a:t>
            </a:r>
            <a:r>
              <a:rPr lang="en-US" sz="3200" b="1" dirty="0">
                <a:solidFill>
                  <a:srgbClr val="00B0F0"/>
                </a:solidFill>
                <a:latin typeface="Alexandria"/>
                <a:cs typeface="Times New Roman" panose="02020603050405020304" pitchFamily="18" charset="0"/>
              </a:rPr>
              <a:t> Ecosystems</a:t>
            </a:r>
          </a:p>
          <a:p>
            <a:endParaRPr lang="en-US" sz="3200" b="1" dirty="0">
              <a:solidFill>
                <a:srgbClr val="00B0F0"/>
              </a:solidFill>
              <a:latin typeface="Alexandria"/>
              <a:cs typeface="Times New Roman" panose="02020603050405020304" pitchFamily="18" charset="0"/>
            </a:endParaRPr>
          </a:p>
          <a:p>
            <a:endParaRPr lang="en-US" sz="36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8E9877B0-A191-4FE5-06B6-B840BFDDF9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16AC468-9062-AFD0-7F83-6734B8C15CF5}"/>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1761064E-F8DD-A967-24EF-DB806D85EFAC}"/>
              </a:ext>
            </a:extLst>
          </p:cNvPr>
          <p:cNvSpPr txBox="1"/>
          <p:nvPr/>
        </p:nvSpPr>
        <p:spPr>
          <a:xfrm>
            <a:off x="8633861" y="6292631"/>
            <a:ext cx="324696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46A32421-4213-4A17-85CA-3021E490F0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1C3781FA-6A8F-4546-BFC7-80FC109D6E1F}"/>
              </a:ext>
            </a:extLst>
          </p:cNvPr>
          <p:cNvSpPr/>
          <p:nvPr/>
        </p:nvSpPr>
        <p:spPr>
          <a:xfrm>
            <a:off x="311175" y="1337429"/>
            <a:ext cx="11217175" cy="5355312"/>
          </a:xfrm>
          <a:prstGeom prst="rect">
            <a:avLst/>
          </a:prstGeom>
          <a:noFill/>
        </p:spPr>
        <p:txBody>
          <a:bodyPr wrap="square">
            <a:spAutoFit/>
          </a:bodyPr>
          <a:lstStyle/>
          <a:p>
            <a:pPr algn="just"/>
            <a:r>
              <a:rPr lang="en-US" dirty="0">
                <a:latin typeface="Alexandria"/>
              </a:rPr>
              <a:t>The economic sustainability of decentralized application (</a:t>
            </a:r>
            <a:r>
              <a:rPr lang="en-US" dirty="0" err="1">
                <a:latin typeface="Alexandria"/>
              </a:rPr>
              <a:t>DApp</a:t>
            </a:r>
            <a:r>
              <a:rPr lang="en-US" dirty="0">
                <a:latin typeface="Alexandria"/>
              </a:rPr>
              <a:t>) ecosystems represents one of the most critical and complex dimensions of blockchain-based innovation. While technological decentralization has been widely discussed, long-term viability ultimately depends on the robustness of the underlying economic architecture. For </a:t>
            </a:r>
            <a:r>
              <a:rPr lang="en-US" dirty="0" err="1">
                <a:latin typeface="Alexandria"/>
              </a:rPr>
              <a:t>DApps</a:t>
            </a:r>
            <a:r>
              <a:rPr lang="en-US" dirty="0">
                <a:latin typeface="Alexandria"/>
              </a:rPr>
              <a:t> to endure beyond speculative cycles, they must establish self-reinforcing incentive systems, stable value mechanisms, and adaptive governance frameworks capable of responding to market fluctuations and systemic shocks.</a:t>
            </a:r>
          </a:p>
          <a:p>
            <a:pPr algn="just"/>
            <a:r>
              <a:rPr lang="en-US" dirty="0">
                <a:latin typeface="Alexandria"/>
              </a:rPr>
              <a:t>At the core of </a:t>
            </a:r>
            <a:r>
              <a:rPr lang="en-US" dirty="0" err="1">
                <a:latin typeface="Alexandria"/>
              </a:rPr>
              <a:t>DApp</a:t>
            </a:r>
            <a:r>
              <a:rPr lang="en-US" dirty="0">
                <a:latin typeface="Alexandria"/>
              </a:rPr>
              <a:t> sustainability lies </a:t>
            </a:r>
            <a:r>
              <a:rPr lang="en-US" dirty="0" err="1">
                <a:latin typeface="Alexandria"/>
              </a:rPr>
              <a:t>tokenomics</a:t>
            </a:r>
            <a:r>
              <a:rPr lang="en-US" dirty="0">
                <a:latin typeface="Alexandria"/>
              </a:rPr>
              <a:t> the design of token supply, distribution, utility, and incentive alignment. Unlike traditional firms that rely on equity, revenue, and centralized management, </a:t>
            </a:r>
            <a:r>
              <a:rPr lang="en-US" dirty="0" err="1">
                <a:latin typeface="Alexandria"/>
              </a:rPr>
              <a:t>DApp</a:t>
            </a:r>
            <a:r>
              <a:rPr lang="en-US" dirty="0">
                <a:latin typeface="Alexandria"/>
              </a:rPr>
              <a:t> ecosystems frequently depend on native tokens that serve multiple roles simultaneously: medium of exchange, governance instrument, staking collateral, and reward mechanism. The challenge arises in ensuring that these functions generate intrinsic utility rather than purely speculative demand. If token value is driven primarily by external speculation rather than internal economic productivity, the system becomes vulnerable to volatility, liquidity crises, and eventual collapse.</a:t>
            </a:r>
          </a:p>
          <a:p>
            <a:pPr algn="just"/>
            <a:r>
              <a:rPr lang="en-US" dirty="0">
                <a:latin typeface="Alexandria"/>
              </a:rPr>
              <a:t>A sustainable </a:t>
            </a:r>
            <a:r>
              <a:rPr lang="en-US" dirty="0" err="1">
                <a:latin typeface="Alexandria"/>
              </a:rPr>
              <a:t>DApp</a:t>
            </a:r>
            <a:r>
              <a:rPr lang="en-US" dirty="0">
                <a:latin typeface="Alexandria"/>
              </a:rPr>
              <a:t> ecosystem must therefore cultivate genuine economic activity within its protocol. In decentralized finance (DeFi), this may involve generating revenue through transaction fees, interest spreads, or liquidity provision incentives that are economically justified rather than </a:t>
            </a:r>
            <a:r>
              <a:rPr lang="en-US" dirty="0" err="1">
                <a:latin typeface="Alexandria"/>
              </a:rPr>
              <a:t>inflationarily</a:t>
            </a:r>
            <a:r>
              <a:rPr lang="en-US" dirty="0">
                <a:latin typeface="Alexandria"/>
              </a:rPr>
              <a:t> subsidized. In gaming ecosystems, sustainability requires balancing token issuance with in-game sinks to prevent hyperinflation. In infrastructure </a:t>
            </a:r>
            <a:r>
              <a:rPr lang="en-US" dirty="0" err="1">
                <a:latin typeface="Alexandria"/>
              </a:rPr>
              <a:t>DApps</a:t>
            </a:r>
            <a:r>
              <a:rPr lang="en-US" dirty="0">
                <a:latin typeface="Alexandria"/>
              </a:rPr>
              <a:t>, long-term sustainability depends on continuous demand for computational resources, storage, or verification services. In each case, the protocol must create a circular economy in which value flows between users, validators, developers, and token holders without relying indefinitely on new participant inflows.</a:t>
            </a:r>
          </a:p>
        </p:txBody>
      </p:sp>
    </p:spTree>
    <p:extLst>
      <p:ext uri="{BB962C8B-B14F-4D97-AF65-F5344CB8AC3E}">
        <p14:creationId xmlns:p14="http://schemas.microsoft.com/office/powerpoint/2010/main" val="1814314118"/>
      </p:ext>
    </p:extLst>
  </p:cSld>
  <p:clrMapOvr>
    <a:masterClrMapping/>
  </p:clrMapOvr>
  <mc:AlternateContent xmlns:mc="http://schemas.openxmlformats.org/markup-compatibility/2006" xmlns:p14="http://schemas.microsoft.com/office/powerpoint/2010/main">
    <mc:Choice Requires="p14">
      <p:transition spd="slow" p14:dur="2000" advTm="166224"/>
    </mc:Choice>
    <mc:Fallback xmlns="">
      <p:transition spd="slow" advTm="166224"/>
    </mc:Fallback>
  </mc:AlternateContent>
  <p:extLst>
    <p:ext uri="{3A86A75C-4F4B-4683-9AE1-C65F6400EC91}">
      <p14:laserTraceLst xmlns:p14="http://schemas.microsoft.com/office/powerpoint/2010/main">
        <p14:tracePtLst>
          <p14:tracePt t="35303" x="3168650" y="6178550"/>
          <p14:tracePt t="35735" x="3598863" y="6008688"/>
          <p14:tracePt t="35743" x="4246563" y="5514975"/>
          <p14:tracePt t="35752" x="4448175" y="5360988"/>
          <p14:tracePt t="35757" x="5141913" y="4903788"/>
          <p14:tracePt t="35764" x="5241925" y="4840288"/>
          <p14:tracePt t="35778" x="5808663" y="4429125"/>
          <p14:tracePt t="35794" x="6310313" y="4073525"/>
          <p14:tracePt t="35813" x="6511925" y="3944938"/>
          <p14:tracePt t="35817" x="6621463" y="3871913"/>
          <p14:tracePt t="35824" x="6711950" y="3789363"/>
          <p14:tracePt t="35831" x="6831013" y="3735388"/>
          <p14:tracePt t="35837" x="6959600" y="3652838"/>
          <p14:tracePt t="35846" x="6996113" y="3633788"/>
          <p14:tracePt t="35860" x="7086600" y="3589338"/>
          <p14:tracePt t="35879" x="7169150" y="3552825"/>
          <p14:tracePt t="35893" x="7169150" y="3543300"/>
          <p14:tracePt t="35900" x="7186613" y="3543300"/>
          <p14:tracePt t="35910" x="7196138" y="3543300"/>
          <p14:tracePt t="35934" x="7251700" y="3524250"/>
          <p14:tracePt t="35947" x="7288213" y="3524250"/>
          <p14:tracePt t="35955" x="7370763" y="3524250"/>
          <p14:tracePt t="35959" x="7397750" y="3524250"/>
          <p14:tracePt t="35966" x="7451725" y="3516313"/>
          <p14:tracePt t="35981" x="7570788" y="3487738"/>
          <p14:tracePt t="35996" x="7699375" y="3443288"/>
          <p14:tracePt t="36002" x="7716838" y="3433763"/>
          <p14:tracePt t="36010" x="7735888" y="3424238"/>
          <p14:tracePt t="36027" x="7780338" y="3397250"/>
          <p14:tracePt t="36046" x="7835900" y="3370263"/>
          <p14:tracePt t="36060" x="7935913" y="3305175"/>
          <p14:tracePt t="36077" x="8045450" y="3214688"/>
          <p14:tracePt t="36097" x="8210550" y="3059113"/>
          <p14:tracePt t="36105" x="8256588" y="3022600"/>
          <p14:tracePt t="36119" x="8310563" y="2959100"/>
          <p14:tracePt t="36127" x="8347075" y="2940050"/>
          <p14:tracePt t="36143" x="8383588" y="2913063"/>
          <p14:tracePt t="36161" x="8402638" y="2876550"/>
          <p14:tracePt t="36178" x="8410575" y="2867025"/>
          <p14:tracePt t="36203" x="8420100" y="2867025"/>
          <p14:tracePt t="36232" x="8420100" y="2857500"/>
          <p14:tracePt t="36239" x="8439150" y="2857500"/>
          <p14:tracePt t="36277" x="8439150" y="2849563"/>
          <p14:tracePt t="36282" x="8447088" y="2849563"/>
          <p14:tracePt t="36297" x="8466138" y="2830513"/>
          <p14:tracePt t="36312" x="8502650" y="2776538"/>
          <p14:tracePt t="36327" x="8548688" y="2747963"/>
          <p14:tracePt t="36344" x="8575675" y="2720975"/>
          <p14:tracePt t="36361" x="8593138" y="2711450"/>
          <p14:tracePt t="36379" x="8602663" y="2693988"/>
          <p14:tracePt t="36394" x="8602663" y="2684463"/>
          <p14:tracePt t="36414" x="8602663" y="2674938"/>
          <p14:tracePt t="36451" x="8602663" y="2667000"/>
          <p14:tracePt t="36468" x="8602663" y="2657475"/>
          <p14:tracePt t="36479" x="8585200" y="2638425"/>
          <p14:tracePt t="36493" x="8575675" y="2630488"/>
          <p14:tracePt t="36510" x="8512175" y="2593975"/>
          <p14:tracePt t="36529" x="8493125" y="2584450"/>
          <p14:tracePt t="36543" x="8483600" y="2574925"/>
          <p14:tracePt t="36561" x="8456613" y="2574925"/>
          <p14:tracePt t="36579" x="8447088" y="2565400"/>
          <p14:tracePt t="36596" x="8439150" y="2511425"/>
          <p14:tracePt t="36611" x="8439150" y="2484438"/>
          <p14:tracePt t="36615" x="8439150" y="2465388"/>
          <p14:tracePt t="36627" x="8439150" y="2447925"/>
          <p14:tracePt t="36645" x="8447088" y="2411413"/>
          <p14:tracePt t="36661" x="8466138" y="2392363"/>
          <p14:tracePt t="36677" x="8483600" y="2382838"/>
          <p14:tracePt t="36696" x="8502650" y="2374900"/>
          <p14:tracePt t="36710" x="8512175" y="2374900"/>
          <p14:tracePt t="36727" x="8539163" y="2374900"/>
          <p14:tracePt t="36747" x="8556625" y="2365375"/>
          <p14:tracePt t="36760" x="8566150" y="2346325"/>
          <p14:tracePt t="36763" x="8575675" y="2346325"/>
          <p14:tracePt t="36766" x="8585200" y="2346325"/>
          <p14:tracePt t="36776" x="8593138" y="2346325"/>
          <p14:tracePt t="36794" x="8621713" y="2346325"/>
          <p14:tracePt t="36831" x="8629650" y="2346325"/>
          <p14:tracePt t="36839" x="8639175" y="2355850"/>
          <p14:tracePt t="36846" x="8658225" y="2374900"/>
          <p14:tracePt t="36862" x="8694738" y="2474913"/>
          <p14:tracePt t="36877" x="8694738" y="2520950"/>
          <p14:tracePt t="36893" x="8694738" y="2574925"/>
          <p14:tracePt t="36912" x="8694738" y="2620963"/>
          <p14:tracePt t="36928" x="8694738" y="2630488"/>
          <p14:tracePt t="36936" x="8694738" y="2657475"/>
          <p14:tracePt t="36940" x="8685213" y="2657475"/>
          <p14:tracePt t="36947" x="8675688" y="2674938"/>
          <p14:tracePt t="36962" x="8639175" y="2720975"/>
          <p14:tracePt t="36977" x="8548688" y="2767013"/>
          <p14:tracePt t="36994" x="8247063" y="2820988"/>
          <p14:tracePt t="37010" x="8164513" y="2820988"/>
          <p14:tracePt t="37029" x="8091488" y="2820988"/>
          <p14:tracePt t="37034" x="8081963" y="2820988"/>
          <p14:tracePt t="37045" x="8072438" y="2820988"/>
          <p14:tracePt t="37066" x="8054975" y="2820988"/>
          <p14:tracePt t="37073" x="8045450" y="2820988"/>
          <p14:tracePt t="37084" x="8045450" y="2813050"/>
          <p14:tracePt t="37094" x="8045450" y="2794000"/>
          <p14:tracePt t="37110" x="8045450" y="2747963"/>
          <p14:tracePt t="37130" x="8137525" y="2638425"/>
          <p14:tracePt t="37135" x="8183563" y="2601913"/>
          <p14:tracePt t="37154" x="8264525" y="2565400"/>
          <p14:tracePt t="37163" x="8320088" y="2528888"/>
          <p14:tracePt t="37165" x="8337550" y="2520950"/>
          <p14:tracePt t="37179" x="8402638" y="2492375"/>
          <p14:tracePt t="37194" x="8429625" y="2484438"/>
          <p14:tracePt t="37196" x="8475663" y="2484438"/>
          <p14:tracePt t="37210" x="8529638" y="2484438"/>
          <p14:tracePt t="37227" x="8602663" y="2484438"/>
          <p14:tracePt t="37245" x="8666163" y="2511425"/>
          <p14:tracePt t="37261" x="8685213" y="2520950"/>
          <p14:tracePt t="37277" x="8712200" y="2547938"/>
          <p14:tracePt t="37296" x="8739188" y="2574925"/>
          <p14:tracePt t="37310" x="8748713" y="2593975"/>
          <p14:tracePt t="37327" x="8748713" y="2630488"/>
          <p14:tracePt t="37331" x="8748713" y="2638425"/>
          <p14:tracePt t="37348" x="8748713" y="2667000"/>
          <p14:tracePt t="37361" x="8694738" y="2740025"/>
          <p14:tracePt t="37377" x="8621713" y="2784475"/>
          <p14:tracePt t="37396" x="8575675" y="2813050"/>
          <p14:tracePt t="37410" x="8566150" y="2830513"/>
          <p14:tracePt t="37413" x="8556625" y="2840038"/>
          <p14:tracePt t="37417" x="8548688" y="2840038"/>
          <p14:tracePt t="37426" x="8539163" y="2840038"/>
          <p14:tracePt t="37449" x="8529638" y="2840038"/>
          <p14:tracePt t="37535" x="8529638" y="2813050"/>
          <p14:tracePt t="37543" x="8529638" y="2794000"/>
          <p14:tracePt t="37556" x="8529638" y="2767013"/>
          <p14:tracePt t="37563" x="8548688" y="2747963"/>
          <p14:tracePt t="37576" x="8556625" y="2711450"/>
          <p14:tracePt t="37593" x="8566150" y="2703513"/>
          <p14:tracePt t="37611" x="8575675" y="2693988"/>
          <p14:tracePt t="37627" x="8629650" y="2638425"/>
          <p14:tracePt t="37630" x="8658225" y="2620963"/>
          <p14:tracePt t="37634" x="8675688" y="2611438"/>
          <p14:tracePt t="37643" x="8721725" y="2593975"/>
          <p14:tracePt t="37660" x="8785225" y="2557463"/>
          <p14:tracePt t="37679" x="8877300" y="2511425"/>
          <p14:tracePt t="37693" x="8913813" y="2484438"/>
          <p14:tracePt t="37716" x="8950325" y="2484438"/>
          <p14:tracePt t="37720" x="8959850" y="2484438"/>
          <p14:tracePt t="37729" x="8967788" y="2484438"/>
          <p14:tracePt t="37746" x="8977313" y="2484438"/>
          <p14:tracePt t="37749" x="8986838" y="2484438"/>
          <p14:tracePt t="37765" x="8996363" y="2484438"/>
          <p14:tracePt t="37779" x="9004300" y="2484438"/>
          <p14:tracePt t="37793" x="9023350" y="2484438"/>
          <p14:tracePt t="37796" x="9032875" y="2484438"/>
          <p14:tracePt t="37799" x="9050338" y="2474913"/>
          <p14:tracePt t="37810" x="9069388" y="2474913"/>
          <p14:tracePt t="37814" x="9077325" y="2474913"/>
          <p14:tracePt t="37826" x="9096375" y="2465388"/>
          <p14:tracePt t="37843" x="9150350" y="2465388"/>
          <p14:tracePt t="37846" x="9169400" y="2465388"/>
          <p14:tracePt t="37866" x="9205913" y="2465388"/>
          <p14:tracePt t="37868" x="9223375" y="2465388"/>
          <p14:tracePt t="37877" x="9232900" y="2465388"/>
          <p14:tracePt t="37895" x="9259888" y="2455863"/>
          <p14:tracePt t="37909" x="9288463" y="2455863"/>
          <p14:tracePt t="37915" x="9296400" y="2455863"/>
          <p14:tracePt t="37926" x="9305925" y="2455863"/>
          <p14:tracePt t="37945" x="9315450" y="2455863"/>
          <p14:tracePt t="37960" x="9324975" y="2455863"/>
          <p14:tracePt t="37977" x="9332913" y="2455863"/>
          <p14:tracePt t="37996" x="9342438" y="2455863"/>
          <p14:tracePt t="38011" x="9369425" y="2455863"/>
          <p14:tracePt t="38026" x="9378950" y="2455863"/>
          <p14:tracePt t="38043" x="9388475" y="2455863"/>
          <p14:tracePt t="38061" x="9398000" y="2455863"/>
          <p14:tracePt t="38082" x="9405938" y="2455863"/>
          <p14:tracePt t="38104" x="9415463" y="2455863"/>
          <p14:tracePt t="38142" x="9424988" y="2455863"/>
          <p14:tracePt t="38162" x="9442450" y="2455863"/>
          <p14:tracePt t="38183" x="9451975" y="2455863"/>
          <p14:tracePt t="38190" x="9461500" y="2465388"/>
          <p14:tracePt t="38197" x="9461500" y="2474913"/>
          <p14:tracePt t="38213" x="9478963" y="2492375"/>
          <p14:tracePt t="38229" x="9478963" y="2511425"/>
          <p14:tracePt t="38237" x="9488488" y="2520950"/>
          <p14:tracePt t="38241" x="9488488" y="2528888"/>
          <p14:tracePt t="38247" x="9488488" y="2538413"/>
          <p14:tracePt t="38262" x="9488488" y="2547938"/>
          <p14:tracePt t="38291" x="9488488" y="2557463"/>
          <p14:tracePt t="38328" x="9488488" y="2565400"/>
          <p14:tracePt t="38363" x="9488488" y="2574925"/>
          <p14:tracePt t="38432" x="9488488" y="2584450"/>
          <p14:tracePt t="38445" x="9488488" y="2593975"/>
          <p14:tracePt t="38451" x="9488488" y="2611438"/>
          <p14:tracePt t="38460" x="9488488" y="2620963"/>
          <p14:tracePt t="38480" x="9478963" y="2638425"/>
          <p14:tracePt t="38498" x="9461500" y="2657475"/>
          <p14:tracePt t="38505" x="9451975" y="2667000"/>
          <p14:tracePt t="38513" x="9434513" y="2674938"/>
          <p14:tracePt t="38522" x="9424988" y="2674938"/>
          <p14:tracePt t="38529" x="9415463" y="2693988"/>
          <p14:tracePt t="38546" x="9398000" y="2693988"/>
          <p14:tracePt t="38560" x="9398000" y="2703513"/>
          <p14:tracePt t="38577" x="9388475" y="2703513"/>
          <p14:tracePt t="38596" x="9378950" y="2703513"/>
          <p14:tracePt t="38631" x="9369425" y="2703513"/>
          <p14:tracePt t="38645" x="9361488" y="2703513"/>
          <p14:tracePt t="38653" x="9351963" y="2703513"/>
          <p14:tracePt t="38663" x="9342438" y="2703513"/>
          <p14:tracePt t="38667" x="9332913" y="2703513"/>
          <p14:tracePt t="38676" x="9332913" y="2684463"/>
          <p14:tracePt t="38693" x="9324975" y="2674938"/>
          <p14:tracePt t="38709" x="9324975" y="2667000"/>
          <p14:tracePt t="38727" x="9315450" y="2657475"/>
          <p14:tracePt t="38747" x="9305925" y="2647950"/>
          <p14:tracePt t="38750" x="9305925" y="2638425"/>
          <p14:tracePt t="38761" x="9305925" y="2620963"/>
          <p14:tracePt t="38776" x="9305925" y="2593975"/>
          <p14:tracePt t="38793" x="9305925" y="2584450"/>
          <p14:tracePt t="38812" x="9305925" y="2565400"/>
          <p14:tracePt t="38826" x="9305925" y="2557463"/>
          <p14:tracePt t="38843" x="9342438" y="2511425"/>
          <p14:tracePt t="38866" x="9398000" y="2465388"/>
          <p14:tracePt t="38869" x="9405938" y="2455863"/>
          <p14:tracePt t="38879" x="9415463" y="2447925"/>
          <p14:tracePt t="38883" x="9424988" y="2447925"/>
          <p14:tracePt t="38893" x="9434513" y="2447925"/>
          <p14:tracePt t="38910" x="9451975" y="2447925"/>
          <p14:tracePt t="38916" x="9461500" y="2447925"/>
          <p14:tracePt t="38928" x="9478963" y="2447925"/>
          <p14:tracePt t="38944" x="9498013" y="2447925"/>
          <p14:tracePt t="38973" x="9507538" y="2447925"/>
          <p14:tracePt t="38995" x="9515475" y="2447925"/>
          <p14:tracePt t="38999" x="9534525" y="2447925"/>
          <p14:tracePt t="39009" x="9544050" y="2455863"/>
          <p14:tracePt t="39031" x="9561513" y="2484438"/>
          <p14:tracePt t="39036" x="9561513" y="2492375"/>
          <p14:tracePt t="39043" x="9571038" y="2501900"/>
          <p14:tracePt t="39059" x="9580563" y="2520950"/>
          <p14:tracePt t="39076" x="9588500" y="2538413"/>
          <p14:tracePt t="39094" x="9588500" y="2557463"/>
          <p14:tracePt t="39109" x="9598025" y="2565400"/>
          <p14:tracePt t="39130" x="9598025" y="2584450"/>
          <p14:tracePt t="39148" x="9598025" y="2630488"/>
          <p14:tracePt t="39160" x="9598025" y="2638425"/>
          <p14:tracePt t="39164" x="9598025" y="2647950"/>
          <p14:tracePt t="39176" x="9598025" y="2657475"/>
          <p14:tracePt t="39196" x="9580563" y="2703513"/>
          <p14:tracePt t="39211" x="9561513" y="2711450"/>
          <p14:tracePt t="39228" x="9551988" y="2730500"/>
          <p14:tracePt t="39244" x="9478963" y="2767013"/>
          <p14:tracePt t="39260" x="9451975" y="2794000"/>
          <p14:tracePt t="39265" x="9424988" y="2803525"/>
          <p14:tracePt t="39267" x="9398000" y="2813050"/>
          <p14:tracePt t="39276" x="9378950" y="2813050"/>
          <p14:tracePt t="39294" x="9324975" y="2813050"/>
          <p14:tracePt t="39310" x="9296400" y="2813050"/>
          <p14:tracePt t="39326" x="9278938" y="2813050"/>
          <p14:tracePt t="39343" x="9259888" y="2813050"/>
          <p14:tracePt t="39362" x="9232900" y="2813050"/>
          <p14:tracePt t="39376" x="9215438" y="2794000"/>
          <p14:tracePt t="39394" x="9196388" y="2767013"/>
          <p14:tracePt t="39411" x="9186863" y="2730500"/>
          <p14:tracePt t="39426" x="9186863" y="2674938"/>
          <p14:tracePt t="39443" x="9186863" y="2657475"/>
          <p14:tracePt t="39462" x="9186863" y="2630488"/>
          <p14:tracePt t="39465" x="9186863" y="2620963"/>
          <p14:tracePt t="39477" x="9196388" y="2593975"/>
          <p14:tracePt t="39483" x="9223375" y="2574925"/>
          <p14:tracePt t="39493" x="9242425" y="2565400"/>
          <p14:tracePt t="39510" x="9288463" y="2547938"/>
          <p14:tracePt t="39531" x="9361488" y="2538413"/>
          <p14:tracePt t="39537" x="9369425" y="2538413"/>
          <p14:tracePt t="39552" x="9405938" y="2538413"/>
          <p14:tracePt t="39559" x="9424988" y="2538413"/>
          <p14:tracePt t="39578" x="9471025" y="2538413"/>
          <p14:tracePt t="39593" x="9488488" y="2538413"/>
          <p14:tracePt t="39637" x="9498013" y="2538413"/>
          <p14:tracePt t="39649" x="9507538" y="2547938"/>
          <p14:tracePt t="39656" x="9525000" y="2557463"/>
          <p14:tracePt t="39664" x="9534525" y="2574925"/>
          <p14:tracePt t="39678" x="9534525" y="2601913"/>
          <p14:tracePt t="39698" x="9534525" y="2630488"/>
          <p14:tracePt t="39716" x="9534525" y="2711450"/>
          <p14:tracePt t="39727" x="9534525" y="2730500"/>
          <p14:tracePt t="39729" x="9515475" y="2757488"/>
          <p14:tracePt t="39743" x="9478963" y="2803525"/>
          <p14:tracePt t="39746" x="9378950" y="2849563"/>
          <p14:tracePt t="39760" x="9169400" y="2922588"/>
          <p14:tracePt t="39776" x="9059863" y="2949575"/>
          <p14:tracePt t="39794" x="8959850" y="2949575"/>
          <p14:tracePt t="39811" x="8940800" y="2949575"/>
          <p14:tracePt t="39833" x="8913813" y="2949575"/>
          <p14:tracePt t="39845" x="8904288" y="2949575"/>
          <p14:tracePt t="39866" x="8904288" y="2940050"/>
          <p14:tracePt t="39876" x="8904288" y="2922588"/>
          <p14:tracePt t="39892" x="8904288" y="2857500"/>
          <p14:tracePt t="39903" x="8940800" y="2803525"/>
          <p14:tracePt t="39917" x="9004300" y="2703513"/>
          <p14:tracePt t="39926" x="9069388" y="2684463"/>
          <p14:tracePt t="39943" x="9178925" y="2638425"/>
          <p14:tracePt t="39961" x="9278938" y="2593975"/>
          <p14:tracePt t="39976" x="9315450" y="2593975"/>
          <p14:tracePt t="39993" x="9361488" y="2593975"/>
          <p14:tracePt t="40011" x="9388475" y="2593975"/>
          <p14:tracePt t="40026" x="9405938" y="2593975"/>
          <p14:tracePt t="40042" x="9424988" y="2593975"/>
          <p14:tracePt t="40062" x="9461500" y="2611438"/>
          <p14:tracePt t="40077" x="9471025" y="2620963"/>
          <p14:tracePt t="40092" x="9478963" y="2630488"/>
          <p14:tracePt t="40112" x="9498013" y="2638425"/>
          <p14:tracePt t="40126" x="9507538" y="2657475"/>
          <p14:tracePt t="40143" x="9507538" y="2667000"/>
          <p14:tracePt t="40163" x="9507538" y="2674938"/>
          <p14:tracePt t="40178" x="9507538" y="2693988"/>
          <p14:tracePt t="40192" x="9507538" y="2703513"/>
          <p14:tracePt t="40209" x="9507538" y="2711450"/>
          <p14:tracePt t="40234" x="9507538" y="2720975"/>
          <p14:tracePt t="40271" x="9507538" y="2730500"/>
          <p14:tracePt t="40307" x="9507538" y="2740025"/>
          <p14:tracePt t="40373" x="9507538" y="2747963"/>
          <p14:tracePt t="40408" x="9507538" y="2767013"/>
          <p14:tracePt t="40437" x="9507538" y="2776538"/>
          <p14:tracePt t="40445" x="9507538" y="2784475"/>
          <p14:tracePt t="40468" x="9507538" y="2794000"/>
          <p14:tracePt t="40480" x="9507538" y="2803525"/>
          <p14:tracePt t="40510" x="9507538" y="2813050"/>
          <p14:tracePt t="40541" x="9507538" y="2820988"/>
          <p14:tracePt t="40566" x="9507538" y="2830513"/>
          <p14:tracePt t="40604" x="9507538" y="2840038"/>
          <p14:tracePt t="40639" x="9498013" y="2840038"/>
          <p14:tracePt t="40668" x="9498013" y="2857500"/>
          <p14:tracePt t="41138" x="9488488" y="2857500"/>
          <p14:tracePt t="41145" x="9488488" y="2867025"/>
          <p14:tracePt t="41160" x="9478963" y="2867025"/>
          <p14:tracePt t="41175" x="9471025" y="2886075"/>
          <p14:tracePt t="41192" x="9461500" y="2894013"/>
          <p14:tracePt t="41210" x="9442450" y="2913063"/>
          <p14:tracePt t="41225" x="9434513" y="2922588"/>
          <p14:tracePt t="41245" x="9434513" y="2930525"/>
          <p14:tracePt t="41264" x="9424988" y="2930525"/>
          <p14:tracePt t="41291" x="9415463" y="2940050"/>
          <p14:tracePt t="41318" x="9405938" y="2940050"/>
          <p14:tracePt t="41325" x="9405938" y="2949575"/>
          <p14:tracePt t="41354" x="9405938" y="2968625"/>
          <p14:tracePt t="41411" x="9405938" y="2976563"/>
          <p14:tracePt t="41442" x="9398000" y="2976563"/>
          <p14:tracePt t="87781" x="9259888" y="2976563"/>
          <p14:tracePt t="87788" x="9186863" y="2976563"/>
          <p14:tracePt t="87796" x="9004300" y="2976563"/>
          <p14:tracePt t="87813" x="8840788" y="2976563"/>
          <p14:tracePt t="87832" x="8593138" y="3013075"/>
          <p14:tracePt t="87846" x="8566150" y="3022600"/>
          <p14:tracePt t="87850" x="8548688" y="3032125"/>
          <p14:tracePt t="87853" x="8529638" y="3032125"/>
          <p14:tracePt t="87863" x="8493125" y="3041650"/>
          <p14:tracePt t="87881" x="8466138" y="3049588"/>
          <p14:tracePt t="87898" x="8447088" y="3059113"/>
          <p14:tracePt t="87913" x="8420100" y="3086100"/>
          <p14:tracePt t="87919" x="8393113" y="3105150"/>
          <p14:tracePt t="87931" x="8374063" y="3114675"/>
          <p14:tracePt t="87934" x="8347075" y="3141663"/>
          <p14:tracePt t="87948" x="8210550" y="3232150"/>
          <p14:tracePt t="87963" x="8064500" y="3360738"/>
          <p14:tracePt t="87979" x="7981950" y="3424238"/>
          <p14:tracePt t="87999" x="7889875" y="3497263"/>
          <p14:tracePt t="88013" x="7872413" y="3524250"/>
          <p14:tracePt t="88015" x="7862888" y="3560763"/>
          <p14:tracePt t="88020" x="7853363" y="3579813"/>
          <p14:tracePt t="88029" x="7845425" y="3597275"/>
          <p14:tracePt t="88048" x="7808913" y="3652838"/>
          <p14:tracePt t="88063" x="7789863" y="3670300"/>
          <p14:tracePt t="88080" x="7780338" y="3698875"/>
          <p14:tracePt t="88098" x="7726363" y="3743325"/>
          <p14:tracePt t="88101" x="7699375" y="3762375"/>
          <p14:tracePt t="88114" x="7580313" y="3808413"/>
          <p14:tracePt t="88130" x="7424738" y="3835400"/>
          <p14:tracePt t="88152" x="7269163" y="3835400"/>
          <p14:tracePt t="88157" x="7242175" y="3835400"/>
          <p14:tracePt t="88165" x="7223125" y="3835400"/>
          <p14:tracePt t="88179" x="7169150" y="3835400"/>
          <p14:tracePt t="88196" x="7132638" y="3835400"/>
          <p14:tracePt t="88215" x="7086600" y="3835400"/>
          <p14:tracePt t="88232" x="7069138" y="3835400"/>
          <p14:tracePt t="88246" x="7050088" y="3835400"/>
          <p14:tracePt t="88262" x="7023100" y="3835400"/>
          <p14:tracePt t="88279" x="6977063" y="3808413"/>
          <p14:tracePt t="88282" x="6950075" y="3789363"/>
          <p14:tracePt t="88286" x="6931025" y="3762375"/>
          <p14:tracePt t="88296" x="6913563" y="3735388"/>
          <p14:tracePt t="88300" x="6886575" y="3716338"/>
          <p14:tracePt t="88313" x="6867525" y="3698875"/>
          <p14:tracePt t="88334" x="6831013" y="3652838"/>
          <p14:tracePt t="88348" x="6804025" y="3633788"/>
          <p14:tracePt t="88355" x="6794500" y="3625850"/>
          <p14:tracePt t="88359" x="6784975" y="3625850"/>
          <p14:tracePt t="88366" x="6777038" y="3606800"/>
          <p14:tracePt t="88382" x="6757988" y="3589338"/>
          <p14:tracePt t="88396" x="6731000" y="3451225"/>
          <p14:tracePt t="88414" x="6711950" y="3370263"/>
          <p14:tracePt t="88432" x="6711950" y="3187700"/>
          <p14:tracePt t="88446" x="6711950" y="3095625"/>
          <p14:tracePt t="88463" x="6721475" y="3041650"/>
          <p14:tracePt t="88480" x="6731000" y="3005138"/>
          <p14:tracePt t="88497" x="6731000" y="2976563"/>
          <p14:tracePt t="88505" x="6731000" y="2959100"/>
          <p14:tracePt t="88514" x="6731000" y="2949575"/>
          <p14:tracePt t="88519" x="6731000" y="2930525"/>
          <p14:tracePt t="88526" x="6740525" y="2922588"/>
          <p14:tracePt t="88532" x="6748463" y="2903538"/>
          <p14:tracePt t="88548" x="6794500" y="2876550"/>
          <p14:tracePt t="88563" x="6850063" y="2830513"/>
          <p14:tracePt t="88579" x="6877050" y="2813050"/>
          <p14:tracePt t="88599" x="6959600" y="2784475"/>
          <p14:tracePt t="88614" x="7059613" y="2740025"/>
          <p14:tracePt t="88618" x="7105650" y="2730500"/>
          <p14:tracePt t="88629" x="7132638" y="2711450"/>
          <p14:tracePt t="88650" x="7169150" y="2711450"/>
          <p14:tracePt t="88670" x="7178675" y="2711450"/>
          <p14:tracePt t="88674" x="7196138" y="2711450"/>
          <p14:tracePt t="88679" x="7215188" y="2711450"/>
          <p14:tracePt t="88683" x="7242175" y="2711450"/>
          <p14:tracePt t="88690" x="7259638" y="2711450"/>
          <p14:tracePt t="88698" x="7278688" y="2711450"/>
          <p14:tracePt t="88714" x="7315200" y="2711450"/>
          <p14:tracePt t="88730" x="7415213" y="2730500"/>
          <p14:tracePt t="88735" x="7461250" y="2747963"/>
          <p14:tracePt t="88746" x="7507288" y="2776538"/>
          <p14:tracePt t="88765" x="7561263" y="2803525"/>
          <p14:tracePt t="88772" x="7570788" y="2803525"/>
          <p14:tracePt t="88787" x="7580313" y="2803525"/>
          <p14:tracePt t="88796" x="7589838" y="2803525"/>
          <p14:tracePt t="88828" x="7597775" y="2803525"/>
          <p14:tracePt t="88843" x="7597775" y="2813050"/>
          <p14:tracePt t="88871" x="7597775" y="2820988"/>
          <p14:tracePt t="88882" x="7597775" y="2840038"/>
          <p14:tracePt t="88887" x="7597775" y="2849563"/>
          <p14:tracePt t="88904" x="7597775" y="2867025"/>
          <p14:tracePt t="88908" x="7597775" y="2876550"/>
          <p14:tracePt t="88917" x="7597775" y="2886075"/>
          <p14:tracePt t="88931" x="7597775" y="2949575"/>
          <p14:tracePt t="88936" x="7589838" y="2968625"/>
          <p14:tracePt t="88945" x="7561263" y="2995613"/>
          <p14:tracePt t="88964" x="7524750" y="3059113"/>
          <p14:tracePt t="88988" x="7470775" y="3151188"/>
          <p14:tracePt t="88995" x="7461250" y="3159125"/>
          <p14:tracePt t="89013" x="7434263" y="3178175"/>
          <p14:tracePt t="89033" x="7361238" y="3232150"/>
          <p14:tracePt t="89048" x="7305675" y="3260725"/>
          <p14:tracePt t="89053" x="7288213" y="3268663"/>
          <p14:tracePt t="89062" x="7278688" y="3268663"/>
          <p14:tracePt t="89081" x="7196138" y="3314700"/>
          <p14:tracePt t="89098" x="7150100" y="3333750"/>
          <p14:tracePt t="89105" x="7123113" y="3341688"/>
          <p14:tracePt t="89118" x="7096125" y="3360738"/>
          <p14:tracePt t="89128" x="7077075" y="3370263"/>
          <p14:tracePt t="89147" x="7023100" y="3406775"/>
          <p14:tracePt t="89162" x="7004050" y="3406775"/>
          <p14:tracePt t="89179" x="6986588" y="3406775"/>
          <p14:tracePt t="89198" x="6959600" y="3406775"/>
          <p14:tracePt t="89212" x="6931025" y="3406775"/>
          <p14:tracePt t="89229" x="6923088" y="3406775"/>
          <p14:tracePt t="89251" x="6894513" y="3406775"/>
          <p14:tracePt t="89265" x="6886575" y="3406775"/>
          <p14:tracePt t="89271" x="6877050" y="3406775"/>
          <p14:tracePt t="89279" x="6867525" y="3406775"/>
          <p14:tracePt t="89297" x="6840538" y="3406775"/>
          <p14:tracePt t="89313" x="6821488" y="3406775"/>
          <p14:tracePt t="89329" x="6813550" y="3406775"/>
          <p14:tracePt t="89351" x="6777038" y="3387725"/>
          <p14:tracePt t="89357" x="6767513" y="3378200"/>
          <p14:tracePt t="89366" x="6757988" y="3351213"/>
          <p14:tracePt t="89379" x="6731000" y="3314700"/>
          <p14:tracePt t="89396" x="6721475" y="3268663"/>
          <p14:tracePt t="89414" x="6711950" y="3232150"/>
          <p14:tracePt t="89429" x="6704013" y="3224213"/>
          <p14:tracePt t="89446" x="6704013" y="3205163"/>
          <p14:tracePt t="89463" x="6704013" y="3187700"/>
          <p14:tracePt t="89481" x="6704013" y="3178175"/>
          <p14:tracePt t="89516" x="6704013" y="3168650"/>
          <p14:tracePt t="89536" x="6704013" y="3159125"/>
          <p14:tracePt t="89550" x="6704013" y="3151188"/>
          <p14:tracePt t="89557" x="6721475" y="3122613"/>
          <p14:tracePt t="89565" x="6740525" y="3105150"/>
          <p14:tracePt t="89583" x="6813550" y="3059113"/>
          <p14:tracePt t="89589" x="6831013" y="3049588"/>
          <p14:tracePt t="89602" x="6858000" y="3041650"/>
          <p14:tracePt t="89612" x="6867525" y="3032125"/>
          <p14:tracePt t="89631" x="6894513" y="3032125"/>
          <p14:tracePt t="89648" x="6904038" y="3032125"/>
          <p14:tracePt t="89682" x="6913563" y="3032125"/>
          <p14:tracePt t="89705" x="6913563" y="3022600"/>
          <p14:tracePt t="90464" x="6913563" y="3013075"/>
          <p14:tracePt t="90473" x="6894513" y="2986088"/>
          <p14:tracePt t="90479" x="6886575" y="2968625"/>
          <p14:tracePt t="90483" x="6867525" y="2959100"/>
          <p14:tracePt t="90497" x="6850063" y="2930525"/>
          <p14:tracePt t="90513" x="6840538" y="2930525"/>
          <p14:tracePt t="90518" x="6840538" y="2922588"/>
          <p14:tracePt t="90529" x="6831013" y="2922588"/>
          <p14:tracePt t="90546" x="6831013" y="2913063"/>
          <p14:tracePt t="90565" x="6821488" y="2903538"/>
          <p14:tracePt t="90594" x="6821488" y="2894013"/>
          <p14:tracePt t="90600" x="6813550" y="2894013"/>
          <p14:tracePt t="90615" x="6794500" y="2849563"/>
          <p14:tracePt t="90629" x="6767513" y="2803525"/>
          <p14:tracePt t="90646" x="6757988" y="2794000"/>
          <p14:tracePt t="90667" x="6748463" y="2757488"/>
          <p14:tracePt t="90675" x="6748463" y="2747963"/>
          <p14:tracePt t="90682" x="6748463" y="2740025"/>
          <p14:tracePt t="90696" x="6740525" y="2740025"/>
          <p14:tracePt t="90714" x="6740525" y="2730500"/>
          <p14:tracePt t="90752" x="6740525" y="2720975"/>
          <p14:tracePt t="91581" x="6740525" y="2730500"/>
          <p14:tracePt t="91597" x="6740525" y="2740025"/>
          <p14:tracePt t="91602" x="6740525" y="2747963"/>
          <p14:tracePt t="91612" x="6740525" y="2776538"/>
          <p14:tracePt t="91629" x="6740525" y="2794000"/>
          <p14:tracePt t="91649" x="6740525" y="2813050"/>
          <p14:tracePt t="91664" x="6740525" y="2840038"/>
          <p14:tracePt t="91678" x="6740525" y="2867025"/>
          <p14:tracePt t="91696" x="6740525" y="2922588"/>
          <p14:tracePt t="91711" x="6740525" y="2968625"/>
          <p14:tracePt t="91729" x="6740525" y="2986088"/>
          <p14:tracePt t="91750" x="6740525" y="3013075"/>
          <p14:tracePt t="91756" x="6740525" y="3032125"/>
          <p14:tracePt t="91764" x="6740525" y="3041650"/>
          <p14:tracePt t="91805" x="6740525" y="3049588"/>
          <p14:tracePt t="91844" x="6740525" y="3059113"/>
          <p14:tracePt t="91906" x="6740525" y="3068638"/>
          <p14:tracePt t="92516" x="6740525" y="3078163"/>
          <p14:tracePt t="93040" x="6748463" y="3078163"/>
          <p14:tracePt t="93071" x="6748463" y="3086100"/>
          <p14:tracePt t="97678" x="6804025" y="3105150"/>
          <p14:tracePt t="97684" x="6877050" y="3132138"/>
          <p14:tracePt t="97695" x="6913563" y="3151188"/>
          <p14:tracePt t="97700" x="6959600" y="3168650"/>
          <p14:tracePt t="97710" x="7023100" y="3214688"/>
          <p14:tracePt t="97730" x="7196138" y="3314700"/>
          <p14:tracePt t="97744" x="7259638" y="3360738"/>
          <p14:tracePt t="97750" x="7324725" y="3414713"/>
          <p14:tracePt t="97760" x="7361238" y="3460750"/>
          <p14:tracePt t="97780" x="7415213" y="3516313"/>
          <p14:tracePt t="97795" x="7443788" y="3524250"/>
          <p14:tracePt t="97811" x="7480300" y="3579813"/>
          <p14:tracePt t="97814" x="7497763" y="3597275"/>
          <p14:tracePt t="97826" x="7516813" y="3616325"/>
          <p14:tracePt t="97844" x="7580313" y="3643313"/>
          <p14:tracePt t="97846" x="7597775" y="3652838"/>
          <p14:tracePt t="97851" x="7607300" y="3662363"/>
          <p14:tracePt t="97860" x="7616825" y="3670300"/>
          <p14:tracePt t="97876" x="7634288" y="3679825"/>
          <p14:tracePt t="97894" x="7643813" y="3679825"/>
          <p14:tracePt t="97909" x="7653338" y="3689350"/>
          <p14:tracePt t="97939" x="7662863" y="3698875"/>
          <p14:tracePt t="97949" x="7670800" y="3706813"/>
          <p14:tracePt t="97955" x="7689850" y="3716338"/>
          <p14:tracePt t="97965" x="7699375" y="3752850"/>
          <p14:tracePt t="97977" x="7735888" y="3798888"/>
          <p14:tracePt t="97993" x="7753350" y="3835400"/>
          <p14:tracePt t="98014" x="7772400" y="3871913"/>
          <p14:tracePt t="98032" x="7772400" y="3889375"/>
          <p14:tracePt t="98045" x="7780338" y="3898900"/>
          <p14:tracePt t="98059" x="7780338" y="3917950"/>
          <p14:tracePt t="98076" x="7789863" y="3917950"/>
          <p14:tracePt t="98093" x="7789863" y="3927475"/>
          <p14:tracePt t="98112" x="7799388" y="3935413"/>
          <p14:tracePt t="98132" x="7808913" y="3935413"/>
          <p14:tracePt t="98144" x="7816850" y="3944938"/>
          <p14:tracePt t="98162" x="7826375" y="3954463"/>
          <p14:tracePt t="98165" x="7835900" y="3954463"/>
          <p14:tracePt t="98179" x="7845425" y="3954463"/>
          <p14:tracePt t="98198" x="7853363" y="3954463"/>
          <p14:tracePt t="98236" x="7862888" y="3963988"/>
          <p14:tracePt t="112379" x="7881938" y="3981450"/>
          <p14:tracePt t="112386" x="7899400" y="3990975"/>
          <p14:tracePt t="112393" x="7918450" y="4000500"/>
          <p14:tracePt t="112408" x="7972425" y="4037013"/>
          <p14:tracePt t="112423" x="8054975" y="4110038"/>
          <p14:tracePt t="112439" x="8128000" y="4173538"/>
          <p14:tracePt t="112456" x="8191500" y="4227513"/>
          <p14:tracePt t="112474" x="8283575" y="4292600"/>
          <p14:tracePt t="112489" x="8320088" y="4310063"/>
          <p14:tracePt t="112508" x="8393113" y="4329113"/>
          <p14:tracePt t="112511" x="8429625" y="4337050"/>
          <p14:tracePt t="112525" x="8475663" y="4337050"/>
          <p14:tracePt t="112540" x="8520113" y="4337050"/>
          <p14:tracePt t="112556" x="8548688" y="4346575"/>
          <p14:tracePt t="112575" x="8612188" y="4346575"/>
          <p14:tracePt t="112589" x="8629650" y="4346575"/>
          <p14:tracePt t="112606" x="8658225" y="4346575"/>
          <p14:tracePt t="112622" x="8685213" y="4346575"/>
          <p14:tracePt t="112642" x="8721725" y="4356100"/>
          <p14:tracePt t="112647" x="8731250" y="4373563"/>
          <p14:tracePt t="112655" x="8775700" y="4383088"/>
          <p14:tracePt t="112662" x="8794750" y="4383088"/>
          <p14:tracePt t="112678" x="8840788" y="4410075"/>
          <p14:tracePt t="112690" x="8921750" y="4429125"/>
          <p14:tracePt t="112706" x="8977313" y="4446588"/>
          <p14:tracePt t="112723" x="9013825" y="4456113"/>
          <p14:tracePt t="112743" x="9105900" y="4483100"/>
          <p14:tracePt t="112757" x="9159875" y="4502150"/>
          <p14:tracePt t="112762" x="9205913" y="4511675"/>
          <p14:tracePt t="112773" x="9232900" y="4519613"/>
          <p14:tracePt t="112791" x="9315450" y="4529138"/>
          <p14:tracePt t="112807" x="9361488" y="4538663"/>
          <p14:tracePt t="112823" x="9388475" y="4538663"/>
          <p14:tracePt t="112840" x="9398000" y="4538663"/>
          <p14:tracePt t="112863" x="9405938" y="4538663"/>
          <p14:tracePt t="112928" x="9415463" y="4538663"/>
          <p14:tracePt t="112972" x="9424988" y="4538663"/>
          <p14:tracePt t="112996" x="9442450" y="4538663"/>
          <p14:tracePt t="113000" x="9451975" y="4529138"/>
          <p14:tracePt t="113008" x="9461500" y="4519613"/>
          <p14:tracePt t="113014" x="9461500" y="4511675"/>
          <p14:tracePt t="113029" x="9461500" y="4502150"/>
          <p14:tracePt t="113052" x="9461500" y="4483100"/>
          <p14:tracePt t="113067" x="9461500" y="4475163"/>
          <p14:tracePt t="113101" x="9461500" y="4465638"/>
          <p14:tracePt t="113139" x="9461500" y="4456113"/>
          <p14:tracePt t="113148" x="9461500" y="4446588"/>
          <p14:tracePt t="113182" x="9461500" y="4438650"/>
          <p14:tracePt t="113190" x="9461500" y="4429125"/>
          <p14:tracePt t="113195" x="9461500" y="4419600"/>
          <p14:tracePt t="113202" x="9461500" y="4402138"/>
          <p14:tracePt t="113209" x="9461500" y="4392613"/>
          <p14:tracePt t="113225" x="9461500" y="4383088"/>
          <p14:tracePt t="113243" x="9461500" y="4373563"/>
          <p14:tracePt t="113263" x="9461500" y="4365625"/>
          <p14:tracePt t="113282" x="9461500" y="4356100"/>
          <p14:tracePt t="113297" x="9461500" y="4346575"/>
          <p14:tracePt t="113318" x="9461500" y="4337050"/>
          <p14:tracePt t="113325" x="9471025" y="4337050"/>
          <p14:tracePt t="113342" x="9471025" y="4329113"/>
          <p14:tracePt t="113358" x="9471025" y="4319588"/>
          <p14:tracePt t="113373" x="9471025" y="4310063"/>
          <p14:tracePt t="113398" x="9471025" y="4300538"/>
          <p14:tracePt t="113436" x="9471025" y="4292600"/>
          <p14:tracePt t="113470" x="9471025" y="4283075"/>
          <p14:tracePt t="113545" x="9471025" y="4273550"/>
          <p14:tracePt t="128178" x="9471025" y="4264025"/>
          <p14:tracePt t="128199" x="9471025" y="4256088"/>
          <p14:tracePt t="128237" x="9471025" y="4246563"/>
          <p14:tracePt t="128272" x="9471025" y="4237038"/>
          <p14:tracePt t="128280" x="9461500" y="4227513"/>
          <p14:tracePt t="128294" x="9461500" y="4219575"/>
          <p14:tracePt t="128323" x="9451975" y="4219575"/>
          <p14:tracePt t="128331" x="9451975" y="4210050"/>
          <p14:tracePt t="128358" x="9451975" y="4191000"/>
          <p14:tracePt t="128389" x="9451975" y="4183063"/>
          <p14:tracePt t="128424" x="9451975" y="4173538"/>
          <p14:tracePt t="128472" x="9451975" y="4164013"/>
          <p14:tracePt t="128735" x="9442450" y="4164013"/>
          <p14:tracePt t="128757" x="9434513" y="4164013"/>
          <p14:tracePt t="128763" x="9424988" y="4164013"/>
          <p14:tracePt t="128778" x="9405938" y="4173538"/>
          <p14:tracePt t="128786" x="9398000" y="4183063"/>
          <p14:tracePt t="128802" x="9361488" y="4227513"/>
          <p14:tracePt t="128807" x="9342438" y="4246563"/>
          <p14:tracePt t="128823" x="9305925" y="4273550"/>
          <p14:tracePt t="128828" x="9259888" y="4310063"/>
          <p14:tracePt t="128836" x="9223375" y="4329113"/>
          <p14:tracePt t="128851" x="9186863" y="4337050"/>
          <p14:tracePt t="128868" x="9105900" y="4383088"/>
          <p14:tracePt t="128887" x="9040813" y="4383088"/>
          <p14:tracePt t="128901" x="8996363" y="4383088"/>
          <p14:tracePt t="128918" x="8967788" y="4383088"/>
          <p14:tracePt t="128938" x="8877300" y="4373563"/>
          <p14:tracePt t="128954" x="8867775" y="4373563"/>
          <p14:tracePt t="128959" x="8804275" y="4373563"/>
          <p14:tracePt t="128968" x="8785225" y="4373563"/>
          <p14:tracePt t="128986" x="8775700" y="4373563"/>
          <p14:tracePt t="129004" x="8748713" y="4373563"/>
          <p14:tracePt t="129018" x="8721725" y="4373563"/>
          <p14:tracePt t="129037" x="8712200" y="4373563"/>
          <p14:tracePt t="129081" x="8702675" y="4373563"/>
          <p14:tracePt t="129442" x="8721725" y="4373563"/>
          <p14:tracePt t="129449" x="8739188" y="4373563"/>
          <p14:tracePt t="129456" x="8758238" y="4373563"/>
          <p14:tracePt t="129468" x="8785225" y="4392613"/>
          <p14:tracePt t="129487" x="8877300" y="4402138"/>
          <p14:tracePt t="129503" x="8885238" y="4402138"/>
          <p14:tracePt t="129511" x="8921750" y="4402138"/>
          <p14:tracePt t="129523" x="8940800" y="4402138"/>
          <p14:tracePt t="129537" x="8967788" y="4402138"/>
          <p14:tracePt t="129551" x="8977313" y="4402138"/>
          <p14:tracePt t="129568" x="8986838" y="4402138"/>
          <p14:tracePt t="129586" x="9004300" y="4402138"/>
          <p14:tracePt t="129601" x="9013825" y="4402138"/>
          <p14:tracePt t="129605" x="9023350" y="4402138"/>
          <p14:tracePt t="129610" x="9032875" y="4402138"/>
          <p14:tracePt t="129625" x="9040813" y="4402138"/>
          <p14:tracePt t="129634" x="9050338" y="4402138"/>
          <p14:tracePt t="129638" x="9059863" y="4392613"/>
          <p14:tracePt t="129646" x="9069388" y="4392613"/>
          <p14:tracePt t="129654" x="9077325" y="4392613"/>
          <p14:tracePt t="129673" x="9086850" y="4392613"/>
          <p14:tracePt t="129689" x="9096375" y="4373563"/>
          <p14:tracePt t="129725" x="9096375" y="4365625"/>
          <p14:tracePt t="129731" x="9113838" y="4365625"/>
          <p14:tracePt t="129753" x="9123363" y="4365625"/>
          <p14:tracePt t="129760" x="9123363" y="4356100"/>
          <p14:tracePt t="129774" x="9132888" y="4356100"/>
          <p14:tracePt t="129789" x="9142413" y="4356100"/>
          <p14:tracePt t="129805" x="9150350" y="4346575"/>
          <p14:tracePt t="129823" x="9159875" y="4337050"/>
          <p14:tracePt t="129834" x="9169400" y="4337050"/>
          <p14:tracePt t="129841" x="9196388" y="4337050"/>
          <p14:tracePt t="129862" x="9205913" y="4337050"/>
          <p14:tracePt t="129892" x="9215438" y="4329113"/>
          <p14:tracePt t="129906" x="9215438" y="4319588"/>
          <p14:tracePt t="129913" x="9223375" y="4310063"/>
          <p14:tracePt t="129919" x="9232900" y="4310063"/>
          <p14:tracePt t="129934" x="9242425" y="4292600"/>
          <p14:tracePt t="129951" x="9251950" y="4292600"/>
          <p14:tracePt t="129968" x="9259888" y="4292600"/>
          <p14:tracePt t="129987" x="9269413" y="4292600"/>
          <p14:tracePt t="130001" x="9269413" y="4283075"/>
          <p14:tracePt t="130029" x="9269413" y="4273550"/>
          <p14:tracePt t="130065" x="9269413" y="4264025"/>
          <p14:tracePt t="148098" x="9251950" y="4273550"/>
          <p14:tracePt t="148105" x="9223375" y="4292600"/>
          <p14:tracePt t="148115" x="9178925" y="4319588"/>
          <p14:tracePt t="148129" x="9132888" y="4356100"/>
          <p14:tracePt t="148149" x="9077325" y="4392613"/>
          <p14:tracePt t="148166" x="9050338" y="4419600"/>
          <p14:tracePt t="148172" x="9032875" y="4429125"/>
          <p14:tracePt t="148186" x="8996363" y="4456113"/>
          <p14:tracePt t="148199" x="8959850" y="4475163"/>
          <p14:tracePt t="148214" x="8950325" y="4483100"/>
          <p14:tracePt t="148229" x="8904288" y="4511675"/>
          <p14:tracePt t="148247" x="8885238" y="4529138"/>
          <p14:tracePt t="148266" x="8867775" y="4548188"/>
          <p14:tracePt t="148273" x="8858250" y="4556125"/>
          <p14:tracePt t="148280" x="8840788" y="4565650"/>
          <p14:tracePt t="148296" x="8804275" y="4584700"/>
          <p14:tracePt t="148314" x="8775700" y="4602163"/>
          <p14:tracePt t="148330" x="8731250" y="4629150"/>
          <p14:tracePt t="148346" x="8712200" y="4638675"/>
          <p14:tracePt t="148363" x="8694738" y="4648200"/>
          <p14:tracePt t="148380" x="8666163" y="4657725"/>
          <p14:tracePt t="149475" x="8775700" y="4721225"/>
          <p14:tracePt t="149481" x="9032875" y="4867275"/>
          <p14:tracePt t="149496" x="9315450" y="5049838"/>
          <p14:tracePt t="149514" x="9653588" y="5259388"/>
          <p14:tracePt t="149530" x="9753600" y="5314950"/>
          <p14:tracePt t="149536" x="9836150" y="5351463"/>
          <p14:tracePt t="149540" x="9899650" y="5405438"/>
          <p14:tracePt t="149546" x="9963150" y="5441950"/>
          <p14:tracePt t="149553" x="10009188" y="5470525"/>
          <p14:tracePt t="149557" x="10028238" y="5478463"/>
          <p14:tracePt t="149565" x="10064750" y="5507038"/>
          <p14:tracePt t="149581" x="10091738" y="5534025"/>
          <p14:tracePt t="149595" x="10109200" y="5551488"/>
          <p14:tracePt t="149614" x="10145713" y="5580063"/>
          <p14:tracePt t="149618" x="10164763" y="5607050"/>
          <p14:tracePt t="149624" x="10210800" y="5643563"/>
          <p14:tracePt t="149632" x="10228263" y="5670550"/>
          <p14:tracePt t="149638" x="10274300" y="5716588"/>
          <p14:tracePt t="149644" x="10310813" y="5753100"/>
          <p14:tracePt t="149652" x="10374313" y="5789613"/>
          <p14:tracePt t="149662" x="10420350" y="5835650"/>
          <p14:tracePt t="149683" x="10566400" y="5918200"/>
          <p14:tracePt t="149689" x="10602913" y="5954713"/>
          <p14:tracePt t="149706" x="10648950" y="5981700"/>
          <p14:tracePt t="149712" x="10658475" y="5991225"/>
          <p14:tracePt t="149730" x="10685463" y="5999163"/>
          <p14:tracePt t="149746" x="10694988" y="5999163"/>
          <p14:tracePt t="149796" x="10702925" y="5999163"/>
          <p14:tracePt t="149803" x="10712450" y="5999163"/>
          <p14:tracePt t="149817" x="10731500" y="5999163"/>
          <p14:tracePt t="149831" x="10739438" y="5999163"/>
          <p14:tracePt t="149847" x="10748963" y="5999163"/>
          <p14:tracePt t="149862" x="10758488" y="5999163"/>
          <p14:tracePt t="149878" x="10768013" y="5981700"/>
          <p14:tracePt t="149898" x="10795000" y="5926138"/>
          <p14:tracePt t="149905" x="10795000" y="5908675"/>
          <p14:tracePt t="149913" x="10812463" y="5889625"/>
          <p14:tracePt t="149929" x="10841038" y="5816600"/>
          <p14:tracePt t="149951" x="10848975" y="5716588"/>
          <p14:tracePt t="149963" x="10848975" y="5680075"/>
          <p14:tracePt t="149979" x="10848975" y="5634038"/>
          <p14:tracePt t="149995" x="10848975" y="5597525"/>
          <p14:tracePt t="150014" x="10848975" y="5497513"/>
          <p14:tracePt t="150029" x="10848975" y="5451475"/>
          <p14:tracePt t="150034" x="10848975" y="5441950"/>
          <p14:tracePt t="150049" x="10841038" y="5434013"/>
          <p14:tracePt t="150066" x="10812463" y="5405438"/>
          <p14:tracePt t="150071" x="10804525" y="5397500"/>
          <p14:tracePt t="150079" x="10785475" y="5387975"/>
          <p14:tracePt t="150097" x="10675938" y="5332413"/>
          <p14:tracePt t="150101" x="10648950" y="5324475"/>
          <p14:tracePt t="150114" x="10593388" y="5324475"/>
          <p14:tracePt t="150128" x="10575925" y="5324475"/>
          <p14:tracePt t="150147" x="10547350" y="5324475"/>
          <p14:tracePt t="150153" x="10539413" y="5324475"/>
          <p14:tracePt t="150158" x="10510838" y="5324475"/>
          <p14:tracePt t="150164" x="10493375" y="5324475"/>
          <p14:tracePt t="150179" x="10466388" y="5324475"/>
          <p14:tracePt t="150195" x="10374313" y="5368925"/>
          <p14:tracePt t="150215" x="10247313" y="5434013"/>
          <p14:tracePt t="150232" x="10182225" y="5451475"/>
          <p14:tracePt t="150238" x="10145713" y="5478463"/>
          <p14:tracePt t="150247" x="10137775" y="5487988"/>
          <p14:tracePt t="150251" x="10128250" y="5497513"/>
          <p14:tracePt t="150263" x="10118725" y="5507038"/>
          <p14:tracePt t="150282" x="10091738" y="5524500"/>
          <p14:tracePt t="150297" x="10082213" y="5534025"/>
          <p14:tracePt t="150312" x="10082213" y="5570538"/>
          <p14:tracePt t="150331" x="10118725" y="5624513"/>
          <p14:tracePt t="150345" x="10164763" y="5670550"/>
          <p14:tracePt t="150362" x="10228263" y="5707063"/>
          <p14:tracePt t="150381" x="10356850" y="5780088"/>
          <p14:tracePt t="150396" x="10410825" y="5780088"/>
          <p14:tracePt t="150412" x="10456863" y="5780088"/>
          <p14:tracePt t="150429" x="10493375" y="5780088"/>
          <p14:tracePt t="150431" x="10502900" y="5780088"/>
          <p14:tracePt t="150449" x="10520363" y="5753100"/>
          <p14:tracePt t="150465" x="10539413" y="5726113"/>
          <p14:tracePt t="150471" x="10547350" y="5707063"/>
          <p14:tracePt t="150476" x="10556875" y="5689600"/>
          <p14:tracePt t="150485" x="10556875" y="5680075"/>
          <p14:tracePt t="150497" x="10556875" y="5643563"/>
          <p14:tracePt t="150512" x="10556875" y="5634038"/>
          <p14:tracePt t="150529" x="10556875" y="5616575"/>
          <p14:tracePt t="150548" x="10483850" y="5551488"/>
          <p14:tracePt t="150564" x="10466388" y="5543550"/>
          <p14:tracePt t="150568" x="10456863" y="5543550"/>
          <p14:tracePt t="150579" x="10447338" y="5534025"/>
          <p14:tracePt t="150597" x="10420350" y="5534025"/>
          <p14:tracePt t="150615" x="10410825" y="5534025"/>
          <p14:tracePt t="150620" x="10401300" y="5534025"/>
          <p14:tracePt t="150642" x="10393363" y="5534025"/>
          <p14:tracePt t="150648" x="10383838" y="5534025"/>
          <p14:tracePt t="150664" x="10374313" y="5534025"/>
          <p14:tracePt t="150736" x="10364788" y="5534025"/>
          <p14:tracePt t="150763" x="10347325" y="5534025"/>
          <p14:tracePt t="150952" x="10337800" y="5534025"/>
          <p14:tracePt t="150960" x="10328275" y="5534025"/>
          <p14:tracePt t="150968" x="10320338" y="5524500"/>
          <p14:tracePt t="150984" x="10310813" y="5487988"/>
          <p14:tracePt t="150991" x="10301288" y="5470525"/>
          <p14:tracePt t="150997" x="10291763" y="5461000"/>
          <p14:tracePt t="151002" x="10283825" y="5441950"/>
          <p14:tracePt t="151008" x="10247313" y="5414963"/>
          <p14:tracePt t="151016" x="10218738" y="5378450"/>
          <p14:tracePt t="151032" x="10109200" y="5324475"/>
          <p14:tracePt t="151050" x="10028238" y="5278438"/>
          <p14:tracePt t="151057" x="9991725" y="5268913"/>
          <p14:tracePt t="151067" x="9963150" y="5259388"/>
          <p14:tracePt t="151075" x="9918700" y="5251450"/>
          <p14:tracePt t="151083" x="9872663" y="5251450"/>
          <p14:tracePt t="151098" x="9817100" y="5251450"/>
          <p14:tracePt t="151113" x="9772650" y="5251450"/>
          <p14:tracePt t="151129" x="9698038" y="5251450"/>
          <p14:tracePt t="151148" x="9607550" y="5251450"/>
          <p14:tracePt t="151163" x="9588500" y="5251450"/>
          <p14:tracePt t="151167" x="9580563" y="5251450"/>
          <p14:tracePt t="151178" x="9544050" y="5251450"/>
          <p14:tracePt t="151200" x="9488488" y="5251450"/>
          <p14:tracePt t="151207" x="9478963" y="5251450"/>
          <p14:tracePt t="151214" x="9471025" y="5251450"/>
          <p14:tracePt t="151229" x="9451975" y="5251450"/>
          <p14:tracePt t="151248" x="9398000" y="5251450"/>
          <p14:tracePt t="151270" x="9351963" y="5251450"/>
          <p14:tracePt t="151277" x="9315450" y="5251450"/>
          <p14:tracePt t="151284" x="9296400" y="5251450"/>
          <p14:tracePt t="151297" x="9269413" y="5251450"/>
          <p14:tracePt t="151300" x="9251950" y="5251450"/>
          <p14:tracePt t="151314" x="9215438" y="5251450"/>
          <p14:tracePt t="151328" x="9186863" y="5251450"/>
          <p14:tracePt t="151345" x="9123363" y="5251450"/>
          <p14:tracePt t="151364" x="9023350" y="5268913"/>
          <p14:tracePt t="151378" x="8977313" y="5295900"/>
          <p14:tracePt t="151395" x="8921750" y="5324475"/>
          <p14:tracePt t="151414" x="8867775" y="5351463"/>
          <p14:tracePt t="151430" x="8848725" y="5368925"/>
          <p14:tracePt t="151436" x="8840788" y="5378450"/>
          <p14:tracePt t="151446" x="8831263" y="5387975"/>
          <p14:tracePt t="151463" x="8812213" y="5405438"/>
          <p14:tracePt t="151466" x="8804275" y="5414963"/>
          <p14:tracePt t="151479" x="8794750" y="5414963"/>
          <p14:tracePt t="151482" x="8794750" y="5424488"/>
          <p14:tracePt t="151496" x="8785225" y="5424488"/>
          <p14:tracePt t="151517" x="8785225" y="5434013"/>
          <p14:tracePt t="151522" x="8775700" y="5434013"/>
          <p14:tracePt t="151987" x="8758238" y="5424488"/>
          <p14:tracePt t="151998" x="8721725" y="5397500"/>
          <p14:tracePt t="152013" x="8675688" y="5368925"/>
          <p14:tracePt t="152028" x="8575675" y="5360988"/>
          <p14:tracePt t="152045" x="8548688" y="5360988"/>
          <p14:tracePt t="152062" x="8493125" y="5368925"/>
          <p14:tracePt t="152078" x="8483600" y="5368925"/>
          <p14:tracePt t="152095" x="8456613" y="5397500"/>
          <p14:tracePt t="152112" x="8439150" y="5414963"/>
          <p14:tracePt t="152130" x="8420100" y="5470525"/>
          <p14:tracePt t="152144" x="8420100" y="5514975"/>
          <p14:tracePt t="152161" x="8439150" y="5570538"/>
          <p14:tracePt t="152182" x="8447088" y="5597525"/>
          <p14:tracePt t="152197" x="8466138" y="5616575"/>
          <p14:tracePt t="152202" x="8483600" y="5624513"/>
          <p14:tracePt t="152212" x="8512175" y="5634038"/>
          <p14:tracePt t="152230" x="8566150" y="5634038"/>
          <p14:tracePt t="152244" x="8602663" y="5624513"/>
          <p14:tracePt t="152261" x="8629650" y="5570538"/>
          <p14:tracePt t="152280" x="8675688" y="5441950"/>
          <p14:tracePt t="152295" x="8675688" y="5414963"/>
          <p14:tracePt t="152298" x="8675688" y="5397500"/>
          <p14:tracePt t="152302" x="8675688" y="5360988"/>
          <p14:tracePt t="152312" x="8675688" y="5332413"/>
          <p14:tracePt t="152328" x="8675688" y="5232400"/>
          <p14:tracePt t="152351" x="8675688" y="5159375"/>
          <p14:tracePt t="152356" x="8675688" y="5122863"/>
          <p14:tracePt t="152361" x="8675688" y="5086350"/>
          <p14:tracePt t="152368" x="8666163" y="5032375"/>
          <p14:tracePt t="152378" x="8648700" y="4986338"/>
          <p14:tracePt t="152396" x="8575675" y="4876800"/>
          <p14:tracePt t="152411" x="8556625" y="4840288"/>
          <p14:tracePt t="152428" x="8529638" y="4811713"/>
          <p14:tracePt t="152449" x="8456613" y="4738688"/>
          <p14:tracePt t="152457" x="8429625" y="4721225"/>
          <p14:tracePt t="152465" x="8356600" y="4694238"/>
          <p14:tracePt t="152478" x="8220075" y="4648200"/>
          <p14:tracePt t="152497" x="8101013" y="4648200"/>
          <p14:tracePt t="152515" x="8045450" y="4648200"/>
          <p14:tracePt t="152529" x="7972425" y="4648200"/>
          <p14:tracePt t="152534" x="7935913" y="4657725"/>
          <p14:tracePt t="152545" x="7908925" y="4675188"/>
          <p14:tracePt t="152563" x="7845425" y="4702175"/>
          <p14:tracePt t="152579" x="7780338" y="4738688"/>
          <p14:tracePt t="152585" x="7762875" y="4748213"/>
          <p14:tracePt t="152600" x="7699375" y="4794250"/>
          <p14:tracePt t="152613" x="7634288" y="4857750"/>
          <p14:tracePt t="152628" x="7580313" y="4940300"/>
          <p14:tracePt t="152645" x="7543800" y="5003800"/>
          <p14:tracePt t="152665" x="7497763" y="5059363"/>
          <p14:tracePt t="152671" x="7488238" y="5086350"/>
          <p14:tracePt t="152680" x="7480300" y="5095875"/>
          <p14:tracePt t="152694" x="7480300" y="5113338"/>
          <p14:tracePt t="152712" x="7470775" y="5132388"/>
          <p14:tracePt t="152729" x="7461250" y="5195888"/>
          <p14:tracePt t="152745" x="7461250" y="5241925"/>
          <p14:tracePt t="152762" x="7461250" y="5278438"/>
          <p14:tracePt t="152781" x="7461250" y="5351463"/>
          <p14:tracePt t="152787" x="7461250" y="5360988"/>
          <p14:tracePt t="152798" x="7461250" y="5368925"/>
          <p14:tracePt t="152812" x="7461250" y="5378450"/>
          <p14:tracePt t="152815" x="7461250" y="5387975"/>
          <p14:tracePt t="152831" x="7451725" y="5405438"/>
          <p14:tracePt t="152846" x="7451725" y="5424488"/>
          <p14:tracePt t="152895" x="7451725" y="5434013"/>
          <p14:tracePt t="152974" x="7443788" y="5434013"/>
          <p14:tracePt t="152981" x="7443788" y="5414963"/>
          <p14:tracePt t="152996" x="7443788" y="5360988"/>
          <p14:tracePt t="153011" x="7443788" y="5332413"/>
          <p14:tracePt t="153028" x="7443788" y="5305425"/>
          <p14:tracePt t="153048" x="7443788" y="5278438"/>
          <p14:tracePt t="153063" x="7443788" y="5268913"/>
          <p14:tracePt t="153078" x="7443788" y="5259388"/>
          <p14:tracePt t="153097" x="7443788" y="5232400"/>
          <p14:tracePt t="153114" x="7443788" y="5222875"/>
          <p14:tracePt t="153129" x="7443788" y="5214938"/>
          <p14:tracePt t="153184" x="7443788" y="5205413"/>
          <p14:tracePt t="153616" x="7497763" y="5141913"/>
          <p14:tracePt t="153624" x="7534275" y="5068888"/>
          <p14:tracePt t="153631" x="7561263" y="5040313"/>
          <p14:tracePt t="153646" x="7607300" y="4967288"/>
          <p14:tracePt t="153661" x="7626350" y="4930775"/>
          <p14:tracePt t="153678" x="7634288" y="4903788"/>
          <p14:tracePt t="153682" x="7634288" y="4884738"/>
          <p14:tracePt t="153696" x="7634288" y="4867275"/>
          <p14:tracePt t="153711" x="7634288" y="4848225"/>
          <p14:tracePt t="153728" x="7616825" y="4794250"/>
          <p14:tracePt t="153746" x="7507288" y="4730750"/>
          <p14:tracePt t="153761" x="7480300" y="4721225"/>
          <p14:tracePt t="153777" x="7388225" y="4721225"/>
          <p14:tracePt t="153794" x="7305675" y="4730750"/>
          <p14:tracePt t="153812" x="7205663" y="4767263"/>
          <p14:tracePt t="153828" x="7142163" y="4803775"/>
          <p14:tracePt t="153848" x="7096125" y="4830763"/>
          <p14:tracePt t="153862" x="7050088" y="4867275"/>
          <p14:tracePt t="153878" x="6996113" y="4959350"/>
          <p14:tracePt t="153895" x="6959600" y="5040313"/>
          <p14:tracePt t="153898" x="6959600" y="5076825"/>
          <p14:tracePt t="153913" x="6931025" y="5186363"/>
          <p14:tracePt t="153927" x="6931025" y="5232400"/>
          <p14:tracePt t="153945" x="6923088" y="5259388"/>
          <p14:tracePt t="153963" x="6923088" y="5295900"/>
          <p14:tracePt t="153978" x="6923088" y="5305425"/>
          <p14:tracePt t="154006" x="6923088" y="5314950"/>
          <p14:tracePt t="154014" x="6913563" y="5324475"/>
          <p14:tracePt t="154027" x="6913563" y="5341938"/>
          <p14:tracePt t="154029" x="6904038" y="5360988"/>
          <p14:tracePt t="154044" x="6886575" y="5434013"/>
          <p14:tracePt t="154063" x="6877050" y="5487988"/>
          <p14:tracePt t="154065" x="6877050" y="5507038"/>
          <p14:tracePt t="154080" x="6867525" y="5534025"/>
          <p14:tracePt t="154095" x="6867525" y="5561013"/>
          <p14:tracePt t="154111" x="6867525" y="5588000"/>
          <p14:tracePt t="154137" x="6867525" y="5597525"/>
          <p14:tracePt t="154151" x="6867525" y="5607050"/>
          <p14:tracePt t="154161" x="6867525" y="5616575"/>
          <p14:tracePt t="154182" x="6959600" y="5680075"/>
          <p14:tracePt t="154196" x="7013575" y="5707063"/>
          <p14:tracePt t="154211" x="7105650" y="5743575"/>
          <p14:tracePt t="154228" x="7178675" y="5762625"/>
          <p14:tracePt t="154246" x="7259638" y="5816600"/>
          <p14:tracePt t="154260" x="7324725" y="5835650"/>
          <p14:tracePt t="154277" x="7361238" y="5853113"/>
          <p14:tracePt t="154297" x="7424738" y="5881688"/>
          <p14:tracePt t="154310" x="7461250" y="5899150"/>
          <p14:tracePt t="154327" x="7497763" y="5935663"/>
          <p14:tracePt t="154346" x="7561263" y="5945188"/>
          <p14:tracePt t="154362" x="7570788" y="5945188"/>
          <p14:tracePt t="154378" x="7607300" y="5945188"/>
          <p14:tracePt t="154397" x="7670800" y="5945188"/>
          <p14:tracePt t="154413" x="7689850" y="5945188"/>
          <p14:tracePt t="154427" x="7726363" y="5945188"/>
          <p14:tracePt t="154444" x="7743825" y="5945188"/>
          <p14:tracePt t="154463" x="7762875" y="5945188"/>
          <p14:tracePt t="154477" x="7772400" y="5945188"/>
          <p14:tracePt t="154497" x="7780338" y="5945188"/>
          <p14:tracePt t="154528" x="7780338" y="5935663"/>
          <p14:tracePt t="154534" x="7799388" y="5935663"/>
          <p14:tracePt t="154629" x="7789863" y="5935663"/>
          <p14:tracePt t="154634" x="7753350" y="5954713"/>
          <p14:tracePt t="154644" x="7699375" y="5999163"/>
          <p14:tracePt t="154662" x="7507288" y="6072188"/>
          <p14:tracePt t="154680" x="7305675" y="6118225"/>
          <p14:tracePt t="154694" x="7251700" y="6118225"/>
          <p14:tracePt t="154711" x="7159625" y="6118225"/>
          <p14:tracePt t="154732" x="7086600" y="6118225"/>
          <p14:tracePt t="154740" x="7077075" y="6118225"/>
          <p14:tracePt t="154753" x="7050088" y="6091238"/>
          <p14:tracePt t="154758" x="7032625" y="6064250"/>
          <p14:tracePt t="154765" x="6996113" y="5991225"/>
          <p14:tracePt t="154780" x="6967538" y="5926138"/>
          <p14:tracePt t="154795" x="6959600" y="5853113"/>
          <p14:tracePt t="154798" x="6959600" y="5762625"/>
          <p14:tracePt t="154802" x="6959600" y="5716588"/>
          <p14:tracePt t="154811" x="6959600" y="5634038"/>
          <p14:tracePt t="154830" x="6959600" y="5470525"/>
          <p14:tracePt t="154833" x="6959600" y="5424488"/>
          <p14:tracePt t="154847" x="6977063" y="5241925"/>
          <p14:tracePt t="154874" x="6977063" y="5095875"/>
          <p14:tracePt t="154882" x="6977063" y="5040313"/>
          <p14:tracePt t="154889" x="6986588" y="4995863"/>
          <p14:tracePt t="154898" x="6996113" y="4949825"/>
          <p14:tracePt t="154911" x="6996113" y="4913313"/>
          <p14:tracePt t="154928" x="7023100" y="4884738"/>
          <p14:tracePt t="154945" x="7040563" y="4848225"/>
          <p14:tracePt t="154961" x="7059613" y="4821238"/>
          <p14:tracePt t="154977" x="7123113" y="4767263"/>
          <p14:tracePt t="154996" x="7169150" y="4748213"/>
          <p14:tracePt t="155016" x="7242175" y="4721225"/>
          <p14:tracePt t="155020" x="7251700" y="4721225"/>
          <p14:tracePt t="155028" x="7259638" y="4721225"/>
          <p14:tracePt t="155077" x="7269163" y="472122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F34AA-E6C4-FAD5-50A7-AD1580C0BFE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2FDD411-E2F2-6B99-26BA-32933BCF684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dirty="0">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D03E928C-60D5-A34E-6798-761E6D50458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cs typeface="Times New Roman" panose="02020603050405020304" pitchFamily="18" charset="0"/>
            </a:endParaRPr>
          </a:p>
        </p:txBody>
      </p:sp>
      <p:sp>
        <p:nvSpPr>
          <p:cNvPr id="31" name="TextBox 30">
            <a:extLst>
              <a:ext uri="{FF2B5EF4-FFF2-40B4-BE49-F238E27FC236}">
                <a16:creationId xmlns:a16="http://schemas.microsoft.com/office/drawing/2014/main" id="{C8397D82-4F81-23AC-4865-069BB64D1F22}"/>
              </a:ext>
            </a:extLst>
          </p:cNvPr>
          <p:cNvSpPr txBox="1"/>
          <p:nvPr/>
        </p:nvSpPr>
        <p:spPr>
          <a:xfrm>
            <a:off x="3598250" y="2495028"/>
            <a:ext cx="8417320" cy="707886"/>
          </a:xfrm>
          <a:prstGeom prst="rect">
            <a:avLst/>
          </a:prstGeom>
          <a:noFill/>
        </p:spPr>
        <p:txBody>
          <a:bodyPr wrap="square" rtlCol="0">
            <a:spAutoFit/>
          </a:bodyPr>
          <a:lstStyle/>
          <a:p>
            <a:endParaRPr lang="en-US" sz="2000" dirty="0">
              <a:latin typeface="Alexandria"/>
              <a:cs typeface="Times New Roman" panose="02020603050405020304" pitchFamily="18" charset="0"/>
            </a:endParaRPr>
          </a:p>
          <a:p>
            <a:endParaRPr lang="en-US" sz="2000"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6283981B-093F-8765-9C28-EF2A844DAA78}"/>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B7FED100-5CFC-E1AE-5821-2F1D73DD22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3B179B29-22A1-E4F0-5B94-A717C505629E}"/>
              </a:ext>
            </a:extLst>
          </p:cNvPr>
          <p:cNvSpPr/>
          <p:nvPr/>
        </p:nvSpPr>
        <p:spPr>
          <a:xfrm>
            <a:off x="1155032" y="1080145"/>
            <a:ext cx="9519351" cy="5016758"/>
          </a:xfrm>
          <a:prstGeom prst="rect">
            <a:avLst/>
          </a:prstGeom>
          <a:noFill/>
        </p:spPr>
        <p:txBody>
          <a:bodyPr wrap="square">
            <a:spAutoFit/>
          </a:bodyPr>
          <a:lstStyle/>
          <a:p>
            <a:pPr algn="just"/>
            <a:r>
              <a:rPr lang="en-US" sz="2000" dirty="0">
                <a:latin typeface="Alexandria"/>
              </a:rPr>
              <a:t>Network effects also play a decisive role. The more users, developers, and applications integrate with a </a:t>
            </a:r>
            <a:r>
              <a:rPr lang="en-US" sz="2000" dirty="0" err="1">
                <a:latin typeface="Alexandria"/>
              </a:rPr>
              <a:t>DApp</a:t>
            </a:r>
            <a:r>
              <a:rPr lang="en-US" sz="2000" dirty="0">
                <a:latin typeface="Alexandria"/>
              </a:rPr>
              <a:t> ecosystem, the greater its utility and economic resilience. However, rapid growth can produce fragility if it is not accompanied by risk management mechanisms. Excessive leverage, liquidity mismatches, and poorly designed incentive schemes have historically contributed to systemic failures in several DeFi protocols. Thus, sustainability is not solely about growth but about structurally sound expansion supported by prudent economic modeling.</a:t>
            </a:r>
          </a:p>
          <a:p>
            <a:pPr algn="just"/>
            <a:endParaRPr lang="en-US" sz="2000" dirty="0">
              <a:latin typeface="Alexandria"/>
            </a:endParaRPr>
          </a:p>
          <a:p>
            <a:pPr algn="just"/>
            <a:r>
              <a:rPr lang="en-US" sz="2000" dirty="0">
                <a:latin typeface="Alexandria"/>
              </a:rPr>
              <a:t>Governance further determines sustainability. Decentralized Autonomous Organizations (DAOs) must balance decentralization with efficiency in decision-making. If governance participation is too concentrated, the system risks oligarchic control; if too fragmented, it may suffer from coordination paralysis. Effective governance frameworks should incorporate transparent treasury management, adaptive monetary policy mechanisms, and clearly defined upgrade paths to maintain technological and economic relevance over time.</a:t>
            </a:r>
          </a:p>
          <a:p>
            <a:pPr algn="just"/>
            <a:endParaRPr lang="en-US" sz="2000" dirty="0">
              <a:latin typeface="Alexandria"/>
            </a:endParaRPr>
          </a:p>
        </p:txBody>
      </p:sp>
    </p:spTree>
    <p:extLst>
      <p:ext uri="{BB962C8B-B14F-4D97-AF65-F5344CB8AC3E}">
        <p14:creationId xmlns:p14="http://schemas.microsoft.com/office/powerpoint/2010/main" val="2173309831"/>
      </p:ext>
    </p:extLst>
  </p:cSld>
  <p:clrMapOvr>
    <a:masterClrMapping/>
  </p:clrMapOvr>
  <mc:AlternateContent xmlns:mc="http://schemas.openxmlformats.org/markup-compatibility/2006" xmlns:p14="http://schemas.microsoft.com/office/powerpoint/2010/main">
    <mc:Choice Requires="p14">
      <p:transition spd="slow" p14:dur="2000" advTm="98433"/>
    </mc:Choice>
    <mc:Fallback xmlns="">
      <p:transition spd="slow" advTm="98433"/>
    </mc:Fallback>
  </mc:AlternateContent>
  <p:extLst>
    <p:ext uri="{3A86A75C-4F4B-4683-9AE1-C65F6400EC91}">
      <p14:laserTraceLst xmlns:p14="http://schemas.microsoft.com/office/powerpoint/2010/main">
        <p14:tracePtLst>
          <p14:tracePt t="88393" x="7251700" y="4721225"/>
          <p14:tracePt t="88402" x="7196138" y="4757738"/>
          <p14:tracePt t="88408" x="7096125" y="4794250"/>
          <p14:tracePt t="88419" x="6996113" y="4884738"/>
          <p14:tracePt t="88431" x="6694488" y="5105400"/>
          <p14:tracePt t="88451" x="6429375" y="5360988"/>
          <p14:tracePt t="88465" x="6256338" y="5551488"/>
          <p14:tracePt t="88467" x="6200775" y="5634038"/>
          <p14:tracePt t="88470" x="6037263" y="5780088"/>
          <p14:tracePt t="88481" x="5935663" y="5853113"/>
          <p14:tracePt t="88500" x="5597525" y="6137275"/>
          <p14:tracePt t="88514" x="5507038" y="6237288"/>
          <p14:tracePt t="88531" x="5141913" y="6602413"/>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6F892-99C2-0D02-FE4C-26A01BF41A4C}"/>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88EA8EB6-E3DC-F0ED-50E3-48A7BD7D2F8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5D2FC5D-B2A3-71D0-A9D8-23E14981B999}"/>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A4F145F8-1B87-346B-1A89-ADAD49456C6A}"/>
              </a:ext>
            </a:extLst>
          </p:cNvPr>
          <p:cNvSpPr txBox="1"/>
          <p:nvPr/>
        </p:nvSpPr>
        <p:spPr>
          <a:xfrm>
            <a:off x="8816741" y="6292631"/>
            <a:ext cx="3064084"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75B3174C-6D0C-B8B6-D395-07EE488941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EB11788-B70E-0744-AC8A-520C151CFE00}"/>
              </a:ext>
            </a:extLst>
          </p:cNvPr>
          <p:cNvSpPr/>
          <p:nvPr/>
        </p:nvSpPr>
        <p:spPr>
          <a:xfrm>
            <a:off x="566286" y="990027"/>
            <a:ext cx="11059428" cy="5324535"/>
          </a:xfrm>
          <a:prstGeom prst="rect">
            <a:avLst/>
          </a:prstGeom>
          <a:noFill/>
        </p:spPr>
        <p:txBody>
          <a:bodyPr wrap="square">
            <a:spAutoFit/>
          </a:bodyPr>
          <a:lstStyle/>
          <a:p>
            <a:pPr algn="just"/>
            <a:r>
              <a:rPr lang="en-US" sz="2000" dirty="0">
                <a:latin typeface="Alexandria"/>
              </a:rPr>
              <a:t>Another critical dimension concerns regulatory and macroeconomic integration. </a:t>
            </a:r>
            <a:r>
              <a:rPr lang="en-US" sz="2000" dirty="0" err="1">
                <a:latin typeface="Alexandria"/>
              </a:rPr>
              <a:t>DApp</a:t>
            </a:r>
            <a:r>
              <a:rPr lang="en-US" sz="2000" dirty="0">
                <a:latin typeface="Alexandria"/>
              </a:rPr>
              <a:t> ecosystems do not operate in isolation from global financial systems. Regulatory uncertainty can affect liquidity, user participation, and institutional adoption. Sustainable ecosystems must therefore design compliance-aware architectures that remain decentralized while adapting to evolving legal environments. Furthermore, macroeconomic variables such as interest rates, capital flows, and global risk appetite directly influence token markets, reinforcing the need for resilient financial design.</a:t>
            </a:r>
          </a:p>
          <a:p>
            <a:pPr algn="just"/>
            <a:r>
              <a:rPr lang="en-US" sz="2000" dirty="0">
                <a:latin typeface="Alexandria"/>
              </a:rPr>
              <a:t>From a theoretical perspective, the sustainability of </a:t>
            </a:r>
            <a:r>
              <a:rPr lang="en-US" sz="2000" dirty="0" err="1">
                <a:latin typeface="Alexandria"/>
              </a:rPr>
              <a:t>DApp</a:t>
            </a:r>
            <a:r>
              <a:rPr lang="en-US" sz="2000" dirty="0">
                <a:latin typeface="Alexandria"/>
              </a:rPr>
              <a:t> ecosystems can be analyzed through the lens of mechanism design and game theory. Protocol architects must anticipate strategic behavior by rational agents who respond to incentives. If incentives are misaligned, participants may exploit loopholes, engage in short-term extraction, or abandon the system during downturns. A well-designed </a:t>
            </a:r>
            <a:r>
              <a:rPr lang="en-US" sz="2000" dirty="0" err="1">
                <a:latin typeface="Alexandria"/>
              </a:rPr>
              <a:t>DApp</a:t>
            </a:r>
            <a:r>
              <a:rPr lang="en-US" sz="2000" dirty="0">
                <a:latin typeface="Alexandria"/>
              </a:rPr>
              <a:t> ecosystem aligns private incentives with collective stability, ensuring that long-term participation yields greater benefits than opportunistic behavior.</a:t>
            </a:r>
          </a:p>
          <a:p>
            <a:pPr algn="just"/>
            <a:r>
              <a:rPr lang="en-US" sz="2000" dirty="0">
                <a:latin typeface="Alexandria"/>
              </a:rPr>
              <a:t>Ultimately, economic sustainability in </a:t>
            </a:r>
            <a:r>
              <a:rPr lang="en-US" sz="2000" dirty="0" err="1">
                <a:latin typeface="Alexandria"/>
              </a:rPr>
              <a:t>DApp</a:t>
            </a:r>
            <a:r>
              <a:rPr lang="en-US" sz="2000" dirty="0">
                <a:latin typeface="Alexandria"/>
              </a:rPr>
              <a:t> ecosystems requires moving beyond speculative token appreciation toward productive digital economies. It demands carefully calibrated token issuance, revenue generation models grounded in real utility, adaptive governance structures, and systemic risk management. Only by integrating technological innovation with rigorous economic design can decentralized applications achieve durable and scalable impact in the global digital economy.</a:t>
            </a:r>
            <a:endParaRPr lang="en-EG" sz="2000" dirty="0"/>
          </a:p>
        </p:txBody>
      </p:sp>
    </p:spTree>
    <p:extLst>
      <p:ext uri="{BB962C8B-B14F-4D97-AF65-F5344CB8AC3E}">
        <p14:creationId xmlns:p14="http://schemas.microsoft.com/office/powerpoint/2010/main" val="49179717"/>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22B89-D520-8E7A-C895-3B2DA3F0309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8C6293A-BA24-0549-9559-7F9B52F3894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B43D1C4C-F5B0-03C0-431D-7939E6DECA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315A7D3-9D3C-2314-E838-DE04F14E99E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79AF218D-6EA8-38ED-CB00-450F2491B431}"/>
              </a:ext>
            </a:extLst>
          </p:cNvPr>
          <p:cNvSpPr txBox="1"/>
          <p:nvPr/>
        </p:nvSpPr>
        <p:spPr>
          <a:xfrm>
            <a:off x="5759398" y="1661500"/>
            <a:ext cx="5079094" cy="646331"/>
          </a:xfrm>
          <a:prstGeom prst="rect">
            <a:avLst/>
          </a:prstGeom>
          <a:noFill/>
        </p:spPr>
        <p:txBody>
          <a:bodyPr wrap="square" rtlCol="0">
            <a:spAutoFit/>
          </a:bodyPr>
          <a:lstStyle/>
          <a:p>
            <a:r>
              <a:rPr lang="en-EG" sz="3600" dirty="0">
                <a:solidFill>
                  <a:srgbClr val="00B0F0"/>
                </a:solidFill>
                <a:latin typeface="Alexandria"/>
                <a:cs typeface="Times New Roman" panose="02020603050405020304" pitchFamily="18" charset="0"/>
              </a:rPr>
              <a:t>References</a:t>
            </a:r>
            <a:endParaRPr lang="en-US" sz="36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ED85AEDA-5F47-1786-37D1-C59156CA4C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075907E-E449-6B9B-B9CB-D6672E0AF990}"/>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12AE50CA-62F9-D783-C523-EF27006D6A9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D2CE777-9617-B337-A277-618B3E45E4F2}"/>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CC21F5E0-4293-17C8-2E2B-321B14145E28}"/>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01</a:t>
            </a:r>
            <a:endParaRPr lang="en-US" sz="1200" b="1" dirty="0">
              <a:solidFill>
                <a:schemeClr val="bg1"/>
              </a:solidFill>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046CAC3D-669D-6E9E-2C11-AB0D7D76C550}"/>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9E0D229C-8B9B-0B64-640D-E0075F8288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A90D92A-5D99-642C-AB8A-982D22786EE1}"/>
              </a:ext>
            </a:extLst>
          </p:cNvPr>
          <p:cNvSpPr/>
          <p:nvPr/>
        </p:nvSpPr>
        <p:spPr>
          <a:xfrm>
            <a:off x="3385474" y="2672731"/>
            <a:ext cx="8723107" cy="2862322"/>
          </a:xfrm>
          <a:prstGeom prst="rect">
            <a:avLst/>
          </a:prstGeom>
          <a:noFill/>
        </p:spPr>
        <p:txBody>
          <a:bodyPr wrap="square">
            <a:spAutoFit/>
          </a:bodyPr>
          <a:lstStyle/>
          <a:p>
            <a:r>
              <a:rPr lang="en-US" dirty="0">
                <a:latin typeface="Alexandria"/>
              </a:rPr>
              <a:t>Saleh, F. (2021). Blockchain without waste: Proof-of-stake. </a:t>
            </a:r>
            <a:r>
              <a:rPr lang="en-US" i="1" dirty="0">
                <a:latin typeface="Alexandria"/>
              </a:rPr>
              <a:t>The Review of financial studies</a:t>
            </a:r>
            <a:r>
              <a:rPr lang="en-US" dirty="0">
                <a:latin typeface="Alexandria"/>
              </a:rPr>
              <a:t>, </a:t>
            </a:r>
            <a:r>
              <a:rPr lang="en-US" i="1" dirty="0">
                <a:latin typeface="Alexandria"/>
              </a:rPr>
              <a:t>34</a:t>
            </a:r>
            <a:r>
              <a:rPr lang="en-US" dirty="0">
                <a:latin typeface="Alexandria"/>
              </a:rPr>
              <a:t>(3), 1156-1190.</a:t>
            </a:r>
          </a:p>
          <a:p>
            <a:r>
              <a:rPr lang="en-US" dirty="0" err="1">
                <a:latin typeface="Alexandria"/>
              </a:rPr>
              <a:t>Schär</a:t>
            </a:r>
            <a:r>
              <a:rPr lang="en-US" dirty="0">
                <a:latin typeface="Alexandria"/>
              </a:rPr>
              <a:t>, F. (2021). Decentralized Finance: On Blockchain- and Smart Contract-Based Financial Markets. Federal Reserve Bank of St. Louis Review.</a:t>
            </a:r>
          </a:p>
          <a:p>
            <a:r>
              <a:rPr lang="en-US" dirty="0"/>
              <a:t>Cong, L. W., Li, Y., &amp; Wang, N. (2021). </a:t>
            </a:r>
            <a:r>
              <a:rPr lang="en-US" dirty="0" err="1"/>
              <a:t>Tokenomics</a:t>
            </a:r>
            <a:r>
              <a:rPr lang="en-US" dirty="0"/>
              <a:t>: Dynamic adoption and valuation. </a:t>
            </a:r>
            <a:r>
              <a:rPr lang="en-US" i="1" dirty="0"/>
              <a:t>The Review of Financial Studies</a:t>
            </a:r>
            <a:r>
              <a:rPr lang="en-US" dirty="0"/>
              <a:t>, </a:t>
            </a:r>
            <a:r>
              <a:rPr lang="en-US" i="1" dirty="0"/>
              <a:t>34</a:t>
            </a:r>
            <a:r>
              <a:rPr lang="en-US" dirty="0"/>
              <a:t>(3), 1105-1155.</a:t>
            </a:r>
          </a:p>
          <a:p>
            <a:r>
              <a:rPr lang="en-US" dirty="0"/>
              <a:t>Dowling, M. (2022). Is non-fungible token pricing driven by cryptocurrencies?. </a:t>
            </a:r>
            <a:r>
              <a:rPr lang="en-US" i="1" dirty="0"/>
              <a:t>Finance Research Letters</a:t>
            </a:r>
            <a:r>
              <a:rPr lang="en-US" dirty="0"/>
              <a:t>, </a:t>
            </a:r>
            <a:r>
              <a:rPr lang="en-US" i="1" dirty="0"/>
              <a:t>44</a:t>
            </a:r>
            <a:r>
              <a:rPr lang="en-US" dirty="0"/>
              <a:t>, 102097.</a:t>
            </a:r>
          </a:p>
          <a:p>
            <a:r>
              <a:rPr lang="en-US" dirty="0"/>
              <a:t>Casino et al. (2019). </a:t>
            </a:r>
            <a:r>
              <a:rPr lang="en-US" i="1" dirty="0"/>
              <a:t>Systematic Literature Review of Blockchain Applications</a:t>
            </a:r>
            <a:endParaRPr lang="en-US" dirty="0">
              <a:latin typeface="Alexandria"/>
            </a:endParaRPr>
          </a:p>
          <a:p>
            <a:endParaRPr lang="en-EG" dirty="0">
              <a:latin typeface="Alexandria"/>
            </a:endParaRPr>
          </a:p>
        </p:txBody>
      </p:sp>
    </p:spTree>
    <p:extLst>
      <p:ext uri="{BB962C8B-B14F-4D97-AF65-F5344CB8AC3E}">
        <p14:creationId xmlns:p14="http://schemas.microsoft.com/office/powerpoint/2010/main" val="3339971970"/>
      </p:ext>
    </p:extLst>
  </p:cSld>
  <p:clrMapOvr>
    <a:masterClrMapping/>
  </p:clrMapOvr>
  <mc:AlternateContent xmlns:mc="http://schemas.openxmlformats.org/markup-compatibility/2006" xmlns:p14="http://schemas.microsoft.com/office/powerpoint/2010/main">
    <mc:Choice Requires="p14">
      <p:transition spd="slow" p14:dur="2000" advTm="458640"/>
    </mc:Choice>
    <mc:Fallback xmlns="">
      <p:transition spd="slow" advTm="45864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372"/>
    </mc:Choice>
    <mc:Fallback xmlns="">
      <p:transition spd="slow" advTm="3337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1135C66-999E-49CE-8A08-4366272F81E4}">
  <ds:schemaRefs>
    <ds:schemaRef ds:uri="http://schemas.microsoft.com/office/2006/metadata/properties"/>
    <ds:schemaRef ds:uri="http://purl.org/dc/terms/"/>
    <ds:schemaRef ds:uri="49100919-8a76-4266-be0c-7dc583902cb4"/>
    <ds:schemaRef ds:uri="http://www.w3.org/XML/1998/namespace"/>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d13aca44-ef33-4cf4-9980-7f0b00e6eeb9"/>
    <ds:schemaRef ds:uri="http://purl.org/dc/elements/1.1/"/>
  </ds:schemaRefs>
</ds:datastoreItem>
</file>

<file path=customXml/itemProps2.xml><?xml version="1.0" encoding="utf-8"?>
<ds:datastoreItem xmlns:ds="http://schemas.openxmlformats.org/officeDocument/2006/customXml" ds:itemID="{058C86A7-F52C-4790-A354-313AE1E9FEA9}">
  <ds:schemaRefs>
    <ds:schemaRef ds:uri="http://schemas.microsoft.com/sharepoint/v3/contenttype/forms"/>
  </ds:schemaRefs>
</ds:datastoreItem>
</file>

<file path=customXml/itemProps3.xml><?xml version="1.0" encoding="utf-8"?>
<ds:datastoreItem xmlns:ds="http://schemas.openxmlformats.org/officeDocument/2006/customXml" ds:itemID="{E409F1D9-DF12-4BF3-B54F-0414E4054509}"/>
</file>

<file path=docProps/app.xml><?xml version="1.0" encoding="utf-8"?>
<Properties xmlns="http://schemas.openxmlformats.org/officeDocument/2006/extended-properties" xmlns:vt="http://schemas.openxmlformats.org/officeDocument/2006/docPropsVTypes">
  <TotalTime>18948</TotalTime>
  <Words>6050</Words>
  <Application>Microsoft Office PowerPoint</Application>
  <PresentationFormat>Widescreen</PresentationFormat>
  <Paragraphs>278</Paragraphs>
  <Slides>40</Slides>
  <Notes>39</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Roboto Light</vt:lpstr>
      <vt:lpstr>Söhne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Omar Alkasasbeh</cp:lastModifiedBy>
  <cp:revision>61</cp:revision>
  <dcterms:created xsi:type="dcterms:W3CDTF">2023-04-29T09:08:00Z</dcterms:created>
  <dcterms:modified xsi:type="dcterms:W3CDTF">2026-02-15T18:46:41Z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