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2"/>
  </p:notesMasterIdLst>
  <p:sldIdLst>
    <p:sldId id="480" r:id="rId5"/>
    <p:sldId id="256" r:id="rId6"/>
    <p:sldId id="481" r:id="rId7"/>
    <p:sldId id="482" r:id="rId8"/>
    <p:sldId id="483" r:id="rId9"/>
    <p:sldId id="494" r:id="rId10"/>
    <p:sldId id="495" r:id="rId11"/>
    <p:sldId id="496" r:id="rId12"/>
    <p:sldId id="497" r:id="rId13"/>
    <p:sldId id="498" r:id="rId14"/>
    <p:sldId id="499" r:id="rId15"/>
    <p:sldId id="500" r:id="rId16"/>
    <p:sldId id="501" r:id="rId17"/>
    <p:sldId id="502" r:id="rId18"/>
    <p:sldId id="503" r:id="rId19"/>
    <p:sldId id="504" r:id="rId20"/>
    <p:sldId id="349"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56"/>
            <p14:sldId id="481"/>
            <p14:sldId id="482"/>
            <p14:sldId id="483"/>
            <p14:sldId id="494"/>
            <p14:sldId id="495"/>
            <p14:sldId id="496"/>
            <p14:sldId id="497"/>
            <p14:sldId id="498"/>
            <p14:sldId id="499"/>
            <p14:sldId id="500"/>
            <p14:sldId id="501"/>
            <p14:sldId id="502"/>
            <p14:sldId id="503"/>
            <p14:sldId id="50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0" d="100"/>
          <a:sy n="80" d="100"/>
        </p:scale>
        <p:origin x="75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9/24/2026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9/24/2026</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9/24/2026</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9/24/2026</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9/24/2026</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9/24/2026</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9/24/2026</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9/24/2026</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9/24/2026</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9/24/2026</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9/24/2026</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9/24/2026</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9/24/2026</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jpeg"/><Relationship Id="rId1" Type="http://schemas.openxmlformats.org/officeDocument/2006/relationships/slideLayout" Target="../slideLayouts/slideLayout13.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pPr algn="ctr"/>
            <a:r>
              <a:rPr lang="ar-JO" sz="2400" b="1" dirty="0">
                <a:latin typeface="Alexandria Light" pitchFamily="2" charset="-78"/>
                <a:cs typeface="Alexandria Light" pitchFamily="2" charset="-78"/>
              </a:rPr>
              <a:t>إعداد الدكتوره هبة زياد</a:t>
            </a:r>
            <a:endParaRPr lang="en-US" sz="2400" b="1" dirty="0">
              <a:latin typeface="Alexandria Light" pitchFamily="2" charset="-78"/>
              <a:cs typeface="Alexandria Light" pitchFamily="2" charset="-78"/>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45469" y="2723975"/>
            <a:ext cx="5682967" cy="523220"/>
          </a:xfrm>
          <a:prstGeom prst="rect">
            <a:avLst/>
          </a:prstGeom>
          <a:noFill/>
        </p:spPr>
        <p:txBody>
          <a:bodyPr wrap="none" rtlCol="0">
            <a:spAutoFit/>
          </a:bodyPr>
          <a:lstStyle/>
          <a:p>
            <a:pPr algn="r" rtl="1"/>
            <a:r>
              <a:rPr lang="ar-JO" sz="2800" b="1" dirty="0">
                <a:solidFill>
                  <a:srgbClr val="00B0F0"/>
                </a:solidFill>
                <a:latin typeface="Alexandria Light" pitchFamily="2" charset="-78"/>
                <a:cs typeface="Alexandria Light" pitchFamily="2" charset="-78"/>
              </a:rPr>
              <a:t>قوانين وأخلاقيات  الإعلان  والتسويق</a:t>
            </a:r>
            <a:endParaRPr lang="en-US" sz="2800" b="1" dirty="0">
              <a:solidFill>
                <a:srgbClr val="00B0F0"/>
              </a:solidFill>
              <a:latin typeface="Alexandria Light" pitchFamily="2" charset="-78"/>
              <a:cs typeface="Alexandria Light"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65246"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bg1"/>
                </a:solidFill>
                <a:latin typeface="Alexandria Light" pitchFamily="2" charset="-78"/>
                <a:cs typeface="Alexandria Light" pitchFamily="2" charset="-78"/>
              </a:rPr>
              <a:t>المحاضرة التعريفية</a:t>
            </a:r>
            <a:endParaRPr lang="en-US" sz="2800" b="1" dirty="0">
              <a:solidFill>
                <a:schemeClr val="bg1"/>
              </a:solidFill>
              <a:latin typeface="Alexandria Light" pitchFamily="2" charset="-78"/>
              <a:cs typeface="Alexandria Light" pitchFamily="2" charset="-78"/>
            </a:endParaRPr>
          </a:p>
        </p:txBody>
      </p:sp>
      <p:sp>
        <p:nvSpPr>
          <p:cNvPr id="14" name="Oval 13">
            <a:extLst>
              <a:ext uri="{FF2B5EF4-FFF2-40B4-BE49-F238E27FC236}">
                <a16:creationId xmlns:a16="http://schemas.microsoft.com/office/drawing/2014/main" id="{46F3C90B-EB3F-EA91-08C5-03400C278827}"/>
              </a:ext>
            </a:extLst>
          </p:cNvPr>
          <p:cNvSpPr/>
          <p:nvPr/>
        </p:nvSpPr>
        <p:spPr>
          <a:xfrm>
            <a:off x="6217651" y="-636588"/>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50825" y="1873073"/>
            <a:ext cx="101002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JO" sz="2800" b="1" dirty="0">
                <a:solidFill>
                  <a:schemeClr val="tx1"/>
                </a:solidFill>
                <a:latin typeface="Alexandria Light" pitchFamily="2" charset="-78"/>
                <a:cs typeface="Alexandria Light" pitchFamily="2" charset="-78"/>
              </a:rPr>
              <a:t>المحاور الرئيسية </a:t>
            </a:r>
          </a:p>
          <a:p>
            <a:pPr marL="457200" indent="-457200" algn="r" rtl="1">
              <a:lnSpc>
                <a:spcPct val="150000"/>
              </a:lnSpc>
              <a:buFont typeface="Wingdings" panose="05000000000000000000" pitchFamily="2" charset="2"/>
              <a:buChar char="§"/>
            </a:pPr>
            <a:r>
              <a:rPr lang="ar-JO" sz="2000" dirty="0">
                <a:solidFill>
                  <a:schemeClr val="tx1"/>
                </a:solidFill>
                <a:latin typeface="Alexandria Light" pitchFamily="2" charset="-78"/>
                <a:cs typeface="Alexandria Light" pitchFamily="2" charset="-78"/>
              </a:rPr>
              <a:t>توصيف المقرر</a:t>
            </a:r>
          </a:p>
          <a:p>
            <a:pPr marL="457200" indent="-457200" algn="r" rtl="1">
              <a:lnSpc>
                <a:spcPct val="150000"/>
              </a:lnSpc>
              <a:buFont typeface="Wingdings" panose="05000000000000000000" pitchFamily="2" charset="2"/>
              <a:buChar char="§"/>
            </a:pPr>
            <a:r>
              <a:rPr lang="ar-JO" sz="2000" dirty="0">
                <a:solidFill>
                  <a:schemeClr val="tx1"/>
                </a:solidFill>
                <a:latin typeface="Alexandria Light" pitchFamily="2" charset="-78"/>
                <a:cs typeface="Alexandria Light" pitchFamily="2" charset="-78"/>
              </a:rPr>
              <a:t>مخرجات التعلم</a:t>
            </a:r>
          </a:p>
          <a:p>
            <a:pPr marL="457200" indent="-457200" algn="r" rtl="1">
              <a:lnSpc>
                <a:spcPct val="150000"/>
              </a:lnSpc>
              <a:buFont typeface="Wingdings" panose="05000000000000000000" pitchFamily="2" charset="2"/>
              <a:buChar char="§"/>
            </a:pPr>
            <a:r>
              <a:rPr lang="ar-JO" sz="2000" dirty="0">
                <a:solidFill>
                  <a:schemeClr val="tx1"/>
                </a:solidFill>
                <a:latin typeface="Alexandria Light" pitchFamily="2" charset="-78"/>
                <a:cs typeface="Alexandria Light" pitchFamily="2" charset="-78"/>
              </a:rPr>
              <a:t>تقييم الطلاب</a:t>
            </a:r>
          </a:p>
          <a:p>
            <a:pPr marL="457200" indent="-457200" algn="r" rtl="1">
              <a:lnSpc>
                <a:spcPct val="150000"/>
              </a:lnSpc>
              <a:buFont typeface="Wingdings" panose="05000000000000000000" pitchFamily="2" charset="2"/>
              <a:buChar char="§"/>
            </a:pPr>
            <a:r>
              <a:rPr lang="ar-JO" sz="2000" dirty="0">
                <a:solidFill>
                  <a:schemeClr val="tx1"/>
                </a:solidFill>
                <a:latin typeface="Alexandria Light" pitchFamily="2" charset="-78"/>
                <a:cs typeface="Alexandria Light" pitchFamily="2" charset="-78"/>
              </a:rPr>
              <a:t>الموضوعات </a:t>
            </a:r>
          </a:p>
          <a:p>
            <a:pPr marL="457200" indent="-457200" algn="r" rtl="1">
              <a:lnSpc>
                <a:spcPct val="150000"/>
              </a:lnSpc>
              <a:buFont typeface="Wingdings" panose="05000000000000000000" pitchFamily="2" charset="2"/>
              <a:buChar char="§"/>
            </a:pPr>
            <a:r>
              <a:rPr lang="ar-JO" sz="2000" dirty="0">
                <a:solidFill>
                  <a:schemeClr val="tx1"/>
                </a:solidFill>
                <a:latin typeface="Alexandria Light" pitchFamily="2" charset="-78"/>
                <a:cs typeface="Alexandria Light" pitchFamily="2" charset="-78"/>
              </a:rPr>
              <a:t>مقدمة للمقرر</a:t>
            </a:r>
          </a:p>
          <a:p>
            <a:pPr marL="457200" indent="-457200" algn="r" rtl="1">
              <a:lnSpc>
                <a:spcPct val="150000"/>
              </a:lnSpc>
              <a:buFont typeface="Wingdings" panose="05000000000000000000" pitchFamily="2" charset="2"/>
              <a:buChar char="§"/>
            </a:pPr>
            <a:r>
              <a:rPr lang="ar-JO" sz="2000" dirty="0">
                <a:solidFill>
                  <a:schemeClr val="tx1"/>
                </a:solidFill>
                <a:latin typeface="Alexandria Light" pitchFamily="2" charset="-78"/>
                <a:cs typeface="Alexandria Light" pitchFamily="2" charset="-78"/>
              </a:rPr>
              <a:t>الخاتمة </a:t>
            </a:r>
          </a:p>
          <a:p>
            <a:pPr marL="457200" indent="-457200" algn="r" rtl="1">
              <a:lnSpc>
                <a:spcPct val="150000"/>
              </a:lnSpc>
              <a:buFont typeface="Wingdings" panose="05000000000000000000" pitchFamily="2" charset="2"/>
              <a:buChar char="§"/>
            </a:pPr>
            <a:r>
              <a:rPr lang="ar-JO" sz="2000" dirty="0">
                <a:solidFill>
                  <a:schemeClr val="tx1"/>
                </a:solidFill>
                <a:latin typeface="Alexandria Light" pitchFamily="2" charset="-78"/>
                <a:cs typeface="Alexandria Light" pitchFamily="2" charset="-78"/>
              </a:rPr>
              <a:t>المصادر</a:t>
            </a:r>
            <a:endParaRPr lang="ar-JO" dirty="0">
              <a:solidFill>
                <a:schemeClr val="tx1"/>
              </a:solidFill>
              <a:latin typeface="Alexandria Light" pitchFamily="2" charset="-78"/>
              <a:cs typeface="Alexandria Light"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59139"/>
            <a:ext cx="2305141" cy="1076343"/>
          </a:xfrm>
          <a:prstGeom prst="rect">
            <a:avLst/>
          </a:prstGeom>
        </p:spPr>
      </p:pic>
      <p:sp>
        <p:nvSpPr>
          <p:cNvPr id="3" name="TextBox 2">
            <a:extLst>
              <a:ext uri="{FF2B5EF4-FFF2-40B4-BE49-F238E27FC236}">
                <a16:creationId xmlns:a16="http://schemas.microsoft.com/office/drawing/2014/main" id="{E6E5C011-C353-5778-7AB1-27A9B5661607}"/>
              </a:ext>
            </a:extLst>
          </p:cNvPr>
          <p:cNvSpPr txBox="1"/>
          <p:nvPr/>
        </p:nvSpPr>
        <p:spPr>
          <a:xfrm>
            <a:off x="2485572" y="1316851"/>
            <a:ext cx="3234508" cy="523220"/>
          </a:xfrm>
          <a:prstGeom prst="rect">
            <a:avLst/>
          </a:prstGeom>
          <a:noFill/>
        </p:spPr>
        <p:txBody>
          <a:bodyPr wrap="square" rtlCol="0">
            <a:spAutoFit/>
          </a:bodyPr>
          <a:lstStyle/>
          <a:p>
            <a:pPr algn="r" rtl="1"/>
            <a:r>
              <a:rPr lang="ar-JO" sz="2800" b="1" dirty="0">
                <a:latin typeface="Alexandria Light" pitchFamily="2" charset="-78"/>
                <a:cs typeface="Alexandria Light" pitchFamily="2" charset="-78"/>
              </a:rPr>
              <a:t>محاضرة تعريفية </a:t>
            </a:r>
            <a:endParaRPr lang="en-US" sz="2800" b="1" dirty="0">
              <a:latin typeface="Alexandria Light" pitchFamily="2" charset="-78"/>
              <a:cs typeface="Alexandria Light" pitchFamily="2" charset="-78"/>
            </a:endParaRPr>
          </a:p>
        </p:txBody>
      </p:sp>
      <p:sp>
        <p:nvSpPr>
          <p:cNvPr id="6" name="Rectangle 5">
            <a:extLst>
              <a:ext uri="{FF2B5EF4-FFF2-40B4-BE49-F238E27FC236}">
                <a16:creationId xmlns:a16="http://schemas.microsoft.com/office/drawing/2014/main" id="{0DD87E33-EF1C-4123-8A85-69256F986E48}"/>
              </a:ext>
            </a:extLst>
          </p:cNvPr>
          <p:cNvSpPr/>
          <p:nvPr/>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LECTURER</a:t>
            </a:r>
          </a:p>
          <a:p>
            <a:pPr algn="ctr"/>
            <a:r>
              <a:rPr lang="en-US" sz="1600" dirty="0">
                <a:solidFill>
                  <a:schemeClr val="bg1"/>
                </a:solidFill>
                <a:latin typeface="Alexandria Light" pitchFamily="2" charset="-78"/>
                <a:cs typeface="Alexandria Light" pitchFamily="2" charset="-78"/>
              </a:rPr>
              <a:t>00</a:t>
            </a:r>
          </a:p>
        </p:txBody>
      </p:sp>
    </p:spTree>
    <p:extLst>
      <p:ext uri="{BB962C8B-B14F-4D97-AF65-F5344CB8AC3E}">
        <p14:creationId xmlns:p14="http://schemas.microsoft.com/office/powerpoint/2010/main" val="34343966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951407" y="1508712"/>
            <a:ext cx="9874706"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000" kern="100" dirty="0">
                <a:solidFill>
                  <a:schemeClr val="tx1"/>
                </a:solidFill>
                <a:effectLst/>
                <a:latin typeface="Alexandria Light" pitchFamily="2" charset="-78"/>
                <a:ea typeface="Calibri" panose="020F0502020204030204" pitchFamily="34" charset="0"/>
                <a:cs typeface="Alexandria Light" pitchFamily="2" charset="-78"/>
              </a:rPr>
              <a:t>يتناول مقرر قوانين وأخلاقيات الإعلان والتسويق مواضيع مهمة تساعد الطلاب على فهم الجوانب القانونية والأخلاقية المتعلقة بالمجال</a:t>
            </a:r>
            <a:endParaRPr lang="ar-JO" sz="1600" kern="100" dirty="0">
              <a:solidFill>
                <a:schemeClr val="tx1"/>
              </a:solidFill>
              <a:effectLst/>
              <a:latin typeface="Alexandria Light" pitchFamily="2" charset="-78"/>
              <a:ea typeface="Calibri" panose="020F0502020204030204" pitchFamily="34" charset="0"/>
              <a:cs typeface="Alexandria Light" pitchFamily="2" charset="-78"/>
            </a:endParaRPr>
          </a:p>
          <a:p>
            <a:pPr algn="just" rtl="1"/>
            <a:r>
              <a:rPr lang="ar-JO" sz="2000" dirty="0">
                <a:solidFill>
                  <a:schemeClr val="tx1"/>
                </a:solidFill>
                <a:effectLst/>
                <a:latin typeface="Alexandria Light" pitchFamily="2" charset="-78"/>
                <a:ea typeface="Calibri" panose="020F0502020204030204" pitchFamily="34" charset="0"/>
                <a:cs typeface="Alexandria Light" pitchFamily="2" charset="-78"/>
              </a:rPr>
              <a:t>وهذا الفهم سيساعد الطالب في أداء دوره بشكل فعال كمحترف في مجال الإعلان والتسويق، مع مراعاة الجوانب القانونية والأخلاقية لضمان تحقيق نجاح مستدام ومسؤول. وتحليل التطورات الحديثة في مجال قوانين وأخلاقيات  الإعلان ، مثل التأثيرات الناجمة عن التكنولوجيا الجديدة أو الظروف الاجتماعية</a:t>
            </a:r>
            <a:endParaRPr lang="ar-JO" sz="2000" dirty="0">
              <a:solidFill>
                <a:schemeClr val="tx1"/>
              </a:solidFill>
              <a:latin typeface="Alexandria Light" pitchFamily="2" charset="-78"/>
              <a:cs typeface="Alexandria Light"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0"/>
            <a:ext cx="2305141" cy="1076343"/>
          </a:xfrm>
          <a:prstGeom prst="rect">
            <a:avLst/>
          </a:prstGeom>
        </p:spPr>
      </p:pic>
      <p:pic>
        <p:nvPicPr>
          <p:cNvPr id="2" name="Picture 1">
            <a:extLst>
              <a:ext uri="{FF2B5EF4-FFF2-40B4-BE49-F238E27FC236}">
                <a16:creationId xmlns:a16="http://schemas.microsoft.com/office/drawing/2014/main" id="{71C29E97-3015-4DA4-9B25-43543C376182}"/>
              </a:ext>
            </a:extLst>
          </p:cNvPr>
          <p:cNvPicPr>
            <a:picLocks noChangeAspect="1"/>
          </p:cNvPicPr>
          <p:nvPr/>
        </p:nvPicPr>
        <p:blipFill>
          <a:blip r:embed="rId3"/>
          <a:stretch>
            <a:fillRect/>
          </a:stretch>
        </p:blipFill>
        <p:spPr>
          <a:xfrm>
            <a:off x="1333001" y="960623"/>
            <a:ext cx="1310754" cy="853514"/>
          </a:xfrm>
          <a:prstGeom prst="rect">
            <a:avLst/>
          </a:prstGeom>
        </p:spPr>
      </p:pic>
      <p:sp>
        <p:nvSpPr>
          <p:cNvPr id="8" name="TextBox 7">
            <a:extLst>
              <a:ext uri="{FF2B5EF4-FFF2-40B4-BE49-F238E27FC236}">
                <a16:creationId xmlns:a16="http://schemas.microsoft.com/office/drawing/2014/main" id="{63F039DF-E946-4A6C-9299-D27827BED585}"/>
              </a:ext>
            </a:extLst>
          </p:cNvPr>
          <p:cNvSpPr txBox="1"/>
          <p:nvPr/>
        </p:nvSpPr>
        <p:spPr>
          <a:xfrm>
            <a:off x="2643755" y="1006295"/>
            <a:ext cx="3999104" cy="461665"/>
          </a:xfrm>
          <a:prstGeom prst="rect">
            <a:avLst/>
          </a:prstGeom>
          <a:noFill/>
        </p:spPr>
        <p:txBody>
          <a:bodyPr wrap="square">
            <a:spAutoFit/>
          </a:bodyPr>
          <a:lstStyle/>
          <a:p>
            <a:pPr algn="ctr"/>
            <a:r>
              <a:rPr lang="ar-JO" sz="2400" b="1" dirty="0">
                <a:solidFill>
                  <a:schemeClr val="tx1"/>
                </a:solidFill>
                <a:latin typeface="Alexandria Light" pitchFamily="2" charset="-78"/>
                <a:cs typeface="Alexandria Light" pitchFamily="2" charset="-78"/>
              </a:rPr>
              <a:t>توصيف المقرر</a:t>
            </a:r>
          </a:p>
        </p:txBody>
      </p:sp>
    </p:spTree>
    <p:extLst>
      <p:ext uri="{BB962C8B-B14F-4D97-AF65-F5344CB8AC3E}">
        <p14:creationId xmlns:p14="http://schemas.microsoft.com/office/powerpoint/2010/main" val="6965491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42052" y="1772872"/>
            <a:ext cx="1003930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50000"/>
              </a:lnSpc>
              <a:spcBef>
                <a:spcPts val="0"/>
              </a:spcBef>
              <a:spcAft>
                <a:spcPts val="800"/>
              </a:spcAft>
              <a:buClrTx/>
              <a:buSzTx/>
              <a:buFontTx/>
              <a:buNone/>
              <a:tabLst/>
              <a:defRPr/>
            </a:pPr>
            <a:r>
              <a:rPr kumimoji="0" lang="ar-SA" sz="2000" b="0" i="0" u="sng" strike="noStrike" kern="1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في نهاية المقرر ،سيكون الطلاب قادرين  على ما يلي:</a:t>
            </a:r>
            <a:endParaRPr kumimoji="0" lang="en-US" sz="1600" b="0" i="0" u="none" strike="noStrike" kern="1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endParaRPr>
          </a:p>
          <a:p>
            <a:pPr marL="0" marR="0" lvl="0" indent="0" algn="r" defTabSz="914400" rtl="1" eaLnBrk="1" fontAlgn="auto" latinLnBrk="0" hangingPunct="1">
              <a:lnSpc>
                <a:spcPct val="150000"/>
              </a:lnSpc>
              <a:spcBef>
                <a:spcPts val="0"/>
              </a:spcBef>
              <a:spcAft>
                <a:spcPts val="800"/>
              </a:spcAft>
              <a:buClrTx/>
              <a:buSzTx/>
              <a:buFontTx/>
              <a:buNone/>
              <a:tabLst/>
              <a:defRPr/>
            </a:pPr>
            <a:r>
              <a:rPr kumimoji="0" lang="ar-SA" sz="2000" b="0" i="0" u="none" strike="noStrike" kern="1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سيكون الطالب قادرًا على </a:t>
            </a:r>
            <a:r>
              <a:rPr kumimoji="0" lang="ar-SA" sz="2000" b="0" i="0" u="none" strike="noStrike" kern="100" cap="none" spc="0" normalizeH="0" baseline="0" noProof="0" dirty="0" err="1">
                <a:ln>
                  <a:noFill/>
                </a:ln>
                <a:solidFill>
                  <a:prstClr val="black"/>
                </a:solidFill>
                <a:effectLst/>
                <a:uLnTx/>
                <a:uFillTx/>
                <a:latin typeface="Alexandria Light" pitchFamily="2" charset="-78"/>
                <a:ea typeface="Calibri" panose="020F0502020204030204" pitchFamily="34" charset="0"/>
                <a:cs typeface="Alexandria Light" pitchFamily="2" charset="-78"/>
              </a:rPr>
              <a:t>إتخاذ</a:t>
            </a:r>
            <a:r>
              <a:rPr kumimoji="0" lang="ar-SA" sz="2000" b="0" i="0" u="none" strike="noStrike" kern="1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 العديد من القدرات والمهارات بعد إتمام مقرر قوانين وأخلاقيات  الإعلان  والتسويق. بعض هذه القدرات تشمل</a:t>
            </a:r>
            <a:r>
              <a:rPr kumimoji="0" lang="en-US" sz="2000" b="0" i="0" u="none" strike="noStrike" kern="1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a:t>
            </a:r>
            <a:endParaRPr kumimoji="0" lang="en-US" sz="1600" b="0" i="0" u="none" strike="noStrike" kern="1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endParaRPr>
          </a:p>
          <a:p>
            <a:pPr marL="342900" marR="0" lvl="0" indent="-342900" algn="r" defTabSz="914400" rtl="1" eaLnBrk="1" fontAlgn="auto" latinLnBrk="0" hangingPunct="1">
              <a:lnSpc>
                <a:spcPct val="150000"/>
              </a:lnSpc>
              <a:spcBef>
                <a:spcPts val="0"/>
              </a:spcBef>
              <a:spcAft>
                <a:spcPts val="800"/>
              </a:spcAft>
              <a:buClrTx/>
              <a:buSzTx/>
              <a:buFont typeface="Wingdings" panose="05000000000000000000" pitchFamily="2" charset="2"/>
              <a:buChar char="Ø"/>
              <a:tabLst>
                <a:tab pos="457200" algn="l"/>
              </a:tabLst>
              <a:defRPr/>
            </a:pPr>
            <a:r>
              <a:rPr kumimoji="0" lang="ar-SA" sz="2000" b="0" i="0" u="none" strike="noStrike" kern="1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فهم القوانين</a:t>
            </a:r>
            <a:r>
              <a:rPr kumimoji="0" lang="ar-JO" sz="2000" b="0" i="0" u="none" strike="noStrike" kern="1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 من حيث</a:t>
            </a:r>
          </a:p>
          <a:p>
            <a:pPr marL="342900" marR="0" lvl="0" indent="-342900" algn="r" defTabSz="914400" rtl="1" eaLnBrk="1" fontAlgn="auto" latinLnBrk="0" hangingPunct="1">
              <a:lnSpc>
                <a:spcPct val="150000"/>
              </a:lnSpc>
              <a:spcBef>
                <a:spcPts val="0"/>
              </a:spcBef>
              <a:spcAft>
                <a:spcPts val="800"/>
              </a:spcAft>
              <a:buClrTx/>
              <a:buSzTx/>
              <a:buFont typeface="Wingdings" panose="05000000000000000000" pitchFamily="2" charset="2"/>
              <a:buChar char="q"/>
              <a:tabLst>
                <a:tab pos="457200" algn="l"/>
              </a:tabLst>
              <a:defRPr/>
            </a:pPr>
            <a:r>
              <a:rPr kumimoji="0" lang="ar-SA" sz="2000" b="0" i="0" u="none" strike="noStrike" kern="1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تقدير المخاطر القانونية</a:t>
            </a:r>
            <a:endParaRPr kumimoji="0" lang="en-US" sz="1600" b="0" i="0" u="none" strike="noStrike" kern="1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endParaRPr>
          </a:p>
          <a:p>
            <a:pPr marL="342900" marR="0" lvl="0" indent="-342900" algn="r" defTabSz="914400" rtl="1" eaLnBrk="1" fontAlgn="auto" latinLnBrk="0" hangingPunct="1">
              <a:lnSpc>
                <a:spcPct val="150000"/>
              </a:lnSpc>
              <a:spcBef>
                <a:spcPts val="0"/>
              </a:spcBef>
              <a:spcAft>
                <a:spcPts val="800"/>
              </a:spcAft>
              <a:buClrTx/>
              <a:buSzTx/>
              <a:buFont typeface="Wingdings" panose="05000000000000000000" pitchFamily="2" charset="2"/>
              <a:buChar char="q"/>
              <a:tabLst>
                <a:tab pos="457200" algn="l"/>
              </a:tabLst>
              <a:defRPr/>
            </a:pPr>
            <a:r>
              <a:rPr kumimoji="0" lang="ar-SA" sz="2000" b="0" i="0" u="none" strike="noStrike" kern="1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تصميم حملات أخلاقي</a:t>
            </a:r>
            <a:r>
              <a:rPr kumimoji="0" lang="ar-JO" sz="2000" b="0" i="0" u="none" strike="noStrike" kern="1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ه</a:t>
            </a:r>
            <a:endParaRPr kumimoji="0" lang="en-US" sz="1600" b="0" i="0" u="none" strike="noStrike" kern="1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endParaRPr>
          </a:p>
          <a:p>
            <a:pPr marL="342900" marR="0" lvl="0" indent="-342900" algn="r" defTabSz="914400" rtl="1" eaLnBrk="1" fontAlgn="auto" latinLnBrk="0" hangingPunct="1">
              <a:lnSpc>
                <a:spcPct val="150000"/>
              </a:lnSpc>
              <a:spcBef>
                <a:spcPts val="0"/>
              </a:spcBef>
              <a:spcAft>
                <a:spcPts val="800"/>
              </a:spcAft>
              <a:buClrTx/>
              <a:buSzTx/>
              <a:buFont typeface="Wingdings" panose="05000000000000000000" pitchFamily="2" charset="2"/>
              <a:buChar char="q"/>
              <a:tabLst>
                <a:tab pos="457200" algn="l"/>
              </a:tabLst>
              <a:defRPr/>
            </a:pPr>
            <a:r>
              <a:rPr kumimoji="0" lang="ar-SA" sz="2000" b="0" i="0" u="none" strike="noStrike" kern="1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تحليل تأثير  الإعلان </a:t>
            </a:r>
            <a:endParaRPr kumimoji="0" lang="ar-JO" sz="1600" b="0" i="0" u="none" strike="noStrike" kern="1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endParaRPr>
          </a:p>
          <a:p>
            <a:pPr marL="342900" marR="0" lvl="0" indent="-342900" algn="r" defTabSz="914400" rtl="1" eaLnBrk="1" fontAlgn="auto" latinLnBrk="0" hangingPunct="1">
              <a:lnSpc>
                <a:spcPct val="107000"/>
              </a:lnSpc>
              <a:spcBef>
                <a:spcPts val="0"/>
              </a:spcBef>
              <a:spcAft>
                <a:spcPts val="800"/>
              </a:spcAft>
              <a:buClrTx/>
              <a:buSzTx/>
              <a:buFontTx/>
              <a:buNone/>
              <a:tabLst>
                <a:tab pos="457200" algn="l"/>
              </a:tabLst>
              <a:defRPr/>
            </a:pPr>
            <a:endParaRPr lang="ar-JO" sz="2800" dirty="0">
              <a:solidFill>
                <a:schemeClr val="tx1"/>
              </a:solidFill>
              <a:latin typeface="Arial" panose="020B0604020202020204" pitchFamily="34" charset="0"/>
              <a:cs typeface="Arial" panose="020B0604020202020204" pitchFamily="34"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28788" y="259340"/>
            <a:ext cx="2305141" cy="1076343"/>
          </a:xfrm>
          <a:prstGeom prst="rect">
            <a:avLst/>
          </a:prstGeom>
        </p:spPr>
      </p:pic>
      <p:pic>
        <p:nvPicPr>
          <p:cNvPr id="2" name="Picture 1">
            <a:extLst>
              <a:ext uri="{FF2B5EF4-FFF2-40B4-BE49-F238E27FC236}">
                <a16:creationId xmlns:a16="http://schemas.microsoft.com/office/drawing/2014/main" id="{0109D749-8EB6-4035-A2AC-6DBC3130B1D3}"/>
              </a:ext>
            </a:extLst>
          </p:cNvPr>
          <p:cNvPicPr>
            <a:picLocks noChangeAspect="1"/>
          </p:cNvPicPr>
          <p:nvPr/>
        </p:nvPicPr>
        <p:blipFill>
          <a:blip r:embed="rId3"/>
          <a:stretch>
            <a:fillRect/>
          </a:stretch>
        </p:blipFill>
        <p:spPr>
          <a:xfrm>
            <a:off x="1407103" y="1346115"/>
            <a:ext cx="1310754" cy="853514"/>
          </a:xfrm>
          <a:prstGeom prst="rect">
            <a:avLst/>
          </a:prstGeom>
        </p:spPr>
      </p:pic>
    </p:spTree>
    <p:extLst>
      <p:ext uri="{BB962C8B-B14F-4D97-AF65-F5344CB8AC3E}">
        <p14:creationId xmlns:p14="http://schemas.microsoft.com/office/powerpoint/2010/main" val="32629582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25475" y="1942894"/>
            <a:ext cx="1019170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r" defTabSz="914400" rtl="1" eaLnBrk="1" fontAlgn="auto" latinLnBrk="0" hangingPunct="1">
              <a:lnSpc>
                <a:spcPct val="150000"/>
              </a:lnSpc>
              <a:spcBef>
                <a:spcPts val="0"/>
              </a:spcBef>
              <a:spcAft>
                <a:spcPts val="800"/>
              </a:spcAft>
              <a:buClrTx/>
              <a:buSzTx/>
              <a:buFont typeface="Wingdings" panose="05000000000000000000" pitchFamily="2" charset="2"/>
              <a:buChar char="q"/>
              <a:tabLst>
                <a:tab pos="457200" algn="l"/>
              </a:tabLst>
              <a:defRPr/>
            </a:pPr>
            <a:r>
              <a:rPr kumimoji="0" lang="ar-SA" sz="2400" b="0" i="0" u="none" strike="noStrike" kern="1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إدارة البيانات الشخصية</a:t>
            </a:r>
            <a:endParaRPr kumimoji="0" lang="en-US" b="0" i="0" u="none" strike="noStrike" kern="1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endParaRPr>
          </a:p>
          <a:p>
            <a:pPr marL="342900" marR="0" lvl="0" indent="-342900" algn="r" defTabSz="914400" rtl="1" eaLnBrk="1" fontAlgn="auto" latinLnBrk="0" hangingPunct="1">
              <a:lnSpc>
                <a:spcPct val="150000"/>
              </a:lnSpc>
              <a:spcBef>
                <a:spcPts val="0"/>
              </a:spcBef>
              <a:spcAft>
                <a:spcPts val="800"/>
              </a:spcAft>
              <a:buClrTx/>
              <a:buSzTx/>
              <a:buFont typeface="Wingdings" panose="05000000000000000000" pitchFamily="2" charset="2"/>
              <a:buChar char="q"/>
              <a:tabLst>
                <a:tab pos="457200" algn="l"/>
              </a:tabLst>
              <a:defRPr/>
            </a:pPr>
            <a:r>
              <a:rPr kumimoji="0" lang="ar-SA" sz="2400" b="0" i="0" u="none" strike="noStrike" kern="1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التفاعل مع وسائل التواصل ا</a:t>
            </a:r>
            <a:r>
              <a:rPr kumimoji="0" lang="ar-JO" sz="2400" b="0" i="0" u="none" strike="noStrike" kern="100" cap="none" spc="0" normalizeH="0" baseline="0" noProof="0" dirty="0" err="1">
                <a:ln>
                  <a:noFill/>
                </a:ln>
                <a:solidFill>
                  <a:prstClr val="black"/>
                </a:solidFill>
                <a:effectLst/>
                <a:uLnTx/>
                <a:uFillTx/>
                <a:latin typeface="Alexandria Light" pitchFamily="2" charset="-78"/>
                <a:ea typeface="Calibri" panose="020F0502020204030204" pitchFamily="34" charset="0"/>
                <a:cs typeface="Alexandria Light" pitchFamily="2" charset="-78"/>
              </a:rPr>
              <a:t>لإ</a:t>
            </a:r>
            <a:r>
              <a:rPr kumimoji="0" lang="ar-SA" sz="2400" b="0" i="0" u="none" strike="noStrike" kern="100" cap="none" spc="0" normalizeH="0" baseline="0" noProof="0" dirty="0" err="1">
                <a:ln>
                  <a:noFill/>
                </a:ln>
                <a:solidFill>
                  <a:prstClr val="black"/>
                </a:solidFill>
                <a:effectLst/>
                <a:uLnTx/>
                <a:uFillTx/>
                <a:latin typeface="Alexandria Light" pitchFamily="2" charset="-78"/>
                <a:ea typeface="Calibri" panose="020F0502020204030204" pitchFamily="34" charset="0"/>
                <a:cs typeface="Alexandria Light" pitchFamily="2" charset="-78"/>
              </a:rPr>
              <a:t>جتماعي</a:t>
            </a:r>
            <a:endParaRPr kumimoji="0" lang="en-US" b="0" i="0" u="none" strike="noStrike" kern="1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endParaRPr>
          </a:p>
          <a:p>
            <a:pPr marL="342900" marR="0" lvl="0" indent="-342900" algn="r" defTabSz="914400" rtl="1" eaLnBrk="1" fontAlgn="auto" latinLnBrk="0" hangingPunct="1">
              <a:lnSpc>
                <a:spcPct val="150000"/>
              </a:lnSpc>
              <a:spcBef>
                <a:spcPts val="0"/>
              </a:spcBef>
              <a:spcAft>
                <a:spcPts val="800"/>
              </a:spcAft>
              <a:buClrTx/>
              <a:buSzTx/>
              <a:buFont typeface="Wingdings" panose="05000000000000000000" pitchFamily="2" charset="2"/>
              <a:buChar char="q"/>
              <a:tabLst>
                <a:tab pos="457200" algn="l"/>
              </a:tabLst>
              <a:defRPr/>
            </a:pPr>
            <a:r>
              <a:rPr kumimoji="0" lang="ar-SA" sz="2400" b="0" i="0" u="none" strike="noStrike" kern="1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التفاعل مع السلطات التنظيمي</a:t>
            </a:r>
            <a:r>
              <a:rPr kumimoji="0" lang="en-US" sz="2400" b="0" i="0" u="none" strike="noStrike" kern="1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a:t>
            </a:r>
            <a:endParaRPr kumimoji="0" lang="en-US" b="0" i="0" u="none" strike="noStrike" kern="1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endParaRPr>
          </a:p>
          <a:p>
            <a:pPr marL="342900" marR="0" lvl="0" indent="-342900" algn="r" defTabSz="914400" rtl="1" eaLnBrk="1" fontAlgn="auto" latinLnBrk="0" hangingPunct="1">
              <a:lnSpc>
                <a:spcPct val="150000"/>
              </a:lnSpc>
              <a:spcBef>
                <a:spcPts val="0"/>
              </a:spcBef>
              <a:spcAft>
                <a:spcPts val="800"/>
              </a:spcAft>
              <a:buClrTx/>
              <a:buSzTx/>
              <a:buFont typeface="Wingdings" panose="05000000000000000000" pitchFamily="2" charset="2"/>
              <a:buChar char="q"/>
              <a:tabLst>
                <a:tab pos="457200" algn="l"/>
              </a:tabLst>
              <a:defRPr/>
            </a:pPr>
            <a:r>
              <a:rPr kumimoji="0" lang="ar-SA" sz="2400" b="0" i="0" u="none" strike="noStrike" kern="100" cap="none" spc="0" normalizeH="0" baseline="0" noProof="0" dirty="0" err="1">
                <a:ln>
                  <a:noFill/>
                </a:ln>
                <a:solidFill>
                  <a:prstClr val="black"/>
                </a:solidFill>
                <a:effectLst/>
                <a:uLnTx/>
                <a:uFillTx/>
                <a:latin typeface="Alexandria Light" pitchFamily="2" charset="-78"/>
                <a:ea typeface="Calibri" panose="020F0502020204030204" pitchFamily="34" charset="0"/>
                <a:cs typeface="Alexandria Light" pitchFamily="2" charset="-78"/>
              </a:rPr>
              <a:t>إتخاذ</a:t>
            </a:r>
            <a:r>
              <a:rPr kumimoji="0" lang="ar-SA" sz="2400" b="0" i="0" u="none" strike="noStrike" kern="1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 القرارات المستنيرة</a:t>
            </a:r>
            <a:endParaRPr kumimoji="0" lang="en-US" b="0" i="0" u="none" strike="noStrike" kern="1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endParaRPr>
          </a:p>
          <a:p>
            <a:pPr marL="342900" marR="0" lvl="0" indent="-342900" algn="r" defTabSz="914400" rtl="1" eaLnBrk="1" fontAlgn="auto" latinLnBrk="0" hangingPunct="1">
              <a:lnSpc>
                <a:spcPct val="150000"/>
              </a:lnSpc>
              <a:spcBef>
                <a:spcPts val="0"/>
              </a:spcBef>
              <a:spcAft>
                <a:spcPts val="800"/>
              </a:spcAft>
              <a:buClrTx/>
              <a:buSzTx/>
              <a:buFont typeface="Wingdings" panose="05000000000000000000" pitchFamily="2" charset="2"/>
              <a:buChar char="q"/>
              <a:tabLst>
                <a:tab pos="457200" algn="l"/>
              </a:tabLst>
              <a:defRPr/>
            </a:pPr>
            <a:r>
              <a:rPr kumimoji="0" lang="ar-JO" sz="2400" b="0" i="0" u="none" strike="noStrike" kern="1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إدراك التطورات الحديثة</a:t>
            </a:r>
            <a:endParaRPr lang="ar-JO" sz="2800" dirty="0">
              <a:solidFill>
                <a:schemeClr val="tx1"/>
              </a:solidFill>
              <a:latin typeface="Alexandria Light" pitchFamily="2" charset="-78"/>
              <a:cs typeface="Alexandria Light"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64611" y="178917"/>
            <a:ext cx="2305141" cy="1076343"/>
          </a:xfrm>
          <a:prstGeom prst="rect">
            <a:avLst/>
          </a:prstGeom>
        </p:spPr>
      </p:pic>
      <p:sp>
        <p:nvSpPr>
          <p:cNvPr id="3" name="TextBox 2">
            <a:extLst>
              <a:ext uri="{FF2B5EF4-FFF2-40B4-BE49-F238E27FC236}">
                <a16:creationId xmlns:a16="http://schemas.microsoft.com/office/drawing/2014/main" id="{E6E5C011-C353-5778-7AB1-27A9B5661607}"/>
              </a:ext>
            </a:extLst>
          </p:cNvPr>
          <p:cNvSpPr txBox="1"/>
          <p:nvPr/>
        </p:nvSpPr>
        <p:spPr>
          <a:xfrm>
            <a:off x="2114132" y="1407730"/>
            <a:ext cx="3084033" cy="769441"/>
          </a:xfrm>
          <a:prstGeom prst="rect">
            <a:avLst/>
          </a:prstGeom>
          <a:noFill/>
        </p:spPr>
        <p:txBody>
          <a:bodyPr wrap="square" rtlCol="0">
            <a:spAutoFit/>
          </a:bodyPr>
          <a:lstStyle/>
          <a:p>
            <a:pPr algn="r" rtl="1"/>
            <a:r>
              <a:rPr lang="ar-JO" sz="2000" b="1" dirty="0">
                <a:latin typeface="Alexandria Light" pitchFamily="2" charset="-78"/>
                <a:cs typeface="Alexandria Light" pitchFamily="2" charset="-78"/>
              </a:rPr>
              <a:t>مخرجات التعلم</a:t>
            </a:r>
          </a:p>
          <a:p>
            <a:pPr algn="r" rtl="1"/>
            <a:endParaRPr lang="en-US" sz="2400" b="1" dirty="0"/>
          </a:p>
        </p:txBody>
      </p:sp>
      <p:pic>
        <p:nvPicPr>
          <p:cNvPr id="2" name="Picture 1">
            <a:extLst>
              <a:ext uri="{FF2B5EF4-FFF2-40B4-BE49-F238E27FC236}">
                <a16:creationId xmlns:a16="http://schemas.microsoft.com/office/drawing/2014/main" id="{3E1D5270-64A5-493B-B73E-533C9B080226}"/>
              </a:ext>
            </a:extLst>
          </p:cNvPr>
          <p:cNvPicPr>
            <a:picLocks noChangeAspect="1"/>
          </p:cNvPicPr>
          <p:nvPr/>
        </p:nvPicPr>
        <p:blipFill>
          <a:blip r:embed="rId3"/>
          <a:stretch>
            <a:fillRect/>
          </a:stretch>
        </p:blipFill>
        <p:spPr>
          <a:xfrm>
            <a:off x="1174818" y="1336003"/>
            <a:ext cx="1310754" cy="853514"/>
          </a:xfrm>
          <a:prstGeom prst="rect">
            <a:avLst/>
          </a:prstGeom>
        </p:spPr>
      </p:pic>
    </p:spTree>
    <p:extLst>
      <p:ext uri="{BB962C8B-B14F-4D97-AF65-F5344CB8AC3E}">
        <p14:creationId xmlns:p14="http://schemas.microsoft.com/office/powerpoint/2010/main" val="28938089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25475" y="1942894"/>
            <a:ext cx="1019170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r" defTabSz="914400" rtl="1" eaLnBrk="1" fontAlgn="auto" latinLnBrk="0" hangingPunct="1">
              <a:lnSpc>
                <a:spcPct val="107000"/>
              </a:lnSpc>
              <a:spcBef>
                <a:spcPts val="0"/>
              </a:spcBef>
              <a:spcAft>
                <a:spcPts val="800"/>
              </a:spcAft>
              <a:buClrTx/>
              <a:buSzTx/>
              <a:tabLst>
                <a:tab pos="457200" algn="l"/>
              </a:tabLst>
              <a:defRPr/>
            </a:pPr>
            <a:endParaRPr lang="ar-JO" sz="2800" dirty="0">
              <a:solidFill>
                <a:schemeClr val="tx1"/>
              </a:solidFill>
              <a:latin typeface="Alexandria"/>
              <a:cs typeface="Arial" panose="020B0604020202020204" pitchFamily="34"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1753" y="194283"/>
            <a:ext cx="2305141" cy="1076343"/>
          </a:xfrm>
          <a:prstGeom prst="rect">
            <a:avLst/>
          </a:prstGeom>
        </p:spPr>
      </p:pic>
      <p:sp>
        <p:nvSpPr>
          <p:cNvPr id="3" name="TextBox 2">
            <a:extLst>
              <a:ext uri="{FF2B5EF4-FFF2-40B4-BE49-F238E27FC236}">
                <a16:creationId xmlns:a16="http://schemas.microsoft.com/office/drawing/2014/main" id="{E6E5C011-C353-5778-7AB1-27A9B5661607}"/>
              </a:ext>
            </a:extLst>
          </p:cNvPr>
          <p:cNvSpPr txBox="1"/>
          <p:nvPr/>
        </p:nvSpPr>
        <p:spPr>
          <a:xfrm>
            <a:off x="2485572" y="1372133"/>
            <a:ext cx="3368576" cy="892552"/>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JO" sz="2800" b="1"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موضوعات المقرر</a:t>
            </a:r>
            <a:endParaRPr kumimoji="0" lang="en-US" sz="2800" b="1"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a:p>
            <a:pPr algn="r" rtl="1"/>
            <a:endParaRPr lang="en-US" sz="2400" b="1" dirty="0"/>
          </a:p>
        </p:txBody>
      </p:sp>
      <p:pic>
        <p:nvPicPr>
          <p:cNvPr id="2" name="Picture 1">
            <a:extLst>
              <a:ext uri="{FF2B5EF4-FFF2-40B4-BE49-F238E27FC236}">
                <a16:creationId xmlns:a16="http://schemas.microsoft.com/office/drawing/2014/main" id="{3E1D5270-64A5-493B-B73E-533C9B080226}"/>
              </a:ext>
            </a:extLst>
          </p:cNvPr>
          <p:cNvPicPr>
            <a:picLocks noChangeAspect="1"/>
          </p:cNvPicPr>
          <p:nvPr/>
        </p:nvPicPr>
        <p:blipFill>
          <a:blip r:embed="rId3"/>
          <a:stretch>
            <a:fillRect/>
          </a:stretch>
        </p:blipFill>
        <p:spPr>
          <a:xfrm>
            <a:off x="1174818" y="1336003"/>
            <a:ext cx="1310754" cy="853514"/>
          </a:xfrm>
          <a:prstGeom prst="rect">
            <a:avLst/>
          </a:prstGeom>
        </p:spPr>
      </p:pic>
      <p:sp>
        <p:nvSpPr>
          <p:cNvPr id="7" name="TextBox 6">
            <a:extLst>
              <a:ext uri="{FF2B5EF4-FFF2-40B4-BE49-F238E27FC236}">
                <a16:creationId xmlns:a16="http://schemas.microsoft.com/office/drawing/2014/main" id="{0C3A5F47-1796-4E32-AED2-A9FA2221A195}"/>
              </a:ext>
            </a:extLst>
          </p:cNvPr>
          <p:cNvSpPr txBox="1"/>
          <p:nvPr/>
        </p:nvSpPr>
        <p:spPr>
          <a:xfrm>
            <a:off x="4204877" y="2532879"/>
            <a:ext cx="6304786" cy="3107646"/>
          </a:xfrm>
          <a:prstGeom prst="rect">
            <a:avLst/>
          </a:prstGeom>
          <a:ln>
            <a:noFill/>
          </a:ln>
        </p:spPr>
        <p:style>
          <a:lnRef idx="2">
            <a:schemeClr val="accent4"/>
          </a:lnRef>
          <a:fillRef idx="1">
            <a:schemeClr val="lt1"/>
          </a:fillRef>
          <a:effectRef idx="0">
            <a:schemeClr val="accent4"/>
          </a:effectRef>
          <a:fontRef idx="minor">
            <a:schemeClr val="dk1"/>
          </a:fontRef>
        </p:style>
        <p:txBody>
          <a:bodyPr wrap="square" rtlCol="0">
            <a:spAutoFit/>
          </a:bodyPr>
          <a:lstStyle/>
          <a:p>
            <a:pPr marL="342900" marR="0" lvl="0" indent="-342900" algn="r" rtl="1">
              <a:lnSpc>
                <a:spcPct val="150000"/>
              </a:lnSpc>
              <a:spcBef>
                <a:spcPts val="0"/>
              </a:spcBef>
              <a:spcAft>
                <a:spcPts val="800"/>
              </a:spcAft>
              <a:buFont typeface="Wingdings" panose="05000000000000000000" pitchFamily="2" charset="2"/>
              <a:buChar char="§"/>
            </a:pPr>
            <a:r>
              <a:rPr lang="ar-SA" sz="2400" kern="100" dirty="0">
                <a:effectLst/>
                <a:latin typeface="Alexandria Light" pitchFamily="2" charset="-78"/>
                <a:ea typeface="Calibri" panose="020F0502020204030204" pitchFamily="34" charset="0"/>
                <a:cs typeface="Alexandria Light" pitchFamily="2" charset="-78"/>
              </a:rPr>
              <a:t>نشأة و تعريف أخلاقيات التسويق </a:t>
            </a:r>
            <a:r>
              <a:rPr lang="en-US" sz="2400" kern="100" dirty="0">
                <a:effectLst/>
                <a:latin typeface="Alexandria Light" pitchFamily="2" charset="-78"/>
                <a:ea typeface="Calibri" panose="020F0502020204030204" pitchFamily="34" charset="0"/>
                <a:cs typeface="Alexandria Light" pitchFamily="2" charset="-78"/>
              </a:rPr>
              <a:t>و</a:t>
            </a:r>
            <a:r>
              <a:rPr lang="ar-JO" sz="2400" kern="100" dirty="0">
                <a:effectLst/>
                <a:latin typeface="Alexandria Light" pitchFamily="2" charset="-78"/>
                <a:ea typeface="Calibri" panose="020F0502020204030204" pitchFamily="34" charset="0"/>
                <a:cs typeface="Alexandria Light" pitchFamily="2" charset="-78"/>
              </a:rPr>
              <a:t> الإعلان </a:t>
            </a:r>
            <a:endParaRPr lang="en-US" kern="100" dirty="0">
              <a:effectLst/>
              <a:latin typeface="Alexandria Light" pitchFamily="2" charset="-78"/>
              <a:ea typeface="Calibri" panose="020F0502020204030204" pitchFamily="34" charset="0"/>
              <a:cs typeface="Alexandria Light" pitchFamily="2" charset="-78"/>
            </a:endParaRPr>
          </a:p>
          <a:p>
            <a:pPr marL="342900" marR="0" lvl="0" indent="-342900" algn="r" rtl="1">
              <a:lnSpc>
                <a:spcPct val="150000"/>
              </a:lnSpc>
              <a:spcBef>
                <a:spcPts val="0"/>
              </a:spcBef>
              <a:spcAft>
                <a:spcPts val="800"/>
              </a:spcAft>
              <a:buFont typeface="Wingdings" panose="05000000000000000000" pitchFamily="2" charset="2"/>
              <a:buChar char="§"/>
            </a:pPr>
            <a:r>
              <a:rPr lang="ar-JO" sz="2400" kern="100" dirty="0">
                <a:latin typeface="Alexandria Light" pitchFamily="2" charset="-78"/>
                <a:ea typeface="Calibri" panose="020F0502020204030204" pitchFamily="34" charset="0"/>
                <a:cs typeface="Alexandria Light" pitchFamily="2" charset="-78"/>
              </a:rPr>
              <a:t> </a:t>
            </a:r>
            <a:r>
              <a:rPr lang="ar-SA" sz="2400" kern="100" dirty="0">
                <a:effectLst/>
                <a:latin typeface="Alexandria Light" pitchFamily="2" charset="-78"/>
                <a:ea typeface="Calibri" panose="020F0502020204030204" pitchFamily="34" charset="0"/>
                <a:cs typeface="Alexandria Light" pitchFamily="2" charset="-78"/>
              </a:rPr>
              <a:t>أخلاقيات التسويق بين مفهومها النظري و تطبيقاتها العملية</a:t>
            </a:r>
            <a:endParaRPr lang="en-US" kern="100" dirty="0">
              <a:effectLst/>
              <a:latin typeface="Alexandria Light" pitchFamily="2" charset="-78"/>
              <a:ea typeface="Calibri" panose="020F0502020204030204" pitchFamily="34" charset="0"/>
              <a:cs typeface="Alexandria Light" pitchFamily="2" charset="-78"/>
            </a:endParaRPr>
          </a:p>
          <a:p>
            <a:pPr marL="342900" marR="0" lvl="0" indent="-342900" algn="r" rtl="1">
              <a:lnSpc>
                <a:spcPct val="150000"/>
              </a:lnSpc>
              <a:spcBef>
                <a:spcPts val="0"/>
              </a:spcBef>
              <a:spcAft>
                <a:spcPts val="800"/>
              </a:spcAft>
              <a:buFont typeface="Wingdings" panose="05000000000000000000" pitchFamily="2" charset="2"/>
              <a:buChar char="§"/>
            </a:pPr>
            <a:r>
              <a:rPr lang="ar-JO" sz="2400" kern="100" dirty="0">
                <a:effectLst/>
                <a:latin typeface="Alexandria Light" pitchFamily="2" charset="-78"/>
                <a:ea typeface="Calibri" panose="020F0502020204030204" pitchFamily="34" charset="0"/>
                <a:cs typeface="Alexandria Light" pitchFamily="2" charset="-78"/>
              </a:rPr>
              <a:t> </a:t>
            </a:r>
            <a:r>
              <a:rPr lang="ar-SA" sz="2400" kern="100" dirty="0">
                <a:effectLst/>
                <a:latin typeface="Alexandria Light" pitchFamily="2" charset="-78"/>
                <a:ea typeface="Calibri" panose="020F0502020204030204" pitchFamily="34" charset="0"/>
                <a:cs typeface="Alexandria Light" pitchFamily="2" charset="-78"/>
              </a:rPr>
              <a:t>المدخل التطبيقي لدراسة أخلاقيات التسويق</a:t>
            </a:r>
            <a:endParaRPr lang="en-US" kern="100" dirty="0">
              <a:effectLst/>
              <a:latin typeface="Alexandria Light" pitchFamily="2" charset="-78"/>
              <a:ea typeface="Calibri" panose="020F0502020204030204" pitchFamily="34" charset="0"/>
              <a:cs typeface="Alexandria Light" pitchFamily="2" charset="-78"/>
            </a:endParaRPr>
          </a:p>
          <a:p>
            <a:pPr marL="342900" marR="0" lvl="0" indent="-342900" algn="r" rtl="1">
              <a:lnSpc>
                <a:spcPct val="150000"/>
              </a:lnSpc>
              <a:spcBef>
                <a:spcPts val="0"/>
              </a:spcBef>
              <a:spcAft>
                <a:spcPts val="800"/>
              </a:spcAft>
              <a:buFont typeface="Wingdings" panose="05000000000000000000" pitchFamily="2" charset="2"/>
              <a:buChar char="§"/>
            </a:pPr>
            <a:r>
              <a:rPr lang="ar-JO" sz="2400" kern="100" dirty="0">
                <a:effectLst/>
                <a:latin typeface="Alexandria Light" pitchFamily="2" charset="-78"/>
                <a:ea typeface="Calibri" panose="020F0502020204030204" pitchFamily="34" charset="0"/>
                <a:cs typeface="Alexandria Light" pitchFamily="2" charset="-78"/>
              </a:rPr>
              <a:t> </a:t>
            </a:r>
            <a:r>
              <a:rPr lang="ar-SA" sz="2400" kern="100" dirty="0">
                <a:effectLst/>
                <a:latin typeface="Alexandria Light" pitchFamily="2" charset="-78"/>
                <a:ea typeface="Calibri" panose="020F0502020204030204" pitchFamily="34" charset="0"/>
                <a:cs typeface="Alexandria Light" pitchFamily="2" charset="-78"/>
              </a:rPr>
              <a:t>مداخل ال</a:t>
            </a:r>
            <a:r>
              <a:rPr lang="ar-JO" sz="2400" kern="100" dirty="0">
                <a:effectLst/>
                <a:latin typeface="Alexandria Light" pitchFamily="2" charset="-78"/>
                <a:ea typeface="Calibri" panose="020F0502020204030204" pitchFamily="34" charset="0"/>
                <a:cs typeface="Alexandria Light" pitchFamily="2" charset="-78"/>
              </a:rPr>
              <a:t>أ</a:t>
            </a:r>
            <a:r>
              <a:rPr lang="ar-SA" sz="2400" kern="100" dirty="0" err="1">
                <a:effectLst/>
                <a:latin typeface="Alexandria Light" pitchFamily="2" charset="-78"/>
                <a:ea typeface="Calibri" panose="020F0502020204030204" pitchFamily="34" charset="0"/>
                <a:cs typeface="Alexandria Light" pitchFamily="2" charset="-78"/>
              </a:rPr>
              <a:t>خلاقيات</a:t>
            </a:r>
            <a:r>
              <a:rPr lang="ar-JO" kern="100" dirty="0">
                <a:latin typeface="Alexandria Light" pitchFamily="2" charset="-78"/>
                <a:ea typeface="Calibri" panose="020F0502020204030204" pitchFamily="34" charset="0"/>
                <a:cs typeface="Alexandria Light" pitchFamily="2" charset="-78"/>
              </a:rPr>
              <a:t> </a:t>
            </a:r>
            <a:r>
              <a:rPr lang="ar-SA" sz="2400" kern="100" dirty="0">
                <a:effectLst/>
                <a:latin typeface="Alexandria Light" pitchFamily="2" charset="-78"/>
                <a:ea typeface="Calibri" panose="020F0502020204030204" pitchFamily="34" charset="0"/>
                <a:cs typeface="Alexandria Light" pitchFamily="2" charset="-78"/>
              </a:rPr>
              <a:t>من المنظور التسويقي </a:t>
            </a:r>
            <a:endParaRPr lang="en-US" kern="100" dirty="0">
              <a:effectLst/>
              <a:latin typeface="Alexandria Light" pitchFamily="2" charset="-78"/>
              <a:ea typeface="Calibri" panose="020F0502020204030204" pitchFamily="34" charset="0"/>
              <a:cs typeface="Alexandria Light" pitchFamily="2" charset="-78"/>
            </a:endParaRPr>
          </a:p>
        </p:txBody>
      </p:sp>
      <p:pic>
        <p:nvPicPr>
          <p:cNvPr id="4" name="Picture 3">
            <a:extLst>
              <a:ext uri="{FF2B5EF4-FFF2-40B4-BE49-F238E27FC236}">
                <a16:creationId xmlns:a16="http://schemas.microsoft.com/office/drawing/2014/main" id="{E274480B-1D0D-4191-9410-9257B2299A71}"/>
              </a:ext>
            </a:extLst>
          </p:cNvPr>
          <p:cNvPicPr>
            <a:picLocks noChangeAspect="1"/>
          </p:cNvPicPr>
          <p:nvPr/>
        </p:nvPicPr>
        <p:blipFill>
          <a:blip r:embed="rId4"/>
          <a:stretch>
            <a:fillRect/>
          </a:stretch>
        </p:blipFill>
        <p:spPr>
          <a:xfrm>
            <a:off x="965161" y="2910072"/>
            <a:ext cx="3368575" cy="2353260"/>
          </a:xfrm>
          <a:prstGeom prst="rect">
            <a:avLst/>
          </a:prstGeom>
        </p:spPr>
      </p:pic>
    </p:spTree>
    <p:extLst>
      <p:ext uri="{BB962C8B-B14F-4D97-AF65-F5344CB8AC3E}">
        <p14:creationId xmlns:p14="http://schemas.microsoft.com/office/powerpoint/2010/main" val="30328540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25475" y="1942894"/>
            <a:ext cx="1019170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r" defTabSz="914400" rtl="1" eaLnBrk="1" fontAlgn="auto" latinLnBrk="0" hangingPunct="1">
              <a:lnSpc>
                <a:spcPct val="107000"/>
              </a:lnSpc>
              <a:spcBef>
                <a:spcPts val="0"/>
              </a:spcBef>
              <a:spcAft>
                <a:spcPts val="800"/>
              </a:spcAft>
              <a:buClrTx/>
              <a:buSzTx/>
              <a:tabLst>
                <a:tab pos="457200" algn="l"/>
              </a:tabLst>
              <a:defRPr/>
            </a:pPr>
            <a:endParaRPr lang="ar-JO" sz="2800" dirty="0">
              <a:solidFill>
                <a:schemeClr val="tx1"/>
              </a:solidFill>
              <a:latin typeface="Alexandria"/>
              <a:cs typeface="Arial" panose="020B0604020202020204" pitchFamily="34"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48260" y="259660"/>
            <a:ext cx="2305141" cy="1076343"/>
          </a:xfrm>
          <a:prstGeom prst="rect">
            <a:avLst/>
          </a:prstGeom>
        </p:spPr>
      </p:pic>
      <p:sp>
        <p:nvSpPr>
          <p:cNvPr id="3" name="TextBox 2">
            <a:extLst>
              <a:ext uri="{FF2B5EF4-FFF2-40B4-BE49-F238E27FC236}">
                <a16:creationId xmlns:a16="http://schemas.microsoft.com/office/drawing/2014/main" id="{E6E5C011-C353-5778-7AB1-27A9B5661607}"/>
              </a:ext>
            </a:extLst>
          </p:cNvPr>
          <p:cNvSpPr txBox="1"/>
          <p:nvPr/>
        </p:nvSpPr>
        <p:spPr>
          <a:xfrm>
            <a:off x="2485572" y="1372133"/>
            <a:ext cx="3368576" cy="892552"/>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JO" sz="2800" b="1"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موضوعات المقرر</a:t>
            </a:r>
            <a:endParaRPr kumimoji="0" lang="en-US" sz="2800" b="1"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a:p>
            <a:pPr algn="r" rtl="1"/>
            <a:endParaRPr lang="en-US" sz="2400" b="1" dirty="0"/>
          </a:p>
        </p:txBody>
      </p:sp>
      <p:pic>
        <p:nvPicPr>
          <p:cNvPr id="2" name="Picture 1">
            <a:extLst>
              <a:ext uri="{FF2B5EF4-FFF2-40B4-BE49-F238E27FC236}">
                <a16:creationId xmlns:a16="http://schemas.microsoft.com/office/drawing/2014/main" id="{3E1D5270-64A5-493B-B73E-533C9B080226}"/>
              </a:ext>
            </a:extLst>
          </p:cNvPr>
          <p:cNvPicPr>
            <a:picLocks noChangeAspect="1"/>
          </p:cNvPicPr>
          <p:nvPr/>
        </p:nvPicPr>
        <p:blipFill>
          <a:blip r:embed="rId3"/>
          <a:stretch>
            <a:fillRect/>
          </a:stretch>
        </p:blipFill>
        <p:spPr>
          <a:xfrm>
            <a:off x="1174818" y="1336003"/>
            <a:ext cx="1310754" cy="853514"/>
          </a:xfrm>
          <a:prstGeom prst="rect">
            <a:avLst/>
          </a:prstGeom>
        </p:spPr>
      </p:pic>
      <p:sp>
        <p:nvSpPr>
          <p:cNvPr id="9" name="TextBox 8">
            <a:extLst>
              <a:ext uri="{FF2B5EF4-FFF2-40B4-BE49-F238E27FC236}">
                <a16:creationId xmlns:a16="http://schemas.microsoft.com/office/drawing/2014/main" id="{75035C9E-D500-4CF7-AD3C-5568FDA1E3D0}"/>
              </a:ext>
            </a:extLst>
          </p:cNvPr>
          <p:cNvSpPr txBox="1"/>
          <p:nvPr/>
        </p:nvSpPr>
        <p:spPr>
          <a:xfrm>
            <a:off x="4591878" y="2067339"/>
            <a:ext cx="6180171" cy="3616375"/>
          </a:xfrm>
          <a:prstGeom prst="rect">
            <a:avLst/>
          </a:prstGeom>
          <a:ln>
            <a:noFill/>
          </a:ln>
        </p:spPr>
        <p:style>
          <a:lnRef idx="2">
            <a:schemeClr val="accent4"/>
          </a:lnRef>
          <a:fillRef idx="1">
            <a:schemeClr val="lt1"/>
          </a:fillRef>
          <a:effectRef idx="0">
            <a:schemeClr val="accent4"/>
          </a:effectRef>
          <a:fontRef idx="minor">
            <a:schemeClr val="dk1"/>
          </a:fontRef>
        </p:style>
        <p:txBody>
          <a:bodyPr wrap="square" rtlCol="0">
            <a:spAutoFit/>
          </a:bodyPr>
          <a:lstStyle/>
          <a:p>
            <a:pPr marL="342900" marR="0" lvl="0" indent="-342900" algn="r" rtl="1">
              <a:lnSpc>
                <a:spcPct val="150000"/>
              </a:lnSpc>
              <a:spcBef>
                <a:spcPts val="0"/>
              </a:spcBef>
              <a:spcAft>
                <a:spcPts val="800"/>
              </a:spcAft>
              <a:buFont typeface="Wingdings" panose="05000000000000000000" pitchFamily="2" charset="2"/>
              <a:buChar char="§"/>
            </a:pPr>
            <a:r>
              <a:rPr lang="ar-JO" sz="2400" kern="100" dirty="0">
                <a:latin typeface="Alexandria Light" pitchFamily="2" charset="-78"/>
                <a:ea typeface="Calibri" panose="020F0502020204030204" pitchFamily="34" charset="0"/>
                <a:cs typeface="Alexandria Light" pitchFamily="2" charset="-78"/>
              </a:rPr>
              <a:t> </a:t>
            </a:r>
            <a:r>
              <a:rPr lang="ar-SA" kern="100" dirty="0">
                <a:effectLst/>
                <a:latin typeface="Alexandria Light" pitchFamily="2" charset="-78"/>
                <a:ea typeface="Calibri" panose="020F0502020204030204" pitchFamily="34" charset="0"/>
                <a:cs typeface="Alexandria Light" pitchFamily="2" charset="-78"/>
              </a:rPr>
              <a:t>النظريات الأخلاقية</a:t>
            </a:r>
            <a:endParaRPr lang="en-US" kern="100" dirty="0">
              <a:effectLst/>
              <a:latin typeface="Alexandria Light" pitchFamily="2" charset="-78"/>
              <a:ea typeface="Calibri" panose="020F0502020204030204" pitchFamily="34" charset="0"/>
              <a:cs typeface="Alexandria Light" pitchFamily="2" charset="-78"/>
            </a:endParaRPr>
          </a:p>
          <a:p>
            <a:pPr marL="342900" marR="0" lvl="0" indent="-342900" algn="r" rtl="1">
              <a:lnSpc>
                <a:spcPct val="150000"/>
              </a:lnSpc>
              <a:spcBef>
                <a:spcPts val="0"/>
              </a:spcBef>
              <a:spcAft>
                <a:spcPts val="800"/>
              </a:spcAft>
              <a:buFont typeface="Wingdings" panose="05000000000000000000" pitchFamily="2" charset="2"/>
              <a:buChar char="§"/>
            </a:pPr>
            <a:r>
              <a:rPr lang="ar-JO" kern="100" dirty="0">
                <a:effectLst/>
                <a:latin typeface="Alexandria Light" pitchFamily="2" charset="-78"/>
                <a:ea typeface="Calibri" panose="020F0502020204030204" pitchFamily="34" charset="0"/>
                <a:cs typeface="Alexandria Light" pitchFamily="2" charset="-78"/>
              </a:rPr>
              <a:t>مفهوم وأنواع  الإعلان  التنافسي </a:t>
            </a:r>
            <a:endParaRPr lang="en-US" kern="100" dirty="0">
              <a:effectLst/>
              <a:latin typeface="Alexandria Light" pitchFamily="2" charset="-78"/>
              <a:ea typeface="Calibri" panose="020F0502020204030204" pitchFamily="34" charset="0"/>
              <a:cs typeface="Alexandria Light" pitchFamily="2" charset="-78"/>
            </a:endParaRPr>
          </a:p>
          <a:p>
            <a:pPr marL="342900" marR="0" lvl="0" indent="-342900" algn="r" rtl="1">
              <a:lnSpc>
                <a:spcPct val="150000"/>
              </a:lnSpc>
              <a:spcBef>
                <a:spcPts val="0"/>
              </a:spcBef>
              <a:spcAft>
                <a:spcPts val="800"/>
              </a:spcAft>
              <a:buFont typeface="Wingdings" panose="05000000000000000000" pitchFamily="2" charset="2"/>
              <a:buChar char="§"/>
            </a:pPr>
            <a:r>
              <a:rPr lang="ar-SA" kern="100" dirty="0">
                <a:effectLst/>
                <a:latin typeface="Alexandria Light" pitchFamily="2" charset="-78"/>
                <a:ea typeface="Calibri" panose="020F0502020204030204" pitchFamily="34" charset="0"/>
                <a:cs typeface="Alexandria Light" pitchFamily="2" charset="-78"/>
              </a:rPr>
              <a:t>تأثير</a:t>
            </a:r>
            <a:r>
              <a:rPr lang="ar-JO" kern="100" dirty="0">
                <a:effectLst/>
                <a:latin typeface="Alexandria Light" pitchFamily="2" charset="-78"/>
                <a:ea typeface="Calibri" panose="020F0502020204030204" pitchFamily="34" charset="0"/>
                <a:cs typeface="Alexandria Light" pitchFamily="2" charset="-78"/>
              </a:rPr>
              <a:t> </a:t>
            </a:r>
            <a:r>
              <a:rPr lang="ar-SA" kern="100" dirty="0">
                <a:effectLst/>
                <a:latin typeface="Alexandria Light" pitchFamily="2" charset="-78"/>
                <a:ea typeface="Calibri" panose="020F0502020204030204" pitchFamily="34" charset="0"/>
                <a:cs typeface="Alexandria Light" pitchFamily="2" charset="-78"/>
              </a:rPr>
              <a:t>أخلاقيات التسويق على ولاء العمال</a:t>
            </a:r>
            <a:endParaRPr lang="en-US" kern="100" dirty="0">
              <a:effectLst/>
              <a:latin typeface="Alexandria Light" pitchFamily="2" charset="-78"/>
              <a:ea typeface="Calibri" panose="020F0502020204030204" pitchFamily="34" charset="0"/>
              <a:cs typeface="Alexandria Light" pitchFamily="2" charset="-78"/>
            </a:endParaRPr>
          </a:p>
          <a:p>
            <a:pPr marL="342900" marR="0" lvl="0" indent="-342900" algn="r" rtl="1">
              <a:lnSpc>
                <a:spcPct val="150000"/>
              </a:lnSpc>
              <a:spcBef>
                <a:spcPts val="0"/>
              </a:spcBef>
              <a:spcAft>
                <a:spcPts val="800"/>
              </a:spcAft>
              <a:buFont typeface="Wingdings" panose="05000000000000000000" pitchFamily="2" charset="2"/>
              <a:buChar char="§"/>
            </a:pPr>
            <a:r>
              <a:rPr lang="ar-SA" kern="100" dirty="0">
                <a:effectLst/>
                <a:latin typeface="Alexandria Light" pitchFamily="2" charset="-78"/>
                <a:ea typeface="Calibri" panose="020F0502020204030204" pitchFamily="34" charset="0"/>
                <a:cs typeface="Alexandria Light" pitchFamily="2" charset="-78"/>
              </a:rPr>
              <a:t>ضوابط العمل  الإعلان ي في المنظمة المختلفة </a:t>
            </a:r>
            <a:endParaRPr lang="en-US" kern="100" dirty="0">
              <a:effectLst/>
              <a:latin typeface="Alexandria Light" pitchFamily="2" charset="-78"/>
              <a:ea typeface="Calibri" panose="020F0502020204030204" pitchFamily="34" charset="0"/>
              <a:cs typeface="Alexandria Light" pitchFamily="2" charset="-78"/>
            </a:endParaRPr>
          </a:p>
          <a:p>
            <a:pPr marL="342900" marR="0" lvl="0" indent="-342900" algn="r" rtl="1">
              <a:lnSpc>
                <a:spcPct val="150000"/>
              </a:lnSpc>
              <a:spcBef>
                <a:spcPts val="0"/>
              </a:spcBef>
              <a:spcAft>
                <a:spcPts val="800"/>
              </a:spcAft>
              <a:buFont typeface="Wingdings" panose="05000000000000000000" pitchFamily="2" charset="2"/>
              <a:buChar char="§"/>
            </a:pPr>
            <a:r>
              <a:rPr lang="ar-JO" kern="100" dirty="0">
                <a:effectLst/>
                <a:latin typeface="Alexandria Light" pitchFamily="2" charset="-78"/>
                <a:ea typeface="Calibri" panose="020F0502020204030204" pitchFamily="34" charset="0"/>
                <a:cs typeface="Alexandria Light" pitchFamily="2" charset="-78"/>
              </a:rPr>
              <a:t>القوانين والتشريعات المتعلقة في  الإعلان  والتسويق </a:t>
            </a:r>
            <a:endParaRPr lang="en-US" kern="100" dirty="0">
              <a:effectLst/>
              <a:latin typeface="Alexandria Light" pitchFamily="2" charset="-78"/>
              <a:ea typeface="Calibri" panose="020F0502020204030204" pitchFamily="34" charset="0"/>
              <a:cs typeface="Alexandria Light" pitchFamily="2" charset="-78"/>
            </a:endParaRPr>
          </a:p>
          <a:p>
            <a:pPr marL="342900" marR="0" lvl="0" indent="-342900" algn="r" rtl="1">
              <a:lnSpc>
                <a:spcPct val="150000"/>
              </a:lnSpc>
              <a:spcBef>
                <a:spcPts val="0"/>
              </a:spcBef>
              <a:spcAft>
                <a:spcPts val="800"/>
              </a:spcAft>
              <a:buFont typeface="Wingdings" panose="05000000000000000000" pitchFamily="2" charset="2"/>
              <a:buChar char="§"/>
            </a:pPr>
            <a:r>
              <a:rPr lang="ar-JO" kern="100" dirty="0">
                <a:effectLst/>
                <a:latin typeface="Alexandria Light" pitchFamily="2" charset="-78"/>
                <a:ea typeface="Calibri" panose="020F0502020204030204" pitchFamily="34" charset="0"/>
                <a:cs typeface="Alexandria Light" pitchFamily="2" charset="-78"/>
              </a:rPr>
              <a:t>التطورات الحديثة في مجال قوانين وأخلاقيات  الإعلان </a:t>
            </a:r>
            <a:endParaRPr lang="en-US" dirty="0">
              <a:latin typeface="Alexandria Light" pitchFamily="2" charset="-78"/>
              <a:cs typeface="Alexandria Light" pitchFamily="2" charset="-78"/>
            </a:endParaRPr>
          </a:p>
          <a:p>
            <a:endParaRPr lang="en-US" dirty="0">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B7435E7D-6D7C-459C-83E9-7CAE50654709}"/>
              </a:ext>
            </a:extLst>
          </p:cNvPr>
          <p:cNvPicPr>
            <a:picLocks noChangeAspect="1"/>
          </p:cNvPicPr>
          <p:nvPr/>
        </p:nvPicPr>
        <p:blipFill>
          <a:blip r:embed="rId4"/>
          <a:stretch>
            <a:fillRect/>
          </a:stretch>
        </p:blipFill>
        <p:spPr>
          <a:xfrm>
            <a:off x="1333001" y="2572452"/>
            <a:ext cx="3805350" cy="2949545"/>
          </a:xfrm>
          <a:prstGeom prst="rect">
            <a:avLst/>
          </a:prstGeom>
        </p:spPr>
      </p:pic>
    </p:spTree>
    <p:extLst>
      <p:ext uri="{BB962C8B-B14F-4D97-AF65-F5344CB8AC3E}">
        <p14:creationId xmlns:p14="http://schemas.microsoft.com/office/powerpoint/2010/main" val="4891679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25475" y="1942894"/>
            <a:ext cx="1019170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r" defTabSz="914400" rtl="1" eaLnBrk="1" fontAlgn="auto" latinLnBrk="0" hangingPunct="1">
              <a:lnSpc>
                <a:spcPct val="107000"/>
              </a:lnSpc>
              <a:spcBef>
                <a:spcPts val="0"/>
              </a:spcBef>
              <a:spcAft>
                <a:spcPts val="800"/>
              </a:spcAft>
              <a:buClrTx/>
              <a:buSzTx/>
              <a:tabLst>
                <a:tab pos="457200" algn="l"/>
              </a:tabLst>
              <a:defRPr/>
            </a:pPr>
            <a:endParaRPr lang="ar-JO" sz="2800" dirty="0">
              <a:solidFill>
                <a:schemeClr val="tx1"/>
              </a:solidFill>
              <a:latin typeface="Alexandria"/>
              <a:cs typeface="Arial" panose="020B0604020202020204" pitchFamily="34"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6E5C011-C353-5778-7AB1-27A9B5661607}"/>
              </a:ext>
            </a:extLst>
          </p:cNvPr>
          <p:cNvSpPr txBox="1"/>
          <p:nvPr/>
        </p:nvSpPr>
        <p:spPr>
          <a:xfrm>
            <a:off x="2485572" y="1372133"/>
            <a:ext cx="3368576" cy="461665"/>
          </a:xfrm>
          <a:prstGeom prst="rect">
            <a:avLst/>
          </a:prstGeom>
          <a:noFill/>
        </p:spPr>
        <p:txBody>
          <a:bodyPr wrap="square" rtlCol="0">
            <a:spAutoFit/>
          </a:bodyPr>
          <a:lstStyle/>
          <a:p>
            <a:pPr algn="ctr"/>
            <a:r>
              <a:rPr lang="ar-JO" sz="2400" b="1" dirty="0">
                <a:latin typeface="Alexandria Light" pitchFamily="2" charset="-78"/>
                <a:cs typeface="Alexandria Light" pitchFamily="2" charset="-78"/>
              </a:rPr>
              <a:t>أخلاقيات التسويق</a:t>
            </a:r>
            <a:endParaRPr lang="en-US" sz="1800" b="1" dirty="0">
              <a:latin typeface="Alexandria Light" pitchFamily="2" charset="-78"/>
              <a:cs typeface="Alexandria Light" pitchFamily="2" charset="-78"/>
            </a:endParaRPr>
          </a:p>
        </p:txBody>
      </p:sp>
      <p:pic>
        <p:nvPicPr>
          <p:cNvPr id="2" name="Picture 1">
            <a:extLst>
              <a:ext uri="{FF2B5EF4-FFF2-40B4-BE49-F238E27FC236}">
                <a16:creationId xmlns:a16="http://schemas.microsoft.com/office/drawing/2014/main" id="{3E1D5270-64A5-493B-B73E-533C9B080226}"/>
              </a:ext>
            </a:extLst>
          </p:cNvPr>
          <p:cNvPicPr>
            <a:picLocks noChangeAspect="1"/>
          </p:cNvPicPr>
          <p:nvPr/>
        </p:nvPicPr>
        <p:blipFill>
          <a:blip r:embed="rId3"/>
          <a:stretch>
            <a:fillRect/>
          </a:stretch>
        </p:blipFill>
        <p:spPr>
          <a:xfrm>
            <a:off x="1174818" y="1336003"/>
            <a:ext cx="1310754" cy="853514"/>
          </a:xfrm>
          <a:prstGeom prst="rect">
            <a:avLst/>
          </a:prstGeom>
        </p:spPr>
      </p:pic>
      <p:sp>
        <p:nvSpPr>
          <p:cNvPr id="10" name="TextBox 9">
            <a:extLst>
              <a:ext uri="{FF2B5EF4-FFF2-40B4-BE49-F238E27FC236}">
                <a16:creationId xmlns:a16="http://schemas.microsoft.com/office/drawing/2014/main" id="{FE295908-DD93-456C-BEA5-39B1B65ED247}"/>
              </a:ext>
            </a:extLst>
          </p:cNvPr>
          <p:cNvSpPr txBox="1"/>
          <p:nvPr/>
        </p:nvSpPr>
        <p:spPr>
          <a:xfrm>
            <a:off x="5317436" y="2134646"/>
            <a:ext cx="5541564" cy="3570208"/>
          </a:xfrm>
          <a:prstGeom prst="rect">
            <a:avLst/>
          </a:prstGeom>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ar-JO" sz="2800" b="1" dirty="0">
                <a:latin typeface="Alexandria Light" pitchFamily="2" charset="-78"/>
                <a:cs typeface="Alexandria Light" pitchFamily="2" charset="-78"/>
              </a:rPr>
              <a:t>أخلاقيات التسويق</a:t>
            </a:r>
            <a:endParaRPr lang="en-US" sz="2000" b="1" dirty="0">
              <a:latin typeface="Alexandria Light" pitchFamily="2" charset="-78"/>
              <a:cs typeface="Alexandria Light" pitchFamily="2" charset="-78"/>
            </a:endParaRPr>
          </a:p>
          <a:p>
            <a:pPr algn="just" rtl="1"/>
            <a:r>
              <a:rPr lang="ar-JO" dirty="0">
                <a:latin typeface="Alexandria Light" pitchFamily="2" charset="-78"/>
                <a:cs typeface="Alexandria Light" pitchFamily="2" charset="-78"/>
              </a:rPr>
              <a:t>من أكثر الطرق التي تجذب العملاء وتجعلهم يثقون بعلامة تجارية ما أو منتجات شركة معينة هي مصداقية الشركة والتزامها بأخلاقيات التسويق، رغم ما قد تجنيه الحملات التسويقية المشبوهة من أرباح إلا أن الأمر لا يتعدى فترة زمنية قصيرة ثم ينقلب ذلك بتكلفة أكبر بكثير أهمها خسارة سمعة العلامة التجارية والعملاء، على العكس من ذلك إذا ركزت الشركات على التسويق الأخلاقي والذي يزيد من رضا العملاء ورفع الثقة والمصداقية للعلامة التجارية لدى المستهلكين، هو ما يجعل من أخلاقيات التسويق الطريقة الأفضل دائماً لتحقيق النجاح على جميع الأصعدة.</a:t>
            </a:r>
            <a:endParaRPr lang="en-US" dirty="0">
              <a:latin typeface="Alexandria Light" pitchFamily="2" charset="-78"/>
              <a:cs typeface="Alexandria Light" pitchFamily="2" charset="-78"/>
            </a:endParaRPr>
          </a:p>
        </p:txBody>
      </p:sp>
      <p:pic>
        <p:nvPicPr>
          <p:cNvPr id="4" name="Picture 3">
            <a:extLst>
              <a:ext uri="{FF2B5EF4-FFF2-40B4-BE49-F238E27FC236}">
                <a16:creationId xmlns:a16="http://schemas.microsoft.com/office/drawing/2014/main" id="{8D914214-C68C-40E8-8422-8C17B006D177}"/>
              </a:ext>
            </a:extLst>
          </p:cNvPr>
          <p:cNvPicPr>
            <a:picLocks noChangeAspect="1"/>
          </p:cNvPicPr>
          <p:nvPr/>
        </p:nvPicPr>
        <p:blipFill>
          <a:blip r:embed="rId4"/>
          <a:stretch>
            <a:fillRect/>
          </a:stretch>
        </p:blipFill>
        <p:spPr>
          <a:xfrm>
            <a:off x="1705833" y="2754622"/>
            <a:ext cx="2731245" cy="2731245"/>
          </a:xfrm>
          <a:prstGeom prst="rect">
            <a:avLst/>
          </a:prstGeom>
        </p:spPr>
      </p:pic>
    </p:spTree>
    <p:extLst>
      <p:ext uri="{BB962C8B-B14F-4D97-AF65-F5344CB8AC3E}">
        <p14:creationId xmlns:p14="http://schemas.microsoft.com/office/powerpoint/2010/main" val="36111354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25475" y="1942894"/>
            <a:ext cx="10191707" cy="40623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r" defTabSz="914400" rtl="1" eaLnBrk="1" fontAlgn="auto" latinLnBrk="0" hangingPunct="1">
              <a:lnSpc>
                <a:spcPct val="107000"/>
              </a:lnSpc>
              <a:spcBef>
                <a:spcPts val="0"/>
              </a:spcBef>
              <a:spcAft>
                <a:spcPts val="800"/>
              </a:spcAft>
              <a:buClrTx/>
              <a:buSzTx/>
              <a:tabLst>
                <a:tab pos="457200" algn="l"/>
              </a:tabLst>
              <a:defRPr/>
            </a:pPr>
            <a:endParaRPr lang="ar-JO" sz="2800" dirty="0">
              <a:solidFill>
                <a:schemeClr val="tx1"/>
              </a:solidFill>
              <a:latin typeface="Alexandria"/>
              <a:cs typeface="Arial" panose="020B0604020202020204" pitchFamily="34"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64611" y="42999"/>
            <a:ext cx="2305141" cy="1076343"/>
          </a:xfrm>
          <a:prstGeom prst="rect">
            <a:avLst/>
          </a:prstGeom>
        </p:spPr>
      </p:pic>
      <p:sp>
        <p:nvSpPr>
          <p:cNvPr id="3" name="TextBox 2">
            <a:extLst>
              <a:ext uri="{FF2B5EF4-FFF2-40B4-BE49-F238E27FC236}">
                <a16:creationId xmlns:a16="http://schemas.microsoft.com/office/drawing/2014/main" id="{E6E5C011-C353-5778-7AB1-27A9B5661607}"/>
              </a:ext>
            </a:extLst>
          </p:cNvPr>
          <p:cNvSpPr txBox="1"/>
          <p:nvPr/>
        </p:nvSpPr>
        <p:spPr>
          <a:xfrm>
            <a:off x="2485572" y="1372133"/>
            <a:ext cx="3368576" cy="892552"/>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JO" sz="2800" b="1" dirty="0">
                <a:solidFill>
                  <a:prstClr val="black"/>
                </a:solidFill>
                <a:latin typeface="Alexandria Light" pitchFamily="2" charset="-78"/>
                <a:cs typeface="Alexandria Light" pitchFamily="2" charset="-78"/>
              </a:rPr>
              <a:t>نصائح إستراتيجية</a:t>
            </a:r>
            <a:endParaRPr kumimoji="0" lang="en-US" sz="2800" b="1"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a:p>
            <a:pPr algn="r" rtl="1"/>
            <a:endParaRPr lang="en-US" sz="2400" b="1" dirty="0"/>
          </a:p>
        </p:txBody>
      </p:sp>
      <p:pic>
        <p:nvPicPr>
          <p:cNvPr id="2" name="Picture 1">
            <a:extLst>
              <a:ext uri="{FF2B5EF4-FFF2-40B4-BE49-F238E27FC236}">
                <a16:creationId xmlns:a16="http://schemas.microsoft.com/office/drawing/2014/main" id="{3E1D5270-64A5-493B-B73E-533C9B080226}"/>
              </a:ext>
            </a:extLst>
          </p:cNvPr>
          <p:cNvPicPr>
            <a:picLocks noChangeAspect="1"/>
          </p:cNvPicPr>
          <p:nvPr/>
        </p:nvPicPr>
        <p:blipFill>
          <a:blip r:embed="rId3"/>
          <a:stretch>
            <a:fillRect/>
          </a:stretch>
        </p:blipFill>
        <p:spPr>
          <a:xfrm>
            <a:off x="1174818" y="1336003"/>
            <a:ext cx="1310754" cy="853514"/>
          </a:xfrm>
          <a:prstGeom prst="rect">
            <a:avLst/>
          </a:prstGeom>
        </p:spPr>
      </p:pic>
      <p:sp>
        <p:nvSpPr>
          <p:cNvPr id="9" name="TextBox 8">
            <a:extLst>
              <a:ext uri="{FF2B5EF4-FFF2-40B4-BE49-F238E27FC236}">
                <a16:creationId xmlns:a16="http://schemas.microsoft.com/office/drawing/2014/main" id="{58F6C268-30C9-4F56-AD1E-A83EA52AF669}"/>
              </a:ext>
            </a:extLst>
          </p:cNvPr>
          <p:cNvSpPr txBox="1"/>
          <p:nvPr/>
        </p:nvSpPr>
        <p:spPr>
          <a:xfrm>
            <a:off x="2834915" y="1983193"/>
            <a:ext cx="7929484" cy="3600986"/>
          </a:xfrm>
          <a:prstGeom prst="rect">
            <a:avLst/>
          </a:prstGeom>
          <a:ln>
            <a:noFill/>
          </a:ln>
        </p:spPr>
        <p:style>
          <a:lnRef idx="2">
            <a:schemeClr val="accent1"/>
          </a:lnRef>
          <a:fillRef idx="1">
            <a:schemeClr val="lt1"/>
          </a:fillRef>
          <a:effectRef idx="0">
            <a:schemeClr val="accent1"/>
          </a:effectRef>
          <a:fontRef idx="minor">
            <a:schemeClr val="dk1"/>
          </a:fontRef>
        </p:style>
        <p:txBody>
          <a:bodyPr wrap="square">
            <a:spAutoFit/>
          </a:bodyPr>
          <a:lstStyle/>
          <a:p>
            <a:pPr algn="ctr" rtl="1" fontAlgn="base">
              <a:lnSpc>
                <a:spcPct val="150000"/>
              </a:lnSpc>
            </a:pPr>
            <a:r>
              <a:rPr lang="ar-JO" sz="2000" b="1" i="0" dirty="0">
                <a:solidFill>
                  <a:srgbClr val="453E3E"/>
                </a:solidFill>
                <a:effectLst/>
                <a:latin typeface="Alexandria Light" pitchFamily="2" charset="-78"/>
                <a:cs typeface="Alexandria Light" pitchFamily="2" charset="-78"/>
              </a:rPr>
              <a:t>نصائح لإعداد إستراتيجية تسويق أخلاقي من مجموعة النصائح التالية يمكنك معرفة أهم محاور التسويق و الإعلان  الأخلاقي</a:t>
            </a:r>
          </a:p>
          <a:p>
            <a:pPr marL="457200" indent="-457200" algn="r" rtl="1" fontAlgn="base">
              <a:lnSpc>
                <a:spcPct val="150000"/>
              </a:lnSpc>
              <a:buFont typeface="Arial" panose="020B0604020202020204" pitchFamily="34" charset="0"/>
              <a:buChar char="•"/>
            </a:pPr>
            <a:r>
              <a:rPr lang="ar-JO" sz="2000" b="0" i="0" dirty="0">
                <a:solidFill>
                  <a:srgbClr val="453E3E"/>
                </a:solidFill>
                <a:effectLst/>
                <a:latin typeface="Alexandria Light" pitchFamily="2" charset="-78"/>
                <a:cs typeface="Alexandria Light" pitchFamily="2" charset="-78"/>
              </a:rPr>
              <a:t>التحلي بالشفافية</a:t>
            </a:r>
          </a:p>
          <a:p>
            <a:pPr marL="457200" indent="-457200" algn="r" rtl="1" fontAlgn="base">
              <a:lnSpc>
                <a:spcPct val="150000"/>
              </a:lnSpc>
              <a:buFont typeface="Wingdings" panose="05000000000000000000" pitchFamily="2" charset="2"/>
              <a:buChar char="§"/>
            </a:pPr>
            <a:r>
              <a:rPr lang="ar-JO" sz="2000" b="0" i="0" dirty="0">
                <a:solidFill>
                  <a:srgbClr val="453E3E"/>
                </a:solidFill>
                <a:effectLst/>
                <a:latin typeface="Alexandria Light" pitchFamily="2" charset="-78"/>
                <a:cs typeface="Alexandria Light" pitchFamily="2" charset="-78"/>
              </a:rPr>
              <a:t>الحفاظ على خصوصية المستهلك وحماية بياناته</a:t>
            </a:r>
          </a:p>
          <a:p>
            <a:pPr marL="457200" indent="-457200" algn="r" rtl="1" fontAlgn="base">
              <a:lnSpc>
                <a:spcPct val="150000"/>
              </a:lnSpc>
              <a:buFont typeface="Wingdings" panose="05000000000000000000" pitchFamily="2" charset="2"/>
              <a:buChar char="§"/>
            </a:pPr>
            <a:r>
              <a:rPr lang="ar-JO" sz="2000" b="0" i="0" dirty="0">
                <a:solidFill>
                  <a:srgbClr val="453E3E"/>
                </a:solidFill>
                <a:effectLst/>
                <a:latin typeface="Alexandria Light" pitchFamily="2" charset="-78"/>
                <a:cs typeface="Alexandria Light" pitchFamily="2" charset="-78"/>
              </a:rPr>
              <a:t>ال</a:t>
            </a:r>
            <a:r>
              <a:rPr kumimoji="0" lang="ar-SA" sz="2000" b="0" i="0" u="none" strike="noStrike" kern="1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إ</a:t>
            </a:r>
            <a:r>
              <a:rPr lang="ar-JO" sz="2000" b="0" i="0" dirty="0" err="1">
                <a:solidFill>
                  <a:srgbClr val="453E3E"/>
                </a:solidFill>
                <a:effectLst/>
                <a:latin typeface="Alexandria Light" pitchFamily="2" charset="-78"/>
                <a:cs typeface="Alexandria Light" pitchFamily="2" charset="-78"/>
              </a:rPr>
              <a:t>لتزام</a:t>
            </a:r>
            <a:r>
              <a:rPr lang="ar-JO" sz="2000" b="0" i="0" dirty="0">
                <a:solidFill>
                  <a:srgbClr val="453E3E"/>
                </a:solidFill>
                <a:effectLst/>
                <a:latin typeface="Alexandria Light" pitchFamily="2" charset="-78"/>
                <a:cs typeface="Alexandria Light" pitchFamily="2" charset="-78"/>
              </a:rPr>
              <a:t> بمبدأ ال</a:t>
            </a:r>
            <a:r>
              <a:rPr kumimoji="0" lang="ar-SA" sz="2000" b="0" i="0" u="none" strike="noStrike" kern="1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إ</a:t>
            </a:r>
            <a:r>
              <a:rPr lang="ar-JO" sz="2000" b="0" i="0" dirty="0">
                <a:solidFill>
                  <a:srgbClr val="453E3E"/>
                </a:solidFill>
                <a:effectLst/>
                <a:latin typeface="Alexandria Light" pitchFamily="2" charset="-78"/>
                <a:cs typeface="Alexandria Light" pitchFamily="2" charset="-78"/>
              </a:rPr>
              <a:t>ستدامه</a:t>
            </a:r>
          </a:p>
          <a:p>
            <a:pPr marL="457200" indent="-457200" algn="r" rtl="1" fontAlgn="base">
              <a:lnSpc>
                <a:spcPct val="150000"/>
              </a:lnSpc>
              <a:buFont typeface="Wingdings" panose="05000000000000000000" pitchFamily="2" charset="2"/>
              <a:buChar char="§"/>
            </a:pPr>
            <a:r>
              <a:rPr lang="ar-JO" sz="2000" b="0" i="0" dirty="0">
                <a:solidFill>
                  <a:srgbClr val="453E3E"/>
                </a:solidFill>
                <a:effectLst/>
                <a:latin typeface="Alexandria Light" pitchFamily="2" charset="-78"/>
                <a:cs typeface="Alexandria Light" pitchFamily="2" charset="-78"/>
              </a:rPr>
              <a:t>الل</a:t>
            </a:r>
            <a:r>
              <a:rPr kumimoji="0" lang="ar-SA" sz="2000" b="0" i="0" u="none" strike="noStrike" kern="1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إ</a:t>
            </a:r>
            <a:r>
              <a:rPr lang="ar-JO" sz="2000" b="0" i="0" dirty="0">
                <a:solidFill>
                  <a:srgbClr val="453E3E"/>
                </a:solidFill>
                <a:effectLst/>
                <a:latin typeface="Alexandria Light" pitchFamily="2" charset="-78"/>
                <a:cs typeface="Alexandria Light" pitchFamily="2" charset="-78"/>
              </a:rPr>
              <a:t>ستجابه لمخاوف المستهلك</a:t>
            </a:r>
          </a:p>
          <a:p>
            <a:pPr marL="457200" indent="-457200" algn="r" rtl="1" fontAlgn="base">
              <a:lnSpc>
                <a:spcPct val="150000"/>
              </a:lnSpc>
              <a:buFont typeface="Wingdings" panose="05000000000000000000" pitchFamily="2" charset="2"/>
              <a:buChar char="§"/>
            </a:pPr>
            <a:r>
              <a:rPr lang="ar-JO" sz="2000" b="0" i="0" dirty="0">
                <a:solidFill>
                  <a:srgbClr val="453E3E"/>
                </a:solidFill>
                <a:effectLst/>
                <a:latin typeface="Alexandria Light" pitchFamily="2" charset="-78"/>
                <a:cs typeface="Alexandria Light" pitchFamily="2" charset="-78"/>
              </a:rPr>
              <a:t>تقليل المخاطر</a:t>
            </a:r>
            <a:endParaRPr kumimoji="0" lang="ar-JO" sz="2000" b="1" i="0" u="none" strike="noStrike" kern="1200" cap="none" spc="0" normalizeH="0" baseline="0" noProof="0" dirty="0">
              <a:ln>
                <a:noFill/>
              </a:ln>
              <a:solidFill>
                <a:srgbClr val="453E3E"/>
              </a:solidFill>
              <a:effectLst/>
              <a:uLnTx/>
              <a:uFillTx/>
              <a:latin typeface="Alexandria Light" pitchFamily="2" charset="-78"/>
              <a:cs typeface="Alexandria Light" pitchFamily="2" charset="-78"/>
            </a:endParaRPr>
          </a:p>
          <a:p>
            <a:pPr algn="r" rtl="1" fontAlgn="base"/>
            <a:endParaRPr lang="ar-JO" b="0" i="0" dirty="0">
              <a:solidFill>
                <a:srgbClr val="453E3E"/>
              </a:solidFill>
              <a:effectLst/>
              <a:latin typeface="Cairo"/>
            </a:endParaRPr>
          </a:p>
        </p:txBody>
      </p:sp>
      <p:pic>
        <p:nvPicPr>
          <p:cNvPr id="6" name="Picture 5">
            <a:extLst>
              <a:ext uri="{FF2B5EF4-FFF2-40B4-BE49-F238E27FC236}">
                <a16:creationId xmlns:a16="http://schemas.microsoft.com/office/drawing/2014/main" id="{CCF446C4-A59D-446C-9BA0-8D077B1FEE3F}"/>
              </a:ext>
            </a:extLst>
          </p:cNvPr>
          <p:cNvPicPr>
            <a:picLocks noChangeAspect="1"/>
          </p:cNvPicPr>
          <p:nvPr/>
        </p:nvPicPr>
        <p:blipFill>
          <a:blip r:embed="rId4"/>
          <a:stretch>
            <a:fillRect/>
          </a:stretch>
        </p:blipFill>
        <p:spPr>
          <a:xfrm>
            <a:off x="825476" y="2921354"/>
            <a:ext cx="3229690" cy="3229690"/>
          </a:xfrm>
          <a:prstGeom prst="rect">
            <a:avLst/>
          </a:prstGeom>
        </p:spPr>
      </p:pic>
    </p:spTree>
    <p:extLst>
      <p:ext uri="{BB962C8B-B14F-4D97-AF65-F5344CB8AC3E}">
        <p14:creationId xmlns:p14="http://schemas.microsoft.com/office/powerpoint/2010/main" val="12061533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25475" y="1942894"/>
            <a:ext cx="1019170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r" defTabSz="914400" rtl="1" eaLnBrk="1" fontAlgn="auto" latinLnBrk="0" hangingPunct="1">
              <a:lnSpc>
                <a:spcPct val="107000"/>
              </a:lnSpc>
              <a:spcBef>
                <a:spcPts val="0"/>
              </a:spcBef>
              <a:spcAft>
                <a:spcPts val="800"/>
              </a:spcAft>
              <a:buClrTx/>
              <a:buSzTx/>
              <a:tabLst>
                <a:tab pos="457200" algn="l"/>
              </a:tabLst>
              <a:defRPr/>
            </a:pPr>
            <a:endParaRPr lang="ar-JO" sz="2800" dirty="0">
              <a:solidFill>
                <a:schemeClr val="tx1"/>
              </a:solidFill>
              <a:latin typeface="Alexandria"/>
              <a:cs typeface="Arial" panose="020B0604020202020204" pitchFamily="34"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64611" y="89318"/>
            <a:ext cx="2305141" cy="1076343"/>
          </a:xfrm>
          <a:prstGeom prst="rect">
            <a:avLst/>
          </a:prstGeom>
        </p:spPr>
      </p:pic>
      <p:sp>
        <p:nvSpPr>
          <p:cNvPr id="3" name="TextBox 2">
            <a:extLst>
              <a:ext uri="{FF2B5EF4-FFF2-40B4-BE49-F238E27FC236}">
                <a16:creationId xmlns:a16="http://schemas.microsoft.com/office/drawing/2014/main" id="{E6E5C011-C353-5778-7AB1-27A9B5661607}"/>
              </a:ext>
            </a:extLst>
          </p:cNvPr>
          <p:cNvSpPr txBox="1"/>
          <p:nvPr/>
        </p:nvSpPr>
        <p:spPr>
          <a:xfrm>
            <a:off x="2485572" y="1372133"/>
            <a:ext cx="6096000" cy="46166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srgbClr val="453E3E"/>
                </a:solidFill>
                <a:effectLst/>
                <a:uLnTx/>
                <a:uFillTx/>
                <a:latin typeface="Alexandria Light" pitchFamily="2" charset="-78"/>
                <a:ea typeface="+mn-ea"/>
                <a:cs typeface="Alexandria Light" pitchFamily="2" charset="-78"/>
              </a:rPr>
              <a:t>هدف أخلاقيات</a:t>
            </a:r>
            <a:r>
              <a:rPr kumimoji="0" lang="en-US" sz="2400" b="1" i="0" u="none" strike="noStrike" kern="1200" cap="none" spc="0" normalizeH="0" baseline="0" noProof="0" dirty="0">
                <a:ln>
                  <a:noFill/>
                </a:ln>
                <a:solidFill>
                  <a:srgbClr val="453E3E"/>
                </a:solidFill>
                <a:effectLst/>
                <a:uLnTx/>
                <a:uFillTx/>
                <a:latin typeface="Alexandria Light" pitchFamily="2" charset="-78"/>
                <a:ea typeface="+mn-ea"/>
                <a:cs typeface="Alexandria Light" pitchFamily="2" charset="-78"/>
              </a:rPr>
              <a:t> </a:t>
            </a:r>
            <a:r>
              <a:rPr kumimoji="0" lang="ar-JO" sz="2400" b="1" i="0" u="none" strike="noStrike" kern="1200" cap="none" spc="0" normalizeH="0" baseline="0" noProof="0" dirty="0">
                <a:ln>
                  <a:noFill/>
                </a:ln>
                <a:solidFill>
                  <a:srgbClr val="453E3E"/>
                </a:solidFill>
                <a:effectLst/>
                <a:uLnTx/>
                <a:uFillTx/>
                <a:latin typeface="Alexandria Light" pitchFamily="2" charset="-78"/>
                <a:ea typeface="+mn-ea"/>
                <a:cs typeface="Alexandria Light" pitchFamily="2" charset="-78"/>
              </a:rPr>
              <a:t> وقوانين  الإعلان  و التسويق</a:t>
            </a:r>
            <a:endParaRPr lang="en-US" sz="2400" b="1" dirty="0"/>
          </a:p>
        </p:txBody>
      </p:sp>
      <p:pic>
        <p:nvPicPr>
          <p:cNvPr id="2" name="Picture 1">
            <a:extLst>
              <a:ext uri="{FF2B5EF4-FFF2-40B4-BE49-F238E27FC236}">
                <a16:creationId xmlns:a16="http://schemas.microsoft.com/office/drawing/2014/main" id="{3E1D5270-64A5-493B-B73E-533C9B080226}"/>
              </a:ext>
            </a:extLst>
          </p:cNvPr>
          <p:cNvPicPr>
            <a:picLocks noChangeAspect="1"/>
          </p:cNvPicPr>
          <p:nvPr/>
        </p:nvPicPr>
        <p:blipFill>
          <a:blip r:embed="rId3"/>
          <a:stretch>
            <a:fillRect/>
          </a:stretch>
        </p:blipFill>
        <p:spPr>
          <a:xfrm>
            <a:off x="1174818" y="1336003"/>
            <a:ext cx="1310754" cy="853514"/>
          </a:xfrm>
          <a:prstGeom prst="rect">
            <a:avLst/>
          </a:prstGeom>
        </p:spPr>
      </p:pic>
      <p:sp>
        <p:nvSpPr>
          <p:cNvPr id="7" name="TextBox 6">
            <a:extLst>
              <a:ext uri="{FF2B5EF4-FFF2-40B4-BE49-F238E27FC236}">
                <a16:creationId xmlns:a16="http://schemas.microsoft.com/office/drawing/2014/main" id="{2C7B7138-36D2-4E64-9953-77532C0281D2}"/>
              </a:ext>
            </a:extLst>
          </p:cNvPr>
          <p:cNvSpPr txBox="1"/>
          <p:nvPr/>
        </p:nvSpPr>
        <p:spPr>
          <a:xfrm>
            <a:off x="4299856" y="2914241"/>
            <a:ext cx="6096000" cy="1569660"/>
          </a:xfrm>
          <a:prstGeom prst="rect">
            <a:avLst/>
          </a:prstGeom>
          <a:ln>
            <a:noFill/>
          </a:ln>
        </p:spPr>
        <p:style>
          <a:lnRef idx="2">
            <a:schemeClr val="accent4"/>
          </a:lnRef>
          <a:fillRef idx="1">
            <a:schemeClr val="lt1"/>
          </a:fillRef>
          <a:effectRef idx="0">
            <a:schemeClr val="accent4"/>
          </a:effectRef>
          <a:fontRef idx="minor">
            <a:schemeClr val="dk1"/>
          </a:fontRef>
        </p:style>
        <p:txBody>
          <a:bodyPr wrap="square">
            <a:spAutoFit/>
          </a:bodyPr>
          <a:lstStyle/>
          <a:p>
            <a:pPr marL="0" marR="0" lvl="0" indent="0" algn="ctr" defTabSz="914400" rtl="1" eaLnBrk="1" fontAlgn="base" latinLnBrk="0" hangingPunct="1">
              <a:lnSpc>
                <a:spcPct val="100000"/>
              </a:lnSpc>
              <a:spcBef>
                <a:spcPts val="0"/>
              </a:spcBef>
              <a:spcAft>
                <a:spcPts val="0"/>
              </a:spcAft>
              <a:buClrTx/>
              <a:buSzTx/>
              <a:buFontTx/>
              <a:buNone/>
              <a:tabLst/>
              <a:defRPr/>
            </a:pPr>
            <a:r>
              <a:rPr kumimoji="0" lang="ar-JO" sz="2400" i="0" u="none" strike="noStrike" kern="1200" cap="none" spc="0" normalizeH="0" baseline="0" noProof="0" dirty="0">
                <a:ln>
                  <a:noFill/>
                </a:ln>
                <a:solidFill>
                  <a:srgbClr val="453E3E"/>
                </a:solidFill>
                <a:effectLst/>
                <a:uLnTx/>
                <a:uFillTx/>
                <a:latin typeface="Alexandria Light" pitchFamily="2" charset="-78"/>
                <a:cs typeface="Alexandria Light" pitchFamily="2" charset="-78"/>
              </a:rPr>
              <a:t>هدف أخلاقيات</a:t>
            </a:r>
            <a:r>
              <a:rPr kumimoji="0" lang="en-US" sz="2400" i="0" u="none" strike="noStrike" kern="1200" cap="none" spc="0" normalizeH="0" baseline="0" noProof="0" dirty="0">
                <a:ln>
                  <a:noFill/>
                </a:ln>
                <a:solidFill>
                  <a:srgbClr val="453E3E"/>
                </a:solidFill>
                <a:effectLst/>
                <a:uLnTx/>
                <a:uFillTx/>
                <a:latin typeface="Alexandria Light" pitchFamily="2" charset="-78"/>
                <a:cs typeface="Alexandria Light" pitchFamily="2" charset="-78"/>
              </a:rPr>
              <a:t> </a:t>
            </a:r>
            <a:r>
              <a:rPr kumimoji="0" lang="ar-JO" sz="2400" i="0" u="none" strike="noStrike" kern="1200" cap="none" spc="0" normalizeH="0" baseline="0" noProof="0" dirty="0">
                <a:ln>
                  <a:noFill/>
                </a:ln>
                <a:solidFill>
                  <a:srgbClr val="453E3E"/>
                </a:solidFill>
                <a:effectLst/>
                <a:uLnTx/>
                <a:uFillTx/>
                <a:latin typeface="Alexandria Light" pitchFamily="2" charset="-78"/>
                <a:cs typeface="Alexandria Light" pitchFamily="2" charset="-78"/>
              </a:rPr>
              <a:t> وقوانين  الإعلان  و التسويق في المقام الأول إلى إفادة المستهلكين ودفع الأضرار عنهم وذلك من خلال تقليل المخاطر، والبحث عن إحداث تأثير إيجابي لدى المستهلكين.</a:t>
            </a:r>
          </a:p>
        </p:txBody>
      </p:sp>
      <p:pic>
        <p:nvPicPr>
          <p:cNvPr id="4" name="Picture 3">
            <a:extLst>
              <a:ext uri="{FF2B5EF4-FFF2-40B4-BE49-F238E27FC236}">
                <a16:creationId xmlns:a16="http://schemas.microsoft.com/office/drawing/2014/main" id="{FEB9ED1E-F825-4ADD-9689-92286C5721E2}"/>
              </a:ext>
            </a:extLst>
          </p:cNvPr>
          <p:cNvPicPr>
            <a:picLocks noChangeAspect="1"/>
          </p:cNvPicPr>
          <p:nvPr/>
        </p:nvPicPr>
        <p:blipFill>
          <a:blip r:embed="rId4"/>
          <a:stretch>
            <a:fillRect/>
          </a:stretch>
        </p:blipFill>
        <p:spPr>
          <a:xfrm>
            <a:off x="1174818" y="2760278"/>
            <a:ext cx="3070407" cy="3070407"/>
          </a:xfrm>
          <a:prstGeom prst="rect">
            <a:avLst/>
          </a:prstGeom>
        </p:spPr>
      </p:pic>
    </p:spTree>
    <p:extLst>
      <p:ext uri="{BB962C8B-B14F-4D97-AF65-F5344CB8AC3E}">
        <p14:creationId xmlns:p14="http://schemas.microsoft.com/office/powerpoint/2010/main" val="21188997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25475" y="1942894"/>
            <a:ext cx="1019170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r" defTabSz="914400" rtl="1" eaLnBrk="1" fontAlgn="auto" latinLnBrk="0" hangingPunct="1">
              <a:lnSpc>
                <a:spcPct val="107000"/>
              </a:lnSpc>
              <a:spcBef>
                <a:spcPts val="0"/>
              </a:spcBef>
              <a:spcAft>
                <a:spcPts val="800"/>
              </a:spcAft>
              <a:buClrTx/>
              <a:buSzTx/>
              <a:tabLst>
                <a:tab pos="457200" algn="l"/>
              </a:tabLst>
              <a:defRPr/>
            </a:pPr>
            <a:endParaRPr lang="ar-JO" sz="2800" dirty="0">
              <a:solidFill>
                <a:schemeClr val="tx1"/>
              </a:solidFill>
              <a:latin typeface="Alexandria"/>
              <a:cs typeface="Arial" panose="020B0604020202020204" pitchFamily="34"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64611" y="188857"/>
            <a:ext cx="2305141" cy="1076343"/>
          </a:xfrm>
          <a:prstGeom prst="rect">
            <a:avLst/>
          </a:prstGeom>
        </p:spPr>
      </p:pic>
      <p:pic>
        <p:nvPicPr>
          <p:cNvPr id="2" name="Picture 1">
            <a:extLst>
              <a:ext uri="{FF2B5EF4-FFF2-40B4-BE49-F238E27FC236}">
                <a16:creationId xmlns:a16="http://schemas.microsoft.com/office/drawing/2014/main" id="{3E1D5270-64A5-493B-B73E-533C9B080226}"/>
              </a:ext>
            </a:extLst>
          </p:cNvPr>
          <p:cNvPicPr>
            <a:picLocks noChangeAspect="1"/>
          </p:cNvPicPr>
          <p:nvPr/>
        </p:nvPicPr>
        <p:blipFill>
          <a:blip r:embed="rId3"/>
          <a:stretch>
            <a:fillRect/>
          </a:stretch>
        </p:blipFill>
        <p:spPr>
          <a:xfrm>
            <a:off x="1174818" y="1336003"/>
            <a:ext cx="1310754" cy="853514"/>
          </a:xfrm>
          <a:prstGeom prst="rect">
            <a:avLst/>
          </a:prstGeom>
        </p:spPr>
      </p:pic>
      <p:sp>
        <p:nvSpPr>
          <p:cNvPr id="9" name="TextBox 8">
            <a:extLst>
              <a:ext uri="{FF2B5EF4-FFF2-40B4-BE49-F238E27FC236}">
                <a16:creationId xmlns:a16="http://schemas.microsoft.com/office/drawing/2014/main" id="{5A9DE40B-CE8D-48BA-A857-1B8120128792}"/>
              </a:ext>
            </a:extLst>
          </p:cNvPr>
          <p:cNvSpPr txBox="1"/>
          <p:nvPr/>
        </p:nvSpPr>
        <p:spPr>
          <a:xfrm>
            <a:off x="5055442" y="3649295"/>
            <a:ext cx="5063673" cy="461665"/>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r" rtl="1" fontAlgn="base"/>
            <a:r>
              <a:rPr lang="ar-JO" sz="2400" b="1" i="0" dirty="0">
                <a:solidFill>
                  <a:schemeClr val="accent1">
                    <a:lumMod val="50000"/>
                  </a:schemeClr>
                </a:solidFill>
                <a:effectLst/>
                <a:latin typeface="Alexandria Light" pitchFamily="2" charset="-78"/>
                <a:cs typeface="Alexandria Light" pitchFamily="2" charset="-78"/>
              </a:rPr>
              <a:t>ما يجب تجنبه في أخلاقيات التسويق</a:t>
            </a:r>
          </a:p>
        </p:txBody>
      </p:sp>
      <p:pic>
        <p:nvPicPr>
          <p:cNvPr id="6" name="Picture 5">
            <a:extLst>
              <a:ext uri="{FF2B5EF4-FFF2-40B4-BE49-F238E27FC236}">
                <a16:creationId xmlns:a16="http://schemas.microsoft.com/office/drawing/2014/main" id="{156A8FF2-D129-4F3B-9F3F-6E4E982D71F6}"/>
              </a:ext>
            </a:extLst>
          </p:cNvPr>
          <p:cNvPicPr>
            <a:picLocks noChangeAspect="1"/>
          </p:cNvPicPr>
          <p:nvPr/>
        </p:nvPicPr>
        <p:blipFill>
          <a:blip r:embed="rId4"/>
          <a:stretch>
            <a:fillRect/>
          </a:stretch>
        </p:blipFill>
        <p:spPr>
          <a:xfrm>
            <a:off x="897967" y="2099582"/>
            <a:ext cx="4084983" cy="4084983"/>
          </a:xfrm>
          <a:prstGeom prst="rect">
            <a:avLst/>
          </a:prstGeom>
        </p:spPr>
      </p:pic>
    </p:spTree>
    <p:extLst>
      <p:ext uri="{BB962C8B-B14F-4D97-AF65-F5344CB8AC3E}">
        <p14:creationId xmlns:p14="http://schemas.microsoft.com/office/powerpoint/2010/main" val="19863408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25475" y="1942894"/>
            <a:ext cx="1019170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r" defTabSz="914400" rtl="1" eaLnBrk="1" fontAlgn="auto" latinLnBrk="0" hangingPunct="1">
              <a:lnSpc>
                <a:spcPct val="107000"/>
              </a:lnSpc>
              <a:spcBef>
                <a:spcPts val="0"/>
              </a:spcBef>
              <a:spcAft>
                <a:spcPts val="800"/>
              </a:spcAft>
              <a:buClrTx/>
              <a:buSzTx/>
              <a:tabLst>
                <a:tab pos="457200" algn="l"/>
              </a:tabLst>
              <a:defRPr/>
            </a:pPr>
            <a:endParaRPr lang="ar-JO" sz="2800" dirty="0">
              <a:solidFill>
                <a:schemeClr val="tx1"/>
              </a:solidFill>
              <a:latin typeface="Alexandria"/>
              <a:cs typeface="Arial" panose="020B0604020202020204" pitchFamily="34"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64611" y="188857"/>
            <a:ext cx="2305141" cy="1076343"/>
          </a:xfrm>
          <a:prstGeom prst="rect">
            <a:avLst/>
          </a:prstGeom>
        </p:spPr>
      </p:pic>
      <p:pic>
        <p:nvPicPr>
          <p:cNvPr id="2" name="Picture 1">
            <a:extLst>
              <a:ext uri="{FF2B5EF4-FFF2-40B4-BE49-F238E27FC236}">
                <a16:creationId xmlns:a16="http://schemas.microsoft.com/office/drawing/2014/main" id="{3E1D5270-64A5-493B-B73E-533C9B080226}"/>
              </a:ext>
            </a:extLst>
          </p:cNvPr>
          <p:cNvPicPr>
            <a:picLocks noChangeAspect="1"/>
          </p:cNvPicPr>
          <p:nvPr/>
        </p:nvPicPr>
        <p:blipFill>
          <a:blip r:embed="rId3"/>
          <a:stretch>
            <a:fillRect/>
          </a:stretch>
        </p:blipFill>
        <p:spPr>
          <a:xfrm>
            <a:off x="1174818" y="1336003"/>
            <a:ext cx="1310754" cy="853514"/>
          </a:xfrm>
          <a:prstGeom prst="rect">
            <a:avLst/>
          </a:prstGeom>
        </p:spPr>
      </p:pic>
      <p:sp>
        <p:nvSpPr>
          <p:cNvPr id="7" name="TextBox 6">
            <a:extLst>
              <a:ext uri="{FF2B5EF4-FFF2-40B4-BE49-F238E27FC236}">
                <a16:creationId xmlns:a16="http://schemas.microsoft.com/office/drawing/2014/main" id="{468E6709-FCCA-4B7F-916B-B702D9B545AE}"/>
              </a:ext>
            </a:extLst>
          </p:cNvPr>
          <p:cNvSpPr txBox="1"/>
          <p:nvPr/>
        </p:nvSpPr>
        <p:spPr>
          <a:xfrm>
            <a:off x="4323936" y="2790997"/>
            <a:ext cx="6556372" cy="2677656"/>
          </a:xfrm>
          <a:prstGeom prst="rect">
            <a:avLst/>
          </a:prstGeom>
          <a:ln>
            <a:noFill/>
          </a:ln>
        </p:spPr>
        <p:style>
          <a:lnRef idx="2">
            <a:schemeClr val="accent6"/>
          </a:lnRef>
          <a:fillRef idx="1">
            <a:schemeClr val="lt1"/>
          </a:fillRef>
          <a:effectRef idx="0">
            <a:schemeClr val="accent6"/>
          </a:effectRef>
          <a:fontRef idx="minor">
            <a:schemeClr val="dk1"/>
          </a:fontRef>
        </p:style>
        <p:txBody>
          <a:bodyPr wrap="square">
            <a:spAutoFit/>
          </a:bodyPr>
          <a:lstStyle/>
          <a:p>
            <a:pPr algn="ctr" rtl="1" fontAlgn="base"/>
            <a:r>
              <a:rPr lang="ar-JO" sz="2400" i="0" dirty="0">
                <a:solidFill>
                  <a:srgbClr val="453E3E"/>
                </a:solidFill>
                <a:effectLst/>
                <a:latin typeface="Alexandria Light" pitchFamily="2" charset="-78"/>
                <a:cs typeface="Alexandria Light" pitchFamily="2" charset="-78"/>
              </a:rPr>
              <a:t>حتى تتمكن السير على الطريق الصحيح لأخلاقيات التسويق فيجب عليك تجنب بعض الأمور الهامة منها:</a:t>
            </a:r>
          </a:p>
          <a:p>
            <a:pPr algn="ctr" rtl="1" fontAlgn="base"/>
            <a:endParaRPr lang="ar-JO" sz="2400" i="0" dirty="0">
              <a:solidFill>
                <a:srgbClr val="453E3E"/>
              </a:solidFill>
              <a:effectLst/>
              <a:latin typeface="Alexandria Light" pitchFamily="2" charset="-78"/>
              <a:cs typeface="Alexandria Light" pitchFamily="2" charset="-78"/>
            </a:endParaRPr>
          </a:p>
          <a:p>
            <a:pPr marL="457200" indent="-457200" algn="ctr" rtl="1" fontAlgn="base">
              <a:buFont typeface="Wingdings" panose="05000000000000000000" pitchFamily="2" charset="2"/>
              <a:buChar char="§"/>
            </a:pPr>
            <a:r>
              <a:rPr lang="ar-JO" sz="2400" i="0" dirty="0">
                <a:effectLst/>
                <a:latin typeface="Alexandria Light" pitchFamily="2" charset="-78"/>
                <a:cs typeface="Alexandria Light" pitchFamily="2" charset="-78"/>
              </a:rPr>
              <a:t>تجنب إجراء المقارنات الخاطئة</a:t>
            </a:r>
          </a:p>
          <a:p>
            <a:pPr marL="457200" indent="-457200" algn="ctr" rtl="1" fontAlgn="base">
              <a:buFont typeface="Wingdings" panose="05000000000000000000" pitchFamily="2" charset="2"/>
              <a:buChar char="§"/>
            </a:pPr>
            <a:r>
              <a:rPr lang="ar-JO" sz="2400" i="0" dirty="0">
                <a:effectLst/>
                <a:latin typeface="Alexandria Light" pitchFamily="2" charset="-78"/>
                <a:cs typeface="Alexandria Light" pitchFamily="2" charset="-78"/>
              </a:rPr>
              <a:t>عدم المبالغة في وصف المنتج</a:t>
            </a:r>
          </a:p>
          <a:p>
            <a:pPr marL="457200" indent="-457200" algn="ctr" rtl="1" fontAlgn="base">
              <a:buFont typeface="Wingdings" panose="05000000000000000000" pitchFamily="2" charset="2"/>
              <a:buChar char="§"/>
            </a:pPr>
            <a:r>
              <a:rPr kumimoji="0" lang="ar-SA" sz="2400" b="0" i="0" u="none" strike="noStrike" kern="1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إ</a:t>
            </a:r>
            <a:r>
              <a:rPr lang="ar-JO" sz="2400" i="0" dirty="0" err="1">
                <a:effectLst/>
                <a:latin typeface="Alexandria Light" pitchFamily="2" charset="-78"/>
                <a:cs typeface="Alexandria Light" pitchFamily="2" charset="-78"/>
              </a:rPr>
              <a:t>ستغلال</a:t>
            </a:r>
            <a:r>
              <a:rPr lang="ar-JO" sz="2400" i="0" dirty="0">
                <a:effectLst/>
                <a:latin typeface="Alexandria Light" pitchFamily="2" charset="-78"/>
                <a:cs typeface="Alexandria Light" pitchFamily="2" charset="-78"/>
              </a:rPr>
              <a:t> مشاعر المستهلكين</a:t>
            </a:r>
          </a:p>
        </p:txBody>
      </p:sp>
      <p:pic>
        <p:nvPicPr>
          <p:cNvPr id="8" name="Picture 7">
            <a:extLst>
              <a:ext uri="{FF2B5EF4-FFF2-40B4-BE49-F238E27FC236}">
                <a16:creationId xmlns:a16="http://schemas.microsoft.com/office/drawing/2014/main" id="{11816DB1-EA3F-4FCA-9AF7-B7B71BA4B21B}"/>
              </a:ext>
            </a:extLst>
          </p:cNvPr>
          <p:cNvPicPr>
            <a:picLocks noChangeAspect="1"/>
          </p:cNvPicPr>
          <p:nvPr/>
        </p:nvPicPr>
        <p:blipFill>
          <a:blip r:embed="rId4"/>
          <a:stretch>
            <a:fillRect/>
          </a:stretch>
        </p:blipFill>
        <p:spPr>
          <a:xfrm>
            <a:off x="1101822" y="2395331"/>
            <a:ext cx="3426486" cy="3426486"/>
          </a:xfrm>
          <a:prstGeom prst="rect">
            <a:avLst/>
          </a:prstGeom>
        </p:spPr>
      </p:pic>
    </p:spTree>
    <p:extLst>
      <p:ext uri="{BB962C8B-B14F-4D97-AF65-F5344CB8AC3E}">
        <p14:creationId xmlns:p14="http://schemas.microsoft.com/office/powerpoint/2010/main" val="42571819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25475" y="1942894"/>
            <a:ext cx="1019170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r" defTabSz="914400" rtl="1" eaLnBrk="1" fontAlgn="auto" latinLnBrk="0" hangingPunct="1">
              <a:lnSpc>
                <a:spcPct val="107000"/>
              </a:lnSpc>
              <a:spcBef>
                <a:spcPts val="0"/>
              </a:spcBef>
              <a:spcAft>
                <a:spcPts val="800"/>
              </a:spcAft>
              <a:buClrTx/>
              <a:buSzTx/>
              <a:tabLst>
                <a:tab pos="457200" algn="l"/>
              </a:tabLst>
              <a:defRPr/>
            </a:pPr>
            <a:endParaRPr lang="ar-JO" sz="2800" dirty="0">
              <a:solidFill>
                <a:schemeClr val="tx1"/>
              </a:solidFill>
              <a:latin typeface="Alexandria"/>
              <a:cs typeface="Arial" panose="020B0604020202020204" pitchFamily="34"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64611" y="188857"/>
            <a:ext cx="2305141" cy="1076343"/>
          </a:xfrm>
          <a:prstGeom prst="rect">
            <a:avLst/>
          </a:prstGeom>
        </p:spPr>
      </p:pic>
      <p:pic>
        <p:nvPicPr>
          <p:cNvPr id="2" name="Picture 1">
            <a:extLst>
              <a:ext uri="{FF2B5EF4-FFF2-40B4-BE49-F238E27FC236}">
                <a16:creationId xmlns:a16="http://schemas.microsoft.com/office/drawing/2014/main" id="{3E1D5270-64A5-493B-B73E-533C9B080226}"/>
              </a:ext>
            </a:extLst>
          </p:cNvPr>
          <p:cNvPicPr>
            <a:picLocks noChangeAspect="1"/>
          </p:cNvPicPr>
          <p:nvPr/>
        </p:nvPicPr>
        <p:blipFill>
          <a:blip r:embed="rId3"/>
          <a:stretch>
            <a:fillRect/>
          </a:stretch>
        </p:blipFill>
        <p:spPr>
          <a:xfrm>
            <a:off x="1174818" y="1336003"/>
            <a:ext cx="1310754" cy="853514"/>
          </a:xfrm>
          <a:prstGeom prst="rect">
            <a:avLst/>
          </a:prstGeom>
        </p:spPr>
      </p:pic>
      <p:pic>
        <p:nvPicPr>
          <p:cNvPr id="8" name="Picture 7">
            <a:extLst>
              <a:ext uri="{FF2B5EF4-FFF2-40B4-BE49-F238E27FC236}">
                <a16:creationId xmlns:a16="http://schemas.microsoft.com/office/drawing/2014/main" id="{11816DB1-EA3F-4FCA-9AF7-B7B71BA4B21B}"/>
              </a:ext>
            </a:extLst>
          </p:cNvPr>
          <p:cNvPicPr>
            <a:picLocks noChangeAspect="1"/>
          </p:cNvPicPr>
          <p:nvPr/>
        </p:nvPicPr>
        <p:blipFill>
          <a:blip r:embed="rId4"/>
          <a:stretch>
            <a:fillRect/>
          </a:stretch>
        </p:blipFill>
        <p:spPr>
          <a:xfrm>
            <a:off x="1101822" y="2395331"/>
            <a:ext cx="2585595" cy="3426486"/>
          </a:xfrm>
          <a:prstGeom prst="rect">
            <a:avLst/>
          </a:prstGeom>
        </p:spPr>
      </p:pic>
      <p:sp>
        <p:nvSpPr>
          <p:cNvPr id="9" name="Rectangle 1">
            <a:extLst>
              <a:ext uri="{FF2B5EF4-FFF2-40B4-BE49-F238E27FC236}">
                <a16:creationId xmlns:a16="http://schemas.microsoft.com/office/drawing/2014/main" id="{B8796F43-AB0B-4F9B-A0B8-20713944024E}"/>
              </a:ext>
            </a:extLst>
          </p:cNvPr>
          <p:cNvSpPr>
            <a:spLocks noChangeArrowheads="1"/>
          </p:cNvSpPr>
          <p:nvPr/>
        </p:nvSpPr>
        <p:spPr bwMode="auto">
          <a:xfrm>
            <a:off x="3963764" y="2328016"/>
            <a:ext cx="6854225" cy="3416320"/>
          </a:xfrm>
          <a:prstGeom prst="rect">
            <a:avLst/>
          </a:prstGeom>
          <a:ln>
            <a:noFill/>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endParaRPr kumimoji="0" lang="en-US" altLang="en-US" b="1" i="0" u="none" strike="noStrike" cap="none" normalizeH="0" baseline="0" dirty="0">
              <a:ln>
                <a:noFill/>
              </a:ln>
              <a:solidFill>
                <a:schemeClr val="tx1"/>
              </a:solidFill>
              <a:effectLst/>
              <a:latin typeface="Alexandria"/>
            </a:endParaRPr>
          </a:p>
          <a:p>
            <a:pPr marL="342900" marR="0" lvl="0" indent="-342900" algn="r" defTabSz="914400" rtl="1" eaLnBrk="0" fontAlgn="base" latinLnBrk="0" hangingPunct="0">
              <a:lnSpc>
                <a:spcPct val="100000"/>
              </a:lnSpc>
              <a:spcBef>
                <a:spcPct val="0"/>
              </a:spcBef>
              <a:spcAft>
                <a:spcPct val="0"/>
              </a:spcAft>
              <a:buClrTx/>
              <a:buSzTx/>
              <a:buFont typeface="+mj-lt"/>
              <a:buAutoNum type="arabicPeriod"/>
              <a:tabLst/>
            </a:pPr>
            <a:r>
              <a:rPr kumimoji="0" lang="ar-SA" altLang="en-US" b="1" i="0" u="none" strike="noStrike" cap="none" normalizeH="0" baseline="0" dirty="0">
                <a:ln>
                  <a:noFill/>
                </a:ln>
                <a:solidFill>
                  <a:schemeClr val="tx1"/>
                </a:solidFill>
                <a:effectLst/>
                <a:latin typeface="Alexandria Light" pitchFamily="2" charset="-78"/>
                <a:cs typeface="Alexandria Light" pitchFamily="2" charset="-78"/>
              </a:rPr>
              <a:t>تجنب إجراء المقارنات الخاطئة</a:t>
            </a:r>
            <a:br>
              <a:rPr kumimoji="0" lang="en-US" altLang="en-US" b="0" i="0" u="none" strike="noStrike" cap="none" normalizeH="0" baseline="0" dirty="0">
                <a:ln>
                  <a:noFill/>
                </a:ln>
                <a:solidFill>
                  <a:schemeClr val="tx1"/>
                </a:solidFill>
                <a:effectLst/>
                <a:latin typeface="Alexandria Light" pitchFamily="2" charset="-78"/>
                <a:cs typeface="Alexandria Light" pitchFamily="2" charset="-78"/>
              </a:rPr>
            </a:br>
            <a:r>
              <a:rPr kumimoji="0" lang="ar-SA" altLang="en-US" b="0" i="0" u="none" strike="noStrike" cap="none" normalizeH="0" baseline="0" dirty="0">
                <a:ln>
                  <a:noFill/>
                </a:ln>
                <a:solidFill>
                  <a:schemeClr val="tx1"/>
                </a:solidFill>
                <a:effectLst/>
                <a:latin typeface="Alexandria Light" pitchFamily="2" charset="-78"/>
                <a:cs typeface="Alexandria Light" pitchFamily="2" charset="-78"/>
              </a:rPr>
              <a:t>يعني لا تقارن منتجك بمنتج منافس بطريقة غير صحيحة أو تعطي معلومات مضللة حتى تجعل منتجك يبدو أفضل</a:t>
            </a:r>
            <a:r>
              <a:rPr kumimoji="0" lang="en-US" altLang="en-US" b="0" i="0" u="none" strike="noStrike" cap="none" normalizeH="0" baseline="0" dirty="0">
                <a:ln>
                  <a:noFill/>
                </a:ln>
                <a:solidFill>
                  <a:schemeClr val="tx1"/>
                </a:solidFill>
                <a:effectLst/>
                <a:latin typeface="Alexandria Light" pitchFamily="2" charset="-78"/>
                <a:cs typeface="Alexandria Light" pitchFamily="2" charset="-78"/>
              </a:rPr>
              <a:t>.</a:t>
            </a:r>
            <a:endParaRPr lang="ar-JO" altLang="en-US" dirty="0">
              <a:solidFill>
                <a:schemeClr val="tx1"/>
              </a:solidFill>
              <a:latin typeface="Alexandria Light" pitchFamily="2" charset="-78"/>
              <a:cs typeface="Alexandria Light" pitchFamily="2" charset="-78"/>
            </a:endParaRPr>
          </a:p>
          <a:p>
            <a:pPr marL="342900" marR="0" lvl="0" indent="-342900" algn="r" defTabSz="914400" rtl="1" eaLnBrk="0" fontAlgn="base" latinLnBrk="0" hangingPunct="0">
              <a:lnSpc>
                <a:spcPct val="100000"/>
              </a:lnSpc>
              <a:spcBef>
                <a:spcPct val="0"/>
              </a:spcBef>
              <a:spcAft>
                <a:spcPct val="0"/>
              </a:spcAft>
              <a:buClrTx/>
              <a:buSzTx/>
              <a:buFont typeface="+mj-lt"/>
              <a:buAutoNum type="arabicPeriod"/>
              <a:tabLst/>
            </a:pPr>
            <a:r>
              <a:rPr kumimoji="0" lang="ar-SA" altLang="en-US" b="1" i="0" u="none" strike="noStrike" cap="none" normalizeH="0" baseline="0" dirty="0">
                <a:ln>
                  <a:noFill/>
                </a:ln>
                <a:solidFill>
                  <a:schemeClr val="tx1"/>
                </a:solidFill>
                <a:effectLst/>
                <a:latin typeface="Alexandria Light" pitchFamily="2" charset="-78"/>
                <a:cs typeface="Alexandria Light" pitchFamily="2" charset="-78"/>
              </a:rPr>
              <a:t>عدم المبالغة في وصف المنتج</a:t>
            </a:r>
            <a:br>
              <a:rPr kumimoji="0" lang="en-US" altLang="en-US" b="0" i="0" u="none" strike="noStrike" cap="none" normalizeH="0" baseline="0" dirty="0">
                <a:ln>
                  <a:noFill/>
                </a:ln>
                <a:solidFill>
                  <a:schemeClr val="tx1"/>
                </a:solidFill>
                <a:effectLst/>
                <a:latin typeface="Alexandria Light" pitchFamily="2" charset="-78"/>
                <a:cs typeface="Alexandria Light" pitchFamily="2" charset="-78"/>
              </a:rPr>
            </a:br>
            <a:r>
              <a:rPr kumimoji="0" lang="ar-SA" altLang="en-US" b="0" i="0" u="none" strike="noStrike" cap="none" normalizeH="0" baseline="0" dirty="0">
                <a:ln>
                  <a:noFill/>
                </a:ln>
                <a:solidFill>
                  <a:schemeClr val="tx1"/>
                </a:solidFill>
                <a:effectLst/>
                <a:latin typeface="Alexandria Light" pitchFamily="2" charset="-78"/>
                <a:cs typeface="Alexandria Light" pitchFamily="2" charset="-78"/>
              </a:rPr>
              <a:t>يجب أن تكون المعلومات و الإعلان ات عن المنتج واقعية وصادقة، وعدم إعطاء وعود لا يستطيع المنتج تحقيقها</a:t>
            </a:r>
            <a:r>
              <a:rPr kumimoji="0" lang="en-US" altLang="en-US" b="0" i="0" u="none" strike="noStrike" cap="none" normalizeH="0" baseline="0" dirty="0">
                <a:ln>
                  <a:noFill/>
                </a:ln>
                <a:solidFill>
                  <a:schemeClr val="tx1"/>
                </a:solidFill>
                <a:effectLst/>
                <a:latin typeface="Alexandria Light" pitchFamily="2" charset="-78"/>
                <a:cs typeface="Alexandria Light" pitchFamily="2" charset="-78"/>
              </a:rPr>
              <a:t>.</a:t>
            </a:r>
            <a:br>
              <a:rPr kumimoji="0" lang="en-US" altLang="en-US" b="0" i="0" u="none" strike="noStrike" cap="none" normalizeH="0" baseline="0" dirty="0">
                <a:ln>
                  <a:noFill/>
                </a:ln>
                <a:solidFill>
                  <a:schemeClr val="tx1"/>
                </a:solidFill>
                <a:effectLst/>
                <a:latin typeface="Alexandria Light" pitchFamily="2" charset="-78"/>
                <a:cs typeface="Alexandria Light" pitchFamily="2" charset="-78"/>
              </a:rPr>
            </a:br>
            <a:endParaRPr kumimoji="0" lang="en-US" altLang="en-US" b="0" i="0" u="none" strike="noStrike" cap="none" normalizeH="0" baseline="0" dirty="0">
              <a:ln>
                <a:noFill/>
              </a:ln>
              <a:solidFill>
                <a:schemeClr val="tx1"/>
              </a:solidFill>
              <a:effectLst/>
              <a:latin typeface="Alexandria Light" pitchFamily="2" charset="-78"/>
              <a:cs typeface="Alexandria Light" pitchFamily="2" charset="-78"/>
            </a:endParaRPr>
          </a:p>
          <a:p>
            <a:pPr marL="342900" marR="0" lvl="0" indent="-342900" algn="r" defTabSz="914400" rtl="1" eaLnBrk="0" fontAlgn="base" latinLnBrk="0" hangingPunct="0">
              <a:lnSpc>
                <a:spcPct val="100000"/>
              </a:lnSpc>
              <a:spcBef>
                <a:spcPct val="0"/>
              </a:spcBef>
              <a:spcAft>
                <a:spcPct val="0"/>
              </a:spcAft>
              <a:buClrTx/>
              <a:buSzTx/>
              <a:buFont typeface="+mj-lt"/>
              <a:buAutoNum type="arabicPeriod"/>
              <a:tabLst/>
            </a:pPr>
            <a:r>
              <a:rPr kumimoji="0" lang="ar-SA" altLang="en-US" b="1" i="0" u="none" strike="noStrike" cap="none" normalizeH="0" baseline="0" dirty="0">
                <a:ln>
                  <a:noFill/>
                </a:ln>
                <a:solidFill>
                  <a:schemeClr val="tx1"/>
                </a:solidFill>
                <a:effectLst/>
                <a:latin typeface="Alexandria Light" pitchFamily="2" charset="-78"/>
                <a:cs typeface="Alexandria Light" pitchFamily="2" charset="-78"/>
              </a:rPr>
              <a:t>عدم استغلال مشاعر المستهلكين</a:t>
            </a:r>
            <a:br>
              <a:rPr kumimoji="0" lang="en-US" altLang="en-US" b="0" i="0" u="none" strike="noStrike" cap="none" normalizeH="0" baseline="0" dirty="0">
                <a:ln>
                  <a:noFill/>
                </a:ln>
                <a:solidFill>
                  <a:schemeClr val="tx1"/>
                </a:solidFill>
                <a:effectLst/>
                <a:latin typeface="Alexandria Light" pitchFamily="2" charset="-78"/>
                <a:cs typeface="Alexandria Light" pitchFamily="2" charset="-78"/>
              </a:rPr>
            </a:br>
            <a:r>
              <a:rPr kumimoji="0" lang="ar-SA" altLang="en-US" b="0" i="0" u="none" strike="noStrike" cap="none" normalizeH="0" baseline="0" dirty="0">
                <a:ln>
                  <a:noFill/>
                </a:ln>
                <a:solidFill>
                  <a:schemeClr val="tx1"/>
                </a:solidFill>
                <a:effectLst/>
                <a:latin typeface="Alexandria Light" pitchFamily="2" charset="-78"/>
                <a:cs typeface="Alexandria Light" pitchFamily="2" charset="-78"/>
              </a:rPr>
              <a:t>يجب عدم استخدام الخوف أو الحزن أو الشعور بالذنب أو ضعف المستهلك للتأثير على قراره الشرائي بطريقة غير أخلاقية</a:t>
            </a:r>
            <a:r>
              <a:rPr kumimoji="0" lang="en-US" altLang="en-US" b="0" i="0" u="none" strike="noStrike" cap="none" normalizeH="0" baseline="0" dirty="0">
                <a:ln>
                  <a:noFill/>
                </a:ln>
                <a:solidFill>
                  <a:schemeClr val="tx1"/>
                </a:solidFill>
                <a:effectLst/>
                <a:latin typeface="Alexandria Light" pitchFamily="2" charset="-78"/>
                <a:cs typeface="Alexandria Light" pitchFamily="2" charset="-78"/>
              </a:rPr>
              <a:t>.</a:t>
            </a:r>
            <a:br>
              <a:rPr kumimoji="0" lang="en-US" altLang="en-US" b="0" i="0" u="none" strike="noStrike" cap="none" normalizeH="0" baseline="0" dirty="0">
                <a:ln>
                  <a:noFill/>
                </a:ln>
                <a:solidFill>
                  <a:schemeClr val="tx1"/>
                </a:solidFill>
                <a:effectLst/>
                <a:latin typeface="Alexandria"/>
              </a:rPr>
            </a:br>
            <a:endParaRPr kumimoji="0" lang="en-US" altLang="en-US" b="0" i="0" u="none" strike="noStrike" cap="none" normalizeH="0" baseline="0" dirty="0">
              <a:ln>
                <a:noFill/>
              </a:ln>
              <a:solidFill>
                <a:schemeClr val="tx1"/>
              </a:solidFill>
              <a:effectLst/>
              <a:latin typeface="Alexandria"/>
            </a:endParaRPr>
          </a:p>
        </p:txBody>
      </p:sp>
      <p:sp>
        <p:nvSpPr>
          <p:cNvPr id="10" name="TextBox 9">
            <a:extLst>
              <a:ext uri="{FF2B5EF4-FFF2-40B4-BE49-F238E27FC236}">
                <a16:creationId xmlns:a16="http://schemas.microsoft.com/office/drawing/2014/main" id="{85E17F69-2AFF-4F2F-A0CE-69250F92DE65}"/>
              </a:ext>
            </a:extLst>
          </p:cNvPr>
          <p:cNvSpPr txBox="1"/>
          <p:nvPr/>
        </p:nvSpPr>
        <p:spPr>
          <a:xfrm>
            <a:off x="1078864" y="5689077"/>
            <a:ext cx="9684928" cy="307777"/>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rtl="1"/>
            <a:r>
              <a:rPr kumimoji="0" lang="ar-SA" altLang="en-US" sz="1400" b="1" i="0" u="none" strike="noStrike" cap="none" normalizeH="0" baseline="0" dirty="0">
                <a:ln>
                  <a:noFill/>
                </a:ln>
                <a:solidFill>
                  <a:schemeClr val="tx1"/>
                </a:solidFill>
                <a:effectLst/>
                <a:latin typeface="Alexandria Light" pitchFamily="2" charset="-78"/>
                <a:cs typeface="Alexandria Light" pitchFamily="2" charset="-78"/>
              </a:rPr>
              <a:t>التسويق الأخلاقي يعتمد على</a:t>
            </a:r>
            <a:r>
              <a:rPr kumimoji="0" lang="en-US" altLang="en-US" sz="1400" b="1" i="0" u="none" strike="noStrike" cap="none" normalizeH="0" baseline="0" dirty="0">
                <a:ln>
                  <a:noFill/>
                </a:ln>
                <a:solidFill>
                  <a:schemeClr val="tx1"/>
                </a:solidFill>
                <a:effectLst/>
                <a:latin typeface="Alexandria Light" pitchFamily="2" charset="-78"/>
                <a:cs typeface="Alexandria Light" pitchFamily="2" charset="-78"/>
              </a:rPr>
              <a:t> </a:t>
            </a:r>
            <a:r>
              <a:rPr kumimoji="0" lang="ar-SA" altLang="en-US" sz="1400" b="1" i="0" u="none" strike="noStrike" cap="none" normalizeH="0" baseline="0" dirty="0">
                <a:ln>
                  <a:noFill/>
                </a:ln>
                <a:solidFill>
                  <a:schemeClr val="tx1"/>
                </a:solidFill>
                <a:effectLst/>
                <a:latin typeface="Alexandria Light" pitchFamily="2" charset="-78"/>
                <a:cs typeface="Alexandria Light" pitchFamily="2" charset="-78"/>
              </a:rPr>
              <a:t>الصدق والشفافية و</a:t>
            </a:r>
            <a:r>
              <a:rPr kumimoji="0" lang="ar-JO" altLang="en-US" sz="1400" b="1" i="0" u="none" strike="noStrike" cap="none" normalizeH="0" baseline="0" dirty="0">
                <a:ln>
                  <a:noFill/>
                </a:ln>
                <a:solidFill>
                  <a:schemeClr val="tx1"/>
                </a:solidFill>
                <a:effectLst/>
                <a:latin typeface="Alexandria Light" pitchFamily="2" charset="-78"/>
                <a:cs typeface="Alexandria Light" pitchFamily="2" charset="-78"/>
              </a:rPr>
              <a:t> </a:t>
            </a:r>
            <a:r>
              <a:rPr kumimoji="0" lang="ar-SA" sz="1400" b="0" i="0" u="none" strike="noStrike" kern="1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إ</a:t>
            </a:r>
            <a:r>
              <a:rPr kumimoji="0" lang="ar-SA" altLang="en-US" sz="1400" b="1" i="0" u="none" strike="noStrike" cap="none" normalizeH="0" baseline="0" dirty="0" err="1">
                <a:ln>
                  <a:noFill/>
                </a:ln>
                <a:solidFill>
                  <a:schemeClr val="tx1"/>
                </a:solidFill>
                <a:effectLst/>
                <a:latin typeface="Alexandria Light" pitchFamily="2" charset="-78"/>
                <a:cs typeface="Alexandria Light" pitchFamily="2" charset="-78"/>
              </a:rPr>
              <a:t>حترام</a:t>
            </a:r>
            <a:r>
              <a:rPr kumimoji="0" lang="ar-SA" altLang="en-US" sz="1400" b="1" i="0" u="none" strike="noStrike" cap="none" normalizeH="0" baseline="0" dirty="0">
                <a:ln>
                  <a:noFill/>
                </a:ln>
                <a:solidFill>
                  <a:schemeClr val="tx1"/>
                </a:solidFill>
                <a:effectLst/>
                <a:latin typeface="Alexandria Light" pitchFamily="2" charset="-78"/>
                <a:cs typeface="Alexandria Light" pitchFamily="2" charset="-78"/>
              </a:rPr>
              <a:t> المستهلك</a:t>
            </a:r>
            <a:r>
              <a:rPr kumimoji="0" lang="en-US" altLang="en-US" sz="1400" b="1" i="0" u="none" strike="noStrike" cap="none" normalizeH="0" baseline="0" dirty="0">
                <a:ln>
                  <a:noFill/>
                </a:ln>
                <a:solidFill>
                  <a:schemeClr val="tx1"/>
                </a:solidFill>
                <a:effectLst/>
                <a:latin typeface="Alexandria Light" pitchFamily="2" charset="-78"/>
                <a:cs typeface="Alexandria Light" pitchFamily="2" charset="-78"/>
              </a:rPr>
              <a:t>، </a:t>
            </a:r>
            <a:r>
              <a:rPr kumimoji="0" lang="ar-SA" altLang="en-US" sz="1400" b="1" i="0" u="none" strike="noStrike" cap="none" normalizeH="0" baseline="0" dirty="0">
                <a:ln>
                  <a:noFill/>
                </a:ln>
                <a:solidFill>
                  <a:schemeClr val="tx1"/>
                </a:solidFill>
                <a:effectLst/>
                <a:latin typeface="Alexandria Light" pitchFamily="2" charset="-78"/>
                <a:cs typeface="Alexandria Light" pitchFamily="2" charset="-78"/>
              </a:rPr>
              <a:t>وليس على التضليل أو المبالغة أو </a:t>
            </a:r>
            <a:r>
              <a:rPr kumimoji="0" lang="ar-SA" sz="1400" b="0" i="0" u="none" strike="noStrike" kern="1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إ</a:t>
            </a:r>
            <a:r>
              <a:rPr kumimoji="0" lang="ar-SA" altLang="en-US" sz="1400" b="1" i="0" u="none" strike="noStrike" cap="none" normalizeH="0" baseline="0" dirty="0" err="1">
                <a:ln>
                  <a:noFill/>
                </a:ln>
                <a:solidFill>
                  <a:schemeClr val="tx1"/>
                </a:solidFill>
                <a:effectLst/>
                <a:latin typeface="Alexandria Light" pitchFamily="2" charset="-78"/>
                <a:cs typeface="Alexandria Light" pitchFamily="2" charset="-78"/>
              </a:rPr>
              <a:t>ستغلال</a:t>
            </a:r>
            <a:r>
              <a:rPr kumimoji="0" lang="ar-SA" altLang="en-US" sz="1400" b="1" i="0" u="none" strike="noStrike" cap="none" normalizeH="0" baseline="0" dirty="0">
                <a:ln>
                  <a:noFill/>
                </a:ln>
                <a:solidFill>
                  <a:schemeClr val="tx1"/>
                </a:solidFill>
                <a:effectLst/>
                <a:latin typeface="Alexandria Light" pitchFamily="2" charset="-78"/>
                <a:cs typeface="Alexandria Light" pitchFamily="2" charset="-78"/>
              </a:rPr>
              <a:t> مشاعره</a:t>
            </a:r>
            <a:r>
              <a:rPr kumimoji="0" lang="en-US" altLang="en-US" sz="1400" b="0" i="0" u="none" strike="noStrike" cap="none" normalizeH="0" baseline="0" dirty="0">
                <a:ln>
                  <a:noFill/>
                </a:ln>
                <a:solidFill>
                  <a:schemeClr val="tx1"/>
                </a:solidFill>
                <a:effectLst/>
                <a:latin typeface="Alexandria Light" pitchFamily="2" charset="-78"/>
                <a:cs typeface="Alexandria Light" pitchFamily="2" charset="-78"/>
              </a:rPr>
              <a:t>.</a:t>
            </a:r>
            <a:endParaRPr lang="en-US" sz="1600" dirty="0">
              <a:latin typeface="Alexandria Light" pitchFamily="2" charset="-78"/>
              <a:cs typeface="Alexandria Light" pitchFamily="2" charset="-78"/>
            </a:endParaRPr>
          </a:p>
        </p:txBody>
      </p:sp>
      <p:sp>
        <p:nvSpPr>
          <p:cNvPr id="11" name="TextBox 10">
            <a:extLst>
              <a:ext uri="{FF2B5EF4-FFF2-40B4-BE49-F238E27FC236}">
                <a16:creationId xmlns:a16="http://schemas.microsoft.com/office/drawing/2014/main" id="{47831461-C52B-4B91-9933-A4215075F594}"/>
              </a:ext>
            </a:extLst>
          </p:cNvPr>
          <p:cNvSpPr txBox="1"/>
          <p:nvPr/>
        </p:nvSpPr>
        <p:spPr>
          <a:xfrm>
            <a:off x="2564295" y="1472510"/>
            <a:ext cx="3697357" cy="369332"/>
          </a:xfrm>
          <a:prstGeom prst="rect">
            <a:avLst/>
          </a:prstGeom>
          <a:noFill/>
        </p:spPr>
        <p:txBody>
          <a:bodyPr wrap="square">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b="1" i="0" u="none" strike="noStrike" cap="none" normalizeH="0" baseline="0" dirty="0">
                <a:ln>
                  <a:noFill/>
                </a:ln>
                <a:solidFill>
                  <a:schemeClr val="tx1"/>
                </a:solidFill>
                <a:effectLst/>
                <a:latin typeface="Alexandria Light" pitchFamily="2" charset="-78"/>
                <a:cs typeface="Alexandria Light" pitchFamily="2" charset="-78"/>
              </a:rPr>
              <a:t>أخلاقيات التسويق – أمور يجب تجنبها</a:t>
            </a:r>
            <a:endParaRPr kumimoji="0" lang="en-US" altLang="en-US" b="1" i="0" u="none" strike="noStrike" cap="none" normalizeH="0" baseline="0" dirty="0">
              <a:ln>
                <a:noFill/>
              </a:ln>
              <a:solidFill>
                <a:schemeClr val="tx1"/>
              </a:solidFill>
              <a:effectLst/>
              <a:latin typeface="Alexandria Light" pitchFamily="2" charset="-78"/>
              <a:cs typeface="Alexandria Light" pitchFamily="2" charset="-78"/>
            </a:endParaRPr>
          </a:p>
        </p:txBody>
      </p:sp>
    </p:spTree>
    <p:extLst>
      <p:ext uri="{BB962C8B-B14F-4D97-AF65-F5344CB8AC3E}">
        <p14:creationId xmlns:p14="http://schemas.microsoft.com/office/powerpoint/2010/main" val="42508720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25475" y="1942894"/>
            <a:ext cx="1019170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r" defTabSz="914400" rtl="1" eaLnBrk="1" fontAlgn="auto" latinLnBrk="0" hangingPunct="1">
              <a:lnSpc>
                <a:spcPct val="107000"/>
              </a:lnSpc>
              <a:spcBef>
                <a:spcPts val="0"/>
              </a:spcBef>
              <a:spcAft>
                <a:spcPts val="800"/>
              </a:spcAft>
              <a:buClrTx/>
              <a:buSzTx/>
              <a:tabLst>
                <a:tab pos="457200" algn="l"/>
              </a:tabLst>
              <a:defRPr/>
            </a:pPr>
            <a:endParaRPr lang="ar-JO" sz="2800" dirty="0">
              <a:solidFill>
                <a:schemeClr val="tx1"/>
              </a:solidFill>
              <a:latin typeface="Alexandria"/>
              <a:cs typeface="Arial" panose="020B0604020202020204" pitchFamily="34"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64611" y="188857"/>
            <a:ext cx="2305141" cy="1076343"/>
          </a:xfrm>
          <a:prstGeom prst="rect">
            <a:avLst/>
          </a:prstGeom>
        </p:spPr>
      </p:pic>
      <p:pic>
        <p:nvPicPr>
          <p:cNvPr id="2" name="Picture 1">
            <a:extLst>
              <a:ext uri="{FF2B5EF4-FFF2-40B4-BE49-F238E27FC236}">
                <a16:creationId xmlns:a16="http://schemas.microsoft.com/office/drawing/2014/main" id="{3E1D5270-64A5-493B-B73E-533C9B080226}"/>
              </a:ext>
            </a:extLst>
          </p:cNvPr>
          <p:cNvPicPr>
            <a:picLocks noChangeAspect="1"/>
          </p:cNvPicPr>
          <p:nvPr/>
        </p:nvPicPr>
        <p:blipFill>
          <a:blip r:embed="rId3"/>
          <a:stretch>
            <a:fillRect/>
          </a:stretch>
        </p:blipFill>
        <p:spPr>
          <a:xfrm>
            <a:off x="1174818" y="1336003"/>
            <a:ext cx="1310754" cy="853514"/>
          </a:xfrm>
          <a:prstGeom prst="rect">
            <a:avLst/>
          </a:prstGeom>
        </p:spPr>
      </p:pic>
      <p:sp>
        <p:nvSpPr>
          <p:cNvPr id="9" name="Rectangle 1">
            <a:extLst>
              <a:ext uri="{FF2B5EF4-FFF2-40B4-BE49-F238E27FC236}">
                <a16:creationId xmlns:a16="http://schemas.microsoft.com/office/drawing/2014/main" id="{B8796F43-AB0B-4F9B-A0B8-20713944024E}"/>
              </a:ext>
            </a:extLst>
          </p:cNvPr>
          <p:cNvSpPr>
            <a:spLocks noChangeArrowheads="1"/>
          </p:cNvSpPr>
          <p:nvPr/>
        </p:nvSpPr>
        <p:spPr bwMode="auto">
          <a:xfrm>
            <a:off x="3963764" y="3713011"/>
            <a:ext cx="6854225" cy="646331"/>
          </a:xfrm>
          <a:prstGeom prst="rect">
            <a:avLst/>
          </a:prstGeom>
          <a:ln>
            <a:noFill/>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br>
              <a:rPr kumimoji="0" lang="en-US" altLang="en-US" b="0" i="0" u="none" strike="noStrike" cap="none" normalizeH="0" baseline="0" dirty="0">
                <a:ln>
                  <a:noFill/>
                </a:ln>
                <a:solidFill>
                  <a:schemeClr val="tx1"/>
                </a:solidFill>
                <a:effectLst/>
                <a:latin typeface="Alexandria"/>
              </a:rPr>
            </a:br>
            <a:endParaRPr kumimoji="0" lang="en-US" altLang="en-US" b="0" i="0" u="none" strike="noStrike" cap="none" normalizeH="0" baseline="0" dirty="0">
              <a:ln>
                <a:noFill/>
              </a:ln>
              <a:solidFill>
                <a:schemeClr val="tx1"/>
              </a:solidFill>
              <a:effectLst/>
              <a:latin typeface="Alexandria"/>
            </a:endParaRPr>
          </a:p>
        </p:txBody>
      </p:sp>
      <p:sp>
        <p:nvSpPr>
          <p:cNvPr id="11" name="Rectangle 10">
            <a:extLst>
              <a:ext uri="{FF2B5EF4-FFF2-40B4-BE49-F238E27FC236}">
                <a16:creationId xmlns:a16="http://schemas.microsoft.com/office/drawing/2014/main" id="{C0382037-0663-4344-A42E-37202A80FA74}"/>
              </a:ext>
            </a:extLst>
          </p:cNvPr>
          <p:cNvSpPr/>
          <p:nvPr/>
        </p:nvSpPr>
        <p:spPr>
          <a:xfrm>
            <a:off x="4161052" y="2436164"/>
            <a:ext cx="6656937" cy="334481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914400" marR="0" algn="r" rtl="1">
              <a:lnSpc>
                <a:spcPct val="150000"/>
              </a:lnSpc>
              <a:spcBef>
                <a:spcPts val="0"/>
              </a:spcBef>
              <a:spcAft>
                <a:spcPts val="800"/>
              </a:spcAft>
            </a:pPr>
            <a:r>
              <a:rPr lang="ar-SA" b="1" kern="100" dirty="0">
                <a:solidFill>
                  <a:schemeClr val="tx1"/>
                </a:solidFill>
                <a:effectLst/>
                <a:latin typeface="Alexandria Light" pitchFamily="2" charset="-78"/>
                <a:ea typeface="Calibri" panose="020F0502020204030204" pitchFamily="34" charset="0"/>
                <a:cs typeface="Alexandria Light" pitchFamily="2" charset="-78"/>
              </a:rPr>
              <a:t>المراجع المقترحه للمقرر</a:t>
            </a:r>
            <a:r>
              <a:rPr lang="en-US" b="1" kern="100" dirty="0">
                <a:solidFill>
                  <a:schemeClr val="tx1"/>
                </a:solidFill>
                <a:effectLst/>
                <a:latin typeface="Alexandria Light" pitchFamily="2" charset="-78"/>
                <a:ea typeface="Calibri" panose="020F0502020204030204" pitchFamily="34" charset="0"/>
                <a:cs typeface="Alexandria Light" pitchFamily="2" charset="-78"/>
              </a:rPr>
              <a:t>:</a:t>
            </a:r>
            <a:endParaRPr lang="en-US" sz="1600" kern="100" dirty="0">
              <a:solidFill>
                <a:schemeClr val="tx1"/>
              </a:solidFill>
              <a:effectLst/>
              <a:latin typeface="Alexandria Light" pitchFamily="2" charset="-78"/>
              <a:ea typeface="Calibri" panose="020F0502020204030204" pitchFamily="34" charset="0"/>
              <a:cs typeface="Alexandria Light" pitchFamily="2" charset="-78"/>
            </a:endParaRPr>
          </a:p>
          <a:p>
            <a:pPr marL="342900" marR="0" lvl="0" indent="-342900" algn="r" rtl="1">
              <a:lnSpc>
                <a:spcPct val="150000"/>
              </a:lnSpc>
              <a:spcBef>
                <a:spcPts val="0"/>
              </a:spcBef>
              <a:spcAft>
                <a:spcPts val="800"/>
              </a:spcAft>
              <a:buFont typeface="Arial" panose="020B0604020202020204" pitchFamily="34" charset="0"/>
              <a:buChar char="-"/>
            </a:pPr>
            <a:r>
              <a:rPr lang="ar-SA" kern="100" dirty="0">
                <a:solidFill>
                  <a:schemeClr val="tx1"/>
                </a:solidFill>
                <a:effectLst/>
                <a:latin typeface="Alexandria Light" pitchFamily="2" charset="-78"/>
                <a:ea typeface="Calibri" panose="020F0502020204030204" pitchFamily="34" charset="0"/>
                <a:cs typeface="Alexandria Light" pitchFamily="2" charset="-78"/>
              </a:rPr>
              <a:t>د. عبيد العبدلي ; تاريخ النشر: 2012 ; تصنيف </a:t>
            </a:r>
            <a:r>
              <a:rPr lang="ar-SA" b="1" kern="100" dirty="0">
                <a:solidFill>
                  <a:schemeClr val="tx1"/>
                </a:solidFill>
                <a:effectLst/>
                <a:latin typeface="Alexandria Light" pitchFamily="2" charset="-78"/>
                <a:ea typeface="Calibri" panose="020F0502020204030204" pitchFamily="34" charset="0"/>
                <a:cs typeface="Alexandria Light" pitchFamily="2" charset="-78"/>
              </a:rPr>
              <a:t>الكتاب</a:t>
            </a:r>
            <a:r>
              <a:rPr lang="ar-SA" kern="100" dirty="0">
                <a:solidFill>
                  <a:schemeClr val="tx1"/>
                </a:solidFill>
                <a:effectLst/>
                <a:latin typeface="Alexandria Light" pitchFamily="2" charset="-78"/>
                <a:ea typeface="Calibri" panose="020F0502020204030204" pitchFamily="34" charset="0"/>
                <a:cs typeface="Alexandria Light" pitchFamily="2" charset="-78"/>
              </a:rPr>
              <a:t>: </a:t>
            </a:r>
            <a:r>
              <a:rPr lang="ar-SA" b="1" kern="100" dirty="0">
                <a:solidFill>
                  <a:schemeClr val="tx1"/>
                </a:solidFill>
                <a:effectLst/>
                <a:latin typeface="Alexandria Light" pitchFamily="2" charset="-78"/>
                <a:ea typeface="Calibri" panose="020F0502020204030204" pitchFamily="34" charset="0"/>
                <a:cs typeface="Alexandria Light" pitchFamily="2" charset="-78"/>
              </a:rPr>
              <a:t>التسويق</a:t>
            </a:r>
            <a:r>
              <a:rPr lang="ar-SA" kern="100" dirty="0">
                <a:solidFill>
                  <a:schemeClr val="tx1"/>
                </a:solidFill>
                <a:effectLst/>
                <a:latin typeface="Alexandria Light" pitchFamily="2" charset="-78"/>
                <a:ea typeface="Calibri" panose="020F0502020204030204" pitchFamily="34" charset="0"/>
                <a:cs typeface="Alexandria Light" pitchFamily="2" charset="-78"/>
              </a:rPr>
              <a:t> والمبيعات; |; إدارة وأعمال ; الناشر: سيبويه للطباعة والنشر والتوزيع ; عدد الصفحات: 39 صفحة.</a:t>
            </a:r>
            <a:endParaRPr lang="en-US" sz="1600" kern="100" dirty="0">
              <a:solidFill>
                <a:schemeClr val="tx1"/>
              </a:solidFill>
              <a:effectLst/>
              <a:latin typeface="Alexandria Light" pitchFamily="2" charset="-78"/>
              <a:ea typeface="Calibri" panose="020F0502020204030204" pitchFamily="34" charset="0"/>
              <a:cs typeface="Alexandria Light" pitchFamily="2" charset="-78"/>
            </a:endParaRPr>
          </a:p>
          <a:p>
            <a:pPr marL="342900" marR="0" lvl="0" indent="-342900">
              <a:lnSpc>
                <a:spcPct val="150000"/>
              </a:lnSpc>
              <a:spcBef>
                <a:spcPts val="0"/>
              </a:spcBef>
              <a:spcAft>
                <a:spcPts val="0"/>
              </a:spcAft>
              <a:buFont typeface="Arial" panose="020B0604020202020204" pitchFamily="34" charset="0"/>
              <a:buChar char="-"/>
            </a:pPr>
            <a:r>
              <a:rPr lang="en-US" kern="100" dirty="0">
                <a:solidFill>
                  <a:schemeClr val="tx1"/>
                </a:solidFill>
                <a:effectLst/>
                <a:latin typeface="Alexandria Light" pitchFamily="2" charset="-78"/>
                <a:ea typeface="Calibri" panose="020F0502020204030204" pitchFamily="34" charset="0"/>
                <a:cs typeface="Alexandria Light" pitchFamily="2" charset="-78"/>
              </a:rPr>
              <a:t>Regulations and Applications of Ethics in Business Practice. (2018). Germany: Springer Nature Singapore.</a:t>
            </a:r>
            <a:endParaRPr lang="en-US" sz="1600" kern="100" dirty="0">
              <a:solidFill>
                <a:schemeClr val="tx1"/>
              </a:solidFill>
              <a:effectLst/>
              <a:latin typeface="Alexandria Light" pitchFamily="2" charset="-78"/>
              <a:ea typeface="Calibri" panose="020F0502020204030204" pitchFamily="34" charset="0"/>
              <a:cs typeface="Alexandria Light" pitchFamily="2" charset="-78"/>
            </a:endParaRPr>
          </a:p>
          <a:p>
            <a:pPr marL="342900" marR="0" lvl="0" indent="-342900">
              <a:lnSpc>
                <a:spcPct val="150000"/>
              </a:lnSpc>
              <a:spcBef>
                <a:spcPts val="0"/>
              </a:spcBef>
              <a:spcAft>
                <a:spcPts val="800"/>
              </a:spcAft>
              <a:buFont typeface="Arial" panose="020B0604020202020204" pitchFamily="34" charset="0"/>
              <a:buChar char="-"/>
            </a:pPr>
            <a:r>
              <a:rPr lang="en-US" kern="100" dirty="0">
                <a:solidFill>
                  <a:schemeClr val="tx1"/>
                </a:solidFill>
                <a:effectLst/>
                <a:latin typeface="Alexandria Light" pitchFamily="2" charset="-78"/>
                <a:ea typeface="Calibri" panose="020F0502020204030204" pitchFamily="34" charset="0"/>
                <a:cs typeface="Alexandria Light" pitchFamily="2" charset="-78"/>
              </a:rPr>
              <a:t>Th</a:t>
            </a:r>
            <a:r>
              <a:rPr lang="en-US" sz="1600" kern="100" dirty="0">
                <a:solidFill>
                  <a:schemeClr val="tx1"/>
                </a:solidFill>
                <a:effectLst/>
                <a:latin typeface="Alexandria Light" pitchFamily="2" charset="-78"/>
                <a:ea typeface="Calibri" panose="020F0502020204030204" pitchFamily="34" charset="0"/>
                <a:cs typeface="Alexandria Light" pitchFamily="2" charset="-78"/>
              </a:rPr>
              <a:t>e SAGE Handbook of Marketing Ethics. (2020). United Kingdom: SAGE Publications.</a:t>
            </a:r>
            <a:endParaRPr lang="en-US" sz="1400" kern="100" dirty="0">
              <a:solidFill>
                <a:schemeClr val="tx1"/>
              </a:solidFill>
              <a:effectLst/>
              <a:latin typeface="Alexandria Light" pitchFamily="2" charset="-78"/>
              <a:ea typeface="Calibri" panose="020F0502020204030204" pitchFamily="34" charset="0"/>
              <a:cs typeface="Alexandria Light" pitchFamily="2" charset="-78"/>
            </a:endParaRPr>
          </a:p>
        </p:txBody>
      </p:sp>
      <p:pic>
        <p:nvPicPr>
          <p:cNvPr id="3" name="Picture 2">
            <a:extLst>
              <a:ext uri="{FF2B5EF4-FFF2-40B4-BE49-F238E27FC236}">
                <a16:creationId xmlns:a16="http://schemas.microsoft.com/office/drawing/2014/main" id="{77A9EEAB-84F3-4DE1-85FF-C5357492BCD1}"/>
              </a:ext>
            </a:extLst>
          </p:cNvPr>
          <p:cNvPicPr>
            <a:picLocks noChangeAspect="1"/>
          </p:cNvPicPr>
          <p:nvPr/>
        </p:nvPicPr>
        <p:blipFill>
          <a:blip r:embed="rId4"/>
          <a:stretch>
            <a:fillRect/>
          </a:stretch>
        </p:blipFill>
        <p:spPr>
          <a:xfrm>
            <a:off x="1025386" y="2189517"/>
            <a:ext cx="2738468" cy="3972012"/>
          </a:xfrm>
          <a:prstGeom prst="rect">
            <a:avLst/>
          </a:prstGeom>
        </p:spPr>
      </p:pic>
    </p:spTree>
    <p:extLst>
      <p:ext uri="{BB962C8B-B14F-4D97-AF65-F5344CB8AC3E}">
        <p14:creationId xmlns:p14="http://schemas.microsoft.com/office/powerpoint/2010/main" val="9845518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25475" y="1942894"/>
            <a:ext cx="1019170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r" defTabSz="914400" rtl="1" eaLnBrk="1" fontAlgn="auto" latinLnBrk="0" hangingPunct="1">
              <a:lnSpc>
                <a:spcPct val="107000"/>
              </a:lnSpc>
              <a:spcBef>
                <a:spcPts val="0"/>
              </a:spcBef>
              <a:spcAft>
                <a:spcPts val="800"/>
              </a:spcAft>
              <a:buClrTx/>
              <a:buSzTx/>
              <a:tabLst>
                <a:tab pos="457200" algn="l"/>
              </a:tabLst>
              <a:defRPr/>
            </a:pPr>
            <a:endParaRPr lang="ar-JO" sz="2800" dirty="0">
              <a:solidFill>
                <a:schemeClr val="tx1"/>
              </a:solidFill>
              <a:latin typeface="Alexandria"/>
              <a:cs typeface="Arial" panose="020B0604020202020204" pitchFamily="34"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64611" y="188857"/>
            <a:ext cx="2305141" cy="1076343"/>
          </a:xfrm>
          <a:prstGeom prst="rect">
            <a:avLst/>
          </a:prstGeom>
        </p:spPr>
      </p:pic>
      <p:pic>
        <p:nvPicPr>
          <p:cNvPr id="2" name="Picture 1">
            <a:extLst>
              <a:ext uri="{FF2B5EF4-FFF2-40B4-BE49-F238E27FC236}">
                <a16:creationId xmlns:a16="http://schemas.microsoft.com/office/drawing/2014/main" id="{3E1D5270-64A5-493B-B73E-533C9B080226}"/>
              </a:ext>
            </a:extLst>
          </p:cNvPr>
          <p:cNvPicPr>
            <a:picLocks noChangeAspect="1"/>
          </p:cNvPicPr>
          <p:nvPr/>
        </p:nvPicPr>
        <p:blipFill>
          <a:blip r:embed="rId3"/>
          <a:stretch>
            <a:fillRect/>
          </a:stretch>
        </p:blipFill>
        <p:spPr>
          <a:xfrm>
            <a:off x="1174818" y="1336003"/>
            <a:ext cx="1310754" cy="853514"/>
          </a:xfrm>
          <a:prstGeom prst="rect">
            <a:avLst/>
          </a:prstGeom>
        </p:spPr>
      </p:pic>
      <p:sp>
        <p:nvSpPr>
          <p:cNvPr id="9" name="Rectangle 1">
            <a:extLst>
              <a:ext uri="{FF2B5EF4-FFF2-40B4-BE49-F238E27FC236}">
                <a16:creationId xmlns:a16="http://schemas.microsoft.com/office/drawing/2014/main" id="{B8796F43-AB0B-4F9B-A0B8-20713944024E}"/>
              </a:ext>
            </a:extLst>
          </p:cNvPr>
          <p:cNvSpPr>
            <a:spLocks noChangeArrowheads="1"/>
          </p:cNvSpPr>
          <p:nvPr/>
        </p:nvSpPr>
        <p:spPr bwMode="auto">
          <a:xfrm>
            <a:off x="3963764" y="3713011"/>
            <a:ext cx="6854225" cy="646331"/>
          </a:xfrm>
          <a:prstGeom prst="rect">
            <a:avLst/>
          </a:prstGeom>
          <a:ln>
            <a:noFill/>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br>
              <a:rPr kumimoji="0" lang="en-US" altLang="en-US" b="0" i="0" u="none" strike="noStrike" cap="none" normalizeH="0" baseline="0" dirty="0">
                <a:ln>
                  <a:noFill/>
                </a:ln>
                <a:solidFill>
                  <a:schemeClr val="tx1"/>
                </a:solidFill>
                <a:effectLst/>
                <a:latin typeface="Alexandria"/>
              </a:rPr>
            </a:br>
            <a:endParaRPr kumimoji="0" lang="en-US" altLang="en-US" b="0" i="0" u="none" strike="noStrike" cap="none" normalizeH="0" baseline="0" dirty="0">
              <a:ln>
                <a:noFill/>
              </a:ln>
              <a:solidFill>
                <a:schemeClr val="tx1"/>
              </a:solidFill>
              <a:effectLst/>
              <a:latin typeface="Alexandria"/>
            </a:endParaRPr>
          </a:p>
        </p:txBody>
      </p:sp>
      <p:pic>
        <p:nvPicPr>
          <p:cNvPr id="4" name="Picture 3">
            <a:extLst>
              <a:ext uri="{FF2B5EF4-FFF2-40B4-BE49-F238E27FC236}">
                <a16:creationId xmlns:a16="http://schemas.microsoft.com/office/drawing/2014/main" id="{03B5E846-2B1B-452C-A3A9-F2EAF14FDF8F}"/>
              </a:ext>
            </a:extLst>
          </p:cNvPr>
          <p:cNvPicPr>
            <a:picLocks noChangeAspect="1"/>
          </p:cNvPicPr>
          <p:nvPr/>
        </p:nvPicPr>
        <p:blipFill>
          <a:blip r:embed="rId4"/>
          <a:stretch>
            <a:fillRect/>
          </a:stretch>
        </p:blipFill>
        <p:spPr>
          <a:xfrm>
            <a:off x="1374011" y="2365291"/>
            <a:ext cx="4721989" cy="3493542"/>
          </a:xfrm>
          <a:prstGeom prst="rect">
            <a:avLst/>
          </a:prstGeom>
        </p:spPr>
      </p:pic>
      <p:sp>
        <p:nvSpPr>
          <p:cNvPr id="10" name="TextBox 9">
            <a:extLst>
              <a:ext uri="{FF2B5EF4-FFF2-40B4-BE49-F238E27FC236}">
                <a16:creationId xmlns:a16="http://schemas.microsoft.com/office/drawing/2014/main" id="{9BF2E690-5F04-49ED-91AC-8AC1A6902528}"/>
              </a:ext>
            </a:extLst>
          </p:cNvPr>
          <p:cNvSpPr txBox="1"/>
          <p:nvPr/>
        </p:nvSpPr>
        <p:spPr>
          <a:xfrm>
            <a:off x="6241735" y="3700331"/>
            <a:ext cx="3622876" cy="461665"/>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pPr algn="ctr" rtl="1"/>
            <a:r>
              <a:rPr lang="ar-JO" sz="2400" b="1" dirty="0">
                <a:solidFill>
                  <a:schemeClr val="accent1">
                    <a:lumMod val="50000"/>
                  </a:schemeClr>
                </a:solidFill>
                <a:latin typeface="Alexandria Light" pitchFamily="2" charset="-78"/>
                <a:cs typeface="Alexandria Light" pitchFamily="2" charset="-78"/>
              </a:rPr>
              <a:t>التقييم الطلابي </a:t>
            </a:r>
            <a:endParaRPr lang="en-US" sz="2400" b="1" dirty="0">
              <a:solidFill>
                <a:schemeClr val="accent1">
                  <a:lumMod val="50000"/>
                </a:schemeClr>
              </a:solidFill>
              <a:latin typeface="Alexandria Light" pitchFamily="2" charset="-78"/>
              <a:cs typeface="Alexandria Light" pitchFamily="2" charset="-78"/>
            </a:endParaRPr>
          </a:p>
        </p:txBody>
      </p:sp>
    </p:spTree>
    <p:extLst>
      <p:ext uri="{BB962C8B-B14F-4D97-AF65-F5344CB8AC3E}">
        <p14:creationId xmlns:p14="http://schemas.microsoft.com/office/powerpoint/2010/main" val="15930065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25475" y="1942894"/>
            <a:ext cx="1019170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r" defTabSz="914400" rtl="1" eaLnBrk="1" fontAlgn="auto" latinLnBrk="0" hangingPunct="1">
              <a:lnSpc>
                <a:spcPct val="107000"/>
              </a:lnSpc>
              <a:spcBef>
                <a:spcPts val="0"/>
              </a:spcBef>
              <a:spcAft>
                <a:spcPts val="800"/>
              </a:spcAft>
              <a:buClrTx/>
              <a:buSzTx/>
              <a:tabLst>
                <a:tab pos="457200" algn="l"/>
              </a:tabLst>
              <a:defRPr/>
            </a:pPr>
            <a:endParaRPr lang="ar-JO" sz="2800" dirty="0">
              <a:solidFill>
                <a:schemeClr val="tx1"/>
              </a:solidFill>
              <a:latin typeface="Alexandria"/>
              <a:cs typeface="Arial" panose="020B0604020202020204" pitchFamily="34"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64611" y="188857"/>
            <a:ext cx="2305141" cy="1076343"/>
          </a:xfrm>
          <a:prstGeom prst="rect">
            <a:avLst/>
          </a:prstGeom>
        </p:spPr>
      </p:pic>
      <p:pic>
        <p:nvPicPr>
          <p:cNvPr id="2" name="Picture 1">
            <a:extLst>
              <a:ext uri="{FF2B5EF4-FFF2-40B4-BE49-F238E27FC236}">
                <a16:creationId xmlns:a16="http://schemas.microsoft.com/office/drawing/2014/main" id="{3E1D5270-64A5-493B-B73E-533C9B080226}"/>
              </a:ext>
            </a:extLst>
          </p:cNvPr>
          <p:cNvPicPr>
            <a:picLocks noChangeAspect="1"/>
          </p:cNvPicPr>
          <p:nvPr/>
        </p:nvPicPr>
        <p:blipFill>
          <a:blip r:embed="rId3"/>
          <a:stretch>
            <a:fillRect/>
          </a:stretch>
        </p:blipFill>
        <p:spPr>
          <a:xfrm>
            <a:off x="1174818" y="1336003"/>
            <a:ext cx="1310754" cy="853514"/>
          </a:xfrm>
          <a:prstGeom prst="rect">
            <a:avLst/>
          </a:prstGeom>
        </p:spPr>
      </p:pic>
      <p:sp>
        <p:nvSpPr>
          <p:cNvPr id="9" name="Rectangle 1">
            <a:extLst>
              <a:ext uri="{FF2B5EF4-FFF2-40B4-BE49-F238E27FC236}">
                <a16:creationId xmlns:a16="http://schemas.microsoft.com/office/drawing/2014/main" id="{B8796F43-AB0B-4F9B-A0B8-20713944024E}"/>
              </a:ext>
            </a:extLst>
          </p:cNvPr>
          <p:cNvSpPr>
            <a:spLocks noChangeArrowheads="1"/>
          </p:cNvSpPr>
          <p:nvPr/>
        </p:nvSpPr>
        <p:spPr bwMode="auto">
          <a:xfrm>
            <a:off x="3963764" y="3713011"/>
            <a:ext cx="6854225" cy="646331"/>
          </a:xfrm>
          <a:prstGeom prst="rect">
            <a:avLst/>
          </a:prstGeom>
          <a:ln>
            <a:noFill/>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br>
              <a:rPr kumimoji="0" lang="en-US" altLang="en-US" b="0" i="0" u="none" strike="noStrike" cap="none" normalizeH="0" baseline="0" dirty="0">
                <a:ln>
                  <a:noFill/>
                </a:ln>
                <a:solidFill>
                  <a:schemeClr val="tx1"/>
                </a:solidFill>
                <a:effectLst/>
                <a:latin typeface="Alexandria"/>
              </a:rPr>
            </a:br>
            <a:endParaRPr kumimoji="0" lang="en-US" altLang="en-US" b="0" i="0" u="none" strike="noStrike" cap="none" normalizeH="0" baseline="0" dirty="0">
              <a:ln>
                <a:noFill/>
              </a:ln>
              <a:solidFill>
                <a:schemeClr val="tx1"/>
              </a:solidFill>
              <a:effectLst/>
              <a:latin typeface="Alexandria"/>
            </a:endParaRPr>
          </a:p>
        </p:txBody>
      </p:sp>
      <p:sp>
        <p:nvSpPr>
          <p:cNvPr id="8" name="TextBox 7">
            <a:extLst>
              <a:ext uri="{FF2B5EF4-FFF2-40B4-BE49-F238E27FC236}">
                <a16:creationId xmlns:a16="http://schemas.microsoft.com/office/drawing/2014/main" id="{1A277F0A-F7D2-42E9-960F-42BD9DFA36F0}"/>
              </a:ext>
            </a:extLst>
          </p:cNvPr>
          <p:cNvSpPr txBox="1"/>
          <p:nvPr/>
        </p:nvSpPr>
        <p:spPr>
          <a:xfrm>
            <a:off x="5774680" y="2743514"/>
            <a:ext cx="4305961" cy="2954655"/>
          </a:xfrm>
          <a:prstGeom prst="rect">
            <a:avLst/>
          </a:prstGeom>
          <a:noFill/>
        </p:spPr>
        <p:txBody>
          <a:bodyPr wrap="square" rtlCol="0">
            <a:spAutoFit/>
          </a:bodyPr>
          <a:lstStyle/>
          <a:p>
            <a:pPr algn="ctr" rtl="1"/>
            <a:r>
              <a:rPr lang="ar-JO" sz="2800" dirty="0">
                <a:latin typeface="Alexandria Light" pitchFamily="2" charset="-78"/>
                <a:cs typeface="Alexandria Light" pitchFamily="2" charset="-78"/>
              </a:rPr>
              <a:t>تم </a:t>
            </a:r>
            <a:r>
              <a:rPr kumimoji="0" lang="ar-SA" sz="2800" b="0" i="0" u="none" strike="noStrike" kern="1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إ</a:t>
            </a:r>
            <a:r>
              <a:rPr lang="ar-JO" sz="2800" dirty="0" err="1">
                <a:latin typeface="Alexandria Light" pitchFamily="2" charset="-78"/>
                <a:cs typeface="Alexandria Light" pitchFamily="2" charset="-78"/>
              </a:rPr>
              <a:t>ستعراض</a:t>
            </a:r>
            <a:r>
              <a:rPr lang="ar-JO" sz="2800" dirty="0">
                <a:latin typeface="Alexandria Light" pitchFamily="2" charset="-78"/>
                <a:cs typeface="Alexandria Light" pitchFamily="2" charset="-78"/>
              </a:rPr>
              <a:t> توصيف المقرر ، أهداف المقرر،مخرجات عملية التعلم ،طرق التقييم الطلابي بال</a:t>
            </a:r>
            <a:r>
              <a:rPr kumimoji="0" lang="ar-SA" sz="2800" b="0" i="0" u="none" strike="noStrike" kern="1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إ</a:t>
            </a:r>
            <a:r>
              <a:rPr lang="ar-JO" sz="2800" dirty="0">
                <a:latin typeface="Alexandria Light" pitchFamily="2" charset="-78"/>
                <a:cs typeface="Alexandria Light" pitchFamily="2" charset="-78"/>
              </a:rPr>
              <a:t>ضافة الى مقدمة عن أخلاقيات وقوانين  الإعلان  والتسويق </a:t>
            </a:r>
            <a:endParaRPr lang="en-US" sz="2800" dirty="0">
              <a:latin typeface="Alexandria Light" pitchFamily="2" charset="-78"/>
              <a:cs typeface="Alexandria Light" pitchFamily="2" charset="-78"/>
            </a:endParaRPr>
          </a:p>
          <a:p>
            <a:pPr algn="ctr"/>
            <a:endParaRPr lang="en-US" dirty="0">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3B9A33AB-4937-45AA-B00F-B9DDC1463A42}"/>
              </a:ext>
            </a:extLst>
          </p:cNvPr>
          <p:cNvSpPr txBox="1"/>
          <p:nvPr/>
        </p:nvSpPr>
        <p:spPr>
          <a:xfrm>
            <a:off x="3196870" y="1235008"/>
            <a:ext cx="2305141" cy="707886"/>
          </a:xfrm>
          <a:prstGeom prst="rect">
            <a:avLst/>
          </a:prstGeom>
          <a:noFill/>
        </p:spPr>
        <p:txBody>
          <a:bodyPr wrap="square" rtlCol="0">
            <a:spAutoFit/>
          </a:bodyPr>
          <a:lstStyle/>
          <a:p>
            <a:pPr algn="ctr" rtl="1"/>
            <a:r>
              <a:rPr lang="ar-JO" sz="4000" b="1" dirty="0">
                <a:solidFill>
                  <a:srgbClr val="00B0F0"/>
                </a:solidFill>
                <a:latin typeface="Times New Roman" panose="02020603050405020304" pitchFamily="18" charset="0"/>
                <a:cs typeface="Times New Roman" panose="02020603050405020304" pitchFamily="18" charset="0"/>
              </a:rPr>
              <a:t>خاتمة</a:t>
            </a:r>
            <a:endParaRPr lang="en-US" sz="4000" b="1" dirty="0">
              <a:solidFill>
                <a:srgbClr val="00B0F0"/>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0736AE41-8440-4DBD-9F7A-796680BFB893}"/>
              </a:ext>
            </a:extLst>
          </p:cNvPr>
          <p:cNvPicPr>
            <a:picLocks noChangeAspect="1"/>
          </p:cNvPicPr>
          <p:nvPr/>
        </p:nvPicPr>
        <p:blipFill>
          <a:blip r:embed="rId4"/>
          <a:stretch>
            <a:fillRect/>
          </a:stretch>
        </p:blipFill>
        <p:spPr>
          <a:xfrm>
            <a:off x="1742848" y="2420793"/>
            <a:ext cx="2908044" cy="2908044"/>
          </a:xfrm>
          <a:prstGeom prst="rect">
            <a:avLst/>
          </a:prstGeom>
        </p:spPr>
      </p:pic>
    </p:spTree>
    <p:extLst>
      <p:ext uri="{BB962C8B-B14F-4D97-AF65-F5344CB8AC3E}">
        <p14:creationId xmlns:p14="http://schemas.microsoft.com/office/powerpoint/2010/main" val="1141584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16259" y="109536"/>
            <a:ext cx="9667875" cy="5426901"/>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latin typeface="Alexandria Light" pitchFamily="2" charset="-78"/>
                <a:cs typeface="Alexandria Light"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44274" y="305208"/>
            <a:ext cx="2361541" cy="1102678"/>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42A8284-0015-44DC-BB84-C131B9D4DBA2}">
  <ds:schemaRefs>
    <ds:schemaRef ds:uri="http://schemas.microsoft.com/sharepoint/v3/contenttype/forms"/>
  </ds:schemaRefs>
</ds:datastoreItem>
</file>

<file path=customXml/itemProps2.xml><?xml version="1.0" encoding="utf-8"?>
<ds:datastoreItem xmlns:ds="http://schemas.openxmlformats.org/officeDocument/2006/customXml" ds:itemID="{4507C9C4-C839-40F1-BBD2-7540EBBF37C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D339627-D191-4E50-8964-753E17CEC9B3}">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864</TotalTime>
  <Words>640</Words>
  <Application>Microsoft Office PowerPoint</Application>
  <PresentationFormat>Widescreen</PresentationFormat>
  <Paragraphs>77</Paragraphs>
  <Slides>17</Slides>
  <Notes>1</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Dell</cp:lastModifiedBy>
  <cp:revision>113</cp:revision>
  <dcterms:created xsi:type="dcterms:W3CDTF">2023-04-29T09:08:23Z</dcterms:created>
  <dcterms:modified xsi:type="dcterms:W3CDTF">2026-09-25T00:55:47Z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