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2"/>
  </p:notesMasterIdLst>
  <p:sldIdLst>
    <p:sldId id="480" r:id="rId5"/>
    <p:sldId id="551" r:id="rId6"/>
    <p:sldId id="303" r:id="rId7"/>
    <p:sldId id="541" r:id="rId8"/>
    <p:sldId id="635" r:id="rId9"/>
    <p:sldId id="656" r:id="rId10"/>
    <p:sldId id="657" r:id="rId11"/>
    <p:sldId id="658" r:id="rId12"/>
    <p:sldId id="659" r:id="rId13"/>
    <p:sldId id="660" r:id="rId14"/>
    <p:sldId id="655" r:id="rId15"/>
    <p:sldId id="661" r:id="rId16"/>
    <p:sldId id="662" r:id="rId17"/>
    <p:sldId id="663" r:id="rId18"/>
    <p:sldId id="664" r:id="rId19"/>
    <p:sldId id="665" r:id="rId20"/>
    <p:sldId id="666" r:id="rId21"/>
    <p:sldId id="667" r:id="rId22"/>
    <p:sldId id="668" r:id="rId23"/>
    <p:sldId id="669" r:id="rId24"/>
    <p:sldId id="670" r:id="rId25"/>
    <p:sldId id="671" r:id="rId26"/>
    <p:sldId id="672" r:id="rId27"/>
    <p:sldId id="673" r:id="rId28"/>
    <p:sldId id="675" r:id="rId29"/>
    <p:sldId id="680" r:id="rId30"/>
    <p:sldId id="684" r:id="rId31"/>
    <p:sldId id="685" r:id="rId32"/>
    <p:sldId id="686" r:id="rId33"/>
    <p:sldId id="687" r:id="rId34"/>
    <p:sldId id="674" r:id="rId35"/>
    <p:sldId id="688" r:id="rId36"/>
    <p:sldId id="689" r:id="rId37"/>
    <p:sldId id="690" r:id="rId38"/>
    <p:sldId id="691" r:id="rId39"/>
    <p:sldId id="692" r:id="rId40"/>
    <p:sldId id="693" r:id="rId41"/>
    <p:sldId id="694" r:id="rId42"/>
    <p:sldId id="695" r:id="rId43"/>
    <p:sldId id="696" r:id="rId44"/>
    <p:sldId id="697" r:id="rId45"/>
    <p:sldId id="698" r:id="rId46"/>
    <p:sldId id="699" r:id="rId47"/>
    <p:sldId id="700" r:id="rId48"/>
    <p:sldId id="552" r:id="rId49"/>
    <p:sldId id="529" r:id="rId50"/>
    <p:sldId id="349" r:id="rId51"/>
  </p:sldIdLst>
  <p:sldSz cx="12192000" cy="6858000"/>
  <p:notesSz cx="6858000" cy="9144000"/>
  <p:embeddedFontLst>
    <p:embeddedFont>
      <p:font typeface="Alexandria" pitchFamily="2" charset="-78"/>
      <p:regular r:id="rId53"/>
      <p:bold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5"/>
            <p14:sldId id="656"/>
            <p14:sldId id="657"/>
            <p14:sldId id="658"/>
            <p14:sldId id="659"/>
            <p14:sldId id="660"/>
            <p14:sldId id="655"/>
            <p14:sldId id="661"/>
            <p14:sldId id="662"/>
            <p14:sldId id="663"/>
            <p14:sldId id="664"/>
            <p14:sldId id="665"/>
            <p14:sldId id="666"/>
            <p14:sldId id="667"/>
            <p14:sldId id="668"/>
            <p14:sldId id="669"/>
            <p14:sldId id="670"/>
            <p14:sldId id="671"/>
            <p14:sldId id="672"/>
            <p14:sldId id="673"/>
            <p14:sldId id="675"/>
            <p14:sldId id="680"/>
            <p14:sldId id="684"/>
            <p14:sldId id="685"/>
            <p14:sldId id="686"/>
            <p14:sldId id="687"/>
            <p14:sldId id="674"/>
            <p14:sldId id="688"/>
            <p14:sldId id="689"/>
            <p14:sldId id="690"/>
            <p14:sldId id="691"/>
            <p14:sldId id="692"/>
            <p14:sldId id="693"/>
            <p14:sldId id="694"/>
            <p14:sldId id="695"/>
            <p14:sldId id="696"/>
            <p14:sldId id="697"/>
            <p14:sldId id="698"/>
            <p14:sldId id="699"/>
            <p14:sldId id="700"/>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22" autoAdjust="0"/>
    <p:restoredTop sz="93595" autoAdjust="0"/>
  </p:normalViewPr>
  <p:slideViewPr>
    <p:cSldViewPr snapToGrid="0">
      <p:cViewPr varScale="1">
        <p:scale>
          <a:sx n="77" d="100"/>
          <a:sy n="77" d="100"/>
        </p:scale>
        <p:origin x="216"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23-Oct-25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23-Oct-25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23-Oct-25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23-Oct-25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23-Oct-25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4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5.jpg"/><Relationship Id="rId2" Type="http://schemas.openxmlformats.org/officeDocument/2006/relationships/image" Target="../media/image31.jpeg"/><Relationship Id="rId1" Type="http://schemas.openxmlformats.org/officeDocument/2006/relationships/slideLayout" Target="../slideLayouts/slideLayout15.xml"/><Relationship Id="rId6" Type="http://schemas.openxmlformats.org/officeDocument/2006/relationships/image" Target="../media/image34.jpeg"/><Relationship Id="rId5" Type="http://schemas.openxmlformats.org/officeDocument/2006/relationships/image" Target="../media/image4.png"/><Relationship Id="rId4" Type="http://schemas.openxmlformats.org/officeDocument/2006/relationships/image" Target="../media/image33.jpeg"/></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الخامسة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398867" cy="4581319"/>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تناولنا مفهوم الإبداع في الصحافة الرقمية، مستعرضة أشكال المحتوى الصحفي الرقمي المبتكر مثل صحافة البيانات، صحافة الفيديو الرقمي، المحتوى التفاعلي وغيرها. </a:t>
            </a:r>
          </a:p>
          <a:p>
            <a:pPr marL="342900" indent="-342900" algn="just" rtl="1">
              <a:lnSpc>
                <a:spcPct val="200000"/>
              </a:lnSpc>
              <a:buFont typeface="+mj-lt"/>
              <a:buAutoNum type="arabicPeriod"/>
            </a:pPr>
            <a:r>
              <a:rPr lang="ar-SA" dirty="0">
                <a:latin typeface="Alexandria" charset="0"/>
                <a:cs typeface="Alexandria" charset="0"/>
              </a:rPr>
              <a:t>ناقشنا دور التكنولوجيا الحديثة كالذكاء الاصطناعي، الواقع الافتراضي والمعزز، والبلوك تشين في تعزيز هذا الإبداع. </a:t>
            </a:r>
          </a:p>
          <a:p>
            <a:pPr marL="342900" indent="-342900" algn="just" rtl="1">
              <a:lnSpc>
                <a:spcPct val="200000"/>
              </a:lnSpc>
              <a:buFont typeface="+mj-lt"/>
              <a:buAutoNum type="arabicPeriod"/>
            </a:pPr>
            <a:r>
              <a:rPr lang="ar-SA" dirty="0">
                <a:latin typeface="Alexandria" charset="0"/>
                <a:cs typeface="Alexandria" charset="0"/>
              </a:rPr>
              <a:t>تطرقنا إلى التحديات التي تواجه الصحافة الرقمية الإبداعية مثل التمويل، المنافسة، الأخلاقيات، ونقص المهارات، بالإضافة إلى الفرص التي توفرها للوصول إلى جمهور أوسع، تعميق الانخراط، وتطوير نماذج أعمال جديدة، وتعزيز المصداقية والثقة.</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762500"/>
            <a:ext cx="6096000" cy="1834926"/>
          </a:xfrm>
          <a:prstGeom prst="rect">
            <a:avLst/>
          </a:prstGeom>
          <a:noFill/>
        </p:spPr>
        <p:txBody>
          <a:bodyPr wrap="square" rtlCol="0">
            <a:spAutoFit/>
          </a:bodyPr>
          <a:lstStyle/>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الإبــداع في</a:t>
            </a:r>
          </a:p>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 الإعـــلان الرقـمـي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a:t>
            </a:r>
            <a:r>
              <a:rPr lang="en-US" dirty="0">
                <a:latin typeface="Alexandria" charset="0"/>
                <a:cs typeface="Alexandria" charset="0"/>
              </a:rPr>
              <a:t> </a:t>
            </a:r>
            <a:r>
              <a:rPr lang="ar-SA" dirty="0">
                <a:latin typeface="Alexandria" charset="0"/>
                <a:cs typeface="Alexandria" charset="0"/>
              </a:rPr>
              <a:t>فهم مفهوم الإبداع في الإعلان الرقمي وأهميته في جذب انتباه الجمهور.</a:t>
            </a:r>
          </a:p>
          <a:p>
            <a:pPr algn="just" rtl="1">
              <a:lnSpc>
                <a:spcPct val="250000"/>
              </a:lnSpc>
            </a:pPr>
            <a:r>
              <a:rPr lang="ar-SA" dirty="0">
                <a:latin typeface="Alexandria" charset="0"/>
                <a:cs typeface="Alexandria" charset="0"/>
              </a:rPr>
              <a:t>2. التعرف على أشكال الإعلان الرقمي المبتكرة.</a:t>
            </a:r>
          </a:p>
          <a:p>
            <a:pPr algn="just" rtl="1">
              <a:lnSpc>
                <a:spcPct val="250000"/>
              </a:lnSpc>
            </a:pPr>
            <a:r>
              <a:rPr lang="ar-SA" dirty="0">
                <a:latin typeface="Alexandria" charset="0"/>
                <a:cs typeface="Alexandria" charset="0"/>
              </a:rPr>
              <a:t>3. تحليل دور التكنولوجيا الحديثة في تعزيز الإبداع في الإعلان الرقمي.</a:t>
            </a:r>
          </a:p>
          <a:p>
            <a:pPr algn="just" rtl="1">
              <a:lnSpc>
                <a:spcPct val="250000"/>
              </a:lnSpc>
            </a:pPr>
            <a:r>
              <a:rPr lang="ar-SA" dirty="0">
                <a:latin typeface="Alexandria" charset="0"/>
                <a:cs typeface="Alexandria" charset="0"/>
              </a:rPr>
              <a:t>4. تحديد التحديات التي تواجه الإعلان الرقمي الإبداعي.</a:t>
            </a:r>
          </a:p>
          <a:p>
            <a:pPr algn="just" rtl="1">
              <a:lnSpc>
                <a:spcPct val="250000"/>
              </a:lnSpc>
            </a:pPr>
            <a:r>
              <a:rPr lang="ar-SA" dirty="0">
                <a:latin typeface="Alexandria" charset="0"/>
                <a:cs typeface="Alexandria" charset="0"/>
              </a:rPr>
              <a:t>5. استكشاف الفرص التي يوفرها الإعلان الرقمي الإبداعي.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5505855" y="1532065"/>
            <a:ext cx="6059782" cy="4996817"/>
          </a:xfrm>
          <a:prstGeom prst="rect">
            <a:avLst/>
          </a:prstGeom>
          <a:noFill/>
        </p:spPr>
        <p:txBody>
          <a:bodyPr wrap="square" rtlCol="0">
            <a:spAutoFit/>
          </a:bodyPr>
          <a:lstStyle/>
          <a:p>
            <a:pPr algn="just" rtl="1">
              <a:lnSpc>
                <a:spcPct val="200000"/>
              </a:lnSpc>
            </a:pPr>
            <a:r>
              <a:rPr lang="en-US" dirty="0">
                <a:latin typeface="Alexandria" charset="0"/>
                <a:cs typeface="Alexandria" charset="0"/>
              </a:rPr>
              <a:t>1</a:t>
            </a:r>
            <a:r>
              <a:rPr lang="ar-SA" dirty="0">
                <a:latin typeface="Alexandria" charset="0"/>
                <a:cs typeface="Alexandria" charset="0"/>
              </a:rPr>
              <a:t>. يشكل </a:t>
            </a:r>
            <a:r>
              <a:rPr lang="ar-SA" dirty="0">
                <a:solidFill>
                  <a:srgbClr val="C00000"/>
                </a:solidFill>
                <a:latin typeface="Alexandria" charset="0"/>
                <a:cs typeface="Alexandria" charset="0"/>
              </a:rPr>
              <a:t>الإعلان الرقمي </a:t>
            </a:r>
            <a:r>
              <a:rPr lang="ar-SA" dirty="0">
                <a:latin typeface="Alexandria" charset="0"/>
                <a:cs typeface="Alexandria" charset="0"/>
              </a:rPr>
              <a:t>اليوم جزءاً لا يتجزأ من استراتيجيات التسويق الحديثة، ومع تزايد حجم المحتوى والإعلانات على الإنترنت، أصبح </a:t>
            </a:r>
            <a:r>
              <a:rPr lang="ar-SA" dirty="0">
                <a:solidFill>
                  <a:srgbClr val="C00000"/>
                </a:solidFill>
                <a:latin typeface="Alexandria" charset="0"/>
                <a:cs typeface="Alexandria" charset="0"/>
              </a:rPr>
              <a:t>الإبداع </a:t>
            </a:r>
            <a:r>
              <a:rPr lang="ar-SA" dirty="0">
                <a:latin typeface="Alexandria" charset="0"/>
                <a:cs typeface="Alexandria" charset="0"/>
              </a:rPr>
              <a:t>ليس مجرد ميزة تنافسية، بل ضرورة حتمية لجذب انتباه المستهلكين، </a:t>
            </a:r>
            <a:r>
              <a:rPr lang="ar-SA" dirty="0">
                <a:solidFill>
                  <a:srgbClr val="C00000"/>
                </a:solidFill>
                <a:latin typeface="Alexandria" charset="0"/>
                <a:cs typeface="Alexandria" charset="0"/>
              </a:rPr>
              <a:t>الإبداع</a:t>
            </a:r>
            <a:r>
              <a:rPr lang="ar-SA" dirty="0">
                <a:latin typeface="Alexandria" charset="0"/>
                <a:cs typeface="Alexandria" charset="0"/>
              </a:rPr>
              <a:t> في الإعلان الرقمي يتجاوز مجرد تصميم إعلان جذاب بصرياً؛ إنه يتعلق </a:t>
            </a:r>
            <a:r>
              <a:rPr lang="ar-SA" dirty="0">
                <a:solidFill>
                  <a:srgbClr val="C00000"/>
                </a:solidFill>
                <a:latin typeface="Alexandria" charset="0"/>
                <a:cs typeface="Alexandria" charset="0"/>
              </a:rPr>
              <a:t>بابتكار أفكار فريدة</a:t>
            </a:r>
            <a:r>
              <a:rPr lang="ar-SA" dirty="0">
                <a:latin typeface="Alexandria" charset="0"/>
                <a:cs typeface="Alexandria" charset="0"/>
              </a:rPr>
              <a:t>، رسائل مؤثرة، وتجارب تفاعلية تدفع الجمهور للتفاعل مع العلامة التجارية، والهدف هو </a:t>
            </a:r>
            <a:r>
              <a:rPr lang="ar-SA" dirty="0">
                <a:solidFill>
                  <a:srgbClr val="C00000"/>
                </a:solidFill>
                <a:latin typeface="Alexandria" charset="0"/>
                <a:cs typeface="Alexandria" charset="0"/>
              </a:rPr>
              <a:t>تحقيق التميز</a:t>
            </a:r>
            <a:r>
              <a:rPr lang="ar-SA" dirty="0">
                <a:latin typeface="Alexandria" charset="0"/>
                <a:cs typeface="Alexandria" charset="0"/>
              </a:rPr>
              <a:t> في سوق مزدحم، </a:t>
            </a:r>
            <a:r>
              <a:rPr lang="ar-SA" dirty="0">
                <a:solidFill>
                  <a:srgbClr val="C00000"/>
                </a:solidFill>
                <a:latin typeface="Alexandria" charset="0"/>
                <a:cs typeface="Alexandria" charset="0"/>
              </a:rPr>
              <a:t>وبناء علاقة</a:t>
            </a:r>
            <a:r>
              <a:rPr lang="ar-SA" dirty="0">
                <a:latin typeface="Alexandria" charset="0"/>
                <a:cs typeface="Alexandria" charset="0"/>
              </a:rPr>
              <a:t> قوية مع المستهلكين، وتحويلهم من مجرد مشاهدين إلى عملاء مخلصين.</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مقدمـــــة</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البحث المدفوع هو نوع من الإعلانات الرقمية التي تسمح للشركات">
            <a:extLst>
              <a:ext uri="{FF2B5EF4-FFF2-40B4-BE49-F238E27FC236}">
                <a16:creationId xmlns:a16="http://schemas.microsoft.com/office/drawing/2014/main" id="{A03EDC61-9237-1A43-7D95-BF9A89D819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1849045"/>
            <a:ext cx="5141119" cy="342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8869F-5633-17B3-E26A-3201546A0A6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3788673-76AD-D822-85AC-99AF9383398E}"/>
              </a:ext>
            </a:extLst>
          </p:cNvPr>
          <p:cNvSpPr txBox="1"/>
          <p:nvPr/>
        </p:nvSpPr>
        <p:spPr>
          <a:xfrm>
            <a:off x="778213" y="1677985"/>
            <a:ext cx="10787424"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يتجلى </a:t>
            </a:r>
            <a:r>
              <a:rPr lang="ar-SA" dirty="0">
                <a:solidFill>
                  <a:srgbClr val="C00000"/>
                </a:solidFill>
                <a:latin typeface="Alexandria" charset="0"/>
                <a:cs typeface="Alexandria" charset="0"/>
              </a:rPr>
              <a:t>الإبداع في الإعلان الرقمي </a:t>
            </a:r>
            <a:r>
              <a:rPr lang="ar-SA" dirty="0">
                <a:latin typeface="Alexandria" charset="0"/>
                <a:cs typeface="Alexandria" charset="0"/>
              </a:rPr>
              <a:t>في القدرة على التفكير خارج الصندوق، واستخدام التقنيات الحديثة بطرق غير تقليدية، وفهم عميق لسلوك المستهلك الرقمي، </a:t>
            </a:r>
            <a:r>
              <a:rPr lang="ar-SA" u="sng" dirty="0">
                <a:latin typeface="Alexandria" charset="0"/>
                <a:cs typeface="Alexandria" charset="0"/>
              </a:rPr>
              <a:t>على سبيل المثال</a:t>
            </a:r>
            <a:r>
              <a:rPr lang="ar-SA" dirty="0">
                <a:latin typeface="Alexandria" charset="0"/>
                <a:cs typeface="Alexandria" charset="0"/>
              </a:rPr>
              <a:t>، بدلاً من مجرد عرض إعلان ثابت، يمكن لعلامة تجارية أن تنشئ إعلاناً تفاعلياً يسمح للمستخدم بتجربة المنتج افتراضياً، أو إعلاناً يعتمد على البيانات لتخصيص الرسالة لكل فرد. </a:t>
            </a:r>
          </a:p>
          <a:p>
            <a:pPr algn="just" rtl="1">
              <a:lnSpc>
                <a:spcPct val="200000"/>
              </a:lnSpc>
            </a:pPr>
            <a:r>
              <a:rPr lang="ar-SA" dirty="0">
                <a:latin typeface="Alexandria" charset="0"/>
                <a:cs typeface="Alexandria" charset="0"/>
              </a:rPr>
              <a:t>3. ذلك يتطلب من </a:t>
            </a:r>
            <a:r>
              <a:rPr lang="ar-SA" dirty="0">
                <a:solidFill>
                  <a:srgbClr val="C00000"/>
                </a:solidFill>
                <a:latin typeface="Alexandria" charset="0"/>
                <a:cs typeface="Alexandria" charset="0"/>
              </a:rPr>
              <a:t>المسوقين والمبدعين </a:t>
            </a:r>
            <a:r>
              <a:rPr lang="ar-SA" dirty="0">
                <a:latin typeface="Alexandria" charset="0"/>
                <a:cs typeface="Alexandria" charset="0"/>
              </a:rPr>
              <a:t>التعاون الوثيق، والقدرة على تحليل البيانات، والمرونة في التجريب بأشكال جديدة من الإعلانات، ولكي يكون الإعلان الرقمي إبداعياً وفعالاً، يجب أن يكون مبنياً على فهم عميق للجمهور المستهدف، وأن يقدم قيمة حقيقية للمستهلك، وأن يكون متوافقاً مع طبيعة المنصة التي يُعرض عليها</a:t>
            </a:r>
          </a:p>
        </p:txBody>
      </p:sp>
      <p:sp>
        <p:nvSpPr>
          <p:cNvPr id="24" name="Rectangle 23">
            <a:extLst>
              <a:ext uri="{FF2B5EF4-FFF2-40B4-BE49-F238E27FC236}">
                <a16:creationId xmlns:a16="http://schemas.microsoft.com/office/drawing/2014/main" id="{60446F94-5D20-6D8B-18CE-EC384A988CA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270414D-918C-797B-4575-05C4ACD28421}"/>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0C05C0B-7661-E2A4-A581-3C5BFEEC6EA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مقدمـــــة</a:t>
            </a:r>
          </a:p>
        </p:txBody>
      </p:sp>
      <p:pic>
        <p:nvPicPr>
          <p:cNvPr id="17" name="Graphic 21">
            <a:extLst>
              <a:ext uri="{FF2B5EF4-FFF2-40B4-BE49-F238E27FC236}">
                <a16:creationId xmlns:a16="http://schemas.microsoft.com/office/drawing/2014/main" id="{AC5141F2-2AB1-CB22-6867-728B7CBF1A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754344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41B74-C319-80DD-0294-8DA2C341BD4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C29146D-32FA-1FE0-FBA4-F981827936AB}"/>
              </a:ext>
            </a:extLst>
          </p:cNvPr>
          <p:cNvSpPr txBox="1"/>
          <p:nvPr/>
        </p:nvSpPr>
        <p:spPr>
          <a:xfrm>
            <a:off x="778213" y="1629345"/>
            <a:ext cx="1078742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الإبداع في الإعلان الرقمي هو عملية </a:t>
            </a:r>
            <a:r>
              <a:rPr lang="ar-SA" dirty="0">
                <a:solidFill>
                  <a:srgbClr val="C00000"/>
                </a:solidFill>
                <a:latin typeface="Alexandria" charset="0"/>
                <a:cs typeface="Alexandria" charset="0"/>
              </a:rPr>
              <a:t>توليد أفكار وحلول تسويقية جديدة وغير تقليدية</a:t>
            </a:r>
            <a:r>
              <a:rPr lang="ar-SA" dirty="0">
                <a:latin typeface="Alexandria" charset="0"/>
                <a:cs typeface="Alexandria" charset="0"/>
              </a:rPr>
              <a:t>، تستخدم الأدوات والمنصات الرقمية بفعالية لتحقيق أهداف الحملة الإعلانية. يتجاوز هذا المفهوم مجرد الجماليات البصرية أو النصوص الجذابة، ليشمل ابتكار تجارب تفاعلية، استخدام البيانات بطرق ذكية لتخصيص الرسائل، وتطوير أساليب جديدة للوصول إلى الجمهور والتأثير فيه، و</a:t>
            </a:r>
            <a:r>
              <a:rPr lang="ar-SA" dirty="0">
                <a:solidFill>
                  <a:srgbClr val="C00000"/>
                </a:solidFill>
                <a:latin typeface="Alexandria" charset="0"/>
                <a:cs typeface="Alexandria" charset="0"/>
              </a:rPr>
              <a:t>الهدف الأساسي</a:t>
            </a:r>
            <a:r>
              <a:rPr lang="ar-SA" dirty="0">
                <a:latin typeface="Alexandria" charset="0"/>
                <a:cs typeface="Alexandria" charset="0"/>
              </a:rPr>
              <a:t> هو كسر حاجز الضوضاء الإعلانية الهائلة على الإنترنت، وجذب انتباه المستهلكين في بيئة شديدة التنافسية.</a:t>
            </a:r>
          </a:p>
          <a:p>
            <a:pPr algn="just" rtl="1">
              <a:lnSpc>
                <a:spcPct val="200000"/>
              </a:lnSpc>
            </a:pPr>
            <a:r>
              <a:rPr lang="ar-SA" dirty="0">
                <a:latin typeface="Alexandria" charset="0"/>
                <a:cs typeface="Alexandria" charset="0"/>
              </a:rPr>
              <a:t>2. </a:t>
            </a:r>
            <a:r>
              <a:rPr lang="ar-SA" dirty="0">
                <a:solidFill>
                  <a:srgbClr val="C00000"/>
                </a:solidFill>
                <a:latin typeface="Alexandria" charset="0"/>
                <a:cs typeface="Alexandria" charset="0"/>
              </a:rPr>
              <a:t>يتميز الإبداع في الإعلان الرقمي </a:t>
            </a:r>
            <a:r>
              <a:rPr lang="ar-SA" dirty="0">
                <a:latin typeface="Alexandria" charset="0"/>
                <a:cs typeface="Alexandria" charset="0"/>
              </a:rPr>
              <a:t>بالقدرة على التكيف السريع مع التغيرات التكنولوجية وسلوكيات المستهلكين، فهو ليس عملية ثابتة، بل يتطلب مرونة عالية وتجريب مستمر، كما يجب أن يكون متجذراً في فهم عميق للعلامة التجارية، والجمهور المستهدف، والأهداف التسويقية، كما يجب أن تكون الأفكار الإبداعية ليست فقط مبتكرة، بل أيضاً ذات صلة، ومقنعة، وقابلة للقياس.</a:t>
            </a:r>
          </a:p>
        </p:txBody>
      </p:sp>
      <p:sp>
        <p:nvSpPr>
          <p:cNvPr id="24" name="Rectangle 23">
            <a:extLst>
              <a:ext uri="{FF2B5EF4-FFF2-40B4-BE49-F238E27FC236}">
                <a16:creationId xmlns:a16="http://schemas.microsoft.com/office/drawing/2014/main" id="{1A1B9EF9-FD11-374F-E73C-EFBFF15E1E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79F552-B2FC-F96E-7CF8-321CDB0CC3E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D2BFA8E-A64B-D473-35C3-415EF1319A3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مفهوم الإبداع في الإعلان الرقمي</a:t>
            </a:r>
          </a:p>
        </p:txBody>
      </p:sp>
      <p:pic>
        <p:nvPicPr>
          <p:cNvPr id="17" name="Graphic 21">
            <a:extLst>
              <a:ext uri="{FF2B5EF4-FFF2-40B4-BE49-F238E27FC236}">
                <a16:creationId xmlns:a16="http://schemas.microsoft.com/office/drawing/2014/main" id="{DC7C7787-E950-2774-4C57-069B63A045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20135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317E7-C339-7E3A-F3C5-08903EA2E8F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35A946A-6FB0-1030-2549-920CED27F7F5}"/>
              </a:ext>
            </a:extLst>
          </p:cNvPr>
          <p:cNvSpPr txBox="1"/>
          <p:nvPr/>
        </p:nvSpPr>
        <p:spPr>
          <a:xfrm>
            <a:off x="2251620" y="1532065"/>
            <a:ext cx="9421572" cy="564898"/>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يتميز الإعلان الرقمي الإبداعي بعدة خصائص تجعله فعالاً ومؤثراً في البيئة الرقمية:</a:t>
            </a:r>
          </a:p>
        </p:txBody>
      </p:sp>
      <p:sp>
        <p:nvSpPr>
          <p:cNvPr id="24" name="Rectangle 23">
            <a:extLst>
              <a:ext uri="{FF2B5EF4-FFF2-40B4-BE49-F238E27FC236}">
                <a16:creationId xmlns:a16="http://schemas.microsoft.com/office/drawing/2014/main" id="{86C473C3-940C-C872-B466-A1B400B20DD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5B1C4F0-C63F-7991-2800-0B6C47D02691}"/>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A6B762C-6D70-EA98-E77A-5BAB93F9409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خصائص الإعلان الرقمي الإبداعي</a:t>
            </a:r>
          </a:p>
        </p:txBody>
      </p:sp>
      <p:pic>
        <p:nvPicPr>
          <p:cNvPr id="17" name="Graphic 21">
            <a:extLst>
              <a:ext uri="{FF2B5EF4-FFF2-40B4-BE49-F238E27FC236}">
                <a16:creationId xmlns:a16="http://schemas.microsoft.com/office/drawing/2014/main" id="{CC53CF4C-A920-B121-9298-E67403716F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0A4818EC-351F-6A57-0976-6C33F2ED92C4}"/>
              </a:ext>
            </a:extLst>
          </p:cNvPr>
          <p:cNvSpPr txBox="1"/>
          <p:nvPr/>
        </p:nvSpPr>
        <p:spPr>
          <a:xfrm>
            <a:off x="3647872" y="2028869"/>
            <a:ext cx="8025320" cy="4996881"/>
          </a:xfrm>
          <a:prstGeom prst="rect">
            <a:avLst/>
          </a:prstGeom>
          <a:noFill/>
        </p:spPr>
        <p:txBody>
          <a:bodyPr wrap="square" rtlCol="0">
            <a:spAutoFit/>
          </a:bodyPr>
          <a:lstStyle/>
          <a:p>
            <a:pPr algn="just" rtl="1">
              <a:lnSpc>
                <a:spcPct val="200000"/>
              </a:lnSpc>
            </a:pPr>
            <a:r>
              <a:rPr lang="ar-SA" b="1" dirty="0">
                <a:solidFill>
                  <a:srgbClr val="FF0000"/>
                </a:solidFill>
                <a:latin typeface="Alexandria" charset="0"/>
                <a:cs typeface="Alexandria" charset="0"/>
              </a:rPr>
              <a:t>أولاً، التفاعلية: </a:t>
            </a:r>
          </a:p>
          <a:p>
            <a:pPr algn="just" rtl="1">
              <a:lnSpc>
                <a:spcPct val="200000"/>
              </a:lnSpc>
            </a:pPr>
            <a:r>
              <a:rPr lang="ar-SA" dirty="0">
                <a:latin typeface="Alexandria" charset="0"/>
                <a:cs typeface="Alexandria" charset="0"/>
              </a:rPr>
              <a:t>الإعلانات الإبداعية لا تكتفي بعرض المحتوى، بل تدعو الجمهور للمشاركة والتفاعل، سواء بالنقر، السحب، الإجابة على أسئلة، أو حتى اللعب، هذه التفاعلية تزيد من انخراط المستخدم وتجعل التجربة أكثر شخصية ولا تُنسى. </a:t>
            </a:r>
          </a:p>
          <a:p>
            <a:pPr algn="just" rtl="1">
              <a:lnSpc>
                <a:spcPct val="200000"/>
              </a:lnSpc>
            </a:pPr>
            <a:r>
              <a:rPr lang="ar-SA" b="1" dirty="0">
                <a:solidFill>
                  <a:srgbClr val="FF0000"/>
                </a:solidFill>
                <a:latin typeface="Alexandria" charset="0"/>
                <a:cs typeface="Alexandria" charset="0"/>
              </a:rPr>
              <a:t>ثانياً، التخصيص: </a:t>
            </a:r>
          </a:p>
          <a:p>
            <a:pPr algn="just" rtl="1">
              <a:lnSpc>
                <a:spcPct val="200000"/>
              </a:lnSpc>
            </a:pPr>
            <a:r>
              <a:rPr lang="ar-SA" dirty="0">
                <a:latin typeface="Alexandria" charset="0"/>
                <a:cs typeface="Alexandria" charset="0"/>
              </a:rPr>
              <a:t>القدرة على تخصيص الرسالة الإعلانية لكل مستخدم بناءً على بياناته واهتماماته تجعل الإعلان أكثر صلة وجاذبية. هذا يتطلب استخداماً ذكياً للبيانات والذكاء الاصطناعي لتقديم المحتوى المناسب للشخص المناسب في الوقت المناسب.</a:t>
            </a:r>
          </a:p>
          <a:p>
            <a:pPr algn="just" rtl="1">
              <a:lnSpc>
                <a:spcPct val="200000"/>
              </a:lnSpc>
            </a:pPr>
            <a:endParaRPr lang="ar-SA" b="1" dirty="0">
              <a:latin typeface="Alexandria" charset="0"/>
              <a:cs typeface="Alexandria" charset="0"/>
            </a:endParaRPr>
          </a:p>
        </p:txBody>
      </p:sp>
      <p:sp>
        <p:nvSpPr>
          <p:cNvPr id="6" name="TextBox 5">
            <a:extLst>
              <a:ext uri="{FF2B5EF4-FFF2-40B4-BE49-F238E27FC236}">
                <a16:creationId xmlns:a16="http://schemas.microsoft.com/office/drawing/2014/main" id="{EB4CB49E-4258-9FBA-746D-6818049DCF55}"/>
              </a:ext>
            </a:extLst>
          </p:cNvPr>
          <p:cNvSpPr txBox="1"/>
          <p:nvPr/>
        </p:nvSpPr>
        <p:spPr>
          <a:xfrm>
            <a:off x="191313" y="4761038"/>
            <a:ext cx="3125815" cy="1446102"/>
          </a:xfrm>
          <a:prstGeom prst="rect">
            <a:avLst/>
          </a:prstGeom>
          <a:noFill/>
        </p:spPr>
        <p:txBody>
          <a:bodyPr wrap="square">
            <a:spAutoFit/>
          </a:bodyPr>
          <a:lstStyle/>
          <a:p>
            <a:pPr algn="ctr" rtl="1">
              <a:lnSpc>
                <a:spcPct val="150000"/>
              </a:lnSpc>
            </a:pP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إعلان</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فيديو</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تفاعلي</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مع</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طبقة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إبداعية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إضافة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إلى</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عربة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التسوق</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من</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خلال</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نقرة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على</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جهاز</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التحكم</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عن</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بُعد</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في</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التلفزيون</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يتخذ</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العميل</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إجراءً</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لإضافة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المنتج</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المعروض</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إلى</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عربة</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التسوق</a:t>
            </a:r>
            <a:r>
              <a:rPr lang="en-US" sz="1200" dirty="0">
                <a:latin typeface="Alexandria" pitchFamily="2" charset="-78"/>
                <a:cs typeface="Alexandria" pitchFamily="2" charset="-78"/>
              </a:rPr>
              <a:t> </a:t>
            </a:r>
            <a:r>
              <a:rPr lang="en-US" sz="1200" dirty="0" err="1">
                <a:latin typeface="Alexandria" pitchFamily="2" charset="-78"/>
                <a:cs typeface="Alexandria" pitchFamily="2" charset="-78"/>
              </a:rPr>
              <a:t>في</a:t>
            </a:r>
            <a:r>
              <a:rPr lang="en-US" sz="1200" dirty="0">
                <a:latin typeface="Alexandria" pitchFamily="2" charset="-78"/>
                <a:cs typeface="Alexandria" pitchFamily="2" charset="-78"/>
              </a:rPr>
              <a:t> Amazon.</a:t>
            </a:r>
          </a:p>
        </p:txBody>
      </p:sp>
      <p:pic>
        <p:nvPicPr>
          <p:cNvPr id="8" name="Picture 7">
            <a:extLst>
              <a:ext uri="{FF2B5EF4-FFF2-40B4-BE49-F238E27FC236}">
                <a16:creationId xmlns:a16="http://schemas.microsoft.com/office/drawing/2014/main" id="{14296337-0E09-0AD3-B539-D3E43E620B42}"/>
              </a:ext>
            </a:extLst>
          </p:cNvPr>
          <p:cNvPicPr>
            <a:picLocks noChangeAspect="1"/>
          </p:cNvPicPr>
          <p:nvPr/>
        </p:nvPicPr>
        <p:blipFill>
          <a:blip r:embed="rId3"/>
          <a:stretch>
            <a:fillRect/>
          </a:stretch>
        </p:blipFill>
        <p:spPr>
          <a:xfrm>
            <a:off x="191313" y="2405748"/>
            <a:ext cx="3013809" cy="1723099"/>
          </a:xfrm>
          <a:prstGeom prst="rect">
            <a:avLst/>
          </a:prstGeom>
        </p:spPr>
      </p:pic>
      <p:sp>
        <p:nvSpPr>
          <p:cNvPr id="10" name="TextBox 9">
            <a:extLst>
              <a:ext uri="{FF2B5EF4-FFF2-40B4-BE49-F238E27FC236}">
                <a16:creationId xmlns:a16="http://schemas.microsoft.com/office/drawing/2014/main" id="{528C353E-A6E3-DDF8-7BBB-FA014EF68D91}"/>
              </a:ext>
            </a:extLst>
          </p:cNvPr>
          <p:cNvSpPr txBox="1"/>
          <p:nvPr/>
        </p:nvSpPr>
        <p:spPr>
          <a:xfrm>
            <a:off x="411800" y="4204060"/>
            <a:ext cx="2642682" cy="461665"/>
          </a:xfrm>
          <a:prstGeom prst="rect">
            <a:avLst/>
          </a:prstGeom>
          <a:noFill/>
        </p:spPr>
        <p:txBody>
          <a:bodyPr wrap="square">
            <a:spAutoFit/>
          </a:bodyPr>
          <a:lstStyle/>
          <a:p>
            <a:pPr algn="ctr"/>
            <a:r>
              <a:rPr lang="en-US" sz="1200" dirty="0"/>
              <a:t>https://advertising.amazon.com/ar-ae/</a:t>
            </a:r>
          </a:p>
          <a:p>
            <a:pPr algn="ctr"/>
            <a:r>
              <a:rPr lang="en-US" sz="1200" dirty="0"/>
              <a:t>library/guides/interactive-ads</a:t>
            </a:r>
          </a:p>
        </p:txBody>
      </p:sp>
    </p:spTree>
    <p:extLst>
      <p:ext uri="{BB962C8B-B14F-4D97-AF65-F5344CB8AC3E}">
        <p14:creationId xmlns:p14="http://schemas.microsoft.com/office/powerpoint/2010/main" val="1559203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5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1" end="1"/>
                                            </p:txEl>
                                          </p:spTgt>
                                        </p:tgtEl>
                                        <p:attrNameLst>
                                          <p:attrName>style.visibility</p:attrName>
                                        </p:attrNameLst>
                                      </p:cBhvr>
                                      <p:to>
                                        <p:strVal val="visible"/>
                                      </p:to>
                                    </p:set>
                                    <p:animEffect transition="in" filter="fade">
                                      <p:cBhvr>
                                        <p:cTn id="22" dur="500"/>
                                        <p:tgtEl>
                                          <p:spTgt spid="2">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fade">
                                      <p:cBhvr>
                                        <p:cTn id="27" dur="500"/>
                                        <p:tgtEl>
                                          <p:spTgt spid="2">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3" end="3"/>
                                            </p:txEl>
                                          </p:spTgt>
                                        </p:tgtEl>
                                        <p:attrNameLst>
                                          <p:attrName>style.visibility</p:attrName>
                                        </p:attrNameLst>
                                      </p:cBhvr>
                                      <p:to>
                                        <p:strVal val="visible"/>
                                      </p:to>
                                    </p:set>
                                    <p:animEffect transition="in" filter="fade">
                                      <p:cBhvr>
                                        <p:cTn id="3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2ED38-1411-D91B-885B-5098FFCB1B2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8198E7B-178F-7A46-0CB2-3666DB079FC9}"/>
              </a:ext>
            </a:extLst>
          </p:cNvPr>
          <p:cNvSpPr txBox="1"/>
          <p:nvPr/>
        </p:nvSpPr>
        <p:spPr>
          <a:xfrm>
            <a:off x="4056434" y="1580705"/>
            <a:ext cx="7766105" cy="4996817"/>
          </a:xfrm>
          <a:prstGeom prst="rect">
            <a:avLst/>
          </a:prstGeom>
          <a:noFill/>
        </p:spPr>
        <p:txBody>
          <a:bodyPr wrap="square" rtlCol="0">
            <a:spAutoFit/>
          </a:bodyPr>
          <a:lstStyle/>
          <a:p>
            <a:pPr algn="just" rtl="1">
              <a:lnSpc>
                <a:spcPct val="200000"/>
              </a:lnSpc>
            </a:pPr>
            <a:r>
              <a:rPr lang="ar-SA" b="1" dirty="0">
                <a:solidFill>
                  <a:srgbClr val="FF0000"/>
                </a:solidFill>
                <a:latin typeface="Alexandria" charset="0"/>
                <a:cs typeface="Alexandria" charset="0"/>
              </a:rPr>
              <a:t>ثالثاً، القابلية للقياس:</a:t>
            </a:r>
            <a:r>
              <a:rPr lang="ar-SA" b="1" dirty="0">
                <a:latin typeface="Alexandria" charset="0"/>
                <a:cs typeface="Alexandria" charset="0"/>
              </a:rPr>
              <a:t> </a:t>
            </a:r>
          </a:p>
          <a:p>
            <a:pPr algn="just" rtl="1">
              <a:lnSpc>
                <a:spcPct val="200000"/>
              </a:lnSpc>
            </a:pPr>
            <a:r>
              <a:rPr lang="ar-SA" dirty="0">
                <a:latin typeface="Alexandria" charset="0"/>
                <a:cs typeface="Alexandria" charset="0"/>
              </a:rPr>
              <a:t>الإعلانات الرقمية الإبداعية توفر بيانات دقيقة حول أدائها، مما يسمح للمسوقين بتحليل فعاليتها وتحسينها باستمرار، هذه القدرة على القياس تتيح للمبدعين فهم ما ينجح وما لا ينجح، وتعديل استراتيجياتهم بناءً على البيانات. </a:t>
            </a:r>
          </a:p>
          <a:p>
            <a:pPr algn="just" rtl="1">
              <a:lnSpc>
                <a:spcPct val="200000"/>
              </a:lnSpc>
            </a:pPr>
            <a:r>
              <a:rPr lang="ar-SA" b="1" dirty="0">
                <a:solidFill>
                  <a:srgbClr val="FF0000"/>
                </a:solidFill>
                <a:latin typeface="Alexandria" charset="0"/>
                <a:cs typeface="Alexandria" charset="0"/>
              </a:rPr>
              <a:t>رابعاً، القابلية للمشاركة:</a:t>
            </a:r>
            <a:r>
              <a:rPr lang="ar-SA" b="1" dirty="0">
                <a:latin typeface="Alexandria" charset="0"/>
                <a:cs typeface="Alexandria" charset="0"/>
              </a:rPr>
              <a:t> </a:t>
            </a:r>
          </a:p>
          <a:p>
            <a:pPr algn="just" rtl="1">
              <a:lnSpc>
                <a:spcPct val="200000"/>
              </a:lnSpc>
            </a:pPr>
            <a:r>
              <a:rPr lang="ar-SA" dirty="0">
                <a:latin typeface="Alexandria" charset="0"/>
                <a:cs typeface="Alexandria" charset="0"/>
              </a:rPr>
              <a:t>الإعلانات الإبداعية غالباً ما تكون مصممة بطريقة تشجع الجمهور على مشاركتها مع أصدقائهم وعائلاتهم على وسائل التواصل الاجتماعي، مما يؤدي إلى انتشار عضوي واسع النطاق بتكلفة منخفضة مما يعزز الوعي بالعلامة التجارية ويزيد من وصول الرسالة الإعلانية.</a:t>
            </a:r>
          </a:p>
        </p:txBody>
      </p:sp>
      <p:sp>
        <p:nvSpPr>
          <p:cNvPr id="24" name="Rectangle 23">
            <a:extLst>
              <a:ext uri="{FF2B5EF4-FFF2-40B4-BE49-F238E27FC236}">
                <a16:creationId xmlns:a16="http://schemas.microsoft.com/office/drawing/2014/main" id="{CA6F7ADD-493B-1A35-4C01-C2E9774305D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794D18F-E07B-96DB-1463-148E57774C5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7551696-77E6-FBAB-CDB7-23538D3B905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خصائص الإعلان الرقمي الإبداعي</a:t>
            </a:r>
          </a:p>
        </p:txBody>
      </p:sp>
      <p:pic>
        <p:nvPicPr>
          <p:cNvPr id="17" name="Graphic 21">
            <a:extLst>
              <a:ext uri="{FF2B5EF4-FFF2-40B4-BE49-F238E27FC236}">
                <a16:creationId xmlns:a16="http://schemas.microsoft.com/office/drawing/2014/main" id="{5C7D325A-F46F-D341-90D5-6FAE2115B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260F4446-297E-21EC-1F3E-F791EED708EB}"/>
              </a:ext>
            </a:extLst>
          </p:cNvPr>
          <p:cNvPicPr>
            <a:picLocks noChangeAspect="1"/>
          </p:cNvPicPr>
          <p:nvPr/>
        </p:nvPicPr>
        <p:blipFill>
          <a:blip r:embed="rId3"/>
          <a:stretch>
            <a:fillRect/>
          </a:stretch>
        </p:blipFill>
        <p:spPr>
          <a:xfrm>
            <a:off x="191317" y="1743255"/>
            <a:ext cx="3723721" cy="23358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2" name="Picture 4">
            <a:extLst>
              <a:ext uri="{FF2B5EF4-FFF2-40B4-BE49-F238E27FC236}">
                <a16:creationId xmlns:a16="http://schemas.microsoft.com/office/drawing/2014/main" id="{82DFC5A1-4906-A2C1-F26B-6A78AC7810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349" y="4326782"/>
            <a:ext cx="2531218" cy="2531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364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C88FC-D995-642A-918A-AF453533418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4D51F0B-F09A-478E-6AFF-81E05F0EC327}"/>
              </a:ext>
            </a:extLst>
          </p:cNvPr>
          <p:cNvPicPr>
            <a:picLocks noChangeAspect="1"/>
          </p:cNvPicPr>
          <p:nvPr/>
        </p:nvPicPr>
        <p:blipFill>
          <a:blip r:embed="rId2"/>
          <a:stretch>
            <a:fillRect/>
          </a:stretch>
        </p:blipFill>
        <p:spPr>
          <a:xfrm>
            <a:off x="291056" y="3937451"/>
            <a:ext cx="3764798" cy="1934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TextBox 19">
            <a:extLst>
              <a:ext uri="{FF2B5EF4-FFF2-40B4-BE49-F238E27FC236}">
                <a16:creationId xmlns:a16="http://schemas.microsoft.com/office/drawing/2014/main" id="{3876C8DD-80FE-043E-0BF5-9E55553100CA}"/>
              </a:ext>
            </a:extLst>
          </p:cNvPr>
          <p:cNvSpPr txBox="1"/>
          <p:nvPr/>
        </p:nvSpPr>
        <p:spPr>
          <a:xfrm>
            <a:off x="4572000" y="1493153"/>
            <a:ext cx="7250538" cy="5150705"/>
          </a:xfrm>
          <a:prstGeom prst="rect">
            <a:avLst/>
          </a:prstGeom>
          <a:noFill/>
        </p:spPr>
        <p:txBody>
          <a:bodyPr wrap="square" rtlCol="0">
            <a:spAutoFit/>
          </a:bodyPr>
          <a:lstStyle/>
          <a:p>
            <a:pPr algn="just" rtl="1">
              <a:lnSpc>
                <a:spcPct val="200000"/>
              </a:lnSpc>
            </a:pPr>
            <a:r>
              <a:rPr lang="ar-SA" b="1" dirty="0">
                <a:solidFill>
                  <a:srgbClr val="FF0000"/>
                </a:solidFill>
                <a:latin typeface="Alexandria" charset="0"/>
                <a:cs typeface="Alexandria" charset="0"/>
              </a:rPr>
              <a:t>خامساً: التكيف مع المنصات: </a:t>
            </a:r>
          </a:p>
          <a:p>
            <a:pPr algn="just" rtl="1">
              <a:lnSpc>
                <a:spcPct val="200000"/>
              </a:lnSpc>
            </a:pPr>
            <a:r>
              <a:rPr lang="ar-SA" dirty="0">
                <a:latin typeface="Alexandria" charset="0"/>
                <a:cs typeface="Alexandria" charset="0"/>
              </a:rPr>
              <a:t>الإعلان الرقمي الإبداعي يتكيف مع طبيعة كل منصة يُعرض عليها، سواء كانت وسائل تواصل اجتماعي، مواقع ويب، تطبيقات جوال، أو منصات فيديو، الأمر الذي يعني أن الإعلان لا يُصمم بشكل واحد يناسب الجميع، بل يتم تكييفه ليناسب خصائص كل منصة، مثل طول الفيديو، حجم الصورة، أو نوع التفاعل المتاح.</a:t>
            </a:r>
          </a:p>
          <a:p>
            <a:pPr algn="just" rtl="1">
              <a:lnSpc>
                <a:spcPct val="200000"/>
              </a:lnSpc>
            </a:pPr>
            <a:endParaRPr lang="ar-SA" sz="500" dirty="0">
              <a:latin typeface="Alexandria" charset="0"/>
              <a:cs typeface="Alexandria" charset="0"/>
            </a:endParaRPr>
          </a:p>
          <a:p>
            <a:pPr algn="just" rtl="1">
              <a:lnSpc>
                <a:spcPct val="200000"/>
              </a:lnSpc>
            </a:pPr>
            <a:r>
              <a:rPr lang="ar-SA" b="1" dirty="0">
                <a:solidFill>
                  <a:srgbClr val="FF0000"/>
                </a:solidFill>
                <a:latin typeface="Alexandria" charset="0"/>
                <a:cs typeface="Alexandria" charset="0"/>
              </a:rPr>
              <a:t>سادساً، السرد القصصي: </a:t>
            </a:r>
          </a:p>
          <a:p>
            <a:pPr algn="just" rtl="1">
              <a:lnSpc>
                <a:spcPct val="200000"/>
              </a:lnSpc>
            </a:pPr>
            <a:r>
              <a:rPr lang="ar-SA" dirty="0">
                <a:latin typeface="Alexandria" charset="0"/>
                <a:cs typeface="Alexandria" charset="0"/>
              </a:rPr>
              <a:t>الإعلانات الإبداعية غالباً ما تستخدم السرد القصصي لجذب انتباه الجمهور وإثارة مشاعرهم، مما يجعل الرسالة أكثر تأثيراً وتذكراً.</a:t>
            </a:r>
          </a:p>
        </p:txBody>
      </p:sp>
      <p:sp>
        <p:nvSpPr>
          <p:cNvPr id="24" name="Rectangle 23">
            <a:extLst>
              <a:ext uri="{FF2B5EF4-FFF2-40B4-BE49-F238E27FC236}">
                <a16:creationId xmlns:a16="http://schemas.microsoft.com/office/drawing/2014/main" id="{8FBB8EF7-08E2-53DE-4DB8-954C62B08F6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9BDA75-455F-D14F-9334-FF70716D03F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F9C9941-5A70-FB54-8572-DF2DD631B3F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خصائص الإعلان الرقمي الإبداعي</a:t>
            </a:r>
          </a:p>
        </p:txBody>
      </p:sp>
      <p:pic>
        <p:nvPicPr>
          <p:cNvPr id="17" name="Graphic 21">
            <a:extLst>
              <a:ext uri="{FF2B5EF4-FFF2-40B4-BE49-F238E27FC236}">
                <a16:creationId xmlns:a16="http://schemas.microsoft.com/office/drawing/2014/main" id="{E7824D21-3835-32D1-9EB4-919DB1A649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إعلان الفيديو إلى أي شكل من أشكال الإعلان عبر الإنترنت الذي يتضمن مقاطع فيديو">
            <a:extLst>
              <a:ext uri="{FF2B5EF4-FFF2-40B4-BE49-F238E27FC236}">
                <a16:creationId xmlns:a16="http://schemas.microsoft.com/office/drawing/2014/main" id="{7D05A7DB-02EB-A87E-22CE-88AB566A173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1082867" y="879277"/>
            <a:ext cx="2181176" cy="3764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CA7ED29-E259-21A3-ACA7-63DB2432CF89}"/>
              </a:ext>
            </a:extLst>
          </p:cNvPr>
          <p:cNvSpPr txBox="1"/>
          <p:nvPr/>
        </p:nvSpPr>
        <p:spPr>
          <a:xfrm>
            <a:off x="339696" y="6292023"/>
            <a:ext cx="3764797" cy="369332"/>
          </a:xfrm>
          <a:prstGeom prst="rect">
            <a:avLst/>
          </a:prstGeom>
          <a:noFill/>
        </p:spPr>
        <p:txBody>
          <a:bodyPr wrap="square">
            <a:spAutoFit/>
          </a:bodyPr>
          <a:lstStyle/>
          <a:p>
            <a:pPr algn="ctr"/>
            <a:r>
              <a:rPr lang="en-US" dirty="0"/>
              <a:t>https://youtu.be/C_CsblZXt-U</a:t>
            </a:r>
          </a:p>
        </p:txBody>
      </p:sp>
      <p:sp>
        <p:nvSpPr>
          <p:cNvPr id="7" name="TextBox 6">
            <a:extLst>
              <a:ext uri="{FF2B5EF4-FFF2-40B4-BE49-F238E27FC236}">
                <a16:creationId xmlns:a16="http://schemas.microsoft.com/office/drawing/2014/main" id="{7CB582A2-2F36-9929-FCDC-D643FC2455AF}"/>
              </a:ext>
            </a:extLst>
          </p:cNvPr>
          <p:cNvSpPr txBox="1"/>
          <p:nvPr/>
        </p:nvSpPr>
        <p:spPr>
          <a:xfrm>
            <a:off x="418102" y="6045729"/>
            <a:ext cx="3480071" cy="307777"/>
          </a:xfrm>
          <a:prstGeom prst="rect">
            <a:avLst/>
          </a:prstGeom>
          <a:noFill/>
        </p:spPr>
        <p:txBody>
          <a:bodyPr wrap="square">
            <a:spAutoFit/>
          </a:bodyPr>
          <a:lstStyle/>
          <a:p>
            <a:pPr algn="ctr"/>
            <a:r>
              <a:rPr lang="ar-SA" sz="1400" dirty="0">
                <a:latin typeface="Alexandria" charset="0"/>
                <a:cs typeface="Alexandria" charset="0"/>
              </a:rPr>
              <a:t>إعلان حكايات كريم في مدينتي</a:t>
            </a:r>
            <a:endParaRPr lang="en-US" sz="1400" dirty="0"/>
          </a:p>
        </p:txBody>
      </p:sp>
    </p:spTree>
    <p:extLst>
      <p:ext uri="{BB962C8B-B14F-4D97-AF65-F5344CB8AC3E}">
        <p14:creationId xmlns:p14="http://schemas.microsoft.com/office/powerpoint/2010/main" val="250709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F0897-DB32-E84E-B0A9-A62E7B42FC3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752231D-82FB-06AD-4F18-DDBED944C5D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370FBA1-C122-545C-B984-D361C320189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CB10AA6-21BD-2319-AB20-14F7412578B7}"/>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أنواع الإعلانات الرقمية الإبداعية</a:t>
            </a:r>
          </a:p>
        </p:txBody>
      </p:sp>
      <p:pic>
        <p:nvPicPr>
          <p:cNvPr id="17" name="Graphic 21">
            <a:extLst>
              <a:ext uri="{FF2B5EF4-FFF2-40B4-BE49-F238E27FC236}">
                <a16:creationId xmlns:a16="http://schemas.microsoft.com/office/drawing/2014/main" id="{0A14DD31-FBEA-4EAD-FA88-609A20AD91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6248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9FFAB-66D6-319F-4A54-89FB94D2043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22C476A-1B12-5EBE-4AF0-CD9BF0548985}"/>
              </a:ext>
            </a:extLst>
          </p:cNvPr>
          <p:cNvSpPr txBox="1"/>
          <p:nvPr/>
        </p:nvSpPr>
        <p:spPr>
          <a:xfrm>
            <a:off x="3814463" y="1736353"/>
            <a:ext cx="7751174"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أحد أبرز أشكال الإعلانات الرقمية الإبداعية، حيث </a:t>
            </a:r>
            <a:r>
              <a:rPr lang="ar-SA" dirty="0">
                <a:solidFill>
                  <a:srgbClr val="C00000"/>
                </a:solidFill>
                <a:latin typeface="Alexandria" charset="0"/>
                <a:cs typeface="Alexandria" charset="0"/>
              </a:rPr>
              <a:t>تتجاوز مجرد العرض </a:t>
            </a:r>
            <a:r>
              <a:rPr lang="ar-SA" dirty="0">
                <a:latin typeface="Alexandria" charset="0"/>
                <a:cs typeface="Alexandria" charset="0"/>
              </a:rPr>
              <a:t>السلبي للمحتوى لتشمل مشاركة المستخدمين بشكل مباشر.</a:t>
            </a:r>
          </a:p>
          <a:p>
            <a:pPr algn="just" rtl="1">
              <a:lnSpc>
                <a:spcPct val="200000"/>
              </a:lnSpc>
            </a:pPr>
            <a:r>
              <a:rPr lang="ar-SA" dirty="0">
                <a:latin typeface="Alexandria" charset="0"/>
                <a:cs typeface="Alexandria" charset="0"/>
              </a:rPr>
              <a:t>2. هذه الإعلانات مصممة </a:t>
            </a:r>
            <a:r>
              <a:rPr lang="ar-SA" dirty="0">
                <a:solidFill>
                  <a:srgbClr val="C00000"/>
                </a:solidFill>
                <a:latin typeface="Alexandria" charset="0"/>
                <a:cs typeface="Alexandria" charset="0"/>
              </a:rPr>
              <a:t>لتحفيز الجمهور </a:t>
            </a:r>
            <a:r>
              <a:rPr lang="ar-SA" dirty="0">
                <a:latin typeface="Alexandria" charset="0"/>
                <a:cs typeface="Alexandria" charset="0"/>
              </a:rPr>
              <a:t>على </a:t>
            </a:r>
            <a:r>
              <a:rPr lang="ar-SA" dirty="0">
                <a:solidFill>
                  <a:srgbClr val="C00000"/>
                </a:solidFill>
                <a:latin typeface="Alexandria" charset="0"/>
                <a:cs typeface="Alexandria" charset="0"/>
              </a:rPr>
              <a:t>التفاعل</a:t>
            </a:r>
            <a:r>
              <a:rPr lang="ar-SA" dirty="0">
                <a:latin typeface="Alexandria" charset="0"/>
                <a:cs typeface="Alexandria" charset="0"/>
              </a:rPr>
              <a:t> معها بطرق مختلفة، مثل النقر على عناصر معينة، سحب وإفلات مكونات، الإجابة على أسئلة، أو حتى اللعب داخل الإعلان نفسه.</a:t>
            </a:r>
          </a:p>
          <a:p>
            <a:pPr algn="just" rtl="1">
              <a:lnSpc>
                <a:spcPct val="200000"/>
              </a:lnSpc>
            </a:pPr>
            <a:r>
              <a:rPr lang="ar-SA" dirty="0">
                <a:latin typeface="Alexandria" charset="0"/>
                <a:cs typeface="Alexandria" charset="0"/>
              </a:rPr>
              <a:t>3. </a:t>
            </a:r>
            <a:r>
              <a:rPr lang="ar-SA" dirty="0">
                <a:solidFill>
                  <a:srgbClr val="C00000"/>
                </a:solidFill>
                <a:latin typeface="Alexandria" charset="0"/>
                <a:cs typeface="Alexandria" charset="0"/>
              </a:rPr>
              <a:t>الهدف</a:t>
            </a:r>
            <a:r>
              <a:rPr lang="ar-SA" dirty="0">
                <a:latin typeface="Alexandria" charset="0"/>
                <a:cs typeface="Alexandria" charset="0"/>
              </a:rPr>
              <a:t> من هذه التفاعلية هو زيادة انخراط المستخدم، تعميق تجربته مع العلامة التجارية، وتحويله من مجرد مشاهد إلى مشارك نشط، مما يزيد من احتمالية تذكر الإعلان والاستجابة له.</a:t>
            </a:r>
          </a:p>
          <a:p>
            <a:pPr algn="just" rtl="1">
              <a:lnSpc>
                <a:spcPct val="200000"/>
              </a:lnSpc>
            </a:pP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A8462339-244F-0F69-44DC-A65DAD009C7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8BECB23-0E22-7721-72D3-6876DF32E37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E2BDD16-745C-39C1-8134-0EBF5EA98BD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الإعلانات التفاعلية (</a:t>
            </a:r>
            <a:r>
              <a:rPr lang="en-US" sz="2400" b="1" dirty="0">
                <a:solidFill>
                  <a:schemeClr val="bg1"/>
                </a:solidFill>
                <a:latin typeface="Alexandria" charset="0"/>
                <a:cs typeface="Alexandria" charset="0"/>
              </a:rPr>
              <a:t>Interactive Ads</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5700664E-05D6-FD0B-612F-8F5BA4ABA0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CFBD111B-26F9-A0A0-BFB1-D1BAC7934557}"/>
              </a:ext>
            </a:extLst>
          </p:cNvPr>
          <p:cNvSpPr txBox="1"/>
          <p:nvPr/>
        </p:nvSpPr>
        <p:spPr>
          <a:xfrm>
            <a:off x="31273" y="6380184"/>
            <a:ext cx="3783191" cy="338106"/>
          </a:xfrm>
          <a:prstGeom prst="rect">
            <a:avLst/>
          </a:prstGeom>
          <a:noFill/>
        </p:spPr>
        <p:txBody>
          <a:bodyPr wrap="square">
            <a:spAutoFit/>
          </a:bodyPr>
          <a:lstStyle/>
          <a:p>
            <a:pPr algn="ctr" rtl="1">
              <a:lnSpc>
                <a:spcPct val="150000"/>
              </a:lnSpc>
            </a:pPr>
            <a:r>
              <a:rPr lang="ar-SA" sz="1200" dirty="0">
                <a:latin typeface="Alexandria" pitchFamily="2" charset="-78"/>
                <a:cs typeface="Alexandria" pitchFamily="2" charset="-78"/>
              </a:rPr>
              <a:t>الواقع المعزز والافتراضي يتيح تجربة المنتجات</a:t>
            </a:r>
            <a:endParaRPr lang="en-US" sz="12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5FCDF9A8-5863-824D-7B38-BFF7FE3CF5D1}"/>
              </a:ext>
            </a:extLst>
          </p:cNvPr>
          <p:cNvSpPr txBox="1"/>
          <p:nvPr/>
        </p:nvSpPr>
        <p:spPr>
          <a:xfrm>
            <a:off x="323641" y="6150231"/>
            <a:ext cx="3198453" cy="307777"/>
          </a:xfrm>
          <a:prstGeom prst="rect">
            <a:avLst/>
          </a:prstGeom>
          <a:noFill/>
        </p:spPr>
        <p:txBody>
          <a:bodyPr wrap="square">
            <a:spAutoFit/>
          </a:bodyPr>
          <a:lstStyle/>
          <a:p>
            <a:pPr algn="ctr"/>
            <a:r>
              <a:rPr lang="en-US" sz="1400" dirty="0"/>
              <a:t>https://wanna.fashion/</a:t>
            </a:r>
          </a:p>
        </p:txBody>
      </p:sp>
      <p:pic>
        <p:nvPicPr>
          <p:cNvPr id="8" name="Picture 7" descr="Screens screenshot of a screenshot of a computer&#10;&#10;AI-generated content may be incorrect.">
            <a:extLst>
              <a:ext uri="{FF2B5EF4-FFF2-40B4-BE49-F238E27FC236}">
                <a16:creationId xmlns:a16="http://schemas.microsoft.com/office/drawing/2014/main" id="{BB467FAC-147C-4B3A-9B1F-D9AB1AA318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128" y="1750751"/>
            <a:ext cx="3091478" cy="4416357"/>
          </a:xfrm>
          <a:prstGeom prst="rect">
            <a:avLst/>
          </a:prstGeom>
        </p:spPr>
      </p:pic>
    </p:spTree>
    <p:extLst>
      <p:ext uri="{BB962C8B-B14F-4D97-AF65-F5344CB8AC3E}">
        <p14:creationId xmlns:p14="http://schemas.microsoft.com/office/powerpoint/2010/main" val="274001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FEBF8-C6E6-DF8F-8345-1CA401F42848}"/>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4BB6A87-AAEF-7E16-A4AA-9A97BDE29196}"/>
              </a:ext>
            </a:extLst>
          </p:cNvPr>
          <p:cNvSpPr/>
          <p:nvPr/>
        </p:nvSpPr>
        <p:spPr>
          <a:xfrm>
            <a:off x="661481" y="4299627"/>
            <a:ext cx="10019489" cy="1672830"/>
          </a:xfrm>
          <a:prstGeom prst="roundRect">
            <a:avLst/>
          </a:prstGeom>
          <a:solidFill>
            <a:srgbClr val="203E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9DD89F40-51FA-9166-6CDF-3B2875939279}"/>
              </a:ext>
            </a:extLst>
          </p:cNvPr>
          <p:cNvSpPr txBox="1"/>
          <p:nvPr/>
        </p:nvSpPr>
        <p:spPr>
          <a:xfrm>
            <a:off x="778213" y="1600161"/>
            <a:ext cx="10787424" cy="22268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حتى تكون الإعلانات التفاعلية إبداعية وفعالة، يجب أن تكون مصممة بعناية لتقديم قيمة حقيقية للمستخدم، وأن تكون سهلة الاستخدام، وأن تتناسب مع طبيعة المنصة التي تُعرض عليها، ويجب أن يكون التفاعل ذا مغزى، وأن يضيف إلى تجربة المستخدم بدلاً من أن يكون مجرد تشتيت، هذا يتطلب من المبدعين فهم عميق لسلوك المستخدم، والقدرة على تصميم تجارب سلسة وجذابة.</a:t>
            </a:r>
          </a:p>
        </p:txBody>
      </p:sp>
      <p:sp>
        <p:nvSpPr>
          <p:cNvPr id="24" name="Rectangle 23">
            <a:extLst>
              <a:ext uri="{FF2B5EF4-FFF2-40B4-BE49-F238E27FC236}">
                <a16:creationId xmlns:a16="http://schemas.microsoft.com/office/drawing/2014/main" id="{09BDA0B9-3E36-223F-046B-D7627608E49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261A0F7-D520-1DFB-139C-9CB7305FB04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429EB05-A515-C9E0-BE0C-6D8B5797C9B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الإعلانات التفاعلية (</a:t>
            </a:r>
            <a:r>
              <a:rPr lang="en-US" sz="2400" b="1" dirty="0">
                <a:solidFill>
                  <a:schemeClr val="bg1"/>
                </a:solidFill>
                <a:latin typeface="Alexandria" charset="0"/>
                <a:cs typeface="Alexandria" charset="0"/>
              </a:rPr>
              <a:t>Interactive Ads</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819C097E-98D1-ED99-1FED-4A10CB418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51F89EF1-59B1-1BBF-D433-BF17E4521B8C}"/>
              </a:ext>
            </a:extLst>
          </p:cNvPr>
          <p:cNvSpPr txBox="1"/>
          <p:nvPr/>
        </p:nvSpPr>
        <p:spPr>
          <a:xfrm>
            <a:off x="856034" y="4513547"/>
            <a:ext cx="9542834" cy="1118832"/>
          </a:xfrm>
          <a:prstGeom prst="rect">
            <a:avLst/>
          </a:prstGeom>
          <a:noFill/>
        </p:spPr>
        <p:txBody>
          <a:bodyPr wrap="square" rtlCol="0">
            <a:spAutoFit/>
          </a:bodyPr>
          <a:lstStyle/>
          <a:p>
            <a:pPr algn="just" rtl="1">
              <a:lnSpc>
                <a:spcPct val="200000"/>
              </a:lnSpc>
            </a:pPr>
            <a:r>
              <a:rPr lang="ar-SA" dirty="0">
                <a:solidFill>
                  <a:schemeClr val="bg1"/>
                </a:solidFill>
                <a:latin typeface="Alexandria" charset="0"/>
                <a:cs typeface="Alexandria" charset="0"/>
              </a:rPr>
              <a:t>يمكن لعلامة تجارية للملابس أن تنشئ إعلاناً تفاعلياً يسمح للمستخدم بتصميم زيه الخاص، ثم مشاركته على وسائل التواصل الاجتماعي، مما يخلق تجربة شخصية ومشاركة.</a:t>
            </a:r>
          </a:p>
        </p:txBody>
      </p:sp>
      <p:sp>
        <p:nvSpPr>
          <p:cNvPr id="5" name="TextBox 4">
            <a:extLst>
              <a:ext uri="{FF2B5EF4-FFF2-40B4-BE49-F238E27FC236}">
                <a16:creationId xmlns:a16="http://schemas.microsoft.com/office/drawing/2014/main" id="{4DAD9C40-E41F-D228-51A9-90F5BD60869C}"/>
              </a:ext>
            </a:extLst>
          </p:cNvPr>
          <p:cNvSpPr txBox="1"/>
          <p:nvPr/>
        </p:nvSpPr>
        <p:spPr>
          <a:xfrm>
            <a:off x="10682292" y="4484299"/>
            <a:ext cx="1229524" cy="1118896"/>
          </a:xfrm>
          <a:prstGeom prst="rect">
            <a:avLst/>
          </a:prstGeom>
          <a:noFill/>
        </p:spPr>
        <p:txBody>
          <a:bodyPr wrap="square">
            <a:spAutoFit/>
          </a:bodyPr>
          <a:lstStyle/>
          <a:p>
            <a:pPr algn="ctr" rtl="1">
              <a:lnSpc>
                <a:spcPct val="200000"/>
              </a:lnSpc>
            </a:pPr>
            <a:r>
              <a:rPr lang="ar-SA" b="1" dirty="0">
                <a:solidFill>
                  <a:srgbClr val="FF0000"/>
                </a:solidFill>
                <a:latin typeface="Alexandria" charset="0"/>
                <a:cs typeface="Alexandria" charset="0"/>
              </a:rPr>
              <a:t>مثال تطبيقي</a:t>
            </a:r>
          </a:p>
        </p:txBody>
      </p:sp>
    </p:spTree>
    <p:extLst>
      <p:ext uri="{BB962C8B-B14F-4D97-AF65-F5344CB8AC3E}">
        <p14:creationId xmlns:p14="http://schemas.microsoft.com/office/powerpoint/2010/main" val="829483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9CCDD-CED0-4E70-7ACF-A595A066902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113BC80-C89D-C7FD-769E-4DAB57D89EBC}"/>
              </a:ext>
            </a:extLst>
          </p:cNvPr>
          <p:cNvSpPr txBox="1"/>
          <p:nvPr/>
        </p:nvSpPr>
        <p:spPr>
          <a:xfrm>
            <a:off x="729575" y="1629345"/>
            <a:ext cx="1083606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أحدث وأكثر أشكال الإعلانات الرقمية إبداعاً، حيث تدمج العناصر الرقمية في العالم الحقيقي للمستخدم عبر شاشات الأجهزة الذكية مثل الهواتف والأجهزة اللوحية. </a:t>
            </a:r>
          </a:p>
          <a:p>
            <a:pPr algn="just" rtl="1">
              <a:lnSpc>
                <a:spcPct val="200000"/>
              </a:lnSpc>
            </a:pPr>
            <a:r>
              <a:rPr lang="ar-SA" dirty="0">
                <a:latin typeface="Alexandria" charset="0"/>
                <a:cs typeface="Alexandria" charset="0"/>
              </a:rPr>
              <a:t>2. الإبداع في هذا النوع من الإعلانات يكمن في قدرتها على تقديم تجربة غامرة وتفاعلية للغاية، تسمح للمستهلكين بتجربة المنتجات افتراضياً في بيئتهم الخاصة قبل الشراء، والهدف هو تجاوز حدود الإعلان التقليدي، وتقديم تجربة فريدة لا تُنسى تزيد من انخراط المستهلك وتؤثر على قرارات الشراء.</a:t>
            </a:r>
          </a:p>
          <a:p>
            <a:pPr algn="just" rtl="1">
              <a:lnSpc>
                <a:spcPct val="200000"/>
              </a:lnSpc>
            </a:pPr>
            <a:r>
              <a:rPr lang="ar-SA" dirty="0">
                <a:latin typeface="Alexandria" charset="0"/>
                <a:cs typeface="Alexandria" charset="0"/>
              </a:rPr>
              <a:t>3. تتخذ إعلانات الواقع المعزز أشكالاً متنوعة، منها فلاتر الوجه التفاعلية على منصات التواصل الاجتماعي التي تسمح للمستخدمين بتجربة مستحضرات التجميل أو النظارات افتراضياً، أو تطبيقات الأثاث التي تتيح للمستخدمين رؤية كيف سيبدو الأثاث في منازلهم قبل الشراء، أو ألعاب الواقع المعزز التي تدمج عناصر العلامة التجارية في بيئة اللعب.</a:t>
            </a:r>
          </a:p>
        </p:txBody>
      </p:sp>
      <p:sp>
        <p:nvSpPr>
          <p:cNvPr id="24" name="Rectangle 23">
            <a:extLst>
              <a:ext uri="{FF2B5EF4-FFF2-40B4-BE49-F238E27FC236}">
                <a16:creationId xmlns:a16="http://schemas.microsoft.com/office/drawing/2014/main" id="{10D2DDD8-1C8F-BBC8-B939-AB2C2D19F3D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C338374-92BF-6D35-4193-A256E03FD72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733F38B-D0EB-89F0-3D4E-5D14029E11C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إعلانات الواقع المعزز (</a:t>
            </a:r>
            <a:r>
              <a:rPr lang="en-US" sz="2400" b="1" dirty="0">
                <a:solidFill>
                  <a:schemeClr val="bg1"/>
                </a:solidFill>
                <a:latin typeface="Alexandria" charset="0"/>
                <a:cs typeface="Alexandria" charset="0"/>
              </a:rPr>
              <a:t>AR Ads</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381C268A-FCE9-8C11-319D-BD683FE82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13855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370C8-AEEA-D8AB-35D3-C1ADD1F0A08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324BEA1-30D6-635F-3E4B-9E286A43C6EC}"/>
              </a:ext>
            </a:extLst>
          </p:cNvPr>
          <p:cNvSpPr txBox="1"/>
          <p:nvPr/>
        </p:nvSpPr>
        <p:spPr>
          <a:xfrm>
            <a:off x="661481" y="1600161"/>
            <a:ext cx="10904156" cy="22268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لكي تكون إعلانات الواقع المعزز إبداعية وفعالة، يجب أن تكون مصممة بعناية لتقديم قيمة حقيقية للمستخدم، وأن تكون سهلة الاستخدام، وأن تتناسب مع طبيعة المنصة التي تُعرض عليها. يجب أن يكون المحتوى ثلاثي الأبعاد عالي الجودة، وأن تكون التجربة سلسة وخالية من الأخطاء التقنية، و هذا يتطلب من المبدعين فهم عميق لتقنيات الواقع المعزز، والقدرة على تصميم تجارب بصرية ثلاثية الأبعاد جذابة وواقعية.</a:t>
            </a:r>
          </a:p>
        </p:txBody>
      </p:sp>
      <p:sp>
        <p:nvSpPr>
          <p:cNvPr id="24" name="Rectangle 23">
            <a:extLst>
              <a:ext uri="{FF2B5EF4-FFF2-40B4-BE49-F238E27FC236}">
                <a16:creationId xmlns:a16="http://schemas.microsoft.com/office/drawing/2014/main" id="{886EA9D1-2EA6-90ED-3373-A26200F764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FFF4C33-23C1-D821-EB8D-073839E87B3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5F57771-A623-921A-23C9-94DF516CE49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إعلانات الواقع المعزز (</a:t>
            </a:r>
            <a:r>
              <a:rPr lang="en-US" sz="2400" b="1" dirty="0">
                <a:solidFill>
                  <a:schemeClr val="bg1"/>
                </a:solidFill>
                <a:latin typeface="Alexandria" charset="0"/>
                <a:cs typeface="Alexandria" charset="0"/>
              </a:rPr>
              <a:t>AR Ads</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A6EE9731-142F-6E4A-5213-CA5060CEB1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Rectangle: Rounded Corners 2">
            <a:extLst>
              <a:ext uri="{FF2B5EF4-FFF2-40B4-BE49-F238E27FC236}">
                <a16:creationId xmlns:a16="http://schemas.microsoft.com/office/drawing/2014/main" id="{34219647-3465-DD32-6F47-F3F8FF3074E1}"/>
              </a:ext>
            </a:extLst>
          </p:cNvPr>
          <p:cNvSpPr/>
          <p:nvPr/>
        </p:nvSpPr>
        <p:spPr>
          <a:xfrm>
            <a:off x="4523362" y="4299626"/>
            <a:ext cx="6157608" cy="2412231"/>
          </a:xfrm>
          <a:prstGeom prst="roundRect">
            <a:avLst/>
          </a:prstGeom>
          <a:solidFill>
            <a:srgbClr val="203E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F581CA7-25AF-A1A1-5C0A-D31D7FC4AD8C}"/>
              </a:ext>
            </a:extLst>
          </p:cNvPr>
          <p:cNvSpPr txBox="1"/>
          <p:nvPr/>
        </p:nvSpPr>
        <p:spPr>
          <a:xfrm>
            <a:off x="10682292" y="4484299"/>
            <a:ext cx="1229524" cy="1118896"/>
          </a:xfrm>
          <a:prstGeom prst="rect">
            <a:avLst/>
          </a:prstGeom>
          <a:noFill/>
        </p:spPr>
        <p:txBody>
          <a:bodyPr wrap="square">
            <a:spAutoFit/>
          </a:bodyPr>
          <a:lstStyle/>
          <a:p>
            <a:pPr algn="ctr" rtl="1">
              <a:lnSpc>
                <a:spcPct val="200000"/>
              </a:lnSpc>
            </a:pPr>
            <a:r>
              <a:rPr lang="ar-SA" b="1" dirty="0">
                <a:solidFill>
                  <a:srgbClr val="FF0000"/>
                </a:solidFill>
                <a:latin typeface="Alexandria" charset="0"/>
                <a:cs typeface="Alexandria" charset="0"/>
              </a:rPr>
              <a:t>مثال تطبيقي</a:t>
            </a:r>
          </a:p>
        </p:txBody>
      </p:sp>
      <p:sp>
        <p:nvSpPr>
          <p:cNvPr id="2" name="TextBox 1">
            <a:extLst>
              <a:ext uri="{FF2B5EF4-FFF2-40B4-BE49-F238E27FC236}">
                <a16:creationId xmlns:a16="http://schemas.microsoft.com/office/drawing/2014/main" id="{389B3B34-658F-C765-DF0E-8DAC3BD914E9}"/>
              </a:ext>
            </a:extLst>
          </p:cNvPr>
          <p:cNvSpPr txBox="1"/>
          <p:nvPr/>
        </p:nvSpPr>
        <p:spPr>
          <a:xfrm>
            <a:off x="4669276" y="4343520"/>
            <a:ext cx="5773365" cy="2226828"/>
          </a:xfrm>
          <a:prstGeom prst="rect">
            <a:avLst/>
          </a:prstGeom>
          <a:noFill/>
        </p:spPr>
        <p:txBody>
          <a:bodyPr wrap="square" rtlCol="0">
            <a:spAutoFit/>
          </a:bodyPr>
          <a:lstStyle/>
          <a:p>
            <a:pPr algn="just" rtl="1">
              <a:lnSpc>
                <a:spcPct val="200000"/>
              </a:lnSpc>
            </a:pPr>
            <a:r>
              <a:rPr lang="ar-SA" dirty="0">
                <a:solidFill>
                  <a:schemeClr val="bg1"/>
                </a:solidFill>
                <a:latin typeface="Alexandria" charset="0"/>
                <a:cs typeface="Alexandria" charset="0"/>
              </a:rPr>
              <a:t>يمكن لعلامة تجارية للملابس أن تنشئ إعلاناً بتقنية الواقع المعزز يسمح للمستخدم بتجربة ملابسها افتراضياً على جسده، أو لشركة سيارات أن تتيح للمستخدم استكشاف سيارة جديدة ثلاثية الأبعاد في مرآبه. </a:t>
            </a:r>
          </a:p>
        </p:txBody>
      </p:sp>
      <p:pic>
        <p:nvPicPr>
          <p:cNvPr id="6" name="Picture 5">
            <a:extLst>
              <a:ext uri="{FF2B5EF4-FFF2-40B4-BE49-F238E27FC236}">
                <a16:creationId xmlns:a16="http://schemas.microsoft.com/office/drawing/2014/main" id="{759821BB-6777-2F94-3258-C0185203E3DD}"/>
              </a:ext>
            </a:extLst>
          </p:cNvPr>
          <p:cNvPicPr>
            <a:picLocks noChangeAspect="1"/>
          </p:cNvPicPr>
          <p:nvPr/>
        </p:nvPicPr>
        <p:blipFill>
          <a:blip r:embed="rId3"/>
          <a:stretch>
            <a:fillRect/>
          </a:stretch>
        </p:blipFill>
        <p:spPr>
          <a:xfrm>
            <a:off x="310971" y="4307349"/>
            <a:ext cx="3988340" cy="19846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C236C607-68C9-C93C-1ED6-DF593D4F5622}"/>
              </a:ext>
            </a:extLst>
          </p:cNvPr>
          <p:cNvSpPr txBox="1"/>
          <p:nvPr/>
        </p:nvSpPr>
        <p:spPr>
          <a:xfrm>
            <a:off x="910437" y="6416459"/>
            <a:ext cx="2789407" cy="307777"/>
          </a:xfrm>
          <a:prstGeom prst="rect">
            <a:avLst/>
          </a:prstGeom>
          <a:noFill/>
        </p:spPr>
        <p:txBody>
          <a:bodyPr wrap="square">
            <a:spAutoFit/>
          </a:bodyPr>
          <a:lstStyle/>
          <a:p>
            <a:r>
              <a:rPr lang="en-US" sz="1400" dirty="0"/>
              <a:t>https://wanna.fashion/web-demo</a:t>
            </a:r>
          </a:p>
        </p:txBody>
      </p:sp>
    </p:spTree>
    <p:extLst>
      <p:ext uri="{BB962C8B-B14F-4D97-AF65-F5344CB8AC3E}">
        <p14:creationId xmlns:p14="http://schemas.microsoft.com/office/powerpoint/2010/main" val="3662691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5354F-BC8F-198E-9DD2-89FA1840D17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2A72D90-AF79-E8C8-0593-398C27C9E992}"/>
              </a:ext>
            </a:extLst>
          </p:cNvPr>
          <p:cNvSpPr txBox="1"/>
          <p:nvPr/>
        </p:nvSpPr>
        <p:spPr>
          <a:xfrm>
            <a:off x="729575" y="1629345"/>
            <a:ext cx="1083606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أصبحت إعلانات الفيديو القصيرة من أقوى أشكال الإعلانات الرقمية إبداعاً وتأثيراً، خاصة مع صعود منصات مثل تيك توك، ريلز إنستغرام، ويوتيوب شورتس.</a:t>
            </a:r>
          </a:p>
          <a:p>
            <a:pPr algn="just" rtl="1">
              <a:lnSpc>
                <a:spcPct val="200000"/>
              </a:lnSpc>
            </a:pPr>
            <a:r>
              <a:rPr lang="ar-SA" dirty="0">
                <a:latin typeface="Alexandria" charset="0"/>
                <a:cs typeface="Alexandria" charset="0"/>
              </a:rPr>
              <a:t>2. الإبداع في هذا النوع من الإعلانات يكمن في القدرة على إيصال رسالة قوية ومؤثرة في غضون ثوانٍ معدودة، وجذب انتباه الجمهور المتشتت بسرعة، وتحفيزهم على التفاعل أو اتخاذ إجراء، والهدف هو تحقيق أقصى تأثير بأقل وقت ممكن، والاستفادة من طبيعة هذه المنصات التي تفضل المحتوى السريع والممتع.</a:t>
            </a:r>
          </a:p>
          <a:p>
            <a:pPr algn="just" rtl="1">
              <a:lnSpc>
                <a:spcPct val="200000"/>
              </a:lnSpc>
            </a:pPr>
            <a:r>
              <a:rPr lang="ar-SA" dirty="0">
                <a:latin typeface="Alexandria" charset="0"/>
                <a:cs typeface="Alexandria" charset="0"/>
              </a:rPr>
              <a:t>3. تتخذ إعلانات الفيديو القصيرة أشكالاً متنوعة، منها الفيديوهات التعليمية السريعة التي تقدم نصائح أو حلولاً لمشكلة ما، أو الفيديوهات الترفيهية التي تستخدم الفكاهة أو التحديات لجذب الانتباه، أو الفيديوهات التي تعرض المنتج بطريقة مبتكرة ومفاجئة، مما يتطلب من المبدعين فهم عميق لثقافة الإنترنت، والقدرة على السرد البصري المكثف، واستخدام الموسيقى والمؤثرات الصوتية بفعالية.</a:t>
            </a:r>
          </a:p>
        </p:txBody>
      </p:sp>
      <p:sp>
        <p:nvSpPr>
          <p:cNvPr id="24" name="Rectangle 23">
            <a:extLst>
              <a:ext uri="{FF2B5EF4-FFF2-40B4-BE49-F238E27FC236}">
                <a16:creationId xmlns:a16="http://schemas.microsoft.com/office/drawing/2014/main" id="{86200F58-D224-2356-3447-6D1CD907F84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D0F6F95-F051-717F-94AD-5437FAF3273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CE135A6-C67E-EB4A-5F91-2845D8C6B2F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إعلانات الفيديو القصيرة</a:t>
            </a:r>
          </a:p>
        </p:txBody>
      </p:sp>
      <p:pic>
        <p:nvPicPr>
          <p:cNvPr id="17" name="Graphic 21">
            <a:extLst>
              <a:ext uri="{FF2B5EF4-FFF2-40B4-BE49-F238E27FC236}">
                <a16:creationId xmlns:a16="http://schemas.microsoft.com/office/drawing/2014/main" id="{B2808A15-3BA0-BDA4-2E63-869692BEFA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672684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A59EA-2E24-6D38-0539-CEAB622AA4F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C272A5A-FC78-632D-5221-3D38BD69C117}"/>
              </a:ext>
            </a:extLst>
          </p:cNvPr>
          <p:cNvSpPr txBox="1"/>
          <p:nvPr/>
        </p:nvSpPr>
        <p:spPr>
          <a:xfrm>
            <a:off x="875489" y="1687706"/>
            <a:ext cx="10515599" cy="1672830"/>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لكي تكون إعلانات الفيديو القصيرة إبداعية وفعالة، يجب أن تكون مصممة بعناية لتناسب طبيعة المنصة التي تُعرض عليها، وأن تكون ذات جودة إنتاج عالية، وأن تقدم قيمة حقيقية للمشاهد في وقت قصير جداً، يجب أن تكون الرسالة واضحة ومباشرة، وأن يكون هناك دعوة واضحة لاتخاذ إجراء.</a:t>
            </a:r>
          </a:p>
        </p:txBody>
      </p:sp>
      <p:sp>
        <p:nvSpPr>
          <p:cNvPr id="24" name="Rectangle 23">
            <a:extLst>
              <a:ext uri="{FF2B5EF4-FFF2-40B4-BE49-F238E27FC236}">
                <a16:creationId xmlns:a16="http://schemas.microsoft.com/office/drawing/2014/main" id="{E6906E68-8EF1-E72B-2DDC-D506CA881F0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4BC25ED-3BDB-380A-6AFD-AE7F8E36B5F0}"/>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97871F1-80D7-6A1B-EA6F-28D08C85045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إعلانات الفيديو القصيرة</a:t>
            </a:r>
          </a:p>
        </p:txBody>
      </p:sp>
      <p:pic>
        <p:nvPicPr>
          <p:cNvPr id="17" name="Graphic 21">
            <a:extLst>
              <a:ext uri="{FF2B5EF4-FFF2-40B4-BE49-F238E27FC236}">
                <a16:creationId xmlns:a16="http://schemas.microsoft.com/office/drawing/2014/main" id="{B4092F0D-5BB7-C732-1BC8-5836993BE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Rectangle: Rounded Corners 2">
            <a:extLst>
              <a:ext uri="{FF2B5EF4-FFF2-40B4-BE49-F238E27FC236}">
                <a16:creationId xmlns:a16="http://schemas.microsoft.com/office/drawing/2014/main" id="{83DC0820-549F-354D-497E-0972C266C497}"/>
              </a:ext>
            </a:extLst>
          </p:cNvPr>
          <p:cNvSpPr/>
          <p:nvPr/>
        </p:nvSpPr>
        <p:spPr>
          <a:xfrm>
            <a:off x="661481" y="3910522"/>
            <a:ext cx="10019489" cy="1992396"/>
          </a:xfrm>
          <a:prstGeom prst="roundRect">
            <a:avLst/>
          </a:prstGeom>
          <a:solidFill>
            <a:srgbClr val="203E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2F23C28-43D7-533B-4784-960E936C414D}"/>
              </a:ext>
            </a:extLst>
          </p:cNvPr>
          <p:cNvSpPr txBox="1"/>
          <p:nvPr/>
        </p:nvSpPr>
        <p:spPr>
          <a:xfrm>
            <a:off x="10682292" y="4095194"/>
            <a:ext cx="1229524" cy="1118896"/>
          </a:xfrm>
          <a:prstGeom prst="rect">
            <a:avLst/>
          </a:prstGeom>
          <a:noFill/>
        </p:spPr>
        <p:txBody>
          <a:bodyPr wrap="square">
            <a:spAutoFit/>
          </a:bodyPr>
          <a:lstStyle/>
          <a:p>
            <a:pPr algn="ctr" rtl="1">
              <a:lnSpc>
                <a:spcPct val="200000"/>
              </a:lnSpc>
            </a:pPr>
            <a:r>
              <a:rPr lang="ar-SA" b="1" dirty="0">
                <a:solidFill>
                  <a:srgbClr val="FF0000"/>
                </a:solidFill>
                <a:latin typeface="Alexandria" charset="0"/>
                <a:cs typeface="Alexandria" charset="0"/>
              </a:rPr>
              <a:t>مثال تطبيقي</a:t>
            </a:r>
          </a:p>
        </p:txBody>
      </p:sp>
      <p:sp>
        <p:nvSpPr>
          <p:cNvPr id="2" name="TextBox 1">
            <a:extLst>
              <a:ext uri="{FF2B5EF4-FFF2-40B4-BE49-F238E27FC236}">
                <a16:creationId xmlns:a16="http://schemas.microsoft.com/office/drawing/2014/main" id="{D1288DC2-3164-D47E-891B-3FC77753D915}"/>
              </a:ext>
            </a:extLst>
          </p:cNvPr>
          <p:cNvSpPr txBox="1"/>
          <p:nvPr/>
        </p:nvSpPr>
        <p:spPr>
          <a:xfrm>
            <a:off x="1021404" y="4007802"/>
            <a:ext cx="9426102" cy="1672830"/>
          </a:xfrm>
          <a:prstGeom prst="rect">
            <a:avLst/>
          </a:prstGeom>
          <a:noFill/>
        </p:spPr>
        <p:txBody>
          <a:bodyPr wrap="square" rtlCol="0">
            <a:spAutoFit/>
          </a:bodyPr>
          <a:lstStyle/>
          <a:p>
            <a:pPr algn="just" rtl="1">
              <a:lnSpc>
                <a:spcPct val="200000"/>
              </a:lnSpc>
            </a:pPr>
            <a:r>
              <a:rPr lang="ar-SA" dirty="0">
                <a:solidFill>
                  <a:schemeClr val="bg1"/>
                </a:solidFill>
                <a:latin typeface="Alexandria" charset="0"/>
                <a:cs typeface="Alexandria" charset="0"/>
              </a:rPr>
              <a:t>يمكن لعلامة تجارية للمشروبات أن تنشئ فيديو قصيراً يظهر شخصاً يقوم بحركات بهلوانية أثناء شرب المنتج، مما يخلق محتوى مسلياً وقابلاً للمشاركة. كما يمكن لشركة تقنية أن تقدم شرحاً سريعاً ومبسطاً لميزة جديدة في منتجها في 15 ثانية.</a:t>
            </a:r>
          </a:p>
        </p:txBody>
      </p:sp>
    </p:spTree>
    <p:extLst>
      <p:ext uri="{BB962C8B-B14F-4D97-AF65-F5344CB8AC3E}">
        <p14:creationId xmlns:p14="http://schemas.microsoft.com/office/powerpoint/2010/main" val="3371519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69698-6C6F-5286-0A7B-0C7E853F3A3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3155FF-6320-06E6-614C-A45C56D32FDB}"/>
              </a:ext>
            </a:extLst>
          </p:cNvPr>
          <p:cNvSpPr txBox="1"/>
          <p:nvPr/>
        </p:nvSpPr>
        <p:spPr>
          <a:xfrm>
            <a:off x="729575" y="1629345"/>
            <a:ext cx="10836062"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من الأشكال الإبداعية للإعلان الرقمي التي تعتمد على جمع وتحليل بيانات المستخدمين لتقديم رسائل إعلانية مصممة خصيصاً لاهتماماتهم وسلوكياتهم الفردية، الإبداع في هذا النوع لا يكمن فقط في التقنية المستخدمة، بل في القدرة على صياغة رسائل تبدو وكأنها موجهة شخصياً للمستهلك، مما يزيد من صلتها وجاذبيتها، الهدف هو تجاوز الإعلانات العامة التي قد لا تثير اهتمام الجميع، وتقديم محتوى إعلاني يشعر المستهلك بأنه يتحدث إليه مباشرة، مما يعزز من فعالية الحملة الإعلانية.</a:t>
            </a:r>
          </a:p>
          <a:p>
            <a:pPr algn="just" rtl="1">
              <a:lnSpc>
                <a:spcPct val="200000"/>
              </a:lnSpc>
            </a:pPr>
            <a:r>
              <a:rPr lang="ar-SA" dirty="0">
                <a:latin typeface="Alexandria" charset="0"/>
                <a:cs typeface="Alexandria" charset="0"/>
              </a:rPr>
              <a:t>2. تتخذ الإعلانات المخصصة أشكالاً متعددة، منها الإعلانات التي تستهدف المستخدمين بناءً على سجل تصفحهم للمواقع، أو المنتجات التي شاهدوها في المتاجر الإلكترونية، أو حتى اهتماماتهم التي يستدلون عليها من نشاطهم على وسائل التواصل الاجتماعي. </a:t>
            </a:r>
          </a:p>
        </p:txBody>
      </p:sp>
      <p:sp>
        <p:nvSpPr>
          <p:cNvPr id="24" name="Rectangle 23">
            <a:extLst>
              <a:ext uri="{FF2B5EF4-FFF2-40B4-BE49-F238E27FC236}">
                <a16:creationId xmlns:a16="http://schemas.microsoft.com/office/drawing/2014/main" id="{56264049-739C-BC03-03E9-DC1EA10AED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C94FC98-8E51-B798-1BDA-DA1D473A4DF6}"/>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A1962DF-4D7E-4F54-2591-4FF6D755870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 الإعلانات المخصصة (</a:t>
            </a:r>
            <a:r>
              <a:rPr lang="en-US" sz="2400" b="1" dirty="0">
                <a:solidFill>
                  <a:schemeClr val="bg1"/>
                </a:solidFill>
                <a:latin typeface="Alexandria" charset="0"/>
                <a:cs typeface="Alexandria" charset="0"/>
              </a:rPr>
              <a:t>Personalized Ads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B67CF75A-19E9-62AA-6DCE-475E6E869E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492416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24E82-0788-BC9E-EF3A-7DD766C3837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8BC8C63-A1B2-CC9B-1AAE-2604C0FBE379}"/>
              </a:ext>
            </a:extLst>
          </p:cNvPr>
          <p:cNvSpPr txBox="1"/>
          <p:nvPr/>
        </p:nvSpPr>
        <p:spPr>
          <a:xfrm>
            <a:off x="525292" y="1687711"/>
            <a:ext cx="11118714" cy="22268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لكي تكون الإعلانات المخصصة إبداعية وفعالة، يجب أن تكون مصممة بعناية لتقديم قيمة حقيقية للمستخدم، وأن تحترم خصوصيته، وأن تكون شفافة بشأن كيفية استخدام البيانات، حيث يجب أن يشعر المستهلك بأن التخصيص يضيف إلى تجربته، بدلاً من أن يكون تدخلاً في خصوصيته، وهذا يتطلب من المبدعين فهم عميق لكيفية عمل خوارزميات التخصيص، والقدرة على صياغة رسائل إعلانية مرنة يمكن تكييفها تلقائياً.</a:t>
            </a:r>
          </a:p>
        </p:txBody>
      </p:sp>
      <p:sp>
        <p:nvSpPr>
          <p:cNvPr id="24" name="Rectangle 23">
            <a:extLst>
              <a:ext uri="{FF2B5EF4-FFF2-40B4-BE49-F238E27FC236}">
                <a16:creationId xmlns:a16="http://schemas.microsoft.com/office/drawing/2014/main" id="{8602F565-2495-3BC5-1803-76D510734BF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EADC4C-57C7-27B5-BC34-CF2D8BD9AA6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F69B14F-27ED-37CC-B111-7A25B20840C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 الإعلانات المخصصة (</a:t>
            </a:r>
            <a:r>
              <a:rPr lang="en-US" sz="2400" b="1" dirty="0">
                <a:solidFill>
                  <a:schemeClr val="bg1"/>
                </a:solidFill>
                <a:latin typeface="Alexandria" charset="0"/>
                <a:cs typeface="Alexandria" charset="0"/>
              </a:rPr>
              <a:t>Personalized Ads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EFAAC27C-C119-7F8F-9801-BD464272CA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Rectangle: Rounded Corners 2">
            <a:extLst>
              <a:ext uri="{FF2B5EF4-FFF2-40B4-BE49-F238E27FC236}">
                <a16:creationId xmlns:a16="http://schemas.microsoft.com/office/drawing/2014/main" id="{C40A2BD0-6CD9-1755-57B3-7035098BFE73}"/>
              </a:ext>
            </a:extLst>
          </p:cNvPr>
          <p:cNvSpPr/>
          <p:nvPr/>
        </p:nvSpPr>
        <p:spPr>
          <a:xfrm>
            <a:off x="661481" y="4280172"/>
            <a:ext cx="10019489" cy="1992396"/>
          </a:xfrm>
          <a:prstGeom prst="roundRect">
            <a:avLst/>
          </a:prstGeom>
          <a:solidFill>
            <a:srgbClr val="203E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C2BC129-A60B-D0A1-95DA-2388F736ECF5}"/>
              </a:ext>
            </a:extLst>
          </p:cNvPr>
          <p:cNvSpPr txBox="1"/>
          <p:nvPr/>
        </p:nvSpPr>
        <p:spPr>
          <a:xfrm>
            <a:off x="10682292" y="4464844"/>
            <a:ext cx="1229524" cy="1118896"/>
          </a:xfrm>
          <a:prstGeom prst="rect">
            <a:avLst/>
          </a:prstGeom>
          <a:noFill/>
        </p:spPr>
        <p:txBody>
          <a:bodyPr wrap="square">
            <a:spAutoFit/>
          </a:bodyPr>
          <a:lstStyle/>
          <a:p>
            <a:pPr algn="ctr" rtl="1">
              <a:lnSpc>
                <a:spcPct val="200000"/>
              </a:lnSpc>
            </a:pPr>
            <a:r>
              <a:rPr lang="ar-SA" b="1" dirty="0">
                <a:solidFill>
                  <a:srgbClr val="FF0000"/>
                </a:solidFill>
                <a:latin typeface="Alexandria" charset="0"/>
                <a:cs typeface="Alexandria" charset="0"/>
              </a:rPr>
              <a:t>مثال تطبيقي</a:t>
            </a:r>
          </a:p>
        </p:txBody>
      </p:sp>
      <p:sp>
        <p:nvSpPr>
          <p:cNvPr id="2" name="TextBox 1">
            <a:extLst>
              <a:ext uri="{FF2B5EF4-FFF2-40B4-BE49-F238E27FC236}">
                <a16:creationId xmlns:a16="http://schemas.microsoft.com/office/drawing/2014/main" id="{467DE8D2-67C6-8418-E039-7649992B87A5}"/>
              </a:ext>
            </a:extLst>
          </p:cNvPr>
          <p:cNvSpPr txBox="1"/>
          <p:nvPr/>
        </p:nvSpPr>
        <p:spPr>
          <a:xfrm>
            <a:off x="943582" y="4367563"/>
            <a:ext cx="9465012" cy="1672830"/>
          </a:xfrm>
          <a:prstGeom prst="rect">
            <a:avLst/>
          </a:prstGeom>
          <a:noFill/>
        </p:spPr>
        <p:txBody>
          <a:bodyPr wrap="square" rtlCol="0">
            <a:spAutoFit/>
          </a:bodyPr>
          <a:lstStyle/>
          <a:p>
            <a:pPr algn="just" rtl="1">
              <a:lnSpc>
                <a:spcPct val="200000"/>
              </a:lnSpc>
            </a:pPr>
            <a:r>
              <a:rPr lang="ar-SA" dirty="0">
                <a:solidFill>
                  <a:schemeClr val="bg1"/>
                </a:solidFill>
                <a:latin typeface="Alexandria" charset="0"/>
                <a:cs typeface="Alexandria" charset="0"/>
              </a:rPr>
              <a:t>إذا قام مستخدم بالبحث عن أحذية رياضية على موقع معين، يمكن أن تظهر له إعلانات لأحذية رياضية مشابهة على مواقع أخرى أو على وسائل التواصل الاجتماعي، كما يمكن تخصيص الإعلانات بناءً على الموقع الجغرافي، أو العمر، أو النوع، أو حتى الحالة الاجتماعية.</a:t>
            </a:r>
          </a:p>
        </p:txBody>
      </p:sp>
    </p:spTree>
    <p:extLst>
      <p:ext uri="{BB962C8B-B14F-4D97-AF65-F5344CB8AC3E}">
        <p14:creationId xmlns:p14="http://schemas.microsoft.com/office/powerpoint/2010/main" val="754047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33D08-F341-4413-5B1F-E872884189E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9812230-A351-5B95-A220-22EAAEEBCF6D}"/>
              </a:ext>
            </a:extLst>
          </p:cNvPr>
          <p:cNvSpPr txBox="1"/>
          <p:nvPr/>
        </p:nvSpPr>
        <p:spPr>
          <a:xfrm>
            <a:off x="729575" y="1629345"/>
            <a:ext cx="1083606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تعتبر شكلاً إبداعياً من الإعلانات الرقمية التي تندمج بسلاسة مع محتوى المنصة التي تُعرض عليها، بحيث تبدو وكأنها جزء طبيعي من تجربة المستخدم، بدلاً من أن تظهر كإعلان تقليدي منفصل، والإبداع في هذا النوع يكمن في القدرة على تصميم إعلانات تتوافق مع الشكل والوظيفة والسياق التحريري للمنصة، مما يقلل من مقاومة الجمهور للإعلانات ويزيد من احتمالية تفاعلهم معها، والهدف منها تقديم رسالة إعلانية بطريقة غير مزعجة، ودمجها في تجربة المستخدم بشكل طبيعي، مما يعزز من فعالية الحملة الإعلانية.</a:t>
            </a:r>
          </a:p>
          <a:p>
            <a:pPr algn="just" rtl="1">
              <a:lnSpc>
                <a:spcPct val="200000"/>
              </a:lnSpc>
            </a:pPr>
            <a:r>
              <a:rPr lang="ar-SA" dirty="0">
                <a:latin typeface="Alexandria" charset="0"/>
                <a:cs typeface="Alexandria" charset="0"/>
              </a:rPr>
              <a:t>2. تتخذ الإعلانات الأصلية أشكالاً متعددة، منها المقالات الدعائية</a:t>
            </a:r>
            <a:r>
              <a:rPr lang="en-US" dirty="0">
                <a:latin typeface="Alexandria" charset="0"/>
                <a:cs typeface="Alexandria" charset="0"/>
              </a:rPr>
              <a:t> </a:t>
            </a:r>
            <a:r>
              <a:rPr lang="ar-SA" dirty="0">
                <a:latin typeface="Alexandria" charset="0"/>
                <a:cs typeface="Alexandria" charset="0"/>
              </a:rPr>
              <a:t>التي تُنشر على المواقع الإخبارية وتبدو كأنها مقالات تحريرية عادية، أو الإعلانات التي تظهر في خلاصات الأخبار على وسائل التواصل الاجتماع</a:t>
            </a:r>
            <a:r>
              <a:rPr lang="en-US" dirty="0">
                <a:latin typeface="Alexandria" charset="0"/>
                <a:cs typeface="Alexandria" charset="0"/>
              </a:rPr>
              <a:t> </a:t>
            </a:r>
            <a:r>
              <a:rPr lang="ar-SA" dirty="0">
                <a:latin typeface="Alexandria" charset="0"/>
                <a:cs typeface="Alexandria" charset="0"/>
              </a:rPr>
              <a:t>وتبدو كأنها منشورات عادية من الأصدقاء أو الصفحات التي يتابعها المستخدم، أو التوصيات المدفوعة للمنتجات في مواقع التجارة الإلكترونية. </a:t>
            </a:r>
          </a:p>
        </p:txBody>
      </p:sp>
      <p:sp>
        <p:nvSpPr>
          <p:cNvPr id="24" name="Rectangle 23">
            <a:extLst>
              <a:ext uri="{FF2B5EF4-FFF2-40B4-BE49-F238E27FC236}">
                <a16:creationId xmlns:a16="http://schemas.microsoft.com/office/drawing/2014/main" id="{187E5290-412B-A2AB-B4C1-852DA5AF59F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31C5B3-F2F5-9843-0317-56587D1B13D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34C1F3A-27DB-9112-416D-B22871327CD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الإعلانات الأصلية (</a:t>
            </a:r>
            <a:r>
              <a:rPr lang="en-US" sz="2400" b="1" dirty="0">
                <a:solidFill>
                  <a:schemeClr val="bg1"/>
                </a:solidFill>
                <a:latin typeface="Alexandria" charset="0"/>
                <a:cs typeface="Alexandria" charset="0"/>
              </a:rPr>
              <a:t>Native Ads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13BA969-B6C4-0FF5-1E33-D435969F9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35167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441F5-E3D9-02FC-ED8A-DDD01CAF281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669B7C9-3BBF-0BC2-D4A5-DDA3120E0093}"/>
              </a:ext>
            </a:extLst>
          </p:cNvPr>
          <p:cNvSpPr txBox="1"/>
          <p:nvPr/>
        </p:nvSpPr>
        <p:spPr>
          <a:xfrm>
            <a:off x="778213" y="1600161"/>
            <a:ext cx="10787424"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حتى تكون الإعلانات الأصلية إبداعية وفعالة، يجب أن تكون مصممة بعناية لتقديم قيمة حقيقية للمستخدم، وأن تكون شفافة بشأن طبيعتها الإعلانية (وإن كانت تندمج بسلاسة)، كما يجب أن يشعر المستهلك بأن الإعلان يضيف إلى تجربته، بدلاً من أن يكون محاولة خفية للتسويق، وهذا يتطلب من المبدعين فهم عميق لجمهور المنصة، والقدرة على صياغة محتوى إعلاني يتناسب مع أسلوبها التحريري.</a:t>
            </a:r>
          </a:p>
          <a:p>
            <a:pPr algn="just" rtl="1">
              <a:lnSpc>
                <a:spcPct val="200000"/>
              </a:lnSpc>
            </a:pP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6FBCACB1-DC50-CD66-F393-6BF29FFCDB0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2312AAE-C8C7-A107-5C99-4A9C56E6F14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95FC848-B26B-17BC-1953-1590BD3889A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الإعلانات الأصلية (</a:t>
            </a:r>
            <a:r>
              <a:rPr lang="en-US" sz="2400" b="1" dirty="0">
                <a:solidFill>
                  <a:schemeClr val="bg1"/>
                </a:solidFill>
                <a:latin typeface="Alexandria" charset="0"/>
                <a:cs typeface="Alexandria" charset="0"/>
              </a:rPr>
              <a:t>Native Ads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54FFFF6-BF83-87F3-A61A-3C77DFBD4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Rectangle: Rounded Corners 2">
            <a:extLst>
              <a:ext uri="{FF2B5EF4-FFF2-40B4-BE49-F238E27FC236}">
                <a16:creationId xmlns:a16="http://schemas.microsoft.com/office/drawing/2014/main" id="{1299C570-B214-FABB-D456-CC15CBA75518}"/>
              </a:ext>
            </a:extLst>
          </p:cNvPr>
          <p:cNvSpPr/>
          <p:nvPr/>
        </p:nvSpPr>
        <p:spPr>
          <a:xfrm>
            <a:off x="661481" y="4488580"/>
            <a:ext cx="10019489" cy="1484203"/>
          </a:xfrm>
          <a:prstGeom prst="roundRect">
            <a:avLst/>
          </a:prstGeom>
          <a:solidFill>
            <a:srgbClr val="203E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6F6A3B6-FF9F-C485-4FBD-A2F14FEAED25}"/>
              </a:ext>
            </a:extLst>
          </p:cNvPr>
          <p:cNvSpPr txBox="1"/>
          <p:nvPr/>
        </p:nvSpPr>
        <p:spPr>
          <a:xfrm>
            <a:off x="10682292" y="4464844"/>
            <a:ext cx="1229524" cy="1118896"/>
          </a:xfrm>
          <a:prstGeom prst="rect">
            <a:avLst/>
          </a:prstGeom>
          <a:noFill/>
        </p:spPr>
        <p:txBody>
          <a:bodyPr wrap="square">
            <a:spAutoFit/>
          </a:bodyPr>
          <a:lstStyle/>
          <a:p>
            <a:pPr algn="ctr" rtl="1">
              <a:lnSpc>
                <a:spcPct val="200000"/>
              </a:lnSpc>
            </a:pPr>
            <a:r>
              <a:rPr lang="ar-SA" b="1" dirty="0">
                <a:solidFill>
                  <a:srgbClr val="FF0000"/>
                </a:solidFill>
                <a:latin typeface="Alexandria" charset="0"/>
                <a:cs typeface="Alexandria" charset="0"/>
              </a:rPr>
              <a:t>مثال تطبيقي</a:t>
            </a:r>
          </a:p>
        </p:txBody>
      </p:sp>
      <p:sp>
        <p:nvSpPr>
          <p:cNvPr id="2" name="TextBox 1">
            <a:extLst>
              <a:ext uri="{FF2B5EF4-FFF2-40B4-BE49-F238E27FC236}">
                <a16:creationId xmlns:a16="http://schemas.microsoft.com/office/drawing/2014/main" id="{84B23D15-CA5F-8522-72D7-2F1994483CE0}"/>
              </a:ext>
            </a:extLst>
          </p:cNvPr>
          <p:cNvSpPr txBox="1"/>
          <p:nvPr/>
        </p:nvSpPr>
        <p:spPr>
          <a:xfrm>
            <a:off x="1118682" y="4589386"/>
            <a:ext cx="8919714" cy="1118832"/>
          </a:xfrm>
          <a:prstGeom prst="rect">
            <a:avLst/>
          </a:prstGeom>
          <a:noFill/>
        </p:spPr>
        <p:txBody>
          <a:bodyPr wrap="square" rtlCol="0">
            <a:spAutoFit/>
          </a:bodyPr>
          <a:lstStyle/>
          <a:p>
            <a:pPr algn="just" rtl="1">
              <a:lnSpc>
                <a:spcPct val="200000"/>
              </a:lnSpc>
            </a:pPr>
            <a:r>
              <a:rPr lang="ar-SA" dirty="0">
                <a:solidFill>
                  <a:schemeClr val="bg1"/>
                </a:solidFill>
                <a:latin typeface="Alexandria" charset="0"/>
                <a:cs typeface="Alexandria" charset="0"/>
              </a:rPr>
              <a:t>يمكن لعلامة تجارية للأغذية أن تنشر مقالاً دعائياً على موقع للوصفات، يتحدث عن فوائد مكون معين، ثم يذكر منتجها كجزء من الوصفة.</a:t>
            </a:r>
          </a:p>
        </p:txBody>
      </p:sp>
    </p:spTree>
    <p:extLst>
      <p:ext uri="{BB962C8B-B14F-4D97-AF65-F5344CB8AC3E}">
        <p14:creationId xmlns:p14="http://schemas.microsoft.com/office/powerpoint/2010/main" val="3630383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799B4A-E82F-8BAF-756B-8FD42AD861C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C15F2CB-25EF-2234-E84D-786E24DD3755}"/>
              </a:ext>
            </a:extLst>
          </p:cNvPr>
          <p:cNvSpPr txBox="1"/>
          <p:nvPr/>
        </p:nvSpPr>
        <p:spPr>
          <a:xfrm>
            <a:off x="729575" y="1629345"/>
            <a:ext cx="1083606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تعتبر شكلاً إبداعياً وفعالاً من الإعلانات الرقمية، حيث تعتمد على التعاون مع شخصيات مؤثرة على وسائل التواصل الاجتماعي (المؤثرين) للترويج للمنتجات أو الخدمات. الإبداع في هذا النوع يكمن في القدرة على اختيار المؤثر المناسب الذي تتوافق قيمته مع قيم العلامة التجارية، وتصميم حملات تبدو أصيلة وغير مصطنعة، واستغلال العلاقة القوية التي يمتلكها المؤثر مع جمهوره، الهدف هو الوصول إلى شرائح جمهور مستهدفة بطريقة موثوقة، وبناء وعي بالعلامة التجارية، وزيادة المبيعات من خلال التوصيات الشخصية.</a:t>
            </a:r>
          </a:p>
          <a:p>
            <a:pPr algn="just" rtl="1">
              <a:lnSpc>
                <a:spcPct val="200000"/>
              </a:lnSpc>
            </a:pPr>
            <a:r>
              <a:rPr lang="ar-SA" dirty="0">
                <a:latin typeface="Alexandria" charset="0"/>
                <a:cs typeface="Alexandria" charset="0"/>
              </a:rPr>
              <a:t>2. تتخذ إعلانات المؤثرين أشكالاً متعددة، منها مراجعات المنتجات الصريحة، أو دمج المنتج في المحتوى اليومي للمؤثر، أو المشاركة في تحديات أو حملات معينة، وهذا يتطلب من المبدعين فهم عميق لثقافة المؤثرين، والقدرة على صياغة رسائل إعلانية تتناسب مع أسلوب المؤثر، والمرونة في السماح للمؤثر بالتعبير عن نفسه.</a:t>
            </a:r>
          </a:p>
        </p:txBody>
      </p:sp>
      <p:sp>
        <p:nvSpPr>
          <p:cNvPr id="24" name="Rectangle 23">
            <a:extLst>
              <a:ext uri="{FF2B5EF4-FFF2-40B4-BE49-F238E27FC236}">
                <a16:creationId xmlns:a16="http://schemas.microsoft.com/office/drawing/2014/main" id="{8369D2A9-1BE7-37E4-7DAF-7EA28B97A90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0DE36F2-9FDB-1EF5-A3AF-5758693A43C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15A558C-922A-B168-9388-044C849EEE5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إعلانات المؤثرين (</a:t>
            </a:r>
            <a:r>
              <a:rPr lang="en-US" sz="2400" b="1" dirty="0">
                <a:solidFill>
                  <a:schemeClr val="bg1"/>
                </a:solidFill>
                <a:latin typeface="Alexandria" charset="0"/>
                <a:cs typeface="Alexandria" charset="0"/>
              </a:rPr>
              <a:t>Influencer Ads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A5FF2B6-AEF2-60C1-D239-56D80D41FE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804913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D17A-F825-A0B8-B1DC-A4E1B1D1CC0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A0E91E6-CACE-317B-B0C4-1B36167D3DD6}"/>
              </a:ext>
            </a:extLst>
          </p:cNvPr>
          <p:cNvSpPr txBox="1"/>
          <p:nvPr/>
        </p:nvSpPr>
        <p:spPr>
          <a:xfrm>
            <a:off x="778213" y="1600161"/>
            <a:ext cx="10787424" cy="1672830"/>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لكي تكون إعلانات المؤثرين إبداعية وفعالة، يجب أن تكون مصممة بعناية لتقديم قيمة حقيقية للمتابعين، وأن تكون شفافة بشأن طبيعتها الإعلانية (من خلال الإفصاح عن الشراكة)، وأن تكون أصيلة وغير مصطنعة، يجب أن يشعر الجمهور بأن التوصية تأتي من مصدر موثوق به، وليس مجرد إعلان مدفوع.</a:t>
            </a:r>
          </a:p>
        </p:txBody>
      </p:sp>
      <p:sp>
        <p:nvSpPr>
          <p:cNvPr id="24" name="Rectangle 23">
            <a:extLst>
              <a:ext uri="{FF2B5EF4-FFF2-40B4-BE49-F238E27FC236}">
                <a16:creationId xmlns:a16="http://schemas.microsoft.com/office/drawing/2014/main" id="{32F5AE51-C840-BE74-A5AB-AAFCD4A31BD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87E76B5-ABA4-A8B9-159A-D227FB54F33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7D69D2A-D1C3-7232-2E07-134662BC81C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إعلانات المؤثرين (</a:t>
            </a:r>
            <a:r>
              <a:rPr lang="en-US" sz="2400" b="1" dirty="0">
                <a:solidFill>
                  <a:schemeClr val="bg1"/>
                </a:solidFill>
                <a:latin typeface="Alexandria" charset="0"/>
                <a:cs typeface="Alexandria" charset="0"/>
              </a:rPr>
              <a:t>Influencer Ads</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F0D7F7A7-90DF-E856-0214-C775B34C6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Rectangle: Rounded Corners 2">
            <a:extLst>
              <a:ext uri="{FF2B5EF4-FFF2-40B4-BE49-F238E27FC236}">
                <a16:creationId xmlns:a16="http://schemas.microsoft.com/office/drawing/2014/main" id="{9B0313B8-15BD-CA8D-485B-9D09ACC4BD90}"/>
              </a:ext>
            </a:extLst>
          </p:cNvPr>
          <p:cNvSpPr/>
          <p:nvPr/>
        </p:nvSpPr>
        <p:spPr>
          <a:xfrm>
            <a:off x="661481" y="4007796"/>
            <a:ext cx="10019489" cy="1964987"/>
          </a:xfrm>
          <a:prstGeom prst="roundRect">
            <a:avLst/>
          </a:prstGeom>
          <a:solidFill>
            <a:srgbClr val="203E5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C02023A-2F33-D6B1-2120-3104CAC5DCD7}"/>
              </a:ext>
            </a:extLst>
          </p:cNvPr>
          <p:cNvSpPr txBox="1"/>
          <p:nvPr/>
        </p:nvSpPr>
        <p:spPr>
          <a:xfrm>
            <a:off x="10680970" y="4291373"/>
            <a:ext cx="1229524" cy="1118896"/>
          </a:xfrm>
          <a:prstGeom prst="rect">
            <a:avLst/>
          </a:prstGeom>
          <a:noFill/>
        </p:spPr>
        <p:txBody>
          <a:bodyPr wrap="square">
            <a:spAutoFit/>
          </a:bodyPr>
          <a:lstStyle/>
          <a:p>
            <a:pPr algn="ctr" rtl="1">
              <a:lnSpc>
                <a:spcPct val="200000"/>
              </a:lnSpc>
            </a:pPr>
            <a:r>
              <a:rPr lang="ar-SA" b="1" dirty="0">
                <a:solidFill>
                  <a:srgbClr val="FF0000"/>
                </a:solidFill>
                <a:latin typeface="Alexandria" charset="0"/>
                <a:cs typeface="Alexandria" charset="0"/>
              </a:rPr>
              <a:t>مثال تطبيقي</a:t>
            </a:r>
          </a:p>
        </p:txBody>
      </p:sp>
      <p:sp>
        <p:nvSpPr>
          <p:cNvPr id="2" name="TextBox 1">
            <a:extLst>
              <a:ext uri="{FF2B5EF4-FFF2-40B4-BE49-F238E27FC236}">
                <a16:creationId xmlns:a16="http://schemas.microsoft.com/office/drawing/2014/main" id="{C317343E-ECA7-0D03-293A-CDB1C90BDFD2}"/>
              </a:ext>
            </a:extLst>
          </p:cNvPr>
          <p:cNvSpPr txBox="1"/>
          <p:nvPr/>
        </p:nvSpPr>
        <p:spPr>
          <a:xfrm>
            <a:off x="933855" y="4093539"/>
            <a:ext cx="9522830" cy="1672830"/>
          </a:xfrm>
          <a:prstGeom prst="rect">
            <a:avLst/>
          </a:prstGeom>
          <a:noFill/>
        </p:spPr>
        <p:txBody>
          <a:bodyPr wrap="square" rtlCol="0">
            <a:spAutoFit/>
          </a:bodyPr>
          <a:lstStyle/>
          <a:p>
            <a:pPr algn="just" rtl="1">
              <a:lnSpc>
                <a:spcPct val="200000"/>
              </a:lnSpc>
            </a:pPr>
            <a:r>
              <a:rPr lang="ar-SA" dirty="0">
                <a:solidFill>
                  <a:schemeClr val="bg1"/>
                </a:solidFill>
                <a:latin typeface="Alexandria" charset="0"/>
                <a:cs typeface="Alexandria" charset="0"/>
              </a:rPr>
              <a:t>يمكن لعلامة تجارية للملابس أن تتعاون مع مؤثر أزياء لعرض أحدث مجموعاتها في فيديوهات أو صور يومية، مما يجعل المنتج يبدو جزءاً طبيعياً من أسلوب حياة المؤثر. كما يمكن لشركة تقنية أن ترسل منتجاً جديداً لمؤثر تقني لمراجعته وتقديم رأيه الصادق لجمهوره. </a:t>
            </a:r>
          </a:p>
        </p:txBody>
      </p:sp>
    </p:spTree>
    <p:extLst>
      <p:ext uri="{BB962C8B-B14F-4D97-AF65-F5344CB8AC3E}">
        <p14:creationId xmlns:p14="http://schemas.microsoft.com/office/powerpoint/2010/main" val="415720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18EDE-0A5D-73C5-A6BC-24152F20123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A86D3D5-1129-0123-5531-34916C05399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CB863BD-66CC-67A2-3634-AE03D6BAAC6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995E9D5-8DEC-8B86-09E2-F3DD732A08DE}"/>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200000"/>
              </a:lnSpc>
            </a:pPr>
            <a:r>
              <a:rPr lang="ar-SA" sz="3200" b="1" dirty="0">
                <a:solidFill>
                  <a:schemeClr val="bg1"/>
                </a:solidFill>
                <a:latin typeface="Alexandria" charset="0"/>
                <a:cs typeface="Alexandria" charset="0"/>
              </a:rPr>
              <a:t>دور التكنولوجيا في تعزيز الإبداع</a:t>
            </a:r>
          </a:p>
          <a:p>
            <a:pPr marL="0" lvl="1" algn="ctr" rtl="1">
              <a:lnSpc>
                <a:spcPct val="200000"/>
              </a:lnSpc>
            </a:pPr>
            <a:r>
              <a:rPr lang="ar-SA" sz="3200" b="1" dirty="0">
                <a:solidFill>
                  <a:schemeClr val="bg1"/>
                </a:solidFill>
                <a:latin typeface="Alexandria" charset="0"/>
                <a:cs typeface="Alexandria" charset="0"/>
              </a:rPr>
              <a:t> في الإعلان الرقمي</a:t>
            </a:r>
          </a:p>
        </p:txBody>
      </p:sp>
      <p:pic>
        <p:nvPicPr>
          <p:cNvPr id="17" name="Graphic 21">
            <a:extLst>
              <a:ext uri="{FF2B5EF4-FFF2-40B4-BE49-F238E27FC236}">
                <a16:creationId xmlns:a16="http://schemas.microsoft.com/office/drawing/2014/main" id="{18BC27AE-DE51-739A-C7D2-5C6F5A5BD7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61988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9C972-63EF-B3C7-ADB0-83F9A011FD5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381D97B-DA47-B782-1081-137083131A5A}"/>
              </a:ext>
            </a:extLst>
          </p:cNvPr>
          <p:cNvSpPr txBox="1"/>
          <p:nvPr/>
        </p:nvSpPr>
        <p:spPr>
          <a:xfrm>
            <a:off x="661481" y="1502881"/>
            <a:ext cx="10904156" cy="4800610"/>
          </a:xfrm>
          <a:prstGeom prst="rect">
            <a:avLst/>
          </a:prstGeom>
          <a:noFill/>
        </p:spPr>
        <p:txBody>
          <a:bodyPr wrap="square" rtlCol="0">
            <a:spAutoFit/>
          </a:bodyPr>
          <a:lstStyle/>
          <a:p>
            <a:pPr algn="just" rtl="1">
              <a:lnSpc>
                <a:spcPct val="200000"/>
              </a:lnSpc>
            </a:pPr>
            <a:r>
              <a:rPr lang="ar-SA" sz="1600" b="1" dirty="0">
                <a:solidFill>
                  <a:srgbClr val="FF0000"/>
                </a:solidFill>
                <a:latin typeface="Alexandria" charset="0"/>
                <a:cs typeface="Alexandria" charset="0"/>
              </a:rPr>
              <a:t>1. الذكاء الاصطناعي في الإعلان الرقمي</a:t>
            </a:r>
            <a:endParaRPr lang="en-US" sz="1600" b="1" dirty="0">
              <a:solidFill>
                <a:srgbClr val="FF0000"/>
              </a:solidFill>
              <a:latin typeface="Alexandria" charset="0"/>
              <a:cs typeface="Alexandria" charset="0"/>
            </a:endParaRPr>
          </a:p>
          <a:p>
            <a:pPr algn="just" rtl="1">
              <a:lnSpc>
                <a:spcPct val="150000"/>
              </a:lnSpc>
            </a:pPr>
            <a:r>
              <a:rPr lang="ar-SA" dirty="0">
                <a:latin typeface="Alexandria" charset="0"/>
                <a:cs typeface="Alexandria" charset="0"/>
              </a:rPr>
              <a:t>يؤدي دوراً محورياً في تعزيز الإبداع، من خلال تحليل البيانات، تخصيص الرسائل، وتوليد المحتوى الإعلاني، يشمل الاستخدام الإبداعي ابتكار طرق لفهم سلوك المستهلك، التنبؤ بالاتجاهات، وتحسين أداء الحملات.</a:t>
            </a:r>
          </a:p>
          <a:p>
            <a:pPr algn="just" rtl="1">
              <a:lnSpc>
                <a:spcPct val="150000"/>
              </a:lnSpc>
            </a:pPr>
            <a:endParaRPr lang="ar-SA" sz="1600" dirty="0">
              <a:highlight>
                <a:srgbClr val="FFFF00"/>
              </a:highlight>
              <a:latin typeface="Alexandria" charset="0"/>
              <a:cs typeface="Alexandria" charset="0"/>
            </a:endParaRPr>
          </a:p>
          <a:p>
            <a:pPr algn="just" rtl="1">
              <a:lnSpc>
                <a:spcPct val="200000"/>
              </a:lnSpc>
            </a:pPr>
            <a:r>
              <a:rPr lang="ar-SA" sz="1600" b="1" dirty="0">
                <a:solidFill>
                  <a:srgbClr val="FF0000"/>
                </a:solidFill>
                <a:latin typeface="Alexandria" charset="0"/>
                <a:cs typeface="Alexandria" charset="0"/>
              </a:rPr>
              <a:t>2. تحليل البيانات الضخمة</a:t>
            </a:r>
            <a:endParaRPr lang="en-US" sz="1600" b="1" dirty="0">
              <a:solidFill>
                <a:srgbClr val="FF0000"/>
              </a:solidFill>
              <a:latin typeface="Alexandria" charset="0"/>
              <a:cs typeface="Alexandria" charset="0"/>
            </a:endParaRPr>
          </a:p>
          <a:p>
            <a:pPr algn="just" rtl="1">
              <a:lnSpc>
                <a:spcPct val="150000"/>
              </a:lnSpc>
            </a:pPr>
            <a:r>
              <a:rPr lang="ar-SA" dirty="0">
                <a:latin typeface="Alexandria" charset="0"/>
                <a:cs typeface="Alexandria" charset="0"/>
              </a:rPr>
              <a:t>يوفر رؤى دقيقة لسلوك المستهلك وتفضيلاته، ويُمكّن من تصميم حملات مستهدفة وفعالة، يشمل التطبيق تحديد الشرائح الدقيقة، التنبؤ بالمنتجات، وقياس أداء الإعلانات.</a:t>
            </a:r>
            <a:endParaRPr lang="en-US" dirty="0">
              <a:latin typeface="Alexandria" charset="0"/>
              <a:cs typeface="Alexandria" charset="0"/>
            </a:endParaRPr>
          </a:p>
          <a:p>
            <a:pPr algn="just" rtl="1">
              <a:lnSpc>
                <a:spcPct val="150000"/>
              </a:lnSpc>
            </a:pPr>
            <a:endParaRPr lang="ar-SA" dirty="0">
              <a:latin typeface="Alexandria" charset="0"/>
              <a:cs typeface="Alexandria" charset="0"/>
            </a:endParaRPr>
          </a:p>
          <a:p>
            <a:pPr algn="just" rtl="1">
              <a:lnSpc>
                <a:spcPct val="200000"/>
              </a:lnSpc>
            </a:pPr>
            <a:r>
              <a:rPr lang="ar-SA" sz="1600" b="1" dirty="0">
                <a:solidFill>
                  <a:srgbClr val="FF0000"/>
                </a:solidFill>
                <a:latin typeface="Alexandria" charset="0"/>
                <a:cs typeface="Alexandria" charset="0"/>
              </a:rPr>
              <a:t>3. الواقع الافتراضي والمعزز</a:t>
            </a:r>
            <a:endParaRPr lang="en-US" sz="1600" b="1" dirty="0">
              <a:solidFill>
                <a:srgbClr val="FF0000"/>
              </a:solidFill>
              <a:latin typeface="Alexandria" charset="0"/>
              <a:cs typeface="Alexandria" charset="0"/>
            </a:endParaRPr>
          </a:p>
          <a:p>
            <a:pPr algn="just" rtl="1">
              <a:lnSpc>
                <a:spcPct val="150000"/>
              </a:lnSpc>
            </a:pPr>
            <a:r>
              <a:rPr lang="en-US" dirty="0">
                <a:latin typeface="Alexandria" charset="0"/>
                <a:cs typeface="Alexandria" charset="0"/>
              </a:rPr>
              <a:t> </a:t>
            </a:r>
            <a:r>
              <a:rPr lang="ar-SA" dirty="0">
                <a:latin typeface="Alexandria" charset="0"/>
                <a:cs typeface="Alexandria" charset="0"/>
              </a:rPr>
              <a:t>يقدمان تجارب غامرة وتفاعلية، تعزز الإبداع عبر سرد القصص وتصميم بيئات افتراضية، التطبيقات تشمل تجربة المنتجات افتراضياً، الجولات الافتراضية، وألعاب الواقع المعزز.</a:t>
            </a:r>
          </a:p>
        </p:txBody>
      </p:sp>
      <p:sp>
        <p:nvSpPr>
          <p:cNvPr id="24" name="Rectangle 23">
            <a:extLst>
              <a:ext uri="{FF2B5EF4-FFF2-40B4-BE49-F238E27FC236}">
                <a16:creationId xmlns:a16="http://schemas.microsoft.com/office/drawing/2014/main" id="{45B16B45-0F4D-4B27-3954-621B7D9AE6D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473CD89-DF47-E4D0-202F-3ED91669BE0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D47080A-7E04-56AB-3FD4-1CD824C27EC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التكنولوجيا في تعزيز الإبداع في الإعلان الرقمي</a:t>
            </a:r>
          </a:p>
        </p:txBody>
      </p:sp>
      <p:pic>
        <p:nvPicPr>
          <p:cNvPr id="17" name="Graphic 21">
            <a:extLst>
              <a:ext uri="{FF2B5EF4-FFF2-40B4-BE49-F238E27FC236}">
                <a16:creationId xmlns:a16="http://schemas.microsoft.com/office/drawing/2014/main" id="{D34C5FC8-68B1-C35B-E46D-5700D9409A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637534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6" end="6"/>
                                            </p:txEl>
                                          </p:spTgt>
                                        </p:tgtEl>
                                        <p:attrNameLst>
                                          <p:attrName>style.visibility</p:attrName>
                                        </p:attrNameLst>
                                      </p:cBhvr>
                                      <p:to>
                                        <p:strVal val="visible"/>
                                      </p:to>
                                    </p:set>
                                    <p:animEffect transition="in" filter="fade">
                                      <p:cBhvr>
                                        <p:cTn id="32" dur="500"/>
                                        <p:tgtEl>
                                          <p:spTgt spid="2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7" end="7"/>
                                            </p:txEl>
                                          </p:spTgt>
                                        </p:tgtEl>
                                        <p:attrNameLst>
                                          <p:attrName>style.visibility</p:attrName>
                                        </p:attrNameLst>
                                      </p:cBhvr>
                                      <p:to>
                                        <p:strVal val="visible"/>
                                      </p:to>
                                    </p:set>
                                    <p:animEffect transition="in" filter="fade">
                                      <p:cBhvr>
                                        <p:cTn id="37" dur="500"/>
                                        <p:tgtEl>
                                          <p:spTgt spid="2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91CFC-A482-55BB-13CA-E7859C7F49D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71DC81E-A5EC-4D49-0C75-F5A41D3FEDEC}"/>
              </a:ext>
            </a:extLst>
          </p:cNvPr>
          <p:cNvSpPr txBox="1"/>
          <p:nvPr/>
        </p:nvSpPr>
        <p:spPr>
          <a:xfrm>
            <a:off x="663377" y="1454235"/>
            <a:ext cx="10865246" cy="5421421"/>
          </a:xfrm>
          <a:prstGeom prst="rect">
            <a:avLst/>
          </a:prstGeom>
          <a:noFill/>
        </p:spPr>
        <p:txBody>
          <a:bodyPr wrap="square" rtlCol="0">
            <a:spAutoFit/>
          </a:bodyPr>
          <a:lstStyle/>
          <a:p>
            <a:pPr algn="just" rtl="1">
              <a:lnSpc>
                <a:spcPct val="200000"/>
              </a:lnSpc>
            </a:pPr>
            <a:r>
              <a:rPr lang="ar-SA" sz="1600" b="1" dirty="0">
                <a:solidFill>
                  <a:srgbClr val="FF0000"/>
                </a:solidFill>
                <a:latin typeface="Alexandria" charset="0"/>
                <a:cs typeface="Alexandria" charset="0"/>
              </a:rPr>
              <a:t>4. تقنيات البلوك تشين</a:t>
            </a:r>
            <a:endParaRPr lang="en-US" sz="1600" b="1" dirty="0">
              <a:solidFill>
                <a:srgbClr val="FF0000"/>
              </a:solidFill>
              <a:latin typeface="Alexandria" charset="0"/>
              <a:cs typeface="Alexandria" charset="0"/>
            </a:endParaRPr>
          </a:p>
          <a:p>
            <a:pPr algn="just" rtl="1">
              <a:lnSpc>
                <a:spcPct val="150000"/>
              </a:lnSpc>
            </a:pPr>
            <a:r>
              <a:rPr lang="ar-SA" dirty="0">
                <a:latin typeface="Alexandria" charset="0"/>
                <a:cs typeface="Alexandria" charset="0"/>
              </a:rPr>
              <a:t>توفر البلوك تشين حلولاً مبتكرة للشفافية وحماية البيانات، مثل العقود الذكية، تتبع الإعلانات، ومنصات إعلانية لامركزية، الاستخدام الإبداعي يشمل التحقق من أصالة الإعلانات ومكافحة الاحتيال.</a:t>
            </a:r>
          </a:p>
          <a:p>
            <a:pPr algn="just" rtl="1"/>
            <a:r>
              <a:rPr lang="ar-SA" sz="1600" dirty="0">
                <a:highlight>
                  <a:srgbClr val="FFFF00"/>
                </a:highlight>
                <a:latin typeface="Alexandria" charset="0"/>
                <a:cs typeface="Alexandria" charset="0"/>
              </a:rPr>
              <a:t> </a:t>
            </a:r>
            <a:endParaRPr lang="ar-SA" sz="1600" b="1" dirty="0">
              <a:solidFill>
                <a:srgbClr val="FF0000"/>
              </a:solidFill>
              <a:latin typeface="Alexandria" charset="0"/>
              <a:cs typeface="Alexandria" charset="0"/>
            </a:endParaRPr>
          </a:p>
          <a:p>
            <a:pPr algn="just" rtl="1">
              <a:lnSpc>
                <a:spcPct val="200000"/>
              </a:lnSpc>
            </a:pPr>
            <a:r>
              <a:rPr lang="ar-SA" sz="1600" b="1" dirty="0">
                <a:solidFill>
                  <a:srgbClr val="FF0000"/>
                </a:solidFill>
                <a:latin typeface="Alexandria" charset="0"/>
                <a:cs typeface="Alexandria" charset="0"/>
              </a:rPr>
              <a:t>5. التسويق عبر المؤثرين</a:t>
            </a:r>
          </a:p>
          <a:p>
            <a:pPr algn="just" rtl="1">
              <a:lnSpc>
                <a:spcPct val="150000"/>
              </a:lnSpc>
            </a:pPr>
            <a:r>
              <a:rPr lang="ar-SA" dirty="0">
                <a:latin typeface="Alexandria" charset="0"/>
                <a:cs typeface="Alexandria" charset="0"/>
              </a:rPr>
              <a:t>التسويق عبر المؤثرين يعتمد على التعاون مع شخصيات مؤثرة لتوصيل الرسائل بطريقة أصيلة، يشمل الإبداع اختيار المؤثرين المناسبين، تصميم محتوى فريد، وبناء علاقات طويلة الأمد، تدعمه منصات تحليلية وأدوات ذكاء اصطناعي لفهم سلوك الجمهور وقياس التأثير مع الالتزام بالشفافية.</a:t>
            </a:r>
          </a:p>
          <a:p>
            <a:pPr algn="just" rtl="1"/>
            <a:r>
              <a:rPr lang="ar-SA" sz="1600" dirty="0">
                <a:highlight>
                  <a:srgbClr val="FFFF00"/>
                </a:highlight>
                <a:latin typeface="Alexandria" charset="0"/>
                <a:cs typeface="Alexandria" charset="0"/>
              </a:rPr>
              <a:t> </a:t>
            </a:r>
          </a:p>
          <a:p>
            <a:pPr algn="just" rtl="1">
              <a:lnSpc>
                <a:spcPct val="200000"/>
              </a:lnSpc>
            </a:pPr>
            <a:r>
              <a:rPr lang="ar-SA" sz="1600" b="1" dirty="0">
                <a:solidFill>
                  <a:srgbClr val="FF0000"/>
                </a:solidFill>
                <a:latin typeface="Alexandria" charset="0"/>
                <a:cs typeface="Alexandria" charset="0"/>
              </a:rPr>
              <a:t>6. التسويق بالمحتوى: </a:t>
            </a:r>
          </a:p>
          <a:p>
            <a:pPr algn="just" rtl="1">
              <a:lnSpc>
                <a:spcPct val="150000"/>
              </a:lnSpc>
            </a:pPr>
            <a:r>
              <a:rPr lang="ar-SA" dirty="0">
                <a:latin typeface="Alexandria" charset="0"/>
                <a:cs typeface="Alexandria" charset="0"/>
              </a:rPr>
              <a:t>يركز على إنتاج محتوى قيم ومتسق لجذب جمهور محدد وبناء علاقات مستمرة، يشمل ابتكار أشكال جديدة من المحتوى، استراتيجيات توزيع مبتكرة، واستخدام أدوات التحليل والذكاء الاصطناعي لتخصيص المحتوى.</a:t>
            </a:r>
          </a:p>
          <a:p>
            <a:pPr algn="just" rtl="1"/>
            <a:r>
              <a:rPr lang="ar-SA" sz="1600" dirty="0">
                <a:highlight>
                  <a:srgbClr val="FFFF00"/>
                </a:highlight>
                <a:latin typeface="Alexandria" charset="0"/>
                <a:cs typeface="Alexandria" charset="0"/>
              </a:rPr>
              <a:t> </a:t>
            </a:r>
          </a:p>
        </p:txBody>
      </p:sp>
      <p:sp>
        <p:nvSpPr>
          <p:cNvPr id="24" name="Rectangle 23">
            <a:extLst>
              <a:ext uri="{FF2B5EF4-FFF2-40B4-BE49-F238E27FC236}">
                <a16:creationId xmlns:a16="http://schemas.microsoft.com/office/drawing/2014/main" id="{F17F5566-6AFB-6581-B011-D55A126D657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ED26548-D1FF-B1AC-10B6-45204066C15F}"/>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1148D77-1393-FD4F-E0FE-72E979D8CB7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التكنولوجيا في تعزيز الإبداع في الإعلان الرقمي</a:t>
            </a:r>
          </a:p>
        </p:txBody>
      </p:sp>
      <p:pic>
        <p:nvPicPr>
          <p:cNvPr id="17" name="Graphic 21">
            <a:extLst>
              <a:ext uri="{FF2B5EF4-FFF2-40B4-BE49-F238E27FC236}">
                <a16:creationId xmlns:a16="http://schemas.microsoft.com/office/drawing/2014/main" id="{F772E586-96A9-E6DF-3DA7-83E0BAB85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086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2D017-0873-D44A-DC4E-B5B7FB96087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97D8606-C358-CBFB-2D4A-6663AABB14A9}"/>
              </a:ext>
            </a:extLst>
          </p:cNvPr>
          <p:cNvSpPr txBox="1"/>
          <p:nvPr/>
        </p:nvSpPr>
        <p:spPr>
          <a:xfrm>
            <a:off x="826851" y="1425067"/>
            <a:ext cx="10738786" cy="4139595"/>
          </a:xfrm>
          <a:prstGeom prst="rect">
            <a:avLst/>
          </a:prstGeom>
          <a:noFill/>
        </p:spPr>
        <p:txBody>
          <a:bodyPr wrap="square" rtlCol="0">
            <a:spAutoFit/>
          </a:bodyPr>
          <a:lstStyle/>
          <a:p>
            <a:pPr algn="just" rtl="1">
              <a:lnSpc>
                <a:spcPct val="200000"/>
              </a:lnSpc>
            </a:pPr>
            <a:endParaRPr lang="ar-SA" sz="1600" dirty="0">
              <a:latin typeface="Alexandria" charset="0"/>
              <a:cs typeface="Alexandria" charset="0"/>
            </a:endParaRPr>
          </a:p>
          <a:p>
            <a:pPr algn="just" rtl="1">
              <a:lnSpc>
                <a:spcPct val="200000"/>
              </a:lnSpc>
            </a:pPr>
            <a:r>
              <a:rPr lang="ar-SA" sz="1600" b="1" dirty="0">
                <a:solidFill>
                  <a:srgbClr val="FF0000"/>
                </a:solidFill>
                <a:latin typeface="Alexandria" charset="0"/>
                <a:cs typeface="Alexandria" charset="0"/>
              </a:rPr>
              <a:t>7. التسويق عبر البريد الإلكتروني</a:t>
            </a:r>
          </a:p>
          <a:p>
            <a:pPr algn="just" rtl="1">
              <a:lnSpc>
                <a:spcPct val="150000"/>
              </a:lnSpc>
            </a:pPr>
            <a:r>
              <a:rPr lang="ar-SA" dirty="0">
                <a:latin typeface="Alexandria" charset="0"/>
                <a:cs typeface="Alexandria" charset="0"/>
              </a:rPr>
              <a:t>أداة قوية لبناء علاقات مباشرة مع العملاء، من خلال رسائل مخصصة، قوالب جذابة، وتحليل البيانات لتحسين الأداء، تدعمه منصات أتمتة التسويق والذكاء الاصطناعي لتحسين العناوين والمحتوى، مع ضرورة الالتزام بالخصوصية والاستراتيجية الواضحة.</a:t>
            </a:r>
          </a:p>
          <a:p>
            <a:pPr algn="just" rtl="1"/>
            <a:r>
              <a:rPr lang="ar-SA" sz="1600" dirty="0">
                <a:highlight>
                  <a:srgbClr val="FFFF00"/>
                </a:highlight>
                <a:latin typeface="Alexandria" charset="0"/>
                <a:cs typeface="Alexandria" charset="0"/>
              </a:rPr>
              <a:t> </a:t>
            </a:r>
            <a:endParaRPr lang="ar-SA" sz="1600" dirty="0">
              <a:latin typeface="Alexandria" charset="0"/>
              <a:cs typeface="Alexandria" charset="0"/>
            </a:endParaRPr>
          </a:p>
          <a:p>
            <a:pPr algn="just" rtl="1">
              <a:lnSpc>
                <a:spcPct val="200000"/>
              </a:lnSpc>
            </a:pPr>
            <a:r>
              <a:rPr lang="ar-SA" sz="1600" b="1" dirty="0">
                <a:solidFill>
                  <a:srgbClr val="FF0000"/>
                </a:solidFill>
                <a:latin typeface="Alexandria" charset="0"/>
                <a:cs typeface="Alexandria" charset="0"/>
              </a:rPr>
              <a:t>8. الإعلانات المبرمجة</a:t>
            </a:r>
            <a:endParaRPr lang="en-US" sz="1600" b="1" dirty="0">
              <a:solidFill>
                <a:srgbClr val="FF0000"/>
              </a:solidFill>
              <a:latin typeface="Alexandria" charset="0"/>
              <a:cs typeface="Alexandria" charset="0"/>
            </a:endParaRPr>
          </a:p>
          <a:p>
            <a:pPr algn="just" rtl="1">
              <a:lnSpc>
                <a:spcPct val="150000"/>
              </a:lnSpc>
            </a:pPr>
            <a:r>
              <a:rPr lang="ar-SA" dirty="0">
                <a:latin typeface="Alexandria" charset="0"/>
                <a:cs typeface="Alexandria" charset="0"/>
              </a:rPr>
              <a:t>تعتمد على أتمتة شراء وبيع الإعلانات في الوقت الفعلي باستخدام الذكاء الاصطناعي، يشمل الإبداع استهداف دقيق، تخصيص الرسائل، وتحسين الأداء اللحظي.</a:t>
            </a:r>
          </a:p>
          <a:p>
            <a:pPr algn="just" rtl="1"/>
            <a:r>
              <a:rPr lang="ar-SA" sz="1600" dirty="0">
                <a:highlight>
                  <a:srgbClr val="FFFF00"/>
                </a:highlight>
                <a:latin typeface="Alexandria" charset="0"/>
                <a:cs typeface="Alexandria" charset="0"/>
              </a:rPr>
              <a:t> </a:t>
            </a:r>
          </a:p>
        </p:txBody>
      </p:sp>
      <p:sp>
        <p:nvSpPr>
          <p:cNvPr id="24" name="Rectangle 23">
            <a:extLst>
              <a:ext uri="{FF2B5EF4-FFF2-40B4-BE49-F238E27FC236}">
                <a16:creationId xmlns:a16="http://schemas.microsoft.com/office/drawing/2014/main" id="{559FEF3A-D56B-AA65-659A-366E54C759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D34215B-B9A7-176E-74A6-01F77FA5EC4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F8EA2B1-1CC6-CEF4-BA1A-6C7D99E2832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دور التكنولوجيا في تعزيز الإبداع في الإعلان الرقمي</a:t>
            </a:r>
          </a:p>
        </p:txBody>
      </p:sp>
      <p:pic>
        <p:nvPicPr>
          <p:cNvPr id="17" name="Graphic 21">
            <a:extLst>
              <a:ext uri="{FF2B5EF4-FFF2-40B4-BE49-F238E27FC236}">
                <a16:creationId xmlns:a16="http://schemas.microsoft.com/office/drawing/2014/main" id="{C392A989-C798-56ED-AD98-5BC26B3E2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351132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fade">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5" end="5"/>
                                            </p:txEl>
                                          </p:spTgt>
                                        </p:tgtEl>
                                        <p:attrNameLst>
                                          <p:attrName>style.visibility</p:attrName>
                                        </p:attrNameLst>
                                      </p:cBhvr>
                                      <p:to>
                                        <p:strVal val="visible"/>
                                      </p:to>
                                    </p:set>
                                    <p:animEffect transition="in" filter="fade">
                                      <p:cBhvr>
                                        <p:cTn id="32" dur="500"/>
                                        <p:tgtEl>
                                          <p:spTgt spid="2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6" end="6"/>
                                            </p:txEl>
                                          </p:spTgt>
                                        </p:tgtEl>
                                        <p:attrNameLst>
                                          <p:attrName>style.visibility</p:attrName>
                                        </p:attrNameLst>
                                      </p:cBhvr>
                                      <p:to>
                                        <p:strVal val="visible"/>
                                      </p:to>
                                    </p:set>
                                    <p:animEffect transition="in" filter="fade">
                                      <p:cBhvr>
                                        <p:cTn id="37" dur="500"/>
                                        <p:tgtEl>
                                          <p:spTgt spid="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0A5BA-5297-87E2-2474-B6741B563957}"/>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438CDDD-07BE-E4B4-1FCA-C935EB772D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FAAFDB7-B312-86FE-9FCD-8E31735059B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FB8AF41-C74D-6B81-FDD5-5E072E2A8E9C}"/>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200000"/>
              </a:lnSpc>
            </a:pPr>
            <a:r>
              <a:rPr lang="ar-SA" sz="3200" b="1" dirty="0">
                <a:solidFill>
                  <a:schemeClr val="bg1"/>
                </a:solidFill>
                <a:latin typeface="Alexandria" charset="0"/>
                <a:cs typeface="Alexandria" charset="0"/>
              </a:rPr>
              <a:t>التحديات والفرص في تعزيز الإبداع</a:t>
            </a:r>
          </a:p>
          <a:p>
            <a:pPr marL="0" lvl="1" algn="ctr" rtl="1">
              <a:lnSpc>
                <a:spcPct val="200000"/>
              </a:lnSpc>
            </a:pPr>
            <a:r>
              <a:rPr lang="ar-SA" sz="3200" b="1" dirty="0">
                <a:solidFill>
                  <a:schemeClr val="bg1"/>
                </a:solidFill>
                <a:latin typeface="Alexandria" charset="0"/>
                <a:cs typeface="Alexandria" charset="0"/>
              </a:rPr>
              <a:t> في الإعلان الرقمي</a:t>
            </a:r>
          </a:p>
        </p:txBody>
      </p:sp>
      <p:pic>
        <p:nvPicPr>
          <p:cNvPr id="17" name="Graphic 21">
            <a:extLst>
              <a:ext uri="{FF2B5EF4-FFF2-40B4-BE49-F238E27FC236}">
                <a16:creationId xmlns:a16="http://schemas.microsoft.com/office/drawing/2014/main" id="{56E4B1BF-758F-479D-7014-4F2DB2062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768650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C8929-D7FD-7EE6-7437-C75A1D19A82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8E2BA9A-5A2D-EE89-DBDA-07EB6FE09869}"/>
              </a:ext>
            </a:extLst>
          </p:cNvPr>
          <p:cNvSpPr txBox="1"/>
          <p:nvPr/>
        </p:nvSpPr>
        <p:spPr>
          <a:xfrm>
            <a:off x="447471" y="1522346"/>
            <a:ext cx="11283535" cy="4812151"/>
          </a:xfrm>
          <a:prstGeom prst="rect">
            <a:avLst/>
          </a:prstGeom>
          <a:noFill/>
        </p:spPr>
        <p:txBody>
          <a:bodyPr wrap="square" rtlCol="0">
            <a:spAutoFit/>
          </a:bodyPr>
          <a:lstStyle/>
          <a:p>
            <a:pPr algn="just" rtl="1">
              <a:lnSpc>
                <a:spcPct val="200000"/>
              </a:lnSpc>
            </a:pPr>
            <a:r>
              <a:rPr lang="ar-SA" sz="1600" b="1" dirty="0">
                <a:solidFill>
                  <a:srgbClr val="FF0000"/>
                </a:solidFill>
                <a:latin typeface="Alexandria" charset="0"/>
                <a:cs typeface="Alexandria" charset="0"/>
              </a:rPr>
              <a:t>1. تحدي تشتت الانتباه</a:t>
            </a:r>
          </a:p>
          <a:p>
            <a:pPr algn="just" rtl="1">
              <a:lnSpc>
                <a:spcPct val="200000"/>
              </a:lnSpc>
            </a:pPr>
            <a:r>
              <a:rPr lang="ar-SA" dirty="0">
                <a:latin typeface="Alexandria" charset="0"/>
                <a:cs typeface="Alexandria" charset="0"/>
              </a:rPr>
              <a:t>يواجه الإعلان الرقمي صعوبة جذب الانتباه بسبب كمية المحتوى الهائلة. يشمل الحل ابتكار رسائل قصيرة ومؤثرة، تصميم تجارب تفاعلية، واستراتيجيات مبتكرة للوصول إلى المستهلكين.</a:t>
            </a:r>
          </a:p>
          <a:p>
            <a:pPr algn="just" rtl="1">
              <a:lnSpc>
                <a:spcPct val="200000"/>
              </a:lnSpc>
            </a:pPr>
            <a:r>
              <a:rPr lang="ar-SA" sz="1600" b="1" dirty="0">
                <a:solidFill>
                  <a:srgbClr val="FF0000"/>
                </a:solidFill>
                <a:latin typeface="Alexandria" charset="0"/>
                <a:cs typeface="Alexandria" charset="0"/>
              </a:rPr>
              <a:t>2. تحدي الخصوصية والبيانات</a:t>
            </a:r>
          </a:p>
          <a:p>
            <a:pPr algn="just" rtl="1">
              <a:lnSpc>
                <a:spcPct val="200000"/>
              </a:lnSpc>
            </a:pPr>
            <a:r>
              <a:rPr lang="ar-SA" dirty="0">
                <a:latin typeface="Alexandria" charset="0"/>
                <a:cs typeface="Alexandria" charset="0"/>
              </a:rPr>
              <a:t>الحاجة لموازنة تخصيص الإعلانات مع احترام خصوصية المستخدمين. يشمل الإبداع طرق جمع البيانات الشفافة، تقديم تجارب شخصية، والالتزام بالقوانين، وتعتبر المرونة والابتكار أساس التغلب على هذا التحدي.</a:t>
            </a:r>
          </a:p>
          <a:p>
            <a:pPr algn="just" rtl="1">
              <a:lnSpc>
                <a:spcPct val="200000"/>
              </a:lnSpc>
            </a:pPr>
            <a:r>
              <a:rPr lang="ar-SA" sz="1600" b="1" dirty="0">
                <a:solidFill>
                  <a:srgbClr val="FF0000"/>
                </a:solidFill>
                <a:latin typeface="Alexandria" charset="0"/>
                <a:cs typeface="Alexandria" charset="0"/>
              </a:rPr>
              <a:t>3. تحدي قياس الفعالية</a:t>
            </a:r>
          </a:p>
          <a:p>
            <a:pPr algn="just" rtl="1">
              <a:lnSpc>
                <a:spcPct val="200000"/>
              </a:lnSpc>
            </a:pPr>
            <a:r>
              <a:rPr lang="ar-SA" dirty="0">
                <a:latin typeface="Alexandria" charset="0"/>
                <a:cs typeface="Alexandria" charset="0"/>
              </a:rPr>
              <a:t>قياس العائد على الاستثمار للإعلانات الإبداعية معقد بسبب تعدد نقاط الاتصال الرقمية، مما يتطلب تطوير مؤشرات أداء تتجاوز المقاييس التقليدية وفهم البيانات لتحسين الحملات المستقبلية، مع مرونة التكيف والتجريب.</a:t>
            </a:r>
            <a:endParaRPr lang="en-US" dirty="0">
              <a:latin typeface="Alexandria" charset="0"/>
              <a:cs typeface="Alexandria" charset="0"/>
            </a:endParaRPr>
          </a:p>
        </p:txBody>
      </p:sp>
      <p:sp>
        <p:nvSpPr>
          <p:cNvPr id="24" name="Rectangle 23">
            <a:extLst>
              <a:ext uri="{FF2B5EF4-FFF2-40B4-BE49-F238E27FC236}">
                <a16:creationId xmlns:a16="http://schemas.microsoft.com/office/drawing/2014/main" id="{5C3B6731-933B-9048-9030-6690AD42F76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D854210-6243-21CA-3990-0B661CA75872}"/>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B5E16F5-127E-4193-7C8D-5550B75B4F2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التحديات التي تواجه الإعلان الرقمي الإبداعي</a:t>
            </a:r>
          </a:p>
        </p:txBody>
      </p:sp>
      <p:pic>
        <p:nvPicPr>
          <p:cNvPr id="17" name="Graphic 21">
            <a:extLst>
              <a:ext uri="{FF2B5EF4-FFF2-40B4-BE49-F238E27FC236}">
                <a16:creationId xmlns:a16="http://schemas.microsoft.com/office/drawing/2014/main" id="{C939A007-7522-5AC8-9557-6DAA33F267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78986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5" end="5"/>
                                            </p:txEl>
                                          </p:spTgt>
                                        </p:tgtEl>
                                        <p:attrNameLst>
                                          <p:attrName>style.visibility</p:attrName>
                                        </p:attrNameLst>
                                      </p:cBhvr>
                                      <p:to>
                                        <p:strVal val="visible"/>
                                      </p:to>
                                    </p:set>
                                    <p:animEffect transition="in" filter="fade">
                                      <p:cBhvr>
                                        <p:cTn id="37"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AE6F7-6D54-56DE-7AED-633EDF3E1E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A2911B8-21AE-1127-16B0-C840E60061E2}"/>
              </a:ext>
            </a:extLst>
          </p:cNvPr>
          <p:cNvSpPr txBox="1"/>
          <p:nvPr/>
        </p:nvSpPr>
        <p:spPr>
          <a:xfrm>
            <a:off x="447471" y="1522346"/>
            <a:ext cx="11283535" cy="4996817"/>
          </a:xfrm>
          <a:prstGeom prst="rect">
            <a:avLst/>
          </a:prstGeom>
          <a:noFill/>
        </p:spPr>
        <p:txBody>
          <a:bodyPr wrap="square" rtlCol="0">
            <a:spAutoFit/>
          </a:bodyPr>
          <a:lstStyle/>
          <a:p>
            <a:pPr algn="just" rtl="1">
              <a:lnSpc>
                <a:spcPct val="200000"/>
              </a:lnSpc>
            </a:pPr>
            <a:r>
              <a:rPr lang="ar-SA" sz="1600" b="1" dirty="0">
                <a:solidFill>
                  <a:srgbClr val="FF0000"/>
                </a:solidFill>
                <a:latin typeface="Alexandria" charset="0"/>
                <a:cs typeface="Alexandria" charset="0"/>
              </a:rPr>
              <a:t>1. الوصول إلى جمهور أوسع : </a:t>
            </a:r>
            <a:r>
              <a:rPr lang="ar-SA" dirty="0">
                <a:latin typeface="Alexandria" charset="0"/>
                <a:cs typeface="Alexandria" charset="0"/>
              </a:rPr>
              <a:t>يوفر الإعلان الرقمي فرصاً للوصول إلى شرائح متنوعة عالمياً، من خلال استراتيجيات استهداف دقيقة، محتوى متعدد الثقافات، واستخدام الشبكات الاجتماعية، والنجاح يحتاج فهم الجمهور، أدوات تحليل متقدمة، ومرونة.</a:t>
            </a:r>
          </a:p>
          <a:p>
            <a:pPr algn="just" rtl="1">
              <a:lnSpc>
                <a:spcPct val="200000"/>
              </a:lnSpc>
            </a:pPr>
            <a:r>
              <a:rPr lang="ar-SA" sz="1600" b="1" dirty="0">
                <a:solidFill>
                  <a:srgbClr val="FF0000"/>
                </a:solidFill>
                <a:latin typeface="Alexandria" charset="0"/>
                <a:cs typeface="Alexandria" charset="0"/>
              </a:rPr>
              <a:t>2. تعميق الانخراط: </a:t>
            </a:r>
            <a:r>
              <a:rPr lang="ar-SA" dirty="0">
                <a:latin typeface="Alexandria" charset="0"/>
                <a:cs typeface="Alexandria" charset="0"/>
              </a:rPr>
              <a:t>يمكن الإعلان الرقمي من تحويل المستهلكين إلى مشاركين نشطين من خلال تجارب تفاعلية، حيث يشمل الإبداع تصميم تجارب ذات قيمة وسهلة الاستخدام لتعزيز الولاء والتفاعل العاطفي.</a:t>
            </a:r>
          </a:p>
          <a:p>
            <a:pPr algn="just" rtl="1">
              <a:lnSpc>
                <a:spcPct val="200000"/>
              </a:lnSpc>
            </a:pPr>
            <a:r>
              <a:rPr lang="ar-SA" sz="1600" b="1" dirty="0">
                <a:solidFill>
                  <a:srgbClr val="FF0000"/>
                </a:solidFill>
                <a:latin typeface="Alexandria" charset="0"/>
                <a:cs typeface="Alexandria" charset="0"/>
              </a:rPr>
              <a:t>3. بناء علامات تجارية قوية : </a:t>
            </a:r>
            <a:r>
              <a:rPr lang="ar-SA" dirty="0">
                <a:latin typeface="Alexandria" charset="0"/>
                <a:cs typeface="Alexandria" charset="0"/>
              </a:rPr>
              <a:t>الإعلان الرقمي الإبداعي يساعد في تطوير هوية بصرية وصوتية متسقة، محتوى مؤثر، وتجارب متكاملة تعكس قيم العلامة التجارية، والنجاح يتطلب استراتيجية واضحة واتساق الرسائل.</a:t>
            </a:r>
          </a:p>
          <a:p>
            <a:pPr algn="just" rtl="1">
              <a:lnSpc>
                <a:spcPct val="200000"/>
              </a:lnSpc>
            </a:pPr>
            <a:r>
              <a:rPr lang="ar-SA" sz="1600" b="1" dirty="0">
                <a:solidFill>
                  <a:srgbClr val="FF0000"/>
                </a:solidFill>
                <a:latin typeface="Alexandria" charset="0"/>
                <a:cs typeface="Alexandria" charset="0"/>
              </a:rPr>
              <a:t>4. تعزيز المصداقية والثقة : </a:t>
            </a:r>
            <a:r>
              <a:rPr lang="ar-SA" dirty="0">
                <a:latin typeface="Alexandria" charset="0"/>
                <a:cs typeface="Alexandria" charset="0"/>
              </a:rPr>
              <a:t>يساعد الإعلان الإبداعي في بناء ثقة الجمهور من خلال الشفافية، المحتوى الصادق، وشهادات العملاء، مدعومة باستراتيجية واضحة وبناء علاقات حقيقية مع العملاء.</a:t>
            </a:r>
            <a:endParaRPr lang="en-US" dirty="0">
              <a:latin typeface="Alexandria" charset="0"/>
              <a:cs typeface="Alexandria" charset="0"/>
            </a:endParaRPr>
          </a:p>
        </p:txBody>
      </p:sp>
      <p:sp>
        <p:nvSpPr>
          <p:cNvPr id="24" name="Rectangle 23">
            <a:extLst>
              <a:ext uri="{FF2B5EF4-FFF2-40B4-BE49-F238E27FC236}">
                <a16:creationId xmlns:a16="http://schemas.microsoft.com/office/drawing/2014/main" id="{68676057-0407-DB0C-EE0C-88449E880C4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6311D27-C071-2FA2-E459-0C93B48D22AF}"/>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28F22FC-F952-5747-E8A8-3D99DA8D819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فرص الإعلان الرقمي الإبداعي</a:t>
            </a:r>
          </a:p>
        </p:txBody>
      </p:sp>
      <p:pic>
        <p:nvPicPr>
          <p:cNvPr id="17" name="Graphic 21">
            <a:extLst>
              <a:ext uri="{FF2B5EF4-FFF2-40B4-BE49-F238E27FC236}">
                <a16:creationId xmlns:a16="http://schemas.microsoft.com/office/drawing/2014/main" id="{D2EAEDF5-18C3-FFBE-3DBC-9EBA701B18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38159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E86EA-BF6F-626A-A7D6-41723431A81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19E603E-8BB8-3826-D98D-541D1848149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E7E0361-2B14-6AF1-1218-B267A7C2965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47607A9-DB80-4A56-5B7B-57340EDF3718}"/>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3200" b="1" dirty="0">
                <a:solidFill>
                  <a:schemeClr val="bg1"/>
                </a:solidFill>
                <a:latin typeface="Alexandria" charset="0"/>
                <a:cs typeface="Alexandria" charset="0"/>
              </a:rPr>
              <a:t>استراتيجيات الإبداع في الإعلان الرقمي</a:t>
            </a:r>
          </a:p>
        </p:txBody>
      </p:sp>
      <p:pic>
        <p:nvPicPr>
          <p:cNvPr id="17" name="Graphic 21">
            <a:extLst>
              <a:ext uri="{FF2B5EF4-FFF2-40B4-BE49-F238E27FC236}">
                <a16:creationId xmlns:a16="http://schemas.microsoft.com/office/drawing/2014/main" id="{76B7F535-B7EF-6140-EB9D-6B3828632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932539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C4EDC-4280-0490-2776-613025E5C3E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DD010F2-9BF6-6D0A-7140-ED90414ED917}"/>
              </a:ext>
            </a:extLst>
          </p:cNvPr>
          <p:cNvSpPr txBox="1"/>
          <p:nvPr/>
        </p:nvSpPr>
        <p:spPr>
          <a:xfrm>
            <a:off x="6449905" y="1695315"/>
            <a:ext cx="5155108"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استراتيجية لجذب الجمهور وإثارة مشاعرهم عبر قصص فريدة تعكس قيم العلامة التجارية، مدعومة بمحتوى بصري وسمعي وتقنيات رقمية، لبناء علاقة عاطفية وزيادة تذكر العلامة.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يمكن أن تكون الفيديوهات القصيرة، الحملات التفاعلية، أو محتوى المستخدم، والنجاح يتطلب أصالة الرسالة، تصميم جذاب، وتنفيذ متقن لتحقيق الوعي بالعلامة التجارية وزيادة المبيعات.</a:t>
            </a:r>
            <a:endParaRPr lang="en-US" dirty="0">
              <a:latin typeface="Alexandria" charset="0"/>
              <a:cs typeface="Alexandria" charset="0"/>
            </a:endParaRPr>
          </a:p>
        </p:txBody>
      </p:sp>
      <p:sp>
        <p:nvSpPr>
          <p:cNvPr id="24" name="Rectangle 23">
            <a:extLst>
              <a:ext uri="{FF2B5EF4-FFF2-40B4-BE49-F238E27FC236}">
                <a16:creationId xmlns:a16="http://schemas.microsoft.com/office/drawing/2014/main" id="{FC1E27A5-0FAB-ADE3-3064-2E5204B4C78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37C9415-8E07-CAB1-35B9-33E37B9266C9}"/>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38F6780-6605-EFD9-47D1-0DC5D0CE48B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التركيز على القصة</a:t>
            </a:r>
          </a:p>
        </p:txBody>
      </p:sp>
      <p:pic>
        <p:nvPicPr>
          <p:cNvPr id="17" name="Graphic 21">
            <a:extLst>
              <a:ext uri="{FF2B5EF4-FFF2-40B4-BE49-F238E27FC236}">
                <a16:creationId xmlns:a16="http://schemas.microsoft.com/office/drawing/2014/main" id="{10C712D1-1012-FBEC-F157-71177B2843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42845DC7-33BA-C3C7-B11B-391BF4AC0CC4}"/>
              </a:ext>
            </a:extLst>
          </p:cNvPr>
          <p:cNvSpPr txBox="1"/>
          <p:nvPr/>
        </p:nvSpPr>
        <p:spPr>
          <a:xfrm>
            <a:off x="1138137" y="3198965"/>
            <a:ext cx="4153710" cy="2825838"/>
          </a:xfrm>
          <a:prstGeom prst="rect">
            <a:avLst/>
          </a:prstGeom>
          <a:noFill/>
        </p:spPr>
        <p:txBody>
          <a:bodyPr wrap="square">
            <a:spAutoFit/>
          </a:bodyPr>
          <a:lstStyle/>
          <a:p>
            <a:pPr algn="ctr" rtl="1">
              <a:lnSpc>
                <a:spcPct val="150000"/>
              </a:lnSpc>
            </a:pP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إعلان</a:t>
            </a:r>
            <a:r>
              <a:rPr lang="en-US" sz="1400" b="1" dirty="0">
                <a:solidFill>
                  <a:srgbClr val="FF0000"/>
                </a:solidFill>
                <a:latin typeface="Alexandria" pitchFamily="2" charset="-78"/>
                <a:cs typeface="Alexandria" pitchFamily="2" charset="-78"/>
              </a:rPr>
              <a:t> “Year in Search”</a:t>
            </a:r>
          </a:p>
          <a:p>
            <a:pPr algn="justLow" rtl="1">
              <a:lnSpc>
                <a:spcPct val="150000"/>
              </a:lnSpc>
            </a:pPr>
            <a:endParaRPr lang="en-US" sz="8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كل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تصدر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جوجل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فيديو</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يلخص</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بحث</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عنه</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الناس</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بطريقة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قصصية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مؤثرة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والإنسانية</a:t>
            </a:r>
            <a:r>
              <a:rPr lang="en-US" sz="1400" dirty="0">
                <a:latin typeface="Alexandria" pitchFamily="2" charset="-78"/>
                <a:cs typeface="Alexandria" pitchFamily="2" charset="-78"/>
              </a:rPr>
              <a:t>.</a:t>
            </a:r>
          </a:p>
          <a:p>
            <a:pPr algn="justLow" rtl="1">
              <a:lnSpc>
                <a:spcPct val="150000"/>
              </a:lnSpc>
            </a:pPr>
            <a:endParaRPr lang="en-US" sz="14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ملايين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المشاهدات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سنويًا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وارتباط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عاطفي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كبير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بالعلامة</a:t>
            </a:r>
            <a:r>
              <a:rPr lang="en-US" sz="1400" dirty="0">
                <a:latin typeface="Alexandria" pitchFamily="2" charset="-78"/>
                <a:cs typeface="Alexandria" pitchFamily="2" charset="-78"/>
              </a:rPr>
              <a:t>.</a:t>
            </a:r>
          </a:p>
        </p:txBody>
      </p:sp>
      <p:pic>
        <p:nvPicPr>
          <p:cNvPr id="5" name="Picture 4">
            <a:extLst>
              <a:ext uri="{FF2B5EF4-FFF2-40B4-BE49-F238E27FC236}">
                <a16:creationId xmlns:a16="http://schemas.microsoft.com/office/drawing/2014/main" id="{FA5B1BCA-3150-4FB4-5FAB-AF4E8AA4E571}"/>
              </a:ext>
            </a:extLst>
          </p:cNvPr>
          <p:cNvPicPr>
            <a:picLocks noChangeAspect="1"/>
          </p:cNvPicPr>
          <p:nvPr/>
        </p:nvPicPr>
        <p:blipFill>
          <a:blip r:embed="rId3"/>
          <a:stretch>
            <a:fillRect/>
          </a:stretch>
        </p:blipFill>
        <p:spPr>
          <a:xfrm>
            <a:off x="1566153" y="1833375"/>
            <a:ext cx="3521413" cy="11854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7219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00191-CD28-E08D-C708-A33EF060E97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40C989BE-BEA9-5A33-2B57-61FC39C08859}"/>
              </a:ext>
            </a:extLst>
          </p:cNvPr>
          <p:cNvSpPr txBox="1"/>
          <p:nvPr/>
        </p:nvSpPr>
        <p:spPr>
          <a:xfrm>
            <a:off x="7091463" y="1602910"/>
            <a:ext cx="4542266"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استراتيجية تقدم محتوى فردي لكل مستخدم بناءً على سلوكه واهتماماته باستخدام الذكاء الاصطناعي، لزيادة صلة الإعلان وتحسين التحويل.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يشمل توليد نسخ مخصصة، توصيات دقيقة، وتعديل العناصر المرئية، مع الالتزام بالخصوصية والتجريب المستمر لبناء وعي العلامة التجارية وزيادة المبيعات.</a:t>
            </a:r>
          </a:p>
        </p:txBody>
      </p:sp>
      <p:sp>
        <p:nvSpPr>
          <p:cNvPr id="24" name="Rectangle 23">
            <a:extLst>
              <a:ext uri="{FF2B5EF4-FFF2-40B4-BE49-F238E27FC236}">
                <a16:creationId xmlns:a16="http://schemas.microsoft.com/office/drawing/2014/main" id="{894A8558-C4C1-268E-4F97-048993FA29B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3490A77-AB2C-04CA-0069-FD68AB50150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2955279-3001-C0B2-2957-CAB9EB3F906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التخصيص الفائق</a:t>
            </a:r>
          </a:p>
        </p:txBody>
      </p:sp>
      <p:pic>
        <p:nvPicPr>
          <p:cNvPr id="17" name="Graphic 21">
            <a:extLst>
              <a:ext uri="{FF2B5EF4-FFF2-40B4-BE49-F238E27FC236}">
                <a16:creationId xmlns:a16="http://schemas.microsoft.com/office/drawing/2014/main" id="{89F8F43B-0961-91D7-E6CC-7FEB6D998A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100A43F-F7FC-527D-ACA3-93C9546BFD69}"/>
              </a:ext>
            </a:extLst>
          </p:cNvPr>
          <p:cNvSpPr txBox="1"/>
          <p:nvPr/>
        </p:nvSpPr>
        <p:spPr>
          <a:xfrm>
            <a:off x="1403168" y="3726573"/>
            <a:ext cx="3292906" cy="2571923"/>
          </a:xfrm>
          <a:prstGeom prst="rect">
            <a:avLst/>
          </a:prstGeom>
          <a:noFill/>
        </p:spPr>
        <p:txBody>
          <a:bodyPr wrap="square">
            <a:spAutoFit/>
          </a:bodyPr>
          <a:lstStyle/>
          <a:p>
            <a:pPr algn="ctr" rtl="1">
              <a:lnSpc>
                <a:spcPct val="150000"/>
              </a:lnSpc>
            </a:pPr>
            <a:r>
              <a:rPr lang="en-US" sz="1400" b="1" dirty="0" err="1">
                <a:solidFill>
                  <a:srgbClr val="FF0000"/>
                </a:solidFill>
                <a:latin typeface="Alexandria" pitchFamily="2" charset="-78"/>
                <a:cs typeface="Alexandria" pitchFamily="2" charset="-78"/>
              </a:rPr>
              <a:t>عروض</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ديناميكية</a:t>
            </a:r>
            <a:endParaRPr lang="en-US" sz="1400" b="1" dirty="0">
              <a:solidFill>
                <a:srgbClr val="FF0000"/>
              </a:solidFill>
              <a:latin typeface="Alexandria" pitchFamily="2" charset="-78"/>
              <a:cs typeface="Alexandria" pitchFamily="2" charset="-78"/>
            </a:endParaRPr>
          </a:p>
          <a:p>
            <a:pPr algn="justLow" rtl="1">
              <a:lnSpc>
                <a:spcPct val="150000"/>
              </a:lnSpc>
            </a:pPr>
            <a:endParaRPr lang="en-US" sz="6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الإعلانات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تظهر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لكل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بناءً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شاهده</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مؤخرًا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الموقع</a:t>
            </a:r>
            <a:r>
              <a:rPr lang="en-US" sz="1400" dirty="0">
                <a:latin typeface="Alexandria" pitchFamily="2" charset="-78"/>
                <a:cs typeface="Alexandria" pitchFamily="2" charset="-78"/>
              </a:rPr>
              <a:t>.</a:t>
            </a:r>
          </a:p>
          <a:p>
            <a:pPr algn="justLow" rtl="1">
              <a:lnSpc>
                <a:spcPct val="150000"/>
              </a:lnSpc>
            </a:pPr>
            <a:endParaRPr lang="en-US" sz="5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معدلات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نقر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وتحويل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مرتفعة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جدًا</a:t>
            </a:r>
            <a:r>
              <a:rPr lang="en-US" sz="1400" dirty="0">
                <a:latin typeface="Alexandria" pitchFamily="2" charset="-78"/>
                <a:cs typeface="Alexandria" pitchFamily="2" charset="-78"/>
              </a:rPr>
              <a:t>.</a:t>
            </a:r>
          </a:p>
        </p:txBody>
      </p:sp>
      <p:pic>
        <p:nvPicPr>
          <p:cNvPr id="6" name="Picture 5">
            <a:extLst>
              <a:ext uri="{FF2B5EF4-FFF2-40B4-BE49-F238E27FC236}">
                <a16:creationId xmlns:a16="http://schemas.microsoft.com/office/drawing/2014/main" id="{5AB0674D-979C-A36E-9D72-5568C61B9082}"/>
              </a:ext>
            </a:extLst>
          </p:cNvPr>
          <p:cNvPicPr>
            <a:picLocks noChangeAspect="1"/>
          </p:cNvPicPr>
          <p:nvPr/>
        </p:nvPicPr>
        <p:blipFill>
          <a:blip r:embed="rId3"/>
          <a:srcRect r="2020"/>
          <a:stretch>
            <a:fillRect/>
          </a:stretch>
        </p:blipFill>
        <p:spPr>
          <a:xfrm>
            <a:off x="1403168" y="1673320"/>
            <a:ext cx="3292905" cy="1872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48268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C9D91-9E1E-3E8E-7DD6-9E335BFA5B8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B5CD55A-1D45-9C06-4016-76F91BE28ACD}"/>
              </a:ext>
            </a:extLst>
          </p:cNvPr>
          <p:cNvSpPr txBox="1"/>
          <p:nvPr/>
        </p:nvSpPr>
        <p:spPr>
          <a:xfrm>
            <a:off x="5979459" y="1602910"/>
            <a:ext cx="5654270"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استراتيجية لجذب الانتباه وكسر الحواجز، من خلال سيناريوهات مضحكة، شخصيات كوميدية، أو مواقف غير متوقعة، لبناء علاقة ودية مع الجمهور وجعل العلامة التجارية أكثر إنسانية.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تتخذ أشكالاً مثل الفيديوهات القصيرة، الميمات، والحملات التفاعلية، مع ضرورة فهم ثقافة الفكاهة لدى الجمهور وضمان أصالة المحتوى وملاءمته للعلامة التجارية والمنصة، لتحقيق وعي أكبر بالعلامة التجارية وزيادة المبيعات.</a:t>
            </a:r>
          </a:p>
        </p:txBody>
      </p:sp>
      <p:sp>
        <p:nvSpPr>
          <p:cNvPr id="24" name="Rectangle 23">
            <a:extLst>
              <a:ext uri="{FF2B5EF4-FFF2-40B4-BE49-F238E27FC236}">
                <a16:creationId xmlns:a16="http://schemas.microsoft.com/office/drawing/2014/main" id="{2B5AE95F-AF0A-8BE1-5E98-A0064D709DB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C6F2FC3-A18B-29E7-BB6E-298E3B77C61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293830B-B05E-8223-5900-F9C927BEA63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استخدام الفكاهة والمرح</a:t>
            </a:r>
          </a:p>
        </p:txBody>
      </p:sp>
      <p:pic>
        <p:nvPicPr>
          <p:cNvPr id="17" name="Graphic 21">
            <a:extLst>
              <a:ext uri="{FF2B5EF4-FFF2-40B4-BE49-F238E27FC236}">
                <a16:creationId xmlns:a16="http://schemas.microsoft.com/office/drawing/2014/main" id="{4F681DE6-BBC3-39A4-0516-711C42D03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 name="Picture 2">
            <a:extLst>
              <a:ext uri="{FF2B5EF4-FFF2-40B4-BE49-F238E27FC236}">
                <a16:creationId xmlns:a16="http://schemas.microsoft.com/office/drawing/2014/main" id="{84BF8B6A-FC42-E67D-2D92-DA451F82375E}"/>
              </a:ext>
            </a:extLst>
          </p:cNvPr>
          <p:cNvPicPr>
            <a:picLocks noChangeAspect="1"/>
          </p:cNvPicPr>
          <p:nvPr/>
        </p:nvPicPr>
        <p:blipFill>
          <a:blip r:embed="rId3"/>
          <a:stretch>
            <a:fillRect/>
          </a:stretch>
        </p:blipFill>
        <p:spPr>
          <a:xfrm>
            <a:off x="1643974" y="1637537"/>
            <a:ext cx="2485349" cy="2555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8DC030CA-B9D2-BC44-2B1F-3DF3EF5CE79A}"/>
              </a:ext>
            </a:extLst>
          </p:cNvPr>
          <p:cNvSpPr txBox="1"/>
          <p:nvPr/>
        </p:nvSpPr>
        <p:spPr>
          <a:xfrm>
            <a:off x="558271" y="4438671"/>
            <a:ext cx="4539023" cy="2110258"/>
          </a:xfrm>
          <a:prstGeom prst="rect">
            <a:avLst/>
          </a:prstGeom>
          <a:noFill/>
        </p:spPr>
        <p:txBody>
          <a:bodyPr wrap="square">
            <a:spAutoFit/>
          </a:bodyPr>
          <a:lstStyle/>
          <a:p>
            <a:pPr algn="ctr" rtl="1">
              <a:lnSpc>
                <a:spcPct val="150000"/>
              </a:lnSpc>
            </a:pPr>
            <a:r>
              <a:rPr lang="en-US" sz="1400" b="1" dirty="0" err="1">
                <a:solidFill>
                  <a:srgbClr val="FF0000"/>
                </a:solidFill>
                <a:latin typeface="Alexandria" pitchFamily="2" charset="-78"/>
                <a:cs typeface="Alexandria" pitchFamily="2" charset="-78"/>
              </a:rPr>
              <a:t>إعلان</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رمضان</a:t>
            </a:r>
            <a:endParaRPr lang="en-US" sz="1400" b="1" dirty="0">
              <a:solidFill>
                <a:srgbClr val="FF0000"/>
              </a:solidFill>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شخصيات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خفيفة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الظل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مواقف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حياتية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رمضانية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تربط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الاتصال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و”البهجة</a:t>
            </a:r>
            <a:r>
              <a:rPr lang="en-US" sz="1400" dirty="0">
                <a:latin typeface="Alexandria" pitchFamily="2" charset="-78"/>
                <a:cs typeface="Alexandria" pitchFamily="2" charset="-78"/>
              </a:rPr>
              <a:t>”.</a:t>
            </a:r>
          </a:p>
          <a:p>
            <a:pPr algn="justLow" rtl="1">
              <a:lnSpc>
                <a:spcPct val="150000"/>
              </a:lnSpc>
            </a:pPr>
            <a:endParaRPr lang="en-US" sz="5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مشاركة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واسعة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ورسالة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إيجابية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ترتبط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بالعائلة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والمرح</a:t>
            </a:r>
            <a:r>
              <a:rPr lang="en-US" sz="1400" dirty="0">
                <a:latin typeface="Alexandria" pitchFamily="2" charset="-78"/>
                <a:cs typeface="Alexandria" pitchFamily="2" charset="-78"/>
              </a:rPr>
              <a:t>.</a:t>
            </a:r>
          </a:p>
        </p:txBody>
      </p:sp>
    </p:spTree>
    <p:extLst>
      <p:ext uri="{BB962C8B-B14F-4D97-AF65-F5344CB8AC3E}">
        <p14:creationId xmlns:p14="http://schemas.microsoft.com/office/powerpoint/2010/main" val="1944832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8F6C0-8CD9-6795-C1CD-6E887BA0358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421292-C4EE-79AB-EFA6-ACAB4DC4B22F}"/>
              </a:ext>
            </a:extLst>
          </p:cNvPr>
          <p:cNvSpPr txBox="1"/>
          <p:nvPr/>
        </p:nvSpPr>
        <p:spPr>
          <a:xfrm>
            <a:off x="5979459" y="1602910"/>
            <a:ext cx="5654270"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استراتيجية إبداعية تستغل الأحداث الثقافية، الرياضية، أو الاجتماعية لإنشاء محتوى ذي صلة وفي الوقت المناسب، لزيادة وعي العلامة التجارية وتعزيز الصلة بالجمهور.</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تتخذ أشكالاً مثل المنشورات السريعة على وسائل التواصل، حملات الترند على تيك توك، أو التفاعل مع القضايا الاجتماعية، مع ضرورة أصالة الرسالة وملاءمتها للمنصة، لتحقيق تأثير فعّال وبناء وعي ومبيعات أعلى.</a:t>
            </a:r>
          </a:p>
        </p:txBody>
      </p:sp>
      <p:sp>
        <p:nvSpPr>
          <p:cNvPr id="24" name="Rectangle 23">
            <a:extLst>
              <a:ext uri="{FF2B5EF4-FFF2-40B4-BE49-F238E27FC236}">
                <a16:creationId xmlns:a16="http://schemas.microsoft.com/office/drawing/2014/main" id="{8A36CB7E-C549-9F0A-A44F-A2E6768421B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328A49E-F1ED-8D60-E74B-7C37F9D6F7C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D4A8F8B-74CF-2BDB-5508-90C6A9A1B3F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رابعاً: التفاعل مع الأحداث الجارية</a:t>
            </a:r>
          </a:p>
        </p:txBody>
      </p:sp>
      <p:pic>
        <p:nvPicPr>
          <p:cNvPr id="17" name="Graphic 21">
            <a:extLst>
              <a:ext uri="{FF2B5EF4-FFF2-40B4-BE49-F238E27FC236}">
                <a16:creationId xmlns:a16="http://schemas.microsoft.com/office/drawing/2014/main" id="{72BB4DD8-A85F-27DA-EA81-F1EBDC36D8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2" name="Picture 2">
            <a:extLst>
              <a:ext uri="{FF2B5EF4-FFF2-40B4-BE49-F238E27FC236}">
                <a16:creationId xmlns:a16="http://schemas.microsoft.com/office/drawing/2014/main" id="{611C45F4-F413-0C2F-DDF7-A8A4B857E4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824" y="2092925"/>
            <a:ext cx="3210128" cy="861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083EFEC6-7925-E4FE-48FC-16BFDF06183C}"/>
              </a:ext>
            </a:extLst>
          </p:cNvPr>
          <p:cNvSpPr txBox="1"/>
          <p:nvPr/>
        </p:nvSpPr>
        <p:spPr>
          <a:xfrm>
            <a:off x="690116" y="3429000"/>
            <a:ext cx="3927543" cy="3195170"/>
          </a:xfrm>
          <a:prstGeom prst="rect">
            <a:avLst/>
          </a:prstGeom>
          <a:noFill/>
        </p:spPr>
        <p:txBody>
          <a:bodyPr wrap="square">
            <a:spAutoFit/>
          </a:bodyPr>
          <a:lstStyle/>
          <a:p>
            <a:pPr algn="justLow" rtl="1">
              <a:lnSpc>
                <a:spcPct val="150000"/>
              </a:lnSpc>
            </a:pPr>
            <a:r>
              <a:rPr lang="ar-SA" sz="1400" b="1" dirty="0">
                <a:solidFill>
                  <a:srgbClr val="FF0000"/>
                </a:solidFill>
                <a:latin typeface="Alexandria" pitchFamily="2" charset="-78"/>
                <a:cs typeface="Alexandria" pitchFamily="2" charset="-78"/>
              </a:rPr>
              <a:t>الحدث: </a:t>
            </a:r>
          </a:p>
          <a:p>
            <a:pPr algn="justLow" rtl="1">
              <a:lnSpc>
                <a:spcPct val="150000"/>
              </a:lnSpc>
            </a:pPr>
            <a:r>
              <a:rPr lang="ar-SA" sz="1400" dirty="0">
                <a:latin typeface="Alexandria" pitchFamily="2" charset="-78"/>
                <a:cs typeface="Alexandria" pitchFamily="2" charset="-78"/>
              </a:rPr>
              <a:t>إطلاق مسلسل جديد.</a:t>
            </a:r>
          </a:p>
          <a:p>
            <a:pPr algn="justLow" rtl="1">
              <a:lnSpc>
                <a:spcPct val="150000"/>
              </a:lnSpc>
            </a:pPr>
            <a:endParaRPr lang="ar-SA" sz="500" dirty="0">
              <a:latin typeface="Alexandria" pitchFamily="2" charset="-78"/>
              <a:cs typeface="Alexandria" pitchFamily="2" charset="-78"/>
            </a:endParaRPr>
          </a:p>
          <a:p>
            <a:pPr algn="justLow" rtl="1">
              <a:lnSpc>
                <a:spcPct val="150000"/>
              </a:lnSpc>
            </a:pPr>
            <a:r>
              <a:rPr lang="ar-SA" sz="1400" b="1" dirty="0">
                <a:solidFill>
                  <a:srgbClr val="FF0000"/>
                </a:solidFill>
                <a:latin typeface="Alexandria" pitchFamily="2" charset="-78"/>
                <a:cs typeface="Alexandria" pitchFamily="2" charset="-78"/>
              </a:rPr>
              <a:t>الهدف: </a:t>
            </a:r>
          </a:p>
          <a:p>
            <a:pPr algn="justLow" rtl="1">
              <a:lnSpc>
                <a:spcPct val="150000"/>
              </a:lnSpc>
            </a:pPr>
            <a:r>
              <a:rPr lang="ar-SA" sz="1400" dirty="0">
                <a:latin typeface="Alexandria" pitchFamily="2" charset="-78"/>
                <a:cs typeface="Alexandria" pitchFamily="2" charset="-78"/>
              </a:rPr>
              <a:t>نشر محتوى دعائي يتماشى مع الترند، مستخدمة شخصيات من المسلسل للحديث عن مواضيع حالية.</a:t>
            </a:r>
          </a:p>
          <a:p>
            <a:pPr algn="justLow" rtl="1">
              <a:lnSpc>
                <a:spcPct val="150000"/>
              </a:lnSpc>
            </a:pPr>
            <a:endParaRPr lang="ar-SA" sz="500" dirty="0">
              <a:latin typeface="Alexandria" pitchFamily="2" charset="-78"/>
              <a:cs typeface="Alexandria" pitchFamily="2" charset="-78"/>
            </a:endParaRPr>
          </a:p>
          <a:p>
            <a:pPr algn="justLow" rtl="1">
              <a:lnSpc>
                <a:spcPct val="150000"/>
              </a:lnSpc>
            </a:pPr>
            <a:r>
              <a:rPr lang="ar-SA" sz="1400" b="1" dirty="0">
                <a:solidFill>
                  <a:srgbClr val="FF0000"/>
                </a:solidFill>
                <a:latin typeface="Alexandria" pitchFamily="2" charset="-78"/>
                <a:cs typeface="Alexandria" pitchFamily="2" charset="-78"/>
              </a:rPr>
              <a:t>النتيجة: </a:t>
            </a:r>
          </a:p>
          <a:p>
            <a:pPr algn="justLow" rtl="1">
              <a:lnSpc>
                <a:spcPct val="150000"/>
              </a:lnSpc>
            </a:pPr>
            <a:r>
              <a:rPr lang="ar-SA" sz="1400" dirty="0">
                <a:latin typeface="Alexandria" pitchFamily="2" charset="-78"/>
                <a:cs typeface="Alexandria" pitchFamily="2" charset="-78"/>
              </a:rPr>
              <a:t>زيادة ضخمة في التفاعل على السوشيال ميديا.</a:t>
            </a:r>
          </a:p>
          <a:p>
            <a:pPr algn="justLow"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43261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30C4E-D748-1223-5B25-227C98F70F1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FD9B125-5D82-3A5F-1D9C-A6F411022798}"/>
              </a:ext>
            </a:extLst>
          </p:cNvPr>
          <p:cNvSpPr txBox="1"/>
          <p:nvPr/>
        </p:nvSpPr>
        <p:spPr>
          <a:xfrm>
            <a:off x="5077839" y="1846101"/>
            <a:ext cx="6604529" cy="404271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تستخدم دمج عناصر اللعب لجذب الانتباه، تحفيز المشاركة، وتعزيز الولاء للعلامة التجارية، عبر تجارب مسلية وتفاعلية تتضمن تحديات ومكافآت، وتحويل الإعلان إلى تجربة ممتعة لا تُنسى.</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تظهر على شكل ألعاب مصغرة، تحديات تفاعلية، أو برامج ولاء تعتمد على النقاط والمستويات، مع تصميم يسهل استخدامه ويقدم قيمة حقيقية للمستخدم. نجاحها يعتمد على الفكرة الإبداعية، التصميم الجذاب، والتنفيذ التقني السليم.</a:t>
            </a:r>
          </a:p>
        </p:txBody>
      </p:sp>
      <p:sp>
        <p:nvSpPr>
          <p:cNvPr id="24" name="Rectangle 23">
            <a:extLst>
              <a:ext uri="{FF2B5EF4-FFF2-40B4-BE49-F238E27FC236}">
                <a16:creationId xmlns:a16="http://schemas.microsoft.com/office/drawing/2014/main" id="{251FDE96-F0CD-EE9B-27F3-CA8760F3DB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2807539-4C4F-7EAD-C0E3-D376F21E76E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F01520B-9BE4-77AB-E3B1-CA654B6909C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خامساً: استخدام تقنيات الألعاب</a:t>
            </a:r>
          </a:p>
        </p:txBody>
      </p:sp>
      <p:pic>
        <p:nvPicPr>
          <p:cNvPr id="17" name="Graphic 21">
            <a:extLst>
              <a:ext uri="{FF2B5EF4-FFF2-40B4-BE49-F238E27FC236}">
                <a16:creationId xmlns:a16="http://schemas.microsoft.com/office/drawing/2014/main" id="{CE57DDC8-2C3B-3190-5B04-D04985EA9B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a:extLst>
              <a:ext uri="{FF2B5EF4-FFF2-40B4-BE49-F238E27FC236}">
                <a16:creationId xmlns:a16="http://schemas.microsoft.com/office/drawing/2014/main" id="{183C0499-BEBB-4749-A4B1-1EAC95DE42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904" y="2073141"/>
            <a:ext cx="3062895" cy="9621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1BB158B-7389-F67F-697B-B0EE68EDAC9D}"/>
              </a:ext>
            </a:extLst>
          </p:cNvPr>
          <p:cNvSpPr txBox="1"/>
          <p:nvPr/>
        </p:nvSpPr>
        <p:spPr>
          <a:xfrm>
            <a:off x="509632" y="3255078"/>
            <a:ext cx="3742716" cy="3160545"/>
          </a:xfrm>
          <a:prstGeom prst="rect">
            <a:avLst/>
          </a:prstGeom>
          <a:noFill/>
        </p:spPr>
        <p:txBody>
          <a:bodyPr wrap="square">
            <a:spAutoFit/>
          </a:bodyPr>
          <a:lstStyle/>
          <a:p>
            <a:pPr algn="ctr" rtl="1">
              <a:lnSpc>
                <a:spcPct val="150000"/>
              </a:lnSpc>
            </a:pPr>
            <a:r>
              <a:rPr lang="en-US" sz="1400" b="1" dirty="0" err="1">
                <a:solidFill>
                  <a:srgbClr val="FF0000"/>
                </a:solidFill>
                <a:latin typeface="Alexandria" pitchFamily="2" charset="-78"/>
                <a:cs typeface="Alexandria" pitchFamily="2" charset="-78"/>
              </a:rPr>
              <a:t>لعبة</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الواقع</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المعزز</a:t>
            </a:r>
            <a:endParaRPr lang="en-US" sz="1400" b="1" dirty="0">
              <a:solidFill>
                <a:srgbClr val="FF0000"/>
              </a:solidFill>
              <a:latin typeface="Alexandria" pitchFamily="2" charset="-78"/>
              <a:cs typeface="Alexandria" pitchFamily="2" charset="-78"/>
            </a:endParaRPr>
          </a:p>
          <a:p>
            <a:pPr algn="justLow" rtl="1">
              <a:lnSpc>
                <a:spcPct val="150000"/>
              </a:lnSpc>
            </a:pPr>
            <a:endParaRPr lang="en-US" sz="105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تطبيق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يسمح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للمستخدمين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بمسح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رمز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العبوة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لفتح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لعبة</a:t>
            </a:r>
            <a:r>
              <a:rPr lang="en-US" sz="1400" dirty="0">
                <a:latin typeface="Alexandria" pitchFamily="2" charset="-78"/>
                <a:cs typeface="Alexandria" pitchFamily="2" charset="-78"/>
              </a:rPr>
              <a:t> AR </a:t>
            </a:r>
            <a:r>
              <a:rPr lang="en-US" sz="1400" dirty="0" err="1">
                <a:latin typeface="Alexandria" pitchFamily="2" charset="-78"/>
                <a:cs typeface="Alexandria" pitchFamily="2" charset="-78"/>
              </a:rPr>
              <a:t>مصغرة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فيها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تحديات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وجوائز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رقمية</a:t>
            </a:r>
            <a:r>
              <a:rPr lang="en-US" sz="1400" dirty="0">
                <a:latin typeface="Alexandria" pitchFamily="2" charset="-78"/>
                <a:cs typeface="Alexandria" pitchFamily="2" charset="-78"/>
              </a:rPr>
              <a:t>.</a:t>
            </a:r>
          </a:p>
          <a:p>
            <a:pPr algn="justLow" rtl="1">
              <a:lnSpc>
                <a:spcPct val="150000"/>
              </a:lnSpc>
            </a:pPr>
            <a:endParaRPr lang="en-US" sz="10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تفاعل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كبير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الهواتف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وزيادة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مبيعات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الحملات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الموسمية</a:t>
            </a:r>
            <a:r>
              <a:rPr lang="en-US" sz="1400" dirty="0">
                <a:latin typeface="Alexandria" pitchFamily="2" charset="-78"/>
                <a:cs typeface="Alexandria" pitchFamily="2" charset="-78"/>
              </a:rPr>
              <a:t>.</a:t>
            </a:r>
          </a:p>
        </p:txBody>
      </p:sp>
    </p:spTree>
    <p:extLst>
      <p:ext uri="{BB962C8B-B14F-4D97-AF65-F5344CB8AC3E}">
        <p14:creationId xmlns:p14="http://schemas.microsoft.com/office/powerpoint/2010/main" val="535239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3DBAB-81A6-F31E-F9AC-384A461F7F7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93936EE-0055-07BD-E1C8-A8739806F729}"/>
              </a:ext>
            </a:extLst>
          </p:cNvPr>
          <p:cNvSpPr txBox="1"/>
          <p:nvPr/>
        </p:nvSpPr>
        <p:spPr>
          <a:xfrm>
            <a:off x="5077839" y="1846101"/>
            <a:ext cx="6604529" cy="404271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تركز على خلق تجارب تفاعلية تتجاوز عرض المنتج، وتمكن المستهلك من التفاعل المباشر مع العلامة التجارية، مما يعزز الولاء ويحولهم إلى سفراء لها.</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تتجلى في الأحداث الافتراضية، تجارب الواقع المعزز، والحملات الهجينة الرقمية والفيزيائية، مع تصميم يسهل استخدامه ويترك انطباعاً إيجابياً دائماً. نجاحها يعتمد على الفكرة الإبداعية، التصميم الجذاب، والتنفيذ التقني السليم.</a:t>
            </a:r>
          </a:p>
        </p:txBody>
      </p:sp>
      <p:sp>
        <p:nvSpPr>
          <p:cNvPr id="24" name="Rectangle 23">
            <a:extLst>
              <a:ext uri="{FF2B5EF4-FFF2-40B4-BE49-F238E27FC236}">
                <a16:creationId xmlns:a16="http://schemas.microsoft.com/office/drawing/2014/main" id="{400F113F-39C7-5C11-9C32-F3336AED0A4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24F5F8E-E0C9-FAD0-EE90-E26A51DE8B9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CC6D5F8-1A69-7B8F-A3BB-070C83D28BD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سادساً: الإعلانات التجريبية</a:t>
            </a:r>
          </a:p>
        </p:txBody>
      </p:sp>
      <p:pic>
        <p:nvPicPr>
          <p:cNvPr id="17" name="Graphic 21">
            <a:extLst>
              <a:ext uri="{FF2B5EF4-FFF2-40B4-BE49-F238E27FC236}">
                <a16:creationId xmlns:a16="http://schemas.microsoft.com/office/drawing/2014/main" id="{F7C572C8-33C2-A882-F678-4D89FFF077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a:extLst>
              <a:ext uri="{FF2B5EF4-FFF2-40B4-BE49-F238E27FC236}">
                <a16:creationId xmlns:a16="http://schemas.microsoft.com/office/drawing/2014/main" id="{B1EE0917-5C46-A498-DBD2-38B946C63F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1038" y="1748797"/>
            <a:ext cx="2410839" cy="13192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CEE01529-1650-D537-2E68-26C23627EDAA}"/>
              </a:ext>
            </a:extLst>
          </p:cNvPr>
          <p:cNvSpPr txBox="1"/>
          <p:nvPr/>
        </p:nvSpPr>
        <p:spPr>
          <a:xfrm>
            <a:off x="682248" y="2988914"/>
            <a:ext cx="3628417" cy="3287503"/>
          </a:xfrm>
          <a:prstGeom prst="rect">
            <a:avLst/>
          </a:prstGeom>
          <a:noFill/>
        </p:spPr>
        <p:txBody>
          <a:bodyPr wrap="square">
            <a:spAutoFit/>
          </a:bodyPr>
          <a:lstStyle/>
          <a:p>
            <a:pPr algn="ctr" rtl="1">
              <a:lnSpc>
                <a:spcPct val="150000"/>
              </a:lnSpc>
            </a:pPr>
            <a:r>
              <a:rPr lang="en-US" sz="1400" b="1" dirty="0" err="1">
                <a:solidFill>
                  <a:srgbClr val="FF0000"/>
                </a:solidFill>
                <a:latin typeface="Alexandria" pitchFamily="2" charset="-78"/>
                <a:cs typeface="Alexandria" pitchFamily="2" charset="-78"/>
              </a:rPr>
              <a:t>تجربة</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الواقع</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الافتراضي</a:t>
            </a:r>
            <a:endParaRPr lang="en-US" sz="1400" b="1" dirty="0">
              <a:solidFill>
                <a:srgbClr val="FF0000"/>
              </a:solidFill>
              <a:latin typeface="Alexandria" pitchFamily="2" charset="-78"/>
              <a:cs typeface="Alexandria" pitchFamily="2" charset="-78"/>
            </a:endParaRPr>
          </a:p>
          <a:p>
            <a:pPr algn="justLow" rtl="1">
              <a:lnSpc>
                <a:spcPct val="150000"/>
              </a:lnSpc>
            </a:pPr>
            <a:endParaRPr lang="en-US" sz="14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الفعاليات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العامة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أتاحت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للناس</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تجربة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نظارات</a:t>
            </a:r>
            <a:r>
              <a:rPr lang="en-US" sz="1400" dirty="0">
                <a:latin typeface="Alexandria" pitchFamily="2" charset="-78"/>
                <a:cs typeface="Alexandria" pitchFamily="2" charset="-78"/>
              </a:rPr>
              <a:t> VR </a:t>
            </a:r>
            <a:r>
              <a:rPr lang="ar-SA" sz="1400" dirty="0">
                <a:latin typeface="Alexandria" pitchFamily="2" charset="-78"/>
                <a:cs typeface="Alexandria" pitchFamily="2" charset="-78"/>
              </a:rPr>
              <a:t> </a:t>
            </a:r>
            <a:r>
              <a:rPr lang="en-US" sz="1400" dirty="0" err="1">
                <a:latin typeface="Alexandria" pitchFamily="2" charset="-78"/>
                <a:cs typeface="Alexandria" pitchFamily="2" charset="-78"/>
              </a:rPr>
              <a:t>الخاصة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بها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خلال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ألعاب</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أو</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رحلات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افتراضية</a:t>
            </a:r>
            <a:r>
              <a:rPr lang="en-US" sz="1400" dirty="0">
                <a:latin typeface="Alexandria" pitchFamily="2" charset="-78"/>
                <a:cs typeface="Alexandria" pitchFamily="2" charset="-78"/>
              </a:rPr>
              <a:t>.</a:t>
            </a:r>
          </a:p>
          <a:p>
            <a:pPr algn="justLow" rtl="1">
              <a:lnSpc>
                <a:spcPct val="150000"/>
              </a:lnSpc>
            </a:pPr>
            <a:endParaRPr lang="en-US" sz="140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en-US"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تعريف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مباشر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بالمزايا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التقنية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للمنتج</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بطريقة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ممتعة</a:t>
            </a:r>
            <a:r>
              <a:rPr lang="en-US" sz="1400" dirty="0">
                <a:latin typeface="Alexandria" pitchFamily="2" charset="-78"/>
                <a:cs typeface="Alexandria" pitchFamily="2" charset="-78"/>
              </a:rPr>
              <a:t>.</a:t>
            </a:r>
          </a:p>
        </p:txBody>
      </p:sp>
    </p:spTree>
    <p:extLst>
      <p:ext uri="{BB962C8B-B14F-4D97-AF65-F5344CB8AC3E}">
        <p14:creationId xmlns:p14="http://schemas.microsoft.com/office/powerpoint/2010/main" val="3349188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AF560-616F-E1BA-CC79-C8A2B7C9ECC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7156047-9862-18EF-E7F3-3724BEFDFBCD}"/>
              </a:ext>
            </a:extLst>
          </p:cNvPr>
          <p:cNvSpPr txBox="1"/>
          <p:nvPr/>
        </p:nvSpPr>
        <p:spPr>
          <a:xfrm>
            <a:off x="3754877" y="1778005"/>
            <a:ext cx="7927491"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تركز على تقديم تجربة سلسة ومتكاملة للمستهلك عبر مواقع الويب، تطبيقات الجوال، وسائل التواصل الاجتماعي، والبريد الإلكتروني، مع تكامل التفاعلات لتشكل رحلة واحدة متماسكة. الهدف هو زيادة الانخراط، تعزيز الولاء، وتحقيق أقصى عائد على الاستثمار من خلال تجربة شخصية مستمرة.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تتجلى في حملات البريد الإلكتروني المربوطة بالمحتوى التفاعلي، إعلانات الواقع المعزز على تطبيقات الجوال، وإعلانات الفيديو التي توجه المستخدم لصفحات مخصصة. نجاحها يعتمد على الفكرة الإبداعية، التصميم الجذاب، والتنفيذ التقني السليم لضمان تجربة ذات مغزى وانطباع دائم.</a:t>
            </a:r>
          </a:p>
        </p:txBody>
      </p:sp>
      <p:sp>
        <p:nvSpPr>
          <p:cNvPr id="24" name="Rectangle 23">
            <a:extLst>
              <a:ext uri="{FF2B5EF4-FFF2-40B4-BE49-F238E27FC236}">
                <a16:creationId xmlns:a16="http://schemas.microsoft.com/office/drawing/2014/main" id="{B6FDE8C7-A151-3B46-9C01-90A10BFF148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CC86C97-1AFA-7C32-390A-64E41E6A6D0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7D608E5-4DCD-12D9-7E91-DA4908ADC71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سابعاً: الإعلانات التفاعلية متعددة القنوات</a:t>
            </a:r>
          </a:p>
        </p:txBody>
      </p:sp>
      <p:pic>
        <p:nvPicPr>
          <p:cNvPr id="17" name="Graphic 21">
            <a:extLst>
              <a:ext uri="{FF2B5EF4-FFF2-40B4-BE49-F238E27FC236}">
                <a16:creationId xmlns:a16="http://schemas.microsoft.com/office/drawing/2014/main" id="{AA47E107-658D-A3FE-413D-4AC0E3A20C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5" name="TextBox 4">
            <a:extLst>
              <a:ext uri="{FF2B5EF4-FFF2-40B4-BE49-F238E27FC236}">
                <a16:creationId xmlns:a16="http://schemas.microsoft.com/office/drawing/2014/main" id="{E1229475-BE66-AE01-723B-77A7B1B250CB}"/>
              </a:ext>
            </a:extLst>
          </p:cNvPr>
          <p:cNvSpPr txBox="1"/>
          <p:nvPr/>
        </p:nvSpPr>
        <p:spPr>
          <a:xfrm>
            <a:off x="116736" y="2675113"/>
            <a:ext cx="3433865" cy="3991542"/>
          </a:xfrm>
          <a:prstGeom prst="rect">
            <a:avLst/>
          </a:prstGeom>
          <a:noFill/>
        </p:spPr>
        <p:txBody>
          <a:bodyPr wrap="square">
            <a:spAutoFit/>
          </a:bodyPr>
          <a:lstStyle/>
          <a:p>
            <a:pPr algn="ctr" rtl="1">
              <a:lnSpc>
                <a:spcPct val="150000"/>
              </a:lnSpc>
            </a:pPr>
            <a:r>
              <a:rPr lang="en-US" sz="1400" b="1" dirty="0" err="1">
                <a:solidFill>
                  <a:srgbClr val="FF0000"/>
                </a:solidFill>
                <a:latin typeface="Alexandria" pitchFamily="2" charset="-78"/>
                <a:cs typeface="Alexandria" pitchFamily="2" charset="-78"/>
              </a:rPr>
              <a:t>شرك</a:t>
            </a:r>
            <a:r>
              <a:rPr lang="ar-SA" sz="1400" b="1" dirty="0">
                <a:solidFill>
                  <a:srgbClr val="FF0000"/>
                </a:solidFill>
                <a:latin typeface="Alexandria" pitchFamily="2" charset="-78"/>
                <a:cs typeface="Alexandria" pitchFamily="2" charset="-78"/>
              </a:rPr>
              <a:t>ــــــــــــ</a:t>
            </a:r>
            <a:r>
              <a:rPr lang="en-US" sz="1400" b="1" dirty="0">
                <a:solidFill>
                  <a:srgbClr val="FF0000"/>
                </a:solidFill>
                <a:latin typeface="Alexandria" pitchFamily="2" charset="-78"/>
                <a:cs typeface="Alexandria" pitchFamily="2" charset="-78"/>
              </a:rPr>
              <a:t>ة </a:t>
            </a:r>
            <a:r>
              <a:rPr lang="en-US" sz="1400" b="1" dirty="0" err="1">
                <a:solidFill>
                  <a:srgbClr val="FF0000"/>
                </a:solidFill>
                <a:latin typeface="Alexandria" pitchFamily="2" charset="-78"/>
                <a:cs typeface="Alexandria" pitchFamily="2" charset="-78"/>
              </a:rPr>
              <a:t>طي</a:t>
            </a:r>
            <a:r>
              <a:rPr lang="ar-SA" sz="1400" b="1" dirty="0">
                <a:solidFill>
                  <a:srgbClr val="FF0000"/>
                </a:solidFill>
                <a:latin typeface="Alexandria" pitchFamily="2" charset="-78"/>
                <a:cs typeface="Alexandria" pitchFamily="2" charset="-78"/>
              </a:rPr>
              <a:t>ــ</a:t>
            </a:r>
            <a:r>
              <a:rPr lang="en-US" sz="1400" b="1" dirty="0" err="1">
                <a:solidFill>
                  <a:srgbClr val="FF0000"/>
                </a:solidFill>
                <a:latin typeface="Alexandria" pitchFamily="2" charset="-78"/>
                <a:cs typeface="Alexandria" pitchFamily="2" charset="-78"/>
              </a:rPr>
              <a:t>ران</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الإم</a:t>
            </a:r>
            <a:r>
              <a:rPr lang="ar-SA" sz="1400" b="1" dirty="0">
                <a:solidFill>
                  <a:srgbClr val="FF0000"/>
                </a:solidFill>
                <a:latin typeface="Alexandria" pitchFamily="2" charset="-78"/>
                <a:cs typeface="Alexandria" pitchFamily="2" charset="-78"/>
              </a:rPr>
              <a:t>ـــ</a:t>
            </a:r>
            <a:r>
              <a:rPr lang="en-US" sz="1400" b="1" dirty="0" err="1">
                <a:solidFill>
                  <a:srgbClr val="FF0000"/>
                </a:solidFill>
                <a:latin typeface="Alexandria" pitchFamily="2" charset="-78"/>
                <a:cs typeface="Alexandria" pitchFamily="2" charset="-78"/>
              </a:rPr>
              <a:t>ارات</a:t>
            </a:r>
            <a:endParaRPr lang="en-US" sz="1400" b="1" dirty="0">
              <a:solidFill>
                <a:srgbClr val="FF0000"/>
              </a:solidFill>
              <a:latin typeface="Alexandria" pitchFamily="2" charset="-78"/>
              <a:cs typeface="Alexandria" pitchFamily="2" charset="-78"/>
            </a:endParaRPr>
          </a:p>
          <a:p>
            <a:pPr algn="justLow" rtl="1">
              <a:lnSpc>
                <a:spcPct val="150000"/>
              </a:lnSpc>
            </a:pPr>
            <a:endParaRPr lang="en-US" sz="1050" dirty="0">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القنوات</a:t>
            </a:r>
            <a:r>
              <a:rPr lang="en-US" sz="1400"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الموقع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الإلكتروني</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البريد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الإلكتروني</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الإعلانات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المصوّرة</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التجربة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داخل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الطائرة</a:t>
            </a:r>
            <a:r>
              <a:rPr lang="en-US" sz="1400" dirty="0">
                <a:latin typeface="Alexandria" pitchFamily="2" charset="-78"/>
                <a:cs typeface="Alexandria" pitchFamily="2" charset="-78"/>
              </a:rPr>
              <a:t>.</a:t>
            </a:r>
          </a:p>
          <a:p>
            <a:pPr algn="justLow" rtl="1">
              <a:lnSpc>
                <a:spcPct val="150000"/>
              </a:lnSpc>
            </a:pPr>
            <a:endParaRPr lang="en-US" sz="300" b="1" dirty="0">
              <a:solidFill>
                <a:srgbClr val="FF0000"/>
              </a:solidFill>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ar-SA"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يبدأ</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الإعلان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عبر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الإنترنت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ثم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يتم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تعزيز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التجربة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داخل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الطائرة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برسائل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تفاعلية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وشاشات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ذكية</a:t>
            </a:r>
            <a:r>
              <a:rPr lang="en-US" sz="1400" dirty="0">
                <a:latin typeface="Alexandria" pitchFamily="2" charset="-78"/>
                <a:cs typeface="Alexandria" pitchFamily="2" charset="-78"/>
              </a:rPr>
              <a:t>.</a:t>
            </a:r>
          </a:p>
          <a:p>
            <a:pPr algn="justLow" rtl="1">
              <a:lnSpc>
                <a:spcPct val="150000"/>
              </a:lnSpc>
            </a:pPr>
            <a:endParaRPr lang="en-US" sz="300" b="1" dirty="0">
              <a:solidFill>
                <a:srgbClr val="FF0000"/>
              </a:solidFill>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ar-SA"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تعزيز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الولاء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للعلامة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وتجربة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موحّدة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الحجز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الرحلة</a:t>
            </a:r>
            <a:r>
              <a:rPr lang="en-US" sz="1400" dirty="0">
                <a:latin typeface="Alexandria" pitchFamily="2" charset="-78"/>
                <a:cs typeface="Alexandria" pitchFamily="2" charset="-78"/>
              </a:rPr>
              <a:t>.</a:t>
            </a:r>
          </a:p>
        </p:txBody>
      </p:sp>
      <p:pic>
        <p:nvPicPr>
          <p:cNvPr id="8" name="Picture 7">
            <a:extLst>
              <a:ext uri="{FF2B5EF4-FFF2-40B4-BE49-F238E27FC236}">
                <a16:creationId xmlns:a16="http://schemas.microsoft.com/office/drawing/2014/main" id="{CB7E96BA-B5AC-8A0B-97FB-F0DD7D030C59}"/>
              </a:ext>
            </a:extLst>
          </p:cNvPr>
          <p:cNvPicPr>
            <a:picLocks noChangeAspect="1"/>
          </p:cNvPicPr>
          <p:nvPr/>
        </p:nvPicPr>
        <p:blipFill>
          <a:blip r:embed="rId3"/>
          <a:stretch>
            <a:fillRect/>
          </a:stretch>
        </p:blipFill>
        <p:spPr>
          <a:xfrm>
            <a:off x="1061862" y="1527595"/>
            <a:ext cx="1642426" cy="1112490"/>
          </a:xfrm>
          <a:prstGeom prst="rect">
            <a:avLst/>
          </a:prstGeom>
        </p:spPr>
      </p:pic>
    </p:spTree>
    <p:extLst>
      <p:ext uri="{BB962C8B-B14F-4D97-AF65-F5344CB8AC3E}">
        <p14:creationId xmlns:p14="http://schemas.microsoft.com/office/powerpoint/2010/main" val="151214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BC644-24F3-F0CA-4CB2-BAEFDFFF63A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00F9C7D-6863-B36E-3512-C70D986E54CB}"/>
              </a:ext>
            </a:extLst>
          </p:cNvPr>
          <p:cNvSpPr txBox="1"/>
          <p:nvPr/>
        </p:nvSpPr>
        <p:spPr>
          <a:xfrm>
            <a:off x="3492231" y="1778005"/>
            <a:ext cx="8190138"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تستفيد من المساعدات الصوتية، البودكاست، والراديو الرقمي لتقديم تجارب إعلانية غامرة تعتمد على الصوت، مع ابتكار سيناريوهات جذابة، تفاعل مع أوامر المستمع، واستخدام مؤثرات صوتية وموسيقى لخلق جو فريد. الهدف هو جذب الانتباه في بيئة خالية من الشاشات وتحفيز التفاعل الصوتي مع العلامة التجارية.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تتجلى في إعلانات تطلب من المستمع قول كلمات محددة للوصول لمحتوى إضافي أو عروض، حوارات مع شخصيات افتراضية، أو إعلانات تتكيف مع موقع المستمع. نجاحها يعتمد على الفكرة الإبداعية، النص الجذاب، والتنفيذ التقني السليم لضمان تجربة مفيدة ومؤثرة.</a:t>
            </a:r>
          </a:p>
        </p:txBody>
      </p:sp>
      <p:sp>
        <p:nvSpPr>
          <p:cNvPr id="24" name="Rectangle 23">
            <a:extLst>
              <a:ext uri="{FF2B5EF4-FFF2-40B4-BE49-F238E27FC236}">
                <a16:creationId xmlns:a16="http://schemas.microsoft.com/office/drawing/2014/main" id="{F29FE29C-2F4E-A58B-AB62-57C8016FA2D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D564EC4-1BCE-D627-C58D-6712DBF8184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B9EE9A3-4AA4-CCB1-4340-E72FAF857FD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ثامناً: الإعلانات الصوتية التفاعلية</a:t>
            </a:r>
          </a:p>
        </p:txBody>
      </p:sp>
      <p:pic>
        <p:nvPicPr>
          <p:cNvPr id="17" name="Graphic 21">
            <a:extLst>
              <a:ext uri="{FF2B5EF4-FFF2-40B4-BE49-F238E27FC236}">
                <a16:creationId xmlns:a16="http://schemas.microsoft.com/office/drawing/2014/main" id="{E2BB6260-35FA-5F6E-77C3-CBAA2E5CC0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80ECF96B-FBED-BEFB-89E2-D0D26E508B41}"/>
              </a:ext>
            </a:extLst>
          </p:cNvPr>
          <p:cNvSpPr txBox="1"/>
          <p:nvPr/>
        </p:nvSpPr>
        <p:spPr>
          <a:xfrm>
            <a:off x="379380" y="3130393"/>
            <a:ext cx="2521580" cy="2964338"/>
          </a:xfrm>
          <a:prstGeom prst="rect">
            <a:avLst/>
          </a:prstGeom>
          <a:noFill/>
        </p:spPr>
        <p:txBody>
          <a:bodyPr wrap="square">
            <a:spAutoFit/>
          </a:bodyPr>
          <a:lstStyle/>
          <a:p>
            <a:pPr algn="just" rtl="1">
              <a:lnSpc>
                <a:spcPct val="150000"/>
              </a:lnSpc>
            </a:pP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أنغامي</a:t>
            </a:r>
            <a:r>
              <a:rPr lang="en-US" sz="1400" b="1" dirty="0">
                <a:solidFill>
                  <a:srgbClr val="FF0000"/>
                </a:solidFill>
                <a:latin typeface="Alexandria" pitchFamily="2" charset="-78"/>
                <a:cs typeface="Alexandria" pitchFamily="2" charset="-78"/>
              </a:rPr>
              <a:t>+ </a:t>
            </a:r>
            <a:r>
              <a:rPr lang="ar-SA"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شركات</a:t>
            </a:r>
            <a:r>
              <a:rPr lang="en-US" sz="1400" b="1" dirty="0">
                <a:solidFill>
                  <a:srgbClr val="FF0000"/>
                </a:solidFill>
                <a:latin typeface="Alexandria" pitchFamily="2" charset="-78"/>
                <a:cs typeface="Alexandria" pitchFamily="2" charset="-78"/>
              </a:rPr>
              <a:t> </a:t>
            </a:r>
            <a:r>
              <a:rPr lang="en-US" sz="1400" b="1" dirty="0" err="1">
                <a:solidFill>
                  <a:srgbClr val="FF0000"/>
                </a:solidFill>
                <a:latin typeface="Alexandria" pitchFamily="2" charset="-78"/>
                <a:cs typeface="Alexandria" pitchFamily="2" charset="-78"/>
              </a:rPr>
              <a:t>الاتصالات</a:t>
            </a:r>
            <a:endParaRPr lang="en-US" sz="1400" b="1" dirty="0">
              <a:solidFill>
                <a:srgbClr val="FF0000"/>
              </a:solidFill>
              <a:latin typeface="Alexandria" pitchFamily="2" charset="-78"/>
              <a:cs typeface="Alexandria" pitchFamily="2" charset="-78"/>
            </a:endParaRPr>
          </a:p>
          <a:p>
            <a:pPr algn="justLow" rtl="1">
              <a:lnSpc>
                <a:spcPct val="150000"/>
              </a:lnSpc>
            </a:pPr>
            <a:endParaRPr lang="ar-SA" sz="1050" dirty="0">
              <a:solidFill>
                <a:srgbClr val="FF0000"/>
              </a:solidFill>
              <a:latin typeface="Alexandria" pitchFamily="2" charset="-78"/>
              <a:cs typeface="Alexandria" pitchFamily="2" charset="-78"/>
            </a:endParaRPr>
          </a:p>
          <a:p>
            <a:pPr algn="justLow" rtl="1">
              <a:lnSpc>
                <a:spcPct val="150000"/>
              </a:lnSpc>
            </a:pPr>
            <a:r>
              <a:rPr lang="en-US" sz="1400" b="1" dirty="0" err="1">
                <a:solidFill>
                  <a:srgbClr val="FF0000"/>
                </a:solidFill>
                <a:latin typeface="Alexandria" pitchFamily="2" charset="-78"/>
                <a:cs typeface="Alexandria" pitchFamily="2" charset="-78"/>
              </a:rPr>
              <a:t>الفكرة</a:t>
            </a:r>
            <a:r>
              <a:rPr lang="ar-SA" sz="1400" b="1" dirty="0">
                <a:solidFill>
                  <a:srgbClr val="FF0000"/>
                </a:solidFill>
                <a:latin typeface="Alexandria" pitchFamily="2" charset="-78"/>
                <a:cs typeface="Alexandria" pitchFamily="2" charset="-78"/>
              </a:rPr>
              <a:t>:</a:t>
            </a:r>
          </a:p>
          <a:p>
            <a:pPr algn="justLow" rtl="1">
              <a:lnSpc>
                <a:spcPct val="150000"/>
              </a:lnSpc>
            </a:pPr>
            <a:r>
              <a:rPr lang="en-US" sz="1400" dirty="0" err="1">
                <a:latin typeface="Alexandria" pitchFamily="2" charset="-78"/>
                <a:cs typeface="Alexandria" pitchFamily="2" charset="-78"/>
              </a:rPr>
              <a:t>إعلان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صوتي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يسأل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كان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يرغب</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بتفعيل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موسيقى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خاصة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عبر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صوته</a:t>
            </a:r>
            <a:r>
              <a:rPr lang="en-US" sz="1400" dirty="0">
                <a:latin typeface="Alexandria" pitchFamily="2" charset="-78"/>
                <a:cs typeface="Alexandria" pitchFamily="2" charset="-78"/>
              </a:rPr>
              <a:t>.</a:t>
            </a:r>
          </a:p>
          <a:p>
            <a:pPr algn="justLow" rtl="1">
              <a:lnSpc>
                <a:spcPct val="150000"/>
              </a:lnSpc>
            </a:pPr>
            <a:r>
              <a:rPr lang="en-US" sz="1400" b="1" dirty="0" err="1">
                <a:solidFill>
                  <a:srgbClr val="FF0000"/>
                </a:solidFill>
                <a:latin typeface="Alexandria" pitchFamily="2" charset="-78"/>
                <a:cs typeface="Alexandria" pitchFamily="2" charset="-78"/>
              </a:rPr>
              <a:t>النتيجة</a:t>
            </a:r>
            <a:r>
              <a:rPr lang="ar-SA" sz="1400" b="1" dirty="0">
                <a:solidFill>
                  <a:srgbClr val="FF0000"/>
                </a:solidFill>
                <a:latin typeface="Alexandria" pitchFamily="2" charset="-78"/>
                <a:cs typeface="Alexandria" pitchFamily="2" charset="-78"/>
              </a:rPr>
              <a:t>:</a:t>
            </a:r>
            <a:endParaRPr lang="ar-SA" sz="1400" b="1" dirty="0">
              <a:latin typeface="Alexandria" pitchFamily="2" charset="-78"/>
              <a:cs typeface="Alexandria" pitchFamily="2" charset="-78"/>
            </a:endParaRPr>
          </a:p>
          <a:p>
            <a:pPr algn="justLow" rtl="1">
              <a:lnSpc>
                <a:spcPct val="150000"/>
              </a:lnSpc>
            </a:pPr>
            <a:r>
              <a:rPr lang="en-US" sz="1400" dirty="0" err="1">
                <a:latin typeface="Alexandria" pitchFamily="2" charset="-78"/>
                <a:cs typeface="Alexandria" pitchFamily="2" charset="-78"/>
              </a:rPr>
              <a:t>زيادة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الاشتراكات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بشكل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ملحوظ</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داخل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المنصة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نفسها</a:t>
            </a:r>
            <a:r>
              <a:rPr lang="en-US" sz="1400" dirty="0">
                <a:latin typeface="Alexandria" pitchFamily="2" charset="-78"/>
                <a:cs typeface="Alexandria" pitchFamily="2" charset="-78"/>
              </a:rPr>
              <a:t>.</a:t>
            </a:r>
          </a:p>
        </p:txBody>
      </p:sp>
      <p:pic>
        <p:nvPicPr>
          <p:cNvPr id="1026" name="Picture 2">
            <a:extLst>
              <a:ext uri="{FF2B5EF4-FFF2-40B4-BE49-F238E27FC236}">
                <a16:creationId xmlns:a16="http://schemas.microsoft.com/office/drawing/2014/main" id="{067477D5-9888-1557-9E4B-5D02E9070F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9631" y="2308783"/>
            <a:ext cx="2305141" cy="585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970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7F16B2-4279-B470-D9BC-28D27E5FF57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9DF24A8-B49A-CF84-F365-0EB6662E872F}"/>
              </a:ext>
            </a:extLst>
          </p:cNvPr>
          <p:cNvSpPr txBox="1"/>
          <p:nvPr/>
        </p:nvSpPr>
        <p:spPr>
          <a:xfrm>
            <a:off x="5184843" y="1778005"/>
            <a:ext cx="6497526" cy="404271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تتيح استهداف المستهلكين بناءً على موقعهم الفعلي في الوقت الحقيقي، مع ابتكار رسائل وعروض ذات صلة بالمكان لتحفيز الزيارة إلى المتجر وزيادة المبيعات.</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تتجلى في إشعارات دفع عند دخول منطقة محددة، إعلانات مخصصة على التطبيقات، أو خصومات فورية عند التواجد في المتجر. النجاح يعتمد على الفكرة الإبداعية، الرسائل الجذابة، واحترام خصوصية المستخدم لضمان تجربة مفيدة وغير مزعجة.</a:t>
            </a:r>
          </a:p>
        </p:txBody>
      </p:sp>
      <p:sp>
        <p:nvSpPr>
          <p:cNvPr id="24" name="Rectangle 23">
            <a:extLst>
              <a:ext uri="{FF2B5EF4-FFF2-40B4-BE49-F238E27FC236}">
                <a16:creationId xmlns:a16="http://schemas.microsoft.com/office/drawing/2014/main" id="{64E4E3E4-A82E-95B0-B8C8-795E5C3596B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CF2AE55-F68E-F750-09E6-E362A0A7AD6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FBCBF27-41E1-7F9E-A1D1-8A96EE0E44E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تاسعاً: الإعلانات المعتمدة على الموقع الجغرافي</a:t>
            </a:r>
          </a:p>
        </p:txBody>
      </p:sp>
      <p:pic>
        <p:nvPicPr>
          <p:cNvPr id="17" name="Graphic 21">
            <a:extLst>
              <a:ext uri="{FF2B5EF4-FFF2-40B4-BE49-F238E27FC236}">
                <a16:creationId xmlns:a16="http://schemas.microsoft.com/office/drawing/2014/main" id="{3966C045-C5CD-D896-7BAA-388FDAE963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5E2837F2-1F17-E7B3-DF7B-015C025F6C1D}"/>
              </a:ext>
            </a:extLst>
          </p:cNvPr>
          <p:cNvSpPr txBox="1"/>
          <p:nvPr/>
        </p:nvSpPr>
        <p:spPr>
          <a:xfrm>
            <a:off x="1192854" y="2927456"/>
            <a:ext cx="1962555" cy="276999"/>
          </a:xfrm>
          <a:prstGeom prst="rect">
            <a:avLst/>
          </a:prstGeom>
          <a:noFill/>
        </p:spPr>
        <p:txBody>
          <a:bodyPr wrap="square">
            <a:spAutoFit/>
          </a:bodyPr>
          <a:lstStyle/>
          <a:p>
            <a:pPr algn="r" rtl="1"/>
            <a:r>
              <a:rPr lang="en-US" sz="1200" b="1" dirty="0" err="1">
                <a:latin typeface="Alexandria" pitchFamily="2" charset="-78"/>
                <a:cs typeface="Alexandria" pitchFamily="2" charset="-78"/>
              </a:rPr>
              <a:t>عروض</a:t>
            </a:r>
            <a:r>
              <a:rPr lang="en-US" sz="1200" b="1" dirty="0">
                <a:latin typeface="Alexandria" pitchFamily="2" charset="-78"/>
                <a:cs typeface="Alexandria" pitchFamily="2" charset="-78"/>
              </a:rPr>
              <a:t> </a:t>
            </a:r>
            <a:r>
              <a:rPr lang="en-US" sz="1200" b="1" dirty="0" err="1">
                <a:latin typeface="Alexandria" pitchFamily="2" charset="-78"/>
                <a:cs typeface="Alexandria" pitchFamily="2" charset="-78"/>
              </a:rPr>
              <a:t>حسب</a:t>
            </a:r>
            <a:r>
              <a:rPr lang="en-US" sz="1200" b="1" dirty="0">
                <a:latin typeface="Alexandria" pitchFamily="2" charset="-78"/>
                <a:cs typeface="Alexandria" pitchFamily="2" charset="-78"/>
              </a:rPr>
              <a:t> </a:t>
            </a:r>
            <a:r>
              <a:rPr lang="en-US" sz="1200" b="1" dirty="0" err="1">
                <a:latin typeface="Alexandria" pitchFamily="2" charset="-78"/>
                <a:cs typeface="Alexandria" pitchFamily="2" charset="-78"/>
              </a:rPr>
              <a:t>المنطقة</a:t>
            </a:r>
            <a:endParaRPr lang="en-US" sz="1200" b="1" dirty="0">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AEA14FEA-6B43-1CFB-0187-B05E237484C5}"/>
              </a:ext>
            </a:extLst>
          </p:cNvPr>
          <p:cNvPicPr>
            <a:picLocks noChangeAspect="1"/>
          </p:cNvPicPr>
          <p:nvPr/>
        </p:nvPicPr>
        <p:blipFill>
          <a:blip r:embed="rId3"/>
          <a:stretch>
            <a:fillRect/>
          </a:stretch>
        </p:blipFill>
        <p:spPr>
          <a:xfrm>
            <a:off x="739302" y="1900548"/>
            <a:ext cx="2869660" cy="1026908"/>
          </a:xfrm>
          <a:prstGeom prst="rect">
            <a:avLst/>
          </a:prstGeom>
          <a:ln>
            <a:noFill/>
          </a:ln>
          <a:effectLst>
            <a:softEdge rad="112500"/>
          </a:effectLst>
        </p:spPr>
      </p:pic>
      <p:sp>
        <p:nvSpPr>
          <p:cNvPr id="7" name="TextBox 6">
            <a:extLst>
              <a:ext uri="{FF2B5EF4-FFF2-40B4-BE49-F238E27FC236}">
                <a16:creationId xmlns:a16="http://schemas.microsoft.com/office/drawing/2014/main" id="{ECF5DA6B-5FA7-9EE6-E081-4BFA90BAD3DA}"/>
              </a:ext>
            </a:extLst>
          </p:cNvPr>
          <p:cNvSpPr txBox="1"/>
          <p:nvPr/>
        </p:nvSpPr>
        <p:spPr>
          <a:xfrm>
            <a:off x="739302" y="3436242"/>
            <a:ext cx="2869661" cy="2477025"/>
          </a:xfrm>
          <a:prstGeom prst="rect">
            <a:avLst/>
          </a:prstGeom>
          <a:noFill/>
        </p:spPr>
        <p:txBody>
          <a:bodyPr wrap="square">
            <a:spAutoFit/>
          </a:bodyPr>
          <a:lstStyle/>
          <a:p>
            <a:pPr algn="justLow" rtl="1">
              <a:lnSpc>
                <a:spcPct val="150000"/>
              </a:lnSpc>
            </a:pPr>
            <a:r>
              <a:rPr lang="en-US" sz="1500" dirty="0" err="1">
                <a:solidFill>
                  <a:srgbClr val="FF0000"/>
                </a:solidFill>
                <a:latin typeface="Alexandria" pitchFamily="2" charset="-78"/>
                <a:cs typeface="Alexandria" pitchFamily="2" charset="-78"/>
              </a:rPr>
              <a:t>الفكرة</a:t>
            </a:r>
            <a:r>
              <a:rPr lang="en-US" sz="1500" dirty="0">
                <a:solidFill>
                  <a:srgbClr val="FF0000"/>
                </a:solidFill>
                <a:latin typeface="Alexandria" pitchFamily="2" charset="-78"/>
                <a:cs typeface="Alexandria" pitchFamily="2" charset="-78"/>
              </a:rPr>
              <a:t>:</a:t>
            </a:r>
          </a:p>
          <a:p>
            <a:pPr algn="justLow" rtl="1">
              <a:lnSpc>
                <a:spcPct val="150000"/>
              </a:lnSpc>
            </a:pPr>
            <a:r>
              <a:rPr lang="en-US" sz="1500" dirty="0" err="1">
                <a:latin typeface="Alexandria" pitchFamily="2" charset="-78"/>
                <a:cs typeface="Alexandria" pitchFamily="2" charset="-78"/>
              </a:rPr>
              <a:t>التطبيق</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يعرض</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مطاعم</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مختلفة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وعروضًا</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خاصة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بناءً</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على</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موقع</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المستخدم</a:t>
            </a:r>
            <a:r>
              <a:rPr lang="en-US" sz="1500" dirty="0">
                <a:latin typeface="Alexandria" pitchFamily="2" charset="-78"/>
                <a:cs typeface="Alexandria" pitchFamily="2" charset="-78"/>
              </a:rPr>
              <a:t>.</a:t>
            </a:r>
          </a:p>
          <a:p>
            <a:pPr algn="justLow" rtl="1">
              <a:lnSpc>
                <a:spcPct val="150000"/>
              </a:lnSpc>
            </a:pPr>
            <a:r>
              <a:rPr lang="en-US" sz="1500" dirty="0" err="1">
                <a:solidFill>
                  <a:srgbClr val="FF0000"/>
                </a:solidFill>
                <a:latin typeface="Alexandria" pitchFamily="2" charset="-78"/>
                <a:cs typeface="Alexandria" pitchFamily="2" charset="-78"/>
              </a:rPr>
              <a:t>النتيجة</a:t>
            </a:r>
            <a:r>
              <a:rPr lang="en-US" sz="1500" dirty="0">
                <a:solidFill>
                  <a:srgbClr val="FF0000"/>
                </a:solidFill>
                <a:latin typeface="Alexandria" pitchFamily="2" charset="-78"/>
                <a:cs typeface="Alexandria" pitchFamily="2" charset="-78"/>
              </a:rPr>
              <a:t>:</a:t>
            </a:r>
          </a:p>
          <a:p>
            <a:pPr algn="justLow" rtl="1">
              <a:lnSpc>
                <a:spcPct val="150000"/>
              </a:lnSpc>
            </a:pPr>
            <a:r>
              <a:rPr lang="en-US" sz="1500" dirty="0" err="1">
                <a:latin typeface="Alexandria" pitchFamily="2" charset="-78"/>
                <a:cs typeface="Alexandria" pitchFamily="2" charset="-78"/>
              </a:rPr>
              <a:t>تجربة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مخصصة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لكل</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منطقة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وزيادة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الطلبات</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اليومية</a:t>
            </a:r>
            <a:r>
              <a:rPr lang="en-US" sz="1500" dirty="0">
                <a:latin typeface="Alexandria" pitchFamily="2" charset="-78"/>
                <a:cs typeface="Alexandria" pitchFamily="2" charset="-78"/>
              </a:rPr>
              <a:t>.</a:t>
            </a:r>
          </a:p>
        </p:txBody>
      </p:sp>
    </p:spTree>
    <p:extLst>
      <p:ext uri="{BB962C8B-B14F-4D97-AF65-F5344CB8AC3E}">
        <p14:creationId xmlns:p14="http://schemas.microsoft.com/office/powerpoint/2010/main" val="3869782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845AA-D796-5C42-8808-508E953D0CB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F947F99-7455-484A-1F3E-62FE6BAABFB8}"/>
              </a:ext>
            </a:extLst>
          </p:cNvPr>
          <p:cNvSpPr txBox="1"/>
          <p:nvPr/>
        </p:nvSpPr>
        <p:spPr>
          <a:xfrm>
            <a:off x="858563" y="1778005"/>
            <a:ext cx="10823806" cy="2934714"/>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تستخدم البيانات الفورية (مثل سلوك التصفح، الموقع، الطقس) لتخصيص الرسائل الإعلانية وتقديم محتوى ملائم وفوري للمستهلك، بهدف زيادة فعالية الإعلان وتحسين معدلات التحويل.</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تتجلى في إعلانات تتغير بحسب الطقس، سلوك المستخدم الحالي، أو الأحداث الجارية، مثل عرض منتجات مرتبطة بما يبحث عنه المستخدم الآن. النجاح يعتمد على التحليل السريع للبيانات، صياغة رسائل مرنة، تصميم جذاب، واحترام خصوصية المستخدم لضمان تجربة شخصية وغير مزعجة.</a:t>
            </a:r>
          </a:p>
        </p:txBody>
      </p:sp>
      <p:sp>
        <p:nvSpPr>
          <p:cNvPr id="24" name="Rectangle 23">
            <a:extLst>
              <a:ext uri="{FF2B5EF4-FFF2-40B4-BE49-F238E27FC236}">
                <a16:creationId xmlns:a16="http://schemas.microsoft.com/office/drawing/2014/main" id="{5D6836F4-157F-C935-865F-5FC0FA7B0DA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478A7B0-1C2C-7B07-10AA-FED6FFE32EA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5562BB4-7D66-7A97-4840-5C312CB3C46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عاشراً: الإعلانات المعتمدة على البيانات في الوقت الفعلي</a:t>
            </a:r>
          </a:p>
        </p:txBody>
      </p:sp>
      <p:pic>
        <p:nvPicPr>
          <p:cNvPr id="17" name="Graphic 21">
            <a:extLst>
              <a:ext uri="{FF2B5EF4-FFF2-40B4-BE49-F238E27FC236}">
                <a16:creationId xmlns:a16="http://schemas.microsoft.com/office/drawing/2014/main" id="{309597D7-42EE-7BA3-56F2-1A88AF9402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1DA94CB-5333-1A05-29C4-82A47644367E}"/>
              </a:ext>
            </a:extLst>
          </p:cNvPr>
          <p:cNvSpPr txBox="1"/>
          <p:nvPr/>
        </p:nvSpPr>
        <p:spPr>
          <a:xfrm>
            <a:off x="2246606" y="5103896"/>
            <a:ext cx="7324072" cy="1246495"/>
          </a:xfrm>
          <a:prstGeom prst="rect">
            <a:avLst/>
          </a:prstGeom>
          <a:noFill/>
        </p:spPr>
        <p:txBody>
          <a:bodyPr wrap="square">
            <a:spAutoFit/>
          </a:bodyPr>
          <a:lstStyle/>
          <a:p>
            <a:pPr algn="ctr" rtl="1"/>
            <a:r>
              <a:rPr lang="en-US" sz="1500" b="1" dirty="0">
                <a:latin typeface="Alexandria" pitchFamily="2" charset="-78"/>
                <a:cs typeface="Alexandria" pitchFamily="2" charset="-78"/>
              </a:rPr>
              <a:t>Amazon</a:t>
            </a:r>
            <a:r>
              <a:rPr lang="ar-SA" sz="1500" b="1" dirty="0">
                <a:latin typeface="Alexandria" pitchFamily="2" charset="-78"/>
                <a:cs typeface="Alexandria" pitchFamily="2" charset="-78"/>
              </a:rPr>
              <a:t> </a:t>
            </a:r>
            <a:r>
              <a:rPr lang="en-US" sz="1500" b="1" dirty="0">
                <a:latin typeface="Alexandria" pitchFamily="2" charset="-78"/>
                <a:cs typeface="Alexandria" pitchFamily="2" charset="-78"/>
              </a:rPr>
              <a:t>–</a:t>
            </a:r>
            <a:r>
              <a:rPr lang="ar-SA" sz="1500" b="1" dirty="0">
                <a:latin typeface="Alexandria" pitchFamily="2" charset="-78"/>
                <a:cs typeface="Alexandria" pitchFamily="2" charset="-78"/>
              </a:rPr>
              <a:t> </a:t>
            </a:r>
            <a:r>
              <a:rPr lang="en-US" sz="1500" b="1" dirty="0">
                <a:latin typeface="Alexandria" pitchFamily="2" charset="-78"/>
                <a:cs typeface="Alexandria" pitchFamily="2" charset="-78"/>
              </a:rPr>
              <a:t> </a:t>
            </a:r>
            <a:r>
              <a:rPr lang="en-US" sz="1500" b="1" dirty="0" err="1">
                <a:latin typeface="Alexandria" pitchFamily="2" charset="-78"/>
                <a:cs typeface="Alexandria" pitchFamily="2" charset="-78"/>
              </a:rPr>
              <a:t>توصيات</a:t>
            </a:r>
            <a:r>
              <a:rPr lang="en-US" sz="1500" b="1" dirty="0">
                <a:latin typeface="Alexandria" pitchFamily="2" charset="-78"/>
                <a:cs typeface="Alexandria" pitchFamily="2" charset="-78"/>
              </a:rPr>
              <a:t> </a:t>
            </a:r>
            <a:r>
              <a:rPr lang="en-US" sz="1500" b="1" dirty="0" err="1">
                <a:latin typeface="Alexandria" pitchFamily="2" charset="-78"/>
                <a:cs typeface="Alexandria" pitchFamily="2" charset="-78"/>
              </a:rPr>
              <a:t>منتجات</a:t>
            </a:r>
            <a:r>
              <a:rPr lang="en-US" sz="1500" b="1" dirty="0">
                <a:latin typeface="Alexandria" pitchFamily="2" charset="-78"/>
                <a:cs typeface="Alexandria" pitchFamily="2" charset="-78"/>
              </a:rPr>
              <a:t> </a:t>
            </a:r>
            <a:r>
              <a:rPr lang="en-US" sz="1500" b="1" dirty="0" err="1">
                <a:latin typeface="Alexandria" pitchFamily="2" charset="-78"/>
                <a:cs typeface="Alexandria" pitchFamily="2" charset="-78"/>
              </a:rPr>
              <a:t>فورية</a:t>
            </a:r>
            <a:endParaRPr lang="en-US" sz="1500" b="1" dirty="0">
              <a:latin typeface="Alexandria" pitchFamily="2" charset="-78"/>
              <a:cs typeface="Alexandria" pitchFamily="2" charset="-78"/>
            </a:endParaRPr>
          </a:p>
          <a:p>
            <a:pPr algn="r" rtl="1"/>
            <a:endParaRPr lang="en-US" sz="1500" dirty="0">
              <a:latin typeface="Alexandria" pitchFamily="2" charset="-78"/>
              <a:cs typeface="Alexandria" pitchFamily="2" charset="-78"/>
            </a:endParaRPr>
          </a:p>
          <a:p>
            <a:pPr algn="r" rtl="1"/>
            <a:r>
              <a:rPr lang="en-US" sz="1500" dirty="0" err="1">
                <a:solidFill>
                  <a:srgbClr val="C00000"/>
                </a:solidFill>
                <a:latin typeface="Alexandria" pitchFamily="2" charset="-78"/>
                <a:cs typeface="Alexandria" pitchFamily="2" charset="-78"/>
              </a:rPr>
              <a:t>الفكرة</a:t>
            </a:r>
            <a:r>
              <a:rPr lang="en-US" sz="1500" dirty="0">
                <a:solidFill>
                  <a:srgbClr val="C00000"/>
                </a:solidFill>
                <a:latin typeface="Alexandria" pitchFamily="2" charset="-78"/>
                <a:cs typeface="Alexandria" pitchFamily="2" charset="-78"/>
              </a:rPr>
              <a:t>:</a:t>
            </a:r>
            <a:r>
              <a:rPr lang="ar-SA" sz="1500" dirty="0">
                <a:solidFill>
                  <a:srgbClr val="C00000"/>
                </a:solidFill>
                <a:latin typeface="Alexandria" pitchFamily="2" charset="-78"/>
                <a:cs typeface="Alexandria" pitchFamily="2" charset="-78"/>
              </a:rPr>
              <a:t> </a:t>
            </a:r>
            <a:r>
              <a:rPr lang="en-US" sz="1500" dirty="0" err="1">
                <a:latin typeface="Alexandria" pitchFamily="2" charset="-78"/>
                <a:cs typeface="Alexandria" pitchFamily="2" charset="-78"/>
              </a:rPr>
              <a:t>الإعلانات</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تعرض</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منتجات</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بناءً</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على</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سلوك</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التصفح</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والشراء</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الحالي</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للمستخدم</a:t>
            </a:r>
            <a:r>
              <a:rPr lang="en-US" sz="1500" dirty="0">
                <a:latin typeface="Alexandria" pitchFamily="2" charset="-78"/>
                <a:cs typeface="Alexandria" pitchFamily="2" charset="-78"/>
              </a:rPr>
              <a:t>.</a:t>
            </a:r>
          </a:p>
          <a:p>
            <a:pPr algn="r" rtl="1"/>
            <a:endParaRPr lang="en-US" sz="1500" dirty="0">
              <a:latin typeface="Alexandria" pitchFamily="2" charset="-78"/>
              <a:cs typeface="Alexandria" pitchFamily="2" charset="-78"/>
            </a:endParaRPr>
          </a:p>
          <a:p>
            <a:pPr algn="r" rtl="1"/>
            <a:r>
              <a:rPr lang="en-US" sz="1500" dirty="0" err="1">
                <a:solidFill>
                  <a:srgbClr val="C00000"/>
                </a:solidFill>
                <a:latin typeface="Alexandria" pitchFamily="2" charset="-78"/>
                <a:cs typeface="Alexandria" pitchFamily="2" charset="-78"/>
              </a:rPr>
              <a:t>النتيجة</a:t>
            </a:r>
            <a:r>
              <a:rPr lang="en-US" sz="1500" dirty="0">
                <a:solidFill>
                  <a:srgbClr val="C00000"/>
                </a:solidFill>
                <a:latin typeface="Alexandria" pitchFamily="2" charset="-78"/>
                <a:cs typeface="Alexandria" pitchFamily="2" charset="-78"/>
              </a:rPr>
              <a:t>:</a:t>
            </a:r>
            <a:r>
              <a:rPr lang="ar-SA" sz="1500" dirty="0">
                <a:latin typeface="Alexandria" pitchFamily="2" charset="-78"/>
                <a:cs typeface="Alexandria" pitchFamily="2" charset="-78"/>
              </a:rPr>
              <a:t> </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رفع</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معدل</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التحويل</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بشكل</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كبير</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لأنها</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مخصصة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ومرتبطة</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بالاهتمامات</a:t>
            </a:r>
            <a:r>
              <a:rPr lang="en-US" sz="1500" dirty="0">
                <a:latin typeface="Alexandria" pitchFamily="2" charset="-78"/>
                <a:cs typeface="Alexandria" pitchFamily="2" charset="-78"/>
              </a:rPr>
              <a:t> </a:t>
            </a:r>
            <a:r>
              <a:rPr lang="en-US" sz="1500" dirty="0" err="1">
                <a:latin typeface="Alexandria" pitchFamily="2" charset="-78"/>
                <a:cs typeface="Alexandria" pitchFamily="2" charset="-78"/>
              </a:rPr>
              <a:t>اللحظية</a:t>
            </a:r>
            <a:r>
              <a:rPr lang="en-US" sz="1500" dirty="0">
                <a:latin typeface="Alexandria" pitchFamily="2" charset="-78"/>
                <a:cs typeface="Alexandria" pitchFamily="2" charset="-78"/>
              </a:rPr>
              <a:t>.</a:t>
            </a:r>
          </a:p>
        </p:txBody>
      </p:sp>
      <p:pic>
        <p:nvPicPr>
          <p:cNvPr id="8" name="Picture 7">
            <a:extLst>
              <a:ext uri="{FF2B5EF4-FFF2-40B4-BE49-F238E27FC236}">
                <a16:creationId xmlns:a16="http://schemas.microsoft.com/office/drawing/2014/main" id="{FBA43D58-5745-5FA8-DAF9-E2B12F4E9EA8}"/>
              </a:ext>
            </a:extLst>
          </p:cNvPr>
          <p:cNvPicPr>
            <a:picLocks noChangeAspect="1"/>
          </p:cNvPicPr>
          <p:nvPr/>
        </p:nvPicPr>
        <p:blipFill>
          <a:blip r:embed="rId3"/>
          <a:stretch>
            <a:fillRect/>
          </a:stretch>
        </p:blipFill>
        <p:spPr>
          <a:xfrm>
            <a:off x="875485" y="5065964"/>
            <a:ext cx="1341937" cy="13427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a:extLst>
              <a:ext uri="{FF2B5EF4-FFF2-40B4-BE49-F238E27FC236}">
                <a16:creationId xmlns:a16="http://schemas.microsoft.com/office/drawing/2014/main" id="{FF448655-0153-DE9E-1A3B-1C1D45F41B7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276" t="20920" r="2423" b="19749"/>
          <a:stretch>
            <a:fillRect/>
          </a:stretch>
        </p:blipFill>
        <p:spPr bwMode="auto">
          <a:xfrm>
            <a:off x="9581260" y="5065964"/>
            <a:ext cx="2134271" cy="13427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77452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B4D65-1FA6-86B4-10E3-3677F2A6F72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A09522B-6940-B6D1-B16A-C15210789B50}"/>
              </a:ext>
            </a:extLst>
          </p:cNvPr>
          <p:cNvSpPr txBox="1"/>
          <p:nvPr/>
        </p:nvSpPr>
        <p:spPr>
          <a:xfrm>
            <a:off x="4863830" y="1778005"/>
            <a:ext cx="6818539"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هي إعلانات تتغير تلقائياً حسب سياق المشاهدة، الجهاز المستخدم، أو سلوك المستهلك في الوقت الفعلي، لتقديم تجربة شخصية وزيادة صلة الإعلان بالمستهلك وتحسين معدلات التحويل.</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تظهر في إعلانات تتكيف مع نوع الجهاز، سرعة الإنترنت، أو التفاعلات السابقة للمستخدم، مثل عرض صور مختلفة للمنتج حسب ما شاهده المستخدم مؤخراً. النجاح يعتمد على تصميم مرن، محتوى جذاب، تنفيذ تقني سليم، واحترام خصوصية المستخدم لضمان تجربة فعالة وغير مزعجة.</a:t>
            </a:r>
          </a:p>
        </p:txBody>
      </p:sp>
      <p:sp>
        <p:nvSpPr>
          <p:cNvPr id="24" name="Rectangle 23">
            <a:extLst>
              <a:ext uri="{FF2B5EF4-FFF2-40B4-BE49-F238E27FC236}">
                <a16:creationId xmlns:a16="http://schemas.microsoft.com/office/drawing/2014/main" id="{0E624465-4A4A-4783-61E3-CE40779572F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B0FB8FC-1562-7FBC-4E69-691D6121264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B9296A7-6032-5951-2F39-1A4A8371232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حادي عشر: الإعلانات التكيفية (</a:t>
            </a:r>
            <a:r>
              <a:rPr lang="en-US" sz="2400" b="1" dirty="0">
                <a:solidFill>
                  <a:schemeClr val="bg1"/>
                </a:solidFill>
                <a:latin typeface="Alexandria" charset="0"/>
                <a:cs typeface="Alexandria" charset="0"/>
              </a:rPr>
              <a:t>Adaptive Advertising</a:t>
            </a:r>
            <a:r>
              <a:rPr lang="ar-SA" sz="2400" b="1" dirty="0">
                <a:solidFill>
                  <a:schemeClr val="bg1"/>
                </a:solidFill>
                <a:latin typeface="Alexandria" charset="0"/>
                <a:cs typeface="Alexandria" charset="0"/>
              </a:rPr>
              <a:t>)</a:t>
            </a:r>
          </a:p>
        </p:txBody>
      </p:sp>
      <p:pic>
        <p:nvPicPr>
          <p:cNvPr id="17" name="Graphic 21">
            <a:extLst>
              <a:ext uri="{FF2B5EF4-FFF2-40B4-BE49-F238E27FC236}">
                <a16:creationId xmlns:a16="http://schemas.microsoft.com/office/drawing/2014/main" id="{66F77266-0782-CA96-FA95-198E7F8F19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5540F67-8A42-DC81-EE6F-C81CF3BFBD40}"/>
              </a:ext>
            </a:extLst>
          </p:cNvPr>
          <p:cNvSpPr txBox="1"/>
          <p:nvPr/>
        </p:nvSpPr>
        <p:spPr>
          <a:xfrm>
            <a:off x="410993" y="4173994"/>
            <a:ext cx="3723262" cy="2064091"/>
          </a:xfrm>
          <a:prstGeom prst="rect">
            <a:avLst/>
          </a:prstGeom>
          <a:noFill/>
        </p:spPr>
        <p:txBody>
          <a:bodyPr wrap="square">
            <a:spAutoFit/>
          </a:bodyPr>
          <a:lstStyle/>
          <a:p>
            <a:pPr algn="ctr" rtl="1">
              <a:lnSpc>
                <a:spcPct val="150000"/>
              </a:lnSpc>
            </a:pPr>
            <a:r>
              <a:rPr lang="en-US" sz="1400" b="1" dirty="0">
                <a:latin typeface="Alexandria" pitchFamily="2" charset="-78"/>
                <a:cs typeface="Alexandria" pitchFamily="2" charset="-78"/>
              </a:rPr>
              <a:t>Google Ads Adaptive</a:t>
            </a:r>
          </a:p>
          <a:p>
            <a:pPr algn="just" rtl="1">
              <a:lnSpc>
                <a:spcPct val="150000"/>
              </a:lnSpc>
            </a:pPr>
            <a:r>
              <a:rPr lang="en-US" sz="1400" dirty="0" err="1">
                <a:solidFill>
                  <a:srgbClr val="C00000"/>
                </a:solidFill>
                <a:latin typeface="Alexandria" pitchFamily="2" charset="-78"/>
                <a:cs typeface="Alexandria" pitchFamily="2" charset="-78"/>
              </a:rPr>
              <a:t>الفكرة</a:t>
            </a:r>
            <a:r>
              <a:rPr lang="ar-SA" sz="1400" dirty="0">
                <a:solidFill>
                  <a:srgbClr val="C00000"/>
                </a:solidFill>
                <a:latin typeface="Alexandria" pitchFamily="2" charset="-78"/>
                <a:cs typeface="Alexandria" pitchFamily="2" charset="-78"/>
              </a:rPr>
              <a:t>:</a:t>
            </a:r>
            <a:r>
              <a:rPr lang="ar-SA" sz="1400" dirty="0">
                <a:latin typeface="Alexandria" pitchFamily="2" charset="-78"/>
                <a:cs typeface="Alexandria" pitchFamily="2" charset="-78"/>
              </a:rPr>
              <a:t> </a:t>
            </a:r>
            <a:r>
              <a:rPr lang="en-US" sz="1400" dirty="0" err="1">
                <a:latin typeface="Alexandria" pitchFamily="2" charset="-78"/>
                <a:cs typeface="Alexandria" pitchFamily="2" charset="-78"/>
              </a:rPr>
              <a:t>الإعلان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يتغير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تلقائيًا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نصوص</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وصور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وفيديوهات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لتناسب</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المنصة</a:t>
            </a:r>
            <a:r>
              <a:rPr lang="en-US" sz="1400" dirty="0">
                <a:latin typeface="Alexandria" pitchFamily="2" charset="-78"/>
                <a:cs typeface="Alexandria" pitchFamily="2" charset="-78"/>
              </a:rPr>
              <a:t> </a:t>
            </a:r>
            <a:r>
              <a:rPr lang="ar-SA" sz="1400" dirty="0">
                <a:latin typeface="Alexandria" pitchFamily="2" charset="-78"/>
                <a:cs typeface="Alexandria" pitchFamily="2" charset="-78"/>
              </a:rPr>
              <a:t>(</a:t>
            </a:r>
            <a:r>
              <a:rPr lang="en-US" sz="1400" dirty="0" err="1">
                <a:latin typeface="Alexandria" pitchFamily="2" charset="-78"/>
                <a:cs typeface="Alexandria" pitchFamily="2" charset="-78"/>
              </a:rPr>
              <a:t>جوجل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يوتيوب</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مواقع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الويب</a:t>
            </a:r>
            <a:r>
              <a:rPr lang="ar-SA" sz="1400" dirty="0">
                <a:latin typeface="Alexandria" pitchFamily="2" charset="-78"/>
                <a:cs typeface="Alexandria" pitchFamily="2" charset="-78"/>
              </a:rPr>
              <a:t>).</a:t>
            </a:r>
          </a:p>
          <a:p>
            <a:pPr algn="just" rtl="1">
              <a:lnSpc>
                <a:spcPct val="150000"/>
              </a:lnSpc>
            </a:pPr>
            <a:endParaRPr lang="en-US" sz="300" dirty="0">
              <a:latin typeface="Alexandria" pitchFamily="2" charset="-78"/>
              <a:cs typeface="Alexandria" pitchFamily="2" charset="-78"/>
            </a:endParaRPr>
          </a:p>
          <a:p>
            <a:pPr algn="just" rtl="1">
              <a:lnSpc>
                <a:spcPct val="150000"/>
              </a:lnSpc>
            </a:pPr>
            <a:r>
              <a:rPr lang="en-US" sz="1400" dirty="0" err="1">
                <a:solidFill>
                  <a:srgbClr val="C00000"/>
                </a:solidFill>
                <a:latin typeface="Alexandria" pitchFamily="2" charset="-78"/>
                <a:cs typeface="Alexandria" pitchFamily="2" charset="-78"/>
              </a:rPr>
              <a:t>النتيجة</a:t>
            </a:r>
            <a:r>
              <a:rPr lang="en-US" sz="1400" dirty="0">
                <a:solidFill>
                  <a:srgbClr val="C00000"/>
                </a:solidFill>
                <a:latin typeface="Alexandria" pitchFamily="2" charset="-78"/>
                <a:cs typeface="Alexandria" pitchFamily="2" charset="-78"/>
              </a:rPr>
              <a:t>:</a:t>
            </a:r>
            <a:r>
              <a:rPr lang="ar-SA" sz="1400" dirty="0">
                <a:latin typeface="Alexandria" pitchFamily="2" charset="-78"/>
                <a:cs typeface="Alexandria" pitchFamily="2" charset="-78"/>
              </a:rPr>
              <a:t> </a:t>
            </a:r>
            <a:r>
              <a:rPr lang="en-US" sz="1400" dirty="0" err="1">
                <a:latin typeface="Alexandria" pitchFamily="2" charset="-78"/>
                <a:cs typeface="Alexandria" pitchFamily="2" charset="-78"/>
              </a:rPr>
              <a:t>زيادة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النقرات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وتحسين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معدل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التحويل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مقارنة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بالإعلانات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الثابتة</a:t>
            </a:r>
            <a:r>
              <a:rPr lang="en-US" sz="1400" dirty="0">
                <a:latin typeface="Alexandria" pitchFamily="2" charset="-78"/>
                <a:cs typeface="Alexandria" pitchFamily="2" charset="-78"/>
              </a:rPr>
              <a:t>.</a:t>
            </a:r>
          </a:p>
        </p:txBody>
      </p:sp>
      <p:pic>
        <p:nvPicPr>
          <p:cNvPr id="4098" name="Picture 2">
            <a:extLst>
              <a:ext uri="{FF2B5EF4-FFF2-40B4-BE49-F238E27FC236}">
                <a16:creationId xmlns:a16="http://schemas.microsoft.com/office/drawing/2014/main" id="{864EDA82-C42C-B380-F792-8F8CC75AB6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8817" y="1693226"/>
            <a:ext cx="3599234" cy="20235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77091CA0-8CA6-BB51-6C56-34B0B108F85C}"/>
              </a:ext>
            </a:extLst>
          </p:cNvPr>
          <p:cNvSpPr txBox="1"/>
          <p:nvPr/>
        </p:nvSpPr>
        <p:spPr>
          <a:xfrm>
            <a:off x="1014206" y="3848983"/>
            <a:ext cx="2964504" cy="338554"/>
          </a:xfrm>
          <a:prstGeom prst="rect">
            <a:avLst/>
          </a:prstGeom>
          <a:noFill/>
        </p:spPr>
        <p:txBody>
          <a:bodyPr wrap="square">
            <a:spAutoFit/>
          </a:bodyPr>
          <a:lstStyle/>
          <a:p>
            <a:r>
              <a:rPr lang="en-US" sz="1600" dirty="0"/>
              <a:t>https://x.com/GoogleAdMob</a:t>
            </a:r>
          </a:p>
        </p:txBody>
      </p:sp>
    </p:spTree>
    <p:extLst>
      <p:ext uri="{BB962C8B-B14F-4D97-AF65-F5344CB8AC3E}">
        <p14:creationId xmlns:p14="http://schemas.microsoft.com/office/powerpoint/2010/main" val="819502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18D2C-27DE-6D17-F413-69DFE5222A3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8916CA3-EE35-F5C3-82CD-1F84F1248EAF}"/>
              </a:ext>
            </a:extLst>
          </p:cNvPr>
          <p:cNvSpPr txBox="1"/>
          <p:nvPr/>
        </p:nvSpPr>
        <p:spPr>
          <a:xfrm>
            <a:off x="749030" y="1778005"/>
            <a:ext cx="10933340" cy="2934714"/>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هي حملات مشتركة بين علامتين أو أكثر تستفيد من نقاط القوة لكل طرف، من خلال ابتكار قصص ومحتوى يظهر التكامل بين المنتجات أو الخدمات، وزيادة الوصول إلى جمهور أوسع وتعزيز المصداقية.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تظهر في التسويق المشترك، التعاون بين مؤثرين وعلامات تجارية، أو الحملات التي تستهدف جمهوراً مشتركاً، مثل تعاون علامة ملابس مع علامة أحذية لتقديم أزياء متكاملة. النجاح يعتمد على محتوى أصيل، تصميم جذاب، ورسائل واضحة تقدم قيمة حقيقية للمستهلك.</a:t>
            </a:r>
          </a:p>
        </p:txBody>
      </p:sp>
      <p:sp>
        <p:nvSpPr>
          <p:cNvPr id="24" name="Rectangle 23">
            <a:extLst>
              <a:ext uri="{FF2B5EF4-FFF2-40B4-BE49-F238E27FC236}">
                <a16:creationId xmlns:a16="http://schemas.microsoft.com/office/drawing/2014/main" id="{7CE270EA-BDA5-CE47-DFEB-632E6658BEA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674979-ADD7-31CF-D9C1-07FFCF4A3A03}"/>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1FCD009-B696-26C1-1CCA-1AB499228D0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 عشر: الإعلانات التعاونية</a:t>
            </a:r>
          </a:p>
        </p:txBody>
      </p:sp>
      <p:pic>
        <p:nvPicPr>
          <p:cNvPr id="17" name="Graphic 21">
            <a:extLst>
              <a:ext uri="{FF2B5EF4-FFF2-40B4-BE49-F238E27FC236}">
                <a16:creationId xmlns:a16="http://schemas.microsoft.com/office/drawing/2014/main" id="{B7F69F86-40B5-1985-DC69-628DE2D33E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5" name="Rectangle 4">
            <a:extLst>
              <a:ext uri="{FF2B5EF4-FFF2-40B4-BE49-F238E27FC236}">
                <a16:creationId xmlns:a16="http://schemas.microsoft.com/office/drawing/2014/main" id="{7AD44BD5-B172-B7AE-5E30-EA0E22C6D762}"/>
              </a:ext>
            </a:extLst>
          </p:cNvPr>
          <p:cNvSpPr/>
          <p:nvPr/>
        </p:nvSpPr>
        <p:spPr>
          <a:xfrm>
            <a:off x="2208919" y="4998156"/>
            <a:ext cx="7480570" cy="1743075"/>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en-US" sz="1600" dirty="0" err="1">
                <a:solidFill>
                  <a:schemeClr val="bg1"/>
                </a:solidFill>
                <a:latin typeface="Alexandria" pitchFamily="2" charset="-78"/>
                <a:cs typeface="Alexandria" pitchFamily="2" charset="-78"/>
              </a:rPr>
              <a:t>التعاون</a:t>
            </a:r>
            <a:r>
              <a:rPr lang="en-US" sz="1600" dirty="0">
                <a:solidFill>
                  <a:schemeClr val="bg1"/>
                </a:solidFill>
                <a:latin typeface="Alexandria" pitchFamily="2" charset="-78"/>
                <a:cs typeface="Alexandria" pitchFamily="2" charset="-78"/>
              </a:rPr>
              <a:t>:</a:t>
            </a:r>
            <a:r>
              <a:rPr lang="ar-SA"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ساعة</a:t>
            </a:r>
            <a:r>
              <a:rPr lang="en-US" sz="1600" dirty="0">
                <a:solidFill>
                  <a:schemeClr val="bg1"/>
                </a:solidFill>
                <a:latin typeface="Alexandria" pitchFamily="2" charset="-78"/>
                <a:cs typeface="Alexandria" pitchFamily="2" charset="-78"/>
              </a:rPr>
              <a:t> Apple Watch </a:t>
            </a:r>
            <a:r>
              <a:rPr lang="ar-SA" sz="1600" dirty="0">
                <a:solidFill>
                  <a:schemeClr val="bg1"/>
                </a:solidFill>
                <a:latin typeface="Alexandria" pitchFamily="2" charset="-78"/>
                <a:cs typeface="Alexandria" pitchFamily="2" charset="-78"/>
              </a:rPr>
              <a:t> </a:t>
            </a:r>
            <a:r>
              <a:rPr lang="en-US" sz="1600" dirty="0">
                <a:solidFill>
                  <a:schemeClr val="bg1"/>
                </a:solidFill>
                <a:latin typeface="Alexandria" pitchFamily="2" charset="-78"/>
                <a:cs typeface="Alexandria" pitchFamily="2" charset="-78"/>
              </a:rPr>
              <a:t>و Nike Run Club</a:t>
            </a:r>
          </a:p>
          <a:p>
            <a:pPr algn="just" rtl="1">
              <a:lnSpc>
                <a:spcPct val="200000"/>
              </a:lnSpc>
            </a:pPr>
            <a:r>
              <a:rPr lang="en-US" sz="1600" dirty="0" err="1">
                <a:solidFill>
                  <a:schemeClr val="bg1"/>
                </a:solidFill>
                <a:latin typeface="Alexandria" pitchFamily="2" charset="-78"/>
                <a:cs typeface="Alexandria" pitchFamily="2" charset="-78"/>
              </a:rPr>
              <a:t>الفكرة</a:t>
            </a:r>
            <a:r>
              <a:rPr lang="ar-SA"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دمج</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التكنولوجيا</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مع</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الرياضة</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لمراقبة</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الأداء</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الرياضي</a:t>
            </a:r>
            <a:r>
              <a:rPr lang="en-US" sz="1600" dirty="0">
                <a:solidFill>
                  <a:schemeClr val="bg1"/>
                </a:solidFill>
                <a:latin typeface="Alexandria" pitchFamily="2" charset="-78"/>
                <a:cs typeface="Alexandria" pitchFamily="2" charset="-78"/>
              </a:rPr>
              <a:t>.</a:t>
            </a:r>
          </a:p>
          <a:p>
            <a:pPr algn="just" rtl="1">
              <a:lnSpc>
                <a:spcPct val="200000"/>
              </a:lnSpc>
            </a:pPr>
            <a:r>
              <a:rPr lang="en-US" sz="1600" dirty="0" err="1">
                <a:solidFill>
                  <a:schemeClr val="bg1"/>
                </a:solidFill>
                <a:latin typeface="Alexandria" pitchFamily="2" charset="-78"/>
                <a:cs typeface="Alexandria" pitchFamily="2" charset="-78"/>
              </a:rPr>
              <a:t>النتيجة</a:t>
            </a:r>
            <a:r>
              <a:rPr lang="en-US" sz="1600" dirty="0">
                <a:solidFill>
                  <a:schemeClr val="bg1"/>
                </a:solidFill>
                <a:latin typeface="Alexandria" pitchFamily="2" charset="-78"/>
                <a:cs typeface="Alexandria" pitchFamily="2" charset="-78"/>
              </a:rPr>
              <a:t>:</a:t>
            </a:r>
            <a:r>
              <a:rPr lang="ar-SA"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تعزيز</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مبيعات</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الأجهزة</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القابلة</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للارتداء</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وزيادة</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ولاء</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العملاء</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لكلا</a:t>
            </a:r>
            <a:r>
              <a:rPr lang="en-US" sz="1600" dirty="0">
                <a:solidFill>
                  <a:schemeClr val="bg1"/>
                </a:solidFill>
                <a:latin typeface="Alexandria" pitchFamily="2" charset="-78"/>
                <a:cs typeface="Alexandria" pitchFamily="2" charset="-78"/>
              </a:rPr>
              <a:t> </a:t>
            </a:r>
            <a:r>
              <a:rPr lang="en-US" sz="1600" dirty="0" err="1">
                <a:solidFill>
                  <a:schemeClr val="bg1"/>
                </a:solidFill>
                <a:latin typeface="Alexandria" pitchFamily="2" charset="-78"/>
                <a:cs typeface="Alexandria" pitchFamily="2" charset="-78"/>
              </a:rPr>
              <a:t>العلامتين</a:t>
            </a:r>
            <a:r>
              <a:rPr lang="en-US" sz="1600" dirty="0">
                <a:solidFill>
                  <a:schemeClr val="bg1"/>
                </a:solidFill>
                <a:latin typeface="Alexandria" pitchFamily="2" charset="-78"/>
                <a:cs typeface="Alexandria" pitchFamily="2" charset="-78"/>
              </a:rPr>
              <a:t>.</a:t>
            </a:r>
          </a:p>
        </p:txBody>
      </p:sp>
      <p:pic>
        <p:nvPicPr>
          <p:cNvPr id="5122" name="Picture 2">
            <a:extLst>
              <a:ext uri="{FF2B5EF4-FFF2-40B4-BE49-F238E27FC236}">
                <a16:creationId xmlns:a16="http://schemas.microsoft.com/office/drawing/2014/main" id="{08B7F484-4D75-F569-B9A1-8A98334583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2042" r="14906"/>
          <a:stretch>
            <a:fillRect/>
          </a:stretch>
        </p:blipFill>
        <p:spPr bwMode="auto">
          <a:xfrm>
            <a:off x="9717931" y="4998991"/>
            <a:ext cx="865761"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AC119EFA-0BF5-0068-7AD1-0315AA901F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397" r="45551"/>
          <a:stretch>
            <a:fillRect/>
          </a:stretch>
        </p:blipFill>
        <p:spPr bwMode="auto">
          <a:xfrm>
            <a:off x="1314716" y="4998156"/>
            <a:ext cx="865761"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932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FC75B-D17C-AB9B-C070-F33D304FC9C1}"/>
            </a:ext>
          </a:extLst>
        </p:cNvPr>
        <p:cNvGrpSpPr/>
        <p:nvPr/>
      </p:nvGrpSpPr>
      <p:grpSpPr>
        <a:xfrm>
          <a:off x="0" y="0"/>
          <a:ext cx="0" cy="0"/>
          <a:chOff x="0" y="0"/>
          <a:chExt cx="0" cy="0"/>
        </a:xfrm>
      </p:grpSpPr>
      <p:pic>
        <p:nvPicPr>
          <p:cNvPr id="7" name="Picture 6" descr="A person and person looking out of a window&#10;&#10;AI-generated content may be incorrect.">
            <a:extLst>
              <a:ext uri="{FF2B5EF4-FFF2-40B4-BE49-F238E27FC236}">
                <a16:creationId xmlns:a16="http://schemas.microsoft.com/office/drawing/2014/main" id="{CF3DFB6B-ED8A-E1CE-A8E6-1CCE4FFF15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88254" y="1525649"/>
            <a:ext cx="4188397" cy="25133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descr="A billboard with a logo on it&#10;&#10;AI-generated content may be incorrect.">
            <a:extLst>
              <a:ext uri="{FF2B5EF4-FFF2-40B4-BE49-F238E27FC236}">
                <a16:creationId xmlns:a16="http://schemas.microsoft.com/office/drawing/2014/main" id="{90E17DDF-A2E8-DEF1-87CC-EA6BEE9B6B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8254" y="4162753"/>
            <a:ext cx="4188397" cy="25133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descr="A person holding a tablet&#10;&#10;AI-generated content may be incorrect.">
            <a:extLst>
              <a:ext uri="{FF2B5EF4-FFF2-40B4-BE49-F238E27FC236}">
                <a16:creationId xmlns:a16="http://schemas.microsoft.com/office/drawing/2014/main" id="{F7F6E864-6C36-501F-4F84-6390B652EF6B}"/>
              </a:ext>
            </a:extLst>
          </p:cNvPr>
          <p:cNvPicPr>
            <a:picLocks noChangeAspect="1"/>
          </p:cNvPicPr>
          <p:nvPr/>
        </p:nvPicPr>
        <p:blipFill>
          <a:blip r:embed="rId4" cstate="print">
            <a:extLst>
              <a:ext uri="{28A0092B-C50C-407E-A947-70E740481C1C}">
                <a14:useLocalDpi xmlns:a14="http://schemas.microsoft.com/office/drawing/2010/main" val="0"/>
              </a:ext>
            </a:extLst>
          </a:blip>
          <a:srcRect l="28285"/>
          <a:stretch>
            <a:fillRect/>
          </a:stretch>
        </p:blipFill>
        <p:spPr>
          <a:xfrm>
            <a:off x="4018720" y="4197742"/>
            <a:ext cx="3561721" cy="25141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4" name="Rectangle 23">
            <a:extLst>
              <a:ext uri="{FF2B5EF4-FFF2-40B4-BE49-F238E27FC236}">
                <a16:creationId xmlns:a16="http://schemas.microsoft.com/office/drawing/2014/main" id="{4866F9F2-FBE7-C0D9-483A-53AD5837D1E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24F4C82-FF64-471F-9D6D-8D58ACF7FE1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الخامسة - الإبداع في الإعلان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D109AA2-EDAC-83F0-9E2D-FDD80F1BD3E3}"/>
              </a:ext>
            </a:extLst>
          </p:cNvPr>
          <p:cNvSpPr/>
          <p:nvPr/>
        </p:nvSpPr>
        <p:spPr>
          <a:xfrm>
            <a:off x="2653889" y="618113"/>
            <a:ext cx="9538112" cy="7736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just" rtl="1"/>
            <a:r>
              <a:rPr lang="ar-SA" sz="2400" b="1" dirty="0">
                <a:solidFill>
                  <a:schemeClr val="bg1"/>
                </a:solidFill>
                <a:latin typeface="Alexandria" charset="0"/>
                <a:cs typeface="Alexandria" charset="0"/>
              </a:rPr>
              <a:t>أمثلة لإعلانات إبداعية</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DA88E7E-7AA3-B838-FC7F-A3B1AD724AF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 name="Picture 17" descr="A light bulb on a red sign&#10;&#10;AI-generated content may be incorrect.">
            <a:extLst>
              <a:ext uri="{FF2B5EF4-FFF2-40B4-BE49-F238E27FC236}">
                <a16:creationId xmlns:a16="http://schemas.microsoft.com/office/drawing/2014/main" id="{2B0CFDAA-C204-71FE-7985-C01D55C1E4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479" y="1525649"/>
            <a:ext cx="3609514" cy="51862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Picture 20" descr="A red gas pump with a cup on top&#10;&#10;AI-generated content may be incorrect.">
            <a:extLst>
              <a:ext uri="{FF2B5EF4-FFF2-40B4-BE49-F238E27FC236}">
                <a16:creationId xmlns:a16="http://schemas.microsoft.com/office/drawing/2014/main" id="{5BD10CAC-6671-EFEF-F8EE-BFE44A605E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18720" y="1518233"/>
            <a:ext cx="3561721" cy="25207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250531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807396" y="1525764"/>
            <a:ext cx="10758791" cy="444281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تُعرّفنا في هذه المحاضرة على الإبداع في الإعلان الرقمي وكيف يهدف الإعلان المبتكر إلى تحويل المستهلك من متلقٍ سلبي إلى مشارك فعال.</a:t>
            </a:r>
          </a:p>
          <a:p>
            <a:pPr marL="342900" indent="-342900" algn="just" rtl="1">
              <a:lnSpc>
                <a:spcPct val="200000"/>
              </a:lnSpc>
              <a:buFont typeface="+mj-lt"/>
              <a:buAutoNum type="arabicPeriod"/>
            </a:pPr>
            <a:r>
              <a:rPr lang="ar-SA" dirty="0">
                <a:latin typeface="Alexandria" charset="0"/>
                <a:cs typeface="Alexandria" charset="0"/>
              </a:rPr>
              <a:t>استعرضت المحاضرة أشكال الإعلان الرقمي المبتكر، من الإعلانات التفاعلية والواقع المعزز إلى الفيديوهات القصيرة، مع التركيز على فهم سلوك المستهلك واستخدام البيانات لتحقيق تخصيص وملاءمة عالية. </a:t>
            </a:r>
          </a:p>
          <a:p>
            <a:pPr marL="342900" indent="-342900" algn="just" rtl="1">
              <a:lnSpc>
                <a:spcPct val="200000"/>
              </a:lnSpc>
              <a:buFont typeface="+mj-lt"/>
              <a:buAutoNum type="arabicPeriod"/>
            </a:pPr>
            <a:r>
              <a:rPr lang="ar-SA" dirty="0">
                <a:latin typeface="Alexandria" charset="0"/>
                <a:cs typeface="Alexandria" charset="0"/>
              </a:rPr>
              <a:t>كما تناقش التحديات مثل تشتت الانتباه والخصوصية، مقابل الفرص الكبيرة للوصول إلى جمهور أوسع وتحقيق عائد استثمار مرتفع، مما يجعل الإبداع خياراً استراتيجياً للتميز في العصر الرقمي.</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السادسة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340468" y="2937753"/>
            <a:ext cx="9640111"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أصبح إنتاج الفيديو الإبداعي أحد أهم الأدوات للتواصل والتأثير، تهدف هذه المحاضرة إلى التعريف بأسس صناعة الفيديو المتميز من الفكرة إلى النشر، مع التركيز على الابتكار والملاءمة لكل منصة رقمية، سنتناول مراحل الإنتاج الثلاث—ما قبل التصوير، أثناء التصوير، وما بعده—مع استراتيجيات لجذب المشاهدين وزيادة التفاعل، بالإضافة إلى الاطلاع على أحدث الاتجاهات الرقمية التي تغير شكل المحتوى البصري.</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إنتاج الفيديو الإبداعي للمنصات الرقمية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87445CE-8C62-4156-ABB3-88F8AA03300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http://schemas.openxmlformats.org/package/2006/metadata/core-properties"/>
    <ds:schemaRef ds:uri="http://purl.org/dc/elements/1.1/"/>
    <ds:schemaRef ds:uri="http://www.w3.org/XML/1998/namespace"/>
    <ds:schemaRef ds:uri="d13aca44-ef33-4cf4-9980-7f0b00e6eeb9"/>
    <ds:schemaRef ds:uri="http://schemas.microsoft.com/office/2006/documentManagement/types"/>
    <ds:schemaRef ds:uri="http://purl.org/dc/dcmitype/"/>
    <ds:schemaRef ds:uri="http://schemas.microsoft.com/office/2006/metadata/properti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4916</TotalTime>
  <Words>4805</Words>
  <Application>Microsoft Office PowerPoint</Application>
  <PresentationFormat>Widescreen</PresentationFormat>
  <Paragraphs>322</Paragraphs>
  <Slides>47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Calibri</vt:lpstr>
      <vt:lpstr>Alexandria</vt:lpstr>
      <vt:lpstr>Calibri Light</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1111</cp:revision>
  <dcterms:created xsi:type="dcterms:W3CDTF">2023-04-29T09:08:00Z</dcterms:created>
  <dcterms:modified xsi:type="dcterms:W3CDTF">2025-10-23T15:39:13Z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