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484" r:id="rId2"/>
    <p:sldId id="303" r:id="rId3"/>
    <p:sldId id="276" r:id="rId4"/>
    <p:sldId id="521" r:id="rId5"/>
    <p:sldId id="558" r:id="rId6"/>
    <p:sldId id="587" r:id="rId7"/>
    <p:sldId id="562" r:id="rId8"/>
    <p:sldId id="584" r:id="rId9"/>
    <p:sldId id="585" r:id="rId10"/>
    <p:sldId id="586" r:id="rId11"/>
    <p:sldId id="565" r:id="rId12"/>
    <p:sldId id="566" r:id="rId13"/>
    <p:sldId id="568" r:id="rId14"/>
    <p:sldId id="569" r:id="rId15"/>
    <p:sldId id="570" r:id="rId16"/>
    <p:sldId id="567" r:id="rId17"/>
    <p:sldId id="571" r:id="rId18"/>
    <p:sldId id="572" r:id="rId19"/>
    <p:sldId id="574" r:id="rId20"/>
    <p:sldId id="573" r:id="rId21"/>
    <p:sldId id="575" r:id="rId22"/>
    <p:sldId id="576" r:id="rId23"/>
    <p:sldId id="577" r:id="rId24"/>
    <p:sldId id="578" r:id="rId25"/>
    <p:sldId id="579" r:id="rId26"/>
    <p:sldId id="580" r:id="rId27"/>
    <p:sldId id="581" r:id="rId28"/>
    <p:sldId id="582" r:id="rId29"/>
    <p:sldId id="583" r:id="rId30"/>
    <p:sldId id="561"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4"/>
            <p14:sldId id="303"/>
            <p14:sldId id="276"/>
            <p14:sldId id="521"/>
            <p14:sldId id="558"/>
            <p14:sldId id="587"/>
            <p14:sldId id="562"/>
            <p14:sldId id="584"/>
            <p14:sldId id="585"/>
            <p14:sldId id="586"/>
            <p14:sldId id="565"/>
            <p14:sldId id="566"/>
            <p14:sldId id="568"/>
            <p14:sldId id="569"/>
            <p14:sldId id="570"/>
            <p14:sldId id="567"/>
            <p14:sldId id="571"/>
            <p14:sldId id="572"/>
            <p14:sldId id="574"/>
            <p14:sldId id="573"/>
            <p14:sldId id="575"/>
            <p14:sldId id="576"/>
            <p14:sldId id="577"/>
            <p14:sldId id="578"/>
            <p14:sldId id="579"/>
            <p14:sldId id="580"/>
            <p14:sldId id="581"/>
            <p14:sldId id="582"/>
            <p14:sldId id="583"/>
            <p14:sldId id="561"/>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1291E5-0BD8-EA9E-1BB4-6A8A163CDEDB}" v="667" dt="2023-08-29T16:10:11.462"/>
    <p1510:client id="{05A17F0D-DD91-242D-6088-3D66914F2012}" v="1660" dt="2023-09-12T18:14:47.057"/>
    <p1510:client id="{1176E7FB-7952-BDDE-1BF3-CF8344E9990C}" v="443" dt="2023-09-12T17:18:43.502"/>
    <p1510:client id="{13917B7F-B450-2D4B-6A9B-9276F1C80F51}" v="4" dt="2023-10-05T18:10:58.498"/>
    <p1510:client id="{17AA0ED1-A0DA-3F13-CDFB-3A31D3DBC440}" v="923" dt="2023-09-12T11:16:06.740"/>
    <p1510:client id="{21C58AA7-73FF-876F-BA96-56C7D98867FF}" v="35" dt="2023-09-08T20:31:26.322"/>
    <p1510:client id="{2284D4EA-F7CD-2E14-3743-1591894FFC75}" v="84" dt="2023-09-12T19:35:42.124"/>
    <p1510:client id="{232B9E7E-0570-CA3D-EAF9-2E561350A64E}" v="62" dt="2023-09-12T19:54:20.119"/>
    <p1510:client id="{379558C3-21EC-EBF9-CED9-A6513BF4E4E5}" v="110" dt="2023-09-25T08:57:48.926"/>
    <p1510:client id="{3F9A7881-86C8-AF81-9086-6EBBE67B0D96}" v="185" dt="2023-09-12T18:29:42.029"/>
    <p1510:client id="{46CB2493-4DD4-6EA3-99EE-01D1C2FC8003}" v="3414" dt="2023-08-31T16:22:27.629"/>
    <p1510:client id="{506804B1-B4A9-6FB6-68D8-E3F0DEF6ED08}" v="5" dt="2023-09-24T11:03:38.764"/>
    <p1510:client id="{57910821-4839-E1BD-2750-0DF33731EECC}" v="3214" dt="2023-08-31T09:37:19.792"/>
    <p1510:client id="{5EA41550-3138-B522-E536-5D89A4E1D701}" v="4983" dt="2023-08-31T12:10:09.432"/>
    <p1510:client id="{61F6A50A-D904-34DD-50E6-94E4F482F88B}" v="144" dt="2023-11-22T16:51:15.848"/>
    <p1510:client id="{749713F8-C72F-8F6D-DFCD-EFFFD3370699}" v="234" dt="2023-09-12T19:47:16.808"/>
    <p1510:client id="{7E49A461-0E87-FCF9-0046-038196C3BBD9}" v="524" dt="2023-09-08T20:46:26.638"/>
    <p1510:client id="{878B5414-2B7C-1BBA-D173-562788A1EAD8}" v="280" dt="2023-08-29T15:17:31.020"/>
    <p1510:client id="{93B27F12-8DF8-5135-EB83-95C732A60885}" v="1908" dt="2023-09-12T19:31:34.673"/>
    <p1510:client id="{959DC898-39B1-5719-8C02-7BFA719AA0E5}" v="1809" dt="2023-11-18T17:24:19.002"/>
    <p1510:client id="{9974AAA3-8226-2AEF-CE4E-AA5B2D54117B}" v="1393" dt="2023-09-04T12:38:58.344"/>
    <p1510:client id="{A43FA7C2-2BEB-374E-B054-13FA15281043}" v="220" dt="2023-11-19T18:15:55.696"/>
    <p1510:client id="{AB7302A7-CFBD-2A1F-29CF-51735530D062}" v="975" dt="2023-11-18T11:20:15.860"/>
    <p1510:client id="{BB44D990-3789-D892-A808-85EED76AA05C}" v="374" dt="2023-08-29T15:35:40.226"/>
    <p1510:client id="{BB723FAD-1C93-E73A-CA62-0AFE81A0AC6F}" v="2824" dt="2023-08-30T15:38:17.740"/>
    <p1510:client id="{D4C8152E-31B3-D59A-F086-D6D72784B865}" v="275" dt="2023-09-04T12:46:47.182"/>
    <p1510:client id="{D932AD42-0DDB-A44F-8ABF-1CDB06878786}" v="484" dt="2023-09-12T11:35:49.618"/>
    <p1510:client id="{DE832326-2AC0-0026-2233-9D09B1E2BEBD}" v="9" dt="2023-09-12T19:37:32.053"/>
    <p1510:client id="{E00F0F0D-72BF-078F-AD30-2EAD1004C057}" v="1183" dt="2023-09-04T13:35:08.5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20058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hyperlink" Target="mailto:sender@example.com" TargetMode="External"/><Relationship Id="rId2" Type="http://schemas.openxmlformats.org/officeDocument/2006/relationships/hyperlink" Target="mailto:recipient@example.com" TargetMode="Externa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hyperlink" Target="mailto:sender@example.com" TargetMode="External"/><Relationship Id="rId2" Type="http://schemas.openxmlformats.org/officeDocument/2006/relationships/hyperlink" Target="mailto:recipient@example.com" TargetMode="Externa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2.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4455754"/>
            <a:ext cx="5188387" cy="461665"/>
          </a:xfrm>
          <a:prstGeom prst="rect">
            <a:avLst/>
          </a:prstGeom>
          <a:noFill/>
        </p:spPr>
        <p:txBody>
          <a:bodyPr wrap="square" lIns="91440" tIns="45720" rIns="91440" bIns="45720" rtlCol="0" anchor="t">
            <a:spAutoFit/>
          </a:bodyPr>
          <a:lstStyle/>
          <a:p>
            <a:r>
              <a:rPr lang="en-US" sz="2400">
                <a:solidFill>
                  <a:schemeClr val="bg1"/>
                </a:solidFill>
                <a:latin typeface="Times New Roman"/>
                <a:cs typeface="Times New Roman"/>
              </a:rPr>
              <a:t>Prepared by Dr. Hamada I. AbdulWakel</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699474" cy="2123658"/>
          </a:xfrm>
          <a:prstGeom prst="rect">
            <a:avLst/>
          </a:prstGeom>
          <a:noFill/>
        </p:spPr>
        <p:txBody>
          <a:bodyPr wrap="none" lIns="91440" tIns="45720" rIns="91440" bIns="45720" rtlCol="0" anchor="t">
            <a:spAutoFit/>
          </a:bodyPr>
          <a:lstStyle/>
          <a:p>
            <a:pPr algn="ctr"/>
            <a:r>
              <a:rPr lang="en-US" sz="4400" b="1" dirty="0">
                <a:solidFill>
                  <a:srgbClr val="00B0F0"/>
                </a:solidFill>
                <a:latin typeface="Times New Roman"/>
                <a:cs typeface="Times New Roman"/>
              </a:rPr>
              <a:t>Network </a:t>
            </a:r>
            <a:endParaRPr lang="en-US" dirty="0">
              <a:ea typeface="Calibri" panose="020F0502020204030204"/>
              <a:cs typeface="Calibri" panose="020F0502020204030204"/>
            </a:endParaRPr>
          </a:p>
          <a:p>
            <a:pPr algn="ctr"/>
            <a:r>
              <a:rPr lang="en-US" sz="4400" b="1" dirty="0">
                <a:solidFill>
                  <a:srgbClr val="00B0F0"/>
                </a:solidFill>
                <a:latin typeface="Times New Roman"/>
                <a:cs typeface="Times New Roman"/>
              </a:rPr>
              <a:t>Programming </a:t>
            </a:r>
            <a:br>
              <a:rPr lang="en-US" sz="4400" b="1" dirty="0">
                <a:latin typeface="Times New Roman" panose="02020603050405020304" pitchFamily="18" charset="0"/>
                <a:cs typeface="Times New Roman" panose="02020603050405020304" pitchFamily="18" charset="0"/>
              </a:rPr>
            </a:br>
            <a:r>
              <a:rPr lang="en-US" sz="4400" b="1" dirty="0">
                <a:solidFill>
                  <a:srgbClr val="00B0F0"/>
                </a:solidFill>
                <a:latin typeface="Times New Roman"/>
                <a:cs typeface="Times New Roman"/>
              </a:rPr>
              <a:t>in Python</a:t>
            </a:r>
            <a:endParaRPr lang="en-US" dirty="0">
              <a:solidFill>
                <a:srgbClr val="000000"/>
              </a:solidFill>
              <a:latin typeface="Calibri" panose="020F0502020204030204"/>
              <a:ea typeface="Calibri" panose="020F0502020204030204"/>
              <a:cs typeface="Calibri" panose="020F0502020204030204"/>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rgbClr val="000000"/>
                </a:solidFill>
                <a:latin typeface="Times New Roman"/>
                <a:cs typeface="Times New Roman"/>
              </a:rPr>
              <a:t>Lecture 8</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2" name="Picture 1" descr="A person typing on a computer&#10;&#10;Description automatically generated">
            <a:extLst>
              <a:ext uri="{FF2B5EF4-FFF2-40B4-BE49-F238E27FC236}">
                <a16:creationId xmlns:a16="http://schemas.microsoft.com/office/drawing/2014/main" id="{08D4FAB9-1930-430F-E48C-6D35988808B1}"/>
              </a:ext>
            </a:extLst>
          </p:cNvPr>
          <p:cNvPicPr>
            <a:picLocks noChangeAspect="1"/>
          </p:cNvPicPr>
          <p:nvPr/>
        </p:nvPicPr>
        <p:blipFill>
          <a:blip r:embed="rId5"/>
          <a:stretch>
            <a:fillRect/>
          </a:stretch>
        </p:blipFill>
        <p:spPr>
          <a:xfrm>
            <a:off x="6190891" y="-329242"/>
            <a:ext cx="7415840" cy="7415840"/>
          </a:xfrm>
          <a:prstGeom prst="rect">
            <a:avLst/>
          </a:prstGeom>
        </p:spPr>
      </p:pic>
    </p:spTree>
    <p:extLst>
      <p:ext uri="{BB962C8B-B14F-4D97-AF65-F5344CB8AC3E}">
        <p14:creationId xmlns:p14="http://schemas.microsoft.com/office/powerpoint/2010/main" val="1467857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18426" y="2785710"/>
            <a:ext cx="5631670" cy="1384995"/>
          </a:xfrm>
          <a:prstGeom prst="rect">
            <a:avLst/>
          </a:prstGeom>
          <a:noFill/>
        </p:spPr>
        <p:txBody>
          <a:bodyPr wrap="none" lIns="91440" tIns="45720" rIns="91440" bIns="45720" rtlCol="0" anchor="t">
            <a:spAutoFit/>
          </a:bodyPr>
          <a:lstStyle/>
          <a:p>
            <a:r>
              <a:rPr lang="en-US" sz="4200" b="1">
                <a:solidFill>
                  <a:srgbClr val="00B0F0"/>
                </a:solidFill>
                <a:latin typeface="Times New Roman"/>
                <a:cs typeface="Times New Roman"/>
              </a:rPr>
              <a:t>Email Composition and</a:t>
            </a:r>
          </a:p>
          <a:p>
            <a:r>
              <a:rPr lang="en-US" sz="4200" b="1" dirty="0">
                <a:solidFill>
                  <a:srgbClr val="00B0F0"/>
                </a:solidFill>
                <a:latin typeface="Times New Roman"/>
                <a:cs typeface="Times New Roman"/>
              </a:rPr>
              <a:t>Decoding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852776"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chemeClr val="tx1"/>
                </a:solidFill>
                <a:latin typeface="Times New Roman"/>
                <a:cs typeface="Times New Roman"/>
              </a:rPr>
              <a:t>Lecture 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lIns="91440" tIns="45720" rIns="91440" bIns="45720" rtlCol="0" anchor="t">
            <a:spAutoFit/>
          </a:bodyPr>
          <a:lstStyle/>
          <a:p>
            <a:r>
              <a:rPr lang="en-US" sz="2800" b="1">
                <a:solidFill>
                  <a:srgbClr val="00B0F0"/>
                </a:solidFill>
                <a:latin typeface="Times New Roman"/>
                <a:cs typeface="Times New Roman"/>
              </a:rPr>
              <a:t>Dr. Hamada I. AbdulWakel</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54901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RECAP: LECTURE 7</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endParaRPr lang="en-US" sz="2400">
              <a:solidFill>
                <a:srgbClr val="2D3956"/>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400">
              <a:solidFill>
                <a:srgbClr val="2D3956"/>
              </a:solidFill>
              <a:latin typeface="Times New Roman"/>
              <a:cs typeface="Times New Roman"/>
            </a:endParaRPr>
          </a:p>
          <a:p>
            <a:pPr marL="285750" indent="-285750">
              <a:buFont typeface="Arial,Sans-Serif" panose="020B0604020202020204" pitchFamily="34" charset="0"/>
              <a:buChar char="•"/>
            </a:pPr>
            <a:r>
              <a:rPr lang="en-US" sz="2400">
                <a:solidFill>
                  <a:srgbClr val="2D3956"/>
                </a:solidFill>
                <a:latin typeface="Times New Roman"/>
                <a:cs typeface="Times New Roman"/>
              </a:rPr>
              <a:t>Domain Name System (DNS).</a:t>
            </a:r>
            <a:endParaRPr lang="en-US" sz="2400" dirty="0">
              <a:solidFill>
                <a:srgbClr val="2D3956"/>
              </a:solidFill>
              <a:latin typeface="Times New Roman"/>
              <a:cs typeface="Times New Roman"/>
            </a:endParaRPr>
          </a:p>
          <a:p>
            <a:pPr marL="285750" indent="-285750">
              <a:buFont typeface="Arial,Sans-Serif" panose="020B0604020202020204" pitchFamily="34" charset="0"/>
              <a:buChar char="•"/>
            </a:pPr>
            <a:endParaRPr lang="en-US" sz="2400" dirty="0">
              <a:solidFill>
                <a:srgbClr val="2D3956"/>
              </a:solidFill>
              <a:latin typeface="Times New Roman"/>
              <a:cs typeface="Times New Roman"/>
            </a:endParaRPr>
          </a:p>
          <a:p>
            <a:pPr marL="285750" indent="-285750">
              <a:buFont typeface="Arial,Sans-Serif" panose="020B0604020202020204" pitchFamily="34" charset="0"/>
              <a:buChar char="•"/>
            </a:pPr>
            <a:r>
              <a:rPr lang="en-US" sz="2400" dirty="0">
                <a:solidFill>
                  <a:srgbClr val="2D3956"/>
                </a:solidFill>
                <a:latin typeface="Times New Roman"/>
                <a:cs typeface="Times New Roman"/>
              </a:rPr>
              <a:t>DNS module in Python.</a:t>
            </a:r>
            <a:endParaRPr lang="en-US" dirty="0"/>
          </a:p>
          <a:p>
            <a:pPr marL="342900" indent="-342900">
              <a:buFont typeface="Arial,Sans-Serif"/>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549013"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LECTURE MAIN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54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lIns="91440" tIns="45720" rIns="91440" bIns="45720" rtlCol="0" anchor="t">
            <a:spAutoFit/>
          </a:bodyPr>
          <a:lstStyle/>
          <a:p>
            <a:pPr marL="285750" indent="-285750">
              <a:buFont typeface="Arial"/>
              <a:buChar char="•"/>
            </a:pPr>
            <a:endParaRPr lang="en-US" sz="2400" dirty="0">
              <a:solidFill>
                <a:srgbClr val="2D3956"/>
              </a:solidFill>
              <a:latin typeface="Times New Roman"/>
              <a:cs typeface="Times New Roman"/>
            </a:endParaRPr>
          </a:p>
          <a:p>
            <a:pPr marL="285750" indent="-285750">
              <a:buFont typeface="Arial,Sans-Serif"/>
              <a:buChar char="•"/>
            </a:pPr>
            <a:r>
              <a:rPr lang="en-US" sz="2400">
                <a:solidFill>
                  <a:srgbClr val="2D3956"/>
                </a:solidFill>
                <a:latin typeface="Times New Roman"/>
                <a:cs typeface="Times New Roman"/>
              </a:rPr>
              <a:t>Email Messages.</a:t>
            </a:r>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E-mail Module in Python.</a:t>
            </a:r>
            <a:endParaRPr lang="en-US" dirty="0">
              <a:solidFill>
                <a:srgbClr val="000000"/>
              </a:solidFill>
              <a:latin typeface="Calibri" panose="020F0502020204030204"/>
              <a:cs typeface="Calibri" panose="020F0502020204030204"/>
            </a:endParaRPr>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The Multipurpose Internet Mail Extensions.</a:t>
            </a:r>
            <a:endParaRPr lang="en-US" dirty="0">
              <a:solidFill>
                <a:srgbClr val="000000"/>
              </a:solidFill>
              <a:latin typeface="Calibri" panose="020F0502020204030204"/>
              <a:cs typeface="Calibri" panose="020F0502020204030204"/>
            </a:endParaRPr>
          </a:p>
          <a:p>
            <a:pPr marL="285750" indent="-285750">
              <a:buFont typeface="Arial,Sans-Serif"/>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Tree>
    <p:extLst>
      <p:ext uri="{BB962C8B-B14F-4D97-AF65-F5344CB8AC3E}">
        <p14:creationId xmlns:p14="http://schemas.microsoft.com/office/powerpoint/2010/main" val="3070591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Sending and receiving of information through internet is known as an E-mail. </a:t>
            </a:r>
            <a:endParaRPr lang="en-US" dirty="0"/>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Today, email is one of the most popular methods of digital communication.</a:t>
            </a:r>
            <a:endParaRPr lang="en-US" dirty="0">
              <a:solidFill>
                <a:srgbClr val="000000"/>
              </a:solidFill>
              <a:latin typeface="Calibri" panose="020F0502020204030204"/>
              <a:cs typeface="Calibri"/>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Sharing an email is done through the use of email address.</a:t>
            </a:r>
            <a:endParaRPr lang="en-US" dirty="0">
              <a:cs typeface="Calibri"/>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Email is a critical means of communication in today’s world, but it can be time-consuming and tedious to send out emails manually.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DEFINITION</a:t>
            </a:r>
          </a:p>
        </p:txBody>
      </p:sp>
    </p:spTree>
    <p:extLst>
      <p:ext uri="{BB962C8B-B14F-4D97-AF65-F5344CB8AC3E}">
        <p14:creationId xmlns:p14="http://schemas.microsoft.com/office/powerpoint/2010/main" val="789218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BASIC FLOW</a:t>
            </a:r>
          </a:p>
        </p:txBody>
      </p:sp>
      <p:pic>
        <p:nvPicPr>
          <p:cNvPr id="4" name="Picture 3" descr="Graphical user interface, application&#10;&#10;Description automatically generated">
            <a:extLst>
              <a:ext uri="{FF2B5EF4-FFF2-40B4-BE49-F238E27FC236}">
                <a16:creationId xmlns:a16="http://schemas.microsoft.com/office/drawing/2014/main" id="{D48CC1F7-A648-B6C7-1986-0C4843B46B6D}"/>
              </a:ext>
            </a:extLst>
          </p:cNvPr>
          <p:cNvPicPr>
            <a:picLocks noChangeAspect="1"/>
          </p:cNvPicPr>
          <p:nvPr/>
        </p:nvPicPr>
        <p:blipFill>
          <a:blip r:embed="rId3"/>
          <a:stretch>
            <a:fillRect/>
          </a:stretch>
        </p:blipFill>
        <p:spPr>
          <a:xfrm>
            <a:off x="2797834" y="1987708"/>
            <a:ext cx="6308784" cy="3745225"/>
          </a:xfrm>
          <a:prstGeom prst="rect">
            <a:avLst/>
          </a:prstGeom>
        </p:spPr>
      </p:pic>
    </p:spTree>
    <p:extLst>
      <p:ext uri="{BB962C8B-B14F-4D97-AF65-F5344CB8AC3E}">
        <p14:creationId xmlns:p14="http://schemas.microsoft.com/office/powerpoint/2010/main" val="29408017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A Mail User Agent (MUA):</a:t>
            </a:r>
            <a:r>
              <a:rPr lang="en-US" sz="2400" dirty="0">
                <a:solidFill>
                  <a:srgbClr val="2D3956"/>
                </a:solidFill>
                <a:latin typeface="Times New Roman"/>
                <a:cs typeface="Times New Roman"/>
              </a:rPr>
              <a:t> the client application running on a computer that is used to send and receive mail.</a:t>
            </a:r>
          </a:p>
          <a:p>
            <a:pPr marL="742950" lvl="1" indent="-285750" algn="just">
              <a:buFont typeface="Arial,Sans-Serif"/>
              <a:buChar char="•"/>
            </a:pPr>
            <a:r>
              <a:rPr lang="en-US" sz="2400" dirty="0">
                <a:solidFill>
                  <a:srgbClr val="2D3956"/>
                </a:solidFill>
                <a:latin typeface="Times New Roman"/>
                <a:cs typeface="Times New Roman"/>
              </a:rPr>
              <a:t>Examples: Apple Mail and Microsoft Outlook.</a:t>
            </a:r>
          </a:p>
          <a:p>
            <a:pPr marL="742950" lvl="1"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A Mail Transfer Agent (MTA):</a:t>
            </a:r>
            <a:r>
              <a:rPr lang="en-US" sz="2400" dirty="0">
                <a:solidFill>
                  <a:srgbClr val="2D3956"/>
                </a:solidFill>
                <a:latin typeface="Times New Roman"/>
                <a:cs typeface="Times New Roman"/>
              </a:rPr>
              <a:t> accepts messages from a sender and routes them along to their destinations.</a:t>
            </a:r>
          </a:p>
          <a:p>
            <a:pPr marL="742950" lvl="1" indent="-285750" algn="just">
              <a:buFont typeface="Arial,Sans-Serif"/>
              <a:buChar char="•"/>
            </a:pPr>
            <a:r>
              <a:rPr lang="en-US" sz="2400" dirty="0">
                <a:solidFill>
                  <a:srgbClr val="2D3956"/>
                </a:solidFill>
                <a:latin typeface="Times New Roman"/>
                <a:cs typeface="Times New Roman"/>
              </a:rPr>
              <a:t>Examples: Sendmail, Postfix, and Microsoft Exchange.</a:t>
            </a:r>
          </a:p>
          <a:p>
            <a:pPr marL="742950" lvl="1"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A Mail Delivery Agent (MDA)</a:t>
            </a:r>
            <a:r>
              <a:rPr lang="en-US" sz="2400" dirty="0">
                <a:solidFill>
                  <a:srgbClr val="2D3956"/>
                </a:solidFill>
                <a:latin typeface="Times New Roman"/>
                <a:cs typeface="Times New Roman"/>
              </a:rPr>
              <a:t>: receives email from an MTA for delivery to a mailbox.</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BASIC FLOW</a:t>
            </a:r>
          </a:p>
        </p:txBody>
      </p:sp>
      <p:sp>
        <p:nvSpPr>
          <p:cNvPr id="4" name="TextBox 1">
            <a:extLst>
              <a:ext uri="{FF2B5EF4-FFF2-40B4-BE49-F238E27FC236}">
                <a16:creationId xmlns:a16="http://schemas.microsoft.com/office/drawing/2014/main" id="{1E8938B5-A91B-2BCC-2DFE-A7FF44A9A626}"/>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3030197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Email headers:</a:t>
            </a:r>
            <a:r>
              <a:rPr lang="en-US" sz="2400" dirty="0">
                <a:solidFill>
                  <a:srgbClr val="2D3956"/>
                </a:solidFill>
                <a:latin typeface="Times New Roman"/>
                <a:cs typeface="Times New Roman"/>
              </a:rPr>
              <a:t> consists of the sender, receiver, subject, and timestamp. Headers are part of every email and is has many usages. </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Email message: </a:t>
            </a:r>
          </a:p>
          <a:p>
            <a:pPr marL="742950" lvl="1" indent="-285750" algn="just">
              <a:buFont typeface="Arial,Sans-Serif"/>
              <a:buChar char="•"/>
            </a:pPr>
            <a:r>
              <a:rPr lang="en-US" sz="2400" dirty="0">
                <a:solidFill>
                  <a:srgbClr val="2D3956"/>
                </a:solidFill>
                <a:latin typeface="Times New Roman"/>
                <a:cs typeface="Times New Roman"/>
              </a:rPr>
              <a:t>The message or body of the email is where a lot of the information about the email exists.</a:t>
            </a:r>
            <a:endParaRPr lang="en-US" dirty="0">
              <a:solidFill>
                <a:srgbClr val="000000"/>
              </a:solidFill>
              <a:latin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Using this information, we can extract key details about the purpose of the message.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PARTS</a:t>
            </a:r>
          </a:p>
        </p:txBody>
      </p:sp>
    </p:spTree>
    <p:extLst>
      <p:ext uri="{BB962C8B-B14F-4D97-AF65-F5344CB8AC3E}">
        <p14:creationId xmlns:p14="http://schemas.microsoft.com/office/powerpoint/2010/main" val="353907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Email attachment: </a:t>
            </a:r>
            <a:endParaRPr lang="en-US" b="1" dirty="0">
              <a:solidFill>
                <a:srgbClr val="000000"/>
              </a:solidFill>
              <a:latin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Files that are part of the email body. Since data is sent in various forms, parsing attachments sent through email is important to create a powerful user experience.</a:t>
            </a:r>
          </a:p>
          <a:p>
            <a:pPr marL="742950" lvl="1"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Email HTML: </a:t>
            </a:r>
          </a:p>
          <a:p>
            <a:pPr marL="742950" lvl="1" indent="-285750" algn="just">
              <a:buFont typeface="Arial,Sans-Serif"/>
              <a:buChar char="•"/>
            </a:pPr>
            <a:r>
              <a:rPr lang="en-US" sz="2400" dirty="0">
                <a:solidFill>
                  <a:srgbClr val="2D3956"/>
                </a:solidFill>
                <a:latin typeface="Times New Roman"/>
                <a:cs typeface="Times New Roman"/>
              </a:rPr>
              <a:t>Emails generally come in plain text and HTML. </a:t>
            </a:r>
            <a:endParaRPr lang="en-US" dirty="0">
              <a:solidFill>
                <a:srgbClr val="000000"/>
              </a:solidFill>
              <a:latin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Parsing HTML emails is a powerful way to get extra information to display in a different format and from various sources such as newsletters and transactional emails.</a:t>
            </a:r>
            <a:endParaRPr lang="en-US">
              <a:cs typeface="Calibri" panose="020F0502020204030204"/>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PARTS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3127584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lIns="91440" tIns="45720" rIns="91440" bIns="45720" rtlCol="0" anchor="t">
            <a:spAutoFit/>
          </a:bodyPr>
          <a:lstStyle/>
          <a:p>
            <a:pPr marL="285750" indent="-285750" algn="just">
              <a:buFont typeface="Arial,Sans-Serif"/>
              <a:buChar char="•"/>
            </a:pPr>
            <a:endParaRPr lang="en-US" sz="2400" b="1"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Email specific data fields:</a:t>
            </a:r>
            <a:endParaRPr lang="en-US" b="1" dirty="0">
              <a:solidFill>
                <a:srgbClr val="000000"/>
              </a:solidFill>
              <a:latin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We can parse emails using different fields available to use. For example, if you want to find more important emails, we can consider using the starred field with communication providers like Gmail.</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PARTS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221907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HEADER INFORMATION</a:t>
            </a:r>
          </a:p>
        </p:txBody>
      </p:sp>
      <p:pic>
        <p:nvPicPr>
          <p:cNvPr id="4" name="Picture 3" descr="A screenshot of a phone&#10;&#10;Description automatically generated">
            <a:extLst>
              <a:ext uri="{FF2B5EF4-FFF2-40B4-BE49-F238E27FC236}">
                <a16:creationId xmlns:a16="http://schemas.microsoft.com/office/drawing/2014/main" id="{841EA6CE-1D62-B4CE-0E9A-1CC5741B7FC2}"/>
              </a:ext>
            </a:extLst>
          </p:cNvPr>
          <p:cNvPicPr>
            <a:picLocks noChangeAspect="1"/>
          </p:cNvPicPr>
          <p:nvPr/>
        </p:nvPicPr>
        <p:blipFill>
          <a:blip r:embed="rId3"/>
          <a:stretch>
            <a:fillRect/>
          </a:stretch>
        </p:blipFill>
        <p:spPr>
          <a:xfrm>
            <a:off x="1848928" y="2330121"/>
            <a:ext cx="8364745" cy="3074775"/>
          </a:xfrm>
          <a:prstGeom prst="rect">
            <a:avLst/>
          </a:prstGeom>
        </p:spPr>
      </p:pic>
    </p:spTree>
    <p:extLst>
      <p:ext uri="{BB962C8B-B14F-4D97-AF65-F5344CB8AC3E}">
        <p14:creationId xmlns:p14="http://schemas.microsoft.com/office/powerpoint/2010/main" val="209009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An Email Header:</a:t>
            </a:r>
            <a:r>
              <a:rPr lang="en-US" sz="2400" dirty="0">
                <a:solidFill>
                  <a:srgbClr val="2D3956"/>
                </a:solidFill>
                <a:latin typeface="Times New Roman"/>
                <a:cs typeface="Times New Roman"/>
              </a:rPr>
              <a:t> is metadata that accompanies every email and contains detailed information, such as the sender, receiver, route, timestamp, and more. </a:t>
            </a:r>
            <a:endParaRPr lang="en-US"/>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Mailbox and email service providers use email headers to authenticate the email senders and properly allocate an email in the inbox.</a:t>
            </a:r>
            <a:endParaRPr lang="en-US">
              <a:cs typeface="Calibri"/>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Each field in the header has a corresponding name, followed by a separator character ( </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 and a value identifier. The main fields located in the email message header are the </a:t>
            </a:r>
            <a:r>
              <a:rPr lang="en-US" sz="2400" b="1" dirty="0">
                <a:solidFill>
                  <a:srgbClr val="2D3956"/>
                </a:solidFill>
                <a:latin typeface="Times New Roman"/>
                <a:cs typeface="Times New Roman"/>
              </a:rPr>
              <a:t>from, to, subject, and date</a:t>
            </a:r>
            <a:r>
              <a:rPr lang="en-US" sz="2400" dirty="0">
                <a:solidFill>
                  <a:srgbClr val="2D3956"/>
                </a:solidFill>
                <a:latin typeface="Times New Roman"/>
                <a:cs typeface="Times New Roman"/>
              </a:rPr>
              <a:t>.</a:t>
            </a:r>
          </a:p>
          <a:p>
            <a:pPr marL="285750" indent="-285750" algn="just">
              <a:buFont typeface="Arial,Sans-Serif"/>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HEADER INFORMATION</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2092452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lIns="91440" tIns="45720" rIns="91440" bIns="45720" rtlCol="0" anchor="t">
            <a:spAutoFit/>
          </a:bodyPr>
          <a:lstStyle/>
          <a:p>
            <a:pPr marL="285750" indent="-285750" algn="just">
              <a:buFont typeface="Arial,Sans-Serif"/>
              <a:buChar char="•"/>
            </a:pPr>
            <a:endParaRPr lang="en-US" sz="2400" b="1"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Message-ID:</a:t>
            </a:r>
            <a:r>
              <a:rPr lang="en-US" sz="2400" dirty="0">
                <a:solidFill>
                  <a:srgbClr val="2D3956"/>
                </a:solidFill>
                <a:latin typeface="Times New Roman"/>
                <a:cs typeface="Times New Roman"/>
              </a:rPr>
              <a:t> is a unique identifier, generated automatically to prevent multiple deliveries. It includes various (around 50) letters and numbers.</a:t>
            </a:r>
            <a:endParaRPr lang="en-US">
              <a:cs typeface="Calibri"/>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endParaRPr lang="en-US" sz="2400" dirty="0">
              <a:solidFill>
                <a:srgbClr val="2D3956"/>
              </a:solidFill>
              <a:latin typeface="Times New Roman"/>
              <a:cs typeface="Times New Roman"/>
            </a:endParaRPr>
          </a:p>
          <a:p>
            <a:pPr marL="742950" lvl="1" indent="-285750" algn="just">
              <a:buFont typeface="Arial"/>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HEADER INFORMATION</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pic>
        <p:nvPicPr>
          <p:cNvPr id="4" name="Picture 3" descr="A white background with black text&#10;&#10;Description automatically generated">
            <a:extLst>
              <a:ext uri="{FF2B5EF4-FFF2-40B4-BE49-F238E27FC236}">
                <a16:creationId xmlns:a16="http://schemas.microsoft.com/office/drawing/2014/main" id="{265CB640-8BC6-5214-98A4-FDD83B01916B}"/>
              </a:ext>
            </a:extLst>
          </p:cNvPr>
          <p:cNvPicPr>
            <a:picLocks noChangeAspect="1"/>
          </p:cNvPicPr>
          <p:nvPr/>
        </p:nvPicPr>
        <p:blipFill>
          <a:blip r:embed="rId3"/>
          <a:stretch>
            <a:fillRect/>
          </a:stretch>
        </p:blipFill>
        <p:spPr>
          <a:xfrm>
            <a:off x="1361053" y="4112519"/>
            <a:ext cx="9340499" cy="1206506"/>
          </a:xfrm>
          <a:prstGeom prst="rect">
            <a:avLst/>
          </a:prstGeom>
        </p:spPr>
      </p:pic>
    </p:spTree>
    <p:extLst>
      <p:ext uri="{BB962C8B-B14F-4D97-AF65-F5344CB8AC3E}">
        <p14:creationId xmlns:p14="http://schemas.microsoft.com/office/powerpoint/2010/main" val="3260170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Email authentication</a:t>
            </a:r>
            <a:r>
              <a:rPr lang="en-US" sz="2400" dirty="0">
                <a:solidFill>
                  <a:srgbClr val="2D3956"/>
                </a:solidFill>
                <a:latin typeface="Times New Roman"/>
                <a:cs typeface="Times New Roman"/>
              </a:rPr>
              <a:t> helps keep all of us safe from spam and email attacks. There are multiple email authentication protocols. Each protocol protects against a specific type of email forging.</a:t>
            </a:r>
          </a:p>
          <a:p>
            <a:pPr marL="742950" lvl="1" indent="-285750" algn="just">
              <a:buFont typeface="Arial,Sans-Serif"/>
              <a:buChar char="•"/>
            </a:pPr>
            <a:r>
              <a:rPr lang="en-US" sz="2400" b="1" dirty="0">
                <a:solidFill>
                  <a:srgbClr val="2D3956"/>
                </a:solidFill>
                <a:latin typeface="Times New Roman"/>
                <a:cs typeface="Times New Roman"/>
              </a:rPr>
              <a:t>Sender policy framework (SPF)</a:t>
            </a:r>
            <a:r>
              <a:rPr lang="en-US" sz="2400" dirty="0">
                <a:solidFill>
                  <a:srgbClr val="2D3956"/>
                </a:solidFill>
                <a:latin typeface="Times New Roman"/>
                <a:cs typeface="Times New Roman"/>
              </a:rPr>
              <a:t> authentication keeps malicious senders from spoofing emails and IP addresses. It used as a spam detection mechanism.</a:t>
            </a:r>
            <a:endParaRPr lang="en-US" dirty="0">
              <a:cs typeface="Calibri" panose="020F0502020204030204"/>
            </a:endParaRPr>
          </a:p>
          <a:p>
            <a:pPr marL="742950" lvl="1" indent="-285750" algn="just">
              <a:buFont typeface="Arial,Sans-Serif"/>
              <a:buChar char="•"/>
            </a:pPr>
            <a:r>
              <a:rPr lang="en-US" sz="2400" b="1" dirty="0">
                <a:solidFill>
                  <a:srgbClr val="2D3956"/>
                </a:solidFill>
                <a:latin typeface="Times New Roman"/>
                <a:cs typeface="Times New Roman"/>
              </a:rPr>
              <a:t>Domain Keys Identified Mail (DKIM) </a:t>
            </a:r>
            <a:r>
              <a:rPr lang="en-US" sz="2400" dirty="0">
                <a:solidFill>
                  <a:srgbClr val="2D3956"/>
                </a:solidFill>
                <a:latin typeface="Times New Roman"/>
                <a:cs typeface="Times New Roman"/>
              </a:rPr>
              <a:t>authentication protects against emails that have been altered in transit by a bad actor between the sender and the </a:t>
            </a:r>
            <a:r>
              <a:rPr lang="en-US" sz="2400">
                <a:solidFill>
                  <a:srgbClr val="2D3956"/>
                </a:solidFill>
                <a:latin typeface="Times New Roman"/>
                <a:cs typeface="Times New Roman"/>
              </a:rPr>
              <a:t>recipient. The email is signed with a digital signature, which can be verified by checking the sender’s public key in the DNS records of the sender’s domain.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AUTHENTICATION</a:t>
            </a:r>
          </a:p>
        </p:txBody>
      </p:sp>
    </p:spTree>
    <p:extLst>
      <p:ext uri="{BB962C8B-B14F-4D97-AF65-F5344CB8AC3E}">
        <p14:creationId xmlns:p14="http://schemas.microsoft.com/office/powerpoint/2010/main" val="1746067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AUTHENTICATION</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pic>
        <p:nvPicPr>
          <p:cNvPr id="4" name="Picture 3" descr="A diagram of a computer&#10;&#10;Description automatically generated">
            <a:extLst>
              <a:ext uri="{FF2B5EF4-FFF2-40B4-BE49-F238E27FC236}">
                <a16:creationId xmlns:a16="http://schemas.microsoft.com/office/drawing/2014/main" id="{8DC68C91-3EE7-417B-3D6B-C7C195200251}"/>
              </a:ext>
            </a:extLst>
          </p:cNvPr>
          <p:cNvPicPr>
            <a:picLocks noChangeAspect="1"/>
          </p:cNvPicPr>
          <p:nvPr/>
        </p:nvPicPr>
        <p:blipFill>
          <a:blip r:embed="rId3"/>
          <a:stretch>
            <a:fillRect/>
          </a:stretch>
        </p:blipFill>
        <p:spPr>
          <a:xfrm>
            <a:off x="2759105" y="1839942"/>
            <a:ext cx="6328733" cy="4069511"/>
          </a:xfrm>
          <a:prstGeom prst="rect">
            <a:avLst/>
          </a:prstGeom>
        </p:spPr>
      </p:pic>
    </p:spTree>
    <p:extLst>
      <p:ext uri="{BB962C8B-B14F-4D97-AF65-F5344CB8AC3E}">
        <p14:creationId xmlns:p14="http://schemas.microsoft.com/office/powerpoint/2010/main" val="3553439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The email module is an email message management library.</a:t>
            </a:r>
            <a:endParaRPr lang="en-US" dirty="0"/>
          </a:p>
          <a:p>
            <a:pPr algn="just"/>
            <a:r>
              <a:rPr lang="en-US" sz="2400" dirty="0">
                <a:solidFill>
                  <a:srgbClr val="2D3956"/>
                </a:solidFill>
                <a:latin typeface="Times New Roman"/>
                <a:cs typeface="Times New Roman"/>
              </a:rPr>
              <a:t>           </a:t>
            </a:r>
            <a:r>
              <a:rPr lang="en-US" sz="2400">
                <a:solidFill>
                  <a:srgbClr val="00B0F0"/>
                </a:solidFill>
                <a:latin typeface="Times New Roman"/>
                <a:cs typeface="Times New Roman"/>
              </a:rPr>
              <a:t>import email</a:t>
            </a:r>
          </a:p>
          <a:p>
            <a:pPr marL="285750" indent="-285750" algn="just">
              <a:buFont typeface="Arial,Sans-Serif"/>
              <a:buChar char="•"/>
            </a:pPr>
            <a:r>
              <a:rPr lang="en-US" sz="2400" dirty="0">
                <a:solidFill>
                  <a:srgbClr val="2D3956"/>
                </a:solidFill>
                <a:latin typeface="Times New Roman"/>
                <a:cs typeface="Times New Roman"/>
              </a:rPr>
              <a:t>It has three major components:</a:t>
            </a:r>
          </a:p>
          <a:p>
            <a:pPr marL="742950" lvl="1" indent="-285750" algn="just">
              <a:buFont typeface="Arial,Sans-Serif"/>
              <a:buChar char="•"/>
            </a:pPr>
            <a:r>
              <a:rPr lang="en-US" sz="2400" dirty="0">
                <a:solidFill>
                  <a:srgbClr val="2D3956"/>
                </a:solidFill>
                <a:latin typeface="Times New Roman"/>
                <a:cs typeface="Times New Roman"/>
              </a:rPr>
              <a:t>The central component is an “object model” that represents email messages.</a:t>
            </a:r>
          </a:p>
          <a:p>
            <a:pPr marL="742950" lvl="1" indent="-285750" algn="just">
              <a:buFont typeface="Arial,Sans-Serif"/>
              <a:buChar char="•"/>
            </a:pPr>
            <a:endParaRPr lang="en-US" sz="2400" dirty="0">
              <a:solidFill>
                <a:srgbClr val="2D3956"/>
              </a:solidFill>
              <a:latin typeface="Times New Roman"/>
              <a:cs typeface="Times New Roman"/>
            </a:endParaRPr>
          </a:p>
          <a:p>
            <a:pPr marL="742950" lvl="1" indent="-285750" algn="just">
              <a:buFont typeface="Arial,Sans-Serif"/>
              <a:buChar char="•"/>
            </a:pPr>
            <a:r>
              <a:rPr lang="en-US" sz="2400" dirty="0">
                <a:solidFill>
                  <a:srgbClr val="2D3956"/>
                </a:solidFill>
                <a:latin typeface="Times New Roman"/>
                <a:cs typeface="Times New Roman"/>
              </a:rPr>
              <a:t>The parser component takes the serialized version of an email message (a stream of bytes) and converts it into a </a:t>
            </a:r>
            <a:r>
              <a:rPr lang="en-US" sz="2400" dirty="0" err="1">
                <a:solidFill>
                  <a:srgbClr val="2D3956"/>
                </a:solidFill>
                <a:latin typeface="Times New Roman"/>
                <a:cs typeface="Times New Roman"/>
              </a:rPr>
              <a:t>EmailMessage</a:t>
            </a:r>
            <a:r>
              <a:rPr lang="en-US" sz="2400" dirty="0">
                <a:solidFill>
                  <a:srgbClr val="2D3956"/>
                </a:solidFill>
                <a:latin typeface="Times New Roman"/>
                <a:cs typeface="Times New Roman"/>
              </a:rPr>
              <a:t> object.</a:t>
            </a:r>
          </a:p>
          <a:p>
            <a:pPr marL="742950" lvl="1" indent="-285750" algn="just">
              <a:buFont typeface="Arial,Sans-Serif"/>
              <a:buChar char="•"/>
            </a:pPr>
            <a:endParaRPr lang="en-US" sz="2400" dirty="0">
              <a:solidFill>
                <a:srgbClr val="2D3956"/>
              </a:solidFill>
              <a:latin typeface="Times New Roman"/>
              <a:cs typeface="Times New Roman"/>
            </a:endParaRPr>
          </a:p>
          <a:p>
            <a:pPr marL="742950" lvl="1" indent="-285750" algn="just">
              <a:buFont typeface="Arial,Sans-Serif"/>
              <a:buChar char="•"/>
            </a:pPr>
            <a:r>
              <a:rPr lang="en-US" sz="2400" dirty="0">
                <a:solidFill>
                  <a:srgbClr val="2D3956"/>
                </a:solidFill>
                <a:latin typeface="Times New Roman"/>
                <a:cs typeface="Times New Roman"/>
              </a:rPr>
              <a:t>The generator component takes a </a:t>
            </a:r>
            <a:r>
              <a:rPr lang="en-US" sz="2400" dirty="0" err="1">
                <a:solidFill>
                  <a:srgbClr val="2D3956"/>
                </a:solidFill>
                <a:latin typeface="Times New Roman"/>
                <a:cs typeface="Times New Roman"/>
              </a:rPr>
              <a:t>EmailMessage</a:t>
            </a:r>
            <a:r>
              <a:rPr lang="en-US" sz="2400" dirty="0">
                <a:solidFill>
                  <a:srgbClr val="2D3956"/>
                </a:solidFill>
                <a:latin typeface="Times New Roman"/>
                <a:cs typeface="Times New Roman"/>
              </a:rPr>
              <a:t> object and turns it back into a serialized byte stream.</a:t>
            </a:r>
            <a:endParaRPr lang="en-US"/>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MODULE</a:t>
            </a:r>
          </a:p>
        </p:txBody>
      </p:sp>
    </p:spTree>
    <p:extLst>
      <p:ext uri="{BB962C8B-B14F-4D97-AF65-F5344CB8AC3E}">
        <p14:creationId xmlns:p14="http://schemas.microsoft.com/office/powerpoint/2010/main" val="185053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It used to create the </a:t>
            </a:r>
            <a:r>
              <a:rPr lang="en-US" sz="2400" dirty="0" err="1">
                <a:solidFill>
                  <a:srgbClr val="2D3956"/>
                </a:solidFill>
                <a:latin typeface="Times New Roman"/>
                <a:cs typeface="Times New Roman"/>
              </a:rPr>
              <a:t>EmailMessage</a:t>
            </a:r>
            <a:r>
              <a:rPr lang="en-US" sz="2400" dirty="0">
                <a:solidFill>
                  <a:srgbClr val="2D3956"/>
                </a:solidFill>
                <a:latin typeface="Times New Roman"/>
                <a:cs typeface="Times New Roman"/>
              </a:rPr>
              <a:t> object and add or remove email subcomponents. We can not send an email message using the email module alone.</a:t>
            </a:r>
            <a:endParaRPr lang="en-US" dirty="0"/>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The </a:t>
            </a:r>
            <a:r>
              <a:rPr lang="en-US" sz="2400" dirty="0" err="1">
                <a:solidFill>
                  <a:srgbClr val="2D3956"/>
                </a:solidFill>
                <a:latin typeface="Times New Roman"/>
                <a:cs typeface="Times New Roman"/>
              </a:rPr>
              <a:t>EmailMessage</a:t>
            </a:r>
            <a:r>
              <a:rPr lang="en-US" sz="2400" dirty="0">
                <a:solidFill>
                  <a:srgbClr val="2D3956"/>
                </a:solidFill>
                <a:latin typeface="Times New Roman"/>
                <a:cs typeface="Times New Roman"/>
              </a:rPr>
              <a:t> dictionary-like interface is indexed by the header names. The values of the dictionary are strings with some extra methods.</a:t>
            </a:r>
            <a:endParaRPr lang="en-US" dirty="0"/>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The email module also provides support for parsing e-mail messages. Re-constructing the </a:t>
            </a:r>
            <a:r>
              <a:rPr lang="en-US" sz="2400" dirty="0" err="1">
                <a:solidFill>
                  <a:srgbClr val="2D3956"/>
                </a:solidFill>
                <a:latin typeface="Times New Roman"/>
                <a:cs typeface="Times New Roman"/>
              </a:rPr>
              <a:t>EmailMessage</a:t>
            </a:r>
            <a:r>
              <a:rPr lang="en-US" sz="2400" dirty="0">
                <a:solidFill>
                  <a:srgbClr val="2D3956"/>
                </a:solidFill>
                <a:latin typeface="Times New Roman"/>
                <a:cs typeface="Times New Roman"/>
              </a:rPr>
              <a:t> object.</a:t>
            </a:r>
            <a:endParaRPr lang="en-US" dirty="0">
              <a:cs typeface="Calibri"/>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MODULE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1449033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err="1">
                <a:solidFill>
                  <a:srgbClr val="00B0F0"/>
                </a:solidFill>
                <a:latin typeface="Times New Roman"/>
                <a:cs typeface="Times New Roman"/>
              </a:rPr>
              <a:t>email.message</a:t>
            </a:r>
            <a:r>
              <a:rPr lang="en-US" sz="2400" b="1" dirty="0">
                <a:solidFill>
                  <a:srgbClr val="2D3956"/>
                </a:solidFill>
                <a:latin typeface="Times New Roman"/>
                <a:cs typeface="Times New Roman"/>
              </a:rPr>
              <a:t> </a:t>
            </a:r>
            <a:r>
              <a:rPr lang="en-US" sz="2400" dirty="0">
                <a:solidFill>
                  <a:srgbClr val="2D3956"/>
                </a:solidFill>
                <a:latin typeface="Times New Roman"/>
                <a:cs typeface="Times New Roman"/>
              </a:rPr>
              <a:t>submodule used to create instances of the </a:t>
            </a:r>
            <a:r>
              <a:rPr lang="en-US" sz="2400" err="1">
                <a:solidFill>
                  <a:srgbClr val="2D3956"/>
                </a:solidFill>
                <a:latin typeface="Times New Roman"/>
                <a:cs typeface="Times New Roman"/>
              </a:rPr>
              <a:t>EmailMessage</a:t>
            </a:r>
            <a:r>
              <a:rPr lang="en-US" sz="2400" dirty="0">
                <a:solidFill>
                  <a:srgbClr val="2D3956"/>
                </a:solidFill>
                <a:latin typeface="Times New Roman"/>
                <a:cs typeface="Times New Roman"/>
              </a:rPr>
              <a:t> class.</a:t>
            </a:r>
          </a:p>
          <a:p>
            <a:pPr marL="800100" lvl="1" indent="-342900" algn="just">
              <a:buFont typeface="Arial"/>
              <a:buChar char="•"/>
            </a:pPr>
            <a:r>
              <a:rPr lang="en-US" sz="2400" b="1" dirty="0" err="1">
                <a:solidFill>
                  <a:srgbClr val="2D3956"/>
                </a:solidFill>
                <a:latin typeface="Times New Roman"/>
                <a:cs typeface="Times New Roman"/>
              </a:rPr>
              <a:t>EmailMessage</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create a message object.</a:t>
            </a:r>
            <a:endParaRPr lang="en-US" dirty="0">
              <a:solidFill>
                <a:srgbClr val="000000"/>
              </a:solidFill>
              <a:latin typeface="Calibri" panose="020F0502020204030204"/>
              <a:cs typeface="Calibri"/>
            </a:endParaRPr>
          </a:p>
          <a:p>
            <a:pPr marL="800100" lvl="1" indent="-342900" algn="just">
              <a:buFont typeface="Arial"/>
              <a:buChar char="•"/>
            </a:pPr>
            <a:r>
              <a:rPr lang="en-US" sz="2400" b="1" dirty="0" err="1">
                <a:solidFill>
                  <a:srgbClr val="2D3956"/>
                </a:solidFill>
                <a:latin typeface="Times New Roman"/>
                <a:cs typeface="Times New Roman"/>
              </a:rPr>
              <a:t>set_payload</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set the body of a message object.</a:t>
            </a:r>
            <a:endParaRPr lang="en-US" dirty="0">
              <a:solidFill>
                <a:srgbClr val="000000"/>
              </a:solidFill>
              <a:latin typeface="Calibri" panose="020F0502020204030204"/>
              <a:cs typeface="Calibri"/>
            </a:endParaRPr>
          </a:p>
          <a:p>
            <a:pPr marL="800100" lvl="1" indent="-342900" algn="just">
              <a:buFont typeface="Arial"/>
              <a:buChar char="•"/>
            </a:pPr>
            <a:r>
              <a:rPr lang="en-US" sz="2400" b="1" err="1">
                <a:solidFill>
                  <a:srgbClr val="2D3956"/>
                </a:solidFill>
                <a:latin typeface="Times New Roman"/>
                <a:cs typeface="Times New Roman"/>
              </a:rPr>
              <a:t>as_string</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returns the message object as string.</a:t>
            </a:r>
          </a:p>
          <a:p>
            <a:pPr marL="800100" lvl="1" indent="-342900" algn="just">
              <a:buFont typeface="Arial"/>
              <a:buChar char="•"/>
            </a:pPr>
            <a:r>
              <a:rPr lang="en-US" sz="2400" b="1" err="1">
                <a:solidFill>
                  <a:srgbClr val="2D3956"/>
                </a:solidFill>
                <a:latin typeface="Times New Roman"/>
                <a:cs typeface="Times New Roman"/>
              </a:rPr>
              <a:t>is_multipart</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check if the message object includes a list of sub-</a:t>
            </a:r>
            <a:r>
              <a:rPr lang="en-US" sz="2400" err="1">
                <a:solidFill>
                  <a:srgbClr val="2D3956"/>
                </a:solidFill>
                <a:latin typeface="Times New Roman"/>
                <a:cs typeface="Times New Roman"/>
              </a:rPr>
              <a:t>EmailMessage</a:t>
            </a:r>
            <a:r>
              <a:rPr lang="en-US" sz="2400" dirty="0">
                <a:solidFill>
                  <a:srgbClr val="2D3956"/>
                </a:solidFill>
                <a:latin typeface="Times New Roman"/>
                <a:cs typeface="Times New Roman"/>
              </a:rPr>
              <a:t> objects.</a:t>
            </a:r>
          </a:p>
          <a:p>
            <a:pPr marL="800100" lvl="1" indent="-342900" algn="just">
              <a:buFont typeface="Arial"/>
              <a:buChar char="•"/>
            </a:pPr>
            <a:r>
              <a:rPr lang="en-US" sz="2400" b="1" dirty="0">
                <a:solidFill>
                  <a:srgbClr val="2D3956"/>
                </a:solidFill>
                <a:latin typeface="Times New Roman"/>
                <a:cs typeface="Times New Roman"/>
              </a:rPr>
              <a:t>keys():</a:t>
            </a:r>
            <a:r>
              <a:rPr lang="en-US" sz="2400" dirty="0">
                <a:solidFill>
                  <a:srgbClr val="2D3956"/>
                </a:solidFill>
                <a:latin typeface="Times New Roman"/>
                <a:cs typeface="Times New Roman"/>
              </a:rPr>
              <a:t> return a list of all the message’s header field names.</a:t>
            </a:r>
          </a:p>
          <a:p>
            <a:pPr marL="800100" lvl="1" indent="-342900" algn="just">
              <a:buFont typeface="Arial"/>
              <a:buChar char="•"/>
            </a:pPr>
            <a:r>
              <a:rPr lang="en-US" sz="2400" b="1" dirty="0">
                <a:solidFill>
                  <a:srgbClr val="2D3956"/>
                </a:solidFill>
                <a:latin typeface="Times New Roman"/>
                <a:cs typeface="Times New Roman"/>
              </a:rPr>
              <a:t>values():</a:t>
            </a:r>
            <a:r>
              <a:rPr lang="en-US" sz="2400" dirty="0">
                <a:solidFill>
                  <a:srgbClr val="2D3956"/>
                </a:solidFill>
                <a:latin typeface="Times New Roman"/>
                <a:cs typeface="Times New Roman"/>
              </a:rPr>
              <a:t> return a list of all the message’s header values.</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MODULE METHODS</a:t>
            </a:r>
          </a:p>
        </p:txBody>
      </p:sp>
    </p:spTree>
    <p:extLst>
      <p:ext uri="{BB962C8B-B14F-4D97-AF65-F5344CB8AC3E}">
        <p14:creationId xmlns:p14="http://schemas.microsoft.com/office/powerpoint/2010/main" val="3592431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err="1">
                <a:solidFill>
                  <a:srgbClr val="00B0F0"/>
                </a:solidFill>
                <a:latin typeface="Times New Roman"/>
                <a:cs typeface="Times New Roman"/>
              </a:rPr>
              <a:t>email.utils</a:t>
            </a:r>
            <a:r>
              <a:rPr lang="en-US" sz="2400" b="1" dirty="0">
                <a:solidFill>
                  <a:srgbClr val="2D3956"/>
                </a:solidFill>
                <a:latin typeface="Times New Roman"/>
                <a:cs typeface="Times New Roman"/>
              </a:rPr>
              <a:t> </a:t>
            </a:r>
            <a:r>
              <a:rPr lang="en-US" sz="2400" dirty="0">
                <a:solidFill>
                  <a:srgbClr val="2D3956"/>
                </a:solidFill>
                <a:latin typeface="Times New Roman"/>
                <a:cs typeface="Times New Roman"/>
              </a:rPr>
              <a:t>submodule methods:</a:t>
            </a:r>
            <a:endParaRPr lang="en-US" sz="2400" b="1" dirty="0">
              <a:solidFill>
                <a:srgbClr val="2D3956"/>
              </a:solidFill>
              <a:latin typeface="Times New Roman"/>
              <a:cs typeface="Times New Roman"/>
            </a:endParaRPr>
          </a:p>
          <a:p>
            <a:pPr marL="800100" lvl="1" indent="-342900" algn="just">
              <a:buFont typeface="Arial"/>
              <a:buChar char="•"/>
            </a:pPr>
            <a:r>
              <a:rPr lang="en-US" sz="2400" b="1" dirty="0" err="1">
                <a:solidFill>
                  <a:srgbClr val="2D3956"/>
                </a:solidFill>
                <a:latin typeface="Times New Roman"/>
                <a:cs typeface="Times New Roman"/>
              </a:rPr>
              <a:t>make_msgid</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returns a string represents ant Message-ID header.</a:t>
            </a:r>
          </a:p>
          <a:p>
            <a:pPr marL="800100" lvl="1" indent="-342900" algn="just">
              <a:buFont typeface="Arial"/>
              <a:buChar char="•"/>
            </a:pPr>
            <a:r>
              <a:rPr lang="en-US" sz="2400" b="1" dirty="0" err="1">
                <a:solidFill>
                  <a:srgbClr val="2D3956"/>
                </a:solidFill>
                <a:latin typeface="Times New Roman"/>
                <a:cs typeface="Times New Roman"/>
              </a:rPr>
              <a:t>formatdate</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returns a date time as string. </a:t>
            </a:r>
            <a:endParaRPr lang="en-US" dirty="0"/>
          </a:p>
          <a:p>
            <a:pPr marL="1200150" lvl="2" indent="-285750" algn="just">
              <a:buFont typeface="Arial,Sans-Serif"/>
              <a:buChar char="•"/>
            </a:pPr>
            <a:r>
              <a:rPr lang="en-US" sz="2400" dirty="0">
                <a:solidFill>
                  <a:srgbClr val="2D3956"/>
                </a:solidFill>
                <a:latin typeface="Times New Roman"/>
                <a:cs typeface="Times New Roman"/>
              </a:rPr>
              <a:t>The </a:t>
            </a:r>
            <a:r>
              <a:rPr lang="en-US" sz="2400" dirty="0" err="1">
                <a:solidFill>
                  <a:srgbClr val="2D3956"/>
                </a:solidFill>
                <a:latin typeface="Times New Roman"/>
                <a:cs typeface="Times New Roman"/>
              </a:rPr>
              <a:t>localtime</a:t>
            </a:r>
            <a:r>
              <a:rPr lang="en-US" sz="2400" dirty="0">
                <a:solidFill>
                  <a:srgbClr val="2D3956"/>
                </a:solidFill>
                <a:latin typeface="Times New Roman"/>
                <a:cs typeface="Times New Roman"/>
              </a:rPr>
              <a:t> argument used to return time related to the local </a:t>
            </a:r>
            <a:r>
              <a:rPr lang="en-US" sz="2400" dirty="0" err="1">
                <a:solidFill>
                  <a:srgbClr val="2D3956"/>
                </a:solidFill>
                <a:latin typeface="Times New Roman"/>
                <a:cs typeface="Times New Roman"/>
              </a:rPr>
              <a:t>timezone</a:t>
            </a:r>
            <a:r>
              <a:rPr lang="en-US" sz="2400" dirty="0">
                <a:solidFill>
                  <a:srgbClr val="2D3956"/>
                </a:solidFill>
                <a:latin typeface="Times New Roman"/>
                <a:cs typeface="Times New Roman"/>
              </a:rPr>
              <a:t>.</a:t>
            </a:r>
          </a:p>
          <a:p>
            <a:pPr marL="742950" lvl="1" indent="-285750" algn="just">
              <a:buFont typeface="Arial,Sans-Serif"/>
              <a:buChar char="•"/>
            </a:pPr>
            <a:r>
              <a:rPr lang="en-US" sz="2400" b="1" dirty="0" err="1">
                <a:solidFill>
                  <a:srgbClr val="2D3956"/>
                </a:solidFill>
                <a:latin typeface="Times New Roman"/>
                <a:cs typeface="Times New Roman"/>
              </a:rPr>
              <a:t>parsedate_tz</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returns either None or a 10-tuple datetime.</a:t>
            </a:r>
          </a:p>
          <a:p>
            <a:pPr marL="742950" lvl="1" indent="-285750" algn="just">
              <a:buFont typeface="Arial,Sans-Serif"/>
              <a:buChar char="•"/>
            </a:pPr>
            <a:r>
              <a:rPr lang="en-US" sz="2400" b="1" dirty="0" err="1">
                <a:solidFill>
                  <a:srgbClr val="2D3956"/>
                </a:solidFill>
                <a:latin typeface="Times New Roman"/>
                <a:cs typeface="Times New Roman"/>
              </a:rPr>
              <a:t>mktime_tz</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create a Universal Time Coordinated (UTC) timestamp from a 10-tuple datetime. </a:t>
            </a:r>
          </a:p>
          <a:p>
            <a:pPr marL="1200150" lvl="2" indent="-285750" algn="just">
              <a:buFont typeface="Arial,Sans-Serif"/>
              <a:buChar char="•"/>
            </a:pPr>
            <a:r>
              <a:rPr lang="en-US" sz="2400" dirty="0">
                <a:solidFill>
                  <a:srgbClr val="2D3956"/>
                </a:solidFill>
                <a:latin typeface="Times New Roman"/>
                <a:cs typeface="Times New Roman"/>
              </a:rPr>
              <a:t>Unix time: the number of seconds that have elapsed since 00:00:00 UTC on 1 January 1970.</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E-MAIL MODULE METHODS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438643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05580"/>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Code:</a:t>
            </a:r>
          </a:p>
          <a:p>
            <a:r>
              <a:rPr lang="en-US" sz="2400" dirty="0">
                <a:solidFill>
                  <a:srgbClr val="00B0F0"/>
                </a:solidFill>
                <a:latin typeface="Times New Roman"/>
                <a:cs typeface="Times New Roman"/>
              </a:rPr>
              <a:t>              import </a:t>
            </a:r>
            <a:r>
              <a:rPr lang="en-US" sz="2400" dirty="0" err="1">
                <a:solidFill>
                  <a:srgbClr val="00B0F0"/>
                </a:solidFill>
                <a:latin typeface="Times New Roman"/>
                <a:cs typeface="Times New Roman"/>
              </a:rPr>
              <a:t>email.utils</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email.message</a:t>
            </a:r>
          </a:p>
          <a:p>
            <a:r>
              <a:rPr lang="en-US" sz="2400" dirty="0">
                <a:solidFill>
                  <a:srgbClr val="00B0F0"/>
                </a:solidFill>
                <a:latin typeface="Times New Roman"/>
                <a:cs typeface="Times New Roman"/>
              </a:rPr>
              <a:t>              text = " Hello, This is a test message. I hope you enjoy it! " </a:t>
            </a:r>
          </a:p>
          <a:p>
            <a:r>
              <a:rPr lang="en-US" sz="2400" dirty="0">
                <a:solidFill>
                  <a:srgbClr val="00B0F0"/>
                </a:solidFill>
                <a:latin typeface="Times New Roman"/>
                <a:cs typeface="Times New Roman"/>
              </a:rPr>
              <a:t>              msg = </a:t>
            </a:r>
            <a:r>
              <a:rPr lang="en-US" sz="2400" dirty="0" err="1">
                <a:solidFill>
                  <a:srgbClr val="00B0F0"/>
                </a:solidFill>
                <a:latin typeface="Times New Roman"/>
                <a:cs typeface="Times New Roman"/>
              </a:rPr>
              <a:t>email.message.EmailMessage</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msg['To'] = '</a:t>
            </a:r>
            <a:r>
              <a:rPr lang="en-US" sz="2400" dirty="0">
                <a:solidFill>
                  <a:srgbClr val="00B0F0"/>
                </a:solidFill>
                <a:latin typeface="Times New Roman"/>
                <a:cs typeface="Times New Roman"/>
                <a:hlinkClick r:id="rId2">
                  <a:extLst>
                    <a:ext uri="{A12FA001-AC4F-418D-AE19-62706E023703}">
                      <ahyp:hlinkClr xmlns:ahyp="http://schemas.microsoft.com/office/drawing/2018/hyperlinkcolor" val="tx"/>
                    </a:ext>
                  </a:extLst>
                </a:hlinkClick>
              </a:rPr>
              <a:t>recipient@example.com</a:t>
            </a:r>
            <a:r>
              <a:rPr lang="en-US" sz="2400" dirty="0">
                <a:solidFill>
                  <a:srgbClr val="00B0F0"/>
                </a:solidFill>
                <a:latin typeface="Times New Roman"/>
                <a:cs typeface="Times New Roman"/>
              </a:rPr>
              <a:t>' </a:t>
            </a:r>
          </a:p>
          <a:p>
            <a:r>
              <a:rPr lang="en-US" sz="2400" dirty="0">
                <a:solidFill>
                  <a:srgbClr val="00B0F0"/>
                </a:solidFill>
                <a:latin typeface="Times New Roman"/>
                <a:cs typeface="Times New Roman"/>
              </a:rPr>
              <a:t>              msg['From'] = '</a:t>
            </a:r>
            <a:r>
              <a:rPr lang="en-US" sz="2400" dirty="0">
                <a:solidFill>
                  <a:srgbClr val="00B0F0"/>
                </a:solidFill>
                <a:latin typeface="Times New Roman"/>
                <a:cs typeface="Times New Roman"/>
                <a:hlinkClick r:id="rId3">
                  <a:extLst>
                    <a:ext uri="{A12FA001-AC4F-418D-AE19-62706E023703}">
                      <ahyp:hlinkClr xmlns:ahyp="http://schemas.microsoft.com/office/drawing/2018/hyperlinkcolor" val="tx"/>
                    </a:ext>
                  </a:extLst>
                </a:hlinkClick>
              </a:rPr>
              <a:t>sender@example.com</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msg['Subject'] = 'Test Message'</a:t>
            </a:r>
          </a:p>
          <a:p>
            <a:r>
              <a:rPr lang="en-US" sz="2400" dirty="0">
                <a:solidFill>
                  <a:srgbClr val="00B0F0"/>
                </a:solidFill>
                <a:latin typeface="Times New Roman"/>
                <a:cs typeface="Times New Roman"/>
              </a:rPr>
              <a:t>              msg['Date'] = </a:t>
            </a:r>
            <a:r>
              <a:rPr lang="en-US" sz="2400" dirty="0" err="1">
                <a:solidFill>
                  <a:srgbClr val="00B0F0"/>
                </a:solidFill>
                <a:latin typeface="Times New Roman"/>
                <a:cs typeface="Times New Roman"/>
              </a:rPr>
              <a:t>email.utils.formatdate</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localtime</a:t>
            </a:r>
            <a:r>
              <a:rPr lang="en-US" sz="2400" dirty="0">
                <a:solidFill>
                  <a:srgbClr val="00B0F0"/>
                </a:solidFill>
                <a:latin typeface="Times New Roman"/>
                <a:cs typeface="Times New Roman"/>
              </a:rPr>
              <a:t> = 1)</a:t>
            </a:r>
          </a:p>
          <a:p>
            <a:r>
              <a:rPr lang="en-US" sz="2400" dirty="0">
                <a:solidFill>
                  <a:srgbClr val="00B0F0"/>
                </a:solidFill>
                <a:latin typeface="Times New Roman"/>
                <a:cs typeface="Times New Roman"/>
              </a:rPr>
              <a:t>              msg['Message-ID'] = </a:t>
            </a:r>
            <a:r>
              <a:rPr lang="en-US" sz="2400" dirty="0" err="1">
                <a:solidFill>
                  <a:srgbClr val="00B0F0"/>
                </a:solidFill>
                <a:latin typeface="Times New Roman"/>
                <a:cs typeface="Times New Roman"/>
              </a:rPr>
              <a:t>email.utils.make_msgid</a:t>
            </a:r>
            <a:r>
              <a:rPr lang="en-US" sz="2400" dirty="0">
                <a:solidFill>
                  <a:srgbClr val="00B0F0"/>
                </a:solidFill>
                <a:latin typeface="Times New Roman"/>
                <a:cs typeface="Times New Roman"/>
              </a:rPr>
              <a:t>() </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msg.set_payload</a:t>
            </a:r>
            <a:r>
              <a:rPr lang="en-US" sz="2400" dirty="0">
                <a:solidFill>
                  <a:srgbClr val="00B0F0"/>
                </a:solidFill>
                <a:latin typeface="Times New Roman"/>
                <a:cs typeface="Times New Roman"/>
              </a:rPr>
              <a:t>(text);    print(</a:t>
            </a:r>
            <a:r>
              <a:rPr lang="en-US" sz="2400" dirty="0" err="1">
                <a:solidFill>
                  <a:srgbClr val="00B0F0"/>
                </a:solidFill>
                <a:latin typeface="Times New Roman"/>
                <a:cs typeface="Times New Roman"/>
              </a:rPr>
              <a:t>msg.as_string</a:t>
            </a:r>
            <a:r>
              <a:rPr lang="en-US" sz="2400" dirty="0">
                <a:solidFill>
                  <a:srgbClr val="00B0F0"/>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CREATING AN E-MAIL EXAMPLE</a:t>
            </a:r>
          </a:p>
        </p:txBody>
      </p:sp>
    </p:spTree>
    <p:extLst>
      <p:ext uri="{BB962C8B-B14F-4D97-AF65-F5344CB8AC3E}">
        <p14:creationId xmlns:p14="http://schemas.microsoft.com/office/powerpoint/2010/main" val="3487438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05580"/>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Code:</a:t>
            </a:r>
          </a:p>
          <a:p>
            <a:r>
              <a:rPr lang="en-US" sz="2400" dirty="0">
                <a:solidFill>
                  <a:srgbClr val="00B0F0"/>
                </a:solidFill>
                <a:latin typeface="Times New Roman"/>
                <a:cs typeface="Times New Roman"/>
              </a:rPr>
              <a:t>              import email</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popular_headers</a:t>
            </a:r>
            <a:r>
              <a:rPr lang="en-US" sz="2400" dirty="0">
                <a:solidFill>
                  <a:srgbClr val="00B0F0"/>
                </a:solidFill>
                <a:latin typeface="Times New Roman"/>
                <a:cs typeface="Times New Roman"/>
              </a:rPr>
              <a:t> = ('From', 'To', 'Subject', 'Date') </a:t>
            </a:r>
          </a:p>
          <a:p>
            <a:r>
              <a:rPr lang="en-US" sz="2400" dirty="0">
                <a:solidFill>
                  <a:srgbClr val="00B0F0"/>
                </a:solidFill>
                <a:latin typeface="Times New Roman"/>
                <a:cs typeface="Times New Roman"/>
              </a:rPr>
              <a:t>              msg = </a:t>
            </a:r>
            <a:r>
              <a:rPr lang="en-US" sz="2400" dirty="0" err="1">
                <a:solidFill>
                  <a:srgbClr val="00B0F0"/>
                </a:solidFill>
                <a:latin typeface="Times New Roman"/>
                <a:cs typeface="Times New Roman"/>
              </a:rPr>
              <a:t>email.</a:t>
            </a:r>
            <a:r>
              <a:rPr lang="en-US" sz="2400" b="1" dirty="0" err="1">
                <a:solidFill>
                  <a:srgbClr val="FFC000"/>
                </a:solidFill>
                <a:latin typeface="Times New Roman"/>
                <a:cs typeface="Times New Roman"/>
              </a:rPr>
              <a:t>message_from_file</a:t>
            </a:r>
            <a:r>
              <a:rPr lang="en-US" sz="2400" dirty="0">
                <a:solidFill>
                  <a:srgbClr val="00B0F0"/>
                </a:solidFill>
                <a:latin typeface="Times New Roman"/>
                <a:cs typeface="Times New Roman"/>
              </a:rPr>
              <a:t>( open('/path/to/message.txt') ) </a:t>
            </a:r>
          </a:p>
          <a:p>
            <a:r>
              <a:rPr lang="en-US" sz="2400" dirty="0">
                <a:solidFill>
                  <a:srgbClr val="00B0F0"/>
                </a:solidFill>
                <a:latin typeface="Times New Roman"/>
                <a:cs typeface="Times New Roman"/>
              </a:rPr>
              <a:t>              headers = sorted(</a:t>
            </a:r>
            <a:r>
              <a:rPr lang="en-US" sz="2400" dirty="0" err="1">
                <a:solidFill>
                  <a:srgbClr val="00B0F0"/>
                </a:solidFill>
                <a:latin typeface="Times New Roman"/>
                <a:cs typeface="Times New Roman"/>
              </a:rPr>
              <a:t>msg.keys</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for header in headers: </a:t>
            </a:r>
          </a:p>
          <a:p>
            <a:r>
              <a:rPr lang="en-US" sz="2400" dirty="0">
                <a:solidFill>
                  <a:srgbClr val="00B0F0"/>
                </a:solidFill>
                <a:latin typeface="Times New Roman"/>
                <a:cs typeface="Times New Roman"/>
              </a:rPr>
              <a:t>                    if header not in </a:t>
            </a:r>
            <a:r>
              <a:rPr lang="en-US" sz="2400" err="1">
                <a:solidFill>
                  <a:srgbClr val="00B0F0"/>
                </a:solidFill>
                <a:latin typeface="Times New Roman"/>
                <a:cs typeface="Times New Roman"/>
              </a:rPr>
              <a:t>popular_headers</a:t>
            </a:r>
            <a:r>
              <a:rPr lang="en-US" sz="2400" dirty="0">
                <a:solidFill>
                  <a:srgbClr val="00B0F0"/>
                </a:solidFill>
                <a:latin typeface="Times New Roman"/>
                <a:cs typeface="Times New Roman"/>
              </a:rPr>
              <a:t>:   </a:t>
            </a:r>
          </a:p>
          <a:p>
            <a:r>
              <a:rPr lang="en-US" sz="2400" dirty="0">
                <a:solidFill>
                  <a:srgbClr val="00B0F0"/>
                </a:solidFill>
                <a:latin typeface="Times New Roman"/>
                <a:cs typeface="Times New Roman"/>
              </a:rPr>
              <a:t>                            print("Header info. not listed---", header + ':', msg[header] )</a:t>
            </a:r>
            <a:endParaRPr lang="en-US" dirty="0"/>
          </a:p>
          <a:p>
            <a:r>
              <a:rPr lang="en-US" sz="2400" dirty="0">
                <a:solidFill>
                  <a:srgbClr val="00B0F0"/>
                </a:solidFill>
                <a:latin typeface="Times New Roman"/>
                <a:cs typeface="Times New Roman"/>
              </a:rPr>
              <a:t>                    else:   </a:t>
            </a:r>
          </a:p>
          <a:p>
            <a:r>
              <a:rPr lang="en-US" sz="2400" dirty="0">
                <a:solidFill>
                  <a:srgbClr val="00B0F0"/>
                </a:solidFill>
                <a:latin typeface="Times New Roman"/>
                <a:cs typeface="Times New Roman"/>
              </a:rPr>
              <a:t>                            print("Header info. listed---", header + ':', msg[header] )</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PARSING AN E-MAIL EXAMPLE</a:t>
            </a:r>
          </a:p>
        </p:txBody>
      </p:sp>
    </p:spTree>
    <p:extLst>
      <p:ext uri="{BB962C8B-B14F-4D97-AF65-F5344CB8AC3E}">
        <p14:creationId xmlns:p14="http://schemas.microsoft.com/office/powerpoint/2010/main" val="3082688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05580"/>
            <a:ext cx="10541000" cy="193899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Code:</a:t>
            </a:r>
          </a:p>
          <a:p>
            <a:r>
              <a:rPr lang="en-US" sz="2400" dirty="0">
                <a:solidFill>
                  <a:srgbClr val="00B0F0"/>
                </a:solidFill>
                <a:latin typeface="Times New Roman"/>
                <a:cs typeface="Times New Roman"/>
              </a:rPr>
              <a:t>              if </a:t>
            </a:r>
            <a:r>
              <a:rPr lang="en-US" sz="2400" dirty="0" err="1">
                <a:solidFill>
                  <a:srgbClr val="00B0F0"/>
                </a:solidFill>
                <a:latin typeface="Times New Roman"/>
                <a:cs typeface="Times New Roman"/>
              </a:rPr>
              <a:t>msg.is_multipart</a:t>
            </a:r>
            <a:r>
              <a:rPr lang="en-US" sz="2400" dirty="0">
                <a:solidFill>
                  <a:srgbClr val="00B0F0"/>
                </a:solidFill>
                <a:latin typeface="Times New Roman"/>
                <a:cs typeface="Times New Roman"/>
              </a:rPr>
              <a:t>(): </a:t>
            </a:r>
          </a:p>
          <a:p>
            <a:r>
              <a:rPr lang="en-US" sz="2400" dirty="0">
                <a:solidFill>
                  <a:srgbClr val="00B0F0"/>
                </a:solidFill>
                <a:latin typeface="Times New Roman"/>
                <a:cs typeface="Times New Roman"/>
              </a:rPr>
              <a:t>                  print("This program cannot handle MIME multipart messages.")</a:t>
            </a:r>
          </a:p>
          <a:p>
            <a:r>
              <a:rPr lang="en-US" sz="2400" dirty="0">
                <a:solidFill>
                  <a:srgbClr val="00B0F0"/>
                </a:solidFill>
                <a:latin typeface="Times New Roman"/>
                <a:cs typeface="Times New Roman"/>
              </a:rPr>
              <a:t>              else: </a:t>
            </a:r>
          </a:p>
          <a:p>
            <a:r>
              <a:rPr lang="en-US" sz="2400" dirty="0">
                <a:solidFill>
                  <a:srgbClr val="00B0F0"/>
                </a:solidFill>
                <a:latin typeface="Times New Roman"/>
                <a:cs typeface="Times New Roman"/>
              </a:rPr>
              <a:t>                  print(</a:t>
            </a:r>
            <a:r>
              <a:rPr lang="en-US" sz="2400" dirty="0" err="1">
                <a:solidFill>
                  <a:srgbClr val="00B0F0"/>
                </a:solidFill>
                <a:latin typeface="Times New Roman"/>
                <a:cs typeface="Times New Roman"/>
              </a:rPr>
              <a:t>msg.get_payload</a:t>
            </a:r>
            <a:r>
              <a:rPr lang="en-US" sz="2400" dirty="0">
                <a:solidFill>
                  <a:srgbClr val="00B0F0"/>
                </a:solidFill>
                <a:latin typeface="Times New Roman"/>
                <a:cs typeface="Times New Roman"/>
              </a:rPr>
              <a:t>())</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PARSING AN E-MAIL EXAMPLE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4020109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05580"/>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Code:</a:t>
            </a:r>
          </a:p>
          <a:p>
            <a:r>
              <a:rPr lang="en-US" sz="2400" dirty="0">
                <a:solidFill>
                  <a:srgbClr val="00B0F0"/>
                </a:solidFill>
                <a:latin typeface="Times New Roman"/>
                <a:cs typeface="Times New Roman"/>
              </a:rPr>
              <a:t>              from </a:t>
            </a:r>
            <a:r>
              <a:rPr lang="en-US" sz="2400" dirty="0" err="1">
                <a:solidFill>
                  <a:srgbClr val="00B0F0"/>
                </a:solidFill>
                <a:latin typeface="Times New Roman"/>
                <a:cs typeface="Times New Roman"/>
              </a:rPr>
              <a:t>email.utils</a:t>
            </a:r>
            <a:r>
              <a:rPr lang="en-US" sz="2400" dirty="0">
                <a:solidFill>
                  <a:srgbClr val="00B0F0"/>
                </a:solidFill>
                <a:latin typeface="Times New Roman"/>
                <a:cs typeface="Times New Roman"/>
              </a:rPr>
              <a:t> import </a:t>
            </a:r>
            <a:r>
              <a:rPr lang="en-US" sz="2400" dirty="0" err="1">
                <a:solidFill>
                  <a:srgbClr val="00B0F0"/>
                </a:solidFill>
                <a:latin typeface="Times New Roman"/>
                <a:cs typeface="Times New Roman"/>
              </a:rPr>
              <a:t>parsedate_tz</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mktime_tz</a:t>
            </a:r>
            <a:r>
              <a:rPr lang="en-US" sz="2400" dirty="0">
                <a:solidFill>
                  <a:srgbClr val="00B0F0"/>
                </a:solidFill>
                <a:latin typeface="Times New Roman"/>
                <a:cs typeface="Times New Roman"/>
              </a:rPr>
              <a:t> </a:t>
            </a:r>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              timetuple1 = </a:t>
            </a:r>
            <a:r>
              <a:rPr lang="en-US" sz="2400" dirty="0" err="1">
                <a:solidFill>
                  <a:srgbClr val="00B0F0"/>
                </a:solidFill>
                <a:latin typeface="Times New Roman"/>
                <a:cs typeface="Times New Roman"/>
              </a:rPr>
              <a:t>parsedate_tz</a:t>
            </a:r>
            <a:r>
              <a:rPr lang="en-US" sz="2400" dirty="0">
                <a:solidFill>
                  <a:srgbClr val="00B0F0"/>
                </a:solidFill>
                <a:latin typeface="Times New Roman"/>
                <a:cs typeface="Times New Roman"/>
              </a:rPr>
              <a:t>('Mon, 27 May 2023 09:00:00 +1000') </a:t>
            </a:r>
          </a:p>
          <a:p>
            <a:r>
              <a:rPr lang="en-US" sz="2400" dirty="0">
                <a:solidFill>
                  <a:srgbClr val="00B0F0"/>
                </a:solidFill>
                <a:latin typeface="Times New Roman"/>
                <a:cs typeface="Times New Roman"/>
              </a:rPr>
              <a:t>              print(timetuple1)</a:t>
            </a:r>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              timestamp1 = </a:t>
            </a:r>
            <a:r>
              <a:rPr lang="en-US" sz="2400" dirty="0" err="1">
                <a:solidFill>
                  <a:srgbClr val="00B0F0"/>
                </a:solidFill>
                <a:latin typeface="Times New Roman"/>
                <a:cs typeface="Times New Roman"/>
              </a:rPr>
              <a:t>mktime_tz</a:t>
            </a:r>
            <a:r>
              <a:rPr lang="en-US" sz="2400" dirty="0">
                <a:solidFill>
                  <a:srgbClr val="00B0F0"/>
                </a:solidFill>
                <a:latin typeface="Times New Roman"/>
                <a:cs typeface="Times New Roman"/>
              </a:rPr>
              <a:t>(timetuple1)</a:t>
            </a:r>
          </a:p>
          <a:p>
            <a:r>
              <a:rPr lang="en-US" sz="2400" dirty="0">
                <a:solidFill>
                  <a:srgbClr val="00B0F0"/>
                </a:solidFill>
                <a:latin typeface="Times New Roman"/>
                <a:cs typeface="Times New Roman"/>
              </a:rPr>
              <a:t>              print(timestamp1)</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PARSING DATA IN AN E-MAIL</a:t>
            </a:r>
          </a:p>
        </p:txBody>
      </p:sp>
    </p:spTree>
    <p:extLst>
      <p:ext uri="{BB962C8B-B14F-4D97-AF65-F5344CB8AC3E}">
        <p14:creationId xmlns:p14="http://schemas.microsoft.com/office/powerpoint/2010/main" val="250179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05580"/>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MIME</a:t>
            </a:r>
            <a:r>
              <a:rPr lang="en-US" sz="2400" dirty="0">
                <a:solidFill>
                  <a:srgbClr val="2D3956"/>
                </a:solidFill>
                <a:latin typeface="Times New Roman"/>
                <a:cs typeface="Times New Roman"/>
              </a:rPr>
              <a:t> is a set of rules for encoding data, rather than deal with simple plain text only inside e-mails.</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MIME</a:t>
            </a:r>
            <a:r>
              <a:rPr lang="en-US" sz="2400" dirty="0">
                <a:solidFill>
                  <a:srgbClr val="2D3956"/>
                </a:solidFill>
                <a:latin typeface="Times New Roman"/>
                <a:cs typeface="Times New Roman"/>
              </a:rPr>
              <a:t> message can include several different parts (e.g., a plain-text message, an image file attachment, a PDF attachment) into the message body.</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MIME</a:t>
            </a:r>
            <a:r>
              <a:rPr lang="en-US" sz="2400" dirty="0">
                <a:solidFill>
                  <a:srgbClr val="2D3956"/>
                </a:solidFill>
                <a:latin typeface="Times New Roman"/>
                <a:cs typeface="Times New Roman"/>
              </a:rPr>
              <a:t> operates by adding headers to an e-mail message and then giving it content that looks like plain text to the machine.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60276"/>
            <a:ext cx="707942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MULTIPURPOSE INTERNET MAIL</a:t>
            </a:r>
          </a:p>
          <a:p>
            <a:r>
              <a:rPr lang="en-US" sz="2800" b="1" dirty="0">
                <a:solidFill>
                  <a:schemeClr val="bg1"/>
                </a:solidFill>
                <a:latin typeface="Times New Roman"/>
                <a:cs typeface="Times New Roman"/>
              </a:rPr>
              <a:t>EXTENSIONS</a:t>
            </a:r>
          </a:p>
        </p:txBody>
      </p:sp>
    </p:spTree>
    <p:extLst>
      <p:ext uri="{BB962C8B-B14F-4D97-AF65-F5344CB8AC3E}">
        <p14:creationId xmlns:p14="http://schemas.microsoft.com/office/powerpoint/2010/main" val="1789183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05580"/>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There are two primary MIME types:</a:t>
            </a:r>
          </a:p>
          <a:p>
            <a:pPr marL="742950" lvl="1" indent="-285750" algn="just">
              <a:buFont typeface="Arial,Sans-Serif"/>
              <a:buChar char="•"/>
            </a:pPr>
            <a:r>
              <a:rPr lang="en-US" sz="2400" b="1" dirty="0">
                <a:solidFill>
                  <a:srgbClr val="2D3956"/>
                </a:solidFill>
                <a:latin typeface="Times New Roman"/>
                <a:cs typeface="Times New Roman"/>
              </a:rPr>
              <a:t>text/plain:</a:t>
            </a:r>
            <a:r>
              <a:rPr lang="en-US" sz="2400" dirty="0">
                <a:solidFill>
                  <a:srgbClr val="2D3956"/>
                </a:solidFill>
                <a:latin typeface="Times New Roman"/>
                <a:cs typeface="Times New Roman"/>
              </a:rPr>
              <a:t> the default value for textual files. </a:t>
            </a:r>
          </a:p>
          <a:p>
            <a:pPr marL="1200150" lvl="2" indent="-285750" algn="just">
              <a:buFont typeface="Arial,Sans-Serif"/>
              <a:buChar char="•"/>
            </a:pPr>
            <a:r>
              <a:rPr lang="en-US" sz="2400" dirty="0">
                <a:solidFill>
                  <a:srgbClr val="2D3956"/>
                </a:solidFill>
                <a:latin typeface="Times New Roman"/>
                <a:cs typeface="Times New Roman"/>
              </a:rPr>
              <a:t>A textual file should be human-readable and must not contain binary data.</a:t>
            </a:r>
          </a:p>
          <a:p>
            <a:pPr marL="742950" lvl="1" indent="-285750" algn="just">
              <a:buFont typeface="Arial,Sans-Serif"/>
              <a:buChar char="•"/>
            </a:pPr>
            <a:endParaRPr lang="en-US" sz="2400" dirty="0">
              <a:solidFill>
                <a:srgbClr val="2D3956"/>
              </a:solidFill>
              <a:latin typeface="Times New Roman"/>
              <a:cs typeface="Times New Roman"/>
            </a:endParaRPr>
          </a:p>
          <a:p>
            <a:pPr marL="742950" lvl="1" indent="-285750" algn="just">
              <a:buFont typeface="Arial,Sans-Serif"/>
              <a:buChar char="•"/>
            </a:pPr>
            <a:r>
              <a:rPr lang="en-US" sz="2400" b="1" dirty="0">
                <a:solidFill>
                  <a:srgbClr val="2D3956"/>
                </a:solidFill>
                <a:latin typeface="Times New Roman"/>
                <a:cs typeface="Times New Roman"/>
              </a:rPr>
              <a:t>application/octet-stream:</a:t>
            </a:r>
            <a:r>
              <a:rPr lang="en-US" sz="2400" dirty="0">
                <a:solidFill>
                  <a:srgbClr val="2D3956"/>
                </a:solidFill>
                <a:latin typeface="Times New Roman"/>
                <a:cs typeface="Times New Roman"/>
              </a:rPr>
              <a:t> the default value for all other cases. </a:t>
            </a:r>
          </a:p>
          <a:p>
            <a:pPr marL="1200150" lvl="2" indent="-285750" algn="just">
              <a:buFont typeface="Arial,Sans-Serif"/>
              <a:buChar char="•"/>
            </a:pPr>
            <a:r>
              <a:rPr lang="en-US" sz="2400" dirty="0">
                <a:solidFill>
                  <a:srgbClr val="2D3956"/>
                </a:solidFill>
                <a:latin typeface="Times New Roman"/>
                <a:cs typeface="Times New Roman"/>
              </a:rPr>
              <a:t>An unknown file type should use this type. </a:t>
            </a:r>
          </a:p>
          <a:p>
            <a:pPr marL="1200150" lvl="2" indent="-285750" algn="just">
              <a:buFont typeface="Arial,Sans-Serif"/>
              <a:buChar char="•"/>
            </a:pPr>
            <a:r>
              <a:rPr lang="en-US" sz="2400" dirty="0">
                <a:solidFill>
                  <a:srgbClr val="2D3956"/>
                </a:solidFill>
                <a:latin typeface="Times New Roman"/>
                <a:cs typeface="Times New Roman"/>
              </a:rPr>
              <a:t>Browsers pay a particular care when manipulating these files, to protect users from software vulnerabilities and possible dangerous behavior.</a:t>
            </a:r>
          </a:p>
          <a:p>
            <a:pPr marL="285750" indent="-285750" algn="just">
              <a:buFont typeface="Arial,Sans-Serif"/>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5"/>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COMMON MIME TYPES</a:t>
            </a:r>
          </a:p>
        </p:txBody>
      </p:sp>
    </p:spTree>
    <p:extLst>
      <p:ext uri="{BB962C8B-B14F-4D97-AF65-F5344CB8AC3E}">
        <p14:creationId xmlns:p14="http://schemas.microsoft.com/office/powerpoint/2010/main" val="2153649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05580"/>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Code:</a:t>
            </a:r>
          </a:p>
          <a:p>
            <a:r>
              <a:rPr lang="en-US" sz="2400" dirty="0">
                <a:solidFill>
                  <a:srgbClr val="00B0F0"/>
                </a:solidFill>
                <a:latin typeface="Times New Roman"/>
                <a:cs typeface="Times New Roman"/>
              </a:rPr>
              <a:t>               import </a:t>
            </a:r>
            <a:r>
              <a:rPr lang="en-US" sz="2400" dirty="0" err="1">
                <a:solidFill>
                  <a:srgbClr val="00B0F0"/>
                </a:solidFill>
                <a:latin typeface="Times New Roman"/>
                <a:cs typeface="Times New Roman"/>
              </a:rPr>
              <a:t>mimetypes</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os</a:t>
            </a:r>
            <a:br>
              <a:rPr lang="en-US" sz="2400" dirty="0">
                <a:solidFill>
                  <a:srgbClr val="00B0F0"/>
                </a:solidFill>
                <a:latin typeface="Times New Roman"/>
                <a:cs typeface="Times New Roman"/>
              </a:rPr>
            </a:br>
            <a:r>
              <a:rPr lang="en-US" sz="2400" dirty="0">
                <a:solidFill>
                  <a:srgbClr val="00B0F0"/>
                </a:solidFill>
                <a:latin typeface="Times New Roman"/>
                <a:cs typeface="Times New Roman"/>
              </a:rPr>
              <a:t>               print(</a:t>
            </a:r>
            <a:r>
              <a:rPr lang="en-US" sz="2400" dirty="0" err="1">
                <a:solidFill>
                  <a:srgbClr val="00B0F0"/>
                </a:solidFill>
                <a:latin typeface="Times New Roman"/>
                <a:cs typeface="Times New Roman"/>
              </a:rPr>
              <a:t>os.getcwd</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print(</a:t>
            </a:r>
            <a:r>
              <a:rPr lang="en-US" sz="2400" dirty="0" err="1">
                <a:solidFill>
                  <a:srgbClr val="00B0F0"/>
                </a:solidFill>
                <a:latin typeface="Times New Roman"/>
                <a:cs typeface="Times New Roman"/>
              </a:rPr>
              <a:t>os.listdir</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print(</a:t>
            </a:r>
            <a:r>
              <a:rPr lang="en-US" sz="2400" dirty="0" err="1">
                <a:solidFill>
                  <a:srgbClr val="00B0F0"/>
                </a:solidFill>
                <a:latin typeface="Times New Roman"/>
                <a:cs typeface="Times New Roman"/>
              </a:rPr>
              <a:t>mimetypes.guess_type</a:t>
            </a:r>
            <a:r>
              <a:rPr lang="en-US" sz="2400" dirty="0">
                <a:solidFill>
                  <a:srgbClr val="00B0F0"/>
                </a:solidFill>
                <a:latin typeface="Times New Roman"/>
                <a:cs typeface="Times New Roman"/>
              </a:rPr>
              <a:t>('test.py'))</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mtype</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mimetypes.guess_type</a:t>
            </a:r>
            <a:r>
              <a:rPr lang="en-US" sz="2400" dirty="0">
                <a:solidFill>
                  <a:srgbClr val="00B0F0"/>
                </a:solidFill>
                <a:latin typeface="Times New Roman"/>
                <a:cs typeface="Times New Roman"/>
              </a:rPr>
              <a:t>('test.py')[0]</a:t>
            </a:r>
          </a:p>
          <a:p>
            <a:r>
              <a:rPr lang="en-US" sz="2400" dirty="0">
                <a:solidFill>
                  <a:srgbClr val="00B0F0"/>
                </a:solidFill>
                <a:latin typeface="Times New Roman"/>
                <a:cs typeface="Times New Roman"/>
              </a:rPr>
              <a:t>               print(</a:t>
            </a:r>
            <a:r>
              <a:rPr lang="en-US" sz="2400" dirty="0" err="1">
                <a:solidFill>
                  <a:srgbClr val="00B0F0"/>
                </a:solidFill>
                <a:latin typeface="Times New Roman"/>
                <a:cs typeface="Times New Roman"/>
              </a:rPr>
              <a:t>mtype</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print(</a:t>
            </a:r>
            <a:r>
              <a:rPr lang="en-US" sz="2400" dirty="0" err="1">
                <a:solidFill>
                  <a:srgbClr val="00B0F0"/>
                </a:solidFill>
                <a:latin typeface="Times New Roman"/>
                <a:cs typeface="Times New Roman"/>
              </a:rPr>
              <a:t>mimetypes.guess_all_extensions</a:t>
            </a:r>
            <a:r>
              <a:rPr lang="en-US" sz="2400" dirty="0">
                <a:solidFill>
                  <a:srgbClr val="00B0F0"/>
                </a:solidFill>
                <a:latin typeface="Times New Roman"/>
                <a:cs typeface="Times New Roman"/>
              </a:rPr>
              <a:t>('image/jpeg'))</a:t>
            </a:r>
          </a:p>
          <a:p>
            <a:r>
              <a:rPr lang="en-US" sz="2400" dirty="0">
                <a:solidFill>
                  <a:srgbClr val="00B0F0"/>
                </a:solidFill>
                <a:latin typeface="Times New Roman"/>
                <a:cs typeface="Times New Roman"/>
              </a:rPr>
              <a:t>               print(</a:t>
            </a:r>
            <a:r>
              <a:rPr lang="en-US" sz="2400" dirty="0" err="1">
                <a:solidFill>
                  <a:srgbClr val="00B0F0"/>
                </a:solidFill>
                <a:latin typeface="Times New Roman"/>
                <a:cs typeface="Times New Roman"/>
              </a:rPr>
              <a:t>mimetypes.types_map</a:t>
            </a:r>
            <a:r>
              <a:rPr lang="en-US" sz="2400" dirty="0">
                <a:solidFill>
                  <a:srgbClr val="00B0F0"/>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5"/>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MIME TYPES EXAMPLE</a:t>
            </a:r>
          </a:p>
        </p:txBody>
      </p:sp>
    </p:spTree>
    <p:extLst>
      <p:ext uri="{BB962C8B-B14F-4D97-AF65-F5344CB8AC3E}">
        <p14:creationId xmlns:p14="http://schemas.microsoft.com/office/powerpoint/2010/main" val="1021179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05580"/>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To compose a message with attachments, you will generally follow these steps: </a:t>
            </a:r>
            <a:endParaRPr lang="en-US" dirty="0"/>
          </a:p>
          <a:p>
            <a:pPr marL="285750" indent="-285750" algn="just">
              <a:buFont typeface="Arial,Sans-Serif"/>
              <a:buChar char="•"/>
            </a:pPr>
            <a:endParaRPr lang="en-US" sz="2400" dirty="0">
              <a:solidFill>
                <a:srgbClr val="2D3956"/>
              </a:solidFill>
              <a:latin typeface="Times New Roman"/>
              <a:cs typeface="Times New Roman"/>
            </a:endParaRPr>
          </a:p>
          <a:p>
            <a:pPr marL="971550" lvl="1" indent="-514350" algn="just">
              <a:buAutoNum type="arabicPeriod"/>
            </a:pPr>
            <a:r>
              <a:rPr lang="en-US" sz="2400" dirty="0">
                <a:solidFill>
                  <a:srgbClr val="2D3956"/>
                </a:solidFill>
                <a:latin typeface="Times New Roman"/>
                <a:cs typeface="Times New Roman"/>
              </a:rPr>
              <a:t>Create a </a:t>
            </a:r>
            <a:r>
              <a:rPr lang="en-US" sz="2400" b="1" dirty="0" err="1">
                <a:solidFill>
                  <a:srgbClr val="2D3956"/>
                </a:solidFill>
                <a:latin typeface="Times New Roman"/>
                <a:cs typeface="Times New Roman"/>
              </a:rPr>
              <a:t>MIMEMultipart</a:t>
            </a:r>
            <a:r>
              <a:rPr lang="en-US" sz="2400" dirty="0">
                <a:solidFill>
                  <a:srgbClr val="2D3956"/>
                </a:solidFill>
                <a:latin typeface="Times New Roman"/>
                <a:cs typeface="Times New Roman"/>
              </a:rPr>
              <a:t> object and set its message headers. </a:t>
            </a:r>
          </a:p>
          <a:p>
            <a:pPr marL="971550" lvl="1" indent="-514350" algn="just">
              <a:buAutoNum type="arabicPeriod"/>
            </a:pPr>
            <a:r>
              <a:rPr lang="en-US" sz="2400" dirty="0">
                <a:solidFill>
                  <a:srgbClr val="2D3956"/>
                </a:solidFill>
                <a:latin typeface="Times New Roman"/>
                <a:cs typeface="Times New Roman"/>
              </a:rPr>
              <a:t>Create a </a:t>
            </a:r>
            <a:r>
              <a:rPr lang="en-US" sz="2400" b="1" dirty="0" err="1">
                <a:solidFill>
                  <a:srgbClr val="2D3956"/>
                </a:solidFill>
                <a:latin typeface="Times New Roman"/>
                <a:cs typeface="Times New Roman"/>
              </a:rPr>
              <a:t>MIMEText</a:t>
            </a:r>
            <a:r>
              <a:rPr lang="en-US" sz="2400" b="1" dirty="0">
                <a:solidFill>
                  <a:srgbClr val="2D3956"/>
                </a:solidFill>
                <a:latin typeface="Times New Roman"/>
                <a:cs typeface="Times New Roman"/>
              </a:rPr>
              <a:t> </a:t>
            </a:r>
            <a:r>
              <a:rPr lang="en-US" sz="2400" dirty="0">
                <a:solidFill>
                  <a:srgbClr val="2D3956"/>
                </a:solidFill>
                <a:latin typeface="Times New Roman"/>
                <a:cs typeface="Times New Roman"/>
              </a:rPr>
              <a:t>object with the message body text and attach it to the </a:t>
            </a:r>
            <a:r>
              <a:rPr lang="en-US" sz="2400" dirty="0" err="1">
                <a:solidFill>
                  <a:srgbClr val="2D3956"/>
                </a:solidFill>
                <a:latin typeface="Times New Roman"/>
                <a:cs typeface="Times New Roman"/>
              </a:rPr>
              <a:t>MIMEMultipart</a:t>
            </a:r>
            <a:r>
              <a:rPr lang="en-US" sz="2400" dirty="0">
                <a:solidFill>
                  <a:srgbClr val="2D3956"/>
                </a:solidFill>
                <a:latin typeface="Times New Roman"/>
                <a:cs typeface="Times New Roman"/>
              </a:rPr>
              <a:t> object. </a:t>
            </a:r>
            <a:endParaRPr lang="en-US" dirty="0"/>
          </a:p>
          <a:p>
            <a:pPr marL="971550" lvl="1" indent="-514350" algn="just">
              <a:buAutoNum type="arabicPeriod"/>
            </a:pPr>
            <a:r>
              <a:rPr lang="en-US" sz="2400" dirty="0">
                <a:solidFill>
                  <a:srgbClr val="2D3956"/>
                </a:solidFill>
                <a:latin typeface="Times New Roman"/>
                <a:cs typeface="Times New Roman"/>
              </a:rPr>
              <a:t>Create appropriate </a:t>
            </a:r>
            <a:r>
              <a:rPr lang="en-US" sz="2400" b="1" dirty="0">
                <a:solidFill>
                  <a:srgbClr val="2D3956"/>
                </a:solidFill>
                <a:latin typeface="Times New Roman"/>
                <a:cs typeface="Times New Roman"/>
              </a:rPr>
              <a:t>MIME </a:t>
            </a:r>
            <a:r>
              <a:rPr lang="en-US" sz="2400" dirty="0">
                <a:solidFill>
                  <a:srgbClr val="2D3956"/>
                </a:solidFill>
                <a:latin typeface="Times New Roman"/>
                <a:cs typeface="Times New Roman"/>
              </a:rPr>
              <a:t>objects for each attachment and attach them to the </a:t>
            </a:r>
            <a:r>
              <a:rPr lang="en-US" sz="2400" dirty="0" err="1">
                <a:solidFill>
                  <a:srgbClr val="2D3956"/>
                </a:solidFill>
                <a:latin typeface="Times New Roman"/>
                <a:cs typeface="Times New Roman"/>
              </a:rPr>
              <a:t>MIMEMultipart</a:t>
            </a:r>
            <a:r>
              <a:rPr lang="en-US" sz="2400" dirty="0">
                <a:solidFill>
                  <a:srgbClr val="2D3956"/>
                </a:solidFill>
                <a:latin typeface="Times New Roman"/>
                <a:cs typeface="Times New Roman"/>
              </a:rPr>
              <a:t> object.</a:t>
            </a:r>
            <a:endParaRPr lang="en-US" dirty="0"/>
          </a:p>
          <a:p>
            <a:pPr marL="971550" lvl="1" indent="-514350" algn="just">
              <a:buAutoNum type="arabicPeriod"/>
            </a:pPr>
            <a:r>
              <a:rPr lang="en-US" sz="2400" dirty="0">
                <a:solidFill>
                  <a:srgbClr val="2D3956"/>
                </a:solidFill>
                <a:latin typeface="Times New Roman"/>
                <a:cs typeface="Times New Roman"/>
              </a:rPr>
              <a:t>Finally, call </a:t>
            </a:r>
            <a:r>
              <a:rPr lang="en-US" sz="2400" dirty="0" err="1">
                <a:solidFill>
                  <a:srgbClr val="2D3956"/>
                </a:solidFill>
                <a:latin typeface="Times New Roman"/>
                <a:cs typeface="Times New Roman"/>
              </a:rPr>
              <a:t>as_string</a:t>
            </a:r>
            <a:r>
              <a:rPr lang="en-US" sz="2400" dirty="0">
                <a:solidFill>
                  <a:srgbClr val="2D3956"/>
                </a:solidFill>
                <a:latin typeface="Times New Roman"/>
                <a:cs typeface="Times New Roman"/>
              </a:rPr>
              <a:t>() on the </a:t>
            </a:r>
            <a:r>
              <a:rPr lang="en-US" sz="2400" dirty="0" err="1">
                <a:solidFill>
                  <a:srgbClr val="2D3956"/>
                </a:solidFill>
                <a:latin typeface="Times New Roman"/>
                <a:cs typeface="Times New Roman"/>
              </a:rPr>
              <a:t>MIMEMultipart</a:t>
            </a:r>
            <a:r>
              <a:rPr lang="en-US" sz="2400" dirty="0">
                <a:solidFill>
                  <a:srgbClr val="2D3956"/>
                </a:solidFill>
                <a:latin typeface="Times New Roman"/>
                <a:cs typeface="Times New Roman"/>
              </a:rPr>
              <a:t> object to write out the resulting message. </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5"/>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CREATING A MIME EMAIL</a:t>
            </a:r>
          </a:p>
        </p:txBody>
      </p:sp>
    </p:spTree>
    <p:extLst>
      <p:ext uri="{BB962C8B-B14F-4D97-AF65-F5344CB8AC3E}">
        <p14:creationId xmlns:p14="http://schemas.microsoft.com/office/powerpoint/2010/main" val="1484350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2095" y="2305580"/>
            <a:ext cx="10727905"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Code:</a:t>
            </a:r>
          </a:p>
          <a:p>
            <a:r>
              <a:rPr lang="en-US" sz="2400" dirty="0">
                <a:solidFill>
                  <a:srgbClr val="00B0F0"/>
                </a:solidFill>
                <a:latin typeface="Times New Roman"/>
                <a:cs typeface="Times New Roman"/>
              </a:rPr>
              <a:t>import </a:t>
            </a:r>
            <a:r>
              <a:rPr lang="en-US" sz="2400" dirty="0" err="1">
                <a:solidFill>
                  <a:srgbClr val="00B0F0"/>
                </a:solidFill>
                <a:latin typeface="Times New Roman"/>
                <a:cs typeface="Times New Roman"/>
              </a:rPr>
              <a:t>email.mime.application</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email.mime.text</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email.mime.multipart</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email.utils</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os</a:t>
            </a:r>
            <a:endParaRPr lang="en-US" sz="2400" dirty="0">
              <a:solidFill>
                <a:srgbClr val="00B0F0"/>
              </a:solidFill>
              <a:latin typeface="Times New Roman"/>
              <a:cs typeface="Times New Roman"/>
            </a:endParaRPr>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def attachment(</a:t>
            </a:r>
            <a:r>
              <a:rPr lang="en-US" sz="2400" dirty="0" err="1">
                <a:solidFill>
                  <a:srgbClr val="00B0F0"/>
                </a:solidFill>
                <a:latin typeface="Times New Roman"/>
                <a:cs typeface="Times New Roman"/>
              </a:rPr>
              <a:t>email_message</a:t>
            </a:r>
            <a:r>
              <a:rPr lang="en-US" sz="2400" dirty="0">
                <a:solidFill>
                  <a:srgbClr val="00B0F0"/>
                </a:solidFill>
                <a:latin typeface="Times New Roman"/>
                <a:cs typeface="Times New Roman"/>
              </a:rPr>
              <a:t>, filename): </a:t>
            </a:r>
          </a:p>
          <a:p>
            <a:r>
              <a:rPr lang="en-US" sz="2400" dirty="0">
                <a:solidFill>
                  <a:srgbClr val="00B0F0"/>
                </a:solidFill>
                <a:latin typeface="Times New Roman"/>
                <a:cs typeface="Times New Roman"/>
              </a:rPr>
              <a:t>     with open(filename, '</a:t>
            </a:r>
            <a:r>
              <a:rPr lang="en-US" sz="2400" dirty="0" err="1">
                <a:solidFill>
                  <a:srgbClr val="00B0F0"/>
                </a:solidFill>
                <a:latin typeface="Times New Roman"/>
                <a:cs typeface="Times New Roman"/>
              </a:rPr>
              <a:t>rb</a:t>
            </a:r>
            <a:r>
              <a:rPr lang="en-US" sz="2400" dirty="0">
                <a:solidFill>
                  <a:srgbClr val="00B0F0"/>
                </a:solidFill>
                <a:latin typeface="Times New Roman"/>
                <a:cs typeface="Times New Roman"/>
              </a:rPr>
              <a:t>') as f:</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file_attachment</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email.mime.application.MIMEApplication</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f.read</a:t>
            </a:r>
            <a:r>
              <a:rPr lang="en-US" sz="2400" dirty="0">
                <a:solidFill>
                  <a:srgbClr val="00B0F0"/>
                </a:solidFill>
                <a:latin typeface="Times New Roman"/>
                <a:cs typeface="Times New Roman"/>
              </a:rPr>
              <a:t>()) </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file_attachment.add_header</a:t>
            </a:r>
            <a:r>
              <a:rPr lang="en-US" sz="2400" dirty="0">
                <a:solidFill>
                  <a:srgbClr val="00B0F0"/>
                </a:solidFill>
                <a:latin typeface="Times New Roman"/>
                <a:cs typeface="Times New Roman"/>
              </a:rPr>
              <a:t>("Content-Disposition", </a:t>
            </a:r>
            <a:r>
              <a:rPr lang="en-US" sz="2400" dirty="0" err="1">
                <a:solidFill>
                  <a:srgbClr val="00B0F0"/>
                </a:solidFill>
                <a:latin typeface="Times New Roman"/>
                <a:cs typeface="Times New Roman"/>
              </a:rPr>
              <a:t>f"attachments</a:t>
            </a:r>
            <a:r>
              <a:rPr lang="en-US" sz="2400" dirty="0">
                <a:solidFill>
                  <a:srgbClr val="00B0F0"/>
                </a:solidFill>
                <a:latin typeface="Times New Roman"/>
                <a:cs typeface="Times New Roman"/>
              </a:rPr>
              <a:t>; filename={filename}")</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email_message.attach</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file_attachment</a:t>
            </a:r>
            <a:r>
              <a:rPr lang="en-US" sz="2400" dirty="0">
                <a:solidFill>
                  <a:srgbClr val="00B0F0"/>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5"/>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MIME TYPES EXAMPLE</a:t>
            </a:r>
          </a:p>
        </p:txBody>
      </p:sp>
    </p:spTree>
    <p:extLst>
      <p:ext uri="{BB962C8B-B14F-4D97-AF65-F5344CB8AC3E}">
        <p14:creationId xmlns:p14="http://schemas.microsoft.com/office/powerpoint/2010/main" val="2531016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2095" y="2305580"/>
            <a:ext cx="10727905"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Code:</a:t>
            </a:r>
          </a:p>
          <a:p>
            <a:r>
              <a:rPr lang="en-US" sz="2400" dirty="0">
                <a:solidFill>
                  <a:srgbClr val="00B0F0"/>
                </a:solidFill>
                <a:latin typeface="Times New Roman"/>
                <a:cs typeface="Times New Roman"/>
              </a:rPr>
              <a:t>              message = "Hello, This is a test message. I hope you enjoy it!"</a:t>
            </a:r>
          </a:p>
          <a:p>
            <a:r>
              <a:rPr lang="en-US" sz="2400" dirty="0">
                <a:solidFill>
                  <a:srgbClr val="00B0F0"/>
                </a:solidFill>
                <a:latin typeface="Times New Roman"/>
                <a:cs typeface="Times New Roman"/>
              </a:rPr>
              <a:t>              msg = </a:t>
            </a:r>
            <a:r>
              <a:rPr lang="en-US" sz="2400" dirty="0" err="1">
                <a:solidFill>
                  <a:srgbClr val="00B0F0"/>
                </a:solidFill>
                <a:latin typeface="Times New Roman"/>
                <a:cs typeface="Times New Roman"/>
              </a:rPr>
              <a:t>email.mime.multipart.MIMEMultipart</a:t>
            </a:r>
            <a:r>
              <a:rPr lang="en-US" sz="2400" dirty="0">
                <a:solidFill>
                  <a:srgbClr val="00B0F0"/>
                </a:solidFill>
                <a:latin typeface="Times New Roman"/>
                <a:cs typeface="Times New Roman"/>
              </a:rPr>
              <a:t>() </a:t>
            </a:r>
          </a:p>
          <a:p>
            <a:r>
              <a:rPr lang="en-US" sz="2400" dirty="0">
                <a:solidFill>
                  <a:srgbClr val="00B0F0"/>
                </a:solidFill>
                <a:latin typeface="Times New Roman"/>
                <a:cs typeface="Times New Roman"/>
              </a:rPr>
              <a:t>              msg['To'] = '</a:t>
            </a:r>
            <a:r>
              <a:rPr lang="en-US" sz="2400" dirty="0">
                <a:solidFill>
                  <a:srgbClr val="00B0F0"/>
                </a:solidFill>
                <a:latin typeface="Times New Roman"/>
                <a:cs typeface="Times New Roman"/>
                <a:hlinkClick r:id="rId2">
                  <a:extLst>
                    <a:ext uri="{A12FA001-AC4F-418D-AE19-62706E023703}">
                      <ahyp:hlinkClr xmlns:ahyp="http://schemas.microsoft.com/office/drawing/2018/hyperlinkcolor" val="tx"/>
                    </a:ext>
                  </a:extLst>
                </a:hlinkClick>
              </a:rPr>
              <a:t>recipient@example.com</a:t>
            </a:r>
            <a:r>
              <a:rPr lang="en-US" sz="2400" dirty="0">
                <a:solidFill>
                  <a:srgbClr val="00B0F0"/>
                </a:solidFill>
                <a:latin typeface="Times New Roman"/>
                <a:cs typeface="Times New Roman"/>
              </a:rPr>
              <a:t>' </a:t>
            </a:r>
          </a:p>
          <a:p>
            <a:r>
              <a:rPr lang="en-US" sz="2400" dirty="0">
                <a:solidFill>
                  <a:srgbClr val="00B0F0"/>
                </a:solidFill>
                <a:latin typeface="Times New Roman"/>
                <a:cs typeface="Times New Roman"/>
              </a:rPr>
              <a:t>              msg['From'] = '</a:t>
            </a:r>
            <a:r>
              <a:rPr lang="en-US" sz="2400" dirty="0">
                <a:solidFill>
                  <a:srgbClr val="00B0F0"/>
                </a:solidFill>
                <a:latin typeface="Times New Roman"/>
                <a:cs typeface="Times New Roman"/>
                <a:hlinkClick r:id="rId3">
                  <a:extLst>
                    <a:ext uri="{A12FA001-AC4F-418D-AE19-62706E023703}">
                      <ahyp:hlinkClr xmlns:ahyp="http://schemas.microsoft.com/office/drawing/2018/hyperlinkcolor" val="tx"/>
                    </a:ext>
                  </a:extLst>
                </a:hlinkClick>
              </a:rPr>
              <a:t>sender@example.com</a:t>
            </a:r>
            <a:r>
              <a:rPr lang="en-US" sz="2400" dirty="0">
                <a:solidFill>
                  <a:srgbClr val="00B0F0"/>
                </a:solidFill>
                <a:latin typeface="Times New Roman"/>
                <a:cs typeface="Times New Roman"/>
              </a:rPr>
              <a:t>' </a:t>
            </a:r>
          </a:p>
          <a:p>
            <a:r>
              <a:rPr lang="en-US" sz="2400" dirty="0">
                <a:solidFill>
                  <a:srgbClr val="00B0F0"/>
                </a:solidFill>
                <a:latin typeface="Times New Roman"/>
                <a:cs typeface="Times New Roman"/>
              </a:rPr>
              <a:t>              msg['Subject'] = 'Test Message' </a:t>
            </a:r>
          </a:p>
          <a:p>
            <a:r>
              <a:rPr lang="en-US" sz="2400" dirty="0">
                <a:solidFill>
                  <a:srgbClr val="00B0F0"/>
                </a:solidFill>
                <a:latin typeface="Times New Roman"/>
                <a:cs typeface="Times New Roman"/>
              </a:rPr>
              <a:t>              msg['Message-ID'] = </a:t>
            </a:r>
            <a:r>
              <a:rPr lang="en-US" sz="2400" dirty="0" err="1">
                <a:solidFill>
                  <a:srgbClr val="00B0F0"/>
                </a:solidFill>
                <a:latin typeface="Times New Roman"/>
                <a:cs typeface="Times New Roman"/>
              </a:rPr>
              <a:t>email.utils.make_msgid</a:t>
            </a:r>
            <a:r>
              <a:rPr lang="en-US" sz="2400" dirty="0">
                <a:solidFill>
                  <a:srgbClr val="00B0F0"/>
                </a:solidFill>
                <a:latin typeface="Times New Roman"/>
                <a:cs typeface="Times New Roman"/>
              </a:rPr>
              <a:t>() </a:t>
            </a:r>
          </a:p>
          <a:p>
            <a:r>
              <a:rPr lang="en-US" sz="2400" dirty="0">
                <a:solidFill>
                  <a:srgbClr val="00B0F0"/>
                </a:solidFill>
                <a:latin typeface="Times New Roman"/>
                <a:cs typeface="Times New Roman"/>
              </a:rPr>
              <a:t>              body = </a:t>
            </a:r>
            <a:r>
              <a:rPr lang="en-US" sz="2400" dirty="0" err="1">
                <a:solidFill>
                  <a:srgbClr val="00B0F0"/>
                </a:solidFill>
                <a:latin typeface="Times New Roman"/>
                <a:cs typeface="Times New Roman"/>
              </a:rPr>
              <a:t>email.mime.text.MIMEText</a:t>
            </a:r>
            <a:r>
              <a:rPr lang="en-US" sz="2400" dirty="0">
                <a:solidFill>
                  <a:srgbClr val="00B0F0"/>
                </a:solidFill>
                <a:latin typeface="Times New Roman"/>
                <a:cs typeface="Times New Roman"/>
              </a:rPr>
              <a:t>(message, 'plain') </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msg.attach</a:t>
            </a:r>
            <a:r>
              <a:rPr lang="en-US" sz="2400" dirty="0">
                <a:solidFill>
                  <a:srgbClr val="00B0F0"/>
                </a:solidFill>
                <a:latin typeface="Times New Roman"/>
                <a:cs typeface="Times New Roman"/>
              </a:rPr>
              <a:t>(body)</a:t>
            </a:r>
          </a:p>
          <a:p>
            <a:r>
              <a:rPr lang="en-US" sz="2400" dirty="0">
                <a:solidFill>
                  <a:srgbClr val="00B0F0"/>
                </a:solidFill>
                <a:latin typeface="Times New Roman"/>
                <a:cs typeface="Times New Roman"/>
              </a:rPr>
              <a:t>              attachment(msg, 'Document2.pdf');     print(</a:t>
            </a:r>
            <a:r>
              <a:rPr lang="en-US" sz="2400" dirty="0" err="1">
                <a:solidFill>
                  <a:srgbClr val="00B0F0"/>
                </a:solidFill>
                <a:latin typeface="Times New Roman"/>
                <a:cs typeface="Times New Roman"/>
              </a:rPr>
              <a:t>msg.as_string</a:t>
            </a:r>
            <a:r>
              <a:rPr lang="en-US" sz="2400" dirty="0">
                <a:solidFill>
                  <a:srgbClr val="00B0F0"/>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5"/>
            <a:ext cx="7079427"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MIME TYPES EXAMPLE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192795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62842"/>
            <a:ext cx="6993161"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QUESTIONS FOR ONLINE DISCUSSION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846659"/>
          </a:xfrm>
          <a:prstGeom prst="rect">
            <a:avLst/>
          </a:prstGeom>
          <a:noFill/>
        </p:spPr>
        <p:txBody>
          <a:bodyPr wrap="square" lIns="91440" tIns="45720" rIns="91440" bIns="45720" rtlCol="0" anchor="t">
            <a:spAutoFit/>
          </a:bodyPr>
          <a:lstStyle/>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Write a program to build an email with attachment. The attached file should be a Python code file.</a:t>
            </a:r>
            <a:endParaRPr lang="en-US"/>
          </a:p>
          <a:p>
            <a:pPr marL="285750" indent="-285750" algn="just">
              <a:buFont typeface="Arial,Sans-Serif"/>
              <a:buChar char="•"/>
            </a:pPr>
            <a:endParaRPr lang="en-US"/>
          </a:p>
          <a:p>
            <a:pPr marL="285750" indent="-285750" algn="just">
              <a:buFont typeface="Arial,Sans-Serif"/>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Tree>
    <p:extLst>
      <p:ext uri="{BB962C8B-B14F-4D97-AF65-F5344CB8AC3E}">
        <p14:creationId xmlns:p14="http://schemas.microsoft.com/office/powerpoint/2010/main" val="1845178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person holding a tablet&#10;&#10;Description automatically generated">
            <a:extLst>
              <a:ext uri="{FF2B5EF4-FFF2-40B4-BE49-F238E27FC236}">
                <a16:creationId xmlns:a16="http://schemas.microsoft.com/office/drawing/2014/main" id="{5D52CB60-1037-5D90-C1A6-677803AD65EE}"/>
              </a:ext>
            </a:extLst>
          </p:cNvPr>
          <p:cNvPicPr>
            <a:picLocks noChangeAspect="1"/>
          </p:cNvPicPr>
          <p:nvPr/>
        </p:nvPicPr>
        <p:blipFill>
          <a:blip r:embed="rId8"/>
          <a:stretch>
            <a:fillRect/>
          </a:stretch>
        </p:blipFill>
        <p:spPr>
          <a:xfrm>
            <a:off x="1475117" y="1587476"/>
            <a:ext cx="9342407" cy="389870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31</Slides>
  <Notes>3</Notes>
  <HiddenSlides>0</HiddenSlide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revision>604</cp:revision>
  <dcterms:created xsi:type="dcterms:W3CDTF">2023-04-29T09:08:23Z</dcterms:created>
  <dcterms:modified xsi:type="dcterms:W3CDTF">2023-11-22T16:52:14Z</dcterms:modified>
</cp:coreProperties>
</file>