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12" r:id="rId2"/>
    <p:sldId id="414" r:id="rId3"/>
    <p:sldId id="438" r:id="rId4"/>
    <p:sldId id="415" r:id="rId5"/>
    <p:sldId id="416" r:id="rId6"/>
    <p:sldId id="417" r:id="rId7"/>
    <p:sldId id="439" r:id="rId8"/>
    <p:sldId id="419" r:id="rId9"/>
    <p:sldId id="440" r:id="rId10"/>
    <p:sldId id="463" r:id="rId11"/>
    <p:sldId id="442" r:id="rId12"/>
    <p:sldId id="443" r:id="rId13"/>
    <p:sldId id="453" r:id="rId14"/>
    <p:sldId id="444" r:id="rId15"/>
    <p:sldId id="446" r:id="rId16"/>
    <p:sldId id="445" r:id="rId17"/>
    <p:sldId id="447" r:id="rId18"/>
    <p:sldId id="448" r:id="rId19"/>
    <p:sldId id="464" r:id="rId20"/>
    <p:sldId id="449" r:id="rId21"/>
    <p:sldId id="450" r:id="rId22"/>
    <p:sldId id="451" r:id="rId23"/>
    <p:sldId id="452" r:id="rId24"/>
    <p:sldId id="454" r:id="rId25"/>
    <p:sldId id="455" r:id="rId26"/>
    <p:sldId id="456" r:id="rId27"/>
    <p:sldId id="457" r:id="rId28"/>
    <p:sldId id="458" r:id="rId29"/>
    <p:sldId id="460" r:id="rId30"/>
    <p:sldId id="461" r:id="rId31"/>
    <p:sldId id="462" r:id="rId32"/>
    <p:sldId id="41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75FFFF"/>
    <a:srgbClr val="5BFFFF"/>
    <a:srgbClr val="66FFFF"/>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25" autoAdjust="0"/>
    <p:restoredTop sz="94660"/>
  </p:normalViewPr>
  <p:slideViewPr>
    <p:cSldViewPr snapToGrid="0">
      <p:cViewPr varScale="1">
        <p:scale>
          <a:sx n="85" d="100"/>
          <a:sy n="85"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hyperlink" Target="https://www.scribbr.com/methodology/semi-structured-interview/" TargetMode="Externa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hyperlink" Target="https://www.scribbr.com/methodology/unstructured-interview/" TargetMode="External"/><Relationship Id="rId5" Type="http://schemas.openxmlformats.org/officeDocument/2006/relationships/image" Target="../media/image12.emf"/><Relationship Id="rId4" Type="http://schemas.openxmlformats.org/officeDocument/2006/relationships/image" Target="../media/image11.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3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452989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7671495" y="4742321"/>
            <a:ext cx="1763624" cy="954107"/>
          </a:xfrm>
          <a:prstGeom prst="rect">
            <a:avLst/>
          </a:prstGeom>
          <a:noFill/>
        </p:spPr>
        <p:txBody>
          <a:bodyPr wrap="square" rtlCol="0">
            <a:spAutoFit/>
          </a:bodyPr>
          <a:lstStyle/>
          <a:p>
            <a:r>
              <a:rPr lang="en-US" sz="2800">
                <a:solidFill>
                  <a:schemeClr val="bg1"/>
                </a:solidFill>
                <a:latin typeface="Tajawal Medium" panose="00000600000000000000" pitchFamily="2" charset="-78"/>
                <a:cs typeface="Tajawal Medium" panose="00000600000000000000" pitchFamily="2" charset="-78"/>
              </a:rPr>
              <a:t>PMG 697</a:t>
            </a:r>
          </a:p>
          <a:p>
            <a:r>
              <a:rPr lang="en-US" sz="280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DE539ABD-A0A4-C96C-669B-197109C18AD1}"/>
              </a:ext>
            </a:extLst>
          </p:cNvPr>
          <p:cNvPicPr>
            <a:picLocks noChangeAspect="1"/>
          </p:cNvPicPr>
          <p:nvPr/>
        </p:nvPicPr>
        <p:blipFill>
          <a:blip r:embed="rId5"/>
          <a:stretch>
            <a:fillRect/>
          </a:stretch>
        </p:blipFill>
        <p:spPr>
          <a:xfrm>
            <a:off x="-81742" y="1976218"/>
            <a:ext cx="6714451" cy="1972334"/>
          </a:xfrm>
          <a:prstGeom prst="rect">
            <a:avLst/>
          </a:prstGeom>
        </p:spPr>
      </p:pic>
      <p:sp>
        <p:nvSpPr>
          <p:cNvPr id="8" name="TextBox 7">
            <a:extLst>
              <a:ext uri="{FF2B5EF4-FFF2-40B4-BE49-F238E27FC236}">
                <a16:creationId xmlns:a16="http://schemas.microsoft.com/office/drawing/2014/main" id="{7FCB1722-A547-FE0C-7E4E-A81D3F87665F}"/>
              </a:ext>
            </a:extLst>
          </p:cNvPr>
          <p:cNvSpPr txBox="1"/>
          <p:nvPr/>
        </p:nvSpPr>
        <p:spPr>
          <a:xfrm>
            <a:off x="61926" y="2669997"/>
            <a:ext cx="6034074" cy="584775"/>
          </a:xfrm>
          <a:prstGeom prst="rect">
            <a:avLst/>
          </a:prstGeom>
          <a:noFill/>
        </p:spPr>
        <p:txBody>
          <a:bodyPr wrap="square">
            <a:spAutoFit/>
          </a:bodyPr>
          <a:lstStyle/>
          <a:p>
            <a:r>
              <a:rPr lang="en-US" sz="3200" b="1" dirty="0">
                <a:solidFill>
                  <a:schemeClr val="bg1"/>
                </a:solidFill>
              </a:rPr>
              <a:t>Data collection methods</a:t>
            </a:r>
          </a:p>
        </p:txBody>
      </p:sp>
    </p:spTree>
    <p:extLst>
      <p:ext uri="{BB962C8B-B14F-4D97-AF65-F5344CB8AC3E}">
        <p14:creationId xmlns:p14="http://schemas.microsoft.com/office/powerpoint/2010/main" val="844832344"/>
      </p:ext>
    </p:extLst>
  </p:cSld>
  <p:clrMapOvr>
    <a:masterClrMapping/>
  </p:clrMapOvr>
  <mc:AlternateContent xmlns:mc="http://schemas.openxmlformats.org/markup-compatibility/2006" xmlns:p14="http://schemas.microsoft.com/office/powerpoint/2010/main">
    <mc:Choice Requires="p14">
      <p:transition spd="slow" p14:dur="2000" advTm="149387"/>
    </mc:Choice>
    <mc:Fallback xmlns="">
      <p:transition spd="slow" advTm="1493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A01CF6D-8111-FB6D-500C-E3EA03A1C852}"/>
              </a:ext>
            </a:extLst>
          </p:cNvPr>
          <p:cNvPicPr>
            <a:picLocks noChangeAspect="1"/>
          </p:cNvPicPr>
          <p:nvPr/>
        </p:nvPicPr>
        <p:blipFill rotWithShape="1">
          <a:blip r:embed="rId2"/>
          <a:srcRect l="17500" t="18431" r="23383" b="8366"/>
          <a:stretch/>
        </p:blipFill>
        <p:spPr>
          <a:xfrm>
            <a:off x="7192833" y="170330"/>
            <a:ext cx="4775050" cy="3325905"/>
          </a:xfrm>
          <a:prstGeom prst="rect">
            <a:avLst/>
          </a:prstGeom>
        </p:spPr>
      </p:pic>
      <p:pic>
        <p:nvPicPr>
          <p:cNvPr id="14" name="Picture 13">
            <a:extLst>
              <a:ext uri="{FF2B5EF4-FFF2-40B4-BE49-F238E27FC236}">
                <a16:creationId xmlns:a16="http://schemas.microsoft.com/office/drawing/2014/main" id="{E78E1983-742A-DDE1-C08E-29E2CFD3EF1A}"/>
              </a:ext>
            </a:extLst>
          </p:cNvPr>
          <p:cNvPicPr>
            <a:picLocks noChangeAspect="1"/>
          </p:cNvPicPr>
          <p:nvPr/>
        </p:nvPicPr>
        <p:blipFill rotWithShape="1">
          <a:blip r:embed="rId3"/>
          <a:srcRect l="18309" t="20000" r="28676" b="9150"/>
          <a:stretch/>
        </p:blipFill>
        <p:spPr>
          <a:xfrm>
            <a:off x="1" y="0"/>
            <a:ext cx="5136776" cy="3942357"/>
          </a:xfrm>
          <a:prstGeom prst="rect">
            <a:avLst/>
          </a:prstGeom>
        </p:spPr>
      </p:pic>
      <p:pic>
        <p:nvPicPr>
          <p:cNvPr id="16" name="Picture 15">
            <a:extLst>
              <a:ext uri="{FF2B5EF4-FFF2-40B4-BE49-F238E27FC236}">
                <a16:creationId xmlns:a16="http://schemas.microsoft.com/office/drawing/2014/main" id="{016BF4D8-B043-5048-920B-C7F3B329BB71}"/>
              </a:ext>
            </a:extLst>
          </p:cNvPr>
          <p:cNvPicPr>
            <a:picLocks noChangeAspect="1"/>
          </p:cNvPicPr>
          <p:nvPr/>
        </p:nvPicPr>
        <p:blipFill rotWithShape="1">
          <a:blip r:embed="rId4"/>
          <a:srcRect l="18308" t="19215" r="34853" b="9411"/>
          <a:stretch/>
        </p:blipFill>
        <p:spPr>
          <a:xfrm>
            <a:off x="3946041" y="3054404"/>
            <a:ext cx="5136776" cy="3803596"/>
          </a:xfrm>
          <a:prstGeom prst="rect">
            <a:avLst/>
          </a:prstGeom>
        </p:spPr>
      </p:pic>
      <p:pic>
        <p:nvPicPr>
          <p:cNvPr id="17" name="Picture 16">
            <a:extLst>
              <a:ext uri="{FF2B5EF4-FFF2-40B4-BE49-F238E27FC236}">
                <a16:creationId xmlns:a16="http://schemas.microsoft.com/office/drawing/2014/main" id="{4E944350-51FF-AA13-EE9D-EF81DA84C7B5}"/>
              </a:ext>
            </a:extLst>
          </p:cNvPr>
          <p:cNvPicPr>
            <a:picLocks noChangeAspect="1"/>
          </p:cNvPicPr>
          <p:nvPr/>
        </p:nvPicPr>
        <p:blipFill>
          <a:blip r:embed="rId5"/>
          <a:stretch>
            <a:fillRect/>
          </a:stretch>
        </p:blipFill>
        <p:spPr>
          <a:xfrm>
            <a:off x="1813259" y="6345801"/>
            <a:ext cx="9902229" cy="204838"/>
          </a:xfrm>
          <a:prstGeom prst="rect">
            <a:avLst/>
          </a:prstGeom>
        </p:spPr>
      </p:pic>
      <p:pic>
        <p:nvPicPr>
          <p:cNvPr id="18" name="Picture 17">
            <a:extLst>
              <a:ext uri="{FF2B5EF4-FFF2-40B4-BE49-F238E27FC236}">
                <a16:creationId xmlns:a16="http://schemas.microsoft.com/office/drawing/2014/main" id="{E132D14A-5450-CBB8-D454-965265B8AA9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16105"/>
            <a:ext cx="1222425" cy="1096206"/>
          </a:xfrm>
          <a:prstGeom prst="rect">
            <a:avLst/>
          </a:prstGeom>
        </p:spPr>
      </p:pic>
    </p:spTree>
    <p:extLst>
      <p:ext uri="{BB962C8B-B14F-4D97-AF65-F5344CB8AC3E}">
        <p14:creationId xmlns:p14="http://schemas.microsoft.com/office/powerpoint/2010/main" val="217695448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72807" y="57267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01153C9-CDCF-6382-03C6-A896310FFAB0}"/>
              </a:ext>
            </a:extLst>
          </p:cNvPr>
          <p:cNvSpPr txBox="1"/>
          <p:nvPr/>
        </p:nvSpPr>
        <p:spPr>
          <a:xfrm>
            <a:off x="1995190" y="1730119"/>
            <a:ext cx="6933581" cy="3276282"/>
          </a:xfrm>
          <a:prstGeom prst="rect">
            <a:avLst/>
          </a:prstGeom>
          <a:noFill/>
        </p:spPr>
        <p:txBody>
          <a:bodyPr wrap="square">
            <a:spAutoFit/>
          </a:bodyPr>
          <a:lstStyle/>
          <a:p>
            <a:pPr marL="457200" indent="-457200">
              <a:lnSpc>
                <a:spcPct val="150000"/>
              </a:lnSpc>
              <a:buFont typeface="+mj-lt"/>
              <a:buAutoNum type="arabicPeriod"/>
            </a:pPr>
            <a:r>
              <a:rPr lang="en-US" sz="2000" b="1" dirty="0"/>
              <a:t>Introduction</a:t>
            </a:r>
          </a:p>
          <a:p>
            <a:pPr marL="457200" indent="-457200">
              <a:lnSpc>
                <a:spcPct val="150000"/>
              </a:lnSpc>
              <a:buFont typeface="+mj-lt"/>
              <a:buAutoNum type="arabicPeriod"/>
            </a:pPr>
            <a:r>
              <a:rPr lang="en-US" sz="2000" b="1" dirty="0"/>
              <a:t>Primary data and secondary data</a:t>
            </a:r>
          </a:p>
          <a:p>
            <a:pPr marL="457200" indent="-457200">
              <a:lnSpc>
                <a:spcPct val="150000"/>
              </a:lnSpc>
              <a:buFont typeface="+mj-lt"/>
              <a:buAutoNum type="arabicPeriod"/>
            </a:pPr>
            <a:r>
              <a:rPr lang="en-US" sz="2000" b="1" dirty="0"/>
              <a:t>Methods for collecting primary data</a:t>
            </a:r>
          </a:p>
          <a:p>
            <a:pPr marL="800100" lvl="1" indent="-342900">
              <a:lnSpc>
                <a:spcPct val="150000"/>
              </a:lnSpc>
              <a:buFont typeface="Arial" panose="020B0604020202020204" pitchFamily="34" charset="0"/>
              <a:buChar char="•"/>
            </a:pPr>
            <a:r>
              <a:rPr lang="en-US" sz="2000" b="1" dirty="0"/>
              <a:t>Questionnaire.</a:t>
            </a:r>
          </a:p>
          <a:p>
            <a:pPr marL="800100" lvl="1" indent="-342900">
              <a:lnSpc>
                <a:spcPct val="150000"/>
              </a:lnSpc>
              <a:buFont typeface="Arial" panose="020B0604020202020204" pitchFamily="34" charset="0"/>
              <a:buChar char="•"/>
            </a:pPr>
            <a:r>
              <a:rPr lang="en-US" sz="2000" b="1" dirty="0"/>
              <a:t>The interview</a:t>
            </a:r>
          </a:p>
          <a:p>
            <a:pPr marL="800100" lvl="1" indent="-342900">
              <a:lnSpc>
                <a:spcPct val="150000"/>
              </a:lnSpc>
              <a:buFont typeface="Arial" panose="020B0604020202020204" pitchFamily="34" charset="0"/>
              <a:buChar char="•"/>
            </a:pPr>
            <a:r>
              <a:rPr lang="en-US" sz="2000" b="1" dirty="0"/>
              <a:t>Observation</a:t>
            </a:r>
          </a:p>
          <a:p>
            <a:pPr marL="800100" lvl="1" indent="-342900">
              <a:lnSpc>
                <a:spcPct val="150000"/>
              </a:lnSpc>
              <a:buFont typeface="Arial" panose="020B0604020202020204" pitchFamily="34" charset="0"/>
              <a:buChar char="•"/>
            </a:pPr>
            <a:r>
              <a:rPr lang="en-US" sz="2000" b="1" dirty="0"/>
              <a:t>Focus groups.</a:t>
            </a:r>
            <a:endParaRPr lang="en-US" sz="2000" dirty="0"/>
          </a:p>
        </p:txBody>
      </p:sp>
      <p:pic>
        <p:nvPicPr>
          <p:cNvPr id="10" name="Picture 9">
            <a:extLst>
              <a:ext uri="{FF2B5EF4-FFF2-40B4-BE49-F238E27FC236}">
                <a16:creationId xmlns:a16="http://schemas.microsoft.com/office/drawing/2014/main" id="{F8CDA7CC-979D-3FE6-34FD-E1CCE9008565}"/>
              </a:ext>
            </a:extLst>
          </p:cNvPr>
          <p:cNvPicPr>
            <a:picLocks noChangeAspect="1"/>
          </p:cNvPicPr>
          <p:nvPr/>
        </p:nvPicPr>
        <p:blipFill>
          <a:blip r:embed="rId6"/>
          <a:stretch>
            <a:fillRect/>
          </a:stretch>
        </p:blipFill>
        <p:spPr>
          <a:xfrm>
            <a:off x="9049795" y="-27434"/>
            <a:ext cx="3267424" cy="6971897"/>
          </a:xfrm>
          <a:prstGeom prst="rect">
            <a:avLst/>
          </a:prstGeom>
        </p:spPr>
      </p:pic>
    </p:spTree>
    <p:extLst>
      <p:ext uri="{BB962C8B-B14F-4D97-AF65-F5344CB8AC3E}">
        <p14:creationId xmlns:p14="http://schemas.microsoft.com/office/powerpoint/2010/main" val="4134733645"/>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65801" cy="1610200"/>
          </a:xfrm>
          <a:prstGeom prst="rect">
            <a:avLst/>
          </a:prstGeom>
        </p:spPr>
      </p:pic>
      <p:sp>
        <p:nvSpPr>
          <p:cNvPr id="9" name="TextBox 8">
            <a:extLst>
              <a:ext uri="{FF2B5EF4-FFF2-40B4-BE49-F238E27FC236}">
                <a16:creationId xmlns:a16="http://schemas.microsoft.com/office/drawing/2014/main" id="{B4AEBCB2-E6D3-D814-B5EC-A66877081B19}"/>
              </a:ext>
            </a:extLst>
          </p:cNvPr>
          <p:cNvSpPr txBox="1"/>
          <p:nvPr/>
        </p:nvSpPr>
        <p:spPr>
          <a:xfrm>
            <a:off x="1456829" y="1797497"/>
            <a:ext cx="9013948" cy="3699474"/>
          </a:xfrm>
          <a:prstGeom prst="rect">
            <a:avLst/>
          </a:prstGeom>
          <a:noFill/>
        </p:spPr>
        <p:txBody>
          <a:bodyPr wrap="square" rtlCol="0">
            <a:spAutoFit/>
          </a:bodyPr>
          <a:lstStyle/>
          <a:p>
            <a:pPr algn="just">
              <a:lnSpc>
                <a:spcPct val="200000"/>
              </a:lnSpc>
            </a:pPr>
            <a:r>
              <a:rPr lang="en-US" sz="2000" b="1" u="sng" dirty="0"/>
              <a:t>By the end of this chapter you will be able to understand the following knowledge:</a:t>
            </a:r>
          </a:p>
          <a:p>
            <a:pPr marL="342900" indent="-342900" algn="just">
              <a:lnSpc>
                <a:spcPct val="200000"/>
              </a:lnSpc>
              <a:buFontTx/>
              <a:buChar char="-"/>
            </a:pPr>
            <a:r>
              <a:rPr lang="en-US" sz="2000" dirty="0"/>
              <a:t>Recognize the difference between primary data and secondary data and the sources of each.</a:t>
            </a:r>
          </a:p>
          <a:p>
            <a:pPr marL="342900" indent="-342900" algn="just">
              <a:lnSpc>
                <a:spcPct val="200000"/>
              </a:lnSpc>
              <a:buFontTx/>
              <a:buChar char="-"/>
            </a:pPr>
            <a:r>
              <a:rPr lang="en-US" sz="2000" dirty="0"/>
              <a:t>  Identify the different methods of data collection (</a:t>
            </a:r>
            <a:r>
              <a:rPr lang="en-US" sz="2000" b="1" i="1" dirty="0"/>
              <a:t>questionnaire</a:t>
            </a:r>
            <a:r>
              <a:rPr lang="en-US" sz="2000" dirty="0"/>
              <a:t> - </a:t>
            </a:r>
            <a:r>
              <a:rPr lang="en-US" sz="2000" b="1" i="1" dirty="0"/>
              <a:t>interview</a:t>
            </a:r>
            <a:r>
              <a:rPr lang="en-US" sz="2000" dirty="0"/>
              <a:t> - </a:t>
            </a:r>
            <a:r>
              <a:rPr lang="en-US" sz="2000" b="1" i="1" dirty="0"/>
              <a:t>observation</a:t>
            </a:r>
            <a:r>
              <a:rPr lang="en-US" sz="2000" dirty="0"/>
              <a:t> - </a:t>
            </a:r>
            <a:r>
              <a:rPr lang="en-US" sz="2000" b="1" i="1" dirty="0"/>
              <a:t>focus groups</a:t>
            </a:r>
            <a:r>
              <a:rPr lang="en-US" sz="2000" dirty="0"/>
              <a:t>) and their most important advantages and disadvantages.</a:t>
            </a:r>
          </a:p>
        </p:txBody>
      </p:sp>
      <p:sp>
        <p:nvSpPr>
          <p:cNvPr id="10" name="TextBox 9">
            <a:extLst>
              <a:ext uri="{FF2B5EF4-FFF2-40B4-BE49-F238E27FC236}">
                <a16:creationId xmlns:a16="http://schemas.microsoft.com/office/drawing/2014/main" id="{8F693528-002F-E871-7BA2-AF47ED5DECB5}"/>
              </a:ext>
            </a:extLst>
          </p:cNvPr>
          <p:cNvSpPr txBox="1"/>
          <p:nvPr/>
        </p:nvSpPr>
        <p:spPr>
          <a:xfrm>
            <a:off x="4208413" y="557062"/>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7" name="TextBox 6">
            <a:extLst>
              <a:ext uri="{FF2B5EF4-FFF2-40B4-BE49-F238E27FC236}">
                <a16:creationId xmlns:a16="http://schemas.microsoft.com/office/drawing/2014/main" id="{515A9349-7E56-322E-710F-69055D978A63}"/>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07891697"/>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48578" y="545902"/>
            <a:ext cx="1959191"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1609796" y="1512148"/>
            <a:ext cx="7036753" cy="3892732"/>
          </a:xfrm>
          <a:prstGeom prst="rect">
            <a:avLst/>
          </a:prstGeom>
          <a:noFill/>
        </p:spPr>
        <p:txBody>
          <a:bodyPr wrap="square" rtlCol="0">
            <a:spAutoFit/>
          </a:bodyPr>
          <a:lstStyle/>
          <a:p>
            <a:pPr>
              <a:lnSpc>
                <a:spcPct val="200000"/>
              </a:lnSpc>
            </a:pPr>
            <a:r>
              <a:rPr lang="en-US" sz="1800" b="1" u="sng" dirty="0"/>
              <a:t>By the end of this chapter you will </a:t>
            </a:r>
            <a:r>
              <a:rPr lang="en-US" b="1" u="sng" dirty="0"/>
              <a:t>possess the following Skills</a:t>
            </a:r>
            <a:r>
              <a:rPr lang="en-US" sz="1800" b="1" u="sng" dirty="0"/>
              <a:t>:</a:t>
            </a:r>
            <a:endParaRPr lang="en-US" dirty="0"/>
          </a:p>
          <a:p>
            <a:pPr marL="285750" indent="-285750">
              <a:lnSpc>
                <a:spcPct val="200000"/>
              </a:lnSpc>
              <a:buFont typeface="Wingdings" panose="05000000000000000000" pitchFamily="2" charset="2"/>
              <a:buChar char="§"/>
            </a:pPr>
            <a:r>
              <a:rPr lang="en-US" dirty="0"/>
              <a:t>The ability to distinguish between primary data and secondary data.</a:t>
            </a:r>
          </a:p>
          <a:p>
            <a:pPr marL="285750" indent="-285750">
              <a:lnSpc>
                <a:spcPct val="200000"/>
              </a:lnSpc>
              <a:buFont typeface="Wingdings" panose="05000000000000000000" pitchFamily="2" charset="2"/>
              <a:buChar char="§"/>
            </a:pPr>
            <a:r>
              <a:rPr lang="en-US" dirty="0"/>
              <a:t>The ability to compare different means of collecting primary data.</a:t>
            </a:r>
          </a:p>
          <a:p>
            <a:pPr marL="285750" indent="-285750">
              <a:lnSpc>
                <a:spcPct val="200000"/>
              </a:lnSpc>
              <a:buFont typeface="Wingdings" panose="05000000000000000000" pitchFamily="2" charset="2"/>
              <a:buChar char="§"/>
            </a:pPr>
            <a:r>
              <a:rPr lang="en-US" dirty="0"/>
              <a:t>Gain the necessary skills to design a good questionnaire.</a:t>
            </a:r>
          </a:p>
          <a:p>
            <a:pPr marL="285750" indent="-285750">
              <a:lnSpc>
                <a:spcPct val="200000"/>
              </a:lnSpc>
              <a:buFont typeface="Wingdings" panose="05000000000000000000" pitchFamily="2" charset="2"/>
              <a:buChar char="§"/>
            </a:pPr>
            <a:r>
              <a:rPr lang="en-US" dirty="0"/>
              <a:t>Gain the skills needed to conduct an effective interview.</a:t>
            </a:r>
          </a:p>
          <a:p>
            <a:pPr marL="285750" indent="-285750">
              <a:lnSpc>
                <a:spcPct val="200000"/>
              </a:lnSpc>
              <a:buFont typeface="Wingdings" panose="05000000000000000000" pitchFamily="2" charset="2"/>
              <a:buChar char="§"/>
            </a:pPr>
            <a:r>
              <a:rPr lang="en-US" dirty="0"/>
              <a:t>Gain the skills to conduct unbiased observation.</a:t>
            </a:r>
          </a:p>
          <a:p>
            <a:pPr marL="285750" indent="-285750">
              <a:lnSpc>
                <a:spcPct val="200000"/>
              </a:lnSpc>
              <a:buFont typeface="Wingdings" panose="05000000000000000000" pitchFamily="2" charset="2"/>
              <a:buChar char="§"/>
            </a:pPr>
            <a:r>
              <a:rPr lang="en-US" dirty="0"/>
              <a:t>Ability to collect data through focus groups method.</a:t>
            </a:r>
          </a:p>
        </p:txBody>
      </p:sp>
      <p:pic>
        <p:nvPicPr>
          <p:cNvPr id="11" name="Picture 10">
            <a:extLst>
              <a:ext uri="{FF2B5EF4-FFF2-40B4-BE49-F238E27FC236}">
                <a16:creationId xmlns:a16="http://schemas.microsoft.com/office/drawing/2014/main" id="{3DD110D0-C3D4-8F90-FCEF-0CA33148A39B}"/>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987268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82858" y="548646"/>
            <a:ext cx="5626284" cy="584775"/>
          </a:xfrm>
          <a:prstGeom prst="rect">
            <a:avLst/>
          </a:prstGeom>
          <a:noFill/>
        </p:spPr>
        <p:txBody>
          <a:bodyPr wrap="none" rtlCol="0">
            <a:spAutoFit/>
          </a:bodyPr>
          <a:lstStyle/>
          <a:p>
            <a:r>
              <a:rPr lang="en-US" sz="3200" b="1" i="0" dirty="0">
                <a:solidFill>
                  <a:schemeClr val="bg1"/>
                </a:solidFill>
                <a:effectLst/>
                <a:latin typeface="Inter"/>
              </a:rPr>
              <a:t>Introduction of Data Collection </a:t>
            </a:r>
            <a:r>
              <a:rPr lang="en-US" sz="3200" b="0" i="0" dirty="0">
                <a:solidFill>
                  <a:schemeClr val="bg1"/>
                </a:solidFill>
                <a:effectLst/>
                <a:latin typeface="Inter"/>
              </a:rPr>
              <a:t> </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80E8A18-AFF9-3C2E-2C0E-FB275BC6D313}"/>
              </a:ext>
            </a:extLst>
          </p:cNvPr>
          <p:cNvSpPr txBox="1"/>
          <p:nvPr/>
        </p:nvSpPr>
        <p:spPr>
          <a:xfrm>
            <a:off x="2212197" y="1435656"/>
            <a:ext cx="9034300" cy="4446730"/>
          </a:xfrm>
          <a:prstGeom prst="rect">
            <a:avLst/>
          </a:prstGeom>
          <a:noFill/>
        </p:spPr>
        <p:txBody>
          <a:bodyPr wrap="square">
            <a:spAutoFit/>
          </a:bodyPr>
          <a:lstStyle/>
          <a:p>
            <a:pPr algn="just">
              <a:lnSpc>
                <a:spcPct val="200000"/>
              </a:lnSpc>
            </a:pPr>
            <a:r>
              <a:rPr lang="en-US" b="0" i="0" dirty="0">
                <a:effectLst/>
                <a:latin typeface="Inter"/>
              </a:rPr>
              <a:t>It is a systematic process of gathering observations or measurements. Whether you are performing research for business, governmental or academic purposes, data collection allows you to gain first-hand knowledge and original insights into your </a:t>
            </a:r>
            <a:r>
              <a:rPr lang="en-US" b="1" i="1" dirty="0">
                <a:latin typeface="Inter"/>
              </a:rPr>
              <a:t>research problem</a:t>
            </a:r>
            <a:r>
              <a:rPr lang="en-US" b="0" i="0" dirty="0">
                <a:effectLst/>
                <a:latin typeface="Inter"/>
              </a:rPr>
              <a:t>.</a:t>
            </a:r>
          </a:p>
          <a:p>
            <a:pPr algn="just">
              <a:lnSpc>
                <a:spcPct val="200000"/>
              </a:lnSpc>
            </a:pPr>
            <a:r>
              <a:rPr lang="en-US" b="0" i="0" dirty="0">
                <a:effectLst/>
                <a:latin typeface="Inter"/>
              </a:rPr>
              <a:t>While methods and aims </a:t>
            </a:r>
            <a:r>
              <a:rPr lang="en-US" b="1" i="1" dirty="0">
                <a:effectLst/>
                <a:latin typeface="Inter"/>
              </a:rPr>
              <a:t>may differ </a:t>
            </a:r>
            <a:r>
              <a:rPr lang="en-US" b="0" i="0" dirty="0">
                <a:effectLst/>
                <a:latin typeface="Inter"/>
              </a:rPr>
              <a:t>between fields, the overall process of data collection remains largely the same. Before you begin collecting data, you need to consider:</a:t>
            </a:r>
          </a:p>
          <a:p>
            <a:pPr algn="just">
              <a:lnSpc>
                <a:spcPct val="200000"/>
              </a:lnSpc>
              <a:buFont typeface="Arial" panose="020B0604020202020204" pitchFamily="34" charset="0"/>
              <a:buChar char="•"/>
            </a:pPr>
            <a:r>
              <a:rPr lang="en-US" b="0" i="0" dirty="0">
                <a:effectLst/>
                <a:latin typeface="Inter"/>
              </a:rPr>
              <a:t>The </a:t>
            </a:r>
            <a:r>
              <a:rPr lang="en-US" b="1" i="0" dirty="0">
                <a:effectLst/>
                <a:latin typeface="Inter"/>
              </a:rPr>
              <a:t>aim</a:t>
            </a:r>
            <a:r>
              <a:rPr lang="en-US" b="0" i="0" dirty="0">
                <a:effectLst/>
                <a:latin typeface="Inter"/>
              </a:rPr>
              <a:t> of the research</a:t>
            </a:r>
          </a:p>
          <a:p>
            <a:pPr algn="just">
              <a:lnSpc>
                <a:spcPct val="200000"/>
              </a:lnSpc>
              <a:buFont typeface="Arial" panose="020B0604020202020204" pitchFamily="34" charset="0"/>
              <a:buChar char="•"/>
            </a:pPr>
            <a:r>
              <a:rPr lang="en-US" b="0" i="0" dirty="0">
                <a:effectLst/>
                <a:latin typeface="Inter"/>
              </a:rPr>
              <a:t>The </a:t>
            </a:r>
            <a:r>
              <a:rPr lang="en-US" b="1" i="0" dirty="0">
                <a:effectLst/>
                <a:latin typeface="Inter"/>
              </a:rPr>
              <a:t>type of data</a:t>
            </a:r>
            <a:r>
              <a:rPr lang="en-US" b="0" i="0" dirty="0">
                <a:effectLst/>
                <a:latin typeface="Inter"/>
              </a:rPr>
              <a:t> that you will collect</a:t>
            </a:r>
          </a:p>
          <a:p>
            <a:pPr algn="just">
              <a:lnSpc>
                <a:spcPct val="200000"/>
              </a:lnSpc>
              <a:buFont typeface="Arial" panose="020B0604020202020204" pitchFamily="34" charset="0"/>
              <a:buChar char="•"/>
            </a:pPr>
            <a:r>
              <a:rPr lang="en-US" b="0" i="0" dirty="0">
                <a:effectLst/>
                <a:latin typeface="Inter"/>
              </a:rPr>
              <a:t>The </a:t>
            </a:r>
            <a:r>
              <a:rPr lang="en-US" b="1" i="0" dirty="0">
                <a:effectLst/>
                <a:latin typeface="Inter"/>
              </a:rPr>
              <a:t>methods and procedures </a:t>
            </a:r>
            <a:r>
              <a:rPr lang="en-US" b="0" i="0" dirty="0">
                <a:effectLst/>
                <a:latin typeface="Inter"/>
              </a:rPr>
              <a:t>you will use to collect, store, and process the data</a:t>
            </a:r>
          </a:p>
        </p:txBody>
      </p:sp>
      <p:sp>
        <p:nvSpPr>
          <p:cNvPr id="14" name="TextBox 13">
            <a:extLst>
              <a:ext uri="{FF2B5EF4-FFF2-40B4-BE49-F238E27FC236}">
                <a16:creationId xmlns:a16="http://schemas.microsoft.com/office/drawing/2014/main" id="{C812E000-A005-6789-EA63-FDEF33B41A2A}"/>
              </a:ext>
            </a:extLst>
          </p:cNvPr>
          <p:cNvSpPr txBox="1"/>
          <p:nvPr/>
        </p:nvSpPr>
        <p:spPr>
          <a:xfrm>
            <a:off x="10332810" y="5861890"/>
            <a:ext cx="2653553" cy="338554"/>
          </a:xfrm>
          <a:prstGeom prst="rect">
            <a:avLst/>
          </a:prstGeom>
          <a:noFill/>
        </p:spPr>
        <p:txBody>
          <a:bodyPr wrap="square" rtlCol="0">
            <a:spAutoFit/>
          </a:bodyPr>
          <a:lstStyle/>
          <a:p>
            <a:r>
              <a:rPr lang="en-US" sz="1600" b="0" i="0" dirty="0">
                <a:effectLst/>
                <a:latin typeface="Inter"/>
              </a:rPr>
              <a:t>(</a:t>
            </a:r>
            <a:r>
              <a:rPr lang="en-US" sz="1600" b="0" i="0" dirty="0">
                <a:solidFill>
                  <a:srgbClr val="202F66"/>
                </a:solidFill>
                <a:effectLst/>
                <a:latin typeface="Inter"/>
              </a:rPr>
              <a:t>Bhandari, P </a:t>
            </a:r>
            <a:r>
              <a:rPr lang="en-US" sz="1600" b="0" i="0" dirty="0">
                <a:effectLst/>
                <a:latin typeface="Inter"/>
              </a:rPr>
              <a:t>, 2022)</a:t>
            </a:r>
            <a:endParaRPr lang="en-US" sz="1600" dirty="0"/>
          </a:p>
        </p:txBody>
      </p:sp>
    </p:spTree>
    <p:extLst>
      <p:ext uri="{BB962C8B-B14F-4D97-AF65-F5344CB8AC3E}">
        <p14:creationId xmlns:p14="http://schemas.microsoft.com/office/powerpoint/2010/main" val="114074638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328750" y="512712"/>
            <a:ext cx="2514663" cy="584775"/>
          </a:xfrm>
          <a:prstGeom prst="rect">
            <a:avLst/>
          </a:prstGeom>
          <a:noFill/>
        </p:spPr>
        <p:txBody>
          <a:bodyPr wrap="none" rtlCol="0">
            <a:spAutoFit/>
          </a:bodyPr>
          <a:lstStyle/>
          <a:p>
            <a:r>
              <a:rPr lang="en-US" sz="3200" b="1" i="0" dirty="0">
                <a:solidFill>
                  <a:schemeClr val="bg1"/>
                </a:solidFill>
                <a:effectLst/>
                <a:latin typeface="Inter"/>
              </a:rPr>
              <a:t>Introduction</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DD7F46A1-5387-C3B3-2264-EDACD63A5F95}"/>
              </a:ext>
            </a:extLst>
          </p:cNvPr>
          <p:cNvSpPr txBox="1"/>
          <p:nvPr/>
        </p:nvSpPr>
        <p:spPr>
          <a:xfrm>
            <a:off x="1943139" y="1314432"/>
            <a:ext cx="9451001" cy="4930581"/>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000" dirty="0"/>
              <a:t>In the stage of data collection, the researcher must take into consideration two types of data that he can use to identify and analyze the various aspects of the phenomenon, which are </a:t>
            </a:r>
            <a:r>
              <a:rPr lang="en-US" sz="2000" b="1" i="1" dirty="0"/>
              <a:t>primary</a:t>
            </a:r>
            <a:r>
              <a:rPr lang="en-US" sz="2000" dirty="0"/>
              <a:t> data and </a:t>
            </a:r>
            <a:r>
              <a:rPr lang="en-US" sz="2000" b="1" i="1" dirty="0"/>
              <a:t>secondary </a:t>
            </a:r>
            <a:r>
              <a:rPr lang="en-US" sz="2000" dirty="0"/>
              <a:t>data.</a:t>
            </a:r>
          </a:p>
          <a:p>
            <a:pPr marL="342900" indent="-342900">
              <a:lnSpc>
                <a:spcPct val="200000"/>
              </a:lnSpc>
              <a:buFont typeface="Arial" panose="020B0604020202020204" pitchFamily="34" charset="0"/>
              <a:buChar char="•"/>
            </a:pPr>
            <a:r>
              <a:rPr lang="en-US" sz="2000" b="1" i="0" dirty="0">
                <a:effectLst/>
                <a:latin typeface="Inter"/>
              </a:rPr>
              <a:t>To collect high-quality data that is relevant to your purposes, follow these four steps.</a:t>
            </a:r>
          </a:p>
          <a:p>
            <a:pPr algn="l">
              <a:lnSpc>
                <a:spcPct val="150000"/>
              </a:lnSpc>
            </a:pPr>
            <a:r>
              <a:rPr lang="en-US" sz="2000" dirty="0">
                <a:latin typeface="Inter"/>
              </a:rPr>
              <a:t>Step 1: Define the aim of your research</a:t>
            </a:r>
          </a:p>
          <a:p>
            <a:pPr algn="l">
              <a:lnSpc>
                <a:spcPct val="150000"/>
              </a:lnSpc>
            </a:pPr>
            <a:r>
              <a:rPr lang="en-US" sz="2000" dirty="0">
                <a:latin typeface="Inter"/>
              </a:rPr>
              <a:t>Step 2: Choose your data collection method</a:t>
            </a:r>
          </a:p>
          <a:p>
            <a:pPr algn="l">
              <a:lnSpc>
                <a:spcPct val="150000"/>
              </a:lnSpc>
            </a:pPr>
            <a:r>
              <a:rPr lang="en-US" sz="2000" dirty="0">
                <a:latin typeface="Inter"/>
              </a:rPr>
              <a:t>Step 3: Plan your data collection procedures</a:t>
            </a:r>
          </a:p>
          <a:p>
            <a:pPr algn="l">
              <a:lnSpc>
                <a:spcPct val="150000"/>
              </a:lnSpc>
            </a:pPr>
            <a:r>
              <a:rPr lang="en-US" sz="2000" dirty="0">
                <a:latin typeface="Inter"/>
              </a:rPr>
              <a:t>Step 4: Collect the data</a:t>
            </a:r>
            <a:endParaRPr lang="en-US" sz="2000" b="0" i="0" dirty="0">
              <a:effectLst/>
              <a:latin typeface="Inter"/>
            </a:endParaRPr>
          </a:p>
          <a:p>
            <a:pPr>
              <a:lnSpc>
                <a:spcPct val="200000"/>
              </a:lnSpc>
            </a:pPr>
            <a:endParaRPr lang="en-US" sz="2000" dirty="0"/>
          </a:p>
        </p:txBody>
      </p:sp>
    </p:spTree>
    <p:extLst>
      <p:ext uri="{BB962C8B-B14F-4D97-AF65-F5344CB8AC3E}">
        <p14:creationId xmlns:p14="http://schemas.microsoft.com/office/powerpoint/2010/main" val="292841421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263587" y="547416"/>
            <a:ext cx="4963410" cy="584775"/>
          </a:xfrm>
          <a:prstGeom prst="rect">
            <a:avLst/>
          </a:prstGeom>
          <a:noFill/>
        </p:spPr>
        <p:txBody>
          <a:bodyPr wrap="none" rtlCol="0">
            <a:spAutoFit/>
          </a:bodyPr>
          <a:lstStyle/>
          <a:p>
            <a:r>
              <a:rPr lang="en-US" sz="3200" b="1" dirty="0">
                <a:solidFill>
                  <a:schemeClr val="bg1"/>
                </a:solidFill>
              </a:rPr>
              <a:t>Primary &amp; Secondary Data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47098" y="1610200"/>
            <a:ext cx="6903843" cy="3699474"/>
          </a:xfrm>
          <a:prstGeom prst="rect">
            <a:avLst/>
          </a:prstGeom>
          <a:noFill/>
        </p:spPr>
        <p:txBody>
          <a:bodyPr wrap="square">
            <a:spAutoFit/>
          </a:bodyPr>
          <a:lstStyle/>
          <a:p>
            <a:pPr marL="285750" indent="-285750">
              <a:lnSpc>
                <a:spcPct val="200000"/>
              </a:lnSpc>
              <a:buFont typeface="Wingdings" panose="05000000000000000000" pitchFamily="2" charset="2"/>
              <a:buChar char="q"/>
            </a:pPr>
            <a:r>
              <a:rPr lang="en-US" sz="2000" b="1" dirty="0"/>
              <a:t>Primary Data</a:t>
            </a:r>
          </a:p>
          <a:p>
            <a:pPr>
              <a:lnSpc>
                <a:spcPct val="200000"/>
              </a:lnSpc>
            </a:pPr>
            <a:r>
              <a:rPr lang="en-US" sz="2000" dirty="0"/>
              <a:t>«Data that is collected by the researcher directly for the first time about the phenomenon under study»</a:t>
            </a:r>
          </a:p>
          <a:p>
            <a:pPr>
              <a:lnSpc>
                <a:spcPct val="200000"/>
              </a:lnSpc>
            </a:pPr>
            <a:r>
              <a:rPr lang="en-US" sz="2000" dirty="0"/>
              <a:t>Sources: observation, interview, questionnaire, and Focus group.</a:t>
            </a:r>
          </a:p>
          <a:p>
            <a:pPr marL="285750" indent="-285750">
              <a:lnSpc>
                <a:spcPct val="200000"/>
              </a:lnSpc>
              <a:buFont typeface="Wingdings" panose="05000000000000000000" pitchFamily="2" charset="2"/>
              <a:buChar char="q"/>
            </a:pPr>
            <a:r>
              <a:rPr lang="en-US" sz="2000" dirty="0"/>
              <a:t> </a:t>
            </a:r>
            <a:r>
              <a:rPr lang="en-US" sz="2000" b="1" dirty="0"/>
              <a:t>Secondary Data</a:t>
            </a:r>
          </a:p>
          <a:p>
            <a:pPr>
              <a:lnSpc>
                <a:spcPct val="200000"/>
              </a:lnSpc>
            </a:pPr>
            <a:r>
              <a:rPr lang="en-US" sz="2000" dirty="0"/>
              <a:t>“Information and data collected by someone earlier”</a:t>
            </a:r>
          </a:p>
        </p:txBody>
      </p:sp>
    </p:spTree>
    <p:extLst>
      <p:ext uri="{BB962C8B-B14F-4D97-AF65-F5344CB8AC3E}">
        <p14:creationId xmlns:p14="http://schemas.microsoft.com/office/powerpoint/2010/main" val="33192073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601" y="512712"/>
            <a:ext cx="3239990" cy="584775"/>
          </a:xfrm>
          <a:prstGeom prst="rect">
            <a:avLst/>
          </a:prstGeom>
          <a:noFill/>
        </p:spPr>
        <p:txBody>
          <a:bodyPr wrap="none" rtlCol="0">
            <a:spAutoFit/>
          </a:bodyPr>
          <a:lstStyle/>
          <a:p>
            <a:r>
              <a:rPr lang="en-US" sz="3200" b="1" dirty="0">
                <a:solidFill>
                  <a:schemeClr val="bg1"/>
                </a:solidFill>
              </a:rPr>
              <a:t> Secondary Data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11" name="TextBox 10">
            <a:extLst>
              <a:ext uri="{FF2B5EF4-FFF2-40B4-BE49-F238E27FC236}">
                <a16:creationId xmlns:a16="http://schemas.microsoft.com/office/drawing/2014/main" id="{A2FF0306-D18F-3007-BA9B-F45228B9B6CA}"/>
              </a:ext>
            </a:extLst>
          </p:cNvPr>
          <p:cNvSpPr txBox="1"/>
          <p:nvPr/>
        </p:nvSpPr>
        <p:spPr>
          <a:xfrm>
            <a:off x="1631576" y="1560027"/>
            <a:ext cx="7392420" cy="4199611"/>
          </a:xfrm>
          <a:prstGeom prst="rect">
            <a:avLst/>
          </a:prstGeom>
          <a:noFill/>
        </p:spPr>
        <p:txBody>
          <a:bodyPr wrap="square">
            <a:spAutoFit/>
          </a:bodyPr>
          <a:lstStyle/>
          <a:p>
            <a:pPr>
              <a:lnSpc>
                <a:spcPct val="150000"/>
              </a:lnSpc>
            </a:pPr>
            <a:r>
              <a:rPr lang="en-US" sz="2000" b="1" u="sng" dirty="0"/>
              <a:t>Internal</a:t>
            </a:r>
            <a:r>
              <a:rPr lang="ar-SA" sz="2000" b="1" u="sng" dirty="0"/>
              <a:t> </a:t>
            </a:r>
            <a:r>
              <a:rPr lang="en-US" sz="2000" b="1" u="sng" dirty="0"/>
              <a:t>sources</a:t>
            </a:r>
            <a:r>
              <a:rPr lang="en-US" sz="2000" u="sng" dirty="0"/>
              <a:t>: </a:t>
            </a:r>
          </a:p>
          <a:p>
            <a:pPr>
              <a:lnSpc>
                <a:spcPct val="150000"/>
              </a:lnSpc>
            </a:pPr>
            <a:r>
              <a:rPr lang="en-US" sz="2000" dirty="0"/>
              <a:t>Data in the company's records (number of employees – the volume of production - profits ....)</a:t>
            </a:r>
          </a:p>
          <a:p>
            <a:pPr>
              <a:lnSpc>
                <a:spcPct val="150000"/>
              </a:lnSpc>
            </a:pPr>
            <a:r>
              <a:rPr lang="en-US" sz="2000" b="1" u="sng" dirty="0"/>
              <a:t>External</a:t>
            </a:r>
            <a:r>
              <a:rPr lang="ar-SA" sz="2000" b="1" u="sng" dirty="0"/>
              <a:t> </a:t>
            </a:r>
            <a:r>
              <a:rPr lang="en-US" sz="2000" b="1" u="sng" dirty="0"/>
              <a:t>Sources</a:t>
            </a:r>
            <a:r>
              <a:rPr lang="en-US" sz="2000" u="sng" dirty="0"/>
              <a:t>: </a:t>
            </a:r>
          </a:p>
          <a:p>
            <a:pPr>
              <a:lnSpc>
                <a:spcPct val="150000"/>
              </a:lnSpc>
            </a:pPr>
            <a:r>
              <a:rPr lang="en-US" sz="2000" dirty="0"/>
              <a:t>(books - periodicals - bulletins - statistics - reports .........)</a:t>
            </a:r>
          </a:p>
          <a:p>
            <a:pPr>
              <a:lnSpc>
                <a:spcPct val="150000"/>
              </a:lnSpc>
            </a:pPr>
            <a:endParaRPr lang="en-US" sz="2000" dirty="0"/>
          </a:p>
          <a:p>
            <a:pPr>
              <a:lnSpc>
                <a:spcPct val="150000"/>
              </a:lnSpc>
            </a:pPr>
            <a:r>
              <a:rPr lang="en-US" sz="2000" u="sng" dirty="0"/>
              <a:t>Advantages</a:t>
            </a:r>
            <a:r>
              <a:rPr lang="en-US" sz="2000" dirty="0"/>
              <a:t>: including, low cost - speed of obtaining - accuracy - ........</a:t>
            </a:r>
          </a:p>
          <a:p>
            <a:pPr>
              <a:lnSpc>
                <a:spcPct val="150000"/>
              </a:lnSpc>
            </a:pPr>
            <a:r>
              <a:rPr lang="en-US" sz="2000" u="sng" dirty="0"/>
              <a:t>Disadvantages</a:t>
            </a:r>
            <a:r>
              <a:rPr lang="en-US" sz="2000" dirty="0"/>
              <a:t>, including, obsolescence of secondary data, problems of collecting secondary data from several sources, ………</a:t>
            </a:r>
          </a:p>
        </p:txBody>
      </p:sp>
    </p:spTree>
    <p:extLst>
      <p:ext uri="{BB962C8B-B14F-4D97-AF65-F5344CB8AC3E}">
        <p14:creationId xmlns:p14="http://schemas.microsoft.com/office/powerpoint/2010/main" val="29671442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601" y="512712"/>
            <a:ext cx="3239990" cy="584775"/>
          </a:xfrm>
          <a:prstGeom prst="rect">
            <a:avLst/>
          </a:prstGeom>
          <a:noFill/>
        </p:spPr>
        <p:txBody>
          <a:bodyPr wrap="none" rtlCol="0">
            <a:spAutoFit/>
          </a:bodyPr>
          <a:lstStyle/>
          <a:p>
            <a:r>
              <a:rPr lang="en-US" sz="3200" b="1" dirty="0">
                <a:solidFill>
                  <a:schemeClr val="bg1"/>
                </a:solidFill>
              </a:rPr>
              <a:t> Secondary Data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049795" y="-27434"/>
            <a:ext cx="3267424"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11" name="TextBox 10">
            <a:extLst>
              <a:ext uri="{FF2B5EF4-FFF2-40B4-BE49-F238E27FC236}">
                <a16:creationId xmlns:a16="http://schemas.microsoft.com/office/drawing/2014/main" id="{A2FF0306-D18F-3007-BA9B-F45228B9B6CA}"/>
              </a:ext>
            </a:extLst>
          </p:cNvPr>
          <p:cNvSpPr txBox="1"/>
          <p:nvPr/>
        </p:nvSpPr>
        <p:spPr>
          <a:xfrm>
            <a:off x="1631576" y="1560027"/>
            <a:ext cx="7392420" cy="4199611"/>
          </a:xfrm>
          <a:prstGeom prst="rect">
            <a:avLst/>
          </a:prstGeom>
          <a:noFill/>
        </p:spPr>
        <p:txBody>
          <a:bodyPr wrap="square">
            <a:spAutoFit/>
          </a:bodyPr>
          <a:lstStyle/>
          <a:p>
            <a:pPr>
              <a:lnSpc>
                <a:spcPct val="150000"/>
              </a:lnSpc>
            </a:pPr>
            <a:r>
              <a:rPr lang="en-US" sz="2000" b="1" u="sng" dirty="0"/>
              <a:t>Internal</a:t>
            </a:r>
            <a:r>
              <a:rPr lang="ar-SA" sz="2000" b="1" u="sng" dirty="0"/>
              <a:t> </a:t>
            </a:r>
            <a:r>
              <a:rPr lang="en-US" sz="2000" b="1" u="sng" dirty="0"/>
              <a:t>sources</a:t>
            </a:r>
            <a:r>
              <a:rPr lang="en-US" sz="2000" u="sng" dirty="0"/>
              <a:t>: </a:t>
            </a:r>
          </a:p>
          <a:p>
            <a:pPr>
              <a:lnSpc>
                <a:spcPct val="150000"/>
              </a:lnSpc>
            </a:pPr>
            <a:r>
              <a:rPr lang="en-US" sz="2000" dirty="0"/>
              <a:t>Data in the company's records (number of employees – the volume of production - profits ....)</a:t>
            </a:r>
          </a:p>
          <a:p>
            <a:pPr>
              <a:lnSpc>
                <a:spcPct val="150000"/>
              </a:lnSpc>
            </a:pPr>
            <a:r>
              <a:rPr lang="en-US" sz="2000" b="1" u="sng" dirty="0"/>
              <a:t>External</a:t>
            </a:r>
            <a:r>
              <a:rPr lang="ar-SA" sz="2000" b="1" u="sng" dirty="0"/>
              <a:t> </a:t>
            </a:r>
            <a:r>
              <a:rPr lang="en-US" sz="2000" b="1" u="sng" dirty="0"/>
              <a:t>Sources</a:t>
            </a:r>
            <a:r>
              <a:rPr lang="en-US" sz="2000" u="sng" dirty="0"/>
              <a:t>: </a:t>
            </a:r>
          </a:p>
          <a:p>
            <a:pPr>
              <a:lnSpc>
                <a:spcPct val="150000"/>
              </a:lnSpc>
            </a:pPr>
            <a:r>
              <a:rPr lang="en-US" sz="2000" dirty="0"/>
              <a:t>(books - periodicals - bulletins - statistics - reports .........)</a:t>
            </a:r>
          </a:p>
          <a:p>
            <a:pPr>
              <a:lnSpc>
                <a:spcPct val="150000"/>
              </a:lnSpc>
            </a:pPr>
            <a:endParaRPr lang="en-US" sz="2000" dirty="0"/>
          </a:p>
          <a:p>
            <a:pPr>
              <a:lnSpc>
                <a:spcPct val="150000"/>
              </a:lnSpc>
            </a:pPr>
            <a:r>
              <a:rPr lang="en-US" sz="2000" u="sng" dirty="0"/>
              <a:t>Advantages</a:t>
            </a:r>
            <a:r>
              <a:rPr lang="en-US" sz="2000" dirty="0"/>
              <a:t>: including, low cost - speed of obtaining - accuracy - ........</a:t>
            </a:r>
          </a:p>
          <a:p>
            <a:pPr>
              <a:lnSpc>
                <a:spcPct val="150000"/>
              </a:lnSpc>
            </a:pPr>
            <a:r>
              <a:rPr lang="en-US" sz="2000" u="sng" dirty="0"/>
              <a:t>Disadvantages</a:t>
            </a:r>
            <a:r>
              <a:rPr lang="en-US" sz="2000" dirty="0"/>
              <a:t>, including, obsolescence of secondary data, problems of collecting secondary data from several sources, ………</a:t>
            </a:r>
          </a:p>
        </p:txBody>
      </p:sp>
    </p:spTree>
    <p:extLst>
      <p:ext uri="{BB962C8B-B14F-4D97-AF65-F5344CB8AC3E}">
        <p14:creationId xmlns:p14="http://schemas.microsoft.com/office/powerpoint/2010/main" val="50816793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2377942" y="559735"/>
            <a:ext cx="6488153" cy="584775"/>
          </a:xfrm>
          <a:prstGeom prst="rect">
            <a:avLst/>
          </a:prstGeom>
          <a:noFill/>
        </p:spPr>
        <p:txBody>
          <a:bodyPr wrap="square" rtlCol="0">
            <a:spAutoFit/>
          </a:bodyPr>
          <a:lstStyle/>
          <a:p>
            <a:r>
              <a:rPr lang="en-US" sz="3200" dirty="0">
                <a:solidFill>
                  <a:schemeClr val="bg1"/>
                </a:solidFill>
              </a:rPr>
              <a:t> Methods for collecting primary Data </a:t>
            </a:r>
            <a:r>
              <a:rPr lang="en-US" sz="3200"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11" name="TextBox 10">
            <a:extLst>
              <a:ext uri="{FF2B5EF4-FFF2-40B4-BE49-F238E27FC236}">
                <a16:creationId xmlns:a16="http://schemas.microsoft.com/office/drawing/2014/main" id="{A2FF0306-D18F-3007-BA9B-F45228B9B6CA}"/>
              </a:ext>
            </a:extLst>
          </p:cNvPr>
          <p:cNvSpPr txBox="1"/>
          <p:nvPr/>
        </p:nvSpPr>
        <p:spPr>
          <a:xfrm>
            <a:off x="1987791" y="1287968"/>
            <a:ext cx="7960727" cy="4661276"/>
          </a:xfrm>
          <a:prstGeom prst="rect">
            <a:avLst/>
          </a:prstGeom>
          <a:noFill/>
        </p:spPr>
        <p:txBody>
          <a:bodyPr wrap="square">
            <a:spAutoFit/>
          </a:bodyPr>
          <a:lstStyle/>
          <a:p>
            <a:pPr marL="457200" indent="-457200">
              <a:lnSpc>
                <a:spcPct val="150000"/>
              </a:lnSpc>
              <a:buFont typeface="+mj-lt"/>
              <a:buAutoNum type="arabicPeriod"/>
            </a:pPr>
            <a:r>
              <a:rPr lang="en-US" sz="2000" dirty="0"/>
              <a:t>Questionnaire.</a:t>
            </a:r>
          </a:p>
          <a:p>
            <a:pPr marL="457200" indent="-457200">
              <a:lnSpc>
                <a:spcPct val="150000"/>
              </a:lnSpc>
              <a:buFont typeface="+mj-lt"/>
              <a:buAutoNum type="arabicPeriod"/>
            </a:pPr>
            <a:r>
              <a:rPr lang="en-US" sz="2000" dirty="0"/>
              <a:t>Interview</a:t>
            </a:r>
          </a:p>
          <a:p>
            <a:pPr marL="457200" indent="-457200">
              <a:lnSpc>
                <a:spcPct val="150000"/>
              </a:lnSpc>
              <a:buFont typeface="+mj-lt"/>
              <a:buAutoNum type="arabicPeriod"/>
            </a:pPr>
            <a:r>
              <a:rPr lang="en-US" sz="2000" dirty="0"/>
              <a:t>Observation</a:t>
            </a:r>
          </a:p>
          <a:p>
            <a:pPr marL="457200" indent="-457200">
              <a:lnSpc>
                <a:spcPct val="150000"/>
              </a:lnSpc>
              <a:buFont typeface="+mj-lt"/>
              <a:buAutoNum type="arabicPeriod"/>
            </a:pPr>
            <a:r>
              <a:rPr lang="en-US" sz="2000" dirty="0"/>
              <a:t>focus groups.</a:t>
            </a:r>
          </a:p>
          <a:p>
            <a:pPr>
              <a:lnSpc>
                <a:spcPct val="150000"/>
              </a:lnSpc>
            </a:pPr>
            <a:r>
              <a:rPr lang="en-US" sz="2000" b="1" dirty="0"/>
              <a:t>Factors influencing the choice of primary data collection method:</a:t>
            </a:r>
          </a:p>
          <a:p>
            <a:pPr marL="342900" indent="-342900">
              <a:lnSpc>
                <a:spcPct val="150000"/>
              </a:lnSpc>
              <a:buFont typeface="Wingdings" panose="05000000000000000000" pitchFamily="2" charset="2"/>
              <a:buChar char="§"/>
            </a:pPr>
            <a:r>
              <a:rPr lang="en-US" sz="2000" dirty="0"/>
              <a:t>The nature of the research.</a:t>
            </a:r>
          </a:p>
          <a:p>
            <a:pPr marL="342900" indent="-342900">
              <a:lnSpc>
                <a:spcPct val="150000"/>
              </a:lnSpc>
              <a:buFont typeface="Wingdings" panose="05000000000000000000" pitchFamily="2" charset="2"/>
              <a:buChar char="§"/>
            </a:pPr>
            <a:r>
              <a:rPr lang="en-US" sz="2000" dirty="0"/>
              <a:t>The Research Methodology.</a:t>
            </a:r>
          </a:p>
          <a:p>
            <a:pPr marL="342900" indent="-342900">
              <a:lnSpc>
                <a:spcPct val="150000"/>
              </a:lnSpc>
              <a:buFont typeface="Wingdings" panose="05000000000000000000" pitchFamily="2" charset="2"/>
              <a:buChar char="§"/>
            </a:pPr>
            <a:r>
              <a:rPr lang="en-US" sz="2000" dirty="0"/>
              <a:t>The definition of the population and sample.</a:t>
            </a:r>
          </a:p>
          <a:p>
            <a:pPr marL="342900" indent="-342900">
              <a:lnSpc>
                <a:spcPct val="150000"/>
              </a:lnSpc>
              <a:buFont typeface="Wingdings" panose="05000000000000000000" pitchFamily="2" charset="2"/>
              <a:buChar char="§"/>
            </a:pPr>
            <a:r>
              <a:rPr lang="en-US" sz="2000" dirty="0"/>
              <a:t>Researcher’s time and financial capabilities.</a:t>
            </a:r>
          </a:p>
          <a:p>
            <a:pPr marL="342900" indent="-342900">
              <a:lnSpc>
                <a:spcPct val="150000"/>
              </a:lnSpc>
              <a:buFont typeface="Wingdings" panose="05000000000000000000" pitchFamily="2" charset="2"/>
              <a:buChar char="§"/>
            </a:pPr>
            <a:r>
              <a:rPr lang="en-US" sz="2000" dirty="0"/>
              <a:t> Researcher's knowledge of the tool used to collect data.</a:t>
            </a:r>
          </a:p>
        </p:txBody>
      </p:sp>
    </p:spTree>
    <p:extLst>
      <p:ext uri="{BB962C8B-B14F-4D97-AF65-F5344CB8AC3E}">
        <p14:creationId xmlns:p14="http://schemas.microsoft.com/office/powerpoint/2010/main" val="332945045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1902242695"/>
              </p:ext>
            </p:extLst>
          </p:nvPr>
        </p:nvGraphicFramePr>
        <p:xfrm>
          <a:off x="1548434" y="1770894"/>
          <a:ext cx="7704046" cy="3824859"/>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a:lnSpc>
                          <a:spcPct val="200000"/>
                        </a:lnSpc>
                      </a:pPr>
                      <a:r>
                        <a:rPr lang="en-US" dirty="0">
                          <a:effectLst/>
                          <a:latin typeface="Fira Sans" panose="020B0503050000020004" pitchFamily="34" charset="0"/>
                        </a:rPr>
                        <a:t>A questionnaire is a research instrument consisting of a set of questions to collect information from a respondent.</a:t>
                      </a:r>
                    </a:p>
                    <a:p>
                      <a:pPr>
                        <a:lnSpc>
                          <a:spcPct val="200000"/>
                        </a:lnSpc>
                      </a:pPr>
                      <a:r>
                        <a:rPr lang="en-US" b="1" dirty="0">
                          <a:effectLst/>
                          <a:latin typeface="Fira Sans" panose="020B0503050000020004" pitchFamily="34" charset="0"/>
                        </a:rPr>
                        <a:t>Methods of distributing the questionnaire:</a:t>
                      </a:r>
                    </a:p>
                    <a:p>
                      <a:pPr marL="342900" indent="-342900">
                        <a:lnSpc>
                          <a:spcPct val="200000"/>
                        </a:lnSpc>
                        <a:buFont typeface="+mj-lt"/>
                        <a:buAutoNum type="arabicPeriod"/>
                      </a:pPr>
                      <a:r>
                        <a:rPr lang="en-US" dirty="0">
                          <a:effectLst/>
                          <a:latin typeface="Fira Sans" panose="020B0503050000020004" pitchFamily="34" charset="0"/>
                        </a:rPr>
                        <a:t>Direct distribution</a:t>
                      </a:r>
                    </a:p>
                    <a:p>
                      <a:pPr marL="342900" indent="-342900">
                        <a:lnSpc>
                          <a:spcPct val="200000"/>
                        </a:lnSpc>
                        <a:buFont typeface="+mj-lt"/>
                        <a:buAutoNum type="arabicPeriod"/>
                      </a:pPr>
                      <a:r>
                        <a:rPr lang="en-US" dirty="0">
                          <a:effectLst/>
                          <a:latin typeface="Fira Sans" panose="020B0503050000020004" pitchFamily="34" charset="0"/>
                        </a:rPr>
                        <a:t>Regular mail</a:t>
                      </a:r>
                    </a:p>
                    <a:p>
                      <a:pPr marL="342900" indent="-342900">
                        <a:lnSpc>
                          <a:spcPct val="200000"/>
                        </a:lnSpc>
                        <a:buFont typeface="+mj-lt"/>
                        <a:buAutoNum type="arabicPeriod"/>
                      </a:pPr>
                      <a:r>
                        <a:rPr lang="en-US" dirty="0">
                          <a:effectLst/>
                          <a:latin typeface="Fira Sans" panose="020B0503050000020004" pitchFamily="34" charset="0"/>
                        </a:rPr>
                        <a:t>E-mail</a:t>
                      </a:r>
                    </a:p>
                    <a:p>
                      <a:pPr marL="342900" indent="-342900">
                        <a:lnSpc>
                          <a:spcPct val="200000"/>
                        </a:lnSpc>
                        <a:buFont typeface="+mj-lt"/>
                        <a:buAutoNum type="arabicPeriod"/>
                      </a:pPr>
                      <a:r>
                        <a:rPr lang="en-US" dirty="0">
                          <a:effectLst/>
                          <a:latin typeface="Fira Sans" panose="020B0503050000020004" pitchFamily="34" charset="0"/>
                        </a:rPr>
                        <a:t>Website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231952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295491917"/>
              </p:ext>
            </p:extLst>
          </p:nvPr>
        </p:nvGraphicFramePr>
        <p:xfrm>
          <a:off x="1548434" y="1770894"/>
          <a:ext cx="7704046" cy="4133469"/>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marL="285750" indent="-285750">
                        <a:lnSpc>
                          <a:spcPct val="150000"/>
                        </a:lnSpc>
                        <a:buFont typeface="Wingdings" panose="05000000000000000000" pitchFamily="2" charset="2"/>
                        <a:buChar char="q"/>
                      </a:pPr>
                      <a:r>
                        <a:rPr lang="en-US" sz="1800" b="1" i="0" kern="1200" dirty="0">
                          <a:solidFill>
                            <a:schemeClr val="tx1"/>
                          </a:solidFill>
                          <a:effectLst/>
                          <a:latin typeface="+mn-lt"/>
                          <a:ea typeface="+mn-ea"/>
                          <a:cs typeface="+mn-cs"/>
                        </a:rPr>
                        <a:t>Structured Questionnaires: </a:t>
                      </a:r>
                      <a:r>
                        <a:rPr lang="en-US" sz="1800" b="0" i="0" kern="1200" dirty="0">
                          <a:solidFill>
                            <a:schemeClr val="tx1"/>
                          </a:solidFill>
                          <a:effectLst/>
                          <a:latin typeface="+mn-lt"/>
                          <a:ea typeface="+mn-ea"/>
                          <a:cs typeface="+mn-cs"/>
                        </a:rPr>
                        <a:t>Structured questionnaires collect </a:t>
                      </a:r>
                      <a:r>
                        <a:rPr lang="en-US" sz="1800" b="0" i="0" u="none" strike="noStrike" kern="1200" dirty="0">
                          <a:solidFill>
                            <a:schemeClr val="tx1"/>
                          </a:solidFill>
                          <a:effectLst/>
                          <a:latin typeface="+mn-lt"/>
                          <a:ea typeface="+mn-ea"/>
                          <a:cs typeface="+mn-cs"/>
                        </a:rPr>
                        <a:t>quantitative data</a:t>
                      </a:r>
                      <a:r>
                        <a:rPr lang="en-US" sz="1800" b="0" i="0" kern="1200" dirty="0">
                          <a:solidFill>
                            <a:schemeClr val="tx1"/>
                          </a:solidFill>
                          <a:effectLst/>
                          <a:latin typeface="+mn-lt"/>
                          <a:ea typeface="+mn-ea"/>
                          <a:cs typeface="+mn-cs"/>
                        </a:rPr>
                        <a:t>. The questionnaire is planned and designed to gather precise information. It also initiates a formal inquiry, supplements data, checks previously accumulated data, and helps validate any prior hypothesis.</a:t>
                      </a:r>
                      <a:endParaRPr lang="ar-SA" sz="1800" b="0" i="0" kern="1200" dirty="0">
                        <a:solidFill>
                          <a:schemeClr val="tx1"/>
                        </a:solidFill>
                        <a:effectLst/>
                        <a:latin typeface="+mn-lt"/>
                        <a:ea typeface="+mn-ea"/>
                        <a:cs typeface="+mn-cs"/>
                      </a:endParaRPr>
                    </a:p>
                    <a:p>
                      <a:pPr>
                        <a:lnSpc>
                          <a:spcPct val="150000"/>
                        </a:lnSpc>
                      </a:pPr>
                      <a:endParaRPr lang="en-US" sz="1800" b="0" i="0" kern="1200" dirty="0">
                        <a:solidFill>
                          <a:schemeClr val="tx1"/>
                        </a:solidFill>
                        <a:effectLst/>
                        <a:latin typeface="+mn-lt"/>
                        <a:ea typeface="+mn-ea"/>
                        <a:cs typeface="+mn-cs"/>
                      </a:endParaRPr>
                    </a:p>
                    <a:p>
                      <a:pPr marL="285750" indent="-285750">
                        <a:lnSpc>
                          <a:spcPct val="150000"/>
                        </a:lnSpc>
                        <a:buFont typeface="Wingdings" panose="05000000000000000000" pitchFamily="2" charset="2"/>
                        <a:buChar char="q"/>
                      </a:pPr>
                      <a:r>
                        <a:rPr lang="en-US" sz="1800" b="1" i="0" kern="1200" dirty="0">
                          <a:solidFill>
                            <a:schemeClr val="tx1"/>
                          </a:solidFill>
                          <a:effectLst/>
                          <a:latin typeface="+mn-lt"/>
                          <a:ea typeface="+mn-ea"/>
                          <a:cs typeface="+mn-cs"/>
                        </a:rPr>
                        <a:t>Unstructured Questionnaires: </a:t>
                      </a:r>
                      <a:r>
                        <a:rPr lang="en-US" sz="1800" b="0" i="0" kern="1200" dirty="0">
                          <a:solidFill>
                            <a:schemeClr val="tx1"/>
                          </a:solidFill>
                          <a:effectLst/>
                          <a:latin typeface="+mn-lt"/>
                          <a:ea typeface="+mn-ea"/>
                          <a:cs typeface="+mn-cs"/>
                        </a:rPr>
                        <a:t>Unstructured questionnaires collect </a:t>
                      </a:r>
                      <a:r>
                        <a:rPr lang="en-US" sz="1800" b="0" i="0" u="none" strike="noStrike" kern="1200" dirty="0">
                          <a:solidFill>
                            <a:schemeClr val="tx1"/>
                          </a:solidFill>
                          <a:effectLst/>
                          <a:latin typeface="+mn-lt"/>
                          <a:ea typeface="+mn-ea"/>
                          <a:cs typeface="+mn-cs"/>
                        </a:rPr>
                        <a:t>qualitative data</a:t>
                      </a:r>
                      <a:r>
                        <a:rPr lang="en-US" sz="1800" b="0" i="0" kern="1200" dirty="0">
                          <a:solidFill>
                            <a:schemeClr val="tx1"/>
                          </a:solidFill>
                          <a:effectLst/>
                          <a:latin typeface="+mn-lt"/>
                          <a:ea typeface="+mn-ea"/>
                          <a:cs typeface="+mn-cs"/>
                        </a:rPr>
                        <a:t>. They use a basic structure and questions but nothing that limits the responses of a respondent. The questions are more open-ended to collect specific data from participants.</a:t>
                      </a:r>
                    </a:p>
                    <a:p>
                      <a:pPr>
                        <a:lnSpc>
                          <a:spcPct val="150000"/>
                        </a:lnSpc>
                      </a:pPr>
                      <a:endParaRPr lang="en-US" dirty="0">
                        <a:effectLst/>
                        <a:latin typeface="Fira Sans" panose="020B0503050000020004" pitchFamily="34" charset="0"/>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26620339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621580270"/>
              </p:ext>
            </p:extLst>
          </p:nvPr>
        </p:nvGraphicFramePr>
        <p:xfrm>
          <a:off x="1747098" y="1609387"/>
          <a:ext cx="7704046" cy="4544695"/>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a:lnSpc>
                          <a:spcPct val="150000"/>
                        </a:lnSpc>
                      </a:pPr>
                      <a:r>
                        <a:rPr lang="en-US" sz="1800" b="1" i="0" kern="1200" dirty="0">
                          <a:solidFill>
                            <a:schemeClr val="tx1"/>
                          </a:solidFill>
                          <a:effectLst/>
                          <a:latin typeface="+mn-lt"/>
                          <a:ea typeface="+mn-ea"/>
                          <a:cs typeface="+mn-cs"/>
                        </a:rPr>
                        <a:t>Some of the widely used </a:t>
                      </a:r>
                      <a:r>
                        <a:rPr lang="en-US" sz="1800" b="1" i="0" u="none" strike="noStrike" kern="1200" dirty="0">
                          <a:solidFill>
                            <a:schemeClr val="tx1"/>
                          </a:solidFill>
                          <a:effectLst/>
                          <a:latin typeface="+mn-lt"/>
                          <a:ea typeface="+mn-ea"/>
                          <a:cs typeface="+mn-cs"/>
                        </a:rPr>
                        <a:t>types of questions</a:t>
                      </a:r>
                      <a:r>
                        <a:rPr lang="en-US" sz="1800" b="1" i="0" kern="1200" dirty="0">
                          <a:solidFill>
                            <a:schemeClr val="tx1"/>
                          </a:solidFill>
                          <a:effectLst/>
                          <a:latin typeface="+mn-lt"/>
                          <a:ea typeface="+mn-ea"/>
                          <a:cs typeface="+mn-cs"/>
                        </a:rPr>
                        <a:t> are:</a:t>
                      </a:r>
                      <a:endParaRPr lang="en-US" b="1" dirty="0">
                        <a:effectLst/>
                        <a:latin typeface="+mn-lt"/>
                      </a:endParaRPr>
                    </a:p>
                    <a:p>
                      <a:pPr>
                        <a:lnSpc>
                          <a:spcPct val="150000"/>
                        </a:lnSpc>
                      </a:pPr>
                      <a:r>
                        <a:rPr lang="en-US" dirty="0">
                          <a:effectLst/>
                          <a:latin typeface="+mn-lt"/>
                        </a:rPr>
                        <a:t>A) </a:t>
                      </a:r>
                      <a:r>
                        <a:rPr lang="en-US" b="1" i="1" dirty="0">
                          <a:effectLst/>
                          <a:latin typeface="+mn-lt"/>
                        </a:rPr>
                        <a:t>Closed Questions</a:t>
                      </a:r>
                      <a:r>
                        <a:rPr lang="en-US" dirty="0">
                          <a:effectLst/>
                          <a:latin typeface="+mn-lt"/>
                        </a:rPr>
                        <a:t>: in which each question specifies a set of answers.</a:t>
                      </a:r>
                    </a:p>
                    <a:p>
                      <a:pPr>
                        <a:lnSpc>
                          <a:spcPct val="150000"/>
                        </a:lnSpc>
                      </a:pPr>
                      <a:r>
                        <a:rPr lang="en-US" dirty="0">
                          <a:effectLst/>
                          <a:latin typeface="+mn-lt"/>
                        </a:rPr>
                        <a:t>Such as yes-no questions, multiple-choice questions, or answers.</a:t>
                      </a:r>
                    </a:p>
                    <a:p>
                      <a:pPr>
                        <a:lnSpc>
                          <a:spcPct val="150000"/>
                        </a:lnSpc>
                      </a:pPr>
                      <a:r>
                        <a:rPr lang="en-US" b="1" i="1" dirty="0">
                          <a:effectLst/>
                          <a:latin typeface="+mn-lt"/>
                        </a:rPr>
                        <a:t>Examples of these questions:</a:t>
                      </a:r>
                    </a:p>
                    <a:p>
                      <a:pPr>
                        <a:lnSpc>
                          <a:spcPct val="150000"/>
                        </a:lnSpc>
                      </a:pPr>
                      <a:r>
                        <a:rPr lang="en-US" dirty="0">
                          <a:effectLst/>
                          <a:latin typeface="+mn-lt"/>
                        </a:rPr>
                        <a:t>(1) Do you buy one of the company's products? (Yes / No)</a:t>
                      </a:r>
                    </a:p>
                    <a:p>
                      <a:pPr>
                        <a:lnSpc>
                          <a:spcPct val="150000"/>
                        </a:lnSpc>
                      </a:pPr>
                      <a:r>
                        <a:rPr lang="en-US" dirty="0">
                          <a:effectLst/>
                          <a:latin typeface="+mn-lt"/>
                        </a:rPr>
                        <a:t>(2) If yes, which of the following is an influencing factor in the purchase of the commodity? (more than one answer can be chosen)</a:t>
                      </a:r>
                    </a:p>
                    <a:p>
                      <a:pPr marL="285750" indent="-285750">
                        <a:lnSpc>
                          <a:spcPct val="150000"/>
                        </a:lnSpc>
                        <a:buFont typeface="Courier New" panose="02070309020205020404" pitchFamily="49" charset="0"/>
                        <a:buChar char="o"/>
                      </a:pPr>
                      <a:r>
                        <a:rPr lang="en-US" dirty="0">
                          <a:effectLst/>
                          <a:latin typeface="+mn-lt"/>
                        </a:rPr>
                        <a:t>Price.</a:t>
                      </a:r>
                    </a:p>
                    <a:p>
                      <a:pPr marL="285750" indent="-285750">
                        <a:lnSpc>
                          <a:spcPct val="150000"/>
                        </a:lnSpc>
                        <a:buFont typeface="Courier New" panose="02070309020205020404" pitchFamily="49" charset="0"/>
                        <a:buChar char="o"/>
                      </a:pPr>
                      <a:r>
                        <a:rPr lang="en-US" dirty="0">
                          <a:effectLst/>
                          <a:latin typeface="+mn-lt"/>
                        </a:rPr>
                        <a:t>The quality.</a:t>
                      </a:r>
                    </a:p>
                    <a:p>
                      <a:pPr marL="285750" indent="-285750">
                        <a:lnSpc>
                          <a:spcPct val="150000"/>
                        </a:lnSpc>
                        <a:buFont typeface="Courier New" panose="02070309020205020404" pitchFamily="49" charset="0"/>
                        <a:buChar char="o"/>
                      </a:pPr>
                      <a:r>
                        <a:rPr lang="en-US" dirty="0">
                          <a:effectLst/>
                          <a:latin typeface="+mn-lt"/>
                        </a:rPr>
                        <a:t>The Packing.</a:t>
                      </a:r>
                    </a:p>
                    <a:p>
                      <a:pPr marL="285750" indent="-285750">
                        <a:lnSpc>
                          <a:spcPct val="150000"/>
                        </a:lnSpc>
                        <a:buFont typeface="Courier New" panose="02070309020205020404" pitchFamily="49" charset="0"/>
                        <a:buChar char="o"/>
                      </a:pPr>
                      <a:r>
                        <a:rPr lang="en-US" dirty="0">
                          <a:effectLst/>
                          <a:latin typeface="+mn-lt"/>
                        </a:rPr>
                        <a:t>The color.</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764579471"/>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2295584004"/>
              </p:ext>
            </p:extLst>
          </p:nvPr>
        </p:nvGraphicFramePr>
        <p:xfrm>
          <a:off x="1747098" y="1609387"/>
          <a:ext cx="7704046" cy="4921885"/>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1800" b="1" i="0" kern="1200" dirty="0">
                          <a:solidFill>
                            <a:schemeClr val="tx1"/>
                          </a:solidFill>
                          <a:effectLst/>
                          <a:latin typeface="+mn-lt"/>
                          <a:ea typeface="+mn-ea"/>
                          <a:cs typeface="+mn-cs"/>
                        </a:rPr>
                        <a:t>Multiple-Choice Questions:</a:t>
                      </a:r>
                      <a:r>
                        <a:rPr lang="en-US" sz="1800" b="0" i="0" kern="1200" dirty="0">
                          <a:solidFill>
                            <a:schemeClr val="tx1"/>
                          </a:solidFill>
                          <a:effectLst/>
                          <a:latin typeface="+mn-lt"/>
                          <a:ea typeface="+mn-ea"/>
                          <a:cs typeface="+mn-cs"/>
                        </a:rPr>
                        <a:t> </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1800" b="0" i="0" u="none" strike="noStrike" kern="1200" dirty="0">
                          <a:solidFill>
                            <a:schemeClr val="tx1"/>
                          </a:solidFill>
                          <a:effectLst/>
                          <a:latin typeface="+mn-lt"/>
                          <a:ea typeface="+mn-ea"/>
                          <a:cs typeface="+mn-cs"/>
                        </a:rPr>
                        <a:t>Multiple-choice questions</a:t>
                      </a:r>
                      <a:r>
                        <a:rPr lang="en-US" sz="1800" b="0" i="0" kern="1200" dirty="0">
                          <a:solidFill>
                            <a:schemeClr val="tx1"/>
                          </a:solidFill>
                          <a:effectLst/>
                          <a:latin typeface="+mn-lt"/>
                          <a:ea typeface="+mn-ea"/>
                          <a:cs typeface="+mn-cs"/>
                        </a:rPr>
                        <a:t> are a close-ended question type in which a respondent has to select one (single-select multiple-choice question) or many (multi-select multiple-choice question) responses from a given list of options. The multiple-choice question consists of an incomplete stem (question), right answer or answers, incorrect answers, close alternatives, and distractors. Of course, not all multiple-choice questions have all of the answer types. For example, you probably won’t have the wrong or right answers if you’re looking for customer opinion.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14065375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988062596"/>
              </p:ext>
            </p:extLst>
          </p:nvPr>
        </p:nvGraphicFramePr>
        <p:xfrm>
          <a:off x="1936015" y="2645088"/>
          <a:ext cx="6270929" cy="1630045"/>
        </p:xfrm>
        <a:graphic>
          <a:graphicData uri="http://schemas.openxmlformats.org/drawingml/2006/table">
            <a:tbl>
              <a:tblPr/>
              <a:tblGrid>
                <a:gridCol w="6270929">
                  <a:extLst>
                    <a:ext uri="{9D8B030D-6E8A-4147-A177-3AD203B41FA5}">
                      <a16:colId xmlns:a16="http://schemas.microsoft.com/office/drawing/2014/main" val="105110122"/>
                    </a:ext>
                  </a:extLst>
                </a:gridCol>
              </a:tblGrid>
              <a:tr h="0">
                <a:tc>
                  <a:txBody>
                    <a:bodyPr/>
                    <a:lstStyle/>
                    <a:p>
                      <a:pPr marL="342900" indent="-342900">
                        <a:lnSpc>
                          <a:spcPct val="200000"/>
                        </a:lnSpc>
                        <a:buFont typeface="+mj-lt"/>
                        <a:buAutoNum type="alphaUcPeriod" startAt="2"/>
                      </a:pPr>
                      <a:r>
                        <a:rPr lang="en-US" sz="1800" b="1" i="0" kern="1200" dirty="0">
                          <a:solidFill>
                            <a:schemeClr val="tx1"/>
                          </a:solidFill>
                          <a:effectLst/>
                          <a:latin typeface="+mn-lt"/>
                          <a:ea typeface="+mn-ea"/>
                          <a:cs typeface="+mn-cs"/>
                        </a:rPr>
                        <a:t>Open-Ended Questions:</a:t>
                      </a:r>
                      <a:r>
                        <a:rPr lang="en-US" sz="1800" b="0" i="0" kern="1200" dirty="0">
                          <a:solidFill>
                            <a:schemeClr val="tx1"/>
                          </a:solidFill>
                          <a:effectLst/>
                          <a:latin typeface="+mn-lt"/>
                          <a:ea typeface="+mn-ea"/>
                          <a:cs typeface="+mn-cs"/>
                        </a:rPr>
                        <a:t> </a:t>
                      </a:r>
                      <a:r>
                        <a:rPr lang="en-US" sz="1800" b="0" i="0" u="none" strike="noStrike" kern="1200" dirty="0">
                          <a:solidFill>
                            <a:schemeClr val="tx1"/>
                          </a:solidFill>
                          <a:effectLst/>
                          <a:latin typeface="+mn-lt"/>
                          <a:ea typeface="+mn-ea"/>
                          <a:cs typeface="+mn-cs"/>
                        </a:rPr>
                        <a:t>Open-ended questions</a:t>
                      </a:r>
                      <a:r>
                        <a:rPr lang="en-US" sz="1800" b="0" i="0" kern="1200" dirty="0">
                          <a:solidFill>
                            <a:schemeClr val="tx1"/>
                          </a:solidFill>
                          <a:effectLst/>
                          <a:latin typeface="+mn-lt"/>
                          <a:ea typeface="+mn-ea"/>
                          <a:cs typeface="+mn-cs"/>
                        </a:rPr>
                        <a:t> help collect qualitative data in a questionnaire where the respondent can answer in a free form with little to no restrictions.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79918411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762331334"/>
              </p:ext>
            </p:extLst>
          </p:nvPr>
        </p:nvGraphicFramePr>
        <p:xfrm>
          <a:off x="1747098" y="1609387"/>
          <a:ext cx="7704046" cy="4373245"/>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1800" b="1" i="0" kern="1200" dirty="0">
                          <a:solidFill>
                            <a:schemeClr val="tx1"/>
                          </a:solidFill>
                          <a:effectLst/>
                          <a:latin typeface="+mn-lt"/>
                          <a:ea typeface="+mn-ea"/>
                          <a:cs typeface="+mn-cs"/>
                        </a:rPr>
                        <a:t>Closed-open questions:</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1800" b="1" i="1" kern="1200" dirty="0">
                          <a:solidFill>
                            <a:schemeClr val="tx1"/>
                          </a:solidFill>
                          <a:effectLst/>
                          <a:latin typeface="+mn-lt"/>
                          <a:ea typeface="+mn-ea"/>
                          <a:cs typeface="+mn-cs"/>
                        </a:rPr>
                        <a:t>Example: What are the appropriate policies to develop the performance of the company's employees?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Staff training.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Material incentives.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Reducing working hours.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Decentralize decision-making.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1800" b="0" i="0" kern="1200" dirty="0">
                          <a:solidFill>
                            <a:schemeClr val="tx1"/>
                          </a:solidFill>
                          <a:effectLst/>
                          <a:latin typeface="+mn-lt"/>
                          <a:ea typeface="+mn-ea"/>
                          <a:cs typeface="+mn-cs"/>
                        </a:rPr>
                        <a:t>Other ............................</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355781139"/>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732911683"/>
              </p:ext>
            </p:extLst>
          </p:nvPr>
        </p:nvGraphicFramePr>
        <p:xfrm>
          <a:off x="1747098" y="1609387"/>
          <a:ext cx="7704046" cy="4242816"/>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a:lnSpc>
                          <a:spcPct val="200000"/>
                        </a:lnSpc>
                      </a:pPr>
                      <a:r>
                        <a:rPr lang="en-US" sz="2000" b="1" i="0" kern="1200" dirty="0">
                          <a:solidFill>
                            <a:schemeClr val="tx1"/>
                          </a:solidFill>
                          <a:effectLst/>
                          <a:latin typeface="+mn-lt"/>
                          <a:ea typeface="+mn-ea"/>
                          <a:cs typeface="+mn-cs"/>
                        </a:rPr>
                        <a:t>Steps Involved in Questionnaire Design</a:t>
                      </a:r>
                      <a:endParaRPr lang="en-US" sz="2000" b="0" i="0" kern="1200" dirty="0">
                        <a:solidFill>
                          <a:schemeClr val="tx1"/>
                        </a:solidFill>
                        <a:effectLst/>
                        <a:latin typeface="+mn-lt"/>
                        <a:ea typeface="+mn-ea"/>
                        <a:cs typeface="+mn-cs"/>
                      </a:endParaRPr>
                    </a:p>
                    <a:p>
                      <a:pPr>
                        <a:lnSpc>
                          <a:spcPct val="200000"/>
                        </a:lnSpc>
                      </a:pPr>
                      <a:r>
                        <a:rPr lang="en-US" sz="2000" b="1" i="0" kern="1200" dirty="0">
                          <a:solidFill>
                            <a:schemeClr val="tx1"/>
                          </a:solidFill>
                          <a:effectLst/>
                          <a:latin typeface="+mn-lt"/>
                          <a:ea typeface="+mn-ea"/>
                          <a:cs typeface="+mn-cs"/>
                        </a:rPr>
                        <a:t>Identify the scope of your research:</a:t>
                      </a:r>
                      <a:endParaRPr lang="en-US" sz="2000" b="0" i="0" kern="1200" dirty="0">
                        <a:solidFill>
                          <a:schemeClr val="tx1"/>
                        </a:solidFill>
                        <a:effectLst/>
                        <a:latin typeface="+mn-lt"/>
                        <a:ea typeface="+mn-ea"/>
                        <a:cs typeface="+mn-cs"/>
                      </a:endParaRPr>
                    </a:p>
                    <a:p>
                      <a:pPr>
                        <a:lnSpc>
                          <a:spcPct val="200000"/>
                        </a:lnSpc>
                      </a:pPr>
                      <a:r>
                        <a:rPr lang="en-US" sz="2000" b="0" i="0" kern="1200" dirty="0">
                          <a:solidFill>
                            <a:schemeClr val="tx1"/>
                          </a:solidFill>
                          <a:effectLst/>
                          <a:latin typeface="+mn-lt"/>
                          <a:ea typeface="+mn-ea"/>
                          <a:cs typeface="+mn-cs"/>
                        </a:rPr>
                        <a:t>Think about what your questionnaire is going to include before you start designing its look of it. The clarity of the topic is of utmost importance as this is the primary step in creating the questionnaire. Once you are clear on the purpose of the questionnaire, you can begin the design process.</a:t>
                      </a:r>
                    </a:p>
                    <a:p>
                      <a:pPr marL="0" marR="0" lvl="0" indent="0" algn="l" defTabSz="914400" rtl="0" eaLnBrk="1" fontAlgn="auto" latinLnBrk="0" hangingPunct="1">
                        <a:lnSpc>
                          <a:spcPct val="200000"/>
                        </a:lnSpc>
                        <a:spcBef>
                          <a:spcPts val="0"/>
                        </a:spcBef>
                        <a:spcAft>
                          <a:spcPts val="0"/>
                        </a:spcAft>
                        <a:buClrTx/>
                        <a:buSzTx/>
                        <a:buFontTx/>
                        <a:buNone/>
                        <a:tabLst/>
                        <a:defRPr/>
                      </a:pPr>
                      <a:endParaRPr lang="en-US" sz="20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486262622"/>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nvGraphicFramePr>
        <p:xfrm>
          <a:off x="1747098" y="1609387"/>
          <a:ext cx="7704046" cy="4242816"/>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a:lnSpc>
                          <a:spcPct val="200000"/>
                        </a:lnSpc>
                      </a:pPr>
                      <a:r>
                        <a:rPr lang="en-US" sz="2000" b="1" i="0" kern="1200" dirty="0">
                          <a:solidFill>
                            <a:schemeClr val="tx1"/>
                          </a:solidFill>
                          <a:effectLst/>
                          <a:latin typeface="+mn-lt"/>
                          <a:ea typeface="+mn-ea"/>
                          <a:cs typeface="+mn-cs"/>
                        </a:rPr>
                        <a:t>Steps Involved in Questionnaire Design</a:t>
                      </a:r>
                      <a:endParaRPr lang="en-US" sz="2000" b="0" i="0" kern="1200" dirty="0">
                        <a:solidFill>
                          <a:schemeClr val="tx1"/>
                        </a:solidFill>
                        <a:effectLst/>
                        <a:latin typeface="+mn-lt"/>
                        <a:ea typeface="+mn-ea"/>
                        <a:cs typeface="+mn-cs"/>
                      </a:endParaRPr>
                    </a:p>
                    <a:p>
                      <a:pPr>
                        <a:lnSpc>
                          <a:spcPct val="200000"/>
                        </a:lnSpc>
                      </a:pPr>
                      <a:r>
                        <a:rPr lang="en-US" sz="2000" b="1" i="0" kern="1200" dirty="0">
                          <a:solidFill>
                            <a:schemeClr val="tx1"/>
                          </a:solidFill>
                          <a:effectLst/>
                          <a:latin typeface="+mn-lt"/>
                          <a:ea typeface="+mn-ea"/>
                          <a:cs typeface="+mn-cs"/>
                        </a:rPr>
                        <a:t>Identify the scope of your research:</a:t>
                      </a:r>
                      <a:endParaRPr lang="en-US" sz="2000" b="0" i="0" kern="1200" dirty="0">
                        <a:solidFill>
                          <a:schemeClr val="tx1"/>
                        </a:solidFill>
                        <a:effectLst/>
                        <a:latin typeface="+mn-lt"/>
                        <a:ea typeface="+mn-ea"/>
                        <a:cs typeface="+mn-cs"/>
                      </a:endParaRPr>
                    </a:p>
                    <a:p>
                      <a:pPr>
                        <a:lnSpc>
                          <a:spcPct val="200000"/>
                        </a:lnSpc>
                      </a:pPr>
                      <a:r>
                        <a:rPr lang="en-US" sz="2000" b="0" i="0" kern="1200" dirty="0">
                          <a:solidFill>
                            <a:schemeClr val="tx1"/>
                          </a:solidFill>
                          <a:effectLst/>
                          <a:latin typeface="+mn-lt"/>
                          <a:ea typeface="+mn-ea"/>
                          <a:cs typeface="+mn-cs"/>
                        </a:rPr>
                        <a:t>Think about what your questionnaire is going to include before you start designing its look of it. The clarity of the topic is of utmost importance as this is the primary step in creating the questionnaire. Once you are clear on the purpose of the questionnaire, you can begin the design process.</a:t>
                      </a:r>
                    </a:p>
                    <a:p>
                      <a:pPr marL="0" marR="0" lvl="0" indent="0" algn="l" defTabSz="914400" rtl="0" eaLnBrk="1" fontAlgn="auto" latinLnBrk="0" hangingPunct="1">
                        <a:lnSpc>
                          <a:spcPct val="200000"/>
                        </a:lnSpc>
                        <a:spcBef>
                          <a:spcPts val="0"/>
                        </a:spcBef>
                        <a:spcAft>
                          <a:spcPts val="0"/>
                        </a:spcAft>
                        <a:buClrTx/>
                        <a:buSzTx/>
                        <a:buFontTx/>
                        <a:buNone/>
                        <a:tabLst/>
                        <a:defRPr/>
                      </a:pPr>
                      <a:endParaRPr lang="en-US" sz="20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83782425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1819459382"/>
              </p:ext>
            </p:extLst>
          </p:nvPr>
        </p:nvGraphicFramePr>
        <p:xfrm>
          <a:off x="1747098" y="1609387"/>
          <a:ext cx="7704046" cy="4956175"/>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a:lnSpc>
                          <a:spcPct val="150000"/>
                        </a:lnSpc>
                      </a:pPr>
                      <a:r>
                        <a:rPr lang="en-US" sz="1800" b="1" i="0" kern="1200" dirty="0">
                          <a:solidFill>
                            <a:schemeClr val="tx1"/>
                          </a:solidFill>
                          <a:effectLst/>
                          <a:latin typeface="+mn-lt"/>
                          <a:ea typeface="+mn-ea"/>
                          <a:cs typeface="+mn-cs"/>
                        </a:rPr>
                        <a:t>Be flexible with your options:</a:t>
                      </a:r>
                      <a:endParaRPr lang="en-US" sz="1800" b="0" i="0" kern="1200" dirty="0">
                        <a:solidFill>
                          <a:schemeClr val="tx1"/>
                        </a:solidFill>
                        <a:effectLst/>
                        <a:latin typeface="+mn-lt"/>
                        <a:ea typeface="+mn-ea"/>
                        <a:cs typeface="+mn-cs"/>
                      </a:endParaRPr>
                    </a:p>
                    <a:p>
                      <a:pPr>
                        <a:lnSpc>
                          <a:spcPct val="150000"/>
                        </a:lnSpc>
                      </a:pPr>
                      <a:r>
                        <a:rPr lang="en-US" sz="1800" b="0" i="0" kern="1200" dirty="0">
                          <a:solidFill>
                            <a:schemeClr val="tx1"/>
                          </a:solidFill>
                          <a:effectLst/>
                          <a:latin typeface="+mn-lt"/>
                          <a:ea typeface="+mn-ea"/>
                          <a:cs typeface="+mn-cs"/>
                        </a:rPr>
                        <a:t>While designing, the survey creator needs to be flexible in terms of “option choice” for the respondents. Sometimes the respondents may not necessarily want to choose from the answer options provided by the survey creator. An “other” option often helps keep respondents engaged in the survey.</a:t>
                      </a:r>
                    </a:p>
                    <a:p>
                      <a:pPr marL="0" marR="0" lvl="0" indent="0" algn="l" defTabSz="914400" rtl="0" eaLnBrk="1" fontAlgn="auto" latinLnBrk="0" hangingPunct="1">
                        <a:lnSpc>
                          <a:spcPct val="150000"/>
                        </a:lnSpc>
                        <a:spcBef>
                          <a:spcPts val="0"/>
                        </a:spcBef>
                        <a:spcAft>
                          <a:spcPts val="0"/>
                        </a:spcAft>
                        <a:buClrTx/>
                        <a:buSzTx/>
                        <a:buFontTx/>
                        <a:buNone/>
                        <a:tabLst/>
                        <a:defRPr/>
                      </a:pPr>
                      <a:endParaRPr lang="ar-SA" sz="1800" b="0" i="0" kern="1200" dirty="0">
                        <a:solidFill>
                          <a:schemeClr val="tx1"/>
                        </a:solidFill>
                        <a:effectLst/>
                        <a:latin typeface="+mn-lt"/>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sz="1800" b="1" i="0" kern="1200" dirty="0">
                          <a:solidFill>
                            <a:schemeClr val="tx1"/>
                          </a:solidFill>
                          <a:effectLst/>
                          <a:latin typeface="+mn-lt"/>
                          <a:ea typeface="+mn-ea"/>
                          <a:cs typeface="+mn-cs"/>
                        </a:rPr>
                        <a:t>The open-ended or closed-ended question is a tough choice:</a:t>
                      </a:r>
                      <a:endParaRPr lang="en-US" sz="1800" b="0" i="0" kern="1200" dirty="0">
                        <a:solidFill>
                          <a:schemeClr val="tx1"/>
                        </a:solidFill>
                        <a:effectLst/>
                        <a:latin typeface="+mn-lt"/>
                        <a:ea typeface="+mn-ea"/>
                        <a:cs typeface="+mn-cs"/>
                      </a:endParaRPr>
                    </a:p>
                    <a:p>
                      <a:pPr>
                        <a:lnSpc>
                          <a:spcPct val="150000"/>
                        </a:lnSpc>
                      </a:pPr>
                      <a:r>
                        <a:rPr lang="en-US" sz="1800" b="0" i="0" kern="1200" dirty="0">
                          <a:solidFill>
                            <a:schemeClr val="tx1"/>
                          </a:solidFill>
                          <a:effectLst/>
                          <a:latin typeface="+mn-lt"/>
                          <a:ea typeface="+mn-ea"/>
                          <a:cs typeface="+mn-cs"/>
                        </a:rPr>
                        <a:t>If the questionnaire requires the respondents to elaborate on their thoughts, an </a:t>
                      </a:r>
                      <a:r>
                        <a:rPr lang="en-US" sz="1800" b="0" i="0" u="none" strike="noStrike" kern="1200" dirty="0">
                          <a:solidFill>
                            <a:schemeClr val="tx1"/>
                          </a:solidFill>
                          <a:effectLst/>
                          <a:latin typeface="+mn-lt"/>
                          <a:ea typeface="+mn-ea"/>
                          <a:cs typeface="+mn-cs"/>
                        </a:rPr>
                        <a:t>open-ended q</a:t>
                      </a:r>
                      <a:r>
                        <a:rPr lang="en-US" sz="1800" b="0" i="0" kern="1200" dirty="0">
                          <a:solidFill>
                            <a:schemeClr val="tx1"/>
                          </a:solidFill>
                          <a:effectLst/>
                          <a:latin typeface="+mn-lt"/>
                          <a:ea typeface="+mn-ea"/>
                          <a:cs typeface="+mn-cs"/>
                        </a:rPr>
                        <a:t>u</a:t>
                      </a:r>
                      <a:r>
                        <a:rPr lang="en-US" sz="1800" b="0" i="0" u="none" strike="noStrike" kern="1200" dirty="0">
                          <a:solidFill>
                            <a:schemeClr val="tx1"/>
                          </a:solidFill>
                          <a:effectLst/>
                          <a:latin typeface="+mn-lt"/>
                          <a:ea typeface="+mn-ea"/>
                          <a:cs typeface="+mn-cs"/>
                        </a:rPr>
                        <a:t>estion</a:t>
                      </a:r>
                      <a:r>
                        <a:rPr lang="en-US" sz="1800" b="0" i="0" kern="1200" dirty="0">
                          <a:solidFill>
                            <a:schemeClr val="tx1"/>
                          </a:solidFill>
                          <a:effectLst/>
                          <a:latin typeface="+mn-lt"/>
                          <a:ea typeface="+mn-ea"/>
                          <a:cs typeface="+mn-cs"/>
                        </a:rPr>
                        <a:t> is the best choice. If the surveyor wants a specific response, then close-ended questions should be their primary choice. The key to asking closed-ended questions is to generate data that is easy to analyze and spot trends.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3001434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DF8678F-7B1A-E4F0-6BEC-D6F892FA69D3}"/>
              </a:ext>
            </a:extLst>
          </p:cNvPr>
          <p:cNvPicPr>
            <a:picLocks noChangeAspect="1"/>
          </p:cNvPicPr>
          <p:nvPr/>
        </p:nvPicPr>
        <p:blipFill>
          <a:blip r:embed="rId6"/>
          <a:stretch>
            <a:fillRect/>
          </a:stretch>
        </p:blipFill>
        <p:spPr>
          <a:xfrm>
            <a:off x="9495521" y="-27434"/>
            <a:ext cx="2821698" cy="6971897"/>
          </a:xfrm>
          <a:prstGeom prst="rect">
            <a:avLst/>
          </a:prstGeom>
        </p:spPr>
      </p:pic>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1384122723"/>
              </p:ext>
            </p:extLst>
          </p:nvPr>
        </p:nvGraphicFramePr>
        <p:xfrm>
          <a:off x="1747098" y="1609387"/>
          <a:ext cx="7704046" cy="4373245"/>
        </p:xfrm>
        <a:graphic>
          <a:graphicData uri="http://schemas.openxmlformats.org/drawingml/2006/table">
            <a:tbl>
              <a:tblPr/>
              <a:tblGrid>
                <a:gridCol w="7704046">
                  <a:extLst>
                    <a:ext uri="{9D8B030D-6E8A-4147-A177-3AD203B41FA5}">
                      <a16:colId xmlns:a16="http://schemas.microsoft.com/office/drawing/2014/main" val="105110122"/>
                    </a:ext>
                  </a:extLst>
                </a:gridCol>
              </a:tblGrid>
              <a:tr h="0">
                <a:tc>
                  <a:txBody>
                    <a:bodyPr/>
                    <a:lstStyle/>
                    <a:p>
                      <a:pPr>
                        <a:lnSpc>
                          <a:spcPct val="200000"/>
                        </a:lnSpc>
                      </a:pPr>
                      <a:r>
                        <a:rPr lang="en-US" sz="1800" b="1" i="0" kern="1200" dirty="0">
                          <a:solidFill>
                            <a:schemeClr val="tx1"/>
                          </a:solidFill>
                          <a:effectLst/>
                          <a:latin typeface="+mn-lt"/>
                          <a:ea typeface="+mn-ea"/>
                          <a:cs typeface="+mn-cs"/>
                        </a:rPr>
                        <a:t>It is essential to know your audience:</a:t>
                      </a:r>
                      <a:endParaRPr lang="en-US" sz="1800" b="0" i="0" kern="1200" dirty="0">
                        <a:solidFill>
                          <a:schemeClr val="tx1"/>
                        </a:solidFill>
                        <a:effectLst/>
                        <a:latin typeface="+mn-lt"/>
                        <a:ea typeface="+mn-ea"/>
                        <a:cs typeface="+mn-cs"/>
                      </a:endParaRPr>
                    </a:p>
                    <a:p>
                      <a:pPr>
                        <a:lnSpc>
                          <a:spcPct val="200000"/>
                        </a:lnSpc>
                      </a:pPr>
                      <a:r>
                        <a:rPr lang="en-US" sz="1800" b="0" i="0" kern="1200" dirty="0">
                          <a:solidFill>
                            <a:schemeClr val="tx1"/>
                          </a:solidFill>
                          <a:effectLst/>
                          <a:latin typeface="+mn-lt"/>
                          <a:ea typeface="+mn-ea"/>
                          <a:cs typeface="+mn-cs"/>
                        </a:rPr>
                        <a:t>A researcher should know their target audience. For example, if the target audience speaks mostly Spanish, sending the questionnaire in any other language would lower the response rate and accuracy of data. Something that may seem clear to you may be confusing to your respondents. Use simple language and terminology that your respondents will understand, and avoid technical jargon and industry-specific language that might confuse your respondents.</a:t>
                      </a:r>
                    </a:p>
                    <a:p>
                      <a:pPr>
                        <a:lnSpc>
                          <a:spcPct val="200000"/>
                        </a:lnSpc>
                      </a:pPr>
                      <a:endParaRPr lang="en-US" sz="18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51448032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97188634"/>
              </p:ext>
            </p:extLst>
          </p:nvPr>
        </p:nvGraphicFramePr>
        <p:xfrm>
          <a:off x="1900738" y="1554623"/>
          <a:ext cx="10059420" cy="4373245"/>
        </p:xfrm>
        <a:graphic>
          <a:graphicData uri="http://schemas.openxmlformats.org/drawingml/2006/table">
            <a:tbl>
              <a:tblPr/>
              <a:tblGrid>
                <a:gridCol w="10059420">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1800" b="1" i="0" u="none" kern="1200" dirty="0">
                          <a:solidFill>
                            <a:schemeClr val="tx1"/>
                          </a:solidFill>
                          <a:effectLst/>
                          <a:latin typeface="+mn-lt"/>
                          <a:ea typeface="+mn-ea"/>
                          <a:cs typeface="+mn-cs"/>
                        </a:rPr>
                        <a:t> Questionnaire letter:</a:t>
                      </a:r>
                    </a:p>
                    <a:p>
                      <a:pPr>
                        <a:lnSpc>
                          <a:spcPct val="200000"/>
                        </a:lnSpc>
                      </a:pPr>
                      <a:r>
                        <a:rPr lang="en-US" sz="1800" b="0" i="0" kern="1200" dirty="0">
                          <a:solidFill>
                            <a:schemeClr val="tx1"/>
                          </a:solidFill>
                          <a:effectLst/>
                          <a:latin typeface="+mn-lt"/>
                          <a:ea typeface="+mn-ea"/>
                          <a:cs typeface="+mn-cs"/>
                        </a:rPr>
                        <a:t>A letter from the researcher before starting the questionnaire.</a:t>
                      </a:r>
                    </a:p>
                    <a:p>
                      <a:pPr>
                        <a:lnSpc>
                          <a:spcPct val="200000"/>
                        </a:lnSpc>
                      </a:pPr>
                      <a:r>
                        <a:rPr lang="en-US" sz="1800" b="0" i="0" kern="1200" dirty="0">
                          <a:solidFill>
                            <a:schemeClr val="tx1"/>
                          </a:solidFill>
                          <a:effectLst/>
                          <a:latin typeface="+mn-lt"/>
                          <a:ea typeface="+mn-ea"/>
                          <a:cs typeface="+mn-cs"/>
                        </a:rPr>
                        <a:t>It should include a number of points, including:</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The research problem and objectives.  </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The importance of respondent participation.</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The scientific purpose of the questionnaire.</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The type of information required.</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Confidentiality of the information.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pic>
        <p:nvPicPr>
          <p:cNvPr id="11" name="Picture 10">
            <a:extLst>
              <a:ext uri="{FF2B5EF4-FFF2-40B4-BE49-F238E27FC236}">
                <a16:creationId xmlns:a16="http://schemas.microsoft.com/office/drawing/2014/main" id="{E64B9B33-894C-EA94-2855-55EAA98A80F5}"/>
              </a:ext>
            </a:extLst>
          </p:cNvPr>
          <p:cNvPicPr>
            <a:picLocks noChangeAspect="1"/>
          </p:cNvPicPr>
          <p:nvPr/>
        </p:nvPicPr>
        <p:blipFill>
          <a:blip r:embed="rId6"/>
          <a:stretch>
            <a:fillRect/>
          </a:stretch>
        </p:blipFill>
        <p:spPr>
          <a:xfrm>
            <a:off x="9495521" y="-27434"/>
            <a:ext cx="2821698" cy="6971897"/>
          </a:xfrm>
          <a:prstGeom prst="rect">
            <a:avLst/>
          </a:prstGeom>
        </p:spPr>
      </p:pic>
    </p:spTree>
    <p:extLst>
      <p:ext uri="{BB962C8B-B14F-4D97-AF65-F5344CB8AC3E}">
        <p14:creationId xmlns:p14="http://schemas.microsoft.com/office/powerpoint/2010/main" val="2277391017"/>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3975994251"/>
              </p:ext>
            </p:extLst>
          </p:nvPr>
        </p:nvGraphicFramePr>
        <p:xfrm>
          <a:off x="1900738" y="1554623"/>
          <a:ext cx="7476344" cy="2725547"/>
        </p:xfrm>
        <a:graphic>
          <a:graphicData uri="http://schemas.openxmlformats.org/drawingml/2006/table">
            <a:tbl>
              <a:tblPr/>
              <a:tblGrid>
                <a:gridCol w="7476344">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1800" b="1" i="0" kern="1200" dirty="0">
                          <a:solidFill>
                            <a:schemeClr val="tx1"/>
                          </a:solidFill>
                          <a:effectLst/>
                          <a:latin typeface="+mn-lt"/>
                          <a:ea typeface="+mn-ea"/>
                          <a:cs typeface="+mn-cs"/>
                        </a:rPr>
                        <a:t>Personal data of the respondents:</a:t>
                      </a:r>
                    </a:p>
                    <a:p>
                      <a:pPr>
                        <a:lnSpc>
                          <a:spcPct val="200000"/>
                        </a:lnSpc>
                      </a:pPr>
                      <a:r>
                        <a:rPr lang="en-US" sz="1800" b="0" i="0" kern="1200" dirty="0">
                          <a:solidFill>
                            <a:schemeClr val="tx1"/>
                          </a:solidFill>
                          <a:effectLst/>
                          <a:latin typeface="+mn-lt"/>
                          <a:ea typeface="+mn-ea"/>
                          <a:cs typeface="+mn-cs"/>
                        </a:rPr>
                        <a:t>     Such as age, gender, marital status, income, .... etc.</a:t>
                      </a:r>
                    </a:p>
                    <a:p>
                      <a:pPr marL="285750" indent="-285750">
                        <a:lnSpc>
                          <a:spcPct val="200000"/>
                        </a:lnSpc>
                        <a:buFont typeface="Wingdings" panose="05000000000000000000" pitchFamily="2" charset="2"/>
                        <a:buChar char="q"/>
                      </a:pPr>
                      <a:r>
                        <a:rPr lang="en-US" sz="1800" b="1" i="0" kern="1200" dirty="0">
                          <a:solidFill>
                            <a:schemeClr val="tx1"/>
                          </a:solidFill>
                          <a:effectLst/>
                          <a:latin typeface="+mn-lt"/>
                          <a:ea typeface="+mn-ea"/>
                          <a:cs typeface="+mn-cs"/>
                        </a:rPr>
                        <a:t>Questionnaire topics:</a:t>
                      </a:r>
                    </a:p>
                    <a:p>
                      <a:pPr>
                        <a:lnSpc>
                          <a:spcPct val="200000"/>
                        </a:lnSpc>
                      </a:pPr>
                      <a:r>
                        <a:rPr lang="en-US" sz="1800" b="0" i="0" kern="1200" dirty="0">
                          <a:solidFill>
                            <a:schemeClr val="tx1"/>
                          </a:solidFill>
                          <a:effectLst/>
                          <a:latin typeface="+mn-lt"/>
                          <a:ea typeface="+mn-ea"/>
                          <a:cs typeface="+mn-cs"/>
                        </a:rPr>
                        <a:t>Each part includes a set of questions that reflect one of the study variables and help in data collection and analysis</a:t>
                      </a:r>
                      <a:r>
                        <a:rPr lang="ar-SA" sz="1800" b="0" i="0" kern="1200" dirty="0">
                          <a:solidFill>
                            <a:schemeClr val="tx1"/>
                          </a:solidFill>
                          <a:effectLst/>
                          <a:latin typeface="+mn-lt"/>
                          <a:ea typeface="+mn-ea"/>
                          <a:cs typeface="+mn-cs"/>
                        </a:rPr>
                        <a:t>.</a:t>
                      </a:r>
                      <a:endParaRPr lang="en-US" sz="18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pic>
        <p:nvPicPr>
          <p:cNvPr id="11" name="Picture 10">
            <a:extLst>
              <a:ext uri="{FF2B5EF4-FFF2-40B4-BE49-F238E27FC236}">
                <a16:creationId xmlns:a16="http://schemas.microsoft.com/office/drawing/2014/main" id="{E64B9B33-894C-EA94-2855-55EAA98A80F5}"/>
              </a:ext>
            </a:extLst>
          </p:cNvPr>
          <p:cNvPicPr>
            <a:picLocks noChangeAspect="1"/>
          </p:cNvPicPr>
          <p:nvPr/>
        </p:nvPicPr>
        <p:blipFill>
          <a:blip r:embed="rId6"/>
          <a:stretch>
            <a:fillRect/>
          </a:stretch>
        </p:blipFill>
        <p:spPr>
          <a:xfrm>
            <a:off x="9495521" y="-27434"/>
            <a:ext cx="2821698" cy="6971897"/>
          </a:xfrm>
          <a:prstGeom prst="rect">
            <a:avLst/>
          </a:prstGeom>
        </p:spPr>
      </p:pic>
    </p:spTree>
    <p:extLst>
      <p:ext uri="{BB962C8B-B14F-4D97-AF65-F5344CB8AC3E}">
        <p14:creationId xmlns:p14="http://schemas.microsoft.com/office/powerpoint/2010/main" val="2219112463"/>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1046533931"/>
              </p:ext>
            </p:extLst>
          </p:nvPr>
        </p:nvGraphicFramePr>
        <p:xfrm>
          <a:off x="1900738" y="1554623"/>
          <a:ext cx="10059420" cy="4921885"/>
        </p:xfrm>
        <a:graphic>
          <a:graphicData uri="http://schemas.openxmlformats.org/drawingml/2006/table">
            <a:tbl>
              <a:tblPr/>
              <a:tblGrid>
                <a:gridCol w="10059420">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1800" b="1" i="0" u="none" kern="1200" dirty="0">
                          <a:solidFill>
                            <a:schemeClr val="tx1"/>
                          </a:solidFill>
                          <a:effectLst/>
                          <a:latin typeface="+mn-lt"/>
                          <a:ea typeface="+mn-ea"/>
                          <a:cs typeface="+mn-cs"/>
                        </a:rPr>
                        <a:t>Questionnaire design skills: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Follow the questions logically</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Avoid embarrassing questions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Avoid open-ended questions whenever possible</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The validity of the questionnaire questions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Keywords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No overlap between alternatives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Avoid suggestive questions</a:t>
                      </a:r>
                    </a:p>
                    <a:p>
                      <a:pPr marL="285750" indent="-285750">
                        <a:lnSpc>
                          <a:spcPct val="200000"/>
                        </a:lnSpc>
                        <a:buFont typeface="Courier New" panose="02070309020205020404" pitchFamily="49" charset="0"/>
                        <a:buChar char="o"/>
                      </a:pPr>
                      <a:r>
                        <a:rPr lang="en-US" sz="1800" b="0" i="0" kern="1200" dirty="0">
                          <a:solidFill>
                            <a:schemeClr val="tx1"/>
                          </a:solidFill>
                          <a:effectLst/>
                          <a:latin typeface="+mn-lt"/>
                          <a:ea typeface="+mn-ea"/>
                          <a:cs typeface="+mn-cs"/>
                        </a:rPr>
                        <a:t>Avoid questions that begin with the negative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pic>
        <p:nvPicPr>
          <p:cNvPr id="11" name="Picture 10">
            <a:extLst>
              <a:ext uri="{FF2B5EF4-FFF2-40B4-BE49-F238E27FC236}">
                <a16:creationId xmlns:a16="http://schemas.microsoft.com/office/drawing/2014/main" id="{E64B9B33-894C-EA94-2855-55EAA98A80F5}"/>
              </a:ext>
            </a:extLst>
          </p:cNvPr>
          <p:cNvPicPr>
            <a:picLocks noChangeAspect="1"/>
          </p:cNvPicPr>
          <p:nvPr/>
        </p:nvPicPr>
        <p:blipFill>
          <a:blip r:embed="rId6"/>
          <a:stretch>
            <a:fillRect/>
          </a:stretch>
        </p:blipFill>
        <p:spPr>
          <a:xfrm>
            <a:off x="9495521" y="-27434"/>
            <a:ext cx="2821698" cy="6971897"/>
          </a:xfrm>
          <a:prstGeom prst="rect">
            <a:avLst/>
          </a:prstGeom>
        </p:spPr>
      </p:pic>
    </p:spTree>
    <p:extLst>
      <p:ext uri="{BB962C8B-B14F-4D97-AF65-F5344CB8AC3E}">
        <p14:creationId xmlns:p14="http://schemas.microsoft.com/office/powerpoint/2010/main" val="431454650"/>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1.  The Questionnaire.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graphicFrame>
        <p:nvGraphicFramePr>
          <p:cNvPr id="9" name="Table 8">
            <a:extLst>
              <a:ext uri="{FF2B5EF4-FFF2-40B4-BE49-F238E27FC236}">
                <a16:creationId xmlns:a16="http://schemas.microsoft.com/office/drawing/2014/main" id="{71967EB8-2872-7C03-8D70-348C883BD593}"/>
              </a:ext>
            </a:extLst>
          </p:cNvPr>
          <p:cNvGraphicFramePr>
            <a:graphicFrameLocks noGrp="1"/>
          </p:cNvGraphicFramePr>
          <p:nvPr>
            <p:extLst>
              <p:ext uri="{D42A27DB-BD31-4B8C-83A1-F6EECF244321}">
                <p14:modId xmlns:p14="http://schemas.microsoft.com/office/powerpoint/2010/main" val="2417246806"/>
              </p:ext>
            </p:extLst>
          </p:nvPr>
        </p:nvGraphicFramePr>
        <p:xfrm>
          <a:off x="1811091" y="2065337"/>
          <a:ext cx="7279121" cy="2178685"/>
        </p:xfrm>
        <a:graphic>
          <a:graphicData uri="http://schemas.openxmlformats.org/drawingml/2006/table">
            <a:tbl>
              <a:tblPr/>
              <a:tblGrid>
                <a:gridCol w="7279121">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b="1" dirty="0">
                          <a:latin typeface="+mn-lt"/>
                          <a:cs typeface="+mn-cs"/>
                        </a:rPr>
                        <a:t>METHODS FOR TESTING AND EVALUATING SURVEY QUESTIONS </a:t>
                      </a:r>
                      <a:r>
                        <a:rPr lang="ar-SA" sz="1800" b="1" i="0" kern="1200" dirty="0">
                          <a:solidFill>
                            <a:schemeClr val="tx1"/>
                          </a:solidFill>
                          <a:effectLst/>
                          <a:latin typeface="+mn-lt"/>
                          <a:ea typeface="+mn-ea"/>
                          <a:cs typeface="+mn-cs"/>
                        </a:rPr>
                        <a:t>:</a:t>
                      </a:r>
                      <a:endParaRPr lang="en-US" sz="1800" b="1" i="0" kern="1200" dirty="0">
                        <a:solidFill>
                          <a:schemeClr val="tx1"/>
                        </a:solidFill>
                        <a:effectLst/>
                        <a:latin typeface="+mn-lt"/>
                        <a:ea typeface="+mn-ea"/>
                        <a:cs typeface="+mn-cs"/>
                      </a:endParaRPr>
                    </a:p>
                    <a:p>
                      <a:pPr marL="285750" indent="-285750">
                        <a:lnSpc>
                          <a:spcPct val="200000"/>
                        </a:lnSpc>
                        <a:buFont typeface="Arial" panose="020B0604020202020204" pitchFamily="34" charset="0"/>
                        <a:buChar char="•"/>
                      </a:pPr>
                      <a:r>
                        <a:rPr lang="en-US" sz="1800" b="0" i="0" kern="1200" dirty="0">
                          <a:solidFill>
                            <a:schemeClr val="tx1"/>
                          </a:solidFill>
                          <a:effectLst/>
                          <a:latin typeface="+mn-lt"/>
                          <a:ea typeface="+mn-ea"/>
                          <a:cs typeface="+mn-cs"/>
                        </a:rPr>
                        <a:t>Small sample</a:t>
                      </a:r>
                    </a:p>
                    <a:p>
                      <a:pPr marL="285750" indent="-285750">
                        <a:lnSpc>
                          <a:spcPct val="200000"/>
                        </a:lnSpc>
                        <a:buFont typeface="Arial" panose="020B0604020202020204" pitchFamily="34" charset="0"/>
                        <a:buChar char="•"/>
                      </a:pPr>
                      <a:r>
                        <a:rPr lang="en-US" sz="1800" b="0" i="0" kern="1200" dirty="0">
                          <a:solidFill>
                            <a:schemeClr val="tx1"/>
                          </a:solidFill>
                          <a:effectLst/>
                          <a:latin typeface="+mn-lt"/>
                          <a:ea typeface="+mn-ea"/>
                          <a:cs typeface="+mn-cs"/>
                        </a:rPr>
                        <a:t>Experts (arbitrators)</a:t>
                      </a:r>
                    </a:p>
                    <a:p>
                      <a:pPr marL="285750" indent="-285750">
                        <a:lnSpc>
                          <a:spcPct val="200000"/>
                        </a:lnSpc>
                        <a:buFont typeface="Arial" panose="020B0604020202020204" pitchFamily="34" charset="0"/>
                        <a:buChar char="•"/>
                      </a:pPr>
                      <a:r>
                        <a:rPr lang="en-US" sz="1800" b="0" i="0" kern="1200" dirty="0">
                          <a:solidFill>
                            <a:schemeClr val="tx1"/>
                          </a:solidFill>
                          <a:effectLst/>
                          <a:latin typeface="+mn-lt"/>
                          <a:ea typeface="+mn-ea"/>
                          <a:cs typeface="+mn-cs"/>
                        </a:rPr>
                        <a:t>Validity and reliability tests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pic>
        <p:nvPicPr>
          <p:cNvPr id="11" name="Picture 10">
            <a:extLst>
              <a:ext uri="{FF2B5EF4-FFF2-40B4-BE49-F238E27FC236}">
                <a16:creationId xmlns:a16="http://schemas.microsoft.com/office/drawing/2014/main" id="{E64B9B33-894C-EA94-2855-55EAA98A80F5}"/>
              </a:ext>
            </a:extLst>
          </p:cNvPr>
          <p:cNvPicPr>
            <a:picLocks noChangeAspect="1"/>
          </p:cNvPicPr>
          <p:nvPr/>
        </p:nvPicPr>
        <p:blipFill>
          <a:blip r:embed="rId6"/>
          <a:stretch>
            <a:fillRect/>
          </a:stretch>
        </p:blipFill>
        <p:spPr>
          <a:xfrm>
            <a:off x="9489627" y="0"/>
            <a:ext cx="2821698" cy="6971897"/>
          </a:xfrm>
          <a:prstGeom prst="rect">
            <a:avLst/>
          </a:prstGeom>
        </p:spPr>
      </p:pic>
    </p:spTree>
    <p:extLst>
      <p:ext uri="{BB962C8B-B14F-4D97-AF65-F5344CB8AC3E}">
        <p14:creationId xmlns:p14="http://schemas.microsoft.com/office/powerpoint/2010/main" val="394010295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2.  The </a:t>
            </a:r>
            <a:r>
              <a:rPr lang="en-US" sz="3200" b="1" dirty="0">
                <a:solidFill>
                  <a:schemeClr val="bg1"/>
                </a:solidFill>
                <a:cs typeface="Times New Roman" pitchFamily="18" charset="0"/>
              </a:rPr>
              <a:t>Interview</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747098" y="2478168"/>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2126366" y="1388956"/>
            <a:ext cx="9662222" cy="4930581"/>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b="0" i="0" dirty="0">
                <a:effectLst/>
              </a:rPr>
              <a:t>An interview is a </a:t>
            </a:r>
            <a:r>
              <a:rPr lang="en-US" sz="2000" dirty="0"/>
              <a:t>qualitative research</a:t>
            </a:r>
            <a:r>
              <a:rPr lang="en-US" sz="2000" b="0" i="0" dirty="0">
                <a:effectLst/>
              </a:rPr>
              <a:t> method that relies on asking questions in order to </a:t>
            </a:r>
            <a:r>
              <a:rPr lang="en-US" sz="2000" dirty="0"/>
              <a:t>collect data</a:t>
            </a:r>
            <a:r>
              <a:rPr lang="en-US" sz="2000" b="0" i="0" dirty="0">
                <a:effectLst/>
              </a:rPr>
              <a:t>. Interviews involve two or more people, one of whom is the interviewer asking the questions.</a:t>
            </a:r>
          </a:p>
          <a:p>
            <a:pPr marL="342900" indent="-342900">
              <a:lnSpc>
                <a:spcPct val="200000"/>
              </a:lnSpc>
              <a:buFont typeface="Wingdings" panose="05000000000000000000" pitchFamily="2" charset="2"/>
              <a:buChar char="q"/>
            </a:pPr>
            <a:r>
              <a:rPr lang="en-US" sz="2000" b="0" i="0" dirty="0">
                <a:effectLst/>
              </a:rPr>
              <a:t>There are several types of interviews</a:t>
            </a:r>
            <a:r>
              <a:rPr lang="en-US" sz="2000" dirty="0"/>
              <a:t>, </a:t>
            </a:r>
            <a:r>
              <a:rPr lang="en-US" sz="2000" b="1" i="0" u="sng" dirty="0">
                <a:effectLst/>
              </a:rPr>
              <a:t>Interview types:</a:t>
            </a:r>
            <a:endParaRPr lang="en-US" sz="2000" b="0" i="0" dirty="0">
              <a:effectLst/>
            </a:endParaRPr>
          </a:p>
          <a:p>
            <a:pPr marL="342900" indent="-342900" algn="l">
              <a:lnSpc>
                <a:spcPct val="200000"/>
              </a:lnSpc>
              <a:buFont typeface="Wingdings" panose="05000000000000000000" pitchFamily="2" charset="2"/>
              <a:buChar char="ü"/>
            </a:pPr>
            <a:r>
              <a:rPr lang="en-US" sz="2000" b="0" i="0" dirty="0">
                <a:effectLst/>
              </a:rPr>
              <a:t> </a:t>
            </a:r>
            <a:r>
              <a:rPr lang="en-US" sz="2000" u="sng" dirty="0"/>
              <a:t>Structured interviews</a:t>
            </a:r>
            <a:r>
              <a:rPr lang="en-US" sz="2000" b="0" i="0" u="sng" dirty="0">
                <a:effectLst/>
              </a:rPr>
              <a:t> </a:t>
            </a:r>
            <a:r>
              <a:rPr lang="en-US" sz="2000" b="0" i="0" dirty="0">
                <a:effectLst/>
              </a:rPr>
              <a:t>have predetermined questions asked in a predetermined order.</a:t>
            </a:r>
          </a:p>
          <a:p>
            <a:pPr marL="342900" indent="-342900" algn="l">
              <a:lnSpc>
                <a:spcPct val="200000"/>
              </a:lnSpc>
              <a:buFont typeface="Wingdings" panose="05000000000000000000" pitchFamily="2" charset="2"/>
              <a:buChar char="ü"/>
            </a:pPr>
            <a:r>
              <a:rPr lang="en-US" sz="2000" b="0" i="0" dirty="0">
                <a:effectLst/>
              </a:rPr>
              <a:t> </a:t>
            </a:r>
            <a:r>
              <a:rPr lang="en-US" sz="2000" b="0" i="0" u="none" strike="noStrike" dirty="0">
                <a:effectLst/>
                <a:hlinkClick r:id="rId6">
                  <a:extLst>
                    <a:ext uri="{A12FA001-AC4F-418D-AE19-62706E023703}">
                      <ahyp:hlinkClr xmlns:ahyp="http://schemas.microsoft.com/office/drawing/2018/hyperlinkcolor" val="tx"/>
                    </a:ext>
                  </a:extLst>
                </a:hlinkClick>
              </a:rPr>
              <a:t>Unstructured</a:t>
            </a:r>
            <a:r>
              <a:rPr lang="en-US" sz="2000" b="0" i="0" u="none" strike="noStrike" dirty="0">
                <a:effectLst/>
              </a:rPr>
              <a:t> </a:t>
            </a:r>
            <a:r>
              <a:rPr lang="en-US" sz="2000" dirty="0"/>
              <a:t>interviews</a:t>
            </a:r>
            <a:r>
              <a:rPr lang="en-US" sz="2000" b="0" i="0" dirty="0">
                <a:effectLst/>
              </a:rPr>
              <a:t> are more free-flowing.</a:t>
            </a:r>
          </a:p>
          <a:p>
            <a:pPr marL="342900" indent="-342900" algn="l">
              <a:lnSpc>
                <a:spcPct val="200000"/>
              </a:lnSpc>
              <a:buFont typeface="Wingdings" panose="05000000000000000000" pitchFamily="2" charset="2"/>
              <a:buChar char="ü"/>
            </a:pPr>
            <a:r>
              <a:rPr lang="en-US" sz="2000" b="0" i="0" dirty="0">
                <a:effectLst/>
              </a:rPr>
              <a:t> </a:t>
            </a:r>
            <a:r>
              <a:rPr lang="en-US" sz="2000" b="0" i="0" u="none" strike="noStrike" dirty="0">
                <a:effectLst/>
                <a:hlinkClick r:id="rId7">
                  <a:extLst>
                    <a:ext uri="{A12FA001-AC4F-418D-AE19-62706E023703}">
                      <ahyp:hlinkClr xmlns:ahyp="http://schemas.microsoft.com/office/drawing/2018/hyperlinkcolor" val="tx"/>
                    </a:ext>
                  </a:extLst>
                </a:hlinkClick>
              </a:rPr>
              <a:t>semi-structured interviews</a:t>
            </a:r>
            <a:r>
              <a:rPr lang="en-US" sz="2000" b="0" i="0" dirty="0">
                <a:effectLst/>
              </a:rPr>
              <a:t> fall in between.</a:t>
            </a:r>
          </a:p>
          <a:p>
            <a:pPr algn="l">
              <a:lnSpc>
                <a:spcPct val="200000"/>
              </a:lnSpc>
            </a:pPr>
            <a:endParaRPr lang="en-US" sz="2000" b="0" i="0" dirty="0">
              <a:effectLst/>
            </a:endParaRPr>
          </a:p>
        </p:txBody>
      </p:sp>
    </p:spTree>
    <p:extLst>
      <p:ext uri="{BB962C8B-B14F-4D97-AF65-F5344CB8AC3E}">
        <p14:creationId xmlns:p14="http://schemas.microsoft.com/office/powerpoint/2010/main" val="2923251764"/>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2.  The </a:t>
            </a:r>
            <a:r>
              <a:rPr lang="en-US" sz="3200" b="1" dirty="0">
                <a:solidFill>
                  <a:schemeClr val="bg1"/>
                </a:solidFill>
                <a:cs typeface="Times New Roman" pitchFamily="18" charset="0"/>
              </a:rPr>
              <a:t>Interview</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747098" y="2478168"/>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1183340" y="1499655"/>
            <a:ext cx="10614212" cy="3699474"/>
          </a:xfrm>
          <a:prstGeom prst="rect">
            <a:avLst/>
          </a:prstGeom>
          <a:noFill/>
        </p:spPr>
        <p:txBody>
          <a:bodyPr wrap="square">
            <a:spAutoFit/>
          </a:bodyPr>
          <a:lstStyle/>
          <a:p>
            <a:pPr algn="l">
              <a:lnSpc>
                <a:spcPct val="200000"/>
              </a:lnSpc>
            </a:pPr>
            <a:r>
              <a:rPr lang="en-US" sz="2000" b="1" i="0" u="sng" dirty="0">
                <a:effectLst/>
              </a:rPr>
              <a:t>Interview types:</a:t>
            </a:r>
          </a:p>
          <a:p>
            <a:pPr algn="l">
              <a:lnSpc>
                <a:spcPct val="200000"/>
              </a:lnSpc>
            </a:pPr>
            <a:r>
              <a:rPr lang="en-US" sz="2000" b="0" i="0" dirty="0">
                <a:effectLst/>
              </a:rPr>
              <a:t>Personal interview - Telephone interview - Computer interview.</a:t>
            </a:r>
            <a:endParaRPr lang="ar-SA" sz="2000" b="0" i="0" dirty="0">
              <a:effectLst/>
            </a:endParaRPr>
          </a:p>
          <a:p>
            <a:pPr algn="l">
              <a:lnSpc>
                <a:spcPct val="200000"/>
              </a:lnSpc>
            </a:pPr>
            <a:r>
              <a:rPr lang="en-US" sz="2000" b="1" i="0" u="sng" dirty="0">
                <a:effectLst/>
              </a:rPr>
              <a:t>Effective Interviewing Skills:</a:t>
            </a:r>
          </a:p>
          <a:p>
            <a:pPr marL="342900" indent="-342900" algn="l">
              <a:lnSpc>
                <a:spcPct val="200000"/>
              </a:lnSpc>
              <a:buFont typeface="Wingdings" panose="05000000000000000000" pitchFamily="2" charset="2"/>
              <a:buChar char="ü"/>
            </a:pPr>
            <a:r>
              <a:rPr lang="en-US" sz="2000" b="0" i="0" dirty="0">
                <a:effectLst/>
              </a:rPr>
              <a:t>Define the purpose of the interview, such as: setting and introducing t</a:t>
            </a:r>
            <a:r>
              <a:rPr lang="en-US" sz="2000" dirty="0"/>
              <a:t>he interview objectives.</a:t>
            </a:r>
            <a:endParaRPr lang="en-US" sz="2000" b="0" i="0" dirty="0">
              <a:effectLst/>
            </a:endParaRPr>
          </a:p>
          <a:p>
            <a:pPr marL="342900" indent="-342900" algn="l">
              <a:lnSpc>
                <a:spcPct val="200000"/>
              </a:lnSpc>
              <a:buFont typeface="Wingdings" panose="05000000000000000000" pitchFamily="2" charset="2"/>
              <a:buChar char="ü"/>
            </a:pPr>
            <a:r>
              <a:rPr lang="en-US" sz="2000" b="0" i="0" dirty="0">
                <a:effectLst/>
              </a:rPr>
              <a:t>Pre-interview preparation, such as identification of persons and entities involved in the interview - identification and preparation of a list of questions......</a:t>
            </a:r>
          </a:p>
        </p:txBody>
      </p:sp>
    </p:spTree>
    <p:extLst>
      <p:ext uri="{BB962C8B-B14F-4D97-AF65-F5344CB8AC3E}">
        <p14:creationId xmlns:p14="http://schemas.microsoft.com/office/powerpoint/2010/main" val="56535928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2.  The </a:t>
            </a:r>
            <a:r>
              <a:rPr lang="en-US" sz="3200" b="1" dirty="0">
                <a:solidFill>
                  <a:schemeClr val="bg1"/>
                </a:solidFill>
                <a:cs typeface="Times New Roman" pitchFamily="18" charset="0"/>
              </a:rPr>
              <a:t>Interview</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747098" y="2478168"/>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1183340" y="1499655"/>
            <a:ext cx="10614212" cy="4315027"/>
          </a:xfrm>
          <a:prstGeom prst="rect">
            <a:avLst/>
          </a:prstGeom>
          <a:noFill/>
        </p:spPr>
        <p:txBody>
          <a:bodyPr wrap="square">
            <a:spAutoFit/>
          </a:bodyPr>
          <a:lstStyle/>
          <a:p>
            <a:pPr marL="342900" indent="-342900" algn="l">
              <a:lnSpc>
                <a:spcPct val="200000"/>
              </a:lnSpc>
              <a:buFont typeface="Wingdings" panose="05000000000000000000" pitchFamily="2" charset="2"/>
              <a:buChar char="ü"/>
            </a:pPr>
            <a:r>
              <a:rPr lang="en-US" sz="2000" b="0" i="0" dirty="0">
                <a:effectLst/>
              </a:rPr>
              <a:t>Implementation and conduct of the interview, such as:</a:t>
            </a:r>
          </a:p>
          <a:p>
            <a:pPr algn="l">
              <a:lnSpc>
                <a:spcPct val="200000"/>
              </a:lnSpc>
            </a:pPr>
            <a:r>
              <a:rPr lang="en-US" sz="2000" b="0" i="0" dirty="0">
                <a:effectLst/>
              </a:rPr>
              <a:t>Inform people for the purpose of the interview - Set an appropriate date - Speak out loud - Avoid denying the respondent ............................</a:t>
            </a:r>
          </a:p>
          <a:p>
            <a:pPr marL="342900" indent="-342900" algn="l">
              <a:lnSpc>
                <a:spcPct val="200000"/>
              </a:lnSpc>
              <a:buFont typeface="Wingdings" panose="05000000000000000000" pitchFamily="2" charset="2"/>
              <a:buChar char="ü"/>
            </a:pPr>
            <a:r>
              <a:rPr lang="en-US" sz="2000" b="0" i="0" dirty="0">
                <a:effectLst/>
              </a:rPr>
              <a:t>Record information, such as:</a:t>
            </a:r>
          </a:p>
          <a:p>
            <a:pPr algn="l">
              <a:lnSpc>
                <a:spcPct val="200000"/>
              </a:lnSpc>
            </a:pPr>
            <a:r>
              <a:rPr lang="en-US" sz="2000" b="0" i="0" dirty="0">
                <a:effectLst/>
              </a:rPr>
              <a:t>Recording information with the same words used - Informing the respondent of recording the interview - ……………………………………………………………</a:t>
            </a:r>
          </a:p>
          <a:p>
            <a:pPr algn="l">
              <a:lnSpc>
                <a:spcPct val="200000"/>
              </a:lnSpc>
            </a:pPr>
            <a:endParaRPr lang="en-US" sz="2000" b="1" i="0" u="sng" dirty="0">
              <a:effectLst/>
            </a:endParaRPr>
          </a:p>
        </p:txBody>
      </p:sp>
    </p:spTree>
    <p:extLst>
      <p:ext uri="{BB962C8B-B14F-4D97-AF65-F5344CB8AC3E}">
        <p14:creationId xmlns:p14="http://schemas.microsoft.com/office/powerpoint/2010/main" val="333523593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3.  </a:t>
            </a:r>
            <a:r>
              <a:rPr lang="en-US" sz="3200" b="1" dirty="0">
                <a:solidFill>
                  <a:schemeClr val="bg1"/>
                </a:solidFill>
                <a:latin typeface="Times New Roman" panose="02020603050405020304" pitchFamily="18" charset="0"/>
                <a:cs typeface="Times New Roman" panose="02020603050405020304" pitchFamily="18" charset="0"/>
              </a:rPr>
              <a:t>The</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Observation</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653870" y="1666583"/>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1653870" y="1610200"/>
            <a:ext cx="10434919" cy="4315027"/>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i="0" dirty="0">
                <a:effectLst/>
              </a:rPr>
              <a:t>Watching and carefully observing a certain behavior or phenomenon under certain environmental conditions and factors for the purpose of obtaining accurate information to diagnose this behavior or phenomenon and to determine the relationship between variables and predict their behavior in the future.</a:t>
            </a:r>
          </a:p>
          <a:p>
            <a:pPr marL="342900" indent="-342900" algn="just">
              <a:lnSpc>
                <a:spcPct val="200000"/>
              </a:lnSpc>
              <a:buFont typeface="Wingdings" panose="05000000000000000000" pitchFamily="2" charset="2"/>
              <a:buChar char="q"/>
            </a:pPr>
            <a:r>
              <a:rPr lang="en-US" sz="2000" b="1" dirty="0"/>
              <a:t>Observation </a:t>
            </a:r>
            <a:r>
              <a:rPr lang="en-US" sz="2000" b="1" i="0" dirty="0">
                <a:effectLst/>
              </a:rPr>
              <a:t>types:</a:t>
            </a:r>
          </a:p>
          <a:p>
            <a:pPr marL="342900" indent="-342900" algn="just">
              <a:lnSpc>
                <a:spcPct val="200000"/>
              </a:lnSpc>
              <a:buFont typeface="Arial" panose="020B0604020202020204" pitchFamily="34" charset="0"/>
              <a:buChar char="•"/>
            </a:pPr>
            <a:r>
              <a:rPr lang="en-US" sz="2000" dirty="0"/>
              <a:t>S</a:t>
            </a:r>
            <a:r>
              <a:rPr lang="en-US" sz="2000" i="0" dirty="0">
                <a:effectLst/>
              </a:rPr>
              <a:t>imple </a:t>
            </a:r>
            <a:r>
              <a:rPr lang="en-US" sz="2000" dirty="0"/>
              <a:t>Observation</a:t>
            </a:r>
            <a:endParaRPr lang="en-US" sz="2000" i="0" dirty="0">
              <a:effectLst/>
            </a:endParaRPr>
          </a:p>
          <a:p>
            <a:pPr marL="342900" indent="-342900" algn="just">
              <a:lnSpc>
                <a:spcPct val="200000"/>
              </a:lnSpc>
              <a:buFont typeface="Arial" panose="020B0604020202020204" pitchFamily="34" charset="0"/>
              <a:buChar char="•"/>
            </a:pPr>
            <a:r>
              <a:rPr lang="en-US" sz="2000" dirty="0"/>
              <a:t>S</a:t>
            </a:r>
            <a:r>
              <a:rPr lang="en-US" sz="2000" i="0" dirty="0">
                <a:effectLst/>
              </a:rPr>
              <a:t>tructured observation</a:t>
            </a:r>
          </a:p>
        </p:txBody>
      </p:sp>
    </p:spTree>
    <p:extLst>
      <p:ext uri="{BB962C8B-B14F-4D97-AF65-F5344CB8AC3E}">
        <p14:creationId xmlns:p14="http://schemas.microsoft.com/office/powerpoint/2010/main" val="3573774925"/>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3.  </a:t>
            </a:r>
            <a:r>
              <a:rPr lang="en-US" sz="3200" b="1" dirty="0">
                <a:solidFill>
                  <a:schemeClr val="bg1"/>
                </a:solidFill>
                <a:latin typeface="Times New Roman" panose="02020603050405020304" pitchFamily="18" charset="0"/>
                <a:cs typeface="Times New Roman" panose="02020603050405020304" pitchFamily="18" charset="0"/>
              </a:rPr>
              <a:t>The</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Observation</a:t>
            </a:r>
            <a:r>
              <a:rPr lang="en-US" sz="3200" b="1" dirty="0">
                <a:solidFill>
                  <a:schemeClr val="bg1"/>
                </a:solidFill>
              </a:rPr>
              <a:t> </a:t>
            </a:r>
            <a:r>
              <a:rPr lang="en-US" sz="3200" b="1" dirty="0">
                <a:solidFill>
                  <a:schemeClr val="bg1"/>
                </a:solidFill>
                <a:latin typeface="Times New Roman" pitchFamily="18" charset="0"/>
                <a:cs typeface="Times New Roman" pitchFamily="18" charset="0"/>
              </a:rPr>
              <a:t>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1653870" y="1666583"/>
            <a:ext cx="6984526" cy="856703"/>
          </a:xfrm>
          <a:prstGeom prst="rect">
            <a:avLst/>
          </a:prstGeom>
          <a:noFill/>
        </p:spPr>
        <p:txBody>
          <a:bodyPr wrap="square" rtlCol="0">
            <a:spAutoFit/>
          </a:bodyPr>
          <a:lstStyle/>
          <a:p>
            <a:endParaRPr lang="en-US" dirty="0"/>
          </a:p>
        </p:txBody>
      </p:sp>
      <p:sp>
        <p:nvSpPr>
          <p:cNvPr id="14" name="TextBox 13">
            <a:extLst>
              <a:ext uri="{FF2B5EF4-FFF2-40B4-BE49-F238E27FC236}">
                <a16:creationId xmlns:a16="http://schemas.microsoft.com/office/drawing/2014/main" id="{DAFE40AB-0D4B-A841-6F4D-BBDA19E7CFB7}"/>
              </a:ext>
            </a:extLst>
          </p:cNvPr>
          <p:cNvSpPr txBox="1"/>
          <p:nvPr/>
        </p:nvSpPr>
        <p:spPr>
          <a:xfrm>
            <a:off x="1653870" y="1610200"/>
            <a:ext cx="10434919" cy="369947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t>T</a:t>
            </a:r>
            <a:r>
              <a:rPr lang="en-US" sz="2000" i="0" dirty="0">
                <a:effectLst/>
              </a:rPr>
              <a:t>he observation process, including:</a:t>
            </a:r>
          </a:p>
          <a:p>
            <a:pPr marL="342900" indent="-342900" algn="just">
              <a:lnSpc>
                <a:spcPct val="200000"/>
              </a:lnSpc>
              <a:buFont typeface="Arial" panose="020B0604020202020204" pitchFamily="34" charset="0"/>
              <a:buChar char="•"/>
            </a:pPr>
            <a:r>
              <a:rPr lang="en-US" sz="2000" dirty="0"/>
              <a:t>D</a:t>
            </a:r>
            <a:r>
              <a:rPr lang="en-US" sz="2000" i="0" dirty="0">
                <a:effectLst/>
              </a:rPr>
              <a:t>etermining the goal.</a:t>
            </a:r>
          </a:p>
          <a:p>
            <a:pPr marL="342900" indent="-342900" algn="just">
              <a:lnSpc>
                <a:spcPct val="200000"/>
              </a:lnSpc>
              <a:buFont typeface="Arial" panose="020B0604020202020204" pitchFamily="34" charset="0"/>
              <a:buChar char="•"/>
            </a:pPr>
            <a:r>
              <a:rPr lang="en-US" sz="2000" i="0" dirty="0">
                <a:effectLst/>
              </a:rPr>
              <a:t>Identify the persons involved.</a:t>
            </a:r>
          </a:p>
          <a:p>
            <a:pPr marL="342900" indent="-342900" algn="just">
              <a:lnSpc>
                <a:spcPct val="200000"/>
              </a:lnSpc>
              <a:buFont typeface="Arial" panose="020B0604020202020204" pitchFamily="34" charset="0"/>
              <a:buChar char="•"/>
            </a:pPr>
            <a:r>
              <a:rPr lang="en-US" sz="2000" i="0" dirty="0">
                <a:effectLst/>
              </a:rPr>
              <a:t>Determine the time period</a:t>
            </a:r>
          </a:p>
          <a:p>
            <a:pPr marL="342900" indent="-342900" algn="just">
              <a:lnSpc>
                <a:spcPct val="200000"/>
              </a:lnSpc>
              <a:buFont typeface="Arial" panose="020B0604020202020204" pitchFamily="34" charset="0"/>
              <a:buChar char="•"/>
            </a:pPr>
            <a:r>
              <a:rPr lang="en-US" sz="2000" dirty="0"/>
              <a:t>Time and Place</a:t>
            </a:r>
          </a:p>
          <a:p>
            <a:pPr marL="342900" indent="-342900" algn="just">
              <a:lnSpc>
                <a:spcPct val="200000"/>
              </a:lnSpc>
              <a:buFont typeface="Arial" panose="020B0604020202020204" pitchFamily="34" charset="0"/>
              <a:buChar char="•"/>
            </a:pPr>
            <a:r>
              <a:rPr lang="en-US" sz="2000" i="0" dirty="0">
                <a:effectLst/>
              </a:rPr>
              <a:t>Observation tools</a:t>
            </a:r>
          </a:p>
        </p:txBody>
      </p:sp>
    </p:spTree>
    <p:extLst>
      <p:ext uri="{BB962C8B-B14F-4D97-AF65-F5344CB8AC3E}">
        <p14:creationId xmlns:p14="http://schemas.microsoft.com/office/powerpoint/2010/main" val="3055246566"/>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632" y="5525070"/>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3686372" y="580063"/>
            <a:ext cx="6488153" cy="584775"/>
          </a:xfrm>
          <a:prstGeom prst="rect">
            <a:avLst/>
          </a:prstGeom>
          <a:noFill/>
        </p:spPr>
        <p:txBody>
          <a:bodyPr wrap="square" rtlCol="0">
            <a:spAutoFit/>
          </a:bodyPr>
          <a:lstStyle/>
          <a:p>
            <a:r>
              <a:rPr lang="en-US" sz="3200" b="1" dirty="0">
                <a:solidFill>
                  <a:schemeClr val="bg1"/>
                </a:solidFill>
              </a:rPr>
              <a:t>4.  The </a:t>
            </a:r>
            <a:r>
              <a:rPr lang="en-US" sz="3200" b="1" dirty="0">
                <a:solidFill>
                  <a:schemeClr val="bg1"/>
                </a:solidFill>
                <a:cs typeface="Times New Roman" pitchFamily="18" charset="0"/>
              </a:rPr>
              <a:t>Focus Group </a:t>
            </a:r>
          </a:p>
        </p:txBody>
      </p:sp>
      <p:sp>
        <p:nvSpPr>
          <p:cNvPr id="10" name="TextBox 9">
            <a:extLst>
              <a:ext uri="{FF2B5EF4-FFF2-40B4-BE49-F238E27FC236}">
                <a16:creationId xmlns:a16="http://schemas.microsoft.com/office/drawing/2014/main" id="{24CE4818-EB50-CFFD-B95C-8336BE59B4A2}"/>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D6AFFF7-517A-603C-0F9A-88FC81371F4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p>
        </p:txBody>
      </p:sp>
      <p:sp>
        <p:nvSpPr>
          <p:cNvPr id="8" name="TextBox 7">
            <a:extLst>
              <a:ext uri="{FF2B5EF4-FFF2-40B4-BE49-F238E27FC236}">
                <a16:creationId xmlns:a16="http://schemas.microsoft.com/office/drawing/2014/main" id="{4C0EFEA2-341D-7AC5-4187-155555038DAE}"/>
              </a:ext>
            </a:extLst>
          </p:cNvPr>
          <p:cNvSpPr txBox="1"/>
          <p:nvPr/>
        </p:nvSpPr>
        <p:spPr>
          <a:xfrm>
            <a:off x="2281398" y="1564973"/>
            <a:ext cx="8803577" cy="4315027"/>
          </a:xfrm>
          <a:prstGeom prst="rect">
            <a:avLst/>
          </a:prstGeom>
          <a:noFill/>
        </p:spPr>
        <p:txBody>
          <a:bodyPr wrap="square" rtlCol="0">
            <a:spAutoFit/>
          </a:bodyPr>
          <a:lstStyle/>
          <a:p>
            <a:pPr marL="342900" indent="-342900">
              <a:lnSpc>
                <a:spcPct val="200000"/>
              </a:lnSpc>
              <a:buFont typeface="Wingdings" panose="05000000000000000000" pitchFamily="2" charset="2"/>
              <a:buChar char="ü"/>
            </a:pPr>
            <a:r>
              <a:rPr lang="en-US" sz="2000" dirty="0"/>
              <a:t>A group that usually consists of 7 to 10 people (experts) with a general supervisor</a:t>
            </a:r>
          </a:p>
          <a:p>
            <a:pPr marL="342900" indent="-342900">
              <a:lnSpc>
                <a:spcPct val="200000"/>
              </a:lnSpc>
              <a:buFont typeface="Wingdings" panose="05000000000000000000" pitchFamily="2" charset="2"/>
              <a:buChar char="ü"/>
            </a:pPr>
            <a:r>
              <a:rPr lang="en-US" sz="2000" dirty="0"/>
              <a:t>Discussions aimed at exchanging ideas and observations.</a:t>
            </a:r>
          </a:p>
          <a:p>
            <a:pPr marL="342900" indent="-342900">
              <a:lnSpc>
                <a:spcPct val="200000"/>
              </a:lnSpc>
              <a:buFont typeface="Wingdings" panose="05000000000000000000" pitchFamily="2" charset="2"/>
              <a:buChar char="ü"/>
            </a:pPr>
            <a:r>
              <a:rPr lang="en-US" sz="2000" dirty="0"/>
              <a:t>Low-cost method</a:t>
            </a:r>
          </a:p>
          <a:p>
            <a:pPr marL="342900" indent="-342900">
              <a:lnSpc>
                <a:spcPct val="200000"/>
              </a:lnSpc>
              <a:buFont typeface="Wingdings" panose="05000000000000000000" pitchFamily="2" charset="2"/>
              <a:buChar char="ü"/>
            </a:pPr>
            <a:r>
              <a:rPr lang="en-US" sz="2000" dirty="0"/>
              <a:t>Provides descriptive data, not quantitative data</a:t>
            </a:r>
          </a:p>
          <a:p>
            <a:pPr marL="342900" indent="-342900">
              <a:lnSpc>
                <a:spcPct val="200000"/>
              </a:lnSpc>
              <a:buFont typeface="Wingdings" panose="05000000000000000000" pitchFamily="2" charset="2"/>
              <a:buChar char="ü"/>
            </a:pPr>
            <a:r>
              <a:rPr lang="en-US" sz="2000" dirty="0"/>
              <a:t>It is difficult to perform statistical operations on this data.</a:t>
            </a:r>
          </a:p>
          <a:p>
            <a:pPr>
              <a:lnSpc>
                <a:spcPct val="200000"/>
              </a:lnSpc>
            </a:pPr>
            <a:endParaRPr lang="en-US" sz="2000" dirty="0"/>
          </a:p>
        </p:txBody>
      </p:sp>
    </p:spTree>
    <p:extLst>
      <p:ext uri="{BB962C8B-B14F-4D97-AF65-F5344CB8AC3E}">
        <p14:creationId xmlns:p14="http://schemas.microsoft.com/office/powerpoint/2010/main" val="2764711099"/>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310644817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26299</TotalTime>
  <Words>1940</Words>
  <Application>Microsoft Office PowerPoint</Application>
  <PresentationFormat>Widescreen</PresentationFormat>
  <Paragraphs>249</Paragraphs>
  <Slides>32</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32</vt:i4>
      </vt:variant>
    </vt:vector>
  </HeadingPairs>
  <TitlesOfParts>
    <vt:vector size="43" baseType="lpstr">
      <vt:lpstr>Arial</vt:lpstr>
      <vt:lpstr>Calibri</vt:lpstr>
      <vt:lpstr>Calibri Light</vt:lpstr>
      <vt:lpstr>Courier New</vt:lpstr>
      <vt:lpstr>Fira Sans</vt:lpstr>
      <vt:lpstr>Inter</vt:lpstr>
      <vt:lpstr>Tajawal Medium</vt:lpstr>
      <vt:lpstr>Times New Roman</vt:lpstr>
      <vt:lpstr>Vladimir Script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249</cp:revision>
  <dcterms:created xsi:type="dcterms:W3CDTF">2021-08-03T13:03:26Z</dcterms:created>
  <dcterms:modified xsi:type="dcterms:W3CDTF">2022-11-15T19:13:20Z</dcterms:modified>
</cp:coreProperties>
</file>