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6" r:id="rId3"/>
    <p:sldId id="337" r:id="rId4"/>
    <p:sldId id="269" r:id="rId5"/>
    <p:sldId id="265" r:id="rId6"/>
    <p:sldId id="268" r:id="rId7"/>
    <p:sldId id="266" r:id="rId8"/>
    <p:sldId id="261" r:id="rId9"/>
    <p:sldId id="262" r:id="rId10"/>
    <p:sldId id="263" r:id="rId11"/>
    <p:sldId id="271" r:id="rId12"/>
    <p:sldId id="277" r:id="rId13"/>
    <p:sldId id="272" r:id="rId14"/>
    <p:sldId id="278" r:id="rId15"/>
    <p:sldId id="338" r:id="rId16"/>
    <p:sldId id="339" r:id="rId17"/>
    <p:sldId id="342" r:id="rId18"/>
    <p:sldId id="372" r:id="rId19"/>
    <p:sldId id="344" r:id="rId20"/>
    <p:sldId id="345" r:id="rId21"/>
    <p:sldId id="381" r:id="rId22"/>
    <p:sldId id="382" r:id="rId23"/>
    <p:sldId id="383" r:id="rId24"/>
    <p:sldId id="384" r:id="rId25"/>
    <p:sldId id="385" r:id="rId26"/>
    <p:sldId id="386" r:id="rId27"/>
    <p:sldId id="388" r:id="rId28"/>
    <p:sldId id="387" r:id="rId29"/>
    <p:sldId id="373" r:id="rId30"/>
    <p:sldId id="389" r:id="rId31"/>
    <p:sldId id="390" r:id="rId32"/>
    <p:sldId id="391" r:id="rId33"/>
    <p:sldId id="392" r:id="rId34"/>
    <p:sldId id="393" r:id="rId35"/>
    <p:sldId id="394" r:id="rId36"/>
    <p:sldId id="397" r:id="rId37"/>
    <p:sldId id="26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20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9054AB-1052-4D2F-904E-543D3313BABD}" type="datetimeFigureOut">
              <a:rPr lang="en-US" smtClean="0"/>
              <a:pPr/>
              <a:t>1/26/2021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577A17-D025-4916-B251-294B88F5AC4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1/26/2021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1/26/2021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1/26/2021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29823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951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39"/>
            <a:ext cx="78867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06486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61648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6"/>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44031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030398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83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392616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881977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27428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5"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6112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1/26/2021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2182248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2718197" y="1516156"/>
            <a:ext cx="6425804" cy="2581835"/>
          </a:xfrm>
          <a:solidFill>
            <a:srgbClr val="53728A"/>
          </a:solidFill>
        </p:spPr>
        <p:txBody>
          <a:bodyPr vert="horz" lIns="205740" tIns="68580" rIns="137160" bIns="68580" rtlCol="0" anchor="b">
            <a:normAutofit fontScale="90000"/>
          </a:bodyPr>
          <a:lstStyle/>
          <a:p>
            <a:pPr algn="l"/>
            <a:r>
              <a:rPr lang="en-US" sz="3200" dirty="0">
                <a:solidFill>
                  <a:schemeClr val="bg1"/>
                </a:solidFill>
                <a:latin typeface="Times New Roman" panose="02020603050405020304" pitchFamily="18" charset="0"/>
                <a:cs typeface="Times New Roman" panose="02020603050405020304" pitchFamily="18" charset="0"/>
              </a:rPr>
              <a:t>Project Life Cycle &amp; Stakeholders Management</a:t>
            </a:r>
            <a:br>
              <a:rPr lang="en-US" b="1" dirty="0">
                <a:solidFill>
                  <a:schemeClr val="bg1"/>
                </a:solidFill>
                <a:latin typeface="+mn-lt"/>
              </a:rPr>
            </a:b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2</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endParaRPr lang="en-US" sz="2400"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2718197" y="4170760"/>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 y="1516156"/>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en-US" sz="2400" b="1" dirty="0">
              <a:solidFill>
                <a:prstClr val="white"/>
              </a:solidFill>
              <a:latin typeface="Calibri"/>
            </a:endParaRPr>
          </a:p>
          <a:p>
            <a:pPr defTabSz="685800"/>
            <a:endParaRPr lang="en-US" sz="2400" b="1" dirty="0">
              <a:solidFill>
                <a:prstClr val="white"/>
              </a:solidFill>
              <a:latin typeface="Calibri"/>
            </a:endParaRPr>
          </a:p>
          <a:p>
            <a:pPr defTabSz="685800"/>
            <a:r>
              <a:rPr lang="en-US" sz="2250" b="1" dirty="0">
                <a:solidFill>
                  <a:srgbClr val="53728A"/>
                </a:solidFill>
                <a:latin typeface="Calibri"/>
              </a:rPr>
              <a:t>Everyone’s Smart</a:t>
            </a:r>
            <a:br>
              <a:rPr lang="en-US" sz="2250" b="1" dirty="0">
                <a:solidFill>
                  <a:srgbClr val="53728A"/>
                </a:solidFill>
                <a:latin typeface="Calibri"/>
              </a:rPr>
            </a:br>
            <a:r>
              <a:rPr lang="en-US" sz="2250" b="1" dirty="0">
                <a:solidFill>
                  <a:srgbClr val="53728A"/>
                </a:solidFill>
                <a:latin typeface="Calibri"/>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59743" y="2168339"/>
            <a:ext cx="2020907" cy="1109379"/>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0" y="1143000"/>
            <a:ext cx="9144000" cy="5715000"/>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Project Life Cycle.</a:t>
            </a:r>
          </a:p>
          <a:p>
            <a:pPr algn="just">
              <a:lnSpc>
                <a:spcPct val="150000"/>
              </a:lnSpc>
            </a:pPr>
            <a:r>
              <a:rPr lang="en-US" dirty="0">
                <a:latin typeface="Times New Roman" panose="02020603050405020304" pitchFamily="18" charset="0"/>
                <a:cs typeface="Times New Roman" panose="02020603050405020304" pitchFamily="18" charset="0"/>
              </a:rPr>
              <a:t>Important concepts.</a:t>
            </a:r>
          </a:p>
          <a:p>
            <a:pPr algn="just">
              <a:lnSpc>
                <a:spcPct val="150000"/>
              </a:lnSpc>
            </a:pPr>
            <a:r>
              <a:rPr lang="en-US" dirty="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dirty="0">
                <a:latin typeface="Times New Roman" panose="02020603050405020304" pitchFamily="18" charset="0"/>
                <a:cs typeface="Times New Roman" panose="02020603050405020304" pitchFamily="18" charset="0"/>
              </a:rPr>
              <a:t>Explain methods for controlling stakeholder engagement.</a:t>
            </a:r>
          </a:p>
        </p:txBody>
      </p:sp>
      <p:sp>
        <p:nvSpPr>
          <p:cNvPr id="12290" name="Rectangle 2"/>
          <p:cNvSpPr>
            <a:spLocks noGrp="1" noChangeArrowheads="1"/>
          </p:cNvSpPr>
          <p:nvPr>
            <p:ph type="title"/>
          </p:nvPr>
        </p:nvSpPr>
        <p:spPr>
          <a:xfrm>
            <a:off x="0" y="0"/>
            <a:ext cx="9144000" cy="1066800"/>
          </a:xfrm>
        </p:spPr>
        <p:txBody>
          <a:bodyPr/>
          <a:lstStyle/>
          <a:p>
            <a:r>
              <a:rPr lang="en-US"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pic>
        <p:nvPicPr>
          <p:cNvPr id="7" name="عنصر نائب للمحتوى 6">
            <a:extLst>
              <a:ext uri="{FF2B5EF4-FFF2-40B4-BE49-F238E27FC236}">
                <a16:creationId xmlns:a16="http://schemas.microsoft.com/office/drawing/2014/main" id="{15070C16-3306-42FA-B6FD-C84862DF3D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5141" y="0"/>
            <a:ext cx="1752600" cy="1295400"/>
          </a:xfrm>
          <a:prstGeom prst="rect">
            <a:avLst/>
          </a:prstGeom>
        </p:spPr>
      </p:pic>
    </p:spTree>
    <p:extLst>
      <p:ext uri="{BB962C8B-B14F-4D97-AF65-F5344CB8AC3E}">
        <p14:creationId xmlns:p14="http://schemas.microsoft.com/office/powerpoint/2010/main" val="36273887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850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685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67600" y="6246"/>
            <a:ext cx="1676400" cy="9081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9144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0"/>
            <a:ext cx="9906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990599"/>
          </a:xfrm>
        </p:spPr>
        <p:txBody>
          <a:bodyPr>
            <a:normAutofit/>
          </a:bodyPr>
          <a:lstStyle/>
          <a:p>
            <a:r>
              <a:rPr lang="en-US" sz="3600" b="1" dirty="0">
                <a:solidFill>
                  <a:schemeClr val="tx2">
                    <a:lumMod val="60000"/>
                    <a:lumOff val="40000"/>
                  </a:schemeClr>
                </a:solidFill>
                <a:latin typeface="Times New Roman" pitchFamily="18" charset="0"/>
                <a:cs typeface="Times New Roman" pitchFamily="18" charset="0"/>
              </a:rPr>
              <a:t>Important concepts</a:t>
            </a:r>
          </a:p>
        </p:txBody>
      </p:sp>
      <p:sp>
        <p:nvSpPr>
          <p:cNvPr id="3" name="Subtitle 2"/>
          <p:cNvSpPr>
            <a:spLocks noGrp="1"/>
          </p:cNvSpPr>
          <p:nvPr>
            <p:ph type="subTitle" idx="1"/>
          </p:nvPr>
        </p:nvSpPr>
        <p:spPr>
          <a:xfrm>
            <a:off x="0" y="1219200"/>
            <a:ext cx="9144000" cy="5638800"/>
          </a:xfrm>
        </p:spPr>
        <p:txBody>
          <a:bodyPr>
            <a:normAutofit lnSpcReduction="10000"/>
          </a:bodyPr>
          <a:lstStyle/>
          <a:p>
            <a:pPr marL="514350" indent="-514350" algn="just">
              <a:buAutoNum type="arabicPeriod"/>
            </a:pPr>
            <a:r>
              <a:rPr lang="en-US" sz="28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8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pic>
        <p:nvPicPr>
          <p:cNvPr id="4" name="عنصر نائب للمحتوى 6">
            <a:extLst>
              <a:ext uri="{FF2B5EF4-FFF2-40B4-BE49-F238E27FC236}">
                <a16:creationId xmlns:a16="http://schemas.microsoft.com/office/drawing/2014/main" id="{3F3845B9-6DAD-4870-9132-3CDF077E6F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400" y="190500"/>
            <a:ext cx="2133600" cy="1028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pic>
        <p:nvPicPr>
          <p:cNvPr id="4" name="عنصر نائب للمحتوى 6">
            <a:extLst>
              <a:ext uri="{FF2B5EF4-FFF2-40B4-BE49-F238E27FC236}">
                <a16:creationId xmlns:a16="http://schemas.microsoft.com/office/drawing/2014/main" id="{F8078A0B-8C89-40FA-A65C-8B3272C5D4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90413" y="-2998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60000"/>
              </a:lnSpc>
            </a:pPr>
            <a:endParaRPr lang="en-US" sz="5100" dirty="0">
              <a:solidFill>
                <a:schemeClr val="tx1"/>
              </a:solidFill>
              <a:latin typeface="Times New Roman" pitchFamily="18" charset="0"/>
              <a:cs typeface="Times New Roman" pitchFamily="18" charset="0"/>
            </a:endParaRPr>
          </a:p>
          <a:p>
            <a:pPr algn="just">
              <a:lnSpc>
                <a:spcPct val="160000"/>
              </a:lnSpc>
            </a:pPr>
            <a:endParaRPr lang="en-US" sz="5100" dirty="0">
              <a:solidFill>
                <a:schemeClr val="tx1"/>
              </a:solidFill>
              <a:latin typeface="Times New Roman" pitchFamily="18" charset="0"/>
              <a:cs typeface="Times New Roman" pitchFamily="18" charset="0"/>
            </a:endParaRPr>
          </a:p>
          <a:p>
            <a:r>
              <a:rPr lang="en-US" sz="5100" dirty="0">
                <a:solidFill>
                  <a:schemeClr val="tx1"/>
                </a:solidFill>
                <a:latin typeface="Times New Roman" pitchFamily="18" charset="0"/>
                <a:cs typeface="Times New Roman" pitchFamily="18" charset="0"/>
              </a:rPr>
              <a:t> </a:t>
            </a:r>
          </a:p>
          <a:p>
            <a:endParaRPr lang="en-US" sz="5100" dirty="0"/>
          </a:p>
        </p:txBody>
      </p:sp>
      <p:sp>
        <p:nvSpPr>
          <p:cNvPr id="4" name="Rectangle 3"/>
          <p:cNvSpPr/>
          <p:nvPr/>
        </p:nvSpPr>
        <p:spPr>
          <a:xfrm>
            <a:off x="0" y="0"/>
            <a:ext cx="9144000" cy="7863178"/>
          </a:xfrm>
          <a:prstGeom prst="rect">
            <a:avLst/>
          </a:prstGeom>
        </p:spPr>
        <p:txBody>
          <a:bodyPr wrap="square">
            <a:spAutoFit/>
          </a:bodyPr>
          <a:lstStyle/>
          <a:p>
            <a:pPr algn="just">
              <a:lnSpc>
                <a:spcPct val="150000"/>
              </a:lnSpc>
            </a:pPr>
            <a:r>
              <a:rPr lang="en-US" sz="32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 </a:t>
            </a:r>
          </a:p>
        </p:txBody>
      </p:sp>
      <p:pic>
        <p:nvPicPr>
          <p:cNvPr id="5" name="عنصر نائب للمحتوى 6">
            <a:extLst>
              <a:ext uri="{FF2B5EF4-FFF2-40B4-BE49-F238E27FC236}">
                <a16:creationId xmlns:a16="http://schemas.microsoft.com/office/drawing/2014/main" id="{62F19435-D0E6-48A4-A6E4-65BE6E47C0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4134" y="37710"/>
            <a:ext cx="2133600" cy="166254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0156"/>
            <a:ext cx="9144000" cy="685799"/>
          </a:xfrm>
        </p:spPr>
        <p:txBody>
          <a:bodyPr>
            <a:normAutofit fontScale="90000"/>
          </a:bodyPr>
          <a:lstStyle/>
          <a:p>
            <a:pPr algn="l">
              <a:lnSpc>
                <a:spcPct val="150000"/>
              </a:lnSpc>
            </a:pPr>
            <a:br>
              <a:rPr lang="en-US" b="1" dirty="0">
                <a:latin typeface="Times New Roman" pitchFamily="18" charset="0"/>
                <a:cs typeface="Times New Roman" pitchFamily="18" charset="0"/>
              </a:rPr>
            </a:br>
            <a:r>
              <a:rPr lang="ar-EG" sz="3100" b="1" dirty="0">
                <a:solidFill>
                  <a:schemeClr val="tx2">
                    <a:lumMod val="60000"/>
                    <a:lumOff val="40000"/>
                  </a:schemeClr>
                </a:solidFill>
                <a:latin typeface="Times New Roman" pitchFamily="18" charset="0"/>
                <a:cs typeface="Times New Roman" pitchFamily="18" charset="0"/>
              </a:rPr>
              <a:t>3</a:t>
            </a:r>
            <a:r>
              <a:rPr lang="en-US" sz="3100" b="1" dirty="0">
                <a:solidFill>
                  <a:schemeClr val="tx2">
                    <a:lumMod val="60000"/>
                    <a:lumOff val="40000"/>
                  </a:schemeClr>
                </a:solidFill>
                <a:latin typeface="Times New Roman" pitchFamily="18" charset="0"/>
                <a:cs typeface="Times New Roman" pitchFamily="18" charset="0"/>
              </a:rPr>
              <a:t>. Delivery and deliverables</a:t>
            </a:r>
            <a:br>
              <a:rPr lang="en-US" b="1" dirty="0"/>
            </a:br>
            <a:endParaRPr lang="en-US" sz="2700" dirty="0">
              <a:latin typeface="Times New Roman" pitchFamily="18" charset="0"/>
              <a:cs typeface="Times New Roman" pitchFamily="18" charset="0"/>
            </a:endParaRPr>
          </a:p>
        </p:txBody>
      </p:sp>
      <p:sp>
        <p:nvSpPr>
          <p:cNvPr id="3" name="Subtitle 2"/>
          <p:cNvSpPr>
            <a:spLocks noGrp="1"/>
          </p:cNvSpPr>
          <p:nvPr>
            <p:ph type="subTitle" idx="1"/>
          </p:nvPr>
        </p:nvSpPr>
        <p:spPr>
          <a:xfrm>
            <a:off x="0" y="990600"/>
            <a:ext cx="9144000" cy="5867400"/>
          </a:xfrm>
        </p:spPr>
        <p:txBody>
          <a:bodyPr>
            <a:noAutofit/>
          </a:bodyPr>
          <a:lstStyle/>
          <a:p>
            <a:pPr algn="just">
              <a:lnSpc>
                <a:spcPct val="150000"/>
              </a:lnSpc>
            </a:pPr>
            <a:r>
              <a:rPr lang="en-US" sz="24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400" b="1" dirty="0">
                <a:solidFill>
                  <a:schemeClr val="tx1"/>
                </a:solidFill>
                <a:latin typeface="Times New Roman" pitchFamily="18" charset="0"/>
                <a:cs typeface="Times New Roman" pitchFamily="18" charset="0"/>
              </a:rPr>
              <a:t>Delivery</a:t>
            </a:r>
            <a:r>
              <a:rPr lang="en-US" sz="24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400" dirty="0">
              <a:solidFill>
                <a:schemeClr val="tx1"/>
              </a:solidFill>
              <a:latin typeface="Times New Roman" pitchFamily="18" charset="0"/>
              <a:cs typeface="Times New Roman" pitchFamily="18" charset="0"/>
            </a:endParaRPr>
          </a:p>
          <a:p>
            <a:pPr algn="just">
              <a:lnSpc>
                <a:spcPct val="150000"/>
              </a:lnSpc>
            </a:pPr>
            <a:r>
              <a:rPr lang="en-US" sz="2400" b="1" dirty="0">
                <a:solidFill>
                  <a:schemeClr val="tx1"/>
                </a:solidFill>
                <a:latin typeface="Times New Roman" pitchFamily="18" charset="0"/>
                <a:cs typeface="Times New Roman" pitchFamily="18" charset="0"/>
              </a:rPr>
              <a:t>Deliverables </a:t>
            </a:r>
            <a:r>
              <a:rPr lang="en-US" sz="24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a:p>
            <a:pPr algn="just">
              <a:lnSpc>
                <a:spcPct val="150000"/>
              </a:lnSpc>
            </a:pPr>
            <a:endParaRPr lang="en-US" sz="24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0DCD5C3F-BEDF-4EF7-8505-84F03308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2800" y="0"/>
            <a:ext cx="1981200" cy="1219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0"/>
            <a:ext cx="9144000" cy="609600"/>
          </a:xfrm>
        </p:spPr>
        <p:txBody>
          <a:bodyPr>
            <a:normAutofit fontScale="90000"/>
          </a:bodyPr>
          <a:lstStyle/>
          <a:p>
            <a:pPr algn="l"/>
            <a:r>
              <a:rPr lang="en-US" sz="3600" b="1" dirty="0"/>
              <a:t> </a:t>
            </a:r>
            <a:r>
              <a:rPr lang="ar-EG" sz="3600" b="1" dirty="0">
                <a:solidFill>
                  <a:schemeClr val="tx2">
                    <a:lumMod val="60000"/>
                    <a:lumOff val="40000"/>
                  </a:schemeClr>
                </a:solidFill>
                <a:latin typeface="Times New Roman" pitchFamily="18" charset="0"/>
                <a:cs typeface="Times New Roman" pitchFamily="18" charset="0"/>
              </a:rPr>
              <a:t>4</a:t>
            </a:r>
            <a:r>
              <a:rPr lang="en-US" sz="3600" b="1" dirty="0">
                <a:solidFill>
                  <a:schemeClr val="tx2">
                    <a:lumMod val="60000"/>
                    <a:lumOff val="40000"/>
                  </a:schemeClr>
                </a:solidFill>
                <a:latin typeface="Times New Roman" pitchFamily="18" charset="0"/>
                <a:cs typeface="Times New Roman" pitchFamily="18" charset="0"/>
              </a:rPr>
              <a:t>. Project dependencies</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a:xfrm>
            <a:off x="0" y="1295400"/>
            <a:ext cx="9144000" cy="5562600"/>
          </a:xfrm>
        </p:spPr>
        <p:txBody>
          <a:bodyPr>
            <a:normAutofit/>
          </a:bodyPr>
          <a:lstStyle/>
          <a:p>
            <a:pPr algn="just">
              <a:lnSpc>
                <a:spcPct val="150000"/>
              </a:lnSpc>
            </a:pPr>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p:txBody>
      </p:sp>
      <p:pic>
        <p:nvPicPr>
          <p:cNvPr id="4" name="عنصر نائب للمحتوى 6">
            <a:extLst>
              <a:ext uri="{FF2B5EF4-FFF2-40B4-BE49-F238E27FC236}">
                <a16:creationId xmlns:a16="http://schemas.microsoft.com/office/drawing/2014/main" id="{C919F206-7A74-4DB3-ABDD-1B17998946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1636" y="0"/>
            <a:ext cx="2133600" cy="1295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7010400"/>
          </a:xfrm>
        </p:spPr>
        <p:txBody>
          <a:bodyPr>
            <a:normAutofit fontScale="85000" lnSpcReduction="10000"/>
          </a:bodyPr>
          <a:lstStyle/>
          <a:p>
            <a:pPr algn="just">
              <a:lnSpc>
                <a:spcPct val="170000"/>
              </a:lnSpc>
            </a:pPr>
            <a:r>
              <a:rPr lang="en-US" dirty="0">
                <a:solidFill>
                  <a:schemeClr val="tx1"/>
                </a:solidFill>
                <a:latin typeface="Times New Roman" pitchFamily="18" charset="0"/>
                <a:cs typeface="Times New Roman" pitchFamily="18" charset="0"/>
              </a:rPr>
              <a:t>There are four </a:t>
            </a:r>
            <a:r>
              <a:rPr lang="en-US" b="1" u="sng" dirty="0">
                <a:solidFill>
                  <a:schemeClr val="tx2">
                    <a:lumMod val="60000"/>
                    <a:lumOff val="40000"/>
                  </a:schemeClr>
                </a:solidFill>
                <a:latin typeface="Times New Roman" pitchFamily="18" charset="0"/>
                <a:cs typeface="Times New Roman" pitchFamily="18" charset="0"/>
              </a:rPr>
              <a:t>types of dependencies</a:t>
            </a:r>
            <a:r>
              <a:rPr lang="en-US" b="1" dirty="0">
                <a:solidFill>
                  <a:schemeClr val="tx1"/>
                </a:solidFill>
                <a:latin typeface="Times New Roman" pitchFamily="18" charset="0"/>
                <a:cs typeface="Times New Roman" pitchFamily="18" charset="0"/>
              </a:rPr>
              <a:t> </a:t>
            </a:r>
            <a:r>
              <a:rPr lang="en-US"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b="1" dirty="0">
                <a:solidFill>
                  <a:schemeClr val="tx1"/>
                </a:solidFill>
                <a:latin typeface="Times New Roman" pitchFamily="18" charset="0"/>
                <a:cs typeface="Times New Roman" pitchFamily="18" charset="0"/>
              </a:rPr>
              <a:t>Finish-to-Start</a:t>
            </a:r>
            <a:r>
              <a:rPr lang="en-US"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b="1" dirty="0">
                <a:solidFill>
                  <a:schemeClr val="tx1"/>
                </a:solidFill>
                <a:latin typeface="Times New Roman" pitchFamily="18" charset="0"/>
                <a:cs typeface="Times New Roman" pitchFamily="18" charset="0"/>
              </a:rPr>
              <a:t>Finish-to-Finish</a:t>
            </a:r>
            <a:r>
              <a:rPr lang="en-US"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b="1" dirty="0">
                <a:solidFill>
                  <a:schemeClr val="tx1"/>
                </a:solidFill>
                <a:latin typeface="Times New Roman" pitchFamily="18" charset="0"/>
                <a:cs typeface="Times New Roman" pitchFamily="18" charset="0"/>
              </a:rPr>
              <a:t>Start-to-Start</a:t>
            </a:r>
            <a:r>
              <a:rPr lang="en-US"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b="1" dirty="0">
                <a:solidFill>
                  <a:schemeClr val="tx1"/>
                </a:solidFill>
                <a:latin typeface="Times New Roman" pitchFamily="18" charset="0"/>
                <a:cs typeface="Times New Roman" pitchFamily="18" charset="0"/>
              </a:rPr>
              <a:t>Start-to-Finish</a:t>
            </a:r>
            <a:r>
              <a:rPr lang="en-US" dirty="0">
                <a:solidFill>
                  <a:schemeClr val="tx1"/>
                </a:solidFill>
                <a:latin typeface="Times New Roman" pitchFamily="18" charset="0"/>
                <a:cs typeface="Times New Roman" pitchFamily="18" charset="0"/>
              </a:rPr>
              <a:t> – the first task has to start before the second task can be completed. </a:t>
            </a:r>
          </a:p>
          <a:p>
            <a:pPr algn="just">
              <a:lnSpc>
                <a:spcPct val="17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92693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8839200" cy="990599"/>
          </a:xfrm>
        </p:spPr>
        <p:txBody>
          <a:bodyPr>
            <a:normAutofit/>
          </a:bodyPr>
          <a:lstStyle/>
          <a:p>
            <a:pPr algn="l"/>
            <a:r>
              <a:rPr lang="ar-EG" sz="3600" b="1" dirty="0">
                <a:solidFill>
                  <a:schemeClr val="tx2">
                    <a:lumMod val="60000"/>
                    <a:lumOff val="40000"/>
                  </a:schemeClr>
                </a:solidFill>
                <a:latin typeface="Times New Roman" pitchFamily="18" charset="0"/>
                <a:cs typeface="Times New Roman" pitchFamily="18" charset="0"/>
              </a:rPr>
              <a:t>5</a:t>
            </a:r>
            <a:r>
              <a:rPr lang="en-US" sz="3600" b="1" dirty="0">
                <a:solidFill>
                  <a:schemeClr val="tx2">
                    <a:lumMod val="60000"/>
                    <a:lumOff val="40000"/>
                  </a:schemeClr>
                </a:solidFill>
                <a:latin typeface="Times New Roman" pitchFamily="18" charset="0"/>
                <a:cs typeface="Times New Roman" pitchFamily="18" charset="0"/>
              </a:rPr>
              <a:t>. Stakeholders</a:t>
            </a:r>
            <a:endParaRPr lang="en-US" sz="3600" b="1" dirty="0">
              <a:solidFill>
                <a:schemeClr val="tx2">
                  <a:lumMod val="60000"/>
                  <a:lumOff val="40000"/>
                </a:schemeClr>
              </a:solidFill>
            </a:endParaRPr>
          </a:p>
        </p:txBody>
      </p:sp>
      <p:sp>
        <p:nvSpPr>
          <p:cNvPr id="3" name="Subtitle 2"/>
          <p:cNvSpPr>
            <a:spLocks noGrp="1"/>
          </p:cNvSpPr>
          <p:nvPr>
            <p:ph type="subTitle" idx="1"/>
          </p:nvPr>
        </p:nvSpPr>
        <p:spPr>
          <a:xfrm>
            <a:off x="0" y="1219200"/>
            <a:ext cx="9144000" cy="5638800"/>
          </a:xfrm>
        </p:spPr>
        <p:txBody>
          <a:bodyPr>
            <a:normAutofit lnSpcReduction="10000"/>
          </a:bodyPr>
          <a:lstStyle/>
          <a:p>
            <a:pPr algn="just">
              <a:lnSpc>
                <a:spcPct val="150000"/>
              </a:lnSpc>
            </a:pPr>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pPr algn="just">
              <a:lnSpc>
                <a:spcPct val="150000"/>
              </a:lnSpc>
            </a:pPr>
            <a:endParaRPr lang="en-US" sz="28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49F668E6-8A8F-40D5-9D0A-529DE236E2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600" y="-13741"/>
            <a:ext cx="2133600" cy="123294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295399"/>
          </a:xfrm>
        </p:spPr>
        <p:txBody>
          <a:bodyPr>
            <a:normAutofit/>
          </a:bodyPr>
          <a:lstStyle/>
          <a:p>
            <a:pPr algn="l"/>
            <a:br>
              <a:rPr lang="en-US" sz="2800" b="1">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b="1" u="sng" dirty="0">
                <a:solidFill>
                  <a:schemeClr val="tx1"/>
                </a:solidFill>
                <a:latin typeface="Times New Roman" pitchFamily="18" charset="0"/>
                <a:cs typeface="Times New Roman" pitchFamily="18" charset="0"/>
              </a:rPr>
              <a:t>NOTE: </a:t>
            </a:r>
            <a:r>
              <a:rPr lang="en-US" sz="28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pic>
        <p:nvPicPr>
          <p:cNvPr id="6" name="عنصر نائب للمحتوى 6">
            <a:extLst>
              <a:ext uri="{FF2B5EF4-FFF2-40B4-BE49-F238E27FC236}">
                <a16:creationId xmlns:a16="http://schemas.microsoft.com/office/drawing/2014/main" id="{859C16C3-2ED3-4B6B-A90B-76FA455512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531" y="-8745"/>
            <a:ext cx="1600200" cy="8382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066799"/>
          </a:xfrm>
        </p:spPr>
        <p:txBody>
          <a:bodyPr>
            <a:normAutofit/>
          </a:bodyPr>
          <a:lstStyle/>
          <a:p>
            <a:r>
              <a:rPr lang="en-US" sz="3200" b="1" dirty="0">
                <a:solidFill>
                  <a:schemeClr val="tx2">
                    <a:lumMod val="60000"/>
                    <a:lumOff val="40000"/>
                  </a:schemeClr>
                </a:solidFill>
                <a:latin typeface="Times New Roman" pitchFamily="18" charset="0"/>
                <a:cs typeface="Times New Roman" pitchFamily="18" charset="0"/>
              </a:rPr>
              <a:t>Politics of Projects</a:t>
            </a:r>
          </a:p>
        </p:txBody>
      </p:sp>
      <p:sp>
        <p:nvSpPr>
          <p:cNvPr id="3" name="Subtitle 2"/>
          <p:cNvSpPr>
            <a:spLocks noGrp="1"/>
          </p:cNvSpPr>
          <p:nvPr>
            <p:ph type="subTitle" idx="1"/>
          </p:nvPr>
        </p:nvSpPr>
        <p:spPr>
          <a:xfrm>
            <a:off x="0" y="914400"/>
            <a:ext cx="9144000" cy="5943600"/>
          </a:xfrm>
        </p:spPr>
        <p:txBody>
          <a:bodyPr>
            <a:normAutofit/>
          </a:bodyPr>
          <a:lstStyle/>
          <a:p>
            <a:pPr algn="just">
              <a:lnSpc>
                <a:spcPct val="150000"/>
              </a:lnSpc>
            </a:pPr>
            <a:r>
              <a:rPr lang="en-US" sz="23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300" b="1" dirty="0">
                <a:solidFill>
                  <a:schemeClr val="tx1"/>
                </a:solidFill>
                <a:latin typeface="Times New Roman" pitchFamily="18" charset="0"/>
                <a:cs typeface="Times New Roman" pitchFamily="18" charset="0"/>
              </a:rPr>
              <a:t>influence </a:t>
            </a:r>
            <a:r>
              <a:rPr lang="en-US" sz="23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p:txBody>
      </p:sp>
      <p:pic>
        <p:nvPicPr>
          <p:cNvPr id="4" name="عنصر نائب للمحتوى 6">
            <a:extLst>
              <a:ext uri="{FF2B5EF4-FFF2-40B4-BE49-F238E27FC236}">
                <a16:creationId xmlns:a16="http://schemas.microsoft.com/office/drawing/2014/main" id="{B816FC6E-47A8-437F-8F4B-4E55450C3B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81000" y="1905000"/>
            <a:ext cx="8458200" cy="42672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p:txBody>
      </p:sp>
      <p:sp>
        <p:nvSpPr>
          <p:cNvPr id="13314" name="Rectangle 2"/>
          <p:cNvSpPr>
            <a:spLocks noGrp="1" noChangeArrowheads="1"/>
          </p:cNvSpPr>
          <p:nvPr>
            <p:ph type="title"/>
          </p:nvPr>
        </p:nvSpPr>
        <p:spPr>
          <a:xfrm>
            <a:off x="0" y="0"/>
            <a:ext cx="9144000" cy="1417638"/>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p:txBody>
      </p:sp>
      <p:pic>
        <p:nvPicPr>
          <p:cNvPr id="7" name="عنصر نائب للمحتوى 6">
            <a:extLst>
              <a:ext uri="{FF2B5EF4-FFF2-40B4-BE49-F238E27FC236}">
                <a16:creationId xmlns:a16="http://schemas.microsoft.com/office/drawing/2014/main" id="{28E8155B-D98D-4A75-BD8C-C966397674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10667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152400" y="1524000"/>
            <a:ext cx="8686800" cy="5334000"/>
          </a:xfrm>
        </p:spPr>
        <p:txBody>
          <a:bodyPr>
            <a:normAutofit fontScale="850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dirty="0">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dirty="0">
                <a:latin typeface="Times New Roman" panose="02020603050405020304" pitchFamily="18" charset="0"/>
                <a:cs typeface="Times New Roman" panose="02020603050405020304" pitchFamily="18" charset="0"/>
              </a:rPr>
              <a:t>In any case, project managers must learn to identify, understand, and work with a variety of stakeholders.</a:t>
            </a:r>
          </a:p>
        </p:txBody>
      </p:sp>
      <p:sp>
        <p:nvSpPr>
          <p:cNvPr id="14338" name="Rectangle 2"/>
          <p:cNvSpPr>
            <a:spLocks noGrp="1" noChangeArrowheads="1"/>
          </p:cNvSpPr>
          <p:nvPr>
            <p:ph type="title"/>
          </p:nvPr>
        </p:nvSpPr>
        <p:spPr/>
        <p:txBody>
          <a:bodyPr>
            <a:normAutofit/>
          </a:bodyPr>
          <a:lstStyle/>
          <a:p>
            <a:r>
              <a:rPr lang="en-US" sz="30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p>
        </p:txBody>
      </p:sp>
      <p:pic>
        <p:nvPicPr>
          <p:cNvPr id="7" name="عنصر نائب للمحتوى 6">
            <a:extLst>
              <a:ext uri="{FF2B5EF4-FFF2-40B4-BE49-F238E27FC236}">
                <a16:creationId xmlns:a16="http://schemas.microsoft.com/office/drawing/2014/main" id="{339FD762-641F-45EE-BF74-9C0CE81E1B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52400" y="685800"/>
            <a:ext cx="8991600" cy="6172200"/>
          </a:xfrm>
        </p:spPr>
        <p:txBody>
          <a:bodyPr>
            <a:noAutofit/>
          </a:bodyP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18434"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76200"/>
            <a:ext cx="8229600" cy="990600"/>
          </a:xfrm>
        </p:spPr>
        <p:txBody>
          <a:bodyPr>
            <a:no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19200"/>
            <a:ext cx="9144000" cy="56388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152400" y="838200"/>
            <a:ext cx="8763000" cy="4572000"/>
          </a:xfrm>
        </p:spPr>
        <p:txBody>
          <a:bodyPr>
            <a:noAutofit/>
          </a:bodyPr>
          <a:lstStyle/>
          <a:p>
            <a:pPr algn="just">
              <a:lnSpc>
                <a:spcPct val="150000"/>
              </a:lnSpc>
            </a:pPr>
            <a:r>
              <a:rPr lang="en-US" sz="2500" b="1" i="1" dirty="0">
                <a:latin typeface="Times New Roman" panose="02020603050405020304" pitchFamily="18" charset="0"/>
                <a:cs typeface="Times New Roman" panose="02020603050405020304" pitchFamily="18" charset="0"/>
              </a:rPr>
              <a:t>Internal</a:t>
            </a:r>
            <a:r>
              <a:rPr lang="en-US" sz="25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500" b="1" i="1" dirty="0">
                <a:latin typeface="Times New Roman" panose="02020603050405020304" pitchFamily="18" charset="0"/>
                <a:cs typeface="Times New Roman" panose="02020603050405020304" pitchFamily="18" charset="0"/>
              </a:rPr>
              <a:t>External</a:t>
            </a:r>
            <a:r>
              <a:rPr lang="en-US" sz="2500" b="1" dirty="0">
                <a:latin typeface="Times New Roman" panose="02020603050405020304" pitchFamily="18" charset="0"/>
                <a:cs typeface="Times New Roman" panose="02020603050405020304" pitchFamily="18" charset="0"/>
              </a:rPr>
              <a:t> </a:t>
            </a:r>
            <a:r>
              <a:rPr lang="en-US" sz="25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21506" name="Rectangle 2"/>
          <p:cNvSpPr>
            <a:spLocks noGrp="1" noChangeArrowheads="1"/>
          </p:cNvSpPr>
          <p:nvPr>
            <p:ph type="title"/>
          </p:nvPr>
        </p:nvSpPr>
        <p:spPr>
          <a:xfrm>
            <a:off x="457200" y="0"/>
            <a:ext cx="8229600" cy="9906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p>
        </p:txBody>
      </p:sp>
      <p:pic>
        <p:nvPicPr>
          <p:cNvPr id="7" name="عنصر نائب للمحتوى 6">
            <a:extLst>
              <a:ext uri="{FF2B5EF4-FFF2-40B4-BE49-F238E27FC236}">
                <a16:creationId xmlns:a16="http://schemas.microsoft.com/office/drawing/2014/main" id="{EBED1F1B-BF4C-4821-B9B5-F1E97425F2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0" y="838200"/>
            <a:ext cx="9144000" cy="4983162"/>
          </a:xfrm>
        </p:spPr>
        <p:txBody>
          <a:bodyPr>
            <a:noAutofit/>
          </a:bodyPr>
          <a:lstStyle/>
          <a:p>
            <a:pPr algn="just"/>
            <a:r>
              <a:rPr lang="en-US" sz="2800" dirty="0">
                <a:latin typeface="Times New Roman" panose="02020603050405020304" pitchFamily="18" charset="0"/>
                <a:cs typeface="Times New Roman" panose="02020603050405020304" pitchFamily="18" charset="0"/>
              </a:rPr>
              <a:t>A stakeholder register includes basic information on stakeholders:</a:t>
            </a:r>
          </a:p>
          <a:p>
            <a:pPr lvl="1" algn="just"/>
            <a:r>
              <a:rPr lang="en-US"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22530"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p>
        </p:txBody>
      </p:sp>
      <p:pic>
        <p:nvPicPr>
          <p:cNvPr id="7" name="عنصر نائب للمحتوى 6">
            <a:extLst>
              <a:ext uri="{FF2B5EF4-FFF2-40B4-BE49-F238E27FC236}">
                <a16:creationId xmlns:a16="http://schemas.microsoft.com/office/drawing/2014/main" id="{8583C5A2-E6FB-4137-A65C-40DA0871D1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8381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082586"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914400"/>
            <a:ext cx="9082586" cy="5943600"/>
          </a:xfrm>
          <a:prstGeom prst="rect">
            <a:avLst/>
          </a:prstGeom>
        </p:spPr>
      </p:pic>
    </p:spTree>
    <p:extLst>
      <p:ext uri="{BB962C8B-B14F-4D97-AF65-F5344CB8AC3E}">
        <p14:creationId xmlns:p14="http://schemas.microsoft.com/office/powerpoint/2010/main" val="740483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A </a:t>
            </a:r>
            <a:r>
              <a:rPr lang="en-US" sz="2800" b="1" dirty="0">
                <a:latin typeface="Times New Roman" panose="02020603050405020304" pitchFamily="18" charset="0"/>
                <a:cs typeface="Times New Roman" panose="02020603050405020304" pitchFamily="18" charset="0"/>
              </a:rPr>
              <a:t>power/interest grid </a:t>
            </a:r>
            <a:r>
              <a:rPr lang="en-US" sz="28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3" name="Title 2"/>
          <p:cNvSpPr>
            <a:spLocks noGrp="1"/>
          </p:cNvSpPr>
          <p:nvPr>
            <p:ph type="title"/>
          </p:nvPr>
        </p:nvSpPr>
        <p:spPr>
          <a:xfrm>
            <a:off x="0" y="0"/>
            <a:ext cx="9144000" cy="10668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p>
        </p:txBody>
      </p:sp>
      <p:pic>
        <p:nvPicPr>
          <p:cNvPr id="6" name="عنصر نائب للمحتوى 6">
            <a:extLst>
              <a:ext uri="{FF2B5EF4-FFF2-40B4-BE49-F238E27FC236}">
                <a16:creationId xmlns:a16="http://schemas.microsoft.com/office/drawing/2014/main" id="{7B76B1C1-E10E-4AFF-86DA-8BA62E62DC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612537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991600"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4000" cy="5562600"/>
          </a:xfrm>
          <a:prstGeom prst="rect">
            <a:avLst/>
          </a:prstGeom>
        </p:spPr>
      </p:pic>
      <p:pic>
        <p:nvPicPr>
          <p:cNvPr id="7" name="عنصر نائب للمحتوى 6">
            <a:extLst>
              <a:ext uri="{FF2B5EF4-FFF2-40B4-BE49-F238E27FC236}">
                <a16:creationId xmlns:a16="http://schemas.microsoft.com/office/drawing/2014/main" id="{9DD588CE-76F3-4353-8EAB-A2B1587385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882698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481138"/>
            <a:ext cx="8763000" cy="5376862"/>
          </a:xfrm>
        </p:spPr>
        <p:txBody>
          <a:bodyPr>
            <a:normAutofit fontScale="92500"/>
          </a:bodyPr>
          <a:lstStyle/>
          <a:p>
            <a:pPr algn="just">
              <a:lnSpc>
                <a:spcPct val="150000"/>
              </a:lnSpc>
            </a:pPr>
            <a:r>
              <a:rPr lang="en-US" sz="2800" b="1" dirty="0">
                <a:latin typeface="Times New Roman" panose="02020603050405020304" pitchFamily="18" charset="0"/>
                <a:cs typeface="Times New Roman" panose="02020603050405020304" pitchFamily="18" charset="0"/>
              </a:rPr>
              <a:t>Unaware</a:t>
            </a:r>
            <a:r>
              <a:rPr lang="en-US" sz="28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800" b="1" dirty="0">
                <a:latin typeface="Times New Roman" panose="02020603050405020304" pitchFamily="18" charset="0"/>
                <a:cs typeface="Times New Roman" panose="02020603050405020304" pitchFamily="18" charset="0"/>
              </a:rPr>
              <a:t>Resistant</a:t>
            </a:r>
            <a:r>
              <a:rPr lang="en-US" sz="28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800" b="1" dirty="0">
                <a:latin typeface="Times New Roman" panose="02020603050405020304" pitchFamily="18" charset="0"/>
                <a:cs typeface="Times New Roman" panose="02020603050405020304" pitchFamily="18" charset="0"/>
              </a:rPr>
              <a:t>Neutral</a:t>
            </a:r>
            <a:r>
              <a:rPr lang="en-US" sz="28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800" b="1" dirty="0">
                <a:latin typeface="Times New Roman" panose="02020603050405020304" pitchFamily="18" charset="0"/>
                <a:cs typeface="Times New Roman" panose="02020603050405020304" pitchFamily="18" charset="0"/>
              </a:rPr>
              <a:t>Supportive</a:t>
            </a:r>
            <a:r>
              <a:rPr lang="en-US" sz="28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800" b="1" dirty="0">
                <a:latin typeface="Times New Roman" panose="02020603050405020304" pitchFamily="18" charset="0"/>
                <a:cs typeface="Times New Roman" panose="02020603050405020304" pitchFamily="18" charset="0"/>
              </a:rPr>
              <a:t>Leading</a:t>
            </a:r>
            <a:r>
              <a:rPr lang="en-US" sz="2800" dirty="0">
                <a:latin typeface="Times New Roman" panose="02020603050405020304" pitchFamily="18" charset="0"/>
                <a:cs typeface="Times New Roman" panose="02020603050405020304" pitchFamily="18" charset="0"/>
              </a:rPr>
              <a:t>: Aware of the project </a:t>
            </a:r>
            <a:r>
              <a:rPr lang="en-US" sz="28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2296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p>
        </p:txBody>
      </p:sp>
      <p:pic>
        <p:nvPicPr>
          <p:cNvPr id="6" name="عنصر نائب للمحتوى 6">
            <a:extLst>
              <a:ext uri="{FF2B5EF4-FFF2-40B4-BE49-F238E27FC236}">
                <a16:creationId xmlns:a16="http://schemas.microsoft.com/office/drawing/2014/main" id="{943A87EC-492A-416E-9897-3A0BA2353A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7224855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943600"/>
          </a:xfrm>
        </p:spPr>
        <p:txBody>
          <a:bodyPr>
            <a:normAutofit fontScale="92500"/>
          </a:body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3" name="Title 2"/>
          <p:cNvSpPr>
            <a:spLocks noGrp="1"/>
          </p:cNvSpPr>
          <p:nvPr>
            <p:ph type="title"/>
          </p:nvPr>
        </p:nvSpPr>
        <p:spPr>
          <a:xfrm>
            <a:off x="0" y="0"/>
            <a:ext cx="9144000" cy="11430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pic>
        <p:nvPicPr>
          <p:cNvPr id="6" name="عنصر نائب للمحتوى 6">
            <a:extLst>
              <a:ext uri="{FF2B5EF4-FFF2-40B4-BE49-F238E27FC236}">
                <a16:creationId xmlns:a16="http://schemas.microsoft.com/office/drawing/2014/main" id="{4C7502EA-A336-4E20-976D-446B564A2C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937806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pic>
        <p:nvPicPr>
          <p:cNvPr id="6" name="عنصر نائب للمحتوى 6">
            <a:extLst>
              <a:ext uri="{FF2B5EF4-FFF2-40B4-BE49-F238E27FC236}">
                <a16:creationId xmlns:a16="http://schemas.microsoft.com/office/drawing/2014/main" id="{65E4BF21-AA41-476C-80D0-F86F9944ED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66946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a:bodyPr>
          <a:lstStyle/>
          <a:p>
            <a:pPr algn="just"/>
            <a:r>
              <a:rPr lang="en-US">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6868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pic>
        <p:nvPicPr>
          <p:cNvPr id="6" name="عنصر نائب للمحتوى 6">
            <a:extLst>
              <a:ext uri="{FF2B5EF4-FFF2-40B4-BE49-F238E27FC236}">
                <a16:creationId xmlns:a16="http://schemas.microsoft.com/office/drawing/2014/main" id="{ACF73D40-3ADB-4216-B5B8-349DAF8967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005987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9050"/>
            <a:ext cx="9144000" cy="81915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38199"/>
            <a:ext cx="9144000" cy="6019801"/>
          </a:xfrm>
          <a:prstGeom prst="rect">
            <a:avLst/>
          </a:prstGeom>
        </p:spPr>
      </p:pic>
    </p:spTree>
    <p:extLst>
      <p:ext uri="{BB962C8B-B14F-4D97-AF65-F5344CB8AC3E}">
        <p14:creationId xmlns:p14="http://schemas.microsoft.com/office/powerpoint/2010/main" val="3386957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sz="2800"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sz="2800"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None/>
            </a:pPr>
            <a:endParaRPr lang="en-US" sz="2800" dirty="0">
              <a:latin typeface="Times New Roman" panose="02020603050405020304" pitchFamily="18" charset="0"/>
              <a:cs typeface="Times New Roman" panose="02020603050405020304" pitchFamily="18" charset="0"/>
            </a:endParaRPr>
          </a:p>
        </p:txBody>
      </p:sp>
      <p:sp>
        <p:nvSpPr>
          <p:cNvPr id="27650" name="Title 1"/>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pic>
        <p:nvPicPr>
          <p:cNvPr id="6" name="عنصر نائب للمحتوى 6">
            <a:extLst>
              <a:ext uri="{FF2B5EF4-FFF2-40B4-BE49-F238E27FC236}">
                <a16:creationId xmlns:a16="http://schemas.microsoft.com/office/drawing/2014/main" id="{10E6C528-52EB-47A6-9BC8-D7BD7441DC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144000" cy="1143000"/>
          </a:xfrm>
        </p:spPr>
        <p:txBody>
          <a:bodyPr>
            <a:normAutofit/>
          </a:body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47800"/>
            <a:ext cx="9144000" cy="5410200"/>
          </a:xfrm>
          <a:prstGeom prst="rect">
            <a:avLst/>
          </a:prstGeom>
        </p:spPr>
      </p:pic>
      <p:pic>
        <p:nvPicPr>
          <p:cNvPr id="7" name="عنصر نائب للمحتوى 6">
            <a:extLst>
              <a:ext uri="{FF2B5EF4-FFF2-40B4-BE49-F238E27FC236}">
                <a16:creationId xmlns:a16="http://schemas.microsoft.com/office/drawing/2014/main" id="{46C5A0BE-B304-43E5-B52E-4202673A3A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153931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4400"/>
            <a:ext cx="9144000" cy="59436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pic>
        <p:nvPicPr>
          <p:cNvPr id="6" name="عنصر نائب للمحتوى 6">
            <a:extLst>
              <a:ext uri="{FF2B5EF4-FFF2-40B4-BE49-F238E27FC236}">
                <a16:creationId xmlns:a16="http://schemas.microsoft.com/office/drawing/2014/main" id="{ABF08F8D-6E6F-4FD4-8D84-07E57BDC33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6728272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 y="0"/>
            <a:ext cx="9143998"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3999" cy="5562600"/>
          </a:xfrm>
          <a:prstGeom prst="rect">
            <a:avLst/>
          </a:prstGeom>
        </p:spPr>
      </p:pic>
      <p:pic>
        <p:nvPicPr>
          <p:cNvPr id="7" name="عنصر نائب للمحتوى 6">
            <a:extLst>
              <a:ext uri="{FF2B5EF4-FFF2-40B4-BE49-F238E27FC236}">
                <a16:creationId xmlns:a16="http://schemas.microsoft.com/office/drawing/2014/main" id="{3D026D7A-7FCD-4960-904B-5D989AA1F2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083901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838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pic>
        <p:nvPicPr>
          <p:cNvPr id="6" name="عنصر نائب للمحتوى 6">
            <a:extLst>
              <a:ext uri="{FF2B5EF4-FFF2-40B4-BE49-F238E27FC236}">
                <a16:creationId xmlns:a16="http://schemas.microsoft.com/office/drawing/2014/main" id="{E35ABDC4-AD43-49E4-9D0A-4051B4C93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13948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pic>
        <p:nvPicPr>
          <p:cNvPr id="6" name="عنصر نائب للمحتوى 6">
            <a:extLst>
              <a:ext uri="{FF2B5EF4-FFF2-40B4-BE49-F238E27FC236}">
                <a16:creationId xmlns:a16="http://schemas.microsoft.com/office/drawing/2014/main" id="{8E6A3B8A-19A6-4CC1-BCCB-92A3F18A5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42180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lnSpcReduction="10000"/>
          </a:bodyPr>
          <a:lstStyle/>
          <a:p>
            <a:pPr algn="just">
              <a:lnSpc>
                <a:spcPct val="150000"/>
              </a:lnSpc>
            </a:pPr>
            <a:r>
              <a:rPr lang="en-US" sz="2800" dirty="0">
                <a:latin typeface="Times New Roman" panose="02020603050405020304" pitchFamily="18" charset="0"/>
                <a:cs typeface="Times New Roman" panose="02020603050405020304" pitchFamily="18" charset="0"/>
              </a:rPr>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p>
            <a:pPr algn="just">
              <a:lnSpc>
                <a:spcPct val="150000"/>
              </a:lnSpc>
            </a:pPr>
            <a:r>
              <a:rPr lang="en-US" sz="2800" dirty="0">
                <a:latin typeface="Times New Roman" panose="02020603050405020304" pitchFamily="18" charset="0"/>
                <a:cs typeface="Times New Roman" panose="02020603050405020304" pitchFamily="18" charset="0"/>
              </a:rPr>
              <a:t>On the other hand, if the teacher (or manager) uses a lot of activities to get all participants to speak or use technology to participate, they will expect to be active participants in future classes (or meetings).</a:t>
            </a:r>
          </a:p>
        </p:txBody>
      </p:sp>
      <p:sp>
        <p:nvSpPr>
          <p:cNvPr id="3" name="Title 2"/>
          <p:cNvSpPr>
            <a:spLocks noGrp="1"/>
          </p:cNvSpPr>
          <p:nvPr>
            <p:ph type="title"/>
          </p:nvPr>
        </p:nvSpPr>
        <p:spPr>
          <a:xfrm>
            <a:off x="76200" y="0"/>
            <a:ext cx="8915400" cy="1219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Example of Engaging or Not Engaging Students (or Other Stakeholders)</a:t>
            </a:r>
          </a:p>
        </p:txBody>
      </p:sp>
    </p:spTree>
    <p:extLst>
      <p:ext uri="{BB962C8B-B14F-4D97-AF65-F5344CB8AC3E}">
        <p14:creationId xmlns:p14="http://schemas.microsoft.com/office/powerpoint/2010/main" val="24010832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763000" cy="4525962"/>
          </a:xfrm>
        </p:spPr>
        <p:txBody>
          <a:bodyPr>
            <a:noAutofit/>
          </a:bodyPr>
          <a:lstStyle/>
          <a:p>
            <a:pPr algn="just"/>
            <a:r>
              <a:rPr lang="en-US" sz="2800" dirty="0">
                <a:latin typeface="Times New Roman" panose="02020603050405020304" pitchFamily="18" charset="0"/>
                <a:cs typeface="Times New Roman" panose="02020603050405020304" pitchFamily="18" charset="0"/>
              </a:rPr>
              <a:t>Key stakeholders should be invited to actively participate in a kick-off meeting rather than merely attending it.</a:t>
            </a:r>
          </a:p>
          <a:p>
            <a:pPr algn="just"/>
            <a:r>
              <a:rPr lang="en-US" sz="2800" dirty="0">
                <a:latin typeface="Times New Roman" panose="02020603050405020304" pitchFamily="18" charset="0"/>
                <a:cs typeface="Times New Roman" panose="02020603050405020304" pitchFamily="18" charset="0"/>
              </a:rPr>
              <a:t>The project manager should emphasize that a dialogue is expected at the meeting, including texts or whatever means of communication the stakeholders prefer. The project manager should also meet with important stakeholders before the kick-off meeting.</a:t>
            </a:r>
          </a:p>
          <a:p>
            <a:pPr algn="just"/>
            <a:r>
              <a:rPr lang="en-US" sz="2800" dirty="0">
                <a:latin typeface="Times New Roman" panose="02020603050405020304" pitchFamily="18" charset="0"/>
                <a:cs typeface="Times New Roman" panose="02020603050405020304" pitchFamily="18" charset="0"/>
              </a:rPr>
              <a:t>The project schedule should include activities and deliverables related to stakeholder engagement, such as surveys, reviews, demonstrations, and sign-offs.</a:t>
            </a:r>
          </a:p>
          <a:p>
            <a:pPr marL="0" indent="0" algn="just">
              <a:buNone/>
            </a:pPr>
            <a:r>
              <a:rPr lang="ar-EG" sz="2800" dirty="0">
                <a:latin typeface="Times New Roman" panose="02020603050405020304" pitchFamily="18" charset="0"/>
                <a:cs typeface="Times New Roman" panose="02020603050405020304" pitchFamily="18" charset="0"/>
              </a:rPr>
              <a:t>يجب أن يتضمن الجدول الزمني للمشروع الأنشطة والمخرجات المتعلقة بإشراك أصحاب المصلحة ، مثل الاستطلاعات والمراجعات والعروض التوضيحية والتوقيعات.</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7620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Ways to Control Engagement</a:t>
            </a:r>
          </a:p>
        </p:txBody>
      </p:sp>
      <p:pic>
        <p:nvPicPr>
          <p:cNvPr id="6" name="عنصر نائب للمحتوى 6">
            <a:extLst>
              <a:ext uri="{FF2B5EF4-FFF2-40B4-BE49-F238E27FC236}">
                <a16:creationId xmlns:a16="http://schemas.microsoft.com/office/drawing/2014/main" id="{887BD6BA-501B-4CFA-942A-01F6947AA9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20053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857250"/>
            <a:ext cx="8182719"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9" name="Title 8"/>
          <p:cNvSpPr>
            <a:spLocks noGrp="1"/>
          </p:cNvSpPr>
          <p:nvPr>
            <p:ph type="title"/>
          </p:nvPr>
        </p:nvSpPr>
        <p:spPr>
          <a:xfrm>
            <a:off x="2284026" y="2389998"/>
            <a:ext cx="4578896" cy="1523291"/>
          </a:xfrm>
        </p:spPr>
        <p:txBody>
          <a:bodyPr vert="horz" lIns="68580" tIns="34290" rIns="68580" bIns="34290" rtlCol="0" anchor="b">
            <a:normAutofit/>
          </a:bodyPr>
          <a:lstStyle/>
          <a:p>
            <a:pPr algn="ctr"/>
            <a:r>
              <a:rPr lang="en-US" sz="4500">
                <a:solidFill>
                  <a:srgbClr val="FFFFFF"/>
                </a:solidFill>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9539" y="857251"/>
            <a:ext cx="904461" cy="98122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TotalTime>
  <Words>2267</Words>
  <Application>Microsoft Office PowerPoint</Application>
  <PresentationFormat>عرض على الشاشة (4:3)</PresentationFormat>
  <Paragraphs>133</Paragraphs>
  <Slides>36</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2</vt:i4>
      </vt:variant>
      <vt:variant>
        <vt:lpstr>عناوين الشرائح</vt:lpstr>
      </vt:variant>
      <vt:variant>
        <vt:i4>36</vt:i4>
      </vt:variant>
    </vt:vector>
  </HeadingPairs>
  <TitlesOfParts>
    <vt:vector size="42" baseType="lpstr">
      <vt:lpstr>Arial</vt:lpstr>
      <vt:lpstr>Calibri</vt:lpstr>
      <vt:lpstr>Calibri Light</vt:lpstr>
      <vt:lpstr>Times New Roman</vt:lpstr>
      <vt:lpstr>Office Theme</vt:lpstr>
      <vt:lpstr>1_Office Theme</vt:lpstr>
      <vt:lpstr>Project Life Cycle &amp; Stakeholders Management  Chapter 2  Prepared by/ Dr. Walaa Mohamed</vt:lpstr>
      <vt:lpstr>Learning Objectives</vt:lpstr>
      <vt:lpstr>Project Life Cycle </vt:lpstr>
      <vt:lpstr>عرض تقديمي في PowerPoint</vt:lpstr>
      <vt:lpstr>Important concepts</vt:lpstr>
      <vt:lpstr>عرض تقديمي في PowerPoint</vt:lpstr>
      <vt:lpstr>عرض تقديمي في PowerPoint</vt:lpstr>
      <vt:lpstr> 3. Delivery and deliverables </vt:lpstr>
      <vt:lpstr> 4. Project dependencies </vt:lpstr>
      <vt:lpstr>عرض تقديمي في PowerPoint</vt:lpstr>
      <vt:lpstr>5. Stakeholders</vt:lpstr>
      <vt:lpstr> </vt:lpstr>
      <vt:lpstr>Politics of Projects</vt:lpstr>
      <vt:lpstr>Importance of Project Stakeholder Management</vt:lpstr>
      <vt:lpstr>Projects Often Cause Change</vt:lpstr>
      <vt:lpstr>Project Stakeholder Management Processes</vt:lpstr>
      <vt:lpstr>Figure 1. Project Stakeholder Management Summary</vt:lpstr>
      <vt:lpstr>1. Identifying Stakeholders</vt:lpstr>
      <vt:lpstr>Stakeholder Register</vt:lpstr>
      <vt:lpstr>Table 1. Sample Stakeholder Register</vt:lpstr>
      <vt:lpstr>Classifying Stakeholders</vt:lpstr>
      <vt:lpstr>Figure 2. Power/Interest Grid</vt:lpstr>
      <vt:lpstr>Stakeholder Engagement Levels</vt:lpstr>
      <vt:lpstr>What Went Right?</vt:lpstr>
      <vt:lpstr>2. Planning Stakeholder Management</vt:lpstr>
      <vt:lpstr>Sensitive Information</vt:lpstr>
      <vt:lpstr>Table 2. Sample Stakeholder Analysis</vt:lpstr>
      <vt:lpstr>3. Managing Stakeholder Engagement</vt:lpstr>
      <vt:lpstr>Table 3. Expectations Management Matrix</vt:lpstr>
      <vt:lpstr>Issue Logs</vt:lpstr>
      <vt:lpstr>Table 4. Sample Issue Log</vt:lpstr>
      <vt:lpstr>Best Practice</vt:lpstr>
      <vt:lpstr>4. Controlling Stakeholder Engagement</vt:lpstr>
      <vt:lpstr>Example of Engaging or Not Engaging Students (or Other Stakeholders)</vt:lpstr>
      <vt:lpstr>Ways to Control Engagement</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omar183013@fci.bu.edu.eg</cp:lastModifiedBy>
  <cp:revision>67</cp:revision>
  <dcterms:created xsi:type="dcterms:W3CDTF">2021-01-21T23:54:36Z</dcterms:created>
  <dcterms:modified xsi:type="dcterms:W3CDTF">2021-01-26T01:39:04Z</dcterms:modified>
</cp:coreProperties>
</file>