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26" r:id="rId6"/>
    <p:sldId id="503" r:id="rId7"/>
    <p:sldId id="313" r:id="rId8"/>
    <p:sldId id="276" r:id="rId9"/>
    <p:sldId id="717" r:id="rId10"/>
    <p:sldId id="720" r:id="rId11"/>
    <p:sldId id="671" r:id="rId12"/>
    <p:sldId id="675" r:id="rId13"/>
    <p:sldId id="628" r:id="rId14"/>
    <p:sldId id="708" r:id="rId15"/>
    <p:sldId id="678" r:id="rId16"/>
    <p:sldId id="686" r:id="rId17"/>
    <p:sldId id="680" r:id="rId18"/>
    <p:sldId id="648" r:id="rId19"/>
    <p:sldId id="711" r:id="rId20"/>
    <p:sldId id="627" r:id="rId21"/>
    <p:sldId id="676" r:id="rId22"/>
    <p:sldId id="683" r:id="rId23"/>
    <p:sldId id="698" r:id="rId24"/>
    <p:sldId id="699" r:id="rId25"/>
    <p:sldId id="544" r:id="rId26"/>
    <p:sldId id="657" r:id="rId27"/>
    <p:sldId id="712" r:id="rId28"/>
    <p:sldId id="656" r:id="rId29"/>
    <p:sldId id="685" r:id="rId30"/>
    <p:sldId id="692" r:id="rId31"/>
    <p:sldId id="693" r:id="rId32"/>
    <p:sldId id="704" r:id="rId33"/>
    <p:sldId id="713" r:id="rId34"/>
    <p:sldId id="714" r:id="rId35"/>
    <p:sldId id="710" r:id="rId36"/>
    <p:sldId id="715" r:id="rId37"/>
    <p:sldId id="719" r:id="rId38"/>
    <p:sldId id="718" r:id="rId39"/>
    <p:sldId id="721" r:id="rId40"/>
    <p:sldId id="716" r:id="rId41"/>
    <p:sldId id="705"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717"/>
            <p14:sldId id="720"/>
            <p14:sldId id="671"/>
            <p14:sldId id="675"/>
            <p14:sldId id="628"/>
            <p14:sldId id="708"/>
            <p14:sldId id="678"/>
            <p14:sldId id="686"/>
            <p14:sldId id="680"/>
            <p14:sldId id="648"/>
            <p14:sldId id="711"/>
            <p14:sldId id="627"/>
            <p14:sldId id="676"/>
            <p14:sldId id="683"/>
            <p14:sldId id="698"/>
            <p14:sldId id="699"/>
            <p14:sldId id="544"/>
            <p14:sldId id="657"/>
            <p14:sldId id="712"/>
            <p14:sldId id="656"/>
            <p14:sldId id="685"/>
            <p14:sldId id="692"/>
            <p14:sldId id="693"/>
            <p14:sldId id="704"/>
            <p14:sldId id="713"/>
            <p14:sldId id="714"/>
            <p14:sldId id="710"/>
            <p14:sldId id="715"/>
            <p14:sldId id="719"/>
            <p14:sldId id="718"/>
            <p14:sldId id="721"/>
            <p14:sldId id="716"/>
            <p14:sldId id="705"/>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FA00"/>
    <a:srgbClr val="00AEEF"/>
    <a:srgbClr val="F58221"/>
    <a:srgbClr val="852F4A"/>
    <a:srgbClr val="2D3956"/>
    <a:srgbClr val="FFD200"/>
    <a:srgbClr val="000000"/>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4"/>
    <p:restoredTop sz="91679"/>
  </p:normalViewPr>
  <p:slideViewPr>
    <p:cSldViewPr snapToGrid="0">
      <p:cViewPr>
        <p:scale>
          <a:sx n="97" d="100"/>
          <a:sy n="97" d="100"/>
        </p:scale>
        <p:origin x="536" y="3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semrush.com/" TargetMode="External"/><Relationship Id="rId7"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hyperlink" Target="https://answerthepublic.com/" TargetMode="External"/><Relationship Id="rId5" Type="http://schemas.openxmlformats.org/officeDocument/2006/relationships/hyperlink" Target="https://neilpatel.com/ubersuggest/" TargetMode="External"/><Relationship Id="rId4" Type="http://schemas.openxmlformats.org/officeDocument/2006/relationships/hyperlink" Target="https://ahrefs.com/" TargetMode="External"/><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semrush.com/analytics/keywordmagic/" TargetMode="Externa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hyperlink" Target="https://www.jasper.ai/" TargetMode="Externa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hyperlink" Target="https://www.notion.so/product/ai" TargetMode="External"/><Relationship Id="rId5" Type="http://schemas.openxmlformats.org/officeDocument/2006/relationships/hyperlink" Target="https://writesonic.com/" TargetMode="External"/><Relationship Id="rId4" Type="http://schemas.openxmlformats.org/officeDocument/2006/relationships/hyperlink" Target="https://www.copy.ai/"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canva.com/ai" TargetMode="External"/><Relationship Id="rId7"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hyperlink" Target="https://pictory.ai/" TargetMode="External"/><Relationship Id="rId5" Type="http://schemas.openxmlformats.org/officeDocument/2006/relationships/hyperlink" Target="https://runwayml.com/" TargetMode="External"/><Relationship Id="rId4" Type="http://schemas.openxmlformats.org/officeDocument/2006/relationships/hyperlink" Target="https://www.adobe.com/express"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hyperlink" Target="https://buffer.com/" TargetMode="External"/><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z2YiknaxxV4?feature=oembed" TargetMode="External"/><Relationship Id="rId6" Type="http://schemas.openxmlformats.org/officeDocument/2006/relationships/hyperlink" Target="https://www.brandwatch.com/" TargetMode="External"/><Relationship Id="rId5" Type="http://schemas.openxmlformats.org/officeDocument/2006/relationships/hyperlink" Target="https://metricool.com/" TargetMode="External"/><Relationship Id="rId4" Type="http://schemas.openxmlformats.org/officeDocument/2006/relationships/hyperlink" Target="https://www.hootsuite.com/"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5.png"/><Relationship Id="rId7" Type="http://schemas.openxmlformats.org/officeDocument/2006/relationships/hyperlink" Target="https://unbounce.com/" TargetMode="External"/><Relationship Id="rId2" Type="http://schemas.openxmlformats.org/officeDocument/2006/relationships/slideLayout" Target="../slideLayouts/slideLayout2.xml"/><Relationship Id="rId1" Type="http://schemas.openxmlformats.org/officeDocument/2006/relationships/video" Target="https://www.youtube.com/embed/ilfAdECTI1A?feature=oembed" TargetMode="External"/><Relationship Id="rId6" Type="http://schemas.openxmlformats.org/officeDocument/2006/relationships/hyperlink" Target="https://www.optimizely.com/" TargetMode="External"/><Relationship Id="rId5" Type="http://schemas.openxmlformats.org/officeDocument/2006/relationships/hyperlink" Target="https://www.facebook.com/business/tools/meta-business-suite" TargetMode="External"/><Relationship Id="rId4" Type="http://schemas.openxmlformats.org/officeDocument/2006/relationships/hyperlink" Target="https://business.google.com/ar-all/google-ads/?pli=1"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hyperlink" Target="https://unbounce.com/a-b-testing/examples/" TargetMode="External"/><Relationship Id="rId2" Type="http://schemas.openxmlformats.org/officeDocument/2006/relationships/hyperlink" Target="https://www.optimizely.com/optimization-glossary/ab-testing/" TargetMode="External"/><Relationship Id="rId1" Type="http://schemas.openxmlformats.org/officeDocument/2006/relationships/slideLayout" Target="../slideLayouts/slideLayout4.xml"/><Relationship Id="rId6" Type="http://schemas.openxmlformats.org/officeDocument/2006/relationships/hyperlink" Target="https://www.facebook.com/business/measurement/ab-testing" TargetMode="External"/><Relationship Id="rId5" Type="http://schemas.openxmlformats.org/officeDocument/2006/relationships/image" Target="../media/image23.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connectedpapers.com/" TargetMode="External"/><Relationship Id="rId2" Type="http://schemas.openxmlformats.org/officeDocument/2006/relationships/image" Target="../media/image5.png"/><Relationship Id="rId1" Type="http://schemas.openxmlformats.org/officeDocument/2006/relationships/slideLayout" Target="../slideLayouts/slideLayout5.xml"/><Relationship Id="rId5" Type="http://schemas.openxmlformats.org/officeDocument/2006/relationships/image" Target="../media/image26.png"/><Relationship Id="rId4" Type="http://schemas.openxmlformats.org/officeDocument/2006/relationships/hyperlink" Target="https://www.researchrabbitapp.com/"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www.zotero.org/" TargetMode="External"/><Relationship Id="rId7" Type="http://schemas.openxmlformats.org/officeDocument/2006/relationships/image" Target="../media/image28.jp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s://www.mendeley.com/" TargetMode="External"/><Relationship Id="rId4" Type="http://schemas.openxmlformats.org/officeDocument/2006/relationships/hyperlink" Target="https://endnote.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hyperlink" Target="https://transgate.ai/blog/12-best-ai-tools-to-accelerate-your-academic-research"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s://www.aljazeera.net/tech/2025/1/10/&#1605;&#1572;&#1578;&#1605;&#1585;-&#1575;&#1604;&#1580;&#1586;&#1610;&#1585;&#1577;-&#1604;&#1604;&#1584;&#1603;&#1575;&#1569;-&#1575;&#1604;&#1575;&#1589;&#1591;&#1606;&#1575;&#1593;&#1610;-&#1601;&#1610;"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journals.ekb.eg/article_395272.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8" Type="http://schemas.openxmlformats.org/officeDocument/2006/relationships/hyperlink" Target="https://ijnet.org/ar/story/&#1571;&#1583;&#1608;&#1575;&#1578;-&#1605;&#1593;&#1578;&#1605;&#1583;&#1577;-&#1593;&#1604;&#1609;-&#1575;&#1604;&#1584;&#1603;&#1575;&#1569;-&#1575;&#1604;&#1575;&#1589;&#1591;&#1606;&#1575;&#1593;&#1610;-&#1608;&#1605;&#1606;&#1582;&#1601;&#1590;&#1577;-&#1575;&#1604;&#1578;&#1603;&#1604;&#1601;&#1577;-&#1604;&#1605;&#1587;&#1575;&#1593;&#1583;&#1577;-&#1575;&#1604;&#1589;&#1581;&#1601;&#1610;&#1610;&#1606;" TargetMode="External"/><Relationship Id="rId13" Type="http://schemas.openxmlformats.org/officeDocument/2006/relationships/hyperlink" Target="https://mindthegraph.com/blog/ai-in-academic-research/" TargetMode="External"/><Relationship Id="rId3" Type="http://schemas.openxmlformats.org/officeDocument/2006/relationships/hyperlink" Target="https://lucidya.com/ar/blog/" TargetMode="External"/><Relationship Id="rId7" Type="http://schemas.openxmlformats.org/officeDocument/2006/relationships/hyperlink" Target="https://journals.ekb.eg/article_395272.html" TargetMode="External"/><Relationship Id="rId12" Type="http://schemas.openxmlformats.org/officeDocument/2006/relationships/hyperlink" Target="https://transgate.ai/blog/12-best-ai-tools-to-accelerate-your-academic-research" TargetMode="External"/><Relationship Id="rId2" Type="http://schemas.openxmlformats.org/officeDocument/2006/relationships/hyperlink" Target="https://www.delve.ai/ar/blog/" TargetMode="External"/><Relationship Id="rId1" Type="http://schemas.openxmlformats.org/officeDocument/2006/relationships/slideLayout" Target="../slideLayouts/slideLayout16.xml"/><Relationship Id="rId6" Type="http://schemas.openxmlformats.org/officeDocument/2006/relationships/hyperlink" Target="https://n9.cl/ai-marketing" TargetMode="External"/><Relationship Id="rId11" Type="http://schemas.openxmlformats.org/officeDocument/2006/relationships/hyperlink" Target="https://answerthepublic.com/" TargetMode="External"/><Relationship Id="rId5" Type="http://schemas.openxmlformats.org/officeDocument/2006/relationships/hyperlink" Target="https://ijnet.org/ar/story/" TargetMode="External"/><Relationship Id="rId15" Type="http://schemas.openxmlformats.org/officeDocument/2006/relationships/image" Target="../media/image5.png"/><Relationship Id="rId10" Type="http://schemas.openxmlformats.org/officeDocument/2006/relationships/hyperlink" Target="https://alqarar.sa/8476" TargetMode="External"/><Relationship Id="rId4" Type="http://schemas.openxmlformats.org/officeDocument/2006/relationships/hyperlink" Target="https://www.aljazeera.net/media/" TargetMode="External"/><Relationship Id="rId9" Type="http://schemas.openxmlformats.org/officeDocument/2006/relationships/hyperlink" Target="https://mediaoffice.ae/ar/news/2023/September/26-09/MF-panelists-explore-the-profound-changes-set-to-unfold-in-media-industry-in-near-future" TargetMode="External"/><Relationship Id="rId14" Type="http://schemas.openxmlformats.org/officeDocument/2006/relationships/hyperlink" Target="https://www.leewayhertz.com/ai-in-media-and-entertainmen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55977" y="3573717"/>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السابعة</a:t>
            </a:r>
            <a:endParaRPr lang="en-US" sz="2800" b="1" dirty="0">
              <a:solidFill>
                <a:schemeClr val="bg1"/>
              </a:solidFill>
              <a:latin typeface="Alexandria" charset="0"/>
              <a:cs typeface="Alexandria" charset="0"/>
            </a:endParaRPr>
          </a:p>
        </p:txBody>
      </p:sp>
      <p:sp>
        <p:nvSpPr>
          <p:cNvPr id="46" name="TextBox 45"/>
          <p:cNvSpPr txBox="1"/>
          <p:nvPr/>
        </p:nvSpPr>
        <p:spPr>
          <a:xfrm>
            <a:off x="1226748" y="5362199"/>
            <a:ext cx="1063112" cy="338554"/>
          </a:xfrm>
          <a:prstGeom prst="rect">
            <a:avLst/>
          </a:prstGeom>
          <a:noFill/>
        </p:spPr>
        <p:txBody>
          <a:bodyPr wrap="none" rtlCol="0">
            <a:spAutoFit/>
          </a:bodyPr>
          <a:lstStyle/>
          <a:p>
            <a:r>
              <a:rPr lang="en-US" sz="1600" dirty="0">
                <a:effectLst/>
                <a:latin typeface="Helvetica" pitchFamily="2" charset="0"/>
              </a:rPr>
              <a:t>DGM 335</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15" y="40831"/>
            <a:ext cx="2954655" cy="1379622"/>
          </a:xfrm>
          <a:prstGeom prst="rect">
            <a:avLst/>
          </a:prstGeom>
        </p:spPr>
      </p:pic>
      <p:pic>
        <p:nvPicPr>
          <p:cNvPr id="8" name="Picture 7">
            <a:extLst>
              <a:ext uri="{FF2B5EF4-FFF2-40B4-BE49-F238E27FC236}">
                <a16:creationId xmlns:a16="http://schemas.microsoft.com/office/drawing/2014/main" id="{9D19D8B8-1ED9-424D-BA58-1B78E6F63B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0"/>
            <a:ext cx="6096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1F9D902-06EF-5846-BB77-B0358C90FE52}"/>
              </a:ext>
            </a:extLst>
          </p:cNvPr>
          <p:cNvPicPr>
            <a:picLocks noChangeAspect="1"/>
          </p:cNvPicPr>
          <p:nvPr/>
        </p:nvPicPr>
        <p:blipFill rotWithShape="1">
          <a:blip r:embed="rId3">
            <a:extLst>
              <a:ext uri="{28A0092B-C50C-407E-A947-70E740481C1C}">
                <a14:useLocalDpi xmlns:a14="http://schemas.microsoft.com/office/drawing/2010/main" val="0"/>
              </a:ext>
            </a:extLst>
          </a:blip>
          <a:srcRect b="5227"/>
          <a:stretch/>
        </p:blipFill>
        <p:spPr>
          <a:xfrm>
            <a:off x="0" y="0"/>
            <a:ext cx="12192000" cy="6912427"/>
          </a:xfrm>
          <a:prstGeom prst="rect">
            <a:avLst/>
          </a:prstGeom>
        </p:spPr>
      </p:pic>
      <p:sp>
        <p:nvSpPr>
          <p:cNvPr id="9" name="TextBox 8"/>
          <p:cNvSpPr txBox="1"/>
          <p:nvPr/>
        </p:nvSpPr>
        <p:spPr>
          <a:xfrm>
            <a:off x="610645" y="1980176"/>
            <a:ext cx="11380217" cy="1668470"/>
          </a:xfrm>
          <a:prstGeom prst="rect">
            <a:avLst/>
          </a:prstGeom>
          <a:noFill/>
        </p:spPr>
        <p:txBody>
          <a:bodyPr wrap="square" rtlCol="0">
            <a:spAutoFit/>
          </a:bodyPr>
          <a:lstStyle/>
          <a:p>
            <a:pPr algn="r">
              <a:lnSpc>
                <a:spcPct val="150000"/>
              </a:lnSpc>
            </a:pPr>
            <a:r>
              <a:rPr lang="ar-JO" sz="3600" b="1" dirty="0">
                <a:solidFill>
                  <a:schemeClr val="accent1">
                    <a:lumMod val="75000"/>
                  </a:schemeClr>
                </a:solidFill>
                <a:latin typeface="Alexandria" charset="0"/>
                <a:cs typeface="Alexandria" charset="0"/>
              </a:rPr>
              <a:t>الذكاء الاصطناعي في التسويق والإعلام </a:t>
            </a:r>
          </a:p>
          <a:p>
            <a:pPr algn="r">
              <a:lnSpc>
                <a:spcPct val="150000"/>
              </a:lnSpc>
            </a:pPr>
            <a:r>
              <a:rPr lang="ar-JO" sz="3600" b="1" dirty="0">
                <a:solidFill>
                  <a:schemeClr val="accent1">
                    <a:lumMod val="75000"/>
                  </a:schemeClr>
                </a:solidFill>
                <a:latin typeface="Alexandria" charset="0"/>
                <a:cs typeface="Alexandria" charset="0"/>
              </a:rPr>
              <a:t>والبحث الأكاديمي: الأدوات والتطبيقات</a:t>
            </a:r>
            <a:endParaRPr lang="en-US" sz="3600" b="1" dirty="0">
              <a:solidFill>
                <a:schemeClr val="accent1">
                  <a:lumMod val="75000"/>
                </a:schemeClr>
              </a:solidFill>
              <a:latin typeface="Alexandria" charset="0"/>
              <a:cs typeface="Alexandria" charset="0"/>
            </a:endParaRPr>
          </a:p>
        </p:txBody>
      </p:sp>
      <p:sp>
        <p:nvSpPr>
          <p:cNvPr id="10" name="Rectangle: Rounded Corners 9"/>
          <p:cNvSpPr/>
          <p:nvPr/>
        </p:nvSpPr>
        <p:spPr>
          <a:xfrm>
            <a:off x="7194765" y="559899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accent1">
                    <a:lumMod val="75000"/>
                  </a:schemeClr>
                </a:solidFill>
                <a:latin typeface="Alexandria" charset="0"/>
                <a:cs typeface="Alexandria" charset="0"/>
              </a:rPr>
              <a:t>المحاضرة السابعة</a:t>
            </a:r>
            <a:endParaRPr lang="en-US" sz="2800" b="1" dirty="0">
              <a:solidFill>
                <a:schemeClr val="accent1">
                  <a:lumMod val="75000"/>
                </a:schemeClr>
              </a:solidFill>
              <a:latin typeface="Alexandria" charset="0"/>
              <a:cs typeface="Alexandria" charset="0"/>
            </a:endParaRPr>
          </a:p>
        </p:txBody>
      </p:sp>
      <p:sp>
        <p:nvSpPr>
          <p:cNvPr id="12" name="TextBox 11"/>
          <p:cNvSpPr txBox="1"/>
          <p:nvPr/>
        </p:nvSpPr>
        <p:spPr>
          <a:xfrm>
            <a:off x="517958" y="6114183"/>
            <a:ext cx="4886463" cy="521970"/>
          </a:xfrm>
          <a:prstGeom prst="rect">
            <a:avLst/>
          </a:prstGeom>
          <a:noFill/>
        </p:spPr>
        <p:txBody>
          <a:bodyPr wrap="square" rtlCol="0">
            <a:spAutoFit/>
          </a:bodyPr>
          <a:lstStyle/>
          <a:p>
            <a:r>
              <a:rPr lang="ar-SA" sz="2800" b="1" u="sng" dirty="0">
                <a:solidFill>
                  <a:srgbClr val="203E5F"/>
                </a:solidFill>
                <a:latin typeface="Alexandria" charset="0"/>
                <a:cs typeface="Alexandria" charset="0"/>
              </a:rPr>
              <a:t>د. منى المصري </a:t>
            </a:r>
            <a:endParaRPr lang="en-US" sz="2800" b="1" u="sng" dirty="0">
              <a:solidFill>
                <a:srgbClr val="203E5F"/>
              </a:solidFill>
              <a:latin typeface="Alexandria" charset="0"/>
              <a:cs typeface="Alexandria" charset="0"/>
            </a:endParaRPr>
          </a:p>
        </p:txBody>
      </p:sp>
      <p:sp>
        <p:nvSpPr>
          <p:cNvPr id="13" name="TextBox 12"/>
          <p:cNvSpPr txBox="1"/>
          <p:nvPr/>
        </p:nvSpPr>
        <p:spPr>
          <a:xfrm>
            <a:off x="827675" y="5598991"/>
            <a:ext cx="4886463" cy="460375"/>
          </a:xfrm>
          <a:prstGeom prst="rect">
            <a:avLst/>
          </a:prstGeom>
          <a:noFill/>
        </p:spPr>
        <p:txBody>
          <a:bodyPr wrap="square" rtlCol="0">
            <a:spAutoFit/>
          </a:bodyPr>
          <a:lstStyle/>
          <a:p>
            <a:r>
              <a:rPr lang="ar-SA" sz="2400" b="1" u="sng" dirty="0">
                <a:solidFill>
                  <a:srgbClr val="203E5F"/>
                </a:solidFill>
                <a:latin typeface="Alexandria" charset="0"/>
                <a:cs typeface="Alexandria" charset="0"/>
              </a:rPr>
              <a:t>مدرس المساق:</a:t>
            </a:r>
            <a:endParaRPr lang="en-US" sz="2400" b="1" u="sng" dirty="0">
              <a:solidFill>
                <a:srgbClr val="203E5F"/>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7917" y="-86255"/>
            <a:ext cx="2305141" cy="1076343"/>
          </a:xfrm>
          <a:prstGeom prst="rect">
            <a:avLst/>
          </a:prstGeom>
        </p:spPr>
      </p:pic>
    </p:spTree>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21501 -0.06671" pathEditMode="relative" ptsTypes="AA">
                                      <p:cBhvr>
                                        <p:cTn id="6" dur="30000" fill="hold"/>
                                        <p:tgtEl>
                                          <p:spTgt spid="11"/>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11"/>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1501 -0.06671 L -0.24922 0.1429" pathEditMode="relative" ptsTypes="AA">
                                      <p:cBhvr>
                                        <p:cTn id="11" dur="30000" fill="hold"/>
                                        <p:tgtEl>
                                          <p:spTgt spid="11"/>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1429 L 0 0" pathEditMode="relative" ptsTypes="AA">
                                      <p:cBhvr>
                                        <p:cTn id="14" dur="30000" fill="hold"/>
                                        <p:tgtEl>
                                          <p:spTgt spid="11"/>
                                        </p:tgtEl>
                                        <p:attrNameLst>
                                          <p:attrName>ppt_x</p:attrName>
                                          <p:attrName>ppt_y</p:attrName>
                                        </p:attrNameLst>
                                      </p:cBhvr>
                                    </p:animMotion>
                                  </p:childTnLst>
                                </p:cTn>
                              </p:par>
                              <p:par>
                                <p:cTn id="15" presetID="6" presetClass="emph" presetSubtype="0" accel="50000" decel="50000" fill="hold" nodeType="withEffect">
                                  <p:stCondLst>
                                    <p:cond delay="5000"/>
                                  </p:stCondLst>
                                  <p:childTnLst>
                                    <p:animScale>
                                      <p:cBhvr>
                                        <p:cTn id="16" dur="30000" fill="hold"/>
                                        <p:tgtEl>
                                          <p:spTgt spid="11"/>
                                        </p:tgtEl>
                                      </p:cBhvr>
                                      <p:by x="150000" y="150000"/>
                                      <p:to x="100000" y="100000"/>
                                    </p:animScale>
                                  </p:childTnLst>
                                </p:cTn>
                              </p:par>
                            </p:childTnLst>
                          </p:cTn>
                        </p:par>
                        <p:par>
                          <p:cTn id="17" fill="hold">
                            <p:stCondLst>
                              <p:cond delay="100000"/>
                            </p:stCondLst>
                            <p:childTnLst>
                              <p:par>
                                <p:cTn id="18" presetID="0" presetClass="path" presetSubtype="0" accel="50000" decel="50000" fill="hold" nodeType="afterEffect">
                                  <p:stCondLst>
                                    <p:cond delay="0"/>
                                  </p:stCondLst>
                                  <p:childTnLst>
                                    <p:animMotion origin="layout" path="M 0 0 L 0 0" pathEditMode="relative" ptsTypes="AA">
                                      <p:cBhvr>
                                        <p:cTn id="19" dur="5000" fill="hold"/>
                                        <p:tgtEl>
                                          <p:spTgt spid="11"/>
                                        </p:tgtEl>
                                        <p:attrNameLst>
                                          <p:attrName>ppt_x</p:attrName>
                                          <p:attrName>ppt_y</p:attrName>
                                        </p:attrNameLst>
                                      </p:cBhvr>
                                    </p:animMotion>
                                  </p:childTnLst>
                                </p:cTn>
                              </p:par>
                            </p:childTnLst>
                          </p:cTn>
                        </p:par>
                      </p:childTnLst>
                    </p:cTn>
                  </p:par>
                </p:childTnLst>
              </p:cTn>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300987" y="1697876"/>
            <a:ext cx="11532686" cy="4457952"/>
          </a:xfrm>
          <a:prstGeom prst="rect">
            <a:avLst/>
          </a:prstGeom>
          <a:noFill/>
        </p:spPr>
        <p:txBody>
          <a:bodyPr wrap="square" rtlCol="0">
            <a:spAutoFit/>
          </a:bodyPr>
          <a:lstStyle/>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مقدمة: لماذا الذكاء الاصطناعي في التسويق والإعلام والبحث الأكاديمي؟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أدوات اكتشاف الجمهور وبحث الكلمات المفتاحية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أدوات كتابة المحتوى والتصميم المرئي والفيديو</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أدوات الإدارة الاجتماعية وتحسين الإعلانات</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أدوات البحث الأكاديمي وإدارة المراجع</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تجارب وأمثلة واقعية</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نشاط فردي تطبيقي</a:t>
            </a:r>
          </a:p>
          <a:p>
            <a:pPr marL="285750" indent="-285750" algn="just" rtl="1">
              <a:lnSpc>
                <a:spcPct val="150000"/>
              </a:lnSpc>
              <a:buFont typeface="Wingdings" pitchFamily="2" charset="2"/>
              <a:buChar char="ü"/>
            </a:pPr>
            <a:r>
              <a:rPr lang="ar-SA" sz="2400" dirty="0">
                <a:solidFill>
                  <a:schemeClr val="accent1">
                    <a:lumMod val="75000"/>
                  </a:schemeClr>
                </a:solidFill>
                <a:latin typeface="Alexandria" charset="0"/>
                <a:cs typeface="+mj-cs"/>
              </a:rPr>
              <a:t>الخاتمة والتوصيات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632748" y="400438"/>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0" y="1476781"/>
            <a:ext cx="12055561" cy="4095801"/>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التعرف على أدوات الذكاء الاصطناعي في التسويق والإعلام والبحث الأكاديمي، مع فهم آلية عملها</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تمييز الفوائد العملية لهذه الأدوات مقارنة بالطرق التقليدية (السرعة، الدقة، التخصيص)</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تطبيق أدوات محددة لإنتاج محتوى تسويقي أو إعلامي أو بحث أكاديمي بشكل فردي</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تحليل نتائج الحملات أو الأبحاث باستخدام لوحات تحكم ذكية بدلًا من الجداول اليدوية</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اكتشاف تجارب حقيقية لشركات ومؤسسات إعلامية (مثل رويترز والجزيرة) وكيفية الاستفادة منها</a:t>
            </a:r>
          </a:p>
          <a:p>
            <a:pPr marL="342900" indent="-342900" algn="r" rtl="1">
              <a:lnSpc>
                <a:spcPct val="150000"/>
              </a:lnSpc>
              <a:buFont typeface="Wingdings" pitchFamily="2" charset="2"/>
              <a:buChar char="ü"/>
            </a:pPr>
            <a:r>
              <a:rPr lang="ar-JO" sz="2400" dirty="0">
                <a:solidFill>
                  <a:schemeClr val="accent1">
                    <a:lumMod val="50000"/>
                  </a:schemeClr>
                </a:solidFill>
                <a:latin typeface="Alexandria" charset="0"/>
                <a:cs typeface="+mj-cs"/>
              </a:rPr>
              <a:t>تنفيذ نشاط فردي يوثق استخدام الطالب لأداة واحدة على الأقل مع لقطة شاشة وشرح قصير</a:t>
            </a:r>
            <a:endParaRPr lang="ar-SA" sz="2400" dirty="0">
              <a:solidFill>
                <a:schemeClr val="accent2">
                  <a:lumMod val="75000"/>
                </a:schemeClr>
              </a:solidFill>
              <a:latin typeface="Alexandria" charset="0"/>
              <a:cs typeface="Alexandria" charset="0"/>
            </a:endParaRP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994636"/>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8786" y="392158"/>
            <a:ext cx="7614945" cy="739754"/>
          </a:xfrm>
          <a:prstGeom prst="rect">
            <a:avLst/>
          </a:prstGeom>
          <a:noFill/>
        </p:spPr>
        <p:txBody>
          <a:bodyPr wrap="square" rtlCol="0">
            <a:spAutoFit/>
          </a:bodyPr>
          <a:lstStyle/>
          <a:p>
            <a:pPr algn="ctr" rtl="1">
              <a:lnSpc>
                <a:spcPct val="150000"/>
              </a:lnSpc>
            </a:pPr>
            <a:r>
              <a:rPr lang="ar-JO" sz="3200" b="1" i="0" u="none" strike="noStrike" dirty="0">
                <a:solidFill>
                  <a:schemeClr val="accent1"/>
                </a:solidFill>
                <a:effectLst/>
              </a:rPr>
              <a:t>لماذا الذكاء الاصطناعي اليوم؟</a:t>
            </a:r>
          </a:p>
        </p:txBody>
      </p:sp>
      <p:sp>
        <p:nvSpPr>
          <p:cNvPr id="48" name="TextBox 47"/>
          <p:cNvSpPr txBox="1"/>
          <p:nvPr/>
        </p:nvSpPr>
        <p:spPr>
          <a:xfrm>
            <a:off x="411551" y="1080198"/>
            <a:ext cx="11368897" cy="5009833"/>
          </a:xfrm>
          <a:prstGeom prst="rect">
            <a:avLst/>
          </a:prstGeom>
          <a:noFill/>
        </p:spPr>
        <p:txBody>
          <a:bodyPr wrap="square" rtlCol="0">
            <a:spAutoFit/>
          </a:bodyPr>
          <a:lstStyle/>
          <a:p>
            <a:pPr algn="just" rtl="1">
              <a:lnSpc>
                <a:spcPct val="150000"/>
              </a:lnSpc>
            </a:pPr>
            <a:r>
              <a:rPr lang="ar-JO" sz="2400" b="1" u="none" strike="noStrike" dirty="0">
                <a:solidFill>
                  <a:srgbClr val="203E5F"/>
                </a:solidFill>
                <a:effectLst/>
              </a:rPr>
              <a:t>أهمية أدوات الذكاء الاصطناعي في التسويق </a:t>
            </a:r>
            <a:r>
              <a:rPr lang="ar-JO" sz="2400" dirty="0">
                <a:solidFill>
                  <a:srgbClr val="203E5F"/>
                </a:solidFill>
              </a:rPr>
              <a:t>"يُعدّ البقاء في صدارة المنافسة في المشهد الديناميكي للأعمال التجارية الحديثة تحدياً لا هوادة فيه، وبالنسبة إلى المسوّقين فإن مفتاح النجاح لا يكمن فقط في فهم سلوك المستهلك ولكن أيضاً في تسخير التقنيات المتطورة لتحسين استراتيجياتهم، وفي طليعة هذه الثورة الرقمية يأتي الذكاء الاصطناعي وهو قوة تحويلية أعادت تعريف نموذج التسويق."</a:t>
            </a:r>
            <a:endParaRPr lang="ar-JO" sz="2400" u="none" strike="noStrike" dirty="0">
              <a:solidFill>
                <a:srgbClr val="203E5F"/>
              </a:solidFill>
              <a:effectLst/>
            </a:endParaRPr>
          </a:p>
          <a:p>
            <a:pPr marL="342900" indent="-342900" algn="just" rtl="1">
              <a:lnSpc>
                <a:spcPct val="150000"/>
              </a:lnSpc>
              <a:buFont typeface="Wingdings" pitchFamily="2" charset="2"/>
              <a:buChar char="ü"/>
            </a:pPr>
            <a:r>
              <a:rPr lang="ar-SA" sz="2400" dirty="0">
                <a:solidFill>
                  <a:schemeClr val="accent1"/>
                </a:solidFill>
              </a:rPr>
              <a:t>الطرق التقليدية</a:t>
            </a:r>
            <a:r>
              <a:rPr lang="ar-JO" sz="2400" i="0" u="none" strike="noStrike" dirty="0">
                <a:solidFill>
                  <a:schemeClr val="accent1"/>
                </a:solidFill>
                <a:effectLst/>
              </a:rPr>
              <a:t>: جمع بيانات يدويًا (استبيانات، مقابلات، جداول إكسل)</a:t>
            </a:r>
          </a:p>
          <a:p>
            <a:pPr marL="342900" indent="-342900" algn="just" rtl="1">
              <a:lnSpc>
                <a:spcPct val="150000"/>
              </a:lnSpc>
              <a:buFont typeface="Wingdings" pitchFamily="2" charset="2"/>
              <a:buChar char="ü"/>
            </a:pPr>
            <a:r>
              <a:rPr lang="ar-JO" sz="2400" i="0" u="none" strike="noStrike" dirty="0">
                <a:solidFill>
                  <a:schemeClr val="accent1"/>
                </a:solidFill>
                <a:effectLst/>
              </a:rPr>
              <a:t>الذكاء الاصطناعي: تحليل ملايين البيانات في ثوانٍ، مع تقديم توصيات جاهزة</a:t>
            </a:r>
          </a:p>
          <a:p>
            <a:pPr marL="342900" indent="-342900" algn="just" rtl="1">
              <a:lnSpc>
                <a:spcPct val="150000"/>
              </a:lnSpc>
              <a:buFont typeface="Wingdings" pitchFamily="2" charset="2"/>
              <a:buChar char="ü"/>
            </a:pPr>
            <a:r>
              <a:rPr lang="ar-JO" sz="2400" i="0" u="none" strike="noStrike" dirty="0">
                <a:solidFill>
                  <a:schemeClr val="accent1"/>
                </a:solidFill>
                <a:effectLst/>
              </a:rPr>
              <a:t>توفير وقت وجهد</a:t>
            </a:r>
          </a:p>
          <a:p>
            <a:pPr marL="342900" indent="-342900" algn="just" rtl="1">
              <a:lnSpc>
                <a:spcPct val="150000"/>
              </a:lnSpc>
              <a:buFont typeface="Wingdings" pitchFamily="2" charset="2"/>
              <a:buChar char="ü"/>
            </a:pPr>
            <a:r>
              <a:rPr lang="ar-JO" sz="2400" i="0" u="none" strike="noStrike" dirty="0">
                <a:solidFill>
                  <a:schemeClr val="accent1"/>
                </a:solidFill>
                <a:effectLst/>
              </a:rPr>
              <a:t>الحصول على نتائج دقيقة وحديثة</a:t>
            </a:r>
          </a:p>
          <a:p>
            <a:pPr marL="342900" indent="-342900" algn="just" rtl="1">
              <a:lnSpc>
                <a:spcPct val="150000"/>
              </a:lnSpc>
              <a:buFont typeface="Wingdings" pitchFamily="2" charset="2"/>
              <a:buChar char="ü"/>
            </a:pPr>
            <a:r>
              <a:rPr lang="ar-JO" sz="2400" i="0" u="none" strike="noStrike" dirty="0">
                <a:solidFill>
                  <a:schemeClr val="accent1"/>
                </a:solidFill>
                <a:effectLst/>
              </a:rPr>
              <a:t>دعم مشاريع التسويق والإعلام والبحث الأكاديمي بأدوات عملية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2327" y="-32269"/>
            <a:ext cx="7614945" cy="739754"/>
          </a:xfrm>
          <a:prstGeom prst="rect">
            <a:avLst/>
          </a:prstGeom>
          <a:noFill/>
        </p:spPr>
        <p:txBody>
          <a:bodyPr wrap="square" rtlCol="0">
            <a:spAutoFit/>
          </a:bodyPr>
          <a:lstStyle/>
          <a:p>
            <a:pPr algn="ctr" rtl="1">
              <a:lnSpc>
                <a:spcPct val="150000"/>
              </a:lnSpc>
            </a:pPr>
            <a:r>
              <a:rPr lang="ar-JO" sz="3200" b="1" i="0" u="sng" strike="noStrike" dirty="0">
                <a:solidFill>
                  <a:schemeClr val="accent1"/>
                </a:solidFill>
                <a:effectLst/>
              </a:rPr>
              <a:t>لماذا الذكاء الاصطناعي في التسويق؟</a:t>
            </a:r>
          </a:p>
        </p:txBody>
      </p:sp>
      <p:sp>
        <p:nvSpPr>
          <p:cNvPr id="48" name="TextBox 47"/>
          <p:cNvSpPr txBox="1"/>
          <p:nvPr/>
        </p:nvSpPr>
        <p:spPr>
          <a:xfrm>
            <a:off x="6096000" y="1283110"/>
            <a:ext cx="5987845" cy="5009833"/>
          </a:xfrm>
          <a:prstGeom prst="rect">
            <a:avLst/>
          </a:prstGeom>
          <a:noFill/>
        </p:spPr>
        <p:txBody>
          <a:bodyPr wrap="square" rtlCol="0">
            <a:spAutoFit/>
          </a:bodyPr>
          <a:lstStyle/>
          <a:p>
            <a:pPr marL="342900" indent="-342900" algn="just" rtl="1">
              <a:lnSpc>
                <a:spcPct val="150000"/>
              </a:lnSpc>
              <a:buFont typeface="Wingdings" pitchFamily="2" charset="2"/>
              <a:buChar char="ü"/>
            </a:pPr>
            <a:r>
              <a:rPr lang="ar-JO" sz="2400" i="0" u="none" strike="noStrike" dirty="0">
                <a:solidFill>
                  <a:srgbClr val="203E5F"/>
                </a:solidFill>
                <a:effectLst/>
              </a:rPr>
              <a:t>الذكاء الاصطناعي يعيد تعريف التسويق الحديث من خلال تحليل سلوك المستهلك بشكل أعمق</a:t>
            </a:r>
          </a:p>
          <a:p>
            <a:pPr marL="342900" indent="-342900" algn="just" rtl="1">
              <a:lnSpc>
                <a:spcPct val="150000"/>
              </a:lnSpc>
              <a:buFont typeface="Wingdings" pitchFamily="2" charset="2"/>
              <a:buChar char="ü"/>
            </a:pPr>
            <a:r>
              <a:rPr lang="ar-JO" sz="2400" i="0" u="none" strike="noStrike" dirty="0">
                <a:solidFill>
                  <a:srgbClr val="203E5F"/>
                </a:solidFill>
                <a:effectLst/>
              </a:rPr>
              <a:t>يساعد الشركات على تخصيص الرسائل والعروض بما يتناسب مع احتياجات العملاء الفردية</a:t>
            </a:r>
          </a:p>
          <a:p>
            <a:pPr marL="342900" indent="-342900" algn="just" rtl="1">
              <a:lnSpc>
                <a:spcPct val="150000"/>
              </a:lnSpc>
              <a:buFont typeface="Wingdings" pitchFamily="2" charset="2"/>
              <a:buChar char="ü"/>
            </a:pPr>
            <a:r>
              <a:rPr lang="ar-JO" sz="2400" i="0" u="none" strike="noStrike" dirty="0">
                <a:solidFill>
                  <a:srgbClr val="203E5F"/>
                </a:solidFill>
                <a:effectLst/>
              </a:rPr>
              <a:t>يوفر رؤى دقيقة وسريعة مقارنة بالطرق التقليدية التي تعتمد على الاستبيانات أو الملاحظات اليدوية</a:t>
            </a:r>
            <a:endParaRPr lang="en-US" sz="2400" i="0" u="none" strike="noStrike" dirty="0">
              <a:solidFill>
                <a:srgbClr val="203E5F"/>
              </a:solidFill>
              <a:effectLst/>
            </a:endParaRPr>
          </a:p>
          <a:p>
            <a:pPr marL="342900" indent="-342900" algn="just" rtl="1">
              <a:lnSpc>
                <a:spcPct val="150000"/>
              </a:lnSpc>
              <a:buFont typeface="Wingdings" pitchFamily="2" charset="2"/>
              <a:buChar char="ü"/>
            </a:pPr>
            <a:r>
              <a:rPr lang="ar-JO" sz="2400" i="0" u="none" strike="noStrike" dirty="0">
                <a:solidFill>
                  <a:srgbClr val="203E5F"/>
                </a:solidFill>
                <a:effectLst/>
              </a:rPr>
              <a:t>يعزز القدرة على التنبؤ باتجاهات السوق مما يتيح للشركات والباحثين التكيف بسرعة مع التغيرات</a:t>
            </a:r>
          </a:p>
          <a:p>
            <a:pPr marL="342900" indent="-342900" algn="just" rtl="1">
              <a:lnSpc>
                <a:spcPct val="150000"/>
              </a:lnSpc>
              <a:buFont typeface="Wingdings" pitchFamily="2" charset="2"/>
              <a:buChar char="ü"/>
            </a:pPr>
            <a:endParaRPr lang="ar-JO" sz="2400" i="0" u="none" strike="noStrike" dirty="0">
              <a:solidFill>
                <a:srgbClr val="203E5F"/>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3" name="Content Placeholder 12">
            <a:extLst>
              <a:ext uri="{FF2B5EF4-FFF2-40B4-BE49-F238E27FC236}">
                <a16:creationId xmlns:a16="http://schemas.microsoft.com/office/drawing/2014/main" id="{C90596D2-5BF3-3442-96B4-8562B11E52E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0" y="1283110"/>
            <a:ext cx="5722938" cy="5574890"/>
          </a:xfrm>
        </p:spPr>
      </p:pic>
    </p:spTree>
    <p:extLst>
      <p:ext uri="{BB962C8B-B14F-4D97-AF65-F5344CB8AC3E}">
        <p14:creationId xmlns:p14="http://schemas.microsoft.com/office/powerpoint/2010/main" val="985789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2327" y="-32269"/>
            <a:ext cx="7614945" cy="739754"/>
          </a:xfrm>
          <a:prstGeom prst="rect">
            <a:avLst/>
          </a:prstGeom>
          <a:noFill/>
        </p:spPr>
        <p:txBody>
          <a:bodyPr wrap="square" rtlCol="0">
            <a:spAutoFit/>
          </a:bodyPr>
          <a:lstStyle/>
          <a:p>
            <a:pPr algn="ctr" rtl="1">
              <a:lnSpc>
                <a:spcPct val="150000"/>
              </a:lnSpc>
            </a:pPr>
            <a:r>
              <a:rPr lang="ar-JO" sz="3200" b="1" i="0" u="sng" strike="noStrike" dirty="0">
                <a:solidFill>
                  <a:schemeClr val="accent1"/>
                </a:solidFill>
                <a:effectLst/>
              </a:rPr>
              <a:t>لماذا الذكاء الاصطناعي في الجامعة؟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6" name="Picture 5">
            <a:extLst>
              <a:ext uri="{FF2B5EF4-FFF2-40B4-BE49-F238E27FC236}">
                <a16:creationId xmlns:a16="http://schemas.microsoft.com/office/drawing/2014/main" id="{B3BC4774-EDA8-A347-BE60-C9F0D864B3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9628" y="1696066"/>
            <a:ext cx="5550490" cy="3849328"/>
          </a:xfrm>
          <a:prstGeom prst="rect">
            <a:avLst/>
          </a:prstGeom>
        </p:spPr>
      </p:pic>
      <p:sp>
        <p:nvSpPr>
          <p:cNvPr id="10" name="Content Placeholder 9">
            <a:extLst>
              <a:ext uri="{FF2B5EF4-FFF2-40B4-BE49-F238E27FC236}">
                <a16:creationId xmlns:a16="http://schemas.microsoft.com/office/drawing/2014/main" id="{4CA0DE2D-BBE3-ED47-8914-CA2B26610FC0}"/>
              </a:ext>
            </a:extLst>
          </p:cNvPr>
          <p:cNvSpPr>
            <a:spLocks noGrp="1"/>
          </p:cNvSpPr>
          <p:nvPr>
            <p:ph sz="half" idx="1"/>
          </p:nvPr>
        </p:nvSpPr>
        <p:spPr>
          <a:xfrm>
            <a:off x="545689" y="1080198"/>
            <a:ext cx="5722375" cy="5777802"/>
          </a:xfrm>
        </p:spPr>
        <p:txBody>
          <a:bodyPr anchor="ctr">
            <a:normAutofit/>
          </a:bodyPr>
          <a:lstStyle/>
          <a:p>
            <a:pPr marL="0" indent="0" algn="just" rtl="1">
              <a:lnSpc>
                <a:spcPct val="150000"/>
              </a:lnSpc>
              <a:buNone/>
            </a:pPr>
            <a:r>
              <a:rPr lang="ar-JO" sz="2800" i="0" u="none" strike="noStrike" dirty="0">
                <a:solidFill>
                  <a:srgbClr val="203E5F"/>
                </a:solidFill>
                <a:effectLst/>
              </a:rPr>
              <a:t>أهمية الذكاء الاصطناعي لكم كطلاب: هذه الأدوات تمنحكم خبرة عملية في كيفية استخدام التكنولوجيا الحديثة لصياغة استراتيجيات تسويقية وإعلامية أكثر فعالية، لتستخدموها في رحلتكم الجامعية، ولاحقاً في حياتكم المهنية</a:t>
            </a:r>
          </a:p>
          <a:p>
            <a:pPr marL="0" indent="0" algn="r" defTabSz="914400" rtl="1" eaLnBrk="1" latinLnBrk="0" hangingPunct="1">
              <a:lnSpc>
                <a:spcPct val="90000"/>
              </a:lnSpc>
              <a:spcBef>
                <a:spcPts val="1000"/>
              </a:spcBef>
              <a:buNone/>
            </a:pPr>
            <a:endParaRPr lang="en-JO" dirty="0"/>
          </a:p>
        </p:txBody>
      </p:sp>
    </p:spTree>
    <p:extLst>
      <p:ext uri="{BB962C8B-B14F-4D97-AF65-F5344CB8AC3E}">
        <p14:creationId xmlns:p14="http://schemas.microsoft.com/office/powerpoint/2010/main" val="46435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0"/>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203E5F"/>
                </a:solidFill>
                <a:effectLst/>
              </a:rPr>
              <a:t>كيف يغير الذكاء الاصطناعي بيئة العمل؟</a:t>
            </a:r>
          </a:p>
        </p:txBody>
      </p:sp>
      <p:sp>
        <p:nvSpPr>
          <p:cNvPr id="48" name="TextBox 47"/>
          <p:cNvSpPr txBox="1"/>
          <p:nvPr/>
        </p:nvSpPr>
        <p:spPr>
          <a:xfrm>
            <a:off x="6895773" y="1448600"/>
            <a:ext cx="5181601" cy="5009833"/>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JO" sz="2400" i="0" strike="noStrike" dirty="0">
                <a:solidFill>
                  <a:srgbClr val="0070C0"/>
                </a:solidFill>
                <a:effectLst/>
              </a:rPr>
              <a:t>في التسويق: استهداف الجمهور بدقة بدلًا من حملات عشوائية</a:t>
            </a:r>
          </a:p>
          <a:p>
            <a:pPr marL="342900" indent="-342900" algn="just" rtl="1">
              <a:lnSpc>
                <a:spcPct val="150000"/>
              </a:lnSpc>
              <a:buFont typeface="Wingdings" pitchFamily="2" charset="2"/>
              <a:buChar char="Ø"/>
            </a:pPr>
            <a:r>
              <a:rPr lang="ar-JO" sz="2400" i="0" strike="noStrike" dirty="0">
                <a:solidFill>
                  <a:srgbClr val="0070C0"/>
                </a:solidFill>
                <a:effectLst/>
              </a:rPr>
              <a:t>في الإعلام: إنتاج محتوى بصري ونصي بسرعة مع تحسين التفاعل</a:t>
            </a:r>
          </a:p>
          <a:p>
            <a:pPr marL="342900" indent="-342900" algn="just" rtl="1">
              <a:lnSpc>
                <a:spcPct val="150000"/>
              </a:lnSpc>
              <a:buFont typeface="Wingdings" pitchFamily="2" charset="2"/>
              <a:buChar char="Ø"/>
            </a:pPr>
            <a:r>
              <a:rPr lang="ar-JO" sz="2400" i="0" strike="noStrike" dirty="0">
                <a:solidFill>
                  <a:srgbClr val="0070C0"/>
                </a:solidFill>
                <a:effectLst/>
              </a:rPr>
              <a:t>في البحث الأكاديمي: تنظيم المراجع وتحليل البيانات بدلًا من العمل اليدوي الطويل</a:t>
            </a:r>
          </a:p>
          <a:p>
            <a:pPr algn="just" rtl="1">
              <a:lnSpc>
                <a:spcPct val="150000"/>
              </a:lnSpc>
            </a:pPr>
            <a:endParaRPr lang="ar-JO" sz="2400" dirty="0">
              <a:solidFill>
                <a:srgbClr val="000000"/>
              </a:solidFill>
            </a:endParaRPr>
          </a:p>
          <a:p>
            <a:pPr algn="just" rtl="1">
              <a:lnSpc>
                <a:spcPct val="150000"/>
              </a:lnSpc>
            </a:pPr>
            <a:endParaRPr lang="ar-JO" sz="2400" i="0" strike="noStrike" dirty="0">
              <a:solidFill>
                <a:srgbClr val="000000"/>
              </a:solidFill>
              <a:effectLst/>
            </a:endParaRPr>
          </a:p>
          <a:p>
            <a:pPr algn="just" rtl="1">
              <a:lnSpc>
                <a:spcPct val="150000"/>
              </a:lnSpc>
            </a:pPr>
            <a:endParaRPr lang="ar-JO" sz="2400" i="0" strike="noStrike" dirty="0">
              <a:solidFill>
                <a:srgbClr val="000000"/>
              </a:solidFill>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graphicFrame>
        <p:nvGraphicFramePr>
          <p:cNvPr id="13" name="Content Placeholder 12">
            <a:extLst>
              <a:ext uri="{FF2B5EF4-FFF2-40B4-BE49-F238E27FC236}">
                <a16:creationId xmlns:a16="http://schemas.microsoft.com/office/drawing/2014/main" id="{E72B0DF9-9F10-5246-9A2A-FA60BFFCA141}"/>
              </a:ext>
            </a:extLst>
          </p:cNvPr>
          <p:cNvGraphicFramePr>
            <a:graphicFrameLocks noGrp="1"/>
          </p:cNvGraphicFramePr>
          <p:nvPr>
            <p:ph sz="half" idx="1"/>
            <p:extLst>
              <p:ext uri="{D42A27DB-BD31-4B8C-83A1-F6EECF244321}">
                <p14:modId xmlns:p14="http://schemas.microsoft.com/office/powerpoint/2010/main" val="493315791"/>
              </p:ext>
            </p:extLst>
          </p:nvPr>
        </p:nvGraphicFramePr>
        <p:xfrm>
          <a:off x="114627" y="1448600"/>
          <a:ext cx="6497565" cy="4329512"/>
        </p:xfrm>
        <a:graphic>
          <a:graphicData uri="http://schemas.openxmlformats.org/drawingml/2006/table">
            <a:tbl>
              <a:tblPr rtl="1">
                <a:tableStyleId>{D113A9D2-9D6B-4929-AA2D-F23B5EE8CBE7}</a:tableStyleId>
              </a:tblPr>
              <a:tblGrid>
                <a:gridCol w="2165855">
                  <a:extLst>
                    <a:ext uri="{9D8B030D-6E8A-4147-A177-3AD203B41FA5}">
                      <a16:colId xmlns:a16="http://schemas.microsoft.com/office/drawing/2014/main" val="3666958558"/>
                    </a:ext>
                  </a:extLst>
                </a:gridCol>
                <a:gridCol w="2165855">
                  <a:extLst>
                    <a:ext uri="{9D8B030D-6E8A-4147-A177-3AD203B41FA5}">
                      <a16:colId xmlns:a16="http://schemas.microsoft.com/office/drawing/2014/main" val="4226230621"/>
                    </a:ext>
                  </a:extLst>
                </a:gridCol>
                <a:gridCol w="2165855">
                  <a:extLst>
                    <a:ext uri="{9D8B030D-6E8A-4147-A177-3AD203B41FA5}">
                      <a16:colId xmlns:a16="http://schemas.microsoft.com/office/drawing/2014/main" val="918922058"/>
                    </a:ext>
                  </a:extLst>
                </a:gridCol>
              </a:tblGrid>
              <a:tr h="1082378">
                <a:tc>
                  <a:txBody>
                    <a:bodyPr/>
                    <a:lstStyle/>
                    <a:p>
                      <a:pPr algn="ctr"/>
                      <a:r>
                        <a:rPr lang="ar-JO" sz="1400" b="1">
                          <a:solidFill>
                            <a:srgbClr val="FFC000"/>
                          </a:solidFill>
                        </a:rPr>
                        <a:t>المجال</a:t>
                      </a:r>
                    </a:p>
                  </a:txBody>
                  <a:tcPr marL="45057" marR="45057" marT="22529" marB="22529" anchor="ctr">
                    <a:cell3D prstMaterial="dkEdge">
                      <a:bevel prst="coolSlant"/>
                      <a:lightRig rig="flood" dir="t"/>
                    </a:cell3D>
                  </a:tcPr>
                </a:tc>
                <a:tc>
                  <a:txBody>
                    <a:bodyPr/>
                    <a:lstStyle/>
                    <a:p>
                      <a:pPr algn="ctr"/>
                      <a:r>
                        <a:rPr lang="ar-JO" sz="1400" b="1">
                          <a:solidFill>
                            <a:srgbClr val="FFC000"/>
                          </a:solidFill>
                        </a:rPr>
                        <a:t>الطريقة التقليدية</a:t>
                      </a:r>
                    </a:p>
                  </a:txBody>
                  <a:tcPr marL="45057" marR="45057" marT="22529" marB="22529" anchor="ctr">
                    <a:cell3D prstMaterial="dkEdge">
                      <a:bevel prst="coolSlant"/>
                      <a:lightRig rig="flood" dir="t"/>
                    </a:cell3D>
                  </a:tcPr>
                </a:tc>
                <a:tc>
                  <a:txBody>
                    <a:bodyPr/>
                    <a:lstStyle/>
                    <a:p>
                      <a:pPr algn="ctr"/>
                      <a:r>
                        <a:rPr lang="ar-JO" sz="1400" b="1" dirty="0">
                          <a:solidFill>
                            <a:srgbClr val="FFC000"/>
                          </a:solidFill>
                        </a:rPr>
                        <a:t>مع الذكاء الاصطناعي</a:t>
                      </a:r>
                    </a:p>
                  </a:txBody>
                  <a:tcPr marL="45057" marR="45057" marT="22529" marB="22529" anchor="ctr">
                    <a:cell3D prstMaterial="dkEdge">
                      <a:bevel prst="coolSlant"/>
                      <a:lightRig rig="flood" dir="t"/>
                    </a:cell3D>
                  </a:tcPr>
                </a:tc>
                <a:extLst>
                  <a:ext uri="{0D108BD9-81ED-4DB2-BD59-A6C34878D82A}">
                    <a16:rowId xmlns:a16="http://schemas.microsoft.com/office/drawing/2014/main" val="1682670171"/>
                  </a:ext>
                </a:extLst>
              </a:tr>
              <a:tr h="1082378">
                <a:tc>
                  <a:txBody>
                    <a:bodyPr/>
                    <a:lstStyle/>
                    <a:p>
                      <a:pPr algn="ctr"/>
                      <a:r>
                        <a:rPr lang="ar-JO" sz="1400" b="1" dirty="0"/>
                        <a:t>التسويق</a:t>
                      </a:r>
                    </a:p>
                  </a:txBody>
                  <a:tcPr marL="45057" marR="45057" marT="22529" marB="22529" anchor="ctr">
                    <a:cell3D prstMaterial="dkEdge">
                      <a:bevel prst="coolSlant"/>
                      <a:lightRig rig="flood" dir="t"/>
                    </a:cell3D>
                  </a:tcPr>
                </a:tc>
                <a:tc>
                  <a:txBody>
                    <a:bodyPr/>
                    <a:lstStyle/>
                    <a:p>
                      <a:pPr algn="ctr"/>
                      <a:r>
                        <a:rPr lang="ar-JO" sz="1400" b="1"/>
                        <a:t>استبيانات + تخمين</a:t>
                      </a:r>
                    </a:p>
                  </a:txBody>
                  <a:tcPr marL="45057" marR="45057" marT="22529" marB="22529" anchor="ctr">
                    <a:cell3D prstMaterial="dkEdge">
                      <a:bevel prst="coolSlant"/>
                      <a:lightRig rig="flood" dir="t"/>
                    </a:cell3D>
                  </a:tcPr>
                </a:tc>
                <a:tc>
                  <a:txBody>
                    <a:bodyPr/>
                    <a:lstStyle/>
                    <a:p>
                      <a:pPr algn="ctr"/>
                      <a:r>
                        <a:rPr lang="ar-JO" sz="1400" b="1"/>
                        <a:t>بيانات حقيقية + توصيات ذكية</a:t>
                      </a:r>
                    </a:p>
                  </a:txBody>
                  <a:tcPr marL="45057" marR="45057" marT="22529" marB="22529" anchor="ctr">
                    <a:cell3D prstMaterial="dkEdge">
                      <a:bevel prst="coolSlant"/>
                      <a:lightRig rig="flood" dir="t"/>
                    </a:cell3D>
                  </a:tcPr>
                </a:tc>
                <a:extLst>
                  <a:ext uri="{0D108BD9-81ED-4DB2-BD59-A6C34878D82A}">
                    <a16:rowId xmlns:a16="http://schemas.microsoft.com/office/drawing/2014/main" val="2460316153"/>
                  </a:ext>
                </a:extLst>
              </a:tr>
              <a:tr h="1082378">
                <a:tc>
                  <a:txBody>
                    <a:bodyPr/>
                    <a:lstStyle/>
                    <a:p>
                      <a:pPr algn="ctr"/>
                      <a:r>
                        <a:rPr lang="ar-JO" sz="1400" b="1"/>
                        <a:t>الإعلام</a:t>
                      </a:r>
                    </a:p>
                  </a:txBody>
                  <a:tcPr marL="45057" marR="45057" marT="22529" marB="22529" anchor="ctr">
                    <a:cell3D prstMaterial="dkEdge">
                      <a:bevel prst="coolSlant"/>
                      <a:lightRig rig="flood" dir="t"/>
                    </a:cell3D>
                  </a:tcPr>
                </a:tc>
                <a:tc>
                  <a:txBody>
                    <a:bodyPr/>
                    <a:lstStyle/>
                    <a:p>
                      <a:pPr algn="ctr"/>
                      <a:r>
                        <a:rPr lang="ar-JO" sz="1400" b="1" dirty="0"/>
                        <a:t>كتابة وتصميم يدوي</a:t>
                      </a:r>
                    </a:p>
                  </a:txBody>
                  <a:tcPr marL="45057" marR="45057" marT="22529" marB="22529" anchor="ctr">
                    <a:cell3D prstMaterial="dkEdge">
                      <a:bevel prst="coolSlant"/>
                      <a:lightRig rig="flood" dir="t"/>
                    </a:cell3D>
                  </a:tcPr>
                </a:tc>
                <a:tc>
                  <a:txBody>
                    <a:bodyPr/>
                    <a:lstStyle/>
                    <a:p>
                      <a:pPr algn="ctr"/>
                      <a:r>
                        <a:rPr lang="ar-JO" sz="1400" b="1"/>
                        <a:t>توليد نصوص وصور وفيديو تلقائي</a:t>
                      </a:r>
                    </a:p>
                  </a:txBody>
                  <a:tcPr marL="45057" marR="45057" marT="22529" marB="22529" anchor="ctr">
                    <a:cell3D prstMaterial="dkEdge">
                      <a:bevel prst="coolSlant"/>
                      <a:lightRig rig="flood" dir="t"/>
                    </a:cell3D>
                  </a:tcPr>
                </a:tc>
                <a:extLst>
                  <a:ext uri="{0D108BD9-81ED-4DB2-BD59-A6C34878D82A}">
                    <a16:rowId xmlns:a16="http://schemas.microsoft.com/office/drawing/2014/main" val="777031011"/>
                  </a:ext>
                </a:extLst>
              </a:tr>
              <a:tr h="1082378">
                <a:tc>
                  <a:txBody>
                    <a:bodyPr/>
                    <a:lstStyle/>
                    <a:p>
                      <a:pPr algn="ctr"/>
                      <a:r>
                        <a:rPr lang="ar-JO" sz="1400" b="1" dirty="0"/>
                        <a:t>البحث</a:t>
                      </a:r>
                    </a:p>
                  </a:txBody>
                  <a:tcPr marL="45057" marR="45057" marT="22529" marB="22529" anchor="ctr">
                    <a:cell3D prstMaterial="dkEdge">
                      <a:bevel prst="coolSlant"/>
                      <a:lightRig rig="flood" dir="t"/>
                    </a:cell3D>
                  </a:tcPr>
                </a:tc>
                <a:tc>
                  <a:txBody>
                    <a:bodyPr/>
                    <a:lstStyle/>
                    <a:p>
                      <a:pPr algn="ctr"/>
                      <a:r>
                        <a:rPr lang="ar-JO" sz="1400" b="1" dirty="0"/>
                        <a:t>بحث يدوي + جداول</a:t>
                      </a:r>
                    </a:p>
                  </a:txBody>
                  <a:tcPr marL="45057" marR="45057" marT="22529" marB="22529" anchor="ctr">
                    <a:cell3D prstMaterial="dkEdge">
                      <a:bevel prst="coolSlant"/>
                      <a:lightRig rig="flood" dir="t"/>
                    </a:cell3D>
                  </a:tcPr>
                </a:tc>
                <a:tc>
                  <a:txBody>
                    <a:bodyPr/>
                    <a:lstStyle/>
                    <a:p>
                      <a:pPr algn="ctr"/>
                      <a:r>
                        <a:rPr lang="ar-JO" sz="1400" b="1" dirty="0"/>
                        <a:t>خرائط مراجع + تحليل آلي</a:t>
                      </a:r>
                    </a:p>
                  </a:txBody>
                  <a:tcPr marL="45057" marR="45057" marT="22529" marB="22529" anchor="ctr">
                    <a:cell3D prstMaterial="dkEdge">
                      <a:bevel prst="coolSlant"/>
                      <a:lightRig rig="flood" dir="t"/>
                    </a:cell3D>
                  </a:tcPr>
                </a:tc>
                <a:extLst>
                  <a:ext uri="{0D108BD9-81ED-4DB2-BD59-A6C34878D82A}">
                    <a16:rowId xmlns:a16="http://schemas.microsoft.com/office/drawing/2014/main" val="3199821031"/>
                  </a:ext>
                </a:extLst>
              </a:tr>
            </a:tbl>
          </a:graphicData>
        </a:graphic>
      </p:graphicFrame>
    </p:spTree>
    <p:extLst>
      <p:ext uri="{BB962C8B-B14F-4D97-AF65-F5344CB8AC3E}">
        <p14:creationId xmlns:p14="http://schemas.microsoft.com/office/powerpoint/2010/main" val="310289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8" name="Rectangle 3">
            <a:extLst>
              <a:ext uri="{FF2B5EF4-FFF2-40B4-BE49-F238E27FC236}">
                <a16:creationId xmlns:a16="http://schemas.microsoft.com/office/drawing/2014/main" id="{62D73816-170C-274D-A494-67F7ED1C2BC3}"/>
              </a:ext>
            </a:extLst>
          </p:cNvPr>
          <p:cNvSpPr>
            <a:spLocks noChangeArrowheads="1"/>
          </p:cNvSpPr>
          <p:nvPr/>
        </p:nvSpPr>
        <p:spPr bwMode="auto">
          <a:xfrm>
            <a:off x="2750372" y="-21151"/>
            <a:ext cx="669125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pPr>
            <a:r>
              <a:rPr lang="ar-JO" sz="3200" b="1" i="0" u="sng" strike="noStrike" dirty="0">
                <a:solidFill>
                  <a:srgbClr val="0070C0"/>
                </a:solidFill>
                <a:effectLst/>
              </a:rPr>
              <a:t>أدوات اكتشاف الجمهور وبحث الكلمات المفتاحية</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sp>
        <p:nvSpPr>
          <p:cNvPr id="5" name="Content Placeholder 4">
            <a:extLst>
              <a:ext uri="{FF2B5EF4-FFF2-40B4-BE49-F238E27FC236}">
                <a16:creationId xmlns:a16="http://schemas.microsoft.com/office/drawing/2014/main" id="{B29900D3-47FA-4F4A-8C68-98B8CA4BBD00}"/>
              </a:ext>
            </a:extLst>
          </p:cNvPr>
          <p:cNvSpPr>
            <a:spLocks noGrp="1"/>
          </p:cNvSpPr>
          <p:nvPr>
            <p:ph sz="half" idx="2"/>
          </p:nvPr>
        </p:nvSpPr>
        <p:spPr>
          <a:xfrm>
            <a:off x="6172202" y="961963"/>
            <a:ext cx="5860225" cy="5615817"/>
          </a:xfrm>
        </p:spPr>
        <p:txBody>
          <a:bodyPr>
            <a:normAutofit fontScale="70000" lnSpcReduction="20000"/>
          </a:bodyPr>
          <a:lstStyle/>
          <a:p>
            <a:pPr algn="r" rtl="1">
              <a:lnSpc>
                <a:spcPct val="150000"/>
              </a:lnSpc>
            </a:pPr>
            <a:r>
              <a:rPr lang="ar-JO" sz="2800" b="1" i="0" u="none" strike="noStrike" dirty="0">
                <a:solidFill>
                  <a:srgbClr val="C00000"/>
                </a:solidFill>
                <a:effectLst/>
              </a:rPr>
              <a:t>ما هي أدوات اكتشاف الجمهور؟</a:t>
            </a:r>
          </a:p>
          <a:p>
            <a:pPr algn="r" rtl="1">
              <a:lnSpc>
                <a:spcPct val="150000"/>
              </a:lnSpc>
            </a:pPr>
            <a:r>
              <a:rPr lang="ar-SA" sz="2800" dirty="0">
                <a:solidFill>
                  <a:srgbClr val="000000"/>
                </a:solidFill>
              </a:rPr>
              <a:t>هي </a:t>
            </a:r>
            <a:r>
              <a:rPr lang="ar-JO" sz="2800" b="0" i="0" u="none" strike="noStrike" dirty="0">
                <a:solidFill>
                  <a:srgbClr val="000000"/>
                </a:solidFill>
                <a:effectLst/>
              </a:rPr>
              <a:t>برامج تعتمد على الذكاء الاصطناعي لتحليل سلوك واهتمامات الجمهور عبر الإنترنت.</a:t>
            </a:r>
          </a:p>
          <a:p>
            <a:pPr algn="r" rtl="1">
              <a:lnSpc>
                <a:spcPct val="150000"/>
              </a:lnSpc>
            </a:pPr>
            <a:r>
              <a:rPr lang="ar-JO" sz="2800" b="1" i="0" u="sng" strike="noStrike" dirty="0">
                <a:solidFill>
                  <a:srgbClr val="C00000"/>
                </a:solidFill>
                <a:effectLst/>
              </a:rPr>
              <a:t>مثل:</a:t>
            </a:r>
          </a:p>
          <a:p>
            <a:pPr marL="342900" indent="-342900" algn="r" rtl="1">
              <a:lnSpc>
                <a:spcPct val="150000"/>
              </a:lnSpc>
              <a:buFont typeface="Arial" panose="020B0604020202020204" pitchFamily="34" charset="0"/>
              <a:buChar char="•"/>
            </a:pPr>
            <a:r>
              <a:rPr lang="ar-SA" sz="2800" b="0" i="0" u="none" strike="noStrike" dirty="0">
                <a:solidFill>
                  <a:srgbClr val="000000"/>
                </a:solidFill>
                <a:effectLst/>
              </a:rPr>
              <a:t> </a:t>
            </a:r>
            <a:r>
              <a:rPr lang="en-US" sz="2800" b="0" i="0" u="none" strike="noStrike" dirty="0">
                <a:solidFill>
                  <a:srgbClr val="000000"/>
                </a:solidFill>
                <a:effectLst/>
              </a:rPr>
              <a:t>SEMrush </a:t>
            </a:r>
            <a:r>
              <a:rPr lang="ar-JO" sz="2800" b="0" i="0" u="none" strike="noStrike" dirty="0">
                <a:solidFill>
                  <a:srgbClr val="000000"/>
                </a:solidFill>
                <a:effectLst/>
              </a:rPr>
              <a:t>تحليل السوق والكلمات المفتاحية : </a:t>
            </a:r>
            <a:r>
              <a:rPr lang="en-US" sz="2800" b="0" i="0" u="none" strike="noStrike" dirty="0">
                <a:solidFill>
                  <a:srgbClr val="000000"/>
                </a:solidFill>
                <a:effectLst/>
                <a:hlinkClick r:id="rId3"/>
              </a:rPr>
              <a:t>https://www.semrush.com</a:t>
            </a:r>
            <a:r>
              <a:rPr lang="ar-SA" sz="2800" b="0" i="0" u="none" strike="noStrike" dirty="0">
                <a:solidFill>
                  <a:srgbClr val="000000"/>
                </a:solidFill>
                <a:effectLst/>
              </a:rPr>
              <a:t> </a:t>
            </a:r>
            <a:endParaRPr lang="ar-JO" sz="28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en-US" sz="2800" b="0" i="0" u="none" strike="noStrike" dirty="0">
                <a:solidFill>
                  <a:srgbClr val="000000"/>
                </a:solidFill>
                <a:effectLst/>
              </a:rPr>
              <a:t>Ahrefs</a:t>
            </a:r>
            <a:r>
              <a:rPr lang="ar-SA" sz="2800" b="0" i="0" u="none" strike="noStrike" dirty="0">
                <a:solidFill>
                  <a:srgbClr val="000000"/>
                </a:solidFill>
                <a:effectLst/>
              </a:rPr>
              <a:t> </a:t>
            </a:r>
            <a:r>
              <a:rPr lang="en-US" sz="2800" b="0" i="0" u="none" strike="noStrike" dirty="0">
                <a:solidFill>
                  <a:srgbClr val="000000"/>
                </a:solidFill>
                <a:effectLst/>
              </a:rPr>
              <a:t> </a:t>
            </a:r>
            <a:r>
              <a:rPr lang="ar-JO" sz="2800" b="0" i="0" u="none" strike="noStrike" dirty="0">
                <a:solidFill>
                  <a:srgbClr val="000000"/>
                </a:solidFill>
                <a:effectLst/>
              </a:rPr>
              <a:t>قياس حجم البحث وصعوبة المنافسة : </a:t>
            </a:r>
            <a:r>
              <a:rPr lang="en-US" sz="2800" b="0" i="0" u="none" strike="noStrike" dirty="0">
                <a:solidFill>
                  <a:srgbClr val="000000"/>
                </a:solidFill>
                <a:effectLst/>
                <a:hlinkClick r:id="rId4"/>
              </a:rPr>
              <a:t>https://ahrefs.com</a:t>
            </a:r>
            <a:r>
              <a:rPr lang="ar-SA" sz="2800" b="0" i="0" u="none" strike="noStrike" dirty="0">
                <a:solidFill>
                  <a:srgbClr val="000000"/>
                </a:solidFill>
                <a:effectLst/>
              </a:rPr>
              <a:t> </a:t>
            </a:r>
            <a:endParaRPr lang="ar-JO" sz="28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ar-SA" sz="2800" b="0" i="0" u="none" strike="noStrike" dirty="0">
                <a:solidFill>
                  <a:srgbClr val="000000"/>
                </a:solidFill>
                <a:effectLst/>
              </a:rPr>
              <a:t> </a:t>
            </a:r>
            <a:r>
              <a:rPr lang="en-US" sz="2800" b="0" i="0" u="none" strike="noStrike" dirty="0">
                <a:solidFill>
                  <a:srgbClr val="000000"/>
                </a:solidFill>
                <a:effectLst/>
              </a:rPr>
              <a:t>Ubersuggest</a:t>
            </a:r>
            <a:r>
              <a:rPr lang="ar-JO" sz="2800" b="0" i="0" u="none" strike="noStrike" dirty="0">
                <a:solidFill>
                  <a:srgbClr val="000000"/>
                </a:solidFill>
                <a:effectLst/>
              </a:rPr>
              <a:t>اقتراح كلمات واتجاهات: </a:t>
            </a:r>
            <a:r>
              <a:rPr lang="en-US" sz="2800" b="0" i="0" u="none" strike="noStrike" dirty="0">
                <a:solidFill>
                  <a:srgbClr val="000000"/>
                </a:solidFill>
                <a:effectLst/>
                <a:hlinkClick r:id="rId5"/>
              </a:rPr>
              <a:t>https://neilpatel.com/ubersuggest/</a:t>
            </a:r>
            <a:r>
              <a:rPr lang="ar-SA" sz="2800" b="0" i="0" u="none" strike="noStrike" dirty="0">
                <a:solidFill>
                  <a:srgbClr val="000000"/>
                </a:solidFill>
                <a:effectLst/>
              </a:rPr>
              <a:t> </a:t>
            </a:r>
            <a:endParaRPr lang="ar-JO" sz="28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ar-SA" sz="2800" b="0" i="0" u="none" strike="noStrike" dirty="0">
                <a:solidFill>
                  <a:srgbClr val="000000"/>
                </a:solidFill>
                <a:effectLst/>
              </a:rPr>
              <a:t> </a:t>
            </a:r>
            <a:r>
              <a:rPr lang="en-US" sz="2800" b="0" i="0" u="none" strike="noStrike" dirty="0">
                <a:solidFill>
                  <a:srgbClr val="000000"/>
                </a:solidFill>
                <a:effectLst/>
              </a:rPr>
              <a:t>AnswerThePublic </a:t>
            </a:r>
            <a:r>
              <a:rPr lang="ar-JO" sz="2800" b="0" i="0" u="none" strike="noStrike" dirty="0">
                <a:solidFill>
                  <a:srgbClr val="000000"/>
                </a:solidFill>
                <a:effectLst/>
              </a:rPr>
              <a:t>استخراج أسئلة الجمهور حول موضوع معين</a:t>
            </a:r>
            <a:r>
              <a:rPr lang="en-US" sz="2800" b="0" i="0" u="none" strike="noStrike" dirty="0">
                <a:solidFill>
                  <a:srgbClr val="000000"/>
                </a:solidFill>
                <a:effectLst/>
                <a:hlinkClick r:id="rId6"/>
              </a:rPr>
              <a:t>https://answerthepublic.com</a:t>
            </a:r>
            <a:r>
              <a:rPr lang="en-US" sz="2800" b="0" i="0" u="none" strike="noStrike" dirty="0">
                <a:solidFill>
                  <a:srgbClr val="000000"/>
                </a:solidFill>
                <a:effectLst/>
              </a:rPr>
              <a:t> </a:t>
            </a:r>
            <a:endParaRPr lang="ar-JO" sz="2800" b="0" i="0" u="none" strike="noStrike" dirty="0">
              <a:solidFill>
                <a:srgbClr val="C00000"/>
              </a:solidFill>
              <a:effectLst/>
            </a:endParaRPr>
          </a:p>
          <a:p>
            <a:endParaRPr lang="en-JO" dirty="0"/>
          </a:p>
        </p:txBody>
      </p:sp>
      <p:pic>
        <p:nvPicPr>
          <p:cNvPr id="11" name="Picture 10">
            <a:extLst>
              <a:ext uri="{FF2B5EF4-FFF2-40B4-BE49-F238E27FC236}">
                <a16:creationId xmlns:a16="http://schemas.microsoft.com/office/drawing/2014/main" id="{247C424A-C662-7242-BA51-8F0EE3FAE6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2644014"/>
            <a:ext cx="4770550" cy="4213986"/>
          </a:xfrm>
          <a:prstGeom prst="rect">
            <a:avLst/>
          </a:prstGeom>
        </p:spPr>
      </p:pic>
      <p:pic>
        <p:nvPicPr>
          <p:cNvPr id="15" name="Picture 14">
            <a:extLst>
              <a:ext uri="{FF2B5EF4-FFF2-40B4-BE49-F238E27FC236}">
                <a16:creationId xmlns:a16="http://schemas.microsoft.com/office/drawing/2014/main" id="{499A91CC-F12B-454A-9A57-969DF820075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8672" y="723445"/>
            <a:ext cx="3810000" cy="1993900"/>
          </a:xfrm>
          <a:prstGeom prst="rect">
            <a:avLst/>
          </a:prstGeom>
        </p:spPr>
      </p:pic>
      <p:pic>
        <p:nvPicPr>
          <p:cNvPr id="17" name="Picture 16">
            <a:extLst>
              <a:ext uri="{FF2B5EF4-FFF2-40B4-BE49-F238E27FC236}">
                <a16:creationId xmlns:a16="http://schemas.microsoft.com/office/drawing/2014/main" id="{F6285BD1-B87E-6A48-8B8E-BD3B44E982F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162755" y="3249803"/>
            <a:ext cx="1776361" cy="1776361"/>
          </a:xfrm>
          <a:prstGeom prst="rect">
            <a:avLst/>
          </a:prstGeom>
        </p:spPr>
      </p:pic>
    </p:spTree>
    <p:extLst>
      <p:ext uri="{BB962C8B-B14F-4D97-AF65-F5344CB8AC3E}">
        <p14:creationId xmlns:p14="http://schemas.microsoft.com/office/powerpoint/2010/main" val="2326055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7822" y="56354"/>
            <a:ext cx="7614945" cy="739754"/>
          </a:xfrm>
          <a:prstGeom prst="rect">
            <a:avLst/>
          </a:prstGeom>
          <a:noFill/>
        </p:spPr>
        <p:txBody>
          <a:bodyPr wrap="square" rtlCol="0">
            <a:spAutoFit/>
          </a:bodyPr>
          <a:lstStyle/>
          <a:p>
            <a:pPr algn="ctr" rtl="1">
              <a:lnSpc>
                <a:spcPct val="150000"/>
              </a:lnSpc>
            </a:pPr>
            <a:r>
              <a:rPr lang="ar-JO" sz="3200" b="1" u="sng" dirty="0">
                <a:solidFill>
                  <a:srgbClr val="002060"/>
                </a:solidFill>
                <a:latin typeface="Arial" panose="020B0604020202020204" pitchFamily="34" charset="0"/>
                <a:cs typeface="Arial" panose="020B0604020202020204" pitchFamily="34" charset="0"/>
              </a:rPr>
              <a:t>كيف تعمل هذه الأدوات؟</a:t>
            </a:r>
          </a:p>
        </p:txBody>
      </p:sp>
      <p:sp>
        <p:nvSpPr>
          <p:cNvPr id="48" name="TextBox 47"/>
          <p:cNvSpPr txBox="1"/>
          <p:nvPr/>
        </p:nvSpPr>
        <p:spPr>
          <a:xfrm>
            <a:off x="6936748" y="1102953"/>
            <a:ext cx="5152013" cy="4807535"/>
          </a:xfrm>
          <a:prstGeom prst="rect">
            <a:avLst/>
          </a:prstGeom>
          <a:noFill/>
        </p:spPr>
        <p:txBody>
          <a:bodyPr wrap="square" rtlCol="0">
            <a:spAutoFit/>
          </a:bodyPr>
          <a:lstStyle/>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تدخل كلمة مفتاحية (مثال: التسوق الإلكتروني في الأردن)</a:t>
            </a:r>
          </a:p>
          <a:p>
            <a:pPr algn="just" rtl="1">
              <a:lnSpc>
                <a:spcPct val="150000"/>
              </a:lnSpc>
            </a:pPr>
            <a:r>
              <a:rPr lang="ar-JO" sz="2400" b="1" u="sng" dirty="0">
                <a:solidFill>
                  <a:srgbClr val="C00000"/>
                </a:solidFill>
                <a:latin typeface="Arial" panose="020B0604020202020204" pitchFamily="34" charset="0"/>
                <a:cs typeface="Arial" panose="020B0604020202020204" pitchFamily="34" charset="0"/>
              </a:rPr>
              <a:t>الأداة تعرض:</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حجم البحث الشهري</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صعوبة المنافسة</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الكلمات المرتبطة</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اتجاهات البحث (تصاعد/تناقص)</a:t>
            </a:r>
          </a:p>
          <a:p>
            <a:pPr marL="342900" indent="-342900" algn="just" rtl="1">
              <a:lnSpc>
                <a:spcPct val="150000"/>
              </a:lnSpc>
              <a:buFont typeface="Wingdings" pitchFamily="2" charset="2"/>
              <a:buChar char="v"/>
            </a:pPr>
            <a:r>
              <a:rPr lang="ar-JO" sz="2400" dirty="0">
                <a:solidFill>
                  <a:srgbClr val="002060"/>
                </a:solidFill>
                <a:latin typeface="Arial" panose="020B0604020202020204" pitchFamily="34" charset="0"/>
                <a:cs typeface="Arial" panose="020B0604020202020204" pitchFamily="34" charset="0"/>
              </a:rPr>
              <a:t>يمكنك تصدير النتائج كجدول أو رسم بياني</a:t>
            </a:r>
          </a:p>
          <a:p>
            <a:pPr marL="342900" indent="-342900" algn="just" rtl="1">
              <a:lnSpc>
                <a:spcPct val="150000"/>
              </a:lnSpc>
              <a:buFont typeface="Wingdings" pitchFamily="2" charset="2"/>
              <a:buChar char="v"/>
            </a:pPr>
            <a:r>
              <a:rPr lang="en-US" sz="1400" dirty="0">
                <a:solidFill>
                  <a:srgbClr val="C00000"/>
                </a:solidFill>
                <a:latin typeface="Arial" panose="020B0604020202020204" pitchFamily="34" charset="0"/>
                <a:cs typeface="Arial" panose="020B0604020202020204" pitchFamily="34" charset="0"/>
                <a:hlinkClick r:id="rId2"/>
              </a:rPr>
              <a:t>https://www.semrush.com/analytics/keywordmagic/</a:t>
            </a:r>
            <a:r>
              <a:rPr lang="ar-SA" sz="1400" dirty="0">
                <a:solidFill>
                  <a:srgbClr val="C00000"/>
                </a:solidFill>
                <a:latin typeface="Arial" panose="020B0604020202020204" pitchFamily="34" charset="0"/>
                <a:cs typeface="Arial" panose="020B0604020202020204" pitchFamily="34" charset="0"/>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4" name="Content Placeholder 3">
            <a:extLst>
              <a:ext uri="{FF2B5EF4-FFF2-40B4-BE49-F238E27FC236}">
                <a16:creationId xmlns:a16="http://schemas.microsoft.com/office/drawing/2014/main" id="{1EC5737E-955A-1C4B-B6DC-5709B6EDB0DC}"/>
              </a:ext>
            </a:extLst>
          </p:cNvPr>
          <p:cNvSpPr>
            <a:spLocks noGrp="1"/>
          </p:cNvSpPr>
          <p:nvPr>
            <p:ph sz="half" idx="1"/>
          </p:nvPr>
        </p:nvSpPr>
        <p:spPr>
          <a:xfrm>
            <a:off x="248264" y="1102953"/>
            <a:ext cx="5847736" cy="2326047"/>
          </a:xfrm>
        </p:spPr>
        <p:txBody>
          <a:bodyPr>
            <a:normAutofit fontScale="25000" lnSpcReduction="20000"/>
          </a:bodyPr>
          <a:lstStyle/>
          <a:p>
            <a:pPr marL="0" indent="0" algn="ctr" defTabSz="914400" rtl="1" eaLnBrk="1" latinLnBrk="0" hangingPunct="1">
              <a:lnSpc>
                <a:spcPct val="170000"/>
              </a:lnSpc>
              <a:spcBef>
                <a:spcPts val="1000"/>
              </a:spcBef>
              <a:buNone/>
            </a:pPr>
            <a:r>
              <a:rPr lang="ar-JO" sz="5600" b="1" u="sng" dirty="0">
                <a:solidFill>
                  <a:srgbClr val="C00000"/>
                </a:solidFill>
              </a:rPr>
              <a:t>تطبيق عملي </a:t>
            </a:r>
            <a:r>
              <a:rPr lang="ar-JO" sz="5600" dirty="0"/>
              <a:t>: </a:t>
            </a:r>
          </a:p>
          <a:p>
            <a:pPr marL="228600" indent="-228600" algn="ctr" defTabSz="914400" rtl="1" eaLnBrk="1" latinLnBrk="0" hangingPunct="1">
              <a:lnSpc>
                <a:spcPct val="170000"/>
              </a:lnSpc>
              <a:spcBef>
                <a:spcPts val="1000"/>
              </a:spcBef>
              <a:buFont typeface="Arial" panose="020B0604020202020204" pitchFamily="34" charset="0"/>
              <a:buChar char="•"/>
            </a:pPr>
            <a:r>
              <a:rPr lang="ar-JO" sz="5600" dirty="0">
                <a:solidFill>
                  <a:srgbClr val="0070C0"/>
                </a:solidFill>
              </a:rPr>
              <a:t>اختيار موضوع محلي (مثال: السياحة في </a:t>
            </a:r>
            <a:r>
              <a:rPr lang="ar-SA" sz="5600" dirty="0">
                <a:solidFill>
                  <a:srgbClr val="0070C0"/>
                </a:solidFill>
              </a:rPr>
              <a:t>دولتك</a:t>
            </a:r>
            <a:r>
              <a:rPr lang="ar-JO" sz="5600" dirty="0">
                <a:solidFill>
                  <a:srgbClr val="0070C0"/>
                </a:solidFill>
              </a:rPr>
              <a:t>)</a:t>
            </a:r>
          </a:p>
          <a:p>
            <a:pPr marL="228600" indent="-228600" algn="ctr" defTabSz="914400" rtl="1" eaLnBrk="1" latinLnBrk="0" hangingPunct="1">
              <a:lnSpc>
                <a:spcPct val="170000"/>
              </a:lnSpc>
              <a:spcBef>
                <a:spcPts val="1000"/>
              </a:spcBef>
              <a:buFont typeface="Arial" panose="020B0604020202020204" pitchFamily="34" charset="0"/>
              <a:buChar char="•"/>
            </a:pPr>
            <a:r>
              <a:rPr lang="ar-JO" sz="5600" dirty="0">
                <a:solidFill>
                  <a:srgbClr val="0070C0"/>
                </a:solidFill>
              </a:rPr>
              <a:t>إدخال الكلمة في أداة (</a:t>
            </a:r>
            <a:r>
              <a:rPr lang="en-US" sz="5600" dirty="0">
                <a:solidFill>
                  <a:srgbClr val="0070C0"/>
                </a:solidFill>
              </a:rPr>
              <a:t>SEMrush </a:t>
            </a:r>
            <a:r>
              <a:rPr lang="ar-JO" sz="5600" dirty="0">
                <a:solidFill>
                  <a:srgbClr val="0070C0"/>
                </a:solidFill>
              </a:rPr>
              <a:t>أو </a:t>
            </a:r>
            <a:r>
              <a:rPr lang="en-US" sz="5600" dirty="0">
                <a:solidFill>
                  <a:srgbClr val="0070C0"/>
                </a:solidFill>
              </a:rPr>
              <a:t>Ubersuggest).</a:t>
            </a:r>
          </a:p>
          <a:p>
            <a:pPr marL="228600" indent="-228600" algn="ctr" defTabSz="914400" rtl="1" eaLnBrk="1" latinLnBrk="0" hangingPunct="1">
              <a:lnSpc>
                <a:spcPct val="170000"/>
              </a:lnSpc>
              <a:spcBef>
                <a:spcPts val="1000"/>
              </a:spcBef>
              <a:buFont typeface="Arial" panose="020B0604020202020204" pitchFamily="34" charset="0"/>
              <a:buChar char="•"/>
            </a:pPr>
            <a:r>
              <a:rPr lang="ar-JO" sz="5600" dirty="0">
                <a:solidFill>
                  <a:srgbClr val="0070C0"/>
                </a:solidFill>
              </a:rPr>
              <a:t>استخراج 10 كلمات مفتاحية مرتبطة</a:t>
            </a:r>
          </a:p>
          <a:p>
            <a:pPr marL="228600" indent="-228600" algn="ctr" defTabSz="914400" rtl="1" eaLnBrk="1" latinLnBrk="0" hangingPunct="1">
              <a:lnSpc>
                <a:spcPct val="170000"/>
              </a:lnSpc>
              <a:spcBef>
                <a:spcPts val="1000"/>
              </a:spcBef>
              <a:buFont typeface="Arial" panose="020B0604020202020204" pitchFamily="34" charset="0"/>
              <a:buChar char="•"/>
            </a:pPr>
            <a:r>
              <a:rPr lang="ar-JO" sz="5600" dirty="0">
                <a:solidFill>
                  <a:srgbClr val="0070C0"/>
                </a:solidFill>
              </a:rPr>
              <a:t>تصنيفها حسب: غرض البحث (معلومة – شراء – مقارنة)</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12" name="Picture 11">
            <a:extLst>
              <a:ext uri="{FF2B5EF4-FFF2-40B4-BE49-F238E27FC236}">
                <a16:creationId xmlns:a16="http://schemas.microsoft.com/office/drawing/2014/main" id="{6A622FEF-D5CB-A84C-AEBB-E9A2E64E48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429001"/>
            <a:ext cx="7460974" cy="3372646"/>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71819"/>
            <a:ext cx="7614945" cy="751424"/>
          </a:xfrm>
          <a:prstGeom prst="rect">
            <a:avLst/>
          </a:prstGeom>
          <a:noFill/>
        </p:spPr>
        <p:txBody>
          <a:bodyPr wrap="square" rtlCol="0">
            <a:spAutoFit/>
          </a:bodyPr>
          <a:lstStyle/>
          <a:p>
            <a:pPr algn="ctr" rtl="1">
              <a:lnSpc>
                <a:spcPct val="150000"/>
              </a:lnSpc>
            </a:pPr>
            <a:r>
              <a:rPr lang="ar-JO" sz="3200" b="1" i="0" u="sng" strike="noStrike" dirty="0">
                <a:solidFill>
                  <a:srgbClr val="0070C0"/>
                </a:solidFill>
                <a:effectLst/>
              </a:rPr>
              <a:t>ما هي أدوات كتابة المحتوى؟</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1" name="Content Placeholder 10">
            <a:extLst>
              <a:ext uri="{FF2B5EF4-FFF2-40B4-BE49-F238E27FC236}">
                <a16:creationId xmlns:a16="http://schemas.microsoft.com/office/drawing/2014/main" id="{71D87731-315E-814A-AD31-80C6DFA7651B}"/>
              </a:ext>
            </a:extLst>
          </p:cNvPr>
          <p:cNvSpPr txBox="1">
            <a:spLocks noGrp="1"/>
          </p:cNvSpPr>
          <p:nvPr>
            <p:ph sz="half" idx="2"/>
          </p:nvPr>
        </p:nvSpPr>
        <p:spPr>
          <a:xfrm>
            <a:off x="5383161" y="840658"/>
            <a:ext cx="6808839" cy="5208157"/>
          </a:xfrm>
          <a:prstGeom prst="rect">
            <a:avLst/>
          </a:prstGeom>
          <a:noFill/>
        </p:spPr>
        <p:txBody>
          <a:bodyPr wrap="square" rtlCol="0">
            <a:spAutoFit/>
          </a:bodyPr>
          <a:lstStyle/>
          <a:p>
            <a:pPr marL="0" indent="0" algn="just" rtl="1">
              <a:lnSpc>
                <a:spcPct val="150000"/>
              </a:lnSpc>
              <a:buNone/>
            </a:pPr>
            <a:r>
              <a:rPr lang="ar-JO" sz="2400" b="0" i="0" u="none" strike="noStrike" dirty="0">
                <a:solidFill>
                  <a:srgbClr val="000000"/>
                </a:solidFill>
                <a:effectLst/>
              </a:rPr>
              <a:t>تطبيقات ذكاء اصطناعي تولّد نصوصًا تسويقية أو تحريرية بناءً على وصف قصير من المستخدم.</a:t>
            </a:r>
          </a:p>
          <a:p>
            <a:pPr marL="0" indent="0" algn="r" rtl="1">
              <a:lnSpc>
                <a:spcPct val="150000"/>
              </a:lnSpc>
              <a:buNone/>
            </a:pPr>
            <a:r>
              <a:rPr lang="ar-JO" sz="2400" b="1" i="0" u="sng" strike="noStrike" dirty="0">
                <a:solidFill>
                  <a:srgbClr val="C00000"/>
                </a:solidFill>
                <a:effectLst/>
              </a:rPr>
              <a:t>أمثلة:</a:t>
            </a:r>
          </a:p>
          <a:p>
            <a:pPr marL="342900" indent="-342900" algn="r" rtl="1">
              <a:lnSpc>
                <a:spcPct val="150000"/>
              </a:lnSpc>
              <a:buFont typeface="Arial" panose="020B0604020202020204" pitchFamily="34" charset="0"/>
              <a:buChar char="•"/>
            </a:pPr>
            <a:r>
              <a:rPr lang="ar-SA" sz="2400" b="0" i="0" u="none" strike="noStrike" dirty="0">
                <a:solidFill>
                  <a:srgbClr val="000000"/>
                </a:solidFill>
                <a:effectLst/>
              </a:rPr>
              <a:t> </a:t>
            </a:r>
            <a:r>
              <a:rPr lang="en-US" sz="2400" b="0" i="0" u="none" strike="noStrike" dirty="0">
                <a:solidFill>
                  <a:srgbClr val="000000"/>
                </a:solidFill>
                <a:effectLst/>
              </a:rPr>
              <a:t>J</a:t>
            </a:r>
            <a:r>
              <a:rPr lang="en-US" sz="2000" b="0" i="0" u="none" strike="noStrike" dirty="0">
                <a:solidFill>
                  <a:srgbClr val="000000"/>
                </a:solidFill>
                <a:effectLst/>
              </a:rPr>
              <a:t>asper AI</a:t>
            </a:r>
            <a:r>
              <a:rPr lang="ar-JO" sz="2000" b="0" i="0" u="none" strike="noStrike" dirty="0">
                <a:solidFill>
                  <a:srgbClr val="000000"/>
                </a:solidFill>
                <a:effectLst/>
              </a:rPr>
              <a:t>متخصص في كتابة الإعلانات وصفحات الهبوط </a:t>
            </a:r>
            <a:r>
              <a:rPr lang="en-US" sz="2000" dirty="0">
                <a:hlinkClick r:id="rId3"/>
              </a:rPr>
              <a:t>https://www.jasper.ai</a:t>
            </a:r>
            <a:r>
              <a:rPr lang="ar-SA" sz="2000" dirty="0"/>
              <a:t> </a:t>
            </a:r>
            <a:endParaRPr lang="ar-JO" sz="20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en-US" sz="2000" b="0" i="0" u="none" strike="noStrike" dirty="0" err="1">
                <a:solidFill>
                  <a:srgbClr val="000000"/>
                </a:solidFill>
                <a:effectLst/>
              </a:rPr>
              <a:t>Copy.ai</a:t>
            </a:r>
            <a:r>
              <a:rPr lang="en-US" sz="2000" b="0" i="0" u="none" strike="noStrike" dirty="0">
                <a:solidFill>
                  <a:srgbClr val="000000"/>
                </a:solidFill>
                <a:effectLst/>
              </a:rPr>
              <a:t> </a:t>
            </a:r>
            <a:r>
              <a:rPr lang="ar-JO" sz="2000" b="0" i="0" u="none" strike="noStrike" dirty="0">
                <a:solidFill>
                  <a:srgbClr val="000000"/>
                </a:solidFill>
                <a:effectLst/>
              </a:rPr>
              <a:t>يقدم عناوين وأفكارًا سريعة للمنشورات </a:t>
            </a:r>
            <a:r>
              <a:rPr lang="en-US" sz="2000" dirty="0">
                <a:hlinkClick r:id="rId4"/>
              </a:rPr>
              <a:t>https://www.copy.ai</a:t>
            </a:r>
            <a:r>
              <a:rPr lang="ar-SA" sz="2000" dirty="0"/>
              <a:t> </a:t>
            </a:r>
            <a:endParaRPr lang="ar-JO" sz="20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en-US" sz="2000" b="0" i="0" u="none" strike="noStrike" dirty="0">
                <a:solidFill>
                  <a:srgbClr val="000000"/>
                </a:solidFill>
                <a:effectLst/>
              </a:rPr>
              <a:t>Write sonic </a:t>
            </a:r>
            <a:r>
              <a:rPr lang="ar-JO" sz="2000" b="0" i="0" u="none" strike="noStrike" dirty="0">
                <a:solidFill>
                  <a:srgbClr val="000000"/>
                </a:solidFill>
                <a:effectLst/>
              </a:rPr>
              <a:t>يكتب مقالات طويلة أو ملخصات </a:t>
            </a:r>
            <a:r>
              <a:rPr lang="en-US" sz="2000" dirty="0">
                <a:hlinkClick r:id="rId5"/>
              </a:rPr>
              <a:t>https://writesonic.com</a:t>
            </a:r>
            <a:r>
              <a:rPr lang="ar-SA" sz="2000" dirty="0"/>
              <a:t> </a:t>
            </a:r>
            <a:endParaRPr lang="ar-JO" sz="2000" b="0" i="0" u="none" strike="noStrike" dirty="0">
              <a:solidFill>
                <a:srgbClr val="000000"/>
              </a:solidFill>
              <a:effectLst/>
            </a:endParaRPr>
          </a:p>
          <a:p>
            <a:pPr marL="342900" indent="-342900" algn="r" rtl="1">
              <a:lnSpc>
                <a:spcPct val="150000"/>
              </a:lnSpc>
              <a:buFont typeface="Arial" panose="020B0604020202020204" pitchFamily="34" charset="0"/>
              <a:buChar char="•"/>
            </a:pPr>
            <a:r>
              <a:rPr lang="ar-SA" sz="2000" b="0" i="0" u="none" strike="noStrike" dirty="0">
                <a:solidFill>
                  <a:srgbClr val="000000"/>
                </a:solidFill>
                <a:effectLst/>
              </a:rPr>
              <a:t> </a:t>
            </a:r>
            <a:r>
              <a:rPr lang="en-US" sz="2000" b="0" i="0" u="none" strike="noStrike" dirty="0">
                <a:solidFill>
                  <a:srgbClr val="000000"/>
                </a:solidFill>
                <a:effectLst/>
              </a:rPr>
              <a:t>Notion AI</a:t>
            </a:r>
            <a:r>
              <a:rPr lang="ar-JO" sz="2000" b="0" i="0" u="none" strike="noStrike" dirty="0">
                <a:solidFill>
                  <a:srgbClr val="000000"/>
                </a:solidFill>
                <a:effectLst/>
              </a:rPr>
              <a:t>يساعد في التحرير داخل مسودات العمل </a:t>
            </a:r>
            <a:r>
              <a:rPr lang="en-US" sz="2000" dirty="0">
                <a:hlinkClick r:id="rId6"/>
              </a:rPr>
              <a:t>https://www.notion.so/product/ai</a:t>
            </a:r>
            <a:r>
              <a:rPr lang="ar-SA" sz="2000" dirty="0"/>
              <a:t> </a:t>
            </a:r>
            <a:endParaRPr lang="ar-JO" sz="2000" b="0" i="0" u="none" strike="noStrike" dirty="0">
              <a:solidFill>
                <a:srgbClr val="000000"/>
              </a:solidFill>
              <a:effectLst/>
            </a:endParaRPr>
          </a:p>
        </p:txBody>
      </p:sp>
      <p:pic>
        <p:nvPicPr>
          <p:cNvPr id="15" name="Content Placeholder 14">
            <a:extLst>
              <a:ext uri="{FF2B5EF4-FFF2-40B4-BE49-F238E27FC236}">
                <a16:creationId xmlns:a16="http://schemas.microsoft.com/office/drawing/2014/main" id="{FF0D7BD4-D62F-7F4D-8980-CCD0A642E789}"/>
              </a:ext>
            </a:extLst>
          </p:cNvPr>
          <p:cNvPicPr>
            <a:picLocks noGrp="1" noChangeAspect="1"/>
          </p:cNvPicPr>
          <p:nvPr>
            <p:ph sz="half" idx="1"/>
          </p:nvPr>
        </p:nvPicPr>
        <p:blipFill>
          <a:blip r:embed="rId7">
            <a:extLst>
              <a:ext uri="{28A0092B-C50C-407E-A947-70E740481C1C}">
                <a14:useLocalDpi xmlns:a14="http://schemas.microsoft.com/office/drawing/2010/main" val="0"/>
              </a:ext>
            </a:extLst>
          </a:blip>
          <a:stretch>
            <a:fillRect/>
          </a:stretch>
        </p:blipFill>
        <p:spPr>
          <a:xfrm>
            <a:off x="130175" y="994636"/>
            <a:ext cx="4884277" cy="2494825"/>
          </a:xfrm>
        </p:spPr>
      </p:pic>
      <p:sp>
        <p:nvSpPr>
          <p:cNvPr id="16" name="TextBox 15">
            <a:extLst>
              <a:ext uri="{FF2B5EF4-FFF2-40B4-BE49-F238E27FC236}">
                <a16:creationId xmlns:a16="http://schemas.microsoft.com/office/drawing/2014/main" id="{27969DB2-CD29-6543-8ED3-6283710F5B72}"/>
              </a:ext>
            </a:extLst>
          </p:cNvPr>
          <p:cNvSpPr txBox="1"/>
          <p:nvPr/>
        </p:nvSpPr>
        <p:spPr>
          <a:xfrm>
            <a:off x="130175" y="3489461"/>
            <a:ext cx="4884277" cy="3108543"/>
          </a:xfrm>
          <a:prstGeom prst="rect">
            <a:avLst/>
          </a:prstGeom>
          <a:noFill/>
        </p:spPr>
        <p:txBody>
          <a:bodyPr wrap="square" rtlCol="0">
            <a:spAutoFit/>
          </a:bodyPr>
          <a:lstStyle/>
          <a:p>
            <a:pPr algn="just"/>
            <a:r>
              <a:rPr lang="en-US" sz="1600" b="1" u="sng" dirty="0">
                <a:solidFill>
                  <a:srgbClr val="C00000"/>
                </a:solidFill>
              </a:rPr>
              <a:t>AI generated text: </a:t>
            </a:r>
            <a:r>
              <a:rPr lang="en-US" sz="1600" dirty="0"/>
              <a:t>For those who understand that luxury is measured not in excess, but in thoughtful excellence. For drivers who demand more—more innovation, more sustainability, more sophistication.</a:t>
            </a:r>
          </a:p>
          <a:p>
            <a:pPr algn="just"/>
            <a:r>
              <a:rPr lang="en-US" sz="1600" dirty="0"/>
              <a:t>The future of automotive luxury has arrived, and it's redefining what's possible.</a:t>
            </a:r>
          </a:p>
          <a:p>
            <a:pPr algn="just"/>
            <a:r>
              <a:rPr lang="en-US" sz="1600" dirty="0"/>
              <a:t>Are you ready to experience the difference?</a:t>
            </a:r>
          </a:p>
          <a:p>
            <a:endParaRPr lang="en-US" sz="1400" dirty="0"/>
          </a:p>
          <a:p>
            <a:r>
              <a:rPr lang="en-US" sz="1400" dirty="0"/>
              <a:t>#</a:t>
            </a:r>
            <a:r>
              <a:rPr lang="en-US" sz="1400" dirty="0" err="1"/>
              <a:t>LuxuryDrive</a:t>
            </a:r>
            <a:r>
              <a:rPr lang="en-US" sz="1400" dirty="0"/>
              <a:t> #</a:t>
            </a:r>
            <a:r>
              <a:rPr lang="en-US" sz="1400" dirty="0" err="1"/>
              <a:t>BYDExcellence</a:t>
            </a:r>
            <a:r>
              <a:rPr lang="en-US" sz="1400" dirty="0"/>
              <a:t> #</a:t>
            </a:r>
            <a:r>
              <a:rPr lang="en-US" sz="1400" dirty="0" err="1"/>
              <a:t>ElectricLuxury</a:t>
            </a:r>
            <a:endParaRPr lang="en-US" sz="1400" dirty="0"/>
          </a:p>
          <a:p>
            <a:endParaRPr lang="en-US" sz="1400" dirty="0"/>
          </a:p>
          <a:p>
            <a:r>
              <a:rPr lang="en-JO" sz="1400" dirty="0"/>
              <a:t>💎 </a:t>
            </a:r>
            <a:r>
              <a:rPr lang="en-US" sz="1400" dirty="0"/>
              <a:t>Luxury redefined</a:t>
            </a:r>
          </a:p>
          <a:p>
            <a:r>
              <a:rPr lang="en-JO" sz="1400" dirty="0"/>
              <a:t>💰 </a:t>
            </a:r>
            <a:r>
              <a:rPr lang="en-US" sz="1400" dirty="0"/>
              <a:t>Investment in excellence</a:t>
            </a:r>
          </a:p>
          <a:p>
            <a:r>
              <a:rPr lang="en-JO" sz="1400" dirty="0"/>
              <a:t>✨ </a:t>
            </a:r>
            <a:r>
              <a:rPr lang="en-US" sz="1400" dirty="0"/>
              <a:t>Where comfort meets innovation</a:t>
            </a:r>
            <a:endParaRPr lang="en-JO" sz="1400" dirty="0"/>
          </a:p>
        </p:txBody>
      </p:sp>
    </p:spTree>
    <p:extLst>
      <p:ext uri="{BB962C8B-B14F-4D97-AF65-F5344CB8AC3E}">
        <p14:creationId xmlns:p14="http://schemas.microsoft.com/office/powerpoint/2010/main" val="74244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60897"/>
            <a:ext cx="7614945" cy="58477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sng" strike="noStrike" cap="none" normalizeH="0" baseline="0" dirty="0">
                <a:ln>
                  <a:noFill/>
                </a:ln>
                <a:solidFill>
                  <a:srgbClr val="000000"/>
                </a:solidFill>
                <a:effectLst/>
                <a:latin typeface="Arial" panose="020B0604020202020204" pitchFamily="34" charset="0"/>
                <a:cs typeface="Arial" panose="020B0604020202020204" pitchFamily="34" charset="0"/>
              </a:rPr>
              <a:t>الفائدة مقارنة بالطرق التقليدية</a:t>
            </a:r>
            <a:endParaRPr kumimoji="0" lang="en-JO" altLang="en-JO" sz="3200" b="1" i="0" u="sng" strike="noStrike" cap="none" normalizeH="0" baseline="0" dirty="0">
              <a:ln>
                <a:noFill/>
              </a:ln>
              <a:solidFill>
                <a:srgbClr val="000000"/>
              </a:solidFill>
              <a:effectLst/>
              <a:latin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4468635" y="1104638"/>
            <a:ext cx="7614945" cy="5219231"/>
          </a:xfrm>
        </p:spPr>
        <p:txBody>
          <a:bodyPr>
            <a:normAutofit/>
          </a:bodyPr>
          <a:lstStyle/>
          <a:p>
            <a:pPr algn="l"/>
            <a:endParaRPr lang="ar-JO" b="0" i="0" u="none" strike="noStrike" dirty="0">
              <a:solidFill>
                <a:srgbClr val="000000"/>
              </a:solidFill>
              <a:effectLst/>
            </a:endParaRPr>
          </a:p>
          <a:p>
            <a:pPr algn="just" rtl="1">
              <a:lnSpc>
                <a:spcPct val="160000"/>
              </a:lnSpc>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graphicFrame>
        <p:nvGraphicFramePr>
          <p:cNvPr id="2" name="Table 1">
            <a:extLst>
              <a:ext uri="{FF2B5EF4-FFF2-40B4-BE49-F238E27FC236}">
                <a16:creationId xmlns:a16="http://schemas.microsoft.com/office/drawing/2014/main" id="{1400B488-BE66-DA49-89F1-28C7485A3400}"/>
              </a:ext>
            </a:extLst>
          </p:cNvPr>
          <p:cNvGraphicFramePr>
            <a:graphicFrameLocks noGrp="1"/>
          </p:cNvGraphicFramePr>
          <p:nvPr>
            <p:extLst>
              <p:ext uri="{D42A27DB-BD31-4B8C-83A1-F6EECF244321}">
                <p14:modId xmlns:p14="http://schemas.microsoft.com/office/powerpoint/2010/main" val="1845319535"/>
              </p:ext>
            </p:extLst>
          </p:nvPr>
        </p:nvGraphicFramePr>
        <p:xfrm>
          <a:off x="277760" y="1350200"/>
          <a:ext cx="11636478" cy="4403162"/>
        </p:xfrm>
        <a:graphic>
          <a:graphicData uri="http://schemas.openxmlformats.org/drawingml/2006/table">
            <a:tbl>
              <a:tblPr rtl="1">
                <a:tableStyleId>{125E5076-3810-47DD-B79F-674D7AD40C01}</a:tableStyleId>
              </a:tblPr>
              <a:tblGrid>
                <a:gridCol w="3878826">
                  <a:extLst>
                    <a:ext uri="{9D8B030D-6E8A-4147-A177-3AD203B41FA5}">
                      <a16:colId xmlns:a16="http://schemas.microsoft.com/office/drawing/2014/main" val="2062200577"/>
                    </a:ext>
                  </a:extLst>
                </a:gridCol>
                <a:gridCol w="3878826">
                  <a:extLst>
                    <a:ext uri="{9D8B030D-6E8A-4147-A177-3AD203B41FA5}">
                      <a16:colId xmlns:a16="http://schemas.microsoft.com/office/drawing/2014/main" val="3534104203"/>
                    </a:ext>
                  </a:extLst>
                </a:gridCol>
                <a:gridCol w="3878826">
                  <a:extLst>
                    <a:ext uri="{9D8B030D-6E8A-4147-A177-3AD203B41FA5}">
                      <a16:colId xmlns:a16="http://schemas.microsoft.com/office/drawing/2014/main" val="3989696737"/>
                    </a:ext>
                  </a:extLst>
                </a:gridCol>
              </a:tblGrid>
              <a:tr h="880632">
                <a:tc>
                  <a:txBody>
                    <a:bodyPr/>
                    <a:lstStyle/>
                    <a:p>
                      <a:pPr algn="ctr"/>
                      <a:r>
                        <a:rPr lang="ar-JO" b="1">
                          <a:solidFill>
                            <a:srgbClr val="FFC000"/>
                          </a:solidFill>
                        </a:rPr>
                        <a:t>العنصر</a:t>
                      </a:r>
                    </a:p>
                  </a:txBody>
                  <a:tcPr anchor="ctr">
                    <a:cell3D prstMaterial="dkEdge">
                      <a:bevel prst="artDeco"/>
                      <a:lightRig rig="flood" dir="t"/>
                    </a:cell3D>
                  </a:tcPr>
                </a:tc>
                <a:tc>
                  <a:txBody>
                    <a:bodyPr/>
                    <a:lstStyle/>
                    <a:p>
                      <a:pPr algn="ctr"/>
                      <a:r>
                        <a:rPr lang="ar-JO" b="1" dirty="0">
                          <a:solidFill>
                            <a:srgbClr val="FFC000"/>
                          </a:solidFill>
                        </a:rPr>
                        <a:t>الطريقة التقليدية</a:t>
                      </a:r>
                    </a:p>
                  </a:txBody>
                  <a:tcPr anchor="ctr">
                    <a:cell3D prstMaterial="dkEdge">
                      <a:bevel prst="artDeco"/>
                      <a:lightRig rig="flood" dir="t"/>
                    </a:cell3D>
                  </a:tcPr>
                </a:tc>
                <a:tc>
                  <a:txBody>
                    <a:bodyPr/>
                    <a:lstStyle/>
                    <a:p>
                      <a:pPr algn="ctr"/>
                      <a:r>
                        <a:rPr lang="ar-JO" b="1" dirty="0">
                          <a:solidFill>
                            <a:srgbClr val="FFC000"/>
                          </a:solidFill>
                        </a:rPr>
                        <a:t>باستخدام أدوات </a:t>
                      </a:r>
                      <a:r>
                        <a:rPr lang="en-US" b="1" dirty="0">
                          <a:solidFill>
                            <a:srgbClr val="FFC000"/>
                          </a:solidFill>
                        </a:rPr>
                        <a:t>AI</a:t>
                      </a:r>
                    </a:p>
                  </a:txBody>
                  <a:tcPr anchor="ctr">
                    <a:cell3D prstMaterial="dkEdge">
                      <a:bevel prst="artDeco"/>
                      <a:lightRig rig="flood" dir="t"/>
                    </a:cell3D>
                  </a:tcPr>
                </a:tc>
                <a:extLst>
                  <a:ext uri="{0D108BD9-81ED-4DB2-BD59-A6C34878D82A}">
                    <a16:rowId xmlns:a16="http://schemas.microsoft.com/office/drawing/2014/main" val="3736420728"/>
                  </a:ext>
                </a:extLst>
              </a:tr>
              <a:tr h="880632">
                <a:tc>
                  <a:txBody>
                    <a:bodyPr/>
                    <a:lstStyle/>
                    <a:p>
                      <a:pPr algn="ctr"/>
                      <a:r>
                        <a:rPr lang="ar-JO"/>
                        <a:t>توليد الأفكار</a:t>
                      </a:r>
                    </a:p>
                  </a:txBody>
                  <a:tcPr anchor="ctr">
                    <a:cell3D prstMaterial="dkEdge">
                      <a:bevel prst="artDeco"/>
                      <a:lightRig rig="flood" dir="t"/>
                    </a:cell3D>
                  </a:tcPr>
                </a:tc>
                <a:tc>
                  <a:txBody>
                    <a:bodyPr/>
                    <a:lstStyle/>
                    <a:p>
                      <a:pPr algn="ctr"/>
                      <a:r>
                        <a:rPr lang="ar-JO" dirty="0"/>
                        <a:t>جلسات عصف ذهني طويلة</a:t>
                      </a:r>
                    </a:p>
                  </a:txBody>
                  <a:tcPr anchor="ctr">
                    <a:cell3D prstMaterial="dkEdge">
                      <a:bevel prst="artDeco"/>
                      <a:lightRig rig="flood" dir="t"/>
                    </a:cell3D>
                  </a:tcPr>
                </a:tc>
                <a:tc>
                  <a:txBody>
                    <a:bodyPr/>
                    <a:lstStyle/>
                    <a:p>
                      <a:pPr algn="ctr"/>
                      <a:r>
                        <a:rPr lang="ar-JO" dirty="0"/>
                        <a:t>عشرات الأفكار في ثوانٍ</a:t>
                      </a:r>
                    </a:p>
                  </a:txBody>
                  <a:tcPr anchor="ctr">
                    <a:cell3D prstMaterial="dkEdge">
                      <a:bevel prst="artDeco"/>
                      <a:lightRig rig="flood" dir="t"/>
                    </a:cell3D>
                  </a:tcPr>
                </a:tc>
                <a:extLst>
                  <a:ext uri="{0D108BD9-81ED-4DB2-BD59-A6C34878D82A}">
                    <a16:rowId xmlns:a16="http://schemas.microsoft.com/office/drawing/2014/main" val="3483498348"/>
                  </a:ext>
                </a:extLst>
              </a:tr>
              <a:tr h="880632">
                <a:tc>
                  <a:txBody>
                    <a:bodyPr/>
                    <a:lstStyle/>
                    <a:p>
                      <a:pPr algn="ctr"/>
                      <a:r>
                        <a:rPr lang="ar-JO"/>
                        <a:t>كتابة النصوص</a:t>
                      </a:r>
                    </a:p>
                  </a:txBody>
                  <a:tcPr anchor="ctr">
                    <a:cell3D prstMaterial="dkEdge">
                      <a:bevel prst="artDeco"/>
                      <a:lightRig rig="flood" dir="t"/>
                    </a:cell3D>
                  </a:tcPr>
                </a:tc>
                <a:tc>
                  <a:txBody>
                    <a:bodyPr/>
                    <a:lstStyle/>
                    <a:p>
                      <a:pPr algn="ctr"/>
                      <a:r>
                        <a:rPr lang="ar-JO"/>
                        <a:t>ساعات من الصياغة والتحرير</a:t>
                      </a:r>
                    </a:p>
                  </a:txBody>
                  <a:tcPr anchor="ctr">
                    <a:cell3D prstMaterial="dkEdge">
                      <a:bevel prst="artDeco"/>
                      <a:lightRig rig="flood" dir="t"/>
                    </a:cell3D>
                  </a:tcPr>
                </a:tc>
                <a:tc>
                  <a:txBody>
                    <a:bodyPr/>
                    <a:lstStyle/>
                    <a:p>
                      <a:pPr algn="ctr"/>
                      <a:r>
                        <a:rPr lang="ar-JO"/>
                        <a:t>نسخ متعددة جاهزة للتعديل</a:t>
                      </a:r>
                    </a:p>
                  </a:txBody>
                  <a:tcPr anchor="ctr">
                    <a:cell3D prstMaterial="dkEdge">
                      <a:bevel prst="artDeco"/>
                      <a:lightRig rig="flood" dir="t"/>
                    </a:cell3D>
                  </a:tcPr>
                </a:tc>
                <a:extLst>
                  <a:ext uri="{0D108BD9-81ED-4DB2-BD59-A6C34878D82A}">
                    <a16:rowId xmlns:a16="http://schemas.microsoft.com/office/drawing/2014/main" val="1705186954"/>
                  </a:ext>
                </a:extLst>
              </a:tr>
              <a:tr h="880632">
                <a:tc>
                  <a:txBody>
                    <a:bodyPr/>
                    <a:lstStyle/>
                    <a:p>
                      <a:pPr algn="ctr"/>
                      <a:r>
                        <a:rPr lang="ar-JO"/>
                        <a:t>تنويع الأسلوب</a:t>
                      </a:r>
                    </a:p>
                  </a:txBody>
                  <a:tcPr anchor="ctr">
                    <a:cell3D prstMaterial="dkEdge">
                      <a:bevel prst="artDeco"/>
                      <a:lightRig rig="flood" dir="t"/>
                    </a:cell3D>
                  </a:tcPr>
                </a:tc>
                <a:tc>
                  <a:txBody>
                    <a:bodyPr/>
                    <a:lstStyle/>
                    <a:p>
                      <a:pPr algn="ctr"/>
                      <a:r>
                        <a:rPr lang="ar-JO"/>
                        <a:t>محدود بقدرة الكاتب</a:t>
                      </a:r>
                    </a:p>
                  </a:txBody>
                  <a:tcPr anchor="ctr">
                    <a:cell3D prstMaterial="dkEdge">
                      <a:bevel prst="artDeco"/>
                      <a:lightRig rig="flood" dir="t"/>
                    </a:cell3D>
                  </a:tcPr>
                </a:tc>
                <a:tc>
                  <a:txBody>
                    <a:bodyPr/>
                    <a:lstStyle/>
                    <a:p>
                      <a:pPr algn="ctr"/>
                      <a:r>
                        <a:rPr lang="ar-JO"/>
                        <a:t>تغيير النبرة بضغطة زر</a:t>
                      </a:r>
                    </a:p>
                  </a:txBody>
                  <a:tcPr anchor="ctr">
                    <a:cell3D prstMaterial="dkEdge">
                      <a:bevel prst="artDeco"/>
                      <a:lightRig rig="flood" dir="t"/>
                    </a:cell3D>
                  </a:tcPr>
                </a:tc>
                <a:extLst>
                  <a:ext uri="{0D108BD9-81ED-4DB2-BD59-A6C34878D82A}">
                    <a16:rowId xmlns:a16="http://schemas.microsoft.com/office/drawing/2014/main" val="2160715669"/>
                  </a:ext>
                </a:extLst>
              </a:tr>
              <a:tr h="880634">
                <a:tc>
                  <a:txBody>
                    <a:bodyPr/>
                    <a:lstStyle/>
                    <a:p>
                      <a:pPr algn="ctr"/>
                      <a:r>
                        <a:rPr lang="ar-JO"/>
                        <a:t>السرعة</a:t>
                      </a:r>
                    </a:p>
                  </a:txBody>
                  <a:tcPr anchor="ctr">
                    <a:cell3D prstMaterial="dkEdge">
                      <a:bevel prst="artDeco"/>
                      <a:lightRig rig="flood" dir="t"/>
                    </a:cell3D>
                  </a:tcPr>
                </a:tc>
                <a:tc>
                  <a:txBody>
                    <a:bodyPr/>
                    <a:lstStyle/>
                    <a:p>
                      <a:pPr algn="ctr"/>
                      <a:r>
                        <a:rPr lang="ar-JO" dirty="0"/>
                        <a:t>بطيئة</a:t>
                      </a:r>
                    </a:p>
                  </a:txBody>
                  <a:tcPr anchor="ctr">
                    <a:cell3D prstMaterial="dkEdge">
                      <a:bevel prst="artDeco"/>
                      <a:lightRig rig="flood" dir="t"/>
                    </a:cell3D>
                  </a:tcPr>
                </a:tc>
                <a:tc>
                  <a:txBody>
                    <a:bodyPr/>
                    <a:lstStyle/>
                    <a:p>
                      <a:pPr algn="ctr"/>
                      <a:r>
                        <a:rPr lang="ar-JO" dirty="0"/>
                        <a:t>فائقة السرعة</a:t>
                      </a:r>
                    </a:p>
                  </a:txBody>
                  <a:tcPr anchor="ctr">
                    <a:cell3D prstMaterial="dkEdge">
                      <a:bevel prst="artDeco"/>
                      <a:lightRig rig="flood" dir="t"/>
                    </a:cell3D>
                  </a:tcPr>
                </a:tc>
                <a:extLst>
                  <a:ext uri="{0D108BD9-81ED-4DB2-BD59-A6C34878D82A}">
                    <a16:rowId xmlns:a16="http://schemas.microsoft.com/office/drawing/2014/main" val="2969579433"/>
                  </a:ext>
                </a:extLst>
              </a:tr>
            </a:tbl>
          </a:graphicData>
        </a:graphic>
      </p:graphicFrame>
    </p:spTree>
    <p:extLst>
      <p:ext uri="{BB962C8B-B14F-4D97-AF65-F5344CB8AC3E}">
        <p14:creationId xmlns:p14="http://schemas.microsoft.com/office/powerpoint/2010/main" val="358040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527" y="-175657"/>
            <a:ext cx="7614945" cy="751424"/>
          </a:xfrm>
          <a:prstGeom prst="rect">
            <a:avLst/>
          </a:prstGeom>
          <a:noFill/>
        </p:spPr>
        <p:txBody>
          <a:bodyPr wrap="square" rtlCol="0">
            <a:spAutoFit/>
          </a:bodyPr>
          <a:lstStyle/>
          <a:p>
            <a:pPr algn="ctr" rtl="1">
              <a:lnSpc>
                <a:spcPct val="150000"/>
              </a:lnSpc>
            </a:pPr>
            <a:r>
              <a:rPr lang="ar-JO" sz="3200" b="1" i="0" u="sng" strike="noStrike" dirty="0">
                <a:solidFill>
                  <a:schemeClr val="accent1">
                    <a:lumMod val="75000"/>
                  </a:schemeClr>
                </a:solidFill>
                <a:effectLst/>
              </a:rPr>
              <a:t>أدوات التصميم المرئي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819" y="-60665"/>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127819" y="1268362"/>
            <a:ext cx="6243484" cy="5309420"/>
          </a:xfrm>
        </p:spPr>
        <p:txBody>
          <a:bodyPr anchor="ctr">
            <a:normAutofit lnSpcReduction="10000"/>
          </a:bodyPr>
          <a:lstStyle/>
          <a:p>
            <a:pPr marL="0" indent="0" algn="r" rtl="1">
              <a:lnSpc>
                <a:spcPct val="150000"/>
              </a:lnSpc>
              <a:buNone/>
            </a:pPr>
            <a:r>
              <a:rPr lang="ar-JO" sz="2400" b="1" i="0" u="none" strike="noStrike" dirty="0">
                <a:solidFill>
                  <a:schemeClr val="accent1">
                    <a:lumMod val="75000"/>
                  </a:schemeClr>
                </a:solidFill>
                <a:effectLst/>
              </a:rPr>
              <a:t>هي أدوات ذكاء اصطناعي تنتج صورًا أو تصاميم جاهزة للنشر.</a:t>
            </a:r>
          </a:p>
          <a:p>
            <a:pPr marL="0" indent="0" algn="r" rtl="1">
              <a:lnSpc>
                <a:spcPct val="150000"/>
              </a:lnSpc>
              <a:buNone/>
            </a:pPr>
            <a:r>
              <a:rPr lang="ar-JO" sz="2400" b="1" i="0" u="sng" strike="noStrike" dirty="0">
                <a:solidFill>
                  <a:srgbClr val="C00000"/>
                </a:solidFill>
                <a:effectLst/>
              </a:rPr>
              <a:t>أمثلة:</a:t>
            </a:r>
          </a:p>
          <a:p>
            <a:pPr algn="r" rtl="1">
              <a:lnSpc>
                <a:spcPct val="150000"/>
              </a:lnSpc>
              <a:buFont typeface="Arial" panose="020B0604020202020204" pitchFamily="34" charset="0"/>
              <a:buChar char="•"/>
            </a:pPr>
            <a:r>
              <a:rPr lang="en-US" sz="2400" b="1" i="0" u="none" strike="noStrike" dirty="0">
                <a:solidFill>
                  <a:schemeClr val="accent1">
                    <a:lumMod val="75000"/>
                  </a:schemeClr>
                </a:solidFill>
                <a:effectLst/>
              </a:rPr>
              <a:t> Canva AI </a:t>
            </a:r>
            <a:r>
              <a:rPr lang="ar-JO" sz="2400" b="1" i="0" u="none" strike="noStrike" dirty="0">
                <a:solidFill>
                  <a:schemeClr val="accent1">
                    <a:lumMod val="75000"/>
                  </a:schemeClr>
                </a:solidFill>
                <a:effectLst/>
              </a:rPr>
              <a:t>توليد تصاميم وصور، اقتراح تخطيطات </a:t>
            </a:r>
            <a:r>
              <a:rPr lang="en-US" sz="1600" dirty="0">
                <a:hlinkClick r:id="rId3"/>
              </a:rPr>
              <a:t>https://www.canva.com/ai</a:t>
            </a:r>
            <a:r>
              <a:rPr lang="ar-SA" sz="1600" dirty="0"/>
              <a:t> </a:t>
            </a:r>
            <a:endParaRPr lang="ar-JO" sz="2400" b="1" i="0" u="none" strike="noStrike" dirty="0">
              <a:solidFill>
                <a:schemeClr val="accent1">
                  <a:lumMod val="75000"/>
                </a:schemeClr>
              </a:solidFill>
              <a:effectLst/>
            </a:endParaRPr>
          </a:p>
          <a:p>
            <a:pPr algn="r" rtl="1">
              <a:lnSpc>
                <a:spcPct val="150000"/>
              </a:lnSpc>
              <a:buFont typeface="Arial" panose="020B0604020202020204" pitchFamily="34" charset="0"/>
              <a:buChar char="•"/>
            </a:pPr>
            <a:r>
              <a:rPr lang="en-US" sz="2400" b="1" i="0" u="none" strike="noStrike" dirty="0">
                <a:solidFill>
                  <a:schemeClr val="accent1">
                    <a:lumMod val="75000"/>
                  </a:schemeClr>
                </a:solidFill>
                <a:effectLst/>
              </a:rPr>
              <a:t> Adobe Express </a:t>
            </a:r>
            <a:r>
              <a:rPr lang="ar-JO" sz="2400" b="1" i="0" u="none" strike="noStrike" dirty="0">
                <a:solidFill>
                  <a:schemeClr val="accent1">
                    <a:lumMod val="75000"/>
                  </a:schemeClr>
                </a:solidFill>
                <a:effectLst/>
              </a:rPr>
              <a:t>قوالب سريعة وتحريك نصوص </a:t>
            </a:r>
            <a:r>
              <a:rPr lang="en-US" sz="1600" dirty="0">
                <a:hlinkClick r:id="rId4"/>
              </a:rPr>
              <a:t>https://www.adobe.com/express</a:t>
            </a:r>
            <a:r>
              <a:rPr lang="ar-SA" sz="1600" dirty="0"/>
              <a:t> </a:t>
            </a:r>
            <a:endParaRPr lang="ar-JO" sz="2400" b="1" i="0" u="none" strike="noStrike" dirty="0">
              <a:solidFill>
                <a:schemeClr val="accent1">
                  <a:lumMod val="75000"/>
                </a:schemeClr>
              </a:solidFill>
              <a:effectLst/>
            </a:endParaRPr>
          </a:p>
          <a:p>
            <a:pPr algn="r" rtl="1">
              <a:lnSpc>
                <a:spcPct val="150000"/>
              </a:lnSpc>
              <a:buFont typeface="Arial" panose="020B0604020202020204" pitchFamily="34" charset="0"/>
              <a:buChar char="•"/>
            </a:pPr>
            <a:r>
              <a:rPr lang="en-US" sz="2400" b="1" i="0" u="none" strike="noStrike" dirty="0">
                <a:solidFill>
                  <a:schemeClr val="accent1">
                    <a:lumMod val="75000"/>
                  </a:schemeClr>
                </a:solidFill>
                <a:effectLst/>
              </a:rPr>
              <a:t> Runway ML </a:t>
            </a:r>
            <a:r>
              <a:rPr lang="ar-JO" sz="2400" b="1" i="0" u="none" strike="noStrike" dirty="0">
                <a:solidFill>
                  <a:schemeClr val="accent1">
                    <a:lumMod val="75000"/>
                  </a:schemeClr>
                </a:solidFill>
                <a:effectLst/>
              </a:rPr>
              <a:t>تحرير فيديو وصور متقدمة </a:t>
            </a:r>
            <a:r>
              <a:rPr lang="en-US" sz="1600" dirty="0">
                <a:hlinkClick r:id="rId5"/>
              </a:rPr>
              <a:t>https://runwayml.com</a:t>
            </a:r>
            <a:r>
              <a:rPr lang="ar-SA" sz="1600" dirty="0"/>
              <a:t> </a:t>
            </a:r>
            <a:endParaRPr lang="ar-JO" sz="2400" b="1" i="0" u="none" strike="noStrike" dirty="0">
              <a:solidFill>
                <a:schemeClr val="accent1">
                  <a:lumMod val="75000"/>
                </a:schemeClr>
              </a:solidFill>
              <a:effectLst/>
            </a:endParaRPr>
          </a:p>
          <a:p>
            <a:pPr algn="r" rtl="1">
              <a:lnSpc>
                <a:spcPct val="150000"/>
              </a:lnSpc>
              <a:buFont typeface="Arial" panose="020B0604020202020204" pitchFamily="34" charset="0"/>
              <a:buChar char="•"/>
            </a:pPr>
            <a:r>
              <a:rPr lang="en-US" sz="2400" b="1" i="0" u="none" strike="noStrike" dirty="0">
                <a:solidFill>
                  <a:schemeClr val="accent1">
                    <a:lumMod val="75000"/>
                  </a:schemeClr>
                </a:solidFill>
                <a:effectLst/>
              </a:rPr>
              <a:t> </a:t>
            </a:r>
            <a:r>
              <a:rPr lang="en-US" sz="2400" b="1" i="0" u="none" strike="noStrike" dirty="0" err="1">
                <a:solidFill>
                  <a:schemeClr val="accent1">
                    <a:lumMod val="75000"/>
                  </a:schemeClr>
                </a:solidFill>
                <a:effectLst/>
              </a:rPr>
              <a:t>Pictory</a:t>
            </a:r>
            <a:r>
              <a:rPr lang="ar-JO" sz="2400" b="1" i="0" u="none" strike="noStrike" dirty="0">
                <a:solidFill>
                  <a:schemeClr val="accent1">
                    <a:lumMod val="75000"/>
                  </a:schemeClr>
                </a:solidFill>
                <a:effectLst/>
              </a:rPr>
              <a:t>تحويل نص إلى فيديو قصير </a:t>
            </a:r>
            <a:r>
              <a:rPr lang="en-US" sz="1600" dirty="0">
                <a:hlinkClick r:id="rId6"/>
              </a:rPr>
              <a:t>https://pictory.ai</a:t>
            </a:r>
            <a:r>
              <a:rPr lang="ar-SA" sz="1600" dirty="0"/>
              <a:t> </a:t>
            </a:r>
            <a:endParaRPr lang="ar-JO" sz="2400" b="0" i="0" u="none" strike="noStrike" dirty="0">
              <a:solidFill>
                <a:schemeClr val="accent1">
                  <a:lumMod val="75000"/>
                </a:schemeClr>
              </a:solidFill>
              <a:effectLst/>
            </a:endParaRPr>
          </a:p>
        </p:txBody>
      </p:sp>
      <p:pic>
        <p:nvPicPr>
          <p:cNvPr id="10" name="Content Placeholder 9">
            <a:extLst>
              <a:ext uri="{FF2B5EF4-FFF2-40B4-BE49-F238E27FC236}">
                <a16:creationId xmlns:a16="http://schemas.microsoft.com/office/drawing/2014/main" id="{D76E6328-54DB-7C44-9799-F6730A97EF2C}"/>
              </a:ext>
            </a:extLst>
          </p:cNvPr>
          <p:cNvPicPr>
            <a:picLocks noGrp="1" noChangeAspect="1"/>
          </p:cNvPicPr>
          <p:nvPr>
            <p:ph sz="half" idx="2"/>
          </p:nvPr>
        </p:nvPicPr>
        <p:blipFill>
          <a:blip r:embed="rId7">
            <a:extLst>
              <a:ext uri="{28A0092B-C50C-407E-A947-70E740481C1C}">
                <a14:useLocalDpi xmlns:a14="http://schemas.microsoft.com/office/drawing/2010/main" val="0"/>
              </a:ext>
            </a:extLst>
          </a:blip>
          <a:stretch>
            <a:fillRect/>
          </a:stretch>
        </p:blipFill>
        <p:spPr>
          <a:xfrm>
            <a:off x="6511413" y="1637071"/>
            <a:ext cx="5552768" cy="4351338"/>
          </a:xfrm>
        </p:spPr>
      </p:pic>
    </p:spTree>
    <p:extLst>
      <p:ext uri="{BB962C8B-B14F-4D97-AF65-F5344CB8AC3E}">
        <p14:creationId xmlns:p14="http://schemas.microsoft.com/office/powerpoint/2010/main" val="67916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62150" y="-26996"/>
            <a:ext cx="7614945" cy="739754"/>
          </a:xfrm>
          <a:prstGeom prst="rect">
            <a:avLst/>
          </a:prstGeom>
          <a:noFill/>
        </p:spPr>
        <p:txBody>
          <a:bodyPr wrap="square" rtlCol="0">
            <a:spAutoFit/>
          </a:bodyPr>
          <a:lstStyle/>
          <a:p>
            <a:pPr algn="ctr" rtl="1">
              <a:lnSpc>
                <a:spcPct val="150000"/>
              </a:lnSpc>
            </a:pPr>
            <a:r>
              <a:rPr lang="ar-JO" sz="3200" b="1" i="0" u="sng" strike="noStrike" dirty="0">
                <a:solidFill>
                  <a:srgbClr val="002060"/>
                </a:solidFill>
                <a:effectLst/>
              </a:rPr>
              <a:t>الفائدة مقارنة بالطرق التقليدية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711700" y="1108630"/>
            <a:ext cx="7032996" cy="5399048"/>
          </a:xfrm>
        </p:spPr>
        <p:txBody>
          <a:bodyPr anchor="ctr">
            <a:normAutofit/>
          </a:bodyPr>
          <a:lstStyle/>
          <a:p>
            <a:pPr marL="0" indent="0" algn="r" rtl="1">
              <a:lnSpc>
                <a:spcPct val="150000"/>
              </a:lnSpc>
              <a:buNone/>
            </a:pPr>
            <a:br>
              <a:rPr lang="ar-JO" sz="2400" u="sng" dirty="0">
                <a:solidFill>
                  <a:srgbClr val="C00000"/>
                </a:solidFill>
              </a:rPr>
            </a:br>
            <a:endParaRPr lang="ar-JO" sz="2400" b="0" i="0" u="sng" strike="noStrike" dirty="0">
              <a:solidFill>
                <a:srgbClr val="C00000"/>
              </a:solidFill>
              <a:effectLst/>
            </a:endParaRPr>
          </a:p>
          <a:p>
            <a:pPr algn="r" rtl="1">
              <a:buFont typeface="Arial" panose="020B0604020202020204" pitchFamily="34" charset="0"/>
              <a:buChar char="•"/>
            </a:pPr>
            <a:endParaRPr lang="en-JO" dirty="0"/>
          </a:p>
        </p:txBody>
      </p:sp>
      <p:graphicFrame>
        <p:nvGraphicFramePr>
          <p:cNvPr id="2" name="Table 1">
            <a:extLst>
              <a:ext uri="{FF2B5EF4-FFF2-40B4-BE49-F238E27FC236}">
                <a16:creationId xmlns:a16="http://schemas.microsoft.com/office/drawing/2014/main" id="{98EF5582-8799-BC40-A579-17A26369E19A}"/>
              </a:ext>
            </a:extLst>
          </p:cNvPr>
          <p:cNvGraphicFramePr>
            <a:graphicFrameLocks noGrp="1"/>
          </p:cNvGraphicFramePr>
          <p:nvPr>
            <p:extLst>
              <p:ext uri="{D42A27DB-BD31-4B8C-83A1-F6EECF244321}">
                <p14:modId xmlns:p14="http://schemas.microsoft.com/office/powerpoint/2010/main" val="4101315731"/>
              </p:ext>
            </p:extLst>
          </p:nvPr>
        </p:nvGraphicFramePr>
        <p:xfrm>
          <a:off x="838200" y="1238865"/>
          <a:ext cx="10515600" cy="4837470"/>
        </p:xfrm>
        <a:graphic>
          <a:graphicData uri="http://schemas.openxmlformats.org/drawingml/2006/table">
            <a:tbl>
              <a:tblPr rtl="1">
                <a:tableStyleId>{8FD4443E-F989-4FC4-A0C8-D5A2AF1F390B}</a:tableStyleId>
              </a:tblPr>
              <a:tblGrid>
                <a:gridCol w="3505200">
                  <a:extLst>
                    <a:ext uri="{9D8B030D-6E8A-4147-A177-3AD203B41FA5}">
                      <a16:colId xmlns:a16="http://schemas.microsoft.com/office/drawing/2014/main" val="923063600"/>
                    </a:ext>
                  </a:extLst>
                </a:gridCol>
                <a:gridCol w="3505200">
                  <a:extLst>
                    <a:ext uri="{9D8B030D-6E8A-4147-A177-3AD203B41FA5}">
                      <a16:colId xmlns:a16="http://schemas.microsoft.com/office/drawing/2014/main" val="1427363595"/>
                    </a:ext>
                  </a:extLst>
                </a:gridCol>
                <a:gridCol w="3505200">
                  <a:extLst>
                    <a:ext uri="{9D8B030D-6E8A-4147-A177-3AD203B41FA5}">
                      <a16:colId xmlns:a16="http://schemas.microsoft.com/office/drawing/2014/main" val="2550772867"/>
                    </a:ext>
                  </a:extLst>
                </a:gridCol>
              </a:tblGrid>
              <a:tr h="967494">
                <a:tc>
                  <a:txBody>
                    <a:bodyPr/>
                    <a:lstStyle/>
                    <a:p>
                      <a:pPr algn="ctr"/>
                      <a:r>
                        <a:rPr lang="ar-JO" b="1" dirty="0">
                          <a:solidFill>
                            <a:srgbClr val="FFC000"/>
                          </a:solidFill>
                        </a:rPr>
                        <a:t>العنصر</a:t>
                      </a:r>
                    </a:p>
                  </a:txBody>
                  <a:tcPr anchor="ctr">
                    <a:cell3D prstMaterial="dkEdge">
                      <a:bevel prst="artDeco"/>
                      <a:lightRig rig="flood" dir="t"/>
                    </a:cell3D>
                  </a:tcPr>
                </a:tc>
                <a:tc>
                  <a:txBody>
                    <a:bodyPr/>
                    <a:lstStyle/>
                    <a:p>
                      <a:pPr algn="ctr"/>
                      <a:r>
                        <a:rPr lang="ar-JO" b="1" dirty="0">
                          <a:solidFill>
                            <a:srgbClr val="FFC000"/>
                          </a:solidFill>
                        </a:rPr>
                        <a:t>الطريقة التقليدية</a:t>
                      </a:r>
                    </a:p>
                  </a:txBody>
                  <a:tcPr anchor="ctr">
                    <a:cell3D prstMaterial="dkEdge">
                      <a:bevel prst="artDeco"/>
                      <a:lightRig rig="flood" dir="t"/>
                    </a:cell3D>
                  </a:tcPr>
                </a:tc>
                <a:tc>
                  <a:txBody>
                    <a:bodyPr/>
                    <a:lstStyle/>
                    <a:p>
                      <a:pPr algn="ctr"/>
                      <a:r>
                        <a:rPr lang="ar-JO" b="1" dirty="0">
                          <a:solidFill>
                            <a:srgbClr val="FFC000"/>
                          </a:solidFill>
                        </a:rPr>
                        <a:t>باستخدام أدوات </a:t>
                      </a:r>
                      <a:r>
                        <a:rPr lang="en-US" b="1" dirty="0">
                          <a:solidFill>
                            <a:srgbClr val="FFC000"/>
                          </a:solidFill>
                        </a:rPr>
                        <a:t>AI</a:t>
                      </a:r>
                    </a:p>
                  </a:txBody>
                  <a:tcPr anchor="ctr">
                    <a:cell3D prstMaterial="dkEdge">
                      <a:bevel prst="artDeco"/>
                      <a:lightRig rig="flood" dir="t"/>
                    </a:cell3D>
                  </a:tcPr>
                </a:tc>
                <a:extLst>
                  <a:ext uri="{0D108BD9-81ED-4DB2-BD59-A6C34878D82A}">
                    <a16:rowId xmlns:a16="http://schemas.microsoft.com/office/drawing/2014/main" val="1873515144"/>
                  </a:ext>
                </a:extLst>
              </a:tr>
              <a:tr h="967494">
                <a:tc>
                  <a:txBody>
                    <a:bodyPr/>
                    <a:lstStyle/>
                    <a:p>
                      <a:pPr algn="ctr"/>
                      <a:r>
                        <a:rPr lang="ar-JO"/>
                        <a:t>إنتاج الصور</a:t>
                      </a:r>
                    </a:p>
                  </a:txBody>
                  <a:tcPr anchor="ctr">
                    <a:cell3D prstMaterial="dkEdge">
                      <a:bevel prst="artDeco"/>
                      <a:lightRig rig="flood" dir="t"/>
                    </a:cell3D>
                  </a:tcPr>
                </a:tc>
                <a:tc>
                  <a:txBody>
                    <a:bodyPr/>
                    <a:lstStyle/>
                    <a:p>
                      <a:pPr algn="ctr"/>
                      <a:r>
                        <a:rPr lang="ar-JO"/>
                        <a:t>يحتاج مصمم محترف</a:t>
                      </a:r>
                    </a:p>
                  </a:txBody>
                  <a:tcPr anchor="ctr">
                    <a:cell3D prstMaterial="dkEdge">
                      <a:bevel prst="artDeco"/>
                      <a:lightRig rig="flood" dir="t"/>
                    </a:cell3D>
                  </a:tcPr>
                </a:tc>
                <a:tc>
                  <a:txBody>
                    <a:bodyPr/>
                    <a:lstStyle/>
                    <a:p>
                      <a:pPr algn="ctr"/>
                      <a:r>
                        <a:rPr lang="ar-JO"/>
                        <a:t>الطالب نفسه ينتج تصميمًا احترافيًا</a:t>
                      </a:r>
                    </a:p>
                  </a:txBody>
                  <a:tcPr anchor="ctr">
                    <a:cell3D prstMaterial="dkEdge">
                      <a:bevel prst="artDeco"/>
                      <a:lightRig rig="flood" dir="t"/>
                    </a:cell3D>
                  </a:tcPr>
                </a:tc>
                <a:extLst>
                  <a:ext uri="{0D108BD9-81ED-4DB2-BD59-A6C34878D82A}">
                    <a16:rowId xmlns:a16="http://schemas.microsoft.com/office/drawing/2014/main" val="905523659"/>
                  </a:ext>
                </a:extLst>
              </a:tr>
              <a:tr h="967494">
                <a:tc>
                  <a:txBody>
                    <a:bodyPr/>
                    <a:lstStyle/>
                    <a:p>
                      <a:pPr algn="ctr"/>
                      <a:r>
                        <a:rPr lang="ar-JO"/>
                        <a:t>الوقت</a:t>
                      </a:r>
                    </a:p>
                  </a:txBody>
                  <a:tcPr anchor="ctr">
                    <a:cell3D prstMaterial="dkEdge">
                      <a:bevel prst="artDeco"/>
                      <a:lightRig rig="flood" dir="t"/>
                    </a:cell3D>
                  </a:tcPr>
                </a:tc>
                <a:tc>
                  <a:txBody>
                    <a:bodyPr/>
                    <a:lstStyle/>
                    <a:p>
                      <a:pPr algn="ctr"/>
                      <a:r>
                        <a:rPr lang="ar-JO"/>
                        <a:t>أيام من العمل</a:t>
                      </a:r>
                    </a:p>
                  </a:txBody>
                  <a:tcPr anchor="ctr">
                    <a:cell3D prstMaterial="dkEdge">
                      <a:bevel prst="artDeco"/>
                      <a:lightRig rig="flood" dir="t"/>
                    </a:cell3D>
                  </a:tcPr>
                </a:tc>
                <a:tc>
                  <a:txBody>
                    <a:bodyPr/>
                    <a:lstStyle/>
                    <a:p>
                      <a:pPr algn="ctr"/>
                      <a:r>
                        <a:rPr lang="ar-JO"/>
                        <a:t>دقائق معدودة</a:t>
                      </a:r>
                    </a:p>
                  </a:txBody>
                  <a:tcPr anchor="ctr">
                    <a:cell3D prstMaterial="dkEdge">
                      <a:bevel prst="artDeco"/>
                      <a:lightRig rig="flood" dir="t"/>
                    </a:cell3D>
                  </a:tcPr>
                </a:tc>
                <a:extLst>
                  <a:ext uri="{0D108BD9-81ED-4DB2-BD59-A6C34878D82A}">
                    <a16:rowId xmlns:a16="http://schemas.microsoft.com/office/drawing/2014/main" val="2822003005"/>
                  </a:ext>
                </a:extLst>
              </a:tr>
              <a:tr h="967494">
                <a:tc>
                  <a:txBody>
                    <a:bodyPr/>
                    <a:lstStyle/>
                    <a:p>
                      <a:pPr algn="ctr"/>
                      <a:r>
                        <a:rPr lang="ar-JO"/>
                        <a:t>التكلفة</a:t>
                      </a:r>
                    </a:p>
                  </a:txBody>
                  <a:tcPr anchor="ctr">
                    <a:cell3D prstMaterial="dkEdge">
                      <a:bevel prst="artDeco"/>
                      <a:lightRig rig="flood" dir="t"/>
                    </a:cell3D>
                  </a:tcPr>
                </a:tc>
                <a:tc>
                  <a:txBody>
                    <a:bodyPr/>
                    <a:lstStyle/>
                    <a:p>
                      <a:pPr algn="ctr"/>
                      <a:r>
                        <a:rPr lang="ar-JO"/>
                        <a:t>مرتفعة (برامج + مصمم)</a:t>
                      </a:r>
                    </a:p>
                  </a:txBody>
                  <a:tcPr anchor="ctr">
                    <a:cell3D prstMaterial="dkEdge">
                      <a:bevel prst="artDeco"/>
                      <a:lightRig rig="flood" dir="t"/>
                    </a:cell3D>
                  </a:tcPr>
                </a:tc>
                <a:tc>
                  <a:txBody>
                    <a:bodyPr/>
                    <a:lstStyle/>
                    <a:p>
                      <a:pPr algn="ctr"/>
                      <a:r>
                        <a:rPr lang="ar-JO"/>
                        <a:t>مجانية أو منخفضة التكلفة</a:t>
                      </a:r>
                    </a:p>
                  </a:txBody>
                  <a:tcPr anchor="ctr">
                    <a:cell3D prstMaterial="dkEdge">
                      <a:bevel prst="artDeco"/>
                      <a:lightRig rig="flood" dir="t"/>
                    </a:cell3D>
                  </a:tcPr>
                </a:tc>
                <a:extLst>
                  <a:ext uri="{0D108BD9-81ED-4DB2-BD59-A6C34878D82A}">
                    <a16:rowId xmlns:a16="http://schemas.microsoft.com/office/drawing/2014/main" val="2585013565"/>
                  </a:ext>
                </a:extLst>
              </a:tr>
              <a:tr h="967494">
                <a:tc>
                  <a:txBody>
                    <a:bodyPr/>
                    <a:lstStyle/>
                    <a:p>
                      <a:pPr algn="ctr"/>
                      <a:r>
                        <a:rPr lang="ar-JO" dirty="0"/>
                        <a:t>التخصيص</a:t>
                      </a:r>
                    </a:p>
                  </a:txBody>
                  <a:tcPr anchor="ctr">
                    <a:cell3D prstMaterial="dkEdge">
                      <a:bevel prst="artDeco"/>
                      <a:lightRig rig="flood" dir="t"/>
                    </a:cell3D>
                  </a:tcPr>
                </a:tc>
                <a:tc>
                  <a:txBody>
                    <a:bodyPr/>
                    <a:lstStyle/>
                    <a:p>
                      <a:pPr algn="ctr"/>
                      <a:r>
                        <a:rPr lang="ar-JO" dirty="0"/>
                        <a:t>محدود</a:t>
                      </a:r>
                    </a:p>
                  </a:txBody>
                  <a:tcPr anchor="ctr">
                    <a:cell3D prstMaterial="dkEdge">
                      <a:bevel prst="artDeco"/>
                      <a:lightRig rig="flood" dir="t"/>
                    </a:cell3D>
                  </a:tcPr>
                </a:tc>
                <a:tc>
                  <a:txBody>
                    <a:bodyPr/>
                    <a:lstStyle/>
                    <a:p>
                      <a:pPr algn="ctr"/>
                      <a:r>
                        <a:rPr lang="ar-JO" dirty="0"/>
                        <a:t>قوالب جاهزة + تعديل سريع</a:t>
                      </a:r>
                    </a:p>
                  </a:txBody>
                  <a:tcPr anchor="ctr">
                    <a:cell3D prstMaterial="dkEdge">
                      <a:bevel prst="artDeco"/>
                      <a:lightRig rig="flood" dir="t"/>
                    </a:cell3D>
                  </a:tcPr>
                </a:tc>
                <a:extLst>
                  <a:ext uri="{0D108BD9-81ED-4DB2-BD59-A6C34878D82A}">
                    <a16:rowId xmlns:a16="http://schemas.microsoft.com/office/drawing/2014/main" val="2010900428"/>
                  </a:ext>
                </a:extLst>
              </a:tr>
            </a:tbl>
          </a:graphicData>
        </a:graphic>
      </p:graphicFrame>
    </p:spTree>
    <p:extLst>
      <p:ext uri="{BB962C8B-B14F-4D97-AF65-F5344CB8AC3E}">
        <p14:creationId xmlns:p14="http://schemas.microsoft.com/office/powerpoint/2010/main" val="381944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67047" y="-24096"/>
            <a:ext cx="7057906" cy="742511"/>
          </a:xfrm>
          <a:prstGeom prst="rect">
            <a:avLst/>
          </a:prstGeom>
          <a:noFill/>
        </p:spPr>
        <p:txBody>
          <a:bodyPr wrap="square" rtlCol="0">
            <a:spAutoFit/>
          </a:bodyPr>
          <a:lstStyle/>
          <a:p>
            <a:pPr marL="0" indent="0" algn="ctr" rtl="1">
              <a:lnSpc>
                <a:spcPct val="150000"/>
              </a:lnSpc>
              <a:buNone/>
            </a:pPr>
            <a:r>
              <a:rPr lang="ar-JO" sz="3200" b="1" u="sng" dirty="0">
                <a:solidFill>
                  <a:srgbClr val="0070C0"/>
                </a:solidFill>
                <a:cs typeface="+mj-cs"/>
              </a:rPr>
              <a:t>كيف تعمل هذه الأدوات؟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6790368" y="858036"/>
            <a:ext cx="5181600" cy="4351338"/>
          </a:xfrm>
        </p:spPr>
        <p:txBody>
          <a:bodyPr anchor="ctr">
            <a:normAutofit fontScale="70000" lnSpcReduction="20000"/>
          </a:bodyPr>
          <a:lstStyle/>
          <a:p>
            <a:pPr marL="514350" indent="-514350" algn="just" rtl="1">
              <a:lnSpc>
                <a:spcPct val="160000"/>
              </a:lnSpc>
              <a:buFont typeface="+mj-lt"/>
              <a:buAutoNum type="arabicPeriod"/>
            </a:pPr>
            <a:r>
              <a:rPr lang="ar-JO" sz="3400" dirty="0">
                <a:solidFill>
                  <a:srgbClr val="0070C0"/>
                </a:solidFill>
                <a:cs typeface="+mj-cs"/>
              </a:rPr>
              <a:t>تدخل نصًا أو فكرة (مثال: إعلان عن مهرجان طلابي)</a:t>
            </a:r>
          </a:p>
          <a:p>
            <a:pPr marL="514350" indent="-514350" algn="just" rtl="1">
              <a:lnSpc>
                <a:spcPct val="160000"/>
              </a:lnSpc>
              <a:buFont typeface="+mj-lt"/>
              <a:buAutoNum type="arabicPeriod"/>
            </a:pPr>
            <a:r>
              <a:rPr lang="ar-JO" sz="3400" dirty="0">
                <a:solidFill>
                  <a:srgbClr val="0070C0"/>
                </a:solidFill>
                <a:cs typeface="+mj-cs"/>
              </a:rPr>
              <a:t>تختار قالبًا أو أسلوبًا بصريًا</a:t>
            </a:r>
          </a:p>
          <a:p>
            <a:pPr marL="514350" indent="-514350" algn="just" rtl="1">
              <a:lnSpc>
                <a:spcPct val="160000"/>
              </a:lnSpc>
              <a:buFont typeface="+mj-lt"/>
              <a:buAutoNum type="arabicPeriod"/>
            </a:pPr>
            <a:r>
              <a:rPr lang="ar-JO" sz="3400" dirty="0">
                <a:solidFill>
                  <a:srgbClr val="0070C0"/>
                </a:solidFill>
                <a:cs typeface="+mj-cs"/>
              </a:rPr>
              <a:t>الأداة تولّد تصميمًا أو فيديو قصيرًا</a:t>
            </a:r>
          </a:p>
          <a:p>
            <a:pPr marL="514350" indent="-514350" algn="just" rtl="1">
              <a:lnSpc>
                <a:spcPct val="160000"/>
              </a:lnSpc>
              <a:buFont typeface="+mj-lt"/>
              <a:buAutoNum type="arabicPeriod"/>
            </a:pPr>
            <a:r>
              <a:rPr lang="ar-JO" sz="3400" dirty="0">
                <a:solidFill>
                  <a:srgbClr val="0070C0"/>
                </a:solidFill>
                <a:cs typeface="+mj-cs"/>
              </a:rPr>
              <a:t>يمكنك تعديل الألوان، الخطوط، أو إضافة شعار</a:t>
            </a:r>
            <a:br>
              <a:rPr lang="ar-JO" sz="3400" b="1" u="sng" dirty="0">
                <a:solidFill>
                  <a:srgbClr val="C00000"/>
                </a:solidFill>
              </a:rPr>
            </a:br>
            <a:endParaRPr lang="ar-JO" sz="3400" b="1" i="0" u="sng" strike="noStrike" dirty="0">
              <a:solidFill>
                <a:srgbClr val="C00000"/>
              </a:solidFill>
              <a:effectLst/>
            </a:endParaRPr>
          </a:p>
          <a:p>
            <a:pPr algn="r" rtl="1">
              <a:buFont typeface="Arial" panose="020B0604020202020204" pitchFamily="34" charset="0"/>
              <a:buChar char="•"/>
            </a:pPr>
            <a:endParaRPr lang="en-JO" dirty="0"/>
          </a:p>
        </p:txBody>
      </p:sp>
      <p:sp>
        <p:nvSpPr>
          <p:cNvPr id="5" name="Content Placeholder 4">
            <a:extLst>
              <a:ext uri="{FF2B5EF4-FFF2-40B4-BE49-F238E27FC236}">
                <a16:creationId xmlns:a16="http://schemas.microsoft.com/office/drawing/2014/main" id="{62A581D5-731C-9C4A-A4FC-510FA1F9B0B7}"/>
              </a:ext>
            </a:extLst>
          </p:cNvPr>
          <p:cNvSpPr>
            <a:spLocks noGrp="1"/>
          </p:cNvSpPr>
          <p:nvPr>
            <p:ph sz="half" idx="2"/>
          </p:nvPr>
        </p:nvSpPr>
        <p:spPr>
          <a:xfrm>
            <a:off x="425958" y="1123507"/>
            <a:ext cx="5181600" cy="4351338"/>
          </a:xfrm>
        </p:spPr>
        <p:txBody>
          <a:bodyPr>
            <a:normAutofit fontScale="70000" lnSpcReduction="20000"/>
          </a:bodyPr>
          <a:lstStyle/>
          <a:p>
            <a:pPr marL="0" indent="0" algn="r" defTabSz="914400" rtl="1" eaLnBrk="1" latinLnBrk="0" hangingPunct="1">
              <a:lnSpc>
                <a:spcPct val="90000"/>
              </a:lnSpc>
              <a:spcBef>
                <a:spcPts val="1000"/>
              </a:spcBef>
              <a:buNone/>
            </a:pPr>
            <a:r>
              <a:rPr lang="ar-JO" sz="3400" b="1" u="sng" dirty="0">
                <a:solidFill>
                  <a:srgbClr val="C00000"/>
                </a:solidFill>
              </a:rPr>
              <a:t>تمرين تطبيقي:</a:t>
            </a:r>
            <a:endParaRPr lang="ar-JO" sz="3400" dirty="0">
              <a:solidFill>
                <a:srgbClr val="0070C0"/>
              </a:solidFill>
            </a:endParaRPr>
          </a:p>
          <a:p>
            <a:pPr marL="228600" indent="-228600" algn="r" defTabSz="914400" rtl="1" eaLnBrk="1" latinLnBrk="0" hangingPunct="1">
              <a:lnSpc>
                <a:spcPct val="120000"/>
              </a:lnSpc>
              <a:spcBef>
                <a:spcPts val="1000"/>
              </a:spcBef>
              <a:buFont typeface="Arial" panose="020B0604020202020204" pitchFamily="34" charset="0"/>
              <a:buChar char="•"/>
            </a:pPr>
            <a:r>
              <a:rPr lang="ar-JO" sz="2900" dirty="0">
                <a:solidFill>
                  <a:srgbClr val="0070C0"/>
                </a:solidFill>
              </a:rPr>
              <a:t>تصميم بوستر بسيط لحملة جامعية باستخدام </a:t>
            </a:r>
            <a:r>
              <a:rPr lang="en-US" sz="2900" dirty="0">
                <a:solidFill>
                  <a:srgbClr val="0070C0"/>
                </a:solidFill>
              </a:rPr>
              <a:t>Canva AI.</a:t>
            </a:r>
          </a:p>
          <a:p>
            <a:pPr marL="228600" indent="-228600" algn="r" defTabSz="914400" rtl="1" eaLnBrk="1" latinLnBrk="0" hangingPunct="1">
              <a:lnSpc>
                <a:spcPct val="120000"/>
              </a:lnSpc>
              <a:spcBef>
                <a:spcPts val="1000"/>
              </a:spcBef>
              <a:buFont typeface="Arial" panose="020B0604020202020204" pitchFamily="34" charset="0"/>
              <a:buChar char="•"/>
            </a:pPr>
            <a:r>
              <a:rPr lang="ar-JO" sz="2900" dirty="0">
                <a:solidFill>
                  <a:srgbClr val="0070C0"/>
                </a:solidFill>
              </a:rPr>
              <a:t>إنتاج فيديو قصير (20 ثانية) باستخدام </a:t>
            </a:r>
            <a:r>
              <a:rPr lang="en-US" sz="2900" dirty="0" err="1">
                <a:solidFill>
                  <a:srgbClr val="0070C0"/>
                </a:solidFill>
              </a:rPr>
              <a:t>Pictory</a:t>
            </a:r>
            <a:r>
              <a:rPr lang="en-US" sz="2900" dirty="0">
                <a:solidFill>
                  <a:srgbClr val="0070C0"/>
                </a:solidFill>
              </a:rPr>
              <a:t> </a:t>
            </a:r>
            <a:r>
              <a:rPr lang="ar-JO" sz="2900" dirty="0">
                <a:solidFill>
                  <a:srgbClr val="0070C0"/>
                </a:solidFill>
              </a:rPr>
              <a:t>أو </a:t>
            </a:r>
            <a:r>
              <a:rPr lang="en-US" sz="2900" dirty="0">
                <a:solidFill>
                  <a:srgbClr val="0070C0"/>
                </a:solidFill>
              </a:rPr>
              <a:t>Runway.</a:t>
            </a:r>
          </a:p>
          <a:p>
            <a:pPr marL="228600" indent="-228600" algn="r" defTabSz="914400" rtl="1" eaLnBrk="1" latinLnBrk="0" hangingPunct="1">
              <a:lnSpc>
                <a:spcPct val="120000"/>
              </a:lnSpc>
              <a:spcBef>
                <a:spcPts val="1000"/>
              </a:spcBef>
              <a:buFont typeface="Arial" panose="020B0604020202020204" pitchFamily="34" charset="0"/>
              <a:buChar char="•"/>
            </a:pPr>
            <a:r>
              <a:rPr lang="ar-JO" sz="2900" dirty="0">
                <a:solidFill>
                  <a:srgbClr val="0070C0"/>
                </a:solidFill>
              </a:rPr>
              <a:t>حفظ لقطة شاشة لمسار العمل</a:t>
            </a:r>
          </a:p>
          <a:p>
            <a:pPr marL="228600" indent="-228600" algn="r" defTabSz="914400" rtl="1" eaLnBrk="1" latinLnBrk="0" hangingPunct="1">
              <a:lnSpc>
                <a:spcPct val="120000"/>
              </a:lnSpc>
              <a:spcBef>
                <a:spcPts val="1000"/>
              </a:spcBef>
              <a:buFont typeface="Arial" panose="020B0604020202020204" pitchFamily="34" charset="0"/>
              <a:buChar char="•"/>
            </a:pPr>
            <a:r>
              <a:rPr lang="ar-JO" sz="2900" dirty="0">
                <a:solidFill>
                  <a:srgbClr val="0070C0"/>
                </a:solidFill>
              </a:rPr>
              <a:t>الناتج: ملف صورة/فيديو + لقطة شاشة من الأداة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16B8CC76-0903-E44F-B079-D14BA82B3C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958" y="4541672"/>
            <a:ext cx="2090196" cy="2090196"/>
          </a:xfrm>
          <a:prstGeom prst="rect">
            <a:avLst/>
          </a:prstGeom>
        </p:spPr>
      </p:pic>
      <p:pic>
        <p:nvPicPr>
          <p:cNvPr id="11" name="Picture 10">
            <a:extLst>
              <a:ext uri="{FF2B5EF4-FFF2-40B4-BE49-F238E27FC236}">
                <a16:creationId xmlns:a16="http://schemas.microsoft.com/office/drawing/2014/main" id="{4221AE9F-16D2-E14D-899C-6DB9085186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2830" y="4592086"/>
            <a:ext cx="3848108" cy="2284814"/>
          </a:xfrm>
          <a:prstGeom prst="rect">
            <a:avLst/>
          </a:prstGeom>
        </p:spPr>
      </p:pic>
      <p:pic>
        <p:nvPicPr>
          <p:cNvPr id="14" name="Picture 13">
            <a:extLst>
              <a:ext uri="{FF2B5EF4-FFF2-40B4-BE49-F238E27FC236}">
                <a16:creationId xmlns:a16="http://schemas.microsoft.com/office/drawing/2014/main" id="{8D3AEB59-9666-174A-B5D7-79F27438ED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04738" y="4434200"/>
            <a:ext cx="2305141" cy="2305141"/>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C55730F-7886-CA4A-AB1A-BE3D328AFC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2FDAF62D-FAB7-DA45-B0C4-C3E04ABD75FC}"/>
              </a:ext>
            </a:extLst>
          </p:cNvPr>
          <p:cNvSpPr txBox="1"/>
          <p:nvPr/>
        </p:nvSpPr>
        <p:spPr>
          <a:xfrm>
            <a:off x="301113" y="2216425"/>
            <a:ext cx="6216444" cy="1077218"/>
          </a:xfrm>
          <a:prstGeom prst="rect">
            <a:avLst/>
          </a:prstGeom>
          <a:noFill/>
        </p:spPr>
        <p:txBody>
          <a:bodyPr wrap="square">
            <a:spAutoFit/>
          </a:bodyPr>
          <a:lstStyle/>
          <a:p>
            <a:r>
              <a:rPr lang="ar-JO" sz="3200" b="1" i="0" u="none" strike="noStrike" dirty="0">
                <a:solidFill>
                  <a:schemeClr val="bg1"/>
                </a:solidFill>
                <a:effectLst/>
              </a:rPr>
              <a:t>أدوات الإدارة الاجتماعية وتحسين الإعلانات</a:t>
            </a:r>
            <a:br>
              <a:rPr lang="ar-JO" sz="3200" b="1" i="0" u="none" strike="noStrike" dirty="0">
                <a:solidFill>
                  <a:schemeClr val="bg1"/>
                </a:solidFill>
                <a:effectLst/>
              </a:rPr>
            </a:br>
            <a:endParaRPr lang="en-JO" sz="3200" dirty="0">
              <a:solidFill>
                <a:schemeClr val="bg1"/>
              </a:solidFill>
            </a:endParaRPr>
          </a:p>
        </p:txBody>
      </p:sp>
    </p:spTree>
    <p:extLst>
      <p:ext uri="{BB962C8B-B14F-4D97-AF65-F5344CB8AC3E}">
        <p14:creationId xmlns:p14="http://schemas.microsoft.com/office/powerpoint/2010/main" val="787305465"/>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38871 -0.24861" pathEditMode="relative" ptsTypes="AA">
                                      <p:cBhvr>
                                        <p:cTn id="6" dur="30000" fill="hold"/>
                                        <p:tgtEl>
                                          <p:spTgt spid="6"/>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6"/>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38871 -0.24861 L -0.08342 -0.11383" pathEditMode="relative" ptsTypes="AA">
                                      <p:cBhvr>
                                        <p:cTn id="11" dur="30000" fill="hold"/>
                                        <p:tgtEl>
                                          <p:spTgt spid="6"/>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08342 -0.11383 L 0.35333 -0.06859" pathEditMode="relative" ptsTypes="AA">
                                      <p:cBhvr>
                                        <p:cTn id="14" dur="30000" fill="hold"/>
                                        <p:tgtEl>
                                          <p:spTgt spid="6"/>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35333 -0.06859 L 0 0" pathEditMode="relative" ptsTypes="AA">
                                      <p:cBhvr>
                                        <p:cTn id="17" dur="30000" fill="hold"/>
                                        <p:tgtEl>
                                          <p:spTgt spid="6"/>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6"/>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6"/>
                                        </p:tgtEl>
                                        <p:attrNameLst>
                                          <p:attrName>ppt_x</p:attrName>
                                          <p:attrName>ppt_y</p:attrName>
                                        </p:attrNameLst>
                                      </p:cBhvr>
                                    </p:animMotion>
                                  </p:childTnLst>
                                </p:cTn>
                              </p:par>
                            </p:childTnLst>
                          </p:cTn>
                        </p:par>
                      </p:childTnLst>
                    </p:cTn>
                  </p:par>
                </p:childTnLst>
              </p:cTn>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44361" y="-45214"/>
            <a:ext cx="8455673" cy="739754"/>
          </a:xfrm>
          <a:prstGeom prst="rect">
            <a:avLst/>
          </a:prstGeom>
          <a:noFill/>
        </p:spPr>
        <p:txBody>
          <a:bodyPr wrap="square" rtlCol="0">
            <a:spAutoFit/>
          </a:bodyPr>
          <a:lstStyle/>
          <a:p>
            <a:pPr algn="ctr" rtl="1">
              <a:lnSpc>
                <a:spcPct val="150000"/>
              </a:lnSpc>
            </a:pPr>
            <a:r>
              <a:rPr lang="ar-JO" sz="3200" b="1" u="sng" dirty="0">
                <a:solidFill>
                  <a:srgbClr val="002060"/>
                </a:solidFill>
              </a:rPr>
              <a:t>أهمية إدارة المنصات الاجتماعية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5730992" y="991460"/>
            <a:ext cx="6253000" cy="5726840"/>
          </a:xfrm>
        </p:spPr>
        <p:txBody>
          <a:bodyPr anchor="t">
            <a:normAutofit fontScale="62500" lnSpcReduction="20000"/>
          </a:bodyPr>
          <a:lstStyle/>
          <a:p>
            <a:pPr marL="0" indent="0" algn="r" rtl="1">
              <a:lnSpc>
                <a:spcPct val="150000"/>
              </a:lnSpc>
              <a:buNone/>
            </a:pPr>
            <a:r>
              <a:rPr lang="ar-JO" sz="3600" dirty="0">
                <a:solidFill>
                  <a:srgbClr val="0070C0"/>
                </a:solidFill>
              </a:rPr>
              <a:t>المنصات الاجتماعية (فيسبوك، إنستغرام، تويتر، لينكدإن) أصبحت القناة الأساسية للتسويق والإعلام.</a:t>
            </a:r>
          </a:p>
          <a:p>
            <a:pPr marL="0" indent="0" algn="r" rtl="1">
              <a:lnSpc>
                <a:spcPct val="150000"/>
              </a:lnSpc>
              <a:buNone/>
            </a:pPr>
            <a:r>
              <a:rPr lang="ar-JO" sz="3600" b="1" u="sng" dirty="0">
                <a:solidFill>
                  <a:srgbClr val="002060"/>
                </a:solidFill>
              </a:rPr>
              <a:t>الإدارة الذكية لهذه المنصات تعني:</a:t>
            </a:r>
          </a:p>
          <a:p>
            <a:pPr algn="r" rtl="1">
              <a:lnSpc>
                <a:spcPct val="150000"/>
              </a:lnSpc>
            </a:pPr>
            <a:r>
              <a:rPr lang="ar-JO" sz="3600" dirty="0">
                <a:solidFill>
                  <a:srgbClr val="0070C0"/>
                </a:solidFill>
              </a:rPr>
              <a:t>تنظيم المحتوى وجدولته</a:t>
            </a:r>
          </a:p>
          <a:p>
            <a:pPr algn="r" rtl="1">
              <a:lnSpc>
                <a:spcPct val="150000"/>
              </a:lnSpc>
            </a:pPr>
            <a:r>
              <a:rPr lang="ar-JO" sz="3600" dirty="0">
                <a:solidFill>
                  <a:srgbClr val="0070C0"/>
                </a:solidFill>
              </a:rPr>
              <a:t>متابعة التفاعل والردود</a:t>
            </a:r>
          </a:p>
          <a:p>
            <a:pPr algn="r" rtl="1">
              <a:lnSpc>
                <a:spcPct val="150000"/>
              </a:lnSpc>
            </a:pPr>
            <a:r>
              <a:rPr lang="ar-JO" sz="3600" dirty="0">
                <a:solidFill>
                  <a:srgbClr val="0070C0"/>
                </a:solidFill>
              </a:rPr>
              <a:t>تحليل الأداء بشكل دوري</a:t>
            </a:r>
            <a:endParaRPr lang="en-US" sz="3600" dirty="0">
              <a:solidFill>
                <a:srgbClr val="0070C0"/>
              </a:solidFill>
            </a:endParaRPr>
          </a:p>
          <a:p>
            <a:pPr marL="0" indent="0" algn="r" rtl="1">
              <a:lnSpc>
                <a:spcPct val="150000"/>
              </a:lnSpc>
              <a:buNone/>
            </a:pPr>
            <a:r>
              <a:rPr lang="ar-JO" sz="3600" b="1" u="sng" dirty="0">
                <a:solidFill>
                  <a:srgbClr val="002060"/>
                </a:solidFill>
              </a:rPr>
              <a:t>الأهمية </a:t>
            </a:r>
            <a:r>
              <a:rPr lang="ar-SA" sz="3600" b="1" u="sng" dirty="0">
                <a:solidFill>
                  <a:srgbClr val="002060"/>
                </a:solidFill>
              </a:rPr>
              <a:t>لكم</a:t>
            </a:r>
            <a:r>
              <a:rPr lang="ar-JO" sz="3600" b="1" u="sng" dirty="0">
                <a:solidFill>
                  <a:srgbClr val="002060"/>
                </a:solidFill>
              </a:rPr>
              <a:t>:</a:t>
            </a:r>
          </a:p>
          <a:p>
            <a:pPr algn="r" rtl="1">
              <a:lnSpc>
                <a:spcPct val="150000"/>
              </a:lnSpc>
            </a:pPr>
            <a:r>
              <a:rPr lang="ar-JO" sz="3600" dirty="0">
                <a:solidFill>
                  <a:srgbClr val="0070C0"/>
                </a:solidFill>
              </a:rPr>
              <a:t>تعلم مهارة مطلوبة في سوق العمل</a:t>
            </a:r>
          </a:p>
          <a:p>
            <a:pPr algn="r" rtl="1">
              <a:lnSpc>
                <a:spcPct val="150000"/>
              </a:lnSpc>
            </a:pPr>
            <a:r>
              <a:rPr lang="ar-JO" sz="3600" dirty="0">
                <a:solidFill>
                  <a:srgbClr val="0070C0"/>
                </a:solidFill>
              </a:rPr>
              <a:t>القدرة على إدارة حسابات شخصية أو مشاريع صغيرة بكفاءة</a:t>
            </a:r>
          </a:p>
          <a:p>
            <a:pPr algn="r" rtl="1">
              <a:lnSpc>
                <a:spcPct val="150000"/>
              </a:lnSpc>
            </a:pPr>
            <a:r>
              <a:rPr lang="ar-JO" sz="3600" dirty="0">
                <a:solidFill>
                  <a:srgbClr val="0070C0"/>
                </a:solidFill>
              </a:rPr>
              <a:t>فهم كيف تبني الشركات استراتيجياتها الرقمية</a:t>
            </a:r>
          </a:p>
          <a:p>
            <a:pPr algn="r" rtl="1">
              <a:lnSpc>
                <a:spcPct val="150000"/>
              </a:lnSpc>
            </a:pPr>
            <a:endParaRPr lang="ar-JO" sz="2400" dirty="0">
              <a:solidFill>
                <a:srgbClr val="0070C0"/>
              </a:solidFill>
            </a:endParaRPr>
          </a:p>
        </p:txBody>
      </p:sp>
      <p:pic>
        <p:nvPicPr>
          <p:cNvPr id="12" name="Picture 11">
            <a:extLst>
              <a:ext uri="{FF2B5EF4-FFF2-40B4-BE49-F238E27FC236}">
                <a16:creationId xmlns:a16="http://schemas.microsoft.com/office/drawing/2014/main" id="{EDC06572-CFA8-FA40-8CB0-21C677DC80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0" y="732594"/>
            <a:ext cx="5613400" cy="5985706"/>
          </a:xfrm>
          <a:prstGeom prst="rect">
            <a:avLst/>
          </a:prstGeom>
        </p:spPr>
      </p:pic>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60845"/>
            <a:ext cx="10515600" cy="584901"/>
          </a:xfrm>
        </p:spPr>
        <p:txBody>
          <a:bodyPr>
            <a:noAutofit/>
          </a:bodyPr>
          <a:lstStyle/>
          <a:p>
            <a:pPr algn="ctr" rtl="1">
              <a:lnSpc>
                <a:spcPct val="150000"/>
              </a:lnSpc>
            </a:pPr>
            <a:r>
              <a:rPr lang="ar-JO" sz="3200" b="1" u="sng" dirty="0">
                <a:solidFill>
                  <a:srgbClr val="002060"/>
                </a:solidFill>
              </a:rPr>
              <a:t>أدوات الإدارة الاجتماعية</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5936974" y="1021278"/>
            <a:ext cx="6021478" cy="5836722"/>
          </a:xfrm>
        </p:spPr>
        <p:txBody>
          <a:bodyPr anchor="t">
            <a:normAutofit/>
          </a:bodyPr>
          <a:lstStyle/>
          <a:p>
            <a:pPr algn="just" rtl="1">
              <a:lnSpc>
                <a:spcPct val="150000"/>
              </a:lnSpc>
              <a:buFont typeface="Wingdings" pitchFamily="2" charset="2"/>
              <a:buChar char="Ø"/>
            </a:pPr>
            <a:r>
              <a:rPr lang="en-US" sz="2400" dirty="0">
                <a:solidFill>
                  <a:srgbClr val="002060"/>
                </a:solidFill>
              </a:rPr>
              <a:t>Buffer: </a:t>
            </a:r>
            <a:r>
              <a:rPr lang="ar-JO" sz="2400" dirty="0">
                <a:solidFill>
                  <a:srgbClr val="002060"/>
                </a:solidFill>
              </a:rPr>
              <a:t>جدولة المنشورات عبر عدة منصات + تقارير أداء بسيطة </a:t>
            </a:r>
            <a:r>
              <a:rPr lang="en-US" sz="1600" dirty="0">
                <a:hlinkClick r:id="rId3"/>
              </a:rPr>
              <a:t>https://buffer.com</a:t>
            </a:r>
            <a:r>
              <a:rPr lang="ar-SA" sz="1600" dirty="0"/>
              <a:t> </a:t>
            </a:r>
            <a:endParaRPr lang="ar-JO" sz="2400" dirty="0">
              <a:solidFill>
                <a:srgbClr val="002060"/>
              </a:solidFill>
            </a:endParaRPr>
          </a:p>
          <a:p>
            <a:pPr algn="just" rtl="1">
              <a:lnSpc>
                <a:spcPct val="150000"/>
              </a:lnSpc>
              <a:buFont typeface="Wingdings" pitchFamily="2" charset="2"/>
              <a:buChar char="Ø"/>
            </a:pPr>
            <a:r>
              <a:rPr lang="en-US" sz="2400" dirty="0">
                <a:solidFill>
                  <a:srgbClr val="002060"/>
                </a:solidFill>
              </a:rPr>
              <a:t>Hootsuite: </a:t>
            </a:r>
            <a:r>
              <a:rPr lang="ar-JO" sz="2400" dirty="0">
                <a:solidFill>
                  <a:srgbClr val="002060"/>
                </a:solidFill>
              </a:rPr>
              <a:t>لوحة تحكم شاملة لرصد الكلمات المفتاحية، الردود، وتحليل التفاعل </a:t>
            </a:r>
            <a:r>
              <a:rPr lang="en-US" sz="1600" dirty="0">
                <a:hlinkClick r:id="rId4"/>
              </a:rPr>
              <a:t>https://www.hootsuite.com</a:t>
            </a:r>
            <a:r>
              <a:rPr lang="ar-SA" sz="1600" dirty="0"/>
              <a:t> </a:t>
            </a:r>
            <a:endParaRPr lang="ar-JO" sz="2400" dirty="0">
              <a:solidFill>
                <a:srgbClr val="002060"/>
              </a:solidFill>
            </a:endParaRPr>
          </a:p>
          <a:p>
            <a:pPr algn="just" rtl="1">
              <a:lnSpc>
                <a:spcPct val="150000"/>
              </a:lnSpc>
              <a:buFont typeface="Wingdings" pitchFamily="2" charset="2"/>
              <a:buChar char="Ø"/>
            </a:pPr>
            <a:r>
              <a:rPr lang="en-US" sz="2400" dirty="0" err="1">
                <a:solidFill>
                  <a:srgbClr val="002060"/>
                </a:solidFill>
              </a:rPr>
              <a:t>Metricool</a:t>
            </a:r>
            <a:r>
              <a:rPr lang="en-US" sz="2400" dirty="0">
                <a:solidFill>
                  <a:srgbClr val="002060"/>
                </a:solidFill>
              </a:rPr>
              <a:t>: </a:t>
            </a:r>
            <a:r>
              <a:rPr lang="ar-JO" sz="2400" dirty="0">
                <a:solidFill>
                  <a:srgbClr val="002060"/>
                </a:solidFill>
              </a:rPr>
              <a:t>يقدم تقويم محتوى + أفضل أوقات النشر + تحليل الحملات </a:t>
            </a:r>
            <a:r>
              <a:rPr lang="en-US" sz="1600" dirty="0">
                <a:hlinkClick r:id="rId5"/>
              </a:rPr>
              <a:t>https://metricool.com</a:t>
            </a:r>
            <a:r>
              <a:rPr lang="ar-SA" sz="1600" dirty="0"/>
              <a:t> </a:t>
            </a:r>
            <a:endParaRPr lang="ar-JO" sz="2400" dirty="0">
              <a:solidFill>
                <a:srgbClr val="002060"/>
              </a:solidFill>
            </a:endParaRPr>
          </a:p>
          <a:p>
            <a:pPr algn="r" rtl="1">
              <a:lnSpc>
                <a:spcPct val="150000"/>
              </a:lnSpc>
              <a:buFont typeface="Wingdings" pitchFamily="2" charset="2"/>
              <a:buChar char="Ø"/>
            </a:pPr>
            <a:r>
              <a:rPr lang="en-US" sz="2400" dirty="0" err="1">
                <a:solidFill>
                  <a:srgbClr val="002060"/>
                </a:solidFill>
              </a:rPr>
              <a:t>Brandwatch</a:t>
            </a:r>
            <a:r>
              <a:rPr lang="en-US" sz="2400" dirty="0">
                <a:solidFill>
                  <a:srgbClr val="002060"/>
                </a:solidFill>
              </a:rPr>
              <a:t> / </a:t>
            </a:r>
            <a:r>
              <a:rPr lang="en-US" sz="2400" dirty="0" err="1">
                <a:solidFill>
                  <a:srgbClr val="002060"/>
                </a:solidFill>
              </a:rPr>
              <a:t>Talkwalker</a:t>
            </a:r>
            <a:r>
              <a:rPr lang="en-US" sz="2400" dirty="0">
                <a:solidFill>
                  <a:srgbClr val="002060"/>
                </a:solidFill>
              </a:rPr>
              <a:t>: </a:t>
            </a:r>
            <a:r>
              <a:rPr lang="ar-JO" sz="2400" dirty="0">
                <a:solidFill>
                  <a:srgbClr val="002060"/>
                </a:solidFill>
              </a:rPr>
              <a:t>أدوات متقدمة لرصد سمعة العلامة التجارية وتحليل المشاعر </a:t>
            </a:r>
            <a:r>
              <a:rPr lang="en-US" sz="1600" dirty="0">
                <a:hlinkClick r:id="rId6"/>
              </a:rPr>
              <a:t>https://www.brandwatch.com</a:t>
            </a:r>
            <a:r>
              <a:rPr lang="ar-SA" sz="1600" dirty="0"/>
              <a:t> </a:t>
            </a:r>
            <a:endParaRPr lang="ar-JO" sz="2400" dirty="0">
              <a:solidFill>
                <a:srgbClr val="002060"/>
              </a:solidFill>
            </a:endParaRPr>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1" name="Online Media 10" descr="Getting Started with Buffer Tutorial">
            <a:hlinkClick r:id="" action="ppaction://media"/>
            <a:extLst>
              <a:ext uri="{FF2B5EF4-FFF2-40B4-BE49-F238E27FC236}">
                <a16:creationId xmlns:a16="http://schemas.microsoft.com/office/drawing/2014/main" id="{5A64B8CC-AD00-C547-B0DC-FAC7945B615F}"/>
              </a:ext>
            </a:extLst>
          </p:cNvPr>
          <p:cNvPicPr>
            <a:picLocks noRot="1" noChangeAspect="1"/>
          </p:cNvPicPr>
          <p:nvPr>
            <a:videoFile r:link="rId1"/>
          </p:nvPr>
        </p:nvPicPr>
        <p:blipFill>
          <a:blip r:embed="rId8"/>
          <a:stretch>
            <a:fillRect/>
          </a:stretch>
        </p:blipFill>
        <p:spPr>
          <a:xfrm>
            <a:off x="37385" y="1472525"/>
            <a:ext cx="5793572" cy="4345179"/>
          </a:xfrm>
          <a:prstGeom prst="rect">
            <a:avLst/>
          </a:prstGeom>
        </p:spPr>
      </p:pic>
    </p:spTree>
    <p:extLst>
      <p:ext uri="{BB962C8B-B14F-4D97-AF65-F5344CB8AC3E}">
        <p14:creationId xmlns:p14="http://schemas.microsoft.com/office/powerpoint/2010/main" val="173951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93523"/>
            <a:ext cx="10515600" cy="584901"/>
          </a:xfrm>
        </p:spPr>
        <p:txBody>
          <a:bodyPr>
            <a:noAutofit/>
          </a:bodyPr>
          <a:lstStyle/>
          <a:p>
            <a:pPr marL="0" indent="0" algn="ctr" rtl="1">
              <a:lnSpc>
                <a:spcPct val="150000"/>
              </a:lnSpc>
              <a:buNone/>
            </a:pPr>
            <a:r>
              <a:rPr lang="ar-JO" sz="2800" b="1" i="0" u="sng" strike="noStrike" dirty="0">
                <a:solidFill>
                  <a:schemeClr val="accent1">
                    <a:lumMod val="75000"/>
                  </a:schemeClr>
                </a:solidFill>
                <a:effectLst/>
                <a:latin typeface="-webkit-standard"/>
              </a:rPr>
              <a:t>الفائدة مقارنة بالطرق التقليدية</a:t>
            </a:r>
            <a:endParaRPr lang="ar-JO" sz="2800" b="1" i="0" u="sng" strike="noStrike" dirty="0">
              <a:solidFill>
                <a:schemeClr val="accent1">
                  <a:lumMod val="75000"/>
                </a:schemeClr>
              </a:solidFill>
              <a:effectLst/>
            </a:endParaRPr>
          </a:p>
        </p:txBody>
      </p:sp>
      <p:graphicFrame>
        <p:nvGraphicFramePr>
          <p:cNvPr id="6" name="Content Placeholder 5">
            <a:extLst>
              <a:ext uri="{FF2B5EF4-FFF2-40B4-BE49-F238E27FC236}">
                <a16:creationId xmlns:a16="http://schemas.microsoft.com/office/drawing/2014/main" id="{996DC446-641F-4040-A60F-EB0E685320CB}"/>
              </a:ext>
            </a:extLst>
          </p:cNvPr>
          <p:cNvGraphicFramePr>
            <a:graphicFrameLocks noGrp="1"/>
          </p:cNvGraphicFramePr>
          <p:nvPr>
            <p:ph idx="1"/>
            <p:extLst>
              <p:ext uri="{D42A27DB-BD31-4B8C-83A1-F6EECF244321}">
                <p14:modId xmlns:p14="http://schemas.microsoft.com/office/powerpoint/2010/main" val="657093023"/>
              </p:ext>
            </p:extLst>
          </p:nvPr>
        </p:nvGraphicFramePr>
        <p:xfrm>
          <a:off x="838994" y="1088101"/>
          <a:ext cx="10515600" cy="5091475"/>
        </p:xfrm>
        <a:graphic>
          <a:graphicData uri="http://schemas.openxmlformats.org/drawingml/2006/table">
            <a:tbl>
              <a:tblPr rtl="1">
                <a:tableStyleId>{125E5076-3810-47DD-B79F-674D7AD40C01}</a:tableStyleId>
              </a:tblPr>
              <a:tblGrid>
                <a:gridCol w="3505200">
                  <a:extLst>
                    <a:ext uri="{9D8B030D-6E8A-4147-A177-3AD203B41FA5}">
                      <a16:colId xmlns:a16="http://schemas.microsoft.com/office/drawing/2014/main" val="2425877485"/>
                    </a:ext>
                  </a:extLst>
                </a:gridCol>
                <a:gridCol w="3505200">
                  <a:extLst>
                    <a:ext uri="{9D8B030D-6E8A-4147-A177-3AD203B41FA5}">
                      <a16:colId xmlns:a16="http://schemas.microsoft.com/office/drawing/2014/main" val="3483437121"/>
                    </a:ext>
                  </a:extLst>
                </a:gridCol>
                <a:gridCol w="3505200">
                  <a:extLst>
                    <a:ext uri="{9D8B030D-6E8A-4147-A177-3AD203B41FA5}">
                      <a16:colId xmlns:a16="http://schemas.microsoft.com/office/drawing/2014/main" val="1486503440"/>
                    </a:ext>
                  </a:extLst>
                </a:gridCol>
              </a:tblGrid>
              <a:tr h="1018295">
                <a:tc>
                  <a:txBody>
                    <a:bodyPr/>
                    <a:lstStyle/>
                    <a:p>
                      <a:pPr algn="ctr"/>
                      <a:r>
                        <a:rPr lang="ar-JO" sz="2000" b="1" dirty="0">
                          <a:solidFill>
                            <a:srgbClr val="FFC000"/>
                          </a:solidFill>
                        </a:rPr>
                        <a:t>العنصر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sz="2000" b="1" dirty="0">
                          <a:solidFill>
                            <a:srgbClr val="FFC000"/>
                          </a:solidFill>
                        </a:rPr>
                        <a:t>الطريقة التقليدية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solidFill>
                      <a:srgbClr val="0070C0"/>
                    </a:solidFill>
                  </a:tcPr>
                </a:tc>
                <a:tc>
                  <a:txBody>
                    <a:bodyPr/>
                    <a:lstStyle/>
                    <a:p>
                      <a:pPr algn="ctr"/>
                      <a:r>
                        <a:rPr lang="ar-JO" sz="2000" b="1" dirty="0">
                          <a:solidFill>
                            <a:srgbClr val="FFC000"/>
                          </a:solidFill>
                        </a:rPr>
                        <a:t>باستخدام أدوات </a:t>
                      </a:r>
                      <a:r>
                        <a:rPr lang="en-US" sz="2000" b="1" dirty="0">
                          <a:solidFill>
                            <a:srgbClr val="FFC000"/>
                          </a:solidFill>
                        </a:rPr>
                        <a:t>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478604131"/>
                  </a:ext>
                </a:extLst>
              </a:tr>
              <a:tr h="1018295">
                <a:tc>
                  <a:txBody>
                    <a:bodyPr/>
                    <a:lstStyle/>
                    <a:p>
                      <a:pPr algn="ctr"/>
                      <a:r>
                        <a:rPr lang="ar-JO" dirty="0"/>
                        <a:t>النشر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يدوي لكل منصة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جدولة تلقائية لجميع المنصات</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2960601083"/>
                  </a:ext>
                </a:extLst>
              </a:tr>
              <a:tr h="1018295">
                <a:tc>
                  <a:txBody>
                    <a:bodyPr/>
                    <a:lstStyle/>
                    <a:p>
                      <a:pPr algn="ctr"/>
                      <a:r>
                        <a:rPr lang="ar-JO"/>
                        <a:t>متابعة التفاعل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فتح كل حساب على حدة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لوحة واحدة تعرض كل الردود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381823231"/>
                  </a:ext>
                </a:extLst>
              </a:tr>
              <a:tr h="1018295">
                <a:tc>
                  <a:txBody>
                    <a:bodyPr/>
                    <a:lstStyle/>
                    <a:p>
                      <a:pPr algn="ctr"/>
                      <a:r>
                        <a:rPr lang="ar-JO"/>
                        <a:t>التحليل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جداول إكسل يدوية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t>تقارير جاهزة ورسوم بيانية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598268914"/>
                  </a:ext>
                </a:extLst>
              </a:tr>
              <a:tr h="1018295">
                <a:tc>
                  <a:txBody>
                    <a:bodyPr/>
                    <a:lstStyle/>
                    <a:p>
                      <a:pPr algn="ctr"/>
                      <a:r>
                        <a:rPr lang="ar-JO" dirty="0"/>
                        <a:t>الكفاءة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t>استهلاك وقت كبير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t>توفير وقت + دقة أكبر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4123084556"/>
                  </a:ext>
                </a:extLst>
              </a:tr>
            </a:tbl>
          </a:graphicData>
        </a:graphic>
      </p:graphicFrame>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Tree>
    <p:extLst>
      <p:ext uri="{BB962C8B-B14F-4D97-AF65-F5344CB8AC3E}">
        <p14:creationId xmlns:p14="http://schemas.microsoft.com/office/powerpoint/2010/main" val="19501697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3583857" y="-342240"/>
            <a:ext cx="5454445" cy="1325563"/>
          </a:xfrm>
        </p:spPr>
        <p:txBody>
          <a:bodyPr>
            <a:noAutofit/>
          </a:bodyPr>
          <a:lstStyle/>
          <a:p>
            <a:pPr algn="ctr" rtl="1">
              <a:lnSpc>
                <a:spcPct val="150000"/>
              </a:lnSpc>
            </a:pPr>
            <a:r>
              <a:rPr lang="ar-JO" sz="3200" b="1" u="sng" dirty="0">
                <a:solidFill>
                  <a:srgbClr val="0070C0"/>
                </a:solidFill>
              </a:rPr>
              <a:t>كيف تعمل هذه الأدوات؟</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sz="half" idx="1"/>
          </p:nvPr>
        </p:nvSpPr>
        <p:spPr>
          <a:xfrm>
            <a:off x="6413500" y="1083803"/>
            <a:ext cx="5623642" cy="4958223"/>
          </a:xfrm>
        </p:spPr>
        <p:txBody>
          <a:bodyPr anchor="t">
            <a:normAutofit/>
          </a:bodyPr>
          <a:lstStyle/>
          <a:p>
            <a:pPr algn="just" rtl="1">
              <a:lnSpc>
                <a:spcPct val="150000"/>
              </a:lnSpc>
            </a:pPr>
            <a:r>
              <a:rPr lang="ar-JO" sz="2400" dirty="0">
                <a:solidFill>
                  <a:srgbClr val="002060"/>
                </a:solidFill>
              </a:rPr>
              <a:t>تربط حساباتك الاجتماعية بالأداة</a:t>
            </a:r>
          </a:p>
          <a:p>
            <a:pPr algn="just" rtl="1">
              <a:lnSpc>
                <a:spcPct val="150000"/>
              </a:lnSpc>
            </a:pPr>
            <a:r>
              <a:rPr lang="ar-JO" sz="2400" dirty="0">
                <a:solidFill>
                  <a:srgbClr val="002060"/>
                </a:solidFill>
              </a:rPr>
              <a:t>تكتب أو ترفع المحتوى (نصوص، صور، فيديو)</a:t>
            </a:r>
          </a:p>
          <a:p>
            <a:pPr algn="just" rtl="1">
              <a:lnSpc>
                <a:spcPct val="150000"/>
              </a:lnSpc>
            </a:pPr>
            <a:r>
              <a:rPr lang="ar-JO" sz="2400" dirty="0">
                <a:solidFill>
                  <a:srgbClr val="002060"/>
                </a:solidFill>
              </a:rPr>
              <a:t>تحدد وقت النشر (جدولة تلقائية)</a:t>
            </a:r>
          </a:p>
          <a:p>
            <a:pPr algn="just" rtl="1">
              <a:lnSpc>
                <a:spcPct val="150000"/>
              </a:lnSpc>
            </a:pPr>
            <a:r>
              <a:rPr lang="ar-JO" sz="2400" b="1" u="sng" dirty="0">
                <a:solidFill>
                  <a:srgbClr val="C00000"/>
                </a:solidFill>
              </a:rPr>
              <a:t>الأداة تعرض تقارير:</a:t>
            </a:r>
          </a:p>
          <a:p>
            <a:pPr algn="just" rtl="1">
              <a:lnSpc>
                <a:spcPct val="150000"/>
              </a:lnSpc>
              <a:buFont typeface="Wingdings" pitchFamily="2" charset="2"/>
              <a:buChar char="v"/>
            </a:pPr>
            <a:r>
              <a:rPr lang="ar-JO" sz="2400" dirty="0">
                <a:solidFill>
                  <a:srgbClr val="002060"/>
                </a:solidFill>
              </a:rPr>
              <a:t>عدد المشاهدات</a:t>
            </a:r>
          </a:p>
          <a:p>
            <a:pPr algn="just" rtl="1">
              <a:lnSpc>
                <a:spcPct val="150000"/>
              </a:lnSpc>
              <a:buFont typeface="Wingdings" pitchFamily="2" charset="2"/>
              <a:buChar char="v"/>
            </a:pPr>
            <a:r>
              <a:rPr lang="ar-JO" sz="2400" dirty="0">
                <a:solidFill>
                  <a:srgbClr val="002060"/>
                </a:solidFill>
              </a:rPr>
              <a:t>معدل التفاعل (إعجابات، تعليقات، مشاركات)</a:t>
            </a:r>
          </a:p>
          <a:p>
            <a:pPr algn="just" rtl="1">
              <a:lnSpc>
                <a:spcPct val="150000"/>
              </a:lnSpc>
              <a:buFont typeface="Wingdings" pitchFamily="2" charset="2"/>
              <a:buChar char="v"/>
            </a:pPr>
            <a:r>
              <a:rPr lang="ar-JO" sz="2400" dirty="0">
                <a:solidFill>
                  <a:srgbClr val="002060"/>
                </a:solidFill>
              </a:rPr>
              <a:t>أفضل الأوقات للنشر</a:t>
            </a:r>
          </a:p>
        </p:txBody>
      </p:sp>
      <p:sp>
        <p:nvSpPr>
          <p:cNvPr id="6" name="Content Placeholder 5">
            <a:extLst>
              <a:ext uri="{FF2B5EF4-FFF2-40B4-BE49-F238E27FC236}">
                <a16:creationId xmlns:a16="http://schemas.microsoft.com/office/drawing/2014/main" id="{B9592969-60B9-2C44-A993-F0EADFD94255}"/>
              </a:ext>
            </a:extLst>
          </p:cNvPr>
          <p:cNvSpPr>
            <a:spLocks noGrp="1"/>
          </p:cNvSpPr>
          <p:nvPr>
            <p:ph sz="half" idx="2"/>
          </p:nvPr>
        </p:nvSpPr>
        <p:spPr>
          <a:xfrm>
            <a:off x="154858" y="1034324"/>
            <a:ext cx="5454445" cy="4958223"/>
          </a:xfrm>
        </p:spPr>
        <p:txBody>
          <a:bodyPr>
            <a:normAutofit/>
          </a:bodyPr>
          <a:lstStyle/>
          <a:p>
            <a:pPr marL="0" indent="0" algn="r" defTabSz="914400" rtl="1" eaLnBrk="1" latinLnBrk="0" hangingPunct="1">
              <a:lnSpc>
                <a:spcPct val="90000"/>
              </a:lnSpc>
              <a:spcBef>
                <a:spcPts val="1000"/>
              </a:spcBef>
              <a:buNone/>
            </a:pPr>
            <a:r>
              <a:rPr lang="ar-JO" sz="2000" b="1" u="sng" dirty="0">
                <a:solidFill>
                  <a:srgbClr val="C00000"/>
                </a:solidFill>
              </a:rPr>
              <a:t>الأشخاص المطلوب منهم إنجاز هذه الوظائف:</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مدير وسائل التواصل الاجتماعي (</a:t>
            </a:r>
            <a:r>
              <a:rPr lang="en-US" sz="2000" dirty="0">
                <a:solidFill>
                  <a:schemeClr val="accent1">
                    <a:lumMod val="75000"/>
                  </a:schemeClr>
                </a:solidFill>
              </a:rPr>
              <a:t>Social Media Manager): </a:t>
            </a:r>
            <a:r>
              <a:rPr lang="ar-JO" sz="2000" dirty="0">
                <a:solidFill>
                  <a:schemeClr val="accent1">
                    <a:lumMod val="75000"/>
                  </a:schemeClr>
                </a:solidFill>
              </a:rPr>
              <a:t>مسؤول عن التخطيط والنشر والمتابعة</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محلل بيانات تسويقية (</a:t>
            </a:r>
            <a:r>
              <a:rPr lang="en-US" sz="2000" dirty="0">
                <a:solidFill>
                  <a:schemeClr val="accent1">
                    <a:lumMod val="75000"/>
                  </a:schemeClr>
                </a:solidFill>
              </a:rPr>
              <a:t>Marketing Analyst): </a:t>
            </a:r>
            <a:r>
              <a:rPr lang="ar-JO" sz="2000" dirty="0">
                <a:solidFill>
                  <a:schemeClr val="accent1">
                    <a:lumMod val="75000"/>
                  </a:schemeClr>
                </a:solidFill>
              </a:rPr>
              <a:t>يقرأ تقارير الأداء ويقترح تحسينات</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صانع محتوى (</a:t>
            </a:r>
            <a:r>
              <a:rPr lang="en-US" sz="2000" dirty="0">
                <a:solidFill>
                  <a:schemeClr val="accent1">
                    <a:lumMod val="75000"/>
                  </a:schemeClr>
                </a:solidFill>
              </a:rPr>
              <a:t>Content Creator): </a:t>
            </a:r>
            <a:r>
              <a:rPr lang="ar-JO" sz="2000" dirty="0">
                <a:solidFill>
                  <a:schemeClr val="accent1">
                    <a:lumMod val="75000"/>
                  </a:schemeClr>
                </a:solidFill>
              </a:rPr>
              <a:t>ينتج النصوص والصور والفيديو للنشر</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طالب أو باحث: يمكنه استخدام نفس الأدوات لإدارة حساباته الأكاديمية أو مشاريع التخرج</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Tree>
    <p:extLst>
      <p:ext uri="{BB962C8B-B14F-4D97-AF65-F5344CB8AC3E}">
        <p14:creationId xmlns:p14="http://schemas.microsoft.com/office/powerpoint/2010/main" val="1168642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4F72FBDB-FC86-8947-BFB0-AB8579C97480}"/>
              </a:ext>
            </a:extLst>
          </p:cNvPr>
          <p:cNvSpPr>
            <a:spLocks noGrp="1" noChangeArrowheads="1"/>
          </p:cNvSpPr>
          <p:nvPr>
            <p:ph type="title"/>
          </p:nvPr>
        </p:nvSpPr>
        <p:spPr bwMode="auto">
          <a:xfrm>
            <a:off x="4624646" y="0"/>
            <a:ext cx="3280065" cy="742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gn="ctr" defTabSz="914400" rtl="1" eaLnBrk="1" latinLnBrk="0" hangingPunct="1">
              <a:lnSpc>
                <a:spcPct val="150000"/>
              </a:lnSpc>
              <a:spcBef>
                <a:spcPts val="1000"/>
              </a:spcBef>
              <a:buNone/>
            </a:pPr>
            <a:r>
              <a:rPr lang="ar-JO" sz="3200" b="1" u="sng" dirty="0">
                <a:solidFill>
                  <a:srgbClr val="0070C0"/>
                </a:solidFill>
              </a:rPr>
              <a:t>أدوات تحسين الإعلانات</a:t>
            </a:r>
          </a:p>
        </p:txBody>
      </p:sp>
      <p:pic>
        <p:nvPicPr>
          <p:cNvPr id="6" name="Graphic 21">
            <a:extLst>
              <a:ext uri="{FF2B5EF4-FFF2-40B4-BE49-F238E27FC236}">
                <a16:creationId xmlns:a16="http://schemas.microsoft.com/office/drawing/2014/main" id="{96E41201-4BFB-7B48-97B8-8F780521D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3" name="Content Placeholder 2">
            <a:extLst>
              <a:ext uri="{FF2B5EF4-FFF2-40B4-BE49-F238E27FC236}">
                <a16:creationId xmlns:a16="http://schemas.microsoft.com/office/drawing/2014/main" id="{C3FA5EBA-E008-1B46-B6E1-36C171148364}"/>
              </a:ext>
            </a:extLst>
          </p:cNvPr>
          <p:cNvSpPr>
            <a:spLocks noGrp="1"/>
          </p:cNvSpPr>
          <p:nvPr>
            <p:ph idx="1"/>
          </p:nvPr>
        </p:nvSpPr>
        <p:spPr>
          <a:xfrm>
            <a:off x="5300870" y="991100"/>
            <a:ext cx="6581413" cy="5598592"/>
          </a:xfrm>
        </p:spPr>
        <p:txBody>
          <a:bodyPr>
            <a:normAutofit fontScale="70000" lnSpcReduction="20000"/>
          </a:bodyPr>
          <a:lstStyle/>
          <a:p>
            <a:pPr algn="r" rtl="1">
              <a:lnSpc>
                <a:spcPct val="150000"/>
              </a:lnSpc>
            </a:pPr>
            <a:r>
              <a:rPr lang="en-US" dirty="0"/>
              <a:t>Google Ads Smart Campaigns </a:t>
            </a:r>
            <a:r>
              <a:rPr lang="ar-JO" dirty="0"/>
              <a:t>تقترح كلمات مفتاحية وميزانيات بناءً على بيانات السوق</a:t>
            </a:r>
          </a:p>
          <a:p>
            <a:pPr marL="0" indent="0" algn="r" rtl="1">
              <a:lnSpc>
                <a:spcPct val="150000"/>
              </a:lnSpc>
              <a:buNone/>
            </a:pPr>
            <a:r>
              <a:rPr lang="en-US" dirty="0">
                <a:hlinkClick r:id="rId4"/>
              </a:rPr>
              <a:t>https://business.google.com/ar-all/google-ads/?pli=1</a:t>
            </a:r>
            <a:r>
              <a:rPr lang="ar-SA" dirty="0"/>
              <a:t> </a:t>
            </a:r>
            <a:endParaRPr lang="ar-JO" dirty="0"/>
          </a:p>
          <a:p>
            <a:pPr algn="r" rtl="1">
              <a:lnSpc>
                <a:spcPct val="150000"/>
              </a:lnSpc>
            </a:pPr>
            <a:r>
              <a:rPr lang="en-US" dirty="0"/>
              <a:t>Meta Ads Advantage+ </a:t>
            </a:r>
            <a:r>
              <a:rPr lang="ar-JO" dirty="0"/>
              <a:t>تحسين تلقائي لاستهداف الجمهور والإعلانات</a:t>
            </a:r>
          </a:p>
          <a:p>
            <a:pPr marL="0" indent="0" algn="r" rtl="1">
              <a:lnSpc>
                <a:spcPct val="150000"/>
              </a:lnSpc>
              <a:buNone/>
            </a:pPr>
            <a:r>
              <a:rPr lang="en-US" dirty="0">
                <a:hlinkClick r:id="rId5"/>
              </a:rPr>
              <a:t>https://www.facebook.com/business/tools/meta-business-suite</a:t>
            </a:r>
            <a:r>
              <a:rPr lang="ar-SA" dirty="0"/>
              <a:t> </a:t>
            </a:r>
            <a:endParaRPr lang="ar-JO" dirty="0"/>
          </a:p>
          <a:p>
            <a:pPr algn="r" rtl="1">
              <a:lnSpc>
                <a:spcPct val="150000"/>
              </a:lnSpc>
            </a:pPr>
            <a:r>
              <a:rPr lang="en-US" dirty="0"/>
              <a:t> Optimizely </a:t>
            </a:r>
            <a:r>
              <a:rPr lang="ar-JO" dirty="0"/>
              <a:t>اختبار نسختين من صفحة هبوط (</a:t>
            </a:r>
            <a:r>
              <a:rPr lang="en-US" dirty="0"/>
              <a:t>A/B Testing).</a:t>
            </a:r>
            <a:endParaRPr lang="ar-SA" dirty="0"/>
          </a:p>
          <a:p>
            <a:pPr marL="0" indent="0" algn="r" rtl="1">
              <a:lnSpc>
                <a:spcPct val="150000"/>
              </a:lnSpc>
              <a:buNone/>
            </a:pPr>
            <a:r>
              <a:rPr lang="en-US" dirty="0">
                <a:hlinkClick r:id="rId6"/>
              </a:rPr>
              <a:t>https://www.optimizely.com</a:t>
            </a:r>
            <a:r>
              <a:rPr lang="ar-SA" dirty="0"/>
              <a:t> </a:t>
            </a:r>
            <a:endParaRPr lang="en-US" dirty="0"/>
          </a:p>
          <a:p>
            <a:pPr algn="r" rtl="1">
              <a:lnSpc>
                <a:spcPct val="150000"/>
              </a:lnSpc>
            </a:pPr>
            <a:r>
              <a:rPr lang="en-US" dirty="0"/>
              <a:t> </a:t>
            </a:r>
            <a:r>
              <a:rPr lang="en-US" dirty="0" err="1"/>
              <a:t>Unbounce</a:t>
            </a:r>
            <a:r>
              <a:rPr lang="en-US" dirty="0"/>
              <a:t> Smart Traffic </a:t>
            </a:r>
            <a:r>
              <a:rPr lang="ar-JO" dirty="0"/>
              <a:t>توجيه الزوار تلقائيًا إلى النسخة الأفضل من الصفحة</a:t>
            </a:r>
          </a:p>
          <a:p>
            <a:pPr algn="r" rtl="1">
              <a:lnSpc>
                <a:spcPct val="150000"/>
              </a:lnSpc>
            </a:pPr>
            <a:r>
              <a:rPr lang="en-US" dirty="0">
                <a:hlinkClick r:id="rId7"/>
              </a:rPr>
              <a:t>https://unbounce.com</a:t>
            </a:r>
            <a:r>
              <a:rPr lang="ar-SA" dirty="0"/>
              <a:t> </a:t>
            </a:r>
            <a:endParaRPr lang="en-JO" dirty="0"/>
          </a:p>
        </p:txBody>
      </p:sp>
      <p:sp>
        <p:nvSpPr>
          <p:cNvPr id="7" name="TextBox 6">
            <a:extLst>
              <a:ext uri="{FF2B5EF4-FFF2-40B4-BE49-F238E27FC236}">
                <a16:creationId xmlns:a16="http://schemas.microsoft.com/office/drawing/2014/main" id="{BD161E79-7B80-1B48-B0AF-ACDBB5CDA98E}"/>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4" name="Online Media 3" descr="Google Ads Smart Campaign Tutorial (Step-by-Step Guide)">
            <a:hlinkClick r:id="" action="ppaction://media"/>
            <a:extLst>
              <a:ext uri="{FF2B5EF4-FFF2-40B4-BE49-F238E27FC236}">
                <a16:creationId xmlns:a16="http://schemas.microsoft.com/office/drawing/2014/main" id="{3C458630-7E8C-934A-9297-2B949BC0F574}"/>
              </a:ext>
            </a:extLst>
          </p:cNvPr>
          <p:cNvPicPr>
            <a:picLocks noRot="1" noChangeAspect="1"/>
          </p:cNvPicPr>
          <p:nvPr>
            <a:videoFile r:link="rId1"/>
          </p:nvPr>
        </p:nvPicPr>
        <p:blipFill>
          <a:blip r:embed="rId8"/>
          <a:stretch>
            <a:fillRect/>
          </a:stretch>
        </p:blipFill>
        <p:spPr>
          <a:xfrm>
            <a:off x="0" y="1683026"/>
            <a:ext cx="5473148" cy="4333461"/>
          </a:xfrm>
          <a:prstGeom prst="rect">
            <a:avLst/>
          </a:prstGeom>
        </p:spPr>
      </p:pic>
    </p:spTree>
    <p:extLst>
      <p:ext uri="{BB962C8B-B14F-4D97-AF65-F5344CB8AC3E}">
        <p14:creationId xmlns:p14="http://schemas.microsoft.com/office/powerpoint/2010/main" val="7351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09613" y="0"/>
            <a:ext cx="7213600" cy="1399870"/>
          </a:xfrm>
          <a:prstGeom prst="rect">
            <a:avLst/>
          </a:prstGeom>
          <a:noFill/>
        </p:spPr>
        <p:txBody>
          <a:bodyPr wrap="square" rtlCol="0">
            <a:spAutoFit/>
          </a:bodyPr>
          <a:lstStyle/>
          <a:p>
            <a:pPr algn="ctr" rtl="1">
              <a:lnSpc>
                <a:spcPct val="150000"/>
              </a:lnSpc>
            </a:pPr>
            <a:r>
              <a:rPr lang="ar-JO" sz="3200" b="1" i="0" u="sng" strike="noStrike" dirty="0">
                <a:solidFill>
                  <a:schemeClr val="accent5">
                    <a:lumMod val="50000"/>
                  </a:schemeClr>
                </a:solidFill>
                <a:effectLst/>
              </a:rPr>
              <a:t>الأشخاص المطلوب منهم هذه الوظائف</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6354"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6919" y="1258128"/>
            <a:ext cx="6497071" cy="5460172"/>
          </a:xfrm>
        </p:spPr>
        <p:txBody>
          <a:bodyPr>
            <a:normAutofit/>
          </a:bodyPr>
          <a:lstStyle/>
          <a:p>
            <a:pPr marL="514350" indent="-514350" algn="just" rtl="1">
              <a:lnSpc>
                <a:spcPct val="150000"/>
              </a:lnSpc>
              <a:buFont typeface="+mj-lt"/>
              <a:buAutoNum type="arabicPeriod"/>
            </a:pPr>
            <a:r>
              <a:rPr lang="ar-JO" sz="2400" i="0" u="none" strike="noStrike" dirty="0">
                <a:solidFill>
                  <a:schemeClr val="accent5">
                    <a:lumMod val="50000"/>
                  </a:schemeClr>
                </a:solidFill>
                <a:effectLst/>
              </a:rPr>
              <a:t>مدير الحملات الإعلانية </a:t>
            </a:r>
            <a:r>
              <a:rPr lang="en-US" sz="2400" i="0" u="none" strike="noStrike" dirty="0">
                <a:solidFill>
                  <a:schemeClr val="accent5">
                    <a:lumMod val="50000"/>
                  </a:schemeClr>
                </a:solidFill>
                <a:effectLst/>
              </a:rPr>
              <a:t>Campaign Manager</a:t>
            </a:r>
            <a:r>
              <a:rPr lang="ar-JO" sz="2400" i="0" u="none" strike="noStrike" dirty="0">
                <a:solidFill>
                  <a:schemeClr val="accent5">
                    <a:lumMod val="50000"/>
                  </a:schemeClr>
                </a:solidFill>
                <a:effectLst/>
              </a:rPr>
              <a:t>يخطط ويشرف على الإعلانات</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خبير تحسين الأداء</a:t>
            </a:r>
            <a:r>
              <a:rPr lang="en-US" sz="2400" i="0" u="none" strike="noStrike" dirty="0">
                <a:solidFill>
                  <a:schemeClr val="accent5">
                    <a:lumMod val="50000"/>
                  </a:schemeClr>
                </a:solidFill>
                <a:effectLst/>
              </a:rPr>
              <a:t>Performance Marketer </a:t>
            </a:r>
            <a:r>
              <a:rPr lang="ar-JO" sz="2400" i="0" u="none" strike="noStrike" dirty="0">
                <a:solidFill>
                  <a:schemeClr val="accent5">
                    <a:lumMod val="50000"/>
                  </a:schemeClr>
                </a:solidFill>
                <a:effectLst/>
              </a:rPr>
              <a:t>يستخدم أدوات </a:t>
            </a:r>
            <a:r>
              <a:rPr lang="en-US" sz="2400" i="0" u="none" strike="noStrike" dirty="0">
                <a:solidFill>
                  <a:schemeClr val="accent5">
                    <a:lumMod val="50000"/>
                  </a:schemeClr>
                </a:solidFill>
                <a:effectLst/>
              </a:rPr>
              <a:t>A/B </a:t>
            </a:r>
            <a:r>
              <a:rPr lang="ar-JO" sz="2400" i="0" u="none" strike="noStrike" dirty="0">
                <a:solidFill>
                  <a:schemeClr val="accent5">
                    <a:lumMod val="50000"/>
                  </a:schemeClr>
                </a:solidFill>
                <a:effectLst/>
              </a:rPr>
              <a:t>لاختيار النسخة الأفضل</a:t>
            </a:r>
          </a:p>
          <a:p>
            <a:pPr marL="514350" indent="-514350" algn="just" rtl="1">
              <a:lnSpc>
                <a:spcPct val="150000"/>
              </a:lnSpc>
              <a:buFont typeface="+mj-lt"/>
              <a:buAutoNum type="arabicPeriod"/>
            </a:pPr>
            <a:r>
              <a:rPr lang="ar-JO" sz="2400" i="0" u="none" strike="noStrike" dirty="0">
                <a:solidFill>
                  <a:schemeClr val="accent5">
                    <a:lumMod val="50000"/>
                  </a:schemeClr>
                </a:solidFill>
                <a:effectLst/>
              </a:rPr>
              <a:t>المسوّق الرقمي</a:t>
            </a:r>
            <a:r>
              <a:rPr lang="en-US" sz="2400" i="0" u="none" strike="noStrike" dirty="0">
                <a:solidFill>
                  <a:schemeClr val="accent5">
                    <a:lumMod val="50000"/>
                  </a:schemeClr>
                </a:solidFill>
                <a:effectLst/>
              </a:rPr>
              <a:t>Digital Marketer </a:t>
            </a:r>
            <a:r>
              <a:rPr lang="ar-JO" sz="2400" i="0" u="none" strike="noStrike" dirty="0">
                <a:solidFill>
                  <a:schemeClr val="accent5">
                    <a:lumMod val="50000"/>
                  </a:schemeClr>
                </a:solidFill>
                <a:effectLst/>
              </a:rPr>
              <a:t>يدمج بين إدارة المنصات وتحسين الإعلانات</a:t>
            </a:r>
          </a:p>
        </p:txBody>
      </p:sp>
      <p:pic>
        <p:nvPicPr>
          <p:cNvPr id="6" name="Picture 5">
            <a:extLst>
              <a:ext uri="{FF2B5EF4-FFF2-40B4-BE49-F238E27FC236}">
                <a16:creationId xmlns:a16="http://schemas.microsoft.com/office/drawing/2014/main" id="{DE72B95C-1FDD-5640-BDB4-36F2461393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29878"/>
            <a:ext cx="4519585" cy="3028122"/>
          </a:xfrm>
          <a:prstGeom prst="rect">
            <a:avLst/>
          </a:prstGeom>
        </p:spPr>
      </p:pic>
      <p:pic>
        <p:nvPicPr>
          <p:cNvPr id="10" name="Picture 9">
            <a:extLst>
              <a:ext uri="{FF2B5EF4-FFF2-40B4-BE49-F238E27FC236}">
                <a16:creationId xmlns:a16="http://schemas.microsoft.com/office/drawing/2014/main" id="{19DF031F-E9A3-DC43-99F5-A2C1124E00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58128"/>
            <a:ext cx="4519585" cy="2571750"/>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81707"/>
            <a:ext cx="10515600" cy="1325563"/>
          </a:xfrm>
        </p:spPr>
        <p:txBody>
          <a:bodyPr anchor="t">
            <a:normAutofit/>
          </a:bodyPr>
          <a:lstStyle/>
          <a:p>
            <a:pPr algn="ctr" rtl="1">
              <a:lnSpc>
                <a:spcPct val="150000"/>
              </a:lnSpc>
            </a:pPr>
            <a:r>
              <a:rPr lang="ar-JO" sz="3200" b="1" i="0" u="sng" strike="noStrike" dirty="0">
                <a:solidFill>
                  <a:schemeClr val="accent1"/>
                </a:solidFill>
                <a:effectLst/>
              </a:rPr>
              <a:t>كيف تعمل هذه الأدوات؟</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sz="half" idx="1"/>
          </p:nvPr>
        </p:nvSpPr>
        <p:spPr>
          <a:xfrm>
            <a:off x="5899939" y="731157"/>
            <a:ext cx="6191494" cy="5974443"/>
          </a:xfrm>
        </p:spPr>
        <p:txBody>
          <a:bodyPr>
            <a:normAutofit fontScale="77500" lnSpcReduction="20000"/>
          </a:bodyPr>
          <a:lstStyle/>
          <a:p>
            <a:pPr marL="0" indent="0" algn="ctr" rtl="1">
              <a:lnSpc>
                <a:spcPct val="150000"/>
              </a:lnSpc>
              <a:buNone/>
            </a:pPr>
            <a:r>
              <a:rPr lang="en-US" sz="2600" b="1" i="0" u="sng" strike="noStrike" dirty="0">
                <a:solidFill>
                  <a:srgbClr val="C00000"/>
                </a:solidFill>
                <a:effectLst/>
              </a:rPr>
              <a:t>A/B test :</a:t>
            </a:r>
          </a:p>
          <a:p>
            <a:pPr algn="just" rtl="1">
              <a:lnSpc>
                <a:spcPct val="150000"/>
              </a:lnSpc>
              <a:buFont typeface="Wingdings" pitchFamily="2" charset="2"/>
              <a:buChar char="ü"/>
            </a:pPr>
            <a:r>
              <a:rPr lang="ar-JO" sz="2200" b="0" i="0" u="none" strike="noStrike" dirty="0">
                <a:solidFill>
                  <a:schemeClr val="accent1"/>
                </a:solidFill>
                <a:effectLst/>
              </a:rPr>
              <a:t>تنشئ إعلانًا أو صفحة هبوط بنسختين مختلفتين</a:t>
            </a:r>
          </a:p>
          <a:p>
            <a:pPr algn="just" rtl="1">
              <a:lnSpc>
                <a:spcPct val="150000"/>
              </a:lnSpc>
              <a:buFont typeface="Wingdings" pitchFamily="2" charset="2"/>
              <a:buChar char="ü"/>
            </a:pPr>
            <a:r>
              <a:rPr lang="ar-JO" sz="2200" b="0" i="0" u="none" strike="noStrike" dirty="0">
                <a:solidFill>
                  <a:schemeClr val="accent1"/>
                </a:solidFill>
                <a:effectLst/>
              </a:rPr>
              <a:t>الأداة تعرض الإعلان للجمهور بشكل متوازن</a:t>
            </a:r>
          </a:p>
          <a:p>
            <a:pPr algn="just" rtl="1">
              <a:lnSpc>
                <a:spcPct val="150000"/>
              </a:lnSpc>
              <a:buFont typeface="Wingdings" pitchFamily="2" charset="2"/>
              <a:buChar char="ü"/>
            </a:pPr>
            <a:r>
              <a:rPr lang="ar-JO" sz="2200" b="0" i="0" u="none" strike="noStrike" dirty="0">
                <a:solidFill>
                  <a:schemeClr val="accent1"/>
                </a:solidFill>
                <a:effectLst/>
              </a:rPr>
              <a:t>تجمع البيانات (نقرات، وقت على الصفحة، معدل تحويل)</a:t>
            </a:r>
          </a:p>
          <a:p>
            <a:pPr algn="just" rtl="1">
              <a:lnSpc>
                <a:spcPct val="150000"/>
              </a:lnSpc>
              <a:buFont typeface="Wingdings" pitchFamily="2" charset="2"/>
              <a:buChar char="ü"/>
            </a:pPr>
            <a:r>
              <a:rPr lang="ar-JO" sz="2200" b="0" i="0" u="none" strike="noStrike" dirty="0">
                <a:solidFill>
                  <a:schemeClr val="accent1"/>
                </a:solidFill>
                <a:effectLst/>
              </a:rPr>
              <a:t>تقدم توصية: أي نسخة تحقق نتائج أفضل</a:t>
            </a:r>
            <a:endParaRPr lang="en-US" sz="2200" b="0" i="0" u="none" strike="noStrike" dirty="0">
              <a:solidFill>
                <a:schemeClr val="accent1"/>
              </a:solidFill>
              <a:effectLst/>
            </a:endParaRPr>
          </a:p>
          <a:p>
            <a:pPr marL="0" indent="0" algn="r" defTabSz="914400" rtl="1" eaLnBrk="1" latinLnBrk="0" hangingPunct="1">
              <a:lnSpc>
                <a:spcPct val="90000"/>
              </a:lnSpc>
              <a:spcBef>
                <a:spcPts val="1000"/>
              </a:spcBef>
              <a:buNone/>
            </a:pPr>
            <a:r>
              <a:rPr lang="ar-JO" sz="2200" b="1" u="sng" dirty="0">
                <a:solidFill>
                  <a:srgbClr val="C00000"/>
                </a:solidFill>
              </a:rPr>
              <a:t>تمرين تطبيقي:</a:t>
            </a:r>
          </a:p>
          <a:p>
            <a:pPr marL="228600" indent="-228600" algn="r" defTabSz="914400" rtl="1" eaLnBrk="1" latinLnBrk="0" hangingPunct="1">
              <a:lnSpc>
                <a:spcPct val="90000"/>
              </a:lnSpc>
              <a:spcBef>
                <a:spcPts val="1000"/>
              </a:spcBef>
              <a:buFont typeface="Arial" panose="020B0604020202020204" pitchFamily="34" charset="0"/>
              <a:buChar char="•"/>
            </a:pPr>
            <a:endParaRPr lang="ar-JO" sz="2200" dirty="0"/>
          </a:p>
          <a:p>
            <a:pPr marL="228600" indent="-228600" algn="r" defTabSz="914400" rtl="1" eaLnBrk="1" latinLnBrk="0" hangingPunct="1">
              <a:lnSpc>
                <a:spcPct val="90000"/>
              </a:lnSpc>
              <a:spcBef>
                <a:spcPts val="1000"/>
              </a:spcBef>
              <a:buFont typeface="Arial" panose="020B0604020202020204" pitchFamily="34" charset="0"/>
              <a:buChar char="•"/>
            </a:pPr>
            <a:r>
              <a:rPr lang="ar-JO" sz="2200" dirty="0"/>
              <a:t>جدولة 3 منشورات باستخدام </a:t>
            </a:r>
            <a:r>
              <a:rPr lang="en-US" sz="2200" dirty="0"/>
              <a:t>Buffer </a:t>
            </a:r>
            <a:r>
              <a:rPr lang="ar-JO" sz="2200" dirty="0"/>
              <a:t>أو </a:t>
            </a:r>
            <a:r>
              <a:rPr lang="en-US" sz="2200" dirty="0" err="1"/>
              <a:t>Metricool</a:t>
            </a:r>
            <a:r>
              <a:rPr lang="en-US" sz="2200" dirty="0"/>
              <a:t>.</a:t>
            </a:r>
          </a:p>
          <a:p>
            <a:pPr marL="0" indent="0" algn="r" defTabSz="914400" rtl="1" eaLnBrk="1" latinLnBrk="0" hangingPunct="1">
              <a:lnSpc>
                <a:spcPct val="90000"/>
              </a:lnSpc>
              <a:spcBef>
                <a:spcPts val="1000"/>
              </a:spcBef>
              <a:buNone/>
            </a:pPr>
            <a:endParaRPr lang="en-US" sz="2200" dirty="0"/>
          </a:p>
          <a:p>
            <a:pPr marL="228600" indent="-228600" algn="r" defTabSz="914400" rtl="1" eaLnBrk="1" latinLnBrk="0" hangingPunct="1">
              <a:lnSpc>
                <a:spcPct val="90000"/>
              </a:lnSpc>
              <a:spcBef>
                <a:spcPts val="1000"/>
              </a:spcBef>
              <a:buFont typeface="Arial" panose="020B0604020202020204" pitchFamily="34" charset="0"/>
              <a:buChar char="•"/>
            </a:pPr>
            <a:r>
              <a:rPr lang="ar-JO" sz="2200" dirty="0"/>
              <a:t>إنشاء إعلان بسيط بنسختين (عنوان وصورة مختلفين) باستخدام </a:t>
            </a:r>
            <a:r>
              <a:rPr lang="en-US" sz="2200" dirty="0"/>
              <a:t>Google Ads </a:t>
            </a:r>
            <a:r>
              <a:rPr lang="ar-JO" sz="2200" dirty="0"/>
              <a:t>أو </a:t>
            </a:r>
            <a:r>
              <a:rPr lang="en-US" sz="2200" dirty="0"/>
              <a:t>Optimizely. </a:t>
            </a:r>
            <a:r>
              <a:rPr lang="en-US" sz="2200" dirty="0">
                <a:hlinkClick r:id="rId2"/>
              </a:rPr>
              <a:t>https://www.optimizely.com/optimization-glossary/ab-testing/</a:t>
            </a:r>
            <a:r>
              <a:rPr lang="en-US" sz="2200" dirty="0"/>
              <a:t> </a:t>
            </a:r>
          </a:p>
          <a:p>
            <a:pPr marL="228600" indent="-228600" algn="r" defTabSz="914400" rtl="1" eaLnBrk="1" latinLnBrk="0" hangingPunct="1">
              <a:lnSpc>
                <a:spcPct val="90000"/>
              </a:lnSpc>
              <a:spcBef>
                <a:spcPts val="1000"/>
              </a:spcBef>
              <a:buFont typeface="Arial" panose="020B0604020202020204" pitchFamily="34" charset="0"/>
              <a:buChar char="•"/>
            </a:pPr>
            <a:r>
              <a:rPr lang="en-US" sz="2200" dirty="0">
                <a:hlinkClick r:id="rId3"/>
              </a:rPr>
              <a:t>https://unbounce.com/a-b-testing/examples/</a:t>
            </a:r>
            <a:r>
              <a:rPr lang="en-US" sz="2200" dirty="0"/>
              <a:t> </a:t>
            </a:r>
          </a:p>
          <a:p>
            <a:pPr marL="228600" indent="-228600" algn="r" defTabSz="914400" rtl="1" eaLnBrk="1" latinLnBrk="0" hangingPunct="1">
              <a:lnSpc>
                <a:spcPct val="90000"/>
              </a:lnSpc>
              <a:spcBef>
                <a:spcPts val="1000"/>
              </a:spcBef>
              <a:buFont typeface="Arial" panose="020B0604020202020204" pitchFamily="34" charset="0"/>
              <a:buChar char="•"/>
            </a:pPr>
            <a:endParaRPr lang="en-US" sz="2200" dirty="0"/>
          </a:p>
          <a:p>
            <a:pPr marL="228600" indent="-228600" algn="r" defTabSz="914400" rtl="1" eaLnBrk="1" latinLnBrk="0" hangingPunct="1">
              <a:lnSpc>
                <a:spcPct val="90000"/>
              </a:lnSpc>
              <a:spcBef>
                <a:spcPts val="1000"/>
              </a:spcBef>
              <a:buFont typeface="Arial" panose="020B0604020202020204" pitchFamily="34" charset="0"/>
              <a:buChar char="•"/>
            </a:pPr>
            <a:r>
              <a:rPr lang="ar-JO" sz="2200" dirty="0"/>
              <a:t>حفظ لقطة شاشة للتقويم + لقطة شاشة لمقارنة النسختين</a:t>
            </a:r>
          </a:p>
          <a:p>
            <a:pPr marL="228600" indent="-228600" algn="r" defTabSz="914400" rtl="1" eaLnBrk="1" latinLnBrk="0" hangingPunct="1">
              <a:lnSpc>
                <a:spcPct val="90000"/>
              </a:lnSpc>
              <a:spcBef>
                <a:spcPts val="1000"/>
              </a:spcBef>
              <a:buFont typeface="Arial" panose="020B0604020202020204" pitchFamily="34" charset="0"/>
              <a:buChar char="•"/>
            </a:pPr>
            <a:endParaRPr lang="ar-JO" sz="2200" dirty="0"/>
          </a:p>
          <a:p>
            <a:pPr marL="228600" indent="-228600" algn="r" defTabSz="914400" rtl="1" eaLnBrk="1" latinLnBrk="0" hangingPunct="1">
              <a:lnSpc>
                <a:spcPct val="90000"/>
              </a:lnSpc>
              <a:spcBef>
                <a:spcPts val="1000"/>
              </a:spcBef>
              <a:buFont typeface="Arial" panose="020B0604020202020204" pitchFamily="34" charset="0"/>
              <a:buChar char="•"/>
            </a:pPr>
            <a:r>
              <a:rPr lang="ar-JO" sz="2200" dirty="0"/>
              <a:t>الناتج: ملف يحتوي على لقطتين + شرح قصير (3–4 جمل) يوضح الفرق بين النسختين</a:t>
            </a:r>
          </a:p>
          <a:p>
            <a:pPr algn="just" rtl="1">
              <a:lnSpc>
                <a:spcPct val="150000"/>
              </a:lnSpc>
              <a:buFont typeface="Wingdings" pitchFamily="2" charset="2"/>
              <a:buChar char="ü"/>
            </a:pPr>
            <a:endParaRPr lang="ar-JO" sz="1400" b="0" i="0" u="none" strike="noStrike" dirty="0">
              <a:solidFill>
                <a:srgbClr val="C00000"/>
              </a:solidFill>
              <a:effectLst/>
            </a:endParaRPr>
          </a:p>
        </p:txBody>
      </p:sp>
      <p:sp>
        <p:nvSpPr>
          <p:cNvPr id="5" name="Content Placeholder 4">
            <a:extLst>
              <a:ext uri="{FF2B5EF4-FFF2-40B4-BE49-F238E27FC236}">
                <a16:creationId xmlns:a16="http://schemas.microsoft.com/office/drawing/2014/main" id="{883A45FE-5E33-B846-B914-E5321E53AC61}"/>
              </a:ext>
            </a:extLst>
          </p:cNvPr>
          <p:cNvSpPr>
            <a:spLocks noGrp="1"/>
          </p:cNvSpPr>
          <p:nvPr>
            <p:ph sz="half" idx="2"/>
          </p:nvPr>
        </p:nvSpPr>
        <p:spPr>
          <a:xfrm>
            <a:off x="272845" y="1574903"/>
            <a:ext cx="5181600" cy="4351338"/>
          </a:xfrm>
        </p:spPr>
        <p:txBody>
          <a:bodyPr>
            <a:normAutofit fontScale="77500" lnSpcReduction="20000"/>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pic>
        <p:nvPicPr>
          <p:cNvPr id="12" name="Picture 11">
            <a:extLst>
              <a:ext uri="{FF2B5EF4-FFF2-40B4-BE49-F238E27FC236}">
                <a16:creationId xmlns:a16="http://schemas.microsoft.com/office/drawing/2014/main" id="{55E45305-4866-3246-99EB-42C3A895FF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567" y="1711636"/>
            <a:ext cx="5799372" cy="3571461"/>
          </a:xfrm>
          <a:prstGeom prst="rect">
            <a:avLst/>
          </a:prstGeom>
        </p:spPr>
      </p:pic>
      <p:sp>
        <p:nvSpPr>
          <p:cNvPr id="13" name="TextBox 12">
            <a:extLst>
              <a:ext uri="{FF2B5EF4-FFF2-40B4-BE49-F238E27FC236}">
                <a16:creationId xmlns:a16="http://schemas.microsoft.com/office/drawing/2014/main" id="{BD8AF364-DE5E-FE48-8B90-2FBA420DA413}"/>
              </a:ext>
            </a:extLst>
          </p:cNvPr>
          <p:cNvSpPr txBox="1"/>
          <p:nvPr/>
        </p:nvSpPr>
        <p:spPr>
          <a:xfrm>
            <a:off x="100567" y="5333958"/>
            <a:ext cx="5799371" cy="307777"/>
          </a:xfrm>
          <a:prstGeom prst="rect">
            <a:avLst/>
          </a:prstGeom>
          <a:noFill/>
        </p:spPr>
        <p:txBody>
          <a:bodyPr wrap="square" rtlCol="0">
            <a:spAutoFit/>
          </a:bodyPr>
          <a:lstStyle/>
          <a:p>
            <a:r>
              <a:rPr lang="en-US" sz="1400" dirty="0">
                <a:hlinkClick r:id="rId6"/>
              </a:rPr>
              <a:t>https://www.facebook.com/business/measurement/ab-testing</a:t>
            </a:r>
            <a:r>
              <a:rPr lang="en-US" sz="1400" dirty="0"/>
              <a:t> </a:t>
            </a:r>
            <a:endParaRPr lang="en-JO" sz="1400" dirty="0"/>
          </a:p>
        </p:txBody>
      </p:sp>
    </p:spTree>
    <p:extLst>
      <p:ext uri="{BB962C8B-B14F-4D97-AF65-F5344CB8AC3E}">
        <p14:creationId xmlns:p14="http://schemas.microsoft.com/office/powerpoint/2010/main" val="2874090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40BB63-64CC-4442-9435-6E1CA5D829EF}"/>
              </a:ext>
            </a:extLst>
          </p:cNvPr>
          <p:cNvPicPr>
            <a:picLocks noChangeAspect="1"/>
          </p:cNvPicPr>
          <p:nvPr/>
        </p:nvPicPr>
        <p:blipFill rotWithShape="1">
          <a:blip r:embed="rId2">
            <a:extLst>
              <a:ext uri="{28A0092B-C50C-407E-A947-70E740481C1C}">
                <a14:useLocalDpi xmlns:a14="http://schemas.microsoft.com/office/drawing/2010/main" val="0"/>
              </a:ext>
            </a:extLst>
          </a:blip>
          <a:srcRect b="13373"/>
          <a:stretch/>
        </p:blipFill>
        <p:spPr>
          <a:xfrm>
            <a:off x="0" y="662608"/>
            <a:ext cx="12192000" cy="6195391"/>
          </a:xfrm>
          <a:prstGeom prst="rect">
            <a:avLst/>
          </a:prstGeom>
        </p:spPr>
      </p:pic>
      <p:sp>
        <p:nvSpPr>
          <p:cNvPr id="6" name="TextBox 5">
            <a:extLst>
              <a:ext uri="{FF2B5EF4-FFF2-40B4-BE49-F238E27FC236}">
                <a16:creationId xmlns:a16="http://schemas.microsoft.com/office/drawing/2014/main" id="{58F613C5-2203-F142-9438-6F8715219B7F}"/>
              </a:ext>
            </a:extLst>
          </p:cNvPr>
          <p:cNvSpPr txBox="1"/>
          <p:nvPr/>
        </p:nvSpPr>
        <p:spPr>
          <a:xfrm>
            <a:off x="2994992" y="0"/>
            <a:ext cx="6202016" cy="1200329"/>
          </a:xfrm>
          <a:prstGeom prst="rect">
            <a:avLst/>
          </a:prstGeom>
          <a:noFill/>
        </p:spPr>
        <p:txBody>
          <a:bodyPr wrap="square">
            <a:spAutoFit/>
          </a:bodyPr>
          <a:lstStyle/>
          <a:p>
            <a:pPr algn="ctr"/>
            <a:r>
              <a:rPr lang="ar-JO" sz="3600" b="1" i="0" u="sng" strike="noStrike" dirty="0">
                <a:solidFill>
                  <a:srgbClr val="0070C0"/>
                </a:solidFill>
                <a:effectLst/>
              </a:rPr>
              <a:t>أدوات البحث الأكاديمي وإدارة المراجع</a:t>
            </a:r>
            <a:br>
              <a:rPr lang="ar-JO" sz="3600" b="1" i="0" u="sng" strike="noStrike" dirty="0">
                <a:solidFill>
                  <a:srgbClr val="0070C0"/>
                </a:solidFill>
                <a:effectLst/>
              </a:rPr>
            </a:br>
            <a:endParaRPr lang="en-JO" sz="3600" dirty="0"/>
          </a:p>
        </p:txBody>
      </p:sp>
    </p:spTree>
    <p:extLst>
      <p:ext uri="{BB962C8B-B14F-4D97-AF65-F5344CB8AC3E}">
        <p14:creationId xmlns:p14="http://schemas.microsoft.com/office/powerpoint/2010/main" val="1439714779"/>
      </p:ext>
    </p:extLst>
  </p:cSld>
  <p:clrMapOvr>
    <a:masterClrMapping/>
  </p:clrMapOvr>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01434 -0.10363" pathEditMode="relative" ptsTypes="AA">
                                      <p:cBhvr>
                                        <p:cTn id="6" dur="30000" fill="hold"/>
                                        <p:tgtEl>
                                          <p:spTgt spid="4"/>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4"/>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01434 -0.10363 L -0.31253 0.24861" pathEditMode="relative" ptsTypes="AA">
                                      <p:cBhvr>
                                        <p:cTn id="11" dur="30000" fill="hold"/>
                                        <p:tgtEl>
                                          <p:spTgt spid="4"/>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31253 0.24861 L 0.31253 0.24861" pathEditMode="relative" ptsTypes="AA">
                                      <p:cBhvr>
                                        <p:cTn id="14" dur="30000" fill="hold"/>
                                        <p:tgtEl>
                                          <p:spTgt spid="4"/>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31253 0.24861 L 0 0" pathEditMode="relative" ptsTypes="AA">
                                      <p:cBhvr>
                                        <p:cTn id="17" dur="30000" fill="hold"/>
                                        <p:tgtEl>
                                          <p:spTgt spid="4"/>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4"/>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4"/>
                                        </p:tgtEl>
                                        <p:attrNameLst>
                                          <p:attrName>ppt_x</p:attrName>
                                          <p:attrName>ppt_y</p:attrName>
                                        </p:attrNameLst>
                                      </p:cBhvr>
                                    </p:animMotion>
                                  </p:childTnLst>
                                </p:cTn>
                              </p:par>
                            </p:childTnLst>
                          </p:cTn>
                        </p:par>
                      </p:childTnLst>
                    </p:cTn>
                  </p:par>
                </p:childTnLst>
              </p:cTn>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51346"/>
            <a:ext cx="7599294" cy="739754"/>
          </a:xfrm>
          <a:prstGeom prst="rect">
            <a:avLst/>
          </a:prstGeom>
          <a:noFill/>
        </p:spPr>
        <p:txBody>
          <a:bodyPr wrap="square" rtlCol="0">
            <a:spAutoFit/>
          </a:bodyPr>
          <a:lstStyle/>
          <a:p>
            <a:pPr algn="ctr" defTabSz="914400" rtl="1" eaLnBrk="1" latinLnBrk="0" hangingPunct="1">
              <a:lnSpc>
                <a:spcPct val="150000"/>
              </a:lnSpc>
              <a:spcBef>
                <a:spcPts val="1000"/>
              </a:spcBef>
            </a:pPr>
            <a:r>
              <a:rPr lang="ar-JO" sz="3200" b="1" dirty="0">
                <a:solidFill>
                  <a:srgbClr val="0070C0"/>
                </a:solidFill>
              </a:rPr>
              <a:t>أهمية البحث الأكاديمي المدعوم بالذكاء الاصطناعي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9" name="Content Placeholder 8">
            <a:extLst>
              <a:ext uri="{FF2B5EF4-FFF2-40B4-BE49-F238E27FC236}">
                <a16:creationId xmlns:a16="http://schemas.microsoft.com/office/drawing/2014/main" id="{6978B943-FF9E-6046-A7DD-7E411D23AA6A}"/>
              </a:ext>
            </a:extLst>
          </p:cNvPr>
          <p:cNvSpPr>
            <a:spLocks noGrp="1"/>
          </p:cNvSpPr>
          <p:nvPr>
            <p:ph idx="1"/>
          </p:nvPr>
        </p:nvSpPr>
        <p:spPr>
          <a:xfrm>
            <a:off x="424070" y="1068482"/>
            <a:ext cx="11317356" cy="5376563"/>
          </a:xfrm>
        </p:spPr>
        <p:txBody>
          <a:bodyPr>
            <a:normAutofit fontScale="92500" lnSpcReduction="10000"/>
          </a:bodyPr>
          <a:lstStyle/>
          <a:p>
            <a:pPr marL="0" indent="0" algn="just" defTabSz="914400" rtl="1" eaLnBrk="1" latinLnBrk="0" hangingPunct="1">
              <a:lnSpc>
                <a:spcPct val="150000"/>
              </a:lnSpc>
              <a:spcBef>
                <a:spcPts val="1000"/>
              </a:spcBef>
              <a:buNone/>
            </a:pPr>
            <a:r>
              <a:rPr lang="ar-JO" sz="2400" b="1" u="sng" dirty="0">
                <a:solidFill>
                  <a:srgbClr val="C00000"/>
                </a:solidFill>
              </a:rPr>
              <a:t>البحث الأكاديمي تقليديًا يعتمد على:</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البحث اليدوي في المكتبات أو قواعد البيانات</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تنظيم المراجع يدويًا في ملفات </a:t>
            </a:r>
            <a:r>
              <a:rPr lang="en-US" sz="2400" dirty="0"/>
              <a:t>Word </a:t>
            </a:r>
            <a:r>
              <a:rPr lang="ar-JO" sz="2400" dirty="0"/>
              <a:t>أو </a:t>
            </a:r>
            <a:r>
              <a:rPr lang="en-US" sz="2400" dirty="0"/>
              <a:t>Excel.</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dirty="0"/>
              <a:t>قراءة عشرات الأوراق لاستخراج الأفكار</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b="1" u="sng" dirty="0">
                <a:solidFill>
                  <a:srgbClr val="C00000"/>
                </a:solidFill>
              </a:rPr>
              <a:t>مع الذكاء الاصطناعي:</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rPr>
              <a:t>الوصول السريع إلى شبكة أبحاث مترابطة</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rPr>
              <a:t>تنظيم المراجع تلقائيًا بتنسيق </a:t>
            </a:r>
            <a:r>
              <a:rPr lang="en-US" sz="2400" dirty="0">
                <a:solidFill>
                  <a:schemeClr val="accent1"/>
                </a:solidFill>
              </a:rPr>
              <a:t>APA </a:t>
            </a:r>
            <a:r>
              <a:rPr lang="ar-JO" sz="2400" dirty="0">
                <a:solidFill>
                  <a:schemeClr val="accent1"/>
                </a:solidFill>
              </a:rPr>
              <a:t>أو </a:t>
            </a:r>
            <a:r>
              <a:rPr lang="en-US" sz="2400" dirty="0">
                <a:solidFill>
                  <a:schemeClr val="accent1"/>
                </a:solidFill>
              </a:rPr>
              <a:t>MLA.</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rPr>
              <a:t>استخراج ملخصات وأفكار رئيسية من النصوص الطويلة</a:t>
            </a:r>
          </a:p>
          <a:p>
            <a:pPr algn="just" defTabSz="914400" rtl="1" eaLnBrk="1" latinLnBrk="0" hangingPunct="1">
              <a:lnSpc>
                <a:spcPct val="150000"/>
              </a:lnSpc>
              <a:spcBef>
                <a:spcPts val="1000"/>
              </a:spcBef>
              <a:buFont typeface="Wingdings" pitchFamily="2" charset="2"/>
              <a:buChar char="ü"/>
            </a:pPr>
            <a:r>
              <a:rPr lang="ar-JO" sz="2400" dirty="0">
                <a:solidFill>
                  <a:schemeClr val="accent1"/>
                </a:solidFill>
              </a:rPr>
              <a:t>الأهمية للطلاب: توفير الوقت، تقليل الأخطاء، إنتاج أبحاث أكثر دقة واحترافية</a:t>
            </a:r>
            <a:endParaRPr lang="en-JO" sz="2400" dirty="0">
              <a:solidFill>
                <a:schemeClr val="accent1"/>
              </a:solidFill>
            </a:endParaRPr>
          </a:p>
        </p:txBody>
      </p:sp>
      <p:pic>
        <p:nvPicPr>
          <p:cNvPr id="4" name="Picture 3">
            <a:extLst>
              <a:ext uri="{FF2B5EF4-FFF2-40B4-BE49-F238E27FC236}">
                <a16:creationId xmlns:a16="http://schemas.microsoft.com/office/drawing/2014/main" id="{7329D56F-D05B-784F-8A6F-843A9D466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527" y="2212746"/>
            <a:ext cx="5859474" cy="3088033"/>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75406" y="-10238"/>
            <a:ext cx="7599294" cy="739754"/>
          </a:xfrm>
          <a:prstGeom prst="rect">
            <a:avLst/>
          </a:prstGeom>
          <a:noFill/>
        </p:spPr>
        <p:txBody>
          <a:bodyPr wrap="square" rtlCol="0">
            <a:spAutoFit/>
          </a:bodyPr>
          <a:lstStyle/>
          <a:p>
            <a:pPr algn="ctr" rtl="1">
              <a:lnSpc>
                <a:spcPct val="150000"/>
              </a:lnSpc>
            </a:pPr>
            <a:r>
              <a:rPr lang="ar-JO" sz="3200" b="1" u="sng" dirty="0">
                <a:solidFill>
                  <a:srgbClr val="0070C0"/>
                </a:solidFill>
              </a:rPr>
              <a:t>أدوات البحث الأكاديمي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4" name="Content Placeholder 3">
            <a:extLst>
              <a:ext uri="{FF2B5EF4-FFF2-40B4-BE49-F238E27FC236}">
                <a16:creationId xmlns:a16="http://schemas.microsoft.com/office/drawing/2014/main" id="{05DB20DC-D0BD-624C-A313-86A80058F209}"/>
              </a:ext>
            </a:extLst>
          </p:cNvPr>
          <p:cNvSpPr>
            <a:spLocks noGrp="1"/>
          </p:cNvSpPr>
          <p:nvPr>
            <p:ph sz="half" idx="2"/>
          </p:nvPr>
        </p:nvSpPr>
        <p:spPr>
          <a:xfrm>
            <a:off x="5155096" y="888881"/>
            <a:ext cx="6923309" cy="5916299"/>
          </a:xfrm>
        </p:spPr>
        <p:txBody>
          <a:bodyPr>
            <a:noAutofit/>
          </a:bodyPr>
          <a:lstStyle/>
          <a:p>
            <a:pPr algn="r" rtl="1">
              <a:lnSpc>
                <a:spcPct val="150000"/>
              </a:lnSpc>
            </a:pPr>
            <a:r>
              <a:rPr lang="en-US" sz="2000" dirty="0"/>
              <a:t>Connected Papers:</a:t>
            </a:r>
            <a:r>
              <a:rPr lang="ar-SA" sz="2000" dirty="0"/>
              <a:t> </a:t>
            </a:r>
            <a:r>
              <a:rPr lang="en-US" sz="2000" dirty="0">
                <a:hlinkClick r:id="rId3"/>
              </a:rPr>
              <a:t>https://www.connectedpapers.com</a:t>
            </a:r>
            <a:r>
              <a:rPr lang="ar-SA" sz="2000" dirty="0"/>
              <a:t> </a:t>
            </a:r>
            <a:endParaRPr lang="en-US" sz="2000" dirty="0"/>
          </a:p>
          <a:p>
            <a:pPr marL="0" indent="0" algn="r" rtl="1">
              <a:lnSpc>
                <a:spcPct val="150000"/>
              </a:lnSpc>
              <a:buNone/>
            </a:pPr>
            <a:r>
              <a:rPr lang="ar-JO" sz="2000" dirty="0"/>
              <a:t>تدخل عنوان ورقة أو موضوع → الأداة ترسم خريطة للأبحاث المرتبطة</a:t>
            </a:r>
          </a:p>
          <a:p>
            <a:pPr marL="0" indent="0" algn="r" rtl="1">
              <a:lnSpc>
                <a:spcPct val="150000"/>
              </a:lnSpc>
              <a:buNone/>
            </a:pPr>
            <a:r>
              <a:rPr lang="ar-JO" sz="2000" dirty="0"/>
              <a:t>تفيد الطالب في فهم السياق العام للموضوع واكتشاف مصادر جديدة</a:t>
            </a:r>
          </a:p>
          <a:p>
            <a:pPr algn="r" rtl="1">
              <a:lnSpc>
                <a:spcPct val="150000"/>
              </a:lnSpc>
            </a:pPr>
            <a:r>
              <a:rPr lang="en-US" sz="2000" dirty="0"/>
              <a:t>Research Rabbit:</a:t>
            </a:r>
            <a:r>
              <a:rPr lang="ar-SA" sz="2000" dirty="0"/>
              <a:t> </a:t>
            </a:r>
            <a:r>
              <a:rPr lang="en-US" sz="2000" dirty="0">
                <a:hlinkClick r:id="rId4"/>
              </a:rPr>
              <a:t>https://www.researchrabbitapp.com</a:t>
            </a:r>
            <a:r>
              <a:rPr lang="ar-SA" sz="2000" dirty="0"/>
              <a:t> </a:t>
            </a:r>
            <a:endParaRPr lang="en-US" sz="2000" dirty="0"/>
          </a:p>
          <a:p>
            <a:pPr algn="r" rtl="1">
              <a:lnSpc>
                <a:spcPct val="150000"/>
              </a:lnSpc>
            </a:pPr>
            <a:r>
              <a:rPr lang="ar-JO" sz="2000" dirty="0"/>
              <a:t>متابعة مؤلفين أو موضوعات محددة</a:t>
            </a:r>
          </a:p>
          <a:p>
            <a:pPr algn="r" rtl="1">
              <a:lnSpc>
                <a:spcPct val="150000"/>
              </a:lnSpc>
            </a:pPr>
            <a:r>
              <a:rPr lang="ar-JO" sz="2000" dirty="0"/>
              <a:t>تنبيه عند نشر ورقة جديدة مرتبطة بموضوعك</a:t>
            </a:r>
          </a:p>
          <a:p>
            <a:pPr algn="r" rtl="1">
              <a:lnSpc>
                <a:spcPct val="150000"/>
              </a:lnSpc>
            </a:pPr>
            <a:r>
              <a:rPr lang="en-US" sz="2000" dirty="0"/>
              <a:t>Google Scholar </a:t>
            </a:r>
            <a:r>
              <a:rPr lang="ar-JO" sz="2000" dirty="0"/>
              <a:t>مع إضافات </a:t>
            </a:r>
            <a:r>
              <a:rPr lang="en-US" sz="2000" dirty="0"/>
              <a:t>AI</a:t>
            </a:r>
            <a:r>
              <a:rPr lang="ar-SA" sz="2000" dirty="0"/>
              <a:t> </a:t>
            </a:r>
            <a:endParaRPr lang="en-US" sz="2000" dirty="0"/>
          </a:p>
          <a:p>
            <a:pPr algn="r" rtl="1">
              <a:lnSpc>
                <a:spcPct val="150000"/>
              </a:lnSpc>
            </a:pPr>
            <a:r>
              <a:rPr lang="ar-JO" sz="2000" dirty="0"/>
              <a:t>البحث عن الأوراق مع اقتراحات ذكية للموضوعات المرتبطة</a:t>
            </a:r>
            <a:br>
              <a:rPr lang="ar-JO" sz="2000" dirty="0"/>
            </a:br>
            <a:endParaRPr lang="en-JO" sz="2000" dirty="0">
              <a:solidFill>
                <a:schemeClr val="accent1">
                  <a:lumMod val="75000"/>
                </a:schemeClr>
              </a:solidFill>
            </a:endParaRPr>
          </a:p>
        </p:txBody>
      </p:sp>
      <p:pic>
        <p:nvPicPr>
          <p:cNvPr id="5" name="Picture 4">
            <a:extLst>
              <a:ext uri="{FF2B5EF4-FFF2-40B4-BE49-F238E27FC236}">
                <a16:creationId xmlns:a16="http://schemas.microsoft.com/office/drawing/2014/main" id="{A9E6B9E2-5D82-7446-875E-5E5187A634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991101"/>
            <a:ext cx="5830958" cy="5814080"/>
          </a:xfrm>
          <a:prstGeom prst="rect">
            <a:avLst/>
          </a:prstGeom>
        </p:spPr>
      </p:pic>
    </p:spTree>
    <p:extLst>
      <p:ext uri="{BB962C8B-B14F-4D97-AF65-F5344CB8AC3E}">
        <p14:creationId xmlns:p14="http://schemas.microsoft.com/office/powerpoint/2010/main" val="91626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graphicFrame>
        <p:nvGraphicFramePr>
          <p:cNvPr id="2" name="Content Placeholder 1">
            <a:extLst>
              <a:ext uri="{FF2B5EF4-FFF2-40B4-BE49-F238E27FC236}">
                <a16:creationId xmlns:a16="http://schemas.microsoft.com/office/drawing/2014/main" id="{39DA86E7-40C4-644C-B412-5BBB8FBBFFB1}"/>
              </a:ext>
            </a:extLst>
          </p:cNvPr>
          <p:cNvGraphicFramePr>
            <a:graphicFrameLocks noGrp="1"/>
          </p:cNvGraphicFramePr>
          <p:nvPr>
            <p:ph sz="half" idx="2"/>
            <p:extLst>
              <p:ext uri="{D42A27DB-BD31-4B8C-83A1-F6EECF244321}">
                <p14:modId xmlns:p14="http://schemas.microsoft.com/office/powerpoint/2010/main" val="2553869245"/>
              </p:ext>
            </p:extLst>
          </p:nvPr>
        </p:nvGraphicFramePr>
        <p:xfrm>
          <a:off x="689113" y="1152940"/>
          <a:ext cx="11039061" cy="4704519"/>
        </p:xfrm>
        <a:graphic>
          <a:graphicData uri="http://schemas.openxmlformats.org/drawingml/2006/table">
            <a:tbl>
              <a:tblPr rtl="1">
                <a:tableStyleId>{3C2FFA5D-87B4-456A-9821-1D502468CF0F}</a:tableStyleId>
              </a:tblPr>
              <a:tblGrid>
                <a:gridCol w="3679687">
                  <a:extLst>
                    <a:ext uri="{9D8B030D-6E8A-4147-A177-3AD203B41FA5}">
                      <a16:colId xmlns:a16="http://schemas.microsoft.com/office/drawing/2014/main" val="3879128833"/>
                    </a:ext>
                  </a:extLst>
                </a:gridCol>
                <a:gridCol w="3679687">
                  <a:extLst>
                    <a:ext uri="{9D8B030D-6E8A-4147-A177-3AD203B41FA5}">
                      <a16:colId xmlns:a16="http://schemas.microsoft.com/office/drawing/2014/main" val="525412829"/>
                    </a:ext>
                  </a:extLst>
                </a:gridCol>
                <a:gridCol w="3679687">
                  <a:extLst>
                    <a:ext uri="{9D8B030D-6E8A-4147-A177-3AD203B41FA5}">
                      <a16:colId xmlns:a16="http://schemas.microsoft.com/office/drawing/2014/main" val="335761366"/>
                    </a:ext>
                  </a:extLst>
                </a:gridCol>
              </a:tblGrid>
              <a:tr h="755967">
                <a:tc>
                  <a:txBody>
                    <a:bodyPr/>
                    <a:lstStyle/>
                    <a:p>
                      <a:pPr algn="ctr"/>
                      <a:r>
                        <a:rPr lang="ar-JO" sz="2000" b="1" dirty="0">
                          <a:solidFill>
                            <a:srgbClr val="FFFF00"/>
                          </a:solidFill>
                        </a:rPr>
                        <a:t>العنصر</a:t>
                      </a:r>
                    </a:p>
                  </a:txBody>
                  <a:tcPr anchor="ctr">
                    <a:cell3D prstMaterial="dkEdge">
                      <a:bevel prst="riblet"/>
                      <a:lightRig rig="flood" dir="t"/>
                    </a:cell3D>
                  </a:tcPr>
                </a:tc>
                <a:tc>
                  <a:txBody>
                    <a:bodyPr/>
                    <a:lstStyle/>
                    <a:p>
                      <a:pPr algn="ctr"/>
                      <a:r>
                        <a:rPr lang="ar-JO" sz="2000" b="1" dirty="0">
                          <a:solidFill>
                            <a:srgbClr val="FFFF00"/>
                          </a:solidFill>
                        </a:rPr>
                        <a:t>الطريقة التقليدية</a:t>
                      </a:r>
                    </a:p>
                  </a:txBody>
                  <a:tcPr anchor="ctr">
                    <a:cell3D prstMaterial="dkEdge">
                      <a:bevel prst="riblet"/>
                      <a:lightRig rig="flood" dir="t"/>
                    </a:cell3D>
                  </a:tcPr>
                </a:tc>
                <a:tc>
                  <a:txBody>
                    <a:bodyPr/>
                    <a:lstStyle/>
                    <a:p>
                      <a:pPr algn="ctr"/>
                      <a:r>
                        <a:rPr lang="ar-JO" sz="2000" b="1" dirty="0">
                          <a:solidFill>
                            <a:srgbClr val="FFFF00"/>
                          </a:solidFill>
                        </a:rPr>
                        <a:t>باستخدام أدوات </a:t>
                      </a:r>
                      <a:r>
                        <a:rPr lang="en-US" sz="2000" b="1" dirty="0">
                          <a:solidFill>
                            <a:srgbClr val="FFFF00"/>
                          </a:solidFill>
                        </a:rPr>
                        <a:t>AI</a:t>
                      </a:r>
                    </a:p>
                  </a:txBody>
                  <a:tcPr anchor="ctr">
                    <a:cell3D prstMaterial="dkEdge">
                      <a:bevel prst="riblet"/>
                      <a:lightRig rig="flood" dir="t"/>
                    </a:cell3D>
                  </a:tcPr>
                </a:tc>
                <a:extLst>
                  <a:ext uri="{0D108BD9-81ED-4DB2-BD59-A6C34878D82A}">
                    <a16:rowId xmlns:a16="http://schemas.microsoft.com/office/drawing/2014/main" val="2893170957"/>
                  </a:ext>
                </a:extLst>
              </a:tr>
              <a:tr h="755967">
                <a:tc>
                  <a:txBody>
                    <a:bodyPr/>
                    <a:lstStyle/>
                    <a:p>
                      <a:pPr algn="ctr"/>
                      <a:r>
                        <a:rPr lang="ar-JO" sz="2000" dirty="0">
                          <a:solidFill>
                            <a:srgbClr val="FFFF00"/>
                          </a:solidFill>
                        </a:rPr>
                        <a:t>البحث عن مصادر</a:t>
                      </a:r>
                    </a:p>
                  </a:txBody>
                  <a:tcPr anchor="ctr">
                    <a:cell3D prstMaterial="dkEdge">
                      <a:bevel prst="riblet"/>
                      <a:lightRig rig="flood" dir="t"/>
                    </a:cell3D>
                  </a:tcPr>
                </a:tc>
                <a:tc>
                  <a:txBody>
                    <a:bodyPr/>
                    <a:lstStyle/>
                    <a:p>
                      <a:pPr algn="ctr"/>
                      <a:r>
                        <a:rPr lang="ar-JO" sz="2000" dirty="0">
                          <a:solidFill>
                            <a:srgbClr val="FFFF00"/>
                          </a:solidFill>
                        </a:rPr>
                        <a:t>يدوي عبر قواعد بيانات</a:t>
                      </a:r>
                    </a:p>
                  </a:txBody>
                  <a:tcPr anchor="ctr">
                    <a:cell3D prstMaterial="dkEdge">
                      <a:bevel prst="riblet"/>
                      <a:lightRig rig="flood" dir="t"/>
                    </a:cell3D>
                  </a:tcPr>
                </a:tc>
                <a:tc>
                  <a:txBody>
                    <a:bodyPr/>
                    <a:lstStyle/>
                    <a:p>
                      <a:pPr algn="ctr"/>
                      <a:r>
                        <a:rPr lang="ar-JO" sz="2000">
                          <a:solidFill>
                            <a:srgbClr val="FFFF00"/>
                          </a:solidFill>
                        </a:rPr>
                        <a:t>شبكة مترابطة جاهزة</a:t>
                      </a:r>
                    </a:p>
                  </a:txBody>
                  <a:tcPr anchor="ctr">
                    <a:cell3D prstMaterial="dkEdge">
                      <a:bevel prst="riblet"/>
                      <a:lightRig rig="flood" dir="t"/>
                    </a:cell3D>
                  </a:tcPr>
                </a:tc>
                <a:extLst>
                  <a:ext uri="{0D108BD9-81ED-4DB2-BD59-A6C34878D82A}">
                    <a16:rowId xmlns:a16="http://schemas.microsoft.com/office/drawing/2014/main" val="670363841"/>
                  </a:ext>
                </a:extLst>
              </a:tr>
              <a:tr h="755967">
                <a:tc>
                  <a:txBody>
                    <a:bodyPr/>
                    <a:lstStyle/>
                    <a:p>
                      <a:pPr algn="ctr"/>
                      <a:r>
                        <a:rPr lang="ar-JO" sz="2000">
                          <a:solidFill>
                            <a:srgbClr val="FFFF00"/>
                          </a:solidFill>
                        </a:rPr>
                        <a:t>الوقت</a:t>
                      </a:r>
                    </a:p>
                  </a:txBody>
                  <a:tcPr anchor="ctr">
                    <a:cell3D prstMaterial="dkEdge">
                      <a:bevel prst="riblet"/>
                      <a:lightRig rig="flood" dir="t"/>
                    </a:cell3D>
                  </a:tcPr>
                </a:tc>
                <a:tc>
                  <a:txBody>
                    <a:bodyPr/>
                    <a:lstStyle/>
                    <a:p>
                      <a:pPr algn="ctr"/>
                      <a:r>
                        <a:rPr lang="ar-JO" sz="2000">
                          <a:solidFill>
                            <a:srgbClr val="FFFF00"/>
                          </a:solidFill>
                        </a:rPr>
                        <a:t>ساعات أو أيام</a:t>
                      </a:r>
                    </a:p>
                  </a:txBody>
                  <a:tcPr anchor="ctr">
                    <a:cell3D prstMaterial="dkEdge">
                      <a:bevel prst="riblet"/>
                      <a:lightRig rig="flood" dir="t"/>
                    </a:cell3D>
                  </a:tcPr>
                </a:tc>
                <a:tc>
                  <a:txBody>
                    <a:bodyPr/>
                    <a:lstStyle/>
                    <a:p>
                      <a:pPr algn="ctr"/>
                      <a:r>
                        <a:rPr lang="ar-JO" sz="2000">
                          <a:solidFill>
                            <a:srgbClr val="FFFF00"/>
                          </a:solidFill>
                        </a:rPr>
                        <a:t>دقائق معدودة</a:t>
                      </a:r>
                    </a:p>
                  </a:txBody>
                  <a:tcPr anchor="ctr">
                    <a:cell3D prstMaterial="dkEdge">
                      <a:bevel prst="riblet"/>
                      <a:lightRig rig="flood" dir="t"/>
                    </a:cell3D>
                  </a:tcPr>
                </a:tc>
                <a:extLst>
                  <a:ext uri="{0D108BD9-81ED-4DB2-BD59-A6C34878D82A}">
                    <a16:rowId xmlns:a16="http://schemas.microsoft.com/office/drawing/2014/main" val="3684098941"/>
                  </a:ext>
                </a:extLst>
              </a:tr>
              <a:tr h="755967">
                <a:tc>
                  <a:txBody>
                    <a:bodyPr/>
                    <a:lstStyle/>
                    <a:p>
                      <a:pPr algn="ctr"/>
                      <a:r>
                        <a:rPr lang="ar-JO" sz="2000">
                          <a:solidFill>
                            <a:srgbClr val="FFFF00"/>
                          </a:solidFill>
                        </a:rPr>
                        <a:t>الاكتشاف</a:t>
                      </a:r>
                    </a:p>
                  </a:txBody>
                  <a:tcPr anchor="ctr">
                    <a:cell3D prstMaterial="dkEdge">
                      <a:bevel prst="riblet"/>
                      <a:lightRig rig="flood" dir="t"/>
                    </a:cell3D>
                  </a:tcPr>
                </a:tc>
                <a:tc>
                  <a:txBody>
                    <a:bodyPr/>
                    <a:lstStyle/>
                    <a:p>
                      <a:pPr algn="ctr"/>
                      <a:r>
                        <a:rPr lang="ar-JO" sz="2000" dirty="0">
                          <a:solidFill>
                            <a:srgbClr val="FFFF00"/>
                          </a:solidFill>
                        </a:rPr>
                        <a:t>محدود بما يعرفه الباحث</a:t>
                      </a:r>
                    </a:p>
                  </a:txBody>
                  <a:tcPr anchor="ctr">
                    <a:cell3D prstMaterial="dkEdge">
                      <a:bevel prst="riblet"/>
                      <a:lightRig rig="flood" dir="t"/>
                    </a:cell3D>
                  </a:tcPr>
                </a:tc>
                <a:tc>
                  <a:txBody>
                    <a:bodyPr/>
                    <a:lstStyle/>
                    <a:p>
                      <a:pPr algn="ctr"/>
                      <a:r>
                        <a:rPr lang="ar-JO" sz="2000">
                          <a:solidFill>
                            <a:srgbClr val="FFFF00"/>
                          </a:solidFill>
                        </a:rPr>
                        <a:t>اكتشاف أوراق جديدة مرتبطة</a:t>
                      </a:r>
                    </a:p>
                  </a:txBody>
                  <a:tcPr anchor="ctr">
                    <a:cell3D prstMaterial="dkEdge">
                      <a:bevel prst="riblet"/>
                      <a:lightRig rig="flood" dir="t"/>
                    </a:cell3D>
                  </a:tcPr>
                </a:tc>
                <a:extLst>
                  <a:ext uri="{0D108BD9-81ED-4DB2-BD59-A6C34878D82A}">
                    <a16:rowId xmlns:a16="http://schemas.microsoft.com/office/drawing/2014/main" val="3023601018"/>
                  </a:ext>
                </a:extLst>
              </a:tr>
              <a:tr h="1680651">
                <a:tc>
                  <a:txBody>
                    <a:bodyPr/>
                    <a:lstStyle/>
                    <a:p>
                      <a:pPr algn="ctr"/>
                      <a:r>
                        <a:rPr lang="ar-JO" sz="2000" dirty="0">
                          <a:solidFill>
                            <a:srgbClr val="FFFF00"/>
                          </a:solidFill>
                        </a:rPr>
                        <a:t>التنظيم</a:t>
                      </a:r>
                    </a:p>
                  </a:txBody>
                  <a:tcPr anchor="ctr">
                    <a:cell3D prstMaterial="dkEdge">
                      <a:bevel prst="riblet"/>
                      <a:lightRig rig="flood" dir="t"/>
                    </a:cell3D>
                  </a:tcPr>
                </a:tc>
                <a:tc>
                  <a:txBody>
                    <a:bodyPr/>
                    <a:lstStyle/>
                    <a:p>
                      <a:pPr algn="ctr"/>
                      <a:r>
                        <a:rPr lang="ar-JO" sz="2000" dirty="0">
                          <a:solidFill>
                            <a:srgbClr val="FFFF00"/>
                          </a:solidFill>
                        </a:rPr>
                        <a:t>قوائم يدوية</a:t>
                      </a:r>
                    </a:p>
                  </a:txBody>
                  <a:tcPr anchor="ctr">
                    <a:cell3D prstMaterial="dkEdge">
                      <a:bevel prst="riblet"/>
                      <a:lightRig rig="flood" dir="t"/>
                    </a:cell3D>
                  </a:tcPr>
                </a:tc>
                <a:tc>
                  <a:txBody>
                    <a:bodyPr/>
                    <a:lstStyle/>
                    <a:p>
                      <a:pPr algn="ctr"/>
                      <a:r>
                        <a:rPr lang="ar-JO" sz="2000" dirty="0">
                          <a:solidFill>
                            <a:srgbClr val="FFFF00"/>
                          </a:solidFill>
                        </a:rPr>
                        <a:t>مكتبة رقمية منظمة</a:t>
                      </a:r>
                    </a:p>
                  </a:txBody>
                  <a:tcPr anchor="ctr">
                    <a:cell3D prstMaterial="dkEdge">
                      <a:bevel prst="riblet"/>
                      <a:lightRig rig="flood" dir="t"/>
                    </a:cell3D>
                  </a:tcPr>
                </a:tc>
                <a:extLst>
                  <a:ext uri="{0D108BD9-81ED-4DB2-BD59-A6C34878D82A}">
                    <a16:rowId xmlns:a16="http://schemas.microsoft.com/office/drawing/2014/main" val="977812939"/>
                  </a:ext>
                </a:extLst>
              </a:tr>
            </a:tbl>
          </a:graphicData>
        </a:graphic>
      </p:graphicFrame>
      <p:sp>
        <p:nvSpPr>
          <p:cNvPr id="6" name="Rectangle 2">
            <a:extLst>
              <a:ext uri="{FF2B5EF4-FFF2-40B4-BE49-F238E27FC236}">
                <a16:creationId xmlns:a16="http://schemas.microsoft.com/office/drawing/2014/main" id="{3F05FCD8-A259-A849-B223-3372777410DC}"/>
              </a:ext>
            </a:extLst>
          </p:cNvPr>
          <p:cNvSpPr>
            <a:spLocks noChangeArrowheads="1"/>
          </p:cNvSpPr>
          <p:nvPr/>
        </p:nvSpPr>
        <p:spPr bwMode="auto">
          <a:xfrm>
            <a:off x="3719065" y="52819"/>
            <a:ext cx="498405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JO" sz="3200" b="1" i="0" u="sng" strike="noStrike" cap="none" normalizeH="0" baseline="0" dirty="0">
                <a:ln>
                  <a:noFill/>
                </a:ln>
                <a:solidFill>
                  <a:srgbClr val="0070C0"/>
                </a:solidFill>
                <a:effectLst/>
                <a:latin typeface="Arial" panose="020B0604020202020204" pitchFamily="34" charset="0"/>
                <a:cs typeface="Arial" panose="020B0604020202020204" pitchFamily="34" charset="0"/>
              </a:rPr>
              <a:t>الفائدة مقارنة بالطرق التقليدية</a:t>
            </a:r>
            <a:endParaRPr kumimoji="0" lang="en-JO" altLang="en-JO" sz="3200" b="1" i="0" u="sng" strike="noStrike" cap="none" normalizeH="0" baseline="0" dirty="0">
              <a:ln>
                <a:noFill/>
              </a:ln>
              <a:solidFill>
                <a:srgbClr val="0070C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JO" altLang="en-JO"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656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901" y="-79840"/>
            <a:ext cx="7599294" cy="739754"/>
          </a:xfrm>
          <a:prstGeom prst="rect">
            <a:avLst/>
          </a:prstGeom>
          <a:noFill/>
        </p:spPr>
        <p:txBody>
          <a:bodyPr wrap="square" rtlCol="0">
            <a:spAutoFit/>
          </a:bodyPr>
          <a:lstStyle/>
          <a:p>
            <a:pPr algn="ctr" rtl="1">
              <a:lnSpc>
                <a:spcPct val="150000"/>
              </a:lnSpc>
            </a:pPr>
            <a:r>
              <a:rPr lang="ar-JO" sz="3200" b="1" u="sng" dirty="0">
                <a:solidFill>
                  <a:srgbClr val="002060"/>
                </a:solidFill>
              </a:rPr>
              <a:t>أدوات إدارة المراجع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659914"/>
            <a:ext cx="11628132" cy="5594375"/>
          </a:xfrm>
        </p:spPr>
        <p:txBody>
          <a:bodyPr anchor="t">
            <a:normAutofit/>
          </a:bodyPr>
          <a:lstStyle/>
          <a:p>
            <a:pPr marL="457200" indent="-457200" algn="r" rtl="1">
              <a:lnSpc>
                <a:spcPct val="150000"/>
              </a:lnSpc>
              <a:buFont typeface="+mj-lt"/>
              <a:buAutoNum type="arabicPeriod"/>
            </a:pPr>
            <a:r>
              <a:rPr lang="en-US" sz="2400" dirty="0">
                <a:solidFill>
                  <a:srgbClr val="002060"/>
                </a:solidFill>
              </a:rPr>
              <a:t>Zotero </a:t>
            </a:r>
            <a:r>
              <a:rPr lang="ar-JO" sz="2400" dirty="0">
                <a:solidFill>
                  <a:srgbClr val="002060"/>
                </a:solidFill>
              </a:rPr>
              <a:t>مجاني، يدير المراجع وينسقها تلقائيًا </a:t>
            </a:r>
            <a:r>
              <a:rPr lang="en-US" sz="1600" dirty="0">
                <a:hlinkClick r:id="rId3"/>
              </a:rPr>
              <a:t>https://www.zotero.org</a:t>
            </a:r>
            <a:r>
              <a:rPr lang="ar-SA" sz="1600" dirty="0"/>
              <a:t> </a:t>
            </a:r>
            <a:endParaRPr lang="ar-JO" sz="2400" dirty="0">
              <a:solidFill>
                <a:srgbClr val="002060"/>
              </a:solidFill>
            </a:endParaRPr>
          </a:p>
          <a:p>
            <a:pPr marL="457200" indent="-457200" algn="r" rtl="1">
              <a:lnSpc>
                <a:spcPct val="150000"/>
              </a:lnSpc>
              <a:buFont typeface="+mj-lt"/>
              <a:buAutoNum type="arabicPeriod"/>
            </a:pPr>
            <a:r>
              <a:rPr lang="en-US" sz="2400" dirty="0">
                <a:solidFill>
                  <a:srgbClr val="002060"/>
                </a:solidFill>
              </a:rPr>
              <a:t>EndNote </a:t>
            </a:r>
            <a:r>
              <a:rPr lang="ar-JO" sz="2400" dirty="0">
                <a:solidFill>
                  <a:srgbClr val="002060"/>
                </a:solidFill>
              </a:rPr>
              <a:t>أداة متقدمة لإدارة المراجع والاقتباسات </a:t>
            </a:r>
            <a:r>
              <a:rPr lang="en-US" sz="1600" dirty="0">
                <a:hlinkClick r:id="rId4"/>
              </a:rPr>
              <a:t>https://endnote.com</a:t>
            </a:r>
            <a:r>
              <a:rPr lang="ar-SA" sz="1600" dirty="0"/>
              <a:t> </a:t>
            </a:r>
            <a:endParaRPr lang="ar-JO" sz="2400" dirty="0">
              <a:solidFill>
                <a:srgbClr val="002060"/>
              </a:solidFill>
            </a:endParaRPr>
          </a:p>
          <a:p>
            <a:pPr marL="457200" indent="-457200" algn="r" rtl="1">
              <a:lnSpc>
                <a:spcPct val="150000"/>
              </a:lnSpc>
              <a:buFont typeface="+mj-lt"/>
              <a:buAutoNum type="arabicPeriod"/>
            </a:pPr>
            <a:r>
              <a:rPr lang="en-US" sz="2400" dirty="0">
                <a:solidFill>
                  <a:srgbClr val="002060"/>
                </a:solidFill>
              </a:rPr>
              <a:t>Mendeley </a:t>
            </a:r>
            <a:r>
              <a:rPr lang="ar-JO" sz="2400" dirty="0">
                <a:solidFill>
                  <a:srgbClr val="002060"/>
                </a:solidFill>
              </a:rPr>
              <a:t>مكتبة شخصية + مشاركة مع باحثين آخرين </a:t>
            </a:r>
            <a:r>
              <a:rPr lang="en-US" sz="1600" dirty="0">
                <a:hlinkClick r:id="rId5"/>
              </a:rPr>
              <a:t>https://www.mendeley.com</a:t>
            </a:r>
            <a:r>
              <a:rPr lang="ar-SA" sz="1600" dirty="0"/>
              <a:t> </a:t>
            </a:r>
            <a:endParaRPr lang="ar-JO" sz="2400" dirty="0">
              <a:solidFill>
                <a:srgbClr val="002060"/>
              </a:solidFill>
            </a:endParaRPr>
          </a:p>
          <a:p>
            <a:pPr marL="0" indent="0" algn="r" rtl="1">
              <a:lnSpc>
                <a:spcPct val="150000"/>
              </a:lnSpc>
              <a:buNone/>
            </a:pPr>
            <a:r>
              <a:rPr lang="ar-JO" sz="2400" dirty="0">
                <a:solidFill>
                  <a:srgbClr val="002060"/>
                </a:solidFill>
              </a:rPr>
              <a:t>إضافات </a:t>
            </a:r>
            <a:r>
              <a:rPr lang="en-US" sz="2400" dirty="0">
                <a:solidFill>
                  <a:srgbClr val="002060"/>
                </a:solidFill>
              </a:rPr>
              <a:t>AI: </a:t>
            </a:r>
            <a:r>
              <a:rPr lang="ar-JO" sz="2400" dirty="0">
                <a:solidFill>
                  <a:srgbClr val="002060"/>
                </a:solidFill>
              </a:rPr>
              <a:t>توليد اقتباسات تلقائية، اقتراح تنسيق مناسب</a:t>
            </a:r>
            <a:endParaRPr lang="ar-JO" sz="2400" b="0" i="0" u="none" strike="noStrike" dirty="0">
              <a:solidFill>
                <a:srgbClr val="002060"/>
              </a:solidFill>
              <a:effectLst/>
            </a:endParaRPr>
          </a:p>
          <a:p>
            <a:pPr marL="457200" indent="-457200" algn="r" rtl="1">
              <a:lnSpc>
                <a:spcPct val="150000"/>
              </a:lnSpc>
              <a:buFont typeface="+mj-lt"/>
              <a:buAutoNum type="arabicPeriod"/>
            </a:pPr>
            <a:endParaRPr lang="ar-JO" sz="2400" b="0" i="0" u="none" strike="noStrike" dirty="0">
              <a:solidFill>
                <a:srgbClr val="002060"/>
              </a:solidFill>
              <a:effectLst/>
            </a:endParaRPr>
          </a:p>
        </p:txBody>
      </p:sp>
      <p:pic>
        <p:nvPicPr>
          <p:cNvPr id="4" name="Picture 3">
            <a:extLst>
              <a:ext uri="{FF2B5EF4-FFF2-40B4-BE49-F238E27FC236}">
                <a16:creationId xmlns:a16="http://schemas.microsoft.com/office/drawing/2014/main" id="{6599E369-2346-944F-95EB-EB0764647B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816574"/>
            <a:ext cx="5496339" cy="4041426"/>
          </a:xfrm>
          <a:prstGeom prst="rect">
            <a:avLst/>
          </a:prstGeom>
        </p:spPr>
      </p:pic>
      <p:pic>
        <p:nvPicPr>
          <p:cNvPr id="6" name="Picture 5">
            <a:extLst>
              <a:ext uri="{FF2B5EF4-FFF2-40B4-BE49-F238E27FC236}">
                <a16:creationId xmlns:a16="http://schemas.microsoft.com/office/drawing/2014/main" id="{1FC90433-4C26-3745-A7FE-0C8A9E90DE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96339" y="4851584"/>
            <a:ext cx="6695661" cy="2006416"/>
          </a:xfrm>
          <a:prstGeom prst="rect">
            <a:avLst/>
          </a:prstGeom>
        </p:spPr>
      </p:pic>
    </p:spTree>
    <p:extLst>
      <p:ext uri="{BB962C8B-B14F-4D97-AF65-F5344CB8AC3E}">
        <p14:creationId xmlns:p14="http://schemas.microsoft.com/office/powerpoint/2010/main" val="3021335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968826" y="20763"/>
            <a:ext cx="10515600" cy="501774"/>
          </a:xfrm>
        </p:spPr>
        <p:txBody>
          <a:bodyPr>
            <a:noAutofit/>
          </a:bodyPr>
          <a:lstStyle/>
          <a:p>
            <a:pPr marL="0" indent="0" algn="ctr" defTabSz="914400" rtl="1" eaLnBrk="1" latinLnBrk="0" hangingPunct="1">
              <a:lnSpc>
                <a:spcPct val="150000"/>
              </a:lnSpc>
              <a:spcBef>
                <a:spcPts val="1000"/>
              </a:spcBef>
              <a:buNone/>
            </a:pPr>
            <a:r>
              <a:rPr lang="ar-JO" sz="3200" b="1" u="sng" dirty="0">
                <a:solidFill>
                  <a:srgbClr val="0070C0"/>
                </a:solidFill>
              </a:rPr>
              <a:t>كيف تعمل هذه الأدوات؟</a:t>
            </a:r>
          </a:p>
        </p:txBody>
      </p:sp>
      <p:sp>
        <p:nvSpPr>
          <p:cNvPr id="8" name="Content Placeholder 7">
            <a:extLst>
              <a:ext uri="{FF2B5EF4-FFF2-40B4-BE49-F238E27FC236}">
                <a16:creationId xmlns:a16="http://schemas.microsoft.com/office/drawing/2014/main" id="{809E5235-9C0E-C84D-85AB-CE43F33C5955}"/>
              </a:ext>
            </a:extLst>
          </p:cNvPr>
          <p:cNvSpPr>
            <a:spLocks noGrp="1"/>
          </p:cNvSpPr>
          <p:nvPr>
            <p:ph sz="half" idx="2"/>
          </p:nvPr>
        </p:nvSpPr>
        <p:spPr>
          <a:xfrm>
            <a:off x="4521005" y="1287337"/>
            <a:ext cx="4641572" cy="5549900"/>
          </a:xfrm>
        </p:spPr>
        <p:txBody>
          <a:bodyPr>
            <a:normAutofit/>
          </a:bodyPr>
          <a:lstStyle/>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تضيف الورقة أو الكتاب إلى المكتبة (يدويًا أو عبر رابط).</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الأداة تحفظ بيانات المرجع (العنوان، المؤلف، السنة).</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عند الكتابة، تختار تنسيق الاقتباس (</a:t>
            </a:r>
            <a:r>
              <a:rPr lang="en-US" sz="2000" dirty="0">
                <a:solidFill>
                  <a:schemeClr val="accent1">
                    <a:lumMod val="75000"/>
                  </a:schemeClr>
                </a:solidFill>
              </a:rPr>
              <a:t>APA، MLA، Chicago).</a:t>
            </a:r>
          </a:p>
          <a:p>
            <a:pPr algn="just" defTabSz="914400" rtl="1" eaLnBrk="1" latinLnBrk="0" hangingPunct="1">
              <a:lnSpc>
                <a:spcPct val="150000"/>
              </a:lnSpc>
              <a:spcBef>
                <a:spcPts val="1000"/>
              </a:spcBef>
              <a:buFont typeface="Wingdings" pitchFamily="2" charset="2"/>
              <a:buChar char="ü"/>
            </a:pPr>
            <a:r>
              <a:rPr lang="ar-JO" sz="2000" dirty="0">
                <a:solidFill>
                  <a:schemeClr val="accent1">
                    <a:lumMod val="75000"/>
                  </a:schemeClr>
                </a:solidFill>
              </a:rPr>
              <a:t>الأداة تولّد قائمة مراجع تلقائيًا.</a:t>
            </a:r>
          </a:p>
        </p:txBody>
      </p:sp>
      <p:pic>
        <p:nvPicPr>
          <p:cNvPr id="6" name="Picture 5">
            <a:extLst>
              <a:ext uri="{FF2B5EF4-FFF2-40B4-BE49-F238E27FC236}">
                <a16:creationId xmlns:a16="http://schemas.microsoft.com/office/drawing/2014/main" id="{E8B2225B-69CB-CB4E-81C5-21F332E327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9207"/>
            <a:ext cx="4521004" cy="5016314"/>
          </a:xfrm>
          <a:prstGeom prst="rect">
            <a:avLst/>
          </a:prstGeom>
        </p:spPr>
      </p:pic>
      <p:pic>
        <p:nvPicPr>
          <p:cNvPr id="10" name="Picture 9">
            <a:extLst>
              <a:ext uri="{FF2B5EF4-FFF2-40B4-BE49-F238E27FC236}">
                <a16:creationId xmlns:a16="http://schemas.microsoft.com/office/drawing/2014/main" id="{1D840DE6-648D-6E47-9D5F-9393EFB67B21}"/>
              </a:ext>
            </a:extLst>
          </p:cNvPr>
          <p:cNvPicPr>
            <a:picLocks noChangeAspect="1"/>
          </p:cNvPicPr>
          <p:nvPr/>
        </p:nvPicPr>
        <p:blipFill rotWithShape="1">
          <a:blip r:embed="rId4">
            <a:extLst>
              <a:ext uri="{28A0092B-C50C-407E-A947-70E740481C1C}">
                <a14:useLocalDpi xmlns:a14="http://schemas.microsoft.com/office/drawing/2010/main" val="0"/>
              </a:ext>
            </a:extLst>
          </a:blip>
          <a:srcRect l="43372" r="5439"/>
          <a:stretch/>
        </p:blipFill>
        <p:spPr>
          <a:xfrm>
            <a:off x="9162577" y="912414"/>
            <a:ext cx="3029423" cy="5549900"/>
          </a:xfrm>
          <a:prstGeom prst="rect">
            <a:avLst/>
          </a:prstGeom>
        </p:spPr>
      </p:pic>
    </p:spTree>
    <p:extLst>
      <p:ext uri="{BB962C8B-B14F-4D97-AF65-F5344CB8AC3E}">
        <p14:creationId xmlns:p14="http://schemas.microsoft.com/office/powerpoint/2010/main" val="386352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968826" y="0"/>
            <a:ext cx="10515600" cy="501774"/>
          </a:xfrm>
        </p:spPr>
        <p:txBody>
          <a:bodyPr>
            <a:noAutofit/>
          </a:bodyPr>
          <a:lstStyle/>
          <a:p>
            <a:pPr marL="0" indent="0" algn="ctr" defTabSz="914400" rtl="1" eaLnBrk="1" latinLnBrk="0" hangingPunct="1">
              <a:lnSpc>
                <a:spcPct val="150000"/>
              </a:lnSpc>
              <a:spcBef>
                <a:spcPts val="1000"/>
              </a:spcBef>
              <a:buNone/>
            </a:pPr>
            <a:r>
              <a:rPr lang="ar-JO" sz="3200" b="1" u="sng" dirty="0">
                <a:solidFill>
                  <a:srgbClr val="0070C0"/>
                </a:solidFill>
              </a:rPr>
              <a:t>مقارنة التوثيق الرقمي بالطرق التقليدية</a:t>
            </a:r>
          </a:p>
        </p:txBody>
      </p:sp>
      <p:graphicFrame>
        <p:nvGraphicFramePr>
          <p:cNvPr id="2" name="Content Placeholder 1">
            <a:extLst>
              <a:ext uri="{FF2B5EF4-FFF2-40B4-BE49-F238E27FC236}">
                <a16:creationId xmlns:a16="http://schemas.microsoft.com/office/drawing/2014/main" id="{CDF518CB-BB6D-4441-8B71-3F55D597BFA6}"/>
              </a:ext>
            </a:extLst>
          </p:cNvPr>
          <p:cNvGraphicFramePr>
            <a:graphicFrameLocks noGrp="1"/>
          </p:cNvGraphicFramePr>
          <p:nvPr>
            <p:ph sz="half" idx="2"/>
            <p:extLst>
              <p:ext uri="{D42A27DB-BD31-4B8C-83A1-F6EECF244321}">
                <p14:modId xmlns:p14="http://schemas.microsoft.com/office/powerpoint/2010/main" val="1345016264"/>
              </p:ext>
            </p:extLst>
          </p:nvPr>
        </p:nvGraphicFramePr>
        <p:xfrm>
          <a:off x="968827" y="991099"/>
          <a:ext cx="10653330" cy="5065145"/>
        </p:xfrm>
        <a:graphic>
          <a:graphicData uri="http://schemas.openxmlformats.org/drawingml/2006/table">
            <a:tbl>
              <a:tblPr rtl="1">
                <a:tableStyleId>{35758FB7-9AC5-4552-8A53-C91805E547FA}</a:tableStyleId>
              </a:tblPr>
              <a:tblGrid>
                <a:gridCol w="3551110">
                  <a:extLst>
                    <a:ext uri="{9D8B030D-6E8A-4147-A177-3AD203B41FA5}">
                      <a16:colId xmlns:a16="http://schemas.microsoft.com/office/drawing/2014/main" val="3354887233"/>
                    </a:ext>
                  </a:extLst>
                </a:gridCol>
                <a:gridCol w="3551110">
                  <a:extLst>
                    <a:ext uri="{9D8B030D-6E8A-4147-A177-3AD203B41FA5}">
                      <a16:colId xmlns:a16="http://schemas.microsoft.com/office/drawing/2014/main" val="2215257489"/>
                    </a:ext>
                  </a:extLst>
                </a:gridCol>
                <a:gridCol w="3551110">
                  <a:extLst>
                    <a:ext uri="{9D8B030D-6E8A-4147-A177-3AD203B41FA5}">
                      <a16:colId xmlns:a16="http://schemas.microsoft.com/office/drawing/2014/main" val="1457288866"/>
                    </a:ext>
                  </a:extLst>
                </a:gridCol>
              </a:tblGrid>
              <a:tr h="1013029">
                <a:tc>
                  <a:txBody>
                    <a:bodyPr/>
                    <a:lstStyle/>
                    <a:p>
                      <a:pPr algn="ctr"/>
                      <a:r>
                        <a:rPr lang="ar-JO" sz="2000" b="1" dirty="0">
                          <a:solidFill>
                            <a:srgbClr val="C00000"/>
                          </a:solidFill>
                        </a:rPr>
                        <a:t>العنصر</a:t>
                      </a:r>
                    </a:p>
                  </a:txBody>
                  <a:tcPr marL="75620" marR="75620" marT="37810" marB="37810" anchor="ctr"/>
                </a:tc>
                <a:tc>
                  <a:txBody>
                    <a:bodyPr/>
                    <a:lstStyle/>
                    <a:p>
                      <a:pPr algn="ctr"/>
                      <a:r>
                        <a:rPr lang="ar-JO" sz="2000" b="1" dirty="0">
                          <a:solidFill>
                            <a:srgbClr val="C00000"/>
                          </a:solidFill>
                        </a:rPr>
                        <a:t>الطريقة التقليدية</a:t>
                      </a:r>
                    </a:p>
                  </a:txBody>
                  <a:tcPr marL="75620" marR="75620" marT="37810" marB="37810" anchor="ctr"/>
                </a:tc>
                <a:tc>
                  <a:txBody>
                    <a:bodyPr/>
                    <a:lstStyle/>
                    <a:p>
                      <a:pPr algn="ctr"/>
                      <a:r>
                        <a:rPr lang="ar-JO" sz="2000" b="1" dirty="0">
                          <a:solidFill>
                            <a:srgbClr val="C00000"/>
                          </a:solidFill>
                        </a:rPr>
                        <a:t>باستخدام أدوات </a:t>
                      </a:r>
                      <a:r>
                        <a:rPr lang="en-US" sz="2000" b="1" dirty="0">
                          <a:solidFill>
                            <a:srgbClr val="C00000"/>
                          </a:solidFill>
                        </a:rPr>
                        <a:t>AI</a:t>
                      </a:r>
                    </a:p>
                  </a:txBody>
                  <a:tcPr marL="75620" marR="75620" marT="37810" marB="37810" anchor="ctr"/>
                </a:tc>
                <a:extLst>
                  <a:ext uri="{0D108BD9-81ED-4DB2-BD59-A6C34878D82A}">
                    <a16:rowId xmlns:a16="http://schemas.microsoft.com/office/drawing/2014/main" val="2417503574"/>
                  </a:ext>
                </a:extLst>
              </a:tr>
              <a:tr h="1013029">
                <a:tc>
                  <a:txBody>
                    <a:bodyPr/>
                    <a:lstStyle/>
                    <a:p>
                      <a:pPr algn="ctr"/>
                      <a:r>
                        <a:rPr lang="ar-JO" sz="2000"/>
                        <a:t>إدخال المراجع</a:t>
                      </a:r>
                    </a:p>
                  </a:txBody>
                  <a:tcPr marL="75620" marR="75620" marT="37810" marB="37810" anchor="ctr"/>
                </a:tc>
                <a:tc>
                  <a:txBody>
                    <a:bodyPr/>
                    <a:lstStyle/>
                    <a:p>
                      <a:pPr algn="ctr"/>
                      <a:r>
                        <a:rPr lang="ar-JO" sz="2000"/>
                        <a:t>يدويًا في </a:t>
                      </a:r>
                      <a:r>
                        <a:rPr lang="en-US" sz="2000"/>
                        <a:t>Word</a:t>
                      </a:r>
                    </a:p>
                  </a:txBody>
                  <a:tcPr marL="75620" marR="75620" marT="37810" marB="37810" anchor="ctr"/>
                </a:tc>
                <a:tc>
                  <a:txBody>
                    <a:bodyPr/>
                    <a:lstStyle/>
                    <a:p>
                      <a:pPr algn="ctr"/>
                      <a:r>
                        <a:rPr lang="ar-JO" sz="2000"/>
                        <a:t>إضافة تلقائية عبر زر واحد</a:t>
                      </a:r>
                    </a:p>
                  </a:txBody>
                  <a:tcPr marL="75620" marR="75620" marT="37810" marB="37810" anchor="ctr"/>
                </a:tc>
                <a:extLst>
                  <a:ext uri="{0D108BD9-81ED-4DB2-BD59-A6C34878D82A}">
                    <a16:rowId xmlns:a16="http://schemas.microsoft.com/office/drawing/2014/main" val="1924823526"/>
                  </a:ext>
                </a:extLst>
              </a:tr>
              <a:tr h="1013029">
                <a:tc>
                  <a:txBody>
                    <a:bodyPr/>
                    <a:lstStyle/>
                    <a:p>
                      <a:pPr algn="ctr"/>
                      <a:r>
                        <a:rPr lang="ar-JO" sz="2000"/>
                        <a:t>تنسيق الاقتباسات</a:t>
                      </a:r>
                    </a:p>
                  </a:txBody>
                  <a:tcPr marL="75620" marR="75620" marT="37810" marB="37810" anchor="ctr"/>
                </a:tc>
                <a:tc>
                  <a:txBody>
                    <a:bodyPr/>
                    <a:lstStyle/>
                    <a:p>
                      <a:pPr algn="ctr"/>
                      <a:r>
                        <a:rPr lang="ar-JO" sz="2000"/>
                        <a:t>تعديل يدوي</a:t>
                      </a:r>
                    </a:p>
                  </a:txBody>
                  <a:tcPr marL="75620" marR="75620" marT="37810" marB="37810" anchor="ctr"/>
                </a:tc>
                <a:tc>
                  <a:txBody>
                    <a:bodyPr/>
                    <a:lstStyle/>
                    <a:p>
                      <a:pPr algn="ctr"/>
                      <a:r>
                        <a:rPr lang="ar-JO" sz="2000"/>
                        <a:t>توليد تلقائي بصيغ متعددة</a:t>
                      </a:r>
                    </a:p>
                  </a:txBody>
                  <a:tcPr marL="75620" marR="75620" marT="37810" marB="37810" anchor="ctr"/>
                </a:tc>
                <a:extLst>
                  <a:ext uri="{0D108BD9-81ED-4DB2-BD59-A6C34878D82A}">
                    <a16:rowId xmlns:a16="http://schemas.microsoft.com/office/drawing/2014/main" val="180145617"/>
                  </a:ext>
                </a:extLst>
              </a:tr>
              <a:tr h="1013029">
                <a:tc>
                  <a:txBody>
                    <a:bodyPr/>
                    <a:lstStyle/>
                    <a:p>
                      <a:pPr algn="ctr"/>
                      <a:r>
                        <a:rPr lang="ar-JO" sz="2000"/>
                        <a:t>الأخطاء</a:t>
                      </a:r>
                    </a:p>
                  </a:txBody>
                  <a:tcPr marL="75620" marR="75620" marT="37810" marB="37810" anchor="ctr"/>
                </a:tc>
                <a:tc>
                  <a:txBody>
                    <a:bodyPr/>
                    <a:lstStyle/>
                    <a:p>
                      <a:pPr algn="ctr"/>
                      <a:r>
                        <a:rPr lang="ar-JO" sz="2000"/>
                        <a:t>احتمالية عالية</a:t>
                      </a:r>
                    </a:p>
                  </a:txBody>
                  <a:tcPr marL="75620" marR="75620" marT="37810" marB="37810" anchor="ctr"/>
                </a:tc>
                <a:tc>
                  <a:txBody>
                    <a:bodyPr/>
                    <a:lstStyle/>
                    <a:p>
                      <a:pPr algn="ctr"/>
                      <a:r>
                        <a:rPr lang="ar-JO" sz="2000"/>
                        <a:t>دقة أكبر</a:t>
                      </a:r>
                    </a:p>
                  </a:txBody>
                  <a:tcPr marL="75620" marR="75620" marT="37810" marB="37810" anchor="ctr"/>
                </a:tc>
                <a:extLst>
                  <a:ext uri="{0D108BD9-81ED-4DB2-BD59-A6C34878D82A}">
                    <a16:rowId xmlns:a16="http://schemas.microsoft.com/office/drawing/2014/main" val="886840714"/>
                  </a:ext>
                </a:extLst>
              </a:tr>
              <a:tr h="1013029">
                <a:tc>
                  <a:txBody>
                    <a:bodyPr/>
                    <a:lstStyle/>
                    <a:p>
                      <a:pPr algn="ctr"/>
                      <a:r>
                        <a:rPr lang="ar-JO" sz="2000" dirty="0"/>
                        <a:t>الوقت</a:t>
                      </a:r>
                    </a:p>
                  </a:txBody>
                  <a:tcPr marL="75620" marR="75620" marT="37810" marB="37810" anchor="ctr"/>
                </a:tc>
                <a:tc>
                  <a:txBody>
                    <a:bodyPr/>
                    <a:lstStyle/>
                    <a:p>
                      <a:pPr algn="ctr"/>
                      <a:r>
                        <a:rPr lang="ar-JO" sz="2000" dirty="0"/>
                        <a:t>طويل</a:t>
                      </a:r>
                    </a:p>
                  </a:txBody>
                  <a:tcPr marL="75620" marR="75620" marT="37810" marB="37810" anchor="ctr"/>
                </a:tc>
                <a:tc>
                  <a:txBody>
                    <a:bodyPr/>
                    <a:lstStyle/>
                    <a:p>
                      <a:pPr algn="ctr"/>
                      <a:r>
                        <a:rPr lang="ar-JO" sz="2000" dirty="0"/>
                        <a:t>قصير جدًا</a:t>
                      </a:r>
                    </a:p>
                  </a:txBody>
                  <a:tcPr marL="75620" marR="75620" marT="37810" marB="37810" anchor="ctr"/>
                </a:tc>
                <a:extLst>
                  <a:ext uri="{0D108BD9-81ED-4DB2-BD59-A6C34878D82A}">
                    <a16:rowId xmlns:a16="http://schemas.microsoft.com/office/drawing/2014/main" val="225350008"/>
                  </a:ext>
                </a:extLst>
              </a:tr>
            </a:tbl>
          </a:graphicData>
        </a:graphic>
      </p:graphicFrame>
    </p:spTree>
    <p:extLst>
      <p:ext uri="{BB962C8B-B14F-4D97-AF65-F5344CB8AC3E}">
        <p14:creationId xmlns:p14="http://schemas.microsoft.com/office/powerpoint/2010/main" val="5496255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870826" y="75472"/>
            <a:ext cx="10515600" cy="501774"/>
          </a:xfrm>
        </p:spPr>
        <p:txBody>
          <a:bodyPr>
            <a:noAutofit/>
          </a:bodyPr>
          <a:lstStyle/>
          <a:p>
            <a:pPr algn="ctr" defTabSz="914400" rtl="0" eaLnBrk="1" latinLnBrk="0" hangingPunct="1">
              <a:lnSpc>
                <a:spcPct val="90000"/>
              </a:lnSpc>
              <a:spcBef>
                <a:spcPct val="0"/>
              </a:spcBef>
              <a:buNone/>
            </a:pPr>
            <a:r>
              <a:rPr lang="ar-SA" sz="3200" b="1" u="sng" dirty="0">
                <a:solidFill>
                  <a:srgbClr val="002060"/>
                </a:solidFill>
              </a:rPr>
              <a:t>مواقع تساعدك في بحوثك الأكاديمية </a:t>
            </a:r>
            <a:endParaRPr lang="en-JO" sz="3200" b="1" u="sng" dirty="0">
              <a:solidFill>
                <a:srgbClr val="002060"/>
              </a:solidFill>
            </a:endParaRPr>
          </a:p>
        </p:txBody>
      </p:sp>
      <p:pic>
        <p:nvPicPr>
          <p:cNvPr id="10" name="Content Placeholder 9">
            <a:extLst>
              <a:ext uri="{FF2B5EF4-FFF2-40B4-BE49-F238E27FC236}">
                <a16:creationId xmlns:a16="http://schemas.microsoft.com/office/drawing/2014/main" id="{6ABAC1B9-0C72-154E-AA2B-267893F3A1CF}"/>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542367" y="891196"/>
            <a:ext cx="9172517" cy="4142328"/>
          </a:xfrm>
        </p:spPr>
      </p:pic>
      <p:sp>
        <p:nvSpPr>
          <p:cNvPr id="6" name="Content Placeholder 5">
            <a:extLst>
              <a:ext uri="{FF2B5EF4-FFF2-40B4-BE49-F238E27FC236}">
                <a16:creationId xmlns:a16="http://schemas.microsoft.com/office/drawing/2014/main" id="{49D3CE57-3D14-0043-BD9A-36873998095D}"/>
              </a:ext>
            </a:extLst>
          </p:cNvPr>
          <p:cNvSpPr>
            <a:spLocks noGrp="1"/>
          </p:cNvSpPr>
          <p:nvPr>
            <p:ph sz="half" idx="2"/>
          </p:nvPr>
        </p:nvSpPr>
        <p:spPr>
          <a:xfrm>
            <a:off x="1881809" y="5178350"/>
            <a:ext cx="8812639" cy="812751"/>
          </a:xfrm>
        </p:spPr>
        <p:txBody>
          <a:bodyPr>
            <a:normAutofit/>
          </a:bodyPr>
          <a:lstStyle/>
          <a:p>
            <a:r>
              <a:rPr lang="en-US" sz="2000" dirty="0">
                <a:hlinkClick r:id="rId4"/>
              </a:rPr>
              <a:t>https://transgate.ai/blog/12-best-ai-tools-to-accelerate-your-academic-research</a:t>
            </a:r>
            <a:r>
              <a:rPr lang="en-US" sz="2000" dirty="0"/>
              <a:t> </a:t>
            </a:r>
            <a:endParaRPr lang="en-JO" sz="2000" dirty="0"/>
          </a:p>
        </p:txBody>
      </p:sp>
    </p:spTree>
    <p:extLst>
      <p:ext uri="{BB962C8B-B14F-4D97-AF65-F5344CB8AC3E}">
        <p14:creationId xmlns:p14="http://schemas.microsoft.com/office/powerpoint/2010/main" val="516596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Title 4">
            <a:extLst>
              <a:ext uri="{FF2B5EF4-FFF2-40B4-BE49-F238E27FC236}">
                <a16:creationId xmlns:a16="http://schemas.microsoft.com/office/drawing/2014/main" id="{5B2D0253-F237-284C-9CB1-7D5F25D86C3A}"/>
              </a:ext>
            </a:extLst>
          </p:cNvPr>
          <p:cNvSpPr>
            <a:spLocks noGrp="1"/>
          </p:cNvSpPr>
          <p:nvPr>
            <p:ph type="title"/>
          </p:nvPr>
        </p:nvSpPr>
        <p:spPr>
          <a:xfrm>
            <a:off x="838200" y="18925"/>
            <a:ext cx="10515600" cy="501774"/>
          </a:xfrm>
        </p:spPr>
        <p:txBody>
          <a:bodyPr>
            <a:noAutofit/>
          </a:bodyPr>
          <a:lstStyle/>
          <a:p>
            <a:pPr algn="ctr" defTabSz="914400" rtl="1" eaLnBrk="1" latinLnBrk="0" hangingPunct="1">
              <a:lnSpc>
                <a:spcPct val="90000"/>
              </a:lnSpc>
              <a:spcBef>
                <a:spcPts val="1000"/>
              </a:spcBef>
            </a:pPr>
            <a:r>
              <a:rPr lang="ar-JO" sz="3200" b="1" u="sng" dirty="0">
                <a:solidFill>
                  <a:srgbClr val="C00000"/>
                </a:solidFill>
              </a:rPr>
              <a:t>نشاط تطبيقي</a:t>
            </a:r>
          </a:p>
        </p:txBody>
      </p:sp>
      <p:sp>
        <p:nvSpPr>
          <p:cNvPr id="16" name="Content Placeholder 15">
            <a:extLst>
              <a:ext uri="{FF2B5EF4-FFF2-40B4-BE49-F238E27FC236}">
                <a16:creationId xmlns:a16="http://schemas.microsoft.com/office/drawing/2014/main" id="{C2BFE4F0-3347-8C43-B91A-B3C3B4F5A1F8}"/>
              </a:ext>
            </a:extLst>
          </p:cNvPr>
          <p:cNvSpPr>
            <a:spLocks noGrp="1"/>
          </p:cNvSpPr>
          <p:nvPr>
            <p:ph sz="half" idx="2"/>
          </p:nvPr>
        </p:nvSpPr>
        <p:spPr>
          <a:xfrm>
            <a:off x="4542503" y="795130"/>
            <a:ext cx="7384454" cy="5576173"/>
          </a:xfrm>
        </p:spPr>
        <p:txBody>
          <a:bodyPr/>
          <a:lstStyle/>
          <a:p>
            <a:pPr marL="0" indent="0" algn="r" defTabSz="914400" rtl="1" eaLnBrk="1" latinLnBrk="0" hangingPunct="1">
              <a:lnSpc>
                <a:spcPct val="90000"/>
              </a:lnSpc>
              <a:spcBef>
                <a:spcPts val="1000"/>
              </a:spcBef>
              <a:buNone/>
            </a:pPr>
            <a:r>
              <a:rPr lang="ar-JO" b="1" u="sng" dirty="0">
                <a:solidFill>
                  <a:srgbClr val="C00000"/>
                </a:solidFill>
              </a:rPr>
              <a:t>المطلوب:</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rgbClr val="00B0F0"/>
                </a:solidFill>
              </a:rPr>
              <a:t>اختيار موضوع بحثي (مثال: تأثير الذكاء الاصطناعي على سلوك المستهلك)</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rgbClr val="00B0F0"/>
                </a:solidFill>
              </a:rPr>
              <a:t>استخدام </a:t>
            </a:r>
            <a:r>
              <a:rPr lang="en-US" sz="2400" dirty="0">
                <a:solidFill>
                  <a:srgbClr val="00B0F0"/>
                </a:solidFill>
              </a:rPr>
              <a:t>Connected Papers </a:t>
            </a:r>
            <a:r>
              <a:rPr lang="ar-JO" sz="2400" dirty="0">
                <a:solidFill>
                  <a:srgbClr val="00B0F0"/>
                </a:solidFill>
              </a:rPr>
              <a:t>لاستخراج 5 أوراق مرتبطة</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rgbClr val="00B0F0"/>
                </a:solidFill>
              </a:rPr>
              <a:t>حفظها في </a:t>
            </a:r>
            <a:r>
              <a:rPr lang="en-US" sz="2400" dirty="0">
                <a:solidFill>
                  <a:srgbClr val="00B0F0"/>
                </a:solidFill>
              </a:rPr>
              <a:t>Zotero </a:t>
            </a:r>
            <a:r>
              <a:rPr lang="ar-JO" sz="2400" dirty="0">
                <a:solidFill>
                  <a:srgbClr val="00B0F0"/>
                </a:solidFill>
              </a:rPr>
              <a:t>أو </a:t>
            </a:r>
            <a:r>
              <a:rPr lang="en-US" sz="2400" dirty="0">
                <a:solidFill>
                  <a:srgbClr val="00B0F0"/>
                </a:solidFill>
              </a:rPr>
              <a:t>Mendeley.</a:t>
            </a:r>
          </a:p>
          <a:p>
            <a:pPr marL="228600" indent="-228600" algn="r" defTabSz="914400" rtl="1" eaLnBrk="1" latinLnBrk="0" hangingPunct="1">
              <a:lnSpc>
                <a:spcPct val="150000"/>
              </a:lnSpc>
              <a:spcBef>
                <a:spcPts val="1000"/>
              </a:spcBef>
              <a:buFont typeface="Arial" panose="020B0604020202020204" pitchFamily="34" charset="0"/>
              <a:buChar char="•"/>
            </a:pPr>
            <a:r>
              <a:rPr lang="ar-JO" sz="2400" dirty="0">
                <a:solidFill>
                  <a:srgbClr val="00B0F0"/>
                </a:solidFill>
              </a:rPr>
              <a:t>توليد قائمة مراجع بتنسيق </a:t>
            </a:r>
            <a:r>
              <a:rPr lang="en-US" sz="2400" dirty="0">
                <a:solidFill>
                  <a:srgbClr val="00B0F0"/>
                </a:solidFill>
              </a:rPr>
              <a:t>APA.</a:t>
            </a:r>
            <a:endParaRPr lang="en-JO" sz="2400" dirty="0">
              <a:solidFill>
                <a:srgbClr val="00B0F0"/>
              </a:solidFill>
            </a:endParaRPr>
          </a:p>
        </p:txBody>
      </p:sp>
      <p:pic>
        <p:nvPicPr>
          <p:cNvPr id="20" name="Picture 19">
            <a:extLst>
              <a:ext uri="{FF2B5EF4-FFF2-40B4-BE49-F238E27FC236}">
                <a16:creationId xmlns:a16="http://schemas.microsoft.com/office/drawing/2014/main" id="{80B71722-6C5C-C54B-B452-7BCF40EDAB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70658"/>
            <a:ext cx="5569598" cy="4068417"/>
          </a:xfrm>
          <a:prstGeom prst="rect">
            <a:avLst/>
          </a:prstGeom>
        </p:spPr>
      </p:pic>
    </p:spTree>
    <p:extLst>
      <p:ext uri="{BB962C8B-B14F-4D97-AF65-F5344CB8AC3E}">
        <p14:creationId xmlns:p14="http://schemas.microsoft.com/office/powerpoint/2010/main" val="119760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755373"/>
            <a:ext cx="11841878" cy="5962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9277"/>
            <a:ext cx="7599294" cy="1478418"/>
          </a:xfrm>
          <a:prstGeom prst="rect">
            <a:avLst/>
          </a:prstGeom>
          <a:noFill/>
        </p:spPr>
        <p:txBody>
          <a:bodyPr wrap="square" rtlCol="0">
            <a:spAutoFit/>
          </a:bodyPr>
          <a:lstStyle/>
          <a:p>
            <a:pPr marL="0" indent="0" algn="ctr" rtl="1">
              <a:lnSpc>
                <a:spcPct val="150000"/>
              </a:lnSpc>
              <a:buNone/>
            </a:pPr>
            <a:r>
              <a:rPr lang="ar-JO" sz="3200" b="1" u="sng" dirty="0">
                <a:solidFill>
                  <a:srgbClr val="0070C0"/>
                </a:solidFill>
              </a:rPr>
              <a:t>تجارب واقعية - </a:t>
            </a:r>
            <a:r>
              <a:rPr lang="ar-JO" sz="3200" b="1" i="0" u="sng" strike="noStrike" dirty="0">
                <a:solidFill>
                  <a:srgbClr val="0070C0"/>
                </a:solidFill>
                <a:effectLst/>
              </a:rPr>
              <a:t>تجربة </a:t>
            </a:r>
            <a:r>
              <a:rPr lang="ar-SA" sz="3200" b="1" u="sng" dirty="0">
                <a:solidFill>
                  <a:srgbClr val="0070C0"/>
                </a:solidFill>
              </a:rPr>
              <a:t>قناة </a:t>
            </a:r>
            <a:r>
              <a:rPr lang="ar-JO" sz="3200" b="1" i="0" u="sng" strike="noStrike" dirty="0">
                <a:solidFill>
                  <a:srgbClr val="0070C0"/>
                </a:solidFill>
                <a:effectLst/>
              </a:rPr>
              <a:t>الجزيرة</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7" y="-2927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t">
            <a:normAutofit/>
          </a:bodyPr>
          <a:lstStyle/>
          <a:p>
            <a:pPr marL="0" indent="0" algn="just" rtl="1">
              <a:lnSpc>
                <a:spcPct val="150000"/>
              </a:lnSpc>
              <a:buNone/>
            </a:pPr>
            <a:r>
              <a:rPr lang="ar-JO" sz="2400" b="0" i="0" u="none" strike="noStrike" dirty="0">
                <a:solidFill>
                  <a:srgbClr val="000000"/>
                </a:solidFill>
                <a:effectLst/>
              </a:rPr>
              <a:t>الجزيرة تستخدم أدوات رصد الكلمات المفتاحية واتجاهات منصة اكس لتحديد أولويات التغطية الإعلامية.</a:t>
            </a:r>
          </a:p>
          <a:p>
            <a:pPr marL="0" indent="0" algn="r" rtl="1">
              <a:lnSpc>
                <a:spcPct val="150000"/>
              </a:lnSpc>
              <a:buNone/>
            </a:pPr>
            <a:r>
              <a:rPr lang="ar-JO" sz="2400" dirty="0">
                <a:solidFill>
                  <a:srgbClr val="000000"/>
                </a:solidFill>
              </a:rPr>
              <a:t>ناقشت هذه الأدوات والاستخدامات، والعديد من الاستخدامات الأخرى للذكاء الاصطناعي في صناعة الإعلام والاخبار في المؤتمر الذي عقدته وتاليا رابط الحدث : </a:t>
            </a:r>
            <a:r>
              <a:rPr lang="en-US" sz="2400" dirty="0">
                <a:solidFill>
                  <a:srgbClr val="000000"/>
                </a:solidFill>
                <a:hlinkClick r:id="rId3"/>
              </a:rPr>
              <a:t>https://www.aljazeera.net/tech/2025/1/10/</a:t>
            </a:r>
            <a:r>
              <a:rPr lang="ar-JO" sz="2400" dirty="0">
                <a:solidFill>
                  <a:srgbClr val="000000"/>
                </a:solidFill>
                <a:hlinkClick r:id="rId3"/>
              </a:rPr>
              <a:t>مؤتمر-الجزيرة-للذكاء-الاصطناعي-في</a:t>
            </a:r>
            <a:r>
              <a:rPr lang="ar-JO" sz="2400" dirty="0">
                <a:solidFill>
                  <a:srgbClr val="000000"/>
                </a:solidFill>
              </a:rPr>
              <a:t> </a:t>
            </a:r>
            <a:endParaRPr lang="ar-JO" sz="2400" b="0" i="0" u="none" strike="noStrike" dirty="0">
              <a:solidFill>
                <a:srgbClr val="000000"/>
              </a:solidFill>
              <a:effectLst/>
            </a:endParaRPr>
          </a:p>
          <a:p>
            <a:pPr marL="0" indent="0" algn="just" rtl="1">
              <a:lnSpc>
                <a:spcPct val="150000"/>
              </a:lnSpc>
              <a:buNone/>
            </a:pPr>
            <a:r>
              <a:rPr lang="ar-JO" sz="2400" b="1" i="0" u="sng" strike="noStrike" dirty="0">
                <a:solidFill>
                  <a:srgbClr val="00B0F0"/>
                </a:solidFill>
                <a:effectLst/>
              </a:rPr>
              <a:t>آلية عمل هذه الأدوات:</a:t>
            </a:r>
          </a:p>
          <a:p>
            <a:pPr algn="just" rtl="1">
              <a:lnSpc>
                <a:spcPct val="150000"/>
              </a:lnSpc>
            </a:pPr>
            <a:r>
              <a:rPr lang="ar-JO" sz="2400" b="0" i="0" u="none" strike="noStrike" dirty="0">
                <a:solidFill>
                  <a:srgbClr val="000000"/>
                </a:solidFill>
                <a:effectLst/>
              </a:rPr>
              <a:t>إدخال كلمة أو وسم في أداة الرصد</a:t>
            </a:r>
          </a:p>
          <a:p>
            <a:pPr algn="just" rtl="1">
              <a:lnSpc>
                <a:spcPct val="150000"/>
              </a:lnSpc>
            </a:pPr>
            <a:r>
              <a:rPr lang="ar-JO" sz="2400" b="0" i="0" u="none" strike="noStrike" dirty="0">
                <a:solidFill>
                  <a:srgbClr val="000000"/>
                </a:solidFill>
                <a:effectLst/>
              </a:rPr>
              <a:t>الأداة تعرض حجم التفاعل واتجاهاته</a:t>
            </a:r>
          </a:p>
          <a:p>
            <a:pPr algn="just" rtl="1">
              <a:lnSpc>
                <a:spcPct val="150000"/>
              </a:lnSpc>
            </a:pPr>
            <a:r>
              <a:rPr lang="ar-JO" sz="2400" b="0" i="0" u="none" strike="noStrike" dirty="0">
                <a:solidFill>
                  <a:srgbClr val="000000"/>
                </a:solidFill>
                <a:effectLst/>
              </a:rPr>
              <a:t>اقتراح قصص أو زوايا تغطية مرتبطة بالموضوع</a:t>
            </a:r>
          </a:p>
        </p:txBody>
      </p:sp>
      <p:pic>
        <p:nvPicPr>
          <p:cNvPr id="4" name="Picture 3">
            <a:extLst>
              <a:ext uri="{FF2B5EF4-FFF2-40B4-BE49-F238E27FC236}">
                <a16:creationId xmlns:a16="http://schemas.microsoft.com/office/drawing/2014/main" id="{41C4ECC3-FEF6-DC41-903D-1D20A665E9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044" y="2875722"/>
            <a:ext cx="2331316" cy="3885526"/>
          </a:xfrm>
          <a:prstGeom prst="rect">
            <a:avLst/>
          </a:prstGeom>
        </p:spPr>
      </p:pic>
    </p:spTree>
    <p:extLst>
      <p:ext uri="{BB962C8B-B14F-4D97-AF65-F5344CB8AC3E}">
        <p14:creationId xmlns:p14="http://schemas.microsoft.com/office/powerpoint/2010/main" val="589866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55266" y="52819"/>
            <a:ext cx="7599294" cy="1478418"/>
          </a:xfrm>
          <a:prstGeom prst="rect">
            <a:avLst/>
          </a:prstGeom>
          <a:noFill/>
        </p:spPr>
        <p:txBody>
          <a:bodyPr wrap="square" rtlCol="0">
            <a:spAutoFit/>
          </a:bodyPr>
          <a:lstStyle/>
          <a:p>
            <a:pPr marL="0" indent="0" algn="ctr" rtl="1">
              <a:lnSpc>
                <a:spcPct val="150000"/>
              </a:lnSpc>
              <a:buNone/>
            </a:pPr>
            <a:r>
              <a:rPr lang="ar-JO" sz="3200" b="1" u="sng" dirty="0">
                <a:solidFill>
                  <a:srgbClr val="0070C0"/>
                </a:solidFill>
              </a:rPr>
              <a:t>أمثلة عربية على استخدام الذكاء الاصطناعي في الإعلام</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graphicFrame>
        <p:nvGraphicFramePr>
          <p:cNvPr id="2" name="Content Placeholder 1">
            <a:extLst>
              <a:ext uri="{FF2B5EF4-FFF2-40B4-BE49-F238E27FC236}">
                <a16:creationId xmlns:a16="http://schemas.microsoft.com/office/drawing/2014/main" id="{11C00131-1944-5949-BF7F-16E728F0D6AC}"/>
              </a:ext>
            </a:extLst>
          </p:cNvPr>
          <p:cNvGraphicFramePr>
            <a:graphicFrameLocks noGrp="1"/>
          </p:cNvGraphicFramePr>
          <p:nvPr>
            <p:ph idx="1"/>
            <p:extLst>
              <p:ext uri="{D42A27DB-BD31-4B8C-83A1-F6EECF244321}">
                <p14:modId xmlns:p14="http://schemas.microsoft.com/office/powerpoint/2010/main" val="625681612"/>
              </p:ext>
            </p:extLst>
          </p:nvPr>
        </p:nvGraphicFramePr>
        <p:xfrm>
          <a:off x="457198" y="1405068"/>
          <a:ext cx="11238272" cy="4969227"/>
        </p:xfrm>
        <a:graphic>
          <a:graphicData uri="http://schemas.openxmlformats.org/drawingml/2006/table">
            <a:tbl>
              <a:tblPr rtl="1">
                <a:tableStyleId>{775DCB02-9BB8-47FD-8907-85C794F793BA}</a:tableStyleId>
              </a:tblPr>
              <a:tblGrid>
                <a:gridCol w="2809568">
                  <a:extLst>
                    <a:ext uri="{9D8B030D-6E8A-4147-A177-3AD203B41FA5}">
                      <a16:colId xmlns:a16="http://schemas.microsoft.com/office/drawing/2014/main" val="679887356"/>
                    </a:ext>
                  </a:extLst>
                </a:gridCol>
                <a:gridCol w="2809568">
                  <a:extLst>
                    <a:ext uri="{9D8B030D-6E8A-4147-A177-3AD203B41FA5}">
                      <a16:colId xmlns:a16="http://schemas.microsoft.com/office/drawing/2014/main" val="341975690"/>
                    </a:ext>
                  </a:extLst>
                </a:gridCol>
                <a:gridCol w="2809568">
                  <a:extLst>
                    <a:ext uri="{9D8B030D-6E8A-4147-A177-3AD203B41FA5}">
                      <a16:colId xmlns:a16="http://schemas.microsoft.com/office/drawing/2014/main" val="3126834198"/>
                    </a:ext>
                  </a:extLst>
                </a:gridCol>
                <a:gridCol w="2809568">
                  <a:extLst>
                    <a:ext uri="{9D8B030D-6E8A-4147-A177-3AD203B41FA5}">
                      <a16:colId xmlns:a16="http://schemas.microsoft.com/office/drawing/2014/main" val="3043571148"/>
                    </a:ext>
                  </a:extLst>
                </a:gridCol>
              </a:tblGrid>
              <a:tr h="915384">
                <a:tc>
                  <a:txBody>
                    <a:bodyPr/>
                    <a:lstStyle/>
                    <a:p>
                      <a:pPr algn="ctr"/>
                      <a:br>
                        <a:rPr lang="ar-JO" b="1">
                          <a:solidFill>
                            <a:srgbClr val="203E5F"/>
                          </a:solidFill>
                        </a:rPr>
                      </a:br>
                      <a:r>
                        <a:rPr lang="ar-JO" b="1">
                          <a:solidFill>
                            <a:srgbClr val="203E5F"/>
                          </a:solidFill>
                        </a:rPr>
                        <a:t>المؤسسة الإعلامية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b="1" dirty="0">
                          <a:solidFill>
                            <a:srgbClr val="203E5F"/>
                          </a:solidFill>
                        </a:rPr>
                        <a:t>مجال الاستخدام</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b="1">
                          <a:solidFill>
                            <a:srgbClr val="203E5F"/>
                          </a:solidFill>
                        </a:rPr>
                        <a:t>أمثلة تطبيقية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b="1" dirty="0">
                          <a:solidFill>
                            <a:srgbClr val="203E5F"/>
                          </a:solidFill>
                        </a:rPr>
                        <a:t>الفائدة العملية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51053341"/>
                  </a:ext>
                </a:extLst>
              </a:tr>
              <a:tr h="1307691">
                <a:tc>
                  <a:txBody>
                    <a:bodyPr/>
                    <a:lstStyle/>
                    <a:p>
                      <a:pPr algn="ctr"/>
                      <a:r>
                        <a:rPr lang="ar-JO" b="1">
                          <a:solidFill>
                            <a:srgbClr val="203E5F"/>
                          </a:solidFill>
                        </a:rPr>
                        <a:t>الجزيرة</a:t>
                      </a:r>
                      <a:endParaRPr lang="ar-JO">
                        <a:solidFill>
                          <a:srgbClr val="203E5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رصد الاتجاهات + التلخيص</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استخدام أدوات لرصد الكلمات المفتاحية على تويتر + تلخيص تقارير طويلة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تحديد أولويات التغطية بسرعة + إنتاج موجزات جاهزة للنشر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3594785651"/>
                  </a:ext>
                </a:extLst>
              </a:tr>
              <a:tr h="915384">
                <a:tc>
                  <a:txBody>
                    <a:bodyPr/>
                    <a:lstStyle/>
                    <a:p>
                      <a:pPr algn="ctr"/>
                      <a:r>
                        <a:rPr lang="ar-JO" b="1">
                          <a:solidFill>
                            <a:srgbClr val="203E5F"/>
                          </a:solidFill>
                        </a:rPr>
                        <a:t>وكالة الأنباء الإماراتية (وام)</a:t>
                      </a:r>
                      <a:endParaRPr lang="ar-JO">
                        <a:solidFill>
                          <a:srgbClr val="203E5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تحرير الأخبار وتوزيعها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أتمتة تحرير الأخبار القصيرة وتوزيعها عبر المنصات الرقمية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تقليل زمن النشر + تحسين دقة التحرير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2453110477"/>
                  </a:ext>
                </a:extLst>
              </a:tr>
              <a:tr h="915384">
                <a:tc>
                  <a:txBody>
                    <a:bodyPr/>
                    <a:lstStyle/>
                    <a:p>
                      <a:pPr algn="ctr"/>
                      <a:r>
                        <a:rPr lang="ar-JO" b="1" dirty="0">
                          <a:solidFill>
                            <a:srgbClr val="203E5F"/>
                          </a:solidFill>
                        </a:rPr>
                        <a:t>صحيفة الشرق الأوسط</a:t>
                      </a:r>
                      <a:endParaRPr lang="ar-JO" dirty="0">
                        <a:solidFill>
                          <a:srgbClr val="203E5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التحقق من الأخبار + أتمتة التحرير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الاستعانة بخوارزميات لرصد الأخبار الكاذبة وتحليل النصوص</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a:solidFill>
                            <a:srgbClr val="203E5F"/>
                          </a:solidFill>
                        </a:rPr>
                        <a:t>دعم الصحفيين بالتحقق السريع + رفع جودة المحتوى</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2684587721"/>
                  </a:ext>
                </a:extLst>
              </a:tr>
              <a:tr h="915384">
                <a:tc>
                  <a:txBody>
                    <a:bodyPr/>
                    <a:lstStyle/>
                    <a:p>
                      <a:pPr algn="ctr"/>
                      <a:r>
                        <a:rPr lang="ar-JO" b="1" dirty="0">
                          <a:solidFill>
                            <a:srgbClr val="203E5F"/>
                          </a:solidFill>
                        </a:rPr>
                        <a:t>منتدى الإعلام العربي – دبي</a:t>
                      </a:r>
                      <a:endParaRPr lang="ar-JO" dirty="0">
                        <a:solidFill>
                          <a:srgbClr val="203E5F"/>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solidFill>
                            <a:srgbClr val="203E5F"/>
                          </a:solidFill>
                        </a:rPr>
                        <a:t>نقاشات استراتيجية</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solidFill>
                            <a:srgbClr val="203E5F"/>
                          </a:solidFill>
                        </a:rPr>
                        <a:t>جلسات بعنوان الإعلام العربي في عصر الذكاء الاصطناعي</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tc>
                  <a:txBody>
                    <a:bodyPr/>
                    <a:lstStyle/>
                    <a:p>
                      <a:pPr algn="ctr"/>
                      <a:r>
                        <a:rPr lang="ar-JO" dirty="0">
                          <a:solidFill>
                            <a:srgbClr val="203E5F"/>
                          </a:solidFill>
                        </a:rPr>
                        <a:t>توجيه المؤسسات العربية لتبني أدوات </a:t>
                      </a:r>
                      <a:r>
                        <a:rPr lang="en-US" dirty="0">
                          <a:solidFill>
                            <a:srgbClr val="203E5F"/>
                          </a:solidFill>
                        </a:rPr>
                        <a:t>AI </a:t>
                      </a:r>
                      <a:r>
                        <a:rPr lang="ar-JO" dirty="0">
                          <a:solidFill>
                            <a:srgbClr val="203E5F"/>
                          </a:solidFill>
                        </a:rPr>
                        <a:t>في غرف الأخبار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artDeco"/>
                      <a:lightRig rig="flood" dir="t"/>
                    </a:cell3D>
                  </a:tcPr>
                </a:tc>
                <a:extLst>
                  <a:ext uri="{0D108BD9-81ED-4DB2-BD59-A6C34878D82A}">
                    <a16:rowId xmlns:a16="http://schemas.microsoft.com/office/drawing/2014/main" val="1202281038"/>
                  </a:ext>
                </a:extLst>
              </a:tr>
            </a:tbl>
          </a:graphicData>
        </a:graphic>
      </p:graphicFrame>
    </p:spTree>
    <p:extLst>
      <p:ext uri="{BB962C8B-B14F-4D97-AF65-F5344CB8AC3E}">
        <p14:creationId xmlns:p14="http://schemas.microsoft.com/office/powerpoint/2010/main" val="6512713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608275" y="170778"/>
            <a:ext cx="7599294" cy="1478418"/>
          </a:xfrm>
          <a:prstGeom prst="rect">
            <a:avLst/>
          </a:prstGeom>
          <a:noFill/>
        </p:spPr>
        <p:txBody>
          <a:bodyPr wrap="square" rtlCol="0">
            <a:spAutoFit/>
          </a:bodyPr>
          <a:lstStyle/>
          <a:p>
            <a:pPr marL="0" indent="0" algn="ctr" rtl="1">
              <a:lnSpc>
                <a:spcPct val="150000"/>
              </a:lnSpc>
              <a:buNone/>
            </a:pPr>
            <a:r>
              <a:rPr lang="ar-JO" sz="3200" b="1" dirty="0">
                <a:solidFill>
                  <a:srgbClr val="0070C0"/>
                </a:solidFill>
              </a:rPr>
              <a:t>تجارب واقعية - </a:t>
            </a:r>
            <a:r>
              <a:rPr lang="ar-JO" sz="3200" b="1" i="0" u="none" strike="noStrike" dirty="0">
                <a:solidFill>
                  <a:srgbClr val="0070C0"/>
                </a:solidFill>
                <a:effectLst/>
              </a:rPr>
              <a:t>دراسة عربية حديثة</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ctr">
            <a:normAutofit fontScale="92500"/>
          </a:bodyPr>
          <a:lstStyle/>
          <a:p>
            <a:pPr marL="0" indent="0" algn="just" rtl="1">
              <a:lnSpc>
                <a:spcPct val="150000"/>
              </a:lnSpc>
              <a:buNone/>
            </a:pPr>
            <a:r>
              <a:rPr lang="ar-JO" sz="2400" b="0" i="0" u="none" strike="noStrike" dirty="0">
                <a:solidFill>
                  <a:srgbClr val="000000"/>
                </a:solidFill>
                <a:effectLst/>
              </a:rPr>
              <a:t>العنوان: اتجاهات الأبحاث العربية والأجنبية لاستخدامات تطبيقات الذكاء الاصطناعي في المجال التسويقي (دراسة تحليلية من المستوى الثاني) </a:t>
            </a:r>
            <a:r>
              <a:rPr lang="en-US" sz="2400" b="0" i="0" u="none" strike="noStrike" dirty="0">
                <a:solidFill>
                  <a:srgbClr val="000000"/>
                </a:solidFill>
                <a:effectLst/>
                <a:hlinkClick r:id="rId3"/>
              </a:rPr>
              <a:t>https://journals.ekb.eg/article_395272.html</a:t>
            </a:r>
            <a:r>
              <a:rPr lang="ar-SA" sz="2400" b="0" i="0" u="none" strike="noStrike" dirty="0">
                <a:solidFill>
                  <a:srgbClr val="000000"/>
                </a:solidFill>
                <a:effectLst/>
              </a:rPr>
              <a:t> </a:t>
            </a:r>
            <a:endParaRPr lang="ar-JO" sz="2400" b="0" i="0" u="none" strike="noStrike" dirty="0">
              <a:solidFill>
                <a:srgbClr val="000000"/>
              </a:solidFill>
              <a:effectLst/>
            </a:endParaRPr>
          </a:p>
          <a:p>
            <a:pPr marL="0" indent="0" algn="just" rtl="1">
              <a:lnSpc>
                <a:spcPct val="150000"/>
              </a:lnSpc>
              <a:buNone/>
            </a:pPr>
            <a:r>
              <a:rPr lang="ar-JO" sz="2400" b="0" i="0" u="none" strike="noStrike" dirty="0">
                <a:solidFill>
                  <a:srgbClr val="000000"/>
                </a:solidFill>
                <a:effectLst/>
              </a:rPr>
              <a:t>المؤلف: نرمين علاء – كلية الإعلام، جامعة الأهرام الكندية.</a:t>
            </a:r>
          </a:p>
          <a:p>
            <a:pPr marL="0" indent="0" algn="just" rtl="1">
              <a:lnSpc>
                <a:spcPct val="150000"/>
              </a:lnSpc>
              <a:buNone/>
            </a:pPr>
            <a:r>
              <a:rPr lang="ar-JO" sz="2400" b="0" i="0" u="none" strike="noStrike" dirty="0">
                <a:solidFill>
                  <a:srgbClr val="000000"/>
                </a:solidFill>
                <a:effectLst/>
              </a:rPr>
              <a:t>المصدر: المجلة العربية لبحوث الإعلام والاتصال، العدد 47، ديسمبر 2024، الصفحات 7–43.</a:t>
            </a:r>
          </a:p>
          <a:p>
            <a:pPr marL="0" indent="0" algn="just" rtl="1">
              <a:lnSpc>
                <a:spcPct val="150000"/>
              </a:lnSpc>
              <a:buNone/>
            </a:pPr>
            <a:r>
              <a:rPr lang="ar-JO" sz="2400" b="1" i="0" u="none" strike="noStrike" dirty="0">
                <a:solidFill>
                  <a:srgbClr val="C00000"/>
                </a:solidFill>
                <a:effectLst/>
              </a:rPr>
              <a:t>الملخص:</a:t>
            </a:r>
          </a:p>
          <a:p>
            <a:pPr algn="just" rtl="1">
              <a:lnSpc>
                <a:spcPct val="150000"/>
              </a:lnSpc>
            </a:pPr>
            <a:r>
              <a:rPr lang="ar-JO" sz="2400" b="0" i="0" u="none" strike="noStrike" dirty="0">
                <a:solidFill>
                  <a:srgbClr val="00B0F0"/>
                </a:solidFill>
                <a:effectLst/>
              </a:rPr>
              <a:t>الدراسة تستعرض كيف ساهمت تقنيات الذكاء الاصطناعي في تحليل البيانات الضخمة وتقديم حلول رقمية لجذب العملاء</a:t>
            </a:r>
          </a:p>
          <a:p>
            <a:pPr algn="just" rtl="1">
              <a:lnSpc>
                <a:spcPct val="150000"/>
              </a:lnSpc>
            </a:pPr>
            <a:r>
              <a:rPr lang="ar-JO" sz="2400" b="0" i="0" u="none" strike="noStrike" dirty="0">
                <a:solidFill>
                  <a:srgbClr val="00B0F0"/>
                </a:solidFill>
                <a:effectLst/>
              </a:rPr>
              <a:t>تبرز دور الذكاء الاصطناعي في التنبؤ بسلوك المستهلك وتوفير آليات للاحتفاظ بالعملاء</a:t>
            </a:r>
          </a:p>
          <a:p>
            <a:pPr algn="just" rtl="1">
              <a:lnSpc>
                <a:spcPct val="150000"/>
              </a:lnSpc>
            </a:pPr>
            <a:r>
              <a:rPr lang="ar-JO" sz="2400" b="0" i="0" u="none" strike="noStrike" dirty="0">
                <a:solidFill>
                  <a:srgbClr val="00B0F0"/>
                </a:solidFill>
                <a:effectLst/>
              </a:rPr>
              <a:t>تؤكد على ضرورة أن يعزز العاملون في مجال التسويق والإعلام الاستفادة من هذه الإمكانيات بشكل منهجي ومدروس</a:t>
            </a:r>
          </a:p>
        </p:txBody>
      </p:sp>
    </p:spTree>
    <p:extLst>
      <p:ext uri="{BB962C8B-B14F-4D97-AF65-F5344CB8AC3E}">
        <p14:creationId xmlns:p14="http://schemas.microsoft.com/office/powerpoint/2010/main" val="566034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7136D4-6D09-5F47-8C63-3F159ED589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409"/>
            <a:ext cx="12192000" cy="6805181"/>
          </a:xfrm>
          <a:prstGeom prst="rect">
            <a:avLst/>
          </a:prstGeom>
        </p:spPr>
      </p:pic>
      <p:sp>
        <p:nvSpPr>
          <p:cNvPr id="3" name="TextBox 2"/>
          <p:cNvSpPr txBox="1"/>
          <p:nvPr/>
        </p:nvSpPr>
        <p:spPr>
          <a:xfrm>
            <a:off x="2608275" y="170778"/>
            <a:ext cx="7599294" cy="1478418"/>
          </a:xfrm>
          <a:prstGeom prst="rect">
            <a:avLst/>
          </a:prstGeom>
          <a:noFill/>
        </p:spPr>
        <p:txBody>
          <a:bodyPr wrap="square" rtlCol="0">
            <a:spAutoFit/>
          </a:bodyPr>
          <a:lstStyle/>
          <a:p>
            <a:pPr marL="0" indent="0" algn="ctr" rtl="1">
              <a:lnSpc>
                <a:spcPct val="150000"/>
              </a:lnSpc>
              <a:buNone/>
            </a:pPr>
            <a:r>
              <a:rPr lang="ar-JO" sz="3200" b="1" i="0" u="none" strike="noStrike" dirty="0">
                <a:solidFill>
                  <a:schemeClr val="accent1">
                    <a:lumMod val="75000"/>
                  </a:schemeClr>
                </a:solidFill>
                <a:effectLst/>
              </a:rPr>
              <a:t>الملخص الختامي</a:t>
            </a:r>
          </a:p>
          <a:p>
            <a:pPr marL="0" indent="0" algn="ctr">
              <a:lnSpc>
                <a:spcPct val="150000"/>
              </a:lnSpc>
              <a:buNone/>
            </a:pPr>
            <a:endParaRPr lang="ar-JO" sz="3200" b="1" dirty="0">
              <a:solidFill>
                <a:schemeClr val="accent1">
                  <a:lumMod val="75000"/>
                </a:schemeClr>
              </a:solidFill>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9" name="Content Placeholder 8">
            <a:extLst>
              <a:ext uri="{FF2B5EF4-FFF2-40B4-BE49-F238E27FC236}">
                <a16:creationId xmlns:a16="http://schemas.microsoft.com/office/drawing/2014/main" id="{37468111-AD7C-B348-9E18-267604A51A76}"/>
              </a:ext>
            </a:extLst>
          </p:cNvPr>
          <p:cNvSpPr>
            <a:spLocks noGrp="1"/>
          </p:cNvSpPr>
          <p:nvPr>
            <p:ph idx="1"/>
          </p:nvPr>
        </p:nvSpPr>
        <p:spPr>
          <a:xfrm>
            <a:off x="450273" y="991100"/>
            <a:ext cx="11291454" cy="5263189"/>
          </a:xfrm>
        </p:spPr>
        <p:txBody>
          <a:bodyPr anchor="ctr">
            <a:normAutofit/>
          </a:bodyPr>
          <a:lstStyle/>
          <a:p>
            <a:pPr marL="0" indent="0" algn="just" rtl="1">
              <a:lnSpc>
                <a:spcPct val="150000"/>
              </a:lnSpc>
              <a:buNone/>
            </a:pPr>
            <a:endParaRPr lang="ar-JO" sz="2400" b="0" i="0" u="none" strike="noStrike" dirty="0">
              <a:solidFill>
                <a:srgbClr val="000000"/>
              </a:solidFill>
              <a:effectLst/>
            </a:endParaRPr>
          </a:p>
          <a:p>
            <a:pPr marL="0" indent="0" algn="just" rtl="1">
              <a:lnSpc>
                <a:spcPct val="150000"/>
              </a:lnSpc>
              <a:buNone/>
            </a:pPr>
            <a:endParaRPr lang="ar-JO" sz="2400" b="0" i="0" u="none" strike="noStrike" dirty="0">
              <a:solidFill>
                <a:srgbClr val="000000"/>
              </a:solidFill>
              <a:effectLst/>
            </a:endParaRPr>
          </a:p>
        </p:txBody>
      </p:sp>
      <p:sp>
        <p:nvSpPr>
          <p:cNvPr id="10" name="TextBox 9">
            <a:extLst>
              <a:ext uri="{FF2B5EF4-FFF2-40B4-BE49-F238E27FC236}">
                <a16:creationId xmlns:a16="http://schemas.microsoft.com/office/drawing/2014/main" id="{A58207E8-8E0B-3940-9BD3-09CB7047B0D0}"/>
              </a:ext>
            </a:extLst>
          </p:cNvPr>
          <p:cNvSpPr txBox="1"/>
          <p:nvPr/>
        </p:nvSpPr>
        <p:spPr>
          <a:xfrm>
            <a:off x="2608275" y="1123272"/>
            <a:ext cx="6897756" cy="4651915"/>
          </a:xfrm>
          <a:prstGeom prst="rect">
            <a:avLst/>
          </a:prstGeom>
          <a:noFill/>
        </p:spPr>
        <p:txBody>
          <a:bodyPr wrap="square">
            <a:spAutoFit/>
          </a:bodyPr>
          <a:lstStyle/>
          <a:p>
            <a:pPr marL="0" indent="0" algn="just" rtl="1">
              <a:lnSpc>
                <a:spcPct val="150000"/>
              </a:lnSpc>
              <a:buNone/>
            </a:pPr>
            <a:r>
              <a:rPr lang="ar-JO" sz="2000" b="1" i="0" u="none" strike="noStrike" dirty="0">
                <a:solidFill>
                  <a:schemeClr val="accent1">
                    <a:lumMod val="75000"/>
                  </a:schemeClr>
                </a:solidFill>
                <a:effectLst/>
              </a:rPr>
              <a:t>الذكاء الاصطناعي ليس بديلًا عن الإنسان، بل شريك عملي يساعدك على الإنجاز بسرعة ودقة.</a:t>
            </a:r>
          </a:p>
          <a:p>
            <a:pPr marL="0" indent="0" algn="just" rtl="1">
              <a:lnSpc>
                <a:spcPct val="150000"/>
              </a:lnSpc>
              <a:buNone/>
            </a:pPr>
            <a:endParaRPr lang="ar-JO" sz="2000" b="1" i="0" u="none" strike="noStrike" dirty="0">
              <a:solidFill>
                <a:schemeClr val="accent1">
                  <a:lumMod val="75000"/>
                </a:schemeClr>
              </a:solidFill>
              <a:effectLst/>
            </a:endParaRPr>
          </a:p>
          <a:p>
            <a:pPr marL="0" indent="0" algn="ctr" rtl="1">
              <a:lnSpc>
                <a:spcPct val="150000"/>
              </a:lnSpc>
              <a:buNone/>
            </a:pPr>
            <a:r>
              <a:rPr lang="ar-JO" sz="2000" b="1" i="0" u="sng" strike="noStrike" dirty="0">
                <a:solidFill>
                  <a:srgbClr val="C00000"/>
                </a:solidFill>
                <a:effectLst/>
              </a:rPr>
              <a:t>القيمة الحقيقية تظهر عند الدمج بين:</a:t>
            </a:r>
            <a:endParaRPr lang="ar-JO" sz="2000" b="1" i="0" u="none" strike="noStrike" dirty="0">
              <a:solidFill>
                <a:srgbClr val="C00000"/>
              </a:solidFill>
              <a:effectLst/>
            </a:endParaRPr>
          </a:p>
          <a:p>
            <a:pPr marL="0" indent="0" algn="ctr" rtl="1">
              <a:lnSpc>
                <a:spcPct val="150000"/>
              </a:lnSpc>
              <a:buNone/>
            </a:pPr>
            <a:r>
              <a:rPr lang="ar-JO" sz="2000" b="1" i="0" u="none" strike="noStrike" dirty="0">
                <a:solidFill>
                  <a:srgbClr val="C00000"/>
                </a:solidFill>
                <a:effectLst/>
              </a:rPr>
              <a:t>الأدوات الذكية</a:t>
            </a:r>
          </a:p>
          <a:p>
            <a:pPr marL="0" indent="0" algn="ctr" rtl="1">
              <a:lnSpc>
                <a:spcPct val="150000"/>
              </a:lnSpc>
              <a:buNone/>
            </a:pPr>
            <a:endParaRPr lang="ar-JO" sz="2000" b="1" i="0" u="none" strike="noStrike" dirty="0">
              <a:solidFill>
                <a:srgbClr val="C00000"/>
              </a:solidFill>
              <a:effectLst/>
            </a:endParaRPr>
          </a:p>
          <a:p>
            <a:pPr marL="0" indent="0" algn="ctr" rtl="1">
              <a:lnSpc>
                <a:spcPct val="150000"/>
              </a:lnSpc>
              <a:buNone/>
            </a:pPr>
            <a:r>
              <a:rPr lang="ar-JO" sz="2000" b="1" i="0" u="none" strike="noStrike" dirty="0">
                <a:solidFill>
                  <a:srgbClr val="C00000"/>
                </a:solidFill>
                <a:effectLst/>
              </a:rPr>
              <a:t>التفكير النقدي والإبداعي للطالب</a:t>
            </a:r>
          </a:p>
          <a:p>
            <a:pPr marL="0" indent="0" algn="ctr" rtl="1">
              <a:lnSpc>
                <a:spcPct val="150000"/>
              </a:lnSpc>
              <a:buNone/>
            </a:pPr>
            <a:endParaRPr lang="ar-JO" sz="2000" b="1" i="0" u="none" strike="noStrike" dirty="0">
              <a:solidFill>
                <a:srgbClr val="C00000"/>
              </a:solidFill>
              <a:effectLst/>
            </a:endParaRPr>
          </a:p>
          <a:p>
            <a:pPr marL="0" indent="0" algn="ctr" rtl="1">
              <a:lnSpc>
                <a:spcPct val="150000"/>
              </a:lnSpc>
              <a:buNone/>
            </a:pPr>
            <a:r>
              <a:rPr lang="ar-JO" sz="2000" b="1" i="0" u="none" strike="noStrike" dirty="0">
                <a:solidFill>
                  <a:srgbClr val="C00000"/>
                </a:solidFill>
                <a:effectLst/>
              </a:rPr>
              <a:t>كل طالب يمكنه أن يصبح أكثر قدرة على المنافسة في سوق العمل إذا أتقن استخدام هذه الأدوات</a:t>
            </a:r>
          </a:p>
        </p:txBody>
      </p:sp>
    </p:spTree>
    <p:extLst>
      <p:ext uri="{BB962C8B-B14F-4D97-AF65-F5344CB8AC3E}">
        <p14:creationId xmlns:p14="http://schemas.microsoft.com/office/powerpoint/2010/main" val="3319974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p:cTn id="2" repeatCount="indefinite" restart="whenNotActive" fill="hold" evtFilter="cancelBubble" nodeType="interactiveSeq">
                <p:stCondLst>
                  <p:cond delay="indefinite"/>
                  <p:cond evt="onBegin" delay="0">
                    <p:tn val="1"/>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0 L -0.24922 -0.01136" pathEditMode="relative" ptsTypes="AA">
                                      <p:cBhvr>
                                        <p:cTn id="6" dur="30000" fill="hold"/>
                                        <p:tgtEl>
                                          <p:spTgt spid="4"/>
                                        </p:tgtEl>
                                        <p:attrNameLst>
                                          <p:attrName>ppt_x</p:attrName>
                                          <p:attrName>ppt_y</p:attrName>
                                        </p:attrNameLst>
                                      </p:cBhvr>
                                    </p:animMotion>
                                  </p:childTnLst>
                                </p:cTn>
                              </p:par>
                              <p:par>
                                <p:cTn id="7" presetID="6" presetClass="emph" presetSubtype="0" accel="50000" decel="50000" fill="hold" nodeType="withEffect">
                                  <p:stCondLst>
                                    <p:cond delay="0"/>
                                  </p:stCondLst>
                                  <p:childTnLst>
                                    <p:animScale>
                                      <p:cBhvr>
                                        <p:cTn id="8" dur="30000" fill="hold"/>
                                        <p:tgtEl>
                                          <p:spTgt spid="4"/>
                                        </p:tgtEl>
                                      </p:cBhvr>
                                      <p:by x="150000" y="150000"/>
                                    </p:animScale>
                                  </p:childTnLst>
                                </p:cTn>
                              </p:par>
                            </p:childTnLst>
                          </p:cTn>
                        </p:par>
                        <p:par>
                          <p:cTn id="9" fill="hold">
                            <p:stCondLst>
                              <p:cond delay="30000"/>
                            </p:stCondLst>
                            <p:childTnLst>
                              <p:par>
                                <p:cTn id="10" presetID="0" presetClass="path" presetSubtype="0" accel="50000" decel="50000" fill="hold" nodeType="afterEffect">
                                  <p:stCondLst>
                                    <p:cond delay="5000"/>
                                  </p:stCondLst>
                                  <p:childTnLst>
                                    <p:animMotion origin="layout" path="M -0.24922 -0.01136 L 0.24922 -0.16586" pathEditMode="relative" ptsTypes="AA">
                                      <p:cBhvr>
                                        <p:cTn id="11" dur="30000" fill="hold"/>
                                        <p:tgtEl>
                                          <p:spTgt spid="4"/>
                                        </p:tgtEl>
                                        <p:attrNameLst>
                                          <p:attrName>ppt_x</p:attrName>
                                          <p:attrName>ppt_y</p:attrName>
                                        </p:attrNameLst>
                                      </p:cBhvr>
                                    </p:animMotion>
                                  </p:childTnLst>
                                </p:cTn>
                              </p:par>
                            </p:childTnLst>
                          </p:cTn>
                        </p:par>
                        <p:par>
                          <p:cTn id="12" fill="hold">
                            <p:stCondLst>
                              <p:cond delay="65000"/>
                            </p:stCondLst>
                            <p:childTnLst>
                              <p:par>
                                <p:cTn id="13" presetID="0" presetClass="path" presetSubtype="0" accel="50000" decel="50000" fill="hold" nodeType="afterEffect">
                                  <p:stCondLst>
                                    <p:cond delay="5000"/>
                                  </p:stCondLst>
                                  <p:childTnLst>
                                    <p:animMotion origin="layout" path="M 0.24922 -0.16586 L 0.09458 0.02623" pathEditMode="relative" ptsTypes="AA">
                                      <p:cBhvr>
                                        <p:cTn id="14" dur="30000" fill="hold"/>
                                        <p:tgtEl>
                                          <p:spTgt spid="4"/>
                                        </p:tgtEl>
                                        <p:attrNameLst>
                                          <p:attrName>ppt_x</p:attrName>
                                          <p:attrName>ppt_y</p:attrName>
                                        </p:attrNameLst>
                                      </p:cBhvr>
                                    </p:animMotion>
                                  </p:childTnLst>
                                </p:cTn>
                              </p:par>
                            </p:childTnLst>
                          </p:cTn>
                        </p:par>
                        <p:par>
                          <p:cTn id="15" fill="hold">
                            <p:stCondLst>
                              <p:cond delay="100000"/>
                            </p:stCondLst>
                            <p:childTnLst>
                              <p:par>
                                <p:cTn id="16" presetID="0" presetClass="path" presetSubtype="0" accel="50000" decel="50000" fill="hold" nodeType="afterEffect">
                                  <p:stCondLst>
                                    <p:cond delay="5000"/>
                                  </p:stCondLst>
                                  <p:childTnLst>
                                    <p:animMotion origin="layout" path="M 0.09458 0.02623 L 0 0" pathEditMode="relative" ptsTypes="AA">
                                      <p:cBhvr>
                                        <p:cTn id="17" dur="30000" fill="hold"/>
                                        <p:tgtEl>
                                          <p:spTgt spid="4"/>
                                        </p:tgtEl>
                                        <p:attrNameLst>
                                          <p:attrName>ppt_x</p:attrName>
                                          <p:attrName>ppt_y</p:attrName>
                                        </p:attrNameLst>
                                      </p:cBhvr>
                                    </p:animMotion>
                                  </p:childTnLst>
                                </p:cTn>
                              </p:par>
                              <p:par>
                                <p:cTn id="18" presetID="6" presetClass="emph" presetSubtype="0" accel="50000" decel="50000" fill="hold" nodeType="withEffect">
                                  <p:stCondLst>
                                    <p:cond delay="5000"/>
                                  </p:stCondLst>
                                  <p:childTnLst>
                                    <p:animScale>
                                      <p:cBhvr>
                                        <p:cTn id="19" dur="30000" fill="hold"/>
                                        <p:tgtEl>
                                          <p:spTgt spid="4"/>
                                        </p:tgtEl>
                                      </p:cBhvr>
                                      <p:by x="150000" y="150000"/>
                                      <p:to x="100000" y="100000"/>
                                    </p:animScale>
                                  </p:childTnLst>
                                </p:cTn>
                              </p:par>
                            </p:childTnLst>
                          </p:cTn>
                        </p:par>
                        <p:par>
                          <p:cTn id="20" fill="hold">
                            <p:stCondLst>
                              <p:cond delay="135000"/>
                            </p:stCondLst>
                            <p:childTnLst>
                              <p:par>
                                <p:cTn id="21" presetID="0" presetClass="path" presetSubtype="0" accel="50000" decel="50000" fill="hold" nodeType="afterEffect">
                                  <p:stCondLst>
                                    <p:cond delay="0"/>
                                  </p:stCondLst>
                                  <p:childTnLst>
                                    <p:animMotion origin="layout" path="M 0 0 L 0 0" pathEditMode="relative" ptsTypes="AA">
                                      <p:cBhvr>
                                        <p:cTn id="22" dur="5000" fill="hold"/>
                                        <p:tgtEl>
                                          <p:spTgt spid="4"/>
                                        </p:tgtEl>
                                        <p:attrNameLst>
                                          <p:attrName>ppt_x</p:attrName>
                                          <p:attrName>ppt_y</p:attrName>
                                        </p:attrNameLst>
                                      </p:cBhvr>
                                    </p:animMotion>
                                  </p:childTnLst>
                                </p:cTn>
                              </p:par>
                            </p:childTnLst>
                          </p:cTn>
                        </p:par>
                      </p:childTnLst>
                    </p:cTn>
                  </p:par>
                </p:childTnLst>
              </p:cTn>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292" y="160540"/>
            <a:ext cx="7599294" cy="535531"/>
          </a:xfrm>
          <a:prstGeom prst="rect">
            <a:avLst/>
          </a:prstGeom>
          <a:noFill/>
        </p:spPr>
        <p:txBody>
          <a:bodyPr wrap="square" rtlCol="0">
            <a:spAutoFit/>
          </a:bodyPr>
          <a:lstStyle/>
          <a:p>
            <a:pPr algn="ctr" defTabSz="914400" rtl="1" eaLnBrk="1" latinLnBrk="0" hangingPunct="1">
              <a:lnSpc>
                <a:spcPct val="90000"/>
              </a:lnSpc>
              <a:spcBef>
                <a:spcPts val="1000"/>
              </a:spcBef>
            </a:pPr>
            <a:r>
              <a:rPr lang="ar-JO" sz="3200" b="1" u="sng" dirty="0">
                <a:solidFill>
                  <a:schemeClr val="accent1">
                    <a:lumMod val="75000"/>
                  </a:schemeClr>
                </a:solidFill>
              </a:rPr>
              <a:t>لمحة أخلاقية سريعة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5" name="Content Placeholder 4">
            <a:extLst>
              <a:ext uri="{FF2B5EF4-FFF2-40B4-BE49-F238E27FC236}">
                <a16:creationId xmlns:a16="http://schemas.microsoft.com/office/drawing/2014/main" id="{BC153674-EE7F-A849-B2F2-EB688D891980}"/>
              </a:ext>
            </a:extLst>
          </p:cNvPr>
          <p:cNvSpPr>
            <a:spLocks noGrp="1"/>
          </p:cNvSpPr>
          <p:nvPr>
            <p:ph sz="half" idx="2"/>
          </p:nvPr>
        </p:nvSpPr>
        <p:spPr>
          <a:xfrm>
            <a:off x="821635" y="696072"/>
            <a:ext cx="11256770" cy="6001388"/>
          </a:xfrm>
        </p:spPr>
        <p:txBody>
          <a:bodyPr>
            <a:no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sz="2400" b="1" dirty="0">
                <a:solidFill>
                  <a:schemeClr val="accent1">
                    <a:lumMod val="75000"/>
                  </a:schemeClr>
                </a:solidFill>
              </a:rPr>
              <a:t>الذكاء الاصطناعي أداة قوية، لكن:</a:t>
            </a:r>
          </a:p>
          <a:p>
            <a:pPr algn="r" defTabSz="914400" rtl="1" eaLnBrk="1" latinLnBrk="0" hangingPunct="1">
              <a:lnSpc>
                <a:spcPct val="150000"/>
              </a:lnSpc>
              <a:spcBef>
                <a:spcPts val="1000"/>
              </a:spcBef>
              <a:buFont typeface="Wingdings" pitchFamily="2" charset="2"/>
              <a:buChar char="Ø"/>
            </a:pPr>
            <a:r>
              <a:rPr lang="ar-JO" sz="2400" dirty="0"/>
              <a:t>تحقق دائمًا من صحة المعلومات</a:t>
            </a:r>
          </a:p>
          <a:p>
            <a:pPr algn="r" defTabSz="914400" rtl="1" eaLnBrk="1" latinLnBrk="0" hangingPunct="1">
              <a:lnSpc>
                <a:spcPct val="150000"/>
              </a:lnSpc>
              <a:spcBef>
                <a:spcPts val="1000"/>
              </a:spcBef>
              <a:buFont typeface="Wingdings" pitchFamily="2" charset="2"/>
              <a:buChar char="Ø"/>
            </a:pPr>
            <a:r>
              <a:rPr lang="ar-JO" sz="2400" dirty="0"/>
              <a:t>لا تعتمد على النصوص الجاهزة دون مراجعة</a:t>
            </a:r>
          </a:p>
          <a:p>
            <a:pPr algn="r" defTabSz="914400" rtl="1" eaLnBrk="1" latinLnBrk="0" hangingPunct="1">
              <a:lnSpc>
                <a:spcPct val="150000"/>
              </a:lnSpc>
              <a:spcBef>
                <a:spcPts val="1000"/>
              </a:spcBef>
              <a:buFont typeface="Wingdings" pitchFamily="2" charset="2"/>
              <a:buChar char="Ø"/>
            </a:pPr>
            <a:r>
              <a:rPr lang="ar-JO" sz="2400" dirty="0"/>
              <a:t>احرص على الأصالة وتجنب الانتحال</a:t>
            </a:r>
          </a:p>
          <a:p>
            <a:pPr algn="r" rtl="1">
              <a:lnSpc>
                <a:spcPct val="150000"/>
              </a:lnSpc>
            </a:pPr>
            <a:r>
              <a:rPr lang="ar-JO" sz="2400" b="1" i="0" u="sng" strike="noStrike" dirty="0">
                <a:solidFill>
                  <a:srgbClr val="000000"/>
                </a:solidFill>
                <a:effectLst/>
              </a:rPr>
              <a:t>كيف تستفيد مستقبلاً؟</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في التسويق:</a:t>
            </a:r>
            <a:r>
              <a:rPr lang="ar-JO" sz="2400" b="0" i="0" u="none" strike="noStrike" dirty="0">
                <a:solidFill>
                  <a:schemeClr val="accent1">
                    <a:lumMod val="75000"/>
                  </a:schemeClr>
                </a:solidFill>
                <a:effectLst/>
              </a:rPr>
              <a:t> بناء حملات أكثر دقة وفعالية بأقل تكلفة</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في الإعلام:</a:t>
            </a:r>
            <a:r>
              <a:rPr lang="ar-JO" sz="2400" b="0" i="0" u="none" strike="noStrike" dirty="0">
                <a:solidFill>
                  <a:schemeClr val="accent1">
                    <a:lumMod val="75000"/>
                  </a:schemeClr>
                </a:solidFill>
                <a:effectLst/>
              </a:rPr>
              <a:t> إنتاج محتوى جذاب وسريع النشر</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في البحث الأكاديمي:</a:t>
            </a:r>
            <a:r>
              <a:rPr lang="ar-JO" sz="2400" b="0" i="0" u="none" strike="noStrike" dirty="0">
                <a:solidFill>
                  <a:schemeClr val="accent1">
                    <a:lumMod val="75000"/>
                  </a:schemeClr>
                </a:solidFill>
                <a:effectLst/>
              </a:rPr>
              <a:t> تنظيم المراجع وتوفير وقت كبير في مراجعة الأدبيات</a:t>
            </a:r>
          </a:p>
          <a:p>
            <a:pPr algn="r" rtl="1">
              <a:lnSpc>
                <a:spcPct val="150000"/>
              </a:lnSpc>
              <a:buFont typeface="Arial" panose="020B0604020202020204" pitchFamily="34" charset="0"/>
              <a:buChar char="•"/>
            </a:pPr>
            <a:r>
              <a:rPr lang="ar-JO" sz="2400" b="1" i="0" u="none" strike="noStrike" dirty="0">
                <a:solidFill>
                  <a:schemeClr val="accent1">
                    <a:lumMod val="75000"/>
                  </a:schemeClr>
                </a:solidFill>
                <a:effectLst/>
              </a:rPr>
              <a:t>في الهوية المهنية:</a:t>
            </a:r>
            <a:r>
              <a:rPr lang="ar-JO" sz="2400" b="0" i="0" u="none" strike="noStrike" dirty="0">
                <a:solidFill>
                  <a:schemeClr val="accent1">
                    <a:lumMod val="75000"/>
                  </a:schemeClr>
                </a:solidFill>
                <a:effectLst/>
              </a:rPr>
              <a:t> إضافة خبرة استخدام أدوات الذكاء الاصطناعي إلى السيرة الذاتية وملف </a:t>
            </a:r>
            <a:r>
              <a:rPr lang="en-US" sz="2400" b="0" i="0" u="none" strike="noStrike" dirty="0">
                <a:solidFill>
                  <a:schemeClr val="accent1">
                    <a:lumMod val="75000"/>
                  </a:schemeClr>
                </a:solidFill>
                <a:effectLst/>
              </a:rPr>
              <a:t>LinkedIn.</a:t>
            </a:r>
          </a:p>
          <a:p>
            <a:pPr marL="228600" indent="-228600" algn="r" defTabSz="914400" rtl="1" eaLnBrk="1" latinLnBrk="0" hangingPunct="1">
              <a:lnSpc>
                <a:spcPct val="90000"/>
              </a:lnSpc>
              <a:spcBef>
                <a:spcPts val="1000"/>
              </a:spcBef>
              <a:buFont typeface="Arial" panose="020B0604020202020204" pitchFamily="34" charset="0"/>
              <a:buChar char="•"/>
            </a:pPr>
            <a:endParaRPr lang="en-JO" sz="2400" dirty="0"/>
          </a:p>
        </p:txBody>
      </p:sp>
      <p:pic>
        <p:nvPicPr>
          <p:cNvPr id="6" name="Picture 5">
            <a:extLst>
              <a:ext uri="{FF2B5EF4-FFF2-40B4-BE49-F238E27FC236}">
                <a16:creationId xmlns:a16="http://schemas.microsoft.com/office/drawing/2014/main" id="{56DA33EA-8A9D-8F41-BD8A-82D55952BA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526"/>
            <a:ext cx="5645426" cy="4321865"/>
          </a:xfrm>
          <a:prstGeom prst="rect">
            <a:avLst/>
          </a:prstGeom>
        </p:spPr>
      </p:pic>
    </p:spTree>
    <p:extLst>
      <p:ext uri="{BB962C8B-B14F-4D97-AF65-F5344CB8AC3E}">
        <p14:creationId xmlns:p14="http://schemas.microsoft.com/office/powerpoint/2010/main" val="3941768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8292" y="160540"/>
            <a:ext cx="7599294" cy="584775"/>
          </a:xfrm>
          <a:prstGeom prst="rect">
            <a:avLst/>
          </a:prstGeom>
          <a:noFill/>
        </p:spPr>
        <p:txBody>
          <a:bodyPr wrap="square" rtlCol="0">
            <a:spAutoFit/>
          </a:bodyPr>
          <a:lstStyle/>
          <a:p>
            <a:pPr algn="ctr"/>
            <a:r>
              <a:rPr lang="ar-JO" sz="3200" b="1" i="0" u="sng" strike="noStrike" dirty="0">
                <a:solidFill>
                  <a:srgbClr val="C00000"/>
                </a:solidFill>
                <a:effectLst/>
              </a:rPr>
              <a:t>النشاط العملي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7</a:t>
            </a:r>
          </a:p>
        </p:txBody>
      </p:sp>
      <p:sp>
        <p:nvSpPr>
          <p:cNvPr id="4" name="Content Placeholder 3">
            <a:extLst>
              <a:ext uri="{FF2B5EF4-FFF2-40B4-BE49-F238E27FC236}">
                <a16:creationId xmlns:a16="http://schemas.microsoft.com/office/drawing/2014/main" id="{5B613579-9B54-A649-9FBC-9609C12B6106}"/>
              </a:ext>
            </a:extLst>
          </p:cNvPr>
          <p:cNvSpPr>
            <a:spLocks noGrp="1"/>
          </p:cNvSpPr>
          <p:nvPr>
            <p:ph sz="half" idx="1"/>
          </p:nvPr>
        </p:nvSpPr>
        <p:spPr>
          <a:xfrm>
            <a:off x="6590071" y="823936"/>
            <a:ext cx="5488334" cy="5616621"/>
          </a:xfrm>
        </p:spPr>
        <p:txBody>
          <a:bodyPr anchor="t">
            <a:normAutofit fontScale="70000" lnSpcReduction="20000"/>
          </a:bodyPr>
          <a:lstStyle/>
          <a:p>
            <a:pPr marL="0" indent="0" algn="r" rtl="1">
              <a:lnSpc>
                <a:spcPct val="150000"/>
              </a:lnSpc>
              <a:buNone/>
            </a:pPr>
            <a:r>
              <a:rPr lang="ar-JO" sz="3200" b="1" i="0" u="sng" strike="noStrike" dirty="0">
                <a:solidFill>
                  <a:srgbClr val="C00000"/>
                </a:solidFill>
                <a:effectLst/>
              </a:rPr>
              <a:t>خطوات النشاط </a:t>
            </a:r>
            <a:r>
              <a:rPr lang="en-US" sz="3200" b="1" i="0" u="sng" strike="noStrike" dirty="0">
                <a:solidFill>
                  <a:srgbClr val="C00000"/>
                </a:solidFill>
                <a:effectLst/>
              </a:rPr>
              <a:t>:</a:t>
            </a:r>
          </a:p>
          <a:p>
            <a:pPr marL="514350" indent="-514350" algn="r" rtl="1">
              <a:lnSpc>
                <a:spcPct val="150000"/>
              </a:lnSpc>
              <a:buFont typeface="+mj-lt"/>
              <a:buAutoNum type="arabicPeriod"/>
            </a:pPr>
            <a:r>
              <a:rPr lang="ar-JO" sz="3200" i="0" strike="noStrike" dirty="0">
                <a:solidFill>
                  <a:schemeClr val="accent5">
                    <a:lumMod val="50000"/>
                  </a:schemeClr>
                </a:solidFill>
                <a:effectLst/>
              </a:rPr>
              <a:t>اختيار أداة واحدة من الأدوات التي تم شرحها (تسويق – محتوى – إدارة – بحث أكاديمي)</a:t>
            </a:r>
          </a:p>
          <a:p>
            <a:pPr marL="514350" indent="-514350" algn="r" rtl="1">
              <a:lnSpc>
                <a:spcPct val="150000"/>
              </a:lnSpc>
              <a:buFont typeface="+mj-lt"/>
              <a:buAutoNum type="arabicPeriod"/>
            </a:pPr>
            <a:r>
              <a:rPr lang="ar-JO" sz="3200" i="0" strike="noStrike" dirty="0">
                <a:solidFill>
                  <a:schemeClr val="accent5">
                    <a:lumMod val="50000"/>
                  </a:schemeClr>
                </a:solidFill>
                <a:effectLst/>
              </a:rPr>
              <a:t>تنفيذ مهمة صغيرة باستخدام الأداة (كتابة إعلان، تصميم بوستر، جدولة منشور، استخراج مراجع)</a:t>
            </a:r>
          </a:p>
          <a:p>
            <a:pPr marL="514350" indent="-514350" algn="r" rtl="1">
              <a:lnSpc>
                <a:spcPct val="150000"/>
              </a:lnSpc>
              <a:buFont typeface="+mj-lt"/>
              <a:buAutoNum type="arabicPeriod"/>
            </a:pPr>
            <a:r>
              <a:rPr lang="ar-JO" sz="3200" i="0" strike="noStrike" dirty="0">
                <a:solidFill>
                  <a:schemeClr val="accent5">
                    <a:lumMod val="50000"/>
                  </a:schemeClr>
                </a:solidFill>
                <a:effectLst/>
              </a:rPr>
              <a:t>توثيق النتيجة عبر لقطة شاشة واضحة لمسار العمل</a:t>
            </a:r>
          </a:p>
          <a:p>
            <a:pPr marL="0" indent="0" algn="r" rtl="1">
              <a:lnSpc>
                <a:spcPct val="150000"/>
              </a:lnSpc>
              <a:buNone/>
            </a:pPr>
            <a:r>
              <a:rPr lang="ar-JO" sz="3200" i="0" u="sng" strike="noStrike" dirty="0">
                <a:solidFill>
                  <a:srgbClr val="C00000"/>
                </a:solidFill>
                <a:effectLst/>
              </a:rPr>
              <a:t>كتابة شرح قصير (3–4 جمل) يوضح:</a:t>
            </a:r>
          </a:p>
          <a:p>
            <a:pPr marL="514350" indent="-514350" algn="r" rtl="1">
              <a:lnSpc>
                <a:spcPct val="150000"/>
              </a:lnSpc>
              <a:buFont typeface="+mj-lt"/>
              <a:buAutoNum type="arabicPeriod"/>
            </a:pPr>
            <a:r>
              <a:rPr lang="ar-JO" sz="3200" i="0" strike="noStrike" dirty="0">
                <a:solidFill>
                  <a:schemeClr val="accent5">
                    <a:lumMod val="50000"/>
                  </a:schemeClr>
                </a:solidFill>
                <a:effectLst/>
              </a:rPr>
              <a:t>ما الأداة المستخدمة؟</a:t>
            </a:r>
          </a:p>
          <a:p>
            <a:pPr marL="514350" indent="-514350" algn="r" rtl="1">
              <a:lnSpc>
                <a:spcPct val="150000"/>
              </a:lnSpc>
              <a:buFont typeface="+mj-lt"/>
              <a:buAutoNum type="arabicPeriod"/>
            </a:pPr>
            <a:r>
              <a:rPr lang="ar-JO" sz="3200" i="0" strike="noStrike" dirty="0">
                <a:solidFill>
                  <a:schemeClr val="accent5">
                    <a:lumMod val="50000"/>
                  </a:schemeClr>
                </a:solidFill>
                <a:effectLst/>
              </a:rPr>
              <a:t>ما المهمة التي نفذتها؟</a:t>
            </a:r>
          </a:p>
          <a:p>
            <a:pPr marL="514350" indent="-514350" algn="r" rtl="1">
              <a:lnSpc>
                <a:spcPct val="150000"/>
              </a:lnSpc>
              <a:buFont typeface="+mj-lt"/>
              <a:buAutoNum type="arabicPeriod"/>
            </a:pPr>
            <a:r>
              <a:rPr lang="ar-JO" sz="3200" i="0" strike="noStrike" dirty="0">
                <a:solidFill>
                  <a:schemeClr val="accent5">
                    <a:lumMod val="50000"/>
                  </a:schemeClr>
                </a:solidFill>
                <a:effectLst/>
              </a:rPr>
              <a:t>ما النتيجة التي حصلت عليها؟</a:t>
            </a:r>
            <a:endParaRPr lang="en-JO" sz="3200" i="0" strike="noStrike" dirty="0">
              <a:solidFill>
                <a:schemeClr val="accent5">
                  <a:lumMod val="50000"/>
                </a:schemeClr>
              </a:solidFill>
              <a:effectLst/>
            </a:endParaRPr>
          </a:p>
          <a:p>
            <a:pPr algn="r" rtl="1"/>
            <a:endParaRPr lang="en-JO"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5" name="Content Placeholder 4">
            <a:extLst>
              <a:ext uri="{FF2B5EF4-FFF2-40B4-BE49-F238E27FC236}">
                <a16:creationId xmlns:a16="http://schemas.microsoft.com/office/drawing/2014/main" id="{BC153674-EE7F-A849-B2F2-EB688D891980}"/>
              </a:ext>
            </a:extLst>
          </p:cNvPr>
          <p:cNvSpPr>
            <a:spLocks noGrp="1"/>
          </p:cNvSpPr>
          <p:nvPr>
            <p:ph sz="half" idx="2"/>
          </p:nvPr>
        </p:nvSpPr>
        <p:spPr>
          <a:xfrm>
            <a:off x="59518" y="996428"/>
            <a:ext cx="6036482" cy="5444129"/>
          </a:xfrm>
        </p:spPr>
        <p:txBody>
          <a:bodyPr>
            <a:no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SA" sz="2000" b="1" u="sng" dirty="0">
                <a:solidFill>
                  <a:srgbClr val="C00000"/>
                </a:solidFill>
              </a:rPr>
              <a:t>نشاط في</a:t>
            </a:r>
            <a:r>
              <a:rPr lang="ar-JO" sz="2000" b="1" u="sng" dirty="0">
                <a:solidFill>
                  <a:srgbClr val="C00000"/>
                </a:solidFill>
              </a:rPr>
              <a:t> التسويق:</a:t>
            </a:r>
          </a:p>
          <a:p>
            <a:pPr marL="0" indent="0" algn="r" defTabSz="914400" rtl="1" eaLnBrk="1" latinLnBrk="0" hangingPunct="1">
              <a:lnSpc>
                <a:spcPct val="90000"/>
              </a:lnSpc>
              <a:spcBef>
                <a:spcPts val="1000"/>
              </a:spcBef>
              <a:buNone/>
            </a:pPr>
            <a:r>
              <a:rPr lang="ar-JO" sz="2000" dirty="0"/>
              <a:t>استخدام </a:t>
            </a:r>
            <a:r>
              <a:rPr lang="en-US" sz="2000" dirty="0"/>
              <a:t>SEMrush </a:t>
            </a:r>
            <a:r>
              <a:rPr lang="ar-JO" sz="2000" dirty="0"/>
              <a:t>لاستخراج 10 كلمات مفتاحية حول "السياحة في دولتك"</a:t>
            </a:r>
          </a:p>
          <a:p>
            <a:pPr marL="228600" indent="-228600" algn="r" defTabSz="914400" rtl="1" eaLnBrk="1" latinLnBrk="0" hangingPunct="1">
              <a:lnSpc>
                <a:spcPct val="90000"/>
              </a:lnSpc>
              <a:spcBef>
                <a:spcPts val="1000"/>
              </a:spcBef>
              <a:buFont typeface="Arial" panose="020B0604020202020204" pitchFamily="34" charset="0"/>
              <a:buChar char="•"/>
            </a:pPr>
            <a:r>
              <a:rPr lang="ar-JO" sz="2000" u="sng" dirty="0">
                <a:solidFill>
                  <a:srgbClr val="C00000"/>
                </a:solidFill>
              </a:rPr>
              <a:t>في المحتوى:</a:t>
            </a:r>
          </a:p>
          <a:p>
            <a:pPr marL="0" indent="0" algn="r" defTabSz="914400" rtl="1" eaLnBrk="1" latinLnBrk="0" hangingPunct="1">
              <a:lnSpc>
                <a:spcPct val="90000"/>
              </a:lnSpc>
              <a:spcBef>
                <a:spcPts val="1000"/>
              </a:spcBef>
              <a:buNone/>
            </a:pPr>
            <a:r>
              <a:rPr lang="ar-JO" sz="2000" dirty="0"/>
              <a:t>استخدام </a:t>
            </a:r>
            <a:r>
              <a:rPr lang="en-US" sz="2000" dirty="0"/>
              <a:t>Jasper </a:t>
            </a:r>
            <a:r>
              <a:rPr lang="ar-JO" sz="2000" dirty="0"/>
              <a:t>لكتابة إعلان قصير لمنتج محلي</a:t>
            </a:r>
          </a:p>
          <a:p>
            <a:pPr marL="228600" indent="-228600" algn="r" defTabSz="914400" rtl="1" eaLnBrk="1" latinLnBrk="0" hangingPunct="1">
              <a:lnSpc>
                <a:spcPct val="90000"/>
              </a:lnSpc>
              <a:spcBef>
                <a:spcPts val="1000"/>
              </a:spcBef>
              <a:buFont typeface="Arial" panose="020B0604020202020204" pitchFamily="34" charset="0"/>
              <a:buChar char="•"/>
            </a:pPr>
            <a:r>
              <a:rPr lang="ar-JO" sz="2000" u="sng" dirty="0">
                <a:solidFill>
                  <a:srgbClr val="C00000"/>
                </a:solidFill>
              </a:rPr>
              <a:t>في التصميم:</a:t>
            </a:r>
          </a:p>
          <a:p>
            <a:pPr marL="0" indent="0" algn="r" defTabSz="914400" rtl="1" eaLnBrk="1" latinLnBrk="0" hangingPunct="1">
              <a:lnSpc>
                <a:spcPct val="90000"/>
              </a:lnSpc>
              <a:spcBef>
                <a:spcPts val="1000"/>
              </a:spcBef>
              <a:buNone/>
            </a:pPr>
            <a:r>
              <a:rPr lang="ar-JO" sz="2000" dirty="0"/>
              <a:t>استخدام </a:t>
            </a:r>
            <a:r>
              <a:rPr lang="en-US" sz="2000" dirty="0"/>
              <a:t>Canva AI </a:t>
            </a:r>
            <a:r>
              <a:rPr lang="ar-JO" sz="2000" dirty="0"/>
              <a:t>لتصميم بوستر لحملة جامعية</a:t>
            </a:r>
          </a:p>
          <a:p>
            <a:pPr marL="228600" indent="-228600" algn="r" defTabSz="914400" rtl="1" eaLnBrk="1" latinLnBrk="0" hangingPunct="1">
              <a:lnSpc>
                <a:spcPct val="90000"/>
              </a:lnSpc>
              <a:spcBef>
                <a:spcPts val="1000"/>
              </a:spcBef>
              <a:buFont typeface="Arial" panose="020B0604020202020204" pitchFamily="34" charset="0"/>
              <a:buChar char="•"/>
            </a:pPr>
            <a:r>
              <a:rPr lang="ar-JO" sz="2000" u="sng" dirty="0">
                <a:solidFill>
                  <a:srgbClr val="C00000"/>
                </a:solidFill>
              </a:rPr>
              <a:t>في إدارة المنصات الاجتماعية:</a:t>
            </a:r>
          </a:p>
          <a:p>
            <a:pPr marL="0" indent="0" algn="r" defTabSz="914400" rtl="1" eaLnBrk="1" latinLnBrk="0" hangingPunct="1">
              <a:lnSpc>
                <a:spcPct val="90000"/>
              </a:lnSpc>
              <a:spcBef>
                <a:spcPts val="1000"/>
              </a:spcBef>
              <a:buNone/>
            </a:pPr>
            <a:r>
              <a:rPr lang="ar-JO" sz="2000" dirty="0"/>
              <a:t>استخدام </a:t>
            </a:r>
            <a:r>
              <a:rPr lang="en-US" sz="2000" dirty="0"/>
              <a:t>Buffer </a:t>
            </a:r>
            <a:r>
              <a:rPr lang="ar-JO" sz="2000" dirty="0"/>
              <a:t>لجدولة 3 منشورات أسبوعية</a:t>
            </a:r>
          </a:p>
          <a:p>
            <a:pPr marL="228600" indent="-228600" algn="r" defTabSz="914400" rtl="1" eaLnBrk="1" latinLnBrk="0" hangingPunct="1">
              <a:lnSpc>
                <a:spcPct val="90000"/>
              </a:lnSpc>
              <a:spcBef>
                <a:spcPts val="1000"/>
              </a:spcBef>
              <a:buFont typeface="Arial" panose="020B0604020202020204" pitchFamily="34" charset="0"/>
              <a:buChar char="•"/>
            </a:pPr>
            <a:r>
              <a:rPr lang="ar-JO" sz="2000" u="sng" dirty="0">
                <a:solidFill>
                  <a:srgbClr val="C00000"/>
                </a:solidFill>
              </a:rPr>
              <a:t>في البحث الأكاديمي:</a:t>
            </a:r>
          </a:p>
          <a:p>
            <a:pPr marL="0" indent="0" algn="r" defTabSz="914400" rtl="1" eaLnBrk="1" latinLnBrk="0" hangingPunct="1">
              <a:lnSpc>
                <a:spcPct val="90000"/>
              </a:lnSpc>
              <a:spcBef>
                <a:spcPts val="1000"/>
              </a:spcBef>
              <a:buNone/>
            </a:pPr>
            <a:r>
              <a:rPr lang="ar-JO" sz="2000" dirty="0"/>
              <a:t>استخدام </a:t>
            </a:r>
            <a:r>
              <a:rPr lang="en-US" sz="2000" dirty="0"/>
              <a:t>Connected Papers </a:t>
            </a:r>
            <a:r>
              <a:rPr lang="ar-JO" sz="2000" dirty="0"/>
              <a:t>لاستخراج 5 أوراق مرتبطة بموضوع بحثي</a:t>
            </a:r>
            <a:endParaRPr lang="en-JO" sz="2000" dirty="0"/>
          </a:p>
        </p:txBody>
      </p:sp>
    </p:spTree>
    <p:extLst>
      <p:ext uri="{BB962C8B-B14F-4D97-AF65-F5344CB8AC3E}">
        <p14:creationId xmlns:p14="http://schemas.microsoft.com/office/powerpoint/2010/main" val="1641848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62656" y="-92676"/>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1" y="817642"/>
            <a:ext cx="12192002" cy="471520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Delve AI. (2025). </a:t>
            </a:r>
            <a:r>
              <a:rPr lang="ar-JO" sz="1400" dirty="0">
                <a:solidFill>
                  <a:schemeClr val="accent1">
                    <a:lumMod val="75000"/>
                  </a:schemeClr>
                </a:solidFill>
                <a:latin typeface="Arial" panose="020B0604020202020204" pitchFamily="34" charset="0"/>
                <a:cs typeface="Arial" panose="020B0604020202020204" pitchFamily="34" charset="0"/>
              </a:rPr>
              <a:t>أفضل 23 أداة تسويق بالذكاء الاصطناعي.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2"/>
              </a:rPr>
              <a:t>https://www.delve.ai/ar/blog/</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Lucidya</a:t>
            </a:r>
            <a:r>
              <a:rPr lang="en-US" sz="1400" dirty="0">
                <a:solidFill>
                  <a:schemeClr val="accent1">
                    <a:lumMod val="75000"/>
                  </a:schemeClr>
                </a:solidFill>
                <a:latin typeface="Arial" panose="020B0604020202020204" pitchFamily="34" charset="0"/>
                <a:cs typeface="Arial" panose="020B0604020202020204" pitchFamily="34" charset="0"/>
              </a:rPr>
              <a:t>. (2025). </a:t>
            </a:r>
            <a:r>
              <a:rPr lang="ar-JO" sz="1400" dirty="0">
                <a:solidFill>
                  <a:schemeClr val="accent1">
                    <a:lumMod val="75000"/>
                  </a:schemeClr>
                </a:solidFill>
                <a:latin typeface="Arial" panose="020B0604020202020204" pitchFamily="34" charset="0"/>
                <a:cs typeface="Arial" panose="020B0604020202020204" pitchFamily="34" charset="0"/>
              </a:rPr>
              <a:t>أمثلة مبتكرة للذكاء الاصطناعي في التسويق.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3"/>
              </a:rPr>
              <a:t>https://lucidya.com/ar/blog/</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a:solidFill>
                  <a:schemeClr val="accent1">
                    <a:lumMod val="75000"/>
                  </a:schemeClr>
                </a:solidFill>
                <a:latin typeface="Arial" panose="020B0604020202020204" pitchFamily="34" charset="0"/>
                <a:cs typeface="Arial" panose="020B0604020202020204" pitchFamily="34" charset="0"/>
              </a:rPr>
              <a:t>Aljazeera Net. (2025). </a:t>
            </a:r>
            <a:r>
              <a:rPr lang="ar-JO" sz="1400" dirty="0">
                <a:solidFill>
                  <a:schemeClr val="accent1">
                    <a:lumMod val="75000"/>
                  </a:schemeClr>
                </a:solidFill>
                <a:latin typeface="Arial" panose="020B0604020202020204" pitchFamily="34" charset="0"/>
                <a:cs typeface="Arial" panose="020B0604020202020204" pitchFamily="34" charset="0"/>
              </a:rPr>
              <a:t>دليل رويترز.. 3 خطوات لدمج الذكاء الاصطناعي بغرف الأخبار.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4"/>
              </a:rPr>
              <a:t>https://www.aljazeera.net/media/</a:t>
            </a:r>
            <a:r>
              <a:rPr lang="ar-SA" sz="1400" dirty="0">
                <a:solidFill>
                  <a:schemeClr val="accent1">
                    <a:lumMod val="75000"/>
                  </a:schemeClr>
                </a:solidFill>
                <a:latin typeface="Arial" panose="020B0604020202020204" pitchFamily="34" charset="0"/>
                <a:cs typeface="Arial" panose="020B0604020202020204" pitchFamily="34" charset="0"/>
              </a:rPr>
              <a:t> </a:t>
            </a:r>
            <a:endParaRPr lang="en-US"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400" dirty="0" err="1">
                <a:solidFill>
                  <a:schemeClr val="accent1">
                    <a:lumMod val="75000"/>
                  </a:schemeClr>
                </a:solidFill>
                <a:latin typeface="Arial" panose="020B0604020202020204" pitchFamily="34" charset="0"/>
                <a:cs typeface="Arial" panose="020B0604020202020204" pitchFamily="34" charset="0"/>
              </a:rPr>
              <a:t>IJNet</a:t>
            </a:r>
            <a:r>
              <a:rPr lang="en-US" sz="1400" dirty="0">
                <a:solidFill>
                  <a:schemeClr val="accent1">
                    <a:lumMod val="75000"/>
                  </a:schemeClr>
                </a:solidFill>
                <a:latin typeface="Arial" panose="020B0604020202020204" pitchFamily="34" charset="0"/>
                <a:cs typeface="Arial" panose="020B0604020202020204" pitchFamily="34" charset="0"/>
              </a:rPr>
              <a:t>. (2025). </a:t>
            </a:r>
            <a:r>
              <a:rPr lang="ar-JO" sz="1400" dirty="0">
                <a:solidFill>
                  <a:schemeClr val="accent1">
                    <a:lumMod val="75000"/>
                  </a:schemeClr>
                </a:solidFill>
                <a:latin typeface="Arial" panose="020B0604020202020204" pitchFamily="34" charset="0"/>
                <a:cs typeface="Arial" panose="020B0604020202020204" pitchFamily="34" charset="0"/>
              </a:rPr>
              <a:t>تقرير رويترز 2025: الذكاء الاصطناعي والإعلام. </a:t>
            </a:r>
            <a:r>
              <a:rPr lang="en-US" sz="1400" dirty="0">
                <a:solidFill>
                  <a:schemeClr val="accent1">
                    <a:lumMod val="75000"/>
                  </a:schemeClr>
                </a:solidFill>
                <a:latin typeface="Arial" panose="020B0604020202020204" pitchFamily="34" charset="0"/>
                <a:cs typeface="Arial" panose="020B0604020202020204" pitchFamily="34" charset="0"/>
              </a:rPr>
              <a:t>Retrieved from </a:t>
            </a:r>
            <a:r>
              <a:rPr lang="en-US" sz="1400" dirty="0">
                <a:solidFill>
                  <a:schemeClr val="accent1">
                    <a:lumMod val="75000"/>
                  </a:schemeClr>
                </a:solidFill>
                <a:latin typeface="Arial" panose="020B0604020202020204" pitchFamily="34" charset="0"/>
                <a:cs typeface="Arial" panose="020B0604020202020204" pitchFamily="34" charset="0"/>
                <a:hlinkClick r:id="rId5"/>
              </a:rPr>
              <a:t>https://ijnet.org/ar/story/</a:t>
            </a:r>
            <a:endParaRPr lang="ar-SA" sz="14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النجاح. (2025). الذكاء الاصطناعي في مجال التسويق: أهميته وكيف يتم استخدامه. النجاح نت. تم الاسترجاع من </a:t>
            </a:r>
            <a:r>
              <a:rPr lang="en-US" sz="1200" dirty="0">
                <a:solidFill>
                  <a:schemeClr val="accent1">
                    <a:lumMod val="75000"/>
                  </a:schemeClr>
                </a:solidFill>
                <a:latin typeface="Arial" panose="020B0604020202020204" pitchFamily="34" charset="0"/>
                <a:cs typeface="Arial" panose="020B0604020202020204" pitchFamily="34" charset="0"/>
                <a:hlinkClick r:id="rId6"/>
              </a:rPr>
              <a:t>https://n9.cl/ai-marketing</a:t>
            </a:r>
            <a:r>
              <a:rPr lang="ar-SA"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علاء، ن. (2024). اتجاهات الأبحاث العربية والأجنبية لاستخدامات تطبيقات الذكاء الاصطناعي في المجال التسويقي (دراسة تحليلية من المستوى الثاني). المجلة العربية لبحوث الإعلام والاتصال، 47(ديسمبر)، 7–43. </a:t>
            </a:r>
            <a:r>
              <a:rPr lang="en-US" sz="1200" dirty="0">
                <a:solidFill>
                  <a:schemeClr val="accent1">
                    <a:lumMod val="75000"/>
                  </a:schemeClr>
                </a:solidFill>
                <a:latin typeface="Arial" panose="020B0604020202020204" pitchFamily="34" charset="0"/>
                <a:cs typeface="Arial" panose="020B0604020202020204" pitchFamily="34" charset="0"/>
                <a:hlinkClick r:id="rId7"/>
              </a:rPr>
              <a:t>https://journals.ekb.eg/article_395272.html</a:t>
            </a:r>
            <a:r>
              <a:rPr lang="ar-SA"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8"/>
              </a:rPr>
              <a:t>https://ijnet.org/ar/story/</a:t>
            </a:r>
            <a:r>
              <a:rPr lang="ar-JO" sz="1200" dirty="0">
                <a:solidFill>
                  <a:schemeClr val="accent1">
                    <a:lumMod val="75000"/>
                  </a:schemeClr>
                </a:solidFill>
                <a:latin typeface="Arial" panose="020B0604020202020204" pitchFamily="34" charset="0"/>
                <a:cs typeface="Arial" panose="020B0604020202020204" pitchFamily="34" charset="0"/>
                <a:hlinkClick r:id="rId8"/>
              </a:rPr>
              <a:t>أدوات-معتمدة-على-الذكاء-الاصطناعي-ومنخفضة-التكلفة-لمساعدة-الصحفيين</a:t>
            </a:r>
            <a:r>
              <a:rPr lang="ar-JO"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9"/>
              </a:rPr>
              <a:t>https://mediaoffice.ae/ar/news/2023/September/26-09/MF-panelists-explore-the-profound-changes-set-to-unfold-in-media-industry-in-near-future</a:t>
            </a:r>
            <a:r>
              <a:rPr lang="ar-JO"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10"/>
              </a:rPr>
              <a:t>https://alqarar.sa/8476</a:t>
            </a:r>
            <a:r>
              <a:rPr lang="ar-JO"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9"/>
              </a:rPr>
              <a:t>https://mediaoffice.ae/ar/news/2023/September/26-09/MF-panelists-explore-the-profound-changes-set-to-unfold-in-media-industry-in-near-future</a:t>
            </a:r>
            <a:r>
              <a:rPr lang="ar-JO"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11"/>
              </a:rPr>
              <a:t>https://answerthepublic.com</a:t>
            </a:r>
            <a:r>
              <a:rPr lang="en-US"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12"/>
              </a:rPr>
              <a:t>https://transgate.ai/blog/12-best-ai-tools-to-accelerate-your-academic-research</a:t>
            </a:r>
            <a:r>
              <a:rPr lang="en-US"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13"/>
              </a:rPr>
              <a:t>https://mindthegraph.com/blog/ai-in-academic-research/</a:t>
            </a:r>
            <a:r>
              <a:rPr lang="en-US" sz="1200" dirty="0">
                <a:solidFill>
                  <a:schemeClr val="accent1">
                    <a:lumMod val="75000"/>
                  </a:schemeClr>
                </a:solidFill>
                <a:latin typeface="Arial" panose="020B0604020202020204" pitchFamily="34" charset="0"/>
                <a:cs typeface="Arial" panose="020B0604020202020204" pitchFamily="34" charset="0"/>
              </a:rPr>
              <a:t> </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hlinkClick r:id="rId14"/>
              </a:rPr>
              <a:t>https://www.leewayhertz.com/ai-in-media-and-entertainment/</a:t>
            </a:r>
            <a:r>
              <a:rPr lang="en-US" sz="1200" dirty="0">
                <a:solidFill>
                  <a:schemeClr val="accent1">
                    <a:lumMod val="75000"/>
                  </a:schemeClr>
                </a:solidFill>
                <a:latin typeface="Arial" panose="020B0604020202020204" pitchFamily="34" charset="0"/>
                <a:cs typeface="Arial" panose="020B0604020202020204" pitchFamily="34" charset="0"/>
              </a:rPr>
              <a:t> </a:t>
            </a:r>
          </a:p>
          <a:p>
            <a:pPr>
              <a:lnSpc>
                <a:spcPct val="150000"/>
              </a:lnSpc>
            </a:pP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4379" y="-92676"/>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7</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423B0EF-5C58-449A-9573-0D6AF2C0BB82}"/>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52141</TotalTime>
  <Words>2865</Words>
  <Application>Microsoft Macintosh PowerPoint</Application>
  <PresentationFormat>Widescreen</PresentationFormat>
  <Paragraphs>421</Paragraphs>
  <Slides>40</Slides>
  <Notes>3</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-webkit-standard</vt:lpstr>
      <vt:lpstr>Alexandria</vt:lpstr>
      <vt:lpstr>Arial</vt:lpstr>
      <vt:lpstr>Calibri</vt:lpstr>
      <vt:lpstr>Calibri Light</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أدوات الإدارة الاجتماعية</vt:lpstr>
      <vt:lpstr>الفائدة مقارنة بالطرق التقليدية</vt:lpstr>
      <vt:lpstr>كيف تعمل هذه الأدوات؟</vt:lpstr>
      <vt:lpstr>أدوات تحسين الإعلانات</vt:lpstr>
      <vt:lpstr>PowerPoint Presentation</vt:lpstr>
      <vt:lpstr>كيف تعمل هذه الأدوات؟</vt:lpstr>
      <vt:lpstr>PowerPoint Presentation</vt:lpstr>
      <vt:lpstr>PowerPoint Presentation</vt:lpstr>
      <vt:lpstr>PowerPoint Presentation</vt:lpstr>
      <vt:lpstr>PowerPoint Presentation</vt:lpstr>
      <vt:lpstr>PowerPoint Presentation</vt:lpstr>
      <vt:lpstr>كيف تعمل هذه الأدوات؟</vt:lpstr>
      <vt:lpstr>مقارنة التوثيق الرقمي بالطرق التقليدية</vt:lpstr>
      <vt:lpstr>مواقع تساعدك في بحوثك الأكاديمية </vt:lpstr>
      <vt:lpstr>نشاط تطبيقي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675</cp:revision>
  <dcterms:created xsi:type="dcterms:W3CDTF">2023-04-29T09:08:00Z</dcterms:created>
  <dcterms:modified xsi:type="dcterms:W3CDTF">2025-11-07T14:24:35Z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