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 id="2147483666" r:id="rId5"/>
    <p:sldMasterId id="2147483684" r:id="rId6"/>
  </p:sldMasterIdLst>
  <p:notesMasterIdLst>
    <p:notesMasterId r:id="rId63"/>
  </p:notesMasterIdLst>
  <p:sldIdLst>
    <p:sldId id="480" r:id="rId7"/>
    <p:sldId id="303" r:id="rId8"/>
    <p:sldId id="271" r:id="rId9"/>
    <p:sldId id="313" r:id="rId10"/>
    <p:sldId id="276" r:id="rId11"/>
    <p:sldId id="532" r:id="rId12"/>
    <p:sldId id="496" r:id="rId13"/>
    <p:sldId id="256" r:id="rId14"/>
    <p:sldId id="497" r:id="rId15"/>
    <p:sldId id="544" r:id="rId16"/>
    <p:sldId id="498" r:id="rId17"/>
    <p:sldId id="545" r:id="rId18"/>
    <p:sldId id="499" r:id="rId19"/>
    <p:sldId id="503" r:id="rId20"/>
    <p:sldId id="502" r:id="rId21"/>
    <p:sldId id="507" r:id="rId22"/>
    <p:sldId id="508" r:id="rId23"/>
    <p:sldId id="504" r:id="rId24"/>
    <p:sldId id="509" r:id="rId25"/>
    <p:sldId id="511" r:id="rId26"/>
    <p:sldId id="506" r:id="rId27"/>
    <p:sldId id="535" r:id="rId28"/>
    <p:sldId id="536" r:id="rId29"/>
    <p:sldId id="537" r:id="rId30"/>
    <p:sldId id="538" r:id="rId31"/>
    <p:sldId id="555" r:id="rId32"/>
    <p:sldId id="513" r:id="rId33"/>
    <p:sldId id="510" r:id="rId34"/>
    <p:sldId id="539" r:id="rId35"/>
    <p:sldId id="512" r:id="rId36"/>
    <p:sldId id="514" r:id="rId37"/>
    <p:sldId id="515" r:id="rId38"/>
    <p:sldId id="516" r:id="rId39"/>
    <p:sldId id="517" r:id="rId40"/>
    <p:sldId id="518" r:id="rId41"/>
    <p:sldId id="540" r:id="rId42"/>
    <p:sldId id="519" r:id="rId43"/>
    <p:sldId id="520" r:id="rId44"/>
    <p:sldId id="521" r:id="rId45"/>
    <p:sldId id="522" r:id="rId46"/>
    <p:sldId id="523" r:id="rId47"/>
    <p:sldId id="524" r:id="rId48"/>
    <p:sldId id="525" r:id="rId49"/>
    <p:sldId id="527" r:id="rId50"/>
    <p:sldId id="549" r:id="rId51"/>
    <p:sldId id="546" r:id="rId52"/>
    <p:sldId id="556" r:id="rId53"/>
    <p:sldId id="557" r:id="rId54"/>
    <p:sldId id="558" r:id="rId55"/>
    <p:sldId id="559" r:id="rId56"/>
    <p:sldId id="560" r:id="rId57"/>
    <p:sldId id="547" r:id="rId58"/>
    <p:sldId id="561" r:id="rId59"/>
    <p:sldId id="562" r:id="rId60"/>
    <p:sldId id="563"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532"/>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55"/>
            <p14:sldId id="513"/>
            <p14:sldId id="510"/>
            <p14:sldId id="539"/>
            <p14:sldId id="512"/>
            <p14:sldId id="514"/>
            <p14:sldId id="515"/>
            <p14:sldId id="516"/>
            <p14:sldId id="517"/>
            <p14:sldId id="518"/>
            <p14:sldId id="540"/>
            <p14:sldId id="519"/>
            <p14:sldId id="520"/>
            <p14:sldId id="521"/>
            <p14:sldId id="522"/>
            <p14:sldId id="523"/>
            <p14:sldId id="524"/>
            <p14:sldId id="525"/>
            <p14:sldId id="527"/>
            <p14:sldId id="549"/>
            <p14:sldId id="546"/>
            <p14:sldId id="556"/>
            <p14:sldId id="557"/>
            <p14:sldId id="558"/>
            <p14:sldId id="559"/>
            <p14:sldId id="560"/>
            <p14:sldId id="547"/>
            <p14:sldId id="561"/>
            <p14:sldId id="562"/>
            <p14:sldId id="563"/>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412" autoAdjust="0"/>
    <p:restoredTop sz="93738" autoAdjust="0"/>
  </p:normalViewPr>
  <p:slideViewPr>
    <p:cSldViewPr snapToGrid="0">
      <p:cViewPr varScale="1">
        <p:scale>
          <a:sx n="77" d="100"/>
          <a:sy n="77" d="100"/>
        </p:scale>
        <p:origin x="576" y="67"/>
      </p:cViewPr>
      <p:guideLst>
        <p:guide orient="horz" pos="2160"/>
        <p:guide pos="3840"/>
      </p:guideLst>
    </p:cSldViewPr>
  </p:slideViewPr>
  <p:notesTextViewPr>
    <p:cViewPr>
      <p:scale>
        <a:sx n="1" d="1"/>
        <a:sy n="1" d="1"/>
      </p:scale>
      <p:origin x="0" y="0"/>
    </p:cViewPr>
  </p:notesTextViewPr>
  <p:sorterViewPr>
    <p:cViewPr>
      <p:scale>
        <a:sx n="100" d="100"/>
        <a:sy n="100" d="100"/>
      </p:scale>
      <p:origin x="0" y="15192"/>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3/13/2025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96026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00813179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02878069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6</a:t>
            </a:fld>
            <a:endParaRPr lang="en-US">
              <a:solidFill>
                <a:prstClr val="black"/>
              </a:solidFill>
            </a:endParaRPr>
          </a:p>
        </p:txBody>
      </p:sp>
    </p:spTree>
    <p:extLst>
      <p:ext uri="{BB962C8B-B14F-4D97-AF65-F5344CB8AC3E}">
        <p14:creationId xmlns:p14="http://schemas.microsoft.com/office/powerpoint/2010/main" val="14994919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42004349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3/13/2025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3/13/2025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3/13/2025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3/13/2025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3/13/2025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15975674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536413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54451927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217098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257130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0454620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5005972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24524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4555743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623434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1270953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2827573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9691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08137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9961953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94671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212399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249358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2737568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204764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7435740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3784644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9844941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9416288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91301651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337768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91333567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8980902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703726194"/>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326072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48.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357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9.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78861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50.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8885550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5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9645078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19" Type="http://schemas.openxmlformats.org/officeDocument/2006/relationships/image" Target="../media/image1.png"/><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18" Type="http://schemas.openxmlformats.org/officeDocument/2006/relationships/theme" Target="../theme/theme3.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slideLayout" Target="../slideLayouts/slideLayout51.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19" Type="http://schemas.openxmlformats.org/officeDocument/2006/relationships/image" Target="../media/image1.png"/><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3/13/2025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36791430"/>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 id="2147483677" r:id="rId11"/>
    <p:sldLayoutId id="2147483678" r:id="rId12"/>
    <p:sldLayoutId id="2147483679" r:id="rId13"/>
    <p:sldLayoutId id="2147483680" r:id="rId14"/>
    <p:sldLayoutId id="2147483681" r:id="rId15"/>
    <p:sldLayoutId id="2147483682" r:id="rId16"/>
    <p:sldLayoutId id="2147483683"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solidFill>
                  <a:prstClr val="black">
                    <a:tint val="75000"/>
                  </a:prstClr>
                </a:solidFill>
              </a:rPr>
              <a:pPr/>
              <a:t>3/13/2025</a:t>
            </a:fld>
            <a:endParaRPr lang="en-US">
              <a:solidFill>
                <a:prstClr val="black">
                  <a:tint val="75000"/>
                </a:prstClr>
              </a:solidFill>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solidFill>
                <a:prstClr val="black">
                  <a:tint val="75000"/>
                </a:prstClr>
              </a:solidFill>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16256385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 id="2147483696" r:id="rId12"/>
    <p:sldLayoutId id="2147483697" r:id="rId13"/>
    <p:sldLayoutId id="2147483698" r:id="rId14"/>
    <p:sldLayoutId id="2147483699" r:id="rId15"/>
    <p:sldLayoutId id="2147483700" r:id="rId16"/>
    <p:sldLayoutId id="214748370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5.xml"/></Relationships>
</file>

<file path=ppt/slides/_rels/slide2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26.png"/></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1.png"/></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1.png"/></Relationships>
</file>

<file path=ppt/slides/_rels/slide5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2.png"/></Relationships>
</file>

<file path=ppt/slides/_rels/slide5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6.png"/><Relationship Id="rId1" Type="http://schemas.openxmlformats.org/officeDocument/2006/relationships/slideLayout" Target="../slideLayouts/slideLayout18.xml"/><Relationship Id="rId4" Type="http://schemas.openxmlformats.org/officeDocument/2006/relationships/image" Target="../media/image32.png"/></Relationships>
</file>

<file path=ppt/slides/_rels/slide5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17.xml"/><Relationship Id="rId5" Type="http://schemas.openxmlformats.org/officeDocument/2006/relationships/image" Target="../media/image36.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السادسة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603"/>
    </mc:Choice>
    <mc:Fallback xmlns="">
      <p:transition spd="slow" advTm="2860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93056" y="2112585"/>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2918437"/>
            <a:ext cx="3663144" cy="1769473"/>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pitchFamily="2" charset="-78"/>
                <a:cs typeface="Alexandria" pitchFamily="2" charset="-78"/>
              </a:rPr>
              <a:t>المحاضرة السادسة</a:t>
            </a:r>
          </a:p>
          <a:p>
            <a:pPr algn="ctr"/>
            <a:r>
              <a:rPr lang="ar-EG" sz="2000" b="1" dirty="0">
                <a:solidFill>
                  <a:schemeClr val="tx1"/>
                </a:solidFill>
                <a:latin typeface="Alexandria" pitchFamily="2" charset="-78"/>
                <a:cs typeface="Alexandria" pitchFamily="2" charset="-78"/>
              </a:rPr>
              <a:t>الأصناف النباتية –العلامات التجارية</a:t>
            </a:r>
            <a:endParaRPr lang="en-US" sz="2000" b="1" dirty="0">
              <a:solidFill>
                <a:schemeClr val="tx1"/>
              </a:solidFill>
              <a:latin typeface="Alexandria" pitchFamily="2" charset="-78"/>
              <a:cs typeface="Alexandria" pitchFamily="2" charset="-78"/>
            </a:endParaRP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9911"/>
    </mc:Choice>
    <mc:Fallback xmlns="">
      <p:transition spd="slow" advTm="4991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ar-EG" b="1" dirty="0">
                <a:latin typeface="Alexandria" pitchFamily="2" charset="-78"/>
                <a:cs typeface="Alexandria" pitchFamily="2" charset="-78"/>
              </a:rPr>
              <a:t>أولا: الأصناف النباتية</a:t>
            </a:r>
          </a:p>
          <a:p>
            <a:pPr lvl="0" algn="r">
              <a:lnSpc>
                <a:spcPct val="120000"/>
              </a:lnSpc>
            </a:pPr>
            <a:r>
              <a:rPr lang="ar-EG" b="1" dirty="0">
                <a:latin typeface="Alexandria" pitchFamily="2" charset="-78"/>
                <a:cs typeface="Alexandria" pitchFamily="2" charset="-78"/>
              </a:rPr>
              <a:t>ثانيا: العلامات التجارية</a:t>
            </a:r>
          </a:p>
        </p:txBody>
      </p:sp>
      <p:sp>
        <p:nvSpPr>
          <p:cNvPr id="41" name="TextBox 40"/>
          <p:cNvSpPr txBox="1"/>
          <p:nvPr/>
        </p:nvSpPr>
        <p:spPr>
          <a:xfrm>
            <a:off x="6301339" y="1259391"/>
            <a:ext cx="1963999"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2427"/>
    </mc:Choice>
    <mc:Fallback xmlns="">
      <p:transition spd="slow" advTm="1242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الأصناف النباتية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895476" y="1599946"/>
            <a:ext cx="10775824" cy="5386090"/>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تحدثنا في المحاضرة السابقة عن تعريف الأصناف النباتية، ونكمل حديثنا بتناول: </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a:solidFill>
                  <a:srgbClr val="2D3956"/>
                </a:solidFill>
                <a:latin typeface="Alexandria" pitchFamily="2" charset="-78"/>
                <a:cs typeface="Alexandria" pitchFamily="2" charset="-78"/>
              </a:rPr>
              <a:t>1- شروط حماية الأصناف النباتية </a:t>
            </a:r>
          </a:p>
          <a:p>
            <a:pPr lvl="0" algn="just" rtl="1">
              <a:lnSpc>
                <a:spcPct val="200000"/>
              </a:lnSpc>
            </a:pPr>
            <a:endParaRPr lang="ar-EG" sz="1600" dirty="0">
              <a:solidFill>
                <a:srgbClr val="2D3956"/>
              </a:solidFill>
              <a:latin typeface="Alexandria" pitchFamily="2" charset="-78"/>
              <a:cs typeface="Alexandria" pitchFamily="2" charset="-78"/>
            </a:endParaRPr>
          </a:p>
          <a:p>
            <a:pPr lvl="0" algn="just" rtl="1">
              <a:lnSpc>
                <a:spcPct val="200000"/>
              </a:lnSpc>
            </a:pPr>
            <a:r>
              <a:rPr lang="ar-EG" sz="1600" dirty="0">
                <a:solidFill>
                  <a:srgbClr val="2D3956"/>
                </a:solidFill>
                <a:latin typeface="Alexandria" pitchFamily="2" charset="-78"/>
                <a:cs typeface="Alexandria" pitchFamily="2" charset="-78"/>
              </a:rPr>
              <a:t>2-الآثار المترتبة على حماية الأصناف النباتية </a:t>
            </a:r>
          </a:p>
          <a:p>
            <a:pPr lvl="0" algn="just" rtl="1">
              <a:lnSpc>
                <a:spcPct val="150000"/>
              </a:lnSpc>
            </a:pPr>
            <a:endParaRPr lang="ar-EG" sz="1600" dirty="0">
              <a:latin typeface="Alexandria" pitchFamily="2" charset="-78"/>
              <a:cs typeface="Alexandria" pitchFamily="2" charset="-78"/>
            </a:endParaRPr>
          </a:p>
          <a:p>
            <a:pPr algn="just" rtl="1"/>
            <a:endParaRPr lang="ar-EG" sz="1600" dirty="0">
              <a:latin typeface="Alexandria" pitchFamily="2" charset="-78"/>
              <a:cs typeface="Alexandria" pitchFamily="2" charset="-78"/>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9758"/>
    </mc:Choice>
    <mc:Fallback xmlns="">
      <p:transition spd="slow" advTm="5975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51546" y="212227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906850" y="1480531"/>
            <a:ext cx="6387921" cy="4585871"/>
          </a:xfrm>
          <a:prstGeom prst="rect">
            <a:avLst/>
          </a:prstGeom>
          <a:noFill/>
        </p:spPr>
        <p:txBody>
          <a:bodyPr wrap="square" rtlCol="0">
            <a:spAutoFit/>
          </a:bodyPr>
          <a:lstStyle/>
          <a:p>
            <a:pPr lvl="0" algn="ctr" rtl="1">
              <a:lnSpc>
                <a:spcPct val="200000"/>
              </a:lnSpc>
            </a:pPr>
            <a:r>
              <a:rPr lang="ar-EG" b="1" u="sng" dirty="0">
                <a:solidFill>
                  <a:srgbClr val="2D3956"/>
                </a:solidFill>
                <a:latin typeface="Alexandria" pitchFamily="2" charset="-78"/>
                <a:cs typeface="Alexandria" pitchFamily="2" charset="-78"/>
              </a:rPr>
              <a:t>1- شروط حماية الأصناف النباتية </a:t>
            </a:r>
          </a:p>
          <a:p>
            <a:pPr lvl="0" algn="just" rtl="1">
              <a:lnSpc>
                <a:spcPct val="200000"/>
              </a:lnSpc>
            </a:pPr>
            <a:r>
              <a:rPr lang="ar-EG" sz="1600" dirty="0">
                <a:solidFill>
                  <a:srgbClr val="2D3956"/>
                </a:solidFill>
                <a:latin typeface="Alexandria" pitchFamily="2" charset="-78"/>
                <a:cs typeface="Alexandria" pitchFamily="2" charset="-78"/>
              </a:rPr>
              <a:t>نصت المادة 192 من قانون حماية الملكية الفكرية المصري، وكذلك المادة 45 من نظام براءات الاختراع السعودي على الشروط الموضوعية الواجب توافرها لحماية الصنف النباتي، وهذه الشروط هي: </a:t>
            </a:r>
          </a:p>
          <a:p>
            <a:pPr lvl="0" algn="just" rtl="1">
              <a:lnSpc>
                <a:spcPct val="200000"/>
              </a:lnSpc>
            </a:pPr>
            <a:r>
              <a:rPr lang="ar-EG" sz="1600" dirty="0">
                <a:solidFill>
                  <a:srgbClr val="2D3956"/>
                </a:solidFill>
                <a:latin typeface="Alexandria" pitchFamily="2" charset="-78"/>
                <a:cs typeface="Alexandria" pitchFamily="2" charset="-78"/>
              </a:rPr>
              <a:t>(أ)-أن يكون الصنف النباتي جديدا</a:t>
            </a:r>
          </a:p>
          <a:p>
            <a:pPr lvl="0" algn="just" rtl="1">
              <a:lnSpc>
                <a:spcPct val="200000"/>
              </a:lnSpc>
            </a:pPr>
            <a:r>
              <a:rPr lang="ar-EG" sz="1600" dirty="0">
                <a:solidFill>
                  <a:srgbClr val="2D3956"/>
                </a:solidFill>
                <a:latin typeface="Alexandria" pitchFamily="2" charset="-78"/>
                <a:cs typeface="Alexandria" pitchFamily="2" charset="-78"/>
              </a:rPr>
              <a:t>(ب)- أن يكون الصنف النباتي مميزا </a:t>
            </a:r>
          </a:p>
          <a:p>
            <a:pPr lvl="0" algn="just" rtl="1">
              <a:lnSpc>
                <a:spcPct val="200000"/>
              </a:lnSpc>
            </a:pPr>
            <a:r>
              <a:rPr lang="ar-EG" sz="1600" dirty="0">
                <a:solidFill>
                  <a:srgbClr val="2D3956"/>
                </a:solidFill>
                <a:latin typeface="Alexandria" pitchFamily="2" charset="-78"/>
                <a:cs typeface="Alexandria" pitchFamily="2" charset="-78"/>
              </a:rPr>
              <a:t>(جـ)- أن يكون الصنف النباتي متجانسا</a:t>
            </a:r>
          </a:p>
          <a:p>
            <a:pPr lvl="0" algn="just" rtl="1">
              <a:lnSpc>
                <a:spcPct val="200000"/>
              </a:lnSpc>
            </a:pPr>
            <a:r>
              <a:rPr lang="ar-EG" sz="1600" dirty="0">
                <a:solidFill>
                  <a:srgbClr val="2D3956"/>
                </a:solidFill>
                <a:latin typeface="Alexandria" pitchFamily="2" charset="-78"/>
                <a:cs typeface="Alexandria" pitchFamily="2" charset="-78"/>
              </a:rPr>
              <a:t>(د)- أن يكون الصنف النباتي ثابتا</a:t>
            </a:r>
          </a:p>
          <a:p>
            <a:pPr lvl="0" algn="just" rtl="1">
              <a:lnSpc>
                <a:spcPct val="200000"/>
              </a:lnSpc>
            </a:pPr>
            <a:r>
              <a:rPr lang="ar-EG" sz="1600" dirty="0">
                <a:solidFill>
                  <a:srgbClr val="2D3956"/>
                </a:solidFill>
                <a:latin typeface="Alexandria" pitchFamily="2" charset="-78"/>
                <a:cs typeface="Alexandria" pitchFamily="2" charset="-78"/>
              </a:rPr>
              <a:t>(هـ)- أن يحمل الصنف النباتي تسمية خاصة به</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8047" y="2211102"/>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63813"/>
    </mc:Choice>
    <mc:Fallback xmlns="">
      <p:transition advTm="6381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4134117" y="1799303"/>
            <a:ext cx="7746708" cy="5693866"/>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b="1" u="sng" dirty="0">
                <a:solidFill>
                  <a:prstClr val="black"/>
                </a:solidFill>
                <a:latin typeface="Alexandria" pitchFamily="2" charset="-78"/>
                <a:cs typeface="Alexandria" pitchFamily="2" charset="-78"/>
              </a:rPr>
              <a:t>(أ)-أن يكون الصنف النباتي جديدا</a:t>
            </a:r>
          </a:p>
          <a:p>
            <a:pPr algn="just" rtl="1">
              <a:lnSpc>
                <a:spcPct val="200000"/>
              </a:lnSpc>
            </a:pPr>
            <a:r>
              <a:rPr lang="ar-EG" sz="1600" dirty="0">
                <a:solidFill>
                  <a:prstClr val="black"/>
                </a:solidFill>
                <a:latin typeface="Alexandria" pitchFamily="2" charset="-78"/>
                <a:cs typeface="Alexandria" pitchFamily="2" charset="-78"/>
              </a:rPr>
              <a:t>ينبغي أن الصنف النباتي جديدا، بمعنى ألا يكون قد طُرح للتداول قبل تاريخ إيداع الطلب. وتنص المادة 192 من قانون حماية الملكية الفكرية المصري بأنه: «.... ويكون الصنف جديد اذا لم يقم مربى الصنف النباتي حتى تاريخ الطلب ببيع مواد الإكثار النباتي للصنف أو تداولها بنفسه أو بموافقته لأغراض الاستغلال» . وهو ما نصت عليه المادة 55 من النظام السعودي.</a:t>
            </a:r>
          </a:p>
          <a:p>
            <a:pPr algn="just" rtl="1">
              <a:lnSpc>
                <a:spcPct val="200000"/>
              </a:lnSpc>
            </a:pPr>
            <a:endParaRPr lang="ar-EG" sz="1600" dirty="0">
              <a:solidFill>
                <a:prstClr val="black"/>
              </a:solidFill>
              <a:latin typeface="Alexandria" pitchFamily="2" charset="-78"/>
              <a:cs typeface="Alexandria" pitchFamily="2" charset="-78"/>
            </a:endParaRPr>
          </a:p>
          <a:p>
            <a:pPr algn="just" rtl="1">
              <a:lnSpc>
                <a:spcPct val="200000"/>
              </a:lnSpc>
            </a:pPr>
            <a:endParaRPr lang="ar-EG" sz="1600" dirty="0">
              <a:solidFill>
                <a:prstClr val="black"/>
              </a:solidFill>
              <a:latin typeface="Alexandria" pitchFamily="2" charset="-78"/>
              <a:cs typeface="Alexandria" pitchFamily="2" charset="-78"/>
            </a:endParaRPr>
          </a:p>
          <a:p>
            <a:pPr algn="just" rtl="1">
              <a:lnSpc>
                <a:spcPct val="200000"/>
              </a:lnSpc>
            </a:pPr>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76133"/>
    </mc:Choice>
    <mc:Fallback xmlns="">
      <p:transition spd="slow" advTm="76133"/>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37452" y="1287887"/>
            <a:ext cx="5615189" cy="4708981"/>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ونصت المادة 192 من قانون حماية حقوق الملكية الفكرية أيضا على أن: «.. ولا يفقد الصنف شرط الجدة اذا تم الطرح أو التداول في جمهورية مصر العربية لمدة لا تزيد على سنة سابقة على تقديم الطلب فاذا كان الطرح أو التداول قد تم في الخارج فيجب الا تزيد المدة على ست سنوات بالنسبة للأشجار والاعناب والا تزيد على اربع سنوات بالنسبة لغيرها من الحاصلات الزراعية كما لا يفقد الصنف شرط الجدة اذا تم بيعه أو منح حق استغلاله بموافقة المربى للغير قبل منحه حق الحماية. وهو الحكم الذي نصت عليه المادة 55من النظام السعودي.</a:t>
            </a:r>
            <a:endParaRPr lang="ar-EG" sz="14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98393"/>
    </mc:Choice>
    <mc:Fallback xmlns="">
      <p:transition spd="slow" advTm="98393"/>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66692" y="940158"/>
            <a:ext cx="6297769" cy="416578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sz="1600" b="1" u="sng" dirty="0">
              <a:solidFill>
                <a:schemeClr val="tx1"/>
              </a:solidFill>
              <a:latin typeface="Alexandria" pitchFamily="2" charset="-78"/>
              <a:cs typeface="Alexandria" pitchFamily="2" charset="-78"/>
            </a:endParaRPr>
          </a:p>
          <a:p>
            <a:pPr algn="just" rtl="1">
              <a:lnSpc>
                <a:spcPct val="200000"/>
              </a:lnSpc>
            </a:pPr>
            <a:r>
              <a:rPr lang="ar-EG" sz="1600" b="1" u="sng" dirty="0">
                <a:solidFill>
                  <a:schemeClr val="tx1"/>
                </a:solidFill>
                <a:latin typeface="Alexandria" pitchFamily="2" charset="-78"/>
                <a:cs typeface="Alexandria" pitchFamily="2" charset="-78"/>
              </a:rPr>
              <a:t>(ب)- أن يكون الصنف النباتي مميزا </a:t>
            </a:r>
          </a:p>
          <a:p>
            <a:pPr algn="just" rtl="1">
              <a:lnSpc>
                <a:spcPct val="200000"/>
              </a:lnSpc>
            </a:pPr>
            <a:r>
              <a:rPr lang="ar-EG" sz="1600" dirty="0">
                <a:solidFill>
                  <a:schemeClr val="tx1"/>
                </a:solidFill>
                <a:latin typeface="Alexandria" pitchFamily="2" charset="-78"/>
                <a:cs typeface="Alexandria" pitchFamily="2" charset="-78"/>
              </a:rPr>
              <a:t>يكون الصنف مميزا إذا كان مختلفا بصورة واضحة في أي صفة أو خصيصة من خصائصه- صفة واحدة على الأقل- عن الأصناف النباتية التي كانت موجودة عند تاريخ إيداع الطلب.</a:t>
            </a:r>
          </a:p>
          <a:p>
            <a:pPr algn="just" rtl="1">
              <a:lnSpc>
                <a:spcPct val="200000"/>
              </a:lnSpc>
            </a:pPr>
            <a:r>
              <a:rPr lang="ar-EG" sz="1600" dirty="0">
                <a:solidFill>
                  <a:schemeClr val="tx1"/>
                </a:solidFill>
                <a:latin typeface="Alexandria" pitchFamily="2" charset="-78"/>
                <a:cs typeface="Alexandria" pitchFamily="2" charset="-78"/>
              </a:rPr>
              <a:t> ومع ذلك يجب أن تكون هذه الصفة لها قيمة اقتصادية تبرز هذا الفارق بين الصنف وغيره من الأصناف السابقة.</a:t>
            </a:r>
          </a:p>
          <a:p>
            <a:pPr algn="just" rtl="1">
              <a:lnSpc>
                <a:spcPct val="200000"/>
              </a:lnSpc>
            </a:pPr>
            <a:endParaRPr lang="ar-EG" sz="1600"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endParaRPr lang="ar-EG" dirty="0">
              <a:solidFill>
                <a:schemeClr val="tx1"/>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03038"/>
    </mc:Choice>
    <mc:Fallback xmlns="">
      <p:transition spd="slow" advTm="103038"/>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043966" y="1297537"/>
            <a:ext cx="6168980" cy="5201424"/>
          </a:xfrm>
          <a:prstGeom prst="rect">
            <a:avLst/>
          </a:prstGeom>
          <a:noFill/>
        </p:spPr>
        <p:txBody>
          <a:bodyPr wrap="square" rtlCol="0">
            <a:spAutoFit/>
          </a:bodyPr>
          <a:lstStyle/>
          <a:p>
            <a:pPr algn="r"/>
            <a:r>
              <a:rPr lang="ar-EG" sz="1600" b="1" u="sng" dirty="0">
                <a:solidFill>
                  <a:srgbClr val="2D3956"/>
                </a:solidFill>
                <a:latin typeface="Alexandria" pitchFamily="2" charset="-78"/>
                <a:cs typeface="Alexandria" pitchFamily="2" charset="-78"/>
              </a:rPr>
              <a:t>(جـ)- أن يكون الصنف النباتي متجانسا:</a:t>
            </a:r>
          </a:p>
          <a:p>
            <a:pPr algn="r"/>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يكون الصنف النباتي متجانسا عند عدم حدوث تباين بين صفاته الأساسية بدرجة معقولة.</a:t>
            </a:r>
          </a:p>
          <a:p>
            <a:pPr algn="just" rtl="1">
              <a:lnSpc>
                <a:spcPct val="200000"/>
              </a:lnSpc>
            </a:pPr>
            <a:r>
              <a:rPr lang="ar-EG" sz="1600" dirty="0">
                <a:solidFill>
                  <a:srgbClr val="2D3956"/>
                </a:solidFill>
                <a:latin typeface="Alexandria" pitchFamily="2" charset="-78"/>
                <a:cs typeface="Alexandria" pitchFamily="2" charset="-78"/>
              </a:rPr>
              <a:t>وتنص المادة 55 من النظام السعودي في هذا الشأن : على أن: يعد الصنف متجانسا إذا كانت صفاته الأساسية متوافقة بدرجة كافية، وغير متباينة، مع مراعاة الاختلافات المتوقعة في الخصائص الأساسية للصنف التي تتسم بها عملية تكاثره.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2000" b="1" u="sng"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2200039"/>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64429"/>
    </mc:Choice>
    <mc:Fallback xmlns="">
      <p:transition spd="slow" advTm="64429"/>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356833" y="1155870"/>
            <a:ext cx="8215891" cy="40729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477296" y="1720901"/>
            <a:ext cx="6426558" cy="2723823"/>
          </a:xfrm>
          <a:prstGeom prst="rect">
            <a:avLst/>
          </a:prstGeom>
          <a:noFill/>
        </p:spPr>
        <p:txBody>
          <a:bodyPr wrap="square" rtlCol="0">
            <a:spAutoFit/>
          </a:bodyPr>
          <a:lstStyle/>
          <a:p>
            <a:pPr algn="r">
              <a:lnSpc>
                <a:spcPct val="250000"/>
              </a:lnSpc>
            </a:pPr>
            <a:r>
              <a:rPr lang="ar-EG" sz="1600" b="1" u="sng" dirty="0">
                <a:solidFill>
                  <a:srgbClr val="2D3956"/>
                </a:solidFill>
                <a:latin typeface="Alexandria" pitchFamily="2" charset="-78"/>
                <a:cs typeface="Alexandria" pitchFamily="2" charset="-78"/>
              </a:rPr>
              <a:t>(د)- أن يكون الصنف النباتي ثابتا:</a:t>
            </a:r>
          </a:p>
          <a:p>
            <a:pPr algn="just" rtl="1">
              <a:lnSpc>
                <a:spcPct val="300000"/>
              </a:lnSpc>
            </a:pPr>
            <a:r>
              <a:rPr lang="ar-EG" sz="1600" dirty="0">
                <a:solidFill>
                  <a:srgbClr val="2D3956"/>
                </a:solidFill>
                <a:latin typeface="Alexandria" pitchFamily="2" charset="-78"/>
                <a:cs typeface="Alexandria" pitchFamily="2" charset="-78"/>
              </a:rPr>
              <a:t>صفة الثبات تعني أن يكون  لدى الصنف النباتي القدرة على الاحتفاظ بالخصائص التي تميزه، مهما تكررت زراعته أو إكثاره لفترة من الزمن.</a:t>
            </a:r>
          </a:p>
          <a:p>
            <a:pPr algn="r">
              <a:lnSpc>
                <a:spcPct val="250000"/>
              </a:lnSpc>
            </a:pPr>
            <a:endParaRPr lang="ar-EG" sz="14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74550"/>
    </mc:Choice>
    <mc:Fallback xmlns="">
      <p:transition spd="slow" advTm="7455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205512"/>
            <a:ext cx="5342759" cy="3816429"/>
          </a:xfrm>
          <a:prstGeom prst="rect">
            <a:avLst/>
          </a:prstGeom>
          <a:noFill/>
        </p:spPr>
        <p:txBody>
          <a:bodyPr wrap="square" rtlCol="0">
            <a:spAutoFit/>
          </a:bodyPr>
          <a:lstStyle/>
          <a:p>
            <a:pPr algn="just" rtl="1">
              <a:lnSpc>
                <a:spcPct val="150000"/>
              </a:lnSpc>
            </a:pPr>
            <a:r>
              <a:rPr lang="ar-EG" sz="1600" b="1" u="sng" dirty="0">
                <a:solidFill>
                  <a:srgbClr val="2D3956"/>
                </a:solidFill>
                <a:latin typeface="Alexandria" pitchFamily="2" charset="-78"/>
                <a:cs typeface="Alexandria" pitchFamily="2" charset="-78"/>
              </a:rPr>
              <a:t>(هـ)-أن يحمل الصنف النباتي تسمية خاصة به: </a:t>
            </a:r>
          </a:p>
          <a:p>
            <a:pPr algn="just" rtl="1">
              <a:lnSpc>
                <a:spcPct val="150000"/>
              </a:lnSpc>
            </a:pPr>
            <a:endParaRPr lang="ar-EG" sz="1600" b="1"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ينبغي أن يحمل الصف النباتي تسمية تعبر عن جنسه ونوعه، وتسمح بالتعرف عليه وتمييزه بحيث تكون مختلفة عن أي تسمية لصنف نباتي آخر.</a:t>
            </a:r>
          </a:p>
          <a:p>
            <a:pPr algn="just" rtl="1">
              <a:lnSpc>
                <a:spcPct val="150000"/>
              </a:lnSpc>
            </a:pPr>
            <a:r>
              <a:rPr lang="ar-EG" sz="1600" dirty="0">
                <a:solidFill>
                  <a:srgbClr val="2D3956"/>
                </a:solidFill>
                <a:latin typeface="Alexandria" pitchFamily="2" charset="-78"/>
                <a:cs typeface="Alexandria" pitchFamily="2" charset="-78"/>
              </a:rPr>
              <a:t> </a:t>
            </a:r>
          </a:p>
          <a:p>
            <a:pPr algn="just" rtl="1">
              <a:lnSpc>
                <a:spcPct val="150000"/>
              </a:lnSpc>
            </a:pP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51644"/>
    </mc:Choice>
    <mc:Fallback xmlns="">
      <p:transition spd="slow" advTm="5164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7797" y="846777"/>
            <a:ext cx="9345750" cy="49358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3" y="1127524"/>
            <a:ext cx="5228822" cy="4832092"/>
          </a:xfrm>
          <a:prstGeom prst="rect">
            <a:avLst/>
          </a:prstGeom>
          <a:noFill/>
        </p:spPr>
        <p:txBody>
          <a:bodyPr wrap="square" rtlCol="0">
            <a:spAutoFit/>
          </a:bodyPr>
          <a:lstStyle/>
          <a:p>
            <a:pPr algn="r"/>
            <a:endParaRPr lang="ar-EG" sz="1600" b="1" dirty="0">
              <a:solidFill>
                <a:srgbClr val="2D3956"/>
              </a:solidFill>
              <a:latin typeface="Alexandria" pitchFamily="2" charset="-78"/>
              <a:cs typeface="Alexandria" pitchFamily="2" charset="-78"/>
            </a:endParaRPr>
          </a:p>
          <a:p>
            <a:pPr algn="just" rtl="1">
              <a:lnSpc>
                <a:spcPct val="200000"/>
              </a:lnSpc>
            </a:pPr>
            <a:r>
              <a:rPr lang="ar-EG" b="1" u="sng" dirty="0">
                <a:solidFill>
                  <a:srgbClr val="2D3956"/>
                </a:solidFill>
                <a:latin typeface="Alexandria" pitchFamily="2" charset="-78"/>
                <a:cs typeface="Alexandria" pitchFamily="2" charset="-78"/>
              </a:rPr>
              <a:t>2-الآثار المترتبة على حماية الأصناف النباتية:</a:t>
            </a:r>
          </a:p>
          <a:p>
            <a:pPr algn="just" rtl="1">
              <a:lnSpc>
                <a:spcPct val="250000"/>
              </a:lnSpc>
            </a:pPr>
            <a:r>
              <a:rPr lang="ar-EG" sz="1600" dirty="0">
                <a:solidFill>
                  <a:srgbClr val="2D3956"/>
                </a:solidFill>
                <a:latin typeface="Alexandria" pitchFamily="2" charset="-78"/>
                <a:cs typeface="Alexandria" pitchFamily="2" charset="-78"/>
              </a:rPr>
              <a:t> </a:t>
            </a:r>
          </a:p>
          <a:p>
            <a:pPr algn="just" rtl="1">
              <a:lnSpc>
                <a:spcPct val="250000"/>
              </a:lnSpc>
            </a:pPr>
            <a:r>
              <a:rPr lang="ar-EG" sz="1600" dirty="0">
                <a:solidFill>
                  <a:srgbClr val="2D3956"/>
                </a:solidFill>
                <a:latin typeface="Alexandria" pitchFamily="2" charset="-78"/>
                <a:cs typeface="Alexandria" pitchFamily="2" charset="-78"/>
              </a:rPr>
              <a:t>إذا استوفى مقدم الطلب الشروط الموضوعية السابق ذكرها، فإنه يكون له حق استئثاري على الصنف المحمي، يعطيه القدرة على استغلاله بأية صورة.</a:t>
            </a:r>
          </a:p>
          <a:p>
            <a:pPr algn="just" rtl="1">
              <a:lnSpc>
                <a:spcPct val="200000"/>
              </a:lnSpc>
            </a:pPr>
            <a:endParaRPr lang="ar-EG" sz="1600"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68552"/>
    </mc:Choice>
    <mc:Fallback xmlns="">
      <p:transition spd="slow" advTm="6855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155869"/>
            <a:ext cx="5342759" cy="3590085"/>
          </a:xfrm>
          <a:prstGeom prst="rect">
            <a:avLst/>
          </a:prstGeom>
          <a:noFill/>
        </p:spPr>
        <p:txBody>
          <a:bodyPr wrap="square" rtlCol="0">
            <a:spAutoFit/>
          </a:bodyPr>
          <a:lstStyle/>
          <a:p>
            <a:pPr algn="just" rtl="1">
              <a:lnSpc>
                <a:spcPct val="250000"/>
              </a:lnSpc>
            </a:pPr>
            <a:r>
              <a:rPr lang="ar-EG" sz="1600" b="1" dirty="0">
                <a:solidFill>
                  <a:srgbClr val="2D3956"/>
                </a:solidFill>
                <a:latin typeface="Alexandria" pitchFamily="2" charset="-78"/>
                <a:cs typeface="Alexandria" pitchFamily="2" charset="-78"/>
              </a:rPr>
              <a:t>ويتضمن الحق الاستئثاري في الاستغلال على الصنف النباتي الجديد، منع الغير من إنتاج أو إكثار أو تداول أو بيع أو استيراد أو تصدير أو تسويق مواد الإكثار الخاصة به، دون إذن من المربي أو المستنبط. (م 194 قانون حماية حقوق الملكية الفكرية المصري- م 56 النظام السعودي)</a:t>
            </a:r>
          </a:p>
          <a:p>
            <a:pPr algn="just" rtl="1">
              <a:lnSpc>
                <a:spcPct val="200000"/>
              </a:lnSpc>
            </a:pPr>
            <a:endParaRPr lang="en-US"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002991" cy="4416939"/>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78631"/>
    </mc:Choice>
    <mc:Fallback xmlns="">
      <p:transition spd="slow" advTm="7863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485572" y="1155869"/>
            <a:ext cx="7444039"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2" y="1606629"/>
            <a:ext cx="7444039" cy="2451312"/>
          </a:xfrm>
          <a:prstGeom prst="rect">
            <a:avLst/>
          </a:prstGeom>
          <a:noFill/>
        </p:spPr>
        <p:txBody>
          <a:bodyPr wrap="square" rtlCol="0">
            <a:spAutoFit/>
          </a:bodyPr>
          <a:lstStyle/>
          <a:p>
            <a:pPr lvl="0" algn="just" rtl="1">
              <a:lnSpc>
                <a:spcPct val="250000"/>
              </a:lnSpc>
            </a:pPr>
            <a:r>
              <a:rPr lang="ar-EG" sz="1600" dirty="0">
                <a:solidFill>
                  <a:srgbClr val="2D3956"/>
                </a:solidFill>
                <a:latin typeface="Alexandria" pitchFamily="2" charset="-78"/>
                <a:cs typeface="Alexandria" pitchFamily="2" charset="-78"/>
              </a:rPr>
              <a:t>والجدير بالذكر أن الحماية القانونية تنصب على مواد الإكثار وليس مواد الحصاد (الحبوب والثمار والنبات الكامل أو أجزائه) إلا إذا استخدمت مواد الحصاد في الإكثار.</a:t>
            </a:r>
          </a:p>
          <a:p>
            <a:pPr lvl="0" algn="just" rtl="1">
              <a:lnSpc>
                <a:spcPct val="250000"/>
              </a:lnSpc>
            </a:pPr>
            <a:r>
              <a:rPr lang="ar-EG" sz="1600" dirty="0">
                <a:solidFill>
                  <a:srgbClr val="2D3956"/>
                </a:solidFill>
                <a:latin typeface="Alexandria" pitchFamily="2" charset="-78"/>
                <a:cs typeface="Alexandria" pitchFamily="2" charset="-78"/>
              </a:rPr>
              <a:t>كذلك لا تنصب الحماية على المنتجات التي جرى تصنيعها من الصنف النباتي المحمي.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73254"/>
    </mc:Choice>
    <mc:Fallback xmlns="">
      <p:transition spd="slow" advTm="7325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229967" y="1456980"/>
            <a:ext cx="4982980" cy="4401205"/>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ومع ذلك هناك حالات نص عليها القانون، لا يعد فيها الغير معتديا على حق صاحب الصنف النباتي المحمي، وقد نص عليها القانون المصري في المادة 195، حيث جاء بها أنه : لا تمنع الحماية الغير من القيام بالأعمال الاتية:</a:t>
            </a:r>
          </a:p>
          <a:p>
            <a:pPr algn="just" rtl="1">
              <a:lnSpc>
                <a:spcPct val="150000"/>
              </a:lnSpc>
            </a:pPr>
            <a:r>
              <a:rPr lang="ar-EG" sz="1600" dirty="0">
                <a:solidFill>
                  <a:srgbClr val="2D3956"/>
                </a:solidFill>
                <a:latin typeface="Alexandria" pitchFamily="2" charset="-78"/>
                <a:cs typeface="Alexandria" pitchFamily="2" charset="-78"/>
              </a:rPr>
              <a:t>1- الأنشطة غير التجارية والاستخدام بغرض الاكثار لناتج مادة الاكثار بواسطة المزارع على أرض في حيازته الخاصة.</a:t>
            </a:r>
          </a:p>
          <a:p>
            <a:pPr algn="just" rtl="1">
              <a:lnSpc>
                <a:spcPct val="150000"/>
              </a:lnSpc>
            </a:pPr>
            <a:r>
              <a:rPr lang="ar-EG" sz="1600" dirty="0">
                <a:solidFill>
                  <a:srgbClr val="2D3956"/>
                </a:solidFill>
                <a:latin typeface="Alexandria" pitchFamily="2" charset="-78"/>
                <a:cs typeface="Alexandria" pitchFamily="2" charset="-78"/>
              </a:rPr>
              <a:t>2- الأنشطة المتصلة بالتجارب وبأغراض البحث العلمي</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 name="صورة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4131779" cy="4416939"/>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114231"/>
    </mc:Choice>
    <mc:Fallback xmlns="">
      <p:transition spd="slow" advTm="11423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03042" y="1155869"/>
            <a:ext cx="8319752"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81837" y="1645144"/>
            <a:ext cx="7031864" cy="341632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3- انشطة التربية والتهجين والانتخاب وغيرها التي تستهدف استنباط اصناف جديدة.</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4- الانشطة التي تتعلق بأغراض التعليم والتدريب.</a:t>
            </a:r>
          </a:p>
          <a:p>
            <a:pPr algn="just" rtl="1">
              <a:lnSpc>
                <a:spcPct val="15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5- انشطة الاستخدام والاستغلال التجاري والاستهلاك لمادة المحصول والمواد الأولية والوسيطة والمنتجات النهائية التي تصنع أو تستخرج من مادة المحصول أو بشكل مباشر أو غير مباشر سواء تمثلت مادة المحصول في هيئة نبات كامل أو كانت جزءا منه.</a:t>
            </a: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79222"/>
    </mc:Choice>
    <mc:Fallback xmlns="">
      <p:transition spd="slow" advTm="7922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39838"/>
            <a:ext cx="5228823" cy="452431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وهناك حكم مشابه في النظام السعودي وذلك في المادة 56.</a:t>
            </a:r>
          </a:p>
          <a:p>
            <a:pPr algn="just" rtl="1">
              <a:lnSpc>
                <a:spcPct val="200000"/>
              </a:lnSpc>
            </a:pPr>
            <a:r>
              <a:rPr lang="ar-EG" sz="1600" dirty="0">
                <a:solidFill>
                  <a:srgbClr val="2D3956"/>
                </a:solidFill>
                <a:latin typeface="Alexandria" pitchFamily="2" charset="-78"/>
                <a:cs typeface="Alexandria" pitchFamily="2" charset="-78"/>
              </a:rPr>
              <a:t>ومن ناحية أخرى نص القانون المصري في المادة 193  على مدة الحماية للصنف النباتي الجديد، حيث جاء بها: </a:t>
            </a:r>
          </a:p>
          <a:p>
            <a:pPr algn="just" rtl="1">
              <a:lnSpc>
                <a:spcPct val="200000"/>
              </a:lnSpc>
            </a:pPr>
            <a:r>
              <a:rPr lang="ar-EG" sz="1600" dirty="0">
                <a:solidFill>
                  <a:srgbClr val="2D3956"/>
                </a:solidFill>
                <a:latin typeface="Alexandria" pitchFamily="2" charset="-78"/>
                <a:cs typeface="Alexandria" pitchFamily="2" charset="-78"/>
              </a:rPr>
              <a:t>تكون مدة حماية الاصناف النباتية خمس وعشرون سنة بالنسبة للأشجار والأعناب وعشرين سنة بالنسبة لغيرها من الحاصلات الزراعية. وتبدأ مدة الحماية اعتبارا من تاريخ منحها.</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9559" y="1239838"/>
            <a:ext cx="3902075" cy="4164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60404"/>
    </mc:Choice>
    <mc:Fallback xmlns="">
      <p:transition spd="slow" advTm="6040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2" y="1155869"/>
            <a:ext cx="5342759" cy="4031873"/>
          </a:xfrm>
          <a:prstGeom prst="rect">
            <a:avLst/>
          </a:prstGeom>
          <a:noFill/>
        </p:spPr>
        <p:txBody>
          <a:bodyPr wrap="square" rtlCol="0">
            <a:spAutoFit/>
          </a:bodyPr>
          <a:lstStyle/>
          <a:p>
            <a:pPr algn="just" rtl="1"/>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ومع ذلك يمنح الصنف المقدم عنه الطلب حماية مؤقته تبدأ من تاريخ ايداع الطلب وتنتهى بنشر الاعلان عن قبول منح الحماية على ان يقتصر حق المربى – المنصوص عليه بالمادة (194) من هذا القانون خلال هذه الفترة على الاقل في التعويض العادل بمجرد منحه هذه الحماية بشرط ان يكون المربى قد وجه اخطاراً بإيداعه الطلب الى من قام باستغلال الصنف النباتي قبل منحه الحماية.</a:t>
            </a:r>
          </a:p>
          <a:p>
            <a:pPr algn="r"/>
            <a:endParaRPr lang="ar-EG" sz="1600" b="1"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6" name="صورة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40892"/>
            <a:ext cx="3953814" cy="4446891"/>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114042"/>
    </mc:Choice>
    <mc:Fallback xmlns="">
      <p:transition spd="slow" advTm="11404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284536"/>
            <a:ext cx="5228823" cy="306686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ونص النظام السعودي في المادة 19 / جـ على أن: ج - مدة حماية البراءة النباتية عشرون سنة من تاريخ إيداع الطلب، أما بالنسبة للأشجار والكروم فمدة حمايتها خمس وعشرون سنة.</a:t>
            </a:r>
          </a:p>
          <a:p>
            <a:pPr algn="just" rtl="1">
              <a:lnSpc>
                <a:spcPct val="25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491" y="2338210"/>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22781"/>
    </mc:Choice>
    <mc:Fallback xmlns="">
      <p:transition spd="slow" advTm="2278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060620" y="1155869"/>
            <a:ext cx="7791718" cy="40086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68958" y="1452021"/>
            <a:ext cx="5924281" cy="3908762"/>
          </a:xfrm>
          <a:prstGeom prst="rect">
            <a:avLst/>
          </a:prstGeom>
          <a:noFill/>
        </p:spPr>
        <p:txBody>
          <a:bodyPr wrap="square" rtlCol="0">
            <a:spAutoFit/>
          </a:bodyPr>
          <a:lstStyle/>
          <a:p>
            <a:pPr algn="ctr" rtl="1">
              <a:lnSpc>
                <a:spcPct val="200000"/>
              </a:lnSpc>
            </a:pPr>
            <a:r>
              <a:rPr lang="ar-EG" sz="2000" b="1" u="sng" dirty="0">
                <a:solidFill>
                  <a:srgbClr val="2D3956"/>
                </a:solidFill>
                <a:latin typeface="Alexandria" pitchFamily="2" charset="-78"/>
                <a:cs typeface="Alexandria" pitchFamily="2" charset="-78"/>
              </a:rPr>
              <a:t>2-العلامات التجارية</a:t>
            </a:r>
          </a:p>
          <a:p>
            <a:pPr algn="just" rtl="1">
              <a:lnSpc>
                <a:spcPct val="250000"/>
              </a:lnSpc>
            </a:pPr>
            <a:r>
              <a:rPr lang="ar-EG" sz="1600" dirty="0">
                <a:solidFill>
                  <a:srgbClr val="2D3956"/>
                </a:solidFill>
                <a:latin typeface="Alexandria" pitchFamily="2" charset="-78"/>
                <a:cs typeface="Alexandria" pitchFamily="2" charset="-78"/>
              </a:rPr>
              <a:t>نتناول المسائل التالية: </a:t>
            </a:r>
          </a:p>
          <a:p>
            <a:pPr algn="just" rtl="1">
              <a:lnSpc>
                <a:spcPct val="250000"/>
              </a:lnSpc>
            </a:pPr>
            <a:r>
              <a:rPr lang="ar-EG" sz="1600" dirty="0">
                <a:solidFill>
                  <a:srgbClr val="2D3956"/>
                </a:solidFill>
                <a:latin typeface="Alexandria" pitchFamily="2" charset="-78"/>
                <a:cs typeface="Alexandria" pitchFamily="2" charset="-78"/>
              </a:rPr>
              <a:t>(أ)- مفهوم العلامة التجارية </a:t>
            </a:r>
          </a:p>
          <a:p>
            <a:pPr algn="just" rtl="1">
              <a:lnSpc>
                <a:spcPct val="250000"/>
              </a:lnSpc>
            </a:pPr>
            <a:r>
              <a:rPr lang="ar-EG" sz="1600" dirty="0">
                <a:solidFill>
                  <a:srgbClr val="2D3956"/>
                </a:solidFill>
                <a:latin typeface="Alexandria" pitchFamily="2" charset="-78"/>
                <a:cs typeface="Alexandria" pitchFamily="2" charset="-78"/>
              </a:rPr>
              <a:t>(ب)- شروط الحماية القانونية للعلامة التجارية </a:t>
            </a:r>
          </a:p>
          <a:p>
            <a:pPr algn="just" rtl="1">
              <a:lnSpc>
                <a:spcPct val="250000"/>
              </a:lnSpc>
            </a:pPr>
            <a:r>
              <a:rPr lang="ar-EG" sz="1600" dirty="0">
                <a:solidFill>
                  <a:srgbClr val="2D3956"/>
                </a:solidFill>
                <a:latin typeface="Alexandria" pitchFamily="2" charset="-78"/>
                <a:cs typeface="Alexandria" pitchFamily="2" charset="-78"/>
              </a:rPr>
              <a:t>(جـ)- الاثار المترتبة على تسجيل العلامة التجارية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65702"/>
    </mc:Choice>
    <mc:Fallback xmlns="">
      <p:transition spd="slow" advTm="6570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257569" cy="50759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14848" y="1012092"/>
            <a:ext cx="5228823" cy="5216813"/>
          </a:xfrm>
          <a:prstGeom prst="rect">
            <a:avLst/>
          </a:prstGeom>
          <a:noFill/>
        </p:spPr>
        <p:txBody>
          <a:bodyPr wrap="square" rtlCol="0">
            <a:spAutoFit/>
          </a:bodyPr>
          <a:lstStyle/>
          <a:p>
            <a:pPr algn="ctr" rtl="1">
              <a:lnSpc>
                <a:spcPct val="250000"/>
              </a:lnSpc>
            </a:pPr>
            <a:r>
              <a:rPr lang="ar-EG" b="1" u="sng" dirty="0">
                <a:solidFill>
                  <a:srgbClr val="2D3956"/>
                </a:solidFill>
                <a:latin typeface="Alexandria" pitchFamily="2" charset="-78"/>
                <a:cs typeface="Alexandria" pitchFamily="2" charset="-78"/>
              </a:rPr>
              <a:t>(أ)- مفهوم العلامة التجارية :</a:t>
            </a:r>
          </a:p>
          <a:p>
            <a:pPr algn="just" rtl="1">
              <a:lnSpc>
                <a:spcPct val="250000"/>
              </a:lnSpc>
            </a:pPr>
            <a:r>
              <a:rPr lang="ar-EG" sz="1600" dirty="0">
                <a:solidFill>
                  <a:srgbClr val="2D3956"/>
                </a:solidFill>
                <a:latin typeface="Alexandria" pitchFamily="2" charset="-78"/>
                <a:cs typeface="Alexandria" pitchFamily="2" charset="-78"/>
              </a:rPr>
              <a:t>نتناول تعريف العلامة التجارية ثم التمييز بينها وبين ما يتشابه معها من مفاهيم أخرى:</a:t>
            </a:r>
          </a:p>
          <a:p>
            <a:pPr algn="ctr" rtl="1">
              <a:lnSpc>
                <a:spcPct val="250000"/>
              </a:lnSpc>
            </a:pPr>
            <a:r>
              <a:rPr lang="ar-EG" sz="1600" b="1" dirty="0">
                <a:solidFill>
                  <a:srgbClr val="2D3956"/>
                </a:solidFill>
                <a:latin typeface="Alexandria" pitchFamily="2" charset="-78"/>
                <a:cs typeface="Alexandria" pitchFamily="2" charset="-78"/>
              </a:rPr>
              <a:t>-تعريف العلامة التجارية: </a:t>
            </a:r>
          </a:p>
          <a:p>
            <a:pPr algn="just" rtl="1">
              <a:lnSpc>
                <a:spcPct val="200000"/>
              </a:lnSpc>
            </a:pPr>
            <a:r>
              <a:rPr lang="ar-EG" sz="1600" dirty="0">
                <a:solidFill>
                  <a:srgbClr val="2D3956"/>
                </a:solidFill>
                <a:latin typeface="Alexandria" pitchFamily="2" charset="-78"/>
                <a:cs typeface="Alexandria" pitchFamily="2" charset="-78"/>
              </a:rPr>
              <a:t>تشكل العلامة التجارية بالإضافة الى أمور أخرى كالاسم التجاري والسمعة التجارية، الجانب المعنوي للمحل التجاري , بوصفها عنصرا من عناصر الملكية الصناعية كما نصت على ذلك التشريعات المقارنة والاتفاقيات الدولية.</a:t>
            </a:r>
          </a:p>
          <a:p>
            <a:pPr algn="just" rtl="1">
              <a:lnSpc>
                <a:spcPct val="250000"/>
              </a:lnSpc>
            </a:pPr>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4685" y="2138484"/>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60864"/>
    </mc:Choice>
    <mc:Fallback xmlns="">
      <p:transition spd="slow" advTm="16086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ويذهب بعض الفقه الى أن العلامة التجارية هي " كل إشارة أو دلالة يضعها الصانع أو التاجر على المنتجات التي يقوم ببيعها او صنعها ،لتمييز هذه المنتجات عن غيرها من السلع المماثلة.</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297546"/>
            <a:ext cx="3429000" cy="3248696"/>
          </a:xfrm>
          <a:prstGeom prst="rect">
            <a:avLst/>
          </a:prstGeom>
        </p:spPr>
      </p:pic>
      <p:sp>
        <p:nvSpPr>
          <p:cNvPr id="6" name="مستطيل 5"/>
          <p:cNvSpPr/>
          <p:nvPr/>
        </p:nvSpPr>
        <p:spPr>
          <a:xfrm>
            <a:off x="1178455" y="4546242"/>
            <a:ext cx="3271235" cy="846262"/>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https://www.pngwing.com/ar/free-png-zfqnl/download</a:t>
            </a:r>
          </a:p>
        </p:txBody>
      </p:sp>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105453"/>
    </mc:Choice>
    <mc:Fallback xmlns="">
      <p:transition spd="slow" advTm="10545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4893968" y="1401826"/>
            <a:ext cx="5342761" cy="3046988"/>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  وقد عرفها قانون الملكية الفكرية المصري في المادة 63 بأنها " كل ما يميز منتجا سلعة كان أو خدمة عن غيره وتشمل على وجه الخصوص الأسماء المتخذة شكلا مميزا، والإمضاءات، والكلمات، والحروف، والأرقام، والرسوم، والرموز، وعناوين المحال، والدمغات، والأختام، والتصاوير، والنقوش البارزة، ومجموعة الألوان التي تتخذ شكلا خاصا ومميزا، وكذلك أي خليط من هذه العناصر إذا كانت تستخدم أو يراد أن تستخدم إما في تمييز منتجات عمل صناعي، أو استغلال زراعي، أو استغلال للغابات، أو لمستخرجات الأرض، أو أية بضاعة، وإما للدلالة على مصدر المنتجات، أو البضائع، أو نوعها، أو مرتبتها، أو ضمانها، أو طريقة تحضيرها وإما للدلالة على تأدية خدمة من الخدمات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00011" y="2204785"/>
            <a:ext cx="1183744" cy="1554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94747"/>
    </mc:Choice>
    <mc:Fallback xmlns="">
      <p:transition spd="slow" advTm="94747"/>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40120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وقد عرفها نظام العلامات التجارية السعودي بأنها: </a:t>
            </a:r>
          </a:p>
          <a:p>
            <a:pPr algn="just" rtl="1">
              <a:lnSpc>
                <a:spcPct val="150000"/>
              </a:lnSpc>
            </a:pPr>
            <a:r>
              <a:rPr lang="ar-EG" sz="1600" dirty="0">
                <a:solidFill>
                  <a:srgbClr val="2D3956"/>
                </a:solidFill>
                <a:latin typeface="Alexandria" pitchFamily="2" charset="-78"/>
                <a:cs typeface="Alexandria" pitchFamily="2" charset="-78"/>
              </a:rPr>
              <a:t>تعد علامة تجارية في تطبيق أحكام هذا النظام الأسماء المتخذة شكلا مميزا أو الإمضاءات أو الكلمات أو الحروف أو الأرقام أو الرسوم أو الرموز أو الأختام أو النقوش البارزة، أو أي إشارة أخرى أو أي مجموع منها تكون قابلة للإدراك بالنظر وصالحة لتمييز منتجات صناعية أو تجارية أو حرفية أو زراعية أو مشروع استغلال للغابات أو ثروة طبيعية، أو للدلالة على أن الشيء المراد وضع العلامة عليه يعود لمالك العلامة بداعي صنعه أو انتقائه أو اختراعه أو الاتجار به، أو للدلالة على تأدية خدمة من الخدمات.</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29970" y="1258778"/>
            <a:ext cx="3429000" cy="3429000"/>
          </a:xfrm>
          <a:prstGeom prst="rect">
            <a:avLst/>
          </a:prstGeom>
        </p:spPr>
      </p:pic>
      <p:sp>
        <p:nvSpPr>
          <p:cNvPr id="6" name="مستطيل 5"/>
          <p:cNvSpPr/>
          <p:nvPr/>
        </p:nvSpPr>
        <p:spPr>
          <a:xfrm>
            <a:off x="1333001" y="4778062"/>
            <a:ext cx="3148847" cy="79474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solidFill>
                  <a:prstClr val="black"/>
                </a:solidFill>
              </a:rPr>
              <a:t>Photo: https://www.pngwing.com/ar/free-png-zgriz/download </a:t>
            </a:r>
          </a:p>
        </p:txBody>
      </p:sp>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89830"/>
    </mc:Choice>
    <mc:Fallback xmlns="">
      <p:transition spd="slow" advTm="8983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430333" y="1426203"/>
            <a:ext cx="5808372" cy="5016758"/>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والجدير بالذكر  أن العلامة التجارية قد تكون مشهورة </a:t>
            </a:r>
            <a:r>
              <a:rPr lang="en-US" sz="1600" dirty="0">
                <a:solidFill>
                  <a:srgbClr val="2D3956"/>
                </a:solidFill>
                <a:latin typeface="Alexandria" pitchFamily="2" charset="-78"/>
                <a:cs typeface="Alexandria" pitchFamily="2" charset="-78"/>
              </a:rPr>
              <a:t>well-</a:t>
            </a:r>
            <a:r>
              <a:rPr lang="ar-EG" sz="1600" dirty="0">
                <a:solidFill>
                  <a:srgbClr val="2D3956"/>
                </a:solidFill>
                <a:latin typeface="Alexandria" pitchFamily="2" charset="-78"/>
                <a:cs typeface="Alexandria" pitchFamily="2" charset="-78"/>
              </a:rPr>
              <a:t>   </a:t>
            </a:r>
            <a:r>
              <a:rPr lang="en-US" sz="1600" dirty="0">
                <a:solidFill>
                  <a:srgbClr val="2D3956"/>
                </a:solidFill>
                <a:latin typeface="Alexandria" pitchFamily="2" charset="-78"/>
                <a:cs typeface="Alexandria" pitchFamily="2" charset="-78"/>
              </a:rPr>
              <a:t>known mark , </a:t>
            </a:r>
            <a:r>
              <a:rPr lang="ar-EG" sz="1600" dirty="0">
                <a:solidFill>
                  <a:srgbClr val="2D3956"/>
                </a:solidFill>
                <a:latin typeface="Alexandria" pitchFamily="2" charset="-78"/>
                <a:cs typeface="Alexandria" pitchFamily="2" charset="-78"/>
              </a:rPr>
              <a:t> ورغم أن اتفاقية باريس للملكية الصناعية بينت في المادة 6 منها الأحكام المتعلقة بحمايه العلامات المشهورة , إلا أنها لم تبين الضابط الذى على اساسه تعرف العلامة المشهورة.</a:t>
            </a:r>
          </a:p>
          <a:p>
            <a:pPr algn="just" rtl="1">
              <a:lnSpc>
                <a:spcPct val="150000"/>
              </a:lnSpc>
            </a:pPr>
            <a:r>
              <a:rPr lang="ar-EG" sz="1600" dirty="0">
                <a:solidFill>
                  <a:srgbClr val="2D3956"/>
                </a:solidFill>
                <a:latin typeface="Alexandria" pitchFamily="2" charset="-78"/>
                <a:cs typeface="Alexandria" pitchFamily="2" charset="-78"/>
              </a:rPr>
              <a:t>, ونصت اتفاقية التربس على حماية العلامة المشهورة في المادة 16، ووضعت ضابطا يعرف بواسطته ما إذا كنا أمام علامة مشهورة أم لا، وهو مدى معرفة العلامة التجارية في قطاع الجمهور المعني، ولكن ذلك لم يكن كافيا لتحديد مفهوم العلامة المشهورة.</a:t>
            </a:r>
          </a:p>
          <a:p>
            <a:pPr algn="r"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103448"/>
    </mc:Choice>
    <mc:Fallback xmlns="">
      <p:transition spd="slow" advTm="103448"/>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57588" y="1840844"/>
            <a:ext cx="789474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الامر الذى دفع منظمة </a:t>
            </a:r>
            <a:r>
              <a:rPr lang="ar-EG" sz="1600" dirty="0" err="1">
                <a:solidFill>
                  <a:srgbClr val="2D3956"/>
                </a:solidFill>
                <a:latin typeface="Alexandria" pitchFamily="2" charset="-78"/>
                <a:cs typeface="Alexandria" pitchFamily="2" charset="-78"/>
              </a:rPr>
              <a:t>الويبو</a:t>
            </a:r>
            <a:r>
              <a:rPr lang="ar-EG" sz="1600" dirty="0">
                <a:solidFill>
                  <a:srgbClr val="2D3956"/>
                </a:solidFill>
                <a:latin typeface="Alexandria" pitchFamily="2" charset="-78"/>
                <a:cs typeface="Alexandria" pitchFamily="2" charset="-78"/>
              </a:rPr>
              <a:t> , بما لها من دور في التنسيق بين التشريعات المختلفة الى اصدار توصية مشتركة اعتمدتها الجمعية العامة لاتحاد باريس لحماية الملكية الصناعية والجمعية العامة </a:t>
            </a:r>
            <a:r>
              <a:rPr lang="ar-EG" sz="1600" dirty="0" err="1">
                <a:solidFill>
                  <a:srgbClr val="2D3956"/>
                </a:solidFill>
                <a:latin typeface="Alexandria" pitchFamily="2" charset="-78"/>
                <a:cs typeface="Alexandria" pitchFamily="2" charset="-78"/>
              </a:rPr>
              <a:t>للويبو</a:t>
            </a:r>
            <a:r>
              <a:rPr lang="ar-EG" sz="1600" dirty="0">
                <a:solidFill>
                  <a:srgbClr val="2D3956"/>
                </a:solidFill>
                <a:latin typeface="Alexandria" pitchFamily="2" charset="-78"/>
                <a:cs typeface="Alexandria" pitchFamily="2" charset="-78"/>
              </a:rPr>
              <a:t> , بشأن الأحكام المتعلقة بالعلامات المشهورة تمخضت عن اجتماعات </a:t>
            </a:r>
            <a:r>
              <a:rPr lang="ar-EG" sz="1600" dirty="0" err="1">
                <a:solidFill>
                  <a:srgbClr val="2D3956"/>
                </a:solidFill>
                <a:latin typeface="Alexandria" pitchFamily="2" charset="-78"/>
                <a:cs typeface="Alexandria" pitchFamily="2" charset="-78"/>
              </a:rPr>
              <a:t>الويبو</a:t>
            </a:r>
            <a:r>
              <a:rPr lang="ar-EG" sz="1600" dirty="0">
                <a:solidFill>
                  <a:srgbClr val="2D3956"/>
                </a:solidFill>
                <a:latin typeface="Alexandria" pitchFamily="2" charset="-78"/>
                <a:cs typeface="Alexandria" pitchFamily="2" charset="-78"/>
              </a:rPr>
              <a:t> في الفترة من 20 -29 سبتمبر 1999 م, وقد وضعت التوصية المعايير التي يمكن الاسترشاد بها لتحديد معنى العلامة المشهورة </a:t>
            </a:r>
          </a:p>
          <a:p>
            <a:pPr algn="just" rtl="1"/>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179494893"/>
      </p:ext>
    </p:extLst>
  </p:cSld>
  <p:clrMapOvr>
    <a:masterClrMapping/>
  </p:clrMapOvr>
  <mc:AlternateContent xmlns:mc="http://schemas.openxmlformats.org/markup-compatibility/2006" xmlns:p14="http://schemas.microsoft.com/office/powerpoint/2010/main">
    <mc:Choice Requires="p14">
      <p:transition spd="slow" p14:dur="2000" advTm="67970"/>
    </mc:Choice>
    <mc:Fallback xmlns="">
      <p:transition spd="slow" advTm="6797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endParaRPr lang="en-US" dirty="0">
              <a:solidFill>
                <a:prstClr val="white"/>
              </a:solidFill>
            </a:endParaRPr>
          </a:p>
        </p:txBody>
      </p:sp>
      <p:sp>
        <p:nvSpPr>
          <p:cNvPr id="24" name="TextBox 23"/>
          <p:cNvSpPr txBox="1"/>
          <p:nvPr/>
        </p:nvSpPr>
        <p:spPr>
          <a:xfrm>
            <a:off x="5009880" y="1197431"/>
            <a:ext cx="5342761" cy="4278094"/>
          </a:xfrm>
          <a:prstGeom prst="rect">
            <a:avLst/>
          </a:prstGeom>
          <a:noFill/>
        </p:spPr>
        <p:txBody>
          <a:bodyPr wrap="square" rtlCol="0">
            <a:spAutoFit/>
          </a:bodyPr>
          <a:lstStyle/>
          <a:p>
            <a:pPr algn="just" rtl="1"/>
            <a:r>
              <a:rPr lang="ar-EG" sz="1600" dirty="0">
                <a:solidFill>
                  <a:srgbClr val="2D3956"/>
                </a:solidFill>
                <a:latin typeface="Alexandria" pitchFamily="2" charset="-78"/>
                <a:cs typeface="Alexandria" pitchFamily="2" charset="-78"/>
              </a:rPr>
              <a:t>والعوامل التي يمكن للسلطات المختصة أن تسترشد بها لتحديد ما إذا كانت العلامة مشهورة أم لا هي: </a:t>
            </a:r>
          </a:p>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-مدى شهرة العلامة أو معرفتها لدى قطاع الجمهور المعني , ويمكن في سبيل الوصول الى ذلك الاستعانة بالدراسات الاستقصائية للأنماط الاستهلاكية ، وكذلك استطلاع آراء المستهلكين .</a:t>
            </a:r>
          </a:p>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r>
              <a:rPr lang="ar-EG" sz="1600" dirty="0">
                <a:solidFill>
                  <a:srgbClr val="2D3956"/>
                </a:solidFill>
                <a:latin typeface="Alexandria" pitchFamily="2" charset="-78"/>
                <a:cs typeface="Alexandria" pitchFamily="2" charset="-78"/>
              </a:rPr>
              <a:t>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2433" y="2021982"/>
            <a:ext cx="2112135" cy="23439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16462200"/>
      </p:ext>
    </p:extLst>
  </p:cSld>
  <p:clrMapOvr>
    <a:masterClrMapping/>
  </p:clrMapOvr>
  <mc:AlternateContent xmlns:mc="http://schemas.openxmlformats.org/markup-compatibility/2006" xmlns:p14="http://schemas.microsoft.com/office/powerpoint/2010/main">
    <mc:Choice Requires="p14">
      <p:transition spd="slow" p14:dur="2000" advTm="41005"/>
    </mc:Choice>
    <mc:Fallback xmlns="">
      <p:transition spd="slow" advTm="4100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5985" y="132603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5509200"/>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-مدة استعمال العلامة ومجالات هذا الاستعمال ونطاقه الجغرافي .</a:t>
            </a:r>
          </a:p>
          <a:p>
            <a:pPr algn="just" rtl="1">
              <a:lnSpc>
                <a:spcPct val="150000"/>
              </a:lnSpc>
            </a:pPr>
            <a:r>
              <a:rPr lang="ar-EG" sz="1600" dirty="0">
                <a:solidFill>
                  <a:srgbClr val="2D3956"/>
                </a:solidFill>
                <a:latin typeface="Alexandria" pitchFamily="2" charset="-78"/>
                <a:cs typeface="Alexandria" pitchFamily="2" charset="-78"/>
              </a:rPr>
              <a:t>-مدة الدعاية والترويج للعلامة ، ومدى نجاح الحملات الدعائية والإعلان عنها  ونطاقها الجغرافي، وكذلك مدى عرض المنتجات التي تميزها العلامة التجارية في الاسواق الداخلية والدولية ، وكمية هذه المنتجات ، وحجم مبيعاتها .</a:t>
            </a:r>
          </a:p>
          <a:p>
            <a:pPr algn="just" rtl="1">
              <a:lnSpc>
                <a:spcPct val="150000"/>
              </a:lnSpc>
            </a:pPr>
            <a:r>
              <a:rPr lang="ar-EG" sz="1600" dirty="0">
                <a:solidFill>
                  <a:srgbClr val="2D3956"/>
                </a:solidFill>
                <a:latin typeface="Alexandria" pitchFamily="2" charset="-78"/>
                <a:cs typeface="Alexandria" pitchFamily="2" charset="-78"/>
              </a:rPr>
              <a:t>-عدد الدول المسجل فيها العلامة أو التي قدم طلبات تسجيل فيها بشأن العلامة ، وكذلك مدة تسجيل العلامة , في حالة تسجيلها بالفعل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9286" y="2171276"/>
            <a:ext cx="1182687" cy="1554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80775"/>
    </mc:Choice>
    <mc:Fallback xmlns="">
      <p:transition spd="slow" advTm="8077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532586" y="1155870"/>
            <a:ext cx="8409904" cy="36536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84580" y="1516356"/>
            <a:ext cx="7590371" cy="3293209"/>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-مدى وجود ما يعبر عن انفاذ الحقوق المرتبطة بالعلامة التجارية في الدول الأخرى ،كالقرارات القضائية التي تعترف بأن العلامة مشهورة , وكذلك القرارات  الصادرة عن سلطات التسجيل بالامتناع عن تسجيل علامة أخرى تشابه العلامة المشهورة .</a:t>
            </a:r>
          </a:p>
          <a:p>
            <a:pPr algn="just" rtl="1">
              <a:lnSpc>
                <a:spcPct val="200000"/>
              </a:lnSpc>
            </a:pPr>
            <a:r>
              <a:rPr lang="ar-EG" sz="1600" dirty="0">
                <a:solidFill>
                  <a:srgbClr val="2D3956"/>
                </a:solidFill>
                <a:latin typeface="Alexandria" pitchFamily="2" charset="-78"/>
                <a:cs typeface="Alexandria" pitchFamily="2" charset="-78"/>
              </a:rPr>
              <a:t>-قيمة العلامة في الأسواق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718750658"/>
      </p:ext>
    </p:extLst>
  </p:cSld>
  <p:clrMapOvr>
    <a:masterClrMapping/>
  </p:clrMapOvr>
  <mc:AlternateContent xmlns:mc="http://schemas.openxmlformats.org/markup-compatibility/2006" xmlns:p14="http://schemas.microsoft.com/office/powerpoint/2010/main">
    <mc:Choice Requires="p14">
      <p:transition spd="slow" p14:dur="2000" advTm="59044"/>
    </mc:Choice>
    <mc:Fallback xmlns="">
      <p:transition spd="slow" advTm="59044"/>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14202"/>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39426" y="1777286"/>
            <a:ext cx="5383368" cy="25545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والعلامة التجارية يمكن أن تكون جماعية (</a:t>
            </a:r>
            <a:r>
              <a:rPr lang="en-US" sz="1600" dirty="0">
                <a:solidFill>
                  <a:srgbClr val="2D3956"/>
                </a:solidFill>
                <a:latin typeface="Alexandria" pitchFamily="2" charset="-78"/>
                <a:cs typeface="Alexandria" pitchFamily="2" charset="-78"/>
              </a:rPr>
              <a:t>collective mark) </a:t>
            </a:r>
            <a:r>
              <a:rPr lang="ar-EG" sz="1600" dirty="0">
                <a:solidFill>
                  <a:srgbClr val="2D3956"/>
                </a:solidFill>
                <a:latin typeface="Alexandria" pitchFamily="2" charset="-78"/>
                <a:cs typeface="Alexandria" pitchFamily="2" charset="-78"/>
              </a:rPr>
              <a:t> وذلك عندما تستخدم لتمييز منتجات ينتجها مجموعة من الاشخاص ينتمون إلى كيان واحد , ويقدم طلب التسجيل ممثل هذا الكيان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2982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59899"/>
    </mc:Choice>
    <mc:Fallback xmlns="">
      <p:transition spd="slow" advTm="59899"/>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955203"/>
          </a:xfrm>
          <a:prstGeom prst="rect">
            <a:avLst/>
          </a:prstGeom>
          <a:noFill/>
        </p:spPr>
        <p:txBody>
          <a:bodyPr wrap="square" rtlCol="0">
            <a:spAutoFit/>
          </a:bodyPr>
          <a:lstStyle/>
          <a:p>
            <a:pPr algn="r" rtl="1">
              <a:lnSpc>
                <a:spcPct val="200000"/>
              </a:lnSpc>
            </a:pPr>
            <a:r>
              <a:rPr lang="ar-EG" sz="1600" b="1" u="sng" dirty="0">
                <a:solidFill>
                  <a:srgbClr val="2D3956"/>
                </a:solidFill>
                <a:latin typeface="Alexandria" pitchFamily="2" charset="-78"/>
                <a:cs typeface="Alexandria" pitchFamily="2" charset="-78"/>
              </a:rPr>
              <a:t>التمييز بين العلامة التجارية وما يتشابه معها من مفاهيم أخرى:</a:t>
            </a:r>
          </a:p>
          <a:p>
            <a:pPr algn="r" rtl="1">
              <a:lnSpc>
                <a:spcPct val="200000"/>
              </a:lnSpc>
            </a:pPr>
            <a:r>
              <a:rPr lang="ar-EG" sz="1600" dirty="0">
                <a:solidFill>
                  <a:srgbClr val="2D3956"/>
                </a:solidFill>
                <a:latin typeface="Alexandria" pitchFamily="2" charset="-78"/>
                <a:cs typeface="Alexandria" pitchFamily="2" charset="-78"/>
              </a:rPr>
              <a:t>نحاول بإيجاز أن نميز بين العلامة التجارية و المفاهيم التالية : </a:t>
            </a:r>
          </a:p>
          <a:p>
            <a:pPr algn="r" rtl="1">
              <a:lnSpc>
                <a:spcPct val="200000"/>
              </a:lnSpc>
            </a:pPr>
            <a:r>
              <a:rPr lang="ar-EG" sz="1600" dirty="0">
                <a:solidFill>
                  <a:srgbClr val="2D3956"/>
                </a:solidFill>
                <a:latin typeface="Alexandria" pitchFamily="2" charset="-78"/>
                <a:cs typeface="Alexandria" pitchFamily="2" charset="-78"/>
              </a:rPr>
              <a:t> </a:t>
            </a:r>
            <a:r>
              <a:rPr lang="ar-EG" sz="1600" b="1" dirty="0">
                <a:solidFill>
                  <a:srgbClr val="2D3956"/>
                </a:solidFill>
                <a:latin typeface="Alexandria" pitchFamily="2" charset="-78"/>
                <a:cs typeface="Alexandria" pitchFamily="2" charset="-78"/>
              </a:rPr>
              <a:t>-   الاسم التجاري</a:t>
            </a:r>
          </a:p>
          <a:p>
            <a:pPr algn="r" rtl="1">
              <a:lnSpc>
                <a:spcPct val="200000"/>
              </a:lnSpc>
            </a:pPr>
            <a:r>
              <a:rPr lang="ar-EG" sz="1600" b="1" dirty="0">
                <a:solidFill>
                  <a:srgbClr val="2D3956"/>
                </a:solidFill>
                <a:latin typeface="Alexandria" pitchFamily="2" charset="-78"/>
                <a:cs typeface="Alexandria" pitchFamily="2" charset="-78"/>
              </a:rPr>
              <a:t>  -واللافتة الاعلانية </a:t>
            </a:r>
          </a:p>
          <a:p>
            <a:pPr algn="r" rtl="1">
              <a:lnSpc>
                <a:spcPct val="200000"/>
              </a:lnSpc>
            </a:pPr>
            <a:r>
              <a:rPr lang="ar-EG" sz="1600" b="1" dirty="0">
                <a:solidFill>
                  <a:srgbClr val="2D3956"/>
                </a:solidFill>
                <a:latin typeface="Alexandria" pitchFamily="2" charset="-78"/>
                <a:cs typeface="Alexandria" pitchFamily="2" charset="-78"/>
              </a:rPr>
              <a:t> - والعنوان الإلكتروني</a:t>
            </a:r>
          </a:p>
          <a:p>
            <a:pPr algn="r" rtl="1">
              <a:lnSpc>
                <a:spcPct val="200000"/>
              </a:lnSpc>
            </a:pPr>
            <a:endParaRPr lang="ar-EG" sz="1400" dirty="0">
              <a:solidFill>
                <a:srgbClr val="2D3956"/>
              </a:solidFill>
              <a:latin typeface="Alexandria" pitchFamily="2" charset="-78"/>
              <a:cs typeface="Alexandria" pitchFamily="2" charset="-78"/>
            </a:endParaRPr>
          </a:p>
          <a:p>
            <a:pPr algn="r" rtl="1">
              <a:lnSpc>
                <a:spcPct val="200000"/>
              </a:lnSpc>
            </a:pPr>
            <a:r>
              <a:rPr lang="ar-EG" sz="1600" b="1" u="sng" dirty="0">
                <a:solidFill>
                  <a:srgbClr val="2D3956"/>
                </a:solidFill>
                <a:latin typeface="Alexandria" pitchFamily="2" charset="-78"/>
                <a:cs typeface="Alexandria" pitchFamily="2" charset="-78"/>
              </a:rPr>
              <a:t> </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3001" y="1622738"/>
            <a:ext cx="2838928" cy="27689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78736"/>
    </mc:Choice>
    <mc:Fallback xmlns="">
      <p:transition spd="slow" advTm="7873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996225" y="1155869"/>
            <a:ext cx="802353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17443" y="1840844"/>
            <a:ext cx="6993228" cy="2554545"/>
          </a:xfrm>
          <a:prstGeom prst="rect">
            <a:avLst/>
          </a:prstGeom>
          <a:noFill/>
          <a:ln>
            <a:noFill/>
          </a:ln>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-العلامة التجارية والاسم التجاري : </a:t>
            </a:r>
          </a:p>
          <a:p>
            <a:pPr algn="just" rtl="1">
              <a:lnSpc>
                <a:spcPct val="200000"/>
              </a:lnSpc>
            </a:pPr>
            <a:r>
              <a:rPr lang="ar-EG" sz="1600" dirty="0">
                <a:solidFill>
                  <a:srgbClr val="2D3956"/>
                </a:solidFill>
                <a:latin typeface="Alexandria" pitchFamily="2" charset="-78"/>
                <a:cs typeface="Alexandria" pitchFamily="2" charset="-78"/>
              </a:rPr>
              <a:t>الاسم التجاري هو الاسم الذى يتخذه التاجر لمحله التجاري لتمييزه عن غيره من المحال الأخرى. وكلا من العلامة التجارية والاسم التجاري , من الشارات المميزة في إطار الانشطة التجارية , إلا أنه مع ذلك يوجد بعض الاختلافات , هي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54966"/>
    </mc:Choice>
    <mc:Fallback xmlns="">
      <p:transition spd="slow" advTm="54966"/>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43555" y="138433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48517" y="1384337"/>
            <a:ext cx="5228823" cy="4770537"/>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marL="285750" indent="-285750" algn="just" rtl="1">
              <a:lnSpc>
                <a:spcPct val="150000"/>
              </a:lnSpc>
              <a:buFontTx/>
              <a:buChar char="-"/>
            </a:pPr>
            <a:r>
              <a:rPr lang="ar-EG" sz="1600" dirty="0">
                <a:solidFill>
                  <a:srgbClr val="2D3956"/>
                </a:solidFill>
                <a:latin typeface="Alexandria" pitchFamily="2" charset="-78"/>
                <a:cs typeface="Alexandria" pitchFamily="2" charset="-78"/>
              </a:rPr>
              <a:t>يستخدم الاسم التجاري لتمييز المحال التجارية والشركات , بينما تستخدم العلامات التجارية لتمييز المنتجات أو الخدمات .</a:t>
            </a:r>
          </a:p>
          <a:p>
            <a:pPr marL="285750" indent="-285750" algn="just" rtl="1">
              <a:lnSpc>
                <a:spcPct val="150000"/>
              </a:lnSpc>
              <a:buFontTx/>
              <a:buChar char="-"/>
            </a:pPr>
            <a:r>
              <a:rPr lang="ar-EG" sz="1600" dirty="0">
                <a:solidFill>
                  <a:srgbClr val="2D3956"/>
                </a:solidFill>
                <a:latin typeface="Alexandria" pitchFamily="2" charset="-78"/>
                <a:cs typeface="Alexandria" pitchFamily="2" charset="-78"/>
              </a:rPr>
              <a:t>يختار الاسم التجاري في حالة المحال الفردية , من الأسماء الشخصية أو الألقاب أو اسماء العائلة الخاصة بأصحابها , أو من عنوان الشركة كما في حالة شركة التوصية البسيطة أو التضامن أو التوصية بالأسهم أو المساهمة , على النحو الوارد في قانون الاسماء التجارية المصري رقم 55 لسنة 1951م , وهذا يعنى أن إطار اختيار الاسم التجاري محدد قانونا.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36505" y="2022028"/>
            <a:ext cx="2116137" cy="1622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105378"/>
    </mc:Choice>
    <mc:Fallback xmlns="">
      <p:transition spd="slow" advTm="105378"/>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بينما اختيار العلامة التجارية يكون من بين الأسماء أو الرموز أو الصور أو الرسوم أو غير ذلك , مما يصلح لأن يكون مميزا للسلع أو الخدمات , ولم يذكر القانون , كما سلف الإشارة , بهذا الخصوص إلا صور للعلامة التجارية , على سبيل المثال , ولم يقيد أصحاب الشركات أو المحال التجارية بنحو محدد كما نص في قانون الاسماء التجارية ,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8"/>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4413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72182"/>
    </mc:Choice>
    <mc:Fallback xmlns="">
      <p:transition spd="slow" advTm="7218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293209"/>
          </a:xfrm>
          <a:prstGeom prst="rect">
            <a:avLst/>
          </a:prstGeom>
          <a:noFill/>
        </p:spPr>
        <p:txBody>
          <a:bodyPr wrap="square" rtlCol="0">
            <a:spAutoFit/>
          </a:bodyPr>
          <a:lstStyle/>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غاية الأمر أنه يجب توافر شروط عامة حتى تكون العلامة جديرة بالحماية القانونية , وسنذكر تلك الشروط لاحقا.</a:t>
            </a:r>
          </a:p>
          <a:p>
            <a:pPr algn="just" rtl="1">
              <a:lnSpc>
                <a:spcPct val="200000"/>
              </a:lnSpc>
            </a:pPr>
            <a:r>
              <a:rPr lang="ar-EG" sz="1600" dirty="0">
                <a:solidFill>
                  <a:srgbClr val="2D3956"/>
                </a:solidFill>
                <a:latin typeface="Alexandria" pitchFamily="2" charset="-78"/>
                <a:cs typeface="Alexandria" pitchFamily="2" charset="-78"/>
              </a:rPr>
              <a:t>- اتخاذ الاسم التجاري أمر الزامي , بينما اختيار العلامة التجارية أمر اختياري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4009" y="2125014"/>
            <a:ext cx="2117077" cy="16213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77401"/>
    </mc:Choice>
    <mc:Fallback xmlns="">
      <p:transition spd="slow" advTm="7740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240924" y="1155869"/>
            <a:ext cx="7907628"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052475" y="1827853"/>
            <a:ext cx="6825621" cy="2800767"/>
          </a:xfrm>
          <a:prstGeom prst="rect">
            <a:avLst/>
          </a:prstGeom>
          <a:noFill/>
        </p:spPr>
        <p:txBody>
          <a:bodyPr wrap="square" rtlCol="0">
            <a:spAutoFit/>
          </a:bodyPr>
          <a:lstStyle/>
          <a:p>
            <a:pPr algn="just" rtl="1"/>
            <a:r>
              <a:rPr lang="ar-EG" sz="1600" b="1" dirty="0">
                <a:solidFill>
                  <a:srgbClr val="2D3956"/>
                </a:solidFill>
                <a:latin typeface="Alexandria" pitchFamily="2" charset="-78"/>
                <a:cs typeface="Alexandria" pitchFamily="2" charset="-78"/>
              </a:rPr>
              <a:t> -العلامة التجارية واللافتة الاعلانية </a:t>
            </a:r>
          </a:p>
          <a:p>
            <a:pPr algn="just" rtl="1"/>
            <a:endParaRPr lang="ar-EG" sz="1600" b="1"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اللافتة الاعلانية , هي لافتة يضعها التاجر على واجهة محله لتحديد موقعه وتمييزه عن غيره من المحال المشابهة . وكما هو واضح من التعريف فإنها تؤدى وظيفة تمييز المحال التجاري وليس المنتجات والخدمات كما هو الحال بخصوص العلامة التجارية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91144"/>
    </mc:Choice>
    <mc:Fallback xmlns="">
      <p:transition spd="slow" advTm="9114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305318" y="1310293"/>
            <a:ext cx="7328079" cy="3908762"/>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-العلامة التجارية وأسماء النطاق </a:t>
            </a:r>
            <a:r>
              <a:rPr lang="en-US" sz="1600" b="1" u="sng" dirty="0">
                <a:solidFill>
                  <a:srgbClr val="2D3956"/>
                </a:solidFill>
                <a:latin typeface="Alexandria" pitchFamily="2" charset="-78"/>
                <a:cs typeface="Alexandria" pitchFamily="2" charset="-78"/>
              </a:rPr>
              <a:t>domain name</a:t>
            </a:r>
            <a:r>
              <a:rPr lang="ar-EG" sz="1600" b="1" u="sng" dirty="0">
                <a:solidFill>
                  <a:srgbClr val="2D3956"/>
                </a:solidFill>
                <a:latin typeface="Alexandria" pitchFamily="2" charset="-78"/>
                <a:cs typeface="Alexandria" pitchFamily="2" charset="-78"/>
              </a:rPr>
              <a:t>:</a:t>
            </a:r>
          </a:p>
          <a:p>
            <a:pPr algn="just" rtl="1"/>
            <a:endParaRPr lang="ar-EG" sz="1600" b="1"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أسماء النطاق </a:t>
            </a:r>
            <a:r>
              <a:rPr lang="en-US" sz="1600" dirty="0">
                <a:solidFill>
                  <a:srgbClr val="2D3956"/>
                </a:solidFill>
                <a:latin typeface="Alexandria" pitchFamily="2" charset="-78"/>
                <a:cs typeface="Alexandria" pitchFamily="2" charset="-78"/>
              </a:rPr>
              <a:t>Domain name  </a:t>
            </a:r>
            <a:r>
              <a:rPr lang="ar-EG" sz="1600" dirty="0">
                <a:solidFill>
                  <a:srgbClr val="2D3956"/>
                </a:solidFill>
                <a:latin typeface="Alexandria" pitchFamily="2" charset="-78"/>
                <a:cs typeface="Alexandria" pitchFamily="2" charset="-78"/>
              </a:rPr>
              <a:t>أو العنوان الإلكتروني , كما يسميه البعض , رغم أنه يتشابه مع العلامة التجارية في كونهما من الشارات المميزة في إطار الأنشطة التجارية , وكذلك كلاهما يتمتعان بحماية قانونية مؤقتة , إلا أن هناك بعض أوجه الاختلاف , هي : </a:t>
            </a:r>
          </a:p>
          <a:p>
            <a:pPr algn="just" rtl="1">
              <a:lnSpc>
                <a:spcPct val="150000"/>
              </a:lnSpc>
            </a:pPr>
            <a:r>
              <a:rPr lang="ar-EG" sz="1600" dirty="0">
                <a:solidFill>
                  <a:srgbClr val="2D3956"/>
                </a:solidFill>
                <a:latin typeface="Alexandria" pitchFamily="2" charset="-78"/>
                <a:cs typeface="Alexandria" pitchFamily="2" charset="-78"/>
              </a:rPr>
              <a:t>-إذا كانت العلامة التجارية تقوم بوظيفة تمييز المنتجات والخدمات , فإن اسم النطاق يقوم بدور المميز للمشروع التجاري ذاته , عبر الإنترنت , وذلك من خلال تحديد الموقع الذى يمارس فيه نشاطه التجاري داخل العالم الافتراضي </a:t>
            </a:r>
          </a:p>
          <a:p>
            <a:pPr algn="just" rtl="1"/>
            <a:endParaRPr lang="ar-EG" sz="1600" b="1" dirty="0">
              <a:solidFill>
                <a:srgbClr val="2D3956"/>
              </a:solidFill>
              <a:latin typeface="Alexandria" pitchFamily="2" charset="-78"/>
              <a:cs typeface="Alexandria" pitchFamily="2" charset="-78"/>
            </a:endParaRPr>
          </a:p>
          <a:p>
            <a:pPr algn="just" rtl="1"/>
            <a:endParaRPr lang="ar-EG" sz="1600" b="1"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122034"/>
    </mc:Choice>
    <mc:Fallback xmlns="">
      <p:transition spd="slow" advTm="12203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306686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-عند تسجيل العلامة التجارية يطلب من الشخص مقدم الطلب تحديد الفئه, من المنتجات أو الخدمات ,  التي سيتم تسجل العلامة بشأنها , وهو ما يعرف بمبدأ التخصيص , </a:t>
            </a:r>
            <a:r>
              <a:rPr lang="ar-EG" sz="1600" dirty="0" err="1">
                <a:solidFill>
                  <a:srgbClr val="2D3956"/>
                </a:solidFill>
                <a:latin typeface="Alexandria" pitchFamily="2" charset="-78"/>
                <a:cs typeface="Alexandria" pitchFamily="2" charset="-78"/>
              </a:rPr>
              <a:t>فى</a:t>
            </a:r>
            <a:r>
              <a:rPr lang="ar-EG" sz="1600" dirty="0">
                <a:solidFill>
                  <a:srgbClr val="2D3956"/>
                </a:solidFill>
                <a:latin typeface="Alexandria" pitchFamily="2" charset="-78"/>
                <a:cs typeface="Alexandria" pitchFamily="2" charset="-78"/>
              </a:rPr>
              <a:t> حين أن تسجيل اسم النطاق لا يتطلب ذلك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1148" y="2290382"/>
            <a:ext cx="1785937" cy="1779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68414"/>
    </mc:Choice>
    <mc:Fallback xmlns="">
      <p:transition spd="slow" advTm="68414"/>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113306"/>
          </a:xfrm>
          <a:prstGeom prst="rect">
            <a:avLst/>
          </a:prstGeom>
          <a:noFill/>
        </p:spPr>
        <p:txBody>
          <a:bodyPr wrap="square" rtlCol="0">
            <a:spAutoFit/>
          </a:bodyPr>
          <a:lstStyle/>
          <a:p>
            <a:pPr algn="just" rtl="1">
              <a:lnSpc>
                <a:spcPct val="150000"/>
              </a:lnSpc>
            </a:pPr>
            <a:r>
              <a:rPr lang="ar-EG" sz="1600" dirty="0">
                <a:solidFill>
                  <a:srgbClr val="2D3956"/>
                </a:solidFill>
                <a:latin typeface="Alexandria" pitchFamily="2" charset="-78"/>
                <a:cs typeface="Alexandria" pitchFamily="2" charset="-78"/>
              </a:rPr>
              <a:t>-إذا سجلت علامة تجارية في إقليم معين , فإنه لا يجوز تسجيل علامة مشابهة أو مطابقه في نفس الإقليم , عن منتجات أو خدمات مماثلة أو مشابهة , ولكن يجوز مع ذلك تسجيل نفس العلامة عن منتجات أو خدمات غير مماثلة , او تسجيل ذات العلامة في اقليم آخر حتى ولو عن نفس المنتجات أو الخدمات , الا اذا كانت العلامة الاولى مشهورة , على ما سيتضح فيما بعد , والأمر على خلاف ذلك فيما يتعلق باسم النطاق , فتسجيل اسم النطاق في المجال الدولي او المحلى , يمنع من تسجيل اسم آخر مطابق في نفس المجال ولو عن منتجات أو خدمات غير مماثلة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819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956050" cy="444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113953"/>
    </mc:Choice>
    <mc:Fallback xmlns="">
      <p:transition spd="slow" advTm="11395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787950" y="1426326"/>
            <a:ext cx="10502902" cy="50195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14849" y="1275008"/>
            <a:ext cx="5111732" cy="5170875"/>
          </a:xfrm>
          <a:prstGeom prst="rect">
            <a:avLst/>
          </a:prstGeom>
          <a:noFill/>
        </p:spPr>
        <p:txBody>
          <a:bodyPr wrap="square" rtlCol="0">
            <a:spAutoFit/>
          </a:bodyPr>
          <a:lstStyle/>
          <a:p>
            <a:pPr algn="just" rtl="1">
              <a:lnSpc>
                <a:spcPct val="200000"/>
              </a:lnSpc>
            </a:pPr>
            <a:r>
              <a:rPr lang="ar-EG" b="1" u="sng" dirty="0">
                <a:solidFill>
                  <a:srgbClr val="2D3956"/>
                </a:solidFill>
                <a:latin typeface="Alexandria" pitchFamily="2" charset="-78"/>
                <a:cs typeface="Alexandria" pitchFamily="2" charset="-78"/>
              </a:rPr>
              <a:t>-(ب)- شروط الحماية القانونية للعلامة التجارية: </a:t>
            </a:r>
          </a:p>
          <a:p>
            <a:pPr algn="just" rtl="1">
              <a:lnSpc>
                <a:spcPct val="200000"/>
              </a:lnSpc>
            </a:pPr>
            <a:r>
              <a:rPr lang="ar-EG" sz="1600" dirty="0">
                <a:solidFill>
                  <a:srgbClr val="2D3956"/>
                </a:solidFill>
                <a:latin typeface="Alexandria" pitchFamily="2" charset="-78"/>
                <a:cs typeface="Alexandria" pitchFamily="2" charset="-78"/>
              </a:rPr>
              <a:t>- لكي تتمتع العلامة التجارية بالحماية القانونية , يجب أن يتوافر فيها ثلاثة شروط لا خلاف بشأنها, وهى أن تكون العلامة مميزة , وجديده لم يسبق استعمالها أو تسجيلها ,  وألا تخالف النظام العام والآداب العامة ,بالإضافة الى شرط التسجيل في بعض الانظمة القانونية , ونتناول الشروط الثلاثة في البداية ثم نختم حديثنا حول مدى اشتراط التسجيل لإسباغ الحماية القانونية على العلامة التجارية. </a:t>
            </a:r>
          </a:p>
          <a:p>
            <a:pPr algn="just" rtl="1">
              <a:lnSpc>
                <a:spcPct val="200000"/>
              </a:lnSpc>
            </a:pPr>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4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9985" y="1968572"/>
            <a:ext cx="2232385" cy="22084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22274"/>
    </mc:Choice>
    <mc:Fallback xmlns="">
      <p:transition spd="slow" advTm="122274"/>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1" y="1426203"/>
            <a:ext cx="5228823" cy="4278094"/>
          </a:xfrm>
          <a:prstGeom prst="rect">
            <a:avLst/>
          </a:prstGeom>
          <a:noFill/>
        </p:spPr>
        <p:txBody>
          <a:bodyPr wrap="square" rtlCol="0">
            <a:spAutoFit/>
          </a:bodyPr>
          <a:lstStyle/>
          <a:p>
            <a:pPr algn="just" rtl="1"/>
            <a:r>
              <a:rPr lang="ar-EG" sz="1600" b="1" u="sng" dirty="0">
                <a:solidFill>
                  <a:srgbClr val="2D3956"/>
                </a:solidFill>
                <a:latin typeface="Alexandria" pitchFamily="2" charset="-78"/>
                <a:cs typeface="Alexandria" pitchFamily="2" charset="-78"/>
              </a:rPr>
              <a:t>(أ)- أن تكون العلامة مميزة :</a:t>
            </a:r>
          </a:p>
          <a:p>
            <a:pPr algn="just" rtl="1"/>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يجب أن تكون العلامة التجارية مميزة  </a:t>
            </a:r>
            <a:r>
              <a:rPr lang="en-US" sz="1600" dirty="0">
                <a:solidFill>
                  <a:srgbClr val="2D3956"/>
                </a:solidFill>
                <a:latin typeface="Alexandria" pitchFamily="2" charset="-78"/>
                <a:cs typeface="Alexandria" pitchFamily="2" charset="-78"/>
              </a:rPr>
              <a:t>distinctive </a:t>
            </a:r>
            <a:r>
              <a:rPr lang="ar-EG" sz="1600" dirty="0">
                <a:solidFill>
                  <a:srgbClr val="2D3956"/>
                </a:solidFill>
                <a:latin typeface="Alexandria" pitchFamily="2" charset="-78"/>
                <a:cs typeface="Alexandria" pitchFamily="2" charset="-78"/>
              </a:rPr>
              <a:t>حتى تتمتع بالحماية القانونية , أي تكون قادرة على تمييز المنتجات أو الخدمات الخاصة بمشروع تجارى معين , عن تلك التي تخص مشروع آخر .</a:t>
            </a:r>
          </a:p>
          <a:p>
            <a:pPr algn="just" rtl="1">
              <a:lnSpc>
                <a:spcPct val="200000"/>
              </a:lnSpc>
            </a:pPr>
            <a:r>
              <a:rPr lang="ar-EG" sz="1600" dirty="0">
                <a:solidFill>
                  <a:srgbClr val="2D3956"/>
                </a:solidFill>
                <a:latin typeface="Alexandria" pitchFamily="2" charset="-78"/>
                <a:cs typeface="Alexandria" pitchFamily="2" charset="-78"/>
              </a:rPr>
              <a:t>والمحاكم الأمريكية, في سبيل الوصول الى حقيقة العلامة التجارية من حيث كونها مميزة أم لا، تقسم العلامات التجارية إلى خمسة أقسام هي: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155869"/>
            <a:ext cx="3432175" cy="3425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0" y="4342630"/>
            <a:ext cx="3432175"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74268"/>
    </mc:Choice>
    <mc:Fallback xmlns="">
      <p:transition spd="slow" advTm="17426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854558" y="1155869"/>
            <a:ext cx="8268236"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15166" y="1320542"/>
            <a:ext cx="7302321" cy="4401205"/>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--العلامات الخيالية أو الإبداعية  </a:t>
            </a:r>
            <a:r>
              <a:rPr lang="en-US" sz="1600" b="1" u="sng" dirty="0">
                <a:solidFill>
                  <a:srgbClr val="2D3956"/>
                </a:solidFill>
                <a:latin typeface="Alexandria" pitchFamily="2" charset="-78"/>
                <a:cs typeface="Alexandria" pitchFamily="2" charset="-78"/>
              </a:rPr>
              <a:t>Fanciful marks)</a:t>
            </a:r>
            <a:r>
              <a:rPr lang="ar-EG" sz="1600" b="1" u="sng" dirty="0">
                <a:solidFill>
                  <a:srgbClr val="2D3956"/>
                </a:solidFill>
                <a:latin typeface="Alexandria" pitchFamily="2" charset="-78"/>
                <a:cs typeface="Alexandria" pitchFamily="2" charset="-78"/>
              </a:rPr>
              <a:t>)</a:t>
            </a:r>
            <a:endParaRPr lang="en-US" sz="1600" b="1" u="sng" dirty="0">
              <a:solidFill>
                <a:srgbClr val="2D3956"/>
              </a:solidFill>
              <a:latin typeface="Alexandria" pitchFamily="2" charset="-78"/>
              <a:cs typeface="Alexandria" pitchFamily="2" charset="-78"/>
            </a:endParaRPr>
          </a:p>
          <a:p>
            <a:pPr algn="just" rtl="1">
              <a:lnSpc>
                <a:spcPct val="250000"/>
              </a:lnSpc>
            </a:pPr>
            <a:r>
              <a:rPr lang="ar-EG" sz="1600" dirty="0">
                <a:solidFill>
                  <a:srgbClr val="2D3956"/>
                </a:solidFill>
                <a:latin typeface="Alexandria" pitchFamily="2" charset="-78"/>
                <a:cs typeface="Alexandria" pitchFamily="2" charset="-78"/>
              </a:rPr>
              <a:t>وهى العلامات المبتكرة من خيال الشخص , والتي لم تكن موجوده من قبل، على سبيل المثال </a:t>
            </a:r>
            <a:r>
              <a:rPr lang="en-US" sz="1600" dirty="0">
                <a:solidFill>
                  <a:srgbClr val="2D3956"/>
                </a:solidFill>
                <a:latin typeface="Alexandria" pitchFamily="2" charset="-78"/>
                <a:cs typeface="Alexandria" pitchFamily="2" charset="-78"/>
              </a:rPr>
              <a:t>Kodak) </a:t>
            </a:r>
            <a:r>
              <a:rPr lang="ar-EG" sz="1600" dirty="0">
                <a:solidFill>
                  <a:srgbClr val="2D3956"/>
                </a:solidFill>
                <a:latin typeface="Alexandria" pitchFamily="2" charset="-78"/>
                <a:cs typeface="Alexandria" pitchFamily="2" charset="-78"/>
              </a:rPr>
              <a:t>)، هذه الكلمة لا توجد في أي قاموس للغة فهي من خيال الشخص .</a:t>
            </a:r>
          </a:p>
          <a:p>
            <a:pPr algn="just" rtl="1">
              <a:lnSpc>
                <a:spcPct val="250000"/>
              </a:lnSpc>
            </a:pPr>
            <a:endParaRPr lang="ar-EG" sz="1600" dirty="0">
              <a:solidFill>
                <a:srgbClr val="2D3956"/>
              </a:solidFill>
              <a:latin typeface="Alexandria" pitchFamily="2" charset="-78"/>
              <a:cs typeface="Alexandria" pitchFamily="2" charset="-78"/>
            </a:endParaRP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73202"/>
    </mc:Choice>
    <mc:Fallback xmlns="">
      <p:transition spd="slow" advTm="7320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09880" y="1155869"/>
            <a:ext cx="5228823" cy="4401205"/>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العلامات الاعتباطية  </a:t>
            </a:r>
            <a:r>
              <a:rPr lang="en-US" sz="1600" b="1" u="sng" dirty="0">
                <a:solidFill>
                  <a:srgbClr val="2D3956"/>
                </a:solidFill>
                <a:latin typeface="Alexandria" pitchFamily="2" charset="-78"/>
                <a:cs typeface="Alexandria" pitchFamily="2" charset="-78"/>
              </a:rPr>
              <a:t>Arbitrary marks</a:t>
            </a:r>
          </a:p>
          <a:p>
            <a:pPr algn="just" rtl="1">
              <a:lnSpc>
                <a:spcPct val="200000"/>
              </a:lnSpc>
            </a:pP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وهى العلامة المعروفة من قبل , ولكنها لا تستخدم في اطار المنتجات أو الخدمات التي يراد تمييزها بواسطتها , كالعلامة التجارية </a:t>
            </a:r>
            <a:r>
              <a:rPr lang="en-US" sz="1600" dirty="0">
                <a:solidFill>
                  <a:srgbClr val="2D3956"/>
                </a:solidFill>
                <a:latin typeface="Alexandria" pitchFamily="2" charset="-78"/>
                <a:cs typeface="Alexandria" pitchFamily="2" charset="-78"/>
              </a:rPr>
              <a:t>( Apple) </a:t>
            </a:r>
            <a:r>
              <a:rPr lang="ar-EG" sz="1600" dirty="0">
                <a:solidFill>
                  <a:srgbClr val="2D3956"/>
                </a:solidFill>
                <a:latin typeface="Alexandria" pitchFamily="2" charset="-78"/>
                <a:cs typeface="Alexandria" pitchFamily="2" charset="-78"/>
              </a:rPr>
              <a:t> فهي كلمه معروفه , تعنى التفاحة , وتستخدم لتمييز منتجات شركة معروفه تعمل في إطار تكنولوجيا الحاسبات والأجهزة المحمولة , فمعنى الكلمة في القاموس لا يرتبط بمجال تكنولوجيا الحاسبات على الاطلاق .</a:t>
            </a:r>
          </a:p>
          <a:p>
            <a:pPr algn="just" rtl="1"/>
            <a:endParaRPr lang="ar-EG" sz="16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6" y="4588044"/>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69449"/>
    </mc:Choice>
    <mc:Fallback xmlns="">
      <p:transition spd="slow" advTm="69449"/>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594623"/>
            <a:ext cx="6638447" cy="3216265"/>
          </a:xfrm>
          <a:prstGeom prst="rect">
            <a:avLst/>
          </a:prstGeom>
          <a:noFill/>
        </p:spPr>
        <p:txBody>
          <a:bodyPr wrap="square" rtlCol="0">
            <a:spAutoFit/>
          </a:bodyPr>
          <a:lstStyle/>
          <a:p>
            <a:pPr algn="just" rtl="1"/>
            <a:r>
              <a:rPr lang="ar-EG" sz="1400" b="1" u="sng" dirty="0">
                <a:solidFill>
                  <a:srgbClr val="2D3956"/>
                </a:solidFill>
                <a:latin typeface="Alexandria" pitchFamily="2" charset="-78"/>
                <a:cs typeface="Alexandria" pitchFamily="2" charset="-78"/>
              </a:rPr>
              <a:t>العلامات الإيحائية  </a:t>
            </a:r>
            <a:r>
              <a:rPr lang="en-US" sz="1400" b="1" u="sng" dirty="0">
                <a:solidFill>
                  <a:srgbClr val="2D3956"/>
                </a:solidFill>
                <a:latin typeface="Alexandria" pitchFamily="2" charset="-78"/>
                <a:cs typeface="Alexandria" pitchFamily="2" charset="-78"/>
              </a:rPr>
              <a:t>Suggestive marks</a:t>
            </a:r>
            <a:r>
              <a:rPr lang="ar-EG" sz="1400" b="1" u="sng" dirty="0">
                <a:solidFill>
                  <a:srgbClr val="2D3956"/>
                </a:solidFill>
                <a:latin typeface="Alexandria" pitchFamily="2" charset="-78"/>
                <a:cs typeface="Alexandria" pitchFamily="2" charset="-78"/>
              </a:rPr>
              <a:t>:</a:t>
            </a:r>
          </a:p>
          <a:p>
            <a:pPr algn="just" rtl="1"/>
            <a:endParaRPr lang="en-US" sz="1400" dirty="0">
              <a:solidFill>
                <a:srgbClr val="2D3956"/>
              </a:solidFill>
              <a:latin typeface="Alexandria" pitchFamily="2" charset="-78"/>
              <a:cs typeface="Alexandria" pitchFamily="2" charset="-78"/>
            </a:endParaRPr>
          </a:p>
          <a:p>
            <a:pPr algn="just" rtl="1">
              <a:lnSpc>
                <a:spcPct val="250000"/>
              </a:lnSpc>
            </a:pPr>
            <a:r>
              <a:rPr lang="ar-EG" sz="1400" dirty="0">
                <a:solidFill>
                  <a:srgbClr val="2D3956"/>
                </a:solidFill>
                <a:latin typeface="Alexandria" pitchFamily="2" charset="-78"/>
                <a:cs typeface="Alexandria" pitchFamily="2" charset="-78"/>
              </a:rPr>
              <a:t>وهى علامة تشير الى طبيعة , نوعية أو خصائص المنتجات أو الخدمات التي تستخدم لأجل تمييزها , ولكنها لاتصف هذه الخصائص , بحيث تحتاج إلى خيال المستهلك في جانب منها لتحديد تلك الخصائص , فهي علامات تستدعى خيال المستهلك من أجل ادراك , طبيعة أو خصائص المنتجات أو الخدمات التي تميزها , ومثال على ذلك , علامة  </a:t>
            </a:r>
            <a:r>
              <a:rPr lang="en-US" sz="1400" dirty="0">
                <a:solidFill>
                  <a:srgbClr val="2D3956"/>
                </a:solidFill>
                <a:latin typeface="Alexandria" pitchFamily="2" charset="-78"/>
                <a:cs typeface="Alexandria" pitchFamily="2" charset="-78"/>
              </a:rPr>
              <a:t>Blu-ray </a:t>
            </a:r>
            <a:r>
              <a:rPr lang="ar-EG" sz="1400" dirty="0">
                <a:solidFill>
                  <a:srgbClr val="2D3956"/>
                </a:solidFill>
                <a:latin typeface="Alexandria" pitchFamily="2" charset="-78"/>
                <a:cs typeface="Alexandria" pitchFamily="2" charset="-78"/>
              </a:rPr>
              <a:t> وهى تقنية لتخزين البيانات ذات قدرة عالية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70960"/>
    </mc:Choice>
    <mc:Fallback xmlns="">
      <p:transition spd="slow" advTm="7096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485571" y="2087065"/>
            <a:ext cx="6993279" cy="2554545"/>
          </a:xfrm>
          <a:prstGeom prst="rect">
            <a:avLst/>
          </a:prstGeom>
          <a:noFill/>
        </p:spPr>
        <p:txBody>
          <a:bodyPr wrap="square" rtlCol="0">
            <a:spAutoFit/>
          </a:bodyPr>
          <a:lstStyle/>
          <a:p>
            <a:pPr algn="just" rtl="1">
              <a:lnSpc>
                <a:spcPct val="250000"/>
              </a:lnSpc>
            </a:pPr>
            <a:r>
              <a:rPr lang="ar-EG" sz="1600" b="1" dirty="0">
                <a:solidFill>
                  <a:srgbClr val="2D3956"/>
                </a:solidFill>
                <a:latin typeface="Alexandria" pitchFamily="2" charset="-78"/>
                <a:cs typeface="Alexandria" pitchFamily="2" charset="-78"/>
              </a:rPr>
              <a:t>العلامات الوصفية </a:t>
            </a:r>
            <a:r>
              <a:rPr lang="en-US" sz="1600" b="1" dirty="0">
                <a:solidFill>
                  <a:srgbClr val="2D3956"/>
                </a:solidFill>
                <a:latin typeface="Alexandria" pitchFamily="2" charset="-78"/>
                <a:cs typeface="Alexandria" pitchFamily="2" charset="-78"/>
              </a:rPr>
              <a:t>(descriptive mark)</a:t>
            </a:r>
          </a:p>
          <a:p>
            <a:pPr algn="just" rtl="1">
              <a:lnSpc>
                <a:spcPct val="250000"/>
              </a:lnSpc>
            </a:pP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وهى علامة تحمل معنى يرتبط بشكل مباشر بالمنتجات أو الخدمات , المراد تمييزها , على سبيل المثال , كلمة (</a:t>
            </a:r>
            <a:r>
              <a:rPr lang="en-US" sz="1600" dirty="0">
                <a:solidFill>
                  <a:srgbClr val="2D3956"/>
                </a:solidFill>
                <a:latin typeface="Alexandria" pitchFamily="2" charset="-78"/>
                <a:cs typeface="Alexandria" pitchFamily="2" charset="-78"/>
              </a:rPr>
              <a:t>(Salty </a:t>
            </a:r>
            <a:r>
              <a:rPr lang="ar-EG" sz="1600" dirty="0">
                <a:solidFill>
                  <a:srgbClr val="2D3956"/>
                </a:solidFill>
                <a:latin typeface="Alexandria" pitchFamily="2" charset="-78"/>
                <a:cs typeface="Alexandria" pitchFamily="2" charset="-78"/>
              </a:rPr>
              <a:t> والتي تعنى ملوحة أو مالحه , والتي يراد استخدمها لتمييز أسماك البوري بعد تمليحها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73238197"/>
      </p:ext>
    </p:extLst>
  </p:cSld>
  <p:clrMapOvr>
    <a:masterClrMapping/>
  </p:clrMapOvr>
  <mc:AlternateContent xmlns:mc="http://schemas.openxmlformats.org/markup-compatibility/2006" xmlns:p14="http://schemas.microsoft.com/office/powerpoint/2010/main">
    <mc:Choice Requires="p14">
      <p:transition spd="slow" p14:dur="2000" advTm="59433"/>
    </mc:Choice>
    <mc:Fallback xmlns="">
      <p:transition spd="slow" advTm="59433"/>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32608" y="1603346"/>
            <a:ext cx="5068019" cy="2554545"/>
          </a:xfrm>
          <a:prstGeom prst="rect">
            <a:avLst/>
          </a:prstGeom>
          <a:noFill/>
        </p:spPr>
        <p:txBody>
          <a:bodyPr wrap="square" rtlCol="0">
            <a:spAutoFit/>
          </a:bodyPr>
          <a:lstStyle/>
          <a:p>
            <a:pPr algn="r" rtl="1">
              <a:lnSpc>
                <a:spcPct val="200000"/>
              </a:lnSpc>
            </a:pPr>
            <a:r>
              <a:rPr lang="ar-EG" sz="1600" b="1" u="sng" dirty="0">
                <a:solidFill>
                  <a:srgbClr val="2D3956"/>
                </a:solidFill>
                <a:latin typeface="Alexandria" pitchFamily="2" charset="-78"/>
                <a:cs typeface="Alexandria" pitchFamily="2" charset="-78"/>
              </a:rPr>
              <a:t>-العلامات العامة أو النوعية (</a:t>
            </a:r>
            <a:r>
              <a:rPr lang="en-US" sz="1600" b="1" u="sng" dirty="0">
                <a:solidFill>
                  <a:srgbClr val="2D3956"/>
                </a:solidFill>
                <a:latin typeface="Alexandria" pitchFamily="2" charset="-78"/>
                <a:cs typeface="Alexandria" pitchFamily="2" charset="-78"/>
              </a:rPr>
              <a:t>(Generic marks</a:t>
            </a:r>
          </a:p>
          <a:p>
            <a:pPr algn="r" rtl="1">
              <a:lnSpc>
                <a:spcPct val="200000"/>
              </a:lnSpc>
            </a:pPr>
            <a:r>
              <a:rPr lang="en-US" sz="1600" dirty="0">
                <a:solidFill>
                  <a:srgbClr val="2D3956"/>
                </a:solidFill>
                <a:latin typeface="Alexandria" pitchFamily="2" charset="-78"/>
                <a:cs typeface="Alexandria" pitchFamily="2" charset="-78"/>
              </a:rPr>
              <a:t> </a:t>
            </a:r>
            <a:r>
              <a:rPr lang="ar-EG" sz="1600" dirty="0">
                <a:solidFill>
                  <a:srgbClr val="2D3956"/>
                </a:solidFill>
                <a:latin typeface="Alexandria" pitchFamily="2" charset="-78"/>
                <a:cs typeface="Alexandria" pitchFamily="2" charset="-78"/>
              </a:rPr>
              <a:t>وهى العلامات المعروفة والشائعة بالنسبة للمنتجات المراد تمييزها , فهي مجرد أسمائها المعروفة للجميع , ككلمة ملح , التي يراد استخدمها كعلامة تجارية تمييز منتجات كلوريد الصوديوم.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267560"/>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9701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614605"/>
      </p:ext>
    </p:extLst>
  </p:cSld>
  <p:clrMapOvr>
    <a:masterClrMapping/>
  </p:clrMapOvr>
  <mc:AlternateContent xmlns:mc="http://schemas.openxmlformats.org/markup-compatibility/2006" xmlns:p14="http://schemas.microsoft.com/office/powerpoint/2010/main">
    <mc:Choice Requires="p14">
      <p:transition spd="slow" p14:dur="2000" advTm="66953"/>
    </mc:Choice>
    <mc:Fallback xmlns="">
      <p:transition spd="slow" advTm="66953"/>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56080" y="1783650"/>
            <a:ext cx="6787166" cy="3682418"/>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وفيما يتعلق بالثلاثة أقسام الاولى , تعد العلامة التي تقع في أحدها , علامة مميزه جديرة بتمييز المنتجات والخدمات , والتسجيل كعلامة تجارية , أما ما يخص العلامات الوصفية </a:t>
            </a:r>
            <a:r>
              <a:rPr lang="en-US" sz="1600" dirty="0">
                <a:solidFill>
                  <a:srgbClr val="2D3956"/>
                </a:solidFill>
                <a:latin typeface="Alexandria" pitchFamily="2" charset="-78"/>
                <a:cs typeface="Alexandria" pitchFamily="2" charset="-78"/>
              </a:rPr>
              <a:t>descriptive mark </a:t>
            </a:r>
            <a:r>
              <a:rPr lang="ar-EG" sz="1600" dirty="0">
                <a:solidFill>
                  <a:srgbClr val="2D3956"/>
                </a:solidFill>
                <a:latin typeface="Alexandria" pitchFamily="2" charset="-78"/>
                <a:cs typeface="Alexandria" pitchFamily="2" charset="-78"/>
              </a:rPr>
              <a:t>فإنها , من حيث الأصل ,علامات غير مميزة , لا تصلح لتمييز المنتجات أو الخدمات , ولا تعتبر كذلك إلا إذا تبين أن صفتها المميزة قد نشأت نتيجة استخدمها الواسع في الأسواق.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mc:AlternateContent xmlns:mc="http://schemas.openxmlformats.org/markup-compatibility/2006" xmlns:p14="http://schemas.microsoft.com/office/powerpoint/2010/main">
    <mc:Choice Requires="p14">
      <p:transition spd="slow" p14:dur="2000" advTm="94208"/>
    </mc:Choice>
    <mc:Fallback xmlns="">
      <p:transition spd="slow" advTm="94208"/>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944710" y="1481070"/>
            <a:ext cx="7791718" cy="36060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3145756" y="2123293"/>
            <a:ext cx="5985365" cy="245131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أما فيما يخص العلامات العامة أو النوعية </a:t>
            </a:r>
            <a:r>
              <a:rPr lang="en-US" sz="1600" dirty="0">
                <a:solidFill>
                  <a:srgbClr val="2D3956"/>
                </a:solidFill>
                <a:latin typeface="Alexandria" pitchFamily="2" charset="-78"/>
                <a:cs typeface="Alexandria" pitchFamily="2" charset="-78"/>
              </a:rPr>
              <a:t>Generic </a:t>
            </a:r>
            <a:r>
              <a:rPr lang="ar-EG" sz="1600" dirty="0">
                <a:solidFill>
                  <a:srgbClr val="2D3956"/>
                </a:solidFill>
                <a:latin typeface="Alexandria" pitchFamily="2" charset="-78"/>
                <a:cs typeface="Alexandria" pitchFamily="2" charset="-78"/>
              </a:rPr>
              <a:t>   </a:t>
            </a:r>
            <a:r>
              <a:rPr lang="en-US" sz="1600" dirty="0">
                <a:solidFill>
                  <a:srgbClr val="2D3956"/>
                </a:solidFill>
                <a:latin typeface="Alexandria" pitchFamily="2" charset="-78"/>
                <a:cs typeface="Alexandria" pitchFamily="2" charset="-78"/>
              </a:rPr>
              <a:t>marks </a:t>
            </a:r>
            <a:r>
              <a:rPr lang="ar-EG" sz="1600" dirty="0">
                <a:solidFill>
                  <a:srgbClr val="2D3956"/>
                </a:solidFill>
                <a:latin typeface="Alexandria" pitchFamily="2" charset="-78"/>
                <a:cs typeface="Alexandria" pitchFamily="2" charset="-78"/>
              </a:rPr>
              <a:t> فإنها لا تعدو أن تكون ترديدا للكلمات الشائعة أو المستخدمة في الأصل بخصوص المنتج أو الخدمة , ولا تصلح لذلك كعلامة تستخدم لتمييز المنتجات أو الخدمات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mc:AlternateContent xmlns:mc="http://schemas.openxmlformats.org/markup-compatibility/2006" xmlns:p14="http://schemas.microsoft.com/office/powerpoint/2010/main">
    <mc:Choice Requires="p14">
      <p:transition spd="slow" p14:dur="2000" advTm="48303"/>
    </mc:Choice>
    <mc:Fallback xmlns="">
      <p:transition spd="slow" advTm="48303"/>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333001" y="1155869"/>
            <a:ext cx="8802672"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35618" y="1333113"/>
            <a:ext cx="8203842" cy="3170099"/>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وقد بين المشرع المصري , ضرورة ان تكون العلامة التجارية مميزة , في تعريفها الوارد في المادة 63 من قانون الملكية الفكرية المصري , كما صرح في المادة 67 بعدم جواز تسجيل ,علامة ما , كعلامة تجارية أو عنصر منها , اذا خلت من أية صفة مميزة أو أنها مجرد علامات أو بيانات ليست إلا التسمية التي يطلقها العرف على المنتجات أو الرسم أو الصور العادية لها , ولذلك نصت على عدم جواز تسجيل الآتي , كعلامة تجارية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mc:AlternateContent xmlns:mc="http://schemas.openxmlformats.org/markup-compatibility/2006" xmlns:p14="http://schemas.microsoft.com/office/powerpoint/2010/main">
    <mc:Choice Requires="p14">
      <p:transition spd="slow" p14:dur="2000" advTm="84031"/>
    </mc:Choice>
    <mc:Fallback xmlns="">
      <p:transition spd="slow" advTm="84031"/>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2240923" y="1155870"/>
            <a:ext cx="7598535" cy="3364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43200" y="2123293"/>
            <a:ext cx="6521425" cy="1938992"/>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-الشعارات العامة والإعلام وغيرها من الرموز الخاصة بالدولة أو الدول الأخرى أو المنظمات الإقليمية أو الدولية، وكذلك أي تقليد لها. </a:t>
            </a:r>
          </a:p>
          <a:p>
            <a:pPr algn="r" rtl="1">
              <a:lnSpc>
                <a:spcPct val="250000"/>
              </a:lnSpc>
            </a:pPr>
            <a:r>
              <a:rPr lang="ar-EG" sz="1600" dirty="0">
                <a:solidFill>
                  <a:srgbClr val="2D3956"/>
                </a:solidFill>
                <a:latin typeface="Alexandria" pitchFamily="2" charset="-78"/>
                <a:cs typeface="Alexandria" pitchFamily="2" charset="-78"/>
              </a:rPr>
              <a:t>-العلامات المطابقة أو المشابهة للرموز ذات الصبغة الدينية</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81287974"/>
      </p:ext>
    </p:extLst>
  </p:cSld>
  <p:clrMapOvr>
    <a:masterClrMapping/>
  </p:clrMapOvr>
  <mc:AlternateContent xmlns:mc="http://schemas.openxmlformats.org/markup-compatibility/2006" xmlns:p14="http://schemas.microsoft.com/office/powerpoint/2010/main">
    <mc:Choice Requires="p14">
      <p:transition spd="slow" p14:dur="2000" advTm="51059"/>
    </mc:Choice>
    <mc:Fallback xmlns="">
      <p:transition spd="slow" advTm="51059"/>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32608" y="1603346"/>
            <a:ext cx="506801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-رموز الصليب الأحمر أو الهلال الأحمر أو غيرها من الرموز المشابهة وكذلك العلامات التي تكون تقليدا لها.</a:t>
            </a:r>
          </a:p>
          <a:p>
            <a:pPr algn="just" rtl="1">
              <a:lnSpc>
                <a:spcPct val="200000"/>
              </a:lnSpc>
            </a:pPr>
            <a:r>
              <a:rPr lang="ar-EG" sz="1600" dirty="0">
                <a:solidFill>
                  <a:srgbClr val="2D3956"/>
                </a:solidFill>
                <a:latin typeface="Alexandria" pitchFamily="2" charset="-78"/>
                <a:cs typeface="Alexandria" pitchFamily="2" charset="-78"/>
              </a:rPr>
              <a:t>-صور الغير أو شعاراته ما لم يوافق على استعمالها</a:t>
            </a:r>
          </a:p>
          <a:p>
            <a:pPr algn="just" rtl="1">
              <a:lnSpc>
                <a:spcPct val="200000"/>
              </a:lnSpc>
            </a:pPr>
            <a:r>
              <a:rPr lang="ar-EG" sz="1600" dirty="0">
                <a:solidFill>
                  <a:srgbClr val="2D3956"/>
                </a:solidFill>
                <a:latin typeface="Alexandria" pitchFamily="2" charset="-78"/>
                <a:cs typeface="Alexandria" pitchFamily="2" charset="-78"/>
              </a:rPr>
              <a:t>-البيانات الخاصة بدرجات الشرف التي لا يثبت طالب التسجيل حصوله عليها.</a:t>
            </a:r>
          </a:p>
          <a:p>
            <a:pPr algn="just" rtl="1">
              <a:lnSpc>
                <a:spcPct val="200000"/>
              </a:lnSpc>
            </a:pPr>
            <a:r>
              <a:rPr lang="ar-EG" sz="1600" dirty="0">
                <a:solidFill>
                  <a:srgbClr val="2D3956"/>
                </a:solidFill>
                <a:latin typeface="Alexandria" pitchFamily="2" charset="-78"/>
                <a:cs typeface="Alexandria" pitchFamily="2" charset="-78"/>
              </a:rPr>
              <a: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6891" y="1267560"/>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1346" y="4597010"/>
            <a:ext cx="3236913"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81287974"/>
      </p:ext>
    </p:extLst>
  </p:cSld>
  <p:clrMapOvr>
    <a:masterClrMapping/>
  </p:clrMapOvr>
  <mc:AlternateContent xmlns:mc="http://schemas.openxmlformats.org/markup-compatibility/2006" xmlns:p14="http://schemas.microsoft.com/office/powerpoint/2010/main">
    <mc:Choice Requires="p14">
      <p:transition spd="slow" p14:dur="2000" advTm="48039"/>
    </mc:Choice>
    <mc:Fallback xmlns="">
      <p:transition spd="slow" advTm="48039"/>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571169" y="1249251"/>
            <a:ext cx="5781472" cy="3400931"/>
          </a:xfrm>
          <a:prstGeom prst="rect">
            <a:avLst/>
          </a:prstGeom>
          <a:noFill/>
        </p:spPr>
        <p:txBody>
          <a:bodyPr wrap="square" rtlCol="0">
            <a:spAutoFit/>
          </a:bodyPr>
          <a:lstStyle/>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150000"/>
              </a:lnSpc>
            </a:pPr>
            <a:r>
              <a:rPr lang="ar-EG" sz="1600" dirty="0">
                <a:solidFill>
                  <a:srgbClr val="2D3956"/>
                </a:solidFill>
                <a:latin typeface="Alexandria" pitchFamily="2" charset="-78"/>
                <a:cs typeface="Alexandria" pitchFamily="2" charset="-78"/>
              </a:rPr>
              <a:t>-العلامات والمؤشرات الجغرافية التي من شأنها أن تضلل الجمهور أو تحدث لبسا لديه أو التي تتضمن بيانات كاذبة عن مصدر المنتجات من السلعة أو الخدمات أو عن صفاتها الأخرى، وكذلك العلامات التي تحتوى على بيان اسم تجارى وهمى مقلد أو مزور.</a:t>
            </a:r>
          </a:p>
          <a:p>
            <a:pPr algn="r" rtl="1">
              <a:lnSpc>
                <a:spcPct val="150000"/>
              </a:lnSpc>
            </a:pPr>
            <a:endParaRPr lang="ar-EG" sz="1400" dirty="0">
              <a:solidFill>
                <a:srgbClr val="2D3956"/>
              </a:solidFill>
              <a:latin typeface="Alexandria" pitchFamily="2" charset="-78"/>
              <a:cs typeface="Alexandria" pitchFamily="2" charset="-78"/>
            </a:endParaRPr>
          </a:p>
          <a:p>
            <a:pPr algn="just" rtl="1">
              <a:lnSpc>
                <a:spcPct val="150000"/>
              </a:lnSpc>
            </a:pPr>
            <a:r>
              <a:rPr lang="ar-EG" sz="1400" dirty="0">
                <a:solidFill>
                  <a:srgbClr val="2D3956"/>
                </a:solidFill>
                <a:latin typeface="Alexandria" pitchFamily="2" charset="-78"/>
                <a:cs typeface="Alexandria" pitchFamily="2" charset="-78"/>
              </a:rPr>
              <a:t>وهو الحكم الذي نصت عليه أيضا المادة الثانية من نظام العلامات التجارية السعودي.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9099" y="1249251"/>
            <a:ext cx="2949262" cy="3165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414269"/>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70467690"/>
      </p:ext>
    </p:extLst>
  </p:cSld>
  <p:clrMapOvr>
    <a:masterClrMapping/>
  </p:clrMapOvr>
  <mc:AlternateContent xmlns:mc="http://schemas.openxmlformats.org/markup-compatibility/2006" xmlns:p14="http://schemas.microsoft.com/office/powerpoint/2010/main">
    <mc:Choice Requires="p14">
      <p:transition spd="slow" p14:dur="2000" advTm="73918"/>
    </mc:Choice>
    <mc:Fallback xmlns="">
      <p:transition spd="slow" advTm="73918"/>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67437" y="1384629"/>
            <a:ext cx="7611414" cy="4174861"/>
          </a:xfrm>
          <a:prstGeom prst="rect">
            <a:avLst/>
          </a:prstGeom>
          <a:noFill/>
        </p:spPr>
        <p:txBody>
          <a:bodyPr wrap="square" rtlCol="0">
            <a:spAutoFit/>
          </a:bodyPr>
          <a:lstStyle/>
          <a:p>
            <a:pPr algn="just" rtl="1">
              <a:lnSpc>
                <a:spcPct val="200000"/>
              </a:lnSpc>
            </a:pPr>
            <a:r>
              <a:rPr lang="ar-EG" sz="1600" b="1" dirty="0">
                <a:solidFill>
                  <a:srgbClr val="2D3956"/>
                </a:solidFill>
                <a:latin typeface="Alexandria" pitchFamily="2" charset="-78"/>
                <a:cs typeface="Alexandria" pitchFamily="2" charset="-78"/>
              </a:rPr>
              <a:t>-أن تكون العلامة جديده لم يسبق استعمالها أو تسجيلها  </a:t>
            </a:r>
          </a:p>
          <a:p>
            <a:pPr algn="just" rtl="1">
              <a:lnSpc>
                <a:spcPct val="250000"/>
              </a:lnSpc>
            </a:pPr>
            <a:r>
              <a:rPr lang="ar-EG" sz="1600" dirty="0">
                <a:solidFill>
                  <a:srgbClr val="2D3956"/>
                </a:solidFill>
                <a:latin typeface="Alexandria" pitchFamily="2" charset="-78"/>
                <a:cs typeface="Alexandria" pitchFamily="2" charset="-78"/>
              </a:rPr>
              <a:t>لكي تستأهل العلامة التجارية الحماية القانونية , يتعين أن تكون جديده غير مستخدمه من جانب الغير من قبل , وكذلك لم يسبق تسجيلها كعلامة تجارية , فوفقا للمادة 65 من قانون الملكية الفكرية المصري , يجوز لمن كان أسبق إلى استعمال العلامة التجارية أن يطعن على تسجيل العلامة التجارية خلال الخمس سنوات التالية لتسجيلها , إلا إذا كان التسجيل بسوء نيه , فهنا يجوز الطعن دون التقيد بالمدة المذكورة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09015845"/>
      </p:ext>
    </p:extLst>
  </p:cSld>
  <p:clrMapOvr>
    <a:masterClrMapping/>
  </p:clrMapOvr>
  <mc:AlternateContent xmlns:mc="http://schemas.openxmlformats.org/markup-compatibility/2006" xmlns:p14="http://schemas.microsoft.com/office/powerpoint/2010/main">
    <mc:Choice Requires="p14">
      <p:transition spd="slow" p14:dur="2000" advTm="142267"/>
    </mc:Choice>
    <mc:Fallback xmlns="">
      <p:transition spd="slow" advTm="142267"/>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159877" y="1747094"/>
            <a:ext cx="6001556" cy="2631490"/>
          </a:xfrm>
          <a:prstGeom prst="rect">
            <a:avLst/>
          </a:prstGeom>
          <a:noFill/>
        </p:spPr>
        <p:txBody>
          <a:bodyPr wrap="square" rtlCol="0">
            <a:spAutoFit/>
          </a:bodyPr>
          <a:lstStyle/>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50000"/>
              </a:lnSpc>
            </a:pPr>
            <a:r>
              <a:rPr lang="ar-EG" sz="1400" dirty="0">
                <a:solidFill>
                  <a:srgbClr val="2D3956"/>
                </a:solidFill>
                <a:latin typeface="Alexandria" pitchFamily="2" charset="-78"/>
                <a:cs typeface="Alexandria" pitchFamily="2" charset="-78"/>
              </a:rPr>
              <a:t>وكذلك نصت المادة 79 على حكم مفاده , حق الجهة المختصة بالتسجيل في رفض العلامة المشابهة او المماثلة , لعلامة سبق تسجيلها بالفعل , إلا إذا صدر حكم قضائي نافذ بعد ذلك , يتضمن تسجيلها.</a:t>
            </a:r>
          </a:p>
          <a:p>
            <a:pPr algn="r" rtl="1">
              <a:lnSpc>
                <a:spcPct val="200000"/>
              </a:lnSpc>
            </a:pPr>
            <a:endParaRPr lang="ar-EG" sz="1400" dirty="0">
              <a:solidFill>
                <a:srgbClr val="2D3956"/>
              </a:solidFill>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9099" y="1249251"/>
            <a:ext cx="2949262" cy="31650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891" y="4378584"/>
            <a:ext cx="3683000" cy="1042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09015845"/>
      </p:ext>
    </p:extLst>
  </p:cSld>
  <p:clrMapOvr>
    <a:masterClrMapping/>
  </p:clrMapOvr>
  <mc:AlternateContent xmlns:mc="http://schemas.openxmlformats.org/markup-compatibility/2006" xmlns:p14="http://schemas.microsoft.com/office/powerpoint/2010/main">
    <mc:Choice Requires="p14">
      <p:transition spd="slow" p14:dur="2000" advTm="62801"/>
    </mc:Choice>
    <mc:Fallback xmlns="">
      <p:transition spd="slow" advTm="62801"/>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738647" y="1155869"/>
            <a:ext cx="8358389" cy="382825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28601"/>
            <a:ext cx="7110249" cy="2631490"/>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-ألا تكون العلامة التجارية مخالفة للنظام العام والآداب العامة </a:t>
            </a:r>
          </a:p>
          <a:p>
            <a:pPr algn="just" rtl="1">
              <a:lnSpc>
                <a:spcPct val="200000"/>
              </a:lnSpc>
            </a:pPr>
            <a:endParaRPr lang="ar-EG" sz="1400" dirty="0">
              <a:solidFill>
                <a:srgbClr val="2D3956"/>
              </a:solidFill>
              <a:latin typeface="Alexandria" pitchFamily="2" charset="-78"/>
              <a:cs typeface="Alexandria" pitchFamily="2" charset="-78"/>
            </a:endParaRPr>
          </a:p>
          <a:p>
            <a:pPr algn="just" rtl="1">
              <a:lnSpc>
                <a:spcPct val="250000"/>
              </a:lnSpc>
            </a:pPr>
            <a:r>
              <a:rPr lang="ar-EG" sz="1400" dirty="0">
                <a:solidFill>
                  <a:srgbClr val="2D3956"/>
                </a:solidFill>
                <a:latin typeface="Alexandria" pitchFamily="2" charset="-78"/>
                <a:cs typeface="Alexandria" pitchFamily="2" charset="-78"/>
              </a:rPr>
              <a:t>وهو شرط بديهي , فلا تعد علامة ما جديرة بالحماية , اذا كانت مخالفه للنظام العام أو الآداب العامة , وقد نص على ذلك قانون الملكية الفكرية المصري في المادة 67.</a:t>
            </a:r>
          </a:p>
          <a:p>
            <a:pPr algn="just" rtl="1">
              <a:lnSpc>
                <a:spcPct val="250000"/>
              </a:lnSpc>
            </a:pPr>
            <a:r>
              <a:rPr lang="ar-EG" sz="1400" dirty="0">
                <a:solidFill>
                  <a:srgbClr val="2D3956"/>
                </a:solidFill>
                <a:latin typeface="Alexandria" pitchFamily="2" charset="-78"/>
                <a:cs typeface="Alexandria" pitchFamily="2" charset="-78"/>
              </a:rPr>
              <a:t>وهو المعنى الوارد في نص المادة الثانية (الفقرة جـ) من النظام السعودي.</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231820415"/>
      </p:ext>
    </p:extLst>
  </p:cSld>
  <p:clrMapOvr>
    <a:masterClrMapping/>
  </p:clrMapOvr>
  <mc:AlternateContent xmlns:mc="http://schemas.openxmlformats.org/markup-compatibility/2006" xmlns:p14="http://schemas.microsoft.com/office/powerpoint/2010/main">
    <mc:Choice Requires="p14">
      <p:transition spd="slow" p14:dur="2000" advTm="528176"/>
    </mc:Choice>
    <mc:Fallback xmlns="">
      <p:transition spd="slow" advTm="528176"/>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6584"/>
    </mc:Choice>
    <mc:Fallback xmlns="">
      <p:transition spd="slow" advTm="3658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6A92002-15DC-494E-A452-D12AA89D901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6225ADC-BB38-456D-AA0E-A35A91E43FDB}">
  <ds:schemaRefs>
    <ds:schemaRef ds:uri="http://purl.org/dc/elements/1.1/"/>
    <ds:schemaRef ds:uri="http://schemas.openxmlformats.org/package/2006/metadata/core-properties"/>
    <ds:schemaRef ds:uri="http://schemas.microsoft.com/office/2006/metadata/properties"/>
    <ds:schemaRef ds:uri="http://purl.org/dc/terms/"/>
    <ds:schemaRef ds:uri="d13aca44-ef33-4cf4-9980-7f0b00e6eeb9"/>
    <ds:schemaRef ds:uri="49100919-8a76-4266-be0c-7dc583902cb4"/>
    <ds:schemaRef ds:uri="http://schemas.microsoft.com/office/2006/documentManagement/typ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DDE59052-EB7A-431B-A90A-A07E9357AD2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9933</TotalTime>
  <Words>3069</Words>
  <Application>Microsoft Office PowerPoint</Application>
  <PresentationFormat>Widescreen</PresentationFormat>
  <Paragraphs>208</Paragraphs>
  <Slides>56</Slides>
  <Notes>5</Notes>
  <HiddenSlides>0</HiddenSlides>
  <MMClips>0</MMClips>
  <ScaleCrop>false</ScaleCrop>
  <HeadingPairs>
    <vt:vector size="6" baseType="variant">
      <vt:variant>
        <vt:lpstr>Fonts Used</vt:lpstr>
      </vt:variant>
      <vt:variant>
        <vt:i4>6</vt:i4>
      </vt:variant>
      <vt:variant>
        <vt:lpstr>Theme</vt:lpstr>
      </vt:variant>
      <vt:variant>
        <vt:i4>3</vt:i4>
      </vt:variant>
      <vt:variant>
        <vt:lpstr>Slide Titles</vt:lpstr>
      </vt:variant>
      <vt:variant>
        <vt:i4>56</vt:i4>
      </vt:variant>
    </vt:vector>
  </HeadingPairs>
  <TitlesOfParts>
    <vt:vector size="65" baseType="lpstr">
      <vt:lpstr>Alexandria</vt:lpstr>
      <vt:lpstr>Arial</vt:lpstr>
      <vt:lpstr>Calibri</vt:lpstr>
      <vt:lpstr>Calibri Light</vt:lpstr>
      <vt:lpstr>Roboto Light</vt:lpstr>
      <vt:lpstr>Times New Roman</vt:lpstr>
      <vt:lpstr>Office Theme</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Nourallah Elkolaly</cp:lastModifiedBy>
  <cp:revision>861</cp:revision>
  <dcterms:created xsi:type="dcterms:W3CDTF">2023-04-29T09:08:00Z</dcterms:created>
  <dcterms:modified xsi:type="dcterms:W3CDTF">2025-03-13T07:39:13Z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