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6"/>
  </p:notesMasterIdLst>
  <p:sldIdLst>
    <p:sldId id="612" r:id="rId6"/>
    <p:sldId id="585" r:id="rId7"/>
    <p:sldId id="500" r:id="rId8"/>
    <p:sldId id="588" r:id="rId9"/>
    <p:sldId id="534" r:id="rId10"/>
    <p:sldId id="586" r:id="rId11"/>
    <p:sldId id="587" r:id="rId12"/>
    <p:sldId id="544" r:id="rId13"/>
    <p:sldId id="589" r:id="rId14"/>
    <p:sldId id="590" r:id="rId15"/>
    <p:sldId id="613" r:id="rId16"/>
    <p:sldId id="591" r:id="rId17"/>
    <p:sldId id="592" r:id="rId18"/>
    <p:sldId id="614" r:id="rId19"/>
    <p:sldId id="593" r:id="rId20"/>
    <p:sldId id="594" r:id="rId21"/>
    <p:sldId id="596" r:id="rId22"/>
    <p:sldId id="595" r:id="rId23"/>
    <p:sldId id="615" r:id="rId24"/>
    <p:sldId id="597" r:id="rId25"/>
    <p:sldId id="598" r:id="rId26"/>
    <p:sldId id="599" r:id="rId27"/>
    <p:sldId id="616" r:id="rId28"/>
    <p:sldId id="600" r:id="rId29"/>
    <p:sldId id="601" r:id="rId30"/>
    <p:sldId id="617" r:id="rId31"/>
    <p:sldId id="602" r:id="rId32"/>
    <p:sldId id="603" r:id="rId33"/>
    <p:sldId id="604" r:id="rId34"/>
    <p:sldId id="618" r:id="rId35"/>
    <p:sldId id="605" r:id="rId36"/>
    <p:sldId id="606" r:id="rId37"/>
    <p:sldId id="607" r:id="rId38"/>
    <p:sldId id="619" r:id="rId39"/>
    <p:sldId id="608" r:id="rId40"/>
    <p:sldId id="609" r:id="rId41"/>
    <p:sldId id="610" r:id="rId42"/>
    <p:sldId id="611" r:id="rId43"/>
    <p:sldId id="556" r:id="rId44"/>
    <p:sldId id="53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2"/>
            <p14:sldId id="585"/>
            <p14:sldId id="500"/>
            <p14:sldId id="588"/>
            <p14:sldId id="534"/>
            <p14:sldId id="586"/>
            <p14:sldId id="587"/>
            <p14:sldId id="544"/>
            <p14:sldId id="589"/>
            <p14:sldId id="590"/>
            <p14:sldId id="613"/>
            <p14:sldId id="591"/>
            <p14:sldId id="592"/>
            <p14:sldId id="614"/>
            <p14:sldId id="593"/>
            <p14:sldId id="594"/>
            <p14:sldId id="596"/>
            <p14:sldId id="595"/>
            <p14:sldId id="615"/>
            <p14:sldId id="597"/>
            <p14:sldId id="598"/>
            <p14:sldId id="599"/>
            <p14:sldId id="616"/>
            <p14:sldId id="600"/>
            <p14:sldId id="601"/>
            <p14:sldId id="617"/>
            <p14:sldId id="602"/>
            <p14:sldId id="603"/>
            <p14:sldId id="604"/>
            <p14:sldId id="618"/>
            <p14:sldId id="605"/>
            <p14:sldId id="606"/>
            <p14:sldId id="607"/>
            <p14:sldId id="619"/>
            <p14:sldId id="608"/>
            <p14:sldId id="609"/>
            <p14:sldId id="610"/>
            <p14:sldId id="611"/>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5" d="100"/>
          <a:sy n="45" d="100"/>
        </p:scale>
        <p:origin x="62" y="79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1094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19954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8850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6334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52233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92096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74686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31349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7074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79135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56705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86378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36010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78501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945569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30667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677640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719870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084286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189570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2/5/2026</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0072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6.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6.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6.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6.xml"/><Relationship Id="rId5" Type="http://schemas.microsoft.com/office/2007/relationships/hdphoto" Target="../media/hdphoto3.wdp"/><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6.xml"/><Relationship Id="rId5" Type="http://schemas.microsoft.com/office/2007/relationships/hdphoto" Target="../media/hdphoto4.wdp"/><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6.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6.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6.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6.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6.xml"/><Relationship Id="rId5" Type="http://schemas.microsoft.com/office/2007/relationships/hdphoto" Target="../media/hdphoto5.wdp"/><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6.xml"/><Relationship Id="rId5" Type="http://schemas.microsoft.com/office/2007/relationships/hdphoto" Target="../media/hdphoto6.wdp"/><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6.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6.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6.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7.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3</a:t>
            </a: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Motivation Concepts</a:t>
            </a:r>
          </a:p>
        </p:txBody>
      </p:sp>
    </p:spTree>
    <p:extLst>
      <p:ext uri="{BB962C8B-B14F-4D97-AF65-F5344CB8AC3E}">
        <p14:creationId xmlns:p14="http://schemas.microsoft.com/office/powerpoint/2010/main" val="2280623560"/>
      </p:ext>
    </p:extLst>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415143" y="1232243"/>
            <a:ext cx="8849743" cy="509017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177709" y="69495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Alexandria" pitchFamily="2" charset="-78"/>
              </a:rPr>
              <a:t>Learning Objectives</a:t>
            </a:r>
          </a:p>
        </p:txBody>
      </p:sp>
      <p:sp>
        <p:nvSpPr>
          <p:cNvPr id="16388" name="Rectangle 4"/>
          <p:cNvSpPr>
            <a:spLocks noChangeArrowheads="1"/>
          </p:cNvSpPr>
          <p:nvPr/>
        </p:nvSpPr>
        <p:spPr bwMode="auto">
          <a:xfrm>
            <a:off x="636588" y="521380"/>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772774" y="578122"/>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6390" name="TextBox 9"/>
          <p:cNvSpPr txBox="1">
            <a:spLocks noChangeArrowheads="1"/>
          </p:cNvSpPr>
          <p:nvPr/>
        </p:nvSpPr>
        <p:spPr bwMode="auto">
          <a:xfrm>
            <a:off x="908050" y="816655"/>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
        <p:nvSpPr>
          <p:cNvPr id="16391" name="TextBox 47"/>
          <p:cNvSpPr txBox="1">
            <a:spLocks noChangeArrowheads="1"/>
          </p:cNvSpPr>
          <p:nvPr/>
        </p:nvSpPr>
        <p:spPr bwMode="auto">
          <a:xfrm>
            <a:off x="1992430" y="1426849"/>
            <a:ext cx="7962331"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the three key elements of motivation.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Compare the classic theories of motivation.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Contrast the content-based theories of motivation, including self determination theory, regulatory-focus theory, and job engagement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Understand the differences between the context-based theories of motivation: reinforcement theory and social learning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Compare the process-based theories of motivation: expectancy theory, goal-setting theory, and self-efficacy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the forms of organizational justice, including distributive justice, procedural justice, informational jus tice, and interactional justice.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how the contemporary theories of motivation complement one another.</a:t>
            </a:r>
            <a:endParaRPr lang="en-US" altLang="en-US" sz="2200" dirty="0">
              <a:latin typeface="Calibri" panose="020F0502020204030204" pitchFamily="34" charset="0"/>
              <a:ea typeface="Calibri" panose="020F0502020204030204" pitchFamily="34" charset="0"/>
              <a:cs typeface="Calibri" panose="020F0502020204030204" pitchFamily="34" charset="0"/>
            </a:endParaRP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170318"/>
            <a:ext cx="2305050" cy="89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21323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68475" y="1776530"/>
            <a:ext cx="7266667" cy="423238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04281" y="1097726"/>
            <a:ext cx="5834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400" b="1" dirty="0">
                <a:solidFill>
                  <a:srgbClr val="00B0F0"/>
                </a:solidFill>
                <a:latin typeface="Alexandria" pitchFamily="2" charset="-78"/>
              </a:rPr>
              <a:t>Learning Outcomes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70008"/>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
        <p:nvSpPr>
          <p:cNvPr id="16391" name="TextBox 47"/>
          <p:cNvSpPr txBox="1">
            <a:spLocks noChangeArrowheads="1"/>
          </p:cNvSpPr>
          <p:nvPr/>
        </p:nvSpPr>
        <p:spPr bwMode="auto">
          <a:xfrm>
            <a:off x="2112168" y="2210621"/>
            <a:ext cx="5882301" cy="29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Motivation: Direction and Intensity</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Content Theories of Motivation</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Process Theories of Motivation </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Recent Research on Motivation Theories</a:t>
            </a:r>
            <a:endParaRPr lang="en-US" alt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 xmlns:a16="http://schemas.microsoft.com/office/drawing/2014/main" id="{95DDC9D9-EF4D-397F-0F63-2F445591BCFC}"/>
              </a:ext>
            </a:extLst>
          </p:cNvPr>
          <p:cNvSpPr>
            <a:spLocks noChangeArrowheads="1"/>
          </p:cNvSpPr>
          <p:nvPr/>
        </p:nvSpPr>
        <p:spPr bwMode="auto">
          <a:xfrm>
            <a:off x="859971" y="1301069"/>
            <a:ext cx="10232685" cy="500175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pic>
        <p:nvPicPr>
          <p:cNvPr id="1026" name="Picture 2" descr="Motivation at workplace">
            <a:extLst>
              <a:ext uri="{FF2B5EF4-FFF2-40B4-BE49-F238E27FC236}">
                <a16:creationId xmlns="" xmlns:a16="http://schemas.microsoft.com/office/drawing/2014/main" id="{0A996D42-8BE6-8822-FF7D-FB6F643D7C3F}"/>
              </a:ext>
            </a:extLst>
          </p:cNvPr>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46414" y="1545772"/>
            <a:ext cx="9416143" cy="4473038"/>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21">
            <a:extLst>
              <a:ext uri="{FF2B5EF4-FFF2-40B4-BE49-F238E27FC236}">
                <a16:creationId xmlns="" xmlns:a16="http://schemas.microsoft.com/office/drawing/2014/main" id="{F5A3AE4F-C986-0A44-1749-DB3407B32F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808028" y="98342"/>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a:extLst>
              <a:ext uri="{FF2B5EF4-FFF2-40B4-BE49-F238E27FC236}">
                <a16:creationId xmlns="" xmlns:a16="http://schemas.microsoft.com/office/drawing/2014/main" id="{3E5E2008-061B-3C46-165C-1F9A9671891B}"/>
              </a:ext>
            </a:extLst>
          </p:cNvPr>
          <p:cNvSpPr>
            <a:spLocks noChangeArrowheads="1"/>
          </p:cNvSpPr>
          <p:nvPr/>
        </p:nvSpPr>
        <p:spPr bwMode="auto">
          <a:xfrm>
            <a:off x="1082902" y="303666"/>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9" name="TextBox 5">
            <a:extLst>
              <a:ext uri="{FF2B5EF4-FFF2-40B4-BE49-F238E27FC236}">
                <a16:creationId xmlns="" xmlns:a16="http://schemas.microsoft.com/office/drawing/2014/main" id="{0AA0CEDE-1503-FEFF-B454-E6B9EA69979A}"/>
              </a:ext>
            </a:extLst>
          </p:cNvPr>
          <p:cNvSpPr txBox="1">
            <a:spLocks noChangeArrowheads="1"/>
          </p:cNvSpPr>
          <p:nvPr/>
        </p:nvSpPr>
        <p:spPr bwMode="auto">
          <a:xfrm>
            <a:off x="1240858" y="338636"/>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0" name="TextBox 9">
            <a:extLst>
              <a:ext uri="{FF2B5EF4-FFF2-40B4-BE49-F238E27FC236}">
                <a16:creationId xmlns="" xmlns:a16="http://schemas.microsoft.com/office/drawing/2014/main" id="{70B80C25-F457-C51D-14FC-B0B9E3B8E3B5}"/>
              </a:ext>
            </a:extLst>
          </p:cNvPr>
          <p:cNvSpPr txBox="1">
            <a:spLocks noChangeArrowheads="1"/>
          </p:cNvSpPr>
          <p:nvPr/>
        </p:nvSpPr>
        <p:spPr bwMode="auto">
          <a:xfrm>
            <a:off x="1354364" y="598941"/>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Tree>
    <p:extLst>
      <p:ext uri="{BB962C8B-B14F-4D97-AF65-F5344CB8AC3E}">
        <p14:creationId xmlns:p14="http://schemas.microsoft.com/office/powerpoint/2010/main" val="3254612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 xmlns:a16="http://schemas.microsoft.com/office/drawing/2014/main" id="{08C6FC64-9D65-D86B-B3E5-F39313365C29}"/>
              </a:ext>
            </a:extLst>
          </p:cNvPr>
          <p:cNvSpPr>
            <a:spLocks noChangeArrowheads="1"/>
          </p:cNvSpPr>
          <p:nvPr/>
        </p:nvSpPr>
        <p:spPr bwMode="auto">
          <a:xfrm>
            <a:off x="3265266" y="605789"/>
            <a:ext cx="1404937" cy="6241327"/>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 xmlns:a16="http://schemas.microsoft.com/office/drawing/2014/main" id="{4396579C-94DC-070F-42EE-54689D3C4C16}"/>
              </a:ext>
            </a:extLst>
          </p:cNvPr>
          <p:cNvSpPr>
            <a:spLocks noChangeArrowheads="1"/>
          </p:cNvSpPr>
          <p:nvPr/>
        </p:nvSpPr>
        <p:spPr bwMode="auto">
          <a:xfrm>
            <a:off x="2602593" y="1553281"/>
            <a:ext cx="8820967"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 xmlns:a16="http://schemas.microsoft.com/office/drawing/2014/main" id="{E2AE4685-2A1D-DC31-9393-1413563B1F6A}"/>
              </a:ext>
            </a:extLst>
          </p:cNvPr>
          <p:cNvSpPr txBox="1"/>
          <p:nvPr/>
        </p:nvSpPr>
        <p:spPr>
          <a:xfrm>
            <a:off x="2736399" y="1692186"/>
            <a:ext cx="8301716" cy="4154984"/>
          </a:xfrm>
          <a:prstGeom prst="rect">
            <a:avLst/>
          </a:prstGeom>
          <a:noFill/>
        </p:spPr>
        <p:txBody>
          <a:bodyPr wrap="square" rtlCol="0">
            <a:spAutoFit/>
          </a:bodyPr>
          <a:lstStyle/>
          <a:p>
            <a:pPr marL="457200" indent="-457200" algn="just">
              <a:buFont typeface="+mj-lt"/>
              <a:buAutoNum type="arabicPeriod"/>
            </a:pPr>
            <a:r>
              <a:rPr lang="en-US" sz="2400" b="1" dirty="0">
                <a:effectLst/>
                <a:latin typeface="Calibri" panose="020F0502020204030204" pitchFamily="34" charset="0"/>
                <a:ea typeface="Calibri" panose="020F0502020204030204" pitchFamily="34" charset="0"/>
                <a:cs typeface="Calibri" panose="020F0502020204030204" pitchFamily="34" charset="0"/>
              </a:rPr>
              <a:t>Motivation</a:t>
            </a:r>
            <a:r>
              <a:rPr lang="en-US" sz="2400" dirty="0">
                <a:effectLst/>
                <a:latin typeface="Calibri" panose="020F0502020204030204" pitchFamily="34" charset="0"/>
                <a:ea typeface="Calibri" panose="020F0502020204030204" pitchFamily="34" charset="0"/>
                <a:cs typeface="Calibri" panose="020F0502020204030204" pitchFamily="34" charset="0"/>
              </a:rPr>
              <a:t> is a powerful force.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It can drive employees through encouragement and reward to accomplish challenging goals.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However, it can also prompt employees to cheat when they experience injustice or are threatened by unattainable goals.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Navigating and predicting these forces becomes a challenge to both workers and managers. </a:t>
            </a:r>
          </a:p>
          <a:p>
            <a:pPr marL="457200" indent="-457200" algn="just">
              <a:buFont typeface="+mj-lt"/>
              <a:buAutoNum type="arabicPeriod"/>
            </a:pPr>
            <a:r>
              <a:rPr lang="en-US" sz="2400" dirty="0">
                <a:effectLst/>
                <a:latin typeface="Calibri" panose="020F0502020204030204" pitchFamily="34" charset="0"/>
                <a:ea typeface="Calibri" panose="020F0502020204030204" pitchFamily="34" charset="0"/>
                <a:cs typeface="Calibri" panose="020F0502020204030204" pitchFamily="34" charset="0"/>
              </a:rPr>
              <a:t>Despite the challenges, knowing more about motivation theories can help increase an understanding of how motivation may operate and how employees become motivated.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 xmlns:a16="http://schemas.microsoft.com/office/drawing/2014/main" id="{CD7A7978-0DBE-CCBE-4CC2-160B121601AB}"/>
              </a:ext>
            </a:extLst>
          </p:cNvPr>
          <p:cNvSpPr txBox="1">
            <a:spLocks noChangeArrowheads="1"/>
          </p:cNvSpPr>
          <p:nvPr/>
        </p:nvSpPr>
        <p:spPr bwMode="auto">
          <a:xfrm>
            <a:off x="4721917" y="104420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Introduction to Motivation</a:t>
            </a:r>
          </a:p>
        </p:txBody>
      </p:sp>
      <p:pic>
        <p:nvPicPr>
          <p:cNvPr id="19" name="Picture 2" descr="Motivation at workplace">
            <a:extLst>
              <a:ext uri="{FF2B5EF4-FFF2-40B4-BE49-F238E27FC236}">
                <a16:creationId xmlns="" xmlns:a16="http://schemas.microsoft.com/office/drawing/2014/main" id="{D417BE36-24BE-AD6B-A156-9AF1E5954C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4824" y="1236334"/>
            <a:ext cx="2681409" cy="8565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 xmlns:a16="http://schemas.microsoft.com/office/drawing/2014/main" id="{08C6FC64-9D65-D86B-B3E5-F39313365C29}"/>
              </a:ext>
            </a:extLst>
          </p:cNvPr>
          <p:cNvSpPr>
            <a:spLocks noChangeArrowheads="1"/>
          </p:cNvSpPr>
          <p:nvPr/>
        </p:nvSpPr>
        <p:spPr bwMode="auto">
          <a:xfrm>
            <a:off x="3265266" y="605789"/>
            <a:ext cx="1404937" cy="6241327"/>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 xmlns:a16="http://schemas.microsoft.com/office/drawing/2014/main" id="{4396579C-94DC-070F-42EE-54689D3C4C16}"/>
              </a:ext>
            </a:extLst>
          </p:cNvPr>
          <p:cNvSpPr>
            <a:spLocks noChangeArrowheads="1"/>
          </p:cNvSpPr>
          <p:nvPr/>
        </p:nvSpPr>
        <p:spPr bwMode="auto">
          <a:xfrm>
            <a:off x="2602593" y="1553281"/>
            <a:ext cx="8820967"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 xmlns:a16="http://schemas.microsoft.com/office/drawing/2014/main" id="{E2AE4685-2A1D-DC31-9393-1413563B1F6A}"/>
              </a:ext>
            </a:extLst>
          </p:cNvPr>
          <p:cNvSpPr txBox="1"/>
          <p:nvPr/>
        </p:nvSpPr>
        <p:spPr>
          <a:xfrm>
            <a:off x="2801714" y="1801044"/>
            <a:ext cx="8203744"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Millions of people each year spend money in the hopes that they will become more “motivated.” </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In the United States alone, self-improvement and motivational services is an $11 billion market that is expected to grow 5.1 percent on average until 2027.</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Motivation is also one of the most frequently researched topics in organizational behavior (OB), and full-time OB practitioners (e.g., industrial-organizational psychologists, management consultants, human resource professionals) list it as one of the top most-needed areas for continued research in the field.</a:t>
            </a:r>
          </a:p>
        </p:txBody>
      </p:sp>
      <p:sp>
        <p:nvSpPr>
          <p:cNvPr id="15" name="TextBox 2">
            <a:extLst>
              <a:ext uri="{FF2B5EF4-FFF2-40B4-BE49-F238E27FC236}">
                <a16:creationId xmlns="" xmlns:a16="http://schemas.microsoft.com/office/drawing/2014/main" id="{CD7A7978-0DBE-CCBE-4CC2-160B121601AB}"/>
              </a:ext>
            </a:extLst>
          </p:cNvPr>
          <p:cNvSpPr txBox="1">
            <a:spLocks noChangeArrowheads="1"/>
          </p:cNvSpPr>
          <p:nvPr/>
        </p:nvSpPr>
        <p:spPr bwMode="auto">
          <a:xfrm>
            <a:off x="4721917" y="104420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Introduction to Motivation – Cont.</a:t>
            </a:r>
          </a:p>
        </p:txBody>
      </p:sp>
    </p:spTree>
    <p:extLst>
      <p:ext uri="{BB962C8B-B14F-4D97-AF65-F5344CB8AC3E}">
        <p14:creationId xmlns:p14="http://schemas.microsoft.com/office/powerpoint/2010/main" val="1367749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 xmlns:a16="http://schemas.microsoft.com/office/drawing/2014/main" id="{08C6FC64-9D65-D86B-B3E5-F39313365C29}"/>
              </a:ext>
            </a:extLst>
          </p:cNvPr>
          <p:cNvSpPr>
            <a:spLocks noChangeArrowheads="1"/>
          </p:cNvSpPr>
          <p:nvPr/>
        </p:nvSpPr>
        <p:spPr bwMode="auto">
          <a:xfrm>
            <a:off x="3265266" y="605789"/>
            <a:ext cx="1404937" cy="6241327"/>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 xmlns:a16="http://schemas.microsoft.com/office/drawing/2014/main" id="{4396579C-94DC-070F-42EE-54689D3C4C16}"/>
              </a:ext>
            </a:extLst>
          </p:cNvPr>
          <p:cNvSpPr>
            <a:spLocks noChangeArrowheads="1"/>
          </p:cNvSpPr>
          <p:nvPr/>
        </p:nvSpPr>
        <p:spPr bwMode="auto">
          <a:xfrm>
            <a:off x="2744108" y="1553281"/>
            <a:ext cx="8119836"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 xmlns:a16="http://schemas.microsoft.com/office/drawing/2014/main" id="{E2AE4685-2A1D-DC31-9393-1413563B1F6A}"/>
              </a:ext>
            </a:extLst>
          </p:cNvPr>
          <p:cNvSpPr txBox="1"/>
          <p:nvPr/>
        </p:nvSpPr>
        <p:spPr>
          <a:xfrm>
            <a:off x="3008542" y="1801044"/>
            <a:ext cx="75533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Beyond interest in the topic, people do appear to be generally unmotivated at least for a part of the workweek. </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In one survey, 69 percent of workers reported wasting time at work every day, and nearly a quarter said they waste between thirty and sixty minutes each day. </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How? Usually by surfing the Internet (checking the news and visiting social network sites) and chatting with coworkers.</a:t>
            </a:r>
          </a:p>
          <a:p>
            <a:pPr marL="457200" indent="-457200" algn="just">
              <a:buFont typeface="Wingdings" panose="05000000000000000000" pitchFamily="2" charset="2"/>
              <a:buChar char="q"/>
            </a:pPr>
            <a:r>
              <a:rPr lang="en-US" sz="2400" dirty="0">
                <a:effectLst/>
                <a:latin typeface="Calibri" panose="020F0502020204030204" pitchFamily="34" charset="0"/>
                <a:ea typeface="Calibri" panose="020F0502020204030204" pitchFamily="34" charset="0"/>
                <a:cs typeface="Calibri" panose="020F0502020204030204" pitchFamily="34" charset="0"/>
              </a:rPr>
              <a:t>Although times change, the problem of motivating a workforce stays the same (Robbins &amp; Judge, 2012).</a:t>
            </a:r>
            <a:endParaRPr lang="ar-SA" sz="32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 xmlns:a16="http://schemas.microsoft.com/office/drawing/2014/main" id="{CD7A7978-0DBE-CCBE-4CC2-160B121601AB}"/>
              </a:ext>
            </a:extLst>
          </p:cNvPr>
          <p:cNvSpPr txBox="1">
            <a:spLocks noChangeArrowheads="1"/>
          </p:cNvSpPr>
          <p:nvPr/>
        </p:nvSpPr>
        <p:spPr bwMode="auto">
          <a:xfrm>
            <a:off x="4721917" y="1044204"/>
            <a:ext cx="58341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Introduction to Motivation  – Cont.</a:t>
            </a:r>
          </a:p>
        </p:txBody>
      </p:sp>
    </p:spTree>
    <p:extLst>
      <p:ext uri="{BB962C8B-B14F-4D97-AF65-F5344CB8AC3E}">
        <p14:creationId xmlns:p14="http://schemas.microsoft.com/office/powerpoint/2010/main" val="397483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The definition of Motivation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53437" y="1793209"/>
            <a:ext cx="6897192" cy="4154984"/>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is the processes that account for an individual’s </a:t>
            </a:r>
            <a:r>
              <a:rPr lang="en-US" sz="2400" i="1" dirty="0">
                <a:latin typeface="Calibri" panose="020F0502020204030204" pitchFamily="34" charset="0"/>
                <a:ea typeface="Calibri" panose="020F0502020204030204" pitchFamily="34" charset="0"/>
                <a:cs typeface="Calibri" panose="020F0502020204030204" pitchFamily="34" charset="0"/>
              </a:rPr>
              <a:t>intensity, direction , and persistence</a:t>
            </a:r>
            <a:r>
              <a:rPr lang="en-US" sz="2400" dirty="0">
                <a:latin typeface="Calibri" panose="020F0502020204030204" pitchFamily="34" charset="0"/>
                <a:ea typeface="Calibri" panose="020F0502020204030204" pitchFamily="34" charset="0"/>
                <a:cs typeface="Calibri" panose="020F0502020204030204" pitchFamily="34" charset="0"/>
              </a:rPr>
              <a:t> of effort toward attaining a goal.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While general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is concerned with effort toward any goal, we will narrow the focus to organizational goals.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Levels of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can vary from moment to moment and can also be meaningful individual differences.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other words,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motivation</a:t>
            </a:r>
            <a:r>
              <a:rPr lang="en-US" sz="2400" dirty="0">
                <a:latin typeface="Calibri" panose="020F0502020204030204" pitchFamily="34" charset="0"/>
                <a:ea typeface="Calibri" panose="020F0502020204030204" pitchFamily="34" charset="0"/>
                <a:cs typeface="Calibri" panose="020F0502020204030204" pitchFamily="34" charset="0"/>
              </a:rPr>
              <a:t> can take form as both a personality trait and a temporary state.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2" descr="Motivation at workplace">
            <a:extLst>
              <a:ext uri="{FF2B5EF4-FFF2-40B4-BE49-F238E27FC236}">
                <a16:creationId xmlns="" xmlns:a16="http://schemas.microsoft.com/office/drawing/2014/main" id="{9D350042-9FE2-AADF-BD4C-9F2A44296F54}"/>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81015" y="1902615"/>
            <a:ext cx="3180054" cy="393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Elements of Motivation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47908" y="1868557"/>
            <a:ext cx="10497034" cy="3139321"/>
          </a:xfrm>
          <a:prstGeom prst="rect">
            <a:avLst/>
          </a:prstGeom>
        </p:spPr>
        <p:txBody>
          <a:bodyPr wrap="square">
            <a:spAutoFit/>
          </a:bodyPr>
          <a:lstStyle/>
          <a:p>
            <a:pPr marL="342900" indent="-342900" algn="just" rtl="0">
              <a:buFont typeface="Arial" panose="020B0604020202020204" pitchFamily="34" charset="0"/>
              <a:buChar char="•"/>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Intensity</a:t>
            </a:r>
            <a:r>
              <a:rPr lang="en-US" sz="2200" dirty="0">
                <a:latin typeface="Calibri" panose="020F0502020204030204" pitchFamily="34" charset="0"/>
                <a:ea typeface="Calibri" panose="020F0502020204030204" pitchFamily="34" charset="0"/>
                <a:cs typeface="Calibri" panose="020F0502020204030204" pitchFamily="34" charset="0"/>
              </a:rPr>
              <a:t> describes how hard a person tries. This is the element most of us focus on when we talk about motivation. </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However, high </a:t>
            </a:r>
            <a:r>
              <a:rPr lang="en-US" sz="2200" b="1" i="1" dirty="0">
                <a:solidFill>
                  <a:srgbClr val="00B0F0"/>
                </a:solidFill>
                <a:latin typeface="Calibri" panose="020F0502020204030204" pitchFamily="34" charset="0"/>
                <a:ea typeface="Calibri" panose="020F0502020204030204" pitchFamily="34" charset="0"/>
                <a:cs typeface="Calibri" panose="020F0502020204030204" pitchFamily="34" charset="0"/>
              </a:rPr>
              <a:t>intensity</a:t>
            </a:r>
            <a:r>
              <a:rPr lang="en-US" sz="2200" dirty="0">
                <a:latin typeface="Calibri" panose="020F0502020204030204" pitchFamily="34" charset="0"/>
                <a:ea typeface="Calibri" panose="020F0502020204030204" pitchFamily="34" charset="0"/>
                <a:cs typeface="Calibri" panose="020F0502020204030204" pitchFamily="34" charset="0"/>
              </a:rPr>
              <a:t> is unlikely to lead to favorable job performance outcomes unless the effort is channeled in a direction that benefits the organization. </a:t>
            </a:r>
          </a:p>
          <a:p>
            <a:pPr marL="342900" indent="-342900" algn="just" rtl="0">
              <a:buFont typeface="Arial" panose="020B0604020202020204" pitchFamily="34" charset="0"/>
              <a:buChar char="•"/>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Effort directed </a:t>
            </a:r>
            <a:r>
              <a:rPr lang="en-US" sz="2200" dirty="0">
                <a:latin typeface="Calibri" panose="020F0502020204030204" pitchFamily="34" charset="0"/>
                <a:ea typeface="Calibri" panose="020F0502020204030204" pitchFamily="34" charset="0"/>
                <a:cs typeface="Calibri" panose="020F0502020204030204" pitchFamily="34" charset="0"/>
              </a:rPr>
              <a:t>toward and consistent with the organization’s goals is the kind of effort organizations should be seeking to improve. </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Finally, motivation has a </a:t>
            </a: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persistence</a:t>
            </a:r>
            <a:r>
              <a:rPr lang="en-US" sz="2200" dirty="0">
                <a:latin typeface="Calibri" panose="020F0502020204030204" pitchFamily="34" charset="0"/>
                <a:ea typeface="Calibri" panose="020F0502020204030204" pitchFamily="34" charset="0"/>
                <a:cs typeface="Calibri" panose="020F0502020204030204" pitchFamily="34" charset="0"/>
              </a:rPr>
              <a:t> dimension. This measures how long a person can maintain effort. Motivated individuals work intensely on an appropriate task long enough to achieve their goals.</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pic>
        <p:nvPicPr>
          <p:cNvPr id="2052" name="Picture 4" descr="Three Components of Motivation - The ...">
            <a:extLst>
              <a:ext uri="{FF2B5EF4-FFF2-40B4-BE49-F238E27FC236}">
                <a16:creationId xmlns="" xmlns:a16="http://schemas.microsoft.com/office/drawing/2014/main" id="{D9077430-C49A-ACE3-5595-0099E7E62F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1670" y="5070980"/>
            <a:ext cx="6862955" cy="1455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95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092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Classic Theories of Motivation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854632"/>
            <a:ext cx="7623206" cy="3594702"/>
          </a:xfrm>
          <a:prstGeom prst="rect">
            <a:avLst/>
          </a:prstGeom>
        </p:spPr>
        <p:txBody>
          <a:bodyPr wrap="square">
            <a:spAutoFit/>
          </a:bodyPr>
          <a:lstStyle/>
          <a:p>
            <a:pPr marL="342900" indent="-342900" algn="just" rtl="0">
              <a:lnSpc>
                <a:spcPct val="150000"/>
              </a:lnSpc>
              <a:buFont typeface="Arial" panose="020B0604020202020204" pitchFamily="34" charset="0"/>
              <a:buChar char="•"/>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Three theories </a:t>
            </a:r>
            <a:r>
              <a:rPr lang="en-US" sz="2200" dirty="0">
                <a:latin typeface="Calibri" panose="020F0502020204030204" pitchFamily="34" charset="0"/>
                <a:ea typeface="Calibri" panose="020F0502020204030204" pitchFamily="34" charset="0"/>
                <a:cs typeface="Calibri" panose="020F0502020204030204" pitchFamily="34" charset="0"/>
              </a:rPr>
              <a:t>of employee motivation formulated during the 1950s are considered to be classics in the study of motivation. </a:t>
            </a:r>
          </a:p>
          <a:p>
            <a:pPr marL="342900" indent="-342900" algn="just" rtl="0">
              <a:lnSpc>
                <a:spcPct val="150000"/>
              </a:lnSpc>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They represent a foundation of motivation theory, with many practicing managers still using their terminology which are: </a:t>
            </a:r>
          </a:p>
          <a:p>
            <a:pPr marL="914400" lvl="1" indent="-457200" algn="just">
              <a:lnSpc>
                <a:spcPct val="150000"/>
              </a:lnSpc>
              <a:buFont typeface="+mj-lt"/>
              <a:buAutoNum type="arabicPeriod"/>
            </a:pPr>
            <a:r>
              <a:rPr lang="en-US" sz="2200" b="1" dirty="0">
                <a:latin typeface="Calibri" panose="020F0502020204030204" pitchFamily="34" charset="0"/>
                <a:ea typeface="Calibri" panose="020F0502020204030204" pitchFamily="34" charset="0"/>
                <a:cs typeface="Calibri" panose="020F0502020204030204" pitchFamily="34" charset="0"/>
              </a:rPr>
              <a:t>Hierarchy of Needs Theory </a:t>
            </a:r>
          </a:p>
          <a:p>
            <a:pPr marL="914400" lvl="1" indent="-457200" algn="just">
              <a:lnSpc>
                <a:spcPct val="150000"/>
              </a:lnSpc>
              <a:buFont typeface="+mj-lt"/>
              <a:buAutoNum type="arabicPeriod"/>
            </a:pPr>
            <a:r>
              <a:rPr lang="en-US" sz="2200" b="1" dirty="0">
                <a:latin typeface="Calibri" panose="020F0502020204030204" pitchFamily="34" charset="0"/>
                <a:ea typeface="Calibri" panose="020F0502020204030204" pitchFamily="34" charset="0"/>
                <a:cs typeface="Calibri" panose="020F0502020204030204" pitchFamily="34" charset="0"/>
              </a:rPr>
              <a:t>Two-Factor Theory </a:t>
            </a:r>
          </a:p>
          <a:p>
            <a:pPr marL="914400" lvl="1" indent="-457200" algn="just">
              <a:lnSpc>
                <a:spcPct val="150000"/>
              </a:lnSpc>
              <a:buFont typeface="+mj-lt"/>
              <a:buAutoNum type="arabicPeriod"/>
            </a:pPr>
            <a:r>
              <a:rPr lang="en-US" sz="2200" b="1" dirty="0">
                <a:latin typeface="Calibri" panose="020F0502020204030204" pitchFamily="34" charset="0"/>
                <a:ea typeface="Calibri" panose="020F0502020204030204" pitchFamily="34" charset="0"/>
                <a:cs typeface="Calibri" panose="020F0502020204030204" pitchFamily="34" charset="0"/>
              </a:rPr>
              <a:t>McClelland’s Theory of Needs </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5122" name="Picture 2" descr="Theories of motivation | PPT">
            <a:extLst>
              <a:ext uri="{FF2B5EF4-FFF2-40B4-BE49-F238E27FC236}">
                <a16:creationId xmlns="" xmlns:a16="http://schemas.microsoft.com/office/drawing/2014/main" id="{06E45A14-9135-818F-A8DD-4958063F17C7}"/>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8616468" y="1916825"/>
            <a:ext cx="2633224" cy="3532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56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Hierarchy of Needs Theory</a:t>
            </a:r>
            <a:endParaRPr lang="en-US" sz="24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4510683"/>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092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Hierarchy of Needs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854632"/>
            <a:ext cx="10036629" cy="1785104"/>
          </a:xfrm>
          <a:prstGeom prst="rect">
            <a:avLst/>
          </a:prstGeom>
        </p:spPr>
        <p:txBody>
          <a:bodyPr wrap="square">
            <a:spAutoFit/>
          </a:bodyPr>
          <a:lstStyle/>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The best-known theory of motivation is</a:t>
            </a:r>
            <a:r>
              <a:rPr lang="en-US" sz="2200" b="1" dirty="0">
                <a:latin typeface="Calibri" panose="020F0502020204030204" pitchFamily="34" charset="0"/>
                <a:ea typeface="Calibri" panose="020F0502020204030204" pitchFamily="34" charset="0"/>
                <a:cs typeface="Calibri" panose="020F0502020204030204" pitchFamily="34" charset="0"/>
              </a:rPr>
              <a:t> </a:t>
            </a:r>
            <a:r>
              <a:rPr lang="en-US" sz="2200" b="1" i="1" dirty="0">
                <a:solidFill>
                  <a:srgbClr val="00B0F0"/>
                </a:solidFill>
                <a:latin typeface="Calibri" panose="020F0502020204030204" pitchFamily="34" charset="0"/>
                <a:ea typeface="Calibri" panose="020F0502020204030204" pitchFamily="34" charset="0"/>
                <a:cs typeface="Calibri" panose="020F0502020204030204" pitchFamily="34" charset="0"/>
              </a:rPr>
              <a:t>Abraham Maslow’s hierarchy of needs</a:t>
            </a:r>
            <a:r>
              <a:rPr lang="en-US" sz="22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which hypothesizes that within every human being there is a hierarchy of five needs humans are motivated to meet. </a:t>
            </a:r>
          </a:p>
          <a:p>
            <a:pPr marL="342900" indent="-342900" algn="just" rtl="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A sixth need has been proposed for a highest level—</a:t>
            </a: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intrinsic values</a:t>
            </a:r>
            <a:r>
              <a:rPr lang="en-US" sz="2200" dirty="0">
                <a:latin typeface="Calibri" panose="020F0502020204030204" pitchFamily="34" charset="0"/>
                <a:ea typeface="Calibri" panose="020F0502020204030204" pitchFamily="34" charset="0"/>
                <a:cs typeface="Calibri" panose="020F0502020204030204" pitchFamily="34" charset="0"/>
              </a:rPr>
              <a:t>—which is said to have originated from Maslow, but it has not gained widespread acceptance.</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6146" name="Picture 2" descr="Abraham Maslow Quotes">
            <a:extLst>
              <a:ext uri="{FF2B5EF4-FFF2-40B4-BE49-F238E27FC236}">
                <a16:creationId xmlns="" xmlns:a16="http://schemas.microsoft.com/office/drawing/2014/main" id="{ABB9321B-0158-EF1B-2F4A-81E59585B91A}"/>
              </a:ext>
            </a:extLst>
          </p:cNvPr>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2482403" y="3722144"/>
            <a:ext cx="7196447" cy="2932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21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Hierarchy of Needs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05543" y="1767546"/>
            <a:ext cx="7260771" cy="4493538"/>
          </a:xfrm>
          <a:prstGeom prst="rect">
            <a:avLst/>
          </a:prstGeom>
        </p:spPr>
        <p:txBody>
          <a:bodyPr wrap="square">
            <a:spAutoFit/>
          </a:bodyPr>
          <a:lstStyle/>
          <a:p>
            <a:pPr algn="just" rtl="0"/>
            <a:r>
              <a:rPr lang="en-US" sz="2400" b="1" dirty="0">
                <a:latin typeface="Calibri" panose="020F0502020204030204" pitchFamily="34" charset="0"/>
                <a:ea typeface="Calibri" panose="020F0502020204030204" pitchFamily="34" charset="0"/>
                <a:cs typeface="Calibri" panose="020F0502020204030204" pitchFamily="34" charset="0"/>
              </a:rPr>
              <a:t>The original five needs are:</a:t>
            </a:r>
            <a:endPar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Physiological</a:t>
            </a:r>
            <a:r>
              <a:rPr lang="en-US" sz="2200" dirty="0">
                <a:latin typeface="Calibri" panose="020F0502020204030204" pitchFamily="34" charset="0"/>
                <a:ea typeface="Calibri" panose="020F0502020204030204" pitchFamily="34" charset="0"/>
                <a:cs typeface="Calibri" panose="020F0502020204030204" pitchFamily="34" charset="0"/>
              </a:rPr>
              <a:t>. Hunger, thirst, shelter, and other bodily needs.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Safety.</a:t>
            </a:r>
            <a:r>
              <a:rPr lang="en-US" sz="2200" dirty="0">
                <a:latin typeface="Calibri" panose="020F0502020204030204" pitchFamily="34" charset="0"/>
                <a:ea typeface="Calibri" panose="020F0502020204030204" pitchFamily="34" charset="0"/>
                <a:cs typeface="Calibri" panose="020F0502020204030204" pitchFamily="34" charset="0"/>
              </a:rPr>
              <a:t> Security and protection from physical and emotional harm.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Social-belongingness (originally love)</a:t>
            </a:r>
            <a:r>
              <a:rPr lang="en-US" sz="2200" dirty="0">
                <a:latin typeface="Calibri" panose="020F0502020204030204" pitchFamily="34" charset="0"/>
                <a:ea typeface="Calibri" panose="020F0502020204030204" pitchFamily="34" charset="0"/>
                <a:cs typeface="Calibri" panose="020F0502020204030204" pitchFamily="34" charset="0"/>
              </a:rPr>
              <a:t>. Affection, love, belongingness, acceptance, and friendship.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Esteem.</a:t>
            </a:r>
            <a:r>
              <a:rPr lang="en-US" sz="2200" dirty="0">
                <a:latin typeface="Calibri" panose="020F0502020204030204" pitchFamily="34" charset="0"/>
                <a:ea typeface="Calibri" panose="020F0502020204030204" pitchFamily="34" charset="0"/>
                <a:cs typeface="Calibri" panose="020F0502020204030204" pitchFamily="34" charset="0"/>
              </a:rPr>
              <a:t> Internal factors such as self-respect, autonomy, and achievement as well as external factors such as status, recognition, and attention. </a:t>
            </a:r>
          </a:p>
          <a:p>
            <a:pPr marL="457200" indent="-457200" algn="just" rtl="0">
              <a:buFont typeface="+mj-lt"/>
              <a:buAutoNum type="arabicPeriod"/>
            </a:pPr>
            <a:r>
              <a:rPr lang="en-US" sz="2200" b="1" dirty="0">
                <a:solidFill>
                  <a:srgbClr val="00B0F0"/>
                </a:solidFill>
                <a:latin typeface="Calibri" panose="020F0502020204030204" pitchFamily="34" charset="0"/>
                <a:ea typeface="Calibri" panose="020F0502020204030204" pitchFamily="34" charset="0"/>
                <a:cs typeface="Calibri" panose="020F0502020204030204" pitchFamily="34" charset="0"/>
              </a:rPr>
              <a:t>Self-actualization.</a:t>
            </a:r>
            <a:r>
              <a:rPr lang="en-US" sz="2200" dirty="0">
                <a:latin typeface="Calibri" panose="020F0502020204030204" pitchFamily="34" charset="0"/>
                <a:ea typeface="Calibri" panose="020F0502020204030204" pitchFamily="34" charset="0"/>
                <a:cs typeface="Calibri" panose="020F0502020204030204" pitchFamily="34" charset="0"/>
              </a:rPr>
              <a:t> Drive to become what we can become; includes growth, achieving our potential, and self-fulfillment.</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7170" name="Picture 2" descr="Maslow's Hierarchy of Needs: Applying It in the Workplace | Indeed.com">
            <a:extLst>
              <a:ext uri="{FF2B5EF4-FFF2-40B4-BE49-F238E27FC236}">
                <a16:creationId xmlns="" xmlns:a16="http://schemas.microsoft.com/office/drawing/2014/main" id="{D318CC70-C02D-8A42-94B9-CBC8784AA2C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3079" y="1967384"/>
            <a:ext cx="3780913" cy="408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91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Two-Factor Theory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41307694"/>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685025"/>
            <a:ext cx="1404457" cy="61729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79" y="1402466"/>
            <a:ext cx="109977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872888"/>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47953" y="1493735"/>
            <a:ext cx="10682047" cy="193899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Believing an individual’s relationship to work is basic and that the attitude toward work can determine success or failure, psychologist Frederick Herzberg wondered, “What do people want from their jobs?”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He asked people to describe, in detail, situations in which they felt exceptionally good or bad about their jobs. </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8198" name="Picture 6" descr="Herzberg's Motivation - Hygiene Theory | PMCLounge.com">
            <a:extLst>
              <a:ext uri="{FF2B5EF4-FFF2-40B4-BE49-F238E27FC236}">
                <a16:creationId xmlns="" xmlns:a16="http://schemas.microsoft.com/office/drawing/2014/main" id="{BAC6CD76-535E-610C-807F-579A05D9E01A}"/>
              </a:ext>
            </a:extLst>
          </p:cNvPr>
          <p:cNvPicPr>
            <a:picLocks noChangeAspect="1" noChangeArrowheads="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384" t="15852" r="3362" b="10171"/>
          <a:stretch/>
        </p:blipFill>
        <p:spPr bwMode="auto">
          <a:xfrm>
            <a:off x="2464576" y="3434107"/>
            <a:ext cx="6858000" cy="3203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179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617279" y="2378442"/>
            <a:ext cx="5623775"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responses differed significantly and led Hertzberg to his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 </a:t>
            </a:r>
            <a:r>
              <a:rPr lang="en-US" sz="2400" dirty="0">
                <a:latin typeface="Calibri" panose="020F0502020204030204" pitchFamily="34" charset="0"/>
                <a:ea typeface="Calibri" panose="020F0502020204030204" pitchFamily="34" charset="0"/>
                <a:cs typeface="Calibri" panose="020F0502020204030204" pitchFamily="34" charset="0"/>
              </a:rPr>
              <a:t>(also called motivation-hygiene theory, but this term is not used much today).</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r>
              <a:rPr lang="en-US" sz="2400" dirty="0">
                <a:latin typeface="Calibri" panose="020F0502020204030204" pitchFamily="34" charset="0"/>
                <a:ea typeface="Calibri" panose="020F0502020204030204" pitchFamily="34" charset="0"/>
                <a:cs typeface="Calibri" panose="020F0502020204030204" pitchFamily="34" charset="0"/>
              </a:rPr>
              <a:t> is inherently tied to job satisfaction and expresses motivation in terms of intrinsic and extrinsic factors that impact job satisfaction.</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8196" name="Picture 4" descr="Herzberg's Two-Factor Theory Of Motivation-Hygiene">
            <a:extLst>
              <a:ext uri="{FF2B5EF4-FFF2-40B4-BE49-F238E27FC236}">
                <a16:creationId xmlns="" xmlns:a16="http://schemas.microsoft.com/office/drawing/2014/main" id="{57D14F5A-27B2-F12B-E2A5-0988989AA0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1363" y="1954320"/>
            <a:ext cx="4828329" cy="3943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759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669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1999" y="1830983"/>
            <a:ext cx="6596743" cy="4524315"/>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Under two-factor theory, the factors that lead to job satisfaction are separate and distinct from those that lead to job dissatisfaction.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Intrinsic factors</a:t>
            </a:r>
            <a:r>
              <a:rPr lang="en-US" sz="2400" dirty="0">
                <a:latin typeface="Calibri" panose="020F0502020204030204" pitchFamily="34" charset="0"/>
                <a:ea typeface="Calibri" panose="020F0502020204030204" pitchFamily="34" charset="0"/>
                <a:cs typeface="Calibri" panose="020F0502020204030204" pitchFamily="34" charset="0"/>
              </a:rPr>
              <a:t> such as advancement, recognition, responsibility, and achievement seem related to job satisfaction.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Respondents who felt good about their work tended to attribute these factors to their situations,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while dissatisfied respondents tended to cite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extrinsic factors</a:t>
            </a:r>
            <a:r>
              <a:rPr lang="en-US" sz="2400" dirty="0">
                <a:latin typeface="Calibri" panose="020F0502020204030204" pitchFamily="34" charset="0"/>
                <a:ea typeface="Calibri" panose="020F0502020204030204" pitchFamily="34" charset="0"/>
                <a:cs typeface="Calibri" panose="020F0502020204030204" pitchFamily="34" charset="0"/>
              </a:rPr>
              <a:t>, such as supervision, pay, company policies, and </a:t>
            </a:r>
            <a:r>
              <a:rPr lang="en-US" sz="2400">
                <a:latin typeface="Calibri" panose="020F0502020204030204" pitchFamily="34" charset="0"/>
                <a:ea typeface="Calibri" panose="020F0502020204030204" pitchFamily="34" charset="0"/>
                <a:cs typeface="Calibri" panose="020F0502020204030204" pitchFamily="34" charset="0"/>
              </a:rPr>
              <a:t>work conditions.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8194" name="Picture 2" descr="Herzberg's Theory: A Guide for Boosting Employee Motivation | Indeed.com">
            <a:extLst>
              <a:ext uri="{FF2B5EF4-FFF2-40B4-BE49-F238E27FC236}">
                <a16:creationId xmlns="" xmlns:a16="http://schemas.microsoft.com/office/drawing/2014/main" id="{9E9173CC-7FC9-1D7F-1697-150B718C88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3461" y="1974098"/>
            <a:ext cx="4415214" cy="4078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403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702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 - Criticisms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863641"/>
            <a:ext cx="8262257" cy="4524315"/>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two-factor theory </a:t>
            </a:r>
            <a:r>
              <a:rPr lang="en-US" sz="2400" dirty="0">
                <a:latin typeface="Calibri" panose="020F0502020204030204" pitchFamily="34" charset="0"/>
                <a:ea typeface="Calibri" panose="020F0502020204030204" pitchFamily="34" charset="0"/>
                <a:cs typeface="Calibri" panose="020F0502020204030204" pitchFamily="34" charset="0"/>
              </a:rPr>
              <a:t>has not been well supported in research.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Criticisms </a:t>
            </a:r>
            <a:r>
              <a:rPr lang="en-US" sz="2400" dirty="0">
                <a:latin typeface="Calibri" panose="020F0502020204030204" pitchFamily="34" charset="0"/>
                <a:ea typeface="Calibri" panose="020F0502020204030204" pitchFamily="34" charset="0"/>
                <a:cs typeface="Calibri" panose="020F0502020204030204" pitchFamily="34" charset="0"/>
              </a:rPr>
              <a:t>center on Herzberg’s original methodology and his assumptions, such as how the participants may be biased in thinking back to times when they felt good or bad about their jobs.</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Furthermore, if hygiene and motivational factors are equally important to a person, both should be capable of motivating.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Regardless of the criticisms</a:t>
            </a:r>
            <a:r>
              <a:rPr lang="en-US" sz="2400" dirty="0">
                <a:latin typeface="Calibri" panose="020F0502020204030204" pitchFamily="34" charset="0"/>
                <a:ea typeface="Calibri" panose="020F0502020204030204" pitchFamily="34" charset="0"/>
                <a:cs typeface="Calibri" panose="020F0502020204030204" pitchFamily="34" charset="0"/>
              </a:rPr>
              <a:t>, Herzberg’s theory has been quite influential and has been used in many studies.</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Most managers worldwide are familiar with its recommendations.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9218" name="Picture 2" descr="Applying Herzberg's Two-Factor Theory to the Workplace">
            <a:extLst>
              <a:ext uri="{FF2B5EF4-FFF2-40B4-BE49-F238E27FC236}">
                <a16:creationId xmlns="" xmlns:a16="http://schemas.microsoft.com/office/drawing/2014/main" id="{A5467CAA-D161-DFEC-3642-BA6106BF1E3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9116299" y="1685493"/>
            <a:ext cx="2867692" cy="4131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44985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McClelland’s Theory of Needs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3824177"/>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702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2513230"/>
            <a:ext cx="5551713"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r>
              <a:rPr lang="en-US" sz="2400" dirty="0">
                <a:latin typeface="Calibri" panose="020F0502020204030204" pitchFamily="34" charset="0"/>
                <a:ea typeface="Calibri" panose="020F0502020204030204" pitchFamily="34" charset="0"/>
                <a:cs typeface="Calibri" panose="020F0502020204030204" pitchFamily="34" charset="0"/>
              </a:rPr>
              <a:t> A theory that achievement, power, and affiliation are three important needs that help explain motivation.</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r>
              <a:rPr lang="en-US" sz="2400" dirty="0">
                <a:latin typeface="Calibri" panose="020F0502020204030204" pitchFamily="34" charset="0"/>
                <a:ea typeface="Calibri" panose="020F0502020204030204" pitchFamily="34" charset="0"/>
                <a:cs typeface="Calibri" panose="020F0502020204030204" pitchFamily="34" charset="0"/>
              </a:rPr>
              <a:t>, unlike Maslow’s hierarchy, suggests that needs are more like motivating factors than prerequisites for survival.</a:t>
            </a:r>
          </a:p>
        </p:txBody>
      </p:sp>
      <p:pic>
        <p:nvPicPr>
          <p:cNvPr id="10242" name="Picture 2" descr="David McClelland Theory of Motivation to Achieve the Great in 2024 |  Miaraka amin'ny fitsapana sy ohatra - AhaSlides">
            <a:extLst>
              <a:ext uri="{FF2B5EF4-FFF2-40B4-BE49-F238E27FC236}">
                <a16:creationId xmlns="" xmlns:a16="http://schemas.microsoft.com/office/drawing/2014/main" id="{CACFF779-108B-84AE-4885-A15AF2AAAECD}"/>
              </a:ext>
            </a:extLst>
          </p:cNvPr>
          <p:cNvPicPr>
            <a:picLocks noChangeAspect="1" noChangeArrowheads="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6593816" y="1950249"/>
            <a:ext cx="4585811" cy="4180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6580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4"/>
            <a:ext cx="10812720" cy="4702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McClelland’s Theory of Needs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2127157"/>
            <a:ext cx="6161313"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McClelland and colleagues’ theory, </a:t>
            </a:r>
            <a:r>
              <a:rPr lang="en-US" sz="2400" b="1" i="1" dirty="0">
                <a:latin typeface="Calibri" panose="020F0502020204030204" pitchFamily="34" charset="0"/>
                <a:ea typeface="Calibri" panose="020F0502020204030204" pitchFamily="34" charset="0"/>
                <a:cs typeface="Calibri" panose="020F0502020204030204" pitchFamily="34" charset="0"/>
              </a:rPr>
              <a:t>there are three primary needs:</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Need for achievement (</a:t>
            </a:r>
            <a:r>
              <a:rPr lang="en-US" sz="2400" dirty="0" err="1">
                <a:solidFill>
                  <a:srgbClr val="00B0F0"/>
                </a:solidFill>
                <a:latin typeface="Calibri" panose="020F0502020204030204" pitchFamily="34" charset="0"/>
                <a:ea typeface="Calibri" panose="020F0502020204030204" pitchFamily="34" charset="0"/>
                <a:cs typeface="Calibri" panose="020F0502020204030204" pitchFamily="34" charset="0"/>
              </a:rPr>
              <a:t>nAch</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is the need to excel or achieve to a set of standards.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Need for power (</a:t>
            </a:r>
            <a:r>
              <a:rPr lang="en-US" sz="2400" dirty="0" err="1">
                <a:solidFill>
                  <a:srgbClr val="00B0F0"/>
                </a:solidFill>
                <a:latin typeface="Calibri" panose="020F0502020204030204" pitchFamily="34" charset="0"/>
                <a:ea typeface="Calibri" panose="020F0502020204030204" pitchFamily="34" charset="0"/>
                <a:cs typeface="Calibri" panose="020F0502020204030204" pitchFamily="34" charset="0"/>
              </a:rPr>
              <a:t>nPow</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is the need to make others behave in a way they would not have otherwise.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Need for affiliation (</a:t>
            </a:r>
            <a:r>
              <a:rPr lang="en-US" sz="2400" dirty="0" err="1">
                <a:solidFill>
                  <a:srgbClr val="00B0F0"/>
                </a:solidFill>
                <a:latin typeface="Calibri" panose="020F0502020204030204" pitchFamily="34" charset="0"/>
                <a:ea typeface="Calibri" panose="020F0502020204030204" pitchFamily="34" charset="0"/>
                <a:cs typeface="Calibri" panose="020F0502020204030204" pitchFamily="34" charset="0"/>
              </a:rPr>
              <a:t>nAff</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is the need to establish friendly and close inter personal relationships.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11266" name="Picture 2" descr="Explanation of McClelland's Achievement Motivation Theory">
            <a:extLst>
              <a:ext uri="{FF2B5EF4-FFF2-40B4-BE49-F238E27FC236}">
                <a16:creationId xmlns="" xmlns:a16="http://schemas.microsoft.com/office/drawing/2014/main" id="{BBBE6764-12A5-BAD5-5C70-3A97A34F3D7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848" t="-181" r="10726" b="181"/>
          <a:stretch/>
        </p:blipFill>
        <p:spPr bwMode="auto">
          <a:xfrm>
            <a:off x="7103621" y="2129970"/>
            <a:ext cx="4146071" cy="3752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35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51966" y="2241771"/>
            <a:ext cx="10812720" cy="3618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79716"/>
            <a:ext cx="6559483" cy="954107"/>
          </a:xfrm>
          <a:prstGeom prst="rect">
            <a:avLst/>
          </a:prstGeom>
          <a:noFill/>
        </p:spPr>
        <p:txBody>
          <a:bodyPr wrap="square" rtlCol="0">
            <a:spAutoFit/>
          </a:bodyPr>
          <a:lstStyle/>
          <a:p>
            <a:pPr algn="ct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Contemporary Theories of Motivation: Content-Based</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660823" y="3143215"/>
            <a:ext cx="6427321" cy="1815882"/>
          </a:xfrm>
          <a:prstGeom prst="rect">
            <a:avLst/>
          </a:prstGeom>
        </p:spPr>
        <p:txBody>
          <a:bodyPr wrap="square">
            <a:spAutoFit/>
          </a:bodyPr>
          <a:lstStyle/>
          <a:p>
            <a:pPr marL="342900" indent="-342900" algn="just" rtl="0">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Contrast the content-based theories of motivation, including self-determination theory, regulatory-focus theory, and job engagement theory.</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12290" name="Picture 2" descr="MOTIVATIONS.ppt">
            <a:extLst>
              <a:ext uri="{FF2B5EF4-FFF2-40B4-BE49-F238E27FC236}">
                <a16:creationId xmlns="" xmlns:a16="http://schemas.microsoft.com/office/drawing/2014/main" id="{254707D8-443E-23F2-6DC1-7E1E9158E2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585" t="10978" r="7366" b="5596"/>
          <a:stretch/>
        </p:blipFill>
        <p:spPr bwMode="auto">
          <a:xfrm>
            <a:off x="7200901" y="2400600"/>
            <a:ext cx="4027715" cy="331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22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Self-determination Theory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4386246"/>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5901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Self-determination Theory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2007217"/>
            <a:ext cx="6730257"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Self-determination theory (SDT) proposes that employees’ well-being and performance are influenced by the nature of their motivation for certain job activities.</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a sense of choice over what they do, how motivating the task is in and of itself, how rewards influence motivation, and how work satisfies psychological needs are all fundamental components of SDT. </a:t>
            </a:r>
          </a:p>
        </p:txBody>
      </p:sp>
      <p:pic>
        <p:nvPicPr>
          <p:cNvPr id="14338" name="Picture 2" descr="Workplace: Self-determination theory ...">
            <a:extLst>
              <a:ext uri="{FF2B5EF4-FFF2-40B4-BE49-F238E27FC236}">
                <a16:creationId xmlns="" xmlns:a16="http://schemas.microsoft.com/office/drawing/2014/main" id="{B7B11F37-867C-B3CC-04DB-34D95EC1A712}"/>
              </a:ext>
            </a:extLst>
          </p:cNvPr>
          <p:cNvPicPr>
            <a:picLocks noChangeAspect="1" noChangeArrowheads="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799868" y="2021086"/>
            <a:ext cx="4122229" cy="3416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27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Self-determination Theory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7370400"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 theory </a:t>
            </a:r>
            <a:r>
              <a:rPr lang="en-US" sz="2400" dirty="0">
                <a:latin typeface="Calibri" panose="020F0502020204030204" pitchFamily="34" charset="0"/>
                <a:ea typeface="Calibri" panose="020F0502020204030204" pitchFamily="34" charset="0"/>
                <a:cs typeface="Calibri" panose="020F0502020204030204" pitchFamily="34" charset="0"/>
              </a:rPr>
              <a:t>is actually a meta-theory (or a collection of related theories behind a common theme) and is widely used in psychology, management, education, and medical research.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 key tenant of SDT</a:t>
            </a:r>
            <a:r>
              <a:rPr lang="en-US" sz="2400" dirty="0">
                <a:latin typeface="Calibri" panose="020F0502020204030204" pitchFamily="34" charset="0"/>
                <a:ea typeface="Calibri" panose="020F0502020204030204" pitchFamily="34" charset="0"/>
                <a:cs typeface="Calibri" panose="020F0502020204030204" pitchFamily="34" charset="0"/>
              </a:rPr>
              <a:t> is that motivation can be either autonomous (e.g., freely chosen) or controlled (e.g., as a result of others’ pressure or direction).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Supporting SDT, data from approximately 40,000 schoolteachers showed that autonomous motivation had pronounced effects on teacher well-being, stress, and teaching quality.</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64A8AC39-F4C1-5C47-DB0F-52AA209E93C9}"/>
              </a:ext>
            </a:extLst>
          </p:cNvPr>
          <p:cNvPicPr>
            <a:picLocks noChangeAspect="1"/>
          </p:cNvPicPr>
          <p:nvPr/>
        </p:nvPicPr>
        <p:blipFill>
          <a:blip r:embed="rId4"/>
          <a:stretch>
            <a:fillRect/>
          </a:stretch>
        </p:blipFill>
        <p:spPr>
          <a:xfrm>
            <a:off x="8428994" y="2051285"/>
            <a:ext cx="3582733" cy="3596442"/>
          </a:xfrm>
          <a:prstGeom prst="rect">
            <a:avLst/>
          </a:prstGeom>
        </p:spPr>
      </p:pic>
    </p:spTree>
    <p:extLst>
      <p:ext uri="{BB962C8B-B14F-4D97-AF65-F5344CB8AC3E}">
        <p14:creationId xmlns:p14="http://schemas.microsoft.com/office/powerpoint/2010/main" val="406899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Cognitive Evaluation Theory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1971047"/>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Cognitive Evaluation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6069245"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Cognitive Evaluation Theory “It’s strange,” said Jordan. “I started work at the Humane Society as a volunteer.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 put in fifteen hours a week helping people adopt pets.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 loved coming to work. But then, three months ago, they hired me full-time at $11 an hour.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 am doing the same work I did before. But I’m not finding it as much fun.” Does Jordan’s reaction seem counterintuitive?</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pic>
        <p:nvPicPr>
          <p:cNvPr id="16386" name="Picture 2" descr="Unveiling Cognitive Evaluation Theory ...">
            <a:extLst>
              <a:ext uri="{FF2B5EF4-FFF2-40B4-BE49-F238E27FC236}">
                <a16:creationId xmlns="" xmlns:a16="http://schemas.microsoft.com/office/drawing/2014/main" id="{4EA496CA-48EA-A732-CE40-C58B972D68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7825" y="2123158"/>
            <a:ext cx="4028157" cy="378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007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9947109" cy="43107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Cognitive Evaluation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6" y="1753826"/>
            <a:ext cx="9043799"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One explanation </a:t>
            </a:r>
            <a:r>
              <a:rPr lang="en-US" sz="2400" dirty="0">
                <a:latin typeface="Calibri" panose="020F0502020204030204" pitchFamily="34" charset="0"/>
                <a:ea typeface="Calibri" panose="020F0502020204030204" pitchFamily="34" charset="0"/>
                <a:cs typeface="Calibri" panose="020F0502020204030204" pitchFamily="34" charset="0"/>
              </a:rPr>
              <a:t>can be found in cognitive evaluation theory (CET), a sub-theory that suggests that extrinsic rewards (e.g., pay) reduce people’s intrinsic interest in a task.</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are paid for work, it feels less like some thing they want to do and more like something they must do.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a computer programmer values writing code out of a love for solving problems, a bonus for writing a certain number of lines of code every day could feel coercive, and the programmer’s intrinsic motivation could suffer.</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08202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Cognitive Evaluation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6939578"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CET suggests that some caution in the use of extrinsic rewards to motivate is wise and that pursuing goals from intrinsic motives (such as a strong interest in the work itself) is better for sustaining motivation.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Similarly, CET suggests that providing extrinsic incentives may, in many cases, undermine intrinsic motivation.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support, research confirms that intrinsic motivation contributes to the quality of work, while incentives contribute to the quantity of work.</a:t>
            </a:r>
            <a:endParaRPr lang="ar-SA" sz="20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6B0420D9-B004-2775-F229-9D9B9CB79327}"/>
              </a:ext>
            </a:extLst>
          </p:cNvPr>
          <p:cNvPicPr>
            <a:picLocks noChangeAspect="1"/>
          </p:cNvPicPr>
          <p:nvPr/>
        </p:nvPicPr>
        <p:blipFill>
          <a:blip r:embed="rId4"/>
          <a:stretch>
            <a:fillRect/>
          </a:stretch>
        </p:blipFill>
        <p:spPr>
          <a:xfrm>
            <a:off x="7855029" y="1892972"/>
            <a:ext cx="3366848" cy="3876692"/>
          </a:xfrm>
          <a:prstGeom prst="rect">
            <a:avLst/>
          </a:prstGeom>
        </p:spPr>
      </p:pic>
    </p:spTree>
    <p:extLst>
      <p:ext uri="{BB962C8B-B14F-4D97-AF65-F5344CB8AC3E}">
        <p14:creationId xmlns:p14="http://schemas.microsoft.com/office/powerpoint/2010/main" val="320593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Self-Concordance Theory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1772199"/>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623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Self-Concordance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05280" y="1863996"/>
            <a:ext cx="7964146" cy="4154984"/>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Self-Concordance Theory:</a:t>
            </a:r>
            <a:r>
              <a:rPr lang="en-US" sz="2400" dirty="0">
                <a:latin typeface="Calibri" panose="020F0502020204030204" pitchFamily="34" charset="0"/>
                <a:ea typeface="Calibri" panose="020F0502020204030204" pitchFamily="34" charset="0"/>
                <a:cs typeface="Calibri" panose="020F0502020204030204" pitchFamily="34" charset="0"/>
              </a:rPr>
              <a:t> Another aspect of self-determination theory is self concordance theory , which considers how strongly people’s reasons for pursuing goals are consistent with their interests and core values.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who pursue work goals that align with their interests and values are more satisfied with their jobs, feel they fit into their organizations better, and may perform better.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Across cultures, if individuals pursue goals because of intrinsic interest, they are more likely to attain goals, are happier when they do so, and are happy even if they are unable to attain them. </a:t>
            </a:r>
          </a:p>
        </p:txBody>
      </p:sp>
      <p:pic>
        <p:nvPicPr>
          <p:cNvPr id="18434" name="Picture 2" descr="Self-concordance theory and motivation - YouTube">
            <a:extLst>
              <a:ext uri="{FF2B5EF4-FFF2-40B4-BE49-F238E27FC236}">
                <a16:creationId xmlns="" xmlns:a16="http://schemas.microsoft.com/office/drawing/2014/main" id="{7683BB92-0334-3734-2A57-F7C712D8246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8870412" y="2114159"/>
            <a:ext cx="3059091" cy="335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481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865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Self-Concordance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2193203"/>
            <a:ext cx="9572609" cy="2805063"/>
          </a:xfrm>
          <a:prstGeom prst="rect">
            <a:avLst/>
          </a:prstGeom>
        </p:spPr>
        <p:txBody>
          <a:bodyPr wrap="square">
            <a:spAutoFit/>
          </a:bodyPr>
          <a:lstStyle/>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Why? Because they feel like they are more competent at accomplishing the goal and feel like they fit better with their organization. </a:t>
            </a:r>
          </a:p>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do not enjoy their work for intrinsic reasons, those who work because they feel obligated to do so can still perform acceptably, though they experience higher levels of strain. </a:t>
            </a:r>
          </a:p>
        </p:txBody>
      </p:sp>
    </p:spTree>
    <p:extLst>
      <p:ext uri="{BB962C8B-B14F-4D97-AF65-F5344CB8AC3E}">
        <p14:creationId xmlns:p14="http://schemas.microsoft.com/office/powerpoint/2010/main" val="2812206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4909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Regulatory Focus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7259067"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differ in the way they regulate their thoughts and behaviors during goal pursuit.</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Generally, people fall into one of two categories, or regulatory foci, though they could belong to both. </a:t>
            </a:r>
          </a:p>
          <a:p>
            <a:pPr marL="914400" lvl="1" indent="-457200" algn="just">
              <a:buFont typeface="+mj-lt"/>
              <a:buAutoNum type="arabicPeriod"/>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Promotion focus: </a:t>
            </a:r>
            <a:r>
              <a:rPr lang="en-US" sz="2400" dirty="0">
                <a:latin typeface="Calibri" panose="020F0502020204030204" pitchFamily="34" charset="0"/>
                <a:ea typeface="Calibri" panose="020F0502020204030204" pitchFamily="34" charset="0"/>
                <a:cs typeface="Calibri" panose="020F0502020204030204" pitchFamily="34" charset="0"/>
              </a:rPr>
              <a:t>A self-regulation strategy that involves striving for goals through advancement and accomplishment.</a:t>
            </a:r>
            <a:endParaRPr lang="en-US" sz="2800" dirty="0">
              <a:latin typeface="Calibri" panose="020F0502020204030204" pitchFamily="34" charset="0"/>
              <a:ea typeface="Calibri" panose="020F0502020204030204" pitchFamily="34" charset="0"/>
              <a:cs typeface="Calibri" panose="020F0502020204030204" pitchFamily="34" charset="0"/>
            </a:endParaRPr>
          </a:p>
          <a:p>
            <a:pPr marL="914400" lvl="1" indent="-457200" algn="just">
              <a:buFont typeface="+mj-lt"/>
              <a:buAutoNum type="arabicPeriod"/>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Prevention focus: </a:t>
            </a:r>
            <a:r>
              <a:rPr lang="en-US" sz="2400" dirty="0">
                <a:latin typeface="Calibri" panose="020F0502020204030204" pitchFamily="34" charset="0"/>
                <a:ea typeface="Calibri" panose="020F0502020204030204" pitchFamily="34" charset="0"/>
                <a:cs typeface="Calibri" panose="020F0502020204030204" pitchFamily="34" charset="0"/>
              </a:rPr>
              <a:t>A self-regulation strategy that involves striving for goals by fulfilling duties and obligations and avoiding failure.</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 xmlns:a16="http://schemas.microsoft.com/office/drawing/2014/main" id="{166A7241-E917-5D52-6F61-277BF7E56E22}"/>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300"/>
                    </a14:imgEffect>
                  </a14:imgLayer>
                </a14:imgProps>
              </a:ext>
            </a:extLst>
          </a:blip>
          <a:stretch>
            <a:fillRect/>
          </a:stretch>
        </p:blipFill>
        <p:spPr>
          <a:xfrm>
            <a:off x="8190358" y="1887917"/>
            <a:ext cx="3849153" cy="3785652"/>
          </a:xfrm>
          <a:prstGeom prst="rect">
            <a:avLst/>
          </a:prstGeom>
        </p:spPr>
      </p:pic>
    </p:spTree>
    <p:extLst>
      <p:ext uri="{BB962C8B-B14F-4D97-AF65-F5344CB8AC3E}">
        <p14:creationId xmlns:p14="http://schemas.microsoft.com/office/powerpoint/2010/main" val="980598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Job Engagement Theory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8529018"/>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8"/>
            <a:ext cx="10812720" cy="44909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7259067"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r>
              <a:rPr lang="en-US" sz="2400" dirty="0">
                <a:latin typeface="Calibri" panose="020F0502020204030204" pitchFamily="34" charset="0"/>
                <a:ea typeface="Calibri" panose="020F0502020204030204" pitchFamily="34" charset="0"/>
                <a:cs typeface="Calibri" panose="020F0502020204030204" pitchFamily="34" charset="0"/>
              </a:rPr>
              <a:t> When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Addison</a:t>
            </a:r>
            <a:r>
              <a:rPr lang="en-US" sz="2400" dirty="0">
                <a:latin typeface="Calibri" panose="020F0502020204030204" pitchFamily="34" charset="0"/>
                <a:ea typeface="Calibri" panose="020F0502020204030204" pitchFamily="34" charset="0"/>
                <a:cs typeface="Calibri" panose="020F0502020204030204" pitchFamily="34" charset="0"/>
              </a:rPr>
              <a:t> reports to work as a hospital nurse, it seems that everything else melts away. </a:t>
            </a:r>
          </a:p>
          <a:p>
            <a:pPr marL="342900" indent="-342900" algn="just" rtl="0">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Addison</a:t>
            </a:r>
            <a:r>
              <a:rPr lang="en-US" sz="2400" dirty="0">
                <a:latin typeface="Calibri" panose="020F0502020204030204" pitchFamily="34" charset="0"/>
                <a:ea typeface="Calibri" panose="020F0502020204030204" pitchFamily="34" charset="0"/>
                <a:cs typeface="Calibri" panose="020F0502020204030204" pitchFamily="34" charset="0"/>
              </a:rPr>
              <a:t> becomes completely absorbed in the job: All emotions, thoughts, and behavior are all directed toward patient care.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fact, Addison can get caught up in work to the point of not even being aware of the time.</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result of this state, Addison is more effective in providing patient care and feels uplifted by the work.</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19458" name="Picture 2" descr="12 Main Drivers of Employee Engagement">
            <a:extLst>
              <a:ext uri="{FF2B5EF4-FFF2-40B4-BE49-F238E27FC236}">
                <a16:creationId xmlns="" xmlns:a16="http://schemas.microsoft.com/office/drawing/2014/main" id="{A27275EF-9048-3C25-3226-40097D089822}"/>
              </a:ext>
            </a:extLst>
          </p:cNvPr>
          <p:cNvPicPr>
            <a:picLocks noChangeAspect="1" noChangeArrowheads="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240542" y="1852979"/>
            <a:ext cx="3686161" cy="378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27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9"/>
            <a:ext cx="10812720" cy="4490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753826"/>
            <a:ext cx="6267549"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Addison has a high level of job engagement, the investment of an employee’s physical, cognitive, and emotional energies into job performance.</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Many also portray job/work engagement as a motivational state characterized by vigorous completion of the work, dedication to the task, and complete absorption in what one is doing, although more research appears to support the “ energy-investment” state referenced in this text’s definition.</a:t>
            </a:r>
          </a:p>
        </p:txBody>
      </p:sp>
      <p:pic>
        <p:nvPicPr>
          <p:cNvPr id="20482" name="Picture 2" descr="What is employee engagement">
            <a:extLst>
              <a:ext uri="{FF2B5EF4-FFF2-40B4-BE49-F238E27FC236}">
                <a16:creationId xmlns="" xmlns:a16="http://schemas.microsoft.com/office/drawing/2014/main" id="{572E2A94-FB7C-6DE9-AC6B-37E79C854C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0025" y="1910952"/>
            <a:ext cx="3929667" cy="384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40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9"/>
            <a:ext cx="9814906" cy="4490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7" y="1819928"/>
            <a:ext cx="8669226" cy="3913059"/>
          </a:xfrm>
          <a:prstGeom prst="rect">
            <a:avLst/>
          </a:prstGeom>
        </p:spPr>
        <p:txBody>
          <a:bodyPr wrap="square">
            <a:spAutoFit/>
          </a:bodyPr>
          <a:lstStyle/>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this term seems familiar to you, you are correct—employee engagement was a term introduced in the chapter on job attitudes. </a:t>
            </a:r>
          </a:p>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Why are we introducing it again here? OB scholars actually view engagement in two different ways: </a:t>
            </a:r>
          </a:p>
          <a:p>
            <a:pPr marL="342900" indent="-342900" algn="just" rtl="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One is as a job attitude, a level of enthusiasm people have toward their work. The other is as a motivational state.</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1265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457203"/>
            <a:ext cx="1404457" cy="6387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62983" y="1535259"/>
            <a:ext cx="9583552" cy="4490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432116" y="1012039"/>
            <a:ext cx="655948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Engagement Theory</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816296" y="1930098"/>
            <a:ext cx="8636175"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Practicing managers and scholars have become interested in facilitating job engagement, given that disengaged employees cost U.S. businesses up to $550 billion annually in lost productivity.</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Job engagement appears to matter for organizations and has been found to predict higher levels of task performance and citizen ship behavior.</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as described in the chapter on job attitudes, the construct is partially redundant with job attitudes like organizational commitment.</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4866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0156D2C-92BD-4E5C-AD65-24A89CF9A7AB}"/>
</file>

<file path=customXml/itemProps2.xml><?xml version="1.0" encoding="utf-8"?>
<ds:datastoreItem xmlns:ds="http://schemas.openxmlformats.org/officeDocument/2006/customXml" ds:itemID="{93A32E63-1824-4019-A66A-B0B67D59C2C3}">
  <ds:schemaRefs>
    <ds:schemaRef ds:uri="http://schemas.microsoft.com/sharepoint/v3/contenttype/forms"/>
  </ds:schemaRefs>
</ds:datastoreItem>
</file>

<file path=customXml/itemProps3.xml><?xml version="1.0" encoding="utf-8"?>
<ds:datastoreItem xmlns:ds="http://schemas.openxmlformats.org/officeDocument/2006/customXml" ds:itemID="{DAA112AB-A75D-4378-8A15-F4DBDF34B85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3556</TotalTime>
  <Words>2187</Words>
  <Application>Microsoft Office PowerPoint</Application>
  <PresentationFormat>Widescreen</PresentationFormat>
  <Paragraphs>189</Paragraphs>
  <Slides>40</Slides>
  <Notes>21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120</cp:revision>
  <dcterms:created xsi:type="dcterms:W3CDTF">2023-04-29T09:08:23Z</dcterms:created>
  <dcterms:modified xsi:type="dcterms:W3CDTF">2026-02-05T12:24:11Z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