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80" r:id="rId2"/>
    <p:sldId id="303" r:id="rId3"/>
    <p:sldId id="362" r:id="rId4"/>
    <p:sldId id="512" r:id="rId5"/>
    <p:sldId id="259" r:id="rId6"/>
    <p:sldId id="260" r:id="rId7"/>
    <p:sldId id="271" r:id="rId8"/>
    <p:sldId id="494" r:id="rId9"/>
    <p:sldId id="513" r:id="rId10"/>
    <p:sldId id="511" r:id="rId11"/>
    <p:sldId id="496" r:id="rId12"/>
    <p:sldId id="497" r:id="rId13"/>
    <p:sldId id="498" r:id="rId14"/>
    <p:sldId id="502" r:id="rId15"/>
    <p:sldId id="503" r:id="rId16"/>
    <p:sldId id="504" r:id="rId17"/>
    <p:sldId id="505" r:id="rId18"/>
    <p:sldId id="507" r:id="rId19"/>
    <p:sldId id="508" r:id="rId20"/>
    <p:sldId id="509" r:id="rId21"/>
    <p:sldId id="510" r:id="rId22"/>
    <p:sldId id="495" r:id="rId23"/>
    <p:sldId id="295"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60"/>
            <p14:sldId id="271"/>
            <p14:sldId id="494"/>
            <p14:sldId id="513"/>
            <p14:sldId id="511"/>
            <p14:sldId id="496"/>
            <p14:sldId id="497"/>
            <p14:sldId id="498"/>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70069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9349441" y="82490"/>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6600" b="1" dirty="0">
                <a:solidFill>
                  <a:schemeClr val="tx2"/>
                </a:solidFill>
                <a:latin typeface="Times New Roman" panose="02020603050405020304" pitchFamily="18" charset="0"/>
                <a:cs typeface="Times New Roman" panose="02020603050405020304" pitchFamily="18" charset="0"/>
              </a:rPr>
              <a:t>Evil Or Good?</a:t>
            </a:r>
            <a:endParaRPr lang="en-US" sz="6600" b="1" dirty="0">
              <a:solidFill>
                <a:schemeClr val="tx2"/>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2014538" y="2155119"/>
            <a:ext cx="7515226" cy="927754"/>
          </a:xfrm>
          <a:prstGeom prst="rect">
            <a:avLst/>
          </a:prstGeom>
          <a:noFill/>
        </p:spPr>
        <p:txBody>
          <a:bodyPr wrap="square">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    WHAT DO YOU THINK  ABOUT HRM? </a:t>
            </a:r>
          </a:p>
          <a:p>
            <a:pPr algn="just">
              <a:lnSpc>
                <a:spcPct val="120000"/>
              </a:lnSpc>
            </a:pP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7365" y="3414916"/>
            <a:ext cx="17954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6896100" y="4565853"/>
            <a:ext cx="17954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B383BFF-A6DC-4C2B-90D6-BF0B08C19B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2113" y="1345588"/>
            <a:ext cx="5272087" cy="4419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C4E9FA-AEFF-4515-89B2-EE3F9187FD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78" y="1727741"/>
            <a:ext cx="4048124" cy="3402518"/>
          </a:xfrm>
          <a:prstGeom prst="rect">
            <a:avLst/>
          </a:prstGeom>
        </p:spPr>
      </p:pic>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7094F900-6CBF-4177-8239-BB859A8B5A4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31112" y="1234375"/>
            <a:ext cx="4131467" cy="274851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DFE0B09-66F2-48B2-8D29-EDC8EA222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577" y="1214326"/>
            <a:ext cx="4683924" cy="267798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305FE3AB-1992-4089-BDBE-BDF15AEB1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112" y="3939126"/>
            <a:ext cx="4131467" cy="23537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B52781-8296-4982-A14D-7A6AEA12215F}"/>
              </a:ext>
            </a:extLst>
          </p:cNvPr>
          <p:cNvPicPr>
            <a:picLocks noChangeAspect="1"/>
          </p:cNvPicPr>
          <p:nvPr/>
        </p:nvPicPr>
        <p:blipFill>
          <a:blip r:embed="rId5"/>
          <a:stretch>
            <a:fillRect/>
          </a:stretch>
        </p:blipFill>
        <p:spPr>
          <a:xfrm>
            <a:off x="5362579" y="3815114"/>
            <a:ext cx="4683922" cy="2464352"/>
          </a:xfrm>
          <a:prstGeom prst="rect">
            <a:avLst/>
          </a:prstGeom>
        </p:spPr>
      </p:pic>
      <p:pic>
        <p:nvPicPr>
          <p:cNvPr id="7" name="Graphic 21">
            <a:extLst>
              <a:ext uri="{FF2B5EF4-FFF2-40B4-BE49-F238E27FC236}">
                <a16:creationId xmlns:a16="http://schemas.microsoft.com/office/drawing/2014/main" id="{0A380C77-E87D-4656-B7EA-181B68F1638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9807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1015663"/>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Management </a:t>
            </a:r>
            <a:r>
              <a:rPr lang="en-US" sz="2000" dirty="0">
                <a:latin typeface="Times New Roman" panose="02020603050405020304" pitchFamily="18" charset="0"/>
                <a:cs typeface="Times New Roman" panose="02020603050405020304" pitchFamily="18" charset="0"/>
              </a:rPr>
              <a:t>by Robert L. Mathis, John H. Jackson, Sean R. Valentine, Patricia </a:t>
            </a:r>
            <a:r>
              <a:rPr lang="en-US" sz="2000" dirty="0" err="1">
                <a:latin typeface="Times New Roman" panose="02020603050405020304" pitchFamily="18" charset="0"/>
                <a:cs typeface="Times New Roman" panose="02020603050405020304" pitchFamily="18" charset="0"/>
              </a:rPr>
              <a:t>Meglich</a:t>
            </a:r>
            <a:endParaRPr lang="en-US" sz="2000"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2E99718-9611-4647-91D6-94127E50A012}"/>
              </a:ext>
            </a:extLst>
          </p:cNvPr>
          <p:cNvPicPr>
            <a:picLocks noChangeAspect="1"/>
          </p:cNvPicPr>
          <p:nvPr/>
        </p:nvPicPr>
        <p:blipFill rotWithShape="1">
          <a:blip r:embed="rId3"/>
          <a:srcRect l="4747" r="8715" b="2384"/>
          <a:stretch/>
        </p:blipFill>
        <p:spPr>
          <a:xfrm>
            <a:off x="3692503" y="927526"/>
            <a:ext cx="4014788" cy="500294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227607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    The course will examine the evolution of HR from a primarily administrative function to a strategic partner and decision maker in the organization. Among other things, the course will look at the effective management of human capital, the importance of attracting and retaining employees, managing a diverse workforce, recognizing employee rights, and legislative requirements.</a:t>
            </a: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7274D6F5-06EC-4835-B1CB-D94D63899735}"/>
              </a:ext>
            </a:extLst>
          </p:cNvPr>
          <p:cNvSpPr/>
          <p:nvPr/>
        </p:nvSpPr>
        <p:spPr>
          <a:xfrm>
            <a:off x="1101801" y="4389004"/>
            <a:ext cx="10199612" cy="1873077"/>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a:t>
            </a:r>
          </a:p>
          <a:p>
            <a:pPr algn="just"/>
            <a:r>
              <a:rPr lang="en-US" sz="2400" dirty="0">
                <a:latin typeface="Times New Roman" panose="02020603050405020304" pitchFamily="18" charset="0"/>
                <a:cs typeface="Times New Roman" panose="02020603050405020304" pitchFamily="18" charset="0"/>
              </a:rPr>
              <a:t>The main reference material for this course will be the Lecture videos and the slides.</a:t>
            </a:r>
          </a:p>
          <a:p>
            <a:pPr algn="just"/>
            <a:r>
              <a:rPr lang="en-US" sz="2400" dirty="0">
                <a:latin typeface="Times New Roman" panose="02020603050405020304" pitchFamily="18" charset="0"/>
                <a:cs typeface="Times New Roman" panose="02020603050405020304" pitchFamily="18" charset="0"/>
              </a:rPr>
              <a:t>The text is additional source for enlarging your knowledge.</a:t>
            </a:r>
          </a:p>
          <a:p>
            <a:pPr algn="just">
              <a:lnSpc>
                <a:spcPct val="12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010240"/>
            <a:ext cx="8803717" cy="4401205"/>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Students should be able to:</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Understand the basic principles, concepts, and practices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Appreciate the contribution of HRM to organizational effectiveness.</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Effectively utilize their knowledge and analytical skills in the application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Appreciate the complex role of HRM in meeting the demands of individuals, organizations, and society.</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Link HR to organizational strategy.</a:t>
            </a:r>
          </a:p>
          <a:p>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Topics: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Changing Nature of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Staffing the Organization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Developing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Compensating HR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397681"/>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4607262" cy="3014736"/>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Changing Nature of Human Resource Management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Strategic HR Management and Planning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3</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Organization/Individual Relations and Retention </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Nature of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br>
              <a:rPr lang="en-US" sz="2000" b="1"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Jobs and Job Analysis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Recruiting in Labor Markets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Selecting Human Resources </a:t>
            </a: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Staffing the Organization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720236" cy="2651367"/>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Training Human Resources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Talent Management and Development</a:t>
            </a:r>
          </a:p>
          <a:p>
            <a:pPr marL="285750" indent="-285750">
              <a:lnSpc>
                <a:spcPct val="120000"/>
              </a:lnSpc>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Chapter 11:</a:t>
            </a:r>
            <a:r>
              <a:rPr lang="en-CA" sz="2000" dirty="0">
                <a:latin typeface="Times New Roman" panose="02020603050405020304" pitchFamily="18" charset="0"/>
                <a:cs typeface="Times New Roman" panose="02020603050405020304" pitchFamily="18" charset="0"/>
              </a:rPr>
              <a:t> Performance Management and Appraisal </a:t>
            </a: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5092767"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881052" cy="2645404"/>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12: </a:t>
            </a:r>
            <a:r>
              <a:rPr lang="en-US" sz="2000" dirty="0">
                <a:latin typeface="Times New Roman" panose="02020603050405020304" pitchFamily="18" charset="0"/>
                <a:cs typeface="Times New Roman" panose="02020603050405020304" pitchFamily="18" charset="0"/>
              </a:rPr>
              <a:t>Total Rewards and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13: </a:t>
            </a:r>
            <a:r>
              <a:rPr lang="en-US" sz="2000" dirty="0">
                <a:latin typeface="Times New Roman" panose="02020603050405020304" pitchFamily="18" charset="0"/>
                <a:cs typeface="Times New Roman" panose="02020603050405020304" pitchFamily="18" charset="0"/>
              </a:rPr>
              <a:t>Variable Pay and Executive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14: </a:t>
            </a:r>
            <a:r>
              <a:rPr lang="en-US" sz="2000" dirty="0">
                <a:latin typeface="Times New Roman" panose="02020603050405020304" pitchFamily="18" charset="0"/>
                <a:cs typeface="Times New Roman" panose="02020603050405020304" pitchFamily="18" charset="0"/>
              </a:rPr>
              <a:t>Managing Employee Benefits</a:t>
            </a:r>
          </a:p>
        </p:txBody>
      </p:sp>
      <p:sp>
        <p:nvSpPr>
          <p:cNvPr id="17" name="TextBox 16"/>
          <p:cNvSpPr txBox="1"/>
          <p:nvPr/>
        </p:nvSpPr>
        <p:spPr>
          <a:xfrm>
            <a:off x="823379" y="1433591"/>
            <a:ext cx="54059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Compensating HR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68114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5B8B5FAD-880D-439A-9E7F-1DADCB0A01F6}"/>
              </a:ext>
            </a:extLst>
          </p:cNvPr>
          <p:cNvGraphicFramePr>
            <a:graphicFrameLocks noGrp="1"/>
          </p:cNvGraphicFramePr>
          <p:nvPr>
            <p:extLst>
              <p:ext uri="{D42A27DB-BD31-4B8C-83A1-F6EECF244321}">
                <p14:modId xmlns:p14="http://schemas.microsoft.com/office/powerpoint/2010/main" val="3007318577"/>
              </p:ext>
            </p:extLst>
          </p:nvPr>
        </p:nvGraphicFramePr>
        <p:xfrm>
          <a:off x="3596302" y="919489"/>
          <a:ext cx="7642423" cy="5791403"/>
        </p:xfrm>
        <a:graphic>
          <a:graphicData uri="http://schemas.openxmlformats.org/drawingml/2006/table">
            <a:tbl>
              <a:tblPr rtl="1" firstRow="1" firstCol="1" bandRow="1">
                <a:tableStyleId>{5C22544A-7EE6-4342-B048-85BDC9FD1C3A}</a:tableStyleId>
              </a:tblPr>
              <a:tblGrid>
                <a:gridCol w="3328173">
                  <a:extLst>
                    <a:ext uri="{9D8B030D-6E8A-4147-A177-3AD203B41FA5}">
                      <a16:colId xmlns:a16="http://schemas.microsoft.com/office/drawing/2014/main" val="20000"/>
                    </a:ext>
                  </a:extLst>
                </a:gridCol>
                <a:gridCol w="4314250">
                  <a:extLst>
                    <a:ext uri="{9D8B030D-6E8A-4147-A177-3AD203B41FA5}">
                      <a16:colId xmlns:a16="http://schemas.microsoft.com/office/drawing/2014/main" val="20001"/>
                    </a:ext>
                  </a:extLst>
                </a:gridCol>
              </a:tblGrid>
              <a:tr h="392005">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الأسبوع</a:t>
                      </a:r>
                      <a:endParaRPr lang="en-US" sz="1100" b="1"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الموضوع</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321653">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1 </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محاضرة توجيهية</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2 </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محاضرة – حلقة نقاش – اختبار قصير</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a:t>
                      </a:r>
                      <a:r>
                        <a:rPr lang="en-US" sz="1800" b="1">
                          <a:effectLst/>
                          <a:latin typeface="Alexandria" pitchFamily="2" charset="-78"/>
                          <a:cs typeface="Alexandria" pitchFamily="2" charset="-78"/>
                        </a:rPr>
                        <a:t> 3   </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محاضرة – حلقة نقاش – اختبار قصير</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 4</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محاضرة – حلقة نقاش – اختبار قصير</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536517">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الأسبوع  </a:t>
                      </a:r>
                      <a:r>
                        <a:rPr lang="en-US" sz="1800" b="1" dirty="0">
                          <a:effectLst/>
                          <a:latin typeface="Alexandria" pitchFamily="2" charset="-78"/>
                          <a:cs typeface="Alexandria" pitchFamily="2" charset="-78"/>
                        </a:rPr>
                        <a:t> 5</a:t>
                      </a:r>
                      <a:endParaRPr lang="en-US" sz="1100" b="1"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محاضرة – حلقة نقاش – اختبار قصير</a:t>
                      </a:r>
                      <a:endParaRPr lang="en-US" sz="1100" b="1" dirty="0">
                        <a:effectLst/>
                        <a:latin typeface="Alexandria" pitchFamily="2" charset="-78"/>
                        <a:cs typeface="Alexandria" pitchFamily="2" charset="-78"/>
                      </a:endParaRPr>
                    </a:p>
                    <a:p>
                      <a:pPr marL="0" marR="0" algn="ctr" rtl="1">
                        <a:lnSpc>
                          <a:spcPct val="150000"/>
                        </a:lnSpc>
                        <a:spcBef>
                          <a:spcPts val="0"/>
                        </a:spcBef>
                        <a:spcAft>
                          <a:spcPts val="0"/>
                        </a:spcAft>
                      </a:pPr>
                      <a:r>
                        <a:rPr lang="ar-EG" sz="1100" b="1" dirty="0">
                          <a:effectLst/>
                          <a:latin typeface="Alexandria" pitchFamily="2" charset="-78"/>
                          <a:cs typeface="Alexandria" pitchFamily="2" charset="-78"/>
                        </a:rPr>
                        <a:t>آخر موعد للاعتذار عن الفصل أو عن مقرر</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 6</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محاضرة – حلقة نقاش – اختبار قصير</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 7</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محاضرة – حلقة نقاش – اختبار قصير</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8</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محاضرة – حلقة نقاش – اختبار قصير</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a:t>
                      </a:r>
                      <a:r>
                        <a:rPr lang="en-US" sz="1800" b="1">
                          <a:effectLst/>
                          <a:latin typeface="Alexandria" pitchFamily="2" charset="-78"/>
                          <a:cs typeface="Alexandria" pitchFamily="2" charset="-78"/>
                        </a:rPr>
                        <a:t>9</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محاضرة – حلقة نقاش – اختبار قصير</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311920">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الأسبوع  </a:t>
                      </a:r>
                      <a:r>
                        <a:rPr lang="en-US" sz="1800" b="1" dirty="0">
                          <a:effectLst/>
                          <a:latin typeface="Alexandria" pitchFamily="2" charset="-78"/>
                          <a:cs typeface="Alexandria" pitchFamily="2" charset="-78"/>
                        </a:rPr>
                        <a:t>10</a:t>
                      </a:r>
                      <a:endParaRPr lang="en-US" sz="1100" b="1"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محاضرة – حلقة نقاش – اختبار قصير</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11</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محاضرة – حلقة نقاش – اختبار قصير</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12</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حلقة نقاش</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311920">
                <a:tc>
                  <a:txBody>
                    <a:bodyPr/>
                    <a:lstStyle/>
                    <a:p>
                      <a:pPr marL="0" marR="0" algn="ctr" rtl="1">
                        <a:lnSpc>
                          <a:spcPct val="150000"/>
                        </a:lnSpc>
                        <a:spcBef>
                          <a:spcPts val="0"/>
                        </a:spcBef>
                        <a:spcAft>
                          <a:spcPts val="0"/>
                        </a:spcAft>
                      </a:pPr>
                      <a:r>
                        <a:rPr lang="ar-SA" sz="1800" b="1">
                          <a:effectLst/>
                          <a:latin typeface="Alexandria" pitchFamily="2" charset="-78"/>
                          <a:cs typeface="Alexandria" pitchFamily="2" charset="-78"/>
                        </a:rPr>
                        <a:t>الأسبوع  13</a:t>
                      </a:r>
                      <a:endParaRPr lang="en-US" sz="1100" b="1">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a:effectLst/>
                          <a:latin typeface="Alexandria" pitchFamily="2" charset="-78"/>
                          <a:cs typeface="Alexandria" pitchFamily="2" charset="-78"/>
                        </a:rPr>
                        <a:t>الإختبارات النهائية</a:t>
                      </a:r>
                      <a:endParaRPr lang="en-US" sz="1100" b="1">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534721">
                <a:tc>
                  <a:txBody>
                    <a:bodyPr/>
                    <a:lstStyle/>
                    <a:p>
                      <a:pPr marL="0" marR="0" algn="ctr" rtl="1">
                        <a:lnSpc>
                          <a:spcPct val="150000"/>
                        </a:lnSpc>
                        <a:spcBef>
                          <a:spcPts val="0"/>
                        </a:spcBef>
                        <a:spcAft>
                          <a:spcPts val="0"/>
                        </a:spcAft>
                      </a:pPr>
                      <a:r>
                        <a:rPr lang="ar-SA" sz="1800" b="1" dirty="0">
                          <a:effectLst/>
                          <a:latin typeface="Alexandria" pitchFamily="2" charset="-78"/>
                          <a:cs typeface="Alexandria" pitchFamily="2" charset="-78"/>
                        </a:rPr>
                        <a:t>نهاية الدراسة </a:t>
                      </a:r>
                      <a:endParaRPr lang="en-US" sz="1100" b="1"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200" b="1" dirty="0">
                          <a:effectLst/>
                          <a:latin typeface="Alexandria" pitchFamily="2" charset="-78"/>
                          <a:cs typeface="Alexandria" pitchFamily="2" charset="-78"/>
                        </a:rPr>
                        <a:t>نهاية الإختبارات النهائية</a:t>
                      </a:r>
                      <a:endParaRPr lang="en-US" sz="1100" b="1"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073478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4EBF10-80C5-4D19-BC33-29CF8BD3BC87}"/>
</file>

<file path=customXml/itemProps2.xml><?xml version="1.0" encoding="utf-8"?>
<ds:datastoreItem xmlns:ds="http://schemas.openxmlformats.org/officeDocument/2006/customXml" ds:itemID="{BC66DCC5-6CE1-4257-8DE8-F6594D4776C9}"/>
</file>

<file path=customXml/itemProps3.xml><?xml version="1.0" encoding="utf-8"?>
<ds:datastoreItem xmlns:ds="http://schemas.openxmlformats.org/officeDocument/2006/customXml" ds:itemID="{AA53EC48-E1D2-406A-9829-00E031960154}"/>
</file>

<file path=docProps/app.xml><?xml version="1.0" encoding="utf-8"?>
<Properties xmlns="http://schemas.openxmlformats.org/officeDocument/2006/extended-properties" xmlns:vt="http://schemas.openxmlformats.org/officeDocument/2006/docPropsVTypes">
  <TotalTime>729</TotalTime>
  <Words>856</Words>
  <Application>Microsoft Office PowerPoint</Application>
  <PresentationFormat>Widescreen</PresentationFormat>
  <Paragraphs>148</Paragraphs>
  <Slides>24</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Alexandria</vt: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 M Elhakim</cp:lastModifiedBy>
  <cp:revision>46</cp:revision>
  <dcterms:created xsi:type="dcterms:W3CDTF">2023-04-29T09:08:00Z</dcterms:created>
  <dcterms:modified xsi:type="dcterms:W3CDTF">2025-01-20T18:03:17Z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