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480" r:id="rId2"/>
    <p:sldId id="313" r:id="rId3"/>
    <p:sldId id="256" r:id="rId4"/>
    <p:sldId id="562" r:id="rId5"/>
    <p:sldId id="483" r:id="rId6"/>
    <p:sldId id="484" r:id="rId7"/>
    <p:sldId id="486" r:id="rId8"/>
    <p:sldId id="487" r:id="rId9"/>
    <p:sldId id="488" r:id="rId10"/>
    <p:sldId id="489" r:id="rId11"/>
    <p:sldId id="491" r:id="rId12"/>
    <p:sldId id="492" r:id="rId13"/>
    <p:sldId id="588" r:id="rId14"/>
    <p:sldId id="493" r:id="rId15"/>
    <p:sldId id="589" r:id="rId16"/>
    <p:sldId id="590" r:id="rId17"/>
    <p:sldId id="498" r:id="rId18"/>
    <p:sldId id="591" r:id="rId19"/>
    <p:sldId id="499" r:id="rId20"/>
    <p:sldId id="502" r:id="rId21"/>
    <p:sldId id="503" r:id="rId22"/>
    <p:sldId id="506" r:id="rId23"/>
    <p:sldId id="592" r:id="rId24"/>
    <p:sldId id="508" r:id="rId25"/>
    <p:sldId id="593" r:id="rId26"/>
    <p:sldId id="518" r:id="rId27"/>
    <p:sldId id="516" r:id="rId28"/>
    <p:sldId id="517" r:id="rId29"/>
    <p:sldId id="514" r:id="rId30"/>
    <p:sldId id="505" r:id="rId31"/>
    <p:sldId id="564" r:id="rId32"/>
    <p:sldId id="602" r:id="rId33"/>
    <p:sldId id="594" r:id="rId34"/>
    <p:sldId id="595" r:id="rId35"/>
    <p:sldId id="566" r:id="rId36"/>
    <p:sldId id="569" r:id="rId37"/>
    <p:sldId id="596" r:id="rId38"/>
    <p:sldId id="572" r:id="rId39"/>
    <p:sldId id="597" r:id="rId40"/>
    <p:sldId id="574" r:id="rId41"/>
    <p:sldId id="598" r:id="rId42"/>
    <p:sldId id="599" r:id="rId43"/>
    <p:sldId id="603" r:id="rId44"/>
    <p:sldId id="577" r:id="rId45"/>
    <p:sldId id="600" r:id="rId46"/>
    <p:sldId id="581" r:id="rId47"/>
    <p:sldId id="575" r:id="rId48"/>
    <p:sldId id="579" r:id="rId49"/>
    <p:sldId id="559" r:id="rId50"/>
    <p:sldId id="520" r:id="rId51"/>
    <p:sldId id="521" r:id="rId52"/>
    <p:sldId id="585" r:id="rId53"/>
    <p:sldId id="586" r:id="rId54"/>
    <p:sldId id="601" r:id="rId55"/>
    <p:sldId id="349"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256"/>
            <p14:sldId id="562"/>
            <p14:sldId id="483"/>
            <p14:sldId id="484"/>
            <p14:sldId id="486"/>
            <p14:sldId id="487"/>
            <p14:sldId id="488"/>
            <p14:sldId id="489"/>
            <p14:sldId id="491"/>
            <p14:sldId id="492"/>
            <p14:sldId id="588"/>
            <p14:sldId id="493"/>
            <p14:sldId id="589"/>
            <p14:sldId id="590"/>
            <p14:sldId id="498"/>
            <p14:sldId id="591"/>
            <p14:sldId id="499"/>
            <p14:sldId id="502"/>
            <p14:sldId id="503"/>
            <p14:sldId id="506"/>
            <p14:sldId id="592"/>
            <p14:sldId id="508"/>
            <p14:sldId id="593"/>
            <p14:sldId id="518"/>
            <p14:sldId id="516"/>
            <p14:sldId id="517"/>
            <p14:sldId id="514"/>
            <p14:sldId id="505"/>
            <p14:sldId id="564"/>
            <p14:sldId id="602"/>
            <p14:sldId id="594"/>
            <p14:sldId id="595"/>
            <p14:sldId id="566"/>
            <p14:sldId id="569"/>
            <p14:sldId id="596"/>
            <p14:sldId id="572"/>
            <p14:sldId id="597"/>
            <p14:sldId id="574"/>
            <p14:sldId id="598"/>
            <p14:sldId id="599"/>
            <p14:sldId id="603"/>
            <p14:sldId id="577"/>
            <p14:sldId id="600"/>
            <p14:sldId id="581"/>
            <p14:sldId id="575"/>
            <p14:sldId id="579"/>
            <p14:sldId id="559"/>
            <p14:sldId id="520"/>
            <p14:sldId id="521"/>
            <p14:sldId id="585"/>
            <p14:sldId id="586"/>
            <p14:sldId id="6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17" autoAdjust="0"/>
    <p:restoredTop sz="93738" autoAdjust="0"/>
  </p:normalViewPr>
  <p:slideViewPr>
    <p:cSldViewPr snapToGrid="0">
      <p:cViewPr varScale="1">
        <p:scale>
          <a:sx n="103" d="100"/>
          <a:sy n="103" d="100"/>
        </p:scale>
        <p:origin x="4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3791370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796435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35495736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639736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5436113" y="2207878"/>
            <a:ext cx="6873947"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Strategies for </a:t>
            </a:r>
          </a:p>
          <a:p>
            <a:pPr algn="ctr"/>
            <a:r>
              <a:rPr lang="en-US" sz="4400" b="1" dirty="0">
                <a:solidFill>
                  <a:srgbClr val="8E5A6D"/>
                </a:solidFill>
                <a:latin typeface="Tajawal Medium" panose="00000600000000000000" pitchFamily="2" charset="-78"/>
                <a:cs typeface="Tajawal Medium" panose="00000600000000000000" pitchFamily="2" charset="-78"/>
              </a:rPr>
              <a:t>Evaluating Opportunities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ENT624</a:t>
            </a: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72071" y="2406165"/>
            <a:ext cx="8674088" cy="3416320"/>
          </a:xfrm>
          <a:prstGeom prst="rect">
            <a:avLst/>
          </a:prstGeom>
          <a:noFill/>
        </p:spPr>
        <p:txBody>
          <a:bodyPr wrap="square" rtlCol="0">
            <a:spAutoFit/>
          </a:bodyPr>
          <a:lstStyle/>
          <a:p>
            <a:pPr algn="just"/>
            <a:r>
              <a:rPr lang="en-US" sz="2400" dirty="0">
                <a:solidFill>
                  <a:srgbClr val="0A1F61"/>
                </a:solidFill>
                <a:latin typeface="Tajawal ExtraBold" panose="00000800000000000000" pitchFamily="2" charset="-78"/>
                <a:cs typeface="Tajawal ExtraBold" panose="00000800000000000000" pitchFamily="2" charset="-78"/>
              </a:rPr>
              <a:t>1. Understand the role of opportunity evaluation in the entrepreneurship process</a:t>
            </a:r>
          </a:p>
          <a:p>
            <a:pPr algn="just"/>
            <a:r>
              <a:rPr lang="en-US" sz="2400" dirty="0">
                <a:solidFill>
                  <a:srgbClr val="0A1F61"/>
                </a:solidFill>
                <a:cs typeface="Tajawal ExtraBold" panose="00000800000000000000" pitchFamily="2" charset="-78"/>
              </a:rPr>
              <a:t>2. Learn methods of evaluation that can be used for the initial idea and subsequent opportunities in the life cycle of the new venture</a:t>
            </a:r>
          </a:p>
          <a:p>
            <a:pPr algn="just"/>
            <a:r>
              <a:rPr lang="en-US" sz="2400" dirty="0">
                <a:solidFill>
                  <a:srgbClr val="0A1F61"/>
                </a:solidFill>
                <a:cs typeface="Tajawal ExtraBold" panose="00000800000000000000" pitchFamily="2" charset="-78"/>
              </a:rPr>
              <a:t>3. Prepare the Opportunity Organizational Proposal (OOPs), which is based on a comprehensive analysis of the feasibility of the venture idea</a:t>
            </a:r>
          </a:p>
          <a:p>
            <a:pPr algn="just"/>
            <a:r>
              <a:rPr lang="en-US" sz="2400" dirty="0">
                <a:solidFill>
                  <a:srgbClr val="0A1F61"/>
                </a:solidFill>
                <a:cs typeface="Tajawal ExtraBold" panose="00000800000000000000" pitchFamily="2" charset="-78"/>
              </a:rPr>
              <a:t>4. Undertake the feasibility analysis by completing the five sections of the OOPs.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19843"/>
            <a:ext cx="9893651" cy="4462760"/>
          </a:xfrm>
          <a:prstGeom prst="rect">
            <a:avLst/>
          </a:prstGeom>
          <a:noFill/>
        </p:spPr>
        <p:txBody>
          <a:bodyPr wrap="square" rtlCol="0">
            <a:spAutoFit/>
          </a:bodyPr>
          <a:lstStyle/>
          <a:p>
            <a:r>
              <a:rPr lang="en-US" sz="2800" b="1" i="0" dirty="0">
                <a:solidFill>
                  <a:srgbClr val="1A459D"/>
                </a:solidFill>
                <a:effectLst/>
                <a:latin typeface="Frutiger-Bold"/>
              </a:rPr>
              <a:t>Opportunity Evaluation: Will the Idea for the New Venture Work?</a:t>
            </a:r>
            <a:r>
              <a:rPr lang="en-US" sz="2800" dirty="0"/>
              <a:t> </a:t>
            </a:r>
          </a:p>
          <a:p>
            <a:pPr marL="457200" indent="-457200" algn="just">
              <a:buFont typeface="Arial" panose="020B0604020202020204" pitchFamily="34" charset="0"/>
              <a:buChar char="•"/>
            </a:pPr>
            <a:r>
              <a:rPr lang="en-US" sz="3200" b="0" i="0" dirty="0">
                <a:solidFill>
                  <a:srgbClr val="242021"/>
                </a:solidFill>
                <a:effectLst/>
                <a:latin typeface="Minion-Regular"/>
              </a:rPr>
              <a:t>Once </a:t>
            </a:r>
            <a:r>
              <a:rPr lang="en-US" sz="3200" b="0" i="0" u="sng" dirty="0">
                <a:solidFill>
                  <a:srgbClr val="FF0000"/>
                </a:solidFill>
                <a:effectLst/>
                <a:latin typeface="Minion-Regular"/>
              </a:rPr>
              <a:t>entrepreneurs </a:t>
            </a:r>
            <a:r>
              <a:rPr lang="en-US" sz="3200" b="0" i="0" dirty="0">
                <a:solidFill>
                  <a:srgbClr val="242021"/>
                </a:solidFill>
                <a:effectLst/>
                <a:latin typeface="Minion-Regular"/>
              </a:rPr>
              <a:t>have developed the idea(s) for the new ventures, they </a:t>
            </a:r>
            <a:r>
              <a:rPr lang="en-US" sz="3200" b="0" i="0" u="sng" dirty="0">
                <a:solidFill>
                  <a:srgbClr val="FF0000"/>
                </a:solidFill>
                <a:effectLst/>
                <a:latin typeface="Minion-Regular"/>
              </a:rPr>
              <a:t>must begin the process of assessing whether or not the idea is in fact a viable business opportunity. </a:t>
            </a:r>
          </a:p>
          <a:p>
            <a:pPr marL="457200" indent="-457200" algn="just">
              <a:buFont typeface="Arial" panose="020B0604020202020204" pitchFamily="34" charset="0"/>
              <a:buChar char="•"/>
            </a:pPr>
            <a:r>
              <a:rPr lang="en-US" sz="3200" b="0" i="0" dirty="0">
                <a:solidFill>
                  <a:srgbClr val="242021"/>
                </a:solidFill>
                <a:effectLst/>
                <a:latin typeface="Minion-Regular"/>
              </a:rPr>
              <a:t>Many new ventures have been launched around bad business ideas. </a:t>
            </a:r>
          </a:p>
          <a:p>
            <a:pPr marL="457200" indent="-457200" algn="just">
              <a:buFont typeface="Arial" panose="020B0604020202020204" pitchFamily="34" charset="0"/>
              <a:buChar char="•"/>
            </a:pPr>
            <a:r>
              <a:rPr lang="en-US" sz="3200" b="0" i="0" dirty="0">
                <a:solidFill>
                  <a:srgbClr val="FF0000"/>
                </a:solidFill>
                <a:effectLst/>
                <a:latin typeface="Minion-Regular"/>
              </a:rPr>
              <a:t>An idea can seem sound in theory but in reality have poor marketplace potential.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1421"/>
            <a:ext cx="9893651" cy="4401205"/>
          </a:xfrm>
          <a:prstGeom prst="rect">
            <a:avLst/>
          </a:prstGeom>
          <a:noFill/>
        </p:spPr>
        <p:txBody>
          <a:bodyPr wrap="square" rtlCol="0">
            <a:spAutoFit/>
          </a:bodyPr>
          <a:lstStyle/>
          <a:p>
            <a:r>
              <a:rPr lang="en-US" sz="2800" b="1" i="0" dirty="0">
                <a:solidFill>
                  <a:srgbClr val="1A459D"/>
                </a:solidFill>
                <a:effectLst/>
                <a:latin typeface="Frutiger-Bold"/>
              </a:rPr>
              <a:t>Opportunity Evaluation: Will the Idea for the New Venture Work?</a:t>
            </a:r>
            <a:r>
              <a:rPr lang="en-US" sz="2800" dirty="0"/>
              <a:t> </a:t>
            </a:r>
          </a:p>
          <a:p>
            <a:pPr marL="457200" indent="-457200" algn="just">
              <a:buFont typeface="Arial" panose="020B0604020202020204" pitchFamily="34" charset="0"/>
              <a:buChar char="•"/>
            </a:pPr>
            <a:r>
              <a:rPr lang="en-US" sz="2800" b="0" i="0" dirty="0">
                <a:solidFill>
                  <a:srgbClr val="242021"/>
                </a:solidFill>
                <a:effectLst/>
                <a:latin typeface="Minion-Regular"/>
              </a:rPr>
              <a:t>While failures can also be attributed to poor execution of the idea, </a:t>
            </a:r>
            <a:r>
              <a:rPr lang="en-US" sz="2800" b="1" i="0" u="sng" dirty="0">
                <a:solidFill>
                  <a:srgbClr val="FF0000"/>
                </a:solidFill>
                <a:effectLst/>
                <a:latin typeface="Minion-Regular"/>
              </a:rPr>
              <a:t>it is important to assess feasibility as early as possible </a:t>
            </a:r>
            <a:r>
              <a:rPr lang="en-US" sz="2800" i="0" u="sng" dirty="0">
                <a:solidFill>
                  <a:srgbClr val="FF0000"/>
                </a:solidFill>
                <a:effectLst/>
                <a:latin typeface="Minion-Regular"/>
              </a:rPr>
              <a:t>to avoid the much costlier effects of failed implementation.</a:t>
            </a:r>
            <a:r>
              <a:rPr lang="en-US" sz="2800" i="0" dirty="0">
                <a:solidFill>
                  <a:srgbClr val="242021"/>
                </a:solidFill>
                <a:effectLst/>
                <a:latin typeface="Minion-Regular"/>
              </a:rPr>
              <a:t> </a:t>
            </a:r>
          </a:p>
          <a:p>
            <a:pPr marL="457200" indent="-457200" algn="just">
              <a:buFont typeface="Arial" panose="020B0604020202020204" pitchFamily="34" charset="0"/>
              <a:buChar char="•"/>
            </a:pPr>
            <a:r>
              <a:rPr lang="en-US" sz="2800" b="1" i="0" dirty="0">
                <a:solidFill>
                  <a:srgbClr val="C00000"/>
                </a:solidFill>
                <a:effectLst/>
                <a:latin typeface="Minion-Regular"/>
              </a:rPr>
              <a:t>Assessing an idea’s potential to become a good business opportunity is absolutely necessary</a:t>
            </a:r>
            <a:r>
              <a:rPr lang="en-US" sz="2800" i="0" dirty="0">
                <a:solidFill>
                  <a:srgbClr val="C00000"/>
                </a:solidFill>
                <a:effectLst/>
                <a:latin typeface="Minion-Regular"/>
              </a:rPr>
              <a:t> </a:t>
            </a:r>
            <a:r>
              <a:rPr lang="en-US" sz="2800" i="0" u="sng" dirty="0">
                <a:solidFill>
                  <a:srgbClr val="C00000"/>
                </a:solidFill>
                <a:effectLst/>
                <a:latin typeface="Minion-Regular"/>
              </a:rPr>
              <a:t>to avoid the allocation of scarce resources, including the entrepreneur’s time and effort.</a:t>
            </a:r>
            <a:r>
              <a:rPr lang="en-US" sz="2800" i="0" dirty="0">
                <a:solidFill>
                  <a:srgbClr val="C00000"/>
                </a:solidFill>
                <a:effectLst/>
                <a:latin typeface="Minion-Regular"/>
              </a:rPr>
              <a:t> </a:t>
            </a:r>
          </a:p>
          <a:p>
            <a:pPr marL="457200" indent="-457200" algn="just">
              <a:buFont typeface="Arial" panose="020B0604020202020204" pitchFamily="34" charset="0"/>
              <a:buChar char="•"/>
            </a:pPr>
            <a:endParaRPr lang="en-US" sz="2800" i="0" dirty="0">
              <a:solidFill>
                <a:srgbClr val="C00000"/>
              </a:solidFill>
              <a:effectLst/>
              <a:latin typeface="Minion-Regular"/>
            </a:endParaRPr>
          </a:p>
          <a:p>
            <a:pPr marL="457200" indent="-457200" algn="just">
              <a:buFont typeface="Arial" panose="020B0604020202020204" pitchFamily="34" charset="0"/>
              <a:buChar char="•"/>
            </a:pPr>
            <a:r>
              <a:rPr lang="en-US" sz="2800" b="0" i="0" dirty="0">
                <a:solidFill>
                  <a:schemeClr val="tx2"/>
                </a:solidFill>
                <a:effectLst/>
                <a:latin typeface="Minion-Regular"/>
              </a:rPr>
              <a:t>So how do entrepreneurs determine if an idea is an appropriate investment for their resources?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20416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07600"/>
            <a:ext cx="9893651" cy="4401205"/>
          </a:xfrm>
          <a:prstGeom prst="rect">
            <a:avLst/>
          </a:prstGeom>
          <a:noFill/>
        </p:spPr>
        <p:txBody>
          <a:bodyPr wrap="square" rtlCol="0">
            <a:spAutoFit/>
          </a:bodyPr>
          <a:lstStyle/>
          <a:p>
            <a:pPr algn="just"/>
            <a:r>
              <a:rPr lang="en-US" sz="2400" b="1" i="0" dirty="0">
                <a:solidFill>
                  <a:srgbClr val="FF0000"/>
                </a:solidFill>
                <a:effectLst/>
                <a:latin typeface="Minion-Regular"/>
              </a:rPr>
              <a:t>Opportunity identification</a:t>
            </a:r>
          </a:p>
          <a:p>
            <a:pPr marL="342900" indent="-342900" algn="just">
              <a:buFont typeface="Arial" panose="020B0604020202020204" pitchFamily="34" charset="0"/>
              <a:buChar char="•"/>
            </a:pPr>
            <a:r>
              <a:rPr lang="en-US" sz="2000" b="0" i="0" u="sng" dirty="0">
                <a:solidFill>
                  <a:srgbClr val="FF0000"/>
                </a:solidFill>
                <a:effectLst/>
                <a:latin typeface="Minion-Regular"/>
              </a:rPr>
              <a:t>begins by determining the unique needs of the industry and marketplace</a:t>
            </a:r>
            <a:r>
              <a:rPr lang="en-US" sz="2000" b="0" i="0" dirty="0">
                <a:solidFill>
                  <a:srgbClr val="242021"/>
                </a:solidFill>
                <a:effectLst/>
                <a:latin typeface="Minion-Regular"/>
              </a:rPr>
              <a:t>, including what customers expect and demand that the new venture can provide. </a:t>
            </a:r>
          </a:p>
          <a:p>
            <a:pPr marL="285750" indent="-285750" algn="just">
              <a:buFont typeface="Arial" panose="020B0604020202020204" pitchFamily="34" charset="0"/>
              <a:buChar char="•"/>
            </a:pPr>
            <a:r>
              <a:rPr lang="en-US" sz="2000" b="0" i="0" dirty="0">
                <a:solidFill>
                  <a:srgbClr val="242021"/>
                </a:solidFill>
                <a:effectLst/>
                <a:latin typeface="Minion-Regular"/>
              </a:rPr>
              <a:t>Many ideas and opportunities exist; however, resources are scarce, and this means that you must be very careful in your evaluation of business opportunities to be sure they can be supported by the knowledge and information you possess or can obtain fairly easily. </a:t>
            </a:r>
          </a:p>
          <a:p>
            <a:pPr marL="285750" indent="-285750" algn="just">
              <a:buFont typeface="Arial" panose="020B0604020202020204" pitchFamily="34" charset="0"/>
              <a:buChar char="•"/>
            </a:pPr>
            <a:endParaRPr lang="en-US" sz="2000" b="0" i="0" dirty="0">
              <a:solidFill>
                <a:srgbClr val="242021"/>
              </a:solidFill>
              <a:effectLst/>
              <a:latin typeface="Minion-Regular"/>
            </a:endParaRPr>
          </a:p>
          <a:p>
            <a:pPr marL="285750" indent="-285750" algn="just">
              <a:buFont typeface="Arial" panose="020B0604020202020204" pitchFamily="34" charset="0"/>
              <a:buChar char="•"/>
            </a:pPr>
            <a:r>
              <a:rPr lang="en-US" sz="2400" b="1" i="0" dirty="0">
                <a:solidFill>
                  <a:srgbClr val="FF0000"/>
                </a:solidFill>
                <a:effectLst/>
                <a:latin typeface="Minion-Regular"/>
              </a:rPr>
              <a:t>The evaluation process </a:t>
            </a:r>
            <a:r>
              <a:rPr lang="en-US" sz="2000" b="0" i="0" u="sng" dirty="0">
                <a:solidFill>
                  <a:srgbClr val="FF0000"/>
                </a:solidFill>
                <a:effectLst/>
                <a:latin typeface="Minion-Regular"/>
              </a:rPr>
              <a:t>begins with some fundamental questions to help entrepreneurs assess the potential for the new venture to succeed</a:t>
            </a:r>
            <a:r>
              <a:rPr lang="en-US" sz="2000" b="0" i="0" dirty="0">
                <a:solidFill>
                  <a:srgbClr val="242021"/>
                </a:solidFill>
                <a:effectLst/>
                <a:latin typeface="Minion-Regular"/>
              </a:rPr>
              <a:t>. </a:t>
            </a:r>
          </a:p>
          <a:p>
            <a:pPr marL="285750" indent="-285750" algn="just">
              <a:buFont typeface="Arial" panose="020B0604020202020204" pitchFamily="34" charset="0"/>
              <a:buChar char="•"/>
            </a:pPr>
            <a:endParaRPr lang="en-US" sz="2000" b="0" i="0" dirty="0">
              <a:solidFill>
                <a:srgbClr val="242021"/>
              </a:solidFill>
              <a:effectLst/>
              <a:latin typeface="Minion-Regular"/>
            </a:endParaRPr>
          </a:p>
          <a:p>
            <a:pPr marL="285750" indent="-285750" algn="just">
              <a:buFont typeface="Arial" panose="020B0604020202020204" pitchFamily="34" charset="0"/>
              <a:buChar char="•"/>
            </a:pPr>
            <a:r>
              <a:rPr lang="en-US" sz="2400" b="0" i="0" dirty="0">
                <a:solidFill>
                  <a:srgbClr val="242021"/>
                </a:solidFill>
                <a:effectLst/>
                <a:latin typeface="Minion-Regular"/>
              </a:rPr>
              <a:t>Evaluation of business opportunities </a:t>
            </a:r>
            <a:r>
              <a:rPr lang="en-US" sz="2400" b="1" i="0" u="sng" dirty="0">
                <a:solidFill>
                  <a:srgbClr val="FF0000"/>
                </a:solidFill>
                <a:effectLst/>
                <a:latin typeface="Minion-Regular"/>
              </a:rPr>
              <a:t>should be conducted not just by the entrepreneur but also by as many stakeholders </a:t>
            </a:r>
            <a:r>
              <a:rPr lang="en-US" sz="2400" b="0" i="0" dirty="0">
                <a:solidFill>
                  <a:srgbClr val="FF0000"/>
                </a:solidFill>
                <a:effectLst/>
                <a:latin typeface="Minion-Regular"/>
              </a:rPr>
              <a:t>in the new venture as possible: </a:t>
            </a:r>
            <a:r>
              <a:rPr lang="en-US" sz="2000" b="0" i="0" dirty="0">
                <a:solidFill>
                  <a:srgbClr val="FF0000"/>
                </a:solidFill>
                <a:effectLst/>
                <a:latin typeface="Minion-Regular"/>
              </a:rPr>
              <a:t>potential customers or clients, employees, advisers, investors, and suppliers.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0" i="0" dirty="0">
                <a:solidFill>
                  <a:srgbClr val="1A459D"/>
                </a:solidFill>
                <a:effectLst/>
                <a:latin typeface="Frutiger-Light"/>
              </a:rPr>
              <a:t>Opportunity Recognition to Opportunity Evaluation: The Assessment Process</a:t>
            </a:r>
            <a:r>
              <a:rPr lang="en-US" dirty="0"/>
              <a:t> </a:t>
            </a:r>
            <a:br>
              <a:rPr lang="en-US" dirty="0"/>
            </a:b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EF82A93-0C0A-F823-CE02-B7EAA06D6776}"/>
              </a:ext>
            </a:extLst>
          </p:cNvPr>
          <p:cNvPicPr>
            <a:picLocks noChangeAspect="1"/>
          </p:cNvPicPr>
          <p:nvPr/>
        </p:nvPicPr>
        <p:blipFill>
          <a:blip r:embed="rId7"/>
          <a:stretch>
            <a:fillRect/>
          </a:stretch>
        </p:blipFill>
        <p:spPr>
          <a:xfrm>
            <a:off x="548640" y="1404315"/>
            <a:ext cx="9792752" cy="4074363"/>
          </a:xfrm>
          <a:prstGeom prst="rect">
            <a:avLst/>
          </a:prstGeom>
        </p:spPr>
      </p:pic>
      <p:sp>
        <p:nvSpPr>
          <p:cNvPr id="4" name="TextBox 3">
            <a:extLst>
              <a:ext uri="{FF2B5EF4-FFF2-40B4-BE49-F238E27FC236}">
                <a16:creationId xmlns:a16="http://schemas.microsoft.com/office/drawing/2014/main" id="{B07CA702-22E1-B497-E6B0-88E425046617}"/>
              </a:ext>
            </a:extLst>
          </p:cNvPr>
          <p:cNvSpPr txBox="1"/>
          <p:nvPr/>
        </p:nvSpPr>
        <p:spPr>
          <a:xfrm>
            <a:off x="1411243" y="5472701"/>
            <a:ext cx="8927757" cy="646331"/>
          </a:xfrm>
          <a:prstGeom prst="rect">
            <a:avLst/>
          </a:prstGeom>
          <a:noFill/>
        </p:spPr>
        <p:txBody>
          <a:bodyPr wrap="square" rtlCol="0">
            <a:spAutoFit/>
          </a:bodyPr>
          <a:lstStyle/>
          <a:p>
            <a:r>
              <a:rPr lang="en-US" sz="1800" b="0" i="0">
                <a:solidFill>
                  <a:srgbClr val="1A459D"/>
                </a:solidFill>
                <a:effectLst/>
                <a:latin typeface="Frutiger-Light"/>
              </a:rPr>
              <a:t>Opportunity Recognition to Opportunity Evaluation: The Assessment Process</a:t>
            </a:r>
            <a:r>
              <a:rPr lang="en-US"/>
              <a:t> </a:t>
            </a:r>
            <a:br>
              <a:rPr lang="en-US"/>
            </a:br>
            <a:endParaRPr lang="en-US" dirty="0"/>
          </a:p>
        </p:txBody>
      </p:sp>
    </p:spTree>
    <p:extLst>
      <p:ext uri="{BB962C8B-B14F-4D97-AF65-F5344CB8AC3E}">
        <p14:creationId xmlns:p14="http://schemas.microsoft.com/office/powerpoint/2010/main" val="1650665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67515"/>
            <a:ext cx="9893651" cy="4708981"/>
          </a:xfrm>
          <a:prstGeom prst="rect">
            <a:avLst/>
          </a:prstGeom>
          <a:noFill/>
        </p:spPr>
        <p:txBody>
          <a:bodyPr wrap="square" rtlCol="0">
            <a:spAutoFit/>
          </a:bodyPr>
          <a:lstStyle/>
          <a:p>
            <a:pPr algn="just"/>
            <a:r>
              <a:rPr lang="en-US" sz="2800" b="1" i="0" dirty="0">
                <a:solidFill>
                  <a:srgbClr val="1A459D"/>
                </a:solidFill>
                <a:effectLst/>
                <a:latin typeface="Frutiger-Bold"/>
              </a:rPr>
              <a:t>Four Primary Areas for Assessment</a:t>
            </a:r>
          </a:p>
          <a:p>
            <a:pPr algn="just"/>
            <a:r>
              <a:rPr lang="en-US" sz="2800" dirty="0"/>
              <a:t> </a:t>
            </a:r>
            <a:r>
              <a:rPr lang="en-US" sz="2400" b="0" i="0" dirty="0">
                <a:solidFill>
                  <a:srgbClr val="242021"/>
                </a:solidFill>
                <a:effectLst/>
                <a:latin typeface="Minion-Regular"/>
              </a:rPr>
              <a:t>There are many questions to ask during </a:t>
            </a:r>
            <a:r>
              <a:rPr lang="en-US" sz="2400" b="1" i="0" u="sng" dirty="0">
                <a:solidFill>
                  <a:srgbClr val="C00000"/>
                </a:solidFill>
                <a:effectLst/>
                <a:latin typeface="Minion-Regular"/>
              </a:rPr>
              <a:t>opportunity evaluation</a:t>
            </a:r>
            <a:r>
              <a:rPr lang="en-US" sz="2400" b="0" i="0" dirty="0">
                <a:solidFill>
                  <a:srgbClr val="242021"/>
                </a:solidFill>
                <a:effectLst/>
                <a:latin typeface="Minion-Regular"/>
              </a:rPr>
              <a:t>, and they can be classified according to </a:t>
            </a:r>
            <a:r>
              <a:rPr lang="en-US" sz="2400" b="1" i="0" u="sng" dirty="0">
                <a:solidFill>
                  <a:srgbClr val="C00000"/>
                </a:solidFill>
                <a:effectLst/>
                <a:latin typeface="Minion-Regular"/>
              </a:rPr>
              <a:t>four primary areas for exploration:</a:t>
            </a:r>
          </a:p>
          <a:p>
            <a:pPr marL="342900" indent="-342900" algn="just">
              <a:buAutoNum type="arabicPeriod"/>
            </a:pPr>
            <a:r>
              <a:rPr lang="en-US" sz="2800" b="1" i="1" dirty="0">
                <a:solidFill>
                  <a:srgbClr val="C00000"/>
                </a:solidFill>
                <a:effectLst/>
                <a:latin typeface="Minion-Italic"/>
              </a:rPr>
              <a:t>The people </a:t>
            </a:r>
            <a:r>
              <a:rPr lang="en-US" sz="2800" b="1" i="0" dirty="0">
                <a:solidFill>
                  <a:srgbClr val="C00000"/>
                </a:solidFill>
                <a:effectLst/>
                <a:latin typeface="Minion-Regular"/>
              </a:rPr>
              <a:t>behind the idea: </a:t>
            </a:r>
          </a:p>
          <a:p>
            <a:pPr marL="457200" indent="-457200" algn="just">
              <a:buFont typeface="Arial" panose="020B0604020202020204" pitchFamily="34" charset="0"/>
              <a:buChar char="•"/>
            </a:pPr>
            <a:r>
              <a:rPr lang="en-US" sz="2400" b="0" i="0" dirty="0">
                <a:solidFill>
                  <a:srgbClr val="242021"/>
                </a:solidFill>
                <a:effectLst/>
                <a:latin typeface="Minion-Regular"/>
              </a:rPr>
              <a:t>The </a:t>
            </a:r>
            <a:r>
              <a:rPr lang="en-US" sz="2400" b="0" i="0" dirty="0">
                <a:solidFill>
                  <a:srgbClr val="FF0000"/>
                </a:solidFill>
                <a:effectLst/>
                <a:latin typeface="Minion-Regular"/>
              </a:rPr>
              <a:t>background, talents, and experience of the </a:t>
            </a:r>
            <a:r>
              <a:rPr lang="en-US" sz="2400" b="0" i="0" u="sng" dirty="0">
                <a:solidFill>
                  <a:srgbClr val="242021"/>
                </a:solidFill>
                <a:effectLst/>
                <a:latin typeface="Minion-Regular"/>
              </a:rPr>
              <a:t>entrepreneur</a:t>
            </a:r>
            <a:r>
              <a:rPr lang="en-US" sz="2400" b="0" i="0" dirty="0">
                <a:solidFill>
                  <a:srgbClr val="242021"/>
                </a:solidFill>
                <a:effectLst/>
                <a:latin typeface="Minion-Regular"/>
              </a:rPr>
              <a:t> and the </a:t>
            </a:r>
            <a:r>
              <a:rPr lang="en-US" sz="2400" b="0" i="0" u="sng" dirty="0">
                <a:solidFill>
                  <a:srgbClr val="242021"/>
                </a:solidFill>
                <a:effectLst/>
                <a:latin typeface="Minion-Regular"/>
              </a:rPr>
              <a:t>management team</a:t>
            </a:r>
            <a:r>
              <a:rPr lang="en-US" sz="2400" b="0" i="0" dirty="0">
                <a:solidFill>
                  <a:srgbClr val="242021"/>
                </a:solidFill>
                <a:effectLst/>
                <a:latin typeface="Minion-Regular"/>
              </a:rPr>
              <a:t>, </a:t>
            </a:r>
            <a:r>
              <a:rPr lang="en-US" sz="2400" b="0" i="0" u="sng" dirty="0">
                <a:solidFill>
                  <a:srgbClr val="242021"/>
                </a:solidFill>
                <a:effectLst/>
                <a:latin typeface="Minion-Regular"/>
              </a:rPr>
              <a:t>employees</a:t>
            </a:r>
            <a:r>
              <a:rPr lang="en-US" sz="2400" b="0" i="0" dirty="0">
                <a:solidFill>
                  <a:srgbClr val="242021"/>
                </a:solidFill>
                <a:effectLst/>
                <a:latin typeface="Minion-Regular"/>
              </a:rPr>
              <a:t>, and </a:t>
            </a:r>
            <a:r>
              <a:rPr lang="en-US" sz="2400" b="0" i="0" u="sng" dirty="0">
                <a:solidFill>
                  <a:srgbClr val="242021"/>
                </a:solidFill>
                <a:effectLst/>
                <a:latin typeface="Minion-Regular"/>
              </a:rPr>
              <a:t>advisers</a:t>
            </a:r>
            <a:r>
              <a:rPr lang="en-US" sz="2400" b="0" i="0" dirty="0">
                <a:solidFill>
                  <a:srgbClr val="242021"/>
                </a:solidFill>
                <a:effectLst/>
                <a:latin typeface="Minion-Regular"/>
              </a:rPr>
              <a:t>. </a:t>
            </a:r>
          </a:p>
          <a:p>
            <a:pPr marL="457200" indent="-457200" algn="just">
              <a:buFont typeface="Arial" panose="020B0604020202020204" pitchFamily="34" charset="0"/>
              <a:buChar char="•"/>
            </a:pPr>
            <a:r>
              <a:rPr lang="en-US" sz="2400" b="0" i="0" dirty="0">
                <a:solidFill>
                  <a:srgbClr val="242021"/>
                </a:solidFill>
                <a:effectLst/>
                <a:latin typeface="Minion-Regular"/>
              </a:rPr>
              <a:t>Even a great idea with high market potential requires an entrepreneur or team behind it </a:t>
            </a:r>
            <a:r>
              <a:rPr lang="en-US" sz="2400" b="1" i="0" dirty="0">
                <a:solidFill>
                  <a:srgbClr val="FF0000"/>
                </a:solidFill>
                <a:effectLst/>
                <a:latin typeface="Minion-Regular"/>
              </a:rPr>
              <a:t>that can effectively (and passionately) support and grow the idea. </a:t>
            </a:r>
            <a:r>
              <a:rPr lang="en-US" sz="2400" b="0" i="0" dirty="0">
                <a:solidFill>
                  <a:srgbClr val="242021"/>
                </a:solidFill>
                <a:effectLst/>
                <a:latin typeface="Minion-Regular"/>
              </a:rPr>
              <a:t>It is then much more likely </a:t>
            </a:r>
            <a:r>
              <a:rPr lang="en-US" sz="2400" b="1" i="0" dirty="0">
                <a:solidFill>
                  <a:srgbClr val="FF0000"/>
                </a:solidFill>
                <a:effectLst/>
                <a:latin typeface="Minion-Regular"/>
              </a:rPr>
              <a:t>to be successful</a:t>
            </a:r>
            <a:r>
              <a:rPr lang="en-US" sz="2400" b="0" i="0" dirty="0">
                <a:solidFill>
                  <a:srgbClr val="242021"/>
                </a:solidFill>
                <a:effectLst/>
                <a:latin typeface="Minion-Regular"/>
              </a:rPr>
              <a:t>.</a:t>
            </a:r>
          </a:p>
          <a:p>
            <a:pPr marL="457200" indent="-457200" algn="just">
              <a:buFont typeface="Arial" panose="020B0604020202020204" pitchFamily="34" charset="0"/>
              <a:buChar char="•"/>
            </a:pPr>
            <a:r>
              <a:rPr lang="en-US" sz="2400" b="0" i="0" dirty="0">
                <a:solidFill>
                  <a:srgbClr val="242021"/>
                </a:solidFill>
                <a:effectLst/>
                <a:latin typeface="Minion-Regular"/>
              </a:rPr>
              <a:t> An entrepreneur’s skills and talents might have led to the discovery of the idea, but does the entrepreneur have the competence to turn the idea into a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66656"/>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800" b="0" i="0" dirty="0">
                <a:solidFill>
                  <a:srgbClr val="242021"/>
                </a:solidFill>
                <a:effectLst/>
                <a:latin typeface="Minion-Regular"/>
              </a:rPr>
              <a:t>2. </a:t>
            </a:r>
            <a:r>
              <a:rPr lang="en-US" sz="2800" b="1" i="1" dirty="0">
                <a:solidFill>
                  <a:srgbClr val="C00000"/>
                </a:solidFill>
                <a:effectLst/>
                <a:latin typeface="Minion-Italic"/>
              </a:rPr>
              <a:t>The resources </a:t>
            </a:r>
            <a:r>
              <a:rPr lang="en-US" sz="2800" b="0" i="0" dirty="0">
                <a:solidFill>
                  <a:srgbClr val="FF0000"/>
                </a:solidFill>
                <a:effectLst/>
                <a:latin typeface="Minion-Regular"/>
              </a:rPr>
              <a:t>available to the entrepreneur and the management team</a:t>
            </a:r>
            <a:r>
              <a:rPr lang="en-US" sz="2800" b="0" i="0" dirty="0">
                <a:solidFill>
                  <a:srgbClr val="242021"/>
                </a:solidFill>
                <a:effectLst/>
                <a:latin typeface="Minion-Regular"/>
              </a:rPr>
              <a:t>, including the equity and debt sources of </a:t>
            </a:r>
            <a:r>
              <a:rPr lang="en-US" sz="2800" b="1" i="0" dirty="0">
                <a:solidFill>
                  <a:srgbClr val="FF0000"/>
                </a:solidFill>
                <a:effectLst/>
                <a:latin typeface="Minion-Regular"/>
              </a:rPr>
              <a:t>capital</a:t>
            </a:r>
            <a:r>
              <a:rPr lang="en-US" sz="2800" b="0" i="0" dirty="0">
                <a:solidFill>
                  <a:srgbClr val="242021"/>
                </a:solidFill>
                <a:effectLst/>
                <a:latin typeface="Minion-Regular"/>
              </a:rPr>
              <a:t> that are available and accessible, additional assistance from people with </a:t>
            </a:r>
            <a:r>
              <a:rPr lang="en-US" sz="2800" b="1" i="0" dirty="0">
                <a:solidFill>
                  <a:srgbClr val="FF0000"/>
                </a:solidFill>
                <a:effectLst/>
                <a:latin typeface="Minion-Regular"/>
              </a:rPr>
              <a:t>expertise</a:t>
            </a:r>
            <a:r>
              <a:rPr lang="en-US" sz="2800" b="0" i="0" dirty="0">
                <a:solidFill>
                  <a:srgbClr val="242021"/>
                </a:solidFill>
                <a:effectLst/>
                <a:latin typeface="Minion-Regular"/>
              </a:rPr>
              <a:t> needed by the firm, and the </a:t>
            </a:r>
            <a:r>
              <a:rPr lang="en-US" sz="2800" b="1" i="0" dirty="0">
                <a:solidFill>
                  <a:srgbClr val="FF0000"/>
                </a:solidFill>
                <a:effectLst/>
                <a:latin typeface="Minion-Regular"/>
              </a:rPr>
              <a:t>technology</a:t>
            </a:r>
            <a:r>
              <a:rPr lang="en-US" sz="2800" b="0" i="0" dirty="0">
                <a:solidFill>
                  <a:srgbClr val="242021"/>
                </a:solidFill>
                <a:effectLst/>
                <a:latin typeface="Minion-Regular"/>
              </a:rPr>
              <a:t> required to support the idea. </a:t>
            </a:r>
          </a:p>
          <a:p>
            <a:pPr algn="just"/>
            <a:endParaRPr lang="en-US" sz="2800" dirty="0">
              <a:solidFill>
                <a:srgbClr val="242021"/>
              </a:solidFill>
              <a:latin typeface="Minion-Regular"/>
            </a:endParaRPr>
          </a:p>
          <a:p>
            <a:pPr marL="457200" indent="-457200" algn="just">
              <a:buFont typeface="Arial" panose="020B0604020202020204" pitchFamily="34" charset="0"/>
              <a:buChar char="•"/>
            </a:pPr>
            <a:r>
              <a:rPr lang="en-US" sz="2800" b="0" i="0" dirty="0">
                <a:solidFill>
                  <a:srgbClr val="242021"/>
                </a:solidFill>
                <a:effectLst/>
                <a:latin typeface="Minion-Regular"/>
              </a:rPr>
              <a:t>What relationships can the entrepreneur or team rely on to acquire the necessary resources?</a:t>
            </a:r>
          </a:p>
          <a:p>
            <a:pPr algn="just"/>
            <a:r>
              <a:rPr lang="en-US" sz="2800" dirty="0"/>
              <a:t> </a:t>
            </a:r>
            <a:br>
              <a:rPr lang="en-US" sz="2800" dirty="0"/>
            </a:b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97636"/>
            <a:ext cx="9893651" cy="4401205"/>
          </a:xfrm>
          <a:prstGeom prst="rect">
            <a:avLst/>
          </a:prstGeom>
          <a:noFill/>
        </p:spPr>
        <p:txBody>
          <a:bodyPr wrap="square" rtlCol="0">
            <a:spAutoFit/>
          </a:bodyPr>
          <a:lstStyle/>
          <a:p>
            <a:pPr algn="just"/>
            <a:r>
              <a:rPr lang="en-US" sz="2800" b="0" i="0" dirty="0">
                <a:solidFill>
                  <a:srgbClr val="242021"/>
                </a:solidFill>
                <a:effectLst/>
                <a:latin typeface="Minion-Regular"/>
              </a:rPr>
              <a:t>3. </a:t>
            </a:r>
            <a:r>
              <a:rPr lang="en-US" sz="2800" b="1" i="1" dirty="0">
                <a:solidFill>
                  <a:srgbClr val="C00000"/>
                </a:solidFill>
                <a:effectLst/>
                <a:latin typeface="Minion-Italic"/>
              </a:rPr>
              <a:t>The knowledge and information </a:t>
            </a:r>
            <a:r>
              <a:rPr lang="en-US" sz="2800" b="0" i="0" dirty="0">
                <a:solidFill>
                  <a:srgbClr val="FF0000"/>
                </a:solidFill>
                <a:effectLst/>
                <a:latin typeface="Minion-Regular"/>
              </a:rPr>
              <a:t>possessed by the entrepreneur, including knowledge of the </a:t>
            </a:r>
            <a:r>
              <a:rPr lang="en-US" sz="2800" b="0" i="0" u="sng" dirty="0">
                <a:solidFill>
                  <a:srgbClr val="242021"/>
                </a:solidFill>
                <a:effectLst/>
                <a:latin typeface="Minion-Regular"/>
              </a:rPr>
              <a:t>new venture concept</a:t>
            </a:r>
            <a:r>
              <a:rPr lang="en-US" sz="2800" b="0" i="0" dirty="0">
                <a:solidFill>
                  <a:srgbClr val="242021"/>
                </a:solidFill>
                <a:effectLst/>
                <a:latin typeface="Minion-Regular"/>
              </a:rPr>
              <a:t>, </a:t>
            </a:r>
            <a:r>
              <a:rPr lang="en-US" sz="2800" b="0" i="0" u="sng" dirty="0">
                <a:solidFill>
                  <a:srgbClr val="242021"/>
                </a:solidFill>
                <a:effectLst/>
                <a:latin typeface="Minion-Regular"/>
              </a:rPr>
              <a:t>the industry</a:t>
            </a:r>
            <a:r>
              <a:rPr lang="en-US" sz="2800" b="0" i="0" dirty="0">
                <a:solidFill>
                  <a:srgbClr val="242021"/>
                </a:solidFill>
                <a:effectLst/>
                <a:latin typeface="Minion-Regular"/>
              </a:rPr>
              <a:t>, and </a:t>
            </a:r>
            <a:r>
              <a:rPr lang="en-US" sz="2800" b="0" i="0" u="sng" dirty="0">
                <a:solidFill>
                  <a:srgbClr val="242021"/>
                </a:solidFill>
                <a:effectLst/>
                <a:latin typeface="Minion-Regular"/>
              </a:rPr>
              <a:t>market research</a:t>
            </a:r>
            <a:r>
              <a:rPr lang="en-US" sz="2800" b="0" i="0" dirty="0">
                <a:solidFill>
                  <a:srgbClr val="242021"/>
                </a:solidFill>
                <a:effectLst/>
                <a:latin typeface="Minion-Regular"/>
              </a:rPr>
              <a:t>. </a:t>
            </a:r>
          </a:p>
          <a:p>
            <a:pPr algn="just"/>
            <a:endParaRPr lang="en-US" sz="2800" b="0" i="0" dirty="0">
              <a:solidFill>
                <a:srgbClr val="242021"/>
              </a:solidFill>
              <a:effectLst/>
              <a:latin typeface="Minion-Regular"/>
            </a:endParaRPr>
          </a:p>
          <a:p>
            <a:pPr marL="457200" indent="-457200" algn="just">
              <a:buFont typeface="Arial" panose="020B0604020202020204" pitchFamily="34" charset="0"/>
              <a:buChar char="•"/>
            </a:pPr>
            <a:r>
              <a:rPr lang="en-US" sz="2800" b="0" i="0" dirty="0">
                <a:solidFill>
                  <a:srgbClr val="242021"/>
                </a:solidFill>
                <a:effectLst/>
                <a:latin typeface="Minion-Regular"/>
              </a:rPr>
              <a:t>Moreover, what is not known that needs to be known for the new venture to be successful? Information about competitors? About customers’ preferences? How will this information be obtained?</a:t>
            </a:r>
            <a:r>
              <a:rPr lang="en-US" sz="2800" dirty="0"/>
              <a:t> </a:t>
            </a:r>
          </a:p>
          <a:p>
            <a:pPr algn="just"/>
            <a:br>
              <a:rPr lang="en-US" sz="2800" dirty="0"/>
            </a:b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78358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2400" b="1" i="0" dirty="0">
                <a:solidFill>
                  <a:srgbClr val="C00000"/>
                </a:solidFill>
                <a:effectLst/>
                <a:latin typeface="Minion-Regular"/>
              </a:rPr>
              <a:t>4. </a:t>
            </a:r>
            <a:r>
              <a:rPr lang="en-US" sz="2400" b="1" i="1" dirty="0">
                <a:solidFill>
                  <a:srgbClr val="C00000"/>
                </a:solidFill>
                <a:effectLst/>
                <a:latin typeface="Minion-Italic"/>
              </a:rPr>
              <a:t>The idea’s ability to generate revenue. </a:t>
            </a:r>
          </a:p>
          <a:p>
            <a:pPr marL="342900" indent="-342900" algn="just">
              <a:buFont typeface="Arial" panose="020B0604020202020204" pitchFamily="34" charset="0"/>
              <a:buChar char="•"/>
            </a:pPr>
            <a:r>
              <a:rPr lang="en-US" sz="2400" b="0" i="0" dirty="0">
                <a:solidFill>
                  <a:srgbClr val="242021"/>
                </a:solidFill>
                <a:effectLst/>
                <a:latin typeface="Minion-Regular"/>
              </a:rPr>
              <a:t>How great is the potential to sell something that will generate actual revenues? </a:t>
            </a:r>
            <a:r>
              <a:rPr lang="en-US" sz="2400" b="0" i="0" u="sng" dirty="0">
                <a:solidFill>
                  <a:srgbClr val="FF0000"/>
                </a:solidFill>
                <a:effectLst/>
                <a:latin typeface="Minion-Regular"/>
              </a:rPr>
              <a:t>One of the mistakes would-be entrepreneurs make is to assume that everyone will love the idea and that people will be standing in line to buy it, once the business opens. </a:t>
            </a:r>
          </a:p>
          <a:p>
            <a:pPr marL="342900" indent="-342900" algn="just">
              <a:buFont typeface="Arial" panose="020B0604020202020204" pitchFamily="34" charset="0"/>
              <a:buChar char="•"/>
            </a:pPr>
            <a:r>
              <a:rPr lang="en-US" sz="2400" b="0" i="0" dirty="0">
                <a:solidFill>
                  <a:srgbClr val="242021"/>
                </a:solidFill>
                <a:effectLst/>
                <a:latin typeface="Minion-Regular"/>
              </a:rPr>
              <a:t>To what degree can the entrepreneur manage and contain the costs while maximizing returns?</a:t>
            </a:r>
          </a:p>
          <a:p>
            <a:pPr algn="just"/>
            <a:endParaRPr lang="en-US" sz="2400" dirty="0">
              <a:solidFill>
                <a:srgbClr val="242021"/>
              </a:solidFill>
              <a:latin typeface="Minion-Regular"/>
            </a:endParaRPr>
          </a:p>
          <a:p>
            <a:pPr algn="just"/>
            <a:r>
              <a:rPr lang="en-US" sz="2400" b="0" i="0" dirty="0">
                <a:solidFill>
                  <a:srgbClr val="242021"/>
                </a:solidFill>
                <a:effectLst/>
                <a:latin typeface="Minion-Regular"/>
              </a:rPr>
              <a:t>These 4 questions form the basis for the opportunity evaluation, and their answers will help the entrepreneur move forward to create strategies that ultimately support the viable business model.</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73694"/>
            <a:ext cx="9893651" cy="4585871"/>
          </a:xfrm>
          <a:prstGeom prst="rect">
            <a:avLst/>
          </a:prstGeom>
          <a:noFill/>
        </p:spPr>
        <p:txBody>
          <a:bodyPr wrap="square" rtlCol="0">
            <a:spAutoFit/>
          </a:bodyPr>
          <a:lstStyle/>
          <a:p>
            <a:pPr algn="just"/>
            <a:r>
              <a:rPr lang="en-US" sz="2800" b="1" i="0" dirty="0">
                <a:solidFill>
                  <a:srgbClr val="FF0000"/>
                </a:solidFill>
                <a:effectLst/>
                <a:latin typeface="Frutiger-BoldCn"/>
              </a:rPr>
              <a:t>Business Evaluation Scoring Technique (BEST)</a:t>
            </a:r>
          </a:p>
          <a:p>
            <a:pPr marL="342900" indent="-342900" algn="just">
              <a:buFont typeface="Arial" panose="020B0604020202020204" pitchFamily="34" charset="0"/>
              <a:buChar char="•"/>
            </a:pPr>
            <a:r>
              <a:rPr lang="en-US" sz="2400" dirty="0"/>
              <a:t>It </a:t>
            </a:r>
            <a:r>
              <a:rPr lang="en-US" sz="2400" b="0" i="0" dirty="0">
                <a:solidFill>
                  <a:srgbClr val="242021"/>
                </a:solidFill>
                <a:effectLst/>
                <a:latin typeface="Frutiger-LightCn"/>
              </a:rPr>
              <a:t>was developed to </a:t>
            </a:r>
            <a:r>
              <a:rPr lang="en-US" sz="2400" b="0" i="0" u="sng" dirty="0">
                <a:solidFill>
                  <a:srgbClr val="FF0000"/>
                </a:solidFill>
                <a:effectLst/>
                <a:latin typeface="Frutiger-LightCn"/>
              </a:rPr>
              <a:t>help entrepreneurs evaluate a group of ideas before deciding which ones to pursue. </a:t>
            </a:r>
          </a:p>
          <a:p>
            <a:pPr marL="342900" indent="-342900" algn="just">
              <a:buFont typeface="Arial" panose="020B0604020202020204" pitchFamily="34" charset="0"/>
              <a:buChar char="•"/>
            </a:pPr>
            <a:r>
              <a:rPr lang="en-US" sz="2400" b="0" i="0" dirty="0">
                <a:solidFill>
                  <a:srgbClr val="FF0000"/>
                </a:solidFill>
                <a:effectLst/>
                <a:latin typeface="Frutiger-LightCn"/>
              </a:rPr>
              <a:t>The tool considers the various “windows of opportunity” related to new ventures.</a:t>
            </a:r>
            <a:r>
              <a:rPr lang="en-US" sz="2400" b="0" i="0" dirty="0">
                <a:solidFill>
                  <a:srgbClr val="242021"/>
                </a:solidFill>
                <a:effectLst/>
                <a:latin typeface="Frutiger-LightCn"/>
              </a:rPr>
              <a:t> </a:t>
            </a:r>
          </a:p>
          <a:p>
            <a:pPr marL="342900" indent="-342900" algn="just">
              <a:buFont typeface="Arial" panose="020B0604020202020204" pitchFamily="34" charset="0"/>
              <a:buChar char="•"/>
            </a:pPr>
            <a:r>
              <a:rPr lang="en-US" sz="2400" b="0" i="0" dirty="0">
                <a:solidFill>
                  <a:srgbClr val="242021"/>
                </a:solidFill>
                <a:effectLst/>
                <a:latin typeface="Frutiger-LightCn"/>
              </a:rPr>
              <a:t>Answer the following questions by scoring them on a 1–5 scale: </a:t>
            </a:r>
            <a:r>
              <a:rPr lang="en-US" sz="2400" b="1" i="0" dirty="0">
                <a:solidFill>
                  <a:srgbClr val="242021"/>
                </a:solidFill>
                <a:effectLst/>
                <a:latin typeface="Frutiger-LightCn"/>
              </a:rPr>
              <a:t>1 </a:t>
            </a:r>
            <a:r>
              <a:rPr lang="en-US" sz="2400" b="1" i="0" dirty="0">
                <a:solidFill>
                  <a:srgbClr val="242021"/>
                </a:solidFill>
                <a:effectLst/>
                <a:latin typeface="Symbol" panose="05050102010706020507" pitchFamily="18" charset="2"/>
              </a:rPr>
              <a:t>= </a:t>
            </a:r>
            <a:r>
              <a:rPr lang="en-US" sz="2400" b="1" i="0" dirty="0">
                <a:solidFill>
                  <a:srgbClr val="242021"/>
                </a:solidFill>
                <a:effectLst/>
                <a:latin typeface="Frutiger-LightCn"/>
              </a:rPr>
              <a:t>low and 5 </a:t>
            </a:r>
            <a:r>
              <a:rPr lang="en-US" sz="2400" b="1" i="0" dirty="0">
                <a:solidFill>
                  <a:srgbClr val="242021"/>
                </a:solidFill>
                <a:effectLst/>
                <a:latin typeface="Symbol" panose="05050102010706020507" pitchFamily="18" charset="2"/>
              </a:rPr>
              <a:t>= </a:t>
            </a:r>
            <a:r>
              <a:rPr lang="en-US" sz="2400" b="1" i="0" dirty="0">
                <a:solidFill>
                  <a:srgbClr val="242021"/>
                </a:solidFill>
                <a:effectLst/>
                <a:latin typeface="Frutiger-LightCn"/>
              </a:rPr>
              <a:t>high.</a:t>
            </a:r>
          </a:p>
          <a:p>
            <a:pPr algn="just"/>
            <a:r>
              <a:rPr lang="en-US" sz="2000" b="0" i="0" dirty="0">
                <a:solidFill>
                  <a:srgbClr val="242021"/>
                </a:solidFill>
                <a:effectLst/>
                <a:latin typeface="Frutiger-LightCn"/>
              </a:rPr>
              <a:t>1. Is the business really differentiated from other similar businesses?</a:t>
            </a:r>
          </a:p>
          <a:p>
            <a:pPr algn="just"/>
            <a:r>
              <a:rPr lang="en-US" sz="2000" b="0" i="0" dirty="0">
                <a:solidFill>
                  <a:srgbClr val="242021"/>
                </a:solidFill>
                <a:effectLst/>
                <a:latin typeface="Frutiger-LightCn"/>
              </a:rPr>
              <a:t>2. Does the business have growth potential?</a:t>
            </a:r>
          </a:p>
          <a:p>
            <a:pPr algn="just"/>
            <a:r>
              <a:rPr lang="en-US" sz="2000" b="0" i="0" dirty="0">
                <a:solidFill>
                  <a:srgbClr val="242021"/>
                </a:solidFill>
                <a:effectLst/>
                <a:latin typeface="Frutiger-LightCn"/>
              </a:rPr>
              <a:t>3. Will the business require capital? </a:t>
            </a:r>
            <a:r>
              <a:rPr lang="en-US" sz="2000" i="1" dirty="0">
                <a:solidFill>
                  <a:srgbClr val="242021"/>
                </a:solidFill>
                <a:effectLst/>
                <a:latin typeface="Frutiger-LightCn"/>
              </a:rPr>
              <a:t>(Note: </a:t>
            </a:r>
            <a:r>
              <a:rPr lang="en-US" sz="2000" b="1" i="1" dirty="0">
                <a:solidFill>
                  <a:srgbClr val="242021"/>
                </a:solidFill>
                <a:effectLst/>
                <a:latin typeface="Frutiger-LightCn"/>
              </a:rPr>
              <a:t>A low dollar requirement receives a higher score</a:t>
            </a:r>
            <a:r>
              <a:rPr lang="en-US" sz="2000" i="1" dirty="0">
                <a:solidFill>
                  <a:srgbClr val="242021"/>
                </a:solidFill>
                <a:effectLst/>
                <a:latin typeface="Frutiger-LightCn"/>
              </a:rPr>
              <a:t>, while </a:t>
            </a:r>
            <a:r>
              <a:rPr lang="en-US" sz="2000" i="1" dirty="0">
                <a:solidFill>
                  <a:schemeClr val="accent1">
                    <a:lumMod val="75000"/>
                  </a:schemeClr>
                </a:solidFill>
                <a:effectLst/>
                <a:latin typeface="Frutiger-LightCn"/>
              </a:rPr>
              <a:t>a high dollar requirement should receive a low score</a:t>
            </a:r>
            <a:r>
              <a:rPr lang="en-US" sz="2000" i="1" dirty="0">
                <a:solidFill>
                  <a:srgbClr val="242021"/>
                </a:solidFill>
                <a:effectLst/>
                <a:latin typeface="Frutiger-LightCn"/>
              </a:rPr>
              <a:t>)</a:t>
            </a:r>
          </a:p>
          <a:p>
            <a:pPr algn="just"/>
            <a:r>
              <a:rPr lang="en-US" sz="2000" b="0" i="0" dirty="0">
                <a:solidFill>
                  <a:srgbClr val="242021"/>
                </a:solidFill>
                <a:effectLst/>
                <a:latin typeface="Frutiger-LightCn"/>
              </a:rPr>
              <a:t>4. Can financing be secured?</a:t>
            </a:r>
          </a:p>
          <a:p>
            <a:pPr algn="just"/>
            <a:r>
              <a:rPr lang="en-US" sz="2000" b="0" i="0" dirty="0">
                <a:solidFill>
                  <a:srgbClr val="242021"/>
                </a:solidFill>
                <a:effectLst/>
                <a:latin typeface="Frutiger-LightCn"/>
              </a:rPr>
              <a:t>5. Does business suit individual’s entrepreneurial profile</a:t>
            </a:r>
            <a:r>
              <a:rPr lang="en-US" b="0" i="0" dirty="0">
                <a:solidFill>
                  <a:srgbClr val="242021"/>
                </a:solidFill>
                <a:effectLst/>
                <a:latin typeface="Frutiger-LightCn"/>
              </a:rPr>
              <a:t>(e.g., mind-set, experience)?</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ABE60FB1-9B96-157A-0883-D801AB3E7EDC}"/>
              </a:ext>
            </a:extLst>
          </p:cNvPr>
          <p:cNvPicPr>
            <a:picLocks noChangeAspect="1"/>
          </p:cNvPicPr>
          <p:nvPr/>
        </p:nvPicPr>
        <p:blipFill>
          <a:blip r:embed="rId7"/>
          <a:stretch>
            <a:fillRect/>
          </a:stretch>
        </p:blipFill>
        <p:spPr>
          <a:xfrm>
            <a:off x="363220" y="1428065"/>
            <a:ext cx="10079071" cy="3962971"/>
          </a:xfrm>
          <a:prstGeom prst="rect">
            <a:avLst/>
          </a:prstGeom>
        </p:spPr>
      </p:pic>
    </p:spTree>
    <p:extLst>
      <p:ext uri="{BB962C8B-B14F-4D97-AF65-F5344CB8AC3E}">
        <p14:creationId xmlns:p14="http://schemas.microsoft.com/office/powerpoint/2010/main" val="22148097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sz="2800" b="1" i="0" dirty="0">
                <a:solidFill>
                  <a:srgbClr val="1A459D"/>
                </a:solidFill>
                <a:effectLst/>
                <a:latin typeface="Frutiger-Bold"/>
              </a:rPr>
              <a:t>Assessing the Feasibility of the New Venture Idea</a:t>
            </a:r>
          </a:p>
          <a:p>
            <a:pPr marL="457200" indent="-457200" algn="just">
              <a:buFont typeface="Arial" panose="020B0604020202020204" pitchFamily="34" charset="0"/>
              <a:buChar char="•"/>
            </a:pPr>
            <a:r>
              <a:rPr lang="en-US" sz="2800" b="0" i="0" dirty="0">
                <a:solidFill>
                  <a:srgbClr val="242021"/>
                </a:solidFill>
                <a:effectLst/>
                <a:latin typeface="Minion-Regular"/>
              </a:rPr>
              <a:t>Evaluating a new venture idea involves </a:t>
            </a:r>
            <a:r>
              <a:rPr lang="en-US" sz="2800" b="0" i="0" u="sng" dirty="0">
                <a:solidFill>
                  <a:srgbClr val="FF0000"/>
                </a:solidFill>
                <a:effectLst/>
                <a:latin typeface="Minion-Regular"/>
              </a:rPr>
              <a:t>testing its </a:t>
            </a:r>
            <a:r>
              <a:rPr lang="en-US" sz="2800" b="1" i="1" u="sng" dirty="0">
                <a:solidFill>
                  <a:srgbClr val="FF0000"/>
                </a:solidFill>
                <a:effectLst/>
                <a:latin typeface="Minion-Italic"/>
              </a:rPr>
              <a:t>feasibility</a:t>
            </a:r>
            <a:r>
              <a:rPr lang="en-US" sz="2800" b="0" i="0" u="sng" dirty="0">
                <a:solidFill>
                  <a:srgbClr val="FF0000"/>
                </a:solidFill>
                <a:effectLst/>
                <a:latin typeface="Minion-Regular"/>
              </a:rPr>
              <a:t>, the extent to which the idea is a feasible and realistic business opportunity.</a:t>
            </a:r>
          </a:p>
          <a:p>
            <a:pPr marL="457200" indent="-457200" algn="just">
              <a:buFont typeface="Arial" panose="020B0604020202020204" pitchFamily="34" charset="0"/>
              <a:buChar char="•"/>
            </a:pPr>
            <a:endParaRPr lang="en-US" sz="2800" b="0" i="0" u="sng" dirty="0">
              <a:solidFill>
                <a:srgbClr val="FF0000"/>
              </a:solidFill>
              <a:effectLst/>
              <a:latin typeface="Minion-Regular"/>
            </a:endParaRPr>
          </a:p>
          <a:p>
            <a:pPr marL="457200" indent="-457200" algn="just">
              <a:buFont typeface="Arial" panose="020B0604020202020204" pitchFamily="34" charset="0"/>
              <a:buChar char="•"/>
            </a:pPr>
            <a:r>
              <a:rPr lang="en-US" sz="2800" b="1" i="0" dirty="0">
                <a:solidFill>
                  <a:srgbClr val="242021"/>
                </a:solidFill>
                <a:effectLst/>
                <a:latin typeface="Minion-Regular"/>
              </a:rPr>
              <a:t>One of the first steps required in assessing the feasibility of an idea</a:t>
            </a:r>
            <a:r>
              <a:rPr lang="en-US" sz="2800" b="0" i="0" dirty="0">
                <a:solidFill>
                  <a:srgbClr val="242021"/>
                </a:solidFill>
                <a:effectLst/>
                <a:latin typeface="Minion-Regular"/>
              </a:rPr>
              <a:t> </a:t>
            </a:r>
            <a:r>
              <a:rPr lang="en-US" sz="2800" b="0" i="0" u="sng" dirty="0">
                <a:solidFill>
                  <a:srgbClr val="FF0000"/>
                </a:solidFill>
                <a:effectLst/>
                <a:latin typeface="Minion-Regular"/>
              </a:rPr>
              <a:t>is to become aware of forces and factors in the </a:t>
            </a:r>
            <a:r>
              <a:rPr lang="en-US" sz="2800" b="1" i="0" u="sng" dirty="0">
                <a:solidFill>
                  <a:srgbClr val="FF0000"/>
                </a:solidFill>
                <a:effectLst/>
                <a:latin typeface="Minion-Regular"/>
              </a:rPr>
              <a:t>internal</a:t>
            </a:r>
            <a:r>
              <a:rPr lang="en-US" sz="2800" b="0" i="0" u="sng" dirty="0">
                <a:solidFill>
                  <a:srgbClr val="FF0000"/>
                </a:solidFill>
                <a:effectLst/>
                <a:latin typeface="Minion-Regular"/>
              </a:rPr>
              <a:t> and </a:t>
            </a:r>
            <a:r>
              <a:rPr lang="en-US" sz="2800" b="1" i="0" u="sng" dirty="0">
                <a:solidFill>
                  <a:srgbClr val="FF0000"/>
                </a:solidFill>
                <a:effectLst/>
                <a:latin typeface="Minion-Regular"/>
              </a:rPr>
              <a:t>external</a:t>
            </a:r>
            <a:r>
              <a:rPr lang="en-US" sz="2800" b="0" i="0" u="sng" dirty="0">
                <a:solidFill>
                  <a:srgbClr val="FF0000"/>
                </a:solidFill>
                <a:effectLst/>
                <a:latin typeface="Minion-Regular"/>
              </a:rPr>
              <a:t> environment</a:t>
            </a:r>
            <a:r>
              <a:rPr lang="en-US" sz="2800" b="0" i="0" dirty="0">
                <a:solidFill>
                  <a:srgbClr val="242021"/>
                </a:solidFill>
                <a:effectLst/>
                <a:latin typeface="Minion-Regular"/>
              </a:rPr>
              <a:t> that directly influence the new venture opportunity.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212513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0414" y="1326211"/>
            <a:ext cx="9893651" cy="4647426"/>
          </a:xfrm>
          <a:prstGeom prst="rect">
            <a:avLst/>
          </a:prstGeom>
          <a:noFill/>
        </p:spPr>
        <p:txBody>
          <a:bodyPr wrap="square" rtlCol="0">
            <a:spAutoFit/>
          </a:bodyPr>
          <a:lstStyle/>
          <a:p>
            <a:pPr algn="ctr"/>
            <a:r>
              <a:rPr lang="en-US" sz="2400" b="1" i="0" dirty="0">
                <a:solidFill>
                  <a:srgbClr val="1A459D"/>
                </a:solidFill>
                <a:effectLst/>
                <a:latin typeface="Frutiger-Bold"/>
              </a:rPr>
              <a:t>Assessing the Feasibility of the New Venture Idea </a:t>
            </a:r>
            <a:r>
              <a:rPr lang="en-US" sz="2400" b="1" i="1" dirty="0">
                <a:solidFill>
                  <a:srgbClr val="1A459D"/>
                </a:solidFill>
                <a:effectLst/>
                <a:latin typeface="Frutiger-Bold"/>
              </a:rPr>
              <a:t>(cont.)</a:t>
            </a:r>
          </a:p>
          <a:p>
            <a:pPr algn="just"/>
            <a:r>
              <a:rPr lang="en-US" sz="2800" b="1" i="0" u="sng" dirty="0">
                <a:solidFill>
                  <a:srgbClr val="FF0000"/>
                </a:solidFill>
                <a:effectLst/>
                <a:latin typeface="Minion-Regular"/>
              </a:rPr>
              <a:t>Factors internal to the venture include:</a:t>
            </a:r>
            <a:r>
              <a:rPr lang="en-US" sz="2800" b="1" u="sng" dirty="0">
                <a:solidFill>
                  <a:srgbClr val="FF0000"/>
                </a:solidFill>
              </a:rPr>
              <a:t> </a:t>
            </a:r>
            <a:endParaRPr lang="en-US" sz="2800" b="1" i="1" dirty="0">
              <a:solidFill>
                <a:srgbClr val="1A459D"/>
              </a:solidFill>
              <a:effectLst/>
              <a:latin typeface="Frutiger-Bold"/>
            </a:endParaRPr>
          </a:p>
          <a:p>
            <a:pPr marL="342900" indent="-342900" algn="just">
              <a:buFont typeface="Symbol" panose="05050102010706020507" pitchFamily="18" charset="2"/>
              <a:buChar char="•"/>
            </a:pPr>
            <a:r>
              <a:rPr lang="en-US" sz="2400" b="1" i="1" dirty="0">
                <a:solidFill>
                  <a:srgbClr val="FF0000"/>
                </a:solidFill>
                <a:effectLst/>
                <a:latin typeface="Minion-Italic"/>
              </a:rPr>
              <a:t>The knowledge, skills, and abilities </a:t>
            </a:r>
            <a:r>
              <a:rPr lang="en-US" sz="2400" i="0" dirty="0">
                <a:solidFill>
                  <a:srgbClr val="FF0000"/>
                </a:solidFill>
                <a:effectLst/>
                <a:latin typeface="Minion-Regular"/>
              </a:rPr>
              <a:t>of the entrepreneur</a:t>
            </a:r>
            <a:r>
              <a:rPr lang="en-US" sz="2400" b="0" i="0" dirty="0">
                <a:solidFill>
                  <a:srgbClr val="FF0000"/>
                </a:solidFill>
                <a:effectLst/>
                <a:latin typeface="Minion-Regular"/>
              </a:rPr>
              <a:t>, the management team members, employees, and advisers</a:t>
            </a:r>
          </a:p>
          <a:p>
            <a:pPr marL="342900" indent="-342900" algn="just">
              <a:buFont typeface="Symbol" panose="05050102010706020507" pitchFamily="18" charset="2"/>
              <a:buChar char="•"/>
            </a:pPr>
            <a:endParaRPr lang="en-US" sz="2400" b="0" i="0" dirty="0">
              <a:solidFill>
                <a:srgbClr val="242021"/>
              </a:solidFill>
              <a:effectLst/>
              <a:latin typeface="Minion-Regular"/>
            </a:endParaRPr>
          </a:p>
          <a:p>
            <a:pPr marL="342900" indent="-342900" algn="just">
              <a:buFont typeface="Symbol" panose="05050102010706020507" pitchFamily="18" charset="2"/>
              <a:buChar char="•"/>
            </a:pPr>
            <a:r>
              <a:rPr lang="en-US" sz="2400" b="1" i="1" dirty="0">
                <a:solidFill>
                  <a:srgbClr val="FF0000"/>
                </a:solidFill>
                <a:effectLst/>
                <a:latin typeface="Minion-Italic"/>
              </a:rPr>
              <a:t>The resources available </a:t>
            </a:r>
            <a:r>
              <a:rPr lang="en-US" sz="2400" i="0" dirty="0">
                <a:solidFill>
                  <a:srgbClr val="FF0000"/>
                </a:solidFill>
                <a:effectLst/>
                <a:latin typeface="Minion-Regular"/>
              </a:rPr>
              <a:t>to the entrepreneur</a:t>
            </a:r>
            <a:r>
              <a:rPr lang="en-US" sz="2400" b="0" i="0" dirty="0">
                <a:solidFill>
                  <a:srgbClr val="242021"/>
                </a:solidFill>
                <a:effectLst/>
                <a:latin typeface="Minion-Regular"/>
              </a:rPr>
              <a:t>, including </a:t>
            </a:r>
            <a:r>
              <a:rPr lang="en-US" sz="2400" b="0" i="0" u="sng" dirty="0">
                <a:solidFill>
                  <a:srgbClr val="242021"/>
                </a:solidFill>
                <a:effectLst/>
                <a:latin typeface="Minion-Regular"/>
              </a:rPr>
              <a:t>people</a:t>
            </a:r>
            <a:r>
              <a:rPr lang="en-US" sz="2400" b="0" i="0" dirty="0">
                <a:solidFill>
                  <a:srgbClr val="242021"/>
                </a:solidFill>
                <a:effectLst/>
                <a:latin typeface="Minion-Regular"/>
              </a:rPr>
              <a:t>, </a:t>
            </a:r>
            <a:r>
              <a:rPr lang="en-US" sz="2400" b="0" i="0" u="sng" dirty="0">
                <a:solidFill>
                  <a:srgbClr val="242021"/>
                </a:solidFill>
                <a:effectLst/>
                <a:latin typeface="Minion-Regular"/>
              </a:rPr>
              <a:t>financial resources</a:t>
            </a:r>
            <a:r>
              <a:rPr lang="en-US" sz="2400" b="0" i="0" dirty="0">
                <a:solidFill>
                  <a:srgbClr val="242021"/>
                </a:solidFill>
                <a:effectLst/>
                <a:latin typeface="Minion-Regular"/>
              </a:rPr>
              <a:t>, and</a:t>
            </a:r>
            <a:r>
              <a:rPr lang="en-US" sz="2400" b="0" i="0" u="sng" dirty="0">
                <a:solidFill>
                  <a:srgbClr val="242021"/>
                </a:solidFill>
                <a:effectLst/>
                <a:latin typeface="Minion-Regular"/>
              </a:rPr>
              <a:t> technologies </a:t>
            </a:r>
            <a:r>
              <a:rPr lang="en-US" sz="2400" b="0" i="0" dirty="0">
                <a:solidFill>
                  <a:srgbClr val="242021"/>
                </a:solidFill>
                <a:effectLst/>
                <a:latin typeface="Minion-Regular"/>
              </a:rPr>
              <a:t>that can be acquired for the launch and growth of the opportunity </a:t>
            </a:r>
          </a:p>
          <a:p>
            <a:pPr algn="just"/>
            <a:r>
              <a:rPr lang="en-US" sz="2800" b="1" u="sng" dirty="0">
                <a:solidFill>
                  <a:srgbClr val="FF0000"/>
                </a:solidFill>
                <a:latin typeface="Minion-Regular"/>
              </a:rPr>
              <a:t>Factors external to the new venture include:</a:t>
            </a:r>
            <a:endParaRPr lang="en-US" sz="2400" b="0" i="0" dirty="0">
              <a:solidFill>
                <a:srgbClr val="242021"/>
              </a:solidFill>
              <a:effectLst/>
              <a:latin typeface="Minion-Regular"/>
            </a:endParaRPr>
          </a:p>
          <a:p>
            <a:pPr algn="just"/>
            <a:r>
              <a:rPr lang="en-US" sz="2400" b="0" i="0" dirty="0">
                <a:solidFill>
                  <a:srgbClr val="242021"/>
                </a:solidFill>
                <a:effectLst/>
                <a:latin typeface="Symbol" panose="05050102010706020507" pitchFamily="18" charset="2"/>
              </a:rPr>
              <a:t>• </a:t>
            </a:r>
            <a:r>
              <a:rPr lang="en-US" sz="2400" b="1" i="1" dirty="0">
                <a:solidFill>
                  <a:srgbClr val="FF0000"/>
                </a:solidFill>
                <a:effectLst/>
                <a:latin typeface="Minion-Italic"/>
              </a:rPr>
              <a:t>The industry: </a:t>
            </a:r>
            <a:r>
              <a:rPr lang="en-US" sz="2400" b="0" i="0" u="sng" dirty="0">
                <a:solidFill>
                  <a:srgbClr val="242021"/>
                </a:solidFill>
                <a:effectLst/>
                <a:latin typeface="Minion-Regular"/>
              </a:rPr>
              <a:t>competitors</a:t>
            </a:r>
            <a:r>
              <a:rPr lang="en-US" sz="2400" b="0" i="0" dirty="0">
                <a:solidFill>
                  <a:srgbClr val="242021"/>
                </a:solidFill>
                <a:effectLst/>
                <a:latin typeface="Minion-Regular"/>
              </a:rPr>
              <a:t>, </a:t>
            </a:r>
            <a:r>
              <a:rPr lang="en-US" sz="2400" b="0" i="0" u="sng" dirty="0">
                <a:solidFill>
                  <a:srgbClr val="242021"/>
                </a:solidFill>
                <a:effectLst/>
                <a:latin typeface="Minion-Regular"/>
              </a:rPr>
              <a:t>structure of the industry</a:t>
            </a:r>
            <a:r>
              <a:rPr lang="en-US" sz="2400" b="0" i="0" dirty="0">
                <a:solidFill>
                  <a:srgbClr val="242021"/>
                </a:solidFill>
                <a:effectLst/>
                <a:latin typeface="Minion-Regular"/>
              </a:rPr>
              <a:t>, </a:t>
            </a:r>
            <a:r>
              <a:rPr lang="en-US" sz="2400" b="0" i="0" u="sng" dirty="0">
                <a:solidFill>
                  <a:srgbClr val="242021"/>
                </a:solidFill>
                <a:effectLst/>
                <a:latin typeface="Minion-Regular"/>
              </a:rPr>
              <a:t>barriers to entry</a:t>
            </a:r>
            <a:r>
              <a:rPr lang="en-US" sz="2400" b="0" i="0" dirty="0">
                <a:solidFill>
                  <a:srgbClr val="242021"/>
                </a:solidFill>
                <a:effectLst/>
                <a:latin typeface="Minion-Regular"/>
              </a:rPr>
              <a:t>, and trends that affect businesses in the sector in which the new venture intends to locate.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532051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67515"/>
            <a:ext cx="9893651" cy="4524315"/>
          </a:xfrm>
          <a:prstGeom prst="rect">
            <a:avLst/>
          </a:prstGeom>
          <a:noFill/>
        </p:spPr>
        <p:txBody>
          <a:bodyPr wrap="square" rtlCol="0">
            <a:spAutoFit/>
          </a:bodyPr>
          <a:lstStyle/>
          <a:p>
            <a:pPr algn="ctr"/>
            <a:r>
              <a:rPr lang="en-US" sz="2400" b="1" dirty="0">
                <a:solidFill>
                  <a:srgbClr val="1A459D"/>
                </a:solidFill>
                <a:latin typeface="Frutiger-Bold"/>
              </a:rPr>
              <a:t>Assessing the Feasibility of the New Venture Idea </a:t>
            </a:r>
            <a:r>
              <a:rPr lang="en-US" sz="2400" b="1" i="1" dirty="0">
                <a:solidFill>
                  <a:srgbClr val="1A459D"/>
                </a:solidFill>
                <a:latin typeface="Frutiger-Bold"/>
              </a:rPr>
              <a:t>(cont.)</a:t>
            </a:r>
          </a:p>
          <a:p>
            <a:pPr algn="just"/>
            <a:r>
              <a:rPr lang="en-US" sz="2400" b="0" i="0" dirty="0">
                <a:solidFill>
                  <a:srgbClr val="242021"/>
                </a:solidFill>
                <a:effectLst/>
                <a:latin typeface="Symbol" panose="05050102010706020507" pitchFamily="18" charset="2"/>
              </a:rPr>
              <a:t>• </a:t>
            </a:r>
            <a:r>
              <a:rPr lang="en-US" sz="2400" b="1" i="1" dirty="0">
                <a:solidFill>
                  <a:srgbClr val="FF0000"/>
                </a:solidFill>
                <a:effectLst/>
                <a:latin typeface="Minion-Italic"/>
              </a:rPr>
              <a:t>The market: </a:t>
            </a:r>
            <a:r>
              <a:rPr lang="en-US" sz="2400" b="0" i="0" dirty="0">
                <a:solidFill>
                  <a:srgbClr val="242021"/>
                </a:solidFill>
                <a:effectLst/>
                <a:latin typeface="Minion-Regular"/>
              </a:rPr>
              <a:t>knowledge of the preferences, values, and </a:t>
            </a:r>
            <a:r>
              <a:rPr lang="en-US" sz="2400" b="0" i="0" u="sng" dirty="0">
                <a:solidFill>
                  <a:srgbClr val="242021"/>
                </a:solidFill>
                <a:effectLst/>
                <a:latin typeface="Minion-Regular"/>
              </a:rPr>
              <a:t>buying behavior of the target market</a:t>
            </a:r>
            <a:r>
              <a:rPr lang="en-US" sz="2400" b="0" i="0" dirty="0">
                <a:solidFill>
                  <a:srgbClr val="242021"/>
                </a:solidFill>
                <a:effectLst/>
                <a:latin typeface="Minion-Regular"/>
              </a:rPr>
              <a:t>, including </a:t>
            </a:r>
            <a:r>
              <a:rPr lang="en-US" sz="2400" b="0" i="0" u="sng" dirty="0">
                <a:solidFill>
                  <a:srgbClr val="242021"/>
                </a:solidFill>
                <a:effectLst/>
                <a:latin typeface="Minion-Regular"/>
              </a:rPr>
              <a:t>demographic and psychographic information </a:t>
            </a:r>
            <a:r>
              <a:rPr lang="en-US" sz="2400" b="0" i="0" dirty="0">
                <a:solidFill>
                  <a:srgbClr val="242021"/>
                </a:solidFill>
                <a:effectLst/>
                <a:latin typeface="Minion-Regular"/>
              </a:rPr>
              <a:t>necessary </a:t>
            </a:r>
            <a:r>
              <a:rPr lang="en-US" sz="2400" b="0" i="0" dirty="0">
                <a:solidFill>
                  <a:srgbClr val="FF0000"/>
                </a:solidFill>
                <a:effectLst/>
                <a:latin typeface="Minion-Regular"/>
              </a:rPr>
              <a:t>to appropriately position, promote, and price the products and services.</a:t>
            </a:r>
          </a:p>
          <a:p>
            <a:pPr algn="just"/>
            <a:r>
              <a:rPr lang="en-US" sz="2400" b="0" i="0" dirty="0">
                <a:solidFill>
                  <a:srgbClr val="242021"/>
                </a:solidFill>
                <a:effectLst/>
                <a:latin typeface="Symbol" panose="05050102010706020507" pitchFamily="18" charset="2"/>
              </a:rPr>
              <a:t>• </a:t>
            </a:r>
            <a:r>
              <a:rPr lang="en-US" sz="2400" b="1" i="1" dirty="0">
                <a:solidFill>
                  <a:srgbClr val="FF0000"/>
                </a:solidFill>
                <a:effectLst/>
                <a:latin typeface="Minion-Italic"/>
              </a:rPr>
              <a:t>Social norms, values, and trends </a:t>
            </a:r>
            <a:r>
              <a:rPr lang="en-US" sz="2400" b="1" i="0" dirty="0">
                <a:solidFill>
                  <a:srgbClr val="FF0000"/>
                </a:solidFill>
                <a:effectLst/>
                <a:latin typeface="Minion-Regular"/>
              </a:rPr>
              <a:t>surrounding the new venture idea. </a:t>
            </a:r>
            <a:r>
              <a:rPr lang="en-US" sz="2400" b="0" i="0" dirty="0">
                <a:solidFill>
                  <a:srgbClr val="242021"/>
                </a:solidFill>
                <a:effectLst/>
                <a:latin typeface="Minion-Regular"/>
              </a:rPr>
              <a:t>Is it a fad? Is there an increasing need for or awareness of the product or service? Are there ethical concerns about the product, service, or its effects? Realize that a product or service (and any of its components) may be legal but unethical. </a:t>
            </a:r>
            <a:r>
              <a:rPr lang="en-US" sz="2400" b="0" i="0" dirty="0">
                <a:solidFill>
                  <a:srgbClr val="FF0000"/>
                </a:solidFill>
                <a:effectLst/>
                <a:latin typeface="Minion-Regular"/>
              </a:rPr>
              <a:t>The social environment of a new venture often </a:t>
            </a:r>
            <a:r>
              <a:rPr lang="en-US" sz="2400" b="0" i="0" u="sng" dirty="0">
                <a:solidFill>
                  <a:srgbClr val="FF0000"/>
                </a:solidFill>
                <a:effectLst/>
                <a:latin typeface="Minion-Regular"/>
              </a:rPr>
              <a:t>involves the perceptions</a:t>
            </a:r>
            <a:r>
              <a:rPr lang="en-US" sz="2400" b="0" i="0" dirty="0">
                <a:solidFill>
                  <a:srgbClr val="FF0000"/>
                </a:solidFill>
                <a:effectLst/>
                <a:latin typeface="Minion-Regular"/>
              </a:rPr>
              <a:t>—not necessarily the reality—</a:t>
            </a:r>
            <a:r>
              <a:rPr lang="en-US" sz="2400" b="0" i="0" u="sng" dirty="0">
                <a:solidFill>
                  <a:srgbClr val="FF0000"/>
                </a:solidFill>
                <a:effectLst/>
                <a:latin typeface="Minion-Regular"/>
              </a:rPr>
              <a:t>of the opportunity in the minds of customers and citizens.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61151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970318"/>
          </a:xfrm>
          <a:prstGeom prst="rect">
            <a:avLst/>
          </a:prstGeom>
          <a:noFill/>
        </p:spPr>
        <p:txBody>
          <a:bodyPr wrap="square" rtlCol="0">
            <a:spAutoFit/>
          </a:bodyPr>
          <a:lstStyle/>
          <a:p>
            <a:pPr algn="just"/>
            <a:r>
              <a:rPr lang="en-US" sz="2800" b="1" i="0" dirty="0">
                <a:solidFill>
                  <a:srgbClr val="1A459D"/>
                </a:solidFill>
                <a:effectLst/>
                <a:latin typeface="Frutiger-Bold"/>
              </a:rPr>
              <a:t>Assessing the Feasibility of the New Venture Idea </a:t>
            </a:r>
            <a:r>
              <a:rPr lang="en-US" sz="2800" b="1" i="1" dirty="0">
                <a:solidFill>
                  <a:srgbClr val="1A459D"/>
                </a:solidFill>
                <a:effectLst/>
                <a:latin typeface="Frutiger-Bold"/>
              </a:rPr>
              <a:t>(cont.)</a:t>
            </a:r>
          </a:p>
          <a:p>
            <a:pPr marL="285750" indent="-285750" algn="just">
              <a:buFont typeface="Symbol" panose="05050102010706020507" pitchFamily="18" charset="2"/>
              <a:buChar char="•"/>
            </a:pPr>
            <a:r>
              <a:rPr lang="en-US" sz="2800" b="1" i="1" dirty="0">
                <a:solidFill>
                  <a:srgbClr val="FF0000"/>
                </a:solidFill>
                <a:effectLst/>
                <a:latin typeface="Minion-Italic"/>
              </a:rPr>
              <a:t>Legal and regulatory forces </a:t>
            </a:r>
            <a:r>
              <a:rPr lang="en-US" sz="2800" b="0" i="0" dirty="0">
                <a:solidFill>
                  <a:srgbClr val="242021"/>
                </a:solidFill>
                <a:effectLst/>
                <a:latin typeface="Minion-Regular"/>
              </a:rPr>
              <a:t>that could affect the business operations, including </a:t>
            </a:r>
            <a:r>
              <a:rPr lang="en-US" sz="2800" b="0" i="0" u="sng" dirty="0">
                <a:solidFill>
                  <a:srgbClr val="FF0000"/>
                </a:solidFill>
                <a:effectLst/>
                <a:latin typeface="Minion-Regular"/>
              </a:rPr>
              <a:t>laws, policies, procedures, and regulations </a:t>
            </a:r>
            <a:r>
              <a:rPr lang="en-US" sz="2800" b="0" i="0" dirty="0">
                <a:solidFill>
                  <a:srgbClr val="242021"/>
                </a:solidFill>
                <a:effectLst/>
                <a:latin typeface="Minion-Regular"/>
              </a:rPr>
              <a:t>pertinent to the industry or municipality in which the new venture is located </a:t>
            </a:r>
          </a:p>
          <a:p>
            <a:pPr algn="just"/>
            <a:endParaRPr lang="en-US" sz="2800" b="0" i="0" dirty="0">
              <a:solidFill>
                <a:srgbClr val="242021"/>
              </a:solidFill>
              <a:effectLst/>
              <a:latin typeface="Minion-Regular"/>
            </a:endParaRPr>
          </a:p>
          <a:p>
            <a:pPr algn="just"/>
            <a:endParaRPr lang="en-US" sz="2800" b="0" i="0" dirty="0">
              <a:solidFill>
                <a:srgbClr val="242021"/>
              </a:solidFill>
              <a:effectLst/>
              <a:latin typeface="Minion-Regular"/>
            </a:endParaRPr>
          </a:p>
          <a:p>
            <a:pPr algn="just"/>
            <a:r>
              <a:rPr lang="en-US" sz="2800" b="0" i="0" dirty="0">
                <a:solidFill>
                  <a:srgbClr val="242021"/>
                </a:solidFill>
                <a:effectLst/>
                <a:latin typeface="Minion-Regular"/>
              </a:rPr>
              <a:t>-- Conducting an environmental feasibility analysis will help the entrepreneur prepare a strategic plan—</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933067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32704"/>
            <a:ext cx="9893651" cy="3816429"/>
          </a:xfrm>
          <a:prstGeom prst="rect">
            <a:avLst/>
          </a:prstGeom>
          <a:noFill/>
        </p:spPr>
        <p:txBody>
          <a:bodyPr wrap="square" rtlCol="0">
            <a:spAutoFit/>
          </a:bodyPr>
          <a:lstStyle/>
          <a:p>
            <a:pPr algn="ctr"/>
            <a:r>
              <a:rPr lang="en-US" sz="2800" b="0" i="0" dirty="0">
                <a:solidFill>
                  <a:srgbClr val="242021"/>
                </a:solidFill>
                <a:effectLst/>
                <a:latin typeface="Minion-Regular"/>
              </a:rPr>
              <a:t>In the next section, we examine the major questions to ask that will help you determine the feasibility of your business opportunity. </a:t>
            </a:r>
          </a:p>
          <a:p>
            <a:pPr algn="ctr"/>
            <a:endParaRPr lang="en-US" sz="2800" b="0" i="0" dirty="0">
              <a:solidFill>
                <a:srgbClr val="242021"/>
              </a:solidFill>
              <a:effectLst/>
              <a:latin typeface="Minion-Regular"/>
            </a:endParaRPr>
          </a:p>
          <a:p>
            <a:pPr algn="just"/>
            <a:endParaRPr lang="en-US" sz="2800" dirty="0">
              <a:solidFill>
                <a:srgbClr val="242021"/>
              </a:solidFill>
              <a:latin typeface="Minion-Regular"/>
            </a:endParaRPr>
          </a:p>
          <a:p>
            <a:pPr algn="ctr"/>
            <a:r>
              <a:rPr lang="en-US" sz="2800" b="0" i="0" dirty="0">
                <a:solidFill>
                  <a:srgbClr val="242021"/>
                </a:solidFill>
                <a:effectLst/>
                <a:latin typeface="Minion-Regular"/>
              </a:rPr>
              <a:t>A model that can guide the entrepreneur through the opportunity evaluation process is presented.</a:t>
            </a:r>
          </a:p>
          <a:p>
            <a:pPr algn="ctr"/>
            <a:r>
              <a:rPr lang="en-US" sz="2800" dirty="0">
                <a:highlight>
                  <a:srgbClr val="FFFF00"/>
                </a:highlight>
              </a:rPr>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72068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85871"/>
          </a:xfrm>
          <a:prstGeom prst="rect">
            <a:avLst/>
          </a:prstGeom>
          <a:noFill/>
        </p:spPr>
        <p:txBody>
          <a:bodyPr wrap="square" rtlCol="0">
            <a:spAutoFit/>
          </a:bodyPr>
          <a:lstStyle/>
          <a:p>
            <a:pPr algn="just"/>
            <a:r>
              <a:rPr lang="en-US" sz="2800" b="1" i="0" dirty="0">
                <a:solidFill>
                  <a:srgbClr val="1A459D"/>
                </a:solidFill>
                <a:effectLst/>
                <a:latin typeface="Frutiger-Bold"/>
              </a:rPr>
              <a:t>Fourteen Questions to Ask Every Time</a:t>
            </a:r>
            <a:r>
              <a:rPr lang="en-US" sz="2800" dirty="0"/>
              <a:t> </a:t>
            </a:r>
          </a:p>
          <a:p>
            <a:pPr algn="just"/>
            <a:r>
              <a:rPr lang="en-US" sz="2400" b="0" i="0" dirty="0">
                <a:solidFill>
                  <a:srgbClr val="242021"/>
                </a:solidFill>
                <a:effectLst/>
                <a:latin typeface="Minion-Regular"/>
              </a:rPr>
              <a:t>To evaluate opportunities, Allis (2003) has developed a set of questions for entrepreneurs. </a:t>
            </a:r>
            <a:r>
              <a:rPr lang="en-US" sz="2400" b="1" i="0" dirty="0">
                <a:solidFill>
                  <a:srgbClr val="242021"/>
                </a:solidFill>
                <a:effectLst/>
                <a:latin typeface="Minion-Regular"/>
              </a:rPr>
              <a:t>The answers are helpful as entrepreneurs prepare to conduct a comprehensive feasibility analysis and to develop subsequent strategies for the emerging venture.</a:t>
            </a:r>
          </a:p>
          <a:p>
            <a:pPr algn="just"/>
            <a:endParaRPr lang="en-US" sz="2400" b="0" i="0" dirty="0">
              <a:solidFill>
                <a:srgbClr val="242021"/>
              </a:solidFill>
              <a:effectLst/>
              <a:latin typeface="Minion-Regular"/>
            </a:endParaRPr>
          </a:p>
          <a:p>
            <a:pPr algn="just"/>
            <a:r>
              <a:rPr lang="en-US" sz="2000" b="0" i="0" dirty="0">
                <a:solidFill>
                  <a:srgbClr val="242021"/>
                </a:solidFill>
                <a:effectLst/>
                <a:latin typeface="Minion-Regular"/>
              </a:rPr>
              <a:t>1. What is the need you fill or problem you solve? </a:t>
            </a:r>
            <a:r>
              <a:rPr lang="en-US" sz="2000" b="1" i="0" dirty="0">
                <a:solidFill>
                  <a:srgbClr val="FF0000"/>
                </a:solidFill>
                <a:effectLst/>
                <a:latin typeface="Minion-Regular"/>
              </a:rPr>
              <a:t>(value proposition)</a:t>
            </a:r>
          </a:p>
          <a:p>
            <a:pPr algn="just"/>
            <a:r>
              <a:rPr lang="en-US" sz="2000" b="0" i="0" dirty="0">
                <a:solidFill>
                  <a:srgbClr val="242021"/>
                </a:solidFill>
                <a:effectLst/>
                <a:latin typeface="Minion-Regular"/>
              </a:rPr>
              <a:t>2. To whom are you selling? </a:t>
            </a:r>
            <a:r>
              <a:rPr lang="en-US" sz="2000" b="1" i="0" dirty="0">
                <a:solidFill>
                  <a:srgbClr val="FF0000"/>
                </a:solidFill>
                <a:effectLst/>
                <a:latin typeface="Minion-Regular"/>
              </a:rPr>
              <a:t>(target market)</a:t>
            </a:r>
          </a:p>
          <a:p>
            <a:pPr algn="just"/>
            <a:r>
              <a:rPr lang="en-US" sz="2000" b="0" i="0" dirty="0">
                <a:solidFill>
                  <a:srgbClr val="242021"/>
                </a:solidFill>
                <a:effectLst/>
                <a:latin typeface="Minion-Regular"/>
              </a:rPr>
              <a:t>3. How could you make money? </a:t>
            </a:r>
            <a:r>
              <a:rPr lang="en-US" sz="2000" b="1" i="0" dirty="0">
                <a:solidFill>
                  <a:srgbClr val="FF0000"/>
                </a:solidFill>
                <a:effectLst/>
                <a:latin typeface="Minion-Regular"/>
              </a:rPr>
              <a:t>(revenue model)</a:t>
            </a:r>
          </a:p>
          <a:p>
            <a:pPr algn="just"/>
            <a:r>
              <a:rPr lang="en-US" sz="2000" b="0" i="0" dirty="0">
                <a:solidFill>
                  <a:srgbClr val="242021"/>
                </a:solidFill>
                <a:effectLst/>
                <a:latin typeface="Minion-Regular"/>
              </a:rPr>
              <a:t>4. How will you differentiate your company from what is already out there? </a:t>
            </a:r>
            <a:r>
              <a:rPr lang="en-US" sz="2000" b="0" i="0" dirty="0">
                <a:solidFill>
                  <a:srgbClr val="FF0000"/>
                </a:solidFill>
                <a:effectLst/>
                <a:latin typeface="Minion-Regular"/>
              </a:rPr>
              <a:t>(</a:t>
            </a:r>
            <a:r>
              <a:rPr lang="en-US" sz="2000" b="1" dirty="0">
                <a:solidFill>
                  <a:srgbClr val="FF0000"/>
                </a:solidFill>
                <a:latin typeface="Minion-Regular"/>
              </a:rPr>
              <a:t>unique selling proposition)</a:t>
            </a:r>
          </a:p>
          <a:p>
            <a:pPr algn="just"/>
            <a:r>
              <a:rPr lang="en-US" sz="2000" b="0" i="0" dirty="0">
                <a:solidFill>
                  <a:srgbClr val="242021"/>
                </a:solidFill>
                <a:effectLst/>
                <a:latin typeface="Minion-Regular"/>
              </a:rPr>
              <a:t>5. What are the barriers to entry?</a:t>
            </a:r>
          </a:p>
          <a:p>
            <a:pPr algn="just"/>
            <a:endParaRPr lang="en-US" sz="2400" b="0" i="0" dirty="0">
              <a:solidFill>
                <a:srgbClr val="242021"/>
              </a:solidFill>
              <a:effectLs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45860" y="6028952"/>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220320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just"/>
            <a:r>
              <a:rPr lang="en-US" sz="2000" b="0" i="0" dirty="0">
                <a:solidFill>
                  <a:srgbClr val="242021"/>
                </a:solidFill>
                <a:effectLst/>
                <a:latin typeface="Minion-Regular"/>
              </a:rPr>
              <a:t>6. How many competitors do you have and of what quality are they? </a:t>
            </a:r>
            <a:r>
              <a:rPr lang="en-US" sz="2000" b="1" dirty="0">
                <a:solidFill>
                  <a:srgbClr val="FF0000"/>
                </a:solidFill>
                <a:latin typeface="Minion-Regular"/>
              </a:rPr>
              <a:t>(competitive analysis)</a:t>
            </a:r>
          </a:p>
          <a:p>
            <a:pPr algn="just"/>
            <a:r>
              <a:rPr lang="en-US" sz="2000" b="0" i="0" dirty="0">
                <a:solidFill>
                  <a:srgbClr val="242021"/>
                </a:solidFill>
                <a:effectLst/>
                <a:latin typeface="Minion-Regular"/>
              </a:rPr>
              <a:t>7. How big is your market in dollars</a:t>
            </a:r>
            <a:r>
              <a:rPr lang="en-US" sz="2000" b="1" dirty="0">
                <a:solidFill>
                  <a:srgbClr val="FF0000"/>
                </a:solidFill>
                <a:latin typeface="Minion-Regular"/>
              </a:rPr>
              <a:t>? (market size)</a:t>
            </a:r>
          </a:p>
          <a:p>
            <a:pPr algn="just"/>
            <a:r>
              <a:rPr lang="en-US" sz="2000" b="0" i="0" dirty="0">
                <a:solidFill>
                  <a:srgbClr val="242021"/>
                </a:solidFill>
                <a:effectLst/>
                <a:latin typeface="Minion-Regular"/>
              </a:rPr>
              <a:t>8. How fast is the market growing or shrinking? </a:t>
            </a:r>
            <a:r>
              <a:rPr lang="en-US" sz="2000" b="1" i="0" dirty="0">
                <a:solidFill>
                  <a:srgbClr val="FF0000"/>
                </a:solidFill>
                <a:effectLst/>
                <a:latin typeface="Minion-Regular"/>
              </a:rPr>
              <a:t>(market growth)</a:t>
            </a:r>
          </a:p>
          <a:p>
            <a:pPr algn="just"/>
            <a:r>
              <a:rPr lang="en-US" sz="2000" b="0" i="0" dirty="0">
                <a:solidFill>
                  <a:srgbClr val="242021"/>
                </a:solidFill>
                <a:effectLst/>
                <a:latin typeface="Minion-Regular"/>
              </a:rPr>
              <a:t>9. What percent of the market do you believe you could gain? </a:t>
            </a:r>
            <a:r>
              <a:rPr lang="en-US" sz="2000" b="1" dirty="0">
                <a:solidFill>
                  <a:srgbClr val="FF0000"/>
                </a:solidFill>
                <a:latin typeface="Minion-Regular"/>
              </a:rPr>
              <a:t>(market share)</a:t>
            </a:r>
          </a:p>
          <a:p>
            <a:pPr algn="just"/>
            <a:r>
              <a:rPr lang="en-US" sz="2000" b="0" i="0" dirty="0">
                <a:solidFill>
                  <a:srgbClr val="242021"/>
                </a:solidFill>
                <a:effectLst/>
                <a:latin typeface="Minion-Regular"/>
              </a:rPr>
              <a:t>10. What type of company would this be? </a:t>
            </a:r>
            <a:r>
              <a:rPr lang="en-US" sz="2000" b="1" dirty="0">
                <a:solidFill>
                  <a:srgbClr val="FF0000"/>
                </a:solidFill>
                <a:latin typeface="Minion-Regular"/>
              </a:rPr>
              <a:t>(lifestyle or high growth potential, sole proprietorship or corporation)</a:t>
            </a:r>
          </a:p>
          <a:p>
            <a:pPr algn="just"/>
            <a:r>
              <a:rPr lang="en-US" sz="2000" b="0" i="0" dirty="0">
                <a:solidFill>
                  <a:srgbClr val="242021"/>
                </a:solidFill>
                <a:effectLst/>
                <a:latin typeface="Minion-Regular"/>
              </a:rPr>
              <a:t>11. How much would it cost to get started? </a:t>
            </a:r>
            <a:r>
              <a:rPr lang="en-US" sz="2000" b="1" dirty="0">
                <a:solidFill>
                  <a:srgbClr val="FF0000"/>
                </a:solidFill>
                <a:latin typeface="Minion-Regular"/>
              </a:rPr>
              <a:t>(start-up costs)</a:t>
            </a:r>
          </a:p>
          <a:p>
            <a:pPr algn="just"/>
            <a:r>
              <a:rPr lang="en-US" sz="2000" b="0" i="0" dirty="0">
                <a:solidFill>
                  <a:srgbClr val="242021"/>
                </a:solidFill>
                <a:effectLst/>
                <a:latin typeface="Minion-Regular"/>
              </a:rPr>
              <a:t>12. Do you plan to use debt capital or raise investment? If so, how much and what type? </a:t>
            </a:r>
            <a:r>
              <a:rPr lang="en-US" sz="2000" b="1" dirty="0">
                <a:solidFill>
                  <a:srgbClr val="FF0000"/>
                </a:solidFill>
                <a:latin typeface="Minion-Regular"/>
              </a:rPr>
              <a:t>(investment needs)</a:t>
            </a:r>
          </a:p>
          <a:p>
            <a:pPr algn="just"/>
            <a:r>
              <a:rPr lang="en-US" sz="2000" b="0" i="0" dirty="0">
                <a:solidFill>
                  <a:srgbClr val="242021"/>
                </a:solidFill>
                <a:effectLst/>
                <a:latin typeface="Minion-Regular"/>
              </a:rPr>
              <a:t>13. Do you plan to sell your company or go public (list the company on the stock markets) one day? </a:t>
            </a:r>
            <a:r>
              <a:rPr lang="en-US" sz="2000" b="1" dirty="0">
                <a:solidFill>
                  <a:srgbClr val="FF0000"/>
                </a:solidFill>
                <a:latin typeface="Minion-Regular"/>
              </a:rPr>
              <a:t>(exit strategy)</a:t>
            </a:r>
          </a:p>
          <a:p>
            <a:pPr algn="just"/>
            <a:r>
              <a:rPr lang="en-US" sz="2000" b="0" i="0" dirty="0">
                <a:solidFill>
                  <a:srgbClr val="242021"/>
                </a:solidFill>
                <a:effectLst/>
                <a:latin typeface="Minion-Regular"/>
              </a:rPr>
              <a:t>14. If you take on investment, how much money do you think your investors will get back in return? </a:t>
            </a:r>
            <a:r>
              <a:rPr lang="en-US" sz="2000" b="1" dirty="0">
                <a:solidFill>
                  <a:srgbClr val="FF0000"/>
                </a:solidFill>
                <a:latin typeface="Minion-Regular"/>
              </a:rPr>
              <a:t>(return on investment)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792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algn="just"/>
            <a:r>
              <a:rPr lang="en-US" sz="2800" b="1" i="0" dirty="0">
                <a:solidFill>
                  <a:schemeClr val="accent1"/>
                </a:solidFill>
                <a:effectLst/>
                <a:latin typeface="Frutiger-Bold"/>
              </a:rPr>
              <a:t>ALUO to Evaluate the New Venture Idea</a:t>
            </a:r>
          </a:p>
          <a:p>
            <a:pPr algn="just"/>
            <a:r>
              <a:rPr lang="en-US" sz="2800" b="0" i="0" dirty="0">
                <a:solidFill>
                  <a:srgbClr val="242021"/>
                </a:solidFill>
                <a:effectLst/>
                <a:latin typeface="Minion-Regular"/>
              </a:rPr>
              <a:t>ALUO (</a:t>
            </a:r>
            <a:r>
              <a:rPr lang="en-US" sz="2800" b="1" i="0" dirty="0">
                <a:solidFill>
                  <a:srgbClr val="FF0000"/>
                </a:solidFill>
                <a:effectLst/>
                <a:latin typeface="Minion-Regular"/>
              </a:rPr>
              <a:t>A</a:t>
            </a:r>
            <a:r>
              <a:rPr lang="en-US" sz="2800" b="0" i="0" dirty="0">
                <a:solidFill>
                  <a:srgbClr val="FF0000"/>
                </a:solidFill>
                <a:effectLst/>
                <a:latin typeface="Minion-Regular"/>
              </a:rPr>
              <a:t>dvantages, </a:t>
            </a:r>
            <a:r>
              <a:rPr lang="en-US" sz="2800" b="1" i="0" dirty="0">
                <a:solidFill>
                  <a:srgbClr val="FF0000"/>
                </a:solidFill>
                <a:effectLst/>
                <a:latin typeface="Minion-Regular"/>
              </a:rPr>
              <a:t>L</a:t>
            </a:r>
            <a:r>
              <a:rPr lang="en-US" sz="2800" b="0" i="0" dirty="0">
                <a:solidFill>
                  <a:srgbClr val="FF0000"/>
                </a:solidFill>
                <a:effectLst/>
                <a:latin typeface="Minion-Regular"/>
              </a:rPr>
              <a:t>imitations, </a:t>
            </a:r>
            <a:r>
              <a:rPr lang="en-US" sz="2800" b="1" i="0" dirty="0">
                <a:solidFill>
                  <a:srgbClr val="FF0000"/>
                </a:solidFill>
                <a:effectLst/>
                <a:latin typeface="Minion-Regular"/>
              </a:rPr>
              <a:t>U</a:t>
            </a:r>
            <a:r>
              <a:rPr lang="en-US" sz="2800" b="0" i="0" dirty="0">
                <a:solidFill>
                  <a:srgbClr val="FF0000"/>
                </a:solidFill>
                <a:effectLst/>
                <a:latin typeface="Minion-Regular"/>
              </a:rPr>
              <a:t>niqueness, and </a:t>
            </a:r>
            <a:r>
              <a:rPr lang="en-US" sz="2800" b="1" i="0" dirty="0">
                <a:solidFill>
                  <a:srgbClr val="FF0000"/>
                </a:solidFill>
                <a:effectLst/>
                <a:latin typeface="Minion-Regular"/>
              </a:rPr>
              <a:t>O</a:t>
            </a:r>
            <a:r>
              <a:rPr lang="en-US" sz="2800" b="0" i="0" dirty="0">
                <a:solidFill>
                  <a:srgbClr val="FF0000"/>
                </a:solidFill>
                <a:effectLst/>
                <a:latin typeface="Minion-Regular"/>
              </a:rPr>
              <a:t>pportunity</a:t>
            </a:r>
            <a:r>
              <a:rPr lang="en-US" sz="2800" b="0" i="0" dirty="0">
                <a:solidFill>
                  <a:srgbClr val="242021"/>
                </a:solidFill>
                <a:effectLst/>
                <a:latin typeface="Minion-Regular"/>
              </a:rPr>
              <a:t>) is a useful tool that </a:t>
            </a:r>
            <a:r>
              <a:rPr lang="en-US" sz="2800" b="0" i="0" u="sng" dirty="0">
                <a:solidFill>
                  <a:srgbClr val="FF0000"/>
                </a:solidFill>
                <a:effectLst/>
                <a:latin typeface="Minion-Regular"/>
              </a:rPr>
              <a:t>enables the entrepreneur to examine the advantages and limitations of an idea.</a:t>
            </a:r>
          </a:p>
          <a:p>
            <a:pPr algn="just"/>
            <a:endParaRPr lang="en-US" sz="2800" b="0" i="0" u="sng" dirty="0">
              <a:solidFill>
                <a:srgbClr val="FF0000"/>
              </a:solidFill>
              <a:effectLst/>
              <a:latin typeface="Minion-Regular"/>
            </a:endParaRPr>
          </a:p>
          <a:p>
            <a:pPr marL="457200" indent="-457200" algn="just">
              <a:buFont typeface="Arial" panose="020B0604020202020204" pitchFamily="34" charset="0"/>
              <a:buChar char="•"/>
            </a:pPr>
            <a:r>
              <a:rPr lang="en-US" sz="2800" b="0" i="0" dirty="0">
                <a:solidFill>
                  <a:srgbClr val="242021"/>
                </a:solidFill>
                <a:effectLst/>
                <a:latin typeface="Minion-Regular"/>
              </a:rPr>
              <a:t> Most entrepreneurs do this, but </a:t>
            </a:r>
            <a:r>
              <a:rPr lang="en-US" sz="2800" b="0" i="0" u="sng" dirty="0">
                <a:solidFill>
                  <a:srgbClr val="242021"/>
                </a:solidFill>
                <a:effectLst/>
                <a:latin typeface="Minion-Regular"/>
              </a:rPr>
              <a:t>ALUO is helpful because it also asks you to </a:t>
            </a:r>
            <a:r>
              <a:rPr lang="en-US" sz="2800" u="sng" dirty="0">
                <a:solidFill>
                  <a:srgbClr val="242021"/>
                </a:solidFill>
                <a:latin typeface="Minion-Regular"/>
              </a:rPr>
              <a:t>consider:</a:t>
            </a:r>
          </a:p>
          <a:p>
            <a:pPr algn="just"/>
            <a:r>
              <a:rPr lang="en-US" sz="2800" dirty="0">
                <a:solidFill>
                  <a:srgbClr val="FF0000"/>
                </a:solidFill>
                <a:latin typeface="Minion-Regular"/>
              </a:rPr>
              <a:t>       - </a:t>
            </a:r>
            <a:r>
              <a:rPr lang="en-US" sz="2800" b="0" i="0" dirty="0">
                <a:solidFill>
                  <a:srgbClr val="FF0000"/>
                </a:solidFill>
                <a:effectLst/>
                <a:latin typeface="Minion-Regular"/>
              </a:rPr>
              <a:t>what is unique about the idea </a:t>
            </a:r>
            <a:r>
              <a:rPr lang="en-US" sz="2800" b="0" i="0" dirty="0">
                <a:solidFill>
                  <a:srgbClr val="242021"/>
                </a:solidFill>
                <a:effectLst/>
                <a:latin typeface="Minion-Regular"/>
              </a:rPr>
              <a:t>and</a:t>
            </a:r>
          </a:p>
          <a:p>
            <a:pPr algn="just"/>
            <a:r>
              <a:rPr lang="en-US" sz="2800" b="0" i="0" dirty="0">
                <a:solidFill>
                  <a:srgbClr val="FF0000"/>
                </a:solidFill>
                <a:effectLst/>
                <a:latin typeface="Minion-Regular"/>
              </a:rPr>
              <a:t>       - what opportunity emerges from the advantages, limitations, and uniqueness of the idea.</a:t>
            </a:r>
            <a:endParaRPr lang="en-US" sz="2800"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2401880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1285191"/>
            <a:ext cx="10079071" cy="4708981"/>
          </a:xfrm>
          <a:prstGeom prst="rect">
            <a:avLst/>
          </a:prstGeom>
          <a:noFill/>
        </p:spPr>
        <p:txBody>
          <a:bodyPr wrap="square" rtlCol="0">
            <a:spAutoFit/>
          </a:bodyPr>
          <a:lstStyle/>
          <a:p>
            <a:pPr algn="just"/>
            <a:r>
              <a:rPr lang="en-US" sz="2000" b="1" i="1" dirty="0">
                <a:solidFill>
                  <a:srgbClr val="FF0000"/>
                </a:solidFill>
                <a:effectLst/>
                <a:latin typeface="Minion-SemiboldItalic"/>
              </a:rPr>
              <a:t>A</a:t>
            </a:r>
            <a:r>
              <a:rPr lang="en-US" sz="2000" b="0" i="1" dirty="0">
                <a:solidFill>
                  <a:srgbClr val="FF0000"/>
                </a:solidFill>
                <a:effectLst/>
                <a:latin typeface="Minion-Italic"/>
              </a:rPr>
              <a:t>: </a:t>
            </a:r>
            <a:r>
              <a:rPr lang="en-US" sz="2000" b="1" dirty="0">
                <a:solidFill>
                  <a:srgbClr val="242021"/>
                </a:solidFill>
                <a:latin typeface="Minion-Regular"/>
              </a:rPr>
              <a:t>What are the advantages of the idea? </a:t>
            </a:r>
            <a:r>
              <a:rPr lang="en-US" sz="2000" dirty="0">
                <a:solidFill>
                  <a:srgbClr val="242021"/>
                </a:solidFill>
                <a:latin typeface="Minion-Regular"/>
              </a:rPr>
              <a:t>How does it build on or extend what is already available in the market?</a:t>
            </a:r>
          </a:p>
          <a:p>
            <a:pPr algn="just"/>
            <a:endParaRPr lang="en-US" sz="2000" dirty="0">
              <a:solidFill>
                <a:srgbClr val="242021"/>
              </a:solidFill>
              <a:latin typeface="Minion-Regular"/>
            </a:endParaRPr>
          </a:p>
          <a:p>
            <a:pPr algn="just"/>
            <a:r>
              <a:rPr lang="en-US" sz="2000" b="1" i="1" dirty="0">
                <a:solidFill>
                  <a:srgbClr val="FF0000"/>
                </a:solidFill>
                <a:effectLst/>
                <a:latin typeface="Minion-SemiboldItalic"/>
              </a:rPr>
              <a:t>L: </a:t>
            </a:r>
            <a:r>
              <a:rPr lang="en-US" sz="2000" b="1" i="0" dirty="0">
                <a:solidFill>
                  <a:srgbClr val="242021"/>
                </a:solidFill>
                <a:effectLst/>
                <a:latin typeface="Minion-Regular"/>
              </a:rPr>
              <a:t>What are the limitations of the product or service? </a:t>
            </a:r>
            <a:r>
              <a:rPr lang="en-US" sz="2000" b="0" i="0" u="sng" dirty="0">
                <a:solidFill>
                  <a:srgbClr val="FF0000"/>
                </a:solidFill>
                <a:effectLst/>
                <a:latin typeface="Minion-Regular"/>
              </a:rPr>
              <a:t>This may be hard for the entrepreneur to assess realistically </a:t>
            </a:r>
            <a:r>
              <a:rPr lang="en-US" sz="2000" b="0" i="0" u="sng" dirty="0">
                <a:solidFill>
                  <a:srgbClr val="242021"/>
                </a:solidFill>
                <a:effectLst/>
                <a:latin typeface="Minion-Regular"/>
              </a:rPr>
              <a:t>(</a:t>
            </a:r>
            <a:r>
              <a:rPr lang="en-US" sz="2000" b="0" i="0" u="sng" dirty="0">
                <a:solidFill>
                  <a:srgbClr val="FF0000"/>
                </a:solidFill>
                <a:effectLst/>
                <a:latin typeface="Minion-Regular"/>
              </a:rPr>
              <a:t>watch out for idea infatuation</a:t>
            </a:r>
            <a:r>
              <a:rPr lang="en-US" sz="2000" b="0" i="0" u="sng" dirty="0">
                <a:solidFill>
                  <a:srgbClr val="242021"/>
                </a:solidFill>
                <a:effectLst/>
                <a:latin typeface="Minion-Regular"/>
              </a:rPr>
              <a:t>!)</a:t>
            </a:r>
            <a:r>
              <a:rPr lang="en-US" sz="2000" b="0" i="0" dirty="0">
                <a:solidFill>
                  <a:srgbClr val="242021"/>
                </a:solidFill>
                <a:effectLst/>
                <a:latin typeface="Minion-Regular"/>
              </a:rPr>
              <a:t>. You may want to ask others for their opinions on this. What elements of your idea might not work as well as predicted? What flaws might exist?</a:t>
            </a:r>
          </a:p>
          <a:p>
            <a:pPr algn="just"/>
            <a:endParaRPr lang="en-US" sz="2000" b="0" i="0" dirty="0">
              <a:solidFill>
                <a:srgbClr val="242021"/>
              </a:solidFill>
              <a:effectLst/>
              <a:latin typeface="Minion-Regular"/>
            </a:endParaRPr>
          </a:p>
          <a:p>
            <a:pPr algn="just"/>
            <a:r>
              <a:rPr lang="en-US" sz="2000" b="1" i="1" dirty="0">
                <a:solidFill>
                  <a:srgbClr val="FF0000"/>
                </a:solidFill>
                <a:effectLst/>
                <a:latin typeface="Minion-SemiboldItalic"/>
              </a:rPr>
              <a:t>U: </a:t>
            </a:r>
            <a:r>
              <a:rPr lang="en-US" sz="2000" b="1" i="0" dirty="0">
                <a:solidFill>
                  <a:srgbClr val="242021"/>
                </a:solidFill>
                <a:effectLst/>
                <a:latin typeface="Minion-Regular"/>
              </a:rPr>
              <a:t>What is unique about the idea? </a:t>
            </a:r>
            <a:r>
              <a:rPr lang="en-US" sz="2000" b="0" i="0" dirty="0">
                <a:solidFill>
                  <a:srgbClr val="242021"/>
                </a:solidFill>
                <a:effectLst/>
                <a:latin typeface="Minion-Regular"/>
              </a:rPr>
              <a:t>What can’t be substituted by something already available in the marketplace? Is your idea easily imitated by others? How can the entrepreneur make it difficult for others to copy? If the product or service is not unique, are there ancillary products or services that could be packaged to maintain uniqueness?</a:t>
            </a:r>
          </a:p>
          <a:p>
            <a:pPr algn="just"/>
            <a:endParaRPr lang="en-US" sz="2000" b="0" i="0" dirty="0">
              <a:solidFill>
                <a:srgbClr val="242021"/>
              </a:solidFill>
              <a:effectLst/>
              <a:latin typeface="Minion-Regular"/>
            </a:endParaRPr>
          </a:p>
          <a:p>
            <a:pPr algn="just"/>
            <a:r>
              <a:rPr lang="en-US" sz="2000" b="1" i="1" dirty="0">
                <a:solidFill>
                  <a:srgbClr val="FF0000"/>
                </a:solidFill>
                <a:effectLst/>
                <a:latin typeface="Minion-SemiboldItalic"/>
              </a:rPr>
              <a:t>O: </a:t>
            </a:r>
            <a:r>
              <a:rPr lang="en-US" sz="2000" b="1" i="0" dirty="0">
                <a:solidFill>
                  <a:srgbClr val="242021"/>
                </a:solidFill>
                <a:effectLst/>
                <a:latin typeface="Minion-Regular"/>
              </a:rPr>
              <a:t>What opportunities emerge from the unique features and advantages </a:t>
            </a:r>
            <a:r>
              <a:rPr lang="en-US" sz="2000" b="0" i="0" dirty="0">
                <a:solidFill>
                  <a:srgbClr val="242021"/>
                </a:solidFill>
                <a:effectLst/>
                <a:latin typeface="Minion-Regular"/>
              </a:rPr>
              <a:t>(or even the limitations, as you consider ways these could be minimized)?</a:t>
            </a:r>
            <a:endParaRPr lang="en-US" sz="16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073226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85761"/>
          </a:xfrm>
          <a:prstGeom prst="rect">
            <a:avLst/>
          </a:prstGeom>
          <a:noFill/>
        </p:spPr>
        <p:txBody>
          <a:bodyPr wrap="square" rtlCol="0">
            <a:spAutoFit/>
          </a:bodyPr>
          <a:lstStyle/>
          <a:p>
            <a:r>
              <a:rPr lang="en-US" sz="2800" b="1" i="0" dirty="0">
                <a:solidFill>
                  <a:srgbClr val="1A459D"/>
                </a:solidFill>
                <a:effectLst/>
                <a:latin typeface="Frutiger-Bold"/>
              </a:rPr>
              <a:t>The Feasibility Analysis: Beginning the Evaluation Process</a:t>
            </a:r>
            <a:r>
              <a:rPr lang="en-US" sz="2800" dirty="0"/>
              <a:t> </a:t>
            </a:r>
          </a:p>
          <a:p>
            <a:endParaRPr lang="en-US" dirty="0"/>
          </a:p>
          <a:p>
            <a:r>
              <a:rPr lang="en-US" sz="2800" b="1" i="0" dirty="0">
                <a:solidFill>
                  <a:srgbClr val="1A459D"/>
                </a:solidFill>
                <a:effectLst/>
                <a:latin typeface="Frutiger-Bold"/>
              </a:rPr>
              <a:t>The KIC: Knowledge of Industry Checklist</a:t>
            </a:r>
          </a:p>
          <a:p>
            <a:pPr marL="285750" indent="-285750" algn="just">
              <a:buFont typeface="Arial" panose="020B0604020202020204" pitchFamily="34" charset="0"/>
              <a:buChar char="•"/>
            </a:pPr>
            <a:r>
              <a:rPr lang="en-US" sz="2400" b="0" i="0" dirty="0">
                <a:solidFill>
                  <a:srgbClr val="242021"/>
                </a:solidFill>
                <a:effectLst/>
                <a:latin typeface="Minion-Regular"/>
              </a:rPr>
              <a:t>While it may be tempting to take the jump into writing a business plan as soon as you develop and refine your business idea or opportunity, </a:t>
            </a:r>
            <a:r>
              <a:rPr lang="en-US" sz="2400" b="1" i="0" u="sng" dirty="0">
                <a:solidFill>
                  <a:srgbClr val="FF0000"/>
                </a:solidFill>
                <a:effectLst/>
                <a:latin typeface="Minion-Regular"/>
              </a:rPr>
              <a:t>this can prove to be a serious mistake. </a:t>
            </a:r>
          </a:p>
          <a:p>
            <a:pPr marL="285750" indent="-285750" algn="just">
              <a:buFont typeface="Arial" panose="020B0604020202020204" pitchFamily="34" charset="0"/>
              <a:buChar char="•"/>
            </a:pPr>
            <a:endParaRPr lang="en-US" sz="2400" b="0" i="0" dirty="0">
              <a:solidFill>
                <a:srgbClr val="242021"/>
              </a:solidFill>
              <a:effectLst/>
              <a:latin typeface="Minion-Regular"/>
            </a:endParaRPr>
          </a:p>
          <a:p>
            <a:pPr marL="285750" indent="-285750" algn="just">
              <a:buFont typeface="Arial" panose="020B0604020202020204" pitchFamily="34" charset="0"/>
              <a:buChar char="•"/>
            </a:pPr>
            <a:r>
              <a:rPr lang="en-US" sz="2400" b="0" i="0" dirty="0">
                <a:solidFill>
                  <a:srgbClr val="242021"/>
                </a:solidFill>
                <a:effectLst/>
                <a:latin typeface="Minion-Regular"/>
              </a:rPr>
              <a:t>Many would-be </a:t>
            </a:r>
            <a:r>
              <a:rPr lang="en-US" sz="2400" b="0" i="0" u="sng" dirty="0">
                <a:solidFill>
                  <a:srgbClr val="FF0000"/>
                </a:solidFill>
                <a:effectLst/>
                <a:latin typeface="Minion-Regular"/>
              </a:rPr>
              <a:t>entrepreneurs underestimate their competitors </a:t>
            </a:r>
            <a:r>
              <a:rPr lang="en-US" sz="2400" b="0" i="0" dirty="0">
                <a:solidFill>
                  <a:srgbClr val="242021"/>
                </a:solidFill>
                <a:effectLst/>
                <a:latin typeface="Minion-Regular"/>
              </a:rPr>
              <a:t>(both in number and in capability) and </a:t>
            </a:r>
            <a:r>
              <a:rPr lang="en-US" sz="2400" b="0" i="0" u="sng" dirty="0">
                <a:solidFill>
                  <a:srgbClr val="242021"/>
                </a:solidFill>
                <a:effectLst/>
                <a:latin typeface="Minion-Regular"/>
              </a:rPr>
              <a:t>therefore develop entrepreneurship strategies that have no likelihood of success</a:t>
            </a:r>
            <a:r>
              <a:rPr lang="en-US" sz="2400" b="0" i="0" dirty="0">
                <a:solidFill>
                  <a:srgbClr val="242021"/>
                </a:solidFill>
                <a:effectLst/>
                <a:latin typeface="Minion-Regular"/>
              </a:rPr>
              <a:t>.</a:t>
            </a:r>
          </a:p>
          <a:p>
            <a:pPr algn="just"/>
            <a:endParaRPr lang="en-US" sz="2400" b="0" i="0" dirty="0">
              <a:solidFill>
                <a:srgbClr val="242021"/>
              </a:solidFill>
              <a:effectLs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493223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54930"/>
            <a:ext cx="9893651" cy="4585871"/>
          </a:xfrm>
          <a:prstGeom prst="rect">
            <a:avLst/>
          </a:prstGeom>
          <a:noFill/>
        </p:spPr>
        <p:txBody>
          <a:bodyPr wrap="square" rtlCol="0">
            <a:spAutoFit/>
          </a:bodyPr>
          <a:lstStyle/>
          <a:p>
            <a:r>
              <a:rPr lang="en-US" sz="2800" b="1" i="0" dirty="0">
                <a:solidFill>
                  <a:srgbClr val="1A459D"/>
                </a:solidFill>
                <a:effectLst/>
                <a:latin typeface="Frutiger-Bold"/>
              </a:rPr>
              <a:t>The KIC: Knowledge of Industry Checklist</a:t>
            </a:r>
          </a:p>
          <a:p>
            <a:pPr marL="285750" indent="-285750" algn="just">
              <a:buFont typeface="Arial" panose="020B0604020202020204" pitchFamily="34" charset="0"/>
              <a:buChar char="•"/>
            </a:pPr>
            <a:r>
              <a:rPr lang="en-US" sz="2400" b="0" i="0" dirty="0">
                <a:solidFill>
                  <a:srgbClr val="242021"/>
                </a:solidFill>
                <a:effectLst/>
                <a:latin typeface="Minion-Regular"/>
              </a:rPr>
              <a:t>Don’t fall into that trap—</a:t>
            </a:r>
            <a:r>
              <a:rPr lang="en-US" sz="2400" b="1" i="0" dirty="0">
                <a:solidFill>
                  <a:srgbClr val="FF0000"/>
                </a:solidFill>
                <a:effectLst/>
                <a:latin typeface="Minion-Regular"/>
              </a:rPr>
              <a:t>idea infatuation </a:t>
            </a:r>
            <a:r>
              <a:rPr lang="en-US" sz="2400" b="0" i="0" u="sng" dirty="0">
                <a:solidFill>
                  <a:srgbClr val="FF0000"/>
                </a:solidFill>
                <a:effectLst/>
                <a:latin typeface="Minion-Regular"/>
              </a:rPr>
              <a:t>is one of the strongest predictors of business failure because infatuated entrepreneurs ignore or discount objective industry and market data </a:t>
            </a:r>
            <a:r>
              <a:rPr lang="en-US" sz="2400" b="0" i="0" dirty="0">
                <a:solidFill>
                  <a:srgbClr val="242021"/>
                </a:solidFill>
                <a:effectLst/>
                <a:latin typeface="Minion-Regular"/>
              </a:rPr>
              <a:t>that even slightly questions their idea.</a:t>
            </a:r>
          </a:p>
          <a:p>
            <a:pPr marL="285750" indent="-285750" algn="just">
              <a:buFont typeface="Arial" panose="020B0604020202020204" pitchFamily="34" charset="0"/>
              <a:buChar char="•"/>
            </a:pPr>
            <a:r>
              <a:rPr lang="en-US" sz="2400" b="0" i="0" dirty="0">
                <a:solidFill>
                  <a:srgbClr val="242021"/>
                </a:solidFill>
                <a:effectLst/>
                <a:latin typeface="Minion-Regular"/>
              </a:rPr>
              <a:t>To increase the odds of success and help you identify potential flaws and areas for improvement a priori, start with the </a:t>
            </a:r>
            <a:r>
              <a:rPr lang="en-US" sz="2800" b="1" i="0" dirty="0">
                <a:solidFill>
                  <a:srgbClr val="FF0000"/>
                </a:solidFill>
                <a:effectLst/>
                <a:latin typeface="Minion-Regular"/>
              </a:rPr>
              <a:t>KIC: Knowledge of Industry Checklist.</a:t>
            </a:r>
            <a:endParaRPr lang="en-US" sz="2400" b="1" i="0" dirty="0">
              <a:solidFill>
                <a:srgbClr val="FF0000"/>
              </a:solidFill>
              <a:effectLst/>
              <a:latin typeface="Minion-Regular"/>
            </a:endParaRPr>
          </a:p>
          <a:p>
            <a:pPr marL="285750" indent="-285750" algn="just">
              <a:buFont typeface="Arial" panose="020B0604020202020204" pitchFamily="34" charset="0"/>
              <a:buChar char="•"/>
            </a:pPr>
            <a:r>
              <a:rPr lang="en-US" sz="2800" b="1" i="0" dirty="0">
                <a:solidFill>
                  <a:srgbClr val="FF0000"/>
                </a:solidFill>
                <a:effectLst/>
                <a:latin typeface="Minion-Regular"/>
              </a:rPr>
              <a:t>KIC:</a:t>
            </a:r>
            <a:r>
              <a:rPr lang="en-US" sz="2800" b="0" i="0" dirty="0">
                <a:solidFill>
                  <a:srgbClr val="242021"/>
                </a:solidFill>
                <a:effectLst/>
                <a:latin typeface="Minion-Regular"/>
              </a:rPr>
              <a:t> </a:t>
            </a:r>
            <a:r>
              <a:rPr lang="en-US" sz="2800" i="0" dirty="0">
                <a:solidFill>
                  <a:srgbClr val="242021"/>
                </a:solidFill>
                <a:effectLst/>
                <a:latin typeface="Minion-Regular"/>
              </a:rPr>
              <a:t>is </a:t>
            </a:r>
            <a:r>
              <a:rPr lang="en-US" sz="2800" i="0" u="sng" dirty="0">
                <a:solidFill>
                  <a:srgbClr val="FF0000"/>
                </a:solidFill>
                <a:effectLst/>
                <a:latin typeface="Minion-Regular"/>
              </a:rPr>
              <a:t>a</a:t>
            </a:r>
            <a:r>
              <a:rPr lang="en-US" sz="2800" i="0" u="sng" dirty="0">
                <a:solidFill>
                  <a:srgbClr val="242021"/>
                </a:solidFill>
                <a:effectLst/>
                <a:latin typeface="Minion-Regular"/>
              </a:rPr>
              <a:t> </a:t>
            </a:r>
            <a:r>
              <a:rPr lang="en-US" sz="2800" i="0" u="sng" dirty="0">
                <a:solidFill>
                  <a:srgbClr val="FF0000"/>
                </a:solidFill>
                <a:effectLst/>
                <a:latin typeface="Minion-Regular"/>
              </a:rPr>
              <a:t>complete industrial analysis </a:t>
            </a:r>
            <a:r>
              <a:rPr lang="en-US" sz="2800" i="0" dirty="0">
                <a:solidFill>
                  <a:srgbClr val="FF0000"/>
                </a:solidFill>
                <a:effectLst/>
                <a:latin typeface="Minion-Regular"/>
              </a:rPr>
              <a:t>usually </a:t>
            </a:r>
            <a:r>
              <a:rPr lang="en-US" sz="2800" i="0" u="sng" dirty="0">
                <a:solidFill>
                  <a:srgbClr val="FF0000"/>
                </a:solidFill>
                <a:effectLst/>
                <a:latin typeface="Minion-Regular"/>
              </a:rPr>
              <a:t>includes a review of an industry’s recent performance,</a:t>
            </a:r>
            <a:r>
              <a:rPr lang="en-US" sz="2800" i="0" dirty="0">
                <a:solidFill>
                  <a:srgbClr val="FF0000"/>
                </a:solidFill>
                <a:effectLst/>
                <a:latin typeface="Minion-Regular"/>
              </a:rPr>
              <a:t> its current status, </a:t>
            </a:r>
            <a:r>
              <a:rPr lang="en-US" sz="2800" i="0" u="sng" dirty="0">
                <a:solidFill>
                  <a:srgbClr val="FF0000"/>
                </a:solidFill>
                <a:effectLst/>
                <a:latin typeface="Minion-Regular"/>
              </a:rPr>
              <a:t>and the outlook for the future</a:t>
            </a:r>
            <a:r>
              <a:rPr lang="en-US" sz="2800" i="0" dirty="0">
                <a:solidFill>
                  <a:srgbClr val="FF0000"/>
                </a:solidFill>
                <a:effectLst/>
                <a:latin typeface="Minion-Regular"/>
              </a:rPr>
              <a:t>. </a:t>
            </a:r>
            <a:r>
              <a:rPr lang="en-US" sz="2800" i="0" dirty="0">
                <a:solidFill>
                  <a:srgbClr val="242021"/>
                </a:solidFill>
                <a:effectLst/>
                <a:latin typeface="Minion-Regular"/>
              </a:rPr>
              <a:t>T</a:t>
            </a:r>
            <a:r>
              <a:rPr lang="en-US" sz="2800" b="0" i="0" dirty="0">
                <a:solidFill>
                  <a:srgbClr val="242021"/>
                </a:solidFill>
                <a:effectLst/>
                <a:latin typeface="Minion-Regular"/>
              </a:rPr>
              <a:t>hese analyses </a:t>
            </a:r>
            <a:r>
              <a:rPr lang="en-US" sz="2800" b="0" i="0" u="sng" dirty="0">
                <a:solidFill>
                  <a:srgbClr val="FF0000"/>
                </a:solidFill>
                <a:effectLst/>
                <a:latin typeface="Minion-Regular"/>
              </a:rPr>
              <a:t>include a combination of text and statistical data</a:t>
            </a:r>
            <a:r>
              <a:rPr lang="en-US" sz="2800" b="0" i="0" dirty="0">
                <a:solidFill>
                  <a:srgbClr val="242021"/>
                </a:solidFill>
                <a:effectLst/>
                <a:latin typeface="Minion-Regular"/>
              </a:rPr>
              <a:t>. </a:t>
            </a:r>
            <a:endParaRPr lang="en-US" sz="2800" b="0" i="0" dirty="0">
              <a:solidFill>
                <a:srgbClr val="242021"/>
              </a:solidFill>
              <a:effectLst/>
              <a:highlight>
                <a:srgbClr val="FFFF00"/>
              </a:highlight>
              <a:latin typeface="Minion-Regular"/>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319045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27974"/>
            <a:ext cx="9893651" cy="4585871"/>
          </a:xfrm>
          <a:prstGeom prst="rect">
            <a:avLst/>
          </a:prstGeom>
          <a:noFill/>
        </p:spPr>
        <p:txBody>
          <a:bodyPr wrap="square" rtlCol="0">
            <a:spAutoFit/>
          </a:bodyPr>
          <a:lstStyle/>
          <a:p>
            <a:r>
              <a:rPr lang="en-US" sz="2800" b="1" i="0" dirty="0">
                <a:solidFill>
                  <a:srgbClr val="1A459D"/>
                </a:solidFill>
                <a:effectLst/>
                <a:latin typeface="Frutiger-Bold"/>
              </a:rPr>
              <a:t>Current Industry Analysis</a:t>
            </a:r>
          </a:p>
          <a:p>
            <a:pPr marL="342900" indent="-342900" algn="just">
              <a:buFont typeface="Symbol" panose="05050102010706020507" pitchFamily="18" charset="2"/>
              <a:buChar char="•"/>
            </a:pPr>
            <a:r>
              <a:rPr lang="en-US" sz="2400" b="1" i="0" dirty="0">
                <a:solidFill>
                  <a:srgbClr val="242021"/>
                </a:solidFill>
                <a:effectLst/>
                <a:latin typeface="Minion-Regular"/>
              </a:rPr>
              <a:t>Describe the industry as specifically as possible. </a:t>
            </a:r>
            <a:r>
              <a:rPr lang="en-US" sz="2400" b="0" i="0" dirty="0">
                <a:solidFill>
                  <a:srgbClr val="242021"/>
                </a:solidFill>
                <a:effectLst/>
                <a:latin typeface="Minion-Regular"/>
              </a:rPr>
              <a:t>Some business ideas fall into more than one industrial classification.</a:t>
            </a:r>
          </a:p>
          <a:p>
            <a:pPr marL="342900" indent="-342900" algn="just">
              <a:buFont typeface="Symbol" panose="05050102010706020507" pitchFamily="18" charset="2"/>
              <a:buChar char="•"/>
            </a:pPr>
            <a:endParaRPr lang="en-US" sz="2400" b="0" i="0" dirty="0">
              <a:solidFill>
                <a:srgbClr val="242021"/>
              </a:solidFill>
              <a:effectLst/>
              <a:latin typeface="Minion-Regular"/>
            </a:endParaRPr>
          </a:p>
          <a:p>
            <a:pPr marL="342900" indent="-342900" algn="just">
              <a:buFont typeface="Symbol" panose="05050102010706020507" pitchFamily="18" charset="2"/>
              <a:buChar char="•"/>
            </a:pPr>
            <a:r>
              <a:rPr lang="en-US" sz="2400" b="1" i="0" dirty="0">
                <a:solidFill>
                  <a:srgbClr val="242021"/>
                </a:solidFill>
                <a:effectLst/>
                <a:latin typeface="Minion-Regular"/>
              </a:rPr>
              <a:t>What are the current trends in the industry?</a:t>
            </a:r>
          </a:p>
          <a:p>
            <a:pPr marL="342900" indent="-342900" algn="just">
              <a:buFont typeface="Symbol" panose="05050102010706020507" pitchFamily="18" charset="2"/>
              <a:buChar char="•"/>
            </a:pPr>
            <a:endParaRPr lang="en-US" sz="2400" b="1" i="0" dirty="0">
              <a:solidFill>
                <a:srgbClr val="242021"/>
              </a:solidFill>
              <a:effectLst/>
              <a:latin typeface="Minion-Regular"/>
            </a:endParaRP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What is the current size of the industry? </a:t>
            </a:r>
            <a:r>
              <a:rPr lang="en-US" sz="2400" b="0" i="0" dirty="0">
                <a:solidFill>
                  <a:srgbClr val="242021"/>
                </a:solidFill>
                <a:effectLst/>
                <a:latin typeface="Minion-Regular"/>
              </a:rPr>
              <a:t>Is it dominated by large players? Are there a significant number of small to medium-size enterprises in the industry?</a:t>
            </a:r>
          </a:p>
          <a:p>
            <a:pPr marL="342900" indent="-342900" algn="just">
              <a:buFont typeface="Symbol" panose="05050102010706020507" pitchFamily="18" charset="2"/>
              <a:buChar char="•"/>
            </a:pPr>
            <a:r>
              <a:rPr lang="en-US" sz="2400" b="1" i="0" dirty="0">
                <a:solidFill>
                  <a:srgbClr val="242021"/>
                </a:solidFill>
                <a:effectLst/>
                <a:latin typeface="Minion-Regular"/>
              </a:rPr>
              <a:t>Where is the industry located? </a:t>
            </a:r>
            <a:r>
              <a:rPr lang="en-US" sz="2400" b="0" i="0" dirty="0">
                <a:solidFill>
                  <a:srgbClr val="242021"/>
                </a:solidFill>
                <a:effectLst/>
                <a:latin typeface="Minion-Regular"/>
              </a:rPr>
              <a:t>Is it local, regional, national, or global?</a:t>
            </a:r>
          </a:p>
          <a:p>
            <a:pPr algn="just"/>
            <a:endParaRPr lang="en-US" sz="2400" b="0" i="0" dirty="0">
              <a:solidFill>
                <a:srgbClr val="242021"/>
              </a:solidFill>
              <a:effectLst/>
              <a:latin typeface="Minion-Regular"/>
            </a:endParaRP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What is the average sales and profitability for this industry?</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104029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14187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38" y="1141877"/>
            <a:ext cx="9893651" cy="4339650"/>
          </a:xfrm>
          <a:prstGeom prst="rect">
            <a:avLst/>
          </a:prstGeom>
          <a:noFill/>
        </p:spPr>
        <p:txBody>
          <a:bodyPr wrap="square" rtlCol="0">
            <a:spAutoFit/>
          </a:bodyPr>
          <a:lstStyle/>
          <a:p>
            <a:pPr algn="just"/>
            <a:r>
              <a:rPr lang="en-US" sz="3600" b="1" i="0" dirty="0">
                <a:solidFill>
                  <a:srgbClr val="1A459D"/>
                </a:solidFill>
                <a:effectLst/>
                <a:latin typeface="Frutiger-Bold"/>
              </a:rPr>
              <a:t>Competitor Analysis</a:t>
            </a: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Obtain basic information on the competitors you have identified. </a:t>
            </a:r>
            <a:r>
              <a:rPr lang="en-US" sz="2400" b="0" i="0" dirty="0">
                <a:solidFill>
                  <a:srgbClr val="242021"/>
                </a:solidFill>
                <a:effectLst/>
                <a:latin typeface="Minion-Regular"/>
              </a:rPr>
              <a:t>Who are</a:t>
            </a:r>
          </a:p>
          <a:p>
            <a:pPr algn="just"/>
            <a:r>
              <a:rPr lang="en-US" sz="2400" b="0" i="0" dirty="0">
                <a:solidFill>
                  <a:srgbClr val="242021"/>
                </a:solidFill>
                <a:effectLst/>
                <a:latin typeface="Minion-Regular"/>
              </a:rPr>
              <a:t>the direct competitors of the new venture?</a:t>
            </a: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Where are the competitors located?</a:t>
            </a:r>
            <a:r>
              <a:rPr lang="en-US" sz="2400" b="0" i="0" dirty="0">
                <a:solidFill>
                  <a:srgbClr val="242021"/>
                </a:solidFill>
                <a:effectLst/>
                <a:latin typeface="Minion-Regular"/>
              </a:rPr>
              <a:t> Be careful not to assume that a competitor located across the country—or the world—is not a direct competitor. </a:t>
            </a:r>
            <a:r>
              <a:rPr lang="en-US" sz="2400" b="0" i="0" dirty="0">
                <a:solidFill>
                  <a:srgbClr val="FF0000"/>
                </a:solidFill>
                <a:effectLst/>
                <a:latin typeface="Minion-Regular"/>
              </a:rPr>
              <a:t>Many firms </a:t>
            </a:r>
            <a:r>
              <a:rPr lang="en-US" sz="2400" b="1" i="0" u="sng" dirty="0">
                <a:solidFill>
                  <a:srgbClr val="FF0000"/>
                </a:solidFill>
                <a:effectLst/>
                <a:latin typeface="Minion-Regular"/>
              </a:rPr>
              <a:t>conduct business on-line</a:t>
            </a:r>
            <a:r>
              <a:rPr lang="en-US" sz="2400" b="0" i="0" dirty="0">
                <a:solidFill>
                  <a:srgbClr val="FF0000"/>
                </a:solidFill>
                <a:effectLst/>
                <a:latin typeface="Minion-Regular"/>
              </a:rPr>
              <a:t>, and </a:t>
            </a:r>
            <a:r>
              <a:rPr lang="en-US" sz="2400" b="1" i="0" u="sng" dirty="0">
                <a:solidFill>
                  <a:srgbClr val="FF0000"/>
                </a:solidFill>
                <a:effectLst/>
                <a:latin typeface="Minion-Regular"/>
              </a:rPr>
              <a:t>a remote competitor </a:t>
            </a:r>
            <a:r>
              <a:rPr lang="en-US" sz="2400" b="0" i="0" dirty="0">
                <a:solidFill>
                  <a:srgbClr val="FF0000"/>
                </a:solidFill>
                <a:effectLst/>
                <a:latin typeface="Minion-Regular"/>
              </a:rPr>
              <a:t>may prove to be a formidable one </a:t>
            </a:r>
            <a:r>
              <a:rPr lang="en-US" sz="2400" b="1" i="0" u="sng" dirty="0">
                <a:solidFill>
                  <a:srgbClr val="FF0000"/>
                </a:solidFill>
                <a:effectLst/>
                <a:latin typeface="Minion-Regular"/>
              </a:rPr>
              <a:t>if it has a strong on-line presence.</a:t>
            </a: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What are the advantages and disadvantages of the competitors?</a:t>
            </a: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What features of their products or services are similar to yours?</a:t>
            </a:r>
          </a:p>
          <a:p>
            <a:pPr algn="just"/>
            <a:r>
              <a:rPr lang="en-US" sz="2400" b="0" i="0" dirty="0">
                <a:solidFill>
                  <a:srgbClr val="242021"/>
                </a:solidFill>
                <a:effectLst/>
                <a:latin typeface="Symbol" panose="05050102010706020507" pitchFamily="18" charset="2"/>
              </a:rPr>
              <a:t>• </a:t>
            </a:r>
            <a:r>
              <a:rPr lang="en-US" sz="2400" b="1" i="0" dirty="0">
                <a:solidFill>
                  <a:srgbClr val="242021"/>
                </a:solidFill>
                <a:effectLst/>
                <a:latin typeface="Minion-Regular"/>
              </a:rPr>
              <a:t>How are your products or services distinctive from those of your competitors? </a:t>
            </a:r>
            <a:r>
              <a:rPr lang="en-US" sz="2400" b="0" i="0" dirty="0">
                <a:solidFill>
                  <a:srgbClr val="242021"/>
                </a:solidFill>
                <a:effectLst/>
                <a:latin typeface="Minion-Regular"/>
              </a:rPr>
              <a:t>This is a key part of the competitive analysis.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93646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33161" y="1285191"/>
            <a:ext cx="9893651" cy="4524315"/>
          </a:xfrm>
          <a:prstGeom prst="rect">
            <a:avLst/>
          </a:prstGeom>
          <a:noFill/>
        </p:spPr>
        <p:txBody>
          <a:bodyPr wrap="square" rtlCol="0">
            <a:spAutoFit/>
          </a:bodyPr>
          <a:lstStyle/>
          <a:p>
            <a:r>
              <a:rPr lang="en-US" sz="1600" b="1" u="sng" dirty="0">
                <a:solidFill>
                  <a:srgbClr val="2D3956"/>
                </a:solidFill>
                <a:latin typeface="Tajawal ExtraBold" panose="00000800000000000000" pitchFamily="2" charset="-78"/>
                <a:cs typeface="Tajawal ExtraBold" panose="00000800000000000000" pitchFamily="2" charset="-78"/>
              </a:rPr>
              <a:t>Competitor Identification:</a:t>
            </a:r>
          </a:p>
          <a:p>
            <a:endParaRPr lang="en-US" sz="1600" b="1" u="sng" dirty="0">
              <a:solidFill>
                <a:srgbClr val="2D3956"/>
              </a:solidFill>
              <a:latin typeface="Tajawal ExtraBold" panose="00000800000000000000" pitchFamily="2" charset="-78"/>
              <a:cs typeface="Tajawal ExtraBold" panose="00000800000000000000" pitchFamily="2" charset="-78"/>
            </a:endParaRP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Key product or service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Location(s)</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Local, regional, national or global?</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Primary features of product or service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Advantages of product or service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Disadvantages of product or service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Target market</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Market share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Pricing</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Promotional activities</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Knowledge, skills, and abilities of key staff</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Resources</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Image</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Culture of the business (norms and values)</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Financial condition</a:t>
            </a:r>
          </a:p>
          <a:p>
            <a:pPr marL="285750" indent="-285750">
              <a:buFont typeface="Arial" panose="020B0604020202020204" pitchFamily="34" charset="0"/>
              <a:buChar char="•"/>
            </a:pPr>
            <a:r>
              <a:rPr lang="en-US" sz="1600" dirty="0">
                <a:solidFill>
                  <a:srgbClr val="2D3956"/>
                </a:solidFill>
                <a:latin typeface="Tajawal ExtraBold" panose="00000800000000000000" pitchFamily="2" charset="-78"/>
                <a:cs typeface="Tajawal ExtraBold" panose="00000800000000000000" pitchFamily="2" charset="-78"/>
              </a:rPr>
              <a:t>How is your venture distinctive from this competitor?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36302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DA05C92F-47B3-5021-7A0F-DCD061C79922}"/>
              </a:ext>
            </a:extLst>
          </p:cNvPr>
          <p:cNvPicPr>
            <a:picLocks noChangeAspect="1"/>
          </p:cNvPicPr>
          <p:nvPr/>
        </p:nvPicPr>
        <p:blipFill>
          <a:blip r:embed="rId7"/>
          <a:stretch>
            <a:fillRect/>
          </a:stretch>
        </p:blipFill>
        <p:spPr>
          <a:xfrm>
            <a:off x="548640" y="1428064"/>
            <a:ext cx="9792752" cy="4286935"/>
          </a:xfrm>
          <a:prstGeom prst="rect">
            <a:avLst/>
          </a:prstGeom>
        </p:spPr>
      </p:pic>
    </p:spTree>
    <p:extLst>
      <p:ext uri="{BB962C8B-B14F-4D97-AF65-F5344CB8AC3E}">
        <p14:creationId xmlns:p14="http://schemas.microsoft.com/office/powerpoint/2010/main" val="6299268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21AA1125-9FC1-DBA5-8794-756A07EA6442}"/>
              </a:ext>
            </a:extLst>
          </p:cNvPr>
          <p:cNvPicPr>
            <a:picLocks noChangeAspect="1"/>
          </p:cNvPicPr>
          <p:nvPr/>
        </p:nvPicPr>
        <p:blipFill>
          <a:blip r:embed="rId7"/>
          <a:stretch>
            <a:fillRect/>
          </a:stretch>
        </p:blipFill>
        <p:spPr>
          <a:xfrm>
            <a:off x="730012" y="1493540"/>
            <a:ext cx="9356963" cy="4157543"/>
          </a:xfrm>
          <a:prstGeom prst="rect">
            <a:avLst/>
          </a:prstGeom>
        </p:spPr>
      </p:pic>
    </p:spTree>
    <p:extLst>
      <p:ext uri="{BB962C8B-B14F-4D97-AF65-F5344CB8AC3E}">
        <p14:creationId xmlns:p14="http://schemas.microsoft.com/office/powerpoint/2010/main" val="30951203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54930"/>
            <a:ext cx="9893651" cy="4585871"/>
          </a:xfrm>
          <a:prstGeom prst="rect">
            <a:avLst/>
          </a:prstGeom>
          <a:noFill/>
        </p:spPr>
        <p:txBody>
          <a:bodyPr wrap="square" rtlCol="0">
            <a:spAutoFit/>
          </a:bodyPr>
          <a:lstStyle/>
          <a:p>
            <a:r>
              <a:rPr lang="en-US" sz="2800" b="1" i="0" dirty="0">
                <a:solidFill>
                  <a:srgbClr val="1A459D"/>
                </a:solidFill>
                <a:effectLst/>
                <a:latin typeface="Frutiger-Bold"/>
              </a:rPr>
              <a:t>Sources of Information for the Industry and Competitor Analysis</a:t>
            </a:r>
          </a:p>
          <a:p>
            <a:pPr algn="just"/>
            <a:r>
              <a:rPr lang="en-US" sz="2400" b="0" i="0" u="sng" dirty="0">
                <a:solidFill>
                  <a:srgbClr val="FF0000"/>
                </a:solidFill>
                <a:effectLst/>
                <a:latin typeface="Minion-Regular"/>
              </a:rPr>
              <a:t>There are many sources of industry analysis:</a:t>
            </a:r>
          </a:p>
          <a:p>
            <a:pPr marL="285750" indent="-285750" algn="just">
              <a:buFont typeface="Arial" panose="020B0604020202020204" pitchFamily="34" charset="0"/>
              <a:buChar char="•"/>
            </a:pPr>
            <a:r>
              <a:rPr lang="en-US" sz="2400" b="0" i="0" dirty="0">
                <a:solidFill>
                  <a:srgbClr val="242021"/>
                </a:solidFill>
                <a:effectLst/>
                <a:latin typeface="Minion-Regular"/>
              </a:rPr>
              <a:t>investment firms,</a:t>
            </a:r>
          </a:p>
          <a:p>
            <a:pPr marL="285750" indent="-285750" algn="just">
              <a:buFont typeface="Arial" panose="020B0604020202020204" pitchFamily="34" charset="0"/>
              <a:buChar char="•"/>
            </a:pPr>
            <a:r>
              <a:rPr lang="en-US" sz="2400" b="0" i="0" dirty="0">
                <a:solidFill>
                  <a:srgbClr val="242021"/>
                </a:solidFill>
                <a:effectLst/>
                <a:latin typeface="Minion-Regular"/>
              </a:rPr>
              <a:t>business and trade periodicals, </a:t>
            </a:r>
          </a:p>
          <a:p>
            <a:pPr marL="285750" indent="-285750" algn="just">
              <a:buFont typeface="Arial" panose="020B0604020202020204" pitchFamily="34" charset="0"/>
              <a:buChar char="•"/>
            </a:pPr>
            <a:r>
              <a:rPr lang="en-US" sz="2400" b="0" i="0" dirty="0">
                <a:solidFill>
                  <a:srgbClr val="242021"/>
                </a:solidFill>
                <a:effectLst/>
                <a:latin typeface="Minion-Regular"/>
              </a:rPr>
              <a:t>trade associations, and</a:t>
            </a:r>
          </a:p>
          <a:p>
            <a:pPr marL="285750" indent="-285750" algn="just">
              <a:buFont typeface="Arial" panose="020B0604020202020204" pitchFamily="34" charset="0"/>
              <a:buChar char="•"/>
            </a:pPr>
            <a:r>
              <a:rPr lang="en-US" sz="2400" b="0" i="0" dirty="0">
                <a:solidFill>
                  <a:srgbClr val="242021"/>
                </a:solidFill>
                <a:effectLst/>
                <a:latin typeface="Minion-Regular"/>
              </a:rPr>
              <a:t>government agencies. </a:t>
            </a:r>
          </a:p>
          <a:p>
            <a:pPr algn="just"/>
            <a:r>
              <a:rPr lang="en-US" sz="2400" b="1" i="0" dirty="0">
                <a:solidFill>
                  <a:srgbClr val="FF0000"/>
                </a:solidFill>
                <a:effectLst/>
                <a:latin typeface="Minion-Regular"/>
              </a:rPr>
              <a:t>To conduct a thorough industry analysis, include a variety of sources. </a:t>
            </a:r>
          </a:p>
          <a:p>
            <a:pPr algn="just"/>
            <a:endParaRPr lang="en-US" sz="2400" dirty="0">
              <a:solidFill>
                <a:srgbClr val="242021"/>
              </a:solidFill>
              <a:latin typeface="Minion-Regular"/>
            </a:endParaRPr>
          </a:p>
          <a:p>
            <a:pPr algn="just"/>
            <a:r>
              <a:rPr lang="en-US" sz="2400" b="0" i="0" dirty="0">
                <a:solidFill>
                  <a:srgbClr val="242021"/>
                </a:solidFill>
                <a:effectLst/>
                <a:latin typeface="Minion-Regular"/>
              </a:rPr>
              <a:t>As you conduct your research, </a:t>
            </a:r>
            <a:r>
              <a:rPr lang="en-US" sz="2400" b="1" i="0" dirty="0">
                <a:solidFill>
                  <a:srgbClr val="FF0000"/>
                </a:solidFill>
                <a:effectLst/>
                <a:latin typeface="Minion-Regular"/>
              </a:rPr>
              <a:t>don’t neglect to record your own personal observations:</a:t>
            </a:r>
            <a:r>
              <a:rPr lang="en-US" sz="2400" b="0" i="0" dirty="0">
                <a:solidFill>
                  <a:srgbClr val="242021"/>
                </a:solidFill>
                <a:effectLst/>
                <a:latin typeface="Minion-Regular"/>
              </a:rPr>
              <a:t> Visit competitors in a nondisruptive manner. What do you notice? What could be improved? How is the product or service used? Create the experience of being a customer of this business and industry.</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856241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616648"/>
          </a:xfrm>
          <a:prstGeom prst="rect">
            <a:avLst/>
          </a:prstGeom>
          <a:noFill/>
        </p:spPr>
        <p:txBody>
          <a:bodyPr wrap="square" rtlCol="0">
            <a:spAutoFit/>
          </a:bodyPr>
          <a:lstStyle/>
          <a:p>
            <a:pPr algn="just"/>
            <a:r>
              <a:rPr lang="en-US" sz="2800" b="1" i="0" dirty="0">
                <a:solidFill>
                  <a:srgbClr val="333333"/>
                </a:solidFill>
                <a:effectLst/>
                <a:latin typeface="Arial-BoldMT"/>
              </a:rPr>
              <a:t>From KIC to OOPs: </a:t>
            </a:r>
            <a:r>
              <a:rPr lang="en-US" sz="2800" b="1" i="0" dirty="0">
                <a:solidFill>
                  <a:srgbClr val="FF0000"/>
                </a:solidFill>
                <a:effectLst/>
                <a:latin typeface="Arial-BoldMT"/>
              </a:rPr>
              <a:t>The Opportunity Organizational Proposal</a:t>
            </a:r>
          </a:p>
          <a:p>
            <a:endParaRPr lang="en-US" sz="3200" b="1" i="0" dirty="0">
              <a:solidFill>
                <a:srgbClr val="333333"/>
              </a:solidFill>
              <a:effectLst/>
              <a:latin typeface="Arial-BoldMT"/>
            </a:endParaRPr>
          </a:p>
          <a:p>
            <a:pPr marL="285750" indent="-285750" algn="just">
              <a:buFont typeface="Arial" panose="020B0604020202020204" pitchFamily="34" charset="0"/>
              <a:buChar char="•"/>
            </a:pPr>
            <a:r>
              <a:rPr lang="en-US" sz="2000" b="0" i="0" dirty="0">
                <a:solidFill>
                  <a:srgbClr val="333333"/>
                </a:solidFill>
                <a:effectLst/>
                <a:latin typeface="ArialMT"/>
              </a:rPr>
              <a:t>In the first section of this chapter, </a:t>
            </a:r>
            <a:r>
              <a:rPr lang="en-US" sz="2000" b="0" i="0" u="sng" dirty="0">
                <a:solidFill>
                  <a:srgbClr val="333333"/>
                </a:solidFill>
                <a:effectLst/>
                <a:latin typeface="ArialMT"/>
              </a:rPr>
              <a:t>we examined the key factors that are part of the opportunity assessment.</a:t>
            </a:r>
          </a:p>
          <a:p>
            <a:pPr marL="285750" indent="-285750" algn="just">
              <a:buFont typeface="Arial" panose="020B0604020202020204" pitchFamily="34" charset="0"/>
              <a:buChar char="•"/>
            </a:pPr>
            <a:endParaRPr lang="en-US" sz="2000" b="0" i="0" dirty="0">
              <a:solidFill>
                <a:srgbClr val="333333"/>
              </a:solidFill>
              <a:effectLst/>
              <a:latin typeface="ArialMT"/>
            </a:endParaRPr>
          </a:p>
          <a:p>
            <a:pPr marL="285750" indent="-285750" algn="just">
              <a:buFont typeface="Arial" panose="020B0604020202020204" pitchFamily="34" charset="0"/>
              <a:buChar char="•"/>
            </a:pPr>
            <a:r>
              <a:rPr lang="en-US" sz="2000" b="0" i="0" dirty="0">
                <a:solidFill>
                  <a:srgbClr val="333333"/>
                </a:solidFill>
                <a:effectLst/>
                <a:latin typeface="ArialMT"/>
              </a:rPr>
              <a:t> A comprehensive feasibility study is conducted to help the entrepreneur determine whether the opportunity can lead to the emergence and growth of a successful organization.</a:t>
            </a:r>
          </a:p>
          <a:p>
            <a:pPr marL="285750" indent="-285750" algn="just">
              <a:buFont typeface="Arial" panose="020B0604020202020204" pitchFamily="34" charset="0"/>
              <a:buChar char="•"/>
            </a:pPr>
            <a:endParaRPr lang="en-US" sz="2000" b="0" i="0" dirty="0">
              <a:solidFill>
                <a:srgbClr val="333333"/>
              </a:solidFill>
              <a:effectLst/>
              <a:latin typeface="ArialMT"/>
            </a:endParaRPr>
          </a:p>
          <a:p>
            <a:pPr marL="285750" indent="-285750" algn="just">
              <a:buFont typeface="Arial" panose="020B0604020202020204" pitchFamily="34" charset="0"/>
              <a:buChar char="•"/>
            </a:pPr>
            <a:r>
              <a:rPr lang="en-US" sz="2000" b="0" i="0" dirty="0">
                <a:solidFill>
                  <a:srgbClr val="333333"/>
                </a:solidFill>
                <a:effectLst/>
                <a:latin typeface="ArialMT"/>
              </a:rPr>
              <a:t> </a:t>
            </a:r>
            <a:r>
              <a:rPr lang="en-US" sz="2400" b="0" i="0" dirty="0">
                <a:solidFill>
                  <a:srgbClr val="FF0000"/>
                </a:solidFill>
                <a:effectLst/>
                <a:latin typeface="ArialMT"/>
              </a:rPr>
              <a:t>The Opportunity Organizational Proposal is composed of </a:t>
            </a:r>
            <a:r>
              <a:rPr lang="en-US" sz="2400" b="1" i="0" u="sng" dirty="0">
                <a:solidFill>
                  <a:srgbClr val="FF0000"/>
                </a:solidFill>
                <a:effectLst/>
                <a:latin typeface="ArialMT"/>
              </a:rPr>
              <a:t>five</a:t>
            </a:r>
            <a:r>
              <a:rPr lang="en-US" sz="2400" b="0" i="0" dirty="0">
                <a:solidFill>
                  <a:srgbClr val="FF0000"/>
                </a:solidFill>
                <a:effectLst/>
                <a:latin typeface="ArialMT"/>
              </a:rPr>
              <a:t> major sections. </a:t>
            </a:r>
          </a:p>
          <a:p>
            <a:pPr marL="285750" indent="-285750" algn="just">
              <a:buFont typeface="Arial" panose="020B0604020202020204" pitchFamily="34" charset="0"/>
              <a:buChar char="•"/>
            </a:pPr>
            <a:endParaRPr lang="en-US" sz="1800" b="0" i="0" dirty="0">
              <a:solidFill>
                <a:srgbClr val="FF0000"/>
              </a:solidFill>
              <a:effectLst/>
              <a:latin typeface="ArialM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483506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85761"/>
          </a:xfrm>
          <a:prstGeom prst="rect">
            <a:avLst/>
          </a:prstGeom>
          <a:noFill/>
        </p:spPr>
        <p:txBody>
          <a:bodyPr wrap="square" rtlCol="0">
            <a:spAutoFit/>
          </a:bodyPr>
          <a:lstStyle/>
          <a:p>
            <a:r>
              <a:rPr lang="en-US" sz="2400" b="1" i="0" dirty="0">
                <a:solidFill>
                  <a:srgbClr val="333333"/>
                </a:solidFill>
                <a:effectLst/>
                <a:latin typeface="Arial-BoldMT"/>
              </a:rPr>
              <a:t>Outline for the Opportunity Organizational Proposal: Feasibility Analysis </a:t>
            </a:r>
          </a:p>
          <a:p>
            <a:pPr marL="514350" indent="-514350">
              <a:buAutoNum type="arabicPeriod"/>
            </a:pPr>
            <a:r>
              <a:rPr lang="en-US" sz="2800" b="1" i="1" dirty="0">
                <a:solidFill>
                  <a:srgbClr val="FF0000"/>
                </a:solidFill>
                <a:effectLst/>
                <a:latin typeface="Arial-BoldItalicMT"/>
              </a:rPr>
              <a:t>Description of Your Business</a:t>
            </a:r>
          </a:p>
          <a:p>
            <a:pPr marL="514350" indent="-514350">
              <a:buAutoNum type="arabicPeriod"/>
            </a:pPr>
            <a:endParaRPr lang="en-US" sz="2800" b="1" i="1" dirty="0">
              <a:solidFill>
                <a:srgbClr val="FF0000"/>
              </a:solidFill>
              <a:effectLst/>
              <a:latin typeface="Arial-BoldItalicMT"/>
            </a:endParaRPr>
          </a:p>
          <a:p>
            <a:pPr marL="285750" indent="-285750" algn="just">
              <a:buFont typeface="Arial" panose="020B0604020202020204" pitchFamily="34" charset="0"/>
              <a:buChar char="•"/>
            </a:pPr>
            <a:r>
              <a:rPr lang="en-US" sz="2400" b="0" i="1" dirty="0">
                <a:solidFill>
                  <a:srgbClr val="FF0000"/>
                </a:solidFill>
                <a:effectLst/>
                <a:latin typeface="Arial-ItalicMT"/>
              </a:rPr>
              <a:t>What business are you </a:t>
            </a:r>
            <a:r>
              <a:rPr lang="en-US" sz="2400" b="0" i="0" dirty="0">
                <a:solidFill>
                  <a:srgbClr val="FF0000"/>
                </a:solidFill>
                <a:effectLst/>
                <a:latin typeface="ArialMT"/>
              </a:rPr>
              <a:t>really </a:t>
            </a:r>
            <a:r>
              <a:rPr lang="en-US" sz="2400" b="0" i="1" dirty="0">
                <a:solidFill>
                  <a:srgbClr val="FF0000"/>
                </a:solidFill>
                <a:effectLst/>
                <a:latin typeface="Arial-ItalicMT"/>
              </a:rPr>
              <a:t>in?</a:t>
            </a:r>
          </a:p>
          <a:p>
            <a:pPr algn="just"/>
            <a:r>
              <a:rPr lang="en-US" sz="2400" b="0" i="1" dirty="0">
                <a:solidFill>
                  <a:srgbClr val="333333"/>
                </a:solidFill>
                <a:effectLst/>
                <a:latin typeface="Arial-ItalicMT"/>
              </a:rPr>
              <a:t> </a:t>
            </a:r>
          </a:p>
          <a:p>
            <a:pPr marL="285750" indent="-285750" algn="just">
              <a:buFont typeface="Arial" panose="020B0604020202020204" pitchFamily="34" charset="0"/>
              <a:buChar char="•"/>
            </a:pPr>
            <a:r>
              <a:rPr lang="en-US" sz="2400" b="0" i="0" u="sng" dirty="0">
                <a:solidFill>
                  <a:srgbClr val="FF0000"/>
                </a:solidFill>
                <a:effectLst/>
                <a:latin typeface="ArialMT"/>
              </a:rPr>
              <a:t>Describe your product or service in the most concise way you can</a:t>
            </a:r>
            <a:r>
              <a:rPr lang="en-US" sz="2400" b="0" i="0" dirty="0">
                <a:solidFill>
                  <a:srgbClr val="333333"/>
                </a:solidFill>
                <a:effectLst/>
                <a:latin typeface="ArialMT"/>
              </a:rPr>
              <a:t>, and think beyond the characteristics of the product or service to the </a:t>
            </a:r>
            <a:r>
              <a:rPr lang="en-US" sz="2400" b="0" i="1" u="sng" dirty="0">
                <a:solidFill>
                  <a:srgbClr val="FF0000"/>
                </a:solidFill>
                <a:effectLst/>
                <a:latin typeface="Arial-ItalicMT"/>
              </a:rPr>
              <a:t>experience </a:t>
            </a:r>
            <a:r>
              <a:rPr lang="en-US" sz="2400" b="0" i="0" u="sng" dirty="0">
                <a:solidFill>
                  <a:srgbClr val="FF0000"/>
                </a:solidFill>
                <a:effectLst/>
                <a:latin typeface="ArialMT"/>
              </a:rPr>
              <a:t>that you hope the customer receives </a:t>
            </a:r>
            <a:r>
              <a:rPr lang="en-US" sz="2400" b="0" i="0" dirty="0">
                <a:solidFill>
                  <a:srgbClr val="333333"/>
                </a:solidFill>
                <a:effectLst/>
                <a:latin typeface="ArialMT"/>
              </a:rPr>
              <a:t>from buying the product or service.</a:t>
            </a:r>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983793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73377"/>
            <a:ext cx="9893651" cy="4308872"/>
          </a:xfrm>
          <a:prstGeom prst="rect">
            <a:avLst/>
          </a:prstGeom>
          <a:noFill/>
        </p:spPr>
        <p:txBody>
          <a:bodyPr wrap="square" rtlCol="0">
            <a:spAutoFit/>
          </a:bodyPr>
          <a:lstStyle/>
          <a:p>
            <a:r>
              <a:rPr lang="en-US" sz="2400" b="1" i="1" dirty="0">
                <a:solidFill>
                  <a:srgbClr val="FF0000"/>
                </a:solidFill>
                <a:effectLst/>
                <a:latin typeface="Arial-BoldItalicMT"/>
              </a:rPr>
              <a:t>2. The Product or Service</a:t>
            </a:r>
          </a:p>
          <a:p>
            <a:endParaRPr lang="en-US" sz="2400" b="1" i="1" dirty="0">
              <a:solidFill>
                <a:srgbClr val="FF0000"/>
              </a:solidFill>
              <a:effectLst/>
              <a:latin typeface="Arial-BoldItalicMT"/>
            </a:endParaRPr>
          </a:p>
          <a:p>
            <a:pPr algn="just"/>
            <a:r>
              <a:rPr lang="en-US" sz="2000" b="0" i="0" dirty="0">
                <a:solidFill>
                  <a:srgbClr val="333333"/>
                </a:solidFill>
                <a:effectLst/>
                <a:latin typeface="ArialMT"/>
              </a:rPr>
              <a:t>• a) </a:t>
            </a:r>
            <a:r>
              <a:rPr lang="en-US" sz="2000" b="1" i="1" dirty="0">
                <a:solidFill>
                  <a:srgbClr val="FF0000"/>
                </a:solidFill>
                <a:effectLst/>
                <a:latin typeface="Arial-ItalicMT"/>
              </a:rPr>
              <a:t>Describe what you are selling and how it will benefit your customers.</a:t>
            </a:r>
          </a:p>
          <a:p>
            <a:pPr algn="just"/>
            <a:r>
              <a:rPr lang="en-US" sz="1800" b="0" i="1" dirty="0">
                <a:solidFill>
                  <a:srgbClr val="333333"/>
                </a:solidFill>
                <a:effectLst/>
                <a:latin typeface="Arial-ItalicMT"/>
              </a:rPr>
              <a:t>   - </a:t>
            </a:r>
            <a:r>
              <a:rPr lang="en-US" sz="2000" b="0" i="0" dirty="0">
                <a:solidFill>
                  <a:srgbClr val="FF0000"/>
                </a:solidFill>
                <a:effectLst/>
                <a:latin typeface="ArialMT"/>
              </a:rPr>
              <a:t>Explain how your product or service is different from the competition. </a:t>
            </a:r>
          </a:p>
          <a:p>
            <a:pPr algn="just"/>
            <a:r>
              <a:rPr lang="en-US" sz="1800" b="0" i="0" dirty="0">
                <a:solidFill>
                  <a:srgbClr val="333333"/>
                </a:solidFill>
                <a:effectLst/>
                <a:latin typeface="ArialMT"/>
              </a:rPr>
              <a:t>   - Answer the question, “Why will people buy from me?” (your product/service concept, benefits, and customer profile). </a:t>
            </a:r>
          </a:p>
          <a:p>
            <a:pPr algn="just"/>
            <a:r>
              <a:rPr lang="en-US" dirty="0">
                <a:solidFill>
                  <a:srgbClr val="333333"/>
                </a:solidFill>
                <a:latin typeface="ArialMT"/>
              </a:rPr>
              <a:t>    - </a:t>
            </a:r>
            <a:r>
              <a:rPr lang="en-US" sz="1800" b="0" i="0" dirty="0">
                <a:solidFill>
                  <a:srgbClr val="333333"/>
                </a:solidFill>
                <a:effectLst/>
                <a:latin typeface="ArialMT"/>
              </a:rPr>
              <a:t>It is important that you can concisely and accurately describe your product or service in terms that are relevant to your customer and that the customer can understand.</a:t>
            </a:r>
          </a:p>
          <a:p>
            <a:pPr algn="just"/>
            <a:endParaRPr lang="en-US" sz="1800" b="0" i="0" dirty="0">
              <a:solidFill>
                <a:srgbClr val="333333"/>
              </a:solidFill>
              <a:effectLst/>
              <a:latin typeface="ArialMT"/>
            </a:endParaRPr>
          </a:p>
          <a:p>
            <a:pPr algn="just"/>
            <a:r>
              <a:rPr lang="en-US" dirty="0">
                <a:solidFill>
                  <a:srgbClr val="333333"/>
                </a:solidFill>
                <a:latin typeface="ArialMT"/>
              </a:rPr>
              <a:t>   - </a:t>
            </a:r>
            <a:r>
              <a:rPr lang="en-US" sz="2000" b="0" i="0" u="sng" dirty="0">
                <a:solidFill>
                  <a:srgbClr val="FF0000"/>
                </a:solidFill>
                <a:effectLst/>
                <a:latin typeface="ArialMT"/>
              </a:rPr>
              <a:t>The ability to describe your product or service will be a critical factor in the success of your marketing and advertising. </a:t>
            </a:r>
          </a:p>
          <a:p>
            <a:pPr algn="just"/>
            <a:endParaRPr lang="en-US" sz="2000" b="0" i="0" u="sng" dirty="0">
              <a:solidFill>
                <a:srgbClr val="FF0000"/>
              </a:solidFill>
              <a:effectLst/>
              <a:latin typeface="ArialMT"/>
            </a:endParaRPr>
          </a:p>
          <a:p>
            <a:pPr algn="just"/>
            <a:r>
              <a:rPr lang="en-US" dirty="0">
                <a:solidFill>
                  <a:srgbClr val="333333"/>
                </a:solidFill>
                <a:latin typeface="ArialMT"/>
              </a:rPr>
              <a:t>   - </a:t>
            </a:r>
            <a:r>
              <a:rPr lang="en-US" sz="1800" b="0" i="0" dirty="0">
                <a:solidFill>
                  <a:srgbClr val="333333"/>
                </a:solidFill>
                <a:effectLst/>
                <a:latin typeface="ArialMT"/>
              </a:rPr>
              <a:t>What are the things about your product or service that are important to your customer? What words immediately create an image of your business?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2790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algn="just"/>
            <a:r>
              <a:rPr lang="en-US" sz="1800" b="0" i="0" dirty="0">
                <a:solidFill>
                  <a:srgbClr val="333333"/>
                </a:solidFill>
                <a:effectLst/>
                <a:latin typeface="ArialMT"/>
              </a:rPr>
              <a:t>• </a:t>
            </a:r>
            <a:r>
              <a:rPr lang="en-US" sz="1800" b="0" i="1" dirty="0">
                <a:solidFill>
                  <a:srgbClr val="333333"/>
                </a:solidFill>
                <a:effectLst/>
                <a:latin typeface="Arial-ItalicMT"/>
              </a:rPr>
              <a:t>What are the unique characteristics of your product or service? </a:t>
            </a:r>
          </a:p>
          <a:p>
            <a:pPr marL="285750" indent="-285750" algn="just">
              <a:buFont typeface="Arial" panose="020B0604020202020204" pitchFamily="34" charset="0"/>
              <a:buChar char="•"/>
            </a:pPr>
            <a:r>
              <a:rPr lang="en-US" sz="1800" b="0" i="0" dirty="0">
                <a:solidFill>
                  <a:srgbClr val="333333"/>
                </a:solidFill>
                <a:effectLst/>
                <a:latin typeface="ArialMT"/>
              </a:rPr>
              <a:t>What are the unique features of the product or service? </a:t>
            </a:r>
          </a:p>
          <a:p>
            <a:pPr marL="285750" indent="-285750" algn="just">
              <a:buFont typeface="Arial" panose="020B0604020202020204" pitchFamily="34" charset="0"/>
              <a:buChar char="•"/>
            </a:pPr>
            <a:r>
              <a:rPr lang="en-US" sz="1800" b="0" i="0" dirty="0">
                <a:solidFill>
                  <a:srgbClr val="333333"/>
                </a:solidFill>
                <a:effectLst/>
                <a:latin typeface="ArialMT"/>
              </a:rPr>
              <a:t>How do these features meet your customers' needs or preferences? </a:t>
            </a:r>
          </a:p>
          <a:p>
            <a:pPr marL="285750" indent="-285750" algn="just">
              <a:buFont typeface="Arial" panose="020B0604020202020204" pitchFamily="34" charset="0"/>
              <a:buChar char="•"/>
            </a:pPr>
            <a:r>
              <a:rPr lang="en-US" sz="1800" b="0" i="0" dirty="0">
                <a:solidFill>
                  <a:srgbClr val="333333"/>
                </a:solidFill>
                <a:effectLst/>
                <a:latin typeface="ArialMT"/>
              </a:rPr>
              <a:t>What are the benefits of this product or service compared to the competition? </a:t>
            </a:r>
          </a:p>
          <a:p>
            <a:pPr marL="285750" indent="-285750" algn="just">
              <a:buFont typeface="Arial" panose="020B0604020202020204" pitchFamily="34" charset="0"/>
              <a:buChar char="•"/>
            </a:pPr>
            <a:r>
              <a:rPr lang="en-US" sz="1800" b="0" i="0" dirty="0">
                <a:solidFill>
                  <a:srgbClr val="333333"/>
                </a:solidFill>
                <a:effectLst/>
                <a:latin typeface="ArialMT"/>
              </a:rPr>
              <a:t>Describe your product or service very simply, and use photos or drawings to illustrate how it works.</a:t>
            </a:r>
          </a:p>
          <a:p>
            <a:pPr marL="285750" indent="-285750" algn="just">
              <a:buFont typeface="Arial" panose="020B0604020202020204" pitchFamily="34" charset="0"/>
              <a:buChar char="•"/>
            </a:pPr>
            <a:endParaRPr lang="en-US" sz="1800" b="0" i="0" dirty="0">
              <a:solidFill>
                <a:srgbClr val="333333"/>
              </a:solidFill>
              <a:effectLst/>
              <a:latin typeface="ArialMT"/>
            </a:endParaRPr>
          </a:p>
          <a:p>
            <a:pPr algn="just"/>
            <a:r>
              <a:rPr lang="en-US" sz="1800" b="0" i="0" dirty="0">
                <a:solidFill>
                  <a:srgbClr val="333333"/>
                </a:solidFill>
                <a:effectLst/>
                <a:latin typeface="ArialMT"/>
              </a:rPr>
              <a:t>• </a:t>
            </a:r>
            <a:r>
              <a:rPr lang="en-US" sz="1800" b="0" i="1" dirty="0">
                <a:solidFill>
                  <a:srgbClr val="333333"/>
                </a:solidFill>
                <a:effectLst/>
                <a:latin typeface="Arial-ItalicMT"/>
              </a:rPr>
              <a:t>What are the specific shortcomings of the product or service? </a:t>
            </a:r>
            <a:r>
              <a:rPr lang="en-US" sz="1800" b="0" i="0" dirty="0">
                <a:solidFill>
                  <a:srgbClr val="333333"/>
                </a:solidFill>
                <a:effectLst/>
                <a:latin typeface="ArialMT"/>
              </a:rPr>
              <a:t>Can it become obsolete soon? Is it perishable, is it difficult to use or install, or are there legal restrictions? </a:t>
            </a:r>
          </a:p>
          <a:p>
            <a:pPr algn="just"/>
            <a:endParaRPr lang="en-US" dirty="0">
              <a:solidFill>
                <a:srgbClr val="333333"/>
              </a:solidFill>
              <a:latin typeface="ArialMT"/>
            </a:endParaRPr>
          </a:p>
          <a:p>
            <a:pPr algn="just"/>
            <a:r>
              <a:rPr lang="en-US" sz="1800" b="1" i="0" dirty="0">
                <a:solidFill>
                  <a:srgbClr val="333333"/>
                </a:solidFill>
                <a:effectLst/>
                <a:latin typeface="ArialMT"/>
              </a:rPr>
              <a:t>- An honest assessment of your product or service is extremely important during this analysis. </a:t>
            </a:r>
          </a:p>
          <a:p>
            <a:pPr marL="285750" indent="-285750" algn="just">
              <a:buFontTx/>
              <a:buChar char="-"/>
            </a:pPr>
            <a:r>
              <a:rPr lang="en-US" sz="1800" b="1" i="0" dirty="0">
                <a:solidFill>
                  <a:srgbClr val="333333"/>
                </a:solidFill>
                <a:effectLst/>
                <a:latin typeface="ArialMT"/>
              </a:rPr>
              <a:t>Entrepreneurs do themselves no favor by being in denial or failing to see the disadvantages </a:t>
            </a:r>
            <a:r>
              <a:rPr lang="en-US" sz="1800" b="1" i="1" u="sng" dirty="0">
                <a:solidFill>
                  <a:srgbClr val="333333"/>
                </a:solidFill>
                <a:effectLst/>
                <a:latin typeface="Arial-ItalicMT"/>
              </a:rPr>
              <a:t>before</a:t>
            </a:r>
            <a:r>
              <a:rPr lang="en-US" sz="1800" b="1" i="1" dirty="0">
                <a:solidFill>
                  <a:srgbClr val="333333"/>
                </a:solidFill>
                <a:effectLst/>
                <a:latin typeface="Arial-ItalicMT"/>
              </a:rPr>
              <a:t> </a:t>
            </a:r>
            <a:r>
              <a:rPr lang="en-US" sz="1800" b="1" i="0" dirty="0">
                <a:solidFill>
                  <a:srgbClr val="333333"/>
                </a:solidFill>
                <a:effectLst/>
                <a:latin typeface="ArialMT"/>
              </a:rPr>
              <a:t>going into business. </a:t>
            </a:r>
          </a:p>
          <a:p>
            <a:pPr marL="285750" indent="-285750" algn="just">
              <a:buFontTx/>
              <a:buChar char="-"/>
            </a:pPr>
            <a:r>
              <a:rPr lang="en-US" sz="1800" b="1" i="0" dirty="0">
                <a:solidFill>
                  <a:srgbClr val="333333"/>
                </a:solidFill>
                <a:effectLst/>
                <a:latin typeface="ArialMT"/>
              </a:rPr>
              <a:t>Noting them now will help you prepare solutions or ways to minimize these issues.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337587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33091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55093"/>
          </a:xfrm>
          <a:prstGeom prst="rect">
            <a:avLst/>
          </a:prstGeom>
          <a:noFill/>
        </p:spPr>
        <p:txBody>
          <a:bodyPr wrap="square" rtlCol="0">
            <a:spAutoFit/>
          </a:bodyPr>
          <a:lstStyle/>
          <a:p>
            <a:pPr algn="just"/>
            <a:r>
              <a:rPr lang="en-US" sz="1800" b="0" i="0" dirty="0">
                <a:solidFill>
                  <a:srgbClr val="333333"/>
                </a:solidFill>
                <a:effectLst/>
                <a:latin typeface="ArialMT"/>
              </a:rPr>
              <a:t>• </a:t>
            </a:r>
            <a:r>
              <a:rPr lang="en-US" sz="1800" b="0" i="1" dirty="0">
                <a:solidFill>
                  <a:srgbClr val="333333"/>
                </a:solidFill>
                <a:effectLst/>
                <a:latin typeface="Arial-ItalicMT"/>
              </a:rPr>
              <a:t>What is your product's stage of development? </a:t>
            </a:r>
            <a:r>
              <a:rPr lang="en-US" sz="1800" b="0" i="0" dirty="0">
                <a:solidFill>
                  <a:srgbClr val="333333"/>
                </a:solidFill>
                <a:effectLst/>
                <a:latin typeface="ArialMT"/>
              </a:rPr>
              <a:t>Is the product still in the idea stage, or is there a model or working prototype available? Have any samples been manufactured? If it is still in the idea or prototype stage, what is the time frame for getting it ready for production.</a:t>
            </a:r>
          </a:p>
          <a:p>
            <a:pPr algn="just"/>
            <a:endParaRPr lang="en-US" sz="1800" b="0" i="0" dirty="0">
              <a:solidFill>
                <a:srgbClr val="333333"/>
              </a:solidFill>
              <a:effectLst/>
              <a:latin typeface="ArialMT"/>
            </a:endParaRPr>
          </a:p>
          <a:p>
            <a:pPr algn="just"/>
            <a:r>
              <a:rPr lang="en-US" sz="2000" b="0" i="0" dirty="0">
                <a:solidFill>
                  <a:srgbClr val="333333"/>
                </a:solidFill>
                <a:effectLst/>
                <a:latin typeface="ArialMT"/>
              </a:rPr>
              <a:t>• b) </a:t>
            </a:r>
            <a:r>
              <a:rPr lang="en-US" sz="2000" b="1" i="1" dirty="0">
                <a:solidFill>
                  <a:srgbClr val="FF0000"/>
                </a:solidFill>
                <a:effectLst/>
                <a:latin typeface="Arial-ItalicMT"/>
              </a:rPr>
              <a:t>Research any legal restrictions and rights</a:t>
            </a:r>
            <a:r>
              <a:rPr lang="en-US" sz="1800" b="1" i="1" dirty="0">
                <a:solidFill>
                  <a:srgbClr val="FF0000"/>
                </a:solidFill>
                <a:effectLst/>
                <a:latin typeface="Arial-ItalicMT"/>
              </a:rPr>
              <a:t>. </a:t>
            </a:r>
          </a:p>
          <a:p>
            <a:pPr marL="285750" indent="-285750" algn="just">
              <a:buFontTx/>
              <a:buChar char="-"/>
            </a:pPr>
            <a:r>
              <a:rPr lang="en-US" sz="1800" b="0" i="0" dirty="0">
                <a:solidFill>
                  <a:srgbClr val="FF0000"/>
                </a:solidFill>
                <a:effectLst/>
                <a:latin typeface="ArialMT"/>
              </a:rPr>
              <a:t>List any patents, copyrights, trademarks, or licenses that apply to your product or service. </a:t>
            </a:r>
          </a:p>
          <a:p>
            <a:pPr marL="285750" indent="-285750" algn="just">
              <a:buFontTx/>
              <a:buChar char="-"/>
            </a:pPr>
            <a:r>
              <a:rPr lang="en-US" sz="1800" b="0" i="0" dirty="0">
                <a:solidFill>
                  <a:srgbClr val="333333"/>
                </a:solidFill>
                <a:effectLst/>
                <a:latin typeface="ArialMT"/>
              </a:rPr>
              <a:t>If you are entering into a franchise agreement, partnerships, distributorships, and so on, these should be discussed in this section.</a:t>
            </a:r>
          </a:p>
          <a:p>
            <a:pPr marL="285750" indent="-285750" algn="just">
              <a:buFontTx/>
              <a:buChar char="-"/>
            </a:pPr>
            <a:r>
              <a:rPr lang="en-US" sz="1800" b="0" i="0" dirty="0">
                <a:solidFill>
                  <a:srgbClr val="FF0000"/>
                </a:solidFill>
                <a:effectLst/>
                <a:latin typeface="ArialMT"/>
              </a:rPr>
              <a:t>Seek the assistance of patent attorneys or intellectual copyright specialists for assistance.</a:t>
            </a:r>
          </a:p>
          <a:p>
            <a:pPr algn="just"/>
            <a:endParaRPr lang="en-US" sz="1800" b="0" i="0" dirty="0">
              <a:solidFill>
                <a:srgbClr val="333333"/>
              </a:solidFill>
              <a:effectLst/>
              <a:latin typeface="ArialMT"/>
            </a:endParaRPr>
          </a:p>
          <a:p>
            <a:pPr marL="285750" indent="-285750" algn="just">
              <a:buFont typeface="Arial" panose="020B0604020202020204" pitchFamily="34" charset="0"/>
              <a:buChar char="•"/>
            </a:pPr>
            <a:r>
              <a:rPr lang="en-US" sz="1800" b="0" i="0" dirty="0">
                <a:solidFill>
                  <a:srgbClr val="333333"/>
                </a:solidFill>
                <a:effectLst/>
                <a:latin typeface="ArialMT"/>
              </a:rPr>
              <a:t> Also, </a:t>
            </a:r>
            <a:r>
              <a:rPr lang="en-US" sz="1800" b="0" i="0" u="sng" dirty="0">
                <a:solidFill>
                  <a:srgbClr val="FF0000"/>
                </a:solidFill>
                <a:effectLst/>
                <a:latin typeface="ArialMT"/>
              </a:rPr>
              <a:t>list the government regulations with which you must comply</a:t>
            </a:r>
            <a:r>
              <a:rPr lang="en-US" sz="1800" b="0" i="0" dirty="0">
                <a:solidFill>
                  <a:srgbClr val="FF0000"/>
                </a:solidFill>
                <a:effectLst/>
                <a:latin typeface="ArialMT"/>
              </a:rPr>
              <a:t>, </a:t>
            </a:r>
            <a:r>
              <a:rPr lang="en-US" sz="1800" b="0" i="0" dirty="0">
                <a:solidFill>
                  <a:srgbClr val="333333"/>
                </a:solidFill>
                <a:effectLst/>
                <a:latin typeface="ArialMT"/>
              </a:rPr>
              <a:t>including any government approvals required, and research zoning restrictions carefully. </a:t>
            </a:r>
          </a:p>
          <a:p>
            <a:pPr marL="285750" indent="-285750" algn="just">
              <a:buFont typeface="Arial" panose="020B0604020202020204" pitchFamily="34" charset="0"/>
              <a:buChar char="•"/>
            </a:pPr>
            <a:endParaRPr lang="en-US" sz="1800" b="0" i="0" dirty="0">
              <a:solidFill>
                <a:srgbClr val="333333"/>
              </a:solidFill>
              <a:effectLst/>
              <a:latin typeface="ArialMT"/>
            </a:endParaRPr>
          </a:p>
          <a:p>
            <a:pPr marL="285750" indent="-285750" algn="just">
              <a:buFont typeface="Arial" panose="020B0604020202020204" pitchFamily="34" charset="0"/>
              <a:buChar char="•"/>
            </a:pPr>
            <a:r>
              <a:rPr lang="en-US" sz="1800" b="0" i="0" dirty="0">
                <a:solidFill>
                  <a:srgbClr val="333333"/>
                </a:solidFill>
                <a:effectLst/>
                <a:latin typeface="ArialMT"/>
              </a:rPr>
              <a:t>If you will be home based and your clients will be coming to your house, will your neighborhood's zoning restrictions be an issue?</a:t>
            </a:r>
          </a:p>
          <a:p>
            <a:pPr algn="just"/>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105171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785652"/>
          </a:xfrm>
          <a:prstGeom prst="rect">
            <a:avLst/>
          </a:prstGeom>
          <a:noFill/>
        </p:spPr>
        <p:txBody>
          <a:bodyPr wrap="square" rtlCol="0">
            <a:spAutoFit/>
          </a:bodyPr>
          <a:lstStyle/>
          <a:p>
            <a:pPr algn="just"/>
            <a:r>
              <a:rPr lang="en-US" sz="1800" b="0" i="0" dirty="0">
                <a:solidFill>
                  <a:srgbClr val="333333"/>
                </a:solidFill>
                <a:effectLst/>
                <a:latin typeface="ArialMT"/>
              </a:rPr>
              <a:t>•  c) </a:t>
            </a:r>
            <a:r>
              <a:rPr lang="en-US" sz="2000" b="1" i="1" dirty="0">
                <a:solidFill>
                  <a:srgbClr val="FF0000"/>
                </a:solidFill>
                <a:effectLst/>
                <a:latin typeface="Arial-ItalicMT"/>
              </a:rPr>
              <a:t>What are the insurance requirements? </a:t>
            </a:r>
          </a:p>
          <a:p>
            <a:pPr marL="285750" indent="-285750" algn="just">
              <a:buFontTx/>
              <a:buChar char="-"/>
            </a:pPr>
            <a:r>
              <a:rPr lang="en-US" sz="1800" b="0" i="0" dirty="0">
                <a:solidFill>
                  <a:srgbClr val="333333"/>
                </a:solidFill>
                <a:effectLst/>
                <a:latin typeface="ArialMT"/>
              </a:rPr>
              <a:t>Research the liability of your product or service, and consult an insurance specialist to be sure you are protected adequately. This will depend on the nature of your business. </a:t>
            </a:r>
          </a:p>
          <a:p>
            <a:pPr marL="285750" indent="-285750" algn="just">
              <a:buFontTx/>
              <a:buChar char="-"/>
            </a:pPr>
            <a:r>
              <a:rPr lang="en-US" sz="1800" b="0" i="0" dirty="0">
                <a:solidFill>
                  <a:srgbClr val="333333"/>
                </a:solidFill>
                <a:effectLst/>
                <a:latin typeface="ArialMT"/>
              </a:rPr>
              <a:t>A landscape design firm is in a different liability situation than a children's gymnastics and fitness center, for example. If you have employees, you will need insurance to protect them from harm also, along with any insurance benefits you want to provide your staff.</a:t>
            </a:r>
          </a:p>
          <a:p>
            <a:pPr algn="just"/>
            <a:endParaRPr lang="en-US" sz="1800" b="0" i="0" dirty="0">
              <a:solidFill>
                <a:srgbClr val="333333"/>
              </a:solidFill>
              <a:effectLst/>
              <a:latin typeface="ArialMT"/>
            </a:endParaRPr>
          </a:p>
          <a:p>
            <a:pPr algn="just"/>
            <a:r>
              <a:rPr lang="en-US" sz="1800" b="0" i="0" dirty="0">
                <a:solidFill>
                  <a:srgbClr val="333333"/>
                </a:solidFill>
                <a:effectLst/>
                <a:latin typeface="ArialMT"/>
              </a:rPr>
              <a:t>• d) </a:t>
            </a:r>
            <a:r>
              <a:rPr lang="en-US" sz="2000" b="1" i="1" dirty="0">
                <a:solidFill>
                  <a:srgbClr val="FF0000"/>
                </a:solidFill>
                <a:effectLst/>
                <a:latin typeface="Arial-ItalicMT"/>
              </a:rPr>
              <a:t>Estimate production or service delivery costs. </a:t>
            </a:r>
          </a:p>
          <a:p>
            <a:pPr marL="285750" indent="-285750" algn="just">
              <a:buFontTx/>
              <a:buChar char="-"/>
            </a:pPr>
            <a:r>
              <a:rPr lang="en-US" sz="1800" b="0" i="0" dirty="0">
                <a:solidFill>
                  <a:srgbClr val="333333"/>
                </a:solidFill>
                <a:effectLst/>
                <a:latin typeface="ArialMT"/>
              </a:rPr>
              <a:t>Will you be producing or subcontracting out the manufacturing or delivery of your product or service?</a:t>
            </a:r>
          </a:p>
          <a:p>
            <a:pPr marL="285750" indent="-285750" algn="just">
              <a:buFontTx/>
              <a:buChar char="-"/>
            </a:pPr>
            <a:r>
              <a:rPr lang="en-US" sz="1800" b="0" i="0" dirty="0">
                <a:solidFill>
                  <a:srgbClr val="333333"/>
                </a:solidFill>
                <a:effectLst/>
                <a:latin typeface="ArialMT"/>
              </a:rPr>
              <a:t> List all the costs, including labor, supplies, shipping, repairs, and so on.</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9222782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308872"/>
          </a:xfrm>
          <a:prstGeom prst="rect">
            <a:avLst/>
          </a:prstGeom>
          <a:noFill/>
        </p:spPr>
        <p:txBody>
          <a:bodyPr wrap="square" rtlCol="0">
            <a:spAutoFit/>
          </a:bodyPr>
          <a:lstStyle/>
          <a:p>
            <a:pPr algn="just"/>
            <a:r>
              <a:rPr lang="en-US" sz="2800" b="1" i="1" dirty="0">
                <a:solidFill>
                  <a:srgbClr val="FF0000"/>
                </a:solidFill>
                <a:effectLst/>
                <a:latin typeface="Arial-BoldItalicMT"/>
              </a:rPr>
              <a:t>3.The Industry and Market</a:t>
            </a:r>
          </a:p>
          <a:p>
            <a:pPr algn="just"/>
            <a:r>
              <a:rPr lang="en-US" sz="1800" b="0" i="0" dirty="0">
                <a:solidFill>
                  <a:srgbClr val="333333"/>
                </a:solidFill>
                <a:effectLst/>
                <a:latin typeface="ArialMT"/>
              </a:rPr>
              <a:t>• a) </a:t>
            </a:r>
            <a:r>
              <a:rPr lang="en-US" sz="2000" b="0" i="1" dirty="0">
                <a:solidFill>
                  <a:srgbClr val="FF0000"/>
                </a:solidFill>
                <a:effectLst/>
                <a:latin typeface="Arial-ItalicMT"/>
              </a:rPr>
              <a:t>Describe the current industry.</a:t>
            </a:r>
          </a:p>
          <a:p>
            <a:pPr algn="just"/>
            <a:r>
              <a:rPr lang="en-US" sz="1800" b="0" i="1" dirty="0">
                <a:solidFill>
                  <a:srgbClr val="333333"/>
                </a:solidFill>
                <a:effectLst/>
                <a:latin typeface="Arial-ItalicMT"/>
              </a:rPr>
              <a:t> - </a:t>
            </a:r>
            <a:r>
              <a:rPr lang="en-US" sz="1800" b="0" i="0" dirty="0">
                <a:solidFill>
                  <a:srgbClr val="333333"/>
                </a:solidFill>
                <a:effectLst/>
                <a:latin typeface="ArialMT"/>
              </a:rPr>
              <a:t>Determine the trends present in the industry, the size of the industry, the location, and the average sales and profitability of the industry. </a:t>
            </a:r>
          </a:p>
          <a:p>
            <a:pPr algn="just"/>
            <a:r>
              <a:rPr lang="en-US" dirty="0">
                <a:solidFill>
                  <a:srgbClr val="333333"/>
                </a:solidFill>
                <a:latin typeface="ArialMT"/>
              </a:rPr>
              <a:t>- </a:t>
            </a:r>
            <a:r>
              <a:rPr lang="en-US" sz="1800" b="0" i="0" dirty="0">
                <a:solidFill>
                  <a:srgbClr val="333333"/>
                </a:solidFill>
                <a:effectLst/>
                <a:latin typeface="ArialMT"/>
              </a:rPr>
              <a:t>Use the KIC (Knowledge of Industry Checklist) presented earlier in the chapter for this section of the feasibility analysis.</a:t>
            </a:r>
          </a:p>
          <a:p>
            <a:pPr algn="just"/>
            <a:endParaRPr lang="en-US" sz="1800" b="0" i="0" dirty="0">
              <a:solidFill>
                <a:srgbClr val="333333"/>
              </a:solidFill>
              <a:effectLst/>
              <a:latin typeface="ArialMT"/>
            </a:endParaRPr>
          </a:p>
          <a:p>
            <a:pPr algn="just"/>
            <a:r>
              <a:rPr lang="en-US" sz="2000" b="0" i="0" dirty="0">
                <a:solidFill>
                  <a:srgbClr val="333333"/>
                </a:solidFill>
                <a:effectLst/>
                <a:latin typeface="ArialMT"/>
              </a:rPr>
              <a:t>• b) </a:t>
            </a:r>
            <a:r>
              <a:rPr lang="en-US" sz="2400" b="0" i="1" dirty="0">
                <a:solidFill>
                  <a:srgbClr val="FF0000"/>
                </a:solidFill>
                <a:effectLst/>
                <a:latin typeface="Arial-ItalicMT"/>
              </a:rPr>
              <a:t>What is the market potential for your idea? </a:t>
            </a:r>
            <a:endParaRPr lang="en-US" sz="2000" b="0" i="1" dirty="0">
              <a:solidFill>
                <a:srgbClr val="FF0000"/>
              </a:solidFill>
              <a:effectLst/>
              <a:latin typeface="Arial-ItalicMT"/>
            </a:endParaRPr>
          </a:p>
          <a:p>
            <a:pPr marL="285750" indent="-285750" algn="just">
              <a:buFontTx/>
              <a:buChar char="-"/>
            </a:pPr>
            <a:r>
              <a:rPr lang="en-US" sz="1800" b="0" i="0" dirty="0">
                <a:solidFill>
                  <a:srgbClr val="333333"/>
                </a:solidFill>
                <a:effectLst/>
                <a:latin typeface="ArialMT"/>
              </a:rPr>
              <a:t>Describe the market for your product or service as specifically as possible. Is the industry in a period of growth, stability, or decline?</a:t>
            </a:r>
          </a:p>
          <a:p>
            <a:pPr marL="285750" indent="-285750" algn="just">
              <a:buFontTx/>
              <a:buChar char="-"/>
            </a:pPr>
            <a:r>
              <a:rPr lang="en-US" sz="1800" b="0" i="0" dirty="0">
                <a:solidFill>
                  <a:srgbClr val="333333"/>
                </a:solidFill>
                <a:effectLst/>
                <a:latin typeface="ArialMT"/>
              </a:rPr>
              <a:t> Can you predict the demand for your product or service over the next six months to two years?</a:t>
            </a:r>
          </a:p>
          <a:p>
            <a:pPr marL="285750" indent="-285750" algn="just">
              <a:buFontTx/>
              <a:buChar char="-"/>
            </a:pPr>
            <a:r>
              <a:rPr lang="en-US" sz="1800" b="0" i="0" dirty="0">
                <a:solidFill>
                  <a:srgbClr val="333333"/>
                </a:solidFill>
                <a:effectLst/>
                <a:latin typeface="ArialMT"/>
              </a:rPr>
              <a:t>Would-be entrepreneurs should interview business owners, managers, or other insiders in the industry to learn about trends and market potential for the industry.</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7033497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154984"/>
          </a:xfrm>
          <a:prstGeom prst="rect">
            <a:avLst/>
          </a:prstGeom>
          <a:noFill/>
        </p:spPr>
        <p:txBody>
          <a:bodyPr wrap="square" rtlCol="0">
            <a:spAutoFit/>
          </a:bodyPr>
          <a:lstStyle/>
          <a:p>
            <a:pPr algn="just"/>
            <a:r>
              <a:rPr lang="en-US" sz="1800" b="0" i="0" dirty="0">
                <a:solidFill>
                  <a:srgbClr val="FF0000"/>
                </a:solidFill>
                <a:effectLst/>
                <a:latin typeface="ArialMT"/>
              </a:rPr>
              <a:t>• c)</a:t>
            </a:r>
            <a:r>
              <a:rPr lang="en-US" sz="2400" b="0" i="1" dirty="0">
                <a:solidFill>
                  <a:srgbClr val="FF0000"/>
                </a:solidFill>
                <a:effectLst/>
                <a:latin typeface="Arial-ItalicMT"/>
              </a:rPr>
              <a:t>What is the impact of technology on the industry and market? </a:t>
            </a:r>
          </a:p>
          <a:p>
            <a:pPr marL="285750" indent="-285750" algn="just">
              <a:buFontTx/>
              <a:buChar char="-"/>
            </a:pPr>
            <a:r>
              <a:rPr lang="en-US" sz="1800" b="0" i="0" dirty="0">
                <a:solidFill>
                  <a:srgbClr val="333333"/>
                </a:solidFill>
                <a:effectLst/>
                <a:latin typeface="ArialMT"/>
              </a:rPr>
              <a:t>What is the level of technology in use in the industry today?</a:t>
            </a:r>
          </a:p>
          <a:p>
            <a:pPr marL="285750" indent="-285750" algn="just">
              <a:buFontTx/>
              <a:buChar char="-"/>
            </a:pPr>
            <a:r>
              <a:rPr lang="en-US" sz="1800" b="0" i="0" dirty="0">
                <a:solidFill>
                  <a:srgbClr val="333333"/>
                </a:solidFill>
                <a:effectLst/>
                <a:latin typeface="ArialMT"/>
              </a:rPr>
              <a:t>How available or accessible is that technology to the entrepreneur? How can you remain up-to-date with technological changes in this industry?</a:t>
            </a:r>
          </a:p>
          <a:p>
            <a:pPr marL="285750" indent="-285750" algn="just">
              <a:buFontTx/>
              <a:buChar char="-"/>
            </a:pPr>
            <a:r>
              <a:rPr lang="en-US" sz="1800" b="0" i="0" dirty="0">
                <a:solidFill>
                  <a:srgbClr val="333333"/>
                </a:solidFill>
                <a:effectLst/>
                <a:latin typeface="ArialMT"/>
              </a:rPr>
              <a:t>What resources will be required to access the technology at start-up? </a:t>
            </a:r>
          </a:p>
          <a:p>
            <a:pPr marL="285750" indent="-285750" algn="just">
              <a:buFontTx/>
              <a:buChar char="-"/>
            </a:pPr>
            <a:r>
              <a:rPr lang="en-US" sz="1800" b="0" i="0" dirty="0">
                <a:solidFill>
                  <a:srgbClr val="333333"/>
                </a:solidFill>
                <a:effectLst/>
                <a:latin typeface="ArialMT"/>
              </a:rPr>
              <a:t>During the growth stage several months ahead?</a:t>
            </a:r>
          </a:p>
          <a:p>
            <a:pPr algn="just"/>
            <a:endParaRPr lang="en-US" sz="1800" b="0" i="0" dirty="0">
              <a:solidFill>
                <a:srgbClr val="333333"/>
              </a:solidFill>
              <a:effectLst/>
              <a:latin typeface="ArialMT"/>
            </a:endParaRPr>
          </a:p>
          <a:p>
            <a:pPr algn="just"/>
            <a:r>
              <a:rPr lang="en-US" sz="1800" b="0" i="0" dirty="0">
                <a:solidFill>
                  <a:srgbClr val="FF0000"/>
                </a:solidFill>
                <a:effectLst/>
                <a:latin typeface="ArialMT"/>
              </a:rPr>
              <a:t>• </a:t>
            </a:r>
            <a:r>
              <a:rPr lang="en-US" dirty="0">
                <a:solidFill>
                  <a:srgbClr val="FF0000"/>
                </a:solidFill>
                <a:latin typeface="ArialMT"/>
              </a:rPr>
              <a:t>d) </a:t>
            </a:r>
            <a:r>
              <a:rPr lang="en-US" sz="2400" b="0" i="1" dirty="0">
                <a:solidFill>
                  <a:srgbClr val="FF0000"/>
                </a:solidFill>
                <a:effectLst/>
                <a:latin typeface="Arial-ItalicMT"/>
              </a:rPr>
              <a:t>What economic and legal/regulatory factors affect this industry? </a:t>
            </a:r>
          </a:p>
          <a:p>
            <a:pPr marL="285750" indent="-285750" algn="just">
              <a:buFontTx/>
              <a:buChar char="-"/>
            </a:pPr>
            <a:r>
              <a:rPr lang="en-US" sz="1800" b="0" i="0" dirty="0">
                <a:solidFill>
                  <a:srgbClr val="333333"/>
                </a:solidFill>
                <a:effectLst/>
                <a:latin typeface="ArialMT"/>
              </a:rPr>
              <a:t>Are there global businesses in this industry and market? </a:t>
            </a:r>
          </a:p>
          <a:p>
            <a:pPr marL="285750" indent="-285750" algn="just">
              <a:buFontTx/>
              <a:buChar char="-"/>
            </a:pPr>
            <a:r>
              <a:rPr lang="en-US" sz="1800" b="0" i="0" dirty="0">
                <a:solidFill>
                  <a:srgbClr val="333333"/>
                </a:solidFill>
                <a:effectLst/>
                <a:latin typeface="ArialMT"/>
              </a:rPr>
              <a:t>How will these impact your operations or customers?</a:t>
            </a:r>
          </a:p>
          <a:p>
            <a:pPr marL="285750" indent="-285750" algn="just">
              <a:buFontTx/>
              <a:buChar char="-"/>
            </a:pPr>
            <a:r>
              <a:rPr lang="en-US" sz="1800" b="0" i="0" dirty="0">
                <a:solidFill>
                  <a:srgbClr val="333333"/>
                </a:solidFill>
                <a:effectLst/>
                <a:latin typeface="ArialMT"/>
              </a:rPr>
              <a:t> What laws and regulations govern the industry, and what information do you need to be sure you operate within legal guidelines?</a:t>
            </a:r>
          </a:p>
          <a:p>
            <a:pPr algn="just"/>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017333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5191"/>
            <a:ext cx="9893651" cy="4555093"/>
          </a:xfrm>
          <a:prstGeom prst="rect">
            <a:avLst/>
          </a:prstGeom>
          <a:noFill/>
        </p:spPr>
        <p:txBody>
          <a:bodyPr wrap="square" rtlCol="0">
            <a:spAutoFit/>
          </a:bodyPr>
          <a:lstStyle/>
          <a:p>
            <a:pPr algn="just"/>
            <a:r>
              <a:rPr lang="en-US" sz="1800" b="0" i="0" dirty="0">
                <a:solidFill>
                  <a:srgbClr val="FF0000"/>
                </a:solidFill>
                <a:effectLst/>
                <a:latin typeface="ArialMT"/>
              </a:rPr>
              <a:t>• e) </a:t>
            </a:r>
            <a:r>
              <a:rPr lang="en-US" sz="1800" b="0" i="1" dirty="0">
                <a:solidFill>
                  <a:srgbClr val="FF0000"/>
                </a:solidFill>
                <a:effectLst/>
                <a:latin typeface="Arial-ItalicMT"/>
              </a:rPr>
              <a:t>What ethical values are associated with this industry? </a:t>
            </a:r>
          </a:p>
          <a:p>
            <a:pPr marL="285750" indent="-285750" algn="just">
              <a:buFontTx/>
              <a:buChar char="-"/>
            </a:pPr>
            <a:r>
              <a:rPr lang="en-US" sz="1800" b="0" i="0" dirty="0">
                <a:solidFill>
                  <a:srgbClr val="333333"/>
                </a:solidFill>
                <a:effectLst/>
                <a:latin typeface="ArialMT"/>
              </a:rPr>
              <a:t>Are there any ethical guidelines for the industry? </a:t>
            </a:r>
          </a:p>
          <a:p>
            <a:pPr marL="285750" indent="-285750" algn="just">
              <a:buFontTx/>
              <a:buChar char="-"/>
            </a:pPr>
            <a:r>
              <a:rPr lang="en-US" sz="1800" b="0" i="0" dirty="0">
                <a:solidFill>
                  <a:srgbClr val="333333"/>
                </a:solidFill>
                <a:effectLst/>
                <a:latin typeface="ArialMT"/>
              </a:rPr>
              <a:t>How can you be proactive and develop a set of ethical norms and behaviors in this business?</a:t>
            </a:r>
          </a:p>
          <a:p>
            <a:pPr marL="285750" indent="-285750" algn="just">
              <a:buFontTx/>
              <a:buChar char="-"/>
            </a:pPr>
            <a:r>
              <a:rPr lang="en-US" sz="1800" b="0" i="0" dirty="0">
                <a:solidFill>
                  <a:srgbClr val="333333"/>
                </a:solidFill>
                <a:effectLst/>
                <a:latin typeface="ArialMT"/>
              </a:rPr>
              <a:t>Are there concerns perceived by customers or others in the industry about ethical behavior?</a:t>
            </a:r>
          </a:p>
          <a:p>
            <a:pPr algn="just"/>
            <a:endParaRPr lang="en-US" sz="1800" b="0" i="0" dirty="0">
              <a:solidFill>
                <a:srgbClr val="333333"/>
              </a:solidFill>
              <a:effectLst/>
              <a:latin typeface="ArialMT"/>
            </a:endParaRPr>
          </a:p>
          <a:p>
            <a:pPr algn="just"/>
            <a:r>
              <a:rPr lang="en-US" sz="1800" b="0" i="0" dirty="0">
                <a:solidFill>
                  <a:srgbClr val="FF0000"/>
                </a:solidFill>
                <a:effectLst/>
                <a:latin typeface="ArialMT"/>
              </a:rPr>
              <a:t>• f) </a:t>
            </a:r>
            <a:r>
              <a:rPr lang="en-US" sz="1800" b="0" i="1" dirty="0">
                <a:solidFill>
                  <a:srgbClr val="FF0000"/>
                </a:solidFill>
                <a:effectLst/>
                <a:latin typeface="Arial-ItalicMT"/>
              </a:rPr>
              <a:t>Who are the primary competitors? </a:t>
            </a:r>
          </a:p>
          <a:p>
            <a:pPr algn="just"/>
            <a:r>
              <a:rPr lang="en-US" i="1" dirty="0">
                <a:solidFill>
                  <a:srgbClr val="333333"/>
                </a:solidFill>
                <a:latin typeface="Arial-ItalicMT"/>
              </a:rPr>
              <a:t>- </a:t>
            </a:r>
            <a:r>
              <a:rPr lang="en-US" sz="1800" b="0" i="0" dirty="0">
                <a:solidFill>
                  <a:srgbClr val="333333"/>
                </a:solidFill>
                <a:effectLst/>
                <a:latin typeface="ArialMT"/>
              </a:rPr>
              <a:t>Where are they located, and what are the unique features of their products or services? What are the advantages and disadvantages of these competitors, and how can your business be distinctive? Use the information from your competitor analysis worksheet presented earlier in this chapter.</a:t>
            </a:r>
          </a:p>
          <a:p>
            <a:pPr algn="just"/>
            <a:endParaRPr lang="en-US" sz="1800" b="0" i="0" dirty="0">
              <a:solidFill>
                <a:srgbClr val="333333"/>
              </a:solidFill>
              <a:effectLst/>
              <a:latin typeface="ArialMT"/>
            </a:endParaRPr>
          </a:p>
          <a:p>
            <a:pPr algn="just"/>
            <a:r>
              <a:rPr lang="en-US" sz="2000" b="0" i="0" dirty="0">
                <a:solidFill>
                  <a:srgbClr val="FF0000"/>
                </a:solidFill>
                <a:effectLst/>
                <a:latin typeface="ArialMT"/>
              </a:rPr>
              <a:t>• g)</a:t>
            </a:r>
            <a:r>
              <a:rPr lang="en-US" sz="2000" b="0" i="1" dirty="0">
                <a:solidFill>
                  <a:srgbClr val="FF0000"/>
                </a:solidFill>
                <a:effectLst/>
                <a:latin typeface="Arial-ItalicMT"/>
              </a:rPr>
              <a:t>Who are your customers or clients? </a:t>
            </a:r>
          </a:p>
          <a:p>
            <a:pPr algn="just"/>
            <a:r>
              <a:rPr lang="en-US" i="1" dirty="0">
                <a:solidFill>
                  <a:srgbClr val="333333"/>
                </a:solidFill>
                <a:latin typeface="Arial-ItalicMT"/>
              </a:rPr>
              <a:t>- </a:t>
            </a:r>
            <a:r>
              <a:rPr lang="en-US" sz="1800" b="0" i="0" dirty="0">
                <a:solidFill>
                  <a:srgbClr val="333333"/>
                </a:solidFill>
                <a:effectLst/>
                <a:latin typeface="ArialMT"/>
              </a:rPr>
              <a:t>You will need demographic information, including statistics on where they live, income, educational level, number of children, and so on—whatever factors are relevant to your business opportunity. Searching by zip code through library databases (see the earlier section on sources in this chapter) will be helpful.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974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00359" y="1335119"/>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FF0000"/>
                </a:solidFill>
                <a:effectLst/>
                <a:latin typeface="ArialMT"/>
              </a:rPr>
              <a:t>You will also need psychographic information</a:t>
            </a:r>
            <a:r>
              <a:rPr lang="en-US" sz="1800" b="0" i="0" dirty="0">
                <a:solidFill>
                  <a:srgbClr val="333333"/>
                </a:solidFill>
                <a:effectLst/>
                <a:latin typeface="ArialMT"/>
              </a:rPr>
              <a:t>, including your customers' preferences, values, attitudes, buying behavior, and so on. You can also use primary research, such as conducting surveys and interviews with potential customers to find out what they think about your ideas and whether or not they would buy the product or service.</a:t>
            </a:r>
          </a:p>
          <a:p>
            <a:pPr marL="285750" indent="-285750" algn="just">
              <a:buFont typeface="Arial" panose="020B0604020202020204" pitchFamily="34" charset="0"/>
              <a:buChar char="•"/>
            </a:pPr>
            <a:r>
              <a:rPr lang="en-US" sz="1800" i="0" dirty="0">
                <a:solidFill>
                  <a:srgbClr val="FF0000"/>
                </a:solidFill>
                <a:effectLst/>
                <a:latin typeface="ArialMT"/>
              </a:rPr>
              <a:t>Use creative approaches to learn all you can about your potential customers. </a:t>
            </a:r>
            <a:r>
              <a:rPr lang="en-US" sz="1800" b="0" i="0" dirty="0">
                <a:solidFill>
                  <a:srgbClr val="333333"/>
                </a:solidFill>
                <a:effectLst/>
                <a:latin typeface="ArialMT"/>
              </a:rPr>
              <a:t>Don't just listen to their words (or written responses on a survey). Try to observe their behavior—it often tells you much more about what they really think about your product or service. For example, if you are developing a new food, observe how much people eat (or drink) of the samples—not just what they say about them. If you are going to be offering a new consulting service, ask a small sample of potential clients to use the service (or a component of the service) and find out what problems the service solved (or didn't solve) for them. Remember Scott Cook's employees at Intuit who observed how the customers used Quicken as they were developing the product.</a:t>
            </a:r>
          </a:p>
          <a:p>
            <a:pPr algn="just"/>
            <a:r>
              <a:rPr lang="en-US" sz="1800" b="0" i="0" dirty="0">
                <a:solidFill>
                  <a:srgbClr val="FF0000"/>
                </a:solidFill>
                <a:effectLst/>
                <a:latin typeface="ArialMT"/>
              </a:rPr>
              <a:t>• </a:t>
            </a:r>
            <a:r>
              <a:rPr lang="en-US" sz="1800" b="0" i="1" dirty="0">
                <a:solidFill>
                  <a:srgbClr val="FF0000"/>
                </a:solidFill>
                <a:effectLst/>
                <a:latin typeface="Arial-ItalicMT"/>
              </a:rPr>
              <a:t>How will you accomplish market penetration? </a:t>
            </a:r>
            <a:r>
              <a:rPr lang="en-US" sz="1800" b="0" i="0" dirty="0">
                <a:solidFill>
                  <a:srgbClr val="333333"/>
                </a:solidFill>
                <a:effectLst/>
                <a:latin typeface="ArialMT"/>
              </a:rPr>
              <a:t>How will you reach your target customers? What forms of distribution, advertising, and promotion will you use? How will your potential customers become aware of your business?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3101553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816429"/>
          </a:xfrm>
          <a:prstGeom prst="rect">
            <a:avLst/>
          </a:prstGeom>
          <a:noFill/>
        </p:spPr>
        <p:txBody>
          <a:bodyPr wrap="square" rtlCol="0">
            <a:spAutoFit/>
          </a:bodyPr>
          <a:lstStyle/>
          <a:p>
            <a:pPr algn="just"/>
            <a:r>
              <a:rPr lang="en-US" sz="2400" b="1" i="1" dirty="0">
                <a:solidFill>
                  <a:srgbClr val="FF0000"/>
                </a:solidFill>
                <a:effectLst/>
                <a:latin typeface="Arial-BoldItalicMT"/>
              </a:rPr>
              <a:t>4. The Management</a:t>
            </a:r>
          </a:p>
          <a:p>
            <a:pPr algn="just"/>
            <a:r>
              <a:rPr lang="en-US" sz="1800" b="0" i="0" dirty="0">
                <a:solidFill>
                  <a:srgbClr val="333333"/>
                </a:solidFill>
                <a:effectLst/>
                <a:latin typeface="ArialMT"/>
              </a:rPr>
              <a:t>• </a:t>
            </a:r>
            <a:r>
              <a:rPr lang="en-US" sz="1800" b="0" i="1" dirty="0">
                <a:solidFill>
                  <a:srgbClr val="FF0000"/>
                </a:solidFill>
                <a:effectLst/>
                <a:latin typeface="Arial-ItalicMT"/>
              </a:rPr>
              <a:t>What is your management and technical experience? </a:t>
            </a:r>
          </a:p>
          <a:p>
            <a:pPr marL="285750" indent="-285750" algn="just">
              <a:buFontTx/>
              <a:buChar char="-"/>
            </a:pPr>
            <a:r>
              <a:rPr lang="en-US" sz="1800" b="0" i="0" dirty="0">
                <a:solidFill>
                  <a:srgbClr val="333333"/>
                </a:solidFill>
                <a:effectLst/>
                <a:latin typeface="ArialMT"/>
              </a:rPr>
              <a:t>Briefly describe your management/technical skills related to this product or service. Who will you also have on your management team?</a:t>
            </a:r>
          </a:p>
          <a:p>
            <a:pPr marL="285750" indent="-285750" algn="just">
              <a:buFontTx/>
              <a:buChar char="-"/>
            </a:pPr>
            <a:r>
              <a:rPr lang="en-US" sz="1800" b="0" i="0" dirty="0">
                <a:solidFill>
                  <a:srgbClr val="333333"/>
                </a:solidFill>
                <a:effectLst/>
                <a:latin typeface="ArialMT"/>
              </a:rPr>
              <a:t> Will you develop a board of advisers, including industry experts, accountants, or lawyers?</a:t>
            </a:r>
          </a:p>
          <a:p>
            <a:pPr marL="285750" indent="-285750" algn="just">
              <a:buFontTx/>
              <a:buChar char="-"/>
            </a:pPr>
            <a:endParaRPr lang="en-US" sz="1800" b="0" i="0" dirty="0">
              <a:solidFill>
                <a:srgbClr val="333333"/>
              </a:solidFill>
              <a:effectLst/>
              <a:latin typeface="ArialMT"/>
            </a:endParaRPr>
          </a:p>
          <a:p>
            <a:pPr algn="just"/>
            <a:r>
              <a:rPr lang="en-US" sz="2000" b="1" i="0" u="sng" dirty="0">
                <a:solidFill>
                  <a:srgbClr val="FF0000"/>
                </a:solidFill>
                <a:effectLst/>
                <a:latin typeface="ArialMT"/>
              </a:rPr>
              <a:t>• </a:t>
            </a:r>
            <a:r>
              <a:rPr lang="en-US" sz="2000" b="1" i="1" u="sng" dirty="0">
                <a:solidFill>
                  <a:srgbClr val="FF0000"/>
                </a:solidFill>
                <a:effectLst/>
                <a:latin typeface="Arial-ItalicMT"/>
              </a:rPr>
              <a:t>Consider the three crucial areas of experience and expertise:</a:t>
            </a:r>
          </a:p>
          <a:p>
            <a:pPr marL="342900" indent="-342900" algn="just">
              <a:buAutoNum type="arabicPeriod"/>
            </a:pPr>
            <a:r>
              <a:rPr lang="en-US" sz="1800" b="1" i="0" dirty="0">
                <a:solidFill>
                  <a:srgbClr val="333333"/>
                </a:solidFill>
                <a:effectLst/>
                <a:latin typeface="ArialMT"/>
              </a:rPr>
              <a:t>Marketing strategies: </a:t>
            </a:r>
            <a:r>
              <a:rPr lang="en-US" sz="1800" b="0" i="0" dirty="0">
                <a:solidFill>
                  <a:srgbClr val="333333"/>
                </a:solidFill>
                <a:effectLst/>
                <a:latin typeface="ArialMT"/>
              </a:rPr>
              <a:t>This means </a:t>
            </a:r>
            <a:r>
              <a:rPr lang="en-US" sz="1800" b="0" i="0" dirty="0">
                <a:solidFill>
                  <a:srgbClr val="FF0000"/>
                </a:solidFill>
                <a:effectLst/>
                <a:latin typeface="ArialMT"/>
              </a:rPr>
              <a:t>knowing what kind of product or service to sell, how to target and reach your customers, and how to sell your product or service at a price that maximizes your profits.</a:t>
            </a:r>
          </a:p>
          <a:p>
            <a:pPr marL="342900" indent="-342900" algn="just">
              <a:buAutoNum type="arabicPeriod"/>
            </a:pPr>
            <a:endParaRPr lang="en-US" sz="1800" b="0" i="0" dirty="0">
              <a:solidFill>
                <a:srgbClr val="333333"/>
              </a:solidFill>
              <a:effectLst/>
              <a:latin typeface="ArialMT"/>
            </a:endParaRPr>
          </a:p>
          <a:p>
            <a:pPr algn="just"/>
            <a:r>
              <a:rPr lang="en-US" sz="1800" b="0" i="0" dirty="0">
                <a:solidFill>
                  <a:srgbClr val="333333"/>
                </a:solidFill>
                <a:effectLst/>
                <a:latin typeface="ArialMT"/>
              </a:rPr>
              <a:t>2. </a:t>
            </a:r>
            <a:r>
              <a:rPr lang="en-US" sz="1800" b="1" i="0" dirty="0">
                <a:solidFill>
                  <a:srgbClr val="333333"/>
                </a:solidFill>
                <a:effectLst/>
                <a:latin typeface="ArialMT"/>
              </a:rPr>
              <a:t>Technical ability: </a:t>
            </a:r>
            <a:r>
              <a:rPr lang="en-US" sz="1800" b="0" i="0" dirty="0">
                <a:solidFill>
                  <a:srgbClr val="333333"/>
                </a:solidFill>
                <a:effectLst/>
                <a:latin typeface="ArialMT"/>
              </a:rPr>
              <a:t>You must be </a:t>
            </a:r>
            <a:r>
              <a:rPr lang="en-US" sz="1800" b="0" i="0" dirty="0">
                <a:solidFill>
                  <a:srgbClr val="FF0000"/>
                </a:solidFill>
                <a:effectLst/>
                <a:latin typeface="ArialMT"/>
              </a:rPr>
              <a:t>able to get the work done and done right, so you will have satisfied customers.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9897338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139321"/>
          </a:xfrm>
          <a:prstGeom prst="rect">
            <a:avLst/>
          </a:prstGeom>
          <a:noFill/>
        </p:spPr>
        <p:txBody>
          <a:bodyPr wrap="square" rtlCol="0">
            <a:spAutoFit/>
          </a:bodyPr>
          <a:lstStyle/>
          <a:p>
            <a:pPr algn="just"/>
            <a:r>
              <a:rPr lang="en-US" sz="1800" b="0" i="0" dirty="0">
                <a:solidFill>
                  <a:srgbClr val="333333"/>
                </a:solidFill>
                <a:effectLst/>
                <a:latin typeface="ArialMT"/>
              </a:rPr>
              <a:t>3. </a:t>
            </a:r>
            <a:r>
              <a:rPr lang="en-US" sz="1800" b="1" i="0" dirty="0">
                <a:solidFill>
                  <a:srgbClr val="333333"/>
                </a:solidFill>
                <a:effectLst/>
                <a:latin typeface="ArialMT"/>
              </a:rPr>
              <a:t>Financial knowledge: </a:t>
            </a:r>
            <a:r>
              <a:rPr lang="en-US" sz="1800" b="0" i="0" dirty="0">
                <a:solidFill>
                  <a:srgbClr val="333333"/>
                </a:solidFill>
                <a:effectLst/>
                <a:latin typeface="ArialMT"/>
              </a:rPr>
              <a:t>While you do not necessarily have to be a financial wizard, you do need to </a:t>
            </a:r>
            <a:r>
              <a:rPr lang="en-US" sz="1800" b="0" i="0" u="sng" dirty="0">
                <a:solidFill>
                  <a:srgbClr val="FF0000"/>
                </a:solidFill>
                <a:effectLst/>
                <a:latin typeface="ArialMT"/>
              </a:rPr>
              <a:t>know how to plan and control your business's cash flow</a:t>
            </a:r>
            <a:r>
              <a:rPr lang="en-US" sz="1800" b="0" i="0" dirty="0">
                <a:solidFill>
                  <a:srgbClr val="333333"/>
                </a:solidFill>
                <a:effectLst/>
                <a:latin typeface="ArialMT"/>
              </a:rPr>
              <a:t>, </a:t>
            </a:r>
            <a:r>
              <a:rPr lang="en-US" sz="1800" b="0" i="0" u="sng" dirty="0">
                <a:solidFill>
                  <a:srgbClr val="FF0000"/>
                </a:solidFill>
                <a:effectLst/>
                <a:latin typeface="ArialMT"/>
              </a:rPr>
              <a:t>how to raise or borrow the money you will need to start your business</a:t>
            </a:r>
            <a:r>
              <a:rPr lang="en-US" sz="1800" b="0" i="0" dirty="0">
                <a:solidFill>
                  <a:srgbClr val="333333"/>
                </a:solidFill>
                <a:effectLst/>
                <a:latin typeface="ArialMT"/>
              </a:rPr>
              <a:t>, and how to get through tight periods without being caught short of cash. </a:t>
            </a:r>
          </a:p>
          <a:p>
            <a:pPr algn="just"/>
            <a:endParaRPr lang="en-US" sz="1800" b="0" i="0" dirty="0">
              <a:solidFill>
                <a:srgbClr val="333333"/>
              </a:solidFill>
              <a:effectLst/>
              <a:latin typeface="ArialMT"/>
            </a:endParaRPr>
          </a:p>
          <a:p>
            <a:pPr algn="just"/>
            <a:r>
              <a:rPr lang="en-US" dirty="0">
                <a:solidFill>
                  <a:srgbClr val="333333"/>
                </a:solidFill>
                <a:latin typeface="ArialMT"/>
              </a:rPr>
              <a:t>- </a:t>
            </a:r>
            <a:r>
              <a:rPr lang="en-US" sz="1800" b="0" i="0" dirty="0">
                <a:solidFill>
                  <a:srgbClr val="333333"/>
                </a:solidFill>
                <a:effectLst/>
                <a:latin typeface="ArialMT"/>
              </a:rPr>
              <a:t>A certain amount of financial sophistication is becoming more and more important in today's increasingly complex financial world, even for the small business owner. </a:t>
            </a:r>
          </a:p>
          <a:p>
            <a:pPr algn="just"/>
            <a:endParaRPr lang="en-US" sz="1800" b="0" i="0" dirty="0">
              <a:solidFill>
                <a:srgbClr val="333333"/>
              </a:solidFill>
              <a:effectLst/>
              <a:latin typeface="ArialMT"/>
            </a:endParaRPr>
          </a:p>
          <a:p>
            <a:pPr algn="just"/>
            <a:r>
              <a:rPr lang="en-US" sz="1800" b="0" i="0" dirty="0">
                <a:solidFill>
                  <a:srgbClr val="333333"/>
                </a:solidFill>
                <a:effectLst/>
                <a:latin typeface="ArialMT"/>
              </a:rPr>
              <a:t>- Being able to focus on the bottom line and pay attention to the numbers is as essential as the ability to price your products and services, manage your cash flow, and make sure you collect payment for the work you do.</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895894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31763"/>
          </a:xfrm>
          <a:prstGeom prst="rect">
            <a:avLst/>
          </a:prstGeom>
          <a:noFill/>
        </p:spPr>
        <p:txBody>
          <a:bodyPr wrap="square" rtlCol="0">
            <a:spAutoFit/>
          </a:bodyPr>
          <a:lstStyle/>
          <a:p>
            <a:pPr algn="just"/>
            <a:r>
              <a:rPr lang="en-US" sz="2800" b="1" i="1" dirty="0">
                <a:solidFill>
                  <a:srgbClr val="FF0000"/>
                </a:solidFill>
                <a:effectLst/>
                <a:latin typeface="Arial-BoldItalicMT"/>
              </a:rPr>
              <a:t>5.The Financing: </a:t>
            </a:r>
            <a:r>
              <a:rPr lang="en-US" b="1" i="1" dirty="0">
                <a:solidFill>
                  <a:srgbClr val="FF0000"/>
                </a:solidFill>
                <a:effectLst/>
                <a:latin typeface="Arial-BoldItalicMT"/>
              </a:rPr>
              <a:t>Estimating the Necessary Funds to Launch the New Venture</a:t>
            </a:r>
          </a:p>
          <a:p>
            <a:pPr algn="just"/>
            <a:endParaRPr lang="en-US" b="1" i="1" dirty="0">
              <a:solidFill>
                <a:srgbClr val="FF0000"/>
              </a:solidFill>
              <a:effectLst/>
              <a:latin typeface="Arial-BoldItalicMT"/>
            </a:endParaRPr>
          </a:p>
          <a:p>
            <a:pPr algn="just"/>
            <a:r>
              <a:rPr lang="en-US" sz="1800" b="0" i="0" dirty="0">
                <a:solidFill>
                  <a:srgbClr val="333333"/>
                </a:solidFill>
                <a:effectLst/>
                <a:latin typeface="ArialMT"/>
              </a:rPr>
              <a:t>• a) </a:t>
            </a:r>
            <a:r>
              <a:rPr lang="en-US" sz="2000" b="0" i="1" dirty="0">
                <a:solidFill>
                  <a:srgbClr val="FF0000"/>
                </a:solidFill>
                <a:effectLst/>
                <a:latin typeface="Arial-ItalicMT"/>
              </a:rPr>
              <a:t>How much seed money do you need? </a:t>
            </a:r>
          </a:p>
          <a:p>
            <a:pPr algn="just"/>
            <a:endParaRPr lang="en-US" sz="2000" b="0" i="1" dirty="0">
              <a:solidFill>
                <a:srgbClr val="FF0000"/>
              </a:solidFill>
              <a:effectLst/>
              <a:latin typeface="Arial-ItalicMT"/>
            </a:endParaRPr>
          </a:p>
          <a:p>
            <a:pPr marL="285750" indent="-285750" algn="just">
              <a:buFontTx/>
              <a:buChar char="-"/>
            </a:pPr>
            <a:r>
              <a:rPr lang="en-US" sz="1800" b="0" i="0" dirty="0">
                <a:solidFill>
                  <a:srgbClr val="FF0000"/>
                </a:solidFill>
                <a:effectLst/>
                <a:latin typeface="ArialMT"/>
              </a:rPr>
              <a:t>Entrepreneurs must </a:t>
            </a:r>
            <a:r>
              <a:rPr lang="en-US" sz="1800" b="0" i="0" u="sng" dirty="0">
                <a:solidFill>
                  <a:srgbClr val="FF0000"/>
                </a:solidFill>
                <a:effectLst/>
                <a:latin typeface="ArialMT"/>
              </a:rPr>
              <a:t>estimate the costs of the new venture for at least the first several months.</a:t>
            </a:r>
          </a:p>
          <a:p>
            <a:pPr marL="285750" indent="-285750" algn="just">
              <a:buFontTx/>
              <a:buChar char="-"/>
            </a:pPr>
            <a:r>
              <a:rPr lang="en-US" sz="1800" b="0" i="0" dirty="0">
                <a:solidFill>
                  <a:srgbClr val="333333"/>
                </a:solidFill>
                <a:effectLst/>
                <a:latin typeface="ArialMT"/>
              </a:rPr>
              <a:t>Every business is different and has its own specific cash needs at different stages of development, so there is no universal method for estimating your start-up costs.</a:t>
            </a:r>
          </a:p>
          <a:p>
            <a:pPr marL="285750" indent="-285750" algn="just">
              <a:buFontTx/>
              <a:buChar char="-"/>
            </a:pPr>
            <a:r>
              <a:rPr lang="en-US" sz="1800" b="0" i="0" dirty="0">
                <a:solidFill>
                  <a:srgbClr val="333333"/>
                </a:solidFill>
                <a:effectLst/>
                <a:latin typeface="ArialMT"/>
              </a:rPr>
              <a:t>Some businesses can be started on a shoestring budget whereas others may require considerable investment in inventory or equipment.</a:t>
            </a:r>
          </a:p>
          <a:p>
            <a:pPr marL="285750" indent="-285750" algn="just">
              <a:buFontTx/>
              <a:buChar char="-"/>
            </a:pPr>
            <a:r>
              <a:rPr lang="en-US" sz="1800" b="0" i="0" dirty="0">
                <a:solidFill>
                  <a:srgbClr val="333333"/>
                </a:solidFill>
                <a:effectLst/>
                <a:latin typeface="ArialMT"/>
              </a:rPr>
              <a:t>It is vitally important to know that you will have enough money to launch your business venture.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096955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78094"/>
          </a:xfrm>
          <a:prstGeom prst="rect">
            <a:avLst/>
          </a:prstGeom>
          <a:noFill/>
        </p:spPr>
        <p:txBody>
          <a:bodyPr wrap="square" rtlCol="0">
            <a:spAutoFit/>
          </a:bodyPr>
          <a:lstStyle/>
          <a:p>
            <a:pPr algn="just"/>
            <a:r>
              <a:rPr lang="en-US" sz="1800" b="0" i="0" dirty="0">
                <a:solidFill>
                  <a:srgbClr val="333333"/>
                </a:solidFill>
                <a:effectLst/>
                <a:latin typeface="ArialMT"/>
              </a:rPr>
              <a:t>• b) </a:t>
            </a:r>
            <a:r>
              <a:rPr lang="en-US" sz="2000" b="0" i="1" dirty="0">
                <a:solidFill>
                  <a:srgbClr val="FF0000"/>
                </a:solidFill>
                <a:effectLst/>
                <a:latin typeface="Arial-ItalicMT"/>
              </a:rPr>
              <a:t>What expenses will you have during the start-up phase?</a:t>
            </a:r>
            <a:r>
              <a:rPr lang="en-US" sz="1800" b="0" i="1" dirty="0">
                <a:solidFill>
                  <a:srgbClr val="333333"/>
                </a:solidFill>
                <a:effectLst/>
                <a:latin typeface="Arial-ItalicMT"/>
              </a:rPr>
              <a:t> </a:t>
            </a:r>
          </a:p>
          <a:p>
            <a:pPr algn="just"/>
            <a:endParaRPr lang="en-US" sz="1800" b="0" i="1" dirty="0">
              <a:solidFill>
                <a:srgbClr val="333333"/>
              </a:solidFill>
              <a:effectLst/>
              <a:latin typeface="Arial-ItalicMT"/>
            </a:endParaRPr>
          </a:p>
          <a:p>
            <a:pPr marL="285750" indent="-285750" algn="just">
              <a:buFontTx/>
              <a:buChar char="-"/>
            </a:pPr>
            <a:r>
              <a:rPr lang="en-US" sz="1800" b="0" i="0" u="sng" dirty="0">
                <a:solidFill>
                  <a:srgbClr val="FF0000"/>
                </a:solidFill>
                <a:effectLst/>
                <a:latin typeface="ArialMT"/>
              </a:rPr>
              <a:t>Some of these expenses will be one-time costs </a:t>
            </a:r>
            <a:r>
              <a:rPr lang="en-US" sz="1800" b="0" i="0" dirty="0">
                <a:solidFill>
                  <a:srgbClr val="333333"/>
                </a:solidFill>
                <a:effectLst/>
                <a:latin typeface="ArialMT"/>
              </a:rPr>
              <a:t>such as the fee for incorporating your business or the price of a sign for your building. </a:t>
            </a:r>
          </a:p>
          <a:p>
            <a:pPr marL="285750" indent="-285750" algn="just">
              <a:buFontTx/>
              <a:buChar char="-"/>
            </a:pPr>
            <a:r>
              <a:rPr lang="en-US" sz="1800" b="0" i="0" u="sng" dirty="0">
                <a:solidFill>
                  <a:srgbClr val="FF0000"/>
                </a:solidFill>
                <a:effectLst/>
                <a:latin typeface="ArialMT"/>
              </a:rPr>
              <a:t>Some will be ongoing, </a:t>
            </a:r>
            <a:r>
              <a:rPr lang="en-US" sz="1800" b="0" i="0" dirty="0">
                <a:solidFill>
                  <a:srgbClr val="333333"/>
                </a:solidFill>
                <a:effectLst/>
                <a:latin typeface="ArialMT"/>
              </a:rPr>
              <a:t>such as the cost of utilities, inventory, insurance, and so on. While identifying these costs, decide whether they are essential or optional.</a:t>
            </a:r>
          </a:p>
          <a:p>
            <a:pPr marL="285750" indent="-285750" algn="just">
              <a:buFontTx/>
              <a:buChar char="-"/>
            </a:pPr>
            <a:r>
              <a:rPr lang="en-US" sz="1800" b="0" i="0" dirty="0">
                <a:solidFill>
                  <a:srgbClr val="333333"/>
                </a:solidFill>
                <a:effectLst/>
                <a:latin typeface="ArialMT"/>
              </a:rPr>
              <a:t> A realistic start-up budget should include only those things that are necessary to start the business.</a:t>
            </a:r>
          </a:p>
          <a:p>
            <a:pPr marL="285750" indent="-285750" algn="just">
              <a:buFontTx/>
              <a:buChar char="-"/>
            </a:pPr>
            <a:r>
              <a:rPr lang="en-US" sz="1800" b="0" i="0" dirty="0">
                <a:solidFill>
                  <a:srgbClr val="333333"/>
                </a:solidFill>
                <a:effectLst/>
                <a:latin typeface="ArialMT"/>
              </a:rPr>
              <a:t>These essential expenses can then be </a:t>
            </a:r>
            <a:r>
              <a:rPr lang="en-US" sz="1800" b="0" i="0" u="sng" dirty="0">
                <a:solidFill>
                  <a:srgbClr val="333333"/>
                </a:solidFill>
                <a:effectLst/>
                <a:latin typeface="ArialMT"/>
              </a:rPr>
              <a:t>divided into two separate categories</a:t>
            </a:r>
            <a:r>
              <a:rPr lang="en-US" sz="1800" b="0" i="0" dirty="0">
                <a:solidFill>
                  <a:srgbClr val="333333"/>
                </a:solidFill>
                <a:effectLst/>
                <a:latin typeface="ArialMT"/>
              </a:rPr>
              <a:t>:</a:t>
            </a:r>
          </a:p>
          <a:p>
            <a:pPr marL="285750" indent="-285750" algn="just">
              <a:buFontTx/>
              <a:buChar char="-"/>
            </a:pPr>
            <a:endParaRPr lang="en-US" sz="1800" b="0" i="0" dirty="0">
              <a:solidFill>
                <a:srgbClr val="333333"/>
              </a:solidFill>
              <a:effectLst/>
              <a:latin typeface="ArialMT"/>
            </a:endParaRPr>
          </a:p>
          <a:p>
            <a:pPr algn="just"/>
            <a:r>
              <a:rPr lang="en-US" sz="1800" b="1" i="0" dirty="0">
                <a:solidFill>
                  <a:srgbClr val="333333"/>
                </a:solidFill>
                <a:effectLst/>
                <a:latin typeface="ArialMT"/>
              </a:rPr>
              <a:t>       - Fixed expenses </a:t>
            </a:r>
            <a:r>
              <a:rPr lang="en-US" sz="1800" b="0" i="0" dirty="0">
                <a:solidFill>
                  <a:srgbClr val="FF0000"/>
                </a:solidFill>
                <a:effectLst/>
                <a:latin typeface="ArialMT"/>
              </a:rPr>
              <a:t>include rent, utilities, administrative costs, and insurance costs. </a:t>
            </a:r>
          </a:p>
          <a:p>
            <a:pPr algn="just"/>
            <a:endParaRPr lang="en-US" sz="1800" b="0" i="0" dirty="0">
              <a:solidFill>
                <a:srgbClr val="FF0000"/>
              </a:solidFill>
              <a:effectLst/>
              <a:latin typeface="ArialMT"/>
            </a:endParaRPr>
          </a:p>
          <a:p>
            <a:pPr algn="just"/>
            <a:r>
              <a:rPr lang="en-US" sz="1800" b="1" i="0" dirty="0">
                <a:solidFill>
                  <a:srgbClr val="333333"/>
                </a:solidFill>
                <a:effectLst/>
                <a:latin typeface="ArialMT"/>
              </a:rPr>
              <a:t>       - Variable expenses </a:t>
            </a:r>
            <a:r>
              <a:rPr lang="en-US" sz="1800" i="0" dirty="0">
                <a:solidFill>
                  <a:srgbClr val="FF0000"/>
                </a:solidFill>
                <a:effectLst/>
                <a:latin typeface="ArialMT"/>
              </a:rPr>
              <a:t>include inventory, shipping and packaging costs, sales commissions, and other costs associated with the direct sale of a product or service.</a:t>
            </a:r>
          </a:p>
          <a:p>
            <a:pPr marL="285750" indent="-285750" algn="just">
              <a:buFontTx/>
              <a:buChar char="-"/>
            </a:pP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4285906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47098"/>
          </a:xfrm>
          <a:prstGeom prst="rect">
            <a:avLst/>
          </a:prstGeom>
          <a:noFill/>
        </p:spPr>
        <p:txBody>
          <a:bodyPr wrap="square" rtlCol="0">
            <a:spAutoFit/>
          </a:bodyPr>
          <a:lstStyle/>
          <a:p>
            <a:pPr algn="just"/>
            <a:r>
              <a:rPr lang="en-US" sz="1800" b="0" i="0" dirty="0">
                <a:solidFill>
                  <a:srgbClr val="333333"/>
                </a:solidFill>
                <a:effectLst/>
                <a:latin typeface="ArialMT"/>
              </a:rPr>
              <a:t>• c) </a:t>
            </a:r>
            <a:r>
              <a:rPr lang="en-US" sz="2000" i="1" dirty="0">
                <a:solidFill>
                  <a:srgbClr val="FF0000"/>
                </a:solidFill>
                <a:effectLst/>
                <a:latin typeface="Arial-ItalicMT"/>
              </a:rPr>
              <a:t>Allow for surprise expenses</a:t>
            </a:r>
            <a:r>
              <a:rPr lang="en-US" sz="1800" b="0" i="1" dirty="0">
                <a:solidFill>
                  <a:srgbClr val="333333"/>
                </a:solidFill>
                <a:effectLst/>
                <a:latin typeface="Arial-ItalicMT"/>
              </a:rPr>
              <a:t>. </a:t>
            </a:r>
          </a:p>
          <a:p>
            <a:pPr marL="285750" indent="-285750" algn="just">
              <a:buFontTx/>
              <a:buChar char="-"/>
            </a:pPr>
            <a:r>
              <a:rPr lang="en-US" sz="1800" b="0" i="0" dirty="0">
                <a:solidFill>
                  <a:srgbClr val="333333"/>
                </a:solidFill>
                <a:effectLst/>
                <a:latin typeface="ArialMT"/>
              </a:rPr>
              <a:t>Even with the best of research, opening a new business has a way of costing more than you anticipate. </a:t>
            </a:r>
          </a:p>
          <a:p>
            <a:pPr marL="285750" indent="-285750" algn="just">
              <a:buFontTx/>
              <a:buChar char="-"/>
            </a:pPr>
            <a:r>
              <a:rPr lang="en-US" sz="1800" b="0" i="0" u="sng" dirty="0">
                <a:solidFill>
                  <a:srgbClr val="FF0000"/>
                </a:solidFill>
                <a:effectLst/>
                <a:latin typeface="ArialMT"/>
              </a:rPr>
              <a:t>There are two ways to make allowances for such expenses.</a:t>
            </a:r>
          </a:p>
          <a:p>
            <a:pPr algn="just"/>
            <a:r>
              <a:rPr lang="en-US" dirty="0">
                <a:solidFill>
                  <a:srgbClr val="FF0000"/>
                </a:solidFill>
                <a:latin typeface="ArialMT"/>
              </a:rPr>
              <a:t>       -- </a:t>
            </a:r>
            <a:r>
              <a:rPr lang="en-US" sz="1800" b="0" i="0" dirty="0">
                <a:solidFill>
                  <a:srgbClr val="333333"/>
                </a:solidFill>
                <a:effectLst/>
                <a:latin typeface="ArialMT"/>
              </a:rPr>
              <a:t>The first is to </a:t>
            </a:r>
            <a:r>
              <a:rPr lang="en-US" sz="1800" b="1" i="0" dirty="0">
                <a:solidFill>
                  <a:srgbClr val="333333"/>
                </a:solidFill>
                <a:effectLst/>
                <a:latin typeface="ArialMT"/>
              </a:rPr>
              <a:t>add a little padding to each item in the budget</a:t>
            </a:r>
            <a:r>
              <a:rPr lang="en-US" sz="1800" b="0" i="0" dirty="0">
                <a:solidFill>
                  <a:srgbClr val="333333"/>
                </a:solidFill>
                <a:effectLst/>
                <a:latin typeface="ArialMT"/>
              </a:rPr>
              <a:t>. </a:t>
            </a:r>
            <a:r>
              <a:rPr lang="en-US" sz="1800" b="0" i="0" dirty="0">
                <a:solidFill>
                  <a:srgbClr val="FF0000"/>
                </a:solidFill>
                <a:effectLst/>
                <a:latin typeface="ArialMT"/>
              </a:rPr>
              <a:t>The problem </a:t>
            </a:r>
            <a:r>
              <a:rPr lang="en-US" sz="1800" b="0" i="0" dirty="0">
                <a:solidFill>
                  <a:srgbClr val="333333"/>
                </a:solidFill>
                <a:effectLst/>
                <a:latin typeface="ArialMT"/>
              </a:rPr>
              <a:t>with that approach, however, is that </a:t>
            </a:r>
            <a:r>
              <a:rPr lang="en-US" sz="1800" b="0" i="0" dirty="0">
                <a:solidFill>
                  <a:srgbClr val="FF0000"/>
                </a:solidFill>
                <a:effectLst/>
                <a:latin typeface="ArialMT"/>
              </a:rPr>
              <a:t>it destroys the accuracy of your carefully wrought plan. </a:t>
            </a:r>
          </a:p>
          <a:p>
            <a:pPr algn="just"/>
            <a:r>
              <a:rPr lang="en-US" sz="1800" b="0" i="0" dirty="0">
                <a:solidFill>
                  <a:srgbClr val="333333"/>
                </a:solidFill>
                <a:effectLst/>
                <a:latin typeface="ArialMT"/>
              </a:rPr>
              <a:t>      </a:t>
            </a:r>
            <a:r>
              <a:rPr lang="en-US" sz="1800" b="0" i="0" dirty="0">
                <a:solidFill>
                  <a:srgbClr val="FF0000"/>
                </a:solidFill>
                <a:effectLst/>
                <a:latin typeface="ArialMT"/>
              </a:rPr>
              <a:t>-- </a:t>
            </a:r>
            <a:r>
              <a:rPr lang="en-US" sz="1800" b="0" i="0" dirty="0">
                <a:solidFill>
                  <a:srgbClr val="333333"/>
                </a:solidFill>
                <a:effectLst/>
                <a:latin typeface="ArialMT"/>
              </a:rPr>
              <a:t>The second approach is to </a:t>
            </a:r>
            <a:r>
              <a:rPr lang="en-US" sz="1800" b="1" i="0" dirty="0">
                <a:solidFill>
                  <a:srgbClr val="333333"/>
                </a:solidFill>
                <a:effectLst/>
                <a:latin typeface="ArialMT"/>
              </a:rPr>
              <a:t>add a separate line item, which we call contingencies</a:t>
            </a:r>
            <a:r>
              <a:rPr lang="en-US" sz="1800" b="0" i="0" dirty="0">
                <a:solidFill>
                  <a:srgbClr val="333333"/>
                </a:solidFill>
                <a:effectLst/>
                <a:latin typeface="ArialMT"/>
              </a:rPr>
              <a:t>, to account for the unforeseeable.</a:t>
            </a:r>
          </a:p>
          <a:p>
            <a:pPr algn="just"/>
            <a:endParaRPr lang="en-US" sz="1800" b="0" i="0" dirty="0">
              <a:solidFill>
                <a:srgbClr val="333333"/>
              </a:solidFill>
              <a:effectLst/>
              <a:latin typeface="ArialMT"/>
            </a:endParaRPr>
          </a:p>
          <a:p>
            <a:pPr algn="just"/>
            <a:r>
              <a:rPr lang="en-US" sz="1800" b="0" i="0" dirty="0">
                <a:solidFill>
                  <a:srgbClr val="333333"/>
                </a:solidFill>
                <a:effectLst/>
                <a:latin typeface="ArialMT"/>
              </a:rPr>
              <a:t>- Talk to others who have started similar businesses to get a good idea of how much to allow for contingencies. </a:t>
            </a:r>
            <a:r>
              <a:rPr lang="en-US" sz="1800" b="0" i="0" u="sng" dirty="0">
                <a:solidFill>
                  <a:srgbClr val="FF0000"/>
                </a:solidFill>
                <a:effectLst/>
                <a:latin typeface="ArialMT"/>
              </a:rPr>
              <a:t>If you cannot get good information</a:t>
            </a:r>
            <a:r>
              <a:rPr lang="en-US" sz="1800" b="0" i="0" dirty="0">
                <a:solidFill>
                  <a:srgbClr val="333333"/>
                </a:solidFill>
                <a:effectLst/>
                <a:latin typeface="ArialMT"/>
              </a:rPr>
              <a:t>, </a:t>
            </a:r>
            <a:r>
              <a:rPr lang="en-US" sz="1800" b="0" i="0" u="sng" dirty="0">
                <a:solidFill>
                  <a:srgbClr val="FF0000"/>
                </a:solidFill>
                <a:effectLst/>
                <a:latin typeface="ArialMT"/>
              </a:rPr>
              <a:t>we recommend that contingencies should equal at least 20 percent of the total of all other start-up expenses.</a:t>
            </a:r>
            <a:endParaRPr lang="en-US" u="sng" dirty="0">
              <a:solidFill>
                <a:srgbClr val="FF0000"/>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1657066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16320"/>
          </a:xfrm>
          <a:prstGeom prst="rect">
            <a:avLst/>
          </a:prstGeom>
          <a:noFill/>
        </p:spPr>
        <p:txBody>
          <a:bodyPr wrap="square" rtlCol="0">
            <a:spAutoFit/>
          </a:bodyPr>
          <a:lstStyle/>
          <a:p>
            <a:pPr algn="just"/>
            <a:r>
              <a:rPr lang="en-US" sz="1800" b="0" i="0" dirty="0">
                <a:solidFill>
                  <a:srgbClr val="333333"/>
                </a:solidFill>
                <a:effectLst/>
                <a:latin typeface="ArialMT"/>
              </a:rPr>
              <a:t>• d) </a:t>
            </a:r>
            <a:r>
              <a:rPr lang="en-US" sz="2000" b="0" i="1" dirty="0">
                <a:solidFill>
                  <a:srgbClr val="FF0000"/>
                </a:solidFill>
                <a:effectLst/>
                <a:latin typeface="Arial-ItalicMT"/>
              </a:rPr>
              <a:t>Use a worksheet that lists all the various categories of costs. </a:t>
            </a:r>
          </a:p>
          <a:p>
            <a:pPr algn="just"/>
            <a:endParaRPr lang="en-US" sz="2000" b="0" i="1" dirty="0">
              <a:solidFill>
                <a:srgbClr val="FF0000"/>
              </a:solidFill>
              <a:effectLst/>
              <a:latin typeface="Arial-ItalicMT"/>
            </a:endParaRPr>
          </a:p>
          <a:p>
            <a:pPr marL="285750" indent="-285750" algn="just">
              <a:buFontTx/>
              <a:buChar char="-"/>
            </a:pPr>
            <a:r>
              <a:rPr lang="en-US" sz="1800" b="0" i="0" dirty="0">
                <a:solidFill>
                  <a:srgbClr val="333333"/>
                </a:solidFill>
                <a:effectLst/>
                <a:latin typeface="ArialMT"/>
              </a:rPr>
              <a:t>When listing your start-up costs, be sure to explain your research and how you arrived at your forecasts of expenses. </a:t>
            </a:r>
          </a:p>
          <a:p>
            <a:pPr marL="285750" indent="-285750" algn="just">
              <a:buFontTx/>
              <a:buChar char="-"/>
            </a:pPr>
            <a:r>
              <a:rPr lang="en-US" sz="1800" b="0" i="0" dirty="0">
                <a:solidFill>
                  <a:srgbClr val="333333"/>
                </a:solidFill>
                <a:effectLst/>
                <a:latin typeface="ArialMT"/>
              </a:rPr>
              <a:t>Give sources, amounts, and terms of proposed loans. </a:t>
            </a:r>
          </a:p>
          <a:p>
            <a:pPr marL="285750" indent="-285750" algn="just">
              <a:buFontTx/>
              <a:buChar char="-"/>
            </a:pPr>
            <a:r>
              <a:rPr lang="en-US" sz="1800" b="0" i="0" dirty="0">
                <a:solidFill>
                  <a:srgbClr val="333333"/>
                </a:solidFill>
                <a:effectLst/>
                <a:latin typeface="ArialMT"/>
              </a:rPr>
              <a:t>Also explain in detail how much will be contributed by each investor and what percent ownership each will have. </a:t>
            </a:r>
          </a:p>
          <a:p>
            <a:pPr marL="285750" indent="-285750" algn="just">
              <a:buFontTx/>
              <a:buChar char="-"/>
            </a:pPr>
            <a:r>
              <a:rPr lang="en-US" sz="1800" b="0" i="0" dirty="0">
                <a:solidFill>
                  <a:srgbClr val="333333"/>
                </a:solidFill>
                <a:effectLst/>
                <a:latin typeface="ArialMT"/>
              </a:rPr>
              <a:t>All this information can then be included within your business plan and presentation to your investors and lenders.</a:t>
            </a:r>
          </a:p>
          <a:p>
            <a:pPr algn="just"/>
            <a:endParaRPr lang="en-US" sz="1800" b="0" i="0" dirty="0">
              <a:solidFill>
                <a:srgbClr val="333333"/>
              </a:solidFill>
              <a:effectLst/>
              <a:latin typeface="ArialMT"/>
            </a:endParaRPr>
          </a:p>
          <a:p>
            <a:pPr algn="just"/>
            <a:endParaRPr lang="en-US" sz="1800" b="0" i="0" dirty="0">
              <a:solidFill>
                <a:srgbClr val="333333"/>
              </a:solidFill>
              <a:effectLst/>
              <a:latin typeface="ArialMT"/>
            </a:endParaRPr>
          </a:p>
          <a:p>
            <a:pPr algn="just"/>
            <a:endParaRPr lang="en-US" sz="1400" b="1" i="0" dirty="0">
              <a:solidFill>
                <a:srgbClr val="333333"/>
              </a:solidFill>
              <a:effectLst/>
              <a:latin typeface="Arial-BoldMT"/>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637375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42600"/>
            <a:ext cx="9893651" cy="4801314"/>
          </a:xfrm>
          <a:prstGeom prst="rect">
            <a:avLst/>
          </a:prstGeom>
          <a:noFill/>
        </p:spPr>
        <p:txBody>
          <a:bodyPr wrap="square" rtlCol="0">
            <a:spAutoFit/>
          </a:bodyPr>
          <a:lstStyle/>
          <a:p>
            <a:r>
              <a:rPr lang="en-US" sz="2000" b="1" dirty="0">
                <a:solidFill>
                  <a:srgbClr val="2D3956"/>
                </a:solidFill>
                <a:latin typeface="Tajawal ExtraBold" panose="00000800000000000000" pitchFamily="2" charset="-78"/>
                <a:cs typeface="Tajawal ExtraBold" panose="00000800000000000000" pitchFamily="2" charset="-78"/>
              </a:rPr>
              <a:t>Research in Practice: New Venture Capabilities</a:t>
            </a:r>
          </a:p>
          <a:p>
            <a:pPr algn="just"/>
            <a:r>
              <a:rPr lang="en-US" sz="1600" dirty="0">
                <a:solidFill>
                  <a:srgbClr val="2D3956"/>
                </a:solidFill>
                <a:latin typeface="Tajawal ExtraBold" panose="00000800000000000000" pitchFamily="2" charset="-78"/>
                <a:cs typeface="Tajawal ExtraBold" panose="00000800000000000000" pitchFamily="2" charset="-78"/>
              </a:rPr>
              <a:t>The results of a feasibility analysis can provide entrepreneurs with a much better understanding of the capabilities of the new venture.</a:t>
            </a:r>
          </a:p>
          <a:p>
            <a:pPr algn="just"/>
            <a:r>
              <a:rPr lang="en-US" sz="1600" dirty="0">
                <a:solidFill>
                  <a:srgbClr val="2D3956"/>
                </a:solidFill>
                <a:latin typeface="Tajawal ExtraBold" panose="00000800000000000000" pitchFamily="2" charset="-78"/>
                <a:cs typeface="Tajawal ExtraBold" panose="00000800000000000000" pitchFamily="2" charset="-78"/>
              </a:rPr>
              <a:t> - In the Panel Study of Entrepreneurial Dynamics, 480 entrepreneurs reported how certain they were, on a scale of 1 (very low certainty) to 5 (very high certainty) that the new venture would be able to accomplish the following tasks and activities. </a:t>
            </a:r>
            <a:r>
              <a:rPr lang="en-US" sz="1600" u="sng" dirty="0">
                <a:solidFill>
                  <a:srgbClr val="2D3956"/>
                </a:solidFill>
                <a:latin typeface="Tajawal ExtraBold" panose="00000800000000000000" pitchFamily="2" charset="-78"/>
                <a:cs typeface="Tajawal ExtraBold" panose="00000800000000000000" pitchFamily="2" charset="-78"/>
              </a:rPr>
              <a:t>The average response is given below:</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Obtain raw materials:  1.4</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Attract employees        2.3</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Obtain start-up capital  2.6</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Obtain working capital  2.8</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Deal with distributors    2.9</a:t>
            </a:r>
          </a:p>
          <a:p>
            <a:pPr marL="285750" indent="-285750">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Attract customers          4.0</a:t>
            </a:r>
          </a:p>
          <a:p>
            <a:pPr marL="285750" indent="-285750">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Compete with other firms 3.5</a:t>
            </a:r>
          </a:p>
          <a:p>
            <a:pPr marL="285750" indent="-285750">
              <a:buFont typeface="Arial" panose="020B0604020202020204" pitchFamily="34" charset="0"/>
              <a:buChar char="•"/>
            </a:pPr>
            <a:r>
              <a:rPr lang="en-US" b="1" dirty="0">
                <a:solidFill>
                  <a:srgbClr val="FF0000"/>
                </a:solidFill>
                <a:latin typeface="Tajawal ExtraBold" panose="00000800000000000000" pitchFamily="2" charset="-78"/>
                <a:cs typeface="Tajawal ExtraBold" panose="00000800000000000000" pitchFamily="2" charset="-78"/>
              </a:rPr>
              <a:t>Comply with regulators     4.0</a:t>
            </a:r>
          </a:p>
          <a:p>
            <a:pPr marL="285750" indent="-285750">
              <a:buFont typeface="Arial" panose="020B0604020202020204" pitchFamily="34" charset="0"/>
              <a:buChar char="•"/>
            </a:pPr>
            <a:r>
              <a:rPr lang="en-US" dirty="0">
                <a:solidFill>
                  <a:srgbClr val="FF0000"/>
                </a:solidFill>
                <a:latin typeface="Tajawal ExtraBold" panose="00000800000000000000" pitchFamily="2" charset="-78"/>
                <a:cs typeface="Tajawal ExtraBold" panose="00000800000000000000" pitchFamily="2" charset="-78"/>
              </a:rPr>
              <a:t>Keep up with technological advances 3.3</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Obtain a bank's help            2.2</a:t>
            </a:r>
          </a:p>
          <a:p>
            <a:pPr marL="285750" indent="-285750">
              <a:buFont typeface="Arial" panose="020B0604020202020204" pitchFamily="34" charset="0"/>
              <a:buChar char="•"/>
            </a:pPr>
            <a:r>
              <a:rPr lang="en-US" dirty="0">
                <a:solidFill>
                  <a:srgbClr val="2D3956"/>
                </a:solidFill>
                <a:latin typeface="Tajawal ExtraBold" panose="00000800000000000000" pitchFamily="2" charset="-78"/>
                <a:cs typeface="Tajawal ExtraBold" panose="00000800000000000000" pitchFamily="2" charset="-78"/>
              </a:rPr>
              <a:t>Obtain venture capitalists' help  1.7</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544951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46E73BE6-F00C-15B2-3CE5-9533BEFD625B}"/>
              </a:ext>
            </a:extLst>
          </p:cNvPr>
          <p:cNvPicPr>
            <a:picLocks noChangeAspect="1"/>
          </p:cNvPicPr>
          <p:nvPr/>
        </p:nvPicPr>
        <p:blipFill>
          <a:blip r:embed="rId7"/>
          <a:stretch>
            <a:fillRect/>
          </a:stretch>
        </p:blipFill>
        <p:spPr>
          <a:xfrm>
            <a:off x="705493" y="1476632"/>
            <a:ext cx="9310560" cy="3953303"/>
          </a:xfrm>
          <a:prstGeom prst="rect">
            <a:avLst/>
          </a:prstGeom>
        </p:spPr>
      </p:pic>
    </p:spTree>
    <p:extLst>
      <p:ext uri="{BB962C8B-B14F-4D97-AF65-F5344CB8AC3E}">
        <p14:creationId xmlns:p14="http://schemas.microsoft.com/office/powerpoint/2010/main" val="417920273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1496" y="1428065"/>
            <a:ext cx="9893651" cy="4278094"/>
          </a:xfrm>
          <a:prstGeom prst="rect">
            <a:avLst/>
          </a:prstGeom>
          <a:noFill/>
        </p:spPr>
        <p:txBody>
          <a:bodyPr wrap="square" rtlCol="0">
            <a:spAutoFit/>
          </a:bodyPr>
          <a:lstStyle/>
          <a:p>
            <a:pPr algn="just"/>
            <a:r>
              <a:rPr lang="en-US" sz="2800" b="1" i="0" dirty="0">
                <a:solidFill>
                  <a:srgbClr val="333333"/>
                </a:solidFill>
                <a:effectLst/>
                <a:latin typeface="Arial-BoldMT"/>
              </a:rPr>
              <a:t>Next Steps: Strategic Planning for the Emerging Venture</a:t>
            </a:r>
          </a:p>
          <a:p>
            <a:pPr algn="just"/>
            <a:endParaRPr lang="en-US" sz="2000" b="1" i="0" dirty="0">
              <a:solidFill>
                <a:srgbClr val="333333"/>
              </a:solidFill>
              <a:effectLst/>
              <a:latin typeface="Arial-BoldMT"/>
            </a:endParaRPr>
          </a:p>
          <a:p>
            <a:pPr algn="just"/>
            <a:r>
              <a:rPr lang="en-US" sz="2800" b="0" i="0" dirty="0">
                <a:solidFill>
                  <a:srgbClr val="333333"/>
                </a:solidFill>
                <a:effectLst/>
                <a:latin typeface="ArialMT"/>
              </a:rPr>
              <a:t>-- When the entrepreneur has completed the feasibility analysis, the next steps into business involve strategic planning for the new venture. </a:t>
            </a:r>
          </a:p>
          <a:p>
            <a:pPr algn="just"/>
            <a:endParaRPr lang="en-US" sz="2800" dirty="0">
              <a:solidFill>
                <a:srgbClr val="333333"/>
              </a:solidFill>
              <a:latin typeface="ArialMT"/>
            </a:endParaRPr>
          </a:p>
          <a:p>
            <a:pPr algn="just"/>
            <a:r>
              <a:rPr lang="en-US" sz="2800" b="0" i="0" dirty="0">
                <a:solidFill>
                  <a:srgbClr val="333333"/>
                </a:solidFill>
                <a:effectLst/>
                <a:latin typeface="ArialMT"/>
              </a:rPr>
              <a:t>-- In the next </a:t>
            </a:r>
            <a:r>
              <a:rPr lang="en-US" sz="2800" b="0" i="0" dirty="0">
                <a:solidFill>
                  <a:srgbClr val="046FF8"/>
                </a:solidFill>
                <a:effectLst/>
                <a:latin typeface="ArialMT"/>
              </a:rPr>
              <a:t>Chapter</a:t>
            </a:r>
            <a:r>
              <a:rPr lang="en-US" sz="2800" b="0" i="0" dirty="0">
                <a:solidFill>
                  <a:srgbClr val="333333"/>
                </a:solidFill>
                <a:effectLst/>
                <a:latin typeface="ArialMT"/>
              </a:rPr>
              <a:t>, we will examine how to develop a strategic plan and strategies for the launch of the business..</a:t>
            </a:r>
          </a:p>
          <a:p>
            <a:pPr algn="just"/>
            <a:r>
              <a:rPr lang="en-US" sz="2800" dirty="0"/>
              <a:t> </a:t>
            </a:r>
            <a:br>
              <a:rPr lang="en-US" sz="2800" dirty="0"/>
            </a:b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8895905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49174" y="1514562"/>
            <a:ext cx="9893651" cy="366254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Opportunity evaluation </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Four primary areas for assessment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Methods for evaluation </a:t>
            </a:r>
          </a:p>
          <a:p>
            <a:pPr marL="285750" indent="-285750">
              <a:buFont typeface="Arial" panose="020B0604020202020204" pitchFamily="34" charset="0"/>
              <a:buChar char="•"/>
            </a:pPr>
            <a:r>
              <a:rPr lang="en-US" sz="2400" b="1" dirty="0">
                <a:solidFill>
                  <a:schemeClr val="accent1">
                    <a:lumMod val="75000"/>
                  </a:schemeClr>
                </a:solidFill>
              </a:rPr>
              <a:t>BEST (Business Evaluation Scoring Technique)</a:t>
            </a: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ALUO (Advantages, Limitations, Uniqueness, and Opportunity)</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KIC (Knowledge of Industry Checklist)</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Opportunity Organizational Proposal (OOPs)</a:t>
            </a:r>
            <a:endParaRPr lang="en-US" sz="2800" b="1" dirty="0">
              <a:solidFill>
                <a:srgbClr val="2D3956"/>
              </a:solidFill>
              <a:latin typeface="Tajawal ExtraBold" panose="00000800000000000000" pitchFamily="2" charset="-78"/>
              <a:cs typeface="Tajawal ExtraBold" panose="00000800000000000000" pitchFamily="2" charset="-78"/>
            </a:endParaRPr>
          </a:p>
          <a:p>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2862322"/>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1. Understand the role of opportunity evaluation in the entrepreneurship process</a:t>
            </a:r>
          </a:p>
          <a:p>
            <a:pPr algn="just"/>
            <a:r>
              <a:rPr lang="en-US" dirty="0">
                <a:solidFill>
                  <a:srgbClr val="0A1F61"/>
                </a:solidFill>
                <a:latin typeface="Tajawal ExtraBold" panose="00000800000000000000" pitchFamily="2" charset="-78"/>
                <a:cs typeface="Tajawal ExtraBold" panose="00000800000000000000" pitchFamily="2" charset="-78"/>
              </a:rPr>
              <a:t>• The evaluation process begins with some fundamental questions to help entrepreneurs assess the potential for the new venture to succeed.</a:t>
            </a:r>
          </a:p>
          <a:p>
            <a:pPr marL="285750" indent="-285750" algn="just">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 Four primary areas for assessment are: the people behind the idea (the entrepreneur and the management team); the resources available to carry out the idea; knowledge and information about the industry and market, including barriers to entry, location, competitors, social and economic trends, regulatory factors, target market, and market penetration; and the ability to generate revenue.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262570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139321"/>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2. Learn methods for evaluation that can be used for the initial idea and subsequent opportunities in the life cycle of the new venture</a:t>
            </a:r>
          </a:p>
          <a:p>
            <a:pPr algn="just"/>
            <a:r>
              <a:rPr lang="en-US" dirty="0">
                <a:solidFill>
                  <a:srgbClr val="0A1F61"/>
                </a:solidFill>
                <a:latin typeface="Tajawal ExtraBold" panose="00000800000000000000" pitchFamily="2" charset="-78"/>
                <a:cs typeface="Tajawal ExtraBold" panose="00000800000000000000" pitchFamily="2" charset="-78"/>
              </a:rPr>
              <a:t>• Creative tools such as ALUO (Advantages, Limitations, Uniqueness, and Opportunity) can help entrepreneurs identify the key strategic points and differences surrounding their ideas for the business.</a:t>
            </a:r>
          </a:p>
          <a:p>
            <a:pPr algn="just"/>
            <a:r>
              <a:rPr lang="en-US" dirty="0">
                <a:solidFill>
                  <a:srgbClr val="0A1F61"/>
                </a:solidFill>
                <a:latin typeface="Tajawal ExtraBold" panose="00000800000000000000" pitchFamily="2" charset="-78"/>
                <a:cs typeface="Tajawal ExtraBold" panose="00000800000000000000" pitchFamily="2" charset="-78"/>
              </a:rPr>
              <a:t>• The KIC (Knowledge of Industry Checklist), including a comprehensive competitor analysis, is a useful guide for collecting and interpreting information about the industry.</a:t>
            </a:r>
          </a:p>
          <a:p>
            <a:pPr algn="just"/>
            <a:r>
              <a:rPr lang="en-US" dirty="0">
                <a:solidFill>
                  <a:srgbClr val="0A1F61"/>
                </a:solidFill>
                <a:latin typeface="Tajawal ExtraBold" panose="00000800000000000000" pitchFamily="2" charset="-78"/>
                <a:cs typeface="Tajawal ExtraBold" panose="00000800000000000000" pitchFamily="2" charset="-78"/>
              </a:rPr>
              <a:t>• “Give Me Five” is a creative tool that is helpful to understanding the experience that the product or service should provide to customers. It asks you to take the perspective of significant constituents to your business.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105614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2031325"/>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3. Prepare the Opportunity Organizational Proposal (OOPs), which is based on a comprehensive analysis of the feasibility of the venture idea</a:t>
            </a:r>
          </a:p>
          <a:p>
            <a:pPr algn="just"/>
            <a:endParaRPr lang="en-US" b="1" dirty="0">
              <a:solidFill>
                <a:srgbClr val="FF0000"/>
              </a:solidFill>
              <a:latin typeface="Tajawal ExtraBold" panose="00000800000000000000" pitchFamily="2" charset="-78"/>
              <a:cs typeface="Tajawal ExtraBold" panose="00000800000000000000" pitchFamily="2" charset="-78"/>
            </a:endParaRPr>
          </a:p>
          <a:p>
            <a:pPr algn="just"/>
            <a:r>
              <a:rPr lang="en-US" dirty="0">
                <a:solidFill>
                  <a:srgbClr val="0A1F61"/>
                </a:solidFill>
                <a:cs typeface="Tajawal ExtraBold" panose="00000800000000000000" pitchFamily="2" charset="-78"/>
              </a:rPr>
              <a:t>• The OOPs will help the entrepreneur evaluate the ability of the business idea to effectively </a:t>
            </a:r>
            <a:r>
              <a:rPr lang="en-US" dirty="0">
                <a:solidFill>
                  <a:srgbClr val="0A1F61"/>
                </a:solidFill>
                <a:latin typeface="Tajawal ExtraBold" panose="00000800000000000000" pitchFamily="2" charset="-78"/>
                <a:cs typeface="Tajawal ExtraBold" panose="00000800000000000000" pitchFamily="2" charset="-78"/>
              </a:rPr>
              <a:t>solve the problem or fill the need for which it was intended, as well as the degree to which the idea can generate sufficient revenues to warrant the resources needed to bring the opportunity into action.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7495063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970318"/>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4. Undertake the feasibility analysis by completing the five sections of the OOPs</a:t>
            </a:r>
          </a:p>
          <a:p>
            <a:pPr algn="just"/>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Section I: Description of the Business</a:t>
            </a:r>
            <a:r>
              <a:rPr lang="en-US" dirty="0">
                <a:solidFill>
                  <a:srgbClr val="0A1F61"/>
                </a:solidFill>
                <a:latin typeface="Tajawal ExtraBold" panose="00000800000000000000" pitchFamily="2" charset="-78"/>
                <a:cs typeface="Tajawal ExtraBold" panose="00000800000000000000" pitchFamily="2" charset="-78"/>
              </a:rPr>
              <a:t>, asks what business are your really in, and what experience does your product or service bring to the customer?</a:t>
            </a:r>
          </a:p>
          <a:p>
            <a:pPr algn="just"/>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Section II: The Product or Service</a:t>
            </a:r>
            <a:r>
              <a:rPr lang="en-US" dirty="0">
                <a:solidFill>
                  <a:srgbClr val="0A1F61"/>
                </a:solidFill>
                <a:latin typeface="Tajawal ExtraBold" panose="00000800000000000000" pitchFamily="2" charset="-78"/>
                <a:cs typeface="Tajawal ExtraBold" panose="00000800000000000000" pitchFamily="2" charset="-78"/>
              </a:rPr>
              <a:t>, asks you to delineate as specifically as possible the benefits of what you are selling to the customer. What are the unique features of the product or service? What are the shortcomings? What stage of development is the product or service in presently? Are there any legal restrictions, insurance requirements, or product delivery costs that are involved?</a:t>
            </a:r>
          </a:p>
          <a:p>
            <a:pPr algn="just"/>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Section III: The Industry and Market</a:t>
            </a:r>
            <a:r>
              <a:rPr lang="en-US" dirty="0">
                <a:solidFill>
                  <a:srgbClr val="0A1F61"/>
                </a:solidFill>
                <a:latin typeface="Tajawal ExtraBold" panose="00000800000000000000" pitchFamily="2" charset="-78"/>
                <a:cs typeface="Tajawal ExtraBold" panose="00000800000000000000" pitchFamily="2" charset="-78"/>
              </a:rPr>
              <a:t>, contains an analysis of current trends in the industry, and the complete KIC (with competitor analysis); the market potential for the opportunity, the impact of technology on the industry and market, economic and regulatory factors, ethical values associated with the industry, information on the customers, and market penetration.</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9377759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2308324"/>
          </a:xfrm>
          <a:prstGeom prst="rect">
            <a:avLst/>
          </a:prstGeom>
          <a:noFill/>
        </p:spPr>
        <p:txBody>
          <a:bodyPr wrap="square" rtlCol="0">
            <a:spAutoFit/>
          </a:bodyPr>
          <a:lstStyle/>
          <a:p>
            <a:pPr algn="just"/>
            <a:r>
              <a:rPr lang="en-US" b="1" dirty="0">
                <a:solidFill>
                  <a:srgbClr val="FF0000"/>
                </a:solidFill>
                <a:latin typeface="Tajawal ExtraBold" panose="00000800000000000000" pitchFamily="2" charset="-78"/>
                <a:cs typeface="Tajawal ExtraBold" panose="00000800000000000000" pitchFamily="2" charset="-78"/>
              </a:rPr>
              <a:t>4. Undertake the feasibility analysis by completing the five sections of the OOPs</a:t>
            </a:r>
          </a:p>
          <a:p>
            <a:pPr algn="just"/>
            <a:r>
              <a:rPr lang="en-US" b="1" dirty="0">
                <a:solidFill>
                  <a:srgbClr val="0A1F61"/>
                </a:solidFill>
                <a:latin typeface="Tajawal ExtraBold" panose="00000800000000000000" pitchFamily="2" charset="-78"/>
                <a:cs typeface="Tajawal ExtraBold" panose="00000800000000000000" pitchFamily="2" charset="-78"/>
              </a:rPr>
              <a:t>• Section IV: </a:t>
            </a:r>
            <a:r>
              <a:rPr lang="en-US" dirty="0">
                <a:solidFill>
                  <a:srgbClr val="0A1F61"/>
                </a:solidFill>
                <a:latin typeface="Tajawal ExtraBold" panose="00000800000000000000" pitchFamily="2" charset="-78"/>
                <a:cs typeface="Tajawal ExtraBold" panose="00000800000000000000" pitchFamily="2" charset="-78"/>
              </a:rPr>
              <a:t>The Management, including the managerial and technical experience of the entrepreneur and any team members, including marketing, technical skills, and financial knowledge.</a:t>
            </a:r>
          </a:p>
          <a:p>
            <a:pPr algn="just"/>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Section V: </a:t>
            </a:r>
            <a:r>
              <a:rPr lang="en-US" dirty="0">
                <a:solidFill>
                  <a:srgbClr val="0A1F61"/>
                </a:solidFill>
                <a:latin typeface="Tajawal ExtraBold" panose="00000800000000000000" pitchFamily="2" charset="-78"/>
                <a:cs typeface="Tajawal ExtraBold" panose="00000800000000000000" pitchFamily="2" charset="-78"/>
              </a:rPr>
              <a:t>The Financing, in which you estimate your start-up costs, the expected annual sales forecast, cost of goods sold, operating expenses, gross profit, pricing and break-even points, and sources of start-up capital.</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9092831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1042</TotalTime>
  <Words>5477</Words>
  <Application>Microsoft Office PowerPoint</Application>
  <PresentationFormat>Widescreen</PresentationFormat>
  <Paragraphs>354</Paragraphs>
  <Slides>55</Slides>
  <Notes>7</Notes>
  <HiddenSlides>0</HiddenSlides>
  <MMClips>0</MMClips>
  <ScaleCrop>false</ScaleCrop>
  <HeadingPairs>
    <vt:vector size="6" baseType="variant">
      <vt:variant>
        <vt:lpstr>Fonts Used</vt:lpstr>
      </vt:variant>
      <vt:variant>
        <vt:i4>17</vt:i4>
      </vt:variant>
      <vt:variant>
        <vt:lpstr>Theme</vt:lpstr>
      </vt:variant>
      <vt:variant>
        <vt:i4>1</vt:i4>
      </vt:variant>
      <vt:variant>
        <vt:lpstr>Slide Titles</vt:lpstr>
      </vt:variant>
      <vt:variant>
        <vt:i4>55</vt:i4>
      </vt:variant>
    </vt:vector>
  </HeadingPairs>
  <TitlesOfParts>
    <vt:vector size="73" baseType="lpstr">
      <vt:lpstr>Arial</vt:lpstr>
      <vt:lpstr>Arial-BoldItalicMT</vt:lpstr>
      <vt:lpstr>Arial-BoldMT</vt:lpstr>
      <vt:lpstr>Arial-ItalicMT</vt:lpstr>
      <vt:lpstr>ArialMT</vt:lpstr>
      <vt:lpstr>Calibri</vt:lpstr>
      <vt:lpstr>Calibri Light</vt:lpstr>
      <vt:lpstr>Frutiger-Bold</vt:lpstr>
      <vt:lpstr>Frutiger-BoldCn</vt:lpstr>
      <vt:lpstr>Frutiger-Light</vt:lpstr>
      <vt:lpstr>Frutiger-LightCn</vt:lpstr>
      <vt:lpstr>Minion-Italic</vt:lpstr>
      <vt:lpstr>Minion-Regular</vt:lpstr>
      <vt:lpstr>Minion-SemiboldItalic</vt:lpstr>
      <vt:lpstr>Symbol</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cp:lastModifiedBy>
  <cp:revision>238</cp:revision>
  <dcterms:created xsi:type="dcterms:W3CDTF">2023-04-29T09:08:23Z</dcterms:created>
  <dcterms:modified xsi:type="dcterms:W3CDTF">2023-07-07T14:16:18Z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