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326" r:id="rId2"/>
    <p:sldId id="324" r:id="rId3"/>
    <p:sldId id="327" r:id="rId4"/>
    <p:sldId id="328" r:id="rId5"/>
    <p:sldId id="330" r:id="rId6"/>
    <p:sldId id="323" r:id="rId7"/>
    <p:sldId id="329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84658"/>
    <a:srgbClr val="669BB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83" d="100"/>
          <a:sy n="83" d="100"/>
        </p:scale>
        <p:origin x="130" y="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EC05462-EE3E-43A4-BE38-C093E293B290}" type="datetimeFigureOut">
              <a:rPr lang="en-US" smtClean="0"/>
              <a:t>5/30/2023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710719F-2C8D-455B-B6A3-AA2646540AF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56929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944425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36C0AD9-F3EC-49D5-B219-D36EA4F2CDD0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82505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1F7138-254B-03A2-AC84-0D34233F3C7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D55188D-2AA0-D079-78FA-6848836B9ED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3E1DF37-B6E3-2663-C86C-D80EE00876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5/30/2023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DAF4065-6F93-97F5-DF0B-EBB103797A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1298699-AD28-2842-540B-CF143AB058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58095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165CCB-28FB-EC80-5DAF-297C3C430F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3A1C23A-29A1-28D4-766D-4E5B8901BA8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CD0A7FF-38AB-ED1C-3281-C422729ACB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5/30/2023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EB63074-9929-AFE8-404D-4E879ECE00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181E6B4-E97D-0043-CE12-C2BABC1338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1089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D92DFE-7A5D-6DE2-3186-8A2E98956C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19539AD-EA57-FDBF-C916-FF3FB4BB5E7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A7DAEDA-850F-588D-93BF-C5C28C3B71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5/30/2023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A8AD32A-E6CD-E882-EC6B-6DD2087D16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B08AFBC-4E54-15EC-6B6E-DD942AE419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56566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7BC706-7A20-6F50-E052-72A72D5A68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B89287D-EAAB-35CE-E116-F0EC42E1C07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519B11F-173E-2134-C537-85DB116B753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FC2029A-0961-9369-0827-6120665345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5/30/2023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53E848C-7418-472B-B905-3B7F64C080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739C1F-3386-D126-EE70-EB24D4254E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1082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0020DC-31D2-488E-FD77-91E490BC43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1A5C1FE-917C-C78F-D4B8-F921EC426F8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E8A4991-9EFF-C0C6-C9C2-123B21B2CF1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9D5E783-E000-971F-2F50-54FE4548472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900A0FA-21AC-2E2F-5B52-80ACD8C3F98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C6AE67B-BB3D-A781-BF77-D44333E804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5/30/2023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41C8AB9-3E01-4A4C-94EC-EA41E93ADA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7D13C62-D84C-3AF4-2D51-D4DD04B7B1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65297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658C63-3B56-16B3-B06F-1A2A635DB8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2467AF3-735F-4812-E964-C9ED436277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5/30/2023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148FB88-B77F-15D4-2A13-D61F740B0C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ECF97B5-D41B-BBF2-47D1-76C639894D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14681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84AA5A7-2026-3286-5987-87029BB560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5/30/2023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E831B36-9A8B-1B0E-0934-433D80179F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1E8DA9D-5B2C-F090-BA06-EFBA3F123D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29541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6D7E44-7E1C-8288-3002-0D60327E49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C9A88A8-1CF6-5E2F-6D43-1C938C913A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B4D386C-687E-B6B3-30EE-76274F2F9B0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F98F930-7EFF-71BE-EEF8-3C1195EB39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5/30/2023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B8DEF70-DC42-B539-3FBE-5C0B5653EA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C581C20-CB22-047F-E3D6-3FE228887D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76514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A01322-F317-7CF1-4D8B-7345F6D42B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C68B439-185F-5131-CA5C-C18568C7984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9F8AB33-189C-BF1E-1C8D-3F38DD0F7CE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B17E170-2D38-B8F3-7135-754C7A3A4C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5/30/2023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E377722-3C43-7F59-E8C3-96E829FD33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C363303-92E3-D018-DA40-D885AD34C8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833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5AECEE-381E-DDA3-5207-DB84C8A234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2214E84-FA20-6475-E1C5-51DDEBAF501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3489B02-DF96-DD1C-422D-6118EBDACF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5/30/2023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9797C8B-C91E-1F22-39B8-AF0593304D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8BEB17-C82F-07D8-B66D-19D4B01BBF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524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E8AC318-5AED-80AC-B163-A1361C86D28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443780B-AB1E-94A9-4D17-D64AC0AC910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85CFAA-59E4-A075-092E-4AED3DD01D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5/30/2023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A17A9B4-30AB-4ED2-5AF3-B1607E11BA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235522-F550-2B73-6DEF-04AD23DA58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3979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476112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C31468C-B3FE-244F-D0B1-A2E6763AFD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3A040E6-62F0-5E81-0E0E-A3C209A10F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EAF44D-85B1-9E18-F661-5AA6669DB27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6C1DE1-F788-4A47-A078-3F22CCFC4808}" type="datetimeFigureOut">
              <a:rPr lang="en-US" smtClean="0"/>
              <a:t>5/30/2023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2F22B4B-93A8-F58A-C306-7292BBBF454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1005A2-D15A-F3ED-633F-95FE9D06D3D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54051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mailto:eman@esu.ac.ae" TargetMode="Externa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g"/><Relationship Id="rId5" Type="http://schemas.openxmlformats.org/officeDocument/2006/relationships/image" Target="../media/image7.sv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sv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4.png"/><Relationship Id="rId4" Type="http://schemas.openxmlformats.org/officeDocument/2006/relationships/image" Target="../media/image7.sv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-125056" y="-121107"/>
            <a:ext cx="6117514" cy="3744684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1487192" y="2682898"/>
            <a:ext cx="1117091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IT111 - Introduction to Information Technology</a:t>
            </a:r>
          </a:p>
          <a:p>
            <a:pPr algn="ctr"/>
            <a:r>
              <a:rPr lang="en-US" sz="2800" b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Bachelor of Science in Information Technology</a:t>
            </a:r>
            <a:endParaRPr lang="en-US" sz="2800" b="1" dirty="0">
              <a:solidFill>
                <a:schemeClr val="bg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US" sz="3200" dirty="0">
              <a:solidFill>
                <a:schemeClr val="bg1"/>
              </a:solidFill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-236307" y="4689762"/>
            <a:ext cx="4917866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0 -  Overview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3722686" y="3702581"/>
            <a:ext cx="58674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Eng. Eman Hamdy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441A87E-63B3-89C4-C91E-4999ECEFC69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2629" y="-551785"/>
            <a:ext cx="2704571" cy="270457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5E2D01B-0E78-027F-160A-F532D98C46A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5056" y="4910013"/>
            <a:ext cx="3798791" cy="270874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3997DA2A-1886-F527-AEBC-CAB72313494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6150" y="6194454"/>
            <a:ext cx="2351050" cy="3817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5564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CC8B179D-DE89-487D-B5BD-3C469F589AE7}"/>
              </a:ext>
            </a:extLst>
          </p:cNvPr>
          <p:cNvSpPr/>
          <p:nvPr/>
        </p:nvSpPr>
        <p:spPr>
          <a:xfrm>
            <a:off x="-761373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AB063C4-B4BF-0C84-DE71-7A099A67B1E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D6EDD09F-9C26-7CE2-A9D3-5F0105707F3B}"/>
              </a:ext>
            </a:extLst>
          </p:cNvPr>
          <p:cNvSpPr txBox="1">
            <a:spLocks/>
          </p:cNvSpPr>
          <p:nvPr/>
        </p:nvSpPr>
        <p:spPr>
          <a:xfrm>
            <a:off x="4155440" y="2750403"/>
            <a:ext cx="8036559" cy="273928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="1" dirty="0">
                <a:solidFill>
                  <a:srgbClr val="669BBC"/>
                </a:solidFill>
              </a:rPr>
              <a:t>Eng. Eman Hamdy</a:t>
            </a:r>
          </a:p>
          <a:p>
            <a:r>
              <a:rPr lang="en-US" dirty="0"/>
              <a:t> </a:t>
            </a:r>
            <a:r>
              <a:rPr lang="en-US" b="1" dirty="0"/>
              <a:t>E-mail: </a:t>
            </a:r>
            <a:r>
              <a:rPr lang="en-US" dirty="0">
                <a:solidFill>
                  <a:srgbClr val="669BBC"/>
                </a:solidFill>
                <a:hlinkClick r:id="rId3"/>
              </a:rPr>
              <a:t>eman@esu.ac.ae</a:t>
            </a:r>
            <a:endParaRPr lang="en-US" dirty="0">
              <a:solidFill>
                <a:srgbClr val="669BBC"/>
              </a:solidFill>
            </a:endParaRPr>
          </a:p>
          <a:p>
            <a:pPr marL="342900" indent="-342900">
              <a:buFont typeface="Wingdings" panose="05000000000000000000" pitchFamily="2" charset="2"/>
              <a:buChar char="q"/>
              <a:defRPr/>
            </a:pPr>
            <a:r>
              <a:rPr lang="en-GB" sz="24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Master</a:t>
            </a:r>
            <a:r>
              <a:rPr lang="en-GB" sz="2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:</a:t>
            </a:r>
            <a:r>
              <a:rPr lang="en-GB" sz="28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Arab Academy for Science, Technology and Maritime Transport.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en-GB" sz="2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B.</a:t>
            </a:r>
            <a:r>
              <a:rPr lang="en-GB" sz="24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Sc</a:t>
            </a:r>
            <a:r>
              <a:rPr lang="en-GB" sz="2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.: 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Arab Academy for Science, Technology and Maritime Transport</a:t>
            </a:r>
            <a:r>
              <a:rPr lang="en-GB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. Faculty of Computer Science. </a:t>
            </a:r>
            <a:endParaRPr lang="en-US" sz="2400" dirty="0"/>
          </a:p>
          <a:p>
            <a:endParaRPr lang="en-US" dirty="0">
              <a:solidFill>
                <a:srgbClr val="669BBC"/>
              </a:solidFill>
            </a:endParaRPr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11" name="Graphic 10">
            <a:extLst>
              <a:ext uri="{FF2B5EF4-FFF2-40B4-BE49-F238E27FC236}">
                <a16:creationId xmlns:a16="http://schemas.microsoft.com/office/drawing/2014/main" id="{7E63B9F3-80ED-DB44-71D1-E9CC209B435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21A8E3D8-93F3-8D04-0152-31C020CDE177}"/>
              </a:ext>
            </a:extLst>
          </p:cNvPr>
          <p:cNvSpPr/>
          <p:nvPr/>
        </p:nvSpPr>
        <p:spPr>
          <a:xfrm>
            <a:off x="5173246" y="1998573"/>
            <a:ext cx="3877990" cy="45719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669BBC"/>
              </a:solidFill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50BAE459-5FAE-29D9-2416-9F82CC75ED14}"/>
              </a:ext>
            </a:extLst>
          </p:cNvPr>
          <p:cNvSpPr txBox="1"/>
          <p:nvPr/>
        </p:nvSpPr>
        <p:spPr>
          <a:xfrm>
            <a:off x="5040043" y="1333499"/>
            <a:ext cx="320792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Course Staff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AE26893-96DD-70CE-34E2-4F4066101EE0}"/>
              </a:ext>
            </a:extLst>
          </p:cNvPr>
          <p:cNvSpPr/>
          <p:nvPr/>
        </p:nvSpPr>
        <p:spPr>
          <a:xfrm>
            <a:off x="3834774" y="6252521"/>
            <a:ext cx="8680174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DABB510-D38E-91CA-CA3E-D3262CCDF79E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00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FD62AF94-C77A-AEBF-FD29-E2412B8A5463}"/>
              </a:ext>
            </a:extLst>
          </p:cNvPr>
          <p:cNvSpPr/>
          <p:nvPr/>
        </p:nvSpPr>
        <p:spPr>
          <a:xfrm>
            <a:off x="6304982" y="5858094"/>
            <a:ext cx="8680174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97D20BA5-1B54-FF01-951D-E8536B4FB8EE}"/>
              </a:ext>
            </a:extLst>
          </p:cNvPr>
          <p:cNvSpPr/>
          <p:nvPr/>
        </p:nvSpPr>
        <p:spPr>
          <a:xfrm rot="16200000">
            <a:off x="542858" y="2169488"/>
            <a:ext cx="3395765" cy="2519022"/>
          </a:xfrm>
          <a:prstGeom prst="rect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F22679F-5CE1-330C-9574-F0250634DDD9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Eng. Eman Hamdy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8B85C3A3-7E16-DAE2-AC29-D133208E41C7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IT111 - Introduction to Information Technology</a:t>
            </a:r>
          </a:p>
        </p:txBody>
      </p:sp>
    </p:spTree>
    <p:extLst>
      <p:ext uri="{BB962C8B-B14F-4D97-AF65-F5344CB8AC3E}">
        <p14:creationId xmlns:p14="http://schemas.microsoft.com/office/powerpoint/2010/main" val="901983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C944E65-1BF2-B075-4ABF-A33EC7E22EF5}"/>
              </a:ext>
            </a:extLst>
          </p:cNvPr>
          <p:cNvSpPr/>
          <p:nvPr/>
        </p:nvSpPr>
        <p:spPr>
          <a:xfrm>
            <a:off x="5658678" y="631329"/>
            <a:ext cx="4018722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95326B8-C239-A883-A009-BB42D9F56C7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pic>
        <p:nvPicPr>
          <p:cNvPr id="6" name="Graphic 5">
            <a:extLst>
              <a:ext uri="{FF2B5EF4-FFF2-40B4-BE49-F238E27FC236}">
                <a16:creationId xmlns:a16="http://schemas.microsoft.com/office/drawing/2014/main" id="{902BBFB4-4066-A635-9290-40C309C023B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70F667D2-A4C3-567F-4B0E-27E030CC6D7B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3A5E1D9-C23F-82CB-BF78-F00BDDADC714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4996EA3-AA17-6820-C17B-C5EFF78F07F6}"/>
              </a:ext>
            </a:extLst>
          </p:cNvPr>
          <p:cNvSpPr txBox="1"/>
          <p:nvPr/>
        </p:nvSpPr>
        <p:spPr>
          <a:xfrm>
            <a:off x="415828" y="405918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00</a:t>
            </a:r>
            <a:endParaRPr lang="en-US" sz="14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E63544AC-315C-4BC0-FE91-E3539D735B94}"/>
              </a:ext>
            </a:extLst>
          </p:cNvPr>
          <p:cNvSpPr/>
          <p:nvPr/>
        </p:nvSpPr>
        <p:spPr>
          <a:xfrm>
            <a:off x="310902" y="1499618"/>
            <a:ext cx="11684496" cy="414236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6834" y="1404225"/>
            <a:ext cx="11745266" cy="4279564"/>
          </a:xfrm>
        </p:spPr>
        <p:txBody>
          <a:bodyPr>
            <a:normAutofit lnSpcReduction="10000"/>
          </a:bodyPr>
          <a:lstStyle/>
          <a:p>
            <a:pPr marL="0" marR="0" inden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1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Upon successful completion of this course, students should be able to:</a:t>
            </a:r>
            <a:endParaRPr lang="en-US" sz="2400" b="1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marR="0" lvl="0" indent="-3429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Identify the historical development of computer science and technologies and their applications.</a:t>
            </a:r>
          </a:p>
          <a:p>
            <a:pPr marL="342900" marR="0" lvl="0" indent="-3429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Distinguish and converting between different number systems.</a:t>
            </a:r>
          </a:p>
          <a:p>
            <a:pPr marL="342900" marR="0" lvl="0" indent="-3429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Describe how computer represent, manipulate different data types and how to communicate with peripheral devices.</a:t>
            </a:r>
          </a:p>
          <a:p>
            <a:pPr marL="342900" marR="0" lvl="0" indent="-3429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Describe the basic structures and functional components of computer hardware</a:t>
            </a:r>
            <a:r>
              <a:rPr lang="ar-EG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en-US" sz="24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514350" marR="0" lvl="0" indent="-51435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 startAt="5"/>
            </a:pPr>
            <a:r>
              <a:rPr lang="en-US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Describe basic operating systems functions and how they do it.</a:t>
            </a:r>
          </a:p>
          <a:p>
            <a:pPr marL="342900" marR="0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endParaRPr lang="en-US" sz="24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endParaRPr lang="en-US" sz="24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E2D941B-169A-E083-33B8-6FC641850116}"/>
              </a:ext>
            </a:extLst>
          </p:cNvPr>
          <p:cNvSpPr txBox="1"/>
          <p:nvPr/>
        </p:nvSpPr>
        <p:spPr>
          <a:xfrm>
            <a:off x="1622397" y="318557"/>
            <a:ext cx="398859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Course Overview</a:t>
            </a:r>
            <a:endParaRPr lang="en-US" sz="1600" b="1" dirty="0">
              <a:solidFill>
                <a:srgbClr val="78465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981642C-E4DD-4091-7AE1-D505A8E19C4F}"/>
              </a:ext>
            </a:extLst>
          </p:cNvPr>
          <p:cNvSpPr/>
          <p:nvPr/>
        </p:nvSpPr>
        <p:spPr>
          <a:xfrm>
            <a:off x="3834774" y="6252521"/>
            <a:ext cx="8680174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B9BD4EF-B61B-84D0-69A1-3F651AEB3667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00 – Course Overview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152FDB4-783F-7C16-7C6B-266FC9AD4FFA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Eng. Eman Hamdy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6ED870-C6F5-0F77-963B-6B716DDEBB44}"/>
              </a:ext>
            </a:extLst>
          </p:cNvPr>
          <p:cNvSpPr/>
          <p:nvPr/>
        </p:nvSpPr>
        <p:spPr>
          <a:xfrm>
            <a:off x="6304982" y="5858094"/>
            <a:ext cx="8680174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8A2E19B-7369-DE98-F670-DA0099530C67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IT111 - Introduction to Information Technology</a:t>
            </a:r>
          </a:p>
        </p:txBody>
      </p:sp>
    </p:spTree>
    <p:extLst>
      <p:ext uri="{BB962C8B-B14F-4D97-AF65-F5344CB8AC3E}">
        <p14:creationId xmlns:p14="http://schemas.microsoft.com/office/powerpoint/2010/main" val="4050197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804"/>
    </mc:Choice>
    <mc:Fallback xmlns="">
      <p:transition spd="slow" advTm="19804"/>
    </mc:Fallback>
  </mc:AlternateContent>
  <p:extLst>
    <p:ext uri="{E180D4A7-C9FB-4DFB-919C-405C955672EB}">
      <p14:showEvtLst xmlns:p14="http://schemas.microsoft.com/office/powerpoint/2010/main">
        <p14:playEvt time="70" objId="4"/>
        <p14:pauseEvt time="11100" objId="4"/>
        <p14:seekEvt time="11100" objId="4" seek="10935"/>
        <p14:resumeEvt time="11300" objId="4"/>
      </p14:showEvtLst>
    </p:ext>
  </p:extLs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3">
            <a:extLst>
              <a:ext uri="{FF2B5EF4-FFF2-40B4-BE49-F238E27FC236}">
                <a16:creationId xmlns:a16="http://schemas.microsoft.com/office/drawing/2014/main" id="{4CFC7F2A-3E8C-BD9D-30F7-CF1F868361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>
            <a:off x="5658678" y="631329"/>
            <a:ext cx="4018722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622397" y="318557"/>
            <a:ext cx="409599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Learning Overview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E6813AD6-7067-6153-3090-3EA13D151750}"/>
              </a:ext>
            </a:extLst>
          </p:cNvPr>
          <p:cNvSpPr/>
          <p:nvPr/>
        </p:nvSpPr>
        <p:spPr>
          <a:xfrm>
            <a:off x="172890" y="1662846"/>
            <a:ext cx="11180910" cy="3778690"/>
          </a:xfrm>
          <a:prstGeom prst="rect">
            <a:avLst/>
          </a:prstGeom>
          <a:solidFill>
            <a:schemeClr val="bg2">
              <a:alpha val="5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99607" y="1787371"/>
            <a:ext cx="10754193" cy="3558586"/>
          </a:xfrm>
        </p:spPr>
        <p:txBody>
          <a:bodyPr>
            <a:normAutofit/>
          </a:bodyPr>
          <a:lstStyle/>
          <a:p>
            <a:pPr marL="342900" marR="0" lvl="0" indent="-3429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 startAt="5"/>
            </a:pPr>
            <a:r>
              <a:rPr lang="en-US" sz="2400" dirty="0">
                <a:latin typeface="Times New Roman" panose="02020603050405020304" pitchFamily="18" charset="0"/>
              </a:rPr>
              <a:t>Compare different operating systems.</a:t>
            </a:r>
          </a:p>
          <a:p>
            <a:pPr marL="342900" marR="0" lvl="0" indent="-3429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 startAt="5"/>
            </a:pPr>
            <a:r>
              <a:rPr lang="en-US" sz="2400" dirty="0">
                <a:latin typeface="Times New Roman" panose="02020603050405020304" pitchFamily="18" charset="0"/>
              </a:rPr>
              <a:t>Describe constructions and operation of computer networks, applications of networks, Internet.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-159026" y="1651621"/>
            <a:ext cx="574854" cy="3694336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C199325-C3F5-A9D6-31B8-DAC239582153}"/>
              </a:ext>
            </a:extLst>
          </p:cNvPr>
          <p:cNvSpPr txBox="1"/>
          <p:nvPr/>
        </p:nvSpPr>
        <p:spPr>
          <a:xfrm>
            <a:off x="415828" y="405918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00</a:t>
            </a:r>
            <a:endParaRPr lang="en-US" sz="14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3834774" y="6252521"/>
            <a:ext cx="8680174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D2B9D0B-D349-04ED-6CA2-92FEEF261646}"/>
              </a:ext>
            </a:extLst>
          </p:cNvPr>
          <p:cNvSpPr txBox="1"/>
          <p:nvPr/>
        </p:nvSpPr>
        <p:spPr>
          <a:xfrm>
            <a:off x="3834774" y="6262270"/>
            <a:ext cx="40502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00– Course Overview</a:t>
            </a:r>
          </a:p>
          <a:p>
            <a:pPr algn="ctr"/>
            <a:endParaRPr lang="en-US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8680174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EB79004-A9AF-5367-2322-78A81DDC7B7B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Eng. Eman Hamdy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C04B197-1D91-C62E-D1FC-F3C235A8893E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IT111 - Introduction to Information Technology</a:t>
            </a:r>
          </a:p>
        </p:txBody>
      </p:sp>
    </p:spTree>
    <p:extLst>
      <p:ext uri="{BB962C8B-B14F-4D97-AF65-F5344CB8AC3E}">
        <p14:creationId xmlns:p14="http://schemas.microsoft.com/office/powerpoint/2010/main" val="410426488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3">
            <a:extLst>
              <a:ext uri="{FF2B5EF4-FFF2-40B4-BE49-F238E27FC236}">
                <a16:creationId xmlns:a16="http://schemas.microsoft.com/office/drawing/2014/main" id="{4CFC7F2A-3E8C-BD9D-30F7-CF1F868361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>
            <a:off x="5658678" y="631329"/>
            <a:ext cx="4018722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-159026" y="1651621"/>
            <a:ext cx="574854" cy="3694336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C199325-C3F5-A9D6-31B8-DAC239582153}"/>
              </a:ext>
            </a:extLst>
          </p:cNvPr>
          <p:cNvSpPr txBox="1"/>
          <p:nvPr/>
        </p:nvSpPr>
        <p:spPr>
          <a:xfrm>
            <a:off x="415828" y="405918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00</a:t>
            </a:r>
            <a:endParaRPr lang="en-US" sz="14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3834774" y="6252521"/>
            <a:ext cx="8680174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D2B9D0B-D349-04ED-6CA2-92FEEF261646}"/>
              </a:ext>
            </a:extLst>
          </p:cNvPr>
          <p:cNvSpPr txBox="1"/>
          <p:nvPr/>
        </p:nvSpPr>
        <p:spPr>
          <a:xfrm>
            <a:off x="3834774" y="6262270"/>
            <a:ext cx="40502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00– Course Overview</a:t>
            </a:r>
          </a:p>
          <a:p>
            <a:pPr algn="ctr"/>
            <a:endParaRPr lang="en-US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8680174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EB79004-A9AF-5367-2322-78A81DDC7B7B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Eng. Eman Hamdy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C04B197-1D91-C62E-D1FC-F3C235A8893E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IT111 - Introduction to Information Technology</a:t>
            </a:r>
          </a:p>
        </p:txBody>
      </p:sp>
      <p:graphicFrame>
        <p:nvGraphicFramePr>
          <p:cNvPr id="11" name="Table 14">
            <a:extLst>
              <a:ext uri="{FF2B5EF4-FFF2-40B4-BE49-F238E27FC236}">
                <a16:creationId xmlns:a16="http://schemas.microsoft.com/office/drawing/2014/main" id="{1EE7F7D1-49D9-C0B6-A830-C96C0629AB6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10392615"/>
              </p:ext>
            </p:extLst>
          </p:nvPr>
        </p:nvGraphicFramePr>
        <p:xfrm>
          <a:off x="1532621" y="1046749"/>
          <a:ext cx="9500741" cy="474667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33916">
                  <a:extLst>
                    <a:ext uri="{9D8B030D-6E8A-4147-A177-3AD203B41FA5}">
                      <a16:colId xmlns:a16="http://schemas.microsoft.com/office/drawing/2014/main" val="1809584896"/>
                    </a:ext>
                  </a:extLst>
                </a:gridCol>
                <a:gridCol w="3747374">
                  <a:extLst>
                    <a:ext uri="{9D8B030D-6E8A-4147-A177-3AD203B41FA5}">
                      <a16:colId xmlns:a16="http://schemas.microsoft.com/office/drawing/2014/main" val="2941904480"/>
                    </a:ext>
                  </a:extLst>
                </a:gridCol>
                <a:gridCol w="3306618">
                  <a:extLst>
                    <a:ext uri="{9D8B030D-6E8A-4147-A177-3AD203B41FA5}">
                      <a16:colId xmlns:a16="http://schemas.microsoft.com/office/drawing/2014/main" val="3346462722"/>
                    </a:ext>
                  </a:extLst>
                </a:gridCol>
                <a:gridCol w="1112833">
                  <a:extLst>
                    <a:ext uri="{9D8B030D-6E8A-4147-A177-3AD203B41FA5}">
                      <a16:colId xmlns:a16="http://schemas.microsoft.com/office/drawing/2014/main" val="3141643748"/>
                    </a:ext>
                  </a:extLst>
                </a:gridCol>
              </a:tblGrid>
              <a:tr h="361655"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dirty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IT111 - Introduction to Information Technology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dirty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IT111 - Introduction to Information Technology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800" b="1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97942249"/>
                  </a:ext>
                </a:extLst>
              </a:tr>
              <a:tr h="36165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EG" sz="1400" b="1" dirty="0">
                          <a:solidFill>
                            <a:srgbClr val="7030A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الاسابيع</a:t>
                      </a:r>
                      <a:endParaRPr lang="en-US" sz="1400" b="1" dirty="0">
                        <a:solidFill>
                          <a:srgbClr val="7030A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EG" sz="1400" b="1" dirty="0">
                          <a:solidFill>
                            <a:srgbClr val="7030A0"/>
                          </a:solidFill>
                        </a:rPr>
                        <a:t>النظرى</a:t>
                      </a:r>
                      <a:endParaRPr lang="en-US" sz="1400" b="1" dirty="0">
                        <a:solidFill>
                          <a:srgbClr val="7030A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EG" sz="1400" b="1" dirty="0">
                          <a:solidFill>
                            <a:srgbClr val="7030A0"/>
                          </a:solidFill>
                        </a:rPr>
                        <a:t>العملى</a:t>
                      </a:r>
                      <a:endParaRPr lang="en-US" sz="1400" b="1" dirty="0">
                        <a:solidFill>
                          <a:srgbClr val="7030A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EG" sz="1600" b="1" dirty="0">
                          <a:solidFill>
                            <a:srgbClr val="7030A0"/>
                          </a:solidFill>
                        </a:rPr>
                        <a:t>الدرجات</a:t>
                      </a:r>
                      <a:endParaRPr lang="en-US" sz="1600" b="1" dirty="0">
                        <a:solidFill>
                          <a:srgbClr val="7030A0"/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716398594"/>
                  </a:ext>
                </a:extLst>
              </a:tr>
              <a:tr h="298700"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EG" sz="1400" dirty="0"/>
                        <a:t>اليوم التوجيهى</a:t>
                      </a:r>
                      <a:endParaRPr lang="en-US" sz="1400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575231642"/>
                  </a:ext>
                </a:extLst>
              </a:tr>
              <a:tr h="328570">
                <a:tc>
                  <a:txBody>
                    <a:bodyPr/>
                    <a:lstStyle/>
                    <a:p>
                      <a:r>
                        <a:rPr lang="ar-EG" sz="1400" dirty="0"/>
                        <a:t>الاسبوع 1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b="1" dirty="0">
                          <a:solidFill>
                            <a:srgbClr val="784658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Introduction</a:t>
                      </a:r>
                      <a:r>
                        <a:rPr lang="ar-EG" sz="1600" b="1" dirty="0">
                          <a:solidFill>
                            <a:srgbClr val="784658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/>
                        <a:t>Introduction to windows basics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ar-EG" sz="1600"/>
                        <a:t>8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11597419"/>
                  </a:ext>
                </a:extLst>
              </a:tr>
              <a:tr h="32857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EG" sz="1400" dirty="0"/>
                        <a:t>الاسبوع 2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/>
                        <a:t>Numbering systems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/>
                        <a:t>Numbering systems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ar-EG" sz="1600"/>
                        <a:t>8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89217468"/>
                  </a:ext>
                </a:extLst>
              </a:tr>
              <a:tr h="32857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EG" sz="1400" dirty="0"/>
                        <a:t>الاسبوع 3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/>
                        <a:t>Data Storage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/>
                        <a:t>Microsoft Power point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ar-EG" sz="1600"/>
                        <a:t>8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91925420"/>
                  </a:ext>
                </a:extLst>
              </a:tr>
              <a:tr h="32857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EG" sz="1400" dirty="0"/>
                        <a:t>الاسبوع 4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/>
                        <a:t>Data Storage cont.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/>
                        <a:t>Microsoft word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ar-EG" sz="1600"/>
                        <a:t>8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07480730"/>
                  </a:ext>
                </a:extLst>
              </a:tr>
              <a:tr h="32857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EG" sz="1400" dirty="0"/>
                        <a:t>الاسبوع 5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en-US" sz="16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Operation on Data</a:t>
                      </a:r>
                      <a:r>
                        <a:rPr lang="en-US" sz="16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/>
                        <a:t>Microsoft excel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ar-EG" sz="1600"/>
                        <a:t>8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62587160"/>
                  </a:ext>
                </a:extLst>
              </a:tr>
              <a:tr h="32857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EG" sz="1400" dirty="0"/>
                        <a:t>الاسبوع 6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en-US" sz="16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Computer Organization</a:t>
                      </a:r>
                      <a:endParaRPr lang="en-US" sz="16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/>
                        <a:t>Microsoft Access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ar-EG" sz="1600"/>
                        <a:t>8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26409471"/>
                  </a:ext>
                </a:extLst>
              </a:tr>
              <a:tr h="32857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EG" sz="1400" dirty="0"/>
                        <a:t>الاسبوع 7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en-US" sz="16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Computer Organization cont.</a:t>
                      </a:r>
                      <a:endParaRPr lang="en-US" sz="16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/>
                        <a:t>Flowchart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ar-EG" sz="1600"/>
                        <a:t>8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087942"/>
                  </a:ext>
                </a:extLst>
              </a:tr>
              <a:tr h="32857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EG" sz="1400" dirty="0"/>
                        <a:t>الاسبوع 8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en-US" sz="16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Computer Organization cont.</a:t>
                      </a:r>
                      <a:endParaRPr lang="en-US" sz="16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/>
                        <a:t>Flowchart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ar-EG" sz="1600"/>
                        <a:t>8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85033010"/>
                  </a:ext>
                </a:extLst>
              </a:tr>
              <a:tr h="32857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EG" sz="1400" dirty="0"/>
                        <a:t>الاسبوع 9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en-US" sz="16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Operating Systems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/>
                        <a:t>Python programing language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ar-EG" sz="1600"/>
                        <a:t>8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23879508"/>
                  </a:ext>
                </a:extLst>
              </a:tr>
              <a:tr h="32857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EG" sz="1400" dirty="0"/>
                        <a:t>الاسبوع 10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en-US" sz="16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Computer Networks  and Internet</a:t>
                      </a:r>
                      <a:endParaRPr lang="en-US" sz="16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/>
                        <a:t>Python programing language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ar-EG" sz="1600" dirty="0"/>
                        <a:t>8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35781171"/>
                  </a:ext>
                </a:extLst>
              </a:tr>
              <a:tr h="36165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EG" sz="1400" dirty="0"/>
                        <a:t>الاسبوع 11</a:t>
                      </a:r>
                      <a:endParaRPr lang="en-US" sz="1400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ar-EG" sz="1400" dirty="0"/>
                        <a:t>مراجعة</a:t>
                      </a:r>
                      <a:endParaRPr lang="en-US" sz="1400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05391590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7304728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CDCCD8BD-346C-E767-69AA-09173D746180}"/>
              </a:ext>
            </a:extLst>
          </p:cNvPr>
          <p:cNvSpPr/>
          <p:nvPr/>
        </p:nvSpPr>
        <p:spPr>
          <a:xfrm>
            <a:off x="5658678" y="631329"/>
            <a:ext cx="4018722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7EB6CDC-5A35-FAE3-5F6C-F107550A1E1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pic>
        <p:nvPicPr>
          <p:cNvPr id="5" name="Graphic 4">
            <a:extLst>
              <a:ext uri="{FF2B5EF4-FFF2-40B4-BE49-F238E27FC236}">
                <a16:creationId xmlns:a16="http://schemas.microsoft.com/office/drawing/2014/main" id="{8774E43F-81A7-78E8-195E-9E11867A9C8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32F399A1-533F-30EB-834C-5D42B6ABCFC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53900" y="6354835"/>
            <a:ext cx="1947956" cy="316291"/>
          </a:xfrm>
          <a:prstGeom prst="rect">
            <a:avLst/>
          </a:prstGeom>
        </p:spPr>
      </p:pic>
      <p:sp>
        <p:nvSpPr>
          <p:cNvPr id="13" name="Rectangle: Diagonal Corners Rounded 12">
            <a:extLst>
              <a:ext uri="{FF2B5EF4-FFF2-40B4-BE49-F238E27FC236}">
                <a16:creationId xmlns:a16="http://schemas.microsoft.com/office/drawing/2014/main" id="{0BFE267D-E537-8360-51C0-28DBA7842056}"/>
              </a:ext>
            </a:extLst>
          </p:cNvPr>
          <p:cNvSpPr/>
          <p:nvPr/>
        </p:nvSpPr>
        <p:spPr>
          <a:xfrm>
            <a:off x="-140677" y="318557"/>
            <a:ext cx="3950850" cy="707886"/>
          </a:xfrm>
          <a:prstGeom prst="round2Diag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>
              <a:solidFill>
                <a:srgbClr val="669BBC"/>
              </a:solidFill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082AE33C-F9FA-F310-23AD-160D4761E4DE}"/>
              </a:ext>
            </a:extLst>
          </p:cNvPr>
          <p:cNvSpPr/>
          <p:nvPr/>
        </p:nvSpPr>
        <p:spPr>
          <a:xfrm>
            <a:off x="172890" y="1741733"/>
            <a:ext cx="12019110" cy="3380754"/>
          </a:xfrm>
          <a:prstGeom prst="rect">
            <a:avLst/>
          </a:prstGeom>
          <a:solidFill>
            <a:schemeClr val="bg2">
              <a:alpha val="5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676706-5611-4BE4-D3F2-FB60117AF9D7}"/>
              </a:ext>
            </a:extLst>
          </p:cNvPr>
          <p:cNvSpPr txBox="1"/>
          <p:nvPr/>
        </p:nvSpPr>
        <p:spPr>
          <a:xfrm>
            <a:off x="862741" y="300245"/>
            <a:ext cx="236827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Reference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1A468D37-0550-7F2C-02C5-4898CA5D905B}"/>
              </a:ext>
            </a:extLst>
          </p:cNvPr>
          <p:cNvSpPr/>
          <p:nvPr/>
        </p:nvSpPr>
        <p:spPr>
          <a:xfrm>
            <a:off x="11981392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A4F58621-FDA3-BE18-DE28-08E38628A53D}"/>
              </a:ext>
            </a:extLst>
          </p:cNvPr>
          <p:cNvSpPr/>
          <p:nvPr/>
        </p:nvSpPr>
        <p:spPr>
          <a:xfrm>
            <a:off x="-219986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651AA2D1-773F-1804-A3A8-B6F8C0A72EAD}"/>
              </a:ext>
            </a:extLst>
          </p:cNvPr>
          <p:cNvSpPr/>
          <p:nvPr/>
        </p:nvSpPr>
        <p:spPr>
          <a:xfrm>
            <a:off x="3834774" y="5849787"/>
            <a:ext cx="8680174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15E3568-E226-3E1C-9AC2-C8F0E035D80B}"/>
              </a:ext>
            </a:extLst>
          </p:cNvPr>
          <p:cNvSpPr txBox="1"/>
          <p:nvPr/>
        </p:nvSpPr>
        <p:spPr>
          <a:xfrm>
            <a:off x="3834774" y="5859536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00 – Reference Book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F6DD8C6B-415D-151C-7FD8-650D8DA97D7F}"/>
              </a:ext>
            </a:extLst>
          </p:cNvPr>
          <p:cNvSpPr/>
          <p:nvPr/>
        </p:nvSpPr>
        <p:spPr>
          <a:xfrm>
            <a:off x="6304982" y="5455360"/>
            <a:ext cx="8680174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8CA17AFB-541F-7BB2-DBA4-DFA1DC7FC4AF}"/>
              </a:ext>
            </a:extLst>
          </p:cNvPr>
          <p:cNvSpPr txBox="1"/>
          <p:nvPr/>
        </p:nvSpPr>
        <p:spPr>
          <a:xfrm>
            <a:off x="8674704" y="5859536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Eng. Eman Hamdy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6B0ACEE-ACEB-78C7-5BDD-D77E3E853888}"/>
              </a:ext>
            </a:extLst>
          </p:cNvPr>
          <p:cNvSpPr txBox="1"/>
          <p:nvPr/>
        </p:nvSpPr>
        <p:spPr>
          <a:xfrm>
            <a:off x="6463272" y="5456693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IT111 - Introduction to Information Technology</a:t>
            </a:r>
          </a:p>
        </p:txBody>
      </p:sp>
      <p:pic>
        <p:nvPicPr>
          <p:cNvPr id="23" name="Content Placeholder 22">
            <a:extLst>
              <a:ext uri="{FF2B5EF4-FFF2-40B4-BE49-F238E27FC236}">
                <a16:creationId xmlns:a16="http://schemas.microsoft.com/office/drawing/2014/main" id="{6CF37C31-A5CF-6B3E-75C3-0B39DB6B3CC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6"/>
          <a:stretch>
            <a:fillRect/>
          </a:stretch>
        </p:blipFill>
        <p:spPr>
          <a:xfrm>
            <a:off x="612224" y="1385058"/>
            <a:ext cx="3341746" cy="4351338"/>
          </a:xfrm>
          <a:prstGeom prst="rect">
            <a:avLst/>
          </a:prstGeom>
        </p:spPr>
      </p:pic>
      <p:sp>
        <p:nvSpPr>
          <p:cNvPr id="24" name="TextBox 6">
            <a:extLst>
              <a:ext uri="{FF2B5EF4-FFF2-40B4-BE49-F238E27FC236}">
                <a16:creationId xmlns:a16="http://schemas.microsoft.com/office/drawing/2014/main" id="{B8DDCA46-5B81-B848-F102-C76CBC2B17F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43333" y="2139509"/>
            <a:ext cx="7463055" cy="27392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>
              <a:buFont typeface="Wingdings" panose="05000000000000000000" pitchFamily="2" charset="2"/>
              <a:buChar char="Ø"/>
              <a:defRPr/>
            </a:pPr>
            <a:r>
              <a:rPr lang="ar-YE" sz="2400" b="1" i="1" dirty="0">
                <a:solidFill>
                  <a:srgbClr val="FF0000"/>
                </a:solidFill>
              </a:rPr>
              <a:t> </a:t>
            </a:r>
            <a:r>
              <a:rPr lang="en-US" sz="32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Credit Hours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 3 credit hours.  </a:t>
            </a:r>
          </a:p>
          <a:p>
            <a:pPr>
              <a:defRPr/>
            </a:pP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 indent="-457200">
              <a:buFont typeface="Wingdings" pitchFamily="2" charset="2"/>
              <a:buChar char="Ø"/>
              <a:defRPr/>
            </a:pPr>
            <a:r>
              <a:rPr lang="en-US" sz="3200" b="1" i="1" dirty="0">
                <a:solidFill>
                  <a:schemeClr val="accent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Required Textbook</a:t>
            </a:r>
            <a:r>
              <a:rPr lang="en-US" sz="32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endParaRPr lang="ar-YE" sz="3200" b="1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r>
              <a:rPr lang="en-US" sz="2800" b="1" i="1" u="none" strike="noStrike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Foundations of Computer Science,</a:t>
            </a:r>
          </a:p>
          <a:p>
            <a:pPr algn="l"/>
            <a:r>
              <a:rPr lang="en-US" sz="2400" b="1" i="1" u="none" strike="noStrike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4th Edition</a:t>
            </a:r>
          </a:p>
          <a:p>
            <a:pPr algn="l"/>
            <a:r>
              <a:rPr lang="en-US" sz="2400" b="1" i="1" u="none" strike="noStrike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Behrouz </a:t>
            </a:r>
            <a:r>
              <a:rPr lang="en-US" sz="2400" b="1" i="1" u="none" strike="noStrike" baseline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Forouzan</a:t>
            </a:r>
            <a:endParaRPr lang="en-US" sz="2400" b="1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327880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39" name="Rectangle 1035">
            <a:extLst>
              <a:ext uri="{FF2B5EF4-FFF2-40B4-BE49-F238E27FC236}">
                <a16:creationId xmlns:a16="http://schemas.microsoft.com/office/drawing/2014/main" id="{657F69E0-C4B0-4BEC-A689-4F8D877F05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6" name="Picture 2" descr="Management Information Systems (MIS)">
            <a:extLst>
              <a:ext uri="{FF2B5EF4-FFF2-40B4-BE49-F238E27FC236}">
                <a16:creationId xmlns:a16="http://schemas.microsoft.com/office/drawing/2014/main" id="{17475F87-56CD-56EE-9FEB-DEFC351989C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0020"/>
          <a:stretch/>
        </p:blipFill>
        <p:spPr bwMode="auto">
          <a:xfrm>
            <a:off x="20" y="10"/>
            <a:ext cx="12188930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itle 3">
            <a:extLst>
              <a:ext uri="{FF2B5EF4-FFF2-40B4-BE49-F238E27FC236}">
                <a16:creationId xmlns:a16="http://schemas.microsoft.com/office/drawing/2014/main" id="{67779F76-B037-DF9B-DE43-9722200459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0" y="1122363"/>
            <a:ext cx="9144000" cy="3063240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6600" dirty="0">
                <a:solidFill>
                  <a:srgbClr val="FFFFFF"/>
                </a:solidFill>
              </a:rPr>
              <a:t>Thank you</a:t>
            </a:r>
          </a:p>
        </p:txBody>
      </p:sp>
      <p:sp>
        <p:nvSpPr>
          <p:cNvPr id="1038" name="sketchy line">
            <a:extLst>
              <a:ext uri="{FF2B5EF4-FFF2-40B4-BE49-F238E27FC236}">
                <a16:creationId xmlns:a16="http://schemas.microsoft.com/office/drawing/2014/main" id="{9F6380B4-6A1C-481E-8408-B4E6C75B9B8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974206" y="4368623"/>
            <a:ext cx="4243589" cy="18288"/>
          </a:xfrm>
          <a:custGeom>
            <a:avLst/>
            <a:gdLst>
              <a:gd name="connsiteX0" fmla="*/ 0 w 4243589"/>
              <a:gd name="connsiteY0" fmla="*/ 0 h 18288"/>
              <a:gd name="connsiteX1" fmla="*/ 478919 w 4243589"/>
              <a:gd name="connsiteY1" fmla="*/ 0 h 18288"/>
              <a:gd name="connsiteX2" fmla="*/ 957839 w 4243589"/>
              <a:gd name="connsiteY2" fmla="*/ 0 h 18288"/>
              <a:gd name="connsiteX3" fmla="*/ 1521630 w 4243589"/>
              <a:gd name="connsiteY3" fmla="*/ 0 h 18288"/>
              <a:gd name="connsiteX4" fmla="*/ 2212729 w 4243589"/>
              <a:gd name="connsiteY4" fmla="*/ 0 h 18288"/>
              <a:gd name="connsiteX5" fmla="*/ 2734084 w 4243589"/>
              <a:gd name="connsiteY5" fmla="*/ 0 h 18288"/>
              <a:gd name="connsiteX6" fmla="*/ 3255439 w 4243589"/>
              <a:gd name="connsiteY6" fmla="*/ 0 h 18288"/>
              <a:gd name="connsiteX7" fmla="*/ 4243589 w 4243589"/>
              <a:gd name="connsiteY7" fmla="*/ 0 h 18288"/>
              <a:gd name="connsiteX8" fmla="*/ 4243589 w 4243589"/>
              <a:gd name="connsiteY8" fmla="*/ 18288 h 18288"/>
              <a:gd name="connsiteX9" fmla="*/ 3594926 w 4243589"/>
              <a:gd name="connsiteY9" fmla="*/ 18288 h 18288"/>
              <a:gd name="connsiteX10" fmla="*/ 3073571 w 4243589"/>
              <a:gd name="connsiteY10" fmla="*/ 18288 h 18288"/>
              <a:gd name="connsiteX11" fmla="*/ 2552216 w 4243589"/>
              <a:gd name="connsiteY11" fmla="*/ 18288 h 18288"/>
              <a:gd name="connsiteX12" fmla="*/ 1903553 w 4243589"/>
              <a:gd name="connsiteY12" fmla="*/ 18288 h 18288"/>
              <a:gd name="connsiteX13" fmla="*/ 1212454 w 4243589"/>
              <a:gd name="connsiteY13" fmla="*/ 18288 h 18288"/>
              <a:gd name="connsiteX14" fmla="*/ 733535 w 4243589"/>
              <a:gd name="connsiteY14" fmla="*/ 18288 h 18288"/>
              <a:gd name="connsiteX15" fmla="*/ 0 w 4243589"/>
              <a:gd name="connsiteY15" fmla="*/ 18288 h 18288"/>
              <a:gd name="connsiteX16" fmla="*/ 0 w 4243589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3589" h="18288" fill="none" extrusionOk="0">
                <a:moveTo>
                  <a:pt x="0" y="0"/>
                </a:moveTo>
                <a:cubicBezTo>
                  <a:pt x="213395" y="-21006"/>
                  <a:pt x="307421" y="-18116"/>
                  <a:pt x="478919" y="0"/>
                </a:cubicBezTo>
                <a:cubicBezTo>
                  <a:pt x="650417" y="18116"/>
                  <a:pt x="831092" y="-21237"/>
                  <a:pt x="957839" y="0"/>
                </a:cubicBezTo>
                <a:cubicBezTo>
                  <a:pt x="1084586" y="21237"/>
                  <a:pt x="1301682" y="25124"/>
                  <a:pt x="1521630" y="0"/>
                </a:cubicBezTo>
                <a:cubicBezTo>
                  <a:pt x="1741578" y="-25124"/>
                  <a:pt x="1970269" y="-29139"/>
                  <a:pt x="2212729" y="0"/>
                </a:cubicBezTo>
                <a:cubicBezTo>
                  <a:pt x="2455189" y="29139"/>
                  <a:pt x="2558847" y="-4796"/>
                  <a:pt x="2734084" y="0"/>
                </a:cubicBezTo>
                <a:cubicBezTo>
                  <a:pt x="2909321" y="4796"/>
                  <a:pt x="3097217" y="-13409"/>
                  <a:pt x="3255439" y="0"/>
                </a:cubicBezTo>
                <a:cubicBezTo>
                  <a:pt x="3413662" y="13409"/>
                  <a:pt x="3979999" y="-10121"/>
                  <a:pt x="4243589" y="0"/>
                </a:cubicBezTo>
                <a:cubicBezTo>
                  <a:pt x="4244484" y="8974"/>
                  <a:pt x="4243043" y="9359"/>
                  <a:pt x="4243589" y="18288"/>
                </a:cubicBezTo>
                <a:cubicBezTo>
                  <a:pt x="4058777" y="31246"/>
                  <a:pt x="3910348" y="3158"/>
                  <a:pt x="3594926" y="18288"/>
                </a:cubicBezTo>
                <a:cubicBezTo>
                  <a:pt x="3279504" y="33418"/>
                  <a:pt x="3319955" y="-3977"/>
                  <a:pt x="3073571" y="18288"/>
                </a:cubicBezTo>
                <a:cubicBezTo>
                  <a:pt x="2827187" y="40553"/>
                  <a:pt x="2767387" y="1863"/>
                  <a:pt x="2552216" y="18288"/>
                </a:cubicBezTo>
                <a:cubicBezTo>
                  <a:pt x="2337046" y="34713"/>
                  <a:pt x="2181871" y="19527"/>
                  <a:pt x="1903553" y="18288"/>
                </a:cubicBezTo>
                <a:cubicBezTo>
                  <a:pt x="1625235" y="17049"/>
                  <a:pt x="1557672" y="24174"/>
                  <a:pt x="1212454" y="18288"/>
                </a:cubicBezTo>
                <a:cubicBezTo>
                  <a:pt x="867236" y="12402"/>
                  <a:pt x="874382" y="15627"/>
                  <a:pt x="733535" y="18288"/>
                </a:cubicBezTo>
                <a:cubicBezTo>
                  <a:pt x="592688" y="20949"/>
                  <a:pt x="183477" y="14753"/>
                  <a:pt x="0" y="18288"/>
                </a:cubicBezTo>
                <a:cubicBezTo>
                  <a:pt x="-229" y="14222"/>
                  <a:pt x="509" y="5816"/>
                  <a:pt x="0" y="0"/>
                </a:cubicBezTo>
                <a:close/>
              </a:path>
              <a:path w="4243589" h="18288" stroke="0" extrusionOk="0">
                <a:moveTo>
                  <a:pt x="0" y="0"/>
                </a:moveTo>
                <a:cubicBezTo>
                  <a:pt x="143690" y="16630"/>
                  <a:pt x="266667" y="14847"/>
                  <a:pt x="521355" y="0"/>
                </a:cubicBezTo>
                <a:cubicBezTo>
                  <a:pt x="776043" y="-14847"/>
                  <a:pt x="814491" y="-17363"/>
                  <a:pt x="1000275" y="0"/>
                </a:cubicBezTo>
                <a:cubicBezTo>
                  <a:pt x="1186059" y="17363"/>
                  <a:pt x="1352504" y="-23507"/>
                  <a:pt x="1521630" y="0"/>
                </a:cubicBezTo>
                <a:cubicBezTo>
                  <a:pt x="1690756" y="23507"/>
                  <a:pt x="1889525" y="5871"/>
                  <a:pt x="2127857" y="0"/>
                </a:cubicBezTo>
                <a:cubicBezTo>
                  <a:pt x="2366189" y="-5871"/>
                  <a:pt x="2620628" y="-27997"/>
                  <a:pt x="2776520" y="0"/>
                </a:cubicBezTo>
                <a:cubicBezTo>
                  <a:pt x="2932412" y="27997"/>
                  <a:pt x="3131683" y="-25073"/>
                  <a:pt x="3467618" y="0"/>
                </a:cubicBezTo>
                <a:cubicBezTo>
                  <a:pt x="3803553" y="25073"/>
                  <a:pt x="4017371" y="3071"/>
                  <a:pt x="4243589" y="0"/>
                </a:cubicBezTo>
                <a:cubicBezTo>
                  <a:pt x="4243134" y="6162"/>
                  <a:pt x="4243492" y="11775"/>
                  <a:pt x="4243589" y="18288"/>
                </a:cubicBezTo>
                <a:cubicBezTo>
                  <a:pt x="4017834" y="-5779"/>
                  <a:pt x="3834586" y="13376"/>
                  <a:pt x="3594926" y="18288"/>
                </a:cubicBezTo>
                <a:cubicBezTo>
                  <a:pt x="3355266" y="23200"/>
                  <a:pt x="3204179" y="2869"/>
                  <a:pt x="2903827" y="18288"/>
                </a:cubicBezTo>
                <a:cubicBezTo>
                  <a:pt x="2603475" y="33707"/>
                  <a:pt x="2526187" y="46187"/>
                  <a:pt x="2212729" y="18288"/>
                </a:cubicBezTo>
                <a:cubicBezTo>
                  <a:pt x="1899271" y="-9611"/>
                  <a:pt x="1966289" y="29692"/>
                  <a:pt x="1733809" y="18288"/>
                </a:cubicBezTo>
                <a:cubicBezTo>
                  <a:pt x="1501329" y="6884"/>
                  <a:pt x="1343612" y="12492"/>
                  <a:pt x="1085146" y="18288"/>
                </a:cubicBezTo>
                <a:cubicBezTo>
                  <a:pt x="826680" y="24084"/>
                  <a:pt x="778184" y="35607"/>
                  <a:pt x="521355" y="18288"/>
                </a:cubicBezTo>
                <a:cubicBezTo>
                  <a:pt x="264526" y="969"/>
                  <a:pt x="120277" y="4268"/>
                  <a:pt x="0" y="18288"/>
                </a:cubicBezTo>
                <a:cubicBezTo>
                  <a:pt x="766" y="10800"/>
                  <a:pt x="-457" y="8180"/>
                  <a:pt x="0" y="0"/>
                </a:cubicBezTo>
                <a:close/>
              </a:path>
            </a:pathLst>
          </a:custGeom>
          <a:solidFill>
            <a:srgbClr val="FFFFFF">
              <a:alpha val="75000"/>
            </a:srgbClr>
          </a:solidFill>
          <a:ln w="44450" cap="rnd">
            <a:solidFill>
              <a:srgbClr val="FFFFFF">
                <a:alpha val="75000"/>
              </a:srgbClr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808871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221</TotalTime>
  <Words>363</Words>
  <Application>Microsoft Office PowerPoint</Application>
  <PresentationFormat>Widescreen</PresentationFormat>
  <Paragraphs>99</Paragraphs>
  <Slides>7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4" baseType="lpstr">
      <vt:lpstr>Arial</vt:lpstr>
      <vt:lpstr>Calibri</vt:lpstr>
      <vt:lpstr>Calibri Light</vt:lpstr>
      <vt:lpstr>Symbol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Thank you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Eman Hamdy</cp:lastModifiedBy>
  <cp:revision>16</cp:revision>
  <dcterms:created xsi:type="dcterms:W3CDTF">2023-05-27T09:20:30Z</dcterms:created>
  <dcterms:modified xsi:type="dcterms:W3CDTF">2023-05-30T09:10:14Z</dcterms:modified>
</cp:coreProperties>
</file>