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33" r:id="rId2"/>
    <p:sldId id="315" r:id="rId3"/>
    <p:sldId id="261" r:id="rId4"/>
    <p:sldId id="2674" r:id="rId5"/>
    <p:sldId id="351" r:id="rId6"/>
    <p:sldId id="2653" r:id="rId7"/>
    <p:sldId id="2671" r:id="rId8"/>
    <p:sldId id="2655" r:id="rId9"/>
    <p:sldId id="2640" r:id="rId10"/>
    <p:sldId id="2672" r:id="rId11"/>
    <p:sldId id="2641" r:id="rId12"/>
    <p:sldId id="2656" r:id="rId13"/>
    <p:sldId id="367" r:id="rId14"/>
    <p:sldId id="352" r:id="rId15"/>
    <p:sldId id="2659" r:id="rId16"/>
    <p:sldId id="455" r:id="rId17"/>
    <p:sldId id="2658" r:id="rId18"/>
    <p:sldId id="362" r:id="rId19"/>
    <p:sldId id="2673" r:id="rId20"/>
    <p:sldId id="2660" r:id="rId21"/>
    <p:sldId id="374" r:id="rId22"/>
    <p:sldId id="2670" r:id="rId23"/>
    <p:sldId id="375" r:id="rId24"/>
    <p:sldId id="2663" r:id="rId25"/>
    <p:sldId id="2664" r:id="rId26"/>
    <p:sldId id="2661" r:id="rId27"/>
    <p:sldId id="376" r:id="rId28"/>
    <p:sldId id="379" r:id="rId29"/>
    <p:sldId id="2666" r:id="rId30"/>
    <p:sldId id="2667" r:id="rId31"/>
    <p:sldId id="2665" r:id="rId32"/>
    <p:sldId id="382" r:id="rId33"/>
    <p:sldId id="2668" r:id="rId34"/>
    <p:sldId id="2662" r:id="rId35"/>
    <p:sldId id="385" r:id="rId36"/>
    <p:sldId id="363"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8/3/2023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a:extLst>
              <a:ext uri="{FF2B5EF4-FFF2-40B4-BE49-F238E27FC236}">
                <a16:creationId xmlns:a16="http://schemas.microsoft.com/office/drawing/2014/main" id="{9D141220-E79E-056F-62A6-C3CE61925BFA}"/>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C7C44FC1-EB59-4783-B04A-E36CB668A1B9}"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8195" name="Rectangle 7">
            <a:extLst>
              <a:ext uri="{FF2B5EF4-FFF2-40B4-BE49-F238E27FC236}">
                <a16:creationId xmlns:a16="http://schemas.microsoft.com/office/drawing/2014/main" id="{BFB8CBA4-7F09-FA83-5615-B0E6D4D78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890C8771-863B-41D6-8C50-99434C0DD5AB}" type="slidenum">
              <a:rPr lang="ar-SA" altLang="en-US">
                <a:latin typeface="Arial" panose="020B0604020202020204" pitchFamily="34" charset="0"/>
              </a:rPr>
              <a:pPr/>
              <a:t>2</a:t>
            </a:fld>
            <a:endParaRPr lang="en-US" altLang="en-US">
              <a:latin typeface="Arial" panose="020B0604020202020204" pitchFamily="34" charset="0"/>
            </a:endParaRPr>
          </a:p>
        </p:txBody>
      </p:sp>
      <p:sp>
        <p:nvSpPr>
          <p:cNvPr id="8196" name="Rectangle 2">
            <a:extLst>
              <a:ext uri="{FF2B5EF4-FFF2-40B4-BE49-F238E27FC236}">
                <a16:creationId xmlns:a16="http://schemas.microsoft.com/office/drawing/2014/main" id="{8338F264-6F7E-D2BC-8E0E-5D2AB038128D}"/>
              </a:ext>
            </a:extLst>
          </p:cNvPr>
          <p:cNvSpPr>
            <a:spLocks noGrp="1" noRot="1" noChangeAspect="1" noChangeArrowheads="1" noTextEdit="1"/>
          </p:cNvSpPr>
          <p:nvPr>
            <p:ph type="sldImg"/>
          </p:nvPr>
        </p:nvSpPr>
        <p:spPr>
          <a:ln/>
        </p:spPr>
      </p:sp>
      <p:sp>
        <p:nvSpPr>
          <p:cNvPr id="8197" name="Rectangle 3">
            <a:extLst>
              <a:ext uri="{FF2B5EF4-FFF2-40B4-BE49-F238E27FC236}">
                <a16:creationId xmlns:a16="http://schemas.microsoft.com/office/drawing/2014/main" id="{AB5C3D10-120B-62D7-EA14-F64F981FBD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a:extLst>
              <a:ext uri="{FF2B5EF4-FFF2-40B4-BE49-F238E27FC236}">
                <a16:creationId xmlns:a16="http://schemas.microsoft.com/office/drawing/2014/main" id="{83539EB0-9967-795F-8727-56114F89BB53}"/>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A02992B5-70AF-413A-AECD-825ED0E150D6}"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10243" name="Rectangle 7">
            <a:extLst>
              <a:ext uri="{FF2B5EF4-FFF2-40B4-BE49-F238E27FC236}">
                <a16:creationId xmlns:a16="http://schemas.microsoft.com/office/drawing/2014/main" id="{2DA2BA86-9BA0-859E-F2E7-B1135EDEF2C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60807FDA-198F-4094-8823-F9A43C51AD90}" type="slidenum">
              <a:rPr lang="ar-SA" altLang="en-US">
                <a:latin typeface="Arial" panose="020B0604020202020204" pitchFamily="34" charset="0"/>
              </a:rPr>
              <a:pPr/>
              <a:t>3</a:t>
            </a:fld>
            <a:endParaRPr lang="en-US" altLang="en-US">
              <a:latin typeface="Arial" panose="020B0604020202020204" pitchFamily="34" charset="0"/>
            </a:endParaRPr>
          </a:p>
        </p:txBody>
      </p:sp>
      <p:sp>
        <p:nvSpPr>
          <p:cNvPr id="10244" name="Rectangle 2">
            <a:extLst>
              <a:ext uri="{FF2B5EF4-FFF2-40B4-BE49-F238E27FC236}">
                <a16:creationId xmlns:a16="http://schemas.microsoft.com/office/drawing/2014/main" id="{037F1CA4-6D70-135B-F5C5-B5FDA44FF44A}"/>
              </a:ext>
            </a:extLst>
          </p:cNvPr>
          <p:cNvSpPr>
            <a:spLocks noGrp="1" noRot="1" noChangeAspect="1" noChangeArrowheads="1" noTextEdit="1"/>
          </p:cNvSpPr>
          <p:nvPr>
            <p:ph type="sldImg"/>
          </p:nvPr>
        </p:nvSpPr>
        <p:spPr>
          <a:ln/>
        </p:spPr>
      </p:sp>
      <p:sp>
        <p:nvSpPr>
          <p:cNvPr id="10245" name="Rectangle 3">
            <a:extLst>
              <a:ext uri="{FF2B5EF4-FFF2-40B4-BE49-F238E27FC236}">
                <a16:creationId xmlns:a16="http://schemas.microsoft.com/office/drawing/2014/main" id="{6BF5C3D9-8C75-3B69-85AE-46BD31AED78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ABBE6064-BBC2-C8B7-F0A7-194F64417FB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0A373F5-C865-4CF1-8DB6-455FB2654FB9}"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12291" name="Rectangle 7">
            <a:extLst>
              <a:ext uri="{FF2B5EF4-FFF2-40B4-BE49-F238E27FC236}">
                <a16:creationId xmlns:a16="http://schemas.microsoft.com/office/drawing/2014/main" id="{A735D1BD-FBC0-1AB1-8294-629CAC4B07E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CDA6E719-6D4A-48C2-B140-C9514004F871}" type="slidenum">
              <a:rPr lang="ar-SA" altLang="en-US">
                <a:latin typeface="Arial" panose="020B0604020202020204" pitchFamily="34" charset="0"/>
              </a:rPr>
              <a:pPr/>
              <a:t>5</a:t>
            </a:fld>
            <a:endParaRPr lang="en-US" altLang="en-US">
              <a:latin typeface="Arial" panose="020B0604020202020204" pitchFamily="34" charset="0"/>
            </a:endParaRPr>
          </a:p>
        </p:txBody>
      </p:sp>
      <p:sp>
        <p:nvSpPr>
          <p:cNvPr id="12292" name="Rectangle 2">
            <a:extLst>
              <a:ext uri="{FF2B5EF4-FFF2-40B4-BE49-F238E27FC236}">
                <a16:creationId xmlns:a16="http://schemas.microsoft.com/office/drawing/2014/main" id="{FCE5FFF8-B3E8-909E-6737-9A79E1D03F96}"/>
              </a:ext>
            </a:extLst>
          </p:cNvPr>
          <p:cNvSpPr>
            <a:spLocks noGrp="1" noRot="1" noChangeAspect="1" noChangeArrowheads="1" noTextEdit="1"/>
          </p:cNvSpPr>
          <p:nvPr>
            <p:ph type="sldImg"/>
          </p:nvPr>
        </p:nvSpPr>
        <p:spPr>
          <a:ln/>
        </p:spPr>
      </p:sp>
      <p:sp>
        <p:nvSpPr>
          <p:cNvPr id="12293" name="Rectangle 3">
            <a:extLst>
              <a:ext uri="{FF2B5EF4-FFF2-40B4-BE49-F238E27FC236}">
                <a16:creationId xmlns:a16="http://schemas.microsoft.com/office/drawing/2014/main" id="{44EFA65A-AB1F-EB89-116B-DCF76667391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a:extLst>
              <a:ext uri="{FF2B5EF4-FFF2-40B4-BE49-F238E27FC236}">
                <a16:creationId xmlns:a16="http://schemas.microsoft.com/office/drawing/2014/main" id="{229ED72E-F4E3-2B9B-DEB5-EACD0D50DDD7}"/>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537B019-6F1B-4A23-A1C7-D0313B8EC966}"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26627" name="Rectangle 7">
            <a:extLst>
              <a:ext uri="{FF2B5EF4-FFF2-40B4-BE49-F238E27FC236}">
                <a16:creationId xmlns:a16="http://schemas.microsoft.com/office/drawing/2014/main" id="{C7C7EE23-45CE-A0E9-9A85-303B7ED1715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4857D85-CDC7-45F8-9893-607524E2E93F}" type="slidenum">
              <a:rPr lang="ar-SA" altLang="en-US">
                <a:latin typeface="Arial" panose="020B0604020202020204" pitchFamily="34" charset="0"/>
              </a:rPr>
              <a:pPr/>
              <a:t>13</a:t>
            </a:fld>
            <a:endParaRPr lang="en-US" altLang="en-US">
              <a:latin typeface="Arial" panose="020B0604020202020204" pitchFamily="34" charset="0"/>
            </a:endParaRPr>
          </a:p>
        </p:txBody>
      </p:sp>
      <p:sp>
        <p:nvSpPr>
          <p:cNvPr id="26628" name="Rectangle 2">
            <a:extLst>
              <a:ext uri="{FF2B5EF4-FFF2-40B4-BE49-F238E27FC236}">
                <a16:creationId xmlns:a16="http://schemas.microsoft.com/office/drawing/2014/main" id="{806BF50D-C7E5-97BF-9670-8B9E12040A68}"/>
              </a:ext>
            </a:extLst>
          </p:cNvPr>
          <p:cNvSpPr>
            <a:spLocks noGrp="1" noRot="1" noChangeAspect="1" noChangeArrowheads="1" noTextEdit="1"/>
          </p:cNvSpPr>
          <p:nvPr>
            <p:ph type="sldImg"/>
          </p:nvPr>
        </p:nvSpPr>
        <p:spPr>
          <a:ln/>
        </p:spPr>
      </p:sp>
      <p:sp>
        <p:nvSpPr>
          <p:cNvPr id="26629" name="Rectangle 3">
            <a:extLst>
              <a:ext uri="{FF2B5EF4-FFF2-40B4-BE49-F238E27FC236}">
                <a16:creationId xmlns:a16="http://schemas.microsoft.com/office/drawing/2014/main" id="{C1CA59B8-D8AC-4324-6F2B-5A10132D908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a:extLst>
              <a:ext uri="{FF2B5EF4-FFF2-40B4-BE49-F238E27FC236}">
                <a16:creationId xmlns:a16="http://schemas.microsoft.com/office/drawing/2014/main" id="{EB5B9B13-12D1-01F5-554B-478CBEB97A6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834799B3-4694-4412-9730-AAD9BA4D3AF7}"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14339" name="Rectangle 7">
            <a:extLst>
              <a:ext uri="{FF2B5EF4-FFF2-40B4-BE49-F238E27FC236}">
                <a16:creationId xmlns:a16="http://schemas.microsoft.com/office/drawing/2014/main" id="{A8AB404C-B7C4-4B39-E384-87A238F5FE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222AC545-40B6-4511-B13C-27F93C475B53}" type="slidenum">
              <a:rPr lang="ar-SA" altLang="en-US">
                <a:latin typeface="Arial" panose="020B0604020202020204" pitchFamily="34" charset="0"/>
              </a:rPr>
              <a:pPr/>
              <a:t>14</a:t>
            </a:fld>
            <a:endParaRPr lang="en-US" altLang="en-US">
              <a:latin typeface="Arial" panose="020B0604020202020204" pitchFamily="34" charset="0"/>
            </a:endParaRPr>
          </a:p>
        </p:txBody>
      </p:sp>
      <p:sp>
        <p:nvSpPr>
          <p:cNvPr id="14340" name="Rectangle 2">
            <a:extLst>
              <a:ext uri="{FF2B5EF4-FFF2-40B4-BE49-F238E27FC236}">
                <a16:creationId xmlns:a16="http://schemas.microsoft.com/office/drawing/2014/main" id="{B0B80627-A191-E340-6007-F7BB45CA39F9}"/>
              </a:ext>
            </a:extLst>
          </p:cNvPr>
          <p:cNvSpPr>
            <a:spLocks noGrp="1" noRot="1" noChangeAspect="1" noChangeArrowheads="1" noTextEdit="1"/>
          </p:cNvSpPr>
          <p:nvPr>
            <p:ph type="sldImg"/>
          </p:nvPr>
        </p:nvSpPr>
        <p:spPr>
          <a:ln/>
        </p:spPr>
      </p:sp>
      <p:sp>
        <p:nvSpPr>
          <p:cNvPr id="14341" name="Rectangle 3">
            <a:extLst>
              <a:ext uri="{FF2B5EF4-FFF2-40B4-BE49-F238E27FC236}">
                <a16:creationId xmlns:a16="http://schemas.microsoft.com/office/drawing/2014/main" id="{E6FD345F-49E4-5E18-A923-4D5557BC88A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31">
            <a:extLst>
              <a:ext uri="{FF2B5EF4-FFF2-40B4-BE49-F238E27FC236}">
                <a16:creationId xmlns:a16="http://schemas.microsoft.com/office/drawing/2014/main" id="{9ED8C067-E692-A498-8404-EB9810498E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1C4B100-E9C7-4898-9D11-333D195D8DEB}" type="slidenum">
              <a:rPr lang="en-US" altLang="en-US">
                <a:latin typeface="Arial" panose="020B0604020202020204" pitchFamily="34" charset="0"/>
              </a:rPr>
              <a:pPr/>
              <a:t>16</a:t>
            </a:fld>
            <a:endParaRPr lang="en-US" altLang="en-US">
              <a:latin typeface="Arial" panose="020B0604020202020204" pitchFamily="34" charset="0"/>
            </a:endParaRPr>
          </a:p>
        </p:txBody>
      </p:sp>
      <p:sp>
        <p:nvSpPr>
          <p:cNvPr id="16387" name="Rectangle 2">
            <a:extLst>
              <a:ext uri="{FF2B5EF4-FFF2-40B4-BE49-F238E27FC236}">
                <a16:creationId xmlns:a16="http://schemas.microsoft.com/office/drawing/2014/main" id="{EEA34590-B2C6-9378-D840-9F52FC3FEAC4}"/>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06BAFCC7-9C87-8CFC-2A0A-7C4845F7CA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31">
            <a:extLst>
              <a:ext uri="{FF2B5EF4-FFF2-40B4-BE49-F238E27FC236}">
                <a16:creationId xmlns:a16="http://schemas.microsoft.com/office/drawing/2014/main" id="{9ED8C067-E692-A498-8404-EB9810498E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1C4B100-E9C7-4898-9D11-333D195D8DEB}" type="slidenum">
              <a:rPr lang="en-US" altLang="en-US">
                <a:latin typeface="Arial" panose="020B0604020202020204" pitchFamily="34" charset="0"/>
              </a:rPr>
              <a:pPr/>
              <a:t>17</a:t>
            </a:fld>
            <a:endParaRPr lang="en-US" altLang="en-US">
              <a:latin typeface="Arial" panose="020B0604020202020204" pitchFamily="34" charset="0"/>
            </a:endParaRPr>
          </a:p>
        </p:txBody>
      </p:sp>
      <p:sp>
        <p:nvSpPr>
          <p:cNvPr id="16387" name="Rectangle 2">
            <a:extLst>
              <a:ext uri="{FF2B5EF4-FFF2-40B4-BE49-F238E27FC236}">
                <a16:creationId xmlns:a16="http://schemas.microsoft.com/office/drawing/2014/main" id="{EEA34590-B2C6-9378-D840-9F52FC3FEAC4}"/>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06BAFCC7-9C87-8CFC-2A0A-7C4845F7CA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p>
        </p:txBody>
      </p:sp>
    </p:spTree>
    <p:extLst>
      <p:ext uri="{BB962C8B-B14F-4D97-AF65-F5344CB8AC3E}">
        <p14:creationId xmlns:p14="http://schemas.microsoft.com/office/powerpoint/2010/main" val="2987141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a:extLst>
              <a:ext uri="{FF2B5EF4-FFF2-40B4-BE49-F238E27FC236}">
                <a16:creationId xmlns:a16="http://schemas.microsoft.com/office/drawing/2014/main" id="{7833B5D7-E64A-C755-F974-14AEC2FBAF5C}"/>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3891F717-F207-4138-8958-3FA05A54DA51}"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18435" name="Rectangle 7">
            <a:extLst>
              <a:ext uri="{FF2B5EF4-FFF2-40B4-BE49-F238E27FC236}">
                <a16:creationId xmlns:a16="http://schemas.microsoft.com/office/drawing/2014/main" id="{4041DFA4-71B6-FDDD-BA60-FB17B90E07E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CDCB7B6-D118-492C-B16D-C9690D5182B3}" type="slidenum">
              <a:rPr lang="ar-SA" altLang="en-US">
                <a:latin typeface="Arial" panose="020B0604020202020204" pitchFamily="34" charset="0"/>
              </a:rPr>
              <a:pPr/>
              <a:t>18</a:t>
            </a:fld>
            <a:endParaRPr lang="en-US" altLang="en-US">
              <a:latin typeface="Arial" panose="020B0604020202020204" pitchFamily="34" charset="0"/>
            </a:endParaRPr>
          </a:p>
        </p:txBody>
      </p:sp>
      <p:sp>
        <p:nvSpPr>
          <p:cNvPr id="18436" name="Rectangle 2">
            <a:extLst>
              <a:ext uri="{FF2B5EF4-FFF2-40B4-BE49-F238E27FC236}">
                <a16:creationId xmlns:a16="http://schemas.microsoft.com/office/drawing/2014/main" id="{A881EDFE-14BA-6928-1DDC-0966A3DBB1C8}"/>
              </a:ext>
            </a:extLst>
          </p:cNvPr>
          <p:cNvSpPr>
            <a:spLocks noGrp="1" noRot="1" noChangeAspect="1" noChangeArrowheads="1" noTextEdit="1"/>
          </p:cNvSpPr>
          <p:nvPr>
            <p:ph type="sldImg"/>
          </p:nvPr>
        </p:nvSpPr>
        <p:spPr>
          <a:ln/>
        </p:spPr>
      </p:sp>
      <p:sp>
        <p:nvSpPr>
          <p:cNvPr id="18437" name="Rectangle 3">
            <a:extLst>
              <a:ext uri="{FF2B5EF4-FFF2-40B4-BE49-F238E27FC236}">
                <a16:creationId xmlns:a16="http://schemas.microsoft.com/office/drawing/2014/main" id="{80BFB1E2-657E-C9DC-3C36-14BEAA554E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a:extLst>
              <a:ext uri="{FF2B5EF4-FFF2-40B4-BE49-F238E27FC236}">
                <a16:creationId xmlns:a16="http://schemas.microsoft.com/office/drawing/2014/main" id="{A94BD1F4-F061-50AC-C2CE-E76B116A1D9D}"/>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813F99F7-4249-4189-A4C2-17CE091CBAA4}"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22531" name="Rectangle 7">
            <a:extLst>
              <a:ext uri="{FF2B5EF4-FFF2-40B4-BE49-F238E27FC236}">
                <a16:creationId xmlns:a16="http://schemas.microsoft.com/office/drawing/2014/main" id="{7AFD0DF4-50FC-545C-B551-609DA8EB56C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C451A7DE-5294-4AB3-832B-F2AAD6B3A86A}" type="slidenum">
              <a:rPr lang="ar-SA" altLang="en-US">
                <a:latin typeface="Arial" panose="020B0604020202020204" pitchFamily="34" charset="0"/>
              </a:rPr>
              <a:pPr/>
              <a:t>20</a:t>
            </a:fld>
            <a:endParaRPr lang="en-US" altLang="en-US">
              <a:latin typeface="Arial" panose="020B0604020202020204" pitchFamily="34" charset="0"/>
            </a:endParaRPr>
          </a:p>
        </p:txBody>
      </p:sp>
      <p:sp>
        <p:nvSpPr>
          <p:cNvPr id="22532" name="Rectangle 2">
            <a:extLst>
              <a:ext uri="{FF2B5EF4-FFF2-40B4-BE49-F238E27FC236}">
                <a16:creationId xmlns:a16="http://schemas.microsoft.com/office/drawing/2014/main" id="{387DE959-2B85-9D85-7261-D4EDEA64956B}"/>
              </a:ext>
            </a:extLst>
          </p:cNvPr>
          <p:cNvSpPr>
            <a:spLocks noGrp="1" noRot="1" noChangeAspect="1" noChangeArrowheads="1" noTextEdit="1"/>
          </p:cNvSpPr>
          <p:nvPr>
            <p:ph type="sldImg"/>
          </p:nvPr>
        </p:nvSpPr>
        <p:spPr>
          <a:ln/>
        </p:spPr>
      </p:sp>
      <p:sp>
        <p:nvSpPr>
          <p:cNvPr id="22533" name="Rectangle 3">
            <a:extLst>
              <a:ext uri="{FF2B5EF4-FFF2-40B4-BE49-F238E27FC236}">
                <a16:creationId xmlns:a16="http://schemas.microsoft.com/office/drawing/2014/main" id="{A1741D6D-C9F4-8F2A-A2F5-4AC09A00FE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669380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a:extLst>
              <a:ext uri="{FF2B5EF4-FFF2-40B4-BE49-F238E27FC236}">
                <a16:creationId xmlns:a16="http://schemas.microsoft.com/office/drawing/2014/main" id="{F61B4E8A-749C-96C8-4AB5-7C01C932FFA8}"/>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92E72CAE-95D9-49B8-ADDD-C1CC91F2AAED}"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31747" name="Rectangle 7">
            <a:extLst>
              <a:ext uri="{FF2B5EF4-FFF2-40B4-BE49-F238E27FC236}">
                <a16:creationId xmlns:a16="http://schemas.microsoft.com/office/drawing/2014/main" id="{F39C5BFC-4E8F-3B7F-0D35-471AFDE0619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631177D8-69FC-44F4-AEE8-AEE9D1EA1893}" type="slidenum">
              <a:rPr lang="ar-SA" altLang="en-US">
                <a:latin typeface="Arial" panose="020B0604020202020204" pitchFamily="34" charset="0"/>
              </a:rPr>
              <a:pPr/>
              <a:t>21</a:t>
            </a:fld>
            <a:endParaRPr lang="en-US" altLang="en-US">
              <a:latin typeface="Arial" panose="020B0604020202020204" pitchFamily="34" charset="0"/>
            </a:endParaRPr>
          </a:p>
        </p:txBody>
      </p:sp>
      <p:sp>
        <p:nvSpPr>
          <p:cNvPr id="31748" name="Rectangle 2">
            <a:extLst>
              <a:ext uri="{FF2B5EF4-FFF2-40B4-BE49-F238E27FC236}">
                <a16:creationId xmlns:a16="http://schemas.microsoft.com/office/drawing/2014/main" id="{4A700036-4B84-37E1-AE63-FA1A9C8ED69C}"/>
              </a:ext>
            </a:extLst>
          </p:cNvPr>
          <p:cNvSpPr>
            <a:spLocks noGrp="1" noRot="1" noChangeAspect="1" noChangeArrowheads="1" noTextEdit="1"/>
          </p:cNvSpPr>
          <p:nvPr>
            <p:ph type="sldImg"/>
          </p:nvPr>
        </p:nvSpPr>
        <p:spPr>
          <a:ln/>
        </p:spPr>
      </p:sp>
      <p:sp>
        <p:nvSpPr>
          <p:cNvPr id="31749" name="Rectangle 3">
            <a:extLst>
              <a:ext uri="{FF2B5EF4-FFF2-40B4-BE49-F238E27FC236}">
                <a16:creationId xmlns:a16="http://schemas.microsoft.com/office/drawing/2014/main" id="{989C16EB-533D-AD50-42AC-72A2398A81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a:extLst>
              <a:ext uri="{FF2B5EF4-FFF2-40B4-BE49-F238E27FC236}">
                <a16:creationId xmlns:a16="http://schemas.microsoft.com/office/drawing/2014/main" id="{935BCBCD-3EB4-6C9E-1609-A9FE49F69A86}"/>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6DBB0670-D293-461A-BE2D-CDB6C4121143}"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37891" name="Rectangle 7">
            <a:extLst>
              <a:ext uri="{FF2B5EF4-FFF2-40B4-BE49-F238E27FC236}">
                <a16:creationId xmlns:a16="http://schemas.microsoft.com/office/drawing/2014/main" id="{D6D10103-C9D3-6BE8-1D63-233F51C53F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9819A59-6E9D-4F24-AD04-21F93CA9D316}" type="slidenum">
              <a:rPr lang="ar-SA" altLang="en-US">
                <a:latin typeface="Arial" panose="020B0604020202020204" pitchFamily="34" charset="0"/>
              </a:rPr>
              <a:pPr/>
              <a:t>22</a:t>
            </a:fld>
            <a:endParaRPr lang="en-US" altLang="en-US">
              <a:latin typeface="Arial" panose="020B0604020202020204" pitchFamily="34" charset="0"/>
            </a:endParaRPr>
          </a:p>
        </p:txBody>
      </p:sp>
      <p:sp>
        <p:nvSpPr>
          <p:cNvPr id="37892" name="Rectangle 2">
            <a:extLst>
              <a:ext uri="{FF2B5EF4-FFF2-40B4-BE49-F238E27FC236}">
                <a16:creationId xmlns:a16="http://schemas.microsoft.com/office/drawing/2014/main" id="{B753F160-BF49-0592-0FF3-76E779000D83}"/>
              </a:ext>
            </a:extLst>
          </p:cNvPr>
          <p:cNvSpPr>
            <a:spLocks noGrp="1" noRot="1" noChangeAspect="1" noChangeArrowheads="1" noTextEdit="1"/>
          </p:cNvSpPr>
          <p:nvPr>
            <p:ph type="sldImg"/>
          </p:nvPr>
        </p:nvSpPr>
        <p:spPr>
          <a:ln/>
        </p:spPr>
      </p:sp>
      <p:sp>
        <p:nvSpPr>
          <p:cNvPr id="37893" name="Rectangle 3">
            <a:extLst>
              <a:ext uri="{FF2B5EF4-FFF2-40B4-BE49-F238E27FC236}">
                <a16:creationId xmlns:a16="http://schemas.microsoft.com/office/drawing/2014/main" id="{05E9D2A6-8D2C-05D2-7E4B-23B1463B552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101268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a:extLst>
              <a:ext uri="{FF2B5EF4-FFF2-40B4-BE49-F238E27FC236}">
                <a16:creationId xmlns:a16="http://schemas.microsoft.com/office/drawing/2014/main" id="{2E30A7D0-ED48-6B62-2C60-C5583E449380}"/>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3596FD4A-433B-4B9A-99CC-547CE4349A9A}"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33795" name="Rectangle 7">
            <a:extLst>
              <a:ext uri="{FF2B5EF4-FFF2-40B4-BE49-F238E27FC236}">
                <a16:creationId xmlns:a16="http://schemas.microsoft.com/office/drawing/2014/main" id="{3B943656-D458-E2ED-9A3A-7331F60A23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73840BC8-FDD8-40E4-8849-76E1FC648FBB}" type="slidenum">
              <a:rPr lang="ar-SA" altLang="en-US">
                <a:latin typeface="Arial" panose="020B0604020202020204" pitchFamily="34" charset="0"/>
              </a:rPr>
              <a:pPr/>
              <a:t>23</a:t>
            </a:fld>
            <a:endParaRPr lang="en-US" altLang="en-US">
              <a:latin typeface="Arial" panose="020B0604020202020204" pitchFamily="34" charset="0"/>
            </a:endParaRPr>
          </a:p>
        </p:txBody>
      </p:sp>
      <p:sp>
        <p:nvSpPr>
          <p:cNvPr id="33796" name="Rectangle 2">
            <a:extLst>
              <a:ext uri="{FF2B5EF4-FFF2-40B4-BE49-F238E27FC236}">
                <a16:creationId xmlns:a16="http://schemas.microsoft.com/office/drawing/2014/main" id="{0C924480-0F31-C5AE-9DCA-2AA38DEF7D7C}"/>
              </a:ext>
            </a:extLst>
          </p:cNvPr>
          <p:cNvSpPr>
            <a:spLocks noGrp="1" noRot="1" noChangeAspect="1" noChangeArrowheads="1" noTextEdit="1"/>
          </p:cNvSpPr>
          <p:nvPr>
            <p:ph type="sldImg"/>
          </p:nvPr>
        </p:nvSpPr>
        <p:spPr>
          <a:ln/>
        </p:spPr>
      </p:sp>
      <p:sp>
        <p:nvSpPr>
          <p:cNvPr id="33797" name="Rectangle 3">
            <a:extLst>
              <a:ext uri="{FF2B5EF4-FFF2-40B4-BE49-F238E27FC236}">
                <a16:creationId xmlns:a16="http://schemas.microsoft.com/office/drawing/2014/main" id="{C35292EE-8F34-6266-85CA-225CB93F8D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a:extLst>
              <a:ext uri="{FF2B5EF4-FFF2-40B4-BE49-F238E27FC236}">
                <a16:creationId xmlns:a16="http://schemas.microsoft.com/office/drawing/2014/main" id="{2E30A7D0-ED48-6B62-2C60-C5583E449380}"/>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3596FD4A-433B-4B9A-99CC-547CE4349A9A}"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33795" name="Rectangle 7">
            <a:extLst>
              <a:ext uri="{FF2B5EF4-FFF2-40B4-BE49-F238E27FC236}">
                <a16:creationId xmlns:a16="http://schemas.microsoft.com/office/drawing/2014/main" id="{3B943656-D458-E2ED-9A3A-7331F60A23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73840BC8-FDD8-40E4-8849-76E1FC648FBB}" type="slidenum">
              <a:rPr lang="ar-SA" altLang="en-US">
                <a:latin typeface="Arial" panose="020B0604020202020204" pitchFamily="34" charset="0"/>
              </a:rPr>
              <a:pPr/>
              <a:t>26</a:t>
            </a:fld>
            <a:endParaRPr lang="en-US" altLang="en-US">
              <a:latin typeface="Arial" panose="020B0604020202020204" pitchFamily="34" charset="0"/>
            </a:endParaRPr>
          </a:p>
        </p:txBody>
      </p:sp>
      <p:sp>
        <p:nvSpPr>
          <p:cNvPr id="33796" name="Rectangle 2">
            <a:extLst>
              <a:ext uri="{FF2B5EF4-FFF2-40B4-BE49-F238E27FC236}">
                <a16:creationId xmlns:a16="http://schemas.microsoft.com/office/drawing/2014/main" id="{0C924480-0F31-C5AE-9DCA-2AA38DEF7D7C}"/>
              </a:ext>
            </a:extLst>
          </p:cNvPr>
          <p:cNvSpPr>
            <a:spLocks noGrp="1" noRot="1" noChangeAspect="1" noChangeArrowheads="1" noTextEdit="1"/>
          </p:cNvSpPr>
          <p:nvPr>
            <p:ph type="sldImg"/>
          </p:nvPr>
        </p:nvSpPr>
        <p:spPr>
          <a:ln/>
        </p:spPr>
      </p:sp>
      <p:sp>
        <p:nvSpPr>
          <p:cNvPr id="33797" name="Rectangle 3">
            <a:extLst>
              <a:ext uri="{FF2B5EF4-FFF2-40B4-BE49-F238E27FC236}">
                <a16:creationId xmlns:a16="http://schemas.microsoft.com/office/drawing/2014/main" id="{C35292EE-8F34-6266-85CA-225CB93F8D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9683756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a:extLst>
              <a:ext uri="{FF2B5EF4-FFF2-40B4-BE49-F238E27FC236}">
                <a16:creationId xmlns:a16="http://schemas.microsoft.com/office/drawing/2014/main" id="{151F60E0-67CB-210A-87EB-410303BA772E}"/>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35060717-80EA-4828-9E08-B1FDBBC33180}"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35843" name="Rectangle 7">
            <a:extLst>
              <a:ext uri="{FF2B5EF4-FFF2-40B4-BE49-F238E27FC236}">
                <a16:creationId xmlns:a16="http://schemas.microsoft.com/office/drawing/2014/main" id="{D36539F4-CF13-1B21-C76B-783DB73D967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B87E08C6-E075-4041-B461-4042720F7A61}" type="slidenum">
              <a:rPr lang="ar-SA" altLang="en-US">
                <a:latin typeface="Arial" panose="020B0604020202020204" pitchFamily="34" charset="0"/>
              </a:rPr>
              <a:pPr/>
              <a:t>27</a:t>
            </a:fld>
            <a:endParaRPr lang="en-US" altLang="en-US">
              <a:latin typeface="Arial" panose="020B0604020202020204" pitchFamily="34" charset="0"/>
            </a:endParaRPr>
          </a:p>
        </p:txBody>
      </p:sp>
      <p:sp>
        <p:nvSpPr>
          <p:cNvPr id="35844" name="Rectangle 2">
            <a:extLst>
              <a:ext uri="{FF2B5EF4-FFF2-40B4-BE49-F238E27FC236}">
                <a16:creationId xmlns:a16="http://schemas.microsoft.com/office/drawing/2014/main" id="{D234A3C1-59F9-79CF-17B3-BDEBC9A1E179}"/>
              </a:ext>
            </a:extLst>
          </p:cNvPr>
          <p:cNvSpPr>
            <a:spLocks noGrp="1" noRot="1" noChangeAspect="1" noChangeArrowheads="1" noTextEdit="1"/>
          </p:cNvSpPr>
          <p:nvPr>
            <p:ph type="sldImg"/>
          </p:nvPr>
        </p:nvSpPr>
        <p:spPr>
          <a:ln/>
        </p:spPr>
      </p:sp>
      <p:sp>
        <p:nvSpPr>
          <p:cNvPr id="35845" name="Rectangle 3">
            <a:extLst>
              <a:ext uri="{FF2B5EF4-FFF2-40B4-BE49-F238E27FC236}">
                <a16:creationId xmlns:a16="http://schemas.microsoft.com/office/drawing/2014/main" id="{16ED8E43-5842-0BE2-E897-7B83B0B3C28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a:extLst>
              <a:ext uri="{FF2B5EF4-FFF2-40B4-BE49-F238E27FC236}">
                <a16:creationId xmlns:a16="http://schemas.microsoft.com/office/drawing/2014/main" id="{E902C1E2-991C-CDD0-5228-FFAF26E78C07}"/>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003D309E-F86B-433C-BE6A-E8C36C62797C}"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39939" name="Rectangle 7">
            <a:extLst>
              <a:ext uri="{FF2B5EF4-FFF2-40B4-BE49-F238E27FC236}">
                <a16:creationId xmlns:a16="http://schemas.microsoft.com/office/drawing/2014/main" id="{C9C7030B-E11E-F41F-886E-A301D565DFE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6CCBB8AC-8F4A-4766-BF65-493B6F9672AB}" type="slidenum">
              <a:rPr lang="ar-SA" altLang="en-US">
                <a:latin typeface="Arial" panose="020B0604020202020204" pitchFamily="34" charset="0"/>
              </a:rPr>
              <a:pPr/>
              <a:t>28</a:t>
            </a:fld>
            <a:endParaRPr lang="en-US" altLang="en-US">
              <a:latin typeface="Arial" panose="020B0604020202020204" pitchFamily="34" charset="0"/>
            </a:endParaRPr>
          </a:p>
        </p:txBody>
      </p:sp>
      <p:sp>
        <p:nvSpPr>
          <p:cNvPr id="39940" name="Rectangle 2">
            <a:extLst>
              <a:ext uri="{FF2B5EF4-FFF2-40B4-BE49-F238E27FC236}">
                <a16:creationId xmlns:a16="http://schemas.microsoft.com/office/drawing/2014/main" id="{89623B3D-8C72-950B-8741-CBD6D8845110}"/>
              </a:ext>
            </a:extLst>
          </p:cNvPr>
          <p:cNvSpPr>
            <a:spLocks noGrp="1" noRot="1" noChangeAspect="1" noChangeArrowheads="1" noTextEdit="1"/>
          </p:cNvSpPr>
          <p:nvPr>
            <p:ph type="sldImg"/>
          </p:nvPr>
        </p:nvSpPr>
        <p:spPr>
          <a:ln/>
        </p:spPr>
      </p:sp>
      <p:sp>
        <p:nvSpPr>
          <p:cNvPr id="39941" name="Rectangle 3">
            <a:extLst>
              <a:ext uri="{FF2B5EF4-FFF2-40B4-BE49-F238E27FC236}">
                <a16:creationId xmlns:a16="http://schemas.microsoft.com/office/drawing/2014/main" id="{FC8B1104-99B3-CC5C-DBD7-FDDBD1BC370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a:extLst>
              <a:ext uri="{FF2B5EF4-FFF2-40B4-BE49-F238E27FC236}">
                <a16:creationId xmlns:a16="http://schemas.microsoft.com/office/drawing/2014/main" id="{2200670F-77DF-ADDC-4A69-D41FFA10563E}"/>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3D347F1-E4D1-41E8-BE55-7AF04A120D02}"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41987" name="Rectangle 7">
            <a:extLst>
              <a:ext uri="{FF2B5EF4-FFF2-40B4-BE49-F238E27FC236}">
                <a16:creationId xmlns:a16="http://schemas.microsoft.com/office/drawing/2014/main" id="{8F788C67-DAE1-F539-F8A8-39F1B2E91D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AE47844-3BB2-4E57-BADE-4A81A55C5E0D}" type="slidenum">
              <a:rPr lang="ar-SA" altLang="en-US">
                <a:latin typeface="Arial" panose="020B0604020202020204" pitchFamily="34" charset="0"/>
              </a:rPr>
              <a:pPr/>
              <a:t>29</a:t>
            </a:fld>
            <a:endParaRPr lang="en-US" altLang="en-US">
              <a:latin typeface="Arial" panose="020B0604020202020204" pitchFamily="34" charset="0"/>
            </a:endParaRPr>
          </a:p>
        </p:txBody>
      </p:sp>
      <p:sp>
        <p:nvSpPr>
          <p:cNvPr id="41988" name="Rectangle 2">
            <a:extLst>
              <a:ext uri="{FF2B5EF4-FFF2-40B4-BE49-F238E27FC236}">
                <a16:creationId xmlns:a16="http://schemas.microsoft.com/office/drawing/2014/main" id="{6864DD9C-A667-DE4C-DFC2-B15C49100DFA}"/>
              </a:ext>
            </a:extLst>
          </p:cNvPr>
          <p:cNvSpPr>
            <a:spLocks noGrp="1" noRot="1" noChangeAspect="1" noChangeArrowheads="1" noTextEdit="1"/>
          </p:cNvSpPr>
          <p:nvPr>
            <p:ph type="sldImg"/>
          </p:nvPr>
        </p:nvSpPr>
        <p:spPr>
          <a:ln/>
        </p:spPr>
      </p:sp>
      <p:sp>
        <p:nvSpPr>
          <p:cNvPr id="41989" name="Rectangle 3">
            <a:extLst>
              <a:ext uri="{FF2B5EF4-FFF2-40B4-BE49-F238E27FC236}">
                <a16:creationId xmlns:a16="http://schemas.microsoft.com/office/drawing/2014/main" id="{AB943296-BB46-DD4C-1218-222F37A46C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336001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a:extLst>
              <a:ext uri="{FF2B5EF4-FFF2-40B4-BE49-F238E27FC236}">
                <a16:creationId xmlns:a16="http://schemas.microsoft.com/office/drawing/2014/main" id="{2200670F-77DF-ADDC-4A69-D41FFA10563E}"/>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3D347F1-E4D1-41E8-BE55-7AF04A120D02}"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41987" name="Rectangle 7">
            <a:extLst>
              <a:ext uri="{FF2B5EF4-FFF2-40B4-BE49-F238E27FC236}">
                <a16:creationId xmlns:a16="http://schemas.microsoft.com/office/drawing/2014/main" id="{8F788C67-DAE1-F539-F8A8-39F1B2E91D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AE47844-3BB2-4E57-BADE-4A81A55C5E0D}" type="slidenum">
              <a:rPr lang="ar-SA" altLang="en-US">
                <a:latin typeface="Arial" panose="020B0604020202020204" pitchFamily="34" charset="0"/>
              </a:rPr>
              <a:pPr/>
              <a:t>30</a:t>
            </a:fld>
            <a:endParaRPr lang="en-US" altLang="en-US">
              <a:latin typeface="Arial" panose="020B0604020202020204" pitchFamily="34" charset="0"/>
            </a:endParaRPr>
          </a:p>
        </p:txBody>
      </p:sp>
      <p:sp>
        <p:nvSpPr>
          <p:cNvPr id="41988" name="Rectangle 2">
            <a:extLst>
              <a:ext uri="{FF2B5EF4-FFF2-40B4-BE49-F238E27FC236}">
                <a16:creationId xmlns:a16="http://schemas.microsoft.com/office/drawing/2014/main" id="{6864DD9C-A667-DE4C-DFC2-B15C49100DFA}"/>
              </a:ext>
            </a:extLst>
          </p:cNvPr>
          <p:cNvSpPr>
            <a:spLocks noGrp="1" noRot="1" noChangeAspect="1" noChangeArrowheads="1" noTextEdit="1"/>
          </p:cNvSpPr>
          <p:nvPr>
            <p:ph type="sldImg"/>
          </p:nvPr>
        </p:nvSpPr>
        <p:spPr>
          <a:ln/>
        </p:spPr>
      </p:sp>
      <p:sp>
        <p:nvSpPr>
          <p:cNvPr id="41989" name="Rectangle 3">
            <a:extLst>
              <a:ext uri="{FF2B5EF4-FFF2-40B4-BE49-F238E27FC236}">
                <a16:creationId xmlns:a16="http://schemas.microsoft.com/office/drawing/2014/main" id="{AB943296-BB46-DD4C-1218-222F37A46C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839964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a:extLst>
              <a:ext uri="{FF2B5EF4-FFF2-40B4-BE49-F238E27FC236}">
                <a16:creationId xmlns:a16="http://schemas.microsoft.com/office/drawing/2014/main" id="{2200670F-77DF-ADDC-4A69-D41FFA10563E}"/>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3D347F1-E4D1-41E8-BE55-7AF04A120D02}"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41987" name="Rectangle 7">
            <a:extLst>
              <a:ext uri="{FF2B5EF4-FFF2-40B4-BE49-F238E27FC236}">
                <a16:creationId xmlns:a16="http://schemas.microsoft.com/office/drawing/2014/main" id="{8F788C67-DAE1-F539-F8A8-39F1B2E91D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AE47844-3BB2-4E57-BADE-4A81A55C5E0D}" type="slidenum">
              <a:rPr lang="ar-SA" altLang="en-US">
                <a:latin typeface="Arial" panose="020B0604020202020204" pitchFamily="34" charset="0"/>
              </a:rPr>
              <a:pPr/>
              <a:t>31</a:t>
            </a:fld>
            <a:endParaRPr lang="en-US" altLang="en-US">
              <a:latin typeface="Arial" panose="020B0604020202020204" pitchFamily="34" charset="0"/>
            </a:endParaRPr>
          </a:p>
        </p:txBody>
      </p:sp>
      <p:sp>
        <p:nvSpPr>
          <p:cNvPr id="41988" name="Rectangle 2">
            <a:extLst>
              <a:ext uri="{FF2B5EF4-FFF2-40B4-BE49-F238E27FC236}">
                <a16:creationId xmlns:a16="http://schemas.microsoft.com/office/drawing/2014/main" id="{6864DD9C-A667-DE4C-DFC2-B15C49100DFA}"/>
              </a:ext>
            </a:extLst>
          </p:cNvPr>
          <p:cNvSpPr>
            <a:spLocks noGrp="1" noRot="1" noChangeAspect="1" noChangeArrowheads="1" noTextEdit="1"/>
          </p:cNvSpPr>
          <p:nvPr>
            <p:ph type="sldImg"/>
          </p:nvPr>
        </p:nvSpPr>
        <p:spPr>
          <a:ln/>
        </p:spPr>
      </p:sp>
      <p:sp>
        <p:nvSpPr>
          <p:cNvPr id="41989" name="Rectangle 3">
            <a:extLst>
              <a:ext uri="{FF2B5EF4-FFF2-40B4-BE49-F238E27FC236}">
                <a16:creationId xmlns:a16="http://schemas.microsoft.com/office/drawing/2014/main" id="{AB943296-BB46-DD4C-1218-222F37A46C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8755514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a:extLst>
              <a:ext uri="{FF2B5EF4-FFF2-40B4-BE49-F238E27FC236}">
                <a16:creationId xmlns:a16="http://schemas.microsoft.com/office/drawing/2014/main" id="{2200670F-77DF-ADDC-4A69-D41FFA10563E}"/>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3D347F1-E4D1-41E8-BE55-7AF04A120D02}"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41987" name="Rectangle 7">
            <a:extLst>
              <a:ext uri="{FF2B5EF4-FFF2-40B4-BE49-F238E27FC236}">
                <a16:creationId xmlns:a16="http://schemas.microsoft.com/office/drawing/2014/main" id="{8F788C67-DAE1-F539-F8A8-39F1B2E91D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AE47844-3BB2-4E57-BADE-4A81A55C5E0D}" type="slidenum">
              <a:rPr lang="ar-SA" altLang="en-US">
                <a:latin typeface="Arial" panose="020B0604020202020204" pitchFamily="34" charset="0"/>
              </a:rPr>
              <a:pPr/>
              <a:t>32</a:t>
            </a:fld>
            <a:endParaRPr lang="en-US" altLang="en-US">
              <a:latin typeface="Arial" panose="020B0604020202020204" pitchFamily="34" charset="0"/>
            </a:endParaRPr>
          </a:p>
        </p:txBody>
      </p:sp>
      <p:sp>
        <p:nvSpPr>
          <p:cNvPr id="41988" name="Rectangle 2">
            <a:extLst>
              <a:ext uri="{FF2B5EF4-FFF2-40B4-BE49-F238E27FC236}">
                <a16:creationId xmlns:a16="http://schemas.microsoft.com/office/drawing/2014/main" id="{6864DD9C-A667-DE4C-DFC2-B15C49100DFA}"/>
              </a:ext>
            </a:extLst>
          </p:cNvPr>
          <p:cNvSpPr>
            <a:spLocks noGrp="1" noRot="1" noChangeAspect="1" noChangeArrowheads="1" noTextEdit="1"/>
          </p:cNvSpPr>
          <p:nvPr>
            <p:ph type="sldImg"/>
          </p:nvPr>
        </p:nvSpPr>
        <p:spPr>
          <a:ln/>
        </p:spPr>
      </p:sp>
      <p:sp>
        <p:nvSpPr>
          <p:cNvPr id="41989" name="Rectangle 3">
            <a:extLst>
              <a:ext uri="{FF2B5EF4-FFF2-40B4-BE49-F238E27FC236}">
                <a16:creationId xmlns:a16="http://schemas.microsoft.com/office/drawing/2014/main" id="{AB943296-BB46-DD4C-1218-222F37A46C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a:extLst>
              <a:ext uri="{FF2B5EF4-FFF2-40B4-BE49-F238E27FC236}">
                <a16:creationId xmlns:a16="http://schemas.microsoft.com/office/drawing/2014/main" id="{2200670F-77DF-ADDC-4A69-D41FFA10563E}"/>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F3D347F1-E4D1-41E8-BE55-7AF04A120D02}"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41987" name="Rectangle 7">
            <a:extLst>
              <a:ext uri="{FF2B5EF4-FFF2-40B4-BE49-F238E27FC236}">
                <a16:creationId xmlns:a16="http://schemas.microsoft.com/office/drawing/2014/main" id="{8F788C67-DAE1-F539-F8A8-39F1B2E91D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DAE47844-3BB2-4E57-BADE-4A81A55C5E0D}" type="slidenum">
              <a:rPr lang="ar-SA" altLang="en-US">
                <a:latin typeface="Arial" panose="020B0604020202020204" pitchFamily="34" charset="0"/>
              </a:rPr>
              <a:pPr/>
              <a:t>34</a:t>
            </a:fld>
            <a:endParaRPr lang="en-US" altLang="en-US">
              <a:latin typeface="Arial" panose="020B0604020202020204" pitchFamily="34" charset="0"/>
            </a:endParaRPr>
          </a:p>
        </p:txBody>
      </p:sp>
      <p:sp>
        <p:nvSpPr>
          <p:cNvPr id="41988" name="Rectangle 2">
            <a:extLst>
              <a:ext uri="{FF2B5EF4-FFF2-40B4-BE49-F238E27FC236}">
                <a16:creationId xmlns:a16="http://schemas.microsoft.com/office/drawing/2014/main" id="{6864DD9C-A667-DE4C-DFC2-B15C49100DFA}"/>
              </a:ext>
            </a:extLst>
          </p:cNvPr>
          <p:cNvSpPr>
            <a:spLocks noGrp="1" noRot="1" noChangeAspect="1" noChangeArrowheads="1" noTextEdit="1"/>
          </p:cNvSpPr>
          <p:nvPr>
            <p:ph type="sldImg"/>
          </p:nvPr>
        </p:nvSpPr>
        <p:spPr>
          <a:ln/>
        </p:spPr>
      </p:sp>
      <p:sp>
        <p:nvSpPr>
          <p:cNvPr id="41989" name="Rectangle 3">
            <a:extLst>
              <a:ext uri="{FF2B5EF4-FFF2-40B4-BE49-F238E27FC236}">
                <a16:creationId xmlns:a16="http://schemas.microsoft.com/office/drawing/2014/main" id="{AB943296-BB46-DD4C-1218-222F37A46C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0634490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a:extLst>
              <a:ext uri="{FF2B5EF4-FFF2-40B4-BE49-F238E27FC236}">
                <a16:creationId xmlns:a16="http://schemas.microsoft.com/office/drawing/2014/main" id="{9EC2DAC6-D508-7E5B-67C0-3131DD166BE8}"/>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85EC7CB5-70F2-46C2-9718-AD431F0A86D6}" type="datetime1">
              <a:rPr lang="ar-SA" altLang="en-US" smtClean="0">
                <a:latin typeface="Arial" panose="020B0604020202020204" pitchFamily="34" charset="0"/>
              </a:rPr>
              <a:pPr/>
              <a:t>17/01/1445</a:t>
            </a:fld>
            <a:endParaRPr lang="en-US" altLang="en-US">
              <a:latin typeface="Arial" panose="020B0604020202020204" pitchFamily="34" charset="0"/>
            </a:endParaRPr>
          </a:p>
        </p:txBody>
      </p:sp>
      <p:sp>
        <p:nvSpPr>
          <p:cNvPr id="44035" name="Rectangle 7">
            <a:extLst>
              <a:ext uri="{FF2B5EF4-FFF2-40B4-BE49-F238E27FC236}">
                <a16:creationId xmlns:a16="http://schemas.microsoft.com/office/drawing/2014/main" id="{5EFFE987-E0A4-79DF-B75F-2FD3FFCCE4E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E1D268F6-9A54-429F-814A-A80B175804E1}" type="slidenum">
              <a:rPr lang="ar-SA" altLang="en-US">
                <a:latin typeface="Arial" panose="020B0604020202020204" pitchFamily="34" charset="0"/>
              </a:rPr>
              <a:pPr/>
              <a:t>35</a:t>
            </a:fld>
            <a:endParaRPr lang="en-US" altLang="en-US">
              <a:latin typeface="Arial" panose="020B0604020202020204" pitchFamily="34" charset="0"/>
            </a:endParaRPr>
          </a:p>
        </p:txBody>
      </p:sp>
      <p:sp>
        <p:nvSpPr>
          <p:cNvPr id="44036" name="Rectangle 2">
            <a:extLst>
              <a:ext uri="{FF2B5EF4-FFF2-40B4-BE49-F238E27FC236}">
                <a16:creationId xmlns:a16="http://schemas.microsoft.com/office/drawing/2014/main" id="{E6EF36A2-296A-9F4D-1933-892A9D721C26}"/>
              </a:ext>
            </a:extLst>
          </p:cNvPr>
          <p:cNvSpPr>
            <a:spLocks noGrp="1" noRot="1" noChangeAspect="1" noChangeArrowheads="1" noTextEdit="1"/>
          </p:cNvSpPr>
          <p:nvPr>
            <p:ph type="sldImg"/>
          </p:nvPr>
        </p:nvSpPr>
        <p:spPr>
          <a:ln/>
        </p:spPr>
      </p:sp>
      <p:sp>
        <p:nvSpPr>
          <p:cNvPr id="44037" name="Rectangle 3">
            <a:extLst>
              <a:ext uri="{FF2B5EF4-FFF2-40B4-BE49-F238E27FC236}">
                <a16:creationId xmlns:a16="http://schemas.microsoft.com/office/drawing/2014/main" id="{11937952-0D0B-D48C-F3B7-B66DA0A79E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495ADF3B-6926-9ED3-93D8-4F693E3D25F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FE7180B-50BD-4409-A162-51AFD3A29987}" type="datetime1">
              <a:rPr lang="ar-SA" altLang="en-US" smtClean="0">
                <a:latin typeface="Arial" panose="020B0604020202020204" pitchFamily="34" charset="0"/>
              </a:rPr>
              <a:pPr eaLnBrk="1" hangingPunct="1"/>
              <a:t>17/01/1445</a:t>
            </a:fld>
            <a:endParaRPr lang="en-US" altLang="en-US">
              <a:latin typeface="Arial" panose="020B0604020202020204" pitchFamily="34" charset="0"/>
            </a:endParaRPr>
          </a:p>
        </p:txBody>
      </p:sp>
      <p:sp>
        <p:nvSpPr>
          <p:cNvPr id="71683" name="Rectangle 7">
            <a:extLst>
              <a:ext uri="{FF2B5EF4-FFF2-40B4-BE49-F238E27FC236}">
                <a16:creationId xmlns:a16="http://schemas.microsoft.com/office/drawing/2014/main" id="{420BC075-1793-CB06-3E70-2B80789CC0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B46FA86-4F87-4D39-8B9B-69C69ED22553}" type="slidenum">
              <a:rPr lang="ar-SA" altLang="en-US">
                <a:latin typeface="Arial" panose="020B0604020202020204" pitchFamily="34" charset="0"/>
              </a:rPr>
              <a:pPr eaLnBrk="1" hangingPunct="1"/>
              <a:t>36</a:t>
            </a:fld>
            <a:endParaRPr lang="en-US" altLang="en-US">
              <a:latin typeface="Arial" panose="020B0604020202020204" pitchFamily="34" charset="0"/>
            </a:endParaRPr>
          </a:p>
        </p:txBody>
      </p:sp>
      <p:sp>
        <p:nvSpPr>
          <p:cNvPr id="71684" name="Rectangle 2">
            <a:extLst>
              <a:ext uri="{FF2B5EF4-FFF2-40B4-BE49-F238E27FC236}">
                <a16:creationId xmlns:a16="http://schemas.microsoft.com/office/drawing/2014/main" id="{D52767B2-C440-8D6F-865E-7CBA2C65E25E}"/>
              </a:ext>
            </a:extLst>
          </p:cNvPr>
          <p:cNvSpPr>
            <a:spLocks noGrp="1" noRot="1" noChangeAspect="1" noChangeArrowheads="1" noTextEdit="1"/>
          </p:cNvSpPr>
          <p:nvPr>
            <p:ph type="sldImg"/>
          </p:nvPr>
        </p:nvSpPr>
        <p:spPr>
          <a:ln/>
        </p:spPr>
      </p:sp>
      <p:sp>
        <p:nvSpPr>
          <p:cNvPr id="71685" name="Rectangle 3">
            <a:extLst>
              <a:ext uri="{FF2B5EF4-FFF2-40B4-BE49-F238E27FC236}">
                <a16:creationId xmlns:a16="http://schemas.microsoft.com/office/drawing/2014/main" id="{045D2BF5-36FE-1507-264B-7A14F34BFE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Rectangle: Rounded Corners 9">
            <a:extLst>
              <a:ext uri="{FF2B5EF4-FFF2-40B4-BE49-F238E27FC236}">
                <a16:creationId xmlns:a16="http://schemas.microsoft.com/office/drawing/2014/main" id="{E038BC98-DBAD-F1CF-AE15-DD63DC9E4AD5}"/>
              </a:ext>
            </a:extLst>
          </p:cNvPr>
          <p:cNvSpPr/>
          <p:nvPr userDrawn="1"/>
        </p:nvSpPr>
        <p:spPr>
          <a:xfrm>
            <a:off x="266699" y="4677995"/>
            <a:ext cx="746095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08: Sequential Circuits</a:t>
            </a:r>
          </a:p>
        </p:txBody>
      </p:sp>
      <p:sp>
        <p:nvSpPr>
          <p:cNvPr id="18" name="TextBox 8">
            <a:extLst>
              <a:ext uri="{FF2B5EF4-FFF2-40B4-BE49-F238E27FC236}">
                <a16:creationId xmlns:a16="http://schemas.microsoft.com/office/drawing/2014/main" id="{9C9C9DC9-F4C4-B57B-6A92-E72FB37C8B6A}"/>
              </a:ext>
            </a:extLst>
          </p:cNvPr>
          <p:cNvSpPr txBox="1"/>
          <p:nvPr userDrawn="1"/>
        </p:nvSpPr>
        <p:spPr>
          <a:xfrm>
            <a:off x="2701395" y="3132902"/>
            <a:ext cx="9052455"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19" name="TextBox 11">
            <a:extLst>
              <a:ext uri="{FF2B5EF4-FFF2-40B4-BE49-F238E27FC236}">
                <a16:creationId xmlns:a16="http://schemas.microsoft.com/office/drawing/2014/main" id="{91B79910-454D-42C7-1954-CEC296AE6105}"/>
              </a:ext>
            </a:extLst>
          </p:cNvPr>
          <p:cNvSpPr txBox="1"/>
          <p:nvPr userDrawn="1"/>
        </p:nvSpPr>
        <p:spPr>
          <a:xfrm>
            <a:off x="2701395" y="3652634"/>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Alaa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Eldeen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S. Mohamed</a:t>
            </a:r>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
        <p:nvSpPr>
          <p:cNvPr id="7" name="Rectangle 1">
            <a:extLst>
              <a:ext uri="{FF2B5EF4-FFF2-40B4-BE49-F238E27FC236}">
                <a16:creationId xmlns:a16="http://schemas.microsoft.com/office/drawing/2014/main" id="{A31711D6-4EF2-89C9-E054-B93CD4A17B6F}"/>
              </a:ext>
            </a:extLst>
          </p:cNvPr>
          <p:cNvSpPr/>
          <p:nvPr userDrawn="1"/>
        </p:nvSpPr>
        <p:spPr>
          <a:xfrm>
            <a:off x="9027042" y="714599"/>
            <a:ext cx="86284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5">
            <a:extLst>
              <a:ext uri="{FF2B5EF4-FFF2-40B4-BE49-F238E27FC236}">
                <a16:creationId xmlns:a16="http://schemas.microsoft.com/office/drawing/2014/main" id="{0346DD37-921B-9126-02CE-F6B02A4C74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9DB612E-396A-102F-365C-669B11D108CB}"/>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0">
            <a:extLst>
              <a:ext uri="{FF2B5EF4-FFF2-40B4-BE49-F238E27FC236}">
                <a16:creationId xmlns:a16="http://schemas.microsoft.com/office/drawing/2014/main" id="{2499A7BA-A7A4-BA1F-B4C0-5F2DED42A7B0}"/>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TextBox 11">
            <a:extLst>
              <a:ext uri="{FF2B5EF4-FFF2-40B4-BE49-F238E27FC236}">
                <a16:creationId xmlns:a16="http://schemas.microsoft.com/office/drawing/2014/main" id="{C6865D59-2262-AB61-4B0F-36F3D3241FA1}"/>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08</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2" name="Rectangle: Rounded Corners 16">
            <a:extLst>
              <a:ext uri="{FF2B5EF4-FFF2-40B4-BE49-F238E27FC236}">
                <a16:creationId xmlns:a16="http://schemas.microsoft.com/office/drawing/2014/main" id="{0790AB38-31BD-FCA2-4F26-6FE88E1656BC}"/>
              </a:ext>
            </a:extLst>
          </p:cNvPr>
          <p:cNvSpPr/>
          <p:nvPr userDrawn="1"/>
        </p:nvSpPr>
        <p:spPr>
          <a:xfrm>
            <a:off x="311280" y="1466123"/>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Content Placeholder 2">
            <a:extLst>
              <a:ext uri="{FF2B5EF4-FFF2-40B4-BE49-F238E27FC236}">
                <a16:creationId xmlns:a16="http://schemas.microsoft.com/office/drawing/2014/main" id="{E23DF400-2A37-0C0A-AD2A-53E3805D3721}"/>
              </a:ext>
            </a:extLst>
          </p:cNvPr>
          <p:cNvSpPr>
            <a:spLocks noGrp="1"/>
          </p:cNvSpPr>
          <p:nvPr>
            <p:ph idx="1"/>
          </p:nvPr>
        </p:nvSpPr>
        <p:spPr>
          <a:xfrm>
            <a:off x="504263" y="1821885"/>
            <a:ext cx="11298531" cy="3406595"/>
          </a:xfrm>
          <a:prstGeom prst="rect">
            <a:avLst/>
          </a:prstGeo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5" name="Rectangle 6">
            <a:extLst>
              <a:ext uri="{FF2B5EF4-FFF2-40B4-BE49-F238E27FC236}">
                <a16:creationId xmlns:a16="http://schemas.microsoft.com/office/drawing/2014/main" id="{A70A5F4C-386D-CE85-62BA-2912050B3844}"/>
              </a:ext>
            </a:extLst>
          </p:cNvPr>
          <p:cNvSpPr/>
          <p:nvPr userDrawn="1"/>
        </p:nvSpPr>
        <p:spPr>
          <a:xfrm>
            <a:off x="3872874" y="6252521"/>
            <a:ext cx="83191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9">
            <a:extLst>
              <a:ext uri="{FF2B5EF4-FFF2-40B4-BE49-F238E27FC236}">
                <a16:creationId xmlns:a16="http://schemas.microsoft.com/office/drawing/2014/main" id="{3CAACBAE-B046-97A3-0BD1-F4E231DDEA0E}"/>
              </a:ext>
            </a:extLst>
          </p:cNvPr>
          <p:cNvSpPr txBox="1"/>
          <p:nvPr userDrawn="1"/>
        </p:nvSpPr>
        <p:spPr>
          <a:xfrm>
            <a:off x="9145917" y="6263193"/>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a:t>
            </a:r>
          </a:p>
        </p:txBody>
      </p:sp>
      <p:sp>
        <p:nvSpPr>
          <p:cNvPr id="18" name="TextBox 12">
            <a:extLst>
              <a:ext uri="{FF2B5EF4-FFF2-40B4-BE49-F238E27FC236}">
                <a16:creationId xmlns:a16="http://schemas.microsoft.com/office/drawing/2014/main" id="{C4464C79-CF60-17D7-689C-7830BFB5814D}"/>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4" name="Picture 12">
            <a:extLst>
              <a:ext uri="{FF2B5EF4-FFF2-40B4-BE49-F238E27FC236}">
                <a16:creationId xmlns:a16="http://schemas.microsoft.com/office/drawing/2014/main" id="{9C5FE8FD-9922-E42D-61C1-4B4919D0B40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889891" y="-269437"/>
            <a:ext cx="2036258" cy="1800993"/>
          </a:xfrm>
          <a:prstGeom prst="rect">
            <a:avLst/>
          </a:prstGeom>
        </p:spPr>
      </p:pic>
      <p:sp>
        <p:nvSpPr>
          <p:cNvPr id="19" name="Rectangle 13">
            <a:extLst>
              <a:ext uri="{FF2B5EF4-FFF2-40B4-BE49-F238E27FC236}">
                <a16:creationId xmlns:a16="http://schemas.microsoft.com/office/drawing/2014/main" id="{C898C124-FC94-E508-327D-95846ECBF3BD}"/>
              </a:ext>
            </a:extLst>
          </p:cNvPr>
          <p:cNvSpPr/>
          <p:nvPr userDrawn="1"/>
        </p:nvSpPr>
        <p:spPr>
          <a:xfrm>
            <a:off x="9429750" y="5857608"/>
            <a:ext cx="274320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20" name="TextBox 17">
            <a:extLst>
              <a:ext uri="{FF2B5EF4-FFF2-40B4-BE49-F238E27FC236}">
                <a16:creationId xmlns:a16="http://schemas.microsoft.com/office/drawing/2014/main" id="{1AEBD004-46B1-FFE1-6BE8-E8629940F1CF}"/>
              </a:ext>
            </a:extLst>
          </p:cNvPr>
          <p:cNvSpPr txBox="1"/>
          <p:nvPr userDrawn="1"/>
        </p:nvSpPr>
        <p:spPr>
          <a:xfrm>
            <a:off x="3568730" y="6252521"/>
            <a:ext cx="504187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08 Sequential</a:t>
            </a:r>
            <a:r>
              <a:rPr lang="en-US" sz="1800" b="1" kern="1200" dirty="0">
                <a:solidFill>
                  <a:schemeClr val="bg1"/>
                </a:solidFill>
                <a:latin typeface="Times New Roman" panose="02020603050405020304" pitchFamily="18" charset="0"/>
                <a:ea typeface="+mn-ea"/>
                <a:cs typeface="Times New Roman" panose="02020603050405020304" pitchFamily="18" charset="0"/>
              </a:rPr>
              <a:t> Circuits</a:t>
            </a:r>
          </a:p>
        </p:txBody>
      </p:sp>
      <p:sp>
        <p:nvSpPr>
          <p:cNvPr id="21" name="TextBox 3">
            <a:extLst>
              <a:ext uri="{FF2B5EF4-FFF2-40B4-BE49-F238E27FC236}">
                <a16:creationId xmlns:a16="http://schemas.microsoft.com/office/drawing/2014/main" id="{1D2645AB-0ECF-5A7B-F332-15A9BE03E60A}"/>
              </a:ext>
            </a:extLst>
          </p:cNvPr>
          <p:cNvSpPr txBox="1"/>
          <p:nvPr userDrawn="1"/>
        </p:nvSpPr>
        <p:spPr>
          <a:xfrm>
            <a:off x="1547847" y="299032"/>
            <a:ext cx="7598069" cy="707886"/>
          </a:xfrm>
          <a:prstGeom prst="rect">
            <a:avLst/>
          </a:prstGeom>
          <a:noFill/>
        </p:spPr>
        <p:txBody>
          <a:bodyPr wrap="squar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Sequential Circuits</a:t>
            </a:r>
            <a:endParaRPr lang="en-US" sz="4000" b="1" kern="1200" dirty="0">
              <a:solidFill>
                <a:srgbClr val="784658"/>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7" name="Graphic 3">
            <a:extLst>
              <a:ext uri="{FF2B5EF4-FFF2-40B4-BE49-F238E27FC236}">
                <a16:creationId xmlns:a16="http://schemas.microsoft.com/office/drawing/2014/main" id="{79CE576C-2C60-158E-E5D2-3891F322F0E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231532"/>
            <a:ext cx="2167470" cy="591661"/>
          </a:xfrm>
          <a:prstGeom prst="rect">
            <a:avLst/>
          </a:prstGeom>
        </p:spPr>
      </p:pic>
      <p:sp>
        <p:nvSpPr>
          <p:cNvPr id="8" name="Rectangle 11">
            <a:extLst>
              <a:ext uri="{FF2B5EF4-FFF2-40B4-BE49-F238E27FC236}">
                <a16:creationId xmlns:a16="http://schemas.microsoft.com/office/drawing/2014/main" id="{ECD80C50-E7A3-426F-9D9D-1D8EAEFD8908}"/>
              </a:ext>
            </a:extLst>
          </p:cNvPr>
          <p:cNvSpPr/>
          <p:nvPr userDrawn="1"/>
        </p:nvSpPr>
        <p:spPr>
          <a:xfrm>
            <a:off x="8700472" y="631060"/>
            <a:ext cx="9769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A8C025D3-A274-1300-8D78-D9F4FE20C52C}"/>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6">
            <a:extLst>
              <a:ext uri="{FF2B5EF4-FFF2-40B4-BE49-F238E27FC236}">
                <a16:creationId xmlns:a16="http://schemas.microsoft.com/office/drawing/2014/main" id="{15F37963-880C-2F2B-E07A-03080FB3691D}"/>
              </a:ext>
            </a:extLst>
          </p:cNvPr>
          <p:cNvSpPr txBox="1"/>
          <p:nvPr userDrawn="1"/>
        </p:nvSpPr>
        <p:spPr>
          <a:xfrm>
            <a:off x="1394725" y="318352"/>
            <a:ext cx="707053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rgbClr val="784658"/>
                </a:solidFill>
                <a:latin typeface="Times New Roman" panose="02020603050405020304" pitchFamily="18" charset="0"/>
                <a:cs typeface="Times New Roman" panose="02020603050405020304" pitchFamily="18" charset="0"/>
              </a:rPr>
              <a:t>Sequential Circuits</a:t>
            </a:r>
            <a:r>
              <a:rPr lang="en-US" sz="3600" b="1" dirty="0">
                <a:solidFill>
                  <a:schemeClr val="bg1"/>
                </a:solidFill>
                <a:latin typeface="Times New Roman" panose="02020603050405020304" pitchFamily="18" charset="0"/>
                <a:cs typeface="Times New Roman" panose="02020603050405020304" pitchFamily="18" charset="0"/>
              </a:rPr>
              <a:t> 08 Sequential</a:t>
            </a:r>
            <a:r>
              <a:rPr lang="en-US" sz="3600" b="1" kern="1200" dirty="0">
                <a:solidFill>
                  <a:schemeClr val="bg1"/>
                </a:solidFill>
                <a:latin typeface="Times New Roman" panose="02020603050405020304" pitchFamily="18" charset="0"/>
                <a:ea typeface="+mn-ea"/>
                <a:cs typeface="Times New Roman" panose="02020603050405020304" pitchFamily="18" charset="0"/>
              </a:rPr>
              <a:t> Circuits</a:t>
            </a:r>
          </a:p>
        </p:txBody>
      </p:sp>
      <p:sp>
        <p:nvSpPr>
          <p:cNvPr id="11" name="Rectangle 20">
            <a:extLst>
              <a:ext uri="{FF2B5EF4-FFF2-40B4-BE49-F238E27FC236}">
                <a16:creationId xmlns:a16="http://schemas.microsoft.com/office/drawing/2014/main" id="{7B04E4C5-E609-71F1-6C15-5C301739534B}"/>
              </a:ext>
            </a:extLst>
          </p:cNvPr>
          <p:cNvSpPr/>
          <p:nvPr userDrawn="1"/>
        </p:nvSpPr>
        <p:spPr>
          <a:xfrm>
            <a:off x="431054" y="1479733"/>
            <a:ext cx="11822508" cy="4591019"/>
          </a:xfrm>
          <a:prstGeom prst="rect">
            <a:avLst/>
          </a:prstGeom>
          <a:solidFill>
            <a:schemeClr val="bg2">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7373ACF9-F45F-7879-41BF-C35D117BEB51}"/>
              </a:ext>
            </a:extLst>
          </p:cNvPr>
          <p:cNvSpPr>
            <a:spLocks noGrp="1"/>
          </p:cNvSpPr>
          <p:nvPr>
            <p:ph idx="1"/>
          </p:nvPr>
        </p:nvSpPr>
        <p:spPr>
          <a:xfrm>
            <a:off x="838200" y="1784513"/>
            <a:ext cx="10964594" cy="4267898"/>
          </a:xfrm>
          <a:prstGeom prst="rect">
            <a:avLst/>
          </a:prstGeom>
        </p:spPr>
        <p:txBody>
          <a:bodyPr/>
          <a:lstStyle>
            <a:lvl1pPr>
              <a:defRPr sz="2400"/>
            </a:lvl1pPr>
          </a:lstStyle>
          <a:p>
            <a:pPr lvl="0"/>
            <a:r>
              <a:rPr lang="en-US" dirty="0">
                <a:latin typeface="Times New Roman" panose="02020603050405020304" pitchFamily="18" charset="0"/>
                <a:cs typeface="Times New Roman" panose="02020603050405020304" pitchFamily="18" charset="0"/>
              </a:rPr>
              <a:t>Using Technology Effectively.</a:t>
            </a:r>
          </a:p>
          <a:p>
            <a:pPr lvl="0"/>
            <a:r>
              <a:rPr lang="en-US" dirty="0">
                <a:latin typeface="Times New Roman" panose="02020603050405020304" pitchFamily="18" charset="0"/>
                <a:cs typeface="Times New Roman" panose="02020603050405020304" pitchFamily="18" charset="0"/>
              </a:rPr>
              <a:t>Understanding the Computers Parts.</a:t>
            </a:r>
          </a:p>
          <a:p>
            <a:pPr lvl="0"/>
            <a:r>
              <a:rPr lang="en-US" dirty="0">
                <a:latin typeface="Times New Roman" panose="02020603050405020304" pitchFamily="18" charset="0"/>
                <a:cs typeface="Times New Roman" panose="02020603050405020304" pitchFamily="18" charset="0"/>
              </a:rPr>
              <a:t>Application Software: Programs That Let You Work.</a:t>
            </a:r>
          </a:p>
          <a:p>
            <a:pPr lvl="0"/>
            <a:r>
              <a:rPr lang="en-US" dirty="0">
                <a:latin typeface="Times New Roman" panose="02020603050405020304" pitchFamily="18" charset="0"/>
                <a:cs typeface="Times New Roman" panose="02020603050405020304" pitchFamily="18" charset="0"/>
              </a:rPr>
              <a:t>Introduction to Word, Excel, and PowerPoint.</a:t>
            </a:r>
          </a:p>
          <a:p>
            <a:r>
              <a:rPr lang="en-US" dirty="0">
                <a:latin typeface="Times New Roman" panose="02020603050405020304" pitchFamily="18" charset="0"/>
                <a:cs typeface="Times New Roman" panose="02020603050405020304" pitchFamily="18" charset="0"/>
              </a:rPr>
              <a:t>Using the Internet and Web’s Resources.</a:t>
            </a:r>
          </a:p>
          <a:p>
            <a:r>
              <a:rPr lang="en-US" dirty="0">
                <a:latin typeface="Times New Roman" panose="02020603050405020304" pitchFamily="18" charset="0"/>
                <a:cs typeface="Times New Roman" panose="02020603050405020304" pitchFamily="18" charset="0"/>
              </a:rPr>
              <a:t>Protecting Your Digital Data and Devices.</a:t>
            </a:r>
          </a:p>
        </p:txBody>
      </p:sp>
      <p:sp>
        <p:nvSpPr>
          <p:cNvPr id="13" name="Rectangle 19">
            <a:extLst>
              <a:ext uri="{FF2B5EF4-FFF2-40B4-BE49-F238E27FC236}">
                <a16:creationId xmlns:a16="http://schemas.microsoft.com/office/drawing/2014/main" id="{AEE25102-9A72-F12C-AEE7-7D3F5DEE8E3C}"/>
              </a:ext>
            </a:extLst>
          </p:cNvPr>
          <p:cNvSpPr/>
          <p:nvPr userDrawn="1"/>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
            <a:extLst>
              <a:ext uri="{FF2B5EF4-FFF2-40B4-BE49-F238E27FC236}">
                <a16:creationId xmlns:a16="http://schemas.microsoft.com/office/drawing/2014/main" id="{E8A57E3B-C4D6-CF53-0BC5-43706E905C18}"/>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4">
            <a:extLst>
              <a:ext uri="{FF2B5EF4-FFF2-40B4-BE49-F238E27FC236}">
                <a16:creationId xmlns:a16="http://schemas.microsoft.com/office/drawing/2014/main" id="{907900DD-A619-035C-3009-CD12079CF1C5}"/>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08</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Rectangle 6">
            <a:extLst>
              <a:ext uri="{FF2B5EF4-FFF2-40B4-BE49-F238E27FC236}">
                <a16:creationId xmlns:a16="http://schemas.microsoft.com/office/drawing/2014/main" id="{FEDF56A5-2625-0696-5F78-504D22825F9B}"/>
              </a:ext>
            </a:extLst>
          </p:cNvPr>
          <p:cNvSpPr/>
          <p:nvPr userDrawn="1"/>
        </p:nvSpPr>
        <p:spPr>
          <a:xfrm>
            <a:off x="3834774" y="6440139"/>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8">
            <a:extLst>
              <a:ext uri="{FF2B5EF4-FFF2-40B4-BE49-F238E27FC236}">
                <a16:creationId xmlns:a16="http://schemas.microsoft.com/office/drawing/2014/main" id="{BBD51D4E-964D-B9AB-7FDC-6104FA9574B7}"/>
              </a:ext>
            </a:extLst>
          </p:cNvPr>
          <p:cNvSpPr txBox="1"/>
          <p:nvPr userDrawn="1"/>
        </p:nvSpPr>
        <p:spPr>
          <a:xfrm>
            <a:off x="9212936" y="6467691"/>
            <a:ext cx="2891078"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 </a:t>
            </a:r>
          </a:p>
        </p:txBody>
      </p:sp>
      <p:sp>
        <p:nvSpPr>
          <p:cNvPr id="19" name="TextBox 25">
            <a:extLst>
              <a:ext uri="{FF2B5EF4-FFF2-40B4-BE49-F238E27FC236}">
                <a16:creationId xmlns:a16="http://schemas.microsoft.com/office/drawing/2014/main" id="{B01CC42B-E1DB-575D-1583-5008252B75E3}"/>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0" name="Rectangle 24">
            <a:extLst>
              <a:ext uri="{FF2B5EF4-FFF2-40B4-BE49-F238E27FC236}">
                <a16:creationId xmlns:a16="http://schemas.microsoft.com/office/drawing/2014/main" id="{C50E8B2F-4823-BBF1-AEAF-A75A047ED407}"/>
              </a:ext>
            </a:extLst>
          </p:cNvPr>
          <p:cNvSpPr/>
          <p:nvPr userDrawn="1"/>
        </p:nvSpPr>
        <p:spPr>
          <a:xfrm>
            <a:off x="9124950" y="6045712"/>
            <a:ext cx="306705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pic>
        <p:nvPicPr>
          <p:cNvPr id="21" name="Picture 12">
            <a:extLst>
              <a:ext uri="{FF2B5EF4-FFF2-40B4-BE49-F238E27FC236}">
                <a16:creationId xmlns:a16="http://schemas.microsoft.com/office/drawing/2014/main" id="{F3E3561B-CB45-85A0-692D-94BC63DE16A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959140" y="61431"/>
            <a:ext cx="2036258" cy="1455534"/>
          </a:xfrm>
          <a:prstGeom prst="rect">
            <a:avLst/>
          </a:prstGeom>
        </p:spPr>
      </p:pic>
      <p:sp>
        <p:nvSpPr>
          <p:cNvPr id="2" name="TextBox 17">
            <a:extLst>
              <a:ext uri="{FF2B5EF4-FFF2-40B4-BE49-F238E27FC236}">
                <a16:creationId xmlns:a16="http://schemas.microsoft.com/office/drawing/2014/main" id="{B7DCC62E-BC7A-9909-F2F4-7AE68B7CF6A1}"/>
              </a:ext>
            </a:extLst>
          </p:cNvPr>
          <p:cNvSpPr txBox="1"/>
          <p:nvPr userDrawn="1"/>
        </p:nvSpPr>
        <p:spPr>
          <a:xfrm>
            <a:off x="3761228" y="6448069"/>
            <a:ext cx="493924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latin typeface="Times New Roman" panose="02020603050405020304" pitchFamily="18" charset="0"/>
                <a:cs typeface="Times New Roman" panose="02020603050405020304" pitchFamily="18" charset="0"/>
              </a:rPr>
              <a:t>Lecture 08 Sequential</a:t>
            </a:r>
            <a:r>
              <a:rPr lang="en-US" sz="1800" b="1" kern="1200" dirty="0">
                <a:solidFill>
                  <a:schemeClr val="bg1"/>
                </a:solidFill>
                <a:latin typeface="Times New Roman" panose="02020603050405020304" pitchFamily="18" charset="0"/>
                <a:ea typeface="+mn-ea"/>
                <a:cs typeface="Times New Roman" panose="02020603050405020304" pitchFamily="18" charset="0"/>
              </a:rPr>
              <a:t> Circuits</a:t>
            </a:r>
          </a:p>
          <a:p>
            <a:pPr algn="ctr"/>
            <a:endParaRPr lang="en-US" sz="1800" b="1" kern="1200" dirty="0">
              <a:solidFill>
                <a:schemeClr val="bg1"/>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8/3/2023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8/3/2023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8/3/2023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8/3/2023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8/3/2023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8/3/2023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8/3/2023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S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Rectangle 9">
            <a:extLst>
              <a:ext uri="{FF2B5EF4-FFF2-40B4-BE49-F238E27FC236}">
                <a16:creationId xmlns:a16="http://schemas.microsoft.com/office/drawing/2014/main" id="{1F1324AD-8680-2196-0896-AF6FF8232EE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0">
            <a:extLst>
              <a:ext uri="{FF2B5EF4-FFF2-40B4-BE49-F238E27FC236}">
                <a16:creationId xmlns:a16="http://schemas.microsoft.com/office/drawing/2014/main" id="{2EE99058-CEA2-74C0-AD72-9933F70188B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1">
            <a:extLst>
              <a:ext uri="{FF2B5EF4-FFF2-40B4-BE49-F238E27FC236}">
                <a16:creationId xmlns:a16="http://schemas.microsoft.com/office/drawing/2014/main" id="{FB3D0CF3-AEDA-8B47-7603-80901A883B84}"/>
              </a:ext>
            </a:extLst>
          </p:cNvPr>
          <p:cNvSpPr>
            <a:spLocks noGrp="1" noChangeArrowheads="1"/>
          </p:cNvSpPr>
          <p:nvPr>
            <p:ph type="sldNum" sz="quarter" idx="12"/>
          </p:nvPr>
        </p:nvSpPr>
        <p:spPr>
          <a:ln/>
        </p:spPr>
        <p:txBody>
          <a:bodyPr/>
          <a:lstStyle>
            <a:lvl1pPr>
              <a:defRPr/>
            </a:lvl1pPr>
          </a:lstStyle>
          <a:p>
            <a:fld id="{0C11EF1B-33C2-4EC2-AC68-6026CB8F35BD}" type="slidenum">
              <a:rPr lang="ar-SA" altLang="en-US"/>
              <a:pPr/>
              <a:t>‹#›</a:t>
            </a:fld>
            <a:endParaRPr lang="en-US" altLang="en-US"/>
          </a:p>
        </p:txBody>
      </p:sp>
    </p:spTree>
    <p:extLst>
      <p:ext uri="{BB962C8B-B14F-4D97-AF65-F5344CB8AC3E}">
        <p14:creationId xmlns:p14="http://schemas.microsoft.com/office/powerpoint/2010/main" val="172948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54617" y="1"/>
            <a:ext cx="10363200" cy="1020763"/>
          </a:xfrm>
        </p:spPr>
        <p:txBody>
          <a:bodyPr/>
          <a:lstStyle/>
          <a:p>
            <a:r>
              <a:rPr lang="en-US"/>
              <a:t>Click to edit Master title style</a:t>
            </a:r>
          </a:p>
        </p:txBody>
      </p:sp>
      <p:sp>
        <p:nvSpPr>
          <p:cNvPr id="3" name="Text Placeholder 2"/>
          <p:cNvSpPr>
            <a:spLocks noGrp="1"/>
          </p:cNvSpPr>
          <p:nvPr>
            <p:ph type="body" sz="half" idx="1"/>
          </p:nvPr>
        </p:nvSpPr>
        <p:spPr>
          <a:xfrm>
            <a:off x="9419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251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0">
            <a:extLst>
              <a:ext uri="{FF2B5EF4-FFF2-40B4-BE49-F238E27FC236}">
                <a16:creationId xmlns:a16="http://schemas.microsoft.com/office/drawing/2014/main" id="{4F126027-DE5D-CD9F-B25B-6D7476FD1DCA}"/>
              </a:ext>
            </a:extLst>
          </p:cNvPr>
          <p:cNvSpPr>
            <a:spLocks noGrp="1" noChangeArrowheads="1"/>
          </p:cNvSpPr>
          <p:nvPr>
            <p:ph type="sldNum" sz="quarter" idx="10"/>
          </p:nvPr>
        </p:nvSpPr>
        <p:spPr/>
        <p:txBody>
          <a:bodyPr/>
          <a:lstStyle>
            <a:lvl1pPr>
              <a:defRPr>
                <a:ea typeface="Majalla UI"/>
                <a:cs typeface="Majalla UI"/>
              </a:defRPr>
            </a:lvl1pPr>
          </a:lstStyle>
          <a:p>
            <a:pPr>
              <a:defRPr/>
            </a:pPr>
            <a:fld id="{F2383763-5791-4502-B10A-EC3F5E76F885}" type="slidenum">
              <a:rPr lang="ar-SA" altLang="en-US"/>
              <a:pPr>
                <a:defRPr/>
              </a:pPr>
              <a:t>‹#›</a:t>
            </a:fld>
            <a:endParaRPr lang="en-US" altLang="en-US">
              <a:ea typeface="+mn-ea"/>
              <a:cs typeface="Arial" panose="020B0604020202020204" pitchFamily="34" charset="0"/>
            </a:endParaRPr>
          </a:p>
        </p:txBody>
      </p:sp>
    </p:spTree>
    <p:extLst>
      <p:ext uri="{BB962C8B-B14F-4D97-AF65-F5344CB8AC3E}">
        <p14:creationId xmlns:p14="http://schemas.microsoft.com/office/powerpoint/2010/main" val="619430128"/>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عنوان فقط">
    <p:spTree>
      <p:nvGrpSpPr>
        <p:cNvPr id="1" name=""/>
        <p:cNvGrpSpPr/>
        <p:nvPr/>
      </p:nvGrpSpPr>
      <p:grpSpPr>
        <a:xfrm>
          <a:off x="0" y="0"/>
          <a:ext cx="0" cy="0"/>
          <a:chOff x="0" y="0"/>
          <a:chExt cx="0" cy="0"/>
        </a:xfrm>
      </p:grpSpPr>
      <p:sp>
        <p:nvSpPr>
          <p:cNvPr id="2" name="عنوان 1"/>
          <p:cNvSpPr>
            <a:spLocks noGrp="1"/>
          </p:cNvSpPr>
          <p:nvPr>
            <p:ph type="title" hasCustomPrompt="1"/>
          </p:nvPr>
        </p:nvSpPr>
        <p:spPr>
          <a:xfrm>
            <a:off x="609600" y="228600"/>
            <a:ext cx="10972800" cy="914400"/>
          </a:xfrm>
        </p:spPr>
        <p:txBody>
          <a:bodyPr/>
          <a:lstStyle>
            <a:lvl1pPr algn="ctr">
              <a:defRPr b="0" baseline="0">
                <a:solidFill>
                  <a:schemeClr val="accent5">
                    <a:lumMod val="75000"/>
                  </a:schemeClr>
                </a:solidFill>
                <a:latin typeface="+mj-lt"/>
                <a:ea typeface="MS PGothic" pitchFamily="34" charset="-128"/>
              </a:defRPr>
            </a:lvl1pPr>
          </a:lstStyle>
          <a:p>
            <a:r>
              <a:rPr kumimoji="0" lang="en-US" dirty="0"/>
              <a:t>Add Title</a:t>
            </a:r>
          </a:p>
        </p:txBody>
      </p:sp>
      <p:sp>
        <p:nvSpPr>
          <p:cNvPr id="3" name="عنصر نائب للتاريخ 2"/>
          <p:cNvSpPr>
            <a:spLocks noGrp="1"/>
          </p:cNvSpPr>
          <p:nvPr>
            <p:ph type="dt" sz="half" idx="10"/>
          </p:nvPr>
        </p:nvSpPr>
        <p:spPr>
          <a:xfrm>
            <a:off x="8534400" y="6356350"/>
            <a:ext cx="3052064" cy="365760"/>
          </a:xfrm>
          <a:prstGeom prst="rect">
            <a:avLst/>
          </a:prstGeom>
        </p:spPr>
        <p:txBody>
          <a:bodyPr/>
          <a:lstStyle/>
          <a:p>
            <a:fld id="{D701AA6A-1514-47FD-BDC7-D6A40F632116}" type="datetime1">
              <a:rPr lang="en-GB" smtClean="0"/>
              <a:t>03/08/2023</a:t>
            </a:fld>
            <a:endParaRPr lang="ar-SA" dirty="0"/>
          </a:p>
        </p:txBody>
      </p:sp>
      <p:sp>
        <p:nvSpPr>
          <p:cNvPr id="4" name="عنصر نائب للتذييل 3"/>
          <p:cNvSpPr>
            <a:spLocks noGrp="1"/>
          </p:cNvSpPr>
          <p:nvPr>
            <p:ph type="ftr" sz="quarter" idx="11"/>
          </p:nvPr>
        </p:nvSpPr>
        <p:spPr/>
        <p:txBody>
          <a:bodyPr/>
          <a:lstStyle/>
          <a:p>
            <a:endParaRPr lang="ar-SA" dirty="0"/>
          </a:p>
        </p:txBody>
      </p:sp>
      <p:sp>
        <p:nvSpPr>
          <p:cNvPr id="5" name="عنصر نائب لرقم الشريحة 4"/>
          <p:cNvSpPr>
            <a:spLocks noGrp="1"/>
          </p:cNvSpPr>
          <p:nvPr>
            <p:ph type="sldNum" sz="quarter" idx="12"/>
          </p:nvPr>
        </p:nvSpPr>
        <p:spPr>
          <a:solidFill>
            <a:schemeClr val="accent3">
              <a:lumMod val="40000"/>
              <a:lumOff val="60000"/>
            </a:schemeClr>
          </a:solidFill>
        </p:spPr>
        <p:txBody>
          <a:bodyPr/>
          <a:lstStyle/>
          <a:p>
            <a:fld id="{8561D25B-6D0D-4C14-9BCD-10583FEFA0ED}" type="slidenum">
              <a:rPr lang="ar-SA" smtClean="0"/>
              <a:pPr/>
              <a:t>‹#›</a:t>
            </a:fld>
            <a:endParaRPr lang="ar-SA" dirty="0"/>
          </a:p>
        </p:txBody>
      </p:sp>
      <p:sp>
        <p:nvSpPr>
          <p:cNvPr id="10" name="عنصر نائب للنص 9"/>
          <p:cNvSpPr>
            <a:spLocks noGrp="1"/>
          </p:cNvSpPr>
          <p:nvPr>
            <p:ph type="body" sz="quarter" idx="14" hasCustomPrompt="1"/>
          </p:nvPr>
        </p:nvSpPr>
        <p:spPr>
          <a:xfrm>
            <a:off x="623392" y="1340768"/>
            <a:ext cx="10945216" cy="4825082"/>
          </a:xfrm>
        </p:spPr>
        <p:txBody>
          <a:bodyPr/>
          <a:lstStyle>
            <a:lvl1pPr algn="l" rtl="0">
              <a:lnSpc>
                <a:spcPct val="150000"/>
              </a:lnSpc>
              <a:spcBef>
                <a:spcPts val="0"/>
              </a:spcBef>
              <a:spcAft>
                <a:spcPts val="600"/>
              </a:spcAft>
              <a:buClr>
                <a:srgbClr val="1A32E0"/>
              </a:buClr>
              <a:defRPr sz="2300" b="0" baseline="0">
                <a:latin typeface="Times New Roman" pitchFamily="18" charset="0"/>
                <a:cs typeface="+mj-cs"/>
              </a:defRPr>
            </a:lvl1pPr>
            <a:lvl2pPr algn="l" rtl="0">
              <a:lnSpc>
                <a:spcPct val="100000"/>
              </a:lnSpc>
              <a:spcBef>
                <a:spcPts val="0"/>
              </a:spcBef>
              <a:spcAft>
                <a:spcPts val="500"/>
              </a:spcAft>
              <a:buClr>
                <a:srgbClr val="7CC33B"/>
              </a:buClr>
              <a:defRPr sz="2000" baseline="0">
                <a:solidFill>
                  <a:schemeClr val="tx1"/>
                </a:solidFill>
                <a:latin typeface="Times New Roman" pitchFamily="18" charset="0"/>
                <a:cs typeface="Times New Roman" pitchFamily="18" charset="0"/>
              </a:defRPr>
            </a:lvl2pPr>
            <a:lvl3pPr algn="l" rtl="0">
              <a:lnSpc>
                <a:spcPct val="100000"/>
              </a:lnSpc>
              <a:spcBef>
                <a:spcPts val="0"/>
              </a:spcBef>
              <a:spcAft>
                <a:spcPts val="500"/>
              </a:spcAft>
              <a:buClr>
                <a:schemeClr val="accent4">
                  <a:lumMod val="75000"/>
                </a:schemeClr>
              </a:buClr>
              <a:defRPr sz="1800" baseline="0">
                <a:latin typeface="Times New Roman" pitchFamily="18" charset="0"/>
                <a:cs typeface="Times New Roman" pitchFamily="18" charset="0"/>
              </a:defRPr>
            </a:lvl3pPr>
            <a:lvl4pPr algn="l" rtl="0">
              <a:lnSpc>
                <a:spcPct val="150000"/>
              </a:lnSpc>
              <a:defRPr>
                <a:latin typeface="Times New Roman" pitchFamily="18" charset="0"/>
                <a:cs typeface="Times New Roman" pitchFamily="18" charset="0"/>
              </a:defRPr>
            </a:lvl4pPr>
            <a:lvl5pPr algn="l" rtl="0">
              <a:lnSpc>
                <a:spcPct val="150000"/>
              </a:lnSpc>
              <a:defRPr baseline="0">
                <a:latin typeface="Times New Roman" pitchFamily="18" charset="0"/>
                <a:cs typeface="Times New Roman" pitchFamily="18" charset="0"/>
              </a:defRPr>
            </a:lvl5pPr>
          </a:lstStyle>
          <a:p>
            <a:pPr lvl="0"/>
            <a:r>
              <a:rPr lang="en-US" dirty="0"/>
              <a:t>Click here </a:t>
            </a:r>
          </a:p>
          <a:p>
            <a:pPr lvl="0"/>
            <a:r>
              <a:rPr lang="en-US" dirty="0"/>
              <a:t>Click here</a:t>
            </a:r>
            <a:endParaRPr lang="ar-SA" dirty="0"/>
          </a:p>
          <a:p>
            <a:pPr lvl="1"/>
            <a:r>
              <a:rPr lang="en-US" dirty="0"/>
              <a:t>Level 2</a:t>
            </a:r>
          </a:p>
          <a:p>
            <a:pPr lvl="1"/>
            <a:r>
              <a:rPr lang="en-US" dirty="0"/>
              <a:t>Level 2</a:t>
            </a:r>
            <a:endParaRPr lang="ar-SA" dirty="0"/>
          </a:p>
          <a:p>
            <a:pPr lvl="2"/>
            <a:r>
              <a:rPr lang="en-US" dirty="0"/>
              <a:t>Level 3</a:t>
            </a:r>
          </a:p>
          <a:p>
            <a:pPr lvl="2"/>
            <a:r>
              <a:rPr lang="en-US" dirty="0"/>
              <a:t>Level 2</a:t>
            </a:r>
            <a:endParaRPr lang="ar-SA" dirty="0"/>
          </a:p>
          <a:p>
            <a:pPr lvl="3"/>
            <a:r>
              <a:rPr lang="en-US" dirty="0"/>
              <a:t>Level 4 </a:t>
            </a:r>
            <a:endParaRPr lang="ar-SA" dirty="0"/>
          </a:p>
          <a:p>
            <a:pPr lvl="4"/>
            <a:r>
              <a:rPr lang="en-US" dirty="0"/>
              <a:t>Level 5</a:t>
            </a:r>
          </a:p>
          <a:p>
            <a:pPr lvl="4"/>
            <a:endParaRPr lang="ar-SA" dirty="0"/>
          </a:p>
        </p:txBody>
      </p:sp>
    </p:spTree>
    <p:extLst>
      <p:ext uri="{BB962C8B-B14F-4D97-AF65-F5344CB8AC3E}">
        <p14:creationId xmlns:p14="http://schemas.microsoft.com/office/powerpoint/2010/main" val="39864077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954617" y="1"/>
            <a:ext cx="10363200" cy="1020763"/>
          </a:xfrm>
        </p:spPr>
        <p:txBody>
          <a:bodyPr/>
          <a:lstStyle/>
          <a:p>
            <a:r>
              <a:rPr lang="en-US"/>
              <a:t>Click to edit Master title style</a:t>
            </a:r>
          </a:p>
        </p:txBody>
      </p:sp>
      <p:sp>
        <p:nvSpPr>
          <p:cNvPr id="3" name="Text Placeholder 2"/>
          <p:cNvSpPr>
            <a:spLocks noGrp="1"/>
          </p:cNvSpPr>
          <p:nvPr>
            <p:ph type="body" sz="half" idx="1"/>
          </p:nvPr>
        </p:nvSpPr>
        <p:spPr>
          <a:xfrm>
            <a:off x="931333" y="1382713"/>
            <a:ext cx="10363200" cy="24368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31333" y="3971925"/>
            <a:ext cx="10363200" cy="243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6">
            <a:extLst>
              <a:ext uri="{FF2B5EF4-FFF2-40B4-BE49-F238E27FC236}">
                <a16:creationId xmlns:a16="http://schemas.microsoft.com/office/drawing/2014/main" id="{9003680A-A2F0-7A17-E213-A7C4E893BAB8}"/>
              </a:ext>
            </a:extLst>
          </p:cNvPr>
          <p:cNvSpPr>
            <a:spLocks noGrp="1" noChangeArrowheads="1"/>
          </p:cNvSpPr>
          <p:nvPr>
            <p:ph type="sldNum" sz="quarter" idx="10"/>
          </p:nvPr>
        </p:nvSpPr>
        <p:spPr/>
        <p:txBody>
          <a:bodyPr/>
          <a:lstStyle>
            <a:lvl1pPr>
              <a:defRPr>
                <a:ea typeface="Majalla UI"/>
                <a:cs typeface="Majalla UI"/>
              </a:defRPr>
            </a:lvl1pPr>
          </a:lstStyle>
          <a:p>
            <a:fld id="{20ABA6C5-4565-4AD1-8E37-360FDFBFB4E8}" type="slidenum">
              <a:rPr lang="ar-SA" altLang="en-US"/>
              <a:pPr/>
              <a:t>‹#›</a:t>
            </a:fld>
            <a:endParaRPr lang="en-US" altLang="en-US">
              <a:ea typeface="+mn-ea"/>
              <a:cs typeface="Arial" panose="020B0604020202020204" pitchFamily="34" charset="0"/>
            </a:endParaRPr>
          </a:p>
        </p:txBody>
      </p:sp>
    </p:spTree>
    <p:extLst>
      <p:ext uri="{BB962C8B-B14F-4D97-AF65-F5344CB8AC3E}">
        <p14:creationId xmlns:p14="http://schemas.microsoft.com/office/powerpoint/2010/main" val="428100241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Single Corner Rounded 1">
            <a:extLst>
              <a:ext uri="{FF2B5EF4-FFF2-40B4-BE49-F238E27FC236}">
                <a16:creationId xmlns:a16="http://schemas.microsoft.com/office/drawing/2014/main" id="{AE2CDDC6-B9A6-E059-90D3-109DB67C5676}"/>
              </a:ext>
            </a:extLst>
          </p:cNvPr>
          <p:cNvSpPr/>
          <p:nvPr userDrawn="1"/>
        </p:nvSpPr>
        <p:spPr>
          <a:xfrm flipV="1">
            <a:off x="1" y="-2"/>
            <a:ext cx="120395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12" name="Picture 10">
            <a:extLst>
              <a:ext uri="{FF2B5EF4-FFF2-40B4-BE49-F238E27FC236}">
                <a16:creationId xmlns:a16="http://schemas.microsoft.com/office/drawing/2014/main" id="{01E8C18E-74C6-987C-D7ED-45853ABB7740}"/>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43144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pic>
        <p:nvPicPr>
          <p:cNvPr id="13" name="Picture 3">
            <a:extLst>
              <a:ext uri="{FF2B5EF4-FFF2-40B4-BE49-F238E27FC236}">
                <a16:creationId xmlns:a16="http://schemas.microsoft.com/office/drawing/2014/main" id="{8868295A-C772-1ACA-6263-CEDE81F803A8}"/>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9182629" y="0"/>
            <a:ext cx="2314045" cy="2152786"/>
          </a:xfrm>
          <a:prstGeom prst="rect">
            <a:avLst/>
          </a:prstGeom>
        </p:spPr>
      </p:pic>
      <p:pic>
        <p:nvPicPr>
          <p:cNvPr id="7" name="Picture Placeholder 4">
            <a:extLst>
              <a:ext uri="{FF2B5EF4-FFF2-40B4-BE49-F238E27FC236}">
                <a16:creationId xmlns:a16="http://schemas.microsoft.com/office/drawing/2014/main" id="{82F9F1B5-471E-BB1F-C10A-A785F3AF9CA4}"/>
              </a:ext>
            </a:extLst>
          </p:cNvPr>
          <p:cNvPicPr>
            <a:picLocks noChangeAspect="1"/>
          </p:cNvPicPr>
          <p:nvPr userDrawn="1"/>
        </p:nvPicPr>
        <p:blipFill>
          <a:blip r:embed="rId19" cstate="print">
            <a:extLst>
              <a:ext uri="{28A0092B-C50C-407E-A947-70E740481C1C}">
                <a14:useLocalDpi xmlns:a14="http://schemas.microsoft.com/office/drawing/2010/main" val="0"/>
              </a:ext>
            </a:extLst>
          </a:blip>
          <a:srcRect l="4175" r="4175"/>
          <a:stretch/>
        </p:blipFill>
        <p:spPr>
          <a:xfrm>
            <a:off x="-21514" y="0"/>
            <a:ext cx="6117514" cy="3744684"/>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pic>
        <p:nvPicPr>
          <p:cNvPr id="16" name="Picture 6">
            <a:extLst>
              <a:ext uri="{FF2B5EF4-FFF2-40B4-BE49-F238E27FC236}">
                <a16:creationId xmlns:a16="http://schemas.microsoft.com/office/drawing/2014/main" id="{3669CB0C-2869-14E3-2BD7-7AE4DB54B5E8}"/>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405595" y="4999073"/>
            <a:ext cx="3798791" cy="2708741"/>
          </a:xfrm>
          <a:prstGeom prst="rect">
            <a:avLst/>
          </a:prstGeom>
        </p:spPr>
      </p:pic>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hyperlink" Target="https://www.javatpoint.com/sr-flip-flop-in-digital-electronics"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377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3">
            <a:extLst>
              <a:ext uri="{FF2B5EF4-FFF2-40B4-BE49-F238E27FC236}">
                <a16:creationId xmlns:a16="http://schemas.microsoft.com/office/drawing/2014/main" id="{46AD72C5-D85B-420A-7397-ED1B99FDB80C}"/>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E0B05320-0400-4372-AAC9-E2A5945F660B}" type="slidenum">
              <a:rPr lang="ar-SA" altLang="en-US" sz="1000"/>
              <a:pPr rtl="0">
                <a:spcBef>
                  <a:spcPct val="0"/>
                </a:spcBef>
                <a:buClrTx/>
                <a:buSzTx/>
                <a:buFontTx/>
                <a:buNone/>
              </a:pPr>
              <a:t>2</a:t>
            </a:fld>
            <a:endParaRPr lang="en-US" altLang="en-US" sz="1000"/>
          </a:p>
        </p:txBody>
      </p:sp>
      <p:sp>
        <p:nvSpPr>
          <p:cNvPr id="7172" name="Text Box 4">
            <a:extLst>
              <a:ext uri="{FF2B5EF4-FFF2-40B4-BE49-F238E27FC236}">
                <a16:creationId xmlns:a16="http://schemas.microsoft.com/office/drawing/2014/main" id="{FC843DF6-35F5-6ADD-2AB1-90F6504B8CC3}"/>
              </a:ext>
            </a:extLst>
          </p:cNvPr>
          <p:cNvSpPr txBox="1">
            <a:spLocks noChangeArrowheads="1"/>
          </p:cNvSpPr>
          <p:nvPr/>
        </p:nvSpPr>
        <p:spPr bwMode="auto">
          <a:xfrm>
            <a:off x="1628775" y="1371600"/>
            <a:ext cx="8582025"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36575" indent="-536575"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dirty="0">
                <a:solidFill>
                  <a:srgbClr val="008000"/>
                </a:solidFill>
                <a:latin typeface="Comic Sans MS" panose="030F0702030302020204" pitchFamily="66" charset="0"/>
              </a:rPr>
              <a:t>Contents</a:t>
            </a:r>
          </a:p>
          <a:p>
            <a:pPr algn="just" rtl="0" eaLnBrk="1" hangingPunct="1">
              <a:spcBef>
                <a:spcPct val="30000"/>
              </a:spcBef>
              <a:buClrTx/>
              <a:buSzTx/>
              <a:buFontTx/>
              <a:buAutoNum type="arabicPeriod"/>
            </a:pPr>
            <a:r>
              <a:rPr lang="en-US" altLang="en-US" dirty="0">
                <a:solidFill>
                  <a:srgbClr val="008000"/>
                </a:solidFill>
                <a:latin typeface="Comic Sans MS" panose="030F0702030302020204" pitchFamily="66" charset="0"/>
              </a:rPr>
              <a:t>Sequential circuits</a:t>
            </a:r>
          </a:p>
          <a:p>
            <a:pPr algn="just" rtl="0" eaLnBrk="1" hangingPunct="1">
              <a:spcBef>
                <a:spcPct val="30000"/>
              </a:spcBef>
              <a:buClrTx/>
              <a:buSzTx/>
              <a:buFontTx/>
              <a:buAutoNum type="arabicPeriod"/>
            </a:pPr>
            <a:r>
              <a:rPr lang="en-US" altLang="en-US" dirty="0">
                <a:solidFill>
                  <a:srgbClr val="008000"/>
                </a:solidFill>
                <a:latin typeface="Comic Sans MS" panose="030F0702030302020204" pitchFamily="66" charset="0"/>
              </a:rPr>
              <a:t>Flip-flops</a:t>
            </a:r>
          </a:p>
          <a:p>
            <a:pPr algn="just" rtl="0" eaLnBrk="1" hangingPunct="1">
              <a:spcBef>
                <a:spcPct val="30000"/>
              </a:spcBef>
              <a:buClrTx/>
              <a:buSzTx/>
              <a:buFontTx/>
              <a:buAutoNum type="arabicPeriod"/>
            </a:pPr>
            <a:r>
              <a:rPr lang="en-US" altLang="en-US" dirty="0">
                <a:solidFill>
                  <a:schemeClr val="bg1">
                    <a:lumMod val="75000"/>
                  </a:schemeClr>
                </a:solidFill>
                <a:latin typeface="Comic Sans MS" panose="030F0702030302020204" pitchFamily="66" charset="0"/>
              </a:rPr>
              <a:t>Analysis of clocked sequential circuits</a:t>
            </a:r>
          </a:p>
          <a:p>
            <a:pPr algn="just" rtl="0" eaLnBrk="1" hangingPunct="1">
              <a:spcBef>
                <a:spcPct val="30000"/>
              </a:spcBef>
              <a:buClrTx/>
              <a:buSzTx/>
              <a:buFontTx/>
              <a:buAutoNum type="arabicPeriod"/>
            </a:pPr>
            <a:r>
              <a:rPr lang="en-US" altLang="en-US" dirty="0">
                <a:solidFill>
                  <a:schemeClr val="bg1">
                    <a:lumMod val="75000"/>
                  </a:schemeClr>
                </a:solidFill>
                <a:latin typeface="Comic Sans MS" panose="030F0702030302020204" pitchFamily="66" charset="0"/>
              </a:rPr>
              <a:t>State reduction and assignment</a:t>
            </a:r>
          </a:p>
          <a:p>
            <a:pPr algn="just" rtl="0" eaLnBrk="1" hangingPunct="1">
              <a:spcBef>
                <a:spcPct val="30000"/>
              </a:spcBef>
              <a:buClrTx/>
              <a:buSzTx/>
              <a:buFontTx/>
              <a:buAutoNum type="arabicPeriod"/>
            </a:pPr>
            <a:r>
              <a:rPr lang="en-US" altLang="en-US" dirty="0">
                <a:solidFill>
                  <a:schemeClr val="bg1">
                    <a:lumMod val="75000"/>
                  </a:schemeClr>
                </a:solidFill>
                <a:latin typeface="Comic Sans MS" panose="030F0702030302020204" pitchFamily="66" charset="0"/>
              </a:rPr>
              <a:t>Design procedure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lide Number Placeholder 3">
            <a:extLst>
              <a:ext uri="{FF2B5EF4-FFF2-40B4-BE49-F238E27FC236}">
                <a16:creationId xmlns:a16="http://schemas.microsoft.com/office/drawing/2014/main" id="{F4B2C082-3E71-31F1-320A-95768C42851A}"/>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D773F528-943A-4E6F-8F25-B97EB4D356E4}" type="slidenum">
              <a:rPr lang="ar-SA" altLang="en-US" sz="1000"/>
              <a:pPr rtl="0">
                <a:spcBef>
                  <a:spcPct val="0"/>
                </a:spcBef>
                <a:buClrTx/>
                <a:buSzTx/>
                <a:buFontTx/>
                <a:buNone/>
              </a:pPr>
              <a:t>3</a:t>
            </a:fld>
            <a:endParaRPr lang="en-US" altLang="en-US" sz="1000"/>
          </a:p>
        </p:txBody>
      </p:sp>
      <p:sp>
        <p:nvSpPr>
          <p:cNvPr id="9220" name="Rectangle 9">
            <a:extLst>
              <a:ext uri="{FF2B5EF4-FFF2-40B4-BE49-F238E27FC236}">
                <a16:creationId xmlns:a16="http://schemas.microsoft.com/office/drawing/2014/main" id="{E6C3A644-9B19-23DE-F5F1-B3F7C618730B}"/>
              </a:ext>
            </a:extLst>
          </p:cNvPr>
          <p:cNvSpPr>
            <a:spLocks noChangeArrowheads="1"/>
          </p:cNvSpPr>
          <p:nvPr/>
        </p:nvSpPr>
        <p:spPr bwMode="auto">
          <a:xfrm>
            <a:off x="1123950" y="1764706"/>
            <a:ext cx="99441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A sequential circuit consists of a combinational circuit and a feedback through the storage elements in the circuit.</a:t>
            </a:r>
          </a:p>
        </p:txBody>
      </p:sp>
      <p:sp>
        <p:nvSpPr>
          <p:cNvPr id="9221" name="Text Box 10">
            <a:extLst>
              <a:ext uri="{FF2B5EF4-FFF2-40B4-BE49-F238E27FC236}">
                <a16:creationId xmlns:a16="http://schemas.microsoft.com/office/drawing/2014/main" id="{88CFD62A-77AD-5438-066E-3DC0FF533948}"/>
              </a:ext>
            </a:extLst>
          </p:cNvPr>
          <p:cNvSpPr txBox="1">
            <a:spLocks noChangeArrowheads="1"/>
          </p:cNvSpPr>
          <p:nvPr/>
        </p:nvSpPr>
        <p:spPr bwMode="auto">
          <a:xfrm>
            <a:off x="3938587" y="1065889"/>
            <a:ext cx="3819525" cy="579438"/>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SzTx/>
              <a:buFontTx/>
              <a:buNone/>
            </a:pPr>
            <a:r>
              <a:rPr lang="en-US" altLang="en-US" sz="3200" b="1" dirty="0">
                <a:solidFill>
                  <a:srgbClr val="008000"/>
                </a:solidFill>
                <a:latin typeface="Comic Sans MS" panose="030F0702030302020204" pitchFamily="66" charset="0"/>
              </a:rPr>
              <a:t>Sequential circuits</a:t>
            </a:r>
          </a:p>
        </p:txBody>
      </p:sp>
      <p:pic>
        <p:nvPicPr>
          <p:cNvPr id="3" name="صورة 2">
            <a:extLst>
              <a:ext uri="{FF2B5EF4-FFF2-40B4-BE49-F238E27FC236}">
                <a16:creationId xmlns:a16="http://schemas.microsoft.com/office/drawing/2014/main" id="{A5D1EEBE-57ED-2103-9C47-7EA012D9F81D}"/>
              </a:ext>
            </a:extLst>
          </p:cNvPr>
          <p:cNvPicPr>
            <a:picLocks noChangeAspect="1"/>
          </p:cNvPicPr>
          <p:nvPr/>
        </p:nvPicPr>
        <p:blipFill>
          <a:blip r:embed="rId3"/>
          <a:stretch>
            <a:fillRect/>
          </a:stretch>
        </p:blipFill>
        <p:spPr>
          <a:xfrm>
            <a:off x="2562225" y="3136306"/>
            <a:ext cx="7715250" cy="31242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538CE635-A0A2-8F20-E501-38B676E2F770}"/>
              </a:ext>
            </a:extLst>
          </p:cNvPr>
          <p:cNvSpPr>
            <a:spLocks noGrp="1"/>
          </p:cNvSpPr>
          <p:nvPr>
            <p:ph idx="1"/>
          </p:nvPr>
        </p:nvSpPr>
        <p:spPr/>
        <p:txBody>
          <a:bodyPr/>
          <a:lstStyle/>
          <a:p>
            <a:r>
              <a:rPr lang="en-US" sz="2800" dirty="0">
                <a:latin typeface="Comic Sans MS" panose="030F0702030302020204" pitchFamily="66" charset="0"/>
                <a:cs typeface="Arial" panose="020B0604020202020204" pitchFamily="34" charset="0"/>
              </a:rPr>
              <a:t>Which type of the logic circuits are faster than the other Combinational or sequential?</a:t>
            </a:r>
          </a:p>
          <a:p>
            <a:endParaRPr lang="en-US" sz="2800" dirty="0">
              <a:latin typeface="Comic Sans MS" panose="030F0702030302020204" pitchFamily="66" charset="0"/>
              <a:cs typeface="Arial" panose="020B0604020202020204" pitchFamily="34" charset="0"/>
            </a:endParaRPr>
          </a:p>
          <a:p>
            <a:pPr lvl="1"/>
            <a:r>
              <a:rPr lang="en-US" sz="2800" dirty="0">
                <a:latin typeface="Comic Sans MS" panose="030F0702030302020204" pitchFamily="66" charset="0"/>
                <a:cs typeface="Arial" panose="020B0604020202020204" pitchFamily="34" charset="0"/>
              </a:rPr>
              <a:t>The combinational circuits are often faster than sequential circuits. </a:t>
            </a:r>
          </a:p>
          <a:p>
            <a:pPr lvl="1"/>
            <a:r>
              <a:rPr lang="en-US" sz="2800" dirty="0">
                <a:solidFill>
                  <a:srgbClr val="FF0000"/>
                </a:solidFill>
                <a:latin typeface="Comic Sans MS" panose="030F0702030302020204" pitchFamily="66" charset="0"/>
                <a:cs typeface="Arial" panose="020B0604020202020204" pitchFamily="34" charset="0"/>
              </a:rPr>
              <a:t>WHY:</a:t>
            </a:r>
          </a:p>
          <a:p>
            <a:pPr lvl="2"/>
            <a:r>
              <a:rPr lang="en-US" sz="2800" dirty="0">
                <a:latin typeface="Comic Sans MS" panose="030F0702030302020204" pitchFamily="66" charset="0"/>
                <a:cs typeface="Arial" panose="020B0604020202020204" pitchFamily="34" charset="0"/>
              </a:rPr>
              <a:t>The combinational circuits do not require memory elements whereas the sequential circuits need memory devices to perform their operations in sequence</a:t>
            </a:r>
          </a:p>
        </p:txBody>
      </p:sp>
      <p:sp>
        <p:nvSpPr>
          <p:cNvPr id="3" name="Text Box 10">
            <a:extLst>
              <a:ext uri="{FF2B5EF4-FFF2-40B4-BE49-F238E27FC236}">
                <a16:creationId xmlns:a16="http://schemas.microsoft.com/office/drawing/2014/main" id="{6ED2FA15-15A3-AEE8-BEF3-E87398ECD53F}"/>
              </a:ext>
            </a:extLst>
          </p:cNvPr>
          <p:cNvSpPr txBox="1">
            <a:spLocks noChangeArrowheads="1"/>
          </p:cNvSpPr>
          <p:nvPr/>
        </p:nvSpPr>
        <p:spPr bwMode="auto">
          <a:xfrm>
            <a:off x="3938587" y="1065889"/>
            <a:ext cx="3819525" cy="579438"/>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SzTx/>
              <a:buFontTx/>
              <a:buNone/>
            </a:pPr>
            <a:r>
              <a:rPr lang="en-US" altLang="en-US" sz="3200" b="1" dirty="0">
                <a:solidFill>
                  <a:srgbClr val="008000"/>
                </a:solidFill>
                <a:latin typeface="Comic Sans MS" panose="030F0702030302020204" pitchFamily="66" charset="0"/>
              </a:rPr>
              <a:t>Sequential circuits</a:t>
            </a:r>
          </a:p>
        </p:txBody>
      </p:sp>
    </p:spTree>
    <p:extLst>
      <p:ext uri="{BB962C8B-B14F-4D97-AF65-F5344CB8AC3E}">
        <p14:creationId xmlns:p14="http://schemas.microsoft.com/office/powerpoint/2010/main" val="3003329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Slide Number Placeholder 3">
            <a:extLst>
              <a:ext uri="{FF2B5EF4-FFF2-40B4-BE49-F238E27FC236}">
                <a16:creationId xmlns:a16="http://schemas.microsoft.com/office/drawing/2014/main" id="{D2606ADD-FA98-9D34-3AFA-5A5DA758303F}"/>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CBB0429F-45E0-40B1-8C03-DF8279110A08}" type="slidenum">
              <a:rPr lang="ar-SA" altLang="en-US" sz="1000"/>
              <a:pPr rtl="0">
                <a:spcBef>
                  <a:spcPct val="0"/>
                </a:spcBef>
                <a:buClrTx/>
                <a:buSzTx/>
                <a:buFontTx/>
                <a:buNone/>
              </a:pPr>
              <a:t>5</a:t>
            </a:fld>
            <a:endParaRPr lang="en-US" altLang="en-US" sz="1000"/>
          </a:p>
        </p:txBody>
      </p:sp>
      <p:sp>
        <p:nvSpPr>
          <p:cNvPr id="11268" name="Rectangle 2">
            <a:extLst>
              <a:ext uri="{FF2B5EF4-FFF2-40B4-BE49-F238E27FC236}">
                <a16:creationId xmlns:a16="http://schemas.microsoft.com/office/drawing/2014/main" id="{9BDBAB67-7BEA-074D-FD88-8247E22CD8B2}"/>
              </a:ext>
            </a:extLst>
          </p:cNvPr>
          <p:cNvSpPr>
            <a:spLocks noChangeArrowheads="1"/>
          </p:cNvSpPr>
          <p:nvPr/>
        </p:nvSpPr>
        <p:spPr bwMode="auto">
          <a:xfrm>
            <a:off x="790575" y="1816100"/>
            <a:ext cx="106108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Sequential circuits can be categorized as being synchronous or asynchronous</a:t>
            </a:r>
          </a:p>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A synchronous sequential circuit usually has a clock pulse (clocked sequential circuits)</a:t>
            </a:r>
          </a:p>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Flip-flops are storage elements which are used in clocked sequential circuits</a:t>
            </a:r>
          </a:p>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Each flip-flop can store one bit.</a:t>
            </a:r>
          </a:p>
          <a:p>
            <a:pPr algn="l" rtl="0" eaLnBrk="1" hangingPunct="1">
              <a:lnSpc>
                <a:spcPct val="90000"/>
              </a:lnSpc>
              <a:buClr>
                <a:schemeClr val="accent2"/>
              </a:buClr>
              <a:buSzTx/>
              <a:buFont typeface="Wingdings" panose="05000000000000000000" pitchFamily="2" charset="2"/>
              <a:buChar char="Ø"/>
            </a:pPr>
            <a:endParaRPr lang="en-US" altLang="en-US" dirty="0"/>
          </a:p>
        </p:txBody>
      </p:sp>
      <p:sp>
        <p:nvSpPr>
          <p:cNvPr id="5" name="Text Box 10">
            <a:extLst>
              <a:ext uri="{FF2B5EF4-FFF2-40B4-BE49-F238E27FC236}">
                <a16:creationId xmlns:a16="http://schemas.microsoft.com/office/drawing/2014/main" id="{2BF43644-3E62-625C-4E61-2C6E951EF783}"/>
              </a:ext>
            </a:extLst>
          </p:cNvPr>
          <p:cNvSpPr txBox="1">
            <a:spLocks noChangeArrowheads="1"/>
          </p:cNvSpPr>
          <p:nvPr/>
        </p:nvSpPr>
        <p:spPr bwMode="auto">
          <a:xfrm>
            <a:off x="3776662" y="1068204"/>
            <a:ext cx="3819525" cy="579438"/>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SzTx/>
              <a:buFontTx/>
              <a:buNone/>
            </a:pPr>
            <a:r>
              <a:rPr lang="en-US" altLang="en-US" sz="3200" b="1" dirty="0">
                <a:solidFill>
                  <a:srgbClr val="008000"/>
                </a:solidFill>
                <a:latin typeface="Comic Sans MS" panose="030F0702030302020204" pitchFamily="66" charset="0"/>
              </a:rPr>
              <a:t>Sequential circuits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a:extLst>
              <a:ext uri="{FF2B5EF4-FFF2-40B4-BE49-F238E27FC236}">
                <a16:creationId xmlns:a16="http://schemas.microsoft.com/office/drawing/2014/main" id="{D70C0618-6BCC-509F-6920-9CB4FE81D4D3}"/>
              </a:ext>
            </a:extLst>
          </p:cNvPr>
          <p:cNvSpPr>
            <a:spLocks noGrp="1" noChangeArrowheads="1"/>
          </p:cNvSpPr>
          <p:nvPr>
            <p:ph idx="1"/>
          </p:nvPr>
        </p:nvSpPr>
        <p:spPr>
          <a:xfrm>
            <a:off x="990536" y="2010665"/>
            <a:ext cx="10964594" cy="4267898"/>
          </a:xfrm>
        </p:spPr>
        <p:txBody>
          <a:bodyPr>
            <a:normAutofit/>
          </a:bodyPr>
          <a:lstStyle/>
          <a:p>
            <a:pPr marL="0" indent="0" algn="just">
              <a:buNone/>
              <a:defRPr/>
            </a:pPr>
            <a:r>
              <a:rPr lang="en-US" sz="3000" dirty="0">
                <a:latin typeface="Comic Sans MS" panose="030F0702030302020204" pitchFamily="66" charset="0"/>
                <a:cs typeface="Arial" panose="020B0604020202020204" pitchFamily="34" charset="0"/>
              </a:rPr>
              <a:t>A memory unit should support at least three operations.</a:t>
            </a:r>
          </a:p>
          <a:p>
            <a:pPr marL="0" indent="0" algn="just">
              <a:buNone/>
              <a:defRPr/>
            </a:pPr>
            <a:endParaRPr lang="en-US" sz="3000" dirty="0">
              <a:latin typeface="Comic Sans MS" panose="030F0702030302020204" pitchFamily="66" charset="0"/>
              <a:cs typeface="Arial" panose="020B0604020202020204" pitchFamily="34" charset="0"/>
            </a:endParaRPr>
          </a:p>
          <a:p>
            <a:pPr lvl="1" algn="just">
              <a:defRPr/>
            </a:pPr>
            <a:r>
              <a:rPr lang="en-US" sz="2800" dirty="0">
                <a:latin typeface="Comic Sans MS" panose="030F0702030302020204" pitchFamily="66" charset="0"/>
                <a:ea typeface="MS PGothic" charset="0"/>
              </a:rPr>
              <a:t>It should be able to </a:t>
            </a:r>
            <a:r>
              <a:rPr lang="en-US" sz="2800" dirty="0">
                <a:solidFill>
                  <a:srgbClr val="FF0000"/>
                </a:solidFill>
                <a:latin typeface="Comic Sans MS" panose="030F0702030302020204" pitchFamily="66" charset="0"/>
                <a:ea typeface="MS PGothic" charset="0"/>
              </a:rPr>
              <a:t>hold</a:t>
            </a:r>
            <a:r>
              <a:rPr lang="en-US" sz="2800" dirty="0">
                <a:latin typeface="Comic Sans MS" panose="030F0702030302020204" pitchFamily="66" charset="0"/>
                <a:ea typeface="MS PGothic" charset="0"/>
              </a:rPr>
              <a:t> a value.</a:t>
            </a:r>
          </a:p>
          <a:p>
            <a:pPr lvl="1" algn="just">
              <a:defRPr/>
            </a:pPr>
            <a:r>
              <a:rPr lang="en-US" sz="2800" dirty="0">
                <a:latin typeface="Comic Sans MS" panose="030F0702030302020204" pitchFamily="66" charset="0"/>
                <a:ea typeface="MS PGothic" charset="0"/>
              </a:rPr>
              <a:t>We should be able to </a:t>
            </a:r>
            <a:r>
              <a:rPr lang="en-US" sz="2800" dirty="0">
                <a:solidFill>
                  <a:srgbClr val="FF0000"/>
                </a:solidFill>
                <a:latin typeface="Comic Sans MS" panose="030F0702030302020204" pitchFamily="66" charset="0"/>
                <a:ea typeface="MS PGothic" charset="0"/>
              </a:rPr>
              <a:t>read</a:t>
            </a:r>
            <a:r>
              <a:rPr lang="en-US" sz="2800" dirty="0">
                <a:latin typeface="Comic Sans MS" panose="030F0702030302020204" pitchFamily="66" charset="0"/>
                <a:ea typeface="MS PGothic" charset="0"/>
              </a:rPr>
              <a:t> the value that is saved.</a:t>
            </a:r>
          </a:p>
          <a:p>
            <a:pPr lvl="1" algn="just">
              <a:defRPr/>
            </a:pPr>
            <a:r>
              <a:rPr lang="en-US" sz="2800" dirty="0">
                <a:latin typeface="Comic Sans MS" panose="030F0702030302020204" pitchFamily="66" charset="0"/>
                <a:ea typeface="MS PGothic" charset="0"/>
              </a:rPr>
              <a:t>We should be able to </a:t>
            </a:r>
            <a:r>
              <a:rPr lang="en-US" sz="2800" dirty="0">
                <a:solidFill>
                  <a:srgbClr val="FF0000"/>
                </a:solidFill>
                <a:latin typeface="Comic Sans MS" panose="030F0702030302020204" pitchFamily="66" charset="0"/>
                <a:ea typeface="MS PGothic" charset="0"/>
              </a:rPr>
              <a:t>change</a:t>
            </a:r>
            <a:r>
              <a:rPr lang="en-US" sz="2800" dirty="0">
                <a:latin typeface="Comic Sans MS" panose="030F0702030302020204" pitchFamily="66" charset="0"/>
                <a:ea typeface="MS PGothic" charset="0"/>
              </a:rPr>
              <a:t> that value.</a:t>
            </a:r>
          </a:p>
          <a:p>
            <a:pPr marL="0" lvl="1" indent="0" algn="just">
              <a:spcBef>
                <a:spcPts val="1000"/>
              </a:spcBef>
              <a:buNone/>
              <a:defRPr/>
            </a:pPr>
            <a:endParaRPr lang="en-US" b="1" u="sng" dirty="0">
              <a:solidFill>
                <a:schemeClr val="accent1">
                  <a:lumMod val="75000"/>
                </a:schemeClr>
              </a:solidFill>
              <a:latin typeface="Comic Sans MS" panose="030F0702030302020204" pitchFamily="66" charset="0"/>
              <a:ea typeface="MS PGothic" charset="0"/>
            </a:endParaRPr>
          </a:p>
          <a:p>
            <a:pPr marL="0" lvl="1" indent="0" algn="just">
              <a:spcBef>
                <a:spcPts val="1000"/>
              </a:spcBef>
              <a:buNone/>
              <a:defRPr/>
            </a:pPr>
            <a:endParaRPr lang="en-US" b="1" u="sng" dirty="0">
              <a:solidFill>
                <a:schemeClr val="accent1">
                  <a:lumMod val="75000"/>
                </a:schemeClr>
              </a:solidFill>
              <a:latin typeface="Comic Sans MS" panose="030F0702030302020204" pitchFamily="66" charset="0"/>
              <a:ea typeface="MS PGothic" charset="0"/>
            </a:endParaRPr>
          </a:p>
        </p:txBody>
      </p:sp>
      <p:sp>
        <p:nvSpPr>
          <p:cNvPr id="9219" name="Rectangle 2">
            <a:extLst>
              <a:ext uri="{FF2B5EF4-FFF2-40B4-BE49-F238E27FC236}">
                <a16:creationId xmlns:a16="http://schemas.microsoft.com/office/drawing/2014/main" id="{540621C4-480E-93A7-EB4D-7EDA1ED39C12}"/>
              </a:ext>
            </a:extLst>
          </p:cNvPr>
          <p:cNvSpPr>
            <a:spLocks noGrp="1" noChangeArrowheads="1"/>
          </p:cNvSpPr>
          <p:nvPr>
            <p:ph type="title" idx="4294967295"/>
          </p:nvPr>
        </p:nvSpPr>
        <p:spPr>
          <a:xfrm>
            <a:off x="1743075" y="1009650"/>
            <a:ext cx="8705850" cy="611188"/>
          </a:xfrm>
        </p:spPr>
        <p:txBody>
          <a:bodyPr>
            <a:normAutofit/>
          </a:bodyPr>
          <a:lstStyle/>
          <a:p>
            <a:pPr algn="ctr" rtl="1">
              <a:defRPr/>
            </a:pPr>
            <a:r>
              <a:rPr lang="en-US" sz="3200" b="1" dirty="0">
                <a:solidFill>
                  <a:srgbClr val="008000"/>
                </a:solidFill>
                <a:latin typeface="Comic Sans MS" panose="030F0702030302020204" pitchFamily="66" charset="0"/>
                <a:ea typeface="+mn-ea"/>
                <a:cs typeface="Arial" panose="020B0604020202020204" pitchFamily="34" charset="0"/>
              </a:rPr>
              <a:t>What Exactly is Memory?</a:t>
            </a:r>
          </a:p>
        </p:txBody>
      </p:sp>
      <p:sp>
        <p:nvSpPr>
          <p:cNvPr id="2" name="Slide Number Placeholder 1">
            <a:extLst>
              <a:ext uri="{FF2B5EF4-FFF2-40B4-BE49-F238E27FC236}">
                <a16:creationId xmlns:a16="http://schemas.microsoft.com/office/drawing/2014/main" id="{B028693F-74A2-44D5-8D67-BFABC5F9C759}"/>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6</a:t>
            </a:fld>
            <a:endParaRPr lang="en-GB"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a:extLst>
              <a:ext uri="{FF2B5EF4-FFF2-40B4-BE49-F238E27FC236}">
                <a16:creationId xmlns:a16="http://schemas.microsoft.com/office/drawing/2014/main" id="{D70C0618-6BCC-509F-6920-9CB4FE81D4D3}"/>
              </a:ext>
            </a:extLst>
          </p:cNvPr>
          <p:cNvSpPr>
            <a:spLocks noGrp="1" noChangeArrowheads="1"/>
          </p:cNvSpPr>
          <p:nvPr>
            <p:ph idx="1"/>
          </p:nvPr>
        </p:nvSpPr>
        <p:spPr>
          <a:xfrm>
            <a:off x="990536" y="1743965"/>
            <a:ext cx="10964594" cy="4267898"/>
          </a:xfrm>
        </p:spPr>
        <p:txBody>
          <a:bodyPr>
            <a:normAutofit/>
          </a:bodyPr>
          <a:lstStyle/>
          <a:p>
            <a:pPr marL="0" lvl="1" indent="0" algn="just">
              <a:spcBef>
                <a:spcPts val="1000"/>
              </a:spcBef>
              <a:buNone/>
              <a:defRPr/>
            </a:pPr>
            <a:r>
              <a:rPr lang="en-US" sz="2800" b="1" u="sng" dirty="0">
                <a:solidFill>
                  <a:schemeClr val="accent1">
                    <a:lumMod val="75000"/>
                  </a:schemeClr>
                </a:solidFill>
                <a:latin typeface="Comic Sans MS" panose="030F0702030302020204" pitchFamily="66" charset="0"/>
                <a:ea typeface="MS PGothic" charset="0"/>
              </a:rPr>
              <a:t>Example: One-bit Memory</a:t>
            </a:r>
          </a:p>
          <a:p>
            <a:pPr marL="0" lvl="1" indent="0" algn="just">
              <a:spcBef>
                <a:spcPts val="1000"/>
              </a:spcBef>
              <a:buNone/>
              <a:defRPr/>
            </a:pPr>
            <a:endParaRPr lang="en-US" sz="2800" b="1" u="sng" dirty="0">
              <a:solidFill>
                <a:schemeClr val="accent1">
                  <a:lumMod val="75000"/>
                </a:schemeClr>
              </a:solidFill>
              <a:latin typeface="Comic Sans MS" panose="030F0702030302020204" pitchFamily="66" charset="0"/>
              <a:ea typeface="MS PGothic" charset="0"/>
            </a:endParaRPr>
          </a:p>
          <a:p>
            <a:pPr algn="just">
              <a:defRPr/>
            </a:pPr>
            <a:r>
              <a:rPr lang="en-US" sz="2800" dirty="0">
                <a:latin typeface="Comic Sans MS" panose="030F0702030302020204" pitchFamily="66" charset="0"/>
              </a:rPr>
              <a:t>It should be able to hold a single bit, 0 or 1.</a:t>
            </a:r>
          </a:p>
          <a:p>
            <a:pPr algn="just">
              <a:defRPr/>
            </a:pPr>
            <a:r>
              <a:rPr lang="en-US" sz="2800" dirty="0">
                <a:latin typeface="Comic Sans MS" panose="030F0702030302020204" pitchFamily="66" charset="0"/>
              </a:rPr>
              <a:t>We should be able to read the bit that is saved.</a:t>
            </a:r>
          </a:p>
          <a:p>
            <a:pPr algn="just">
              <a:defRPr/>
            </a:pPr>
            <a:r>
              <a:rPr lang="en-US" sz="2800" dirty="0">
                <a:latin typeface="Comic Sans MS" panose="030F0702030302020204" pitchFamily="66" charset="0"/>
              </a:rPr>
              <a:t>We should be able to change the bit. </a:t>
            </a:r>
          </a:p>
          <a:p>
            <a:pPr lvl="1" algn="just">
              <a:defRPr/>
            </a:pPr>
            <a:r>
              <a:rPr lang="en-US" sz="2800" dirty="0">
                <a:latin typeface="Comic Sans MS" panose="030F0702030302020204" pitchFamily="66" charset="0"/>
              </a:rPr>
              <a:t>can </a:t>
            </a:r>
            <a:r>
              <a:rPr lang="en-US" sz="2800" dirty="0">
                <a:solidFill>
                  <a:srgbClr val="FF0000"/>
                </a:solidFill>
                <a:latin typeface="Comic Sans MS" panose="030F0702030302020204" pitchFamily="66" charset="0"/>
              </a:rPr>
              <a:t>set</a:t>
            </a:r>
            <a:r>
              <a:rPr lang="en-US" sz="2800" dirty="0">
                <a:latin typeface="Comic Sans MS" panose="030F0702030302020204" pitchFamily="66" charset="0"/>
              </a:rPr>
              <a:t> the bit to 1</a:t>
            </a:r>
          </a:p>
          <a:p>
            <a:pPr lvl="1" algn="just">
              <a:defRPr/>
            </a:pPr>
            <a:r>
              <a:rPr lang="en-US" sz="2800" dirty="0">
                <a:latin typeface="Comic Sans MS" panose="030F0702030302020204" pitchFamily="66" charset="0"/>
              </a:rPr>
              <a:t>can </a:t>
            </a:r>
            <a:r>
              <a:rPr lang="en-US" sz="2800" dirty="0">
                <a:solidFill>
                  <a:srgbClr val="FF0000"/>
                </a:solidFill>
                <a:latin typeface="Comic Sans MS" panose="030F0702030302020204" pitchFamily="66" charset="0"/>
              </a:rPr>
              <a:t>reset</a:t>
            </a:r>
            <a:r>
              <a:rPr lang="en-US" sz="2800" dirty="0">
                <a:latin typeface="Comic Sans MS" panose="030F0702030302020204" pitchFamily="66" charset="0"/>
              </a:rPr>
              <a:t> or </a:t>
            </a:r>
            <a:r>
              <a:rPr lang="en-US" sz="2800" dirty="0">
                <a:solidFill>
                  <a:srgbClr val="FF0000"/>
                </a:solidFill>
                <a:latin typeface="Comic Sans MS" panose="030F0702030302020204" pitchFamily="66" charset="0"/>
              </a:rPr>
              <a:t>clear</a:t>
            </a:r>
            <a:r>
              <a:rPr lang="en-US" sz="2800" dirty="0">
                <a:latin typeface="Comic Sans MS" panose="030F0702030302020204" pitchFamily="66" charset="0"/>
              </a:rPr>
              <a:t> the bit to 0</a:t>
            </a:r>
            <a:endParaRPr lang="en-US" sz="2800" b="1" u="sng" dirty="0">
              <a:solidFill>
                <a:schemeClr val="accent1">
                  <a:lumMod val="75000"/>
                </a:schemeClr>
              </a:solidFill>
              <a:latin typeface="Comic Sans MS" panose="030F0702030302020204" pitchFamily="66" charset="0"/>
              <a:ea typeface="MS PGothic" charset="0"/>
            </a:endParaRPr>
          </a:p>
        </p:txBody>
      </p:sp>
      <p:sp>
        <p:nvSpPr>
          <p:cNvPr id="9219" name="Rectangle 2">
            <a:extLst>
              <a:ext uri="{FF2B5EF4-FFF2-40B4-BE49-F238E27FC236}">
                <a16:creationId xmlns:a16="http://schemas.microsoft.com/office/drawing/2014/main" id="{540621C4-480E-93A7-EB4D-7EDA1ED39C12}"/>
              </a:ext>
            </a:extLst>
          </p:cNvPr>
          <p:cNvSpPr>
            <a:spLocks noGrp="1" noChangeArrowheads="1"/>
          </p:cNvSpPr>
          <p:nvPr>
            <p:ph type="title" idx="4294967295"/>
          </p:nvPr>
        </p:nvSpPr>
        <p:spPr>
          <a:xfrm>
            <a:off x="1743075" y="1009650"/>
            <a:ext cx="8705850" cy="611188"/>
          </a:xfrm>
        </p:spPr>
        <p:txBody>
          <a:bodyPr>
            <a:normAutofit/>
          </a:bodyPr>
          <a:lstStyle/>
          <a:p>
            <a:pPr algn="ctr" rtl="1">
              <a:defRPr/>
            </a:pPr>
            <a:r>
              <a:rPr lang="en-US" sz="3200" b="1" dirty="0">
                <a:solidFill>
                  <a:srgbClr val="008000"/>
                </a:solidFill>
                <a:latin typeface="Comic Sans MS" panose="030F0702030302020204" pitchFamily="66" charset="0"/>
                <a:ea typeface="+mn-ea"/>
                <a:cs typeface="Arial" panose="020B0604020202020204" pitchFamily="34" charset="0"/>
              </a:rPr>
              <a:t>What Exactly is Memory?</a:t>
            </a:r>
          </a:p>
        </p:txBody>
      </p:sp>
      <p:sp>
        <p:nvSpPr>
          <p:cNvPr id="2" name="Slide Number Placeholder 1">
            <a:extLst>
              <a:ext uri="{FF2B5EF4-FFF2-40B4-BE49-F238E27FC236}">
                <a16:creationId xmlns:a16="http://schemas.microsoft.com/office/drawing/2014/main" id="{B028693F-74A2-44D5-8D67-BFABC5F9C759}"/>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7</a:t>
            </a:fld>
            <a:endParaRPr lang="en-GB" dirty="0"/>
          </a:p>
        </p:txBody>
      </p:sp>
    </p:spTree>
    <p:extLst>
      <p:ext uri="{BB962C8B-B14F-4D97-AF65-F5344CB8AC3E}">
        <p14:creationId xmlns:p14="http://schemas.microsoft.com/office/powerpoint/2010/main" val="216452992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Placeholder 2">
            <a:extLst>
              <a:ext uri="{FF2B5EF4-FFF2-40B4-BE49-F238E27FC236}">
                <a16:creationId xmlns:a16="http://schemas.microsoft.com/office/drawing/2014/main" id="{3C5A8399-C4F5-44A1-B2E8-863A19F204F6}"/>
              </a:ext>
            </a:extLst>
          </p:cNvPr>
          <p:cNvSpPr>
            <a:spLocks noGrp="1"/>
          </p:cNvSpPr>
          <p:nvPr>
            <p:ph idx="1"/>
          </p:nvPr>
        </p:nvSpPr>
        <p:spPr/>
        <p:txBody>
          <a:bodyPr>
            <a:normAutofit fontScale="92500" lnSpcReduction="10000"/>
          </a:bodyPr>
          <a:lstStyle/>
          <a:p>
            <a:pPr algn="just">
              <a:defRPr/>
            </a:pPr>
            <a:r>
              <a:rPr lang="en-US" sz="2800" dirty="0">
                <a:latin typeface="Comic Sans MS" panose="030F0702030302020204" pitchFamily="66" charset="0"/>
              </a:rPr>
              <a:t>A circuit that has </a:t>
            </a:r>
            <a:r>
              <a:rPr lang="en-US" sz="2800" i="1" dirty="0">
                <a:latin typeface="Comic Sans MS" panose="030F0702030302020204" pitchFamily="66" charset="0"/>
              </a:rPr>
              <a:t>2 stable states </a:t>
            </a:r>
            <a:r>
              <a:rPr lang="en-US" sz="2800" dirty="0">
                <a:latin typeface="Comic Sans MS" panose="030F0702030302020204" pitchFamily="66" charset="0"/>
              </a:rPr>
              <a:t>and can be used to store state information.</a:t>
            </a:r>
          </a:p>
          <a:p>
            <a:pPr marL="0" indent="0" algn="just">
              <a:buNone/>
              <a:defRPr/>
            </a:pPr>
            <a:endParaRPr lang="en-US" sz="2800" dirty="0">
              <a:latin typeface="Comic Sans MS" panose="030F0702030302020204" pitchFamily="66" charset="0"/>
            </a:endParaRPr>
          </a:p>
          <a:p>
            <a:pPr algn="just">
              <a:defRPr/>
            </a:pPr>
            <a:r>
              <a:rPr lang="en-US" sz="2800" dirty="0">
                <a:latin typeface="Comic Sans MS" panose="030F0702030302020204" pitchFamily="66" charset="0"/>
              </a:rPr>
              <a:t>A basic storage element in sequential logic.</a:t>
            </a:r>
          </a:p>
          <a:p>
            <a:pPr marL="0" indent="0" algn="just">
              <a:buNone/>
              <a:defRPr/>
            </a:pPr>
            <a:endParaRPr lang="en-US" sz="2800" dirty="0">
              <a:latin typeface="Comic Sans MS" panose="030F0702030302020204" pitchFamily="66" charset="0"/>
            </a:endParaRPr>
          </a:p>
          <a:p>
            <a:pPr algn="just">
              <a:defRPr/>
            </a:pPr>
            <a:r>
              <a:rPr lang="en-US" sz="2800" dirty="0">
                <a:latin typeface="Comic Sans MS" panose="030F0702030302020204" pitchFamily="66" charset="0"/>
              </a:rPr>
              <a:t>A </a:t>
            </a:r>
            <a:r>
              <a:rPr lang="en-US" sz="2800" b="1" dirty="0">
                <a:latin typeface="Comic Sans MS" panose="030F0702030302020204" pitchFamily="66" charset="0"/>
              </a:rPr>
              <a:t>binary cell </a:t>
            </a:r>
            <a:r>
              <a:rPr lang="en-US" sz="2800" dirty="0">
                <a:latin typeface="Comic Sans MS" panose="030F0702030302020204" pitchFamily="66" charset="0"/>
              </a:rPr>
              <a:t>capable of storing one bit of information, and has </a:t>
            </a:r>
            <a:r>
              <a:rPr lang="en-US" sz="2800" u="sng" dirty="0">
                <a:latin typeface="Comic Sans MS" panose="030F0702030302020204" pitchFamily="66" charset="0"/>
              </a:rPr>
              <a:t>2 outputs</a:t>
            </a:r>
            <a:r>
              <a:rPr lang="en-US" sz="2800" dirty="0">
                <a:latin typeface="Comic Sans MS" panose="030F0702030302020204" pitchFamily="66" charset="0"/>
              </a:rPr>
              <a:t>: normal and complement values.</a:t>
            </a:r>
          </a:p>
          <a:p>
            <a:pPr marL="0" indent="0" algn="just">
              <a:buNone/>
              <a:defRPr/>
            </a:pPr>
            <a:endParaRPr lang="en-US" sz="2800" dirty="0">
              <a:latin typeface="Comic Sans MS" panose="030F0702030302020204" pitchFamily="66" charset="0"/>
            </a:endParaRPr>
          </a:p>
          <a:p>
            <a:pPr algn="just">
              <a:defRPr/>
            </a:pPr>
            <a:r>
              <a:rPr lang="en-US" sz="2800" dirty="0">
                <a:latin typeface="Comic Sans MS" panose="030F0702030302020204" pitchFamily="66" charset="0"/>
              </a:rPr>
              <a:t>It is used in computers to store program like RAM memory and registers</a:t>
            </a:r>
          </a:p>
          <a:p>
            <a:pPr algn="just">
              <a:defRPr/>
            </a:pPr>
            <a:endParaRPr lang="en-US" sz="2400" dirty="0"/>
          </a:p>
        </p:txBody>
      </p:sp>
      <p:sp>
        <p:nvSpPr>
          <p:cNvPr id="11266" name="Title 1">
            <a:extLst>
              <a:ext uri="{FF2B5EF4-FFF2-40B4-BE49-F238E27FC236}">
                <a16:creationId xmlns:a16="http://schemas.microsoft.com/office/drawing/2014/main" id="{013D9547-FC8D-1F9C-BE35-E4B3FD1DBE44}"/>
              </a:ext>
            </a:extLst>
          </p:cNvPr>
          <p:cNvSpPr>
            <a:spLocks noGrp="1"/>
          </p:cNvSpPr>
          <p:nvPr>
            <p:ph type="title" idx="4294967295"/>
          </p:nvPr>
        </p:nvSpPr>
        <p:spPr>
          <a:xfrm>
            <a:off x="4238625" y="1122162"/>
            <a:ext cx="4391025" cy="1020762"/>
          </a:xfrm>
        </p:spPr>
        <p:txBody>
          <a:bodyPr>
            <a:normAutofit/>
          </a:bodyPr>
          <a:lstStyle/>
          <a:p>
            <a:pPr>
              <a:defRPr/>
            </a:pPr>
            <a:r>
              <a:rPr lang="en-US" sz="3200" b="1" dirty="0">
                <a:solidFill>
                  <a:srgbClr val="008000"/>
                </a:solidFill>
                <a:latin typeface="Comic Sans MS" panose="030F0702030302020204" pitchFamily="66" charset="0"/>
                <a:ea typeface="+mn-ea"/>
                <a:cs typeface="Arial" panose="020B0604020202020204" pitchFamily="34" charset="0"/>
              </a:rPr>
              <a:t>Flip-Flops</a:t>
            </a:r>
          </a:p>
        </p:txBody>
      </p:sp>
      <p:sp>
        <p:nvSpPr>
          <p:cNvPr id="3" name="Slide Number Placeholder 1">
            <a:extLst>
              <a:ext uri="{FF2B5EF4-FFF2-40B4-BE49-F238E27FC236}">
                <a16:creationId xmlns:a16="http://schemas.microsoft.com/office/drawing/2014/main" id="{9B9716D5-039E-2507-2821-6AFD60449B16}"/>
              </a:ext>
            </a:extLst>
          </p:cNvPr>
          <p:cNvSpPr txBox="1">
            <a:spLocks/>
          </p:cNvSpPr>
          <p:nvPr/>
        </p:nvSpPr>
        <p:spPr>
          <a:xfrm>
            <a:off x="7981950" y="6356352"/>
            <a:ext cx="20574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8966C2DA-BBCE-410C-B98A-383DA8492D17}" type="slidenum">
              <a:rPr lang="en-GB" sz="1200">
                <a:solidFill>
                  <a:schemeClr val="tx1">
                    <a:tint val="75000"/>
                  </a:schemeClr>
                </a:solidFill>
              </a:rPr>
              <a:pPr algn="r"/>
              <a:t>8</a:t>
            </a:fld>
            <a:endParaRPr lang="en-GB" sz="1200" dirty="0">
              <a:solidFill>
                <a:schemeClr val="tx1">
                  <a:tint val="75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2939C635-50DC-19FC-5FBE-47ECD2F1AAF2}"/>
              </a:ext>
            </a:extLst>
          </p:cNvPr>
          <p:cNvSpPr>
            <a:spLocks noGrp="1"/>
          </p:cNvSpPr>
          <p:nvPr>
            <p:ph idx="1"/>
          </p:nvPr>
        </p:nvSpPr>
        <p:spPr/>
        <p:txBody>
          <a:bodyPr>
            <a:normAutofit/>
          </a:bodyPr>
          <a:lstStyle/>
          <a:p>
            <a:r>
              <a:rPr lang="en-US" sz="3000" dirty="0">
                <a:latin typeface="Comic Sans MS" panose="030F0702030302020204" pitchFamily="66" charset="0"/>
              </a:rPr>
              <a:t>In sequential circuits the output of a circuit is an input to another. So they should be control over thus circuit processes and it cannot operate randomly.</a:t>
            </a:r>
          </a:p>
          <a:p>
            <a:endParaRPr lang="en-US" sz="3000" dirty="0">
              <a:latin typeface="Comic Sans MS" panose="030F0702030302020204" pitchFamily="66" charset="0"/>
            </a:endParaRPr>
          </a:p>
          <a:p>
            <a:r>
              <a:rPr lang="en-US" sz="3000" dirty="0">
                <a:latin typeface="Comic Sans MS" panose="030F0702030302020204" pitchFamily="66" charset="0"/>
              </a:rPr>
              <a:t>So, Clock is needed to time the circuits or to sequence the sequential circuits.</a:t>
            </a:r>
          </a:p>
          <a:p>
            <a:endParaRPr lang="en-US" sz="3000" dirty="0">
              <a:latin typeface="Comic Sans MS" panose="030F0702030302020204" pitchFamily="66" charset="0"/>
            </a:endParaRPr>
          </a:p>
          <a:p>
            <a:endParaRPr lang="en-US" dirty="0">
              <a:latin typeface="Arial" panose="020B0604020202020204" pitchFamily="34" charset="0"/>
              <a:cs typeface="Arial" panose="020B0604020202020204" pitchFamily="34" charset="0"/>
            </a:endParaRPr>
          </a:p>
        </p:txBody>
      </p:sp>
      <p:sp>
        <p:nvSpPr>
          <p:cNvPr id="6" name="مربع نص 5">
            <a:extLst>
              <a:ext uri="{FF2B5EF4-FFF2-40B4-BE49-F238E27FC236}">
                <a16:creationId xmlns:a16="http://schemas.microsoft.com/office/drawing/2014/main" id="{926AB7EF-11AA-489A-DB76-BAA8883B1F5B}"/>
              </a:ext>
            </a:extLst>
          </p:cNvPr>
          <p:cNvSpPr txBox="1"/>
          <p:nvPr/>
        </p:nvSpPr>
        <p:spPr>
          <a:xfrm>
            <a:off x="4019550" y="1061467"/>
            <a:ext cx="4152900" cy="584775"/>
          </a:xfrm>
          <a:prstGeom prst="rect">
            <a:avLst/>
          </a:prstGeom>
          <a:noFill/>
        </p:spPr>
        <p:txBody>
          <a:bodyPr wrap="square">
            <a:spAutoFit/>
          </a:bodyPr>
          <a:lstStyle/>
          <a:p>
            <a:r>
              <a:rPr lang="en-US" sz="3200" b="1" dirty="0">
                <a:solidFill>
                  <a:srgbClr val="008000"/>
                </a:solidFill>
                <a:latin typeface="Comic Sans MS" panose="030F0702030302020204" pitchFamily="66" charset="0"/>
                <a:cs typeface="Arial" panose="020B0604020202020204" pitchFamily="34" charset="0"/>
              </a:rPr>
              <a:t>What is Clock?</a:t>
            </a:r>
          </a:p>
        </p:txBody>
      </p:sp>
    </p:spTree>
    <p:extLst>
      <p:ext uri="{BB962C8B-B14F-4D97-AF65-F5344CB8AC3E}">
        <p14:creationId xmlns:p14="http://schemas.microsoft.com/office/powerpoint/2010/main" val="4131056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2939C635-50DC-19FC-5FBE-47ECD2F1AAF2}"/>
              </a:ext>
            </a:extLst>
          </p:cNvPr>
          <p:cNvSpPr>
            <a:spLocks noGrp="1"/>
          </p:cNvSpPr>
          <p:nvPr>
            <p:ph idx="1"/>
          </p:nvPr>
        </p:nvSpPr>
        <p:spPr/>
        <p:txBody>
          <a:bodyPr>
            <a:normAutofit/>
          </a:bodyPr>
          <a:lstStyle/>
          <a:p>
            <a:endParaRPr lang="en-US" sz="3000" dirty="0">
              <a:latin typeface="Comic Sans MS" panose="030F0702030302020204" pitchFamily="66" charset="0"/>
            </a:endParaRPr>
          </a:p>
          <a:p>
            <a:r>
              <a:rPr lang="en-US" sz="3000" dirty="0">
                <a:latin typeface="Comic Sans MS" panose="030F0702030302020204" pitchFamily="66" charset="0"/>
              </a:rPr>
              <a:t>It is called clocks, because it decide the time of the inputs and outputs like the real clocks which decide the time of our daily routines.</a:t>
            </a:r>
          </a:p>
          <a:p>
            <a:endParaRPr lang="en-US" sz="3000" dirty="0">
              <a:latin typeface="Comic Sans MS" panose="030F0702030302020204" pitchFamily="66" charset="0"/>
            </a:endParaRPr>
          </a:p>
          <a:p>
            <a:r>
              <a:rPr lang="en-US" sz="3000" dirty="0">
                <a:latin typeface="Comic Sans MS" panose="030F0702030302020204" pitchFamily="66" charset="0"/>
              </a:rPr>
              <a:t>Also, we can decide the circuit speed by changing the clock frequency.</a:t>
            </a:r>
          </a:p>
          <a:p>
            <a:endParaRPr lang="en-US" dirty="0">
              <a:latin typeface="Arial" panose="020B0604020202020204" pitchFamily="34" charset="0"/>
              <a:cs typeface="Arial" panose="020B0604020202020204" pitchFamily="34" charset="0"/>
            </a:endParaRPr>
          </a:p>
        </p:txBody>
      </p:sp>
      <p:sp>
        <p:nvSpPr>
          <p:cNvPr id="6" name="مربع نص 5">
            <a:extLst>
              <a:ext uri="{FF2B5EF4-FFF2-40B4-BE49-F238E27FC236}">
                <a16:creationId xmlns:a16="http://schemas.microsoft.com/office/drawing/2014/main" id="{926AB7EF-11AA-489A-DB76-BAA8883B1F5B}"/>
              </a:ext>
            </a:extLst>
          </p:cNvPr>
          <p:cNvSpPr txBox="1"/>
          <p:nvPr/>
        </p:nvSpPr>
        <p:spPr>
          <a:xfrm>
            <a:off x="4019550" y="1061467"/>
            <a:ext cx="4152900" cy="584775"/>
          </a:xfrm>
          <a:prstGeom prst="rect">
            <a:avLst/>
          </a:prstGeom>
          <a:noFill/>
        </p:spPr>
        <p:txBody>
          <a:bodyPr wrap="square">
            <a:spAutoFit/>
          </a:bodyPr>
          <a:lstStyle/>
          <a:p>
            <a:r>
              <a:rPr lang="en-US" sz="3200" b="1" dirty="0">
                <a:solidFill>
                  <a:srgbClr val="008000"/>
                </a:solidFill>
                <a:latin typeface="Comic Sans MS" panose="030F0702030302020204" pitchFamily="66" charset="0"/>
                <a:cs typeface="Arial" panose="020B0604020202020204" pitchFamily="34" charset="0"/>
              </a:rPr>
              <a:t>What is Clock?</a:t>
            </a:r>
          </a:p>
        </p:txBody>
      </p:sp>
    </p:spTree>
    <p:extLst>
      <p:ext uri="{BB962C8B-B14F-4D97-AF65-F5344CB8AC3E}">
        <p14:creationId xmlns:p14="http://schemas.microsoft.com/office/powerpoint/2010/main" val="222201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CDFAEB8A-000B-8B9C-45AA-7B8C1D2D1E0F}"/>
              </a:ext>
            </a:extLst>
          </p:cNvPr>
          <p:cNvSpPr>
            <a:spLocks noGrp="1"/>
          </p:cNvSpPr>
          <p:nvPr>
            <p:ph idx="1"/>
          </p:nvPr>
        </p:nvSpPr>
        <p:spPr/>
        <p:txBody>
          <a:bodyPr>
            <a:normAutofit/>
          </a:bodyPr>
          <a:lstStyle/>
          <a:p>
            <a:r>
              <a:rPr lang="en-US" sz="2600" dirty="0">
                <a:latin typeface="Comic Sans MS" panose="030F0702030302020204" pitchFamily="66" charset="0"/>
              </a:rPr>
              <a:t>The clock is nothing but signal that goes from </a:t>
            </a:r>
            <a:r>
              <a:rPr lang="en-US" sz="2600" dirty="0">
                <a:solidFill>
                  <a:srgbClr val="FF0000"/>
                </a:solidFill>
                <a:latin typeface="Comic Sans MS" panose="030F0702030302020204" pitchFamily="66" charset="0"/>
              </a:rPr>
              <a:t>low (0)</a:t>
            </a:r>
            <a:r>
              <a:rPr lang="en-US" sz="2600" dirty="0">
                <a:latin typeface="Comic Sans MS" panose="030F0702030302020204" pitchFamily="66" charset="0"/>
              </a:rPr>
              <a:t> to </a:t>
            </a:r>
            <a:r>
              <a:rPr lang="en-US" sz="2600" dirty="0">
                <a:solidFill>
                  <a:srgbClr val="FF0000"/>
                </a:solidFill>
                <a:latin typeface="Comic Sans MS" panose="030F0702030302020204" pitchFamily="66" charset="0"/>
              </a:rPr>
              <a:t>high(1)</a:t>
            </a:r>
            <a:r>
              <a:rPr lang="en-US" sz="2600" dirty="0">
                <a:latin typeface="Comic Sans MS" panose="030F0702030302020204" pitchFamily="66" charset="0"/>
              </a:rPr>
              <a:t> then again low and high and repeat. </a:t>
            </a:r>
          </a:p>
          <a:p>
            <a:r>
              <a:rPr lang="en-US" sz="2600" dirty="0">
                <a:latin typeface="Comic Sans MS" panose="030F0702030302020204" pitchFamily="66" charset="0"/>
              </a:rPr>
              <a:t>The time of high period   = the time of  low period</a:t>
            </a:r>
          </a:p>
          <a:p>
            <a:endParaRPr lang="en-US" dirty="0"/>
          </a:p>
        </p:txBody>
      </p:sp>
      <p:sp>
        <p:nvSpPr>
          <p:cNvPr id="6" name="مربع نص 5">
            <a:extLst>
              <a:ext uri="{FF2B5EF4-FFF2-40B4-BE49-F238E27FC236}">
                <a16:creationId xmlns:a16="http://schemas.microsoft.com/office/drawing/2014/main" id="{AA4EAB2A-BDDF-7161-DB9C-C9B7CE26D987}"/>
              </a:ext>
            </a:extLst>
          </p:cNvPr>
          <p:cNvSpPr txBox="1"/>
          <p:nvPr/>
        </p:nvSpPr>
        <p:spPr>
          <a:xfrm>
            <a:off x="4019550" y="1061467"/>
            <a:ext cx="4152900" cy="584775"/>
          </a:xfrm>
          <a:prstGeom prst="rect">
            <a:avLst/>
          </a:prstGeom>
          <a:noFill/>
        </p:spPr>
        <p:txBody>
          <a:bodyPr wrap="square">
            <a:spAutoFit/>
          </a:bodyPr>
          <a:lstStyle/>
          <a:p>
            <a:r>
              <a:rPr lang="en-US" sz="3200" b="1" dirty="0">
                <a:solidFill>
                  <a:srgbClr val="008000"/>
                </a:solidFill>
                <a:latin typeface="Comic Sans MS" panose="030F0702030302020204" pitchFamily="66" charset="0"/>
                <a:cs typeface="Arial" panose="020B0604020202020204" pitchFamily="34" charset="0"/>
              </a:rPr>
              <a:t>What is Clock?</a:t>
            </a:r>
          </a:p>
        </p:txBody>
      </p:sp>
      <p:pic>
        <p:nvPicPr>
          <p:cNvPr id="4" name="صورة 3">
            <a:extLst>
              <a:ext uri="{FF2B5EF4-FFF2-40B4-BE49-F238E27FC236}">
                <a16:creationId xmlns:a16="http://schemas.microsoft.com/office/drawing/2014/main" id="{C2A72480-E9D0-A025-B7F1-9B00C0867A3E}"/>
              </a:ext>
            </a:extLst>
          </p:cNvPr>
          <p:cNvPicPr>
            <a:picLocks noChangeAspect="1"/>
          </p:cNvPicPr>
          <p:nvPr/>
        </p:nvPicPr>
        <p:blipFill>
          <a:blip r:embed="rId2"/>
          <a:stretch>
            <a:fillRect/>
          </a:stretch>
        </p:blipFill>
        <p:spPr>
          <a:xfrm>
            <a:off x="2871787" y="3538537"/>
            <a:ext cx="5972175" cy="1838325"/>
          </a:xfrm>
          <a:prstGeom prst="rect">
            <a:avLst/>
          </a:prstGeom>
        </p:spPr>
      </p:pic>
    </p:spTree>
    <p:extLst>
      <p:ext uri="{BB962C8B-B14F-4D97-AF65-F5344CB8AC3E}">
        <p14:creationId xmlns:p14="http://schemas.microsoft.com/office/powerpoint/2010/main" val="1539141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47F0987F-F36E-F5D8-D48B-C84DBB1987E8}"/>
              </a:ext>
            </a:extLst>
          </p:cNvPr>
          <p:cNvSpPr>
            <a:spLocks noGrp="1"/>
          </p:cNvSpPr>
          <p:nvPr>
            <p:ph idx="1"/>
          </p:nvPr>
        </p:nvSpPr>
        <p:spPr/>
        <p:txBody>
          <a:bodyPr/>
          <a:lstStyle/>
          <a:p>
            <a:r>
              <a:rPr lang="en-US" sz="2600" b="1" dirty="0">
                <a:latin typeface="Comic Sans MS" panose="030F0702030302020204" pitchFamily="66" charset="0"/>
              </a:rPr>
              <a:t>Time period </a:t>
            </a:r>
            <a:r>
              <a:rPr lang="en-US" sz="2600" dirty="0">
                <a:latin typeface="Comic Sans MS" panose="030F0702030302020204" pitchFamily="66" charset="0"/>
              </a:rPr>
              <a:t>of the clock is T</a:t>
            </a:r>
          </a:p>
          <a:p>
            <a:r>
              <a:rPr lang="en-US" sz="2600" b="1" dirty="0">
                <a:latin typeface="Comic Sans MS" panose="030F0702030302020204" pitchFamily="66" charset="0"/>
              </a:rPr>
              <a:t>Frequency</a:t>
            </a:r>
            <a:r>
              <a:rPr lang="en-US" sz="2600" dirty="0">
                <a:latin typeface="Comic Sans MS" panose="030F0702030302020204" pitchFamily="66" charset="0"/>
              </a:rPr>
              <a:t> of the clock F = 1/T</a:t>
            </a:r>
          </a:p>
          <a:p>
            <a:r>
              <a:rPr lang="en-US" sz="2600" dirty="0">
                <a:latin typeface="Comic Sans MS" panose="030F0702030302020204" pitchFamily="66" charset="0"/>
              </a:rPr>
              <a:t>To increase the speed of the circuit, the frequency should be increased and consequently the time period decrease.</a:t>
            </a:r>
          </a:p>
          <a:p>
            <a:endParaRPr lang="en-US" dirty="0"/>
          </a:p>
        </p:txBody>
      </p:sp>
      <p:sp>
        <p:nvSpPr>
          <p:cNvPr id="4" name="مربع نص 3">
            <a:extLst>
              <a:ext uri="{FF2B5EF4-FFF2-40B4-BE49-F238E27FC236}">
                <a16:creationId xmlns:a16="http://schemas.microsoft.com/office/drawing/2014/main" id="{F46A45AA-63D4-1874-BD76-2C5C8EDB1C7E}"/>
              </a:ext>
            </a:extLst>
          </p:cNvPr>
          <p:cNvSpPr txBox="1"/>
          <p:nvPr/>
        </p:nvSpPr>
        <p:spPr>
          <a:xfrm>
            <a:off x="4019550" y="1061467"/>
            <a:ext cx="4152900" cy="584775"/>
          </a:xfrm>
          <a:prstGeom prst="rect">
            <a:avLst/>
          </a:prstGeom>
          <a:noFill/>
        </p:spPr>
        <p:txBody>
          <a:bodyPr wrap="square">
            <a:spAutoFit/>
          </a:bodyPr>
          <a:lstStyle/>
          <a:p>
            <a:r>
              <a:rPr lang="en-US" sz="3200" b="1" dirty="0">
                <a:solidFill>
                  <a:srgbClr val="008000"/>
                </a:solidFill>
                <a:latin typeface="Comic Sans MS" panose="030F0702030302020204" pitchFamily="66" charset="0"/>
                <a:cs typeface="Arial" panose="020B0604020202020204" pitchFamily="34" charset="0"/>
              </a:rPr>
              <a:t>What is Clock?</a:t>
            </a:r>
          </a:p>
        </p:txBody>
      </p:sp>
      <p:pic>
        <p:nvPicPr>
          <p:cNvPr id="6" name="صورة 5">
            <a:extLst>
              <a:ext uri="{FF2B5EF4-FFF2-40B4-BE49-F238E27FC236}">
                <a16:creationId xmlns:a16="http://schemas.microsoft.com/office/drawing/2014/main" id="{F32C6E0D-8DBB-4108-5106-1A88FBE3D3E7}"/>
              </a:ext>
            </a:extLst>
          </p:cNvPr>
          <p:cNvPicPr>
            <a:picLocks noChangeAspect="1"/>
          </p:cNvPicPr>
          <p:nvPr/>
        </p:nvPicPr>
        <p:blipFill>
          <a:blip r:embed="rId2"/>
          <a:stretch>
            <a:fillRect/>
          </a:stretch>
        </p:blipFill>
        <p:spPr>
          <a:xfrm>
            <a:off x="2824162" y="3786187"/>
            <a:ext cx="5972175" cy="1838325"/>
          </a:xfrm>
          <a:prstGeom prst="rect">
            <a:avLst/>
          </a:prstGeom>
        </p:spPr>
      </p:pic>
    </p:spTree>
    <p:extLst>
      <p:ext uri="{BB962C8B-B14F-4D97-AF65-F5344CB8AC3E}">
        <p14:creationId xmlns:p14="http://schemas.microsoft.com/office/powerpoint/2010/main" val="484210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3">
            <a:extLst>
              <a:ext uri="{FF2B5EF4-FFF2-40B4-BE49-F238E27FC236}">
                <a16:creationId xmlns:a16="http://schemas.microsoft.com/office/drawing/2014/main" id="{9B4AC876-175E-C7F0-57F4-AE028E4F11EF}"/>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3E3C3465-71AE-4581-B571-6FC186B3CB48}" type="slidenum">
              <a:rPr lang="ar-SA" altLang="en-US" sz="1000"/>
              <a:pPr rtl="0">
                <a:spcBef>
                  <a:spcPct val="0"/>
                </a:spcBef>
                <a:buClrTx/>
                <a:buSzTx/>
                <a:buFontTx/>
                <a:buNone/>
              </a:pPr>
              <a:t>13</a:t>
            </a:fld>
            <a:endParaRPr lang="en-US" altLang="en-US" sz="1000"/>
          </a:p>
        </p:txBody>
      </p:sp>
      <p:sp>
        <p:nvSpPr>
          <p:cNvPr id="5" name="مربع نص 4">
            <a:extLst>
              <a:ext uri="{FF2B5EF4-FFF2-40B4-BE49-F238E27FC236}">
                <a16:creationId xmlns:a16="http://schemas.microsoft.com/office/drawing/2014/main" id="{7D2FE9CD-DB9E-9DC1-FAE5-8FD4248D85DC}"/>
              </a:ext>
            </a:extLst>
          </p:cNvPr>
          <p:cNvSpPr txBox="1"/>
          <p:nvPr/>
        </p:nvSpPr>
        <p:spPr>
          <a:xfrm>
            <a:off x="4019550" y="1061467"/>
            <a:ext cx="4152900" cy="584775"/>
          </a:xfrm>
          <a:prstGeom prst="rect">
            <a:avLst/>
          </a:prstGeom>
          <a:noFill/>
        </p:spPr>
        <p:txBody>
          <a:bodyPr wrap="square">
            <a:spAutoFit/>
          </a:bodyPr>
          <a:lstStyle/>
          <a:p>
            <a:r>
              <a:rPr lang="en-US" sz="3200" b="1" dirty="0">
                <a:solidFill>
                  <a:srgbClr val="008000"/>
                </a:solidFill>
                <a:latin typeface="Comic Sans MS" panose="030F0702030302020204" pitchFamily="66" charset="0"/>
                <a:cs typeface="Arial" panose="020B0604020202020204" pitchFamily="34" charset="0"/>
              </a:rPr>
              <a:t>What is Clock?</a:t>
            </a:r>
          </a:p>
        </p:txBody>
      </p:sp>
      <p:sp>
        <p:nvSpPr>
          <p:cNvPr id="9" name="مربع نص 8">
            <a:extLst>
              <a:ext uri="{FF2B5EF4-FFF2-40B4-BE49-F238E27FC236}">
                <a16:creationId xmlns:a16="http://schemas.microsoft.com/office/drawing/2014/main" id="{EAC6234C-478F-46B7-6A99-5768248D7C8F}"/>
              </a:ext>
            </a:extLst>
          </p:cNvPr>
          <p:cNvSpPr txBox="1"/>
          <p:nvPr/>
        </p:nvSpPr>
        <p:spPr>
          <a:xfrm>
            <a:off x="1054894" y="1757939"/>
            <a:ext cx="10489406" cy="2123658"/>
          </a:xfrm>
          <a:prstGeom prst="rect">
            <a:avLst/>
          </a:prstGeom>
          <a:noFill/>
        </p:spPr>
        <p:txBody>
          <a:bodyPr wrap="square">
            <a:spAutoFit/>
          </a:bodyPr>
          <a:lstStyle/>
          <a:p>
            <a:r>
              <a:rPr lang="en-US" sz="2400" dirty="0">
                <a:solidFill>
                  <a:srgbClr val="FF0000"/>
                </a:solidFill>
                <a:latin typeface="Comic Sans MS" panose="030F0702030302020204" pitchFamily="66" charset="0"/>
              </a:rPr>
              <a:t>Positive (Rising)  Edge: </a:t>
            </a:r>
            <a:r>
              <a:rPr lang="en-US" sz="2400" dirty="0">
                <a:latin typeface="Comic Sans MS" panose="030F0702030302020204" pitchFamily="66" charset="0"/>
              </a:rPr>
              <a:t>Describe a circuit or component that changes its state only when an input signal becomes high.</a:t>
            </a:r>
          </a:p>
          <a:p>
            <a:r>
              <a:rPr lang="en-US" sz="2400" dirty="0">
                <a:solidFill>
                  <a:srgbClr val="FF0000"/>
                </a:solidFill>
                <a:latin typeface="Comic Sans MS" panose="030F0702030302020204" pitchFamily="66" charset="0"/>
              </a:rPr>
              <a:t>Negative (Falling) Edge: </a:t>
            </a:r>
            <a:r>
              <a:rPr lang="en-US" sz="2400" dirty="0">
                <a:latin typeface="Comic Sans MS" panose="030F0702030302020204" pitchFamily="66" charset="0"/>
              </a:rPr>
              <a:t>Describe a circuit or component that changes its state only when an input signal becomes low.</a:t>
            </a:r>
          </a:p>
          <a:p>
            <a:endParaRPr lang="en-US" b="0" i="0" dirty="0">
              <a:solidFill>
                <a:srgbClr val="202124"/>
              </a:solidFill>
              <a:effectLst/>
              <a:latin typeface="Google Sans"/>
            </a:endParaRPr>
          </a:p>
          <a:p>
            <a:endParaRPr lang="en-US" dirty="0"/>
          </a:p>
        </p:txBody>
      </p:sp>
      <p:pic>
        <p:nvPicPr>
          <p:cNvPr id="11" name="صورة 10">
            <a:extLst>
              <a:ext uri="{FF2B5EF4-FFF2-40B4-BE49-F238E27FC236}">
                <a16:creationId xmlns:a16="http://schemas.microsoft.com/office/drawing/2014/main" id="{E7320B98-AEB6-92C3-C2B4-27C6EEB700C3}"/>
              </a:ext>
            </a:extLst>
          </p:cNvPr>
          <p:cNvPicPr>
            <a:picLocks noChangeAspect="1"/>
          </p:cNvPicPr>
          <p:nvPr/>
        </p:nvPicPr>
        <p:blipFill>
          <a:blip r:embed="rId3"/>
          <a:stretch>
            <a:fillRect/>
          </a:stretch>
        </p:blipFill>
        <p:spPr>
          <a:xfrm>
            <a:off x="3119437" y="3429000"/>
            <a:ext cx="5819775" cy="27717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Slide Number Placeholder 3">
            <a:extLst>
              <a:ext uri="{FF2B5EF4-FFF2-40B4-BE49-F238E27FC236}">
                <a16:creationId xmlns:a16="http://schemas.microsoft.com/office/drawing/2014/main" id="{301E3E53-3BC0-E7B6-1A5E-9927D214916B}"/>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473E0A08-03A5-4ACF-89D8-5391323ECC8D}" type="slidenum">
              <a:rPr lang="ar-SA" altLang="en-US" sz="1000"/>
              <a:pPr rtl="0">
                <a:spcBef>
                  <a:spcPct val="0"/>
                </a:spcBef>
                <a:buClrTx/>
                <a:buSzTx/>
                <a:buFontTx/>
                <a:buNone/>
              </a:pPr>
              <a:t>14</a:t>
            </a:fld>
            <a:endParaRPr lang="en-US" altLang="en-US" sz="1000"/>
          </a:p>
        </p:txBody>
      </p:sp>
      <p:sp>
        <p:nvSpPr>
          <p:cNvPr id="13316" name="Rectangle 2">
            <a:extLst>
              <a:ext uri="{FF2B5EF4-FFF2-40B4-BE49-F238E27FC236}">
                <a16:creationId xmlns:a16="http://schemas.microsoft.com/office/drawing/2014/main" id="{75F9D467-2EC5-56E0-6973-44F7B773ADB4}"/>
              </a:ext>
            </a:extLst>
          </p:cNvPr>
          <p:cNvSpPr>
            <a:spLocks noChangeArrowheads="1"/>
          </p:cNvSpPr>
          <p:nvPr/>
        </p:nvSpPr>
        <p:spPr bwMode="auto">
          <a:xfrm>
            <a:off x="314325" y="1524000"/>
            <a:ext cx="994727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lnSpc>
                <a:spcPct val="90000"/>
              </a:lnSpc>
              <a:buClr>
                <a:schemeClr val="accent2"/>
              </a:buClr>
              <a:buSzTx/>
              <a:buFont typeface="Wingdings" panose="05000000000000000000" pitchFamily="2" charset="2"/>
              <a:buChar char="Ø"/>
            </a:pPr>
            <a:r>
              <a:rPr lang="en-US" altLang="en-US" dirty="0">
                <a:latin typeface="Comic Sans MS" panose="030F0702030302020204" pitchFamily="66" charset="0"/>
              </a:rPr>
              <a:t>A synchronous clocked sequential circuit is shown below:</a:t>
            </a:r>
          </a:p>
        </p:txBody>
      </p:sp>
      <p:pic>
        <p:nvPicPr>
          <p:cNvPr id="13318" name="Picture 5" descr="AACFLPW0">
            <a:extLst>
              <a:ext uri="{FF2B5EF4-FFF2-40B4-BE49-F238E27FC236}">
                <a16:creationId xmlns:a16="http://schemas.microsoft.com/office/drawing/2014/main" id="{13702A17-4FD4-DB18-C8B1-9881E11541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5550" y="2181639"/>
            <a:ext cx="7162800"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a:extLst>
              <a:ext uri="{FF2B5EF4-FFF2-40B4-BE49-F238E27FC236}">
                <a16:creationId xmlns:a16="http://schemas.microsoft.com/office/drawing/2014/main" id="{5425DA89-6549-A01A-68A1-9EFDB94F0A3C}"/>
              </a:ext>
            </a:extLst>
          </p:cNvPr>
          <p:cNvPicPr>
            <a:picLocks noChangeAspect="1"/>
          </p:cNvPicPr>
          <p:nvPr/>
        </p:nvPicPr>
        <p:blipFill>
          <a:blip r:embed="rId2"/>
          <a:stretch>
            <a:fillRect/>
          </a:stretch>
        </p:blipFill>
        <p:spPr>
          <a:xfrm>
            <a:off x="1378833" y="2005012"/>
            <a:ext cx="4717167" cy="3795713"/>
          </a:xfrm>
          <a:prstGeom prst="rect">
            <a:avLst/>
          </a:prstGeom>
        </p:spPr>
      </p:pic>
      <p:sp>
        <p:nvSpPr>
          <p:cNvPr id="5" name="Rectangle 2">
            <a:extLst>
              <a:ext uri="{FF2B5EF4-FFF2-40B4-BE49-F238E27FC236}">
                <a16:creationId xmlns:a16="http://schemas.microsoft.com/office/drawing/2014/main" id="{E1384CDE-9E62-CF07-0337-E80910E34304}"/>
              </a:ext>
            </a:extLst>
          </p:cNvPr>
          <p:cNvSpPr txBox="1">
            <a:spLocks noChangeArrowheads="1"/>
          </p:cNvSpPr>
          <p:nvPr/>
        </p:nvSpPr>
        <p:spPr>
          <a:xfrm>
            <a:off x="3048001" y="1046325"/>
            <a:ext cx="5943600" cy="547688"/>
          </a:xfr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US" altLang="en-US" sz="3200" b="1" dirty="0">
                <a:solidFill>
                  <a:srgbClr val="008000"/>
                </a:solidFill>
                <a:latin typeface="Comic Sans MS" pitchFamily="66" charset="0"/>
                <a:ea typeface="+mn-ea"/>
              </a:rPr>
              <a:t>NAND Gate</a:t>
            </a:r>
          </a:p>
        </p:txBody>
      </p:sp>
      <p:pic>
        <p:nvPicPr>
          <p:cNvPr id="7" name="صورة 6">
            <a:extLst>
              <a:ext uri="{FF2B5EF4-FFF2-40B4-BE49-F238E27FC236}">
                <a16:creationId xmlns:a16="http://schemas.microsoft.com/office/drawing/2014/main" id="{C3152F70-5F7B-41B6-F9BE-12D9B5807FBD}"/>
              </a:ext>
            </a:extLst>
          </p:cNvPr>
          <p:cNvPicPr>
            <a:picLocks noChangeAspect="1"/>
          </p:cNvPicPr>
          <p:nvPr/>
        </p:nvPicPr>
        <p:blipFill>
          <a:blip r:embed="rId3"/>
          <a:stretch>
            <a:fillRect/>
          </a:stretch>
        </p:blipFill>
        <p:spPr>
          <a:xfrm>
            <a:off x="6291262" y="2005012"/>
            <a:ext cx="5565024" cy="3806663"/>
          </a:xfrm>
          <a:prstGeom prst="rect">
            <a:avLst/>
          </a:prstGeom>
        </p:spPr>
      </p:pic>
    </p:spTree>
    <p:extLst>
      <p:ext uri="{BB962C8B-B14F-4D97-AF65-F5344CB8AC3E}">
        <p14:creationId xmlns:p14="http://schemas.microsoft.com/office/powerpoint/2010/main" val="821265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a:extLst>
              <a:ext uri="{FF2B5EF4-FFF2-40B4-BE49-F238E27FC236}">
                <a16:creationId xmlns:a16="http://schemas.microsoft.com/office/drawing/2014/main" id="{4477BBE0-ED03-A61E-36B2-23269A6DC7F6}"/>
              </a:ext>
            </a:extLst>
          </p:cNvPr>
          <p:cNvSpPr>
            <a:spLocks noGrp="1" noChangeArrowheads="1"/>
          </p:cNvSpPr>
          <p:nvPr>
            <p:ph idx="1"/>
          </p:nvPr>
        </p:nvSpPr>
        <p:spPr/>
        <p:txBody>
          <a:bodyPr/>
          <a:lstStyle/>
          <a:p>
            <a:pPr algn="l"/>
            <a:r>
              <a:rPr lang="en-US" b="0" i="0" dirty="0">
                <a:solidFill>
                  <a:srgbClr val="414042"/>
                </a:solidFill>
                <a:effectLst/>
                <a:latin typeface="Comic Sans MS" panose="030F0702030302020204" pitchFamily="66" charset="0"/>
              </a:rPr>
              <a:t>The </a:t>
            </a:r>
            <a:r>
              <a:rPr lang="en-US" b="1" i="0" dirty="0">
                <a:solidFill>
                  <a:srgbClr val="414042"/>
                </a:solidFill>
                <a:effectLst/>
                <a:latin typeface="Comic Sans MS" panose="030F0702030302020204" pitchFamily="66" charset="0"/>
              </a:rPr>
              <a:t>SR flip-flop</a:t>
            </a:r>
            <a:r>
              <a:rPr lang="en-US" b="0" i="0" dirty="0">
                <a:solidFill>
                  <a:srgbClr val="414042"/>
                </a:solidFill>
                <a:effectLst/>
                <a:latin typeface="Comic Sans MS" panose="030F0702030302020204" pitchFamily="66" charset="0"/>
              </a:rPr>
              <a:t>, also known as a </a:t>
            </a:r>
            <a:r>
              <a:rPr lang="en-US" b="0" i="1" dirty="0">
                <a:solidFill>
                  <a:srgbClr val="414042"/>
                </a:solidFill>
                <a:effectLst/>
                <a:latin typeface="Comic Sans MS" panose="030F0702030302020204" pitchFamily="66" charset="0"/>
              </a:rPr>
              <a:t>SR Latch</a:t>
            </a:r>
            <a:r>
              <a:rPr lang="en-US" b="0" i="0" dirty="0">
                <a:solidFill>
                  <a:srgbClr val="414042"/>
                </a:solidFill>
                <a:effectLst/>
                <a:latin typeface="Comic Sans MS" panose="030F0702030302020204" pitchFamily="66" charset="0"/>
              </a:rPr>
              <a:t>, can be considered as one of the most basic sequential logic circuit possible.</a:t>
            </a:r>
          </a:p>
          <a:p>
            <a:pPr algn="l"/>
            <a:endParaRPr lang="en-US" b="0" i="0" dirty="0">
              <a:solidFill>
                <a:srgbClr val="414042"/>
              </a:solidFill>
              <a:effectLst/>
              <a:latin typeface="Comic Sans MS" panose="030F0702030302020204" pitchFamily="66" charset="0"/>
            </a:endParaRPr>
          </a:p>
          <a:p>
            <a:pPr algn="l"/>
            <a:r>
              <a:rPr lang="en-US" b="0" i="0" dirty="0">
                <a:solidFill>
                  <a:srgbClr val="414042"/>
                </a:solidFill>
                <a:effectLst/>
                <a:latin typeface="Comic Sans MS" panose="030F0702030302020204" pitchFamily="66" charset="0"/>
              </a:rPr>
              <a:t>The SR flip-flop is basically a one-bit memory bistable device that has two inputs:</a:t>
            </a:r>
          </a:p>
          <a:p>
            <a:pPr lvl="1"/>
            <a:r>
              <a:rPr lang="en-US" b="0" i="0" dirty="0">
                <a:solidFill>
                  <a:srgbClr val="414042"/>
                </a:solidFill>
                <a:effectLst/>
                <a:latin typeface="Comic Sans MS" panose="030F0702030302020204" pitchFamily="66" charset="0"/>
              </a:rPr>
              <a:t> The first input will “</a:t>
            </a:r>
            <a:r>
              <a:rPr lang="en-US" b="1" i="0" dirty="0">
                <a:solidFill>
                  <a:srgbClr val="414042"/>
                </a:solidFill>
                <a:effectLst/>
                <a:latin typeface="Comic Sans MS" panose="030F0702030302020204" pitchFamily="66" charset="0"/>
              </a:rPr>
              <a:t>S</a:t>
            </a:r>
            <a:r>
              <a:rPr lang="en-US" b="0" i="0" dirty="0">
                <a:solidFill>
                  <a:srgbClr val="414042"/>
                </a:solidFill>
                <a:effectLst/>
                <a:latin typeface="Comic Sans MS" panose="030F0702030302020204" pitchFamily="66" charset="0"/>
              </a:rPr>
              <a:t>ET” the device (meaning the output = “1”) labelled </a:t>
            </a:r>
            <a:r>
              <a:rPr lang="en-US" b="1" i="0" dirty="0">
                <a:solidFill>
                  <a:srgbClr val="414042"/>
                </a:solidFill>
                <a:effectLst/>
                <a:latin typeface="Comic Sans MS" panose="030F0702030302020204" pitchFamily="66" charset="0"/>
              </a:rPr>
              <a:t>S</a:t>
            </a:r>
            <a:endParaRPr lang="en-US" dirty="0">
              <a:solidFill>
                <a:srgbClr val="414042"/>
              </a:solidFill>
              <a:latin typeface="Comic Sans MS" panose="030F0702030302020204" pitchFamily="66" charset="0"/>
            </a:endParaRPr>
          </a:p>
          <a:p>
            <a:pPr lvl="1"/>
            <a:r>
              <a:rPr lang="en-US" b="0" i="0" dirty="0">
                <a:solidFill>
                  <a:srgbClr val="414042"/>
                </a:solidFill>
                <a:effectLst/>
                <a:latin typeface="Comic Sans MS" panose="030F0702030302020204" pitchFamily="66" charset="0"/>
              </a:rPr>
              <a:t>The Second input will “</a:t>
            </a:r>
            <a:r>
              <a:rPr lang="en-US" b="1" i="0" dirty="0">
                <a:solidFill>
                  <a:srgbClr val="414042"/>
                </a:solidFill>
                <a:effectLst/>
                <a:latin typeface="Comic Sans MS" panose="030F0702030302020204" pitchFamily="66" charset="0"/>
              </a:rPr>
              <a:t>R</a:t>
            </a:r>
            <a:r>
              <a:rPr lang="en-US" b="0" i="0" dirty="0">
                <a:solidFill>
                  <a:srgbClr val="414042"/>
                </a:solidFill>
                <a:effectLst/>
                <a:latin typeface="Comic Sans MS" panose="030F0702030302020204" pitchFamily="66" charset="0"/>
              </a:rPr>
              <a:t>ESET” the device (meaning the output = “0”), labelled </a:t>
            </a:r>
            <a:r>
              <a:rPr lang="en-US" b="1" i="0" dirty="0">
                <a:solidFill>
                  <a:srgbClr val="414042"/>
                </a:solidFill>
                <a:effectLst/>
                <a:latin typeface="Comic Sans MS" panose="030F0702030302020204" pitchFamily="66" charset="0"/>
              </a:rPr>
              <a:t>R</a:t>
            </a:r>
            <a:r>
              <a:rPr lang="en-US" b="0" i="0" dirty="0">
                <a:solidFill>
                  <a:srgbClr val="414042"/>
                </a:solidFill>
                <a:effectLst/>
                <a:latin typeface="Comic Sans MS" panose="030F0702030302020204" pitchFamily="66" charset="0"/>
              </a:rPr>
              <a:t>.</a:t>
            </a:r>
          </a:p>
          <a:p>
            <a:pPr>
              <a:spcBef>
                <a:spcPct val="40000"/>
              </a:spcBef>
            </a:pPr>
            <a:endParaRPr lang="en-US" dirty="0">
              <a:latin typeface="Comic Sans MS" panose="030F0702030302020204" pitchFamily="66" charset="0"/>
            </a:endParaRPr>
          </a:p>
          <a:p>
            <a:pPr>
              <a:spcBef>
                <a:spcPct val="40000"/>
              </a:spcBef>
            </a:pPr>
            <a:endParaRPr lang="en-US" dirty="0">
              <a:latin typeface="Comic Sans MS" panose="030F0702030302020204" pitchFamily="66" charset="0"/>
            </a:endParaRPr>
          </a:p>
          <a:p>
            <a:pPr algn="l" rtl="0" eaLnBrk="1" hangingPunct="1">
              <a:spcBef>
                <a:spcPct val="40000"/>
              </a:spcBef>
            </a:pPr>
            <a:endParaRPr lang="en-US" altLang="en-US" dirty="0"/>
          </a:p>
        </p:txBody>
      </p:sp>
      <p:sp>
        <p:nvSpPr>
          <p:cNvPr id="15363" name="Slide Number Placeholder 5">
            <a:extLst>
              <a:ext uri="{FF2B5EF4-FFF2-40B4-BE49-F238E27FC236}">
                <a16:creationId xmlns:a16="http://schemas.microsoft.com/office/drawing/2014/main" id="{9357B210-C154-E5CC-6797-32F7C8D7BA79}"/>
              </a:ext>
            </a:extLst>
          </p:cNvPr>
          <p:cNvSpPr>
            <a:spLocks noGrp="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9A625C0C-E0DF-4D4E-B4A6-0FAD6C6F82CF}" type="slidenum">
              <a:rPr lang="en-US" altLang="en-US" sz="1000"/>
              <a:pPr rtl="0">
                <a:spcBef>
                  <a:spcPct val="0"/>
                </a:spcBef>
                <a:buClrTx/>
                <a:buSzTx/>
                <a:buFontTx/>
                <a:buNone/>
              </a:pPr>
              <a:t>16</a:t>
            </a:fld>
            <a:endParaRPr lang="en-US" altLang="en-US" sz="1000"/>
          </a:p>
        </p:txBody>
      </p:sp>
      <p:sp>
        <p:nvSpPr>
          <p:cNvPr id="487426" name="Rectangle 2">
            <a:extLst>
              <a:ext uri="{FF2B5EF4-FFF2-40B4-BE49-F238E27FC236}">
                <a16:creationId xmlns:a16="http://schemas.microsoft.com/office/drawing/2014/main" id="{92663445-5D4C-4339-BE22-00E77EC97000}"/>
              </a:ext>
            </a:extLst>
          </p:cNvPr>
          <p:cNvSpPr>
            <a:spLocks noGrp="1" noChangeArrowheads="1"/>
          </p:cNvSpPr>
          <p:nvPr>
            <p:ph type="title" idx="4294967295"/>
          </p:nvPr>
        </p:nvSpPr>
        <p:spPr>
          <a:xfrm>
            <a:off x="3048001" y="1046325"/>
            <a:ext cx="5943600" cy="547688"/>
          </a:xfrm>
        </p:spPr>
        <p:txBody>
          <a:bodyPr>
            <a:noAutofit/>
          </a:bodyPr>
          <a:lstStyle/>
          <a:p>
            <a:pPr algn="ctr" rtl="0" eaLnBrk="1" hangingPunct="1">
              <a:defRPr/>
            </a:pPr>
            <a:r>
              <a:rPr lang="en-US" altLang="en-US" sz="3200" b="1" dirty="0">
                <a:solidFill>
                  <a:srgbClr val="008000"/>
                </a:solidFill>
                <a:latin typeface="Comic Sans MS" pitchFamily="66" charset="0"/>
                <a:ea typeface="+mn-ea"/>
              </a:rPr>
              <a:t>SR Flip Flop (</a:t>
            </a:r>
            <a:r>
              <a:rPr lang="en-US" altLang="en-US" sz="3200" b="1" dirty="0">
                <a:solidFill>
                  <a:srgbClr val="008000"/>
                </a:solidFill>
                <a:latin typeface="Comic Sans MS" panose="030F0702030302020204" pitchFamily="66" charset="0"/>
              </a:rPr>
              <a:t>Contd.</a:t>
            </a:r>
            <a:r>
              <a:rPr lang="en-US" altLang="en-US" sz="3200" b="1" dirty="0">
                <a:solidFill>
                  <a:srgbClr val="008000"/>
                </a:solidFill>
                <a:latin typeface="Comic Sans MS" pitchFamily="66" charset="0"/>
                <a:ea typeface="+mn-ea"/>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a:extLst>
              <a:ext uri="{FF2B5EF4-FFF2-40B4-BE49-F238E27FC236}">
                <a16:creationId xmlns:a16="http://schemas.microsoft.com/office/drawing/2014/main" id="{4477BBE0-ED03-A61E-36B2-23269A6DC7F6}"/>
              </a:ext>
            </a:extLst>
          </p:cNvPr>
          <p:cNvSpPr>
            <a:spLocks noGrp="1" noChangeArrowheads="1"/>
          </p:cNvSpPr>
          <p:nvPr>
            <p:ph idx="1"/>
          </p:nvPr>
        </p:nvSpPr>
        <p:spPr>
          <a:xfrm>
            <a:off x="742950" y="1914525"/>
            <a:ext cx="10401300" cy="4366486"/>
          </a:xfrm>
        </p:spPr>
        <p:txBody>
          <a:bodyPr/>
          <a:lstStyle/>
          <a:p>
            <a:pPr algn="l"/>
            <a:r>
              <a:rPr lang="en-US" sz="2800" b="0" i="0" dirty="0">
                <a:solidFill>
                  <a:srgbClr val="414042"/>
                </a:solidFill>
                <a:effectLst/>
                <a:latin typeface="Comic Sans MS" panose="030F0702030302020204" pitchFamily="66" charset="0"/>
              </a:rPr>
              <a:t>The simplest way to make any basic single bit set-reset SR flip-flop is to connect together a pair of cross-coupled 2-input </a:t>
            </a:r>
            <a:r>
              <a:rPr lang="en-US" sz="2800" b="0" i="0" u="none" strike="noStrike" dirty="0">
                <a:solidFill>
                  <a:srgbClr val="414143"/>
                </a:solidFill>
                <a:effectLst/>
                <a:latin typeface="Comic Sans MS" panose="030F0702030302020204" pitchFamily="66" charset="0"/>
              </a:rPr>
              <a:t>NAND</a:t>
            </a:r>
            <a:r>
              <a:rPr lang="en-US" sz="2800" b="0" i="0" dirty="0">
                <a:solidFill>
                  <a:srgbClr val="414042"/>
                </a:solidFill>
                <a:effectLst/>
                <a:latin typeface="Comic Sans MS" panose="030F0702030302020204" pitchFamily="66" charset="0"/>
              </a:rPr>
              <a:t> gates </a:t>
            </a:r>
          </a:p>
          <a:p>
            <a:pPr algn="l"/>
            <a:endParaRPr lang="en-US" sz="2800" b="0" i="0" dirty="0">
              <a:solidFill>
                <a:srgbClr val="414042"/>
              </a:solidFill>
              <a:effectLst/>
              <a:latin typeface="Comic Sans MS" panose="030F0702030302020204" pitchFamily="66" charset="0"/>
            </a:endParaRPr>
          </a:p>
          <a:p>
            <a:pPr algn="l"/>
            <a:r>
              <a:rPr lang="en-US" sz="2800" b="0" i="0" dirty="0">
                <a:solidFill>
                  <a:srgbClr val="414042"/>
                </a:solidFill>
                <a:effectLst/>
                <a:latin typeface="Comic Sans MS" panose="030F0702030302020204" pitchFamily="66" charset="0"/>
              </a:rPr>
              <a:t>This device consists of two inputs, one called the </a:t>
            </a:r>
            <a:r>
              <a:rPr lang="en-US" sz="2800" b="0" i="1" dirty="0">
                <a:solidFill>
                  <a:srgbClr val="414042"/>
                </a:solidFill>
                <a:effectLst/>
                <a:latin typeface="Comic Sans MS" panose="030F0702030302020204" pitchFamily="66" charset="0"/>
              </a:rPr>
              <a:t>Set</a:t>
            </a:r>
            <a:r>
              <a:rPr lang="en-US" sz="2800" b="0" i="0" dirty="0">
                <a:solidFill>
                  <a:srgbClr val="414042"/>
                </a:solidFill>
                <a:effectLst/>
                <a:latin typeface="Comic Sans MS" panose="030F0702030302020204" pitchFamily="66" charset="0"/>
              </a:rPr>
              <a:t>, </a:t>
            </a:r>
            <a:r>
              <a:rPr lang="en-US" sz="2800" b="0" i="0" u="none" strike="noStrike" dirty="0">
                <a:solidFill>
                  <a:srgbClr val="414143"/>
                </a:solidFill>
                <a:effectLst/>
                <a:latin typeface="Comic Sans MS" panose="030F0702030302020204" pitchFamily="66" charset="0"/>
              </a:rPr>
              <a:t>S</a:t>
            </a:r>
            <a:r>
              <a:rPr lang="en-US" sz="2800" b="0" i="0" dirty="0">
                <a:solidFill>
                  <a:srgbClr val="414042"/>
                </a:solidFill>
                <a:effectLst/>
                <a:latin typeface="Comic Sans MS" panose="030F0702030302020204" pitchFamily="66" charset="0"/>
              </a:rPr>
              <a:t> and the other called the </a:t>
            </a:r>
            <a:r>
              <a:rPr lang="en-US" sz="2800" b="0" i="1" dirty="0">
                <a:solidFill>
                  <a:srgbClr val="414042"/>
                </a:solidFill>
                <a:effectLst/>
                <a:latin typeface="Comic Sans MS" panose="030F0702030302020204" pitchFamily="66" charset="0"/>
              </a:rPr>
              <a:t>Reset</a:t>
            </a:r>
            <a:r>
              <a:rPr lang="en-US" sz="2800" b="0" i="0" dirty="0">
                <a:solidFill>
                  <a:srgbClr val="414042"/>
                </a:solidFill>
                <a:effectLst/>
                <a:latin typeface="Comic Sans MS" panose="030F0702030302020204" pitchFamily="66" charset="0"/>
              </a:rPr>
              <a:t>, </a:t>
            </a:r>
            <a:r>
              <a:rPr lang="en-US" sz="2800" b="0" i="0" u="none" strike="noStrike" dirty="0">
                <a:solidFill>
                  <a:srgbClr val="414143"/>
                </a:solidFill>
                <a:effectLst/>
                <a:latin typeface="Comic Sans MS" panose="030F0702030302020204" pitchFamily="66" charset="0"/>
              </a:rPr>
              <a:t>R</a:t>
            </a:r>
            <a:r>
              <a:rPr lang="en-US" sz="2800" b="0" i="0" dirty="0">
                <a:solidFill>
                  <a:srgbClr val="414042"/>
                </a:solidFill>
                <a:effectLst/>
                <a:latin typeface="Comic Sans MS" panose="030F0702030302020204" pitchFamily="66" charset="0"/>
              </a:rPr>
              <a:t> with two corresponding outputs </a:t>
            </a:r>
            <a:r>
              <a:rPr lang="en-US" sz="2800" b="0" i="0" u="none" strike="noStrike" dirty="0">
                <a:solidFill>
                  <a:srgbClr val="414143"/>
                </a:solidFill>
                <a:effectLst/>
                <a:latin typeface="Comic Sans MS" panose="030F0702030302020204" pitchFamily="66" charset="0"/>
              </a:rPr>
              <a:t>Q</a:t>
            </a:r>
            <a:r>
              <a:rPr lang="en-US" sz="2800" b="0" i="0" dirty="0">
                <a:solidFill>
                  <a:srgbClr val="414042"/>
                </a:solidFill>
                <a:effectLst/>
                <a:latin typeface="Comic Sans MS" panose="030F0702030302020204" pitchFamily="66" charset="0"/>
              </a:rPr>
              <a:t> and its inverse or complement </a:t>
            </a:r>
            <a:r>
              <a:rPr lang="en-US" sz="2800" b="0" i="0" dirty="0">
                <a:solidFill>
                  <a:srgbClr val="414143"/>
                </a:solidFill>
                <a:effectLst/>
                <a:latin typeface="Comic Sans MS" panose="030F0702030302020204" pitchFamily="66" charset="0"/>
              </a:rPr>
              <a:t>Q</a:t>
            </a:r>
            <a:r>
              <a:rPr lang="en-US" sz="2800" b="0" i="0" dirty="0">
                <a:solidFill>
                  <a:srgbClr val="414042"/>
                </a:solidFill>
                <a:effectLst/>
                <a:latin typeface="Comic Sans MS" panose="030F0702030302020204" pitchFamily="66" charset="0"/>
              </a:rPr>
              <a:t> (Q’) .</a:t>
            </a:r>
          </a:p>
          <a:p>
            <a:pPr algn="l"/>
            <a:endParaRPr lang="en-US" sz="2800" dirty="0">
              <a:solidFill>
                <a:srgbClr val="414042"/>
              </a:solidFill>
              <a:latin typeface="Comic Sans MS" panose="030F0702030302020204" pitchFamily="66" charset="0"/>
            </a:endParaRPr>
          </a:p>
          <a:p>
            <a:pPr algn="l"/>
            <a:endParaRPr lang="en-US" sz="2800" b="0" i="0" dirty="0">
              <a:solidFill>
                <a:srgbClr val="414042"/>
              </a:solidFill>
              <a:effectLst/>
              <a:latin typeface="Comic Sans MS" panose="030F0702030302020204" pitchFamily="66" charset="0"/>
            </a:endParaRPr>
          </a:p>
          <a:p>
            <a:pPr algn="l"/>
            <a:endParaRPr lang="en-US" b="0" i="0" dirty="0">
              <a:solidFill>
                <a:srgbClr val="414042"/>
              </a:solidFill>
              <a:effectLst/>
              <a:latin typeface="Comic Sans MS" panose="030F0702030302020204" pitchFamily="66" charset="0"/>
            </a:endParaRPr>
          </a:p>
          <a:p>
            <a:pPr>
              <a:spcBef>
                <a:spcPct val="40000"/>
              </a:spcBef>
            </a:pPr>
            <a:endParaRPr lang="en-US" dirty="0">
              <a:latin typeface="Comic Sans MS" panose="030F0702030302020204" pitchFamily="66" charset="0"/>
            </a:endParaRPr>
          </a:p>
          <a:p>
            <a:pPr>
              <a:spcBef>
                <a:spcPct val="40000"/>
              </a:spcBef>
            </a:pPr>
            <a:endParaRPr lang="en-US" dirty="0">
              <a:latin typeface="Comic Sans MS" panose="030F0702030302020204" pitchFamily="66" charset="0"/>
            </a:endParaRPr>
          </a:p>
          <a:p>
            <a:pPr algn="l" rtl="0" eaLnBrk="1" hangingPunct="1">
              <a:spcBef>
                <a:spcPct val="40000"/>
              </a:spcBef>
            </a:pPr>
            <a:endParaRPr lang="en-US" altLang="en-US" dirty="0"/>
          </a:p>
        </p:txBody>
      </p:sp>
      <p:sp>
        <p:nvSpPr>
          <p:cNvPr id="15363" name="Slide Number Placeholder 5">
            <a:extLst>
              <a:ext uri="{FF2B5EF4-FFF2-40B4-BE49-F238E27FC236}">
                <a16:creationId xmlns:a16="http://schemas.microsoft.com/office/drawing/2014/main" id="{9357B210-C154-E5CC-6797-32F7C8D7BA79}"/>
              </a:ext>
            </a:extLst>
          </p:cNvPr>
          <p:cNvSpPr>
            <a:spLocks noGrp="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9A625C0C-E0DF-4D4E-B4A6-0FAD6C6F82CF}" type="slidenum">
              <a:rPr lang="en-US" altLang="en-US" sz="1000"/>
              <a:pPr rtl="0">
                <a:spcBef>
                  <a:spcPct val="0"/>
                </a:spcBef>
                <a:buClrTx/>
                <a:buSzTx/>
                <a:buFontTx/>
                <a:buNone/>
              </a:pPr>
              <a:t>17</a:t>
            </a:fld>
            <a:endParaRPr lang="en-US" altLang="en-US" sz="1000"/>
          </a:p>
        </p:txBody>
      </p:sp>
      <p:sp>
        <p:nvSpPr>
          <p:cNvPr id="487426" name="Rectangle 2">
            <a:extLst>
              <a:ext uri="{FF2B5EF4-FFF2-40B4-BE49-F238E27FC236}">
                <a16:creationId xmlns:a16="http://schemas.microsoft.com/office/drawing/2014/main" id="{92663445-5D4C-4339-BE22-00E77EC97000}"/>
              </a:ext>
            </a:extLst>
          </p:cNvPr>
          <p:cNvSpPr>
            <a:spLocks noGrp="1" noChangeArrowheads="1"/>
          </p:cNvSpPr>
          <p:nvPr>
            <p:ph type="title" idx="4294967295"/>
          </p:nvPr>
        </p:nvSpPr>
        <p:spPr>
          <a:xfrm>
            <a:off x="3048001" y="1046325"/>
            <a:ext cx="5943600" cy="547688"/>
          </a:xfrm>
        </p:spPr>
        <p:txBody>
          <a:bodyPr>
            <a:noAutofit/>
          </a:bodyPr>
          <a:lstStyle/>
          <a:p>
            <a:pPr algn="ctr" rtl="0" eaLnBrk="1" hangingPunct="1">
              <a:defRPr/>
            </a:pPr>
            <a:r>
              <a:rPr lang="en-US" altLang="en-US" sz="3200" b="1" dirty="0">
                <a:solidFill>
                  <a:srgbClr val="008000"/>
                </a:solidFill>
                <a:latin typeface="Comic Sans MS" pitchFamily="66" charset="0"/>
                <a:ea typeface="+mn-ea"/>
              </a:rPr>
              <a:t>SR Flip Flop (</a:t>
            </a:r>
            <a:r>
              <a:rPr lang="en-US" altLang="en-US" sz="3200" b="1" dirty="0">
                <a:solidFill>
                  <a:srgbClr val="008000"/>
                </a:solidFill>
                <a:latin typeface="Comic Sans MS" panose="030F0702030302020204" pitchFamily="66" charset="0"/>
              </a:rPr>
              <a:t>Contd.</a:t>
            </a:r>
            <a:r>
              <a:rPr lang="en-US" altLang="en-US" sz="3200" b="1" dirty="0">
                <a:solidFill>
                  <a:srgbClr val="008000"/>
                </a:solidFill>
                <a:latin typeface="Comic Sans MS" pitchFamily="66" charset="0"/>
                <a:ea typeface="+mn-ea"/>
              </a:rPr>
              <a:t>)</a:t>
            </a:r>
          </a:p>
        </p:txBody>
      </p:sp>
    </p:spTree>
    <p:extLst>
      <p:ext uri="{BB962C8B-B14F-4D97-AF65-F5344CB8AC3E}">
        <p14:creationId xmlns:p14="http://schemas.microsoft.com/office/powerpoint/2010/main" val="24747521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lide Number Placeholder 3">
            <a:extLst>
              <a:ext uri="{FF2B5EF4-FFF2-40B4-BE49-F238E27FC236}">
                <a16:creationId xmlns:a16="http://schemas.microsoft.com/office/drawing/2014/main" id="{33D21BE3-16EA-4AE9-E898-168A33D4F4DE}"/>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47A9356E-E99F-4368-8D63-3E8A7D86F1BE}" type="slidenum">
              <a:rPr lang="ar-SA" altLang="en-US" sz="1000"/>
              <a:pPr rtl="0">
                <a:spcBef>
                  <a:spcPct val="0"/>
                </a:spcBef>
                <a:buClrTx/>
                <a:buSzTx/>
                <a:buFontTx/>
                <a:buNone/>
              </a:pPr>
              <a:t>18</a:t>
            </a:fld>
            <a:endParaRPr lang="en-US" altLang="en-US" sz="1000"/>
          </a:p>
        </p:txBody>
      </p:sp>
      <p:sp>
        <p:nvSpPr>
          <p:cNvPr id="17413" name="Text Box 3">
            <a:extLst>
              <a:ext uri="{FF2B5EF4-FFF2-40B4-BE49-F238E27FC236}">
                <a16:creationId xmlns:a16="http://schemas.microsoft.com/office/drawing/2014/main" id="{0C3B420D-0FFB-D38E-F06B-B336A3653373}"/>
              </a:ext>
            </a:extLst>
          </p:cNvPr>
          <p:cNvSpPr txBox="1">
            <a:spLocks noChangeArrowheads="1"/>
          </p:cNvSpPr>
          <p:nvPr/>
        </p:nvSpPr>
        <p:spPr bwMode="auto">
          <a:xfrm>
            <a:off x="3917357" y="1019176"/>
            <a:ext cx="4357283"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itchFamily="66" charset="0"/>
                <a:ea typeface="+mn-ea"/>
              </a:rPr>
              <a:t>SR Flip Flop (</a:t>
            </a:r>
            <a:r>
              <a:rPr lang="en-US" altLang="en-US" sz="3200" b="1" dirty="0">
                <a:solidFill>
                  <a:srgbClr val="008000"/>
                </a:solidFill>
                <a:latin typeface="Comic Sans MS" panose="030F0702030302020204" pitchFamily="66" charset="0"/>
              </a:rPr>
              <a:t>Contd.</a:t>
            </a:r>
            <a:r>
              <a:rPr lang="en-US" altLang="en-US" sz="3200" b="1" dirty="0">
                <a:solidFill>
                  <a:srgbClr val="008000"/>
                </a:solidFill>
                <a:latin typeface="Comic Sans MS" pitchFamily="66" charset="0"/>
                <a:ea typeface="+mn-ea"/>
              </a:rPr>
              <a:t>)</a:t>
            </a:r>
            <a:endParaRPr lang="en-US" altLang="en-US" sz="3200" b="1" dirty="0">
              <a:solidFill>
                <a:srgbClr val="008000"/>
              </a:solidFill>
              <a:latin typeface="Comic Sans MS" panose="030F0702030302020204" pitchFamily="66" charset="0"/>
            </a:endParaRPr>
          </a:p>
        </p:txBody>
      </p:sp>
      <p:pic>
        <p:nvPicPr>
          <p:cNvPr id="9" name="Picture 5" descr="C:\idraw20\36.TIF">
            <a:extLst>
              <a:ext uri="{FF2B5EF4-FFF2-40B4-BE49-F238E27FC236}">
                <a16:creationId xmlns:a16="http://schemas.microsoft.com/office/drawing/2014/main" id="{C2CEB275-E7DE-02C3-B7EF-028FBF2F05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6687" y="3177638"/>
            <a:ext cx="4405313"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صورة 10">
            <a:extLst>
              <a:ext uri="{FF2B5EF4-FFF2-40B4-BE49-F238E27FC236}">
                <a16:creationId xmlns:a16="http://schemas.microsoft.com/office/drawing/2014/main" id="{BFC58FB5-F6B3-EA60-6022-92609784164D}"/>
              </a:ext>
            </a:extLst>
          </p:cNvPr>
          <p:cNvPicPr>
            <a:picLocks noChangeAspect="1"/>
          </p:cNvPicPr>
          <p:nvPr/>
        </p:nvPicPr>
        <p:blipFill>
          <a:blip r:embed="rId4"/>
          <a:stretch>
            <a:fillRect/>
          </a:stretch>
        </p:blipFill>
        <p:spPr>
          <a:xfrm>
            <a:off x="571499" y="1709737"/>
            <a:ext cx="4991100" cy="4238625"/>
          </a:xfrm>
          <a:prstGeom prst="rect">
            <a:avLst/>
          </a:prstGeom>
        </p:spPr>
      </p:pic>
      <p:sp>
        <p:nvSpPr>
          <p:cNvPr id="13" name="مربع نص 12">
            <a:extLst>
              <a:ext uri="{FF2B5EF4-FFF2-40B4-BE49-F238E27FC236}">
                <a16:creationId xmlns:a16="http://schemas.microsoft.com/office/drawing/2014/main" id="{1DFF69EE-7C08-9AFF-49C0-08944D8C109B}"/>
              </a:ext>
            </a:extLst>
          </p:cNvPr>
          <p:cNvSpPr txBox="1"/>
          <p:nvPr/>
        </p:nvSpPr>
        <p:spPr>
          <a:xfrm>
            <a:off x="5476874" y="1991256"/>
            <a:ext cx="7124701" cy="904863"/>
          </a:xfrm>
          <a:prstGeom prst="rect">
            <a:avLst/>
          </a:prstGeom>
          <a:noFill/>
        </p:spPr>
        <p:txBody>
          <a:bodyPr wrap="square">
            <a:spAutoFit/>
          </a:bodyPr>
          <a:lstStyle/>
          <a:p>
            <a:pPr algn="l" rtl="0" eaLnBrk="1" hangingPunct="1">
              <a:spcBef>
                <a:spcPct val="40000"/>
              </a:spcBef>
            </a:pPr>
            <a:r>
              <a:rPr lang="en-US" altLang="en-US" sz="2200" dirty="0">
                <a:solidFill>
                  <a:srgbClr val="414042"/>
                </a:solidFill>
                <a:latin typeface="Comic Sans MS" panose="030F0702030302020204" pitchFamily="66" charset="0"/>
              </a:rPr>
              <a:t>Q(t) means the value of the output at time t. </a:t>
            </a:r>
          </a:p>
          <a:p>
            <a:pPr algn="l" rtl="0" eaLnBrk="1" hangingPunct="1">
              <a:spcBef>
                <a:spcPct val="40000"/>
              </a:spcBef>
            </a:pPr>
            <a:r>
              <a:rPr lang="en-US" altLang="en-US" sz="2200" dirty="0">
                <a:solidFill>
                  <a:srgbClr val="414042"/>
                </a:solidFill>
                <a:latin typeface="Comic Sans MS" panose="030F0702030302020204" pitchFamily="66" charset="0"/>
              </a:rPr>
              <a:t>Q(t+1) is the value of Q after the next clock pulse.</a:t>
            </a:r>
          </a:p>
        </p:txBody>
      </p:sp>
      <p:pic>
        <p:nvPicPr>
          <p:cNvPr id="24" name="صورة 23">
            <a:extLst>
              <a:ext uri="{FF2B5EF4-FFF2-40B4-BE49-F238E27FC236}">
                <a16:creationId xmlns:a16="http://schemas.microsoft.com/office/drawing/2014/main" id="{892164E8-6ECF-2CE4-CA3A-11EBF0137BBD}"/>
              </a:ext>
            </a:extLst>
          </p:cNvPr>
          <p:cNvPicPr>
            <a:picLocks noChangeAspect="1"/>
          </p:cNvPicPr>
          <p:nvPr/>
        </p:nvPicPr>
        <p:blipFill>
          <a:blip r:embed="rId5"/>
          <a:stretch>
            <a:fillRect/>
          </a:stretch>
        </p:blipFill>
        <p:spPr>
          <a:xfrm>
            <a:off x="5681661" y="3609039"/>
            <a:ext cx="2105026" cy="1786337"/>
          </a:xfrm>
          <a:prstGeom prst="rect">
            <a:avLst/>
          </a:prstGeom>
        </p:spPr>
      </p:pic>
      <p:sp>
        <p:nvSpPr>
          <p:cNvPr id="4" name="مربع نص 3">
            <a:extLst>
              <a:ext uri="{FF2B5EF4-FFF2-40B4-BE49-F238E27FC236}">
                <a16:creationId xmlns:a16="http://schemas.microsoft.com/office/drawing/2014/main" id="{4FAB6A13-E2EF-14A4-FEC3-891056885CFA}"/>
              </a:ext>
            </a:extLst>
          </p:cNvPr>
          <p:cNvSpPr txBox="1"/>
          <p:nvPr/>
        </p:nvSpPr>
        <p:spPr>
          <a:xfrm>
            <a:off x="9182100" y="5359171"/>
            <a:ext cx="2171700" cy="369332"/>
          </a:xfrm>
          <a:prstGeom prst="rect">
            <a:avLst/>
          </a:prstGeom>
          <a:noFill/>
        </p:spPr>
        <p:txBody>
          <a:bodyPr wrap="square" rtlCol="0">
            <a:spAutoFit/>
          </a:bodyPr>
          <a:lstStyle/>
          <a:p>
            <a:pPr algn="ctr"/>
            <a:r>
              <a:rPr lang="en-US" b="1" dirty="0"/>
              <a:t>Function Table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9A86CD88-56FD-3353-DEC1-4761167C35DE}"/>
              </a:ext>
            </a:extLst>
          </p:cNvPr>
          <p:cNvSpPr>
            <a:spLocks noGrp="1"/>
          </p:cNvSpPr>
          <p:nvPr>
            <p:ph idx="1"/>
          </p:nvPr>
        </p:nvSpPr>
        <p:spPr>
          <a:xfrm>
            <a:off x="790575" y="1598489"/>
            <a:ext cx="10964594" cy="4267898"/>
          </a:xfrm>
        </p:spPr>
        <p:txBody>
          <a:bodyPr/>
          <a:lstStyle/>
          <a:p>
            <a:pPr algn="just"/>
            <a:r>
              <a:rPr lang="en-US" sz="2800" dirty="0">
                <a:latin typeface="Comic Sans MS" panose="030F0702030302020204" pitchFamily="66" charset="0"/>
                <a:cs typeface="Arial" panose="020B0604020202020204" pitchFamily="34" charset="0"/>
              </a:rPr>
              <a:t>The D flip flop is the most important flip flop from other types. </a:t>
            </a:r>
          </a:p>
          <a:p>
            <a:pPr algn="just"/>
            <a:endParaRPr lang="en-US" sz="2800" dirty="0">
              <a:latin typeface="Comic Sans MS" panose="030F0702030302020204" pitchFamily="66" charset="0"/>
              <a:cs typeface="Arial" panose="020B0604020202020204" pitchFamily="34" charset="0"/>
            </a:endParaRPr>
          </a:p>
          <a:p>
            <a:pPr algn="just"/>
            <a:r>
              <a:rPr lang="en-US" sz="2800" dirty="0">
                <a:latin typeface="Comic Sans MS" panose="030F0702030302020204" pitchFamily="66" charset="0"/>
                <a:cs typeface="Arial" panose="020B0604020202020204" pitchFamily="34" charset="0"/>
              </a:rPr>
              <a:t>It ensures that at the same time, both the inputs, i.e., S and R, are never equal to 1. The D flip-flop is designed using a gated </a:t>
            </a:r>
            <a:r>
              <a:rPr lang="en-US" sz="2800" dirty="0">
                <a:latin typeface="Comic Sans MS" panose="030F0702030302020204" pitchFamily="66" charset="0"/>
                <a:cs typeface="Arial" panose="020B0604020202020204" pitchFamily="34" charset="0"/>
                <a:hlinkClick r:id="rId2">
                  <a:extLst>
                    <a:ext uri="{A12FA001-AC4F-418D-AE19-62706E023703}">
                      <ahyp:hlinkClr xmlns:ahyp="http://schemas.microsoft.com/office/drawing/2018/hyperlinkcolor" val="tx"/>
                    </a:ext>
                  </a:extLst>
                </a:hlinkClick>
              </a:rPr>
              <a:t>SR flip-flop</a:t>
            </a:r>
            <a:r>
              <a:rPr lang="en-US" sz="2800" dirty="0">
                <a:latin typeface="Comic Sans MS" panose="030F0702030302020204" pitchFamily="66" charset="0"/>
                <a:cs typeface="Arial" panose="020B0604020202020204" pitchFamily="34" charset="0"/>
              </a:rPr>
              <a:t> with an inverter connected between the inputs allowing for a single input D(Data).</a:t>
            </a:r>
          </a:p>
          <a:p>
            <a:pPr algn="just"/>
            <a:endParaRPr lang="en-US" sz="2800" dirty="0">
              <a:latin typeface="Comic Sans MS" panose="030F0702030302020204" pitchFamily="66" charset="0"/>
              <a:cs typeface="Arial" panose="020B0604020202020204" pitchFamily="34" charset="0"/>
            </a:endParaRPr>
          </a:p>
          <a:p>
            <a:pPr algn="just"/>
            <a:r>
              <a:rPr lang="en-US" sz="2800" dirty="0">
                <a:latin typeface="Comic Sans MS" panose="030F0702030302020204" pitchFamily="66" charset="0"/>
                <a:cs typeface="Arial" panose="020B0604020202020204" pitchFamily="34" charset="0"/>
              </a:rPr>
              <a:t>This single data input, which is labeled as "D" used in place of the "Set" input and for the complementary "Reset" input.</a:t>
            </a:r>
          </a:p>
          <a:p>
            <a:endParaRPr lang="en-US" dirty="0"/>
          </a:p>
        </p:txBody>
      </p:sp>
      <p:sp>
        <p:nvSpPr>
          <p:cNvPr id="3" name="Text Box 3">
            <a:extLst>
              <a:ext uri="{FF2B5EF4-FFF2-40B4-BE49-F238E27FC236}">
                <a16:creationId xmlns:a16="http://schemas.microsoft.com/office/drawing/2014/main" id="{73E514B5-C869-2516-6425-F9145D12A913}"/>
              </a:ext>
            </a:extLst>
          </p:cNvPr>
          <p:cNvSpPr txBox="1">
            <a:spLocks noChangeArrowheads="1"/>
          </p:cNvSpPr>
          <p:nvPr/>
        </p:nvSpPr>
        <p:spPr bwMode="auto">
          <a:xfrm>
            <a:off x="3789237" y="991613"/>
            <a:ext cx="4261103"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D (Data) Flip Flop ;</a:t>
            </a:r>
          </a:p>
        </p:txBody>
      </p:sp>
    </p:spTree>
    <p:extLst>
      <p:ext uri="{BB962C8B-B14F-4D97-AF65-F5344CB8AC3E}">
        <p14:creationId xmlns:p14="http://schemas.microsoft.com/office/powerpoint/2010/main" val="1815473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a:extLst>
              <a:ext uri="{FF2B5EF4-FFF2-40B4-BE49-F238E27FC236}">
                <a16:creationId xmlns:a16="http://schemas.microsoft.com/office/drawing/2014/main" id="{BA4AC102-3334-AEA6-118B-95C99D4EDA2B}"/>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A5B2D22B-1453-4376-B30D-361488E1410B}" type="slidenum">
              <a:rPr lang="ar-SA" altLang="en-US" sz="1000"/>
              <a:pPr rtl="0">
                <a:spcBef>
                  <a:spcPct val="0"/>
                </a:spcBef>
                <a:buClrTx/>
                <a:buSzTx/>
                <a:buFontTx/>
                <a:buNone/>
              </a:pPr>
              <a:t>20</a:t>
            </a:fld>
            <a:endParaRPr lang="en-US" altLang="en-US" sz="1000"/>
          </a:p>
        </p:txBody>
      </p:sp>
      <p:sp>
        <p:nvSpPr>
          <p:cNvPr id="21508" name="Text Box 3">
            <a:extLst>
              <a:ext uri="{FF2B5EF4-FFF2-40B4-BE49-F238E27FC236}">
                <a16:creationId xmlns:a16="http://schemas.microsoft.com/office/drawing/2014/main" id="{DC2CD47F-625A-2F8F-7033-DE16E0BE27BA}"/>
              </a:ext>
            </a:extLst>
          </p:cNvPr>
          <p:cNvSpPr txBox="1">
            <a:spLocks noChangeArrowheads="1"/>
          </p:cNvSpPr>
          <p:nvPr/>
        </p:nvSpPr>
        <p:spPr bwMode="auto">
          <a:xfrm>
            <a:off x="3065483" y="991613"/>
            <a:ext cx="5708615"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D (Data) Flip Flop (Contd.);</a:t>
            </a:r>
          </a:p>
        </p:txBody>
      </p:sp>
      <p:sp>
        <p:nvSpPr>
          <p:cNvPr id="2" name="Rectangle 4">
            <a:extLst>
              <a:ext uri="{FF2B5EF4-FFF2-40B4-BE49-F238E27FC236}">
                <a16:creationId xmlns:a16="http://schemas.microsoft.com/office/drawing/2014/main" id="{90541EC8-F7E2-438C-46DA-E815914D9F78}"/>
              </a:ext>
            </a:extLst>
          </p:cNvPr>
          <p:cNvSpPr>
            <a:spLocks noChangeArrowheads="1"/>
          </p:cNvSpPr>
          <p:nvPr/>
        </p:nvSpPr>
        <p:spPr bwMode="auto">
          <a:xfrm>
            <a:off x="257176" y="1576388"/>
            <a:ext cx="583882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b="1" u="sng" dirty="0">
                <a:latin typeface="Comic Sans MS" panose="030F0702030302020204" pitchFamily="66" charset="0"/>
              </a:rPr>
              <a:t>The D-type Flip-flop </a:t>
            </a:r>
            <a:r>
              <a:rPr lang="en-US" dirty="0">
                <a:latin typeface="Comic Sans MS" panose="030F0702030302020204" pitchFamily="66" charset="0"/>
              </a:rPr>
              <a:t>overcomes one of the main disadvantages of the basic SR NAND Gate Bistable circuit by forbidding the </a:t>
            </a:r>
            <a:r>
              <a:rPr lang="en-US" dirty="0" err="1">
                <a:latin typeface="Comic Sans MS" panose="030F0702030302020204" pitchFamily="66" charset="0"/>
              </a:rPr>
              <a:t>the</a:t>
            </a:r>
            <a:r>
              <a:rPr lang="en-US" dirty="0">
                <a:latin typeface="Comic Sans MS" panose="030F0702030302020204" pitchFamily="66" charset="0"/>
              </a:rPr>
              <a:t> undefined (indeterminate) input condition.</a:t>
            </a:r>
            <a:endParaRPr lang="en-US" altLang="en-US" dirty="0">
              <a:latin typeface="Comic Sans MS" panose="030F0702030302020204" pitchFamily="66" charset="0"/>
            </a:endParaRPr>
          </a:p>
        </p:txBody>
      </p:sp>
      <p:pic>
        <p:nvPicPr>
          <p:cNvPr id="12" name="صورة 11">
            <a:extLst>
              <a:ext uri="{FF2B5EF4-FFF2-40B4-BE49-F238E27FC236}">
                <a16:creationId xmlns:a16="http://schemas.microsoft.com/office/drawing/2014/main" id="{AF06495E-4FFE-3C82-9E85-3FD039578912}"/>
              </a:ext>
            </a:extLst>
          </p:cNvPr>
          <p:cNvPicPr>
            <a:picLocks noChangeAspect="1"/>
          </p:cNvPicPr>
          <p:nvPr/>
        </p:nvPicPr>
        <p:blipFill>
          <a:blip r:embed="rId3"/>
          <a:stretch>
            <a:fillRect/>
          </a:stretch>
        </p:blipFill>
        <p:spPr>
          <a:xfrm>
            <a:off x="257176" y="4535259"/>
            <a:ext cx="3737538" cy="1460956"/>
          </a:xfrm>
          <a:prstGeom prst="rect">
            <a:avLst/>
          </a:prstGeom>
        </p:spPr>
      </p:pic>
      <p:pic>
        <p:nvPicPr>
          <p:cNvPr id="17" name="صورة 16">
            <a:extLst>
              <a:ext uri="{FF2B5EF4-FFF2-40B4-BE49-F238E27FC236}">
                <a16:creationId xmlns:a16="http://schemas.microsoft.com/office/drawing/2014/main" id="{0E0B6826-6EEF-434B-B29B-E59EEF9B8395}"/>
              </a:ext>
            </a:extLst>
          </p:cNvPr>
          <p:cNvPicPr>
            <a:picLocks noChangeAspect="1"/>
          </p:cNvPicPr>
          <p:nvPr/>
        </p:nvPicPr>
        <p:blipFill>
          <a:blip r:embed="rId4"/>
          <a:stretch>
            <a:fillRect/>
          </a:stretch>
        </p:blipFill>
        <p:spPr>
          <a:xfrm>
            <a:off x="4167981" y="4254044"/>
            <a:ext cx="2164325" cy="2006601"/>
          </a:xfrm>
          <a:prstGeom prst="rect">
            <a:avLst/>
          </a:prstGeom>
        </p:spPr>
      </p:pic>
      <p:pic>
        <p:nvPicPr>
          <p:cNvPr id="5" name="صورة 4">
            <a:extLst>
              <a:ext uri="{FF2B5EF4-FFF2-40B4-BE49-F238E27FC236}">
                <a16:creationId xmlns:a16="http://schemas.microsoft.com/office/drawing/2014/main" id="{5C8FAC9F-0C1D-FE60-4220-EA3F95DF08AF}"/>
              </a:ext>
            </a:extLst>
          </p:cNvPr>
          <p:cNvPicPr>
            <a:picLocks noChangeAspect="1"/>
          </p:cNvPicPr>
          <p:nvPr/>
        </p:nvPicPr>
        <p:blipFill>
          <a:blip r:embed="rId5"/>
          <a:stretch>
            <a:fillRect/>
          </a:stretch>
        </p:blipFill>
        <p:spPr>
          <a:xfrm>
            <a:off x="6269267" y="1776412"/>
            <a:ext cx="5343525" cy="3667125"/>
          </a:xfrm>
          <a:prstGeom prst="rect">
            <a:avLst/>
          </a:prstGeom>
        </p:spPr>
      </p:pic>
      <p:sp>
        <p:nvSpPr>
          <p:cNvPr id="6" name="مستطيل 5">
            <a:extLst>
              <a:ext uri="{FF2B5EF4-FFF2-40B4-BE49-F238E27FC236}">
                <a16:creationId xmlns:a16="http://schemas.microsoft.com/office/drawing/2014/main" id="{4140395F-B29C-F482-5F01-BF2D02FA6AA2}"/>
              </a:ext>
            </a:extLst>
          </p:cNvPr>
          <p:cNvSpPr/>
          <p:nvPr/>
        </p:nvSpPr>
        <p:spPr>
          <a:xfrm>
            <a:off x="6743700" y="1790700"/>
            <a:ext cx="45719"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a:extLst>
              <a:ext uri="{FF2B5EF4-FFF2-40B4-BE49-F238E27FC236}">
                <a16:creationId xmlns:a16="http://schemas.microsoft.com/office/drawing/2014/main" id="{C262A151-13F5-256E-7283-2B5184E1F6B9}"/>
              </a:ext>
            </a:extLst>
          </p:cNvPr>
          <p:cNvSpPr/>
          <p:nvPr/>
        </p:nvSpPr>
        <p:spPr>
          <a:xfrm>
            <a:off x="7743825" y="1776412"/>
            <a:ext cx="3868967" cy="316706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967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Slide Number Placeholder 3">
            <a:extLst>
              <a:ext uri="{FF2B5EF4-FFF2-40B4-BE49-F238E27FC236}">
                <a16:creationId xmlns:a16="http://schemas.microsoft.com/office/drawing/2014/main" id="{34898FC2-E72F-9BAD-9486-DFE74C383C5B}"/>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6A53CCB9-ECB5-483C-967F-6EE5BB910358}" type="slidenum">
              <a:rPr lang="ar-SA" altLang="en-US" sz="1000"/>
              <a:pPr rtl="0">
                <a:spcBef>
                  <a:spcPct val="0"/>
                </a:spcBef>
                <a:buClrTx/>
                <a:buSzTx/>
                <a:buFontTx/>
                <a:buNone/>
              </a:pPr>
              <a:t>21</a:t>
            </a:fld>
            <a:endParaRPr lang="en-US" altLang="en-US" sz="1000"/>
          </a:p>
        </p:txBody>
      </p:sp>
      <p:sp>
        <p:nvSpPr>
          <p:cNvPr id="30724" name="Rectangle 2">
            <a:extLst>
              <a:ext uri="{FF2B5EF4-FFF2-40B4-BE49-F238E27FC236}">
                <a16:creationId xmlns:a16="http://schemas.microsoft.com/office/drawing/2014/main" id="{5FA4DC5E-79CD-3A94-BF90-B4FE71160641}"/>
              </a:ext>
            </a:extLst>
          </p:cNvPr>
          <p:cNvSpPr>
            <a:spLocks noChangeArrowheads="1"/>
          </p:cNvSpPr>
          <p:nvPr/>
        </p:nvSpPr>
        <p:spPr bwMode="auto">
          <a:xfrm>
            <a:off x="619125" y="1690688"/>
            <a:ext cx="983932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symbols for </a:t>
            </a:r>
            <a:r>
              <a:rPr lang="en-US" altLang="en-US" i="1" dirty="0">
                <a:latin typeface="Comic Sans MS" panose="030F0702030302020204" pitchFamily="66" charset="0"/>
              </a:rPr>
              <a:t>D </a:t>
            </a:r>
            <a:r>
              <a:rPr lang="en-US" altLang="en-US" dirty="0">
                <a:latin typeface="Comic Sans MS" panose="030F0702030302020204" pitchFamily="66" charset="0"/>
              </a:rPr>
              <a:t>flip-flop are shown in the following figures</a:t>
            </a:r>
          </a:p>
        </p:txBody>
      </p:sp>
      <p:sp>
        <p:nvSpPr>
          <p:cNvPr id="30725" name="Text Box 3">
            <a:extLst>
              <a:ext uri="{FF2B5EF4-FFF2-40B4-BE49-F238E27FC236}">
                <a16:creationId xmlns:a16="http://schemas.microsoft.com/office/drawing/2014/main" id="{DA211580-73F4-4B54-BE39-1FCC97F2A3FE}"/>
              </a:ext>
            </a:extLst>
          </p:cNvPr>
          <p:cNvSpPr txBox="1">
            <a:spLocks noChangeArrowheads="1"/>
          </p:cNvSpPr>
          <p:nvPr/>
        </p:nvSpPr>
        <p:spPr bwMode="auto">
          <a:xfrm>
            <a:off x="3754439" y="952500"/>
            <a:ext cx="4098925" cy="579438"/>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D Flip-flop (Contd.)</a:t>
            </a:r>
          </a:p>
        </p:txBody>
      </p:sp>
      <p:pic>
        <p:nvPicPr>
          <p:cNvPr id="6" name="صورة 5">
            <a:extLst>
              <a:ext uri="{FF2B5EF4-FFF2-40B4-BE49-F238E27FC236}">
                <a16:creationId xmlns:a16="http://schemas.microsoft.com/office/drawing/2014/main" id="{8A78C549-8890-799E-C2C2-249594CC50A0}"/>
              </a:ext>
            </a:extLst>
          </p:cNvPr>
          <p:cNvPicPr>
            <a:picLocks noChangeAspect="1"/>
          </p:cNvPicPr>
          <p:nvPr/>
        </p:nvPicPr>
        <p:blipFill>
          <a:blip r:embed="rId3"/>
          <a:stretch>
            <a:fillRect/>
          </a:stretch>
        </p:blipFill>
        <p:spPr>
          <a:xfrm>
            <a:off x="2009775" y="2270125"/>
            <a:ext cx="7210425" cy="382830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Slide Number Placeholder 3">
            <a:extLst>
              <a:ext uri="{FF2B5EF4-FFF2-40B4-BE49-F238E27FC236}">
                <a16:creationId xmlns:a16="http://schemas.microsoft.com/office/drawing/2014/main" id="{66F3C6E7-1FFA-5E24-C951-9D0DD39F1089}"/>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AE556D64-BEF0-404F-A755-81CBF9599F8A}" type="slidenum">
              <a:rPr lang="ar-SA" altLang="en-US" sz="1000"/>
              <a:pPr rtl="0">
                <a:spcBef>
                  <a:spcPct val="0"/>
                </a:spcBef>
                <a:buClrTx/>
                <a:buSzTx/>
                <a:buFontTx/>
                <a:buNone/>
              </a:pPr>
              <a:t>22</a:t>
            </a:fld>
            <a:endParaRPr lang="en-US" altLang="en-US" sz="1000"/>
          </a:p>
        </p:txBody>
      </p:sp>
      <p:sp>
        <p:nvSpPr>
          <p:cNvPr id="36868" name="Rectangle 2">
            <a:extLst>
              <a:ext uri="{FF2B5EF4-FFF2-40B4-BE49-F238E27FC236}">
                <a16:creationId xmlns:a16="http://schemas.microsoft.com/office/drawing/2014/main" id="{D05D8235-5069-D618-FB8A-D539457A63F3}"/>
              </a:ext>
            </a:extLst>
          </p:cNvPr>
          <p:cNvSpPr>
            <a:spLocks noChangeArrowheads="1"/>
          </p:cNvSpPr>
          <p:nvPr/>
        </p:nvSpPr>
        <p:spPr bwMode="auto">
          <a:xfrm>
            <a:off x="825775" y="1414961"/>
            <a:ext cx="9839325" cy="573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a:t>
            </a:r>
            <a:r>
              <a:rPr lang="en-US" altLang="en-US" b="1" u="sng" dirty="0">
                <a:latin typeface="Comic Sans MS" panose="030F0702030302020204" pitchFamily="66" charset="0"/>
              </a:rPr>
              <a:t>characteristic table</a:t>
            </a:r>
            <a:r>
              <a:rPr lang="en-US" altLang="en-US" dirty="0">
                <a:latin typeface="Comic Sans MS" panose="030F0702030302020204" pitchFamily="66" charset="0"/>
              </a:rPr>
              <a:t> and the </a:t>
            </a:r>
            <a:r>
              <a:rPr lang="en-US" altLang="en-US" b="1" dirty="0">
                <a:latin typeface="Comic Sans MS" panose="030F0702030302020204" pitchFamily="66" charset="0"/>
              </a:rPr>
              <a:t>characteristic equation</a:t>
            </a:r>
            <a:r>
              <a:rPr lang="en-US" altLang="en-US" dirty="0">
                <a:latin typeface="Comic Sans MS" panose="030F0702030302020204" pitchFamily="66" charset="0"/>
              </a:rPr>
              <a:t> describe the operation of a flip-flop through a table and an algebraic equation, respectively</a:t>
            </a:r>
          </a:p>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characteristic equation of the </a:t>
            </a:r>
            <a:r>
              <a:rPr lang="en-US" altLang="en-US" i="1" dirty="0">
                <a:latin typeface="Comic Sans MS" panose="030F0702030302020204" pitchFamily="66" charset="0"/>
              </a:rPr>
              <a:t>D </a:t>
            </a:r>
            <a:r>
              <a:rPr lang="en-US" altLang="en-US" dirty="0">
                <a:latin typeface="Comic Sans MS" panose="030F0702030302020204" pitchFamily="66" charset="0"/>
              </a:rPr>
              <a:t>flip-flop:</a:t>
            </a:r>
          </a:p>
          <a:p>
            <a:pPr algn="l" rtl="0">
              <a:spcBef>
                <a:spcPct val="30000"/>
              </a:spcBef>
              <a:buClr>
                <a:schemeClr val="accent2"/>
              </a:buClr>
              <a:buSzTx/>
              <a:buNone/>
            </a:pPr>
            <a:r>
              <a:rPr lang="en-US" altLang="en-US" sz="2800" i="1" dirty="0">
                <a:latin typeface="Comic Sans MS" panose="030F0702030302020204" pitchFamily="66" charset="0"/>
              </a:rPr>
              <a:t>     Q</a:t>
            </a:r>
            <a:r>
              <a:rPr lang="en-US" altLang="en-US" sz="2800" dirty="0">
                <a:latin typeface="Comic Sans MS" panose="030F0702030302020204" pitchFamily="66" charset="0"/>
              </a:rPr>
              <a:t>(</a:t>
            </a:r>
            <a:r>
              <a:rPr lang="en-US" altLang="en-US" sz="2800" i="1" dirty="0">
                <a:latin typeface="Comic Sans MS" panose="030F0702030302020204" pitchFamily="66" charset="0"/>
              </a:rPr>
              <a:t>t</a:t>
            </a:r>
            <a:r>
              <a:rPr lang="en-US" altLang="en-US" sz="2800" dirty="0">
                <a:latin typeface="Comic Sans MS" panose="030F0702030302020204" pitchFamily="66" charset="0"/>
              </a:rPr>
              <a:t>+1)=</a:t>
            </a:r>
            <a:r>
              <a:rPr lang="en-US" altLang="en-US" sz="2800" i="1" dirty="0">
                <a:latin typeface="Comic Sans MS" panose="030F0702030302020204" pitchFamily="66" charset="0"/>
              </a:rPr>
              <a:t>D </a:t>
            </a:r>
            <a:r>
              <a:rPr lang="en-US" altLang="en-US" sz="2800" dirty="0">
                <a:latin typeface="Comic Sans MS" panose="030F0702030302020204" pitchFamily="66" charset="0"/>
              </a:rPr>
              <a:t>, </a:t>
            </a:r>
          </a:p>
          <a:p>
            <a:pPr algn="l" rtl="0" eaLnBrk="1" hangingPunct="1">
              <a:spcBef>
                <a:spcPct val="30000"/>
              </a:spcBef>
              <a:buClr>
                <a:schemeClr val="accent2"/>
              </a:buClr>
              <a:buSzTx/>
              <a:buFont typeface="Wingdings" panose="05000000000000000000" pitchFamily="2" charset="2"/>
              <a:buChar char="Ø"/>
            </a:pPr>
            <a:r>
              <a:rPr lang="en-US" sz="2800" dirty="0">
                <a:solidFill>
                  <a:srgbClr val="FF0000"/>
                </a:solidFill>
                <a:latin typeface="Comic Sans MS" panose="030F0702030302020204" pitchFamily="66" charset="0"/>
                <a:cs typeface="Arial" panose="020B0604020202020204" pitchFamily="34" charset="0"/>
              </a:rPr>
              <a:t>The letter D </a:t>
            </a:r>
            <a:r>
              <a:rPr lang="en-US" sz="2800" dirty="0">
                <a:latin typeface="Comic Sans MS" panose="030F0702030302020204" pitchFamily="66" charset="0"/>
                <a:cs typeface="Arial" panose="020B0604020202020204" pitchFamily="34" charset="0"/>
              </a:rPr>
              <a:t>in “D Flip-Flops” stands </a:t>
            </a:r>
          </a:p>
          <a:p>
            <a:pPr lvl="1" algn="l" rtl="0">
              <a:spcBef>
                <a:spcPct val="30000"/>
              </a:spcBef>
              <a:buClr>
                <a:schemeClr val="accent2"/>
              </a:buClr>
              <a:buSzTx/>
              <a:buNone/>
            </a:pPr>
            <a:r>
              <a:rPr lang="en-US" sz="2800" dirty="0">
                <a:latin typeface="Comic Sans MS" panose="030F0702030302020204" pitchFamily="66" charset="0"/>
                <a:cs typeface="Arial" panose="020B0604020202020204" pitchFamily="34" charset="0"/>
              </a:rPr>
              <a:t>for “Data” since the output </a:t>
            </a:r>
            <a:r>
              <a:rPr lang="en-US" sz="2800" dirty="0">
                <a:latin typeface="Comic Sans MS" panose="030F0702030302020204" pitchFamily="66" charset="0"/>
              </a:rPr>
              <a:t>Q follows the </a:t>
            </a:r>
          </a:p>
          <a:p>
            <a:pPr lvl="1" algn="l" rtl="0">
              <a:spcBef>
                <a:spcPct val="30000"/>
              </a:spcBef>
              <a:buClr>
                <a:schemeClr val="accent2"/>
              </a:buClr>
              <a:buSzTx/>
              <a:buNone/>
            </a:pPr>
            <a:r>
              <a:rPr lang="en-US" sz="2800" dirty="0">
                <a:latin typeface="Comic Sans MS" panose="030F0702030302020204" pitchFamily="66" charset="0"/>
              </a:rPr>
              <a:t>input D.  Also, it indicates that the value of the input (1 or 0) is  transferred into the flip flops output Q</a:t>
            </a:r>
          </a:p>
          <a:p>
            <a:pPr lvl="1" algn="l" rtl="0" eaLnBrk="1" hangingPunct="1">
              <a:spcBef>
                <a:spcPct val="30000"/>
              </a:spcBef>
              <a:buClr>
                <a:schemeClr val="accent2"/>
              </a:buClr>
              <a:buSzTx/>
              <a:buFont typeface="Wingdings" panose="05000000000000000000" pitchFamily="2" charset="2"/>
              <a:buNone/>
            </a:pPr>
            <a:endParaRPr lang="en-US" altLang="en-US" sz="2800" dirty="0">
              <a:latin typeface="Comic Sans MS" panose="030F0702030302020204" pitchFamily="66" charset="0"/>
            </a:endParaRPr>
          </a:p>
          <a:p>
            <a:pPr algn="just" rtl="0" eaLnBrk="1" hangingPunct="1">
              <a:spcBef>
                <a:spcPct val="30000"/>
              </a:spcBef>
              <a:buClr>
                <a:schemeClr val="accent2"/>
              </a:buClr>
              <a:buSzTx/>
              <a:buFont typeface="Wingdings" panose="05000000000000000000" pitchFamily="2" charset="2"/>
              <a:buChar char="Ø"/>
            </a:pPr>
            <a:endParaRPr lang="en-US" altLang="en-US" dirty="0">
              <a:latin typeface="Comic Sans MS" panose="030F0702030302020204" pitchFamily="66" charset="0"/>
            </a:endParaRPr>
          </a:p>
        </p:txBody>
      </p:sp>
      <p:sp>
        <p:nvSpPr>
          <p:cNvPr id="36869" name="Text Box 3">
            <a:extLst>
              <a:ext uri="{FF2B5EF4-FFF2-40B4-BE49-F238E27FC236}">
                <a16:creationId xmlns:a16="http://schemas.microsoft.com/office/drawing/2014/main" id="{B7DBAD0B-6506-EF3E-65BE-767EB51C9F3F}"/>
              </a:ext>
            </a:extLst>
          </p:cNvPr>
          <p:cNvSpPr txBox="1">
            <a:spLocks noChangeArrowheads="1"/>
          </p:cNvSpPr>
          <p:nvPr/>
        </p:nvSpPr>
        <p:spPr bwMode="auto">
          <a:xfrm>
            <a:off x="3896197" y="883049"/>
            <a:ext cx="4137671"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D Flip-flop (Contd.)</a:t>
            </a:r>
          </a:p>
        </p:txBody>
      </p:sp>
      <p:graphicFrame>
        <p:nvGraphicFramePr>
          <p:cNvPr id="5" name="Group 21">
            <a:extLst>
              <a:ext uri="{FF2B5EF4-FFF2-40B4-BE49-F238E27FC236}">
                <a16:creationId xmlns:a16="http://schemas.microsoft.com/office/drawing/2014/main" id="{D8299B2F-EFAE-11AF-DDC6-DF61DCFFD222}"/>
              </a:ext>
            </a:extLst>
          </p:cNvPr>
          <p:cNvGraphicFramePr>
            <a:graphicFrameLocks noGrp="1"/>
          </p:cNvGraphicFramePr>
          <p:nvPr>
            <p:extLst>
              <p:ext uri="{D42A27DB-BD31-4B8C-83A1-F6EECF244321}">
                <p14:modId xmlns:p14="http://schemas.microsoft.com/office/powerpoint/2010/main" val="1599340935"/>
              </p:ext>
            </p:extLst>
          </p:nvPr>
        </p:nvGraphicFramePr>
        <p:xfrm>
          <a:off x="9179200" y="2500213"/>
          <a:ext cx="2971800" cy="1847858"/>
        </p:xfrm>
        <a:graphic>
          <a:graphicData uri="http://schemas.openxmlformats.org/drawingml/2006/table">
            <a:tbl>
              <a:tblPr/>
              <a:tblGrid>
                <a:gridCol w="762981">
                  <a:extLst>
                    <a:ext uri="{9D8B030D-6E8A-4147-A177-3AD203B41FA5}">
                      <a16:colId xmlns:a16="http://schemas.microsoft.com/office/drawing/2014/main" val="20000"/>
                    </a:ext>
                  </a:extLst>
                </a:gridCol>
                <a:gridCol w="1159948">
                  <a:extLst>
                    <a:ext uri="{9D8B030D-6E8A-4147-A177-3AD203B41FA5}">
                      <a16:colId xmlns:a16="http://schemas.microsoft.com/office/drawing/2014/main" val="20001"/>
                    </a:ext>
                  </a:extLst>
                </a:gridCol>
                <a:gridCol w="1048871">
                  <a:extLst>
                    <a:ext uri="{9D8B030D-6E8A-4147-A177-3AD203B41FA5}">
                      <a16:colId xmlns:a16="http://schemas.microsoft.com/office/drawing/2014/main" val="20002"/>
                    </a:ext>
                  </a:extLst>
                </a:gridCol>
              </a:tblGrid>
              <a:tr h="647700">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D</a:t>
                      </a:r>
                    </a:p>
                  </a:txBody>
                  <a:tcPr marT="45719" marB="4571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Q(t+1)</a:t>
                      </a: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2400" b="1" i="0" u="none" strike="noStrike" cap="none" normalizeH="0" baseline="0" dirty="0">
                        <a:ln>
                          <a:noFill/>
                        </a:ln>
                        <a:solidFill>
                          <a:schemeClr val="tx1"/>
                        </a:solidFill>
                        <a:effectLst/>
                        <a:latin typeface="Arial" pitchFamily="34" charset="0"/>
                        <a:cs typeface="Arial" pitchFamily="34" charset="0"/>
                      </a:endParaRPr>
                    </a:p>
                  </a:txBody>
                  <a:tcPr marT="45719" marB="4571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extLst>
                  <a:ext uri="{0D108BD9-81ED-4DB2-BD59-A6C34878D82A}">
                    <a16:rowId xmlns:a16="http://schemas.microsoft.com/office/drawing/2014/main" val="10000"/>
                  </a:ext>
                </a:extLst>
              </a:tr>
              <a:tr h="1200158">
                <a:tc>
                  <a:txBody>
                    <a:bodyPr/>
                    <a:lstStyle/>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0</a:t>
                      </a:r>
                    </a:p>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1</a:t>
                      </a:r>
                    </a:p>
                  </a:txBody>
                  <a:tcPr marT="45719" marB="4571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0</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1</a:t>
                      </a: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Reset</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Set</a:t>
                      </a:r>
                    </a:p>
                  </a:txBody>
                  <a:tcPr marT="45719" marB="4571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مربع نص 6">
            <a:extLst>
              <a:ext uri="{FF2B5EF4-FFF2-40B4-BE49-F238E27FC236}">
                <a16:creationId xmlns:a16="http://schemas.microsoft.com/office/drawing/2014/main" id="{491121DC-D797-11F2-2C33-86F9EF74B5BF}"/>
              </a:ext>
            </a:extLst>
          </p:cNvPr>
          <p:cNvSpPr txBox="1"/>
          <p:nvPr/>
        </p:nvSpPr>
        <p:spPr>
          <a:xfrm>
            <a:off x="9048232" y="4527276"/>
            <a:ext cx="3102768" cy="369332"/>
          </a:xfrm>
          <a:prstGeom prst="rect">
            <a:avLst/>
          </a:prstGeom>
          <a:noFill/>
        </p:spPr>
        <p:txBody>
          <a:bodyPr wrap="square">
            <a:spAutoFit/>
          </a:bodyPr>
          <a:lstStyle/>
          <a:p>
            <a:r>
              <a:rPr lang="en-US" altLang="en-US" b="1" dirty="0">
                <a:latin typeface="Comic Sans MS" panose="030F0702030302020204" pitchFamily="66" charset="0"/>
              </a:rPr>
              <a:t>characteristic Table</a:t>
            </a:r>
            <a:r>
              <a:rPr lang="en-US" altLang="en-US" dirty="0">
                <a:latin typeface="Comic Sans MS" panose="030F0702030302020204" pitchFamily="66" charset="0"/>
              </a:rPr>
              <a:t> </a:t>
            </a:r>
            <a:endParaRPr lang="en-US" dirty="0"/>
          </a:p>
        </p:txBody>
      </p:sp>
    </p:spTree>
    <p:extLst>
      <p:ext uri="{BB962C8B-B14F-4D97-AF65-F5344CB8AC3E}">
        <p14:creationId xmlns:p14="http://schemas.microsoft.com/office/powerpoint/2010/main" val="38991421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Slide Number Placeholder 3">
            <a:extLst>
              <a:ext uri="{FF2B5EF4-FFF2-40B4-BE49-F238E27FC236}">
                <a16:creationId xmlns:a16="http://schemas.microsoft.com/office/drawing/2014/main" id="{48BAE6B7-CC85-5972-ADD0-798FBA84B0C2}"/>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9B7CF886-8A30-4FD1-B60B-AECA5D74E901}" type="slidenum">
              <a:rPr lang="ar-SA" altLang="en-US" sz="1000"/>
              <a:pPr rtl="0">
                <a:spcBef>
                  <a:spcPct val="0"/>
                </a:spcBef>
                <a:buClrTx/>
                <a:buSzTx/>
                <a:buFontTx/>
                <a:buNone/>
              </a:pPr>
              <a:t>23</a:t>
            </a:fld>
            <a:endParaRPr lang="en-US" altLang="en-US" sz="1000"/>
          </a:p>
        </p:txBody>
      </p:sp>
      <p:sp>
        <p:nvSpPr>
          <p:cNvPr id="32772" name="Rectangle 2">
            <a:extLst>
              <a:ext uri="{FF2B5EF4-FFF2-40B4-BE49-F238E27FC236}">
                <a16:creationId xmlns:a16="http://schemas.microsoft.com/office/drawing/2014/main" id="{DA8B07D4-3947-9D25-4F8E-B14640D02EB5}"/>
              </a:ext>
            </a:extLst>
          </p:cNvPr>
          <p:cNvSpPr>
            <a:spLocks noChangeArrowheads="1"/>
          </p:cNvSpPr>
          <p:nvPr/>
        </p:nvSpPr>
        <p:spPr bwMode="auto">
          <a:xfrm>
            <a:off x="952499" y="1938339"/>
            <a:ext cx="10201275" cy="3668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dirty="0">
                <a:latin typeface="Comic Sans MS" panose="030F0702030302020204" pitchFamily="66" charset="0"/>
              </a:rPr>
              <a:t>This simple JK flip Flop is the most widely used of all the flip-flop designs and is considered to be a universal flip-flop circuit. </a:t>
            </a:r>
          </a:p>
          <a:p>
            <a:pPr algn="l" rtl="0" eaLnBrk="1" hangingPunct="1">
              <a:spcBef>
                <a:spcPct val="30000"/>
              </a:spcBef>
              <a:buClr>
                <a:schemeClr val="accent2"/>
              </a:buClr>
              <a:buSzTx/>
              <a:buFont typeface="Wingdings" panose="05000000000000000000" pitchFamily="2" charset="2"/>
              <a:buChar char="Ø"/>
            </a:pPr>
            <a:r>
              <a:rPr lang="en-US" dirty="0">
                <a:latin typeface="Comic Sans MS" panose="030F0702030302020204" pitchFamily="66" charset="0"/>
              </a:rPr>
              <a:t>The two inputs labelled “J” and “K” are not shortened abbreviated letters of other words, such as “S” for Set and “R” for Reset, but are themselves autonomous letters chosen by its inventor Jack Kilby to distinguish the flip-flop design from other types.</a:t>
            </a:r>
            <a:endParaRPr lang="ar-SA" altLang="en-US" dirty="0">
              <a:latin typeface="Comic Sans MS" panose="030F0702030302020204" pitchFamily="66" charset="0"/>
            </a:endParaRPr>
          </a:p>
        </p:txBody>
      </p:sp>
      <p:sp>
        <p:nvSpPr>
          <p:cNvPr id="32773" name="Text Box 3">
            <a:extLst>
              <a:ext uri="{FF2B5EF4-FFF2-40B4-BE49-F238E27FC236}">
                <a16:creationId xmlns:a16="http://schemas.microsoft.com/office/drawing/2014/main" id="{7C642940-0981-897C-8420-87F84A1EDB2E}"/>
              </a:ext>
            </a:extLst>
          </p:cNvPr>
          <p:cNvSpPr txBox="1">
            <a:spLocks noChangeArrowheads="1"/>
          </p:cNvSpPr>
          <p:nvPr/>
        </p:nvSpPr>
        <p:spPr bwMode="auto">
          <a:xfrm>
            <a:off x="4413251" y="1000125"/>
            <a:ext cx="2563813" cy="579438"/>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JK Flip-flop</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صورة 5">
            <a:extLst>
              <a:ext uri="{FF2B5EF4-FFF2-40B4-BE49-F238E27FC236}">
                <a16:creationId xmlns:a16="http://schemas.microsoft.com/office/drawing/2014/main" id="{50FCF3E3-557A-FF7D-9DFC-AA05550BDA44}"/>
              </a:ext>
            </a:extLst>
          </p:cNvPr>
          <p:cNvPicPr>
            <a:picLocks noChangeAspect="1"/>
          </p:cNvPicPr>
          <p:nvPr/>
        </p:nvPicPr>
        <p:blipFill>
          <a:blip r:embed="rId2"/>
          <a:stretch>
            <a:fillRect/>
          </a:stretch>
        </p:blipFill>
        <p:spPr>
          <a:xfrm>
            <a:off x="1190625" y="1795462"/>
            <a:ext cx="5029200" cy="3629025"/>
          </a:xfrm>
          <a:prstGeom prst="rect">
            <a:avLst/>
          </a:prstGeom>
        </p:spPr>
      </p:pic>
      <p:graphicFrame>
        <p:nvGraphicFramePr>
          <p:cNvPr id="2" name="جدول 2">
            <a:extLst>
              <a:ext uri="{FF2B5EF4-FFF2-40B4-BE49-F238E27FC236}">
                <a16:creationId xmlns:a16="http://schemas.microsoft.com/office/drawing/2014/main" id="{27F575B2-7DEC-4836-C309-48576C0F8BB8}"/>
              </a:ext>
            </a:extLst>
          </p:cNvPr>
          <p:cNvGraphicFramePr>
            <a:graphicFrameLocks noGrp="1"/>
          </p:cNvGraphicFramePr>
          <p:nvPr>
            <p:extLst>
              <p:ext uri="{D42A27DB-BD31-4B8C-83A1-F6EECF244321}">
                <p14:modId xmlns:p14="http://schemas.microsoft.com/office/powerpoint/2010/main" val="3054793168"/>
              </p:ext>
            </p:extLst>
          </p:nvPr>
        </p:nvGraphicFramePr>
        <p:xfrm>
          <a:off x="6956425" y="1914525"/>
          <a:ext cx="3816350" cy="3327400"/>
        </p:xfrm>
        <a:graphic>
          <a:graphicData uri="http://schemas.openxmlformats.org/drawingml/2006/table">
            <a:tbl>
              <a:tblPr firstRow="1" bandRow="1">
                <a:tableStyleId>{5C22544A-7EE6-4342-B048-85BDC9FD1C3A}</a:tableStyleId>
              </a:tblPr>
              <a:tblGrid>
                <a:gridCol w="930275">
                  <a:extLst>
                    <a:ext uri="{9D8B030D-6E8A-4147-A177-3AD203B41FA5}">
                      <a16:colId xmlns:a16="http://schemas.microsoft.com/office/drawing/2014/main" val="2078754051"/>
                    </a:ext>
                  </a:extLst>
                </a:gridCol>
                <a:gridCol w="981075">
                  <a:extLst>
                    <a:ext uri="{9D8B030D-6E8A-4147-A177-3AD203B41FA5}">
                      <a16:colId xmlns:a16="http://schemas.microsoft.com/office/drawing/2014/main" val="2832715515"/>
                    </a:ext>
                  </a:extLst>
                </a:gridCol>
                <a:gridCol w="904875">
                  <a:extLst>
                    <a:ext uri="{9D8B030D-6E8A-4147-A177-3AD203B41FA5}">
                      <a16:colId xmlns:a16="http://schemas.microsoft.com/office/drawing/2014/main" val="1422288837"/>
                    </a:ext>
                  </a:extLst>
                </a:gridCol>
                <a:gridCol w="1000125">
                  <a:extLst>
                    <a:ext uri="{9D8B030D-6E8A-4147-A177-3AD203B41FA5}">
                      <a16:colId xmlns:a16="http://schemas.microsoft.com/office/drawing/2014/main" val="2644703034"/>
                    </a:ext>
                  </a:extLst>
                </a:gridCol>
              </a:tblGrid>
              <a:tr h="251777">
                <a:tc>
                  <a:txBody>
                    <a:bodyPr/>
                    <a:lstStyle/>
                    <a:p>
                      <a:pPr algn="ctr"/>
                      <a:r>
                        <a:rPr lang="en-US" dirty="0">
                          <a:solidFill>
                            <a:sysClr val="windowText" lastClr="000000"/>
                          </a:solidFill>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dirty="0">
                          <a:solidFill>
                            <a:sysClr val="windowText" lastClr="000000"/>
                          </a:solidFill>
                        </a:rPr>
                        <a:t>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dirty="0">
                          <a:solidFill>
                            <a:sysClr val="windowText" lastClr="000000"/>
                          </a:solidFill>
                        </a:rPr>
                        <a:t>Q(t)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dirty="0">
                          <a:solidFill>
                            <a:sysClr val="windowText" lastClr="000000"/>
                          </a:solidFill>
                        </a:rPr>
                        <a:t>Q(t+1)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05277449"/>
                  </a:ext>
                </a:extLst>
              </a:tr>
              <a:tr h="370840">
                <a:tc>
                  <a:txBody>
                    <a:bodyPr/>
                    <a:lstStyle/>
                    <a:p>
                      <a:pPr algn="ctr"/>
                      <a:r>
                        <a:rPr lang="en-US" dirty="0"/>
                        <a:t>0</a:t>
                      </a:r>
                    </a:p>
                  </a:txBody>
                  <a:tcPr>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a:r>
                        <a:rPr lang="en-US" dirty="0"/>
                        <a:t>0</a:t>
                      </a:r>
                    </a:p>
                  </a:txBody>
                  <a:tcPr>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a:r>
                        <a:rPr lang="en-US" dirty="0"/>
                        <a:t>0</a:t>
                      </a:r>
                    </a:p>
                  </a:txBody>
                  <a:tcPr>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a:r>
                        <a:rPr lang="en-US" dirty="0"/>
                        <a:t>0</a:t>
                      </a:r>
                    </a:p>
                  </a:txBody>
                  <a:tcPr>
                    <a:lnT w="12700" cap="flat" cmpd="sng" algn="ctr">
                      <a:solidFill>
                        <a:schemeClr val="tx1"/>
                      </a:solidFill>
                      <a:prstDash val="solid"/>
                      <a:round/>
                      <a:headEnd type="none" w="med" len="med"/>
                      <a:tailEnd type="none" w="med" len="med"/>
                    </a:lnT>
                    <a:solidFill>
                      <a:schemeClr val="bg1">
                        <a:lumMod val="75000"/>
                      </a:schemeClr>
                    </a:solidFill>
                  </a:tcPr>
                </a:tc>
                <a:extLst>
                  <a:ext uri="{0D108BD9-81ED-4DB2-BD59-A6C34878D82A}">
                    <a16:rowId xmlns:a16="http://schemas.microsoft.com/office/drawing/2014/main" val="2523119627"/>
                  </a:ext>
                </a:extLst>
              </a:tr>
              <a:tr h="370840">
                <a:tc>
                  <a:txBody>
                    <a:bodyPr/>
                    <a:lstStyle/>
                    <a:p>
                      <a:pPr algn="ctr"/>
                      <a:r>
                        <a:rPr lang="en-US" dirty="0"/>
                        <a:t>0</a:t>
                      </a:r>
                    </a:p>
                  </a:txBody>
                  <a:tcPr>
                    <a:solidFill>
                      <a:schemeClr val="bg1">
                        <a:lumMod val="75000"/>
                      </a:schemeClr>
                    </a:solidFill>
                  </a:tcPr>
                </a:tc>
                <a:tc>
                  <a:txBody>
                    <a:bodyPr/>
                    <a:lstStyle/>
                    <a:p>
                      <a:pPr algn="ctr"/>
                      <a:r>
                        <a:rPr lang="en-US" dirty="0"/>
                        <a:t>0</a:t>
                      </a:r>
                    </a:p>
                  </a:txBody>
                  <a:tcPr>
                    <a:solidFill>
                      <a:schemeClr val="bg1">
                        <a:lumMod val="75000"/>
                      </a:schemeClr>
                    </a:solidFill>
                  </a:tcPr>
                </a:tc>
                <a:tc>
                  <a:txBody>
                    <a:bodyPr/>
                    <a:lstStyle/>
                    <a:p>
                      <a:pPr algn="ctr"/>
                      <a:r>
                        <a:rPr lang="en-US" dirty="0"/>
                        <a:t>1</a:t>
                      </a:r>
                    </a:p>
                  </a:txBody>
                  <a:tcPr>
                    <a:solidFill>
                      <a:schemeClr val="bg1">
                        <a:lumMod val="75000"/>
                      </a:schemeClr>
                    </a:solidFill>
                  </a:tcPr>
                </a:tc>
                <a:tc>
                  <a:txBody>
                    <a:bodyPr/>
                    <a:lstStyle/>
                    <a:p>
                      <a:pPr algn="ctr"/>
                      <a:r>
                        <a:rPr lang="en-US" dirty="0"/>
                        <a:t>1</a:t>
                      </a:r>
                    </a:p>
                  </a:txBody>
                  <a:tcPr>
                    <a:solidFill>
                      <a:schemeClr val="bg1">
                        <a:lumMod val="75000"/>
                      </a:schemeClr>
                    </a:solidFill>
                  </a:tcPr>
                </a:tc>
                <a:extLst>
                  <a:ext uri="{0D108BD9-81ED-4DB2-BD59-A6C34878D82A}">
                    <a16:rowId xmlns:a16="http://schemas.microsoft.com/office/drawing/2014/main" val="630386602"/>
                  </a:ext>
                </a:extLst>
              </a:tr>
              <a:tr h="370840">
                <a:tc>
                  <a:txBody>
                    <a:bodyPr/>
                    <a:lstStyle/>
                    <a:p>
                      <a:pPr algn="ctr"/>
                      <a:r>
                        <a:rPr lang="en-US" dirty="0"/>
                        <a:t>0</a:t>
                      </a:r>
                    </a:p>
                  </a:txBody>
                  <a:tcPr>
                    <a:solidFill>
                      <a:schemeClr val="tx2">
                        <a:lumMod val="60000"/>
                        <a:lumOff val="40000"/>
                      </a:schemeClr>
                    </a:solidFill>
                  </a:tcPr>
                </a:tc>
                <a:tc>
                  <a:txBody>
                    <a:bodyPr/>
                    <a:lstStyle/>
                    <a:p>
                      <a:pPr algn="ctr"/>
                      <a:r>
                        <a:rPr lang="en-US" dirty="0"/>
                        <a:t>1</a:t>
                      </a:r>
                    </a:p>
                  </a:txBody>
                  <a:tcPr>
                    <a:solidFill>
                      <a:schemeClr val="tx2">
                        <a:lumMod val="60000"/>
                        <a:lumOff val="40000"/>
                      </a:schemeClr>
                    </a:solidFill>
                  </a:tcPr>
                </a:tc>
                <a:tc>
                  <a:txBody>
                    <a:bodyPr/>
                    <a:lstStyle/>
                    <a:p>
                      <a:pPr algn="ctr"/>
                      <a:r>
                        <a:rPr lang="en-US" dirty="0"/>
                        <a:t>0</a:t>
                      </a:r>
                    </a:p>
                  </a:txBody>
                  <a:tcPr>
                    <a:solidFill>
                      <a:schemeClr val="tx2">
                        <a:lumMod val="60000"/>
                        <a:lumOff val="40000"/>
                      </a:schemeClr>
                    </a:solidFill>
                  </a:tcPr>
                </a:tc>
                <a:tc>
                  <a:txBody>
                    <a:bodyPr/>
                    <a:lstStyle/>
                    <a:p>
                      <a:pPr algn="ctr"/>
                      <a:r>
                        <a:rPr lang="en-US" dirty="0"/>
                        <a:t>0</a:t>
                      </a:r>
                    </a:p>
                  </a:txBody>
                  <a:tcPr>
                    <a:solidFill>
                      <a:schemeClr val="tx2">
                        <a:lumMod val="60000"/>
                        <a:lumOff val="40000"/>
                      </a:schemeClr>
                    </a:solidFill>
                  </a:tcPr>
                </a:tc>
                <a:extLst>
                  <a:ext uri="{0D108BD9-81ED-4DB2-BD59-A6C34878D82A}">
                    <a16:rowId xmlns:a16="http://schemas.microsoft.com/office/drawing/2014/main" val="1054360889"/>
                  </a:ext>
                </a:extLst>
              </a:tr>
              <a:tr h="361950">
                <a:tc>
                  <a:txBody>
                    <a:bodyPr/>
                    <a:lstStyle/>
                    <a:p>
                      <a:pPr algn="ctr"/>
                      <a:r>
                        <a:rPr lang="en-US" dirty="0"/>
                        <a:t>0</a:t>
                      </a:r>
                    </a:p>
                  </a:txBody>
                  <a:tcPr>
                    <a:solidFill>
                      <a:schemeClr val="tx2">
                        <a:lumMod val="60000"/>
                        <a:lumOff val="40000"/>
                      </a:schemeClr>
                    </a:solidFill>
                  </a:tcPr>
                </a:tc>
                <a:tc>
                  <a:txBody>
                    <a:bodyPr/>
                    <a:lstStyle/>
                    <a:p>
                      <a:pPr algn="ctr"/>
                      <a:r>
                        <a:rPr lang="en-US" dirty="0"/>
                        <a:t>1</a:t>
                      </a:r>
                    </a:p>
                  </a:txBody>
                  <a:tcPr>
                    <a:solidFill>
                      <a:schemeClr val="tx2">
                        <a:lumMod val="60000"/>
                        <a:lumOff val="40000"/>
                      </a:schemeClr>
                    </a:solidFill>
                  </a:tcPr>
                </a:tc>
                <a:tc>
                  <a:txBody>
                    <a:bodyPr/>
                    <a:lstStyle/>
                    <a:p>
                      <a:pPr algn="ctr"/>
                      <a:r>
                        <a:rPr lang="en-US" dirty="0"/>
                        <a:t>1</a:t>
                      </a:r>
                    </a:p>
                  </a:txBody>
                  <a:tcPr>
                    <a:solidFill>
                      <a:schemeClr val="tx2">
                        <a:lumMod val="60000"/>
                        <a:lumOff val="40000"/>
                      </a:schemeClr>
                    </a:solidFill>
                  </a:tcPr>
                </a:tc>
                <a:tc>
                  <a:txBody>
                    <a:bodyPr/>
                    <a:lstStyle/>
                    <a:p>
                      <a:pPr algn="ctr"/>
                      <a:r>
                        <a:rPr lang="en-US" dirty="0"/>
                        <a:t>0</a:t>
                      </a:r>
                    </a:p>
                  </a:txBody>
                  <a:tcPr>
                    <a:solidFill>
                      <a:schemeClr val="tx2">
                        <a:lumMod val="60000"/>
                        <a:lumOff val="40000"/>
                      </a:schemeClr>
                    </a:solidFill>
                  </a:tcPr>
                </a:tc>
                <a:extLst>
                  <a:ext uri="{0D108BD9-81ED-4DB2-BD59-A6C34878D82A}">
                    <a16:rowId xmlns:a16="http://schemas.microsoft.com/office/drawing/2014/main" val="2656565212"/>
                  </a:ext>
                </a:extLst>
              </a:tr>
              <a:tr h="370840">
                <a:tc>
                  <a:txBody>
                    <a:bodyPr/>
                    <a:lstStyle/>
                    <a:p>
                      <a:pPr algn="ctr"/>
                      <a:r>
                        <a:rPr lang="en-US" dirty="0"/>
                        <a:t>1</a:t>
                      </a:r>
                    </a:p>
                  </a:txBody>
                  <a:tcPr>
                    <a:solidFill>
                      <a:schemeClr val="accent2">
                        <a:lumMod val="20000"/>
                        <a:lumOff val="80000"/>
                      </a:schemeClr>
                    </a:solidFill>
                  </a:tcPr>
                </a:tc>
                <a:tc>
                  <a:txBody>
                    <a:bodyPr/>
                    <a:lstStyle/>
                    <a:p>
                      <a:pPr algn="ctr"/>
                      <a:r>
                        <a:rPr lang="en-US" dirty="0"/>
                        <a:t>0</a:t>
                      </a:r>
                    </a:p>
                  </a:txBody>
                  <a:tcPr>
                    <a:solidFill>
                      <a:schemeClr val="accent2">
                        <a:lumMod val="20000"/>
                        <a:lumOff val="80000"/>
                      </a:schemeClr>
                    </a:solidFill>
                  </a:tcPr>
                </a:tc>
                <a:tc>
                  <a:txBody>
                    <a:bodyPr/>
                    <a:lstStyle/>
                    <a:p>
                      <a:pPr algn="ctr"/>
                      <a:r>
                        <a:rPr lang="en-US" dirty="0"/>
                        <a:t>0</a:t>
                      </a:r>
                    </a:p>
                  </a:txBody>
                  <a:tcPr>
                    <a:solidFill>
                      <a:schemeClr val="accent2">
                        <a:lumMod val="20000"/>
                        <a:lumOff val="80000"/>
                      </a:schemeClr>
                    </a:solidFill>
                  </a:tcPr>
                </a:tc>
                <a:tc>
                  <a:txBody>
                    <a:bodyPr/>
                    <a:lstStyle/>
                    <a:p>
                      <a:pPr algn="ctr"/>
                      <a:r>
                        <a:rPr lang="en-US" dirty="0"/>
                        <a:t>1</a:t>
                      </a:r>
                    </a:p>
                  </a:txBody>
                  <a:tcPr>
                    <a:solidFill>
                      <a:schemeClr val="accent2">
                        <a:lumMod val="20000"/>
                        <a:lumOff val="80000"/>
                      </a:schemeClr>
                    </a:solidFill>
                  </a:tcPr>
                </a:tc>
                <a:extLst>
                  <a:ext uri="{0D108BD9-81ED-4DB2-BD59-A6C34878D82A}">
                    <a16:rowId xmlns:a16="http://schemas.microsoft.com/office/drawing/2014/main" val="3976154054"/>
                  </a:ext>
                </a:extLst>
              </a:tr>
              <a:tr h="370840">
                <a:tc>
                  <a:txBody>
                    <a:bodyPr/>
                    <a:lstStyle/>
                    <a:p>
                      <a:pPr algn="ctr"/>
                      <a:r>
                        <a:rPr lang="en-US" dirty="0"/>
                        <a:t>1</a:t>
                      </a:r>
                    </a:p>
                  </a:txBody>
                  <a:tcPr>
                    <a:solidFill>
                      <a:schemeClr val="accent2">
                        <a:lumMod val="20000"/>
                        <a:lumOff val="80000"/>
                      </a:schemeClr>
                    </a:solidFill>
                  </a:tcPr>
                </a:tc>
                <a:tc>
                  <a:txBody>
                    <a:bodyPr/>
                    <a:lstStyle/>
                    <a:p>
                      <a:pPr algn="ctr"/>
                      <a:r>
                        <a:rPr lang="en-US" dirty="0"/>
                        <a:t>0</a:t>
                      </a:r>
                    </a:p>
                  </a:txBody>
                  <a:tcPr>
                    <a:solidFill>
                      <a:schemeClr val="accent2">
                        <a:lumMod val="20000"/>
                        <a:lumOff val="80000"/>
                      </a:schemeClr>
                    </a:solidFill>
                  </a:tcPr>
                </a:tc>
                <a:tc>
                  <a:txBody>
                    <a:bodyPr/>
                    <a:lstStyle/>
                    <a:p>
                      <a:pPr algn="ctr"/>
                      <a:r>
                        <a:rPr lang="en-US" dirty="0"/>
                        <a:t>1</a:t>
                      </a:r>
                    </a:p>
                  </a:txBody>
                  <a:tcPr>
                    <a:solidFill>
                      <a:schemeClr val="accent2">
                        <a:lumMod val="20000"/>
                        <a:lumOff val="80000"/>
                      </a:schemeClr>
                    </a:solidFill>
                  </a:tcPr>
                </a:tc>
                <a:tc>
                  <a:txBody>
                    <a:bodyPr/>
                    <a:lstStyle/>
                    <a:p>
                      <a:pPr algn="ctr"/>
                      <a:r>
                        <a:rPr lang="en-US" dirty="0"/>
                        <a:t>1</a:t>
                      </a:r>
                    </a:p>
                  </a:txBody>
                  <a:tcPr>
                    <a:solidFill>
                      <a:schemeClr val="accent2">
                        <a:lumMod val="20000"/>
                        <a:lumOff val="80000"/>
                      </a:schemeClr>
                    </a:solidFill>
                  </a:tcPr>
                </a:tc>
                <a:extLst>
                  <a:ext uri="{0D108BD9-81ED-4DB2-BD59-A6C34878D82A}">
                    <a16:rowId xmlns:a16="http://schemas.microsoft.com/office/drawing/2014/main" val="3890969926"/>
                  </a:ext>
                </a:extLst>
              </a:tr>
              <a:tr h="370840">
                <a:tc>
                  <a:txBody>
                    <a:bodyPr/>
                    <a:lstStyle/>
                    <a:p>
                      <a:pPr algn="ctr"/>
                      <a:r>
                        <a:rPr lang="en-US" dirty="0"/>
                        <a:t>1</a:t>
                      </a:r>
                    </a:p>
                  </a:txBody>
                  <a:tcPr>
                    <a:solidFill>
                      <a:schemeClr val="accent2">
                        <a:lumMod val="60000"/>
                        <a:lumOff val="40000"/>
                      </a:schemeClr>
                    </a:solidFill>
                  </a:tcPr>
                </a:tc>
                <a:tc>
                  <a:txBody>
                    <a:bodyPr/>
                    <a:lstStyle/>
                    <a:p>
                      <a:pPr algn="ctr"/>
                      <a:r>
                        <a:rPr lang="en-US" dirty="0"/>
                        <a:t>1</a:t>
                      </a:r>
                    </a:p>
                  </a:txBody>
                  <a:tcPr>
                    <a:solidFill>
                      <a:schemeClr val="accent2">
                        <a:lumMod val="60000"/>
                        <a:lumOff val="40000"/>
                      </a:schemeClr>
                    </a:solidFill>
                  </a:tcPr>
                </a:tc>
                <a:tc>
                  <a:txBody>
                    <a:bodyPr/>
                    <a:lstStyle/>
                    <a:p>
                      <a:pPr algn="ctr"/>
                      <a:r>
                        <a:rPr lang="en-US" dirty="0"/>
                        <a:t>0</a:t>
                      </a:r>
                    </a:p>
                  </a:txBody>
                  <a:tcPr>
                    <a:solidFill>
                      <a:schemeClr val="accent2">
                        <a:lumMod val="60000"/>
                        <a:lumOff val="40000"/>
                      </a:schemeClr>
                    </a:solidFill>
                  </a:tcPr>
                </a:tc>
                <a:tc>
                  <a:txBody>
                    <a:bodyPr/>
                    <a:lstStyle/>
                    <a:p>
                      <a:pPr algn="ctr"/>
                      <a:r>
                        <a:rPr lang="en-US" dirty="0"/>
                        <a:t>1</a:t>
                      </a:r>
                    </a:p>
                  </a:txBody>
                  <a:tcPr>
                    <a:solidFill>
                      <a:schemeClr val="accent2">
                        <a:lumMod val="60000"/>
                        <a:lumOff val="40000"/>
                      </a:schemeClr>
                    </a:solidFill>
                  </a:tcPr>
                </a:tc>
                <a:extLst>
                  <a:ext uri="{0D108BD9-81ED-4DB2-BD59-A6C34878D82A}">
                    <a16:rowId xmlns:a16="http://schemas.microsoft.com/office/drawing/2014/main" val="2194349445"/>
                  </a:ext>
                </a:extLst>
              </a:tr>
              <a:tr h="370840">
                <a:tc>
                  <a:txBody>
                    <a:bodyPr/>
                    <a:lstStyle/>
                    <a:p>
                      <a:pPr algn="ctr"/>
                      <a:r>
                        <a:rPr lang="en-US" dirty="0"/>
                        <a:t>1</a:t>
                      </a:r>
                    </a:p>
                  </a:txBody>
                  <a:tcPr>
                    <a:solidFill>
                      <a:schemeClr val="accent2">
                        <a:lumMod val="60000"/>
                        <a:lumOff val="40000"/>
                      </a:schemeClr>
                    </a:solidFill>
                  </a:tcPr>
                </a:tc>
                <a:tc>
                  <a:txBody>
                    <a:bodyPr/>
                    <a:lstStyle/>
                    <a:p>
                      <a:pPr algn="ctr"/>
                      <a:r>
                        <a:rPr lang="en-US" dirty="0"/>
                        <a:t>1</a:t>
                      </a:r>
                    </a:p>
                  </a:txBody>
                  <a:tcPr>
                    <a:solidFill>
                      <a:schemeClr val="accent2">
                        <a:lumMod val="60000"/>
                        <a:lumOff val="40000"/>
                      </a:schemeClr>
                    </a:solidFill>
                  </a:tcPr>
                </a:tc>
                <a:tc>
                  <a:txBody>
                    <a:bodyPr/>
                    <a:lstStyle/>
                    <a:p>
                      <a:pPr algn="ctr"/>
                      <a:r>
                        <a:rPr lang="en-US" dirty="0"/>
                        <a:t>1</a:t>
                      </a:r>
                    </a:p>
                  </a:txBody>
                  <a:tcPr>
                    <a:solidFill>
                      <a:schemeClr val="accent2">
                        <a:lumMod val="60000"/>
                        <a:lumOff val="40000"/>
                      </a:schemeClr>
                    </a:solidFill>
                  </a:tcPr>
                </a:tc>
                <a:tc>
                  <a:txBody>
                    <a:bodyPr/>
                    <a:lstStyle/>
                    <a:p>
                      <a:pPr algn="ctr"/>
                      <a:r>
                        <a:rPr lang="en-US" dirty="0"/>
                        <a:t>0</a:t>
                      </a:r>
                    </a:p>
                  </a:txBody>
                  <a:tcPr>
                    <a:solidFill>
                      <a:schemeClr val="accent2">
                        <a:lumMod val="60000"/>
                        <a:lumOff val="40000"/>
                      </a:schemeClr>
                    </a:solidFill>
                  </a:tcPr>
                </a:tc>
                <a:extLst>
                  <a:ext uri="{0D108BD9-81ED-4DB2-BD59-A6C34878D82A}">
                    <a16:rowId xmlns:a16="http://schemas.microsoft.com/office/drawing/2014/main" val="3562046954"/>
                  </a:ext>
                </a:extLst>
              </a:tr>
            </a:tbl>
          </a:graphicData>
        </a:graphic>
      </p:graphicFrame>
      <p:sp>
        <p:nvSpPr>
          <p:cNvPr id="3" name="Text Box 3">
            <a:extLst>
              <a:ext uri="{FF2B5EF4-FFF2-40B4-BE49-F238E27FC236}">
                <a16:creationId xmlns:a16="http://schemas.microsoft.com/office/drawing/2014/main" id="{67434A21-EA18-987A-506D-4CCB9126B810}"/>
              </a:ext>
            </a:extLst>
          </p:cNvPr>
          <p:cNvSpPr txBox="1">
            <a:spLocks noChangeArrowheads="1"/>
          </p:cNvSpPr>
          <p:nvPr/>
        </p:nvSpPr>
        <p:spPr bwMode="auto">
          <a:xfrm>
            <a:off x="3513310" y="1000125"/>
            <a:ext cx="4363695"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JK Flip-flop (Contd.)</a:t>
            </a:r>
          </a:p>
        </p:txBody>
      </p:sp>
    </p:spTree>
    <p:extLst>
      <p:ext uri="{BB962C8B-B14F-4D97-AF65-F5344CB8AC3E}">
        <p14:creationId xmlns:p14="http://schemas.microsoft.com/office/powerpoint/2010/main" val="22962143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EE5104DC-9D84-53BC-7A2E-1CB0ABAA9F17}"/>
              </a:ext>
            </a:extLst>
          </p:cNvPr>
          <p:cNvPicPr>
            <a:picLocks noChangeAspect="1"/>
          </p:cNvPicPr>
          <p:nvPr/>
        </p:nvPicPr>
        <p:blipFill>
          <a:blip r:embed="rId2"/>
          <a:stretch>
            <a:fillRect/>
          </a:stretch>
        </p:blipFill>
        <p:spPr>
          <a:xfrm>
            <a:off x="992189" y="2452687"/>
            <a:ext cx="5029200" cy="3629025"/>
          </a:xfrm>
          <a:prstGeom prst="rect">
            <a:avLst/>
          </a:prstGeom>
        </p:spPr>
      </p:pic>
      <p:pic>
        <p:nvPicPr>
          <p:cNvPr id="2" name="صورة 1">
            <a:extLst>
              <a:ext uri="{FF2B5EF4-FFF2-40B4-BE49-F238E27FC236}">
                <a16:creationId xmlns:a16="http://schemas.microsoft.com/office/drawing/2014/main" id="{5599B78D-7D2C-37C0-6212-5B4AC74AFB2A}"/>
              </a:ext>
            </a:extLst>
          </p:cNvPr>
          <p:cNvPicPr>
            <a:picLocks noChangeAspect="1"/>
          </p:cNvPicPr>
          <p:nvPr/>
        </p:nvPicPr>
        <p:blipFill>
          <a:blip r:embed="rId3"/>
          <a:stretch>
            <a:fillRect/>
          </a:stretch>
        </p:blipFill>
        <p:spPr>
          <a:xfrm>
            <a:off x="7307264" y="3099755"/>
            <a:ext cx="4027486" cy="2087237"/>
          </a:xfrm>
          <a:prstGeom prst="rect">
            <a:avLst/>
          </a:prstGeom>
        </p:spPr>
      </p:pic>
      <p:sp>
        <p:nvSpPr>
          <p:cNvPr id="4" name="Text Box 3">
            <a:extLst>
              <a:ext uri="{FF2B5EF4-FFF2-40B4-BE49-F238E27FC236}">
                <a16:creationId xmlns:a16="http://schemas.microsoft.com/office/drawing/2014/main" id="{2094321D-FE4E-9E0C-2FBC-5B07CD065FBF}"/>
              </a:ext>
            </a:extLst>
          </p:cNvPr>
          <p:cNvSpPr txBox="1">
            <a:spLocks noChangeArrowheads="1"/>
          </p:cNvSpPr>
          <p:nvPr/>
        </p:nvSpPr>
        <p:spPr bwMode="auto">
          <a:xfrm>
            <a:off x="3786360" y="962025"/>
            <a:ext cx="4363695"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JK Flip-flop (Contd.)</a:t>
            </a:r>
          </a:p>
        </p:txBody>
      </p:sp>
      <p:sp>
        <p:nvSpPr>
          <p:cNvPr id="6" name="مربع نص 5">
            <a:extLst>
              <a:ext uri="{FF2B5EF4-FFF2-40B4-BE49-F238E27FC236}">
                <a16:creationId xmlns:a16="http://schemas.microsoft.com/office/drawing/2014/main" id="{883DC40B-8CE5-D82D-084F-1EEAC4483CD2}"/>
              </a:ext>
            </a:extLst>
          </p:cNvPr>
          <p:cNvSpPr txBox="1"/>
          <p:nvPr/>
        </p:nvSpPr>
        <p:spPr>
          <a:xfrm>
            <a:off x="1085850" y="1498580"/>
            <a:ext cx="10248900" cy="954107"/>
          </a:xfrm>
          <a:prstGeom prst="rect">
            <a:avLst/>
          </a:prstGeom>
          <a:noFill/>
        </p:spPr>
        <p:txBody>
          <a:bodyPr wrap="square">
            <a:spAutoFit/>
          </a:bodyPr>
          <a:lstStyle/>
          <a:p>
            <a:pPr indent="-285750">
              <a:spcBef>
                <a:spcPct val="30000"/>
              </a:spcBef>
              <a:buClr>
                <a:schemeClr val="accent2"/>
              </a:buClr>
              <a:buFont typeface="Wingdings" panose="05000000000000000000" pitchFamily="2" charset="2"/>
              <a:buChar char="Ø"/>
            </a:pPr>
            <a:r>
              <a:rPr lang="en-US" altLang="en-US" sz="2800" dirty="0">
                <a:latin typeface="Comic Sans MS" panose="030F0702030302020204" pitchFamily="66" charset="0"/>
                <a:cs typeface="Arial" panose="020B0604020202020204" pitchFamily="34" charset="0"/>
              </a:rPr>
              <a:t>There are four operations that can be performed with a flip-flop: no change, set, reset, or complement the output</a:t>
            </a:r>
          </a:p>
        </p:txBody>
      </p:sp>
    </p:spTree>
    <p:extLst>
      <p:ext uri="{BB962C8B-B14F-4D97-AF65-F5344CB8AC3E}">
        <p14:creationId xmlns:p14="http://schemas.microsoft.com/office/powerpoint/2010/main" val="1437274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Slide Number Placeholder 3">
            <a:extLst>
              <a:ext uri="{FF2B5EF4-FFF2-40B4-BE49-F238E27FC236}">
                <a16:creationId xmlns:a16="http://schemas.microsoft.com/office/drawing/2014/main" id="{48BAE6B7-CC85-5972-ADD0-798FBA84B0C2}"/>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9B7CF886-8A30-4FD1-B60B-AECA5D74E901}" type="slidenum">
              <a:rPr lang="ar-SA" altLang="en-US" sz="1000"/>
              <a:pPr rtl="0">
                <a:spcBef>
                  <a:spcPct val="0"/>
                </a:spcBef>
                <a:buClrTx/>
                <a:buSzTx/>
                <a:buFontTx/>
                <a:buNone/>
              </a:pPr>
              <a:t>26</a:t>
            </a:fld>
            <a:endParaRPr lang="en-US" altLang="en-US" sz="1000"/>
          </a:p>
        </p:txBody>
      </p:sp>
      <p:sp>
        <p:nvSpPr>
          <p:cNvPr id="32772" name="Rectangle 2">
            <a:extLst>
              <a:ext uri="{FF2B5EF4-FFF2-40B4-BE49-F238E27FC236}">
                <a16:creationId xmlns:a16="http://schemas.microsoft.com/office/drawing/2014/main" id="{DA8B07D4-3947-9D25-4F8E-B14640D02EB5}"/>
              </a:ext>
            </a:extLst>
          </p:cNvPr>
          <p:cNvSpPr>
            <a:spLocks noChangeArrowheads="1"/>
          </p:cNvSpPr>
          <p:nvPr/>
        </p:nvSpPr>
        <p:spPr bwMode="auto">
          <a:xfrm>
            <a:off x="457200" y="1938339"/>
            <a:ext cx="4772025" cy="250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a:t>
            </a:r>
            <a:r>
              <a:rPr lang="en-US" altLang="en-US" i="1" dirty="0">
                <a:latin typeface="Comic Sans MS" panose="030F0702030302020204" pitchFamily="66" charset="0"/>
              </a:rPr>
              <a:t>JK </a:t>
            </a:r>
            <a:r>
              <a:rPr lang="en-US" altLang="en-US" dirty="0">
                <a:latin typeface="Comic Sans MS" panose="030F0702030302020204" pitchFamily="66" charset="0"/>
              </a:rPr>
              <a:t>flip-flop can be</a:t>
            </a:r>
          </a:p>
          <a:p>
            <a:pPr algn="l" rtl="0" eaLnBrk="1" hangingPunct="1">
              <a:spcBef>
                <a:spcPct val="30000"/>
              </a:spcBef>
              <a:buClr>
                <a:schemeClr val="accent2"/>
              </a:buClr>
              <a:buSzTx/>
              <a:buNone/>
            </a:pPr>
            <a:r>
              <a:rPr lang="en-US" altLang="en-US" dirty="0">
                <a:latin typeface="Comic Sans MS" panose="030F0702030302020204" pitchFamily="66" charset="0"/>
              </a:rPr>
              <a:t> derived from the </a:t>
            </a:r>
            <a:r>
              <a:rPr lang="en-US" altLang="en-US" i="1" dirty="0">
                <a:latin typeface="Comic Sans MS" panose="030F0702030302020204" pitchFamily="66" charset="0"/>
              </a:rPr>
              <a:t>D </a:t>
            </a:r>
            <a:r>
              <a:rPr lang="en-US" altLang="en-US" dirty="0">
                <a:latin typeface="Comic Sans MS" panose="030F0702030302020204" pitchFamily="66" charset="0"/>
              </a:rPr>
              <a:t>flip-flop using the Boolean function </a:t>
            </a:r>
          </a:p>
          <a:p>
            <a:pPr algn="l" rtl="0" eaLnBrk="1" hangingPunct="1">
              <a:spcBef>
                <a:spcPct val="30000"/>
              </a:spcBef>
              <a:buClr>
                <a:schemeClr val="accent2"/>
              </a:buClr>
              <a:buSzTx/>
              <a:buNone/>
            </a:pPr>
            <a:r>
              <a:rPr lang="en-US" altLang="en-US" i="1" dirty="0">
                <a:latin typeface="Comic Sans MS" panose="030F0702030302020204" pitchFamily="66" charset="0"/>
              </a:rPr>
              <a:t>D </a:t>
            </a:r>
            <a:r>
              <a:rPr lang="en-US" altLang="en-US" dirty="0">
                <a:latin typeface="Comic Sans MS" panose="030F0702030302020204" pitchFamily="66" charset="0"/>
              </a:rPr>
              <a:t>= </a:t>
            </a:r>
            <a:r>
              <a:rPr lang="en-US" altLang="en-US" i="1" dirty="0">
                <a:latin typeface="Comic Sans MS" panose="030F0702030302020204" pitchFamily="66" charset="0"/>
              </a:rPr>
              <a:t>J</a:t>
            </a:r>
            <a:r>
              <a:rPr lang="en-US" altLang="en-US" dirty="0">
                <a:latin typeface="Comic Sans MS" panose="030F0702030302020204" pitchFamily="66" charset="0"/>
              </a:rPr>
              <a:t>.</a:t>
            </a:r>
            <a:r>
              <a:rPr lang="en-US" altLang="en-US" i="1" dirty="0">
                <a:latin typeface="Comic Sans MS" panose="030F0702030302020204" pitchFamily="66" charset="0"/>
              </a:rPr>
              <a:t>Q’</a:t>
            </a:r>
            <a:r>
              <a:rPr lang="en-US" altLang="en-US" dirty="0">
                <a:latin typeface="Comic Sans MS" panose="030F0702030302020204" pitchFamily="66" charset="0"/>
              </a:rPr>
              <a:t>′ + </a:t>
            </a:r>
            <a:r>
              <a:rPr lang="en-US" altLang="en-US" i="1" dirty="0">
                <a:latin typeface="Comic Sans MS" panose="030F0702030302020204" pitchFamily="66" charset="0"/>
              </a:rPr>
              <a:t>K’</a:t>
            </a:r>
            <a:r>
              <a:rPr lang="en-US" altLang="en-US" dirty="0">
                <a:latin typeface="Comic Sans MS" panose="030F0702030302020204" pitchFamily="66" charset="0"/>
              </a:rPr>
              <a:t>′.</a:t>
            </a:r>
            <a:r>
              <a:rPr lang="en-US" altLang="en-US" i="1" dirty="0">
                <a:latin typeface="Comic Sans MS" panose="030F0702030302020204" pitchFamily="66" charset="0"/>
              </a:rPr>
              <a:t>Q </a:t>
            </a:r>
            <a:r>
              <a:rPr lang="en-US" altLang="en-US" dirty="0">
                <a:latin typeface="Comic Sans MS" panose="030F0702030302020204" pitchFamily="66" charset="0"/>
              </a:rPr>
              <a:t>as follows:</a:t>
            </a:r>
          </a:p>
        </p:txBody>
      </p:sp>
      <p:sp>
        <p:nvSpPr>
          <p:cNvPr id="32773" name="Text Box 3">
            <a:extLst>
              <a:ext uri="{FF2B5EF4-FFF2-40B4-BE49-F238E27FC236}">
                <a16:creationId xmlns:a16="http://schemas.microsoft.com/office/drawing/2014/main" id="{7C642940-0981-897C-8420-87F84A1EDB2E}"/>
              </a:ext>
            </a:extLst>
          </p:cNvPr>
          <p:cNvSpPr txBox="1">
            <a:spLocks noChangeArrowheads="1"/>
          </p:cNvSpPr>
          <p:nvPr/>
        </p:nvSpPr>
        <p:spPr bwMode="auto">
          <a:xfrm>
            <a:off x="3513310" y="1000125"/>
            <a:ext cx="4363695"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JK Flip-flop (Contd.)</a:t>
            </a:r>
          </a:p>
        </p:txBody>
      </p:sp>
      <p:pic>
        <p:nvPicPr>
          <p:cNvPr id="3" name="صورة 2">
            <a:extLst>
              <a:ext uri="{FF2B5EF4-FFF2-40B4-BE49-F238E27FC236}">
                <a16:creationId xmlns:a16="http://schemas.microsoft.com/office/drawing/2014/main" id="{1F5B5E26-8624-2C03-0D42-FDDEB00CE032}"/>
              </a:ext>
            </a:extLst>
          </p:cNvPr>
          <p:cNvPicPr>
            <a:picLocks noChangeAspect="1"/>
          </p:cNvPicPr>
          <p:nvPr/>
        </p:nvPicPr>
        <p:blipFill>
          <a:blip r:embed="rId3"/>
          <a:stretch>
            <a:fillRect/>
          </a:stretch>
        </p:blipFill>
        <p:spPr>
          <a:xfrm>
            <a:off x="5367337" y="1514475"/>
            <a:ext cx="6619875" cy="4343400"/>
          </a:xfrm>
          <a:prstGeom prst="rect">
            <a:avLst/>
          </a:prstGeom>
        </p:spPr>
      </p:pic>
      <p:sp>
        <p:nvSpPr>
          <p:cNvPr id="12" name="مستطيل 11">
            <a:extLst>
              <a:ext uri="{FF2B5EF4-FFF2-40B4-BE49-F238E27FC236}">
                <a16:creationId xmlns:a16="http://schemas.microsoft.com/office/drawing/2014/main" id="{59E27A56-E393-97AC-356A-104704E9B177}"/>
              </a:ext>
            </a:extLst>
          </p:cNvPr>
          <p:cNvSpPr/>
          <p:nvPr/>
        </p:nvSpPr>
        <p:spPr>
          <a:xfrm>
            <a:off x="7877005" y="1752600"/>
            <a:ext cx="3610145" cy="35623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785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lide Number Placeholder 3">
            <a:extLst>
              <a:ext uri="{FF2B5EF4-FFF2-40B4-BE49-F238E27FC236}">
                <a16:creationId xmlns:a16="http://schemas.microsoft.com/office/drawing/2014/main" id="{10A69B53-FADA-141D-F634-E1B73A321847}"/>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19913A9F-0134-470B-9D7F-AF995603B212}" type="slidenum">
              <a:rPr lang="ar-SA" altLang="en-US" sz="1000"/>
              <a:pPr rtl="0">
                <a:spcBef>
                  <a:spcPct val="0"/>
                </a:spcBef>
                <a:buClrTx/>
                <a:buSzTx/>
                <a:buFontTx/>
                <a:buNone/>
              </a:pPr>
              <a:t>27</a:t>
            </a:fld>
            <a:endParaRPr lang="en-US" altLang="en-US" sz="1000" dirty="0"/>
          </a:p>
        </p:txBody>
      </p:sp>
      <p:sp>
        <p:nvSpPr>
          <p:cNvPr id="34820" name="Text Box 3">
            <a:extLst>
              <a:ext uri="{FF2B5EF4-FFF2-40B4-BE49-F238E27FC236}">
                <a16:creationId xmlns:a16="http://schemas.microsoft.com/office/drawing/2014/main" id="{8F15574A-5E79-321F-0CFC-0AFED5E1B8D3}"/>
              </a:ext>
            </a:extLst>
          </p:cNvPr>
          <p:cNvSpPr txBox="1">
            <a:spLocks noChangeArrowheads="1"/>
          </p:cNvSpPr>
          <p:nvPr/>
        </p:nvSpPr>
        <p:spPr bwMode="auto">
          <a:xfrm>
            <a:off x="3736976" y="988286"/>
            <a:ext cx="4322763" cy="579438"/>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JK Flip-flop (Contd.)</a:t>
            </a:r>
          </a:p>
        </p:txBody>
      </p:sp>
      <p:pic>
        <p:nvPicPr>
          <p:cNvPr id="6" name="صورة 5">
            <a:extLst>
              <a:ext uri="{FF2B5EF4-FFF2-40B4-BE49-F238E27FC236}">
                <a16:creationId xmlns:a16="http://schemas.microsoft.com/office/drawing/2014/main" id="{DA0B70FF-F71D-B20E-90C4-4233E968401E}"/>
              </a:ext>
            </a:extLst>
          </p:cNvPr>
          <p:cNvPicPr>
            <a:picLocks noChangeAspect="1"/>
          </p:cNvPicPr>
          <p:nvPr/>
        </p:nvPicPr>
        <p:blipFill>
          <a:blip r:embed="rId3"/>
          <a:stretch>
            <a:fillRect/>
          </a:stretch>
        </p:blipFill>
        <p:spPr>
          <a:xfrm>
            <a:off x="606821" y="1524000"/>
            <a:ext cx="7120009" cy="4503469"/>
          </a:xfrm>
          <a:prstGeom prst="rect">
            <a:avLst/>
          </a:prstGeom>
        </p:spPr>
      </p:pic>
      <p:pic>
        <p:nvPicPr>
          <p:cNvPr id="9" name="صورة 8">
            <a:extLst>
              <a:ext uri="{FF2B5EF4-FFF2-40B4-BE49-F238E27FC236}">
                <a16:creationId xmlns:a16="http://schemas.microsoft.com/office/drawing/2014/main" id="{D4F7D41F-0799-9D45-DBAE-F419D22F1583}"/>
              </a:ext>
            </a:extLst>
          </p:cNvPr>
          <p:cNvPicPr>
            <a:picLocks noChangeAspect="1"/>
          </p:cNvPicPr>
          <p:nvPr/>
        </p:nvPicPr>
        <p:blipFill>
          <a:blip r:embed="rId4"/>
          <a:stretch>
            <a:fillRect/>
          </a:stretch>
        </p:blipFill>
        <p:spPr>
          <a:xfrm>
            <a:off x="7897814" y="2557462"/>
            <a:ext cx="4027486" cy="2087237"/>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Slide Number Placeholder 3">
            <a:extLst>
              <a:ext uri="{FF2B5EF4-FFF2-40B4-BE49-F238E27FC236}">
                <a16:creationId xmlns:a16="http://schemas.microsoft.com/office/drawing/2014/main" id="{9C67A552-5BD2-065C-4D27-6BE56D4EBD32}"/>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3477B43C-5C08-463C-A6A6-0941A6D4A007}" type="slidenum">
              <a:rPr lang="ar-SA" altLang="en-US" sz="1000"/>
              <a:pPr rtl="0">
                <a:spcBef>
                  <a:spcPct val="0"/>
                </a:spcBef>
                <a:buClrTx/>
                <a:buSzTx/>
                <a:buFontTx/>
                <a:buNone/>
              </a:pPr>
              <a:t>28</a:t>
            </a:fld>
            <a:endParaRPr lang="en-US" altLang="en-US" sz="1000"/>
          </a:p>
        </p:txBody>
      </p:sp>
      <p:sp>
        <p:nvSpPr>
          <p:cNvPr id="38917" name="Text Box 3">
            <a:extLst>
              <a:ext uri="{FF2B5EF4-FFF2-40B4-BE49-F238E27FC236}">
                <a16:creationId xmlns:a16="http://schemas.microsoft.com/office/drawing/2014/main" id="{C2415E3B-3ED6-5588-EAC9-A5AA58EC5AC3}"/>
              </a:ext>
            </a:extLst>
          </p:cNvPr>
          <p:cNvSpPr txBox="1">
            <a:spLocks noChangeArrowheads="1"/>
          </p:cNvSpPr>
          <p:nvPr/>
        </p:nvSpPr>
        <p:spPr bwMode="auto">
          <a:xfrm>
            <a:off x="3695700" y="921546"/>
            <a:ext cx="4322763" cy="579438"/>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eaLnBrk="1" hangingPunct="1">
              <a:spcBef>
                <a:spcPct val="0"/>
              </a:spcBef>
              <a:buClrTx/>
              <a:buSzTx/>
              <a:buFontTx/>
              <a:buNone/>
            </a:pPr>
            <a:r>
              <a:rPr lang="en-US" altLang="en-US" sz="3200" b="1" dirty="0">
                <a:solidFill>
                  <a:srgbClr val="008000"/>
                </a:solidFill>
                <a:latin typeface="Comic Sans MS" panose="030F0702030302020204" pitchFamily="66" charset="0"/>
              </a:rPr>
              <a:t>JK Flip-flop (Contd.)</a:t>
            </a:r>
          </a:p>
        </p:txBody>
      </p:sp>
      <p:graphicFrame>
        <p:nvGraphicFramePr>
          <p:cNvPr id="337959" name="Group 39">
            <a:extLst>
              <a:ext uri="{FF2B5EF4-FFF2-40B4-BE49-F238E27FC236}">
                <a16:creationId xmlns:a16="http://schemas.microsoft.com/office/drawing/2014/main" id="{CCE841C0-D21C-4BA7-8302-EDBF894A3EEA}"/>
              </a:ext>
            </a:extLst>
          </p:cNvPr>
          <p:cNvGraphicFramePr>
            <a:graphicFrameLocks noGrp="1"/>
          </p:cNvGraphicFramePr>
          <p:nvPr>
            <p:extLst>
              <p:ext uri="{D42A27DB-BD31-4B8C-83A1-F6EECF244321}">
                <p14:modId xmlns:p14="http://schemas.microsoft.com/office/powerpoint/2010/main" val="1728534241"/>
              </p:ext>
            </p:extLst>
          </p:nvPr>
        </p:nvGraphicFramePr>
        <p:xfrm>
          <a:off x="5713413" y="2686051"/>
          <a:ext cx="4419600" cy="2517775"/>
        </p:xfrm>
        <a:graphic>
          <a:graphicData uri="http://schemas.openxmlformats.org/drawingml/2006/table">
            <a:tbl>
              <a:tblPr/>
              <a:tblGrid>
                <a:gridCol w="1091337">
                  <a:extLst>
                    <a:ext uri="{9D8B030D-6E8A-4147-A177-3AD203B41FA5}">
                      <a16:colId xmlns:a16="http://schemas.microsoft.com/office/drawing/2014/main" val="20000"/>
                    </a:ext>
                  </a:extLst>
                </a:gridCol>
                <a:gridCol w="1193584">
                  <a:extLst>
                    <a:ext uri="{9D8B030D-6E8A-4147-A177-3AD203B41FA5}">
                      <a16:colId xmlns:a16="http://schemas.microsoft.com/office/drawing/2014/main" val="20001"/>
                    </a:ext>
                  </a:extLst>
                </a:gridCol>
                <a:gridCol w="2134679">
                  <a:extLst>
                    <a:ext uri="{9D8B030D-6E8A-4147-A177-3AD203B41FA5}">
                      <a16:colId xmlns:a16="http://schemas.microsoft.com/office/drawing/2014/main" val="20002"/>
                    </a:ext>
                  </a:extLst>
                </a:gridCol>
              </a:tblGrid>
              <a:tr h="564672">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J     K</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Q(t+1)</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2400" b="1" i="0" u="none" strike="noStrike" cap="none" normalizeH="0" baseline="0">
                        <a:ln>
                          <a:noFill/>
                        </a:ln>
                        <a:solidFill>
                          <a:schemeClr val="tx1"/>
                        </a:solidFill>
                        <a:effectLst/>
                        <a:latin typeface="Arial" pitchFamily="34" charset="0"/>
                        <a:cs typeface="Arial"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extLst>
                  <a:ext uri="{0D108BD9-81ED-4DB2-BD59-A6C34878D82A}">
                    <a16:rowId xmlns:a16="http://schemas.microsoft.com/office/drawing/2014/main" val="10000"/>
                  </a:ext>
                </a:extLst>
              </a:tr>
              <a:tr h="1953103">
                <a:tc>
                  <a:txBody>
                    <a:bodyPr/>
                    <a:lstStyle/>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0     0</a:t>
                      </a:r>
                    </a:p>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0     1</a:t>
                      </a:r>
                    </a:p>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1     0</a:t>
                      </a:r>
                    </a:p>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1     1</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Q(t)</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0</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1</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Q’(t)</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No change</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Reset</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Set</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400" b="1" i="0" u="none" strike="noStrike" cap="none" normalizeH="0" baseline="0" dirty="0">
                          <a:ln>
                            <a:noFill/>
                          </a:ln>
                          <a:solidFill>
                            <a:schemeClr val="tx1"/>
                          </a:solidFill>
                          <a:effectLst/>
                          <a:latin typeface="Arial" pitchFamily="34" charset="0"/>
                          <a:ea typeface="PMingLiU" pitchFamily="18" charset="-120"/>
                          <a:cs typeface="Arial" pitchFamily="34" charset="0"/>
                        </a:rPr>
                        <a:t>Complement</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 name="مربع نص 4">
            <a:extLst>
              <a:ext uri="{FF2B5EF4-FFF2-40B4-BE49-F238E27FC236}">
                <a16:creationId xmlns:a16="http://schemas.microsoft.com/office/drawing/2014/main" id="{3761DD85-1F57-6DCB-15B1-3004F511A871}"/>
              </a:ext>
            </a:extLst>
          </p:cNvPr>
          <p:cNvSpPr txBox="1"/>
          <p:nvPr/>
        </p:nvSpPr>
        <p:spPr>
          <a:xfrm>
            <a:off x="788194" y="1731780"/>
            <a:ext cx="9498806" cy="1083374"/>
          </a:xfrm>
          <a:prstGeom prst="rect">
            <a:avLst/>
          </a:prstGeom>
          <a:noFill/>
        </p:spPr>
        <p:txBody>
          <a:bodyPr wrap="square">
            <a:spAutoFit/>
          </a:bodyPr>
          <a:lstStyle/>
          <a:p>
            <a:pPr algn="l" rtl="0" eaLnBrk="1" hangingPunct="1">
              <a:spcBef>
                <a:spcPct val="30000"/>
              </a:spcBef>
              <a:buClr>
                <a:schemeClr val="accent2"/>
              </a:buClr>
              <a:buSzTx/>
              <a:buFont typeface="Wingdings" panose="05000000000000000000" pitchFamily="2" charset="2"/>
              <a:buChar char="Ø"/>
            </a:pPr>
            <a:r>
              <a:rPr lang="en-US" altLang="en-US" sz="2800" dirty="0">
                <a:latin typeface="Comic Sans MS" panose="030F0702030302020204" pitchFamily="66" charset="0"/>
                <a:cs typeface="Arial" panose="020B0604020202020204" pitchFamily="34" charset="0"/>
              </a:rPr>
              <a:t>The characteristic equation of the JK flip-flop:</a:t>
            </a:r>
          </a:p>
          <a:p>
            <a:pPr lvl="1" algn="l" rtl="0" eaLnBrk="1" hangingPunct="1">
              <a:spcBef>
                <a:spcPct val="30000"/>
              </a:spcBef>
              <a:buClr>
                <a:schemeClr val="accent2"/>
              </a:buClr>
              <a:buSzTx/>
              <a:buFont typeface="Wingdings" panose="05000000000000000000" pitchFamily="2" charset="2"/>
              <a:buNone/>
            </a:pPr>
            <a:r>
              <a:rPr lang="en-US" altLang="en-US" sz="2800" dirty="0">
                <a:latin typeface="Comic Sans MS" panose="030F0702030302020204" pitchFamily="66" charset="0"/>
                <a:cs typeface="Arial" panose="020B0604020202020204" pitchFamily="34" charset="0"/>
              </a:rPr>
              <a:t>Q(t+1)=J.Q’(t)+K’.Q(t)</a:t>
            </a:r>
          </a:p>
        </p:txBody>
      </p:sp>
      <p:sp>
        <p:nvSpPr>
          <p:cNvPr id="6" name="مربع نص 5">
            <a:extLst>
              <a:ext uri="{FF2B5EF4-FFF2-40B4-BE49-F238E27FC236}">
                <a16:creationId xmlns:a16="http://schemas.microsoft.com/office/drawing/2014/main" id="{4B95CDE5-8829-83E8-7AA9-E6AB95C542D1}"/>
              </a:ext>
            </a:extLst>
          </p:cNvPr>
          <p:cNvSpPr txBox="1"/>
          <p:nvPr/>
        </p:nvSpPr>
        <p:spPr>
          <a:xfrm>
            <a:off x="6655594" y="5276374"/>
            <a:ext cx="6205536" cy="369332"/>
          </a:xfrm>
          <a:prstGeom prst="rect">
            <a:avLst/>
          </a:prstGeom>
          <a:noFill/>
        </p:spPr>
        <p:txBody>
          <a:bodyPr wrap="square">
            <a:spAutoFit/>
          </a:bodyPr>
          <a:lstStyle/>
          <a:p>
            <a:r>
              <a:rPr lang="en-US" altLang="en-US" b="1" dirty="0">
                <a:latin typeface="Comic Sans MS" panose="030F0702030302020204" pitchFamily="66" charset="0"/>
              </a:rPr>
              <a:t>characteristic Table</a:t>
            </a:r>
            <a:r>
              <a:rPr lang="en-US" altLang="en-US" dirty="0">
                <a:latin typeface="Comic Sans MS" panose="030F0702030302020204" pitchFamily="66" charset="0"/>
              </a:rPr>
              <a:t> </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3">
            <a:extLst>
              <a:ext uri="{FF2B5EF4-FFF2-40B4-BE49-F238E27FC236}">
                <a16:creationId xmlns:a16="http://schemas.microsoft.com/office/drawing/2014/main" id="{FADC10F5-0C33-A008-3696-7869100ED899}"/>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D9EF1338-C212-402F-9202-1B026DD4449A}" type="slidenum">
              <a:rPr lang="ar-SA" altLang="en-US" sz="1000"/>
              <a:pPr rtl="0">
                <a:spcBef>
                  <a:spcPct val="0"/>
                </a:spcBef>
                <a:buClrTx/>
                <a:buSzTx/>
                <a:buFontTx/>
                <a:buNone/>
              </a:pPr>
              <a:t>29</a:t>
            </a:fld>
            <a:endParaRPr lang="en-US" altLang="en-US" sz="1000"/>
          </a:p>
        </p:txBody>
      </p:sp>
      <p:sp>
        <p:nvSpPr>
          <p:cNvPr id="40964" name="Rectangle 2">
            <a:extLst>
              <a:ext uri="{FF2B5EF4-FFF2-40B4-BE49-F238E27FC236}">
                <a16:creationId xmlns:a16="http://schemas.microsoft.com/office/drawing/2014/main" id="{520805C5-4D39-7FF7-C480-01126DC8C347}"/>
              </a:ext>
            </a:extLst>
          </p:cNvPr>
          <p:cNvSpPr>
            <a:spLocks noChangeArrowheads="1"/>
          </p:cNvSpPr>
          <p:nvPr/>
        </p:nvSpPr>
        <p:spPr bwMode="auto">
          <a:xfrm>
            <a:off x="1047750" y="2247900"/>
            <a:ext cx="10439400" cy="3065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dirty="0">
                <a:latin typeface="Comic Sans MS" panose="030F0702030302020204" pitchFamily="66" charset="0"/>
              </a:rPr>
              <a:t>In </a:t>
            </a:r>
            <a:r>
              <a:rPr lang="en-US" i="1" dirty="0">
                <a:latin typeface="Comic Sans MS" panose="030F0702030302020204" pitchFamily="66" charset="0"/>
              </a:rPr>
              <a:t>T</a:t>
            </a:r>
            <a:r>
              <a:rPr lang="en-US" dirty="0">
                <a:latin typeface="Comic Sans MS" panose="030F0702030302020204" pitchFamily="66" charset="0"/>
              </a:rPr>
              <a:t> flip flop, "T" defines the term "Toggle". </a:t>
            </a:r>
          </a:p>
          <a:p>
            <a:pPr algn="l" rtl="0" eaLnBrk="1" hangingPunct="1">
              <a:spcBef>
                <a:spcPct val="30000"/>
              </a:spcBef>
              <a:buClr>
                <a:schemeClr val="accent2"/>
              </a:buClr>
              <a:buSzTx/>
              <a:buFont typeface="Wingdings" panose="05000000000000000000" pitchFamily="2" charset="2"/>
              <a:buChar char="Ø"/>
            </a:pPr>
            <a:endParaRPr lang="en-US" dirty="0">
              <a:latin typeface="Comic Sans MS" panose="030F0702030302020204" pitchFamily="66" charset="0"/>
            </a:endParaRPr>
          </a:p>
          <a:p>
            <a:pPr algn="l" rtl="0" eaLnBrk="1" hangingPunct="1">
              <a:spcBef>
                <a:spcPct val="30000"/>
              </a:spcBef>
              <a:buClr>
                <a:schemeClr val="accent2"/>
              </a:buClr>
              <a:buSzTx/>
              <a:buFont typeface="Wingdings" panose="05000000000000000000" pitchFamily="2" charset="2"/>
              <a:buChar char="Ø"/>
            </a:pPr>
            <a:r>
              <a:rPr lang="en-US" dirty="0">
                <a:latin typeface="Comic Sans MS" panose="030F0702030302020204" pitchFamily="66" charset="0"/>
              </a:rPr>
              <a:t>This flip-flop work as a Toggle switch. The next output state is changed with the complement of the present state output. This process is known as "Toggling“’.</a:t>
            </a:r>
          </a:p>
          <a:p>
            <a:pPr algn="l" rtl="0" eaLnBrk="1" hangingPunct="1">
              <a:spcBef>
                <a:spcPct val="30000"/>
              </a:spcBef>
              <a:buClr>
                <a:schemeClr val="accent2"/>
              </a:buClr>
              <a:buSzTx/>
              <a:buFont typeface="Wingdings" panose="05000000000000000000" pitchFamily="2" charset="2"/>
              <a:buChar char="Ø"/>
            </a:pPr>
            <a:endParaRPr lang="en-US" altLang="en-US" dirty="0">
              <a:latin typeface="Comic Sans MS" panose="030F0702030302020204" pitchFamily="66" charset="0"/>
            </a:endParaRPr>
          </a:p>
        </p:txBody>
      </p:sp>
      <p:sp>
        <p:nvSpPr>
          <p:cNvPr id="40965" name="Text Box 3">
            <a:extLst>
              <a:ext uri="{FF2B5EF4-FFF2-40B4-BE49-F238E27FC236}">
                <a16:creationId xmlns:a16="http://schemas.microsoft.com/office/drawing/2014/main" id="{53E9F66A-8731-8678-0DAB-33C7CEBC471C}"/>
              </a:ext>
            </a:extLst>
          </p:cNvPr>
          <p:cNvSpPr txBox="1">
            <a:spLocks noChangeArrowheads="1"/>
          </p:cNvSpPr>
          <p:nvPr/>
        </p:nvSpPr>
        <p:spPr bwMode="auto">
          <a:xfrm>
            <a:off x="2007393" y="982376"/>
            <a:ext cx="7948614" cy="584775"/>
          </a:xfrm>
          <a:prstGeom prst="rect">
            <a:avLst/>
          </a:prstGeom>
          <a:noFill/>
          <a:ln>
            <a:noFill/>
          </a:ln>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SzTx/>
              <a:buNone/>
            </a:pPr>
            <a:r>
              <a:rPr lang="en-US" altLang="en-US" sz="3200" b="1" dirty="0">
                <a:solidFill>
                  <a:srgbClr val="008000"/>
                </a:solidFill>
                <a:latin typeface="Comic Sans MS" panose="030F0702030302020204" pitchFamily="66" charset="0"/>
              </a:rPr>
              <a:t>T (</a:t>
            </a:r>
            <a:r>
              <a:rPr lang="en-US" sz="3200" b="1" dirty="0">
                <a:solidFill>
                  <a:srgbClr val="008000"/>
                </a:solidFill>
                <a:latin typeface="Comic Sans MS" panose="030F0702030302020204" pitchFamily="66" charset="0"/>
              </a:rPr>
              <a:t>Toggle </a:t>
            </a:r>
            <a:r>
              <a:rPr lang="en-US" altLang="en-US" sz="3200" b="1" dirty="0">
                <a:solidFill>
                  <a:srgbClr val="008000"/>
                </a:solidFill>
                <a:latin typeface="Comic Sans MS" panose="030F0702030302020204" pitchFamily="66" charset="0"/>
              </a:rPr>
              <a:t>)Flip-flop</a:t>
            </a:r>
          </a:p>
        </p:txBody>
      </p:sp>
    </p:spTree>
    <p:extLst>
      <p:ext uri="{BB962C8B-B14F-4D97-AF65-F5344CB8AC3E}">
        <p14:creationId xmlns:p14="http://schemas.microsoft.com/office/powerpoint/2010/main" val="9300958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3">
            <a:extLst>
              <a:ext uri="{FF2B5EF4-FFF2-40B4-BE49-F238E27FC236}">
                <a16:creationId xmlns:a16="http://schemas.microsoft.com/office/drawing/2014/main" id="{FADC10F5-0C33-A008-3696-7869100ED899}"/>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D9EF1338-C212-402F-9202-1B026DD4449A}" type="slidenum">
              <a:rPr lang="ar-SA" altLang="en-US" sz="1000"/>
              <a:pPr rtl="0">
                <a:spcBef>
                  <a:spcPct val="0"/>
                </a:spcBef>
                <a:buClrTx/>
                <a:buSzTx/>
                <a:buFontTx/>
                <a:buNone/>
              </a:pPr>
              <a:t>30</a:t>
            </a:fld>
            <a:endParaRPr lang="en-US" altLang="en-US" sz="1000"/>
          </a:p>
        </p:txBody>
      </p:sp>
      <p:sp>
        <p:nvSpPr>
          <p:cNvPr id="40964" name="Rectangle 2">
            <a:extLst>
              <a:ext uri="{FF2B5EF4-FFF2-40B4-BE49-F238E27FC236}">
                <a16:creationId xmlns:a16="http://schemas.microsoft.com/office/drawing/2014/main" id="{520805C5-4D39-7FF7-C480-01126DC8C347}"/>
              </a:ext>
            </a:extLst>
          </p:cNvPr>
          <p:cNvSpPr>
            <a:spLocks noChangeArrowheads="1"/>
          </p:cNvSpPr>
          <p:nvPr/>
        </p:nvSpPr>
        <p:spPr bwMode="auto">
          <a:xfrm>
            <a:off x="1047750" y="2247900"/>
            <a:ext cx="10439400" cy="5176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indent="-457200" algn="l" rtl="0">
              <a:spcBef>
                <a:spcPct val="30000"/>
              </a:spcBef>
              <a:buClr>
                <a:schemeClr val="accent2"/>
              </a:buClr>
              <a:buSzTx/>
              <a:buFont typeface="Wingdings" panose="05000000000000000000" pitchFamily="2" charset="2"/>
              <a:buChar char="Ø"/>
            </a:pPr>
            <a:r>
              <a:rPr lang="en-US" dirty="0">
                <a:latin typeface="Comic Sans MS" panose="030F0702030302020204" pitchFamily="66" charset="0"/>
              </a:rPr>
              <a:t>There are the following two methods which are used to form the "T Flip Flop:</a:t>
            </a:r>
          </a:p>
          <a:p>
            <a:pPr indent="-457200" algn="l" rtl="0">
              <a:spcBef>
                <a:spcPct val="30000"/>
              </a:spcBef>
              <a:buClr>
                <a:schemeClr val="accent2"/>
              </a:buClr>
              <a:buSzTx/>
              <a:buFont typeface="Wingdings" panose="05000000000000000000" pitchFamily="2" charset="2"/>
              <a:buChar char="Ø"/>
            </a:pPr>
            <a:endParaRPr lang="en-US" dirty="0">
              <a:latin typeface="Comic Sans MS" panose="030F0702030302020204" pitchFamily="66" charset="0"/>
            </a:endParaRPr>
          </a:p>
          <a:p>
            <a:pPr lvl="1" indent="-457200" algn="l" rtl="0">
              <a:spcBef>
                <a:spcPct val="30000"/>
              </a:spcBef>
              <a:buClr>
                <a:schemeClr val="accent2"/>
              </a:buClr>
              <a:buSzTx/>
              <a:buFont typeface="Wingdings" panose="05000000000000000000" pitchFamily="2" charset="2"/>
              <a:buChar char="Ø"/>
            </a:pPr>
            <a:r>
              <a:rPr lang="en-US" sz="2800" dirty="0">
                <a:latin typeface="Comic Sans MS" panose="030F0702030302020204" pitchFamily="66" charset="0"/>
              </a:rPr>
              <a:t>By connecting the input of JK flip flop together. This new single input is called T. </a:t>
            </a:r>
          </a:p>
          <a:p>
            <a:pPr lvl="1" indent="-457200" algn="l" rtl="0">
              <a:spcBef>
                <a:spcPct val="30000"/>
              </a:spcBef>
              <a:buClr>
                <a:schemeClr val="accent2"/>
              </a:buClr>
              <a:buSzTx/>
              <a:buFont typeface="Wingdings" panose="05000000000000000000" pitchFamily="2" charset="2"/>
              <a:buChar char="Ø"/>
            </a:pPr>
            <a:r>
              <a:rPr lang="en-US" sz="2800" dirty="0">
                <a:latin typeface="Comic Sans MS" panose="030F0702030302020204" pitchFamily="66" charset="0"/>
              </a:rPr>
              <a:t>By Connecting an XOR with T input and Q (PREVIOUS) output to the Data input in D flip – flop.</a:t>
            </a:r>
          </a:p>
          <a:p>
            <a:pPr lvl="1" indent="-457200" algn="l" rtl="0">
              <a:spcBef>
                <a:spcPct val="30000"/>
              </a:spcBef>
              <a:buClr>
                <a:schemeClr val="accent2"/>
              </a:buClr>
              <a:buSzTx/>
              <a:buFont typeface="Wingdings" panose="05000000000000000000" pitchFamily="2" charset="2"/>
              <a:buChar char="Ø"/>
            </a:pPr>
            <a:endParaRPr lang="en-US" sz="2800" dirty="0">
              <a:latin typeface="Comic Sans MS" panose="030F0702030302020204" pitchFamily="66" charset="0"/>
            </a:endParaRPr>
          </a:p>
          <a:p>
            <a:pPr indent="-457200" algn="l" rtl="0">
              <a:spcBef>
                <a:spcPct val="30000"/>
              </a:spcBef>
              <a:buClr>
                <a:schemeClr val="accent2"/>
              </a:buClr>
              <a:buSzTx/>
              <a:buFont typeface="Wingdings" panose="05000000000000000000" pitchFamily="2" charset="2"/>
              <a:buChar char="Ø"/>
            </a:pPr>
            <a:endParaRPr lang="en-US" dirty="0">
              <a:latin typeface="Comic Sans MS" panose="030F0702030302020204" pitchFamily="66" charset="0"/>
            </a:endParaRPr>
          </a:p>
          <a:p>
            <a:pPr algn="l" rtl="0" eaLnBrk="1" hangingPunct="1">
              <a:spcBef>
                <a:spcPct val="30000"/>
              </a:spcBef>
              <a:buClr>
                <a:schemeClr val="accent2"/>
              </a:buClr>
              <a:buSzTx/>
              <a:buFont typeface="Wingdings" panose="05000000000000000000" pitchFamily="2" charset="2"/>
              <a:buChar char="Ø"/>
            </a:pPr>
            <a:endParaRPr lang="en-US" altLang="en-US" dirty="0">
              <a:latin typeface="Comic Sans MS" panose="030F0702030302020204" pitchFamily="66" charset="0"/>
            </a:endParaRPr>
          </a:p>
        </p:txBody>
      </p:sp>
      <p:sp>
        <p:nvSpPr>
          <p:cNvPr id="40965" name="Text Box 3">
            <a:extLst>
              <a:ext uri="{FF2B5EF4-FFF2-40B4-BE49-F238E27FC236}">
                <a16:creationId xmlns:a16="http://schemas.microsoft.com/office/drawing/2014/main" id="{53E9F66A-8731-8678-0DAB-33C7CEBC471C}"/>
              </a:ext>
            </a:extLst>
          </p:cNvPr>
          <p:cNvSpPr txBox="1">
            <a:spLocks noChangeArrowheads="1"/>
          </p:cNvSpPr>
          <p:nvPr/>
        </p:nvSpPr>
        <p:spPr bwMode="auto">
          <a:xfrm>
            <a:off x="2007393" y="982376"/>
            <a:ext cx="7948614" cy="584775"/>
          </a:xfrm>
          <a:prstGeom prst="rect">
            <a:avLst/>
          </a:prstGeom>
          <a:noFill/>
          <a:ln>
            <a:noFill/>
          </a:ln>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SzTx/>
              <a:buNone/>
            </a:pPr>
            <a:r>
              <a:rPr lang="en-US" altLang="en-US" sz="3200" b="1" dirty="0">
                <a:solidFill>
                  <a:srgbClr val="008000"/>
                </a:solidFill>
                <a:latin typeface="Comic Sans MS" panose="030F0702030302020204" pitchFamily="66" charset="0"/>
              </a:rPr>
              <a:t>T (</a:t>
            </a:r>
            <a:r>
              <a:rPr lang="en-US" sz="3200" b="1" dirty="0">
                <a:solidFill>
                  <a:srgbClr val="008000"/>
                </a:solidFill>
                <a:latin typeface="Comic Sans MS" panose="030F0702030302020204" pitchFamily="66" charset="0"/>
              </a:rPr>
              <a:t>Toggle </a:t>
            </a:r>
            <a:r>
              <a:rPr lang="en-US" altLang="en-US" sz="3200" b="1" dirty="0">
                <a:solidFill>
                  <a:srgbClr val="008000"/>
                </a:solidFill>
                <a:latin typeface="Comic Sans MS" panose="030F0702030302020204" pitchFamily="66" charset="0"/>
              </a:rPr>
              <a:t>)Flip-flop (Contd.)</a:t>
            </a:r>
          </a:p>
        </p:txBody>
      </p:sp>
    </p:spTree>
    <p:extLst>
      <p:ext uri="{BB962C8B-B14F-4D97-AF65-F5344CB8AC3E}">
        <p14:creationId xmlns:p14="http://schemas.microsoft.com/office/powerpoint/2010/main" val="2385824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3">
            <a:extLst>
              <a:ext uri="{FF2B5EF4-FFF2-40B4-BE49-F238E27FC236}">
                <a16:creationId xmlns:a16="http://schemas.microsoft.com/office/drawing/2014/main" id="{FADC10F5-0C33-A008-3696-7869100ED899}"/>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D9EF1338-C212-402F-9202-1B026DD4449A}" type="slidenum">
              <a:rPr lang="ar-SA" altLang="en-US" sz="1000"/>
              <a:pPr rtl="0">
                <a:spcBef>
                  <a:spcPct val="0"/>
                </a:spcBef>
                <a:buClrTx/>
                <a:buSzTx/>
                <a:buFontTx/>
                <a:buNone/>
              </a:pPr>
              <a:t>31</a:t>
            </a:fld>
            <a:endParaRPr lang="en-US" altLang="en-US" sz="1000"/>
          </a:p>
        </p:txBody>
      </p:sp>
      <p:sp>
        <p:nvSpPr>
          <p:cNvPr id="40964" name="Rectangle 2">
            <a:extLst>
              <a:ext uri="{FF2B5EF4-FFF2-40B4-BE49-F238E27FC236}">
                <a16:creationId xmlns:a16="http://schemas.microsoft.com/office/drawing/2014/main" id="{520805C5-4D39-7FF7-C480-01126DC8C347}"/>
              </a:ext>
            </a:extLst>
          </p:cNvPr>
          <p:cNvSpPr>
            <a:spLocks noChangeArrowheads="1"/>
          </p:cNvSpPr>
          <p:nvPr/>
        </p:nvSpPr>
        <p:spPr bwMode="auto">
          <a:xfrm>
            <a:off x="762000" y="1524000"/>
            <a:ext cx="10439400" cy="151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a:t>
            </a:r>
            <a:r>
              <a:rPr lang="en-US" altLang="en-US" i="1" dirty="0">
                <a:latin typeface="Comic Sans MS" panose="030F0702030302020204" pitchFamily="66" charset="0"/>
              </a:rPr>
              <a:t>T </a:t>
            </a:r>
            <a:r>
              <a:rPr lang="en-US" altLang="en-US" dirty="0">
                <a:latin typeface="Comic Sans MS" panose="030F0702030302020204" pitchFamily="66" charset="0"/>
              </a:rPr>
              <a:t>(toggle) flip-flop can be derived from the J-K Flip flop as follows:</a:t>
            </a:r>
          </a:p>
          <a:p>
            <a:pPr algn="l" rtl="0" eaLnBrk="1" hangingPunct="1">
              <a:spcBef>
                <a:spcPct val="30000"/>
              </a:spcBef>
              <a:buClr>
                <a:schemeClr val="accent2"/>
              </a:buClr>
              <a:buSzTx/>
              <a:buNone/>
            </a:pPr>
            <a:endParaRPr lang="en-US" altLang="en-US" dirty="0">
              <a:latin typeface="Comic Sans MS" panose="030F0702030302020204" pitchFamily="66" charset="0"/>
            </a:endParaRPr>
          </a:p>
        </p:txBody>
      </p:sp>
      <p:sp>
        <p:nvSpPr>
          <p:cNvPr id="40965" name="Text Box 3">
            <a:extLst>
              <a:ext uri="{FF2B5EF4-FFF2-40B4-BE49-F238E27FC236}">
                <a16:creationId xmlns:a16="http://schemas.microsoft.com/office/drawing/2014/main" id="{53E9F66A-8731-8678-0DAB-33C7CEBC471C}"/>
              </a:ext>
            </a:extLst>
          </p:cNvPr>
          <p:cNvSpPr txBox="1">
            <a:spLocks noChangeArrowheads="1"/>
          </p:cNvSpPr>
          <p:nvPr/>
        </p:nvSpPr>
        <p:spPr bwMode="auto">
          <a:xfrm>
            <a:off x="2007393" y="982376"/>
            <a:ext cx="7948614" cy="584775"/>
          </a:xfrm>
          <a:prstGeom prst="rect">
            <a:avLst/>
          </a:prstGeom>
          <a:noFill/>
          <a:ln>
            <a:noFill/>
          </a:ln>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SzTx/>
              <a:buNone/>
            </a:pPr>
            <a:r>
              <a:rPr lang="en-US" altLang="en-US" sz="3200" b="1" dirty="0">
                <a:solidFill>
                  <a:srgbClr val="008000"/>
                </a:solidFill>
                <a:latin typeface="Comic Sans MS" panose="030F0702030302020204" pitchFamily="66" charset="0"/>
              </a:rPr>
              <a:t>T (</a:t>
            </a:r>
            <a:r>
              <a:rPr lang="en-US" sz="3200" b="1" dirty="0">
                <a:solidFill>
                  <a:srgbClr val="008000"/>
                </a:solidFill>
                <a:latin typeface="Comic Sans MS" panose="030F0702030302020204" pitchFamily="66" charset="0"/>
              </a:rPr>
              <a:t>Toggle </a:t>
            </a:r>
            <a:r>
              <a:rPr lang="en-US" altLang="en-US" sz="3200" b="1" dirty="0">
                <a:solidFill>
                  <a:srgbClr val="008000"/>
                </a:solidFill>
                <a:latin typeface="Comic Sans MS" panose="030F0702030302020204" pitchFamily="66" charset="0"/>
              </a:rPr>
              <a:t>)Flip-flop (Contd.)</a:t>
            </a:r>
          </a:p>
        </p:txBody>
      </p:sp>
      <p:pic>
        <p:nvPicPr>
          <p:cNvPr id="4" name="صورة 3">
            <a:extLst>
              <a:ext uri="{FF2B5EF4-FFF2-40B4-BE49-F238E27FC236}">
                <a16:creationId xmlns:a16="http://schemas.microsoft.com/office/drawing/2014/main" id="{5B6FB6D4-28F7-55D3-BF5B-E67D9AD09882}"/>
              </a:ext>
            </a:extLst>
          </p:cNvPr>
          <p:cNvPicPr>
            <a:picLocks noChangeAspect="1"/>
          </p:cNvPicPr>
          <p:nvPr/>
        </p:nvPicPr>
        <p:blipFill>
          <a:blip r:embed="rId3"/>
          <a:stretch>
            <a:fillRect/>
          </a:stretch>
        </p:blipFill>
        <p:spPr>
          <a:xfrm>
            <a:off x="1466850" y="2618288"/>
            <a:ext cx="4933950" cy="3086100"/>
          </a:xfrm>
          <a:prstGeom prst="rect">
            <a:avLst/>
          </a:prstGeom>
        </p:spPr>
      </p:pic>
      <p:graphicFrame>
        <p:nvGraphicFramePr>
          <p:cNvPr id="5" name="جدول 2">
            <a:extLst>
              <a:ext uri="{FF2B5EF4-FFF2-40B4-BE49-F238E27FC236}">
                <a16:creationId xmlns:a16="http://schemas.microsoft.com/office/drawing/2014/main" id="{E0FF5431-0F9B-7679-3C42-7B330FA56E3C}"/>
              </a:ext>
            </a:extLst>
          </p:cNvPr>
          <p:cNvGraphicFramePr>
            <a:graphicFrameLocks noGrp="1"/>
          </p:cNvGraphicFramePr>
          <p:nvPr>
            <p:extLst>
              <p:ext uri="{D42A27DB-BD31-4B8C-83A1-F6EECF244321}">
                <p14:modId xmlns:p14="http://schemas.microsoft.com/office/powerpoint/2010/main" val="2302125468"/>
              </p:ext>
            </p:extLst>
          </p:nvPr>
        </p:nvGraphicFramePr>
        <p:xfrm>
          <a:off x="7585075" y="2874829"/>
          <a:ext cx="2835275" cy="1889822"/>
        </p:xfrm>
        <a:graphic>
          <a:graphicData uri="http://schemas.openxmlformats.org/drawingml/2006/table">
            <a:tbl>
              <a:tblPr firstRow="1" bandRow="1">
                <a:tableStyleId>{5C22544A-7EE6-4342-B048-85BDC9FD1C3A}</a:tableStyleId>
              </a:tblPr>
              <a:tblGrid>
                <a:gridCol w="930275">
                  <a:extLst>
                    <a:ext uri="{9D8B030D-6E8A-4147-A177-3AD203B41FA5}">
                      <a16:colId xmlns:a16="http://schemas.microsoft.com/office/drawing/2014/main" val="2078754051"/>
                    </a:ext>
                  </a:extLst>
                </a:gridCol>
                <a:gridCol w="904875">
                  <a:extLst>
                    <a:ext uri="{9D8B030D-6E8A-4147-A177-3AD203B41FA5}">
                      <a16:colId xmlns:a16="http://schemas.microsoft.com/office/drawing/2014/main" val="1422288837"/>
                    </a:ext>
                  </a:extLst>
                </a:gridCol>
                <a:gridCol w="1000125">
                  <a:extLst>
                    <a:ext uri="{9D8B030D-6E8A-4147-A177-3AD203B41FA5}">
                      <a16:colId xmlns:a16="http://schemas.microsoft.com/office/drawing/2014/main" val="2644703034"/>
                    </a:ext>
                  </a:extLst>
                </a:gridCol>
              </a:tblGrid>
              <a:tr h="0">
                <a:tc>
                  <a:txBody>
                    <a:bodyPr/>
                    <a:lstStyle/>
                    <a:p>
                      <a:pPr algn="ctr"/>
                      <a:r>
                        <a:rPr lang="en-US" dirty="0">
                          <a:solidFill>
                            <a:sysClr val="windowText" lastClr="000000"/>
                          </a:solidFill>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dirty="0">
                          <a:solidFill>
                            <a:sysClr val="windowText" lastClr="000000"/>
                          </a:solidFill>
                        </a:rPr>
                        <a:t>Q(t)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dirty="0">
                          <a:solidFill>
                            <a:sysClr val="windowText" lastClr="000000"/>
                          </a:solidFill>
                        </a:rPr>
                        <a:t>Q(t+1)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05277449"/>
                  </a:ext>
                </a:extLst>
              </a:tr>
              <a:tr h="411542">
                <a:tc>
                  <a:txBody>
                    <a:bodyPr/>
                    <a:lstStyle/>
                    <a:p>
                      <a:pPr algn="ctr"/>
                      <a:r>
                        <a:rPr lang="en-US" dirty="0"/>
                        <a:t>0</a:t>
                      </a:r>
                    </a:p>
                  </a:txBody>
                  <a:tcPr>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a:r>
                        <a:rPr lang="en-US" dirty="0"/>
                        <a:t>0</a:t>
                      </a:r>
                    </a:p>
                  </a:txBody>
                  <a:tcPr>
                    <a:lnT w="12700" cap="flat" cmpd="sng" algn="ctr">
                      <a:solidFill>
                        <a:schemeClr val="tx1"/>
                      </a:solidFill>
                      <a:prstDash val="solid"/>
                      <a:round/>
                      <a:headEnd type="none" w="med" len="med"/>
                      <a:tailEnd type="none" w="med" len="med"/>
                    </a:lnT>
                    <a:solidFill>
                      <a:schemeClr val="bg1">
                        <a:lumMod val="75000"/>
                      </a:schemeClr>
                    </a:solidFill>
                  </a:tcPr>
                </a:tc>
                <a:tc>
                  <a:txBody>
                    <a:bodyPr/>
                    <a:lstStyle/>
                    <a:p>
                      <a:pPr algn="ctr"/>
                      <a:r>
                        <a:rPr lang="en-US" dirty="0"/>
                        <a:t>0</a:t>
                      </a:r>
                    </a:p>
                  </a:txBody>
                  <a:tcPr>
                    <a:lnT w="12700" cap="flat" cmpd="sng" algn="ctr">
                      <a:solidFill>
                        <a:schemeClr val="tx1"/>
                      </a:solidFill>
                      <a:prstDash val="solid"/>
                      <a:round/>
                      <a:headEnd type="none" w="med" len="med"/>
                      <a:tailEnd type="none" w="med" len="med"/>
                    </a:lnT>
                    <a:solidFill>
                      <a:schemeClr val="bg1">
                        <a:lumMod val="75000"/>
                      </a:schemeClr>
                    </a:solidFill>
                  </a:tcPr>
                </a:tc>
                <a:extLst>
                  <a:ext uri="{0D108BD9-81ED-4DB2-BD59-A6C34878D82A}">
                    <a16:rowId xmlns:a16="http://schemas.microsoft.com/office/drawing/2014/main" val="2523119627"/>
                  </a:ext>
                </a:extLst>
              </a:tr>
              <a:tr h="370840">
                <a:tc>
                  <a:txBody>
                    <a:bodyPr/>
                    <a:lstStyle/>
                    <a:p>
                      <a:pPr algn="ctr"/>
                      <a:r>
                        <a:rPr lang="en-US" dirty="0"/>
                        <a:t>0</a:t>
                      </a:r>
                    </a:p>
                  </a:txBody>
                  <a:tcPr>
                    <a:solidFill>
                      <a:schemeClr val="bg1">
                        <a:lumMod val="75000"/>
                      </a:schemeClr>
                    </a:solidFill>
                  </a:tcPr>
                </a:tc>
                <a:tc>
                  <a:txBody>
                    <a:bodyPr/>
                    <a:lstStyle/>
                    <a:p>
                      <a:pPr algn="ctr"/>
                      <a:r>
                        <a:rPr lang="en-US" dirty="0"/>
                        <a:t>1</a:t>
                      </a:r>
                    </a:p>
                  </a:txBody>
                  <a:tcPr>
                    <a:solidFill>
                      <a:schemeClr val="bg1">
                        <a:lumMod val="75000"/>
                      </a:schemeClr>
                    </a:solidFill>
                  </a:tcPr>
                </a:tc>
                <a:tc>
                  <a:txBody>
                    <a:bodyPr/>
                    <a:lstStyle/>
                    <a:p>
                      <a:pPr algn="ctr"/>
                      <a:r>
                        <a:rPr lang="en-US" dirty="0"/>
                        <a:t>1</a:t>
                      </a:r>
                    </a:p>
                  </a:txBody>
                  <a:tcPr>
                    <a:solidFill>
                      <a:schemeClr val="bg1">
                        <a:lumMod val="75000"/>
                      </a:schemeClr>
                    </a:solidFill>
                  </a:tcPr>
                </a:tc>
                <a:extLst>
                  <a:ext uri="{0D108BD9-81ED-4DB2-BD59-A6C34878D82A}">
                    <a16:rowId xmlns:a16="http://schemas.microsoft.com/office/drawing/2014/main" val="630386602"/>
                  </a:ext>
                </a:extLst>
              </a:tr>
              <a:tr h="370840">
                <a:tc>
                  <a:txBody>
                    <a:bodyPr/>
                    <a:lstStyle/>
                    <a:p>
                      <a:pPr algn="ctr"/>
                      <a:r>
                        <a:rPr lang="en-US" dirty="0"/>
                        <a:t>1</a:t>
                      </a:r>
                    </a:p>
                  </a:txBody>
                  <a:tcPr>
                    <a:solidFill>
                      <a:schemeClr val="accent2">
                        <a:lumMod val="60000"/>
                        <a:lumOff val="40000"/>
                      </a:schemeClr>
                    </a:solidFill>
                  </a:tcPr>
                </a:tc>
                <a:tc>
                  <a:txBody>
                    <a:bodyPr/>
                    <a:lstStyle/>
                    <a:p>
                      <a:pPr algn="ctr"/>
                      <a:r>
                        <a:rPr lang="en-US" dirty="0"/>
                        <a:t>0</a:t>
                      </a:r>
                    </a:p>
                  </a:txBody>
                  <a:tcPr>
                    <a:solidFill>
                      <a:schemeClr val="accent2">
                        <a:lumMod val="60000"/>
                        <a:lumOff val="40000"/>
                      </a:schemeClr>
                    </a:solidFill>
                  </a:tcPr>
                </a:tc>
                <a:tc>
                  <a:txBody>
                    <a:bodyPr/>
                    <a:lstStyle/>
                    <a:p>
                      <a:pPr algn="ctr"/>
                      <a:r>
                        <a:rPr lang="en-US" dirty="0"/>
                        <a:t>1</a:t>
                      </a:r>
                    </a:p>
                  </a:txBody>
                  <a:tcPr>
                    <a:solidFill>
                      <a:schemeClr val="accent2">
                        <a:lumMod val="60000"/>
                        <a:lumOff val="40000"/>
                      </a:schemeClr>
                    </a:solidFill>
                  </a:tcPr>
                </a:tc>
                <a:extLst>
                  <a:ext uri="{0D108BD9-81ED-4DB2-BD59-A6C34878D82A}">
                    <a16:rowId xmlns:a16="http://schemas.microsoft.com/office/drawing/2014/main" val="2194349445"/>
                  </a:ext>
                </a:extLst>
              </a:tr>
              <a:tr h="370840">
                <a:tc>
                  <a:txBody>
                    <a:bodyPr/>
                    <a:lstStyle/>
                    <a:p>
                      <a:pPr algn="ctr"/>
                      <a:r>
                        <a:rPr lang="en-US" dirty="0"/>
                        <a:t>1</a:t>
                      </a:r>
                    </a:p>
                  </a:txBody>
                  <a:tcPr>
                    <a:solidFill>
                      <a:schemeClr val="accent2">
                        <a:lumMod val="60000"/>
                        <a:lumOff val="40000"/>
                      </a:schemeClr>
                    </a:solidFill>
                  </a:tcPr>
                </a:tc>
                <a:tc>
                  <a:txBody>
                    <a:bodyPr/>
                    <a:lstStyle/>
                    <a:p>
                      <a:pPr algn="ctr"/>
                      <a:r>
                        <a:rPr lang="en-US" dirty="0"/>
                        <a:t>1</a:t>
                      </a:r>
                    </a:p>
                  </a:txBody>
                  <a:tcPr>
                    <a:solidFill>
                      <a:schemeClr val="accent2">
                        <a:lumMod val="60000"/>
                        <a:lumOff val="40000"/>
                      </a:schemeClr>
                    </a:solidFill>
                  </a:tcPr>
                </a:tc>
                <a:tc>
                  <a:txBody>
                    <a:bodyPr/>
                    <a:lstStyle/>
                    <a:p>
                      <a:pPr algn="ctr"/>
                      <a:r>
                        <a:rPr lang="en-US" dirty="0"/>
                        <a:t>0</a:t>
                      </a:r>
                    </a:p>
                  </a:txBody>
                  <a:tcPr>
                    <a:solidFill>
                      <a:schemeClr val="accent2">
                        <a:lumMod val="60000"/>
                        <a:lumOff val="40000"/>
                      </a:schemeClr>
                    </a:solidFill>
                  </a:tcPr>
                </a:tc>
                <a:extLst>
                  <a:ext uri="{0D108BD9-81ED-4DB2-BD59-A6C34878D82A}">
                    <a16:rowId xmlns:a16="http://schemas.microsoft.com/office/drawing/2014/main" val="3562046954"/>
                  </a:ext>
                </a:extLst>
              </a:tr>
            </a:tbl>
          </a:graphicData>
        </a:graphic>
      </p:graphicFrame>
      <p:sp>
        <p:nvSpPr>
          <p:cNvPr id="6" name="مستطيل 5">
            <a:extLst>
              <a:ext uri="{FF2B5EF4-FFF2-40B4-BE49-F238E27FC236}">
                <a16:creationId xmlns:a16="http://schemas.microsoft.com/office/drawing/2014/main" id="{6FE6063F-F9E8-B4AC-406E-11C19327CFDB}"/>
              </a:ext>
            </a:extLst>
          </p:cNvPr>
          <p:cNvSpPr/>
          <p:nvPr/>
        </p:nvSpPr>
        <p:spPr>
          <a:xfrm>
            <a:off x="2295525" y="2680489"/>
            <a:ext cx="3328987" cy="2578316"/>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0069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3">
            <a:extLst>
              <a:ext uri="{FF2B5EF4-FFF2-40B4-BE49-F238E27FC236}">
                <a16:creationId xmlns:a16="http://schemas.microsoft.com/office/drawing/2014/main" id="{FADC10F5-0C33-A008-3696-7869100ED899}"/>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D9EF1338-C212-402F-9202-1B026DD4449A}" type="slidenum">
              <a:rPr lang="ar-SA" altLang="en-US" sz="1000"/>
              <a:pPr rtl="0">
                <a:spcBef>
                  <a:spcPct val="0"/>
                </a:spcBef>
                <a:buClrTx/>
                <a:buSzTx/>
                <a:buFontTx/>
                <a:buNone/>
              </a:pPr>
              <a:t>32</a:t>
            </a:fld>
            <a:endParaRPr lang="en-US" altLang="en-US" sz="1000"/>
          </a:p>
        </p:txBody>
      </p:sp>
      <p:sp>
        <p:nvSpPr>
          <p:cNvPr id="40965" name="Text Box 3">
            <a:extLst>
              <a:ext uri="{FF2B5EF4-FFF2-40B4-BE49-F238E27FC236}">
                <a16:creationId xmlns:a16="http://schemas.microsoft.com/office/drawing/2014/main" id="{53E9F66A-8731-8678-0DAB-33C7CEBC471C}"/>
              </a:ext>
            </a:extLst>
          </p:cNvPr>
          <p:cNvSpPr txBox="1">
            <a:spLocks noChangeArrowheads="1"/>
          </p:cNvSpPr>
          <p:nvPr/>
        </p:nvSpPr>
        <p:spPr bwMode="auto">
          <a:xfrm>
            <a:off x="2007393" y="982376"/>
            <a:ext cx="7948614" cy="584775"/>
          </a:xfrm>
          <a:prstGeom prst="rect">
            <a:avLst/>
          </a:prstGeom>
          <a:noFill/>
          <a:ln>
            <a:noFill/>
          </a:ln>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SzTx/>
              <a:buNone/>
            </a:pPr>
            <a:r>
              <a:rPr lang="en-US" altLang="en-US" sz="3200" b="1" dirty="0">
                <a:solidFill>
                  <a:srgbClr val="008000"/>
                </a:solidFill>
                <a:latin typeface="Comic Sans MS" panose="030F0702030302020204" pitchFamily="66" charset="0"/>
              </a:rPr>
              <a:t>T (</a:t>
            </a:r>
            <a:r>
              <a:rPr lang="en-US" sz="3200" b="1" dirty="0">
                <a:solidFill>
                  <a:srgbClr val="008000"/>
                </a:solidFill>
                <a:latin typeface="Comic Sans MS" panose="030F0702030302020204" pitchFamily="66" charset="0"/>
              </a:rPr>
              <a:t>Toggle </a:t>
            </a:r>
            <a:r>
              <a:rPr lang="en-US" altLang="en-US" sz="3200" b="1" dirty="0">
                <a:solidFill>
                  <a:srgbClr val="008000"/>
                </a:solidFill>
                <a:latin typeface="Comic Sans MS" panose="030F0702030302020204" pitchFamily="66" charset="0"/>
              </a:rPr>
              <a:t>)Flip-flop (Contd.)</a:t>
            </a:r>
          </a:p>
        </p:txBody>
      </p:sp>
      <p:pic>
        <p:nvPicPr>
          <p:cNvPr id="3" name="صورة 2">
            <a:extLst>
              <a:ext uri="{FF2B5EF4-FFF2-40B4-BE49-F238E27FC236}">
                <a16:creationId xmlns:a16="http://schemas.microsoft.com/office/drawing/2014/main" id="{F9E93108-5514-F3F2-9211-9B8EE33A46A7}"/>
              </a:ext>
            </a:extLst>
          </p:cNvPr>
          <p:cNvPicPr>
            <a:picLocks noChangeAspect="1"/>
          </p:cNvPicPr>
          <p:nvPr/>
        </p:nvPicPr>
        <p:blipFill>
          <a:blip r:embed="rId3"/>
          <a:stretch>
            <a:fillRect/>
          </a:stretch>
        </p:blipFill>
        <p:spPr>
          <a:xfrm>
            <a:off x="4629150" y="1934944"/>
            <a:ext cx="3400425" cy="394068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5AFF1F02-3FE1-11E5-734D-C72819E959E9}"/>
              </a:ext>
            </a:extLst>
          </p:cNvPr>
          <p:cNvSpPr>
            <a:spLocks noGrp="1"/>
          </p:cNvSpPr>
          <p:nvPr>
            <p:ph idx="1"/>
          </p:nvPr>
        </p:nvSpPr>
        <p:spPr>
          <a:xfrm>
            <a:off x="513393" y="1517813"/>
            <a:ext cx="10964594" cy="4267898"/>
          </a:xfrm>
        </p:spPr>
        <p:txBody>
          <a:bodyPr/>
          <a:lstStyle/>
          <a:p>
            <a:r>
              <a:rPr lang="en-US" sz="2400" dirty="0">
                <a:latin typeface="Comic Sans MS" panose="030F0702030302020204" pitchFamily="66" charset="0"/>
              </a:rPr>
              <a:t>By Connecting an XOR with T input and Q (PREVIOUS) output to the Data input in D flip – flop.</a:t>
            </a:r>
          </a:p>
          <a:p>
            <a:endParaRPr lang="en-US" dirty="0"/>
          </a:p>
        </p:txBody>
      </p:sp>
      <p:pic>
        <p:nvPicPr>
          <p:cNvPr id="4" name="صورة 3">
            <a:extLst>
              <a:ext uri="{FF2B5EF4-FFF2-40B4-BE49-F238E27FC236}">
                <a16:creationId xmlns:a16="http://schemas.microsoft.com/office/drawing/2014/main" id="{B8C419F8-3CB2-301C-3000-36DCB123D2B2}"/>
              </a:ext>
            </a:extLst>
          </p:cNvPr>
          <p:cNvPicPr>
            <a:picLocks noChangeAspect="1"/>
          </p:cNvPicPr>
          <p:nvPr/>
        </p:nvPicPr>
        <p:blipFill>
          <a:blip r:embed="rId2"/>
          <a:stretch>
            <a:fillRect/>
          </a:stretch>
        </p:blipFill>
        <p:spPr>
          <a:xfrm>
            <a:off x="3266480" y="2566988"/>
            <a:ext cx="5458420" cy="3557588"/>
          </a:xfrm>
          <a:prstGeom prst="rect">
            <a:avLst/>
          </a:prstGeom>
        </p:spPr>
      </p:pic>
      <p:sp>
        <p:nvSpPr>
          <p:cNvPr id="5" name="مستطيل 4">
            <a:extLst>
              <a:ext uri="{FF2B5EF4-FFF2-40B4-BE49-F238E27FC236}">
                <a16:creationId xmlns:a16="http://schemas.microsoft.com/office/drawing/2014/main" id="{9B1EAE99-9516-C92C-2DF5-F475DFD10FAE}"/>
              </a:ext>
            </a:extLst>
          </p:cNvPr>
          <p:cNvSpPr/>
          <p:nvPr/>
        </p:nvSpPr>
        <p:spPr>
          <a:xfrm>
            <a:off x="4400550" y="2924175"/>
            <a:ext cx="3733800" cy="2762250"/>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2428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Slide Number Placeholder 3">
            <a:extLst>
              <a:ext uri="{FF2B5EF4-FFF2-40B4-BE49-F238E27FC236}">
                <a16:creationId xmlns:a16="http://schemas.microsoft.com/office/drawing/2014/main" id="{FADC10F5-0C33-A008-3696-7869100ED899}"/>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D9EF1338-C212-402F-9202-1B026DD4449A}" type="slidenum">
              <a:rPr lang="ar-SA" altLang="en-US" sz="1000"/>
              <a:pPr rtl="0">
                <a:spcBef>
                  <a:spcPct val="0"/>
                </a:spcBef>
                <a:buClrTx/>
                <a:buSzTx/>
                <a:buFontTx/>
                <a:buNone/>
              </a:pPr>
              <a:t>34</a:t>
            </a:fld>
            <a:endParaRPr lang="en-US" altLang="en-US" sz="1000"/>
          </a:p>
        </p:txBody>
      </p:sp>
      <p:sp>
        <p:nvSpPr>
          <p:cNvPr id="40964" name="Rectangle 2">
            <a:extLst>
              <a:ext uri="{FF2B5EF4-FFF2-40B4-BE49-F238E27FC236}">
                <a16:creationId xmlns:a16="http://schemas.microsoft.com/office/drawing/2014/main" id="{520805C5-4D39-7FF7-C480-01126DC8C347}"/>
              </a:ext>
            </a:extLst>
          </p:cNvPr>
          <p:cNvSpPr>
            <a:spLocks noChangeArrowheads="1"/>
          </p:cNvSpPr>
          <p:nvPr/>
        </p:nvSpPr>
        <p:spPr bwMode="auto">
          <a:xfrm>
            <a:off x="762000" y="1524000"/>
            <a:ext cx="10439400" cy="151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a:t>
            </a:r>
            <a:r>
              <a:rPr lang="en-US" altLang="en-US" i="1" dirty="0">
                <a:latin typeface="Comic Sans MS" panose="030F0702030302020204" pitchFamily="66" charset="0"/>
              </a:rPr>
              <a:t>T </a:t>
            </a:r>
            <a:r>
              <a:rPr lang="en-US" altLang="en-US" dirty="0">
                <a:latin typeface="Comic Sans MS" panose="030F0702030302020204" pitchFamily="66" charset="0"/>
              </a:rPr>
              <a:t>(toggle) flip-flop can be derived from the </a:t>
            </a:r>
            <a:r>
              <a:rPr lang="en-US" altLang="en-US" i="1" dirty="0">
                <a:latin typeface="Comic Sans MS" panose="030F0702030302020204" pitchFamily="66" charset="0"/>
              </a:rPr>
              <a:t>D </a:t>
            </a:r>
            <a:r>
              <a:rPr lang="en-US" altLang="en-US" dirty="0">
                <a:latin typeface="Comic Sans MS" panose="030F0702030302020204" pitchFamily="66" charset="0"/>
              </a:rPr>
              <a:t>flip-flop using the Boolean function:</a:t>
            </a:r>
          </a:p>
          <a:p>
            <a:pPr lvl="1" algn="l" rtl="0">
              <a:spcBef>
                <a:spcPct val="30000"/>
              </a:spcBef>
              <a:buClr>
                <a:schemeClr val="accent2"/>
              </a:buClr>
              <a:buSzTx/>
              <a:buFont typeface="Wingdings" panose="05000000000000000000" pitchFamily="2" charset="2"/>
              <a:buChar char="Ø"/>
            </a:pPr>
            <a:r>
              <a:rPr lang="en-US" altLang="en-US" i="1" dirty="0">
                <a:latin typeface="Comic Sans MS" panose="030F0702030302020204" pitchFamily="66" charset="0"/>
              </a:rPr>
              <a:t>D </a:t>
            </a:r>
            <a:r>
              <a:rPr lang="en-US" altLang="en-US" dirty="0">
                <a:latin typeface="Comic Sans MS" panose="030F0702030302020204" pitchFamily="66" charset="0"/>
              </a:rPr>
              <a:t>= </a:t>
            </a:r>
            <a:r>
              <a:rPr lang="en-US" altLang="en-US" i="1" dirty="0">
                <a:latin typeface="Comic Sans MS" panose="030F0702030302020204" pitchFamily="66" charset="0"/>
              </a:rPr>
              <a:t>T </a:t>
            </a:r>
            <a:r>
              <a:rPr lang="ru-RU" altLang="en-US" dirty="0">
                <a:latin typeface="Arial Unicode MS" panose="020B0604020202020204" pitchFamily="34" charset="-128"/>
                <a:ea typeface="Arial Unicode MS" panose="020B0604020202020204" pitchFamily="34" charset="-128"/>
              </a:rPr>
              <a:t>⊕</a:t>
            </a:r>
            <a:r>
              <a:rPr lang="en-US" altLang="en-US" i="1" dirty="0">
                <a:latin typeface="Comic Sans MS" panose="030F0702030302020204" pitchFamily="66" charset="0"/>
              </a:rPr>
              <a:t>Q </a:t>
            </a:r>
            <a:r>
              <a:rPr lang="en-US" altLang="en-US" dirty="0">
                <a:latin typeface="Comic Sans MS" panose="030F0702030302020204" pitchFamily="66" charset="0"/>
              </a:rPr>
              <a:t>= </a:t>
            </a:r>
            <a:r>
              <a:rPr lang="en-US" altLang="en-US" i="1" dirty="0">
                <a:latin typeface="Comic Sans MS" panose="030F0702030302020204" pitchFamily="66" charset="0"/>
              </a:rPr>
              <a:t>T</a:t>
            </a:r>
            <a:r>
              <a:rPr lang="en-US" altLang="en-US" dirty="0">
                <a:latin typeface="Comic Sans MS" panose="030F0702030302020204" pitchFamily="66" charset="0"/>
              </a:rPr>
              <a:t>.</a:t>
            </a:r>
            <a:r>
              <a:rPr lang="en-US" altLang="en-US" i="1" dirty="0">
                <a:latin typeface="Comic Sans MS" panose="030F0702030302020204" pitchFamily="66" charset="0"/>
              </a:rPr>
              <a:t>Q</a:t>
            </a:r>
            <a:r>
              <a:rPr lang="en-US" altLang="en-US" dirty="0">
                <a:latin typeface="Comic Sans MS" panose="030F0702030302020204" pitchFamily="66" charset="0"/>
              </a:rPr>
              <a:t>′ + </a:t>
            </a:r>
            <a:r>
              <a:rPr lang="en-US" altLang="en-US" i="1" dirty="0">
                <a:latin typeface="Comic Sans MS" panose="030F0702030302020204" pitchFamily="66" charset="0"/>
              </a:rPr>
              <a:t>T </a:t>
            </a:r>
            <a:r>
              <a:rPr lang="en-US" altLang="en-US" dirty="0">
                <a:latin typeface="Comic Sans MS" panose="030F0702030302020204" pitchFamily="66" charset="0"/>
              </a:rPr>
              <a:t>′.</a:t>
            </a:r>
            <a:r>
              <a:rPr lang="en-US" altLang="en-US" i="1" dirty="0">
                <a:latin typeface="Comic Sans MS" panose="030F0702030302020204" pitchFamily="66" charset="0"/>
              </a:rPr>
              <a:t>Q </a:t>
            </a:r>
            <a:r>
              <a:rPr lang="en-US" altLang="en-US" dirty="0">
                <a:latin typeface="Comic Sans MS" panose="030F0702030302020204" pitchFamily="66" charset="0"/>
              </a:rPr>
              <a:t>as follows</a:t>
            </a:r>
          </a:p>
        </p:txBody>
      </p:sp>
      <p:sp>
        <p:nvSpPr>
          <p:cNvPr id="40965" name="Text Box 3">
            <a:extLst>
              <a:ext uri="{FF2B5EF4-FFF2-40B4-BE49-F238E27FC236}">
                <a16:creationId xmlns:a16="http://schemas.microsoft.com/office/drawing/2014/main" id="{53E9F66A-8731-8678-0DAB-33C7CEBC471C}"/>
              </a:ext>
            </a:extLst>
          </p:cNvPr>
          <p:cNvSpPr txBox="1">
            <a:spLocks noChangeArrowheads="1"/>
          </p:cNvSpPr>
          <p:nvPr/>
        </p:nvSpPr>
        <p:spPr bwMode="auto">
          <a:xfrm>
            <a:off x="2007393" y="982376"/>
            <a:ext cx="7948614" cy="584775"/>
          </a:xfrm>
          <a:prstGeom prst="rect">
            <a:avLst/>
          </a:prstGeom>
          <a:noFill/>
          <a:ln>
            <a:noFill/>
          </a:ln>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SzTx/>
              <a:buNone/>
            </a:pPr>
            <a:r>
              <a:rPr lang="en-US" altLang="en-US" sz="3200" b="1" dirty="0">
                <a:solidFill>
                  <a:srgbClr val="008000"/>
                </a:solidFill>
                <a:latin typeface="Comic Sans MS" panose="030F0702030302020204" pitchFamily="66" charset="0"/>
              </a:rPr>
              <a:t>T (</a:t>
            </a:r>
            <a:r>
              <a:rPr lang="en-US" sz="3200" b="1" dirty="0">
                <a:solidFill>
                  <a:srgbClr val="008000"/>
                </a:solidFill>
                <a:latin typeface="Comic Sans MS" panose="030F0702030302020204" pitchFamily="66" charset="0"/>
              </a:rPr>
              <a:t>Toggle </a:t>
            </a:r>
            <a:r>
              <a:rPr lang="en-US" altLang="en-US" sz="3200" b="1" dirty="0">
                <a:solidFill>
                  <a:srgbClr val="008000"/>
                </a:solidFill>
                <a:latin typeface="Comic Sans MS" panose="030F0702030302020204" pitchFamily="66" charset="0"/>
              </a:rPr>
              <a:t>)Flip-flop (Contd.)</a:t>
            </a:r>
          </a:p>
        </p:txBody>
      </p:sp>
      <p:pic>
        <p:nvPicPr>
          <p:cNvPr id="3" name="صورة 2">
            <a:extLst>
              <a:ext uri="{FF2B5EF4-FFF2-40B4-BE49-F238E27FC236}">
                <a16:creationId xmlns:a16="http://schemas.microsoft.com/office/drawing/2014/main" id="{2F3FF6F1-9B5E-16E1-DF92-9735C7C43C7A}"/>
              </a:ext>
            </a:extLst>
          </p:cNvPr>
          <p:cNvPicPr>
            <a:picLocks noChangeAspect="1"/>
          </p:cNvPicPr>
          <p:nvPr/>
        </p:nvPicPr>
        <p:blipFill>
          <a:blip r:embed="rId3"/>
          <a:stretch>
            <a:fillRect/>
          </a:stretch>
        </p:blipFill>
        <p:spPr>
          <a:xfrm>
            <a:off x="3305175" y="3047786"/>
            <a:ext cx="5353050" cy="3076575"/>
          </a:xfrm>
          <a:prstGeom prst="rect">
            <a:avLst/>
          </a:prstGeom>
        </p:spPr>
      </p:pic>
    </p:spTree>
    <p:extLst>
      <p:ext uri="{BB962C8B-B14F-4D97-AF65-F5344CB8AC3E}">
        <p14:creationId xmlns:p14="http://schemas.microsoft.com/office/powerpoint/2010/main" val="33994112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Slide Number Placeholder 3">
            <a:extLst>
              <a:ext uri="{FF2B5EF4-FFF2-40B4-BE49-F238E27FC236}">
                <a16:creationId xmlns:a16="http://schemas.microsoft.com/office/drawing/2014/main" id="{CC79E5AA-A692-964A-C232-0F86895DC53B}"/>
              </a:ext>
            </a:extLst>
          </p:cNvPr>
          <p:cNvSpPr>
            <a:spLocks noGrp="1" noChangeArrowheads="1"/>
          </p:cNvSpPr>
          <p:nvPr>
            <p:ph type="sldNum" sz="quarter" idx="4294967295"/>
          </p:nvPr>
        </p:nvSpPr>
        <p:spPr>
          <a:xfrm>
            <a:off x="9448800" y="6430963"/>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rtl="0">
              <a:spcBef>
                <a:spcPct val="0"/>
              </a:spcBef>
              <a:buClrTx/>
              <a:buSzTx/>
              <a:buFontTx/>
              <a:buNone/>
            </a:pPr>
            <a:fld id="{699C1EDE-0CC5-4378-A71A-9C6B5AF6983A}" type="slidenum">
              <a:rPr lang="ar-SA" altLang="en-US" sz="1000"/>
              <a:pPr rtl="0">
                <a:spcBef>
                  <a:spcPct val="0"/>
                </a:spcBef>
                <a:buClrTx/>
                <a:buSzTx/>
                <a:buFontTx/>
                <a:buNone/>
              </a:pPr>
              <a:t>35</a:t>
            </a:fld>
            <a:endParaRPr lang="en-US" altLang="en-US" sz="1000"/>
          </a:p>
        </p:txBody>
      </p:sp>
      <p:sp>
        <p:nvSpPr>
          <p:cNvPr id="43012" name="Rectangle 2">
            <a:extLst>
              <a:ext uri="{FF2B5EF4-FFF2-40B4-BE49-F238E27FC236}">
                <a16:creationId xmlns:a16="http://schemas.microsoft.com/office/drawing/2014/main" id="{E58B22E4-C71F-18D3-FF49-8127529C0F1C}"/>
              </a:ext>
            </a:extLst>
          </p:cNvPr>
          <p:cNvSpPr>
            <a:spLocks noChangeArrowheads="1"/>
          </p:cNvSpPr>
          <p:nvPr/>
        </p:nvSpPr>
        <p:spPr bwMode="auto">
          <a:xfrm>
            <a:off x="857250" y="1522412"/>
            <a:ext cx="10401300" cy="207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characteristic equation of the </a:t>
            </a:r>
            <a:r>
              <a:rPr lang="en-US" altLang="en-US" i="1" dirty="0">
                <a:latin typeface="Comic Sans MS" panose="030F0702030302020204" pitchFamily="66" charset="0"/>
              </a:rPr>
              <a:t>T </a:t>
            </a:r>
            <a:r>
              <a:rPr lang="en-US" altLang="en-US" dirty="0">
                <a:latin typeface="Comic Sans MS" panose="030F0702030302020204" pitchFamily="66" charset="0"/>
              </a:rPr>
              <a:t>flip-flop can be obtained as follows</a:t>
            </a:r>
          </a:p>
          <a:p>
            <a:pPr algn="l" rtl="0" eaLnBrk="1" hangingPunct="1">
              <a:spcBef>
                <a:spcPct val="30000"/>
              </a:spcBef>
              <a:buClr>
                <a:schemeClr val="accent2"/>
              </a:buClr>
              <a:buSzTx/>
              <a:buFont typeface="Wingdings" panose="05000000000000000000" pitchFamily="2" charset="2"/>
              <a:buNone/>
            </a:pPr>
            <a:r>
              <a:rPr lang="en-US" altLang="en-US" i="1" dirty="0">
                <a:latin typeface="Comic Sans MS" panose="030F0702030302020204" pitchFamily="66" charset="0"/>
              </a:rPr>
              <a:t>Q</a:t>
            </a:r>
            <a:r>
              <a:rPr lang="en-US" altLang="en-US" dirty="0">
                <a:latin typeface="Comic Sans MS" panose="030F0702030302020204" pitchFamily="66" charset="0"/>
              </a:rPr>
              <a:t>(</a:t>
            </a:r>
            <a:r>
              <a:rPr lang="en-US" altLang="en-US" i="1" dirty="0">
                <a:latin typeface="Comic Sans MS" panose="030F0702030302020204" pitchFamily="66" charset="0"/>
              </a:rPr>
              <a:t>t </a:t>
            </a:r>
            <a:r>
              <a:rPr lang="en-US" altLang="en-US" dirty="0">
                <a:latin typeface="Comic Sans MS" panose="030F0702030302020204" pitchFamily="66" charset="0"/>
              </a:rPr>
              <a:t>+1) = </a:t>
            </a:r>
            <a:r>
              <a:rPr lang="en-US" altLang="en-US" b="1" i="1" dirty="0">
                <a:latin typeface="Comic Sans MS" panose="030F0702030302020204" pitchFamily="66" charset="0"/>
              </a:rPr>
              <a:t>T</a:t>
            </a:r>
            <a:r>
              <a:rPr lang="en-US" altLang="en-US" b="1" dirty="0">
                <a:latin typeface="Comic Sans MS" panose="030F0702030302020204" pitchFamily="66" charset="0"/>
              </a:rPr>
              <a:t>.</a:t>
            </a:r>
            <a:r>
              <a:rPr lang="en-US" altLang="en-US" b="1" i="1" dirty="0">
                <a:latin typeface="Comic Sans MS" panose="030F0702030302020204" pitchFamily="66" charset="0"/>
              </a:rPr>
              <a:t>Q</a:t>
            </a:r>
            <a:r>
              <a:rPr lang="en-US" altLang="en-US" b="1" dirty="0">
                <a:latin typeface="Comic Sans MS" panose="030F0702030302020204" pitchFamily="66" charset="0"/>
              </a:rPr>
              <a:t>’(t)+</a:t>
            </a:r>
            <a:r>
              <a:rPr lang="en-US" altLang="en-US" b="1" i="1" dirty="0">
                <a:latin typeface="Comic Sans MS" panose="030F0702030302020204" pitchFamily="66" charset="0"/>
              </a:rPr>
              <a:t>T </a:t>
            </a:r>
            <a:r>
              <a:rPr lang="en-US" altLang="en-US" b="1" dirty="0">
                <a:latin typeface="Comic Sans MS" panose="030F0702030302020204" pitchFamily="66" charset="0"/>
              </a:rPr>
              <a:t>‘.</a:t>
            </a:r>
            <a:r>
              <a:rPr lang="en-US" altLang="en-US" b="1" i="1" dirty="0">
                <a:latin typeface="Comic Sans MS" panose="030F0702030302020204" pitchFamily="66" charset="0"/>
              </a:rPr>
              <a:t>Q(t)</a:t>
            </a:r>
          </a:p>
          <a:p>
            <a:pPr algn="l" rtl="0" eaLnBrk="1" hangingPunct="1">
              <a:spcBef>
                <a:spcPct val="30000"/>
              </a:spcBef>
              <a:buClr>
                <a:schemeClr val="accent2"/>
              </a:buClr>
              <a:buSzTx/>
              <a:buFont typeface="Wingdings" panose="05000000000000000000" pitchFamily="2" charset="2"/>
              <a:buChar char="Ø"/>
            </a:pPr>
            <a:r>
              <a:rPr lang="en-US" altLang="en-US" dirty="0">
                <a:latin typeface="Comic Sans MS" panose="030F0702030302020204" pitchFamily="66" charset="0"/>
              </a:rPr>
              <a:t>The characteristic table of the </a:t>
            </a:r>
            <a:r>
              <a:rPr lang="en-US" altLang="en-US" i="1" dirty="0">
                <a:latin typeface="Comic Sans MS" panose="030F0702030302020204" pitchFamily="66" charset="0"/>
              </a:rPr>
              <a:t>T </a:t>
            </a:r>
            <a:r>
              <a:rPr lang="en-US" altLang="en-US" dirty="0">
                <a:latin typeface="Comic Sans MS" panose="030F0702030302020204" pitchFamily="66" charset="0"/>
              </a:rPr>
              <a:t>flip-flop is given below</a:t>
            </a:r>
          </a:p>
        </p:txBody>
      </p:sp>
      <p:sp>
        <p:nvSpPr>
          <p:cNvPr id="43013" name="Text Box 3">
            <a:extLst>
              <a:ext uri="{FF2B5EF4-FFF2-40B4-BE49-F238E27FC236}">
                <a16:creationId xmlns:a16="http://schemas.microsoft.com/office/drawing/2014/main" id="{2A7DBA0B-8DD8-42DC-2DAC-811F734095DF}"/>
              </a:ext>
            </a:extLst>
          </p:cNvPr>
          <p:cNvSpPr txBox="1">
            <a:spLocks noChangeArrowheads="1"/>
          </p:cNvSpPr>
          <p:nvPr/>
        </p:nvSpPr>
        <p:spPr bwMode="auto">
          <a:xfrm>
            <a:off x="2927311" y="905668"/>
            <a:ext cx="5884944" cy="584775"/>
          </a:xfrm>
          <a:prstGeom prst="rect">
            <a:avLst/>
          </a:prstGeom>
          <a:noFill/>
          <a:ln>
            <a:noFill/>
          </a:ln>
        </p:spPr>
        <p:txBody>
          <a:bodyPr wrap="none">
            <a:spAutoFit/>
          </a:bodyPr>
          <a:lstStyle>
            <a:lvl1pPr algn="r" rtl="1">
              <a:spcBef>
                <a:spcPct val="20000"/>
              </a:spcBef>
              <a:buClr>
                <a:schemeClr val="folHlink"/>
              </a:buClr>
              <a:buSzPct val="90000"/>
              <a:buFont typeface="Wingdings" panose="05000000000000000000" pitchFamily="2" charset="2"/>
              <a:buChar char="n"/>
              <a:defRPr sz="2800">
                <a:solidFill>
                  <a:schemeClr val="tx1"/>
                </a:solidFill>
                <a:latin typeface="Arial" panose="020B0604020202020204" pitchFamily="34" charset="0"/>
                <a:cs typeface="Arial" panose="020B0604020202020204" pitchFamily="34" charset="0"/>
              </a:defRPr>
            </a:lvl1pPr>
            <a:lvl2pPr marL="742950" indent="-285750" algn="r" rtl="1">
              <a:spcBef>
                <a:spcPct val="20000"/>
              </a:spcBef>
              <a:buClr>
                <a:schemeClr val="accent1"/>
              </a:buClr>
              <a:buSzPct val="75000"/>
              <a:buFont typeface="Wingdings" panose="05000000000000000000" pitchFamily="2" charset="2"/>
              <a:buChar char="n"/>
              <a:defRPr sz="2600">
                <a:solidFill>
                  <a:schemeClr val="tx1"/>
                </a:solidFill>
                <a:latin typeface="Arial" panose="020B0604020202020204" pitchFamily="34" charset="0"/>
                <a:cs typeface="Arial" panose="020B0604020202020204" pitchFamily="34" charset="0"/>
              </a:defRPr>
            </a:lvl2pPr>
            <a:lvl3pPr marL="1143000" indent="-228600" algn="r" rtl="1">
              <a:spcBef>
                <a:spcPct val="20000"/>
              </a:spcBef>
              <a:buClr>
                <a:schemeClr val="folHlink"/>
              </a:buClr>
              <a:buSzPct val="55000"/>
              <a:buFont typeface="Wingdings" panose="05000000000000000000" pitchFamily="2" charset="2"/>
              <a:buChar char="n"/>
              <a:defRPr sz="2300">
                <a:solidFill>
                  <a:schemeClr val="tx1"/>
                </a:solidFill>
                <a:latin typeface="Arial" panose="020B0604020202020204" pitchFamily="34" charset="0"/>
                <a:cs typeface="Arial" panose="020B0604020202020204" pitchFamily="34" charset="0"/>
              </a:defRPr>
            </a:lvl3pPr>
            <a:lvl4pPr marL="16002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lgn="r" rtl="1">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rtl="0">
              <a:spcBef>
                <a:spcPct val="0"/>
              </a:spcBef>
              <a:buClrTx/>
              <a:buSzTx/>
              <a:buNone/>
            </a:pPr>
            <a:r>
              <a:rPr lang="en-US" altLang="en-US" sz="3200" b="1" dirty="0">
                <a:solidFill>
                  <a:srgbClr val="008000"/>
                </a:solidFill>
                <a:latin typeface="Comic Sans MS" panose="030F0702030302020204" pitchFamily="66" charset="0"/>
              </a:rPr>
              <a:t>T (</a:t>
            </a:r>
            <a:r>
              <a:rPr lang="en-US" sz="3200" b="1" dirty="0">
                <a:solidFill>
                  <a:srgbClr val="008000"/>
                </a:solidFill>
                <a:latin typeface="Comic Sans MS" panose="030F0702030302020204" pitchFamily="66" charset="0"/>
              </a:rPr>
              <a:t>Toggle </a:t>
            </a:r>
            <a:r>
              <a:rPr lang="en-US" altLang="en-US" sz="3200" b="1" dirty="0">
                <a:solidFill>
                  <a:srgbClr val="008000"/>
                </a:solidFill>
                <a:latin typeface="Comic Sans MS" panose="030F0702030302020204" pitchFamily="66" charset="0"/>
              </a:rPr>
              <a:t>)Flip-flop (Contd.)</a:t>
            </a:r>
          </a:p>
        </p:txBody>
      </p:sp>
      <p:graphicFrame>
        <p:nvGraphicFramePr>
          <p:cNvPr id="348184" name="Group 24">
            <a:extLst>
              <a:ext uri="{FF2B5EF4-FFF2-40B4-BE49-F238E27FC236}">
                <a16:creationId xmlns:a16="http://schemas.microsoft.com/office/drawing/2014/main" id="{AC2AFF59-190B-4FCF-A0D6-475382B7FB6C}"/>
              </a:ext>
            </a:extLst>
          </p:cNvPr>
          <p:cNvGraphicFramePr>
            <a:graphicFrameLocks noGrp="1"/>
          </p:cNvGraphicFramePr>
          <p:nvPr/>
        </p:nvGraphicFramePr>
        <p:xfrm>
          <a:off x="5257801" y="4086226"/>
          <a:ext cx="4056063" cy="1548156"/>
        </p:xfrm>
        <a:graphic>
          <a:graphicData uri="http://schemas.openxmlformats.org/drawingml/2006/table">
            <a:tbl>
              <a:tblPr/>
              <a:tblGrid>
                <a:gridCol w="647700">
                  <a:extLst>
                    <a:ext uri="{9D8B030D-6E8A-4147-A177-3AD203B41FA5}">
                      <a16:colId xmlns:a16="http://schemas.microsoft.com/office/drawing/2014/main" val="20000"/>
                    </a:ext>
                  </a:extLst>
                </a:gridCol>
                <a:gridCol w="1203325">
                  <a:extLst>
                    <a:ext uri="{9D8B030D-6E8A-4147-A177-3AD203B41FA5}">
                      <a16:colId xmlns:a16="http://schemas.microsoft.com/office/drawing/2014/main" val="20001"/>
                    </a:ext>
                  </a:extLst>
                </a:gridCol>
                <a:gridCol w="2205038">
                  <a:extLst>
                    <a:ext uri="{9D8B030D-6E8A-4147-A177-3AD203B41FA5}">
                      <a16:colId xmlns:a16="http://schemas.microsoft.com/office/drawing/2014/main" val="20002"/>
                    </a:ext>
                  </a:extLst>
                </a:gridCol>
              </a:tblGrid>
              <a:tr h="517939">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a:ln>
                            <a:noFill/>
                          </a:ln>
                          <a:solidFill>
                            <a:schemeClr val="tx1"/>
                          </a:solidFill>
                          <a:effectLst/>
                          <a:latin typeface="Arial" pitchFamily="34" charset="0"/>
                          <a:ea typeface="PMingLiU" pitchFamily="18" charset="-120"/>
                          <a:cs typeface="Arial" pitchFamily="34" charset="0"/>
                        </a:rPr>
                        <a:t>T</a:t>
                      </a:r>
                    </a:p>
                  </a:txBody>
                  <a:tcPr marT="45663" marB="456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a:ln>
                            <a:noFill/>
                          </a:ln>
                          <a:solidFill>
                            <a:schemeClr val="tx1"/>
                          </a:solidFill>
                          <a:effectLst/>
                          <a:latin typeface="Arial" pitchFamily="34" charset="0"/>
                          <a:ea typeface="PMingLiU" pitchFamily="18" charset="-120"/>
                          <a:cs typeface="Arial" pitchFamily="34" charset="0"/>
                        </a:rPr>
                        <a:t>Q(t+1)</a:t>
                      </a:r>
                    </a:p>
                  </a:txBody>
                  <a:tcPr marT="45663" marB="456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en-US" sz="2800" b="0" i="0" u="none" strike="noStrike" cap="none" normalizeH="0" baseline="0" dirty="0">
                        <a:ln>
                          <a:noFill/>
                        </a:ln>
                        <a:solidFill>
                          <a:schemeClr val="tx1"/>
                        </a:solidFill>
                        <a:effectLst/>
                        <a:latin typeface="Arial" pitchFamily="34" charset="0"/>
                        <a:cs typeface="Arial" pitchFamily="34" charset="0"/>
                      </a:endParaRPr>
                    </a:p>
                  </a:txBody>
                  <a:tcPr marT="45663" marB="456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CC"/>
                    </a:solidFill>
                  </a:tcPr>
                </a:tc>
                <a:extLst>
                  <a:ext uri="{0D108BD9-81ED-4DB2-BD59-A6C34878D82A}">
                    <a16:rowId xmlns:a16="http://schemas.microsoft.com/office/drawing/2014/main" val="10000"/>
                  </a:ext>
                </a:extLst>
              </a:tr>
              <a:tr h="1029874">
                <a:tc>
                  <a:txBody>
                    <a:bodyPr/>
                    <a:lstStyle/>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a:ln>
                            <a:noFill/>
                          </a:ln>
                          <a:solidFill>
                            <a:schemeClr val="tx1"/>
                          </a:solidFill>
                          <a:effectLst/>
                          <a:latin typeface="Arial" pitchFamily="34" charset="0"/>
                          <a:ea typeface="PMingLiU" pitchFamily="18" charset="-120"/>
                          <a:cs typeface="Arial" pitchFamily="34" charset="0"/>
                        </a:rPr>
                        <a:t>0</a:t>
                      </a:r>
                    </a:p>
                    <a:p>
                      <a:pPr marL="457200" marR="0" lvl="0" indent="-45720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a:ln>
                            <a:noFill/>
                          </a:ln>
                          <a:solidFill>
                            <a:schemeClr val="tx1"/>
                          </a:solidFill>
                          <a:effectLst/>
                          <a:latin typeface="Arial" pitchFamily="34" charset="0"/>
                          <a:ea typeface="PMingLiU" pitchFamily="18" charset="-120"/>
                          <a:cs typeface="Arial" pitchFamily="34" charset="0"/>
                        </a:rPr>
                        <a:t>1</a:t>
                      </a:r>
                    </a:p>
                  </a:txBody>
                  <a:tcPr marT="45663" marB="456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a:ln>
                            <a:noFill/>
                          </a:ln>
                          <a:solidFill>
                            <a:schemeClr val="tx1"/>
                          </a:solidFill>
                          <a:effectLst/>
                          <a:latin typeface="Arial" pitchFamily="34" charset="0"/>
                          <a:ea typeface="PMingLiU" pitchFamily="18" charset="-120"/>
                          <a:cs typeface="Arial" pitchFamily="34" charset="0"/>
                        </a:rPr>
                        <a:t>Q(t)</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a:ln>
                            <a:noFill/>
                          </a:ln>
                          <a:solidFill>
                            <a:schemeClr val="tx1"/>
                          </a:solidFill>
                          <a:effectLst/>
                          <a:latin typeface="Arial" pitchFamily="34" charset="0"/>
                          <a:ea typeface="PMingLiU" pitchFamily="18" charset="-120"/>
                          <a:cs typeface="Arial" pitchFamily="34" charset="0"/>
                        </a:rPr>
                        <a:t>Q’(t)</a:t>
                      </a:r>
                    </a:p>
                  </a:txBody>
                  <a:tcPr marT="45663" marB="456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dirty="0">
                          <a:ln>
                            <a:noFill/>
                          </a:ln>
                          <a:solidFill>
                            <a:schemeClr val="tx1"/>
                          </a:solidFill>
                          <a:effectLst/>
                          <a:latin typeface="Arial" pitchFamily="34" charset="0"/>
                          <a:ea typeface="PMingLiU" pitchFamily="18" charset="-120"/>
                          <a:cs typeface="Arial" pitchFamily="34" charset="0"/>
                        </a:rPr>
                        <a:t>No change </a:t>
                      </a:r>
                    </a:p>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zh-TW" sz="2800" b="0" i="0" u="none" strike="noStrike" cap="none" normalizeH="0" baseline="0" dirty="0">
                          <a:ln>
                            <a:noFill/>
                          </a:ln>
                          <a:solidFill>
                            <a:schemeClr val="tx1"/>
                          </a:solidFill>
                          <a:effectLst/>
                          <a:latin typeface="Arial" pitchFamily="34" charset="0"/>
                          <a:ea typeface="PMingLiU" pitchFamily="18" charset="-120"/>
                          <a:cs typeface="Arial" pitchFamily="34" charset="0"/>
                        </a:rPr>
                        <a:t>Complement</a:t>
                      </a:r>
                    </a:p>
                  </a:txBody>
                  <a:tcPr marT="45663" marB="456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a:extLst>
              <a:ext uri="{FF2B5EF4-FFF2-40B4-BE49-F238E27FC236}">
                <a16:creationId xmlns:a16="http://schemas.microsoft.com/office/drawing/2014/main" id="{6FB89F74-246E-5863-EE09-001E2B37AC99}"/>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E9BCC12-8BD2-4874-A69A-93DAF0E0EE23}" type="slidenum">
              <a:rPr lang="ar-SA" altLang="en-US">
                <a:latin typeface="Arial" panose="020B0604020202020204" pitchFamily="34" charset="0"/>
              </a:rPr>
              <a:pPr eaLnBrk="1" hangingPunct="1"/>
              <a:t>36</a:t>
            </a:fld>
            <a:endParaRPr lang="en-US" altLang="en-US">
              <a:latin typeface="Arial" panose="020B0604020202020204" pitchFamily="34" charset="0"/>
            </a:endParaRPr>
          </a:p>
        </p:txBody>
      </p:sp>
      <p:sp>
        <p:nvSpPr>
          <p:cNvPr id="36868" name="Rectangle 2">
            <a:extLst>
              <a:ext uri="{FF2B5EF4-FFF2-40B4-BE49-F238E27FC236}">
                <a16:creationId xmlns:a16="http://schemas.microsoft.com/office/drawing/2014/main" id="{6EE2FCA5-C1D1-AC2D-375E-A06E36C64177}"/>
              </a:ext>
            </a:extLst>
          </p:cNvPr>
          <p:cNvSpPr>
            <a:spLocks noChangeArrowheads="1"/>
          </p:cNvSpPr>
          <p:nvPr/>
        </p:nvSpPr>
        <p:spPr bwMode="auto">
          <a:xfrm>
            <a:off x="2279650" y="3184526"/>
            <a:ext cx="77930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zh-TW" sz="3200" b="1" dirty="0">
                <a:solidFill>
                  <a:srgbClr val="6600FF"/>
                </a:solidFill>
                <a:ea typeface="PMingLiU" pitchFamily="18" charset="-120"/>
              </a:rPr>
              <a:t>End of lecture 8</a:t>
            </a:r>
          </a:p>
        </p:txBody>
      </p:sp>
    </p:spTree>
  </p:cSld>
  <p:clrMapOvr>
    <a:masterClrMapping/>
  </p:clrMapOvr>
</p:sld>
</file>

<file path=ppt/theme/theme1.xml><?xml version="1.0" encoding="utf-8"?>
<a:theme xmlns:a="http://schemas.openxmlformats.org/drawingml/2006/main" name="Office Theme">
  <a:themeElements>
    <a:clrScheme name="مخصص 1">
      <a:dk1>
        <a:sysClr val="windowText" lastClr="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8749</TotalTime>
  <Words>1616</Words>
  <Application>Microsoft Office PowerPoint</Application>
  <PresentationFormat>شاشة عريضة</PresentationFormat>
  <Paragraphs>284</Paragraphs>
  <Slides>36</Slides>
  <Notes>22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36</vt:i4>
      </vt:variant>
    </vt:vector>
  </HeadingPairs>
  <TitlesOfParts>
    <vt:vector size="45" baseType="lpstr">
      <vt:lpstr>Arial</vt:lpstr>
      <vt:lpstr>Arial Unicode MS</vt:lpstr>
      <vt:lpstr>Calibri</vt:lpstr>
      <vt:lpstr>Calibri Light</vt:lpstr>
      <vt:lpstr>Comic Sans MS</vt:lpstr>
      <vt:lpstr>Google Sans</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What Exactly is Memory?</vt:lpstr>
      <vt:lpstr>What Exactly is Memory?</vt:lpstr>
      <vt:lpstr>Flip-Flops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SR Flip Flop (Contd.)</vt:lpstr>
      <vt:lpstr>SR Flip Flop (Contd.)</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 Amin</cp:lastModifiedBy>
  <cp:revision>97</cp:revision>
  <dcterms:created xsi:type="dcterms:W3CDTF">2023-05-27T09:20:30Z</dcterms:created>
  <dcterms:modified xsi:type="dcterms:W3CDTF">2023-08-02T23:41:11Z</dcterms:modified>
</cp:coreProperties>
</file>