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27.xml" ContentType="application/vnd.openxmlformats-officedocument.presentationml.slide+xml"/>
  <Override PartName="/ppt/slides/slide7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64.xml" ContentType="application/vnd.openxmlformats-officedocument.presentationml.slide+xml"/>
  <Override PartName="/ppt/slides/slide69.xml" ContentType="application/vnd.openxmlformats-officedocument.presentationml.slide+xml"/>
  <Override PartName="/ppt/slides/slide62.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63.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39.xml" ContentType="application/vnd.openxmlformats-officedocument.presentationml.slide+xml"/>
  <Override PartName="/ppt/slides/slide46.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45.xml" ContentType="application/vnd.openxmlformats-officedocument.presentationml.slide+xml"/>
  <Override PartName="/ppt/slides/slide61.xml" ContentType="application/vnd.openxmlformats-officedocument.presentationml.slide+xml"/>
  <Override PartName="/ppt/slides/slide55.xml" ContentType="application/vnd.openxmlformats-officedocument.presentationml.slide+xml"/>
  <Override PartName="/ppt/slides/slide60.xml" ContentType="application/vnd.openxmlformats-officedocument.presentationml.slide+xml"/>
  <Override PartName="/ppt/slides/slide53.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4.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66.xml" ContentType="application/vnd.openxmlformats-officedocument.presentationml.notesSlide+xml"/>
  <Override PartName="/ppt/notesSlides/notesSlide71.xml" ContentType="application/vnd.openxmlformats-officedocument.presentationml.notesSlide+xml"/>
  <Override PartName="/ppt/notesSlides/notesSlide33.xml" ContentType="application/vnd.openxmlformats-officedocument.presentationml.notesSlide+xml"/>
  <Override PartName="/ppt/notesSlides/notesSlide72.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9.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4.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5.xml" ContentType="application/vnd.openxmlformats-officedocument.presentationml.notesSlide+xml"/>
  <Override PartName="/ppt/notesSlides/notesSlide53.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52.xml" ContentType="application/vnd.openxmlformats-officedocument.presentationml.notesSlide+xml"/>
  <Override PartName="/ppt/notesSlides/notesSlide44.xml" ContentType="application/vnd.openxmlformats-officedocument.presentationml.notesSlide+xml"/>
  <Override PartName="/ppt/notesSlides/notesSlide46.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5.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5"/>
  </p:notesMasterIdLst>
  <p:sldIdLst>
    <p:sldId id="256" r:id="rId2"/>
    <p:sldId id="258" r:id="rId3"/>
    <p:sldId id="259" r:id="rId4"/>
    <p:sldId id="260" r:id="rId5"/>
    <p:sldId id="356" r:id="rId6"/>
    <p:sldId id="261" r:id="rId7"/>
    <p:sldId id="297" r:id="rId8"/>
    <p:sldId id="263" r:id="rId9"/>
    <p:sldId id="298" r:id="rId10"/>
    <p:sldId id="357" r:id="rId11"/>
    <p:sldId id="358" r:id="rId12"/>
    <p:sldId id="359" r:id="rId13"/>
    <p:sldId id="306" r:id="rId14"/>
    <p:sldId id="360" r:id="rId15"/>
    <p:sldId id="308" r:id="rId16"/>
    <p:sldId id="361" r:id="rId17"/>
    <p:sldId id="362" r:id="rId18"/>
    <p:sldId id="363" r:id="rId19"/>
    <p:sldId id="313" r:id="rId20"/>
    <p:sldId id="364" r:id="rId21"/>
    <p:sldId id="314" r:id="rId22"/>
    <p:sldId id="365" r:id="rId23"/>
    <p:sldId id="366" r:id="rId24"/>
    <p:sldId id="367" r:id="rId25"/>
    <p:sldId id="329" r:id="rId26"/>
    <p:sldId id="330"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41" r:id="rId41"/>
    <p:sldId id="342" r:id="rId42"/>
    <p:sldId id="381" r:id="rId43"/>
    <p:sldId id="382" r:id="rId44"/>
    <p:sldId id="384" r:id="rId45"/>
    <p:sldId id="383" r:id="rId46"/>
    <p:sldId id="385" r:id="rId47"/>
    <p:sldId id="386" r:id="rId48"/>
    <p:sldId id="387" r:id="rId49"/>
    <p:sldId id="388" r:id="rId50"/>
    <p:sldId id="346" r:id="rId51"/>
    <p:sldId id="389" r:id="rId52"/>
    <p:sldId id="390" r:id="rId53"/>
    <p:sldId id="391" r:id="rId54"/>
    <p:sldId id="283" r:id="rId55"/>
    <p:sldId id="392" r:id="rId56"/>
    <p:sldId id="394" r:id="rId57"/>
    <p:sldId id="393" r:id="rId58"/>
    <p:sldId id="347" r:id="rId59"/>
    <p:sldId id="395" r:id="rId60"/>
    <p:sldId id="396" r:id="rId61"/>
    <p:sldId id="397" r:id="rId62"/>
    <p:sldId id="399" r:id="rId63"/>
    <p:sldId id="400" r:id="rId64"/>
    <p:sldId id="401" r:id="rId65"/>
    <p:sldId id="402" r:id="rId66"/>
    <p:sldId id="403" r:id="rId67"/>
    <p:sldId id="404" r:id="rId68"/>
    <p:sldId id="405" r:id="rId69"/>
    <p:sldId id="406" r:id="rId70"/>
    <p:sldId id="287" r:id="rId71"/>
    <p:sldId id="407" r:id="rId72"/>
    <p:sldId id="410" r:id="rId73"/>
    <p:sldId id="409" r:id="rId7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6"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07531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695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8396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07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309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7465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39728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1213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788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0254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5415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30916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08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60733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407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4513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54302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5510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0372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93283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61321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26767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10912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011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6772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42406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007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82165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7151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3420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99605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683819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5222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65294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27601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9457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198668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86388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22760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53547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6526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9782043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1592697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003086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65458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7309602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42194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789696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6999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565713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833206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39560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162348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787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48953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919628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32117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737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102835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747037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79734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778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991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1437298"/>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867891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8362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172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5730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842381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4025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74867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52192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90305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6714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9712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2510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629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437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77891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5400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29440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7274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userDrawn="1">
  <p:cSld name="30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57800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99176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56587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93425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8670" y="32067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72988" y="176079"/>
            <a:ext cx="2780812" cy="807377"/>
          </a:xfrm>
          <a:prstGeom prst="rect">
            <a:avLst/>
          </a:prstGeom>
        </p:spPr>
      </p:pic>
      <p:sp>
        <p:nvSpPr>
          <p:cNvPr id="10" name="TextBox 9"/>
          <p:cNvSpPr txBox="1"/>
          <p:nvPr userDrawn="1"/>
        </p:nvSpPr>
        <p:spPr>
          <a:xfrm>
            <a:off x="4787900" y="6413698"/>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39481425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4.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8.xml"/><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9.xml"/><Relationship Id="rId1" Type="http://schemas.openxmlformats.org/officeDocument/2006/relationships/slideLayout" Target="../slideLayouts/slideLayout2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3.xml"/></Relationships>
</file>

<file path=ppt/slides/_rels/slide6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2.xml"/><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3.xml"/></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4.xml"/><Relationship Id="rId1" Type="http://schemas.openxmlformats.org/officeDocument/2006/relationships/slideLayout" Target="../slideLayouts/slideLayout2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3.xml"/></Relationships>
</file>

<file path=ppt/slides/_rels/slide6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6.xml"/><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3.xml"/></Relationships>
</file>

<file path=ppt/slides/_rels/slide6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9.xml"/><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7" name="Google Shape;107;p1"/>
          <p:cNvSpPr txBox="1"/>
          <p:nvPr/>
        </p:nvSpPr>
        <p:spPr>
          <a:xfrm>
            <a:off x="301974" y="1725017"/>
            <a:ext cx="5526462"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7"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1" name="Google Shape;131;p3"/>
          <p:cNvSpPr txBox="1"/>
          <p:nvPr/>
        </p:nvSpPr>
        <p:spPr>
          <a:xfrm>
            <a:off x="11659" y="5590982"/>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3645" y="365125"/>
            <a:ext cx="2780812" cy="857339"/>
          </a:xfrm>
          <a:prstGeom prst="rect">
            <a:avLst/>
          </a:prstGeom>
        </p:spPr>
      </p:pic>
      <p:sp>
        <p:nvSpPr>
          <p:cNvPr id="12" name="Rectangle: Rounded Corners 33"/>
          <p:cNvSpPr/>
          <p:nvPr/>
        </p:nvSpPr>
        <p:spPr>
          <a:xfrm>
            <a:off x="1075166" y="454861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2 </a:t>
            </a:r>
            <a:endParaRPr lang="en-US" sz="2000" b="1" dirty="0">
              <a:solidFill>
                <a:schemeClr val="bg1"/>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2975429" y="2784967"/>
            <a:ext cx="8085479" cy="193895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smtClean="0">
                <a:solidFill>
                  <a:srgbClr val="00B0F0"/>
                </a:solidFill>
                <a:latin typeface="Alexandria" pitchFamily="2" charset="-78"/>
                <a:ea typeface="Times New Roman"/>
                <a:cs typeface="Alexandria" pitchFamily="2" charset="-78"/>
                <a:sym typeface="Times New Roman"/>
              </a:rPr>
              <a:t>Strategy Analysis</a:t>
            </a:r>
          </a:p>
          <a:p>
            <a:pPr algn="ctr"/>
            <a:r>
              <a:rPr lang="en-US" sz="4000" b="1" dirty="0">
                <a:solidFill>
                  <a:schemeClr val="dk1"/>
                </a:solidFill>
                <a:latin typeface="Alexandria" pitchFamily="2" charset="-78"/>
                <a:ea typeface="Times New Roman"/>
                <a:cs typeface="Alexandria" pitchFamily="2" charset="-78"/>
                <a:sym typeface="Times New Roman"/>
              </a:rPr>
              <a:t>FNT613</a:t>
            </a:r>
          </a:p>
          <a:p>
            <a:pPr marL="0" marR="0" lvl="0" indent="0" algn="ctr" rtl="0">
              <a:spcBef>
                <a:spcPts val="0"/>
              </a:spcBef>
              <a:spcAft>
                <a:spcPts val="0"/>
              </a:spcAft>
              <a:buNone/>
            </a:pPr>
            <a:endParaRPr sz="40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endParaRPr sz="2000" dirty="0">
              <a:solidFill>
                <a:schemeClr val="dk1"/>
              </a:solidFill>
              <a:latin typeface="Alexandria" pitchFamily="2" charset="-78"/>
              <a:ea typeface="Times New Roman"/>
              <a:cs typeface="Alexandria" pitchFamily="2" charset="-78"/>
              <a:sym typeface="Times New Roman"/>
            </a:endParaRPr>
          </a:p>
        </p:txBody>
      </p:sp>
      <p:sp>
        <p:nvSpPr>
          <p:cNvPr id="131"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0013" y="321265"/>
            <a:ext cx="2780812" cy="857339"/>
          </a:xfrm>
          <a:prstGeom prst="rect">
            <a:avLst/>
          </a:prstGeom>
        </p:spPr>
      </p:pic>
      <p:sp>
        <p:nvSpPr>
          <p:cNvPr id="16" name="Rectangle: Rounded Corners 33"/>
          <p:cNvSpPr/>
          <p:nvPr/>
        </p:nvSpPr>
        <p:spPr>
          <a:xfrm>
            <a:off x="5607344" y="4548024"/>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2</a:t>
            </a:r>
            <a:r>
              <a:rPr lang="en-US" sz="2000" b="1" baseline="30000" dirty="0" smtClean="0">
                <a:solidFill>
                  <a:schemeClr val="bg1"/>
                </a:solidFill>
                <a:latin typeface="Alexandria Black" pitchFamily="2" charset="-78"/>
                <a:ea typeface="Times New Roman"/>
                <a:cs typeface="Alexandria Black" pitchFamily="2" charset="-78"/>
                <a:sym typeface="Times New Roman"/>
              </a:rPr>
              <a:t>nd</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134007"/>
            <a:ext cx="9936480" cy="3183925"/>
          </a:xfrm>
          <a:prstGeom prst="rect">
            <a:avLst/>
          </a:prstGeom>
          <a:solidFill>
            <a:srgbClr val="D8D8D8">
              <a:alpha val="49803"/>
            </a:srgbClr>
          </a:solidFill>
          <a:ln>
            <a:noFill/>
          </a:ln>
        </p:spPr>
      </p:pic>
      <p:sp>
        <p:nvSpPr>
          <p:cNvPr id="11" name="Title 1"/>
          <p:cNvSpPr txBox="1">
            <a:spLocks/>
          </p:cNvSpPr>
          <p:nvPr/>
        </p:nvSpPr>
        <p:spPr>
          <a:xfrm>
            <a:off x="1980276" y="2422952"/>
            <a:ext cx="7992567" cy="15056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4400" b="1" dirty="0">
                <a:solidFill>
                  <a:srgbClr val="00B0F0"/>
                </a:solidFill>
                <a:latin typeface="Alexandria" pitchFamily="2" charset="-78"/>
                <a:cs typeface="Alexandria" pitchFamily="2" charset="-78"/>
              </a:rPr>
              <a:t>Strategy Analysis</a:t>
            </a:r>
            <a:endParaRPr lang="en-US" sz="4400" dirty="0">
              <a:solidFill>
                <a:srgbClr val="00B0F0"/>
              </a:solidFill>
              <a:latin typeface="Alexandria" pitchFamily="2" charset="-78"/>
              <a:ea typeface="Calibri"/>
              <a:cs typeface="Alexandria" pitchFamily="2" charset="-78"/>
              <a:sym typeface="Calibri"/>
            </a:endParaRPr>
          </a:p>
        </p:txBody>
      </p:sp>
      <p:sp>
        <p:nvSpPr>
          <p:cNvPr id="12" name="Subtitle 2"/>
          <p:cNvSpPr txBox="1">
            <a:spLocks/>
          </p:cNvSpPr>
          <p:nvPr/>
        </p:nvSpPr>
        <p:spPr>
          <a:xfrm>
            <a:off x="999033" y="5139896"/>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Week3</a:t>
            </a:r>
          </a:p>
          <a:p>
            <a:r>
              <a:rPr lang="en-US" sz="2000" b="1" dirty="0" smtClean="0">
                <a:solidFill>
                  <a:schemeClr val="tx1"/>
                </a:solidFill>
                <a:latin typeface="Alexandria" pitchFamily="2" charset="-78"/>
                <a:ea typeface="Calibri"/>
                <a:cs typeface="Alexandria" pitchFamily="2" charset="-78"/>
                <a:sym typeface="Calibri"/>
              </a:rPr>
              <a:t>Chapter2</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7" name="Rectangle 16"/>
          <p:cNvSpPr/>
          <p:nvPr/>
        </p:nvSpPr>
        <p:spPr>
          <a:xfrm>
            <a:off x="440636" y="85089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5950857" y="1222688"/>
            <a:ext cx="4278034"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174498"/>
            <a:ext cx="6330332" cy="38297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Understanding what strategy is and why it is important;</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Exploring </a:t>
            </a:r>
            <a:r>
              <a:rPr lang="en-US" sz="1600" dirty="0">
                <a:solidFill>
                  <a:schemeClr val="tx1"/>
                </a:solidFill>
                <a:latin typeface="Alexandria" pitchFamily="2" charset="-78"/>
                <a:cs typeface="Alexandria" pitchFamily="2" charset="-78"/>
              </a:rPr>
              <a:t>some ideas about how strategy is developed;</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Understanding the </a:t>
            </a:r>
            <a:r>
              <a:rPr lang="en-US" sz="1600" dirty="0">
                <a:solidFill>
                  <a:schemeClr val="tx1"/>
                </a:solidFill>
                <a:latin typeface="Alexandria" pitchFamily="2" charset="-78"/>
                <a:cs typeface="Alexandria" pitchFamily="2" charset="-78"/>
              </a:rPr>
              <a:t>Implementing of strategy;</a:t>
            </a:r>
          </a:p>
          <a:p>
            <a:pPr marL="342900" indent="-342900" algn="just" fontAlgn="base">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Understanding </a:t>
            </a:r>
            <a:r>
              <a:rPr lang="en-US" sz="1600" dirty="0">
                <a:solidFill>
                  <a:schemeClr val="tx1"/>
                </a:solidFill>
                <a:latin typeface="Alexandria" pitchFamily="2" charset="-78"/>
                <a:cs typeface="Alexandria" pitchFamily="2" charset="-78"/>
              </a:rPr>
              <a:t>the challenges of developing and implementing strategy</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Exploring the tools for analyzing the external environment</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Exploring how can organizations assess their internal resources and capabilities</a:t>
            </a:r>
          </a:p>
          <a:p>
            <a:pPr marL="342900" indent="-342900" algn="just" fontAlgn="base">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Understanding </a:t>
            </a:r>
            <a:r>
              <a:rPr lang="en-US" sz="1600" dirty="0">
                <a:solidFill>
                  <a:schemeClr val="tx1"/>
                </a:solidFill>
                <a:latin typeface="Alexandria" pitchFamily="2" charset="-78"/>
                <a:cs typeface="Alexandria" pitchFamily="2" charset="-78"/>
              </a:rPr>
              <a:t>the role of strategic leadership in executing strategy</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Working out what all of this means for business analysts.</a:t>
            </a:r>
          </a:p>
        </p:txBody>
      </p:sp>
      <p:cxnSp>
        <p:nvCxnSpPr>
          <p:cNvPr id="13" name="Straight Connector 12"/>
          <p:cNvCxnSpPr/>
          <p:nvPr/>
        </p:nvCxnSpPr>
        <p:spPr>
          <a:xfrm flipH="1" flipV="1">
            <a:off x="5533560" y="595086"/>
            <a:ext cx="3131470" cy="29028"/>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94230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52457" y="1212845"/>
            <a:ext cx="4359687"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800" b="1" dirty="0" smtClean="0">
                <a:solidFill>
                  <a:schemeClr val="tx1"/>
                </a:solidFill>
                <a:latin typeface="Alexandria" pitchFamily="2" charset="-78"/>
                <a:cs typeface="Alexandria" pitchFamily="2" charset="-78"/>
              </a:rPr>
              <a:t>Introduction</a:t>
            </a:r>
            <a:endParaRPr lang="en-US" sz="1800" b="1" dirty="0">
              <a:solidFill>
                <a:schemeClr val="tx1"/>
              </a:solidFill>
              <a:latin typeface="Alexandria" pitchFamily="2" charset="-78"/>
              <a:cs typeface="Alexandria" pitchFamily="2" charset="-78"/>
            </a:endParaRP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The Context for Strategy</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What is strategy?</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Strategy Development</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External Environment Analysis</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Internal Environment Analysis</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SWOT Analysis</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Executing Strategy</a:t>
            </a:r>
          </a:p>
          <a:p>
            <a:pPr marL="342900" indent="-342900" algn="just">
              <a:buClrTx/>
              <a:buFont typeface="Arial" panose="020B0604020202020204" pitchFamily="34" charset="0"/>
              <a:buChar char="•"/>
            </a:pPr>
            <a:endParaRPr lang="en-US" sz="1800" b="1" dirty="0" smtClean="0">
              <a:solidFill>
                <a:schemeClr val="tx1"/>
              </a:solidFill>
              <a:latin typeface="Alexandria" pitchFamily="2" charset="-78"/>
              <a:cs typeface="Alexandria" pitchFamily="2" charset="-78"/>
            </a:endParaRPr>
          </a:p>
          <a:p>
            <a:pPr algn="just">
              <a:buClrTx/>
            </a:pPr>
            <a:endParaRPr lang="en-US" sz="18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704114" y="624114"/>
            <a:ext cx="2960915" cy="14515"/>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096447"/>
            <a:ext cx="6291045" cy="33708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solidFill>
                  <a:schemeClr val="tx1"/>
                </a:solidFill>
                <a:latin typeface="Alexandria" pitchFamily="2" charset="-78"/>
                <a:cs typeface="Alexandria" pitchFamily="2" charset="-78"/>
              </a:rPr>
              <a:t>Strategy </a:t>
            </a:r>
            <a:r>
              <a:rPr lang="en-US" sz="1600" dirty="0">
                <a:solidFill>
                  <a:schemeClr val="tx1"/>
                </a:solidFill>
                <a:latin typeface="Alexandria" pitchFamily="2" charset="-78"/>
                <a:cs typeface="Alexandria" pitchFamily="2" charset="-78"/>
              </a:rPr>
              <a:t>analysis is the process of evaluating an organization's strategy to assess its effectiveness and identify areas for improvement. It involves examining various aspects of the strategy, such as its alignment with the organization's goals, competitive advantage, market conditions, and resource allocation. </a:t>
            </a:r>
            <a:r>
              <a:rPr lang="en-US" sz="1600" b="1" dirty="0">
                <a:solidFill>
                  <a:schemeClr val="tx1"/>
                </a:solidFill>
                <a:latin typeface="Alexandria" pitchFamily="2" charset="-78"/>
                <a:cs typeface="Alexandria" pitchFamily="2" charset="-78"/>
              </a:rPr>
              <a:t>Here are some key steps involved in strategy analysis:</a:t>
            </a:r>
          </a:p>
          <a:p>
            <a:pPr algn="just"/>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023429" y="1212845"/>
            <a:ext cx="4388715"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762171" y="624114"/>
            <a:ext cx="2902858"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789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6059837"/>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26629" y="1109844"/>
            <a:ext cx="3636532"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sp>
        <p:nvSpPr>
          <p:cNvPr id="10" name="Content Placeholder 2"/>
          <p:cNvSpPr txBox="1">
            <a:spLocks/>
          </p:cNvSpPr>
          <p:nvPr/>
        </p:nvSpPr>
        <p:spPr>
          <a:xfrm>
            <a:off x="5577079" y="2169224"/>
            <a:ext cx="6303746" cy="3434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r>
              <a:rPr lang="en-US" sz="1600" b="1" dirty="0">
                <a:solidFill>
                  <a:schemeClr val="tx1"/>
                </a:solidFill>
                <a:latin typeface="Alexandria" pitchFamily="2" charset="-78"/>
                <a:cs typeface="Alexandria" pitchFamily="2" charset="-78"/>
              </a:rPr>
              <a:t>The key steps involved in strategy analysis: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organization's goals and objectives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Assess the external environment</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Evaluate internal capabilities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Analyze the current strategy</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Identify strategic options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Conduct a risk analysis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Make recommendations</a:t>
            </a:r>
          </a:p>
        </p:txBody>
      </p:sp>
      <p:cxnSp>
        <p:nvCxnSpPr>
          <p:cNvPr id="12" name="Straight Connector 11"/>
          <p:cNvCxnSpPr/>
          <p:nvPr/>
        </p:nvCxnSpPr>
        <p:spPr>
          <a:xfrm flipH="1">
            <a:off x="5689600" y="624114"/>
            <a:ext cx="2975429"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787900" y="96504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76820"/>
            <a:ext cx="6330331" cy="34966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Most of people would probably support the idea that business is becoming increasingly unpredictable and changes are more turbulent, with international mergers and acquisitions once again becoming regular features of business life as economies come out of the post-banking crisis recession.</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The information revolution and the digital economy have caused much of this dramatic change and barriers between previously separate businesses are falling like dominoes.</a:t>
            </a:r>
          </a:p>
        </p:txBody>
      </p:sp>
      <p:sp>
        <p:nvSpPr>
          <p:cNvPr id="13" name="Title 1"/>
          <p:cNvSpPr txBox="1">
            <a:spLocks/>
          </p:cNvSpPr>
          <p:nvPr/>
        </p:nvSpPr>
        <p:spPr>
          <a:xfrm>
            <a:off x="6313714" y="1358370"/>
            <a:ext cx="566238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THE CONTEXT FOR STRATEGY</a:t>
            </a:r>
          </a:p>
        </p:txBody>
      </p:sp>
      <p:cxnSp>
        <p:nvCxnSpPr>
          <p:cNvPr id="11" name="Straight Connector 10"/>
          <p:cNvCxnSpPr/>
          <p:nvPr/>
        </p:nvCxnSpPr>
        <p:spPr>
          <a:xfrm flipH="1">
            <a:off x="5550493" y="624114"/>
            <a:ext cx="311453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79207" y="869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2124"/>
    </mc:Choice>
    <mc:Fallback xmlns="">
      <p:transition spd="slow" advTm="1721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268434" cy="37339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2939"/>
            <a:ext cx="9524789" cy="33965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There are some big changes that organizations face and that strategy development tries to moderate: there are the changes to the ways that businesses are employed</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growth of knowledge-based industries and the continuous change experienced by organizations means that individual employees, consultants or contractors – permanent, full-time or part-time – have become valuable </a:t>
            </a:r>
            <a:r>
              <a:rPr lang="en-US" sz="1600" dirty="0" smtClean="0">
                <a:latin typeface="Alexandria" pitchFamily="2" charset="-78"/>
                <a:cs typeface="Alexandria" pitchFamily="2" charset="-78"/>
              </a:rPr>
              <a:t>assets</a:t>
            </a:r>
            <a:r>
              <a:rPr lang="en-US" sz="1600" dirty="0">
                <a:latin typeface="Alexandria" pitchFamily="2" charset="-78"/>
                <a:cs typeface="Alexandria" pitchFamily="2" charset="-78"/>
              </a:rPr>
              <a:t>.</a:t>
            </a: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162629" y="1068164"/>
            <a:ext cx="6676378"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45836" y="895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69580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11086"/>
            <a:ext cx="10326491" cy="41510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30732"/>
            <a:ext cx="9742503" cy="31653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This is more than ever the case as organizations everywhere, in both Government and commercial sectors, flatten their organization structures, decentralize decision-making and give more freedom to individuals to make decisions, deal with customers and resolve problems.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Freedom of information legislation means that individuals have access to evidence and decisions taken by government that were previously hidden</a:t>
            </a:r>
          </a:p>
        </p:txBody>
      </p:sp>
      <p:sp>
        <p:nvSpPr>
          <p:cNvPr id="10" name="Title 1"/>
          <p:cNvSpPr txBox="1">
            <a:spLocks/>
          </p:cNvSpPr>
          <p:nvPr/>
        </p:nvSpPr>
        <p:spPr>
          <a:xfrm>
            <a:off x="2133600" y="1068164"/>
            <a:ext cx="670540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16807" y="895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8707800"/>
      </p:ext>
    </p:extLst>
  </p:cSld>
  <p:clrMapOvr>
    <a:masterClrMapping/>
  </p:clrMapOvr>
  <mc:AlternateContent xmlns:mc="http://schemas.openxmlformats.org/markup-compatibility/2006" xmlns:p14="http://schemas.microsoft.com/office/powerpoint/2010/main">
    <mc:Choice Requires="p14">
      <p:transition spd="slow" p14:dur="2000" advTm="106548"/>
    </mc:Choice>
    <mc:Fallback xmlns="">
      <p:transition spd="slow" advTm="10654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39404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56342" y="2131473"/>
            <a:ext cx="10101943" cy="316624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Our attitudes to change, direction, reorganization and other people knowing better than we do have shifted and the development and implementation of new strategies need to take this into account.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Organizations are responding to these changes by doing everything they can to increase their flexibility and responsiveness.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Developing strategy is seen as a ‘hard’ discipline like finance and technology but the creativity and change skills that make strategy work are the ‘soft’ skills.</a:t>
            </a:r>
          </a:p>
        </p:txBody>
      </p:sp>
      <p:sp>
        <p:nvSpPr>
          <p:cNvPr id="10" name="Title 1"/>
          <p:cNvSpPr txBox="1">
            <a:spLocks/>
          </p:cNvSpPr>
          <p:nvPr/>
        </p:nvSpPr>
        <p:spPr>
          <a:xfrm>
            <a:off x="2220686" y="1068164"/>
            <a:ext cx="661832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856342" y="93421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85655131"/>
      </p:ext>
    </p:extLst>
  </p:cSld>
  <p:clrMapOvr>
    <a:masterClrMapping/>
  </p:clrMapOvr>
  <mc:AlternateContent xmlns:mc="http://schemas.openxmlformats.org/markup-compatibility/2006" xmlns:p14="http://schemas.microsoft.com/office/powerpoint/2010/main">
    <mc:Choice Requires="p14">
      <p:transition spd="slow" p14:dur="2000" advTm="115686"/>
    </mc:Choice>
    <mc:Fallback xmlns="">
      <p:transition spd="slow" advTm="11568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6614"/>
            <a:ext cx="10500663" cy="381541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1474"/>
            <a:ext cx="10003760" cy="32242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Therefore, How can anyone create, formulate or build a strategy if the future is inherently unknowable and unpredictable, and how can it be implemented in a coherent way in decentralized structures with delegated authorities and an ever-changing environment?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This makes it appear very difficult for a business analyst to understand the nature and permanence – or impermanence – of the business strategies against which IS strategies are to be built.</a:t>
            </a:r>
          </a:p>
        </p:txBody>
      </p:sp>
      <p:sp>
        <p:nvSpPr>
          <p:cNvPr id="10" name="Title 1"/>
          <p:cNvSpPr txBox="1">
            <a:spLocks/>
          </p:cNvSpPr>
          <p:nvPr/>
        </p:nvSpPr>
        <p:spPr>
          <a:xfrm>
            <a:off x="2177143" y="1068164"/>
            <a:ext cx="6661864"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60350" y="8931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23810"/>
      </p:ext>
    </p:extLst>
  </p:cSld>
  <p:clrMapOvr>
    <a:masterClrMapping/>
  </p:clrMapOvr>
  <mc:AlternateContent xmlns:mc="http://schemas.openxmlformats.org/markup-compatibility/2006" xmlns:p14="http://schemas.microsoft.com/office/powerpoint/2010/main">
    <mc:Choice Requires="p14">
      <p:transition spd="slow" p14:dur="2000" advTm="71499"/>
    </mc:Choice>
    <mc:Fallback xmlns="">
      <p:transition spd="slow" advTm="714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75544"/>
            <a:ext cx="6330331" cy="3454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 concept of strategy begins in a military context and the word strategy is derived from the Greek word ‘</a:t>
            </a:r>
            <a:r>
              <a:rPr lang="en-US" sz="1600" dirty="0" err="1">
                <a:solidFill>
                  <a:schemeClr val="tx1"/>
                </a:solidFill>
                <a:latin typeface="Alexandria" pitchFamily="2" charset="-78"/>
                <a:cs typeface="Alexandria" pitchFamily="2" charset="-78"/>
              </a:rPr>
              <a:t>strategia</a:t>
            </a:r>
            <a:r>
              <a:rPr lang="en-US" sz="1600" dirty="0">
                <a:solidFill>
                  <a:schemeClr val="tx1"/>
                </a:solidFill>
                <a:latin typeface="Alexandria" pitchFamily="2" charset="-78"/>
                <a:cs typeface="Alexandria" pitchFamily="2" charset="-78"/>
              </a:rPr>
              <a:t>’ which means ‘generalship</a:t>
            </a:r>
            <a:r>
              <a:rPr lang="en-US" sz="1600" dirty="0" smtClean="0">
                <a:solidFill>
                  <a:schemeClr val="tx1"/>
                </a:solidFill>
                <a:latin typeface="Alexandria" pitchFamily="2" charset="-78"/>
                <a:cs typeface="Alexandria" pitchFamily="2" charset="-78"/>
              </a:rPr>
              <a:t>’.</a:t>
            </a:r>
          </a:p>
          <a:p>
            <a:pPr algn="just"/>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It has a ‘getting ready for battle’ sense to it and the deployment of troops, weapons, aircraft and ships before engagement with the enemy begins.</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The transfer of these ideas into business is easy to make, therefore, and we expect to deal with.</a:t>
            </a:r>
          </a:p>
        </p:txBody>
      </p:sp>
      <p:sp>
        <p:nvSpPr>
          <p:cNvPr id="13" name="Title 1"/>
          <p:cNvSpPr txBox="1">
            <a:spLocks/>
          </p:cNvSpPr>
          <p:nvPr/>
        </p:nvSpPr>
        <p:spPr>
          <a:xfrm>
            <a:off x="6212115" y="1092842"/>
            <a:ext cx="537579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WHAT IS STRATEGY?</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flipV="1">
            <a:off x="5718629" y="595086"/>
            <a:ext cx="2946400" cy="29028"/>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19086"/>
            <a:ext cx="6330331" cy="34253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The goal or mission of the business. </a:t>
            </a:r>
            <a:r>
              <a:rPr lang="en-US" sz="1600" dirty="0">
                <a:solidFill>
                  <a:schemeClr val="tx1"/>
                </a:solidFill>
                <a:latin typeface="Alexandria" pitchFamily="2" charset="-78"/>
                <a:cs typeface="Alexandria" pitchFamily="2" charset="-78"/>
              </a:rPr>
              <a:t>In strategy terms this is often referred to as the direction.</a:t>
            </a:r>
          </a:p>
          <a:p>
            <a:pPr marL="285750" indent="-28575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a:p>
            <a:pPr marL="342900" indent="-34290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The time frame. </a:t>
            </a:r>
            <a:r>
              <a:rPr lang="en-US" sz="1600" dirty="0">
                <a:solidFill>
                  <a:schemeClr val="tx1"/>
                </a:solidFill>
                <a:latin typeface="Alexandria" pitchFamily="2" charset="-78"/>
                <a:cs typeface="Alexandria" pitchFamily="2" charset="-78"/>
              </a:rPr>
              <a:t>Strategy is about the long term. The problem here is that it differs widely across industries, with petrochemicals and pharmaceuticals at the really long end and domestic financial services products at the short end.</a:t>
            </a:r>
          </a:p>
        </p:txBody>
      </p:sp>
      <p:sp>
        <p:nvSpPr>
          <p:cNvPr id="13" name="Title 1"/>
          <p:cNvSpPr txBox="1">
            <a:spLocks/>
          </p:cNvSpPr>
          <p:nvPr/>
        </p:nvSpPr>
        <p:spPr>
          <a:xfrm>
            <a:off x="6110515" y="1262744"/>
            <a:ext cx="5477396" cy="54854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WHAT IS STRATEGY?</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50493" y="624114"/>
            <a:ext cx="3114536" cy="14515"/>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37082" y="101469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59600017"/>
      </p:ext>
    </p:extLst>
  </p:cSld>
  <p:clrMapOvr>
    <a:masterClrMapping/>
  </p:clrMapOvr>
  <mc:AlternateContent xmlns:mc="http://schemas.openxmlformats.org/markup-compatibility/2006" xmlns:p14="http://schemas.microsoft.com/office/powerpoint/2010/main">
    <mc:Choice Requires="p14">
      <p:transition spd="slow" p14:dur="2000" advTm="100260"/>
    </mc:Choice>
    <mc:Fallback xmlns="">
      <p:transition spd="slow" advTm="1002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00663" cy="38663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25486" y="1088570"/>
            <a:ext cx="4878613" cy="589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9857620" cy="35141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A popular definition appears in Johnson, Scholes and Whittington (2008):</a:t>
            </a:r>
          </a:p>
          <a:p>
            <a:pPr algn="just"/>
            <a:r>
              <a:rPr lang="en-US" sz="1600" b="1" dirty="0">
                <a:latin typeface="Alexandria" pitchFamily="2" charset="-78"/>
                <a:cs typeface="Alexandria" pitchFamily="2" charset="-78"/>
              </a:rPr>
              <a:t>Strategy</a:t>
            </a:r>
            <a:r>
              <a:rPr lang="en-US" sz="1600" dirty="0">
                <a:latin typeface="Alexandria" pitchFamily="2" charset="-78"/>
                <a:cs typeface="Alexandria" pitchFamily="2" charset="-78"/>
              </a:rPr>
              <a:t> is the direction and scope of an organization over the long term, which achieves advantage in a changing environment through its configuration of resources and competences with the aim of fulfilling stakeholder expectations.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However, writers and gurus have offered their own definitions for at least the last 40 years including </a:t>
            </a:r>
            <a:r>
              <a:rPr lang="en-US" sz="1600" b="1" dirty="0">
                <a:latin typeface="Alexandria" pitchFamily="2" charset="-78"/>
                <a:cs typeface="Alexandria" pitchFamily="2" charset="-78"/>
              </a:rPr>
              <a:t>George Steiner (1979) </a:t>
            </a:r>
            <a:r>
              <a:rPr lang="en-US" sz="1600" dirty="0">
                <a:latin typeface="Alexandria" pitchFamily="2" charset="-78"/>
                <a:cs typeface="Alexandria" pitchFamily="2" charset="-78"/>
              </a:rPr>
              <a:t>who did not so much define it as paint a picture of it by </a:t>
            </a:r>
            <a:r>
              <a:rPr lang="en-US" sz="1600" b="1" dirty="0">
                <a:latin typeface="Alexandria" pitchFamily="2" charset="-78"/>
                <a:cs typeface="Alexandria" pitchFamily="2" charset="-78"/>
              </a:rPr>
              <a:t>saying that strategy is:</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What top management does;</a:t>
            </a:r>
          </a:p>
          <a:p>
            <a:pPr algn="just"/>
            <a:r>
              <a:rPr lang="en-US" sz="1600" dirty="0">
                <a:latin typeface="Alexandria" pitchFamily="2" charset="-78"/>
                <a:cs typeface="Alexandria" pitchFamily="2" charset="-78"/>
              </a:rPr>
              <a:t>About direction;</a:t>
            </a:r>
          </a:p>
          <a:p>
            <a:pPr algn="just"/>
            <a:r>
              <a:rPr lang="en-US" sz="1600" dirty="0">
                <a:latin typeface="Alexandria" pitchFamily="2" charset="-78"/>
                <a:cs typeface="Alexandria" pitchFamily="2" charset="-78"/>
              </a:rPr>
              <a:t>The process that sets in motion the important actions necessary to achieve these directions;</a:t>
            </a:r>
          </a:p>
          <a:p>
            <a:pPr algn="just"/>
            <a:r>
              <a:rPr lang="en-US" sz="1600" dirty="0">
                <a:latin typeface="Alexandria" pitchFamily="2" charset="-78"/>
                <a:cs typeface="Alexandria" pitchFamily="2" charset="-78"/>
              </a:rPr>
              <a:t>What the organization should be doing.</a:t>
            </a:r>
          </a:p>
        </p:txBody>
      </p:sp>
      <p:sp>
        <p:nvSpPr>
          <p:cNvPr id="10" name="Rectangle 9"/>
          <p:cNvSpPr/>
          <p:nvPr/>
        </p:nvSpPr>
        <p:spPr>
          <a:xfrm>
            <a:off x="1180864" y="8916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57120" cy="3938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78744" y="1084472"/>
            <a:ext cx="5125356" cy="5936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9886647" cy="338347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But finally, </a:t>
            </a:r>
            <a:r>
              <a:rPr lang="en-US" sz="1600" b="1" dirty="0">
                <a:latin typeface="Alexandria" pitchFamily="2" charset="-78"/>
                <a:cs typeface="Alexandria" pitchFamily="2" charset="-78"/>
              </a:rPr>
              <a:t>Johnson, Scholes and Whittington (2008) </a:t>
            </a:r>
            <a:r>
              <a:rPr lang="en-US" sz="1600" dirty="0">
                <a:latin typeface="Alexandria" pitchFamily="2" charset="-78"/>
                <a:cs typeface="Alexandria" pitchFamily="2" charset="-78"/>
              </a:rPr>
              <a:t>provide a helpful definition of the issues to be considered during strategy analysis as follow;</a:t>
            </a:r>
          </a:p>
          <a:p>
            <a:pPr marL="342900" indent="-342900" algn="just">
              <a:buFont typeface="Arial" panose="020B0604020202020204" pitchFamily="34" charset="0"/>
              <a:buChar char="•"/>
            </a:pPr>
            <a:r>
              <a:rPr lang="en-US" sz="1600" dirty="0">
                <a:latin typeface="Alexandria" pitchFamily="2" charset="-78"/>
                <a:cs typeface="Alexandria" pitchFamily="2" charset="-78"/>
              </a:rPr>
              <a:t>The long-term direction of an organization;</a:t>
            </a:r>
          </a:p>
          <a:p>
            <a:pPr marL="342900" indent="-342900" algn="just">
              <a:buFont typeface="Arial" panose="020B0604020202020204" pitchFamily="34" charset="0"/>
              <a:buChar char="•"/>
            </a:pPr>
            <a:r>
              <a:rPr lang="en-US" sz="1600" dirty="0">
                <a:latin typeface="Alexandria" pitchFamily="2" charset="-78"/>
                <a:cs typeface="Alexandria" pitchFamily="2" charset="-78"/>
              </a:rPr>
              <a:t>The scope of an organization's activities;</a:t>
            </a:r>
          </a:p>
          <a:p>
            <a:pPr marL="342900" indent="-342900" algn="just">
              <a:buFont typeface="Arial" panose="020B0604020202020204" pitchFamily="34" charset="0"/>
              <a:buChar char="•"/>
            </a:pPr>
            <a:r>
              <a:rPr lang="en-US" sz="1600" dirty="0">
                <a:latin typeface="Alexandria" pitchFamily="2" charset="-78"/>
                <a:cs typeface="Alexandria" pitchFamily="2" charset="-78"/>
              </a:rPr>
              <a:t>Advantage for the organization over competition;</a:t>
            </a:r>
          </a:p>
          <a:p>
            <a:pPr marL="342900" indent="-342900" algn="just">
              <a:buFont typeface="Arial" panose="020B0604020202020204" pitchFamily="34" charset="0"/>
              <a:buChar char="•"/>
            </a:pPr>
            <a:r>
              <a:rPr lang="en-US" sz="1600" dirty="0">
                <a:latin typeface="Alexandria" pitchFamily="2" charset="-78"/>
                <a:cs typeface="Alexandria" pitchFamily="2" charset="-78"/>
              </a:rPr>
              <a:t>Strategic fit with the business environment;</a:t>
            </a:r>
          </a:p>
          <a:p>
            <a:pPr marL="342900" indent="-342900" algn="just">
              <a:buFont typeface="Arial" panose="020B0604020202020204" pitchFamily="34" charset="0"/>
              <a:buChar char="•"/>
            </a:pPr>
            <a:r>
              <a:rPr lang="en-US" sz="1600" dirty="0">
                <a:latin typeface="Alexandria" pitchFamily="2" charset="-78"/>
                <a:cs typeface="Alexandria" pitchFamily="2" charset="-78"/>
              </a:rPr>
              <a:t>The organization's resources and competences;</a:t>
            </a:r>
          </a:p>
          <a:p>
            <a:pPr marL="342900" indent="-342900" algn="just">
              <a:buFont typeface="Arial" panose="020B0604020202020204" pitchFamily="34" charset="0"/>
              <a:buChar char="•"/>
            </a:pPr>
            <a:r>
              <a:rPr lang="en-US" sz="1600" dirty="0">
                <a:latin typeface="Alexandria" pitchFamily="2" charset="-78"/>
                <a:cs typeface="Alexandria" pitchFamily="2" charset="-78"/>
              </a:rPr>
              <a:t>The values and expectations of powerful actors.</a:t>
            </a:r>
          </a:p>
        </p:txBody>
      </p:sp>
      <p:sp>
        <p:nvSpPr>
          <p:cNvPr id="10" name="Rectangle 9"/>
          <p:cNvSpPr/>
          <p:nvPr/>
        </p:nvSpPr>
        <p:spPr>
          <a:xfrm>
            <a:off x="991215" y="8916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27080685"/>
      </p:ext>
    </p:extLst>
  </p:cSld>
  <p:clrMapOvr>
    <a:masterClrMapping/>
  </p:clrMapOvr>
  <mc:AlternateContent xmlns:mc="http://schemas.openxmlformats.org/markup-compatibility/2006" xmlns:p14="http://schemas.microsoft.com/office/powerpoint/2010/main">
    <mc:Choice Requires="p14">
      <p:transition spd="slow" p14:dur="2000" advTm="117656"/>
    </mc:Choice>
    <mc:Fallback xmlns="">
      <p:transition spd="slow" advTm="11765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87749"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22286" y="1084472"/>
            <a:ext cx="5081814" cy="5936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10024534" cy="35286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levels of strategy </a:t>
            </a:r>
          </a:p>
          <a:p>
            <a:pPr algn="just"/>
            <a:r>
              <a:rPr lang="en-US" sz="1600" dirty="0">
                <a:latin typeface="Alexandria" pitchFamily="2" charset="-78"/>
                <a:cs typeface="Alexandria" pitchFamily="2" charset="-78"/>
              </a:rPr>
              <a:t>Strategies exist at different levels in an organization ranging from corporate strategies at the top level affecting the complete organization down to the operational strategies for product/services offerings. </a:t>
            </a:r>
            <a:r>
              <a:rPr lang="en-US" sz="1600" b="1" dirty="0">
                <a:latin typeface="Alexandria" pitchFamily="2" charset="-78"/>
                <a:cs typeface="Alexandria" pitchFamily="2" charset="-78"/>
              </a:rPr>
              <a:t>Typical levels of strategy could be:</a:t>
            </a:r>
          </a:p>
          <a:p>
            <a:pPr algn="just"/>
            <a:endParaRPr lang="en-US" sz="1600" b="1" dirty="0">
              <a:latin typeface="Alexandria" pitchFamily="2" charset="-78"/>
              <a:cs typeface="Alexandria" pitchFamily="2" charset="-78"/>
            </a:endParaRPr>
          </a:p>
          <a:p>
            <a:pPr marL="457200" indent="-457200" algn="just">
              <a:buFont typeface="Arial" panose="020B0604020202020204" pitchFamily="34" charset="0"/>
              <a:buChar char="•"/>
            </a:pPr>
            <a:r>
              <a:rPr lang="en-US" sz="1600" b="1" dirty="0">
                <a:latin typeface="Alexandria" pitchFamily="2" charset="-78"/>
                <a:cs typeface="Alexandria" pitchFamily="2" charset="-78"/>
              </a:rPr>
              <a:t>Corporate Strategy</a:t>
            </a:r>
          </a:p>
          <a:p>
            <a:pPr marL="457200" indent="-457200" algn="just">
              <a:buFont typeface="Arial" panose="020B0604020202020204" pitchFamily="34" charset="0"/>
              <a:buChar char="•"/>
            </a:pPr>
            <a:r>
              <a:rPr lang="en-US" sz="1600" b="1" dirty="0">
                <a:latin typeface="Alexandria" pitchFamily="2" charset="-78"/>
                <a:cs typeface="Alexandria" pitchFamily="2" charset="-78"/>
              </a:rPr>
              <a:t>Business Unit Strategy (BUS)</a:t>
            </a:r>
          </a:p>
          <a:p>
            <a:pPr marL="457200" indent="-457200" algn="just">
              <a:buFont typeface="Arial" panose="020B0604020202020204" pitchFamily="34" charset="0"/>
              <a:buChar char="•"/>
            </a:pPr>
            <a:r>
              <a:rPr lang="en-US" sz="1600" b="1" dirty="0">
                <a:latin typeface="Alexandria" pitchFamily="2" charset="-78"/>
                <a:cs typeface="Alexandria" pitchFamily="2" charset="-78"/>
              </a:rPr>
              <a:t>Operational </a:t>
            </a:r>
            <a:r>
              <a:rPr lang="en-US" sz="1600" b="1" dirty="0" smtClean="0">
                <a:latin typeface="Alexandria" pitchFamily="2" charset="-78"/>
                <a:cs typeface="Alexandria" pitchFamily="2" charset="-78"/>
              </a:rPr>
              <a:t>Strategy</a:t>
            </a:r>
            <a:endParaRPr lang="en-US" sz="1600" b="1" dirty="0">
              <a:latin typeface="Alexandria" pitchFamily="2" charset="-78"/>
              <a:cs typeface="Alexandria" pitchFamily="2" charset="-78"/>
            </a:endParaRPr>
          </a:p>
        </p:txBody>
      </p:sp>
      <p:sp>
        <p:nvSpPr>
          <p:cNvPr id="10" name="Rectangle 9"/>
          <p:cNvSpPr/>
          <p:nvPr/>
        </p:nvSpPr>
        <p:spPr>
          <a:xfrm>
            <a:off x="1129292" y="8999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12321115"/>
      </p:ext>
    </p:extLst>
  </p:cSld>
  <p:clrMapOvr>
    <a:masterClrMapping/>
  </p:clrMapOvr>
  <mc:AlternateContent xmlns:mc="http://schemas.openxmlformats.org/markup-compatibility/2006" xmlns:p14="http://schemas.microsoft.com/office/powerpoint/2010/main">
    <mc:Choice Requires="p14">
      <p:transition spd="slow" p14:dur="2000" advTm="86538"/>
    </mc:Choice>
    <mc:Fallback xmlns="">
      <p:transition spd="slow" advTm="8653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5256"/>
            <a:ext cx="10428091" cy="39769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146660"/>
            <a:ext cx="5052786" cy="5314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148114"/>
            <a:ext cx="9567333" cy="34689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Corporate Strategy </a:t>
            </a:r>
            <a:r>
              <a:rPr lang="en-US" sz="1600" dirty="0">
                <a:latin typeface="Alexandria" pitchFamily="2" charset="-78"/>
                <a:cs typeface="Alexandria" pitchFamily="2" charset="-78"/>
              </a:rPr>
              <a:t>that is concerned with the overall purpose and scope of the business. Strategies at this level are influenced by investors, governments and global </a:t>
            </a:r>
            <a:r>
              <a:rPr lang="en-US" sz="1600" dirty="0" smtClean="0">
                <a:latin typeface="Alexandria" pitchFamily="2" charset="-78"/>
                <a:cs typeface="Alexandria" pitchFamily="2" charset="-78"/>
              </a:rPr>
              <a:t>competition. </a:t>
            </a:r>
            <a:r>
              <a:rPr lang="en-US" sz="1600" dirty="0">
                <a:latin typeface="Alexandria" pitchFamily="2" charset="-78"/>
                <a:cs typeface="Alexandria" pitchFamily="2" charset="-78"/>
              </a:rPr>
              <a:t>It is the basis of all other strategies and strategic decisions. </a:t>
            </a:r>
          </a:p>
          <a:p>
            <a:pPr algn="just"/>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Business Unit Strategy. </a:t>
            </a:r>
            <a:r>
              <a:rPr lang="en-US" sz="1600" dirty="0">
                <a:latin typeface="Alexandria" pitchFamily="2" charset="-78"/>
                <a:cs typeface="Alexandria" pitchFamily="2" charset="-78"/>
              </a:rPr>
              <a:t>Below the corporate level are the </a:t>
            </a:r>
            <a:r>
              <a:rPr lang="en-US" sz="1600" b="1" dirty="0">
                <a:latin typeface="Alexandria" pitchFamily="2" charset="-78"/>
                <a:cs typeface="Alexandria" pitchFamily="2" charset="-78"/>
              </a:rPr>
              <a:t>strategic business units (SBUs). </a:t>
            </a:r>
            <a:r>
              <a:rPr lang="en-US" sz="1600" dirty="0">
                <a:latin typeface="Alexandria" pitchFamily="2" charset="-78"/>
                <a:cs typeface="Alexandria" pitchFamily="2" charset="-78"/>
              </a:rPr>
              <a:t>These are organizational units for which there are distinct external markets that are different from those of other SBUs. SBU strategies address choice of products, pricing, customer satisfaction, and competitive advantage.</a:t>
            </a:r>
          </a:p>
          <a:p>
            <a:pPr algn="just"/>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Operational Strategy-</a:t>
            </a:r>
            <a:r>
              <a:rPr lang="en-US" sz="1600" dirty="0">
                <a:latin typeface="Alexandria" pitchFamily="2" charset="-78"/>
                <a:cs typeface="Alexandria" pitchFamily="2" charset="-78"/>
              </a:rPr>
              <a:t> focuses on the delivery of the corporate and SBU strategies through the effective organization and development of resources, processes and people</a:t>
            </a:r>
            <a:r>
              <a:rPr lang="en-US" sz="1600" dirty="0" smtClean="0">
                <a:latin typeface="Alexandria" pitchFamily="2" charset="-78"/>
                <a:cs typeface="Alexandria" pitchFamily="2" charset="-78"/>
              </a:rPr>
              <a:t>.</a:t>
            </a:r>
          </a:p>
        </p:txBody>
      </p:sp>
      <p:sp>
        <p:nvSpPr>
          <p:cNvPr id="10" name="Rectangle 9"/>
          <p:cNvSpPr/>
          <p:nvPr/>
        </p:nvSpPr>
        <p:spPr>
          <a:xfrm>
            <a:off x="1234521" y="10041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5961880"/>
      </p:ext>
    </p:extLst>
  </p:cSld>
  <p:clrMapOvr>
    <a:masterClrMapping/>
  </p:clrMapOvr>
  <mc:AlternateContent xmlns:mc="http://schemas.openxmlformats.org/markup-compatibility/2006" xmlns:p14="http://schemas.microsoft.com/office/powerpoint/2010/main">
    <mc:Choice Requires="p14">
      <p:transition spd="slow" p14:dur="2000" advTm="138949"/>
    </mc:Choice>
    <mc:Fallback xmlns="">
      <p:transition spd="slow" advTm="13894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1972946"/>
            <a:ext cx="6330331" cy="344088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There are many different drivers for strategy development and strategy may be formulated in different ways.</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Where a </a:t>
            </a:r>
            <a:r>
              <a:rPr lang="en-US" sz="1600" b="1" dirty="0">
                <a:solidFill>
                  <a:schemeClr val="tx1"/>
                </a:solidFill>
                <a:latin typeface="Alexandria" pitchFamily="2" charset="-78"/>
                <a:cs typeface="Alexandria" pitchFamily="2" charset="-78"/>
              </a:rPr>
              <a:t>business is already established </a:t>
            </a:r>
            <a:r>
              <a:rPr lang="en-US" sz="1600" dirty="0">
                <a:solidFill>
                  <a:schemeClr val="tx1"/>
                </a:solidFill>
                <a:latin typeface="Alexandria" pitchFamily="2" charset="-78"/>
                <a:cs typeface="Alexandria" pitchFamily="2" charset="-78"/>
              </a:rPr>
              <a:t>but needs a new direction, a new CEO may brought in to change the strategy in order to move the organization forward.</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Alternatively, strategy may develop from the experiences and views of internal managers.</a:t>
            </a:r>
          </a:p>
        </p:txBody>
      </p:sp>
      <p:sp>
        <p:nvSpPr>
          <p:cNvPr id="13" name="Title 1"/>
          <p:cNvSpPr txBox="1">
            <a:spLocks/>
          </p:cNvSpPr>
          <p:nvPr/>
        </p:nvSpPr>
        <p:spPr>
          <a:xfrm>
            <a:off x="6284686" y="1354274"/>
            <a:ext cx="5691414" cy="55601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STRATEGY DEVELOPMENT</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660571" y="624114"/>
            <a:ext cx="3004458" cy="29029"/>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02396" y="9790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61337"/>
    </mc:Choice>
    <mc:Fallback xmlns="">
      <p:transition spd="slow" advTm="6133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315952"/>
            <a:ext cx="6330331" cy="31994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Groups of managers may meet regularly to review trends in the market and their own business progress; they plan new actions and try them out.</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Strategy then evolves in an incremental, negotiated way. Another possibility is to enable the generation of innovative ideas from within the organization so that the strategy emerges from the people who do the work.</a:t>
            </a:r>
          </a:p>
        </p:txBody>
      </p:sp>
      <p:sp>
        <p:nvSpPr>
          <p:cNvPr id="13" name="Title 1"/>
          <p:cNvSpPr txBox="1">
            <a:spLocks/>
          </p:cNvSpPr>
          <p:nvPr/>
        </p:nvSpPr>
        <p:spPr>
          <a:xfrm>
            <a:off x="6299200" y="1430614"/>
            <a:ext cx="5676900" cy="47967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STRATEGY DEVELOPMENT</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flipV="1">
            <a:off x="5689600" y="609600"/>
            <a:ext cx="2975430" cy="14514"/>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79207" y="10297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24974783"/>
      </p:ext>
    </p:extLst>
  </p:cSld>
  <p:clrMapOvr>
    <a:masterClrMapping/>
  </p:clrMapOvr>
  <mc:AlternateContent xmlns:mc="http://schemas.openxmlformats.org/markup-compatibility/2006" xmlns:p14="http://schemas.microsoft.com/office/powerpoint/2010/main">
    <mc:Choice Requires="p14">
      <p:transition spd="slow" p14:dur="2000" advTm="82616"/>
    </mc:Choice>
    <mc:Fallback xmlns="">
      <p:transition spd="slow" advTm="826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44206"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119086" y="1103085"/>
            <a:ext cx="6821329" cy="46652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119087"/>
            <a:ext cx="9982200" cy="32512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It is also possible to formulate strategy by adopting a formal, carefully planned, design process.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Different interest groups form around different strategic ideas or issues and compete for resources and the support of stakeholders to achieve the dominance of their ideas.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On this basis, strategic direction is not achieved through a universally accepted, rational analysis but through the promotion of specific ideas of the most powerful – and usually highly political – groups. </a:t>
            </a:r>
            <a:r>
              <a:rPr lang="en-US" sz="1600" b="1" dirty="0">
                <a:latin typeface="Alexandria" pitchFamily="2" charset="-78"/>
                <a:cs typeface="Alexandria" pitchFamily="2" charset="-78"/>
              </a:rPr>
              <a:t>This power comes from five main sources:</a:t>
            </a:r>
          </a:p>
        </p:txBody>
      </p:sp>
      <p:sp>
        <p:nvSpPr>
          <p:cNvPr id="9" name="Rectangle 8"/>
          <p:cNvSpPr/>
          <p:nvPr/>
        </p:nvSpPr>
        <p:spPr>
          <a:xfrm>
            <a:off x="1002293" y="9360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932119"/>
      </p:ext>
    </p:extLst>
  </p:cSld>
  <p:clrMapOvr>
    <a:masterClrMapping/>
  </p:clrMapOvr>
  <mc:AlternateContent xmlns:mc="http://schemas.openxmlformats.org/markup-compatibility/2006" xmlns:p14="http://schemas.microsoft.com/office/powerpoint/2010/main">
    <mc:Choice Requires="p14">
      <p:transition spd="slow" p14:dur="2000" advTm="123149"/>
    </mc:Choice>
    <mc:Fallback xmlns="">
      <p:transition spd="slow" advTm="12314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58720"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07771" y="1121144"/>
            <a:ext cx="6632644" cy="5569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119086"/>
            <a:ext cx="9982200" cy="30915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 main five sources of power in strategic development</a:t>
            </a:r>
          </a:p>
          <a:p>
            <a:pPr marL="342900" indent="-342900" algn="just">
              <a:buFont typeface="Arial" panose="020B0604020202020204" pitchFamily="34" charset="0"/>
              <a:buChar char="•"/>
            </a:pPr>
            <a:r>
              <a:rPr lang="en-US" sz="1600" b="1" dirty="0">
                <a:latin typeface="Alexandria" pitchFamily="2" charset="-78"/>
                <a:cs typeface="Alexandria" pitchFamily="2" charset="-78"/>
              </a:rPr>
              <a:t>Dependency- </a:t>
            </a:r>
            <a:r>
              <a:rPr lang="en-US" sz="1600" dirty="0">
                <a:latin typeface="Alexandria" pitchFamily="2" charset="-78"/>
                <a:cs typeface="Alexandria" pitchFamily="2" charset="-78"/>
              </a:rPr>
              <a:t>The power of the human resources (HR) department increases if all new staff requisitions have to be authorized by HR.</a:t>
            </a:r>
          </a:p>
          <a:p>
            <a:pPr marL="342900" indent="-342900" algn="just">
              <a:buFont typeface="Arial" panose="020B0604020202020204" pitchFamily="34" charset="0"/>
              <a:buChar char="•"/>
            </a:pPr>
            <a:r>
              <a:rPr lang="en-US" sz="1600" b="1" dirty="0">
                <a:latin typeface="Alexandria" pitchFamily="2" charset="-78"/>
                <a:cs typeface="Alexandria" pitchFamily="2" charset="-78"/>
              </a:rPr>
              <a:t>Financial resources </a:t>
            </a:r>
            <a:r>
              <a:rPr lang="en-US" sz="1600" dirty="0">
                <a:latin typeface="Alexandria" pitchFamily="2" charset="-78"/>
                <a:cs typeface="Alexandria" pitchFamily="2" charset="-78"/>
              </a:rPr>
              <a:t>– where are the funds to invest in the development of new ideas, product or services?</a:t>
            </a:r>
          </a:p>
          <a:p>
            <a:pPr algn="just"/>
            <a:r>
              <a:rPr lang="en-US" sz="1600" dirty="0">
                <a:latin typeface="Alexandria" pitchFamily="2" charset="-78"/>
                <a:cs typeface="Alexandria" pitchFamily="2" charset="-78"/>
              </a:rPr>
              <a:t>What financial frameworks constrain or give freedom to different groups?</a:t>
            </a:r>
          </a:p>
          <a:p>
            <a:pPr marL="342900" indent="-342900" algn="just">
              <a:buFont typeface="Arial" panose="020B0604020202020204" pitchFamily="34" charset="0"/>
              <a:buChar char="•"/>
            </a:pPr>
            <a:r>
              <a:rPr lang="en-US" sz="1600" b="1" dirty="0">
                <a:latin typeface="Alexandria" pitchFamily="2" charset="-78"/>
                <a:cs typeface="Alexandria" pitchFamily="2" charset="-78"/>
              </a:rPr>
              <a:t>Position</a:t>
            </a:r>
            <a:r>
              <a:rPr lang="en-US" sz="1600" dirty="0">
                <a:latin typeface="Alexandria" pitchFamily="2" charset="-78"/>
                <a:cs typeface="Alexandria" pitchFamily="2" charset="-78"/>
              </a:rPr>
              <a:t> – where do the actors live in the organization structure and how does their work affect the organization's performance?</a:t>
            </a:r>
          </a:p>
          <a:p>
            <a:pPr marL="342900" indent="-342900" algn="just">
              <a:buFont typeface="Arial" panose="020B0604020202020204" pitchFamily="34" charset="0"/>
              <a:buChar char="•"/>
            </a:pPr>
            <a:r>
              <a:rPr lang="en-US" sz="1600" b="1" dirty="0">
                <a:latin typeface="Alexandria" pitchFamily="2" charset="-78"/>
                <a:cs typeface="Alexandria" pitchFamily="2" charset="-78"/>
              </a:rPr>
              <a:t>Uniqueness</a:t>
            </a:r>
            <a:r>
              <a:rPr lang="en-US" sz="1600" dirty="0">
                <a:latin typeface="Alexandria" pitchFamily="2" charset="-78"/>
                <a:cs typeface="Alexandria" pitchFamily="2" charset="-78"/>
              </a:rPr>
              <a:t> – no other part of the organization can do what the powerful group does.</a:t>
            </a:r>
          </a:p>
          <a:p>
            <a:pPr marL="342900" indent="-342900" algn="just">
              <a:buFont typeface="Arial" panose="020B0604020202020204" pitchFamily="34" charset="0"/>
              <a:buChar char="•"/>
            </a:pPr>
            <a:r>
              <a:rPr lang="en-US" sz="1600" b="1" dirty="0">
                <a:latin typeface="Alexandria" pitchFamily="2" charset="-78"/>
                <a:cs typeface="Alexandria" pitchFamily="2" charset="-78"/>
              </a:rPr>
              <a:t>Uncertainty</a:t>
            </a:r>
            <a:r>
              <a:rPr lang="en-US" sz="1600" dirty="0">
                <a:latin typeface="Alexandria" pitchFamily="2" charset="-78"/>
                <a:cs typeface="Alexandria" pitchFamily="2" charset="-78"/>
              </a:rPr>
              <a:t> – power resides with people and groups can cope with the unpredictable effects of the environment and protect others from its impact.</a:t>
            </a:r>
          </a:p>
        </p:txBody>
      </p:sp>
      <p:sp>
        <p:nvSpPr>
          <p:cNvPr id="9" name="Rectangle 8"/>
          <p:cNvSpPr/>
          <p:nvPr/>
        </p:nvSpPr>
        <p:spPr>
          <a:xfrm>
            <a:off x="1190978" y="9360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05706589"/>
      </p:ext>
    </p:extLst>
  </p:cSld>
  <p:clrMapOvr>
    <a:masterClrMapping/>
  </p:clrMapOvr>
  <mc:AlternateContent xmlns:mc="http://schemas.openxmlformats.org/markup-compatibility/2006" xmlns:p14="http://schemas.microsoft.com/office/powerpoint/2010/main">
    <mc:Choice Requires="p14">
      <p:transition spd="slow" p14:dur="2000" advTm="225417"/>
    </mc:Choice>
    <mc:Fallback xmlns="">
      <p:transition spd="slow" advTm="22541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66834" cy="3924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1988457" y="1121144"/>
            <a:ext cx="6951958" cy="5569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1" y="2430966"/>
            <a:ext cx="9612086" cy="29662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Whichever approach is adopted and whatever the internal politics, the development of strategy always needs to incorporate some external analysis, for instance ‘what is happening out there?’, some internal analysis, such as ‘where do we fit in to what’s happening out there?’, plus some consideration of how new strategies could be executed. </a:t>
            </a:r>
          </a:p>
        </p:txBody>
      </p:sp>
      <p:sp>
        <p:nvSpPr>
          <p:cNvPr id="9" name="Rectangle 8"/>
          <p:cNvSpPr/>
          <p:nvPr/>
        </p:nvSpPr>
        <p:spPr>
          <a:xfrm>
            <a:off x="871664" y="9183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18935199"/>
      </p:ext>
    </p:extLst>
  </p:cSld>
  <p:clrMapOvr>
    <a:masterClrMapping/>
  </p:clrMapOvr>
  <mc:AlternateContent xmlns:mc="http://schemas.openxmlformats.org/markup-compatibility/2006" xmlns:p14="http://schemas.microsoft.com/office/powerpoint/2010/main">
    <mc:Choice Requires="p14">
      <p:transition spd="slow" p14:dur="2000" advTm="82945"/>
    </mc:Choice>
    <mc:Fallback xmlns="">
      <p:transition spd="slow" advTm="8294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915886"/>
            <a:ext cx="10123291" cy="38317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400" y="1262776"/>
            <a:ext cx="5617030" cy="41530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235016"/>
            <a:ext cx="9597571" cy="33384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latin typeface="Alexandria" pitchFamily="2" charset="-78"/>
                <a:cs typeface="Alexandria" pitchFamily="2" charset="-78"/>
              </a:rPr>
              <a:t>Once a strategy has been developed, it is important to provide a written statement of the strategy. </a:t>
            </a:r>
            <a:r>
              <a:rPr lang="en-US" sz="1600" b="1" dirty="0" smtClean="0">
                <a:latin typeface="Alexandria" pitchFamily="2" charset="-78"/>
                <a:cs typeface="Alexandria" pitchFamily="2" charset="-78"/>
              </a:rPr>
              <a:t>This written statement is needed for many reasons:</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provides a focus for the organization and enables all parts of it to understand the reasons behind top-level decisions and how each part can contribute to its achievement;</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provides a framework for a practical allocation of investment and other resources;</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provides a guide to innovation, where new products, services or systems are needed;</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enables appropriate performance measures to be put in place that measure the key indicators of our success in achieving the strategy;</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tells the outside world, especially the outside stakeholders and market analysts, about the businesses and develops the expectations that they hold.</a:t>
            </a:r>
            <a:endParaRPr lang="en-US" sz="1600" dirty="0">
              <a:latin typeface="Alexandria" pitchFamily="2" charset="-78"/>
              <a:cs typeface="Alexandria" pitchFamily="2" charset="-78"/>
            </a:endParaRPr>
          </a:p>
        </p:txBody>
      </p:sp>
      <p:sp>
        <p:nvSpPr>
          <p:cNvPr id="9" name="Rectangle 8"/>
          <p:cNvSpPr/>
          <p:nvPr/>
        </p:nvSpPr>
        <p:spPr>
          <a:xfrm>
            <a:off x="1151836" y="119679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61102518"/>
      </p:ext>
    </p:extLst>
  </p:cSld>
  <p:clrMapOvr>
    <a:masterClrMapping/>
  </p:clrMapOvr>
  <mc:AlternateContent xmlns:mc="http://schemas.openxmlformats.org/markup-compatibility/2006" xmlns:p14="http://schemas.microsoft.com/office/powerpoint/2010/main">
    <mc:Choice Requires="p14">
      <p:transition spd="slow" p14:dur="2000" advTm="162356"/>
    </mc:Choice>
    <mc:Fallback xmlns="">
      <p:transition spd="slow" advTm="1623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232938" y="1471369"/>
            <a:ext cx="5438362" cy="6073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EXTERNAL ENVIRONMENT ANALYSIS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50494" y="2278743"/>
            <a:ext cx="6330331" cy="33536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Most organizations face a complex and changing external environment of increasing unpredictability. </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With a little thought it would have been possible to identify the environmental trends but many of the more dramatic changes have come from surprising places. For example, the Sarbanes–Oxley Act of 2002 (SOX) was introduced in response to a number of major corporate and accounting scandals, most notably at Enron and Tyco International. Although it was clear that something had to be done, critics have claimed that SOX places US firms at a disadvantage compared to overseas competitors and imposes high additional costs on business. </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90693" y="11901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203179"/>
    </mc:Choice>
    <mc:Fallback xmlns="">
      <p:transition spd="slow" advTm="20317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5256"/>
            <a:ext cx="10210377" cy="367014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9831"/>
            <a:ext cx="10274085" cy="331557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The External Environment Analysis is conducted using two models as follows;</a:t>
            </a:r>
          </a:p>
          <a:p>
            <a:pPr marL="457200" indent="-457200" algn="just">
              <a:buFont typeface="+mj-lt"/>
              <a:buAutoNum type="arabicPeriod"/>
            </a:pPr>
            <a:r>
              <a:rPr lang="en-US" sz="1600" b="1" dirty="0" smtClean="0">
                <a:latin typeface="Alexandria" pitchFamily="2" charset="-78"/>
                <a:cs typeface="Alexandria" pitchFamily="2" charset="-78"/>
              </a:rPr>
              <a:t>PESTLE </a:t>
            </a:r>
            <a:r>
              <a:rPr lang="en-US" sz="1600" b="1" dirty="0">
                <a:latin typeface="Alexandria" pitchFamily="2" charset="-78"/>
                <a:cs typeface="Alexandria" pitchFamily="2" charset="-78"/>
              </a:rPr>
              <a:t>analysis</a:t>
            </a:r>
          </a:p>
          <a:p>
            <a:pPr marL="457200" indent="-457200" algn="just">
              <a:buFont typeface="+mj-lt"/>
              <a:buAutoNum type="arabicPeriod"/>
            </a:pPr>
            <a:r>
              <a:rPr lang="en-US" sz="1600" b="1" dirty="0">
                <a:latin typeface="Alexandria" pitchFamily="2" charset="-78"/>
                <a:cs typeface="Alexandria" pitchFamily="2" charset="-78"/>
              </a:rPr>
              <a:t>Porter’s Five Forces model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538186" y="1194468"/>
            <a:ext cx="8828314" cy="5320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36765" y="9999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74754532"/>
      </p:ext>
    </p:extLst>
  </p:cSld>
  <p:clrMapOvr>
    <a:masterClrMapping/>
  </p:clrMapOvr>
  <mc:AlternateContent xmlns:mc="http://schemas.openxmlformats.org/markup-compatibility/2006" xmlns:p14="http://schemas.microsoft.com/office/powerpoint/2010/main">
    <mc:Choice Requires="p14">
      <p:transition spd="slow" p14:dur="2000" advTm="41801"/>
    </mc:Choice>
    <mc:Fallback xmlns="">
      <p:transition spd="slow" advTm="4180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9640" y="1662088"/>
            <a:ext cx="10515389" cy="39549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65732"/>
            <a:ext cx="9786257" cy="329163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PESTLE analysis</a:t>
            </a:r>
          </a:p>
          <a:p>
            <a:pPr algn="just"/>
            <a:r>
              <a:rPr lang="en-US" sz="1600" dirty="0">
                <a:latin typeface="Alexandria" pitchFamily="2" charset="-78"/>
                <a:cs typeface="Alexandria" pitchFamily="2" charset="-78"/>
              </a:rPr>
              <a:t>It is a framework to help organizations assess their broad environment. It is the PESTLE analysis – sometimes called as PEST analysis – it is an examination of the </a:t>
            </a:r>
            <a:r>
              <a:rPr lang="en-US" sz="1600" b="1" dirty="0">
                <a:latin typeface="Alexandria" pitchFamily="2" charset="-78"/>
                <a:cs typeface="Alexandria" pitchFamily="2" charset="-78"/>
              </a:rPr>
              <a:t>political, economic, socio-cultural, technological, legal, and environmental </a:t>
            </a:r>
            <a:r>
              <a:rPr lang="en-US" sz="1600" dirty="0">
                <a:latin typeface="Alexandria" pitchFamily="2" charset="-78"/>
                <a:cs typeface="Alexandria" pitchFamily="2" charset="-78"/>
              </a:rPr>
              <a:t>issues in the external business environment. </a:t>
            </a:r>
            <a:r>
              <a:rPr lang="en-US" sz="1600" b="1" dirty="0">
                <a:latin typeface="Alexandria" pitchFamily="2" charset="-78"/>
                <a:cs typeface="Alexandria" pitchFamily="2" charset="-78"/>
              </a:rPr>
              <a:t>Some of the influences which may be identified in these categories are shown below:</a:t>
            </a:r>
          </a:p>
          <a:p>
            <a:pPr algn="just"/>
            <a:endParaRPr lang="en-US" sz="1600" dirty="0">
              <a:latin typeface="Alexandria" pitchFamily="2" charset="-78"/>
              <a:cs typeface="Alexandria" pitchFamily="2" charset="-78"/>
            </a:endParaRPr>
          </a:p>
          <a:p>
            <a:pPr marL="514350" indent="-514350" algn="just">
              <a:buFont typeface="+mj-lt"/>
              <a:buAutoNum type="arabicPeriod"/>
            </a:pPr>
            <a:r>
              <a:rPr lang="en-US" sz="1600" b="1" dirty="0">
                <a:latin typeface="Alexandria" pitchFamily="2" charset="-78"/>
                <a:cs typeface="Alexandria" pitchFamily="2" charset="-78"/>
              </a:rPr>
              <a:t>Political influences:</a:t>
            </a:r>
          </a:p>
          <a:p>
            <a:pPr algn="just"/>
            <a:r>
              <a:rPr lang="en-US" sz="1600" dirty="0">
                <a:latin typeface="Alexandria" pitchFamily="2" charset="-78"/>
                <a:cs typeface="Alexandria" pitchFamily="2" charset="-78"/>
              </a:rPr>
              <a:t>The stability of the government or political situation</a:t>
            </a:r>
          </a:p>
          <a:p>
            <a:pPr algn="just"/>
            <a:r>
              <a:rPr lang="en-US" sz="1600" dirty="0">
                <a:latin typeface="Alexandria" pitchFamily="2" charset="-78"/>
                <a:cs typeface="Alexandria" pitchFamily="2" charset="-78"/>
              </a:rPr>
              <a:t>Government policies – such as on social welfare</a:t>
            </a:r>
          </a:p>
          <a:p>
            <a:pPr algn="just"/>
            <a:r>
              <a:rPr lang="en-US" sz="1600" dirty="0">
                <a:latin typeface="Alexandria" pitchFamily="2" charset="-78"/>
                <a:cs typeface="Alexandria" pitchFamily="2" charset="-78"/>
              </a:rPr>
              <a:t>Trade regulations and tariffs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583543" y="1084473"/>
            <a:ext cx="7765144" cy="43947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66750" y="9613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492093"/>
      </p:ext>
    </p:extLst>
  </p:cSld>
  <p:clrMapOvr>
    <a:masterClrMapping/>
  </p:clrMapOvr>
  <mc:AlternateContent xmlns:mc="http://schemas.openxmlformats.org/markup-compatibility/2006" xmlns:p14="http://schemas.microsoft.com/office/powerpoint/2010/main">
    <mc:Choice Requires="p14">
      <p:transition spd="slow" p14:dur="2000" advTm="131910"/>
    </mc:Choice>
    <mc:Fallback xmlns="">
      <p:transition spd="slow" advTm="13191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99770"/>
            <a:ext cx="10384549" cy="38753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3600"/>
            <a:ext cx="9655629" cy="33818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 Economic influences</a:t>
            </a:r>
          </a:p>
          <a:p>
            <a:pPr marL="342900" indent="-342900" algn="just">
              <a:buFont typeface="Arial" panose="020B0604020202020204" pitchFamily="34" charset="0"/>
              <a:buChar char="•"/>
            </a:pPr>
            <a:r>
              <a:rPr lang="en-US" sz="1600" dirty="0">
                <a:latin typeface="Alexandria" pitchFamily="2" charset="-78"/>
                <a:cs typeface="Alexandria" pitchFamily="2" charset="-78"/>
              </a:rPr>
              <a:t>Interest rates</a:t>
            </a:r>
          </a:p>
          <a:p>
            <a:pPr marL="342900" indent="-342900" algn="just">
              <a:buFont typeface="Arial" panose="020B0604020202020204" pitchFamily="34" charset="0"/>
              <a:buChar char="•"/>
            </a:pPr>
            <a:r>
              <a:rPr lang="en-US" sz="1600" dirty="0">
                <a:latin typeface="Alexandria" pitchFamily="2" charset="-78"/>
                <a:cs typeface="Alexandria" pitchFamily="2" charset="-78"/>
              </a:rPr>
              <a:t>Money supply</a:t>
            </a:r>
          </a:p>
          <a:p>
            <a:pPr marL="342900" indent="-342900" algn="just">
              <a:buFont typeface="Arial" panose="020B0604020202020204" pitchFamily="34" charset="0"/>
              <a:buChar char="•"/>
            </a:pPr>
            <a:r>
              <a:rPr lang="en-US" sz="1600" dirty="0">
                <a:latin typeface="Alexandria" pitchFamily="2" charset="-78"/>
                <a:cs typeface="Alexandria" pitchFamily="2" charset="-78"/>
              </a:rPr>
              <a:t>Inflation</a:t>
            </a:r>
          </a:p>
          <a:p>
            <a:pPr marL="342900" indent="-342900" algn="just">
              <a:buFont typeface="Arial" panose="020B0604020202020204" pitchFamily="34" charset="0"/>
              <a:buChar char="•"/>
            </a:pPr>
            <a:r>
              <a:rPr lang="en-US" sz="1600" dirty="0">
                <a:latin typeface="Alexandria" pitchFamily="2" charset="-78"/>
                <a:cs typeface="Alexandria" pitchFamily="2" charset="-78"/>
              </a:rPr>
              <a:t>Unemployment</a:t>
            </a:r>
          </a:p>
          <a:p>
            <a:pPr marL="342900" indent="-342900" algn="just">
              <a:buFont typeface="Arial" panose="020B0604020202020204" pitchFamily="34" charset="0"/>
              <a:buChar char="•"/>
            </a:pPr>
            <a:r>
              <a:rPr lang="en-US" sz="1600" dirty="0">
                <a:latin typeface="Alexandria" pitchFamily="2" charset="-78"/>
                <a:cs typeface="Alexandria" pitchFamily="2" charset="-78"/>
              </a:rPr>
              <a:t>Disposable income</a:t>
            </a:r>
          </a:p>
          <a:p>
            <a:pPr marL="342900" indent="-342900" algn="just">
              <a:buFont typeface="Arial" panose="020B0604020202020204" pitchFamily="34" charset="0"/>
              <a:buChar char="•"/>
            </a:pPr>
            <a:r>
              <a:rPr lang="en-US" sz="1600" dirty="0">
                <a:latin typeface="Alexandria" pitchFamily="2" charset="-78"/>
                <a:cs typeface="Alexandria" pitchFamily="2" charset="-78"/>
              </a:rPr>
              <a:t>Availability and cost of energy</a:t>
            </a:r>
          </a:p>
          <a:p>
            <a:pPr marL="342900" indent="-342900" algn="just">
              <a:buFont typeface="Arial" panose="020B0604020202020204" pitchFamily="34" charset="0"/>
              <a:buChar char="•"/>
            </a:pPr>
            <a:r>
              <a:rPr lang="en-US" sz="1600" dirty="0">
                <a:latin typeface="Alexandria" pitchFamily="2" charset="-78"/>
                <a:cs typeface="Alexandria" pitchFamily="2" charset="-78"/>
              </a:rPr>
              <a:t>The internationalization of business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Taken together these economic factors determine how easy – or not – it is to be profitable because they affect demand.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394856" y="1290535"/>
            <a:ext cx="5834744" cy="5092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78063" y="106386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75660268"/>
      </p:ext>
    </p:extLst>
  </p:cSld>
  <p:clrMapOvr>
    <a:masterClrMapping/>
  </p:clrMapOvr>
  <mc:AlternateContent xmlns:mc="http://schemas.openxmlformats.org/markup-compatibility/2006" xmlns:p14="http://schemas.microsoft.com/office/powerpoint/2010/main">
    <mc:Choice Requires="p14">
      <p:transition spd="slow" p14:dur="2000" advTm="116105"/>
    </mc:Choice>
    <mc:Fallback xmlns="">
      <p:transition spd="slow" advTm="11610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15177" cy="40405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04571"/>
            <a:ext cx="9684657" cy="346891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Socio-cultural influences</a:t>
            </a:r>
          </a:p>
          <a:p>
            <a:pPr marL="342900" indent="-342900" algn="just">
              <a:buFont typeface="Arial" panose="020B0604020202020204" pitchFamily="34" charset="0"/>
              <a:buChar char="•"/>
            </a:pPr>
            <a:r>
              <a:rPr lang="en-US" sz="1600" b="1" dirty="0">
                <a:latin typeface="Alexandria" pitchFamily="2" charset="-78"/>
                <a:cs typeface="Alexandria" pitchFamily="2" charset="-78"/>
              </a:rPr>
              <a:t>Demographics</a:t>
            </a:r>
            <a:r>
              <a:rPr lang="en-US" sz="1600" dirty="0">
                <a:latin typeface="Alexandria" pitchFamily="2" charset="-78"/>
                <a:cs typeface="Alexandria" pitchFamily="2" charset="-78"/>
              </a:rPr>
              <a:t> – such as an ageing population in Europe</a:t>
            </a:r>
          </a:p>
          <a:p>
            <a:pPr marL="342900" indent="-342900" algn="just">
              <a:buFont typeface="Arial" panose="020B0604020202020204" pitchFamily="34" charset="0"/>
              <a:buChar char="•"/>
            </a:pPr>
            <a:r>
              <a:rPr lang="en-US" sz="1600" b="1" dirty="0">
                <a:latin typeface="Alexandria" pitchFamily="2" charset="-78"/>
                <a:cs typeface="Alexandria" pitchFamily="2" charset="-78"/>
              </a:rPr>
              <a:t>Social mobility </a:t>
            </a:r>
            <a:r>
              <a:rPr lang="en-US" sz="1600" dirty="0">
                <a:latin typeface="Alexandria" pitchFamily="2" charset="-78"/>
                <a:cs typeface="Alexandria" pitchFamily="2" charset="-78"/>
              </a:rPr>
              <a:t>– will people move to find work or stay unemployed where they are and rely on state support? This may also be seen as a political issue with an enlarged Europe enabling a freer movement of labor across the community</a:t>
            </a:r>
          </a:p>
          <a:p>
            <a:pPr marL="342900" indent="-342900" algn="just">
              <a:buFont typeface="Arial" panose="020B0604020202020204" pitchFamily="34" charset="0"/>
              <a:buChar char="•"/>
            </a:pPr>
            <a:r>
              <a:rPr lang="en-US" sz="1600" b="1" dirty="0">
                <a:latin typeface="Alexandria" pitchFamily="2" charset="-78"/>
                <a:cs typeface="Alexandria" pitchFamily="2" charset="-78"/>
              </a:rPr>
              <a:t>Lifestyle changes </a:t>
            </a:r>
            <a:r>
              <a:rPr lang="en-US" sz="1600" dirty="0">
                <a:latin typeface="Alexandria" pitchFamily="2" charset="-78"/>
                <a:cs typeface="Alexandria" pitchFamily="2" charset="-78"/>
              </a:rPr>
              <a:t>– such as changes in the retirement age and general changes in people’s views about work/life balance</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4. Technological influences</a:t>
            </a:r>
          </a:p>
          <a:p>
            <a:pPr marL="342900" indent="-342900" algn="just">
              <a:buFont typeface="Arial" panose="020B0604020202020204" pitchFamily="34" charset="0"/>
              <a:buChar char="•"/>
            </a:pPr>
            <a:r>
              <a:rPr lang="en-US" sz="1600" dirty="0">
                <a:latin typeface="Alexandria" pitchFamily="2" charset="-78"/>
                <a:cs typeface="Alexandria" pitchFamily="2" charset="-78"/>
              </a:rPr>
              <a:t>Technological developments</a:t>
            </a:r>
          </a:p>
          <a:p>
            <a:pPr marL="342900" indent="-342900" algn="just">
              <a:buFont typeface="Arial" panose="020B0604020202020204" pitchFamily="34" charset="0"/>
              <a:buChar char="•"/>
            </a:pPr>
            <a:r>
              <a:rPr lang="en-US" sz="1600" dirty="0">
                <a:latin typeface="Alexandria" pitchFamily="2" charset="-78"/>
                <a:cs typeface="Alexandria" pitchFamily="2" charset="-78"/>
              </a:rPr>
              <a:t>Government spending on research, the quality of academic research, the ‘brain drain’</a:t>
            </a:r>
          </a:p>
          <a:p>
            <a:pPr marL="342900" indent="-342900" algn="just">
              <a:buFont typeface="Arial" panose="020B0604020202020204" pitchFamily="34" charset="0"/>
              <a:buChar char="•"/>
            </a:pPr>
            <a:r>
              <a:rPr lang="en-US" sz="1600" dirty="0">
                <a:latin typeface="Alexandria" pitchFamily="2" charset="-78"/>
                <a:cs typeface="Alexandria" pitchFamily="2" charset="-78"/>
              </a:rPr>
              <a:t>The focus on technology; demand for invention and innovation</a:t>
            </a:r>
          </a:p>
          <a:p>
            <a:pPr marL="342900" indent="-342900" algn="just">
              <a:buFont typeface="Arial" panose="020B0604020202020204" pitchFamily="34" charset="0"/>
              <a:buChar char="•"/>
            </a:pPr>
            <a:r>
              <a:rPr lang="en-US" sz="1600" dirty="0">
                <a:latin typeface="Alexandria" pitchFamily="2" charset="-78"/>
                <a:cs typeface="Alexandria" pitchFamily="2" charset="-78"/>
              </a:rPr>
              <a:t>The pace of technological change, the creation of technology enabled industries.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496457" y="1014709"/>
            <a:ext cx="6952344" cy="5092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379664" y="1014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4988943"/>
      </p:ext>
    </p:extLst>
  </p:cSld>
  <p:clrMapOvr>
    <a:masterClrMapping/>
  </p:clrMapOvr>
  <mc:AlternateContent xmlns:mc="http://schemas.openxmlformats.org/markup-compatibility/2006" xmlns:p14="http://schemas.microsoft.com/office/powerpoint/2010/main">
    <mc:Choice Requires="p14">
      <p:transition spd="slow" p14:dur="2000" advTm="196004"/>
    </mc:Choice>
    <mc:Fallback xmlns="">
      <p:transition spd="slow" advTm="19600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678080"/>
            <a:ext cx="9869714" cy="35035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9831"/>
            <a:ext cx="10274085" cy="27224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5. Legal influences</a:t>
            </a:r>
          </a:p>
          <a:p>
            <a:pPr algn="just"/>
            <a:r>
              <a:rPr lang="en-US" sz="1600" dirty="0">
                <a:latin typeface="Alexandria" pitchFamily="2" charset="-78"/>
                <a:cs typeface="Alexandria" pitchFamily="2" charset="-78"/>
              </a:rPr>
              <a:t>Legislation about trade practices and competition</a:t>
            </a:r>
          </a:p>
          <a:p>
            <a:pPr algn="just"/>
            <a:r>
              <a:rPr lang="en-US" sz="1600" dirty="0">
                <a:latin typeface="Alexandria" pitchFamily="2" charset="-78"/>
                <a:cs typeface="Alexandria" pitchFamily="2" charset="-78"/>
              </a:rPr>
              <a:t>Employment law – employment protection, discrimination </a:t>
            </a:r>
            <a:r>
              <a:rPr lang="en-US" sz="1600" dirty="0" err="1">
                <a:latin typeface="Alexandria" pitchFamily="2" charset="-78"/>
                <a:cs typeface="Alexandria" pitchFamily="2" charset="-78"/>
              </a:rPr>
              <a:t>etc</a:t>
            </a:r>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Health and safety legislation</a:t>
            </a:r>
          </a:p>
          <a:p>
            <a:pPr algn="just"/>
            <a:r>
              <a:rPr lang="en-US" sz="1600" dirty="0">
                <a:latin typeface="Alexandria" pitchFamily="2" charset="-78"/>
                <a:cs typeface="Alexandria" pitchFamily="2" charset="-78"/>
              </a:rPr>
              <a:t>Company law</a:t>
            </a:r>
          </a:p>
          <a:p>
            <a:pPr algn="just"/>
            <a:r>
              <a:rPr lang="en-US" sz="1600" dirty="0">
                <a:latin typeface="Alexandria" pitchFamily="2" charset="-78"/>
                <a:cs typeface="Alexandria" pitchFamily="2" charset="-78"/>
              </a:rPr>
              <a:t>Financial regulation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844800" y="1256906"/>
            <a:ext cx="7431314" cy="380597"/>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307093" y="9659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8332901"/>
      </p:ext>
    </p:extLst>
  </p:cSld>
  <p:clrMapOvr>
    <a:masterClrMapping/>
  </p:clrMapOvr>
  <mc:AlternateContent xmlns:mc="http://schemas.openxmlformats.org/markup-compatibility/2006" xmlns:p14="http://schemas.microsoft.com/office/powerpoint/2010/main">
    <mc:Choice Requires="p14">
      <p:transition spd="slow" p14:dur="2000" advTm="67228"/>
    </mc:Choice>
    <mc:Fallback xmlns="">
      <p:transition spd="slow" advTm="6722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075543"/>
            <a:ext cx="9887857" cy="372309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6. Environmental influences</a:t>
            </a:r>
          </a:p>
          <a:p>
            <a:pPr algn="just"/>
            <a:r>
              <a:rPr lang="en-US" sz="1600" dirty="0">
                <a:latin typeface="Alexandria" pitchFamily="2" charset="-78"/>
                <a:cs typeface="Alexandria" pitchFamily="2" charset="-78"/>
              </a:rPr>
              <a:t>Global warming and climate change</a:t>
            </a:r>
          </a:p>
          <a:p>
            <a:pPr algn="just"/>
            <a:r>
              <a:rPr lang="en-US" sz="1600" dirty="0">
                <a:latin typeface="Alexandria" pitchFamily="2" charset="-78"/>
                <a:cs typeface="Alexandria" pitchFamily="2" charset="-78"/>
              </a:rPr>
              <a:t>Animal welfare</a:t>
            </a:r>
          </a:p>
          <a:p>
            <a:pPr algn="just"/>
            <a:r>
              <a:rPr lang="en-US" sz="1600" dirty="0">
                <a:latin typeface="Alexandria" pitchFamily="2" charset="-78"/>
                <a:cs typeface="Alexandria" pitchFamily="2" charset="-78"/>
              </a:rPr>
              <a:t>Waste, such as unnecessary packaging</a:t>
            </a:r>
          </a:p>
          <a:p>
            <a:pPr algn="just"/>
            <a:r>
              <a:rPr lang="en-US" sz="1600" dirty="0">
                <a:latin typeface="Alexandria" pitchFamily="2" charset="-78"/>
                <a:cs typeface="Alexandria" pitchFamily="2" charset="-78"/>
              </a:rPr>
              <a:t>Environmental protection legislation such as new laws on recycling and waste disposal industries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It is important that we do not view PESTLE analysis as a set of checklists as these are not of themselves useful in making a strategic assessment.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key tasks are to identify those few factors that will really affect the organization and to develop a real understanding of how they might evolve in the future.</a:t>
            </a:r>
          </a:p>
        </p:txBody>
      </p:sp>
      <p:sp>
        <p:nvSpPr>
          <p:cNvPr id="9" name="Title 1"/>
          <p:cNvSpPr txBox="1">
            <a:spLocks/>
          </p:cNvSpPr>
          <p:nvPr/>
        </p:nvSpPr>
        <p:spPr>
          <a:xfrm>
            <a:off x="2525486" y="1014708"/>
            <a:ext cx="6589485"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08693" y="946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69470825"/>
      </p:ext>
    </p:extLst>
  </p:cSld>
  <p:clrMapOvr>
    <a:masterClrMapping/>
  </p:clrMapOvr>
  <mc:AlternateContent xmlns:mc="http://schemas.openxmlformats.org/markup-compatibility/2006" xmlns:p14="http://schemas.microsoft.com/office/powerpoint/2010/main">
    <mc:Choice Requires="p14">
      <p:transition spd="slow" p14:dur="2000" advTm="114241"/>
    </mc:Choice>
    <mc:Fallback xmlns="">
      <p:transition spd="slow" advTm="11424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399063" cy="39824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1978634"/>
            <a:ext cx="9771743" cy="339165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Porter’s Five Forces model </a:t>
            </a:r>
          </a:p>
          <a:p>
            <a:pPr marL="0" indent="0" algn="just">
              <a:buNone/>
            </a:pPr>
            <a:r>
              <a:rPr lang="en-US" sz="1600" dirty="0">
                <a:latin typeface="Alexandria" pitchFamily="2" charset="-78"/>
                <a:cs typeface="Alexandria" pitchFamily="2" charset="-78"/>
              </a:rPr>
              <a:t>Few businesses have no competition, even those in the not-for-profit sector, and most seek to develop and keep a competitive advantage over their rivals.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b="1" dirty="0">
                <a:latin typeface="Alexandria" pitchFamily="2" charset="-78"/>
                <a:cs typeface="Alexandria" pitchFamily="2" charset="-78"/>
              </a:rPr>
              <a:t>Michael Porter’s Five Forces model (Porter 1980) is an </a:t>
            </a:r>
            <a:r>
              <a:rPr lang="en-US" sz="1600" dirty="0">
                <a:latin typeface="Alexandria" pitchFamily="2" charset="-78"/>
                <a:cs typeface="Alexandria" pitchFamily="2" charset="-78"/>
              </a:rPr>
              <a:t>analysis tool that helps to evaluate an industry’s profitability and hence its attractiveness.</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 the </a:t>
            </a:r>
            <a:r>
              <a:rPr lang="en-US" sz="1600" dirty="0" err="1">
                <a:latin typeface="Alexandria" pitchFamily="2" charset="-78"/>
                <a:cs typeface="Alexandria" pitchFamily="2" charset="-78"/>
              </a:rPr>
              <a:t>centre</a:t>
            </a:r>
            <a:r>
              <a:rPr lang="en-US" sz="1600" dirty="0">
                <a:latin typeface="Alexandria" pitchFamily="2" charset="-78"/>
                <a:cs typeface="Alexandria" pitchFamily="2" charset="-78"/>
              </a:rPr>
              <a:t> is the competitive battleground where rivals compete and where competitive strategies are developed.</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Additionally, they will be in a stronger position if they understand the interplay of the five forces and can develop defenses against the threats they pose.</a:t>
            </a:r>
            <a:endParaRPr lang="en-US" sz="1600" b="1" dirty="0">
              <a:latin typeface="Alexandria" pitchFamily="2" charset="-78"/>
              <a:cs typeface="Alexandria" pitchFamily="2" charset="-78"/>
            </a:endParaRPr>
          </a:p>
        </p:txBody>
      </p:sp>
      <p:sp>
        <p:nvSpPr>
          <p:cNvPr id="9" name="Title 1"/>
          <p:cNvSpPr txBox="1">
            <a:spLocks/>
          </p:cNvSpPr>
          <p:nvPr/>
        </p:nvSpPr>
        <p:spPr>
          <a:xfrm>
            <a:off x="2452914" y="1084471"/>
            <a:ext cx="7097486" cy="54188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32921" y="93788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00588504"/>
      </p:ext>
    </p:extLst>
  </p:cSld>
  <p:clrMapOvr>
    <a:masterClrMapping/>
  </p:clrMapOvr>
  <mc:AlternateContent xmlns:mc="http://schemas.openxmlformats.org/markup-compatibility/2006" xmlns:p14="http://schemas.microsoft.com/office/powerpoint/2010/main">
    <mc:Choice Requires="p14">
      <p:transition spd="slow" p14:dur="2000" advTm="112139"/>
    </mc:Choice>
    <mc:Fallback xmlns="">
      <p:transition spd="slow" advTm="1121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41714"/>
            <a:ext cx="10812720" cy="43067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Title 1"/>
          <p:cNvSpPr txBox="1">
            <a:spLocks/>
          </p:cNvSpPr>
          <p:nvPr/>
        </p:nvSpPr>
        <p:spPr>
          <a:xfrm>
            <a:off x="2654300" y="1165498"/>
            <a:ext cx="8712200" cy="41351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pic>
        <p:nvPicPr>
          <p:cNvPr id="10" name="Content Placeholder 3"/>
          <p:cNvPicPr>
            <a:picLocks noChangeAspect="1"/>
          </p:cNvPicPr>
          <p:nvPr/>
        </p:nvPicPr>
        <p:blipFill>
          <a:blip r:embed="rId3"/>
          <a:stretch>
            <a:fillRect/>
          </a:stretch>
        </p:blipFill>
        <p:spPr>
          <a:xfrm>
            <a:off x="838200" y="2038918"/>
            <a:ext cx="10105571" cy="3759716"/>
          </a:xfrm>
          <a:prstGeom prst="rect">
            <a:avLst/>
          </a:prstGeom>
        </p:spPr>
      </p:pic>
      <p:sp>
        <p:nvSpPr>
          <p:cNvPr id="8" name="Rectangle 7"/>
          <p:cNvSpPr/>
          <p:nvPr/>
        </p:nvSpPr>
        <p:spPr>
          <a:xfrm>
            <a:off x="1303331" y="99499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41040685"/>
      </p:ext>
    </p:extLst>
  </p:cSld>
  <p:clrMapOvr>
    <a:masterClrMapping/>
  </p:clrMapOvr>
  <mc:AlternateContent xmlns:mc="http://schemas.openxmlformats.org/markup-compatibility/2006" xmlns:p14="http://schemas.microsoft.com/office/powerpoint/2010/main">
    <mc:Choice Requires="p14">
      <p:transition spd="slow" p14:dur="2000" advTm="91465"/>
    </mc:Choice>
    <mc:Fallback xmlns="">
      <p:transition spd="slow" advTm="9146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42606" cy="3822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090057"/>
            <a:ext cx="9974943" cy="312057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smtClean="0">
                <a:latin typeface="Alexandria" pitchFamily="2" charset="-78"/>
                <a:cs typeface="Alexandria" pitchFamily="2" charset="-78"/>
              </a:rPr>
              <a:t>Porter’s Five Forces model </a:t>
            </a:r>
          </a:p>
          <a:p>
            <a:pPr marL="514350" indent="-514350">
              <a:buFont typeface="+mj-lt"/>
              <a:buAutoNum type="arabicPeriod"/>
            </a:pPr>
            <a:r>
              <a:rPr lang="en-US" sz="1600" b="1" dirty="0" smtClean="0">
                <a:latin typeface="Alexandria" pitchFamily="2" charset="-78"/>
                <a:cs typeface="Alexandria" pitchFamily="2" charset="-78"/>
              </a:rPr>
              <a:t>New entrance:</a:t>
            </a:r>
          </a:p>
          <a:p>
            <a:pPr marL="0" indent="0">
              <a:buNone/>
            </a:pPr>
            <a:r>
              <a:rPr lang="en-US" sz="1600" dirty="0" smtClean="0">
                <a:latin typeface="Alexandria" pitchFamily="2" charset="-78"/>
                <a:cs typeface="Alexandria" pitchFamily="2" charset="-78"/>
              </a:rPr>
              <a:t>New entrants may want to move into the market if it looks attractive and if the barriers to entry are low. Globalization and deregulation both give new entrants this opportunity but </a:t>
            </a:r>
            <a:r>
              <a:rPr lang="en-US" sz="1600" b="1" dirty="0" smtClean="0">
                <a:latin typeface="Alexandria" pitchFamily="2" charset="-78"/>
                <a:cs typeface="Alexandria" pitchFamily="2" charset="-78"/>
              </a:rPr>
              <a:t>there are barriers to entry that organizations build. These include:</a:t>
            </a:r>
          </a:p>
          <a:p>
            <a:r>
              <a:rPr lang="en-US" sz="1600" b="1" dirty="0" smtClean="0">
                <a:latin typeface="Alexandria" pitchFamily="2" charset="-78"/>
                <a:cs typeface="Alexandria" pitchFamily="2" charset="-78"/>
              </a:rPr>
              <a:t>Economies of scale. </a:t>
            </a:r>
            <a:r>
              <a:rPr lang="en-US" sz="1600" dirty="0" smtClean="0">
                <a:latin typeface="Alexandria" pitchFamily="2" charset="-78"/>
                <a:cs typeface="Alexandria" pitchFamily="2" charset="-78"/>
              </a:rPr>
              <a:t>This may be difficult to achieve for a new entrant.</a:t>
            </a:r>
          </a:p>
          <a:p>
            <a:r>
              <a:rPr lang="en-US" sz="1600" b="1" dirty="0" smtClean="0">
                <a:latin typeface="Alexandria" pitchFamily="2" charset="-78"/>
                <a:cs typeface="Alexandria" pitchFamily="2" charset="-78"/>
              </a:rPr>
              <a:t>Substantial investment required. </a:t>
            </a:r>
            <a:r>
              <a:rPr lang="en-US" sz="1600" dirty="0" smtClean="0">
                <a:latin typeface="Alexandria" pitchFamily="2" charset="-78"/>
                <a:cs typeface="Alexandria" pitchFamily="2" charset="-78"/>
              </a:rPr>
              <a:t>A new entrant may have difficulty in obtaining sufficient funds for investment.</a:t>
            </a:r>
            <a:endParaRPr lang="en-US" sz="1600" dirty="0">
              <a:latin typeface="Alexandria" pitchFamily="2" charset="-78"/>
              <a:cs typeface="Alexandria" pitchFamily="2" charset="-78"/>
            </a:endParaRPr>
          </a:p>
        </p:txBody>
      </p:sp>
      <p:sp>
        <p:nvSpPr>
          <p:cNvPr id="9" name="Title 1"/>
          <p:cNvSpPr txBox="1">
            <a:spLocks/>
          </p:cNvSpPr>
          <p:nvPr/>
        </p:nvSpPr>
        <p:spPr>
          <a:xfrm>
            <a:off x="2569028" y="1223632"/>
            <a:ext cx="7315201" cy="45444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52235" y="9215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78442377"/>
      </p:ext>
    </p:extLst>
  </p:cSld>
  <p:clrMapOvr>
    <a:masterClrMapping/>
  </p:clrMapOvr>
  <mc:AlternateContent xmlns:mc="http://schemas.openxmlformats.org/markup-compatibility/2006" xmlns:p14="http://schemas.microsoft.com/office/powerpoint/2010/main">
    <mc:Choice Requires="p14">
      <p:transition spd="slow" p14:dur="2000" advTm="108624"/>
    </mc:Choice>
    <mc:Fallback xmlns="">
      <p:transition spd="slow" advTm="108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311977" cy="3967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177143"/>
            <a:ext cx="9931400" cy="332377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600" b="1" dirty="0">
                <a:latin typeface="Alexandria" pitchFamily="2" charset="-78"/>
                <a:cs typeface="Alexandria" pitchFamily="2" charset="-78"/>
              </a:rPr>
              <a:t>Product differentiation. </a:t>
            </a:r>
            <a:r>
              <a:rPr lang="en-US" sz="1600" dirty="0">
                <a:latin typeface="Alexandria" pitchFamily="2" charset="-78"/>
                <a:cs typeface="Alexandria" pitchFamily="2" charset="-78"/>
              </a:rPr>
              <a:t>If existing products and services are seen to have strong identities, which are supported by high expenditure or branding, then new entrants may be deterred from entry.</a:t>
            </a:r>
          </a:p>
          <a:p>
            <a:pPr marL="457200" indent="-457200">
              <a:buFont typeface="Arial" panose="020B0604020202020204" pitchFamily="34" charset="0"/>
              <a:buChar char="•"/>
            </a:pPr>
            <a:r>
              <a:rPr lang="en-US" sz="1600" b="1" dirty="0">
                <a:latin typeface="Alexandria" pitchFamily="2" charset="-78"/>
                <a:cs typeface="Alexandria" pitchFamily="2" charset="-78"/>
              </a:rPr>
              <a:t>Access to distribution channels. </a:t>
            </a:r>
            <a:r>
              <a:rPr lang="en-US" sz="1600" dirty="0">
                <a:latin typeface="Alexandria" pitchFamily="2" charset="-78"/>
                <a:cs typeface="Alexandria" pitchFamily="2" charset="-78"/>
              </a:rPr>
              <a:t>Existing distribution channels may be booked by existing suppliers requiring new entrants to find new and different distribution channels.</a:t>
            </a:r>
          </a:p>
          <a:p>
            <a:pPr marL="457200" indent="-457200">
              <a:buFont typeface="Arial" panose="020B0604020202020204" pitchFamily="34" charset="0"/>
              <a:buChar char="•"/>
            </a:pPr>
            <a:r>
              <a:rPr lang="en-US" sz="1600" b="1" dirty="0">
                <a:latin typeface="Alexandria" pitchFamily="2" charset="-78"/>
                <a:cs typeface="Alexandria" pitchFamily="2" charset="-78"/>
              </a:rPr>
              <a:t>The existence of patented processes.</a:t>
            </a:r>
          </a:p>
          <a:p>
            <a:pPr marL="457200" indent="-457200">
              <a:buFont typeface="Arial" panose="020B0604020202020204" pitchFamily="34" charset="0"/>
              <a:buChar char="•"/>
            </a:pPr>
            <a:r>
              <a:rPr lang="en-US" sz="1600" b="1" dirty="0">
                <a:latin typeface="Alexandria" pitchFamily="2" charset="-78"/>
                <a:cs typeface="Alexandria" pitchFamily="2" charset="-78"/>
              </a:rPr>
              <a:t>The need for regulatory approval</a:t>
            </a:r>
            <a:r>
              <a:rPr lang="en-US" sz="1600" dirty="0">
                <a:latin typeface="Alexandria" pitchFamily="2" charset="-78"/>
                <a:cs typeface="Alexandria" pitchFamily="2" charset="-78"/>
              </a:rPr>
              <a:t>, for example, in the financial and defense sectors.</a:t>
            </a:r>
            <a:endParaRPr lang="en-US" sz="1600" b="1" dirty="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sp>
        <p:nvSpPr>
          <p:cNvPr id="9" name="Title 1"/>
          <p:cNvSpPr txBox="1">
            <a:spLocks/>
          </p:cNvSpPr>
          <p:nvPr/>
        </p:nvSpPr>
        <p:spPr>
          <a:xfrm>
            <a:off x="2535356" y="1165497"/>
            <a:ext cx="6879772"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24407" y="9650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52224886"/>
      </p:ext>
    </p:extLst>
  </p:cSld>
  <p:clrMapOvr>
    <a:masterClrMapping/>
  </p:clrMapOvr>
  <mc:AlternateContent xmlns:mc="http://schemas.openxmlformats.org/markup-compatibility/2006" xmlns:p14="http://schemas.microsoft.com/office/powerpoint/2010/main">
    <mc:Choice Requires="p14">
      <p:transition spd="slow" p14:dur="2000" advTm="141211"/>
    </mc:Choice>
    <mc:Fallback xmlns="">
      <p:transition spd="slow" advTm="14121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81349" cy="39534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77143"/>
            <a:ext cx="9583057" cy="323668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 Supplier power limits the opportunity for cost reductions when:</a:t>
            </a:r>
          </a:p>
          <a:p>
            <a:pPr marL="457200" indent="-457200" algn="just">
              <a:buFont typeface="Arial" panose="020B0604020202020204" pitchFamily="34" charset="0"/>
              <a:buChar char="•"/>
            </a:pPr>
            <a:r>
              <a:rPr lang="en-US" sz="1600" dirty="0">
                <a:latin typeface="Alexandria" pitchFamily="2" charset="-78"/>
                <a:cs typeface="Alexandria" pitchFamily="2" charset="-78"/>
              </a:rPr>
              <a:t>There is a concentration of suppliers and when supplying businesses are bigger than the many customers they supply;</a:t>
            </a:r>
          </a:p>
          <a:p>
            <a:pPr marL="457200" indent="-457200" algn="just">
              <a:buFont typeface="Arial" panose="020B0604020202020204" pitchFamily="34" charset="0"/>
              <a:buChar char="•"/>
            </a:pPr>
            <a:r>
              <a:rPr lang="en-US" sz="1600" dirty="0">
                <a:latin typeface="Alexandria" pitchFamily="2" charset="-78"/>
                <a:cs typeface="Alexandria" pitchFamily="2" charset="-78"/>
              </a:rPr>
              <a:t>The costs of switching from one supplier to another are high. This may be because of clauses in supply contracts, interacting IT systems between the organization and its suppliers, supply logistics or the inability of other suppliers to delivery;</a:t>
            </a:r>
          </a:p>
          <a:p>
            <a:pPr marL="457200" indent="-457200" algn="just">
              <a:buFont typeface="Arial" panose="020B0604020202020204" pitchFamily="34" charset="0"/>
              <a:buChar char="•"/>
            </a:pPr>
            <a:r>
              <a:rPr lang="en-US" sz="1600" dirty="0">
                <a:latin typeface="Alexandria" pitchFamily="2" charset="-78"/>
                <a:cs typeface="Alexandria" pitchFamily="2" charset="-78"/>
              </a:rPr>
              <a:t>The supplier brand is powerful, for example, the power of ‘Intel Inside’.</a:t>
            </a:r>
          </a:p>
        </p:txBody>
      </p:sp>
      <p:sp>
        <p:nvSpPr>
          <p:cNvPr id="9" name="Title 1"/>
          <p:cNvSpPr txBox="1">
            <a:spLocks/>
          </p:cNvSpPr>
          <p:nvPr/>
        </p:nvSpPr>
        <p:spPr>
          <a:xfrm>
            <a:off x="2503925" y="1156876"/>
            <a:ext cx="7039429"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98447" y="9968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72025895"/>
      </p:ext>
    </p:extLst>
  </p:cSld>
  <p:clrMapOvr>
    <a:masterClrMapping/>
  </p:clrMapOvr>
  <mc:AlternateContent xmlns:mc="http://schemas.openxmlformats.org/markup-compatibility/2006" xmlns:p14="http://schemas.microsoft.com/office/powerpoint/2010/main">
    <mc:Choice Requires="p14">
      <p:transition spd="slow" p14:dur="2000" advTm="108890"/>
    </mc:Choice>
    <mc:Fallback xmlns="">
      <p:transition spd="slow" advTm="10889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44206" cy="41205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119087"/>
            <a:ext cx="9844314" cy="33528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The bargaining power of buyers (customers) is high when:</a:t>
            </a:r>
          </a:p>
          <a:p>
            <a:pPr marL="457200" indent="-457200" algn="just">
              <a:buFont typeface="Arial" panose="020B0604020202020204" pitchFamily="34" charset="0"/>
              <a:buChar char="•"/>
            </a:pPr>
            <a:r>
              <a:rPr lang="en-US" sz="1600" dirty="0">
                <a:latin typeface="Alexandria" pitchFamily="2" charset="-78"/>
                <a:cs typeface="Alexandria" pitchFamily="2" charset="-78"/>
              </a:rPr>
              <a:t>There are many small organizations on the supply side. For example, in the supply of food products to supermarkets;</a:t>
            </a:r>
          </a:p>
          <a:p>
            <a:pPr marL="457200" indent="-457200" algn="just">
              <a:buFont typeface="Arial" panose="020B0604020202020204" pitchFamily="34" charset="0"/>
              <a:buChar char="•"/>
            </a:pPr>
            <a:r>
              <a:rPr lang="en-US" sz="1600" dirty="0">
                <a:latin typeface="Alexandria" pitchFamily="2" charset="-78"/>
                <a:cs typeface="Alexandria" pitchFamily="2" charset="-78"/>
              </a:rPr>
              <a:t>Alternative sources of supply are available and easy to find;</a:t>
            </a:r>
          </a:p>
          <a:p>
            <a:pPr marL="457200" indent="-457200" algn="just">
              <a:buFont typeface="Arial" panose="020B0604020202020204" pitchFamily="34" charset="0"/>
              <a:buChar char="•"/>
            </a:pPr>
            <a:r>
              <a:rPr lang="en-US" sz="1600" dirty="0">
                <a:latin typeface="Alexandria" pitchFamily="2" charset="-78"/>
                <a:cs typeface="Alexandria" pitchFamily="2" charset="-78"/>
              </a:rPr>
              <a:t>The cost of the product or service is high encouraging the buyer to search out alternatives;</a:t>
            </a:r>
          </a:p>
          <a:p>
            <a:pPr marL="457200" indent="-457200" algn="just">
              <a:buFont typeface="Arial" panose="020B0604020202020204" pitchFamily="34" charset="0"/>
              <a:buChar char="•"/>
            </a:pPr>
            <a:r>
              <a:rPr lang="en-US" sz="1600" dirty="0">
                <a:latin typeface="Alexandria" pitchFamily="2" charset="-78"/>
                <a:cs typeface="Alexandria" pitchFamily="2" charset="-78"/>
              </a:rPr>
              <a:t>Switching costs are low.</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4. The threat from substitute products or service  is high when:</a:t>
            </a:r>
          </a:p>
          <a:p>
            <a:pPr marL="457200" indent="-457200" algn="just">
              <a:buFont typeface="Arial" panose="020B0604020202020204" pitchFamily="34" charset="0"/>
              <a:buChar char="•"/>
            </a:pPr>
            <a:r>
              <a:rPr lang="en-US" sz="1600" dirty="0">
                <a:latin typeface="Alexandria" pitchFamily="2" charset="-78"/>
                <a:cs typeface="Alexandria" pitchFamily="2" charset="-78"/>
              </a:rPr>
              <a:t>Product substitution from new technologies is more convenient;</a:t>
            </a:r>
          </a:p>
          <a:p>
            <a:pPr marL="457200" indent="-457200" algn="just">
              <a:buFont typeface="Arial" panose="020B0604020202020204" pitchFamily="34" charset="0"/>
              <a:buChar char="•"/>
            </a:pPr>
            <a:r>
              <a:rPr lang="en-US" sz="1600" dirty="0">
                <a:latin typeface="Alexandria" pitchFamily="2" charset="-78"/>
                <a:cs typeface="Alexandria" pitchFamily="2" charset="-78"/>
              </a:rPr>
              <a:t>The need for the product may be replaced by meeting a different need;</a:t>
            </a:r>
          </a:p>
          <a:p>
            <a:pPr marL="457200" indent="-457200" algn="just">
              <a:buFont typeface="Arial" panose="020B0604020202020204" pitchFamily="34" charset="0"/>
              <a:buChar char="•"/>
            </a:pPr>
            <a:r>
              <a:rPr lang="en-US" sz="1600" dirty="0">
                <a:latin typeface="Alexandria" pitchFamily="2" charset="-78"/>
                <a:cs typeface="Alexandria" pitchFamily="2" charset="-78"/>
              </a:rPr>
              <a:t>It is possible to decide to ‘do without it’!</a:t>
            </a:r>
          </a:p>
        </p:txBody>
      </p:sp>
      <p:sp>
        <p:nvSpPr>
          <p:cNvPr id="9" name="Title 1"/>
          <p:cNvSpPr txBox="1">
            <a:spLocks/>
          </p:cNvSpPr>
          <p:nvPr/>
        </p:nvSpPr>
        <p:spPr>
          <a:xfrm>
            <a:off x="2409370" y="1014708"/>
            <a:ext cx="6952343" cy="6116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92577" y="99642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56671137"/>
      </p:ext>
    </p:extLst>
  </p:cSld>
  <p:clrMapOvr>
    <a:masterClrMapping/>
  </p:clrMapOvr>
  <mc:AlternateContent xmlns:mc="http://schemas.openxmlformats.org/markup-compatibility/2006" xmlns:p14="http://schemas.microsoft.com/office/powerpoint/2010/main">
    <mc:Choice Requires="p14">
      <p:transition spd="slow" p14:dur="2000" advTm="147989"/>
    </mc:Choice>
    <mc:Fallback xmlns="">
      <p:transition spd="slow" advTm="1479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28091" cy="3938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206171"/>
            <a:ext cx="9916886" cy="32802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5. </a:t>
            </a:r>
            <a:r>
              <a:rPr lang="en-US" sz="1600" b="1" dirty="0">
                <a:latin typeface="Alexandria" pitchFamily="2" charset="-78"/>
                <a:cs typeface="Alexandria" pitchFamily="2" charset="-78"/>
              </a:rPr>
              <a:t>All of these forces affect the competitive battleground in some way; </a:t>
            </a:r>
          </a:p>
          <a:p>
            <a:pPr marL="457200" indent="-457200" algn="just">
              <a:buFont typeface="Arial" panose="020B0604020202020204" pitchFamily="34" charset="0"/>
              <a:buChar char="•"/>
            </a:pPr>
            <a:r>
              <a:rPr lang="en-US" sz="1600" dirty="0">
                <a:latin typeface="Alexandria" pitchFamily="2" charset="-78"/>
                <a:cs typeface="Alexandria" pitchFamily="2" charset="-78"/>
              </a:rPr>
              <a:t>There are many competing firms;</a:t>
            </a:r>
          </a:p>
          <a:p>
            <a:pPr marL="457200" indent="-457200" algn="just">
              <a:buFont typeface="Arial" panose="020B0604020202020204" pitchFamily="34" charset="0"/>
              <a:buChar char="•"/>
            </a:pPr>
            <a:r>
              <a:rPr lang="en-US" sz="1600" dirty="0">
                <a:latin typeface="Alexandria" pitchFamily="2" charset="-78"/>
                <a:cs typeface="Alexandria" pitchFamily="2" charset="-78"/>
              </a:rPr>
              <a:t>Buyers can easily switch from one firm to another;</a:t>
            </a:r>
          </a:p>
          <a:p>
            <a:pPr marL="457200" indent="-457200" algn="just">
              <a:buFont typeface="Arial" panose="020B0604020202020204" pitchFamily="34" charset="0"/>
              <a:buChar char="•"/>
            </a:pPr>
            <a:r>
              <a:rPr lang="en-US" sz="1600" dirty="0">
                <a:latin typeface="Alexandria" pitchFamily="2" charset="-78"/>
                <a:cs typeface="Alexandria" pitchFamily="2" charset="-78"/>
              </a:rPr>
              <a:t>The market is growing only slowly or not growing at all;</a:t>
            </a:r>
          </a:p>
          <a:p>
            <a:pPr marL="457200" indent="-457200" algn="just">
              <a:buFont typeface="Arial" panose="020B0604020202020204" pitchFamily="34" charset="0"/>
              <a:buChar char="•"/>
            </a:pPr>
            <a:r>
              <a:rPr lang="en-US" sz="1600" dirty="0">
                <a:latin typeface="Alexandria" pitchFamily="2" charset="-78"/>
                <a:cs typeface="Alexandria" pitchFamily="2" charset="-78"/>
              </a:rPr>
              <a:t>The industry has high fixed costs and responding to price pressure is difficult;</a:t>
            </a:r>
          </a:p>
          <a:p>
            <a:pPr marL="457200" indent="-457200" algn="just">
              <a:buFont typeface="Arial" panose="020B0604020202020204" pitchFamily="34" charset="0"/>
              <a:buChar char="•"/>
            </a:pPr>
            <a:r>
              <a:rPr lang="en-US" sz="1600" dirty="0">
                <a:latin typeface="Alexandria" pitchFamily="2" charset="-78"/>
                <a:cs typeface="Alexandria" pitchFamily="2" charset="-78"/>
              </a:rPr>
              <a:t>Products are not well differentiated or are commoditized so there is little brand loyalty;</a:t>
            </a:r>
          </a:p>
          <a:p>
            <a:pPr marL="457200" indent="-457200" algn="just">
              <a:buFont typeface="Arial" panose="020B0604020202020204" pitchFamily="34" charset="0"/>
              <a:buChar char="•"/>
            </a:pPr>
            <a:r>
              <a:rPr lang="en-US" sz="1600" dirty="0">
                <a:latin typeface="Alexandria" pitchFamily="2" charset="-78"/>
                <a:cs typeface="Alexandria" pitchFamily="2" charset="-78"/>
              </a:rPr>
              <a:t>The costs of leaving the industry are high.</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Porter’s framework is simple to use and understand and it helps to identify the key competitive forces affecting a business. It is widely used in the development of strategies. </a:t>
            </a:r>
          </a:p>
        </p:txBody>
      </p:sp>
      <p:sp>
        <p:nvSpPr>
          <p:cNvPr id="9" name="Title 1"/>
          <p:cNvSpPr txBox="1">
            <a:spLocks/>
          </p:cNvSpPr>
          <p:nvPr/>
        </p:nvSpPr>
        <p:spPr>
          <a:xfrm>
            <a:off x="2409370" y="1014708"/>
            <a:ext cx="6473373" cy="6116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92577" y="9795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7564262"/>
      </p:ext>
    </p:extLst>
  </p:cSld>
  <p:clrMapOvr>
    <a:masterClrMapping/>
  </p:clrMapOvr>
  <mc:AlternateContent xmlns:mc="http://schemas.openxmlformats.org/markup-compatibility/2006" xmlns:p14="http://schemas.microsoft.com/office/powerpoint/2010/main">
    <mc:Choice Requires="p14">
      <p:transition spd="slow" p14:dur="2000" advTm="146397"/>
    </mc:Choice>
    <mc:Fallback xmlns="">
      <p:transition spd="slow" advTm="14639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224891"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04571"/>
            <a:ext cx="9292771" cy="34544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PESTLE and Porter</a:t>
            </a:r>
            <a:r>
              <a:rPr lang="en-US" sz="1600" dirty="0">
                <a:latin typeface="Alexandria" pitchFamily="2" charset="-78"/>
                <a:cs typeface="Alexandria" pitchFamily="2" charset="-78"/>
              </a:rPr>
              <a:t> are used to </a:t>
            </a:r>
            <a:r>
              <a:rPr lang="en-US" sz="1600" b="1" dirty="0">
                <a:latin typeface="Alexandria" pitchFamily="2" charset="-78"/>
                <a:cs typeface="Alexandria" pitchFamily="2" charset="-78"/>
              </a:rPr>
              <a:t>analyze the external environment</a:t>
            </a:r>
            <a:r>
              <a:rPr lang="en-US" sz="1600" dirty="0">
                <a:latin typeface="Alexandria" pitchFamily="2" charset="-78"/>
                <a:cs typeface="Alexandria" pitchFamily="2" charset="-78"/>
              </a:rPr>
              <a:t>, and they provide much useful data about the external conditions the organization may face.</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However, there is a high level of uncertainty and some different approaches are needed to understand potential future impacts.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Next, the future scenarios these factors could construct are considered, possibly by looking at the possible steps and asking ‘what if?’ questions.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By doing this, </a:t>
            </a:r>
            <a:r>
              <a:rPr lang="en-US" sz="1600" b="1" dirty="0">
                <a:latin typeface="Alexandria" pitchFamily="2" charset="-78"/>
                <a:cs typeface="Alexandria" pitchFamily="2" charset="-78"/>
              </a:rPr>
              <a:t>predetermined events are concerned </a:t>
            </a:r>
            <a:r>
              <a:rPr lang="en-US" sz="1600" dirty="0">
                <a:latin typeface="Alexandria" pitchFamily="2" charset="-78"/>
                <a:cs typeface="Alexandria" pitchFamily="2" charset="-78"/>
              </a:rPr>
              <a:t>such as predicted demographic changes, key uncertainties – often political and economic, including regulation and world trade – and driving forces such as technology and education.</a:t>
            </a:r>
          </a:p>
        </p:txBody>
      </p:sp>
      <p:sp>
        <p:nvSpPr>
          <p:cNvPr id="9" name="Title 1"/>
          <p:cNvSpPr txBox="1">
            <a:spLocks/>
          </p:cNvSpPr>
          <p:nvPr/>
        </p:nvSpPr>
        <p:spPr>
          <a:xfrm>
            <a:off x="2554514" y="1014708"/>
            <a:ext cx="6894286"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37721" y="95566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37111639"/>
      </p:ext>
    </p:extLst>
  </p:cSld>
  <p:clrMapOvr>
    <a:masterClrMapping/>
  </p:clrMapOvr>
  <mc:AlternateContent xmlns:mc="http://schemas.openxmlformats.org/markup-compatibility/2006" xmlns:p14="http://schemas.microsoft.com/office/powerpoint/2010/main">
    <mc:Choice Requires="p14">
      <p:transition spd="slow" p14:dur="2000" advTm="111844"/>
    </mc:Choice>
    <mc:Fallback xmlns="">
      <p:transition spd="slow" advTm="11184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8103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583686" y="2212845"/>
            <a:ext cx="6297138" cy="308227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Successful strategies depend on something else as well; it is the capability of the organization to perform.</a:t>
            </a:r>
          </a:p>
          <a:p>
            <a:pPr marL="342900" indent="-34290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Can an organization continue to change its capability so that it constantly fits the environment in which it operates?</a:t>
            </a:r>
          </a:p>
          <a:p>
            <a:pPr marL="342900" indent="-34290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a:p>
            <a:pPr marL="342900" indent="-34290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Two techniques that help in the analysis of the internal organization: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The MOST analysis technique.</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The resource audit and portfolio analysis using the Boston Matrix.</a:t>
            </a:r>
          </a:p>
          <a:p>
            <a:pPr marL="285750" indent="-28575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p:txBody>
      </p:sp>
      <p:sp>
        <p:nvSpPr>
          <p:cNvPr id="12" name="Title 1"/>
          <p:cNvSpPr txBox="1">
            <a:spLocks/>
          </p:cNvSpPr>
          <p:nvPr/>
        </p:nvSpPr>
        <p:spPr>
          <a:xfrm>
            <a:off x="6284686" y="1201522"/>
            <a:ext cx="5691414" cy="5282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INTERNAL ENVIRONMENT ANALYSIS</a:t>
            </a:r>
            <a:endParaRPr lang="en-US" sz="2000" dirty="0">
              <a:solidFill>
                <a:srgbClr val="00B0F0"/>
              </a:solidFill>
              <a:latin typeface="Alexandria" pitchFamily="2" charset="-78"/>
              <a:cs typeface="Alexandria" pitchFamily="2" charset="-78"/>
            </a:endParaRPr>
          </a:p>
        </p:txBody>
      </p:sp>
      <p:cxnSp>
        <p:nvCxnSpPr>
          <p:cNvPr id="13" name="Straight Connector 12"/>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93719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78677" cy="39259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10148903" cy="35226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 MOST analysis Technique</a:t>
            </a:r>
          </a:p>
          <a:p>
            <a:pPr algn="just"/>
            <a:r>
              <a:rPr lang="en-US" sz="1600" dirty="0">
                <a:latin typeface="Alexandria" pitchFamily="2" charset="-78"/>
                <a:cs typeface="Alexandria" pitchFamily="2" charset="-78"/>
              </a:rPr>
              <a:t>MOST analysis examines the current mission, objectives, strategy and tactics and considers whether or not these are clearly-defined and supported within the organization.</a:t>
            </a:r>
          </a:p>
          <a:p>
            <a:pPr algn="just"/>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Mission-</a:t>
            </a:r>
            <a:r>
              <a:rPr lang="en-US" sz="1600" dirty="0">
                <a:latin typeface="Alexandria" pitchFamily="2" charset="-78"/>
                <a:cs typeface="Alexandria" pitchFamily="2" charset="-78"/>
              </a:rPr>
              <a:t> A statement declaring what business the organization is in and what it is intending to achieve.</a:t>
            </a:r>
          </a:p>
          <a:p>
            <a:pPr marL="342900" indent="-342900" algn="just">
              <a:buFont typeface="Arial" panose="020B0604020202020204" pitchFamily="34" charset="0"/>
              <a:buChar char="•"/>
            </a:pPr>
            <a:r>
              <a:rPr lang="en-US" sz="1600" b="1" dirty="0">
                <a:latin typeface="Alexandria" pitchFamily="2" charset="-78"/>
                <a:cs typeface="Alexandria" pitchFamily="2" charset="-78"/>
              </a:rPr>
              <a:t>Objectives-</a:t>
            </a:r>
            <a:r>
              <a:rPr lang="en-US" sz="1600" dirty="0">
                <a:latin typeface="Alexandria" pitchFamily="2" charset="-78"/>
                <a:cs typeface="Alexandria" pitchFamily="2" charset="-78"/>
              </a:rPr>
              <a:t> The specific goals against which the organization's achievements can be measured.</a:t>
            </a:r>
          </a:p>
          <a:p>
            <a:pPr marL="342900" indent="-342900" algn="just">
              <a:buFont typeface="Arial" panose="020B0604020202020204" pitchFamily="34" charset="0"/>
              <a:buChar char="•"/>
            </a:pPr>
            <a:r>
              <a:rPr lang="en-US" sz="1600" b="1" dirty="0">
                <a:latin typeface="Alexandria" pitchFamily="2" charset="-78"/>
                <a:cs typeface="Alexandria" pitchFamily="2" charset="-78"/>
              </a:rPr>
              <a:t>Strategy-</a:t>
            </a:r>
            <a:r>
              <a:rPr lang="en-US" sz="1600" dirty="0">
                <a:latin typeface="Alexandria" pitchFamily="2" charset="-78"/>
                <a:cs typeface="Alexandria" pitchFamily="2" charset="-78"/>
              </a:rPr>
              <a:t> The medium to long-term approach that is going to be taken by the organization in order to achieve the objectives and mission.</a:t>
            </a:r>
          </a:p>
          <a:p>
            <a:pPr marL="342900" indent="-342900" algn="just">
              <a:buFont typeface="Arial" panose="020B0604020202020204" pitchFamily="34" charset="0"/>
              <a:buChar char="•"/>
            </a:pPr>
            <a:r>
              <a:rPr lang="en-US" sz="1600" b="1" dirty="0">
                <a:latin typeface="Alexandria" pitchFamily="2" charset="-78"/>
                <a:cs typeface="Alexandria" pitchFamily="2" charset="-78"/>
              </a:rPr>
              <a:t>Tactics-</a:t>
            </a:r>
            <a:r>
              <a:rPr lang="en-US" sz="1600" dirty="0">
                <a:latin typeface="Alexandria" pitchFamily="2" charset="-78"/>
                <a:cs typeface="Alexandria" pitchFamily="2" charset="-78"/>
              </a:rPr>
              <a:t> The detailed means by which the strategy will be executed.</a:t>
            </a:r>
          </a:p>
        </p:txBody>
      </p:sp>
      <p:sp>
        <p:nvSpPr>
          <p:cNvPr id="10" name="Title 1"/>
          <p:cNvSpPr txBox="1">
            <a:spLocks/>
          </p:cNvSpPr>
          <p:nvPr/>
        </p:nvSpPr>
        <p:spPr>
          <a:xfrm>
            <a:off x="2554514" y="1080891"/>
            <a:ext cx="7682305"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80864"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6164338"/>
      </p:ext>
    </p:extLst>
  </p:cSld>
  <p:clrMapOvr>
    <a:masterClrMapping/>
  </p:clrMapOvr>
  <mc:AlternateContent xmlns:mc="http://schemas.openxmlformats.org/markup-compatibility/2006" xmlns:p14="http://schemas.microsoft.com/office/powerpoint/2010/main">
    <mc:Choice Requires="p14">
      <p:transition spd="slow" p14:dur="2000" advTm="147241"/>
    </mc:Choice>
    <mc:Fallback xmlns="">
      <p:transition spd="slow" advTm="14724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0420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090846" cy="298994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clear mission driving the organization forward, a set of measurable objectives and a coherent strategy will enhance the capability of the organization and be a source of strength.</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On the other hand, where there is a lack of direction, unclear objectives and an ill-defined strategy the internal capability is less effective which is a source of weakness.</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When considering the MOST analysis as a means of identifying strengths and weaknesses, it is useful to think about the following aspects:</a:t>
            </a:r>
          </a:p>
        </p:txBody>
      </p:sp>
      <p:sp>
        <p:nvSpPr>
          <p:cNvPr id="10" name="Title 1"/>
          <p:cNvSpPr txBox="1">
            <a:spLocks/>
          </p:cNvSpPr>
          <p:nvPr/>
        </p:nvSpPr>
        <p:spPr>
          <a:xfrm>
            <a:off x="2757714" y="1019858"/>
            <a:ext cx="6183086" cy="4721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326008" y="9352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48798222"/>
      </p:ext>
    </p:extLst>
  </p:cSld>
  <p:clrMapOvr>
    <a:masterClrMapping/>
  </p:clrMapOvr>
  <mc:AlternateContent xmlns:mc="http://schemas.openxmlformats.org/markup-compatibility/2006" xmlns:p14="http://schemas.microsoft.com/office/powerpoint/2010/main">
    <mc:Choice Requires="p14">
      <p:transition spd="slow" p14:dur="2000" advTm="92149"/>
    </mc:Choice>
    <mc:Fallback xmlns="">
      <p:transition spd="slow" advTm="9214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360963" cy="39259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640903" cy="32759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dirty="0">
                <a:latin typeface="Alexandria" pitchFamily="2" charset="-78"/>
                <a:cs typeface="Alexandria" pitchFamily="2" charset="-78"/>
              </a:rPr>
              <a:t>Is the MOST clearly defined? For example, are the objectives well-formed and SMART (Specific, Measurable, Achievable, Relevant and Time framed)?</a:t>
            </a:r>
          </a:p>
          <a:p>
            <a:pPr marL="342900" indent="-342900" algn="just">
              <a:buFont typeface="Arial" panose="020B0604020202020204" pitchFamily="34" charset="0"/>
              <a:buChar char="•"/>
            </a:pP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dirty="0">
                <a:latin typeface="Alexandria" pitchFamily="2" charset="-78"/>
                <a:cs typeface="Alexandria" pitchFamily="2" charset="-78"/>
              </a:rPr>
              <a:t>Is there congruence between elements of the SWOT (strengths, weaknesses, opportunities, threats)- For example, is the strategy aligned with the objectives?</a:t>
            </a:r>
          </a:p>
          <a:p>
            <a:pPr marL="342900" indent="-342900" algn="just">
              <a:buFont typeface="Arial" panose="020B0604020202020204" pitchFamily="34" charset="0"/>
              <a:buChar char="•"/>
            </a:pP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dirty="0">
                <a:latin typeface="Alexandria" pitchFamily="2" charset="-78"/>
                <a:cs typeface="Alexandria" pitchFamily="2" charset="-78"/>
              </a:rPr>
              <a:t>Has the MOST been communicated to the managers and staff of the organization?</a:t>
            </a:r>
          </a:p>
        </p:txBody>
      </p:sp>
      <p:sp>
        <p:nvSpPr>
          <p:cNvPr id="10" name="Title 1"/>
          <p:cNvSpPr txBox="1">
            <a:spLocks/>
          </p:cNvSpPr>
          <p:nvPr/>
        </p:nvSpPr>
        <p:spPr>
          <a:xfrm>
            <a:off x="2467429" y="1080891"/>
            <a:ext cx="6879772"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24779"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17012571"/>
      </p:ext>
    </p:extLst>
  </p:cSld>
  <p:clrMapOvr>
    <a:masterClrMapping/>
  </p:clrMapOvr>
  <mc:AlternateContent xmlns:mc="http://schemas.openxmlformats.org/markup-compatibility/2006" xmlns:p14="http://schemas.microsoft.com/office/powerpoint/2010/main">
    <mc:Choice Requires="p14">
      <p:transition spd="slow" p14:dur="2000" advTm="133504"/>
    </mc:Choice>
    <mc:Fallback xmlns="">
      <p:transition spd="slow" advTm="13350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36734" cy="41291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829589" cy="34065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The resource audit and portfolio analysis using the Boston Matrix.</a:t>
            </a:r>
          </a:p>
          <a:p>
            <a:pPr algn="just"/>
            <a:r>
              <a:rPr lang="en-US" sz="1600" b="1" dirty="0" smtClean="0">
                <a:solidFill>
                  <a:schemeClr val="tx1"/>
                </a:solidFill>
                <a:latin typeface="Alexandria" pitchFamily="2" charset="-78"/>
                <a:cs typeface="Alexandria" pitchFamily="2" charset="-78"/>
              </a:rPr>
              <a:t>The </a:t>
            </a:r>
            <a:r>
              <a:rPr lang="en-US" sz="1600" b="1" dirty="0">
                <a:solidFill>
                  <a:schemeClr val="tx1"/>
                </a:solidFill>
                <a:latin typeface="Alexandria" pitchFamily="2" charset="-78"/>
                <a:cs typeface="Alexandria" pitchFamily="2" charset="-78"/>
              </a:rPr>
              <a:t>Resource Audit</a:t>
            </a:r>
          </a:p>
          <a:p>
            <a:pPr algn="just"/>
            <a:r>
              <a:rPr lang="en-US" sz="1600" dirty="0">
                <a:solidFill>
                  <a:schemeClr val="tx1"/>
                </a:solidFill>
                <a:latin typeface="Alexandria" pitchFamily="2" charset="-78"/>
                <a:cs typeface="Alexandria" pitchFamily="2" charset="-78"/>
              </a:rPr>
              <a:t>Reflecting on core competences starts the strategy process from inside the organization so it is an ‘inside/out’ approach based on the belief that competitiveness comes from an ability to create new and unexpected products and services from a set of core competences.</a:t>
            </a:r>
          </a:p>
          <a:p>
            <a:pPr algn="just"/>
            <a:endParaRPr lang="en-US" sz="1600" dirty="0">
              <a:solidFill>
                <a:schemeClr val="tx1"/>
              </a:solidFill>
              <a:latin typeface="Alexandria" pitchFamily="2" charset="-78"/>
              <a:cs typeface="Alexandria" pitchFamily="2" charset="-78"/>
            </a:endParaRPr>
          </a:p>
          <a:p>
            <a:pPr algn="just"/>
            <a:r>
              <a:rPr lang="en-US" sz="1600" b="1" dirty="0">
                <a:solidFill>
                  <a:schemeClr val="tx1"/>
                </a:solidFill>
                <a:latin typeface="Alexandria" pitchFamily="2" charset="-78"/>
                <a:cs typeface="Alexandria" pitchFamily="2" charset="-78"/>
              </a:rPr>
              <a:t>The Resource Audit </a:t>
            </a:r>
            <a:r>
              <a:rPr lang="en-US" sz="1600" dirty="0">
                <a:solidFill>
                  <a:schemeClr val="tx1"/>
                </a:solidFill>
                <a:latin typeface="Alexandria" pitchFamily="2" charset="-78"/>
                <a:cs typeface="Alexandria" pitchFamily="2" charset="-78"/>
              </a:rPr>
              <a:t>can help in identifying the core competences or may highlight where there is a lack of competence that could undermine any competitive moves.</a:t>
            </a:r>
          </a:p>
          <a:p>
            <a:pPr algn="just"/>
            <a:r>
              <a:rPr lang="en-US" sz="1600" b="1" dirty="0">
                <a:solidFill>
                  <a:schemeClr val="tx1"/>
                </a:solidFill>
                <a:latin typeface="Alexandria" pitchFamily="2" charset="-78"/>
                <a:cs typeface="Alexandria" pitchFamily="2" charset="-78"/>
              </a:rPr>
              <a:t>There are five key areas to examine, the first three being sets of tangible resource:</a:t>
            </a:r>
          </a:p>
        </p:txBody>
      </p:sp>
      <p:sp>
        <p:nvSpPr>
          <p:cNvPr id="10" name="Title 1"/>
          <p:cNvSpPr txBox="1">
            <a:spLocks/>
          </p:cNvSpPr>
          <p:nvPr/>
        </p:nvSpPr>
        <p:spPr>
          <a:xfrm>
            <a:off x="2235200" y="1080891"/>
            <a:ext cx="8001619"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18407"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97972306"/>
      </p:ext>
    </p:extLst>
  </p:cSld>
  <p:clrMapOvr>
    <a:masterClrMapping/>
  </p:clrMapOvr>
  <mc:AlternateContent xmlns:mc="http://schemas.openxmlformats.org/markup-compatibility/2006" xmlns:p14="http://schemas.microsoft.com/office/powerpoint/2010/main">
    <mc:Choice Requires="p14">
      <p:transition spd="slow" p14:dur="2000" advTm="149238"/>
    </mc:Choice>
    <mc:Fallback xmlns="">
      <p:transition spd="slow" advTm="14923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22220" cy="38823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01371"/>
            <a:ext cx="9916674" cy="31786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 Resource Audit</a:t>
            </a:r>
          </a:p>
          <a:p>
            <a:pPr algn="just"/>
            <a:r>
              <a:rPr lang="en-US" sz="1600" b="1" dirty="0">
                <a:latin typeface="Alexandria" pitchFamily="2" charset="-78"/>
                <a:cs typeface="Alexandria" pitchFamily="2" charset="-78"/>
              </a:rPr>
              <a:t>Tangible resource: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physical resources </a:t>
            </a:r>
            <a:r>
              <a:rPr lang="en-US" sz="1600" dirty="0">
                <a:latin typeface="Alexandria" pitchFamily="2" charset="-78"/>
                <a:cs typeface="Alexandria" pitchFamily="2" charset="-78"/>
              </a:rPr>
              <a:t>that the organization owns or has access to and includes features such as buildings, plant and equipment, land and so on. These may be modern and cost-effective or old-fashioned, unreliable and incur high maintenance costs.</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financial resources </a:t>
            </a:r>
            <a:r>
              <a:rPr lang="en-US" sz="1600" dirty="0">
                <a:latin typeface="Alexandria" pitchFamily="2" charset="-78"/>
                <a:cs typeface="Alexandria" pitchFamily="2" charset="-78"/>
              </a:rPr>
              <a:t>that determine the organization's financial stability, capacity to invest in new resources and ability to weather business fluctuations and changes. </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human resources </a:t>
            </a:r>
            <a:r>
              <a:rPr lang="en-US" sz="1600" dirty="0">
                <a:latin typeface="Alexandria" pitchFamily="2" charset="-78"/>
                <a:cs typeface="Alexandria" pitchFamily="2" charset="-78"/>
              </a:rPr>
              <a:t>and their expertise, adaptability, commitment, etc.</a:t>
            </a:r>
          </a:p>
        </p:txBody>
      </p:sp>
      <p:sp>
        <p:nvSpPr>
          <p:cNvPr id="10" name="Title 1"/>
          <p:cNvSpPr txBox="1">
            <a:spLocks/>
          </p:cNvSpPr>
          <p:nvPr/>
        </p:nvSpPr>
        <p:spPr>
          <a:xfrm>
            <a:off x="2496456" y="1080892"/>
            <a:ext cx="7740363" cy="4721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05492" y="8842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0329768"/>
      </p:ext>
    </p:extLst>
  </p:cSld>
  <p:clrMapOvr>
    <a:masterClrMapping/>
  </p:clrMapOvr>
  <mc:AlternateContent xmlns:mc="http://schemas.openxmlformats.org/markup-compatibility/2006" xmlns:p14="http://schemas.microsoft.com/office/powerpoint/2010/main">
    <mc:Choice Requires="p14">
      <p:transition spd="slow" p14:dur="2000" advTm="128386"/>
    </mc:Choice>
    <mc:Fallback xmlns="">
      <p:transition spd="slow" advTm="12838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06106" cy="41291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873131" cy="35807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The Intangible Resources </a:t>
            </a:r>
          </a:p>
          <a:p>
            <a:pPr algn="just"/>
            <a:r>
              <a:rPr lang="en-US" sz="1600" b="1" dirty="0">
                <a:solidFill>
                  <a:schemeClr val="tx1"/>
                </a:solidFill>
                <a:latin typeface="Alexandria" pitchFamily="2" charset="-78"/>
                <a:cs typeface="Alexandria" pitchFamily="2" charset="-78"/>
              </a:rPr>
              <a:t>The know-how of the organization- such as </a:t>
            </a:r>
            <a:r>
              <a:rPr lang="en-US" sz="1600" dirty="0">
                <a:solidFill>
                  <a:schemeClr val="tx1"/>
                </a:solidFill>
                <a:latin typeface="Alexandria" pitchFamily="2" charset="-78"/>
                <a:cs typeface="Alexandria" pitchFamily="2" charset="-78"/>
              </a:rPr>
              <a:t>patents or trademarks, but this may also be derived from the use made of resources such as information and technology; many organizations hold a large amount of information but it is not available when required or not in a format that can be used easily. </a:t>
            </a:r>
          </a:p>
          <a:p>
            <a:pPr algn="just"/>
            <a:r>
              <a:rPr lang="en-US" sz="1600" b="1" dirty="0">
                <a:solidFill>
                  <a:schemeClr val="tx1"/>
                </a:solidFill>
                <a:latin typeface="Alexandria" pitchFamily="2" charset="-78"/>
                <a:cs typeface="Alexandria" pitchFamily="2" charset="-78"/>
              </a:rPr>
              <a:t>The reputation of the organization</a:t>
            </a:r>
            <a:r>
              <a:rPr lang="en-US" sz="1600" dirty="0">
                <a:solidFill>
                  <a:schemeClr val="tx1"/>
                </a:solidFill>
                <a:latin typeface="Alexandria" pitchFamily="2" charset="-78"/>
                <a:cs typeface="Alexandria" pitchFamily="2" charset="-78"/>
              </a:rPr>
              <a:t>, such as the brand recognition and the belief that is held about the quality of the brand, and the goodwill – or antipathy that this produces.</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An analysis of the organization's resources will identify where these provide a source of competence – strengths, or where there is a lack of capability – weaknesses. </a:t>
            </a:r>
          </a:p>
        </p:txBody>
      </p:sp>
      <p:sp>
        <p:nvSpPr>
          <p:cNvPr id="10" name="Title 1"/>
          <p:cNvSpPr txBox="1">
            <a:spLocks/>
          </p:cNvSpPr>
          <p:nvPr/>
        </p:nvSpPr>
        <p:spPr>
          <a:xfrm>
            <a:off x="2264228" y="1080891"/>
            <a:ext cx="7972591"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47435"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44710485"/>
      </p:ext>
    </p:extLst>
  </p:cSld>
  <p:clrMapOvr>
    <a:masterClrMapping/>
  </p:clrMapOvr>
  <mc:AlternateContent xmlns:mc="http://schemas.openxmlformats.org/markup-compatibility/2006" xmlns:p14="http://schemas.microsoft.com/office/powerpoint/2010/main">
    <mc:Choice Requires="p14">
      <p:transition spd="slow" p14:dur="2000" advTm="129285"/>
    </mc:Choice>
    <mc:Fallback xmlns="">
      <p:transition spd="slow" advTm="12928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78677" cy="41862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43459"/>
            <a:ext cx="9907603" cy="38049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Portfolio analysis using Boston </a:t>
            </a:r>
            <a:r>
              <a:rPr lang="en-US" sz="1600" b="1" dirty="0">
                <a:latin typeface="Alexandria" pitchFamily="2" charset="-78"/>
                <a:cs typeface="Alexandria" pitchFamily="2" charset="-78"/>
              </a:rPr>
              <a:t>Box</a:t>
            </a:r>
          </a:p>
          <a:p>
            <a:pPr algn="just"/>
            <a:r>
              <a:rPr lang="en-US" sz="1600" dirty="0">
                <a:latin typeface="Alexandria" pitchFamily="2" charset="-78"/>
                <a:cs typeface="Alexandria" pitchFamily="2" charset="-78"/>
              </a:rPr>
              <a:t>The </a:t>
            </a:r>
            <a:r>
              <a:rPr lang="en-US" sz="1600" b="1" dirty="0">
                <a:latin typeface="Alexandria" pitchFamily="2" charset="-78"/>
                <a:cs typeface="Alexandria" pitchFamily="2" charset="-78"/>
              </a:rPr>
              <a:t>portfolio of business units</a:t>
            </a:r>
            <a:r>
              <a:rPr lang="en-US" sz="1600" dirty="0">
                <a:latin typeface="Alexandria" pitchFamily="2" charset="-78"/>
                <a:cs typeface="Alexandria" pitchFamily="2" charset="-78"/>
              </a:rPr>
              <a:t>, each offering their own products and services, may also be a source of strength or weakness for an organization.</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Organizations need to review their portfolio on a regular basis in order to take decisions about the resources to be invested into each business unit or even each product or service.</a:t>
            </a:r>
          </a:p>
          <a:p>
            <a:pPr algn="just"/>
            <a:endParaRPr lang="en-US" sz="1600" dirty="0">
              <a:latin typeface="Alexandria" pitchFamily="2" charset="-78"/>
              <a:cs typeface="Alexandria" pitchFamily="2" charset="-78"/>
            </a:endParaRPr>
          </a:p>
          <a:p>
            <a:pPr marL="285750" indent="-285750" algn="just">
              <a:buFont typeface="Arial" panose="020B0604020202020204" pitchFamily="34" charset="0"/>
              <a:buChar char="•"/>
            </a:pPr>
            <a:r>
              <a:rPr lang="en-US" sz="1600" b="1" dirty="0">
                <a:latin typeface="Alexandria" pitchFamily="2" charset="-78"/>
                <a:cs typeface="Alexandria" pitchFamily="2" charset="-78"/>
              </a:rPr>
              <a:t>The original portfolio matrix – the Boston Box – was developed by the Boston Consulting Group and provides a means of conducting portfolio analysis.</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A company’s strategic business units (SBUs) – parts of an organization for which there is a distinct and separate external market – are identified and the relationship between the SBU’s current or future revenue potential is modelled against the current share of the market.</a:t>
            </a:r>
          </a:p>
          <a:p>
            <a:pPr algn="just"/>
            <a:r>
              <a:rPr lang="en-US" sz="1600" b="1" dirty="0">
                <a:latin typeface="Alexandria" pitchFamily="2" charset="-78"/>
                <a:cs typeface="Alexandria" pitchFamily="2" charset="-78"/>
              </a:rPr>
              <a:t>Figure 3.2, show the Boston Box</a:t>
            </a: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264228" y="1080891"/>
            <a:ext cx="7416801"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47435"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70802313"/>
      </p:ext>
    </p:extLst>
  </p:cSld>
  <p:clrMapOvr>
    <a:masterClrMapping/>
  </p:clrMapOvr>
  <mc:AlternateContent xmlns:mc="http://schemas.openxmlformats.org/markup-compatibility/2006" xmlns:p14="http://schemas.microsoft.com/office/powerpoint/2010/main">
    <mc:Choice Requires="p14">
      <p:transition spd="slow" p14:dur="2000" advTm="103339"/>
    </mc:Choice>
    <mc:Fallback xmlns="">
      <p:transition spd="slow" advTm="10333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857828"/>
            <a:ext cx="10694791" cy="41746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07771" y="1175657"/>
            <a:ext cx="7010400" cy="52141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838201" y="2065338"/>
            <a:ext cx="10155382" cy="3609748"/>
          </a:xfrm>
          <a:prstGeom prst="rect">
            <a:avLst/>
          </a:prstGeom>
        </p:spPr>
      </p:pic>
      <p:sp>
        <p:nvSpPr>
          <p:cNvPr id="8" name="Rectangle 7"/>
          <p:cNvSpPr/>
          <p:nvPr/>
        </p:nvSpPr>
        <p:spPr>
          <a:xfrm>
            <a:off x="1060349" y="10223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3644549"/>
      </p:ext>
    </p:extLst>
  </p:cSld>
  <p:clrMapOvr>
    <a:masterClrMapping/>
  </p:clrMapOvr>
  <mc:AlternateContent xmlns:mc="http://schemas.openxmlformats.org/markup-compatibility/2006" xmlns:p14="http://schemas.microsoft.com/office/powerpoint/2010/main">
    <mc:Choice Requires="p14">
      <p:transition spd="slow" p14:dur="2000" advTm="95079"/>
    </mc:Choice>
    <mc:Fallback xmlns="">
      <p:transition spd="slow" advTm="9507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97072"/>
            <a:ext cx="10812720" cy="3919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10401089" cy="32759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 Boston Box shows that the cows are milked, the dogs are buried, the stars get the gold, and the wild cats are carefully examined until they behave themselves or join the dogs and die.</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A successful product or SBU starts as a Wild Cat and goes clockwise round the model until it dies or is revitalized as a new product or service or SBU.</a:t>
            </a:r>
          </a:p>
          <a:p>
            <a:pPr algn="just"/>
            <a:r>
              <a:rPr lang="en-US" sz="1600" b="1" dirty="0">
                <a:latin typeface="Alexandria" pitchFamily="2" charset="-78"/>
                <a:cs typeface="Alexandria" pitchFamily="2" charset="-78"/>
              </a:rPr>
              <a:t>The Wild Cats </a:t>
            </a:r>
            <a:r>
              <a:rPr lang="en-US" sz="1600" dirty="0">
                <a:latin typeface="Alexandria" pitchFamily="2" charset="-78"/>
                <a:cs typeface="Alexandria" pitchFamily="2" charset="-78"/>
              </a:rPr>
              <a:t>(or Problem Children) are unprofitable but are investments for the future;</a:t>
            </a:r>
          </a:p>
          <a:p>
            <a:pPr algn="just"/>
            <a:r>
              <a:rPr lang="en-US" sz="1600" b="1" dirty="0">
                <a:latin typeface="Alexandria" pitchFamily="2" charset="-78"/>
                <a:cs typeface="Alexandria" pitchFamily="2" charset="-78"/>
              </a:rPr>
              <a:t>The Stars </a:t>
            </a:r>
            <a:r>
              <a:rPr lang="en-US" sz="1600" dirty="0">
                <a:latin typeface="Alexandria" pitchFamily="2" charset="-78"/>
                <a:cs typeface="Alexandria" pitchFamily="2" charset="-78"/>
              </a:rPr>
              <a:t>strengthen their position in a growth industry until they become the big profit earners.</a:t>
            </a:r>
          </a:p>
          <a:p>
            <a:pPr algn="just"/>
            <a:r>
              <a:rPr lang="en-US" sz="1600" b="1" dirty="0">
                <a:latin typeface="Alexandria" pitchFamily="2" charset="-78"/>
                <a:cs typeface="Alexandria" pitchFamily="2" charset="-78"/>
              </a:rPr>
              <a:t>The Cash Cows </a:t>
            </a:r>
            <a:r>
              <a:rPr lang="en-US" sz="1600" dirty="0">
                <a:latin typeface="Alexandria" pitchFamily="2" charset="-78"/>
                <a:cs typeface="Alexandria" pitchFamily="2" charset="-78"/>
              </a:rPr>
              <a:t>are the mature products or services, in markets with little, if any, growth.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Stars and Cash Cows provide the funding for the other segments of the matrix. The Dogs have low market share in markets with low growth and are often the areas that are removed or allowed to wither away.</a:t>
            </a:r>
          </a:p>
        </p:txBody>
      </p:sp>
      <p:sp>
        <p:nvSpPr>
          <p:cNvPr id="10" name="Title 1"/>
          <p:cNvSpPr txBox="1">
            <a:spLocks/>
          </p:cNvSpPr>
          <p:nvPr/>
        </p:nvSpPr>
        <p:spPr>
          <a:xfrm>
            <a:off x="2235200" y="1080891"/>
            <a:ext cx="800162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18407" y="10194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6291454"/>
      </p:ext>
    </p:extLst>
  </p:cSld>
  <p:clrMapOvr>
    <a:masterClrMapping/>
  </p:clrMapOvr>
  <mc:AlternateContent xmlns:mc="http://schemas.openxmlformats.org/markup-compatibility/2006" xmlns:p14="http://schemas.microsoft.com/office/powerpoint/2010/main">
    <mc:Choice Requires="p14">
      <p:transition spd="slow" p14:dur="2000" advTm="130005"/>
    </mc:Choice>
    <mc:Fallback xmlns="">
      <p:transition spd="slow" advTm="130005"/>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342743" y="1144677"/>
            <a:ext cx="4327474" cy="50225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SWOT ANALYSIS?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1988457"/>
            <a:ext cx="6230943" cy="31641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 SWOT (strengths, weaknesses, opportunities, threats) analysis is often used to pull </a:t>
            </a:r>
            <a:r>
              <a:rPr lang="en-US" sz="1600" b="1" dirty="0">
                <a:solidFill>
                  <a:schemeClr val="tx1"/>
                </a:solidFill>
                <a:latin typeface="Alexandria" pitchFamily="2" charset="-78"/>
                <a:cs typeface="Alexandria" pitchFamily="2" charset="-78"/>
              </a:rPr>
              <a:t>together the results of an analysis of the external and internal environments. </a:t>
            </a:r>
          </a:p>
          <a:p>
            <a:pPr algn="just"/>
            <a:r>
              <a:rPr lang="en-US" sz="1600" dirty="0">
                <a:solidFill>
                  <a:schemeClr val="tx1"/>
                </a:solidFill>
                <a:latin typeface="Alexandria" pitchFamily="2" charset="-78"/>
                <a:cs typeface="Alexandria" pitchFamily="2" charset="-78"/>
              </a:rPr>
              <a:t>This approach often is used as the first analytical tool before enough </a:t>
            </a:r>
            <a:r>
              <a:rPr lang="en-US" sz="1600" b="1" dirty="0">
                <a:solidFill>
                  <a:schemeClr val="tx1"/>
                </a:solidFill>
                <a:latin typeface="Alexandria" pitchFamily="2" charset="-78"/>
                <a:cs typeface="Alexandria" pitchFamily="2" charset="-78"/>
              </a:rPr>
              <a:t>preparatory</a:t>
            </a:r>
            <a:r>
              <a:rPr lang="en-US" sz="1600" dirty="0">
                <a:solidFill>
                  <a:schemeClr val="tx1"/>
                </a:solidFill>
                <a:latin typeface="Alexandria" pitchFamily="2" charset="-78"/>
                <a:cs typeface="Alexandria" pitchFamily="2" charset="-78"/>
              </a:rPr>
              <a:t> analysis has been done. However, when this approach is adopted the results are usually weak. </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A more robust approach is to use the techniques described earlier as they help identify the major factors, both internal and external to the organization, that the business strategy needs to take into account.</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983294" y="8425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41223366"/>
      </p:ext>
    </p:extLst>
  </p:cSld>
  <p:clrMapOvr>
    <a:masterClrMapping/>
  </p:clrMapOvr>
  <mc:AlternateContent xmlns:mc="http://schemas.openxmlformats.org/markup-compatibility/2006" xmlns:p14="http://schemas.microsoft.com/office/powerpoint/2010/main">
    <mc:Choice Requires="p14">
      <p:transition spd="slow" p14:dur="2000" advTm="114419"/>
    </mc:Choice>
    <mc:Fallback xmlns="">
      <p:transition spd="slow" advTm="11441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226629" y="1144677"/>
            <a:ext cx="4443587" cy="50225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SWOT ANALYSIS?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2180213"/>
            <a:ext cx="6201914" cy="319773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Hence, the SWOT analysis is where the key strengths, weaknesses, opportunities, and threats are summaries in order to carry out an overall audit of the strategic position of a business and its environment.</a:t>
            </a:r>
          </a:p>
          <a:p>
            <a:pPr algn="just"/>
            <a:endParaRPr lang="en-US" sz="1600" b="1" dirty="0">
              <a:solidFill>
                <a:schemeClr val="tx1"/>
              </a:solidFill>
              <a:latin typeface="Alexandria" pitchFamily="2" charset="-78"/>
              <a:cs typeface="Alexandria" pitchFamily="2" charset="-78"/>
            </a:endParaRPr>
          </a:p>
          <a:p>
            <a:pPr algn="just"/>
            <a:r>
              <a:rPr lang="en-US" sz="1600" b="1" dirty="0">
                <a:solidFill>
                  <a:schemeClr val="tx1"/>
                </a:solidFill>
                <a:latin typeface="Alexandria" pitchFamily="2" charset="-78"/>
                <a:cs typeface="Alexandria" pitchFamily="2" charset="-78"/>
              </a:rPr>
              <a:t>A SWOT analysis is often represented as a two-by-two matrix as shown in Figure 3.3.</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833453" y="9208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766868"/>
      </p:ext>
    </p:extLst>
  </p:cSld>
  <p:clrMapOvr>
    <a:masterClrMapping/>
  </p:clrMapOvr>
  <mc:AlternateContent xmlns:mc="http://schemas.openxmlformats.org/markup-compatibility/2006" xmlns:p14="http://schemas.microsoft.com/office/powerpoint/2010/main">
    <mc:Choice Requires="p14">
      <p:transition spd="slow" p14:dur="2000" advTm="34347"/>
    </mc:Choice>
    <mc:Fallback xmlns="">
      <p:transition spd="slow" advTm="34347"/>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51249"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94856" y="1080891"/>
            <a:ext cx="5857045"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6. SWOT ANALYSIS</a:t>
            </a:r>
            <a:endParaRPr lang="en-US" sz="2000" dirty="0">
              <a:solidFill>
                <a:schemeClr val="tx1"/>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1092820" y="1901372"/>
            <a:ext cx="9749352" cy="3962400"/>
          </a:xfrm>
          <a:prstGeom prst="rect">
            <a:avLst/>
          </a:prstGeom>
        </p:spPr>
      </p:pic>
      <p:sp>
        <p:nvSpPr>
          <p:cNvPr id="8" name="Rectangle 7"/>
          <p:cNvSpPr/>
          <p:nvPr/>
        </p:nvSpPr>
        <p:spPr>
          <a:xfrm>
            <a:off x="100854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855215"/>
      </p:ext>
    </p:extLst>
  </p:cSld>
  <p:clrMapOvr>
    <a:masterClrMapping/>
  </p:clrMapOvr>
  <mc:AlternateContent xmlns:mc="http://schemas.openxmlformats.org/markup-compatibility/2006" xmlns:p14="http://schemas.microsoft.com/office/powerpoint/2010/main">
    <mc:Choice Requires="p14">
      <p:transition spd="slow" p14:dur="2000" advTm="44373"/>
    </mc:Choice>
    <mc:Fallback xmlns="">
      <p:transition spd="slow" advTm="44373"/>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98170"/>
            <a:ext cx="10433534" cy="43343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104571"/>
            <a:ext cx="9951146" cy="31496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Some examples – not for the same organization – could be:</a:t>
            </a:r>
          </a:p>
          <a:p>
            <a:pPr algn="just"/>
            <a:r>
              <a:rPr lang="en-US" sz="1600" b="1" dirty="0">
                <a:latin typeface="Alexandria" pitchFamily="2" charset="-78"/>
                <a:cs typeface="Alexandria" pitchFamily="2" charset="-78"/>
              </a:rPr>
              <a:t>Strengths- </a:t>
            </a:r>
            <a:r>
              <a:rPr lang="en-US" sz="1600" dirty="0">
                <a:latin typeface="Alexandria" pitchFamily="2" charset="-78"/>
                <a:cs typeface="Alexandria" pitchFamily="2" charset="-78"/>
              </a:rPr>
              <a:t>Strong product branding – market research shows a high awareness of our brands compared with the competition. We secure ‘best space’ in all branches of the top five retailers.</a:t>
            </a:r>
          </a:p>
          <a:p>
            <a:pPr algn="just"/>
            <a:r>
              <a:rPr lang="en-US" sz="1600" b="1" dirty="0">
                <a:latin typeface="Alexandria" pitchFamily="2" charset="-78"/>
                <a:cs typeface="Alexandria" pitchFamily="2" charset="-78"/>
              </a:rPr>
              <a:t>Weakness- the company has </a:t>
            </a:r>
            <a:r>
              <a:rPr lang="en-US" sz="1600" dirty="0">
                <a:latin typeface="Alexandria" pitchFamily="2" charset="-78"/>
                <a:cs typeface="Alexandria" pitchFamily="2" charset="-78"/>
              </a:rPr>
              <a:t>poor cash flow. Against industry benchmarks we are in the bottom quartile. We exceed our overdraft limits on 19 days every quarter.</a:t>
            </a:r>
          </a:p>
          <a:p>
            <a:pPr algn="just"/>
            <a:r>
              <a:rPr lang="en-US" sz="1600" b="1" dirty="0">
                <a:latin typeface="Alexandria" pitchFamily="2" charset="-78"/>
                <a:cs typeface="Alexandria" pitchFamily="2" charset="-78"/>
              </a:rPr>
              <a:t>Opportunity-</a:t>
            </a:r>
            <a:r>
              <a:rPr lang="en-US" sz="1600" dirty="0">
                <a:latin typeface="Alexandria" pitchFamily="2" charset="-78"/>
                <a:cs typeface="Alexandria" pitchFamily="2" charset="-78"/>
              </a:rPr>
              <a:t> Demographic change in Europe and the US will provide a greater market for our products.</a:t>
            </a:r>
          </a:p>
          <a:p>
            <a:pPr algn="just"/>
            <a:r>
              <a:rPr lang="en-US" sz="1600" b="1" dirty="0">
                <a:latin typeface="Alexandria" pitchFamily="2" charset="-78"/>
                <a:cs typeface="Alexandria" pitchFamily="2" charset="-78"/>
              </a:rPr>
              <a:t>Threat- </a:t>
            </a:r>
            <a:r>
              <a:rPr lang="en-US" sz="1600" dirty="0">
                <a:latin typeface="Alexandria" pitchFamily="2" charset="-78"/>
                <a:cs typeface="Alexandria" pitchFamily="2" charset="-78"/>
              </a:rPr>
              <a:t>Low market growth will see increased concentration of business through acquisition. The poorest performing businesses will fail.</a:t>
            </a:r>
          </a:p>
        </p:txBody>
      </p:sp>
      <p:sp>
        <p:nvSpPr>
          <p:cNvPr id="10" name="Title 1"/>
          <p:cNvSpPr txBox="1">
            <a:spLocks/>
          </p:cNvSpPr>
          <p:nvPr/>
        </p:nvSpPr>
        <p:spPr>
          <a:xfrm>
            <a:off x="2206170" y="1080891"/>
            <a:ext cx="8030649" cy="49403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6. SWOT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89377" y="10803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20986410"/>
      </p:ext>
    </p:extLst>
  </p:cSld>
  <p:clrMapOvr>
    <a:masterClrMapping/>
  </p:clrMapOvr>
  <mc:AlternateContent xmlns:mc="http://schemas.openxmlformats.org/markup-compatibility/2006" xmlns:p14="http://schemas.microsoft.com/office/powerpoint/2010/main">
    <mc:Choice Requires="p14">
      <p:transition spd="slow" p14:dur="2000" advTm="91815"/>
    </mc:Choice>
    <mc:Fallback xmlns="">
      <p:transition spd="slow" advTm="91815"/>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2795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1" y="4039201"/>
            <a:ext cx="5609524" cy="5944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6. SWOT ANALYSIS</a:t>
            </a:r>
            <a:endParaRPr lang="en-US" sz="2000" b="1" dirty="0">
              <a:solidFill>
                <a:srgbClr val="00B0F0"/>
              </a:solidFill>
              <a:latin typeface="Alexandria" pitchFamily="2" charset="-78"/>
              <a:cs typeface="Alexandria" pitchFamily="2" charset="-78"/>
            </a:endParaRPr>
          </a:p>
        </p:txBody>
      </p:sp>
      <p:sp>
        <p:nvSpPr>
          <p:cNvPr id="11" name="Content Placeholder 2"/>
          <p:cNvSpPr txBox="1">
            <a:spLocks/>
          </p:cNvSpPr>
          <p:nvPr/>
        </p:nvSpPr>
        <p:spPr>
          <a:xfrm>
            <a:off x="367618" y="1959429"/>
            <a:ext cx="5501145" cy="28302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A key point that emerges from these examples is that strengths and weaknesses are found within the organization (and hence discovered via the resource audit or the Boston Matrix) whereas opportunities and threats arise from outside the organization (and hence can be found using PESTLE or the Five Forces model).</a:t>
            </a:r>
          </a:p>
        </p:txBody>
      </p:sp>
      <p:cxnSp>
        <p:nvCxnSpPr>
          <p:cNvPr id="12" name="Straight Connector 11"/>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10366" y="70443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ransition spd="slow" advTm="78179">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154057" y="1144677"/>
            <a:ext cx="5197883"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2015495"/>
            <a:ext cx="6297138" cy="31462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Executing new strategies implies risk because it involves change. There are </a:t>
            </a:r>
            <a:r>
              <a:rPr lang="en-US" sz="1600" b="1" dirty="0">
                <a:solidFill>
                  <a:schemeClr val="tx1"/>
                </a:solidFill>
                <a:latin typeface="Alexandria" pitchFamily="2" charset="-78"/>
                <a:cs typeface="Alexandria" pitchFamily="2" charset="-78"/>
              </a:rPr>
              <a:t>three particular aspects of implementing strategy </a:t>
            </a:r>
            <a:r>
              <a:rPr lang="en-US" sz="1600" dirty="0">
                <a:solidFill>
                  <a:schemeClr val="tx1"/>
                </a:solidFill>
                <a:latin typeface="Alexandria" pitchFamily="2" charset="-78"/>
                <a:cs typeface="Alexandria" pitchFamily="2" charset="-78"/>
              </a:rPr>
              <a:t>– </a:t>
            </a:r>
          </a:p>
          <a:p>
            <a:pPr marL="457200" indent="-4572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The context for the strategy, </a:t>
            </a:r>
          </a:p>
          <a:p>
            <a:pPr marL="457200" indent="-4572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The role of the leader,  and </a:t>
            </a:r>
          </a:p>
          <a:p>
            <a:pPr marL="457200" indent="-4572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The two tools that could be used – </a:t>
            </a:r>
          </a:p>
          <a:p>
            <a:pPr marL="514350" indent="-514350" algn="just">
              <a:buClrTx/>
              <a:buFont typeface="+mj-lt"/>
              <a:buAutoNum type="arabicPeriod"/>
            </a:pPr>
            <a:r>
              <a:rPr lang="en-US" sz="1600" b="1" dirty="0">
                <a:solidFill>
                  <a:schemeClr val="tx1"/>
                </a:solidFill>
                <a:latin typeface="Alexandria" pitchFamily="2" charset="-78"/>
                <a:cs typeface="Alexandria" pitchFamily="2" charset="-78"/>
              </a:rPr>
              <a:t>T</a:t>
            </a:r>
            <a:r>
              <a:rPr lang="en-US" sz="1600" b="1" dirty="0" smtClean="0">
                <a:solidFill>
                  <a:schemeClr val="tx1"/>
                </a:solidFill>
                <a:latin typeface="Alexandria" pitchFamily="2" charset="-78"/>
                <a:cs typeface="Alexandria" pitchFamily="2" charset="-78"/>
              </a:rPr>
              <a:t>he </a:t>
            </a:r>
            <a:r>
              <a:rPr lang="en-US" sz="1600" b="1" dirty="0">
                <a:solidFill>
                  <a:schemeClr val="tx1"/>
                </a:solidFill>
                <a:latin typeface="Alexandria" pitchFamily="2" charset="-78"/>
                <a:cs typeface="Alexandria" pitchFamily="2" charset="-78"/>
              </a:rPr>
              <a:t>Balanced Business Scorecard, and </a:t>
            </a:r>
          </a:p>
          <a:p>
            <a:pPr marL="514350" indent="-514350" algn="just">
              <a:buClrTx/>
              <a:buFont typeface="+mj-lt"/>
              <a:buAutoNum type="arabicPeriod"/>
            </a:pPr>
            <a:r>
              <a:rPr lang="en-US" sz="1600" b="1" dirty="0" smtClean="0">
                <a:solidFill>
                  <a:schemeClr val="tx1"/>
                </a:solidFill>
                <a:latin typeface="Alexandria" pitchFamily="2" charset="-78"/>
                <a:cs typeface="Alexandria" pitchFamily="2" charset="-78"/>
              </a:rPr>
              <a:t>The </a:t>
            </a:r>
            <a:r>
              <a:rPr lang="en-US" sz="1600" b="1" dirty="0">
                <a:solidFill>
                  <a:schemeClr val="tx1"/>
                </a:solidFill>
                <a:latin typeface="Alexandria" pitchFamily="2" charset="-78"/>
                <a:cs typeface="Alexandria" pitchFamily="2" charset="-78"/>
              </a:rPr>
              <a:t>McKinsey 7-S Model. </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787900" y="9147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46108584"/>
      </p:ext>
    </p:extLst>
  </p:cSld>
  <p:clrMapOvr>
    <a:masterClrMapping/>
  </p:clrMapOvr>
  <mc:AlternateContent xmlns:mc="http://schemas.openxmlformats.org/markup-compatibility/2006" xmlns:p14="http://schemas.microsoft.com/office/powerpoint/2010/main">
    <mc:Choice Requires="p14">
      <p:transition spd="slow" p14:dur="2000" advTm="91119"/>
    </mc:Choice>
    <mc:Fallback xmlns="">
      <p:transition spd="slow" advTm="91119"/>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22220" cy="39984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278270"/>
            <a:ext cx="9820517" cy="304847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There are five contextual issues should be considered in executing strategies:</a:t>
            </a:r>
          </a:p>
          <a:p>
            <a:pPr algn="just"/>
            <a:r>
              <a:rPr lang="en-US" sz="1600" b="1" dirty="0">
                <a:latin typeface="Alexandria" pitchFamily="2" charset="-78"/>
                <a:cs typeface="Alexandria" pitchFamily="2" charset="-78"/>
              </a:rPr>
              <a:t>Time </a:t>
            </a:r>
            <a:r>
              <a:rPr lang="en-US" sz="1600" dirty="0">
                <a:latin typeface="Alexandria" pitchFamily="2" charset="-78"/>
                <a:cs typeface="Alexandria" pitchFamily="2" charset="-78"/>
              </a:rPr>
              <a:t>– how quickly does the new strategy need to be implemented? What pace of change is needed?</a:t>
            </a:r>
          </a:p>
          <a:p>
            <a:pPr algn="just"/>
            <a:r>
              <a:rPr lang="en-US" sz="1600" b="1" dirty="0">
                <a:latin typeface="Alexandria" pitchFamily="2" charset="-78"/>
                <a:cs typeface="Alexandria" pitchFamily="2" charset="-78"/>
              </a:rPr>
              <a:t>Scope –</a:t>
            </a:r>
            <a:r>
              <a:rPr lang="en-US" sz="1600" dirty="0">
                <a:latin typeface="Alexandria" pitchFamily="2" charset="-78"/>
                <a:cs typeface="Alexandria" pitchFamily="2" charset="-78"/>
              </a:rPr>
              <a:t> how big is the change? Is the new strategic direction transformational or incremental?</a:t>
            </a:r>
          </a:p>
          <a:p>
            <a:pPr algn="just"/>
            <a:r>
              <a:rPr lang="en-US" sz="1600" b="1" dirty="0">
                <a:latin typeface="Alexandria" pitchFamily="2" charset="-78"/>
                <a:cs typeface="Alexandria" pitchFamily="2" charset="-78"/>
              </a:rPr>
              <a:t>Capability –</a:t>
            </a:r>
            <a:r>
              <a:rPr lang="en-US" sz="1600" dirty="0">
                <a:latin typeface="Alexandria" pitchFamily="2" charset="-78"/>
                <a:cs typeface="Alexandria" pitchFamily="2" charset="-78"/>
              </a:rPr>
              <a:t> does the organization have the required resources for the change? is the organization adaptable and able to change? Are the experiences of change positive or negative? </a:t>
            </a:r>
          </a:p>
          <a:p>
            <a:pPr algn="just"/>
            <a:r>
              <a:rPr lang="en-US" sz="1600" b="1" dirty="0">
                <a:latin typeface="Alexandria" pitchFamily="2" charset="-78"/>
                <a:cs typeface="Alexandria" pitchFamily="2" charset="-78"/>
              </a:rPr>
              <a:t>Readiness </a:t>
            </a:r>
            <a:r>
              <a:rPr lang="en-US" sz="1600" dirty="0">
                <a:latin typeface="Alexandria" pitchFamily="2" charset="-78"/>
                <a:cs typeface="Alexandria" pitchFamily="2" charset="-78"/>
              </a:rPr>
              <a:t>– is the whole organization, or the part of it to be affected, ready to make the change?</a:t>
            </a:r>
          </a:p>
          <a:p>
            <a:pPr algn="just"/>
            <a:r>
              <a:rPr lang="en-US" sz="1600" b="1" dirty="0">
                <a:latin typeface="Alexandria" pitchFamily="2" charset="-78"/>
                <a:cs typeface="Alexandria" pitchFamily="2" charset="-78"/>
              </a:rPr>
              <a:t>Strategic leadership </a:t>
            </a:r>
            <a:r>
              <a:rPr lang="en-US" sz="1600" dirty="0">
                <a:latin typeface="Alexandria" pitchFamily="2" charset="-78"/>
                <a:cs typeface="Alexandria" pitchFamily="2" charset="-78"/>
              </a:rPr>
              <a:t>– is there a strategic leader for the change?</a:t>
            </a:r>
          </a:p>
        </p:txBody>
      </p:sp>
      <p:sp>
        <p:nvSpPr>
          <p:cNvPr id="10" name="Title 1"/>
          <p:cNvSpPr txBox="1">
            <a:spLocks/>
          </p:cNvSpPr>
          <p:nvPr/>
        </p:nvSpPr>
        <p:spPr>
          <a:xfrm>
            <a:off x="2220686" y="1080891"/>
            <a:ext cx="7257143"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0389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5535765"/>
      </p:ext>
    </p:extLst>
  </p:cSld>
  <p:clrMapOvr>
    <a:masterClrMapping/>
  </p:clrMapOvr>
  <mc:AlternateContent xmlns:mc="http://schemas.openxmlformats.org/markup-compatibility/2006" xmlns:p14="http://schemas.microsoft.com/office/powerpoint/2010/main">
    <mc:Choice Requires="p14">
      <p:transition spd="slow" p14:dur="2000" advTm="96494"/>
    </mc:Choice>
    <mc:Fallback xmlns="">
      <p:transition spd="slow" advTm="9649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1145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1959429"/>
            <a:ext cx="10110803" cy="36140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Here, the strategic leader will have the key role. Typically, the strategic leaders does not have to be delivered from the top management. </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The strategic leader key characteristics:</a:t>
            </a:r>
          </a:p>
          <a:p>
            <a:pPr marL="342900" indent="-342900" algn="just">
              <a:buFont typeface="Arial" panose="020B0604020202020204" pitchFamily="34" charset="0"/>
              <a:buChar char="•"/>
            </a:pPr>
            <a:r>
              <a:rPr lang="en-US" sz="1600" b="1" dirty="0">
                <a:latin typeface="Alexandria" pitchFamily="2" charset="-78"/>
                <a:cs typeface="Alexandria" pitchFamily="2" charset="-78"/>
              </a:rPr>
              <a:t>Challenge</a:t>
            </a:r>
            <a:r>
              <a:rPr lang="en-US" sz="1600" dirty="0">
                <a:latin typeface="Alexandria" pitchFamily="2" charset="-78"/>
                <a:cs typeface="Alexandria" pitchFamily="2" charset="-78"/>
              </a:rPr>
              <a:t>s the status quo all the time and sets new and demanding targets, never being prepared to tolerate unsatisfactory behavior or performance.</a:t>
            </a:r>
          </a:p>
          <a:p>
            <a:pPr marL="342900" indent="-342900" algn="just">
              <a:buFont typeface="Arial" panose="020B0604020202020204" pitchFamily="34" charset="0"/>
              <a:buChar char="•"/>
            </a:pPr>
            <a:r>
              <a:rPr lang="en-US" sz="1600" b="1" dirty="0">
                <a:latin typeface="Alexandria" pitchFamily="2" charset="-78"/>
                <a:cs typeface="Alexandria" pitchFamily="2" charset="-78"/>
              </a:rPr>
              <a:t>Establishes and communicates </a:t>
            </a:r>
            <a:r>
              <a:rPr lang="en-US" sz="1600" dirty="0">
                <a:latin typeface="Alexandria" pitchFamily="2" charset="-78"/>
                <a:cs typeface="Alexandria" pitchFamily="2" charset="-78"/>
              </a:rPr>
              <a:t>a clear vision of the direction to be taken, why it has to be taken, and how the journey will be made.</a:t>
            </a:r>
          </a:p>
          <a:p>
            <a:pPr marL="342900" indent="-342900" algn="just">
              <a:buFont typeface="Arial" panose="020B0604020202020204" pitchFamily="34" charset="0"/>
              <a:buChar char="•"/>
            </a:pPr>
            <a:r>
              <a:rPr lang="en-US" sz="1600" b="1" dirty="0">
                <a:latin typeface="Alexandria" pitchFamily="2" charset="-78"/>
                <a:cs typeface="Alexandria" pitchFamily="2" charset="-78"/>
              </a:rPr>
              <a:t>‘Models the way’ or ‘Walks the walk’. </a:t>
            </a:r>
            <a:r>
              <a:rPr lang="en-US" sz="1600" dirty="0">
                <a:latin typeface="Alexandria" pitchFamily="2" charset="-78"/>
                <a:cs typeface="Alexandria" pitchFamily="2" charset="-78"/>
              </a:rPr>
              <a:t>He or she demonstrates through their behavior how everyone else should behave and act in order to deliver the strategy.</a:t>
            </a:r>
          </a:p>
          <a:p>
            <a:pPr marL="342900" indent="-342900" algn="just">
              <a:buFont typeface="Arial" panose="020B0604020202020204" pitchFamily="34" charset="0"/>
              <a:buChar char="•"/>
            </a:pPr>
            <a:r>
              <a:rPr lang="en-US" sz="1600" b="1" dirty="0">
                <a:latin typeface="Alexandria" pitchFamily="2" charset="-78"/>
                <a:cs typeface="Alexandria" pitchFamily="2" charset="-78"/>
              </a:rPr>
              <a:t>Empowers people </a:t>
            </a:r>
            <a:r>
              <a:rPr lang="en-US" sz="1600" dirty="0">
                <a:latin typeface="Alexandria" pitchFamily="2" charset="-78"/>
                <a:cs typeface="Alexandria" pitchFamily="2" charset="-78"/>
              </a:rPr>
              <a:t>to deliver their part of the strategic change within the vision, values, and mission that have been set out. </a:t>
            </a:r>
          </a:p>
          <a:p>
            <a:pPr marL="342900" indent="-342900" algn="just">
              <a:buFont typeface="Arial" panose="020B0604020202020204" pitchFamily="34" charset="0"/>
              <a:buChar char="•"/>
            </a:pPr>
            <a:r>
              <a:rPr lang="en-US" sz="1600" b="1" dirty="0">
                <a:latin typeface="Alexandria" pitchFamily="2" charset="-78"/>
                <a:cs typeface="Alexandria" pitchFamily="2" charset="-78"/>
              </a:rPr>
              <a:t>Celebrates success </a:t>
            </a:r>
            <a:r>
              <a:rPr lang="en-US" sz="1600" dirty="0">
                <a:latin typeface="Alexandria" pitchFamily="2" charset="-78"/>
                <a:cs typeface="Alexandria" pitchFamily="2" charset="-78"/>
              </a:rPr>
              <a:t>with those who achieve it. </a:t>
            </a:r>
          </a:p>
        </p:txBody>
      </p:sp>
      <p:sp>
        <p:nvSpPr>
          <p:cNvPr id="10" name="Title 1"/>
          <p:cNvSpPr txBox="1">
            <a:spLocks/>
          </p:cNvSpPr>
          <p:nvPr/>
        </p:nvSpPr>
        <p:spPr>
          <a:xfrm>
            <a:off x="2133600" y="1080891"/>
            <a:ext cx="8103220"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11" name="Rectangle 10"/>
          <p:cNvSpPr/>
          <p:nvPr/>
        </p:nvSpPr>
        <p:spPr>
          <a:xfrm>
            <a:off x="1016807" y="89020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69358187"/>
      </p:ext>
    </p:extLst>
  </p:cSld>
  <p:clrMapOvr>
    <a:masterClrMapping/>
  </p:clrMapOvr>
  <mc:AlternateContent xmlns:mc="http://schemas.openxmlformats.org/markup-compatibility/2006" xmlns:p14="http://schemas.microsoft.com/office/powerpoint/2010/main">
    <mc:Choice Requires="p14">
      <p:transition spd="slow" p14:dur="2000" advTm="115431"/>
    </mc:Choice>
    <mc:Fallback xmlns="">
      <p:transition spd="slow" advTm="11543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79893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857795"/>
            <a:ext cx="5423582" cy="29328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Two tools that help in the execution of strategy;</a:t>
            </a:r>
          </a:p>
          <a:p>
            <a:pPr marL="457200" indent="-457200" algn="just">
              <a:buFont typeface="+mj-lt"/>
              <a:buAutoNum type="arabicPeriod"/>
            </a:pPr>
            <a:r>
              <a:rPr lang="en-US" sz="1800" b="1" dirty="0">
                <a:latin typeface="Alexandria" pitchFamily="2" charset="-78"/>
                <a:cs typeface="Alexandria" pitchFamily="2" charset="-78"/>
              </a:rPr>
              <a:t>The McKinsey 7-S </a:t>
            </a:r>
            <a:r>
              <a:rPr lang="en-US" sz="1800" dirty="0">
                <a:latin typeface="Alexandria" pitchFamily="2" charset="-78"/>
                <a:cs typeface="Alexandria" pitchFamily="2" charset="-78"/>
              </a:rPr>
              <a:t>Model shown in Figure 3.4, </a:t>
            </a:r>
            <a:r>
              <a:rPr lang="en-US" sz="1800" b="1" dirty="0">
                <a:latin typeface="Alexandria" pitchFamily="2" charset="-78"/>
                <a:cs typeface="Alexandria" pitchFamily="2" charset="-78"/>
              </a:rPr>
              <a:t>and </a:t>
            </a:r>
          </a:p>
          <a:p>
            <a:pPr marL="457200" indent="-457200" algn="just">
              <a:buFont typeface="+mj-lt"/>
              <a:buAutoNum type="arabicPeriod"/>
            </a:pPr>
            <a:r>
              <a:rPr lang="en-US" sz="1800" b="1" dirty="0">
                <a:latin typeface="Alexandria" pitchFamily="2" charset="-78"/>
                <a:cs typeface="Alexandria" pitchFamily="2" charset="-78"/>
              </a:rPr>
              <a:t>The Balanced Business Scorecard</a:t>
            </a:r>
            <a:r>
              <a:rPr lang="en-US" sz="1800" dirty="0">
                <a:latin typeface="Alexandria" pitchFamily="2" charset="-78"/>
                <a:cs typeface="Alexandria" pitchFamily="2" charset="-78"/>
              </a:rPr>
              <a:t> shown in Figure 3.5.</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1468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53220125"/>
      </p:ext>
    </p:extLst>
  </p:cSld>
  <p:clrMapOvr>
    <a:masterClrMapping/>
  </p:clrMapOvr>
  <p:transition spd="slow" advTm="30608">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2016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598057" y="1080891"/>
            <a:ext cx="650240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838201" y="2065338"/>
            <a:ext cx="10105570" cy="3653292"/>
          </a:xfrm>
          <a:prstGeom prst="rect">
            <a:avLst/>
          </a:prstGeom>
        </p:spPr>
      </p:pic>
      <p:sp>
        <p:nvSpPr>
          <p:cNvPr id="8" name="Rectangle 7"/>
          <p:cNvSpPr/>
          <p:nvPr/>
        </p:nvSpPr>
        <p:spPr>
          <a:xfrm>
            <a:off x="1017522"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8629623"/>
      </p:ext>
    </p:extLst>
  </p:cSld>
  <p:clrMapOvr>
    <a:masterClrMapping/>
  </p:clrMapOvr>
  <mc:AlternateContent xmlns:mc="http://schemas.openxmlformats.org/markup-compatibility/2006" xmlns:p14="http://schemas.microsoft.com/office/powerpoint/2010/main">
    <mc:Choice Requires="p14">
      <p:transition spd="slow" p14:dur="2000" advTm="39573"/>
    </mc:Choice>
    <mc:Fallback xmlns="">
      <p:transition spd="slow" advTm="39573"/>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20620" cy="40710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162308"/>
            <a:ext cx="10241431" cy="357083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 7-S model supposes that all organizations are made up of seven components.</a:t>
            </a:r>
          </a:p>
          <a:p>
            <a:pPr algn="just"/>
            <a:r>
              <a:rPr lang="en-US" sz="1600" dirty="0">
                <a:latin typeface="Alexandria" pitchFamily="2" charset="-78"/>
                <a:cs typeface="Alexandria" pitchFamily="2" charset="-78"/>
              </a:rPr>
              <a:t>Three are often described as ‘</a:t>
            </a:r>
            <a:r>
              <a:rPr lang="en-US" sz="1600" b="1" dirty="0">
                <a:latin typeface="Alexandria" pitchFamily="2" charset="-78"/>
                <a:cs typeface="Alexandria" pitchFamily="2" charset="-78"/>
              </a:rPr>
              <a:t>hard’ components </a:t>
            </a:r>
            <a:r>
              <a:rPr lang="en-US" sz="1600" dirty="0">
                <a:latin typeface="Alexandria" pitchFamily="2" charset="-78"/>
                <a:cs typeface="Alexandria" pitchFamily="2" charset="-78"/>
              </a:rPr>
              <a:t>– strategy, structure and systems, and Four as </a:t>
            </a:r>
            <a:r>
              <a:rPr lang="en-US" sz="1600" b="1" dirty="0">
                <a:latin typeface="Alexandria" pitchFamily="2" charset="-78"/>
                <a:cs typeface="Alexandria" pitchFamily="2" charset="-78"/>
              </a:rPr>
              <a:t>‘soft’ </a:t>
            </a:r>
            <a:r>
              <a:rPr lang="en-US" sz="1600" dirty="0">
                <a:latin typeface="Alexandria" pitchFamily="2" charset="-78"/>
                <a:cs typeface="Alexandria" pitchFamily="2" charset="-78"/>
              </a:rPr>
              <a:t>– shared values, style, staff, and skills.</a:t>
            </a:r>
          </a:p>
          <a:p>
            <a:pPr algn="just"/>
            <a:endParaRPr lang="en-US" sz="1600" dirty="0">
              <a:latin typeface="Alexandria" pitchFamily="2" charset="-78"/>
              <a:cs typeface="Alexandria" pitchFamily="2" charset="-78"/>
            </a:endParaRPr>
          </a:p>
          <a:p>
            <a:pPr marL="457200" indent="-457200" algn="just">
              <a:buFont typeface="+mj-lt"/>
              <a:buAutoNum type="alphaLcPeriod"/>
            </a:pPr>
            <a:r>
              <a:rPr lang="en-US" sz="1600" b="1" dirty="0">
                <a:latin typeface="Alexandria" pitchFamily="2" charset="-78"/>
                <a:cs typeface="Alexandria" pitchFamily="2" charset="-78"/>
              </a:rPr>
              <a:t>Hard components</a:t>
            </a:r>
          </a:p>
          <a:p>
            <a:pPr marL="342900" indent="-342900" algn="just">
              <a:buFont typeface="Arial" panose="020B0604020202020204" pitchFamily="34" charset="0"/>
              <a:buChar char="•"/>
            </a:pPr>
            <a:r>
              <a:rPr lang="en-US" sz="1600" b="1" dirty="0">
                <a:latin typeface="Alexandria" pitchFamily="2" charset="-78"/>
                <a:cs typeface="Alexandria" pitchFamily="2" charset="-78"/>
              </a:rPr>
              <a:t>strategy</a:t>
            </a:r>
            <a:r>
              <a:rPr lang="en-US" sz="1600" dirty="0">
                <a:latin typeface="Alexandria" pitchFamily="2" charset="-78"/>
                <a:cs typeface="Alexandria" pitchFamily="2" charset="-78"/>
              </a:rPr>
              <a:t>, means that all of the others have to change as well.</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structure </a:t>
            </a:r>
            <a:r>
              <a:rPr lang="en-US" sz="1600" dirty="0">
                <a:latin typeface="Alexandria" pitchFamily="2" charset="-78"/>
                <a:cs typeface="Alexandria" pitchFamily="2" charset="-78"/>
              </a:rPr>
              <a:t>– the basis for building the organization will change to reflect new needs for specialization and coordination resulting from the new strategic direction.</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Systems- Formal </a:t>
            </a:r>
            <a:r>
              <a:rPr lang="en-US" sz="1600" b="1" dirty="0">
                <a:latin typeface="Alexandria" pitchFamily="2" charset="-78"/>
                <a:cs typeface="Alexandria" pitchFamily="2" charset="-78"/>
              </a:rPr>
              <a:t>and informal </a:t>
            </a:r>
            <a:r>
              <a:rPr lang="en-US" sz="1600" dirty="0" smtClean="0">
                <a:latin typeface="Alexandria" pitchFamily="2" charset="-78"/>
                <a:cs typeface="Alexandria" pitchFamily="2" charset="-78"/>
              </a:rPr>
              <a:t>that </a:t>
            </a:r>
            <a:r>
              <a:rPr lang="en-US" sz="1600" dirty="0">
                <a:latin typeface="Alexandria" pitchFamily="2" charset="-78"/>
                <a:cs typeface="Alexandria" pitchFamily="2" charset="-78"/>
              </a:rPr>
              <a:t>supported the old system must change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10" name="Title 1"/>
          <p:cNvSpPr txBox="1">
            <a:spLocks/>
          </p:cNvSpPr>
          <p:nvPr/>
        </p:nvSpPr>
        <p:spPr>
          <a:xfrm>
            <a:off x="2264229" y="1080891"/>
            <a:ext cx="797259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47436" y="9496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23974327"/>
      </p:ext>
    </p:extLst>
  </p:cSld>
  <p:clrMapOvr>
    <a:masterClrMapping/>
  </p:clrMapOvr>
  <mc:AlternateContent xmlns:mc="http://schemas.openxmlformats.org/markup-compatibility/2006" xmlns:p14="http://schemas.microsoft.com/office/powerpoint/2010/main">
    <mc:Choice Requires="p14">
      <p:transition spd="slow" p14:dur="2000" advTm="101344"/>
    </mc:Choice>
    <mc:Fallback xmlns="">
      <p:transition spd="slow" advTm="10134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62563" cy="38968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864060" cy="34936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b. Soft components</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Style: The </a:t>
            </a:r>
            <a:r>
              <a:rPr lang="en-US" sz="1600" b="1" dirty="0">
                <a:latin typeface="Alexandria" pitchFamily="2" charset="-78"/>
                <a:cs typeface="Alexandria" pitchFamily="2" charset="-78"/>
              </a:rPr>
              <a:t>style or culture </a:t>
            </a:r>
            <a:r>
              <a:rPr lang="en-US" sz="1600" dirty="0">
                <a:latin typeface="Alexandria" pitchFamily="2" charset="-78"/>
                <a:cs typeface="Alexandria" pitchFamily="2" charset="-78"/>
              </a:rPr>
              <a:t>of the organization will be affected by a new strategic direction. </a:t>
            </a:r>
            <a:r>
              <a:rPr lang="en-US" sz="1600" b="1" dirty="0">
                <a:latin typeface="Alexandria" pitchFamily="2" charset="-78"/>
                <a:cs typeface="Alexandria" pitchFamily="2" charset="-78"/>
              </a:rPr>
              <a:t>Values, beliefs and norms</a:t>
            </a:r>
            <a:r>
              <a:rPr lang="en-US" sz="1600" dirty="0">
                <a:latin typeface="Alexandria" pitchFamily="2" charset="-78"/>
                <a:cs typeface="Alexandria" pitchFamily="2" charset="-78"/>
              </a:rPr>
              <a:t>, which developed over time, may be revised or even swept away.</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Staff: The </a:t>
            </a:r>
            <a:r>
              <a:rPr lang="en-US" sz="1600" b="1" dirty="0">
                <a:latin typeface="Alexandria" pitchFamily="2" charset="-78"/>
                <a:cs typeface="Alexandria" pitchFamily="2" charset="-78"/>
              </a:rPr>
              <a:t>way staff are recruited, developed and rewarded </a:t>
            </a:r>
            <a:r>
              <a:rPr lang="en-US" sz="1600" dirty="0">
                <a:latin typeface="Alexandria" pitchFamily="2" charset="-78"/>
                <a:cs typeface="Alexandria" pitchFamily="2" charset="-78"/>
              </a:rPr>
              <a:t>may change. New strategies may mean relocating people or making them redundant.</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Skills: </a:t>
            </a:r>
            <a:r>
              <a:rPr lang="en-US" sz="1600" dirty="0" smtClean="0">
                <a:latin typeface="Alexandria" pitchFamily="2" charset="-78"/>
                <a:cs typeface="Alexandria" pitchFamily="2" charset="-78"/>
              </a:rPr>
              <a:t>competences </a:t>
            </a:r>
            <a:r>
              <a:rPr lang="en-US" sz="1600" dirty="0">
                <a:latin typeface="Alexandria" pitchFamily="2" charset="-78"/>
                <a:cs typeface="Alexandria" pitchFamily="2" charset="-78"/>
              </a:rPr>
              <a:t>acquired in the past may be of less use now. The new strategy may call for new skills.</a:t>
            </a:r>
          </a:p>
          <a:p>
            <a:pPr marL="342900" indent="-342900" algn="just">
              <a:buFont typeface="Arial" panose="020B0604020202020204" pitchFamily="34" charset="0"/>
              <a:buChar char="•"/>
            </a:pPr>
            <a:r>
              <a:rPr lang="en-US" sz="1600" b="1" dirty="0">
                <a:latin typeface="Alexandria" pitchFamily="2" charset="-78"/>
                <a:cs typeface="Alexandria" pitchFamily="2" charset="-78"/>
              </a:rPr>
              <a:t>Shared </a:t>
            </a:r>
            <a:r>
              <a:rPr lang="en-US" sz="1600" b="1" dirty="0" smtClean="0">
                <a:latin typeface="Alexandria" pitchFamily="2" charset="-78"/>
                <a:cs typeface="Alexandria" pitchFamily="2" charset="-78"/>
              </a:rPr>
              <a:t>values- are </a:t>
            </a:r>
            <a:r>
              <a:rPr lang="en-US" sz="1600" dirty="0">
                <a:latin typeface="Alexandria" pitchFamily="2" charset="-78"/>
                <a:cs typeface="Alexandria" pitchFamily="2" charset="-78"/>
              </a:rPr>
              <a:t>the guiding concepts of the organization, the fundamental ideas that are the basis of the organization. Moving from an ‘engineering first’ company to a ‘customer service first’ company would change the shared values.</a:t>
            </a:r>
            <a:endParaRPr lang="en-US" sz="1600" b="1" dirty="0">
              <a:latin typeface="Alexandria" pitchFamily="2" charset="-78"/>
              <a:cs typeface="Alexandria" pitchFamily="2" charset="-78"/>
            </a:endParaRPr>
          </a:p>
        </p:txBody>
      </p:sp>
      <p:sp>
        <p:nvSpPr>
          <p:cNvPr id="10" name="Title 1"/>
          <p:cNvSpPr txBox="1">
            <a:spLocks/>
          </p:cNvSpPr>
          <p:nvPr/>
        </p:nvSpPr>
        <p:spPr>
          <a:xfrm>
            <a:off x="2133600" y="1080891"/>
            <a:ext cx="810322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16807" y="9721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62500823"/>
      </p:ext>
    </p:extLst>
  </p:cSld>
  <p:clrMapOvr>
    <a:masterClrMapping/>
  </p:clrMapOvr>
  <mc:AlternateContent xmlns:mc="http://schemas.openxmlformats.org/markup-compatibility/2006" xmlns:p14="http://schemas.microsoft.com/office/powerpoint/2010/main">
    <mc:Choice Requires="p14">
      <p:transition spd="slow" p14:dur="2000" advTm="147412"/>
    </mc:Choice>
    <mc:Fallback xmlns="">
      <p:transition spd="slow" advTm="147412"/>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5698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2234219"/>
            <a:ext cx="5423582" cy="255644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As important as the individual elements of the 7-S model, are </a:t>
            </a:r>
            <a:r>
              <a:rPr lang="en-US" sz="1800" b="1" dirty="0">
                <a:latin typeface="Alexandria" pitchFamily="2" charset="-78"/>
                <a:cs typeface="Alexandria" pitchFamily="2" charset="-78"/>
              </a:rPr>
              <a:t>the connections between them</a:t>
            </a:r>
            <a:r>
              <a:rPr lang="en-US" sz="1800" dirty="0">
                <a:latin typeface="Alexandria" pitchFamily="2" charset="-78"/>
                <a:cs typeface="Alexandria" pitchFamily="2" charset="-78"/>
              </a:rPr>
              <a:t>. The execution of strategy will be flawed if, for example, there is a disconnect between the style adopted by management and the shared values of the organization.</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6375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77131779"/>
      </p:ext>
    </p:extLst>
  </p:cSld>
  <p:clrMapOvr>
    <a:masterClrMapping/>
  </p:clrMapOvr>
  <p:transition spd="slow" advTm="51749">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91591" cy="40275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10154346" cy="35081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 Balanced Business Scorecard</a:t>
            </a:r>
          </a:p>
          <a:p>
            <a:pPr algn="just"/>
            <a:r>
              <a:rPr lang="en-US" sz="1600" dirty="0">
                <a:latin typeface="Alexandria" pitchFamily="2" charset="-78"/>
                <a:cs typeface="Alexandria" pitchFamily="2" charset="-78"/>
              </a:rPr>
              <a:t>The Balanced Business Scorecard (BBS) can be thought of as the strategic balance sheet for an organization as it captures the means of assessing the financial and non-financial components of a strategy. It therefore shows how the strategy execution is working and the effectiveness with which the levers for change are being used. The BBS supplements financial measures with three other perspectives of organizational performance – customers, learning and growth, and internal business processes. </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Vision and strategy connect with each of these as shown in Figure 3.5. </a:t>
            </a:r>
          </a:p>
        </p:txBody>
      </p:sp>
      <p:sp>
        <p:nvSpPr>
          <p:cNvPr id="10" name="Title 1"/>
          <p:cNvSpPr txBox="1">
            <a:spLocks/>
          </p:cNvSpPr>
          <p:nvPr/>
        </p:nvSpPr>
        <p:spPr>
          <a:xfrm>
            <a:off x="2656114" y="1080891"/>
            <a:ext cx="7580706"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89166" y="95575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6684971"/>
      </p:ext>
    </p:extLst>
  </p:cSld>
  <p:clrMapOvr>
    <a:masterClrMapping/>
  </p:clrMapOvr>
  <mc:AlternateContent xmlns:mc="http://schemas.openxmlformats.org/markup-compatibility/2006" xmlns:p14="http://schemas.microsoft.com/office/powerpoint/2010/main">
    <mc:Choice Requires="p14">
      <p:transition spd="slow" p14:dur="2000" advTm="117876"/>
    </mc:Choice>
    <mc:Fallback xmlns="">
      <p:transition spd="slow" advTm="11787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33534"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191656" y="1080891"/>
            <a:ext cx="804516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976661" y="2065338"/>
            <a:ext cx="9676825" cy="3667806"/>
          </a:xfrm>
          <a:prstGeom prst="rect">
            <a:avLst/>
          </a:prstGeom>
        </p:spPr>
      </p:pic>
      <p:sp>
        <p:nvSpPr>
          <p:cNvPr id="9" name="Rectangle 8"/>
          <p:cNvSpPr/>
          <p:nvPr/>
        </p:nvSpPr>
        <p:spPr>
          <a:xfrm>
            <a:off x="107486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1999458"/>
      </p:ext>
    </p:extLst>
  </p:cSld>
  <p:clrMapOvr>
    <a:masterClrMapping/>
  </p:clrMapOvr>
  <mc:AlternateContent xmlns:mc="http://schemas.openxmlformats.org/markup-compatibility/2006" xmlns:p14="http://schemas.microsoft.com/office/powerpoint/2010/main">
    <mc:Choice Requires="p14">
      <p:transition spd="slow" p14:dur="2000" advTm="47559"/>
    </mc:Choice>
    <mc:Fallback xmlns="">
      <p:transition spd="slow" advTm="47559"/>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35134" cy="39839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951146" cy="33920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 emphasis of the scorecard is to measure aspects of performance in a balanced way. In the past, managers have perhaps paid more attention to the financial measures but the </a:t>
            </a:r>
            <a:r>
              <a:rPr lang="en-US" sz="1600" b="1" dirty="0">
                <a:latin typeface="Alexandria" pitchFamily="2" charset="-78"/>
                <a:cs typeface="Alexandria" pitchFamily="2" charset="-78"/>
              </a:rPr>
              <a:t>BBS shows it is important to consider all of the four aspects. </a:t>
            </a:r>
          </a:p>
          <a:p>
            <a:pPr algn="just"/>
            <a:r>
              <a:rPr lang="en-US" sz="1600" b="1" dirty="0">
                <a:latin typeface="Alexandria" pitchFamily="2" charset="-78"/>
                <a:cs typeface="Alexandria" pitchFamily="2" charset="-78"/>
              </a:rPr>
              <a:t>Each perspective answers questions like these:</a:t>
            </a:r>
          </a:p>
          <a:p>
            <a:pPr algn="just"/>
            <a:r>
              <a:rPr lang="en-US" sz="1600" b="1" dirty="0">
                <a:latin typeface="Alexandria" pitchFamily="2" charset="-78"/>
                <a:cs typeface="Alexandria" pitchFamily="2" charset="-78"/>
              </a:rPr>
              <a:t>Financial </a:t>
            </a:r>
            <a:r>
              <a:rPr lang="en-US" sz="1600" dirty="0">
                <a:latin typeface="Alexandria" pitchFamily="2" charset="-78"/>
                <a:cs typeface="Alexandria" pitchFamily="2" charset="-78"/>
              </a:rPr>
              <a:t>– what level of income has been generated? How profitable is the business?</a:t>
            </a:r>
          </a:p>
          <a:p>
            <a:pPr algn="just"/>
            <a:r>
              <a:rPr lang="en-US" sz="1600" b="1" dirty="0">
                <a:latin typeface="Alexandria" pitchFamily="2" charset="-78"/>
                <a:cs typeface="Alexandria" pitchFamily="2" charset="-78"/>
              </a:rPr>
              <a:t>Customer </a:t>
            </a:r>
            <a:r>
              <a:rPr lang="en-US" sz="1600" dirty="0">
                <a:latin typeface="Alexandria" pitchFamily="2" charset="-78"/>
                <a:cs typeface="Alexandria" pitchFamily="2" charset="-78"/>
              </a:rPr>
              <a:t>– how will we assess our customer satisfaction?</a:t>
            </a:r>
          </a:p>
          <a:p>
            <a:pPr algn="just"/>
            <a:r>
              <a:rPr lang="en-US" sz="1600" b="1" dirty="0">
                <a:latin typeface="Alexandria" pitchFamily="2" charset="-78"/>
                <a:cs typeface="Alexandria" pitchFamily="2" charset="-78"/>
              </a:rPr>
              <a:t>Learning and Growth </a:t>
            </a:r>
            <a:r>
              <a:rPr lang="en-US" sz="1600" dirty="0">
                <a:latin typeface="Alexandria" pitchFamily="2" charset="-78"/>
                <a:cs typeface="Alexandria" pitchFamily="2" charset="-78"/>
              </a:rPr>
              <a:t>– how will we measure our ability to change and improve so that we constantly keep ahead of the competition?</a:t>
            </a:r>
          </a:p>
          <a:p>
            <a:pPr algn="just"/>
            <a:r>
              <a:rPr lang="en-US" sz="1600" b="1" dirty="0">
                <a:latin typeface="Alexandria" pitchFamily="2" charset="-78"/>
                <a:cs typeface="Alexandria" pitchFamily="2" charset="-78"/>
              </a:rPr>
              <a:t>Internal Business Processes </a:t>
            </a:r>
            <a:r>
              <a:rPr lang="en-US" sz="1600" dirty="0">
                <a:latin typeface="Alexandria" pitchFamily="2" charset="-78"/>
                <a:cs typeface="Alexandria" pitchFamily="2" charset="-78"/>
              </a:rPr>
              <a:t>– how effective are the business processes that we must excel at to deliver customer value?</a:t>
            </a:r>
            <a:endParaRPr lang="en-US" sz="1600" b="1" dirty="0">
              <a:latin typeface="Alexandria" pitchFamily="2" charset="-78"/>
              <a:cs typeface="Alexandria" pitchFamily="2" charset="-78"/>
            </a:endParaRPr>
          </a:p>
        </p:txBody>
      </p:sp>
      <p:sp>
        <p:nvSpPr>
          <p:cNvPr id="10" name="Title 1"/>
          <p:cNvSpPr txBox="1">
            <a:spLocks/>
          </p:cNvSpPr>
          <p:nvPr/>
        </p:nvSpPr>
        <p:spPr>
          <a:xfrm>
            <a:off x="2438400" y="1080891"/>
            <a:ext cx="634274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97351"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3903648"/>
      </p:ext>
    </p:extLst>
  </p:cSld>
  <p:clrMapOvr>
    <a:masterClrMapping/>
  </p:clrMapOvr>
  <mc:AlternateContent xmlns:mc="http://schemas.openxmlformats.org/markup-compatibility/2006" xmlns:p14="http://schemas.microsoft.com/office/powerpoint/2010/main">
    <mc:Choice Requires="p14">
      <p:transition spd="slow" p14:dur="2000" advTm="103178"/>
    </mc:Choice>
    <mc:Fallback xmlns="">
      <p:transition spd="slow" advTm="103178"/>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65378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895707"/>
            <a:ext cx="5423582" cy="28949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The BBS helps in the definition of two components which are vital to assess business performance; </a:t>
            </a:r>
            <a:endParaRPr lang="en-US" sz="1800" dirty="0" smtClean="0">
              <a:latin typeface="Alexandria" pitchFamily="2" charset="-78"/>
              <a:cs typeface="Alexandria" pitchFamily="2" charset="-78"/>
            </a:endParaRPr>
          </a:p>
          <a:p>
            <a:pPr algn="just"/>
            <a:endParaRPr lang="en-US" sz="1800" dirty="0">
              <a:latin typeface="Alexandria" pitchFamily="2" charset="-78"/>
              <a:cs typeface="Alexandria" pitchFamily="2" charset="-78"/>
            </a:endParaRPr>
          </a:p>
          <a:p>
            <a:pPr marL="457200" indent="-457200" algn="just">
              <a:buFont typeface="+mj-lt"/>
              <a:buAutoNum type="arabicPeriod"/>
            </a:pPr>
            <a:r>
              <a:rPr lang="en-US" sz="1800" b="1" dirty="0">
                <a:latin typeface="Alexandria" pitchFamily="2" charset="-78"/>
                <a:cs typeface="Alexandria" pitchFamily="2" charset="-78"/>
              </a:rPr>
              <a:t>Critical Success Factors (CSFs), </a:t>
            </a:r>
            <a:r>
              <a:rPr lang="en-US" sz="1800" dirty="0">
                <a:latin typeface="Alexandria" pitchFamily="2" charset="-78"/>
                <a:cs typeface="Alexandria" pitchFamily="2" charset="-78"/>
              </a:rPr>
              <a:t>and </a:t>
            </a:r>
          </a:p>
          <a:p>
            <a:pPr marL="457200" indent="-457200" algn="just">
              <a:buFont typeface="+mj-lt"/>
              <a:buAutoNum type="arabicPeriod"/>
            </a:pPr>
            <a:r>
              <a:rPr lang="en-US" sz="1800" b="1" dirty="0">
                <a:latin typeface="Alexandria" pitchFamily="2" charset="-78"/>
                <a:cs typeface="Alexandria" pitchFamily="2" charset="-78"/>
              </a:rPr>
              <a:t>Key Performance Indicators (KPIs). </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017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88314674"/>
      </p:ext>
    </p:extLst>
  </p:cSld>
  <p:clrMapOvr>
    <a:masterClrMapping/>
  </p:clrMapOvr>
  <p:transition spd="slow" advTm="38106">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273877" cy="37227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588289"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 The concept of CSFs </a:t>
            </a:r>
            <a:r>
              <a:rPr lang="en-US" sz="1600" dirty="0">
                <a:latin typeface="Alexandria" pitchFamily="2" charset="-78"/>
                <a:cs typeface="Alexandria" pitchFamily="2" charset="-78"/>
              </a:rPr>
              <a:t>was initially developed in the late 1970s when they were defined as ‘the few key areas where “things must go right” for the business to flourish and for a manager’s goals to be attained.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Not every activity is a key area; they are fewer in number than people think and success with them is critical but the CSFs mean that there are some goals that must be reached.</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KPIs</a:t>
            </a:r>
            <a:r>
              <a:rPr lang="en-US" sz="1600" dirty="0">
                <a:latin typeface="Alexandria" pitchFamily="2" charset="-78"/>
                <a:cs typeface="Alexandria" pitchFamily="2" charset="-78"/>
              </a:rPr>
              <a:t> measure specific areas of performance so also limit the amount of data that managers have to consider and act upon.</a:t>
            </a:r>
          </a:p>
        </p:txBody>
      </p:sp>
      <p:sp>
        <p:nvSpPr>
          <p:cNvPr id="10" name="Title 1"/>
          <p:cNvSpPr txBox="1">
            <a:spLocks/>
          </p:cNvSpPr>
          <p:nvPr/>
        </p:nvSpPr>
        <p:spPr>
          <a:xfrm>
            <a:off x="2452914" y="1080891"/>
            <a:ext cx="674914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69922"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6307667"/>
      </p:ext>
    </p:extLst>
  </p:cSld>
  <p:clrMapOvr>
    <a:masterClrMapping/>
  </p:clrMapOvr>
  <mc:AlternateContent xmlns:mc="http://schemas.openxmlformats.org/markup-compatibility/2006" xmlns:p14="http://schemas.microsoft.com/office/powerpoint/2010/main">
    <mc:Choice Requires="p14">
      <p:transition spd="slow" p14:dur="2000" advTm="96724"/>
    </mc:Choice>
    <mc:Fallback xmlns="">
      <p:transition spd="slow" advTm="96724"/>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085191" cy="37952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210917"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CSF such as strict cost control on the purchases of material and of treatment equipment.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So, we would set financial KPIs to monitor and control the prescription of material and treatments; each KPI would have a set target which, in this case, could be a defined budget for expenditure of material and treatments each year.</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It’s important that KPIs are defined such that they are SMART and that they are monitored regularly. If the material budget is exceeded within the first few months, what action will be taken to bring it back to budget before the overspend becomes too difficult to manage?</a:t>
            </a:r>
          </a:p>
        </p:txBody>
      </p:sp>
      <p:sp>
        <p:nvSpPr>
          <p:cNvPr id="10" name="Title 1"/>
          <p:cNvSpPr txBox="1">
            <a:spLocks/>
          </p:cNvSpPr>
          <p:nvPr/>
        </p:nvSpPr>
        <p:spPr>
          <a:xfrm>
            <a:off x="2148114" y="1080891"/>
            <a:ext cx="6168572"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31321"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5954747"/>
      </p:ext>
    </p:extLst>
  </p:cSld>
  <p:clrMapOvr>
    <a:masterClrMapping/>
  </p:clrMapOvr>
  <mc:AlternateContent xmlns:mc="http://schemas.openxmlformats.org/markup-compatibility/2006" xmlns:p14="http://schemas.microsoft.com/office/powerpoint/2010/main">
    <mc:Choice Requires="p14">
      <p:transition spd="slow" p14:dur="2000" advTm="87409"/>
    </mc:Choice>
    <mc:Fallback xmlns="">
      <p:transition spd="slow" advTm="87409"/>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74087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799772"/>
            <a:ext cx="5423582" cy="310605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Other parts of the BBS can also generate CSFs so long as they are critical; for any business it is tempting to regard customer satisfaction as a critical success factor.</a:t>
            </a:r>
            <a:br>
              <a:rPr lang="en-US" sz="1800" dirty="0">
                <a:latin typeface="Alexandria" pitchFamily="2" charset="-78"/>
                <a:cs typeface="Alexandria" pitchFamily="2" charset="-78"/>
              </a:rPr>
            </a:br>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It is an excellent discipline to ensure that only those that are critical are identified; it is not possible to monitor too many factors at one time. </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6576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0504355"/>
      </p:ext>
    </p:extLst>
  </p:cSld>
  <p:clrMapOvr>
    <a:masterClrMapping/>
  </p:clrMapOvr>
  <p:transition spd="slow" advTm="58173">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695739"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1211994" y="1565695"/>
            <a:ext cx="8570636" cy="353480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1600" y="2142663"/>
            <a:ext cx="8019143" cy="26470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This chapter explored the complexity of strategy analysis process and offered ideas about how strategies are developed taking account of entrepreneurial approaches and formal planning.</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chapter has also described the external factors influencing strategy – the outside/in approach – and an internal analysis approach – the inside/out</a:t>
            </a:r>
          </a:p>
        </p:txBody>
      </p:sp>
      <p:sp>
        <p:nvSpPr>
          <p:cNvPr id="13" name="Title 1"/>
          <p:cNvSpPr txBox="1">
            <a:spLocks/>
          </p:cNvSpPr>
          <p:nvPr/>
        </p:nvSpPr>
        <p:spPr>
          <a:xfrm>
            <a:off x="1551122" y="981837"/>
            <a:ext cx="6120917" cy="483954"/>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9352605" y="118009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695739"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1166548" y="1607690"/>
            <a:ext cx="9240195" cy="35161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1600" y="2063766"/>
            <a:ext cx="8425543" cy="25953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In conclusion, strategy analysis and business analysis are closely related disciplines that work together to drive organizational success. While strategy analysis focuses on developing the overall strategic direction and identifying opportunities and threats, business analysis provides the detailed insights and recommendations to support the implementation of the chosen strategy. By leveraging the strengths of both disciplines, organizations can make informed decisions, optimize their operations, and achieve their strategic goals.</a:t>
            </a:r>
          </a:p>
        </p:txBody>
      </p:sp>
      <p:sp>
        <p:nvSpPr>
          <p:cNvPr id="13" name="Title 1"/>
          <p:cNvSpPr txBox="1">
            <a:spLocks/>
          </p:cNvSpPr>
          <p:nvPr/>
        </p:nvSpPr>
        <p:spPr>
          <a:xfrm>
            <a:off x="1551122" y="1147724"/>
            <a:ext cx="6602278" cy="39243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9759950" y="14366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0182827"/>
      </p:ext>
    </p:extLst>
  </p:cSld>
  <p:clrMapOvr>
    <a:masterClrMapping/>
  </p:clrMapOvr>
  <mc:AlternateContent xmlns:mc="http://schemas.openxmlformats.org/markup-compatibility/2006" xmlns:p14="http://schemas.microsoft.com/office/powerpoint/2010/main">
    <mc:Choice Requires="p14">
      <p:transition spd="slow" p14:dur="2000" advTm="84096"/>
    </mc:Choice>
    <mc:Fallback xmlns="">
      <p:transition spd="slow" advTm="8409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9741208" y="121374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02</a:t>
            </a:r>
            <a:endParaRPr lang="en-US" sz="1400" dirty="0">
              <a:solidFill>
                <a:schemeClr val="bg1"/>
              </a:solidFill>
              <a:latin typeface="Alexandria Black" pitchFamily="2" charset="-78"/>
              <a:ea typeface="Roboto Light" panose="02000000000000000000" pitchFamily="2" charset="0"/>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495015567"/>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6" name="TextBox 15"/>
          <p:cNvSpPr txBox="1"/>
          <p:nvPr/>
        </p:nvSpPr>
        <p:spPr>
          <a:xfrm>
            <a:off x="6595461" y="6444473"/>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3352032177"/>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5DCA85D-9E65-4A22-B22A-33CA049CCDF7}" vid="{B6C6EE25-4F78-4FE6-B7A2-205748D19847}"/>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9C99E63-111A-4EF8-BE56-C0B5E5C1B5CB}"/>
</file>

<file path=customXml/itemProps2.xml><?xml version="1.0" encoding="utf-8"?>
<ds:datastoreItem xmlns:ds="http://schemas.openxmlformats.org/officeDocument/2006/customXml" ds:itemID="{DCD0E59E-3D87-4CA8-907C-39954A80A5FE}"/>
</file>

<file path=customXml/itemProps3.xml><?xml version="1.0" encoding="utf-8"?>
<ds:datastoreItem xmlns:ds="http://schemas.openxmlformats.org/officeDocument/2006/customXml" ds:itemID="{90768DA2-30B0-4440-B904-63035FC95708}"/>
</file>

<file path=docProps/app.xml><?xml version="1.0" encoding="utf-8"?>
<Properties xmlns="http://schemas.openxmlformats.org/officeDocument/2006/extended-properties" xmlns:vt="http://schemas.openxmlformats.org/officeDocument/2006/docPropsVTypes">
  <Template>Theme1</Template>
  <TotalTime>4983</TotalTime>
  <Words>5576</Words>
  <Application>Microsoft Office PowerPoint</Application>
  <PresentationFormat>Widescreen</PresentationFormat>
  <Paragraphs>511</Paragraphs>
  <Slides>73</Slides>
  <Notes>72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73</vt:i4>
      </vt:variant>
    </vt:vector>
  </HeadingPairs>
  <TitlesOfParts>
    <vt:vector size="80" baseType="lpstr">
      <vt:lpstr>Alexandria</vt:lpstr>
      <vt:lpstr>Alexandria Black</vt:lpstr>
      <vt:lpstr>Arial</vt:lpstr>
      <vt:lpstr>Calibri</vt:lpstr>
      <vt:lpstr>Roboto Light</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230</cp:revision>
  <dcterms:created xsi:type="dcterms:W3CDTF">2023-04-29T09:08:23Z</dcterms:created>
  <dcterms:modified xsi:type="dcterms:W3CDTF">2024-10-10T08:47:08Z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